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9" r:id="rId5"/>
    <p:sldMasterId id="2147483700" r:id="rId6"/>
  </p:sldMasterIdLst>
  <p:notesMasterIdLst>
    <p:notesMasterId r:id="rId56"/>
  </p:notesMasterIdLst>
  <p:handoutMasterIdLst>
    <p:handoutMasterId r:id="rId57"/>
  </p:handoutMasterIdLst>
  <p:sldIdLst>
    <p:sldId id="1351" r:id="rId7"/>
    <p:sldId id="1349" r:id="rId8"/>
    <p:sldId id="1345" r:id="rId9"/>
    <p:sldId id="1235" r:id="rId10"/>
    <p:sldId id="1234" r:id="rId11"/>
    <p:sldId id="1236" r:id="rId12"/>
    <p:sldId id="280" r:id="rId13"/>
    <p:sldId id="1377" r:id="rId14"/>
    <p:sldId id="1380" r:id="rId15"/>
    <p:sldId id="287" r:id="rId16"/>
    <p:sldId id="1385" r:id="rId17"/>
    <p:sldId id="1386" r:id="rId18"/>
    <p:sldId id="1320" r:id="rId19"/>
    <p:sldId id="1344" r:id="rId20"/>
    <p:sldId id="1239" r:id="rId21"/>
    <p:sldId id="1306" r:id="rId22"/>
    <p:sldId id="1371" r:id="rId23"/>
    <p:sldId id="1382" r:id="rId24"/>
    <p:sldId id="1334" r:id="rId25"/>
    <p:sldId id="1335" r:id="rId26"/>
    <p:sldId id="1336" r:id="rId27"/>
    <p:sldId id="1337" r:id="rId28"/>
    <p:sldId id="1338" r:id="rId29"/>
    <p:sldId id="1297" r:id="rId30"/>
    <p:sldId id="1356" r:id="rId31"/>
    <p:sldId id="1304" r:id="rId32"/>
    <p:sldId id="1325" r:id="rId33"/>
    <p:sldId id="1326" r:id="rId34"/>
    <p:sldId id="1379" r:id="rId35"/>
    <p:sldId id="1293" r:id="rId36"/>
    <p:sldId id="1294" r:id="rId37"/>
    <p:sldId id="1327" r:id="rId38"/>
    <p:sldId id="1262" r:id="rId39"/>
    <p:sldId id="1339" r:id="rId40"/>
    <p:sldId id="1373" r:id="rId41"/>
    <p:sldId id="1374" r:id="rId42"/>
    <p:sldId id="1372" r:id="rId43"/>
    <p:sldId id="1383" r:id="rId44"/>
    <p:sldId id="1375" r:id="rId45"/>
    <p:sldId id="1267" r:id="rId46"/>
    <p:sldId id="1361" r:id="rId47"/>
    <p:sldId id="1265" r:id="rId48"/>
    <p:sldId id="1266" r:id="rId49"/>
    <p:sldId id="1384" r:id="rId50"/>
    <p:sldId id="1310" r:id="rId51"/>
    <p:sldId id="1366" r:id="rId52"/>
    <p:sldId id="1272" r:id="rId53"/>
    <p:sldId id="1273" r:id="rId54"/>
    <p:sldId id="1367" r:id="rId55"/>
  </p:sldIdLst>
  <p:sldSz cx="12188825" cy="6858000"/>
  <p:notesSz cx="6858000" cy="9144000"/>
  <p:defaultTextStyle>
    <a:defPPr>
      <a:defRPr lang="en-US"/>
    </a:defPPr>
    <a:lvl1pPr marL="0" algn="l" defTabSz="609443" rtl="0" eaLnBrk="1" latinLnBrk="0" hangingPunct="1">
      <a:defRPr sz="2400" kern="1200">
        <a:solidFill>
          <a:schemeClr val="tx1"/>
        </a:solidFill>
        <a:latin typeface="+mn-lt"/>
        <a:ea typeface="+mn-ea"/>
        <a:cs typeface="+mn-cs"/>
      </a:defRPr>
    </a:lvl1pPr>
    <a:lvl2pPr marL="609443" algn="l" defTabSz="609443" rtl="0" eaLnBrk="1" latinLnBrk="0" hangingPunct="1">
      <a:defRPr sz="2400" kern="1200">
        <a:solidFill>
          <a:schemeClr val="tx1"/>
        </a:solidFill>
        <a:latin typeface="+mn-lt"/>
        <a:ea typeface="+mn-ea"/>
        <a:cs typeface="+mn-cs"/>
      </a:defRPr>
    </a:lvl2pPr>
    <a:lvl3pPr marL="1218885" algn="l" defTabSz="609443" rtl="0" eaLnBrk="1" latinLnBrk="0" hangingPunct="1">
      <a:defRPr sz="2400" kern="1200">
        <a:solidFill>
          <a:schemeClr val="tx1"/>
        </a:solidFill>
        <a:latin typeface="+mn-lt"/>
        <a:ea typeface="+mn-ea"/>
        <a:cs typeface="+mn-cs"/>
      </a:defRPr>
    </a:lvl3pPr>
    <a:lvl4pPr marL="1828328" algn="l" defTabSz="609443" rtl="0" eaLnBrk="1" latinLnBrk="0" hangingPunct="1">
      <a:defRPr sz="2400" kern="1200">
        <a:solidFill>
          <a:schemeClr val="tx1"/>
        </a:solidFill>
        <a:latin typeface="+mn-lt"/>
        <a:ea typeface="+mn-ea"/>
        <a:cs typeface="+mn-cs"/>
      </a:defRPr>
    </a:lvl4pPr>
    <a:lvl5pPr marL="2437771" algn="l" defTabSz="609443" rtl="0" eaLnBrk="1" latinLnBrk="0" hangingPunct="1">
      <a:defRPr sz="2400" kern="1200">
        <a:solidFill>
          <a:schemeClr val="tx1"/>
        </a:solidFill>
        <a:latin typeface="+mn-lt"/>
        <a:ea typeface="+mn-ea"/>
        <a:cs typeface="+mn-cs"/>
      </a:defRPr>
    </a:lvl5pPr>
    <a:lvl6pPr marL="3047213" algn="l" defTabSz="609443" rtl="0" eaLnBrk="1" latinLnBrk="0" hangingPunct="1">
      <a:defRPr sz="2400" kern="1200">
        <a:solidFill>
          <a:schemeClr val="tx1"/>
        </a:solidFill>
        <a:latin typeface="+mn-lt"/>
        <a:ea typeface="+mn-ea"/>
        <a:cs typeface="+mn-cs"/>
      </a:defRPr>
    </a:lvl6pPr>
    <a:lvl7pPr marL="3656656" algn="l" defTabSz="609443" rtl="0" eaLnBrk="1" latinLnBrk="0" hangingPunct="1">
      <a:defRPr sz="2400" kern="1200">
        <a:solidFill>
          <a:schemeClr val="tx1"/>
        </a:solidFill>
        <a:latin typeface="+mn-lt"/>
        <a:ea typeface="+mn-ea"/>
        <a:cs typeface="+mn-cs"/>
      </a:defRPr>
    </a:lvl7pPr>
    <a:lvl8pPr marL="4266097" algn="l" defTabSz="609443" rtl="0" eaLnBrk="1" latinLnBrk="0" hangingPunct="1">
      <a:defRPr sz="2400" kern="1200">
        <a:solidFill>
          <a:schemeClr val="tx1"/>
        </a:solidFill>
        <a:latin typeface="+mn-lt"/>
        <a:ea typeface="+mn-ea"/>
        <a:cs typeface="+mn-cs"/>
      </a:defRPr>
    </a:lvl8pPr>
    <a:lvl9pPr marL="4875541" algn="l" defTabSz="609443"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ssa Morales-Rodriguez" initials="MMR" lastIdx="11" clrIdx="0">
    <p:extLst>
      <p:ext uri="{19B8F6BF-5375-455C-9EA6-DF929625EA0E}">
        <p15:presenceInfo xmlns:p15="http://schemas.microsoft.com/office/powerpoint/2012/main" userId="S::Marissa.Morales-Rodriguez@ee.doe.gov::8406a319-5b63-45d3-82f0-c257e0659d6f" providerId="AD"/>
      </p:ext>
    </p:extLst>
  </p:cmAuthor>
  <p:cmAuthor id="2" name="FOA Webinar" initials="FW" lastIdx="18" clrIdx="1">
    <p:extLst>
      <p:ext uri="{19B8F6BF-5375-455C-9EA6-DF929625EA0E}">
        <p15:presenceInfo xmlns:p15="http://schemas.microsoft.com/office/powerpoint/2012/main" userId="FOA Webin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E0E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0" autoAdjust="0"/>
    <p:restoredTop sz="76146" autoAdjust="0"/>
  </p:normalViewPr>
  <p:slideViewPr>
    <p:cSldViewPr snapToGrid="0" snapToObjects="1">
      <p:cViewPr varScale="1">
        <p:scale>
          <a:sx n="86" d="100"/>
          <a:sy n="86" d="100"/>
        </p:scale>
        <p:origin x="1548" y="84"/>
      </p:cViewPr>
      <p:guideLst>
        <p:guide orient="horz" pos="2160"/>
        <p:guide pos="3839"/>
      </p:guideLst>
    </p:cSldViewPr>
  </p:slideViewPr>
  <p:notesTextViewPr>
    <p:cViewPr>
      <p:scale>
        <a:sx n="100" d="100"/>
        <a:sy n="100" d="100"/>
      </p:scale>
      <p:origin x="0" y="0"/>
    </p:cViewPr>
  </p:notesTextViewPr>
  <p:notesViewPr>
    <p:cSldViewPr snapToGrid="0" snapToObjects="1">
      <p:cViewPr varScale="1">
        <p:scale>
          <a:sx n="95" d="100"/>
          <a:sy n="95" d="100"/>
        </p:scale>
        <p:origin x="-2288"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handoutMaster" Target="handoutMasters/handout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C2FD285-E604-0F4A-8E4E-5532951FF0A7}" type="datetimeFigureOut">
              <a:rPr lang="en-US" smtClean="0"/>
              <a:t>8/24/2022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1DECB6A-F0FA-B148-AED7-1883C564EEF8}" type="slidenum">
              <a:rPr lang="en-US" smtClean="0"/>
              <a:t>‹#›</a:t>
            </a:fld>
            <a:endParaRPr lang="en-US"/>
          </a:p>
        </p:txBody>
      </p:sp>
    </p:spTree>
    <p:extLst>
      <p:ext uri="{BB962C8B-B14F-4D97-AF65-F5344CB8AC3E}">
        <p14:creationId xmlns:p14="http://schemas.microsoft.com/office/powerpoint/2010/main" val="40737062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B89865-2AE7-3842-8B2B-CF3F1327C58F}" type="datetimeFigureOut">
              <a:rPr lang="en-US" smtClean="0"/>
              <a:t>8/24/2022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1F931B-2B4E-B94B-BDF6-0B57EB892C3F}" type="slidenum">
              <a:rPr lang="en-US" smtClean="0"/>
              <a:t>‹#›</a:t>
            </a:fld>
            <a:endParaRPr lang="en-US"/>
          </a:p>
        </p:txBody>
      </p:sp>
    </p:spTree>
    <p:extLst>
      <p:ext uri="{BB962C8B-B14F-4D97-AF65-F5344CB8AC3E}">
        <p14:creationId xmlns:p14="http://schemas.microsoft.com/office/powerpoint/2010/main" val="1963167703"/>
      </p:ext>
    </p:extLst>
  </p:cSld>
  <p:clrMap bg1="lt1" tx1="dk1" bg2="lt2" tx2="dk2" accent1="accent1" accent2="accent2" accent3="accent3" accent4="accent4" accent5="accent5" accent6="accent6" hlink="hlink" folHlink="folHlink"/>
  <p:hf hdr="0" ftr="0" dt="0"/>
  <p:notesStyle>
    <a:lvl1pPr marL="0" algn="l" defTabSz="609443" rtl="0" eaLnBrk="1" latinLnBrk="0" hangingPunct="1">
      <a:defRPr sz="1600" kern="1200">
        <a:solidFill>
          <a:schemeClr val="tx1"/>
        </a:solidFill>
        <a:latin typeface="+mn-lt"/>
        <a:ea typeface="+mn-ea"/>
        <a:cs typeface="+mn-cs"/>
      </a:defRPr>
    </a:lvl1pPr>
    <a:lvl2pPr marL="609443" algn="l" defTabSz="609443" rtl="0" eaLnBrk="1" latinLnBrk="0" hangingPunct="1">
      <a:defRPr sz="1600" kern="1200">
        <a:solidFill>
          <a:schemeClr val="tx1"/>
        </a:solidFill>
        <a:latin typeface="+mn-lt"/>
        <a:ea typeface="+mn-ea"/>
        <a:cs typeface="+mn-cs"/>
      </a:defRPr>
    </a:lvl2pPr>
    <a:lvl3pPr marL="1218885" algn="l" defTabSz="609443" rtl="0" eaLnBrk="1" latinLnBrk="0" hangingPunct="1">
      <a:defRPr sz="1600" kern="1200">
        <a:solidFill>
          <a:schemeClr val="tx1"/>
        </a:solidFill>
        <a:latin typeface="+mn-lt"/>
        <a:ea typeface="+mn-ea"/>
        <a:cs typeface="+mn-cs"/>
      </a:defRPr>
    </a:lvl3pPr>
    <a:lvl4pPr marL="1828328" algn="l" defTabSz="609443" rtl="0" eaLnBrk="1" latinLnBrk="0" hangingPunct="1">
      <a:defRPr sz="1600" kern="1200">
        <a:solidFill>
          <a:schemeClr val="tx1"/>
        </a:solidFill>
        <a:latin typeface="+mn-lt"/>
        <a:ea typeface="+mn-ea"/>
        <a:cs typeface="+mn-cs"/>
      </a:defRPr>
    </a:lvl4pPr>
    <a:lvl5pPr marL="2437771" algn="l" defTabSz="609443" rtl="0" eaLnBrk="1" latinLnBrk="0" hangingPunct="1">
      <a:defRPr sz="1600" kern="1200">
        <a:solidFill>
          <a:schemeClr val="tx1"/>
        </a:solidFill>
        <a:latin typeface="+mn-lt"/>
        <a:ea typeface="+mn-ea"/>
        <a:cs typeface="+mn-cs"/>
      </a:defRPr>
    </a:lvl5pPr>
    <a:lvl6pPr marL="3047213" algn="l" defTabSz="609443" rtl="0" eaLnBrk="1" latinLnBrk="0" hangingPunct="1">
      <a:defRPr sz="1600" kern="1200">
        <a:solidFill>
          <a:schemeClr val="tx1"/>
        </a:solidFill>
        <a:latin typeface="+mn-lt"/>
        <a:ea typeface="+mn-ea"/>
        <a:cs typeface="+mn-cs"/>
      </a:defRPr>
    </a:lvl6pPr>
    <a:lvl7pPr marL="3656656" algn="l" defTabSz="609443" rtl="0" eaLnBrk="1" latinLnBrk="0" hangingPunct="1">
      <a:defRPr sz="1600" kern="1200">
        <a:solidFill>
          <a:schemeClr val="tx1"/>
        </a:solidFill>
        <a:latin typeface="+mn-lt"/>
        <a:ea typeface="+mn-ea"/>
        <a:cs typeface="+mn-cs"/>
      </a:defRPr>
    </a:lvl7pPr>
    <a:lvl8pPr marL="4266097" algn="l" defTabSz="609443" rtl="0" eaLnBrk="1" latinLnBrk="0" hangingPunct="1">
      <a:defRPr sz="1600" kern="1200">
        <a:solidFill>
          <a:schemeClr val="tx1"/>
        </a:solidFill>
        <a:latin typeface="+mn-lt"/>
        <a:ea typeface="+mn-ea"/>
        <a:cs typeface="+mn-cs"/>
      </a:defRPr>
    </a:lvl8pPr>
    <a:lvl9pPr marL="4875541" algn="l" defTabSz="609443"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a:t>
            </a:fld>
            <a:endParaRPr lang="en-US" dirty="0"/>
          </a:p>
        </p:txBody>
      </p:sp>
    </p:spTree>
    <p:extLst>
      <p:ext uri="{BB962C8B-B14F-4D97-AF65-F5344CB8AC3E}">
        <p14:creationId xmlns:p14="http://schemas.microsoft.com/office/powerpoint/2010/main" val="34151251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F931B-2B4E-B94B-BDF6-0B57EB892C3F}" type="slidenum">
              <a:rPr lang="en-US" smtClean="0"/>
              <a:t>10</a:t>
            </a:fld>
            <a:endParaRPr lang="en-US"/>
          </a:p>
        </p:txBody>
      </p:sp>
    </p:spTree>
    <p:extLst>
      <p:ext uri="{BB962C8B-B14F-4D97-AF65-F5344CB8AC3E}">
        <p14:creationId xmlns:p14="http://schemas.microsoft.com/office/powerpoint/2010/main" val="1650356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09443"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241F931B-2B4E-B94B-BDF6-0B57EB892C3F}" type="slidenum">
              <a:rPr lang="en-US" smtClean="0"/>
              <a:t>11</a:t>
            </a:fld>
            <a:endParaRPr lang="en-US"/>
          </a:p>
        </p:txBody>
      </p:sp>
    </p:spTree>
    <p:extLst>
      <p:ext uri="{BB962C8B-B14F-4D97-AF65-F5344CB8AC3E}">
        <p14:creationId xmlns:p14="http://schemas.microsoft.com/office/powerpoint/2010/main" val="3945114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F931B-2B4E-B94B-BDF6-0B57EB892C3F}" type="slidenum">
              <a:rPr lang="en-US" smtClean="0"/>
              <a:t>12</a:t>
            </a:fld>
            <a:endParaRPr lang="en-US"/>
          </a:p>
        </p:txBody>
      </p:sp>
    </p:spTree>
    <p:extLst>
      <p:ext uri="{BB962C8B-B14F-4D97-AF65-F5344CB8AC3E}">
        <p14:creationId xmlns:p14="http://schemas.microsoft.com/office/powerpoint/2010/main" val="885223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13</a:t>
            </a:fld>
            <a:endParaRPr lang="en-US" dirty="0"/>
          </a:p>
        </p:txBody>
      </p:sp>
    </p:spTree>
    <p:extLst>
      <p:ext uri="{BB962C8B-B14F-4D97-AF65-F5344CB8AC3E}">
        <p14:creationId xmlns:p14="http://schemas.microsoft.com/office/powerpoint/2010/main" val="816542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14</a:t>
            </a:fld>
            <a:endParaRPr lang="en-US" dirty="0"/>
          </a:p>
        </p:txBody>
      </p:sp>
    </p:spTree>
    <p:extLst>
      <p:ext uri="{BB962C8B-B14F-4D97-AF65-F5344CB8AC3E}">
        <p14:creationId xmlns:p14="http://schemas.microsoft.com/office/powerpoint/2010/main" val="755971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15</a:t>
            </a:fld>
            <a:endParaRPr lang="en-US"/>
          </a:p>
        </p:txBody>
      </p:sp>
    </p:spTree>
    <p:extLst>
      <p:ext uri="{BB962C8B-B14F-4D97-AF65-F5344CB8AC3E}">
        <p14:creationId xmlns:p14="http://schemas.microsoft.com/office/powerpoint/2010/main" val="3938598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16</a:t>
            </a:fld>
            <a:endParaRPr lang="en-US" dirty="0"/>
          </a:p>
        </p:txBody>
      </p:sp>
    </p:spTree>
    <p:extLst>
      <p:ext uri="{BB962C8B-B14F-4D97-AF65-F5344CB8AC3E}">
        <p14:creationId xmlns:p14="http://schemas.microsoft.com/office/powerpoint/2010/main" val="3755935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17</a:t>
            </a:fld>
            <a:endParaRPr lang="en-US" dirty="0"/>
          </a:p>
        </p:txBody>
      </p:sp>
    </p:spTree>
    <p:extLst>
      <p:ext uri="{BB962C8B-B14F-4D97-AF65-F5344CB8AC3E}">
        <p14:creationId xmlns:p14="http://schemas.microsoft.com/office/powerpoint/2010/main" val="926932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18</a:t>
            </a:fld>
            <a:endParaRPr lang="en-US" dirty="0"/>
          </a:p>
        </p:txBody>
      </p:sp>
    </p:spTree>
    <p:extLst>
      <p:ext uri="{BB962C8B-B14F-4D97-AF65-F5344CB8AC3E}">
        <p14:creationId xmlns:p14="http://schemas.microsoft.com/office/powerpoint/2010/main" val="3176109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19</a:t>
            </a:fld>
            <a:endParaRPr lang="en-US"/>
          </a:p>
        </p:txBody>
      </p:sp>
    </p:spTree>
    <p:extLst>
      <p:ext uri="{BB962C8B-B14F-4D97-AF65-F5344CB8AC3E}">
        <p14:creationId xmlns:p14="http://schemas.microsoft.com/office/powerpoint/2010/main" val="6650407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a:t>
            </a:fld>
            <a:endParaRPr lang="en-US" dirty="0"/>
          </a:p>
        </p:txBody>
      </p:sp>
    </p:spTree>
    <p:extLst>
      <p:ext uri="{BB962C8B-B14F-4D97-AF65-F5344CB8AC3E}">
        <p14:creationId xmlns:p14="http://schemas.microsoft.com/office/powerpoint/2010/main" val="94416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lvl="1">
              <a:buFont typeface="Courier New" panose="02070309020205020404" pitchFamily="49" charset="0"/>
              <a:buNone/>
            </a:pPr>
            <a:endParaRPr lang="en-US" sz="2400" dirty="0"/>
          </a:p>
        </p:txBody>
      </p:sp>
      <p:sp>
        <p:nvSpPr>
          <p:cNvPr id="4" name="Slide Number Placeholder 3"/>
          <p:cNvSpPr>
            <a:spLocks noGrp="1"/>
          </p:cNvSpPr>
          <p:nvPr>
            <p:ph type="sldNum" sz="quarter" idx="10"/>
          </p:nvPr>
        </p:nvSpPr>
        <p:spPr/>
        <p:txBody>
          <a:bodyPr/>
          <a:lstStyle/>
          <a:p>
            <a:fld id="{DEBBE8CF-EDC6-4637-8191-499840DDEC8B}" type="slidenum">
              <a:rPr lang="en-US" smtClean="0"/>
              <a:t>20</a:t>
            </a:fld>
            <a:endParaRPr lang="en-US"/>
          </a:p>
        </p:txBody>
      </p:sp>
    </p:spTree>
    <p:extLst>
      <p:ext uri="{BB962C8B-B14F-4D97-AF65-F5344CB8AC3E}">
        <p14:creationId xmlns:p14="http://schemas.microsoft.com/office/powerpoint/2010/main" val="1857919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lvl="1">
              <a:buFont typeface="Courier New" panose="02070309020205020404" pitchFamily="49" charset="0"/>
              <a:buNone/>
            </a:pPr>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21</a:t>
            </a:fld>
            <a:endParaRPr lang="en-US"/>
          </a:p>
        </p:txBody>
      </p:sp>
    </p:spTree>
    <p:extLst>
      <p:ext uri="{BB962C8B-B14F-4D97-AF65-F5344CB8AC3E}">
        <p14:creationId xmlns:p14="http://schemas.microsoft.com/office/powerpoint/2010/main" val="1689578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22</a:t>
            </a:fld>
            <a:endParaRPr lang="en-US"/>
          </a:p>
        </p:txBody>
      </p:sp>
    </p:spTree>
    <p:extLst>
      <p:ext uri="{BB962C8B-B14F-4D97-AF65-F5344CB8AC3E}">
        <p14:creationId xmlns:p14="http://schemas.microsoft.com/office/powerpoint/2010/main" val="28260938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23</a:t>
            </a:fld>
            <a:endParaRPr lang="en-US" dirty="0"/>
          </a:p>
        </p:txBody>
      </p:sp>
    </p:spTree>
    <p:extLst>
      <p:ext uri="{BB962C8B-B14F-4D97-AF65-F5344CB8AC3E}">
        <p14:creationId xmlns:p14="http://schemas.microsoft.com/office/powerpoint/2010/main" val="3535755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24</a:t>
            </a:fld>
            <a:endParaRPr lang="en-US" dirty="0"/>
          </a:p>
        </p:txBody>
      </p:sp>
    </p:spTree>
    <p:extLst>
      <p:ext uri="{BB962C8B-B14F-4D97-AF65-F5344CB8AC3E}">
        <p14:creationId xmlns:p14="http://schemas.microsoft.com/office/powerpoint/2010/main" val="3609995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25</a:t>
            </a:fld>
            <a:endParaRPr lang="en-US"/>
          </a:p>
        </p:txBody>
      </p:sp>
    </p:spTree>
    <p:extLst>
      <p:ext uri="{BB962C8B-B14F-4D97-AF65-F5344CB8AC3E}">
        <p14:creationId xmlns:p14="http://schemas.microsoft.com/office/powerpoint/2010/main" val="22126469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26</a:t>
            </a:fld>
            <a:endParaRPr lang="en-US"/>
          </a:p>
        </p:txBody>
      </p:sp>
    </p:spTree>
    <p:extLst>
      <p:ext uri="{BB962C8B-B14F-4D97-AF65-F5344CB8AC3E}">
        <p14:creationId xmlns:p14="http://schemas.microsoft.com/office/powerpoint/2010/main" val="25723307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27</a:t>
            </a:fld>
            <a:endParaRPr lang="en-US" dirty="0"/>
          </a:p>
        </p:txBody>
      </p:sp>
    </p:spTree>
    <p:extLst>
      <p:ext uri="{BB962C8B-B14F-4D97-AF65-F5344CB8AC3E}">
        <p14:creationId xmlns:p14="http://schemas.microsoft.com/office/powerpoint/2010/main" val="39144440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a:spcBef>
                <a:spcPts val="600"/>
              </a:spcBef>
              <a:spcAft>
                <a:spcPts val="600"/>
              </a:spcAft>
            </a:pPr>
            <a:endParaRPr lang="en-US" sz="1600" dirty="0"/>
          </a:p>
        </p:txBody>
      </p:sp>
      <p:sp>
        <p:nvSpPr>
          <p:cNvPr id="4" name="Slide Number Placeholder 3"/>
          <p:cNvSpPr>
            <a:spLocks noGrp="1"/>
          </p:cNvSpPr>
          <p:nvPr>
            <p:ph type="sldNum" sz="quarter" idx="10"/>
          </p:nvPr>
        </p:nvSpPr>
        <p:spPr/>
        <p:txBody>
          <a:bodyPr/>
          <a:lstStyle/>
          <a:p>
            <a:fld id="{983F897B-4F3B-4AED-9509-858CA4010F4D}" type="slidenum">
              <a:rPr lang="en-US" smtClean="0"/>
              <a:t>28</a:t>
            </a:fld>
            <a:endParaRPr lang="en-US" dirty="0"/>
          </a:p>
        </p:txBody>
      </p:sp>
    </p:spTree>
    <p:extLst>
      <p:ext uri="{BB962C8B-B14F-4D97-AF65-F5344CB8AC3E}">
        <p14:creationId xmlns:p14="http://schemas.microsoft.com/office/powerpoint/2010/main" val="1675274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29</a:t>
            </a:fld>
            <a:endParaRPr lang="en-US"/>
          </a:p>
        </p:txBody>
      </p:sp>
    </p:spTree>
    <p:extLst>
      <p:ext uri="{BB962C8B-B14F-4D97-AF65-F5344CB8AC3E}">
        <p14:creationId xmlns:p14="http://schemas.microsoft.com/office/powerpoint/2010/main" val="3432765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a:t>
            </a:fld>
            <a:endParaRPr lang="en-US" dirty="0"/>
          </a:p>
        </p:txBody>
      </p:sp>
    </p:spTree>
    <p:extLst>
      <p:ext uri="{BB962C8B-B14F-4D97-AF65-F5344CB8AC3E}">
        <p14:creationId xmlns:p14="http://schemas.microsoft.com/office/powerpoint/2010/main" val="18558698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30</a:t>
            </a:fld>
            <a:endParaRPr lang="en-US"/>
          </a:p>
        </p:txBody>
      </p:sp>
    </p:spTree>
    <p:extLst>
      <p:ext uri="{BB962C8B-B14F-4D97-AF65-F5344CB8AC3E}">
        <p14:creationId xmlns:p14="http://schemas.microsoft.com/office/powerpoint/2010/main" val="4441071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DEBBE8CF-EDC6-4637-8191-499840DDEC8B}" type="slidenum">
              <a:rPr lang="en-US" smtClean="0"/>
              <a:t>31</a:t>
            </a:fld>
            <a:endParaRPr lang="en-US"/>
          </a:p>
        </p:txBody>
      </p:sp>
    </p:spTree>
    <p:extLst>
      <p:ext uri="{BB962C8B-B14F-4D97-AF65-F5344CB8AC3E}">
        <p14:creationId xmlns:p14="http://schemas.microsoft.com/office/powerpoint/2010/main" val="15553568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32</a:t>
            </a:fld>
            <a:endParaRPr lang="en-US"/>
          </a:p>
        </p:txBody>
      </p:sp>
    </p:spTree>
    <p:extLst>
      <p:ext uri="{BB962C8B-B14F-4D97-AF65-F5344CB8AC3E}">
        <p14:creationId xmlns:p14="http://schemas.microsoft.com/office/powerpoint/2010/main" val="2023935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33</a:t>
            </a:fld>
            <a:endParaRPr lang="en-US" dirty="0"/>
          </a:p>
        </p:txBody>
      </p:sp>
    </p:spTree>
    <p:extLst>
      <p:ext uri="{BB962C8B-B14F-4D97-AF65-F5344CB8AC3E}">
        <p14:creationId xmlns:p14="http://schemas.microsoft.com/office/powerpoint/2010/main" val="13882681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34</a:t>
            </a:fld>
            <a:endParaRPr lang="en-US" dirty="0"/>
          </a:p>
        </p:txBody>
      </p:sp>
    </p:spTree>
    <p:extLst>
      <p:ext uri="{BB962C8B-B14F-4D97-AF65-F5344CB8AC3E}">
        <p14:creationId xmlns:p14="http://schemas.microsoft.com/office/powerpoint/2010/main" val="39233564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35</a:t>
            </a:fld>
            <a:endParaRPr lang="en-US" dirty="0"/>
          </a:p>
        </p:txBody>
      </p:sp>
    </p:spTree>
    <p:extLst>
      <p:ext uri="{BB962C8B-B14F-4D97-AF65-F5344CB8AC3E}">
        <p14:creationId xmlns:p14="http://schemas.microsoft.com/office/powerpoint/2010/main" val="18614187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36</a:t>
            </a:fld>
            <a:endParaRPr lang="en-US" dirty="0"/>
          </a:p>
        </p:txBody>
      </p:sp>
    </p:spTree>
    <p:extLst>
      <p:ext uri="{BB962C8B-B14F-4D97-AF65-F5344CB8AC3E}">
        <p14:creationId xmlns:p14="http://schemas.microsoft.com/office/powerpoint/2010/main" val="40070457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37</a:t>
            </a:fld>
            <a:endParaRPr lang="en-US" dirty="0"/>
          </a:p>
        </p:txBody>
      </p:sp>
    </p:spTree>
    <p:extLst>
      <p:ext uri="{BB962C8B-B14F-4D97-AF65-F5344CB8AC3E}">
        <p14:creationId xmlns:p14="http://schemas.microsoft.com/office/powerpoint/2010/main" val="37122535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38</a:t>
            </a:fld>
            <a:endParaRPr lang="en-US" dirty="0"/>
          </a:p>
        </p:txBody>
      </p:sp>
    </p:spTree>
    <p:extLst>
      <p:ext uri="{BB962C8B-B14F-4D97-AF65-F5344CB8AC3E}">
        <p14:creationId xmlns:p14="http://schemas.microsoft.com/office/powerpoint/2010/main" val="17561906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39</a:t>
            </a:fld>
            <a:endParaRPr lang="en-US" dirty="0"/>
          </a:p>
        </p:txBody>
      </p:sp>
    </p:spTree>
    <p:extLst>
      <p:ext uri="{BB962C8B-B14F-4D97-AF65-F5344CB8AC3E}">
        <p14:creationId xmlns:p14="http://schemas.microsoft.com/office/powerpoint/2010/main" val="2492059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4</a:t>
            </a:fld>
            <a:endParaRPr lang="en-US"/>
          </a:p>
        </p:txBody>
      </p:sp>
    </p:spTree>
    <p:extLst>
      <p:ext uri="{BB962C8B-B14F-4D97-AF65-F5344CB8AC3E}">
        <p14:creationId xmlns:p14="http://schemas.microsoft.com/office/powerpoint/2010/main" val="28875076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40</a:t>
            </a:fld>
            <a:endParaRPr lang="en-US" dirty="0"/>
          </a:p>
        </p:txBody>
      </p:sp>
    </p:spTree>
    <p:extLst>
      <p:ext uri="{BB962C8B-B14F-4D97-AF65-F5344CB8AC3E}">
        <p14:creationId xmlns:p14="http://schemas.microsoft.com/office/powerpoint/2010/main" val="26649784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41</a:t>
            </a:fld>
            <a:endParaRPr lang="en-US" dirty="0"/>
          </a:p>
        </p:txBody>
      </p:sp>
    </p:spTree>
    <p:extLst>
      <p:ext uri="{BB962C8B-B14F-4D97-AF65-F5344CB8AC3E}">
        <p14:creationId xmlns:p14="http://schemas.microsoft.com/office/powerpoint/2010/main" val="2089407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42</a:t>
            </a:fld>
            <a:endParaRPr lang="en-US" dirty="0"/>
          </a:p>
        </p:txBody>
      </p:sp>
    </p:spTree>
    <p:extLst>
      <p:ext uri="{BB962C8B-B14F-4D97-AF65-F5344CB8AC3E}">
        <p14:creationId xmlns:p14="http://schemas.microsoft.com/office/powerpoint/2010/main" val="1312979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43</a:t>
            </a:fld>
            <a:endParaRPr lang="en-US" dirty="0"/>
          </a:p>
        </p:txBody>
      </p:sp>
    </p:spTree>
    <p:extLst>
      <p:ext uri="{BB962C8B-B14F-4D97-AF65-F5344CB8AC3E}">
        <p14:creationId xmlns:p14="http://schemas.microsoft.com/office/powerpoint/2010/main" val="28705962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44</a:t>
            </a:fld>
            <a:endParaRPr lang="en-US" dirty="0"/>
          </a:p>
        </p:txBody>
      </p:sp>
    </p:spTree>
    <p:extLst>
      <p:ext uri="{BB962C8B-B14F-4D97-AF65-F5344CB8AC3E}">
        <p14:creationId xmlns:p14="http://schemas.microsoft.com/office/powerpoint/2010/main" val="254134106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45</a:t>
            </a:fld>
            <a:endParaRPr lang="en-US"/>
          </a:p>
        </p:txBody>
      </p:sp>
    </p:spTree>
    <p:extLst>
      <p:ext uri="{BB962C8B-B14F-4D97-AF65-F5344CB8AC3E}">
        <p14:creationId xmlns:p14="http://schemas.microsoft.com/office/powerpoint/2010/main" val="12101060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46</a:t>
            </a:fld>
            <a:endParaRPr lang="en-US" dirty="0"/>
          </a:p>
        </p:txBody>
      </p:sp>
    </p:spTree>
    <p:extLst>
      <p:ext uri="{BB962C8B-B14F-4D97-AF65-F5344CB8AC3E}">
        <p14:creationId xmlns:p14="http://schemas.microsoft.com/office/powerpoint/2010/main" val="376670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47</a:t>
            </a:fld>
            <a:endParaRPr lang="en-US" dirty="0"/>
          </a:p>
        </p:txBody>
      </p:sp>
    </p:spTree>
    <p:extLst>
      <p:ext uri="{BB962C8B-B14F-4D97-AF65-F5344CB8AC3E}">
        <p14:creationId xmlns:p14="http://schemas.microsoft.com/office/powerpoint/2010/main" val="10088318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48</a:t>
            </a:fld>
            <a:endParaRPr lang="en-US" dirty="0"/>
          </a:p>
        </p:txBody>
      </p:sp>
    </p:spTree>
    <p:extLst>
      <p:ext uri="{BB962C8B-B14F-4D97-AF65-F5344CB8AC3E}">
        <p14:creationId xmlns:p14="http://schemas.microsoft.com/office/powerpoint/2010/main" val="2598769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5F75D11-0079-4D42-8AE6-22398F6E9898}" type="slidenum">
              <a:rPr lang="en-US" smtClean="0"/>
              <a:pPr>
                <a:defRPr/>
              </a:pPr>
              <a:t>49</a:t>
            </a:fld>
            <a:endParaRPr lang="en-US" dirty="0"/>
          </a:p>
        </p:txBody>
      </p:sp>
    </p:spTree>
    <p:extLst>
      <p:ext uri="{BB962C8B-B14F-4D97-AF65-F5344CB8AC3E}">
        <p14:creationId xmlns:p14="http://schemas.microsoft.com/office/powerpoint/2010/main" val="2818591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EBBE8CF-EDC6-4637-8191-499840DDEC8B}" type="slidenum">
              <a:rPr lang="en-US" smtClean="0"/>
              <a:t>5</a:t>
            </a:fld>
            <a:endParaRPr lang="en-US"/>
          </a:p>
        </p:txBody>
      </p:sp>
    </p:spTree>
    <p:extLst>
      <p:ext uri="{BB962C8B-B14F-4D97-AF65-F5344CB8AC3E}">
        <p14:creationId xmlns:p14="http://schemas.microsoft.com/office/powerpoint/2010/main" val="3395257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4425" cy="348456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BBE8CF-EDC6-4637-8191-499840DDEC8B}" type="slidenum">
              <a:rPr lang="en-US" smtClean="0"/>
              <a:t>6</a:t>
            </a:fld>
            <a:endParaRPr lang="en-US"/>
          </a:p>
        </p:txBody>
      </p:sp>
    </p:spTree>
    <p:extLst>
      <p:ext uri="{BB962C8B-B14F-4D97-AF65-F5344CB8AC3E}">
        <p14:creationId xmlns:p14="http://schemas.microsoft.com/office/powerpoint/2010/main" val="3684805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F931B-2B4E-B94B-BDF6-0B57EB892C3F}" type="slidenum">
              <a:rPr lang="en-US" smtClean="0"/>
              <a:t>7</a:t>
            </a:fld>
            <a:endParaRPr lang="en-US"/>
          </a:p>
        </p:txBody>
      </p:sp>
    </p:spTree>
    <p:extLst>
      <p:ext uri="{BB962C8B-B14F-4D97-AF65-F5344CB8AC3E}">
        <p14:creationId xmlns:p14="http://schemas.microsoft.com/office/powerpoint/2010/main" val="4116888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F931B-2B4E-B94B-BDF6-0B57EB892C3F}" type="slidenum">
              <a:rPr lang="en-US" smtClean="0"/>
              <a:t>8</a:t>
            </a:fld>
            <a:endParaRPr lang="en-US"/>
          </a:p>
        </p:txBody>
      </p:sp>
    </p:spTree>
    <p:extLst>
      <p:ext uri="{BB962C8B-B14F-4D97-AF65-F5344CB8AC3E}">
        <p14:creationId xmlns:p14="http://schemas.microsoft.com/office/powerpoint/2010/main" val="2932185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41F931B-2B4E-B94B-BDF6-0B57EB892C3F}" type="slidenum">
              <a:rPr lang="en-US" smtClean="0"/>
              <a:t>9</a:t>
            </a:fld>
            <a:endParaRPr lang="en-US"/>
          </a:p>
        </p:txBody>
      </p:sp>
    </p:spTree>
    <p:extLst>
      <p:ext uri="{BB962C8B-B14F-4D97-AF65-F5344CB8AC3E}">
        <p14:creationId xmlns:p14="http://schemas.microsoft.com/office/powerpoint/2010/main" val="42735845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 Id="rId9"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Master" Target="../slideMasters/slideMaster1.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jpeg"/><Relationship Id="rId4" Type="http://schemas.openxmlformats.org/officeDocument/2006/relationships/image" Target="../media/image12.jpeg"/><Relationship Id="rId9" Type="http://schemas.openxmlformats.org/officeDocument/2006/relationships/image" Target="../media/image17.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2" name="Title 1"/>
          <p:cNvSpPr>
            <a:spLocks noGrp="1"/>
          </p:cNvSpPr>
          <p:nvPr>
            <p:ph type="ctrTitle" hasCustomPrompt="1"/>
          </p:nvPr>
        </p:nvSpPr>
        <p:spPr>
          <a:xfrm>
            <a:off x="4385401" y="1995718"/>
            <a:ext cx="6889265" cy="1701487"/>
          </a:xfrm>
          <a:prstGeom prst="rect">
            <a:avLst/>
          </a:prstGeom>
        </p:spPr>
        <p:txBody>
          <a:bodyPr anchor="b">
            <a:normAutofit/>
          </a:bodyPr>
          <a:lstStyle>
            <a:lvl1pPr algn="l">
              <a:defRPr sz="4799" b="1" i="0">
                <a:solidFill>
                  <a:srgbClr val="ED902F"/>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4385396" y="3825709"/>
            <a:ext cx="6889267" cy="1302672"/>
          </a:xfrm>
          <a:prstGeom prst="rect">
            <a:avLst/>
          </a:prstGeom>
        </p:spPr>
        <p:txBody>
          <a:bodyPr>
            <a:normAutofit/>
          </a:bodyPr>
          <a:lstStyle>
            <a:lvl1pPr marL="0" indent="0" algn="l">
              <a:buNone/>
              <a:defRPr sz="3199" b="0" i="0">
                <a:solidFill>
                  <a:schemeClr val="bg2">
                    <a:lumMod val="50000"/>
                  </a:schemeClr>
                </a:solidFill>
                <a:latin typeface="Calibri"/>
                <a:cs typeface="Calibri"/>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Master subtitle style</a:t>
            </a:r>
            <a:endParaRPr lang="en-US" dirty="0"/>
          </a:p>
        </p:txBody>
      </p:sp>
      <p:cxnSp>
        <p:nvCxnSpPr>
          <p:cNvPr id="12" name="Straight Connector 11"/>
          <p:cNvCxnSpPr/>
          <p:nvPr userDrawn="1"/>
        </p:nvCxnSpPr>
        <p:spPr>
          <a:xfrm>
            <a:off x="4385403" y="5511483"/>
            <a:ext cx="7803427"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385398" y="5695549"/>
            <a:ext cx="4279029" cy="909771"/>
          </a:xfrm>
          <a:prstGeom prst="rect">
            <a:avLst/>
          </a:prstGeom>
        </p:spPr>
        <p:txBody>
          <a:bodyPr anchor="ctr">
            <a:noAutofit/>
          </a:bodyPr>
          <a:lstStyle>
            <a:lvl1pPr marL="0" indent="0">
              <a:buNone/>
              <a:defRPr sz="2133">
                <a:solidFill>
                  <a:srgbClr val="8D98A3"/>
                </a:solidFill>
              </a:defRPr>
            </a:lvl1pPr>
            <a:lvl2pPr marL="609448" indent="0">
              <a:buNone/>
              <a:defRPr sz="2133"/>
            </a:lvl2pPr>
            <a:lvl3pPr marL="1218895" indent="0">
              <a:buNone/>
              <a:defRPr sz="2133"/>
            </a:lvl3pPr>
            <a:lvl4pPr marL="1828343" indent="0">
              <a:buNone/>
              <a:defRPr sz="2133"/>
            </a:lvl4pPr>
            <a:lvl5pPr marL="2437790" indent="0">
              <a:buNone/>
              <a:defRPr sz="2133"/>
            </a:lvl5pPr>
          </a:lstStyle>
          <a:p>
            <a:pPr lvl="0"/>
            <a:r>
              <a:rPr lang="en-US" dirty="0"/>
              <a:t>Click to edit Author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9756" y="607216"/>
            <a:ext cx="4660810" cy="815853"/>
          </a:xfrm>
          <a:prstGeom prst="rect">
            <a:avLst/>
          </a:prstGeom>
        </p:spPr>
      </p:pic>
      <p:sp>
        <p:nvSpPr>
          <p:cNvPr id="15" name="Rectangle 14"/>
          <p:cNvSpPr/>
          <p:nvPr userDrawn="1"/>
        </p:nvSpPr>
        <p:spPr>
          <a:xfrm>
            <a:off x="400528" y="6013769"/>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Tree>
    <p:extLst>
      <p:ext uri="{BB962C8B-B14F-4D97-AF65-F5344CB8AC3E}">
        <p14:creationId xmlns:p14="http://schemas.microsoft.com/office/powerpoint/2010/main" val="74713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2" name="Title 1"/>
          <p:cNvSpPr>
            <a:spLocks noGrp="1"/>
          </p:cNvSpPr>
          <p:nvPr>
            <p:ph type="ctrTitle" hasCustomPrompt="1"/>
          </p:nvPr>
        </p:nvSpPr>
        <p:spPr>
          <a:xfrm>
            <a:off x="4385399" y="1995715"/>
            <a:ext cx="6889265" cy="1701487"/>
          </a:xfrm>
          <a:prstGeom prst="rect">
            <a:avLst/>
          </a:prstGeom>
        </p:spPr>
        <p:txBody>
          <a:bodyPr anchor="b">
            <a:normAutofit/>
          </a:bodyPr>
          <a:lstStyle>
            <a:lvl1pPr algn="l">
              <a:defRPr sz="4799" b="1" i="0">
                <a:solidFill>
                  <a:srgbClr val="ED902F"/>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4385396" y="3825709"/>
            <a:ext cx="6889267" cy="1302672"/>
          </a:xfrm>
          <a:prstGeom prst="rect">
            <a:avLst/>
          </a:prstGeom>
        </p:spPr>
        <p:txBody>
          <a:bodyPr>
            <a:normAutofit/>
          </a:bodyPr>
          <a:lstStyle>
            <a:lvl1pPr marL="0" indent="0" algn="l">
              <a:buNone/>
              <a:defRPr sz="3199" b="0" i="0">
                <a:solidFill>
                  <a:schemeClr val="bg2">
                    <a:lumMod val="50000"/>
                  </a:schemeClr>
                </a:solidFill>
                <a:latin typeface="Calibri"/>
                <a:cs typeface="Calibri"/>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a:t>Click to edit Master subtitle style</a:t>
            </a:r>
            <a:endParaRPr lang="en-US" dirty="0"/>
          </a:p>
        </p:txBody>
      </p:sp>
      <p:cxnSp>
        <p:nvCxnSpPr>
          <p:cNvPr id="12" name="Straight Connector 11"/>
          <p:cNvCxnSpPr/>
          <p:nvPr userDrawn="1"/>
        </p:nvCxnSpPr>
        <p:spPr>
          <a:xfrm>
            <a:off x="4385400" y="5511483"/>
            <a:ext cx="7803427"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385397" y="5695548"/>
            <a:ext cx="4279029" cy="909771"/>
          </a:xfrm>
          <a:prstGeom prst="rect">
            <a:avLst/>
          </a:prstGeom>
        </p:spPr>
        <p:txBody>
          <a:bodyPr anchor="ctr">
            <a:noAutofit/>
          </a:bodyPr>
          <a:lstStyle>
            <a:lvl1pPr marL="0" indent="0">
              <a:buNone/>
              <a:defRPr sz="2133">
                <a:solidFill>
                  <a:srgbClr val="8D98A3"/>
                </a:solidFill>
              </a:defRPr>
            </a:lvl1pPr>
            <a:lvl2pPr marL="609448" indent="0">
              <a:buNone/>
              <a:defRPr sz="2133"/>
            </a:lvl2pPr>
            <a:lvl3pPr marL="1218895" indent="0">
              <a:buNone/>
              <a:defRPr sz="2133"/>
            </a:lvl3pPr>
            <a:lvl4pPr marL="1828343" indent="0">
              <a:buNone/>
              <a:defRPr sz="2133"/>
            </a:lvl4pPr>
            <a:lvl5pPr marL="2437790" indent="0">
              <a:buNone/>
              <a:defRPr sz="2133"/>
            </a:lvl5pPr>
          </a:lstStyle>
          <a:p>
            <a:pPr lvl="0"/>
            <a:r>
              <a:rPr lang="en-US" dirty="0"/>
              <a:t>Click to edit Author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9756" y="607216"/>
            <a:ext cx="4660810" cy="815853"/>
          </a:xfrm>
          <a:prstGeom prst="rect">
            <a:avLst/>
          </a:prstGeom>
        </p:spPr>
      </p:pic>
      <p:sp>
        <p:nvSpPr>
          <p:cNvPr id="15" name="Rectangle 14"/>
          <p:cNvSpPr/>
          <p:nvPr userDrawn="1"/>
        </p:nvSpPr>
        <p:spPr>
          <a:xfrm>
            <a:off x="400528" y="6013769"/>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Tree>
    <p:extLst>
      <p:ext uri="{BB962C8B-B14F-4D97-AF65-F5344CB8AC3E}">
        <p14:creationId xmlns:p14="http://schemas.microsoft.com/office/powerpoint/2010/main" val="246715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2" name="Picture 21"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2" name="Title 1"/>
          <p:cNvSpPr>
            <a:spLocks noGrp="1"/>
          </p:cNvSpPr>
          <p:nvPr>
            <p:ph type="ctrTitle" hasCustomPrompt="1"/>
          </p:nvPr>
        </p:nvSpPr>
        <p:spPr>
          <a:xfrm>
            <a:off x="4385399" y="3214987"/>
            <a:ext cx="6889265" cy="1701487"/>
          </a:xfrm>
          <a:prstGeom prst="rect">
            <a:avLst/>
          </a:prstGeom>
        </p:spPr>
        <p:txBody>
          <a:bodyPr anchor="b">
            <a:normAutofit/>
          </a:bodyPr>
          <a:lstStyle>
            <a:lvl1pPr algn="l">
              <a:defRPr sz="4266" b="1" i="0">
                <a:solidFill>
                  <a:srgbClr val="ED902F"/>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4385396" y="4842844"/>
            <a:ext cx="6889267" cy="665649"/>
          </a:xfrm>
          <a:prstGeom prst="rect">
            <a:avLst/>
          </a:prstGeom>
        </p:spPr>
        <p:txBody>
          <a:bodyPr>
            <a:normAutofit/>
          </a:bodyPr>
          <a:lstStyle>
            <a:lvl1pPr marL="0" indent="0" algn="l">
              <a:buNone/>
              <a:defRPr sz="3199" b="0" i="0">
                <a:solidFill>
                  <a:schemeClr val="bg2">
                    <a:lumMod val="50000"/>
                  </a:schemeClr>
                </a:solidFill>
                <a:latin typeface="Calibri"/>
                <a:cs typeface="Calibri"/>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dirty="0"/>
              <a:t>Click to edit Master subtitle style</a:t>
            </a:r>
          </a:p>
        </p:txBody>
      </p:sp>
      <p:cxnSp>
        <p:nvCxnSpPr>
          <p:cNvPr id="12" name="Straight Connector 11"/>
          <p:cNvCxnSpPr/>
          <p:nvPr userDrawn="1"/>
        </p:nvCxnSpPr>
        <p:spPr>
          <a:xfrm>
            <a:off x="4385400" y="5511483"/>
            <a:ext cx="7803427"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385397" y="5695548"/>
            <a:ext cx="4279029" cy="909771"/>
          </a:xfrm>
          <a:prstGeom prst="rect">
            <a:avLst/>
          </a:prstGeom>
        </p:spPr>
        <p:txBody>
          <a:bodyPr anchor="ctr">
            <a:noAutofit/>
          </a:bodyPr>
          <a:lstStyle>
            <a:lvl1pPr marL="0" indent="0">
              <a:buNone/>
              <a:defRPr sz="2133">
                <a:solidFill>
                  <a:srgbClr val="8D98A3"/>
                </a:solidFill>
              </a:defRPr>
            </a:lvl1pPr>
            <a:lvl2pPr marL="609448" indent="0">
              <a:buNone/>
              <a:defRPr sz="2133"/>
            </a:lvl2pPr>
            <a:lvl3pPr marL="1218895" indent="0">
              <a:buNone/>
              <a:defRPr sz="2133"/>
            </a:lvl3pPr>
            <a:lvl4pPr marL="1828343" indent="0">
              <a:buNone/>
              <a:defRPr sz="2133"/>
            </a:lvl4pPr>
            <a:lvl5pPr marL="2437790" indent="0">
              <a:buNone/>
              <a:defRPr sz="2133"/>
            </a:lvl5pPr>
          </a:lstStyle>
          <a:p>
            <a:pPr lvl="0"/>
            <a:r>
              <a:rPr lang="en-US" dirty="0"/>
              <a:t>Click to edit Author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9756" y="607216"/>
            <a:ext cx="4660810" cy="815853"/>
          </a:xfrm>
          <a:prstGeom prst="rect">
            <a:avLst/>
          </a:prstGeom>
        </p:spPr>
      </p:pic>
      <p:sp>
        <p:nvSpPr>
          <p:cNvPr id="15" name="Rectangle 14"/>
          <p:cNvSpPr/>
          <p:nvPr userDrawn="1"/>
        </p:nvSpPr>
        <p:spPr>
          <a:xfrm>
            <a:off x="400528" y="6013769"/>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grpSp>
        <p:nvGrpSpPr>
          <p:cNvPr id="23" name="Group 22"/>
          <p:cNvGrpSpPr/>
          <p:nvPr userDrawn="1"/>
        </p:nvGrpSpPr>
        <p:grpSpPr>
          <a:xfrm>
            <a:off x="-2" y="1570182"/>
            <a:ext cx="12188828" cy="2021737"/>
            <a:chOff x="-1" y="1177636"/>
            <a:chExt cx="9144002" cy="1516303"/>
          </a:xfrm>
        </p:grpSpPr>
        <p:pic>
          <p:nvPicPr>
            <p:cNvPr id="24" name="Picture 23" descr="orange-header.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177636"/>
              <a:ext cx="9144001" cy="1516303"/>
            </a:xfrm>
            <a:prstGeom prst="rect">
              <a:avLst/>
            </a:prstGeom>
          </p:spPr>
        </p:pic>
        <p:sp>
          <p:nvSpPr>
            <p:cNvPr id="25" name="Rectangle 24"/>
            <p:cNvSpPr/>
            <p:nvPr/>
          </p:nvSpPr>
          <p:spPr>
            <a:xfrm>
              <a:off x="0" y="1256850"/>
              <a:ext cx="9143999" cy="1344725"/>
            </a:xfrm>
            <a:prstGeom prst="rect">
              <a:avLst/>
            </a:prstGeom>
            <a:solidFill>
              <a:schemeClr val="accent1"/>
            </a:solidFill>
            <a:ln>
              <a:noFill/>
            </a:ln>
            <a:effectLst>
              <a:outerShdw blurRad="40000" dist="23000" dir="5400000" rotWithShape="0">
                <a:schemeClr val="accent2">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 y="1296023"/>
              <a:ext cx="1607593" cy="1254349"/>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20904" y="1299128"/>
              <a:ext cx="1860551" cy="1248636"/>
            </a:xfrm>
            <a:prstGeom prst="rect">
              <a:avLst/>
            </a:prstGeom>
          </p:spPr>
        </p:pic>
        <p:pic>
          <p:nvPicPr>
            <p:cNvPr id="28" name="Picture 27"/>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658678" y="1299774"/>
              <a:ext cx="1973664" cy="1247784"/>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80864" y="1298555"/>
              <a:ext cx="1888435" cy="1247898"/>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527636" y="1303883"/>
              <a:ext cx="1616365" cy="1239126"/>
            </a:xfrm>
            <a:prstGeom prst="rect">
              <a:avLst/>
            </a:prstGeom>
          </p:spPr>
        </p:pic>
      </p:grpSp>
    </p:spTree>
    <p:extLst>
      <p:ext uri="{BB962C8B-B14F-4D97-AF65-F5344CB8AC3E}">
        <p14:creationId xmlns:p14="http://schemas.microsoft.com/office/powerpoint/2010/main" val="3881472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12188825"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199"/>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73257" y="6302591"/>
            <a:ext cx="2006125" cy="351163"/>
          </a:xfrm>
          <a:prstGeom prst="rect">
            <a:avLst/>
          </a:prstGeom>
        </p:spPr>
      </p:pic>
      <p:sp>
        <p:nvSpPr>
          <p:cNvPr id="9" name="Rectangle 8"/>
          <p:cNvSpPr/>
          <p:nvPr userDrawn="1"/>
        </p:nvSpPr>
        <p:spPr>
          <a:xfrm>
            <a:off x="11681485"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F38F26"/>
              </a:solidFill>
            </a:endParaRPr>
          </a:p>
        </p:txBody>
      </p:sp>
      <p:sp>
        <p:nvSpPr>
          <p:cNvPr id="12" name="Rectangle 11"/>
          <p:cNvSpPr/>
          <p:nvPr userDrawn="1"/>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
        <p:nvSpPr>
          <p:cNvPr id="13" name="Slide Number Placeholder 4"/>
          <p:cNvSpPr>
            <a:spLocks noGrp="1"/>
          </p:cNvSpPr>
          <p:nvPr>
            <p:ph type="sldNum" sz="quarter" idx="4"/>
          </p:nvPr>
        </p:nvSpPr>
        <p:spPr>
          <a:xfrm>
            <a:off x="11691627" y="6298511"/>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761125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_w_Rays">
    <p:spTree>
      <p:nvGrpSpPr>
        <p:cNvPr id="1" name=""/>
        <p:cNvGrpSpPr/>
        <p:nvPr/>
      </p:nvGrpSpPr>
      <p:grpSpPr>
        <a:xfrm>
          <a:off x="0" y="0"/>
          <a:ext cx="0" cy="0"/>
          <a:chOff x="0" y="0"/>
          <a:chExt cx="0" cy="0"/>
        </a:xfrm>
      </p:grpSpPr>
      <p:sp>
        <p:nvSpPr>
          <p:cNvPr id="23" name="Rectangle 22"/>
          <p:cNvSpPr/>
          <p:nvPr userDrawn="1"/>
        </p:nvSpPr>
        <p:spPr>
          <a:xfrm>
            <a:off x="0" y="0"/>
            <a:ext cx="12188825"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pic>
        <p:nvPicPr>
          <p:cNvPr id="7" name="Picture 6"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73257" y="6302591"/>
            <a:ext cx="2006125" cy="351163"/>
          </a:xfrm>
          <a:prstGeom prst="rect">
            <a:avLst/>
          </a:prstGeom>
        </p:spPr>
      </p:pic>
      <p:sp>
        <p:nvSpPr>
          <p:cNvPr id="25" name="Rectangle 24"/>
          <p:cNvSpPr/>
          <p:nvPr userDrawn="1"/>
        </p:nvSpPr>
        <p:spPr>
          <a:xfrm>
            <a:off x="11681485"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F38F26"/>
              </a:solidFill>
            </a:endParaRPr>
          </a:p>
        </p:txBody>
      </p:sp>
      <p:sp>
        <p:nvSpPr>
          <p:cNvPr id="26" name="Rectangle 25"/>
          <p:cNvSpPr/>
          <p:nvPr userDrawn="1"/>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
        <p:nvSpPr>
          <p:cNvPr id="9" name="Slide Number Placeholder 4"/>
          <p:cNvSpPr>
            <a:spLocks noGrp="1"/>
          </p:cNvSpPr>
          <p:nvPr>
            <p:ph type="sldNum" sz="quarter" idx="4"/>
          </p:nvPr>
        </p:nvSpPr>
        <p:spPr>
          <a:xfrm>
            <a:off x="11691627" y="6298511"/>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4161837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22" name="Picture 21"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sp>
        <p:nvSpPr>
          <p:cNvPr id="2" name="Title 1"/>
          <p:cNvSpPr>
            <a:spLocks noGrp="1"/>
          </p:cNvSpPr>
          <p:nvPr>
            <p:ph type="ctrTitle" hasCustomPrompt="1"/>
          </p:nvPr>
        </p:nvSpPr>
        <p:spPr>
          <a:xfrm>
            <a:off x="4385401" y="3214990"/>
            <a:ext cx="6889265" cy="1701487"/>
          </a:xfrm>
          <a:prstGeom prst="rect">
            <a:avLst/>
          </a:prstGeom>
        </p:spPr>
        <p:txBody>
          <a:bodyPr anchor="b">
            <a:normAutofit/>
          </a:bodyPr>
          <a:lstStyle>
            <a:lvl1pPr algn="l">
              <a:defRPr sz="4266" b="1" i="0">
                <a:solidFill>
                  <a:srgbClr val="ED902F"/>
                </a:solidFill>
                <a:latin typeface="Calibri"/>
                <a:cs typeface="Calibri"/>
              </a:defRPr>
            </a:lvl1pPr>
          </a:lstStyle>
          <a:p>
            <a:r>
              <a:rPr lang="en-US" dirty="0"/>
              <a:t>CLICK TO EDIT MASTER TITLE STYLE</a:t>
            </a:r>
          </a:p>
        </p:txBody>
      </p:sp>
      <p:sp>
        <p:nvSpPr>
          <p:cNvPr id="3" name="Subtitle 2"/>
          <p:cNvSpPr>
            <a:spLocks noGrp="1"/>
          </p:cNvSpPr>
          <p:nvPr>
            <p:ph type="subTitle" idx="1"/>
          </p:nvPr>
        </p:nvSpPr>
        <p:spPr>
          <a:xfrm>
            <a:off x="4385396" y="4842846"/>
            <a:ext cx="6889267" cy="665649"/>
          </a:xfrm>
          <a:prstGeom prst="rect">
            <a:avLst/>
          </a:prstGeom>
        </p:spPr>
        <p:txBody>
          <a:bodyPr>
            <a:normAutofit/>
          </a:bodyPr>
          <a:lstStyle>
            <a:lvl1pPr marL="0" indent="0" algn="l">
              <a:buNone/>
              <a:defRPr sz="3199" b="0" i="0">
                <a:solidFill>
                  <a:schemeClr val="bg2">
                    <a:lumMod val="50000"/>
                  </a:schemeClr>
                </a:solidFill>
                <a:latin typeface="Calibri"/>
                <a:cs typeface="Calibri"/>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dirty="0"/>
              <a:t>Click to edit Master subtitle style</a:t>
            </a:r>
          </a:p>
        </p:txBody>
      </p:sp>
      <p:cxnSp>
        <p:nvCxnSpPr>
          <p:cNvPr id="12" name="Straight Connector 11"/>
          <p:cNvCxnSpPr/>
          <p:nvPr userDrawn="1"/>
        </p:nvCxnSpPr>
        <p:spPr>
          <a:xfrm>
            <a:off x="4385403" y="5511483"/>
            <a:ext cx="7803427"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385398" y="5695549"/>
            <a:ext cx="4279029" cy="909771"/>
          </a:xfrm>
          <a:prstGeom prst="rect">
            <a:avLst/>
          </a:prstGeom>
        </p:spPr>
        <p:txBody>
          <a:bodyPr anchor="ctr">
            <a:noAutofit/>
          </a:bodyPr>
          <a:lstStyle>
            <a:lvl1pPr marL="0" indent="0">
              <a:buNone/>
              <a:defRPr sz="2133">
                <a:solidFill>
                  <a:srgbClr val="8D98A3"/>
                </a:solidFill>
              </a:defRPr>
            </a:lvl1pPr>
            <a:lvl2pPr marL="609448" indent="0">
              <a:buNone/>
              <a:defRPr sz="2133"/>
            </a:lvl2pPr>
            <a:lvl3pPr marL="1218895" indent="0">
              <a:buNone/>
              <a:defRPr sz="2133"/>
            </a:lvl3pPr>
            <a:lvl4pPr marL="1828343" indent="0">
              <a:buNone/>
              <a:defRPr sz="2133"/>
            </a:lvl4pPr>
            <a:lvl5pPr marL="2437790" indent="0">
              <a:buNone/>
              <a:defRPr sz="2133"/>
            </a:lvl5pPr>
          </a:lstStyle>
          <a:p>
            <a:pPr lvl="0"/>
            <a:r>
              <a:rPr lang="en-US" dirty="0"/>
              <a:t>Click to edit Author</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9756" y="607216"/>
            <a:ext cx="4660810" cy="815853"/>
          </a:xfrm>
          <a:prstGeom prst="rect">
            <a:avLst/>
          </a:prstGeom>
        </p:spPr>
      </p:pic>
      <p:sp>
        <p:nvSpPr>
          <p:cNvPr id="15" name="Rectangle 14"/>
          <p:cNvSpPr/>
          <p:nvPr userDrawn="1"/>
        </p:nvSpPr>
        <p:spPr>
          <a:xfrm>
            <a:off x="400528" y="6013769"/>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grpSp>
        <p:nvGrpSpPr>
          <p:cNvPr id="23" name="Group 22"/>
          <p:cNvGrpSpPr/>
          <p:nvPr userDrawn="1"/>
        </p:nvGrpSpPr>
        <p:grpSpPr>
          <a:xfrm>
            <a:off x="-2" y="1570185"/>
            <a:ext cx="12188828" cy="2021737"/>
            <a:chOff x="-1" y="1177636"/>
            <a:chExt cx="9144002" cy="1516303"/>
          </a:xfrm>
        </p:grpSpPr>
        <p:pic>
          <p:nvPicPr>
            <p:cNvPr id="24" name="Picture 23" descr="orange-header.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0" y="1177636"/>
              <a:ext cx="9144001" cy="1516303"/>
            </a:xfrm>
            <a:prstGeom prst="rect">
              <a:avLst/>
            </a:prstGeom>
          </p:spPr>
        </p:pic>
        <p:sp>
          <p:nvSpPr>
            <p:cNvPr id="25" name="Rectangle 24"/>
            <p:cNvSpPr/>
            <p:nvPr/>
          </p:nvSpPr>
          <p:spPr>
            <a:xfrm>
              <a:off x="0" y="1256850"/>
              <a:ext cx="9143999" cy="1344725"/>
            </a:xfrm>
            <a:prstGeom prst="rect">
              <a:avLst/>
            </a:prstGeom>
            <a:solidFill>
              <a:schemeClr val="accent1"/>
            </a:solidFill>
            <a:ln>
              <a:noFill/>
            </a:ln>
            <a:effectLst>
              <a:outerShdw blurRad="40000" dist="23000" dir="5400000" rotWithShape="0">
                <a:schemeClr val="accent2">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pic>
          <p:nvPicPr>
            <p:cNvPr id="26" name="Picture 25"/>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1" y="1296023"/>
              <a:ext cx="1607593" cy="1254349"/>
            </a:xfrm>
            <a:prstGeom prst="rect">
              <a:avLst/>
            </a:prstGeom>
          </p:spPr>
        </p:pic>
        <p:pic>
          <p:nvPicPr>
            <p:cNvPr id="27" name="Picture 26"/>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620904" y="1299128"/>
              <a:ext cx="1860551" cy="1248636"/>
            </a:xfrm>
            <a:prstGeom prst="rect">
              <a:avLst/>
            </a:prstGeom>
          </p:spPr>
        </p:pic>
        <p:pic>
          <p:nvPicPr>
            <p:cNvPr id="28" name="Picture 27"/>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1658678" y="1299774"/>
              <a:ext cx="1973664" cy="1247784"/>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3680864" y="1298555"/>
              <a:ext cx="1888435" cy="1247898"/>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7527636" y="1303883"/>
              <a:ext cx="1616365" cy="1239126"/>
            </a:xfrm>
            <a:prstGeom prst="rect">
              <a:avLst/>
            </a:prstGeom>
          </p:spPr>
        </p:pic>
      </p:grpSp>
    </p:spTree>
    <p:extLst>
      <p:ext uri="{BB962C8B-B14F-4D97-AF65-F5344CB8AC3E}">
        <p14:creationId xmlns:p14="http://schemas.microsoft.com/office/powerpoint/2010/main" val="3354021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09441" y="1128713"/>
            <a:ext cx="10969943" cy="4548187"/>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1"/>
          <p:cNvSpPr>
            <a:spLocks noGrp="1"/>
          </p:cNvSpPr>
          <p:nvPr>
            <p:ph type="title"/>
          </p:nvPr>
        </p:nvSpPr>
        <p:spPr>
          <a:xfrm>
            <a:off x="609441" y="14992"/>
            <a:ext cx="10969943" cy="886505"/>
          </a:xfrm>
          <a:prstGeom prst="rect">
            <a:avLst/>
          </a:prstGeom>
        </p:spPr>
        <p:txBody>
          <a:bodyPr anchor="ctr"/>
          <a:lstStyle/>
          <a:p>
            <a:r>
              <a:rPr lang="en-US"/>
              <a:t>Click to edit Master title style</a:t>
            </a:r>
            <a:endParaRPr lang="en-US" dirty="0"/>
          </a:p>
        </p:txBody>
      </p:sp>
      <p:sp>
        <p:nvSpPr>
          <p:cNvPr id="7" name="Slide Number Placeholder 4"/>
          <p:cNvSpPr>
            <a:spLocks noGrp="1"/>
          </p:cNvSpPr>
          <p:nvPr>
            <p:ph type="sldNum" sz="quarter" idx="4"/>
          </p:nvPr>
        </p:nvSpPr>
        <p:spPr>
          <a:xfrm>
            <a:off x="11691627" y="6298512"/>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308854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12188825" cy="6858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199"/>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573257" y="6302593"/>
            <a:ext cx="2006125" cy="351163"/>
          </a:xfrm>
          <a:prstGeom prst="rect">
            <a:avLst/>
          </a:prstGeom>
        </p:spPr>
      </p:pic>
      <p:sp>
        <p:nvSpPr>
          <p:cNvPr id="9" name="Rectangle 8"/>
          <p:cNvSpPr/>
          <p:nvPr userDrawn="1"/>
        </p:nvSpPr>
        <p:spPr>
          <a:xfrm>
            <a:off x="11681487"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F38F26"/>
              </a:solidFill>
            </a:endParaRPr>
          </a:p>
        </p:txBody>
      </p:sp>
      <p:sp>
        <p:nvSpPr>
          <p:cNvPr id="12" name="Rectangle 11"/>
          <p:cNvSpPr/>
          <p:nvPr userDrawn="1"/>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
        <p:nvSpPr>
          <p:cNvPr id="13" name="Slide Number Placeholder 4"/>
          <p:cNvSpPr>
            <a:spLocks noGrp="1"/>
          </p:cNvSpPr>
          <p:nvPr>
            <p:ph type="sldNum" sz="quarter" idx="4"/>
          </p:nvPr>
        </p:nvSpPr>
        <p:spPr>
          <a:xfrm>
            <a:off x="11691627" y="6298512"/>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598748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_w_Rays">
    <p:spTree>
      <p:nvGrpSpPr>
        <p:cNvPr id="1" name=""/>
        <p:cNvGrpSpPr/>
        <p:nvPr/>
      </p:nvGrpSpPr>
      <p:grpSpPr>
        <a:xfrm>
          <a:off x="0" y="0"/>
          <a:ext cx="0" cy="0"/>
          <a:chOff x="0" y="0"/>
          <a:chExt cx="0" cy="0"/>
        </a:xfrm>
      </p:grpSpPr>
      <p:sp>
        <p:nvSpPr>
          <p:cNvPr id="23" name="Rectangle 22"/>
          <p:cNvSpPr/>
          <p:nvPr userDrawn="1"/>
        </p:nvSpPr>
        <p:spPr>
          <a:xfrm>
            <a:off x="0" y="0"/>
            <a:ext cx="12188825"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pic>
        <p:nvPicPr>
          <p:cNvPr id="7" name="Picture 6"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8000"/>
          </a:xfrm>
          <a:prstGeom prst="rect">
            <a:avLst/>
          </a:prstGeom>
        </p:spPr>
      </p:pic>
      <p:pic>
        <p:nvPicPr>
          <p:cNvPr id="24" name="Picture 23"/>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573257" y="6302593"/>
            <a:ext cx="2006125" cy="351163"/>
          </a:xfrm>
          <a:prstGeom prst="rect">
            <a:avLst/>
          </a:prstGeom>
        </p:spPr>
      </p:pic>
      <p:sp>
        <p:nvSpPr>
          <p:cNvPr id="25" name="Rectangle 24"/>
          <p:cNvSpPr/>
          <p:nvPr userDrawn="1"/>
        </p:nvSpPr>
        <p:spPr>
          <a:xfrm>
            <a:off x="11681487" y="6293836"/>
            <a:ext cx="507341"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F38F26"/>
              </a:solidFill>
            </a:endParaRPr>
          </a:p>
        </p:txBody>
      </p:sp>
      <p:sp>
        <p:nvSpPr>
          <p:cNvPr id="26" name="Rectangle 25"/>
          <p:cNvSpPr/>
          <p:nvPr userDrawn="1"/>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sp>
        <p:nvSpPr>
          <p:cNvPr id="9" name="Slide Number Placeholder 4"/>
          <p:cNvSpPr>
            <a:spLocks noGrp="1"/>
          </p:cNvSpPr>
          <p:nvPr>
            <p:ph type="sldNum" sz="quarter" idx="4"/>
          </p:nvPr>
        </p:nvSpPr>
        <p:spPr>
          <a:xfrm>
            <a:off x="11691627" y="6298512"/>
            <a:ext cx="497200" cy="365125"/>
          </a:xfrm>
          <a:prstGeom prst="rect">
            <a:avLst/>
          </a:prstGeom>
        </p:spPr>
        <p:txBody>
          <a:bodyPr vert="horz" lIns="91440" tIns="45720" rIns="91440" bIns="45720" rtlCol="0" anchor="ct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2503314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162" y="1146175"/>
            <a:ext cx="10360501" cy="6858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914162" y="1828800"/>
            <a:ext cx="10360501" cy="47307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dt" sz="half" idx="10"/>
          </p:nvPr>
        </p:nvSpPr>
        <p:spPr>
          <a:xfrm>
            <a:off x="914162" y="6629402"/>
            <a:ext cx="2539339" cy="225425"/>
          </a:xfrm>
          <a:prstGeom prst="rect">
            <a:avLst/>
          </a:prstGeom>
        </p:spPr>
        <p:txBody>
          <a:bodyPr/>
          <a:lstStyle>
            <a:lvl1pPr>
              <a:defRPr>
                <a:latin typeface="Arial" charset="0"/>
                <a:ea typeface="ＭＳ Ｐゴシック" pitchFamily="-107" charset="-128"/>
                <a:cs typeface="+mn-cs"/>
              </a:defRPr>
            </a:lvl1pPr>
          </a:lstStyle>
          <a:p>
            <a:pPr>
              <a:defRPr/>
            </a:pPr>
            <a:endParaRPr lang="en-US" dirty="0">
              <a:solidFill>
                <a:srgbClr val="0079C1"/>
              </a:solidFill>
            </a:endParaRPr>
          </a:p>
        </p:txBody>
      </p:sp>
      <p:sp>
        <p:nvSpPr>
          <p:cNvPr id="5" name="Rectangle 11"/>
          <p:cNvSpPr>
            <a:spLocks noGrp="1" noChangeArrowheads="1"/>
          </p:cNvSpPr>
          <p:nvPr>
            <p:ph type="ftr" sz="quarter" idx="11"/>
          </p:nvPr>
        </p:nvSpPr>
        <p:spPr>
          <a:xfrm>
            <a:off x="4168747" y="6629400"/>
            <a:ext cx="3859795" cy="228600"/>
          </a:xfrm>
          <a:prstGeom prst="rect">
            <a:avLst/>
          </a:prstGeom>
        </p:spPr>
        <p:txBody>
          <a:bodyPr/>
          <a:lstStyle>
            <a:lvl1pPr>
              <a:defRPr>
                <a:latin typeface="Arial" charset="0"/>
                <a:ea typeface="ＭＳ Ｐゴシック" pitchFamily="-107" charset="-128"/>
                <a:cs typeface="+mn-cs"/>
              </a:defRPr>
            </a:lvl1pPr>
          </a:lstStyle>
          <a:p>
            <a:pPr>
              <a:defRPr/>
            </a:pPr>
            <a:endParaRPr lang="en-US" dirty="0">
              <a:solidFill>
                <a:srgbClr val="0079C1"/>
              </a:solidFill>
            </a:endParaRPr>
          </a:p>
        </p:txBody>
      </p:sp>
      <p:sp>
        <p:nvSpPr>
          <p:cNvPr id="6" name="Rectangle 12"/>
          <p:cNvSpPr>
            <a:spLocks noGrp="1" noChangeArrowheads="1"/>
          </p:cNvSpPr>
          <p:nvPr>
            <p:ph type="sldNum" sz="quarter" idx="12"/>
          </p:nvPr>
        </p:nvSpPr>
        <p:spPr>
          <a:xfrm>
            <a:off x="8709931" y="6629400"/>
            <a:ext cx="2564732" cy="228600"/>
          </a:xfrm>
          <a:prstGeom prst="rect">
            <a:avLst/>
          </a:prstGeom>
        </p:spPr>
        <p:txBody>
          <a:bodyPr/>
          <a:lstStyle>
            <a:lvl1pPr>
              <a:defRPr>
                <a:latin typeface="Arial" charset="0"/>
                <a:ea typeface="ＭＳ Ｐゴシック" pitchFamily="-107" charset="-128"/>
                <a:cs typeface="+mn-cs"/>
              </a:defRPr>
            </a:lvl1pPr>
          </a:lstStyle>
          <a:p>
            <a:pPr>
              <a:defRPr/>
            </a:pPr>
            <a:fld id="{B8D7AB61-6937-4536-B7F0-681114A2DFB5}" type="slidenum">
              <a:rPr lang="en-US">
                <a:solidFill>
                  <a:srgbClr val="0079C1"/>
                </a:solidFill>
              </a:rPr>
              <a:pPr>
                <a:defRPr/>
              </a:pPr>
              <a:t>‹#›</a:t>
            </a:fld>
            <a:endParaRPr lang="en-US" dirty="0">
              <a:solidFill>
                <a:srgbClr val="0079C1"/>
              </a:solidFill>
            </a:endParaRPr>
          </a:p>
        </p:txBody>
      </p:sp>
    </p:spTree>
    <p:extLst>
      <p:ext uri="{BB962C8B-B14F-4D97-AF65-F5344CB8AC3E}">
        <p14:creationId xmlns:p14="http://schemas.microsoft.com/office/powerpoint/2010/main" val="3463368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3_EERE Green Slide Cover">
    <p:spTree>
      <p:nvGrpSpPr>
        <p:cNvPr id="1" name=""/>
        <p:cNvGrpSpPr/>
        <p:nvPr/>
      </p:nvGrpSpPr>
      <p:grpSpPr>
        <a:xfrm>
          <a:off x="0" y="0"/>
          <a:ext cx="0" cy="0"/>
          <a:chOff x="0" y="0"/>
          <a:chExt cx="0" cy="0"/>
        </a:xfrm>
      </p:grpSpPr>
      <p:sp>
        <p:nvSpPr>
          <p:cNvPr id="5" name="Rectangle 19"/>
          <p:cNvSpPr/>
          <p:nvPr/>
        </p:nvSpPr>
        <p:spPr>
          <a:xfrm>
            <a:off x="0" y="0"/>
            <a:ext cx="12188825" cy="3276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399" dirty="0">
              <a:solidFill>
                <a:prstClr val="white"/>
              </a:solidFill>
            </a:endParaRPr>
          </a:p>
        </p:txBody>
      </p:sp>
      <p:sp>
        <p:nvSpPr>
          <p:cNvPr id="9" name="Rectangle 9"/>
          <p:cNvSpPr/>
          <p:nvPr userDrawn="1"/>
        </p:nvSpPr>
        <p:spPr>
          <a:xfrm flipH="1">
            <a:off x="7110148" y="3276600"/>
            <a:ext cx="5078677" cy="3365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399" dirty="0">
              <a:solidFill>
                <a:prstClr val="white"/>
              </a:solidFill>
            </a:endParaRPr>
          </a:p>
        </p:txBody>
      </p:sp>
      <p:sp>
        <p:nvSpPr>
          <p:cNvPr id="11" name="Rectangle 6"/>
          <p:cNvSpPr/>
          <p:nvPr userDrawn="1"/>
        </p:nvSpPr>
        <p:spPr>
          <a:xfrm flipH="1">
            <a:off x="0" y="1905000"/>
            <a:ext cx="12188825" cy="1371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399" dirty="0">
              <a:solidFill>
                <a:prstClr val="white"/>
              </a:solidFill>
            </a:endParaRPr>
          </a:p>
        </p:txBody>
      </p:sp>
      <p:pic>
        <p:nvPicPr>
          <p:cNvPr id="15" name="Picture 16" descr="volt.JPG"/>
          <p:cNvPicPr>
            <a:picLocks noChangeAspect="1"/>
          </p:cNvPicPr>
          <p:nvPr userDrawn="1"/>
        </p:nvPicPr>
        <p:blipFill>
          <a:blip r:embed="rId2" cstate="print"/>
          <a:srcRect/>
          <a:stretch>
            <a:fillRect/>
          </a:stretch>
        </p:blipFill>
        <p:spPr bwMode="auto">
          <a:xfrm>
            <a:off x="4266089" y="2"/>
            <a:ext cx="2844059" cy="1565275"/>
          </a:xfrm>
          <a:prstGeom prst="rect">
            <a:avLst/>
          </a:prstGeom>
          <a:noFill/>
          <a:ln w="9525">
            <a:noFill/>
            <a:miter lim="800000"/>
            <a:headEnd/>
            <a:tailEnd/>
          </a:ln>
        </p:spPr>
      </p:pic>
      <p:pic>
        <p:nvPicPr>
          <p:cNvPr id="16" name="Picture 13" descr="Oneturbine.JPG"/>
          <p:cNvPicPr>
            <a:picLocks noChangeAspect="1"/>
          </p:cNvPicPr>
          <p:nvPr userDrawn="1"/>
        </p:nvPicPr>
        <p:blipFill>
          <a:blip r:embed="rId3" cstate="print"/>
          <a:srcRect/>
          <a:stretch>
            <a:fillRect/>
          </a:stretch>
        </p:blipFill>
        <p:spPr bwMode="auto">
          <a:xfrm>
            <a:off x="0" y="1524000"/>
            <a:ext cx="2539339" cy="1758950"/>
          </a:xfrm>
          <a:prstGeom prst="rect">
            <a:avLst/>
          </a:prstGeom>
          <a:noFill/>
          <a:ln w="9525">
            <a:noFill/>
            <a:miter lim="800000"/>
            <a:headEnd/>
            <a:tailEnd/>
          </a:ln>
        </p:spPr>
      </p:pic>
      <p:pic>
        <p:nvPicPr>
          <p:cNvPr id="18" name="Picture 14" descr="pumpwithleaves.JPG"/>
          <p:cNvPicPr>
            <a:picLocks noChangeAspect="1"/>
          </p:cNvPicPr>
          <p:nvPr userDrawn="1"/>
        </p:nvPicPr>
        <p:blipFill rotWithShape="1">
          <a:blip r:embed="rId4" cstate="print"/>
          <a:srcRect r="22222"/>
          <a:stretch/>
        </p:blipFill>
        <p:spPr bwMode="auto">
          <a:xfrm>
            <a:off x="7110148" y="1524002"/>
            <a:ext cx="2844059" cy="1762125"/>
          </a:xfrm>
          <a:prstGeom prst="rect">
            <a:avLst/>
          </a:prstGeom>
          <a:noFill/>
          <a:ln w="9525">
            <a:noFill/>
            <a:miter lim="800000"/>
            <a:headEnd/>
            <a:tailEnd/>
          </a:ln>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523603" cy="1524000"/>
          </a:xfrm>
          <a:prstGeom prst="rect">
            <a:avLst/>
          </a:prstGeom>
        </p:spPr>
      </p:pic>
      <p:pic>
        <p:nvPicPr>
          <p:cNvPr id="22" name="Picture 21"/>
          <p:cNvPicPr>
            <a:picLocks noChangeAspect="1"/>
          </p:cNvPicPr>
          <p:nvPr userDrawn="1"/>
        </p:nvPicPr>
        <p:blipFill rotWithShape="1">
          <a:blip r:embed="rId6" cstate="print">
            <a:extLst>
              <a:ext uri="{28A0092B-C50C-407E-A947-70E740481C1C}">
                <a14:useLocalDpi xmlns:a14="http://schemas.microsoft.com/office/drawing/2010/main" val="0"/>
              </a:ext>
            </a:extLst>
          </a:blip>
          <a:srcRect l="19169" r="9478"/>
          <a:stretch/>
        </p:blipFill>
        <p:spPr>
          <a:xfrm>
            <a:off x="9954207" y="1524000"/>
            <a:ext cx="2234618" cy="1762124"/>
          </a:xfrm>
          <a:prstGeom prst="rect">
            <a:avLst/>
          </a:prstGeom>
        </p:spPr>
      </p:pic>
      <p:pic>
        <p:nvPicPr>
          <p:cNvPr id="13" name="Picture 12" descr="led.JPG"/>
          <p:cNvPicPr>
            <a:picLocks noChangeAspect="1"/>
          </p:cNvPicPr>
          <p:nvPr userDrawn="1"/>
        </p:nvPicPr>
        <p:blipFill>
          <a:blip r:embed="rId7" cstate="print"/>
          <a:srcRect/>
          <a:stretch>
            <a:fillRect/>
          </a:stretch>
        </p:blipFill>
        <p:spPr bwMode="auto">
          <a:xfrm>
            <a:off x="1422030" y="2"/>
            <a:ext cx="2844059" cy="1539875"/>
          </a:xfrm>
          <a:prstGeom prst="rect">
            <a:avLst/>
          </a:prstGeom>
          <a:noFill/>
          <a:ln w="9525">
            <a:noFill/>
            <a:miter lim="800000"/>
            <a:headEnd/>
            <a:tailEnd/>
          </a:ln>
        </p:spPr>
      </p:pic>
      <p:pic>
        <p:nvPicPr>
          <p:cNvPr id="14" name="Picture 10" descr="insulate.JPG"/>
          <p:cNvPicPr>
            <a:picLocks noChangeAspect="1"/>
          </p:cNvPicPr>
          <p:nvPr userDrawn="1"/>
        </p:nvPicPr>
        <p:blipFill>
          <a:blip r:embed="rId8" cstate="print"/>
          <a:srcRect/>
          <a:stretch>
            <a:fillRect/>
          </a:stretch>
        </p:blipFill>
        <p:spPr bwMode="auto">
          <a:xfrm>
            <a:off x="4266089" y="1524000"/>
            <a:ext cx="2844059" cy="1752600"/>
          </a:xfrm>
          <a:prstGeom prst="rect">
            <a:avLst/>
          </a:prstGeom>
          <a:noFill/>
          <a:ln w="9525">
            <a:noFill/>
            <a:miter lim="800000"/>
            <a:headEnd/>
            <a:tailEnd/>
          </a:ln>
        </p:spPr>
      </p:pic>
      <p:pic>
        <p:nvPicPr>
          <p:cNvPr id="23" name="Picture 22"/>
          <p:cNvPicPr>
            <a:picLocks noChangeAspect="1"/>
          </p:cNvPicPr>
          <p:nvPr userDrawn="1"/>
        </p:nvPicPr>
        <p:blipFill rotWithShape="1">
          <a:blip r:embed="rId9" cstate="print">
            <a:extLst>
              <a:ext uri="{28A0092B-C50C-407E-A947-70E740481C1C}">
                <a14:useLocalDpi xmlns:a14="http://schemas.microsoft.com/office/drawing/2010/main" val="0"/>
              </a:ext>
            </a:extLst>
          </a:blip>
          <a:srcRect l="18841"/>
          <a:stretch/>
        </p:blipFill>
        <p:spPr>
          <a:xfrm>
            <a:off x="1422030" y="1523144"/>
            <a:ext cx="2844059" cy="1753456"/>
          </a:xfrm>
          <a:prstGeom prst="rect">
            <a:avLst/>
          </a:prstGeom>
        </p:spPr>
      </p:pic>
      <p:pic>
        <p:nvPicPr>
          <p:cNvPr id="26" name="Picture 25"/>
          <p:cNvPicPr>
            <a:picLocks noChangeAspect="1"/>
          </p:cNvPicPr>
          <p:nvPr userDrawn="1"/>
        </p:nvPicPr>
        <p:blipFill rotWithShape="1">
          <a:blip r:embed="rId10" cstate="print">
            <a:extLst>
              <a:ext uri="{28A0092B-C50C-407E-A947-70E740481C1C}">
                <a14:useLocalDpi xmlns:a14="http://schemas.microsoft.com/office/drawing/2010/main" val="0"/>
              </a:ext>
            </a:extLst>
          </a:blip>
          <a:srcRect l="18880"/>
          <a:stretch/>
        </p:blipFill>
        <p:spPr>
          <a:xfrm>
            <a:off x="0" y="1523144"/>
            <a:ext cx="1422030" cy="1753456"/>
          </a:xfrm>
          <a:prstGeom prst="rect">
            <a:avLst/>
          </a:prstGeom>
        </p:spPr>
      </p:pic>
      <p:sp>
        <p:nvSpPr>
          <p:cNvPr id="6" name="Rectangle 15"/>
          <p:cNvSpPr/>
          <p:nvPr/>
        </p:nvSpPr>
        <p:spPr>
          <a:xfrm>
            <a:off x="0" y="6610350"/>
            <a:ext cx="12188825" cy="2476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2399" dirty="0">
              <a:solidFill>
                <a:prstClr val="white"/>
              </a:solidFill>
            </a:endParaRPr>
          </a:p>
        </p:txBody>
      </p:sp>
      <p:sp>
        <p:nvSpPr>
          <p:cNvPr id="7" name="Text Placeholder 9"/>
          <p:cNvSpPr txBox="1">
            <a:spLocks/>
          </p:cNvSpPr>
          <p:nvPr/>
        </p:nvSpPr>
        <p:spPr>
          <a:xfrm>
            <a:off x="173522" y="6616700"/>
            <a:ext cx="9712970"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797" indent="-342797" defTabSz="457063" fontAlgn="auto">
              <a:spcBef>
                <a:spcPct val="20000"/>
              </a:spcBef>
              <a:spcAft>
                <a:spcPts val="0"/>
              </a:spcAft>
              <a:buFont typeface="Arial"/>
              <a:buNone/>
              <a:defRPr/>
            </a:pPr>
            <a:fld id="{24289C06-C21E-485E-9AAF-A99C6B017E3B}" type="slidenum">
              <a:rPr lang="en-US" sz="1000" smtClean="0">
                <a:solidFill>
                  <a:prstClr val="white"/>
                </a:solidFill>
                <a:latin typeface="Calibri"/>
                <a:cs typeface="Calibri"/>
              </a:rPr>
              <a:pPr marL="342797" indent="-342797" defTabSz="457063" fontAlgn="auto">
                <a:spcBef>
                  <a:spcPct val="20000"/>
                </a:spcBef>
                <a:spcAft>
                  <a:spcPts val="0"/>
                </a:spcAft>
                <a:buFont typeface="Arial"/>
                <a:buNone/>
                <a:defRPr/>
              </a:pPr>
              <a:t>‹#›</a:t>
            </a:fld>
            <a:r>
              <a:rPr lang="en-US" sz="1000" dirty="0">
                <a:solidFill>
                  <a:prstClr val="white"/>
                </a:solidFill>
                <a:latin typeface="Calibri"/>
                <a:cs typeface="Calibri"/>
              </a:rPr>
              <a:t> | Energy Efficiency and Renewable Energy</a:t>
            </a:r>
          </a:p>
        </p:txBody>
      </p:sp>
      <p:sp>
        <p:nvSpPr>
          <p:cNvPr id="8" name="Text Placeholder 9"/>
          <p:cNvSpPr txBox="1">
            <a:spLocks/>
          </p:cNvSpPr>
          <p:nvPr/>
        </p:nvSpPr>
        <p:spPr>
          <a:xfrm>
            <a:off x="7300599" y="6616700"/>
            <a:ext cx="4888227" cy="241300"/>
          </a:xfrm>
          <a:prstGeom prst="rect">
            <a:avLst/>
          </a:prstGeom>
        </p:spPr>
        <p:txBody>
          <a:bodyPr>
            <a:normAutofit lnSpcReduction="10000"/>
          </a:bodyPr>
          <a:lstStyle>
            <a:lvl1pPr>
              <a:buNone/>
              <a:defRPr sz="1000" baseline="0">
                <a:solidFill>
                  <a:schemeClr val="bg1"/>
                </a:solidFill>
                <a:latin typeface="Arial" pitchFamily="34" charset="0"/>
                <a:cs typeface="Arial" pitchFamily="34" charset="0"/>
              </a:defRPr>
            </a:lvl1pPr>
          </a:lstStyle>
          <a:p>
            <a:pPr marL="342797" indent="-342797" algn="r" defTabSz="457063" fontAlgn="auto">
              <a:spcBef>
                <a:spcPct val="20000"/>
              </a:spcBef>
              <a:spcAft>
                <a:spcPts val="0"/>
              </a:spcAft>
              <a:buFont typeface="Arial"/>
              <a:buNone/>
              <a:defRPr/>
            </a:pPr>
            <a:r>
              <a:rPr lang="en-US" sz="1000" dirty="0">
                <a:solidFill>
                  <a:prstClr val="white"/>
                </a:solidFill>
                <a:latin typeface="Calibri"/>
                <a:cs typeface="Calibri"/>
              </a:rPr>
              <a:t>eere.energy.gov</a:t>
            </a:r>
          </a:p>
        </p:txBody>
      </p:sp>
      <p:pic>
        <p:nvPicPr>
          <p:cNvPr id="21" name="Picture 2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7414868" y="477003"/>
            <a:ext cx="4469236" cy="492725"/>
          </a:xfrm>
          <a:prstGeom prst="rect">
            <a:avLst/>
          </a:prstGeom>
        </p:spPr>
      </p:pic>
    </p:spTree>
    <p:extLst>
      <p:ext uri="{BB962C8B-B14F-4D97-AF65-F5344CB8AC3E}">
        <p14:creationId xmlns:p14="http://schemas.microsoft.com/office/powerpoint/2010/main" val="1961123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a:prstGeom prst="rect">
            <a:avLst/>
          </a:prstGeo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441" y="6356352"/>
            <a:ext cx="2844059" cy="365125"/>
          </a:xfrm>
          <a:prstGeom prst="rect">
            <a:avLst/>
          </a:prstGeom>
        </p:spPr>
        <p:txBody>
          <a:bodyPr/>
          <a:lstStyle/>
          <a:p>
            <a:fld id="{FDE8E907-D045-43F2-85E9-38BC0B852428}" type="datetimeFigureOut">
              <a:rPr lang="en-US" smtClean="0"/>
              <a:t>8/24/2022</a:t>
            </a:fld>
            <a:endParaRPr lang="en-US"/>
          </a:p>
        </p:txBody>
      </p:sp>
      <p:sp>
        <p:nvSpPr>
          <p:cNvPr id="5" name="Footer Placeholder 4"/>
          <p:cNvSpPr>
            <a:spLocks noGrp="1"/>
          </p:cNvSpPr>
          <p:nvPr>
            <p:ph type="ftr" sz="quarter" idx="11"/>
          </p:nvPr>
        </p:nvSpPr>
        <p:spPr>
          <a:xfrm>
            <a:off x="4164515" y="6356352"/>
            <a:ext cx="385979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5325" y="6356352"/>
            <a:ext cx="2844059" cy="365125"/>
          </a:xfrm>
          <a:prstGeom prst="rect">
            <a:avLst/>
          </a:prstGeom>
        </p:spPr>
        <p:txBody>
          <a:bodyPr/>
          <a:lstStyle/>
          <a:p>
            <a:fld id="{EC1EAB8B-208B-4EF7-8AAA-66C8D7B823E7}" type="slidenum">
              <a:rPr lang="en-US" smtClean="0"/>
              <a:t>‹#›</a:t>
            </a:fld>
            <a:endParaRPr lang="en-US"/>
          </a:p>
        </p:txBody>
      </p:sp>
    </p:spTree>
    <p:extLst>
      <p:ext uri="{BB962C8B-B14F-4D97-AF65-F5344CB8AC3E}">
        <p14:creationId xmlns:p14="http://schemas.microsoft.com/office/powerpoint/2010/main" val="647930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EERE Green Slide Inn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5"/>
          <p:cNvSpPr>
            <a:spLocks noGrp="1"/>
          </p:cNvSpPr>
          <p:nvPr>
            <p:ph sz="quarter" idx="10"/>
          </p:nvPr>
        </p:nvSpPr>
        <p:spPr>
          <a:xfrm>
            <a:off x="609441" y="1066800"/>
            <a:ext cx="10969943" cy="50292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58763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descr="SunShot &#10;U.S. Department of Energy"/>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0" y="0"/>
            <a:ext cx="12188825" cy="6858000"/>
          </a:xfrm>
          <a:prstGeom prst="rect">
            <a:avLst/>
          </a:prstGeom>
        </p:spPr>
      </p:pic>
      <p:cxnSp>
        <p:nvCxnSpPr>
          <p:cNvPr id="21" name="Straight Connector 20"/>
          <p:cNvCxnSpPr/>
          <p:nvPr/>
        </p:nvCxnSpPr>
        <p:spPr>
          <a:xfrm>
            <a:off x="609441" y="898479"/>
            <a:ext cx="10969943"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11671008" y="6293836"/>
            <a:ext cx="517817" cy="363232"/>
          </a:xfrm>
          <a:prstGeom prst="rect">
            <a:avLst/>
          </a:prstGeom>
          <a:solidFill>
            <a:srgbClr val="F38F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4B545D"/>
              </a:solidFill>
            </a:endParaRPr>
          </a:p>
        </p:txBody>
      </p:sp>
      <p:sp>
        <p:nvSpPr>
          <p:cNvPr id="16" name="Rectangle 15"/>
          <p:cNvSpPr/>
          <p:nvPr/>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pic>
        <p:nvPicPr>
          <p:cNvPr id="17" name="Picture 16"/>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573257" y="6302593"/>
            <a:ext cx="2006125" cy="351163"/>
          </a:xfrm>
          <a:prstGeom prst="rect">
            <a:avLst/>
          </a:prstGeom>
        </p:spPr>
      </p:pic>
      <p:sp>
        <p:nvSpPr>
          <p:cNvPr id="5" name="Slide Number Placeholder 4"/>
          <p:cNvSpPr>
            <a:spLocks noGrp="1"/>
          </p:cNvSpPr>
          <p:nvPr>
            <p:ph type="sldNum" sz="quarter" idx="4"/>
          </p:nvPr>
        </p:nvSpPr>
        <p:spPr>
          <a:xfrm>
            <a:off x="11671010" y="6298512"/>
            <a:ext cx="517818" cy="365125"/>
          </a:xfrm>
          <a:prstGeom prst="rect">
            <a:avLst/>
          </a:prstGeom>
        </p:spPr>
        <p:txBody>
          <a:bodyPr vert="horz" lIns="91440" tIns="45720" rIns="91440" bIns="45720" rtlCol="0" anchor="ctr">
            <a:noAutofit/>
          </a:bodyP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3910616043"/>
      </p:ext>
    </p:extLst>
  </p:cSld>
  <p:clrMap bg1="lt1" tx1="dk1" bg2="lt2" tx2="dk2" accent1="accent1" accent2="accent2" accent3="accent3" accent4="accent4" accent5="accent5" accent6="accent6" hlink="hlink" folHlink="folHlink"/>
  <p:sldLayoutIdLst>
    <p:sldLayoutId id="2147483690" r:id="rId1"/>
    <p:sldLayoutId id="2147483698" r:id="rId2"/>
    <p:sldLayoutId id="2147483691" r:id="rId3"/>
    <p:sldLayoutId id="2147483694" r:id="rId4"/>
    <p:sldLayoutId id="2147483697" r:id="rId5"/>
    <p:sldLayoutId id="2147483715" r:id="rId6"/>
    <p:sldLayoutId id="2147483716" r:id="rId7"/>
    <p:sldLayoutId id="2147483717" r:id="rId8"/>
    <p:sldLayoutId id="2147483718" r:id="rId9"/>
  </p:sldLayoutIdLst>
  <p:hf hdr="0" ftr="0" dt="0"/>
  <p:txStyles>
    <p:titleStyle>
      <a:lvl1pPr algn="l" defTabSz="609448" rtl="0" eaLnBrk="1" latinLnBrk="0" hangingPunct="1">
        <a:spcBef>
          <a:spcPct val="0"/>
        </a:spcBef>
        <a:buNone/>
        <a:defRPr sz="3732" b="1" i="0" kern="1200">
          <a:solidFill>
            <a:srgbClr val="F38F26"/>
          </a:solidFill>
          <a:latin typeface="Calibri"/>
          <a:ea typeface="+mj-ea"/>
          <a:cs typeface="Calibri"/>
        </a:defRPr>
      </a:lvl1pPr>
    </p:titleStyle>
    <p:bodyStyle>
      <a:lvl1pPr marL="457086" indent="-457086" algn="l" defTabSz="609448" rtl="0" eaLnBrk="1" latinLnBrk="0" hangingPunct="1">
        <a:spcBef>
          <a:spcPct val="20000"/>
        </a:spcBef>
        <a:buClr>
          <a:srgbClr val="F38F26"/>
        </a:buClr>
        <a:buSzPct val="100000"/>
        <a:buFont typeface="Arial"/>
        <a:buChar char="•"/>
        <a:defRPr sz="3466" kern="1200">
          <a:solidFill>
            <a:schemeClr val="tx1"/>
          </a:solidFill>
          <a:latin typeface="Calibri"/>
          <a:ea typeface="+mn-ea"/>
          <a:cs typeface="Calibri"/>
        </a:defRPr>
      </a:lvl1pPr>
      <a:lvl2pPr marL="990352" indent="-380905" algn="l" defTabSz="609448" rtl="0" eaLnBrk="1" latinLnBrk="0" hangingPunct="1">
        <a:spcBef>
          <a:spcPct val="20000"/>
        </a:spcBef>
        <a:buClr>
          <a:schemeClr val="bg1">
            <a:lumMod val="75000"/>
          </a:schemeClr>
        </a:buClr>
        <a:buFont typeface="Arial"/>
        <a:buChar char="•"/>
        <a:defRPr sz="3199" kern="1200">
          <a:solidFill>
            <a:schemeClr val="tx1"/>
          </a:solidFill>
          <a:latin typeface="Calibri"/>
          <a:ea typeface="+mn-ea"/>
          <a:cs typeface="Calibri"/>
        </a:defRPr>
      </a:lvl2pPr>
      <a:lvl3pPr marL="1523619" indent="-304724" algn="l" defTabSz="609448" rtl="0" eaLnBrk="1" latinLnBrk="0" hangingPunct="1">
        <a:spcBef>
          <a:spcPct val="20000"/>
        </a:spcBef>
        <a:buClr>
          <a:srgbClr val="F38F26"/>
        </a:buClr>
        <a:buFont typeface="Arial"/>
        <a:buChar char="•"/>
        <a:defRPr sz="2933" kern="1200">
          <a:solidFill>
            <a:schemeClr val="tx1"/>
          </a:solidFill>
          <a:latin typeface="Calibri"/>
          <a:ea typeface="+mn-ea"/>
          <a:cs typeface="Calibri"/>
        </a:defRPr>
      </a:lvl3pPr>
      <a:lvl4pPr marL="2133067" indent="-304724" algn="l" defTabSz="609448" rtl="0" eaLnBrk="1" latinLnBrk="0" hangingPunct="1">
        <a:spcBef>
          <a:spcPct val="20000"/>
        </a:spcBef>
        <a:buClr>
          <a:srgbClr val="F38F26"/>
        </a:buClr>
        <a:buFont typeface="Arial"/>
        <a:buChar char="–"/>
        <a:defRPr sz="2399" kern="1200">
          <a:solidFill>
            <a:schemeClr val="tx1"/>
          </a:solidFill>
          <a:latin typeface="Calibri"/>
          <a:ea typeface="+mn-ea"/>
          <a:cs typeface="Calibri"/>
        </a:defRPr>
      </a:lvl4pPr>
      <a:lvl5pPr marL="2742514" indent="-304724" algn="l" defTabSz="609448" rtl="0" eaLnBrk="1" latinLnBrk="0" hangingPunct="1">
        <a:spcBef>
          <a:spcPct val="20000"/>
        </a:spcBef>
        <a:buClr>
          <a:srgbClr val="F38F26"/>
        </a:buClr>
        <a:buFont typeface="Arial"/>
        <a:buChar char="»"/>
        <a:defRPr sz="2399" kern="1200">
          <a:solidFill>
            <a:schemeClr val="tx1"/>
          </a:solidFill>
          <a:latin typeface="Calibri"/>
          <a:ea typeface="+mn-ea"/>
          <a:cs typeface="Calibri"/>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448" rtl="0" eaLnBrk="1" latinLnBrk="0" hangingPunct="1">
        <a:defRPr sz="2399" kern="1200">
          <a:solidFill>
            <a:schemeClr val="tx1"/>
          </a:solidFill>
          <a:latin typeface="+mn-lt"/>
          <a:ea typeface="+mn-ea"/>
          <a:cs typeface="+mn-cs"/>
        </a:defRPr>
      </a:lvl1pPr>
      <a:lvl2pPr marL="609448" algn="l" defTabSz="609448" rtl="0" eaLnBrk="1" latinLnBrk="0" hangingPunct="1">
        <a:defRPr sz="2399" kern="1200">
          <a:solidFill>
            <a:schemeClr val="tx1"/>
          </a:solidFill>
          <a:latin typeface="+mn-lt"/>
          <a:ea typeface="+mn-ea"/>
          <a:cs typeface="+mn-cs"/>
        </a:defRPr>
      </a:lvl2pPr>
      <a:lvl3pPr marL="1218895" algn="l" defTabSz="609448" rtl="0" eaLnBrk="1" latinLnBrk="0" hangingPunct="1">
        <a:defRPr sz="2399" kern="1200">
          <a:solidFill>
            <a:schemeClr val="tx1"/>
          </a:solidFill>
          <a:latin typeface="+mn-lt"/>
          <a:ea typeface="+mn-ea"/>
          <a:cs typeface="+mn-cs"/>
        </a:defRPr>
      </a:lvl3pPr>
      <a:lvl4pPr marL="1828343" algn="l" defTabSz="609448" rtl="0" eaLnBrk="1" latinLnBrk="0" hangingPunct="1">
        <a:defRPr sz="2399" kern="1200">
          <a:solidFill>
            <a:schemeClr val="tx1"/>
          </a:solidFill>
          <a:latin typeface="+mn-lt"/>
          <a:ea typeface="+mn-ea"/>
          <a:cs typeface="+mn-cs"/>
        </a:defRPr>
      </a:lvl4pPr>
      <a:lvl5pPr marL="2437790" algn="l" defTabSz="609448" rtl="0" eaLnBrk="1" latinLnBrk="0" hangingPunct="1">
        <a:defRPr sz="2399" kern="1200">
          <a:solidFill>
            <a:schemeClr val="tx1"/>
          </a:solidFill>
          <a:latin typeface="+mn-lt"/>
          <a:ea typeface="+mn-ea"/>
          <a:cs typeface="+mn-cs"/>
        </a:defRPr>
      </a:lvl5pPr>
      <a:lvl6pPr marL="3047238" algn="l" defTabSz="609448" rtl="0" eaLnBrk="1" latinLnBrk="0" hangingPunct="1">
        <a:defRPr sz="2399" kern="1200">
          <a:solidFill>
            <a:schemeClr val="tx1"/>
          </a:solidFill>
          <a:latin typeface="+mn-lt"/>
          <a:ea typeface="+mn-ea"/>
          <a:cs typeface="+mn-cs"/>
        </a:defRPr>
      </a:lvl6pPr>
      <a:lvl7pPr marL="3656686" algn="l" defTabSz="609448" rtl="0" eaLnBrk="1" latinLnBrk="0" hangingPunct="1">
        <a:defRPr sz="2399" kern="1200">
          <a:solidFill>
            <a:schemeClr val="tx1"/>
          </a:solidFill>
          <a:latin typeface="+mn-lt"/>
          <a:ea typeface="+mn-ea"/>
          <a:cs typeface="+mn-cs"/>
        </a:defRPr>
      </a:lvl7pPr>
      <a:lvl8pPr marL="4266133" algn="l" defTabSz="609448" rtl="0" eaLnBrk="1" latinLnBrk="0" hangingPunct="1">
        <a:defRPr sz="2399" kern="1200">
          <a:solidFill>
            <a:schemeClr val="tx1"/>
          </a:solidFill>
          <a:latin typeface="+mn-lt"/>
          <a:ea typeface="+mn-ea"/>
          <a:cs typeface="+mn-cs"/>
        </a:defRPr>
      </a:lvl8pPr>
      <a:lvl9pPr marL="4875581" algn="l" defTabSz="609448" rtl="0" eaLnBrk="1" latinLnBrk="0" hangingPunct="1">
        <a:defRPr sz="239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descr="SunShot &#10;U.S. Department of Energy"/>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0"/>
            <a:ext cx="12188825" cy="6858000"/>
          </a:xfrm>
          <a:prstGeom prst="rect">
            <a:avLst/>
          </a:prstGeom>
        </p:spPr>
      </p:pic>
      <p:cxnSp>
        <p:nvCxnSpPr>
          <p:cNvPr id="21" name="Straight Connector 20"/>
          <p:cNvCxnSpPr/>
          <p:nvPr/>
        </p:nvCxnSpPr>
        <p:spPr>
          <a:xfrm>
            <a:off x="609440" y="898479"/>
            <a:ext cx="10969943"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11671008" y="6293836"/>
            <a:ext cx="517817" cy="363232"/>
          </a:xfrm>
          <a:prstGeom prst="rect">
            <a:avLst/>
          </a:prstGeom>
          <a:solidFill>
            <a:srgbClr val="F38F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dirty="0">
              <a:solidFill>
                <a:srgbClr val="4B545D"/>
              </a:solidFill>
            </a:endParaRPr>
          </a:p>
        </p:txBody>
      </p:sp>
      <p:sp>
        <p:nvSpPr>
          <p:cNvPr id="16" name="Rectangle 15"/>
          <p:cNvSpPr/>
          <p:nvPr/>
        </p:nvSpPr>
        <p:spPr>
          <a:xfrm>
            <a:off x="325708" y="6417817"/>
            <a:ext cx="1864357" cy="307777"/>
          </a:xfrm>
          <a:prstGeom prst="rect">
            <a:avLst/>
          </a:prstGeom>
        </p:spPr>
        <p:txBody>
          <a:bodyPr wrap="none">
            <a:spAutoFit/>
          </a:bodyPr>
          <a:lstStyle/>
          <a:p>
            <a:r>
              <a:rPr lang="en-US" sz="1400" b="0" i="0" dirty="0" err="1">
                <a:solidFill>
                  <a:schemeClr val="tx1">
                    <a:lumMod val="60000"/>
                    <a:lumOff val="40000"/>
                  </a:schemeClr>
                </a:solidFill>
                <a:latin typeface="+mn-lt"/>
                <a:cs typeface="Calibri"/>
              </a:rPr>
              <a:t>energy.gov</a:t>
            </a:r>
            <a:r>
              <a:rPr lang="en-US" sz="1400" b="0" i="0" dirty="0">
                <a:solidFill>
                  <a:schemeClr val="tx1">
                    <a:lumMod val="60000"/>
                    <a:lumOff val="40000"/>
                  </a:schemeClr>
                </a:solidFill>
                <a:latin typeface="+mn-lt"/>
                <a:cs typeface="Calibri"/>
              </a:rPr>
              <a:t>/solar-office</a:t>
            </a:r>
          </a:p>
        </p:txBody>
      </p:sp>
      <p:pic>
        <p:nvPicPr>
          <p:cNvPr id="17" name="Picture 16"/>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573257" y="6302591"/>
            <a:ext cx="2006125" cy="351163"/>
          </a:xfrm>
          <a:prstGeom prst="rect">
            <a:avLst/>
          </a:prstGeom>
        </p:spPr>
      </p:pic>
      <p:sp>
        <p:nvSpPr>
          <p:cNvPr id="5" name="Slide Number Placeholder 4"/>
          <p:cNvSpPr>
            <a:spLocks noGrp="1"/>
          </p:cNvSpPr>
          <p:nvPr>
            <p:ph type="sldNum" sz="quarter" idx="4"/>
          </p:nvPr>
        </p:nvSpPr>
        <p:spPr>
          <a:xfrm>
            <a:off x="11671009" y="6298511"/>
            <a:ext cx="517818" cy="365125"/>
          </a:xfrm>
          <a:prstGeom prst="rect">
            <a:avLst/>
          </a:prstGeom>
        </p:spPr>
        <p:txBody>
          <a:bodyPr vert="horz" lIns="91440" tIns="45720" rIns="91440" bIns="45720" rtlCol="0" anchor="ctr">
            <a:noAutofit/>
          </a:bodyPr>
          <a:lstStyle>
            <a:lvl1pPr algn="ctr">
              <a:defRPr sz="1333">
                <a:solidFill>
                  <a:srgbClr val="4B545D"/>
                </a:solidFill>
              </a:defRPr>
            </a:lvl1pPr>
          </a:lstStyle>
          <a:p>
            <a:fld id="{4B7910E5-F3D7-7541-A239-E632F655FDFB}" type="slidenum">
              <a:rPr lang="en-US" smtClean="0"/>
              <a:pPr/>
              <a:t>‹#›</a:t>
            </a:fld>
            <a:endParaRPr lang="en-US" dirty="0"/>
          </a:p>
        </p:txBody>
      </p:sp>
    </p:spTree>
    <p:extLst>
      <p:ext uri="{BB962C8B-B14F-4D97-AF65-F5344CB8AC3E}">
        <p14:creationId xmlns:p14="http://schemas.microsoft.com/office/powerpoint/2010/main" val="336758722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4" r:id="rId3"/>
    <p:sldLayoutId id="2147483705" r:id="rId4"/>
  </p:sldLayoutIdLst>
  <p:hf hdr="0" ftr="0" dt="0"/>
  <p:txStyles>
    <p:titleStyle>
      <a:lvl1pPr algn="l" defTabSz="609448" rtl="0" eaLnBrk="1" latinLnBrk="0" hangingPunct="1">
        <a:spcBef>
          <a:spcPct val="0"/>
        </a:spcBef>
        <a:buNone/>
        <a:defRPr sz="3732" b="1" i="0" kern="1200">
          <a:solidFill>
            <a:srgbClr val="F38F26"/>
          </a:solidFill>
          <a:latin typeface="Calibri"/>
          <a:ea typeface="+mj-ea"/>
          <a:cs typeface="Calibri"/>
        </a:defRPr>
      </a:lvl1pPr>
    </p:titleStyle>
    <p:bodyStyle>
      <a:lvl1pPr marL="457086" indent="-457086" algn="l" defTabSz="609448" rtl="0" eaLnBrk="1" latinLnBrk="0" hangingPunct="1">
        <a:spcBef>
          <a:spcPct val="20000"/>
        </a:spcBef>
        <a:buClr>
          <a:srgbClr val="F38F26"/>
        </a:buClr>
        <a:buSzPct val="100000"/>
        <a:buFont typeface="Arial"/>
        <a:buChar char="•"/>
        <a:defRPr sz="3466" kern="1200">
          <a:solidFill>
            <a:schemeClr val="tx1"/>
          </a:solidFill>
          <a:latin typeface="Calibri"/>
          <a:ea typeface="+mn-ea"/>
          <a:cs typeface="Calibri"/>
        </a:defRPr>
      </a:lvl1pPr>
      <a:lvl2pPr marL="990352" indent="-380905" algn="l" defTabSz="609448" rtl="0" eaLnBrk="1" latinLnBrk="0" hangingPunct="1">
        <a:spcBef>
          <a:spcPct val="20000"/>
        </a:spcBef>
        <a:buClr>
          <a:schemeClr val="bg1">
            <a:lumMod val="75000"/>
          </a:schemeClr>
        </a:buClr>
        <a:buFont typeface="Arial"/>
        <a:buChar char="•"/>
        <a:defRPr sz="3199" kern="1200">
          <a:solidFill>
            <a:schemeClr val="tx1"/>
          </a:solidFill>
          <a:latin typeface="Calibri"/>
          <a:ea typeface="+mn-ea"/>
          <a:cs typeface="Calibri"/>
        </a:defRPr>
      </a:lvl2pPr>
      <a:lvl3pPr marL="1523619" indent="-304724" algn="l" defTabSz="609448" rtl="0" eaLnBrk="1" latinLnBrk="0" hangingPunct="1">
        <a:spcBef>
          <a:spcPct val="20000"/>
        </a:spcBef>
        <a:buClr>
          <a:srgbClr val="F38F26"/>
        </a:buClr>
        <a:buFont typeface="Arial"/>
        <a:buChar char="•"/>
        <a:defRPr sz="2933" kern="1200">
          <a:solidFill>
            <a:schemeClr val="tx1"/>
          </a:solidFill>
          <a:latin typeface="Calibri"/>
          <a:ea typeface="+mn-ea"/>
          <a:cs typeface="Calibri"/>
        </a:defRPr>
      </a:lvl3pPr>
      <a:lvl4pPr marL="2133067" indent="-304724" algn="l" defTabSz="609448" rtl="0" eaLnBrk="1" latinLnBrk="0" hangingPunct="1">
        <a:spcBef>
          <a:spcPct val="20000"/>
        </a:spcBef>
        <a:buClr>
          <a:srgbClr val="F38F26"/>
        </a:buClr>
        <a:buFont typeface="Arial"/>
        <a:buChar char="–"/>
        <a:defRPr sz="2399" kern="1200">
          <a:solidFill>
            <a:schemeClr val="tx1"/>
          </a:solidFill>
          <a:latin typeface="Calibri"/>
          <a:ea typeface="+mn-ea"/>
          <a:cs typeface="Calibri"/>
        </a:defRPr>
      </a:lvl4pPr>
      <a:lvl5pPr marL="2742514" indent="-304724" algn="l" defTabSz="609448" rtl="0" eaLnBrk="1" latinLnBrk="0" hangingPunct="1">
        <a:spcBef>
          <a:spcPct val="20000"/>
        </a:spcBef>
        <a:buClr>
          <a:srgbClr val="F38F26"/>
        </a:buClr>
        <a:buFont typeface="Arial"/>
        <a:buChar char="»"/>
        <a:defRPr sz="2399" kern="1200">
          <a:solidFill>
            <a:schemeClr val="tx1"/>
          </a:solidFill>
          <a:latin typeface="Calibri"/>
          <a:ea typeface="+mn-ea"/>
          <a:cs typeface="Calibri"/>
        </a:defRPr>
      </a:lvl5pPr>
      <a:lvl6pPr marL="3351962" indent="-304724" algn="l" defTabSz="609448" rtl="0" eaLnBrk="1" latinLnBrk="0" hangingPunct="1">
        <a:spcBef>
          <a:spcPct val="20000"/>
        </a:spcBef>
        <a:buFont typeface="Arial"/>
        <a:buChar char="•"/>
        <a:defRPr sz="2666" kern="1200">
          <a:solidFill>
            <a:schemeClr val="tx1"/>
          </a:solidFill>
          <a:latin typeface="+mn-lt"/>
          <a:ea typeface="+mn-ea"/>
          <a:cs typeface="+mn-cs"/>
        </a:defRPr>
      </a:lvl6pPr>
      <a:lvl7pPr marL="3961409" indent="-304724" algn="l" defTabSz="609448" rtl="0" eaLnBrk="1" latinLnBrk="0" hangingPunct="1">
        <a:spcBef>
          <a:spcPct val="20000"/>
        </a:spcBef>
        <a:buFont typeface="Arial"/>
        <a:buChar char="•"/>
        <a:defRPr sz="2666" kern="1200">
          <a:solidFill>
            <a:schemeClr val="tx1"/>
          </a:solidFill>
          <a:latin typeface="+mn-lt"/>
          <a:ea typeface="+mn-ea"/>
          <a:cs typeface="+mn-cs"/>
        </a:defRPr>
      </a:lvl7pPr>
      <a:lvl8pPr marL="4570857" indent="-304724" algn="l" defTabSz="609448" rtl="0" eaLnBrk="1" latinLnBrk="0" hangingPunct="1">
        <a:spcBef>
          <a:spcPct val="20000"/>
        </a:spcBef>
        <a:buFont typeface="Arial"/>
        <a:buChar char="•"/>
        <a:defRPr sz="2666" kern="1200">
          <a:solidFill>
            <a:schemeClr val="tx1"/>
          </a:solidFill>
          <a:latin typeface="+mn-lt"/>
          <a:ea typeface="+mn-ea"/>
          <a:cs typeface="+mn-cs"/>
        </a:defRPr>
      </a:lvl8pPr>
      <a:lvl9pPr marL="5180305" indent="-304724" algn="l" defTabSz="609448" rtl="0" eaLnBrk="1" latinLnBrk="0" hangingPunct="1">
        <a:spcBef>
          <a:spcPct val="20000"/>
        </a:spcBef>
        <a:buFont typeface="Arial"/>
        <a:buChar char="•"/>
        <a:defRPr sz="2666" kern="1200">
          <a:solidFill>
            <a:schemeClr val="tx1"/>
          </a:solidFill>
          <a:latin typeface="+mn-lt"/>
          <a:ea typeface="+mn-ea"/>
          <a:cs typeface="+mn-cs"/>
        </a:defRPr>
      </a:lvl9pPr>
    </p:bodyStyle>
    <p:otherStyle>
      <a:defPPr>
        <a:defRPr lang="en-US"/>
      </a:defPPr>
      <a:lvl1pPr marL="0" algn="l" defTabSz="609448" rtl="0" eaLnBrk="1" latinLnBrk="0" hangingPunct="1">
        <a:defRPr sz="2399" kern="1200">
          <a:solidFill>
            <a:schemeClr val="tx1"/>
          </a:solidFill>
          <a:latin typeface="+mn-lt"/>
          <a:ea typeface="+mn-ea"/>
          <a:cs typeface="+mn-cs"/>
        </a:defRPr>
      </a:lvl1pPr>
      <a:lvl2pPr marL="609448" algn="l" defTabSz="609448" rtl="0" eaLnBrk="1" latinLnBrk="0" hangingPunct="1">
        <a:defRPr sz="2399" kern="1200">
          <a:solidFill>
            <a:schemeClr val="tx1"/>
          </a:solidFill>
          <a:latin typeface="+mn-lt"/>
          <a:ea typeface="+mn-ea"/>
          <a:cs typeface="+mn-cs"/>
        </a:defRPr>
      </a:lvl2pPr>
      <a:lvl3pPr marL="1218895" algn="l" defTabSz="609448" rtl="0" eaLnBrk="1" latinLnBrk="0" hangingPunct="1">
        <a:defRPr sz="2399" kern="1200">
          <a:solidFill>
            <a:schemeClr val="tx1"/>
          </a:solidFill>
          <a:latin typeface="+mn-lt"/>
          <a:ea typeface="+mn-ea"/>
          <a:cs typeface="+mn-cs"/>
        </a:defRPr>
      </a:lvl3pPr>
      <a:lvl4pPr marL="1828343" algn="l" defTabSz="609448" rtl="0" eaLnBrk="1" latinLnBrk="0" hangingPunct="1">
        <a:defRPr sz="2399" kern="1200">
          <a:solidFill>
            <a:schemeClr val="tx1"/>
          </a:solidFill>
          <a:latin typeface="+mn-lt"/>
          <a:ea typeface="+mn-ea"/>
          <a:cs typeface="+mn-cs"/>
        </a:defRPr>
      </a:lvl4pPr>
      <a:lvl5pPr marL="2437790" algn="l" defTabSz="609448" rtl="0" eaLnBrk="1" latinLnBrk="0" hangingPunct="1">
        <a:defRPr sz="2399" kern="1200">
          <a:solidFill>
            <a:schemeClr val="tx1"/>
          </a:solidFill>
          <a:latin typeface="+mn-lt"/>
          <a:ea typeface="+mn-ea"/>
          <a:cs typeface="+mn-cs"/>
        </a:defRPr>
      </a:lvl5pPr>
      <a:lvl6pPr marL="3047238" algn="l" defTabSz="609448" rtl="0" eaLnBrk="1" latinLnBrk="0" hangingPunct="1">
        <a:defRPr sz="2399" kern="1200">
          <a:solidFill>
            <a:schemeClr val="tx1"/>
          </a:solidFill>
          <a:latin typeface="+mn-lt"/>
          <a:ea typeface="+mn-ea"/>
          <a:cs typeface="+mn-cs"/>
        </a:defRPr>
      </a:lvl6pPr>
      <a:lvl7pPr marL="3656686" algn="l" defTabSz="609448" rtl="0" eaLnBrk="1" latinLnBrk="0" hangingPunct="1">
        <a:defRPr sz="2399" kern="1200">
          <a:solidFill>
            <a:schemeClr val="tx1"/>
          </a:solidFill>
          <a:latin typeface="+mn-lt"/>
          <a:ea typeface="+mn-ea"/>
          <a:cs typeface="+mn-cs"/>
        </a:defRPr>
      </a:lvl7pPr>
      <a:lvl8pPr marL="4266133" algn="l" defTabSz="609448" rtl="0" eaLnBrk="1" latinLnBrk="0" hangingPunct="1">
        <a:defRPr sz="2399" kern="1200">
          <a:solidFill>
            <a:schemeClr val="tx1"/>
          </a:solidFill>
          <a:latin typeface="+mn-lt"/>
          <a:ea typeface="+mn-ea"/>
          <a:cs typeface="+mn-cs"/>
        </a:defRPr>
      </a:lvl8pPr>
      <a:lvl9pPr marL="4875581" algn="l" defTabSz="609448"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www.energy.gov/eere/solar/articles/funding-notice-solar-and-wind-grid-services-and-reliability-demonstration"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SI.FOA.SETO@ee.doe.gov" TargetMode="External"/><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6864" y="1146768"/>
            <a:ext cx="7770376" cy="910989"/>
          </a:xfrm>
        </p:spPr>
        <p:txBody>
          <a:bodyPr>
            <a:noAutofit/>
          </a:bodyPr>
          <a:lstStyle/>
          <a:p>
            <a:r>
              <a:rPr lang="en-US" sz="2400" dirty="0"/>
              <a:t>This webinar is being recorded and will be</a:t>
            </a:r>
            <a:r>
              <a:rPr lang="en-US" sz="2400" dirty="0">
                <a:solidFill>
                  <a:srgbClr val="FF0000"/>
                </a:solidFill>
              </a:rPr>
              <a:t> </a:t>
            </a:r>
            <a:r>
              <a:rPr lang="en-US" sz="2400" dirty="0"/>
              <a:t>published on the EERE Program Information Center website </a:t>
            </a:r>
          </a:p>
        </p:txBody>
      </p:sp>
      <p:sp>
        <p:nvSpPr>
          <p:cNvPr id="5" name="TextBox 4"/>
          <p:cNvSpPr txBox="1"/>
          <p:nvPr/>
        </p:nvSpPr>
        <p:spPr>
          <a:xfrm>
            <a:off x="2133044" y="2362478"/>
            <a:ext cx="7846556" cy="2285405"/>
          </a:xfrm>
          <a:prstGeom prst="rect">
            <a:avLst/>
          </a:prstGeom>
        </p:spPr>
        <p:txBody>
          <a:bodyPr vert="horz" wrap="square" lIns="91416" tIns="45708" rIns="91416" bIns="45708" rtlCol="0">
            <a:normAutofit/>
          </a:bodyPr>
          <a:lstStyle/>
          <a:p>
            <a:pPr marL="342797" indent="-342797" defTabSz="457063">
              <a:spcBef>
                <a:spcPct val="20000"/>
              </a:spcBef>
              <a:buFont typeface="Wingdings" panose="05000000000000000000" pitchFamily="2" charset="2"/>
              <a:buChar char="Ø"/>
            </a:pPr>
            <a:r>
              <a:rPr lang="en-US" sz="1999" dirty="0">
                <a:latin typeface="+mj-lt"/>
                <a:cs typeface="Arial Narrow"/>
              </a:rPr>
              <a:t>If you do not wish to have your voice recorded, please do not speak during the call</a:t>
            </a:r>
          </a:p>
          <a:p>
            <a:pPr marL="342797" indent="-342797" defTabSz="457063">
              <a:spcBef>
                <a:spcPct val="20000"/>
              </a:spcBef>
              <a:buFont typeface="Wingdings" panose="05000000000000000000" pitchFamily="2" charset="2"/>
              <a:buChar char="Ø"/>
            </a:pPr>
            <a:r>
              <a:rPr lang="en-US" sz="1999" dirty="0">
                <a:latin typeface="+mj-lt"/>
                <a:cs typeface="Arial Narrow"/>
              </a:rPr>
              <a:t>If you do not wish to have your image recorded, please turn off your camera or participate by phone</a:t>
            </a:r>
          </a:p>
          <a:p>
            <a:pPr marL="342797" indent="-342797" defTabSz="457063">
              <a:spcBef>
                <a:spcPct val="20000"/>
              </a:spcBef>
              <a:buFont typeface="Wingdings" panose="05000000000000000000" pitchFamily="2" charset="2"/>
              <a:buChar char="Ø"/>
            </a:pPr>
            <a:r>
              <a:rPr lang="en-US" sz="1999" dirty="0">
                <a:latin typeface="+mj-lt"/>
                <a:cs typeface="Arial Narrow"/>
              </a:rPr>
              <a:t>If you speak during the call or use a video connection, you are presumed to consent to recording and use of your voice or image</a:t>
            </a:r>
          </a:p>
        </p:txBody>
      </p:sp>
      <p:sp>
        <p:nvSpPr>
          <p:cNvPr id="7" name="Title 1"/>
          <p:cNvSpPr txBox="1">
            <a:spLocks/>
          </p:cNvSpPr>
          <p:nvPr/>
        </p:nvSpPr>
        <p:spPr>
          <a:xfrm>
            <a:off x="2056864" y="4800243"/>
            <a:ext cx="8379817" cy="910989"/>
          </a:xfrm>
          <a:prstGeom prst="rect">
            <a:avLst/>
          </a:prstGeom>
        </p:spPr>
        <p:txBody>
          <a:bodyPr vert="horz" lIns="91416" tIns="45708" rIns="91416" bIns="45708" rtlCol="0" anchor="ctr">
            <a:norm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sz="2799" dirty="0"/>
              <a:t>Please mute your phones and we’ll begin momentarily</a:t>
            </a:r>
          </a:p>
        </p:txBody>
      </p:sp>
      <p:sp>
        <p:nvSpPr>
          <p:cNvPr id="6" name="Title 1"/>
          <p:cNvSpPr txBox="1">
            <a:spLocks/>
          </p:cNvSpPr>
          <p:nvPr/>
        </p:nvSpPr>
        <p:spPr>
          <a:xfrm>
            <a:off x="1523603" y="16811"/>
            <a:ext cx="9141619" cy="685621"/>
          </a:xfrm>
          <a:prstGeom prst="rect">
            <a:avLst/>
          </a:prstGeom>
        </p:spPr>
        <p:txBody>
          <a:bodyPr vert="horz" lIns="91416" tIns="45708" rIns="91416" bIns="45708" rtlCol="0" anchor="ctr">
            <a:norm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sz="2799" dirty="0"/>
              <a:t>	Welcome</a:t>
            </a:r>
          </a:p>
        </p:txBody>
      </p:sp>
    </p:spTree>
    <p:extLst>
      <p:ext uri="{BB962C8B-B14F-4D97-AF65-F5344CB8AC3E}">
        <p14:creationId xmlns:p14="http://schemas.microsoft.com/office/powerpoint/2010/main" val="1471043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4402" y="-94461"/>
            <a:ext cx="10933371" cy="1113433"/>
          </a:xfrm>
        </p:spPr>
        <p:txBody>
          <a:bodyPr>
            <a:noAutofit/>
          </a:bodyPr>
          <a:lstStyle/>
          <a:p>
            <a:r>
              <a:rPr lang="en-US" dirty="0"/>
              <a:t>Topic 2: Transmission Protection for High-IBR Grids</a:t>
            </a:r>
          </a:p>
        </p:txBody>
      </p:sp>
      <p:sp>
        <p:nvSpPr>
          <p:cNvPr id="5" name="TextBox 4"/>
          <p:cNvSpPr txBox="1"/>
          <p:nvPr/>
        </p:nvSpPr>
        <p:spPr>
          <a:xfrm>
            <a:off x="23899" y="3634769"/>
            <a:ext cx="5741085" cy="2656048"/>
          </a:xfrm>
          <a:prstGeom prst="rect">
            <a:avLst/>
          </a:prstGeom>
          <a:noFill/>
        </p:spPr>
        <p:txBody>
          <a:bodyPr wrap="square" rtlCol="0">
            <a:spAutoFit/>
          </a:bodyPr>
          <a:lstStyle/>
          <a:p>
            <a:r>
              <a:rPr lang="en-US" b="1" u="sng" dirty="0">
                <a:solidFill>
                  <a:srgbClr val="4B545D"/>
                </a:solidFill>
              </a:rPr>
              <a:t>Primary Research Objectives</a:t>
            </a:r>
          </a:p>
          <a:p>
            <a:pPr marL="457200" indent="-457200">
              <a:lnSpc>
                <a:spcPct val="150000"/>
              </a:lnSpc>
              <a:buFont typeface="+mj-lt"/>
              <a:buAutoNum type="arabicPeriod"/>
            </a:pPr>
            <a:r>
              <a:rPr lang="en-US" sz="1866" dirty="0">
                <a:solidFill>
                  <a:srgbClr val="4B545D"/>
                </a:solidFill>
              </a:rPr>
              <a:t>Develop or improve protection study software/tools</a:t>
            </a:r>
          </a:p>
          <a:p>
            <a:pPr marL="457200" indent="-457200">
              <a:buFont typeface="+mj-lt"/>
              <a:buAutoNum type="arabicPeriod"/>
            </a:pPr>
            <a:r>
              <a:rPr lang="en-US" sz="1866" dirty="0">
                <a:solidFill>
                  <a:srgbClr val="4B545D"/>
                </a:solidFill>
              </a:rPr>
              <a:t>Perform protection studies up to 100% IBR</a:t>
            </a:r>
          </a:p>
          <a:p>
            <a:pPr marL="457200" indent="-457200">
              <a:buFont typeface="+mj-lt"/>
              <a:buAutoNum type="arabicPeriod"/>
            </a:pPr>
            <a:r>
              <a:rPr lang="en-US" sz="1866" dirty="0">
                <a:solidFill>
                  <a:srgbClr val="4B545D"/>
                </a:solidFill>
              </a:rPr>
              <a:t>Develop new protection schemes to address any identified technology gaps</a:t>
            </a:r>
          </a:p>
          <a:p>
            <a:pPr marL="457200" indent="-457200">
              <a:buFont typeface="+mj-lt"/>
              <a:buAutoNum type="arabicPeriod"/>
            </a:pPr>
            <a:r>
              <a:rPr lang="en-US" sz="1866" dirty="0">
                <a:solidFill>
                  <a:srgbClr val="4B545D"/>
                </a:solidFill>
              </a:rPr>
              <a:t>Validate new technologies in lab or field setting</a:t>
            </a:r>
          </a:p>
          <a:p>
            <a:pPr marL="457200" indent="-457200">
              <a:buFont typeface="+mj-lt"/>
              <a:buAutoNum type="arabicPeriod"/>
            </a:pPr>
            <a:r>
              <a:rPr lang="en-US" sz="1866" dirty="0">
                <a:solidFill>
                  <a:srgbClr val="4B545D"/>
                </a:solidFill>
              </a:rPr>
              <a:t>Develop a commercialization and implementation roadmap for new tools, technologies, or strategies</a:t>
            </a:r>
          </a:p>
        </p:txBody>
      </p:sp>
      <p:sp>
        <p:nvSpPr>
          <p:cNvPr id="4" name="TextBox 3"/>
          <p:cNvSpPr txBox="1"/>
          <p:nvPr/>
        </p:nvSpPr>
        <p:spPr>
          <a:xfrm>
            <a:off x="259234" y="1008454"/>
            <a:ext cx="11378640" cy="2389950"/>
          </a:xfrm>
          <a:prstGeom prst="rect">
            <a:avLst/>
          </a:prstGeom>
          <a:solidFill>
            <a:schemeClr val="accent6">
              <a:lumMod val="20000"/>
              <a:lumOff val="80000"/>
            </a:schemeClr>
          </a:solidFill>
        </p:spPr>
        <p:txBody>
          <a:bodyPr wrap="square" rtlCol="0">
            <a:spAutoFit/>
          </a:bodyPr>
          <a:lstStyle/>
          <a:p>
            <a:r>
              <a:rPr lang="en-US" sz="2133" b="1" dirty="0">
                <a:solidFill>
                  <a:srgbClr val="4B545D"/>
                </a:solidFill>
              </a:rPr>
              <a:t>This topic area supports the development of power system protection tools and strategies for the electric power transmission system as it transitions to and operates under high penetrations of inverter-based resources (IBRs). </a:t>
            </a:r>
            <a:r>
              <a:rPr lang="en-US" sz="2133" dirty="0">
                <a:solidFill>
                  <a:srgbClr val="4B545D"/>
                </a:solidFill>
              </a:rPr>
              <a:t>This topic area aims to develop a better understanding of how transmission protection systems operate in very-high IBR scenarios. The tools, studies, and solutions developed in these projects should help </a:t>
            </a:r>
            <a:r>
              <a:rPr lang="en-US" sz="2133" b="1" dirty="0">
                <a:solidFill>
                  <a:srgbClr val="4B545D"/>
                </a:solidFill>
              </a:rPr>
              <a:t>improved confidence </a:t>
            </a:r>
            <a:r>
              <a:rPr lang="en-US" sz="2133" dirty="0">
                <a:solidFill>
                  <a:srgbClr val="4B545D"/>
                </a:solidFill>
              </a:rPr>
              <a:t>in the transmission system protection, operation, and planning industry </a:t>
            </a:r>
            <a:r>
              <a:rPr lang="en-US" sz="2133" b="1" dirty="0">
                <a:solidFill>
                  <a:srgbClr val="4B545D"/>
                </a:solidFill>
              </a:rPr>
              <a:t>that the grid can operate safely and reliably</a:t>
            </a:r>
            <a:r>
              <a:rPr lang="en-US" sz="2133" dirty="0">
                <a:solidFill>
                  <a:srgbClr val="4B545D"/>
                </a:solidFill>
              </a:rPr>
              <a:t> at any mix of synchronous and IBR generation, </a:t>
            </a:r>
            <a:r>
              <a:rPr lang="en-US" sz="2133" b="1" dirty="0">
                <a:solidFill>
                  <a:srgbClr val="4B545D"/>
                </a:solidFill>
              </a:rPr>
              <a:t>including up to 100% IBR generation</a:t>
            </a:r>
            <a:r>
              <a:rPr lang="en-US" sz="2133" dirty="0">
                <a:solidFill>
                  <a:srgbClr val="4B545D"/>
                </a:solidFill>
              </a:rPr>
              <a:t>.</a:t>
            </a:r>
            <a:endParaRPr lang="en-US" sz="1866" dirty="0">
              <a:solidFill>
                <a:srgbClr val="4B545D"/>
              </a:solidFill>
            </a:endParaRPr>
          </a:p>
        </p:txBody>
      </p:sp>
      <p:pic>
        <p:nvPicPr>
          <p:cNvPr id="7" name="Picture 6" descr="Chart, line chart&#10;&#10;Description automatically generated">
            <a:extLst>
              <a:ext uri="{FF2B5EF4-FFF2-40B4-BE49-F238E27FC236}">
                <a16:creationId xmlns:a16="http://schemas.microsoft.com/office/drawing/2014/main" id="{E1D06D5F-6EDD-44D3-B4E0-B783098C66AE}"/>
              </a:ext>
            </a:extLst>
          </p:cNvPr>
          <p:cNvPicPr>
            <a:picLocks noChangeAspect="1"/>
          </p:cNvPicPr>
          <p:nvPr/>
        </p:nvPicPr>
        <p:blipFill>
          <a:blip r:embed="rId3"/>
          <a:stretch>
            <a:fillRect/>
          </a:stretch>
        </p:blipFill>
        <p:spPr>
          <a:xfrm>
            <a:off x="6024923" y="3709414"/>
            <a:ext cx="6140001" cy="2394338"/>
          </a:xfrm>
          <a:prstGeom prst="rect">
            <a:avLst/>
          </a:prstGeom>
        </p:spPr>
      </p:pic>
      <p:sp>
        <p:nvSpPr>
          <p:cNvPr id="8" name="TextBox 7">
            <a:extLst>
              <a:ext uri="{FF2B5EF4-FFF2-40B4-BE49-F238E27FC236}">
                <a16:creationId xmlns:a16="http://schemas.microsoft.com/office/drawing/2014/main" id="{9496FE2A-59A0-4529-BF78-7D30DC8C1582}"/>
              </a:ext>
            </a:extLst>
          </p:cNvPr>
          <p:cNvSpPr txBox="1"/>
          <p:nvPr/>
        </p:nvSpPr>
        <p:spPr>
          <a:xfrm>
            <a:off x="5948552" y="6153853"/>
            <a:ext cx="6126154" cy="317908"/>
          </a:xfrm>
          <a:prstGeom prst="rect">
            <a:avLst/>
          </a:prstGeom>
          <a:noFill/>
        </p:spPr>
        <p:txBody>
          <a:bodyPr wrap="square">
            <a:spAutoFit/>
          </a:bodyPr>
          <a:lstStyle/>
          <a:p>
            <a:r>
              <a:rPr lang="en-US" sz="1466" dirty="0">
                <a:latin typeface="Calibri" panose="020F0502020204030204" pitchFamily="34" charset="0"/>
                <a:ea typeface="Times New Roman" panose="02020603050405020304" pitchFamily="18" charset="0"/>
                <a:cs typeface="Times New Roman" panose="02020603050405020304" pitchFamily="18" charset="0"/>
              </a:rPr>
              <a:t>NERC. Odessa Disturbance. September, 2021.</a:t>
            </a:r>
            <a:endParaRPr lang="en-US" sz="1466" dirty="0"/>
          </a:p>
        </p:txBody>
      </p:sp>
    </p:spTree>
    <p:extLst>
      <p:ext uri="{BB962C8B-B14F-4D97-AF65-F5344CB8AC3E}">
        <p14:creationId xmlns:p14="http://schemas.microsoft.com/office/powerpoint/2010/main" val="4147801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C5865-DC09-4522-BF48-572D03A69E8D}"/>
              </a:ext>
            </a:extLst>
          </p:cNvPr>
          <p:cNvSpPr>
            <a:spLocks noGrp="1"/>
          </p:cNvSpPr>
          <p:nvPr>
            <p:ph type="title"/>
          </p:nvPr>
        </p:nvSpPr>
        <p:spPr/>
        <p:txBody>
          <a:bodyPr/>
          <a:lstStyle/>
          <a:p>
            <a:r>
              <a:rPr lang="en-US" sz="2800" dirty="0"/>
              <a:t>Topic 2 Project Requirements</a:t>
            </a:r>
          </a:p>
        </p:txBody>
      </p:sp>
      <p:sp>
        <p:nvSpPr>
          <p:cNvPr id="4" name="Slide Number Placeholder 3">
            <a:extLst>
              <a:ext uri="{FF2B5EF4-FFF2-40B4-BE49-F238E27FC236}">
                <a16:creationId xmlns:a16="http://schemas.microsoft.com/office/drawing/2014/main" id="{0F1C0C3F-F66D-4679-BD17-6DBF8E314E1C}"/>
              </a:ext>
            </a:extLst>
          </p:cNvPr>
          <p:cNvSpPr>
            <a:spLocks noGrp="1"/>
          </p:cNvSpPr>
          <p:nvPr>
            <p:ph type="sldNum" sz="quarter" idx="4"/>
          </p:nvPr>
        </p:nvSpPr>
        <p:spPr/>
        <p:txBody>
          <a:bodyPr/>
          <a:lstStyle/>
          <a:p>
            <a:fld id="{4B7910E5-F3D7-7541-A239-E632F655FDFB}" type="slidenum">
              <a:rPr lang="en-US" smtClean="0"/>
              <a:pPr/>
              <a:t>11</a:t>
            </a:fld>
            <a:endParaRPr lang="en-US" dirty="0"/>
          </a:p>
        </p:txBody>
      </p:sp>
      <p:pic>
        <p:nvPicPr>
          <p:cNvPr id="8" name="Picture 7">
            <a:extLst>
              <a:ext uri="{FF2B5EF4-FFF2-40B4-BE49-F238E27FC236}">
                <a16:creationId xmlns:a16="http://schemas.microsoft.com/office/drawing/2014/main" id="{D2D69FE2-25AC-013C-4255-55D906CB2958}"/>
              </a:ext>
            </a:extLst>
          </p:cNvPr>
          <p:cNvPicPr>
            <a:picLocks noChangeAspect="1"/>
          </p:cNvPicPr>
          <p:nvPr/>
        </p:nvPicPr>
        <p:blipFill>
          <a:blip r:embed="rId3"/>
          <a:stretch>
            <a:fillRect/>
          </a:stretch>
        </p:blipFill>
        <p:spPr>
          <a:xfrm>
            <a:off x="1856093" y="952124"/>
            <a:ext cx="8476638" cy="5310571"/>
          </a:xfrm>
          <a:prstGeom prst="rect">
            <a:avLst/>
          </a:prstGeom>
          <a:ln>
            <a:solidFill>
              <a:srgbClr val="002060"/>
            </a:solidFill>
          </a:ln>
        </p:spPr>
      </p:pic>
    </p:spTree>
    <p:extLst>
      <p:ext uri="{BB962C8B-B14F-4D97-AF65-F5344CB8AC3E}">
        <p14:creationId xmlns:p14="http://schemas.microsoft.com/office/powerpoint/2010/main" val="3341283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C5865-DC09-4522-BF48-572D03A69E8D}"/>
              </a:ext>
            </a:extLst>
          </p:cNvPr>
          <p:cNvSpPr>
            <a:spLocks noGrp="1"/>
          </p:cNvSpPr>
          <p:nvPr>
            <p:ph type="title"/>
          </p:nvPr>
        </p:nvSpPr>
        <p:spPr/>
        <p:txBody>
          <a:bodyPr/>
          <a:lstStyle/>
          <a:p>
            <a:r>
              <a:rPr lang="en-US" sz="2800" dirty="0"/>
              <a:t>Topic 2 Project Requirements</a:t>
            </a:r>
          </a:p>
        </p:txBody>
      </p:sp>
      <p:sp>
        <p:nvSpPr>
          <p:cNvPr id="4" name="Slide Number Placeholder 3">
            <a:extLst>
              <a:ext uri="{FF2B5EF4-FFF2-40B4-BE49-F238E27FC236}">
                <a16:creationId xmlns:a16="http://schemas.microsoft.com/office/drawing/2014/main" id="{0F1C0C3F-F66D-4679-BD17-6DBF8E314E1C}"/>
              </a:ext>
            </a:extLst>
          </p:cNvPr>
          <p:cNvSpPr>
            <a:spLocks noGrp="1"/>
          </p:cNvSpPr>
          <p:nvPr>
            <p:ph type="sldNum" sz="quarter" idx="4"/>
          </p:nvPr>
        </p:nvSpPr>
        <p:spPr/>
        <p:txBody>
          <a:bodyPr/>
          <a:lstStyle/>
          <a:p>
            <a:fld id="{4B7910E5-F3D7-7541-A239-E632F655FDFB}" type="slidenum">
              <a:rPr lang="en-US" smtClean="0"/>
              <a:pPr/>
              <a:t>12</a:t>
            </a:fld>
            <a:endParaRPr lang="en-US" dirty="0"/>
          </a:p>
        </p:txBody>
      </p:sp>
      <p:grpSp>
        <p:nvGrpSpPr>
          <p:cNvPr id="6" name="Group 5">
            <a:extLst>
              <a:ext uri="{FF2B5EF4-FFF2-40B4-BE49-F238E27FC236}">
                <a16:creationId xmlns:a16="http://schemas.microsoft.com/office/drawing/2014/main" id="{F49240BA-BF5E-AA3D-0BD5-A3B3F65BC254}"/>
              </a:ext>
            </a:extLst>
          </p:cNvPr>
          <p:cNvGrpSpPr/>
          <p:nvPr/>
        </p:nvGrpSpPr>
        <p:grpSpPr>
          <a:xfrm>
            <a:off x="2044363" y="967598"/>
            <a:ext cx="7958953" cy="5297863"/>
            <a:chOff x="2123555" y="983582"/>
            <a:chExt cx="8476638" cy="5607013"/>
          </a:xfrm>
        </p:grpSpPr>
        <p:pic>
          <p:nvPicPr>
            <p:cNvPr id="5" name="Picture 4">
              <a:extLst>
                <a:ext uri="{FF2B5EF4-FFF2-40B4-BE49-F238E27FC236}">
                  <a16:creationId xmlns:a16="http://schemas.microsoft.com/office/drawing/2014/main" id="{AC635FB1-4BE5-A567-E6C3-5A6469BE7910}"/>
                </a:ext>
              </a:extLst>
            </p:cNvPr>
            <p:cNvPicPr>
              <a:picLocks noChangeAspect="1"/>
            </p:cNvPicPr>
            <p:nvPr/>
          </p:nvPicPr>
          <p:blipFill>
            <a:blip r:embed="rId3"/>
            <a:stretch>
              <a:fillRect/>
            </a:stretch>
          </p:blipFill>
          <p:spPr>
            <a:xfrm>
              <a:off x="2123555" y="1300487"/>
              <a:ext cx="8476638" cy="5290108"/>
            </a:xfrm>
            <a:prstGeom prst="rect">
              <a:avLst/>
            </a:prstGeom>
            <a:ln>
              <a:solidFill>
                <a:srgbClr val="002060"/>
              </a:solidFill>
            </a:ln>
          </p:spPr>
        </p:pic>
        <p:pic>
          <p:nvPicPr>
            <p:cNvPr id="9" name="Picture 8">
              <a:extLst>
                <a:ext uri="{FF2B5EF4-FFF2-40B4-BE49-F238E27FC236}">
                  <a16:creationId xmlns:a16="http://schemas.microsoft.com/office/drawing/2014/main" id="{606184C3-E33B-0623-8FA1-D02A9DA3E3B3}"/>
                </a:ext>
              </a:extLst>
            </p:cNvPr>
            <p:cNvPicPr>
              <a:picLocks noChangeAspect="1"/>
            </p:cNvPicPr>
            <p:nvPr/>
          </p:nvPicPr>
          <p:blipFill rotWithShape="1">
            <a:blip r:embed="rId4"/>
            <a:srcRect b="94032"/>
            <a:stretch/>
          </p:blipFill>
          <p:spPr>
            <a:xfrm>
              <a:off x="2123555" y="983582"/>
              <a:ext cx="8469875" cy="316905"/>
            </a:xfrm>
            <a:prstGeom prst="rect">
              <a:avLst/>
            </a:prstGeom>
            <a:ln>
              <a:solidFill>
                <a:srgbClr val="002060"/>
              </a:solidFill>
            </a:ln>
          </p:spPr>
        </p:pic>
      </p:grpSp>
    </p:spTree>
    <p:extLst>
      <p:ext uri="{BB962C8B-B14F-4D97-AF65-F5344CB8AC3E}">
        <p14:creationId xmlns:p14="http://schemas.microsoft.com/office/powerpoint/2010/main" val="2200390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112" y="147598"/>
            <a:ext cx="7770376" cy="685621"/>
          </a:xfrm>
        </p:spPr>
        <p:txBody>
          <a:bodyPr>
            <a:normAutofit/>
          </a:bodyPr>
          <a:lstStyle/>
          <a:p>
            <a:r>
              <a:rPr lang="en-US" sz="2800" dirty="0"/>
              <a:t>Non-Responsive Applications</a:t>
            </a:r>
          </a:p>
        </p:txBody>
      </p:sp>
      <p:sp>
        <p:nvSpPr>
          <p:cNvPr id="3" name="Content Placeholder 2"/>
          <p:cNvSpPr>
            <a:spLocks noGrp="1"/>
          </p:cNvSpPr>
          <p:nvPr>
            <p:ph idx="1"/>
          </p:nvPr>
        </p:nvSpPr>
        <p:spPr>
          <a:xfrm>
            <a:off x="767255" y="984887"/>
            <a:ext cx="9288525" cy="4729518"/>
          </a:xfrm>
        </p:spPr>
        <p:txBody>
          <a:bodyPr/>
          <a:lstStyle/>
          <a:p>
            <a:pPr marL="0" indent="0">
              <a:buNone/>
            </a:pPr>
            <a:r>
              <a:rPr lang="en-US" sz="2400" dirty="0"/>
              <a:t>The following types of applications will be deemed nonresponsive and will not be reviewed or considered for an award: </a:t>
            </a:r>
          </a:p>
          <a:p>
            <a:pPr lvl="0"/>
            <a:r>
              <a:rPr lang="en-US" sz="2000" dirty="0"/>
              <a:t>Applications that fall outside the technical parameters specified in Section I.A or I.B of the FOA</a:t>
            </a:r>
          </a:p>
          <a:p>
            <a:pPr lvl="0"/>
            <a:r>
              <a:rPr lang="en-US" sz="2000" dirty="0"/>
              <a:t>Applications for proposed technologies that are not based on sound scientific principles (e.g., violates the law of thermodynamics)</a:t>
            </a:r>
          </a:p>
          <a:p>
            <a:r>
              <a:rPr lang="en-US" sz="2000" dirty="0">
                <a:effectLst/>
                <a:latin typeface="Calibri" panose="020F0502020204030204" pitchFamily="34" charset="0"/>
                <a:ea typeface="Times New Roman" panose="02020603050405020304" pitchFamily="18" charset="0"/>
                <a:cs typeface="Times New Roman" panose="02020603050405020304" pitchFamily="18" charset="0"/>
              </a:rPr>
              <a:t>Applications that are described as </a:t>
            </a:r>
            <a:r>
              <a:rPr lang="en-US" sz="2000" u="sng" dirty="0">
                <a:effectLst/>
                <a:latin typeface="Calibri" panose="020F0502020204030204" pitchFamily="34" charset="0"/>
                <a:ea typeface="Times New Roman" panose="02020603050405020304" pitchFamily="18" charset="0"/>
                <a:cs typeface="Times New Roman" panose="02020603050405020304" pitchFamily="18" charset="0"/>
              </a:rPr>
              <a:t>not of interest </a:t>
            </a:r>
            <a:r>
              <a:rPr lang="en-US" sz="2000" dirty="0">
                <a:effectLst/>
                <a:latin typeface="Calibri" panose="020F0502020204030204" pitchFamily="34" charset="0"/>
                <a:ea typeface="Times New Roman" panose="02020603050405020304" pitchFamily="18" charset="0"/>
                <a:cs typeface="Times New Roman" panose="02020603050405020304" pitchFamily="18" charset="0"/>
              </a:rPr>
              <a:t>in the topic area description in Section I.B. of the topic area to which they are applying:</a:t>
            </a:r>
          </a:p>
          <a:p>
            <a:pPr lvl="0"/>
            <a:endParaRPr lang="en-US" sz="2400" dirty="0"/>
          </a:p>
          <a:p>
            <a:pPr marL="0" indent="0">
              <a:buNone/>
            </a:pPr>
            <a:endParaRPr lang="en-US" sz="2400" dirty="0"/>
          </a:p>
        </p:txBody>
      </p:sp>
      <p:graphicFrame>
        <p:nvGraphicFramePr>
          <p:cNvPr id="4" name="Table 4">
            <a:extLst>
              <a:ext uri="{FF2B5EF4-FFF2-40B4-BE49-F238E27FC236}">
                <a16:creationId xmlns:a16="http://schemas.microsoft.com/office/drawing/2014/main" id="{812531C1-A8B8-0371-9E80-408620421470}"/>
              </a:ext>
            </a:extLst>
          </p:cNvPr>
          <p:cNvGraphicFramePr>
            <a:graphicFrameLocks noGrp="1"/>
          </p:cNvGraphicFramePr>
          <p:nvPr>
            <p:extLst>
              <p:ext uri="{D42A27DB-BD31-4B8C-83A1-F6EECF244321}">
                <p14:modId xmlns:p14="http://schemas.microsoft.com/office/powerpoint/2010/main" val="2386791830"/>
              </p:ext>
            </p:extLst>
          </p:nvPr>
        </p:nvGraphicFramePr>
        <p:xfrm>
          <a:off x="633112" y="3942564"/>
          <a:ext cx="11034170" cy="2682113"/>
        </p:xfrm>
        <a:graphic>
          <a:graphicData uri="http://schemas.openxmlformats.org/drawingml/2006/table">
            <a:tbl>
              <a:tblPr firstRow="1" bandRow="1">
                <a:tableStyleId>{2D5ABB26-0587-4C30-8999-92F81FD0307C}</a:tableStyleId>
              </a:tblPr>
              <a:tblGrid>
                <a:gridCol w="5517085">
                  <a:extLst>
                    <a:ext uri="{9D8B030D-6E8A-4147-A177-3AD203B41FA5}">
                      <a16:colId xmlns:a16="http://schemas.microsoft.com/office/drawing/2014/main" val="4205836222"/>
                    </a:ext>
                  </a:extLst>
                </a:gridCol>
                <a:gridCol w="5517085">
                  <a:extLst>
                    <a:ext uri="{9D8B030D-6E8A-4147-A177-3AD203B41FA5}">
                      <a16:colId xmlns:a16="http://schemas.microsoft.com/office/drawing/2014/main" val="1799390426"/>
                    </a:ext>
                  </a:extLst>
                </a:gridCol>
              </a:tblGrid>
              <a:tr h="370840">
                <a:tc>
                  <a:txBody>
                    <a:bodyPr/>
                    <a:lstStyle/>
                    <a:p>
                      <a:r>
                        <a:rPr lang="en-US" sz="2000" u="sng" dirty="0"/>
                        <a:t>Topic 1 Applications Not of Interest</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Applications that primarily focus on system modeling, simulations and study of renewable energy resources.</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Applications from companies seeking the full or incremental funding of an existing or a new project for installation.</a:t>
                      </a:r>
                    </a:p>
                    <a:p>
                      <a:pPr marL="285750" lvl="0" indent="-285750">
                        <a:buFont typeface="Arial" panose="020B0604020202020204" pitchFamily="34" charset="0"/>
                        <a:buChar char="•"/>
                      </a:pPr>
                      <a:r>
                        <a:rPr lang="en-US" sz="1800" kern="1200" dirty="0">
                          <a:solidFill>
                            <a:schemeClr val="tx1"/>
                          </a:solidFill>
                          <a:effectLst/>
                          <a:latin typeface="+mn-lt"/>
                          <a:ea typeface="+mn-ea"/>
                          <a:cs typeface="+mn-cs"/>
                        </a:rPr>
                        <a:t>Projects with micro-grid field demonstrations for traditional services.</a:t>
                      </a:r>
                    </a:p>
                    <a:p>
                      <a:endParaRPr lang="en-US" dirty="0"/>
                    </a:p>
                  </a:txBody>
                  <a:tcPr/>
                </a:tc>
                <a:tc>
                  <a:txBody>
                    <a:bodyPr/>
                    <a:lstStyle/>
                    <a:p>
                      <a:r>
                        <a:rPr lang="en-US" sz="2000" u="sng" dirty="0"/>
                        <a:t>Topic 2 Applications Not of Interest</a:t>
                      </a:r>
                    </a:p>
                    <a:p>
                      <a:r>
                        <a:rPr lang="en-US" sz="1800" dirty="0"/>
                        <a:t>• Applications that do not include the assessment of solar generation.</a:t>
                      </a:r>
                    </a:p>
                    <a:p>
                      <a:r>
                        <a:rPr lang="en-US" sz="1800" dirty="0"/>
                        <a:t>• Applications for which the majority of federal funding would be used for topics that are not the primary interest of this topic area</a:t>
                      </a:r>
                    </a:p>
                  </a:txBody>
                  <a:tcPr/>
                </a:tc>
                <a:extLst>
                  <a:ext uri="{0D108BD9-81ED-4DB2-BD59-A6C34878D82A}">
                    <a16:rowId xmlns:a16="http://schemas.microsoft.com/office/drawing/2014/main" val="2697906721"/>
                  </a:ext>
                </a:extLst>
              </a:tr>
            </a:tbl>
          </a:graphicData>
        </a:graphic>
      </p:graphicFrame>
    </p:spTree>
    <p:extLst>
      <p:ext uri="{BB962C8B-B14F-4D97-AF65-F5344CB8AC3E}">
        <p14:creationId xmlns:p14="http://schemas.microsoft.com/office/powerpoint/2010/main" val="386142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178677" y="838875"/>
            <a:ext cx="11372192" cy="5256431"/>
          </a:xfrm>
        </p:spPr>
        <p:txBody>
          <a:bodyPr/>
          <a:lstStyle/>
          <a:p>
            <a:r>
              <a:rPr lang="en-US" sz="2400" dirty="0"/>
              <a:t>To facilitate the formation of new project teams for this FOA, a Teaming Partner List is available on EERE Exchange and at </a:t>
            </a:r>
            <a:r>
              <a:rPr lang="en-US" sz="1800" b="0" i="0" u="none" strike="noStrike" baseline="0" dirty="0">
                <a:solidFill>
                  <a:srgbClr val="0000FF"/>
                </a:solidFill>
                <a:latin typeface="Calibri" panose="020F0502020204030204" pitchFamily="34" charset="0"/>
                <a:hlinkClick r:id="rId3"/>
              </a:rPr>
              <a:t>https://www.energy.gov/eere/solar/articles/funding-notice-solar-and-wind-grid-services-and-reliability-demonstration</a:t>
            </a:r>
            <a:endParaRPr lang="en-US" sz="1800" b="0" i="0" u="none" strike="noStrike" baseline="0" dirty="0">
              <a:solidFill>
                <a:srgbClr val="0000FF"/>
              </a:solidFill>
              <a:latin typeface="Calibri" panose="020F0502020204030204" pitchFamily="34" charset="0"/>
            </a:endParaRPr>
          </a:p>
          <a:p>
            <a:r>
              <a:rPr lang="en-US" sz="2400" dirty="0"/>
              <a:t>Any organization that would like to be included on this list should submit the following information to </a:t>
            </a:r>
            <a:r>
              <a:rPr lang="en-US" sz="2400" dirty="0">
                <a:solidFill>
                  <a:srgbClr val="0000FF"/>
                </a:solidFill>
              </a:rPr>
              <a:t>SI.Grid-FOA.SETO@ee.doe.gov</a:t>
            </a:r>
            <a:r>
              <a:rPr lang="en-US" sz="2400" dirty="0"/>
              <a:t>:</a:t>
            </a:r>
          </a:p>
          <a:p>
            <a:pPr lvl="1"/>
            <a:r>
              <a:rPr lang="en-US" sz="2000" dirty="0"/>
              <a:t>Organization Name, Contact Name, Contact Address, Contact Email, Contact Phone, Organization Type, Area of Technical Expertise, and Brief Description of Capabilities</a:t>
            </a:r>
          </a:p>
          <a:p>
            <a:r>
              <a:rPr lang="en-US" sz="2400" dirty="0"/>
              <a:t>By submitting this information, you consent to the publication of the above-referenced information </a:t>
            </a:r>
          </a:p>
          <a:p>
            <a:r>
              <a:rPr lang="en-US" sz="2400" dirty="0"/>
              <a:t>By facilitating this Teaming Partner List, EERE does not endorse or otherwise evaluate the qualifications of the entities that self-identify themselves for placement on the Teaming Partner List</a:t>
            </a:r>
          </a:p>
        </p:txBody>
      </p:sp>
      <p:sp>
        <p:nvSpPr>
          <p:cNvPr id="6" name="Title 1">
            <a:extLst>
              <a:ext uri="{FF2B5EF4-FFF2-40B4-BE49-F238E27FC236}">
                <a16:creationId xmlns:a16="http://schemas.microsoft.com/office/drawing/2014/main" id="{49BA257B-B623-4312-95F3-B7CAA6A9ECD7}"/>
              </a:ext>
            </a:extLst>
          </p:cNvPr>
          <p:cNvSpPr>
            <a:spLocks noGrp="1"/>
          </p:cNvSpPr>
          <p:nvPr>
            <p:ph type="title"/>
          </p:nvPr>
        </p:nvSpPr>
        <p:spPr>
          <a:xfrm>
            <a:off x="637956" y="153254"/>
            <a:ext cx="7770376" cy="685621"/>
          </a:xfrm>
        </p:spPr>
        <p:txBody>
          <a:bodyPr>
            <a:normAutofit/>
          </a:bodyPr>
          <a:lstStyle/>
          <a:p>
            <a:r>
              <a:rPr lang="en-US" sz="2800" dirty="0"/>
              <a:t>Teaming Partner List</a:t>
            </a:r>
          </a:p>
        </p:txBody>
      </p:sp>
    </p:spTree>
    <p:extLst>
      <p:ext uri="{BB962C8B-B14F-4D97-AF65-F5344CB8AC3E}">
        <p14:creationId xmlns:p14="http://schemas.microsoft.com/office/powerpoint/2010/main" val="2857963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071" y="228780"/>
            <a:ext cx="7770376" cy="685621"/>
          </a:xfrm>
        </p:spPr>
        <p:txBody>
          <a:bodyPr/>
          <a:lstStyle/>
          <a:p>
            <a:r>
              <a:rPr lang="en-US" sz="2800" dirty="0"/>
              <a:t>Award Information</a:t>
            </a:r>
          </a:p>
        </p:txBody>
      </p:sp>
      <p:sp>
        <p:nvSpPr>
          <p:cNvPr id="3" name="TextBox 2"/>
          <p:cNvSpPr txBox="1"/>
          <p:nvPr/>
        </p:nvSpPr>
        <p:spPr>
          <a:xfrm>
            <a:off x="2860719" y="6184120"/>
            <a:ext cx="7618016" cy="761802"/>
          </a:xfrm>
          <a:prstGeom prst="rect">
            <a:avLst/>
          </a:prstGeom>
        </p:spPr>
        <p:txBody>
          <a:bodyPr vert="horz" wrap="square" lIns="91416" tIns="45708" rIns="91416" bIns="45708" rtlCol="0">
            <a:normAutofit fontScale="92500" lnSpcReduction="20000"/>
          </a:bodyPr>
          <a:lstStyle/>
          <a:p>
            <a:pPr defTabSz="457063">
              <a:spcBef>
                <a:spcPct val="20000"/>
              </a:spcBef>
            </a:pPr>
            <a:r>
              <a:rPr lang="en-US" sz="2399" dirty="0">
                <a:cs typeface="Arial Narrow"/>
              </a:rPr>
              <a:t>All awards will be Cooperative Agreements</a:t>
            </a:r>
          </a:p>
          <a:p>
            <a:pPr defTabSz="457063">
              <a:spcBef>
                <a:spcPct val="20000"/>
              </a:spcBef>
            </a:pPr>
            <a:r>
              <a:rPr lang="en-US" sz="2399" dirty="0">
                <a:cs typeface="Arial Narrow"/>
              </a:rPr>
              <a:t>*Subject to the availability of appropriated funds</a:t>
            </a:r>
          </a:p>
        </p:txBody>
      </p:sp>
      <p:graphicFrame>
        <p:nvGraphicFramePr>
          <p:cNvPr id="10" name="Content Placeholder 9">
            <a:extLst>
              <a:ext uri="{FF2B5EF4-FFF2-40B4-BE49-F238E27FC236}">
                <a16:creationId xmlns:a16="http://schemas.microsoft.com/office/drawing/2014/main" id="{398F395B-752B-4ED5-83E1-3608AC67B060}"/>
              </a:ext>
            </a:extLst>
          </p:cNvPr>
          <p:cNvGraphicFramePr>
            <a:graphicFrameLocks noGrp="1"/>
          </p:cNvGraphicFramePr>
          <p:nvPr>
            <p:ph idx="1"/>
            <p:extLst>
              <p:ext uri="{D42A27DB-BD31-4B8C-83A1-F6EECF244321}">
                <p14:modId xmlns:p14="http://schemas.microsoft.com/office/powerpoint/2010/main" val="1518181585"/>
              </p:ext>
            </p:extLst>
          </p:nvPr>
        </p:nvGraphicFramePr>
        <p:xfrm>
          <a:off x="383822" y="1157469"/>
          <a:ext cx="11435644" cy="3687614"/>
        </p:xfrm>
        <a:graphic>
          <a:graphicData uri="http://schemas.openxmlformats.org/drawingml/2006/table">
            <a:tbl>
              <a:tblPr firstRow="1" firstCol="1" bandRow="1">
                <a:tableStyleId>{5C22544A-7EE6-4342-B048-85BDC9FD1C3A}</a:tableStyleId>
              </a:tblPr>
              <a:tblGrid>
                <a:gridCol w="991304">
                  <a:extLst>
                    <a:ext uri="{9D8B030D-6E8A-4147-A177-3AD203B41FA5}">
                      <a16:colId xmlns:a16="http://schemas.microsoft.com/office/drawing/2014/main" val="1874931572"/>
                    </a:ext>
                  </a:extLst>
                </a:gridCol>
                <a:gridCol w="2009859">
                  <a:extLst>
                    <a:ext uri="{9D8B030D-6E8A-4147-A177-3AD203B41FA5}">
                      <a16:colId xmlns:a16="http://schemas.microsoft.com/office/drawing/2014/main" val="3473807417"/>
                    </a:ext>
                  </a:extLst>
                </a:gridCol>
                <a:gridCol w="1101383">
                  <a:extLst>
                    <a:ext uri="{9D8B030D-6E8A-4147-A177-3AD203B41FA5}">
                      <a16:colId xmlns:a16="http://schemas.microsoft.com/office/drawing/2014/main" val="127382904"/>
                    </a:ext>
                  </a:extLst>
                </a:gridCol>
                <a:gridCol w="1511473">
                  <a:extLst>
                    <a:ext uri="{9D8B030D-6E8A-4147-A177-3AD203B41FA5}">
                      <a16:colId xmlns:a16="http://schemas.microsoft.com/office/drawing/2014/main" val="4019130539"/>
                    </a:ext>
                  </a:extLst>
                </a:gridCol>
                <a:gridCol w="1488040">
                  <a:extLst>
                    <a:ext uri="{9D8B030D-6E8A-4147-A177-3AD203B41FA5}">
                      <a16:colId xmlns:a16="http://schemas.microsoft.com/office/drawing/2014/main" val="2621491127"/>
                    </a:ext>
                  </a:extLst>
                </a:gridCol>
                <a:gridCol w="1557112">
                  <a:extLst>
                    <a:ext uri="{9D8B030D-6E8A-4147-A177-3AD203B41FA5}">
                      <a16:colId xmlns:a16="http://schemas.microsoft.com/office/drawing/2014/main" val="2296459183"/>
                    </a:ext>
                  </a:extLst>
                </a:gridCol>
                <a:gridCol w="1149479">
                  <a:extLst>
                    <a:ext uri="{9D8B030D-6E8A-4147-A177-3AD203B41FA5}">
                      <a16:colId xmlns:a16="http://schemas.microsoft.com/office/drawing/2014/main" val="4253194801"/>
                    </a:ext>
                  </a:extLst>
                </a:gridCol>
                <a:gridCol w="1626994">
                  <a:extLst>
                    <a:ext uri="{9D8B030D-6E8A-4147-A177-3AD203B41FA5}">
                      <a16:colId xmlns:a16="http://schemas.microsoft.com/office/drawing/2014/main" val="2803881068"/>
                    </a:ext>
                  </a:extLst>
                </a:gridCol>
              </a:tblGrid>
              <a:tr h="1803565">
                <a:tc>
                  <a:txBody>
                    <a:bodyPr/>
                    <a:lstStyle/>
                    <a:p>
                      <a:pPr marL="0" marR="0" algn="ctr">
                        <a:spcBef>
                          <a:spcPts val="0"/>
                        </a:spcBef>
                        <a:spcAft>
                          <a:spcPts val="0"/>
                        </a:spcAft>
                      </a:pPr>
                      <a:r>
                        <a:rPr lang="en-US" sz="1400" dirty="0">
                          <a:effectLst/>
                        </a:rPr>
                        <a:t>Topic Area Number</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Topic Area Title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Anticipated Number of Awards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a:effectLst/>
                        </a:rPr>
                        <a:t>Anticipated Minimum Award Size for Any One Individual Award (Fed Share)</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Anticipated Maximum Award Size for Any One Individual Award (Fed Share)</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Approximate Total Federal Funding Available for All Awards*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rPr>
                        <a:t>Anticipated Period of Performance (months)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spcBef>
                          <a:spcPts val="600"/>
                        </a:spcBef>
                        <a:spcAft>
                          <a:spcPts val="60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Cost Share Percentage</a:t>
                      </a:r>
                    </a:p>
                  </a:txBody>
                  <a:tcPr marL="68580" marR="68580" marT="0" marB="0" anchor="ctr"/>
                </a:tc>
                <a:extLst>
                  <a:ext uri="{0D108BD9-81ED-4DB2-BD59-A6C34878D82A}">
                    <a16:rowId xmlns:a16="http://schemas.microsoft.com/office/drawing/2014/main" val="150765372"/>
                  </a:ext>
                </a:extLst>
              </a:tr>
              <a:tr h="1030609">
                <a:tc>
                  <a:txBody>
                    <a:bodyPr/>
                    <a:lstStyle/>
                    <a:p>
                      <a:pPr marL="0" marR="0">
                        <a:spcBef>
                          <a:spcPts val="0"/>
                        </a:spcBef>
                        <a:spcAft>
                          <a:spcPts val="0"/>
                        </a:spcAft>
                      </a:pPr>
                      <a:r>
                        <a:rPr lang="en-US" sz="1400">
                          <a:effectLst/>
                        </a:rPr>
                        <a:t>1</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Wind and Solar Grid Services Design, Implementation, and Demonstration</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3-5</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$2,000,000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$4,000,000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$17,000,000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36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50% Demonstration</a:t>
                      </a:r>
                    </a:p>
                    <a:p>
                      <a:pPr marL="0" marR="0">
                        <a:spcBef>
                          <a:spcPts val="0"/>
                        </a:spcBef>
                        <a:spcAft>
                          <a:spcPts val="0"/>
                        </a:spcAft>
                      </a:pPr>
                      <a:endParaRPr lang="en-US"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137910964"/>
                  </a:ext>
                </a:extLst>
              </a:tr>
              <a:tr h="772957">
                <a:tc>
                  <a:txBody>
                    <a:bodyPr/>
                    <a:lstStyle/>
                    <a:p>
                      <a:pPr marL="0" marR="0">
                        <a:spcBef>
                          <a:spcPts val="0"/>
                        </a:spcBef>
                        <a:spcAft>
                          <a:spcPts val="0"/>
                        </a:spcAft>
                      </a:pPr>
                      <a:r>
                        <a:rPr lang="en-US" sz="1400">
                          <a:effectLst/>
                        </a:rPr>
                        <a:t>2</a:t>
                      </a:r>
                      <a:endParaRPr lang="en-US"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Protection of Bulk Power Systems with High Contribution from Inverter-Based Resources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3-4</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$2,000,000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$3,000,000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$9,000,000</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36</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20% R&amp;D</a:t>
                      </a:r>
                    </a:p>
                    <a:p>
                      <a:pPr marL="0" marR="0">
                        <a:spcBef>
                          <a:spcPts val="0"/>
                        </a:spcBef>
                        <a:spcAft>
                          <a:spcPts val="0"/>
                        </a:spcAft>
                      </a:pPr>
                      <a:r>
                        <a:rPr lang="en-US" sz="1400" dirty="0">
                          <a:effectLst/>
                          <a:latin typeface="Calibri" panose="020F0502020204030204" pitchFamily="34" charset="0"/>
                          <a:ea typeface="Times New Roman" panose="02020603050405020304" pitchFamily="18" charset="0"/>
                          <a:cs typeface="Times New Roman" panose="02020603050405020304" pitchFamily="18" charset="0"/>
                        </a:rPr>
                        <a:t>50% Demonstration</a:t>
                      </a:r>
                    </a:p>
                  </a:txBody>
                  <a:tcPr marL="68580" marR="68580" marT="0" marB="0"/>
                </a:tc>
                <a:extLst>
                  <a:ext uri="{0D108BD9-81ED-4DB2-BD59-A6C34878D82A}">
                    <a16:rowId xmlns:a16="http://schemas.microsoft.com/office/drawing/2014/main" val="606649011"/>
                  </a:ext>
                </a:extLst>
              </a:tr>
            </a:tbl>
          </a:graphicData>
        </a:graphic>
      </p:graphicFrame>
    </p:spTree>
    <p:extLst>
      <p:ext uri="{BB962C8B-B14F-4D97-AF65-F5344CB8AC3E}">
        <p14:creationId xmlns:p14="http://schemas.microsoft.com/office/powerpoint/2010/main" val="237124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498" y="179129"/>
            <a:ext cx="7770376" cy="685621"/>
          </a:xfrm>
        </p:spPr>
        <p:txBody>
          <a:bodyPr>
            <a:normAutofit/>
          </a:bodyPr>
          <a:lstStyle/>
          <a:p>
            <a:r>
              <a:rPr lang="en-US" sz="2800" dirty="0"/>
              <a:t>Statement of Substantial Involvement</a:t>
            </a:r>
          </a:p>
        </p:txBody>
      </p:sp>
      <p:sp>
        <p:nvSpPr>
          <p:cNvPr id="3" name="Content Placeholder 2"/>
          <p:cNvSpPr>
            <a:spLocks noGrp="1"/>
          </p:cNvSpPr>
          <p:nvPr>
            <p:ph idx="1"/>
          </p:nvPr>
        </p:nvSpPr>
        <p:spPr>
          <a:xfrm>
            <a:off x="399393" y="943317"/>
            <a:ext cx="10113468" cy="6475313"/>
          </a:xfrm>
        </p:spPr>
        <p:txBody>
          <a:bodyPr>
            <a:normAutofit/>
          </a:bodyPr>
          <a:lstStyle/>
          <a:p>
            <a:pPr marL="0" indent="0">
              <a:buNone/>
            </a:pPr>
            <a:r>
              <a:rPr lang="en-US" sz="2000" dirty="0"/>
              <a:t>EERE has substantial involvement in work performed under awards made following this FOA.  EERE does not limit its involvement to the administrative requirements of the award. Instead, EERE has substantial involvement in the direction and redirection of the technical aspects of the project as a whole. Substantial involvement includes, but is not limited to, the following:</a:t>
            </a:r>
          </a:p>
          <a:p>
            <a:pPr lvl="0"/>
            <a:r>
              <a:rPr lang="en-US" sz="2000" dirty="0"/>
              <a:t>EERE shares responsibility with the Recipient for the management, control, direction, and performance of the Project.</a:t>
            </a:r>
          </a:p>
          <a:p>
            <a:endParaRPr lang="en-US" sz="2000" dirty="0"/>
          </a:p>
          <a:p>
            <a:pPr lvl="0"/>
            <a:r>
              <a:rPr lang="en-US" sz="2000" dirty="0"/>
              <a:t>EERE may intervene in the conduct or performance of work under this award for programmatic reasons.  Intervention includes the interruption or modification of the conduct or performance of project activities.</a:t>
            </a:r>
          </a:p>
          <a:p>
            <a:pPr marL="0" indent="0">
              <a:buNone/>
            </a:pPr>
            <a:endParaRPr lang="en-US" sz="2000" dirty="0"/>
          </a:p>
          <a:p>
            <a:pPr lvl="0"/>
            <a:r>
              <a:rPr lang="en-US" sz="2000" dirty="0"/>
              <a:t>EERE may redirect or discontinue funding the Project based on the outcome of EERE’s evaluation of the Project at that the Go/No Go decision point. </a:t>
            </a:r>
          </a:p>
          <a:p>
            <a:pPr marL="0" indent="0">
              <a:buNone/>
            </a:pPr>
            <a:endParaRPr lang="en-US" sz="2000" dirty="0"/>
          </a:p>
          <a:p>
            <a:pPr lvl="0"/>
            <a:r>
              <a:rPr lang="en-US" sz="2000" dirty="0"/>
              <a:t>EERE participates in major project decision-making processes.</a:t>
            </a:r>
          </a:p>
          <a:p>
            <a:pPr lvl="0"/>
            <a:endParaRPr lang="en-US" sz="2000" dirty="0">
              <a:solidFill>
                <a:srgbClr val="0000FF"/>
              </a:solidFill>
            </a:endParaRPr>
          </a:p>
          <a:p>
            <a:pPr marL="0" indent="0">
              <a:buNone/>
            </a:pPr>
            <a:endParaRPr lang="en-US" sz="2000" dirty="0"/>
          </a:p>
          <a:p>
            <a:pPr marL="457063" lvl="1" indent="0">
              <a:buNone/>
            </a:pPr>
            <a:r>
              <a:rPr lang="en-US" sz="1800" dirty="0"/>
              <a:t> </a:t>
            </a:r>
          </a:p>
          <a:p>
            <a:endParaRPr lang="en-US" sz="2400" dirty="0"/>
          </a:p>
        </p:txBody>
      </p:sp>
    </p:spTree>
    <p:extLst>
      <p:ext uri="{BB962C8B-B14F-4D97-AF65-F5344CB8AC3E}">
        <p14:creationId xmlns:p14="http://schemas.microsoft.com/office/powerpoint/2010/main" val="1935054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95" y="200150"/>
            <a:ext cx="9031061" cy="685621"/>
          </a:xfrm>
        </p:spPr>
        <p:txBody>
          <a:bodyPr/>
          <a:lstStyle/>
          <a:p>
            <a:r>
              <a:rPr lang="en-US" sz="2800" dirty="0"/>
              <a:t>Topic 1: Cost Sharing Requirements</a:t>
            </a:r>
          </a:p>
        </p:txBody>
      </p:sp>
      <p:sp>
        <p:nvSpPr>
          <p:cNvPr id="5" name="Content Placeholder 2"/>
          <p:cNvSpPr txBox="1">
            <a:spLocks/>
          </p:cNvSpPr>
          <p:nvPr/>
        </p:nvSpPr>
        <p:spPr>
          <a:xfrm>
            <a:off x="756745" y="759647"/>
            <a:ext cx="10857185" cy="2894846"/>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1" fontAlgn="base" hangingPunct="1">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endParaRPr lang="en-US" sz="1800" b="0" i="0" u="none" strike="noStrike" baseline="0" dirty="0">
              <a:solidFill>
                <a:srgbClr val="000000"/>
              </a:solidFill>
              <a:latin typeface="Calibri" panose="020F0502020204030204" pitchFamily="34" charset="0"/>
            </a:endParaRPr>
          </a:p>
          <a:p>
            <a:pPr marL="0" indent="0">
              <a:buNone/>
            </a:pPr>
            <a:r>
              <a:rPr lang="en-US" dirty="0">
                <a:solidFill>
                  <a:srgbClr val="000000"/>
                </a:solidFill>
                <a:latin typeface="Calibri" panose="020F0502020204030204" pitchFamily="34" charset="0"/>
              </a:rPr>
              <a:t>Cost Share 50% </a:t>
            </a:r>
          </a:p>
          <a:p>
            <a:pPr marL="0" indent="0">
              <a:buNone/>
            </a:pP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The cost share must be at least 50% of the total allowable costs for demonstration projects (i.e., the sum of the government share, including FFRDC costs if applicable, and the recipient share of allowable costs equals the total allowable cost of the project) and must come from non-federal sources unless otherwise allowed by law. (See 2 CFR 200.306 and 2 CFR 910.130 for the applicable cost sharing requirements.)</a:t>
            </a:r>
          </a:p>
        </p:txBody>
      </p:sp>
    </p:spTree>
    <p:extLst>
      <p:ext uri="{BB962C8B-B14F-4D97-AF65-F5344CB8AC3E}">
        <p14:creationId xmlns:p14="http://schemas.microsoft.com/office/powerpoint/2010/main" val="3480254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95" y="200150"/>
            <a:ext cx="9031061" cy="685621"/>
          </a:xfrm>
        </p:spPr>
        <p:txBody>
          <a:bodyPr/>
          <a:lstStyle/>
          <a:p>
            <a:r>
              <a:rPr lang="en-US" sz="2800" dirty="0"/>
              <a:t>Topic 2: Cost Sharing Requirements</a:t>
            </a:r>
          </a:p>
        </p:txBody>
      </p:sp>
      <p:sp>
        <p:nvSpPr>
          <p:cNvPr id="5" name="Content Placeholder 2"/>
          <p:cNvSpPr txBox="1">
            <a:spLocks/>
          </p:cNvSpPr>
          <p:nvPr/>
        </p:nvSpPr>
        <p:spPr>
          <a:xfrm>
            <a:off x="756745" y="759647"/>
            <a:ext cx="10857185" cy="2894846"/>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1" fontAlgn="base" hangingPunct="1">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endParaRPr lang="en-US" sz="1800" b="0" i="0" u="none" strike="noStrike" baseline="0" dirty="0">
              <a:solidFill>
                <a:srgbClr val="000000"/>
              </a:solidFill>
              <a:latin typeface="Calibri" panose="020F0502020204030204" pitchFamily="34" charset="0"/>
            </a:endParaRPr>
          </a:p>
          <a:p>
            <a:pPr marL="0" indent="0">
              <a:buNone/>
            </a:pPr>
            <a:r>
              <a:rPr lang="en-US" dirty="0">
                <a:solidFill>
                  <a:srgbClr val="000000"/>
                </a:solidFill>
                <a:latin typeface="Calibri" panose="020F0502020204030204" pitchFamily="34" charset="0"/>
              </a:rPr>
              <a:t>Cost Share 20% and 50%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The cost share must be at least 20% of the total allowable costs (i.e., the sum of the government share, including FFRDC costs if applicable, and the recipient share of allowable costs equals the total allowable cost of the project) for research and development projects and 50% of the total allowable costs for demonstration and commercial application projects and must come from non-federal sources unless otherwise allowed by law. (See 2 CFR 200.306 and 2 CFR 910.130 for the applicable cost sharing requirements.) </a:t>
            </a:r>
          </a:p>
          <a:p>
            <a:pPr marL="0" indent="0">
              <a:buNone/>
            </a:pPr>
            <a:endPar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Demonstration activities for this topic include installing and operating prototype or commercial hardware in field demonstration site or pilot site, such as a utility grid, substation, solar generation facility, or campus microgrid. Installations may be permanent or temporary for the duration of the demonstration. </a:t>
            </a:r>
          </a:p>
          <a:p>
            <a:pPr marL="0" indent="0">
              <a:buNone/>
            </a:pPr>
            <a:endParaRPr lang="en-US" sz="1800" b="0" i="0" u="none" strike="noStrike" baseline="0" dirty="0">
              <a:solidFill>
                <a:srgbClr val="000000"/>
              </a:solidFill>
              <a:latin typeface="Calibri" panose="020F0502020204030204" pitchFamily="34" charset="0"/>
              <a:cs typeface="Times New Roman" panose="02020603050405020304" pitchFamily="18" charset="0"/>
            </a:endParaRPr>
          </a:p>
          <a:p>
            <a:pPr marL="0" indent="0">
              <a:buNone/>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assist applicants in calculating proper cost share amounts, EERE has included a cost share information sheet and sample cost share calculation as Appendices A and B to the FOA document.</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en-US" sz="1800" b="0" i="0" u="none" strike="noStrike" baseline="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460151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451" y="299265"/>
            <a:ext cx="7770376" cy="685621"/>
          </a:xfrm>
        </p:spPr>
        <p:txBody>
          <a:bodyPr/>
          <a:lstStyle/>
          <a:p>
            <a:r>
              <a:rPr lang="en-US" sz="2800" dirty="0"/>
              <a:t>Cost Share Contributions </a:t>
            </a:r>
          </a:p>
        </p:txBody>
      </p:sp>
      <p:sp>
        <p:nvSpPr>
          <p:cNvPr id="3" name="Content Placeholder 2"/>
          <p:cNvSpPr>
            <a:spLocks noGrp="1"/>
          </p:cNvSpPr>
          <p:nvPr>
            <p:ph idx="1"/>
          </p:nvPr>
        </p:nvSpPr>
        <p:spPr>
          <a:xfrm>
            <a:off x="472966" y="991235"/>
            <a:ext cx="9506634" cy="5567500"/>
          </a:xfrm>
        </p:spPr>
        <p:txBody>
          <a:bodyPr>
            <a:normAutofit/>
          </a:bodyPr>
          <a:lstStyle/>
          <a:p>
            <a:r>
              <a:rPr lang="en-US" sz="2400" dirty="0"/>
              <a:t>Contributions must be:</a:t>
            </a:r>
          </a:p>
          <a:p>
            <a:pPr lvl="1">
              <a:buFont typeface="Courier New" panose="02070309020205020404" pitchFamily="49" charset="0"/>
              <a:buChar char="o"/>
            </a:pPr>
            <a:r>
              <a:rPr lang="en-US" sz="1800" dirty="0"/>
              <a:t>Specified in the project budget</a:t>
            </a:r>
          </a:p>
          <a:p>
            <a:pPr lvl="1">
              <a:buFont typeface="Courier New" panose="02070309020205020404" pitchFamily="49" charset="0"/>
              <a:buChar char="o"/>
            </a:pPr>
            <a:r>
              <a:rPr lang="en-US" sz="1800" dirty="0"/>
              <a:t>Verifiable from the Prime Recipient’s records</a:t>
            </a:r>
          </a:p>
          <a:p>
            <a:pPr lvl="1">
              <a:buFont typeface="Courier New" panose="02070309020205020404" pitchFamily="49" charset="0"/>
              <a:buChar char="o"/>
            </a:pPr>
            <a:r>
              <a:rPr lang="en-US" sz="1800" dirty="0"/>
              <a:t>Necessary and reasonable for proper and efficient accomplishment of the project</a:t>
            </a:r>
          </a:p>
          <a:p>
            <a:r>
              <a:rPr lang="en-US" sz="2400" dirty="0"/>
              <a:t>If you are selected for award negotiations, every cost share contribution must be reviewed and approved in advance by the Contracting Officer and incorporated into the project budget before the expenditures are incurred</a:t>
            </a:r>
          </a:p>
          <a:p>
            <a:r>
              <a:rPr lang="en-US" sz="2400" dirty="0"/>
              <a:t>Please note, vendors/contractors may NOT provide cost share. Any partial donation of goods or services is considered a discount and is not allowable. </a:t>
            </a:r>
          </a:p>
        </p:txBody>
      </p:sp>
    </p:spTree>
    <p:extLst>
      <p:ext uri="{BB962C8B-B14F-4D97-AF65-F5344CB8AC3E}">
        <p14:creationId xmlns:p14="http://schemas.microsoft.com/office/powerpoint/2010/main" val="3708269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C241050-D61D-4B53-BF15-F2AA76E5B55E}"/>
              </a:ext>
            </a:extLst>
          </p:cNvPr>
          <p:cNvSpPr>
            <a:spLocks noGrp="1"/>
          </p:cNvSpPr>
          <p:nvPr>
            <p:ph type="ctrTitle"/>
          </p:nvPr>
        </p:nvSpPr>
        <p:spPr>
          <a:xfrm>
            <a:off x="4385399" y="3214987"/>
            <a:ext cx="7432353" cy="1701487"/>
          </a:xfrm>
        </p:spPr>
        <p:txBody>
          <a:bodyPr>
            <a:normAutofit fontScale="90000"/>
          </a:bodyPr>
          <a:lstStyle/>
          <a:p>
            <a:r>
              <a:rPr lang="en-US" dirty="0"/>
              <a:t>Grid Services Funding Opportunity Announcement Webinar</a:t>
            </a:r>
          </a:p>
        </p:txBody>
      </p:sp>
      <p:sp>
        <p:nvSpPr>
          <p:cNvPr id="8" name="Subtitle 7">
            <a:extLst>
              <a:ext uri="{FF2B5EF4-FFF2-40B4-BE49-F238E27FC236}">
                <a16:creationId xmlns:a16="http://schemas.microsoft.com/office/drawing/2014/main" id="{F18E105B-9F6E-42AF-A3C2-BEBD47DD2FBA}"/>
              </a:ext>
            </a:extLst>
          </p:cNvPr>
          <p:cNvSpPr>
            <a:spLocks noGrp="1"/>
          </p:cNvSpPr>
          <p:nvPr>
            <p:ph type="subTitle" idx="1"/>
          </p:nvPr>
        </p:nvSpPr>
        <p:spPr/>
        <p:txBody>
          <a:bodyPr/>
          <a:lstStyle/>
          <a:p>
            <a:r>
              <a:rPr lang="en-US" dirty="0"/>
              <a:t>DE-FOA-0002745</a:t>
            </a:r>
          </a:p>
        </p:txBody>
      </p:sp>
      <p:sp>
        <p:nvSpPr>
          <p:cNvPr id="9" name="Text Placeholder 8">
            <a:extLst>
              <a:ext uri="{FF2B5EF4-FFF2-40B4-BE49-F238E27FC236}">
                <a16:creationId xmlns:a16="http://schemas.microsoft.com/office/drawing/2014/main" id="{A39338BE-E87E-4E59-9095-D86F64DC47F3}"/>
              </a:ext>
            </a:extLst>
          </p:cNvPr>
          <p:cNvSpPr>
            <a:spLocks noGrp="1"/>
          </p:cNvSpPr>
          <p:nvPr>
            <p:ph type="body" sz="quarter" idx="10"/>
          </p:nvPr>
        </p:nvSpPr>
        <p:spPr/>
        <p:txBody>
          <a:bodyPr/>
          <a:lstStyle/>
          <a:p>
            <a:r>
              <a:rPr lang="en-US" dirty="0">
                <a:hlinkClick r:id="rId3"/>
              </a:rPr>
              <a:t>SI.Grid-FOA.SETO@ee.doe.gov</a:t>
            </a:r>
            <a:endParaRPr lang="en-US" dirty="0"/>
          </a:p>
          <a:p>
            <a:r>
              <a:rPr lang="en-US" dirty="0"/>
              <a:t>August 17, 2022</a:t>
            </a:r>
          </a:p>
        </p:txBody>
      </p:sp>
    </p:spTree>
    <p:extLst>
      <p:ext uri="{BB962C8B-B14F-4D97-AF65-F5344CB8AC3E}">
        <p14:creationId xmlns:p14="http://schemas.microsoft.com/office/powerpoint/2010/main" val="1421216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80" y="252702"/>
            <a:ext cx="7770376" cy="685621"/>
          </a:xfrm>
        </p:spPr>
        <p:txBody>
          <a:bodyPr/>
          <a:lstStyle/>
          <a:p>
            <a:r>
              <a:rPr lang="en-US" sz="2800" dirty="0"/>
              <a:t>Allowable Cost Share</a:t>
            </a:r>
          </a:p>
        </p:txBody>
      </p:sp>
      <p:sp>
        <p:nvSpPr>
          <p:cNvPr id="3" name="Content Placeholder 2"/>
          <p:cNvSpPr>
            <a:spLocks noGrp="1"/>
          </p:cNvSpPr>
          <p:nvPr>
            <p:ph idx="1"/>
          </p:nvPr>
        </p:nvSpPr>
        <p:spPr>
          <a:xfrm>
            <a:off x="1904503" y="1137247"/>
            <a:ext cx="8303637" cy="1406256"/>
          </a:xfrm>
        </p:spPr>
        <p:txBody>
          <a:bodyPr>
            <a:normAutofit fontScale="92500" lnSpcReduction="10000"/>
          </a:bodyPr>
          <a:lstStyle/>
          <a:p>
            <a:pPr marL="342797" lvl="2" indent="-342797">
              <a:lnSpc>
                <a:spcPct val="80000"/>
              </a:lnSpc>
            </a:pPr>
            <a:r>
              <a:rPr lang="en-US" sz="3000" dirty="0"/>
              <a:t>Cost Share must be allowable and must be verifiable upon submission of the Full Application</a:t>
            </a:r>
          </a:p>
          <a:p>
            <a:pPr marL="342797" lvl="2" indent="-342797">
              <a:lnSpc>
                <a:spcPct val="80000"/>
              </a:lnSpc>
            </a:pPr>
            <a:r>
              <a:rPr lang="en-US" sz="3000" dirty="0"/>
              <a:t>Refer to the following applicable Federal cost principles:</a:t>
            </a:r>
          </a:p>
          <a:p>
            <a:endParaRPr lang="en-US" sz="2599" dirty="0"/>
          </a:p>
          <a:p>
            <a:endParaRPr lang="en-US" sz="3099" dirty="0"/>
          </a:p>
          <a:p>
            <a:endParaRPr lang="en-US" sz="3399" dirty="0"/>
          </a:p>
          <a:p>
            <a:endParaRPr lang="en-US" sz="3399" dirty="0"/>
          </a:p>
          <a:p>
            <a:pPr marL="0" indent="0">
              <a:buNone/>
            </a:pPr>
            <a:endParaRPr lang="en-US" sz="2599" dirty="0"/>
          </a:p>
        </p:txBody>
      </p:sp>
      <p:graphicFrame>
        <p:nvGraphicFramePr>
          <p:cNvPr id="4" name="Table 3"/>
          <p:cNvGraphicFramePr>
            <a:graphicFrameLocks noGrp="1"/>
          </p:cNvGraphicFramePr>
          <p:nvPr>
            <p:extLst>
              <p:ext uri="{D42A27DB-BD31-4B8C-83A1-F6EECF244321}">
                <p14:modId xmlns:p14="http://schemas.microsoft.com/office/powerpoint/2010/main" val="2799242375"/>
              </p:ext>
            </p:extLst>
          </p:nvPr>
        </p:nvGraphicFramePr>
        <p:xfrm>
          <a:off x="1679010" y="2620774"/>
          <a:ext cx="8227457" cy="2040305"/>
        </p:xfrm>
        <a:graphic>
          <a:graphicData uri="http://schemas.openxmlformats.org/drawingml/2006/table">
            <a:tbl>
              <a:tblPr firstRow="1" bandRow="1">
                <a:tableStyleId>{5C22544A-7EE6-4342-B048-85BDC9FD1C3A}</a:tableStyleId>
              </a:tblPr>
              <a:tblGrid>
                <a:gridCol w="2115632">
                  <a:extLst>
                    <a:ext uri="{9D8B030D-6E8A-4147-A177-3AD203B41FA5}">
                      <a16:colId xmlns:a16="http://schemas.microsoft.com/office/drawing/2014/main" val="20000"/>
                    </a:ext>
                  </a:extLst>
                </a:gridCol>
                <a:gridCol w="6111825">
                  <a:extLst>
                    <a:ext uri="{9D8B030D-6E8A-4147-A177-3AD203B41FA5}">
                      <a16:colId xmlns:a16="http://schemas.microsoft.com/office/drawing/2014/main" val="20001"/>
                    </a:ext>
                  </a:extLst>
                </a:gridCol>
              </a:tblGrid>
              <a:tr h="550559">
                <a:tc>
                  <a:txBody>
                    <a:bodyPr/>
                    <a:lstStyle/>
                    <a:p>
                      <a:pPr algn="ctr"/>
                      <a:r>
                        <a:rPr lang="en-US" sz="2800" dirty="0">
                          <a:solidFill>
                            <a:schemeClr val="tx1"/>
                          </a:solidFill>
                        </a:rPr>
                        <a:t>Entity</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tx1"/>
                          </a:solidFill>
                        </a:rPr>
                        <a:t>Cost Principles</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744873">
                <a:tc>
                  <a:txBody>
                    <a:bodyPr/>
                    <a:lstStyle/>
                    <a:p>
                      <a:r>
                        <a:rPr lang="en-US" sz="2000" dirty="0">
                          <a:solidFill>
                            <a:schemeClr val="tx1"/>
                          </a:solidFill>
                        </a:rPr>
                        <a:t>For-profit entities</a:t>
                      </a:r>
                    </a:p>
                    <a:p>
                      <a:endParaRPr lang="en-US" sz="2000" dirty="0">
                        <a:solidFill>
                          <a:schemeClr val="tx1"/>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FAR Part 31</a:t>
                      </a:r>
                    </a:p>
                    <a:p>
                      <a:r>
                        <a:rPr lang="en-US" sz="1600" i="1" dirty="0">
                          <a:solidFill>
                            <a:schemeClr val="tx1"/>
                          </a:solidFill>
                        </a:rPr>
                        <a:t>http://farsite.hill.af.mil/reghtml/regs/far2afmcfars/fardfars/far/31.htm   </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44873">
                <a:tc>
                  <a:txBody>
                    <a:bodyPr/>
                    <a:lstStyle/>
                    <a:p>
                      <a:r>
                        <a:rPr lang="en-US" sz="2000" dirty="0">
                          <a:solidFill>
                            <a:schemeClr val="tx1"/>
                          </a:solidFill>
                        </a:rPr>
                        <a:t>All other non-federal entities</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2 CFR Part 200 Subpart E - Cost Principles</a:t>
                      </a:r>
                    </a:p>
                    <a:p>
                      <a:r>
                        <a:rPr lang="en-US" sz="1600" b="0" i="1" dirty="0">
                          <a:solidFill>
                            <a:schemeClr val="tx1"/>
                          </a:solidFill>
                        </a:rPr>
                        <a:t>https://www.ecfr.gov/cgi-bin/text-idx?node=2:1.1.2.2.1.5&amp;rgn=div6</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5982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132" y="200150"/>
            <a:ext cx="7770376" cy="685621"/>
          </a:xfrm>
        </p:spPr>
        <p:txBody>
          <a:bodyPr/>
          <a:lstStyle/>
          <a:p>
            <a:r>
              <a:rPr lang="en-US" sz="2800" dirty="0"/>
              <a:t>Allowable Cost Share</a:t>
            </a:r>
          </a:p>
        </p:txBody>
      </p:sp>
      <p:sp>
        <p:nvSpPr>
          <p:cNvPr id="3" name="Content Placeholder 2"/>
          <p:cNvSpPr>
            <a:spLocks noGrp="1"/>
          </p:cNvSpPr>
          <p:nvPr>
            <p:ph idx="1"/>
          </p:nvPr>
        </p:nvSpPr>
        <p:spPr>
          <a:xfrm>
            <a:off x="746235" y="1067415"/>
            <a:ext cx="9309546" cy="5491320"/>
          </a:xfrm>
        </p:spPr>
        <p:txBody>
          <a:bodyPr>
            <a:normAutofit/>
          </a:bodyPr>
          <a:lstStyle/>
          <a:p>
            <a:r>
              <a:rPr lang="en-US" dirty="0"/>
              <a:t>Cash Contributions</a:t>
            </a:r>
          </a:p>
          <a:p>
            <a:pPr lvl="1">
              <a:buFont typeface="Courier New" panose="02070309020205020404" pitchFamily="49" charset="0"/>
              <a:buChar char="o"/>
            </a:pPr>
            <a:r>
              <a:rPr lang="en-US" sz="2199" dirty="0"/>
              <a:t>May be provided by the Prime Recipient, </a:t>
            </a:r>
            <a:r>
              <a:rPr lang="en-US" sz="2199" dirty="0" err="1"/>
              <a:t>Subrecipients</a:t>
            </a:r>
            <a:r>
              <a:rPr lang="en-US" sz="2199" dirty="0"/>
              <a:t>, or a Third Party (may not be provided by vendors/contractors)</a:t>
            </a:r>
          </a:p>
          <a:p>
            <a:endParaRPr lang="en-US" dirty="0"/>
          </a:p>
          <a:p>
            <a:r>
              <a:rPr lang="en-US" dirty="0"/>
              <a:t>In-Kind Contributions</a:t>
            </a:r>
          </a:p>
          <a:p>
            <a:pPr lvl="1">
              <a:buFont typeface="Courier New" panose="02070309020205020404" pitchFamily="49" charset="0"/>
              <a:buChar char="o"/>
            </a:pPr>
            <a:r>
              <a:rPr lang="en-US" sz="2199" dirty="0"/>
              <a:t>Can include, but are not limited to: the donation of space or use of equipment.</a:t>
            </a:r>
          </a:p>
          <a:p>
            <a:pPr marL="57133" indent="0">
              <a:buNone/>
            </a:pPr>
            <a:endParaRPr lang="en-US" sz="2599" dirty="0"/>
          </a:p>
          <a:p>
            <a:pPr marL="57133" indent="0">
              <a:buNone/>
            </a:pPr>
            <a:endParaRPr lang="en-US" sz="2599" dirty="0"/>
          </a:p>
          <a:p>
            <a:pPr marL="57133" indent="0" algn="ctr">
              <a:buNone/>
            </a:pPr>
            <a:r>
              <a:rPr lang="en-US" sz="2299" i="1" dirty="0">
                <a:solidFill>
                  <a:schemeClr val="bg1"/>
                </a:solidFill>
              </a:rPr>
              <a:t>For more information, see the Cost Share Appendix A in the FOA</a:t>
            </a:r>
          </a:p>
        </p:txBody>
      </p:sp>
    </p:spTree>
    <p:extLst>
      <p:ext uri="{BB962C8B-B14F-4D97-AF65-F5344CB8AC3E}">
        <p14:creationId xmlns:p14="http://schemas.microsoft.com/office/powerpoint/2010/main" val="2411539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86" y="267523"/>
            <a:ext cx="7770376" cy="685621"/>
          </a:xfrm>
        </p:spPr>
        <p:txBody>
          <a:bodyPr/>
          <a:lstStyle/>
          <a:p>
            <a:r>
              <a:rPr lang="en-US" sz="2800" dirty="0"/>
              <a:t>Unallowable Cost Share</a:t>
            </a:r>
          </a:p>
        </p:txBody>
      </p:sp>
      <p:sp>
        <p:nvSpPr>
          <p:cNvPr id="3" name="Content Placeholder 2"/>
          <p:cNvSpPr>
            <a:spLocks noGrp="1"/>
          </p:cNvSpPr>
          <p:nvPr>
            <p:ph idx="1"/>
          </p:nvPr>
        </p:nvSpPr>
        <p:spPr>
          <a:xfrm>
            <a:off x="493986" y="1143596"/>
            <a:ext cx="9790335" cy="5104070"/>
          </a:xfrm>
        </p:spPr>
        <p:txBody>
          <a:bodyPr>
            <a:normAutofit fontScale="25000" lnSpcReduction="20000"/>
          </a:bodyPr>
          <a:lstStyle/>
          <a:p>
            <a:pPr marL="0" indent="0">
              <a:lnSpc>
                <a:spcPct val="120000"/>
              </a:lnSpc>
              <a:spcBef>
                <a:spcPts val="0"/>
              </a:spcBef>
              <a:spcAft>
                <a:spcPts val="600"/>
              </a:spcAft>
              <a:buNone/>
            </a:pPr>
            <a:r>
              <a:rPr lang="en-US" sz="9597" dirty="0"/>
              <a:t>The Prime Recipient may </a:t>
            </a:r>
            <a:r>
              <a:rPr lang="en-US" sz="9597" b="1" u="sng" dirty="0"/>
              <a:t>NOT</a:t>
            </a:r>
            <a:r>
              <a:rPr lang="en-US" sz="9597" dirty="0"/>
              <a:t> use the following sources to meet its cost share obligations including, but not limited to:</a:t>
            </a:r>
          </a:p>
          <a:p>
            <a:pPr>
              <a:lnSpc>
                <a:spcPct val="120000"/>
              </a:lnSpc>
              <a:spcBef>
                <a:spcPts val="0"/>
              </a:spcBef>
              <a:spcAft>
                <a:spcPts val="600"/>
              </a:spcAft>
              <a:buFont typeface="Arial" panose="020B0604020202020204" pitchFamily="34" charset="0"/>
              <a:buChar char="•"/>
            </a:pPr>
            <a:r>
              <a:rPr lang="en-US" sz="9197" dirty="0"/>
              <a:t>Revenues or royalties from the prospective operation of an activity beyond the project period</a:t>
            </a:r>
          </a:p>
          <a:p>
            <a:pPr>
              <a:lnSpc>
                <a:spcPct val="120000"/>
              </a:lnSpc>
              <a:spcBef>
                <a:spcPts val="0"/>
              </a:spcBef>
              <a:spcAft>
                <a:spcPts val="600"/>
              </a:spcAft>
              <a:buFont typeface="Arial" panose="020B0604020202020204" pitchFamily="34" charset="0"/>
              <a:buChar char="•"/>
            </a:pPr>
            <a:r>
              <a:rPr lang="en-US" sz="9197" dirty="0"/>
              <a:t>Proceeds from the prospective sale of an asset of an activity</a:t>
            </a:r>
          </a:p>
          <a:p>
            <a:pPr>
              <a:lnSpc>
                <a:spcPct val="120000"/>
              </a:lnSpc>
              <a:spcBef>
                <a:spcPts val="0"/>
              </a:spcBef>
              <a:spcAft>
                <a:spcPts val="600"/>
              </a:spcAft>
              <a:buFont typeface="Arial" panose="020B0604020202020204" pitchFamily="34" charset="0"/>
              <a:buChar char="•"/>
            </a:pPr>
            <a:r>
              <a:rPr lang="en-US" sz="9197" dirty="0"/>
              <a:t>Federal funding or property </a:t>
            </a:r>
          </a:p>
          <a:p>
            <a:pPr>
              <a:lnSpc>
                <a:spcPct val="120000"/>
              </a:lnSpc>
              <a:spcBef>
                <a:spcPts val="0"/>
              </a:spcBef>
              <a:spcAft>
                <a:spcPts val="600"/>
              </a:spcAft>
              <a:buFont typeface="Arial" panose="020B0604020202020204" pitchFamily="34" charset="0"/>
              <a:buChar char="•"/>
            </a:pPr>
            <a:r>
              <a:rPr lang="en-US" sz="9197" dirty="0"/>
              <a:t>Expenditures reimbursed under a separate Federal Technology Office</a:t>
            </a:r>
          </a:p>
          <a:p>
            <a:pPr>
              <a:lnSpc>
                <a:spcPct val="120000"/>
              </a:lnSpc>
              <a:spcBef>
                <a:spcPts val="0"/>
              </a:spcBef>
              <a:spcAft>
                <a:spcPts val="600"/>
              </a:spcAft>
              <a:buFont typeface="Arial" panose="020B0604020202020204" pitchFamily="34" charset="0"/>
              <a:buChar char="•"/>
            </a:pPr>
            <a:r>
              <a:rPr lang="en-US" sz="9197" dirty="0"/>
              <a:t>The same cash or in-kind contributions for more than one project or program</a:t>
            </a:r>
          </a:p>
          <a:p>
            <a:pPr>
              <a:lnSpc>
                <a:spcPct val="120000"/>
              </a:lnSpc>
              <a:spcBef>
                <a:spcPts val="0"/>
              </a:spcBef>
              <a:spcAft>
                <a:spcPts val="600"/>
              </a:spcAft>
              <a:buFont typeface="Arial" panose="020B0604020202020204" pitchFamily="34" charset="0"/>
              <a:buChar char="•"/>
            </a:pPr>
            <a:r>
              <a:rPr lang="en-US" sz="9200" dirty="0"/>
              <a:t>Vendor/contractor contributions</a:t>
            </a:r>
          </a:p>
          <a:p>
            <a:pPr>
              <a:lnSpc>
                <a:spcPct val="120000"/>
              </a:lnSpc>
              <a:spcBef>
                <a:spcPts val="0"/>
              </a:spcBef>
              <a:spcAft>
                <a:spcPts val="600"/>
              </a:spcAft>
            </a:pPr>
            <a:endParaRPr lang="en-US" dirty="0"/>
          </a:p>
        </p:txBody>
      </p:sp>
    </p:spTree>
    <p:extLst>
      <p:ext uri="{BB962C8B-B14F-4D97-AF65-F5344CB8AC3E}">
        <p14:creationId xmlns:p14="http://schemas.microsoft.com/office/powerpoint/2010/main" val="23126804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86" y="189640"/>
            <a:ext cx="7770376" cy="685621"/>
          </a:xfrm>
        </p:spPr>
        <p:txBody>
          <a:bodyPr/>
          <a:lstStyle/>
          <a:p>
            <a:r>
              <a:rPr lang="en-US" sz="2800" dirty="0"/>
              <a:t>Cost Share Payment</a:t>
            </a:r>
          </a:p>
        </p:txBody>
      </p:sp>
      <p:sp>
        <p:nvSpPr>
          <p:cNvPr id="3" name="Content Placeholder 2"/>
          <p:cNvSpPr>
            <a:spLocks noGrp="1"/>
          </p:cNvSpPr>
          <p:nvPr>
            <p:ph idx="1"/>
          </p:nvPr>
        </p:nvSpPr>
        <p:spPr>
          <a:xfrm>
            <a:off x="493986" y="1143596"/>
            <a:ext cx="9485614" cy="5415139"/>
          </a:xfrm>
        </p:spPr>
        <p:txBody>
          <a:bodyPr>
            <a:normAutofit fontScale="85000" lnSpcReduction="10000"/>
          </a:bodyPr>
          <a:lstStyle/>
          <a:p>
            <a:pPr>
              <a:lnSpc>
                <a:spcPct val="110000"/>
              </a:lnSpc>
              <a:spcBef>
                <a:spcPts val="1799"/>
              </a:spcBef>
            </a:pPr>
            <a:r>
              <a:rPr lang="en-US" dirty="0"/>
              <a:t>Recipients must provide documentation of the cost share contribution, incrementally over the life of the award </a:t>
            </a:r>
          </a:p>
          <a:p>
            <a:pPr>
              <a:lnSpc>
                <a:spcPct val="110000"/>
              </a:lnSpc>
              <a:spcBef>
                <a:spcPts val="1799"/>
              </a:spcBef>
            </a:pPr>
            <a:r>
              <a:rPr lang="en-US" dirty="0"/>
              <a:t>The cumulative cost share percentage provided on </a:t>
            </a:r>
            <a:r>
              <a:rPr lang="en-US" u="sng" dirty="0"/>
              <a:t>each invoice</a:t>
            </a:r>
            <a:r>
              <a:rPr lang="en-US" dirty="0"/>
              <a:t> must reflect, at a minimum, the cost sharing percentage negotiated</a:t>
            </a:r>
          </a:p>
          <a:p>
            <a:pPr>
              <a:lnSpc>
                <a:spcPct val="110000"/>
              </a:lnSpc>
              <a:spcBef>
                <a:spcPts val="1799"/>
              </a:spcBef>
            </a:pPr>
            <a:r>
              <a:rPr lang="en-US" dirty="0"/>
              <a:t>In limited circumstances, and where it is in the government’s interest, the EERE Contracting Officer may approve a request by the Prime Recipient to meet its cost share requirements on a less frequent basis, such as monthly or quarterly. See </a:t>
            </a:r>
            <a:r>
              <a:rPr lang="en-US" dirty="0">
                <a:solidFill>
                  <a:srgbClr val="0000FF"/>
                </a:solidFill>
              </a:rPr>
              <a:t>Section III.B.vi </a:t>
            </a:r>
            <a:r>
              <a:rPr lang="en-US" dirty="0"/>
              <a:t>of the FOA.</a:t>
            </a:r>
          </a:p>
        </p:txBody>
      </p:sp>
    </p:spTree>
    <p:extLst>
      <p:ext uri="{BB962C8B-B14F-4D97-AF65-F5344CB8AC3E}">
        <p14:creationId xmlns:p14="http://schemas.microsoft.com/office/powerpoint/2010/main" val="33390663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988" y="187710"/>
            <a:ext cx="7770376" cy="685621"/>
          </a:xfrm>
        </p:spPr>
        <p:txBody>
          <a:bodyPr/>
          <a:lstStyle/>
          <a:p>
            <a:r>
              <a:rPr lang="en-US" sz="2800" dirty="0"/>
              <a:t>FOA Timeline</a:t>
            </a:r>
          </a:p>
        </p:txBody>
      </p:sp>
      <p:sp>
        <p:nvSpPr>
          <p:cNvPr id="4" name="Rectangle 3"/>
          <p:cNvSpPr/>
          <p:nvPr/>
        </p:nvSpPr>
        <p:spPr>
          <a:xfrm>
            <a:off x="1596340" y="2514838"/>
            <a:ext cx="1218883" cy="1295063"/>
          </a:xfrm>
          <a:prstGeom prst="rect">
            <a:avLst/>
          </a:prstGeom>
          <a:solidFill>
            <a:schemeClr val="bg1">
              <a:lumMod val="90000"/>
              <a:lumOff val="1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Concept Paper Due</a:t>
            </a:r>
          </a:p>
          <a:p>
            <a:pPr algn="ctr"/>
            <a:r>
              <a:rPr lang="en-US" sz="1400" dirty="0">
                <a:solidFill>
                  <a:srgbClr val="0000FF"/>
                </a:solidFill>
              </a:rPr>
              <a:t>9/15/2022</a:t>
            </a:r>
          </a:p>
        </p:txBody>
      </p:sp>
      <p:sp>
        <p:nvSpPr>
          <p:cNvPr id="5" name="Rectangle 4"/>
          <p:cNvSpPr/>
          <p:nvPr/>
        </p:nvSpPr>
        <p:spPr>
          <a:xfrm>
            <a:off x="3035039" y="2514838"/>
            <a:ext cx="1459591" cy="1295063"/>
          </a:xfrm>
          <a:prstGeom prst="rect">
            <a:avLst/>
          </a:prstGeom>
          <a:solidFill>
            <a:schemeClr val="bg1">
              <a:lumMod val="90000"/>
              <a:lumOff val="1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Receive Encourage/ Discourage Notification</a:t>
            </a:r>
          </a:p>
          <a:p>
            <a:pPr algn="ctr"/>
            <a:r>
              <a:rPr lang="en-US" sz="1400" dirty="0">
                <a:solidFill>
                  <a:srgbClr val="0000FF"/>
                </a:solidFill>
              </a:rPr>
              <a:t>~10/11/2022</a:t>
            </a:r>
          </a:p>
        </p:txBody>
      </p:sp>
      <p:sp>
        <p:nvSpPr>
          <p:cNvPr id="6" name="Rectangle 5"/>
          <p:cNvSpPr/>
          <p:nvPr/>
        </p:nvSpPr>
        <p:spPr>
          <a:xfrm>
            <a:off x="4719727" y="2514838"/>
            <a:ext cx="1218883" cy="1295063"/>
          </a:xfrm>
          <a:prstGeom prst="rect">
            <a:avLst/>
          </a:prstGeom>
          <a:solidFill>
            <a:schemeClr val="bg1">
              <a:lumMod val="90000"/>
              <a:lumOff val="1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Full Application Due</a:t>
            </a:r>
          </a:p>
          <a:p>
            <a:pPr algn="ctr"/>
            <a:r>
              <a:rPr lang="en-US" sz="1400" dirty="0">
                <a:solidFill>
                  <a:srgbClr val="0000FF"/>
                </a:solidFill>
              </a:rPr>
              <a:t>11/17/2022</a:t>
            </a:r>
          </a:p>
        </p:txBody>
      </p:sp>
      <p:sp>
        <p:nvSpPr>
          <p:cNvPr id="7" name="Rectangle 6"/>
          <p:cNvSpPr/>
          <p:nvPr/>
        </p:nvSpPr>
        <p:spPr>
          <a:xfrm>
            <a:off x="6170591" y="2514838"/>
            <a:ext cx="1443982" cy="1295063"/>
          </a:xfrm>
          <a:prstGeom prst="rect">
            <a:avLst/>
          </a:prstGeom>
          <a:solidFill>
            <a:schemeClr val="bg1">
              <a:lumMod val="90000"/>
              <a:lumOff val="1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Receive Reviewer Comments</a:t>
            </a:r>
          </a:p>
          <a:p>
            <a:pPr algn="ctr"/>
            <a:r>
              <a:rPr lang="en-US" sz="1400" dirty="0">
                <a:solidFill>
                  <a:srgbClr val="0000FF"/>
                </a:solidFill>
              </a:rPr>
              <a:t>~12/12/2022</a:t>
            </a:r>
          </a:p>
        </p:txBody>
      </p:sp>
      <p:sp>
        <p:nvSpPr>
          <p:cNvPr id="8" name="Rectangle 7"/>
          <p:cNvSpPr/>
          <p:nvPr/>
        </p:nvSpPr>
        <p:spPr>
          <a:xfrm>
            <a:off x="7846555" y="2514838"/>
            <a:ext cx="1218883" cy="1295063"/>
          </a:xfrm>
          <a:prstGeom prst="rect">
            <a:avLst/>
          </a:prstGeom>
          <a:solidFill>
            <a:schemeClr val="bg1">
              <a:lumMod val="90000"/>
              <a:lumOff val="1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Reply to Reviewer Comments</a:t>
            </a:r>
          </a:p>
          <a:p>
            <a:pPr algn="ctr"/>
            <a:r>
              <a:rPr lang="en-US" sz="1400" dirty="0">
                <a:solidFill>
                  <a:schemeClr val="accent6"/>
                </a:solidFill>
              </a:rPr>
              <a:t>Due</a:t>
            </a:r>
          </a:p>
          <a:p>
            <a:pPr algn="ctr"/>
            <a:r>
              <a:rPr lang="en-US" sz="1400" dirty="0">
                <a:solidFill>
                  <a:srgbClr val="0000FF"/>
                </a:solidFill>
              </a:rPr>
              <a:t>~12/15/2022</a:t>
            </a:r>
          </a:p>
        </p:txBody>
      </p:sp>
      <p:sp>
        <p:nvSpPr>
          <p:cNvPr id="9" name="Rectangle 8"/>
          <p:cNvSpPr/>
          <p:nvPr/>
        </p:nvSpPr>
        <p:spPr>
          <a:xfrm>
            <a:off x="9293979" y="2514838"/>
            <a:ext cx="1371244" cy="1295063"/>
          </a:xfrm>
          <a:prstGeom prst="rect">
            <a:avLst/>
          </a:prstGeom>
          <a:solidFill>
            <a:schemeClr val="bg1">
              <a:lumMod val="90000"/>
              <a:lumOff val="1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Receive notification of Selection/Non-Selection</a:t>
            </a:r>
          </a:p>
          <a:p>
            <a:pPr algn="ctr"/>
            <a:r>
              <a:rPr lang="en-US" sz="1400" dirty="0">
                <a:solidFill>
                  <a:srgbClr val="0000FF"/>
                </a:solidFill>
              </a:rPr>
              <a:t>February 2023</a:t>
            </a:r>
            <a:endParaRPr lang="en-US" sz="1600" dirty="0">
              <a:solidFill>
                <a:srgbClr val="0000FF"/>
              </a:solidFill>
            </a:endParaRPr>
          </a:p>
        </p:txBody>
      </p:sp>
      <p:cxnSp>
        <p:nvCxnSpPr>
          <p:cNvPr id="10" name="Straight Arrow Connector 9"/>
          <p:cNvCxnSpPr/>
          <p:nvPr/>
        </p:nvCxnSpPr>
        <p:spPr>
          <a:xfrm>
            <a:off x="2818666" y="2971919"/>
            <a:ext cx="228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a:off x="4494629" y="2971919"/>
            <a:ext cx="228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942052" y="2984426"/>
            <a:ext cx="228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7618015" y="2971919"/>
            <a:ext cx="228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9062014" y="2971919"/>
            <a:ext cx="228540"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2361584" y="1108125"/>
            <a:ext cx="1066522" cy="110199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a:solidFill>
                  <a:schemeClr val="tx1"/>
                </a:solidFill>
              </a:rPr>
              <a:t>EERE</a:t>
            </a:r>
          </a:p>
          <a:p>
            <a:pPr algn="ctr"/>
            <a:r>
              <a:rPr lang="en-US" sz="1800" b="1" dirty="0">
                <a:solidFill>
                  <a:schemeClr val="tx1"/>
                </a:solidFill>
              </a:rPr>
              <a:t>Concept Paper  Review</a:t>
            </a:r>
          </a:p>
        </p:txBody>
      </p:sp>
      <p:sp>
        <p:nvSpPr>
          <p:cNvPr id="16" name="Rectangle 15"/>
          <p:cNvSpPr/>
          <p:nvPr/>
        </p:nvSpPr>
        <p:spPr>
          <a:xfrm>
            <a:off x="6094412" y="1108125"/>
            <a:ext cx="3123386" cy="1101994"/>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399" b="1" dirty="0">
                <a:solidFill>
                  <a:schemeClr val="tx1"/>
                </a:solidFill>
              </a:rPr>
              <a:t>Full Application Review</a:t>
            </a:r>
          </a:p>
        </p:txBody>
      </p:sp>
      <p:cxnSp>
        <p:nvCxnSpPr>
          <p:cNvPr id="19" name="Straight Connector 18"/>
          <p:cNvCxnSpPr/>
          <p:nvPr/>
        </p:nvCxnSpPr>
        <p:spPr>
          <a:xfrm>
            <a:off x="2932936" y="2286298"/>
            <a:ext cx="0" cy="4570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094412" y="2286298"/>
            <a:ext cx="0" cy="4570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9217798" y="2286298"/>
            <a:ext cx="0" cy="457081"/>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1600920" y="4952603"/>
            <a:ext cx="8835761" cy="400006"/>
          </a:xfrm>
          <a:prstGeom prst="rect">
            <a:avLst/>
          </a:prstGeom>
          <a:ln>
            <a:solidFill>
              <a:schemeClr val="accent1"/>
            </a:solidFill>
          </a:ln>
        </p:spPr>
        <p:txBody>
          <a:bodyPr wrap="square">
            <a:spAutoFit/>
          </a:bodyPr>
          <a:lstStyle/>
          <a:p>
            <a:pPr algn="ctr"/>
            <a:r>
              <a:rPr lang="en-US" sz="1999" dirty="0"/>
              <a:t>EERE anticipates making awards by </a:t>
            </a:r>
            <a:r>
              <a:rPr lang="en-US" sz="1999" dirty="0">
                <a:solidFill>
                  <a:srgbClr val="0000FF"/>
                </a:solidFill>
              </a:rPr>
              <a:t>June 2023</a:t>
            </a:r>
          </a:p>
        </p:txBody>
      </p:sp>
      <p:cxnSp>
        <p:nvCxnSpPr>
          <p:cNvPr id="18" name="Straight Connector 17"/>
          <p:cNvCxnSpPr/>
          <p:nvPr/>
        </p:nvCxnSpPr>
        <p:spPr>
          <a:xfrm>
            <a:off x="6094412" y="2286298"/>
            <a:ext cx="3123386"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45469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919" y="226386"/>
            <a:ext cx="8227457" cy="688669"/>
          </a:xfrm>
        </p:spPr>
        <p:txBody>
          <a:bodyPr/>
          <a:lstStyle/>
          <a:p>
            <a:r>
              <a:rPr lang="en-US" sz="2800" dirty="0"/>
              <a:t>Concept Papers</a:t>
            </a:r>
          </a:p>
        </p:txBody>
      </p:sp>
      <p:sp>
        <p:nvSpPr>
          <p:cNvPr id="3" name="Content Placeholder 2"/>
          <p:cNvSpPr>
            <a:spLocks noGrp="1"/>
          </p:cNvSpPr>
          <p:nvPr>
            <p:ph idx="1"/>
          </p:nvPr>
        </p:nvSpPr>
        <p:spPr>
          <a:xfrm>
            <a:off x="283779" y="915055"/>
            <a:ext cx="9695821" cy="5643680"/>
          </a:xfrm>
        </p:spPr>
        <p:txBody>
          <a:bodyPr>
            <a:normAutofit/>
          </a:bodyPr>
          <a:lstStyle/>
          <a:p>
            <a:pPr marL="342797" lvl="1" indent="-342797">
              <a:spcBef>
                <a:spcPts val="0"/>
              </a:spcBef>
              <a:buFont typeface="Arial" panose="020B0604020202020204" pitchFamily="34" charset="0"/>
              <a:buChar char="•"/>
            </a:pPr>
            <a:r>
              <a:rPr lang="en-US" sz="2499" dirty="0"/>
              <a:t>Applicants must submit a Concept Paper </a:t>
            </a:r>
          </a:p>
          <a:p>
            <a:pPr marL="742727" lvl="2" indent="-342797">
              <a:spcBef>
                <a:spcPts val="0"/>
              </a:spcBef>
              <a:spcAft>
                <a:spcPts val="1200"/>
              </a:spcAft>
              <a:buFont typeface="Courier New" panose="02070309020205020404" pitchFamily="49" charset="0"/>
              <a:buChar char="o"/>
            </a:pPr>
            <a:r>
              <a:rPr lang="en-US" sz="2199" dirty="0"/>
              <a:t>Each Concept Paper must be limited to a single concept or technology</a:t>
            </a:r>
          </a:p>
          <a:p>
            <a:pPr marL="342797" lvl="1" indent="-342797">
              <a:spcBef>
                <a:spcPts val="0"/>
              </a:spcBef>
              <a:buFont typeface="Arial" panose="020B0604020202020204" pitchFamily="34" charset="0"/>
              <a:buChar char="•"/>
            </a:pPr>
            <a:r>
              <a:rPr lang="en-US" sz="2499" dirty="0"/>
              <a:t>Section IV.C of the FOA states what information a Concept Paper should include and the page limits. </a:t>
            </a:r>
          </a:p>
          <a:p>
            <a:pPr marL="742727" lvl="2" indent="-342797">
              <a:spcBef>
                <a:spcPts val="0"/>
              </a:spcBef>
              <a:spcAft>
                <a:spcPts val="1200"/>
              </a:spcAft>
              <a:buFont typeface="Courier New" panose="02070309020205020404" pitchFamily="49" charset="0"/>
              <a:buChar char="o"/>
            </a:pPr>
            <a:r>
              <a:rPr lang="en-US" sz="2199" dirty="0"/>
              <a:t>Failure to include the required content could result in the Concept Paper receiving a “discouraged” determination or the Concept Paper could be found to be ineligible</a:t>
            </a:r>
          </a:p>
          <a:p>
            <a:pPr marL="342797" lvl="1" indent="-342797">
              <a:spcBef>
                <a:spcPts val="0"/>
              </a:spcBef>
              <a:spcAft>
                <a:spcPts val="1200"/>
              </a:spcAft>
              <a:buFont typeface="Arial" panose="020B0604020202020204" pitchFamily="34" charset="0"/>
              <a:buChar char="•"/>
            </a:pPr>
            <a:r>
              <a:rPr lang="en-US" sz="2399" dirty="0"/>
              <a:t>Concept Papers must be submitted by </a:t>
            </a:r>
            <a:r>
              <a:rPr lang="en-US" sz="2399" dirty="0">
                <a:solidFill>
                  <a:srgbClr val="0E0EFF"/>
                </a:solidFill>
              </a:rPr>
              <a:t>9/15/2022</a:t>
            </a:r>
            <a:r>
              <a:rPr lang="en-US" sz="2399" dirty="0">
                <a:solidFill>
                  <a:srgbClr val="0000FF"/>
                </a:solidFill>
              </a:rPr>
              <a:t>, 5:00 PM ET</a:t>
            </a:r>
            <a:r>
              <a:rPr lang="en-US" sz="2399" dirty="0"/>
              <a:t>, through </a:t>
            </a:r>
            <a:r>
              <a:rPr lang="en-US" sz="2399" dirty="0">
                <a:solidFill>
                  <a:srgbClr val="50565C">
                    <a:lumMod val="50000"/>
                  </a:srgbClr>
                </a:solidFill>
              </a:rPr>
              <a:t>EERE Exchange</a:t>
            </a:r>
            <a:endParaRPr lang="en-US" sz="2399" dirty="0"/>
          </a:p>
          <a:p>
            <a:pPr marL="342797" lvl="1" indent="-342797">
              <a:spcBef>
                <a:spcPts val="0"/>
              </a:spcBef>
              <a:spcAft>
                <a:spcPts val="600"/>
              </a:spcAft>
              <a:buFont typeface="Arial" panose="020B0604020202020204" pitchFamily="34" charset="0"/>
              <a:buChar char="•"/>
            </a:pPr>
            <a:r>
              <a:rPr lang="en-US" sz="2399" dirty="0"/>
              <a:t>EERE provides applicants with an “encouraged” or “discouraged” notification</a:t>
            </a:r>
          </a:p>
        </p:txBody>
      </p:sp>
    </p:spTree>
    <p:extLst>
      <p:ext uri="{BB962C8B-B14F-4D97-AF65-F5344CB8AC3E}">
        <p14:creationId xmlns:p14="http://schemas.microsoft.com/office/powerpoint/2010/main" val="2953743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311" y="229434"/>
            <a:ext cx="7770376" cy="685621"/>
          </a:xfrm>
        </p:spPr>
        <p:txBody>
          <a:bodyPr/>
          <a:lstStyle/>
          <a:p>
            <a:r>
              <a:rPr lang="en-US" sz="2800" dirty="0"/>
              <a:t>Concept Paper Review</a:t>
            </a:r>
          </a:p>
        </p:txBody>
      </p:sp>
      <p:sp>
        <p:nvSpPr>
          <p:cNvPr id="3" name="Content Placeholder 2"/>
          <p:cNvSpPr>
            <a:spLocks noGrp="1"/>
          </p:cNvSpPr>
          <p:nvPr>
            <p:ph idx="1"/>
          </p:nvPr>
        </p:nvSpPr>
        <p:spPr>
          <a:xfrm>
            <a:off x="599091" y="915055"/>
            <a:ext cx="9380510" cy="5484971"/>
          </a:xfrm>
        </p:spPr>
        <p:txBody>
          <a:bodyPr>
            <a:normAutofit/>
          </a:bodyPr>
          <a:lstStyle/>
          <a:p>
            <a:pPr marL="0" indent="0">
              <a:buNone/>
            </a:pPr>
            <a:r>
              <a:rPr lang="en-US" sz="2000" b="1" i="0" u="none" strike="noStrike" baseline="0" dirty="0">
                <a:solidFill>
                  <a:srgbClr val="000000"/>
                </a:solidFill>
                <a:latin typeface="Calibri" panose="020F0502020204030204" pitchFamily="34" charset="0"/>
              </a:rPr>
              <a:t>Overall FOA Responsiveness and Viability of the Project (Weight: 100%) </a:t>
            </a:r>
            <a:r>
              <a:rPr lang="en-US" sz="2000" b="0" i="0" u="none" strike="noStrike" baseline="0" dirty="0">
                <a:solidFill>
                  <a:srgbClr val="000000"/>
                </a:solidFill>
                <a:latin typeface="Calibri" panose="020F0502020204030204" pitchFamily="34" charset="0"/>
              </a:rPr>
              <a:t>	</a:t>
            </a:r>
          </a:p>
          <a:p>
            <a:pPr marL="0" indent="0">
              <a:buNone/>
            </a:pPr>
            <a:endParaRPr lang="en-US" sz="2000" dirty="0">
              <a:solidFill>
                <a:srgbClr val="000000"/>
              </a:solidFill>
              <a:latin typeface="Calibri" panose="020F0502020204030204" pitchFamily="34" charset="0"/>
            </a:endParaRPr>
          </a:p>
          <a:p>
            <a:pPr marL="0" indent="0">
              <a:buNone/>
            </a:pPr>
            <a:r>
              <a:rPr lang="en-US" sz="2000" b="0" i="0" u="none" strike="noStrike" baseline="0" dirty="0">
                <a:solidFill>
                  <a:srgbClr val="000000"/>
                </a:solidFill>
                <a:latin typeface="Calibri" panose="020F0502020204030204" pitchFamily="34" charset="0"/>
              </a:rPr>
              <a:t>This criterion involves consideration of the following factors: </a:t>
            </a:r>
          </a:p>
          <a:p>
            <a:pPr marL="0" indent="0">
              <a:buNone/>
            </a:pPr>
            <a:endParaRPr lang="en-US" sz="2000" b="0" i="0" u="none" strike="noStrike" baseline="0" dirty="0">
              <a:solidFill>
                <a:srgbClr val="000000"/>
              </a:solidFill>
              <a:latin typeface="Calibri" panose="020F0502020204030204" pitchFamily="34" charset="0"/>
            </a:endParaRPr>
          </a:p>
          <a:p>
            <a:pPr marL="0" indent="0">
              <a:buNone/>
            </a:pPr>
            <a:r>
              <a:rPr lang="en-US" sz="2000" b="0" i="0" u="none" strike="noStrike" baseline="0" dirty="0">
                <a:solidFill>
                  <a:srgbClr val="000000"/>
                </a:solidFill>
                <a:latin typeface="Calibri" panose="020F0502020204030204" pitchFamily="34" charset="0"/>
              </a:rPr>
              <a:t>• The applicant clearly describes the proposed technology, describes how the technology is unique and innovative, and how the technology will advance the current state-of-the-art;</a:t>
            </a:r>
          </a:p>
          <a:p>
            <a:pPr marL="0" indent="0">
              <a:buNone/>
            </a:pPr>
            <a:r>
              <a:rPr lang="en-US" sz="2000" b="0" i="0" u="none" strike="noStrike" baseline="0" dirty="0">
                <a:solidFill>
                  <a:srgbClr val="000000"/>
                </a:solidFill>
                <a:latin typeface="Calibri" panose="020F0502020204030204" pitchFamily="34" charset="0"/>
              </a:rPr>
              <a:t>• The applicant has identified risks and challenges, including possible mitigation strategies, and has shown the impact that EERE funding and the proposed project would have on the relevant field and application;</a:t>
            </a:r>
          </a:p>
          <a:p>
            <a:pPr marL="0" indent="0">
              <a:buNone/>
            </a:pPr>
            <a:r>
              <a:rPr lang="en-US" sz="2000" b="0" i="0" u="none" strike="noStrike" baseline="0" dirty="0">
                <a:solidFill>
                  <a:srgbClr val="000000"/>
                </a:solidFill>
                <a:latin typeface="Calibri" panose="020F0502020204030204" pitchFamily="34" charset="0"/>
              </a:rPr>
              <a:t>• The applicant has the qualifications, experience, capabilities and other resources necessary to complete the proposed project; and</a:t>
            </a:r>
          </a:p>
          <a:p>
            <a:pPr marL="0" indent="0">
              <a:buNone/>
            </a:pPr>
            <a:r>
              <a:rPr lang="en-US" sz="2000" b="0" i="0" u="none" strike="noStrike" baseline="0" dirty="0">
                <a:solidFill>
                  <a:srgbClr val="000000"/>
                </a:solidFill>
                <a:latin typeface="Calibri" panose="020F0502020204030204" pitchFamily="34" charset="0"/>
              </a:rPr>
              <a:t>• The proposed work, if successfully accomplished, would clearly meet the objectives as stated in the FOA.</a:t>
            </a:r>
          </a:p>
          <a:p>
            <a:pPr marL="0" indent="0">
              <a:buNone/>
            </a:pPr>
            <a:r>
              <a:rPr lang="en-US" sz="2000" b="0" i="0" u="none" strike="noStrike" baseline="0" dirty="0">
                <a:solidFill>
                  <a:srgbClr val="000000"/>
                </a:solidFill>
                <a:latin typeface="Calibri" panose="020F0502020204030204" pitchFamily="34" charset="0"/>
              </a:rPr>
              <a:t>	</a:t>
            </a:r>
          </a:p>
        </p:txBody>
      </p:sp>
    </p:spTree>
    <p:extLst>
      <p:ext uri="{BB962C8B-B14F-4D97-AF65-F5344CB8AC3E}">
        <p14:creationId xmlns:p14="http://schemas.microsoft.com/office/powerpoint/2010/main" val="2944263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0"/>
          </p:nvPr>
        </p:nvSpPr>
        <p:spPr>
          <a:xfrm>
            <a:off x="630621" y="915055"/>
            <a:ext cx="10549997" cy="5713512"/>
          </a:xfrm>
        </p:spPr>
        <p:txBody>
          <a:bodyPr/>
          <a:lstStyle/>
          <a:p>
            <a:pPr marL="0" indent="0">
              <a:buNone/>
            </a:pPr>
            <a:r>
              <a:rPr lang="en-US" dirty="0"/>
              <a:t>The Full Application includes:</a:t>
            </a:r>
          </a:p>
          <a:p>
            <a:pPr>
              <a:buFont typeface="Arial" panose="020B0604020202020204" pitchFamily="34" charset="0"/>
              <a:buChar char="•"/>
            </a:pPr>
            <a:r>
              <a:rPr lang="en-US" sz="2199" b="1" dirty="0"/>
              <a:t>Technical Volume</a:t>
            </a:r>
            <a:r>
              <a:rPr lang="en-US" sz="2199" dirty="0"/>
              <a:t>: The key technical submission -  info relating to the technical content, project team members, etc.</a:t>
            </a:r>
          </a:p>
          <a:p>
            <a:pPr>
              <a:buFont typeface="Arial" panose="020B0604020202020204" pitchFamily="34" charset="0"/>
              <a:buChar char="•"/>
            </a:pPr>
            <a:r>
              <a:rPr lang="en-US" sz="2199" b="1" dirty="0"/>
              <a:t>Resumes, Letters of Commitment</a:t>
            </a:r>
          </a:p>
          <a:p>
            <a:pPr>
              <a:buFont typeface="Arial" panose="020B0604020202020204" pitchFamily="34" charset="0"/>
              <a:buChar char="•"/>
            </a:pPr>
            <a:r>
              <a:rPr lang="en-US" sz="2199" b="1" dirty="0"/>
              <a:t>SF-424 Application for Federal Assistance: </a:t>
            </a:r>
            <a:r>
              <a:rPr lang="en-US" sz="2199" dirty="0"/>
              <a:t>The formal application signed by the authorized representative of the applicant. </a:t>
            </a:r>
          </a:p>
          <a:p>
            <a:pPr>
              <a:buFont typeface="Arial" panose="020B0604020202020204" pitchFamily="34" charset="0"/>
              <a:buChar char="•"/>
            </a:pPr>
            <a:r>
              <a:rPr lang="en-US" sz="2199" b="1" dirty="0"/>
              <a:t>SF-424A Budget &amp; Budget Justification:</a:t>
            </a:r>
            <a:r>
              <a:rPr lang="en-US" sz="2199" dirty="0"/>
              <a:t> a detailed budget and spend plan for the project.</a:t>
            </a:r>
          </a:p>
          <a:p>
            <a:pPr>
              <a:buFont typeface="Arial" panose="020B0604020202020204" pitchFamily="34" charset="0"/>
              <a:buChar char="•"/>
            </a:pPr>
            <a:r>
              <a:rPr lang="en-US" sz="2199" b="1" dirty="0"/>
              <a:t>Summary for Public Release</a:t>
            </a:r>
            <a:endParaRPr lang="en-US" sz="2199" dirty="0"/>
          </a:p>
          <a:p>
            <a:pPr>
              <a:buFont typeface="Arial" panose="020B0604020202020204" pitchFamily="34" charset="0"/>
              <a:buChar char="•"/>
            </a:pPr>
            <a:r>
              <a:rPr lang="en-US" sz="2199" b="1" dirty="0"/>
              <a:t>Summary Slide</a:t>
            </a:r>
          </a:p>
          <a:p>
            <a:pPr>
              <a:buFont typeface="Arial" panose="020B0604020202020204" pitchFamily="34" charset="0"/>
              <a:buChar char="•"/>
            </a:pPr>
            <a:r>
              <a:rPr lang="en-US" sz="2199" b="1" dirty="0"/>
              <a:t>SF-LLL Disclosure of Lobbying Activities:</a:t>
            </a:r>
            <a:r>
              <a:rPr lang="en-US" sz="2199" dirty="0"/>
              <a:t> for both the Prime applicant and Subrecipients</a:t>
            </a:r>
          </a:p>
          <a:p>
            <a:pPr>
              <a:buFont typeface="Arial" panose="020B0604020202020204" pitchFamily="34" charset="0"/>
              <a:buChar char="•"/>
            </a:pPr>
            <a:r>
              <a:rPr lang="en-US" sz="2199" b="1" dirty="0"/>
              <a:t>Community Benefits Plan: Job Quality and Equity</a:t>
            </a:r>
          </a:p>
        </p:txBody>
      </p:sp>
      <p:sp>
        <p:nvSpPr>
          <p:cNvPr id="5" name="Title 1"/>
          <p:cNvSpPr>
            <a:spLocks noGrp="1"/>
          </p:cNvSpPr>
          <p:nvPr>
            <p:ph type="title"/>
          </p:nvPr>
        </p:nvSpPr>
        <p:spPr>
          <a:xfrm>
            <a:off x="633112" y="229433"/>
            <a:ext cx="8227457" cy="688669"/>
          </a:xfrm>
        </p:spPr>
        <p:txBody>
          <a:bodyPr/>
          <a:lstStyle/>
          <a:p>
            <a:r>
              <a:rPr lang="en-US" sz="2800" dirty="0"/>
              <a:t>Full Applications</a:t>
            </a:r>
          </a:p>
        </p:txBody>
      </p:sp>
    </p:spTree>
    <p:extLst>
      <p:ext uri="{BB962C8B-B14F-4D97-AF65-F5344CB8AC3E}">
        <p14:creationId xmlns:p14="http://schemas.microsoft.com/office/powerpoint/2010/main" val="2356823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641" y="74026"/>
            <a:ext cx="9711907" cy="688669"/>
          </a:xfrm>
        </p:spPr>
        <p:txBody>
          <a:bodyPr/>
          <a:lstStyle/>
          <a:p>
            <a:r>
              <a:rPr lang="en-US" sz="2800" dirty="0"/>
              <a:t>Full Applications: Technical Volume Content</a:t>
            </a:r>
          </a:p>
        </p:txBody>
      </p:sp>
      <p:sp>
        <p:nvSpPr>
          <p:cNvPr id="3" name="Content Placeholder 2"/>
          <p:cNvSpPr>
            <a:spLocks noGrp="1"/>
          </p:cNvSpPr>
          <p:nvPr>
            <p:ph sz="quarter" idx="10"/>
          </p:nvPr>
        </p:nvSpPr>
        <p:spPr>
          <a:xfrm>
            <a:off x="2136091" y="991235"/>
            <a:ext cx="8072049" cy="914162"/>
          </a:xfrm>
        </p:spPr>
        <p:txBody>
          <a:bodyPr/>
          <a:lstStyle/>
          <a:p>
            <a:pPr marL="0" indent="0">
              <a:buNone/>
            </a:pPr>
            <a:r>
              <a:rPr lang="en-US" sz="2799" b="1" dirty="0"/>
              <a:t>Technical Volume: the key technical component of the Full Application</a:t>
            </a:r>
          </a:p>
          <a:p>
            <a:pPr marL="0" indent="0">
              <a:buNone/>
            </a:pPr>
            <a:endParaRPr lang="en-US" sz="2799" dirty="0"/>
          </a:p>
          <a:p>
            <a:endParaRPr lang="en-US" sz="2799" dirty="0"/>
          </a:p>
          <a:p>
            <a:pPr marL="457063" lvl="1" indent="0">
              <a:buNone/>
            </a:pPr>
            <a:r>
              <a:rPr lang="en-US" dirty="0"/>
              <a:t>	</a:t>
            </a:r>
            <a:r>
              <a:rPr lang="en-US" sz="2399" dirty="0"/>
              <a:t>(1) Cover Page</a:t>
            </a:r>
          </a:p>
        </p:txBody>
      </p:sp>
      <p:graphicFrame>
        <p:nvGraphicFramePr>
          <p:cNvPr id="5" name="Table 4"/>
          <p:cNvGraphicFramePr>
            <a:graphicFrameLocks noGrp="1"/>
          </p:cNvGraphicFramePr>
          <p:nvPr>
            <p:extLst>
              <p:ext uri="{D42A27DB-BD31-4B8C-83A1-F6EECF244321}">
                <p14:modId xmlns:p14="http://schemas.microsoft.com/office/powerpoint/2010/main" val="2260865923"/>
              </p:ext>
            </p:extLst>
          </p:nvPr>
        </p:nvGraphicFramePr>
        <p:xfrm>
          <a:off x="1752143" y="2133937"/>
          <a:ext cx="8684538" cy="3373289"/>
        </p:xfrm>
        <a:graphic>
          <a:graphicData uri="http://schemas.openxmlformats.org/drawingml/2006/table">
            <a:tbl>
              <a:tblPr firstRow="1" bandRow="1">
                <a:tableStyleId>{21E4AEA4-8DFA-4A89-87EB-49C32662AFE0}</a:tableStyleId>
              </a:tblPr>
              <a:tblGrid>
                <a:gridCol w="6475313">
                  <a:extLst>
                    <a:ext uri="{9D8B030D-6E8A-4147-A177-3AD203B41FA5}">
                      <a16:colId xmlns:a16="http://schemas.microsoft.com/office/drawing/2014/main" val="20000"/>
                    </a:ext>
                  </a:extLst>
                </a:gridCol>
                <a:gridCol w="2209225">
                  <a:extLst>
                    <a:ext uri="{9D8B030D-6E8A-4147-A177-3AD203B41FA5}">
                      <a16:colId xmlns:a16="http://schemas.microsoft.com/office/drawing/2014/main" val="20001"/>
                    </a:ext>
                  </a:extLst>
                </a:gridCol>
              </a:tblGrid>
              <a:tr h="1188410">
                <a:tc>
                  <a:txBody>
                    <a:bodyPr/>
                    <a:lstStyle/>
                    <a:p>
                      <a:pPr algn="l"/>
                      <a:r>
                        <a:rPr lang="en-US" sz="2400" dirty="0">
                          <a:solidFill>
                            <a:schemeClr val="tx1">
                              <a:lumMod val="50000"/>
                            </a:schemeClr>
                          </a:solidFill>
                        </a:rPr>
                        <a:t>     Content of Technical Volume</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lumMod val="50000"/>
                            </a:schemeClr>
                          </a:solidFill>
                        </a:rPr>
                        <a:t> Suggested % of Technical Volume</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9529">
                <a:tc>
                  <a:txBody>
                    <a:bodyPr/>
                    <a:lstStyle/>
                    <a:p>
                      <a:r>
                        <a:rPr lang="en-US" sz="2000" dirty="0">
                          <a:solidFill>
                            <a:schemeClr val="tx1">
                              <a:lumMod val="50000"/>
                            </a:schemeClr>
                          </a:solidFill>
                        </a:rPr>
                        <a:t>Cover Page</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lumMod val="50000"/>
                          </a:schemeClr>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29529">
                <a:tc>
                  <a:txBody>
                    <a:bodyPr/>
                    <a:lstStyle/>
                    <a:p>
                      <a:r>
                        <a:rPr lang="en-US" sz="2000" dirty="0">
                          <a:solidFill>
                            <a:schemeClr val="tx1">
                              <a:lumMod val="50000"/>
                            </a:schemeClr>
                          </a:solidFill>
                        </a:rPr>
                        <a:t>Project</a:t>
                      </a:r>
                      <a:r>
                        <a:rPr lang="en-US" sz="2000" baseline="0" dirty="0">
                          <a:solidFill>
                            <a:schemeClr val="tx1">
                              <a:lumMod val="50000"/>
                            </a:schemeClr>
                          </a:solidFill>
                        </a:rPr>
                        <a:t> Overview</a:t>
                      </a:r>
                      <a:endParaRPr lang="en-US" sz="2000" dirty="0">
                        <a:solidFill>
                          <a:schemeClr val="tx1">
                            <a:lumMod val="50000"/>
                          </a:schemeClr>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10%</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6477">
                <a:tc>
                  <a:txBody>
                    <a:bodyPr/>
                    <a:lstStyle/>
                    <a:p>
                      <a:r>
                        <a:rPr lang="en-US" sz="2000" dirty="0">
                          <a:solidFill>
                            <a:schemeClr val="tx1">
                              <a:lumMod val="50000"/>
                            </a:schemeClr>
                          </a:solidFill>
                        </a:rPr>
                        <a:t>Technical Description,</a:t>
                      </a:r>
                      <a:r>
                        <a:rPr lang="en-US" sz="2000" baseline="0" dirty="0">
                          <a:solidFill>
                            <a:schemeClr val="tx1">
                              <a:lumMod val="50000"/>
                            </a:schemeClr>
                          </a:solidFill>
                        </a:rPr>
                        <a:t> Innovation and Impact</a:t>
                      </a:r>
                      <a:endParaRPr lang="en-US" sz="2000" dirty="0">
                        <a:solidFill>
                          <a:schemeClr val="tx1">
                            <a:lumMod val="50000"/>
                          </a:schemeClr>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30%</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29529">
                <a:tc>
                  <a:txBody>
                    <a:bodyPr/>
                    <a:lstStyle/>
                    <a:p>
                      <a:r>
                        <a:rPr lang="en-US" sz="2000" dirty="0">
                          <a:solidFill>
                            <a:schemeClr val="tx1">
                              <a:lumMod val="50000"/>
                            </a:schemeClr>
                          </a:solidFill>
                        </a:rPr>
                        <a:t>Workplan and Market Transformation Plan</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40%</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29529">
                <a:tc>
                  <a:txBody>
                    <a:bodyPr/>
                    <a:lstStyle/>
                    <a:p>
                      <a:r>
                        <a:rPr lang="en-US" sz="2000" dirty="0">
                          <a:solidFill>
                            <a:schemeClr val="tx1">
                              <a:lumMod val="50000"/>
                            </a:schemeClr>
                          </a:solidFill>
                        </a:rPr>
                        <a:t>Technical Qualifications</a:t>
                      </a:r>
                      <a:r>
                        <a:rPr lang="en-US" sz="2000" baseline="0" dirty="0">
                          <a:solidFill>
                            <a:schemeClr val="tx1">
                              <a:lumMod val="50000"/>
                            </a:schemeClr>
                          </a:solidFill>
                        </a:rPr>
                        <a:t> and Resources</a:t>
                      </a:r>
                      <a:endParaRPr lang="en-US" sz="2000" dirty="0">
                        <a:solidFill>
                          <a:schemeClr val="tx1">
                            <a:lumMod val="50000"/>
                          </a:schemeClr>
                        </a:solidFill>
                      </a:endParaRP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lumMod val="50000"/>
                            </a:schemeClr>
                          </a:solidFill>
                        </a:rPr>
                        <a:t>20%</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6" name="TextBox 5">
            <a:extLst>
              <a:ext uri="{FF2B5EF4-FFF2-40B4-BE49-F238E27FC236}">
                <a16:creationId xmlns:a16="http://schemas.microsoft.com/office/drawing/2014/main" id="{74884EA0-A953-4212-B74D-439F1F473D87}"/>
              </a:ext>
            </a:extLst>
          </p:cNvPr>
          <p:cNvSpPr txBox="1"/>
          <p:nvPr/>
        </p:nvSpPr>
        <p:spPr>
          <a:xfrm>
            <a:off x="1752143" y="5613779"/>
            <a:ext cx="6367729" cy="505972"/>
          </a:xfrm>
          <a:prstGeom prst="rect">
            <a:avLst/>
          </a:prstGeom>
          <a:noFill/>
        </p:spPr>
        <p:txBody>
          <a:bodyPr wrap="square">
            <a:spAutoFit/>
          </a:bodyPr>
          <a:lstStyle/>
          <a:p>
            <a:pPr marL="0" indent="0">
              <a:lnSpc>
                <a:spcPct val="120000"/>
              </a:lnSpc>
              <a:spcBef>
                <a:spcPts val="0"/>
              </a:spcBef>
              <a:spcAft>
                <a:spcPts val="600"/>
              </a:spcAft>
              <a:buNone/>
            </a:pPr>
            <a:r>
              <a:rPr lang="en-US" sz="2400" dirty="0"/>
              <a:t>The Technical </a:t>
            </a:r>
            <a:r>
              <a:rPr lang="en-US" dirty="0"/>
              <a:t>Volume </a:t>
            </a:r>
            <a:r>
              <a:rPr lang="en-US" sz="2400" dirty="0"/>
              <a:t>must not exceed </a:t>
            </a:r>
            <a:r>
              <a:rPr lang="en-US" dirty="0"/>
              <a:t>1</a:t>
            </a:r>
            <a:r>
              <a:rPr lang="en-US" sz="2400" dirty="0"/>
              <a:t>5 pages.</a:t>
            </a:r>
          </a:p>
        </p:txBody>
      </p:sp>
    </p:spTree>
    <p:extLst>
      <p:ext uri="{BB962C8B-B14F-4D97-AF65-F5344CB8AC3E}">
        <p14:creationId xmlns:p14="http://schemas.microsoft.com/office/powerpoint/2010/main" val="29060674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986" y="267523"/>
            <a:ext cx="7770376" cy="685621"/>
          </a:xfrm>
        </p:spPr>
        <p:txBody>
          <a:bodyPr/>
          <a:lstStyle/>
          <a:p>
            <a:r>
              <a:rPr lang="en-US" sz="2800" dirty="0"/>
              <a:t>Community Benefits Plan: Job Quality and Equity</a:t>
            </a:r>
          </a:p>
        </p:txBody>
      </p:sp>
      <p:sp>
        <p:nvSpPr>
          <p:cNvPr id="3" name="Content Placeholder 2"/>
          <p:cNvSpPr>
            <a:spLocks noGrp="1"/>
          </p:cNvSpPr>
          <p:nvPr>
            <p:ph idx="1"/>
          </p:nvPr>
        </p:nvSpPr>
        <p:spPr>
          <a:xfrm>
            <a:off x="493986" y="1143596"/>
            <a:ext cx="11143832" cy="5104070"/>
          </a:xfrm>
        </p:spPr>
        <p:txBody>
          <a:bodyPr>
            <a:normAutofit/>
          </a:bodyPr>
          <a:lstStyle/>
          <a:p>
            <a:pPr marL="0" indent="0">
              <a:lnSpc>
                <a:spcPct val="120000"/>
              </a:lnSpc>
              <a:spcBef>
                <a:spcPts val="0"/>
              </a:spcBef>
              <a:spcAft>
                <a:spcPts val="600"/>
              </a:spcAft>
              <a:buNone/>
            </a:pPr>
            <a:r>
              <a:rPr lang="en-US" sz="2400" dirty="0"/>
              <a:t>The Community Benefits Plan should describe the applicant’s framework to address the following priorities:</a:t>
            </a:r>
          </a:p>
          <a:p>
            <a:pPr marL="0" indent="0">
              <a:lnSpc>
                <a:spcPct val="120000"/>
              </a:lnSpc>
              <a:spcBef>
                <a:spcPts val="0"/>
              </a:spcBef>
              <a:spcAft>
                <a:spcPts val="600"/>
              </a:spcAft>
              <a:buNone/>
            </a:pPr>
            <a:r>
              <a:rPr lang="en-US" sz="2400" dirty="0"/>
              <a:t>•	Community and Labor Engagement</a:t>
            </a:r>
          </a:p>
          <a:p>
            <a:pPr marL="0" indent="0">
              <a:lnSpc>
                <a:spcPct val="120000"/>
              </a:lnSpc>
              <a:spcBef>
                <a:spcPts val="0"/>
              </a:spcBef>
              <a:spcAft>
                <a:spcPts val="600"/>
              </a:spcAft>
              <a:buNone/>
            </a:pPr>
            <a:r>
              <a:rPr lang="en-US" sz="2400" dirty="0"/>
              <a:t>•	Quality Jobs</a:t>
            </a:r>
          </a:p>
          <a:p>
            <a:pPr marL="0" indent="0">
              <a:lnSpc>
                <a:spcPct val="120000"/>
              </a:lnSpc>
              <a:spcBef>
                <a:spcPts val="0"/>
              </a:spcBef>
              <a:spcAft>
                <a:spcPts val="600"/>
              </a:spcAft>
              <a:buNone/>
            </a:pPr>
            <a:r>
              <a:rPr lang="en-US" sz="2400" dirty="0"/>
              <a:t>•	Diversity, Equity, Inclusion, and Accessibility</a:t>
            </a:r>
          </a:p>
          <a:p>
            <a:pPr marL="0" indent="0">
              <a:lnSpc>
                <a:spcPct val="120000"/>
              </a:lnSpc>
              <a:spcBef>
                <a:spcPts val="0"/>
              </a:spcBef>
              <a:spcAft>
                <a:spcPts val="600"/>
              </a:spcAft>
              <a:buNone/>
            </a:pPr>
            <a:r>
              <a:rPr lang="en-US" sz="2400" dirty="0"/>
              <a:t>•	Justice40 Initiative Plan</a:t>
            </a:r>
          </a:p>
          <a:p>
            <a:pPr marL="0" indent="0">
              <a:lnSpc>
                <a:spcPct val="120000"/>
              </a:lnSpc>
              <a:spcBef>
                <a:spcPts val="0"/>
              </a:spcBef>
              <a:spcAft>
                <a:spcPts val="600"/>
              </a:spcAft>
              <a:buNone/>
            </a:pPr>
            <a:endParaRPr lang="en-US" sz="2400" dirty="0"/>
          </a:p>
          <a:p>
            <a:pPr marL="0" indent="0">
              <a:lnSpc>
                <a:spcPct val="120000"/>
              </a:lnSpc>
              <a:spcBef>
                <a:spcPts val="0"/>
              </a:spcBef>
              <a:spcAft>
                <a:spcPts val="600"/>
              </a:spcAft>
              <a:buNone/>
            </a:pPr>
            <a:r>
              <a:rPr lang="en-US" sz="2400" dirty="0"/>
              <a:t>See </a:t>
            </a:r>
            <a:r>
              <a:rPr lang="en-US" sz="2400" dirty="0">
                <a:solidFill>
                  <a:srgbClr val="0E0EFF"/>
                </a:solidFill>
              </a:rPr>
              <a:t>Section </a:t>
            </a:r>
            <a:r>
              <a:rPr lang="en-US" sz="2400" dirty="0" err="1">
                <a:solidFill>
                  <a:srgbClr val="0E0EFF"/>
                </a:solidFill>
              </a:rPr>
              <a:t>IV.D.xvii</a:t>
            </a:r>
            <a:r>
              <a:rPr lang="en-US" sz="2400" dirty="0">
                <a:solidFill>
                  <a:srgbClr val="0E0EFF"/>
                </a:solidFill>
              </a:rPr>
              <a:t> </a:t>
            </a:r>
            <a:r>
              <a:rPr lang="en-US" sz="2400" dirty="0"/>
              <a:t>of the FOA for details on these priorities.</a:t>
            </a:r>
          </a:p>
          <a:p>
            <a:pPr marL="0" indent="0">
              <a:lnSpc>
                <a:spcPct val="120000"/>
              </a:lnSpc>
              <a:spcBef>
                <a:spcPts val="0"/>
              </a:spcBef>
              <a:spcAft>
                <a:spcPts val="600"/>
              </a:spcAft>
              <a:buNone/>
            </a:pPr>
            <a:r>
              <a:rPr lang="en-US" sz="2400" dirty="0"/>
              <a:t>The Community Benefits Plan must not exceed 6 pages.</a:t>
            </a:r>
          </a:p>
        </p:txBody>
      </p:sp>
    </p:spTree>
    <p:extLst>
      <p:ext uri="{BB962C8B-B14F-4D97-AF65-F5344CB8AC3E}">
        <p14:creationId xmlns:p14="http://schemas.microsoft.com/office/powerpoint/2010/main" val="238902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498" y="189639"/>
            <a:ext cx="7770376" cy="685621"/>
          </a:xfrm>
        </p:spPr>
        <p:txBody>
          <a:bodyPr/>
          <a:lstStyle/>
          <a:p>
            <a:r>
              <a:rPr lang="en-US" sz="2800" dirty="0"/>
              <a:t>Notice</a:t>
            </a:r>
          </a:p>
        </p:txBody>
      </p:sp>
      <p:sp>
        <p:nvSpPr>
          <p:cNvPr id="3" name="Content Placeholder 2"/>
          <p:cNvSpPr>
            <a:spLocks noGrp="1"/>
          </p:cNvSpPr>
          <p:nvPr>
            <p:ph idx="1"/>
          </p:nvPr>
        </p:nvSpPr>
        <p:spPr>
          <a:xfrm>
            <a:off x="517498" y="762695"/>
            <a:ext cx="9385922" cy="4729518"/>
          </a:xfrm>
        </p:spPr>
        <p:txBody>
          <a:bodyPr/>
          <a:lstStyle/>
          <a:p>
            <a:endParaRPr lang="en-US" sz="2400" dirty="0"/>
          </a:p>
          <a:p>
            <a:r>
              <a:rPr lang="en-US" sz="2400" dirty="0"/>
              <a:t>NO NEW INFORMATION OTHER THAN THAT PROVIDED IN THE FOA WILL BE DISCUSSED IN THE WEBINAR.</a:t>
            </a:r>
          </a:p>
          <a:p>
            <a:endParaRPr lang="en-US" sz="2400" dirty="0"/>
          </a:p>
          <a:p>
            <a:r>
              <a:rPr lang="en-US" sz="2400" dirty="0"/>
              <a:t>There are no particular advantages or disadvantages to the application evaluation process with respect to participating on the webinar today. </a:t>
            </a:r>
          </a:p>
          <a:p>
            <a:endParaRPr lang="en-US" sz="2400" dirty="0"/>
          </a:p>
          <a:p>
            <a:r>
              <a:rPr lang="en-US" sz="2400" dirty="0"/>
              <a:t>Your participation is completely </a:t>
            </a:r>
            <a:r>
              <a:rPr lang="en-US" sz="2400" u="sng" dirty="0"/>
              <a:t>voluntary</a:t>
            </a:r>
            <a:r>
              <a:rPr lang="en-US" sz="2400" dirty="0"/>
              <a:t>.</a:t>
            </a:r>
          </a:p>
          <a:p>
            <a:endParaRPr lang="en-US" sz="2400" dirty="0"/>
          </a:p>
        </p:txBody>
      </p:sp>
    </p:spTree>
    <p:extLst>
      <p:ext uri="{BB962C8B-B14F-4D97-AF65-F5344CB8AC3E}">
        <p14:creationId xmlns:p14="http://schemas.microsoft.com/office/powerpoint/2010/main" val="968062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596" y="299265"/>
            <a:ext cx="7770376" cy="685621"/>
          </a:xfrm>
        </p:spPr>
        <p:txBody>
          <a:bodyPr>
            <a:normAutofit/>
          </a:bodyPr>
          <a:lstStyle/>
          <a:p>
            <a:r>
              <a:rPr lang="en-US" sz="2800" dirty="0"/>
              <a:t>Full Application Eligibility Requirements</a:t>
            </a:r>
          </a:p>
        </p:txBody>
      </p:sp>
      <p:sp>
        <p:nvSpPr>
          <p:cNvPr id="3" name="Content Placeholder 2"/>
          <p:cNvSpPr>
            <a:spLocks noGrp="1"/>
          </p:cNvSpPr>
          <p:nvPr>
            <p:ph idx="1"/>
          </p:nvPr>
        </p:nvSpPr>
        <p:spPr>
          <a:xfrm>
            <a:off x="430924" y="908325"/>
            <a:ext cx="9548676" cy="5719860"/>
          </a:xfrm>
        </p:spPr>
        <p:txBody>
          <a:bodyPr>
            <a:normAutofit/>
          </a:bodyPr>
          <a:lstStyle/>
          <a:p>
            <a:pPr marL="342797" lvl="1" indent="-342797">
              <a:buFont typeface="Arial" charset="0"/>
              <a:buChar char="•"/>
            </a:pPr>
            <a:r>
              <a:rPr lang="en-US" sz="2399" dirty="0"/>
              <a:t>Applicants must submit a Full Application by </a:t>
            </a:r>
            <a:r>
              <a:rPr lang="en-US" sz="2399" dirty="0">
                <a:solidFill>
                  <a:srgbClr val="0000FF"/>
                </a:solidFill>
              </a:rPr>
              <a:t>11/17/2022 5:00 pm ET</a:t>
            </a:r>
          </a:p>
          <a:p>
            <a:r>
              <a:rPr lang="en-US" dirty="0"/>
              <a:t>Full Applications are eligible for review if:</a:t>
            </a:r>
            <a:endParaRPr lang="en-US" sz="2199" dirty="0"/>
          </a:p>
          <a:p>
            <a:pPr lvl="1">
              <a:buFont typeface="Courier New" panose="02070309020205020404" pitchFamily="49" charset="0"/>
              <a:buChar char="o"/>
            </a:pPr>
            <a:r>
              <a:rPr lang="en-US" sz="2199" dirty="0"/>
              <a:t>The Applicant is an eligible entity </a:t>
            </a:r>
            <a:r>
              <a:rPr lang="en-US" sz="2199" dirty="0">
                <a:solidFill>
                  <a:srgbClr val="0000FF"/>
                </a:solidFill>
              </a:rPr>
              <a:t>Section III.A of FOA</a:t>
            </a:r>
            <a:r>
              <a:rPr lang="en-US" sz="2199" dirty="0"/>
              <a:t>;</a:t>
            </a:r>
          </a:p>
          <a:p>
            <a:pPr lvl="1">
              <a:buFont typeface="Courier New" panose="02070309020205020404" pitchFamily="49" charset="0"/>
              <a:buChar char="o"/>
            </a:pPr>
            <a:r>
              <a:rPr lang="en-US" sz="2199" dirty="0"/>
              <a:t>The Applicant submitted an eligible Concept Paper;</a:t>
            </a:r>
          </a:p>
          <a:p>
            <a:pPr lvl="1">
              <a:buFont typeface="Courier New" panose="02070309020205020404" pitchFamily="49" charset="0"/>
              <a:buChar char="o"/>
            </a:pPr>
            <a:r>
              <a:rPr lang="en-US" sz="2199" dirty="0"/>
              <a:t>The Cost Share requirement is satisfied </a:t>
            </a:r>
            <a:r>
              <a:rPr lang="en-US" sz="2199" dirty="0">
                <a:solidFill>
                  <a:srgbClr val="0000FF"/>
                </a:solidFill>
              </a:rPr>
              <a:t>Section III.B of FOA</a:t>
            </a:r>
            <a:r>
              <a:rPr lang="en-US" sz="2199" dirty="0"/>
              <a:t>;</a:t>
            </a:r>
          </a:p>
          <a:p>
            <a:pPr lvl="1">
              <a:buFont typeface="Courier New" panose="02070309020205020404" pitchFamily="49" charset="0"/>
              <a:buChar char="o"/>
            </a:pPr>
            <a:r>
              <a:rPr lang="en-US" sz="2199" dirty="0"/>
              <a:t>The Full Application is compliant </a:t>
            </a:r>
            <a:r>
              <a:rPr lang="en-US" sz="2199" dirty="0">
                <a:solidFill>
                  <a:srgbClr val="0000FF"/>
                </a:solidFill>
              </a:rPr>
              <a:t>Section III.C of FOA</a:t>
            </a:r>
            <a:r>
              <a:rPr lang="en-US" sz="2199" dirty="0"/>
              <a:t>; and</a:t>
            </a:r>
          </a:p>
          <a:p>
            <a:pPr lvl="1">
              <a:buFont typeface="Courier New" panose="02070309020205020404" pitchFamily="49" charset="0"/>
              <a:buChar char="o"/>
            </a:pPr>
            <a:r>
              <a:rPr lang="en-US" sz="2199" dirty="0"/>
              <a:t>The proposed project is responsive to the FOA </a:t>
            </a:r>
            <a:r>
              <a:rPr lang="en-US" sz="2199" dirty="0">
                <a:solidFill>
                  <a:srgbClr val="0000FF"/>
                </a:solidFill>
              </a:rPr>
              <a:t>Section III.D</a:t>
            </a:r>
            <a:r>
              <a:rPr lang="en-US" sz="2199" dirty="0"/>
              <a:t> </a:t>
            </a:r>
            <a:r>
              <a:rPr lang="en-US" sz="2199" dirty="0">
                <a:solidFill>
                  <a:srgbClr val="0000FF"/>
                </a:solidFill>
              </a:rPr>
              <a:t>of FOA</a:t>
            </a:r>
          </a:p>
          <a:p>
            <a:pPr lvl="1">
              <a:buFont typeface="Courier New" panose="02070309020205020404" pitchFamily="49" charset="0"/>
              <a:buChar char="o"/>
            </a:pPr>
            <a:r>
              <a:rPr lang="en-US" sz="2199" dirty="0"/>
              <a:t>The Full Application meets any other eligibility requirements listed in Section III of the FOA.</a:t>
            </a:r>
          </a:p>
          <a:p>
            <a:pPr marL="0" indent="0">
              <a:buNone/>
            </a:pPr>
            <a:endParaRPr lang="en-US" dirty="0"/>
          </a:p>
        </p:txBody>
      </p:sp>
    </p:spTree>
    <p:extLst>
      <p:ext uri="{BB962C8B-B14F-4D97-AF65-F5344CB8AC3E}">
        <p14:creationId xmlns:p14="http://schemas.microsoft.com/office/powerpoint/2010/main" val="2539015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662" y="249395"/>
            <a:ext cx="7770376" cy="685621"/>
          </a:xfrm>
        </p:spPr>
        <p:txBody>
          <a:bodyPr/>
          <a:lstStyle/>
          <a:p>
            <a:r>
              <a:rPr lang="en-US" sz="2800" dirty="0"/>
              <a:t>Who is Eligible to Apply?</a:t>
            </a:r>
          </a:p>
        </p:txBody>
      </p:sp>
      <p:sp>
        <p:nvSpPr>
          <p:cNvPr id="3" name="Content Placeholder 2"/>
          <p:cNvSpPr>
            <a:spLocks noGrp="1"/>
          </p:cNvSpPr>
          <p:nvPr>
            <p:ph idx="1"/>
          </p:nvPr>
        </p:nvSpPr>
        <p:spPr>
          <a:xfrm>
            <a:off x="672662" y="935016"/>
            <a:ext cx="9611659" cy="5942052"/>
          </a:xfrm>
        </p:spPr>
        <p:txBody>
          <a:bodyPr>
            <a:normAutofit fontScale="92500" lnSpcReduction="10000"/>
          </a:bodyPr>
          <a:lstStyle/>
          <a:p>
            <a:pPr marL="0" indent="0">
              <a:buNone/>
            </a:pPr>
            <a:r>
              <a:rPr lang="en-US" sz="2000" dirty="0"/>
              <a:t>Eligible applicants for this FOA include:</a:t>
            </a:r>
          </a:p>
          <a:p>
            <a:pPr marL="457063" indent="-457063">
              <a:buAutoNum type="arabicPeriod"/>
            </a:pPr>
            <a:r>
              <a:rPr lang="en-US" sz="2000" dirty="0"/>
              <a:t>U.S. citizens and lawful U.S. permanent residents </a:t>
            </a:r>
          </a:p>
          <a:p>
            <a:pPr marL="457063" indent="-457063">
              <a:buAutoNum type="arabicPeriod"/>
            </a:pPr>
            <a:r>
              <a:rPr lang="en-US" sz="2000" dirty="0"/>
              <a:t>For-profit entities</a:t>
            </a:r>
          </a:p>
          <a:p>
            <a:pPr marL="457063" indent="-457063">
              <a:buAutoNum type="arabicPeriod"/>
            </a:pPr>
            <a:r>
              <a:rPr lang="en-US" sz="2000" dirty="0"/>
              <a:t>Educational institutions</a:t>
            </a:r>
          </a:p>
          <a:p>
            <a:pPr marL="457063" indent="-457063">
              <a:buAutoNum type="arabicPeriod"/>
            </a:pPr>
            <a:r>
              <a:rPr lang="en-US" sz="2000" dirty="0"/>
              <a:t>Nonprofits </a:t>
            </a:r>
          </a:p>
          <a:p>
            <a:pPr marL="457063" indent="-457063">
              <a:buAutoNum type="arabicPeriod"/>
            </a:pPr>
            <a:r>
              <a:rPr lang="en-US" sz="2000" dirty="0"/>
              <a:t>State, local, and tribal government entities </a:t>
            </a:r>
          </a:p>
          <a:p>
            <a:pPr marL="457063" indent="-457063">
              <a:buAutoNum type="arabicPeriod"/>
            </a:pPr>
            <a:r>
              <a:rPr lang="en-US" sz="2000" dirty="0"/>
              <a:t>DOE/NNSA FFRDCs</a:t>
            </a:r>
          </a:p>
          <a:p>
            <a:pPr marL="0" indent="0">
              <a:buNone/>
            </a:pPr>
            <a:endParaRPr lang="en-US" sz="2000" dirty="0"/>
          </a:p>
          <a:p>
            <a:pPr marL="0" indent="0">
              <a:buNone/>
            </a:pPr>
            <a:r>
              <a:rPr lang="en-US" sz="2000" dirty="0"/>
              <a:t>For more detail about eligible applicants, please see </a:t>
            </a:r>
            <a:r>
              <a:rPr lang="en-US" sz="2000" dirty="0">
                <a:solidFill>
                  <a:srgbClr val="0000FF"/>
                </a:solidFill>
              </a:rPr>
              <a:t>Section III.A </a:t>
            </a:r>
            <a:r>
              <a:rPr lang="en-US" sz="2000" dirty="0"/>
              <a:t>of the FOA</a:t>
            </a:r>
          </a:p>
          <a:p>
            <a:pPr marL="0" indent="0">
              <a:buNone/>
            </a:pPr>
            <a:endParaRPr lang="en-US" sz="2000" dirty="0"/>
          </a:p>
          <a:p>
            <a:pPr marL="0" indent="0">
              <a:buNone/>
            </a:pPr>
            <a:r>
              <a:rPr lang="en-US" sz="2000" dirty="0"/>
              <a:t>Nonprofit organizations described in Section 501(c)(3) of the Internal Revenue Code of 1986 that engaged in lobbying activities after December 31, 1995, are </a:t>
            </a:r>
            <a:r>
              <a:rPr lang="en-US" sz="2000" u="sng" dirty="0"/>
              <a:t>not eligible </a:t>
            </a:r>
            <a:r>
              <a:rPr lang="en-US" sz="2000" dirty="0"/>
              <a:t>to apply for funding. </a:t>
            </a:r>
          </a:p>
          <a:p>
            <a:pPr marL="0" indent="0">
              <a:buNone/>
            </a:pPr>
            <a:endParaRPr lang="en-US" sz="2000" dirty="0"/>
          </a:p>
          <a:p>
            <a:pPr marL="0" indent="0">
              <a:buNone/>
            </a:pPr>
            <a:r>
              <a:rPr lang="en-US" sz="2000" dirty="0"/>
              <a:t>Prime Recipients must be in </a:t>
            </a:r>
            <a:r>
              <a:rPr lang="en-US" sz="2000" dirty="0">
                <a:solidFill>
                  <a:schemeClr val="tx1"/>
                </a:solidFill>
              </a:rPr>
              <a:t>must be incorporated (or otherwise formed) under the laws of a State or territory of the United States and have a physical location for business operations in the United States. See </a:t>
            </a:r>
            <a:r>
              <a:rPr lang="en-US" sz="2000" dirty="0">
                <a:solidFill>
                  <a:srgbClr val="0000FF"/>
                </a:solidFill>
              </a:rPr>
              <a:t>Section</a:t>
            </a:r>
            <a:r>
              <a:rPr lang="en-US" sz="2000" dirty="0">
                <a:solidFill>
                  <a:schemeClr val="tx1"/>
                </a:solidFill>
              </a:rPr>
              <a:t> </a:t>
            </a:r>
            <a:r>
              <a:rPr lang="en-US" sz="2000" dirty="0" err="1">
                <a:solidFill>
                  <a:srgbClr val="0000FF"/>
                </a:solidFill>
              </a:rPr>
              <a:t>III.A.ii</a:t>
            </a:r>
            <a:r>
              <a:rPr lang="en-US" sz="2000" dirty="0">
                <a:solidFill>
                  <a:srgbClr val="0000FF"/>
                </a:solidFill>
              </a:rPr>
              <a:t> </a:t>
            </a:r>
            <a:r>
              <a:rPr lang="en-US" sz="2000" dirty="0">
                <a:solidFill>
                  <a:schemeClr val="tx1"/>
                </a:solidFill>
              </a:rPr>
              <a:t>for requirements applicable to foreign entities applying under this FOA.</a:t>
            </a:r>
            <a:endParaRPr lang="en-US" sz="2000" dirty="0"/>
          </a:p>
          <a:p>
            <a:pPr marL="0" indent="0">
              <a:buNone/>
            </a:pPr>
            <a:endParaRPr lang="en-US" sz="1800" dirty="0"/>
          </a:p>
        </p:txBody>
      </p:sp>
    </p:spTree>
    <p:extLst>
      <p:ext uri="{BB962C8B-B14F-4D97-AF65-F5344CB8AC3E}">
        <p14:creationId xmlns:p14="http://schemas.microsoft.com/office/powerpoint/2010/main" val="20064121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28009" y="229434"/>
            <a:ext cx="8151277" cy="685621"/>
          </a:xfrm>
        </p:spPr>
        <p:txBody>
          <a:bodyPr>
            <a:noAutofit/>
          </a:bodyPr>
          <a:lstStyle/>
          <a:p>
            <a:r>
              <a:rPr lang="en-US" sz="2800" dirty="0"/>
              <a:t>Multiple Applications</a:t>
            </a:r>
            <a:endParaRPr lang="en-US" sz="2800" i="1" dirty="0"/>
          </a:p>
        </p:txBody>
      </p:sp>
      <p:sp>
        <p:nvSpPr>
          <p:cNvPr id="6" name="Content Placeholder 2"/>
          <p:cNvSpPr txBox="1">
            <a:spLocks/>
          </p:cNvSpPr>
          <p:nvPr/>
        </p:nvSpPr>
        <p:spPr>
          <a:xfrm>
            <a:off x="798787" y="915055"/>
            <a:ext cx="9180814" cy="5484971"/>
          </a:xfrm>
          <a:prstGeom prst="rect">
            <a:avLst/>
          </a:prstGeom>
        </p:spPr>
        <p:txBody>
          <a:bodyPr>
            <a:normAutofit/>
          </a:bodyPr>
          <a:lstStyle>
            <a:lvl1pPr marL="342900" indent="-342900" algn="l" defTabSz="457200" rtl="0" eaLnBrk="1" fontAlgn="base" hangingPunct="1">
              <a:spcBef>
                <a:spcPct val="20000"/>
              </a:spcBef>
              <a:spcAft>
                <a:spcPct val="0"/>
              </a:spcAft>
              <a:buFont typeface="Arial" charset="0"/>
              <a:buChar char="•"/>
              <a:defRPr sz="2400" kern="1200">
                <a:solidFill>
                  <a:schemeClr val="tx1">
                    <a:lumMod val="50000"/>
                  </a:schemeClr>
                </a:solidFill>
                <a:latin typeface="Calibri"/>
                <a:ea typeface="+mn-ea"/>
                <a:cs typeface="Calibri"/>
              </a:defRPr>
            </a:lvl1pPr>
            <a:lvl2pPr marL="742950" indent="-285750" algn="l" defTabSz="457200" rtl="0" eaLnBrk="1" fontAlgn="base" hangingPunct="1">
              <a:spcBef>
                <a:spcPct val="20000"/>
              </a:spcBef>
              <a:spcAft>
                <a:spcPct val="0"/>
              </a:spcAft>
              <a:buFont typeface="Arial" charset="0"/>
              <a:buChar char="–"/>
              <a:defRPr sz="2000" kern="1200">
                <a:solidFill>
                  <a:schemeClr val="tx1">
                    <a:lumMod val="50000"/>
                  </a:schemeClr>
                </a:solidFill>
                <a:latin typeface="Calibri"/>
                <a:ea typeface="+mn-ea"/>
                <a:cs typeface="Calibri"/>
              </a:defRPr>
            </a:lvl2pPr>
            <a:lvl3pPr marL="11430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3pPr>
            <a:lvl4pPr marL="16002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4pPr>
            <a:lvl5pPr marL="2057400" indent="-228600" algn="l" defTabSz="457200" rtl="0" eaLnBrk="1" fontAlgn="base" hangingPunct="1">
              <a:spcBef>
                <a:spcPct val="20000"/>
              </a:spcBef>
              <a:spcAft>
                <a:spcPct val="0"/>
              </a:spcAft>
              <a:buFont typeface="Arial" charset="0"/>
              <a:buChar char="»"/>
              <a:defRPr kern="1200">
                <a:solidFill>
                  <a:schemeClr val="tx1">
                    <a:lumMod val="50000"/>
                  </a:schemeClr>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0" i="0" u="none" strike="noStrike" baseline="0" dirty="0">
                <a:solidFill>
                  <a:srgbClr val="000000"/>
                </a:solidFill>
                <a:latin typeface="Calibri" panose="020F0502020204030204" pitchFamily="34" charset="0"/>
              </a:rPr>
              <a:t>An entity may submit more than one Concept Paper and Full Application to this FOA, provided that each application describes a unique, scientifically distinct project and provided that an eligible Concept Paper was submitted for each Full Application. </a:t>
            </a:r>
            <a:endParaRPr lang="en-US" sz="2800" dirty="0">
              <a:solidFill>
                <a:srgbClr val="0000FF"/>
              </a:solidFill>
            </a:endParaRPr>
          </a:p>
        </p:txBody>
      </p:sp>
    </p:spTree>
    <p:extLst>
      <p:ext uri="{BB962C8B-B14F-4D97-AF65-F5344CB8AC3E}">
        <p14:creationId xmlns:p14="http://schemas.microsoft.com/office/powerpoint/2010/main" val="1156847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331" y="74026"/>
            <a:ext cx="11161986" cy="685621"/>
          </a:xfrm>
        </p:spPr>
        <p:txBody>
          <a:bodyPr>
            <a:noAutofit/>
          </a:bodyPr>
          <a:lstStyle/>
          <a:p>
            <a:r>
              <a:rPr lang="en-US" sz="2800" dirty="0"/>
              <a:t>Merit Review and Selection Process (Full Applications)</a:t>
            </a:r>
          </a:p>
        </p:txBody>
      </p:sp>
      <p:sp>
        <p:nvSpPr>
          <p:cNvPr id="3" name="Content Placeholder 2"/>
          <p:cNvSpPr>
            <a:spLocks noGrp="1"/>
          </p:cNvSpPr>
          <p:nvPr>
            <p:ph idx="1"/>
          </p:nvPr>
        </p:nvSpPr>
        <p:spPr>
          <a:xfrm>
            <a:off x="493986" y="915055"/>
            <a:ext cx="9485614" cy="5643680"/>
          </a:xfrm>
        </p:spPr>
        <p:txBody>
          <a:bodyPr>
            <a:normAutofit/>
          </a:bodyPr>
          <a:lstStyle/>
          <a:p>
            <a:pPr>
              <a:spcBef>
                <a:spcPts val="1799"/>
              </a:spcBef>
            </a:pPr>
            <a:r>
              <a:rPr lang="en-US" sz="3200" dirty="0"/>
              <a:t>The Merit Review process consists of multiple phases that each include an eligibility review and a thorough technical review </a:t>
            </a:r>
          </a:p>
          <a:p>
            <a:pPr>
              <a:spcBef>
                <a:spcPts val="1799"/>
              </a:spcBef>
            </a:pPr>
            <a:r>
              <a:rPr lang="en-US" sz="3200" dirty="0"/>
              <a:t>Rigorous technical reviews are conducted by reviewers that are experts in the subject matter of the FOA </a:t>
            </a:r>
          </a:p>
          <a:p>
            <a:pPr>
              <a:spcBef>
                <a:spcPts val="1799"/>
              </a:spcBef>
            </a:pPr>
            <a:r>
              <a:rPr lang="en-US" sz="3200" dirty="0"/>
              <a:t>Ultimately, the Selection Official considers the recommendations of the reviewers, along with other considerations such as program policy factors, to make the selection decisions</a:t>
            </a:r>
          </a:p>
          <a:p>
            <a:pPr marL="0" indent="0">
              <a:buNone/>
            </a:pPr>
            <a:endParaRPr lang="en-US" sz="3200" dirty="0"/>
          </a:p>
          <a:p>
            <a:endParaRPr lang="en-US" sz="3200" dirty="0"/>
          </a:p>
        </p:txBody>
      </p:sp>
    </p:spTree>
    <p:extLst>
      <p:ext uri="{BB962C8B-B14F-4D97-AF65-F5344CB8AC3E}">
        <p14:creationId xmlns:p14="http://schemas.microsoft.com/office/powerpoint/2010/main" val="1445639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2" y="915055"/>
            <a:ext cx="10836166"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1: Technical Merit, Innovation, and Impact (45%) </a:t>
            </a:r>
            <a:endParaRPr lang="en-US" sz="24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This criterion involves consideration of the following factors: </a:t>
            </a:r>
          </a:p>
          <a:p>
            <a:pPr marL="0" indent="0">
              <a:buNone/>
            </a:pPr>
            <a:r>
              <a:rPr lang="en-US" sz="1800" b="0" i="0" u="none" strike="noStrike" baseline="0" dirty="0">
                <a:solidFill>
                  <a:srgbClr val="000000"/>
                </a:solidFill>
                <a:latin typeface="Calibri" panose="020F0502020204030204" pitchFamily="34" charset="0"/>
              </a:rPr>
              <a:t>Technical Merit and Innovation </a:t>
            </a:r>
          </a:p>
          <a:p>
            <a:pPr marL="0" indent="0">
              <a:buNone/>
            </a:pPr>
            <a:r>
              <a:rPr lang="en-US" sz="1800" b="0" i="0" u="none" strike="noStrike" baseline="0" dirty="0">
                <a:solidFill>
                  <a:srgbClr val="000000"/>
                </a:solidFill>
                <a:latin typeface="Calibri" panose="020F0502020204030204" pitchFamily="34" charset="0"/>
              </a:rPr>
              <a:t>• Extent to which the proposed technology or process is innovative; </a:t>
            </a:r>
          </a:p>
          <a:p>
            <a:pPr marL="0" indent="0">
              <a:buNone/>
            </a:pPr>
            <a:r>
              <a:rPr lang="en-US" sz="1800" b="0" i="0" u="none" strike="noStrike" baseline="0" dirty="0">
                <a:solidFill>
                  <a:srgbClr val="000000"/>
                </a:solidFill>
                <a:latin typeface="Calibri" panose="020F0502020204030204" pitchFamily="34" charset="0"/>
              </a:rPr>
              <a:t>• Degree to which the current state of the technology and the proposed advancement are clearly described; </a:t>
            </a:r>
          </a:p>
          <a:p>
            <a:pPr marL="0" indent="0">
              <a:buNone/>
            </a:pPr>
            <a:r>
              <a:rPr lang="en-US" sz="1800" b="0" i="0" u="none" strike="noStrike" baseline="0" dirty="0">
                <a:solidFill>
                  <a:srgbClr val="000000"/>
                </a:solidFill>
                <a:latin typeface="Calibri" panose="020F0502020204030204" pitchFamily="34" charset="0"/>
              </a:rPr>
              <a:t>• Extent to which the application specifically and convincingly demonstrates how the applicant will move the state-of-the-art to the proposed advancement; and </a:t>
            </a:r>
          </a:p>
          <a:p>
            <a:pPr marL="0" indent="0">
              <a:buNone/>
            </a:pPr>
            <a:r>
              <a:rPr lang="en-US" sz="1800" b="0" i="0" u="none" strike="noStrike" baseline="0" dirty="0">
                <a:solidFill>
                  <a:srgbClr val="000000"/>
                </a:solidFill>
                <a:latin typeface="Calibri" panose="020F0502020204030204" pitchFamily="34" charset="0"/>
              </a:rPr>
              <a:t>• Sufficiency of technical detail in the application to assess whether the proposed work is scientifically meritorious and revolutionary, including relevant data, calculations and discussion of prior work in the literature with analyses that support the viability of the proposed work.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Impact of Technology Advancement </a:t>
            </a:r>
          </a:p>
          <a:p>
            <a:pPr marL="0" indent="0">
              <a:buNone/>
            </a:pPr>
            <a:r>
              <a:rPr lang="en-US" sz="1800" b="0" i="0" u="none" strike="noStrike" baseline="0" dirty="0">
                <a:solidFill>
                  <a:srgbClr val="000000"/>
                </a:solidFill>
                <a:latin typeface="Calibri" panose="020F0502020204030204" pitchFamily="34" charset="0"/>
              </a:rPr>
              <a:t>• How the project supports the topic area objectives and target specifications and metrics; and </a:t>
            </a:r>
          </a:p>
          <a:p>
            <a:pPr marL="0" indent="0">
              <a:buNone/>
            </a:pPr>
            <a:r>
              <a:rPr lang="en-US" sz="1800" b="0" i="0" u="none" strike="noStrike" baseline="0" dirty="0">
                <a:solidFill>
                  <a:srgbClr val="000000"/>
                </a:solidFill>
                <a:latin typeface="Calibri" panose="020F0502020204030204" pitchFamily="34" charset="0"/>
              </a:rPr>
              <a:t>• The potential impact of the project on advancing the state-of-the-art. </a:t>
            </a:r>
          </a:p>
          <a:p>
            <a:pPr marL="0" indent="0">
              <a:buNone/>
            </a:pPr>
            <a:r>
              <a:rPr lang="en-US" sz="1800" b="0" i="0" u="none" strike="noStrike" baseline="0" dirty="0">
                <a:solidFill>
                  <a:srgbClr val="000000"/>
                </a:solidFill>
                <a:latin typeface="Calibri" panose="020F0502020204030204" pitchFamily="34" charset="0"/>
              </a:rPr>
              <a:t>	</a:t>
            </a: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1822401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1" y="915055"/>
            <a:ext cx="11109435"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2: Project Research and Market Transformation Plan (25%) </a:t>
            </a:r>
            <a:endParaRPr lang="en-US" sz="24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This criterion involves consideration of the following factors: </a:t>
            </a:r>
          </a:p>
          <a:p>
            <a:pPr marL="0" indent="0">
              <a:buNone/>
            </a:pPr>
            <a:r>
              <a:rPr lang="en-US" sz="1800" b="0" i="0" u="none" strike="noStrike" baseline="0" dirty="0">
                <a:solidFill>
                  <a:srgbClr val="000000"/>
                </a:solidFill>
                <a:latin typeface="Calibri" panose="020F0502020204030204" pitchFamily="34" charset="0"/>
              </a:rPr>
              <a:t>Research Approach, Workplan and SOPO </a:t>
            </a:r>
          </a:p>
          <a:p>
            <a:pPr marL="0" indent="0">
              <a:buNone/>
            </a:pPr>
            <a:r>
              <a:rPr lang="en-US" sz="1800" b="0" i="0" u="none" strike="noStrike" baseline="0" dirty="0">
                <a:solidFill>
                  <a:srgbClr val="000000"/>
                </a:solidFill>
                <a:latin typeface="Calibri" panose="020F0502020204030204" pitchFamily="34" charset="0"/>
              </a:rPr>
              <a:t>• Degree to which the approach and critical path have been clearly described and thoughtfully considered; and </a:t>
            </a:r>
          </a:p>
          <a:p>
            <a:pPr marL="0" indent="0">
              <a:buNone/>
            </a:pPr>
            <a:r>
              <a:rPr lang="en-US" sz="1800" b="0" i="0" u="none" strike="noStrike" baseline="0" dirty="0">
                <a:solidFill>
                  <a:srgbClr val="000000"/>
                </a:solidFill>
                <a:latin typeface="Calibri" panose="020F0502020204030204" pitchFamily="34" charset="0"/>
              </a:rPr>
              <a:t>• Degree to which the task descriptions are clear, detailed, timely, and reasonable, resulting in a high likelihood that the proposed Workplan and SOPO will succeed in meeting the project goals.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Identification of Technical Risks </a:t>
            </a:r>
          </a:p>
          <a:p>
            <a:pPr marL="0" indent="0">
              <a:buNone/>
            </a:pPr>
            <a:r>
              <a:rPr lang="en-US" sz="1800" b="0" i="0" u="none" strike="noStrike" baseline="0" dirty="0">
                <a:solidFill>
                  <a:srgbClr val="000000"/>
                </a:solidFill>
                <a:latin typeface="Calibri" panose="020F0502020204030204" pitchFamily="34" charset="0"/>
              </a:rPr>
              <a:t>• Discussion and demonstrated understanding of the key technical risk areas involved in the proposed work and the quality of the mitigation strategies to address them. </a:t>
            </a: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3072476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1" y="915055"/>
            <a:ext cx="11119945"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2: Project Research and Market Transformation Plan (25%)  (</a:t>
            </a:r>
            <a:r>
              <a:rPr lang="en-US" sz="2400" b="1" i="0" u="none" strike="noStrike" baseline="0" dirty="0" err="1">
                <a:solidFill>
                  <a:srgbClr val="000000"/>
                </a:solidFill>
                <a:latin typeface="Calibri" panose="020F0502020204030204" pitchFamily="34" charset="0"/>
              </a:rPr>
              <a:t>Con’t</a:t>
            </a:r>
            <a:r>
              <a:rPr lang="en-US" sz="2400" b="1" i="0" u="none" strike="noStrike" baseline="0" dirty="0">
                <a:solidFill>
                  <a:srgbClr val="000000"/>
                </a:solidFill>
                <a:latin typeface="Calibri" panose="020F0502020204030204" pitchFamily="34" charset="0"/>
              </a:rPr>
              <a:t>)</a:t>
            </a:r>
            <a:endParaRPr lang="en-US" sz="24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This criterion involves consideration of the following factors: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Baseline, Metrics, and Deliverables </a:t>
            </a:r>
          </a:p>
          <a:p>
            <a:pPr marL="0" indent="0">
              <a:buNone/>
            </a:pPr>
            <a:r>
              <a:rPr lang="en-US" sz="1800" b="0" i="0" u="none" strike="noStrike" baseline="0" dirty="0">
                <a:solidFill>
                  <a:srgbClr val="000000"/>
                </a:solidFill>
                <a:latin typeface="Calibri" panose="020F0502020204030204" pitchFamily="34" charset="0"/>
              </a:rPr>
              <a:t>• The level of clarity in the definition of the baseline, metrics, and milestones; and </a:t>
            </a:r>
          </a:p>
          <a:p>
            <a:pPr marL="0" indent="0">
              <a:buNone/>
            </a:pPr>
            <a:r>
              <a:rPr lang="en-US" sz="1800" b="0" i="0" u="none" strike="noStrike" baseline="0" dirty="0">
                <a:solidFill>
                  <a:srgbClr val="000000"/>
                </a:solidFill>
                <a:latin typeface="Calibri" panose="020F0502020204030204" pitchFamily="34" charset="0"/>
              </a:rPr>
              <a:t>• Relative to a clearly defined experimental baseline, the strength of the quantifiable metrics, milestones, and a mid-point deliverables defined in the application, such that meaningful interim progress will be made. </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Market Transformation Plan </a:t>
            </a:r>
          </a:p>
          <a:p>
            <a:pPr marL="0" indent="0">
              <a:buNone/>
            </a:pPr>
            <a:r>
              <a:rPr lang="en-US" sz="1800" b="0" i="0" u="none" strike="noStrike" baseline="0" dirty="0">
                <a:solidFill>
                  <a:srgbClr val="000000"/>
                </a:solidFill>
                <a:latin typeface="Calibri" panose="020F0502020204030204" pitchFamily="34" charset="0"/>
              </a:rPr>
              <a:t>• Identification of target market, competitors, and distribution channels for proposed technology along with known or perceived barriers to market penetration, including mitigation plan; and </a:t>
            </a:r>
          </a:p>
          <a:p>
            <a:pPr marL="0" indent="0">
              <a:buNone/>
            </a:pPr>
            <a:r>
              <a:rPr lang="en-US" sz="1800" b="0" i="0" u="none" strike="noStrike" baseline="0" dirty="0">
                <a:solidFill>
                  <a:srgbClr val="000000"/>
                </a:solidFill>
                <a:latin typeface="Calibri" panose="020F0502020204030204" pitchFamily="34" charset="0"/>
              </a:rPr>
              <a:t>• Comprehensiveness of market transformation plan including but not limited to product development and/or service plan, commercialization </a:t>
            </a:r>
          </a:p>
          <a:p>
            <a:pPr marL="0" indent="0">
              <a:buNone/>
            </a:pPr>
            <a:r>
              <a:rPr lang="en-US" sz="1800" b="0" i="0" u="none" strike="noStrike" baseline="0" dirty="0">
                <a:solidFill>
                  <a:srgbClr val="000000"/>
                </a:solidFill>
                <a:latin typeface="Calibri" panose="020F0502020204030204" pitchFamily="34" charset="0"/>
              </a:rPr>
              <a:t>	</a:t>
            </a:r>
          </a:p>
          <a:p>
            <a:pPr marL="0" indent="0">
              <a:buNone/>
            </a:pPr>
            <a:r>
              <a:rPr lang="en-US" sz="1800" b="0" i="0" u="none" strike="noStrike" baseline="0" dirty="0">
                <a:solidFill>
                  <a:srgbClr val="000000"/>
                </a:solidFill>
                <a:latin typeface="Calibri" panose="020F0502020204030204" pitchFamily="34" charset="0"/>
              </a:rPr>
              <a:t>	</a:t>
            </a: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28226131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2" y="915055"/>
            <a:ext cx="10794124"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3: Team and Resources (15%) </a:t>
            </a:r>
            <a:endParaRPr lang="en-US" sz="24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This criterion involves consideration of the following factors: </a:t>
            </a:r>
          </a:p>
          <a:p>
            <a:pPr marL="0" indent="0">
              <a:buNone/>
            </a:pPr>
            <a:r>
              <a:rPr lang="en-US" sz="1800" b="0" i="0" u="none" strike="noStrike" baseline="0" dirty="0">
                <a:solidFill>
                  <a:srgbClr val="000000"/>
                </a:solidFill>
                <a:latin typeface="Calibri" panose="020F0502020204030204" pitchFamily="34" charset="0"/>
              </a:rPr>
              <a:t>• The capability of the Principal Investigator(s) and the proposed team to address all aspects of the proposed work with a high probability of success. The qualifications, relevant expertise, and time commitment of the individuals on the team; </a:t>
            </a:r>
          </a:p>
          <a:p>
            <a:pPr marL="0" indent="0">
              <a:buNone/>
            </a:pPr>
            <a:r>
              <a:rPr lang="en-US" sz="1800" b="0" i="0" u="none" strike="noStrike" baseline="0" dirty="0">
                <a:solidFill>
                  <a:srgbClr val="000000"/>
                </a:solidFill>
                <a:latin typeface="Calibri" panose="020F0502020204030204" pitchFamily="34" charset="0"/>
              </a:rPr>
              <a:t>• The sufficiency of the facilities to support the work; </a:t>
            </a:r>
          </a:p>
          <a:p>
            <a:pPr marL="0" indent="0">
              <a:buNone/>
            </a:pPr>
            <a:r>
              <a:rPr lang="en-US" sz="1800" b="0" i="0" u="none" strike="noStrike" baseline="0" dirty="0">
                <a:solidFill>
                  <a:srgbClr val="000000"/>
                </a:solidFill>
                <a:latin typeface="Calibri" panose="020F0502020204030204" pitchFamily="34" charset="0"/>
              </a:rPr>
              <a:t>• The degree to which the proposed consortia/team demonstrates the ability to facilitate and expedite further development and commercial deployment of the proposed technologies; </a:t>
            </a:r>
          </a:p>
          <a:p>
            <a:pPr marL="0" indent="0">
              <a:buNone/>
            </a:pPr>
            <a:r>
              <a:rPr lang="en-US" sz="1800" b="0" i="0" u="none" strike="noStrike" baseline="0" dirty="0">
                <a:solidFill>
                  <a:srgbClr val="000000"/>
                </a:solidFill>
                <a:latin typeface="Calibri" panose="020F0502020204030204" pitchFamily="34" charset="0"/>
              </a:rPr>
              <a:t>• The level of participation by project participants as evidenced by letter(s) of commitment and how well they are integrated into the Workplan; and </a:t>
            </a:r>
          </a:p>
          <a:p>
            <a:pPr marL="0" indent="0">
              <a:buNone/>
            </a:pPr>
            <a:r>
              <a:rPr lang="en-US" sz="1800" b="0" i="0" u="none" strike="noStrike" baseline="0" dirty="0">
                <a:solidFill>
                  <a:srgbClr val="000000"/>
                </a:solidFill>
                <a:latin typeface="Calibri" panose="020F0502020204030204" pitchFamily="34" charset="0"/>
              </a:rPr>
              <a:t>• The reasonableness of the budget and spend plan for the proposed project and objectives. </a:t>
            </a:r>
          </a:p>
          <a:p>
            <a:pPr marL="0" indent="0">
              <a:buNone/>
            </a:pPr>
            <a:r>
              <a:rPr lang="en-US" sz="1800" b="0" i="0" u="none" strike="noStrike" baseline="0" dirty="0">
                <a:solidFill>
                  <a:srgbClr val="000000"/>
                </a:solidFill>
                <a:latin typeface="Calibri" panose="020F0502020204030204" pitchFamily="34" charset="0"/>
              </a:rPr>
              <a:t>	</a:t>
            </a:r>
          </a:p>
          <a:p>
            <a:pPr marL="0" indent="0">
              <a:buNone/>
            </a:pPr>
            <a:endParaRPr lang="en-US" sz="1800" b="0" i="0" u="none" strike="noStrike" baseline="0" dirty="0">
              <a:solidFill>
                <a:srgbClr val="000000"/>
              </a:solidFill>
              <a:latin typeface="Calibri" panose="020F0502020204030204" pitchFamily="34" charset="0"/>
            </a:endParaRP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494700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2" y="915055"/>
            <a:ext cx="10794124"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4: Community Benefits Plan: Job Quality and Equity (15%) </a:t>
            </a:r>
            <a:endParaRPr lang="en-US" sz="2400" b="0" i="0" u="none" strike="noStrike" baseline="0" dirty="0">
              <a:solidFill>
                <a:srgbClr val="000000"/>
              </a:solidFill>
              <a:latin typeface="Calibri" panose="020F0502020204030204" pitchFamily="34" charset="0"/>
            </a:endParaRP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none" strike="noStrike" baseline="0" dirty="0">
                <a:solidFill>
                  <a:srgbClr val="000000"/>
                </a:solidFill>
                <a:latin typeface="Calibri" panose="020F0502020204030204" pitchFamily="34" charset="0"/>
              </a:rPr>
              <a:t>The extent to which applicant’s Community Benefits Plan illustrates project viability and social risk mitigation through the delivery of high-quality jobs, minimal environmental impact, and allocation of 40% of project benefits to disadvantaged communities.</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sng" strike="noStrike" baseline="0" dirty="0">
                <a:solidFill>
                  <a:srgbClr val="000000"/>
                </a:solidFill>
                <a:latin typeface="Calibri" panose="020F0502020204030204" pitchFamily="34" charset="0"/>
              </a:rPr>
              <a:t>Community and Labor Engagement</a:t>
            </a:r>
          </a:p>
          <a:p>
            <a:pPr marL="0" indent="0">
              <a:buNone/>
            </a:pPr>
            <a:r>
              <a:rPr lang="en-US" sz="1800" b="0" i="0" u="none" strike="noStrike" baseline="0" dirty="0">
                <a:solidFill>
                  <a:srgbClr val="000000"/>
                </a:solidFill>
                <a:latin typeface="Calibri" panose="020F0502020204030204" pitchFamily="34" charset="0"/>
              </a:rPr>
              <a:t>• Extent to which project demonstrates a clear plan to engage local stakeholders, including labor unions and community-based organizations that support or work with disadvantaged communities.</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sng" strike="noStrike" baseline="0" dirty="0">
                <a:solidFill>
                  <a:srgbClr val="000000"/>
                </a:solidFill>
                <a:latin typeface="Calibri" panose="020F0502020204030204" pitchFamily="34" charset="0"/>
              </a:rPr>
              <a:t>Job Quality </a:t>
            </a:r>
          </a:p>
          <a:p>
            <a:pPr marL="0" indent="0">
              <a:buNone/>
            </a:pPr>
            <a:r>
              <a:rPr lang="en-US" sz="1800" b="0" i="0" u="none" strike="noStrike" baseline="0" dirty="0">
                <a:solidFill>
                  <a:srgbClr val="000000"/>
                </a:solidFill>
                <a:latin typeface="Calibri" panose="020F0502020204030204" pitchFamily="34" charset="0"/>
              </a:rPr>
              <a:t>• Quality and manner in which the proposed project will create or retain high-paying, quality, safe jobs and assurances of ability to attract, train, and retain skilled workers</a:t>
            </a:r>
          </a:p>
          <a:p>
            <a:pPr marL="0" indent="0">
              <a:buNone/>
            </a:pPr>
            <a:r>
              <a:rPr lang="en-US" sz="1800" b="0" i="0" u="none" strike="noStrike" baseline="0" dirty="0">
                <a:solidFill>
                  <a:srgbClr val="000000"/>
                </a:solidFill>
                <a:latin typeface="Calibri" panose="020F0502020204030204" pitchFamily="34" charset="0"/>
              </a:rPr>
              <a:t>• Extent to which applicant supports workers’ free and fair choice to join a union and demonstrates partnership with labor and worker organizations. </a:t>
            </a:r>
          </a:p>
          <a:p>
            <a:pPr marL="0" indent="0">
              <a:buNone/>
            </a:pPr>
            <a:r>
              <a:rPr lang="en-US" sz="1800" b="0" i="0" u="none" strike="noStrike" baseline="0" dirty="0">
                <a:solidFill>
                  <a:srgbClr val="000000"/>
                </a:solidFill>
                <a:latin typeface="Calibri" panose="020F0502020204030204" pitchFamily="34" charset="0"/>
              </a:rPr>
              <a:t>	</a:t>
            </a:r>
          </a:p>
          <a:p>
            <a:pPr marL="0" indent="0">
              <a:buNone/>
            </a:pPr>
            <a:r>
              <a:rPr lang="en-US" sz="1800" b="0" i="0" u="none" strike="noStrike" baseline="0" dirty="0">
                <a:solidFill>
                  <a:srgbClr val="000000"/>
                </a:solidFill>
                <a:latin typeface="Calibri" panose="020F0502020204030204" pitchFamily="34" charset="0"/>
              </a:rPr>
              <a:t>	</a:t>
            </a:r>
          </a:p>
          <a:p>
            <a:pPr marL="0" indent="0">
              <a:buNone/>
            </a:pPr>
            <a:r>
              <a:rPr lang="en-US" sz="1800" b="0" i="0" u="none" strike="noStrike" baseline="0" dirty="0">
                <a:solidFill>
                  <a:srgbClr val="000000"/>
                </a:solidFill>
                <a:latin typeface="Calibri" panose="020F0502020204030204" pitchFamily="34" charset="0"/>
              </a:rPr>
              <a:t>	</a:t>
            </a:r>
          </a:p>
          <a:p>
            <a:pPr marL="0" indent="0">
              <a:buNone/>
            </a:pPr>
            <a:endParaRPr lang="en-US" sz="1800" b="0" i="0" u="none" strike="noStrike" baseline="0" dirty="0">
              <a:solidFill>
                <a:srgbClr val="000000"/>
              </a:solidFill>
              <a:latin typeface="Calibri" panose="020F0502020204030204" pitchFamily="34" charset="0"/>
            </a:endParaRP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1185768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862" y="915055"/>
            <a:ext cx="10794124" cy="5643680"/>
          </a:xfrm>
        </p:spPr>
        <p:txBody>
          <a:bodyPr/>
          <a:lstStyle/>
          <a:p>
            <a:pPr marL="0" indent="0">
              <a:buNone/>
            </a:pPr>
            <a:r>
              <a:rPr lang="en-US" sz="2400" b="1" i="0" u="none" strike="noStrike" baseline="0" dirty="0">
                <a:solidFill>
                  <a:srgbClr val="000000"/>
                </a:solidFill>
                <a:latin typeface="Calibri" panose="020F0502020204030204" pitchFamily="34" charset="0"/>
              </a:rPr>
              <a:t>Criterion 4: Community Benefits Plan: Job Quality and Equity (15%) (</a:t>
            </a:r>
            <a:r>
              <a:rPr lang="en-US" sz="2400" b="1" i="0" u="none" strike="noStrike" baseline="0" dirty="0" err="1">
                <a:solidFill>
                  <a:srgbClr val="000000"/>
                </a:solidFill>
                <a:latin typeface="Calibri" panose="020F0502020204030204" pitchFamily="34" charset="0"/>
              </a:rPr>
              <a:t>Con’t</a:t>
            </a:r>
            <a:r>
              <a:rPr lang="en-US" sz="2400" b="1" i="0" u="none" strike="noStrike" baseline="0" dirty="0">
                <a:solidFill>
                  <a:srgbClr val="000000"/>
                </a:solidFill>
                <a:latin typeface="Calibri" panose="020F0502020204030204" pitchFamily="34" charset="0"/>
              </a:rPr>
              <a:t>)</a:t>
            </a:r>
            <a:endParaRPr lang="en-US" sz="2400" b="0" i="0" u="none" strike="noStrike" baseline="0" dirty="0">
              <a:solidFill>
                <a:srgbClr val="000000"/>
              </a:solidFill>
              <a:latin typeface="Calibri" panose="020F0502020204030204" pitchFamily="34" charset="0"/>
            </a:endParaRP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sng" strike="noStrike" baseline="0" dirty="0">
                <a:solidFill>
                  <a:srgbClr val="000000"/>
                </a:solidFill>
                <a:latin typeface="Calibri" panose="020F0502020204030204" pitchFamily="34" charset="0"/>
              </a:rPr>
              <a:t>Diversity, Equity, Inclusion, and Accessibility</a:t>
            </a:r>
          </a:p>
          <a:p>
            <a:pPr marL="0" indent="0">
              <a:buNone/>
            </a:pPr>
            <a:r>
              <a:rPr lang="en-US" sz="1800" b="0" i="0" u="none" strike="noStrike" baseline="0" dirty="0">
                <a:solidFill>
                  <a:srgbClr val="000000"/>
                </a:solidFill>
                <a:latin typeface="Calibri" panose="020F0502020204030204" pitchFamily="34" charset="0"/>
              </a:rPr>
              <a:t>• The quality and manner in which the proposed project incorporates DEIA goals and a commitment to accountability, as reflected in the Community Benefits Plan.</a:t>
            </a:r>
          </a:p>
          <a:p>
            <a:pPr marL="0" indent="0">
              <a:buNone/>
            </a:pPr>
            <a:endParaRPr lang="en-US" sz="1800" b="0" i="0" u="none" strike="noStrike" baseline="0" dirty="0">
              <a:solidFill>
                <a:srgbClr val="000000"/>
              </a:solidFill>
              <a:latin typeface="Calibri" panose="020F0502020204030204" pitchFamily="34" charset="0"/>
            </a:endParaRPr>
          </a:p>
          <a:p>
            <a:pPr marL="0" indent="0">
              <a:buNone/>
            </a:pPr>
            <a:r>
              <a:rPr lang="en-US" sz="1800" b="0" i="0" u="sng" strike="noStrike" baseline="0" dirty="0">
                <a:solidFill>
                  <a:srgbClr val="000000"/>
                </a:solidFill>
                <a:latin typeface="Calibri" panose="020F0502020204030204" pitchFamily="34" charset="0"/>
              </a:rPr>
              <a:t>Justice40 Initiative</a:t>
            </a:r>
          </a:p>
          <a:p>
            <a:pPr marL="0" indent="0">
              <a:buNone/>
            </a:pPr>
            <a:r>
              <a:rPr lang="en-US" sz="1800" b="0" i="0" u="none" strike="noStrike" baseline="0" dirty="0">
                <a:solidFill>
                  <a:srgbClr val="000000"/>
                </a:solidFill>
                <a:latin typeface="Calibri" panose="020F0502020204030204" pitchFamily="34" charset="0"/>
              </a:rPr>
              <a:t>• Extent to which the project illustrates the ability to meet or exceed the objectives of the Justice40 Initiative, including the extent to which the project benefits disadvantaged or underserved communities and/or partners with Tribal Nations and commitment to accountability, as reflected in the Community Benefits Plan.</a:t>
            </a:r>
          </a:p>
          <a:p>
            <a:pPr marL="0" indent="0">
              <a:buNone/>
            </a:pPr>
            <a:r>
              <a:rPr lang="en-US" sz="1800" b="0" i="0" u="none" strike="noStrike" baseline="0" dirty="0">
                <a:solidFill>
                  <a:srgbClr val="000000"/>
                </a:solidFill>
                <a:latin typeface="Calibri" panose="020F0502020204030204" pitchFamily="34" charset="0"/>
              </a:rPr>
              <a:t>	</a:t>
            </a:r>
          </a:p>
          <a:p>
            <a:pPr marL="0" indent="0">
              <a:buNone/>
            </a:pPr>
            <a:r>
              <a:rPr lang="en-US" sz="1800" b="0" i="0" u="none" strike="noStrike" baseline="0" dirty="0">
                <a:solidFill>
                  <a:srgbClr val="000000"/>
                </a:solidFill>
                <a:latin typeface="Calibri" panose="020F0502020204030204" pitchFamily="34" charset="0"/>
              </a:rPr>
              <a:t>	</a:t>
            </a:r>
          </a:p>
          <a:p>
            <a:pPr marL="0" indent="0">
              <a:buNone/>
            </a:pPr>
            <a:r>
              <a:rPr lang="en-US" sz="1800" b="0" i="0" u="none" strike="noStrike" baseline="0" dirty="0">
                <a:solidFill>
                  <a:srgbClr val="000000"/>
                </a:solidFill>
                <a:latin typeface="Calibri" panose="020F0502020204030204" pitchFamily="34" charset="0"/>
              </a:rPr>
              <a:t>	</a:t>
            </a:r>
          </a:p>
          <a:p>
            <a:pPr marL="0" indent="0">
              <a:buNone/>
            </a:pPr>
            <a:endParaRPr lang="en-US" sz="1800" b="0" i="0" u="none" strike="noStrike" baseline="0" dirty="0">
              <a:solidFill>
                <a:srgbClr val="000000"/>
              </a:solidFill>
              <a:latin typeface="Calibri" panose="020F0502020204030204" pitchFamily="34" charset="0"/>
            </a:endParaRPr>
          </a:p>
        </p:txBody>
      </p:sp>
      <p:sp>
        <p:nvSpPr>
          <p:cNvPr id="5" name="Title 1"/>
          <p:cNvSpPr txBox="1">
            <a:spLocks/>
          </p:cNvSpPr>
          <p:nvPr/>
        </p:nvSpPr>
        <p:spPr>
          <a:xfrm>
            <a:off x="367862" y="74026"/>
            <a:ext cx="10221179" cy="685621"/>
          </a:xfrm>
          <a:prstGeom prst="rect">
            <a:avLst/>
          </a:prstGeom>
        </p:spPr>
        <p:txBody>
          <a:bodyPr vert="horz" lIns="91416" tIns="45708" rIns="91416" bIns="45708" rtlCol="0" anchor="ctr">
            <a:no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Technical Merit Review Criteria</a:t>
            </a:r>
            <a:endParaRPr lang="en-US" i="1" dirty="0">
              <a:solidFill>
                <a:schemeClr val="accent1"/>
              </a:solidFill>
            </a:endParaRPr>
          </a:p>
        </p:txBody>
      </p:sp>
    </p:spTree>
    <p:extLst>
      <p:ext uri="{BB962C8B-B14F-4D97-AF65-F5344CB8AC3E}">
        <p14:creationId xmlns:p14="http://schemas.microsoft.com/office/powerpoint/2010/main" val="3297323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01" y="219658"/>
            <a:ext cx="9141619" cy="685621"/>
          </a:xfrm>
        </p:spPr>
        <p:txBody>
          <a:bodyPr/>
          <a:lstStyle/>
          <a:p>
            <a:r>
              <a:rPr lang="en-US" sz="2800" dirty="0"/>
              <a:t>Notice</a:t>
            </a:r>
          </a:p>
        </p:txBody>
      </p:sp>
      <p:sp>
        <p:nvSpPr>
          <p:cNvPr id="4" name="Title 2"/>
          <p:cNvSpPr>
            <a:spLocks noGrp="1"/>
          </p:cNvSpPr>
          <p:nvPr>
            <p:ph idx="1"/>
          </p:nvPr>
        </p:nvSpPr>
        <p:spPr>
          <a:xfrm>
            <a:off x="630621" y="915055"/>
            <a:ext cx="9272799" cy="5332611"/>
          </a:xfrm>
        </p:spPr>
        <p:txBody>
          <a:bodyPr>
            <a:noAutofit/>
          </a:bodyPr>
          <a:lstStyle/>
          <a:p>
            <a:pPr>
              <a:spcBef>
                <a:spcPts val="1799"/>
              </a:spcBef>
            </a:pPr>
            <a:r>
              <a:rPr lang="en-US" sz="2400" dirty="0"/>
              <a:t>All applicants are strongly encouraged to carefully read the Funding Opportunity Announcement </a:t>
            </a:r>
            <a:r>
              <a:rPr lang="en-US" sz="2400" dirty="0">
                <a:solidFill>
                  <a:srgbClr val="0000FF"/>
                </a:solidFill>
              </a:rPr>
              <a:t>DE-FOA-0002745 </a:t>
            </a:r>
            <a:r>
              <a:rPr lang="en-US" sz="2400" b="1" dirty="0"/>
              <a:t>(“FOA”)</a:t>
            </a:r>
            <a:r>
              <a:rPr lang="en-US" sz="2400" dirty="0"/>
              <a:t> and adhere to the stated submission requirements.  </a:t>
            </a:r>
          </a:p>
          <a:p>
            <a:pPr>
              <a:spcBef>
                <a:spcPts val="1799"/>
              </a:spcBef>
            </a:pPr>
            <a:r>
              <a:rPr lang="en-US" sz="2400" dirty="0"/>
              <a:t>This presentation summarizes the contents of FOA.  If there are any inconsistencies between the FOA and this presentation or statements from DOE personnel, the FOA is the controlling document and applicants should rely on the FOA language, reference section VII, and seek clarification by submitting a question to </a:t>
            </a:r>
            <a:br>
              <a:rPr lang="en-US" sz="2400" dirty="0"/>
            </a:br>
            <a:r>
              <a:rPr lang="en-US" sz="2400" dirty="0">
                <a:solidFill>
                  <a:srgbClr val="0000FF"/>
                </a:solidFill>
              </a:rPr>
              <a:t>SI.Grid-FOA.SETO@ee.doe.gov</a:t>
            </a:r>
            <a:endParaRPr lang="en-US" sz="2400" dirty="0"/>
          </a:p>
        </p:txBody>
      </p:sp>
    </p:spTree>
    <p:extLst>
      <p:ext uri="{BB962C8B-B14F-4D97-AF65-F5344CB8AC3E}">
        <p14:creationId xmlns:p14="http://schemas.microsoft.com/office/powerpoint/2010/main" val="21051349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941" y="228071"/>
            <a:ext cx="7770376" cy="685621"/>
          </a:xfrm>
        </p:spPr>
        <p:txBody>
          <a:bodyPr/>
          <a:lstStyle/>
          <a:p>
            <a:r>
              <a:rPr lang="en-US" sz="2800" dirty="0"/>
              <a:t>Replies to Reviewer Comments</a:t>
            </a:r>
          </a:p>
        </p:txBody>
      </p:sp>
      <p:sp>
        <p:nvSpPr>
          <p:cNvPr id="3" name="Content Placeholder 2"/>
          <p:cNvSpPr>
            <a:spLocks noGrp="1"/>
          </p:cNvSpPr>
          <p:nvPr>
            <p:ph idx="1"/>
          </p:nvPr>
        </p:nvSpPr>
        <p:spPr>
          <a:xfrm>
            <a:off x="777766" y="991235"/>
            <a:ext cx="10202926" cy="5567500"/>
          </a:xfrm>
        </p:spPr>
        <p:txBody>
          <a:bodyPr>
            <a:normAutofit/>
          </a:bodyPr>
          <a:lstStyle/>
          <a:p>
            <a:pPr>
              <a:spcBef>
                <a:spcPts val="0"/>
              </a:spcBef>
            </a:pPr>
            <a:r>
              <a:rPr lang="en-US" sz="2800" dirty="0"/>
              <a:t>EERE provides applicants with reviewer comments</a:t>
            </a:r>
          </a:p>
          <a:p>
            <a:pPr>
              <a:spcBef>
                <a:spcPts val="0"/>
              </a:spcBef>
            </a:pPr>
            <a:r>
              <a:rPr lang="en-US" sz="2800" dirty="0">
                <a:solidFill>
                  <a:schemeClr val="tx1"/>
                </a:solidFill>
              </a:rPr>
              <a:t>Applicants are </a:t>
            </a:r>
            <a:r>
              <a:rPr lang="en-US" sz="2800" u="sng" dirty="0">
                <a:solidFill>
                  <a:schemeClr val="tx1"/>
                </a:solidFill>
              </a:rPr>
              <a:t>not</a:t>
            </a:r>
            <a:r>
              <a:rPr lang="en-US" sz="2800" dirty="0">
                <a:solidFill>
                  <a:schemeClr val="tx1"/>
                </a:solidFill>
              </a:rPr>
              <a:t> required to submit a Reply - it is optional</a:t>
            </a:r>
          </a:p>
          <a:p>
            <a:pPr>
              <a:spcBef>
                <a:spcPts val="0"/>
              </a:spcBef>
            </a:pPr>
            <a:r>
              <a:rPr lang="en-US" sz="2800" dirty="0">
                <a:solidFill>
                  <a:schemeClr val="tx1"/>
                </a:solidFill>
              </a:rPr>
              <a:t>To be considered by EERE, a Reply must be submitted by                </a:t>
            </a:r>
            <a:r>
              <a:rPr lang="en-US" sz="2800" dirty="0">
                <a:solidFill>
                  <a:srgbClr val="0000FF"/>
                </a:solidFill>
              </a:rPr>
              <a:t>~ 12/15/2022 5:00 pm ET </a:t>
            </a:r>
            <a:r>
              <a:rPr lang="en-US" sz="2800" dirty="0">
                <a:solidFill>
                  <a:schemeClr val="tx1"/>
                </a:solidFill>
              </a:rPr>
              <a:t>and submitted through </a:t>
            </a:r>
            <a:r>
              <a:rPr lang="en-US" sz="2800" dirty="0">
                <a:solidFill>
                  <a:srgbClr val="50565C">
                    <a:lumMod val="50000"/>
                  </a:srgbClr>
                </a:solidFill>
              </a:rPr>
              <a:t>EERE Exchange</a:t>
            </a:r>
            <a:endParaRPr lang="en-US" sz="2800" dirty="0">
              <a:solidFill>
                <a:schemeClr val="tx1"/>
              </a:solidFill>
            </a:endParaRPr>
          </a:p>
          <a:p>
            <a:pPr>
              <a:spcBef>
                <a:spcPts val="0"/>
              </a:spcBef>
            </a:pPr>
            <a:r>
              <a:rPr lang="en-US" sz="2800" dirty="0">
                <a:solidFill>
                  <a:schemeClr val="tx1"/>
                </a:solidFill>
              </a:rPr>
              <a:t>Content and form requirements:</a:t>
            </a:r>
          </a:p>
          <a:p>
            <a:pPr>
              <a:spcBef>
                <a:spcPts val="1799"/>
              </a:spcBef>
            </a:pPr>
            <a:endParaRPr lang="en-US" sz="2800" dirty="0">
              <a:solidFill>
                <a:schemeClr val="tx1"/>
              </a:solidFill>
            </a:endParaRPr>
          </a:p>
          <a:p>
            <a:pPr>
              <a:spcBef>
                <a:spcPts val="1799"/>
              </a:spcBef>
            </a:pPr>
            <a:endParaRPr lang="en-US" sz="2800" dirty="0"/>
          </a:p>
          <a:p>
            <a:pPr marL="457063" lvl="1" indent="0">
              <a:buNone/>
            </a:pPr>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1691399346"/>
              </p:ext>
            </p:extLst>
          </p:nvPr>
        </p:nvGraphicFramePr>
        <p:xfrm>
          <a:off x="1208133" y="3788123"/>
          <a:ext cx="8379817" cy="2498995"/>
        </p:xfrm>
        <a:graphic>
          <a:graphicData uri="http://schemas.openxmlformats.org/drawingml/2006/table">
            <a:tbl>
              <a:tblPr firstRow="1" bandRow="1">
                <a:tableStyleId>{5C22544A-7EE6-4342-B048-85BDC9FD1C3A}</a:tableStyleId>
              </a:tblPr>
              <a:tblGrid>
                <a:gridCol w="1447423">
                  <a:extLst>
                    <a:ext uri="{9D8B030D-6E8A-4147-A177-3AD203B41FA5}">
                      <a16:colId xmlns:a16="http://schemas.microsoft.com/office/drawing/2014/main" val="20000"/>
                    </a:ext>
                  </a:extLst>
                </a:gridCol>
                <a:gridCol w="1599783">
                  <a:extLst>
                    <a:ext uri="{9D8B030D-6E8A-4147-A177-3AD203B41FA5}">
                      <a16:colId xmlns:a16="http://schemas.microsoft.com/office/drawing/2014/main" val="20001"/>
                    </a:ext>
                  </a:extLst>
                </a:gridCol>
                <a:gridCol w="5332611">
                  <a:extLst>
                    <a:ext uri="{9D8B030D-6E8A-4147-A177-3AD203B41FA5}">
                      <a16:colId xmlns:a16="http://schemas.microsoft.com/office/drawing/2014/main" val="20002"/>
                    </a:ext>
                  </a:extLst>
                </a:gridCol>
              </a:tblGrid>
              <a:tr h="457081">
                <a:tc>
                  <a:txBody>
                    <a:bodyPr/>
                    <a:lstStyle/>
                    <a:p>
                      <a:pPr algn="ctr"/>
                      <a:r>
                        <a:rPr lang="en-US" sz="2400" dirty="0">
                          <a:solidFill>
                            <a:schemeClr val="tx1"/>
                          </a:solidFill>
                        </a:rPr>
                        <a:t>Section</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Page Limit</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tx1"/>
                          </a:solidFill>
                        </a:rPr>
                        <a:t>Description</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822492">
                <a:tc>
                  <a:txBody>
                    <a:bodyPr/>
                    <a:lstStyle/>
                    <a:p>
                      <a:r>
                        <a:rPr lang="en-US" sz="2400" dirty="0"/>
                        <a:t>Text</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t>2 pages max</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a:solidFill>
                            <a:schemeClr val="dk1"/>
                          </a:solidFill>
                          <a:effectLst/>
                          <a:latin typeface="+mn-lt"/>
                          <a:ea typeface="+mn-ea"/>
                          <a:cs typeface="+mn-cs"/>
                        </a:rPr>
                        <a:t>Applicants may respond to one or more reviewer comments or supplement their Full Application.</a:t>
                      </a:r>
                      <a:endParaRPr lang="en-US" sz="24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1218883">
                <a:tc>
                  <a:txBody>
                    <a:bodyPr/>
                    <a:lstStyle/>
                    <a:p>
                      <a:r>
                        <a:rPr lang="en-US" sz="2400" dirty="0"/>
                        <a:t>Optional</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400" dirty="0"/>
                        <a:t>1 page max</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800" kern="1200" dirty="0">
                          <a:solidFill>
                            <a:schemeClr val="dk1"/>
                          </a:solidFill>
                          <a:effectLst/>
                          <a:latin typeface="+mn-lt"/>
                          <a:ea typeface="+mn-ea"/>
                          <a:cs typeface="+mn-cs"/>
                        </a:rPr>
                        <a:t>Applicants may use this page however they wish; text, graphs, charts, or other data to respond to reviewer comments or supplement their Full Application are acceptable.</a:t>
                      </a:r>
                      <a:endParaRPr lang="en-US" sz="2400" dirty="0"/>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793912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3379" y="991235"/>
            <a:ext cx="9086221" cy="5567500"/>
          </a:xfrm>
        </p:spPr>
        <p:txBody>
          <a:bodyPr/>
          <a:lstStyle/>
          <a:p>
            <a:pPr>
              <a:spcBef>
                <a:spcPts val="1799"/>
              </a:spcBef>
            </a:pPr>
            <a:r>
              <a:rPr lang="en-US" sz="2800" dirty="0"/>
              <a:t>EERE may invite one or more applicants to participate in Pre-Selection Interviews</a:t>
            </a:r>
          </a:p>
          <a:p>
            <a:pPr>
              <a:spcBef>
                <a:spcPts val="1799"/>
              </a:spcBef>
            </a:pPr>
            <a:r>
              <a:rPr lang="en-US" sz="2800" dirty="0"/>
              <a:t>All interviews will be conducted in the same format</a:t>
            </a:r>
          </a:p>
          <a:p>
            <a:pPr>
              <a:spcBef>
                <a:spcPts val="1799"/>
              </a:spcBef>
            </a:pPr>
            <a:r>
              <a:rPr lang="en-US" sz="2800" dirty="0">
                <a:solidFill>
                  <a:schemeClr val="tx1"/>
                </a:solidFill>
              </a:rPr>
              <a:t>EERE will not reimburse applicants for travel and other expenses relating to the Pre-Selection Interviews, nor will these costs be eligible for reimbursement as pre-award costs</a:t>
            </a:r>
          </a:p>
          <a:p>
            <a:pPr>
              <a:spcBef>
                <a:spcPts val="1799"/>
              </a:spcBef>
            </a:pPr>
            <a:r>
              <a:rPr lang="en-US" sz="2800" dirty="0">
                <a:solidFill>
                  <a:schemeClr val="tx1"/>
                </a:solidFill>
              </a:rPr>
              <a:t>Participation in Pre-Selection Interviews with EERE does not signify that applicants have been selected for award negotiations</a:t>
            </a:r>
            <a:endParaRPr lang="en-US" sz="2800" dirty="0"/>
          </a:p>
        </p:txBody>
      </p:sp>
      <p:sp>
        <p:nvSpPr>
          <p:cNvPr id="4" name="Title 1"/>
          <p:cNvSpPr txBox="1">
            <a:spLocks/>
          </p:cNvSpPr>
          <p:nvPr/>
        </p:nvSpPr>
        <p:spPr>
          <a:xfrm>
            <a:off x="567558" y="299265"/>
            <a:ext cx="9013088" cy="685621"/>
          </a:xfrm>
          <a:prstGeom prst="rect">
            <a:avLst/>
          </a:prstGeom>
        </p:spPr>
        <p:txBody>
          <a:bodyPr vert="horz" lIns="91416" tIns="45708" rIns="91416" bIns="45708" rtlCol="0" anchor="ctr">
            <a:normAutofit/>
          </a:bodyPr>
          <a:lstStyle>
            <a:lvl1pPr algn="l" defTabSz="457200" rtl="0" eaLnBrk="1" fontAlgn="base" hangingPunct="1">
              <a:lnSpc>
                <a:spcPts val="2800"/>
              </a:lnSpc>
              <a:spcBef>
                <a:spcPct val="0"/>
              </a:spcBef>
              <a:spcAft>
                <a:spcPct val="0"/>
              </a:spcAft>
              <a:defRPr sz="2800" b="1" i="0" kern="1200">
                <a:solidFill>
                  <a:srgbClr val="282B2E"/>
                </a:solidFill>
                <a:latin typeface="Calibri"/>
                <a:ea typeface="+mj-ea"/>
                <a:cs typeface="Calibri"/>
              </a:defRPr>
            </a:lvl1pPr>
            <a:lvl2pPr algn="l" defTabSz="457200" rtl="0" eaLnBrk="1" fontAlgn="base" hangingPunct="1">
              <a:lnSpc>
                <a:spcPts val="2800"/>
              </a:lnSpc>
              <a:spcBef>
                <a:spcPct val="0"/>
              </a:spcBef>
              <a:spcAft>
                <a:spcPct val="0"/>
              </a:spcAft>
              <a:defRPr sz="2600">
                <a:solidFill>
                  <a:srgbClr val="FFFFFF"/>
                </a:solidFill>
                <a:latin typeface="Arial" charset="0"/>
              </a:defRPr>
            </a:lvl2pPr>
            <a:lvl3pPr algn="l" defTabSz="457200" rtl="0" eaLnBrk="1" fontAlgn="base" hangingPunct="1">
              <a:lnSpc>
                <a:spcPts val="2800"/>
              </a:lnSpc>
              <a:spcBef>
                <a:spcPct val="0"/>
              </a:spcBef>
              <a:spcAft>
                <a:spcPct val="0"/>
              </a:spcAft>
              <a:defRPr sz="2600">
                <a:solidFill>
                  <a:srgbClr val="FFFFFF"/>
                </a:solidFill>
                <a:latin typeface="Arial" charset="0"/>
              </a:defRPr>
            </a:lvl3pPr>
            <a:lvl4pPr algn="l" defTabSz="457200" rtl="0" eaLnBrk="1" fontAlgn="base" hangingPunct="1">
              <a:lnSpc>
                <a:spcPts val="2800"/>
              </a:lnSpc>
              <a:spcBef>
                <a:spcPct val="0"/>
              </a:spcBef>
              <a:spcAft>
                <a:spcPct val="0"/>
              </a:spcAft>
              <a:defRPr sz="2600">
                <a:solidFill>
                  <a:srgbClr val="FFFFFF"/>
                </a:solidFill>
                <a:latin typeface="Arial" charset="0"/>
              </a:defRPr>
            </a:lvl4pPr>
            <a:lvl5pPr algn="l" defTabSz="457200" rtl="0" eaLnBrk="1" fontAlgn="base" hangingPunct="1">
              <a:lnSpc>
                <a:spcPts val="2800"/>
              </a:lnSpc>
              <a:spcBef>
                <a:spcPct val="0"/>
              </a:spcBef>
              <a:spcAft>
                <a:spcPct val="0"/>
              </a:spcAft>
              <a:defRPr sz="2600">
                <a:solidFill>
                  <a:srgbClr val="FFFFFF"/>
                </a:solidFill>
                <a:latin typeface="Arial" charset="0"/>
              </a:defRPr>
            </a:lvl5pPr>
            <a:lvl6pPr marL="457200" algn="l" defTabSz="457200" rtl="0" eaLnBrk="1" fontAlgn="base" hangingPunct="1">
              <a:lnSpc>
                <a:spcPts val="2800"/>
              </a:lnSpc>
              <a:spcBef>
                <a:spcPct val="0"/>
              </a:spcBef>
              <a:spcAft>
                <a:spcPct val="0"/>
              </a:spcAft>
              <a:defRPr sz="2600">
                <a:solidFill>
                  <a:srgbClr val="FFFFFF"/>
                </a:solidFill>
                <a:latin typeface="Arial" charset="0"/>
              </a:defRPr>
            </a:lvl6pPr>
            <a:lvl7pPr marL="914400" algn="l" defTabSz="457200" rtl="0" eaLnBrk="1" fontAlgn="base" hangingPunct="1">
              <a:lnSpc>
                <a:spcPts val="2800"/>
              </a:lnSpc>
              <a:spcBef>
                <a:spcPct val="0"/>
              </a:spcBef>
              <a:spcAft>
                <a:spcPct val="0"/>
              </a:spcAft>
              <a:defRPr sz="2600">
                <a:solidFill>
                  <a:srgbClr val="FFFFFF"/>
                </a:solidFill>
                <a:latin typeface="Arial" charset="0"/>
              </a:defRPr>
            </a:lvl7pPr>
            <a:lvl8pPr marL="1371600" algn="l" defTabSz="457200" rtl="0" eaLnBrk="1" fontAlgn="base" hangingPunct="1">
              <a:lnSpc>
                <a:spcPts val="2800"/>
              </a:lnSpc>
              <a:spcBef>
                <a:spcPct val="0"/>
              </a:spcBef>
              <a:spcAft>
                <a:spcPct val="0"/>
              </a:spcAft>
              <a:defRPr sz="2600">
                <a:solidFill>
                  <a:srgbClr val="FFFFFF"/>
                </a:solidFill>
                <a:latin typeface="Arial" charset="0"/>
              </a:defRPr>
            </a:lvl8pPr>
            <a:lvl9pPr marL="1828800" algn="l" defTabSz="457200" rtl="0" eaLnBrk="1" fontAlgn="base" hangingPunct="1">
              <a:lnSpc>
                <a:spcPts val="2800"/>
              </a:lnSpc>
              <a:spcBef>
                <a:spcPct val="0"/>
              </a:spcBef>
              <a:spcAft>
                <a:spcPct val="0"/>
              </a:spcAft>
              <a:defRPr sz="2600">
                <a:solidFill>
                  <a:srgbClr val="FFFFFF"/>
                </a:solidFill>
                <a:latin typeface="Arial" charset="0"/>
              </a:defRPr>
            </a:lvl9pPr>
          </a:lstStyle>
          <a:p>
            <a:r>
              <a:rPr lang="en-US" dirty="0">
                <a:solidFill>
                  <a:schemeClr val="accent1"/>
                </a:solidFill>
              </a:rPr>
              <a:t>Pre-Selection Interviews</a:t>
            </a:r>
            <a:endParaRPr lang="en-US" i="1" dirty="0">
              <a:solidFill>
                <a:schemeClr val="accent1"/>
              </a:solidFill>
            </a:endParaRPr>
          </a:p>
        </p:txBody>
      </p:sp>
    </p:spTree>
    <p:extLst>
      <p:ext uri="{BB962C8B-B14F-4D97-AF65-F5344CB8AC3E}">
        <p14:creationId xmlns:p14="http://schemas.microsoft.com/office/powerpoint/2010/main" val="14670503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581" y="147598"/>
            <a:ext cx="7770376" cy="685621"/>
          </a:xfrm>
        </p:spPr>
        <p:txBody>
          <a:bodyPr>
            <a:normAutofit/>
          </a:bodyPr>
          <a:lstStyle/>
          <a:p>
            <a:r>
              <a:rPr lang="en-US" sz="2800" dirty="0"/>
              <a:t>Selection Factors</a:t>
            </a:r>
          </a:p>
        </p:txBody>
      </p:sp>
      <p:sp>
        <p:nvSpPr>
          <p:cNvPr id="3" name="Content Placeholder 2"/>
          <p:cNvSpPr>
            <a:spLocks noGrp="1"/>
          </p:cNvSpPr>
          <p:nvPr>
            <p:ph idx="1"/>
          </p:nvPr>
        </p:nvSpPr>
        <p:spPr>
          <a:xfrm>
            <a:off x="1072055" y="1143595"/>
            <a:ext cx="8755185" cy="4729518"/>
          </a:xfrm>
        </p:spPr>
        <p:txBody>
          <a:bodyPr>
            <a:normAutofit/>
          </a:bodyPr>
          <a:lstStyle/>
          <a:p>
            <a:pPr marL="0" indent="0">
              <a:buNone/>
            </a:pPr>
            <a:r>
              <a:rPr lang="en-US" dirty="0"/>
              <a:t>The Selection Official may consider the merit review recommendation, program policy factors, and the amount of funds available in arriving at selections for this FOA</a:t>
            </a:r>
          </a:p>
          <a:p>
            <a:pPr marL="0" indent="0">
              <a:buNone/>
            </a:pPr>
            <a:endParaRPr lang="en-US" dirty="0"/>
          </a:p>
        </p:txBody>
      </p:sp>
    </p:spTree>
    <p:extLst>
      <p:ext uri="{BB962C8B-B14F-4D97-AF65-F5344CB8AC3E}">
        <p14:creationId xmlns:p14="http://schemas.microsoft.com/office/powerpoint/2010/main" val="32891089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029" y="153254"/>
            <a:ext cx="8608358" cy="685621"/>
          </a:xfrm>
        </p:spPr>
        <p:txBody>
          <a:bodyPr>
            <a:normAutofit/>
          </a:bodyPr>
          <a:lstStyle/>
          <a:p>
            <a:r>
              <a:rPr lang="en-US" sz="2800" dirty="0"/>
              <a:t>Program Policy Factors</a:t>
            </a:r>
            <a:endParaRPr lang="en-US" sz="2800" i="1" dirty="0">
              <a:solidFill>
                <a:srgbClr val="0000FF"/>
              </a:solidFill>
            </a:endParaRPr>
          </a:p>
        </p:txBody>
      </p:sp>
      <p:sp>
        <p:nvSpPr>
          <p:cNvPr id="3" name="Content Placeholder 2"/>
          <p:cNvSpPr>
            <a:spLocks noGrp="1"/>
          </p:cNvSpPr>
          <p:nvPr>
            <p:ph idx="1"/>
          </p:nvPr>
        </p:nvSpPr>
        <p:spPr>
          <a:xfrm>
            <a:off x="882869" y="943050"/>
            <a:ext cx="9553812" cy="5942052"/>
          </a:xfrm>
        </p:spPr>
        <p:txBody>
          <a:bodyPr>
            <a:normAutofit/>
          </a:bodyPr>
          <a:lstStyle/>
          <a:p>
            <a:pPr marL="0" indent="0">
              <a:buNone/>
            </a:pPr>
            <a:r>
              <a:rPr lang="en-US" sz="2400" dirty="0"/>
              <a:t>The Selection Official may consider the following program policy factors in making his/her selection decisions:</a:t>
            </a:r>
          </a:p>
          <a:p>
            <a:pPr lvl="0"/>
            <a:r>
              <a:rPr lang="en-US" sz="2000" dirty="0"/>
              <a:t>The proposed project exhibits technological diversity when compared to the existing DOE project portfolio and other projects selected from the subject FOA;</a:t>
            </a:r>
          </a:p>
          <a:p>
            <a:pPr lvl="0"/>
            <a:r>
              <a:rPr lang="en-US" sz="2000" dirty="0"/>
              <a:t>The proposed project exhibits geographic, climate, and regional diversity when compared to the existing DOE project portfolio and other projects selected from the subject FOA;</a:t>
            </a:r>
          </a:p>
          <a:p>
            <a:pPr lvl="0"/>
            <a:r>
              <a:rPr lang="en-US" sz="2000" dirty="0"/>
              <a:t>The proposed project supports demonstrations in economically distressed areas;</a:t>
            </a:r>
          </a:p>
          <a:p>
            <a:pPr lvl="0"/>
            <a:r>
              <a:rPr lang="en-US" sz="2000" dirty="0"/>
              <a:t>The proposed project supports demonstrations that provide the greatest potential to reduce energy costs as well as promote accessibility and community implementation;</a:t>
            </a:r>
          </a:p>
          <a:p>
            <a:pPr lvl="0"/>
            <a:r>
              <a:rPr lang="en-US" sz="2000" dirty="0"/>
              <a:t>The proposed project, including proposed cost share, optimizes the use of available EERE funding to achieve programmatic objectives;</a:t>
            </a:r>
          </a:p>
          <a:p>
            <a:pPr lvl="0"/>
            <a:r>
              <a:rPr lang="en-US" sz="2000" dirty="0"/>
              <a:t>The proposed project exhibits an advanced level of industry involvement and demonstrated ability that will likely accelerate commercialization and overcome key market barriers;</a:t>
            </a:r>
          </a:p>
          <a:p>
            <a:pPr lvl="0"/>
            <a:endParaRPr lang="en-US" sz="2000" b="1" dirty="0"/>
          </a:p>
          <a:p>
            <a:endParaRPr lang="en-US" sz="4000" dirty="0"/>
          </a:p>
        </p:txBody>
      </p:sp>
    </p:spTree>
    <p:extLst>
      <p:ext uri="{BB962C8B-B14F-4D97-AF65-F5344CB8AC3E}">
        <p14:creationId xmlns:p14="http://schemas.microsoft.com/office/powerpoint/2010/main" val="34265460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029" y="153254"/>
            <a:ext cx="8608358" cy="685621"/>
          </a:xfrm>
        </p:spPr>
        <p:txBody>
          <a:bodyPr>
            <a:normAutofit/>
          </a:bodyPr>
          <a:lstStyle/>
          <a:p>
            <a:r>
              <a:rPr lang="en-US" sz="2800" dirty="0"/>
              <a:t>Program Policy Factors (</a:t>
            </a:r>
            <a:r>
              <a:rPr lang="en-US" sz="2800" dirty="0" err="1"/>
              <a:t>Con’t</a:t>
            </a:r>
            <a:r>
              <a:rPr lang="en-US" sz="2800" dirty="0"/>
              <a:t>)</a:t>
            </a:r>
            <a:endParaRPr lang="en-US" sz="2800" i="1" dirty="0">
              <a:solidFill>
                <a:srgbClr val="0000FF"/>
              </a:solidFill>
            </a:endParaRPr>
          </a:p>
        </p:txBody>
      </p:sp>
      <p:sp>
        <p:nvSpPr>
          <p:cNvPr id="3" name="Content Placeholder 2"/>
          <p:cNvSpPr>
            <a:spLocks noGrp="1"/>
          </p:cNvSpPr>
          <p:nvPr>
            <p:ph idx="1"/>
          </p:nvPr>
        </p:nvSpPr>
        <p:spPr>
          <a:xfrm>
            <a:off x="882869" y="919897"/>
            <a:ext cx="9553812" cy="5942052"/>
          </a:xfrm>
        </p:spPr>
        <p:txBody>
          <a:bodyPr>
            <a:normAutofit/>
          </a:bodyPr>
          <a:lstStyle/>
          <a:p>
            <a:pPr marL="0" indent="0">
              <a:buNone/>
            </a:pPr>
            <a:r>
              <a:rPr lang="en-US" sz="2400" dirty="0"/>
              <a:t>The Selection Official may consider the following program policy factors in making his/her selection decisions:</a:t>
            </a:r>
          </a:p>
          <a:p>
            <a:pPr lvl="0"/>
            <a:r>
              <a:rPr lang="en-US" sz="2000" dirty="0"/>
              <a:t>The proposed project is likely to lead to increased employment and manufacturing in the United States;</a:t>
            </a:r>
          </a:p>
          <a:p>
            <a:pPr lvl="0"/>
            <a:r>
              <a:rPr lang="en-US" sz="2000" dirty="0"/>
              <a:t>The proposed project will accelerate transformational technological advances in areas that industry by itself is not likely to undertake because of technical and financial uncertainty;</a:t>
            </a:r>
          </a:p>
          <a:p>
            <a:pPr lvl="0"/>
            <a:r>
              <a:rPr lang="en-US" sz="2000" dirty="0"/>
              <a:t>The proposed project incorporates diversity, equity, and inclusion elements, including but not limited to team members from Minority Serving Institutions (e.g., Historically Black Colleges and Universities (HBCUs)/Other Minority Institutions), and team members that include Minority Business Enterprises, Minority Owned Businesses, Woman Owned Businesses, Veteran Owned Businesses, Tribal Nations, or members within disadvantaged communities; </a:t>
            </a:r>
          </a:p>
          <a:p>
            <a:pPr lvl="0"/>
            <a:r>
              <a:rPr lang="en-US" sz="2000" dirty="0"/>
              <a:t>The proposed project maximizes benefits to disadvantaged communities; and</a:t>
            </a:r>
          </a:p>
          <a:p>
            <a:pPr lvl="0"/>
            <a:r>
              <a:rPr lang="en-US" sz="2000" dirty="0"/>
              <a:t>The proposed project minimizes environmental impacts to disadvantaged communities.</a:t>
            </a:r>
          </a:p>
          <a:p>
            <a:pPr lvl="0"/>
            <a:endParaRPr lang="en-US" sz="2000" b="1" dirty="0"/>
          </a:p>
          <a:p>
            <a:endParaRPr lang="en-US" sz="4000" dirty="0"/>
          </a:p>
        </p:txBody>
      </p:sp>
    </p:spTree>
    <p:extLst>
      <p:ext uri="{BB962C8B-B14F-4D97-AF65-F5344CB8AC3E}">
        <p14:creationId xmlns:p14="http://schemas.microsoft.com/office/powerpoint/2010/main" val="30863978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044" y="229434"/>
            <a:ext cx="7770376" cy="685621"/>
          </a:xfrm>
        </p:spPr>
        <p:txBody>
          <a:bodyPr/>
          <a:lstStyle/>
          <a:p>
            <a:r>
              <a:rPr lang="en-US" sz="2800" dirty="0"/>
              <a:t>Registration Requirements</a:t>
            </a:r>
          </a:p>
        </p:txBody>
      </p:sp>
      <p:sp>
        <p:nvSpPr>
          <p:cNvPr id="3" name="Content Placeholder 2"/>
          <p:cNvSpPr>
            <a:spLocks noGrp="1"/>
          </p:cNvSpPr>
          <p:nvPr>
            <p:ph idx="1"/>
          </p:nvPr>
        </p:nvSpPr>
        <p:spPr>
          <a:xfrm>
            <a:off x="609044" y="915055"/>
            <a:ext cx="9827637" cy="5643680"/>
          </a:xfrm>
        </p:spPr>
        <p:txBody>
          <a:bodyPr>
            <a:normAutofit/>
          </a:bodyPr>
          <a:lstStyle/>
          <a:p>
            <a:pPr>
              <a:spcBef>
                <a:spcPts val="600"/>
              </a:spcBef>
            </a:pPr>
            <a:r>
              <a:rPr lang="en-US" sz="2800" dirty="0"/>
              <a:t>To apply to this FOA, Applicants must register with and submit application materials through </a:t>
            </a:r>
            <a:r>
              <a:rPr lang="en-US" sz="2800" dirty="0">
                <a:solidFill>
                  <a:srgbClr val="50565C">
                    <a:lumMod val="50000"/>
                  </a:srgbClr>
                </a:solidFill>
              </a:rPr>
              <a:t>EERE Exchange</a:t>
            </a:r>
            <a:r>
              <a:rPr lang="en-US" sz="2800" dirty="0"/>
              <a:t>: </a:t>
            </a:r>
            <a:r>
              <a:rPr lang="en-US" sz="2800" dirty="0">
                <a:solidFill>
                  <a:srgbClr val="0000FF"/>
                </a:solidFill>
              </a:rPr>
              <a:t>https://eere-Exchange.energy.gov/</a:t>
            </a:r>
          </a:p>
          <a:p>
            <a:pPr>
              <a:spcBef>
                <a:spcPts val="600"/>
              </a:spcBef>
            </a:pPr>
            <a:r>
              <a:rPr lang="en-US" sz="2800" dirty="0">
                <a:solidFill>
                  <a:schemeClr val="tx1"/>
                </a:solidFill>
              </a:rPr>
              <a:t>Obtain a “control number” at least 24 hours before the first submission deadline</a:t>
            </a:r>
            <a:endParaRPr lang="en-US" sz="2800" dirty="0">
              <a:solidFill>
                <a:srgbClr val="0000FF"/>
              </a:solidFill>
            </a:endParaRPr>
          </a:p>
          <a:p>
            <a:pPr>
              <a:spcBef>
                <a:spcPts val="600"/>
              </a:spcBef>
            </a:pPr>
            <a:r>
              <a:rPr lang="en-US" sz="2800" dirty="0"/>
              <a:t>Although not required to submit an Application, the following registrations must be complete to received an award under this FOA:</a:t>
            </a:r>
          </a:p>
          <a:p>
            <a:pPr marL="457063" lvl="1" indent="0">
              <a:buNone/>
            </a:pP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290365724"/>
              </p:ext>
            </p:extLst>
          </p:nvPr>
        </p:nvGraphicFramePr>
        <p:xfrm>
          <a:off x="1328928" y="4646326"/>
          <a:ext cx="8269770" cy="1584864"/>
        </p:xfrm>
        <a:graphic>
          <a:graphicData uri="http://schemas.openxmlformats.org/drawingml/2006/table">
            <a:tbl>
              <a:tblPr firstRow="1" bandRow="1">
                <a:tableStyleId>{5C22544A-7EE6-4342-B048-85BDC9FD1C3A}</a:tableStyleId>
              </a:tblPr>
              <a:tblGrid>
                <a:gridCol w="4134885">
                  <a:extLst>
                    <a:ext uri="{9D8B030D-6E8A-4147-A177-3AD203B41FA5}">
                      <a16:colId xmlns:a16="http://schemas.microsoft.com/office/drawing/2014/main" val="20000"/>
                    </a:ext>
                  </a:extLst>
                </a:gridCol>
                <a:gridCol w="4134885">
                  <a:extLst>
                    <a:ext uri="{9D8B030D-6E8A-4147-A177-3AD203B41FA5}">
                      <a16:colId xmlns:a16="http://schemas.microsoft.com/office/drawing/2014/main" val="20001"/>
                    </a:ext>
                  </a:extLst>
                </a:gridCol>
              </a:tblGrid>
              <a:tr h="396137">
                <a:tc>
                  <a:txBody>
                    <a:bodyPr/>
                    <a:lstStyle/>
                    <a:p>
                      <a:pPr algn="ctr"/>
                      <a:r>
                        <a:rPr lang="en-US" sz="2000" dirty="0">
                          <a:solidFill>
                            <a:schemeClr val="tx1"/>
                          </a:solidFill>
                        </a:rPr>
                        <a:t>Registration Requirement</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solidFill>
                            <a:schemeClr val="tx1"/>
                          </a:solidFill>
                        </a:rPr>
                        <a:t>Website</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96137">
                <a:tc>
                  <a:txBody>
                    <a:bodyPr/>
                    <a:lstStyle/>
                    <a:p>
                      <a:r>
                        <a:rPr lang="en-US" sz="2000" dirty="0">
                          <a:solidFill>
                            <a:schemeClr val="tx1"/>
                          </a:solidFill>
                        </a:rPr>
                        <a:t>SAM / UEI (Prime and Subrecipients)</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https://www.sam.gov</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96137">
                <a:tc>
                  <a:txBody>
                    <a:bodyPr/>
                    <a:lstStyle/>
                    <a:p>
                      <a:r>
                        <a:rPr lang="en-US" sz="2000" dirty="0">
                          <a:solidFill>
                            <a:schemeClr val="tx1"/>
                          </a:solidFill>
                        </a:rPr>
                        <a:t>FedConnect</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https://www.fedconnect.net</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96137">
                <a:tc>
                  <a:txBody>
                    <a:bodyPr/>
                    <a:lstStyle/>
                    <a:p>
                      <a:r>
                        <a:rPr lang="en-US" sz="2000" dirty="0">
                          <a:solidFill>
                            <a:schemeClr val="tx1"/>
                          </a:solidFill>
                        </a:rPr>
                        <a:t>Grants.gov</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dirty="0">
                          <a:solidFill>
                            <a:schemeClr val="tx1"/>
                          </a:solidFill>
                        </a:rPr>
                        <a:t>http://www.grants.gov</a:t>
                      </a:r>
                    </a:p>
                  </a:txBody>
                  <a:tcPr marL="91416" marR="91416" marT="45708" marB="457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43884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4657" y="127018"/>
            <a:ext cx="7770376" cy="685621"/>
          </a:xfrm>
        </p:spPr>
        <p:txBody>
          <a:bodyPr/>
          <a:lstStyle/>
          <a:p>
            <a:r>
              <a:rPr lang="en-US" sz="2800" dirty="0"/>
              <a:t>Means of Submission</a:t>
            </a:r>
          </a:p>
        </p:txBody>
      </p:sp>
      <p:sp>
        <p:nvSpPr>
          <p:cNvPr id="3" name="Content Placeholder 2"/>
          <p:cNvSpPr>
            <a:spLocks noGrp="1"/>
          </p:cNvSpPr>
          <p:nvPr>
            <p:ph idx="1"/>
          </p:nvPr>
        </p:nvSpPr>
        <p:spPr>
          <a:xfrm>
            <a:off x="819807" y="991235"/>
            <a:ext cx="9159793" cy="5567500"/>
          </a:xfrm>
        </p:spPr>
        <p:txBody>
          <a:bodyPr>
            <a:normAutofit/>
          </a:bodyPr>
          <a:lstStyle/>
          <a:p>
            <a:r>
              <a:rPr lang="en-US" sz="2800" dirty="0"/>
              <a:t>Concept Papers, Full Applications, and Replies to Reviewer Comments must be submitted through EERE Exchange at </a:t>
            </a:r>
          </a:p>
          <a:p>
            <a:pPr marL="341211" indent="0">
              <a:buNone/>
            </a:pPr>
            <a:r>
              <a:rPr lang="en-US" sz="2800" dirty="0"/>
              <a:t>https://eere-Exchange.energy.gov</a:t>
            </a:r>
          </a:p>
          <a:p>
            <a:pPr lvl="1" indent="-342797">
              <a:buFont typeface="Courier New" panose="02070309020205020404" pitchFamily="49" charset="0"/>
              <a:buChar char="o"/>
            </a:pPr>
            <a:r>
              <a:rPr lang="en-US" sz="2400" dirty="0"/>
              <a:t>EERE will not review or consider applications submitted through other means </a:t>
            </a:r>
          </a:p>
          <a:p>
            <a:r>
              <a:rPr lang="en-US" sz="2800" dirty="0"/>
              <a:t>The Users’ Guide for Applying to the Department of Energy EERE Funding Opportunity Announcements can be found at https://eere-Exchange.energy.gov/Manuals.aspx </a:t>
            </a:r>
          </a:p>
        </p:txBody>
      </p:sp>
    </p:spTree>
    <p:extLst>
      <p:ext uri="{BB962C8B-B14F-4D97-AF65-F5344CB8AC3E}">
        <p14:creationId xmlns:p14="http://schemas.microsoft.com/office/powerpoint/2010/main" val="157241595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601" y="179129"/>
            <a:ext cx="7770376" cy="685621"/>
          </a:xfrm>
        </p:spPr>
        <p:txBody>
          <a:bodyPr/>
          <a:lstStyle/>
          <a:p>
            <a:r>
              <a:rPr lang="en-US" sz="2800" dirty="0"/>
              <a:t>Key Submission Points</a:t>
            </a:r>
          </a:p>
        </p:txBody>
      </p:sp>
      <p:sp>
        <p:nvSpPr>
          <p:cNvPr id="3" name="Content Placeholder 2"/>
          <p:cNvSpPr>
            <a:spLocks noGrp="1"/>
          </p:cNvSpPr>
          <p:nvPr>
            <p:ph idx="1"/>
          </p:nvPr>
        </p:nvSpPr>
        <p:spPr>
          <a:xfrm>
            <a:off x="798786" y="987934"/>
            <a:ext cx="9180814" cy="5796040"/>
          </a:xfrm>
        </p:spPr>
        <p:txBody>
          <a:bodyPr>
            <a:normAutofit/>
          </a:bodyPr>
          <a:lstStyle/>
          <a:p>
            <a:pPr>
              <a:lnSpc>
                <a:spcPct val="110000"/>
              </a:lnSpc>
              <a:spcBef>
                <a:spcPts val="0"/>
              </a:spcBef>
            </a:pPr>
            <a:r>
              <a:rPr lang="en-US" sz="2400" dirty="0"/>
              <a:t>Check entries in EERE Exchange</a:t>
            </a:r>
          </a:p>
          <a:p>
            <a:pPr lvl="1">
              <a:spcBef>
                <a:spcPts val="0"/>
              </a:spcBef>
              <a:buFont typeface="Courier New" panose="02070309020205020404" pitchFamily="49" charset="0"/>
              <a:buChar char="o"/>
            </a:pPr>
            <a:r>
              <a:rPr lang="en-US" sz="2400" dirty="0"/>
              <a:t>Submissions could be deemed ineligible due to an incorrect entry </a:t>
            </a:r>
          </a:p>
          <a:p>
            <a:pPr>
              <a:spcBef>
                <a:spcPts val="0"/>
              </a:spcBef>
            </a:pPr>
            <a:r>
              <a:rPr lang="en-US" sz="2400" dirty="0"/>
              <a:t>EERE strongly encourages Applicants to submit 1-2 days prior to the deadline to allow for full upload of application documents and to avoid any potential technical glitches with EERE Exchange</a:t>
            </a:r>
          </a:p>
          <a:p>
            <a:r>
              <a:rPr lang="en-US" sz="2400" dirty="0"/>
              <a:t>Make sure you hit the submit button</a:t>
            </a:r>
          </a:p>
          <a:p>
            <a:pPr lvl="1">
              <a:buFont typeface="Courier New" panose="02070309020205020404" pitchFamily="49" charset="0"/>
              <a:buChar char="o"/>
            </a:pPr>
            <a:r>
              <a:rPr lang="en-US" sz="2400" dirty="0"/>
              <a:t>Any changes made after you hit submit will un-submit your application and you will need to hit the submit button again</a:t>
            </a:r>
          </a:p>
          <a:p>
            <a:pPr marL="342797" lvl="1" indent="-342797">
              <a:buFont typeface="Arial" charset="0"/>
              <a:buChar char="•"/>
            </a:pPr>
            <a:r>
              <a:rPr lang="en-US" sz="2400" dirty="0"/>
              <a:t>For your records, print out the EERE Exchange page at each step, which contains the application’s Control Number</a:t>
            </a:r>
          </a:p>
          <a:p>
            <a:pPr marL="342797" lvl="1" indent="-342797">
              <a:buFont typeface="Arial" charset="0"/>
              <a:buChar char="•"/>
            </a:pPr>
            <a:endParaRPr lang="en-US" sz="1600" dirty="0"/>
          </a:p>
          <a:p>
            <a:endParaRPr lang="en-US" sz="2400" dirty="0"/>
          </a:p>
        </p:txBody>
      </p:sp>
    </p:spTree>
    <p:extLst>
      <p:ext uri="{BB962C8B-B14F-4D97-AF65-F5344CB8AC3E}">
        <p14:creationId xmlns:p14="http://schemas.microsoft.com/office/powerpoint/2010/main" val="1051955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6028" y="915055"/>
            <a:ext cx="9443572" cy="5643680"/>
          </a:xfrm>
        </p:spPr>
        <p:txBody>
          <a:bodyPr>
            <a:normAutofit/>
          </a:bodyPr>
          <a:lstStyle/>
          <a:p>
            <a:r>
              <a:rPr lang="en-US" sz="3200" dirty="0"/>
              <a:t>Applicants must designate primary and backup points-of-contact in EERE Exchange with whom EERE will communicate to conduct award negotiations </a:t>
            </a:r>
          </a:p>
          <a:p>
            <a:r>
              <a:rPr lang="en-US" sz="3200" dirty="0"/>
              <a:t>It is imperative that the Applicant/Selectee be responsive during award negotiations and meet negotiation deadlines</a:t>
            </a:r>
          </a:p>
          <a:p>
            <a:pPr lvl="1">
              <a:buFont typeface="Courier New" panose="02070309020205020404" pitchFamily="49" charset="0"/>
              <a:buChar char="o"/>
            </a:pPr>
            <a:r>
              <a:rPr lang="en-US" sz="2000" dirty="0"/>
              <a:t>Failure to do so may result in cancellation of further award negotiations and rescission of the Selection</a:t>
            </a:r>
          </a:p>
        </p:txBody>
      </p:sp>
      <p:sp>
        <p:nvSpPr>
          <p:cNvPr id="4" name="Title 1"/>
          <p:cNvSpPr>
            <a:spLocks noGrp="1"/>
          </p:cNvSpPr>
          <p:nvPr>
            <p:ph type="title"/>
          </p:nvPr>
        </p:nvSpPr>
        <p:spPr>
          <a:xfrm>
            <a:off x="591071" y="189640"/>
            <a:ext cx="8227457" cy="626497"/>
          </a:xfrm>
        </p:spPr>
        <p:txBody>
          <a:bodyPr/>
          <a:lstStyle/>
          <a:p>
            <a:r>
              <a:rPr lang="en-US" sz="2800" dirty="0"/>
              <a:t>Applicant Points-of-Contact</a:t>
            </a:r>
          </a:p>
        </p:txBody>
      </p:sp>
    </p:spTree>
    <p:extLst>
      <p:ext uri="{BB962C8B-B14F-4D97-AF65-F5344CB8AC3E}">
        <p14:creationId xmlns:p14="http://schemas.microsoft.com/office/powerpoint/2010/main" val="4993749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559" y="95486"/>
            <a:ext cx="7770376" cy="685621"/>
          </a:xfrm>
        </p:spPr>
        <p:txBody>
          <a:bodyPr/>
          <a:lstStyle/>
          <a:p>
            <a:r>
              <a:rPr lang="en-US" sz="2800" dirty="0"/>
              <a:t>Questions</a:t>
            </a:r>
          </a:p>
        </p:txBody>
      </p:sp>
      <p:sp>
        <p:nvSpPr>
          <p:cNvPr id="3" name="Content Placeholder 2"/>
          <p:cNvSpPr>
            <a:spLocks noGrp="1"/>
          </p:cNvSpPr>
          <p:nvPr>
            <p:ph idx="1"/>
          </p:nvPr>
        </p:nvSpPr>
        <p:spPr>
          <a:xfrm>
            <a:off x="567559" y="915055"/>
            <a:ext cx="10331669" cy="5643680"/>
          </a:xfrm>
        </p:spPr>
        <p:txBody>
          <a:bodyPr/>
          <a:lstStyle/>
          <a:p>
            <a:pPr>
              <a:spcBef>
                <a:spcPts val="1200"/>
              </a:spcBef>
            </a:pPr>
            <a:r>
              <a:rPr lang="en-US" sz="2400" dirty="0"/>
              <a:t>Questions about this FOA? Email </a:t>
            </a:r>
            <a:r>
              <a:rPr lang="en-US" sz="2400" dirty="0">
                <a:solidFill>
                  <a:srgbClr val="0000FF"/>
                </a:solidFill>
              </a:rPr>
              <a:t>SI.Grid-FOA.SETO@ee.doe.gov</a:t>
            </a:r>
          </a:p>
          <a:p>
            <a:pPr lvl="1">
              <a:spcBef>
                <a:spcPts val="1200"/>
              </a:spcBef>
              <a:buFont typeface="Courier New" panose="02070309020205020404" pitchFamily="49" charset="0"/>
              <a:buChar char="o"/>
            </a:pPr>
            <a:r>
              <a:rPr lang="en-US" sz="1600" dirty="0"/>
              <a:t>All Q&amp;As related to this FOA will be posted on EERE Exchange</a:t>
            </a:r>
          </a:p>
          <a:p>
            <a:pPr lvl="2">
              <a:spcBef>
                <a:spcPts val="1200"/>
              </a:spcBef>
              <a:buFont typeface="Courier New" panose="02070309020205020404" pitchFamily="49" charset="0"/>
              <a:buChar char="o"/>
            </a:pPr>
            <a:r>
              <a:rPr lang="en-US" sz="2000" dirty="0"/>
              <a:t>You must select this specific FOA Number in order to view the Q&amp;As </a:t>
            </a:r>
          </a:p>
          <a:p>
            <a:pPr lvl="1">
              <a:spcBef>
                <a:spcPts val="1200"/>
              </a:spcBef>
              <a:buFont typeface="Courier New" panose="02070309020205020404" pitchFamily="49" charset="0"/>
              <a:buChar char="o"/>
            </a:pPr>
            <a:r>
              <a:rPr lang="en-US" sz="2000" dirty="0"/>
              <a:t>EERE will attempt to respond to a question within 3 business days, unless a similar Q&amp;A has already been posted on the website</a:t>
            </a:r>
          </a:p>
          <a:p>
            <a:pPr>
              <a:spcBef>
                <a:spcPts val="1200"/>
              </a:spcBef>
            </a:pPr>
            <a:r>
              <a:rPr lang="en-US" sz="2400" dirty="0"/>
              <a:t>Problems logging into EERE Exchange or uploading and submitting application documents with EERE Exchange? Email </a:t>
            </a:r>
            <a:r>
              <a:rPr lang="en-US" sz="2400" dirty="0">
                <a:solidFill>
                  <a:srgbClr val="0000FF"/>
                </a:solidFill>
              </a:rPr>
              <a:t>EERE-ExchangeSupport@hq.doe.gov</a:t>
            </a:r>
            <a:r>
              <a:rPr lang="en-US" sz="2400" dirty="0"/>
              <a:t>. </a:t>
            </a:r>
          </a:p>
          <a:p>
            <a:pPr lvl="1">
              <a:spcBef>
                <a:spcPts val="1200"/>
              </a:spcBef>
              <a:buFont typeface="Courier New" panose="02070309020205020404" pitchFamily="49" charset="0"/>
              <a:buChar char="o"/>
            </a:pPr>
            <a:r>
              <a:rPr lang="en-US" sz="1600" dirty="0"/>
              <a:t>Include FOA name and number in subject line</a:t>
            </a:r>
          </a:p>
          <a:p>
            <a:pPr>
              <a:spcBef>
                <a:spcPts val="1200"/>
              </a:spcBef>
            </a:pPr>
            <a:r>
              <a:rPr lang="en-US" sz="2400" dirty="0"/>
              <a:t>All questions asked during this presentation will be posted on EERE Exchange</a:t>
            </a:r>
          </a:p>
          <a:p>
            <a:pPr marL="0" indent="0">
              <a:buNone/>
            </a:pPr>
            <a:endParaRPr lang="en-US" sz="2400" dirty="0"/>
          </a:p>
        </p:txBody>
      </p:sp>
    </p:spTree>
    <p:extLst>
      <p:ext uri="{BB962C8B-B14F-4D97-AF65-F5344CB8AC3E}">
        <p14:creationId xmlns:p14="http://schemas.microsoft.com/office/powerpoint/2010/main" val="3630468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778" y="893"/>
            <a:ext cx="11503378" cy="685621"/>
          </a:xfrm>
        </p:spPr>
        <p:txBody>
          <a:bodyPr>
            <a:noAutofit/>
          </a:bodyPr>
          <a:lstStyle/>
          <a:p>
            <a:pPr algn="ctr"/>
            <a:r>
              <a:rPr lang="en-US" sz="2800" dirty="0"/>
              <a:t>DE-FOA-0002745 Bipartisan Infrastructure Law: Solar and Wind Grid Services and Reliability Demonstration</a:t>
            </a:r>
          </a:p>
        </p:txBody>
      </p:sp>
      <p:graphicFrame>
        <p:nvGraphicFramePr>
          <p:cNvPr id="5" name="Table 4"/>
          <p:cNvGraphicFramePr>
            <a:graphicFrameLocks noGrp="1"/>
          </p:cNvGraphicFramePr>
          <p:nvPr>
            <p:extLst>
              <p:ext uri="{D42A27DB-BD31-4B8C-83A1-F6EECF244321}">
                <p14:modId xmlns:p14="http://schemas.microsoft.com/office/powerpoint/2010/main" val="3500452006"/>
              </p:ext>
            </p:extLst>
          </p:nvPr>
        </p:nvGraphicFramePr>
        <p:xfrm>
          <a:off x="1904502" y="2038712"/>
          <a:ext cx="9610165" cy="3666173"/>
        </p:xfrm>
        <a:graphic>
          <a:graphicData uri="http://schemas.openxmlformats.org/drawingml/2006/table">
            <a:tbl>
              <a:tblPr firstCol="1" bandRow="1">
                <a:tableStyleId>{5940675A-B579-460E-94D1-54222C63F5DA}</a:tableStyleId>
              </a:tblPr>
              <a:tblGrid>
                <a:gridCol w="6537621">
                  <a:extLst>
                    <a:ext uri="{9D8B030D-6E8A-4147-A177-3AD203B41FA5}">
                      <a16:colId xmlns:a16="http://schemas.microsoft.com/office/drawing/2014/main" val="20000"/>
                    </a:ext>
                  </a:extLst>
                </a:gridCol>
                <a:gridCol w="3072544">
                  <a:extLst>
                    <a:ext uri="{9D8B030D-6E8A-4147-A177-3AD203B41FA5}">
                      <a16:colId xmlns:a16="http://schemas.microsoft.com/office/drawing/2014/main" val="20001"/>
                    </a:ext>
                  </a:extLst>
                </a:gridCol>
              </a:tblGrid>
              <a:tr h="523739">
                <a:tc>
                  <a:txBody>
                    <a:bodyPr/>
                    <a:lstStyle/>
                    <a:p>
                      <a:pPr marL="0" marR="0">
                        <a:spcBef>
                          <a:spcPts val="0"/>
                        </a:spcBef>
                        <a:spcAft>
                          <a:spcPts val="0"/>
                        </a:spcAft>
                      </a:pPr>
                      <a:r>
                        <a:rPr lang="en-US" sz="2000" b="1" dirty="0">
                          <a:solidFill>
                            <a:schemeClr val="tx2"/>
                          </a:solidFill>
                          <a:effectLst/>
                        </a:rPr>
                        <a:t>FOA Issue Date:</a:t>
                      </a:r>
                      <a:endParaRPr lang="en-US" sz="2000" b="1" dirty="0">
                        <a:solidFill>
                          <a:schemeClr val="tx2"/>
                        </a:solidFill>
                        <a:effectLst/>
                        <a:latin typeface="Calibri"/>
                        <a:ea typeface="Calibri"/>
                        <a:cs typeface="Times New Roman"/>
                      </a:endParaRPr>
                    </a:p>
                  </a:txBody>
                  <a:tcPr marL="68562" marR="68562" marT="0" marB="0" anchor="ctr"/>
                </a:tc>
                <a:tc>
                  <a:txBody>
                    <a:bodyPr/>
                    <a:lstStyle/>
                    <a:p>
                      <a:pPr marL="0" marR="0" algn="l">
                        <a:spcBef>
                          <a:spcPts val="0"/>
                        </a:spcBef>
                        <a:spcAft>
                          <a:spcPts val="0"/>
                        </a:spcAft>
                      </a:pPr>
                      <a:r>
                        <a:rPr lang="en-US" sz="2000" dirty="0">
                          <a:effectLst/>
                        </a:rPr>
                        <a:t> 8/2/2022</a:t>
                      </a:r>
                      <a:endParaRPr lang="en-US" sz="2000" dirty="0">
                        <a:effectLst/>
                        <a:latin typeface="Calibri"/>
                        <a:ea typeface="Calibri"/>
                        <a:cs typeface="Times New Roman"/>
                      </a:endParaRPr>
                    </a:p>
                  </a:txBody>
                  <a:tcPr marL="68562" marR="68562" marT="0" marB="0" anchor="ctr"/>
                </a:tc>
                <a:extLst>
                  <a:ext uri="{0D108BD9-81ED-4DB2-BD59-A6C34878D82A}">
                    <a16:rowId xmlns:a16="http://schemas.microsoft.com/office/drawing/2014/main" val="10000"/>
                  </a:ext>
                </a:extLst>
              </a:tr>
              <a:tr h="523739">
                <a:tc>
                  <a:txBody>
                    <a:bodyPr/>
                    <a:lstStyle/>
                    <a:p>
                      <a:pPr marL="0" marR="0">
                        <a:spcBef>
                          <a:spcPts val="0"/>
                        </a:spcBef>
                        <a:spcAft>
                          <a:spcPts val="0"/>
                        </a:spcAft>
                      </a:pPr>
                      <a:r>
                        <a:rPr lang="en-US" sz="2000" b="1" dirty="0">
                          <a:solidFill>
                            <a:schemeClr val="tx2"/>
                          </a:solidFill>
                          <a:effectLst/>
                          <a:latin typeface="Calibri"/>
                          <a:ea typeface="Calibri"/>
                          <a:cs typeface="Times New Roman"/>
                        </a:rPr>
                        <a:t>FOA Informational Webinar:</a:t>
                      </a:r>
                    </a:p>
                  </a:txBody>
                  <a:tcPr marL="68562" marR="68562" marT="0" marB="0" anchor="ctr"/>
                </a:tc>
                <a:tc>
                  <a:txBody>
                    <a:bodyPr/>
                    <a:lstStyle/>
                    <a:p>
                      <a:pPr marL="0" marR="0" algn="l">
                        <a:spcBef>
                          <a:spcPts val="0"/>
                        </a:spcBef>
                        <a:spcAft>
                          <a:spcPts val="0"/>
                        </a:spcAft>
                      </a:pPr>
                      <a:r>
                        <a:rPr lang="en-US" sz="2000" dirty="0">
                          <a:effectLst/>
                          <a:latin typeface="Calibri"/>
                          <a:ea typeface="Calibri"/>
                          <a:cs typeface="Times New Roman"/>
                        </a:rPr>
                        <a:t> 8/17/2022 1:00pm ET</a:t>
                      </a:r>
                    </a:p>
                  </a:txBody>
                  <a:tcPr marL="68562" marR="68562" marT="0" marB="0" anchor="ctr"/>
                </a:tc>
                <a:extLst>
                  <a:ext uri="{0D108BD9-81ED-4DB2-BD59-A6C34878D82A}">
                    <a16:rowId xmlns:a16="http://schemas.microsoft.com/office/drawing/2014/main" val="1430842152"/>
                  </a:ext>
                </a:extLst>
              </a:tr>
              <a:tr h="523739">
                <a:tc>
                  <a:txBody>
                    <a:bodyPr/>
                    <a:lstStyle/>
                    <a:p>
                      <a:pPr marL="0" marR="0">
                        <a:spcBef>
                          <a:spcPts val="0"/>
                        </a:spcBef>
                        <a:spcAft>
                          <a:spcPts val="0"/>
                        </a:spcAft>
                      </a:pPr>
                      <a:r>
                        <a:rPr lang="en-US" sz="2000" b="1" dirty="0">
                          <a:solidFill>
                            <a:schemeClr val="tx2"/>
                          </a:solidFill>
                          <a:effectLst/>
                        </a:rPr>
                        <a:t>Submission Deadline for Concept Papers:</a:t>
                      </a:r>
                      <a:endParaRPr lang="en-US" sz="2000" b="1" dirty="0">
                        <a:solidFill>
                          <a:schemeClr val="tx2"/>
                        </a:solidFill>
                        <a:effectLst/>
                        <a:latin typeface="Calibri"/>
                        <a:ea typeface="Calibri"/>
                        <a:cs typeface="Times New Roman"/>
                      </a:endParaRPr>
                    </a:p>
                  </a:txBody>
                  <a:tcPr marL="68562" marR="68562" marT="0" marB="0" anchor="ctr"/>
                </a:tc>
                <a:tc>
                  <a:txBody>
                    <a:bodyPr/>
                    <a:lstStyle/>
                    <a:p>
                      <a:pPr marL="0" marR="0" algn="l">
                        <a:spcBef>
                          <a:spcPts val="0"/>
                        </a:spcBef>
                        <a:spcAft>
                          <a:spcPts val="0"/>
                        </a:spcAft>
                      </a:pPr>
                      <a:r>
                        <a:rPr lang="en-US" sz="2000" dirty="0">
                          <a:effectLst/>
                        </a:rPr>
                        <a:t> 9/15/2022 5:00pm ET</a:t>
                      </a:r>
                      <a:endParaRPr lang="en-US" sz="2000" dirty="0">
                        <a:effectLst/>
                        <a:latin typeface="Calibri"/>
                        <a:ea typeface="Calibri"/>
                        <a:cs typeface="Times New Roman"/>
                      </a:endParaRPr>
                    </a:p>
                  </a:txBody>
                  <a:tcPr marL="68562" marR="68562" marT="0" marB="0" anchor="ctr"/>
                </a:tc>
                <a:extLst>
                  <a:ext uri="{0D108BD9-81ED-4DB2-BD59-A6C34878D82A}">
                    <a16:rowId xmlns:a16="http://schemas.microsoft.com/office/drawing/2014/main" val="10001"/>
                  </a:ext>
                </a:extLst>
              </a:tr>
              <a:tr h="523739">
                <a:tc>
                  <a:txBody>
                    <a:bodyPr/>
                    <a:lstStyle/>
                    <a:p>
                      <a:pPr marL="0" marR="0">
                        <a:spcBef>
                          <a:spcPts val="0"/>
                        </a:spcBef>
                        <a:spcAft>
                          <a:spcPts val="0"/>
                        </a:spcAft>
                      </a:pPr>
                      <a:r>
                        <a:rPr lang="en-US" sz="2000" b="1" dirty="0">
                          <a:solidFill>
                            <a:schemeClr val="tx2"/>
                          </a:solidFill>
                          <a:effectLst/>
                        </a:rPr>
                        <a:t>Submission Deadline for Full Applications:</a:t>
                      </a:r>
                      <a:endParaRPr lang="en-US" sz="2000" b="1" dirty="0">
                        <a:solidFill>
                          <a:schemeClr val="tx2"/>
                        </a:solidFill>
                        <a:effectLst/>
                        <a:latin typeface="Calibri"/>
                        <a:ea typeface="Calibri"/>
                        <a:cs typeface="Times New Roman"/>
                      </a:endParaRPr>
                    </a:p>
                  </a:txBody>
                  <a:tcPr marL="68562" marR="68562" marT="0" marB="0" anchor="ctr"/>
                </a:tc>
                <a:tc>
                  <a:txBody>
                    <a:bodyPr/>
                    <a:lstStyle/>
                    <a:p>
                      <a:pPr marL="0" marR="0" algn="l">
                        <a:spcBef>
                          <a:spcPts val="0"/>
                        </a:spcBef>
                        <a:spcAft>
                          <a:spcPts val="0"/>
                        </a:spcAft>
                      </a:pPr>
                      <a:r>
                        <a:rPr lang="en-US" sz="2000" dirty="0">
                          <a:effectLst/>
                        </a:rPr>
                        <a:t> 11/17/2022 5:00pm ET</a:t>
                      </a:r>
                      <a:endParaRPr lang="en-US" sz="2000" dirty="0">
                        <a:effectLst/>
                        <a:latin typeface="Calibri"/>
                        <a:ea typeface="Calibri"/>
                        <a:cs typeface="Times New Roman"/>
                      </a:endParaRPr>
                    </a:p>
                  </a:txBody>
                  <a:tcPr marL="68562" marR="68562" marT="0" marB="0" anchor="ctr"/>
                </a:tc>
                <a:extLst>
                  <a:ext uri="{0D108BD9-81ED-4DB2-BD59-A6C34878D82A}">
                    <a16:rowId xmlns:a16="http://schemas.microsoft.com/office/drawing/2014/main" val="10002"/>
                  </a:ext>
                </a:extLst>
              </a:tr>
              <a:tr h="523739">
                <a:tc>
                  <a:txBody>
                    <a:bodyPr/>
                    <a:lstStyle/>
                    <a:p>
                      <a:pPr marL="0" marR="0">
                        <a:spcBef>
                          <a:spcPts val="0"/>
                        </a:spcBef>
                        <a:spcAft>
                          <a:spcPts val="0"/>
                        </a:spcAft>
                      </a:pPr>
                      <a:r>
                        <a:rPr lang="en-US" sz="2000" b="1" dirty="0">
                          <a:solidFill>
                            <a:schemeClr val="tx2"/>
                          </a:solidFill>
                          <a:effectLst/>
                        </a:rPr>
                        <a:t>Submission Deadline for Replies to Reviewer Comments:</a:t>
                      </a:r>
                      <a:endParaRPr lang="en-US" sz="2000" b="1" dirty="0">
                        <a:solidFill>
                          <a:schemeClr val="tx2"/>
                        </a:solidFill>
                        <a:effectLst/>
                        <a:latin typeface="Calibri"/>
                        <a:ea typeface="Calibri"/>
                        <a:cs typeface="Times New Roman"/>
                      </a:endParaRPr>
                    </a:p>
                  </a:txBody>
                  <a:tcPr marL="68562" marR="68562" marT="0" marB="0" anchor="ctr"/>
                </a:tc>
                <a:tc>
                  <a:txBody>
                    <a:bodyPr/>
                    <a:lstStyle/>
                    <a:p>
                      <a:pPr marL="0" marR="0" algn="l">
                        <a:spcBef>
                          <a:spcPts val="0"/>
                        </a:spcBef>
                        <a:spcAft>
                          <a:spcPts val="0"/>
                        </a:spcAft>
                      </a:pPr>
                      <a:r>
                        <a:rPr lang="en-US" sz="2000" dirty="0">
                          <a:effectLst/>
                        </a:rPr>
                        <a:t> 12/15/2022 5:00pm ET</a:t>
                      </a:r>
                      <a:endParaRPr lang="en-US" sz="2000" dirty="0">
                        <a:effectLst/>
                        <a:latin typeface="Calibri"/>
                        <a:ea typeface="Calibri"/>
                        <a:cs typeface="Times New Roman"/>
                      </a:endParaRPr>
                    </a:p>
                  </a:txBody>
                  <a:tcPr marL="68562" marR="68562" marT="0" marB="0" anchor="ctr"/>
                </a:tc>
                <a:extLst>
                  <a:ext uri="{0D108BD9-81ED-4DB2-BD59-A6C34878D82A}">
                    <a16:rowId xmlns:a16="http://schemas.microsoft.com/office/drawing/2014/main" val="10003"/>
                  </a:ext>
                </a:extLst>
              </a:tr>
              <a:tr h="523739">
                <a:tc>
                  <a:txBody>
                    <a:bodyPr/>
                    <a:lstStyle/>
                    <a:p>
                      <a:pPr marL="0" marR="0">
                        <a:spcBef>
                          <a:spcPts val="0"/>
                        </a:spcBef>
                        <a:spcAft>
                          <a:spcPts val="0"/>
                        </a:spcAft>
                      </a:pPr>
                      <a:r>
                        <a:rPr lang="en-US" sz="2000" b="1" dirty="0">
                          <a:solidFill>
                            <a:schemeClr val="tx2"/>
                          </a:solidFill>
                          <a:effectLst/>
                        </a:rPr>
                        <a:t>Expected Date for EERE Selection Notifications:</a:t>
                      </a:r>
                      <a:endParaRPr lang="en-US" sz="2000" b="1" dirty="0">
                        <a:solidFill>
                          <a:schemeClr val="tx2"/>
                        </a:solidFill>
                        <a:effectLst/>
                        <a:latin typeface="Calibri"/>
                        <a:ea typeface="Calibri"/>
                        <a:cs typeface="Times New Roman"/>
                      </a:endParaRPr>
                    </a:p>
                  </a:txBody>
                  <a:tcPr marL="68562" marR="68562" marT="0" marB="0" anchor="ctr"/>
                </a:tc>
                <a:tc>
                  <a:txBody>
                    <a:bodyPr/>
                    <a:lstStyle/>
                    <a:p>
                      <a:pPr marL="0" marR="0" algn="l">
                        <a:spcBef>
                          <a:spcPts val="0"/>
                        </a:spcBef>
                        <a:spcAft>
                          <a:spcPts val="0"/>
                        </a:spcAft>
                      </a:pPr>
                      <a:r>
                        <a:rPr lang="en-US" sz="2000" dirty="0">
                          <a:effectLst/>
                        </a:rPr>
                        <a:t> February 2023</a:t>
                      </a:r>
                      <a:endParaRPr lang="en-US" sz="2000" dirty="0">
                        <a:effectLst/>
                        <a:latin typeface="Calibri"/>
                        <a:ea typeface="Calibri"/>
                        <a:cs typeface="Times New Roman"/>
                      </a:endParaRPr>
                    </a:p>
                  </a:txBody>
                  <a:tcPr marL="68562" marR="68562" marT="0" marB="0" anchor="ctr"/>
                </a:tc>
                <a:extLst>
                  <a:ext uri="{0D108BD9-81ED-4DB2-BD59-A6C34878D82A}">
                    <a16:rowId xmlns:a16="http://schemas.microsoft.com/office/drawing/2014/main" val="10004"/>
                  </a:ext>
                </a:extLst>
              </a:tr>
              <a:tr h="523739">
                <a:tc>
                  <a:txBody>
                    <a:bodyPr/>
                    <a:lstStyle/>
                    <a:p>
                      <a:pPr marL="0" marR="0">
                        <a:spcBef>
                          <a:spcPts val="0"/>
                        </a:spcBef>
                        <a:spcAft>
                          <a:spcPts val="0"/>
                        </a:spcAft>
                      </a:pPr>
                      <a:r>
                        <a:rPr lang="en-US" sz="2000" b="1" dirty="0">
                          <a:solidFill>
                            <a:schemeClr val="tx2"/>
                          </a:solidFill>
                          <a:effectLst/>
                        </a:rPr>
                        <a:t>Expected Timeframe for Award Negotiations:</a:t>
                      </a:r>
                      <a:endParaRPr lang="en-US" sz="2000" b="1" dirty="0">
                        <a:solidFill>
                          <a:schemeClr val="tx2"/>
                        </a:solidFill>
                        <a:effectLst/>
                        <a:latin typeface="Calibri"/>
                        <a:ea typeface="Calibri"/>
                        <a:cs typeface="Times New Roman"/>
                      </a:endParaRPr>
                    </a:p>
                  </a:txBody>
                  <a:tcPr marL="68562" marR="68562" marT="0" marB="0" anchor="ctr"/>
                </a:tc>
                <a:tc>
                  <a:txBody>
                    <a:bodyPr/>
                    <a:lstStyle/>
                    <a:p>
                      <a:pPr marL="0" marR="0" algn="l">
                        <a:spcBef>
                          <a:spcPts val="0"/>
                        </a:spcBef>
                        <a:spcAft>
                          <a:spcPts val="0"/>
                        </a:spcAft>
                      </a:pPr>
                      <a:r>
                        <a:rPr lang="en-US" sz="2000" dirty="0">
                          <a:effectLst/>
                        </a:rPr>
                        <a:t> February 2023 - June 2023</a:t>
                      </a:r>
                      <a:endParaRPr lang="en-US" sz="2000" dirty="0">
                        <a:effectLst/>
                        <a:latin typeface="Calibri"/>
                        <a:ea typeface="Calibri"/>
                        <a:cs typeface="Times New Roman"/>
                      </a:endParaRPr>
                    </a:p>
                  </a:txBody>
                  <a:tcPr marL="68562" marR="68562" marT="0" marB="0" anchor="ctr"/>
                </a:tc>
                <a:extLst>
                  <a:ext uri="{0D108BD9-81ED-4DB2-BD59-A6C34878D82A}">
                    <a16:rowId xmlns:a16="http://schemas.microsoft.com/office/drawing/2014/main" val="10005"/>
                  </a:ext>
                </a:extLst>
              </a:tr>
            </a:tbl>
          </a:graphicData>
        </a:graphic>
      </p:graphicFrame>
      <p:sp>
        <p:nvSpPr>
          <p:cNvPr id="8" name="TextBox 7"/>
          <p:cNvSpPr txBox="1"/>
          <p:nvPr/>
        </p:nvSpPr>
        <p:spPr>
          <a:xfrm>
            <a:off x="1828323" y="1306133"/>
            <a:ext cx="8075097" cy="523084"/>
          </a:xfrm>
          <a:prstGeom prst="rect">
            <a:avLst/>
          </a:prstGeom>
          <a:noFill/>
        </p:spPr>
        <p:txBody>
          <a:bodyPr wrap="square" rtlCol="0">
            <a:spAutoFit/>
          </a:bodyPr>
          <a:lstStyle/>
          <a:p>
            <a:r>
              <a:rPr lang="en-US" sz="2399" b="1" dirty="0">
                <a:solidFill>
                  <a:schemeClr val="tx1">
                    <a:lumMod val="90000"/>
                    <a:lumOff val="10000"/>
                  </a:schemeClr>
                </a:solidFill>
              </a:rPr>
              <a:t>Anticipated Schedule</a:t>
            </a:r>
            <a:r>
              <a:rPr lang="en-US" sz="2799" b="1" dirty="0">
                <a:solidFill>
                  <a:schemeClr val="tx1">
                    <a:lumMod val="90000"/>
                    <a:lumOff val="10000"/>
                  </a:schemeClr>
                </a:solidFill>
              </a:rPr>
              <a:t>:</a:t>
            </a:r>
          </a:p>
        </p:txBody>
      </p:sp>
    </p:spTree>
    <p:extLst>
      <p:ext uri="{BB962C8B-B14F-4D97-AF65-F5344CB8AC3E}">
        <p14:creationId xmlns:p14="http://schemas.microsoft.com/office/powerpoint/2010/main" val="1142620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297" y="74026"/>
            <a:ext cx="9094123" cy="685621"/>
          </a:xfrm>
        </p:spPr>
        <p:txBody>
          <a:bodyPr/>
          <a:lstStyle/>
          <a:p>
            <a:r>
              <a:rPr lang="en-US" sz="2800" dirty="0"/>
              <a:t>Agenda</a:t>
            </a:r>
          </a:p>
        </p:txBody>
      </p:sp>
      <p:sp>
        <p:nvSpPr>
          <p:cNvPr id="3" name="Content Placeholder 2"/>
          <p:cNvSpPr>
            <a:spLocks noGrp="1"/>
          </p:cNvSpPr>
          <p:nvPr>
            <p:ph idx="1"/>
          </p:nvPr>
        </p:nvSpPr>
        <p:spPr>
          <a:xfrm>
            <a:off x="809297" y="924600"/>
            <a:ext cx="9170303" cy="5719860"/>
          </a:xfrm>
        </p:spPr>
        <p:txBody>
          <a:bodyPr>
            <a:normAutofit/>
          </a:bodyPr>
          <a:lstStyle/>
          <a:p>
            <a:pPr marL="514196" indent="-514196">
              <a:buAutoNum type="arabicParenR"/>
            </a:pPr>
            <a:r>
              <a:rPr lang="en-US" sz="2400" dirty="0"/>
              <a:t>Topic Areas/Technical Areas of Interest</a:t>
            </a:r>
          </a:p>
          <a:p>
            <a:pPr marL="514196" indent="-514196">
              <a:buAutoNum type="arabicParenR"/>
            </a:pPr>
            <a:r>
              <a:rPr lang="en-US" sz="2400" dirty="0"/>
              <a:t>Award Information</a:t>
            </a:r>
          </a:p>
          <a:p>
            <a:pPr marL="514196" indent="-514196">
              <a:buAutoNum type="arabicParenR"/>
            </a:pPr>
            <a:r>
              <a:rPr lang="en-US" sz="2400" dirty="0"/>
              <a:t>Statement of Substantial Involvement</a:t>
            </a:r>
          </a:p>
          <a:p>
            <a:pPr marL="514196" indent="-514196">
              <a:buFont typeface="Arial" charset="0"/>
              <a:buAutoNum type="arabicParenR"/>
            </a:pPr>
            <a:r>
              <a:rPr lang="en-US" sz="2400" dirty="0"/>
              <a:t>Cost Sharing</a:t>
            </a:r>
          </a:p>
          <a:p>
            <a:pPr marL="514196" indent="-514196">
              <a:buFont typeface="Arial" charset="0"/>
              <a:buAutoNum type="arabicParenR"/>
            </a:pPr>
            <a:r>
              <a:rPr lang="en-US" sz="2400" dirty="0"/>
              <a:t>FOA Timeline</a:t>
            </a:r>
          </a:p>
          <a:p>
            <a:pPr marL="514196" indent="-514196">
              <a:buAutoNum type="arabicParenR"/>
            </a:pPr>
            <a:r>
              <a:rPr lang="en-US" sz="2400" dirty="0"/>
              <a:t>Concept Papers</a:t>
            </a:r>
          </a:p>
          <a:p>
            <a:pPr marL="514196" indent="-514196">
              <a:buAutoNum type="arabicParenR"/>
            </a:pPr>
            <a:r>
              <a:rPr lang="en-US" sz="2400" dirty="0"/>
              <a:t>Full Applications</a:t>
            </a:r>
          </a:p>
          <a:p>
            <a:pPr marL="514196" indent="-514196">
              <a:buAutoNum type="arabicParenR"/>
            </a:pPr>
            <a:r>
              <a:rPr lang="en-US" sz="2400" dirty="0"/>
              <a:t>Merit Review and Selection Process </a:t>
            </a:r>
          </a:p>
          <a:p>
            <a:pPr marL="514196" indent="-514196">
              <a:buAutoNum type="arabicParenR"/>
            </a:pPr>
            <a:r>
              <a:rPr lang="en-US" sz="2400" dirty="0"/>
              <a:t>Pre-Selection Interviews</a:t>
            </a:r>
          </a:p>
          <a:p>
            <a:pPr marL="514196" indent="-514196">
              <a:buAutoNum type="arabicParenR"/>
            </a:pPr>
            <a:r>
              <a:rPr lang="en-US" sz="2400" dirty="0"/>
              <a:t>Registration Requirements</a:t>
            </a:r>
          </a:p>
          <a:p>
            <a:pPr marL="0" indent="0">
              <a:buNone/>
            </a:pPr>
            <a:endParaRPr lang="en-US" sz="2400" dirty="0"/>
          </a:p>
          <a:p>
            <a:endParaRPr lang="en-US" sz="2400" dirty="0"/>
          </a:p>
        </p:txBody>
      </p:sp>
    </p:spTree>
    <p:extLst>
      <p:ext uri="{BB962C8B-B14F-4D97-AF65-F5344CB8AC3E}">
        <p14:creationId xmlns:p14="http://schemas.microsoft.com/office/powerpoint/2010/main" val="3408745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439" y="21595"/>
            <a:ext cx="10969943" cy="886274"/>
          </a:xfrm>
        </p:spPr>
        <p:txBody>
          <a:bodyPr/>
          <a:lstStyle/>
          <a:p>
            <a:r>
              <a:rPr lang="en-US" dirty="0"/>
              <a:t>Topic 1: Grid Services Demonstrations</a:t>
            </a:r>
          </a:p>
        </p:txBody>
      </p:sp>
      <p:sp>
        <p:nvSpPr>
          <p:cNvPr id="4" name="TextBox 3"/>
          <p:cNvSpPr txBox="1"/>
          <p:nvPr/>
        </p:nvSpPr>
        <p:spPr>
          <a:xfrm>
            <a:off x="503451" y="1014658"/>
            <a:ext cx="11181923" cy="1077026"/>
          </a:xfrm>
          <a:prstGeom prst="rect">
            <a:avLst/>
          </a:prstGeom>
          <a:solidFill>
            <a:schemeClr val="accent6">
              <a:lumMod val="20000"/>
              <a:lumOff val="80000"/>
            </a:schemeClr>
          </a:solidFill>
        </p:spPr>
        <p:txBody>
          <a:bodyPr wrap="square" rtlCol="0">
            <a:spAutoFit/>
          </a:bodyPr>
          <a:lstStyle/>
          <a:p>
            <a:r>
              <a:rPr lang="en-US" sz="2133" b="1" dirty="0">
                <a:latin typeface="Calibri" panose="020F0502020204030204" pitchFamily="34" charset="0"/>
                <a:ea typeface="Times New Roman" panose="02020603050405020304" pitchFamily="18" charset="0"/>
                <a:cs typeface="Times New Roman" panose="02020603050405020304" pitchFamily="18" charset="0"/>
              </a:rPr>
              <a:t>Through joint SETO and WETO funding, this topic area supports demonstration projects that integrate renewable generation with other large-scale or aggregated distributed energy resource (DER) technologies to provide grid services to the bulk power grid. </a:t>
            </a:r>
            <a:endParaRPr lang="en-US" sz="1600" b="1" dirty="0"/>
          </a:p>
        </p:txBody>
      </p:sp>
      <p:sp>
        <p:nvSpPr>
          <p:cNvPr id="8" name="TextBox 7"/>
          <p:cNvSpPr txBox="1"/>
          <p:nvPr/>
        </p:nvSpPr>
        <p:spPr>
          <a:xfrm>
            <a:off x="8364199" y="6540080"/>
            <a:ext cx="745012" cy="297454"/>
          </a:xfrm>
          <a:prstGeom prst="rect">
            <a:avLst/>
          </a:prstGeom>
          <a:noFill/>
        </p:spPr>
        <p:txBody>
          <a:bodyPr wrap="none" rtlCol="0">
            <a:spAutoFit/>
          </a:bodyPr>
          <a:lstStyle/>
          <a:p>
            <a:r>
              <a:rPr lang="en-US" sz="1333" dirty="0">
                <a:solidFill>
                  <a:schemeClr val="bg1"/>
                </a:solidFill>
              </a:rPr>
              <a:t>nrel.gov</a:t>
            </a:r>
          </a:p>
        </p:txBody>
      </p:sp>
      <p:sp>
        <p:nvSpPr>
          <p:cNvPr id="15" name="Rectangle 14"/>
          <p:cNvSpPr/>
          <p:nvPr/>
        </p:nvSpPr>
        <p:spPr>
          <a:xfrm>
            <a:off x="190056" y="6500641"/>
            <a:ext cx="1663312" cy="1641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9"/>
          </a:p>
        </p:txBody>
      </p:sp>
      <p:sp>
        <p:nvSpPr>
          <p:cNvPr id="5" name="TextBox 4"/>
          <p:cNvSpPr txBox="1"/>
          <p:nvPr/>
        </p:nvSpPr>
        <p:spPr>
          <a:xfrm>
            <a:off x="190055" y="2203004"/>
            <a:ext cx="5819122" cy="4440383"/>
          </a:xfrm>
          <a:prstGeom prst="rect">
            <a:avLst/>
          </a:prstGeom>
          <a:solidFill>
            <a:schemeClr val="bg1"/>
          </a:solidFill>
        </p:spPr>
        <p:txBody>
          <a:bodyPr wrap="square" rtlCol="0">
            <a:spAutoFit/>
          </a:bodyPr>
          <a:lstStyle/>
          <a:p>
            <a:r>
              <a:rPr lang="en-US" sz="2133" b="1" u="sng" dirty="0"/>
              <a:t>Primary Research Objectives</a:t>
            </a:r>
          </a:p>
          <a:p>
            <a:pPr marL="380905" indent="-380905">
              <a:buFont typeface="Arial" panose="020B0604020202020204" pitchFamily="34" charset="0"/>
              <a:buChar char="•"/>
            </a:pPr>
            <a:r>
              <a:rPr lang="en-US" sz="1866" b="1" dirty="0"/>
              <a:t>Research and develop technologies</a:t>
            </a:r>
            <a:r>
              <a:rPr lang="en-US" sz="1866" dirty="0"/>
              <a:t> to provide grid service solutions</a:t>
            </a:r>
          </a:p>
          <a:p>
            <a:pPr marL="380905" indent="-380905">
              <a:buFont typeface="Arial" panose="020B0604020202020204" pitchFamily="34" charset="0"/>
              <a:buChar char="•"/>
            </a:pPr>
            <a:r>
              <a:rPr lang="en-US" sz="1866" b="1" dirty="0"/>
              <a:t>Define</a:t>
            </a:r>
            <a:r>
              <a:rPr lang="en-US" sz="1866" dirty="0"/>
              <a:t> and validate the deployment </a:t>
            </a:r>
            <a:r>
              <a:rPr lang="en-US" sz="1866" b="1" dirty="0"/>
              <a:t>specifications</a:t>
            </a:r>
            <a:r>
              <a:rPr lang="en-US" sz="1866" dirty="0"/>
              <a:t> required for the proposed solutions to ensure reliable and resilient operation of electric grids.</a:t>
            </a:r>
          </a:p>
          <a:p>
            <a:pPr marL="380905" indent="-380905">
              <a:buFont typeface="Arial" panose="020B0604020202020204" pitchFamily="34" charset="0"/>
              <a:buChar char="•"/>
            </a:pPr>
            <a:r>
              <a:rPr lang="en-US" sz="1866" dirty="0"/>
              <a:t>Design, develop and </a:t>
            </a:r>
            <a:r>
              <a:rPr lang="en-US" sz="1866" b="1" dirty="0"/>
              <a:t>implement</a:t>
            </a:r>
            <a:r>
              <a:rPr lang="en-US" sz="1866" dirty="0"/>
              <a:t> central, local or hybrid controls with large-scale </a:t>
            </a:r>
            <a:r>
              <a:rPr lang="en-US" sz="1866" b="1" dirty="0"/>
              <a:t>field demonstrations</a:t>
            </a:r>
            <a:r>
              <a:rPr lang="en-US" sz="1866" dirty="0"/>
              <a:t> of these grid services. </a:t>
            </a:r>
          </a:p>
          <a:p>
            <a:pPr marL="380905" indent="-380905">
              <a:buFont typeface="Arial" panose="020B0604020202020204" pitchFamily="34" charset="0"/>
              <a:buChar char="•"/>
            </a:pPr>
            <a:r>
              <a:rPr lang="en-US" sz="1866" b="1" dirty="0"/>
              <a:t>Identify barriers and opportunities</a:t>
            </a:r>
            <a:r>
              <a:rPr lang="en-US" sz="1866" dirty="0"/>
              <a:t> for various combinations of solar, wind and energy storage resources with or without other aggregated DERs </a:t>
            </a:r>
            <a:r>
              <a:rPr lang="en-US" sz="1866" b="1" dirty="0"/>
              <a:t>to provide grid services</a:t>
            </a:r>
          </a:p>
          <a:p>
            <a:pPr marL="380905" indent="-380905">
              <a:buFont typeface="Arial" panose="020B0604020202020204" pitchFamily="34" charset="0"/>
              <a:buChar char="•"/>
            </a:pPr>
            <a:r>
              <a:rPr lang="en-US" sz="1866" b="1" dirty="0"/>
              <a:t>Analyze</a:t>
            </a:r>
            <a:r>
              <a:rPr lang="en-US" sz="1866" dirty="0"/>
              <a:t> the </a:t>
            </a:r>
            <a:r>
              <a:rPr lang="en-US" sz="1866" b="1" dirty="0"/>
              <a:t>economics</a:t>
            </a:r>
            <a:r>
              <a:rPr lang="en-US" sz="1866" dirty="0"/>
              <a:t> and potential values added of the project demonstration</a:t>
            </a:r>
          </a:p>
        </p:txBody>
      </p:sp>
      <p:pic>
        <p:nvPicPr>
          <p:cNvPr id="11" name="Picture 10" descr="Diagram&#10;&#10;Description automatically generated">
            <a:extLst>
              <a:ext uri="{FF2B5EF4-FFF2-40B4-BE49-F238E27FC236}">
                <a16:creationId xmlns:a16="http://schemas.microsoft.com/office/drawing/2014/main" id="{43FFBE1E-D086-4D70-855B-53DE445B002E}"/>
              </a:ext>
            </a:extLst>
          </p:cNvPr>
          <p:cNvPicPr>
            <a:picLocks noChangeAspect="1"/>
          </p:cNvPicPr>
          <p:nvPr/>
        </p:nvPicPr>
        <p:blipFill rotWithShape="1">
          <a:blip r:embed="rId3">
            <a:clrChange>
              <a:clrFrom>
                <a:srgbClr val="FFFFFF"/>
              </a:clrFrom>
              <a:clrTo>
                <a:srgbClr val="FFFFFF">
                  <a:alpha val="0"/>
                </a:srgbClr>
              </a:clrTo>
            </a:clrChange>
          </a:blip>
          <a:srcRect l="35663"/>
          <a:stretch/>
        </p:blipFill>
        <p:spPr>
          <a:xfrm>
            <a:off x="6009177" y="4624747"/>
            <a:ext cx="3036089" cy="2232361"/>
          </a:xfrm>
          <a:prstGeom prst="rect">
            <a:avLst/>
          </a:prstGeom>
        </p:spPr>
      </p:pic>
      <p:pic>
        <p:nvPicPr>
          <p:cNvPr id="9" name="Picture 8" descr="Diagram&#10;&#10;Description automatically generated">
            <a:extLst>
              <a:ext uri="{FF2B5EF4-FFF2-40B4-BE49-F238E27FC236}">
                <a16:creationId xmlns:a16="http://schemas.microsoft.com/office/drawing/2014/main" id="{A16040D6-E6EC-446F-9382-3E7D207CA690}"/>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94234" y="2284953"/>
            <a:ext cx="3794593" cy="3455973"/>
          </a:xfrm>
          <a:prstGeom prst="rect">
            <a:avLst/>
          </a:prstGeom>
          <a:noFill/>
          <a:ln>
            <a:noFill/>
          </a:ln>
        </p:spPr>
      </p:pic>
      <p:pic>
        <p:nvPicPr>
          <p:cNvPr id="6" name="Picture 5">
            <a:extLst>
              <a:ext uri="{FF2B5EF4-FFF2-40B4-BE49-F238E27FC236}">
                <a16:creationId xmlns:a16="http://schemas.microsoft.com/office/drawing/2014/main" id="{18ED499E-CCFD-2A9C-4701-2FA3EF0CC2E5}"/>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6791928" y="2301418"/>
            <a:ext cx="1470585" cy="2113594"/>
          </a:xfrm>
          <a:prstGeom prst="rect">
            <a:avLst/>
          </a:prstGeom>
        </p:spPr>
      </p:pic>
    </p:spTree>
    <p:extLst>
      <p:ext uri="{BB962C8B-B14F-4D97-AF65-F5344CB8AC3E}">
        <p14:creationId xmlns:p14="http://schemas.microsoft.com/office/powerpoint/2010/main" val="502394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C5865-DC09-4522-BF48-572D03A69E8D}"/>
              </a:ext>
            </a:extLst>
          </p:cNvPr>
          <p:cNvSpPr>
            <a:spLocks noGrp="1"/>
          </p:cNvSpPr>
          <p:nvPr>
            <p:ph type="title"/>
          </p:nvPr>
        </p:nvSpPr>
        <p:spPr/>
        <p:txBody>
          <a:bodyPr/>
          <a:lstStyle/>
          <a:p>
            <a:r>
              <a:rPr lang="en-US" sz="2800" dirty="0"/>
              <a:t>Topic 1 Project Requirements</a:t>
            </a:r>
          </a:p>
        </p:txBody>
      </p:sp>
      <p:sp>
        <p:nvSpPr>
          <p:cNvPr id="4" name="Slide Number Placeholder 3">
            <a:extLst>
              <a:ext uri="{FF2B5EF4-FFF2-40B4-BE49-F238E27FC236}">
                <a16:creationId xmlns:a16="http://schemas.microsoft.com/office/drawing/2014/main" id="{0F1C0C3F-F66D-4679-BD17-6DBF8E314E1C}"/>
              </a:ext>
            </a:extLst>
          </p:cNvPr>
          <p:cNvSpPr>
            <a:spLocks noGrp="1"/>
          </p:cNvSpPr>
          <p:nvPr>
            <p:ph type="sldNum" sz="quarter" idx="4"/>
          </p:nvPr>
        </p:nvSpPr>
        <p:spPr/>
        <p:txBody>
          <a:bodyPr/>
          <a:lstStyle/>
          <a:p>
            <a:fld id="{4B7910E5-F3D7-7541-A239-E632F655FDFB}" type="slidenum">
              <a:rPr lang="en-US" smtClean="0"/>
              <a:pPr/>
              <a:t>8</a:t>
            </a:fld>
            <a:endParaRPr lang="en-US" dirty="0"/>
          </a:p>
        </p:txBody>
      </p:sp>
      <p:sp>
        <p:nvSpPr>
          <p:cNvPr id="5" name="Rectangle 4">
            <a:extLst>
              <a:ext uri="{FF2B5EF4-FFF2-40B4-BE49-F238E27FC236}">
                <a16:creationId xmlns:a16="http://schemas.microsoft.com/office/drawing/2014/main" id="{F490B32C-BC34-4FF3-B42F-705BC7A05AAF}"/>
              </a:ext>
            </a:extLst>
          </p:cNvPr>
          <p:cNvSpPr/>
          <p:nvPr/>
        </p:nvSpPr>
        <p:spPr>
          <a:xfrm>
            <a:off x="341603" y="6481074"/>
            <a:ext cx="1770975" cy="182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E9C8C48-9AB7-52C2-DB4D-F0899B70E937}"/>
              </a:ext>
            </a:extLst>
          </p:cNvPr>
          <p:cNvPicPr>
            <a:picLocks noChangeAspect="1"/>
          </p:cNvPicPr>
          <p:nvPr/>
        </p:nvPicPr>
        <p:blipFill rotWithShape="1">
          <a:blip r:embed="rId3"/>
          <a:srcRect t="-1" b="46522"/>
          <a:stretch/>
        </p:blipFill>
        <p:spPr>
          <a:xfrm>
            <a:off x="2013398" y="1076445"/>
            <a:ext cx="8162028" cy="5095755"/>
          </a:xfrm>
          <a:prstGeom prst="rect">
            <a:avLst/>
          </a:prstGeom>
          <a:ln>
            <a:solidFill>
              <a:srgbClr val="002060"/>
            </a:solidFill>
          </a:ln>
        </p:spPr>
      </p:pic>
    </p:spTree>
    <p:extLst>
      <p:ext uri="{BB962C8B-B14F-4D97-AF65-F5344CB8AC3E}">
        <p14:creationId xmlns:p14="http://schemas.microsoft.com/office/powerpoint/2010/main" val="2138938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BC5865-DC09-4522-BF48-572D03A69E8D}"/>
              </a:ext>
            </a:extLst>
          </p:cNvPr>
          <p:cNvSpPr>
            <a:spLocks noGrp="1"/>
          </p:cNvSpPr>
          <p:nvPr>
            <p:ph type="title"/>
          </p:nvPr>
        </p:nvSpPr>
        <p:spPr/>
        <p:txBody>
          <a:bodyPr/>
          <a:lstStyle/>
          <a:p>
            <a:r>
              <a:rPr lang="en-US" sz="2800" dirty="0"/>
              <a:t>Topic 1 Project Requirements</a:t>
            </a:r>
          </a:p>
        </p:txBody>
      </p:sp>
      <p:sp>
        <p:nvSpPr>
          <p:cNvPr id="4" name="Slide Number Placeholder 3">
            <a:extLst>
              <a:ext uri="{FF2B5EF4-FFF2-40B4-BE49-F238E27FC236}">
                <a16:creationId xmlns:a16="http://schemas.microsoft.com/office/drawing/2014/main" id="{0F1C0C3F-F66D-4679-BD17-6DBF8E314E1C}"/>
              </a:ext>
            </a:extLst>
          </p:cNvPr>
          <p:cNvSpPr>
            <a:spLocks noGrp="1"/>
          </p:cNvSpPr>
          <p:nvPr>
            <p:ph type="sldNum" sz="quarter" idx="4"/>
          </p:nvPr>
        </p:nvSpPr>
        <p:spPr/>
        <p:txBody>
          <a:bodyPr/>
          <a:lstStyle/>
          <a:p>
            <a:fld id="{4B7910E5-F3D7-7541-A239-E632F655FDFB}" type="slidenum">
              <a:rPr lang="en-US" smtClean="0"/>
              <a:pPr/>
              <a:t>9</a:t>
            </a:fld>
            <a:endParaRPr lang="en-US" dirty="0"/>
          </a:p>
        </p:txBody>
      </p:sp>
      <p:sp>
        <p:nvSpPr>
          <p:cNvPr id="5" name="Rectangle 4">
            <a:extLst>
              <a:ext uri="{FF2B5EF4-FFF2-40B4-BE49-F238E27FC236}">
                <a16:creationId xmlns:a16="http://schemas.microsoft.com/office/drawing/2014/main" id="{F490B32C-BC34-4FF3-B42F-705BC7A05AAF}"/>
              </a:ext>
            </a:extLst>
          </p:cNvPr>
          <p:cNvSpPr/>
          <p:nvPr/>
        </p:nvSpPr>
        <p:spPr>
          <a:xfrm>
            <a:off x="341603" y="6481074"/>
            <a:ext cx="1770975" cy="1825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07407ED-5027-3A1B-CAA6-EB0610DBB657}"/>
              </a:ext>
            </a:extLst>
          </p:cNvPr>
          <p:cNvGrpSpPr/>
          <p:nvPr/>
        </p:nvGrpSpPr>
        <p:grpSpPr>
          <a:xfrm>
            <a:off x="2013398" y="1110357"/>
            <a:ext cx="8162028" cy="5095755"/>
            <a:chOff x="3296097" y="2121587"/>
            <a:chExt cx="5874424" cy="3262821"/>
          </a:xfrm>
        </p:grpSpPr>
        <p:pic>
          <p:nvPicPr>
            <p:cNvPr id="9" name="Picture 8">
              <a:extLst>
                <a:ext uri="{FF2B5EF4-FFF2-40B4-BE49-F238E27FC236}">
                  <a16:creationId xmlns:a16="http://schemas.microsoft.com/office/drawing/2014/main" id="{4CE96E94-763B-1727-E708-C5378178FF34}"/>
                </a:ext>
              </a:extLst>
            </p:cNvPr>
            <p:cNvPicPr>
              <a:picLocks noChangeAspect="1"/>
            </p:cNvPicPr>
            <p:nvPr/>
          </p:nvPicPr>
          <p:blipFill rotWithShape="1">
            <a:blip r:embed="rId3"/>
            <a:srcRect t="53502" b="3259"/>
            <a:stretch/>
          </p:blipFill>
          <p:spPr>
            <a:xfrm>
              <a:off x="3296097" y="2419108"/>
              <a:ext cx="5874424" cy="2965300"/>
            </a:xfrm>
            <a:prstGeom prst="rect">
              <a:avLst/>
            </a:prstGeom>
            <a:ln>
              <a:solidFill>
                <a:srgbClr val="002060"/>
              </a:solidFill>
            </a:ln>
          </p:spPr>
        </p:pic>
        <p:pic>
          <p:nvPicPr>
            <p:cNvPr id="10" name="Picture 9">
              <a:extLst>
                <a:ext uri="{FF2B5EF4-FFF2-40B4-BE49-F238E27FC236}">
                  <a16:creationId xmlns:a16="http://schemas.microsoft.com/office/drawing/2014/main" id="{AB572BBE-A879-C553-0733-43FF69AF2E46}"/>
                </a:ext>
              </a:extLst>
            </p:cNvPr>
            <p:cNvPicPr>
              <a:picLocks noChangeAspect="1"/>
            </p:cNvPicPr>
            <p:nvPr/>
          </p:nvPicPr>
          <p:blipFill rotWithShape="1">
            <a:blip r:embed="rId3"/>
            <a:srcRect b="95386"/>
            <a:stretch/>
          </p:blipFill>
          <p:spPr>
            <a:xfrm>
              <a:off x="3296097" y="2121587"/>
              <a:ext cx="5874424" cy="297521"/>
            </a:xfrm>
            <a:prstGeom prst="rect">
              <a:avLst/>
            </a:prstGeom>
            <a:ln>
              <a:solidFill>
                <a:srgbClr val="002060"/>
              </a:solidFill>
            </a:ln>
          </p:spPr>
        </p:pic>
      </p:grpSp>
    </p:spTree>
    <p:extLst>
      <p:ext uri="{BB962C8B-B14F-4D97-AF65-F5344CB8AC3E}">
        <p14:creationId xmlns:p14="http://schemas.microsoft.com/office/powerpoint/2010/main" val="191197840"/>
      </p:ext>
    </p:extLst>
  </p:cSld>
  <p:clrMapOvr>
    <a:masterClrMapping/>
  </p:clrMapOvr>
</p:sld>
</file>

<file path=ppt/theme/theme1.xml><?xml version="1.0" encoding="utf-8"?>
<a:theme xmlns:a="http://schemas.openxmlformats.org/drawingml/2006/main" name="SETO-PPT-widescreen-template-2017">
  <a:themeElements>
    <a:clrScheme name="Custom 2">
      <a:dk1>
        <a:srgbClr val="4B545D"/>
      </a:dk1>
      <a:lt1>
        <a:srgbClr val="FFFFFF"/>
      </a:lt1>
      <a:dk2>
        <a:srgbClr val="4B545D"/>
      </a:dk2>
      <a:lt2>
        <a:srgbClr val="E3E4E5"/>
      </a:lt2>
      <a:accent1>
        <a:srgbClr val="F18F25"/>
      </a:accent1>
      <a:accent2>
        <a:srgbClr val="EE6525"/>
      </a:accent2>
      <a:accent3>
        <a:srgbClr val="FDC125"/>
      </a:accent3>
      <a:accent4>
        <a:srgbClr val="C10B1E"/>
      </a:accent4>
      <a:accent5>
        <a:srgbClr val="1C997B"/>
      </a:accent5>
      <a:accent6>
        <a:srgbClr val="1B8EB4"/>
      </a:accent6>
      <a:hlink>
        <a:srgbClr val="1A7CA5"/>
      </a:hlink>
      <a:folHlink>
        <a:srgbClr val="1453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ETO-PPT-widescreen-template-2017">
  <a:themeElements>
    <a:clrScheme name="Custom 3">
      <a:dk1>
        <a:srgbClr val="4B545D"/>
      </a:dk1>
      <a:lt1>
        <a:srgbClr val="FFFFFF"/>
      </a:lt1>
      <a:dk2>
        <a:srgbClr val="005A7C"/>
      </a:dk2>
      <a:lt2>
        <a:srgbClr val="E3E4E5"/>
      </a:lt2>
      <a:accent1>
        <a:srgbClr val="F18F25"/>
      </a:accent1>
      <a:accent2>
        <a:srgbClr val="EE6525"/>
      </a:accent2>
      <a:accent3>
        <a:srgbClr val="FDC125"/>
      </a:accent3>
      <a:accent4>
        <a:srgbClr val="C10B1E"/>
      </a:accent4>
      <a:accent5>
        <a:srgbClr val="1C997B"/>
      </a:accent5>
      <a:accent6>
        <a:srgbClr val="1B8EB4"/>
      </a:accent6>
      <a:hlink>
        <a:srgbClr val="1A7CA5"/>
      </a:hlink>
      <a:folHlink>
        <a:srgbClr val="1453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524AA080FF3444AAAA29CBC5956058" ma:contentTypeVersion="6" ma:contentTypeDescription="Create a new document." ma:contentTypeScope="" ma:versionID="4652b509c5cbe6df2a72d82d601b1b0f">
  <xsd:schema xmlns:xsd="http://www.w3.org/2001/XMLSchema" xmlns:xs="http://www.w3.org/2001/XMLSchema" xmlns:p="http://schemas.microsoft.com/office/2006/metadata/properties" xmlns:ns2="c6d9b406-8ab6-4e35-b189-c607f551e6ff" xmlns:ns3="42d58ce9-d395-40e1-be5e-8d52a29324a8" xmlns:ns4="8df1a368-12c3-4a9c-b33c-eedb2fa087d9" targetNamespace="http://schemas.microsoft.com/office/2006/metadata/properties" ma:root="true" ma:fieldsID="0689fac33fc51abc6cca6abfcdd609c0" ns2:_="" ns3:_="" ns4:_="">
    <xsd:import namespace="c6d9b406-8ab6-4e35-b189-c607f551e6ff"/>
    <xsd:import namespace="42d58ce9-d395-40e1-be5e-8d52a29324a8"/>
    <xsd:import namespace="8df1a368-12c3-4a9c-b33c-eedb2fa087d9"/>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3:Brand" minOccurs="0"/>
                <xsd:element ref="ns4: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d9b406-8ab6-4e35-b189-c607f551e6f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69333788-9a68-4e46-93ca-b5f670fef09a}" ma:internalName="TaxCatchAll" ma:showField="CatchAllData" ma:web="8df1a368-12c3-4a9c-b33c-eedb2fa087d9">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69333788-9a68-4e46-93ca-b5f670fef09a}" ma:internalName="TaxCatchAllLabel" ma:readOnly="true" ma:showField="CatchAllDataLabel" ma:web="8df1a368-12c3-4a9c-b33c-eedb2fa087d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2d58ce9-d395-40e1-be5e-8d52a29324a8" elementFormDefault="qualified">
    <xsd:import namespace="http://schemas.microsoft.com/office/2006/documentManagement/types"/>
    <xsd:import namespace="http://schemas.microsoft.com/office/infopath/2007/PartnerControls"/>
    <xsd:element name="Brand" ma:index="13" nillable="true" ma:displayName="Brand" ma:format="Dropdown" ma:internalName="Brand">
      <xsd:simpleType>
        <xsd:restriction base="dms:Choice">
          <xsd:enumeration value="Budget"/>
          <xsd:enumeration value="Communications"/>
          <xsd:enumeration value="Contacts"/>
          <xsd:enumeration value="Correspondence"/>
          <xsd:enumeration value="Draft"/>
          <xsd:enumeration value="Final"/>
          <xsd:enumeration value="FOA Development"/>
          <xsd:enumeration value="Invoices"/>
          <xsd:enumeration value="Memo"/>
          <xsd:enumeration value="Notes"/>
          <xsd:enumeration value="Poster"/>
          <xsd:enumeration value="Presentations"/>
          <xsd:enumeration value="Progress Report"/>
          <xsd:enumeration value="Proposal"/>
          <xsd:enumeration value="Quarterly Report"/>
          <xsd:enumeration value="Reference"/>
          <xsd:enumeration value="Report"/>
          <xsd:enumeration value="Resume"/>
          <xsd:enumeration value="Review"/>
        </xsd:restriction>
      </xsd:simpleType>
    </xsd:element>
  </xsd:schema>
  <xsd:schema xmlns:xsd="http://www.w3.org/2001/XMLSchema" xmlns:xs="http://www.w3.org/2001/XMLSchema" xmlns:dms="http://schemas.microsoft.com/office/2006/documentManagement/types" xmlns:pc="http://schemas.microsoft.com/office/infopath/2007/PartnerControls" targetNamespace="8df1a368-12c3-4a9c-b33c-eedb2fa087d9"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c6d9b406-8ab6-4e35-b189-c607f551e6ff"/>
    <Brand xmlns="42d58ce9-d395-40e1-be5e-8d52a29324a8" xsi:nil="true"/>
  </documentManagement>
</p:properties>
</file>

<file path=customXml/itemProps1.xml><?xml version="1.0" encoding="utf-8"?>
<ds:datastoreItem xmlns:ds="http://schemas.openxmlformats.org/officeDocument/2006/customXml" ds:itemID="{242F4962-8CF2-4FE3-99F9-394AC12C259E}">
  <ds:schemaRefs>
    <ds:schemaRef ds:uri="http://schemas.microsoft.com/sharepoint/events"/>
  </ds:schemaRefs>
</ds:datastoreItem>
</file>

<file path=customXml/itemProps2.xml><?xml version="1.0" encoding="utf-8"?>
<ds:datastoreItem xmlns:ds="http://schemas.openxmlformats.org/officeDocument/2006/customXml" ds:itemID="{1C794C3E-A033-4C36-97D5-2517CAF99A52}">
  <ds:schemaRefs>
    <ds:schemaRef ds:uri="http://schemas.microsoft.com/sharepoint/v3/contenttype/forms"/>
  </ds:schemaRefs>
</ds:datastoreItem>
</file>

<file path=customXml/itemProps3.xml><?xml version="1.0" encoding="utf-8"?>
<ds:datastoreItem xmlns:ds="http://schemas.openxmlformats.org/officeDocument/2006/customXml" ds:itemID="{9F145A4B-A9BB-4397-B61D-B7A8A5083F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d9b406-8ab6-4e35-b189-c607f551e6ff"/>
    <ds:schemaRef ds:uri="42d58ce9-d395-40e1-be5e-8d52a29324a8"/>
    <ds:schemaRef ds:uri="8df1a368-12c3-4a9c-b33c-eedb2fa087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06DE9A8E-E566-4E9E-A4F9-A70868550D98}">
  <ds:schemaRefs>
    <ds:schemaRef ds:uri="http://purl.org/dc/elements/1.1/"/>
    <ds:schemaRef ds:uri="http://schemas.microsoft.com/office/2006/metadata/properties"/>
    <ds:schemaRef ds:uri="8df1a368-12c3-4a9c-b33c-eedb2fa087d9"/>
    <ds:schemaRef ds:uri="http://purl.org/dc/terms/"/>
    <ds:schemaRef ds:uri="42d58ce9-d395-40e1-be5e-8d52a29324a8"/>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c6d9b406-8ab6-4e35-b189-c607f551e6ff"/>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12966</TotalTime>
  <Words>4704</Words>
  <Application>Microsoft Office PowerPoint</Application>
  <PresentationFormat>Custom</PresentationFormat>
  <Paragraphs>478</Paragraphs>
  <Slides>49</Slides>
  <Notes>49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49</vt:i4>
      </vt:variant>
    </vt:vector>
  </HeadingPairs>
  <TitlesOfParts>
    <vt:vector size="55" baseType="lpstr">
      <vt:lpstr>Arial</vt:lpstr>
      <vt:lpstr>Calibri</vt:lpstr>
      <vt:lpstr>Courier New</vt:lpstr>
      <vt:lpstr>Wingdings</vt:lpstr>
      <vt:lpstr>SETO-PPT-widescreen-template-2017</vt:lpstr>
      <vt:lpstr>1_SETO-PPT-widescreen-template-2017</vt:lpstr>
      <vt:lpstr>This webinar is being recorded and will be published on the EERE Program Information Center website </vt:lpstr>
      <vt:lpstr>Grid Services Funding Opportunity Announcement Webinar</vt:lpstr>
      <vt:lpstr>Notice</vt:lpstr>
      <vt:lpstr>Notice</vt:lpstr>
      <vt:lpstr>DE-FOA-0002745 Bipartisan Infrastructure Law: Solar and Wind Grid Services and Reliability Demonstration</vt:lpstr>
      <vt:lpstr>Agenda</vt:lpstr>
      <vt:lpstr>Topic 1: Grid Services Demonstrations</vt:lpstr>
      <vt:lpstr>Topic 1 Project Requirements</vt:lpstr>
      <vt:lpstr>Topic 1 Project Requirements</vt:lpstr>
      <vt:lpstr>Topic 2: Transmission Protection for High-IBR Grids</vt:lpstr>
      <vt:lpstr>Topic 2 Project Requirements</vt:lpstr>
      <vt:lpstr>Topic 2 Project Requirements</vt:lpstr>
      <vt:lpstr>Non-Responsive Applications</vt:lpstr>
      <vt:lpstr>Teaming Partner List</vt:lpstr>
      <vt:lpstr>Award Information</vt:lpstr>
      <vt:lpstr>Statement of Substantial Involvement</vt:lpstr>
      <vt:lpstr>Topic 1: Cost Sharing Requirements</vt:lpstr>
      <vt:lpstr>Topic 2: Cost Sharing Requirements</vt:lpstr>
      <vt:lpstr>Cost Share Contributions </vt:lpstr>
      <vt:lpstr>Allowable Cost Share</vt:lpstr>
      <vt:lpstr>Allowable Cost Share</vt:lpstr>
      <vt:lpstr>Unallowable Cost Share</vt:lpstr>
      <vt:lpstr>Cost Share Payment</vt:lpstr>
      <vt:lpstr>FOA Timeline</vt:lpstr>
      <vt:lpstr>Concept Papers</vt:lpstr>
      <vt:lpstr>Concept Paper Review</vt:lpstr>
      <vt:lpstr>Full Applications</vt:lpstr>
      <vt:lpstr>Full Applications: Technical Volume Content</vt:lpstr>
      <vt:lpstr>Community Benefits Plan: Job Quality and Equity</vt:lpstr>
      <vt:lpstr>Full Application Eligibility Requirements</vt:lpstr>
      <vt:lpstr>Who is Eligible to Apply?</vt:lpstr>
      <vt:lpstr>Multiple Applications</vt:lpstr>
      <vt:lpstr>Merit Review and Selection Process (Full Applications)</vt:lpstr>
      <vt:lpstr>PowerPoint Presentation</vt:lpstr>
      <vt:lpstr>PowerPoint Presentation</vt:lpstr>
      <vt:lpstr>PowerPoint Presentation</vt:lpstr>
      <vt:lpstr>PowerPoint Presentation</vt:lpstr>
      <vt:lpstr>PowerPoint Presentation</vt:lpstr>
      <vt:lpstr>PowerPoint Presentation</vt:lpstr>
      <vt:lpstr>Replies to Reviewer Comments</vt:lpstr>
      <vt:lpstr>PowerPoint Presentation</vt:lpstr>
      <vt:lpstr>Selection Factors</vt:lpstr>
      <vt:lpstr>Program Policy Factors</vt:lpstr>
      <vt:lpstr>Program Policy Factors (Con’t)</vt:lpstr>
      <vt:lpstr>Registration Requirements</vt:lpstr>
      <vt:lpstr>Means of Submission</vt:lpstr>
      <vt:lpstr>Key Submission Points</vt:lpstr>
      <vt:lpstr>Applicant Points-of-Contact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Dawn Washelesky</dc:creator>
  <cp:lastModifiedBy>Seuss, John</cp:lastModifiedBy>
  <cp:revision>121</cp:revision>
  <dcterms:created xsi:type="dcterms:W3CDTF">2017-11-06T17:29:21Z</dcterms:created>
  <dcterms:modified xsi:type="dcterms:W3CDTF">2022-08-24T12:54:10Z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0x01010080524AA080FF3444AAAA29CBC5956058</vt:lpwstr>
  </property>
</Properties>
</file>