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1" r:id="rId4"/>
    <p:sldId id="274" r:id="rId5"/>
    <p:sldId id="258" r:id="rId6"/>
    <p:sldId id="262" r:id="rId7"/>
    <p:sldId id="277" r:id="rId8"/>
    <p:sldId id="259" r:id="rId9"/>
    <p:sldId id="265" r:id="rId10"/>
    <p:sldId id="267" r:id="rId11"/>
    <p:sldId id="266" r:id="rId12"/>
    <p:sldId id="279" r:id="rId13"/>
    <p:sldId id="278" r:id="rId14"/>
    <p:sldId id="268" r:id="rId15"/>
    <p:sldId id="269" r:id="rId16"/>
    <p:sldId id="270" r:id="rId17"/>
    <p:sldId id="271" r:id="rId18"/>
    <p:sldId id="260" r:id="rId19"/>
    <p:sldId id="272" r:id="rId20"/>
    <p:sldId id="264" r:id="rId21"/>
    <p:sldId id="275" r:id="rId22"/>
    <p:sldId id="263" r:id="rId23"/>
    <p:sldId id="273"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4A0CC-D567-4C83-9C19-1B0698A0A692}" v="1" dt="2022-02-10T00:21:11.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8" autoAdjust="0"/>
    <p:restoredTop sz="94682" autoAdjust="0"/>
  </p:normalViewPr>
  <p:slideViewPr>
    <p:cSldViewPr snapToGrid="0">
      <p:cViewPr varScale="1">
        <p:scale>
          <a:sx n="107" d="100"/>
          <a:sy n="107" d="100"/>
        </p:scale>
        <p:origin x="1182" y="13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B8F99-541E-4C23-A0A0-087E5062063F}" type="datetimeFigureOut">
              <a:rPr lang="en-US" smtClean="0"/>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5B93E-84BD-4000-9029-86ABD6A3A55D}" type="slidenum">
              <a:rPr lang="en-US" smtClean="0"/>
              <a:t>‹#›</a:t>
            </a:fld>
            <a:endParaRPr lang="en-US" dirty="0"/>
          </a:p>
        </p:txBody>
      </p:sp>
    </p:spTree>
    <p:extLst>
      <p:ext uri="{BB962C8B-B14F-4D97-AF65-F5344CB8AC3E}">
        <p14:creationId xmlns:p14="http://schemas.microsoft.com/office/powerpoint/2010/main" val="232578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5B93E-84BD-4000-9029-86ABD6A3A55D}" type="slidenum">
              <a:rPr lang="en-US" smtClean="0"/>
              <a:t>1</a:t>
            </a:fld>
            <a:endParaRPr lang="en-US" dirty="0"/>
          </a:p>
        </p:txBody>
      </p:sp>
    </p:spTree>
    <p:extLst>
      <p:ext uri="{BB962C8B-B14F-4D97-AF65-F5344CB8AC3E}">
        <p14:creationId xmlns:p14="http://schemas.microsoft.com/office/powerpoint/2010/main" val="322259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71599"/>
            <a:ext cx="11544300" cy="2057401"/>
          </a:xfrm>
          <a:noFill/>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323850" y="3543300"/>
            <a:ext cx="11544300" cy="2743200"/>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1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1975" y="148166"/>
            <a:ext cx="9824041" cy="9144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13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699" y="139700"/>
            <a:ext cx="9629775" cy="9144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23850" y="1371600"/>
            <a:ext cx="5695950" cy="49149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71600"/>
            <a:ext cx="5695950" cy="4914900"/>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494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2932" y="48492"/>
            <a:ext cx="11159067" cy="1143000"/>
          </a:xfrm>
        </p:spPr>
        <p:txBody>
          <a:bodyPr/>
          <a:lstStyle>
            <a:lvl1pPr>
              <a:defRPr>
                <a:latin typeface="Arial"/>
                <a:cs typeface="Arial"/>
              </a:defRPr>
            </a:lvl1pPr>
          </a:lstStyle>
          <a:p>
            <a:r>
              <a:rPr lang="en-US" dirty="0"/>
              <a:t>Click to edit Master title style</a:t>
            </a:r>
          </a:p>
        </p:txBody>
      </p:sp>
      <p:sp>
        <p:nvSpPr>
          <p:cNvPr id="5" name="Slide Number Placeholder 4"/>
          <p:cNvSpPr>
            <a:spLocks noGrp="1"/>
          </p:cNvSpPr>
          <p:nvPr>
            <p:ph type="sldNum" sz="quarter" idx="12"/>
          </p:nvPr>
        </p:nvSpPr>
        <p:spPr>
          <a:xfrm>
            <a:off x="9313333" y="6480178"/>
            <a:ext cx="2844800" cy="365123"/>
          </a:xfrm>
          <a:prstGeom prst="rect">
            <a:avLst/>
          </a:prstGeom>
        </p:spPr>
        <p:txBody>
          <a:bodyPr/>
          <a:lstStyle/>
          <a:p>
            <a:fld id="{302E280E-EDFC-F947-BBF1-C2FFF563F2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238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hyperlink" Target="http://www.msquaredstrategies.com/department-of-energy.ht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605427006.jpg"/>
          <p:cNvPicPr>
            <a:picLocks noChangeAspect="1"/>
          </p:cNvPicPr>
          <p:nvPr userDrawn="1"/>
        </p:nvPicPr>
        <p:blipFill>
          <a:blip r:embed="rId6" cstate="print">
            <a:lum bright="30000"/>
          </a:blip>
          <a:srcRect l="44444" t="58333" b="29167"/>
          <a:stretch>
            <a:fillRect/>
          </a:stretch>
        </p:blipFill>
        <p:spPr>
          <a:xfrm>
            <a:off x="0" y="0"/>
            <a:ext cx="12192000" cy="1143000"/>
          </a:xfrm>
          <a:prstGeom prst="rect">
            <a:avLst/>
          </a:prstGeom>
          <a:ln>
            <a:noFill/>
          </a:ln>
          <a:effectLst>
            <a:outerShdw blurRad="190500" algn="tl" rotWithShape="0">
              <a:srgbClr val="000000">
                <a:alpha val="70000"/>
              </a:srgbClr>
            </a:outerShdw>
          </a:effectLst>
        </p:spPr>
      </p:pic>
      <p:pic>
        <p:nvPicPr>
          <p:cNvPr id="8" name="Picture 2" descr="U.S. Department of Energy seal">
            <a:hlinkClick r:id="rId7"/>
          </p:cNvPr>
          <p:cNvPicPr>
            <a:picLocks noChangeAspect="1" noChangeArrowheads="1"/>
          </p:cNvPicPr>
          <p:nvPr userDrawn="1"/>
        </p:nvPicPr>
        <p:blipFill>
          <a:blip r:embed="rId8" cstate="print"/>
          <a:srcRect/>
          <a:stretch>
            <a:fillRect/>
          </a:stretch>
        </p:blipFill>
        <p:spPr bwMode="auto">
          <a:xfrm>
            <a:off x="76200" y="114300"/>
            <a:ext cx="914400" cy="914400"/>
          </a:xfrm>
          <a:prstGeom prst="rect">
            <a:avLst/>
          </a:prstGeom>
          <a:noFill/>
        </p:spPr>
      </p:pic>
      <p:sp>
        <p:nvSpPr>
          <p:cNvPr id="2" name="Title Placeholder 1"/>
          <p:cNvSpPr>
            <a:spLocks noGrp="1"/>
          </p:cNvSpPr>
          <p:nvPr>
            <p:ph type="title"/>
          </p:nvPr>
        </p:nvSpPr>
        <p:spPr>
          <a:xfrm>
            <a:off x="1066800" y="114300"/>
            <a:ext cx="1080135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850" y="1371600"/>
            <a:ext cx="11544300" cy="4919662"/>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3850" y="6405562"/>
            <a:ext cx="2114550" cy="3381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July 20, 2020</a:t>
            </a:r>
          </a:p>
        </p:txBody>
      </p:sp>
      <p:sp>
        <p:nvSpPr>
          <p:cNvPr id="5" name="Footer Placeholder 4"/>
          <p:cNvSpPr>
            <a:spLocks noGrp="1"/>
          </p:cNvSpPr>
          <p:nvPr>
            <p:ph type="ftr" sz="quarter" idx="3"/>
          </p:nvPr>
        </p:nvSpPr>
        <p:spPr>
          <a:xfrm>
            <a:off x="2438400" y="6405562"/>
            <a:ext cx="7315200" cy="3381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2020 MSTS EVMS Certification Review</a:t>
            </a:r>
          </a:p>
        </p:txBody>
      </p:sp>
      <p:sp>
        <p:nvSpPr>
          <p:cNvPr id="6" name="Slide Number Placeholder 5"/>
          <p:cNvSpPr>
            <a:spLocks noGrp="1"/>
          </p:cNvSpPr>
          <p:nvPr>
            <p:ph type="sldNum" sz="quarter" idx="4"/>
          </p:nvPr>
        </p:nvSpPr>
        <p:spPr>
          <a:xfrm>
            <a:off x="9753600" y="6405562"/>
            <a:ext cx="2114550" cy="338137"/>
          </a:xfrm>
          <a:prstGeom prst="rect">
            <a:avLst/>
          </a:prstGeom>
        </p:spPr>
        <p:txBody>
          <a:bodyPr vert="horz" lIns="91440" tIns="45720" rIns="91440" bIns="45720" rtlCol="0" anchor="ctr"/>
          <a:lstStyle>
            <a:lvl1pPr algn="r">
              <a:defRPr sz="1200">
                <a:solidFill>
                  <a:schemeClr val="tx1">
                    <a:tint val="75000"/>
                  </a:schemeClr>
                </a:solidFill>
              </a:defRPr>
            </a:lvl1p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78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defTabSz="914400" rtl="0" eaLnBrk="1" latinLnBrk="0" hangingPunct="1">
        <a:lnSpc>
          <a:spcPct val="90000"/>
        </a:lnSpc>
        <a:spcBef>
          <a:spcPct val="0"/>
        </a:spcBef>
        <a:buNone/>
        <a:defRPr sz="4400" b="1" i="0" u="none"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653611"/>
            <a:ext cx="11544300" cy="2057401"/>
          </a:xfrm>
        </p:spPr>
        <p:txBody>
          <a:bodyPr/>
          <a:lstStyle/>
          <a:p>
            <a:r>
              <a:rPr lang="en-US" dirty="0"/>
              <a:t>Technology for </a:t>
            </a:r>
            <a:br>
              <a:rPr lang="en-US" dirty="0"/>
            </a:br>
            <a:r>
              <a:rPr lang="en-US" dirty="0"/>
              <a:t>EVMS Certification Review</a:t>
            </a:r>
          </a:p>
        </p:txBody>
      </p:sp>
      <p:sp>
        <p:nvSpPr>
          <p:cNvPr id="3" name="Subtitle 2"/>
          <p:cNvSpPr>
            <a:spLocks noGrp="1"/>
          </p:cNvSpPr>
          <p:nvPr>
            <p:ph type="subTitle" idx="1"/>
          </p:nvPr>
        </p:nvSpPr>
        <p:spPr>
          <a:xfrm>
            <a:off x="323850" y="4845464"/>
            <a:ext cx="11544300" cy="1441035"/>
          </a:xfrm>
        </p:spPr>
        <p:txBody>
          <a:bodyPr>
            <a:normAutofit/>
          </a:bodyPr>
          <a:lstStyle/>
          <a:p>
            <a:r>
              <a:rPr lang="en-US" dirty="0"/>
              <a:t>PM-30</a:t>
            </a:r>
          </a:p>
          <a:p>
            <a:r>
              <a:rPr lang="en-US" dirty="0"/>
              <a:t>&lt;TBD – Enter Date of Presentation&gt;</a:t>
            </a:r>
          </a:p>
        </p:txBody>
      </p:sp>
    </p:spTree>
    <p:extLst>
      <p:ext uri="{BB962C8B-B14F-4D97-AF65-F5344CB8AC3E}">
        <p14:creationId xmlns:p14="http://schemas.microsoft.com/office/powerpoint/2010/main" val="5331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Edit</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10</a:t>
            </a:fld>
            <a:endParaRPr lang="en-US" dirty="0">
              <a:solidFill>
                <a:prstClr val="black">
                  <a:tint val="75000"/>
                </a:prstClr>
              </a:solidFill>
            </a:endParaRPr>
          </a:p>
        </p:txBody>
      </p:sp>
      <p:sp>
        <p:nvSpPr>
          <p:cNvPr id="11" name="TextBox 10"/>
          <p:cNvSpPr txBox="1"/>
          <p:nvPr/>
        </p:nvSpPr>
        <p:spPr>
          <a:xfrm>
            <a:off x="4574061" y="1965721"/>
            <a:ext cx="6529044" cy="3970318"/>
          </a:xfrm>
          <a:prstGeom prst="rect">
            <a:avLst/>
          </a:prstGeom>
          <a:noFill/>
        </p:spPr>
        <p:txBody>
          <a:bodyPr wrap="square" rtlCol="0">
            <a:spAutoFit/>
          </a:bodyPr>
          <a:lstStyle/>
          <a:p>
            <a:r>
              <a:rPr lang="en-US" sz="2800" dirty="0"/>
              <a:t>Key items here is Preferences…</a:t>
            </a:r>
          </a:p>
          <a:p>
            <a:pPr marL="285750" indent="-285750">
              <a:buFont typeface="Arial" panose="020B0604020202020204" pitchFamily="34" charset="0"/>
              <a:buChar char="•"/>
            </a:pPr>
            <a:r>
              <a:rPr lang="en-US" sz="2800" dirty="0"/>
              <a:t>Facilitator should turn on sound to alert </a:t>
            </a:r>
          </a:p>
          <a:p>
            <a:pPr marL="742950" lvl="1" indent="-285750">
              <a:buFont typeface="Arial" panose="020B0604020202020204" pitchFamily="34" charset="0"/>
              <a:buChar char="•"/>
            </a:pPr>
            <a:r>
              <a:rPr lang="en-US" sz="2800" dirty="0"/>
              <a:t>When someone joins</a:t>
            </a:r>
          </a:p>
          <a:p>
            <a:pPr marL="742950" lvl="1" indent="-285750">
              <a:buFont typeface="Arial" panose="020B0604020202020204" pitchFamily="34" charset="0"/>
              <a:buChar char="•"/>
            </a:pPr>
            <a:r>
              <a:rPr lang="en-US" sz="2800" dirty="0"/>
              <a:t>When someone leaves</a:t>
            </a:r>
          </a:p>
          <a:p>
            <a:pPr marL="742950" lvl="1" indent="-285750">
              <a:buFont typeface="Arial" panose="020B0604020202020204" pitchFamily="34" charset="0"/>
              <a:buChar char="•"/>
            </a:pPr>
            <a:r>
              <a:rPr lang="en-US" sz="2800" dirty="0"/>
              <a:t>When a hand is raised (optional)</a:t>
            </a:r>
          </a:p>
          <a:p>
            <a:pPr lvl="1"/>
            <a:endParaRPr lang="en-US" sz="2800" dirty="0"/>
          </a:p>
          <a:p>
            <a:r>
              <a:rPr lang="en-US" sz="2800" dirty="0"/>
              <a:t>Intent is to make sure who enters and exits the Webex and not to miss a question or pertinent comment.</a:t>
            </a:r>
          </a:p>
        </p:txBody>
      </p:sp>
      <p:pic>
        <p:nvPicPr>
          <p:cNvPr id="5" name="Content Placeholder 4"/>
          <p:cNvPicPr>
            <a:picLocks noGrp="1" noChangeAspect="1"/>
          </p:cNvPicPr>
          <p:nvPr>
            <p:ph idx="1"/>
          </p:nvPr>
        </p:nvPicPr>
        <p:blipFill>
          <a:blip r:embed="rId2"/>
          <a:stretch>
            <a:fillRect/>
          </a:stretch>
        </p:blipFill>
        <p:spPr>
          <a:xfrm>
            <a:off x="322622" y="1317077"/>
            <a:ext cx="1724025" cy="2238375"/>
          </a:xfrm>
          <a:prstGeom prst="rect">
            <a:avLst/>
          </a:prstGeom>
        </p:spPr>
      </p:pic>
      <p:pic>
        <p:nvPicPr>
          <p:cNvPr id="6" name="Picture 5"/>
          <p:cNvPicPr>
            <a:picLocks noChangeAspect="1"/>
          </p:cNvPicPr>
          <p:nvPr/>
        </p:nvPicPr>
        <p:blipFill>
          <a:blip r:embed="rId3"/>
          <a:stretch>
            <a:fillRect/>
          </a:stretch>
        </p:blipFill>
        <p:spPr>
          <a:xfrm>
            <a:off x="322622" y="3695184"/>
            <a:ext cx="3771189" cy="2879446"/>
          </a:xfrm>
          <a:prstGeom prst="rect">
            <a:avLst/>
          </a:prstGeom>
        </p:spPr>
      </p:pic>
    </p:spTree>
    <p:extLst>
      <p:ext uri="{BB962C8B-B14F-4D97-AF65-F5344CB8AC3E}">
        <p14:creationId xmlns:p14="http://schemas.microsoft.com/office/powerpoint/2010/main" val="24574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Share</a:t>
            </a:r>
          </a:p>
        </p:txBody>
      </p:sp>
      <p:pic>
        <p:nvPicPr>
          <p:cNvPr id="5" name="Content Placeholder 4"/>
          <p:cNvPicPr>
            <a:picLocks noGrp="1" noChangeAspect="1"/>
          </p:cNvPicPr>
          <p:nvPr>
            <p:ph idx="1"/>
          </p:nvPr>
        </p:nvPicPr>
        <p:blipFill>
          <a:blip r:embed="rId2"/>
          <a:stretch>
            <a:fillRect/>
          </a:stretch>
        </p:blipFill>
        <p:spPr>
          <a:xfrm>
            <a:off x="479253" y="1402015"/>
            <a:ext cx="5200339" cy="786452"/>
          </a:xfrm>
          <a:prstGeom prst="rect">
            <a:avLst/>
          </a:prstGeom>
        </p:spPr>
      </p:pic>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11</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7165151" y="1644957"/>
            <a:ext cx="3645724" cy="457240"/>
          </a:xfrm>
          <a:prstGeom prst="rect">
            <a:avLst/>
          </a:prstGeom>
        </p:spPr>
      </p:pic>
      <p:sp>
        <p:nvSpPr>
          <p:cNvPr id="7" name="Oval 6"/>
          <p:cNvSpPr/>
          <p:nvPr/>
        </p:nvSpPr>
        <p:spPr>
          <a:xfrm>
            <a:off x="2187019" y="1396324"/>
            <a:ext cx="735290" cy="7921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a:stretch>
            <a:fillRect/>
          </a:stretch>
        </p:blipFill>
        <p:spPr>
          <a:xfrm>
            <a:off x="7644412" y="1396323"/>
            <a:ext cx="768163" cy="792143"/>
          </a:xfrm>
          <a:prstGeom prst="rect">
            <a:avLst/>
          </a:prstGeom>
        </p:spPr>
      </p:pic>
      <p:pic>
        <p:nvPicPr>
          <p:cNvPr id="9" name="Picture 8"/>
          <p:cNvPicPr>
            <a:picLocks noChangeAspect="1"/>
          </p:cNvPicPr>
          <p:nvPr/>
        </p:nvPicPr>
        <p:blipFill>
          <a:blip r:embed="rId5"/>
          <a:stretch>
            <a:fillRect/>
          </a:stretch>
        </p:blipFill>
        <p:spPr>
          <a:xfrm>
            <a:off x="338530" y="2336717"/>
            <a:ext cx="3696977" cy="2868723"/>
          </a:xfrm>
          <a:prstGeom prst="rect">
            <a:avLst/>
          </a:prstGeom>
        </p:spPr>
      </p:pic>
      <p:pic>
        <p:nvPicPr>
          <p:cNvPr id="10" name="Picture 9"/>
          <p:cNvPicPr>
            <a:picLocks noChangeAspect="1"/>
          </p:cNvPicPr>
          <p:nvPr/>
        </p:nvPicPr>
        <p:blipFill>
          <a:blip r:embed="rId6"/>
          <a:stretch>
            <a:fillRect/>
          </a:stretch>
        </p:blipFill>
        <p:spPr>
          <a:xfrm>
            <a:off x="8412575" y="2149164"/>
            <a:ext cx="1860148" cy="1478970"/>
          </a:xfrm>
          <a:prstGeom prst="rect">
            <a:avLst/>
          </a:prstGeom>
        </p:spPr>
      </p:pic>
      <p:sp>
        <p:nvSpPr>
          <p:cNvPr id="11" name="TextBox 10"/>
          <p:cNvSpPr txBox="1"/>
          <p:nvPr/>
        </p:nvSpPr>
        <p:spPr>
          <a:xfrm>
            <a:off x="4696218" y="3675101"/>
            <a:ext cx="652904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Either method of sharing a screen works</a:t>
            </a:r>
          </a:p>
          <a:p>
            <a:pPr marL="285750" indent="-285750">
              <a:buFont typeface="Arial" panose="020B0604020202020204" pitchFamily="34" charset="0"/>
              <a:buChar char="•"/>
            </a:pPr>
            <a:r>
              <a:rPr lang="en-US" dirty="0"/>
              <a:t>Must be a presenter to share (host will ensure you can)</a:t>
            </a:r>
          </a:p>
          <a:p>
            <a:pPr marL="285750" indent="-285750">
              <a:buFont typeface="Arial" panose="020B0604020202020204" pitchFamily="34" charset="0"/>
              <a:buChar char="•"/>
            </a:pPr>
            <a:r>
              <a:rPr lang="en-US" dirty="0"/>
              <a:t>If sharing from a conference room, facilitator must ensure both camera and share are possible – best with two monitors</a:t>
            </a:r>
          </a:p>
          <a:p>
            <a:pPr marL="285750" indent="-285750">
              <a:buFont typeface="Arial" panose="020B0604020202020204" pitchFamily="34" charset="0"/>
              <a:buChar char="•"/>
            </a:pPr>
            <a:r>
              <a:rPr lang="en-US" dirty="0"/>
              <a:t>Best to share a monitor vs an application</a:t>
            </a:r>
          </a:p>
          <a:p>
            <a:pPr marL="285750" indent="-285750">
              <a:buFont typeface="Arial" panose="020B0604020202020204" pitchFamily="34" charset="0"/>
              <a:buChar char="•"/>
            </a:pPr>
            <a:r>
              <a:rPr lang="en-US" dirty="0"/>
              <a:t>Whiteboard Share generally works poorly with this version of Webex and will not be used.</a:t>
            </a:r>
          </a:p>
          <a:p>
            <a:pPr marL="285750" indent="-285750">
              <a:buFont typeface="Arial" panose="020B0604020202020204" pitchFamily="34" charset="0"/>
              <a:buChar char="•"/>
            </a:pPr>
            <a:r>
              <a:rPr lang="en-US" dirty="0"/>
              <a:t>One share option some smaller teams may want is Share File near the bottom of the pick list for team editing of document.</a:t>
            </a:r>
          </a:p>
          <a:p>
            <a:pPr marL="285750" indent="-285750">
              <a:buFont typeface="Arial" panose="020B0604020202020204" pitchFamily="34" charset="0"/>
              <a:buChar char="•"/>
            </a:pPr>
            <a:endParaRPr lang="en-US" dirty="0"/>
          </a:p>
        </p:txBody>
      </p:sp>
      <p:sp>
        <p:nvSpPr>
          <p:cNvPr id="3" name="Oval 2"/>
          <p:cNvSpPr/>
          <p:nvPr/>
        </p:nvSpPr>
        <p:spPr>
          <a:xfrm>
            <a:off x="820132" y="2522225"/>
            <a:ext cx="2460396" cy="659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7"/>
          <a:srcRect t="60393"/>
          <a:stretch/>
        </p:blipFill>
        <p:spPr>
          <a:xfrm>
            <a:off x="338530" y="5539199"/>
            <a:ext cx="3714800" cy="1154156"/>
          </a:xfrm>
          <a:prstGeom prst="rect">
            <a:avLst/>
          </a:prstGeom>
        </p:spPr>
      </p:pic>
      <p:pic>
        <p:nvPicPr>
          <p:cNvPr id="13" name="Picture 12"/>
          <p:cNvPicPr>
            <a:picLocks noChangeAspect="1"/>
          </p:cNvPicPr>
          <p:nvPr/>
        </p:nvPicPr>
        <p:blipFill>
          <a:blip r:embed="rId8"/>
          <a:stretch>
            <a:fillRect/>
          </a:stretch>
        </p:blipFill>
        <p:spPr>
          <a:xfrm>
            <a:off x="8179688" y="2291755"/>
            <a:ext cx="2469094" cy="370660"/>
          </a:xfrm>
          <a:prstGeom prst="rect">
            <a:avLst/>
          </a:prstGeom>
        </p:spPr>
      </p:pic>
      <p:pic>
        <p:nvPicPr>
          <p:cNvPr id="14" name="Picture 13"/>
          <p:cNvPicPr>
            <a:picLocks noChangeAspect="1"/>
          </p:cNvPicPr>
          <p:nvPr/>
        </p:nvPicPr>
        <p:blipFill>
          <a:blip r:embed="rId8"/>
          <a:stretch>
            <a:fillRect/>
          </a:stretch>
        </p:blipFill>
        <p:spPr>
          <a:xfrm>
            <a:off x="886121" y="5376980"/>
            <a:ext cx="942680" cy="840171"/>
          </a:xfrm>
          <a:prstGeom prst="rect">
            <a:avLst/>
          </a:prstGeom>
        </p:spPr>
      </p:pic>
      <p:sp>
        <p:nvSpPr>
          <p:cNvPr id="15" name="&quot;No&quot; Symbol 14"/>
          <p:cNvSpPr/>
          <p:nvPr/>
        </p:nvSpPr>
        <p:spPr>
          <a:xfrm>
            <a:off x="2728545" y="5539199"/>
            <a:ext cx="425041" cy="439973"/>
          </a:xfrm>
          <a:prstGeom prst="noSmoking">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Line Callout 1 15"/>
          <p:cNvSpPr/>
          <p:nvPr/>
        </p:nvSpPr>
        <p:spPr>
          <a:xfrm>
            <a:off x="4230491" y="2462288"/>
            <a:ext cx="2978870" cy="837093"/>
          </a:xfrm>
          <a:prstGeom prst="borderCallout1">
            <a:avLst>
              <a:gd name="adj1" fmla="val 50282"/>
              <a:gd name="adj2" fmla="val 211"/>
              <a:gd name="adj3" fmla="val 37049"/>
              <a:gd name="adj4" fmla="val -34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Multiple monitors supported – pick one</a:t>
            </a:r>
          </a:p>
          <a:p>
            <a:pPr algn="ctr"/>
            <a:endParaRPr lang="en-US" dirty="0"/>
          </a:p>
        </p:txBody>
      </p:sp>
    </p:spTree>
    <p:extLst>
      <p:ext uri="{BB962C8B-B14F-4D97-AF65-F5344CB8AC3E}">
        <p14:creationId xmlns:p14="http://schemas.microsoft.com/office/powerpoint/2010/main" val="427754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Share Menu</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12</a:t>
            </a:fld>
            <a:endParaRPr lang="en-US" dirty="0">
              <a:solidFill>
                <a:prstClr val="black">
                  <a:tint val="75000"/>
                </a:prstClr>
              </a:solidFill>
            </a:endParaRPr>
          </a:p>
        </p:txBody>
      </p:sp>
      <p:sp>
        <p:nvSpPr>
          <p:cNvPr id="5" name="Rectangle 4"/>
          <p:cNvSpPr/>
          <p:nvPr/>
        </p:nvSpPr>
        <p:spPr>
          <a:xfrm>
            <a:off x="422125" y="2531787"/>
            <a:ext cx="6695359" cy="3416320"/>
          </a:xfrm>
          <a:prstGeom prst="rect">
            <a:avLst/>
          </a:prstGeom>
        </p:spPr>
        <p:txBody>
          <a:bodyPr wrap="none">
            <a:spAutoFit/>
          </a:bodyPr>
          <a:lstStyle/>
          <a:p>
            <a:r>
              <a:rPr lang="en-US" dirty="0"/>
              <a:t>Webex Tools – Share – when you are sharing</a:t>
            </a:r>
          </a:p>
          <a:p>
            <a:pPr marL="285750" indent="-285750">
              <a:buFont typeface="Arial" panose="020B0604020202020204" pitchFamily="34" charset="0"/>
              <a:buChar char="•"/>
            </a:pPr>
            <a:r>
              <a:rPr lang="en-US" dirty="0"/>
              <a:t>Pause – freezes what others see until you resume</a:t>
            </a:r>
          </a:p>
          <a:p>
            <a:pPr marL="285750" indent="-285750">
              <a:buFont typeface="Arial" panose="020B0604020202020204" pitchFamily="34" charset="0"/>
              <a:buChar char="•"/>
            </a:pPr>
            <a:r>
              <a:rPr lang="en-US" dirty="0"/>
              <a:t>Share – lets you change what you are sharing in the share window</a:t>
            </a:r>
          </a:p>
          <a:p>
            <a:pPr marL="285750" indent="-285750">
              <a:buFont typeface="Arial" panose="020B0604020202020204" pitchFamily="34" charset="0"/>
              <a:buChar char="•"/>
            </a:pPr>
            <a:r>
              <a:rPr lang="en-US" dirty="0"/>
              <a:t>Assign – lets you pass annotation, mouse and keyboard to another</a:t>
            </a:r>
          </a:p>
          <a:p>
            <a:pPr marL="285750" indent="-285750">
              <a:buFont typeface="Arial" panose="020B0604020202020204" pitchFamily="34" charset="0"/>
              <a:buChar char="•"/>
            </a:pPr>
            <a:r>
              <a:rPr lang="en-US" dirty="0"/>
              <a:t>Connection – lets you go to audio connection while sharing</a:t>
            </a:r>
          </a:p>
          <a:p>
            <a:pPr marL="285750" indent="-285750">
              <a:buFont typeface="Arial" panose="020B0604020202020204" pitchFamily="34" charset="0"/>
              <a:buChar char="•"/>
            </a:pPr>
            <a:r>
              <a:rPr lang="en-US" dirty="0"/>
              <a:t>Participant list – drag to other screes</a:t>
            </a:r>
          </a:p>
          <a:p>
            <a:pPr marL="285750" indent="-285750">
              <a:buFont typeface="Arial" panose="020B0604020202020204" pitchFamily="34" charset="0"/>
              <a:buChar char="•"/>
            </a:pPr>
            <a:r>
              <a:rPr lang="en-US" dirty="0"/>
              <a:t>Chat – drag to other screen</a:t>
            </a:r>
          </a:p>
          <a:p>
            <a:pPr marL="285750" indent="-285750">
              <a:buFont typeface="Arial" panose="020B0604020202020204" pitchFamily="34" charset="0"/>
              <a:buChar char="•"/>
            </a:pPr>
            <a:r>
              <a:rPr lang="en-US" dirty="0"/>
              <a:t>Annotate – next slide</a:t>
            </a:r>
          </a:p>
          <a:p>
            <a:pPr marL="285750" indent="-285750">
              <a:buFont typeface="Arial" panose="020B0604020202020204" pitchFamily="34" charset="0"/>
              <a:buChar char="•"/>
            </a:pPr>
            <a:r>
              <a:rPr lang="en-US" dirty="0"/>
              <a:t>More (…)</a:t>
            </a:r>
          </a:p>
          <a:p>
            <a:pPr marL="742950" lvl="1" indent="-285750">
              <a:buFont typeface="Arial" panose="020B0604020202020204" pitchFamily="34" charset="0"/>
              <a:buChar char="•"/>
            </a:pPr>
            <a:r>
              <a:rPr lang="en-US" dirty="0"/>
              <a:t>Lock and unlock meeting</a:t>
            </a:r>
          </a:p>
          <a:p>
            <a:pPr marL="742950" lvl="1" indent="-285750">
              <a:buFont typeface="Arial" panose="020B0604020202020204" pitchFamily="34" charset="0"/>
              <a:buChar char="•"/>
            </a:pPr>
            <a:r>
              <a:rPr lang="en-US" dirty="0"/>
              <a:t>Invite / remind</a:t>
            </a:r>
          </a:p>
          <a:p>
            <a:pPr marL="742950" lvl="1" indent="-285750">
              <a:buFont typeface="Arial" panose="020B0604020202020204" pitchFamily="34" charset="0"/>
              <a:buChar char="•"/>
            </a:pPr>
            <a:r>
              <a:rPr lang="en-US" dirty="0"/>
              <a:t>Health Check – see if your internet is not up to the task</a:t>
            </a:r>
          </a:p>
        </p:txBody>
      </p:sp>
      <p:pic>
        <p:nvPicPr>
          <p:cNvPr id="8" name="Content Placeholder 7"/>
          <p:cNvPicPr>
            <a:picLocks noGrp="1" noChangeAspect="1"/>
          </p:cNvPicPr>
          <p:nvPr>
            <p:ph idx="1"/>
          </p:nvPr>
        </p:nvPicPr>
        <p:blipFill>
          <a:blip r:embed="rId2"/>
          <a:stretch>
            <a:fillRect/>
          </a:stretch>
        </p:blipFill>
        <p:spPr>
          <a:xfrm>
            <a:off x="531780" y="1456122"/>
            <a:ext cx="6867525" cy="866775"/>
          </a:xfrm>
          <a:prstGeom prst="rect">
            <a:avLst/>
          </a:prstGeom>
        </p:spPr>
      </p:pic>
      <p:pic>
        <p:nvPicPr>
          <p:cNvPr id="9" name="Picture 8"/>
          <p:cNvPicPr>
            <a:picLocks noChangeAspect="1"/>
          </p:cNvPicPr>
          <p:nvPr/>
        </p:nvPicPr>
        <p:blipFill>
          <a:blip r:embed="rId3"/>
          <a:stretch>
            <a:fillRect/>
          </a:stretch>
        </p:blipFill>
        <p:spPr>
          <a:xfrm>
            <a:off x="8246832" y="2219589"/>
            <a:ext cx="2447925" cy="3028950"/>
          </a:xfrm>
          <a:prstGeom prst="rect">
            <a:avLst/>
          </a:prstGeom>
        </p:spPr>
      </p:pic>
    </p:spTree>
    <p:extLst>
      <p:ext uri="{BB962C8B-B14F-4D97-AF65-F5344CB8AC3E}">
        <p14:creationId xmlns:p14="http://schemas.microsoft.com/office/powerpoint/2010/main" val="46324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 – Share Annotate</a:t>
            </a:r>
          </a:p>
        </p:txBody>
      </p:sp>
      <p:sp>
        <p:nvSpPr>
          <p:cNvPr id="3" name="Content Placeholder 2"/>
          <p:cNvSpPr>
            <a:spLocks noGrp="1"/>
          </p:cNvSpPr>
          <p:nvPr>
            <p:ph idx="1"/>
          </p:nvPr>
        </p:nvSpPr>
        <p:spPr>
          <a:xfrm>
            <a:off x="7599132" y="1371600"/>
            <a:ext cx="4269017" cy="4919662"/>
          </a:xfrm>
        </p:spPr>
        <p:txBody>
          <a:bodyPr/>
          <a:lstStyle/>
          <a:p>
            <a:r>
              <a:rPr lang="en-US" dirty="0"/>
              <a:t>Can mark up a screen during discussion</a:t>
            </a:r>
          </a:p>
          <a:p>
            <a:r>
              <a:rPr lang="en-US" dirty="0"/>
              <a:t>Can use laser pointer or arrow to direct attention</a:t>
            </a:r>
          </a:p>
          <a:p>
            <a:r>
              <a:rPr lang="en-US" dirty="0"/>
              <a:t>Can pass annotation to others</a:t>
            </a:r>
          </a:p>
          <a:p>
            <a:r>
              <a:rPr lang="en-US" dirty="0"/>
              <a:t>Can save to Jpeg</a:t>
            </a:r>
          </a:p>
          <a:p>
            <a:r>
              <a:rPr lang="en-US" dirty="0"/>
              <a:t>Drawing with a mouse is a challenge – better with touch screen for pen/pencil (time waster)</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13</a:t>
            </a:fld>
            <a:endParaRPr lang="en-US" dirty="0">
              <a:solidFill>
                <a:prstClr val="black">
                  <a:tint val="75000"/>
                </a:prstClr>
              </a:solidFill>
            </a:endParaRPr>
          </a:p>
        </p:txBody>
      </p:sp>
      <p:sp>
        <p:nvSpPr>
          <p:cNvPr id="6" name="TextBox 5"/>
          <p:cNvSpPr txBox="1"/>
          <p:nvPr/>
        </p:nvSpPr>
        <p:spPr>
          <a:xfrm>
            <a:off x="3281705" y="1604104"/>
            <a:ext cx="3129110" cy="4770537"/>
          </a:xfrm>
          <a:prstGeom prst="rect">
            <a:avLst/>
          </a:prstGeom>
          <a:noFill/>
        </p:spPr>
        <p:txBody>
          <a:bodyPr wrap="square" rtlCol="0">
            <a:spAutoFit/>
          </a:bodyPr>
          <a:lstStyle/>
          <a:p>
            <a:r>
              <a:rPr lang="en-US" sz="1600" dirty="0"/>
              <a:t>Or switch to Laser Pointer</a:t>
            </a:r>
          </a:p>
          <a:p>
            <a:endParaRPr lang="en-US" sz="1600" dirty="0"/>
          </a:p>
          <a:p>
            <a:r>
              <a:rPr lang="en-US" sz="1600" dirty="0"/>
              <a:t>Make note on slide</a:t>
            </a:r>
          </a:p>
          <a:p>
            <a:endParaRPr lang="en-US" sz="1600" dirty="0"/>
          </a:p>
          <a:p>
            <a:r>
              <a:rPr lang="en-US" sz="1600" dirty="0"/>
              <a:t>Draw line or arrow</a:t>
            </a:r>
          </a:p>
          <a:p>
            <a:endParaRPr lang="en-US" sz="1600" dirty="0"/>
          </a:p>
          <a:p>
            <a:r>
              <a:rPr lang="en-US" sz="1600" dirty="0"/>
              <a:t>Draw Box or other</a:t>
            </a:r>
          </a:p>
          <a:p>
            <a:endParaRPr lang="en-US" sz="1600" dirty="0"/>
          </a:p>
          <a:p>
            <a:r>
              <a:rPr lang="en-US" sz="1600" dirty="0"/>
              <a:t>Pen (thicker) / Pencil (thinner)</a:t>
            </a:r>
          </a:p>
          <a:p>
            <a:endParaRPr lang="en-US" sz="1600" dirty="0"/>
          </a:p>
          <a:p>
            <a:r>
              <a:rPr lang="en-US" sz="1600" dirty="0"/>
              <a:t>Color</a:t>
            </a:r>
          </a:p>
          <a:p>
            <a:endParaRPr lang="en-US" sz="1600" dirty="0"/>
          </a:p>
          <a:p>
            <a:r>
              <a:rPr lang="en-US" sz="1600" dirty="0"/>
              <a:t>Eraser or Clear All</a:t>
            </a:r>
          </a:p>
          <a:p>
            <a:endParaRPr lang="en-US" sz="1600" dirty="0"/>
          </a:p>
          <a:p>
            <a:r>
              <a:rPr lang="en-US" sz="1600" dirty="0"/>
              <a:t>Undo last</a:t>
            </a:r>
          </a:p>
          <a:p>
            <a:endParaRPr lang="en-US" sz="1600" dirty="0"/>
          </a:p>
          <a:p>
            <a:r>
              <a:rPr lang="en-US" sz="1600" dirty="0"/>
              <a:t>Save to JPEG</a:t>
            </a:r>
          </a:p>
          <a:p>
            <a:endParaRPr lang="en-US" sz="1600" dirty="0"/>
          </a:p>
          <a:p>
            <a:r>
              <a:rPr lang="en-US" sz="1600" dirty="0"/>
              <a:t>Pointer</a:t>
            </a:r>
          </a:p>
        </p:txBody>
      </p:sp>
      <p:pic>
        <p:nvPicPr>
          <p:cNvPr id="7" name="Picture 6"/>
          <p:cNvPicPr>
            <a:picLocks noChangeAspect="1"/>
          </p:cNvPicPr>
          <p:nvPr/>
        </p:nvPicPr>
        <p:blipFill>
          <a:blip r:embed="rId2"/>
          <a:stretch>
            <a:fillRect/>
          </a:stretch>
        </p:blipFill>
        <p:spPr>
          <a:xfrm>
            <a:off x="945233" y="1326355"/>
            <a:ext cx="723900" cy="5248275"/>
          </a:xfrm>
          <a:prstGeom prst="rect">
            <a:avLst/>
          </a:prstGeom>
        </p:spPr>
      </p:pic>
      <p:cxnSp>
        <p:nvCxnSpPr>
          <p:cNvPr id="9" name="Straight Connector 8"/>
          <p:cNvCxnSpPr/>
          <p:nvPr/>
        </p:nvCxnSpPr>
        <p:spPr>
          <a:xfrm flipH="1">
            <a:off x="1461155" y="1800520"/>
            <a:ext cx="1809946" cy="452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461155" y="2271860"/>
            <a:ext cx="1791681" cy="414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61155" y="2825465"/>
            <a:ext cx="1809946" cy="285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556012" y="3259098"/>
            <a:ext cx="1715089" cy="285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461155" y="3757674"/>
            <a:ext cx="1809946" cy="26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461155" y="4204355"/>
            <a:ext cx="1791681" cy="207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61155" y="4717952"/>
            <a:ext cx="1809946" cy="155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56012" y="5194169"/>
            <a:ext cx="1696824" cy="122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556012" y="5684363"/>
            <a:ext cx="1696824" cy="75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414880" y="6165130"/>
            <a:ext cx="1837956" cy="94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16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View</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14</a:t>
            </a:fld>
            <a:endParaRPr lang="en-US" dirty="0">
              <a:solidFill>
                <a:prstClr val="black">
                  <a:tint val="75000"/>
                </a:prstClr>
              </a:solidFill>
            </a:endParaRPr>
          </a:p>
        </p:txBody>
      </p:sp>
      <p:sp>
        <p:nvSpPr>
          <p:cNvPr id="11" name="TextBox 10"/>
          <p:cNvSpPr txBox="1"/>
          <p:nvPr/>
        </p:nvSpPr>
        <p:spPr>
          <a:xfrm>
            <a:off x="4356971" y="1584812"/>
            <a:ext cx="7440183" cy="3970318"/>
          </a:xfrm>
          <a:prstGeom prst="rect">
            <a:avLst/>
          </a:prstGeom>
          <a:noFill/>
        </p:spPr>
        <p:txBody>
          <a:bodyPr wrap="square" rtlCol="0">
            <a:spAutoFit/>
          </a:bodyPr>
          <a:lstStyle/>
          <a:p>
            <a:r>
              <a:rPr lang="en-US" sz="2800" dirty="0"/>
              <a:t>Key items here are Zoom and Panels</a:t>
            </a:r>
          </a:p>
          <a:p>
            <a:endParaRPr lang="en-US" sz="2800" dirty="0"/>
          </a:p>
          <a:p>
            <a:pPr marL="742950" lvl="1" indent="-285750">
              <a:buFont typeface="Arial" panose="020B0604020202020204" pitchFamily="34" charset="0"/>
              <a:buChar char="•"/>
            </a:pPr>
            <a:r>
              <a:rPr lang="en-US" sz="2800" dirty="0"/>
              <a:t>Facilitator should add polling here if they want to use under panels</a:t>
            </a:r>
            <a:br>
              <a:rPr lang="en-US" sz="2800" dirty="0"/>
            </a:br>
            <a:endParaRPr lang="en-US" sz="2800" dirty="0"/>
          </a:p>
          <a:p>
            <a:pPr marL="742950" lvl="1" indent="-285750">
              <a:buFont typeface="Arial" panose="020B0604020202020204" pitchFamily="34" charset="0"/>
              <a:buChar char="•"/>
            </a:pPr>
            <a:r>
              <a:rPr lang="en-US" sz="2800" dirty="0"/>
              <a:t>All can use Zoom in or out to help with their system .  Those with smaller monitors may need to use.</a:t>
            </a:r>
          </a:p>
          <a:p>
            <a:pPr lvl="1"/>
            <a:endParaRPr lang="en-US" sz="2800" dirty="0"/>
          </a:p>
        </p:txBody>
      </p:sp>
      <p:pic>
        <p:nvPicPr>
          <p:cNvPr id="7" name="Picture 6"/>
          <p:cNvPicPr>
            <a:picLocks noChangeAspect="1"/>
          </p:cNvPicPr>
          <p:nvPr/>
        </p:nvPicPr>
        <p:blipFill>
          <a:blip r:embed="rId2"/>
          <a:stretch>
            <a:fillRect/>
          </a:stretch>
        </p:blipFill>
        <p:spPr>
          <a:xfrm>
            <a:off x="394845" y="1529940"/>
            <a:ext cx="3257550" cy="3571875"/>
          </a:xfrm>
          <a:prstGeom prst="rect">
            <a:avLst/>
          </a:prstGeom>
        </p:spPr>
      </p:pic>
    </p:spTree>
    <p:extLst>
      <p:ext uri="{BB962C8B-B14F-4D97-AF65-F5344CB8AC3E}">
        <p14:creationId xmlns:p14="http://schemas.microsoft.com/office/powerpoint/2010/main" val="314892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Audio</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15</a:t>
            </a:fld>
            <a:endParaRPr lang="en-US" dirty="0">
              <a:solidFill>
                <a:prstClr val="black">
                  <a:tint val="75000"/>
                </a:prstClr>
              </a:solidFill>
            </a:endParaRPr>
          </a:p>
        </p:txBody>
      </p:sp>
      <p:sp>
        <p:nvSpPr>
          <p:cNvPr id="11" name="TextBox 10"/>
          <p:cNvSpPr txBox="1"/>
          <p:nvPr/>
        </p:nvSpPr>
        <p:spPr>
          <a:xfrm>
            <a:off x="5507043" y="1748905"/>
            <a:ext cx="6529044" cy="5262979"/>
          </a:xfrm>
          <a:prstGeom prst="rect">
            <a:avLst/>
          </a:prstGeom>
          <a:noFill/>
        </p:spPr>
        <p:txBody>
          <a:bodyPr wrap="square" rtlCol="0">
            <a:spAutoFit/>
          </a:bodyPr>
          <a:lstStyle/>
          <a:p>
            <a:r>
              <a:rPr lang="en-US" sz="2800" dirty="0"/>
              <a:t>Key items here are audio and video connection</a:t>
            </a:r>
          </a:p>
          <a:p>
            <a:endParaRPr lang="en-US" sz="2800" dirty="0"/>
          </a:p>
          <a:p>
            <a:pPr marL="742950" lvl="1" indent="-285750">
              <a:buFont typeface="Arial" panose="020B0604020202020204" pitchFamily="34" charset="0"/>
              <a:buChar char="•"/>
            </a:pPr>
            <a:r>
              <a:rPr lang="en-US" sz="2800" dirty="0"/>
              <a:t>If the option you chose when you joined fails – go here to connect differently</a:t>
            </a:r>
          </a:p>
          <a:p>
            <a:pPr marL="1200150" lvl="2" indent="-285750">
              <a:buFont typeface="Arial" panose="020B0604020202020204" pitchFamily="34" charset="0"/>
              <a:buChar char="•"/>
            </a:pPr>
            <a:r>
              <a:rPr lang="en-US" sz="2800" dirty="0"/>
              <a:t>Phone battery dies – connect to new phone</a:t>
            </a:r>
          </a:p>
          <a:p>
            <a:pPr marL="1200150" lvl="2" indent="-285750">
              <a:buFont typeface="Arial" panose="020B0604020202020204" pitchFamily="34" charset="0"/>
              <a:buChar char="•"/>
            </a:pPr>
            <a:r>
              <a:rPr lang="en-US" sz="2800" dirty="0"/>
              <a:t>Computer audio acts up – connect to phone</a:t>
            </a:r>
          </a:p>
          <a:p>
            <a:pPr marL="1200150" lvl="2" indent="-285750">
              <a:buFont typeface="Arial" panose="020B0604020202020204" pitchFamily="34" charset="0"/>
              <a:buChar char="•"/>
            </a:pPr>
            <a:r>
              <a:rPr lang="en-US" sz="2800" dirty="0"/>
              <a:t>Do not drop out of meeting</a:t>
            </a:r>
          </a:p>
          <a:p>
            <a:pPr lvl="1"/>
            <a:endParaRPr lang="en-US" sz="2800" dirty="0"/>
          </a:p>
        </p:txBody>
      </p:sp>
      <p:pic>
        <p:nvPicPr>
          <p:cNvPr id="3" name="Picture 2"/>
          <p:cNvPicPr>
            <a:picLocks noChangeAspect="1"/>
          </p:cNvPicPr>
          <p:nvPr/>
        </p:nvPicPr>
        <p:blipFill>
          <a:blip r:embed="rId2"/>
          <a:stretch>
            <a:fillRect/>
          </a:stretch>
        </p:blipFill>
        <p:spPr>
          <a:xfrm>
            <a:off x="417627" y="1584812"/>
            <a:ext cx="2495550" cy="714375"/>
          </a:xfrm>
          <a:prstGeom prst="rect">
            <a:avLst/>
          </a:prstGeom>
        </p:spPr>
      </p:pic>
      <p:pic>
        <p:nvPicPr>
          <p:cNvPr id="5" name="Picture 4"/>
          <p:cNvPicPr>
            <a:picLocks noChangeAspect="1"/>
          </p:cNvPicPr>
          <p:nvPr/>
        </p:nvPicPr>
        <p:blipFill>
          <a:blip r:embed="rId3"/>
          <a:stretch>
            <a:fillRect/>
          </a:stretch>
        </p:blipFill>
        <p:spPr>
          <a:xfrm>
            <a:off x="417627" y="2398336"/>
            <a:ext cx="2543175" cy="4267200"/>
          </a:xfrm>
          <a:prstGeom prst="rect">
            <a:avLst/>
          </a:prstGeom>
        </p:spPr>
      </p:pic>
      <p:pic>
        <p:nvPicPr>
          <p:cNvPr id="6" name="Picture 5"/>
          <p:cNvPicPr>
            <a:picLocks noChangeAspect="1"/>
          </p:cNvPicPr>
          <p:nvPr/>
        </p:nvPicPr>
        <p:blipFill rotWithShape="1">
          <a:blip r:embed="rId4"/>
          <a:srcRect t="50474"/>
          <a:stretch/>
        </p:blipFill>
        <p:spPr>
          <a:xfrm>
            <a:off x="3299676" y="3223058"/>
            <a:ext cx="2038350" cy="1566155"/>
          </a:xfrm>
          <a:prstGeom prst="rect">
            <a:avLst/>
          </a:prstGeom>
        </p:spPr>
      </p:pic>
    </p:spTree>
    <p:extLst>
      <p:ext uri="{BB962C8B-B14F-4D97-AF65-F5344CB8AC3E}">
        <p14:creationId xmlns:p14="http://schemas.microsoft.com/office/powerpoint/2010/main" val="165263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Participant</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16</a:t>
            </a:fld>
            <a:endParaRPr lang="en-US" dirty="0">
              <a:solidFill>
                <a:prstClr val="black">
                  <a:tint val="75000"/>
                </a:prstClr>
              </a:solidFill>
            </a:endParaRPr>
          </a:p>
        </p:txBody>
      </p:sp>
      <p:sp>
        <p:nvSpPr>
          <p:cNvPr id="11" name="TextBox 10"/>
          <p:cNvSpPr txBox="1"/>
          <p:nvPr/>
        </p:nvSpPr>
        <p:spPr>
          <a:xfrm>
            <a:off x="3763357" y="1400113"/>
            <a:ext cx="7850466" cy="4955203"/>
          </a:xfrm>
          <a:prstGeom prst="rect">
            <a:avLst/>
          </a:prstGeom>
          <a:noFill/>
        </p:spPr>
        <p:txBody>
          <a:bodyPr wrap="square" rtlCol="0">
            <a:spAutoFit/>
          </a:bodyPr>
          <a:lstStyle/>
          <a:p>
            <a:r>
              <a:rPr lang="en-US" sz="2400" dirty="0"/>
              <a:t>Key items here Invite and Remind, Copy Meeting Link, Anyone can share, Assign Privileges, and Change Role to</a:t>
            </a:r>
          </a:p>
          <a:p>
            <a:pPr marL="457200" indent="-457200">
              <a:buFont typeface="Arial" panose="020B0604020202020204" pitchFamily="34" charset="0"/>
              <a:buChar char="•"/>
            </a:pPr>
            <a:r>
              <a:rPr lang="en-US" sz="2400" dirty="0"/>
              <a:t>If anyone needs to send an invite or copy the link to an email, you can get these here.</a:t>
            </a:r>
          </a:p>
          <a:p>
            <a:pPr marL="457200" indent="-457200">
              <a:buFont typeface="Arial" panose="020B0604020202020204" pitchFamily="34" charset="0"/>
              <a:buChar char="•"/>
            </a:pPr>
            <a:r>
              <a:rPr lang="en-US" sz="2400" dirty="0"/>
              <a:t>Anyone can share can be turned off.  Right now it is on such than anyone can claim presenter status.  If needed this be changed.</a:t>
            </a:r>
          </a:p>
          <a:p>
            <a:pPr marL="457200" indent="-457200">
              <a:buFont typeface="Arial" panose="020B0604020202020204" pitchFamily="34" charset="0"/>
              <a:buChar char="•"/>
            </a:pPr>
            <a:r>
              <a:rPr lang="en-US" sz="2400" dirty="0"/>
              <a:t>Can change Chat and participant rights in Assign Privileges - Plan to leave as is to start.</a:t>
            </a:r>
          </a:p>
          <a:p>
            <a:pPr marL="457200" indent="-457200">
              <a:buFont typeface="Arial" panose="020B0604020202020204" pitchFamily="34" charset="0"/>
              <a:buChar char="•"/>
            </a:pPr>
            <a:r>
              <a:rPr lang="en-US" sz="2400" dirty="0"/>
              <a:t>Change Role to lets the user try to change role.  Normally: -  Host would right click on participant to change role.  </a:t>
            </a:r>
          </a:p>
          <a:p>
            <a:r>
              <a:rPr lang="en-US" sz="2400" dirty="0"/>
              <a:t>       - Needed if facilitator turns off “Anyone can share”.</a:t>
            </a:r>
          </a:p>
          <a:p>
            <a:pPr lvl="1"/>
            <a:endParaRPr lang="en-US" sz="2800" dirty="0"/>
          </a:p>
        </p:txBody>
      </p:sp>
      <p:pic>
        <p:nvPicPr>
          <p:cNvPr id="7" name="Picture 6"/>
          <p:cNvPicPr>
            <a:picLocks noChangeAspect="1"/>
          </p:cNvPicPr>
          <p:nvPr/>
        </p:nvPicPr>
        <p:blipFill>
          <a:blip r:embed="rId2"/>
          <a:stretch>
            <a:fillRect/>
          </a:stretch>
        </p:blipFill>
        <p:spPr>
          <a:xfrm>
            <a:off x="531830" y="1959401"/>
            <a:ext cx="2286000" cy="3467100"/>
          </a:xfrm>
          <a:prstGeom prst="rect">
            <a:avLst/>
          </a:prstGeom>
        </p:spPr>
      </p:pic>
    </p:spTree>
    <p:extLst>
      <p:ext uri="{BB962C8B-B14F-4D97-AF65-F5344CB8AC3E}">
        <p14:creationId xmlns:p14="http://schemas.microsoft.com/office/powerpoint/2010/main" val="95170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Meeting</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17</a:t>
            </a:fld>
            <a:endParaRPr lang="en-US" dirty="0">
              <a:solidFill>
                <a:prstClr val="black">
                  <a:tint val="75000"/>
                </a:prstClr>
              </a:solidFill>
            </a:endParaRPr>
          </a:p>
        </p:txBody>
      </p:sp>
      <p:sp>
        <p:nvSpPr>
          <p:cNvPr id="11" name="TextBox 10"/>
          <p:cNvSpPr txBox="1"/>
          <p:nvPr/>
        </p:nvSpPr>
        <p:spPr>
          <a:xfrm>
            <a:off x="3376858" y="2059099"/>
            <a:ext cx="7850466" cy="3477875"/>
          </a:xfrm>
          <a:prstGeom prst="rect">
            <a:avLst/>
          </a:prstGeom>
          <a:noFill/>
        </p:spPr>
        <p:txBody>
          <a:bodyPr wrap="square" rtlCol="0">
            <a:spAutoFit/>
          </a:bodyPr>
          <a:lstStyle/>
          <a:p>
            <a:r>
              <a:rPr lang="en-US" sz="2400" dirty="0"/>
              <a:t>Key items here are Recorder Settings and Lock Meeting</a:t>
            </a:r>
          </a:p>
          <a:p>
            <a:endParaRPr lang="en-US" sz="2400" dirty="0"/>
          </a:p>
          <a:p>
            <a:pPr marL="914400" lvl="1" indent="-457200">
              <a:buFont typeface="Arial" panose="020B0604020202020204" pitchFamily="34" charset="0"/>
              <a:buChar char="•"/>
            </a:pPr>
            <a:r>
              <a:rPr lang="en-US" sz="2400" dirty="0"/>
              <a:t>If we record session this is useful for host/facilitation to control recording</a:t>
            </a:r>
            <a:br>
              <a:rPr lang="en-US" sz="2400" dirty="0"/>
            </a:br>
            <a:endParaRPr lang="en-US" sz="2400" dirty="0"/>
          </a:p>
          <a:p>
            <a:pPr marL="914400" lvl="1" indent="-457200">
              <a:buFont typeface="Arial" panose="020B0604020202020204" pitchFamily="34" charset="0"/>
              <a:buChar char="•"/>
            </a:pPr>
            <a:r>
              <a:rPr lang="en-US" sz="2400" dirty="0"/>
              <a:t>Lock meeting lets the facilitator bar entry to additional folks.  This provides a location to lock and unlock the meeting.</a:t>
            </a:r>
          </a:p>
          <a:p>
            <a:pPr lvl="1"/>
            <a:endParaRPr lang="en-US" sz="2800" dirty="0"/>
          </a:p>
        </p:txBody>
      </p:sp>
      <p:pic>
        <p:nvPicPr>
          <p:cNvPr id="3" name="Picture 2"/>
          <p:cNvPicPr>
            <a:picLocks noChangeAspect="1"/>
          </p:cNvPicPr>
          <p:nvPr/>
        </p:nvPicPr>
        <p:blipFill>
          <a:blip r:embed="rId2"/>
          <a:stretch>
            <a:fillRect/>
          </a:stretch>
        </p:blipFill>
        <p:spPr>
          <a:xfrm>
            <a:off x="472666" y="2059099"/>
            <a:ext cx="1876425" cy="1771650"/>
          </a:xfrm>
          <a:prstGeom prst="rect">
            <a:avLst/>
          </a:prstGeom>
        </p:spPr>
      </p:pic>
    </p:spTree>
    <p:extLst>
      <p:ext uri="{BB962C8B-B14F-4D97-AF65-F5344CB8AC3E}">
        <p14:creationId xmlns:p14="http://schemas.microsoft.com/office/powerpoint/2010/main" val="391369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Protocols</a:t>
            </a:r>
          </a:p>
        </p:txBody>
      </p:sp>
      <p:sp>
        <p:nvSpPr>
          <p:cNvPr id="3" name="Content Placeholder 2"/>
          <p:cNvSpPr>
            <a:spLocks noGrp="1"/>
          </p:cNvSpPr>
          <p:nvPr>
            <p:ph idx="1"/>
          </p:nvPr>
        </p:nvSpPr>
        <p:spPr>
          <a:xfrm>
            <a:off x="323850" y="1216058"/>
            <a:ext cx="11544300" cy="5189504"/>
          </a:xfrm>
        </p:spPr>
        <p:txBody>
          <a:bodyPr>
            <a:normAutofit fontScale="62500" lnSpcReduction="20000"/>
          </a:bodyPr>
          <a:lstStyle/>
          <a:p>
            <a:r>
              <a:rPr lang="en-US" dirty="0"/>
              <a:t>Meetings will start on time and end on time – additional meetings can be scheduled.</a:t>
            </a:r>
          </a:p>
          <a:p>
            <a:r>
              <a:rPr lang="en-US" dirty="0"/>
              <a:t>Web Meeting sites will be opened 5 minutes prior to let all connect before the meeting starts.</a:t>
            </a:r>
          </a:p>
          <a:p>
            <a:r>
              <a:rPr lang="en-US" dirty="0"/>
              <a:t>If two or more people share a connection (conference room) the names of all present will be announced and typed into the chat.</a:t>
            </a:r>
          </a:p>
          <a:p>
            <a:r>
              <a:rPr lang="en-US" dirty="0"/>
              <a:t>An appointed time keeper will watch to make sure they end on time.</a:t>
            </a:r>
          </a:p>
          <a:p>
            <a:r>
              <a:rPr lang="en-US" dirty="0"/>
              <a:t>Each room will have a facilitator - More on this next slide.</a:t>
            </a:r>
          </a:p>
          <a:p>
            <a:r>
              <a:rPr lang="en-US" dirty="0"/>
              <a:t>Each interviewer will take individual notes.</a:t>
            </a:r>
          </a:p>
          <a:p>
            <a:r>
              <a:rPr lang="en-US" dirty="0"/>
              <a:t>Camera is required for person or persons being interviewed and for those conducting the interview.  Others should have camera off when not speaking.</a:t>
            </a:r>
          </a:p>
          <a:p>
            <a:r>
              <a:rPr lang="en-US" dirty="0"/>
              <a:t>If stepping away from a meeting, let facilitator know in Chat when you leave and when you return.</a:t>
            </a:r>
          </a:p>
          <a:p>
            <a:r>
              <a:rPr lang="en-US" dirty="0"/>
              <a:t>Only the person(s) conducting the interview or being interviewed will have audio on.  Others may raise their hand to gain permission to add to the discussion or type a note in chat to everyone.  Facilitator will ensure the interview lead see the question or request to discuss.  Interviewer can also direct a question at someone else in the meeting, in which case they should unmute and join discussion.</a:t>
            </a:r>
          </a:p>
          <a:p>
            <a:r>
              <a:rPr lang="en-US" dirty="0"/>
              <a:t>Chat will be used either to all or targeted people to signal time management, pass instructions, or share notes.  Chat will be saved after each meeting / interview by the review team.</a:t>
            </a:r>
          </a:p>
          <a:p>
            <a:r>
              <a:rPr lang="en-US" dirty="0"/>
              <a:t>Rooms can be locked at the discretion of the facilitator, usually locked 10-15 minutes into the meeting.</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9884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Facilitators</a:t>
            </a:r>
          </a:p>
        </p:txBody>
      </p:sp>
      <p:sp>
        <p:nvSpPr>
          <p:cNvPr id="3" name="Content Placeholder 2"/>
          <p:cNvSpPr>
            <a:spLocks noGrp="1"/>
          </p:cNvSpPr>
          <p:nvPr>
            <p:ph idx="1"/>
          </p:nvPr>
        </p:nvSpPr>
        <p:spPr>
          <a:xfrm>
            <a:off x="323850" y="1371599"/>
            <a:ext cx="11544300" cy="5293151"/>
          </a:xfrm>
        </p:spPr>
        <p:txBody>
          <a:bodyPr>
            <a:normAutofit fontScale="77500" lnSpcReduction="20000"/>
          </a:bodyPr>
          <a:lstStyle/>
          <a:p>
            <a:r>
              <a:rPr lang="en-US" dirty="0"/>
              <a:t>Both DOE and Contractor will have a facilitator to support this event.  For DOE, there will be one per room as host.</a:t>
            </a:r>
          </a:p>
          <a:p>
            <a:r>
              <a:rPr lang="en-US" dirty="0"/>
              <a:t>Facilitators will make sure the technology is ready to support the interview so the interview team and interviewee can focus on the content of the interview.</a:t>
            </a:r>
          </a:p>
          <a:p>
            <a:r>
              <a:rPr lang="en-US" dirty="0"/>
              <a:t>Facilitator is not a note taker.</a:t>
            </a:r>
          </a:p>
          <a:p>
            <a:r>
              <a:rPr lang="en-US" dirty="0"/>
              <a:t>Facilitator will monitor the web meeting at all times to control entry after the meeting start, will advise the interview lead of any technical issues, and work to help keep the meeting on time with the time keeper.</a:t>
            </a:r>
          </a:p>
          <a:p>
            <a:r>
              <a:rPr lang="en-US" dirty="0"/>
              <a:t>Facilitator will monitor Chat and hand raising and at appropriate time, let the interview lead know of either items raised in chat or of a raised hand.  The interview lead will advise if they want to be interrupted or wait until the end to address others in the room or chat comments.</a:t>
            </a:r>
          </a:p>
          <a:p>
            <a:r>
              <a:rPr lang="en-US" dirty="0"/>
              <a:t>Facilitator will be responsible for screen capture, when needed.</a:t>
            </a:r>
          </a:p>
          <a:p>
            <a:r>
              <a:rPr lang="en-US" dirty="0"/>
              <a:t>Facilitators will make sure all chat, note, and polls, if used, are saved before closing the room.  Facilitator will verify all others who may have had a private chat have save them before closing the room.</a:t>
            </a:r>
          </a:p>
          <a:p>
            <a:r>
              <a:rPr lang="en-US" dirty="0"/>
              <a:t>Facilitators will control recordings, if used.  If DOE records, the Facilitator will confirm from each member present that they understand it is being recorded.</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47767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a:t>
            </a:r>
          </a:p>
        </p:txBody>
      </p:sp>
      <p:sp>
        <p:nvSpPr>
          <p:cNvPr id="3" name="Content Placeholder 2"/>
          <p:cNvSpPr>
            <a:spLocks noGrp="1"/>
          </p:cNvSpPr>
          <p:nvPr>
            <p:ph idx="1"/>
          </p:nvPr>
        </p:nvSpPr>
        <p:spPr>
          <a:xfrm>
            <a:off x="323850" y="1371600"/>
            <a:ext cx="11734266" cy="4919662"/>
          </a:xfrm>
        </p:spPr>
        <p:txBody>
          <a:bodyPr>
            <a:normAutofit lnSpcReduction="10000"/>
          </a:bodyPr>
          <a:lstStyle/>
          <a:p>
            <a:r>
              <a:rPr lang="en-US" dirty="0"/>
              <a:t>DOE will host using Cisco Webex.  DOE CIO has locked the version of Webex at version 41.4.6.9 for now, uncertain if will support 4K monitors.</a:t>
            </a:r>
          </a:p>
          <a:p>
            <a:r>
              <a:rPr lang="en-US" dirty="0"/>
              <a:t>For those with a 4K monitor, please add one with lower resolution to computer if you are going to share your screen. (Yes there are some with monitor – generally 2560 X 1080 has worked fine)</a:t>
            </a:r>
          </a:p>
          <a:p>
            <a:r>
              <a:rPr lang="en-US" dirty="0"/>
              <a:t>Provides End user to End user encryption – supports CUI level conversation and sharing</a:t>
            </a:r>
          </a:p>
          <a:p>
            <a:r>
              <a:rPr lang="en-US" dirty="0"/>
              <a:t>More than one Webex meeting room and breakout rooms will be used</a:t>
            </a:r>
          </a:p>
          <a:p>
            <a:r>
              <a:rPr lang="en-US" dirty="0"/>
              <a:t>Three audio options</a:t>
            </a:r>
          </a:p>
          <a:p>
            <a:r>
              <a:rPr lang="en-US" dirty="0"/>
              <a:t>Camera required</a:t>
            </a:r>
          </a:p>
          <a:p>
            <a:r>
              <a:rPr lang="en-US" dirty="0"/>
              <a:t>Good internet strength (LAN or WiFi)</a:t>
            </a:r>
          </a:p>
          <a:p>
            <a:pPr marL="0" indent="0">
              <a:buNone/>
            </a:pP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139959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Capture with Webex</a:t>
            </a:r>
          </a:p>
        </p:txBody>
      </p:sp>
      <p:sp>
        <p:nvSpPr>
          <p:cNvPr id="3" name="Content Placeholder 2"/>
          <p:cNvSpPr>
            <a:spLocks noGrp="1"/>
          </p:cNvSpPr>
          <p:nvPr>
            <p:ph idx="1"/>
          </p:nvPr>
        </p:nvSpPr>
        <p:spPr/>
        <p:txBody>
          <a:bodyPr/>
          <a:lstStyle/>
          <a:p>
            <a:r>
              <a:rPr lang="en-US" dirty="0"/>
              <a:t>Screen Capture is best done with Snip it from Microsoft Windows or Snag it, an add on a user can by.</a:t>
            </a:r>
          </a:p>
          <a:p>
            <a:r>
              <a:rPr lang="en-US" dirty="0"/>
              <a:t>When requested by the interview lead, the facilitator will use this tool to capture what is visible in the Webex and save them to a PowerPoint slide deck and email to interview lead at the end of each meeting with the interview name and date as the file name</a:t>
            </a:r>
          </a:p>
          <a:p>
            <a:pPr lvl="1"/>
            <a:r>
              <a:rPr lang="en-US" dirty="0"/>
              <a:t>Example - CAM Smith May 20 2021.pptx</a:t>
            </a:r>
          </a:p>
          <a:p>
            <a:r>
              <a:rPr lang="en-US" dirty="0"/>
              <a:t>Requests for documents or items not associated with a screen capture will be done through the review Document Request log and not via a facilitator.</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404145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Chat/Notes/Poll Questions</a:t>
            </a:r>
          </a:p>
        </p:txBody>
      </p:sp>
      <p:sp>
        <p:nvSpPr>
          <p:cNvPr id="3" name="Content Placeholder 2"/>
          <p:cNvSpPr>
            <a:spLocks noGrp="1"/>
          </p:cNvSpPr>
          <p:nvPr>
            <p:ph idx="1"/>
          </p:nvPr>
        </p:nvSpPr>
        <p:spPr/>
        <p:txBody>
          <a:bodyPr>
            <a:normAutofit fontScale="92500"/>
          </a:bodyPr>
          <a:lstStyle/>
          <a:p>
            <a:r>
              <a:rPr lang="en-US" dirty="0"/>
              <a:t>During the meeting, the overall Chat log will be kept open and used.  For the chats to everyone, the list will be saved at the end of the meeting by the facilitator and named with the appropriate interview name and date.</a:t>
            </a:r>
          </a:p>
          <a:p>
            <a:pPr lvl="1"/>
            <a:r>
              <a:rPr lang="en-US" dirty="0"/>
              <a:t>Example – CHAT CAM Smith May 20 2021.txt</a:t>
            </a:r>
          </a:p>
          <a:p>
            <a:r>
              <a:rPr lang="en-US" dirty="0"/>
              <a:t>Private Chats will be the responsibility of the users to save, if they want them.  Two ways to save – File Save As Chat or in the Chat select Ctrl A to highlight all of it, Ctrl C to copy it and paste it where you would like.  Facilitator will verify all who want to are done before closing the meeting.</a:t>
            </a:r>
          </a:p>
          <a:p>
            <a:r>
              <a:rPr lang="en-US" dirty="0"/>
              <a:t>Notes are an option in Webex that can be used and saved.</a:t>
            </a:r>
          </a:p>
          <a:p>
            <a:r>
              <a:rPr lang="en-US" dirty="0"/>
              <a:t>Polls are an option that can be used in Webex, but need to be set up before the meeting by the facilitator.  If needed, please coordinate prior.</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589130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975" y="148166"/>
            <a:ext cx="10523567" cy="914400"/>
          </a:xfrm>
        </p:spPr>
        <p:txBody>
          <a:bodyPr>
            <a:normAutofit fontScale="90000"/>
          </a:bodyPr>
          <a:lstStyle/>
          <a:p>
            <a:r>
              <a:rPr lang="en-US" dirty="0"/>
              <a:t>Controlled Unclassified Information (CUI)</a:t>
            </a:r>
          </a:p>
        </p:txBody>
      </p:sp>
      <p:sp>
        <p:nvSpPr>
          <p:cNvPr id="3" name="Content Placeholder 2"/>
          <p:cNvSpPr>
            <a:spLocks noGrp="1"/>
          </p:cNvSpPr>
          <p:nvPr>
            <p:ph idx="1"/>
          </p:nvPr>
        </p:nvSpPr>
        <p:spPr/>
        <p:txBody>
          <a:bodyPr>
            <a:normAutofit fontScale="92500" lnSpcReduction="20000"/>
          </a:bodyPr>
          <a:lstStyle/>
          <a:p>
            <a:r>
              <a:rPr lang="en-US" dirty="0"/>
              <a:t>DOE Webex is set up to support conversations and screen shares through CUI.</a:t>
            </a:r>
          </a:p>
          <a:p>
            <a:r>
              <a:rPr lang="en-US" dirty="0"/>
              <a:t>Classified material will not be discussed on Webex.</a:t>
            </a:r>
          </a:p>
          <a:p>
            <a:r>
              <a:rPr lang="en-US" dirty="0"/>
              <a:t>Screen Capture will not be saved to a personal computer if there is CUI material and the file name must include the appropriate caveat, either OUO or UCNI in the file name.</a:t>
            </a:r>
          </a:p>
          <a:p>
            <a:r>
              <a:rPr lang="en-US" dirty="0"/>
              <a:t>If a there is a concern following an interview with respect to notes or chats, DOE and Contractor will request a classifier to review the material before further dissemination.  It will be critical that both Contractor and DOE raise the concern if needed.  Contractor will provide the DC to review and facilitator and interview lead will work with them in a separate session to conduct.</a:t>
            </a:r>
          </a:p>
          <a:p>
            <a:r>
              <a:rPr lang="en-US" dirty="0"/>
              <a:t>If OUO or UCNI, all appropriate markings will be added and it may only be emailed by encryption or placed in the appropriate only tools for sharing.</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81810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Rehearsals – Webex Dry Run</a:t>
            </a:r>
          </a:p>
        </p:txBody>
      </p:sp>
      <p:sp>
        <p:nvSpPr>
          <p:cNvPr id="3" name="Content Placeholder 2"/>
          <p:cNvSpPr>
            <a:spLocks noGrp="1"/>
          </p:cNvSpPr>
          <p:nvPr>
            <p:ph idx="1"/>
          </p:nvPr>
        </p:nvSpPr>
        <p:spPr/>
        <p:txBody>
          <a:bodyPr/>
          <a:lstStyle/>
          <a:p>
            <a:r>
              <a:rPr lang="en-US" dirty="0"/>
              <a:t>The week prior to meetings, there will be time for a tech rehearsal Webex Dry Run.  Each person attending the review should connect and verify functionality with DOE and Contractor facilitators so corrective actions can take place before the review dates.</a:t>
            </a:r>
          </a:p>
          <a:p>
            <a:r>
              <a:rPr lang="en-US" dirty="0"/>
              <a:t>Test with the same set up you plan to use during the review.</a:t>
            </a:r>
          </a:p>
          <a:p>
            <a:r>
              <a:rPr lang="en-US" dirty="0"/>
              <a:t>Each will logon, verify audio and video, share a screen, test features, and logoff.</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7534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Check List (draft)</a:t>
            </a:r>
          </a:p>
        </p:txBody>
      </p:sp>
      <p:sp>
        <p:nvSpPr>
          <p:cNvPr id="5" name="Content Placeholder 4"/>
          <p:cNvSpPr>
            <a:spLocks noGrp="1"/>
          </p:cNvSpPr>
          <p:nvPr>
            <p:ph sz="half" idx="1"/>
          </p:nvPr>
        </p:nvSpPr>
        <p:spPr>
          <a:xfrm>
            <a:off x="323850" y="1140643"/>
            <a:ext cx="5695950" cy="5603055"/>
          </a:xfrm>
        </p:spPr>
        <p:txBody>
          <a:bodyPr>
            <a:normAutofit fontScale="70000" lnSpcReduction="20000"/>
          </a:bodyPr>
          <a:lstStyle/>
          <a:p>
            <a:pPr>
              <a:buFont typeface="Wingdings" panose="05000000000000000000" pitchFamily="2" charset="2"/>
              <a:buChar char="q"/>
            </a:pPr>
            <a:r>
              <a:rPr lang="en-US" dirty="0"/>
              <a:t>Coordinate with Interview Leader as to:</a:t>
            </a:r>
          </a:p>
          <a:p>
            <a:pPr lvl="1">
              <a:buFont typeface="Wingdings" panose="05000000000000000000" pitchFamily="2" charset="2"/>
              <a:buChar char="q"/>
            </a:pPr>
            <a:r>
              <a:rPr lang="en-US" dirty="0"/>
              <a:t>Who timekeeper is.  Make sure chats go out to all when 30 minutes remain, 10 minutes remain, 2 minutes.  Time keeper should be sending out</a:t>
            </a:r>
          </a:p>
          <a:p>
            <a:pPr lvl="1">
              <a:buFont typeface="Wingdings" panose="05000000000000000000" pitchFamily="2" charset="2"/>
              <a:buChar char="q"/>
            </a:pPr>
            <a:r>
              <a:rPr lang="en-US" dirty="0"/>
              <a:t>Any special requests</a:t>
            </a:r>
          </a:p>
          <a:p>
            <a:pPr lvl="2">
              <a:buFont typeface="Wingdings" panose="05000000000000000000" pitchFamily="2" charset="2"/>
              <a:buChar char="q"/>
            </a:pPr>
            <a:r>
              <a:rPr lang="en-US" dirty="0"/>
              <a:t>Room locked</a:t>
            </a:r>
          </a:p>
          <a:p>
            <a:pPr lvl="2">
              <a:buFont typeface="Wingdings" panose="05000000000000000000" pitchFamily="2" charset="2"/>
              <a:buChar char="q"/>
            </a:pPr>
            <a:r>
              <a:rPr lang="en-US" dirty="0"/>
              <a:t>Polling questions</a:t>
            </a:r>
          </a:p>
          <a:p>
            <a:pPr lvl="2">
              <a:buFont typeface="Wingdings" panose="05000000000000000000" pitchFamily="2" charset="2"/>
              <a:buChar char="q"/>
            </a:pPr>
            <a:r>
              <a:rPr lang="en-US" dirty="0"/>
              <a:t>How they want to handle raised hands and chat comments</a:t>
            </a:r>
          </a:p>
          <a:p>
            <a:pPr lvl="2">
              <a:buFont typeface="Wingdings" panose="05000000000000000000" pitchFamily="2" charset="2"/>
              <a:buChar char="q"/>
            </a:pPr>
            <a:r>
              <a:rPr lang="en-US" dirty="0"/>
              <a:t>Other</a:t>
            </a:r>
          </a:p>
          <a:p>
            <a:pPr>
              <a:buFont typeface="Wingdings" panose="05000000000000000000" pitchFamily="2" charset="2"/>
              <a:buChar char="q"/>
            </a:pPr>
            <a:r>
              <a:rPr lang="en-US" dirty="0"/>
              <a:t> Open Room 5 to 10 minutes prior to meeting</a:t>
            </a:r>
          </a:p>
          <a:p>
            <a:pPr>
              <a:buFont typeface="Wingdings" panose="05000000000000000000" pitchFamily="2" charset="2"/>
              <a:buChar char="q"/>
            </a:pPr>
            <a:r>
              <a:rPr lang="en-US" dirty="0"/>
              <a:t>If recording</a:t>
            </a:r>
          </a:p>
          <a:p>
            <a:pPr lvl="1">
              <a:buFont typeface="Wingdings" panose="05000000000000000000" pitchFamily="2" charset="2"/>
              <a:buChar char="q"/>
            </a:pPr>
            <a:r>
              <a:rPr lang="en-US" dirty="0"/>
              <a:t>Let all know you will record the meeting</a:t>
            </a:r>
          </a:p>
          <a:p>
            <a:pPr lvl="1">
              <a:buFont typeface="Wingdings" panose="05000000000000000000" pitchFamily="2" charset="2"/>
              <a:buChar char="q"/>
            </a:pPr>
            <a:r>
              <a:rPr lang="en-US" dirty="0"/>
              <a:t>If someone objects, let Interview lead address</a:t>
            </a:r>
          </a:p>
          <a:p>
            <a:pPr lvl="1">
              <a:buFont typeface="Wingdings" panose="05000000000000000000" pitchFamily="2" charset="2"/>
              <a:buChar char="q"/>
            </a:pPr>
            <a:r>
              <a:rPr lang="en-US" dirty="0"/>
              <a:t>Start recording</a:t>
            </a:r>
          </a:p>
          <a:p>
            <a:pPr lvl="1">
              <a:buFont typeface="Wingdings" panose="05000000000000000000" pitchFamily="2" charset="2"/>
              <a:buChar char="q"/>
            </a:pPr>
            <a:r>
              <a:rPr lang="en-US" dirty="0"/>
              <a:t>Ask each participant to acknowledge they are being recorded such that it is captured in the recording</a:t>
            </a:r>
          </a:p>
          <a:p>
            <a:pPr lvl="1">
              <a:buFont typeface="Wingdings" panose="05000000000000000000" pitchFamily="2" charset="2"/>
              <a:buChar char="q"/>
            </a:pPr>
            <a:r>
              <a:rPr lang="en-US" dirty="0"/>
              <a:t>Stop the recording at the end</a:t>
            </a:r>
          </a:p>
          <a:p>
            <a:pPr lvl="1">
              <a:buFont typeface="Wingdings" panose="05000000000000000000" pitchFamily="2" charset="2"/>
              <a:buChar char="q"/>
            </a:pPr>
            <a:r>
              <a:rPr lang="en-US" dirty="0"/>
              <a:t>It will archive in the DOE account holders recording files and will need to be converted to an MP4 later.</a:t>
            </a:r>
          </a:p>
          <a:p>
            <a:pPr lvl="2">
              <a:buFont typeface="Wingdings" panose="05000000000000000000" pitchFamily="2" charset="2"/>
              <a:buChar char="q"/>
            </a:pPr>
            <a:endParaRPr lang="en-US" dirty="0"/>
          </a:p>
        </p:txBody>
      </p:sp>
      <p:sp>
        <p:nvSpPr>
          <p:cNvPr id="6" name="Content Placeholder 5"/>
          <p:cNvSpPr>
            <a:spLocks noGrp="1"/>
          </p:cNvSpPr>
          <p:nvPr>
            <p:ph sz="half" idx="2"/>
          </p:nvPr>
        </p:nvSpPr>
        <p:spPr>
          <a:xfrm>
            <a:off x="6172200" y="1140643"/>
            <a:ext cx="5695950" cy="5514681"/>
          </a:xfrm>
        </p:spPr>
        <p:txBody>
          <a:bodyPr>
            <a:normAutofit fontScale="70000" lnSpcReduction="20000"/>
          </a:bodyPr>
          <a:lstStyle/>
          <a:p>
            <a:pPr>
              <a:buFont typeface="Wingdings" panose="05000000000000000000" pitchFamily="2" charset="2"/>
              <a:buChar char="q"/>
            </a:pPr>
            <a:r>
              <a:rPr lang="en-US" dirty="0"/>
              <a:t>Confirm all have camera and audio set up – let interview lead know of any issues as they occur</a:t>
            </a:r>
          </a:p>
          <a:p>
            <a:pPr>
              <a:buFont typeface="Wingdings" panose="05000000000000000000" pitchFamily="2" charset="2"/>
              <a:buChar char="q"/>
            </a:pPr>
            <a:r>
              <a:rPr lang="en-US" dirty="0"/>
              <a:t>Prepare for screen shots – PowerPoint open and snip it or snag it ready</a:t>
            </a:r>
          </a:p>
          <a:p>
            <a:pPr>
              <a:buFont typeface="Wingdings" panose="05000000000000000000" pitchFamily="2" charset="2"/>
              <a:buChar char="q"/>
            </a:pPr>
            <a:r>
              <a:rPr lang="en-US" dirty="0"/>
              <a:t>Troubleshoot technology issues as they occur</a:t>
            </a:r>
          </a:p>
          <a:p>
            <a:pPr>
              <a:buFont typeface="Wingdings" panose="05000000000000000000" pitchFamily="2" charset="2"/>
              <a:buChar char="q"/>
            </a:pPr>
            <a:r>
              <a:rPr lang="en-US" dirty="0"/>
              <a:t>Monitor room and let interview lead know if anyone joins the meeting after the introductions</a:t>
            </a:r>
          </a:p>
          <a:p>
            <a:r>
              <a:rPr lang="en-US" dirty="0"/>
              <a:t>Monitor chat and look for raised hands.  Let interview lead know if the do not see them</a:t>
            </a:r>
          </a:p>
          <a:p>
            <a:r>
              <a:rPr lang="en-US" dirty="0"/>
              <a:t>If Lead asks – expel a member from the review</a:t>
            </a:r>
          </a:p>
          <a:p>
            <a:r>
              <a:rPr lang="en-US" dirty="0"/>
              <a:t>Change roles as needed</a:t>
            </a:r>
          </a:p>
          <a:p>
            <a:r>
              <a:rPr lang="en-US" dirty="0"/>
              <a:t>Enforce mute, as needed</a:t>
            </a:r>
          </a:p>
          <a:p>
            <a:r>
              <a:rPr lang="en-US" dirty="0"/>
              <a:t>Save chat, notes, and poll before closing room.</a:t>
            </a:r>
          </a:p>
          <a:p>
            <a:r>
              <a:rPr lang="en-US" dirty="0"/>
              <a:t>Ask if all have saved notes and chat before closing room.</a:t>
            </a:r>
          </a:p>
          <a:p>
            <a:r>
              <a:rPr lang="en-US" dirty="0"/>
              <a:t>Close room / email screen captures</a:t>
            </a:r>
          </a:p>
          <a:p>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6313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a:t>
            </a:r>
          </a:p>
        </p:txBody>
      </p:sp>
      <p:sp>
        <p:nvSpPr>
          <p:cNvPr id="3" name="Content Placeholder 2"/>
          <p:cNvSpPr>
            <a:spLocks noGrp="1"/>
          </p:cNvSpPr>
          <p:nvPr>
            <p:ph idx="1"/>
          </p:nvPr>
        </p:nvSpPr>
        <p:spPr/>
        <p:txBody>
          <a:bodyPr>
            <a:normAutofit fontScale="92500" lnSpcReduction="20000"/>
          </a:bodyPr>
          <a:lstStyle/>
          <a:p>
            <a:r>
              <a:rPr lang="en-US" dirty="0"/>
              <a:t>Webex quality is controlled by the host, but all need adequate bandwidth.  The hosts are critical to have a good connection.</a:t>
            </a:r>
          </a:p>
          <a:p>
            <a:r>
              <a:rPr lang="en-US" dirty="0"/>
              <a:t>DOE and corporate Virtual Private Networks or CITRIX environments can greatly reduce band width.</a:t>
            </a:r>
          </a:p>
          <a:p>
            <a:pPr lvl="1"/>
            <a:r>
              <a:rPr lang="en-US" sz="1800" dirty="0"/>
              <a:t>Example - I have Internet from Spectrum that provides 400 megabyte/second (Mb/S) download and 25 Mb/sec upload with latency about 20 ms and jitter about 2 ms.  DOE VPN adds latency, jitter from Washington State to Maryland and reduces bandwidth to 25 Mb/s down and 20 Mb/sec up.  Normally, this is inadequate to host or participate in Webex.</a:t>
            </a:r>
          </a:p>
          <a:p>
            <a:pPr lvl="1"/>
            <a:r>
              <a:rPr lang="en-US" sz="1800" dirty="0"/>
              <a:t>With DOE updates pushed or other events – have seen bandwidth cut in half with more latency, over 200 ms – Webex does not work well</a:t>
            </a:r>
          </a:p>
          <a:p>
            <a:r>
              <a:rPr lang="en-US" dirty="0"/>
              <a:t>Recommendations that have worked with respect to VPN</a:t>
            </a:r>
          </a:p>
          <a:p>
            <a:pPr lvl="1"/>
            <a:r>
              <a:rPr lang="en-US" dirty="0"/>
              <a:t>System admin move Webex to outside the tunnel (DOE will not)</a:t>
            </a:r>
          </a:p>
          <a:p>
            <a:pPr lvl="1"/>
            <a:r>
              <a:rPr lang="en-US" dirty="0"/>
              <a:t>Drop out of VPN for meetings – lose connection to email</a:t>
            </a:r>
          </a:p>
          <a:p>
            <a:pPr lvl="1"/>
            <a:r>
              <a:rPr lang="en-US" dirty="0"/>
              <a:t>Have two systems – one for Webex and one to look up items</a:t>
            </a:r>
          </a:p>
          <a:p>
            <a:pPr lvl="1"/>
            <a:r>
              <a:rPr lang="en-US" dirty="0"/>
              <a:t>Do not try to connect from within CITRIX environment</a:t>
            </a:r>
          </a:p>
          <a:p>
            <a:pPr lvl="1"/>
            <a:r>
              <a:rPr lang="en-US" dirty="0"/>
              <a:t>Do not rely on cellular hotspot if you do not have strong 5G connection</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2983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Set Up</a:t>
            </a:r>
          </a:p>
        </p:txBody>
      </p:sp>
      <p:sp>
        <p:nvSpPr>
          <p:cNvPr id="3" name="Content Placeholder 2"/>
          <p:cNvSpPr>
            <a:spLocks noGrp="1"/>
          </p:cNvSpPr>
          <p:nvPr>
            <p:ph idx="1"/>
          </p:nvPr>
        </p:nvSpPr>
        <p:spPr/>
        <p:txBody>
          <a:bodyPr>
            <a:normAutofit fontScale="92500"/>
          </a:bodyPr>
          <a:lstStyle/>
          <a:p>
            <a:r>
              <a:rPr lang="en-US" dirty="0"/>
              <a:t>As few will likely use a conference room, recommend users have the following</a:t>
            </a:r>
          </a:p>
          <a:p>
            <a:pPr lvl="1"/>
            <a:r>
              <a:rPr lang="en-US" dirty="0"/>
              <a:t>Two screens – one to view shared material and one for participant list, chat, notes, and video of self and others attending the meeting.</a:t>
            </a:r>
          </a:p>
          <a:p>
            <a:pPr lvl="1"/>
            <a:r>
              <a:rPr lang="en-US" dirty="0"/>
              <a:t>This can be an external monitor and the laptop monitor or something more robust.</a:t>
            </a:r>
          </a:p>
          <a:p>
            <a:pPr lvl="1"/>
            <a:r>
              <a:rPr lang="en-US" dirty="0"/>
              <a:t>A large screen such as using a higher end large TV plugged into the HDMI port can also work</a:t>
            </a:r>
          </a:p>
          <a:p>
            <a:pPr lvl="1"/>
            <a:r>
              <a:rPr lang="en-US" dirty="0"/>
              <a:t>POC to help Contractor folks with advice on set up?</a:t>
            </a:r>
          </a:p>
          <a:p>
            <a:pPr lvl="1"/>
            <a:r>
              <a:rPr lang="en-US" dirty="0"/>
              <a:t>&lt;TBD – list here&gt; are POC to help Review Team members with advice on set up</a:t>
            </a:r>
          </a:p>
          <a:p>
            <a:pPr lvl="1"/>
            <a:r>
              <a:rPr lang="en-US" dirty="0"/>
              <a:t>External camera is best, but placing laptop in right location can work.  Be aware that many DOE / DOE Contractor laptops have the camera disabled to support work site security needs.  For this review, cameras are a must as it is critical all can read body language to ensure good communications are taking place in the short time windows set up.</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08953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Logon</a:t>
            </a:r>
          </a:p>
        </p:txBody>
      </p:sp>
      <p:sp>
        <p:nvSpPr>
          <p:cNvPr id="3" name="Content Placeholder 2"/>
          <p:cNvSpPr>
            <a:spLocks noGrp="1"/>
          </p:cNvSpPr>
          <p:nvPr>
            <p:ph idx="1"/>
          </p:nvPr>
        </p:nvSpPr>
        <p:spPr/>
        <p:txBody>
          <a:bodyPr/>
          <a:lstStyle/>
          <a:p>
            <a:r>
              <a:rPr lang="en-US" dirty="0"/>
              <a:t>For this review – all will need to log in such that their name and audio are connected.</a:t>
            </a:r>
          </a:p>
          <a:p>
            <a:pPr marL="914400" lvl="1" indent="-457200">
              <a:buFont typeface="+mj-lt"/>
              <a:buAutoNum type="arabicPeriod"/>
            </a:pPr>
            <a:r>
              <a:rPr lang="en-US" dirty="0"/>
              <a:t>Use the correct logon – we will have more than one room. Need to make sure you are going to the right one for each meeting</a:t>
            </a:r>
          </a:p>
          <a:p>
            <a:pPr marL="914400" lvl="1" indent="-457200">
              <a:buFont typeface="+mj-lt"/>
              <a:buAutoNum type="arabicPeriod"/>
            </a:pPr>
            <a:r>
              <a:rPr lang="en-US" dirty="0"/>
              <a:t>Connect online first – then audio</a:t>
            </a:r>
          </a:p>
          <a:p>
            <a:pPr marL="914400" lvl="1" indent="-457200">
              <a:buFont typeface="+mj-lt"/>
              <a:buAutoNum type="arabicPeriod"/>
            </a:pPr>
            <a:r>
              <a:rPr lang="en-US" dirty="0"/>
              <a:t>Follow the instruction inside for audio (discussed more on next slide)</a:t>
            </a:r>
          </a:p>
          <a:p>
            <a:pPr marL="914400" lvl="1" indent="-457200">
              <a:buFont typeface="+mj-lt"/>
              <a:buAutoNum type="arabicPeriod"/>
            </a:pPr>
            <a:r>
              <a:rPr lang="en-US" dirty="0"/>
              <a:t>Respond to the request that you state your name</a:t>
            </a:r>
          </a:p>
          <a:p>
            <a:pPr marL="914400" lvl="1" indent="-457200">
              <a:buFont typeface="+mj-lt"/>
              <a:buAutoNum type="arabicPeriod"/>
            </a:pPr>
            <a:r>
              <a:rPr lang="en-US" dirty="0"/>
              <a:t>Mute your microphone after joining</a:t>
            </a:r>
          </a:p>
          <a:p>
            <a:pPr marL="914400" lvl="1" indent="-457200">
              <a:buFont typeface="+mj-lt"/>
              <a:buAutoNum type="arabicPeriod"/>
            </a:pPr>
            <a:r>
              <a:rPr lang="en-US" dirty="0"/>
              <a:t>Turn on your camera</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58889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Audio and Video</a:t>
            </a:r>
          </a:p>
        </p:txBody>
      </p:sp>
      <p:pic>
        <p:nvPicPr>
          <p:cNvPr id="5" name="Content Placeholder 4"/>
          <p:cNvPicPr>
            <a:picLocks noGrp="1" noChangeAspect="1"/>
          </p:cNvPicPr>
          <p:nvPr>
            <p:ph idx="1"/>
          </p:nvPr>
        </p:nvPicPr>
        <p:blipFill>
          <a:blip r:embed="rId2"/>
          <a:stretch>
            <a:fillRect/>
          </a:stretch>
        </p:blipFill>
        <p:spPr>
          <a:xfrm>
            <a:off x="7324276" y="1414021"/>
            <a:ext cx="3893644" cy="3000339"/>
          </a:xfrm>
          <a:prstGeom prst="rect">
            <a:avLst/>
          </a:prstGeom>
        </p:spPr>
      </p:pic>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6</a:t>
            </a:fld>
            <a:endParaRPr lang="en-US" dirty="0">
              <a:solidFill>
                <a:prstClr val="black">
                  <a:tint val="75000"/>
                </a:prstClr>
              </a:solidFill>
            </a:endParaRPr>
          </a:p>
        </p:txBody>
      </p:sp>
      <p:sp>
        <p:nvSpPr>
          <p:cNvPr id="6" name="TextBox 5"/>
          <p:cNvSpPr txBox="1"/>
          <p:nvPr/>
        </p:nvSpPr>
        <p:spPr>
          <a:xfrm>
            <a:off x="339365" y="1203721"/>
            <a:ext cx="6655323" cy="5262979"/>
          </a:xfrm>
          <a:prstGeom prst="rect">
            <a:avLst/>
          </a:prstGeom>
          <a:noFill/>
        </p:spPr>
        <p:txBody>
          <a:bodyPr wrap="square" rtlCol="0">
            <a:spAutoFit/>
          </a:bodyPr>
          <a:lstStyle/>
          <a:p>
            <a:r>
              <a:rPr lang="en-US" dirty="0"/>
              <a:t>DOE offers options for audio on their build of Webex</a:t>
            </a:r>
          </a:p>
          <a:p>
            <a:pPr marL="342900" indent="-342900">
              <a:spcAft>
                <a:spcPts val="600"/>
              </a:spcAft>
              <a:buAutoNum type="arabicPeriod"/>
            </a:pPr>
            <a:r>
              <a:rPr lang="en-US" dirty="0"/>
              <a:t>Recommend two be primary for your use</a:t>
            </a:r>
          </a:p>
          <a:p>
            <a:pPr marL="800100" lvl="1" indent="-342900">
              <a:spcAft>
                <a:spcPts val="600"/>
              </a:spcAft>
              <a:buFont typeface="+mj-lt"/>
              <a:buAutoNum type="alphaLcParenR"/>
            </a:pPr>
            <a:r>
              <a:rPr lang="en-US" dirty="0"/>
              <a:t>Call Me – System will call the phone number you enter (it memorizes this for your account, so change it if you use it again with another phone</a:t>
            </a:r>
          </a:p>
          <a:p>
            <a:pPr marL="800100" lvl="1" indent="-342900">
              <a:spcAft>
                <a:spcPts val="600"/>
              </a:spcAft>
              <a:buFont typeface="+mj-lt"/>
              <a:buAutoNum type="alphaLcParenR"/>
            </a:pPr>
            <a:r>
              <a:rPr lang="en-US" dirty="0"/>
              <a:t>Call Using Computer – only if you have good microphone and speaker, either headphones with boom mic or system like Jabra or similar designed to mute background noise</a:t>
            </a:r>
          </a:p>
          <a:p>
            <a:pPr marL="342900" indent="-342900">
              <a:spcAft>
                <a:spcPts val="600"/>
              </a:spcAft>
              <a:buFont typeface="+mj-lt"/>
              <a:buAutoNum type="arabicPeriod"/>
            </a:pPr>
            <a:r>
              <a:rPr lang="en-US" dirty="0"/>
              <a:t>The first option – Call me also works well to a conference room phone if someone is using this arrangement.</a:t>
            </a:r>
          </a:p>
          <a:p>
            <a:pPr marL="342900" indent="-342900">
              <a:spcAft>
                <a:spcPts val="600"/>
              </a:spcAft>
              <a:buFont typeface="+mj-lt"/>
              <a:buAutoNum type="arabicPeriod"/>
            </a:pPr>
            <a:r>
              <a:rPr lang="en-US" dirty="0"/>
              <a:t>I will call in works as well, but follow the instructions exactly to make sure you are connected right.</a:t>
            </a:r>
          </a:p>
          <a:p>
            <a:pPr marL="342900" indent="-342900">
              <a:spcAft>
                <a:spcPts val="600"/>
              </a:spcAft>
              <a:buFont typeface="+mj-lt"/>
              <a:buAutoNum type="arabicPeriod"/>
            </a:pPr>
            <a:r>
              <a:rPr lang="en-US" dirty="0"/>
              <a:t>Video is better from an external camera, but generally fine from a laptop camera.  Verify lighting to make sure you are visible from your location.</a:t>
            </a:r>
          </a:p>
          <a:p>
            <a:pPr marL="342900" indent="-342900">
              <a:spcAft>
                <a:spcPts val="600"/>
              </a:spcAft>
              <a:buFont typeface="+mj-lt"/>
              <a:buAutoNum type="arabicPeriod"/>
            </a:pPr>
            <a:r>
              <a:rPr lang="en-US" dirty="0"/>
              <a:t>For video in a conference room – if limited to narrow field of view, the interviewee / primary speaker must be visible</a:t>
            </a:r>
          </a:p>
        </p:txBody>
      </p:sp>
      <p:pic>
        <p:nvPicPr>
          <p:cNvPr id="7" name="Picture 6"/>
          <p:cNvPicPr>
            <a:picLocks noChangeAspect="1"/>
          </p:cNvPicPr>
          <p:nvPr/>
        </p:nvPicPr>
        <p:blipFill>
          <a:blip r:embed="rId3"/>
          <a:stretch>
            <a:fillRect/>
          </a:stretch>
        </p:blipFill>
        <p:spPr>
          <a:xfrm>
            <a:off x="7493107" y="5316966"/>
            <a:ext cx="4520986" cy="467925"/>
          </a:xfrm>
          <a:prstGeom prst="rect">
            <a:avLst/>
          </a:prstGeom>
        </p:spPr>
      </p:pic>
      <p:sp>
        <p:nvSpPr>
          <p:cNvPr id="8" name="Line Callout 1 7"/>
          <p:cNvSpPr/>
          <p:nvPr/>
        </p:nvSpPr>
        <p:spPr>
          <a:xfrm>
            <a:off x="9271098" y="5814013"/>
            <a:ext cx="2446420" cy="591549"/>
          </a:xfrm>
          <a:prstGeom prst="borderCallout1">
            <a:avLst>
              <a:gd name="adj1" fmla="val 18750"/>
              <a:gd name="adj2" fmla="val -8333"/>
              <a:gd name="adj3" fmla="val -35141"/>
              <a:gd name="adj4" fmla="val -481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Connecting Audio right will show audio by users name</a:t>
            </a:r>
          </a:p>
        </p:txBody>
      </p:sp>
    </p:spTree>
    <p:extLst>
      <p:ext uri="{BB962C8B-B14F-4D97-AF65-F5344CB8AC3E}">
        <p14:creationId xmlns:p14="http://schemas.microsoft.com/office/powerpoint/2010/main" val="190668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Display - Host</a:t>
            </a:r>
          </a:p>
        </p:txBody>
      </p:sp>
      <p:sp>
        <p:nvSpPr>
          <p:cNvPr id="3" name="Content Placeholder 2"/>
          <p:cNvSpPr>
            <a:spLocks noGrp="1"/>
          </p:cNvSpPr>
          <p:nvPr>
            <p:ph idx="1"/>
          </p:nvPr>
        </p:nvSpPr>
        <p:spPr>
          <a:xfrm>
            <a:off x="201845" y="1274233"/>
            <a:ext cx="11544300" cy="4919662"/>
          </a:xfrm>
        </p:spPr>
        <p:txBody>
          <a:bodyPr/>
          <a:lstStyle/>
          <a:p>
            <a:r>
              <a:rPr lang="en-US" dirty="0"/>
              <a:t>With more than 2 participant – you have options</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7</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94869" y="1839723"/>
            <a:ext cx="2648932" cy="2262532"/>
          </a:xfrm>
          <a:prstGeom prst="rect">
            <a:avLst/>
          </a:prstGeom>
        </p:spPr>
      </p:pic>
      <p:pic>
        <p:nvPicPr>
          <p:cNvPr id="7" name="Picture 6"/>
          <p:cNvPicPr>
            <a:picLocks noChangeAspect="1"/>
          </p:cNvPicPr>
          <p:nvPr/>
        </p:nvPicPr>
        <p:blipFill>
          <a:blip r:embed="rId3"/>
          <a:stretch>
            <a:fillRect/>
          </a:stretch>
        </p:blipFill>
        <p:spPr>
          <a:xfrm>
            <a:off x="6279384" y="1839723"/>
            <a:ext cx="3038815" cy="2326925"/>
          </a:xfrm>
          <a:prstGeom prst="rect">
            <a:avLst/>
          </a:prstGeom>
        </p:spPr>
      </p:pic>
      <p:pic>
        <p:nvPicPr>
          <p:cNvPr id="8" name="Picture 7"/>
          <p:cNvPicPr>
            <a:picLocks noChangeAspect="1"/>
          </p:cNvPicPr>
          <p:nvPr/>
        </p:nvPicPr>
        <p:blipFill>
          <a:blip r:embed="rId4"/>
          <a:stretch>
            <a:fillRect/>
          </a:stretch>
        </p:blipFill>
        <p:spPr>
          <a:xfrm>
            <a:off x="3032222" y="1839723"/>
            <a:ext cx="2937170" cy="2478074"/>
          </a:xfrm>
          <a:prstGeom prst="rect">
            <a:avLst/>
          </a:prstGeom>
        </p:spPr>
      </p:pic>
      <p:sp>
        <p:nvSpPr>
          <p:cNvPr id="9" name="Rectangle 8"/>
          <p:cNvSpPr/>
          <p:nvPr/>
        </p:nvSpPr>
        <p:spPr>
          <a:xfrm>
            <a:off x="6279384" y="4125386"/>
            <a:ext cx="3127236" cy="646331"/>
          </a:xfrm>
          <a:prstGeom prst="rect">
            <a:avLst/>
          </a:prstGeom>
        </p:spPr>
        <p:txBody>
          <a:bodyPr wrap="square">
            <a:spAutoFit/>
          </a:bodyPr>
          <a:lstStyle/>
          <a:p>
            <a:r>
              <a:rPr lang="en-US" dirty="0">
                <a:effectLst/>
              </a:rPr>
              <a:t>Displays up to 16 participants at the same time (or more)</a:t>
            </a:r>
            <a:endParaRPr lang="en-US" dirty="0"/>
          </a:p>
        </p:txBody>
      </p:sp>
      <p:sp>
        <p:nvSpPr>
          <p:cNvPr id="10" name="Rectangle 9"/>
          <p:cNvSpPr/>
          <p:nvPr/>
        </p:nvSpPr>
        <p:spPr>
          <a:xfrm>
            <a:off x="2937189" y="4236956"/>
            <a:ext cx="3127236" cy="646331"/>
          </a:xfrm>
          <a:prstGeom prst="rect">
            <a:avLst/>
          </a:prstGeom>
        </p:spPr>
        <p:txBody>
          <a:bodyPr wrap="square">
            <a:spAutoFit/>
          </a:bodyPr>
          <a:lstStyle/>
          <a:p>
            <a:r>
              <a:rPr lang="en-US" dirty="0">
                <a:effectLst/>
              </a:rPr>
              <a:t>Displays up to 8 participants in bottom row</a:t>
            </a:r>
            <a:endParaRPr lang="en-US" dirty="0"/>
          </a:p>
        </p:txBody>
      </p:sp>
      <p:sp>
        <p:nvSpPr>
          <p:cNvPr id="11" name="TextBox 10"/>
          <p:cNvSpPr txBox="1"/>
          <p:nvPr/>
        </p:nvSpPr>
        <p:spPr>
          <a:xfrm>
            <a:off x="201845" y="5111435"/>
            <a:ext cx="11095348" cy="923330"/>
          </a:xfrm>
          <a:prstGeom prst="rect">
            <a:avLst/>
          </a:prstGeom>
          <a:noFill/>
        </p:spPr>
        <p:txBody>
          <a:bodyPr wrap="square" rtlCol="0">
            <a:spAutoFit/>
          </a:bodyPr>
          <a:lstStyle/>
          <a:p>
            <a:pPr marL="285750" indent="-285750">
              <a:buFont typeface="Arial" panose="020B0604020202020204" pitchFamily="34" charset="0"/>
              <a:buChar char="•"/>
            </a:pPr>
            <a:r>
              <a:rPr lang="en-US" dirty="0"/>
              <a:t>You also have an option to view full screen or not</a:t>
            </a:r>
          </a:p>
          <a:p>
            <a:pPr marL="285750" indent="-285750">
              <a:buFont typeface="Arial" panose="020B0604020202020204" pitchFamily="34" charset="0"/>
              <a:buChar char="•"/>
            </a:pPr>
            <a:r>
              <a:rPr lang="en-US" dirty="0"/>
              <a:t>When Screen Share is in use – you get the option to share full screen view, panel view, break out items in second screen </a:t>
            </a:r>
          </a:p>
        </p:txBody>
      </p:sp>
    </p:spTree>
    <p:extLst>
      <p:ext uri="{BB962C8B-B14F-4D97-AF65-F5344CB8AC3E}">
        <p14:creationId xmlns:p14="http://schemas.microsoft.com/office/powerpoint/2010/main" val="234354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a:t>
            </a:r>
          </a:p>
        </p:txBody>
      </p:sp>
      <p:sp>
        <p:nvSpPr>
          <p:cNvPr id="3" name="Content Placeholder 2"/>
          <p:cNvSpPr>
            <a:spLocks noGrp="1"/>
          </p:cNvSpPr>
          <p:nvPr>
            <p:ph idx="1"/>
          </p:nvPr>
        </p:nvSpPr>
        <p:spPr>
          <a:xfrm>
            <a:off x="323850" y="1371600"/>
            <a:ext cx="2636166" cy="4919662"/>
          </a:xfrm>
        </p:spPr>
        <p:txBody>
          <a:bodyPr/>
          <a:lstStyle/>
          <a:p>
            <a:r>
              <a:rPr lang="en-US" dirty="0"/>
              <a:t>File</a:t>
            </a:r>
          </a:p>
          <a:p>
            <a:r>
              <a:rPr lang="en-US" dirty="0"/>
              <a:t>Edit</a:t>
            </a:r>
          </a:p>
          <a:p>
            <a:r>
              <a:rPr lang="en-US" dirty="0"/>
              <a:t>Share</a:t>
            </a:r>
          </a:p>
          <a:p>
            <a:r>
              <a:rPr lang="en-US" dirty="0"/>
              <a:t>View</a:t>
            </a:r>
          </a:p>
          <a:p>
            <a:r>
              <a:rPr lang="en-US" dirty="0"/>
              <a:t>Audio</a:t>
            </a:r>
          </a:p>
          <a:p>
            <a:r>
              <a:rPr lang="en-US" dirty="0"/>
              <a:t>Video</a:t>
            </a:r>
          </a:p>
          <a:p>
            <a:r>
              <a:rPr lang="en-US" dirty="0"/>
              <a:t>Participant</a:t>
            </a:r>
          </a:p>
          <a:p>
            <a:r>
              <a:rPr lang="en-US" dirty="0"/>
              <a:t>Meeting</a:t>
            </a:r>
          </a:p>
          <a:p>
            <a:pPr marL="0" indent="0">
              <a:buNone/>
            </a:pP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p:cNvPicPr>
            <a:picLocks noChangeAspect="1"/>
          </p:cNvPicPr>
          <p:nvPr/>
        </p:nvPicPr>
        <p:blipFill rotWithShape="1">
          <a:blip r:embed="rId2"/>
          <a:srcRect t="37082"/>
          <a:stretch/>
        </p:blipFill>
        <p:spPr>
          <a:xfrm>
            <a:off x="5016337" y="2554663"/>
            <a:ext cx="5200650" cy="783736"/>
          </a:xfrm>
          <a:prstGeom prst="rect">
            <a:avLst/>
          </a:prstGeom>
        </p:spPr>
      </p:pic>
      <p:pic>
        <p:nvPicPr>
          <p:cNvPr id="6" name="Picture 5"/>
          <p:cNvPicPr>
            <a:picLocks noChangeAspect="1"/>
          </p:cNvPicPr>
          <p:nvPr/>
        </p:nvPicPr>
        <p:blipFill>
          <a:blip r:embed="rId3"/>
          <a:stretch>
            <a:fillRect/>
          </a:stretch>
        </p:blipFill>
        <p:spPr>
          <a:xfrm>
            <a:off x="2164139" y="1466892"/>
            <a:ext cx="3648075" cy="457200"/>
          </a:xfrm>
          <a:prstGeom prst="rect">
            <a:avLst/>
          </a:prstGeom>
        </p:spPr>
      </p:pic>
      <p:pic>
        <p:nvPicPr>
          <p:cNvPr id="7" name="Picture 6"/>
          <p:cNvPicPr>
            <a:picLocks noChangeAspect="1"/>
          </p:cNvPicPr>
          <p:nvPr/>
        </p:nvPicPr>
        <p:blipFill>
          <a:blip r:embed="rId4"/>
          <a:stretch>
            <a:fillRect/>
          </a:stretch>
        </p:blipFill>
        <p:spPr>
          <a:xfrm>
            <a:off x="8559342" y="3583780"/>
            <a:ext cx="2752725" cy="2990850"/>
          </a:xfrm>
          <a:prstGeom prst="rect">
            <a:avLst/>
          </a:prstGeom>
        </p:spPr>
      </p:pic>
      <p:sp>
        <p:nvSpPr>
          <p:cNvPr id="8" name="TextBox 7"/>
          <p:cNvSpPr txBox="1"/>
          <p:nvPr/>
        </p:nvSpPr>
        <p:spPr>
          <a:xfrm>
            <a:off x="3280332" y="4099600"/>
            <a:ext cx="4336330" cy="2031325"/>
          </a:xfrm>
          <a:prstGeom prst="rect">
            <a:avLst/>
          </a:prstGeom>
          <a:noFill/>
        </p:spPr>
        <p:txBody>
          <a:bodyPr wrap="square" rtlCol="0">
            <a:spAutoFit/>
          </a:bodyPr>
          <a:lstStyle/>
          <a:p>
            <a:r>
              <a:rPr lang="en-US" dirty="0"/>
              <a:t>We will take a look at each on a bit more detail and explain how we can use it in this review.</a:t>
            </a:r>
          </a:p>
          <a:p>
            <a:endParaRPr lang="en-US" dirty="0"/>
          </a:p>
          <a:p>
            <a:r>
              <a:rPr lang="en-US" dirty="0"/>
              <a:t>All can be accessed from the menu bar and several from the round circle which appear when you mouse click on the screen</a:t>
            </a:r>
          </a:p>
        </p:txBody>
      </p:sp>
    </p:spTree>
    <p:extLst>
      <p:ext uri="{BB962C8B-B14F-4D97-AF65-F5344CB8AC3E}">
        <p14:creationId xmlns:p14="http://schemas.microsoft.com/office/powerpoint/2010/main" val="413219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Tools – File</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9</a:t>
            </a:fld>
            <a:endParaRPr lang="en-US" dirty="0">
              <a:solidFill>
                <a:prstClr val="black">
                  <a:tint val="75000"/>
                </a:prstClr>
              </a:solidFill>
            </a:endParaRPr>
          </a:p>
        </p:txBody>
      </p:sp>
      <p:sp>
        <p:nvSpPr>
          <p:cNvPr id="11" name="TextBox 10"/>
          <p:cNvSpPr txBox="1"/>
          <p:nvPr/>
        </p:nvSpPr>
        <p:spPr>
          <a:xfrm>
            <a:off x="4526928" y="1748905"/>
            <a:ext cx="6529044" cy="3970318"/>
          </a:xfrm>
          <a:prstGeom prst="rect">
            <a:avLst/>
          </a:prstGeom>
          <a:noFill/>
        </p:spPr>
        <p:txBody>
          <a:bodyPr wrap="square" rtlCol="0">
            <a:spAutoFit/>
          </a:bodyPr>
          <a:lstStyle/>
          <a:p>
            <a:r>
              <a:rPr lang="en-US" sz="2800" dirty="0"/>
              <a:t>Key items here - </a:t>
            </a:r>
          </a:p>
          <a:p>
            <a:pPr marL="285750" indent="-285750">
              <a:buFont typeface="Arial" panose="020B0604020202020204" pitchFamily="34" charset="0"/>
              <a:buChar char="•"/>
            </a:pPr>
            <a:r>
              <a:rPr lang="en-US" sz="2800" dirty="0"/>
              <a:t>Save As – before closing a meeting, the facilitator should save the chat, notes, or shared document here.</a:t>
            </a:r>
          </a:p>
          <a:p>
            <a:pPr marL="285750" indent="-285750">
              <a:buFont typeface="Arial" panose="020B0604020202020204" pitchFamily="34" charset="0"/>
              <a:buChar char="•"/>
            </a:pPr>
            <a:r>
              <a:rPr lang="en-US" sz="2800" dirty="0"/>
              <a:t>Polling is available if needed.</a:t>
            </a:r>
          </a:p>
          <a:p>
            <a:pPr marL="285750" indent="-285750">
              <a:buFont typeface="Arial" panose="020B0604020202020204" pitchFamily="34" charset="0"/>
              <a:buChar char="•"/>
            </a:pPr>
            <a:r>
              <a:rPr lang="en-US" sz="2800" dirty="0"/>
              <a:t>Transfer is available to provide a reasonable size file to all connected.  Generally used by the host.</a:t>
            </a:r>
          </a:p>
          <a:p>
            <a:pPr marL="285750" indent="-285750">
              <a:buFont typeface="Arial" panose="020B0604020202020204" pitchFamily="34" charset="0"/>
              <a:buChar char="•"/>
            </a:pPr>
            <a:r>
              <a:rPr lang="en-US" sz="2800" dirty="0"/>
              <a:t>Print will print the chat</a:t>
            </a:r>
          </a:p>
        </p:txBody>
      </p:sp>
      <p:pic>
        <p:nvPicPr>
          <p:cNvPr id="13" name="Content Placeholder 12"/>
          <p:cNvPicPr>
            <a:picLocks noGrp="1" noChangeAspect="1"/>
          </p:cNvPicPr>
          <p:nvPr>
            <p:ph idx="1"/>
          </p:nvPr>
        </p:nvPicPr>
        <p:blipFill>
          <a:blip r:embed="rId2"/>
          <a:stretch>
            <a:fillRect/>
          </a:stretch>
        </p:blipFill>
        <p:spPr>
          <a:xfrm>
            <a:off x="180238" y="1253765"/>
            <a:ext cx="3743325" cy="3076575"/>
          </a:xfrm>
          <a:prstGeom prst="rect">
            <a:avLst/>
          </a:prstGeom>
        </p:spPr>
      </p:pic>
    </p:spTree>
    <p:extLst>
      <p:ext uri="{BB962C8B-B14F-4D97-AF65-F5344CB8AC3E}">
        <p14:creationId xmlns:p14="http://schemas.microsoft.com/office/powerpoint/2010/main" val="4513554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2883</Words>
  <Application>Microsoft Office PowerPoint</Application>
  <PresentationFormat>Widescreen</PresentationFormat>
  <Paragraphs>243</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1_Office Theme</vt:lpstr>
      <vt:lpstr>Technology for  EVMS Certification Review</vt:lpstr>
      <vt:lpstr>Platform</vt:lpstr>
      <vt:lpstr>Internet</vt:lpstr>
      <vt:lpstr>Computer Set Up</vt:lpstr>
      <vt:lpstr>Webex Logon</vt:lpstr>
      <vt:lpstr>Webex Audio and Video</vt:lpstr>
      <vt:lpstr>Screen Display - Host</vt:lpstr>
      <vt:lpstr>Webex Tools</vt:lpstr>
      <vt:lpstr>Webex Tools – File</vt:lpstr>
      <vt:lpstr>Webex Tools – Edit</vt:lpstr>
      <vt:lpstr>Webex Tools – Share</vt:lpstr>
      <vt:lpstr>Webex Tools – Share Menu</vt:lpstr>
      <vt:lpstr>Webex Tool – Share Annotate</vt:lpstr>
      <vt:lpstr>Webex Tools – View</vt:lpstr>
      <vt:lpstr>Webex Tools – Audio</vt:lpstr>
      <vt:lpstr>Webex Tools – Participant</vt:lpstr>
      <vt:lpstr>Webex Tools – Meeting</vt:lpstr>
      <vt:lpstr>Webex Protocols</vt:lpstr>
      <vt:lpstr>Facilitators</vt:lpstr>
      <vt:lpstr>Screen Capture with Webex</vt:lpstr>
      <vt:lpstr>Chat/Notes/Poll Questions</vt:lpstr>
      <vt:lpstr>Controlled Unclassified Information (CUI)</vt:lpstr>
      <vt:lpstr>Tech Rehearsals – Webex Dry Run</vt:lpstr>
      <vt:lpstr>Facilitator Check List (draft)</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Department of Energy’s Project Reporting and Assessment System (PARS)</dc:title>
  <dc:creator>Matthew Z West</dc:creator>
  <cp:lastModifiedBy>Carney, Kevin S</cp:lastModifiedBy>
  <cp:revision>80</cp:revision>
  <dcterms:created xsi:type="dcterms:W3CDTF">2020-07-16T17:40:17Z</dcterms:created>
  <dcterms:modified xsi:type="dcterms:W3CDTF">2022-02-10T17:56:47Z</dcterms:modified>
</cp:coreProperties>
</file>