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EvCFzRLiKYvci9aMWvloxQ&amp;pid=OfficeInsert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8"/>
  </p:notesMasterIdLst>
  <p:handoutMasterIdLst>
    <p:handoutMasterId r:id="rId19"/>
  </p:handoutMasterIdLst>
  <p:sldIdLst>
    <p:sldId id="257" r:id="rId3"/>
    <p:sldId id="335" r:id="rId4"/>
    <p:sldId id="340" r:id="rId5"/>
    <p:sldId id="258" r:id="rId6"/>
    <p:sldId id="332" r:id="rId7"/>
    <p:sldId id="333" r:id="rId8"/>
    <p:sldId id="348" r:id="rId9"/>
    <p:sldId id="344" r:id="rId10"/>
    <p:sldId id="326" r:id="rId11"/>
    <p:sldId id="351" r:id="rId12"/>
    <p:sldId id="343" r:id="rId13"/>
    <p:sldId id="345" r:id="rId14"/>
    <p:sldId id="346" r:id="rId15"/>
    <p:sldId id="347" r:id="rId16"/>
    <p:sldId id="35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enFolio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1" autoAdjust="0"/>
    <p:restoredTop sz="88929" autoAdjust="0"/>
  </p:normalViewPr>
  <p:slideViewPr>
    <p:cSldViewPr>
      <p:cViewPr varScale="1">
        <p:scale>
          <a:sx n="113" d="100"/>
          <a:sy n="113" d="100"/>
        </p:scale>
        <p:origin x="19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62080-2984-4D03-AA97-EB01369C1D15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7A357-0B57-440A-91D9-93C610D7C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22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46588D-3775-40CD-8215-E269BCD35CFD}" type="datetimeFigureOut">
              <a:rPr lang="en-US"/>
              <a:pPr>
                <a:defRPr/>
              </a:pPr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2014D6-58A7-468F-8855-57B740E6A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01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EF3B79-9EFC-4735-A333-19181226C7F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62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B8E706-E665-4328-98A3-9B0A83ACE1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61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B8E706-E665-4328-98A3-9B0A83ACE1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6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B8E706-E665-4328-98A3-9B0A83ACE1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34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99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4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4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The DOE acquisition lifecycle is broken down into five Critical Decision milestones (0 through 4). PARS 2 reporting is required for projects greater than or equal to $10M to $20M at the total project level from CD-0 through CD-4. A project level performance baseline is established at CD-2 at which time contractors must begin reporting Earned Value Management data into PARS 2 from CD-2 through CD-4  at the control account level, for projects greater than or equal to $20M (see area highlighted with yellow background).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A7121-6F6A-4DA6-9302-CB750FE5573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B8E706-E665-4328-98A3-9B0A83ACE1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6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4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96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8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6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E06D17-F746-4FE4-B104-B0CAA8AE09E4}" type="slidenum">
              <a:rPr lang="en-US" sz="1200">
                <a:latin typeface="Calibri" pitchFamily="34" charset="0"/>
              </a:rPr>
              <a:pPr algn="r"/>
              <a:t>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1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5D693-4095-496F-818C-B92A86DDD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 userDrawn="1"/>
        </p:nvSpPr>
        <p:spPr bwMode="auto">
          <a:xfrm>
            <a:off x="255588" y="3427413"/>
            <a:ext cx="8639175" cy="92075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0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699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685800" y="1457325"/>
            <a:ext cx="7772400" cy="1470025"/>
          </a:xfrm>
        </p:spPr>
        <p:txBody>
          <a:bodyPr/>
          <a:lstStyle>
            <a:lvl1pPr algn="ctr">
              <a:defRPr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89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81EAD-7F1F-47CC-8D6C-93413A5FAA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974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7BFB8-7108-4645-B797-B043AD6E54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591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E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24" y="85064"/>
            <a:ext cx="1144776" cy="1150723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67600" cy="1143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5538" y="6389906"/>
            <a:ext cx="2133600" cy="365125"/>
          </a:xfrm>
        </p:spPr>
        <p:txBody>
          <a:bodyPr/>
          <a:lstStyle/>
          <a:p>
            <a:fld id="{D52C57FE-45F2-4C33-B08E-4CC88B2203B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0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BFF2-1077-4227-B9D2-61E4E09E1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9A29-E90A-4149-91CF-519609842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507E-C6C5-4694-9EE4-D808CF0CE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51B3-D1BA-4A29-BC95-FAAD9AE99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046C-E550-4B7B-8E0D-693AD02EE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BC7D3-B8E9-4EAB-B64F-FCBA0215F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3B68D-48A2-4B7A-9A09-051CA830D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D94F-06C3-49D5-9687-2B6786F6C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8/25/14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BED93A-D967-47A0-8286-F28F8E218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387475" y="96838"/>
            <a:ext cx="7443788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7813" y="1604963"/>
            <a:ext cx="8567737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255588" y="1254125"/>
            <a:ext cx="8639175" cy="92075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0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384925"/>
            <a:ext cx="15748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 eaLnBrk="0" hangingPunct="0">
              <a:defRPr/>
            </a:pPr>
            <a:fld id="{BB08F48E-24C2-436D-A6C8-0AF67BC6BC07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" name="Picture 9" descr="DOESe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24" y="85064"/>
            <a:ext cx="1364512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28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0" r:id="rId3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99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Font typeface="Tempus Sans ITC" pitchFamily="82" charset="0"/>
        <a:buChar char="-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&amp;ehk=EvCFzRLiKYvci9aMWvloxQ&amp;pid=OfficeInser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4342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2"/>
          <p:cNvSpPr>
            <a:spLocks noChangeArrowheads="1"/>
          </p:cNvSpPr>
          <p:nvPr/>
        </p:nvSpPr>
        <p:spPr bwMode="auto">
          <a:xfrm>
            <a:off x="1447800" y="3048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>
                <a:latin typeface="Arial Narrow" pitchFamily="34" charset="0"/>
              </a:rPr>
              <a:t>EVMS </a:t>
            </a:r>
            <a:r>
              <a:rPr lang="en-US" sz="2400" b="1" dirty="0">
                <a:solidFill>
                  <a:srgbClr val="C00000"/>
                </a:solidFill>
                <a:latin typeface="Arial Narrow" pitchFamily="34" charset="0"/>
              </a:rPr>
              <a:t>[Enter Type: Certification, Surveillance, Implementation, Review for Cause] </a:t>
            </a:r>
            <a:r>
              <a:rPr lang="en-US" sz="4000" b="1" dirty="0">
                <a:latin typeface="Arial Narrow" pitchFamily="34" charset="0"/>
              </a:rPr>
              <a:t>Review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931069" y="1229186"/>
            <a:ext cx="8305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Narrow" pitchFamily="34" charset="0"/>
              </a:rPr>
              <a:t>In Brief</a:t>
            </a:r>
          </a:p>
          <a:p>
            <a:pPr algn="ctr">
              <a:spcBef>
                <a:spcPct val="50000"/>
              </a:spcBef>
            </a:pPr>
            <a:r>
              <a:rPr lang="en-US" sz="2000" b="1" dirty="0">
                <a:latin typeface="Arial Narrow" pitchFamily="34" charset="0"/>
              </a:rPr>
              <a:t>for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</a:rPr>
              <a:t>Contractor Name</a:t>
            </a: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C00000"/>
                </a:solidFill>
                <a:latin typeface="Arial Narrow" pitchFamily="34" charset="0"/>
              </a:rPr>
              <a:t>City, State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C00000"/>
                </a:solidFill>
                <a:latin typeface="Arial Narrow" pitchFamily="34" charset="0"/>
              </a:rPr>
              <a:t>Month XX, 20XX</a:t>
            </a:r>
          </a:p>
          <a:p>
            <a:pPr algn="ctr">
              <a:spcBef>
                <a:spcPct val="50000"/>
              </a:spcBef>
            </a:pPr>
            <a:endParaRPr lang="en-US" sz="2000" b="1" dirty="0">
              <a:latin typeface="Arial Narrow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b="1" dirty="0">
                <a:latin typeface="Arial Narrow" pitchFamily="34" charset="0"/>
              </a:rPr>
              <a:t>By</a:t>
            </a:r>
          </a:p>
          <a:p>
            <a:pPr algn="ctr">
              <a:spcBef>
                <a:spcPts val="600"/>
              </a:spcBef>
            </a:pPr>
            <a:r>
              <a:rPr lang="en-US" sz="2400" b="1" dirty="0">
                <a:latin typeface="Arial Narrow" pitchFamily="34" charset="0"/>
              </a:rPr>
              <a:t>Melvin Frank </a:t>
            </a:r>
          </a:p>
          <a:p>
            <a:pPr algn="ctr">
              <a:spcBef>
                <a:spcPts val="600"/>
              </a:spcBef>
            </a:pPr>
            <a:r>
              <a:rPr lang="en-US" sz="2400" b="1" dirty="0">
                <a:latin typeface="Arial Narrow" pitchFamily="34" charset="0"/>
              </a:rPr>
              <a:t>Director, Project Controls (PM-30)</a:t>
            </a:r>
          </a:p>
          <a:p>
            <a:pPr algn="ctr">
              <a:spcBef>
                <a:spcPts val="600"/>
              </a:spcBef>
            </a:pPr>
            <a:r>
              <a:rPr lang="en-US" sz="2000" b="1" dirty="0"/>
              <a:t>U. S. Department of Energy</a:t>
            </a:r>
          </a:p>
          <a:p>
            <a:pPr algn="ctr">
              <a:spcBef>
                <a:spcPts val="600"/>
              </a:spcBef>
            </a:pPr>
            <a:r>
              <a:rPr lang="en-US" sz="2000" b="1" dirty="0">
                <a:latin typeface="Arial Narrow" pitchFamily="34" charset="0"/>
              </a:rPr>
              <a:t>Office of Project Management (PM)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D693-4095-496F-818C-B92A86DDD2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7" y="4306686"/>
          <a:ext cx="9144007" cy="1682164"/>
        </p:xfrm>
        <a:graphic>
          <a:graphicData uri="http://schemas.openxmlformats.org/drawingml/2006/table">
            <a:tbl>
              <a:tblPr/>
              <a:tblGrid>
                <a:gridCol w="100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54377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</a:tblGrid>
              <a:tr h="2262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EIA-748 GUIDELINES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Type/MON YY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00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05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N/A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High Risk GL</a:t>
                      </a:r>
                    </a:p>
                  </a:txBody>
                  <a:tcPr marL="9050" marR="9050" marT="90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699" y="1641702"/>
          <a:ext cx="7696201" cy="2246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20XX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CARs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# GLs Non-Compliant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</a:t>
                      </a: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57338" y="639536"/>
            <a:ext cx="73152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latin typeface="Arial Narrow" panose="020B0606020202030204" pitchFamily="34" charset="0"/>
              </a:rPr>
              <a:t>Historical Review </a:t>
            </a:r>
          </a:p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[Update / delete Table and Ribbon Chart </a:t>
            </a:r>
          </a:p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>
                <a:solidFill>
                  <a:srgbClr val="C00000"/>
                </a:solidFill>
                <a:latin typeface="Arial Narrow" panose="020B0606020202030204" pitchFamily="34" charset="0"/>
              </a:rPr>
              <a:t>as necessary]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65483" y="6073773"/>
            <a:ext cx="8858250" cy="307777"/>
            <a:chOff x="209550" y="6474023"/>
            <a:chExt cx="8858250" cy="307777"/>
          </a:xfrm>
        </p:grpSpPr>
        <p:sp>
          <p:nvSpPr>
            <p:cNvPr id="14" name="Rectangle 13"/>
            <p:cNvSpPr/>
            <p:nvPr/>
          </p:nvSpPr>
          <p:spPr>
            <a:xfrm>
              <a:off x="438150" y="6474023"/>
              <a:ext cx="862965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 dirty="0"/>
                <a:t>Includes CAR/Material Finding               Includes only Discrepancy/Non-Material Finding            No Findings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9550" y="6509024"/>
              <a:ext cx="228600" cy="2292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6509024"/>
              <a:ext cx="228600" cy="22923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96200" y="6509024"/>
              <a:ext cx="228600" cy="2292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1116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639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838200" y="266012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Materiality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751114" y="1268238"/>
            <a:ext cx="80772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Assessment to determine how non–compliance impacts ability to produce accurate information needed for project management purposes; addresses both process (written word) and implementation non-compliances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Pervasiveness (systemic, across the project vice isolated noncompliance)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Magnitude (impact to managerial assessment and decision making)</a:t>
            </a:r>
            <a:endParaRPr lang="en-US" sz="2000" u="sng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Explain impact to managements ability to:</a:t>
            </a:r>
            <a:r>
              <a:rPr lang="en-US" sz="2200" dirty="0"/>
              <a:t>	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Know scope/cost/schedule status vs baseline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Know cost/schedule forecast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Take corrective action to address root causes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Make informed decisions</a:t>
            </a:r>
            <a:endParaRPr lang="en-US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2641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639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827316" y="209405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Materiality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762001" y="1238542"/>
            <a:ext cx="8077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Evidenced through EVMS data; interviews used to explore concern(s) and substantiate basis of non-compliance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Impact to performance measurement (cost/schedule impacts to baseline/forecast) is key in determining whether non-compliance is a Corrective Action Request (CAR) or a Discrepancy Report (DR)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CAR</a:t>
            </a:r>
            <a:r>
              <a:rPr lang="en-US" sz="2000" dirty="0"/>
              <a:t> – pervasive, high dollar, high risk, systemic, non-compliances that have/could significantly influence performance measurement, accuracy, validity, reliability, and timeliness of the data 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DR</a:t>
            </a:r>
            <a:r>
              <a:rPr lang="en-US" sz="2000" dirty="0"/>
              <a:t> – rare, low dollar, minimal risk, non-systemic, isolated, infrequent, nonrecurring, non-compliances (e.g., minor clarifications to processes, errors or oversights) that would not significantly influence performance measurement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Continuous Improvement Opportunity (CIO) – recommendations, not a non-compliance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8437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639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827316" y="209405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Materiality</a:t>
            </a:r>
            <a:endParaRPr lang="en-US" sz="3200" b="1" dirty="0">
              <a:highlight>
                <a:srgbClr val="FFFF00"/>
              </a:highlight>
              <a:latin typeface="Arial Narrow" pitchFamily="34" charset="0"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685800" y="1283057"/>
            <a:ext cx="80772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Do not get distracted by noise and one-offs; answer “so what” factor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While metrics are indicators, need to articulate impact on reporting and decision making 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Perfection not expected; don’t insist on personal preference in interpretations and expectations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Interviews focused on fishing-out specific themes from data assessment flags; not general fishing expedition</a:t>
            </a: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Directly address impact of deficiency or finding on (for example):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Cost reporting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EAC calculations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Critical path determination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Accuracy of performance measurement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24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200" y="222476"/>
            <a:ext cx="7391400" cy="65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3200" b="1" kern="0" dirty="0"/>
              <a:t>Projected Schedule </a:t>
            </a:r>
            <a:r>
              <a:rPr lang="en-US" sz="3200" b="1" kern="0" dirty="0">
                <a:solidFill>
                  <a:srgbClr val="C00000"/>
                </a:solidFill>
              </a:rPr>
              <a:t>[insert past dates in regular font, future dates in italics]</a:t>
            </a:r>
            <a:endParaRPr lang="en-US" sz="3200" b="1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590115"/>
              </p:ext>
            </p:extLst>
          </p:nvPr>
        </p:nvGraphicFramePr>
        <p:xfrm>
          <a:off x="1557338" y="1371601"/>
          <a:ext cx="5517694" cy="5257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9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Conduct the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Data review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On-site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Document</a:t>
                      </a:r>
                      <a:r>
                        <a:rPr lang="en-US" sz="2000" b="1" u="none" strike="noStrike" baseline="0" dirty="0">
                          <a:effectLst/>
                          <a:latin typeface="+mn-lt"/>
                        </a:rPr>
                        <a:t> the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CAR/DR Factual accuracy review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Develop draft report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Review draft report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   Finalize CARs/DRs/CIOs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baseline="0" dirty="0">
                          <a:effectLst/>
                          <a:latin typeface="+mn-lt"/>
                        </a:rPr>
                        <a:t>   F</a:t>
                      </a:r>
                      <a:r>
                        <a:rPr lang="en-US" sz="2000" b="1" u="none" strike="noStrike" dirty="0">
                          <a:effectLst/>
                          <a:latin typeface="+mn-lt"/>
                        </a:rPr>
                        <a:t>inalize report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 Process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6617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200" y="222476"/>
            <a:ext cx="7391400" cy="65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0" hangingPunct="0">
              <a:lnSpc>
                <a:spcPct val="90000"/>
              </a:lnSpc>
              <a:defRPr/>
            </a:pPr>
            <a:r>
              <a:rPr lang="en-US" sz="4000" b="1" kern="0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5515" y="6492875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AutoShape 2" descr="Image result for question mark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question mark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Get Organized!: Webinar Follow-Up: Answers to Your Questions (Part I)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2" y="1995487"/>
            <a:ext cx="40290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2116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7800" y="274638"/>
            <a:ext cx="7391400" cy="563562"/>
          </a:xfrm>
        </p:spPr>
        <p:txBody>
          <a:bodyPr/>
          <a:lstStyle/>
          <a:p>
            <a:r>
              <a:rPr lang="en-US" sz="3200" b="1" dirty="0">
                <a:latin typeface="Arial Narrow" panose="020B0606020202030204" pitchFamily="34" charset="0"/>
              </a:rPr>
              <a:t>EVMS Policy and Expectations</a:t>
            </a:r>
          </a:p>
        </p:txBody>
      </p:sp>
      <p:grpSp>
        <p:nvGrpSpPr>
          <p:cNvPr id="67590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67591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92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914400" y="1429061"/>
            <a:ext cx="77724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Contractor EVM system compliant with EIA-748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Reliable, accurate, timely, actionable data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Reports/assessments reflect actual conditions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Realistic forecasts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Corrective actions directed to root causes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Basis for management decisions at all levels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Consistent/compliant implementation, execution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Effective Self-Governance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Continuous Improvement (Learning Organization)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2133600" cy="365125"/>
          </a:xfrm>
        </p:spPr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659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0" y="6290761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600" dirty="0">
                <a:solidFill>
                  <a:srgbClr val="000000"/>
                </a:solidFill>
                <a:latin typeface="Arial Black" panose="020B0A04020102020204" pitchFamily="34" charset="0"/>
              </a:rPr>
              <a:t>DOE O 413.3B - Acquisition Management System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  <a:latin typeface="Arial Narrow" panose="020B0606020202030204" pitchFamily="34" charset="0"/>
              </a:rPr>
              <a:t>EVMS Requirements Tied to DOE’s Acquisition Lifecycle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0" y="0"/>
            <a:ext cx="1447800" cy="147655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8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59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84BC7D3-B8E9-4EAB-B64F-FCBA0215F405}" type="slidenum">
              <a:rPr lang="en-US" sz="140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pPr algn="r">
                <a:defRPr/>
              </a:pPr>
              <a:t>3</a:t>
            </a:fld>
            <a:endParaRPr lang="en-US" sz="140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D9CC0BA1-F3E9-46D4-B5AA-CEE66B99A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63638"/>
            <a:ext cx="9144000" cy="499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6241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16390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1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1447800" y="27463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Compliance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762000" y="1443038"/>
            <a:ext cx="807720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[Contractor name] </a:t>
            </a:r>
            <a:r>
              <a:rPr lang="en-US" sz="2400" dirty="0"/>
              <a:t>Contract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Use a certified EVMS to deliver projects on schedule, within budget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Compliance with DOE Order 413.3B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DOE O 413.3B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PM certify compliance on projects &gt; $100M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PM conduct risk-based, data driven surveillance of contractor EVMS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7BFF2-1077-4227-B9D2-61E4E09E12A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1447800" y="27463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Review Team &amp; Responsibilities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78383"/>
              </p:ext>
            </p:extLst>
          </p:nvPr>
        </p:nvGraphicFramePr>
        <p:xfrm>
          <a:off x="564008" y="1295400"/>
          <a:ext cx="8229600" cy="5047742"/>
        </p:xfrm>
        <a:graphic>
          <a:graphicData uri="http://schemas.openxmlformats.org/drawingml/2006/table">
            <a:tbl>
              <a:tblPr/>
              <a:tblGrid>
                <a:gridCol w="202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0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SimSun" panose="02010600030101010101" pitchFamily="2" charset="-122"/>
                        </a:rPr>
                        <a:t>NAME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SimSun" panose="02010600030101010101" pitchFamily="2" charset="-122"/>
                        </a:rPr>
                        <a:t>ORG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FUNCTION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[add/delete based on # of team]</a:t>
                      </a:r>
                      <a:endParaRPr lang="en-US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Director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Chief 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Deputy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Assistant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Organization Area Lead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Organization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369807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Planning, Scheduling and Budgeting Area Lead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PSB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5802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PSB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4936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Accounting and Indirect Area Lead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0382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Accounting/Indirect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3983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Analysis &amp; Managerial Reports Area Lead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AMR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3206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Revisions Area Lead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Revisions Review Team Member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Review Observer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56730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838200" y="318876"/>
            <a:ext cx="739140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Review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57337" y="1366838"/>
            <a:ext cx="735077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057400" algn="l"/>
                <a:tab pos="2743200" algn="l"/>
              </a:tabLst>
            </a:pPr>
            <a:r>
              <a:rPr lang="en-US" sz="2000" b="1" u="sng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Dates [if conducted separately from entire team]</a:t>
            </a:r>
            <a:endParaRPr lang="en-US" sz="2000" dirty="0">
              <a:solidFill>
                <a:srgbClr val="C00000"/>
              </a:solidFill>
              <a:latin typeface="+mn-lt"/>
              <a:ea typeface="Times New Roman" panose="02020603050405020304" pitchFamily="18" charset="0"/>
            </a:endParaRPr>
          </a:p>
          <a:p>
            <a:pPr marL="2057400" indent="-2057400" eaLnBrk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057400" algn="l"/>
              </a:tabLst>
            </a:pPr>
            <a:r>
              <a:rPr lang="en-US" sz="2000" dirty="0">
                <a:latin typeface="+mn-lt"/>
                <a:ea typeface="Times New Roman" panose="02020603050405020304" pitchFamily="18" charset="0"/>
              </a:rPr>
              <a:t>Accounting and Indirect Considerations</a:t>
            </a:r>
          </a:p>
          <a:p>
            <a:pPr marL="2057400" indent="-2057400" eaLnBrk="0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057400" algn="l"/>
              </a:tabLst>
            </a:pPr>
            <a:endParaRPr lang="en-US" sz="200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Monday [Date]</a:t>
            </a:r>
            <a:endParaRPr lang="en-US" sz="2000" dirty="0">
              <a:solidFill>
                <a:srgbClr val="C00000"/>
              </a:solidFill>
              <a:latin typeface="+mn-lt"/>
            </a:endParaRPr>
          </a:p>
          <a:p>
            <a:r>
              <a:rPr lang="en-US" sz="2000" dirty="0">
                <a:latin typeface="+mn-lt"/>
              </a:rPr>
              <a:t>8:00 – 8:30 am	PM-30 In Brief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r>
              <a:rPr lang="en-US" sz="2000" dirty="0">
                <a:latin typeface="+mn-lt"/>
              </a:rPr>
              <a:t>8:30 – 9:30* am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	[Contractor] </a:t>
            </a:r>
            <a:r>
              <a:rPr lang="en-US" sz="2000" dirty="0">
                <a:latin typeface="+mn-lt"/>
              </a:rPr>
              <a:t>In Brief 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[longer if includes tool 			                demonstrations, storyboard*]</a:t>
            </a:r>
          </a:p>
          <a:p>
            <a:r>
              <a:rPr lang="en-US" sz="2000" dirty="0">
                <a:latin typeface="+mn-lt"/>
              </a:rPr>
              <a:t>9:30 – Noon	Project Overview 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[may include tour]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r>
              <a:rPr lang="en-US" sz="2000" dirty="0">
                <a:latin typeface="+mn-lt"/>
              </a:rPr>
              <a:t>12:00 – 1:00 pm	Lunch</a:t>
            </a:r>
          </a:p>
          <a:p>
            <a:r>
              <a:rPr lang="en-US" sz="2000" dirty="0">
                <a:latin typeface="+mn-lt"/>
              </a:rPr>
              <a:t>1:00 – 4:00 pm	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Interviews / Documentation [list specific team                      		assignments/Interviewees/length of interviews / 		documentation times either here or on a separate 		page as interviews may vary in length depending on 		specific scope]</a:t>
            </a:r>
          </a:p>
          <a:p>
            <a:r>
              <a:rPr lang="en-US" sz="2000" dirty="0">
                <a:latin typeface="+mn-lt"/>
              </a:rPr>
              <a:t>4:00 – 4:30 pm	Review Team Meeting</a:t>
            </a:r>
          </a:p>
          <a:p>
            <a:r>
              <a:rPr lang="en-US" sz="2000" dirty="0">
                <a:latin typeface="+mn-lt"/>
              </a:rPr>
              <a:t>4:30 – 5:00 pm	Daily PM-30 to 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[Contractor]</a:t>
            </a:r>
            <a:r>
              <a:rPr lang="en-US" sz="2000" dirty="0">
                <a:latin typeface="+mn-lt"/>
              </a:rPr>
              <a:t> Out Brief</a:t>
            </a:r>
          </a:p>
        </p:txBody>
      </p:sp>
    </p:spTree>
    <p:extLst>
      <p:ext uri="{BB962C8B-B14F-4D97-AF65-F5344CB8AC3E}">
        <p14:creationId xmlns:p14="http://schemas.microsoft.com/office/powerpoint/2010/main" val="24263022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838200" y="318876"/>
            <a:ext cx="739140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Review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47800" y="1524000"/>
            <a:ext cx="78486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057400" algn="l"/>
                <a:tab pos="2743200" algn="l"/>
              </a:tabLst>
            </a:pPr>
            <a:r>
              <a:rPr lang="en-US" sz="2000" b="1" u="sng" dirty="0">
                <a:latin typeface="+mn-lt"/>
                <a:ea typeface="Times New Roman" panose="02020603050405020304" pitchFamily="18" charset="0"/>
              </a:rPr>
              <a:t>Tuesday / Wednesday </a:t>
            </a:r>
            <a:r>
              <a:rPr lang="en-US" sz="2000" b="1" u="sng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[Dates]</a:t>
            </a:r>
            <a:endParaRPr lang="en-US" sz="2000" dirty="0">
              <a:solidFill>
                <a:srgbClr val="C00000"/>
              </a:solidFill>
              <a:latin typeface="+mn-lt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7:30 – 8:00 am	Review Team Meeting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8:00 – 12:00 pm	Interviews / Documentation </a:t>
            </a:r>
            <a:r>
              <a:rPr lang="en-US" dirty="0">
                <a:solidFill>
                  <a:srgbClr val="C00000"/>
                </a:solidFill>
              </a:rPr>
              <a:t>[list specific team                      		assignments/Interviewees/length of interviews / 			documentation times either here or on a separate 			page as interviews may vary in length depending on 			specific scope]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12:00 – 1:00 pm  	Lunch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1:00 – 3:30 pm	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Interviews / Documentation </a:t>
            </a:r>
            <a:r>
              <a:rPr lang="en-US" dirty="0">
                <a:solidFill>
                  <a:srgbClr val="C00000"/>
                </a:solidFill>
              </a:rPr>
              <a:t>[list specific team                      		assignments/Interviewees/length of interviews / 			documentation times either here or on a separate 			page as interviews may vary in length depending on 			specific scope]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3:30 – 4:30 pm 	Review Team Meeting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4:30 – 5:00 pm 	Daily PM-30 to </a:t>
            </a:r>
            <a:r>
              <a:rPr lang="en-US" sz="2000" dirty="0">
                <a:solidFill>
                  <a:srgbClr val="C00000"/>
                </a:solidFill>
                <a:latin typeface="Calibri"/>
              </a:rPr>
              <a:t>[Contractor]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Out Brief</a:t>
            </a:r>
            <a:endParaRPr lang="en-US" sz="200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r>
              <a:rPr lang="en-US" sz="2000" b="1" dirty="0">
                <a:latin typeface="+mn-lt"/>
              </a:rPr>
              <a:t> </a:t>
            </a:r>
            <a:endParaRPr lang="en-US" sz="2000" baseline="30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477655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838200" y="310357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EVMS Review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47800" y="1433243"/>
            <a:ext cx="78486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+mn-lt"/>
              </a:rPr>
              <a:t>Thursday </a:t>
            </a:r>
            <a:r>
              <a:rPr lang="en-US" sz="2000" b="1" u="sng" dirty="0">
                <a:solidFill>
                  <a:srgbClr val="C00000"/>
                </a:solidFill>
                <a:latin typeface="+mn-lt"/>
              </a:rPr>
              <a:t>[Date]</a:t>
            </a:r>
            <a:endParaRPr lang="en-US" sz="2000" dirty="0">
              <a:solidFill>
                <a:srgbClr val="C00000"/>
              </a:solidFill>
              <a:latin typeface="+mn-lt"/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  <a:latin typeface="Calibri"/>
              </a:rPr>
              <a:t>7:30 – 8:00 am	Review Team Meeting</a:t>
            </a:r>
          </a:p>
          <a:p>
            <a:r>
              <a:rPr lang="en-US" sz="2000" dirty="0">
                <a:solidFill>
                  <a:prstClr val="black"/>
                </a:solidFill>
                <a:latin typeface="Calibri"/>
              </a:rPr>
              <a:t>8:00 – 12:00 pm	Interviews / Documentation </a:t>
            </a:r>
            <a:r>
              <a:rPr lang="en-US" dirty="0">
                <a:solidFill>
                  <a:srgbClr val="C00000"/>
                </a:solidFill>
              </a:rPr>
              <a:t>[list specific team                      		assignments/Interviewees/length of interviews / 			documentation times either here or on a separate 			page as interviews may vary in length depending on 			specific scope]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  <a:latin typeface="Calibri"/>
              </a:rPr>
              <a:t>12:00 – 1:00 pm  	Lunch</a:t>
            </a:r>
          </a:p>
          <a:p>
            <a:pPr lvl="0"/>
            <a:r>
              <a:rPr lang="en-US" sz="2000" dirty="0">
                <a:solidFill>
                  <a:prstClr val="black"/>
                </a:solidFill>
                <a:latin typeface="Calibri"/>
              </a:rPr>
              <a:t>1:00 – 4:30 pm	Review Team Meeting / Follow-Up Questions</a:t>
            </a:r>
          </a:p>
          <a:p>
            <a:pPr lvl="0"/>
            <a:r>
              <a:rPr lang="en-US" sz="2000" dirty="0">
                <a:solidFill>
                  <a:prstClr val="black"/>
                </a:solidFill>
                <a:latin typeface="Calibri"/>
              </a:rPr>
              <a:t>4:30 – 5:00 pm 	Daily PM-30 to </a:t>
            </a:r>
            <a:r>
              <a:rPr lang="en-US" sz="2000" dirty="0">
                <a:solidFill>
                  <a:srgbClr val="C00000"/>
                </a:solidFill>
                <a:latin typeface="Calibri"/>
              </a:rPr>
              <a:t>[Contractor]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Out Brief</a:t>
            </a:r>
            <a:endParaRPr lang="en-US" sz="2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endParaRPr lang="en-US" sz="2000" dirty="0">
              <a:latin typeface="+mn-lt"/>
            </a:endParaRPr>
          </a:p>
          <a:p>
            <a:pPr lvl="0"/>
            <a:r>
              <a:rPr lang="en-US" sz="2000" b="1" u="sng" dirty="0">
                <a:latin typeface="+mn-lt"/>
              </a:rPr>
              <a:t>Friday </a:t>
            </a:r>
            <a:r>
              <a:rPr lang="en-US" sz="2000" b="1" u="sng" dirty="0">
                <a:solidFill>
                  <a:srgbClr val="C00000"/>
                </a:solidFill>
                <a:latin typeface="Calibri"/>
              </a:rPr>
              <a:t>[Date]</a:t>
            </a:r>
            <a:endParaRPr lang="en-US" sz="2000" dirty="0">
              <a:solidFill>
                <a:srgbClr val="C00000"/>
              </a:solidFill>
              <a:latin typeface="Calibri"/>
            </a:endParaRPr>
          </a:p>
          <a:p>
            <a:r>
              <a:rPr lang="en-US" sz="2000" dirty="0">
                <a:latin typeface="+mn-lt"/>
              </a:rPr>
              <a:t>7:30  – 12:00 pm 	Review Team Meeting</a:t>
            </a:r>
          </a:p>
          <a:p>
            <a:r>
              <a:rPr lang="en-US" sz="2000" dirty="0">
                <a:latin typeface="+mn-lt"/>
              </a:rPr>
              <a:t>9:00 – 10:00 am	DOE Senior Leadership Pre-brief </a:t>
            </a:r>
          </a:p>
          <a:p>
            <a:r>
              <a:rPr lang="en-US" sz="2000" dirty="0">
                <a:solidFill>
                  <a:prstClr val="black"/>
                </a:solidFill>
                <a:latin typeface="Calibri"/>
              </a:rPr>
              <a:t>12:00 – 1:00 pm  	Lunch</a:t>
            </a:r>
          </a:p>
          <a:p>
            <a:r>
              <a:rPr lang="en-US" sz="2000" dirty="0">
                <a:latin typeface="+mn-lt"/>
              </a:rPr>
              <a:t>1:00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–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2</a:t>
            </a:r>
            <a:r>
              <a:rPr lang="en-US" sz="2000" dirty="0">
                <a:latin typeface="+mn-lt"/>
              </a:rPr>
              <a:t>:00 pm 	PM-30 Certification Review Out Brief</a:t>
            </a:r>
          </a:p>
          <a:p>
            <a:endParaRPr lang="en-US" sz="20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0197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12"/>
          <p:cNvGrpSpPr>
            <a:grpSpLocks/>
          </p:cNvGrpSpPr>
          <p:nvPr/>
        </p:nvGrpSpPr>
        <p:grpSpPr bwMode="auto">
          <a:xfrm>
            <a:off x="133350" y="106363"/>
            <a:ext cx="927100" cy="884237"/>
            <a:chOff x="2071" y="816"/>
            <a:chExt cx="1975" cy="1928"/>
          </a:xfrm>
        </p:grpSpPr>
        <p:pic>
          <p:nvPicPr>
            <p:cNvPr id="83973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" y="816"/>
              <a:ext cx="1975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74" name="Oval 14"/>
            <p:cNvSpPr>
              <a:spLocks noChangeArrowheads="1"/>
            </p:cNvSpPr>
            <p:nvPr/>
          </p:nvSpPr>
          <p:spPr bwMode="auto">
            <a:xfrm>
              <a:off x="2072" y="820"/>
              <a:ext cx="1972" cy="1924"/>
            </a:xfrm>
            <a:prstGeom prst="ellipse">
              <a:avLst/>
            </a:prstGeom>
            <a:noFill/>
            <a:ln w="38100" cap="sq">
              <a:solidFill>
                <a:srgbClr val="CC99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1557338" y="1066800"/>
            <a:ext cx="7053262" cy="14763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76" name="Rectangle 2"/>
          <p:cNvSpPr>
            <a:spLocks noChangeArrowheads="1"/>
          </p:cNvSpPr>
          <p:nvPr/>
        </p:nvSpPr>
        <p:spPr bwMode="auto">
          <a:xfrm>
            <a:off x="1447800" y="27463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latin typeface="Arial Narrow" pitchFamily="34" charset="0"/>
              </a:rPr>
              <a:t>Interview Rules of Engagement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1447800"/>
            <a:ext cx="8077200" cy="3255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lvl="0" indent="-225425"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>
                <a:ea typeface="Arial" pitchFamily="34" charset="0"/>
                <a:cs typeface="Arial" pitchFamily="34" charset="0"/>
              </a:rPr>
              <a:t>CAMs must have access to all information and ready to capture and provide screenshots</a:t>
            </a:r>
          </a:p>
          <a:p>
            <a:pPr marL="225425" lvl="0" indent="-225425"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>
                <a:ea typeface="Arial" pitchFamily="34" charset="0"/>
                <a:cs typeface="Arial" pitchFamily="34" charset="0"/>
              </a:rPr>
              <a:t>No coaching/talking by anyone other than CAM unless approved by the Interview Lead</a:t>
            </a:r>
          </a:p>
          <a:p>
            <a:pPr marL="225425" lvl="0" indent="-225425"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/>
              <a:t>Scope of interviews limited to </a:t>
            </a:r>
            <a:r>
              <a:rPr lang="en-US" sz="2400" dirty="0">
                <a:solidFill>
                  <a:srgbClr val="C00000"/>
                </a:solidFill>
              </a:rPr>
              <a:t>[project name(s)]</a:t>
            </a:r>
            <a:r>
              <a:rPr lang="en-US" sz="2400" dirty="0"/>
              <a:t> and based on </a:t>
            </a:r>
            <a:r>
              <a:rPr lang="en-US" sz="2400" dirty="0">
                <a:solidFill>
                  <a:srgbClr val="C00000"/>
                </a:solidFill>
              </a:rPr>
              <a:t>[month – month XXXX] </a:t>
            </a:r>
            <a:r>
              <a:rPr lang="en-US" sz="2400" dirty="0"/>
              <a:t>data</a:t>
            </a:r>
            <a:endParaRPr lang="en-US" sz="2400" dirty="0">
              <a:ea typeface="Arial" pitchFamily="34" charset="0"/>
              <a:cs typeface="Arial" pitchFamily="34" charset="0"/>
            </a:endParaRPr>
          </a:p>
          <a:p>
            <a:pPr marL="225425" lvl="0" indent="-225425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§"/>
            </a:pPr>
            <a:r>
              <a:rPr lang="en-US" sz="2400" dirty="0">
                <a:ea typeface="Arial" pitchFamily="34" charset="0"/>
                <a:cs typeface="Arial" pitchFamily="34" charset="0"/>
              </a:rPr>
              <a:t>Limited number of observers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C7D3-B8E9-4EAB-B64F-FCBA0215F40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5617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6E87B9401D0E4FA93D1824E1172410" ma:contentTypeVersion="2" ma:contentTypeDescription="Create a new document." ma:contentTypeScope="" ma:versionID="7561fb695b88acb38a8a7df4b6aafbfb">
  <xsd:schema xmlns:xsd="http://www.w3.org/2001/XMLSchema" xmlns:xs="http://www.w3.org/2001/XMLSchema" xmlns:p="http://schemas.microsoft.com/office/2006/metadata/properties" xmlns:ns2="bdf71ee8-3e74-4480-b14d-d8d5d33317f4" targetNamespace="http://schemas.microsoft.com/office/2006/metadata/properties" ma:root="true" ma:fieldsID="d0cfbb6367f8462a853735863896509f" ns2:_="">
    <xsd:import namespace="bdf71ee8-3e74-4480-b14d-d8d5d33317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71ee8-3e74-4480-b14d-d8d5d33317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DFF91B-8E4F-427D-BACF-389ABA513E21}"/>
</file>

<file path=customXml/itemProps2.xml><?xml version="1.0" encoding="utf-8"?>
<ds:datastoreItem xmlns:ds="http://schemas.openxmlformats.org/officeDocument/2006/customXml" ds:itemID="{70C56AEF-3C6D-4A3F-9E8F-833CABB0DDAD}"/>
</file>

<file path=customXml/itemProps3.xml><?xml version="1.0" encoding="utf-8"?>
<ds:datastoreItem xmlns:ds="http://schemas.openxmlformats.org/officeDocument/2006/customXml" ds:itemID="{9F1EFF02-BB7C-4584-A821-A0A377781CE0}"/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1368</Words>
  <Application>Microsoft Office PowerPoint</Application>
  <PresentationFormat>On-screen Show (4:3)</PresentationFormat>
  <Paragraphs>296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Arial Narrow</vt:lpstr>
      <vt:lpstr>Calibri</vt:lpstr>
      <vt:lpstr>Tempus Sans ITC</vt:lpstr>
      <vt:lpstr>Times New Roman</vt:lpstr>
      <vt:lpstr>Wingdings</vt:lpstr>
      <vt:lpstr>Office Theme</vt:lpstr>
      <vt:lpstr>1_Default Design</vt:lpstr>
      <vt:lpstr>PowerPoint Presentation</vt:lpstr>
      <vt:lpstr>EVMS Policy and Expectations</vt:lpstr>
      <vt:lpstr>EVMS Requirements Tied to DOE’s Acquisition Lifecycle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EVMS Certification Review</dc:title>
  <dc:subject>Out Briefing</dc:subject>
  <dc:creator>PM-30</dc:creator>
  <cp:lastModifiedBy>PM-50</cp:lastModifiedBy>
  <cp:revision>530</cp:revision>
  <dcterms:created xsi:type="dcterms:W3CDTF">2009-02-24T17:14:36Z</dcterms:created>
  <dcterms:modified xsi:type="dcterms:W3CDTF">2022-01-27T15:56:28Z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0x010100F16E87B9401D0E4FA93D1824E1172410</vt:lpwstr>
  </property>
</Properties>
</file>