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65" r:id="rId4"/>
    <p:sldId id="26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376C7-8C9E-491A-A0E7-CF16BA83636F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714B3-91F4-464E-A477-3786BDFB0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5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BF29-E257-44F0-9964-67057A030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B78626-40A1-4C1E-B480-9F2AD3EC5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0DB47-AA56-4FEE-AB52-2DFBAB8B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4DE6-3211-44C4-9111-ADEA4DBE080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AC2AF-9647-4597-BA9F-340588990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548AE-6339-4579-AE9E-FEEF83E8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710F-6015-4DD2-A9EC-472A5D9A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3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E9FB9-ABD0-4DEE-BE84-D0B2D99A7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1D4A1D-91ED-4B9D-B20E-E46704380D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4C705-6DCA-4E90-84B0-17092FF4D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4DE6-3211-44C4-9111-ADEA4DBE080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C146E-F92B-4ABB-BB39-24AA7FE67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A1F25-D9C0-443F-B980-54C8B380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710F-6015-4DD2-A9EC-472A5D9A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0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B62E8C-1B63-431E-9689-3B8E3EA735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2C441C-62BE-427E-A78C-BD6265AC2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BF56-429F-4195-B55E-13069801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4DE6-3211-44C4-9111-ADEA4DBE080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0C066-B353-4671-9A59-24F19A232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3DD85-F0A2-4B45-A2B6-F7E1F63E5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710F-6015-4DD2-A9EC-472A5D9A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5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3696-71D7-4DD4-8190-BDEFFBD1B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C88AB-C52B-4E44-A6A7-628EE6DA4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39674-ECBF-48CB-9731-5F04C5B07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4DE6-3211-44C4-9111-ADEA4DBE080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23684-BCC1-41A2-A2D9-29863AF07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9C1F9-168B-4EBD-B0D0-284C0D189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710F-6015-4DD2-A9EC-472A5D9A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9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88A2D-2B8A-44BB-9E26-A81745BFD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DFC40-214B-47B3-B9D4-4B046BE63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B5D86-5D81-4972-840D-8A73E97F7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4DE6-3211-44C4-9111-ADEA4DBE080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24C39-92EE-48C0-AF0F-929A20049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DAC42-0CAF-4B83-B61C-F0E0CFE4A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710F-6015-4DD2-A9EC-472A5D9A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3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E13E2-BC2F-4F63-9FC9-4DF58753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FA9C8-ACD7-4D33-9D00-6FF79999D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DACEF-203D-4A2E-ACDB-A2559A286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77479F-3B51-4C5C-958F-88744085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4DE6-3211-44C4-9111-ADEA4DBE080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8F6E5-C97E-46C7-B788-B4CE18C8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AF67F-B558-4C10-8F42-5A149BBC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710F-6015-4DD2-A9EC-472A5D9A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F43D-4CAB-4735-882A-EE5772F4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6CF11-7C2F-436B-8DD6-C918172CC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2ABD0-975F-4D1A-B03D-F07A84629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7CC9C1-546E-43AE-95A9-6C07CBFF63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92D3A8-D3B7-47C8-A813-40A0EE446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8E8ED0-2561-45DB-8249-1B462C80A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4DE6-3211-44C4-9111-ADEA4DBE080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6E4D32-33A9-473F-998F-15D310DC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102A38-E192-4752-A0E2-32ABD8261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710F-6015-4DD2-A9EC-472A5D9A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5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1AC4-B5BB-49AB-B311-A9407AAE0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304C3C-2FF5-43CB-A73C-984F318E3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4DE6-3211-44C4-9111-ADEA4DBE080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BCC0C-709C-476C-A7FD-3F300B35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6ECAE-3A6F-4CE4-BC39-B380E0B00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710F-6015-4DD2-A9EC-472A5D9A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7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A9490-C741-4A27-B45E-B0E34CC5F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4DE6-3211-44C4-9111-ADEA4DBE080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A23326-9D67-44B6-9EAA-80F42B1D2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0D7EB-BE04-45D6-B276-054983B9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710F-6015-4DD2-A9EC-472A5D9A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E61F7-FACB-4146-B5C6-0345F8E0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E641F-E54A-4291-AAEF-EA43A1088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5DE9A-B7F0-4948-97FF-DA8716F4F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FFDD1-6B66-4E83-99FC-B9C1B5D2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4DE6-3211-44C4-9111-ADEA4DBE080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84C8D-6A28-4D31-AF7C-26B8C7D0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A4C7A-E6FA-401B-B383-4C60D6E62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710F-6015-4DD2-A9EC-472A5D9A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9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F12E5-1BA1-430B-8B31-399559E0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069474-C315-45D8-B0EC-728465CCD9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30FB9-62E9-487A-B5E8-D32FA55A7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2A146-277E-4AEC-89C6-B110D2F1F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94DE6-3211-44C4-9111-ADEA4DBE080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AF126-BA4D-41BF-A03B-CC89CC070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FD189-6AD5-4E10-B638-CACC4AF9A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D710F-6015-4DD2-A9EC-472A5D9A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1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FF0A43-F7D3-4E12-AA28-E26EDD48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EC691-C53B-4F94-9549-02D31421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00356-E5EF-4651-8B97-10A4C90C3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94DE6-3211-44C4-9111-ADEA4DBE080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EC987-77B9-4D08-860B-04585718B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4ED4B-5A82-463B-B203-1697A05E8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D710F-6015-4DD2-A9EC-472A5D9AE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7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t09yCZjlrw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B9C08-1178-40EF-BDD0-66C5076C2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68" y="832809"/>
            <a:ext cx="9766638" cy="1325563"/>
          </a:xfrm>
        </p:spPr>
        <p:txBody>
          <a:bodyPr>
            <a:noAutofit/>
          </a:bodyPr>
          <a:lstStyle/>
          <a:p>
            <a:r>
              <a:rPr lang="en-US" b="1" dirty="0"/>
              <a:t>FEDERAL HYDROPOWER COUNCIL UPDATE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649343-B3F7-4EF2-AD97-666311366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3652" y="5325979"/>
            <a:ext cx="10550147" cy="972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2CCCB9-4BD0-488B-85D8-C9B67DFB1C29}"/>
              </a:ext>
            </a:extLst>
          </p:cNvPr>
          <p:cNvSpPr txBox="1"/>
          <p:nvPr/>
        </p:nvSpPr>
        <p:spPr>
          <a:xfrm>
            <a:off x="1694177" y="3322671"/>
            <a:ext cx="8769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Team Cumberland Meeting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October 13, 2021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D3E2C-689C-4A44-8884-1B2F1BE14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968" y="2194216"/>
            <a:ext cx="9766638" cy="7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1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199621-2B17-4F8E-A1F3-8DE7CCEF7BBC}"/>
              </a:ext>
            </a:extLst>
          </p:cNvPr>
          <p:cNvSpPr txBox="1"/>
          <p:nvPr/>
        </p:nvSpPr>
        <p:spPr>
          <a:xfrm>
            <a:off x="603421" y="814758"/>
            <a:ext cx="10985156" cy="5536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FEDERAL HYDROPOWER </a:t>
            </a:r>
            <a:r>
              <a:rPr kumimoji="0" lang="en-US" sz="400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COUNCIL </a:t>
            </a:r>
            <a:r>
              <a:rPr kumimoji="0" lang="en-US" sz="4000" b="1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WORKING GROUPS</a:t>
            </a:r>
            <a:endParaRPr kumimoji="0" lang="en-US" sz="4000" b="1" i="0" u="none" strike="noStrike" kern="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  <a:p>
            <a:pPr marL="205740" marR="367665" lvl="0" indent="-193675" defTabSz="914400" eaLnBrk="1" fontAlgn="auto" latinLnBrk="0" hangingPunct="1">
              <a:lnSpc>
                <a:spcPts val="1939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ea typeface="+mj-ea"/>
              <a:cs typeface="Arial"/>
            </a:endParaRPr>
          </a:p>
          <a:p>
            <a:pPr marL="205740" marR="367665" lvl="0" indent="-193675" defTabSz="914400" eaLnBrk="1" fontAlgn="auto" latinLnBrk="0" hangingPunct="1">
              <a:lnSpc>
                <a:spcPts val="1939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u="sng" kern="0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ea typeface="+mj-ea"/>
              <a:cs typeface="Arial"/>
            </a:endParaRPr>
          </a:p>
          <a:p>
            <a:pPr marL="12065" marR="367665" lvl="0" algn="l" defTabSz="914400" rtl="0" eaLnBrk="1" fontAlgn="auto" latinLnBrk="0" hangingPunct="1">
              <a:lnSpc>
                <a:spcPts val="1939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Met Aug. 17 – 5</a:t>
            </a:r>
            <a:r>
              <a:rPr kumimoji="0" lang="en-US" sz="2800" b="0" i="0" u="none" strike="noStrike" kern="0" cap="none" spc="-1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th</a:t>
            </a:r>
            <a:r>
              <a:rPr kumimoji="0" lang="en-US" sz="2800" b="0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n-ea"/>
                <a:cs typeface="Arial"/>
              </a:rPr>
              <a:t> year Anniversary of the FHC</a:t>
            </a:r>
          </a:p>
          <a:p>
            <a:pPr marL="205740" marR="367665" lvl="0" indent="-193675" defTabSz="914400" eaLnBrk="1" fontAlgn="auto" latinLnBrk="0" hangingPunct="1">
              <a:lnSpc>
                <a:spcPts val="1939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u="sng" kern="0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ea typeface="+mj-ea"/>
              <a:cs typeface="Arial"/>
            </a:endParaRPr>
          </a:p>
          <a:p>
            <a:pPr marL="812165" marR="367665" lvl="1" indent="-342900">
              <a:lnSpc>
                <a:spcPts val="1939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i="0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j-ea"/>
                <a:cs typeface="Arial"/>
              </a:rPr>
              <a:t>Acquisition </a:t>
            </a:r>
            <a:r>
              <a:rPr kumimoji="0" lang="en-US" sz="2400" i="0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j-ea"/>
                <a:cs typeface="Arial"/>
              </a:rPr>
              <a:t>and </a:t>
            </a:r>
            <a:r>
              <a:rPr kumimoji="0" lang="en-US" sz="2400" i="0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ea typeface="+mj-ea"/>
                <a:cs typeface="Arial"/>
              </a:rPr>
              <a:t>Delivery Process</a:t>
            </a:r>
          </a:p>
          <a:p>
            <a:pPr marL="469265" marR="367665" lvl="1">
              <a:lnSpc>
                <a:spcPts val="1939"/>
              </a:lnSpc>
              <a:spcBef>
                <a:spcPts val="480"/>
              </a:spcBef>
              <a:defRPr/>
            </a:pPr>
            <a:endParaRPr lang="en-US" sz="2400" spc="-5" dirty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812165" marR="26034" lvl="1" indent="-342900">
              <a:lnSpc>
                <a:spcPts val="1939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endParaRPr lang="en-US" sz="2400" spc="-5" dirty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812165" marR="26034" lvl="1" indent="-342900">
              <a:lnSpc>
                <a:spcPts val="1939"/>
              </a:lnSpc>
              <a:spcBef>
                <a:spcPts val="345"/>
              </a:spcBef>
              <a:buFont typeface="Arial" panose="020B0604020202020204" pitchFamily="34" charset="0"/>
              <a:buChar char="•"/>
            </a:pPr>
            <a:r>
              <a:rPr lang="en-US" sz="2400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Joint Cost </a:t>
            </a:r>
            <a:r>
              <a:rPr lang="en-US" sz="2400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Allocation </a:t>
            </a:r>
            <a:r>
              <a:rPr lang="en-US" sz="2400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Charging Practice</a:t>
            </a:r>
          </a:p>
          <a:p>
            <a:pPr marL="469265" marR="26034" lvl="1">
              <a:lnSpc>
                <a:spcPts val="1939"/>
              </a:lnSpc>
              <a:spcBef>
                <a:spcPts val="345"/>
              </a:spcBef>
            </a:pPr>
            <a:endParaRPr lang="en-US" sz="2400" spc="-5" dirty="0">
              <a:latin typeface="Arial"/>
              <a:cs typeface="Arial"/>
            </a:endParaRPr>
          </a:p>
          <a:p>
            <a:pPr marL="469265" marR="26034" lvl="1">
              <a:lnSpc>
                <a:spcPts val="1939"/>
              </a:lnSpc>
              <a:spcBef>
                <a:spcPts val="345"/>
              </a:spcBef>
            </a:pPr>
            <a:endParaRPr lang="en-US" sz="2400" dirty="0">
              <a:latin typeface="Arial"/>
              <a:cs typeface="Arial"/>
            </a:endParaRPr>
          </a:p>
          <a:p>
            <a:pPr marL="812165" marR="447675" lvl="1" indent="-342900">
              <a:lnSpc>
                <a:spcPts val="1939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z="2400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Water </a:t>
            </a:r>
            <a:r>
              <a:rPr lang="en-US" sz="2400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Storage Reallocation and Crediting</a:t>
            </a:r>
            <a:r>
              <a:rPr lang="en-US" sz="2400" spc="-5" dirty="0">
                <a:latin typeface="Arial"/>
                <a:cs typeface="Arial"/>
              </a:rPr>
              <a:t> </a:t>
            </a:r>
          </a:p>
          <a:p>
            <a:pPr marL="812165" marR="447675" lvl="1" indent="-342900">
              <a:lnSpc>
                <a:spcPts val="1939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n-US" sz="2400" spc="-5" dirty="0">
              <a:latin typeface="Arial"/>
              <a:cs typeface="Arial"/>
            </a:endParaRPr>
          </a:p>
          <a:p>
            <a:pPr marL="800100" lvl="1" indent="-342900">
              <a:spcBef>
                <a:spcPts val="5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812165" marR="5080" lvl="1" indent="-342900">
              <a:lnSpc>
                <a:spcPts val="1939"/>
              </a:lnSpc>
              <a:buFont typeface="Arial" panose="020B0604020202020204" pitchFamily="34" charset="0"/>
              <a:buChar char="•"/>
            </a:pPr>
            <a:r>
              <a:rPr lang="en-US" sz="2400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O&amp;M Cost Reduction and Efficiencies</a:t>
            </a:r>
          </a:p>
          <a:p>
            <a:pPr marL="812165" marR="5080" lvl="1" indent="-342900">
              <a:lnSpc>
                <a:spcPts val="1939"/>
              </a:lnSpc>
              <a:buFont typeface="Arial" panose="020B0604020202020204" pitchFamily="34" charset="0"/>
              <a:buChar char="•"/>
            </a:pPr>
            <a:endParaRPr lang="en-US" sz="2400" spc="-5" dirty="0">
              <a:latin typeface="Arial"/>
              <a:cs typeface="Arial"/>
            </a:endParaRPr>
          </a:p>
          <a:p>
            <a:pPr marL="812165" marR="245110" lvl="1" indent="-342900">
              <a:lnSpc>
                <a:spcPts val="1939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lang="en-US" sz="2400" spc="-5" dirty="0">
              <a:uFill>
                <a:solidFill>
                  <a:srgbClr val="000000"/>
                </a:solidFill>
              </a:uFill>
              <a:latin typeface="Arial"/>
              <a:cs typeface="Arial"/>
            </a:endParaRPr>
          </a:p>
          <a:p>
            <a:pPr marL="812165" marR="245110" lvl="1" indent="-342900">
              <a:lnSpc>
                <a:spcPts val="1939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z="2400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Federal Hydropower Communications</a:t>
            </a:r>
            <a:r>
              <a:rPr lang="en-US" sz="2400" spc="-5" dirty="0">
                <a:latin typeface="Arial"/>
                <a:cs typeface="Arial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CD9C65-C1F4-4801-B92A-AB722AF62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12022" y="1588168"/>
            <a:ext cx="10767955" cy="8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02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66C1D0-C70C-42BE-824D-1ED227BC3480}"/>
              </a:ext>
            </a:extLst>
          </p:cNvPr>
          <p:cNvCxnSpPr/>
          <p:nvPr/>
        </p:nvCxnSpPr>
        <p:spPr>
          <a:xfrm>
            <a:off x="962526" y="1572126"/>
            <a:ext cx="972151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icture containing text, mountain, rock, nature&#10;&#10;Description automatically generated">
            <a:extLst>
              <a:ext uri="{FF2B5EF4-FFF2-40B4-BE49-F238E27FC236}">
                <a16:creationId xmlns:a16="http://schemas.microsoft.com/office/drawing/2014/main" id="{F8B328B7-0BD1-4EBB-9199-94257532D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98" y="2513505"/>
            <a:ext cx="6849940" cy="385229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36552AD-87C1-4EF8-904A-374871B24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92" y="1825625"/>
            <a:ext cx="10697308" cy="472097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3"/>
              </a:rPr>
              <a:t>Play Video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31F814C-9784-46A4-AB8C-EEEDA8BD8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Hydropower Video</a:t>
            </a:r>
          </a:p>
        </p:txBody>
      </p:sp>
    </p:spTree>
    <p:extLst>
      <p:ext uri="{BB962C8B-B14F-4D97-AF65-F5344CB8AC3E}">
        <p14:creationId xmlns:p14="http://schemas.microsoft.com/office/powerpoint/2010/main" val="512881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199621-2B17-4F8E-A1F3-8DE7CCEF7BBC}"/>
              </a:ext>
            </a:extLst>
          </p:cNvPr>
          <p:cNvSpPr txBox="1"/>
          <p:nvPr/>
        </p:nvSpPr>
        <p:spPr>
          <a:xfrm>
            <a:off x="820622" y="393653"/>
            <a:ext cx="10767955" cy="3179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FEDERAL HYDROPOWER </a:t>
            </a:r>
            <a:r>
              <a:rPr kumimoji="0" lang="en-US" sz="400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COUNCIL UPDATE</a:t>
            </a:r>
            <a:endParaRPr kumimoji="0" lang="en-US" sz="4000" b="1" i="0" u="none" strike="noStrike" kern="0" cap="none" spc="-2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  <a:p>
            <a:pPr marL="205740" marR="367665" lvl="0" indent="-193675" defTabSz="914400" eaLnBrk="1" fontAlgn="auto" latinLnBrk="0" hangingPunct="1">
              <a:lnSpc>
                <a:spcPts val="1939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0" cap="none" spc="-1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ea typeface="+mj-ea"/>
              <a:cs typeface="Arial"/>
            </a:endParaRPr>
          </a:p>
          <a:p>
            <a:pPr marL="205740" marR="367665" lvl="0" indent="-193675" defTabSz="914400" eaLnBrk="1" fontAlgn="auto" latinLnBrk="0" hangingPunct="1">
              <a:lnSpc>
                <a:spcPts val="1939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u="sng" kern="0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ea typeface="+mj-ea"/>
              <a:cs typeface="Arial"/>
            </a:endParaRPr>
          </a:p>
          <a:p>
            <a:pPr marL="12065" marR="367665" lvl="0" defTabSz="914400" eaLnBrk="1" fontAlgn="auto" latinLnBrk="0" hangingPunct="1">
              <a:lnSpc>
                <a:spcPts val="1939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kern="0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+mj-ea"/>
                <a:cs typeface="Arial"/>
              </a:rPr>
              <a:t>    </a:t>
            </a:r>
          </a:p>
          <a:p>
            <a:pPr marL="12065" marR="367665">
              <a:lnSpc>
                <a:spcPts val="1939"/>
              </a:lnSpc>
              <a:spcBef>
                <a:spcPts val="480"/>
              </a:spcBef>
              <a:defRPr/>
            </a:pPr>
            <a:endParaRPr lang="en-US" sz="2800" kern="0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ea typeface="+mj-ea"/>
              <a:cs typeface="Arial"/>
            </a:endParaRPr>
          </a:p>
          <a:p>
            <a:pPr marL="12065" marR="367665">
              <a:lnSpc>
                <a:spcPts val="1939"/>
              </a:lnSpc>
              <a:spcBef>
                <a:spcPts val="480"/>
              </a:spcBef>
              <a:defRPr/>
            </a:pPr>
            <a:endParaRPr lang="en-US" sz="2800" kern="0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ea typeface="+mj-ea"/>
              <a:cs typeface="Arial"/>
            </a:endParaRPr>
          </a:p>
          <a:p>
            <a:pPr marL="12065" marR="367665">
              <a:lnSpc>
                <a:spcPts val="1939"/>
              </a:lnSpc>
              <a:spcBef>
                <a:spcPts val="480"/>
              </a:spcBef>
              <a:defRPr/>
            </a:pPr>
            <a:endParaRPr lang="en-US" sz="2800" kern="0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ea typeface="+mj-ea"/>
              <a:cs typeface="Arial"/>
            </a:endParaRPr>
          </a:p>
          <a:p>
            <a:pPr marL="354965" marR="367665" lvl="0" indent="-342900" defTabSz="914400" eaLnBrk="1" fontAlgn="auto" latinLnBrk="0" hangingPunct="1">
              <a:lnSpc>
                <a:spcPts val="1939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kern="0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+mj-ea"/>
                <a:cs typeface="Arial"/>
              </a:rPr>
              <a:t>Next Meeting anticipated January or February 2022</a:t>
            </a:r>
          </a:p>
          <a:p>
            <a:pPr marL="12065" marR="367665" lvl="0" defTabSz="914400" eaLnBrk="1" fontAlgn="auto" latinLnBrk="0" hangingPunct="1">
              <a:lnSpc>
                <a:spcPts val="1939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kern="0" spc="-1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/>
              <a:ea typeface="+mj-ea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CD9C65-C1F4-4801-B92A-AB722AF62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12022" y="1090863"/>
            <a:ext cx="10767955" cy="873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89D247-8E27-4584-90DA-731B73C91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22" y="5495000"/>
            <a:ext cx="1055309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49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15034</TotalTime>
  <Words>67</Words>
  <Application>Microsoft Office PowerPoint</Application>
  <PresentationFormat>Widescreen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FEDERAL HYDROPOWER COUNCIL UPDATE</vt:lpstr>
      <vt:lpstr>PowerPoint Presentation</vt:lpstr>
      <vt:lpstr>Federal Hydropower Video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Hydropower Council</dc:title>
  <dc:creator>Barbara Smith</dc:creator>
  <cp:lastModifiedBy>Juvonna Mattox</cp:lastModifiedBy>
  <cp:revision>64</cp:revision>
  <dcterms:created xsi:type="dcterms:W3CDTF">2020-12-01T04:35:25Z</dcterms:created>
  <dcterms:modified xsi:type="dcterms:W3CDTF">2021-10-13T11:00:57Z</dcterms:modified>
</cp:coreProperties>
</file>