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 id="2147483719" r:id="rId6"/>
  </p:sldMasterIdLst>
  <p:notesMasterIdLst>
    <p:notesMasterId r:id="rId34"/>
  </p:notesMasterIdLst>
  <p:sldIdLst>
    <p:sldId id="257" r:id="rId7"/>
    <p:sldId id="4534" r:id="rId8"/>
    <p:sldId id="1133" r:id="rId9"/>
    <p:sldId id="4713" r:id="rId10"/>
    <p:sldId id="4712" r:id="rId11"/>
    <p:sldId id="1113" r:id="rId12"/>
    <p:sldId id="1121" r:id="rId13"/>
    <p:sldId id="1748" r:id="rId14"/>
    <p:sldId id="279" r:id="rId15"/>
    <p:sldId id="1122" r:id="rId16"/>
    <p:sldId id="1123" r:id="rId17"/>
    <p:sldId id="1135" r:id="rId18"/>
    <p:sldId id="1124" r:id="rId19"/>
    <p:sldId id="1125" r:id="rId20"/>
    <p:sldId id="1126" r:id="rId21"/>
    <p:sldId id="1136" r:id="rId22"/>
    <p:sldId id="1138" r:id="rId23"/>
    <p:sldId id="1139" r:id="rId24"/>
    <p:sldId id="1129" r:id="rId25"/>
    <p:sldId id="1117" r:id="rId26"/>
    <p:sldId id="1140" r:id="rId27"/>
    <p:sldId id="1141" r:id="rId28"/>
    <p:sldId id="1143" r:id="rId29"/>
    <p:sldId id="1142" r:id="rId30"/>
    <p:sldId id="1134" r:id="rId31"/>
    <p:sldId id="286" r:id="rId32"/>
    <p:sldId id="28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5E8AD-FF0D-4F69-A3B9-4E00C2772ECF}" v="65" dt="2021-10-27T14:38:12.506"/>
    <p1510:client id="{786847CA-56B6-46EC-A2E9-65A3997DAAEF}" v="143" dt="2021-10-27T22:04:15.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0" d="100"/>
          <a:sy n="60" d="100"/>
        </p:scale>
        <p:origin x="58"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image" Target="../media/image67.jpg"/><Relationship Id="rId5" Type="http://schemas.openxmlformats.org/officeDocument/2006/relationships/image" Target="../media/image71.jpeg"/><Relationship Id="rId4" Type="http://schemas.openxmlformats.org/officeDocument/2006/relationships/image" Target="../media/image7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image" Target="../media/image67.jpg"/><Relationship Id="rId5" Type="http://schemas.openxmlformats.org/officeDocument/2006/relationships/image" Target="../media/image71.jpeg"/><Relationship Id="rId4" Type="http://schemas.openxmlformats.org/officeDocument/2006/relationships/image" Target="../media/image7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9C365-86F8-4509-A9D5-C9EFD8A347F4}" type="doc">
      <dgm:prSet loTypeId="urn:microsoft.com/office/officeart/2005/8/layout/chart3" loCatId="relationship" qsTypeId="urn:microsoft.com/office/officeart/2005/8/quickstyle/simple2" qsCatId="simple" csTypeId="urn:microsoft.com/office/officeart/2005/8/colors/colorful1" csCatId="colorful" phldr="1"/>
      <dgm:spPr/>
    </dgm:pt>
    <dgm:pt modelId="{15210D61-4F83-4EC0-96A1-7E6A3BB3AC47}">
      <dgm:prSet phldrT="[Text]"/>
      <dgm:spPr>
        <a:solidFill>
          <a:srgbClr val="00B050"/>
        </a:solidFill>
      </dgm:spPr>
      <dgm:t>
        <a:bodyPr/>
        <a:lstStyle/>
        <a:p>
          <a:pPr>
            <a:buFont typeface="Arial" panose="020B0604020202020204" pitchFamily="34" charset="0"/>
            <a:buChar char="•"/>
          </a:pPr>
          <a:endParaRPr lang="en-US"/>
        </a:p>
        <a:p>
          <a:pPr>
            <a:buFont typeface="Arial" panose="020B0604020202020204" pitchFamily="34" charset="0"/>
            <a:buChar char="•"/>
          </a:pPr>
          <a:r>
            <a:rPr lang="en-US"/>
            <a:t>Technical Assistance</a:t>
          </a:r>
        </a:p>
      </dgm:t>
    </dgm:pt>
    <dgm:pt modelId="{EE9A9729-C642-47A2-9E2F-5661D98AE983}" type="parTrans" cxnId="{CC514218-D76C-4EFD-B7F4-DE94EA8C7C32}">
      <dgm:prSet/>
      <dgm:spPr/>
      <dgm:t>
        <a:bodyPr/>
        <a:lstStyle/>
        <a:p>
          <a:endParaRPr lang="en-US"/>
        </a:p>
      </dgm:t>
    </dgm:pt>
    <dgm:pt modelId="{10E174E2-981A-4FF7-8117-60AE5D3203B0}" type="sibTrans" cxnId="{CC514218-D76C-4EFD-B7F4-DE94EA8C7C32}">
      <dgm:prSet/>
      <dgm:spPr/>
      <dgm:t>
        <a:bodyPr/>
        <a:lstStyle/>
        <a:p>
          <a:endParaRPr lang="en-US"/>
        </a:p>
      </dgm:t>
    </dgm:pt>
    <dgm:pt modelId="{D03A667C-4F8E-4928-BA4B-C9D0120B4817}">
      <dgm:prSet phldrT="[Text]"/>
      <dgm:spPr>
        <a:solidFill>
          <a:srgbClr val="00B0F0"/>
        </a:solidFill>
      </dgm:spPr>
      <dgm:t>
        <a:bodyPr/>
        <a:lstStyle/>
        <a:p>
          <a:pPr>
            <a:buFont typeface="Arial" panose="020B0604020202020204" pitchFamily="34" charset="0"/>
            <a:buNone/>
          </a:pPr>
          <a:r>
            <a:rPr lang="en-US"/>
            <a:t>Collaborating to Demonstrate Pathways</a:t>
          </a:r>
        </a:p>
      </dgm:t>
    </dgm:pt>
    <dgm:pt modelId="{A01E5DE0-B72B-4F2C-B2E5-E69D2155FC2C}" type="parTrans" cxnId="{D83A5C20-254F-4D6D-91D3-46E4C0EFC67F}">
      <dgm:prSet/>
      <dgm:spPr/>
      <dgm:t>
        <a:bodyPr/>
        <a:lstStyle/>
        <a:p>
          <a:endParaRPr lang="en-US"/>
        </a:p>
      </dgm:t>
    </dgm:pt>
    <dgm:pt modelId="{0E8C8171-F098-472D-A9D7-7C96DD34EC15}" type="sibTrans" cxnId="{D83A5C20-254F-4D6D-91D3-46E4C0EFC67F}">
      <dgm:prSet/>
      <dgm:spPr/>
      <dgm:t>
        <a:bodyPr/>
        <a:lstStyle/>
        <a:p>
          <a:endParaRPr lang="en-US"/>
        </a:p>
      </dgm:t>
    </dgm:pt>
    <dgm:pt modelId="{07EF84DB-D9C6-4F9A-B405-5FDF2FC9BB60}">
      <dgm:prSet phldrT="[Text]"/>
      <dgm:spPr>
        <a:solidFill>
          <a:schemeClr val="bg2">
            <a:lumMod val="50000"/>
          </a:schemeClr>
        </a:solidFill>
      </dgm:spPr>
      <dgm:t>
        <a:bodyPr/>
        <a:lstStyle/>
        <a:p>
          <a:pPr>
            <a:buFont typeface="Arial" panose="020B0604020202020204" pitchFamily="34" charset="0"/>
            <a:buNone/>
          </a:pPr>
          <a:r>
            <a:rPr lang="en-US"/>
            <a:t>Transparency</a:t>
          </a:r>
        </a:p>
        <a:p>
          <a:pPr>
            <a:buFont typeface="Arial" panose="020B0604020202020204" pitchFamily="34" charset="0"/>
            <a:buNone/>
          </a:pPr>
          <a:r>
            <a:rPr lang="en-US"/>
            <a:t>&amp; Accountability</a:t>
          </a:r>
        </a:p>
      </dgm:t>
    </dgm:pt>
    <dgm:pt modelId="{0B977561-D14B-4C8E-91AA-52BEF46B37A2}" type="parTrans" cxnId="{CA654DDA-9EBE-45DB-87CA-AFD80EF1C7AC}">
      <dgm:prSet/>
      <dgm:spPr/>
      <dgm:t>
        <a:bodyPr/>
        <a:lstStyle/>
        <a:p>
          <a:endParaRPr lang="en-US"/>
        </a:p>
      </dgm:t>
    </dgm:pt>
    <dgm:pt modelId="{2520B0B7-7DBE-4EB6-A53B-A61D6F24C37B}" type="sibTrans" cxnId="{CA654DDA-9EBE-45DB-87CA-AFD80EF1C7AC}">
      <dgm:prSet/>
      <dgm:spPr/>
      <dgm:t>
        <a:bodyPr/>
        <a:lstStyle/>
        <a:p>
          <a:endParaRPr lang="en-US"/>
        </a:p>
      </dgm:t>
    </dgm:pt>
    <dgm:pt modelId="{C4EA074D-DCD0-4A59-82CA-57DD56366CEE}" type="pres">
      <dgm:prSet presAssocID="{A7B9C365-86F8-4509-A9D5-C9EFD8A347F4}" presName="compositeShape" presStyleCnt="0">
        <dgm:presLayoutVars>
          <dgm:chMax val="7"/>
          <dgm:dir/>
          <dgm:resizeHandles val="exact"/>
        </dgm:presLayoutVars>
      </dgm:prSet>
      <dgm:spPr/>
    </dgm:pt>
    <dgm:pt modelId="{6FCD205E-F262-468D-8C01-04B2EFCEBD43}" type="pres">
      <dgm:prSet presAssocID="{A7B9C365-86F8-4509-A9D5-C9EFD8A347F4}" presName="wedge1" presStyleLbl="node1" presStyleIdx="0" presStyleCnt="3" custLinFactNeighborX="-4355" custLinFactNeighborY="1910"/>
      <dgm:spPr/>
    </dgm:pt>
    <dgm:pt modelId="{1ECBEB6B-8DE3-4CAA-A66F-CFA5D285B21E}" type="pres">
      <dgm:prSet presAssocID="{A7B9C365-86F8-4509-A9D5-C9EFD8A347F4}" presName="wedge1Tx" presStyleLbl="node1" presStyleIdx="0" presStyleCnt="3">
        <dgm:presLayoutVars>
          <dgm:chMax val="0"/>
          <dgm:chPref val="0"/>
          <dgm:bulletEnabled val="1"/>
        </dgm:presLayoutVars>
      </dgm:prSet>
      <dgm:spPr/>
    </dgm:pt>
    <dgm:pt modelId="{C72BC0A0-0825-438B-929D-0617E6AF8AE5}" type="pres">
      <dgm:prSet presAssocID="{A7B9C365-86F8-4509-A9D5-C9EFD8A347F4}" presName="wedge2" presStyleLbl="node1" presStyleIdx="1" presStyleCnt="3"/>
      <dgm:spPr/>
    </dgm:pt>
    <dgm:pt modelId="{4DEECCFC-E7C0-4C9F-9EE9-6A18DC986310}" type="pres">
      <dgm:prSet presAssocID="{A7B9C365-86F8-4509-A9D5-C9EFD8A347F4}" presName="wedge2Tx" presStyleLbl="node1" presStyleIdx="1" presStyleCnt="3">
        <dgm:presLayoutVars>
          <dgm:chMax val="0"/>
          <dgm:chPref val="0"/>
          <dgm:bulletEnabled val="1"/>
        </dgm:presLayoutVars>
      </dgm:prSet>
      <dgm:spPr/>
    </dgm:pt>
    <dgm:pt modelId="{DA38F9FD-81CF-4A56-B2E0-92A45E600803}" type="pres">
      <dgm:prSet presAssocID="{A7B9C365-86F8-4509-A9D5-C9EFD8A347F4}" presName="wedge3" presStyleLbl="node1" presStyleIdx="2" presStyleCnt="3" custLinFactNeighborX="-700" custLinFactNeighborY="-1069"/>
      <dgm:spPr/>
    </dgm:pt>
    <dgm:pt modelId="{B4567AC4-503F-47AD-9621-F1E1FEEF6FB8}" type="pres">
      <dgm:prSet presAssocID="{A7B9C365-86F8-4509-A9D5-C9EFD8A347F4}" presName="wedge3Tx" presStyleLbl="node1" presStyleIdx="2" presStyleCnt="3">
        <dgm:presLayoutVars>
          <dgm:chMax val="0"/>
          <dgm:chPref val="0"/>
          <dgm:bulletEnabled val="1"/>
        </dgm:presLayoutVars>
      </dgm:prSet>
      <dgm:spPr/>
    </dgm:pt>
  </dgm:ptLst>
  <dgm:cxnLst>
    <dgm:cxn modelId="{CC514218-D76C-4EFD-B7F4-DE94EA8C7C32}" srcId="{A7B9C365-86F8-4509-A9D5-C9EFD8A347F4}" destId="{15210D61-4F83-4EC0-96A1-7E6A3BB3AC47}" srcOrd="0" destOrd="0" parTransId="{EE9A9729-C642-47A2-9E2F-5661D98AE983}" sibTransId="{10E174E2-981A-4FF7-8117-60AE5D3203B0}"/>
    <dgm:cxn modelId="{D83A5C20-254F-4D6D-91D3-46E4C0EFC67F}" srcId="{A7B9C365-86F8-4509-A9D5-C9EFD8A347F4}" destId="{D03A667C-4F8E-4928-BA4B-C9D0120B4817}" srcOrd="1" destOrd="0" parTransId="{A01E5DE0-B72B-4F2C-B2E5-E69D2155FC2C}" sibTransId="{0E8C8171-F098-472D-A9D7-7C96DD34EC15}"/>
    <dgm:cxn modelId="{C2A7028C-22D8-437F-8B1C-DCAFE66B3B59}" type="presOf" srcId="{15210D61-4F83-4EC0-96A1-7E6A3BB3AC47}" destId="{6FCD205E-F262-468D-8C01-04B2EFCEBD43}" srcOrd="0" destOrd="0" presId="urn:microsoft.com/office/officeart/2005/8/layout/chart3"/>
    <dgm:cxn modelId="{4976928D-BF8B-46CC-8928-00E2D902067B}" type="presOf" srcId="{A7B9C365-86F8-4509-A9D5-C9EFD8A347F4}" destId="{C4EA074D-DCD0-4A59-82CA-57DD56366CEE}" srcOrd="0" destOrd="0" presId="urn:microsoft.com/office/officeart/2005/8/layout/chart3"/>
    <dgm:cxn modelId="{2634309D-C508-4E90-8ACD-B660D2710742}" type="presOf" srcId="{07EF84DB-D9C6-4F9A-B405-5FDF2FC9BB60}" destId="{DA38F9FD-81CF-4A56-B2E0-92A45E600803}" srcOrd="0" destOrd="0" presId="urn:microsoft.com/office/officeart/2005/8/layout/chart3"/>
    <dgm:cxn modelId="{BC25359E-9515-49EB-9B30-763C057AFCF8}" type="presOf" srcId="{15210D61-4F83-4EC0-96A1-7E6A3BB3AC47}" destId="{1ECBEB6B-8DE3-4CAA-A66F-CFA5D285B21E}" srcOrd="1" destOrd="0" presId="urn:microsoft.com/office/officeart/2005/8/layout/chart3"/>
    <dgm:cxn modelId="{EB0D22BD-B1AA-42E2-BEF3-062A1A34659A}" type="presOf" srcId="{D03A667C-4F8E-4928-BA4B-C9D0120B4817}" destId="{C72BC0A0-0825-438B-929D-0617E6AF8AE5}" srcOrd="0" destOrd="0" presId="urn:microsoft.com/office/officeart/2005/8/layout/chart3"/>
    <dgm:cxn modelId="{81777EC8-24D6-4A7E-B8DB-1F9988C590F4}" type="presOf" srcId="{D03A667C-4F8E-4928-BA4B-C9D0120B4817}" destId="{4DEECCFC-E7C0-4C9F-9EE9-6A18DC986310}" srcOrd="1" destOrd="0" presId="urn:microsoft.com/office/officeart/2005/8/layout/chart3"/>
    <dgm:cxn modelId="{BEC972D9-C554-43BC-9BC2-83F936B533F3}" type="presOf" srcId="{07EF84DB-D9C6-4F9A-B405-5FDF2FC9BB60}" destId="{B4567AC4-503F-47AD-9621-F1E1FEEF6FB8}" srcOrd="1" destOrd="0" presId="urn:microsoft.com/office/officeart/2005/8/layout/chart3"/>
    <dgm:cxn modelId="{CA654DDA-9EBE-45DB-87CA-AFD80EF1C7AC}" srcId="{A7B9C365-86F8-4509-A9D5-C9EFD8A347F4}" destId="{07EF84DB-D9C6-4F9A-B405-5FDF2FC9BB60}" srcOrd="2" destOrd="0" parTransId="{0B977561-D14B-4C8E-91AA-52BEF46B37A2}" sibTransId="{2520B0B7-7DBE-4EB6-A53B-A61D6F24C37B}"/>
    <dgm:cxn modelId="{7C273275-6438-4BE7-AB5C-C78CBC9B7E5C}" type="presParOf" srcId="{C4EA074D-DCD0-4A59-82CA-57DD56366CEE}" destId="{6FCD205E-F262-468D-8C01-04B2EFCEBD43}" srcOrd="0" destOrd="0" presId="urn:microsoft.com/office/officeart/2005/8/layout/chart3"/>
    <dgm:cxn modelId="{91D0ABF6-786D-49BA-BFEB-6384A93E639E}" type="presParOf" srcId="{C4EA074D-DCD0-4A59-82CA-57DD56366CEE}" destId="{1ECBEB6B-8DE3-4CAA-A66F-CFA5D285B21E}" srcOrd="1" destOrd="0" presId="urn:microsoft.com/office/officeart/2005/8/layout/chart3"/>
    <dgm:cxn modelId="{FB112874-AB53-4A73-948E-5CDA287B960C}" type="presParOf" srcId="{C4EA074D-DCD0-4A59-82CA-57DD56366CEE}" destId="{C72BC0A0-0825-438B-929D-0617E6AF8AE5}" srcOrd="2" destOrd="0" presId="urn:microsoft.com/office/officeart/2005/8/layout/chart3"/>
    <dgm:cxn modelId="{CD7719C7-3899-4D11-A2F2-B39664856A91}" type="presParOf" srcId="{C4EA074D-DCD0-4A59-82CA-57DD56366CEE}" destId="{4DEECCFC-E7C0-4C9F-9EE9-6A18DC986310}" srcOrd="3" destOrd="0" presId="urn:microsoft.com/office/officeart/2005/8/layout/chart3"/>
    <dgm:cxn modelId="{AEFE968C-CA37-45E5-BAC4-3F1629F2BE70}" type="presParOf" srcId="{C4EA074D-DCD0-4A59-82CA-57DD56366CEE}" destId="{DA38F9FD-81CF-4A56-B2E0-92A45E600803}" srcOrd="4" destOrd="0" presId="urn:microsoft.com/office/officeart/2005/8/layout/chart3"/>
    <dgm:cxn modelId="{CF12393A-6F86-45E1-AC87-9781199A280B}" type="presParOf" srcId="{C4EA074D-DCD0-4A59-82CA-57DD56366CEE}" destId="{B4567AC4-503F-47AD-9621-F1E1FEEF6FB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0FAF6-715D-4290-883C-7DAE7329C75B}" type="doc">
      <dgm:prSet loTypeId="urn:microsoft.com/office/officeart/2005/8/layout/pList2" loCatId="list" qsTypeId="urn:microsoft.com/office/officeart/2005/8/quickstyle/simple1" qsCatId="simple" csTypeId="urn:microsoft.com/office/officeart/2005/8/colors/accent2_1" csCatId="accent2" phldr="1"/>
      <dgm:spPr/>
    </dgm:pt>
    <dgm:pt modelId="{0DC7D51D-7878-4062-9159-B798FCD0AAD2}">
      <dgm:prSet phldrT="[Text]" custT="1"/>
      <dgm:spPr/>
      <dgm:t>
        <a:bodyPr lIns="0" tIns="27432" rIns="0" bIns="0"/>
        <a:lstStyle/>
        <a:p>
          <a:pPr algn="l">
            <a:buFontTx/>
            <a:buNone/>
          </a:pPr>
          <a:r>
            <a:rPr lang="en-US" sz="1700" b="1" dirty="0">
              <a:solidFill>
                <a:schemeClr val="tx1"/>
              </a:solidFill>
            </a:rPr>
            <a:t>Achieved Management Support and Funding</a:t>
          </a:r>
        </a:p>
        <a:p>
          <a:pPr algn="l">
            <a:buFontTx/>
            <a:buNone/>
          </a:pPr>
          <a:r>
            <a:rPr lang="en-US" sz="1600" b="0" dirty="0">
              <a:solidFill>
                <a:schemeClr val="bg1">
                  <a:lumMod val="50000"/>
                </a:schemeClr>
              </a:solidFill>
            </a:rPr>
            <a:t>Goal achievers engaged top management for project and energy management staff support</a:t>
          </a:r>
          <a:endParaRPr lang="en-US" sz="1600" dirty="0"/>
        </a:p>
      </dgm:t>
    </dgm:pt>
    <dgm:pt modelId="{33F6032E-3652-49CF-8A97-7C81B0466051}" type="parTrans" cxnId="{3484F7D2-2EA9-4681-BEA4-D39B2175BE3B}">
      <dgm:prSet/>
      <dgm:spPr/>
      <dgm:t>
        <a:bodyPr/>
        <a:lstStyle/>
        <a:p>
          <a:endParaRPr lang="en-US"/>
        </a:p>
      </dgm:t>
    </dgm:pt>
    <dgm:pt modelId="{CE2B9CC5-E4D2-464D-ABC2-274177E289B4}" type="sibTrans" cxnId="{3484F7D2-2EA9-4681-BEA4-D39B2175BE3B}">
      <dgm:prSet/>
      <dgm:spPr/>
      <dgm:t>
        <a:bodyPr/>
        <a:lstStyle/>
        <a:p>
          <a:endParaRPr lang="en-US"/>
        </a:p>
      </dgm:t>
    </dgm:pt>
    <dgm:pt modelId="{227AA538-CA02-4B1B-A43E-6D70B74F118B}">
      <dgm:prSet phldrT="[Text]" custT="1"/>
      <dgm:spPr/>
      <dgm:t>
        <a:bodyPr lIns="0" tIns="27432" rIns="0" bIns="0"/>
        <a:lstStyle/>
        <a:p>
          <a:pPr algn="l">
            <a:buFontTx/>
            <a:buNone/>
          </a:pPr>
          <a:r>
            <a:rPr lang="en-US" sz="1700" b="1" dirty="0">
              <a:solidFill>
                <a:schemeClr val="tx1"/>
              </a:solidFill>
            </a:rPr>
            <a:t>Data-Driven Approach to Identify Energy Savings</a:t>
          </a:r>
        </a:p>
        <a:p>
          <a:pPr algn="l">
            <a:buFontTx/>
            <a:buNone/>
          </a:pPr>
          <a:r>
            <a:rPr lang="en-US" sz="1600" b="0" dirty="0">
              <a:solidFill>
                <a:schemeClr val="bg1">
                  <a:lumMod val="50000"/>
                </a:schemeClr>
              </a:solidFill>
            </a:rPr>
            <a:t>Goal achievers use data to make decisions. Data came from external audits, INPLTs, and metering equipment</a:t>
          </a:r>
          <a:endParaRPr lang="en-US" sz="1600" dirty="0"/>
        </a:p>
      </dgm:t>
    </dgm:pt>
    <dgm:pt modelId="{5B9E9092-0E10-4B3A-B334-D7B866B0874A}" type="parTrans" cxnId="{D48E0DFA-E4C3-41ED-AD23-9A0A83FEC433}">
      <dgm:prSet/>
      <dgm:spPr/>
      <dgm:t>
        <a:bodyPr/>
        <a:lstStyle/>
        <a:p>
          <a:endParaRPr lang="en-US"/>
        </a:p>
      </dgm:t>
    </dgm:pt>
    <dgm:pt modelId="{E6937048-62C8-4D6E-872D-284E8C441806}" type="sibTrans" cxnId="{D48E0DFA-E4C3-41ED-AD23-9A0A83FEC433}">
      <dgm:prSet/>
      <dgm:spPr/>
      <dgm:t>
        <a:bodyPr/>
        <a:lstStyle/>
        <a:p>
          <a:endParaRPr lang="en-US"/>
        </a:p>
      </dgm:t>
    </dgm:pt>
    <dgm:pt modelId="{341C616F-41F8-4154-8B5C-C564CF3B3B04}">
      <dgm:prSet phldrT="[Text]" custT="1"/>
      <dgm:spPr/>
      <dgm:t>
        <a:bodyPr lIns="0" tIns="27432" rIns="0" bIns="0"/>
        <a:lstStyle/>
        <a:p>
          <a:pPr algn="l">
            <a:buFontTx/>
            <a:buNone/>
          </a:pPr>
          <a:r>
            <a:rPr lang="en-US" sz="1700" b="1" dirty="0">
              <a:solidFill>
                <a:schemeClr val="tx1"/>
              </a:solidFill>
            </a:rPr>
            <a:t>Engaged Colleagues from Other Departments</a:t>
          </a:r>
        </a:p>
        <a:p>
          <a:pPr algn="l">
            <a:buFontTx/>
            <a:buNone/>
          </a:pPr>
          <a:r>
            <a:rPr lang="en-US" sz="1500" b="0" dirty="0">
              <a:solidFill>
                <a:schemeClr val="bg1">
                  <a:lumMod val="50000"/>
                </a:schemeClr>
              </a:solidFill>
            </a:rPr>
            <a:t>Goal achievers worked with other teams within the organization, which was essential for making efficiency gains</a:t>
          </a:r>
          <a:endParaRPr lang="en-US" sz="1500" dirty="0"/>
        </a:p>
      </dgm:t>
    </dgm:pt>
    <dgm:pt modelId="{7BB21BA6-1572-457F-88E7-588DAE5EE0BF}" type="parTrans" cxnId="{5654AE25-C282-4130-A714-47FA76B28BC7}">
      <dgm:prSet/>
      <dgm:spPr/>
      <dgm:t>
        <a:bodyPr/>
        <a:lstStyle/>
        <a:p>
          <a:endParaRPr lang="en-US"/>
        </a:p>
      </dgm:t>
    </dgm:pt>
    <dgm:pt modelId="{F425B08B-0143-456D-A93D-B827415845A6}" type="sibTrans" cxnId="{5654AE25-C282-4130-A714-47FA76B28BC7}">
      <dgm:prSet/>
      <dgm:spPr/>
      <dgm:t>
        <a:bodyPr/>
        <a:lstStyle/>
        <a:p>
          <a:endParaRPr lang="en-US"/>
        </a:p>
      </dgm:t>
    </dgm:pt>
    <dgm:pt modelId="{0613D95C-F156-474C-A9FD-42F19B7B1B11}">
      <dgm:prSet phldrT="[Text]" custT="1"/>
      <dgm:spPr/>
      <dgm:t>
        <a:bodyPr lIns="0" tIns="27432" rIns="0" bIns="0"/>
        <a:lstStyle/>
        <a:p>
          <a:pPr algn="l"/>
          <a:r>
            <a:rPr lang="en-US" sz="1700" b="1" dirty="0">
              <a:solidFill>
                <a:schemeClr val="tx1"/>
              </a:solidFill>
            </a:rPr>
            <a:t>Leveraged DOE Tools &amp; Guidance </a:t>
          </a:r>
        </a:p>
        <a:p>
          <a:pPr algn="l"/>
          <a:r>
            <a:rPr lang="en-US" sz="1600" b="0" dirty="0">
              <a:solidFill>
                <a:schemeClr val="bg1">
                  <a:lumMod val="50000"/>
                </a:schemeClr>
              </a:solidFill>
            </a:rPr>
            <a:t>Goal achievers got the right support and training to improve employee competence in energy efficiency and management</a:t>
          </a:r>
          <a:endParaRPr lang="en-US" sz="1600" dirty="0"/>
        </a:p>
      </dgm:t>
    </dgm:pt>
    <dgm:pt modelId="{8BF98D55-13D9-44A1-B092-BA3F51AFE85A}" type="parTrans" cxnId="{E0DC9723-8FFD-4DCF-B589-3DBA2DE6B139}">
      <dgm:prSet/>
      <dgm:spPr/>
      <dgm:t>
        <a:bodyPr/>
        <a:lstStyle/>
        <a:p>
          <a:endParaRPr lang="en-US"/>
        </a:p>
      </dgm:t>
    </dgm:pt>
    <dgm:pt modelId="{1C989FA8-B447-4941-BAE7-AF66A010F1A6}" type="sibTrans" cxnId="{E0DC9723-8FFD-4DCF-B589-3DBA2DE6B139}">
      <dgm:prSet/>
      <dgm:spPr/>
      <dgm:t>
        <a:bodyPr/>
        <a:lstStyle/>
        <a:p>
          <a:endParaRPr lang="en-US"/>
        </a:p>
      </dgm:t>
    </dgm:pt>
    <dgm:pt modelId="{E938F069-5C92-487E-94C1-16D20F14D327}">
      <dgm:prSet phldrT="[Text]" custT="1"/>
      <dgm:spPr/>
      <dgm:t>
        <a:bodyPr lIns="0" tIns="27432" rIns="0" bIns="0"/>
        <a:lstStyle/>
        <a:p>
          <a:pPr algn="l"/>
          <a:r>
            <a:rPr lang="en-US" sz="1700" b="1" dirty="0">
              <a:solidFill>
                <a:schemeClr val="tx1"/>
              </a:solidFill>
            </a:rPr>
            <a:t>Communicated Energy Savings Successes</a:t>
          </a:r>
        </a:p>
        <a:p>
          <a:pPr algn="l"/>
          <a:r>
            <a:rPr lang="en-US" sz="1600" b="0" dirty="0">
              <a:solidFill>
                <a:schemeClr val="bg1">
                  <a:lumMod val="50000"/>
                </a:schemeClr>
              </a:solidFill>
            </a:rPr>
            <a:t>Goal achievers used internal and external communications resources, e.g., case studies, to highlight successful energy efficiency projects/practices</a:t>
          </a:r>
          <a:endParaRPr lang="en-US" sz="1600" dirty="0"/>
        </a:p>
      </dgm:t>
    </dgm:pt>
    <dgm:pt modelId="{9D6C79FE-642E-41C5-BE96-58A13746E5E3}" type="parTrans" cxnId="{916C151E-AF98-438C-BF4A-B6F7299B0F8E}">
      <dgm:prSet/>
      <dgm:spPr/>
      <dgm:t>
        <a:bodyPr/>
        <a:lstStyle/>
        <a:p>
          <a:endParaRPr lang="en-US"/>
        </a:p>
      </dgm:t>
    </dgm:pt>
    <dgm:pt modelId="{952727AF-6F74-487B-8265-7933224F624D}" type="sibTrans" cxnId="{916C151E-AF98-438C-BF4A-B6F7299B0F8E}">
      <dgm:prSet/>
      <dgm:spPr/>
      <dgm:t>
        <a:bodyPr/>
        <a:lstStyle/>
        <a:p>
          <a:endParaRPr lang="en-US"/>
        </a:p>
      </dgm:t>
    </dgm:pt>
    <dgm:pt modelId="{35E0AB0C-6191-45FB-AED0-86FF3C1E6805}" type="pres">
      <dgm:prSet presAssocID="{0740FAF6-715D-4290-883C-7DAE7329C75B}" presName="Name0" presStyleCnt="0">
        <dgm:presLayoutVars>
          <dgm:dir/>
          <dgm:resizeHandles val="exact"/>
        </dgm:presLayoutVars>
      </dgm:prSet>
      <dgm:spPr/>
    </dgm:pt>
    <dgm:pt modelId="{08296C88-8D1E-453A-B1BE-091C82572C9B}" type="pres">
      <dgm:prSet presAssocID="{0740FAF6-715D-4290-883C-7DAE7329C75B}" presName="bkgdShp" presStyleLbl="alignAccFollowNode1" presStyleIdx="0" presStyleCnt="1"/>
      <dgm:spPr>
        <a:solidFill>
          <a:schemeClr val="accent2">
            <a:lumMod val="20000"/>
            <a:lumOff val="80000"/>
            <a:alpha val="90000"/>
          </a:schemeClr>
        </a:solidFill>
      </dgm:spPr>
    </dgm:pt>
    <dgm:pt modelId="{11F57A9C-243D-4021-B926-2BD8B5B9538F}" type="pres">
      <dgm:prSet presAssocID="{0740FAF6-715D-4290-883C-7DAE7329C75B}" presName="linComp" presStyleCnt="0"/>
      <dgm:spPr/>
    </dgm:pt>
    <dgm:pt modelId="{D721FDBA-4177-4693-9618-566FFB40E04D}" type="pres">
      <dgm:prSet presAssocID="{0DC7D51D-7878-4062-9159-B798FCD0AAD2}" presName="compNode" presStyleCnt="0"/>
      <dgm:spPr/>
    </dgm:pt>
    <dgm:pt modelId="{A8C5151F-CF55-46A8-B77B-2FAA0844D757}" type="pres">
      <dgm:prSet presAssocID="{0DC7D51D-7878-4062-9159-B798FCD0AAD2}" presName="node" presStyleLbl="node1" presStyleIdx="0" presStyleCnt="5">
        <dgm:presLayoutVars>
          <dgm:bulletEnabled val="1"/>
        </dgm:presLayoutVars>
      </dgm:prSet>
      <dgm:spPr/>
    </dgm:pt>
    <dgm:pt modelId="{0236DC25-40D5-400D-9828-58EEC001F008}" type="pres">
      <dgm:prSet presAssocID="{0DC7D51D-7878-4062-9159-B798FCD0AAD2}" presName="invisiNode" presStyleLbl="node1" presStyleIdx="0" presStyleCnt="5"/>
      <dgm:spPr/>
    </dgm:pt>
    <dgm:pt modelId="{72349775-A921-492E-8A15-4F829F511A9D}" type="pres">
      <dgm:prSet presAssocID="{0DC7D51D-7878-4062-9159-B798FCD0AAD2}"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2736858B-CEEF-45EA-9C21-81E64977253B}" type="pres">
      <dgm:prSet presAssocID="{CE2B9CC5-E4D2-464D-ABC2-274177E289B4}" presName="sibTrans" presStyleLbl="sibTrans2D1" presStyleIdx="0" presStyleCnt="0"/>
      <dgm:spPr/>
    </dgm:pt>
    <dgm:pt modelId="{0D5CC8EF-94D9-4D1A-B336-C05C8B6A6D47}" type="pres">
      <dgm:prSet presAssocID="{227AA538-CA02-4B1B-A43E-6D70B74F118B}" presName="compNode" presStyleCnt="0"/>
      <dgm:spPr/>
    </dgm:pt>
    <dgm:pt modelId="{2923D54D-2A67-46EF-8143-A70E2B7A76DF}" type="pres">
      <dgm:prSet presAssocID="{227AA538-CA02-4B1B-A43E-6D70B74F118B}" presName="node" presStyleLbl="node1" presStyleIdx="1" presStyleCnt="5">
        <dgm:presLayoutVars>
          <dgm:bulletEnabled val="1"/>
        </dgm:presLayoutVars>
      </dgm:prSet>
      <dgm:spPr/>
    </dgm:pt>
    <dgm:pt modelId="{266C43EF-C3F8-4D23-823D-28318CB166F9}" type="pres">
      <dgm:prSet presAssocID="{227AA538-CA02-4B1B-A43E-6D70B74F118B}" presName="invisiNode" presStyleLbl="node1" presStyleIdx="1" presStyleCnt="5"/>
      <dgm:spPr/>
    </dgm:pt>
    <dgm:pt modelId="{6586FA02-FE06-427E-A7CE-D09335C2A54F}" type="pres">
      <dgm:prSet presAssocID="{227AA538-CA02-4B1B-A43E-6D70B74F118B}"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9DB37846-EC89-43C2-B69F-1EC9B11567D8}" type="pres">
      <dgm:prSet presAssocID="{E6937048-62C8-4D6E-872D-284E8C441806}" presName="sibTrans" presStyleLbl="sibTrans2D1" presStyleIdx="0" presStyleCnt="0"/>
      <dgm:spPr/>
    </dgm:pt>
    <dgm:pt modelId="{1D024CA6-6CB1-4C91-93E8-90C05BE199BC}" type="pres">
      <dgm:prSet presAssocID="{341C616F-41F8-4154-8B5C-C564CF3B3B04}" presName="compNode" presStyleCnt="0"/>
      <dgm:spPr/>
    </dgm:pt>
    <dgm:pt modelId="{68DAEA03-8184-4CDB-BE05-CCB3640D90C2}" type="pres">
      <dgm:prSet presAssocID="{341C616F-41F8-4154-8B5C-C564CF3B3B04}" presName="node" presStyleLbl="node1" presStyleIdx="2" presStyleCnt="5">
        <dgm:presLayoutVars>
          <dgm:bulletEnabled val="1"/>
        </dgm:presLayoutVars>
      </dgm:prSet>
      <dgm:spPr/>
    </dgm:pt>
    <dgm:pt modelId="{3066F0FD-C660-4943-8CA0-E1C206CD228E}" type="pres">
      <dgm:prSet presAssocID="{341C616F-41F8-4154-8B5C-C564CF3B3B04}" presName="invisiNode" presStyleLbl="node1" presStyleIdx="2" presStyleCnt="5"/>
      <dgm:spPr/>
    </dgm:pt>
    <dgm:pt modelId="{A6E92F86-CA82-4D77-B355-13D194FFE835}" type="pres">
      <dgm:prSet presAssocID="{341C616F-41F8-4154-8B5C-C564CF3B3B04}"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69D54701-CA85-4896-A599-2F00926C4819}" type="pres">
      <dgm:prSet presAssocID="{F425B08B-0143-456D-A93D-B827415845A6}" presName="sibTrans" presStyleLbl="sibTrans2D1" presStyleIdx="0" presStyleCnt="0"/>
      <dgm:spPr/>
    </dgm:pt>
    <dgm:pt modelId="{2FB93755-54C8-49C0-8F05-69DE791F8B29}" type="pres">
      <dgm:prSet presAssocID="{E938F069-5C92-487E-94C1-16D20F14D327}" presName="compNode" presStyleCnt="0"/>
      <dgm:spPr/>
    </dgm:pt>
    <dgm:pt modelId="{2F54C7CB-30EF-4616-86DE-579CA6D9DD80}" type="pres">
      <dgm:prSet presAssocID="{E938F069-5C92-487E-94C1-16D20F14D327}" presName="node" presStyleLbl="node1" presStyleIdx="3" presStyleCnt="5">
        <dgm:presLayoutVars>
          <dgm:bulletEnabled val="1"/>
        </dgm:presLayoutVars>
      </dgm:prSet>
      <dgm:spPr/>
    </dgm:pt>
    <dgm:pt modelId="{D0774046-F275-437E-9513-10A765070308}" type="pres">
      <dgm:prSet presAssocID="{E938F069-5C92-487E-94C1-16D20F14D327}" presName="invisiNode" presStyleLbl="node1" presStyleIdx="3" presStyleCnt="5"/>
      <dgm:spPr/>
    </dgm:pt>
    <dgm:pt modelId="{76985A97-FF63-496F-9B1E-BE33BF729207}" type="pres">
      <dgm:prSet presAssocID="{E938F069-5C92-487E-94C1-16D20F14D327}"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dgm:spPr>
    </dgm:pt>
    <dgm:pt modelId="{D44116BA-00D5-445A-9FDB-259B6536E4E9}" type="pres">
      <dgm:prSet presAssocID="{952727AF-6F74-487B-8265-7933224F624D}" presName="sibTrans" presStyleLbl="sibTrans2D1" presStyleIdx="0" presStyleCnt="0"/>
      <dgm:spPr/>
    </dgm:pt>
    <dgm:pt modelId="{9E72302A-83F9-4327-BEED-ED2A93CF6D33}" type="pres">
      <dgm:prSet presAssocID="{0613D95C-F156-474C-A9FD-42F19B7B1B11}" presName="compNode" presStyleCnt="0"/>
      <dgm:spPr/>
    </dgm:pt>
    <dgm:pt modelId="{29368E93-A866-471C-A0D2-A9A686229D02}" type="pres">
      <dgm:prSet presAssocID="{0613D95C-F156-474C-A9FD-42F19B7B1B11}" presName="node" presStyleLbl="node1" presStyleIdx="4" presStyleCnt="5">
        <dgm:presLayoutVars>
          <dgm:bulletEnabled val="1"/>
        </dgm:presLayoutVars>
      </dgm:prSet>
      <dgm:spPr/>
    </dgm:pt>
    <dgm:pt modelId="{F998CE4B-741D-4133-8A21-E03667325D0A}" type="pres">
      <dgm:prSet presAssocID="{0613D95C-F156-474C-A9FD-42F19B7B1B11}" presName="invisiNode" presStyleLbl="node1" presStyleIdx="4" presStyleCnt="5"/>
      <dgm:spPr/>
    </dgm:pt>
    <dgm:pt modelId="{BCF2768D-136B-45FF-9310-CD387963BD65}" type="pres">
      <dgm:prSet presAssocID="{0613D95C-F156-474C-A9FD-42F19B7B1B11}"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9000" b="-9000"/>
          </a:stretch>
        </a:blipFill>
      </dgm:spPr>
    </dgm:pt>
  </dgm:ptLst>
  <dgm:cxnLst>
    <dgm:cxn modelId="{24EF4802-0BCD-4053-9526-1739B856A509}" type="presOf" srcId="{0DC7D51D-7878-4062-9159-B798FCD0AAD2}" destId="{A8C5151F-CF55-46A8-B77B-2FAA0844D757}" srcOrd="0" destOrd="0" presId="urn:microsoft.com/office/officeart/2005/8/layout/pList2"/>
    <dgm:cxn modelId="{BE155802-A68C-492D-806B-920BD4A4F77F}" type="presOf" srcId="{952727AF-6F74-487B-8265-7933224F624D}" destId="{D44116BA-00D5-445A-9FDB-259B6536E4E9}" srcOrd="0" destOrd="0" presId="urn:microsoft.com/office/officeart/2005/8/layout/pList2"/>
    <dgm:cxn modelId="{916C151E-AF98-438C-BF4A-B6F7299B0F8E}" srcId="{0740FAF6-715D-4290-883C-7DAE7329C75B}" destId="{E938F069-5C92-487E-94C1-16D20F14D327}" srcOrd="3" destOrd="0" parTransId="{9D6C79FE-642E-41C5-BE96-58A13746E5E3}" sibTransId="{952727AF-6F74-487B-8265-7933224F624D}"/>
    <dgm:cxn modelId="{E0DC9723-8FFD-4DCF-B589-3DBA2DE6B139}" srcId="{0740FAF6-715D-4290-883C-7DAE7329C75B}" destId="{0613D95C-F156-474C-A9FD-42F19B7B1B11}" srcOrd="4" destOrd="0" parTransId="{8BF98D55-13D9-44A1-B092-BA3F51AFE85A}" sibTransId="{1C989FA8-B447-4941-BAE7-AF66A010F1A6}"/>
    <dgm:cxn modelId="{5654AE25-C282-4130-A714-47FA76B28BC7}" srcId="{0740FAF6-715D-4290-883C-7DAE7329C75B}" destId="{341C616F-41F8-4154-8B5C-C564CF3B3B04}" srcOrd="2" destOrd="0" parTransId="{7BB21BA6-1572-457F-88E7-588DAE5EE0BF}" sibTransId="{F425B08B-0143-456D-A93D-B827415845A6}"/>
    <dgm:cxn modelId="{B3B07E27-F972-4982-A385-ADC07D1085E5}" type="presOf" srcId="{CE2B9CC5-E4D2-464D-ABC2-274177E289B4}" destId="{2736858B-CEEF-45EA-9C21-81E64977253B}" srcOrd="0" destOrd="0" presId="urn:microsoft.com/office/officeart/2005/8/layout/pList2"/>
    <dgm:cxn modelId="{4784C64A-00F0-4B28-8F7D-840DA5CCEB71}" type="presOf" srcId="{341C616F-41F8-4154-8B5C-C564CF3B3B04}" destId="{68DAEA03-8184-4CDB-BE05-CCB3640D90C2}" srcOrd="0" destOrd="0" presId="urn:microsoft.com/office/officeart/2005/8/layout/pList2"/>
    <dgm:cxn modelId="{D9EB4085-977B-4B3A-AE28-90F8CF4A5806}" type="presOf" srcId="{0740FAF6-715D-4290-883C-7DAE7329C75B}" destId="{35E0AB0C-6191-45FB-AED0-86FF3C1E6805}" srcOrd="0" destOrd="0" presId="urn:microsoft.com/office/officeart/2005/8/layout/pList2"/>
    <dgm:cxn modelId="{78B8F088-4928-4A7B-BD77-23A1A6EFE4EC}" type="presOf" srcId="{227AA538-CA02-4B1B-A43E-6D70B74F118B}" destId="{2923D54D-2A67-46EF-8143-A70E2B7A76DF}" srcOrd="0" destOrd="0" presId="urn:microsoft.com/office/officeart/2005/8/layout/pList2"/>
    <dgm:cxn modelId="{B271D5CB-9BC0-4CE8-AA6D-E3E18DABFA8D}" type="presOf" srcId="{E6937048-62C8-4D6E-872D-284E8C441806}" destId="{9DB37846-EC89-43C2-B69F-1EC9B11567D8}" srcOrd="0" destOrd="0" presId="urn:microsoft.com/office/officeart/2005/8/layout/pList2"/>
    <dgm:cxn modelId="{3484F7D2-2EA9-4681-BEA4-D39B2175BE3B}" srcId="{0740FAF6-715D-4290-883C-7DAE7329C75B}" destId="{0DC7D51D-7878-4062-9159-B798FCD0AAD2}" srcOrd="0" destOrd="0" parTransId="{33F6032E-3652-49CF-8A97-7C81B0466051}" sibTransId="{CE2B9CC5-E4D2-464D-ABC2-274177E289B4}"/>
    <dgm:cxn modelId="{B3427DD3-B48B-4F2E-9329-AA412E9A2355}" type="presOf" srcId="{E938F069-5C92-487E-94C1-16D20F14D327}" destId="{2F54C7CB-30EF-4616-86DE-579CA6D9DD80}" srcOrd="0" destOrd="0" presId="urn:microsoft.com/office/officeart/2005/8/layout/pList2"/>
    <dgm:cxn modelId="{500AFBD8-22F9-4252-ADEB-7842F5210576}" type="presOf" srcId="{0613D95C-F156-474C-A9FD-42F19B7B1B11}" destId="{29368E93-A866-471C-A0D2-A9A686229D02}" srcOrd="0" destOrd="0" presId="urn:microsoft.com/office/officeart/2005/8/layout/pList2"/>
    <dgm:cxn modelId="{0127BAE7-04F6-4CCC-B02A-3C04783E2FC0}" type="presOf" srcId="{F425B08B-0143-456D-A93D-B827415845A6}" destId="{69D54701-CA85-4896-A599-2F00926C4819}" srcOrd="0" destOrd="0" presId="urn:microsoft.com/office/officeart/2005/8/layout/pList2"/>
    <dgm:cxn modelId="{D48E0DFA-E4C3-41ED-AD23-9A0A83FEC433}" srcId="{0740FAF6-715D-4290-883C-7DAE7329C75B}" destId="{227AA538-CA02-4B1B-A43E-6D70B74F118B}" srcOrd="1" destOrd="0" parTransId="{5B9E9092-0E10-4B3A-B334-D7B866B0874A}" sibTransId="{E6937048-62C8-4D6E-872D-284E8C441806}"/>
    <dgm:cxn modelId="{7BBF54BC-40B6-4711-9463-A8B44726299B}" type="presParOf" srcId="{35E0AB0C-6191-45FB-AED0-86FF3C1E6805}" destId="{08296C88-8D1E-453A-B1BE-091C82572C9B}" srcOrd="0" destOrd="0" presId="urn:microsoft.com/office/officeart/2005/8/layout/pList2"/>
    <dgm:cxn modelId="{D5084EE3-7CCB-4C15-A522-5E4D75FBBB72}" type="presParOf" srcId="{35E0AB0C-6191-45FB-AED0-86FF3C1E6805}" destId="{11F57A9C-243D-4021-B926-2BD8B5B9538F}" srcOrd="1" destOrd="0" presId="urn:microsoft.com/office/officeart/2005/8/layout/pList2"/>
    <dgm:cxn modelId="{806CE7EC-EC61-4E5A-B086-8D71DD23D78C}" type="presParOf" srcId="{11F57A9C-243D-4021-B926-2BD8B5B9538F}" destId="{D721FDBA-4177-4693-9618-566FFB40E04D}" srcOrd="0" destOrd="0" presId="urn:microsoft.com/office/officeart/2005/8/layout/pList2"/>
    <dgm:cxn modelId="{1EC79B4D-D6DF-468A-9445-C24D69D78D7B}" type="presParOf" srcId="{D721FDBA-4177-4693-9618-566FFB40E04D}" destId="{A8C5151F-CF55-46A8-B77B-2FAA0844D757}" srcOrd="0" destOrd="0" presId="urn:microsoft.com/office/officeart/2005/8/layout/pList2"/>
    <dgm:cxn modelId="{9D117220-A57D-44CE-8585-A64396C4A7B6}" type="presParOf" srcId="{D721FDBA-4177-4693-9618-566FFB40E04D}" destId="{0236DC25-40D5-400D-9828-58EEC001F008}" srcOrd="1" destOrd="0" presId="urn:microsoft.com/office/officeart/2005/8/layout/pList2"/>
    <dgm:cxn modelId="{E3FD6B09-1B29-4796-B8D9-0E1A28DEED71}" type="presParOf" srcId="{D721FDBA-4177-4693-9618-566FFB40E04D}" destId="{72349775-A921-492E-8A15-4F829F511A9D}" srcOrd="2" destOrd="0" presId="urn:microsoft.com/office/officeart/2005/8/layout/pList2"/>
    <dgm:cxn modelId="{0930749A-1522-4AC9-8E1B-5E5C2DCD55E5}" type="presParOf" srcId="{11F57A9C-243D-4021-B926-2BD8B5B9538F}" destId="{2736858B-CEEF-45EA-9C21-81E64977253B}" srcOrd="1" destOrd="0" presId="urn:microsoft.com/office/officeart/2005/8/layout/pList2"/>
    <dgm:cxn modelId="{56BBE647-FF36-492B-A571-DEC009F5963C}" type="presParOf" srcId="{11F57A9C-243D-4021-B926-2BD8B5B9538F}" destId="{0D5CC8EF-94D9-4D1A-B336-C05C8B6A6D47}" srcOrd="2" destOrd="0" presId="urn:microsoft.com/office/officeart/2005/8/layout/pList2"/>
    <dgm:cxn modelId="{23414A66-8430-4330-A586-E4D9A7564A77}" type="presParOf" srcId="{0D5CC8EF-94D9-4D1A-B336-C05C8B6A6D47}" destId="{2923D54D-2A67-46EF-8143-A70E2B7A76DF}" srcOrd="0" destOrd="0" presId="urn:microsoft.com/office/officeart/2005/8/layout/pList2"/>
    <dgm:cxn modelId="{9117B3FF-BB14-4825-9AED-096A4285A424}" type="presParOf" srcId="{0D5CC8EF-94D9-4D1A-B336-C05C8B6A6D47}" destId="{266C43EF-C3F8-4D23-823D-28318CB166F9}" srcOrd="1" destOrd="0" presId="urn:microsoft.com/office/officeart/2005/8/layout/pList2"/>
    <dgm:cxn modelId="{3F6C71FA-D33C-421F-B6BF-FEDB41FEF49A}" type="presParOf" srcId="{0D5CC8EF-94D9-4D1A-B336-C05C8B6A6D47}" destId="{6586FA02-FE06-427E-A7CE-D09335C2A54F}" srcOrd="2" destOrd="0" presId="urn:microsoft.com/office/officeart/2005/8/layout/pList2"/>
    <dgm:cxn modelId="{5A3519E5-159C-4A72-95B1-46E83221FE59}" type="presParOf" srcId="{11F57A9C-243D-4021-B926-2BD8B5B9538F}" destId="{9DB37846-EC89-43C2-B69F-1EC9B11567D8}" srcOrd="3" destOrd="0" presId="urn:microsoft.com/office/officeart/2005/8/layout/pList2"/>
    <dgm:cxn modelId="{7E35A7A1-2F9E-4C65-BF10-ACBCC3E426CB}" type="presParOf" srcId="{11F57A9C-243D-4021-B926-2BD8B5B9538F}" destId="{1D024CA6-6CB1-4C91-93E8-90C05BE199BC}" srcOrd="4" destOrd="0" presId="urn:microsoft.com/office/officeart/2005/8/layout/pList2"/>
    <dgm:cxn modelId="{C7931329-03D7-4DD6-A2C3-F41A9FD218D0}" type="presParOf" srcId="{1D024CA6-6CB1-4C91-93E8-90C05BE199BC}" destId="{68DAEA03-8184-4CDB-BE05-CCB3640D90C2}" srcOrd="0" destOrd="0" presId="urn:microsoft.com/office/officeart/2005/8/layout/pList2"/>
    <dgm:cxn modelId="{32FC4BEA-6D83-42EF-9032-A2A4CB155D72}" type="presParOf" srcId="{1D024CA6-6CB1-4C91-93E8-90C05BE199BC}" destId="{3066F0FD-C660-4943-8CA0-E1C206CD228E}" srcOrd="1" destOrd="0" presId="urn:microsoft.com/office/officeart/2005/8/layout/pList2"/>
    <dgm:cxn modelId="{6D876EB1-8964-4004-893F-F5A3090BF80D}" type="presParOf" srcId="{1D024CA6-6CB1-4C91-93E8-90C05BE199BC}" destId="{A6E92F86-CA82-4D77-B355-13D194FFE835}" srcOrd="2" destOrd="0" presId="urn:microsoft.com/office/officeart/2005/8/layout/pList2"/>
    <dgm:cxn modelId="{5FA2AE70-3811-4551-BEA4-40BE9F5B17B8}" type="presParOf" srcId="{11F57A9C-243D-4021-B926-2BD8B5B9538F}" destId="{69D54701-CA85-4896-A599-2F00926C4819}" srcOrd="5" destOrd="0" presId="urn:microsoft.com/office/officeart/2005/8/layout/pList2"/>
    <dgm:cxn modelId="{40F32586-B4F5-49D3-9FFA-23C322CE26EC}" type="presParOf" srcId="{11F57A9C-243D-4021-B926-2BD8B5B9538F}" destId="{2FB93755-54C8-49C0-8F05-69DE791F8B29}" srcOrd="6" destOrd="0" presId="urn:microsoft.com/office/officeart/2005/8/layout/pList2"/>
    <dgm:cxn modelId="{B613F05A-7DCD-46C0-96D9-886CD2282E2D}" type="presParOf" srcId="{2FB93755-54C8-49C0-8F05-69DE791F8B29}" destId="{2F54C7CB-30EF-4616-86DE-579CA6D9DD80}" srcOrd="0" destOrd="0" presId="urn:microsoft.com/office/officeart/2005/8/layout/pList2"/>
    <dgm:cxn modelId="{27023290-4D53-466C-8B05-163BC396B71F}" type="presParOf" srcId="{2FB93755-54C8-49C0-8F05-69DE791F8B29}" destId="{D0774046-F275-437E-9513-10A765070308}" srcOrd="1" destOrd="0" presId="urn:microsoft.com/office/officeart/2005/8/layout/pList2"/>
    <dgm:cxn modelId="{BA3E515D-9D64-4D44-8A40-B8805ED8E06E}" type="presParOf" srcId="{2FB93755-54C8-49C0-8F05-69DE791F8B29}" destId="{76985A97-FF63-496F-9B1E-BE33BF729207}" srcOrd="2" destOrd="0" presId="urn:microsoft.com/office/officeart/2005/8/layout/pList2"/>
    <dgm:cxn modelId="{13640CA5-5EE3-424C-8235-AB0A7FBD240B}" type="presParOf" srcId="{11F57A9C-243D-4021-B926-2BD8B5B9538F}" destId="{D44116BA-00D5-445A-9FDB-259B6536E4E9}" srcOrd="7" destOrd="0" presId="urn:microsoft.com/office/officeart/2005/8/layout/pList2"/>
    <dgm:cxn modelId="{AB51E1EF-1847-4203-B685-9A909C524182}" type="presParOf" srcId="{11F57A9C-243D-4021-B926-2BD8B5B9538F}" destId="{9E72302A-83F9-4327-BEED-ED2A93CF6D33}" srcOrd="8" destOrd="0" presId="urn:microsoft.com/office/officeart/2005/8/layout/pList2"/>
    <dgm:cxn modelId="{185D6A6C-E978-433B-9574-C611FB42E1F1}" type="presParOf" srcId="{9E72302A-83F9-4327-BEED-ED2A93CF6D33}" destId="{29368E93-A866-471C-A0D2-A9A686229D02}" srcOrd="0" destOrd="0" presId="urn:microsoft.com/office/officeart/2005/8/layout/pList2"/>
    <dgm:cxn modelId="{78B55418-E617-4867-A51E-59B7BBD53159}" type="presParOf" srcId="{9E72302A-83F9-4327-BEED-ED2A93CF6D33}" destId="{F998CE4B-741D-4133-8A21-E03667325D0A}" srcOrd="1" destOrd="0" presId="urn:microsoft.com/office/officeart/2005/8/layout/pList2"/>
    <dgm:cxn modelId="{ADF3B867-9304-4CBD-B962-E23048808092}" type="presParOf" srcId="{9E72302A-83F9-4327-BEED-ED2A93CF6D33}" destId="{BCF2768D-136B-45FF-9310-CD387963BD6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D205E-F262-468D-8C01-04B2EFCEBD43}">
      <dsp:nvSpPr>
        <dsp:cNvPr id="0" name=""/>
        <dsp:cNvSpPr/>
      </dsp:nvSpPr>
      <dsp:spPr>
        <a:xfrm>
          <a:off x="771341" y="283446"/>
          <a:ext cx="2849936" cy="2849936"/>
        </a:xfrm>
        <a:prstGeom prst="pie">
          <a:avLst>
            <a:gd name="adj1" fmla="val 16200000"/>
            <a:gd name="adj2" fmla="val 180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endParaRPr lang="en-US" sz="1100" kern="1200"/>
        </a:p>
        <a:p>
          <a:pPr marL="0" lvl="0" indent="0" algn="ctr" defTabSz="488950">
            <a:lnSpc>
              <a:spcPct val="90000"/>
            </a:lnSpc>
            <a:spcBef>
              <a:spcPct val="0"/>
            </a:spcBef>
            <a:spcAft>
              <a:spcPct val="35000"/>
            </a:spcAft>
            <a:buFont typeface="Arial" panose="020B0604020202020204" pitchFamily="34" charset="0"/>
            <a:buNone/>
          </a:pPr>
          <a:r>
            <a:rPr lang="en-US" sz="1100" kern="1200"/>
            <a:t>Technical Assistance</a:t>
          </a:r>
        </a:p>
      </dsp:txBody>
      <dsp:txXfrm>
        <a:off x="2320824" y="809327"/>
        <a:ext cx="966942" cy="949978"/>
      </dsp:txXfrm>
    </dsp:sp>
    <dsp:sp modelId="{C72BC0A0-0825-438B-929D-0617E6AF8AE5}">
      <dsp:nvSpPr>
        <dsp:cNvPr id="0" name=""/>
        <dsp:cNvSpPr/>
      </dsp:nvSpPr>
      <dsp:spPr>
        <a:xfrm>
          <a:off x="748548" y="313832"/>
          <a:ext cx="2849936" cy="2849936"/>
        </a:xfrm>
        <a:prstGeom prst="pie">
          <a:avLst>
            <a:gd name="adj1" fmla="val 1800000"/>
            <a:gd name="adj2" fmla="val 9000000"/>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kern="1200"/>
            <a:t>Collaborating to Demonstrate Pathways</a:t>
          </a:r>
        </a:p>
      </dsp:txBody>
      <dsp:txXfrm>
        <a:off x="1528888" y="2112006"/>
        <a:ext cx="1289257" cy="882123"/>
      </dsp:txXfrm>
    </dsp:sp>
    <dsp:sp modelId="{DA38F9FD-81CF-4A56-B2E0-92A45E600803}">
      <dsp:nvSpPr>
        <dsp:cNvPr id="0" name=""/>
        <dsp:cNvSpPr/>
      </dsp:nvSpPr>
      <dsp:spPr>
        <a:xfrm>
          <a:off x="728598" y="283366"/>
          <a:ext cx="2849936" cy="2849936"/>
        </a:xfrm>
        <a:prstGeom prst="pie">
          <a:avLst>
            <a:gd name="adj1" fmla="val 9000000"/>
            <a:gd name="adj2" fmla="val 16200000"/>
          </a:avLst>
        </a:prstGeom>
        <a:solidFill>
          <a:schemeClr val="bg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kern="1200"/>
            <a:t>Transparency</a:t>
          </a:r>
        </a:p>
        <a:p>
          <a:pPr marL="0" lvl="0" indent="0" algn="ctr" defTabSz="488950">
            <a:lnSpc>
              <a:spcPct val="90000"/>
            </a:lnSpc>
            <a:spcBef>
              <a:spcPct val="0"/>
            </a:spcBef>
            <a:spcAft>
              <a:spcPct val="35000"/>
            </a:spcAft>
            <a:buFont typeface="Arial" panose="020B0604020202020204" pitchFamily="34" charset="0"/>
            <a:buNone/>
          </a:pPr>
          <a:r>
            <a:rPr lang="en-US" sz="1100" kern="1200"/>
            <a:t>&amp; Accountability</a:t>
          </a:r>
        </a:p>
      </dsp:txBody>
      <dsp:txXfrm>
        <a:off x="1033949" y="843175"/>
        <a:ext cx="966942" cy="94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96C88-8D1E-453A-B1BE-091C82572C9B}">
      <dsp:nvSpPr>
        <dsp:cNvPr id="0" name=""/>
        <dsp:cNvSpPr/>
      </dsp:nvSpPr>
      <dsp:spPr>
        <a:xfrm>
          <a:off x="0" y="0"/>
          <a:ext cx="11926180" cy="2025036"/>
        </a:xfrm>
        <a:prstGeom prst="roundRect">
          <a:avLst>
            <a:gd name="adj" fmla="val 10000"/>
          </a:avLst>
        </a:prstGeom>
        <a:solidFill>
          <a:schemeClr val="accent2">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349775-A921-492E-8A15-4F829F511A9D}">
      <dsp:nvSpPr>
        <dsp:cNvPr id="0" name=""/>
        <dsp:cNvSpPr/>
      </dsp:nvSpPr>
      <dsp:spPr>
        <a:xfrm>
          <a:off x="361617" y="270004"/>
          <a:ext cx="2074619" cy="14850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5151F-CF55-46A8-B77B-2FAA0844D757}">
      <dsp:nvSpPr>
        <dsp:cNvPr id="0" name=""/>
        <dsp:cNvSpPr/>
      </dsp:nvSpPr>
      <dsp:spPr>
        <a:xfrm rot="10800000">
          <a:off x="361617" y="2025036"/>
          <a:ext cx="2074619" cy="247504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755650">
            <a:lnSpc>
              <a:spcPct val="90000"/>
            </a:lnSpc>
            <a:spcBef>
              <a:spcPct val="0"/>
            </a:spcBef>
            <a:spcAft>
              <a:spcPct val="35000"/>
            </a:spcAft>
            <a:buFontTx/>
            <a:buNone/>
          </a:pPr>
          <a:r>
            <a:rPr lang="en-US" sz="1700" b="1" kern="1200" dirty="0">
              <a:solidFill>
                <a:schemeClr val="tx1"/>
              </a:solidFill>
            </a:rPr>
            <a:t>Achieved Management Support and Funding</a:t>
          </a:r>
        </a:p>
        <a:p>
          <a:pPr marL="0" lvl="0" indent="0" algn="l" defTabSz="755650">
            <a:lnSpc>
              <a:spcPct val="90000"/>
            </a:lnSpc>
            <a:spcBef>
              <a:spcPct val="0"/>
            </a:spcBef>
            <a:spcAft>
              <a:spcPct val="35000"/>
            </a:spcAft>
            <a:buFontTx/>
            <a:buNone/>
          </a:pPr>
          <a:r>
            <a:rPr lang="en-US" sz="1600" b="0" kern="1200" dirty="0">
              <a:solidFill>
                <a:schemeClr val="bg1">
                  <a:lumMod val="50000"/>
                </a:schemeClr>
              </a:solidFill>
            </a:rPr>
            <a:t>Goal achievers engaged top management for project and energy management staff support</a:t>
          </a:r>
          <a:endParaRPr lang="en-US" sz="1600" kern="1200" dirty="0"/>
        </a:p>
      </dsp:txBody>
      <dsp:txXfrm rot="10800000">
        <a:off x="425419" y="2025036"/>
        <a:ext cx="1947015" cy="2411242"/>
      </dsp:txXfrm>
    </dsp:sp>
    <dsp:sp modelId="{6586FA02-FE06-427E-A7CE-D09335C2A54F}">
      <dsp:nvSpPr>
        <dsp:cNvPr id="0" name=""/>
        <dsp:cNvSpPr/>
      </dsp:nvSpPr>
      <dsp:spPr>
        <a:xfrm>
          <a:off x="2643698" y="270004"/>
          <a:ext cx="2074619" cy="148502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23D54D-2A67-46EF-8143-A70E2B7A76DF}">
      <dsp:nvSpPr>
        <dsp:cNvPr id="0" name=""/>
        <dsp:cNvSpPr/>
      </dsp:nvSpPr>
      <dsp:spPr>
        <a:xfrm rot="10800000">
          <a:off x="2643698" y="2025036"/>
          <a:ext cx="2074619" cy="247504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755650">
            <a:lnSpc>
              <a:spcPct val="90000"/>
            </a:lnSpc>
            <a:spcBef>
              <a:spcPct val="0"/>
            </a:spcBef>
            <a:spcAft>
              <a:spcPct val="35000"/>
            </a:spcAft>
            <a:buFontTx/>
            <a:buNone/>
          </a:pPr>
          <a:r>
            <a:rPr lang="en-US" sz="1700" b="1" kern="1200" dirty="0">
              <a:solidFill>
                <a:schemeClr val="tx1"/>
              </a:solidFill>
            </a:rPr>
            <a:t>Data-Driven Approach to Identify Energy Savings</a:t>
          </a:r>
        </a:p>
        <a:p>
          <a:pPr marL="0" lvl="0" indent="0" algn="l" defTabSz="755650">
            <a:lnSpc>
              <a:spcPct val="90000"/>
            </a:lnSpc>
            <a:spcBef>
              <a:spcPct val="0"/>
            </a:spcBef>
            <a:spcAft>
              <a:spcPct val="35000"/>
            </a:spcAft>
            <a:buFontTx/>
            <a:buNone/>
          </a:pPr>
          <a:r>
            <a:rPr lang="en-US" sz="1600" b="0" kern="1200" dirty="0">
              <a:solidFill>
                <a:schemeClr val="bg1">
                  <a:lumMod val="50000"/>
                </a:schemeClr>
              </a:solidFill>
            </a:rPr>
            <a:t>Goal achievers use data to make decisions. Data came from external audits, INPLTs, and metering equipment</a:t>
          </a:r>
          <a:endParaRPr lang="en-US" sz="1600" kern="1200" dirty="0"/>
        </a:p>
      </dsp:txBody>
      <dsp:txXfrm rot="10800000">
        <a:off x="2707500" y="2025036"/>
        <a:ext cx="1947015" cy="2411242"/>
      </dsp:txXfrm>
    </dsp:sp>
    <dsp:sp modelId="{A6E92F86-CA82-4D77-B355-13D194FFE835}">
      <dsp:nvSpPr>
        <dsp:cNvPr id="0" name=""/>
        <dsp:cNvSpPr/>
      </dsp:nvSpPr>
      <dsp:spPr>
        <a:xfrm>
          <a:off x="4925780" y="270004"/>
          <a:ext cx="2074619" cy="148502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AEA03-8184-4CDB-BE05-CCB3640D90C2}">
      <dsp:nvSpPr>
        <dsp:cNvPr id="0" name=""/>
        <dsp:cNvSpPr/>
      </dsp:nvSpPr>
      <dsp:spPr>
        <a:xfrm rot="10800000">
          <a:off x="4925780" y="2025036"/>
          <a:ext cx="2074619" cy="247504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755650">
            <a:lnSpc>
              <a:spcPct val="90000"/>
            </a:lnSpc>
            <a:spcBef>
              <a:spcPct val="0"/>
            </a:spcBef>
            <a:spcAft>
              <a:spcPct val="35000"/>
            </a:spcAft>
            <a:buFontTx/>
            <a:buNone/>
          </a:pPr>
          <a:r>
            <a:rPr lang="en-US" sz="1700" b="1" kern="1200" dirty="0">
              <a:solidFill>
                <a:schemeClr val="tx1"/>
              </a:solidFill>
            </a:rPr>
            <a:t>Engaged Colleagues from Other Departments</a:t>
          </a:r>
        </a:p>
        <a:p>
          <a:pPr marL="0" lvl="0" indent="0" algn="l" defTabSz="755650">
            <a:lnSpc>
              <a:spcPct val="90000"/>
            </a:lnSpc>
            <a:spcBef>
              <a:spcPct val="0"/>
            </a:spcBef>
            <a:spcAft>
              <a:spcPct val="35000"/>
            </a:spcAft>
            <a:buFontTx/>
            <a:buNone/>
          </a:pPr>
          <a:r>
            <a:rPr lang="en-US" sz="1500" b="0" kern="1200" dirty="0">
              <a:solidFill>
                <a:schemeClr val="bg1">
                  <a:lumMod val="50000"/>
                </a:schemeClr>
              </a:solidFill>
            </a:rPr>
            <a:t>Goal achievers worked with other teams within the organization, which was essential for making efficiency gains</a:t>
          </a:r>
          <a:endParaRPr lang="en-US" sz="1500" kern="1200" dirty="0"/>
        </a:p>
      </dsp:txBody>
      <dsp:txXfrm rot="10800000">
        <a:off x="4989582" y="2025036"/>
        <a:ext cx="1947015" cy="2411242"/>
      </dsp:txXfrm>
    </dsp:sp>
    <dsp:sp modelId="{76985A97-FF63-496F-9B1E-BE33BF729207}">
      <dsp:nvSpPr>
        <dsp:cNvPr id="0" name=""/>
        <dsp:cNvSpPr/>
      </dsp:nvSpPr>
      <dsp:spPr>
        <a:xfrm>
          <a:off x="7207861" y="270004"/>
          <a:ext cx="2074619" cy="148502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54C7CB-30EF-4616-86DE-579CA6D9DD80}">
      <dsp:nvSpPr>
        <dsp:cNvPr id="0" name=""/>
        <dsp:cNvSpPr/>
      </dsp:nvSpPr>
      <dsp:spPr>
        <a:xfrm rot="10800000">
          <a:off x="7207861" y="2025036"/>
          <a:ext cx="2074619" cy="247504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Communicated Energy Savings Successes</a:t>
          </a:r>
        </a:p>
        <a:p>
          <a:pPr marL="0" lvl="0" indent="0" algn="l" defTabSz="755650">
            <a:lnSpc>
              <a:spcPct val="90000"/>
            </a:lnSpc>
            <a:spcBef>
              <a:spcPct val="0"/>
            </a:spcBef>
            <a:spcAft>
              <a:spcPct val="35000"/>
            </a:spcAft>
            <a:buNone/>
          </a:pPr>
          <a:r>
            <a:rPr lang="en-US" sz="1600" b="0" kern="1200" dirty="0">
              <a:solidFill>
                <a:schemeClr val="bg1">
                  <a:lumMod val="50000"/>
                </a:schemeClr>
              </a:solidFill>
            </a:rPr>
            <a:t>Goal achievers used internal and external communications resources, e.g., case studies, to highlight successful energy efficiency projects/practices</a:t>
          </a:r>
          <a:endParaRPr lang="en-US" sz="1600" kern="1200" dirty="0"/>
        </a:p>
      </dsp:txBody>
      <dsp:txXfrm rot="10800000">
        <a:off x="7271663" y="2025036"/>
        <a:ext cx="1947015" cy="2411242"/>
      </dsp:txXfrm>
    </dsp:sp>
    <dsp:sp modelId="{BCF2768D-136B-45FF-9310-CD387963BD65}">
      <dsp:nvSpPr>
        <dsp:cNvPr id="0" name=""/>
        <dsp:cNvSpPr/>
      </dsp:nvSpPr>
      <dsp:spPr>
        <a:xfrm>
          <a:off x="9489943" y="270004"/>
          <a:ext cx="2074619" cy="148502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9000" b="-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68E93-A866-471C-A0D2-A9A686229D02}">
      <dsp:nvSpPr>
        <dsp:cNvPr id="0" name=""/>
        <dsp:cNvSpPr/>
      </dsp:nvSpPr>
      <dsp:spPr>
        <a:xfrm rot="10800000">
          <a:off x="9489943" y="2025036"/>
          <a:ext cx="2074619" cy="2475044"/>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Leveraged DOE Tools &amp; Guidance </a:t>
          </a:r>
        </a:p>
        <a:p>
          <a:pPr marL="0" lvl="0" indent="0" algn="l" defTabSz="755650">
            <a:lnSpc>
              <a:spcPct val="90000"/>
            </a:lnSpc>
            <a:spcBef>
              <a:spcPct val="0"/>
            </a:spcBef>
            <a:spcAft>
              <a:spcPct val="35000"/>
            </a:spcAft>
            <a:buNone/>
          </a:pPr>
          <a:r>
            <a:rPr lang="en-US" sz="1600" b="0" kern="1200" dirty="0">
              <a:solidFill>
                <a:schemeClr val="bg1">
                  <a:lumMod val="50000"/>
                </a:schemeClr>
              </a:solidFill>
            </a:rPr>
            <a:t>Goal achievers got the right support and training to improve employee competence in energy efficiency and management</a:t>
          </a:r>
          <a:endParaRPr lang="en-US" sz="1600" kern="1200" dirty="0"/>
        </a:p>
      </dsp:txBody>
      <dsp:txXfrm rot="10800000">
        <a:off x="9553745" y="2025036"/>
        <a:ext cx="1947015" cy="241124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C45770-5DE0-4054-883A-35207B433527}" type="datetimeFigureOut">
              <a:rPr lang="en-US" smtClean="0"/>
              <a:t>10/29/2021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808E5B-C394-4DA8-B251-6F8ECB814C56}" type="slidenum">
              <a:rPr lang="en-US" smtClean="0"/>
              <a:t>‹#›</a:t>
            </a:fld>
            <a:endParaRPr lang="en-US"/>
          </a:p>
        </p:txBody>
      </p:sp>
    </p:spTree>
    <p:extLst>
      <p:ext uri="{BB962C8B-B14F-4D97-AF65-F5344CB8AC3E}">
        <p14:creationId xmlns:p14="http://schemas.microsoft.com/office/powerpoint/2010/main" val="420913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02EC5-2394-4C7F-929F-3CF3F4A6D9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242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300"/>
              </a:spcAft>
              <a:buFont typeface="Arial" panose="020B0604020202020204" pitchFamily="34" charset="0"/>
              <a:buNone/>
            </a:pPr>
            <a:r>
              <a:rPr lang="en-US" sz="1200" b="1">
                <a:solidFill>
                  <a:srgbClr val="FF0000"/>
                </a:solidFill>
              </a:rPr>
              <a:t>States with strong industrial presence had high numbers of goal achievers: </a:t>
            </a:r>
            <a:r>
              <a:rPr lang="en-US" sz="1800" b="0" i="0" u="none" strike="noStrike" baseline="0">
                <a:solidFill>
                  <a:srgbClr val="000000"/>
                </a:solidFill>
              </a:rPr>
              <a:t>Ohio, Indiana, Michigan, Tennessee, Minnesota, Louisiana, and Texas </a:t>
            </a:r>
            <a:endParaRPr lang="en-US" sz="1200" b="1">
              <a:solidFill>
                <a:srgbClr val="FF0000"/>
              </a:solidFill>
            </a:endParaRPr>
          </a:p>
        </p:txBody>
      </p:sp>
      <p:sp>
        <p:nvSpPr>
          <p:cNvPr id="4" name="Slide Number Placeholder 3"/>
          <p:cNvSpPr>
            <a:spLocks noGrp="1"/>
          </p:cNvSpPr>
          <p:nvPr>
            <p:ph type="sldNum" sz="quarter" idx="10"/>
          </p:nvPr>
        </p:nvSpPr>
        <p:spPr/>
        <p:txBody>
          <a:bodyPr/>
          <a:lstStyle/>
          <a:p>
            <a:fld id="{695E4F5A-D7DD-4B3F-8D26-2BB23556C96C}" type="slidenum">
              <a:rPr lang="en-US" smtClean="0"/>
              <a:t>12</a:t>
            </a:fld>
            <a:endParaRPr lang="en-US"/>
          </a:p>
        </p:txBody>
      </p:sp>
    </p:spTree>
    <p:extLst>
      <p:ext uri="{BB962C8B-B14F-4D97-AF65-F5344CB8AC3E}">
        <p14:creationId xmlns:p14="http://schemas.microsoft.com/office/powerpoint/2010/main" val="161133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smtClean="0"/>
              <a:t>13</a:t>
            </a:fld>
            <a:endParaRPr lang="en-US"/>
          </a:p>
        </p:txBody>
      </p:sp>
    </p:spTree>
    <p:extLst>
      <p:ext uri="{BB962C8B-B14F-4D97-AF65-F5344CB8AC3E}">
        <p14:creationId xmlns:p14="http://schemas.microsoft.com/office/powerpoint/2010/main" val="369300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Batang" panose="02030600000101010101" pitchFamily="18" charset="-127"/>
                <a:cs typeface="Helvetica" panose="020B0604020202020204" pitchFamily="34" charset="0"/>
              </a:rPr>
              <a:t>Primary education &amp; workforce development resource in Better Plants</a:t>
            </a: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14</a:t>
            </a:fld>
            <a:endParaRPr lang="en-US"/>
          </a:p>
        </p:txBody>
      </p:sp>
    </p:spTree>
    <p:extLst>
      <p:ext uri="{BB962C8B-B14F-4D97-AF65-F5344CB8AC3E}">
        <p14:creationId xmlns:p14="http://schemas.microsoft.com/office/powerpoint/2010/main" val="4052093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TAMs provided support during In Plant trainings on the system software tools. They also helped partners figure out how to use and interpret the results from various diagnostic tools.</a:t>
            </a:r>
          </a:p>
        </p:txBody>
      </p:sp>
      <p:sp>
        <p:nvSpPr>
          <p:cNvPr id="4" name="Slide Number Placeholder 3"/>
          <p:cNvSpPr>
            <a:spLocks noGrp="1"/>
          </p:cNvSpPr>
          <p:nvPr>
            <p:ph type="sldNum" sz="quarter" idx="10"/>
          </p:nvPr>
        </p:nvSpPr>
        <p:spPr/>
        <p:txBody>
          <a:bodyPr/>
          <a:lstStyle/>
          <a:p>
            <a:fld id="{695E4F5A-D7DD-4B3F-8D26-2BB23556C96C}" type="slidenum">
              <a:rPr lang="en-US" smtClean="0"/>
              <a:t>15</a:t>
            </a:fld>
            <a:endParaRPr lang="en-US"/>
          </a:p>
        </p:txBody>
      </p:sp>
    </p:spTree>
    <p:extLst>
      <p:ext uri="{BB962C8B-B14F-4D97-AF65-F5344CB8AC3E}">
        <p14:creationId xmlns:p14="http://schemas.microsoft.com/office/powerpoint/2010/main" val="205470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smtClean="0"/>
              <a:t>16</a:t>
            </a:fld>
            <a:endParaRPr lang="en-US"/>
          </a:p>
        </p:txBody>
      </p:sp>
    </p:spTree>
    <p:extLst>
      <p:ext uri="{BB962C8B-B14F-4D97-AF65-F5344CB8AC3E}">
        <p14:creationId xmlns:p14="http://schemas.microsoft.com/office/powerpoint/2010/main" val="3796515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Several Goal Achievers with SEP-certified plants reached the goal early: </a:t>
            </a:r>
          </a:p>
          <a:p>
            <a:r>
              <a:rPr lang="en-US" sz="1800" b="0" i="0" u="none" strike="noStrike" baseline="0" dirty="0">
                <a:solidFill>
                  <a:srgbClr val="000000"/>
                </a:solidFill>
                <a:latin typeface="Avenir LT Pro 35 Light"/>
              </a:rPr>
              <a:t>Volvo Trucks (4 years), </a:t>
            </a:r>
            <a:r>
              <a:rPr lang="en-US" sz="1800" b="0" i="0" u="none" strike="noStrike" baseline="0" dirty="0" err="1">
                <a:solidFill>
                  <a:srgbClr val="000000"/>
                </a:solidFill>
                <a:latin typeface="Avenir LT Pro 35 Light"/>
              </a:rPr>
              <a:t>Harbec</a:t>
            </a:r>
            <a:r>
              <a:rPr lang="en-US" sz="1800" b="0" i="0" u="none" strike="noStrike" baseline="0" dirty="0">
                <a:solidFill>
                  <a:srgbClr val="000000"/>
                </a:solidFill>
                <a:latin typeface="Avenir LT Pro 35 Light"/>
              </a:rPr>
              <a:t> (5 years), Schneider Electric (7 years), </a:t>
            </a:r>
            <a:r>
              <a:rPr lang="en-US" sz="1800" b="0" i="0" u="none" strike="noStrike" baseline="0" dirty="0" err="1">
                <a:solidFill>
                  <a:srgbClr val="000000"/>
                </a:solidFill>
                <a:latin typeface="Avenir LT Pro 35 Light"/>
              </a:rPr>
              <a:t>Comau</a:t>
            </a:r>
            <a:r>
              <a:rPr lang="en-US" sz="1800" b="0" i="0" u="none" strike="noStrike" baseline="0" dirty="0">
                <a:solidFill>
                  <a:srgbClr val="000000"/>
                </a:solidFill>
                <a:latin typeface="Avenir LT Pro 35 Light"/>
              </a:rPr>
              <a:t> (5 Years), and General Dynamics (3 years). </a:t>
            </a: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17</a:t>
            </a:fld>
            <a:endParaRPr lang="en-US"/>
          </a:p>
        </p:txBody>
      </p:sp>
    </p:spTree>
    <p:extLst>
      <p:ext uri="{BB962C8B-B14F-4D97-AF65-F5344CB8AC3E}">
        <p14:creationId xmlns:p14="http://schemas.microsoft.com/office/powerpoint/2010/main" val="36873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18</a:t>
            </a:fld>
            <a:endParaRPr lang="en-US"/>
          </a:p>
        </p:txBody>
      </p:sp>
    </p:spTree>
    <p:extLst>
      <p:ext uri="{BB962C8B-B14F-4D97-AF65-F5344CB8AC3E}">
        <p14:creationId xmlns:p14="http://schemas.microsoft.com/office/powerpoint/2010/main" val="337310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most commonly optimized system: compressed air</a:t>
            </a:r>
          </a:p>
          <a:p>
            <a:pPr marL="285750" indent="-285750">
              <a:buFont typeface="Arial" panose="020B0604020202020204" pitchFamily="34" charset="0"/>
              <a:buChar char="•"/>
            </a:pPr>
            <a:r>
              <a:rPr lang="en-US" sz="1800" b="0" i="0" u="none" strike="noStrike" baseline="0" dirty="0">
                <a:solidFill>
                  <a:srgbClr val="000000"/>
                </a:solidFill>
                <a:latin typeface="Avenir LT Pro 35 Light"/>
              </a:rPr>
              <a:t>10 partners started with some small, low- or no-cost projects and moved onto more sophisticated, capital-intensive projects after achieving robust energy savings from the initial energy-saving efforts. Legrand started this way and later was able to get CEO approval for a fuel cell.</a:t>
            </a:r>
          </a:p>
        </p:txBody>
      </p:sp>
      <p:sp>
        <p:nvSpPr>
          <p:cNvPr id="4" name="Slide Number Placeholder 3"/>
          <p:cNvSpPr>
            <a:spLocks noGrp="1"/>
          </p:cNvSpPr>
          <p:nvPr>
            <p:ph type="sldNum" sz="quarter" idx="10"/>
          </p:nvPr>
        </p:nvSpPr>
        <p:spPr/>
        <p:txBody>
          <a:bodyPr/>
          <a:lstStyle/>
          <a:p>
            <a:fld id="{695E4F5A-D7DD-4B3F-8D26-2BB23556C96C}" type="slidenum">
              <a:rPr lang="en-US" smtClean="0"/>
              <a:t>19</a:t>
            </a:fld>
            <a:endParaRPr lang="en-US"/>
          </a:p>
        </p:txBody>
      </p:sp>
    </p:spTree>
    <p:extLst>
      <p:ext uri="{BB962C8B-B14F-4D97-AF65-F5344CB8AC3E}">
        <p14:creationId xmlns:p14="http://schemas.microsoft.com/office/powerpoint/2010/main" val="2225621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D62E1A-BCD6-4DEA-87CC-25D546DC5574}" type="slidenum">
              <a:rPr lang="en-US" smtClean="0"/>
              <a:pPr>
                <a:defRPr/>
              </a:pPr>
              <a:t>20</a:t>
            </a:fld>
            <a:endParaRPr lang="en-US"/>
          </a:p>
        </p:txBody>
      </p:sp>
    </p:spTree>
    <p:extLst>
      <p:ext uri="{BB962C8B-B14F-4D97-AF65-F5344CB8AC3E}">
        <p14:creationId xmlns:p14="http://schemas.microsoft.com/office/powerpoint/2010/main" val="422342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07000"/>
              </a:lnSpc>
              <a:spcBef>
                <a:spcPts val="0"/>
              </a:spcBef>
              <a:spcAft>
                <a:spcPts val="0"/>
              </a:spcAft>
              <a:buFont typeface="+mj-lt"/>
              <a:buNone/>
            </a:pP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Management Support and Funding </a:t>
            </a:r>
            <a:r>
              <a:rPr lang="en-US" sz="1800" dirty="0">
                <a:solidFill>
                  <a:srgbClr val="1D428A"/>
                </a:solidFill>
                <a:effectLst/>
                <a:latin typeface="Avenir LT Pro 65 Medium"/>
                <a:ea typeface="Cambria" panose="02040503050406030204" pitchFamily="18" charset="0"/>
                <a:cs typeface="Times New Roman" panose="02020603050405020304" pitchFamily="18" charset="0"/>
              </a:rPr>
              <a:t>– </a:t>
            </a:r>
            <a:r>
              <a:rPr lang="en-US" sz="1800" dirty="0">
                <a:effectLst/>
                <a:latin typeface="Avenir LT Pro 35 Light"/>
                <a:ea typeface="Cambria" panose="02040503050406030204" pitchFamily="18" charset="0"/>
                <a:cs typeface="Times New Roman" panose="02020603050405020304" pitchFamily="18" charset="0"/>
              </a:rPr>
              <a:t>Schneider Electric created a permanent management job title so that there will always be an energy manager.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a:lnSpc>
                <a:spcPct val="107000"/>
              </a:lnSpc>
              <a:spcBef>
                <a:spcPts val="0"/>
              </a:spcBef>
              <a:spcAft>
                <a:spcPts val="0"/>
              </a:spcAft>
              <a:buFont typeface="+mj-lt"/>
              <a:buNone/>
            </a:pP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Data Collection –</a:t>
            </a:r>
            <a:r>
              <a:rPr lang="en-US" sz="1800" dirty="0">
                <a:solidFill>
                  <a:srgbClr val="1D428A"/>
                </a:solidFill>
                <a:effectLst/>
                <a:latin typeface="Avenir LT Pro 65 Medium"/>
                <a:ea typeface="Cambria" panose="02040503050406030204" pitchFamily="18" charset="0"/>
                <a:cs typeface="Times New Roman" panose="02020603050405020304" pitchFamily="18" charset="0"/>
              </a:rPr>
              <a:t> </a:t>
            </a:r>
            <a:r>
              <a:rPr lang="en-US" sz="1800" dirty="0">
                <a:effectLst/>
                <a:latin typeface="Avenir LT Pro 35 Light"/>
                <a:ea typeface="Cambria" panose="02040503050406030204" pitchFamily="18" charset="0"/>
                <a:cs typeface="Times New Roman" panose="02020603050405020304" pitchFamily="18" charset="0"/>
              </a:rPr>
              <a:t>Legrand U.S., installed submeters to gather real-time energy data and determine the energy flows within the plants.  </a:t>
            </a:r>
            <a:endParaRPr lang="en-US" sz="18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a:lnSpc>
                <a:spcPct val="107000"/>
              </a:lnSpc>
              <a:spcBef>
                <a:spcPts val="0"/>
              </a:spcBef>
              <a:spcAft>
                <a:spcPts val="0"/>
              </a:spcAft>
              <a:buFont typeface="+mj-lt"/>
              <a:buNone/>
            </a:pP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Identification of Energy – </a:t>
            </a:r>
            <a:r>
              <a:rPr lang="en-US" sz="1800" dirty="0">
                <a:effectLst/>
                <a:latin typeface="Avenir LT Pro 35 Light"/>
                <a:ea typeface="Cambria" panose="02040503050406030204" pitchFamily="18" charset="0"/>
                <a:cs typeface="Times New Roman" panose="02020603050405020304" pitchFamily="18" charset="0"/>
              </a:rPr>
              <a:t>Cummins Engine trained facility energy leaders to identify top energy-consuming applications and operator-level improvements that could be done on them.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a:lnSpc>
                <a:spcPct val="107000"/>
              </a:lnSpc>
              <a:spcBef>
                <a:spcPts val="0"/>
              </a:spcBef>
              <a:spcAft>
                <a:spcPts val="0"/>
              </a:spcAft>
              <a:buFont typeface="+mj-lt"/>
              <a:buNone/>
            </a:pP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Energy Action Plan –</a:t>
            </a:r>
            <a:r>
              <a:rPr lang="en-US" sz="1800" dirty="0">
                <a:effectLst/>
                <a:latin typeface="Avenir LT Pro 35 Light"/>
                <a:ea typeface="Cambria" panose="02040503050406030204" pitchFamily="18" charset="0"/>
                <a:cs typeface="Times New Roman" panose="02020603050405020304" pitchFamily="18" charset="0"/>
              </a:rPr>
              <a:t> 3M energy management staffs categorized various energy-saving projects based on payback periods to determine which ones to implement. Since starting their program, the company has implemented more than 1,500 energy efficiency projects using this approach.</a:t>
            </a:r>
            <a:endParaRPr lang="en-US" sz="18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a:lnSpc>
                <a:spcPct val="107000"/>
              </a:lnSpc>
              <a:spcBef>
                <a:spcPts val="0"/>
              </a:spcBef>
              <a:spcAft>
                <a:spcPts val="0"/>
              </a:spcAft>
              <a:buFont typeface="+mj-lt"/>
              <a:buNone/>
            </a:pP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Engage Other Departments/ Business Units –</a:t>
            </a:r>
            <a:r>
              <a:rPr lang="en-US" sz="1800" b="1" dirty="0">
                <a:solidFill>
                  <a:srgbClr val="007A3E"/>
                </a:solidFill>
                <a:effectLst/>
                <a:latin typeface="Avenir LT Pro 35 Light"/>
                <a:ea typeface="Cambria" panose="02040503050406030204" pitchFamily="18" charset="0"/>
                <a:cs typeface="Times New Roman" panose="02020603050405020304" pitchFamily="18" charset="0"/>
              </a:rPr>
              <a:t> </a:t>
            </a:r>
            <a:r>
              <a:rPr lang="en-US" sz="1800" dirty="0">
                <a:effectLst/>
                <a:latin typeface="Avenir LT Pro 35 Light"/>
                <a:ea typeface="Cambria" panose="02040503050406030204" pitchFamily="18" charset="0"/>
                <a:cs typeface="Times New Roman" panose="02020603050405020304" pitchFamily="18" charset="0"/>
              </a:rPr>
              <a:t>TE Connectivity’s energy manager leveraged the Better Plants Treasure Hunt In Plant training to engage employees that didn’t typically focus on energy into the company’s energy efficiency efforts.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a:lnSpc>
                <a:spcPct val="107000"/>
              </a:lnSpc>
              <a:spcBef>
                <a:spcPts val="0"/>
              </a:spcBef>
              <a:spcAft>
                <a:spcPts val="0"/>
              </a:spcAft>
              <a:buFont typeface="+mj-lt"/>
              <a:buNone/>
            </a:pP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Communicate Success –</a:t>
            </a:r>
            <a:r>
              <a:rPr lang="en-US" sz="1800" dirty="0">
                <a:effectLst/>
                <a:latin typeface="Avenir LT Pro 35 Light"/>
                <a:ea typeface="Cambria" panose="02040503050406030204" pitchFamily="18" charset="0"/>
                <a:cs typeface="Times New Roman" panose="02020603050405020304" pitchFamily="18" charset="0"/>
              </a:rPr>
              <a:t>Celanese leveraged DOE’s communications capability to generate case studies each time they had a big energy-saving project or process upgrades that enhanced their ability to save energy. They also highlighted employees’ accomplishments and global energy team meetings in internal newsletters.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a:lnSpc>
                <a:spcPct val="107000"/>
              </a:lnSpc>
              <a:spcBef>
                <a:spcPts val="0"/>
              </a:spcBef>
              <a:spcAft>
                <a:spcPts val="0"/>
              </a:spcAft>
              <a:buFont typeface="+mj-lt"/>
              <a:buNone/>
            </a:pP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Training Employees – </a:t>
            </a:r>
            <a:r>
              <a:rPr lang="en-US" sz="1800" dirty="0">
                <a:effectLst/>
                <a:latin typeface="Avenir LT Pro 35 Light"/>
                <a:ea typeface="Cambria" panose="02040503050406030204" pitchFamily="18" charset="0"/>
                <a:cs typeface="Times New Roman" panose="02020603050405020304" pitchFamily="18" charset="0"/>
              </a:rPr>
              <a:t>General Motors trained employees from multiple plants on 50001 Ready to educate them on energy management. Since 25 GM sites have completed the 50001 Ready Navigator.</a:t>
            </a:r>
            <a:br>
              <a:rPr lang="en-US" sz="1800" dirty="0">
                <a:effectLst/>
                <a:latin typeface="Avenir LT Pro 35 Light"/>
                <a:ea typeface="Cambria" panose="02040503050406030204" pitchFamily="18" charset="0"/>
                <a:cs typeface="Times New Roman" panose="02020603050405020304" pitchFamily="18" charset="0"/>
              </a:rPr>
            </a:b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Internal Recognition of Employees – </a:t>
            </a:r>
            <a:r>
              <a:rPr lang="en-US" sz="1800" dirty="0">
                <a:effectLst/>
                <a:latin typeface="Avenir LT Pro 35 Light"/>
                <a:ea typeface="Cambria" panose="02040503050406030204" pitchFamily="18" charset="0"/>
                <a:cs typeface="Times New Roman" panose="02020603050405020304" pitchFamily="18" charset="0"/>
              </a:rPr>
              <a:t>3M established an internal recognition program that bestowed gift certificates to restaurants to employees that came up with energy-saving ideas/projects.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a:lnSpc>
                <a:spcPct val="107000"/>
              </a:lnSpc>
              <a:spcBef>
                <a:spcPts val="0"/>
              </a:spcBef>
              <a:spcAft>
                <a:spcPts val="800"/>
              </a:spcAft>
              <a:buFont typeface="+mj-lt"/>
              <a:buNone/>
            </a:pPr>
            <a:r>
              <a:rPr lang="en-US" sz="1800" b="1" dirty="0">
                <a:solidFill>
                  <a:srgbClr val="007A3E"/>
                </a:solidFill>
                <a:effectLst/>
                <a:latin typeface="Avenir LT Pro 65 Medium"/>
                <a:ea typeface="Cambria" panose="02040503050406030204" pitchFamily="18" charset="0"/>
                <a:cs typeface="Times New Roman" panose="02020603050405020304" pitchFamily="18" charset="0"/>
              </a:rPr>
              <a:t>Integrate Energy Efficiency Into Procurement – </a:t>
            </a:r>
            <a:r>
              <a:rPr lang="en-US" sz="1800" dirty="0">
                <a:effectLst/>
                <a:latin typeface="Avenir LT Pro 35 Light"/>
                <a:ea typeface="Cambria" panose="02040503050406030204" pitchFamily="18" charset="0"/>
                <a:cs typeface="Times New Roman" panose="02020603050405020304" pitchFamily="18" charset="0"/>
              </a:rPr>
              <a:t>Volvo Trucks (truck assembly plant in Dublin, Virginia), the plant’s energy manager has oversight over procurement and if a piece of equipment that is proposed for purchase could increase the plant’s energy intensity/consumption, the energy manager flags it for the plant manager who then decides whether to approve the purchase (instead of the procurement manager).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5E4F5A-D7DD-4B3F-8D26-2BB23556C96C}" type="slidenum">
              <a:rPr lang="en-US" smtClean="0"/>
              <a:t>21</a:t>
            </a:fld>
            <a:endParaRPr lang="en-US"/>
          </a:p>
        </p:txBody>
      </p:sp>
    </p:spTree>
    <p:extLst>
      <p:ext uri="{BB962C8B-B14F-4D97-AF65-F5344CB8AC3E}">
        <p14:creationId xmlns:p14="http://schemas.microsoft.com/office/powerpoint/2010/main" val="172420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E62C11-503B-474C-9614-070A535169E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5435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baseline="0" dirty="0">
                <a:solidFill>
                  <a:srgbClr val="000000"/>
                </a:solidFill>
                <a:latin typeface="Avenir LT Pro 35 Light"/>
              </a:rPr>
              <a:t> </a:t>
            </a:r>
          </a:p>
        </p:txBody>
      </p:sp>
      <p:sp>
        <p:nvSpPr>
          <p:cNvPr id="4" name="Slide Number Placeholder 3"/>
          <p:cNvSpPr>
            <a:spLocks noGrp="1"/>
          </p:cNvSpPr>
          <p:nvPr>
            <p:ph type="sldNum" sz="quarter" idx="10"/>
          </p:nvPr>
        </p:nvSpPr>
        <p:spPr/>
        <p:txBody>
          <a:bodyPr/>
          <a:lstStyle/>
          <a:p>
            <a:fld id="{695E4F5A-D7DD-4B3F-8D26-2BB23556C96C}" type="slidenum">
              <a:rPr lang="en-US" smtClean="0"/>
              <a:t>22</a:t>
            </a:fld>
            <a:endParaRPr lang="en-US"/>
          </a:p>
        </p:txBody>
      </p:sp>
    </p:spTree>
    <p:extLst>
      <p:ext uri="{BB962C8B-B14F-4D97-AF65-F5344CB8AC3E}">
        <p14:creationId xmlns:p14="http://schemas.microsoft.com/office/powerpoint/2010/main" val="2710111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most commonly optimized system: compressed air</a:t>
            </a:r>
          </a:p>
          <a:p>
            <a:pPr marL="285750" indent="-285750">
              <a:buFont typeface="Arial" panose="020B0604020202020204" pitchFamily="34" charset="0"/>
              <a:buChar char="•"/>
            </a:pPr>
            <a:r>
              <a:rPr lang="en-US" sz="1800" b="0" i="0" u="none" strike="noStrike" baseline="0">
                <a:solidFill>
                  <a:srgbClr val="000000"/>
                </a:solidFill>
                <a:latin typeface="Avenir LT Pro 35 Light"/>
              </a:rPr>
              <a:t>10 partners started with some small, low- or no-cost projects and moved onto more sophisticated, capital-intensive projects after achieving robust energy savings from the initial energy-saving efforts. </a:t>
            </a:r>
          </a:p>
        </p:txBody>
      </p:sp>
      <p:sp>
        <p:nvSpPr>
          <p:cNvPr id="4" name="Slide Number Placeholder 3"/>
          <p:cNvSpPr>
            <a:spLocks noGrp="1"/>
          </p:cNvSpPr>
          <p:nvPr>
            <p:ph type="sldNum" sz="quarter" idx="10"/>
          </p:nvPr>
        </p:nvSpPr>
        <p:spPr/>
        <p:txBody>
          <a:bodyPr/>
          <a:lstStyle/>
          <a:p>
            <a:fld id="{695E4F5A-D7DD-4B3F-8D26-2BB23556C96C}" type="slidenum">
              <a:rPr lang="en-US" smtClean="0"/>
              <a:t>23</a:t>
            </a:fld>
            <a:endParaRPr lang="en-US"/>
          </a:p>
        </p:txBody>
      </p:sp>
    </p:spTree>
    <p:extLst>
      <p:ext uri="{BB962C8B-B14F-4D97-AF65-F5344CB8AC3E}">
        <p14:creationId xmlns:p14="http://schemas.microsoft.com/office/powerpoint/2010/main" val="2336064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baseline="0">
                <a:solidFill>
                  <a:srgbClr val="000000"/>
                </a:solidFill>
                <a:latin typeface="Avenir LT Pro 35 Light"/>
              </a:rPr>
              <a:t>1) Industrial plants are very different and energy consumption patterns change. Each plant needs to be treated as a unique facility.</a:t>
            </a:r>
          </a:p>
          <a:p>
            <a:pPr marL="0" indent="0">
              <a:buFont typeface="Arial" panose="020B0604020202020204" pitchFamily="34" charset="0"/>
              <a:buNone/>
            </a:pPr>
            <a:r>
              <a:rPr lang="en-US" sz="1800" b="0" i="0" u="none" strike="noStrike" baseline="0">
                <a:solidFill>
                  <a:srgbClr val="000000"/>
                </a:solidFill>
                <a:latin typeface="Avenir LT Pro 35 Light"/>
              </a:rPr>
              <a:t>2) Most partners (46) met the goal with low or medium cost measures.</a:t>
            </a:r>
          </a:p>
          <a:p>
            <a:pPr marL="0" indent="0">
              <a:buFont typeface="Arial" panose="020B0604020202020204" pitchFamily="34" charset="0"/>
              <a:buNone/>
            </a:pPr>
            <a:r>
              <a:rPr lang="en-US" sz="1800" b="0" i="0" u="none" strike="noStrike" baseline="0">
                <a:solidFill>
                  <a:srgbClr val="000000"/>
                </a:solidFill>
                <a:latin typeface="Avenir LT Pro 35 Light"/>
              </a:rPr>
              <a:t>3) Industrial energy consumption is affected by numerous factors beyond the “prime mover” types of equipment. Understanding how these systemic aspects affect energy consumption will lead to optimal solutions that save the greatest amount of energy.</a:t>
            </a:r>
          </a:p>
          <a:p>
            <a:pPr marL="0" indent="0">
              <a:buFont typeface="Arial" panose="020B0604020202020204" pitchFamily="34" charset="0"/>
              <a:buNone/>
            </a:pPr>
            <a:r>
              <a:rPr lang="en-US" sz="1800" b="0" i="0" u="none" strike="noStrike" baseline="0">
                <a:solidFill>
                  <a:srgbClr val="000000"/>
                </a:solidFill>
                <a:latin typeface="Avenir LT Pro 35 Light"/>
              </a:rPr>
              <a:t>4) Manufacturers learn well from each other.</a:t>
            </a:r>
          </a:p>
        </p:txBody>
      </p:sp>
      <p:sp>
        <p:nvSpPr>
          <p:cNvPr id="4" name="Slide Number Placeholder 3"/>
          <p:cNvSpPr>
            <a:spLocks noGrp="1"/>
          </p:cNvSpPr>
          <p:nvPr>
            <p:ph type="sldNum" sz="quarter" idx="10"/>
          </p:nvPr>
        </p:nvSpPr>
        <p:spPr/>
        <p:txBody>
          <a:bodyPr/>
          <a:lstStyle/>
          <a:p>
            <a:fld id="{695E4F5A-D7DD-4B3F-8D26-2BB23556C96C}" type="slidenum">
              <a:rPr lang="en-US" smtClean="0"/>
              <a:t>24</a:t>
            </a:fld>
            <a:endParaRPr lang="en-US"/>
          </a:p>
        </p:txBody>
      </p:sp>
    </p:spTree>
    <p:extLst>
      <p:ext uri="{BB962C8B-B14F-4D97-AF65-F5344CB8AC3E}">
        <p14:creationId xmlns:p14="http://schemas.microsoft.com/office/powerpoint/2010/main" val="353193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2C11-503B-474C-9614-070A535169E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1520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62C11-503B-474C-9614-070A535169E3}" type="slidenum">
              <a:rPr lang="en-US" smtClean="0"/>
              <a:t>6</a:t>
            </a:fld>
            <a:endParaRPr lang="en-US"/>
          </a:p>
        </p:txBody>
      </p:sp>
    </p:spTree>
    <p:extLst>
      <p:ext uri="{BB962C8B-B14F-4D97-AF65-F5344CB8AC3E}">
        <p14:creationId xmlns:p14="http://schemas.microsoft.com/office/powerpoint/2010/main" val="174896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a:t>External resources like the </a:t>
            </a:r>
            <a:r>
              <a:rPr lang="en-US" dirty="0" err="1"/>
              <a:t>ReOpt</a:t>
            </a:r>
            <a:r>
              <a:rPr lang="en-US" dirty="0"/>
              <a:t> tool</a:t>
            </a:r>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4C2476-9357-4606-A701-CFE84E4A90FD}" type="slidenum">
              <a:rPr lang="en-US">
                <a:solidFill>
                  <a:srgbClr val="000000"/>
                </a:solidFill>
              </a:rPr>
              <a:pPr fontAlgn="base">
                <a:spcBef>
                  <a:spcPct val="0"/>
                </a:spcBef>
                <a:spcAft>
                  <a:spcPct val="0"/>
                </a:spcAft>
              </a:pPr>
              <a:t>7</a:t>
            </a:fld>
            <a:endParaRPr lang="en-US">
              <a:solidFill>
                <a:srgbClr val="000000"/>
              </a:solidFill>
            </a:endParaRPr>
          </a:p>
        </p:txBody>
      </p:sp>
    </p:spTree>
    <p:extLst>
      <p:ext uri="{BB962C8B-B14F-4D97-AF65-F5344CB8AC3E}">
        <p14:creationId xmlns:p14="http://schemas.microsoft.com/office/powerpoint/2010/main" val="68641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smtClean="0"/>
              <a:t>8</a:t>
            </a:fld>
            <a:endParaRPr lang="en-US"/>
          </a:p>
        </p:txBody>
      </p:sp>
    </p:spTree>
    <p:extLst>
      <p:ext uri="{BB962C8B-B14F-4D97-AF65-F5344CB8AC3E}">
        <p14:creationId xmlns:p14="http://schemas.microsoft.com/office/powerpoint/2010/main" val="262156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F0000"/>
                </a:solidFill>
              </a:rPr>
              <a:t>Large = more than 500 employees, &gt; 25 plants and &gt;$100 million in sales</a:t>
            </a:r>
          </a:p>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smtClean="0"/>
              <a:t>9</a:t>
            </a:fld>
            <a:endParaRPr lang="en-US"/>
          </a:p>
        </p:txBody>
      </p:sp>
    </p:spTree>
    <p:extLst>
      <p:ext uri="{BB962C8B-B14F-4D97-AF65-F5344CB8AC3E}">
        <p14:creationId xmlns:p14="http://schemas.microsoft.com/office/powerpoint/2010/main" val="493022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ts val="0"/>
              </a:spcBef>
              <a:spcAft>
                <a:spcPts val="300"/>
              </a:spcAft>
              <a:buFont typeface="Arial" panose="020B0604020202020204" pitchFamily="34" charset="0"/>
              <a:buChar char="•"/>
            </a:pPr>
            <a:r>
              <a:rPr lang="en-US" sz="1200" b="1">
                <a:solidFill>
                  <a:srgbClr val="FF0000"/>
                </a:solidFill>
              </a:rPr>
              <a:t>Most partners reached goal in less than 10 years</a:t>
            </a:r>
          </a:p>
          <a:p>
            <a:pPr marL="342900" lvl="1" indent="-342900">
              <a:spcBef>
                <a:spcPts val="0"/>
              </a:spcBef>
              <a:spcAft>
                <a:spcPts val="300"/>
              </a:spcAft>
              <a:buFont typeface="Arial" panose="020B0604020202020204" pitchFamily="34" charset="0"/>
              <a:buChar char="•"/>
            </a:pPr>
            <a:r>
              <a:rPr lang="en-US" sz="1200" b="1">
                <a:solidFill>
                  <a:srgbClr val="FF0000"/>
                </a:solidFill>
              </a:rPr>
              <a:t>Greatest number in year 5 (11)</a:t>
            </a:r>
          </a:p>
          <a:p>
            <a:pPr marL="342900" lvl="1" indent="-342900">
              <a:spcBef>
                <a:spcPts val="0"/>
              </a:spcBef>
              <a:spcAft>
                <a:spcPts val="300"/>
              </a:spcAft>
              <a:buFont typeface="Arial" panose="020B0604020202020204" pitchFamily="34" charset="0"/>
              <a:buChar char="•"/>
            </a:pPr>
            <a:r>
              <a:rPr lang="en-US" sz="1200" b="1">
                <a:solidFill>
                  <a:srgbClr val="FF0000"/>
                </a:solidFill>
              </a:rPr>
              <a:t>Average time to reach goal = 5.72 years</a:t>
            </a:r>
          </a:p>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smtClean="0"/>
              <a:t>10</a:t>
            </a:fld>
            <a:endParaRPr lang="en-US"/>
          </a:p>
        </p:txBody>
      </p:sp>
    </p:spTree>
    <p:extLst>
      <p:ext uri="{BB962C8B-B14F-4D97-AF65-F5344CB8AC3E}">
        <p14:creationId xmlns:p14="http://schemas.microsoft.com/office/powerpoint/2010/main" val="407444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ts val="0"/>
              </a:spcBef>
              <a:spcAft>
                <a:spcPts val="300"/>
              </a:spcAft>
              <a:buFont typeface="Arial" panose="020B0604020202020204" pitchFamily="34" charset="0"/>
              <a:buChar char="•"/>
            </a:pPr>
            <a:r>
              <a:rPr lang="en-US" sz="1200" b="1">
                <a:solidFill>
                  <a:srgbClr val="FF0000"/>
                </a:solidFill>
              </a:rPr>
              <a:t>Electronics and Transportation had the highest</a:t>
            </a:r>
          </a:p>
          <a:p>
            <a:pPr marL="342900" lvl="1" indent="-342900">
              <a:spcBef>
                <a:spcPts val="0"/>
              </a:spcBef>
              <a:spcAft>
                <a:spcPts val="300"/>
              </a:spcAft>
              <a:buFont typeface="Arial" panose="020B0604020202020204" pitchFamily="34" charset="0"/>
              <a:buChar char="•"/>
            </a:pPr>
            <a:r>
              <a:rPr lang="en-US" sz="1200" b="1">
                <a:solidFill>
                  <a:srgbClr val="FF0000"/>
                </a:solidFill>
              </a:rPr>
              <a:t>Next highest were 333, 321 and 339.</a:t>
            </a:r>
          </a:p>
          <a:p>
            <a:pPr marL="342900" lvl="1" indent="-342900">
              <a:spcBef>
                <a:spcPts val="0"/>
              </a:spcBef>
              <a:spcAft>
                <a:spcPts val="300"/>
              </a:spcAft>
              <a:buFont typeface="Arial" panose="020B0604020202020204" pitchFamily="34" charset="0"/>
              <a:buChar char="•"/>
            </a:pPr>
            <a:r>
              <a:rPr lang="en-US" sz="1200" b="1">
                <a:solidFill>
                  <a:srgbClr val="FF0000"/>
                </a:solidFill>
              </a:rPr>
              <a:t>Paper/Forest products are had the highest of energy intensive sectors (6).</a:t>
            </a:r>
            <a:endParaRPr lang="en-US"/>
          </a:p>
        </p:txBody>
      </p:sp>
      <p:sp>
        <p:nvSpPr>
          <p:cNvPr id="4" name="Slide Number Placeholder 3"/>
          <p:cNvSpPr>
            <a:spLocks noGrp="1"/>
          </p:cNvSpPr>
          <p:nvPr>
            <p:ph type="sldNum" sz="quarter" idx="10"/>
          </p:nvPr>
        </p:nvSpPr>
        <p:spPr/>
        <p:txBody>
          <a:bodyPr/>
          <a:lstStyle/>
          <a:p>
            <a:fld id="{695E4F5A-D7DD-4B3F-8D26-2BB23556C96C}" type="slidenum">
              <a:rPr lang="en-US" smtClean="0"/>
              <a:t>11</a:t>
            </a:fld>
            <a:endParaRPr lang="en-US"/>
          </a:p>
        </p:txBody>
      </p:sp>
    </p:spTree>
    <p:extLst>
      <p:ext uri="{BB962C8B-B14F-4D97-AF65-F5344CB8AC3E}">
        <p14:creationId xmlns:p14="http://schemas.microsoft.com/office/powerpoint/2010/main" val="342707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Title 1"/>
          <p:cNvSpPr txBox="1">
            <a:spLocks/>
          </p:cNvSpPr>
          <p:nvPr userDrawn="1"/>
        </p:nvSpPr>
        <p:spPr>
          <a:xfrm>
            <a:off x="437343" y="2669768"/>
            <a:ext cx="5322844" cy="903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600" b="1" kern="1200" cap="none">
                <a:solidFill>
                  <a:schemeClr val="bg1"/>
                </a:solidFill>
                <a:latin typeface="+mj-lt"/>
                <a:ea typeface="+mj-ea"/>
                <a:cs typeface="+mj-cs"/>
              </a:defRPr>
            </a:lvl1pPr>
          </a:lstStyle>
          <a:p>
            <a:r>
              <a:rPr lang="en-US">
                <a:solidFill>
                  <a:srgbClr val="FFFFFF"/>
                </a:solidFill>
              </a:rPr>
              <a:t>Click To Edit Master Title Style</a:t>
            </a:r>
          </a:p>
        </p:txBody>
      </p:sp>
      <p:sp>
        <p:nvSpPr>
          <p:cNvPr id="2" name="Title 1"/>
          <p:cNvSpPr>
            <a:spLocks noGrp="1"/>
          </p:cNvSpPr>
          <p:nvPr>
            <p:ph type="ctrTitle"/>
          </p:nvPr>
        </p:nvSpPr>
        <p:spPr>
          <a:xfrm>
            <a:off x="482531" y="2184482"/>
            <a:ext cx="5235324" cy="930682"/>
          </a:xfrm>
          <a:prstGeom prst="rect">
            <a:avLst/>
          </a:prstGeom>
        </p:spPr>
        <p:txBody>
          <a:bodyPr>
            <a:normAutofit/>
          </a:bodyPr>
          <a:lstStyle>
            <a:lvl1pPr>
              <a:defRPr sz="2600" b="1">
                <a:solidFill>
                  <a:srgbClr val="1D428A"/>
                </a:solidFill>
              </a:defRPr>
            </a:lvl1pPr>
          </a:lstStyle>
          <a:p>
            <a:r>
              <a:rPr lang="en-US"/>
              <a:t>Click to edit Master title style</a:t>
            </a:r>
          </a:p>
        </p:txBody>
      </p:sp>
      <p:sp>
        <p:nvSpPr>
          <p:cNvPr id="3" name="Subtitle 2"/>
          <p:cNvSpPr>
            <a:spLocks noGrp="1"/>
          </p:cNvSpPr>
          <p:nvPr>
            <p:ph type="subTitle" idx="1"/>
          </p:nvPr>
        </p:nvSpPr>
        <p:spPr>
          <a:xfrm>
            <a:off x="482531" y="3411640"/>
            <a:ext cx="3965324" cy="676729"/>
          </a:xfrm>
        </p:spPr>
        <p:txBody>
          <a:bodyPr>
            <a:no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ig-Arrow-No-Line.png">
            <a:extLst>
              <a:ext uri="{FF2B5EF4-FFF2-40B4-BE49-F238E27FC236}">
                <a16:creationId xmlns:a16="http://schemas.microsoft.com/office/drawing/2014/main" id="{196817A5-2C0E-9349-880C-178454DCFF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3204" y="1"/>
            <a:ext cx="8208796" cy="6101872"/>
          </a:xfrm>
          <a:prstGeom prst="rect">
            <a:avLst/>
          </a:prstGeom>
        </p:spPr>
      </p:pic>
      <p:pic>
        <p:nvPicPr>
          <p:cNvPr id="11" name="Picture 10" descr="DOE_GREEN_LOGO.psd">
            <a:extLst>
              <a:ext uri="{FF2B5EF4-FFF2-40B4-BE49-F238E27FC236}">
                <a16:creationId xmlns:a16="http://schemas.microsoft.com/office/drawing/2014/main" id="{D5A6816A-11C4-214E-B1FC-07A54FD620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36323" y="6248404"/>
            <a:ext cx="1316676" cy="450374"/>
          </a:xfrm>
          <a:prstGeom prst="rect">
            <a:avLst/>
          </a:prstGeom>
        </p:spPr>
      </p:pic>
      <p:pic>
        <p:nvPicPr>
          <p:cNvPr id="15" name="Picture 14">
            <a:extLst>
              <a:ext uri="{FF2B5EF4-FFF2-40B4-BE49-F238E27FC236}">
                <a16:creationId xmlns:a16="http://schemas.microsoft.com/office/drawing/2014/main" id="{FA32981C-D032-2946-B34A-81871470FB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8897" y="524230"/>
            <a:ext cx="3214518" cy="1049752"/>
          </a:xfrm>
          <a:prstGeom prst="rect">
            <a:avLst/>
          </a:prstGeom>
        </p:spPr>
      </p:pic>
    </p:spTree>
    <p:extLst>
      <p:ext uri="{BB962C8B-B14F-4D97-AF65-F5344CB8AC3E}">
        <p14:creationId xmlns:p14="http://schemas.microsoft.com/office/powerpoint/2010/main" val="407636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9ABA8F8-33B9-4A4B-9906-723FE4B295FA}"/>
              </a:ext>
            </a:extLst>
          </p:cNvPr>
          <p:cNvSpPr>
            <a:spLocks noGrp="1"/>
          </p:cNvSpPr>
          <p:nvPr>
            <p:ph type="sldNum" sz="quarter" idx="10"/>
          </p:nvPr>
        </p:nvSpPr>
        <p:spPr>
          <a:xfrm>
            <a:off x="269702" y="6044524"/>
            <a:ext cx="601156" cy="251046"/>
          </a:xfrm>
          <a:prstGeom prst="rect">
            <a:avLst/>
          </a:prstGeom>
        </p:spPr>
        <p:txBody>
          <a:bodyPr/>
          <a:lstStyle/>
          <a:p>
            <a:pPr defTabSz="457200"/>
            <a:fld id="{4FFBE989-400D-B94A-945A-5633B3F5FC65}" type="slidenum">
              <a:rPr lang="en-US">
                <a:solidFill>
                  <a:srgbClr val="1D428A"/>
                </a:solidFill>
              </a:rPr>
              <a:pPr defTabSz="457200"/>
              <a:t>‹#›</a:t>
            </a:fld>
            <a:endParaRPr lang="en-US">
              <a:solidFill>
                <a:srgbClr val="1D428A"/>
              </a:solidFill>
            </a:endParaRPr>
          </a:p>
        </p:txBody>
      </p:sp>
      <p:sp>
        <p:nvSpPr>
          <p:cNvPr id="8" name="Rectangle 7">
            <a:extLst>
              <a:ext uri="{FF2B5EF4-FFF2-40B4-BE49-F238E27FC236}">
                <a16:creationId xmlns:a16="http://schemas.microsoft.com/office/drawing/2014/main" id="{5C9456D9-A4CE-A848-B1BE-51322C689BA1}"/>
              </a:ext>
            </a:extLst>
          </p:cNvPr>
          <p:cNvSpPr/>
          <p:nvPr userDrawn="1"/>
        </p:nvSpPr>
        <p:spPr>
          <a:xfrm>
            <a:off x="0" y="19454"/>
            <a:ext cx="12192000" cy="6315025"/>
          </a:xfrm>
          <a:prstGeom prst="rect">
            <a:avLst/>
          </a:prstGeom>
          <a:gradFill flip="none" rotWithShape="1">
            <a:gsLst>
              <a:gs pos="20000">
                <a:schemeClr val="tx1"/>
              </a:gs>
              <a:gs pos="100000">
                <a:schemeClr val="accent1"/>
              </a:gs>
            </a:gsLst>
            <a:lin ang="15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0" name="Picture 9">
            <a:extLst>
              <a:ext uri="{FF2B5EF4-FFF2-40B4-BE49-F238E27FC236}">
                <a16:creationId xmlns:a16="http://schemas.microsoft.com/office/drawing/2014/main" id="{B7B25809-0253-F34A-9402-5B95712AFE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913" y="6422114"/>
            <a:ext cx="981866" cy="320644"/>
          </a:xfrm>
          <a:prstGeom prst="rect">
            <a:avLst/>
          </a:prstGeom>
        </p:spPr>
      </p:pic>
      <p:pic>
        <p:nvPicPr>
          <p:cNvPr id="11" name="Picture 10" descr="DOE_GREEN_LOGO.psd">
            <a:extLst>
              <a:ext uri="{FF2B5EF4-FFF2-40B4-BE49-F238E27FC236}">
                <a16:creationId xmlns:a16="http://schemas.microsoft.com/office/drawing/2014/main" id="{A1FF1756-0772-614A-ADD7-74BF3574D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9" name="Title 1">
            <a:extLst>
              <a:ext uri="{FF2B5EF4-FFF2-40B4-BE49-F238E27FC236}">
                <a16:creationId xmlns:a16="http://schemas.microsoft.com/office/drawing/2014/main" id="{E81146B2-504A-E149-A55E-24BCE4956726}"/>
              </a:ext>
            </a:extLst>
          </p:cNvPr>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13" name="Text Placeholder 7">
            <a:extLst>
              <a:ext uri="{FF2B5EF4-FFF2-40B4-BE49-F238E27FC236}">
                <a16:creationId xmlns:a16="http://schemas.microsoft.com/office/drawing/2014/main" id="{7B91B528-46BD-FA4F-A42A-8B21EE07BD06}"/>
              </a:ext>
            </a:extLst>
          </p:cNvPr>
          <p:cNvSpPr>
            <a:spLocks noGrp="1"/>
          </p:cNvSpPr>
          <p:nvPr>
            <p:ph type="body" sz="quarter" idx="12"/>
          </p:nvPr>
        </p:nvSpPr>
        <p:spPr>
          <a:xfrm>
            <a:off x="269702" y="1169572"/>
            <a:ext cx="11583297" cy="4014787"/>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F2EA52EA-8AD5-B947-A30A-56FF4A1116EF}"/>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649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Highlight - arrow">
    <p:spTree>
      <p:nvGrpSpPr>
        <p:cNvPr id="1" name=""/>
        <p:cNvGrpSpPr/>
        <p:nvPr/>
      </p:nvGrpSpPr>
      <p:grpSpPr>
        <a:xfrm>
          <a:off x="0" y="0"/>
          <a:ext cx="0" cy="0"/>
          <a:chOff x="0" y="0"/>
          <a:chExt cx="0" cy="0"/>
        </a:xfrm>
      </p:grpSpPr>
      <p:pic>
        <p:nvPicPr>
          <p:cNvPr id="4" name="Picture 3" descr="Full-BG-RGB.png"/>
          <p:cNvPicPr>
            <a:picLocks noChangeAspect="1"/>
          </p:cNvPicPr>
          <p:nvPr userDrawn="1"/>
        </p:nvPicPr>
        <p:blipFill rotWithShape="1">
          <a:blip r:embed="rId2" cstate="screen">
            <a:extLst>
              <a:ext uri="{28A0092B-C50C-407E-A947-70E740481C1C}">
                <a14:useLocalDpi xmlns:a14="http://schemas.microsoft.com/office/drawing/2010/main"/>
              </a:ext>
            </a:extLst>
          </a:blip>
          <a:srcRect l="22024" b="21373"/>
          <a:stretch/>
        </p:blipFill>
        <p:spPr>
          <a:xfrm>
            <a:off x="1" y="0"/>
            <a:ext cx="12204095" cy="6858000"/>
          </a:xfrm>
          <a:prstGeom prst="rect">
            <a:avLst/>
          </a:prstGeom>
        </p:spPr>
      </p:pic>
      <p:sp>
        <p:nvSpPr>
          <p:cNvPr id="2" name="Title 1"/>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6" name="Picture Placeholder 5"/>
          <p:cNvSpPr>
            <a:spLocks noGrp="1"/>
          </p:cNvSpPr>
          <p:nvPr>
            <p:ph type="pic" sz="quarter" idx="11"/>
          </p:nvPr>
        </p:nvSpPr>
        <p:spPr>
          <a:xfrm>
            <a:off x="6278491" y="1167642"/>
            <a:ext cx="5574508" cy="4014787"/>
          </a:xfrm>
        </p:spPr>
        <p:txBody>
          <a:bodyPr/>
          <a:lstStyle>
            <a:lvl1pPr marL="0" indent="0">
              <a:buNone/>
              <a:defRPr/>
            </a:lvl1pPr>
          </a:lstStyle>
          <a:p>
            <a:r>
              <a:rPr lang="en-US"/>
              <a:t>Drag picture to placeholder or click icon to add</a:t>
            </a:r>
          </a:p>
        </p:txBody>
      </p:sp>
      <p:sp>
        <p:nvSpPr>
          <p:cNvPr id="8" name="Text Placeholder 7"/>
          <p:cNvSpPr>
            <a:spLocks noGrp="1"/>
          </p:cNvSpPr>
          <p:nvPr>
            <p:ph type="body" sz="quarter" idx="12"/>
          </p:nvPr>
        </p:nvSpPr>
        <p:spPr>
          <a:xfrm>
            <a:off x="269702" y="1167642"/>
            <a:ext cx="5591347" cy="4014787"/>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B1DFD45-47D0-2A40-A2FC-E4FECFC2EC89}"/>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pic>
        <p:nvPicPr>
          <p:cNvPr id="10" name="Picture 9" descr="DOE_GREEN_LOGO.psd">
            <a:extLst>
              <a:ext uri="{FF2B5EF4-FFF2-40B4-BE49-F238E27FC236}">
                <a16:creationId xmlns:a16="http://schemas.microsoft.com/office/drawing/2014/main" id="{E7D23666-3F2B-A644-95A3-CAB3B08FB1E1}"/>
              </a:ext>
            </a:extLst>
          </p:cNvPr>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351361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Highlight - arrow">
    <p:spTree>
      <p:nvGrpSpPr>
        <p:cNvPr id="1" name=""/>
        <p:cNvGrpSpPr/>
        <p:nvPr/>
      </p:nvGrpSpPr>
      <p:grpSpPr>
        <a:xfrm>
          <a:off x="0" y="0"/>
          <a:ext cx="0" cy="0"/>
          <a:chOff x="0" y="0"/>
          <a:chExt cx="0" cy="0"/>
        </a:xfrm>
      </p:grpSpPr>
      <p:pic>
        <p:nvPicPr>
          <p:cNvPr id="4" name="Picture 3" descr="Full-BG-RGB.png"/>
          <p:cNvPicPr>
            <a:picLocks noChangeAspect="1"/>
          </p:cNvPicPr>
          <p:nvPr userDrawn="1"/>
        </p:nvPicPr>
        <p:blipFill rotWithShape="1">
          <a:blip r:embed="rId2" cstate="screen">
            <a:extLst>
              <a:ext uri="{28A0092B-C50C-407E-A947-70E740481C1C}">
                <a14:useLocalDpi xmlns:a14="http://schemas.microsoft.com/office/drawing/2010/main"/>
              </a:ext>
            </a:extLst>
          </a:blip>
          <a:srcRect l="22024" b="21373"/>
          <a:stretch/>
        </p:blipFill>
        <p:spPr>
          <a:xfrm>
            <a:off x="1" y="0"/>
            <a:ext cx="12204095" cy="6858000"/>
          </a:xfrm>
          <a:prstGeom prst="rect">
            <a:avLst/>
          </a:prstGeom>
        </p:spPr>
      </p:pic>
      <p:sp>
        <p:nvSpPr>
          <p:cNvPr id="2" name="Title 1"/>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6" name="Picture Placeholder 5"/>
          <p:cNvSpPr>
            <a:spLocks noGrp="1"/>
          </p:cNvSpPr>
          <p:nvPr>
            <p:ph type="pic" sz="quarter" idx="11"/>
          </p:nvPr>
        </p:nvSpPr>
        <p:spPr>
          <a:xfrm>
            <a:off x="269701" y="1187520"/>
            <a:ext cx="5574508" cy="4014787"/>
          </a:xfrm>
        </p:spPr>
        <p:txBody>
          <a:bodyPr/>
          <a:lstStyle>
            <a:lvl1pPr marL="0" indent="0">
              <a:buNone/>
              <a:defRPr/>
            </a:lvl1pPr>
          </a:lstStyle>
          <a:p>
            <a:r>
              <a:rPr lang="en-US"/>
              <a:t>Drag picture to placeholder or click icon to add</a:t>
            </a:r>
          </a:p>
        </p:txBody>
      </p:sp>
      <p:sp>
        <p:nvSpPr>
          <p:cNvPr id="8" name="Text Placeholder 7"/>
          <p:cNvSpPr>
            <a:spLocks noGrp="1"/>
          </p:cNvSpPr>
          <p:nvPr>
            <p:ph type="body" sz="quarter" idx="12"/>
          </p:nvPr>
        </p:nvSpPr>
        <p:spPr>
          <a:xfrm>
            <a:off x="6261652" y="1187520"/>
            <a:ext cx="5591347" cy="4014787"/>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44B900C-7634-104C-BD7D-03A91D6328C1}"/>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DOE_GREEN_LOGO.psd">
            <a:extLst>
              <a:ext uri="{FF2B5EF4-FFF2-40B4-BE49-F238E27FC236}">
                <a16:creationId xmlns:a16="http://schemas.microsoft.com/office/drawing/2014/main" id="{105CA4EC-D3AA-164D-9638-F380DF844D27}"/>
              </a:ext>
            </a:extLst>
          </p:cNvPr>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38531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High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D09E1E-764C-DB43-8A0E-B3F8B4947BF6}"/>
              </a:ext>
            </a:extLst>
          </p:cNvPr>
          <p:cNvSpPr/>
          <p:nvPr userDrawn="1"/>
        </p:nvSpPr>
        <p:spPr>
          <a:xfrm>
            <a:off x="0" y="19454"/>
            <a:ext cx="12192000" cy="68385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0" name="Title 1">
            <a:extLst>
              <a:ext uri="{FF2B5EF4-FFF2-40B4-BE49-F238E27FC236}">
                <a16:creationId xmlns:a16="http://schemas.microsoft.com/office/drawing/2014/main" id="{52DB5511-4E67-5547-B940-1F50611DC01A}"/>
              </a:ext>
            </a:extLst>
          </p:cNvPr>
          <p:cNvSpPr>
            <a:spLocks noGrp="1"/>
          </p:cNvSpPr>
          <p:nvPr>
            <p:ph type="title"/>
          </p:nvPr>
        </p:nvSpPr>
        <p:spPr>
          <a:xfrm>
            <a:off x="229945" y="159026"/>
            <a:ext cx="11557863" cy="582821"/>
          </a:xfrm>
          <a:prstGeom prst="rect">
            <a:avLst/>
          </a:prstGeom>
        </p:spPr>
        <p:txBody>
          <a:bodyPr anchor="ctr"/>
          <a:lstStyle>
            <a:lvl1pPr>
              <a:defRPr sz="2400" b="1">
                <a:solidFill>
                  <a:schemeClr val="bg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93E33752-F2D2-E548-B669-07082349236F}"/>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5" name="Content Placeholder 2">
            <a:extLst>
              <a:ext uri="{FF2B5EF4-FFF2-40B4-BE49-F238E27FC236}">
                <a16:creationId xmlns:a16="http://schemas.microsoft.com/office/drawing/2014/main" id="{4B834BFE-09BF-DB46-9C4F-7957D3647DEF}"/>
              </a:ext>
            </a:extLst>
          </p:cNvPr>
          <p:cNvSpPr>
            <a:spLocks noGrp="1"/>
          </p:cNvSpPr>
          <p:nvPr>
            <p:ph idx="1"/>
          </p:nvPr>
        </p:nvSpPr>
        <p:spPr>
          <a:xfrm>
            <a:off x="229944" y="1150082"/>
            <a:ext cx="11557863" cy="487303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OE_GREEN_LOGO.psd">
            <a:extLst>
              <a:ext uri="{FF2B5EF4-FFF2-40B4-BE49-F238E27FC236}">
                <a16:creationId xmlns:a16="http://schemas.microsoft.com/office/drawing/2014/main" id="{9C488F19-2572-5A48-BD52-21E65BB0DE5F}"/>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88427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C6ADDB-2776-C943-8C20-157B9B964249}"/>
              </a:ext>
            </a:extLst>
          </p:cNvPr>
          <p:cNvSpPr/>
          <p:nvPr userDrawn="1"/>
        </p:nvSpPr>
        <p:spPr>
          <a:xfrm>
            <a:off x="0" y="19454"/>
            <a:ext cx="12192000" cy="6315025"/>
          </a:xfrm>
          <a:prstGeom prst="rect">
            <a:avLst/>
          </a:prstGeom>
          <a:gradFill flip="none" rotWithShape="1">
            <a:gsLst>
              <a:gs pos="20000">
                <a:srgbClr val="1D428A"/>
              </a:gs>
              <a:gs pos="100000">
                <a:srgbClr val="00A3E0"/>
              </a:gs>
            </a:gsLst>
            <a:lin ang="15000000" scaled="0"/>
            <a:tileRect/>
          </a:gradFill>
          <a:ln w="9525" cap="flat" cmpd="sng" algn="ctr">
            <a:noFill/>
            <a:prstDash val="solid"/>
          </a:ln>
          <a:effectLst/>
        </p:spPr>
        <p:txBody>
          <a:bodyPr rtlCol="0" anchor="ctr"/>
          <a:lstStyle/>
          <a:p>
            <a:pPr algn="ctr">
              <a:defRPr/>
            </a:pPr>
            <a:endParaRPr lang="en-US" sz="3400" kern="0">
              <a:solidFill>
                <a:prstClr val="white"/>
              </a:solidFill>
            </a:endParaRPr>
          </a:p>
        </p:txBody>
      </p:sp>
      <p:pic>
        <p:nvPicPr>
          <p:cNvPr id="11" name="Picture 10" descr="DOE_GREEN_LOGO.psd">
            <a:extLst>
              <a:ext uri="{FF2B5EF4-FFF2-40B4-BE49-F238E27FC236}">
                <a16:creationId xmlns:a16="http://schemas.microsoft.com/office/drawing/2014/main" id="{A1FF1756-0772-614A-ADD7-74BF3574D5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13" name="Title 1">
            <a:extLst>
              <a:ext uri="{FF2B5EF4-FFF2-40B4-BE49-F238E27FC236}">
                <a16:creationId xmlns:a16="http://schemas.microsoft.com/office/drawing/2014/main" id="{BFBAAC13-2769-F04A-8029-7735356649EF}"/>
              </a:ext>
            </a:extLst>
          </p:cNvPr>
          <p:cNvSpPr>
            <a:spLocks noGrp="1"/>
          </p:cNvSpPr>
          <p:nvPr>
            <p:ph type="ctrTitle"/>
          </p:nvPr>
        </p:nvSpPr>
        <p:spPr>
          <a:xfrm>
            <a:off x="482531" y="2482656"/>
            <a:ext cx="5235324" cy="930682"/>
          </a:xfrm>
          <a:prstGeom prst="rect">
            <a:avLst/>
          </a:prstGeom>
        </p:spPr>
        <p:txBody>
          <a:bodyPr anchor="b">
            <a:normAutofit/>
          </a:bodyPr>
          <a:lstStyle>
            <a:lvl1pPr>
              <a:defRPr sz="2600" b="1">
                <a:solidFill>
                  <a:schemeClr val="bg1"/>
                </a:solidFill>
              </a:defRPr>
            </a:lvl1pPr>
          </a:lstStyle>
          <a:p>
            <a:r>
              <a:rPr lang="en-US"/>
              <a:t>Click to edit Master title style</a:t>
            </a:r>
          </a:p>
        </p:txBody>
      </p:sp>
      <p:sp>
        <p:nvSpPr>
          <p:cNvPr id="14" name="Subtitle 2">
            <a:extLst>
              <a:ext uri="{FF2B5EF4-FFF2-40B4-BE49-F238E27FC236}">
                <a16:creationId xmlns:a16="http://schemas.microsoft.com/office/drawing/2014/main" id="{2CC999CC-CCF0-764F-9760-A3F8578A242B}"/>
              </a:ext>
            </a:extLst>
          </p:cNvPr>
          <p:cNvSpPr>
            <a:spLocks noGrp="1"/>
          </p:cNvSpPr>
          <p:nvPr>
            <p:ph type="subTitle" idx="1"/>
          </p:nvPr>
        </p:nvSpPr>
        <p:spPr>
          <a:xfrm>
            <a:off x="482531" y="3709814"/>
            <a:ext cx="3965324" cy="676729"/>
          </a:xfrm>
        </p:spPr>
        <p:txBody>
          <a:bodyPr>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55399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C6ADDB-2776-C943-8C20-157B9B964249}"/>
              </a:ext>
            </a:extLst>
          </p:cNvPr>
          <p:cNvSpPr/>
          <p:nvPr userDrawn="1"/>
        </p:nvSpPr>
        <p:spPr>
          <a:xfrm>
            <a:off x="0" y="19454"/>
            <a:ext cx="12192000" cy="6838546"/>
          </a:xfrm>
          <a:prstGeom prst="rect">
            <a:avLst/>
          </a:prstGeom>
          <a:gradFill flip="none" rotWithShape="1">
            <a:gsLst>
              <a:gs pos="20000">
                <a:srgbClr val="1D428A"/>
              </a:gs>
              <a:gs pos="100000">
                <a:srgbClr val="00A3E0"/>
              </a:gs>
            </a:gsLst>
            <a:lin ang="15000000" scaled="0"/>
            <a:tileRect/>
          </a:gradFill>
          <a:ln w="9525" cap="flat" cmpd="sng" algn="ctr">
            <a:noFill/>
            <a:prstDash val="solid"/>
          </a:ln>
          <a:effectLst/>
        </p:spPr>
        <p:txBody>
          <a:bodyPr rtlCol="0" anchor="ctr"/>
          <a:lstStyle/>
          <a:p>
            <a:pPr algn="ctr">
              <a:defRPr/>
            </a:pPr>
            <a:endParaRPr lang="en-US" sz="3400" kern="0">
              <a:solidFill>
                <a:prstClr val="white"/>
              </a:solidFill>
            </a:endParaRPr>
          </a:p>
        </p:txBody>
      </p:sp>
      <p:pic>
        <p:nvPicPr>
          <p:cNvPr id="11" name="Picture 10" descr="DOE_GREEN_LOGO.psd">
            <a:extLst>
              <a:ext uri="{FF2B5EF4-FFF2-40B4-BE49-F238E27FC236}">
                <a16:creationId xmlns:a16="http://schemas.microsoft.com/office/drawing/2014/main" id="{A1FF1756-0772-614A-ADD7-74BF3574D5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2" name="Title 1"/>
          <p:cNvSpPr>
            <a:spLocks noGrp="1"/>
          </p:cNvSpPr>
          <p:nvPr>
            <p:ph type="ctrTitle"/>
          </p:nvPr>
        </p:nvSpPr>
        <p:spPr>
          <a:xfrm>
            <a:off x="482531" y="2482656"/>
            <a:ext cx="5235324" cy="930682"/>
          </a:xfrm>
          <a:prstGeom prst="rect">
            <a:avLst/>
          </a:prstGeom>
        </p:spPr>
        <p:txBody>
          <a:bodyPr anchor="b">
            <a:normAutofit/>
          </a:bodyPr>
          <a:lstStyle>
            <a:lvl1pPr>
              <a:defRPr sz="26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482531" y="3709814"/>
            <a:ext cx="3965324" cy="676729"/>
          </a:xfrm>
        </p:spPr>
        <p:txBody>
          <a:bodyPr>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9012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No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69702" y="6044524"/>
            <a:ext cx="601156" cy="251046"/>
          </a:xfrm>
          <a:prstGeom prst="rect">
            <a:avLst/>
          </a:prstGeom>
        </p:spPr>
        <p:txBody>
          <a:bodyPr/>
          <a:lstStyle/>
          <a:p>
            <a:pPr defTabSz="457200"/>
            <a:fld id="{4FFBE989-400D-B94A-945A-5633B3F5FC65}" type="slidenum">
              <a:rPr lang="en-US">
                <a:solidFill>
                  <a:srgbClr val="1D428A"/>
                </a:solidFill>
              </a:rPr>
              <a:pPr defTabSz="457200"/>
              <a:t>‹#›</a:t>
            </a:fld>
            <a:endParaRPr lang="en-US">
              <a:solidFill>
                <a:srgbClr val="1D428A"/>
              </a:solidFill>
            </a:endParaRPr>
          </a:p>
        </p:txBody>
      </p:sp>
      <p:sp>
        <p:nvSpPr>
          <p:cNvPr id="4" name="Rectangle 3"/>
          <p:cNvSpPr/>
          <p:nvPr userDrawn="1"/>
        </p:nvSpPr>
        <p:spPr>
          <a:xfrm>
            <a:off x="0" y="1"/>
            <a:ext cx="12192000" cy="118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5" name="Rectangle 4">
            <a:extLst>
              <a:ext uri="{FF2B5EF4-FFF2-40B4-BE49-F238E27FC236}">
                <a16:creationId xmlns:a16="http://schemas.microsoft.com/office/drawing/2014/main" id="{A723F486-E92E-774E-BE87-9BAF1430FE67}"/>
              </a:ext>
            </a:extLst>
          </p:cNvPr>
          <p:cNvSpPr/>
          <p:nvPr userDrawn="1"/>
        </p:nvSpPr>
        <p:spPr>
          <a:xfrm>
            <a:off x="0" y="19454"/>
            <a:ext cx="12192000" cy="68385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400">
              <a:solidFill>
                <a:srgbClr val="FFFFFF"/>
              </a:solidFill>
            </a:endParaRPr>
          </a:p>
        </p:txBody>
      </p:sp>
      <p:sp>
        <p:nvSpPr>
          <p:cNvPr id="7" name="Subtitle 2">
            <a:extLst>
              <a:ext uri="{FF2B5EF4-FFF2-40B4-BE49-F238E27FC236}">
                <a16:creationId xmlns:a16="http://schemas.microsoft.com/office/drawing/2014/main" id="{7BCCC37F-7885-8B4B-AB32-31C76564E407}"/>
              </a:ext>
            </a:extLst>
          </p:cNvPr>
          <p:cNvSpPr>
            <a:spLocks noGrp="1"/>
          </p:cNvSpPr>
          <p:nvPr>
            <p:ph type="subTitle" idx="1"/>
          </p:nvPr>
        </p:nvSpPr>
        <p:spPr>
          <a:xfrm>
            <a:off x="617402" y="3655378"/>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3">
            <a:extLst>
              <a:ext uri="{FF2B5EF4-FFF2-40B4-BE49-F238E27FC236}">
                <a16:creationId xmlns:a16="http://schemas.microsoft.com/office/drawing/2014/main" id="{9F0B825A-E4C8-2946-B7B8-7D0D942A9C31}"/>
              </a:ext>
            </a:extLst>
          </p:cNvPr>
          <p:cNvSpPr>
            <a:spLocks noGrp="1"/>
          </p:cNvSpPr>
          <p:nvPr>
            <p:ph type="title"/>
          </p:nvPr>
        </p:nvSpPr>
        <p:spPr>
          <a:xfrm>
            <a:off x="617401" y="2534251"/>
            <a:ext cx="10957197" cy="1077310"/>
          </a:xfrm>
          <a:prstGeom prst="rect">
            <a:avLst/>
          </a:prstGeom>
        </p:spPr>
        <p:txBody>
          <a:bodyPr>
            <a:normAutofit/>
          </a:bodyPr>
          <a:lstStyle>
            <a:lvl1pPr algn="ctr">
              <a:defRPr sz="3400" b="1">
                <a:solidFill>
                  <a:schemeClr val="bg1"/>
                </a:solidFill>
              </a:defRPr>
            </a:lvl1pPr>
          </a:lstStyle>
          <a:p>
            <a:r>
              <a:rPr lang="en-US"/>
              <a:t>Click to edit Master title style</a:t>
            </a:r>
          </a:p>
        </p:txBody>
      </p:sp>
      <p:pic>
        <p:nvPicPr>
          <p:cNvPr id="8" name="Picture 7" descr="DOE_GREEN_LOGO.psd">
            <a:extLst>
              <a:ext uri="{FF2B5EF4-FFF2-40B4-BE49-F238E27FC236}">
                <a16:creationId xmlns:a16="http://schemas.microsoft.com/office/drawing/2014/main" id="{6B9D92EA-766E-1F4D-B104-5B0321A29EB3}"/>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13079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N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ACDF06-C920-AA4F-9AEA-3E634DF413A2}"/>
              </a:ext>
            </a:extLst>
          </p:cNvPr>
          <p:cNvSpPr/>
          <p:nvPr userDrawn="1"/>
        </p:nvSpPr>
        <p:spPr>
          <a:xfrm>
            <a:off x="0" y="19454"/>
            <a:ext cx="12192000" cy="6838546"/>
          </a:xfrm>
          <a:prstGeom prst="rect">
            <a:avLst/>
          </a:prstGeom>
          <a:gradFill flip="none" rotWithShape="1">
            <a:gsLst>
              <a:gs pos="20000">
                <a:srgbClr val="1D428A"/>
              </a:gs>
              <a:gs pos="100000">
                <a:srgbClr val="00A3E0"/>
              </a:gs>
            </a:gsLst>
            <a:lin ang="15000000" scaled="0"/>
            <a:tileRect/>
          </a:gradFill>
          <a:ln w="9525" cap="flat" cmpd="sng" algn="ctr">
            <a:noFill/>
            <a:prstDash val="solid"/>
          </a:ln>
          <a:effectLst/>
        </p:spPr>
        <p:txBody>
          <a:bodyPr rtlCol="0" anchor="ctr"/>
          <a:lstStyle/>
          <a:p>
            <a:pPr algn="ctr">
              <a:defRPr/>
            </a:pPr>
            <a:endParaRPr lang="en-US" sz="3400" kern="0">
              <a:solidFill>
                <a:prstClr val="white"/>
              </a:solidFill>
            </a:endParaRPr>
          </a:p>
        </p:txBody>
      </p:sp>
      <p:sp>
        <p:nvSpPr>
          <p:cNvPr id="7" name="Subtitle 2">
            <a:extLst>
              <a:ext uri="{FF2B5EF4-FFF2-40B4-BE49-F238E27FC236}">
                <a16:creationId xmlns:a16="http://schemas.microsoft.com/office/drawing/2014/main" id="{7BCCC37F-7885-8B4B-AB32-31C76564E407}"/>
              </a:ext>
            </a:extLst>
          </p:cNvPr>
          <p:cNvSpPr>
            <a:spLocks noGrp="1"/>
          </p:cNvSpPr>
          <p:nvPr>
            <p:ph type="subTitle" idx="1"/>
          </p:nvPr>
        </p:nvSpPr>
        <p:spPr>
          <a:xfrm>
            <a:off x="617402" y="3655378"/>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3">
            <a:extLst>
              <a:ext uri="{FF2B5EF4-FFF2-40B4-BE49-F238E27FC236}">
                <a16:creationId xmlns:a16="http://schemas.microsoft.com/office/drawing/2014/main" id="{9F0B825A-E4C8-2946-B7B8-7D0D942A9C31}"/>
              </a:ext>
            </a:extLst>
          </p:cNvPr>
          <p:cNvSpPr>
            <a:spLocks noGrp="1"/>
          </p:cNvSpPr>
          <p:nvPr>
            <p:ph type="title"/>
          </p:nvPr>
        </p:nvSpPr>
        <p:spPr>
          <a:xfrm>
            <a:off x="617401" y="2534251"/>
            <a:ext cx="10957197" cy="1077310"/>
          </a:xfrm>
          <a:prstGeom prst="rect">
            <a:avLst/>
          </a:prstGeom>
        </p:spPr>
        <p:txBody>
          <a:bodyPr>
            <a:normAutofit/>
          </a:bodyPr>
          <a:lstStyle>
            <a:lvl1pPr algn="ctr">
              <a:defRPr sz="3400" b="1">
                <a:solidFill>
                  <a:schemeClr val="bg1"/>
                </a:solidFill>
              </a:defRPr>
            </a:lvl1pPr>
          </a:lstStyle>
          <a:p>
            <a:r>
              <a:rPr lang="en-US"/>
              <a:t>Click to edit Master title style</a:t>
            </a:r>
          </a:p>
        </p:txBody>
      </p:sp>
      <p:pic>
        <p:nvPicPr>
          <p:cNvPr id="6" name="Picture 5" descr="DOE_GREEN_LOGO.psd">
            <a:extLst>
              <a:ext uri="{FF2B5EF4-FFF2-40B4-BE49-F238E27FC236}">
                <a16:creationId xmlns:a16="http://schemas.microsoft.com/office/drawing/2014/main" id="{ADC74818-663E-294D-ADB1-7842A71DCFAC}"/>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227268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light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5FCC6-499C-6C44-9D82-AEB2AC4F7099}"/>
              </a:ext>
            </a:extLst>
          </p:cNvPr>
          <p:cNvSpPr/>
          <p:nvPr userDrawn="1"/>
        </p:nvSpPr>
        <p:spPr>
          <a:xfrm>
            <a:off x="0" y="19454"/>
            <a:ext cx="12192000" cy="6838546"/>
          </a:xfrm>
          <a:prstGeom prst="rect">
            <a:avLst/>
          </a:prstGeom>
          <a:solidFill>
            <a:srgbClr val="039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Subtitle 2">
            <a:extLst>
              <a:ext uri="{FF2B5EF4-FFF2-40B4-BE49-F238E27FC236}">
                <a16:creationId xmlns:a16="http://schemas.microsoft.com/office/drawing/2014/main" id="{C1FC9453-00F4-5943-9843-0E5482EAD1BC}"/>
              </a:ext>
            </a:extLst>
          </p:cNvPr>
          <p:cNvSpPr>
            <a:spLocks noGrp="1"/>
          </p:cNvSpPr>
          <p:nvPr>
            <p:ph type="subTitle" idx="1"/>
          </p:nvPr>
        </p:nvSpPr>
        <p:spPr>
          <a:xfrm>
            <a:off x="617402" y="3655378"/>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itle 13">
            <a:extLst>
              <a:ext uri="{FF2B5EF4-FFF2-40B4-BE49-F238E27FC236}">
                <a16:creationId xmlns:a16="http://schemas.microsoft.com/office/drawing/2014/main" id="{2A97089D-C7F6-5B4B-A856-24BC0C4D7A55}"/>
              </a:ext>
            </a:extLst>
          </p:cNvPr>
          <p:cNvSpPr>
            <a:spLocks noGrp="1"/>
          </p:cNvSpPr>
          <p:nvPr>
            <p:ph type="title"/>
          </p:nvPr>
        </p:nvSpPr>
        <p:spPr>
          <a:xfrm>
            <a:off x="617401" y="2534251"/>
            <a:ext cx="10957197" cy="1077310"/>
          </a:xfrm>
          <a:prstGeom prst="rect">
            <a:avLst/>
          </a:prstGeom>
        </p:spPr>
        <p:txBody>
          <a:bodyPr>
            <a:normAutofit/>
          </a:bodyPr>
          <a:lstStyle>
            <a:lvl1pPr algn="ctr">
              <a:defRPr sz="3400" b="1">
                <a:solidFill>
                  <a:schemeClr val="bg1"/>
                </a:solidFill>
              </a:defRPr>
            </a:lvl1pPr>
          </a:lstStyle>
          <a:p>
            <a:r>
              <a:rPr lang="en-US"/>
              <a:t>Click to edit Master title style</a:t>
            </a:r>
          </a:p>
        </p:txBody>
      </p:sp>
      <p:pic>
        <p:nvPicPr>
          <p:cNvPr id="6" name="Picture 5" descr="DOE_GREEN_LOGO.psd">
            <a:extLst>
              <a:ext uri="{FF2B5EF4-FFF2-40B4-BE49-F238E27FC236}">
                <a16:creationId xmlns:a16="http://schemas.microsoft.com/office/drawing/2014/main" id="{954BFF58-BD70-074C-9746-8134C0EC4DE4}"/>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347520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light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F21E15-D696-1F45-86F6-849ACDE9739F}"/>
              </a:ext>
            </a:extLst>
          </p:cNvPr>
          <p:cNvSpPr/>
          <p:nvPr userDrawn="1"/>
        </p:nvSpPr>
        <p:spPr>
          <a:xfrm>
            <a:off x="0" y="19454"/>
            <a:ext cx="12192000" cy="6838546"/>
          </a:xfrm>
          <a:prstGeom prst="rect">
            <a:avLst/>
          </a:prstGeom>
          <a:solidFill>
            <a:srgbClr val="76B9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8" name="Subtitle 2">
            <a:extLst>
              <a:ext uri="{FF2B5EF4-FFF2-40B4-BE49-F238E27FC236}">
                <a16:creationId xmlns:a16="http://schemas.microsoft.com/office/drawing/2014/main" id="{F6A2C398-48C3-8B4E-986B-B44A51FDF7FF}"/>
              </a:ext>
            </a:extLst>
          </p:cNvPr>
          <p:cNvSpPr>
            <a:spLocks noGrp="1"/>
          </p:cNvSpPr>
          <p:nvPr>
            <p:ph type="subTitle" idx="1"/>
          </p:nvPr>
        </p:nvSpPr>
        <p:spPr>
          <a:xfrm>
            <a:off x="617402" y="3655378"/>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itle 13">
            <a:extLst>
              <a:ext uri="{FF2B5EF4-FFF2-40B4-BE49-F238E27FC236}">
                <a16:creationId xmlns:a16="http://schemas.microsoft.com/office/drawing/2014/main" id="{FD705759-5DC9-5C4F-A6BC-5B823468ACDA}"/>
              </a:ext>
            </a:extLst>
          </p:cNvPr>
          <p:cNvSpPr>
            <a:spLocks noGrp="1"/>
          </p:cNvSpPr>
          <p:nvPr>
            <p:ph type="title"/>
          </p:nvPr>
        </p:nvSpPr>
        <p:spPr>
          <a:xfrm>
            <a:off x="617401" y="2534251"/>
            <a:ext cx="10957197" cy="1077310"/>
          </a:xfrm>
          <a:prstGeom prst="rect">
            <a:avLst/>
          </a:prstGeom>
        </p:spPr>
        <p:txBody>
          <a:bodyPr>
            <a:normAutofit/>
          </a:bodyPr>
          <a:lstStyle>
            <a:lvl1pPr algn="ctr">
              <a:defRPr sz="3400" b="1">
                <a:solidFill>
                  <a:schemeClr val="bg1"/>
                </a:solidFill>
              </a:defRPr>
            </a:lvl1pPr>
          </a:lstStyle>
          <a:p>
            <a:r>
              <a:rPr lang="en-US"/>
              <a:t>Click to edit Master title style</a:t>
            </a:r>
          </a:p>
        </p:txBody>
      </p:sp>
      <p:pic>
        <p:nvPicPr>
          <p:cNvPr id="6" name="Picture 5" descr="DOE_GREEN_LOGO.psd">
            <a:extLst>
              <a:ext uri="{FF2B5EF4-FFF2-40B4-BE49-F238E27FC236}">
                <a16:creationId xmlns:a16="http://schemas.microsoft.com/office/drawing/2014/main" id="{109CE99C-A00B-EF4C-A75F-9A80C22DC068}"/>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26702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4" name="Rectangle 3"/>
          <p:cNvSpPr/>
          <p:nvPr userDrawn="1"/>
        </p:nvSpPr>
        <p:spPr>
          <a:xfrm>
            <a:off x="1927412" y="2810515"/>
            <a:ext cx="10264588" cy="2234531"/>
          </a:xfrm>
          <a:prstGeom prst="rect">
            <a:avLst/>
          </a:prstGeom>
          <a:gradFill flip="none" rotWithShape="1">
            <a:gsLst>
              <a:gs pos="57000">
                <a:schemeClr val="tx1"/>
              </a:gs>
              <a:gs pos="100000">
                <a:schemeClr val="accent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2232213" y="2810514"/>
            <a:ext cx="9177152" cy="1176306"/>
          </a:xfrm>
          <a:prstGeom prst="rect">
            <a:avLst/>
          </a:prstGeom>
        </p:spPr>
        <p:txBody>
          <a:bodyPr anchor="b">
            <a:noAutofit/>
          </a:bodyPr>
          <a:lstStyle>
            <a:lvl1pPr>
              <a:defRPr sz="3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2239263" y="3989194"/>
            <a:ext cx="9031305" cy="912321"/>
          </a:xfrm>
        </p:spPr>
        <p:txBody>
          <a:bodyPr anchor="t">
            <a:noAutofit/>
          </a:bodyPr>
          <a:lstStyle>
            <a:lvl1pPr marL="0" indent="0" algn="l">
              <a:buNone/>
              <a:defRPr sz="28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DOE_GREEN_LOGO.psd">
            <a:extLst>
              <a:ext uri="{FF2B5EF4-FFF2-40B4-BE49-F238E27FC236}">
                <a16:creationId xmlns:a16="http://schemas.microsoft.com/office/drawing/2014/main" id="{0032766C-E264-104F-8E04-6801A58CA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6323" y="6248404"/>
            <a:ext cx="1316676" cy="450374"/>
          </a:xfrm>
          <a:prstGeom prst="rect">
            <a:avLst/>
          </a:prstGeom>
        </p:spPr>
      </p:pic>
      <p:pic>
        <p:nvPicPr>
          <p:cNvPr id="10" name="Picture 9">
            <a:extLst>
              <a:ext uri="{FF2B5EF4-FFF2-40B4-BE49-F238E27FC236}">
                <a16:creationId xmlns:a16="http://schemas.microsoft.com/office/drawing/2014/main" id="{B7730946-1FE7-6546-8563-4C5097D222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525" y="848550"/>
            <a:ext cx="4821774" cy="1574627"/>
          </a:xfrm>
          <a:prstGeom prst="rect">
            <a:avLst/>
          </a:prstGeom>
        </p:spPr>
      </p:pic>
    </p:spTree>
    <p:extLst>
      <p:ext uri="{BB962C8B-B14F-4D97-AF65-F5344CB8AC3E}">
        <p14:creationId xmlns:p14="http://schemas.microsoft.com/office/powerpoint/2010/main" val="176489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241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CB72DC-7431-9342-A67F-27B1D99D15DA}"/>
              </a:ext>
            </a:extLst>
          </p:cNvPr>
          <p:cNvSpPr/>
          <p:nvPr userDrawn="1"/>
        </p:nvSpPr>
        <p:spPr>
          <a:xfrm>
            <a:off x="0" y="5764696"/>
            <a:ext cx="12192000" cy="1093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575437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B Logo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134308" cy="1077310"/>
          </a:xfrm>
          <a:prstGeom prst="rect">
            <a:avLst/>
          </a:prstGeom>
        </p:spPr>
        <p:txBody>
          <a:bodyPr/>
          <a:lstStyle/>
          <a:p>
            <a:r>
              <a:rPr lang="en-US"/>
              <a:t>Click to edit Master title style</a:t>
            </a:r>
          </a:p>
        </p:txBody>
      </p:sp>
      <p:sp>
        <p:nvSpPr>
          <p:cNvPr id="4" name="Rectangle 3"/>
          <p:cNvSpPr/>
          <p:nvPr userDrawn="1"/>
        </p:nvSpPr>
        <p:spPr>
          <a:xfrm>
            <a:off x="0" y="6132286"/>
            <a:ext cx="12192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6" name="Picture 5">
            <a:extLst>
              <a:ext uri="{FF2B5EF4-FFF2-40B4-BE49-F238E27FC236}">
                <a16:creationId xmlns:a16="http://schemas.microsoft.com/office/drawing/2014/main" id="{D8355B74-8535-DD40-9F39-6F9E6427CC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33458" y="6302188"/>
            <a:ext cx="1304242" cy="425921"/>
          </a:xfrm>
          <a:prstGeom prst="rect">
            <a:avLst/>
          </a:prstGeom>
        </p:spPr>
      </p:pic>
    </p:spTree>
    <p:extLst>
      <p:ext uri="{BB962C8B-B14F-4D97-AF65-F5344CB8AC3E}">
        <p14:creationId xmlns:p14="http://schemas.microsoft.com/office/powerpoint/2010/main" val="4131493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134308" cy="1077310"/>
          </a:xfrm>
          <a:prstGeom prst="rect">
            <a:avLst/>
          </a:prstGeom>
        </p:spPr>
        <p:txBody>
          <a:bodyPr/>
          <a:lstStyle/>
          <a:p>
            <a:r>
              <a:rPr lang="en-US"/>
              <a:t>Click to edit Master title style</a:t>
            </a:r>
          </a:p>
        </p:txBody>
      </p:sp>
      <p:sp>
        <p:nvSpPr>
          <p:cNvPr id="4" name="Rectangle 3"/>
          <p:cNvSpPr/>
          <p:nvPr userDrawn="1"/>
        </p:nvSpPr>
        <p:spPr>
          <a:xfrm>
            <a:off x="0" y="6132286"/>
            <a:ext cx="12192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68783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o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134308" cy="1077310"/>
          </a:xfrm>
          <a:prstGeom prst="rect">
            <a:avLst/>
          </a:prstGeom>
        </p:spPr>
        <p:txBody>
          <a:bodyPr/>
          <a:lstStyle/>
          <a:p>
            <a:r>
              <a:rPr lang="en-US"/>
              <a:t>Click to edit Master title style</a:t>
            </a:r>
          </a:p>
        </p:txBody>
      </p:sp>
      <p:sp>
        <p:nvSpPr>
          <p:cNvPr id="4" name="Rectangle 3"/>
          <p:cNvSpPr/>
          <p:nvPr userDrawn="1"/>
        </p:nvSpPr>
        <p:spPr>
          <a:xfrm>
            <a:off x="0" y="1"/>
            <a:ext cx="12192000" cy="118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5690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N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BD814C-AC04-DB4D-B00B-4E0067909E1E}"/>
              </a:ext>
            </a:extLst>
          </p:cNvPr>
          <p:cNvSpPr/>
          <p:nvPr userDrawn="1"/>
        </p:nvSpPr>
        <p:spPr>
          <a:xfrm>
            <a:off x="0" y="19454"/>
            <a:ext cx="12192000" cy="63150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 name="Slide Number Placeholder 2"/>
          <p:cNvSpPr>
            <a:spLocks noGrp="1"/>
          </p:cNvSpPr>
          <p:nvPr>
            <p:ph type="sldNum" sz="quarter" idx="10"/>
          </p:nvPr>
        </p:nvSpPr>
        <p:spPr/>
        <p:txBody>
          <a:bodyPr/>
          <a:lstStyle/>
          <a:p>
            <a:pPr defTabSz="457200"/>
            <a:fld id="{4FFBE989-400D-B94A-945A-5633B3F5FC65}" type="slidenum">
              <a:rPr lang="en-US">
                <a:solidFill>
                  <a:srgbClr val="1D428A"/>
                </a:solidFill>
              </a:rPr>
              <a:pPr defTabSz="457200"/>
              <a:t>‹#›</a:t>
            </a:fld>
            <a:endParaRPr lang="en-US">
              <a:solidFill>
                <a:srgbClr val="1D428A"/>
              </a:solidFill>
            </a:endParaRPr>
          </a:p>
        </p:txBody>
      </p:sp>
      <p:sp>
        <p:nvSpPr>
          <p:cNvPr id="7" name="Subtitle 2">
            <a:extLst>
              <a:ext uri="{FF2B5EF4-FFF2-40B4-BE49-F238E27FC236}">
                <a16:creationId xmlns:a16="http://schemas.microsoft.com/office/drawing/2014/main" id="{7BCCC37F-7885-8B4B-AB32-31C76564E407}"/>
              </a:ext>
            </a:extLst>
          </p:cNvPr>
          <p:cNvSpPr>
            <a:spLocks noGrp="1"/>
          </p:cNvSpPr>
          <p:nvPr>
            <p:ph type="subTitle" idx="1"/>
          </p:nvPr>
        </p:nvSpPr>
        <p:spPr>
          <a:xfrm>
            <a:off x="617402" y="3100359"/>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17579B2C-BE7B-044C-AFF8-79A6DAE1F1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913" y="6422114"/>
            <a:ext cx="981866" cy="320644"/>
          </a:xfrm>
          <a:prstGeom prst="rect">
            <a:avLst/>
          </a:prstGeom>
        </p:spPr>
      </p:pic>
      <p:pic>
        <p:nvPicPr>
          <p:cNvPr id="10" name="Picture 9" descr="DOE_GREEN_LOGO.psd">
            <a:extLst>
              <a:ext uri="{FF2B5EF4-FFF2-40B4-BE49-F238E27FC236}">
                <a16:creationId xmlns:a16="http://schemas.microsoft.com/office/drawing/2014/main" id="{F6CC684F-56FA-FF46-9825-E174C7E0A1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14" name="Title 13">
            <a:extLst>
              <a:ext uri="{FF2B5EF4-FFF2-40B4-BE49-F238E27FC236}">
                <a16:creationId xmlns:a16="http://schemas.microsoft.com/office/drawing/2014/main" id="{9F0B825A-E4C8-2946-B7B8-7D0D942A9C31}"/>
              </a:ext>
            </a:extLst>
          </p:cNvPr>
          <p:cNvSpPr>
            <a:spLocks noGrp="1"/>
          </p:cNvSpPr>
          <p:nvPr>
            <p:ph type="title"/>
          </p:nvPr>
        </p:nvSpPr>
        <p:spPr>
          <a:xfrm>
            <a:off x="617401" y="1979232"/>
            <a:ext cx="10957197" cy="1077310"/>
          </a:xfrm>
        </p:spPr>
        <p:txBody>
          <a:bodyPr>
            <a:normAutofit/>
          </a:bodyPr>
          <a:lstStyle>
            <a:lvl1pPr algn="ctr">
              <a:defRPr sz="3400">
                <a:solidFill>
                  <a:schemeClr val="bg1"/>
                </a:solidFill>
              </a:defRPr>
            </a:lvl1pPr>
          </a:lstStyle>
          <a:p>
            <a:r>
              <a:rPr lang="en-US"/>
              <a:t>Click to edit Master title style</a:t>
            </a:r>
          </a:p>
        </p:txBody>
      </p:sp>
    </p:spTree>
    <p:extLst>
      <p:ext uri="{BB962C8B-B14F-4D97-AF65-F5344CB8AC3E}">
        <p14:creationId xmlns:p14="http://schemas.microsoft.com/office/powerpoint/2010/main" val="1989887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2523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4141" y="1600201"/>
            <a:ext cx="524825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269702" y="6044524"/>
            <a:ext cx="601156" cy="251046"/>
          </a:xfrm>
          <a:prstGeom prst="rect">
            <a:avLst/>
          </a:prstGeom>
        </p:spPr>
        <p:txBody>
          <a:bodyPr vert="horz" lIns="0" tIns="45720" rIns="91440" bIns="45720" rtlCol="0" anchor="ctr"/>
          <a:lstStyle>
            <a:lvl1pPr algn="l">
              <a:defRPr sz="1000">
                <a:solidFill>
                  <a:schemeClr val="tx1">
                    <a:tint val="75000"/>
                  </a:schemeClr>
                </a:solidFill>
              </a:defRPr>
            </a:lvl1pPr>
          </a:lstStyle>
          <a:p>
            <a:pPr defTabSz="457200"/>
            <a:fld id="{4FFBE989-400D-B94A-945A-5633B3F5FC65}" type="slidenum">
              <a:rPr lang="en-US" smtClean="0">
                <a:solidFill>
                  <a:srgbClr val="1D428A">
                    <a:tint val="75000"/>
                  </a:srgbClr>
                </a:solidFill>
              </a:rPr>
              <a:pPr defTabSz="457200"/>
              <a:t>‹#›</a:t>
            </a:fld>
            <a:endParaRPr lang="en-US">
              <a:solidFill>
                <a:srgbClr val="1D428A">
                  <a:tint val="75000"/>
                </a:srgbClr>
              </a:solidFill>
            </a:endParaRPr>
          </a:p>
        </p:txBody>
      </p:sp>
    </p:spTree>
    <p:extLst>
      <p:ext uri="{BB962C8B-B14F-4D97-AF65-F5344CB8AC3E}">
        <p14:creationId xmlns:p14="http://schemas.microsoft.com/office/powerpoint/2010/main" val="840381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83"/>
        <p:cNvGrpSpPr/>
        <p:nvPr/>
      </p:nvGrpSpPr>
      <p:grpSpPr>
        <a:xfrm>
          <a:off x="0" y="0"/>
          <a:ext cx="0" cy="0"/>
          <a:chOff x="0" y="0"/>
          <a:chExt cx="0" cy="0"/>
        </a:xfrm>
      </p:grpSpPr>
      <p:sp>
        <p:nvSpPr>
          <p:cNvPr id="484" name="Google Shape;484;p76"/>
          <p:cNvSpPr txBox="1">
            <a:spLocks noGrp="1"/>
          </p:cNvSpPr>
          <p:nvPr>
            <p:ph type="title"/>
          </p:nvPr>
        </p:nvSpPr>
        <p:spPr>
          <a:xfrm>
            <a:off x="609603" y="0"/>
            <a:ext cx="10134308" cy="10773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76"/>
          <p:cNvSpPr txBox="1">
            <a:spLocks noGrp="1"/>
          </p:cNvSpPr>
          <p:nvPr>
            <p:ph type="sldNum" idx="12"/>
          </p:nvPr>
        </p:nvSpPr>
        <p:spPr>
          <a:xfrm>
            <a:off x="269703" y="6044524"/>
            <a:ext cx="601156" cy="251046"/>
          </a:xfrm>
          <a:prstGeom prst="rect">
            <a:avLst/>
          </a:prstGeom>
          <a:noFill/>
          <a:ln>
            <a:noFill/>
          </a:ln>
        </p:spPr>
        <p:txBody>
          <a:bodyPr spcFirstLastPara="1" wrap="square" lIns="0" tIns="45700" rIns="91425" bIns="45700" anchor="ctr" anchorCtr="0">
            <a:noAutofit/>
          </a:bodyPr>
          <a:lstStyle>
            <a:lvl1pPr marL="0" lvl="0" indent="0" algn="l">
              <a:spcBef>
                <a:spcPts val="0"/>
              </a:spcBef>
              <a:buNone/>
              <a:defRPr sz="563">
                <a:solidFill>
                  <a:srgbClr val="8991B0"/>
                </a:solidFill>
                <a:latin typeface="Avenir"/>
                <a:ea typeface="Avenir"/>
                <a:cs typeface="Avenir"/>
                <a:sym typeface="Avenir"/>
              </a:defRPr>
            </a:lvl1pPr>
            <a:lvl2pPr marL="0" lvl="1" indent="0" algn="l">
              <a:spcBef>
                <a:spcPts val="0"/>
              </a:spcBef>
              <a:buNone/>
              <a:defRPr sz="563">
                <a:solidFill>
                  <a:srgbClr val="8991B0"/>
                </a:solidFill>
                <a:latin typeface="Avenir"/>
                <a:ea typeface="Avenir"/>
                <a:cs typeface="Avenir"/>
                <a:sym typeface="Avenir"/>
              </a:defRPr>
            </a:lvl2pPr>
            <a:lvl3pPr marL="0" lvl="2" indent="0" algn="l">
              <a:spcBef>
                <a:spcPts val="0"/>
              </a:spcBef>
              <a:buNone/>
              <a:defRPr sz="563">
                <a:solidFill>
                  <a:srgbClr val="8991B0"/>
                </a:solidFill>
                <a:latin typeface="Avenir"/>
                <a:ea typeface="Avenir"/>
                <a:cs typeface="Avenir"/>
                <a:sym typeface="Avenir"/>
              </a:defRPr>
            </a:lvl3pPr>
            <a:lvl4pPr marL="0" lvl="3" indent="0" algn="l">
              <a:spcBef>
                <a:spcPts val="0"/>
              </a:spcBef>
              <a:buNone/>
              <a:defRPr sz="563">
                <a:solidFill>
                  <a:srgbClr val="8991B0"/>
                </a:solidFill>
                <a:latin typeface="Avenir"/>
                <a:ea typeface="Avenir"/>
                <a:cs typeface="Avenir"/>
                <a:sym typeface="Avenir"/>
              </a:defRPr>
            </a:lvl4pPr>
            <a:lvl5pPr marL="0" lvl="4" indent="0" algn="l">
              <a:spcBef>
                <a:spcPts val="0"/>
              </a:spcBef>
              <a:buNone/>
              <a:defRPr sz="563">
                <a:solidFill>
                  <a:srgbClr val="8991B0"/>
                </a:solidFill>
                <a:latin typeface="Avenir"/>
                <a:ea typeface="Avenir"/>
                <a:cs typeface="Avenir"/>
                <a:sym typeface="Avenir"/>
              </a:defRPr>
            </a:lvl5pPr>
            <a:lvl6pPr marL="0" lvl="5" indent="0" algn="l">
              <a:spcBef>
                <a:spcPts val="0"/>
              </a:spcBef>
              <a:buNone/>
              <a:defRPr sz="563">
                <a:solidFill>
                  <a:srgbClr val="8991B0"/>
                </a:solidFill>
                <a:latin typeface="Avenir"/>
                <a:ea typeface="Avenir"/>
                <a:cs typeface="Avenir"/>
                <a:sym typeface="Avenir"/>
              </a:defRPr>
            </a:lvl6pPr>
            <a:lvl7pPr marL="0" lvl="6" indent="0" algn="l">
              <a:spcBef>
                <a:spcPts val="0"/>
              </a:spcBef>
              <a:buNone/>
              <a:defRPr sz="563">
                <a:solidFill>
                  <a:srgbClr val="8991B0"/>
                </a:solidFill>
                <a:latin typeface="Avenir"/>
                <a:ea typeface="Avenir"/>
                <a:cs typeface="Avenir"/>
                <a:sym typeface="Avenir"/>
              </a:defRPr>
            </a:lvl7pPr>
            <a:lvl8pPr marL="0" lvl="7" indent="0" algn="l">
              <a:spcBef>
                <a:spcPts val="0"/>
              </a:spcBef>
              <a:buNone/>
              <a:defRPr sz="563">
                <a:solidFill>
                  <a:srgbClr val="8991B0"/>
                </a:solidFill>
                <a:latin typeface="Avenir"/>
                <a:ea typeface="Avenir"/>
                <a:cs typeface="Avenir"/>
                <a:sym typeface="Avenir"/>
              </a:defRPr>
            </a:lvl8pPr>
            <a:lvl9pPr marL="0" lvl="8" indent="0" algn="l">
              <a:spcBef>
                <a:spcPts val="0"/>
              </a:spcBef>
              <a:buNone/>
              <a:defRPr sz="563">
                <a:solidFill>
                  <a:srgbClr val="8991B0"/>
                </a:solidFill>
                <a:latin typeface="Avenir"/>
                <a:ea typeface="Avenir"/>
                <a:cs typeface="Avenir"/>
                <a:sym typeface="Avenir"/>
              </a:defRPr>
            </a:lvl9pPr>
          </a:lstStyle>
          <a:p>
            <a:pPr defTabSz="457200"/>
            <a:fld id="{00000000-1234-1234-1234-123412341234}" type="slidenum">
              <a:rPr lang="en-US" smtClean="0"/>
              <a:pPr defTabSz="457200"/>
              <a:t>‹#›</a:t>
            </a:fld>
            <a:endParaRPr lang="en-US"/>
          </a:p>
        </p:txBody>
      </p:sp>
    </p:spTree>
    <p:extLst>
      <p:ext uri="{BB962C8B-B14F-4D97-AF65-F5344CB8AC3E}">
        <p14:creationId xmlns:p14="http://schemas.microsoft.com/office/powerpoint/2010/main" val="3827320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in Header" userDrawn="1">
  <p:cSld name="Thin Header">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1745646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1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ion c">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latin typeface="Lucida Grande"/>
                <a:ea typeface="Lucida Grande"/>
                <a:cs typeface="Lucida Grande"/>
              </a:rPr>
              <a:t>2_Title Slide</a:t>
            </a:r>
            <a:endParaRPr lang="en-US">
              <a:solidFill>
                <a:srgbClr val="FFFFFF"/>
              </a:solidFill>
            </a:endParaRPr>
          </a:p>
        </p:txBody>
      </p:sp>
      <p:sp>
        <p:nvSpPr>
          <p:cNvPr id="9" name="Rectangle 8"/>
          <p:cNvSpPr/>
          <p:nvPr userDrawn="1"/>
        </p:nvSpPr>
        <p:spPr>
          <a:xfrm>
            <a:off x="1909482" y="2869513"/>
            <a:ext cx="10282516" cy="884818"/>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0" name="Picture 9" descr="Big-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2582" y="2737425"/>
            <a:ext cx="1979569" cy="1187742"/>
          </a:xfrm>
          <a:prstGeom prst="rect">
            <a:avLst/>
          </a:prstGeom>
        </p:spPr>
      </p:pic>
      <p:sp>
        <p:nvSpPr>
          <p:cNvPr id="2" name="Title 1"/>
          <p:cNvSpPr>
            <a:spLocks noGrp="1"/>
          </p:cNvSpPr>
          <p:nvPr>
            <p:ph type="ctrTitle"/>
          </p:nvPr>
        </p:nvSpPr>
        <p:spPr>
          <a:xfrm>
            <a:off x="1943866" y="3941190"/>
            <a:ext cx="8968056" cy="871084"/>
          </a:xfrm>
          <a:prstGeom prst="rect">
            <a:avLst/>
          </a:prstGeom>
        </p:spPr>
        <p:txBody>
          <a:bodyPr anchor="b">
            <a:noAutofit/>
          </a:bodyPr>
          <a:lstStyle>
            <a:lvl1pPr>
              <a:defRPr sz="3400" b="1">
                <a:solidFill>
                  <a:schemeClr val="tx1"/>
                </a:solidFill>
              </a:defRPr>
            </a:lvl1pPr>
          </a:lstStyle>
          <a:p>
            <a:r>
              <a:rPr lang="en-US"/>
              <a:t>Click to edit Master title style</a:t>
            </a:r>
          </a:p>
        </p:txBody>
      </p:sp>
      <p:sp>
        <p:nvSpPr>
          <p:cNvPr id="3" name="Subtitle 2"/>
          <p:cNvSpPr>
            <a:spLocks noGrp="1"/>
          </p:cNvSpPr>
          <p:nvPr>
            <p:ph type="subTitle" idx="1"/>
          </p:nvPr>
        </p:nvSpPr>
        <p:spPr>
          <a:xfrm>
            <a:off x="1947595" y="4812274"/>
            <a:ext cx="8825531" cy="1276864"/>
          </a:xfrm>
        </p:spPr>
        <p:txBody>
          <a:bodyPr anchor="t">
            <a:noAutofit/>
          </a:bodyPr>
          <a:lstStyle>
            <a:lvl1pPr marL="0" indent="0" algn="l">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DOE_GREEN_LOGO.psd">
            <a:extLst>
              <a:ext uri="{FF2B5EF4-FFF2-40B4-BE49-F238E27FC236}">
                <a16:creationId xmlns:a16="http://schemas.microsoft.com/office/drawing/2014/main" id="{E0F50DBD-3F8D-6B4D-AC3E-29428AFC2B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36323" y="6248404"/>
            <a:ext cx="1316676" cy="450374"/>
          </a:xfrm>
          <a:prstGeom prst="rect">
            <a:avLst/>
          </a:prstGeom>
        </p:spPr>
      </p:pic>
      <p:pic>
        <p:nvPicPr>
          <p:cNvPr id="15" name="Picture 14">
            <a:extLst>
              <a:ext uri="{FF2B5EF4-FFF2-40B4-BE49-F238E27FC236}">
                <a16:creationId xmlns:a16="http://schemas.microsoft.com/office/drawing/2014/main" id="{75DE5297-D35A-4A41-B689-C112C453C5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7525" y="848550"/>
            <a:ext cx="4821774" cy="1574627"/>
          </a:xfrm>
          <a:prstGeom prst="rect">
            <a:avLst/>
          </a:prstGeom>
        </p:spPr>
      </p:pic>
      <p:pic>
        <p:nvPicPr>
          <p:cNvPr id="13" name="Picture 6" descr="Image result for better plant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7526" y="848551"/>
            <a:ext cx="4821774" cy="180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368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Title 1"/>
          <p:cNvSpPr txBox="1">
            <a:spLocks/>
          </p:cNvSpPr>
          <p:nvPr userDrawn="1"/>
        </p:nvSpPr>
        <p:spPr>
          <a:xfrm>
            <a:off x="437343" y="2669768"/>
            <a:ext cx="5322844" cy="903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600" b="1" kern="1200" cap="none">
                <a:solidFill>
                  <a:schemeClr val="bg1"/>
                </a:solidFill>
                <a:latin typeface="+mj-lt"/>
                <a:ea typeface="+mj-ea"/>
                <a:cs typeface="+mj-cs"/>
              </a:defRPr>
            </a:lvl1pPr>
          </a:lstStyle>
          <a:p>
            <a:r>
              <a:rPr lang="en-US">
                <a:solidFill>
                  <a:srgbClr val="FFFFFF"/>
                </a:solidFill>
              </a:rPr>
              <a:t>Click To Edit Master Title Style</a:t>
            </a:r>
          </a:p>
        </p:txBody>
      </p:sp>
      <p:sp>
        <p:nvSpPr>
          <p:cNvPr id="2" name="Title 1"/>
          <p:cNvSpPr>
            <a:spLocks noGrp="1"/>
          </p:cNvSpPr>
          <p:nvPr>
            <p:ph type="ctrTitle"/>
          </p:nvPr>
        </p:nvSpPr>
        <p:spPr>
          <a:xfrm>
            <a:off x="482531" y="2184482"/>
            <a:ext cx="5235324" cy="930682"/>
          </a:xfrm>
          <a:prstGeom prst="rect">
            <a:avLst/>
          </a:prstGeom>
        </p:spPr>
        <p:txBody>
          <a:bodyPr>
            <a:normAutofit/>
          </a:bodyPr>
          <a:lstStyle>
            <a:lvl1pPr>
              <a:defRPr sz="2600" b="1">
                <a:solidFill>
                  <a:srgbClr val="1D428A"/>
                </a:solidFill>
              </a:defRPr>
            </a:lvl1pPr>
          </a:lstStyle>
          <a:p>
            <a:r>
              <a:rPr lang="en-US"/>
              <a:t>Click to edit Master title style</a:t>
            </a:r>
          </a:p>
        </p:txBody>
      </p:sp>
      <p:sp>
        <p:nvSpPr>
          <p:cNvPr id="3" name="Subtitle 2"/>
          <p:cNvSpPr>
            <a:spLocks noGrp="1"/>
          </p:cNvSpPr>
          <p:nvPr>
            <p:ph type="subTitle" idx="1"/>
          </p:nvPr>
        </p:nvSpPr>
        <p:spPr>
          <a:xfrm>
            <a:off x="482531" y="3411640"/>
            <a:ext cx="3965324" cy="676729"/>
          </a:xfrm>
        </p:spPr>
        <p:txBody>
          <a:bodyPr>
            <a:no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ig-Arrow-No-Line.png">
            <a:extLst>
              <a:ext uri="{FF2B5EF4-FFF2-40B4-BE49-F238E27FC236}">
                <a16:creationId xmlns:a16="http://schemas.microsoft.com/office/drawing/2014/main" id="{196817A5-2C0E-9349-880C-178454DCFF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83204" y="1"/>
            <a:ext cx="8208796" cy="6101872"/>
          </a:xfrm>
          <a:prstGeom prst="rect">
            <a:avLst/>
          </a:prstGeom>
        </p:spPr>
      </p:pic>
      <p:pic>
        <p:nvPicPr>
          <p:cNvPr id="11" name="Picture 10" descr="DOE_GREEN_LOGO.psd">
            <a:extLst>
              <a:ext uri="{FF2B5EF4-FFF2-40B4-BE49-F238E27FC236}">
                <a16:creationId xmlns:a16="http://schemas.microsoft.com/office/drawing/2014/main" id="{D5A6816A-11C4-214E-B1FC-07A54FD620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36323" y="6248404"/>
            <a:ext cx="1316676" cy="450374"/>
          </a:xfrm>
          <a:prstGeom prst="rect">
            <a:avLst/>
          </a:prstGeom>
        </p:spPr>
      </p:pic>
      <p:pic>
        <p:nvPicPr>
          <p:cNvPr id="15" name="Picture 14">
            <a:extLst>
              <a:ext uri="{FF2B5EF4-FFF2-40B4-BE49-F238E27FC236}">
                <a16:creationId xmlns:a16="http://schemas.microsoft.com/office/drawing/2014/main" id="{FA32981C-D032-2946-B34A-81871470FB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8897" y="524230"/>
            <a:ext cx="3214518" cy="1049752"/>
          </a:xfrm>
          <a:prstGeom prst="rect">
            <a:avLst/>
          </a:prstGeom>
        </p:spPr>
      </p:pic>
    </p:spTree>
    <p:extLst>
      <p:ext uri="{BB962C8B-B14F-4D97-AF65-F5344CB8AC3E}">
        <p14:creationId xmlns:p14="http://schemas.microsoft.com/office/powerpoint/2010/main" val="61331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4" name="Rectangle 3"/>
          <p:cNvSpPr/>
          <p:nvPr userDrawn="1"/>
        </p:nvSpPr>
        <p:spPr>
          <a:xfrm>
            <a:off x="1927412" y="2810515"/>
            <a:ext cx="10264588" cy="2234531"/>
          </a:xfrm>
          <a:prstGeom prst="rect">
            <a:avLst/>
          </a:prstGeom>
          <a:gradFill flip="none" rotWithShape="1">
            <a:gsLst>
              <a:gs pos="57000">
                <a:schemeClr val="tx1"/>
              </a:gs>
              <a:gs pos="100000">
                <a:schemeClr val="accent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2232213" y="2810514"/>
            <a:ext cx="9177152" cy="1176306"/>
          </a:xfrm>
          <a:prstGeom prst="rect">
            <a:avLst/>
          </a:prstGeom>
        </p:spPr>
        <p:txBody>
          <a:bodyPr anchor="b">
            <a:noAutofit/>
          </a:bodyPr>
          <a:lstStyle>
            <a:lvl1pPr>
              <a:defRPr sz="3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2239263" y="3989194"/>
            <a:ext cx="9031305" cy="912321"/>
          </a:xfrm>
        </p:spPr>
        <p:txBody>
          <a:bodyPr anchor="t">
            <a:noAutofit/>
          </a:bodyPr>
          <a:lstStyle>
            <a:lvl1pPr marL="0" indent="0" algn="l">
              <a:buNone/>
              <a:defRPr sz="28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DOE_GREEN_LOGO.psd">
            <a:extLst>
              <a:ext uri="{FF2B5EF4-FFF2-40B4-BE49-F238E27FC236}">
                <a16:creationId xmlns:a16="http://schemas.microsoft.com/office/drawing/2014/main" id="{0032766C-E264-104F-8E04-6801A58CA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6323" y="6248404"/>
            <a:ext cx="1316676" cy="450374"/>
          </a:xfrm>
          <a:prstGeom prst="rect">
            <a:avLst/>
          </a:prstGeom>
        </p:spPr>
      </p:pic>
      <p:pic>
        <p:nvPicPr>
          <p:cNvPr id="10" name="Picture 9">
            <a:extLst>
              <a:ext uri="{FF2B5EF4-FFF2-40B4-BE49-F238E27FC236}">
                <a16:creationId xmlns:a16="http://schemas.microsoft.com/office/drawing/2014/main" id="{B7730946-1FE7-6546-8563-4C5097D222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7525" y="848550"/>
            <a:ext cx="4821774" cy="1574627"/>
          </a:xfrm>
          <a:prstGeom prst="rect">
            <a:avLst/>
          </a:prstGeom>
        </p:spPr>
      </p:pic>
    </p:spTree>
    <p:extLst>
      <p:ext uri="{BB962C8B-B14F-4D97-AF65-F5344CB8AC3E}">
        <p14:creationId xmlns:p14="http://schemas.microsoft.com/office/powerpoint/2010/main" val="932292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Option c">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latin typeface="Lucida Grande"/>
                <a:ea typeface="Lucida Grande"/>
                <a:cs typeface="Lucida Grande"/>
              </a:rPr>
              <a:t>2_Title Slide</a:t>
            </a:r>
            <a:endParaRPr lang="en-US">
              <a:solidFill>
                <a:srgbClr val="FFFFFF"/>
              </a:solidFill>
            </a:endParaRPr>
          </a:p>
        </p:txBody>
      </p:sp>
      <p:sp>
        <p:nvSpPr>
          <p:cNvPr id="9" name="Rectangle 8"/>
          <p:cNvSpPr/>
          <p:nvPr userDrawn="1"/>
        </p:nvSpPr>
        <p:spPr>
          <a:xfrm>
            <a:off x="1909482" y="2869513"/>
            <a:ext cx="10282516" cy="884818"/>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0" name="Picture 9" descr="Big-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2582" y="2737425"/>
            <a:ext cx="1979569" cy="1187742"/>
          </a:xfrm>
          <a:prstGeom prst="rect">
            <a:avLst/>
          </a:prstGeom>
        </p:spPr>
      </p:pic>
      <p:sp>
        <p:nvSpPr>
          <p:cNvPr id="2" name="Title 1"/>
          <p:cNvSpPr>
            <a:spLocks noGrp="1"/>
          </p:cNvSpPr>
          <p:nvPr>
            <p:ph type="ctrTitle"/>
          </p:nvPr>
        </p:nvSpPr>
        <p:spPr>
          <a:xfrm>
            <a:off x="1943866" y="3941190"/>
            <a:ext cx="8968056" cy="871084"/>
          </a:xfrm>
          <a:prstGeom prst="rect">
            <a:avLst/>
          </a:prstGeom>
        </p:spPr>
        <p:txBody>
          <a:bodyPr anchor="b">
            <a:noAutofit/>
          </a:bodyPr>
          <a:lstStyle>
            <a:lvl1pPr>
              <a:defRPr sz="3400" b="1">
                <a:solidFill>
                  <a:schemeClr val="tx1"/>
                </a:solidFill>
              </a:defRPr>
            </a:lvl1pPr>
          </a:lstStyle>
          <a:p>
            <a:r>
              <a:rPr lang="en-US"/>
              <a:t>Click to edit Master title style</a:t>
            </a:r>
          </a:p>
        </p:txBody>
      </p:sp>
      <p:sp>
        <p:nvSpPr>
          <p:cNvPr id="3" name="Subtitle 2"/>
          <p:cNvSpPr>
            <a:spLocks noGrp="1"/>
          </p:cNvSpPr>
          <p:nvPr>
            <p:ph type="subTitle" idx="1"/>
          </p:nvPr>
        </p:nvSpPr>
        <p:spPr>
          <a:xfrm>
            <a:off x="1947595" y="4812274"/>
            <a:ext cx="8825531" cy="1276864"/>
          </a:xfrm>
        </p:spPr>
        <p:txBody>
          <a:bodyPr anchor="t">
            <a:noAutofit/>
          </a:bodyPr>
          <a:lstStyle>
            <a:lvl1pPr marL="0" indent="0" algn="l">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253371" y="6099902"/>
            <a:ext cx="1159962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DOE_GREEN_LOGO.psd">
            <a:extLst>
              <a:ext uri="{FF2B5EF4-FFF2-40B4-BE49-F238E27FC236}">
                <a16:creationId xmlns:a16="http://schemas.microsoft.com/office/drawing/2014/main" id="{E0F50DBD-3F8D-6B4D-AC3E-29428AFC2B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36323" y="6248404"/>
            <a:ext cx="1316676" cy="450374"/>
          </a:xfrm>
          <a:prstGeom prst="rect">
            <a:avLst/>
          </a:prstGeom>
        </p:spPr>
      </p:pic>
      <p:pic>
        <p:nvPicPr>
          <p:cNvPr id="15" name="Picture 14">
            <a:extLst>
              <a:ext uri="{FF2B5EF4-FFF2-40B4-BE49-F238E27FC236}">
                <a16:creationId xmlns:a16="http://schemas.microsoft.com/office/drawing/2014/main" id="{75DE5297-D35A-4A41-B689-C112C453C5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7525" y="848550"/>
            <a:ext cx="4821774" cy="1574627"/>
          </a:xfrm>
          <a:prstGeom prst="rect">
            <a:avLst/>
          </a:prstGeom>
        </p:spPr>
      </p:pic>
      <p:pic>
        <p:nvPicPr>
          <p:cNvPr id="13" name="Picture 6" descr="Image result for better plant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7526" y="848551"/>
            <a:ext cx="4821774" cy="180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95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hin Header">
    <p:spTree>
      <p:nvGrpSpPr>
        <p:cNvPr id="1" name=""/>
        <p:cNvGrpSpPr/>
        <p:nvPr/>
      </p:nvGrpSpPr>
      <p:grpSpPr>
        <a:xfrm>
          <a:off x="0" y="0"/>
          <a:ext cx="0" cy="0"/>
          <a:chOff x="0" y="0"/>
          <a:chExt cx="0" cy="0"/>
        </a:xfrm>
      </p:grpSpPr>
      <p:sp>
        <p:nvSpPr>
          <p:cNvPr id="8" name="Right Triangle 7"/>
          <p:cNvSpPr/>
          <p:nvPr userDrawn="1"/>
        </p:nvSpPr>
        <p:spPr>
          <a:xfrm flipH="1">
            <a:off x="11778451" y="427641"/>
            <a:ext cx="230451" cy="1724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p:nvPr>
        </p:nvSpPr>
        <p:spPr>
          <a:xfrm>
            <a:off x="230955" y="150398"/>
            <a:ext cx="11527617" cy="600075"/>
          </a:xfrm>
          <a:prstGeom prst="rect">
            <a:avLst/>
          </a:prstGeom>
        </p:spPr>
        <p:txBody>
          <a:bodyPr anchor="ctr">
            <a:normAutofit/>
          </a:bodyPr>
          <a:lstStyle>
            <a:lvl1pPr>
              <a:defRPr sz="2400" b="1">
                <a:solidFill>
                  <a:schemeClr val="tx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0FCC17BB-F3E8-BE47-9479-824157576970}"/>
              </a:ext>
            </a:extLst>
          </p:cNvPr>
          <p:cNvCxnSpPr>
            <a:cxnSpLocks/>
          </p:cNvCxnSpPr>
          <p:nvPr userDrawn="1"/>
        </p:nvCxnSpPr>
        <p:spPr>
          <a:xfrm>
            <a:off x="250834" y="781603"/>
            <a:ext cx="11718916" cy="0"/>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 Placeholder 2">
            <a:extLst>
              <a:ext uri="{FF2B5EF4-FFF2-40B4-BE49-F238E27FC236}">
                <a16:creationId xmlns:a16="http://schemas.microsoft.com/office/drawing/2014/main" id="{03494B89-E739-5E48-B389-E4CE48B5D991}"/>
              </a:ext>
            </a:extLst>
          </p:cNvPr>
          <p:cNvSpPr>
            <a:spLocks noGrp="1"/>
          </p:cNvSpPr>
          <p:nvPr>
            <p:ph idx="1"/>
          </p:nvPr>
        </p:nvSpPr>
        <p:spPr>
          <a:xfrm>
            <a:off x="250834" y="1152939"/>
            <a:ext cx="11527616" cy="4750904"/>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458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9945" y="159026"/>
            <a:ext cx="11557863" cy="582821"/>
          </a:xfrm>
          <a:prstGeom prst="rect">
            <a:avLst/>
          </a:prstGeom>
        </p:spPr>
        <p:txBody>
          <a:bodyPr anchor="ctr"/>
          <a:lstStyle>
            <a:lvl1pPr>
              <a:defRPr sz="2400" b="1">
                <a:solidFill>
                  <a:schemeClr val="tx1"/>
                </a:solidFill>
              </a:defRPr>
            </a:lvl1pPr>
          </a:lstStyle>
          <a:p>
            <a:r>
              <a:rPr lang="en-US"/>
              <a:t>Click to edit Master title style</a:t>
            </a:r>
          </a:p>
        </p:txBody>
      </p:sp>
      <p:sp>
        <p:nvSpPr>
          <p:cNvPr id="3" name="Content Placeholder 2"/>
          <p:cNvSpPr>
            <a:spLocks noGrp="1"/>
          </p:cNvSpPr>
          <p:nvPr>
            <p:ph idx="1"/>
          </p:nvPr>
        </p:nvSpPr>
        <p:spPr>
          <a:xfrm>
            <a:off x="249824" y="1150082"/>
            <a:ext cx="11537984" cy="4525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A0FFE45D-A6A8-1147-AF28-0E18478A95FB}"/>
              </a:ext>
            </a:extLst>
          </p:cNvPr>
          <p:cNvCxnSpPr>
            <a:cxnSpLocks/>
          </p:cNvCxnSpPr>
          <p:nvPr userDrawn="1"/>
        </p:nvCxnSpPr>
        <p:spPr>
          <a:xfrm>
            <a:off x="250834" y="781603"/>
            <a:ext cx="11718916"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4012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9945" y="159026"/>
            <a:ext cx="11557863" cy="582821"/>
          </a:xfrm>
          <a:prstGeom prst="rect">
            <a:avLst/>
          </a:prstGeom>
        </p:spPr>
        <p:txBody>
          <a:bodyPr anchor="ctr"/>
          <a:lstStyle>
            <a:lvl1pPr>
              <a:defRPr sz="2400" b="1">
                <a:solidFill>
                  <a:schemeClr val="tx1"/>
                </a:solidFill>
              </a:defRPr>
            </a:lvl1pPr>
          </a:lstStyle>
          <a:p>
            <a:r>
              <a:rPr lang="en-US"/>
              <a:t>Click to edit Master title style</a:t>
            </a:r>
          </a:p>
        </p:txBody>
      </p:sp>
      <p:sp>
        <p:nvSpPr>
          <p:cNvPr id="3" name="Content Placeholder 2"/>
          <p:cNvSpPr>
            <a:spLocks noGrp="1"/>
          </p:cNvSpPr>
          <p:nvPr>
            <p:ph idx="1"/>
          </p:nvPr>
        </p:nvSpPr>
        <p:spPr>
          <a:xfrm>
            <a:off x="249824" y="1150082"/>
            <a:ext cx="5554628" cy="4525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A0FFE45D-A6A8-1147-AF28-0E18478A95FB}"/>
              </a:ext>
            </a:extLst>
          </p:cNvPr>
          <p:cNvCxnSpPr>
            <a:cxnSpLocks/>
          </p:cNvCxnSpPr>
          <p:nvPr userDrawn="1"/>
        </p:nvCxnSpPr>
        <p:spPr>
          <a:xfrm>
            <a:off x="250834" y="781603"/>
            <a:ext cx="11718916"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1F16A8A8-66AD-BA4E-9ED4-3E00406DAEFF}"/>
              </a:ext>
            </a:extLst>
          </p:cNvPr>
          <p:cNvSpPr>
            <a:spLocks noGrp="1"/>
          </p:cNvSpPr>
          <p:nvPr>
            <p:ph idx="10"/>
          </p:nvPr>
        </p:nvSpPr>
        <p:spPr>
          <a:xfrm>
            <a:off x="6233181" y="1150082"/>
            <a:ext cx="5554628" cy="4525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000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howcase Project">
    <p:spTree>
      <p:nvGrpSpPr>
        <p:cNvPr id="1" name=""/>
        <p:cNvGrpSpPr/>
        <p:nvPr/>
      </p:nvGrpSpPr>
      <p:grpSpPr>
        <a:xfrm>
          <a:off x="0" y="0"/>
          <a:ext cx="0" cy="0"/>
          <a:chOff x="0" y="0"/>
          <a:chExt cx="0" cy="0"/>
        </a:xfrm>
      </p:grpSpPr>
      <p:sp>
        <p:nvSpPr>
          <p:cNvPr id="2" name="Title 1"/>
          <p:cNvSpPr>
            <a:spLocks noGrp="1"/>
          </p:cNvSpPr>
          <p:nvPr>
            <p:ph type="title"/>
          </p:nvPr>
        </p:nvSpPr>
        <p:spPr>
          <a:xfrm>
            <a:off x="229945" y="159026"/>
            <a:ext cx="11739805" cy="582821"/>
          </a:xfrm>
          <a:prstGeom prst="rect">
            <a:avLst/>
          </a:prstGeom>
        </p:spPr>
        <p:txBody>
          <a:bodyPr anchor="ctr"/>
          <a:lstStyle>
            <a:lvl1pPr>
              <a:defRPr sz="2400" b="1">
                <a:solidFill>
                  <a:schemeClr val="tx1"/>
                </a:solidFill>
              </a:defRPr>
            </a:lvl1pPr>
          </a:lstStyle>
          <a:p>
            <a:r>
              <a:rPr lang="en-US"/>
              <a:t>Click to edit Master title style</a:t>
            </a:r>
          </a:p>
        </p:txBody>
      </p:sp>
      <p:sp>
        <p:nvSpPr>
          <p:cNvPr id="3" name="Content Placeholder 2"/>
          <p:cNvSpPr>
            <a:spLocks noGrp="1"/>
          </p:cNvSpPr>
          <p:nvPr>
            <p:ph idx="1" hasCustomPrompt="1"/>
          </p:nvPr>
        </p:nvSpPr>
        <p:spPr>
          <a:xfrm>
            <a:off x="249824" y="2587415"/>
            <a:ext cx="5422315" cy="632863"/>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 name="Straight Connector 5">
            <a:extLst>
              <a:ext uri="{FF2B5EF4-FFF2-40B4-BE49-F238E27FC236}">
                <a16:creationId xmlns:a16="http://schemas.microsoft.com/office/drawing/2014/main" id="{A0FFE45D-A6A8-1147-AF28-0E18478A95FB}"/>
              </a:ext>
            </a:extLst>
          </p:cNvPr>
          <p:cNvCxnSpPr>
            <a:cxnSpLocks/>
          </p:cNvCxnSpPr>
          <p:nvPr userDrawn="1"/>
        </p:nvCxnSpPr>
        <p:spPr>
          <a:xfrm>
            <a:off x="250834" y="781603"/>
            <a:ext cx="11718916" cy="0"/>
          </a:xfrm>
          <a:prstGeom prst="line">
            <a:avLst/>
          </a:prstGeom>
          <a:ln w="12700"/>
        </p:spPr>
        <p:style>
          <a:lnRef idx="1">
            <a:schemeClr val="dk1"/>
          </a:lnRef>
          <a:fillRef idx="0">
            <a:schemeClr val="dk1"/>
          </a:fillRef>
          <a:effectRef idx="0">
            <a:schemeClr val="dk1"/>
          </a:effectRef>
          <a:fontRef idx="minor">
            <a:schemeClr val="tx1"/>
          </a:fontRef>
        </p:style>
      </p:cxnSp>
      <p:sp>
        <p:nvSpPr>
          <p:cNvPr id="11" name="Picture Placeholder 10">
            <a:extLst>
              <a:ext uri="{FF2B5EF4-FFF2-40B4-BE49-F238E27FC236}">
                <a16:creationId xmlns:a16="http://schemas.microsoft.com/office/drawing/2014/main" id="{018050F1-28ED-624F-AE92-35B5B48681D5}"/>
              </a:ext>
            </a:extLst>
          </p:cNvPr>
          <p:cNvSpPr>
            <a:spLocks noGrp="1"/>
          </p:cNvSpPr>
          <p:nvPr>
            <p:ph type="pic" sz="quarter" idx="10"/>
          </p:nvPr>
        </p:nvSpPr>
        <p:spPr>
          <a:xfrm>
            <a:off x="230188" y="963750"/>
            <a:ext cx="5441950" cy="1401763"/>
          </a:xfrm>
        </p:spPr>
        <p:txBody>
          <a:bodyPr/>
          <a:lstStyle/>
          <a:p>
            <a:endParaRPr lang="en-US"/>
          </a:p>
        </p:txBody>
      </p:sp>
      <p:sp>
        <p:nvSpPr>
          <p:cNvPr id="12" name="Content Placeholder 2">
            <a:extLst>
              <a:ext uri="{FF2B5EF4-FFF2-40B4-BE49-F238E27FC236}">
                <a16:creationId xmlns:a16="http://schemas.microsoft.com/office/drawing/2014/main" id="{E3DDCECF-A562-F942-AC22-F1925B022C77}"/>
              </a:ext>
            </a:extLst>
          </p:cNvPr>
          <p:cNvSpPr>
            <a:spLocks noGrp="1"/>
          </p:cNvSpPr>
          <p:nvPr>
            <p:ph idx="11" hasCustomPrompt="1"/>
          </p:nvPr>
        </p:nvSpPr>
        <p:spPr>
          <a:xfrm>
            <a:off x="249824" y="3402423"/>
            <a:ext cx="5422315" cy="243810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0"/>
            <a:endParaRPr lang="en-US"/>
          </a:p>
        </p:txBody>
      </p:sp>
      <p:sp>
        <p:nvSpPr>
          <p:cNvPr id="13" name="Picture Placeholder 10">
            <a:extLst>
              <a:ext uri="{FF2B5EF4-FFF2-40B4-BE49-F238E27FC236}">
                <a16:creationId xmlns:a16="http://schemas.microsoft.com/office/drawing/2014/main" id="{61AD51E2-1510-8445-AD3F-31B39157DBA7}"/>
              </a:ext>
            </a:extLst>
          </p:cNvPr>
          <p:cNvSpPr>
            <a:spLocks noGrp="1"/>
          </p:cNvSpPr>
          <p:nvPr>
            <p:ph type="pic" sz="quarter" idx="12"/>
          </p:nvPr>
        </p:nvSpPr>
        <p:spPr>
          <a:xfrm>
            <a:off x="6261652" y="963750"/>
            <a:ext cx="5652260" cy="2852876"/>
          </a:xfrm>
        </p:spPr>
        <p:txBody>
          <a:bodyPr/>
          <a:lstStyle/>
          <a:p>
            <a:endParaRPr lang="en-US"/>
          </a:p>
        </p:txBody>
      </p:sp>
      <p:sp>
        <p:nvSpPr>
          <p:cNvPr id="14" name="Picture Placeholder 10">
            <a:extLst>
              <a:ext uri="{FF2B5EF4-FFF2-40B4-BE49-F238E27FC236}">
                <a16:creationId xmlns:a16="http://schemas.microsoft.com/office/drawing/2014/main" id="{5E0DC130-17FC-4044-9D66-C076D61E87CB}"/>
              </a:ext>
            </a:extLst>
          </p:cNvPr>
          <p:cNvSpPr>
            <a:spLocks noGrp="1"/>
          </p:cNvSpPr>
          <p:nvPr>
            <p:ph type="pic" sz="quarter" idx="13"/>
          </p:nvPr>
        </p:nvSpPr>
        <p:spPr>
          <a:xfrm>
            <a:off x="6261652" y="4055165"/>
            <a:ext cx="2706385" cy="2070578"/>
          </a:xfrm>
        </p:spPr>
        <p:txBody>
          <a:bodyPr/>
          <a:lstStyle/>
          <a:p>
            <a:endParaRPr lang="en-US"/>
          </a:p>
        </p:txBody>
      </p:sp>
      <p:sp>
        <p:nvSpPr>
          <p:cNvPr id="15" name="Picture Placeholder 10">
            <a:extLst>
              <a:ext uri="{FF2B5EF4-FFF2-40B4-BE49-F238E27FC236}">
                <a16:creationId xmlns:a16="http://schemas.microsoft.com/office/drawing/2014/main" id="{6C2AC5B2-7987-CA4F-80DB-743A67DA0858}"/>
              </a:ext>
            </a:extLst>
          </p:cNvPr>
          <p:cNvSpPr>
            <a:spLocks noGrp="1"/>
          </p:cNvSpPr>
          <p:nvPr>
            <p:ph type="pic" sz="quarter" idx="14"/>
          </p:nvPr>
        </p:nvSpPr>
        <p:spPr>
          <a:xfrm>
            <a:off x="9203635" y="4055165"/>
            <a:ext cx="2706385" cy="2070578"/>
          </a:xfrm>
        </p:spPr>
        <p:txBody>
          <a:bodyPr/>
          <a:lstStyle/>
          <a:p>
            <a:endParaRPr lang="en-US"/>
          </a:p>
        </p:txBody>
      </p:sp>
    </p:spTree>
    <p:extLst>
      <p:ext uri="{BB962C8B-B14F-4D97-AF65-F5344CB8AC3E}">
        <p14:creationId xmlns:p14="http://schemas.microsoft.com/office/powerpoint/2010/main" val="2231408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9ABA8F8-33B9-4A4B-9906-723FE4B295FA}"/>
              </a:ext>
            </a:extLst>
          </p:cNvPr>
          <p:cNvSpPr>
            <a:spLocks noGrp="1"/>
          </p:cNvSpPr>
          <p:nvPr>
            <p:ph type="sldNum" sz="quarter" idx="10"/>
          </p:nvPr>
        </p:nvSpPr>
        <p:spPr>
          <a:xfrm>
            <a:off x="269702" y="6044524"/>
            <a:ext cx="601156" cy="251046"/>
          </a:xfrm>
          <a:prstGeom prst="rect">
            <a:avLst/>
          </a:prstGeom>
        </p:spPr>
        <p:txBody>
          <a:bodyPr/>
          <a:lstStyle/>
          <a:p>
            <a:pPr defTabSz="457200"/>
            <a:fld id="{4FFBE989-400D-B94A-945A-5633B3F5FC65}" type="slidenum">
              <a:rPr lang="en-US">
                <a:solidFill>
                  <a:srgbClr val="1D428A"/>
                </a:solidFill>
              </a:rPr>
              <a:pPr defTabSz="457200"/>
              <a:t>‹#›</a:t>
            </a:fld>
            <a:endParaRPr lang="en-US">
              <a:solidFill>
                <a:srgbClr val="1D428A"/>
              </a:solidFill>
            </a:endParaRPr>
          </a:p>
        </p:txBody>
      </p:sp>
      <p:sp>
        <p:nvSpPr>
          <p:cNvPr id="8" name="Rectangle 7">
            <a:extLst>
              <a:ext uri="{FF2B5EF4-FFF2-40B4-BE49-F238E27FC236}">
                <a16:creationId xmlns:a16="http://schemas.microsoft.com/office/drawing/2014/main" id="{5C9456D9-A4CE-A848-B1BE-51322C689BA1}"/>
              </a:ext>
            </a:extLst>
          </p:cNvPr>
          <p:cNvSpPr/>
          <p:nvPr userDrawn="1"/>
        </p:nvSpPr>
        <p:spPr>
          <a:xfrm>
            <a:off x="0" y="19454"/>
            <a:ext cx="12192000" cy="6838546"/>
          </a:xfrm>
          <a:prstGeom prst="rect">
            <a:avLst/>
          </a:prstGeom>
          <a:gradFill flip="none" rotWithShape="1">
            <a:gsLst>
              <a:gs pos="20000">
                <a:schemeClr val="tx1"/>
              </a:gs>
              <a:gs pos="100000">
                <a:schemeClr val="accent1"/>
              </a:gs>
            </a:gsLst>
            <a:lin ang="15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Title 1">
            <a:extLst>
              <a:ext uri="{FF2B5EF4-FFF2-40B4-BE49-F238E27FC236}">
                <a16:creationId xmlns:a16="http://schemas.microsoft.com/office/drawing/2014/main" id="{E81146B2-504A-E149-A55E-24BCE4956726}"/>
              </a:ext>
            </a:extLst>
          </p:cNvPr>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13" name="Text Placeholder 7">
            <a:extLst>
              <a:ext uri="{FF2B5EF4-FFF2-40B4-BE49-F238E27FC236}">
                <a16:creationId xmlns:a16="http://schemas.microsoft.com/office/drawing/2014/main" id="{7B91B528-46BD-FA4F-A42A-8B21EE07BD06}"/>
              </a:ext>
            </a:extLst>
          </p:cNvPr>
          <p:cNvSpPr>
            <a:spLocks noGrp="1"/>
          </p:cNvSpPr>
          <p:nvPr>
            <p:ph type="body" sz="quarter" idx="12"/>
          </p:nvPr>
        </p:nvSpPr>
        <p:spPr>
          <a:xfrm>
            <a:off x="269702" y="1169572"/>
            <a:ext cx="11583297" cy="4014787"/>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F2EA52EA-8AD5-B947-A30A-56FF4A1116EF}"/>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pic>
        <p:nvPicPr>
          <p:cNvPr id="10" name="Picture 9" descr="DOE_GREEN_LOGO.psd">
            <a:extLst>
              <a:ext uri="{FF2B5EF4-FFF2-40B4-BE49-F238E27FC236}">
                <a16:creationId xmlns:a16="http://schemas.microsoft.com/office/drawing/2014/main" id="{12C6FB40-DCF5-2949-9346-47D9A9BA2BAD}"/>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4142345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9D2D64-0D4F-EE4C-86E7-F0D3A63660D1}"/>
              </a:ext>
            </a:extLst>
          </p:cNvPr>
          <p:cNvSpPr/>
          <p:nvPr userDrawn="1"/>
        </p:nvSpPr>
        <p:spPr>
          <a:xfrm>
            <a:off x="0" y="0"/>
            <a:ext cx="12192000" cy="6858000"/>
          </a:xfrm>
          <a:prstGeom prst="rect">
            <a:avLst/>
          </a:prstGeom>
          <a:gradFill flip="none" rotWithShape="1">
            <a:gsLst>
              <a:gs pos="20000">
                <a:srgbClr val="1D428A"/>
              </a:gs>
              <a:gs pos="100000">
                <a:srgbClr val="00A3E0"/>
              </a:gs>
            </a:gsLst>
            <a:lin ang="15000000" scaled="0"/>
            <a:tileRect/>
          </a:gradFill>
          <a:ln w="9525" cap="flat" cmpd="sng" algn="ctr">
            <a:noFill/>
            <a:prstDash val="solid"/>
          </a:ln>
          <a:effectLst/>
        </p:spPr>
        <p:txBody>
          <a:bodyPr rtlCol="0" anchor="ctr"/>
          <a:lstStyle/>
          <a:p>
            <a:pPr algn="ctr">
              <a:defRPr/>
            </a:pPr>
            <a:endParaRPr lang="en-US" sz="3400" kern="0">
              <a:solidFill>
                <a:prstClr val="white"/>
              </a:solidFill>
            </a:endParaRPr>
          </a:p>
        </p:txBody>
      </p:sp>
      <p:sp>
        <p:nvSpPr>
          <p:cNvPr id="9" name="Title 1">
            <a:extLst>
              <a:ext uri="{FF2B5EF4-FFF2-40B4-BE49-F238E27FC236}">
                <a16:creationId xmlns:a16="http://schemas.microsoft.com/office/drawing/2014/main" id="{E81146B2-504A-E149-A55E-24BCE4956726}"/>
              </a:ext>
            </a:extLst>
          </p:cNvPr>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13" name="Text Placeholder 7">
            <a:extLst>
              <a:ext uri="{FF2B5EF4-FFF2-40B4-BE49-F238E27FC236}">
                <a16:creationId xmlns:a16="http://schemas.microsoft.com/office/drawing/2014/main" id="{7B91B528-46BD-FA4F-A42A-8B21EE07BD06}"/>
              </a:ext>
            </a:extLst>
          </p:cNvPr>
          <p:cNvSpPr>
            <a:spLocks noGrp="1"/>
          </p:cNvSpPr>
          <p:nvPr>
            <p:ph type="body" sz="quarter" idx="12"/>
          </p:nvPr>
        </p:nvSpPr>
        <p:spPr>
          <a:xfrm>
            <a:off x="269702" y="1169572"/>
            <a:ext cx="11583297" cy="4893298"/>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F2EA52EA-8AD5-B947-A30A-56FF4A1116EF}"/>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DOE_GREEN_LOGO.psd">
            <a:extLst>
              <a:ext uri="{FF2B5EF4-FFF2-40B4-BE49-F238E27FC236}">
                <a16:creationId xmlns:a16="http://schemas.microsoft.com/office/drawing/2014/main" id="{0329DB88-DD5F-714E-A69D-069236D173DB}"/>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2273280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9ABA8F8-33B9-4A4B-9906-723FE4B295FA}"/>
              </a:ext>
            </a:extLst>
          </p:cNvPr>
          <p:cNvSpPr>
            <a:spLocks noGrp="1"/>
          </p:cNvSpPr>
          <p:nvPr>
            <p:ph type="sldNum" sz="quarter" idx="10"/>
          </p:nvPr>
        </p:nvSpPr>
        <p:spPr>
          <a:xfrm>
            <a:off x="269702" y="6044524"/>
            <a:ext cx="601156" cy="251046"/>
          </a:xfrm>
          <a:prstGeom prst="rect">
            <a:avLst/>
          </a:prstGeom>
        </p:spPr>
        <p:txBody>
          <a:bodyPr/>
          <a:lstStyle/>
          <a:p>
            <a:pPr defTabSz="457200"/>
            <a:fld id="{4FFBE989-400D-B94A-945A-5633B3F5FC65}" type="slidenum">
              <a:rPr lang="en-US">
                <a:solidFill>
                  <a:srgbClr val="1D428A"/>
                </a:solidFill>
              </a:rPr>
              <a:pPr defTabSz="457200"/>
              <a:t>‹#›</a:t>
            </a:fld>
            <a:endParaRPr lang="en-US">
              <a:solidFill>
                <a:srgbClr val="1D428A"/>
              </a:solidFill>
            </a:endParaRPr>
          </a:p>
        </p:txBody>
      </p:sp>
      <p:sp>
        <p:nvSpPr>
          <p:cNvPr id="8" name="Rectangle 7">
            <a:extLst>
              <a:ext uri="{FF2B5EF4-FFF2-40B4-BE49-F238E27FC236}">
                <a16:creationId xmlns:a16="http://schemas.microsoft.com/office/drawing/2014/main" id="{5C9456D9-A4CE-A848-B1BE-51322C689BA1}"/>
              </a:ext>
            </a:extLst>
          </p:cNvPr>
          <p:cNvSpPr/>
          <p:nvPr userDrawn="1"/>
        </p:nvSpPr>
        <p:spPr>
          <a:xfrm>
            <a:off x="0" y="19454"/>
            <a:ext cx="12192000" cy="6315025"/>
          </a:xfrm>
          <a:prstGeom prst="rect">
            <a:avLst/>
          </a:prstGeom>
          <a:gradFill flip="none" rotWithShape="1">
            <a:gsLst>
              <a:gs pos="20000">
                <a:schemeClr val="tx1"/>
              </a:gs>
              <a:gs pos="100000">
                <a:schemeClr val="accent1"/>
              </a:gs>
            </a:gsLst>
            <a:lin ang="15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0" name="Picture 9">
            <a:extLst>
              <a:ext uri="{FF2B5EF4-FFF2-40B4-BE49-F238E27FC236}">
                <a16:creationId xmlns:a16="http://schemas.microsoft.com/office/drawing/2014/main" id="{B7B25809-0253-F34A-9402-5B95712AFE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913" y="6422114"/>
            <a:ext cx="981866" cy="320644"/>
          </a:xfrm>
          <a:prstGeom prst="rect">
            <a:avLst/>
          </a:prstGeom>
        </p:spPr>
      </p:pic>
      <p:pic>
        <p:nvPicPr>
          <p:cNvPr id="11" name="Picture 10" descr="DOE_GREEN_LOGO.psd">
            <a:extLst>
              <a:ext uri="{FF2B5EF4-FFF2-40B4-BE49-F238E27FC236}">
                <a16:creationId xmlns:a16="http://schemas.microsoft.com/office/drawing/2014/main" id="{A1FF1756-0772-614A-ADD7-74BF3574D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9" name="Title 1">
            <a:extLst>
              <a:ext uri="{FF2B5EF4-FFF2-40B4-BE49-F238E27FC236}">
                <a16:creationId xmlns:a16="http://schemas.microsoft.com/office/drawing/2014/main" id="{E81146B2-504A-E149-A55E-24BCE4956726}"/>
              </a:ext>
            </a:extLst>
          </p:cNvPr>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13" name="Text Placeholder 7">
            <a:extLst>
              <a:ext uri="{FF2B5EF4-FFF2-40B4-BE49-F238E27FC236}">
                <a16:creationId xmlns:a16="http://schemas.microsoft.com/office/drawing/2014/main" id="{7B91B528-46BD-FA4F-A42A-8B21EE07BD06}"/>
              </a:ext>
            </a:extLst>
          </p:cNvPr>
          <p:cNvSpPr>
            <a:spLocks noGrp="1"/>
          </p:cNvSpPr>
          <p:nvPr>
            <p:ph type="body" sz="quarter" idx="12"/>
          </p:nvPr>
        </p:nvSpPr>
        <p:spPr>
          <a:xfrm>
            <a:off x="269702" y="1169572"/>
            <a:ext cx="11583297" cy="4014787"/>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F2EA52EA-8AD5-B947-A30A-56FF4A1116EF}"/>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87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in Header">
    <p:spTree>
      <p:nvGrpSpPr>
        <p:cNvPr id="1" name=""/>
        <p:cNvGrpSpPr/>
        <p:nvPr/>
      </p:nvGrpSpPr>
      <p:grpSpPr>
        <a:xfrm>
          <a:off x="0" y="0"/>
          <a:ext cx="0" cy="0"/>
          <a:chOff x="0" y="0"/>
          <a:chExt cx="0" cy="0"/>
        </a:xfrm>
      </p:grpSpPr>
      <p:sp>
        <p:nvSpPr>
          <p:cNvPr id="8" name="Right Triangle 7"/>
          <p:cNvSpPr/>
          <p:nvPr userDrawn="1"/>
        </p:nvSpPr>
        <p:spPr>
          <a:xfrm flipH="1">
            <a:off x="11778451" y="427641"/>
            <a:ext cx="230451" cy="1724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p:nvPr>
        </p:nvSpPr>
        <p:spPr>
          <a:xfrm>
            <a:off x="230955" y="150398"/>
            <a:ext cx="11527617" cy="600075"/>
          </a:xfrm>
          <a:prstGeom prst="rect">
            <a:avLst/>
          </a:prstGeom>
        </p:spPr>
        <p:txBody>
          <a:bodyPr anchor="ctr">
            <a:normAutofit/>
          </a:bodyPr>
          <a:lstStyle>
            <a:lvl1pPr>
              <a:defRPr sz="2400" b="1">
                <a:solidFill>
                  <a:schemeClr val="tx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0FCC17BB-F3E8-BE47-9479-824157576970}"/>
              </a:ext>
            </a:extLst>
          </p:cNvPr>
          <p:cNvCxnSpPr>
            <a:cxnSpLocks/>
          </p:cNvCxnSpPr>
          <p:nvPr userDrawn="1"/>
        </p:nvCxnSpPr>
        <p:spPr>
          <a:xfrm>
            <a:off x="250834" y="781603"/>
            <a:ext cx="11718916" cy="0"/>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 Placeholder 2">
            <a:extLst>
              <a:ext uri="{FF2B5EF4-FFF2-40B4-BE49-F238E27FC236}">
                <a16:creationId xmlns:a16="http://schemas.microsoft.com/office/drawing/2014/main" id="{03494B89-E739-5E48-B389-E4CE48B5D991}"/>
              </a:ext>
            </a:extLst>
          </p:cNvPr>
          <p:cNvSpPr>
            <a:spLocks noGrp="1"/>
          </p:cNvSpPr>
          <p:nvPr>
            <p:ph idx="1"/>
          </p:nvPr>
        </p:nvSpPr>
        <p:spPr>
          <a:xfrm>
            <a:off x="250834" y="1152939"/>
            <a:ext cx="11527616" cy="4750904"/>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623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Highlight - arrow">
    <p:spTree>
      <p:nvGrpSpPr>
        <p:cNvPr id="1" name=""/>
        <p:cNvGrpSpPr/>
        <p:nvPr/>
      </p:nvGrpSpPr>
      <p:grpSpPr>
        <a:xfrm>
          <a:off x="0" y="0"/>
          <a:ext cx="0" cy="0"/>
          <a:chOff x="0" y="0"/>
          <a:chExt cx="0" cy="0"/>
        </a:xfrm>
      </p:grpSpPr>
      <p:pic>
        <p:nvPicPr>
          <p:cNvPr id="4" name="Picture 3" descr="Full-BG-RGB.png"/>
          <p:cNvPicPr>
            <a:picLocks noChangeAspect="1"/>
          </p:cNvPicPr>
          <p:nvPr userDrawn="1"/>
        </p:nvPicPr>
        <p:blipFill rotWithShape="1">
          <a:blip r:embed="rId2" cstate="screen">
            <a:extLst>
              <a:ext uri="{28A0092B-C50C-407E-A947-70E740481C1C}">
                <a14:useLocalDpi xmlns:a14="http://schemas.microsoft.com/office/drawing/2010/main"/>
              </a:ext>
            </a:extLst>
          </a:blip>
          <a:srcRect l="22024" b="21373"/>
          <a:stretch/>
        </p:blipFill>
        <p:spPr>
          <a:xfrm>
            <a:off x="1" y="0"/>
            <a:ext cx="12204095" cy="6858000"/>
          </a:xfrm>
          <a:prstGeom prst="rect">
            <a:avLst/>
          </a:prstGeom>
        </p:spPr>
      </p:pic>
      <p:sp>
        <p:nvSpPr>
          <p:cNvPr id="2" name="Title 1"/>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6" name="Picture Placeholder 5"/>
          <p:cNvSpPr>
            <a:spLocks noGrp="1"/>
          </p:cNvSpPr>
          <p:nvPr>
            <p:ph type="pic" sz="quarter" idx="11"/>
          </p:nvPr>
        </p:nvSpPr>
        <p:spPr>
          <a:xfrm>
            <a:off x="6278491" y="1167642"/>
            <a:ext cx="5574508" cy="4014787"/>
          </a:xfrm>
        </p:spPr>
        <p:txBody>
          <a:bodyPr/>
          <a:lstStyle>
            <a:lvl1pPr marL="0" indent="0">
              <a:buNone/>
              <a:defRPr/>
            </a:lvl1pPr>
          </a:lstStyle>
          <a:p>
            <a:r>
              <a:rPr lang="en-US"/>
              <a:t>Drag picture to placeholder or click icon to add</a:t>
            </a:r>
          </a:p>
        </p:txBody>
      </p:sp>
      <p:sp>
        <p:nvSpPr>
          <p:cNvPr id="8" name="Text Placeholder 7"/>
          <p:cNvSpPr>
            <a:spLocks noGrp="1"/>
          </p:cNvSpPr>
          <p:nvPr>
            <p:ph type="body" sz="quarter" idx="12"/>
          </p:nvPr>
        </p:nvSpPr>
        <p:spPr>
          <a:xfrm>
            <a:off x="269702" y="1167642"/>
            <a:ext cx="5591347" cy="4014787"/>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B1DFD45-47D0-2A40-A2FC-E4FECFC2EC89}"/>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pic>
        <p:nvPicPr>
          <p:cNvPr id="10" name="Picture 9" descr="DOE_GREEN_LOGO.psd">
            <a:extLst>
              <a:ext uri="{FF2B5EF4-FFF2-40B4-BE49-F238E27FC236}">
                <a16:creationId xmlns:a16="http://schemas.microsoft.com/office/drawing/2014/main" id="{E7D23666-3F2B-A644-95A3-CAB3B08FB1E1}"/>
              </a:ext>
            </a:extLst>
          </p:cNvPr>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2380602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Highlight - arrow">
    <p:spTree>
      <p:nvGrpSpPr>
        <p:cNvPr id="1" name=""/>
        <p:cNvGrpSpPr/>
        <p:nvPr/>
      </p:nvGrpSpPr>
      <p:grpSpPr>
        <a:xfrm>
          <a:off x="0" y="0"/>
          <a:ext cx="0" cy="0"/>
          <a:chOff x="0" y="0"/>
          <a:chExt cx="0" cy="0"/>
        </a:xfrm>
      </p:grpSpPr>
      <p:pic>
        <p:nvPicPr>
          <p:cNvPr id="4" name="Picture 3" descr="Full-BG-RGB.png"/>
          <p:cNvPicPr>
            <a:picLocks noChangeAspect="1"/>
          </p:cNvPicPr>
          <p:nvPr userDrawn="1"/>
        </p:nvPicPr>
        <p:blipFill rotWithShape="1">
          <a:blip r:embed="rId2" cstate="screen">
            <a:extLst>
              <a:ext uri="{28A0092B-C50C-407E-A947-70E740481C1C}">
                <a14:useLocalDpi xmlns:a14="http://schemas.microsoft.com/office/drawing/2010/main"/>
              </a:ext>
            </a:extLst>
          </a:blip>
          <a:srcRect l="22024" b="21373"/>
          <a:stretch/>
        </p:blipFill>
        <p:spPr>
          <a:xfrm>
            <a:off x="1" y="0"/>
            <a:ext cx="12204095" cy="6858000"/>
          </a:xfrm>
          <a:prstGeom prst="rect">
            <a:avLst/>
          </a:prstGeom>
        </p:spPr>
      </p:pic>
      <p:sp>
        <p:nvSpPr>
          <p:cNvPr id="2" name="Title 1"/>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6" name="Picture Placeholder 5"/>
          <p:cNvSpPr>
            <a:spLocks noGrp="1"/>
          </p:cNvSpPr>
          <p:nvPr>
            <p:ph type="pic" sz="quarter" idx="11"/>
          </p:nvPr>
        </p:nvSpPr>
        <p:spPr>
          <a:xfrm>
            <a:off x="269701" y="1187520"/>
            <a:ext cx="5574508" cy="4014787"/>
          </a:xfrm>
        </p:spPr>
        <p:txBody>
          <a:bodyPr/>
          <a:lstStyle>
            <a:lvl1pPr marL="0" indent="0">
              <a:buNone/>
              <a:defRPr/>
            </a:lvl1pPr>
          </a:lstStyle>
          <a:p>
            <a:r>
              <a:rPr lang="en-US"/>
              <a:t>Drag picture to placeholder or click icon to add</a:t>
            </a:r>
          </a:p>
        </p:txBody>
      </p:sp>
      <p:sp>
        <p:nvSpPr>
          <p:cNvPr id="8" name="Text Placeholder 7"/>
          <p:cNvSpPr>
            <a:spLocks noGrp="1"/>
          </p:cNvSpPr>
          <p:nvPr>
            <p:ph type="body" sz="quarter" idx="12"/>
          </p:nvPr>
        </p:nvSpPr>
        <p:spPr>
          <a:xfrm>
            <a:off x="6261652" y="1187520"/>
            <a:ext cx="5591347" cy="4014787"/>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44B900C-7634-104C-BD7D-03A91D6328C1}"/>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DOE_GREEN_LOGO.psd">
            <a:extLst>
              <a:ext uri="{FF2B5EF4-FFF2-40B4-BE49-F238E27FC236}">
                <a16:creationId xmlns:a16="http://schemas.microsoft.com/office/drawing/2014/main" id="{105CA4EC-D3AA-164D-9638-F380DF844D27}"/>
              </a:ext>
            </a:extLst>
          </p:cNvPr>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3149615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ntent High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D09E1E-764C-DB43-8A0E-B3F8B4947BF6}"/>
              </a:ext>
            </a:extLst>
          </p:cNvPr>
          <p:cNvSpPr/>
          <p:nvPr userDrawn="1"/>
        </p:nvSpPr>
        <p:spPr>
          <a:xfrm>
            <a:off x="0" y="19454"/>
            <a:ext cx="12192000" cy="68385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0" name="Title 1">
            <a:extLst>
              <a:ext uri="{FF2B5EF4-FFF2-40B4-BE49-F238E27FC236}">
                <a16:creationId xmlns:a16="http://schemas.microsoft.com/office/drawing/2014/main" id="{52DB5511-4E67-5547-B940-1F50611DC01A}"/>
              </a:ext>
            </a:extLst>
          </p:cNvPr>
          <p:cNvSpPr>
            <a:spLocks noGrp="1"/>
          </p:cNvSpPr>
          <p:nvPr>
            <p:ph type="title"/>
          </p:nvPr>
        </p:nvSpPr>
        <p:spPr>
          <a:xfrm>
            <a:off x="229945" y="159026"/>
            <a:ext cx="11557863" cy="582821"/>
          </a:xfrm>
          <a:prstGeom prst="rect">
            <a:avLst/>
          </a:prstGeom>
        </p:spPr>
        <p:txBody>
          <a:bodyPr anchor="ctr"/>
          <a:lstStyle>
            <a:lvl1pPr>
              <a:defRPr sz="2400" b="1">
                <a:solidFill>
                  <a:schemeClr val="bg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93E33752-F2D2-E548-B669-07082349236F}"/>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5" name="Content Placeholder 2">
            <a:extLst>
              <a:ext uri="{FF2B5EF4-FFF2-40B4-BE49-F238E27FC236}">
                <a16:creationId xmlns:a16="http://schemas.microsoft.com/office/drawing/2014/main" id="{4B834BFE-09BF-DB46-9C4F-7957D3647DEF}"/>
              </a:ext>
            </a:extLst>
          </p:cNvPr>
          <p:cNvSpPr>
            <a:spLocks noGrp="1"/>
          </p:cNvSpPr>
          <p:nvPr>
            <p:ph idx="1"/>
          </p:nvPr>
        </p:nvSpPr>
        <p:spPr>
          <a:xfrm>
            <a:off x="229944" y="1150082"/>
            <a:ext cx="11557863" cy="487303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OE_GREEN_LOGO.psd">
            <a:extLst>
              <a:ext uri="{FF2B5EF4-FFF2-40B4-BE49-F238E27FC236}">
                <a16:creationId xmlns:a16="http://schemas.microsoft.com/office/drawing/2014/main" id="{9C488F19-2572-5A48-BD52-21E65BB0DE5F}"/>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3521648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C6ADDB-2776-C943-8C20-157B9B964249}"/>
              </a:ext>
            </a:extLst>
          </p:cNvPr>
          <p:cNvSpPr/>
          <p:nvPr userDrawn="1"/>
        </p:nvSpPr>
        <p:spPr>
          <a:xfrm>
            <a:off x="0" y="19454"/>
            <a:ext cx="12192000" cy="6315025"/>
          </a:xfrm>
          <a:prstGeom prst="rect">
            <a:avLst/>
          </a:prstGeom>
          <a:gradFill flip="none" rotWithShape="1">
            <a:gsLst>
              <a:gs pos="20000">
                <a:srgbClr val="1D428A"/>
              </a:gs>
              <a:gs pos="100000">
                <a:srgbClr val="00A3E0"/>
              </a:gs>
            </a:gsLst>
            <a:lin ang="15000000" scaled="0"/>
            <a:tileRect/>
          </a:gradFill>
          <a:ln w="9525" cap="flat" cmpd="sng" algn="ctr">
            <a:noFill/>
            <a:prstDash val="solid"/>
          </a:ln>
          <a:effectLst/>
        </p:spPr>
        <p:txBody>
          <a:bodyPr rtlCol="0" anchor="ctr"/>
          <a:lstStyle/>
          <a:p>
            <a:pPr algn="ctr">
              <a:defRPr/>
            </a:pPr>
            <a:endParaRPr lang="en-US" sz="3400" kern="0">
              <a:solidFill>
                <a:prstClr val="white"/>
              </a:solidFill>
            </a:endParaRPr>
          </a:p>
        </p:txBody>
      </p:sp>
      <p:pic>
        <p:nvPicPr>
          <p:cNvPr id="11" name="Picture 10" descr="DOE_GREEN_LOGO.psd">
            <a:extLst>
              <a:ext uri="{FF2B5EF4-FFF2-40B4-BE49-F238E27FC236}">
                <a16:creationId xmlns:a16="http://schemas.microsoft.com/office/drawing/2014/main" id="{A1FF1756-0772-614A-ADD7-74BF3574D5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13" name="Title 1">
            <a:extLst>
              <a:ext uri="{FF2B5EF4-FFF2-40B4-BE49-F238E27FC236}">
                <a16:creationId xmlns:a16="http://schemas.microsoft.com/office/drawing/2014/main" id="{BFBAAC13-2769-F04A-8029-7735356649EF}"/>
              </a:ext>
            </a:extLst>
          </p:cNvPr>
          <p:cNvSpPr>
            <a:spLocks noGrp="1"/>
          </p:cNvSpPr>
          <p:nvPr>
            <p:ph type="ctrTitle"/>
          </p:nvPr>
        </p:nvSpPr>
        <p:spPr>
          <a:xfrm>
            <a:off x="482531" y="2482656"/>
            <a:ext cx="5235324" cy="930682"/>
          </a:xfrm>
          <a:prstGeom prst="rect">
            <a:avLst/>
          </a:prstGeom>
        </p:spPr>
        <p:txBody>
          <a:bodyPr anchor="b">
            <a:normAutofit/>
          </a:bodyPr>
          <a:lstStyle>
            <a:lvl1pPr>
              <a:defRPr sz="2600" b="1">
                <a:solidFill>
                  <a:schemeClr val="bg1"/>
                </a:solidFill>
              </a:defRPr>
            </a:lvl1pPr>
          </a:lstStyle>
          <a:p>
            <a:r>
              <a:rPr lang="en-US"/>
              <a:t>Click to edit Master title style</a:t>
            </a:r>
          </a:p>
        </p:txBody>
      </p:sp>
      <p:sp>
        <p:nvSpPr>
          <p:cNvPr id="14" name="Subtitle 2">
            <a:extLst>
              <a:ext uri="{FF2B5EF4-FFF2-40B4-BE49-F238E27FC236}">
                <a16:creationId xmlns:a16="http://schemas.microsoft.com/office/drawing/2014/main" id="{2CC999CC-CCF0-764F-9760-A3F8578A242B}"/>
              </a:ext>
            </a:extLst>
          </p:cNvPr>
          <p:cNvSpPr>
            <a:spLocks noGrp="1"/>
          </p:cNvSpPr>
          <p:nvPr>
            <p:ph type="subTitle" idx="1"/>
          </p:nvPr>
        </p:nvSpPr>
        <p:spPr>
          <a:xfrm>
            <a:off x="482531" y="3709814"/>
            <a:ext cx="3965324" cy="676729"/>
          </a:xfrm>
        </p:spPr>
        <p:txBody>
          <a:bodyPr>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44952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C6ADDB-2776-C943-8C20-157B9B964249}"/>
              </a:ext>
            </a:extLst>
          </p:cNvPr>
          <p:cNvSpPr/>
          <p:nvPr userDrawn="1"/>
        </p:nvSpPr>
        <p:spPr>
          <a:xfrm>
            <a:off x="0" y="19454"/>
            <a:ext cx="12192000" cy="6838546"/>
          </a:xfrm>
          <a:prstGeom prst="rect">
            <a:avLst/>
          </a:prstGeom>
          <a:gradFill flip="none" rotWithShape="1">
            <a:gsLst>
              <a:gs pos="20000">
                <a:srgbClr val="1D428A"/>
              </a:gs>
              <a:gs pos="100000">
                <a:srgbClr val="00A3E0"/>
              </a:gs>
            </a:gsLst>
            <a:lin ang="15000000" scaled="0"/>
            <a:tileRect/>
          </a:gradFill>
          <a:ln w="9525" cap="flat" cmpd="sng" algn="ctr">
            <a:noFill/>
            <a:prstDash val="solid"/>
          </a:ln>
          <a:effectLst/>
        </p:spPr>
        <p:txBody>
          <a:bodyPr rtlCol="0" anchor="ctr"/>
          <a:lstStyle/>
          <a:p>
            <a:pPr algn="ctr">
              <a:defRPr/>
            </a:pPr>
            <a:endParaRPr lang="en-US" sz="3400" kern="0">
              <a:solidFill>
                <a:prstClr val="white"/>
              </a:solidFill>
            </a:endParaRPr>
          </a:p>
        </p:txBody>
      </p:sp>
      <p:pic>
        <p:nvPicPr>
          <p:cNvPr id="11" name="Picture 10" descr="DOE_GREEN_LOGO.psd">
            <a:extLst>
              <a:ext uri="{FF2B5EF4-FFF2-40B4-BE49-F238E27FC236}">
                <a16:creationId xmlns:a16="http://schemas.microsoft.com/office/drawing/2014/main" id="{A1FF1756-0772-614A-ADD7-74BF3574D5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2" name="Title 1"/>
          <p:cNvSpPr>
            <a:spLocks noGrp="1"/>
          </p:cNvSpPr>
          <p:nvPr>
            <p:ph type="ctrTitle"/>
          </p:nvPr>
        </p:nvSpPr>
        <p:spPr>
          <a:xfrm>
            <a:off x="482531" y="2482656"/>
            <a:ext cx="5235324" cy="930682"/>
          </a:xfrm>
          <a:prstGeom prst="rect">
            <a:avLst/>
          </a:prstGeom>
        </p:spPr>
        <p:txBody>
          <a:bodyPr anchor="b">
            <a:normAutofit/>
          </a:bodyPr>
          <a:lstStyle>
            <a:lvl1pPr>
              <a:defRPr sz="26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482531" y="3709814"/>
            <a:ext cx="3965324" cy="676729"/>
          </a:xfrm>
        </p:spPr>
        <p:txBody>
          <a:bodyPr>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1425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No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69702" y="6044524"/>
            <a:ext cx="601156" cy="251046"/>
          </a:xfrm>
          <a:prstGeom prst="rect">
            <a:avLst/>
          </a:prstGeom>
        </p:spPr>
        <p:txBody>
          <a:bodyPr/>
          <a:lstStyle/>
          <a:p>
            <a:pPr defTabSz="457200"/>
            <a:fld id="{4FFBE989-400D-B94A-945A-5633B3F5FC65}" type="slidenum">
              <a:rPr lang="en-US">
                <a:solidFill>
                  <a:srgbClr val="1D428A"/>
                </a:solidFill>
              </a:rPr>
              <a:pPr defTabSz="457200"/>
              <a:t>‹#›</a:t>
            </a:fld>
            <a:endParaRPr lang="en-US">
              <a:solidFill>
                <a:srgbClr val="1D428A"/>
              </a:solidFill>
            </a:endParaRPr>
          </a:p>
        </p:txBody>
      </p:sp>
      <p:sp>
        <p:nvSpPr>
          <p:cNvPr id="4" name="Rectangle 3"/>
          <p:cNvSpPr/>
          <p:nvPr userDrawn="1"/>
        </p:nvSpPr>
        <p:spPr>
          <a:xfrm>
            <a:off x="0" y="1"/>
            <a:ext cx="12192000" cy="118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5" name="Rectangle 4">
            <a:extLst>
              <a:ext uri="{FF2B5EF4-FFF2-40B4-BE49-F238E27FC236}">
                <a16:creationId xmlns:a16="http://schemas.microsoft.com/office/drawing/2014/main" id="{A723F486-E92E-774E-BE87-9BAF1430FE67}"/>
              </a:ext>
            </a:extLst>
          </p:cNvPr>
          <p:cNvSpPr/>
          <p:nvPr userDrawn="1"/>
        </p:nvSpPr>
        <p:spPr>
          <a:xfrm>
            <a:off x="0" y="19454"/>
            <a:ext cx="12192000" cy="68385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400">
              <a:solidFill>
                <a:srgbClr val="FFFFFF"/>
              </a:solidFill>
            </a:endParaRPr>
          </a:p>
        </p:txBody>
      </p:sp>
      <p:sp>
        <p:nvSpPr>
          <p:cNvPr id="7" name="Subtitle 2">
            <a:extLst>
              <a:ext uri="{FF2B5EF4-FFF2-40B4-BE49-F238E27FC236}">
                <a16:creationId xmlns:a16="http://schemas.microsoft.com/office/drawing/2014/main" id="{7BCCC37F-7885-8B4B-AB32-31C76564E407}"/>
              </a:ext>
            </a:extLst>
          </p:cNvPr>
          <p:cNvSpPr>
            <a:spLocks noGrp="1"/>
          </p:cNvSpPr>
          <p:nvPr>
            <p:ph type="subTitle" idx="1"/>
          </p:nvPr>
        </p:nvSpPr>
        <p:spPr>
          <a:xfrm>
            <a:off x="617402" y="3655378"/>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3">
            <a:extLst>
              <a:ext uri="{FF2B5EF4-FFF2-40B4-BE49-F238E27FC236}">
                <a16:creationId xmlns:a16="http://schemas.microsoft.com/office/drawing/2014/main" id="{9F0B825A-E4C8-2946-B7B8-7D0D942A9C31}"/>
              </a:ext>
            </a:extLst>
          </p:cNvPr>
          <p:cNvSpPr>
            <a:spLocks noGrp="1"/>
          </p:cNvSpPr>
          <p:nvPr>
            <p:ph type="title"/>
          </p:nvPr>
        </p:nvSpPr>
        <p:spPr>
          <a:xfrm>
            <a:off x="617401" y="2534251"/>
            <a:ext cx="10957197" cy="1077310"/>
          </a:xfrm>
          <a:prstGeom prst="rect">
            <a:avLst/>
          </a:prstGeom>
        </p:spPr>
        <p:txBody>
          <a:bodyPr>
            <a:normAutofit/>
          </a:bodyPr>
          <a:lstStyle>
            <a:lvl1pPr algn="ctr">
              <a:defRPr sz="3400" b="1">
                <a:solidFill>
                  <a:schemeClr val="bg1"/>
                </a:solidFill>
              </a:defRPr>
            </a:lvl1pPr>
          </a:lstStyle>
          <a:p>
            <a:r>
              <a:rPr lang="en-US"/>
              <a:t>Click to edit Master title style</a:t>
            </a:r>
          </a:p>
        </p:txBody>
      </p:sp>
      <p:pic>
        <p:nvPicPr>
          <p:cNvPr id="8" name="Picture 7" descr="DOE_GREEN_LOGO.psd">
            <a:extLst>
              <a:ext uri="{FF2B5EF4-FFF2-40B4-BE49-F238E27FC236}">
                <a16:creationId xmlns:a16="http://schemas.microsoft.com/office/drawing/2014/main" id="{6B9D92EA-766E-1F4D-B104-5B0321A29EB3}"/>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3328665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N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ACDF06-C920-AA4F-9AEA-3E634DF413A2}"/>
              </a:ext>
            </a:extLst>
          </p:cNvPr>
          <p:cNvSpPr/>
          <p:nvPr userDrawn="1"/>
        </p:nvSpPr>
        <p:spPr>
          <a:xfrm>
            <a:off x="0" y="19454"/>
            <a:ext cx="12192000" cy="6838546"/>
          </a:xfrm>
          <a:prstGeom prst="rect">
            <a:avLst/>
          </a:prstGeom>
          <a:gradFill flip="none" rotWithShape="1">
            <a:gsLst>
              <a:gs pos="20000">
                <a:srgbClr val="1D428A"/>
              </a:gs>
              <a:gs pos="100000">
                <a:srgbClr val="00A3E0"/>
              </a:gs>
            </a:gsLst>
            <a:lin ang="15000000" scaled="0"/>
            <a:tileRect/>
          </a:gradFill>
          <a:ln w="9525" cap="flat" cmpd="sng" algn="ctr">
            <a:noFill/>
            <a:prstDash val="solid"/>
          </a:ln>
          <a:effectLst/>
        </p:spPr>
        <p:txBody>
          <a:bodyPr rtlCol="0" anchor="ctr"/>
          <a:lstStyle/>
          <a:p>
            <a:pPr algn="ctr">
              <a:defRPr/>
            </a:pPr>
            <a:endParaRPr lang="en-US" sz="3400" kern="0">
              <a:solidFill>
                <a:prstClr val="white"/>
              </a:solidFill>
            </a:endParaRPr>
          </a:p>
        </p:txBody>
      </p:sp>
      <p:sp>
        <p:nvSpPr>
          <p:cNvPr id="7" name="Subtitle 2">
            <a:extLst>
              <a:ext uri="{FF2B5EF4-FFF2-40B4-BE49-F238E27FC236}">
                <a16:creationId xmlns:a16="http://schemas.microsoft.com/office/drawing/2014/main" id="{7BCCC37F-7885-8B4B-AB32-31C76564E407}"/>
              </a:ext>
            </a:extLst>
          </p:cNvPr>
          <p:cNvSpPr>
            <a:spLocks noGrp="1"/>
          </p:cNvSpPr>
          <p:nvPr>
            <p:ph type="subTitle" idx="1"/>
          </p:nvPr>
        </p:nvSpPr>
        <p:spPr>
          <a:xfrm>
            <a:off x="617402" y="3655378"/>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3">
            <a:extLst>
              <a:ext uri="{FF2B5EF4-FFF2-40B4-BE49-F238E27FC236}">
                <a16:creationId xmlns:a16="http://schemas.microsoft.com/office/drawing/2014/main" id="{9F0B825A-E4C8-2946-B7B8-7D0D942A9C31}"/>
              </a:ext>
            </a:extLst>
          </p:cNvPr>
          <p:cNvSpPr>
            <a:spLocks noGrp="1"/>
          </p:cNvSpPr>
          <p:nvPr>
            <p:ph type="title"/>
          </p:nvPr>
        </p:nvSpPr>
        <p:spPr>
          <a:xfrm>
            <a:off x="617401" y="2534251"/>
            <a:ext cx="10957197" cy="1077310"/>
          </a:xfrm>
          <a:prstGeom prst="rect">
            <a:avLst/>
          </a:prstGeom>
        </p:spPr>
        <p:txBody>
          <a:bodyPr>
            <a:normAutofit/>
          </a:bodyPr>
          <a:lstStyle>
            <a:lvl1pPr algn="ctr">
              <a:defRPr sz="3400" b="1">
                <a:solidFill>
                  <a:schemeClr val="bg1"/>
                </a:solidFill>
              </a:defRPr>
            </a:lvl1pPr>
          </a:lstStyle>
          <a:p>
            <a:r>
              <a:rPr lang="en-US"/>
              <a:t>Click to edit Master title style</a:t>
            </a:r>
          </a:p>
        </p:txBody>
      </p:sp>
      <p:pic>
        <p:nvPicPr>
          <p:cNvPr id="6" name="Picture 5" descr="DOE_GREEN_LOGO.psd">
            <a:extLst>
              <a:ext uri="{FF2B5EF4-FFF2-40B4-BE49-F238E27FC236}">
                <a16:creationId xmlns:a16="http://schemas.microsoft.com/office/drawing/2014/main" id="{ADC74818-663E-294D-ADB1-7842A71DCFAC}"/>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3152167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light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5FCC6-499C-6C44-9D82-AEB2AC4F7099}"/>
              </a:ext>
            </a:extLst>
          </p:cNvPr>
          <p:cNvSpPr/>
          <p:nvPr userDrawn="1"/>
        </p:nvSpPr>
        <p:spPr>
          <a:xfrm>
            <a:off x="0" y="19454"/>
            <a:ext cx="12192000" cy="6838546"/>
          </a:xfrm>
          <a:prstGeom prst="rect">
            <a:avLst/>
          </a:prstGeom>
          <a:solidFill>
            <a:srgbClr val="039D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Subtitle 2">
            <a:extLst>
              <a:ext uri="{FF2B5EF4-FFF2-40B4-BE49-F238E27FC236}">
                <a16:creationId xmlns:a16="http://schemas.microsoft.com/office/drawing/2014/main" id="{C1FC9453-00F4-5943-9843-0E5482EAD1BC}"/>
              </a:ext>
            </a:extLst>
          </p:cNvPr>
          <p:cNvSpPr>
            <a:spLocks noGrp="1"/>
          </p:cNvSpPr>
          <p:nvPr>
            <p:ph type="subTitle" idx="1"/>
          </p:nvPr>
        </p:nvSpPr>
        <p:spPr>
          <a:xfrm>
            <a:off x="617402" y="3655378"/>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itle 13">
            <a:extLst>
              <a:ext uri="{FF2B5EF4-FFF2-40B4-BE49-F238E27FC236}">
                <a16:creationId xmlns:a16="http://schemas.microsoft.com/office/drawing/2014/main" id="{2A97089D-C7F6-5B4B-A856-24BC0C4D7A55}"/>
              </a:ext>
            </a:extLst>
          </p:cNvPr>
          <p:cNvSpPr>
            <a:spLocks noGrp="1"/>
          </p:cNvSpPr>
          <p:nvPr>
            <p:ph type="title"/>
          </p:nvPr>
        </p:nvSpPr>
        <p:spPr>
          <a:xfrm>
            <a:off x="617401" y="2534251"/>
            <a:ext cx="10957197" cy="1077310"/>
          </a:xfrm>
          <a:prstGeom prst="rect">
            <a:avLst/>
          </a:prstGeom>
        </p:spPr>
        <p:txBody>
          <a:bodyPr>
            <a:normAutofit/>
          </a:bodyPr>
          <a:lstStyle>
            <a:lvl1pPr algn="ctr">
              <a:defRPr sz="3400" b="1">
                <a:solidFill>
                  <a:schemeClr val="bg1"/>
                </a:solidFill>
              </a:defRPr>
            </a:lvl1pPr>
          </a:lstStyle>
          <a:p>
            <a:r>
              <a:rPr lang="en-US"/>
              <a:t>Click to edit Master title style</a:t>
            </a:r>
          </a:p>
        </p:txBody>
      </p:sp>
      <p:pic>
        <p:nvPicPr>
          <p:cNvPr id="6" name="Picture 5" descr="DOE_GREEN_LOGO.psd">
            <a:extLst>
              <a:ext uri="{FF2B5EF4-FFF2-40B4-BE49-F238E27FC236}">
                <a16:creationId xmlns:a16="http://schemas.microsoft.com/office/drawing/2014/main" id="{954BFF58-BD70-074C-9746-8134C0EC4DE4}"/>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158994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light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F21E15-D696-1F45-86F6-849ACDE9739F}"/>
              </a:ext>
            </a:extLst>
          </p:cNvPr>
          <p:cNvSpPr/>
          <p:nvPr userDrawn="1"/>
        </p:nvSpPr>
        <p:spPr>
          <a:xfrm>
            <a:off x="0" y="19454"/>
            <a:ext cx="12192000" cy="6838546"/>
          </a:xfrm>
          <a:prstGeom prst="rect">
            <a:avLst/>
          </a:prstGeom>
          <a:solidFill>
            <a:srgbClr val="76B9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8" name="Subtitle 2">
            <a:extLst>
              <a:ext uri="{FF2B5EF4-FFF2-40B4-BE49-F238E27FC236}">
                <a16:creationId xmlns:a16="http://schemas.microsoft.com/office/drawing/2014/main" id="{F6A2C398-48C3-8B4E-986B-B44A51FDF7FF}"/>
              </a:ext>
            </a:extLst>
          </p:cNvPr>
          <p:cNvSpPr>
            <a:spLocks noGrp="1"/>
          </p:cNvSpPr>
          <p:nvPr>
            <p:ph type="subTitle" idx="1"/>
          </p:nvPr>
        </p:nvSpPr>
        <p:spPr>
          <a:xfrm>
            <a:off x="617402" y="3655378"/>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itle 13">
            <a:extLst>
              <a:ext uri="{FF2B5EF4-FFF2-40B4-BE49-F238E27FC236}">
                <a16:creationId xmlns:a16="http://schemas.microsoft.com/office/drawing/2014/main" id="{FD705759-5DC9-5C4F-A6BC-5B823468ACDA}"/>
              </a:ext>
            </a:extLst>
          </p:cNvPr>
          <p:cNvSpPr>
            <a:spLocks noGrp="1"/>
          </p:cNvSpPr>
          <p:nvPr>
            <p:ph type="title"/>
          </p:nvPr>
        </p:nvSpPr>
        <p:spPr>
          <a:xfrm>
            <a:off x="617401" y="2534251"/>
            <a:ext cx="10957197" cy="1077310"/>
          </a:xfrm>
          <a:prstGeom prst="rect">
            <a:avLst/>
          </a:prstGeom>
        </p:spPr>
        <p:txBody>
          <a:bodyPr>
            <a:normAutofit/>
          </a:bodyPr>
          <a:lstStyle>
            <a:lvl1pPr algn="ctr">
              <a:defRPr sz="3400" b="1">
                <a:solidFill>
                  <a:schemeClr val="bg1"/>
                </a:solidFill>
              </a:defRPr>
            </a:lvl1pPr>
          </a:lstStyle>
          <a:p>
            <a:r>
              <a:rPr lang="en-US"/>
              <a:t>Click to edit Master title style</a:t>
            </a:r>
          </a:p>
        </p:txBody>
      </p:sp>
      <p:pic>
        <p:nvPicPr>
          <p:cNvPr id="6" name="Picture 5" descr="DOE_GREEN_LOGO.psd">
            <a:extLst>
              <a:ext uri="{FF2B5EF4-FFF2-40B4-BE49-F238E27FC236}">
                <a16:creationId xmlns:a16="http://schemas.microsoft.com/office/drawing/2014/main" id="{109CE99C-A00B-EF4C-A75F-9A80C22DC068}"/>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1923428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73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9945" y="159026"/>
            <a:ext cx="11557863" cy="582821"/>
          </a:xfrm>
          <a:prstGeom prst="rect">
            <a:avLst/>
          </a:prstGeom>
        </p:spPr>
        <p:txBody>
          <a:bodyPr anchor="ctr"/>
          <a:lstStyle>
            <a:lvl1pPr>
              <a:defRPr sz="2400" b="1">
                <a:solidFill>
                  <a:schemeClr val="tx1"/>
                </a:solidFill>
              </a:defRPr>
            </a:lvl1pPr>
          </a:lstStyle>
          <a:p>
            <a:r>
              <a:rPr lang="en-US"/>
              <a:t>Click to edit Master title style</a:t>
            </a:r>
          </a:p>
        </p:txBody>
      </p:sp>
      <p:sp>
        <p:nvSpPr>
          <p:cNvPr id="3" name="Content Placeholder 2"/>
          <p:cNvSpPr>
            <a:spLocks noGrp="1"/>
          </p:cNvSpPr>
          <p:nvPr>
            <p:ph idx="1"/>
          </p:nvPr>
        </p:nvSpPr>
        <p:spPr>
          <a:xfrm>
            <a:off x="249824" y="1150082"/>
            <a:ext cx="11537984" cy="4525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A0FFE45D-A6A8-1147-AF28-0E18478A95FB}"/>
              </a:ext>
            </a:extLst>
          </p:cNvPr>
          <p:cNvCxnSpPr>
            <a:cxnSpLocks/>
          </p:cNvCxnSpPr>
          <p:nvPr userDrawn="1"/>
        </p:nvCxnSpPr>
        <p:spPr>
          <a:xfrm>
            <a:off x="250834" y="781603"/>
            <a:ext cx="11718916"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8610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CB72DC-7431-9342-A67F-27B1D99D15DA}"/>
              </a:ext>
            </a:extLst>
          </p:cNvPr>
          <p:cNvSpPr/>
          <p:nvPr userDrawn="1"/>
        </p:nvSpPr>
        <p:spPr>
          <a:xfrm>
            <a:off x="0" y="5764696"/>
            <a:ext cx="12192000" cy="1093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229968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B Logo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134308" cy="1077310"/>
          </a:xfrm>
          <a:prstGeom prst="rect">
            <a:avLst/>
          </a:prstGeom>
        </p:spPr>
        <p:txBody>
          <a:bodyPr/>
          <a:lstStyle/>
          <a:p>
            <a:r>
              <a:rPr lang="en-US"/>
              <a:t>Click to edit Master title style</a:t>
            </a:r>
          </a:p>
        </p:txBody>
      </p:sp>
      <p:sp>
        <p:nvSpPr>
          <p:cNvPr id="4" name="Rectangle 3"/>
          <p:cNvSpPr/>
          <p:nvPr userDrawn="1"/>
        </p:nvSpPr>
        <p:spPr>
          <a:xfrm>
            <a:off x="0" y="6132286"/>
            <a:ext cx="12192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6" name="Picture 5">
            <a:extLst>
              <a:ext uri="{FF2B5EF4-FFF2-40B4-BE49-F238E27FC236}">
                <a16:creationId xmlns:a16="http://schemas.microsoft.com/office/drawing/2014/main" id="{D8355B74-8535-DD40-9F39-6F9E6427CC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33458" y="6302188"/>
            <a:ext cx="1304242" cy="425921"/>
          </a:xfrm>
          <a:prstGeom prst="rect">
            <a:avLst/>
          </a:prstGeom>
        </p:spPr>
      </p:pic>
    </p:spTree>
    <p:extLst>
      <p:ext uri="{BB962C8B-B14F-4D97-AF65-F5344CB8AC3E}">
        <p14:creationId xmlns:p14="http://schemas.microsoft.com/office/powerpoint/2010/main" val="1526520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134308" cy="1077310"/>
          </a:xfrm>
          <a:prstGeom prst="rect">
            <a:avLst/>
          </a:prstGeom>
        </p:spPr>
        <p:txBody>
          <a:bodyPr/>
          <a:lstStyle/>
          <a:p>
            <a:r>
              <a:rPr lang="en-US"/>
              <a:t>Click to edit Master title style</a:t>
            </a:r>
          </a:p>
        </p:txBody>
      </p:sp>
      <p:sp>
        <p:nvSpPr>
          <p:cNvPr id="4" name="Rectangle 3"/>
          <p:cNvSpPr/>
          <p:nvPr userDrawn="1"/>
        </p:nvSpPr>
        <p:spPr>
          <a:xfrm>
            <a:off x="0" y="6132286"/>
            <a:ext cx="12192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2774786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o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134308" cy="1077310"/>
          </a:xfrm>
          <a:prstGeom prst="rect">
            <a:avLst/>
          </a:prstGeom>
        </p:spPr>
        <p:txBody>
          <a:bodyPr/>
          <a:lstStyle/>
          <a:p>
            <a:r>
              <a:rPr lang="en-US"/>
              <a:t>Click to edit Master title style</a:t>
            </a:r>
          </a:p>
        </p:txBody>
      </p:sp>
      <p:sp>
        <p:nvSpPr>
          <p:cNvPr id="4" name="Rectangle 3"/>
          <p:cNvSpPr/>
          <p:nvPr userDrawn="1"/>
        </p:nvSpPr>
        <p:spPr>
          <a:xfrm>
            <a:off x="0" y="1"/>
            <a:ext cx="12192000" cy="118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252370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No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BD814C-AC04-DB4D-B00B-4E0067909E1E}"/>
              </a:ext>
            </a:extLst>
          </p:cNvPr>
          <p:cNvSpPr/>
          <p:nvPr userDrawn="1"/>
        </p:nvSpPr>
        <p:spPr>
          <a:xfrm>
            <a:off x="0" y="19454"/>
            <a:ext cx="12192000" cy="63150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 name="Slide Number Placeholder 2"/>
          <p:cNvSpPr>
            <a:spLocks noGrp="1"/>
          </p:cNvSpPr>
          <p:nvPr>
            <p:ph type="sldNum" sz="quarter" idx="10"/>
          </p:nvPr>
        </p:nvSpPr>
        <p:spPr/>
        <p:txBody>
          <a:bodyPr/>
          <a:lstStyle/>
          <a:p>
            <a:pPr defTabSz="457200"/>
            <a:fld id="{4FFBE989-400D-B94A-945A-5633B3F5FC65}" type="slidenum">
              <a:rPr lang="en-US">
                <a:solidFill>
                  <a:srgbClr val="1D428A"/>
                </a:solidFill>
              </a:rPr>
              <a:pPr defTabSz="457200"/>
              <a:t>‹#›</a:t>
            </a:fld>
            <a:endParaRPr lang="en-US">
              <a:solidFill>
                <a:srgbClr val="1D428A"/>
              </a:solidFill>
            </a:endParaRPr>
          </a:p>
        </p:txBody>
      </p:sp>
      <p:sp>
        <p:nvSpPr>
          <p:cNvPr id="7" name="Subtitle 2">
            <a:extLst>
              <a:ext uri="{FF2B5EF4-FFF2-40B4-BE49-F238E27FC236}">
                <a16:creationId xmlns:a16="http://schemas.microsoft.com/office/drawing/2014/main" id="{7BCCC37F-7885-8B4B-AB32-31C76564E407}"/>
              </a:ext>
            </a:extLst>
          </p:cNvPr>
          <p:cNvSpPr>
            <a:spLocks noGrp="1"/>
          </p:cNvSpPr>
          <p:nvPr>
            <p:ph type="subTitle" idx="1"/>
          </p:nvPr>
        </p:nvSpPr>
        <p:spPr>
          <a:xfrm>
            <a:off x="617402" y="3100359"/>
            <a:ext cx="10957197" cy="676729"/>
          </a:xfrm>
        </p:spPr>
        <p:txBody>
          <a:bodyPr>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17579B2C-BE7B-044C-AFF8-79A6DAE1F1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913" y="6422114"/>
            <a:ext cx="981866" cy="320644"/>
          </a:xfrm>
          <a:prstGeom prst="rect">
            <a:avLst/>
          </a:prstGeom>
        </p:spPr>
      </p:pic>
      <p:pic>
        <p:nvPicPr>
          <p:cNvPr id="10" name="Picture 9" descr="DOE_GREEN_LOGO.psd">
            <a:extLst>
              <a:ext uri="{FF2B5EF4-FFF2-40B4-BE49-F238E27FC236}">
                <a16:creationId xmlns:a16="http://schemas.microsoft.com/office/drawing/2014/main" id="{F6CC684F-56FA-FF46-9825-E174C7E0A1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14" name="Title 13">
            <a:extLst>
              <a:ext uri="{FF2B5EF4-FFF2-40B4-BE49-F238E27FC236}">
                <a16:creationId xmlns:a16="http://schemas.microsoft.com/office/drawing/2014/main" id="{9F0B825A-E4C8-2946-B7B8-7D0D942A9C31}"/>
              </a:ext>
            </a:extLst>
          </p:cNvPr>
          <p:cNvSpPr>
            <a:spLocks noGrp="1"/>
          </p:cNvSpPr>
          <p:nvPr>
            <p:ph type="title"/>
          </p:nvPr>
        </p:nvSpPr>
        <p:spPr>
          <a:xfrm>
            <a:off x="617401" y="1979232"/>
            <a:ext cx="10957197" cy="1077310"/>
          </a:xfrm>
        </p:spPr>
        <p:txBody>
          <a:bodyPr>
            <a:normAutofit/>
          </a:bodyPr>
          <a:lstStyle>
            <a:lvl1pPr algn="ctr">
              <a:defRPr sz="3400">
                <a:solidFill>
                  <a:schemeClr val="bg1"/>
                </a:solidFill>
              </a:defRPr>
            </a:lvl1pPr>
          </a:lstStyle>
          <a:p>
            <a:r>
              <a:rPr lang="en-US"/>
              <a:t>Click to edit Master title style</a:t>
            </a:r>
          </a:p>
        </p:txBody>
      </p:sp>
    </p:spTree>
    <p:extLst>
      <p:ext uri="{BB962C8B-B14F-4D97-AF65-F5344CB8AC3E}">
        <p14:creationId xmlns:p14="http://schemas.microsoft.com/office/powerpoint/2010/main" val="3702716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2523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4141" y="1600201"/>
            <a:ext cx="524825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269702" y="6044524"/>
            <a:ext cx="601156" cy="251046"/>
          </a:xfrm>
          <a:prstGeom prst="rect">
            <a:avLst/>
          </a:prstGeom>
        </p:spPr>
        <p:txBody>
          <a:bodyPr vert="horz" lIns="0" tIns="45720" rIns="91440" bIns="45720" rtlCol="0" anchor="ctr"/>
          <a:lstStyle>
            <a:lvl1pPr algn="l">
              <a:defRPr sz="1000">
                <a:solidFill>
                  <a:schemeClr val="tx1">
                    <a:tint val="75000"/>
                  </a:schemeClr>
                </a:solidFill>
              </a:defRPr>
            </a:lvl1pPr>
          </a:lstStyle>
          <a:p>
            <a:pPr defTabSz="457200"/>
            <a:fld id="{4FFBE989-400D-B94A-945A-5633B3F5FC65}" type="slidenum">
              <a:rPr lang="en-US" smtClean="0">
                <a:solidFill>
                  <a:srgbClr val="1D428A">
                    <a:tint val="75000"/>
                  </a:srgbClr>
                </a:solidFill>
              </a:rPr>
              <a:pPr defTabSz="457200"/>
              <a:t>‹#›</a:t>
            </a:fld>
            <a:endParaRPr lang="en-US">
              <a:solidFill>
                <a:srgbClr val="1D428A">
                  <a:tint val="75000"/>
                </a:srgbClr>
              </a:solidFill>
            </a:endParaRPr>
          </a:p>
        </p:txBody>
      </p:sp>
    </p:spTree>
    <p:extLst>
      <p:ext uri="{BB962C8B-B14F-4D97-AF65-F5344CB8AC3E}">
        <p14:creationId xmlns:p14="http://schemas.microsoft.com/office/powerpoint/2010/main" val="2031209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83"/>
        <p:cNvGrpSpPr/>
        <p:nvPr/>
      </p:nvGrpSpPr>
      <p:grpSpPr>
        <a:xfrm>
          <a:off x="0" y="0"/>
          <a:ext cx="0" cy="0"/>
          <a:chOff x="0" y="0"/>
          <a:chExt cx="0" cy="0"/>
        </a:xfrm>
      </p:grpSpPr>
      <p:sp>
        <p:nvSpPr>
          <p:cNvPr id="484" name="Google Shape;484;p76"/>
          <p:cNvSpPr txBox="1">
            <a:spLocks noGrp="1"/>
          </p:cNvSpPr>
          <p:nvPr>
            <p:ph type="title"/>
          </p:nvPr>
        </p:nvSpPr>
        <p:spPr>
          <a:xfrm>
            <a:off x="609603" y="0"/>
            <a:ext cx="10134308" cy="107731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76"/>
          <p:cNvSpPr txBox="1">
            <a:spLocks noGrp="1"/>
          </p:cNvSpPr>
          <p:nvPr>
            <p:ph type="sldNum" idx="12"/>
          </p:nvPr>
        </p:nvSpPr>
        <p:spPr>
          <a:xfrm>
            <a:off x="269703" y="6044524"/>
            <a:ext cx="601156" cy="251046"/>
          </a:xfrm>
          <a:prstGeom prst="rect">
            <a:avLst/>
          </a:prstGeom>
          <a:noFill/>
          <a:ln>
            <a:noFill/>
          </a:ln>
        </p:spPr>
        <p:txBody>
          <a:bodyPr spcFirstLastPara="1" wrap="square" lIns="0" tIns="45700" rIns="91425" bIns="45700" anchor="ctr" anchorCtr="0">
            <a:noAutofit/>
          </a:bodyPr>
          <a:lstStyle>
            <a:lvl1pPr marL="0" lvl="0" indent="0" algn="l">
              <a:spcBef>
                <a:spcPts val="0"/>
              </a:spcBef>
              <a:buNone/>
              <a:defRPr sz="563">
                <a:solidFill>
                  <a:srgbClr val="8991B0"/>
                </a:solidFill>
                <a:latin typeface="Avenir"/>
                <a:ea typeface="Avenir"/>
                <a:cs typeface="Avenir"/>
                <a:sym typeface="Avenir"/>
              </a:defRPr>
            </a:lvl1pPr>
            <a:lvl2pPr marL="0" lvl="1" indent="0" algn="l">
              <a:spcBef>
                <a:spcPts val="0"/>
              </a:spcBef>
              <a:buNone/>
              <a:defRPr sz="563">
                <a:solidFill>
                  <a:srgbClr val="8991B0"/>
                </a:solidFill>
                <a:latin typeface="Avenir"/>
                <a:ea typeface="Avenir"/>
                <a:cs typeface="Avenir"/>
                <a:sym typeface="Avenir"/>
              </a:defRPr>
            </a:lvl2pPr>
            <a:lvl3pPr marL="0" lvl="2" indent="0" algn="l">
              <a:spcBef>
                <a:spcPts val="0"/>
              </a:spcBef>
              <a:buNone/>
              <a:defRPr sz="563">
                <a:solidFill>
                  <a:srgbClr val="8991B0"/>
                </a:solidFill>
                <a:latin typeface="Avenir"/>
                <a:ea typeface="Avenir"/>
                <a:cs typeface="Avenir"/>
                <a:sym typeface="Avenir"/>
              </a:defRPr>
            </a:lvl3pPr>
            <a:lvl4pPr marL="0" lvl="3" indent="0" algn="l">
              <a:spcBef>
                <a:spcPts val="0"/>
              </a:spcBef>
              <a:buNone/>
              <a:defRPr sz="563">
                <a:solidFill>
                  <a:srgbClr val="8991B0"/>
                </a:solidFill>
                <a:latin typeface="Avenir"/>
                <a:ea typeface="Avenir"/>
                <a:cs typeface="Avenir"/>
                <a:sym typeface="Avenir"/>
              </a:defRPr>
            </a:lvl4pPr>
            <a:lvl5pPr marL="0" lvl="4" indent="0" algn="l">
              <a:spcBef>
                <a:spcPts val="0"/>
              </a:spcBef>
              <a:buNone/>
              <a:defRPr sz="563">
                <a:solidFill>
                  <a:srgbClr val="8991B0"/>
                </a:solidFill>
                <a:latin typeface="Avenir"/>
                <a:ea typeface="Avenir"/>
                <a:cs typeface="Avenir"/>
                <a:sym typeface="Avenir"/>
              </a:defRPr>
            </a:lvl5pPr>
            <a:lvl6pPr marL="0" lvl="5" indent="0" algn="l">
              <a:spcBef>
                <a:spcPts val="0"/>
              </a:spcBef>
              <a:buNone/>
              <a:defRPr sz="563">
                <a:solidFill>
                  <a:srgbClr val="8991B0"/>
                </a:solidFill>
                <a:latin typeface="Avenir"/>
                <a:ea typeface="Avenir"/>
                <a:cs typeface="Avenir"/>
                <a:sym typeface="Avenir"/>
              </a:defRPr>
            </a:lvl6pPr>
            <a:lvl7pPr marL="0" lvl="6" indent="0" algn="l">
              <a:spcBef>
                <a:spcPts val="0"/>
              </a:spcBef>
              <a:buNone/>
              <a:defRPr sz="563">
                <a:solidFill>
                  <a:srgbClr val="8991B0"/>
                </a:solidFill>
                <a:latin typeface="Avenir"/>
                <a:ea typeface="Avenir"/>
                <a:cs typeface="Avenir"/>
                <a:sym typeface="Avenir"/>
              </a:defRPr>
            </a:lvl7pPr>
            <a:lvl8pPr marL="0" lvl="7" indent="0" algn="l">
              <a:spcBef>
                <a:spcPts val="0"/>
              </a:spcBef>
              <a:buNone/>
              <a:defRPr sz="563">
                <a:solidFill>
                  <a:srgbClr val="8991B0"/>
                </a:solidFill>
                <a:latin typeface="Avenir"/>
                <a:ea typeface="Avenir"/>
                <a:cs typeface="Avenir"/>
                <a:sym typeface="Avenir"/>
              </a:defRPr>
            </a:lvl8pPr>
            <a:lvl9pPr marL="0" lvl="8" indent="0" algn="l">
              <a:spcBef>
                <a:spcPts val="0"/>
              </a:spcBef>
              <a:buNone/>
              <a:defRPr sz="563">
                <a:solidFill>
                  <a:srgbClr val="8991B0"/>
                </a:solidFill>
                <a:latin typeface="Avenir"/>
                <a:ea typeface="Avenir"/>
                <a:cs typeface="Avenir"/>
                <a:sym typeface="Avenir"/>
              </a:defRPr>
            </a:lvl9pPr>
          </a:lstStyle>
          <a:p>
            <a:pPr defTabSz="457200"/>
            <a:fld id="{00000000-1234-1234-1234-123412341234}" type="slidenum">
              <a:rPr lang="en-US" smtClean="0"/>
              <a:pPr defTabSz="457200"/>
              <a:t>‹#›</a:t>
            </a:fld>
            <a:endParaRPr lang="en-US"/>
          </a:p>
        </p:txBody>
      </p:sp>
    </p:spTree>
    <p:extLst>
      <p:ext uri="{BB962C8B-B14F-4D97-AF65-F5344CB8AC3E}">
        <p14:creationId xmlns:p14="http://schemas.microsoft.com/office/powerpoint/2010/main" val="308939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in Header" userDrawn="1">
  <p:cSld name="Thin Header">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711328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8"/>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03" y="0"/>
            <a:ext cx="1859280" cy="135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4" y="4148138"/>
            <a:ext cx="1222163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949" y="1544720"/>
            <a:ext cx="11026339"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739560" y="2976354"/>
            <a:ext cx="556140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745475" y="3424169"/>
            <a:ext cx="3798903"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545753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6"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89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9945" y="159026"/>
            <a:ext cx="11557863" cy="582821"/>
          </a:xfrm>
          <a:prstGeom prst="rect">
            <a:avLst/>
          </a:prstGeom>
        </p:spPr>
        <p:txBody>
          <a:bodyPr anchor="ctr"/>
          <a:lstStyle>
            <a:lvl1pPr>
              <a:defRPr sz="2400" b="1">
                <a:solidFill>
                  <a:schemeClr val="tx1"/>
                </a:solidFill>
              </a:defRPr>
            </a:lvl1pPr>
          </a:lstStyle>
          <a:p>
            <a:r>
              <a:rPr lang="en-US"/>
              <a:t>Click to edit Master title style</a:t>
            </a:r>
          </a:p>
        </p:txBody>
      </p:sp>
      <p:sp>
        <p:nvSpPr>
          <p:cNvPr id="3" name="Content Placeholder 2"/>
          <p:cNvSpPr>
            <a:spLocks noGrp="1"/>
          </p:cNvSpPr>
          <p:nvPr>
            <p:ph idx="1"/>
          </p:nvPr>
        </p:nvSpPr>
        <p:spPr>
          <a:xfrm>
            <a:off x="249824" y="1150082"/>
            <a:ext cx="5554628" cy="4525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A0FFE45D-A6A8-1147-AF28-0E18478A95FB}"/>
              </a:ext>
            </a:extLst>
          </p:cNvPr>
          <p:cNvCxnSpPr>
            <a:cxnSpLocks/>
          </p:cNvCxnSpPr>
          <p:nvPr userDrawn="1"/>
        </p:nvCxnSpPr>
        <p:spPr>
          <a:xfrm>
            <a:off x="250834" y="781603"/>
            <a:ext cx="11718916"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1F16A8A8-66AD-BA4E-9ED4-3E00406DAEFF}"/>
              </a:ext>
            </a:extLst>
          </p:cNvPr>
          <p:cNvSpPr>
            <a:spLocks noGrp="1"/>
          </p:cNvSpPr>
          <p:nvPr>
            <p:ph idx="10"/>
          </p:nvPr>
        </p:nvSpPr>
        <p:spPr>
          <a:xfrm>
            <a:off x="6233181" y="1150082"/>
            <a:ext cx="5554628" cy="4525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452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317130"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6900377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40951399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8"/>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9"/>
            <a:ext cx="12192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2"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533295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477616" y="1046534"/>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2185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317130" y="1677981"/>
            <a:ext cx="5665695"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0"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103464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dirty="0"/>
              <a:t>Click icon to add chart</a:t>
            </a:r>
          </a:p>
        </p:txBody>
      </p:sp>
    </p:spTree>
    <p:extLst>
      <p:ext uri="{BB962C8B-B14F-4D97-AF65-F5344CB8AC3E}">
        <p14:creationId xmlns:p14="http://schemas.microsoft.com/office/powerpoint/2010/main" val="2854324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3"/>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2"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71460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78" name="Shape 178"/>
          <p:cNvSpPr>
            <a:spLocks noGrp="1"/>
          </p:cNvSpPr>
          <p:nvPr>
            <p:ph type="sldNum" sz="quarter" idx="2"/>
          </p:nvPr>
        </p:nvSpPr>
        <p:spPr>
          <a:xfrm>
            <a:off x="199757" y="6532125"/>
            <a:ext cx="316456" cy="231141"/>
          </a:xfrm>
          <a:prstGeom prst="rect">
            <a:avLst/>
          </a:prstGeom>
        </p:spPr>
        <p:txBody>
          <a:bodyPr/>
          <a:lstStyle>
            <a:lvl1pPr>
              <a:defRPr>
                <a:solidFill>
                  <a:srgbClr val="50565C"/>
                </a:solidFill>
                <a:latin typeface="Franklin Gothic Book"/>
              </a:defRPr>
            </a:lvl1pPr>
          </a:lstStyle>
          <a:p>
            <a:pPr fontAlgn="base">
              <a:spcBef>
                <a:spcPct val="0"/>
              </a:spcBef>
              <a:spcAft>
                <a:spcPct val="0"/>
              </a:spcAft>
            </a:pPr>
            <a:fld id="{86CB4B4D-7CA3-9044-876B-883B54F8677D}" type="slidenum">
              <a:rPr lang="uk-UA" smtClean="0"/>
              <a:pPr fontAlgn="base">
                <a:spcBef>
                  <a:spcPct val="0"/>
                </a:spcBef>
                <a:spcAft>
                  <a:spcPct val="0"/>
                </a:spcAft>
              </a:pPr>
              <a:t>‹#›</a:t>
            </a:fld>
            <a:endParaRPr lang="uk-UA" dirty="0"/>
          </a:p>
        </p:txBody>
      </p:sp>
      <p:sp>
        <p:nvSpPr>
          <p:cNvPr id="180" name="Shape 180"/>
          <p:cNvSpPr>
            <a:spLocks noGrp="1"/>
          </p:cNvSpPr>
          <p:nvPr>
            <p:ph type="title"/>
          </p:nvPr>
        </p:nvSpPr>
        <p:spPr>
          <a:xfrm>
            <a:off x="237068" y="0"/>
            <a:ext cx="7552267" cy="901700"/>
          </a:xfrm>
          <a:prstGeom prst="rect">
            <a:avLst/>
          </a:prstGeom>
        </p:spPr>
        <p:txBody>
          <a:bodyPr/>
          <a:lstStyle/>
          <a:p>
            <a:r>
              <a:t>Title Text</a:t>
            </a:r>
          </a:p>
        </p:txBody>
      </p:sp>
      <p:sp>
        <p:nvSpPr>
          <p:cNvPr id="181" name="Shape 181"/>
          <p:cNvSpPr>
            <a:spLocks noGrp="1"/>
          </p:cNvSpPr>
          <p:nvPr>
            <p:ph type="body" idx="1"/>
          </p:nvPr>
        </p:nvSpPr>
        <p:spPr>
          <a:xfrm>
            <a:off x="366186" y="1141412"/>
            <a:ext cx="10972801" cy="5110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35971127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24244909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Title 4"/>
          <p:cNvSpPr>
            <a:spLocks noGrp="1"/>
          </p:cNvSpPr>
          <p:nvPr>
            <p:ph type="ctrTitle" hasCustomPrompt="1"/>
          </p:nvPr>
        </p:nvSpPr>
        <p:spPr>
          <a:xfrm>
            <a:off x="5323844" y="1231163"/>
            <a:ext cx="6486117"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5180845" y="4263457"/>
            <a:ext cx="6624152"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5181552" y="4722131"/>
            <a:ext cx="6630304"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5181552" y="5222875"/>
            <a:ext cx="6630301"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5192833" y="3760788"/>
            <a:ext cx="6613216"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492257" y="3209773"/>
            <a:ext cx="2571577" cy="569855"/>
          </a:xfrm>
          <a:prstGeom prst="rect">
            <a:avLst/>
          </a:prstGeom>
        </p:spPr>
      </p:pic>
      <p:sp>
        <p:nvSpPr>
          <p:cNvPr id="15" name="Text Placeholder 14"/>
          <p:cNvSpPr>
            <a:spLocks noGrp="1"/>
          </p:cNvSpPr>
          <p:nvPr>
            <p:ph type="body" sz="quarter" idx="22" hasCustomPrompt="1"/>
          </p:nvPr>
        </p:nvSpPr>
        <p:spPr>
          <a:xfrm>
            <a:off x="1" y="4972059"/>
            <a:ext cx="4377267"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6" y="5603875"/>
            <a:ext cx="8555567"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6" y="6224588"/>
            <a:ext cx="8555567"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9630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wcase Project">
    <p:spTree>
      <p:nvGrpSpPr>
        <p:cNvPr id="1" name=""/>
        <p:cNvGrpSpPr/>
        <p:nvPr/>
      </p:nvGrpSpPr>
      <p:grpSpPr>
        <a:xfrm>
          <a:off x="0" y="0"/>
          <a:ext cx="0" cy="0"/>
          <a:chOff x="0" y="0"/>
          <a:chExt cx="0" cy="0"/>
        </a:xfrm>
      </p:grpSpPr>
      <p:sp>
        <p:nvSpPr>
          <p:cNvPr id="2" name="Title 1"/>
          <p:cNvSpPr>
            <a:spLocks noGrp="1"/>
          </p:cNvSpPr>
          <p:nvPr>
            <p:ph type="title"/>
          </p:nvPr>
        </p:nvSpPr>
        <p:spPr>
          <a:xfrm>
            <a:off x="229945" y="159026"/>
            <a:ext cx="11739805" cy="582821"/>
          </a:xfrm>
          <a:prstGeom prst="rect">
            <a:avLst/>
          </a:prstGeom>
        </p:spPr>
        <p:txBody>
          <a:bodyPr anchor="ctr"/>
          <a:lstStyle>
            <a:lvl1pPr>
              <a:defRPr sz="2400" b="1">
                <a:solidFill>
                  <a:schemeClr val="tx1"/>
                </a:solidFill>
              </a:defRPr>
            </a:lvl1pPr>
          </a:lstStyle>
          <a:p>
            <a:r>
              <a:rPr lang="en-US"/>
              <a:t>Click to edit Master title style</a:t>
            </a:r>
          </a:p>
        </p:txBody>
      </p:sp>
      <p:sp>
        <p:nvSpPr>
          <p:cNvPr id="3" name="Content Placeholder 2"/>
          <p:cNvSpPr>
            <a:spLocks noGrp="1"/>
          </p:cNvSpPr>
          <p:nvPr>
            <p:ph idx="1" hasCustomPrompt="1"/>
          </p:nvPr>
        </p:nvSpPr>
        <p:spPr>
          <a:xfrm>
            <a:off x="249824" y="2587415"/>
            <a:ext cx="5422315" cy="632863"/>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 name="Straight Connector 5">
            <a:extLst>
              <a:ext uri="{FF2B5EF4-FFF2-40B4-BE49-F238E27FC236}">
                <a16:creationId xmlns:a16="http://schemas.microsoft.com/office/drawing/2014/main" id="{A0FFE45D-A6A8-1147-AF28-0E18478A95FB}"/>
              </a:ext>
            </a:extLst>
          </p:cNvPr>
          <p:cNvCxnSpPr>
            <a:cxnSpLocks/>
          </p:cNvCxnSpPr>
          <p:nvPr userDrawn="1"/>
        </p:nvCxnSpPr>
        <p:spPr>
          <a:xfrm>
            <a:off x="250834" y="781603"/>
            <a:ext cx="11718916" cy="0"/>
          </a:xfrm>
          <a:prstGeom prst="line">
            <a:avLst/>
          </a:prstGeom>
          <a:ln w="12700"/>
        </p:spPr>
        <p:style>
          <a:lnRef idx="1">
            <a:schemeClr val="dk1"/>
          </a:lnRef>
          <a:fillRef idx="0">
            <a:schemeClr val="dk1"/>
          </a:fillRef>
          <a:effectRef idx="0">
            <a:schemeClr val="dk1"/>
          </a:effectRef>
          <a:fontRef idx="minor">
            <a:schemeClr val="tx1"/>
          </a:fontRef>
        </p:style>
      </p:cxnSp>
      <p:sp>
        <p:nvSpPr>
          <p:cNvPr id="11" name="Picture Placeholder 10">
            <a:extLst>
              <a:ext uri="{FF2B5EF4-FFF2-40B4-BE49-F238E27FC236}">
                <a16:creationId xmlns:a16="http://schemas.microsoft.com/office/drawing/2014/main" id="{018050F1-28ED-624F-AE92-35B5B48681D5}"/>
              </a:ext>
            </a:extLst>
          </p:cNvPr>
          <p:cNvSpPr>
            <a:spLocks noGrp="1"/>
          </p:cNvSpPr>
          <p:nvPr>
            <p:ph type="pic" sz="quarter" idx="10"/>
          </p:nvPr>
        </p:nvSpPr>
        <p:spPr>
          <a:xfrm>
            <a:off x="230188" y="963750"/>
            <a:ext cx="5441950" cy="1401763"/>
          </a:xfrm>
        </p:spPr>
        <p:txBody>
          <a:bodyPr/>
          <a:lstStyle/>
          <a:p>
            <a:endParaRPr lang="en-US"/>
          </a:p>
        </p:txBody>
      </p:sp>
      <p:sp>
        <p:nvSpPr>
          <p:cNvPr id="12" name="Content Placeholder 2">
            <a:extLst>
              <a:ext uri="{FF2B5EF4-FFF2-40B4-BE49-F238E27FC236}">
                <a16:creationId xmlns:a16="http://schemas.microsoft.com/office/drawing/2014/main" id="{E3DDCECF-A562-F942-AC22-F1925B022C77}"/>
              </a:ext>
            </a:extLst>
          </p:cNvPr>
          <p:cNvSpPr>
            <a:spLocks noGrp="1"/>
          </p:cNvSpPr>
          <p:nvPr>
            <p:ph idx="11" hasCustomPrompt="1"/>
          </p:nvPr>
        </p:nvSpPr>
        <p:spPr>
          <a:xfrm>
            <a:off x="249824" y="3402423"/>
            <a:ext cx="5422315" cy="243810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0"/>
            <a:endParaRPr lang="en-US"/>
          </a:p>
        </p:txBody>
      </p:sp>
      <p:sp>
        <p:nvSpPr>
          <p:cNvPr id="13" name="Picture Placeholder 10">
            <a:extLst>
              <a:ext uri="{FF2B5EF4-FFF2-40B4-BE49-F238E27FC236}">
                <a16:creationId xmlns:a16="http://schemas.microsoft.com/office/drawing/2014/main" id="{61AD51E2-1510-8445-AD3F-31B39157DBA7}"/>
              </a:ext>
            </a:extLst>
          </p:cNvPr>
          <p:cNvSpPr>
            <a:spLocks noGrp="1"/>
          </p:cNvSpPr>
          <p:nvPr>
            <p:ph type="pic" sz="quarter" idx="12"/>
          </p:nvPr>
        </p:nvSpPr>
        <p:spPr>
          <a:xfrm>
            <a:off x="6261652" y="963750"/>
            <a:ext cx="5652260" cy="2852876"/>
          </a:xfrm>
        </p:spPr>
        <p:txBody>
          <a:bodyPr/>
          <a:lstStyle/>
          <a:p>
            <a:endParaRPr lang="en-US"/>
          </a:p>
        </p:txBody>
      </p:sp>
      <p:sp>
        <p:nvSpPr>
          <p:cNvPr id="14" name="Picture Placeholder 10">
            <a:extLst>
              <a:ext uri="{FF2B5EF4-FFF2-40B4-BE49-F238E27FC236}">
                <a16:creationId xmlns:a16="http://schemas.microsoft.com/office/drawing/2014/main" id="{5E0DC130-17FC-4044-9D66-C076D61E87CB}"/>
              </a:ext>
            </a:extLst>
          </p:cNvPr>
          <p:cNvSpPr>
            <a:spLocks noGrp="1"/>
          </p:cNvSpPr>
          <p:nvPr>
            <p:ph type="pic" sz="quarter" idx="13"/>
          </p:nvPr>
        </p:nvSpPr>
        <p:spPr>
          <a:xfrm>
            <a:off x="6261652" y="4055165"/>
            <a:ext cx="2706385" cy="2070578"/>
          </a:xfrm>
        </p:spPr>
        <p:txBody>
          <a:bodyPr/>
          <a:lstStyle/>
          <a:p>
            <a:endParaRPr lang="en-US"/>
          </a:p>
        </p:txBody>
      </p:sp>
      <p:sp>
        <p:nvSpPr>
          <p:cNvPr id="15" name="Picture Placeholder 10">
            <a:extLst>
              <a:ext uri="{FF2B5EF4-FFF2-40B4-BE49-F238E27FC236}">
                <a16:creationId xmlns:a16="http://schemas.microsoft.com/office/drawing/2014/main" id="{6C2AC5B2-7987-CA4F-80DB-743A67DA0858}"/>
              </a:ext>
            </a:extLst>
          </p:cNvPr>
          <p:cNvSpPr>
            <a:spLocks noGrp="1"/>
          </p:cNvSpPr>
          <p:nvPr>
            <p:ph type="pic" sz="quarter" idx="14"/>
          </p:nvPr>
        </p:nvSpPr>
        <p:spPr>
          <a:xfrm>
            <a:off x="9203635" y="4055165"/>
            <a:ext cx="2706385" cy="2070578"/>
          </a:xfrm>
        </p:spPr>
        <p:txBody>
          <a:bodyPr/>
          <a:lstStyle/>
          <a:p>
            <a:endParaRPr lang="en-US"/>
          </a:p>
        </p:txBody>
      </p:sp>
    </p:spTree>
    <p:extLst>
      <p:ext uri="{BB962C8B-B14F-4D97-AF65-F5344CB8AC3E}">
        <p14:creationId xmlns:p14="http://schemas.microsoft.com/office/powerpoint/2010/main" val="25273303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dirty="0">
              <a:solidFill>
                <a:srgbClr val="000000"/>
              </a:solidFill>
            </a:endParaRPr>
          </a:p>
        </p:txBody>
      </p:sp>
      <p:sp>
        <p:nvSpPr>
          <p:cNvPr id="30" name="Text Placeholder 43"/>
          <p:cNvSpPr>
            <a:spLocks noGrp="1"/>
          </p:cNvSpPr>
          <p:nvPr>
            <p:ph type="body" sz="quarter" idx="17" hasCustomPrompt="1"/>
          </p:nvPr>
        </p:nvSpPr>
        <p:spPr>
          <a:xfrm>
            <a:off x="4592326" y="3200400"/>
            <a:ext cx="7213729"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492257" y="3209773"/>
            <a:ext cx="2571577" cy="569855"/>
          </a:xfrm>
          <a:prstGeom prst="rect">
            <a:avLst/>
          </a:prstGeom>
        </p:spPr>
      </p:pic>
    </p:spTree>
    <p:extLst>
      <p:ext uri="{BB962C8B-B14F-4D97-AF65-F5344CB8AC3E}">
        <p14:creationId xmlns:p14="http://schemas.microsoft.com/office/powerpoint/2010/main" val="168569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73148" y="6477009"/>
            <a:ext cx="463307" cy="247637"/>
          </a:xfrm>
          <a:prstGeom prst="rect">
            <a:avLst/>
          </a:prstGeom>
          <a:ln/>
        </p:spPr>
        <p:txBody>
          <a:bodyPr/>
          <a:lstStyle>
            <a:lvl1pPr>
              <a:defRPr/>
            </a:lvl1pPr>
          </a:lstStyle>
          <a:p>
            <a:fld id="{F6EFC63E-F8D9-44BB-A462-AC735E845F9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700794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55091" y="1310185"/>
            <a:ext cx="10980460"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274638"/>
            <a:ext cx="109728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4874690" y="6478597"/>
            <a:ext cx="170603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tint val="75000"/>
                </a:prstClr>
              </a:solidFill>
              <a:latin typeface="Calibri"/>
            </a:endParaRPr>
          </a:p>
        </p:txBody>
      </p:sp>
      <p:sp>
        <p:nvSpPr>
          <p:cNvPr id="5" name="Slide Number Placeholder 3"/>
          <p:cNvSpPr>
            <a:spLocks noGrp="1"/>
          </p:cNvSpPr>
          <p:nvPr>
            <p:ph type="sldNum" sz="quarter" idx="15"/>
          </p:nvPr>
        </p:nvSpPr>
        <p:spPr>
          <a:xfrm>
            <a:off x="7021148" y="6478596"/>
            <a:ext cx="454757"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63193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26451" y="496888"/>
            <a:ext cx="30099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1281" y="1365664"/>
            <a:ext cx="9836727"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23357" y="2663899"/>
            <a:ext cx="9828811"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5"/>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57039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7658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581901" y="5932488"/>
            <a:ext cx="4210051"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fontAlgn="base" hangingPunct="0">
              <a:spcBef>
                <a:spcPct val="0"/>
              </a:spcBef>
              <a:spcAft>
                <a:spcPct val="0"/>
              </a:spcAft>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627" y="2362882"/>
            <a:ext cx="11363572"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306019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42164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73" y="1627188"/>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73" y="2671763"/>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5373" y="3740150"/>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5373" y="4797425"/>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0075" y="83140"/>
            <a:ext cx="11101388"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690755" y="2588445"/>
            <a:ext cx="7077692"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585789" y="1543056"/>
            <a:ext cx="32004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8498417" y="6213484"/>
            <a:ext cx="2743200" cy="365125"/>
          </a:xfrm>
          <a:prstGeom prst="rect">
            <a:avLst/>
          </a:prstGeom>
        </p:spPr>
        <p:txBody>
          <a:bodyPr/>
          <a:lstStyle>
            <a:lvl1pPr>
              <a:defRPr/>
            </a:lvl1pPr>
          </a:lstStyle>
          <a:p>
            <a:pPr>
              <a:defRPr/>
            </a:pPr>
            <a:endParaRPr lang="en-US" altLang="en-US" dirty="0">
              <a:solidFill>
                <a:prstClr val="black">
                  <a:tint val="75000"/>
                </a:prstClr>
              </a:solidFill>
            </a:endParaRPr>
          </a:p>
        </p:txBody>
      </p:sp>
      <p:sp>
        <p:nvSpPr>
          <p:cNvPr id="12" name="Footer Placeholder 4"/>
          <p:cNvSpPr>
            <a:spLocks noGrp="1"/>
          </p:cNvSpPr>
          <p:nvPr>
            <p:ph type="ftr" sz="quarter" idx="15"/>
          </p:nvPr>
        </p:nvSpPr>
        <p:spPr>
          <a:xfrm>
            <a:off x="2137839" y="6226184"/>
            <a:ext cx="63055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3" name="Slide Number Placeholder 5"/>
          <p:cNvSpPr>
            <a:spLocks noGrp="1"/>
          </p:cNvSpPr>
          <p:nvPr>
            <p:ph type="sldNum" sz="quarter" idx="16"/>
          </p:nvPr>
        </p:nvSpPr>
        <p:spPr>
          <a:xfrm>
            <a:off x="11245853" y="6213484"/>
            <a:ext cx="440267" cy="365125"/>
          </a:xfrm>
          <a:prstGeom prst="rect">
            <a:avLst/>
          </a:prstGeom>
        </p:spPr>
        <p:txBody>
          <a:bodyPr/>
          <a:lstStyle>
            <a:lvl1pPr>
              <a:defRPr/>
            </a:lvl1pPr>
          </a:lstStyle>
          <a:p>
            <a:fld id="{A1A6E02B-33B2-4B3F-A839-A7601A33199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397128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367" y="2671763"/>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67" y="3740150"/>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67" y="4797425"/>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6" y="83140"/>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6" y="1585916"/>
            <a:ext cx="11144249"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8498417" y="6213484"/>
            <a:ext cx="2743200" cy="365125"/>
          </a:xfrm>
          <a:prstGeom prst="rect">
            <a:avLst/>
          </a:prstGeom>
        </p:spPr>
        <p:txBody>
          <a:bodyPr/>
          <a:lstStyle>
            <a:lvl1pPr>
              <a:defRPr/>
            </a:lvl1pPr>
          </a:lstStyle>
          <a:p>
            <a:pPr>
              <a:defRPr/>
            </a:pPr>
            <a:endParaRPr lang="en-US" altLang="en-US" dirty="0">
              <a:solidFill>
                <a:prstClr val="black">
                  <a:tint val="75000"/>
                </a:prstClr>
              </a:solidFill>
            </a:endParaRPr>
          </a:p>
        </p:txBody>
      </p:sp>
      <p:sp>
        <p:nvSpPr>
          <p:cNvPr id="10" name="Footer Placeholder 4"/>
          <p:cNvSpPr>
            <a:spLocks noGrp="1"/>
          </p:cNvSpPr>
          <p:nvPr>
            <p:ph type="ftr" sz="quarter" idx="15"/>
          </p:nvPr>
        </p:nvSpPr>
        <p:spPr>
          <a:xfrm>
            <a:off x="2137839" y="6226184"/>
            <a:ext cx="61785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1" name="Slide Number Placeholder 5"/>
          <p:cNvSpPr>
            <a:spLocks noGrp="1"/>
          </p:cNvSpPr>
          <p:nvPr>
            <p:ph type="sldNum" sz="quarter" idx="16"/>
          </p:nvPr>
        </p:nvSpPr>
        <p:spPr>
          <a:xfrm>
            <a:off x="11245853" y="6213484"/>
            <a:ext cx="440267" cy="365125"/>
          </a:xfrm>
          <a:prstGeom prst="rect">
            <a:avLst/>
          </a:prstGeom>
        </p:spPr>
        <p:txBody>
          <a:bodyPr/>
          <a:lstStyle>
            <a:lvl1pPr>
              <a:defRPr/>
            </a:lvl1pPr>
          </a:lstStyle>
          <a:p>
            <a:fld id="{4B4EF199-5C60-4CA1-9953-629704BE153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63435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6" y="83140"/>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6" y="2486025"/>
            <a:ext cx="11144249"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4"/>
            <a:ext cx="2743200" cy="365125"/>
          </a:xfrm>
          <a:prstGeom prst="rect">
            <a:avLst/>
          </a:prstGeom>
        </p:spPr>
        <p:txBody>
          <a:bodyPr/>
          <a:lstStyle>
            <a:lvl1pPr>
              <a:defRPr/>
            </a:lvl1pPr>
          </a:lstStyle>
          <a:p>
            <a:pPr>
              <a:defRPr/>
            </a:pPr>
            <a:endParaRPr lang="en-US" altLang="en-US" dirty="0">
              <a:solidFill>
                <a:prstClr val="black">
                  <a:tint val="75000"/>
                </a:prstClr>
              </a:solidFill>
            </a:endParaRPr>
          </a:p>
        </p:txBody>
      </p:sp>
      <p:sp>
        <p:nvSpPr>
          <p:cNvPr id="7" name="Footer Placeholder 4"/>
          <p:cNvSpPr>
            <a:spLocks noGrp="1"/>
          </p:cNvSpPr>
          <p:nvPr>
            <p:ph type="ftr" sz="quarter" idx="15"/>
          </p:nvPr>
        </p:nvSpPr>
        <p:spPr>
          <a:xfrm>
            <a:off x="2137833" y="6226184"/>
            <a:ext cx="62928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11245853" y="6213484"/>
            <a:ext cx="440267" cy="365125"/>
          </a:xfrm>
          <a:prstGeom prst="rect">
            <a:avLst/>
          </a:prstGeom>
        </p:spPr>
        <p:txBody>
          <a:bodyPr/>
          <a:lstStyle>
            <a:lvl1pPr>
              <a:defRPr/>
            </a:lvl1pPr>
          </a:lstStyle>
          <a:p>
            <a:fld id="{BEA3D1BA-E4AE-4D99-ACC2-F63F1EAB335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284359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6" y="83140"/>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6" y="1828806"/>
            <a:ext cx="11144249"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4"/>
            <a:ext cx="2743200" cy="365125"/>
          </a:xfrm>
          <a:prstGeom prst="rect">
            <a:avLst/>
          </a:prstGeom>
        </p:spPr>
        <p:txBody>
          <a:bodyPr/>
          <a:lstStyle>
            <a:lvl1pPr>
              <a:defRPr/>
            </a:lvl1pPr>
          </a:lstStyle>
          <a:p>
            <a:pPr>
              <a:defRPr/>
            </a:pPr>
            <a:endParaRPr lang="en-US" altLang="en-US" dirty="0">
              <a:solidFill>
                <a:prstClr val="black">
                  <a:tint val="75000"/>
                </a:prstClr>
              </a:solidFill>
            </a:endParaRPr>
          </a:p>
        </p:txBody>
      </p:sp>
      <p:sp>
        <p:nvSpPr>
          <p:cNvPr id="7" name="Footer Placeholder 4"/>
          <p:cNvSpPr>
            <a:spLocks noGrp="1"/>
          </p:cNvSpPr>
          <p:nvPr>
            <p:ph type="ftr" sz="quarter" idx="15"/>
          </p:nvPr>
        </p:nvSpPr>
        <p:spPr>
          <a:xfrm>
            <a:off x="2137833" y="6226184"/>
            <a:ext cx="62928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11245853" y="6213484"/>
            <a:ext cx="440267" cy="365125"/>
          </a:xfrm>
          <a:prstGeom prst="rect">
            <a:avLst/>
          </a:prstGeom>
        </p:spPr>
        <p:txBody>
          <a:bodyPr/>
          <a:lstStyle>
            <a:lvl1pPr>
              <a:defRPr/>
            </a:lvl1pPr>
          </a:lstStyle>
          <a:p>
            <a:fld id="{E83FBD0B-C542-4823-BBF6-B7A5EEB3544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774424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26451" y="496888"/>
            <a:ext cx="30099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8862487"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fontAlgn="base" hangingPunct="0">
              <a:spcBef>
                <a:spcPct val="0"/>
              </a:spcBef>
              <a:spcAft>
                <a:spcPct val="0"/>
              </a:spcAft>
              <a:defRPr/>
            </a:pPr>
            <a:r>
              <a:rPr lang="en-US" altLang="en-US" sz="750" dirty="0">
                <a:solidFill>
                  <a:srgbClr val="3B3838"/>
                </a:solidFill>
                <a:latin typeface="Calibri" panose="020F0502020204030204" pitchFamily="34" charset="0"/>
                <a:cs typeface="Franklin Gothic Book"/>
              </a:rPr>
              <a:t>https://twitter.com/SMCoalition </a:t>
            </a:r>
          </a:p>
        </p:txBody>
      </p:sp>
      <p:sp>
        <p:nvSpPr>
          <p:cNvPr id="8" name="Rectangle 7"/>
          <p:cNvSpPr/>
          <p:nvPr userDrawn="1"/>
        </p:nvSpPr>
        <p:spPr>
          <a:xfrm>
            <a:off x="8862485" y="2487618"/>
            <a:ext cx="1837362" cy="213585"/>
          </a:xfrm>
          <a:prstGeom prst="rect">
            <a:avLst/>
          </a:prstGeom>
        </p:spPr>
        <p:txBody>
          <a:bodyPr wrap="none">
            <a:spAutoFit/>
          </a:bodyPr>
          <a:lstStyle/>
          <a:p>
            <a:pPr defTabSz="342892" eaLnBrk="0" fontAlgn="base" hangingPunct="0">
              <a:spcBef>
                <a:spcPct val="0"/>
              </a:spcBef>
              <a:spcAft>
                <a:spcPct val="0"/>
              </a:spcAft>
              <a:defRPr/>
            </a:pPr>
            <a:r>
              <a:rPr lang="en-US" sz="788" dirty="0">
                <a:solidFill>
                  <a:srgbClr val="E7E6E6">
                    <a:lumMod val="25000"/>
                  </a:srgbClr>
                </a:solidFill>
                <a:cs typeface="Franklin Gothic Book"/>
              </a:rPr>
              <a:t>Facebook.com/</a:t>
            </a:r>
            <a:r>
              <a:rPr lang="en-US" sz="788" dirty="0" err="1">
                <a:solidFill>
                  <a:srgbClr val="E7E6E6">
                    <a:lumMod val="25000"/>
                  </a:srgbClr>
                </a:solidFill>
                <a:cs typeface="Franklin Gothic Book"/>
              </a:rPr>
              <a:t>SMLeadershipCoalition</a:t>
            </a:r>
            <a:endParaRPr lang="en-US" sz="788" dirty="0">
              <a:solidFill>
                <a:srgbClr val="E7E6E6">
                  <a:lumMod val="25000"/>
                </a:srgbClr>
              </a:solidFill>
              <a:cs typeface="Franklin Gothic Book"/>
            </a:endParaRPr>
          </a:p>
        </p:txBody>
      </p:sp>
      <p:sp>
        <p:nvSpPr>
          <p:cNvPr id="9" name="Rectangle 8"/>
          <p:cNvSpPr/>
          <p:nvPr userDrawn="1"/>
        </p:nvSpPr>
        <p:spPr>
          <a:xfrm>
            <a:off x="8862484" y="3059119"/>
            <a:ext cx="2952749" cy="334835"/>
          </a:xfrm>
          <a:prstGeom prst="rect">
            <a:avLst/>
          </a:prstGeom>
        </p:spPr>
        <p:txBody>
          <a:bodyPr>
            <a:spAutoFit/>
          </a:bodyPr>
          <a:lstStyle/>
          <a:p>
            <a:pPr defTabSz="342892" eaLnBrk="0" fontAlgn="base" hangingPunct="0">
              <a:spcBef>
                <a:spcPct val="0"/>
              </a:spcBef>
              <a:spcAft>
                <a:spcPct val="0"/>
              </a:spcAft>
              <a:defRPr/>
            </a:pPr>
            <a:r>
              <a:rPr lang="en-US" sz="788" dirty="0">
                <a:solidFill>
                  <a:srgbClr val="E7E6E6">
                    <a:lumMod val="25000"/>
                  </a:srgbClr>
                </a:solidFill>
                <a:cs typeface="Franklin Gothic Book"/>
              </a:rPr>
              <a:t>http://</a:t>
            </a:r>
            <a:r>
              <a:rPr lang="en-US" sz="788" dirty="0" err="1">
                <a:solidFill>
                  <a:srgbClr val="E7E6E6">
                    <a:lumMod val="25000"/>
                  </a:srgbClr>
                </a:solidFill>
                <a:cs typeface="Franklin Gothic Book"/>
              </a:rPr>
              <a:t>www.linkedin.com</a:t>
            </a:r>
            <a:r>
              <a:rPr lang="en-US" sz="788" dirty="0">
                <a:solidFill>
                  <a:srgbClr val="E7E6E6">
                    <a:lumMod val="25000"/>
                  </a:srgbClr>
                </a:solidFill>
                <a:cs typeface="Franklin Gothic Book"/>
              </a:rPr>
              <a:t> /groups </a:t>
            </a:r>
          </a:p>
          <a:p>
            <a:pPr defTabSz="342892" eaLnBrk="0" fontAlgn="base" hangingPunct="0">
              <a:spcBef>
                <a:spcPct val="0"/>
              </a:spcBef>
              <a:spcAft>
                <a:spcPct val="0"/>
              </a:spcAft>
              <a:defRPr/>
            </a:pPr>
            <a:r>
              <a:rPr lang="en-US" sz="788" dirty="0">
                <a:solidFill>
                  <a:srgbClr val="E7E6E6">
                    <a:lumMod val="25000"/>
                  </a:srgbClr>
                </a:solidFill>
                <a:cs typeface="Franklin Gothic Book"/>
              </a:rPr>
              <a:t>/Smart-Manufacturing-Leadership-Coalition</a:t>
            </a:r>
          </a:p>
        </p:txBody>
      </p:sp>
      <p:pic>
        <p:nvPicPr>
          <p:cNvPr id="10" name="Picture 16"/>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86235" y="1976447"/>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386235" y="2493972"/>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386235" y="3011497"/>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4101" y="451270"/>
            <a:ext cx="6855403"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566189" y="1906649"/>
            <a:ext cx="6877607"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5"/>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973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9ABA8F8-33B9-4A4B-9906-723FE4B295FA}"/>
              </a:ext>
            </a:extLst>
          </p:cNvPr>
          <p:cNvSpPr>
            <a:spLocks noGrp="1"/>
          </p:cNvSpPr>
          <p:nvPr>
            <p:ph type="sldNum" sz="quarter" idx="10"/>
          </p:nvPr>
        </p:nvSpPr>
        <p:spPr>
          <a:xfrm>
            <a:off x="269702" y="6044524"/>
            <a:ext cx="601156" cy="251046"/>
          </a:xfrm>
          <a:prstGeom prst="rect">
            <a:avLst/>
          </a:prstGeom>
        </p:spPr>
        <p:txBody>
          <a:bodyPr/>
          <a:lstStyle/>
          <a:p>
            <a:pPr defTabSz="457200"/>
            <a:fld id="{4FFBE989-400D-B94A-945A-5633B3F5FC65}" type="slidenum">
              <a:rPr lang="en-US">
                <a:solidFill>
                  <a:srgbClr val="1D428A"/>
                </a:solidFill>
              </a:rPr>
              <a:pPr defTabSz="457200"/>
              <a:t>‹#›</a:t>
            </a:fld>
            <a:endParaRPr lang="en-US">
              <a:solidFill>
                <a:srgbClr val="1D428A"/>
              </a:solidFill>
            </a:endParaRPr>
          </a:p>
        </p:txBody>
      </p:sp>
      <p:sp>
        <p:nvSpPr>
          <p:cNvPr id="8" name="Rectangle 7">
            <a:extLst>
              <a:ext uri="{FF2B5EF4-FFF2-40B4-BE49-F238E27FC236}">
                <a16:creationId xmlns:a16="http://schemas.microsoft.com/office/drawing/2014/main" id="{5C9456D9-A4CE-A848-B1BE-51322C689BA1}"/>
              </a:ext>
            </a:extLst>
          </p:cNvPr>
          <p:cNvSpPr/>
          <p:nvPr userDrawn="1"/>
        </p:nvSpPr>
        <p:spPr>
          <a:xfrm>
            <a:off x="0" y="19454"/>
            <a:ext cx="12192000" cy="6838546"/>
          </a:xfrm>
          <a:prstGeom prst="rect">
            <a:avLst/>
          </a:prstGeom>
          <a:gradFill flip="none" rotWithShape="1">
            <a:gsLst>
              <a:gs pos="20000">
                <a:schemeClr val="tx1"/>
              </a:gs>
              <a:gs pos="100000">
                <a:schemeClr val="accent1"/>
              </a:gs>
            </a:gsLst>
            <a:lin ang="15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Title 1">
            <a:extLst>
              <a:ext uri="{FF2B5EF4-FFF2-40B4-BE49-F238E27FC236}">
                <a16:creationId xmlns:a16="http://schemas.microsoft.com/office/drawing/2014/main" id="{E81146B2-504A-E149-A55E-24BCE4956726}"/>
              </a:ext>
            </a:extLst>
          </p:cNvPr>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13" name="Text Placeholder 7">
            <a:extLst>
              <a:ext uri="{FF2B5EF4-FFF2-40B4-BE49-F238E27FC236}">
                <a16:creationId xmlns:a16="http://schemas.microsoft.com/office/drawing/2014/main" id="{7B91B528-46BD-FA4F-A42A-8B21EE07BD06}"/>
              </a:ext>
            </a:extLst>
          </p:cNvPr>
          <p:cNvSpPr>
            <a:spLocks noGrp="1"/>
          </p:cNvSpPr>
          <p:nvPr>
            <p:ph type="body" sz="quarter" idx="12"/>
          </p:nvPr>
        </p:nvSpPr>
        <p:spPr>
          <a:xfrm>
            <a:off x="269702" y="1169572"/>
            <a:ext cx="11583297" cy="4014787"/>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F2EA52EA-8AD5-B947-A30A-56FF4A1116EF}"/>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pic>
        <p:nvPicPr>
          <p:cNvPr id="10" name="Picture 9" descr="DOE_GREEN_LOGO.psd">
            <a:extLst>
              <a:ext uri="{FF2B5EF4-FFF2-40B4-BE49-F238E27FC236}">
                <a16:creationId xmlns:a16="http://schemas.microsoft.com/office/drawing/2014/main" id="{12C6FB40-DCF5-2949-9346-47D9A9BA2BAD}"/>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10547801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alphaModFix amt="26000"/>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4" name="Title 8"/>
          <p:cNvSpPr>
            <a:spLocks noGrp="1"/>
          </p:cNvSpPr>
          <p:nvPr>
            <p:ph type="ctrTitle"/>
          </p:nvPr>
        </p:nvSpPr>
        <p:spPr>
          <a:xfrm>
            <a:off x="880076" y="3646140"/>
            <a:ext cx="103632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914400" y="5568516"/>
            <a:ext cx="103632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96404" y="121940"/>
            <a:ext cx="4474413" cy="1561218"/>
          </a:xfrm>
          <a:prstGeom prst="rect">
            <a:avLst/>
          </a:prstGeom>
        </p:spPr>
      </p:pic>
    </p:spTree>
    <p:extLst>
      <p:ext uri="{BB962C8B-B14F-4D97-AF65-F5344CB8AC3E}">
        <p14:creationId xmlns:p14="http://schemas.microsoft.com/office/powerpoint/2010/main" val="38014666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609600" y="274647"/>
            <a:ext cx="109728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11277605" y="6442269"/>
            <a:ext cx="327911"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a:fld id="{6D56EEAD-0332-044B-8491-07E146F0D709}" type="slidenum">
              <a:rPr lang="en-GB" smtClean="0">
                <a:solidFill>
                  <a:prstClr val="white">
                    <a:lumMod val="65000"/>
                  </a:prstClr>
                </a:solidFill>
              </a:rPr>
              <a:pPr defTabSz="342892"/>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4" y="6214842"/>
            <a:ext cx="1498344" cy="522804"/>
          </a:xfrm>
          <a:prstGeom prst="rect">
            <a:avLst/>
          </a:prstGeom>
        </p:spPr>
      </p:pic>
      <p:sp>
        <p:nvSpPr>
          <p:cNvPr id="19" name="Footer Placeholder 21"/>
          <p:cNvSpPr>
            <a:spLocks noGrp="1"/>
          </p:cNvSpPr>
          <p:nvPr>
            <p:ph type="ftr" sz="quarter" idx="3"/>
          </p:nvPr>
        </p:nvSpPr>
        <p:spPr>
          <a:xfrm>
            <a:off x="1852960" y="6442277"/>
            <a:ext cx="942464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a:endParaRPr lang="en-GB" dirty="0"/>
          </a:p>
        </p:txBody>
      </p:sp>
      <p:cxnSp>
        <p:nvCxnSpPr>
          <p:cNvPr id="20" name="Straight Connector 19"/>
          <p:cNvCxnSpPr/>
          <p:nvPr userDrawn="1"/>
        </p:nvCxnSpPr>
        <p:spPr>
          <a:xfrm>
            <a:off x="3402419" y="6449283"/>
            <a:ext cx="8187488"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4104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4"/>
            <a:ext cx="109728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9324586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cs typeface="Myriad Pro"/>
              </a:defRPr>
            </a:lvl1pPr>
          </a:lstStyle>
          <a:p>
            <a:r>
              <a:rPr lang="en-US" dirty="0"/>
              <a:t>click to edit master title style</a:t>
            </a:r>
          </a:p>
        </p:txBody>
      </p:sp>
      <p:sp>
        <p:nvSpPr>
          <p:cNvPr id="19" name="Text Placeholder 2"/>
          <p:cNvSpPr>
            <a:spLocks noGrp="1"/>
          </p:cNvSpPr>
          <p:nvPr>
            <p:ph type="body" idx="28" hasCustomPrompt="1"/>
          </p:nvPr>
        </p:nvSpPr>
        <p:spPr>
          <a:xfrm>
            <a:off x="903818" y="691051"/>
            <a:ext cx="10373783"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mn-lt"/>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Slide Number Placeholder 3"/>
          <p:cNvSpPr>
            <a:spLocks noGrp="1"/>
          </p:cNvSpPr>
          <p:nvPr>
            <p:ph type="sldNum" sz="quarter" idx="4"/>
          </p:nvPr>
        </p:nvSpPr>
        <p:spPr>
          <a:xfrm>
            <a:off x="10794449" y="6016752"/>
            <a:ext cx="474684" cy="155448"/>
          </a:xfrm>
          <a:prstGeom prst="rect">
            <a:avLst/>
          </a:prstGeom>
        </p:spPr>
        <p:txBody>
          <a:bodyPr vert="horz" lIns="91440" tIns="45720" rIns="91440" bIns="45720" rtlCol="0" anchor="ctr"/>
          <a:lstStyle>
            <a:lvl1pPr algn="r">
              <a:defRPr sz="800">
                <a:solidFill>
                  <a:schemeClr val="tx1">
                    <a:tint val="75000"/>
                  </a:schemeClr>
                </a:solidFill>
                <a:latin typeface="+mn-lt"/>
                <a:cs typeface="Myriad Pro"/>
              </a:defRPr>
            </a:lvl1pPr>
          </a:lstStyle>
          <a:p>
            <a:fld id="{60D4F70A-A669-3540-8175-CEEA6DC5730E}" type="slidenum">
              <a:rPr lang="en-US" smtClean="0">
                <a:solidFill>
                  <a:srgbClr val="000000">
                    <a:tint val="75000"/>
                  </a:srgbClr>
                </a:solidFill>
                <a:latin typeface="Arial"/>
              </a:rPr>
              <a:pPr/>
              <a:t>‹#›</a:t>
            </a:fld>
            <a:endParaRPr lang="en-US" dirty="0">
              <a:solidFill>
                <a:srgbClr val="000000">
                  <a:tint val="75000"/>
                </a:srgbClr>
              </a:solidFill>
              <a:latin typeface="Arial"/>
            </a:endParaRPr>
          </a:p>
        </p:txBody>
      </p:sp>
      <p:sp>
        <p:nvSpPr>
          <p:cNvPr id="7" name="Text Placeholder 3"/>
          <p:cNvSpPr>
            <a:spLocks noGrp="1"/>
          </p:cNvSpPr>
          <p:nvPr>
            <p:ph type="body" sz="quarter" idx="29"/>
          </p:nvPr>
        </p:nvSpPr>
        <p:spPr>
          <a:xfrm>
            <a:off x="901835" y="6051946"/>
            <a:ext cx="6485467" cy="184150"/>
          </a:xfrm>
          <a:prstGeom prst="rect">
            <a:avLst/>
          </a:prstGeom>
        </p:spPr>
        <p:txBody>
          <a:bodyPr/>
          <a:lstStyle>
            <a:lvl1pPr>
              <a:defRPr sz="800">
                <a:solidFill>
                  <a:schemeClr val="tx2">
                    <a:lumMod val="60000"/>
                    <a:lumOff val="40000"/>
                  </a:schemeClr>
                </a:solidFill>
              </a:defRPr>
            </a:lvl1pPr>
          </a:lstStyle>
          <a:p>
            <a:pPr lvl="0"/>
            <a:r>
              <a:rPr lang="en-US"/>
              <a:t>Click to edit Master text styles</a:t>
            </a:r>
          </a:p>
        </p:txBody>
      </p:sp>
    </p:spTree>
    <p:extLst>
      <p:ext uri="{BB962C8B-B14F-4D97-AF65-F5344CB8AC3E}">
        <p14:creationId xmlns:p14="http://schemas.microsoft.com/office/powerpoint/2010/main" val="1908956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Chart - white">
    <p:spTree>
      <p:nvGrpSpPr>
        <p:cNvPr id="1" name=""/>
        <p:cNvGrpSpPr/>
        <p:nvPr/>
      </p:nvGrpSpPr>
      <p:grpSpPr>
        <a:xfrm>
          <a:off x="0" y="0"/>
          <a:ext cx="0" cy="0"/>
          <a:chOff x="0" y="0"/>
          <a:chExt cx="0" cy="0"/>
        </a:xfrm>
      </p:grpSpPr>
      <p:sp>
        <p:nvSpPr>
          <p:cNvPr id="15" name="Rectangle 14"/>
          <p:cNvSpPr/>
          <p:nvPr userDrawn="1"/>
        </p:nvSpPr>
        <p:spPr>
          <a:xfrm>
            <a:off x="0" y="0"/>
            <a:ext cx="12192000" cy="2286000"/>
          </a:xfrm>
          <a:prstGeom prst="rect">
            <a:avLst/>
          </a:prstGeom>
          <a:gradFill flip="none" rotWithShape="1">
            <a:gsLst>
              <a:gs pos="0">
                <a:srgbClr val="D7D7D7"/>
              </a:gs>
              <a:gs pos="76000">
                <a:srgbClr val="FBFBFB"/>
              </a:gs>
              <a:gs pos="100000">
                <a:srgbClr val="FDFDFD"/>
              </a:gs>
              <a:gs pos="55000">
                <a:srgbClr val="FBFBFB"/>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a:solidFill>
                <a:prstClr val="white"/>
              </a:solidFill>
            </a:endParaRPr>
          </a:p>
        </p:txBody>
      </p:sp>
      <p:sp>
        <p:nvSpPr>
          <p:cNvPr id="11" name="Rectangle 10">
            <a:extLst>
              <a:ext uri="{FF2B5EF4-FFF2-40B4-BE49-F238E27FC236}">
                <a16:creationId xmlns:a16="http://schemas.microsoft.com/office/drawing/2014/main" id="{1CB71F48-9A50-5D4B-9E5D-8D589EB6683A}"/>
              </a:ext>
            </a:extLst>
          </p:cNvPr>
          <p:cNvSpPr/>
          <p:nvPr userDrawn="1"/>
        </p:nvSpPr>
        <p:spPr>
          <a:xfrm>
            <a:off x="0" y="2721980"/>
            <a:ext cx="12192000" cy="38871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11633200" cy="812800"/>
          </a:xfrm>
        </p:spPr>
        <p:txBody>
          <a:bodyPr/>
          <a:lstStyle>
            <a:lvl1pPr>
              <a:defRPr>
                <a:solidFill>
                  <a:schemeClr val="tx2"/>
                </a:solidFill>
              </a:defRPr>
            </a:lvl1pPr>
          </a:lstStyle>
          <a:p>
            <a:r>
              <a:rPr lang="en-US"/>
              <a:t>Click to edit Master title style</a:t>
            </a:r>
          </a:p>
        </p:txBody>
      </p:sp>
      <p:sp>
        <p:nvSpPr>
          <p:cNvPr id="13" name="Content Placeholder 6"/>
          <p:cNvSpPr>
            <a:spLocks noGrp="1"/>
          </p:cNvSpPr>
          <p:nvPr>
            <p:ph sz="quarter" idx="10"/>
          </p:nvPr>
        </p:nvSpPr>
        <p:spPr>
          <a:xfrm>
            <a:off x="457200" y="960120"/>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1852551" y="6594476"/>
            <a:ext cx="10339449" cy="2743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7" name="Rectangle 16"/>
          <p:cNvSpPr>
            <a:spLocks/>
          </p:cNvSpPr>
          <p:nvPr userDrawn="1"/>
        </p:nvSpPr>
        <p:spPr>
          <a:xfrm flipH="1">
            <a:off x="1" y="6594476"/>
            <a:ext cx="1920240"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8" name="TextBox 17"/>
          <p:cNvSpPr txBox="1"/>
          <p:nvPr userDrawn="1"/>
        </p:nvSpPr>
        <p:spPr>
          <a:xfrm>
            <a:off x="105835" y="6612573"/>
            <a:ext cx="6593417" cy="238125"/>
          </a:xfrm>
          <a:prstGeom prst="rect">
            <a:avLst/>
          </a:prstGeom>
          <a:noFill/>
        </p:spPr>
        <p:txBody>
          <a:bodyPr>
            <a:spAutoFit/>
          </a:bodyPr>
          <a:lstStyle/>
          <a:p>
            <a:pPr>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4" name="Text Placeholder 9"/>
          <p:cNvSpPr txBox="1">
            <a:spLocks/>
          </p:cNvSpPr>
          <p:nvPr userDrawn="1"/>
        </p:nvSpPr>
        <p:spPr>
          <a:xfrm>
            <a:off x="11588753" y="6605588"/>
            <a:ext cx="603249" cy="241300"/>
          </a:xfrm>
          <a:prstGeom prst="rect">
            <a:avLst/>
          </a:prstGeom>
        </p:spPr>
        <p:txBody>
          <a:bodyPr anchor="ctr">
            <a:normAutofit lnSpcReduction="10000"/>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buFont typeface="Arial" panose="020B0604020202020204" pitchFamily="34" charset="0"/>
              <a:buNone/>
            </a:pPr>
            <a:fld id="{20C3A0E6-1822-436A-A808-5AB2A2F0B890}" type="slidenum">
              <a:rPr lang="en-US" altLang="en-US" sz="1100">
                <a:solidFill>
                  <a:srgbClr val="FFFFFF"/>
                </a:solidFill>
                <a:latin typeface="Franklin Gothic Book" panose="020B0503020102020204" pitchFamily="34" charset="0"/>
                <a:cs typeface="Arial" panose="020B0604020202020204" pitchFamily="34" charset="0"/>
              </a:rPr>
              <a:pPr algn="ctr" eaLnBrk="1" hangingPunct="1">
                <a:lnSpc>
                  <a:spcPct val="90000"/>
                </a:lnSpc>
                <a:spcBef>
                  <a:spcPct val="20000"/>
                </a:spcBef>
                <a:buFont typeface="Arial" panose="020B0604020202020204" pitchFamily="34" charset="0"/>
                <a:buNone/>
              </a:pPr>
              <a:t>‹#›</a:t>
            </a:fld>
            <a:endParaRPr lang="en-US" altLang="en-US" sz="1050">
              <a:solidFill>
                <a:srgbClr val="FFFFFF"/>
              </a:solidFill>
              <a:latin typeface="Franklin Gothic Book" panose="020B05030201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8BB5070-A110-40FB-9698-B19B43FBA67A}"/>
              </a:ext>
            </a:extLst>
          </p:cNvPr>
          <p:cNvSpPr txBox="1"/>
          <p:nvPr userDrawn="1"/>
        </p:nvSpPr>
        <p:spPr>
          <a:xfrm>
            <a:off x="8681377" y="6591797"/>
            <a:ext cx="3474720" cy="276999"/>
          </a:xfrm>
          <a:prstGeom prst="rect">
            <a:avLst/>
          </a:prstGeom>
          <a:noFill/>
        </p:spPr>
        <p:txBody>
          <a:bodyPr wrap="square" rtlCol="0">
            <a:spAutoFit/>
          </a:bodyPr>
          <a:lstStyle/>
          <a:p>
            <a:pPr algn="ctr"/>
            <a:r>
              <a:rPr lang="en-US" sz="1200" b="0" i="1">
                <a:solidFill>
                  <a:schemeClr val="bg1"/>
                </a:solidFill>
              </a:rPr>
              <a:t>For</a:t>
            </a:r>
            <a:r>
              <a:rPr lang="en-US" sz="1200" b="0" i="1" baseline="0">
                <a:solidFill>
                  <a:schemeClr val="bg1"/>
                </a:solidFill>
              </a:rPr>
              <a:t> DOE Internal Use Only</a:t>
            </a:r>
            <a:endParaRPr lang="en-US" sz="1200" b="0" i="1">
              <a:solidFill>
                <a:schemeClr val="bg1"/>
              </a:solidFill>
            </a:endParaRPr>
          </a:p>
        </p:txBody>
      </p:sp>
    </p:spTree>
    <p:extLst>
      <p:ext uri="{BB962C8B-B14F-4D97-AF65-F5344CB8AC3E}">
        <p14:creationId xmlns:p14="http://schemas.microsoft.com/office/powerpoint/2010/main" val="289510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9D2D64-0D4F-EE4C-86E7-F0D3A63660D1}"/>
              </a:ext>
            </a:extLst>
          </p:cNvPr>
          <p:cNvSpPr/>
          <p:nvPr userDrawn="1"/>
        </p:nvSpPr>
        <p:spPr>
          <a:xfrm>
            <a:off x="0" y="0"/>
            <a:ext cx="12192000" cy="6858000"/>
          </a:xfrm>
          <a:prstGeom prst="rect">
            <a:avLst/>
          </a:prstGeom>
          <a:gradFill flip="none" rotWithShape="1">
            <a:gsLst>
              <a:gs pos="20000">
                <a:srgbClr val="1D428A"/>
              </a:gs>
              <a:gs pos="100000">
                <a:srgbClr val="00A3E0"/>
              </a:gs>
            </a:gsLst>
            <a:lin ang="15000000" scaled="0"/>
            <a:tileRect/>
          </a:gradFill>
          <a:ln w="9525" cap="flat" cmpd="sng" algn="ctr">
            <a:noFill/>
            <a:prstDash val="solid"/>
          </a:ln>
          <a:effectLst/>
        </p:spPr>
        <p:txBody>
          <a:bodyPr rtlCol="0" anchor="ctr"/>
          <a:lstStyle/>
          <a:p>
            <a:pPr algn="ctr">
              <a:defRPr/>
            </a:pPr>
            <a:endParaRPr lang="en-US" sz="3400" kern="0">
              <a:solidFill>
                <a:prstClr val="white"/>
              </a:solidFill>
            </a:endParaRPr>
          </a:p>
        </p:txBody>
      </p:sp>
      <p:sp>
        <p:nvSpPr>
          <p:cNvPr id="9" name="Title 1">
            <a:extLst>
              <a:ext uri="{FF2B5EF4-FFF2-40B4-BE49-F238E27FC236}">
                <a16:creationId xmlns:a16="http://schemas.microsoft.com/office/drawing/2014/main" id="{E81146B2-504A-E149-A55E-24BCE4956726}"/>
              </a:ext>
            </a:extLst>
          </p:cNvPr>
          <p:cNvSpPr>
            <a:spLocks noGrp="1"/>
          </p:cNvSpPr>
          <p:nvPr>
            <p:ph type="title"/>
          </p:nvPr>
        </p:nvSpPr>
        <p:spPr>
          <a:xfrm>
            <a:off x="269702" y="89561"/>
            <a:ext cx="11583297" cy="718900"/>
          </a:xfrm>
          <a:prstGeom prst="rect">
            <a:avLst/>
          </a:prstGeom>
        </p:spPr>
        <p:txBody>
          <a:bodyPr anchor="ctr">
            <a:normAutofit/>
          </a:bodyPr>
          <a:lstStyle>
            <a:lvl1pPr>
              <a:defRPr sz="2400" b="1"/>
            </a:lvl1pPr>
          </a:lstStyle>
          <a:p>
            <a:r>
              <a:rPr lang="en-US"/>
              <a:t>Click to edit Master title style</a:t>
            </a:r>
          </a:p>
        </p:txBody>
      </p:sp>
      <p:sp>
        <p:nvSpPr>
          <p:cNvPr id="13" name="Text Placeholder 7">
            <a:extLst>
              <a:ext uri="{FF2B5EF4-FFF2-40B4-BE49-F238E27FC236}">
                <a16:creationId xmlns:a16="http://schemas.microsoft.com/office/drawing/2014/main" id="{7B91B528-46BD-FA4F-A42A-8B21EE07BD06}"/>
              </a:ext>
            </a:extLst>
          </p:cNvPr>
          <p:cNvSpPr>
            <a:spLocks noGrp="1"/>
          </p:cNvSpPr>
          <p:nvPr>
            <p:ph type="body" sz="quarter" idx="12"/>
          </p:nvPr>
        </p:nvSpPr>
        <p:spPr>
          <a:xfrm>
            <a:off x="269702" y="1169572"/>
            <a:ext cx="11583297" cy="4893298"/>
          </a:xfrm>
        </p:spPr>
        <p:txBody>
          <a:bodyPr/>
          <a:lstStyle>
            <a:lvl1pPr marL="0" indent="0">
              <a:buNone/>
              <a:defRPr>
                <a:solidFill>
                  <a:srgbClr val="FFFFFF"/>
                </a:solidFill>
              </a:defRPr>
            </a:lvl1pPr>
            <a:lvl2pPr marL="457200" indent="0">
              <a:buClr>
                <a:schemeClr val="bg1"/>
              </a:buClr>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F2EA52EA-8AD5-B947-A30A-56FF4A1116EF}"/>
              </a:ext>
            </a:extLst>
          </p:cNvPr>
          <p:cNvCxnSpPr>
            <a:cxnSpLocks/>
          </p:cNvCxnSpPr>
          <p:nvPr userDrawn="1"/>
        </p:nvCxnSpPr>
        <p:spPr>
          <a:xfrm>
            <a:off x="250834" y="781603"/>
            <a:ext cx="11718916"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DOE_GREEN_LOGO.psd">
            <a:extLst>
              <a:ext uri="{FF2B5EF4-FFF2-40B4-BE49-F238E27FC236}">
                <a16:creationId xmlns:a16="http://schemas.microsoft.com/office/drawing/2014/main" id="{0329DB88-DD5F-714E-A69D-069236D173DB}"/>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Tree>
    <p:extLst>
      <p:ext uri="{BB962C8B-B14F-4D97-AF65-F5344CB8AC3E}">
        <p14:creationId xmlns:p14="http://schemas.microsoft.com/office/powerpoint/2010/main" val="205749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2.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67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ight Triangle 9"/>
          <p:cNvSpPr/>
          <p:nvPr/>
        </p:nvSpPr>
        <p:spPr>
          <a:xfrm flipH="1">
            <a:off x="11491380" y="822325"/>
            <a:ext cx="345017" cy="25816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cxnSp>
        <p:nvCxnSpPr>
          <p:cNvPr id="14" name="Straight Connector 13"/>
          <p:cNvCxnSpPr/>
          <p:nvPr/>
        </p:nvCxnSpPr>
        <p:spPr>
          <a:xfrm>
            <a:off x="253371" y="6313712"/>
            <a:ext cx="1171808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DOE_GREEN_LOGO.psd">
            <a:extLst>
              <a:ext uri="{FF2B5EF4-FFF2-40B4-BE49-F238E27FC236}">
                <a16:creationId xmlns:a16="http://schemas.microsoft.com/office/drawing/2014/main" id="{7C121E87-E10E-194C-B838-8CCADA6E81AC}"/>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11" name="Rectangle 10">
            <a:extLst>
              <a:ext uri="{FF2B5EF4-FFF2-40B4-BE49-F238E27FC236}">
                <a16:creationId xmlns:a16="http://schemas.microsoft.com/office/drawing/2014/main" id="{92BA0A2C-56A7-A643-A974-C8C4F49BF71F}"/>
              </a:ext>
            </a:extLst>
          </p:cNvPr>
          <p:cNvSpPr/>
          <p:nvPr userDrawn="1"/>
        </p:nvSpPr>
        <p:spPr>
          <a:xfrm>
            <a:off x="0" y="2186"/>
            <a:ext cx="12192000" cy="1309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8" name="Picture 2" descr="Image result for better plants logo"/>
          <p:cNvPicPr>
            <a:picLocks noChangeAspect="1" noChangeArrowheads="1"/>
          </p:cNvPicPr>
          <p:nvPr userDrawn="1"/>
        </p:nvPicPr>
        <p:blipFill>
          <a:blip r:embed="rId32" cstate="print">
            <a:extLst>
              <a:ext uri="{28A0092B-C50C-407E-A947-70E740481C1C}">
                <a14:useLocalDpi xmlns:a14="http://schemas.microsoft.com/office/drawing/2010/main" val="0"/>
              </a:ext>
            </a:extLst>
          </a:blip>
          <a:srcRect/>
          <a:stretch>
            <a:fillRect/>
          </a:stretch>
        </p:blipFill>
        <p:spPr bwMode="auto">
          <a:xfrm>
            <a:off x="107227" y="6400294"/>
            <a:ext cx="1056555" cy="415663"/>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2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718" r:id="rId29"/>
  </p:sldLayoutIdLst>
  <p:hf hdr="0" ftr="0" dt="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67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ight Triangle 9"/>
          <p:cNvSpPr/>
          <p:nvPr/>
        </p:nvSpPr>
        <p:spPr>
          <a:xfrm flipH="1">
            <a:off x="11491380" y="822325"/>
            <a:ext cx="345017" cy="25816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cxnSp>
        <p:nvCxnSpPr>
          <p:cNvPr id="14" name="Straight Connector 13"/>
          <p:cNvCxnSpPr/>
          <p:nvPr/>
        </p:nvCxnSpPr>
        <p:spPr>
          <a:xfrm>
            <a:off x="253371" y="6313712"/>
            <a:ext cx="1171808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DOE_GREEN_LOGO.psd">
            <a:extLst>
              <a:ext uri="{FF2B5EF4-FFF2-40B4-BE49-F238E27FC236}">
                <a16:creationId xmlns:a16="http://schemas.microsoft.com/office/drawing/2014/main" id="{7C121E87-E10E-194C-B838-8CCADA6E81AC}"/>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963834" y="6407158"/>
            <a:ext cx="1007623" cy="344661"/>
          </a:xfrm>
          <a:prstGeom prst="rect">
            <a:avLst/>
          </a:prstGeom>
        </p:spPr>
      </p:pic>
      <p:sp>
        <p:nvSpPr>
          <p:cNvPr id="11" name="Rectangle 10">
            <a:extLst>
              <a:ext uri="{FF2B5EF4-FFF2-40B4-BE49-F238E27FC236}">
                <a16:creationId xmlns:a16="http://schemas.microsoft.com/office/drawing/2014/main" id="{92BA0A2C-56A7-A643-A974-C8C4F49BF71F}"/>
              </a:ext>
            </a:extLst>
          </p:cNvPr>
          <p:cNvSpPr/>
          <p:nvPr userDrawn="1"/>
        </p:nvSpPr>
        <p:spPr>
          <a:xfrm>
            <a:off x="0" y="2186"/>
            <a:ext cx="12192000" cy="1309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8" name="Picture 2" descr="Image result for better plants logo"/>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107227" y="6400294"/>
            <a:ext cx="1056555" cy="415663"/>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1238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hf hdr="0" ftr="0" dt="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1467" y="6578603"/>
            <a:ext cx="9770533"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2" y="6578603"/>
            <a:ext cx="2434167"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11588753" y="6605588"/>
            <a:ext cx="603249"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Franklin Gothic Book"/>
              </a:rPr>
              <a:pPr algn="ctr" eaLnBrk="1" hangingPunct="1">
                <a:lnSpc>
                  <a:spcPct val="90000"/>
                </a:lnSpc>
                <a:spcBef>
                  <a:spcPct val="20000"/>
                </a:spcBef>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3"/>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6" charset="-128"/>
              <a:cs typeface="ＭＳ Ｐゴシック" pitchFamily="-106" charset="-128"/>
            </a:endParaRPr>
          </a:p>
        </p:txBody>
      </p:sp>
      <p:sp>
        <p:nvSpPr>
          <p:cNvPr id="5" name="TextBox 4"/>
          <p:cNvSpPr txBox="1"/>
          <p:nvPr/>
        </p:nvSpPr>
        <p:spPr>
          <a:xfrm>
            <a:off x="97369" y="6596066"/>
            <a:ext cx="6593417" cy="238125"/>
          </a:xfrm>
          <a:prstGeom prst="rect">
            <a:avLst/>
          </a:prstGeom>
          <a:noFill/>
        </p:spPr>
        <p:txBody>
          <a:bodyPr>
            <a:spAutoFit/>
          </a:bodyPr>
          <a:lstStyle/>
          <a:p>
            <a:pPr>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484" y="104775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944063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1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8" Type="http://schemas.openxmlformats.org/officeDocument/2006/relationships/hyperlink" Target="http://betterbuildingssolutioncenter.energy.gov/resources/motormaster" TargetMode="External"/><Relationship Id="rId13" Type="http://schemas.openxmlformats.org/officeDocument/2006/relationships/image" Target="../media/image59.jpeg"/><Relationship Id="rId3" Type="http://schemas.openxmlformats.org/officeDocument/2006/relationships/hyperlink" Target="https://www.energy.gov/eere/amo/measur" TargetMode="External"/><Relationship Id="rId7" Type="http://schemas.openxmlformats.org/officeDocument/2006/relationships/hyperlink" Target="http://betterbuildingssolutioncenter.energy.gov/resources/fan-system-assessment-tool-fsat" TargetMode="External"/><Relationship Id="rId12"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hyperlink" Target="http://betterbuildingssolutioncenter.energy.gov/resources/pump-system-assessment-tool-psat" TargetMode="External"/><Relationship Id="rId11" Type="http://schemas.openxmlformats.org/officeDocument/2006/relationships/image" Target="../media/image57.png"/><Relationship Id="rId5" Type="http://schemas.openxmlformats.org/officeDocument/2006/relationships/hyperlink" Target="http://betterbuildingssolutioncenter.energy.gov/resources/steam-system-modeler" TargetMode="External"/><Relationship Id="rId15" Type="http://schemas.openxmlformats.org/officeDocument/2006/relationships/image" Target="../media/image61.jpeg"/><Relationship Id="rId10" Type="http://schemas.openxmlformats.org/officeDocument/2006/relationships/hyperlink" Target="http://betterbuildingssolutioncenter.energy.gov/resources/airmaster" TargetMode="External"/><Relationship Id="rId4" Type="http://schemas.openxmlformats.org/officeDocument/2006/relationships/image" Target="../media/image56.png"/><Relationship Id="rId9" Type="http://schemas.openxmlformats.org/officeDocument/2006/relationships/hyperlink" Target="http://betterbuildingssolutioncenter.energy.gov/resources/process-heating-modeler-tool-phmt" TargetMode="External"/><Relationship Id="rId1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66.jpe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hyperlink" Target="mailto:robert.lung@ee.doe.gov" TargetMode="External"/><Relationship Id="rId2" Type="http://schemas.openxmlformats.org/officeDocument/2006/relationships/hyperlink" Target="https://betterbuildingssolutioncenter.energy.gov/better%20plants/better-plants-resource-library" TargetMode="External"/><Relationship Id="rId1" Type="http://schemas.openxmlformats.org/officeDocument/2006/relationships/slideLayout" Target="../slideLayouts/slideLayout3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991A6D-815F-3647-88E1-7BE708ECC3D5}"/>
              </a:ext>
            </a:extLst>
          </p:cNvPr>
          <p:cNvSpPr/>
          <p:nvPr/>
        </p:nvSpPr>
        <p:spPr>
          <a:xfrm>
            <a:off x="159027" y="2703443"/>
            <a:ext cx="12032974" cy="3438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7" name="Subtitle 2">
            <a:extLst>
              <a:ext uri="{FF2B5EF4-FFF2-40B4-BE49-F238E27FC236}">
                <a16:creationId xmlns:a16="http://schemas.microsoft.com/office/drawing/2014/main" id="{09816387-DC43-4940-8891-D03D04CCDE12}"/>
              </a:ext>
            </a:extLst>
          </p:cNvPr>
          <p:cNvSpPr>
            <a:spLocks noGrp="1"/>
          </p:cNvSpPr>
          <p:nvPr>
            <p:ph type="subTitle" idx="1"/>
          </p:nvPr>
        </p:nvSpPr>
        <p:spPr>
          <a:xfrm>
            <a:off x="1602889" y="4086792"/>
            <a:ext cx="8825531" cy="1276864"/>
          </a:xfrm>
        </p:spPr>
        <p:txBody>
          <a:bodyPr/>
          <a:lstStyle/>
          <a:p>
            <a:r>
              <a:rPr lang="en-US" sz="2800" b="1" dirty="0">
                <a:solidFill>
                  <a:schemeClr val="tx1"/>
                </a:solidFill>
              </a:rPr>
              <a:t>Bruce Lung</a:t>
            </a:r>
            <a:endParaRPr lang="en-US" sz="2800" b="1" dirty="0">
              <a:solidFill>
                <a:srgbClr val="FF0000"/>
              </a:solidFill>
            </a:endParaRPr>
          </a:p>
          <a:p>
            <a:r>
              <a:rPr lang="en-US" dirty="0">
                <a:solidFill>
                  <a:schemeClr val="tx1"/>
                </a:solidFill>
              </a:rPr>
              <a:t>Trailblazers and Goal Achievers: How Better Plants Partners Achieved Ambitious Energy Goals</a:t>
            </a:r>
          </a:p>
          <a:p>
            <a:r>
              <a:rPr lang="en-US" dirty="0">
                <a:solidFill>
                  <a:schemeClr val="tx1"/>
                </a:solidFill>
              </a:rPr>
              <a:t>Office of Energy Efficiency and Renewable Energy</a:t>
            </a:r>
          </a:p>
        </p:txBody>
      </p:sp>
      <p:cxnSp>
        <p:nvCxnSpPr>
          <p:cNvPr id="10" name="Straight Connector 9">
            <a:extLst>
              <a:ext uri="{FF2B5EF4-FFF2-40B4-BE49-F238E27FC236}">
                <a16:creationId xmlns:a16="http://schemas.microsoft.com/office/drawing/2014/main" id="{05A8B851-6BA9-5E42-9366-00D3CCA60C0D}"/>
              </a:ext>
            </a:extLst>
          </p:cNvPr>
          <p:cNvCxnSpPr/>
          <p:nvPr/>
        </p:nvCxnSpPr>
        <p:spPr>
          <a:xfrm>
            <a:off x="1884232" y="2922103"/>
            <a:ext cx="998308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59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Characteristics</a:t>
            </a:r>
          </a:p>
        </p:txBody>
      </p:sp>
      <p:pic>
        <p:nvPicPr>
          <p:cNvPr id="18" name="Picture 17">
            <a:extLst>
              <a:ext uri="{FF2B5EF4-FFF2-40B4-BE49-F238E27FC236}">
                <a16:creationId xmlns:a16="http://schemas.microsoft.com/office/drawing/2014/main" id="{B6726182-E9DC-4AA1-9544-3847BC04FB3D}"/>
              </a:ext>
            </a:extLst>
          </p:cNvPr>
          <p:cNvPicPr>
            <a:picLocks noChangeAspect="1"/>
          </p:cNvPicPr>
          <p:nvPr/>
        </p:nvPicPr>
        <p:blipFill>
          <a:blip r:embed="rId3"/>
          <a:stretch>
            <a:fillRect/>
          </a:stretch>
        </p:blipFill>
        <p:spPr>
          <a:xfrm>
            <a:off x="678279" y="4635954"/>
            <a:ext cx="10520551" cy="1770286"/>
          </a:xfrm>
          <a:prstGeom prst="rect">
            <a:avLst/>
          </a:prstGeom>
        </p:spPr>
      </p:pic>
      <p:pic>
        <p:nvPicPr>
          <p:cNvPr id="35" name="Picture 34">
            <a:extLst>
              <a:ext uri="{FF2B5EF4-FFF2-40B4-BE49-F238E27FC236}">
                <a16:creationId xmlns:a16="http://schemas.microsoft.com/office/drawing/2014/main" id="{42D58634-6E97-417E-A447-C7EE55CA5129}"/>
              </a:ext>
            </a:extLst>
          </p:cNvPr>
          <p:cNvPicPr>
            <a:picLocks noChangeAspect="1"/>
          </p:cNvPicPr>
          <p:nvPr/>
        </p:nvPicPr>
        <p:blipFill>
          <a:blip r:embed="rId4"/>
          <a:stretch>
            <a:fillRect/>
          </a:stretch>
        </p:blipFill>
        <p:spPr>
          <a:xfrm>
            <a:off x="1797965" y="809855"/>
            <a:ext cx="8343023" cy="3927849"/>
          </a:xfrm>
          <a:prstGeom prst="rect">
            <a:avLst/>
          </a:prstGeom>
        </p:spPr>
      </p:pic>
    </p:spTree>
    <p:extLst>
      <p:ext uri="{BB962C8B-B14F-4D97-AF65-F5344CB8AC3E}">
        <p14:creationId xmlns:p14="http://schemas.microsoft.com/office/powerpoint/2010/main" val="68151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dirty="0">
                <a:solidFill>
                  <a:schemeClr val="dk1"/>
                </a:solidFill>
              </a:rPr>
              <a:t>Better Plants Goal Achievers in Industrial Sectors </a:t>
            </a:r>
          </a:p>
        </p:txBody>
      </p:sp>
      <p:pic>
        <p:nvPicPr>
          <p:cNvPr id="7" name="Picture 6">
            <a:extLst>
              <a:ext uri="{FF2B5EF4-FFF2-40B4-BE49-F238E27FC236}">
                <a16:creationId xmlns:a16="http://schemas.microsoft.com/office/drawing/2014/main" id="{36BE3B02-2D56-4F76-83E5-731B6CBA553A}"/>
              </a:ext>
            </a:extLst>
          </p:cNvPr>
          <p:cNvPicPr>
            <a:picLocks noChangeAspect="1"/>
          </p:cNvPicPr>
          <p:nvPr/>
        </p:nvPicPr>
        <p:blipFill>
          <a:blip r:embed="rId3"/>
          <a:stretch>
            <a:fillRect/>
          </a:stretch>
        </p:blipFill>
        <p:spPr>
          <a:xfrm>
            <a:off x="-30634" y="835045"/>
            <a:ext cx="6968495" cy="1710829"/>
          </a:xfrm>
          <a:prstGeom prst="rect">
            <a:avLst/>
          </a:prstGeom>
        </p:spPr>
      </p:pic>
      <p:pic>
        <p:nvPicPr>
          <p:cNvPr id="9" name="Picture 8">
            <a:extLst>
              <a:ext uri="{FF2B5EF4-FFF2-40B4-BE49-F238E27FC236}">
                <a16:creationId xmlns:a16="http://schemas.microsoft.com/office/drawing/2014/main" id="{A0934E1C-6A58-4F80-B7C8-F0860E8766C7}"/>
              </a:ext>
            </a:extLst>
          </p:cNvPr>
          <p:cNvPicPr>
            <a:picLocks noChangeAspect="1"/>
          </p:cNvPicPr>
          <p:nvPr/>
        </p:nvPicPr>
        <p:blipFill>
          <a:blip r:embed="rId4"/>
          <a:stretch>
            <a:fillRect/>
          </a:stretch>
        </p:blipFill>
        <p:spPr>
          <a:xfrm>
            <a:off x="20546" y="2495632"/>
            <a:ext cx="6623407" cy="1676811"/>
          </a:xfrm>
          <a:prstGeom prst="rect">
            <a:avLst/>
          </a:prstGeom>
        </p:spPr>
      </p:pic>
      <p:pic>
        <p:nvPicPr>
          <p:cNvPr id="18" name="Picture 17">
            <a:extLst>
              <a:ext uri="{FF2B5EF4-FFF2-40B4-BE49-F238E27FC236}">
                <a16:creationId xmlns:a16="http://schemas.microsoft.com/office/drawing/2014/main" id="{D71069B4-1D5E-4419-B70A-E57DA0DDA9E6}"/>
              </a:ext>
            </a:extLst>
          </p:cNvPr>
          <p:cNvPicPr>
            <a:picLocks noChangeAspect="1"/>
          </p:cNvPicPr>
          <p:nvPr/>
        </p:nvPicPr>
        <p:blipFill>
          <a:blip r:embed="rId5"/>
          <a:stretch>
            <a:fillRect/>
          </a:stretch>
        </p:blipFill>
        <p:spPr>
          <a:xfrm>
            <a:off x="10786" y="4826825"/>
            <a:ext cx="6623407" cy="1470725"/>
          </a:xfrm>
          <a:prstGeom prst="rect">
            <a:avLst/>
          </a:prstGeom>
        </p:spPr>
      </p:pic>
      <p:pic>
        <p:nvPicPr>
          <p:cNvPr id="35" name="Picture 34">
            <a:extLst>
              <a:ext uri="{FF2B5EF4-FFF2-40B4-BE49-F238E27FC236}">
                <a16:creationId xmlns:a16="http://schemas.microsoft.com/office/drawing/2014/main" id="{08886A9F-7317-4559-A2CF-CF55F36B3734}"/>
              </a:ext>
            </a:extLst>
          </p:cNvPr>
          <p:cNvPicPr>
            <a:picLocks noChangeAspect="1"/>
          </p:cNvPicPr>
          <p:nvPr/>
        </p:nvPicPr>
        <p:blipFill>
          <a:blip r:embed="rId6"/>
          <a:stretch>
            <a:fillRect/>
          </a:stretch>
        </p:blipFill>
        <p:spPr>
          <a:xfrm>
            <a:off x="6842269" y="1042764"/>
            <a:ext cx="5329185" cy="2665699"/>
          </a:xfrm>
          <a:prstGeom prst="rect">
            <a:avLst/>
          </a:prstGeom>
        </p:spPr>
      </p:pic>
      <p:sp>
        <p:nvSpPr>
          <p:cNvPr id="36" name="Rectangle 35">
            <a:extLst>
              <a:ext uri="{FF2B5EF4-FFF2-40B4-BE49-F238E27FC236}">
                <a16:creationId xmlns:a16="http://schemas.microsoft.com/office/drawing/2014/main" id="{EAA158ED-5E5E-4139-B3D1-2CEDC2BCEBA2}"/>
              </a:ext>
            </a:extLst>
          </p:cNvPr>
          <p:cNvSpPr/>
          <p:nvPr/>
        </p:nvSpPr>
        <p:spPr>
          <a:xfrm>
            <a:off x="7473582" y="4279171"/>
            <a:ext cx="4516360" cy="2200602"/>
          </a:xfrm>
          <a:prstGeom prst="rect">
            <a:avLst/>
          </a:prstGeom>
        </p:spPr>
        <p:txBody>
          <a:bodyPr wrap="square">
            <a:spAutoFit/>
          </a:bodyPr>
          <a:lstStyle/>
          <a:p>
            <a:pPr marL="0" lvl="1" algn="ctr">
              <a:spcBef>
                <a:spcPts val="0"/>
              </a:spcBef>
              <a:spcAft>
                <a:spcPts val="300"/>
              </a:spcAft>
            </a:pPr>
            <a:r>
              <a:rPr lang="en-US" sz="2200" b="1" dirty="0"/>
              <a:t>Goal achievers were distributed across many sectors and regions around the U.S.</a:t>
            </a:r>
          </a:p>
          <a:p>
            <a:pPr marL="0" lvl="1" algn="ctr">
              <a:spcBef>
                <a:spcPts val="0"/>
              </a:spcBef>
              <a:spcAft>
                <a:spcPts val="300"/>
              </a:spcAft>
            </a:pPr>
            <a:endParaRPr lang="en-US" sz="2200" b="1" dirty="0"/>
          </a:p>
          <a:p>
            <a:pPr marL="0" lvl="1" algn="ctr">
              <a:spcBef>
                <a:spcPts val="0"/>
              </a:spcBef>
              <a:spcAft>
                <a:spcPts val="300"/>
              </a:spcAft>
            </a:pPr>
            <a:r>
              <a:rPr lang="en-US" sz="2200" b="1" dirty="0"/>
              <a:t> </a:t>
            </a:r>
            <a:br>
              <a:rPr lang="en-US" sz="2200" b="1" dirty="0"/>
            </a:br>
            <a:r>
              <a:rPr lang="en-US" sz="2200" dirty="0"/>
              <a:t> </a:t>
            </a:r>
          </a:p>
        </p:txBody>
      </p:sp>
    </p:spTree>
    <p:extLst>
      <p:ext uri="{BB962C8B-B14F-4D97-AF65-F5344CB8AC3E}">
        <p14:creationId xmlns:p14="http://schemas.microsoft.com/office/powerpoint/2010/main" val="261742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dirty="0">
                <a:solidFill>
                  <a:schemeClr val="dk1"/>
                </a:solidFill>
              </a:rPr>
              <a:t>Better Plants Goal Achievers in States </a:t>
            </a:r>
          </a:p>
        </p:txBody>
      </p:sp>
      <p:pic>
        <p:nvPicPr>
          <p:cNvPr id="5" name="Picture 4">
            <a:extLst>
              <a:ext uri="{FF2B5EF4-FFF2-40B4-BE49-F238E27FC236}">
                <a16:creationId xmlns:a16="http://schemas.microsoft.com/office/drawing/2014/main" id="{25ADC012-6EC5-433A-86D7-423786B001AC}"/>
              </a:ext>
            </a:extLst>
          </p:cNvPr>
          <p:cNvPicPr>
            <a:picLocks noChangeAspect="1"/>
          </p:cNvPicPr>
          <p:nvPr/>
        </p:nvPicPr>
        <p:blipFill>
          <a:blip r:embed="rId3"/>
          <a:stretch>
            <a:fillRect/>
          </a:stretch>
        </p:blipFill>
        <p:spPr>
          <a:xfrm>
            <a:off x="1941816" y="905649"/>
            <a:ext cx="10265368" cy="5292527"/>
          </a:xfrm>
          <a:prstGeom prst="rect">
            <a:avLst/>
          </a:prstGeom>
        </p:spPr>
      </p:pic>
      <p:sp>
        <p:nvSpPr>
          <p:cNvPr id="11" name="Rectangle 10">
            <a:extLst>
              <a:ext uri="{FF2B5EF4-FFF2-40B4-BE49-F238E27FC236}">
                <a16:creationId xmlns:a16="http://schemas.microsoft.com/office/drawing/2014/main" id="{77D34F7E-8730-4375-9B04-4BB7A14BF92C}"/>
              </a:ext>
            </a:extLst>
          </p:cNvPr>
          <p:cNvSpPr/>
          <p:nvPr/>
        </p:nvSpPr>
        <p:spPr>
          <a:xfrm>
            <a:off x="205669" y="2851604"/>
            <a:ext cx="2656737" cy="2539157"/>
          </a:xfrm>
          <a:prstGeom prst="rect">
            <a:avLst/>
          </a:prstGeom>
        </p:spPr>
        <p:txBody>
          <a:bodyPr wrap="square">
            <a:spAutoFit/>
          </a:bodyPr>
          <a:lstStyle/>
          <a:p>
            <a:pPr marL="0" lvl="1" algn="ctr">
              <a:spcBef>
                <a:spcPts val="0"/>
              </a:spcBef>
              <a:spcAft>
                <a:spcPts val="300"/>
              </a:spcAft>
            </a:pPr>
            <a:r>
              <a:rPr lang="en-US" sz="2200" b="1" dirty="0"/>
              <a:t>Goal achievers with the greatest number of plants (by state)</a:t>
            </a:r>
          </a:p>
          <a:p>
            <a:pPr marL="0" lvl="1" algn="ctr">
              <a:spcBef>
                <a:spcPts val="0"/>
              </a:spcBef>
              <a:spcAft>
                <a:spcPts val="300"/>
              </a:spcAft>
            </a:pPr>
            <a:endParaRPr lang="en-US" sz="2200" b="1" dirty="0"/>
          </a:p>
          <a:p>
            <a:pPr marL="0" lvl="1" algn="ctr">
              <a:spcBef>
                <a:spcPts val="0"/>
              </a:spcBef>
              <a:spcAft>
                <a:spcPts val="300"/>
              </a:spcAft>
            </a:pPr>
            <a:r>
              <a:rPr lang="en-US" sz="2200" b="1" dirty="0"/>
              <a:t> </a:t>
            </a:r>
            <a:br>
              <a:rPr lang="en-US" sz="2200" b="1" dirty="0"/>
            </a:br>
            <a:r>
              <a:rPr lang="en-US" sz="2200" dirty="0"/>
              <a:t> </a:t>
            </a:r>
          </a:p>
        </p:txBody>
      </p:sp>
    </p:spTree>
    <p:extLst>
      <p:ext uri="{BB962C8B-B14F-4D97-AF65-F5344CB8AC3E}">
        <p14:creationId xmlns:p14="http://schemas.microsoft.com/office/powerpoint/2010/main" val="116320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05670" y="878425"/>
            <a:ext cx="7798340" cy="2954655"/>
          </a:xfrm>
          <a:prstGeom prst="rect">
            <a:avLst/>
          </a:prstGeom>
        </p:spPr>
        <p:txBody>
          <a:bodyPr wrap="square">
            <a:spAutoFit/>
          </a:bodyPr>
          <a:lstStyle/>
          <a:p>
            <a:pPr marL="0" lvl="1">
              <a:spcBef>
                <a:spcPts val="0"/>
              </a:spcBef>
              <a:spcAft>
                <a:spcPts val="300"/>
              </a:spcAft>
            </a:pPr>
            <a:r>
              <a:rPr lang="en-US" sz="2200" b="1" dirty="0"/>
              <a:t>Technical Account Manager (TAM) support was indispensable for:</a:t>
            </a:r>
          </a:p>
          <a:p>
            <a:pPr marL="342900" lvl="1" indent="-342900">
              <a:spcBef>
                <a:spcPts val="0"/>
              </a:spcBef>
              <a:spcAft>
                <a:spcPts val="300"/>
              </a:spcAft>
              <a:buClr>
                <a:schemeClr val="accent2"/>
              </a:buClr>
              <a:buFont typeface="Arial" panose="020B0604020202020204" pitchFamily="34" charset="0"/>
              <a:buChar char="•"/>
            </a:pPr>
            <a:r>
              <a:rPr lang="en-US" sz="2200" b="1" dirty="0"/>
              <a:t>Establishing energy baselines</a:t>
            </a:r>
          </a:p>
          <a:p>
            <a:pPr marL="342900" lvl="1" indent="-342900">
              <a:spcBef>
                <a:spcPts val="0"/>
              </a:spcBef>
              <a:spcAft>
                <a:spcPts val="300"/>
              </a:spcAft>
              <a:buClr>
                <a:schemeClr val="accent2"/>
              </a:buClr>
              <a:buFont typeface="Arial" panose="020B0604020202020204" pitchFamily="34" charset="0"/>
              <a:buChar char="•"/>
            </a:pPr>
            <a:r>
              <a:rPr lang="en-US" sz="2200" b="1" dirty="0"/>
              <a:t>Understanding energy uses &amp; which in-plant </a:t>
            </a:r>
            <a:br>
              <a:rPr lang="en-US" sz="2200" b="1" dirty="0"/>
            </a:br>
            <a:r>
              <a:rPr lang="en-US" sz="2200" b="1" dirty="0"/>
              <a:t>trainings to get</a:t>
            </a:r>
          </a:p>
          <a:p>
            <a:pPr marL="342900" lvl="1" indent="-342900">
              <a:spcBef>
                <a:spcPts val="0"/>
              </a:spcBef>
              <a:spcAft>
                <a:spcPts val="300"/>
              </a:spcAft>
              <a:buClr>
                <a:schemeClr val="accent2"/>
              </a:buClr>
              <a:buFont typeface="Arial" panose="020B0604020202020204" pitchFamily="34" charset="0"/>
              <a:buChar char="•"/>
            </a:pPr>
            <a:r>
              <a:rPr lang="en-US" sz="2200" b="1" dirty="0"/>
              <a:t>Using DOE software tools &amp; diagnostic instruments</a:t>
            </a:r>
          </a:p>
          <a:p>
            <a:pPr marL="342900" lvl="1" indent="-342900">
              <a:spcBef>
                <a:spcPts val="0"/>
              </a:spcBef>
              <a:spcAft>
                <a:spcPts val="300"/>
              </a:spcAft>
              <a:buClr>
                <a:schemeClr val="accent2"/>
              </a:buClr>
              <a:buFont typeface="Arial" panose="020B0604020202020204" pitchFamily="34" charset="0"/>
              <a:buChar char="•"/>
            </a:pPr>
            <a:r>
              <a:rPr lang="en-US" sz="2200" b="1" dirty="0"/>
              <a:t>Leveraging other programs: IACs &amp; CHP TAPs</a:t>
            </a:r>
            <a:br>
              <a:rPr lang="en-US" sz="2200" b="1" dirty="0"/>
            </a:br>
            <a:r>
              <a:rPr lang="en-US" sz="2200" dirty="0"/>
              <a:t> </a:t>
            </a:r>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Resources Leveraged</a:t>
            </a:r>
          </a:p>
        </p:txBody>
      </p:sp>
      <p:pic>
        <p:nvPicPr>
          <p:cNvPr id="34" name="Picture 33">
            <a:extLst>
              <a:ext uri="{FF2B5EF4-FFF2-40B4-BE49-F238E27FC236}">
                <a16:creationId xmlns:a16="http://schemas.microsoft.com/office/drawing/2014/main" id="{34307E8C-CE13-49BD-BD79-72DAFB31FCE6}"/>
              </a:ext>
            </a:extLst>
          </p:cNvPr>
          <p:cNvPicPr>
            <a:picLocks noChangeAspect="1"/>
          </p:cNvPicPr>
          <p:nvPr/>
        </p:nvPicPr>
        <p:blipFill>
          <a:blip r:embed="rId3"/>
          <a:stretch>
            <a:fillRect/>
          </a:stretch>
        </p:blipFill>
        <p:spPr>
          <a:xfrm>
            <a:off x="8234823" y="841273"/>
            <a:ext cx="3870650" cy="2587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2" descr="image003">
            <a:extLst>
              <a:ext uri="{FF2B5EF4-FFF2-40B4-BE49-F238E27FC236}">
                <a16:creationId xmlns:a16="http://schemas.microsoft.com/office/drawing/2014/main" id="{0FAF11CA-BDAE-44CD-A1D3-3A910AACB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027" y="3571510"/>
            <a:ext cx="3957177" cy="273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a:extLst>
              <a:ext uri="{FF2B5EF4-FFF2-40B4-BE49-F238E27FC236}">
                <a16:creationId xmlns:a16="http://schemas.microsoft.com/office/drawing/2014/main" id="{62BFB12C-7A11-4714-8585-4A73F7F302B6}"/>
              </a:ext>
            </a:extLst>
          </p:cNvPr>
          <p:cNvGrpSpPr/>
          <p:nvPr/>
        </p:nvGrpSpPr>
        <p:grpSpPr>
          <a:xfrm>
            <a:off x="30832" y="3540688"/>
            <a:ext cx="4715828" cy="2694710"/>
            <a:chOff x="434584" y="2321547"/>
            <a:chExt cx="8063373" cy="3670260"/>
          </a:xfrm>
        </p:grpSpPr>
        <p:pic>
          <p:nvPicPr>
            <p:cNvPr id="37" name="Picture 3" descr="image002">
              <a:extLst>
                <a:ext uri="{FF2B5EF4-FFF2-40B4-BE49-F238E27FC236}">
                  <a16:creationId xmlns:a16="http://schemas.microsoft.com/office/drawing/2014/main" id="{9CB5A59A-8535-4FA8-A9C3-B7EF7D8E8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584" y="2321547"/>
              <a:ext cx="7870904" cy="36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a:extLst>
                <a:ext uri="{FF2B5EF4-FFF2-40B4-BE49-F238E27FC236}">
                  <a16:creationId xmlns:a16="http://schemas.microsoft.com/office/drawing/2014/main" id="{1813C5F5-65ED-441D-B6D2-9A47B1098098}"/>
                </a:ext>
              </a:extLst>
            </p:cNvPr>
            <p:cNvSpPr/>
            <p:nvPr/>
          </p:nvSpPr>
          <p:spPr>
            <a:xfrm>
              <a:off x="7603435" y="3908199"/>
              <a:ext cx="894522" cy="29605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9" name="Oval 38">
              <a:extLst>
                <a:ext uri="{FF2B5EF4-FFF2-40B4-BE49-F238E27FC236}">
                  <a16:creationId xmlns:a16="http://schemas.microsoft.com/office/drawing/2014/main" id="{F89B4DA0-1C9A-4B2E-B7DF-A3E2C506D699}"/>
                </a:ext>
              </a:extLst>
            </p:cNvPr>
            <p:cNvSpPr/>
            <p:nvPr/>
          </p:nvSpPr>
          <p:spPr>
            <a:xfrm>
              <a:off x="7586872" y="4319013"/>
              <a:ext cx="894522" cy="29605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40" name="Oval 39">
              <a:extLst>
                <a:ext uri="{FF2B5EF4-FFF2-40B4-BE49-F238E27FC236}">
                  <a16:creationId xmlns:a16="http://schemas.microsoft.com/office/drawing/2014/main" id="{BDB283B9-5B01-460E-A2E3-F1ACB56D2D70}"/>
                </a:ext>
              </a:extLst>
            </p:cNvPr>
            <p:cNvSpPr/>
            <p:nvPr/>
          </p:nvSpPr>
          <p:spPr>
            <a:xfrm>
              <a:off x="7557055" y="4806036"/>
              <a:ext cx="894522" cy="29605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grpSp>
      <p:pic>
        <p:nvPicPr>
          <p:cNvPr id="41" name="Picture 40">
            <a:extLst>
              <a:ext uri="{FF2B5EF4-FFF2-40B4-BE49-F238E27FC236}">
                <a16:creationId xmlns:a16="http://schemas.microsoft.com/office/drawing/2014/main" id="{22C25E5A-E143-4BA4-A12D-99F72E6498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75" t="-502" r="1655" b="502"/>
          <a:stretch/>
        </p:blipFill>
        <p:spPr>
          <a:xfrm>
            <a:off x="8735129" y="4039268"/>
            <a:ext cx="3431988" cy="2221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112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Resources Leveraged</a:t>
            </a:r>
          </a:p>
        </p:txBody>
      </p:sp>
      <p:pic>
        <p:nvPicPr>
          <p:cNvPr id="34" name="Picture 33" descr="A group of people posing for a photo&#10;&#10;Description automatically generated">
            <a:extLst>
              <a:ext uri="{FF2B5EF4-FFF2-40B4-BE49-F238E27FC236}">
                <a16:creationId xmlns:a16="http://schemas.microsoft.com/office/drawing/2014/main" id="{9761C2FE-8C64-41D5-91B3-1003DDAB4E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6627" y="874966"/>
            <a:ext cx="5105407" cy="2611465"/>
          </a:xfrm>
          <a:prstGeom prst="rect">
            <a:avLst/>
          </a:prstGeom>
        </p:spPr>
      </p:pic>
      <p:sp>
        <p:nvSpPr>
          <p:cNvPr id="35" name="Content Placeholder 2">
            <a:extLst>
              <a:ext uri="{FF2B5EF4-FFF2-40B4-BE49-F238E27FC236}">
                <a16:creationId xmlns:a16="http://schemas.microsoft.com/office/drawing/2014/main" id="{54238953-FBB4-4EDA-8D58-FB6F893107FF}"/>
              </a:ext>
            </a:extLst>
          </p:cNvPr>
          <p:cNvSpPr txBox="1">
            <a:spLocks/>
          </p:cNvSpPr>
          <p:nvPr/>
        </p:nvSpPr>
        <p:spPr>
          <a:xfrm>
            <a:off x="130380" y="1018801"/>
            <a:ext cx="6773854" cy="5164718"/>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latin typeface="+mj-lt"/>
                <a:ea typeface="Batang" panose="02030600000101010101" pitchFamily="18" charset="-127"/>
                <a:cs typeface="Helvetica" panose="020B0604020202020204" pitchFamily="34" charset="0"/>
              </a:rPr>
              <a:t>In Plant Trainings (INPLTs)</a:t>
            </a:r>
          </a:p>
          <a:p>
            <a:pPr>
              <a:buClr>
                <a:schemeClr val="accent2"/>
              </a:buClr>
            </a:pPr>
            <a:r>
              <a:rPr lang="en-US" sz="2200" b="1" dirty="0">
                <a:latin typeface="+mj-lt"/>
                <a:ea typeface="Batang" panose="02030600000101010101" pitchFamily="18" charset="-127"/>
                <a:cs typeface="Helvetica" panose="020B0604020202020204" pitchFamily="34" charset="0"/>
              </a:rPr>
              <a:t>Each INPLT yields between 5 to 15 energy-saving opportunities</a:t>
            </a:r>
          </a:p>
          <a:p>
            <a:pPr>
              <a:buClr>
                <a:schemeClr val="accent2"/>
              </a:buClr>
            </a:pPr>
            <a:r>
              <a:rPr lang="en-US" sz="2200" b="1" dirty="0">
                <a:latin typeface="+mj-lt"/>
                <a:ea typeface="Batang" panose="02030600000101010101" pitchFamily="18" charset="-127"/>
                <a:cs typeface="Helvetica" panose="020B0604020202020204" pitchFamily="34" charset="0"/>
              </a:rPr>
              <a:t>Between 2011 and 2019, 140 INPLTs awarded</a:t>
            </a:r>
          </a:p>
          <a:p>
            <a:pPr>
              <a:buClr>
                <a:schemeClr val="accent2"/>
              </a:buClr>
            </a:pPr>
            <a:r>
              <a:rPr lang="en-US" sz="2200" b="1" dirty="0">
                <a:latin typeface="+mj-lt"/>
                <a:ea typeface="Batang" panose="02030600000101010101" pitchFamily="18" charset="-127"/>
                <a:cs typeface="Helvetica" panose="020B0604020202020204" pitchFamily="34" charset="0"/>
              </a:rPr>
              <a:t>53 INPLTs (38%) awarded to eventual goal achievers</a:t>
            </a:r>
          </a:p>
          <a:p>
            <a:pPr>
              <a:buClr>
                <a:schemeClr val="accent2"/>
              </a:buClr>
            </a:pPr>
            <a:r>
              <a:rPr lang="en-US" sz="2200" b="1" dirty="0">
                <a:latin typeface="+mj-lt"/>
                <a:ea typeface="Batang" panose="02030600000101010101" pitchFamily="18" charset="-127"/>
                <a:cs typeface="Helvetica" panose="020B0604020202020204" pitchFamily="34" charset="0"/>
              </a:rPr>
              <a:t>23 goal achievers awarded 1 INPLT</a:t>
            </a:r>
          </a:p>
          <a:p>
            <a:pPr>
              <a:buClr>
                <a:schemeClr val="accent2"/>
              </a:buClr>
            </a:pPr>
            <a:r>
              <a:rPr lang="en-US" sz="2200" b="1" dirty="0">
                <a:latin typeface="+mj-lt"/>
                <a:ea typeface="Batang" panose="02030600000101010101" pitchFamily="18" charset="-127"/>
                <a:cs typeface="Helvetica" panose="020B0604020202020204" pitchFamily="34" charset="0"/>
              </a:rPr>
              <a:t>15 goal achievers awarded at least 2 INPLTs</a:t>
            </a:r>
          </a:p>
          <a:p>
            <a:pPr>
              <a:buClr>
                <a:schemeClr val="accent2"/>
              </a:buClr>
            </a:pPr>
            <a:r>
              <a:rPr lang="en-US" sz="2200" b="1" dirty="0">
                <a:latin typeface="+mj-lt"/>
                <a:ea typeface="Batang" panose="02030600000101010101" pitchFamily="18" charset="-127"/>
                <a:cs typeface="Helvetica" panose="020B0604020202020204" pitchFamily="34" charset="0"/>
              </a:rPr>
              <a:t>Total energy cost savings from INPLTs awarded to goal achievers was $19M </a:t>
            </a:r>
          </a:p>
          <a:p>
            <a:pPr>
              <a:buClr>
                <a:schemeClr val="accent2"/>
              </a:buClr>
            </a:pPr>
            <a:r>
              <a:rPr lang="en-US" sz="2200" b="1" dirty="0">
                <a:latin typeface="+mj-lt"/>
                <a:ea typeface="Batang" panose="02030600000101010101" pitchFamily="18" charset="-127"/>
                <a:cs typeface="Helvetica" panose="020B0604020202020204" pitchFamily="34" charset="0"/>
              </a:rPr>
              <a:t>TAMs supported each INPLT with diagnostic tool support and tips/best practices</a:t>
            </a:r>
            <a:endParaRPr lang="en-US" sz="2200" b="1" dirty="0">
              <a:solidFill>
                <a:srgbClr val="FF0000"/>
              </a:solidFill>
              <a:latin typeface="+mj-lt"/>
              <a:ea typeface="Batang" panose="02030600000101010101" pitchFamily="18" charset="-127"/>
            </a:endParaRPr>
          </a:p>
          <a:p>
            <a:endParaRPr lang="en-US" sz="2000" dirty="0">
              <a:latin typeface="+mj-lt"/>
              <a:ea typeface="Batang" panose="02030600000101010101" pitchFamily="18" charset="-127"/>
              <a:cs typeface="Helvetica" panose="020B0604020202020204" pitchFamily="34" charset="0"/>
            </a:endParaRPr>
          </a:p>
        </p:txBody>
      </p:sp>
      <p:pic>
        <p:nvPicPr>
          <p:cNvPr id="36" name="Picture 35" descr="A group of people standing in front of a building&#10;&#10;Description automatically generated">
            <a:extLst>
              <a:ext uri="{FF2B5EF4-FFF2-40B4-BE49-F238E27FC236}">
                <a16:creationId xmlns:a16="http://schemas.microsoft.com/office/drawing/2014/main" id="{55CA64D5-A287-453D-B1DA-B434884CC9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24709" y="3599397"/>
            <a:ext cx="5157874" cy="2495079"/>
          </a:xfrm>
          <a:prstGeom prst="rect">
            <a:avLst/>
          </a:prstGeom>
        </p:spPr>
      </p:pic>
    </p:spTree>
    <p:extLst>
      <p:ext uri="{BB962C8B-B14F-4D97-AF65-F5344CB8AC3E}">
        <p14:creationId xmlns:p14="http://schemas.microsoft.com/office/powerpoint/2010/main" val="260581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22769" y="878425"/>
            <a:ext cx="7763956" cy="769441"/>
          </a:xfrm>
          <a:prstGeom prst="rect">
            <a:avLst/>
          </a:prstGeom>
        </p:spPr>
        <p:txBody>
          <a:bodyPr wrap="square">
            <a:spAutoFit/>
          </a:bodyPr>
          <a:lstStyle/>
          <a:p>
            <a:pPr marL="0" lvl="1">
              <a:spcBef>
                <a:spcPts val="0"/>
              </a:spcBef>
              <a:spcAft>
                <a:spcPts val="300"/>
              </a:spcAft>
            </a:pPr>
            <a:r>
              <a:rPr lang="en-US" sz="2200" b="1" dirty="0"/>
              <a:t>DOE software tools &amp; diagnostic instruments</a:t>
            </a:r>
            <a:br>
              <a:rPr lang="en-US" sz="2200" b="1" dirty="0"/>
            </a:br>
            <a:r>
              <a:rPr lang="en-US" sz="2200" dirty="0"/>
              <a:t> </a:t>
            </a:r>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Resources Leveraged</a:t>
            </a:r>
          </a:p>
        </p:txBody>
      </p:sp>
      <p:sp>
        <p:nvSpPr>
          <p:cNvPr id="35" name="Content Placeholder 2">
            <a:extLst>
              <a:ext uri="{FF2B5EF4-FFF2-40B4-BE49-F238E27FC236}">
                <a16:creationId xmlns:a16="http://schemas.microsoft.com/office/drawing/2014/main" id="{BAB47E26-6827-43BF-9CCA-44AC8FA779F2}"/>
              </a:ext>
            </a:extLst>
          </p:cNvPr>
          <p:cNvSpPr txBox="1">
            <a:spLocks/>
          </p:cNvSpPr>
          <p:nvPr/>
        </p:nvSpPr>
        <p:spPr>
          <a:xfrm>
            <a:off x="123061" y="682079"/>
            <a:ext cx="7102051" cy="1700615"/>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altLang="en-US" sz="3600" b="1" i="1" dirty="0">
              <a:solidFill>
                <a:srgbClr val="1D428A"/>
              </a:solidFill>
              <a:latin typeface="+mj-lt"/>
              <a:ea typeface="Batang" panose="02030600000101010101" pitchFamily="18" charset="-127"/>
              <a:cs typeface="Segoe UI" panose="020B0502040204020203" pitchFamily="34" charset="0"/>
              <a:hlinkClick r:id="rId3"/>
            </a:endParaRPr>
          </a:p>
          <a:p>
            <a:pPr marL="0" indent="0" algn="ctr">
              <a:buNone/>
            </a:pPr>
            <a:r>
              <a:rPr lang="en-US" altLang="en-US" dirty="0">
                <a:solidFill>
                  <a:srgbClr val="1D428A"/>
                </a:solidFill>
                <a:cs typeface="Segoe UI" panose="020B0502040204020203" pitchFamily="34" charset="0"/>
                <a:hlinkClick r:id="rId3"/>
              </a:rPr>
              <a:t>https://www.energy.gov/eere/amo/measur</a:t>
            </a:r>
            <a:endParaRPr lang="en-US" b="1" u="sng" dirty="0">
              <a:latin typeface="+mj-lt"/>
              <a:ea typeface="Batang" panose="02030600000101010101" pitchFamily="18" charset="-127"/>
            </a:endParaRPr>
          </a:p>
        </p:txBody>
      </p:sp>
      <p:sp>
        <p:nvSpPr>
          <p:cNvPr id="36" name="Rectangle 1">
            <a:extLst>
              <a:ext uri="{FF2B5EF4-FFF2-40B4-BE49-F238E27FC236}">
                <a16:creationId xmlns:a16="http://schemas.microsoft.com/office/drawing/2014/main" id="{F0745B30-7010-4507-BD78-F5FDB2833B46}"/>
              </a:ext>
            </a:extLst>
          </p:cNvPr>
          <p:cNvSpPr>
            <a:spLocks noChangeArrowheads="1"/>
          </p:cNvSpPr>
          <p:nvPr/>
        </p:nvSpPr>
        <p:spPr bwMode="auto">
          <a:xfrm>
            <a:off x="580914" y="4555701"/>
            <a:ext cx="7218380" cy="19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pPr eaLnBrk="0" fontAlgn="base" hangingPunct="0">
              <a:spcBef>
                <a:spcPct val="0"/>
              </a:spcBef>
              <a:spcAft>
                <a:spcPct val="0"/>
              </a:spcAft>
            </a:pPr>
            <a:r>
              <a:rPr lang="en-US" altLang="en-US" sz="1000">
                <a:solidFill>
                  <a:srgbClr val="1D428A"/>
                </a:solidFill>
                <a:latin typeface="Segoe UI" panose="020B0502040204020203" pitchFamily="34" charset="0"/>
                <a:cs typeface="Segoe UI" panose="020B0502040204020203" pitchFamily="34" charset="0"/>
              </a:rPr>
              <a:t> </a:t>
            </a:r>
            <a:endParaRPr lang="en-US" altLang="en-US">
              <a:solidFill>
                <a:srgbClr val="1D428A"/>
              </a:solidFill>
            </a:endParaRPr>
          </a:p>
        </p:txBody>
      </p:sp>
      <p:pic>
        <p:nvPicPr>
          <p:cNvPr id="37" name="Picture 36">
            <a:extLst>
              <a:ext uri="{FF2B5EF4-FFF2-40B4-BE49-F238E27FC236}">
                <a16:creationId xmlns:a16="http://schemas.microsoft.com/office/drawing/2014/main" id="{6F2711F6-D8B2-4B3A-A213-A9E81415DE4D}"/>
              </a:ext>
            </a:extLst>
          </p:cNvPr>
          <p:cNvPicPr>
            <a:picLocks noChangeAspect="1"/>
          </p:cNvPicPr>
          <p:nvPr/>
        </p:nvPicPr>
        <p:blipFill>
          <a:blip r:embed="rId4"/>
          <a:stretch>
            <a:fillRect/>
          </a:stretch>
        </p:blipFill>
        <p:spPr>
          <a:xfrm>
            <a:off x="10153739" y="902653"/>
            <a:ext cx="1334533" cy="5218260"/>
          </a:xfrm>
          <a:prstGeom prst="rect">
            <a:avLst/>
          </a:prstGeom>
        </p:spPr>
      </p:pic>
      <p:sp>
        <p:nvSpPr>
          <p:cNvPr id="38" name="Rectangle 37">
            <a:extLst>
              <a:ext uri="{FF2B5EF4-FFF2-40B4-BE49-F238E27FC236}">
                <a16:creationId xmlns:a16="http://schemas.microsoft.com/office/drawing/2014/main" id="{52C8A165-3724-4504-839C-BC91E0CC401B}"/>
              </a:ext>
            </a:extLst>
          </p:cNvPr>
          <p:cNvSpPr/>
          <p:nvPr/>
        </p:nvSpPr>
        <p:spPr>
          <a:xfrm>
            <a:off x="7564727" y="1163055"/>
            <a:ext cx="2518638" cy="369332"/>
          </a:xfrm>
          <a:prstGeom prst="rect">
            <a:avLst/>
          </a:prstGeom>
        </p:spPr>
        <p:txBody>
          <a:bodyPr wrap="none">
            <a:spAutoFit/>
          </a:bodyPr>
          <a:lstStyle/>
          <a:p>
            <a:r>
              <a:rPr lang="en-US">
                <a:hlinkClick r:id="rId5"/>
              </a:rPr>
              <a:t>Steam/Boiler Systems</a:t>
            </a:r>
            <a:r>
              <a:rPr lang="en-US"/>
              <a:t> </a:t>
            </a:r>
          </a:p>
        </p:txBody>
      </p:sp>
      <p:sp>
        <p:nvSpPr>
          <p:cNvPr id="39" name="Rectangle 38">
            <a:extLst>
              <a:ext uri="{FF2B5EF4-FFF2-40B4-BE49-F238E27FC236}">
                <a16:creationId xmlns:a16="http://schemas.microsoft.com/office/drawing/2014/main" id="{26FFA872-3EFD-421B-A58B-87A5BCD5EB56}"/>
              </a:ext>
            </a:extLst>
          </p:cNvPr>
          <p:cNvSpPr/>
          <p:nvPr/>
        </p:nvSpPr>
        <p:spPr>
          <a:xfrm>
            <a:off x="7584183" y="2083208"/>
            <a:ext cx="2846978" cy="338554"/>
          </a:xfrm>
          <a:prstGeom prst="rect">
            <a:avLst/>
          </a:prstGeom>
        </p:spPr>
        <p:txBody>
          <a:bodyPr wrap="square">
            <a:spAutoFit/>
          </a:bodyPr>
          <a:lstStyle/>
          <a:p>
            <a:r>
              <a:rPr lang="en-US" sz="1600">
                <a:hlinkClick r:id="rId6"/>
              </a:rPr>
              <a:t>Pumping Systems</a:t>
            </a:r>
            <a:r>
              <a:rPr lang="en-US" sz="1600"/>
              <a:t> </a:t>
            </a:r>
          </a:p>
        </p:txBody>
      </p:sp>
      <p:sp>
        <p:nvSpPr>
          <p:cNvPr id="40" name="Rectangle 39">
            <a:extLst>
              <a:ext uri="{FF2B5EF4-FFF2-40B4-BE49-F238E27FC236}">
                <a16:creationId xmlns:a16="http://schemas.microsoft.com/office/drawing/2014/main" id="{A43ED813-93E7-4C64-A3A4-6C02A9FDF125}"/>
              </a:ext>
            </a:extLst>
          </p:cNvPr>
          <p:cNvSpPr/>
          <p:nvPr/>
        </p:nvSpPr>
        <p:spPr>
          <a:xfrm>
            <a:off x="7584183" y="2911435"/>
            <a:ext cx="2470825" cy="338554"/>
          </a:xfrm>
          <a:prstGeom prst="rect">
            <a:avLst/>
          </a:prstGeom>
        </p:spPr>
        <p:txBody>
          <a:bodyPr wrap="square">
            <a:spAutoFit/>
          </a:bodyPr>
          <a:lstStyle/>
          <a:p>
            <a:r>
              <a:rPr lang="en-US" sz="1600">
                <a:hlinkClick r:id="rId7"/>
              </a:rPr>
              <a:t>Fan Systems</a:t>
            </a:r>
            <a:r>
              <a:rPr lang="en-US" sz="1600"/>
              <a:t> </a:t>
            </a:r>
          </a:p>
        </p:txBody>
      </p:sp>
      <p:sp>
        <p:nvSpPr>
          <p:cNvPr id="41" name="Rectangle 40">
            <a:extLst>
              <a:ext uri="{FF2B5EF4-FFF2-40B4-BE49-F238E27FC236}">
                <a16:creationId xmlns:a16="http://schemas.microsoft.com/office/drawing/2014/main" id="{9E6B161F-F163-4B57-989E-6D8E85AF6DF1}"/>
              </a:ext>
            </a:extLst>
          </p:cNvPr>
          <p:cNvSpPr/>
          <p:nvPr/>
        </p:nvSpPr>
        <p:spPr>
          <a:xfrm>
            <a:off x="7584183" y="3747493"/>
            <a:ext cx="1787669" cy="369332"/>
          </a:xfrm>
          <a:prstGeom prst="rect">
            <a:avLst/>
          </a:prstGeom>
        </p:spPr>
        <p:txBody>
          <a:bodyPr wrap="none">
            <a:spAutoFit/>
          </a:bodyPr>
          <a:lstStyle/>
          <a:p>
            <a:r>
              <a:rPr lang="en-US">
                <a:hlinkClick r:id="rId8"/>
              </a:rPr>
              <a:t>Motor Systems</a:t>
            </a:r>
            <a:r>
              <a:rPr lang="en-US"/>
              <a:t> </a:t>
            </a:r>
          </a:p>
        </p:txBody>
      </p:sp>
      <p:sp>
        <p:nvSpPr>
          <p:cNvPr id="42" name="Rectangle 41">
            <a:extLst>
              <a:ext uri="{FF2B5EF4-FFF2-40B4-BE49-F238E27FC236}">
                <a16:creationId xmlns:a16="http://schemas.microsoft.com/office/drawing/2014/main" id="{C4342F58-68A0-4F40-86F4-64933CE6711D}"/>
              </a:ext>
            </a:extLst>
          </p:cNvPr>
          <p:cNvSpPr/>
          <p:nvPr/>
        </p:nvSpPr>
        <p:spPr>
          <a:xfrm>
            <a:off x="7619366" y="5300169"/>
            <a:ext cx="2714302" cy="923330"/>
          </a:xfrm>
          <a:prstGeom prst="rect">
            <a:avLst/>
          </a:prstGeom>
        </p:spPr>
        <p:txBody>
          <a:bodyPr wrap="square">
            <a:spAutoFit/>
          </a:bodyPr>
          <a:lstStyle/>
          <a:p>
            <a:r>
              <a:rPr lang="en-US">
                <a:hlinkClick r:id="rId9"/>
              </a:rPr>
              <a:t>Process Heating/Furnace Systems</a:t>
            </a:r>
            <a:r>
              <a:rPr lang="en-US"/>
              <a:t> </a:t>
            </a:r>
          </a:p>
        </p:txBody>
      </p:sp>
      <p:sp>
        <p:nvSpPr>
          <p:cNvPr id="43" name="Rectangle 42">
            <a:extLst>
              <a:ext uri="{FF2B5EF4-FFF2-40B4-BE49-F238E27FC236}">
                <a16:creationId xmlns:a16="http://schemas.microsoft.com/office/drawing/2014/main" id="{0A2D712F-D5EF-4C9A-8BBD-3FC8070C16C1}"/>
              </a:ext>
            </a:extLst>
          </p:cNvPr>
          <p:cNvSpPr/>
          <p:nvPr/>
        </p:nvSpPr>
        <p:spPr>
          <a:xfrm>
            <a:off x="7584183" y="4598669"/>
            <a:ext cx="1890326" cy="369332"/>
          </a:xfrm>
          <a:prstGeom prst="rect">
            <a:avLst/>
          </a:prstGeom>
        </p:spPr>
        <p:txBody>
          <a:bodyPr wrap="none">
            <a:spAutoFit/>
          </a:bodyPr>
          <a:lstStyle/>
          <a:p>
            <a:r>
              <a:rPr lang="en-US">
                <a:hlinkClick r:id="rId10"/>
              </a:rPr>
              <a:t>Compressed Air</a:t>
            </a:r>
            <a:r>
              <a:rPr lang="en-US"/>
              <a:t> </a:t>
            </a:r>
          </a:p>
        </p:txBody>
      </p:sp>
      <p:pic>
        <p:nvPicPr>
          <p:cNvPr id="44" name="Picture 43" descr="Graphical user interface, application&#10;&#10;Description automatically generated">
            <a:extLst>
              <a:ext uri="{FF2B5EF4-FFF2-40B4-BE49-F238E27FC236}">
                <a16:creationId xmlns:a16="http://schemas.microsoft.com/office/drawing/2014/main" id="{4EF70296-9B77-40EF-AE06-EFD1F77449BB}"/>
              </a:ext>
            </a:extLst>
          </p:cNvPr>
          <p:cNvPicPr>
            <a:picLocks noChangeAspect="1"/>
          </p:cNvPicPr>
          <p:nvPr/>
        </p:nvPicPr>
        <p:blipFill>
          <a:blip r:embed="rId11"/>
          <a:stretch>
            <a:fillRect/>
          </a:stretch>
        </p:blipFill>
        <p:spPr>
          <a:xfrm>
            <a:off x="2036543" y="2093241"/>
            <a:ext cx="3380244" cy="2030700"/>
          </a:xfrm>
          <a:prstGeom prst="rect">
            <a:avLst/>
          </a:prstGeom>
          <a:ln>
            <a:noFill/>
          </a:ln>
          <a:effectLst>
            <a:outerShdw blurRad="190500" algn="tl" rotWithShape="0">
              <a:srgbClr val="000000">
                <a:alpha val="70000"/>
              </a:srgbClr>
            </a:outerShdw>
          </a:effectLst>
        </p:spPr>
      </p:pic>
      <p:pic>
        <p:nvPicPr>
          <p:cNvPr id="45" name="Picture 44">
            <a:extLst>
              <a:ext uri="{FF2B5EF4-FFF2-40B4-BE49-F238E27FC236}">
                <a16:creationId xmlns:a16="http://schemas.microsoft.com/office/drawing/2014/main" id="{907BEF7B-CA86-4514-BA0F-53C4EABDE1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5851" y="4710987"/>
            <a:ext cx="1218263" cy="1218263"/>
          </a:xfrm>
          <a:prstGeom prst="rect">
            <a:avLst/>
          </a:prstGeom>
        </p:spPr>
      </p:pic>
      <p:pic>
        <p:nvPicPr>
          <p:cNvPr id="46" name="Picture 45">
            <a:extLst>
              <a:ext uri="{FF2B5EF4-FFF2-40B4-BE49-F238E27FC236}">
                <a16:creationId xmlns:a16="http://schemas.microsoft.com/office/drawing/2014/main" id="{3AB29D7E-3F0F-4BEC-8AC7-929AE4ACD22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25773" y="4660053"/>
            <a:ext cx="1343823" cy="1343823"/>
          </a:xfrm>
          <a:prstGeom prst="rect">
            <a:avLst/>
          </a:prstGeom>
        </p:spPr>
      </p:pic>
      <p:pic>
        <p:nvPicPr>
          <p:cNvPr id="47" name="Picture 46">
            <a:extLst>
              <a:ext uri="{FF2B5EF4-FFF2-40B4-BE49-F238E27FC236}">
                <a16:creationId xmlns:a16="http://schemas.microsoft.com/office/drawing/2014/main" id="{8BE308C5-1C17-4956-A3CA-DC9C131907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26665" y="4823787"/>
            <a:ext cx="1152875" cy="1105463"/>
          </a:xfrm>
          <a:prstGeom prst="rect">
            <a:avLst/>
          </a:prstGeom>
        </p:spPr>
      </p:pic>
      <p:pic>
        <p:nvPicPr>
          <p:cNvPr id="48" name="Picture 47">
            <a:extLst>
              <a:ext uri="{FF2B5EF4-FFF2-40B4-BE49-F238E27FC236}">
                <a16:creationId xmlns:a16="http://schemas.microsoft.com/office/drawing/2014/main" id="{BFE089DC-1C54-4EBB-A262-01C2D4F5453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6610" y="4735916"/>
            <a:ext cx="1737432" cy="1168403"/>
          </a:xfrm>
          <a:prstGeom prst="rect">
            <a:avLst/>
          </a:prstGeom>
        </p:spPr>
      </p:pic>
    </p:spTree>
    <p:extLst>
      <p:ext uri="{BB962C8B-B14F-4D97-AF65-F5344CB8AC3E}">
        <p14:creationId xmlns:p14="http://schemas.microsoft.com/office/powerpoint/2010/main" val="372197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47750" y="1480004"/>
            <a:ext cx="6559294" cy="4324261"/>
          </a:xfrm>
          <a:prstGeom prst="rect">
            <a:avLst/>
          </a:prstGeom>
        </p:spPr>
        <p:txBody>
          <a:bodyPr wrap="square">
            <a:spAutoFit/>
          </a:bodyPr>
          <a:lstStyle/>
          <a:p>
            <a:pPr marL="0" lvl="1">
              <a:spcBef>
                <a:spcPts val="0"/>
              </a:spcBef>
              <a:spcAft>
                <a:spcPts val="300"/>
              </a:spcAft>
            </a:pPr>
            <a:r>
              <a:rPr lang="en-US" sz="2400" b="1" dirty="0"/>
              <a:t>Industrial Assessment Centers (IAC) and CHP TAPs</a:t>
            </a:r>
          </a:p>
          <a:p>
            <a:pPr marL="342900" lvl="1" indent="-342900">
              <a:spcBef>
                <a:spcPts val="1000"/>
              </a:spcBef>
              <a:spcAft>
                <a:spcPts val="300"/>
              </a:spcAft>
              <a:buClr>
                <a:schemeClr val="accent2"/>
              </a:buClr>
              <a:buFont typeface="Arial" panose="020B0604020202020204" pitchFamily="34" charset="0"/>
              <a:buChar char="•"/>
            </a:pPr>
            <a:r>
              <a:rPr lang="en-US" sz="2400" b="1" dirty="0"/>
              <a:t>32 of the 56 goal achievers received at least one IAC audit</a:t>
            </a:r>
          </a:p>
          <a:p>
            <a:pPr marL="342900" lvl="1" indent="-342900">
              <a:spcBef>
                <a:spcPts val="1000"/>
              </a:spcBef>
              <a:spcAft>
                <a:spcPts val="300"/>
              </a:spcAft>
              <a:buClr>
                <a:schemeClr val="accent2"/>
              </a:buClr>
              <a:buFont typeface="Arial" panose="020B0604020202020204" pitchFamily="34" charset="0"/>
              <a:buChar char="•"/>
            </a:pPr>
            <a:r>
              <a:rPr lang="en-US" sz="2400" b="1" dirty="0"/>
              <a:t>TAMs connected several goal achievers to CHP TAPs</a:t>
            </a:r>
          </a:p>
          <a:p>
            <a:pPr marL="800100" lvl="2" indent="-342900">
              <a:spcBef>
                <a:spcPts val="1000"/>
              </a:spcBef>
              <a:spcAft>
                <a:spcPts val="300"/>
              </a:spcAft>
              <a:buClr>
                <a:schemeClr val="accent2"/>
              </a:buClr>
              <a:buFont typeface="Arial" panose="020B0604020202020204" pitchFamily="34" charset="0"/>
              <a:buChar char="•"/>
            </a:pPr>
            <a:r>
              <a:rPr lang="en-US" sz="2400" b="1" dirty="0"/>
              <a:t>One goal achiever used the TAP technical assistance to install a 14.1 MW CHP system</a:t>
            </a:r>
          </a:p>
          <a:p>
            <a:pPr marL="0" lvl="1">
              <a:spcBef>
                <a:spcPts val="0"/>
              </a:spcBef>
              <a:spcAft>
                <a:spcPts val="300"/>
              </a:spcAft>
            </a:pPr>
            <a:endParaRPr lang="en-US" sz="2400" dirty="0"/>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Resources Leveraged</a:t>
            </a:r>
          </a:p>
        </p:txBody>
      </p:sp>
      <p:pic>
        <p:nvPicPr>
          <p:cNvPr id="6" name="Picture 5">
            <a:extLst>
              <a:ext uri="{FF2B5EF4-FFF2-40B4-BE49-F238E27FC236}">
                <a16:creationId xmlns:a16="http://schemas.microsoft.com/office/drawing/2014/main" id="{D701BEA8-E3D3-433E-9B6B-60B3EC166B69}"/>
              </a:ext>
            </a:extLst>
          </p:cNvPr>
          <p:cNvPicPr>
            <a:picLocks noChangeAspect="1"/>
          </p:cNvPicPr>
          <p:nvPr/>
        </p:nvPicPr>
        <p:blipFill>
          <a:blip r:embed="rId3"/>
          <a:stretch>
            <a:fillRect/>
          </a:stretch>
        </p:blipFill>
        <p:spPr>
          <a:xfrm>
            <a:off x="7754291" y="3099202"/>
            <a:ext cx="4389694" cy="3120278"/>
          </a:xfrm>
          <a:prstGeom prst="rect">
            <a:avLst/>
          </a:prstGeom>
        </p:spPr>
      </p:pic>
      <p:pic>
        <p:nvPicPr>
          <p:cNvPr id="7" name="Picture 6">
            <a:extLst>
              <a:ext uri="{FF2B5EF4-FFF2-40B4-BE49-F238E27FC236}">
                <a16:creationId xmlns:a16="http://schemas.microsoft.com/office/drawing/2014/main" id="{51617C0A-DA3B-4B2B-832D-1E9F90E10AD6}"/>
              </a:ext>
            </a:extLst>
          </p:cNvPr>
          <p:cNvPicPr>
            <a:picLocks noChangeAspect="1"/>
          </p:cNvPicPr>
          <p:nvPr/>
        </p:nvPicPr>
        <p:blipFill>
          <a:blip r:embed="rId4"/>
          <a:stretch>
            <a:fillRect/>
          </a:stretch>
        </p:blipFill>
        <p:spPr>
          <a:xfrm>
            <a:off x="7773638" y="904250"/>
            <a:ext cx="4389694" cy="912290"/>
          </a:xfrm>
          <a:prstGeom prst="rect">
            <a:avLst/>
          </a:prstGeom>
        </p:spPr>
      </p:pic>
      <p:pic>
        <p:nvPicPr>
          <p:cNvPr id="8" name="Picture 2" descr="Image result for industrial assessment centers">
            <a:extLst>
              <a:ext uri="{FF2B5EF4-FFF2-40B4-BE49-F238E27FC236}">
                <a16:creationId xmlns:a16="http://schemas.microsoft.com/office/drawing/2014/main" id="{A98214DB-8A58-45FC-8B0D-A0E1F0385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6827" y="1756978"/>
            <a:ext cx="2576674" cy="109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6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Chevron 2">
            <a:extLst>
              <a:ext uri="{FF2B5EF4-FFF2-40B4-BE49-F238E27FC236}">
                <a16:creationId xmlns:a16="http://schemas.microsoft.com/office/drawing/2014/main" id="{831A07DD-A3B3-42FF-A41B-C5E2319954C3}"/>
              </a:ext>
            </a:extLst>
          </p:cNvPr>
          <p:cNvSpPr/>
          <p:nvPr/>
        </p:nvSpPr>
        <p:spPr>
          <a:xfrm>
            <a:off x="4283518" y="1874570"/>
            <a:ext cx="1812481" cy="1503947"/>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60354" y="1008123"/>
            <a:ext cx="10842536" cy="523220"/>
          </a:xfrm>
          <a:prstGeom prst="rect">
            <a:avLst/>
          </a:prstGeom>
        </p:spPr>
        <p:txBody>
          <a:bodyPr wrap="square">
            <a:spAutoFit/>
          </a:bodyPr>
          <a:lstStyle/>
          <a:p>
            <a:pPr marL="0" lvl="1">
              <a:spcBef>
                <a:spcPts val="0"/>
              </a:spcBef>
              <a:spcAft>
                <a:spcPts val="300"/>
              </a:spcAft>
            </a:pPr>
            <a:r>
              <a:rPr lang="en-US" sz="2800" b="1" dirty="0"/>
              <a:t>The impact of energy management     (SEP </a:t>
            </a:r>
            <a:r>
              <a:rPr lang="en-US" sz="2800" b="1" dirty="0">
                <a:solidFill>
                  <a:schemeClr val="accent2"/>
                </a:solidFill>
              </a:rPr>
              <a:t>|</a:t>
            </a:r>
            <a:r>
              <a:rPr lang="en-US" sz="2800" b="1" dirty="0"/>
              <a:t> 50001 Ready)</a:t>
            </a:r>
            <a:r>
              <a:rPr lang="en-US" sz="2800" dirty="0"/>
              <a:t> </a:t>
            </a:r>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Resources Leveraged</a:t>
            </a:r>
          </a:p>
        </p:txBody>
      </p:sp>
      <p:pic>
        <p:nvPicPr>
          <p:cNvPr id="6" name="Picture 2" descr="Image result for 50001 ready">
            <a:extLst>
              <a:ext uri="{FF2B5EF4-FFF2-40B4-BE49-F238E27FC236}">
                <a16:creationId xmlns:a16="http://schemas.microsoft.com/office/drawing/2014/main" id="{423DF591-FB63-46B4-AD50-BFABBB9C4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54" y="4769674"/>
            <a:ext cx="3720424" cy="8875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Image result for superior energy performance">
            <a:extLst>
              <a:ext uri="{FF2B5EF4-FFF2-40B4-BE49-F238E27FC236}">
                <a16:creationId xmlns:a16="http://schemas.microsoft.com/office/drawing/2014/main" id="{89AAD498-7A8B-4192-8506-39D9FD413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419" y="2119940"/>
            <a:ext cx="3199100" cy="103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15F0BD-447A-4107-AA9F-9764D797B436}"/>
              </a:ext>
            </a:extLst>
          </p:cNvPr>
          <p:cNvSpPr txBox="1"/>
          <p:nvPr/>
        </p:nvSpPr>
        <p:spPr>
          <a:xfrm>
            <a:off x="5141782" y="2180267"/>
            <a:ext cx="803453" cy="892552"/>
          </a:xfrm>
          <a:prstGeom prst="rect">
            <a:avLst/>
          </a:prstGeom>
          <a:noFill/>
        </p:spPr>
        <p:txBody>
          <a:bodyPr wrap="square" rtlCol="0">
            <a:spAutoFit/>
          </a:bodyPr>
          <a:lstStyle/>
          <a:p>
            <a:r>
              <a:rPr lang="en-US" sz="5200" dirty="0">
                <a:solidFill>
                  <a:schemeClr val="bg1"/>
                </a:solidFill>
                <a:latin typeface="+mj-lt"/>
              </a:rPr>
              <a:t>9</a:t>
            </a:r>
          </a:p>
        </p:txBody>
      </p:sp>
      <p:sp>
        <p:nvSpPr>
          <p:cNvPr id="9" name="TextBox 8">
            <a:extLst>
              <a:ext uri="{FF2B5EF4-FFF2-40B4-BE49-F238E27FC236}">
                <a16:creationId xmlns:a16="http://schemas.microsoft.com/office/drawing/2014/main" id="{2D0509E3-863E-4223-AFD9-E6E5792A65AE}"/>
              </a:ext>
            </a:extLst>
          </p:cNvPr>
          <p:cNvSpPr txBox="1"/>
          <p:nvPr/>
        </p:nvSpPr>
        <p:spPr>
          <a:xfrm>
            <a:off x="6197664" y="2145382"/>
            <a:ext cx="5535622" cy="1015663"/>
          </a:xfrm>
          <a:prstGeom prst="rect">
            <a:avLst/>
          </a:prstGeom>
          <a:noFill/>
        </p:spPr>
        <p:txBody>
          <a:bodyPr wrap="square" rtlCol="0">
            <a:spAutoFit/>
          </a:bodyPr>
          <a:lstStyle/>
          <a:p>
            <a:r>
              <a:rPr lang="en-US" sz="3000" dirty="0"/>
              <a:t>Goal achievers had </a:t>
            </a:r>
            <a:br>
              <a:rPr lang="en-US" sz="3000" dirty="0"/>
            </a:br>
            <a:r>
              <a:rPr lang="en-US" sz="3000" dirty="0"/>
              <a:t>SEP-certified plants</a:t>
            </a:r>
          </a:p>
        </p:txBody>
      </p:sp>
      <p:sp>
        <p:nvSpPr>
          <p:cNvPr id="11" name="TextBox 10">
            <a:extLst>
              <a:ext uri="{FF2B5EF4-FFF2-40B4-BE49-F238E27FC236}">
                <a16:creationId xmlns:a16="http://schemas.microsoft.com/office/drawing/2014/main" id="{825AE0E2-4D17-4DDF-8F6D-EAFC1651A63F}"/>
              </a:ext>
            </a:extLst>
          </p:cNvPr>
          <p:cNvSpPr txBox="1"/>
          <p:nvPr/>
        </p:nvSpPr>
        <p:spPr>
          <a:xfrm>
            <a:off x="6181622" y="4536365"/>
            <a:ext cx="5535622" cy="1477328"/>
          </a:xfrm>
          <a:prstGeom prst="rect">
            <a:avLst/>
          </a:prstGeom>
          <a:noFill/>
        </p:spPr>
        <p:txBody>
          <a:bodyPr wrap="square" rtlCol="0">
            <a:spAutoFit/>
          </a:bodyPr>
          <a:lstStyle/>
          <a:p>
            <a:r>
              <a:rPr lang="en-US" sz="3000" dirty="0"/>
              <a:t>Goal Achievers had at </a:t>
            </a:r>
            <a:br>
              <a:rPr lang="en-US" sz="3000" dirty="0"/>
            </a:br>
            <a:r>
              <a:rPr lang="en-US" sz="3000" dirty="0"/>
              <a:t>least one 50001 Ready-attested plant</a:t>
            </a:r>
          </a:p>
        </p:txBody>
      </p:sp>
      <p:sp>
        <p:nvSpPr>
          <p:cNvPr id="15" name="Arrow: Chevron 14">
            <a:extLst>
              <a:ext uri="{FF2B5EF4-FFF2-40B4-BE49-F238E27FC236}">
                <a16:creationId xmlns:a16="http://schemas.microsoft.com/office/drawing/2014/main" id="{68FAB098-ABA2-4435-9C93-6ED7233B20F7}"/>
              </a:ext>
            </a:extLst>
          </p:cNvPr>
          <p:cNvSpPr/>
          <p:nvPr/>
        </p:nvSpPr>
        <p:spPr>
          <a:xfrm>
            <a:off x="4298719" y="4463977"/>
            <a:ext cx="1812481" cy="1503947"/>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5381CADF-3DCF-4BBD-BEBF-2A52DD852B9A}"/>
              </a:ext>
            </a:extLst>
          </p:cNvPr>
          <p:cNvSpPr txBox="1"/>
          <p:nvPr/>
        </p:nvSpPr>
        <p:spPr>
          <a:xfrm>
            <a:off x="5156983" y="4769674"/>
            <a:ext cx="803453" cy="892552"/>
          </a:xfrm>
          <a:prstGeom prst="rect">
            <a:avLst/>
          </a:prstGeom>
          <a:noFill/>
        </p:spPr>
        <p:txBody>
          <a:bodyPr wrap="square" rtlCol="0">
            <a:spAutoFit/>
          </a:bodyPr>
          <a:lstStyle/>
          <a:p>
            <a:r>
              <a:rPr lang="en-US" sz="5200" dirty="0">
                <a:solidFill>
                  <a:schemeClr val="bg1"/>
                </a:solidFill>
                <a:latin typeface="+mj-lt"/>
              </a:rPr>
              <a:t>3</a:t>
            </a:r>
          </a:p>
        </p:txBody>
      </p:sp>
    </p:spTree>
    <p:extLst>
      <p:ext uri="{BB962C8B-B14F-4D97-AF65-F5344CB8AC3E}">
        <p14:creationId xmlns:p14="http://schemas.microsoft.com/office/powerpoint/2010/main" val="322303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22768" y="878425"/>
            <a:ext cx="9612341" cy="523220"/>
          </a:xfrm>
          <a:prstGeom prst="rect">
            <a:avLst/>
          </a:prstGeom>
        </p:spPr>
        <p:txBody>
          <a:bodyPr wrap="square">
            <a:spAutoFit/>
          </a:bodyPr>
          <a:lstStyle/>
          <a:p>
            <a:pPr marL="0" lvl="1">
              <a:spcBef>
                <a:spcPts val="0"/>
              </a:spcBef>
              <a:spcAft>
                <a:spcPts val="300"/>
              </a:spcAft>
            </a:pPr>
            <a:r>
              <a:rPr lang="en-US" sz="2800" b="1" dirty="0"/>
              <a:t>The impact of energy management: Common Practices</a:t>
            </a:r>
            <a:r>
              <a:rPr lang="en-US" sz="2800" dirty="0"/>
              <a:t> </a:t>
            </a:r>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Resources Leveraged</a:t>
            </a:r>
          </a:p>
        </p:txBody>
      </p:sp>
      <p:pic>
        <p:nvPicPr>
          <p:cNvPr id="6" name="Picture 2" descr="Image result for 50001 ready">
            <a:extLst>
              <a:ext uri="{FF2B5EF4-FFF2-40B4-BE49-F238E27FC236}">
                <a16:creationId xmlns:a16="http://schemas.microsoft.com/office/drawing/2014/main" id="{423DF591-FB63-46B4-AD50-BFABBB9C4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69" y="4360775"/>
            <a:ext cx="3720424" cy="8875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superior energy performance">
            <a:extLst>
              <a:ext uri="{FF2B5EF4-FFF2-40B4-BE49-F238E27FC236}">
                <a16:creationId xmlns:a16="http://schemas.microsoft.com/office/drawing/2014/main" id="{0C6FCA94-A7A2-410B-B56C-5B022C261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69" y="2471213"/>
            <a:ext cx="3199100" cy="103304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02B5069-936E-421D-946B-2CD6C43B3597}"/>
              </a:ext>
            </a:extLst>
          </p:cNvPr>
          <p:cNvSpPr/>
          <p:nvPr/>
        </p:nvSpPr>
        <p:spPr>
          <a:xfrm>
            <a:off x="4707845" y="2007221"/>
            <a:ext cx="6971883" cy="3708708"/>
          </a:xfrm>
          <a:prstGeom prst="rect">
            <a:avLst/>
          </a:prstGeom>
        </p:spPr>
        <p:txBody>
          <a:bodyPr wrap="square">
            <a:spAutoFit/>
          </a:bodyPr>
          <a:lstStyle/>
          <a:p>
            <a:pPr marL="0" lvl="1">
              <a:spcBef>
                <a:spcPts val="0"/>
              </a:spcBef>
              <a:spcAft>
                <a:spcPts val="300"/>
              </a:spcAft>
            </a:pPr>
            <a:r>
              <a:rPr lang="en-US" sz="2200" b="1" dirty="0"/>
              <a:t>Every partner with SEP-certified and 50001 Ready attested plants had:</a:t>
            </a:r>
          </a:p>
          <a:p>
            <a:pPr marL="0" lvl="1">
              <a:spcBef>
                <a:spcPts val="0"/>
              </a:spcBef>
              <a:spcAft>
                <a:spcPts val="300"/>
              </a:spcAft>
            </a:pPr>
            <a:endParaRPr lang="en-US" sz="2200" b="1" dirty="0"/>
          </a:p>
          <a:p>
            <a:pPr marL="342900" lvl="1" indent="-342900">
              <a:spcBef>
                <a:spcPts val="0"/>
              </a:spcBef>
              <a:spcAft>
                <a:spcPts val="300"/>
              </a:spcAft>
              <a:buClr>
                <a:schemeClr val="accent2"/>
              </a:buClr>
              <a:buFont typeface="Arial" panose="020B0604020202020204" pitchFamily="34" charset="0"/>
              <a:buChar char="•"/>
            </a:pPr>
            <a:r>
              <a:rPr lang="en-US" sz="2200" b="1" dirty="0"/>
              <a:t>Senior Management Support</a:t>
            </a:r>
          </a:p>
          <a:p>
            <a:pPr marL="342900" lvl="1" indent="-342900">
              <a:spcBef>
                <a:spcPts val="0"/>
              </a:spcBef>
              <a:spcAft>
                <a:spcPts val="300"/>
              </a:spcAft>
              <a:buClr>
                <a:schemeClr val="accent2"/>
              </a:buClr>
              <a:buFont typeface="Arial" panose="020B0604020202020204" pitchFamily="34" charset="0"/>
              <a:buChar char="•"/>
            </a:pPr>
            <a:r>
              <a:rPr lang="en-US" sz="2200" b="1" dirty="0"/>
              <a:t>Energy baselines normalized to production</a:t>
            </a:r>
          </a:p>
          <a:p>
            <a:pPr marL="342900" lvl="1" indent="-342900">
              <a:spcBef>
                <a:spcPts val="0"/>
              </a:spcBef>
              <a:spcAft>
                <a:spcPts val="300"/>
              </a:spcAft>
              <a:buClr>
                <a:schemeClr val="accent2"/>
              </a:buClr>
              <a:buFont typeface="Arial" panose="020B0604020202020204" pitchFamily="34" charset="0"/>
              <a:buChar char="•"/>
            </a:pPr>
            <a:r>
              <a:rPr lang="en-US" sz="2200" b="1" dirty="0"/>
              <a:t>Energy performance indicators for all major energy-using systems</a:t>
            </a:r>
          </a:p>
          <a:p>
            <a:pPr marL="342900" lvl="1" indent="-342900">
              <a:spcBef>
                <a:spcPts val="0"/>
              </a:spcBef>
              <a:spcAft>
                <a:spcPts val="300"/>
              </a:spcAft>
              <a:buClr>
                <a:schemeClr val="accent2"/>
              </a:buClr>
              <a:buFont typeface="Arial" panose="020B0604020202020204" pitchFamily="34" charset="0"/>
              <a:buChar char="•"/>
            </a:pPr>
            <a:r>
              <a:rPr lang="en-US" sz="2200" b="1" dirty="0"/>
              <a:t>Established objectives, targets and action plans</a:t>
            </a:r>
          </a:p>
          <a:p>
            <a:pPr marL="342900" lvl="1" indent="-342900">
              <a:spcBef>
                <a:spcPts val="0"/>
              </a:spcBef>
              <a:spcAft>
                <a:spcPts val="300"/>
              </a:spcAft>
              <a:buClr>
                <a:schemeClr val="accent2"/>
              </a:buClr>
              <a:buFont typeface="Arial" panose="020B0604020202020204" pitchFamily="34" charset="0"/>
              <a:buChar char="•"/>
            </a:pPr>
            <a:r>
              <a:rPr lang="en-US" sz="2200" b="1" dirty="0"/>
              <a:t>Established procedures to foster continuous improvement in energy performance</a:t>
            </a:r>
          </a:p>
        </p:txBody>
      </p:sp>
      <p:sp>
        <p:nvSpPr>
          <p:cNvPr id="9" name="Arrow: Chevron 8">
            <a:extLst>
              <a:ext uri="{FF2B5EF4-FFF2-40B4-BE49-F238E27FC236}">
                <a16:creationId xmlns:a16="http://schemas.microsoft.com/office/drawing/2014/main" id="{1677EFC5-7D9D-4B88-827F-EE800D478349}"/>
              </a:ext>
            </a:extLst>
          </p:cNvPr>
          <p:cNvSpPr/>
          <p:nvPr/>
        </p:nvSpPr>
        <p:spPr>
          <a:xfrm>
            <a:off x="3805913" y="2007221"/>
            <a:ext cx="669970" cy="3972354"/>
          </a:xfrm>
          <a:prstGeom prst="chevron">
            <a:avLst>
              <a:gd name="adj" fmla="val 643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121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22769" y="878425"/>
            <a:ext cx="8626022" cy="4839786"/>
          </a:xfrm>
          <a:prstGeom prst="rect">
            <a:avLst/>
          </a:prstGeom>
        </p:spPr>
        <p:txBody>
          <a:bodyPr wrap="square">
            <a:spAutoFit/>
          </a:bodyPr>
          <a:lstStyle/>
          <a:p>
            <a:pPr marL="0" lvl="1">
              <a:spcBef>
                <a:spcPts val="0"/>
              </a:spcBef>
              <a:spcAft>
                <a:spcPts val="300"/>
              </a:spcAft>
            </a:pPr>
            <a:r>
              <a:rPr lang="en-US" sz="2200" b="1" dirty="0"/>
              <a:t>Three Categories of Projects Implemented to Reach the Goal</a:t>
            </a:r>
          </a:p>
          <a:p>
            <a:pPr marL="0" lvl="1">
              <a:spcBef>
                <a:spcPts val="0"/>
              </a:spcBef>
              <a:spcAft>
                <a:spcPts val="300"/>
              </a:spcAft>
            </a:pPr>
            <a:endParaRPr lang="en-US" sz="2200" b="1" dirty="0"/>
          </a:p>
          <a:p>
            <a:pPr lvl="2" indent="-457200">
              <a:spcAft>
                <a:spcPts val="300"/>
              </a:spcAft>
              <a:buAutoNum type="arabicParenR"/>
            </a:pPr>
            <a:r>
              <a:rPr lang="en-US" sz="2200" b="1" dirty="0"/>
              <a:t>One or few big, capital-intensive projects (9 partners)</a:t>
            </a:r>
          </a:p>
          <a:p>
            <a:pPr marL="914400" lvl="3">
              <a:spcAft>
                <a:spcPts val="300"/>
              </a:spcAft>
            </a:pPr>
            <a:r>
              <a:rPr lang="en-US" sz="2200" b="1" i="1" dirty="0"/>
              <a:t>Examples include: CHP, major system/plant retrofits</a:t>
            </a:r>
          </a:p>
          <a:p>
            <a:pPr marL="914400" lvl="3">
              <a:spcAft>
                <a:spcPts val="300"/>
              </a:spcAft>
            </a:pPr>
            <a:endParaRPr lang="en-US" sz="2200" b="1" dirty="0"/>
          </a:p>
          <a:p>
            <a:pPr lvl="2" indent="-457200">
              <a:spcAft>
                <a:spcPts val="300"/>
              </a:spcAft>
              <a:buAutoNum type="arabicParenR"/>
            </a:pPr>
            <a:r>
              <a:rPr lang="en-US" sz="2200" b="1" dirty="0"/>
              <a:t>Combination of small, medium &amp; large capital projects (38 partners)</a:t>
            </a:r>
          </a:p>
          <a:p>
            <a:pPr marL="914400" lvl="3">
              <a:spcAft>
                <a:spcPts val="300"/>
              </a:spcAft>
            </a:pPr>
            <a:r>
              <a:rPr lang="en-US" sz="2200" b="1" i="1" dirty="0"/>
              <a:t>Examples include: VFD installations, HVAC/Chiller upgrades, controls upgrades, compressed air storage</a:t>
            </a:r>
          </a:p>
          <a:p>
            <a:pPr marL="914400" lvl="3">
              <a:spcAft>
                <a:spcPts val="300"/>
              </a:spcAft>
            </a:pPr>
            <a:endParaRPr lang="en-US" sz="2200" b="1" dirty="0"/>
          </a:p>
          <a:p>
            <a:pPr lvl="2" indent="-457200">
              <a:spcAft>
                <a:spcPts val="300"/>
              </a:spcAft>
              <a:buAutoNum type="arabicParenR"/>
            </a:pPr>
            <a:r>
              <a:rPr lang="en-US" sz="2200" b="1" dirty="0"/>
              <a:t>Mostly small (low cost) or medium projects (8 partners)</a:t>
            </a:r>
          </a:p>
          <a:p>
            <a:pPr marL="914400" lvl="3">
              <a:spcAft>
                <a:spcPts val="300"/>
              </a:spcAft>
            </a:pPr>
            <a:r>
              <a:rPr lang="en-US" sz="2200" b="1" i="1" dirty="0"/>
              <a:t>Examples include: Repairing compressed air leaks, shutting off unneeded equipment, set point verification</a:t>
            </a:r>
            <a:r>
              <a:rPr lang="en-US" sz="2200" i="1" dirty="0"/>
              <a:t> </a:t>
            </a:r>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Types of Projects</a:t>
            </a:r>
          </a:p>
        </p:txBody>
      </p:sp>
      <p:sp>
        <p:nvSpPr>
          <p:cNvPr id="34" name="TextBox 33">
            <a:extLst>
              <a:ext uri="{FF2B5EF4-FFF2-40B4-BE49-F238E27FC236}">
                <a16:creationId xmlns:a16="http://schemas.microsoft.com/office/drawing/2014/main" id="{DBCA5A5B-19DF-4D26-8B80-6E9D796A1A1E}"/>
              </a:ext>
            </a:extLst>
          </p:cNvPr>
          <p:cNvSpPr txBox="1"/>
          <p:nvPr/>
        </p:nvSpPr>
        <p:spPr>
          <a:xfrm>
            <a:off x="9194381" y="878425"/>
            <a:ext cx="672957" cy="2215991"/>
          </a:xfrm>
          <a:prstGeom prst="rect">
            <a:avLst/>
          </a:prstGeom>
          <a:noFill/>
        </p:spPr>
        <p:txBody>
          <a:bodyPr wrap="square">
            <a:spAutoFit/>
          </a:bodyPr>
          <a:lstStyle/>
          <a:p>
            <a:r>
              <a:rPr lang="en-US" sz="13800" dirty="0">
                <a:solidFill>
                  <a:schemeClr val="accent2"/>
                </a:solidFill>
              </a:rPr>
              <a:t>$</a:t>
            </a:r>
          </a:p>
        </p:txBody>
      </p:sp>
      <p:sp>
        <p:nvSpPr>
          <p:cNvPr id="35" name="TextBox 34">
            <a:extLst>
              <a:ext uri="{FF2B5EF4-FFF2-40B4-BE49-F238E27FC236}">
                <a16:creationId xmlns:a16="http://schemas.microsoft.com/office/drawing/2014/main" id="{83028A3E-DE91-45FC-8006-618C4755E30F}"/>
              </a:ext>
            </a:extLst>
          </p:cNvPr>
          <p:cNvSpPr txBox="1"/>
          <p:nvPr/>
        </p:nvSpPr>
        <p:spPr>
          <a:xfrm>
            <a:off x="10659980" y="4752475"/>
            <a:ext cx="716668" cy="1015663"/>
          </a:xfrm>
          <a:prstGeom prst="rect">
            <a:avLst/>
          </a:prstGeom>
          <a:noFill/>
        </p:spPr>
        <p:txBody>
          <a:bodyPr wrap="square">
            <a:spAutoFit/>
          </a:bodyPr>
          <a:lstStyle/>
          <a:p>
            <a:r>
              <a:rPr lang="en-US" sz="6000" dirty="0">
                <a:solidFill>
                  <a:schemeClr val="accent2"/>
                </a:solidFill>
              </a:rPr>
              <a:t>$</a:t>
            </a:r>
          </a:p>
        </p:txBody>
      </p:sp>
      <p:sp>
        <p:nvSpPr>
          <p:cNvPr id="36" name="TextBox 35">
            <a:extLst>
              <a:ext uri="{FF2B5EF4-FFF2-40B4-BE49-F238E27FC236}">
                <a16:creationId xmlns:a16="http://schemas.microsoft.com/office/drawing/2014/main" id="{32C6F2E0-8600-425A-84A3-686A38D4715D}"/>
              </a:ext>
            </a:extLst>
          </p:cNvPr>
          <p:cNvSpPr txBox="1"/>
          <p:nvPr/>
        </p:nvSpPr>
        <p:spPr>
          <a:xfrm>
            <a:off x="10112928" y="3094416"/>
            <a:ext cx="672957" cy="1446550"/>
          </a:xfrm>
          <a:prstGeom prst="rect">
            <a:avLst/>
          </a:prstGeom>
          <a:noFill/>
        </p:spPr>
        <p:txBody>
          <a:bodyPr wrap="square">
            <a:spAutoFit/>
          </a:bodyPr>
          <a:lstStyle/>
          <a:p>
            <a:r>
              <a:rPr lang="en-US" sz="8800" dirty="0">
                <a:solidFill>
                  <a:schemeClr val="accent2"/>
                </a:solidFill>
              </a:rPr>
              <a:t>$</a:t>
            </a:r>
          </a:p>
        </p:txBody>
      </p:sp>
    </p:spTree>
    <p:extLst>
      <p:ext uri="{BB962C8B-B14F-4D97-AF65-F5344CB8AC3E}">
        <p14:creationId xmlns:p14="http://schemas.microsoft.com/office/powerpoint/2010/main" val="413247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solidFill>
                  <a:srgbClr val="234090"/>
                </a:solidFill>
              </a:rPr>
              <a:t>Meeting Recording Announcement</a:t>
            </a:r>
          </a:p>
        </p:txBody>
      </p:sp>
      <p:sp>
        <p:nvSpPr>
          <p:cNvPr id="2" name="Content Placeholder 1"/>
          <p:cNvSpPr>
            <a:spLocks noGrp="1"/>
          </p:cNvSpPr>
          <p:nvPr>
            <p:ph idx="1"/>
          </p:nvPr>
        </p:nvSpPr>
        <p:spPr>
          <a:xfrm>
            <a:off x="1981200" y="1645920"/>
            <a:ext cx="8229600" cy="3566160"/>
          </a:xfrm>
          <a:ln w="38100">
            <a:solidFill>
              <a:srgbClr val="FF0000"/>
            </a:solidFill>
          </a:ln>
        </p:spPr>
        <p:style>
          <a:lnRef idx="2">
            <a:schemeClr val="accent1"/>
          </a:lnRef>
          <a:fillRef idx="1">
            <a:schemeClr val="lt1"/>
          </a:fillRef>
          <a:effectRef idx="0">
            <a:schemeClr val="accent1"/>
          </a:effectRef>
          <a:fontRef idx="minor">
            <a:schemeClr val="dk1"/>
          </a:fontRef>
        </p:style>
        <p:txBody>
          <a:bodyPr vert="horz" lIns="274320" tIns="91440" rIns="274320" bIns="91440" rtlCol="0">
            <a:normAutofit fontScale="92500" lnSpcReduction="10000"/>
          </a:bodyPr>
          <a:lstStyle/>
          <a:p>
            <a:pPr algn="ctr"/>
            <a:r>
              <a:rPr lang="en-US" sz="2700" b="1" i="1" dirty="0">
                <a:solidFill>
                  <a:srgbClr val="234090"/>
                </a:solidFill>
              </a:rPr>
              <a:t>This Zoom call is being recorded and may be posted on DOE's website or used internally. If you do not wish to have your voice recorded, please do not speak during the call or disconnect now. If you do not wish to have your image recorded, please turn off your camera or participate only by phone. If you speak during the call or use a video connection, you are presumed to consent to recording and to the use of your voice or image.</a:t>
            </a:r>
            <a:endParaRPr lang="en-US" sz="2700" dirty="0">
              <a:solidFill>
                <a:srgbClr val="234090"/>
              </a:solidFill>
            </a:endParaRPr>
          </a:p>
          <a:p>
            <a:endParaRPr lang="en-US" dirty="0">
              <a:solidFill>
                <a:srgbClr val="234090"/>
              </a:solidFill>
            </a:endParaRPr>
          </a:p>
        </p:txBody>
      </p:sp>
      <p:sp>
        <p:nvSpPr>
          <p:cNvPr id="5" name="Slide Number Placeholder 4">
            <a:extLst>
              <a:ext uri="{FF2B5EF4-FFF2-40B4-BE49-F238E27FC236}">
                <a16:creationId xmlns:a16="http://schemas.microsoft.com/office/drawing/2014/main" id="{CDFB11EF-4A9B-42B8-AFE0-0D46E210223D}"/>
              </a:ext>
            </a:extLst>
          </p:cNvPr>
          <p:cNvSpPr>
            <a:spLocks noGrp="1"/>
          </p:cNvSpPr>
          <p:nvPr>
            <p:ph type="sldNum" sz="quarter" idx="12"/>
          </p:nvPr>
        </p:nvSpPr>
        <p:spPr>
          <a:xfrm>
            <a:off x="3886200" y="6400800"/>
            <a:ext cx="1371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EA0810-E79F-4F3C-9DD5-13BE79B8B46C}" type="slidenum">
              <a:rPr lang="en-US" smtClean="0"/>
              <a:pPr/>
              <a:t>2</a:t>
            </a:fld>
            <a:r>
              <a:rPr lang="en-US"/>
              <a:t>/30</a:t>
            </a:r>
            <a:endParaRPr lang="en-US" dirty="0"/>
          </a:p>
        </p:txBody>
      </p:sp>
    </p:spTree>
    <p:extLst>
      <p:ext uri="{BB962C8B-B14F-4D97-AF65-F5344CB8AC3E}">
        <p14:creationId xmlns:p14="http://schemas.microsoft.com/office/powerpoint/2010/main" val="389356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44" y="159026"/>
            <a:ext cx="11557863" cy="582821"/>
          </a:xfrm>
        </p:spPr>
        <p:txBody>
          <a:bodyPr/>
          <a:lstStyle/>
          <a:p>
            <a:r>
              <a:rPr lang="en-US" sz="3200"/>
              <a:t>Better Plants Goal Achievers</a:t>
            </a:r>
          </a:p>
        </p:txBody>
      </p:sp>
      <p:sp>
        <p:nvSpPr>
          <p:cNvPr id="8" name="TextBox 7"/>
          <p:cNvSpPr txBox="1"/>
          <p:nvPr/>
        </p:nvSpPr>
        <p:spPr>
          <a:xfrm>
            <a:off x="439489" y="865601"/>
            <a:ext cx="11313022" cy="577850"/>
          </a:xfrm>
          <a:prstGeom prst="rect">
            <a:avLst/>
          </a:prstGeom>
          <a:noFill/>
        </p:spPr>
        <p:txBody>
          <a:bodyPr wrap="square" rtlCol="0">
            <a:spAutoFit/>
          </a:bodyPr>
          <a:lstStyle/>
          <a:p>
            <a:pPr algn="ctr">
              <a:lnSpc>
                <a:spcPct val="150000"/>
              </a:lnSpc>
            </a:pPr>
            <a:r>
              <a:rPr lang="en-US" sz="2400" b="1" dirty="0">
                <a:cs typeface="Helvetica" panose="020B0604020202020204" pitchFamily="34" charset="0"/>
              </a:rPr>
              <a:t>Here are 5 characteristics of Better Plants Goal Achievers: </a:t>
            </a:r>
          </a:p>
        </p:txBody>
      </p:sp>
      <p:graphicFrame>
        <p:nvGraphicFramePr>
          <p:cNvPr id="5" name="Diagram 4">
            <a:extLst>
              <a:ext uri="{FF2B5EF4-FFF2-40B4-BE49-F238E27FC236}">
                <a16:creationId xmlns:a16="http://schemas.microsoft.com/office/drawing/2014/main" id="{DDB07CEC-5A3A-4118-BCA5-F10DE600F79B}"/>
              </a:ext>
            </a:extLst>
          </p:cNvPr>
          <p:cNvGraphicFramePr/>
          <p:nvPr>
            <p:extLst>
              <p:ext uri="{D42A27DB-BD31-4B8C-83A1-F6EECF244321}">
                <p14:modId xmlns:p14="http://schemas.microsoft.com/office/powerpoint/2010/main" val="157919503"/>
              </p:ext>
            </p:extLst>
          </p:nvPr>
        </p:nvGraphicFramePr>
        <p:xfrm>
          <a:off x="145955" y="1787703"/>
          <a:ext cx="11926180" cy="4500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089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22769" y="878425"/>
            <a:ext cx="11263348" cy="5309146"/>
          </a:xfrm>
          <a:prstGeom prst="rect">
            <a:avLst/>
          </a:prstGeom>
        </p:spPr>
        <p:txBody>
          <a:bodyPr wrap="square">
            <a:spAutoFit/>
          </a:bodyPr>
          <a:lstStyle/>
          <a:p>
            <a:pPr marL="0" lvl="1">
              <a:spcBef>
                <a:spcPts val="0"/>
              </a:spcBef>
              <a:spcAft>
                <a:spcPts val="300"/>
              </a:spcAft>
            </a:pPr>
            <a:r>
              <a:rPr lang="en-US" sz="2800" b="1" dirty="0"/>
              <a:t>Nine success factors of goal achievers:</a:t>
            </a:r>
            <a:endParaRPr lang="en-US" sz="2200" b="1" dirty="0"/>
          </a:p>
          <a:p>
            <a:pPr marL="0" lvl="1">
              <a:spcBef>
                <a:spcPts val="0"/>
              </a:spcBef>
              <a:spcAft>
                <a:spcPts val="300"/>
              </a:spcAft>
            </a:pPr>
            <a:endParaRPr lang="en-US" sz="2200" b="1" dirty="0"/>
          </a:p>
          <a:p>
            <a:pPr lvl="2" indent="-457200">
              <a:spcAft>
                <a:spcPts val="300"/>
              </a:spcAft>
              <a:buAutoNum type="arabicParenR"/>
            </a:pPr>
            <a:r>
              <a:rPr lang="en-US" sz="2200" b="1" dirty="0"/>
              <a:t>Management Support and Funding – </a:t>
            </a:r>
            <a:r>
              <a:rPr lang="en-US" sz="2200" dirty="0"/>
              <a:t>permanent energy manager &amp; budget</a:t>
            </a:r>
          </a:p>
          <a:p>
            <a:pPr lvl="2" indent="-457200">
              <a:spcAft>
                <a:spcPts val="300"/>
              </a:spcAft>
              <a:buAutoNum type="arabicParenR"/>
            </a:pPr>
            <a:r>
              <a:rPr lang="en-US" sz="2200" b="1" dirty="0"/>
              <a:t>Data Collection/Analysis – </a:t>
            </a:r>
            <a:r>
              <a:rPr lang="en-US" sz="2200" dirty="0"/>
              <a:t>submetering, historians, analysis software</a:t>
            </a:r>
          </a:p>
          <a:p>
            <a:pPr lvl="2" indent="-457200">
              <a:spcAft>
                <a:spcPts val="300"/>
              </a:spcAft>
              <a:buAutoNum type="arabicParenR"/>
            </a:pPr>
            <a:r>
              <a:rPr lang="en-US" sz="2200" b="1" dirty="0"/>
              <a:t>Identification of Energy Efficiency Measures – </a:t>
            </a:r>
            <a:r>
              <a:rPr lang="en-US" sz="2200" dirty="0"/>
              <a:t>assessments, periodic reviews of energy-using systems</a:t>
            </a:r>
          </a:p>
          <a:p>
            <a:pPr lvl="2" indent="-457200">
              <a:spcAft>
                <a:spcPts val="300"/>
              </a:spcAft>
              <a:buAutoNum type="arabicParenR"/>
            </a:pPr>
            <a:r>
              <a:rPr lang="en-US" sz="2200" b="1" dirty="0"/>
              <a:t>Energy Action Plan – </a:t>
            </a:r>
            <a:r>
              <a:rPr lang="en-US" sz="2200" dirty="0"/>
              <a:t>setting goals and project implementation schedules</a:t>
            </a:r>
          </a:p>
          <a:p>
            <a:pPr lvl="2" indent="-457200">
              <a:spcAft>
                <a:spcPts val="300"/>
              </a:spcAft>
              <a:buAutoNum type="arabicParenR"/>
            </a:pPr>
            <a:r>
              <a:rPr lang="en-US" sz="2200" b="1" dirty="0"/>
              <a:t>Engage Other Departments/ Business Units – </a:t>
            </a:r>
            <a:r>
              <a:rPr lang="en-US" sz="2200" dirty="0"/>
              <a:t>operations, maintenance, engineering, EHS</a:t>
            </a:r>
          </a:p>
          <a:p>
            <a:pPr lvl="2" indent="-457200">
              <a:spcAft>
                <a:spcPts val="300"/>
              </a:spcAft>
              <a:buAutoNum type="arabicParenR"/>
            </a:pPr>
            <a:r>
              <a:rPr lang="en-US" sz="2200" b="1" dirty="0"/>
              <a:t>Communicate Success – </a:t>
            </a:r>
            <a:r>
              <a:rPr lang="en-US" sz="2200" dirty="0"/>
              <a:t>internal bulletin boards; external case studies</a:t>
            </a:r>
          </a:p>
          <a:p>
            <a:pPr lvl="2" indent="-457200">
              <a:spcAft>
                <a:spcPts val="300"/>
              </a:spcAft>
              <a:buAutoNum type="arabicParenR"/>
            </a:pPr>
            <a:r>
              <a:rPr lang="en-US" sz="2200" b="1" dirty="0"/>
              <a:t>Train Employees – </a:t>
            </a:r>
            <a:r>
              <a:rPr lang="en-US" sz="2200" dirty="0"/>
              <a:t>AEE, CAC, CP EnMS</a:t>
            </a:r>
          </a:p>
          <a:p>
            <a:pPr lvl="2" indent="-457200">
              <a:spcAft>
                <a:spcPts val="300"/>
              </a:spcAft>
              <a:buAutoNum type="arabicParenR"/>
            </a:pPr>
            <a:r>
              <a:rPr lang="en-US" sz="2200" b="1" dirty="0"/>
              <a:t>Internal Recognition – </a:t>
            </a:r>
            <a:r>
              <a:rPr lang="en-US" sz="2200" dirty="0"/>
              <a:t>posters, gift certificates, in-person accolades</a:t>
            </a:r>
          </a:p>
          <a:p>
            <a:pPr lvl="2" indent="-457200">
              <a:spcAft>
                <a:spcPts val="300"/>
              </a:spcAft>
              <a:buAutoNum type="arabicParenR"/>
            </a:pPr>
            <a:r>
              <a:rPr lang="en-US" sz="2200" b="1" dirty="0"/>
              <a:t>Integrate Energy Efficiency Into Procurement</a:t>
            </a:r>
            <a:r>
              <a:rPr lang="en-US" sz="2200" dirty="0"/>
              <a:t> – oversight of new equipment purchases by energy management staff</a:t>
            </a:r>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Success Factors</a:t>
            </a:r>
          </a:p>
        </p:txBody>
      </p:sp>
    </p:spTree>
    <p:extLst>
      <p:ext uri="{BB962C8B-B14F-4D97-AF65-F5344CB8AC3E}">
        <p14:creationId xmlns:p14="http://schemas.microsoft.com/office/powerpoint/2010/main" val="295855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09FDC7-36EC-40CC-BFA7-4C72356C42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0905" y="3290269"/>
            <a:ext cx="5474359" cy="2403166"/>
          </a:xfrm>
          <a:prstGeom prst="rect">
            <a:avLst/>
          </a:prstGeom>
          <a:noFill/>
          <a:ln>
            <a:noFill/>
          </a:ln>
        </p:spPr>
      </p:pic>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96736" y="909248"/>
            <a:ext cx="10804143" cy="5363007"/>
          </a:xfrm>
          <a:prstGeom prst="rect">
            <a:avLst/>
          </a:prstGeom>
        </p:spPr>
        <p:txBody>
          <a:bodyPr wrap="square">
            <a:spAutoFit/>
          </a:bodyPr>
          <a:lstStyle/>
          <a:p>
            <a:pPr marL="0" lvl="1">
              <a:spcBef>
                <a:spcPts val="0"/>
              </a:spcBef>
              <a:spcAft>
                <a:spcPts val="300"/>
              </a:spcAft>
            </a:pPr>
            <a:r>
              <a:rPr lang="en-US" sz="2400" b="1" dirty="0"/>
              <a:t>Any industrial company can achieve success using the following steps:</a:t>
            </a:r>
          </a:p>
          <a:p>
            <a:pPr marL="0" lvl="1">
              <a:spcBef>
                <a:spcPts val="0"/>
              </a:spcBef>
              <a:spcAft>
                <a:spcPts val="300"/>
              </a:spcAft>
            </a:pPr>
            <a:endParaRPr lang="en-US" sz="2200" b="1" dirty="0"/>
          </a:p>
          <a:p>
            <a:pPr lvl="2" indent="-457200">
              <a:spcAft>
                <a:spcPts val="300"/>
              </a:spcAft>
              <a:buAutoNum type="arabicParenR"/>
            </a:pPr>
            <a:r>
              <a:rPr lang="en-US" sz="2200" b="1" dirty="0"/>
              <a:t>Perform Energy Review</a:t>
            </a:r>
          </a:p>
          <a:p>
            <a:pPr marL="1428750" lvl="3" indent="-514350">
              <a:spcAft>
                <a:spcPts val="300"/>
              </a:spcAft>
              <a:buFont typeface="+mj-lt"/>
              <a:buAutoNum type="romanUcPeriod"/>
            </a:pPr>
            <a:r>
              <a:rPr lang="en-US" sz="2200" b="1" dirty="0"/>
              <a:t>Acquire, Analyze &amp; Track Data – use DOE’s Plant Energy Profiler tool</a:t>
            </a:r>
          </a:p>
          <a:p>
            <a:pPr marL="1428750" lvl="3" indent="-514350">
              <a:spcAft>
                <a:spcPts val="300"/>
              </a:spcAft>
              <a:buFont typeface="+mj-lt"/>
              <a:buAutoNum type="romanUcPeriod"/>
            </a:pPr>
            <a:endParaRPr lang="en-US" sz="2200" b="1" dirty="0"/>
          </a:p>
          <a:p>
            <a:pPr marL="1428750" lvl="3" indent="-514350">
              <a:spcAft>
                <a:spcPts val="300"/>
              </a:spcAft>
              <a:buFont typeface="+mj-lt"/>
              <a:buAutoNum type="romanUcPeriod"/>
            </a:pPr>
            <a:r>
              <a:rPr lang="en-US" sz="2200" b="1" dirty="0"/>
              <a:t>Determine Significant Energy Uses – understand energy flows</a:t>
            </a:r>
          </a:p>
          <a:p>
            <a:pPr marL="1428750" lvl="3" indent="-514350">
              <a:spcAft>
                <a:spcPts val="300"/>
              </a:spcAft>
              <a:buFont typeface="+mj-lt"/>
              <a:buAutoNum type="romanUcPeriod"/>
            </a:pPr>
            <a:endParaRPr lang="en-US" sz="2200" b="1" dirty="0"/>
          </a:p>
          <a:p>
            <a:pPr marL="1428750" lvl="3" indent="-514350">
              <a:spcAft>
                <a:spcPts val="300"/>
              </a:spcAft>
              <a:buFont typeface="+mj-lt"/>
              <a:buAutoNum type="romanUcPeriod"/>
            </a:pPr>
            <a:r>
              <a:rPr lang="en-US" sz="2200" b="1" dirty="0"/>
              <a:t>Use DOE energy footprint tool</a:t>
            </a:r>
          </a:p>
          <a:p>
            <a:pPr marL="1428750" lvl="3" indent="-514350">
              <a:spcAft>
                <a:spcPts val="300"/>
              </a:spcAft>
              <a:buFont typeface="+mj-lt"/>
              <a:buAutoNum type="romanUcPeriod"/>
            </a:pPr>
            <a:endParaRPr lang="en-US" sz="2200" b="1" dirty="0"/>
          </a:p>
          <a:p>
            <a:pPr marL="1428750" lvl="3" indent="-514350">
              <a:spcAft>
                <a:spcPts val="300"/>
              </a:spcAft>
              <a:buFont typeface="+mj-lt"/>
              <a:buAutoNum type="romanUcPeriod"/>
            </a:pPr>
            <a:r>
              <a:rPr lang="en-US" sz="2200" b="1" dirty="0"/>
              <a:t>Use Sankey diagram tool</a:t>
            </a:r>
          </a:p>
          <a:p>
            <a:pPr marL="1428750" lvl="3" indent="-514350">
              <a:spcAft>
                <a:spcPts val="300"/>
              </a:spcAft>
              <a:buFont typeface="+mj-lt"/>
              <a:buAutoNum type="romanUcPeriod"/>
            </a:pPr>
            <a:endParaRPr lang="en-US" sz="2200" b="1" dirty="0"/>
          </a:p>
          <a:p>
            <a:pPr marL="1428750" lvl="3" indent="-514350">
              <a:spcAft>
                <a:spcPts val="300"/>
              </a:spcAft>
              <a:buFont typeface="+mj-lt"/>
              <a:buAutoNum type="romanUcPeriod"/>
            </a:pPr>
            <a:r>
              <a:rPr lang="en-US" sz="2200" b="1" dirty="0"/>
              <a:t>Identify Energy Savings Opportunities</a:t>
            </a:r>
          </a:p>
          <a:p>
            <a:pPr marL="1428750" lvl="3" indent="-514350">
              <a:spcAft>
                <a:spcPts val="300"/>
              </a:spcAft>
              <a:buFont typeface="+mj-lt"/>
              <a:buAutoNum type="romanUcPeriod"/>
            </a:pPr>
            <a:endParaRPr lang="en-US" sz="2200" b="1" dirty="0"/>
          </a:p>
          <a:p>
            <a:pPr marL="1428750" lvl="3" indent="-514350">
              <a:spcAft>
                <a:spcPts val="300"/>
              </a:spcAft>
              <a:buFont typeface="+mj-lt"/>
              <a:buAutoNum type="romanUcPeriod"/>
            </a:pPr>
            <a:r>
              <a:rPr lang="en-US" sz="2200" b="1" dirty="0"/>
              <a:t>Prioritize Energy Savings Opportunities</a:t>
            </a:r>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Concrete Steps</a:t>
            </a:r>
          </a:p>
        </p:txBody>
      </p:sp>
    </p:spTree>
    <p:extLst>
      <p:ext uri="{BB962C8B-B14F-4D97-AF65-F5344CB8AC3E}">
        <p14:creationId xmlns:p14="http://schemas.microsoft.com/office/powerpoint/2010/main" val="3633481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4930B9-693A-4D5E-B3E8-EE8902EEEF1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72105" y="3429000"/>
            <a:ext cx="6200775" cy="2724150"/>
          </a:xfrm>
          <a:prstGeom prst="rect">
            <a:avLst/>
          </a:prstGeom>
          <a:noFill/>
          <a:ln>
            <a:noFill/>
          </a:ln>
        </p:spPr>
      </p:pic>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22768" y="878425"/>
            <a:ext cx="10804143" cy="1561966"/>
          </a:xfrm>
          <a:prstGeom prst="rect">
            <a:avLst/>
          </a:prstGeom>
        </p:spPr>
        <p:txBody>
          <a:bodyPr wrap="square">
            <a:spAutoFit/>
          </a:bodyPr>
          <a:lstStyle/>
          <a:p>
            <a:pPr marL="0" lvl="1">
              <a:spcBef>
                <a:spcPts val="0"/>
              </a:spcBef>
              <a:spcAft>
                <a:spcPts val="300"/>
              </a:spcAft>
            </a:pPr>
            <a:r>
              <a:rPr lang="en-US" sz="2200" b="1" dirty="0"/>
              <a:t>Any Industrial Company can Achieve Success Using the Following Steps:</a:t>
            </a:r>
          </a:p>
          <a:p>
            <a:pPr marL="0" lvl="1">
              <a:spcBef>
                <a:spcPts val="0"/>
              </a:spcBef>
              <a:spcAft>
                <a:spcPts val="300"/>
              </a:spcAft>
            </a:pPr>
            <a:endParaRPr lang="en-US" sz="2200" b="1" dirty="0"/>
          </a:p>
          <a:p>
            <a:pPr lvl="2" indent="-457200">
              <a:spcAft>
                <a:spcPts val="300"/>
              </a:spcAft>
              <a:buAutoNum type="arabicParenR"/>
            </a:pPr>
            <a:r>
              <a:rPr lang="en-US" sz="2200" b="1" dirty="0"/>
              <a:t>Estimate Energy Savings</a:t>
            </a:r>
          </a:p>
          <a:p>
            <a:pPr lvl="2" indent="-457200">
              <a:spcAft>
                <a:spcPts val="300"/>
              </a:spcAft>
              <a:buAutoNum type="arabicParenR"/>
            </a:pPr>
            <a:r>
              <a:rPr lang="en-US" sz="2200" b="1" dirty="0"/>
              <a:t>Implement Energy Management Best Practices (ISO 50001)</a:t>
            </a:r>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Concrete Steps</a:t>
            </a:r>
          </a:p>
        </p:txBody>
      </p:sp>
      <p:pic>
        <p:nvPicPr>
          <p:cNvPr id="6" name="Picture 5">
            <a:extLst>
              <a:ext uri="{FF2B5EF4-FFF2-40B4-BE49-F238E27FC236}">
                <a16:creationId xmlns:a16="http://schemas.microsoft.com/office/drawing/2014/main" id="{AD818345-791B-4F91-B921-04D458760C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5220" y="2440391"/>
            <a:ext cx="5986780" cy="2686050"/>
          </a:xfrm>
          <a:prstGeom prst="rect">
            <a:avLst/>
          </a:prstGeom>
          <a:noFill/>
          <a:ln>
            <a:noFill/>
          </a:ln>
        </p:spPr>
      </p:pic>
    </p:spTree>
    <p:extLst>
      <p:ext uri="{BB962C8B-B14F-4D97-AF65-F5344CB8AC3E}">
        <p14:creationId xmlns:p14="http://schemas.microsoft.com/office/powerpoint/2010/main" val="238947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with low confidence">
            <a:extLst>
              <a:ext uri="{FF2B5EF4-FFF2-40B4-BE49-F238E27FC236}">
                <a16:creationId xmlns:a16="http://schemas.microsoft.com/office/drawing/2014/main" id="{5B2867D3-E502-4BDE-AF42-022EA1DD6737}"/>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4098758" y="3125876"/>
            <a:ext cx="8301441" cy="3371353"/>
          </a:xfrm>
          <a:prstGeom prst="rect">
            <a:avLst/>
          </a:prstGeom>
        </p:spPr>
      </p:pic>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22769" y="878425"/>
            <a:ext cx="10978804" cy="4255011"/>
          </a:xfrm>
          <a:prstGeom prst="rect">
            <a:avLst/>
          </a:prstGeom>
        </p:spPr>
        <p:txBody>
          <a:bodyPr wrap="square">
            <a:spAutoFit/>
          </a:bodyPr>
          <a:lstStyle/>
          <a:p>
            <a:pPr marL="0" lvl="1">
              <a:spcBef>
                <a:spcPts val="0"/>
              </a:spcBef>
              <a:spcAft>
                <a:spcPts val="300"/>
              </a:spcAft>
            </a:pPr>
            <a:r>
              <a:rPr lang="en-US" sz="2800" b="1" dirty="0"/>
              <a:t>Key takeaways from the research:</a:t>
            </a:r>
          </a:p>
          <a:p>
            <a:pPr marL="0" lvl="1">
              <a:spcBef>
                <a:spcPts val="0"/>
              </a:spcBef>
              <a:spcAft>
                <a:spcPts val="300"/>
              </a:spcAft>
            </a:pPr>
            <a:endParaRPr lang="en-US" sz="2200" b="1" dirty="0"/>
          </a:p>
          <a:p>
            <a:pPr lvl="2" indent="-457200">
              <a:spcAft>
                <a:spcPts val="300"/>
              </a:spcAft>
              <a:buClr>
                <a:schemeClr val="accent2"/>
              </a:buClr>
              <a:buFont typeface="Arial" panose="020B0604020202020204" pitchFamily="34" charset="0"/>
              <a:buChar char="•"/>
            </a:pPr>
            <a:r>
              <a:rPr lang="en-US" sz="2200" b="1" dirty="0"/>
              <a:t>No “one-size-fits-all” approach for manufacturing</a:t>
            </a:r>
          </a:p>
          <a:p>
            <a:pPr lvl="2" indent="-457200">
              <a:spcAft>
                <a:spcPts val="300"/>
              </a:spcAft>
              <a:buClr>
                <a:schemeClr val="accent2"/>
              </a:buClr>
              <a:buFont typeface="Arial" panose="020B0604020202020204" pitchFamily="34" charset="0"/>
              <a:buChar char="•"/>
            </a:pPr>
            <a:endParaRPr lang="en-US" sz="2200" b="1" dirty="0"/>
          </a:p>
          <a:p>
            <a:pPr lvl="2" indent="-457200">
              <a:spcAft>
                <a:spcPts val="300"/>
              </a:spcAft>
              <a:buClr>
                <a:schemeClr val="accent2"/>
              </a:buClr>
              <a:buFont typeface="Arial" panose="020B0604020202020204" pitchFamily="34" charset="0"/>
              <a:buChar char="•"/>
            </a:pPr>
            <a:r>
              <a:rPr lang="en-US" sz="2200" b="1" dirty="0"/>
              <a:t>Large, capital projects are not necessary to save large amounts of energy </a:t>
            </a:r>
          </a:p>
          <a:p>
            <a:pPr lvl="2" indent="-457200">
              <a:spcAft>
                <a:spcPts val="300"/>
              </a:spcAft>
              <a:buClr>
                <a:schemeClr val="accent2"/>
              </a:buClr>
              <a:buFont typeface="Arial" panose="020B0604020202020204" pitchFamily="34" charset="0"/>
              <a:buChar char="•"/>
            </a:pPr>
            <a:endParaRPr lang="en-US" sz="2200" b="1" dirty="0"/>
          </a:p>
          <a:p>
            <a:pPr lvl="2" indent="-457200">
              <a:spcAft>
                <a:spcPts val="300"/>
              </a:spcAft>
              <a:buClr>
                <a:schemeClr val="accent2"/>
              </a:buClr>
              <a:buFont typeface="Arial" panose="020B0604020202020204" pitchFamily="34" charset="0"/>
              <a:buChar char="•"/>
            </a:pPr>
            <a:r>
              <a:rPr lang="en-US" sz="2200" b="1" dirty="0"/>
              <a:t>System-level approach is superior to equipment replacement in </a:t>
            </a:r>
            <a:br>
              <a:rPr lang="en-US" sz="2200" b="1" dirty="0"/>
            </a:br>
            <a:r>
              <a:rPr lang="en-US" sz="2200" b="1" dirty="0"/>
              <a:t>industrial plants</a:t>
            </a:r>
          </a:p>
          <a:p>
            <a:pPr lvl="2" indent="-457200">
              <a:spcAft>
                <a:spcPts val="300"/>
              </a:spcAft>
              <a:buClr>
                <a:schemeClr val="accent2"/>
              </a:buClr>
              <a:buFont typeface="Arial" panose="020B0604020202020204" pitchFamily="34" charset="0"/>
              <a:buChar char="•"/>
            </a:pPr>
            <a:endParaRPr lang="en-US" sz="2200" b="1" dirty="0"/>
          </a:p>
          <a:p>
            <a:pPr lvl="2" indent="-457200">
              <a:spcAft>
                <a:spcPts val="300"/>
              </a:spcAft>
              <a:buClr>
                <a:schemeClr val="accent2"/>
              </a:buClr>
              <a:buFont typeface="Arial" panose="020B0604020202020204" pitchFamily="34" charset="0"/>
              <a:buChar char="•"/>
            </a:pPr>
            <a:r>
              <a:rPr lang="en-US" sz="2200" b="1" dirty="0"/>
              <a:t>Peer-based knowledge-sharing is highly beneficial</a:t>
            </a:r>
          </a:p>
          <a:p>
            <a:pPr lvl="2" indent="-457200">
              <a:spcAft>
                <a:spcPts val="300"/>
              </a:spcAft>
              <a:buFont typeface="Arial" panose="020B0604020202020204" pitchFamily="34" charset="0"/>
              <a:buChar char="•"/>
            </a:pPr>
            <a:endParaRPr lang="en-US" sz="2200" b="1" dirty="0"/>
          </a:p>
        </p:txBody>
      </p: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Conclusions</a:t>
            </a:r>
          </a:p>
        </p:txBody>
      </p:sp>
    </p:spTree>
    <p:extLst>
      <p:ext uri="{BB962C8B-B14F-4D97-AF65-F5344CB8AC3E}">
        <p14:creationId xmlns:p14="http://schemas.microsoft.com/office/powerpoint/2010/main" val="89874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30" y="-258778"/>
            <a:ext cx="11615654" cy="1325563"/>
          </a:xfrm>
        </p:spPr>
        <p:txBody>
          <a:bodyPr/>
          <a:lstStyle/>
          <a:p>
            <a:r>
              <a:rPr lang="en-US" sz="3600"/>
              <a:t>Partner Testimonials:</a:t>
            </a:r>
          </a:p>
        </p:txBody>
      </p:sp>
      <p:pic>
        <p:nvPicPr>
          <p:cNvPr id="9" name="Picture 8" descr="A blue circle with white text&#10;&#10;Description automatically generated with low confidence">
            <a:extLst>
              <a:ext uri="{FF2B5EF4-FFF2-40B4-BE49-F238E27FC236}">
                <a16:creationId xmlns:a16="http://schemas.microsoft.com/office/drawing/2014/main" id="{3F2DD037-1FE9-4335-AF1F-29C9BF1EF971}"/>
              </a:ext>
            </a:extLst>
          </p:cNvPr>
          <p:cNvPicPr>
            <a:picLocks noChangeAspect="1"/>
          </p:cNvPicPr>
          <p:nvPr/>
        </p:nvPicPr>
        <p:blipFill>
          <a:blip r:embed="rId2"/>
          <a:stretch>
            <a:fillRect/>
          </a:stretch>
        </p:blipFill>
        <p:spPr>
          <a:xfrm>
            <a:off x="2006902" y="1430609"/>
            <a:ext cx="1572994" cy="1565892"/>
          </a:xfrm>
          <a:prstGeom prst="rect">
            <a:avLst/>
          </a:prstGeom>
        </p:spPr>
      </p:pic>
      <p:sp>
        <p:nvSpPr>
          <p:cNvPr id="10" name="TextBox 9">
            <a:extLst>
              <a:ext uri="{FF2B5EF4-FFF2-40B4-BE49-F238E27FC236}">
                <a16:creationId xmlns:a16="http://schemas.microsoft.com/office/drawing/2014/main" id="{7FA27DDF-7735-4373-9958-E314BA5B9261}"/>
              </a:ext>
            </a:extLst>
          </p:cNvPr>
          <p:cNvSpPr txBox="1"/>
          <p:nvPr/>
        </p:nvSpPr>
        <p:spPr>
          <a:xfrm>
            <a:off x="4484771" y="1430609"/>
            <a:ext cx="6096000" cy="1657377"/>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1D428A"/>
                </a:solidFill>
                <a:effectLst/>
                <a:latin typeface="Avenir LT Pro 35 Light"/>
                <a:ea typeface="Cambria" panose="02040503050406030204" pitchFamily="18" charset="0"/>
                <a:cs typeface="Times New Roman" panose="02020603050405020304" pitchFamily="18" charset="0"/>
              </a:rPr>
              <a:t>“By joining the Better Plants program and receiving the encouragement of DOE staff and our TAM it helped push towards the goal and make others realize that we were not pursuing this effort in a vacuum.”</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r>
              <a:rPr lang="en-US" sz="1800" b="1" dirty="0">
                <a:solidFill>
                  <a:srgbClr val="1D428A"/>
                </a:solidFill>
                <a:effectLst/>
                <a:latin typeface="Avenir LT Pro 65 Medium"/>
                <a:ea typeface="Cambria" panose="02040503050406030204" pitchFamily="18" charset="0"/>
                <a:cs typeface="Times New Roman" panose="02020603050405020304" pitchFamily="18" charset="0"/>
              </a:rPr>
              <a:t>Victor Valley Wastewater Reclamation Authority</a:t>
            </a:r>
            <a:endParaRPr lang="en-US" dirty="0"/>
          </a:p>
        </p:txBody>
      </p:sp>
      <p:pic>
        <p:nvPicPr>
          <p:cNvPr id="11" name="Picture 10">
            <a:extLst>
              <a:ext uri="{FF2B5EF4-FFF2-40B4-BE49-F238E27FC236}">
                <a16:creationId xmlns:a16="http://schemas.microsoft.com/office/drawing/2014/main" id="{F0B0EA60-3F26-4EDF-8DEE-93A0DD369D4B}"/>
              </a:ext>
            </a:extLst>
          </p:cNvPr>
          <p:cNvPicPr>
            <a:picLocks noChangeAspect="1"/>
          </p:cNvPicPr>
          <p:nvPr/>
        </p:nvPicPr>
        <p:blipFill rotWithShape="1">
          <a:blip r:embed="rId3"/>
          <a:srcRect t="26521" b="26980"/>
          <a:stretch/>
        </p:blipFill>
        <p:spPr bwMode="auto">
          <a:xfrm>
            <a:off x="1436161" y="3889208"/>
            <a:ext cx="2705710" cy="125730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EAFB760-3896-49DD-BF77-101C9BD15D73}"/>
              </a:ext>
            </a:extLst>
          </p:cNvPr>
          <p:cNvSpPr txBox="1"/>
          <p:nvPr/>
        </p:nvSpPr>
        <p:spPr>
          <a:xfrm>
            <a:off x="4532396" y="3717200"/>
            <a:ext cx="6096000" cy="1953740"/>
          </a:xfrm>
          <a:prstGeom prst="rect">
            <a:avLst/>
          </a:prstGeom>
          <a:noFill/>
        </p:spPr>
        <p:txBody>
          <a:bodyPr wrap="square">
            <a:spAutoFit/>
          </a:bodyPr>
          <a:lstStyle/>
          <a:p>
            <a:pPr marL="0" marR="0">
              <a:lnSpc>
                <a:spcPct val="107000"/>
              </a:lnSpc>
              <a:spcBef>
                <a:spcPts val="0"/>
              </a:spcBef>
              <a:spcAft>
                <a:spcPts val="800"/>
              </a:spcAft>
            </a:pPr>
            <a:r>
              <a:rPr lang="en-US" sz="1800">
                <a:solidFill>
                  <a:srgbClr val="1D428A"/>
                </a:solidFill>
                <a:effectLst/>
                <a:latin typeface="Avenir LT Pro 35 Light"/>
                <a:ea typeface="Cambria" panose="02040503050406030204" pitchFamily="18" charset="0"/>
                <a:cs typeface="Times New Roman" panose="02020603050405020304" pitchFamily="18" charset="0"/>
              </a:rPr>
              <a:t>“Our TAM has been instrumental in identifying and communicating opportunities for DOE assistance and helping with the application process.  He has also been very proactive in informing us about good practices he has seen at other manufacturing sites and in assisting with our annual reporting.”</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p>
            <a:r>
              <a:rPr lang="en-US" sz="1800" b="1">
                <a:solidFill>
                  <a:srgbClr val="1D428A"/>
                </a:solidFill>
                <a:effectLst/>
                <a:latin typeface="Avenir LT Pro 65 Medium"/>
                <a:ea typeface="Cambria" panose="02040503050406030204" pitchFamily="18" charset="0"/>
                <a:cs typeface="Times New Roman" panose="02020603050405020304" pitchFamily="18" charset="0"/>
              </a:rPr>
              <a:t>Volvo Group North America</a:t>
            </a:r>
            <a:endParaRPr lang="en-US"/>
          </a:p>
        </p:txBody>
      </p:sp>
    </p:spTree>
    <p:extLst>
      <p:ext uri="{BB962C8B-B14F-4D97-AF65-F5344CB8AC3E}">
        <p14:creationId xmlns:p14="http://schemas.microsoft.com/office/powerpoint/2010/main" val="381281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30" y="-258778"/>
            <a:ext cx="11615654" cy="1325563"/>
          </a:xfrm>
        </p:spPr>
        <p:txBody>
          <a:bodyPr/>
          <a:lstStyle/>
          <a:p>
            <a:r>
              <a:rPr lang="en-US" sz="3600"/>
              <a:t>Partner Testimonials:</a:t>
            </a:r>
          </a:p>
        </p:txBody>
      </p:sp>
      <p:pic>
        <p:nvPicPr>
          <p:cNvPr id="13" name="Picture 12">
            <a:extLst>
              <a:ext uri="{FF2B5EF4-FFF2-40B4-BE49-F238E27FC236}">
                <a16:creationId xmlns:a16="http://schemas.microsoft.com/office/drawing/2014/main" id="{6B8AD1BD-0D9C-4BA5-8DA8-A944C84C2D20}"/>
              </a:ext>
            </a:extLst>
          </p:cNvPr>
          <p:cNvPicPr>
            <a:picLocks noChangeAspect="1"/>
          </p:cNvPicPr>
          <p:nvPr/>
        </p:nvPicPr>
        <p:blipFill>
          <a:blip r:embed="rId2"/>
          <a:stretch>
            <a:fillRect/>
          </a:stretch>
        </p:blipFill>
        <p:spPr>
          <a:xfrm>
            <a:off x="1329968" y="3873751"/>
            <a:ext cx="2877510" cy="1792568"/>
          </a:xfrm>
          <a:prstGeom prst="rect">
            <a:avLst/>
          </a:prstGeom>
        </p:spPr>
      </p:pic>
      <p:sp>
        <p:nvSpPr>
          <p:cNvPr id="14" name="TextBox 13">
            <a:extLst>
              <a:ext uri="{FF2B5EF4-FFF2-40B4-BE49-F238E27FC236}">
                <a16:creationId xmlns:a16="http://schemas.microsoft.com/office/drawing/2014/main" id="{DEE1DE46-014C-4035-9596-17BB4EB1C161}"/>
              </a:ext>
            </a:extLst>
          </p:cNvPr>
          <p:cNvSpPr txBox="1"/>
          <p:nvPr/>
        </p:nvSpPr>
        <p:spPr>
          <a:xfrm>
            <a:off x="4848225" y="3986462"/>
            <a:ext cx="6096000" cy="1953740"/>
          </a:xfrm>
          <a:prstGeom prst="rect">
            <a:avLst/>
          </a:prstGeom>
          <a:noFill/>
        </p:spPr>
        <p:txBody>
          <a:bodyPr wrap="square">
            <a:spAutoFit/>
          </a:bodyPr>
          <a:lstStyle/>
          <a:p>
            <a:pPr marL="0" marR="0">
              <a:lnSpc>
                <a:spcPct val="107000"/>
              </a:lnSpc>
              <a:spcBef>
                <a:spcPts val="0"/>
              </a:spcBef>
              <a:spcAft>
                <a:spcPts val="800"/>
              </a:spcAft>
            </a:pPr>
            <a:r>
              <a:rPr lang="en-US" sz="1800">
                <a:solidFill>
                  <a:srgbClr val="1D428A"/>
                </a:solidFill>
                <a:effectLst/>
                <a:latin typeface="Avenir LT Pro 35 Light"/>
                <a:ea typeface="Cambria" panose="02040503050406030204" pitchFamily="18" charset="0"/>
                <a:cs typeface="Times New Roman" panose="02020603050405020304" pitchFamily="18" charset="0"/>
              </a:rPr>
              <a:t>“By knowing how DOE can help us track energy consumption amongst certain equipment, having a TAM that can provide further insight, and collaborating more with other partners down the road are certainly ways that we can leverage what we have available in order to be successful.”</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p>
            <a:r>
              <a:rPr lang="en-US" sz="1800" b="1">
                <a:solidFill>
                  <a:srgbClr val="1D428A"/>
                </a:solidFill>
                <a:effectLst/>
                <a:latin typeface="Avenir LT Pro 65 Medium"/>
                <a:ea typeface="Cambria" panose="02040503050406030204" pitchFamily="18" charset="0"/>
                <a:cs typeface="Times New Roman" panose="02020603050405020304" pitchFamily="18" charset="0"/>
              </a:rPr>
              <a:t>3M</a:t>
            </a:r>
            <a:endParaRPr lang="en-US"/>
          </a:p>
        </p:txBody>
      </p:sp>
      <p:pic>
        <p:nvPicPr>
          <p:cNvPr id="15" name="Picture 14">
            <a:extLst>
              <a:ext uri="{FF2B5EF4-FFF2-40B4-BE49-F238E27FC236}">
                <a16:creationId xmlns:a16="http://schemas.microsoft.com/office/drawing/2014/main" id="{DA32F9FA-C0B5-45C9-95BA-D91A1FB69623}"/>
              </a:ext>
            </a:extLst>
          </p:cNvPr>
          <p:cNvPicPr>
            <a:picLocks noChangeAspect="1"/>
          </p:cNvPicPr>
          <p:nvPr/>
        </p:nvPicPr>
        <p:blipFill>
          <a:blip r:embed="rId3"/>
          <a:stretch>
            <a:fillRect/>
          </a:stretch>
        </p:blipFill>
        <p:spPr>
          <a:xfrm>
            <a:off x="1247775" y="1239807"/>
            <a:ext cx="3219283" cy="2092535"/>
          </a:xfrm>
          <a:prstGeom prst="rect">
            <a:avLst/>
          </a:prstGeom>
        </p:spPr>
      </p:pic>
      <p:sp>
        <p:nvSpPr>
          <p:cNvPr id="17" name="TextBox 16">
            <a:extLst>
              <a:ext uri="{FF2B5EF4-FFF2-40B4-BE49-F238E27FC236}">
                <a16:creationId xmlns:a16="http://schemas.microsoft.com/office/drawing/2014/main" id="{22950D62-9588-4E48-A7E6-B2BC5C1DA39F}"/>
              </a:ext>
            </a:extLst>
          </p:cNvPr>
          <p:cNvSpPr txBox="1"/>
          <p:nvPr/>
        </p:nvSpPr>
        <p:spPr>
          <a:xfrm>
            <a:off x="4879361" y="1486692"/>
            <a:ext cx="6928723" cy="2308324"/>
          </a:xfrm>
          <a:prstGeom prst="rect">
            <a:avLst/>
          </a:prstGeom>
          <a:noFill/>
        </p:spPr>
        <p:txBody>
          <a:bodyPr wrap="square">
            <a:spAutoFit/>
          </a:bodyPr>
          <a:lstStyle/>
          <a:p>
            <a:r>
              <a:rPr lang="en-US" sz="1800" b="0" i="0" u="none" strike="noStrike" baseline="0">
                <a:solidFill>
                  <a:srgbClr val="1D4289"/>
                </a:solidFill>
                <a:latin typeface="Avenir LT Pro 35 Light"/>
              </a:rPr>
              <a:t>“We have a small staff working on energy efficiency/sustainability and with as many plants and locations as we have making the sites aware of our commitment and how to reach the goal was a big lift. Fortunately, the educational resources (sourcebooks, case studies, tip cards) and the treasure hunt in plant training helped us spread the word and get site employees involved, which we previously could not do as well.” </a:t>
            </a:r>
          </a:p>
          <a:p>
            <a:r>
              <a:rPr lang="en-US" sz="1800" b="1" i="0" u="none" strike="noStrike" baseline="0">
                <a:solidFill>
                  <a:srgbClr val="1D4289"/>
                </a:solidFill>
                <a:latin typeface="Avenir LT Pro 65 Medium"/>
              </a:rPr>
              <a:t>- TE Connectivity </a:t>
            </a:r>
            <a:endParaRPr lang="en-US" sz="1800" b="0" i="0" u="none" strike="noStrike" baseline="0">
              <a:solidFill>
                <a:srgbClr val="1D4289"/>
              </a:solidFill>
              <a:latin typeface="Avenir LT Pro 65 Medium"/>
            </a:endParaRPr>
          </a:p>
          <a:p>
            <a:r>
              <a:rPr lang="en-US" sz="1800" b="0" i="0" u="none" strike="noStrike" baseline="0">
                <a:solidFill>
                  <a:srgbClr val="1D4289"/>
                </a:solidFill>
                <a:latin typeface="Avenir LT Pro 65 Medium"/>
              </a:rPr>
              <a:t>	</a:t>
            </a:r>
          </a:p>
        </p:txBody>
      </p:sp>
    </p:spTree>
    <p:extLst>
      <p:ext uri="{BB962C8B-B14F-4D97-AF65-F5344CB8AC3E}">
        <p14:creationId xmlns:p14="http://schemas.microsoft.com/office/powerpoint/2010/main" val="67339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30" y="-258778"/>
            <a:ext cx="11615654" cy="1325563"/>
          </a:xfrm>
        </p:spPr>
        <p:txBody>
          <a:bodyPr/>
          <a:lstStyle/>
          <a:p>
            <a:r>
              <a:rPr lang="en-US" sz="3600"/>
              <a:t>Thank you!</a:t>
            </a:r>
          </a:p>
        </p:txBody>
      </p:sp>
      <p:sp>
        <p:nvSpPr>
          <p:cNvPr id="3" name="TextBox 2"/>
          <p:cNvSpPr txBox="1"/>
          <p:nvPr/>
        </p:nvSpPr>
        <p:spPr>
          <a:xfrm>
            <a:off x="-95744" y="1370406"/>
            <a:ext cx="12192001" cy="5139869"/>
          </a:xfrm>
          <a:prstGeom prst="rect">
            <a:avLst/>
          </a:prstGeom>
          <a:noFill/>
        </p:spPr>
        <p:txBody>
          <a:bodyPr wrap="square" rtlCol="0">
            <a:spAutoFit/>
          </a:bodyPr>
          <a:lstStyle/>
          <a:p>
            <a:pPr algn="ctr" defTabSz="457200"/>
            <a:r>
              <a:rPr lang="fi-FI" sz="2800" b="1" dirty="0">
                <a:solidFill>
                  <a:srgbClr val="1D428A"/>
                </a:solidFill>
                <a:ea typeface="Batang" panose="02030600000101010101" pitchFamily="18" charset="-127"/>
              </a:rPr>
              <a:t>For More Information: </a:t>
            </a:r>
          </a:p>
          <a:p>
            <a:pPr algn="ctr" defTabSz="457200"/>
            <a:endParaRPr lang="fi-FI" sz="2000" b="1" dirty="0">
              <a:solidFill>
                <a:srgbClr val="1D428A"/>
              </a:solidFill>
              <a:ea typeface="Batang" panose="02030600000101010101" pitchFamily="18" charset="-127"/>
            </a:endParaRPr>
          </a:p>
          <a:p>
            <a:pPr algn="ctr" defTabSz="457200"/>
            <a:r>
              <a:rPr lang="fi-FI" sz="2800" dirty="0">
                <a:solidFill>
                  <a:srgbClr val="1D428A"/>
                </a:solidFill>
                <a:ea typeface="Batang" panose="02030600000101010101" pitchFamily="18" charset="-127"/>
              </a:rPr>
              <a:t>     Download the report from the Better Plants resource library:</a:t>
            </a:r>
          </a:p>
          <a:p>
            <a:pPr algn="ctr" defTabSz="457200"/>
            <a:r>
              <a:rPr lang="en-US" sz="2800" dirty="0">
                <a:hlinkClick r:id="rId2"/>
              </a:rPr>
              <a:t>Better Plants Resource Library | Better Buildings Initiative (energy.gov)</a:t>
            </a:r>
            <a:endParaRPr lang="fi-FI" sz="2800" dirty="0">
              <a:solidFill>
                <a:srgbClr val="1D428A"/>
              </a:solidFill>
              <a:ea typeface="Batang" panose="02030600000101010101" pitchFamily="18" charset="-127"/>
            </a:endParaRPr>
          </a:p>
          <a:p>
            <a:pPr algn="ctr" defTabSz="457200"/>
            <a:endParaRPr lang="en-US" sz="2800" dirty="0">
              <a:solidFill>
                <a:srgbClr val="1D428A"/>
              </a:solidFill>
            </a:endParaRPr>
          </a:p>
          <a:p>
            <a:pPr algn="ctr" defTabSz="457200"/>
            <a:r>
              <a:rPr lang="en-US" sz="2800" dirty="0">
                <a:solidFill>
                  <a:srgbClr val="1D428A"/>
                </a:solidFill>
              </a:rPr>
              <a:t>	Bruce Lung, </a:t>
            </a:r>
            <a:r>
              <a:rPr lang="en-US" sz="2800" dirty="0">
                <a:solidFill>
                  <a:srgbClr val="1D428A"/>
                </a:solidFill>
                <a:hlinkClick r:id="rId3"/>
              </a:rPr>
              <a:t>robert.lung@ee.doe.gov</a:t>
            </a:r>
            <a:r>
              <a:rPr lang="en-US" sz="2800" dirty="0">
                <a:solidFill>
                  <a:srgbClr val="1D428A"/>
                </a:solidFill>
              </a:rPr>
              <a:t>, 202-586-4411, </a:t>
            </a:r>
          </a:p>
          <a:p>
            <a:pPr algn="ctr" defTabSz="457200"/>
            <a:r>
              <a:rPr lang="en-US" sz="2800" dirty="0">
                <a:solidFill>
                  <a:srgbClr val="1D428A"/>
                </a:solidFill>
              </a:rPr>
              <a:t>	(remote) 202-316-2754 </a:t>
            </a:r>
          </a:p>
          <a:p>
            <a:pPr algn="ctr" defTabSz="457200"/>
            <a:r>
              <a:rPr lang="en-US" sz="2800" dirty="0">
                <a:solidFill>
                  <a:srgbClr val="1D428A"/>
                </a:solidFill>
              </a:rPr>
              <a:t>	</a:t>
            </a:r>
            <a:endParaRPr lang="fi-FI" sz="2800" dirty="0">
              <a:solidFill>
                <a:srgbClr val="1D428A"/>
              </a:solidFill>
              <a:ea typeface="Batang" panose="02030600000101010101" pitchFamily="18" charset="-127"/>
            </a:endParaRPr>
          </a:p>
          <a:p>
            <a:pPr algn="ctr" defTabSz="457200"/>
            <a:r>
              <a:rPr lang="fi-FI" sz="2800" dirty="0">
                <a:solidFill>
                  <a:srgbClr val="1D428A"/>
                </a:solidFill>
                <a:ea typeface="Batang" panose="02030600000101010101" pitchFamily="18" charset="-127"/>
              </a:rPr>
              <a:t>	Questions?</a:t>
            </a:r>
          </a:p>
          <a:p>
            <a:pPr algn="ctr" defTabSz="457200"/>
            <a:endParaRPr lang="fi-FI" sz="2800" dirty="0">
              <a:solidFill>
                <a:srgbClr val="1D428A"/>
              </a:solidFill>
              <a:ea typeface="Batang" panose="02030600000101010101" pitchFamily="18" charset="-127"/>
            </a:endParaRPr>
          </a:p>
          <a:p>
            <a:pPr algn="ctr" defTabSz="457200"/>
            <a:endParaRPr lang="fi-FI" sz="2800" dirty="0">
              <a:solidFill>
                <a:srgbClr val="1D428A"/>
              </a:solidFill>
              <a:ea typeface="Batang" panose="02030600000101010101" pitchFamily="18" charset="-127"/>
            </a:endParaRPr>
          </a:p>
          <a:p>
            <a:pPr algn="ctr" defTabSz="457200"/>
            <a:endParaRPr lang="fi-FI" sz="2800" dirty="0">
              <a:solidFill>
                <a:srgbClr val="1D428A"/>
              </a:solidFill>
              <a:ea typeface="Batang" panose="02030600000101010101" pitchFamily="18" charset="-127"/>
            </a:endParaRPr>
          </a:p>
        </p:txBody>
      </p:sp>
      <p:pic>
        <p:nvPicPr>
          <p:cNvPr id="4" name="Picture 3" descr="Diagram&#10;&#10;Description automatically generated with low confidence">
            <a:extLst>
              <a:ext uri="{FF2B5EF4-FFF2-40B4-BE49-F238E27FC236}">
                <a16:creationId xmlns:a16="http://schemas.microsoft.com/office/drawing/2014/main" id="{093AE12F-C9F2-4399-B1FC-600558F8C4B0}"/>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4098758" y="3125876"/>
            <a:ext cx="8301441" cy="3371353"/>
          </a:xfrm>
          <a:prstGeom prst="rect">
            <a:avLst/>
          </a:prstGeom>
        </p:spPr>
      </p:pic>
    </p:spTree>
    <p:extLst>
      <p:ext uri="{BB962C8B-B14F-4D97-AF65-F5344CB8AC3E}">
        <p14:creationId xmlns:p14="http://schemas.microsoft.com/office/powerpoint/2010/main" val="331112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D7FC452-AC89-1241-B9B2-6A96AED61E15}"/>
              </a:ext>
            </a:extLst>
          </p:cNvPr>
          <p:cNvSpPr>
            <a:spLocks noGrp="1"/>
          </p:cNvSpPr>
          <p:nvPr>
            <p:ph type="title"/>
          </p:nvPr>
        </p:nvSpPr>
        <p:spPr/>
        <p:txBody>
          <a:bodyPr>
            <a:noAutofit/>
          </a:bodyPr>
          <a:lstStyle/>
          <a:p>
            <a:r>
              <a:rPr lang="en-US" sz="3600" dirty="0"/>
              <a:t>Agenda &amp; Purpose</a:t>
            </a:r>
            <a:endParaRPr lang="en-US" sz="3600" dirty="0">
              <a:solidFill>
                <a:schemeClr val="tx1"/>
              </a:solidFill>
            </a:endParaRPr>
          </a:p>
        </p:txBody>
      </p:sp>
      <p:cxnSp>
        <p:nvCxnSpPr>
          <p:cNvPr id="23" name="Straight Connector 22">
            <a:extLst>
              <a:ext uri="{FF2B5EF4-FFF2-40B4-BE49-F238E27FC236}">
                <a16:creationId xmlns:a16="http://schemas.microsoft.com/office/drawing/2014/main" id="{7BC886F5-38DB-3F4A-989D-67E5E62B213D}"/>
              </a:ext>
            </a:extLst>
          </p:cNvPr>
          <p:cNvCxnSpPr/>
          <p:nvPr/>
        </p:nvCxnSpPr>
        <p:spPr>
          <a:xfrm>
            <a:off x="240674" y="780141"/>
            <a:ext cx="11704584" cy="0"/>
          </a:xfrm>
          <a:prstGeom prst="line">
            <a:avLst/>
          </a:prstGeom>
          <a:ln w="12700"/>
        </p:spPr>
        <p:style>
          <a:lnRef idx="1">
            <a:schemeClr val="dk1"/>
          </a:lnRef>
          <a:fillRef idx="0">
            <a:schemeClr val="dk1"/>
          </a:fillRef>
          <a:effectRef idx="0">
            <a:schemeClr val="dk1"/>
          </a:effectRef>
          <a:fontRef idx="minor">
            <a:schemeClr val="tx1"/>
          </a:fontRef>
        </p:style>
      </p:cxnSp>
      <p:sp>
        <p:nvSpPr>
          <p:cNvPr id="5" name="Content Placeholder 2"/>
          <p:cNvSpPr>
            <a:spLocks noGrp="1"/>
          </p:cNvSpPr>
          <p:nvPr>
            <p:ph idx="1"/>
          </p:nvPr>
        </p:nvSpPr>
        <p:spPr>
          <a:xfrm>
            <a:off x="627185" y="1136308"/>
            <a:ext cx="10515600" cy="4351338"/>
          </a:xfrm>
        </p:spPr>
        <p:txBody>
          <a:bodyPr>
            <a:normAutofit fontScale="92500"/>
          </a:bodyPr>
          <a:lstStyle/>
          <a:p>
            <a:pPr marL="742950" indent="-742950">
              <a:buAutoNum type="arabicParenR"/>
            </a:pPr>
            <a:r>
              <a:rPr lang="en-US" sz="3600">
                <a:solidFill>
                  <a:srgbClr val="1D428A"/>
                </a:solidFill>
                <a:latin typeface="+mj-lt"/>
                <a:ea typeface="Batang" panose="02030600000101010101" pitchFamily="18" charset="-127"/>
              </a:rPr>
              <a:t>What is Better Plants</a:t>
            </a:r>
          </a:p>
          <a:p>
            <a:pPr marL="742950" indent="-742950">
              <a:buAutoNum type="arabicParenR"/>
            </a:pPr>
            <a:r>
              <a:rPr lang="en-US" sz="3600">
                <a:solidFill>
                  <a:srgbClr val="1D428A"/>
                </a:solidFill>
                <a:latin typeface="+mj-lt"/>
                <a:ea typeface="Batang" panose="02030600000101010101" pitchFamily="18" charset="-127"/>
              </a:rPr>
              <a:t>Snapshot &amp; High-Level Goal Achiever Statistics</a:t>
            </a:r>
          </a:p>
          <a:p>
            <a:pPr marL="742950" indent="-742950">
              <a:buAutoNum type="arabicParenR"/>
            </a:pPr>
            <a:r>
              <a:rPr lang="en-US" sz="3600">
                <a:solidFill>
                  <a:srgbClr val="1D428A"/>
                </a:solidFill>
                <a:latin typeface="+mj-lt"/>
                <a:ea typeface="Batang" panose="02030600000101010101" pitchFamily="18" charset="-127"/>
              </a:rPr>
              <a:t>Goal Achiever Characteristics</a:t>
            </a:r>
          </a:p>
          <a:p>
            <a:pPr marL="742950" indent="-742950">
              <a:buAutoNum type="arabicParenR"/>
            </a:pPr>
            <a:r>
              <a:rPr lang="en-US" sz="3600">
                <a:solidFill>
                  <a:srgbClr val="1D428A"/>
                </a:solidFill>
                <a:latin typeface="+mj-lt"/>
                <a:ea typeface="Batang" panose="02030600000101010101" pitchFamily="18" charset="-127"/>
              </a:rPr>
              <a:t>Resources Leveraged</a:t>
            </a:r>
          </a:p>
          <a:p>
            <a:pPr marL="742950" indent="-742950">
              <a:buAutoNum type="arabicParenR"/>
            </a:pPr>
            <a:r>
              <a:rPr lang="en-US" sz="3600">
                <a:solidFill>
                  <a:srgbClr val="1D428A"/>
                </a:solidFill>
                <a:latin typeface="+mj-lt"/>
                <a:ea typeface="Batang" panose="02030600000101010101" pitchFamily="18" charset="-127"/>
              </a:rPr>
              <a:t>Common Approaches &amp; Steps for Any Industrial Organization</a:t>
            </a:r>
          </a:p>
          <a:p>
            <a:pPr marL="742950" indent="-742950">
              <a:buAutoNum type="arabicParenR"/>
            </a:pPr>
            <a:r>
              <a:rPr lang="en-US" sz="3600">
                <a:solidFill>
                  <a:srgbClr val="1D428A"/>
                </a:solidFill>
                <a:latin typeface="+mj-lt"/>
                <a:ea typeface="Batang" panose="02030600000101010101" pitchFamily="18" charset="-127"/>
              </a:rPr>
              <a:t>Conclusion &amp; Partner Testimonials</a:t>
            </a:r>
          </a:p>
        </p:txBody>
      </p:sp>
      <p:pic>
        <p:nvPicPr>
          <p:cNvPr id="6" name="Picture 5" descr="Diagram&#10;&#10;Description automatically generated with low confidence">
            <a:extLst>
              <a:ext uri="{FF2B5EF4-FFF2-40B4-BE49-F238E27FC236}">
                <a16:creationId xmlns:a16="http://schemas.microsoft.com/office/drawing/2014/main" id="{4C313EB1-0E73-48E4-91CD-0974FB833108}"/>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4098758" y="3125876"/>
            <a:ext cx="8301441" cy="3371353"/>
          </a:xfrm>
          <a:prstGeom prst="rect">
            <a:avLst/>
          </a:prstGeom>
        </p:spPr>
      </p:pic>
    </p:spTree>
    <p:extLst>
      <p:ext uri="{BB962C8B-B14F-4D97-AF65-F5344CB8AC3E}">
        <p14:creationId xmlns:p14="http://schemas.microsoft.com/office/powerpoint/2010/main" val="127641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D7FC452-AC89-1241-B9B2-6A96AED61E15}"/>
              </a:ext>
            </a:extLst>
          </p:cNvPr>
          <p:cNvSpPr>
            <a:spLocks noGrp="1"/>
          </p:cNvSpPr>
          <p:nvPr>
            <p:ph type="title"/>
          </p:nvPr>
        </p:nvSpPr>
        <p:spPr/>
        <p:txBody>
          <a:bodyPr>
            <a:noAutofit/>
          </a:bodyPr>
          <a:lstStyle/>
          <a:p>
            <a:r>
              <a:rPr lang="en-US" sz="3600" dirty="0"/>
              <a:t>DOE’s Better Plants Program</a:t>
            </a:r>
            <a:endParaRPr lang="en-US" sz="3600" dirty="0">
              <a:solidFill>
                <a:schemeClr val="tx1"/>
              </a:solidFill>
            </a:endParaRPr>
          </a:p>
        </p:txBody>
      </p:sp>
      <p:cxnSp>
        <p:nvCxnSpPr>
          <p:cNvPr id="23" name="Straight Connector 22">
            <a:extLst>
              <a:ext uri="{FF2B5EF4-FFF2-40B4-BE49-F238E27FC236}">
                <a16:creationId xmlns:a16="http://schemas.microsoft.com/office/drawing/2014/main" id="{7BC886F5-38DB-3F4A-989D-67E5E62B213D}"/>
              </a:ext>
            </a:extLst>
          </p:cNvPr>
          <p:cNvCxnSpPr/>
          <p:nvPr/>
        </p:nvCxnSpPr>
        <p:spPr>
          <a:xfrm>
            <a:off x="240674" y="780141"/>
            <a:ext cx="11704584" cy="0"/>
          </a:xfrm>
          <a:prstGeom prst="line">
            <a:avLst/>
          </a:prstGeom>
          <a:ln w="12700"/>
        </p:spPr>
        <p:style>
          <a:lnRef idx="1">
            <a:schemeClr val="dk1"/>
          </a:lnRef>
          <a:fillRef idx="0">
            <a:schemeClr val="dk1"/>
          </a:fillRef>
          <a:effectRef idx="0">
            <a:schemeClr val="dk1"/>
          </a:effectRef>
          <a:fontRef idx="minor">
            <a:schemeClr val="tx1"/>
          </a:fontRef>
        </p:style>
      </p:cxnSp>
      <p:sp>
        <p:nvSpPr>
          <p:cNvPr id="5" name="Content Placeholder 2"/>
          <p:cNvSpPr>
            <a:spLocks noGrp="1"/>
          </p:cNvSpPr>
          <p:nvPr>
            <p:ph idx="1"/>
          </p:nvPr>
        </p:nvSpPr>
        <p:spPr>
          <a:xfrm>
            <a:off x="627185" y="1136308"/>
            <a:ext cx="10515600" cy="4351338"/>
          </a:xfrm>
        </p:spPr>
        <p:txBody>
          <a:bodyPr>
            <a:normAutofit/>
          </a:bodyPr>
          <a:lstStyle/>
          <a:p>
            <a:pPr marL="0" indent="0" algn="ctr">
              <a:buNone/>
            </a:pPr>
            <a:r>
              <a:rPr lang="en-US" sz="3600" dirty="0">
                <a:solidFill>
                  <a:srgbClr val="1D428A"/>
                </a:solidFill>
                <a:latin typeface="+mj-lt"/>
                <a:ea typeface="Batang" panose="02030600000101010101" pitchFamily="18" charset="-127"/>
              </a:rPr>
              <a:t>Helping manufacturers and other industrial organizations save money and improve sustainability</a:t>
            </a:r>
          </a:p>
        </p:txBody>
      </p:sp>
      <p:pic>
        <p:nvPicPr>
          <p:cNvPr id="6" name="Picture 5"/>
          <p:cNvPicPr>
            <a:picLocks noChangeAspect="1"/>
          </p:cNvPicPr>
          <p:nvPr/>
        </p:nvPicPr>
        <p:blipFill rotWithShape="1">
          <a:blip r:embed="rId3"/>
          <a:srcRect b="9098"/>
          <a:stretch/>
        </p:blipFill>
        <p:spPr>
          <a:xfrm>
            <a:off x="6596010" y="4410877"/>
            <a:ext cx="1563772" cy="1512786"/>
          </a:xfrm>
          <a:prstGeom prst="rect">
            <a:avLst/>
          </a:prstGeom>
        </p:spPr>
      </p:pic>
      <p:sp>
        <p:nvSpPr>
          <p:cNvPr id="7" name="TextBox 6"/>
          <p:cNvSpPr txBox="1"/>
          <p:nvPr/>
        </p:nvSpPr>
        <p:spPr>
          <a:xfrm>
            <a:off x="8250581" y="4613701"/>
            <a:ext cx="2071159" cy="830997"/>
          </a:xfrm>
          <a:prstGeom prst="rect">
            <a:avLst/>
          </a:prstGeom>
          <a:noFill/>
        </p:spPr>
        <p:txBody>
          <a:bodyPr wrap="square" rtlCol="0">
            <a:spAutoFit/>
          </a:bodyPr>
          <a:lstStyle/>
          <a:p>
            <a:pPr algn="ctr" defTabSz="457200"/>
            <a:r>
              <a:rPr lang="en-US" sz="2400" dirty="0">
                <a:solidFill>
                  <a:srgbClr val="002060"/>
                </a:solidFill>
              </a:rPr>
              <a:t>Waste</a:t>
            </a:r>
          </a:p>
          <a:p>
            <a:pPr algn="ctr" defTabSz="457200"/>
            <a:r>
              <a:rPr lang="en-US" sz="2400" dirty="0">
                <a:solidFill>
                  <a:srgbClr val="002060"/>
                </a:solidFill>
              </a:rPr>
              <a:t>Reduction</a:t>
            </a:r>
          </a:p>
        </p:txBody>
      </p:sp>
      <p:pic>
        <p:nvPicPr>
          <p:cNvPr id="8" name="Picture 7"/>
          <p:cNvPicPr>
            <a:picLocks noChangeAspect="1"/>
          </p:cNvPicPr>
          <p:nvPr/>
        </p:nvPicPr>
        <p:blipFill>
          <a:blip r:embed="rId4"/>
          <a:stretch>
            <a:fillRect/>
          </a:stretch>
        </p:blipFill>
        <p:spPr>
          <a:xfrm>
            <a:off x="1451899" y="4504422"/>
            <a:ext cx="1971124" cy="1503270"/>
          </a:xfrm>
          <a:prstGeom prst="rect">
            <a:avLst/>
          </a:prstGeom>
        </p:spPr>
      </p:pic>
      <p:sp>
        <p:nvSpPr>
          <p:cNvPr id="9" name="TextBox 8"/>
          <p:cNvSpPr txBox="1"/>
          <p:nvPr/>
        </p:nvSpPr>
        <p:spPr>
          <a:xfrm>
            <a:off x="3758407" y="4865393"/>
            <a:ext cx="1418372" cy="830997"/>
          </a:xfrm>
          <a:prstGeom prst="rect">
            <a:avLst/>
          </a:prstGeom>
          <a:noFill/>
        </p:spPr>
        <p:txBody>
          <a:bodyPr wrap="square" rtlCol="0">
            <a:spAutoFit/>
          </a:bodyPr>
          <a:lstStyle/>
          <a:p>
            <a:pPr algn="ctr" defTabSz="457200"/>
            <a:r>
              <a:rPr lang="en-US" sz="2400" dirty="0">
                <a:solidFill>
                  <a:srgbClr val="002060"/>
                </a:solidFill>
              </a:rPr>
              <a:t>Water</a:t>
            </a:r>
          </a:p>
          <a:p>
            <a:pPr algn="ctr" defTabSz="457200"/>
            <a:r>
              <a:rPr lang="en-US" sz="2400" dirty="0">
                <a:solidFill>
                  <a:srgbClr val="002060"/>
                </a:solidFill>
              </a:rPr>
              <a:t>Savings</a:t>
            </a:r>
          </a:p>
        </p:txBody>
      </p:sp>
      <p:pic>
        <p:nvPicPr>
          <p:cNvPr id="10" name="Picture 12" descr="Image result for energy plug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02" y="2832132"/>
            <a:ext cx="1527246" cy="15272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82632" y="2968475"/>
            <a:ext cx="1953841" cy="1200329"/>
          </a:xfrm>
          <a:prstGeom prst="rect">
            <a:avLst/>
          </a:prstGeom>
          <a:noFill/>
        </p:spPr>
        <p:txBody>
          <a:bodyPr wrap="square" rtlCol="0">
            <a:spAutoFit/>
          </a:bodyPr>
          <a:lstStyle/>
          <a:p>
            <a:pPr algn="ctr" defTabSz="457200"/>
            <a:r>
              <a:rPr lang="en-US" sz="2400" dirty="0">
                <a:solidFill>
                  <a:srgbClr val="002060"/>
                </a:solidFill>
                <a:ea typeface="Batang" panose="02030600000101010101" pitchFamily="18" charset="-127"/>
              </a:rPr>
              <a:t>Increased </a:t>
            </a:r>
          </a:p>
          <a:p>
            <a:pPr algn="ctr" defTabSz="457200"/>
            <a:r>
              <a:rPr lang="en-US" sz="2400" dirty="0">
                <a:solidFill>
                  <a:srgbClr val="002060"/>
                </a:solidFill>
                <a:ea typeface="Batang" panose="02030600000101010101" pitchFamily="18" charset="-127"/>
              </a:rPr>
              <a:t>Energy Productivity</a:t>
            </a:r>
          </a:p>
        </p:txBody>
      </p:sp>
      <p:sp>
        <p:nvSpPr>
          <p:cNvPr id="13" name="TextBox 12">
            <a:extLst>
              <a:ext uri="{FF2B5EF4-FFF2-40B4-BE49-F238E27FC236}">
                <a16:creationId xmlns:a16="http://schemas.microsoft.com/office/drawing/2014/main" id="{E37C51D7-D40F-4487-AE06-FFF0A3CB1581}"/>
              </a:ext>
            </a:extLst>
          </p:cNvPr>
          <p:cNvSpPr txBox="1"/>
          <p:nvPr/>
        </p:nvSpPr>
        <p:spPr>
          <a:xfrm>
            <a:off x="8286578" y="2881567"/>
            <a:ext cx="1828800" cy="1371600"/>
          </a:xfrm>
          <a:prstGeom prst="rect">
            <a:avLst/>
          </a:prstGeom>
          <a:noFill/>
        </p:spPr>
        <p:txBody>
          <a:bodyPr wrap="square" rtlCol="0" anchor="ctr" anchorCtr="0">
            <a:normAutofit/>
          </a:bodyPr>
          <a:lstStyle/>
          <a:p>
            <a:pPr algn="ctr" defTabSz="457200"/>
            <a:r>
              <a:rPr lang="en-US" sz="2400" dirty="0">
                <a:solidFill>
                  <a:srgbClr val="002060"/>
                </a:solidFill>
              </a:rPr>
              <a:t>Lower Carbon Emissions</a:t>
            </a:r>
          </a:p>
        </p:txBody>
      </p:sp>
      <p:pic>
        <p:nvPicPr>
          <p:cNvPr id="14" name="Graphic 13" descr="CO">
            <a:extLst>
              <a:ext uri="{FF2B5EF4-FFF2-40B4-BE49-F238E27FC236}">
                <a16:creationId xmlns:a16="http://schemas.microsoft.com/office/drawing/2014/main" id="{EF211099-CC43-48F5-8F0D-9146B97B78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5462" y="2909954"/>
            <a:ext cx="1485595" cy="1485595"/>
          </a:xfrm>
          <a:prstGeom prst="rect">
            <a:avLst/>
          </a:prstGeom>
        </p:spPr>
      </p:pic>
      <p:sp>
        <p:nvSpPr>
          <p:cNvPr id="2" name="TextBox 1">
            <a:extLst>
              <a:ext uri="{FF2B5EF4-FFF2-40B4-BE49-F238E27FC236}">
                <a16:creationId xmlns:a16="http://schemas.microsoft.com/office/drawing/2014/main" id="{D3B503C7-4043-4D66-B0A1-D2087093D21F}"/>
              </a:ext>
            </a:extLst>
          </p:cNvPr>
          <p:cNvSpPr txBox="1"/>
          <p:nvPr/>
        </p:nvSpPr>
        <p:spPr>
          <a:xfrm>
            <a:off x="6923342" y="3406331"/>
            <a:ext cx="940761" cy="523220"/>
          </a:xfrm>
          <a:prstGeom prst="rect">
            <a:avLst/>
          </a:prstGeom>
          <a:noFill/>
        </p:spPr>
        <p:txBody>
          <a:bodyPr wrap="square" rtlCol="0">
            <a:spAutoFit/>
          </a:bodyPr>
          <a:lstStyle/>
          <a:p>
            <a:r>
              <a:rPr lang="en-US" sz="2800" dirty="0">
                <a:solidFill>
                  <a:srgbClr val="FF0000"/>
                </a:solidFill>
              </a:rPr>
              <a:t>CO</a:t>
            </a:r>
            <a:r>
              <a:rPr lang="en-US" sz="2800" baseline="-25000" dirty="0">
                <a:solidFill>
                  <a:srgbClr val="FF0000"/>
                </a:solidFill>
              </a:rPr>
              <a:t>2</a:t>
            </a:r>
          </a:p>
        </p:txBody>
      </p:sp>
    </p:spTree>
    <p:extLst>
      <p:ext uri="{BB962C8B-B14F-4D97-AF65-F5344CB8AC3E}">
        <p14:creationId xmlns:p14="http://schemas.microsoft.com/office/powerpoint/2010/main" val="352436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FD75-3189-4439-9F1A-6A2DEC277BE7}"/>
              </a:ext>
            </a:extLst>
          </p:cNvPr>
          <p:cNvSpPr>
            <a:spLocks noGrp="1"/>
          </p:cNvSpPr>
          <p:nvPr>
            <p:ph type="title"/>
          </p:nvPr>
        </p:nvSpPr>
        <p:spPr/>
        <p:txBody>
          <a:bodyPr>
            <a:normAutofit/>
          </a:bodyPr>
          <a:lstStyle/>
          <a:p>
            <a:r>
              <a:rPr lang="en-US" dirty="0"/>
              <a:t>New - Better Climate Challenge</a:t>
            </a:r>
          </a:p>
        </p:txBody>
      </p:sp>
      <p:sp>
        <p:nvSpPr>
          <p:cNvPr id="3" name="Content Placeholder 2">
            <a:extLst>
              <a:ext uri="{FF2B5EF4-FFF2-40B4-BE49-F238E27FC236}">
                <a16:creationId xmlns:a16="http://schemas.microsoft.com/office/drawing/2014/main" id="{25739C7D-0FE8-4B49-8EE3-4529545F73A5}"/>
              </a:ext>
            </a:extLst>
          </p:cNvPr>
          <p:cNvSpPr>
            <a:spLocks noGrp="1"/>
          </p:cNvSpPr>
          <p:nvPr>
            <p:ph idx="1"/>
          </p:nvPr>
        </p:nvSpPr>
        <p:spPr>
          <a:xfrm>
            <a:off x="990600" y="1142999"/>
            <a:ext cx="9499906" cy="4791653"/>
          </a:xfrm>
        </p:spPr>
        <p:txBody>
          <a:bodyPr vert="horz" lIns="68580" tIns="34290" rIns="68580" bIns="34290" rtlCol="0" anchor="t">
            <a:normAutofit fontScale="92500" lnSpcReduction="20000"/>
          </a:bodyPr>
          <a:lstStyle/>
          <a:p>
            <a:endParaRPr lang="en-US" sz="2000" dirty="0"/>
          </a:p>
          <a:p>
            <a:pPr algn="ctr"/>
            <a:r>
              <a:rPr lang="en-US" sz="2000" b="1" dirty="0"/>
              <a:t>Portfolio-wide reduction in carbon emissions of at least 50% in 10 years</a:t>
            </a:r>
          </a:p>
          <a:p>
            <a:pPr lvl="1" algn="ctr"/>
            <a:r>
              <a:rPr lang="en-US" sz="1600" b="1" dirty="0">
                <a:cs typeface="Arial"/>
              </a:rPr>
              <a:t>25% in 10 years for energy intensive sectors</a:t>
            </a:r>
          </a:p>
          <a:p>
            <a:pPr algn="ctr"/>
            <a:endParaRPr lang="en-US" sz="1800" i="1" dirty="0"/>
          </a:p>
          <a:p>
            <a:endParaRPr lang="en-US" sz="1800" b="1" i="1" dirty="0"/>
          </a:p>
          <a:p>
            <a:endParaRPr lang="en-US" sz="1800" b="1" i="1" dirty="0"/>
          </a:p>
          <a:p>
            <a:r>
              <a:rPr lang="en-US" sz="2600" b="1" i="1" dirty="0"/>
              <a:t>Goal Parameters</a:t>
            </a:r>
            <a:endParaRPr lang="en-US" sz="2600" b="1" i="1" dirty="0">
              <a:cs typeface="Arial"/>
            </a:endParaRPr>
          </a:p>
          <a:p>
            <a:pPr marL="342900" indent="-342900"/>
            <a:r>
              <a:rPr lang="en-US" sz="2600" dirty="0"/>
              <a:t>Reduction includes Scope 1 &amp; 2 emissions – no carbon offsets</a:t>
            </a:r>
          </a:p>
          <a:p>
            <a:pPr marL="342900" indent="-342900"/>
            <a:r>
              <a:rPr lang="en-US" sz="2600" dirty="0"/>
              <a:t>Baseline up to 5-years back from join date</a:t>
            </a:r>
            <a:endParaRPr lang="en-US" sz="2600" dirty="0">
              <a:cs typeface="Arial"/>
            </a:endParaRPr>
          </a:p>
          <a:p>
            <a:pPr marL="342900" indent="-342900"/>
            <a:r>
              <a:rPr lang="en-US" sz="2600" dirty="0">
                <a:cs typeface="Arial"/>
              </a:rPr>
              <a:t>Encouraged </a:t>
            </a:r>
            <a:r>
              <a:rPr lang="en-US" sz="2600" dirty="0"/>
              <a:t>to establish an absolute target, but intensity-based targets will be accepted</a:t>
            </a:r>
            <a:endParaRPr lang="en-US" sz="2600" dirty="0">
              <a:cs typeface="Arial"/>
            </a:endParaRPr>
          </a:p>
          <a:p>
            <a:pPr marL="342900" indent="-342900"/>
            <a:r>
              <a:rPr lang="en-US" sz="2600" dirty="0"/>
              <a:t>Pursue an energy efficiency target that will contribute towards the 50%  emissions reduction. This target is intended to encourage prioritizing energy efficiency when pursuing a decarbonization plan. </a:t>
            </a:r>
            <a:endParaRPr lang="en-US" sz="2600" dirty="0">
              <a:cs typeface="Arial"/>
            </a:endParaRPr>
          </a:p>
          <a:p>
            <a:endParaRPr lang="en-US" sz="2000" i="1" dirty="0"/>
          </a:p>
          <a:p>
            <a:pPr algn="ctr"/>
            <a:endParaRPr lang="en-US" sz="2400" b="1" i="1" dirty="0"/>
          </a:p>
          <a:p>
            <a:endParaRPr lang="en-US" dirty="0"/>
          </a:p>
          <a:p>
            <a:endParaRPr lang="en-US" dirty="0"/>
          </a:p>
        </p:txBody>
      </p:sp>
      <p:sp>
        <p:nvSpPr>
          <p:cNvPr id="4" name="Rectangle: Rounded Corners 3">
            <a:extLst>
              <a:ext uri="{FF2B5EF4-FFF2-40B4-BE49-F238E27FC236}">
                <a16:creationId xmlns:a16="http://schemas.microsoft.com/office/drawing/2014/main" id="{457D9D09-C709-4607-8CF2-D682A5873D1C}"/>
              </a:ext>
            </a:extLst>
          </p:cNvPr>
          <p:cNvSpPr/>
          <p:nvPr/>
        </p:nvSpPr>
        <p:spPr>
          <a:xfrm>
            <a:off x="1447801" y="1272206"/>
            <a:ext cx="8670532" cy="754344"/>
          </a:xfrm>
          <a:prstGeom prst="round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0"/>
              <a:solidFill>
                <a:schemeClr val="accent1"/>
              </a:solidFill>
              <a:effectLst>
                <a:outerShdw blurRad="38100" dist="25400" dir="5400000" algn="ctr" rotWithShape="0">
                  <a:srgbClr val="6E747A">
                    <a:alpha val="43000"/>
                  </a:srgbClr>
                </a:outerShdw>
              </a:effectLst>
            </a:endParaRPr>
          </a:p>
        </p:txBody>
      </p:sp>
      <p:pic>
        <p:nvPicPr>
          <p:cNvPr id="5" name="Picture 4" descr="A picture containing text&#10;&#10;Description automatically generated">
            <a:extLst>
              <a:ext uri="{FF2B5EF4-FFF2-40B4-BE49-F238E27FC236}">
                <a16:creationId xmlns:a16="http://schemas.microsoft.com/office/drawing/2014/main" id="{BAD4DC2B-5F00-4AE2-B647-DD9A52F77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096" y="2347358"/>
            <a:ext cx="2077974" cy="603504"/>
          </a:xfrm>
          <a:prstGeom prst="rect">
            <a:avLst/>
          </a:prstGeom>
        </p:spPr>
      </p:pic>
    </p:spTree>
    <p:extLst>
      <p:ext uri="{BB962C8B-B14F-4D97-AF65-F5344CB8AC3E}">
        <p14:creationId xmlns:p14="http://schemas.microsoft.com/office/powerpoint/2010/main" val="306685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671FE822-2147-4D37-BAAD-D90B4003E7DB}"/>
              </a:ext>
            </a:extLst>
          </p:cNvPr>
          <p:cNvGraphicFramePr/>
          <p:nvPr/>
        </p:nvGraphicFramePr>
        <p:xfrm>
          <a:off x="3849030" y="1363277"/>
          <a:ext cx="4493941" cy="3392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848E710-9509-4ED2-A192-7F06ED2ADAFA}"/>
              </a:ext>
            </a:extLst>
          </p:cNvPr>
          <p:cNvSpPr txBox="1"/>
          <p:nvPr/>
        </p:nvSpPr>
        <p:spPr>
          <a:xfrm>
            <a:off x="2209261" y="4603659"/>
            <a:ext cx="7773478" cy="1754326"/>
          </a:xfrm>
          <a:prstGeom prst="rect">
            <a:avLst/>
          </a:prstGeom>
          <a:noFill/>
        </p:spPr>
        <p:txBody>
          <a:bodyPr wrap="square" rtlCol="0">
            <a:spAutoFit/>
          </a:bodyPr>
          <a:lstStyle/>
          <a:p>
            <a:r>
              <a:rPr lang="en-US" b="1" dirty="0">
                <a:solidFill>
                  <a:srgbClr val="00B0F0"/>
                </a:solidFill>
              </a:rPr>
              <a:t>Collaborating to Demonstrate Pathways</a:t>
            </a:r>
          </a:p>
          <a:p>
            <a:pPr marL="257175" indent="-257175">
              <a:buFont typeface="Arial" panose="020B0604020202020204" pitchFamily="34" charset="0"/>
              <a:buChar char="•"/>
            </a:pPr>
            <a:r>
              <a:rPr lang="en-US" dirty="0"/>
              <a:t>Partners commit to work with DOE and showcase their barriers and solutions</a:t>
            </a:r>
          </a:p>
          <a:p>
            <a:pPr marL="257175" indent="-257175">
              <a:buFont typeface="Arial" panose="020B0604020202020204" pitchFamily="34" charset="0"/>
              <a:buChar char="•"/>
            </a:pPr>
            <a:r>
              <a:rPr lang="en-US" dirty="0"/>
              <a:t>Regularly connect with DOE to provide updates and discuss progress</a:t>
            </a:r>
          </a:p>
          <a:p>
            <a:pPr marL="257175" indent="-257175">
              <a:buFont typeface="Arial" panose="020B0604020202020204" pitchFamily="34" charset="0"/>
              <a:buChar char="•"/>
            </a:pPr>
            <a:r>
              <a:rPr lang="en-US" dirty="0"/>
              <a:t>Actively participate in a working group with peers and technical experts to discuss barriers, exchange best practices, and identify solutions</a:t>
            </a:r>
          </a:p>
        </p:txBody>
      </p:sp>
      <p:sp>
        <p:nvSpPr>
          <p:cNvPr id="11" name="TextBox 10">
            <a:extLst>
              <a:ext uri="{FF2B5EF4-FFF2-40B4-BE49-F238E27FC236}">
                <a16:creationId xmlns:a16="http://schemas.microsoft.com/office/drawing/2014/main" id="{67D14564-85EC-49D6-9063-74FD3F35D889}"/>
              </a:ext>
            </a:extLst>
          </p:cNvPr>
          <p:cNvSpPr txBox="1"/>
          <p:nvPr/>
        </p:nvSpPr>
        <p:spPr>
          <a:xfrm>
            <a:off x="1697217" y="997727"/>
            <a:ext cx="3200298" cy="2862322"/>
          </a:xfrm>
          <a:prstGeom prst="rect">
            <a:avLst/>
          </a:prstGeom>
          <a:noFill/>
        </p:spPr>
        <p:txBody>
          <a:bodyPr wrap="square" rtlCol="0">
            <a:spAutoFit/>
          </a:bodyPr>
          <a:lstStyle/>
          <a:p>
            <a:r>
              <a:rPr lang="en-US" b="1" dirty="0">
                <a:solidFill>
                  <a:schemeClr val="bg2">
                    <a:lumMod val="50000"/>
                  </a:schemeClr>
                </a:solidFill>
              </a:rPr>
              <a:t>Transparency &amp; Accountability </a:t>
            </a:r>
          </a:p>
          <a:p>
            <a:pPr marL="342900" indent="-342900">
              <a:buFont typeface="Arial" panose="020B0604020202020204" pitchFamily="34" charset="0"/>
              <a:buChar char="•"/>
            </a:pPr>
            <a:r>
              <a:rPr lang="en-US" dirty="0"/>
              <a:t>Annual energy and emissions data reporting for 10-year commitment</a:t>
            </a:r>
          </a:p>
          <a:p>
            <a:pPr marL="342900" indent="-342900">
              <a:buFont typeface="Arial" panose="020B0604020202020204" pitchFamily="34" charset="0"/>
              <a:buChar char="•"/>
            </a:pPr>
            <a:r>
              <a:rPr lang="en-US" dirty="0"/>
              <a:t>Breakdown of emissions reductions by energy efficiency, renewable energy, and renewable energy certificates</a:t>
            </a:r>
          </a:p>
        </p:txBody>
      </p:sp>
      <p:sp>
        <p:nvSpPr>
          <p:cNvPr id="12" name="TextBox 11">
            <a:extLst>
              <a:ext uri="{FF2B5EF4-FFF2-40B4-BE49-F238E27FC236}">
                <a16:creationId xmlns:a16="http://schemas.microsoft.com/office/drawing/2014/main" id="{1792F310-462A-46BF-B86D-A0FBA3C8C71F}"/>
              </a:ext>
            </a:extLst>
          </p:cNvPr>
          <p:cNvSpPr txBox="1"/>
          <p:nvPr/>
        </p:nvSpPr>
        <p:spPr>
          <a:xfrm>
            <a:off x="7579756" y="1046126"/>
            <a:ext cx="2763175" cy="2862322"/>
          </a:xfrm>
          <a:prstGeom prst="rect">
            <a:avLst/>
          </a:prstGeom>
          <a:noFill/>
        </p:spPr>
        <p:txBody>
          <a:bodyPr wrap="square" rtlCol="0">
            <a:spAutoFit/>
          </a:bodyPr>
          <a:lstStyle/>
          <a:p>
            <a:r>
              <a:rPr lang="en-US" b="1" dirty="0">
                <a:solidFill>
                  <a:srgbClr val="00B050"/>
                </a:solidFill>
              </a:rPr>
              <a:t>Technical Assistance</a:t>
            </a:r>
          </a:p>
          <a:p>
            <a:pPr marL="257175" indent="-257175">
              <a:buFont typeface="Arial" panose="020B0604020202020204" pitchFamily="34" charset="0"/>
              <a:buChar char="•"/>
            </a:pPr>
            <a:r>
              <a:rPr lang="en-US" dirty="0"/>
              <a:t>Data driven solutions to address barriers and overcome hurdles, that can be deployed at scale to the market</a:t>
            </a:r>
          </a:p>
          <a:p>
            <a:pPr marL="257175" indent="-257175">
              <a:buFont typeface="Arial" panose="020B0604020202020204" pitchFamily="34" charset="0"/>
              <a:buChar char="•"/>
            </a:pPr>
            <a:r>
              <a:rPr lang="en-US" dirty="0"/>
              <a:t>Identify technology gaps that can inform R&amp;D</a:t>
            </a:r>
          </a:p>
        </p:txBody>
      </p:sp>
      <p:sp>
        <p:nvSpPr>
          <p:cNvPr id="2" name="Title 1">
            <a:extLst>
              <a:ext uri="{FF2B5EF4-FFF2-40B4-BE49-F238E27FC236}">
                <a16:creationId xmlns:a16="http://schemas.microsoft.com/office/drawing/2014/main" id="{A6CFF915-6867-46BF-8AD8-EC62E63B140F}"/>
              </a:ext>
            </a:extLst>
          </p:cNvPr>
          <p:cNvSpPr>
            <a:spLocks noGrp="1"/>
          </p:cNvSpPr>
          <p:nvPr>
            <p:ph type="title"/>
          </p:nvPr>
        </p:nvSpPr>
        <p:spPr/>
        <p:txBody>
          <a:bodyPr>
            <a:noAutofit/>
          </a:bodyPr>
          <a:lstStyle/>
          <a:p>
            <a:r>
              <a:rPr lang="en-US" sz="2000" dirty="0"/>
              <a:t>Core program components – transparency, accountability, and technical assistance </a:t>
            </a:r>
          </a:p>
        </p:txBody>
      </p:sp>
    </p:spTree>
    <p:extLst>
      <p:ext uri="{BB962C8B-B14F-4D97-AF65-F5344CB8AC3E}">
        <p14:creationId xmlns:p14="http://schemas.microsoft.com/office/powerpoint/2010/main" val="157197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itle 30"/>
          <p:cNvSpPr>
            <a:spLocks noGrp="1"/>
          </p:cNvSpPr>
          <p:nvPr>
            <p:ph type="title"/>
          </p:nvPr>
        </p:nvSpPr>
        <p:spPr>
          <a:xfrm>
            <a:off x="333375" y="0"/>
            <a:ext cx="10064072" cy="817188"/>
          </a:xfrm>
        </p:spPr>
        <p:txBody>
          <a:bodyPr>
            <a:normAutofit/>
          </a:bodyPr>
          <a:lstStyle/>
          <a:p>
            <a:r>
              <a:rPr lang="en-US" sz="3600"/>
              <a:t>Partner Goal Achievement: Typical Pathway</a:t>
            </a:r>
          </a:p>
        </p:txBody>
      </p:sp>
      <p:grpSp>
        <p:nvGrpSpPr>
          <p:cNvPr id="3" name="Group 2">
            <a:extLst>
              <a:ext uri="{FF2B5EF4-FFF2-40B4-BE49-F238E27FC236}">
                <a16:creationId xmlns:a16="http://schemas.microsoft.com/office/drawing/2014/main" id="{405C57CB-CE6D-4ADF-B958-DB10707AAF2B}"/>
              </a:ext>
            </a:extLst>
          </p:cNvPr>
          <p:cNvGrpSpPr/>
          <p:nvPr/>
        </p:nvGrpSpPr>
        <p:grpSpPr>
          <a:xfrm>
            <a:off x="1562930" y="942975"/>
            <a:ext cx="9333669" cy="5296012"/>
            <a:chOff x="1677231" y="990600"/>
            <a:chExt cx="8888410" cy="4853327"/>
          </a:xfrm>
        </p:grpSpPr>
        <p:sp>
          <p:nvSpPr>
            <p:cNvPr id="19" name="Curved Up Arrow 18"/>
            <p:cNvSpPr/>
            <p:nvPr/>
          </p:nvSpPr>
          <p:spPr>
            <a:xfrm rot="5400000" flipH="1">
              <a:off x="2128051" y="1377463"/>
              <a:ext cx="4540112" cy="3766385"/>
            </a:xfrm>
            <a:prstGeom prst="curvedUpArrow">
              <a:avLst/>
            </a:prstGeom>
            <a:solidFill>
              <a:schemeClr val="tx2">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21" name="Curved Up Arrow 20"/>
            <p:cNvSpPr/>
            <p:nvPr/>
          </p:nvSpPr>
          <p:spPr>
            <a:xfrm rot="16200000" flipH="1">
              <a:off x="5757284" y="2103456"/>
              <a:ext cx="4264486" cy="3216455"/>
            </a:xfrm>
            <a:prstGeom prst="curvedUpArrow">
              <a:avLst/>
            </a:prstGeom>
            <a:solidFill>
              <a:schemeClr val="tx2">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2051" name="AutoShape 61"/>
            <p:cNvSpPr>
              <a:spLocks noChangeArrowheads="1"/>
            </p:cNvSpPr>
            <p:nvPr/>
          </p:nvSpPr>
          <p:spPr bwMode="auto">
            <a:xfrm>
              <a:off x="1677231" y="990600"/>
              <a:ext cx="8888410" cy="4753765"/>
            </a:xfrm>
            <a:prstGeom prst="roundRect">
              <a:avLst>
                <a:gd name="adj" fmla="val 16667"/>
              </a:avLst>
            </a:prstGeom>
            <a:noFill/>
            <a:ln w="28575">
              <a:solidFill>
                <a:srgbClr val="333333"/>
              </a:solidFill>
              <a:round/>
              <a:headEnd/>
              <a:tailEnd/>
            </a:ln>
          </p:spPr>
          <p:txBody>
            <a:bodyPr wrap="none" anchor="ctr"/>
            <a:lstStyle/>
            <a:p>
              <a:endParaRPr lang="en-US">
                <a:solidFill>
                  <a:srgbClr val="000000"/>
                </a:solidFill>
                <a:latin typeface="Calibri" pitchFamily="34" charset="0"/>
              </a:endParaRPr>
            </a:p>
          </p:txBody>
        </p:sp>
        <p:sp>
          <p:nvSpPr>
            <p:cNvPr id="2052" name="TextBox 13"/>
            <p:cNvSpPr txBox="1">
              <a:spLocks noChangeArrowheads="1"/>
            </p:cNvSpPr>
            <p:nvPr/>
          </p:nvSpPr>
          <p:spPr bwMode="auto">
            <a:xfrm>
              <a:off x="8845910" y="1809114"/>
              <a:ext cx="1531492" cy="1353840"/>
            </a:xfrm>
            <a:prstGeom prst="rect">
              <a:avLst/>
            </a:prstGeom>
            <a:noFill/>
            <a:ln w="12700">
              <a:noFill/>
              <a:miter lim="800000"/>
              <a:headEnd/>
              <a:tailEnd/>
            </a:ln>
          </p:spPr>
          <p:txBody>
            <a:bodyPr>
              <a:spAutoFit/>
            </a:bodyPr>
            <a:lstStyle/>
            <a:p>
              <a:pPr algn="ctr"/>
              <a:r>
                <a:rPr lang="en-US" sz="2000" b="1" dirty="0">
                  <a:solidFill>
                    <a:srgbClr val="003399"/>
                  </a:solidFill>
                  <a:latin typeface="Calibri" pitchFamily="34" charset="0"/>
                </a:rPr>
                <a:t>2.</a:t>
              </a:r>
              <a:endParaRPr lang="en-US" sz="2000" dirty="0">
                <a:latin typeface="Calibri" pitchFamily="34" charset="0"/>
              </a:endParaRPr>
            </a:p>
            <a:p>
              <a:pPr algn="ctr"/>
              <a:r>
                <a:rPr lang="en-US" sz="1400" b="1" dirty="0">
                  <a:solidFill>
                    <a:srgbClr val="003399"/>
                  </a:solidFill>
                  <a:latin typeface="Calibri" pitchFamily="34" charset="0"/>
                </a:rPr>
                <a:t>Partner is assigned a TAM who conducts kickoff call &amp; subsequent regular calls/visits</a:t>
              </a:r>
            </a:p>
          </p:txBody>
        </p:sp>
        <p:sp>
          <p:nvSpPr>
            <p:cNvPr id="2053" name="TextBox 38"/>
            <p:cNvSpPr txBox="1">
              <a:spLocks noChangeArrowheads="1"/>
            </p:cNvSpPr>
            <p:nvPr/>
          </p:nvSpPr>
          <p:spPr bwMode="auto">
            <a:xfrm>
              <a:off x="8754444" y="3097375"/>
              <a:ext cx="1804683" cy="1353840"/>
            </a:xfrm>
            <a:prstGeom prst="rect">
              <a:avLst/>
            </a:prstGeom>
            <a:noFill/>
            <a:ln w="12700">
              <a:noFill/>
              <a:miter lim="800000"/>
              <a:headEnd/>
              <a:tailEnd/>
            </a:ln>
          </p:spPr>
          <p:txBody>
            <a:bodyPr wrap="square">
              <a:spAutoFit/>
            </a:bodyPr>
            <a:lstStyle/>
            <a:p>
              <a:pPr algn="ctr"/>
              <a:r>
                <a:rPr lang="en-US" sz="2000" b="1" dirty="0">
                  <a:solidFill>
                    <a:srgbClr val="003399"/>
                  </a:solidFill>
                  <a:latin typeface="Calibri" pitchFamily="34" charset="0"/>
                </a:rPr>
                <a:t>3. </a:t>
              </a:r>
              <a:endParaRPr lang="en-US" sz="2000" dirty="0">
                <a:latin typeface="Calibri" pitchFamily="34" charset="0"/>
              </a:endParaRPr>
            </a:p>
            <a:p>
              <a:pPr algn="ctr"/>
              <a:r>
                <a:rPr lang="en-US" sz="1400" b="1" dirty="0">
                  <a:solidFill>
                    <a:srgbClr val="003399"/>
                  </a:solidFill>
                  <a:latin typeface="Calibri" pitchFamily="34" charset="0"/>
                </a:rPr>
                <a:t>TAM works with partner to develop energy metrics and baseline,  submit annual report</a:t>
              </a:r>
              <a:endParaRPr lang="en-US" sz="1400" b="1" dirty="0">
                <a:solidFill>
                  <a:srgbClr val="000000"/>
                </a:solidFill>
                <a:latin typeface="Calibri" pitchFamily="34" charset="0"/>
              </a:endParaRPr>
            </a:p>
          </p:txBody>
        </p:sp>
        <p:sp>
          <p:nvSpPr>
            <p:cNvPr id="2055" name="TextBox 40"/>
            <p:cNvSpPr txBox="1">
              <a:spLocks noChangeArrowheads="1"/>
            </p:cNvSpPr>
            <p:nvPr/>
          </p:nvSpPr>
          <p:spPr bwMode="auto">
            <a:xfrm>
              <a:off x="1778878" y="3505460"/>
              <a:ext cx="1878430" cy="1353841"/>
            </a:xfrm>
            <a:prstGeom prst="rect">
              <a:avLst/>
            </a:prstGeom>
            <a:noFill/>
            <a:ln w="12700">
              <a:noFill/>
              <a:miter lim="800000"/>
              <a:headEnd/>
              <a:tailEnd/>
            </a:ln>
          </p:spPr>
          <p:txBody>
            <a:bodyPr wrap="square">
              <a:spAutoFit/>
            </a:bodyPr>
            <a:lstStyle/>
            <a:p>
              <a:pPr algn="ctr"/>
              <a:r>
                <a:rPr lang="en-US" sz="2000" b="1" dirty="0">
                  <a:solidFill>
                    <a:srgbClr val="003399"/>
                  </a:solidFill>
                  <a:latin typeface="Calibri" pitchFamily="34" charset="0"/>
                </a:rPr>
                <a:t>6.</a:t>
              </a:r>
              <a:r>
                <a:rPr lang="en-US" sz="1100" b="1" dirty="0">
                  <a:solidFill>
                    <a:srgbClr val="FF0000"/>
                  </a:solidFill>
                  <a:latin typeface="Calibri" pitchFamily="34" charset="0"/>
                </a:rPr>
                <a:t> </a:t>
              </a:r>
            </a:p>
            <a:p>
              <a:r>
                <a:rPr lang="en-US" sz="1400" b="1" dirty="0">
                  <a:solidFill>
                    <a:srgbClr val="003399"/>
                  </a:solidFill>
                  <a:latin typeface="Calibri" pitchFamily="34" charset="0"/>
                </a:rPr>
                <a:t>Partner implements energy efficiency best practices &amp; projects in coordination with TAM support.</a:t>
              </a:r>
              <a:endParaRPr lang="en-US" sz="1400" dirty="0">
                <a:solidFill>
                  <a:srgbClr val="000000"/>
                </a:solidFill>
                <a:latin typeface="Calibri" pitchFamily="34" charset="0"/>
              </a:endParaRPr>
            </a:p>
          </p:txBody>
        </p:sp>
        <p:sp>
          <p:nvSpPr>
            <p:cNvPr id="2057" name="TextBox 46"/>
            <p:cNvSpPr txBox="1">
              <a:spLocks noChangeArrowheads="1"/>
            </p:cNvSpPr>
            <p:nvPr/>
          </p:nvSpPr>
          <p:spPr bwMode="auto">
            <a:xfrm>
              <a:off x="3412328" y="4557469"/>
              <a:ext cx="2767795" cy="1156405"/>
            </a:xfrm>
            <a:prstGeom prst="rect">
              <a:avLst/>
            </a:prstGeom>
            <a:noFill/>
            <a:ln w="12700">
              <a:noFill/>
              <a:miter lim="800000"/>
              <a:headEnd/>
              <a:tailEnd/>
            </a:ln>
          </p:spPr>
          <p:txBody>
            <a:bodyPr wrap="square">
              <a:spAutoFit/>
            </a:bodyPr>
            <a:lstStyle/>
            <a:p>
              <a:pPr algn="ctr"/>
              <a:r>
                <a:rPr lang="en-US" sz="2000" b="1" dirty="0">
                  <a:solidFill>
                    <a:srgbClr val="003399"/>
                  </a:solidFill>
                  <a:latin typeface="Calibri" pitchFamily="34" charset="0"/>
                </a:rPr>
                <a:t>5.</a:t>
              </a:r>
              <a:endParaRPr lang="en-US" sz="2000" dirty="0">
                <a:solidFill>
                  <a:srgbClr val="FF0000"/>
                </a:solidFill>
                <a:latin typeface="Calibri" pitchFamily="34" charset="0"/>
              </a:endParaRPr>
            </a:p>
            <a:p>
              <a:r>
                <a:rPr lang="en-US" sz="1400" b="1" dirty="0">
                  <a:solidFill>
                    <a:srgbClr val="003399"/>
                  </a:solidFill>
                  <a:latin typeface="Calibri" pitchFamily="34" charset="0"/>
                </a:rPr>
                <a:t>TAM helps partner accesses INPLT trainings, software &amp; diagnostic tools, AMO resources (50001 Ready, IAC, CHP), and external resources.</a:t>
              </a:r>
            </a:p>
          </p:txBody>
        </p:sp>
        <p:sp>
          <p:nvSpPr>
            <p:cNvPr id="29" name="Flowchart: Multidocument 28"/>
            <p:cNvSpPr/>
            <p:nvPr/>
          </p:nvSpPr>
          <p:spPr>
            <a:xfrm>
              <a:off x="6948462" y="1746328"/>
              <a:ext cx="1524751" cy="1089604"/>
            </a:xfrm>
            <a:prstGeom prst="flowChartMultidocumen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dirty="0">
                  <a:solidFill>
                    <a:srgbClr val="FF0000"/>
                  </a:solidFill>
                  <a:ea typeface="Times New Roman" pitchFamily="18" charset="0"/>
                  <a:cs typeface="Times New Roman" pitchFamily="18" charset="0"/>
                </a:rPr>
                <a:t>Better Plants Welcome Materials </a:t>
              </a:r>
            </a:p>
          </p:txBody>
        </p:sp>
        <p:sp>
          <p:nvSpPr>
            <p:cNvPr id="2063" name="Rectangle 27"/>
            <p:cNvSpPr>
              <a:spLocks noChangeArrowheads="1"/>
            </p:cNvSpPr>
            <p:nvPr/>
          </p:nvSpPr>
          <p:spPr bwMode="auto">
            <a:xfrm>
              <a:off x="7944678" y="990600"/>
              <a:ext cx="2382767" cy="958970"/>
            </a:xfrm>
            <a:prstGeom prst="rect">
              <a:avLst/>
            </a:prstGeom>
            <a:noFill/>
            <a:ln w="9525">
              <a:noFill/>
              <a:miter lim="800000"/>
              <a:headEnd/>
              <a:tailEnd/>
            </a:ln>
          </p:spPr>
          <p:txBody>
            <a:bodyPr wrap="square">
              <a:spAutoFit/>
            </a:bodyPr>
            <a:lstStyle/>
            <a:p>
              <a:pPr algn="ctr"/>
              <a:r>
                <a:rPr lang="en-US" sz="2000" b="1" dirty="0">
                  <a:solidFill>
                    <a:srgbClr val="003399"/>
                  </a:solidFill>
                  <a:latin typeface="Calibri" pitchFamily="34" charset="0"/>
                </a:rPr>
                <a:t>1. </a:t>
              </a:r>
              <a:endParaRPr lang="en-US" sz="2000" dirty="0">
                <a:latin typeface="Calibri" pitchFamily="34" charset="0"/>
              </a:endParaRPr>
            </a:p>
            <a:p>
              <a:pPr algn="ctr"/>
              <a:r>
                <a:rPr lang="en-US" sz="1400" b="1" dirty="0">
                  <a:solidFill>
                    <a:srgbClr val="003399"/>
                  </a:solidFill>
                  <a:latin typeface="Calibri" pitchFamily="34" charset="0"/>
                </a:rPr>
                <a:t>Partner joins Better Plants, signs and sends pledge form to DOE</a:t>
              </a:r>
            </a:p>
          </p:txBody>
        </p:sp>
      </p:grpSp>
      <p:sp>
        <p:nvSpPr>
          <p:cNvPr id="25" name="TextBox 39"/>
          <p:cNvSpPr txBox="1">
            <a:spLocks noChangeArrowheads="1"/>
          </p:cNvSpPr>
          <p:nvPr/>
        </p:nvSpPr>
        <p:spPr bwMode="auto">
          <a:xfrm>
            <a:off x="8047804" y="4584713"/>
            <a:ext cx="1978705" cy="1477328"/>
          </a:xfrm>
          <a:prstGeom prst="rect">
            <a:avLst/>
          </a:prstGeom>
          <a:noFill/>
          <a:ln w="12700">
            <a:noFill/>
            <a:miter lim="800000"/>
            <a:headEnd/>
            <a:tailEnd/>
          </a:ln>
        </p:spPr>
        <p:txBody>
          <a:bodyPr wrap="square">
            <a:spAutoFit/>
          </a:bodyPr>
          <a:lstStyle/>
          <a:p>
            <a:pPr algn="ctr"/>
            <a:r>
              <a:rPr lang="en-US" sz="2000" b="1" dirty="0">
                <a:solidFill>
                  <a:srgbClr val="003399"/>
                </a:solidFill>
                <a:latin typeface="Calibri" pitchFamily="34" charset="0"/>
              </a:rPr>
              <a:t>4.</a:t>
            </a:r>
            <a:endParaRPr lang="en-US" sz="2000" b="1" dirty="0">
              <a:solidFill>
                <a:srgbClr val="FF0000"/>
              </a:solidFill>
              <a:latin typeface="Calibri" pitchFamily="34" charset="0"/>
            </a:endParaRPr>
          </a:p>
          <a:p>
            <a:r>
              <a:rPr lang="en-US" sz="1400" b="1" dirty="0">
                <a:solidFill>
                  <a:srgbClr val="003399"/>
                </a:solidFill>
                <a:latin typeface="Calibri" pitchFamily="34" charset="0"/>
              </a:rPr>
              <a:t>TAM helps partner prioritize efforts and develop energy management action plan.</a:t>
            </a:r>
          </a:p>
        </p:txBody>
      </p:sp>
      <p:pic>
        <p:nvPicPr>
          <p:cNvPr id="26" name="Picture 25"/>
          <p:cNvPicPr>
            <a:picLocks noChangeAspect="1"/>
          </p:cNvPicPr>
          <p:nvPr/>
        </p:nvPicPr>
        <p:blipFill>
          <a:blip r:embed="rId3"/>
          <a:stretch>
            <a:fillRect/>
          </a:stretch>
        </p:blipFill>
        <p:spPr>
          <a:xfrm>
            <a:off x="7698943" y="3221038"/>
            <a:ext cx="1245926" cy="937201"/>
          </a:xfrm>
          <a:prstGeom prst="rect">
            <a:avLst/>
          </a:prstGeom>
        </p:spPr>
      </p:pic>
      <p:sp>
        <p:nvSpPr>
          <p:cNvPr id="27" name="TextBox 40"/>
          <p:cNvSpPr txBox="1">
            <a:spLocks noChangeArrowheads="1"/>
          </p:cNvSpPr>
          <p:nvPr/>
        </p:nvSpPr>
        <p:spPr bwMode="auto">
          <a:xfrm>
            <a:off x="1672220" y="2021269"/>
            <a:ext cx="1969977" cy="1477328"/>
          </a:xfrm>
          <a:prstGeom prst="rect">
            <a:avLst/>
          </a:prstGeom>
          <a:noFill/>
          <a:ln w="12700">
            <a:noFill/>
            <a:miter lim="800000"/>
            <a:headEnd/>
            <a:tailEnd/>
          </a:ln>
        </p:spPr>
        <p:txBody>
          <a:bodyPr wrap="square">
            <a:spAutoFit/>
          </a:bodyPr>
          <a:lstStyle/>
          <a:p>
            <a:pPr algn="ctr"/>
            <a:r>
              <a:rPr lang="en-US" sz="2000" b="1" dirty="0">
                <a:solidFill>
                  <a:srgbClr val="003399"/>
                </a:solidFill>
                <a:latin typeface="Calibri" pitchFamily="34" charset="0"/>
              </a:rPr>
              <a:t>7</a:t>
            </a:r>
            <a:r>
              <a:rPr lang="en-US" sz="1100" b="1" dirty="0">
                <a:solidFill>
                  <a:srgbClr val="003399"/>
                </a:solidFill>
                <a:latin typeface="Calibri" pitchFamily="34" charset="0"/>
              </a:rPr>
              <a:t>. </a:t>
            </a:r>
          </a:p>
          <a:p>
            <a:pPr algn="ctr"/>
            <a:r>
              <a:rPr lang="en-US" sz="1400" b="1" dirty="0">
                <a:solidFill>
                  <a:srgbClr val="003399"/>
                </a:solidFill>
                <a:latin typeface="Calibri" pitchFamily="34" charset="0"/>
              </a:rPr>
              <a:t>Partner leverages programmatic resources such as the summit, technology days &amp; field validation.</a:t>
            </a:r>
            <a:endParaRPr lang="en-US" sz="1400" dirty="0">
              <a:solidFill>
                <a:srgbClr val="000000"/>
              </a:solidFill>
              <a:latin typeface="Calibri" pitchFamily="34" charset="0"/>
            </a:endParaRPr>
          </a:p>
        </p:txBody>
      </p:sp>
      <p:sp>
        <p:nvSpPr>
          <p:cNvPr id="28" name="TextBox 40"/>
          <p:cNvSpPr txBox="1">
            <a:spLocks noChangeArrowheads="1"/>
          </p:cNvSpPr>
          <p:nvPr/>
        </p:nvSpPr>
        <p:spPr bwMode="auto">
          <a:xfrm>
            <a:off x="2927799" y="1097405"/>
            <a:ext cx="1865346" cy="1261884"/>
          </a:xfrm>
          <a:prstGeom prst="rect">
            <a:avLst/>
          </a:prstGeom>
          <a:noFill/>
          <a:ln w="12700">
            <a:noFill/>
            <a:miter lim="800000"/>
            <a:headEnd/>
            <a:tailEnd/>
          </a:ln>
        </p:spPr>
        <p:txBody>
          <a:bodyPr wrap="square">
            <a:spAutoFit/>
          </a:bodyPr>
          <a:lstStyle/>
          <a:p>
            <a:pPr algn="ctr"/>
            <a:r>
              <a:rPr lang="en-US" sz="2000" b="1" dirty="0">
                <a:solidFill>
                  <a:srgbClr val="003399"/>
                </a:solidFill>
                <a:latin typeface="Calibri" pitchFamily="34" charset="0"/>
              </a:rPr>
              <a:t>8</a:t>
            </a:r>
            <a:r>
              <a:rPr lang="en-US" sz="1100" b="1" dirty="0">
                <a:solidFill>
                  <a:srgbClr val="003399"/>
                </a:solidFill>
                <a:latin typeface="Calibri" pitchFamily="34" charset="0"/>
              </a:rPr>
              <a:t>. </a:t>
            </a:r>
          </a:p>
          <a:p>
            <a:pPr algn="ctr"/>
            <a:r>
              <a:rPr lang="en-US" sz="1400" b="1" dirty="0">
                <a:solidFill>
                  <a:srgbClr val="003399"/>
                </a:solidFill>
                <a:latin typeface="Calibri" pitchFamily="34" charset="0"/>
              </a:rPr>
              <a:t>Partner achieves goal, is recognized at summit and/or during DOE visit</a:t>
            </a:r>
            <a:endParaRPr lang="en-US" sz="1400" dirty="0">
              <a:solidFill>
                <a:srgbClr val="000000"/>
              </a:solidFill>
              <a:latin typeface="Calibri" pitchFamily="34" charset="0"/>
            </a:endParaRPr>
          </a:p>
        </p:txBody>
      </p:sp>
      <p:grpSp>
        <p:nvGrpSpPr>
          <p:cNvPr id="30" name="Group 29"/>
          <p:cNvGrpSpPr/>
          <p:nvPr/>
        </p:nvGrpSpPr>
        <p:grpSpPr>
          <a:xfrm>
            <a:off x="5061494" y="4098342"/>
            <a:ext cx="1348364" cy="940939"/>
            <a:chOff x="274730" y="3696621"/>
            <a:chExt cx="4080663" cy="2905503"/>
          </a:xfrm>
        </p:grpSpPr>
        <p:pic>
          <p:nvPicPr>
            <p:cNvPr id="31" name="Picture 6">
              <a:extLst>
                <a:ext uri="{FF2B5EF4-FFF2-40B4-BE49-F238E27FC236}">
                  <a16:creationId xmlns:a16="http://schemas.microsoft.com/office/drawing/2014/main" id="{EFDB0DFC-5B10-4D40-814E-B9C3B27891BD}"/>
                </a:ext>
              </a:extLst>
            </p:cNvPr>
            <p:cNvPicPr>
              <a:picLocks noChangeAspect="1" noChangeArrowheads="1"/>
            </p:cNvPicPr>
            <p:nvPr/>
          </p:nvPicPr>
          <p:blipFill>
            <a:blip r:embed="rId4" cstate="print"/>
            <a:srcRect/>
            <a:stretch>
              <a:fillRect/>
            </a:stretch>
          </p:blipFill>
          <p:spPr bwMode="auto">
            <a:xfrm>
              <a:off x="1813005" y="3696621"/>
              <a:ext cx="2386839" cy="1951794"/>
            </a:xfrm>
            <a:prstGeom prst="rect">
              <a:avLst/>
            </a:prstGeom>
            <a:noFill/>
            <a:ln w="9525">
              <a:noFill/>
              <a:miter lim="800000"/>
              <a:headEnd/>
              <a:tailEnd/>
            </a:ln>
          </p:spPr>
        </p:pic>
        <p:pic>
          <p:nvPicPr>
            <p:cNvPr id="32" name="Picture 4" descr="Fred 07_3102">
              <a:extLst>
                <a:ext uri="{FF2B5EF4-FFF2-40B4-BE49-F238E27FC236}">
                  <a16:creationId xmlns:a16="http://schemas.microsoft.com/office/drawing/2014/main" id="{E6023680-0972-4343-94E2-52C42A5D552B}"/>
                </a:ext>
              </a:extLst>
            </p:cNvPr>
            <p:cNvPicPr>
              <a:picLocks noChangeAspect="1" noChangeArrowheads="1"/>
            </p:cNvPicPr>
            <p:nvPr/>
          </p:nvPicPr>
          <p:blipFill>
            <a:blip r:embed="rId5" cstate="print"/>
            <a:srcRect/>
            <a:stretch>
              <a:fillRect/>
            </a:stretch>
          </p:blipFill>
          <p:spPr bwMode="auto">
            <a:xfrm>
              <a:off x="274730" y="4290576"/>
              <a:ext cx="2386840" cy="1686139"/>
            </a:xfrm>
            <a:prstGeom prst="rect">
              <a:avLst/>
            </a:prstGeom>
            <a:noFill/>
            <a:ln w="38100">
              <a:solidFill>
                <a:schemeClr val="tx1"/>
              </a:solidFill>
              <a:miter lim="800000"/>
              <a:headEnd/>
              <a:tailEnd/>
            </a:ln>
          </p:spPr>
        </p:pic>
        <p:pic>
          <p:nvPicPr>
            <p:cNvPr id="33" name="Picture 5">
              <a:extLst>
                <a:ext uri="{FF2B5EF4-FFF2-40B4-BE49-F238E27FC236}">
                  <a16:creationId xmlns:a16="http://schemas.microsoft.com/office/drawing/2014/main" id="{7C973EA1-C430-454A-9F47-901E5D0B8953}"/>
                </a:ext>
              </a:extLst>
            </p:cNvPr>
            <p:cNvPicPr>
              <a:picLocks noChangeAspect="1" noChangeArrowheads="1"/>
            </p:cNvPicPr>
            <p:nvPr/>
          </p:nvPicPr>
          <p:blipFill>
            <a:blip r:embed="rId6" cstate="print"/>
            <a:srcRect/>
            <a:stretch>
              <a:fillRect/>
            </a:stretch>
          </p:blipFill>
          <p:spPr bwMode="auto">
            <a:xfrm>
              <a:off x="2191418" y="5023007"/>
              <a:ext cx="2163975" cy="157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V="1">
            <a:off x="4844725" y="1193671"/>
            <a:ext cx="1773504" cy="1182441"/>
          </a:xfrm>
          <a:prstGeom prst="rect">
            <a:avLst/>
          </a:prstGeom>
        </p:spPr>
      </p:pic>
      <p:pic>
        <p:nvPicPr>
          <p:cNvPr id="35" name="Picture 34"/>
          <p:cNvPicPr>
            <a:picLocks noChangeAspect="1"/>
          </p:cNvPicPr>
          <p:nvPr/>
        </p:nvPicPr>
        <p:blipFill rotWithShape="1">
          <a:blip r:embed="rId8">
            <a:extLst>
              <a:ext uri="{28A0092B-C50C-407E-A947-70E740481C1C}">
                <a14:useLocalDpi xmlns:a14="http://schemas.microsoft.com/office/drawing/2010/main" val="0"/>
              </a:ext>
            </a:extLst>
          </a:blip>
          <a:srcRect t="11564"/>
          <a:stretch/>
        </p:blipFill>
        <p:spPr>
          <a:xfrm rot="10800000" flipV="1">
            <a:off x="3611938" y="2770071"/>
            <a:ext cx="1343639" cy="792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9"/>
          <a:stretch>
            <a:fillRect/>
          </a:stretch>
        </p:blipFill>
        <p:spPr>
          <a:xfrm>
            <a:off x="7015627" y="4924425"/>
            <a:ext cx="971550" cy="990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t>
            </a:r>
          </a:p>
        </p:txBody>
      </p:sp>
      <p:sp>
        <p:nvSpPr>
          <p:cNvPr id="28" name="Google Shape;210;p3">
            <a:extLst>
              <a:ext uri="{FF2B5EF4-FFF2-40B4-BE49-F238E27FC236}">
                <a16:creationId xmlns:a16="http://schemas.microsoft.com/office/drawing/2014/main" id="{B21558CB-9BAE-48AE-9BEE-199A713A37C2}"/>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Statistics (as of 2019)</a:t>
            </a:r>
          </a:p>
        </p:txBody>
      </p:sp>
      <p:sp>
        <p:nvSpPr>
          <p:cNvPr id="30" name="Pentagon 29">
            <a:extLst>
              <a:ext uri="{FF2B5EF4-FFF2-40B4-BE49-F238E27FC236}">
                <a16:creationId xmlns:a16="http://schemas.microsoft.com/office/drawing/2014/main" id="{79522203-90AD-4F1B-8424-3F8C1F030AF1}"/>
              </a:ext>
            </a:extLst>
          </p:cNvPr>
          <p:cNvSpPr/>
          <p:nvPr/>
        </p:nvSpPr>
        <p:spPr>
          <a:xfrm>
            <a:off x="-5753" y="761493"/>
            <a:ext cx="6290465" cy="5514847"/>
          </a:xfrm>
          <a:prstGeom prst="homePlate">
            <a:avLst>
              <a:gd name="adj" fmla="val 26817"/>
            </a:avLst>
          </a:prstGeom>
          <a:solidFill>
            <a:srgbClr val="C3C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nvGrpSpPr>
          <p:cNvPr id="36" name="Group 35">
            <a:extLst>
              <a:ext uri="{FF2B5EF4-FFF2-40B4-BE49-F238E27FC236}">
                <a16:creationId xmlns:a16="http://schemas.microsoft.com/office/drawing/2014/main" id="{6367B9FF-F037-4847-A951-E5049194A898}"/>
              </a:ext>
            </a:extLst>
          </p:cNvPr>
          <p:cNvGrpSpPr/>
          <p:nvPr/>
        </p:nvGrpSpPr>
        <p:grpSpPr>
          <a:xfrm>
            <a:off x="260893" y="1000465"/>
            <a:ext cx="3287720" cy="1015663"/>
            <a:chOff x="588745" y="1000465"/>
            <a:chExt cx="3287720" cy="1015663"/>
          </a:xfrm>
        </p:grpSpPr>
        <p:sp>
          <p:nvSpPr>
            <p:cNvPr id="37" name="TextBox 36">
              <a:extLst>
                <a:ext uri="{FF2B5EF4-FFF2-40B4-BE49-F238E27FC236}">
                  <a16:creationId xmlns:a16="http://schemas.microsoft.com/office/drawing/2014/main" id="{7E2F127E-8BB3-414F-A7A6-E92C7A096BD4}"/>
                </a:ext>
              </a:extLst>
            </p:cNvPr>
            <p:cNvSpPr txBox="1"/>
            <p:nvPr/>
          </p:nvSpPr>
          <p:spPr>
            <a:xfrm>
              <a:off x="588745" y="1000465"/>
              <a:ext cx="151836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effectLst/>
                  <a:uLnTx/>
                  <a:uFillTx/>
                  <a:latin typeface="Franklin Gothic Medium"/>
                  <a:ea typeface="+mn-ea"/>
                  <a:cs typeface="+mn-cs"/>
                </a:rPr>
                <a:t>221</a:t>
              </a:r>
              <a:endParaRPr kumimoji="0" lang="en-US" sz="4400" b="0" i="0" u="none" strike="noStrike" kern="1200" cap="none" spc="0" normalizeH="0" baseline="0" noProof="0" dirty="0">
                <a:ln>
                  <a:noFill/>
                </a:ln>
                <a:effectLst/>
                <a:uLnTx/>
                <a:uFillTx/>
                <a:latin typeface="Franklin Gothic Medium"/>
                <a:ea typeface="+mn-ea"/>
                <a:cs typeface="+mn-cs"/>
              </a:endParaRPr>
            </a:p>
          </p:txBody>
        </p:sp>
        <p:sp>
          <p:nvSpPr>
            <p:cNvPr id="38" name="TextBox 37">
              <a:extLst>
                <a:ext uri="{FF2B5EF4-FFF2-40B4-BE49-F238E27FC236}">
                  <a16:creationId xmlns:a16="http://schemas.microsoft.com/office/drawing/2014/main" id="{C70A5629-E6FC-42EC-9372-CF16D01448CB}"/>
                </a:ext>
              </a:extLst>
            </p:cNvPr>
            <p:cNvSpPr txBox="1"/>
            <p:nvPr/>
          </p:nvSpPr>
          <p:spPr>
            <a:xfrm>
              <a:off x="2030703" y="1260327"/>
              <a:ext cx="184576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lumMod val="50000"/>
                      <a:lumOff val="50000"/>
                    </a:srgbClr>
                  </a:solidFill>
                  <a:effectLst/>
                  <a:uLnTx/>
                  <a:uFillTx/>
                  <a:latin typeface="Franklin Gothic Book"/>
                  <a:ea typeface="+mn-ea"/>
                  <a:cs typeface="+mn-cs"/>
                </a:rPr>
                <a:t>partners</a:t>
              </a:r>
              <a:endParaRPr kumimoji="0" lang="en-US" sz="3600" b="0" i="0" u="none" strike="noStrike" kern="1200" cap="none" spc="0" normalizeH="0" baseline="0" noProof="0" dirty="0">
                <a:ln>
                  <a:noFill/>
                </a:ln>
                <a:solidFill>
                  <a:srgbClr val="007934"/>
                </a:solidFill>
                <a:effectLst/>
                <a:uLnTx/>
                <a:uFillTx/>
                <a:latin typeface="Franklin Gothic Book"/>
                <a:ea typeface="+mn-ea"/>
                <a:cs typeface="+mn-cs"/>
              </a:endParaRPr>
            </a:p>
          </p:txBody>
        </p:sp>
      </p:grpSp>
      <p:sp>
        <p:nvSpPr>
          <p:cNvPr id="40" name="TextBox 39">
            <a:extLst>
              <a:ext uri="{FF2B5EF4-FFF2-40B4-BE49-F238E27FC236}">
                <a16:creationId xmlns:a16="http://schemas.microsoft.com/office/drawing/2014/main" id="{6DB55B02-133E-44E7-9627-C0ABA093DEB3}"/>
              </a:ext>
            </a:extLst>
          </p:cNvPr>
          <p:cNvSpPr txBox="1"/>
          <p:nvPr/>
        </p:nvSpPr>
        <p:spPr>
          <a:xfrm>
            <a:off x="231451" y="2037716"/>
            <a:ext cx="250260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effectLst/>
                <a:uLnTx/>
                <a:uFillTx/>
                <a:latin typeface="Franklin Gothic Medium"/>
                <a:ea typeface="+mn-ea"/>
                <a:cs typeface="+mn-cs"/>
              </a:rPr>
              <a:t>3,000</a:t>
            </a:r>
            <a:r>
              <a:rPr kumimoji="0" lang="en-US" sz="4400" b="0" i="0" u="none" strike="noStrike" kern="1200" cap="none" spc="0" normalizeH="0" baseline="0" noProof="0" dirty="0">
                <a:ln>
                  <a:noFill/>
                </a:ln>
                <a:effectLst/>
                <a:uLnTx/>
                <a:uFillTx/>
                <a:latin typeface="Franklin Gothic Medium"/>
                <a:ea typeface="+mn-ea"/>
                <a:cs typeface="+mn-cs"/>
              </a:rPr>
              <a:t>+</a:t>
            </a:r>
          </a:p>
        </p:txBody>
      </p:sp>
      <p:sp>
        <p:nvSpPr>
          <p:cNvPr id="42" name="Chevron 23">
            <a:extLst>
              <a:ext uri="{FF2B5EF4-FFF2-40B4-BE49-F238E27FC236}">
                <a16:creationId xmlns:a16="http://schemas.microsoft.com/office/drawing/2014/main" id="{AE85DBB8-F36B-4BEE-A177-CE382AFE4C2E}"/>
              </a:ext>
            </a:extLst>
          </p:cNvPr>
          <p:cNvSpPr/>
          <p:nvPr/>
        </p:nvSpPr>
        <p:spPr>
          <a:xfrm>
            <a:off x="4686326" y="761493"/>
            <a:ext cx="1585690" cy="5519560"/>
          </a:xfrm>
          <a:prstGeom prst="chevron">
            <a:avLst>
              <a:gd name="adj" fmla="val 66692"/>
            </a:avLst>
          </a:prstGeom>
          <a:solidFill>
            <a:schemeClr val="tx1">
              <a:lumMod val="50000"/>
              <a:lumOff val="50000"/>
            </a:schemeClr>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44" name="TextBox 43">
            <a:extLst>
              <a:ext uri="{FF2B5EF4-FFF2-40B4-BE49-F238E27FC236}">
                <a16:creationId xmlns:a16="http://schemas.microsoft.com/office/drawing/2014/main" id="{2B03AEE1-94E7-48BE-AE9E-FABEBF0FCD35}"/>
              </a:ext>
            </a:extLst>
          </p:cNvPr>
          <p:cNvSpPr txBox="1"/>
          <p:nvPr/>
        </p:nvSpPr>
        <p:spPr>
          <a:xfrm>
            <a:off x="161278" y="3113267"/>
            <a:ext cx="10855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latin typeface="Franklin Gothic Medium"/>
              </a:rPr>
              <a:t>56</a:t>
            </a:r>
            <a:endParaRPr kumimoji="0" lang="en-US" sz="6000" b="0" i="0" u="none" strike="noStrike" kern="1200" cap="none" spc="0" normalizeH="0" baseline="0" noProof="0" dirty="0">
              <a:ln>
                <a:noFill/>
              </a:ln>
              <a:effectLst/>
              <a:uLnTx/>
              <a:uFillTx/>
              <a:latin typeface="Franklin Gothic Medium"/>
              <a:ea typeface="+mn-ea"/>
              <a:cs typeface="+mn-cs"/>
            </a:endParaRPr>
          </a:p>
        </p:txBody>
      </p:sp>
      <p:sp>
        <p:nvSpPr>
          <p:cNvPr id="46" name="TextBox 45">
            <a:extLst>
              <a:ext uri="{FF2B5EF4-FFF2-40B4-BE49-F238E27FC236}">
                <a16:creationId xmlns:a16="http://schemas.microsoft.com/office/drawing/2014/main" id="{90EE64C5-CB19-4657-B0ED-EC1696BDA9A6}"/>
              </a:ext>
            </a:extLst>
          </p:cNvPr>
          <p:cNvSpPr txBox="1"/>
          <p:nvPr/>
        </p:nvSpPr>
        <p:spPr>
          <a:xfrm>
            <a:off x="2625732" y="2299831"/>
            <a:ext cx="138852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lumMod val="50000"/>
                    <a:lumOff val="50000"/>
                  </a:srgbClr>
                </a:solidFill>
                <a:effectLst/>
                <a:uLnTx/>
                <a:uFillTx/>
                <a:latin typeface="Franklin Gothic Book"/>
                <a:ea typeface="+mn-ea"/>
                <a:cs typeface="+mn-cs"/>
              </a:rPr>
              <a:t>plants</a:t>
            </a:r>
            <a:endParaRPr kumimoji="0" lang="en-US" sz="3600" b="0" i="0" u="none" strike="noStrike" kern="1200" cap="none" spc="0" normalizeH="0" baseline="0" noProof="0" dirty="0">
              <a:ln>
                <a:noFill/>
              </a:ln>
              <a:solidFill>
                <a:srgbClr val="007934"/>
              </a:solidFill>
              <a:effectLst/>
              <a:uLnTx/>
              <a:uFillTx/>
              <a:latin typeface="Franklin Gothic Book"/>
              <a:ea typeface="+mn-ea"/>
              <a:cs typeface="+mn-cs"/>
            </a:endParaRPr>
          </a:p>
        </p:txBody>
      </p:sp>
      <p:sp>
        <p:nvSpPr>
          <p:cNvPr id="47" name="TextBox 46">
            <a:extLst>
              <a:ext uri="{FF2B5EF4-FFF2-40B4-BE49-F238E27FC236}">
                <a16:creationId xmlns:a16="http://schemas.microsoft.com/office/drawing/2014/main" id="{E11E2F2D-37EF-4569-97A3-826F2BBE4090}"/>
              </a:ext>
            </a:extLst>
          </p:cNvPr>
          <p:cNvSpPr txBox="1"/>
          <p:nvPr/>
        </p:nvSpPr>
        <p:spPr>
          <a:xfrm>
            <a:off x="161278" y="4188818"/>
            <a:ext cx="10855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effectLst/>
                <a:uLnTx/>
                <a:uFillTx/>
                <a:latin typeface="Franklin Gothic Medium"/>
                <a:ea typeface="+mn-ea"/>
                <a:cs typeface="+mn-cs"/>
              </a:rPr>
              <a:t>63</a:t>
            </a:r>
          </a:p>
        </p:txBody>
      </p:sp>
      <p:sp>
        <p:nvSpPr>
          <p:cNvPr id="48" name="TextBox 47">
            <a:extLst>
              <a:ext uri="{FF2B5EF4-FFF2-40B4-BE49-F238E27FC236}">
                <a16:creationId xmlns:a16="http://schemas.microsoft.com/office/drawing/2014/main" id="{BEA87753-9866-4F40-BC34-4F2048470CE2}"/>
              </a:ext>
            </a:extLst>
          </p:cNvPr>
          <p:cNvSpPr txBox="1"/>
          <p:nvPr/>
        </p:nvSpPr>
        <p:spPr>
          <a:xfrm>
            <a:off x="1226392" y="3287637"/>
            <a:ext cx="297408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lumMod val="50000"/>
                    <a:lumOff val="50000"/>
                  </a:srgbClr>
                </a:solidFill>
                <a:effectLst/>
                <a:uLnTx/>
                <a:uFillTx/>
                <a:latin typeface="Franklin Gothic Book"/>
                <a:ea typeface="+mn-ea"/>
                <a:cs typeface="+mn-cs"/>
              </a:rPr>
              <a:t>goal achievers</a:t>
            </a:r>
            <a:endParaRPr kumimoji="0" lang="en-US" sz="3600" b="0" i="0" u="none" strike="noStrike" kern="1200" cap="none" spc="0" normalizeH="0" baseline="0" noProof="0" dirty="0">
              <a:ln>
                <a:noFill/>
              </a:ln>
              <a:solidFill>
                <a:srgbClr val="007934"/>
              </a:solidFill>
              <a:effectLst/>
              <a:uLnTx/>
              <a:uFillTx/>
              <a:latin typeface="Franklin Gothic Book"/>
              <a:ea typeface="+mn-ea"/>
              <a:cs typeface="+mn-cs"/>
            </a:endParaRPr>
          </a:p>
        </p:txBody>
      </p:sp>
      <p:sp>
        <p:nvSpPr>
          <p:cNvPr id="49" name="TextBox 48">
            <a:extLst>
              <a:ext uri="{FF2B5EF4-FFF2-40B4-BE49-F238E27FC236}">
                <a16:creationId xmlns:a16="http://schemas.microsoft.com/office/drawing/2014/main" id="{982023A0-B6CD-4A98-AA95-A57F8B9D7067}"/>
              </a:ext>
            </a:extLst>
          </p:cNvPr>
          <p:cNvSpPr txBox="1"/>
          <p:nvPr/>
        </p:nvSpPr>
        <p:spPr>
          <a:xfrm>
            <a:off x="1226392" y="4327318"/>
            <a:ext cx="4047647"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lumMod val="50000"/>
                    <a:lumOff val="50000"/>
                  </a:srgbClr>
                </a:solidFill>
                <a:effectLst/>
                <a:uLnTx/>
                <a:uFillTx/>
                <a:latin typeface="Franklin Gothic Book"/>
                <a:ea typeface="+mn-ea"/>
                <a:cs typeface="+mn-cs"/>
              </a:rPr>
              <a:t>total goals achieved</a:t>
            </a:r>
            <a:br>
              <a:rPr kumimoji="0" lang="en-US" sz="3600" b="0" i="0" u="none" strike="noStrike" kern="1200" cap="none" spc="0" normalizeH="0" baseline="0" noProof="0" dirty="0">
                <a:ln>
                  <a:noFill/>
                </a:ln>
                <a:solidFill>
                  <a:srgbClr val="000000">
                    <a:lumMod val="50000"/>
                    <a:lumOff val="50000"/>
                  </a:srgbClr>
                </a:solidFill>
                <a:effectLst/>
                <a:uLnTx/>
                <a:uFillTx/>
                <a:latin typeface="Franklin Gothic Book"/>
                <a:ea typeface="+mn-ea"/>
                <a:cs typeface="+mn-cs"/>
              </a:rPr>
            </a:br>
            <a:r>
              <a:rPr kumimoji="0" lang="en-US" sz="3600" b="0" i="0" u="none" strike="noStrike" kern="1200" cap="none" spc="0" normalizeH="0" baseline="0" noProof="0" dirty="0">
                <a:ln>
                  <a:noFill/>
                </a:ln>
                <a:solidFill>
                  <a:srgbClr val="000000">
                    <a:lumMod val="50000"/>
                    <a:lumOff val="50000"/>
                  </a:srgbClr>
                </a:solidFill>
                <a:effectLst/>
                <a:uLnTx/>
                <a:uFillTx/>
                <a:latin typeface="Franklin Gothic Book"/>
                <a:ea typeface="+mn-ea"/>
                <a:cs typeface="+mn-cs"/>
              </a:rPr>
              <a:t>(some partners </a:t>
            </a:r>
            <a:br>
              <a:rPr kumimoji="0" lang="en-US" sz="3600" b="0" i="0" u="none" strike="noStrike" kern="1200" cap="none" spc="0" normalizeH="0" baseline="0" noProof="0" dirty="0">
                <a:ln>
                  <a:noFill/>
                </a:ln>
                <a:solidFill>
                  <a:srgbClr val="000000">
                    <a:lumMod val="50000"/>
                    <a:lumOff val="50000"/>
                  </a:srgbClr>
                </a:solidFill>
                <a:effectLst/>
                <a:uLnTx/>
                <a:uFillTx/>
                <a:latin typeface="Franklin Gothic Book"/>
                <a:ea typeface="+mn-ea"/>
                <a:cs typeface="+mn-cs"/>
              </a:rPr>
            </a:br>
            <a:r>
              <a:rPr kumimoji="0" lang="en-US" sz="3600" b="0" i="0" u="none" strike="noStrike" kern="1200" cap="none" spc="0" normalizeH="0" baseline="0" noProof="0" dirty="0">
                <a:ln>
                  <a:noFill/>
                </a:ln>
                <a:solidFill>
                  <a:srgbClr val="000000">
                    <a:lumMod val="50000"/>
                    <a:lumOff val="50000"/>
                  </a:srgbClr>
                </a:solidFill>
                <a:effectLst/>
                <a:uLnTx/>
                <a:uFillTx/>
                <a:latin typeface="Franklin Gothic Book"/>
                <a:ea typeface="+mn-ea"/>
                <a:cs typeface="+mn-cs"/>
              </a:rPr>
              <a:t>achieved twice)</a:t>
            </a:r>
            <a:endParaRPr kumimoji="0" lang="en-US" sz="3600" b="0" i="0" u="none" strike="noStrike" kern="1200" cap="none" spc="0" normalizeH="0" baseline="0" noProof="0" dirty="0">
              <a:ln>
                <a:noFill/>
              </a:ln>
              <a:solidFill>
                <a:srgbClr val="007934"/>
              </a:solidFill>
              <a:effectLst/>
              <a:uLnTx/>
              <a:uFillTx/>
              <a:latin typeface="Franklin Gothic Book"/>
              <a:ea typeface="+mn-ea"/>
              <a:cs typeface="+mn-cs"/>
            </a:endParaRPr>
          </a:p>
        </p:txBody>
      </p:sp>
      <p:pic>
        <p:nvPicPr>
          <p:cNvPr id="50" name="Picture 49" descr="A picture containing text, person, electronics, display&#10;&#10;Description automatically generated">
            <a:extLst>
              <a:ext uri="{FF2B5EF4-FFF2-40B4-BE49-F238E27FC236}">
                <a16:creationId xmlns:a16="http://schemas.microsoft.com/office/drawing/2014/main" id="{ACE680B6-8647-4B65-AD36-3466E46E4A2F}"/>
              </a:ext>
            </a:extLst>
          </p:cNvPr>
          <p:cNvPicPr>
            <a:picLocks noChangeAspect="1"/>
          </p:cNvPicPr>
          <p:nvPr/>
        </p:nvPicPr>
        <p:blipFill rotWithShape="1">
          <a:blip r:embed="rId3">
            <a:extLst>
              <a:ext uri="{28A0092B-C50C-407E-A947-70E740481C1C}">
                <a14:useLocalDpi xmlns:a14="http://schemas.microsoft.com/office/drawing/2010/main" val="0"/>
              </a:ext>
            </a:extLst>
          </a:blip>
          <a:srcRect r="7971"/>
          <a:stretch/>
        </p:blipFill>
        <p:spPr>
          <a:xfrm>
            <a:off x="6887757" y="783734"/>
            <a:ext cx="5304243" cy="3433525"/>
          </a:xfrm>
          <a:prstGeom prst="rect">
            <a:avLst/>
          </a:prstGeom>
        </p:spPr>
      </p:pic>
      <p:sp>
        <p:nvSpPr>
          <p:cNvPr id="51" name="TextBox 50">
            <a:extLst>
              <a:ext uri="{FF2B5EF4-FFF2-40B4-BE49-F238E27FC236}">
                <a16:creationId xmlns:a16="http://schemas.microsoft.com/office/drawing/2014/main" id="{998037D9-2910-41C4-B168-0D0B942DCD9A}"/>
              </a:ext>
            </a:extLst>
          </p:cNvPr>
          <p:cNvSpPr txBox="1"/>
          <p:nvPr/>
        </p:nvSpPr>
        <p:spPr>
          <a:xfrm>
            <a:off x="6117287" y="4235524"/>
            <a:ext cx="3260829" cy="1246495"/>
          </a:xfrm>
          <a:prstGeom prst="rect">
            <a:avLst/>
          </a:prstGeom>
          <a:noFill/>
        </p:spPr>
        <p:txBody>
          <a:bodyPr wrap="none" rtlCol="0">
            <a:spAutoFit/>
          </a:bodyPr>
          <a:lstStyle/>
          <a:p>
            <a:r>
              <a:rPr lang="en-US" sz="7500" dirty="0">
                <a:solidFill>
                  <a:schemeClr val="tx1">
                    <a:lumMod val="50000"/>
                    <a:lumOff val="50000"/>
                  </a:schemeClr>
                </a:solidFill>
                <a:latin typeface="+mj-lt"/>
              </a:rPr>
              <a:t>&gt;</a:t>
            </a:r>
            <a:r>
              <a:rPr lang="en-US" sz="7500" dirty="0">
                <a:latin typeface="+mj-lt"/>
              </a:rPr>
              <a:t>$6.7B</a:t>
            </a:r>
          </a:p>
        </p:txBody>
      </p:sp>
      <p:sp>
        <p:nvSpPr>
          <p:cNvPr id="52" name="TextBox 51">
            <a:extLst>
              <a:ext uri="{FF2B5EF4-FFF2-40B4-BE49-F238E27FC236}">
                <a16:creationId xmlns:a16="http://schemas.microsoft.com/office/drawing/2014/main" id="{211BBA73-EF06-4521-8EE0-2C6D16CAD149}"/>
              </a:ext>
            </a:extLst>
          </p:cNvPr>
          <p:cNvSpPr txBox="1"/>
          <p:nvPr/>
        </p:nvSpPr>
        <p:spPr>
          <a:xfrm>
            <a:off x="6147353" y="5276905"/>
            <a:ext cx="2645276" cy="1246495"/>
          </a:xfrm>
          <a:prstGeom prst="rect">
            <a:avLst/>
          </a:prstGeom>
          <a:noFill/>
        </p:spPr>
        <p:txBody>
          <a:bodyPr wrap="none" rtlCol="0">
            <a:spAutoFit/>
          </a:bodyPr>
          <a:lstStyle/>
          <a:p>
            <a:r>
              <a:rPr lang="en-US" sz="7500" dirty="0">
                <a:solidFill>
                  <a:schemeClr val="tx1">
                    <a:lumMod val="50000"/>
                    <a:lumOff val="50000"/>
                  </a:schemeClr>
                </a:solidFill>
                <a:latin typeface="+mj-lt"/>
              </a:rPr>
              <a:t>&gt;</a:t>
            </a:r>
            <a:r>
              <a:rPr lang="en-US" sz="7500" dirty="0">
                <a:latin typeface="+mj-lt"/>
              </a:rPr>
              <a:t>1.3+</a:t>
            </a:r>
          </a:p>
        </p:txBody>
      </p:sp>
      <p:sp>
        <p:nvSpPr>
          <p:cNvPr id="53" name="Rectangle 52">
            <a:extLst>
              <a:ext uri="{FF2B5EF4-FFF2-40B4-BE49-F238E27FC236}">
                <a16:creationId xmlns:a16="http://schemas.microsoft.com/office/drawing/2014/main" id="{29D2DDB8-93E3-486A-BB2B-2F45DC1DD4CE}"/>
              </a:ext>
            </a:extLst>
          </p:cNvPr>
          <p:cNvSpPr/>
          <p:nvPr/>
        </p:nvSpPr>
        <p:spPr>
          <a:xfrm>
            <a:off x="8691882" y="5579994"/>
            <a:ext cx="3041404" cy="523220"/>
          </a:xfrm>
          <a:prstGeom prst="rect">
            <a:avLst/>
          </a:prstGeom>
        </p:spPr>
        <p:txBody>
          <a:bodyPr wrap="square">
            <a:spAutoFit/>
          </a:bodyPr>
          <a:lstStyle/>
          <a:p>
            <a:r>
              <a:rPr lang="en-US" sz="2000" b="1" spc="300" dirty="0">
                <a:solidFill>
                  <a:schemeClr val="tx1">
                    <a:lumMod val="50000"/>
                    <a:lumOff val="50000"/>
                  </a:schemeClr>
                </a:solidFill>
              </a:rPr>
              <a:t>quads </a:t>
            </a:r>
            <a:r>
              <a:rPr lang="en-US" sz="2800" b="1" dirty="0">
                <a:solidFill>
                  <a:schemeClr val="tx1">
                    <a:lumMod val="50000"/>
                    <a:lumOff val="50000"/>
                  </a:schemeClr>
                </a:solidFill>
              </a:rPr>
              <a:t>saved</a:t>
            </a:r>
          </a:p>
        </p:txBody>
      </p:sp>
      <p:sp>
        <p:nvSpPr>
          <p:cNvPr id="54" name="TextBox 53">
            <a:extLst>
              <a:ext uri="{FF2B5EF4-FFF2-40B4-BE49-F238E27FC236}">
                <a16:creationId xmlns:a16="http://schemas.microsoft.com/office/drawing/2014/main" id="{CEC2E7E9-8BCF-43AF-A8D4-56A5864DCE3C}"/>
              </a:ext>
            </a:extLst>
          </p:cNvPr>
          <p:cNvSpPr txBox="1"/>
          <p:nvPr/>
        </p:nvSpPr>
        <p:spPr>
          <a:xfrm>
            <a:off x="9272683" y="4299070"/>
            <a:ext cx="3099540" cy="1261884"/>
          </a:xfrm>
          <a:prstGeom prst="rect">
            <a:avLst/>
          </a:prstGeom>
          <a:noFill/>
        </p:spPr>
        <p:txBody>
          <a:bodyPr wrap="square" rtlCol="0">
            <a:spAutoFit/>
          </a:bodyPr>
          <a:lstStyle/>
          <a:p>
            <a:r>
              <a:rPr lang="en-US" sz="2400" dirty="0">
                <a:solidFill>
                  <a:schemeClr val="tx1">
                    <a:lumMod val="50000"/>
                    <a:lumOff val="50000"/>
                  </a:schemeClr>
                </a:solidFill>
                <a:latin typeface="+mj-lt"/>
              </a:rPr>
              <a:t>cumulative energy </a:t>
            </a:r>
            <a:br>
              <a:rPr lang="en-US" sz="2800" dirty="0">
                <a:solidFill>
                  <a:schemeClr val="tx1">
                    <a:lumMod val="50000"/>
                    <a:lumOff val="50000"/>
                  </a:schemeClr>
                </a:solidFill>
                <a:latin typeface="+mj-lt"/>
              </a:rPr>
            </a:br>
            <a:r>
              <a:rPr lang="en-US" sz="2800" b="1" spc="300" dirty="0">
                <a:solidFill>
                  <a:schemeClr val="tx1">
                    <a:lumMod val="50000"/>
                    <a:lumOff val="50000"/>
                  </a:schemeClr>
                </a:solidFill>
                <a:latin typeface="+mj-lt"/>
              </a:rPr>
              <a:t>cost savings </a:t>
            </a:r>
            <a:r>
              <a:rPr lang="en-US" sz="2400" dirty="0">
                <a:solidFill>
                  <a:schemeClr val="tx1">
                    <a:lumMod val="50000"/>
                    <a:lumOff val="50000"/>
                  </a:schemeClr>
                </a:solidFill>
                <a:latin typeface="+mj-lt"/>
              </a:rPr>
              <a:t>since 2013</a:t>
            </a:r>
            <a:endParaRPr lang="en-US" sz="2800" dirty="0">
              <a:solidFill>
                <a:schemeClr val="tx1">
                  <a:lumMod val="50000"/>
                  <a:lumOff val="50000"/>
                </a:schemeClr>
              </a:solidFill>
              <a:latin typeface="+mj-lt"/>
            </a:endParaRPr>
          </a:p>
        </p:txBody>
      </p:sp>
      <p:cxnSp>
        <p:nvCxnSpPr>
          <p:cNvPr id="10" name="Straight Connector 9"/>
          <p:cNvCxnSpPr/>
          <p:nvPr/>
        </p:nvCxnSpPr>
        <p:spPr>
          <a:xfrm flipV="1">
            <a:off x="0" y="761493"/>
            <a:ext cx="12192000" cy="4714"/>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67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76C14-D83D-4534-BDAF-E1805FE9F9BB}"/>
              </a:ext>
            </a:extLst>
          </p:cNvPr>
          <p:cNvPicPr>
            <a:picLocks noChangeAspect="1"/>
          </p:cNvPicPr>
          <p:nvPr/>
        </p:nvPicPr>
        <p:blipFill>
          <a:blip r:embed="rId3"/>
          <a:stretch>
            <a:fillRect/>
          </a:stretch>
        </p:blipFill>
        <p:spPr>
          <a:xfrm>
            <a:off x="365833" y="1113305"/>
            <a:ext cx="11451595" cy="4983203"/>
          </a:xfrm>
          <a:prstGeom prst="rect">
            <a:avLst/>
          </a:prstGeom>
        </p:spPr>
      </p:pic>
      <p:sp>
        <p:nvSpPr>
          <p:cNvPr id="2" name="Title 1"/>
          <p:cNvSpPr>
            <a:spLocks noGrp="1"/>
          </p:cNvSpPr>
          <p:nvPr>
            <p:ph type="title"/>
          </p:nvPr>
        </p:nvSpPr>
        <p:spPr/>
        <p:txBody>
          <a:bodyPr/>
          <a:lstStyle/>
          <a:p>
            <a:r>
              <a:rPr lang="en-US"/>
              <a:t>Industrial Assessment Centers</a:t>
            </a:r>
          </a:p>
        </p:txBody>
      </p:sp>
      <p:cxnSp>
        <p:nvCxnSpPr>
          <p:cNvPr id="4" name="Straight Connector 3"/>
          <p:cNvCxnSpPr/>
          <p:nvPr/>
        </p:nvCxnSpPr>
        <p:spPr>
          <a:xfrm flipV="1">
            <a:off x="-8737" y="761492"/>
            <a:ext cx="12200737" cy="508"/>
          </a:xfrm>
          <a:prstGeom prst="line">
            <a:avLst/>
          </a:prstGeom>
          <a:ln w="57150">
            <a:solidFill>
              <a:srgbClr val="007934"/>
            </a:solidFill>
          </a:ln>
        </p:spPr>
        <p:style>
          <a:lnRef idx="2">
            <a:schemeClr val="accent1"/>
          </a:lnRef>
          <a:fillRef idx="0">
            <a:schemeClr val="accent1"/>
          </a:fillRef>
          <a:effectRef idx="1">
            <a:schemeClr val="accent1"/>
          </a:effectRef>
          <a:fontRef idx="minor">
            <a:schemeClr val="tx1"/>
          </a:fontRef>
        </p:style>
      </p:cxnSp>
      <p:sp>
        <p:nvSpPr>
          <p:cNvPr id="28" name="Google Shape;210;p3">
            <a:extLst>
              <a:ext uri="{FF2B5EF4-FFF2-40B4-BE49-F238E27FC236}">
                <a16:creationId xmlns:a16="http://schemas.microsoft.com/office/drawing/2014/main" id="{B5B7B633-9E2E-4C0B-ABDD-98097D23B849}"/>
              </a:ext>
            </a:extLst>
          </p:cNvPr>
          <p:cNvSpPr txBox="1">
            <a:spLocks/>
          </p:cNvSpPr>
          <p:nvPr/>
        </p:nvSpPr>
        <p:spPr>
          <a:xfrm>
            <a:off x="205669" y="101530"/>
            <a:ext cx="11527617" cy="600075"/>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pPr>
              <a:spcBef>
                <a:spcPts val="0"/>
              </a:spcBef>
              <a:buClr>
                <a:schemeClr val="dk1"/>
              </a:buClr>
              <a:buSzPts val="2160"/>
              <a:buFont typeface="Arial"/>
              <a:buNone/>
            </a:pPr>
            <a:r>
              <a:rPr lang="en-US" sz="3600">
                <a:solidFill>
                  <a:schemeClr val="dk1"/>
                </a:solidFill>
              </a:rPr>
              <a:t>Better Plants Goal Achievers: Characteristics</a:t>
            </a:r>
          </a:p>
        </p:txBody>
      </p:sp>
      <p:sp>
        <p:nvSpPr>
          <p:cNvPr id="8" name="TextBox 7">
            <a:extLst>
              <a:ext uri="{FF2B5EF4-FFF2-40B4-BE49-F238E27FC236}">
                <a16:creationId xmlns:a16="http://schemas.microsoft.com/office/drawing/2014/main" id="{33EB2099-0FC9-4F55-A2E5-0105D3AD9D5C}"/>
              </a:ext>
            </a:extLst>
          </p:cNvPr>
          <p:cNvSpPr txBox="1"/>
          <p:nvPr/>
        </p:nvSpPr>
        <p:spPr>
          <a:xfrm>
            <a:off x="10675020" y="2732992"/>
            <a:ext cx="643769" cy="400110"/>
          </a:xfrm>
          <a:prstGeom prst="rect">
            <a:avLst/>
          </a:prstGeom>
          <a:noFill/>
        </p:spPr>
        <p:txBody>
          <a:bodyPr wrap="square">
            <a:spAutoFit/>
          </a:bodyPr>
          <a:lstStyle/>
          <a:p>
            <a:r>
              <a:rPr lang="en-US" sz="2000" b="1" dirty="0"/>
              <a:t>(28)</a:t>
            </a:r>
            <a:endParaRPr lang="en-US" sz="2000" dirty="0"/>
          </a:p>
        </p:txBody>
      </p:sp>
      <p:sp>
        <p:nvSpPr>
          <p:cNvPr id="9" name="TextBox 8">
            <a:extLst>
              <a:ext uri="{FF2B5EF4-FFF2-40B4-BE49-F238E27FC236}">
                <a16:creationId xmlns:a16="http://schemas.microsoft.com/office/drawing/2014/main" id="{5500D71C-9F77-44F4-9D14-D5141307DC4F}"/>
              </a:ext>
            </a:extLst>
          </p:cNvPr>
          <p:cNvSpPr txBox="1"/>
          <p:nvPr/>
        </p:nvSpPr>
        <p:spPr>
          <a:xfrm>
            <a:off x="4005515" y="5357498"/>
            <a:ext cx="643769" cy="400110"/>
          </a:xfrm>
          <a:prstGeom prst="rect">
            <a:avLst/>
          </a:prstGeom>
          <a:noFill/>
        </p:spPr>
        <p:txBody>
          <a:bodyPr wrap="square">
            <a:spAutoFit/>
          </a:bodyPr>
          <a:lstStyle/>
          <a:p>
            <a:r>
              <a:rPr lang="en-US" sz="2000" b="1" dirty="0"/>
              <a:t>(14)</a:t>
            </a:r>
            <a:endParaRPr lang="en-US" sz="2000" dirty="0"/>
          </a:p>
        </p:txBody>
      </p:sp>
      <p:sp>
        <p:nvSpPr>
          <p:cNvPr id="10" name="TextBox 9">
            <a:extLst>
              <a:ext uri="{FF2B5EF4-FFF2-40B4-BE49-F238E27FC236}">
                <a16:creationId xmlns:a16="http://schemas.microsoft.com/office/drawing/2014/main" id="{2B977E98-F2AB-4563-B35B-2C0CB9695C1A}"/>
              </a:ext>
            </a:extLst>
          </p:cNvPr>
          <p:cNvSpPr txBox="1"/>
          <p:nvPr/>
        </p:nvSpPr>
        <p:spPr>
          <a:xfrm>
            <a:off x="3580399" y="2177151"/>
            <a:ext cx="643769" cy="400110"/>
          </a:xfrm>
          <a:prstGeom prst="rect">
            <a:avLst/>
          </a:prstGeom>
          <a:noFill/>
        </p:spPr>
        <p:txBody>
          <a:bodyPr wrap="square">
            <a:spAutoFit/>
          </a:bodyPr>
          <a:lstStyle/>
          <a:p>
            <a:r>
              <a:rPr lang="en-US" sz="2000" b="1" dirty="0"/>
              <a:t>(14)</a:t>
            </a:r>
            <a:endParaRPr lang="en-US" sz="2000" dirty="0"/>
          </a:p>
        </p:txBody>
      </p:sp>
    </p:spTree>
    <p:extLst>
      <p:ext uri="{BB962C8B-B14F-4D97-AF65-F5344CB8AC3E}">
        <p14:creationId xmlns:p14="http://schemas.microsoft.com/office/powerpoint/2010/main" val="2118594625"/>
      </p:ext>
    </p:extLst>
  </p:cSld>
  <p:clrMapOvr>
    <a:masterClrMapping/>
  </p:clrMapOvr>
</p:sld>
</file>

<file path=ppt/theme/theme1.xml><?xml version="1.0" encoding="utf-8"?>
<a:theme xmlns:a="http://schemas.openxmlformats.org/drawingml/2006/main" name="021414_DOE_Final_PPT">
  <a:themeElements>
    <a:clrScheme name="Custom 2">
      <a:dk1>
        <a:srgbClr val="1D428A"/>
      </a:dk1>
      <a:lt1>
        <a:srgbClr val="FFFFFF"/>
      </a:lt1>
      <a:dk2>
        <a:srgbClr val="00A2DF"/>
      </a:dk2>
      <a:lt2>
        <a:srgbClr val="54585A"/>
      </a:lt2>
      <a:accent1>
        <a:srgbClr val="1D418A"/>
      </a:accent1>
      <a:accent2>
        <a:srgbClr val="319B3C"/>
      </a:accent2>
      <a:accent3>
        <a:srgbClr val="00A3E0"/>
      </a:accent3>
      <a:accent4>
        <a:srgbClr val="52565A"/>
      </a:accent4>
      <a:accent5>
        <a:srgbClr val="A2A9AF"/>
      </a:accent5>
      <a:accent6>
        <a:srgbClr val="A3AAAF"/>
      </a:accent6>
      <a:hlink>
        <a:srgbClr val="3357FF"/>
      </a:hlink>
      <a:folHlink>
        <a:srgbClr val="5357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defPPr>
      </a:lstStyle>
    </a:txDef>
  </a:objectDefaults>
  <a:extraClrSchemeLst/>
</a:theme>
</file>

<file path=ppt/theme/theme2.xml><?xml version="1.0" encoding="utf-8"?>
<a:theme xmlns:a="http://schemas.openxmlformats.org/drawingml/2006/main" name="1_021414_DOE_Final_PPT">
  <a:themeElements>
    <a:clrScheme name="Custom 2">
      <a:dk1>
        <a:srgbClr val="1D428A"/>
      </a:dk1>
      <a:lt1>
        <a:srgbClr val="FFFFFF"/>
      </a:lt1>
      <a:dk2>
        <a:srgbClr val="00A2DF"/>
      </a:dk2>
      <a:lt2>
        <a:srgbClr val="54585A"/>
      </a:lt2>
      <a:accent1>
        <a:srgbClr val="1D418A"/>
      </a:accent1>
      <a:accent2>
        <a:srgbClr val="319B3C"/>
      </a:accent2>
      <a:accent3>
        <a:srgbClr val="00A3E0"/>
      </a:accent3>
      <a:accent4>
        <a:srgbClr val="52565A"/>
      </a:accent4>
      <a:accent5>
        <a:srgbClr val="A2A9AF"/>
      </a:accent5>
      <a:accent6>
        <a:srgbClr val="A3AAAF"/>
      </a:accent6>
      <a:hlink>
        <a:srgbClr val="3357FF"/>
      </a:hlink>
      <a:folHlink>
        <a:srgbClr val="5357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defPPr>
      </a:lstStyle>
    </a:txDef>
  </a:objectDefaults>
  <a:extraClrSchemeLst/>
</a:theme>
</file>

<file path=ppt/theme/theme3.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515FB03C606468E9AC9CE161CFA90" ma:contentTypeVersion="5" ma:contentTypeDescription="Create a new document." ma:contentTypeScope="" ma:versionID="c491b84b8ca9b7e511710bc809a0f9a4">
  <xsd:schema xmlns:xsd="http://www.w3.org/2001/XMLSchema" xmlns:xs="http://www.w3.org/2001/XMLSchema" xmlns:p="http://schemas.microsoft.com/office/2006/metadata/properties" xmlns:ns3="b46679bd-67f5-4136-bc89-b400106d8f83" xmlns:ns4="765c92d4-c508-4d1e-8a5b-8ae03cc35ae2" targetNamespace="http://schemas.microsoft.com/office/2006/metadata/properties" ma:root="true" ma:fieldsID="c4ca8c4ec02e380b297ddde20a5b3129" ns3:_="" ns4:_="">
    <xsd:import namespace="b46679bd-67f5-4136-bc89-b400106d8f83"/>
    <xsd:import namespace="765c92d4-c508-4d1e-8a5b-8ae03cc35ae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679bd-67f5-4136-bc89-b400106d8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5c92d4-c508-4d1e-8a5b-8ae03cc35a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301EA8-86DB-44DF-BC6B-4F1019AA5419}">
  <ds:schemaRefs>
    <ds:schemaRef ds:uri="765c92d4-c508-4d1e-8a5b-8ae03cc35ae2"/>
    <ds:schemaRef ds:uri="b46679bd-67f5-4136-bc89-b400106d8f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F49E40-90B7-449D-BD73-58223535BF5C}">
  <ds:schemaRefs>
    <ds:schemaRef ds:uri="http://schemas.microsoft.com/office/2006/documentManagement/types"/>
    <ds:schemaRef ds:uri="765c92d4-c508-4d1e-8a5b-8ae03cc35ae2"/>
    <ds:schemaRef ds:uri="http://purl.org/dc/dcmitype/"/>
    <ds:schemaRef ds:uri="b46679bd-67f5-4136-bc89-b400106d8f83"/>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8AB0D3F3-CDBB-48B9-B668-7CE32AF383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325</TotalTime>
  <Words>2502</Words>
  <Application>Microsoft Office PowerPoint</Application>
  <PresentationFormat>Widescreen</PresentationFormat>
  <Paragraphs>301</Paragraphs>
  <Slides>27</Slides>
  <Notes>22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27</vt:i4>
      </vt:variant>
    </vt:vector>
  </HeadingPairs>
  <TitlesOfParts>
    <vt:vector size="44" baseType="lpstr">
      <vt:lpstr>Arial</vt:lpstr>
      <vt:lpstr>Arial Narrow</vt:lpstr>
      <vt:lpstr>Avenir</vt:lpstr>
      <vt:lpstr>Avenir LT Pro 35 Light</vt:lpstr>
      <vt:lpstr>Avenir LT Pro 65 Medium</vt:lpstr>
      <vt:lpstr>Calibri</vt:lpstr>
      <vt:lpstr>Calibri Light</vt:lpstr>
      <vt:lpstr>Cambria</vt:lpstr>
      <vt:lpstr>Courier New</vt:lpstr>
      <vt:lpstr>Franklin Gothic Book</vt:lpstr>
      <vt:lpstr>Franklin Gothic Medium</vt:lpstr>
      <vt:lpstr>Lucida Grande</vt:lpstr>
      <vt:lpstr>Segoe UI</vt:lpstr>
      <vt:lpstr>Wingdings</vt:lpstr>
      <vt:lpstr>021414_DOE_Final_PPT</vt:lpstr>
      <vt:lpstr>1_021414_DOE_Final_PPT</vt:lpstr>
      <vt:lpstr>EERE PPT</vt:lpstr>
      <vt:lpstr>PowerPoint Presentation</vt:lpstr>
      <vt:lpstr>Meeting Recording Announcement</vt:lpstr>
      <vt:lpstr>Agenda &amp; Purpose</vt:lpstr>
      <vt:lpstr>DOE’s Better Plants Program</vt:lpstr>
      <vt:lpstr>New - Better Climate Challenge</vt:lpstr>
      <vt:lpstr>Core program components – transparency, accountability, and technical assistance </vt:lpstr>
      <vt:lpstr>Partner Goal Achievement: Typical Pathway</vt:lpstr>
      <vt:lpstr>B</vt:lpstr>
      <vt:lpstr>Industrial Assessment Centers</vt:lpstr>
      <vt:lpstr>Industrial Assessment Centers</vt:lpstr>
      <vt:lpstr>Industrial Assessment Centers</vt:lpstr>
      <vt:lpstr>Industrial Assessment Centers</vt:lpstr>
      <vt:lpstr>Industrial Assessment Centers</vt:lpstr>
      <vt:lpstr>Industrial Assessment Centers</vt:lpstr>
      <vt:lpstr>Industrial Assessment Centers</vt:lpstr>
      <vt:lpstr>Industrial Assessment Centers</vt:lpstr>
      <vt:lpstr>Industrial Assessment Centers</vt:lpstr>
      <vt:lpstr>Industrial Assessment Centers</vt:lpstr>
      <vt:lpstr>Industrial Assessment Centers</vt:lpstr>
      <vt:lpstr>Better Plants Goal Achievers</vt:lpstr>
      <vt:lpstr>Industrial Assessment Centers</vt:lpstr>
      <vt:lpstr>Industrial Assessment Centers</vt:lpstr>
      <vt:lpstr>Industrial Assessment Centers</vt:lpstr>
      <vt:lpstr>Industrial Assessment Centers</vt:lpstr>
      <vt:lpstr>Partner Testimonials:</vt:lpstr>
      <vt:lpstr>Partner Testimonials:</vt:lpstr>
      <vt:lpstr>Thank you!</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to Strengthen U.S. Manufacturing Competitiveness</dc:title>
  <dc:creator>Lung, Robert (CONTR)</dc:creator>
  <cp:lastModifiedBy>Stacey Young</cp:lastModifiedBy>
  <cp:revision>11</cp:revision>
  <cp:lastPrinted>2019-12-18T18:20:16Z</cp:lastPrinted>
  <dcterms:created xsi:type="dcterms:W3CDTF">2019-11-13T15:40:55Z</dcterms:created>
  <dcterms:modified xsi:type="dcterms:W3CDTF">2021-10-29T17:25:12Z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0x010100A66515FB03C606468E9AC9CE161CFA90</vt:lpwstr>
  </property>
</Properties>
</file>