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9"/>
  </p:notesMasterIdLst>
  <p:handoutMasterIdLst>
    <p:handoutMasterId r:id="rId150"/>
  </p:handoutMasterIdLst>
  <p:sldIdLst>
    <p:sldId id="290" r:id="rId2"/>
    <p:sldId id="613" r:id="rId3"/>
    <p:sldId id="606" r:id="rId4"/>
    <p:sldId id="297" r:id="rId5"/>
    <p:sldId id="298" r:id="rId6"/>
    <p:sldId id="299" r:id="rId7"/>
    <p:sldId id="300" r:id="rId8"/>
    <p:sldId id="302" r:id="rId9"/>
    <p:sldId id="585" r:id="rId10"/>
    <p:sldId id="516" r:id="rId11"/>
    <p:sldId id="517" r:id="rId12"/>
    <p:sldId id="610" r:id="rId13"/>
    <p:sldId id="586" r:id="rId14"/>
    <p:sldId id="587" r:id="rId15"/>
    <p:sldId id="609" r:id="rId16"/>
    <p:sldId id="319" r:id="rId17"/>
    <p:sldId id="603" r:id="rId18"/>
    <p:sldId id="320" r:id="rId19"/>
    <p:sldId id="504" r:id="rId20"/>
    <p:sldId id="328" r:id="rId21"/>
    <p:sldId id="329" r:id="rId22"/>
    <p:sldId id="614" r:id="rId23"/>
    <p:sldId id="333" r:id="rId24"/>
    <p:sldId id="570" r:id="rId25"/>
    <p:sldId id="335" r:id="rId26"/>
    <p:sldId id="615" r:id="rId27"/>
    <p:sldId id="337" r:id="rId28"/>
    <p:sldId id="338" r:id="rId29"/>
    <p:sldId id="339" r:id="rId30"/>
    <p:sldId id="340" r:id="rId31"/>
    <p:sldId id="343" r:id="rId32"/>
    <p:sldId id="344" r:id="rId33"/>
    <p:sldId id="345" r:id="rId34"/>
    <p:sldId id="348" r:id="rId35"/>
    <p:sldId id="588" r:id="rId36"/>
    <p:sldId id="589" r:id="rId37"/>
    <p:sldId id="590" r:id="rId38"/>
    <p:sldId id="592" r:id="rId39"/>
    <p:sldId id="608" r:id="rId40"/>
    <p:sldId id="616" r:id="rId41"/>
    <p:sldId id="597" r:id="rId42"/>
    <p:sldId id="596" r:id="rId43"/>
    <p:sldId id="359" r:id="rId44"/>
    <p:sldId id="360" r:id="rId45"/>
    <p:sldId id="617" r:id="rId46"/>
    <p:sldId id="364" r:id="rId47"/>
    <p:sldId id="618" r:id="rId48"/>
    <p:sldId id="640" r:id="rId49"/>
    <p:sldId id="641" r:id="rId50"/>
    <p:sldId id="372" r:id="rId51"/>
    <p:sldId id="373" r:id="rId52"/>
    <p:sldId id="374" r:id="rId53"/>
    <p:sldId id="376" r:id="rId54"/>
    <p:sldId id="377" r:id="rId55"/>
    <p:sldId id="380" r:id="rId56"/>
    <p:sldId id="378" r:id="rId57"/>
    <p:sldId id="563" r:id="rId58"/>
    <p:sldId id="385" r:id="rId59"/>
    <p:sldId id="386" r:id="rId60"/>
    <p:sldId id="387" r:id="rId61"/>
    <p:sldId id="604" r:id="rId62"/>
    <p:sldId id="388" r:id="rId63"/>
    <p:sldId id="389" r:id="rId64"/>
    <p:sldId id="390" r:id="rId65"/>
    <p:sldId id="391" r:id="rId66"/>
    <p:sldId id="611" r:id="rId67"/>
    <p:sldId id="612" r:id="rId68"/>
    <p:sldId id="394" r:id="rId69"/>
    <p:sldId id="395" r:id="rId70"/>
    <p:sldId id="598" r:id="rId71"/>
    <p:sldId id="396" r:id="rId72"/>
    <p:sldId id="400" r:id="rId73"/>
    <p:sldId id="600" r:id="rId74"/>
    <p:sldId id="401" r:id="rId75"/>
    <p:sldId id="619" r:id="rId76"/>
    <p:sldId id="403" r:id="rId77"/>
    <p:sldId id="404" r:id="rId78"/>
    <p:sldId id="601" r:id="rId79"/>
    <p:sldId id="406" r:id="rId80"/>
    <p:sldId id="620" r:id="rId81"/>
    <p:sldId id="621" r:id="rId82"/>
    <p:sldId id="414" r:id="rId83"/>
    <p:sldId id="572" r:id="rId84"/>
    <p:sldId id="421" r:id="rId85"/>
    <p:sldId id="422" r:id="rId86"/>
    <p:sldId id="423" r:id="rId87"/>
    <p:sldId id="622" r:id="rId88"/>
    <p:sldId id="427" r:id="rId89"/>
    <p:sldId id="428" r:id="rId90"/>
    <p:sldId id="429" r:id="rId91"/>
    <p:sldId id="430" r:id="rId92"/>
    <p:sldId id="431" r:id="rId93"/>
    <p:sldId id="511" r:id="rId94"/>
    <p:sldId id="441" r:id="rId95"/>
    <p:sldId id="642" r:id="rId96"/>
    <p:sldId id="433" r:id="rId97"/>
    <p:sldId id="437" r:id="rId98"/>
    <p:sldId id="438" r:id="rId99"/>
    <p:sldId id="520" r:id="rId100"/>
    <p:sldId id="521" r:id="rId101"/>
    <p:sldId id="522" r:id="rId102"/>
    <p:sldId id="448" r:id="rId103"/>
    <p:sldId id="523" r:id="rId104"/>
    <p:sldId id="623" r:id="rId105"/>
    <p:sldId id="525" r:id="rId106"/>
    <p:sldId id="624" r:id="rId107"/>
    <p:sldId id="527" r:id="rId108"/>
    <p:sldId id="625" r:id="rId109"/>
    <p:sldId id="455" r:id="rId110"/>
    <p:sldId id="456" r:id="rId111"/>
    <p:sldId id="529" r:id="rId112"/>
    <p:sldId id="576" r:id="rId113"/>
    <p:sldId id="577" r:id="rId114"/>
    <p:sldId id="530" r:id="rId115"/>
    <p:sldId id="531" r:id="rId116"/>
    <p:sldId id="532" r:id="rId117"/>
    <p:sldId id="533" r:id="rId118"/>
    <p:sldId id="466" r:id="rId119"/>
    <p:sldId id="578" r:id="rId120"/>
    <p:sldId id="627" r:id="rId121"/>
    <p:sldId id="579" r:id="rId122"/>
    <p:sldId id="628" r:id="rId123"/>
    <p:sldId id="535" r:id="rId124"/>
    <p:sldId id="629" r:id="rId125"/>
    <p:sldId id="473" r:id="rId126"/>
    <p:sldId id="568" r:id="rId127"/>
    <p:sldId id="537" r:id="rId128"/>
    <p:sldId id="565" r:id="rId129"/>
    <p:sldId id="643" r:id="rId130"/>
    <p:sldId id="538" r:id="rId131"/>
    <p:sldId id="539" r:id="rId132"/>
    <p:sldId id="630" r:id="rId133"/>
    <p:sldId id="631" r:id="rId134"/>
    <p:sldId id="632" r:id="rId135"/>
    <p:sldId id="633" r:id="rId136"/>
    <p:sldId id="555" r:id="rId137"/>
    <p:sldId id="634" r:id="rId138"/>
    <p:sldId id="567" r:id="rId139"/>
    <p:sldId id="635" r:id="rId140"/>
    <p:sldId id="545" r:id="rId141"/>
    <p:sldId id="546" r:id="rId142"/>
    <p:sldId id="636" r:id="rId143"/>
    <p:sldId id="548" r:id="rId144"/>
    <p:sldId id="638" r:id="rId145"/>
    <p:sldId id="566" r:id="rId146"/>
    <p:sldId id="497" r:id="rId147"/>
    <p:sldId id="639" r:id="rId14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spero, Nick" initials="PN" lastIdx="37" clrIdx="0">
    <p:extLst>
      <p:ext uri="{19B8F6BF-5375-455C-9EA6-DF929625EA0E}">
        <p15:presenceInfo xmlns:p15="http://schemas.microsoft.com/office/powerpoint/2012/main" userId="S-1-5-21-2844929807-1687724802-988633214-42169" providerId="AD"/>
      </p:ext>
    </p:extLst>
  </p:cmAuthor>
  <p:cmAuthor id="2" name="Nelson-Burns, Lesley" initials="NL" lastIdx="10" clrIdx="1">
    <p:extLst>
      <p:ext uri="{19B8F6BF-5375-455C-9EA6-DF929625EA0E}">
        <p15:presenceInfo xmlns:p15="http://schemas.microsoft.com/office/powerpoint/2012/main" userId="Nelson-Burns, Lesley" providerId="None"/>
      </p:ext>
    </p:extLst>
  </p:cmAuthor>
  <p:cmAuthor id="3" name="Benson, Kirstin (CONTR)" initials="BK(" lastIdx="49" clrIdx="2">
    <p:extLst>
      <p:ext uri="{19B8F6BF-5375-455C-9EA6-DF929625EA0E}">
        <p15:presenceInfo xmlns:p15="http://schemas.microsoft.com/office/powerpoint/2012/main" userId="S-1-5-21-2844929807-1687724802-988633214-21233" providerId="AD"/>
      </p:ext>
    </p:extLst>
  </p:cmAuthor>
  <p:cmAuthor id="4" name="Grimm, Randy (CONTR)" initials="GR(" lastIdx="0" clrIdx="3">
    <p:extLst>
      <p:ext uri="{19B8F6BF-5375-455C-9EA6-DF929625EA0E}">
        <p15:presenceInfo xmlns:p15="http://schemas.microsoft.com/office/powerpoint/2012/main" userId="S-1-5-21-2844929807-1687724802-988633214-43701" providerId="AD"/>
      </p:ext>
    </p:extLst>
  </p:cmAuthor>
  <p:cmAuthor id="5" name="Prospero, Nick" initials="PN [2]" lastIdx="22" clrIdx="4">
    <p:extLst>
      <p:ext uri="{19B8F6BF-5375-455C-9EA6-DF929625EA0E}">
        <p15:presenceInfo xmlns:p15="http://schemas.microsoft.com/office/powerpoint/2012/main" userId="S::nick.prospero@hq.doe.gov::cf413a33-e096-46e6-9125-d9968e25202e" providerId="AD"/>
      </p:ext>
    </p:extLst>
  </p:cmAuthor>
  <p:cmAuthor id="6" name="Nelson, Lesley" initials="NL" lastIdx="17" clrIdx="5">
    <p:extLst>
      <p:ext uri="{19B8F6BF-5375-455C-9EA6-DF929625EA0E}">
        <p15:presenceInfo xmlns:p15="http://schemas.microsoft.com/office/powerpoint/2012/main" userId="S::lesley.nelson@hq.doe.gov::b7d683c7-7dc6-44c7-be95-45070933c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E"/>
    <a:srgbClr val="00359E"/>
    <a:srgbClr val="478F4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68273" autoAdjust="0"/>
  </p:normalViewPr>
  <p:slideViewPr>
    <p:cSldViewPr>
      <p:cViewPr varScale="1">
        <p:scale>
          <a:sx n="57" d="100"/>
          <a:sy n="57" d="100"/>
        </p:scale>
        <p:origin x="1925"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572"/>
    </p:cViewPr>
  </p:sorterViewPr>
  <p:notesViewPr>
    <p:cSldViewPr>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82140F20-43DE-4147-B5DA-0FF22037EC38}" type="datetimeFigureOut">
              <a:rPr lang="en-US" smtClean="0"/>
              <a:t>2/19/2021</a:t>
            </a:fld>
            <a:endParaRPr lang="en-US" dirty="0"/>
          </a:p>
        </p:txBody>
      </p:sp>
      <p:sp>
        <p:nvSpPr>
          <p:cNvPr id="4" name="Footer Placeholder 3"/>
          <p:cNvSpPr>
            <a:spLocks noGrp="1"/>
          </p:cNvSpPr>
          <p:nvPr>
            <p:ph type="ftr" sz="quarter" idx="2"/>
          </p:nvPr>
        </p:nvSpPr>
        <p:spPr>
          <a:xfrm>
            <a:off x="0" y="8772670"/>
            <a:ext cx="3037840" cy="46340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70"/>
            <a:ext cx="3037840" cy="463406"/>
          </a:xfrm>
          <a:prstGeom prst="rect">
            <a:avLst/>
          </a:prstGeom>
        </p:spPr>
        <p:txBody>
          <a:bodyPr vert="horz" lIns="93177" tIns="46589" rIns="93177" bIns="46589" rtlCol="0" anchor="b"/>
          <a:lstStyle>
            <a:lvl1pPr algn="r">
              <a:defRPr sz="1200"/>
            </a:lvl1pPr>
          </a:lstStyle>
          <a:p>
            <a:fld id="{A0DEDE36-4D5C-4ADA-8D52-E1A9ED3B4586}" type="slidenum">
              <a:rPr lang="en-US" smtClean="0"/>
              <a:t>‹#›</a:t>
            </a:fld>
            <a:endParaRPr lang="en-US" dirty="0"/>
          </a:p>
        </p:txBody>
      </p:sp>
    </p:spTree>
    <p:extLst>
      <p:ext uri="{BB962C8B-B14F-4D97-AF65-F5344CB8AC3E}">
        <p14:creationId xmlns:p14="http://schemas.microsoft.com/office/powerpoint/2010/main" val="2646051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00C21A6F-214B-4385-9F3C-773A0C0071D1}" type="datetimeFigureOut">
              <a:rPr lang="en-US" smtClean="0"/>
              <a:pPr/>
              <a:t>2/19/2021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66B18E6F-ECAB-4E51-A177-83235958CD6B}" type="slidenum">
              <a:rPr lang="en-US" smtClean="0"/>
              <a:pPr/>
              <a:t>‹#›</a:t>
            </a:fld>
            <a:endParaRPr lang="en-US" dirty="0"/>
          </a:p>
        </p:txBody>
      </p:sp>
    </p:spTree>
    <p:extLst>
      <p:ext uri="{BB962C8B-B14F-4D97-AF65-F5344CB8AC3E}">
        <p14:creationId xmlns:p14="http://schemas.microsoft.com/office/powerpoint/2010/main" val="42016302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176E332-7B70-48FC-9080-AADC30D152F0}" type="slidenum">
              <a:rPr lang="en-US" smtClean="0"/>
              <a:pPr/>
              <a:t>1</a:t>
            </a:fld>
            <a:endParaRPr lang="en-US" dirty="0"/>
          </a:p>
        </p:txBody>
      </p:sp>
      <p:sp>
        <p:nvSpPr>
          <p:cNvPr id="63491" name="Rectangle 2"/>
          <p:cNvSpPr>
            <a:spLocks noGrp="1" noRot="1" noChangeAspect="1" noChangeArrowheads="1" noTextEdit="1"/>
          </p:cNvSpPr>
          <p:nvPr>
            <p:ph type="sldImg"/>
          </p:nvPr>
        </p:nvSpPr>
        <p:spPr>
          <a:xfrm>
            <a:off x="1116013" y="692150"/>
            <a:ext cx="4619625" cy="3463925"/>
          </a:xfrm>
          <a:ln/>
        </p:spPr>
      </p:sp>
      <p:sp>
        <p:nvSpPr>
          <p:cNvPr id="63492" name="Rectangle 3"/>
          <p:cNvSpPr>
            <a:spLocks noGrp="1" noChangeArrowheads="1"/>
          </p:cNvSpPr>
          <p:nvPr>
            <p:ph type="body" idx="1"/>
          </p:nvPr>
        </p:nvSpPr>
        <p:spPr>
          <a:xfrm>
            <a:off x="685800" y="4387136"/>
            <a:ext cx="5623560" cy="4156234"/>
          </a:xfrm>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All persons who classify matter containing RD or FRD must be RD Derivative Classifiers.  To become an RD Derivative Classifier, y</a:t>
            </a:r>
            <a:r>
              <a:rPr lang="en-US" sz="1200" kern="1200" dirty="0">
                <a:solidFill>
                  <a:schemeClr val="tx1"/>
                </a:solidFill>
                <a:effectLst/>
                <a:latin typeface="+mn-lt"/>
                <a:ea typeface="+mn-ea"/>
                <a:cs typeface="+mn-cs"/>
              </a:rPr>
              <a:t>ou must</a:t>
            </a:r>
            <a:r>
              <a:rPr lang="en-US" sz="1200" kern="1200" baseline="0" dirty="0">
                <a:solidFill>
                  <a:schemeClr val="tx1"/>
                </a:solidFill>
                <a:effectLst/>
                <a:latin typeface="+mn-lt"/>
                <a:ea typeface="+mn-ea"/>
                <a:cs typeface="+mn-cs"/>
              </a:rPr>
              <a:t> complete RD Derivative Classifier training in order understand the unique characteristics of RD and FRD, including when you can make a determination, when matter must be referred to DOE or DoD, the special marking requirements, and other information you need to do your job.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defRPr/>
            </a:pPr>
            <a:r>
              <a:rPr lang="en-US" dirty="0"/>
              <a:t>This course is for persons in non-DOE agencies who deal with nuclear-related information and need to determine if matter contains Restricted Data or Formerly Restricted Data. This course contains</a:t>
            </a:r>
            <a:r>
              <a:rPr lang="en-US" baseline="0" dirty="0"/>
              <a:t> the policy content necessary for a person to become an RD Derivative Classifier.  </a:t>
            </a:r>
          </a:p>
          <a:p>
            <a:pPr lvl="0">
              <a:defRPr/>
            </a:pPr>
            <a:endParaRPr lang="en-US" dirty="0"/>
          </a:p>
          <a:p>
            <a:pPr lvl="0">
              <a:defRPr/>
            </a:pPr>
            <a:r>
              <a:rPr lang="en-US" sz="1200" kern="1200" baseline="0" dirty="0">
                <a:solidFill>
                  <a:schemeClr val="tx1"/>
                </a:solidFill>
                <a:effectLst/>
                <a:latin typeface="+mn-lt"/>
                <a:ea typeface="+mn-ea"/>
                <a:cs typeface="+mn-cs"/>
              </a:rPr>
              <a:t>In addition to completing this training, or similar training provided by your agency, you must follow your agency’s procedures to become an RD Derivative Classifier.  DoD military and Federal personnel do not have to be designated in writing, but DoD contractors and all other agency personnel must be designated as RD Derivative Classifiers in writing in accordance with agency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77249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200">
                <a:solidFill>
                  <a:schemeClr val="tx1"/>
                </a:solidFill>
                <a:latin typeface="Times New Roman" panose="02020603050405020304" pitchFamily="18" charset="0"/>
              </a:defRPr>
            </a:lvl1pPr>
            <a:lvl2pPr marL="742950" indent="-285750" defTabSz="941388">
              <a:defRPr sz="2200">
                <a:solidFill>
                  <a:schemeClr val="tx1"/>
                </a:solidFill>
                <a:latin typeface="Times New Roman" panose="02020603050405020304" pitchFamily="18" charset="0"/>
              </a:defRPr>
            </a:lvl2pPr>
            <a:lvl3pPr marL="1143000" indent="-228600" defTabSz="941388">
              <a:defRPr sz="2200">
                <a:solidFill>
                  <a:schemeClr val="tx1"/>
                </a:solidFill>
                <a:latin typeface="Times New Roman" panose="02020603050405020304" pitchFamily="18" charset="0"/>
              </a:defRPr>
            </a:lvl3pPr>
            <a:lvl4pPr marL="1600200" indent="-228600" defTabSz="941388">
              <a:defRPr sz="2200">
                <a:solidFill>
                  <a:schemeClr val="tx1"/>
                </a:solidFill>
                <a:latin typeface="Times New Roman" panose="02020603050405020304" pitchFamily="18" charset="0"/>
              </a:defRPr>
            </a:lvl4pPr>
            <a:lvl5pPr marL="2057400" indent="-228600" defTabSz="941388">
              <a:defRPr sz="2200">
                <a:solidFill>
                  <a:schemeClr val="tx1"/>
                </a:solidFill>
                <a:latin typeface="Times New Roman" panose="02020603050405020304" pitchFamily="18" charset="0"/>
              </a:defRPr>
            </a:lvl5pPr>
            <a:lvl6pPr marL="2514600" indent="-228600" defTabSz="941388"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defTabSz="941388"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defTabSz="941388"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defTabSz="941388" eaLnBrk="0" fontAlgn="base" hangingPunct="0">
              <a:spcBef>
                <a:spcPct val="0"/>
              </a:spcBef>
              <a:spcAft>
                <a:spcPct val="0"/>
              </a:spcAft>
              <a:defRPr sz="2200">
                <a:solidFill>
                  <a:schemeClr val="tx1"/>
                </a:solidFill>
                <a:latin typeface="Times New Roman" panose="02020603050405020304" pitchFamily="18" charset="0"/>
              </a:defRPr>
            </a:lvl9pPr>
          </a:lstStyle>
          <a:p>
            <a:fld id="{9A0E8142-86FE-4240-B4FD-C216E4268795}" type="slidenum">
              <a:rPr lang="en-US" altLang="en-US" sz="1200" smtClean="0"/>
              <a:pPr/>
              <a:t>10</a:t>
            </a:fld>
            <a:endParaRPr lang="en-US" altLang="en-US"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baseline="0" dirty="0">
                <a:solidFill>
                  <a:schemeClr val="tx1"/>
                </a:solidFill>
                <a:effectLst/>
                <a:latin typeface="+mn-lt"/>
                <a:ea typeface="+mn-ea"/>
                <a:cs typeface="+mn-cs"/>
              </a:rPr>
              <a:t>We’ll start with Restricted Data.</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Restricted Data is classified information related to the design, manufacture, or utilization of atomic weapons; the production of special nuclear material; or the use of special nuclear material in the production of energy.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include:</a:t>
            </a:r>
          </a:p>
          <a:p>
            <a:endParaRPr lang="en-US" sz="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Nuclear weapon design;</a:t>
            </a:r>
          </a:p>
          <a:p>
            <a:endParaRPr lang="en-US" sz="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Nuclear material production such as gaseous diffusion and centrifuge; and</a:t>
            </a:r>
          </a:p>
          <a:p>
            <a:endParaRPr lang="en-US" sz="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Naval reactor information.</a:t>
            </a:r>
          </a:p>
        </p:txBody>
      </p:sp>
    </p:spTree>
    <p:extLst>
      <p:ext uri="{BB962C8B-B14F-4D97-AF65-F5344CB8AC3E}">
        <p14:creationId xmlns:p14="http://schemas.microsoft.com/office/powerpoint/2010/main" val="32033208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3200" b="1">
                <a:solidFill>
                  <a:schemeClr val="tx1"/>
                </a:solidFill>
                <a:latin typeface="Arial" panose="020B0604020202020204" pitchFamily="34" charset="0"/>
              </a:defRPr>
            </a:lvl1pPr>
            <a:lvl2pPr marL="742950" indent="-285750" defTabSz="911225">
              <a:defRPr sz="3200" b="1">
                <a:solidFill>
                  <a:schemeClr val="tx1"/>
                </a:solidFill>
                <a:latin typeface="Arial" panose="020B0604020202020204" pitchFamily="34" charset="0"/>
              </a:defRPr>
            </a:lvl2pPr>
            <a:lvl3pPr marL="1143000" indent="-228600" defTabSz="911225">
              <a:defRPr sz="3200" b="1">
                <a:solidFill>
                  <a:schemeClr val="tx1"/>
                </a:solidFill>
                <a:latin typeface="Arial" panose="020B0604020202020204" pitchFamily="34" charset="0"/>
              </a:defRPr>
            </a:lvl3pPr>
            <a:lvl4pPr marL="1600200" indent="-228600" defTabSz="911225">
              <a:defRPr sz="3200" b="1">
                <a:solidFill>
                  <a:schemeClr val="tx1"/>
                </a:solidFill>
                <a:latin typeface="Arial" panose="020B0604020202020204" pitchFamily="34" charset="0"/>
              </a:defRPr>
            </a:lvl4pPr>
            <a:lvl5pPr marL="2057400" indent="-228600" defTabSz="911225">
              <a:defRPr sz="3200" b="1">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3200" b="1">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3200" b="1">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3200" b="1">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3200" b="1">
                <a:solidFill>
                  <a:schemeClr val="tx1"/>
                </a:solidFill>
                <a:latin typeface="Arial" panose="020B0604020202020204" pitchFamily="34" charset="0"/>
              </a:defRPr>
            </a:lvl9pPr>
          </a:lstStyle>
          <a:p>
            <a:fld id="{3F810A0E-AC4F-4A78-BE3B-4463530F4347}" type="slidenum">
              <a:rPr lang="en-US" altLang="en-US" sz="1200" b="0" smtClean="0">
                <a:latin typeface="+mn-lt"/>
              </a:rPr>
              <a:pPr/>
              <a:t>100</a:t>
            </a:fld>
            <a:endParaRPr lang="en-US" altLang="en-US" sz="1200" b="0" dirty="0">
              <a:latin typeface="+mn-lt"/>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an example of portion-marked matter containing both Restricted Data and National Security Information.</a:t>
            </a:r>
          </a:p>
          <a:p>
            <a:endParaRPr lang="en-US" altLang="en-US" dirty="0">
              <a:latin typeface="Arial" panose="020B0604020202020204" pitchFamily="34" charset="0"/>
            </a:endParaRPr>
          </a:p>
          <a:p>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37855244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FDC65742-0E30-42C0-84FF-F16F5E97E522}" type="slidenum">
              <a:rPr lang="en-US" smtClean="0"/>
              <a:pPr/>
              <a:t>101</a:t>
            </a:fld>
            <a:endParaRPr lang="en-US" dirty="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marL="396875" indent="-396875">
              <a:lnSpc>
                <a:spcPct val="110000"/>
              </a:lnSpc>
            </a:pPr>
            <a:r>
              <a:rPr lang="en-US" sz="1200" dirty="0"/>
              <a:t>CNWDI is RD.</a:t>
            </a:r>
          </a:p>
          <a:p>
            <a:pPr marL="396875" indent="-396875">
              <a:lnSpc>
                <a:spcPct val="110000"/>
              </a:lnSpc>
            </a:pPr>
            <a:endParaRPr lang="en-US" sz="1200" dirty="0"/>
          </a:p>
          <a:p>
            <a:pPr>
              <a:lnSpc>
                <a:spcPct val="110000"/>
              </a:lnSpc>
            </a:pPr>
            <a:r>
              <a:rPr lang="en-US" sz="1200" dirty="0"/>
              <a:t>The CNWDI designation is </a:t>
            </a:r>
            <a:r>
              <a:rPr lang="en-US" sz="1200" u="sng" dirty="0"/>
              <a:t>used by DoD</a:t>
            </a:r>
            <a:r>
              <a:rPr lang="en-US" sz="1200" dirty="0"/>
              <a:t> for TSRD or SRD weapon data revealing the theory of operation or design of the components of a thermonuclear or fission bomb, warhead, demolition munitions, or test device.</a:t>
            </a:r>
          </a:p>
          <a:p>
            <a:pPr>
              <a:lnSpc>
                <a:spcPct val="110000"/>
              </a:lnSpc>
            </a:pPr>
            <a:endParaRPr lang="en-US" sz="1200" dirty="0"/>
          </a:p>
          <a:p>
            <a:pPr>
              <a:lnSpc>
                <a:spcPct val="110000"/>
              </a:lnSpc>
            </a:pPr>
            <a:r>
              <a:rPr lang="en-US" sz="1200" dirty="0"/>
              <a:t>Requirements for marking matter containing CNWDI are contained in DoD Instruction 5210.02.  </a:t>
            </a:r>
          </a:p>
          <a:p>
            <a:pPr>
              <a:lnSpc>
                <a:spcPct val="110000"/>
              </a:lnSpc>
            </a:pPr>
            <a:endParaRPr lang="en-US" sz="1200" dirty="0"/>
          </a:p>
          <a:p>
            <a:pPr marL="396875" indent="-396875">
              <a:lnSpc>
                <a:spcPct val="110000"/>
              </a:lnSpc>
            </a:pPr>
            <a:r>
              <a:rPr lang="en-US" sz="1100" b="1" dirty="0">
                <a:solidFill>
                  <a:srgbClr val="FF0000"/>
                </a:solidFill>
              </a:rPr>
              <a:t>DoD personnel should refer to DoD Instruction 5210.02 for more information.</a:t>
            </a:r>
          </a:p>
          <a:p>
            <a:endParaRPr lang="en-US" dirty="0"/>
          </a:p>
        </p:txBody>
      </p:sp>
    </p:spTree>
    <p:extLst>
      <p:ext uri="{BB962C8B-B14F-4D97-AF65-F5344CB8AC3E}">
        <p14:creationId xmlns:p14="http://schemas.microsoft.com/office/powerpoint/2010/main" val="32637092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102</a:t>
            </a:fld>
            <a:endParaRPr lang="en-US" dirty="0"/>
          </a:p>
        </p:txBody>
      </p:sp>
      <p:sp>
        <p:nvSpPr>
          <p:cNvPr id="5" name="Notes Placeholder 2">
            <a:extLst>
              <a:ext uri="{FF2B5EF4-FFF2-40B4-BE49-F238E27FC236}">
                <a16:creationId xmlns:a16="http://schemas.microsoft.com/office/drawing/2014/main" xmlns="" id="{3E020142-9844-49CC-B191-6EDE8A0422E9}"/>
              </a:ext>
            </a:extLst>
          </p:cNvPr>
          <p:cNvSpPr txBox="1">
            <a:spLocks/>
          </p:cNvSpPr>
          <p:nvPr/>
        </p:nvSpPr>
        <p:spPr>
          <a:xfrm>
            <a:off x="701040" y="4387136"/>
            <a:ext cx="5608320" cy="4156234"/>
          </a:xfrm>
          <a:prstGeom prst="rect">
            <a:avLst/>
          </a:prstGeom>
        </p:spPr>
        <p:txBody>
          <a:bodyPr vert="horz" lIns="93177" tIns="46589" rIns="93177" bIns="4658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buFont typeface="Wingdings" pitchFamily="2" charset="2"/>
              <a:buNone/>
            </a:pPr>
            <a:endParaRPr lang="en-US" dirty="0"/>
          </a:p>
        </p:txBody>
      </p:sp>
    </p:spTree>
    <p:extLst>
      <p:ext uri="{BB962C8B-B14F-4D97-AF65-F5344CB8AC3E}">
        <p14:creationId xmlns:p14="http://schemas.microsoft.com/office/powerpoint/2010/main" val="35876703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lnSpc>
                <a:spcPct val="120000"/>
              </a:lnSpc>
              <a:spcBef>
                <a:spcPts val="0"/>
              </a:spcBef>
              <a:spcAft>
                <a:spcPts val="1800"/>
              </a:spcAft>
              <a:buFont typeface="Wingdings" pitchFamily="2" charset="2"/>
              <a:buNone/>
            </a:pPr>
            <a:r>
              <a:rPr lang="en-US" dirty="0"/>
              <a:t>If matter containing RD, FRD, and NSI is portion-marked, when a portion marking identifies the level only, it is _____________________.</a:t>
            </a:r>
          </a:p>
          <a:p>
            <a:pPr marL="228600" lvl="1" indent="-228600" defTabSz="228600" eaLnBrk="1" hangingPunct="1">
              <a:buFont typeface="Wingdings" panose="05000000000000000000" pitchFamily="2" charset="2"/>
              <a:buChar char="q"/>
            </a:pPr>
            <a:r>
              <a:rPr lang="en-US" dirty="0"/>
              <a:t>Restricted Data </a:t>
            </a:r>
          </a:p>
          <a:p>
            <a:pPr marL="228600" lvl="1" indent="-228600" defTabSz="228600" eaLnBrk="1" hangingPunct="1">
              <a:buFont typeface="Wingdings" panose="05000000000000000000" pitchFamily="2" charset="2"/>
              <a:buChar char="q"/>
            </a:pPr>
            <a:r>
              <a:rPr lang="en-US" dirty="0"/>
              <a:t>Formerly Restricted Data </a:t>
            </a:r>
          </a:p>
          <a:p>
            <a:pPr marL="228600" lvl="1" indent="-228600" defTabSz="228600" eaLnBrk="1" hangingPunct="1">
              <a:buFont typeface="Wingdings" panose="05000000000000000000" pitchFamily="2" charset="2"/>
              <a:buChar char="q"/>
            </a:pPr>
            <a:r>
              <a:rPr lang="en-US" dirty="0"/>
              <a:t>National Security Information </a:t>
            </a:r>
          </a:p>
          <a:p>
            <a:pPr marL="228600" lvl="1" indent="-228600" defTabSz="228600" eaLnBrk="1" hangingPunct="1">
              <a:buFont typeface="Wingdings" panose="05000000000000000000" pitchFamily="2" charset="2"/>
              <a:buChar char="q"/>
            </a:pPr>
            <a:r>
              <a:rPr lang="en-US" dirty="0"/>
              <a:t>None of the above </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103</a:t>
            </a:fld>
            <a:endParaRPr lang="en-US" dirty="0"/>
          </a:p>
        </p:txBody>
      </p:sp>
    </p:spTree>
    <p:extLst>
      <p:ext uri="{BB962C8B-B14F-4D97-AF65-F5344CB8AC3E}">
        <p14:creationId xmlns:p14="http://schemas.microsoft.com/office/powerpoint/2010/main" val="34199815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matter contains RD, FRD, and NSI, the portions containing RD and FRD must identify the level and category.  When no category is identified, it is assumed to be </a:t>
            </a:r>
            <a:r>
              <a:rPr lang="en-US" dirty="0"/>
              <a:t>National Security Information.</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104</a:t>
            </a:fld>
            <a:endParaRPr lang="en-US" dirty="0"/>
          </a:p>
        </p:txBody>
      </p:sp>
    </p:spTree>
    <p:extLst>
      <p:ext uri="{BB962C8B-B14F-4D97-AF65-F5344CB8AC3E}">
        <p14:creationId xmlns:p14="http://schemas.microsoft.com/office/powerpoint/2010/main" val="15279686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sz="1200" dirty="0"/>
              <a:t>Select the required </a:t>
            </a:r>
            <a:r>
              <a:rPr lang="en-US" sz="1200" u="sng" dirty="0"/>
              <a:t>front page</a:t>
            </a:r>
            <a:r>
              <a:rPr lang="en-US" sz="1200" dirty="0"/>
              <a:t> markings on matter containing FRD.</a:t>
            </a:r>
          </a:p>
          <a:p>
            <a:pPr marL="288925" lvl="1" indent="-230188" eaLnBrk="1" hangingPunct="1">
              <a:buFont typeface="Wingdings" panose="05000000000000000000" pitchFamily="2" charset="2"/>
              <a:buChar char="q"/>
              <a:tabLst>
                <a:tab pos="914400" algn="l"/>
              </a:tabLst>
            </a:pPr>
            <a:r>
              <a:rPr lang="en-US" dirty="0"/>
              <a:t>Highest level of information in the matter at the top and bottom of page</a:t>
            </a:r>
          </a:p>
          <a:p>
            <a:pPr marL="288925" lvl="1" indent="-230188" eaLnBrk="1" hangingPunct="1">
              <a:buFont typeface="Wingdings" panose="05000000000000000000" pitchFamily="2" charset="2"/>
              <a:buChar char="q"/>
              <a:tabLst>
                <a:tab pos="914400" algn="l"/>
              </a:tabLst>
            </a:pPr>
            <a:r>
              <a:rPr lang="en-US" dirty="0"/>
              <a:t>FRD admonishment</a:t>
            </a:r>
          </a:p>
          <a:p>
            <a:pPr marL="288925" lvl="1" indent="-230188" eaLnBrk="1" hangingPunct="1">
              <a:buFont typeface="Wingdings" panose="05000000000000000000" pitchFamily="2" charset="2"/>
              <a:buChar char="q"/>
              <a:tabLst>
                <a:tab pos="914400" algn="l"/>
              </a:tabLst>
            </a:pPr>
            <a:r>
              <a:rPr lang="en-US" dirty="0"/>
              <a:t>RD Derivative Classifier's name and position/title</a:t>
            </a:r>
          </a:p>
          <a:p>
            <a:pPr marL="288925" lvl="1" indent="-230188" eaLnBrk="1" hangingPunct="1">
              <a:buFont typeface="Wingdings" panose="05000000000000000000" pitchFamily="2" charset="2"/>
              <a:buChar char="q"/>
              <a:tabLst>
                <a:tab pos="914400" algn="l"/>
              </a:tabLst>
            </a:pPr>
            <a:r>
              <a:rPr lang="en-US" dirty="0"/>
              <a:t>All of the above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105</a:t>
            </a:fld>
            <a:endParaRPr lang="en-US" dirty="0"/>
          </a:p>
        </p:txBody>
      </p:sp>
    </p:spTree>
    <p:extLst>
      <p:ext uri="{BB962C8B-B14F-4D97-AF65-F5344CB8AC3E}">
        <p14:creationId xmlns:p14="http://schemas.microsoft.com/office/powerpoint/2010/main" val="1980134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of the answers are correct. The front</a:t>
            </a:r>
            <a:r>
              <a:rPr lang="en-US" baseline="0" dirty="0"/>
              <a:t> page must have the highest level of information in the matter at the top and bottom, the FRD admonishment, and the RD Derivative Classifier’s name and position title </a:t>
            </a:r>
            <a:r>
              <a:rPr lang="en-US" dirty="0"/>
              <a:t>(and agency and office, if not otherwise apparent)</a:t>
            </a:r>
            <a:r>
              <a:rPr lang="en-US" baseline="0" dirty="0"/>
              <a:t> in the classification authority block.</a:t>
            </a:r>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106</a:t>
            </a:fld>
            <a:endParaRPr lang="en-US" dirty="0"/>
          </a:p>
        </p:txBody>
      </p:sp>
    </p:spTree>
    <p:extLst>
      <p:ext uri="{BB962C8B-B14F-4D97-AF65-F5344CB8AC3E}">
        <p14:creationId xmlns:p14="http://schemas.microsoft.com/office/powerpoint/2010/main" val="12511545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True or False?</a:t>
            </a:r>
          </a:p>
          <a:p>
            <a:pPr marL="0" indent="0">
              <a:buNone/>
            </a:pPr>
            <a:endParaRPr lang="en-US" sz="400" dirty="0"/>
          </a:p>
          <a:p>
            <a:pPr eaLnBrk="1" hangingPunct="1"/>
            <a:r>
              <a:rPr lang="en-US" dirty="0"/>
              <a:t>Matter containing RD and FRD must have declassification instructions.</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107</a:t>
            </a:fld>
            <a:endParaRPr lang="en-US" dirty="0"/>
          </a:p>
        </p:txBody>
      </p:sp>
    </p:spTree>
    <p:extLst>
      <p:ext uri="{BB962C8B-B14F-4D97-AF65-F5344CB8AC3E}">
        <p14:creationId xmlns:p14="http://schemas.microsoft.com/office/powerpoint/2010/main" val="17528846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20000"/>
              </a:lnSpc>
              <a:spcBef>
                <a:spcPts val="0"/>
              </a:spcBef>
              <a:buNone/>
            </a:pPr>
            <a:r>
              <a:rPr lang="en-US" dirty="0"/>
              <a:t>The answer is false. </a:t>
            </a:r>
          </a:p>
          <a:p>
            <a:pPr marL="0" indent="0">
              <a:lnSpc>
                <a:spcPct val="120000"/>
              </a:lnSpc>
              <a:spcBef>
                <a:spcPts val="0"/>
              </a:spcBef>
              <a:buNone/>
            </a:pPr>
            <a:endParaRPr lang="en-US" dirty="0"/>
          </a:p>
          <a:p>
            <a:pPr marL="0" indent="0">
              <a:lnSpc>
                <a:spcPct val="120000"/>
              </a:lnSpc>
              <a:spcBef>
                <a:spcPts val="0"/>
              </a:spcBef>
              <a:buNone/>
            </a:pPr>
            <a:r>
              <a:rPr lang="en-US" sz="1200" dirty="0"/>
              <a:t>Matter containing RD or FRD is not automatically declassified.  Even if the matter also contains NSI, there must be no declassification instructions that apply to RD or FRD.   The declassification instructions must be omitted or state “N/A to RD (or FRD)”.</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108</a:t>
            </a:fld>
            <a:endParaRPr lang="en-US" dirty="0"/>
          </a:p>
        </p:txBody>
      </p:sp>
    </p:spTree>
    <p:extLst>
      <p:ext uri="{BB962C8B-B14F-4D97-AF65-F5344CB8AC3E}">
        <p14:creationId xmlns:p14="http://schemas.microsoft.com/office/powerpoint/2010/main" val="33429231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pitchFamily="2" charset="2"/>
              <a:buNone/>
            </a:pPr>
            <a:r>
              <a:rPr lang="en-US" dirty="0"/>
              <a:t>In this module we discussed:</a:t>
            </a:r>
          </a:p>
          <a:p>
            <a:pPr eaLnBrk="1" hangingPunct="1">
              <a:buFont typeface="Wingdings" pitchFamily="2" charset="2"/>
              <a:buNone/>
            </a:pPr>
            <a:endParaRPr lang="en-US" sz="400" dirty="0"/>
          </a:p>
          <a:p>
            <a:pPr lvl="1" indent="-228600" eaLnBrk="1" hangingPunct="1"/>
            <a:r>
              <a:rPr lang="en-US" dirty="0"/>
              <a:t>Markings displayed on the front page </a:t>
            </a:r>
          </a:p>
          <a:p>
            <a:pPr lvl="1" indent="-228600" eaLnBrk="1" hangingPunct="1"/>
            <a:endParaRPr lang="en-US" sz="400" dirty="0"/>
          </a:p>
          <a:p>
            <a:pPr lvl="1" indent="-228600" eaLnBrk="1" hangingPunct="1"/>
            <a:r>
              <a:rPr lang="en-US" dirty="0"/>
              <a:t>Markings required for the interior pages </a:t>
            </a:r>
          </a:p>
          <a:p>
            <a:pPr lvl="1" indent="-228600" eaLnBrk="1" hangingPunct="1"/>
            <a:endParaRPr lang="en-US" dirty="0"/>
          </a:p>
          <a:p>
            <a:pPr lvl="1" indent="-228600" eaLnBrk="1" hangingPunct="1"/>
            <a:r>
              <a:rPr lang="en-US" dirty="0"/>
              <a:t>Markings required for the back page</a:t>
            </a:r>
          </a:p>
          <a:p>
            <a:pPr lvl="1" indent="-228600" eaLnBrk="1" hangingPunct="1"/>
            <a:endParaRPr lang="en-US" sz="400" dirty="0"/>
          </a:p>
          <a:p>
            <a:pPr lvl="1" indent="-228600" eaLnBrk="1" hangingPunct="1"/>
            <a:r>
              <a:rPr lang="en-US" dirty="0"/>
              <a:t>RD Derivative Classifier markings </a:t>
            </a:r>
          </a:p>
          <a:p>
            <a:pPr lvl="1" indent="-228600" eaLnBrk="1" hangingPunct="1"/>
            <a:endParaRPr lang="en-US" sz="400" dirty="0"/>
          </a:p>
          <a:p>
            <a:pPr lvl="1" indent="-228600" eaLnBrk="1" hangingPunct="1"/>
            <a:r>
              <a:rPr lang="en-US" dirty="0"/>
              <a:t>Portion marking</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109</a:t>
            </a:fld>
            <a:endParaRPr lang="en-US" dirty="0"/>
          </a:p>
        </p:txBody>
      </p:sp>
    </p:spTree>
    <p:extLst>
      <p:ext uri="{BB962C8B-B14F-4D97-AF65-F5344CB8AC3E}">
        <p14:creationId xmlns:p14="http://schemas.microsoft.com/office/powerpoint/2010/main" val="94591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49724"/>
            <a:fld id="{015E4A38-0872-4B9F-B09C-278EE8AF8F25}" type="slidenum">
              <a:rPr lang="en-US" smtClean="0"/>
              <a:pPr defTabSz="949724"/>
              <a:t>11</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55819" y="4490120"/>
            <a:ext cx="5254553" cy="4252940"/>
          </a:xfrm>
          <a:noFill/>
          <a:ln/>
        </p:spPr>
        <p:txBody>
          <a:bodyPr>
            <a:normAutofit/>
          </a:bodyPr>
          <a:lstStyle/>
          <a:p>
            <a:pPr>
              <a:buClr>
                <a:schemeClr val="accent1">
                  <a:lumMod val="75000"/>
                </a:schemeClr>
              </a:buClr>
              <a:tabLst>
                <a:tab pos="571500" algn="l"/>
              </a:tabLst>
            </a:pPr>
            <a:r>
              <a:rPr lang="en-US" dirty="0">
                <a:latin typeface="Calibri" pitchFamily="34" charset="0"/>
              </a:rPr>
              <a:t>Initially all nuclear-related information was RD; however, that is now no longer the case.</a:t>
            </a:r>
          </a:p>
          <a:p>
            <a:pPr>
              <a:buClr>
                <a:schemeClr val="accent1">
                  <a:lumMod val="75000"/>
                </a:schemeClr>
              </a:buClr>
              <a:tabLst>
                <a:tab pos="571500" algn="l"/>
              </a:tabLst>
            </a:pPr>
            <a:endParaRPr lang="en-US" sz="800" dirty="0">
              <a:latin typeface="Calibri" pitchFamily="34" charset="0"/>
            </a:endParaRPr>
          </a:p>
          <a:p>
            <a:pPr>
              <a:buClr>
                <a:schemeClr val="accent1">
                  <a:lumMod val="75000"/>
                </a:schemeClr>
              </a:buClr>
              <a:tabLst>
                <a:tab pos="571500" algn="l"/>
              </a:tabLst>
            </a:pPr>
            <a:r>
              <a:rPr lang="en-US" dirty="0">
                <a:latin typeface="Calibri" pitchFamily="34" charset="0"/>
              </a:rPr>
              <a:t>Some information has been declassified, for example:</a:t>
            </a:r>
          </a:p>
          <a:p>
            <a:pPr marL="0" lvl="1">
              <a:buClr>
                <a:schemeClr val="accent1">
                  <a:lumMod val="75000"/>
                </a:schemeClr>
              </a:buClr>
              <a:tabLst>
                <a:tab pos="571500" algn="l"/>
              </a:tabLst>
            </a:pPr>
            <a:r>
              <a:rPr lang="en-US" dirty="0">
                <a:latin typeface="Calibri" pitchFamily="34" charset="0"/>
              </a:rPr>
              <a:t>     Civilian Reactors </a:t>
            </a:r>
          </a:p>
          <a:p>
            <a:pPr marL="0" lvl="1">
              <a:buClr>
                <a:schemeClr val="accent1">
                  <a:lumMod val="75000"/>
                </a:schemeClr>
              </a:buClr>
              <a:tabLst>
                <a:tab pos="571500" algn="l"/>
              </a:tabLst>
            </a:pPr>
            <a:r>
              <a:rPr lang="en-US" dirty="0">
                <a:latin typeface="Calibri" pitchFamily="34" charset="0"/>
              </a:rPr>
              <a:t>     Biological effects</a:t>
            </a:r>
          </a:p>
          <a:p>
            <a:pPr marL="0" lvl="1">
              <a:buClr>
                <a:schemeClr val="accent1">
                  <a:lumMod val="75000"/>
                </a:schemeClr>
              </a:buClr>
              <a:tabLst>
                <a:tab pos="571500" algn="l"/>
              </a:tabLst>
            </a:pPr>
            <a:endParaRPr lang="en-US" sz="800" dirty="0">
              <a:latin typeface="Calibri" pitchFamily="34" charset="0"/>
            </a:endParaRPr>
          </a:p>
          <a:p>
            <a:pPr>
              <a:buClr>
                <a:schemeClr val="accent1">
                  <a:lumMod val="75000"/>
                </a:schemeClr>
              </a:buClr>
              <a:tabLst>
                <a:tab pos="571500" algn="l"/>
              </a:tabLst>
            </a:pPr>
            <a:r>
              <a:rPr lang="en-US" dirty="0">
                <a:latin typeface="Calibri" pitchFamily="34" charset="0"/>
              </a:rPr>
              <a:t>Some information has been transclassified to FRD or TFNI.</a:t>
            </a:r>
            <a:endParaRPr lang="en-US" dirty="0"/>
          </a:p>
          <a:p>
            <a:pPr algn="just"/>
            <a:endParaRPr lang="en-US" baseline="0" dirty="0"/>
          </a:p>
          <a:p>
            <a:pPr algn="just"/>
            <a:endParaRPr lang="en-US" baseline="0" dirty="0"/>
          </a:p>
          <a:p>
            <a:pPr algn="just"/>
            <a:endParaRPr lang="en-US" dirty="0"/>
          </a:p>
        </p:txBody>
      </p:sp>
    </p:spTree>
    <p:extLst>
      <p:ext uri="{BB962C8B-B14F-4D97-AF65-F5344CB8AC3E}">
        <p14:creationId xmlns:p14="http://schemas.microsoft.com/office/powerpoint/2010/main" val="16978852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110</a:t>
            </a:fld>
            <a:endParaRPr lang="en-US" dirty="0"/>
          </a:p>
        </p:txBody>
      </p:sp>
      <p:sp>
        <p:nvSpPr>
          <p:cNvPr id="5" name="Notes Placeholder 2">
            <a:extLst>
              <a:ext uri="{FF2B5EF4-FFF2-40B4-BE49-F238E27FC236}">
                <a16:creationId xmlns:a16="http://schemas.microsoft.com/office/drawing/2014/main" xmlns="" id="{5A718E95-E8FB-4D04-A696-548BE41CDB77}"/>
              </a:ext>
            </a:extLst>
          </p:cNvPr>
          <p:cNvSpPr txBox="1">
            <a:spLocks/>
          </p:cNvSpPr>
          <p:nvPr/>
        </p:nvSpPr>
        <p:spPr>
          <a:xfrm>
            <a:off x="701040" y="4387136"/>
            <a:ext cx="5608320" cy="4156234"/>
          </a:xfrm>
          <a:prstGeom prst="rect">
            <a:avLst/>
          </a:prstGeom>
        </p:spPr>
        <p:txBody>
          <a:bodyPr vert="horz" lIns="93177" tIns="46589" rIns="93177" bIns="4658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Aft>
                <a:spcPts val="800"/>
              </a:spcAft>
            </a:pPr>
            <a:endParaRPr lang="en-US" dirty="0"/>
          </a:p>
        </p:txBody>
      </p:sp>
    </p:spTree>
    <p:extLst>
      <p:ext uri="{BB962C8B-B14F-4D97-AF65-F5344CB8AC3E}">
        <p14:creationId xmlns:p14="http://schemas.microsoft.com/office/powerpoint/2010/main" val="42164960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pPr>
            <a:r>
              <a:rPr lang="en-US" dirty="0"/>
              <a:t>The objectives of Module E are to be able to identify the following: </a:t>
            </a:r>
          </a:p>
          <a:p>
            <a:pPr eaLnBrk="1" hangingPunct="1">
              <a:spcBef>
                <a:spcPts val="0"/>
              </a:spcBef>
            </a:pPr>
            <a:endParaRPr lang="en-US" sz="800" dirty="0"/>
          </a:p>
          <a:p>
            <a:pPr marL="288925" lvl="1" eaLnBrk="1" hangingPunct="1">
              <a:spcBef>
                <a:spcPts val="0"/>
              </a:spcBef>
            </a:pPr>
            <a:r>
              <a:rPr lang="en-US" dirty="0"/>
              <a:t>When an RD Derivative Classifier may identify RD or FRD for removal from matter to create matter that does not contain RD or FRD</a:t>
            </a:r>
          </a:p>
          <a:p>
            <a:pPr marL="288925" lvl="1" eaLnBrk="1" hangingPunct="1">
              <a:spcBef>
                <a:spcPts val="0"/>
              </a:spcBef>
            </a:pPr>
            <a:endParaRPr lang="en-US" sz="800" dirty="0"/>
          </a:p>
          <a:p>
            <a:pPr marL="288925" lvl="1" eaLnBrk="1" hangingPunct="1">
              <a:spcBef>
                <a:spcPts val="0"/>
              </a:spcBef>
            </a:pPr>
            <a:r>
              <a:rPr lang="en-US" dirty="0"/>
              <a:t>Classification review requirements for matter intended for public release </a:t>
            </a:r>
          </a:p>
          <a:p>
            <a:pPr marL="288925" lvl="1" eaLnBrk="1" hangingPunct="1">
              <a:spcBef>
                <a:spcPts val="0"/>
              </a:spcBef>
            </a:pPr>
            <a:endParaRPr lang="en-US" sz="800" dirty="0"/>
          </a:p>
          <a:p>
            <a:pPr marL="288925" lvl="1" eaLnBrk="1" hangingPunct="1">
              <a:spcBef>
                <a:spcPts val="0"/>
              </a:spcBef>
            </a:pPr>
            <a:r>
              <a:rPr lang="en-US" dirty="0"/>
              <a:t>Review process for requests under the FOIA or MDR review of matter containing RD or FRD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111</a:t>
            </a:fld>
            <a:endParaRPr lang="en-US" dirty="0"/>
          </a:p>
        </p:txBody>
      </p:sp>
    </p:spTree>
    <p:extLst>
      <p:ext uri="{BB962C8B-B14F-4D97-AF65-F5344CB8AC3E}">
        <p14:creationId xmlns:p14="http://schemas.microsoft.com/office/powerpoint/2010/main" val="3048645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pPr>
            <a:r>
              <a:rPr lang="en-US" dirty="0"/>
              <a:t>RD Derivative Classifiers are authorized to remove RD or FRD portions if the resulting matter is </a:t>
            </a:r>
            <a:r>
              <a:rPr lang="en-US" b="1" dirty="0"/>
              <a:t>not for public release </a:t>
            </a:r>
            <a:r>
              <a:rPr lang="en-US" dirty="0"/>
              <a:t>when the:</a:t>
            </a:r>
          </a:p>
          <a:p>
            <a:pPr>
              <a:lnSpc>
                <a:spcPct val="110000"/>
              </a:lnSpc>
              <a:spcBef>
                <a:spcPts val="0"/>
              </a:spcBef>
            </a:pPr>
            <a:endParaRPr lang="en-US" sz="800" dirty="0"/>
          </a:p>
          <a:p>
            <a:pPr marL="288925" lvl="1">
              <a:lnSpc>
                <a:spcPct val="110000"/>
              </a:lnSpc>
              <a:spcBef>
                <a:spcPts val="0"/>
              </a:spcBef>
            </a:pPr>
            <a:r>
              <a:rPr lang="en-US" dirty="0"/>
              <a:t>matter being redacted was originated by the RD Derivative Classifier’s agency</a:t>
            </a:r>
          </a:p>
          <a:p>
            <a:pPr marL="288925" lvl="1">
              <a:lnSpc>
                <a:spcPct val="110000"/>
              </a:lnSpc>
              <a:spcBef>
                <a:spcPts val="0"/>
              </a:spcBef>
            </a:pPr>
            <a:endParaRPr lang="en-US" sz="800" dirty="0"/>
          </a:p>
          <a:p>
            <a:pPr marL="288925" lvl="1">
              <a:lnSpc>
                <a:spcPct val="110000"/>
              </a:lnSpc>
              <a:spcBef>
                <a:spcPts val="0"/>
              </a:spcBef>
            </a:pPr>
            <a:r>
              <a:rPr lang="en-US" dirty="0"/>
              <a:t>matter being redacted is portion-marked</a:t>
            </a:r>
          </a:p>
          <a:p>
            <a:pPr marL="288925" lvl="1">
              <a:lnSpc>
                <a:spcPct val="110000"/>
              </a:lnSpc>
              <a:spcBef>
                <a:spcPts val="0"/>
              </a:spcBef>
            </a:pPr>
            <a:endParaRPr lang="en-US" sz="800" dirty="0"/>
          </a:p>
          <a:p>
            <a:pPr marL="288925" lvl="1">
              <a:lnSpc>
                <a:spcPct val="110000"/>
              </a:lnSpc>
              <a:spcBef>
                <a:spcPts val="0"/>
              </a:spcBef>
            </a:pPr>
            <a:r>
              <a:rPr lang="en-US" dirty="0"/>
              <a:t>resulting matter is reviewed to ensure it does not contain RD or FRD (check that the remaining portions are correctly identified as not being RD or FRD and that there are no classified associations)</a:t>
            </a:r>
          </a:p>
          <a:p>
            <a:endParaRPr lang="en-US" b="1" dirty="0"/>
          </a:p>
        </p:txBody>
      </p:sp>
      <p:sp>
        <p:nvSpPr>
          <p:cNvPr id="4" name="Slide Number Placeholder 3"/>
          <p:cNvSpPr>
            <a:spLocks noGrp="1"/>
          </p:cNvSpPr>
          <p:nvPr>
            <p:ph type="sldNum" sz="quarter" idx="10"/>
          </p:nvPr>
        </p:nvSpPr>
        <p:spPr/>
        <p:txBody>
          <a:bodyPr/>
          <a:lstStyle/>
          <a:p>
            <a:fld id="{66B18E6F-ECAB-4E51-A177-83235958CD6B}" type="slidenum">
              <a:rPr lang="en-US" smtClean="0"/>
              <a:pPr/>
              <a:t>112</a:t>
            </a:fld>
            <a:endParaRPr lang="en-US" dirty="0"/>
          </a:p>
        </p:txBody>
      </p:sp>
    </p:spTree>
    <p:extLst>
      <p:ext uri="{BB962C8B-B14F-4D97-AF65-F5344CB8AC3E}">
        <p14:creationId xmlns:p14="http://schemas.microsoft.com/office/powerpoint/2010/main" val="13904152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23560" cy="4156234"/>
          </a:xfrm>
        </p:spPr>
        <p:txBody>
          <a:bodyPr/>
          <a:lstStyle/>
          <a:p>
            <a:r>
              <a:rPr lang="en-US" dirty="0"/>
              <a:t>If matter is </a:t>
            </a:r>
            <a:r>
              <a:rPr lang="en-US" b="1" dirty="0"/>
              <a:t>intended for public release</a:t>
            </a:r>
            <a:r>
              <a:rPr lang="en-US" dirty="0"/>
              <a:t>, an RD Derivative Classifier is </a:t>
            </a:r>
            <a:r>
              <a:rPr lang="en-US" u="sng" dirty="0"/>
              <a:t>not authorized </a:t>
            </a:r>
            <a:r>
              <a:rPr lang="en-US" dirty="0"/>
              <a:t>to redact RD or FRD – even if the matter is portion-marked</a:t>
            </a:r>
            <a:r>
              <a:rPr lang="en-US" dirty="0">
                <a:solidFill>
                  <a:srgbClr val="FF0000"/>
                </a:solidFill>
              </a:rPr>
              <a:t>.</a:t>
            </a:r>
            <a:endParaRPr lang="en-US" dirty="0"/>
          </a:p>
          <a:p>
            <a:pPr marL="288925" lvl="1"/>
            <a:endParaRPr lang="en-US" sz="500" dirty="0"/>
          </a:p>
          <a:p>
            <a:pPr marL="0" lvl="1"/>
            <a:r>
              <a:rPr lang="en-US" dirty="0"/>
              <a:t>If the matter potentially contains RD, it must be reviewed by authorized persons in DOE</a:t>
            </a:r>
            <a:r>
              <a:rPr lang="en-US" dirty="0">
                <a:solidFill>
                  <a:srgbClr val="FF0000"/>
                </a:solidFill>
              </a:rPr>
              <a:t>.</a:t>
            </a:r>
          </a:p>
          <a:p>
            <a:pPr marL="288925" lvl="1"/>
            <a:endParaRPr lang="en-US" sz="500" dirty="0"/>
          </a:p>
          <a:p>
            <a:pPr marL="0" lvl="1"/>
            <a:r>
              <a:rPr lang="en-US" dirty="0"/>
              <a:t>If the matter potentially contains FRD, it must be reviewed by authorized persons in either DOE or DoD</a:t>
            </a:r>
            <a:r>
              <a:rPr lang="en-US" dirty="0">
                <a:solidFill>
                  <a:srgbClr val="FF0000"/>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66B18E6F-ECAB-4E51-A177-83235958CD6B}" type="slidenum">
              <a:rPr lang="en-US" smtClean="0"/>
              <a:pPr/>
              <a:t>113</a:t>
            </a:fld>
            <a:endParaRPr lang="en-US" dirty="0"/>
          </a:p>
        </p:txBody>
      </p:sp>
    </p:spTree>
    <p:extLst>
      <p:ext uri="{BB962C8B-B14F-4D97-AF65-F5344CB8AC3E}">
        <p14:creationId xmlns:p14="http://schemas.microsoft.com/office/powerpoint/2010/main" val="7086360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a:t>Only an authorized DOE person may declassify (remove the markings from) matter containing RD. </a:t>
            </a:r>
          </a:p>
          <a:p>
            <a:pPr eaLnBrk="1" hangingPunct="1"/>
            <a:endParaRPr lang="en-US" sz="1200" dirty="0"/>
          </a:p>
          <a:p>
            <a:pPr eaLnBrk="1" hangingPunct="1"/>
            <a:r>
              <a:rPr lang="en-US" sz="1200" u="sng" dirty="0"/>
              <a:t>Even if there are applicable unclassified guide topics</a:t>
            </a:r>
            <a:r>
              <a:rPr lang="en-US" sz="1200" dirty="0"/>
              <a:t>, an authorized DOE person is the only person authorized to review the matter and remove RD markings from matter containing RD.</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114</a:t>
            </a:fld>
            <a:endParaRPr lang="en-US" dirty="0"/>
          </a:p>
        </p:txBody>
      </p:sp>
    </p:spTree>
    <p:extLst>
      <p:ext uri="{BB962C8B-B14F-4D97-AF65-F5344CB8AC3E}">
        <p14:creationId xmlns:p14="http://schemas.microsoft.com/office/powerpoint/2010/main" val="5983016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429"/>
            <a:ext cx="5608320" cy="4156234"/>
          </a:xfrm>
        </p:spPr>
        <p:txBody>
          <a:bodyPr>
            <a:normAutofit/>
          </a:bodyPr>
          <a:lstStyle/>
          <a:p>
            <a:r>
              <a:rPr lang="en-US" sz="1200" dirty="0"/>
              <a:t>Only authorized persons in DOE or within DoD may declassify matter containing FRD.</a:t>
            </a:r>
          </a:p>
          <a:p>
            <a:endParaRPr lang="en-US" sz="1200" dirty="0"/>
          </a:p>
          <a:p>
            <a:pPr eaLnBrk="1" hangingPunct="1"/>
            <a:r>
              <a:rPr lang="en-US" sz="1200" dirty="0"/>
              <a:t>The declassification must be based on a topic in a joint DOE-DoD guide, a DoD guide coordinated with DOE, or agency guidance reviewed by both DOE and DoD. </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115</a:t>
            </a:fld>
            <a:endParaRPr lang="en-US" dirty="0"/>
          </a:p>
        </p:txBody>
      </p:sp>
    </p:spTree>
    <p:extLst>
      <p:ext uri="{BB962C8B-B14F-4D97-AF65-F5344CB8AC3E}">
        <p14:creationId xmlns:p14="http://schemas.microsoft.com/office/powerpoint/2010/main" val="64418444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7136"/>
            <a:ext cx="5715000" cy="4156234"/>
          </a:xfrm>
        </p:spPr>
        <p:txBody>
          <a:bodyPr>
            <a:normAutofit/>
          </a:bodyPr>
          <a:lstStyle/>
          <a:p>
            <a:pPr>
              <a:spcBef>
                <a:spcPts val="0"/>
              </a:spcBef>
            </a:pPr>
            <a:r>
              <a:rPr lang="en-US" sz="1200" dirty="0"/>
              <a:t>Agencies must forward matter marked as or potentially containing RD that is responsive to a Freedom of </a:t>
            </a:r>
            <a:r>
              <a:rPr lang="en-US" dirty="0"/>
              <a:t>Information Act (</a:t>
            </a:r>
            <a:r>
              <a:rPr lang="en-US" sz="1200" dirty="0"/>
              <a:t>FOIA) or Mandatory Declassification Review (MDR) request to DOE for review.</a:t>
            </a:r>
          </a:p>
          <a:p>
            <a:pPr>
              <a:spcBef>
                <a:spcPts val="0"/>
              </a:spcBef>
            </a:pPr>
            <a:endParaRPr lang="en-US" sz="1200" dirty="0"/>
          </a:p>
          <a:p>
            <a:pPr eaLnBrk="1" hangingPunct="1">
              <a:spcBef>
                <a:spcPts val="0"/>
              </a:spcBef>
            </a:pPr>
            <a:r>
              <a:rPr lang="en-US" sz="1200" dirty="0"/>
              <a:t>The DOE, Director Office of Classification, is the Government-wide denying official for RD.  </a:t>
            </a:r>
          </a:p>
          <a:p>
            <a:pPr eaLnBrk="1" hangingPunct="1">
              <a:spcBef>
                <a:spcPts val="0"/>
              </a:spcBef>
            </a:pPr>
            <a:r>
              <a:rPr lang="en-US" sz="1200" dirty="0"/>
              <a:t>If information is denied, the response will include information on appeals.</a:t>
            </a:r>
          </a:p>
          <a:p>
            <a:pPr eaLnBrk="1" hangingPunct="1">
              <a:spcBef>
                <a:spcPts val="0"/>
              </a:spcBef>
            </a:pPr>
            <a:endParaRPr lang="en-US" sz="1200" dirty="0"/>
          </a:p>
          <a:p>
            <a:pPr eaLnBrk="1" hangingPunct="1">
              <a:spcBef>
                <a:spcPts val="0"/>
              </a:spcBef>
            </a:pPr>
            <a:r>
              <a:rPr lang="en-US" sz="1200" dirty="0"/>
              <a:t>The appeal authority for RD is the DOE Associate Under Secretary for Environment, Health, Safety and Security.</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116</a:t>
            </a:fld>
            <a:endParaRPr lang="en-US" dirty="0"/>
          </a:p>
        </p:txBody>
      </p:sp>
    </p:spTree>
    <p:extLst>
      <p:ext uri="{BB962C8B-B14F-4D97-AF65-F5344CB8AC3E}">
        <p14:creationId xmlns:p14="http://schemas.microsoft.com/office/powerpoint/2010/main" val="29278379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Agencies must forward matter marked as or potentially containing FRD that is responsive to a FOIA or MDR request to the DOE or to the DoD for review, depending on which is the originating agency.  </a:t>
            </a:r>
          </a:p>
          <a:p>
            <a:endParaRPr lang="en-US" sz="1200" dirty="0"/>
          </a:p>
          <a:p>
            <a:pPr eaLnBrk="1" hangingPunct="1">
              <a:spcBef>
                <a:spcPts val="0"/>
              </a:spcBef>
            </a:pPr>
            <a:r>
              <a:rPr lang="en-US" sz="1200" dirty="0"/>
              <a:t>If the matter or portions of the matter cannot be released, the denying official is either the DOE Director of the Office of Classification or the appropriate DoD official.</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117</a:t>
            </a:fld>
            <a:endParaRPr lang="en-US" dirty="0"/>
          </a:p>
        </p:txBody>
      </p:sp>
    </p:spTree>
    <p:extLst>
      <p:ext uri="{BB962C8B-B14F-4D97-AF65-F5344CB8AC3E}">
        <p14:creationId xmlns:p14="http://schemas.microsoft.com/office/powerpoint/2010/main" val="16905428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118</a:t>
            </a:fld>
            <a:endParaRPr lang="en-US" dirty="0"/>
          </a:p>
        </p:txBody>
      </p:sp>
      <p:sp>
        <p:nvSpPr>
          <p:cNvPr id="5" name="Notes Placeholder 2">
            <a:extLst>
              <a:ext uri="{FF2B5EF4-FFF2-40B4-BE49-F238E27FC236}">
                <a16:creationId xmlns:a16="http://schemas.microsoft.com/office/drawing/2014/main" xmlns="" id="{8E135A97-33AA-4CC5-813A-49BD663C60D1}"/>
              </a:ext>
            </a:extLst>
          </p:cNvPr>
          <p:cNvSpPr txBox="1">
            <a:spLocks/>
          </p:cNvSpPr>
          <p:nvPr/>
        </p:nvSpPr>
        <p:spPr>
          <a:xfrm>
            <a:off x="701040" y="4387136"/>
            <a:ext cx="5608320" cy="4156234"/>
          </a:xfrm>
          <a:prstGeom prst="rect">
            <a:avLst/>
          </a:prstGeom>
        </p:spPr>
        <p:txBody>
          <a:bodyPr vert="horz" lIns="93177" tIns="46589" rIns="93177" bIns="4658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buFont typeface="Wingdings" pitchFamily="2" charset="2"/>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37743428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pitchFamily="2" charset="2"/>
              <a:buNone/>
            </a:pPr>
            <a:r>
              <a:rPr lang="en-US" dirty="0"/>
              <a:t>True or false?</a:t>
            </a:r>
          </a:p>
          <a:p>
            <a:pPr marL="0" indent="0" eaLnBrk="1" hangingPunct="1">
              <a:buFont typeface="Wingdings" pitchFamily="2" charset="2"/>
              <a:buNone/>
            </a:pPr>
            <a:endParaRPr lang="en-US" sz="400" dirty="0"/>
          </a:p>
          <a:p>
            <a:pPr marL="0" indent="0" eaLnBrk="1" hangingPunct="1">
              <a:buFont typeface="Wingdings" pitchFamily="2" charset="2"/>
              <a:buNone/>
            </a:pPr>
            <a:r>
              <a:rPr lang="en-US" dirty="0"/>
              <a:t>Anyone can redact portions that are marked as RD or FRD from matter as long as it is not intended for public release and they have the resulting matter reviewed by an RD Derivative Classifier.</a:t>
            </a:r>
          </a:p>
          <a:p>
            <a:pPr marL="0" indent="0" eaLnBrk="1" hangingPunct="1">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119</a:t>
            </a:fld>
            <a:endParaRPr lang="en-US" dirty="0"/>
          </a:p>
        </p:txBody>
      </p:sp>
    </p:spTree>
    <p:extLst>
      <p:ext uri="{BB962C8B-B14F-4D97-AF65-F5344CB8AC3E}">
        <p14:creationId xmlns:p14="http://schemas.microsoft.com/office/powerpoint/2010/main" val="3664909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32016"/>
            <a:fld id="{015E4A38-0872-4B9F-B09C-278EE8AF8F25}" type="slidenum">
              <a:rPr lang="en-US" smtClean="0"/>
              <a:pPr defTabSz="932016"/>
              <a:t>12</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35040" y="4416511"/>
            <a:ext cx="5140324" cy="4183220"/>
          </a:xfrm>
          <a:noFill/>
          <a:ln/>
        </p:spPr>
        <p:txBody>
          <a:bodyPr/>
          <a:lstStyle/>
          <a:p>
            <a:pPr algn="just"/>
            <a:r>
              <a:rPr lang="en-US" dirty="0"/>
              <a:t>What does Transclassification</a:t>
            </a:r>
            <a:r>
              <a:rPr lang="en-US" baseline="0" dirty="0"/>
              <a:t> mean?</a:t>
            </a:r>
          </a:p>
          <a:p>
            <a:pPr algn="just"/>
            <a:endParaRPr lang="en-US" baseline="0" dirty="0"/>
          </a:p>
          <a:p>
            <a:pPr>
              <a:spcBef>
                <a:spcPts val="0"/>
              </a:spcBef>
              <a:buClr>
                <a:schemeClr val="accent1">
                  <a:lumMod val="75000"/>
                </a:schemeClr>
              </a:buClr>
              <a:tabLst>
                <a:tab pos="571500" algn="l"/>
              </a:tabLst>
            </a:pPr>
            <a:r>
              <a:rPr lang="en-US" dirty="0">
                <a:latin typeface="Calibri" pitchFamily="34" charset="0"/>
              </a:rPr>
              <a:t>Section 142 of the AEA permits the removal of some information from the RD category to other nuclear-related classification categories under certain circumstances.</a:t>
            </a:r>
          </a:p>
          <a:p>
            <a:pPr>
              <a:spcBef>
                <a:spcPts val="0"/>
              </a:spcBef>
              <a:buClr>
                <a:schemeClr val="accent1">
                  <a:lumMod val="75000"/>
                </a:schemeClr>
              </a:buClr>
              <a:tabLst>
                <a:tab pos="571500" algn="l"/>
              </a:tabLst>
            </a:pPr>
            <a:endParaRPr lang="en-US" sz="800" dirty="0">
              <a:latin typeface="Calibri" pitchFamily="34" charset="0"/>
            </a:endParaRPr>
          </a:p>
          <a:p>
            <a:pPr>
              <a:spcBef>
                <a:spcPts val="0"/>
              </a:spcBef>
              <a:buClr>
                <a:schemeClr val="accent1">
                  <a:lumMod val="75000"/>
                </a:schemeClr>
              </a:buClr>
              <a:tabLst>
                <a:tab pos="571500" algn="l"/>
              </a:tabLst>
            </a:pPr>
            <a:r>
              <a:rPr lang="en-US" kern="0" dirty="0">
                <a:latin typeface="Calibri" pitchFamily="34" charset="0"/>
              </a:rPr>
              <a:t>The process of moving information from the RD category into another classification category under Section 142 is referred to as “Transclassification”.</a:t>
            </a:r>
            <a:endParaRPr lang="en-US" dirty="0"/>
          </a:p>
          <a:p>
            <a:pPr marL="341313" indent="-341313">
              <a:lnSpc>
                <a:spcPct val="120000"/>
              </a:lnSpc>
              <a:spcAft>
                <a:spcPts val="1800"/>
              </a:spcAft>
              <a:buClr>
                <a:schemeClr val="accent1">
                  <a:lumMod val="75000"/>
                </a:schemeClr>
              </a:buClr>
              <a:tabLst>
                <a:tab pos="571500" algn="l"/>
              </a:tabLst>
            </a:pPr>
            <a:endParaRPr lang="en-US" dirty="0">
              <a:latin typeface="Calibri" pitchFamily="34" charset="0"/>
            </a:endParaRPr>
          </a:p>
          <a:p>
            <a:pPr algn="just"/>
            <a:endParaRPr lang="en-US" baseline="0" dirty="0"/>
          </a:p>
          <a:p>
            <a:pPr algn="just"/>
            <a:endParaRPr lang="en-US" baseline="0" dirty="0"/>
          </a:p>
          <a:p>
            <a:pPr algn="just"/>
            <a:endParaRPr lang="en-US" dirty="0"/>
          </a:p>
        </p:txBody>
      </p:sp>
    </p:spTree>
    <p:extLst>
      <p:ext uri="{BB962C8B-B14F-4D97-AF65-F5344CB8AC3E}">
        <p14:creationId xmlns:p14="http://schemas.microsoft.com/office/powerpoint/2010/main" val="33687831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false statement.</a:t>
            </a:r>
          </a:p>
          <a:p>
            <a:endParaRPr lang="en-US" dirty="0"/>
          </a:p>
          <a:p>
            <a:r>
              <a:rPr lang="en-US" dirty="0"/>
              <a:t>ONLY an RD Derivative Classifier may redact portions marked as RD or FRD from matter that is not intended for public release – and this may only be done for matter originated by the RD Derivative Classifier’s agency.    </a:t>
            </a:r>
          </a:p>
          <a:p>
            <a:endParaRPr lang="en-US" dirty="0"/>
          </a:p>
          <a:p>
            <a:r>
              <a:rPr lang="en-US" dirty="0"/>
              <a:t>When the RD or FRD is removed, the RD Derivative Classifier must ensure the new matter does not contain RD or FRD.  They must ensure the remaining portions are correctly identified as not being RD or FRD and check for associations.</a:t>
            </a:r>
          </a:p>
          <a:p>
            <a:pPr marL="0" indent="0" eaLnBrk="1" hangingPunct="1">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120</a:t>
            </a:fld>
            <a:endParaRPr lang="en-US" dirty="0"/>
          </a:p>
        </p:txBody>
      </p:sp>
    </p:spTree>
    <p:extLst>
      <p:ext uri="{BB962C8B-B14F-4D97-AF65-F5344CB8AC3E}">
        <p14:creationId xmlns:p14="http://schemas.microsoft.com/office/powerpoint/2010/main" val="124610722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dirty="0"/>
              <a:t>Only _______________ may declassify matter containing RD.</a:t>
            </a:r>
          </a:p>
          <a:p>
            <a:pPr marL="396875" lvl="1" indent="-228600" defTabSz="396875" eaLnBrk="1" hangingPunct="1">
              <a:buFont typeface="Wingdings" panose="05000000000000000000" pitchFamily="2" charset="2"/>
              <a:buChar char="q"/>
              <a:tabLst>
                <a:tab pos="854075" algn="l"/>
              </a:tabLst>
            </a:pPr>
            <a:r>
              <a:rPr lang="en-US" dirty="0"/>
              <a:t>authorized persons in DOE</a:t>
            </a:r>
          </a:p>
          <a:p>
            <a:pPr marL="396875" lvl="1" indent="-228600" defTabSz="396875" eaLnBrk="1" hangingPunct="1">
              <a:buFont typeface="Wingdings" panose="05000000000000000000" pitchFamily="2" charset="2"/>
              <a:buChar char="q"/>
              <a:tabLst>
                <a:tab pos="288925" algn="l"/>
              </a:tabLst>
            </a:pPr>
            <a:r>
              <a:rPr lang="en-US" dirty="0"/>
              <a:t>RD Management officials</a:t>
            </a:r>
          </a:p>
          <a:p>
            <a:pPr marL="396875" lvl="1" indent="-228600" defTabSz="396875" eaLnBrk="1" hangingPunct="1">
              <a:buFont typeface="Wingdings" panose="05000000000000000000" pitchFamily="2" charset="2"/>
              <a:buChar char="q"/>
              <a:tabLst>
                <a:tab pos="288925" algn="l"/>
              </a:tabLst>
            </a:pPr>
            <a:r>
              <a:rPr lang="en-US" dirty="0"/>
              <a:t>authorized persons in DOE or DoD</a:t>
            </a:r>
          </a:p>
          <a:p>
            <a:pPr marL="396875" lvl="1" indent="-228600" defTabSz="396875" eaLnBrk="1" hangingPunct="1">
              <a:buFont typeface="Wingdings" panose="05000000000000000000" pitchFamily="2" charset="2"/>
              <a:buChar char="q"/>
              <a:tabLst>
                <a:tab pos="288925" algn="l"/>
              </a:tabLst>
            </a:pPr>
            <a:r>
              <a:rPr lang="en-US" dirty="0"/>
              <a:t>None of the above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121</a:t>
            </a:fld>
            <a:endParaRPr lang="en-US" dirty="0"/>
          </a:p>
        </p:txBody>
      </p:sp>
    </p:spTree>
    <p:extLst>
      <p:ext uri="{BB962C8B-B14F-4D97-AF65-F5344CB8AC3E}">
        <p14:creationId xmlns:p14="http://schemas.microsoft.com/office/powerpoint/2010/main" val="280523338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pitchFamily="2" charset="2"/>
              <a:buNone/>
            </a:pPr>
            <a:r>
              <a:rPr lang="en-US" dirty="0"/>
              <a:t>Only authorized persons in DOE may declassify matter containing RD.</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122</a:t>
            </a:fld>
            <a:endParaRPr lang="en-US" dirty="0"/>
          </a:p>
        </p:txBody>
      </p:sp>
    </p:spTree>
    <p:extLst>
      <p:ext uri="{BB962C8B-B14F-4D97-AF65-F5344CB8AC3E}">
        <p14:creationId xmlns:p14="http://schemas.microsoft.com/office/powerpoint/2010/main" val="30145411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dirty="0"/>
              <a:t>Only _______________ may declassify matter containing FRD.</a:t>
            </a:r>
          </a:p>
          <a:p>
            <a:pPr lvl="1" indent="-288925" eaLnBrk="1" hangingPunct="1">
              <a:buFont typeface="Wingdings" panose="05000000000000000000" pitchFamily="2" charset="2"/>
              <a:buChar char="q"/>
            </a:pPr>
            <a:r>
              <a:rPr lang="en-US" dirty="0"/>
              <a:t>authorized persons in DOE</a:t>
            </a:r>
          </a:p>
          <a:p>
            <a:pPr lvl="1" indent="-288925" eaLnBrk="1" hangingPunct="1">
              <a:buFont typeface="Wingdings" panose="05000000000000000000" pitchFamily="2" charset="2"/>
              <a:buChar char="q"/>
            </a:pPr>
            <a:r>
              <a:rPr lang="en-US" dirty="0"/>
              <a:t>RD Management officials</a:t>
            </a:r>
          </a:p>
          <a:p>
            <a:pPr lvl="1" indent="-288925" eaLnBrk="1" hangingPunct="1">
              <a:buFont typeface="Wingdings" panose="05000000000000000000" pitchFamily="2" charset="2"/>
              <a:buChar char="q"/>
            </a:pPr>
            <a:r>
              <a:rPr lang="en-US" dirty="0"/>
              <a:t>authorized persons in DOE or DoD</a:t>
            </a:r>
          </a:p>
          <a:p>
            <a:pPr lvl="1" indent="-288925" eaLnBrk="1" hangingPunct="1">
              <a:buFont typeface="Wingdings" panose="05000000000000000000" pitchFamily="2" charset="2"/>
              <a:buChar char="q"/>
            </a:pPr>
            <a:r>
              <a:rPr lang="en-US" dirty="0"/>
              <a:t>None of the above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123</a:t>
            </a:fld>
            <a:endParaRPr lang="en-US" dirty="0"/>
          </a:p>
        </p:txBody>
      </p:sp>
    </p:spTree>
    <p:extLst>
      <p:ext uri="{BB962C8B-B14F-4D97-AF65-F5344CB8AC3E}">
        <p14:creationId xmlns:p14="http://schemas.microsoft.com/office/powerpoint/2010/main" val="81219320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pitchFamily="2" charset="2"/>
              <a:buNone/>
            </a:pPr>
            <a:r>
              <a:rPr lang="en-US" dirty="0"/>
              <a:t>Only authorized persons in DOE or DoD may declassify matter containing FRD.</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124</a:t>
            </a:fld>
            <a:endParaRPr lang="en-US" dirty="0"/>
          </a:p>
        </p:txBody>
      </p:sp>
    </p:spTree>
    <p:extLst>
      <p:ext uri="{BB962C8B-B14F-4D97-AF65-F5344CB8AC3E}">
        <p14:creationId xmlns:p14="http://schemas.microsoft.com/office/powerpoint/2010/main" val="216445500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pitchFamily="2" charset="2"/>
              <a:buNone/>
            </a:pPr>
            <a:r>
              <a:rPr lang="en-US" dirty="0"/>
              <a:t>This module covered redaction and declassification authorities.</a:t>
            </a:r>
          </a:p>
          <a:p>
            <a:pPr marL="0" indent="0" eaLnBrk="1" hangingPunct="1">
              <a:buFont typeface="Wingdings" pitchFamily="2" charset="2"/>
              <a:buNone/>
            </a:pPr>
            <a:endParaRPr lang="en-US" dirty="0"/>
          </a:p>
          <a:p>
            <a:r>
              <a:rPr lang="en-US" dirty="0"/>
              <a:t>Contact your supervisor, RD Management Official, or refer to agency instructions for procedures to submit matter to the appropriate authority</a:t>
            </a:r>
          </a:p>
          <a:p>
            <a:pPr marL="0" indent="0" eaLnBrk="1" hangingPunct="1">
              <a:buFont typeface="Wingdings" pitchFamily="2" charset="2"/>
              <a:buNone/>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125</a:t>
            </a:fld>
            <a:endParaRPr lang="en-US" dirty="0"/>
          </a:p>
        </p:txBody>
      </p:sp>
    </p:spTree>
    <p:extLst>
      <p:ext uri="{BB962C8B-B14F-4D97-AF65-F5344CB8AC3E}">
        <p14:creationId xmlns:p14="http://schemas.microsoft.com/office/powerpoint/2010/main" val="32176144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126</a:t>
            </a:fld>
            <a:endParaRPr lang="en-US" dirty="0"/>
          </a:p>
        </p:txBody>
      </p:sp>
    </p:spTree>
    <p:extLst>
      <p:ext uri="{BB962C8B-B14F-4D97-AF65-F5344CB8AC3E}">
        <p14:creationId xmlns:p14="http://schemas.microsoft.com/office/powerpoint/2010/main" val="48081262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completing</a:t>
            </a:r>
            <a:r>
              <a:rPr lang="en-US" baseline="0" dirty="0"/>
              <a:t> this module you should be able to:</a:t>
            </a:r>
          </a:p>
          <a:p>
            <a:endParaRPr lang="en-US" sz="400" dirty="0"/>
          </a:p>
          <a:p>
            <a:pPr marL="288925" eaLnBrk="1" hangingPunct="1"/>
            <a:r>
              <a:rPr lang="en-US" sz="1200" dirty="0"/>
              <a:t>Determine if you require designation as an RD Derivative Classifier</a:t>
            </a:r>
          </a:p>
          <a:p>
            <a:pPr marL="288925" eaLnBrk="1" hangingPunct="1"/>
            <a:endParaRPr lang="en-US" sz="400" dirty="0"/>
          </a:p>
          <a:p>
            <a:pPr marL="288925" eaLnBrk="1" hangingPunct="1"/>
            <a:r>
              <a:rPr lang="en-US" sz="1200" dirty="0"/>
              <a:t>Understand the authority required to upgrade and downgrade matter containing RD or FRD </a:t>
            </a:r>
          </a:p>
          <a:p>
            <a:pPr marL="288925" eaLnBrk="1" hangingPunct="1"/>
            <a:endParaRPr lang="en-US" sz="400" dirty="0"/>
          </a:p>
          <a:p>
            <a:pPr marL="288925" eaLnBrk="1" hangingPunct="1"/>
            <a:r>
              <a:rPr lang="en-US" sz="1200" dirty="0"/>
              <a:t>Determine when an RD Derivative Classifier is authorized to remove RD or FRD from matter</a:t>
            </a:r>
          </a:p>
          <a:p>
            <a:pPr marL="288925" eaLnBrk="1" hangingPunct="1"/>
            <a:endParaRPr lang="en-US" sz="400" dirty="0"/>
          </a:p>
          <a:p>
            <a:pPr marL="288925" eaLnBrk="1" hangingPunct="1"/>
            <a:r>
              <a:rPr lang="en-US" sz="1200" dirty="0"/>
              <a:t>Determine, in general, who may have access to RD or FRD</a:t>
            </a:r>
          </a:p>
          <a:p>
            <a:pPr marL="288925" eaLnBrk="1" hangingPunct="1"/>
            <a:endParaRPr lang="en-US" sz="400" dirty="0"/>
          </a:p>
          <a:p>
            <a:pPr marL="288925" eaLnBrk="1" hangingPunct="1"/>
            <a:r>
              <a:rPr lang="en-US" sz="1200" dirty="0"/>
              <a:t>Identify the contact to approve the international exchange of RD and FRD</a:t>
            </a:r>
          </a:p>
          <a:p>
            <a:pPr marL="288925" eaLnBrk="1" hangingPunct="1"/>
            <a:endParaRPr lang="en-US" sz="400" dirty="0"/>
          </a:p>
          <a:p>
            <a:pPr marL="288925" eaLnBrk="1" hangingPunct="1"/>
            <a:r>
              <a:rPr lang="en-US" sz="1200" dirty="0"/>
              <a:t>Identify the authorities for TFNI</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127</a:t>
            </a:fld>
            <a:endParaRPr lang="en-US" dirty="0"/>
          </a:p>
        </p:txBody>
      </p:sp>
    </p:spTree>
    <p:extLst>
      <p:ext uri="{BB962C8B-B14F-4D97-AF65-F5344CB8AC3E}">
        <p14:creationId xmlns:p14="http://schemas.microsoft.com/office/powerpoint/2010/main" val="267783834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normAutofit/>
          </a:bodyPr>
          <a:lstStyle/>
          <a:p>
            <a:pPr eaLnBrk="1" hangingPunct="1">
              <a:spcBef>
                <a:spcPts val="0"/>
              </a:spcBef>
            </a:pPr>
            <a:r>
              <a:rPr lang="en-US" dirty="0"/>
              <a:t>All RD Derivative Classifiers must complete the required training.</a:t>
            </a:r>
          </a:p>
          <a:p>
            <a:pPr eaLnBrk="1" hangingPunct="1">
              <a:spcBef>
                <a:spcPts val="0"/>
              </a:spcBef>
            </a:pPr>
            <a:endParaRPr lang="en-US" dirty="0"/>
          </a:p>
          <a:p>
            <a:pPr eaLnBrk="1" hangingPunct="1">
              <a:spcBef>
                <a:spcPts val="0"/>
              </a:spcBef>
            </a:pPr>
            <a:r>
              <a:rPr lang="en-US" dirty="0"/>
              <a:t>For non-DoD agencies, RD Derivative Classifiers, must be designated in writing as RD Derivative Classifiers in accordance with agency procedures.</a:t>
            </a:r>
          </a:p>
          <a:p>
            <a:pPr eaLnBrk="1" hangingPunct="1">
              <a:spcBef>
                <a:spcPts val="0"/>
              </a:spcBef>
            </a:pPr>
            <a:endParaRPr lang="en-US" dirty="0"/>
          </a:p>
          <a:p>
            <a:pPr>
              <a:spcBef>
                <a:spcPts val="0"/>
              </a:spcBef>
            </a:pPr>
            <a:r>
              <a:rPr lang="en-US" dirty="0"/>
              <a:t>For DoD</a:t>
            </a:r>
          </a:p>
          <a:p>
            <a:pPr>
              <a:spcBef>
                <a:spcPts val="0"/>
              </a:spcBef>
            </a:pPr>
            <a:endParaRPr lang="en-US" sz="600" dirty="0"/>
          </a:p>
          <a:p>
            <a:pPr marL="228600" lvl="1">
              <a:spcBef>
                <a:spcPts val="0"/>
              </a:spcBef>
            </a:pPr>
            <a:r>
              <a:rPr lang="en-US" dirty="0"/>
              <a:t>Military or Federal civilian employees within DoD who have received appropriate training do not require designation to be an RD Derivative Classifier</a:t>
            </a:r>
          </a:p>
          <a:p>
            <a:pPr marL="228600" lvl="1">
              <a:spcBef>
                <a:spcPts val="0"/>
              </a:spcBef>
            </a:pPr>
            <a:endParaRPr lang="en-US" sz="600" dirty="0"/>
          </a:p>
          <a:p>
            <a:pPr marL="228600" lvl="1">
              <a:spcBef>
                <a:spcPts val="0"/>
              </a:spcBef>
            </a:pPr>
            <a:r>
              <a:rPr lang="en-US" dirty="0"/>
              <a:t>All contractor RD Derivative Classifiers, including DoD contractors, must be designated in writing </a:t>
            </a:r>
          </a:p>
        </p:txBody>
      </p:sp>
      <p:sp>
        <p:nvSpPr>
          <p:cNvPr id="254980" name="Slide Number Placeholder 3"/>
          <p:cNvSpPr>
            <a:spLocks noGrp="1"/>
          </p:cNvSpPr>
          <p:nvPr>
            <p:ph type="sldNum" sz="quarter" idx="5"/>
          </p:nvPr>
        </p:nvSpPr>
        <p:spPr>
          <a:noFill/>
        </p:spPr>
        <p:txBody>
          <a:bodyPr/>
          <a:lstStyle/>
          <a:p>
            <a:fld id="{AFDFE644-EE3B-4212-AC50-F78549AEDA68}" type="slidenum">
              <a:rPr lang="en-US" smtClean="0"/>
              <a:pPr/>
              <a:t>128</a:t>
            </a:fld>
            <a:endParaRPr lang="en-US" dirty="0"/>
          </a:p>
        </p:txBody>
      </p:sp>
    </p:spTree>
    <p:extLst>
      <p:ext uri="{BB962C8B-B14F-4D97-AF65-F5344CB8AC3E}">
        <p14:creationId xmlns:p14="http://schemas.microsoft.com/office/powerpoint/2010/main" val="188077253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RD Derivative Classifier may upgrade the level or category of matter marked as or potentially containing RD or FRD.</a:t>
            </a:r>
          </a:p>
          <a:p>
            <a:endParaRPr lang="en-US" sz="1200" dirty="0"/>
          </a:p>
          <a:p>
            <a:r>
              <a:rPr lang="en-US" sz="1200" dirty="0"/>
              <a:t>Upgrading must be based on DOE guides, joint DOE-agency classification guides, agency guides coordinated with DOE, or portion-marked source documents.</a:t>
            </a:r>
          </a:p>
          <a:p>
            <a:endParaRPr lang="en-US" sz="800" dirty="0"/>
          </a:p>
          <a:p>
            <a:pPr eaLnBrk="1" hangingPunct="1">
              <a:buFont typeface="Wingdings" pitchFamily="2" charset="2"/>
              <a:buNone/>
            </a:pP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129</a:t>
            </a:fld>
            <a:endParaRPr lang="en-US" dirty="0"/>
          </a:p>
        </p:txBody>
      </p:sp>
    </p:spTree>
    <p:extLst>
      <p:ext uri="{BB962C8B-B14F-4D97-AF65-F5344CB8AC3E}">
        <p14:creationId xmlns:p14="http://schemas.microsoft.com/office/powerpoint/2010/main" val="271535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classification category is Formerly Restricted Data or FRD. </a:t>
            </a:r>
          </a:p>
          <a:p>
            <a:endParaRPr lang="en-US" sz="800" dirty="0"/>
          </a:p>
          <a:p>
            <a:r>
              <a:rPr lang="en-US" dirty="0"/>
              <a:t>FRD is classified information, that was once RD, but DOE and DoD jointly determined that it should be transclassified to the FRD category to more easily share information necessary for military utilization.</a:t>
            </a:r>
          </a:p>
          <a:p>
            <a:endParaRPr lang="en-US" sz="800" dirty="0"/>
          </a:p>
          <a:p>
            <a:r>
              <a:rPr lang="en-US" dirty="0"/>
              <a:t>Examples of FRD include:</a:t>
            </a:r>
          </a:p>
          <a:p>
            <a:endParaRPr lang="en-US" sz="200" dirty="0"/>
          </a:p>
          <a:p>
            <a:pPr lvl="0"/>
            <a:r>
              <a:rPr lang="en-US" dirty="0"/>
              <a:t>     Nuclear weapon quantities</a:t>
            </a:r>
          </a:p>
          <a:p>
            <a:pPr lvl="0"/>
            <a:endParaRPr lang="en-US" sz="200" dirty="0"/>
          </a:p>
          <a:p>
            <a:pPr lvl="0"/>
            <a:r>
              <a:rPr lang="en-US" dirty="0"/>
              <a:t>     Nuclear weapons safety and storage</a:t>
            </a:r>
          </a:p>
          <a:p>
            <a:pPr lvl="0"/>
            <a:r>
              <a:rPr lang="en-US" sz="200" dirty="0"/>
              <a:t>    </a:t>
            </a:r>
          </a:p>
          <a:p>
            <a:pPr lvl="0"/>
            <a:r>
              <a:rPr lang="en-US" dirty="0"/>
              <a:t>     Nuclear weapon yields; and</a:t>
            </a:r>
          </a:p>
          <a:p>
            <a:pPr lvl="0"/>
            <a:endParaRPr lang="en-US" sz="200" dirty="0"/>
          </a:p>
          <a:p>
            <a:pPr lvl="0"/>
            <a:r>
              <a:rPr lang="en-US" dirty="0"/>
              <a:t>     Locations of nuclear weapons, including past locations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B18E6F-ECAB-4E51-A177-83235958CD6B}" type="slidenum">
              <a:rPr lang="en-US" smtClean="0"/>
              <a:pPr/>
              <a:t>13</a:t>
            </a:fld>
            <a:endParaRPr lang="en-US" dirty="0"/>
          </a:p>
        </p:txBody>
      </p:sp>
    </p:spTree>
    <p:extLst>
      <p:ext uri="{BB962C8B-B14F-4D97-AF65-F5344CB8AC3E}">
        <p14:creationId xmlns:p14="http://schemas.microsoft.com/office/powerpoint/2010/main" val="34468560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a:p>
            <a:r>
              <a:rPr lang="en-US" sz="1200" dirty="0"/>
              <a:t>An RD Derivative Classifier can downgrade the level but </a:t>
            </a:r>
            <a:r>
              <a:rPr lang="en-US" sz="1200" u="sng" dirty="0"/>
              <a:t>cannot downgrade</a:t>
            </a:r>
            <a:r>
              <a:rPr lang="en-US" sz="1200" dirty="0"/>
              <a:t> the category of matter containing RD or FRD.</a:t>
            </a:r>
          </a:p>
          <a:p>
            <a:endParaRPr lang="en-US" sz="800" dirty="0"/>
          </a:p>
          <a:p>
            <a:r>
              <a:rPr lang="en-US" sz="1200"/>
              <a:t>Downgrading </a:t>
            </a:r>
            <a:r>
              <a:rPr lang="en-US" sz="1200" dirty="0"/>
              <a:t>decisions must be based on DOE guides, joint DOE-agency classification guides or agency guides coordinated with DOE. </a:t>
            </a:r>
          </a:p>
          <a:p>
            <a:endParaRPr lang="en-US" sz="800" dirty="0"/>
          </a:p>
          <a:p>
            <a:r>
              <a:rPr lang="en-US" sz="1200" dirty="0"/>
              <a:t>While source documents may be used as the basis for upgrading matter containing RD or FRD, source documents may </a:t>
            </a:r>
            <a:r>
              <a:rPr lang="en-US" sz="1200" u="sng" dirty="0"/>
              <a:t>not</a:t>
            </a:r>
            <a:r>
              <a:rPr lang="en-US" sz="1200" dirty="0"/>
              <a:t> be used as the basis for downgrading matter containing RD or FRD.</a:t>
            </a:r>
          </a:p>
          <a:p>
            <a:pPr eaLnBrk="1" hangingPunct="1">
              <a:buFont typeface="Wingdings" pitchFamily="2" charset="2"/>
              <a:buNone/>
            </a:pP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130</a:t>
            </a:fld>
            <a:endParaRPr lang="en-US" dirty="0"/>
          </a:p>
        </p:txBody>
      </p:sp>
    </p:spTree>
    <p:extLst>
      <p:ext uri="{BB962C8B-B14F-4D97-AF65-F5344CB8AC3E}">
        <p14:creationId xmlns:p14="http://schemas.microsoft.com/office/powerpoint/2010/main" val="3674391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8688">
              <a:spcBef>
                <a:spcPct val="30000"/>
              </a:spcBef>
              <a:defRPr sz="1200">
                <a:solidFill>
                  <a:schemeClr val="tx1"/>
                </a:solidFill>
                <a:latin typeface="Arial" panose="020B0604020202020204" pitchFamily="34" charset="0"/>
              </a:defRPr>
            </a:lvl1pPr>
            <a:lvl2pPr marL="755650" indent="-290513" defTabSz="928688">
              <a:spcBef>
                <a:spcPct val="30000"/>
              </a:spcBef>
              <a:defRPr sz="1200">
                <a:solidFill>
                  <a:schemeClr val="tx1"/>
                </a:solidFill>
                <a:latin typeface="Arial" panose="020B0604020202020204" pitchFamily="34" charset="0"/>
              </a:defRPr>
            </a:lvl2pPr>
            <a:lvl3pPr marL="1163638" indent="-231775" defTabSz="928688">
              <a:spcBef>
                <a:spcPct val="30000"/>
              </a:spcBef>
              <a:defRPr sz="1200">
                <a:solidFill>
                  <a:schemeClr val="tx1"/>
                </a:solidFill>
                <a:latin typeface="Arial" panose="020B0604020202020204" pitchFamily="34" charset="0"/>
              </a:defRPr>
            </a:lvl3pPr>
            <a:lvl4pPr marL="1628775" indent="-231775" defTabSz="928688">
              <a:spcBef>
                <a:spcPct val="30000"/>
              </a:spcBef>
              <a:defRPr sz="1200">
                <a:solidFill>
                  <a:schemeClr val="tx1"/>
                </a:solidFill>
                <a:latin typeface="Arial" panose="020B0604020202020204" pitchFamily="34" charset="0"/>
              </a:defRPr>
            </a:lvl4pPr>
            <a:lvl5pPr marL="2093913" indent="-231775" defTabSz="928688">
              <a:spcBef>
                <a:spcPct val="30000"/>
              </a:spcBef>
              <a:defRPr sz="1200">
                <a:solidFill>
                  <a:schemeClr val="tx1"/>
                </a:solidFill>
                <a:latin typeface="Arial" panose="020B0604020202020204" pitchFamily="34" charset="0"/>
              </a:defRPr>
            </a:lvl5pPr>
            <a:lvl6pPr marL="2551113" indent="-231775" defTabSz="928688" eaLnBrk="0" fontAlgn="base" hangingPunct="0">
              <a:spcBef>
                <a:spcPct val="30000"/>
              </a:spcBef>
              <a:spcAft>
                <a:spcPct val="0"/>
              </a:spcAft>
              <a:defRPr sz="1200">
                <a:solidFill>
                  <a:schemeClr val="tx1"/>
                </a:solidFill>
                <a:latin typeface="Arial" panose="020B0604020202020204" pitchFamily="34" charset="0"/>
              </a:defRPr>
            </a:lvl6pPr>
            <a:lvl7pPr marL="3008313" indent="-231775" defTabSz="928688" eaLnBrk="0" fontAlgn="base" hangingPunct="0">
              <a:spcBef>
                <a:spcPct val="30000"/>
              </a:spcBef>
              <a:spcAft>
                <a:spcPct val="0"/>
              </a:spcAft>
              <a:defRPr sz="1200">
                <a:solidFill>
                  <a:schemeClr val="tx1"/>
                </a:solidFill>
                <a:latin typeface="Arial" panose="020B0604020202020204" pitchFamily="34" charset="0"/>
              </a:defRPr>
            </a:lvl7pPr>
            <a:lvl8pPr marL="3465513" indent="-231775" defTabSz="928688" eaLnBrk="0" fontAlgn="base" hangingPunct="0">
              <a:spcBef>
                <a:spcPct val="30000"/>
              </a:spcBef>
              <a:spcAft>
                <a:spcPct val="0"/>
              </a:spcAft>
              <a:defRPr sz="1200">
                <a:solidFill>
                  <a:schemeClr val="tx1"/>
                </a:solidFill>
                <a:latin typeface="Arial" panose="020B0604020202020204" pitchFamily="34" charset="0"/>
              </a:defRPr>
            </a:lvl8pPr>
            <a:lvl9pPr marL="3922713" indent="-231775"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3299EA-491D-47A3-9041-00E20591D0F0}" type="slidenum">
              <a:rPr lang="en-US" altLang="en-US" smtClean="0">
                <a:latin typeface="+mn-lt"/>
              </a:rPr>
              <a:pPr>
                <a:spcBef>
                  <a:spcPct val="0"/>
                </a:spcBef>
              </a:pPr>
              <a:t>131</a:t>
            </a:fld>
            <a:endParaRPr lang="en-US" altLang="en-US" dirty="0">
              <a:latin typeface="+mn-lt"/>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u="sng" dirty="0"/>
              <a:t>Downgrading</a:t>
            </a:r>
          </a:p>
          <a:p>
            <a:endParaRPr lang="en-US" altLang="en-US" sz="800" dirty="0"/>
          </a:p>
          <a:p>
            <a:r>
              <a:rPr lang="en-US" altLang="en-US" dirty="0"/>
              <a:t>Downgrading is defined as a determination by an appropriate official that </a:t>
            </a:r>
            <a:r>
              <a:rPr lang="en-US" altLang="en-US" i="1" dirty="0"/>
              <a:t>information</a:t>
            </a:r>
            <a:r>
              <a:rPr lang="en-US" altLang="en-US" dirty="0"/>
              <a:t> may be handled at a lower level than the initial classification, or </a:t>
            </a:r>
            <a:r>
              <a:rPr lang="en-US" altLang="en-US" i="1" dirty="0"/>
              <a:t>matter </a:t>
            </a:r>
            <a:r>
              <a:rPr lang="en-US" altLang="en-US" dirty="0"/>
              <a:t>may be handled at a lower level and/or category than the initial classification.  </a:t>
            </a:r>
          </a:p>
          <a:p>
            <a:endParaRPr lang="en-US" altLang="en-US" sz="800" dirty="0"/>
          </a:p>
          <a:p>
            <a:r>
              <a:rPr lang="en-US" altLang="en-US" dirty="0"/>
              <a:t>Note, however, that the level can not be lower than Confidential as this would then be declassification.  A downgrading determination does not include the immediate correction of a mistake in classification or acting in accordance with a downgrading notice.</a:t>
            </a:r>
            <a:endParaRPr lang="en-US" altLang="en-US" b="1" dirty="0"/>
          </a:p>
        </p:txBody>
      </p:sp>
    </p:spTree>
    <p:extLst>
      <p:ext uri="{BB962C8B-B14F-4D97-AF65-F5344CB8AC3E}">
        <p14:creationId xmlns:p14="http://schemas.microsoft.com/office/powerpoint/2010/main" val="322652465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xfrm>
            <a:off x="3972560" y="8756140"/>
            <a:ext cx="3037840" cy="461804"/>
          </a:xfrm>
          <a:noFill/>
        </p:spPr>
        <p:txBody>
          <a:bodyPr/>
          <a:lstStyle/>
          <a:p>
            <a:fld id="{E8EA166C-6205-4E0D-B6A8-BF2A04A93CB1}" type="slidenum">
              <a:rPr lang="en-US" smtClean="0"/>
              <a:pPr/>
              <a:t>132</a:t>
            </a:fld>
            <a:endParaRPr lang="en-US" dirty="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noFill/>
          </a:ln>
        </p:spPr>
        <p:txBody>
          <a:bodyPr/>
          <a:lstStyle/>
          <a:p>
            <a:r>
              <a:rPr lang="en-US" dirty="0"/>
              <a:t>You must ensure RD is shared only with persons who have a need to know and the appropriate clearance and access authorization.  </a:t>
            </a:r>
          </a:p>
          <a:p>
            <a:endParaRPr lang="en-US" dirty="0"/>
          </a:p>
          <a:p>
            <a:r>
              <a:rPr lang="en-US" dirty="0"/>
              <a:t>Persons from all agencies</a:t>
            </a:r>
            <a:r>
              <a:rPr lang="en-US" dirty="0">
                <a:solidFill>
                  <a:srgbClr val="FF0000"/>
                </a:solidFill>
              </a:rPr>
              <a:t>,</a:t>
            </a:r>
            <a:r>
              <a:rPr lang="en-US" dirty="0"/>
              <a:t> except DoD, must have a need to know and, in general a Q or L access authorization. In general, Q is valid for access to Top Secret, Secret, and Confidential RD and an L is valid only for access to Confidential RD.</a:t>
            </a:r>
          </a:p>
          <a:p>
            <a:endParaRPr lang="en-US" dirty="0"/>
          </a:p>
          <a:p>
            <a:r>
              <a:rPr lang="en-US" dirty="0"/>
              <a:t>However, there may be additional requirements depending on the agency and the program.  Your security office should be able to help verify that persons meet all the access requirements.</a:t>
            </a:r>
          </a:p>
          <a:p>
            <a:endParaRPr lang="en-US" dirty="0"/>
          </a:p>
          <a:p>
            <a:endParaRPr lang="en-US" dirty="0"/>
          </a:p>
        </p:txBody>
      </p:sp>
    </p:spTree>
    <p:extLst>
      <p:ext uri="{BB962C8B-B14F-4D97-AF65-F5344CB8AC3E}">
        <p14:creationId xmlns:p14="http://schemas.microsoft.com/office/powerpoint/2010/main" val="38865315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3972560" y="8774271"/>
            <a:ext cx="3037840" cy="461804"/>
          </a:xfrm>
          <a:noFill/>
        </p:spPr>
        <p:txBody>
          <a:bodyPr/>
          <a:lstStyle/>
          <a:p>
            <a:fld id="{DDC68DE6-8516-43F6-A0B0-EE5358561E62}" type="slidenum">
              <a:rPr lang="en-US" smtClean="0"/>
              <a:pPr/>
              <a:t>133</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Within DoD, an individual with a need to know must, in general, have appropriate clearance and CNWDI for access to nuclear weapon data.  </a:t>
            </a:r>
          </a:p>
          <a:p>
            <a:endParaRPr lang="en-US" sz="800" dirty="0"/>
          </a:p>
          <a:p>
            <a:r>
              <a:rPr lang="en-US" sz="1200" kern="1200" dirty="0">
                <a:solidFill>
                  <a:schemeClr val="tx1"/>
                </a:solidFill>
                <a:effectLst/>
                <a:latin typeface="+mn-lt"/>
                <a:ea typeface="+mn-ea"/>
                <a:cs typeface="+mn-cs"/>
              </a:rPr>
              <a:t>Refer to DoD Instruction 5210.02, Access to and Dissemination of Restricted Data, for full requirements and DoD points of contact. </a:t>
            </a:r>
          </a:p>
        </p:txBody>
      </p:sp>
    </p:spTree>
    <p:extLst>
      <p:ext uri="{BB962C8B-B14F-4D97-AF65-F5344CB8AC3E}">
        <p14:creationId xmlns:p14="http://schemas.microsoft.com/office/powerpoint/2010/main" val="29673379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the access requirements for FRD are the same as for NSI. Again, there may be additional requirements, depending on the agency and the program.</a:t>
            </a:r>
          </a:p>
          <a:p>
            <a:endParaRPr lang="en-US" sz="800" dirty="0"/>
          </a:p>
          <a:p>
            <a:r>
              <a:rPr lang="en-US" sz="1200" kern="1200" dirty="0">
                <a:effectLst/>
                <a:latin typeface="+mn-lt"/>
                <a:ea typeface="+mn-ea"/>
                <a:cs typeface="+mn-cs"/>
              </a:rPr>
              <a:t>If you are not sure you can share FRD with someone, contact </a:t>
            </a:r>
            <a:r>
              <a:rPr lang="en-US" sz="1200" kern="1200" dirty="0">
                <a:solidFill>
                  <a:schemeClr val="tx1"/>
                </a:solidFill>
                <a:effectLst/>
                <a:latin typeface="+mn-lt"/>
                <a:ea typeface="+mn-ea"/>
                <a:cs typeface="+mn-cs"/>
              </a:rPr>
              <a:t>your security office to verify the access requirements for the FRD information you work with.</a:t>
            </a:r>
          </a:p>
        </p:txBody>
      </p:sp>
      <p:sp>
        <p:nvSpPr>
          <p:cNvPr id="4" name="Slide Number Placeholder 3"/>
          <p:cNvSpPr>
            <a:spLocks noGrp="1"/>
          </p:cNvSpPr>
          <p:nvPr>
            <p:ph type="sldNum" sz="quarter" idx="10"/>
          </p:nvPr>
        </p:nvSpPr>
        <p:spPr>
          <a:xfrm>
            <a:off x="3972560" y="8774271"/>
            <a:ext cx="3037840" cy="461804"/>
          </a:xfrm>
        </p:spPr>
        <p:txBody>
          <a:bodyPr/>
          <a:lstStyle/>
          <a:p>
            <a:fld id="{66B18E6F-ECAB-4E51-A177-83235958CD6B}" type="slidenum">
              <a:rPr lang="en-US" smtClean="0"/>
              <a:pPr/>
              <a:t>134</a:t>
            </a:fld>
            <a:endParaRPr lang="en-US" dirty="0"/>
          </a:p>
        </p:txBody>
      </p:sp>
    </p:spTree>
    <p:extLst>
      <p:ext uri="{BB962C8B-B14F-4D97-AF65-F5344CB8AC3E}">
        <p14:creationId xmlns:p14="http://schemas.microsoft.com/office/powerpoint/2010/main" val="230634177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z="1200" kern="1200" dirty="0">
                <a:effectLst/>
                <a:latin typeface="+mn-lt"/>
                <a:ea typeface="+mn-ea"/>
                <a:cs typeface="+mn-cs"/>
              </a:rPr>
              <a:t>RD</a:t>
            </a:r>
            <a:r>
              <a:rPr lang="en-US" sz="1200" kern="1200" baseline="0" dirty="0">
                <a:effectLst/>
                <a:latin typeface="+mn-lt"/>
                <a:ea typeface="+mn-ea"/>
                <a:cs typeface="+mn-cs"/>
              </a:rPr>
              <a:t> can only be exchanged with a foreign nation if there is an agreement for cooperation under the Atomic Energy Act.  F</a:t>
            </a:r>
            <a:r>
              <a:rPr lang="en-US" sz="1200" kern="1200" dirty="0">
                <a:effectLst/>
                <a:latin typeface="+mn-lt"/>
                <a:ea typeface="+mn-ea"/>
                <a:cs typeface="+mn-cs"/>
              </a:rPr>
              <a:t>RD is treated as RD in foreign exchange; it also requires an agreement for</a:t>
            </a:r>
            <a:r>
              <a:rPr lang="en-US" sz="1200" kern="1200" baseline="0" dirty="0">
                <a:effectLst/>
                <a:latin typeface="+mn-lt"/>
                <a:ea typeface="+mn-ea"/>
                <a:cs typeface="+mn-cs"/>
              </a:rPr>
              <a:t> cooperation.  </a:t>
            </a:r>
          </a:p>
          <a:p>
            <a:endParaRPr lang="en-US" sz="800" dirty="0"/>
          </a:p>
          <a:p>
            <a:r>
              <a:rPr lang="en-US" sz="1200" kern="1200" dirty="0">
                <a:effectLst/>
                <a:latin typeface="+mn-lt"/>
                <a:ea typeface="+mn-ea"/>
                <a:cs typeface="+mn-cs"/>
              </a:rPr>
              <a:t>In order to determine if matter</a:t>
            </a:r>
            <a:r>
              <a:rPr lang="en-US" sz="1200" kern="1200" baseline="0" dirty="0">
                <a:effectLst/>
                <a:latin typeface="+mn-lt"/>
                <a:ea typeface="+mn-ea"/>
                <a:cs typeface="+mn-cs"/>
              </a:rPr>
              <a:t> containing RD or FRD may be exchanged with a </a:t>
            </a:r>
            <a:r>
              <a:rPr lang="en-US" sz="1200" kern="1200" dirty="0">
                <a:effectLst/>
                <a:latin typeface="+mn-lt"/>
                <a:ea typeface="+mn-ea"/>
                <a:cs typeface="+mn-cs"/>
              </a:rPr>
              <a:t>foreign nation or regional defense program, you must contact the Joint Atomic Information Exchange Group (JAIEG).</a:t>
            </a:r>
          </a:p>
        </p:txBody>
      </p:sp>
      <p:sp>
        <p:nvSpPr>
          <p:cNvPr id="109572" name="Slide Number Placeholder 3"/>
          <p:cNvSpPr>
            <a:spLocks noGrp="1"/>
          </p:cNvSpPr>
          <p:nvPr>
            <p:ph type="sldNum" sz="quarter" idx="5"/>
          </p:nvPr>
        </p:nvSpPr>
        <p:spPr>
          <a:xfrm>
            <a:off x="3972560" y="8774431"/>
            <a:ext cx="3037840" cy="461804"/>
          </a:xfrm>
          <a:noFill/>
        </p:spPr>
        <p:txBody>
          <a:bodyPr/>
          <a:lstStyle/>
          <a:p>
            <a:fld id="{5DAD2E16-0FBD-46C5-85A8-B185B5A7DD9B}" type="slidenum">
              <a:rPr lang="en-US" smtClean="0"/>
              <a:pPr/>
              <a:t>135</a:t>
            </a:fld>
            <a:endParaRPr lang="en-US" dirty="0"/>
          </a:p>
        </p:txBody>
      </p:sp>
    </p:spTree>
    <p:extLst>
      <p:ext uri="{BB962C8B-B14F-4D97-AF65-F5344CB8AC3E}">
        <p14:creationId xmlns:p14="http://schemas.microsoft.com/office/powerpoint/2010/main" val="79128276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this training does not cover all TFNI requirements, you should be aware of some TFNI requirements</a:t>
            </a:r>
            <a:r>
              <a:rPr lang="en-US" dirty="0"/>
              <a:t> </a:t>
            </a:r>
            <a:r>
              <a:rPr lang="en-US" baseline="0" dirty="0"/>
              <a:t>in case you encounter TFNI.  </a:t>
            </a:r>
          </a:p>
          <a:p>
            <a:endParaRPr lang="en-US" dirty="0"/>
          </a:p>
          <a:p>
            <a:r>
              <a:rPr lang="en-US" baseline="0" dirty="0"/>
              <a:t>Like RD and FRD, specific training is required to review matter that potentially contains the information; DOE must review matter that potentially contains TFNI for public release; and TFNI is never automatically declassified.</a:t>
            </a:r>
          </a:p>
          <a:p>
            <a:endParaRPr lang="en-US" baseline="0" dirty="0"/>
          </a:p>
          <a:p>
            <a:r>
              <a:rPr lang="en-US" baseline="0" dirty="0"/>
              <a:t>For training on all TFNI requirements, contact your supervisor or RD Management Official.</a:t>
            </a:r>
            <a:endParaRPr lang="en-US" dirty="0"/>
          </a:p>
        </p:txBody>
      </p:sp>
      <p:sp>
        <p:nvSpPr>
          <p:cNvPr id="4" name="Slide Number Placeholder 3"/>
          <p:cNvSpPr>
            <a:spLocks noGrp="1"/>
          </p:cNvSpPr>
          <p:nvPr>
            <p:ph type="sldNum" sz="quarter" idx="10"/>
          </p:nvPr>
        </p:nvSpPr>
        <p:spPr/>
        <p:txBody>
          <a:bodyPr/>
          <a:lstStyle/>
          <a:p>
            <a:fld id="{66B18E6F-ECAB-4E51-A177-83235958CD6B}" type="slidenum">
              <a:rPr lang="en-US" smtClean="0"/>
              <a:pPr/>
              <a:t>136</a:t>
            </a:fld>
            <a:endParaRPr lang="en-US" dirty="0"/>
          </a:p>
        </p:txBody>
      </p:sp>
    </p:spTree>
    <p:extLst>
      <p:ext uri="{BB962C8B-B14F-4D97-AF65-F5344CB8AC3E}">
        <p14:creationId xmlns:p14="http://schemas.microsoft.com/office/powerpoint/2010/main" val="14121021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3972560" y="8774431"/>
            <a:ext cx="3037840" cy="461804"/>
          </a:xfrm>
          <a:noFill/>
        </p:spPr>
        <p:txBody>
          <a:bodyPr/>
          <a:lstStyle/>
          <a:p>
            <a:fld id="{01BEE720-4CF6-4832-A6DE-8E206D4FBE68}" type="slidenum">
              <a:rPr lang="en-US" smtClean="0"/>
              <a:pPr/>
              <a:t>137</a:t>
            </a:fld>
            <a:endParaRPr lang="en-US" dirty="0"/>
          </a:p>
        </p:txBody>
      </p:sp>
      <p:sp>
        <p:nvSpPr>
          <p:cNvPr id="111619" name="Rectangle 2"/>
          <p:cNvSpPr>
            <a:spLocks noGrp="1" noRot="1" noChangeAspect="1" noChangeArrowheads="1" noTextEdit="1"/>
          </p:cNvSpPr>
          <p:nvPr>
            <p:ph type="sldImg"/>
          </p:nvPr>
        </p:nvSpPr>
        <p:spPr>
          <a:xfrm>
            <a:off x="1195388" y="692150"/>
            <a:ext cx="4619625" cy="3463925"/>
          </a:xfrm>
          <a:ln/>
        </p:spPr>
      </p:sp>
      <p:sp>
        <p:nvSpPr>
          <p:cNvPr id="111620"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As a person with access to RD or FRD, if you believe that RD or FRD is improperly classified, you are encouraged and expected to challenge any classification </a:t>
            </a:r>
            <a:r>
              <a:rPr lang="en-US" sz="1200" kern="1200" dirty="0">
                <a:effectLst/>
                <a:latin typeface="+mn-lt"/>
                <a:ea typeface="+mn-ea"/>
                <a:cs typeface="+mn-cs"/>
              </a:rPr>
              <a:t>of</a:t>
            </a:r>
            <a:r>
              <a:rPr lang="en-US" sz="1200"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RD or FRD that you believe is incorrect.  This also applies to TFNI.  Retribution against a person making a classification challenge is prohibited.  </a:t>
            </a:r>
          </a:p>
          <a:p>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submit a challenge to the classification of RD, FRD, or TFNI by following your agency procedures. You may also submit classification challenges directly to the Director, Office of Classification at any time.</a:t>
            </a:r>
            <a:r>
              <a:rPr lang="en-US" sz="1200" dirty="0"/>
              <a:t> The person submitting the challenge must receive an initial response from that office within 60 days.</a:t>
            </a:r>
            <a:endParaRPr lang="en-US" sz="1200" kern="1200" dirty="0">
              <a:effectLst/>
            </a:endParaRPr>
          </a:p>
        </p:txBody>
      </p:sp>
    </p:spTree>
    <p:extLst>
      <p:ext uri="{BB962C8B-B14F-4D97-AF65-F5344CB8AC3E}">
        <p14:creationId xmlns:p14="http://schemas.microsoft.com/office/powerpoint/2010/main" val="155584837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pPr>
            <a:r>
              <a:rPr lang="en-US" sz="1200" dirty="0"/>
              <a:t>Anyone may submit proposals for the declassification of RD, FRD, or TFNI.</a:t>
            </a:r>
          </a:p>
          <a:p>
            <a:pPr eaLnBrk="1" hangingPunct="1">
              <a:spcBef>
                <a:spcPts val="0"/>
              </a:spcBef>
            </a:pPr>
            <a:endParaRPr lang="en-US" sz="1200" dirty="0"/>
          </a:p>
          <a:p>
            <a:pPr eaLnBrk="1" hangingPunct="1">
              <a:spcBef>
                <a:spcPts val="0"/>
              </a:spcBef>
            </a:pPr>
            <a:r>
              <a:rPr lang="en-US" sz="1200" dirty="0"/>
              <a:t>Proposals may be submitted under agency policy or may be submitted directly to the DOE Director, Office of Classification.</a:t>
            </a:r>
          </a:p>
          <a:p>
            <a:pPr eaLnBrk="1" hangingPunct="1">
              <a:spcBef>
                <a:spcPts val="0"/>
              </a:spcBef>
            </a:pPr>
            <a:endParaRPr lang="en-US" sz="1200" dirty="0"/>
          </a:p>
          <a:p>
            <a:pPr eaLnBrk="1" hangingPunct="1">
              <a:spcBef>
                <a:spcPts val="0"/>
              </a:spcBef>
            </a:pPr>
            <a:r>
              <a:rPr lang="en-US" sz="1200" dirty="0"/>
              <a:t>The proposal must include a description of the information concerned  (submit through secure means if the proposal is classified).</a:t>
            </a:r>
          </a:p>
          <a:p>
            <a:pPr eaLnBrk="1" hangingPunct="1">
              <a:spcBef>
                <a:spcPts val="0"/>
              </a:spcBef>
            </a:pPr>
            <a:endParaRPr lang="en-US" sz="1200" dirty="0"/>
          </a:p>
          <a:p>
            <a:pPr eaLnBrk="1" hangingPunct="1">
              <a:spcBef>
                <a:spcPts val="0"/>
              </a:spcBef>
            </a:pPr>
            <a:r>
              <a:rPr lang="en-US" sz="1200" dirty="0"/>
              <a:t>The proposal may also include a reason for the request.</a:t>
            </a:r>
          </a:p>
          <a:p>
            <a:pPr eaLnBrk="1" hangingPunct="1">
              <a:spcBef>
                <a:spcPts val="0"/>
              </a:spcBef>
            </a:pPr>
            <a:endParaRPr lang="en-US" sz="1200" dirty="0"/>
          </a:p>
          <a:p>
            <a:pPr eaLnBrk="1" hangingPunct="1">
              <a:spcBef>
                <a:spcPts val="0"/>
              </a:spcBef>
            </a:pPr>
            <a:r>
              <a:rPr lang="en-US" sz="1200" dirty="0"/>
              <a:t>Proposals should be reviewed for classification and sent through secure means if classified.</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138</a:t>
            </a:fld>
            <a:endParaRPr lang="en-US" dirty="0"/>
          </a:p>
        </p:txBody>
      </p:sp>
    </p:spTree>
    <p:extLst>
      <p:ext uri="{BB962C8B-B14F-4D97-AF65-F5344CB8AC3E}">
        <p14:creationId xmlns:p14="http://schemas.microsoft.com/office/powerpoint/2010/main" val="363244051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972560" y="8774271"/>
            <a:ext cx="3037840" cy="461804"/>
          </a:xfrm>
          <a:noFill/>
        </p:spPr>
        <p:txBody>
          <a:bodyPr/>
          <a:lstStyle/>
          <a:p>
            <a:fld id="{7D308D15-1A27-4CD4-BAF0-91475005A072}" type="slidenum">
              <a:rPr lang="en-US" smtClean="0"/>
              <a:pPr/>
              <a:t>139</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Failure to follow the requirements in 10 CFR 1045 could result in sanctions.  </a:t>
            </a:r>
          </a:p>
          <a:p>
            <a:endParaRPr lang="en-US" sz="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knowing, willful, or negligent action such as failing to get a newly generated document that potentially contains RD or FRD reviewed by an RD Derivative Classifier, could be a serious incident if the document is misclassified – which might allow a person without the appropriate access authorization to have access.</a:t>
            </a:r>
          </a:p>
          <a:p>
            <a:endParaRPr lang="en-US" sz="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Possible punishments include criminal, civil, and administrative penalties, depending on the nature and severity of the action as determined by the appropriate authority, in accordance with applicable laws.</a:t>
            </a:r>
          </a:p>
          <a:p>
            <a:endParaRPr lang="en-US" dirty="0"/>
          </a:p>
          <a:p>
            <a:r>
              <a:rPr lang="en-US" sz="1200" kern="1200" dirty="0">
                <a:effectLst/>
                <a:latin typeface="+mn-lt"/>
                <a:ea typeface="+mn-ea"/>
                <a:cs typeface="+mn-cs"/>
              </a:rPr>
              <a:t>Other violations of the regulation’s policies and procedures may be grounds for administrative sanctions.</a:t>
            </a:r>
          </a:p>
        </p:txBody>
      </p:sp>
    </p:spTree>
    <p:extLst>
      <p:ext uri="{BB962C8B-B14F-4D97-AF65-F5344CB8AC3E}">
        <p14:creationId xmlns:p14="http://schemas.microsoft.com/office/powerpoint/2010/main" val="95200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third classification category is Transclassified Foreign Nuclear Information or TFNI.</a:t>
            </a:r>
          </a:p>
          <a:p>
            <a:endParaRPr lang="en-US" sz="800" dirty="0"/>
          </a:p>
          <a:p>
            <a:r>
              <a:rPr lang="en-US" dirty="0"/>
              <a:t>Transclassified Foreign Nuclear Information is classified information that was once RD, but DOE and the Intelligence Community jointly determined that it should be transclassified to the TFNI category to more easily share information for intelligence-related purposes. </a:t>
            </a:r>
          </a:p>
          <a:p>
            <a:endParaRPr lang="en-US" sz="800" dirty="0"/>
          </a:p>
          <a:p>
            <a:r>
              <a:rPr lang="en-US" dirty="0"/>
              <a:t>Examples of TFNI include:</a:t>
            </a:r>
          </a:p>
          <a:p>
            <a:pPr lvl="0"/>
            <a:r>
              <a:rPr lang="en-US" dirty="0"/>
              <a:t>     Foreign nuclear weapon design; and</a:t>
            </a:r>
          </a:p>
          <a:p>
            <a:pPr lvl="0"/>
            <a:r>
              <a:rPr lang="en-US" dirty="0"/>
              <a:t>     Foreign nuclear material production</a:t>
            </a:r>
          </a:p>
          <a:p>
            <a:pPr lvl="0"/>
            <a:endParaRPr lang="en-US" sz="800" dirty="0"/>
          </a:p>
          <a:p>
            <a:pPr lvl="0">
              <a:defRPr/>
            </a:pPr>
            <a:r>
              <a:rPr lang="en-US" dirty="0"/>
              <a:t>Transclassification of this information has been authorized since 1954.  However, it did not have a specific designation or marking until 2010, so there are many existing documents containing TFNI that are not marked as TFNI.   </a:t>
            </a:r>
          </a:p>
          <a:p>
            <a:pPr lvl="0"/>
            <a:endParaRPr lang="en-US" sz="800" dirty="0"/>
          </a:p>
          <a:p>
            <a:r>
              <a:rPr lang="en-US" dirty="0"/>
              <a:t>TFNI is usually found in the intelligence community, so all of the requirements for TFNI are not covered in this training.  If you deal with classified information on foreign nuclear programs, ask your supervisor about TFNI training. </a:t>
            </a:r>
          </a:p>
          <a:p>
            <a:endParaRPr lang="en-US" sz="800" dirty="0"/>
          </a:p>
          <a:p>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B18E6F-ECAB-4E51-A177-83235958CD6B}" type="slidenum">
              <a:rPr lang="en-US" smtClean="0"/>
              <a:pPr/>
              <a:t>14</a:t>
            </a:fld>
            <a:endParaRPr lang="en-US" dirty="0"/>
          </a:p>
        </p:txBody>
      </p:sp>
    </p:spTree>
    <p:extLst>
      <p:ext uri="{BB962C8B-B14F-4D97-AF65-F5344CB8AC3E}">
        <p14:creationId xmlns:p14="http://schemas.microsoft.com/office/powerpoint/2010/main" val="363983765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140</a:t>
            </a:fld>
            <a:endParaRPr lang="en-US" dirty="0"/>
          </a:p>
        </p:txBody>
      </p:sp>
    </p:spTree>
    <p:extLst>
      <p:ext uri="{BB962C8B-B14F-4D97-AF65-F5344CB8AC3E}">
        <p14:creationId xmlns:p14="http://schemas.microsoft.com/office/powerpoint/2010/main" val="11588936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lnSpc>
                <a:spcPct val="110000"/>
              </a:lnSpc>
              <a:spcBef>
                <a:spcPts val="0"/>
              </a:spcBef>
              <a:spcAft>
                <a:spcPts val="1800"/>
              </a:spcAft>
              <a:buFont typeface="Wingdings" pitchFamily="2" charset="2"/>
              <a:buNone/>
            </a:pPr>
            <a:r>
              <a:rPr lang="en-US" dirty="0"/>
              <a:t>An RD Derivative Classifier may change the classification of matter from ____________ to ____________ if the determination is based on guidance.</a:t>
            </a:r>
          </a:p>
          <a:p>
            <a:pPr marL="288925" lvl="1" indent="-230188" eaLnBrk="1" hangingPunct="1">
              <a:buFont typeface="Wingdings" panose="05000000000000000000" pitchFamily="2" charset="2"/>
              <a:buChar char="q"/>
            </a:pPr>
            <a:r>
              <a:rPr lang="en-US" dirty="0"/>
              <a:t>CRD to CFRD</a:t>
            </a:r>
          </a:p>
          <a:p>
            <a:pPr marL="288925" lvl="1" indent="-230188" eaLnBrk="1" hangingPunct="1">
              <a:buFont typeface="Wingdings" panose="05000000000000000000" pitchFamily="2" charset="2"/>
              <a:buChar char="q"/>
            </a:pPr>
            <a:r>
              <a:rPr lang="en-US" dirty="0"/>
              <a:t>SRD to Unclassified</a:t>
            </a:r>
          </a:p>
          <a:p>
            <a:pPr marL="288925" lvl="1" indent="-230188" eaLnBrk="1" hangingPunct="1">
              <a:buFont typeface="Wingdings" panose="05000000000000000000" pitchFamily="2" charset="2"/>
              <a:buChar char="q"/>
            </a:pPr>
            <a:r>
              <a:rPr lang="en-US" dirty="0"/>
              <a:t>SRD to CRD</a:t>
            </a:r>
          </a:p>
          <a:p>
            <a:pPr marL="288925" lvl="1" indent="-230188" eaLnBrk="1" hangingPunct="1">
              <a:buFont typeface="Wingdings" panose="05000000000000000000" pitchFamily="2" charset="2"/>
              <a:buChar char="q"/>
            </a:pPr>
            <a:r>
              <a:rPr lang="en-US" dirty="0"/>
              <a:t>All of the above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141</a:t>
            </a:fld>
            <a:endParaRPr lang="en-US" dirty="0"/>
          </a:p>
        </p:txBody>
      </p:sp>
    </p:spTree>
    <p:extLst>
      <p:ext uri="{BB962C8B-B14F-4D97-AF65-F5344CB8AC3E}">
        <p14:creationId xmlns:p14="http://schemas.microsoft.com/office/powerpoint/2010/main" val="2745242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RD Derivative Classifier may change the classification of matter from SRD to CRD if the determination is based on guidance.  </a:t>
            </a:r>
          </a:p>
          <a:p>
            <a:endParaRPr lang="en-US" dirty="0"/>
          </a:p>
          <a:p>
            <a:pPr marL="0" lvl="1">
              <a:lnSpc>
                <a:spcPct val="120000"/>
              </a:lnSpc>
              <a:buNone/>
            </a:pPr>
            <a:r>
              <a:rPr lang="en-US" dirty="0"/>
              <a:t>Explanation: RD Derivative Classifiers are authorized to upgrade or downgrade the classification </a:t>
            </a:r>
            <a:r>
              <a:rPr lang="en-US" b="1" u="sng" dirty="0"/>
              <a:t>level</a:t>
            </a:r>
            <a:r>
              <a:rPr lang="en-US" dirty="0"/>
              <a:t> of matter containing RD or FRD.  RD Derivative Classifiers are NOT authorized to downgrade the classification category of matter containing RD or FRD or to go from classified to unclassified.  CRD to CFRD reflects downgrading the category; SRD to Unclassified reflects a declassification.  SRD to CRD is changing the level only and is authorized.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142</a:t>
            </a:fld>
            <a:endParaRPr lang="en-US" dirty="0"/>
          </a:p>
        </p:txBody>
      </p:sp>
    </p:spTree>
    <p:extLst>
      <p:ext uri="{BB962C8B-B14F-4D97-AF65-F5344CB8AC3E}">
        <p14:creationId xmlns:p14="http://schemas.microsoft.com/office/powerpoint/2010/main" val="27115895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pitchFamily="2" charset="2"/>
              <a:buNone/>
            </a:pPr>
            <a:r>
              <a:rPr lang="en-US" dirty="0"/>
              <a:t>Exchanges of RD or FRD with other countries must be specifically authorized under _______________.</a:t>
            </a:r>
          </a:p>
          <a:p>
            <a:pPr marL="0" indent="0" eaLnBrk="1" hangingPunct="1">
              <a:buFont typeface="Wingdings" pitchFamily="2" charset="2"/>
              <a:buNone/>
            </a:pPr>
            <a:endParaRPr lang="en-US" dirty="0"/>
          </a:p>
          <a:p>
            <a:pPr marL="288925" lvl="1" indent="-230188" eaLnBrk="1" hangingPunct="1">
              <a:buFont typeface="Wingdings" panose="05000000000000000000" pitchFamily="2" charset="2"/>
              <a:buChar char="q"/>
            </a:pPr>
            <a:r>
              <a:rPr lang="en-US" dirty="0"/>
              <a:t>an agreement for cooperation pursuant</a:t>
            </a:r>
            <a:r>
              <a:rPr lang="en-US" dirty="0">
                <a:solidFill>
                  <a:srgbClr val="FF0000"/>
                </a:solidFill>
              </a:rPr>
              <a:t> </a:t>
            </a:r>
            <a:r>
              <a:rPr lang="en-US" dirty="0"/>
              <a:t>to the Atomic Energy Act</a:t>
            </a:r>
          </a:p>
          <a:p>
            <a:pPr marL="288925" lvl="1" indent="-230188" eaLnBrk="1" hangingPunct="1">
              <a:buFont typeface="Wingdings" panose="05000000000000000000" pitchFamily="2" charset="2"/>
              <a:buChar char="q"/>
            </a:pPr>
            <a:r>
              <a:rPr lang="en-US" dirty="0"/>
              <a:t>an Executive order</a:t>
            </a:r>
          </a:p>
          <a:p>
            <a:pPr marL="288925" lvl="1" indent="-230188" eaLnBrk="1" hangingPunct="1">
              <a:buFont typeface="Wingdings" panose="05000000000000000000" pitchFamily="2" charset="2"/>
              <a:buChar char="q"/>
            </a:pPr>
            <a:r>
              <a:rPr lang="en-US" dirty="0"/>
              <a:t>an agreement to exchange classified information</a:t>
            </a:r>
          </a:p>
          <a:p>
            <a:pPr marL="288925" lvl="1" indent="-230188" eaLnBrk="1" hangingPunct="1">
              <a:buFont typeface="Wingdings" panose="05000000000000000000" pitchFamily="2" charset="2"/>
              <a:buChar char="q"/>
            </a:pPr>
            <a:r>
              <a:rPr lang="en-US" dirty="0"/>
              <a:t>None of the above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143</a:t>
            </a:fld>
            <a:endParaRPr lang="en-US" dirty="0"/>
          </a:p>
        </p:txBody>
      </p:sp>
    </p:spTree>
    <p:extLst>
      <p:ext uri="{BB962C8B-B14F-4D97-AF65-F5344CB8AC3E}">
        <p14:creationId xmlns:p14="http://schemas.microsoft.com/office/powerpoint/2010/main" val="348176139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Aft>
                <a:spcPts val="1800"/>
              </a:spcAft>
            </a:pPr>
            <a:r>
              <a:rPr lang="en-US" dirty="0"/>
              <a:t>Exchanges of RD or FRD with other countries must be specifically authorized under an agreement for cooperation pursuant to the Atomic Energy Act.</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144</a:t>
            </a:fld>
            <a:endParaRPr lang="en-US" dirty="0"/>
          </a:p>
        </p:txBody>
      </p:sp>
    </p:spTree>
    <p:extLst>
      <p:ext uri="{BB962C8B-B14F-4D97-AF65-F5344CB8AC3E}">
        <p14:creationId xmlns:p14="http://schemas.microsoft.com/office/powerpoint/2010/main" val="36253298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buFont typeface="Wingdings" pitchFamily="2" charset="2"/>
              <a:buNone/>
            </a:pPr>
            <a:r>
              <a:rPr lang="en-US" dirty="0"/>
              <a:t>This module covered:</a:t>
            </a:r>
          </a:p>
          <a:p>
            <a:pPr eaLnBrk="1" hangingPunct="1">
              <a:buFont typeface="Wingdings" pitchFamily="2" charset="2"/>
              <a:buNone/>
            </a:pPr>
            <a:endParaRPr lang="en-US" sz="400" dirty="0"/>
          </a:p>
          <a:p>
            <a:pPr marL="228600" lvl="1"/>
            <a:r>
              <a:rPr lang="en-US" dirty="0"/>
              <a:t>RD Derivative Classifier designation</a:t>
            </a:r>
          </a:p>
          <a:p>
            <a:pPr marL="228600" lvl="1"/>
            <a:endParaRPr lang="en-US" sz="400" dirty="0"/>
          </a:p>
          <a:p>
            <a:pPr marL="228600" lvl="1"/>
            <a:r>
              <a:rPr lang="en-US" dirty="0"/>
              <a:t>Upgrading and downgrading authority</a:t>
            </a:r>
          </a:p>
          <a:p>
            <a:pPr marL="228600" lvl="1"/>
            <a:endParaRPr lang="en-US" sz="400" dirty="0"/>
          </a:p>
          <a:p>
            <a:pPr marL="228600" lvl="1"/>
            <a:r>
              <a:rPr lang="en-US" dirty="0"/>
              <a:t>Access to RD and FRD</a:t>
            </a:r>
          </a:p>
          <a:p>
            <a:pPr marL="228600" lvl="1"/>
            <a:endParaRPr lang="en-US" sz="400" dirty="0"/>
          </a:p>
          <a:p>
            <a:pPr marL="228600" lvl="1"/>
            <a:r>
              <a:rPr lang="en-US" dirty="0"/>
              <a:t>International exchange of RD and FRD</a:t>
            </a:r>
          </a:p>
          <a:p>
            <a:pPr marL="228600" lvl="1"/>
            <a:endParaRPr lang="en-US" sz="400" dirty="0"/>
          </a:p>
          <a:p>
            <a:pPr marL="228600" lvl="1"/>
            <a:r>
              <a:rPr lang="en-US" dirty="0"/>
              <a:t>TFNI authorities</a:t>
            </a:r>
          </a:p>
          <a:p>
            <a:pPr marL="228600" lvl="1"/>
            <a:endParaRPr lang="en-US" sz="400" dirty="0"/>
          </a:p>
          <a:p>
            <a:pPr marL="228600" lvl="1"/>
            <a:r>
              <a:rPr lang="en-US" dirty="0"/>
              <a:t>Classification challenges</a:t>
            </a:r>
          </a:p>
          <a:p>
            <a:pPr marL="228600" lvl="1"/>
            <a:endParaRPr lang="en-US" sz="400" dirty="0"/>
          </a:p>
          <a:p>
            <a:pPr marL="228600" lvl="1"/>
            <a:r>
              <a:rPr lang="en-US" dirty="0"/>
              <a:t>Declassification proposals</a:t>
            </a:r>
          </a:p>
          <a:p>
            <a:pPr marL="228600" lvl="1"/>
            <a:endParaRPr lang="en-US" sz="400" dirty="0"/>
          </a:p>
          <a:p>
            <a:pPr marL="228600" lvl="1"/>
            <a:r>
              <a:rPr lang="en-US" dirty="0"/>
              <a:t>Sanctions</a:t>
            </a:r>
          </a:p>
          <a:p>
            <a:endParaRPr lang="en-US" dirty="0"/>
          </a:p>
        </p:txBody>
      </p:sp>
      <p:sp>
        <p:nvSpPr>
          <p:cNvPr id="215044" name="Slide Number Placeholder 3"/>
          <p:cNvSpPr>
            <a:spLocks noGrp="1"/>
          </p:cNvSpPr>
          <p:nvPr>
            <p:ph type="sldNum" sz="quarter" idx="5"/>
          </p:nvPr>
        </p:nvSpPr>
        <p:spPr>
          <a:noFill/>
        </p:spPr>
        <p:txBody>
          <a:bodyPr/>
          <a:lstStyle/>
          <a:p>
            <a:fld id="{7B7C18D3-D8F7-4D20-BCB3-3AB7D2038B22}" type="slidenum">
              <a:rPr lang="en-US" smtClean="0"/>
              <a:pPr/>
              <a:t>145</a:t>
            </a:fld>
            <a:endParaRPr lang="en-US" dirty="0"/>
          </a:p>
        </p:txBody>
      </p:sp>
    </p:spTree>
    <p:extLst>
      <p:ext uri="{BB962C8B-B14F-4D97-AF65-F5344CB8AC3E}">
        <p14:creationId xmlns:p14="http://schemas.microsoft.com/office/powerpoint/2010/main" val="350740002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120000"/>
              </a:lnSpc>
            </a:pPr>
            <a:r>
              <a:rPr lang="en-US" dirty="0"/>
              <a:t>This briefing contains the content required under 10 CFR Part 1045 for RD Derivative Classifier Training.</a:t>
            </a:r>
          </a:p>
          <a:p>
            <a:pPr eaLnBrk="1" hangingPunct="1">
              <a:lnSpc>
                <a:spcPct val="120000"/>
              </a:lnSpc>
            </a:pPr>
            <a:endParaRPr lang="en-US" dirty="0"/>
          </a:p>
          <a:p>
            <a:pPr eaLnBrk="1" hangingPunct="1">
              <a:lnSpc>
                <a:spcPct val="120000"/>
              </a:lnSpc>
            </a:pPr>
            <a:r>
              <a:rPr lang="en-US" dirty="0"/>
              <a:t>However, you are not authorized to classify matter containing RD or FRD until you complete the training and procedures required by your agency.</a:t>
            </a:r>
          </a:p>
          <a:p>
            <a:pPr eaLnBrk="1" hangingPunct="1">
              <a:lnSpc>
                <a:spcPct val="120000"/>
              </a:lnSpc>
            </a:pPr>
            <a:endParaRPr lang="en-US" dirty="0"/>
          </a:p>
          <a:p>
            <a:pPr lvl="0">
              <a:lnSpc>
                <a:spcPct val="120000"/>
              </a:lnSpc>
              <a:defRPr/>
            </a:pPr>
            <a:r>
              <a:rPr lang="en-US" dirty="0"/>
              <a:t>To retain your authority, you must complete refresher training every two years.</a:t>
            </a:r>
          </a:p>
          <a:p>
            <a:pPr eaLnBrk="1" hangingPunct="1">
              <a:lnSpc>
                <a:spcPct val="120000"/>
              </a:lnSpc>
              <a:spcBef>
                <a:spcPts val="0"/>
              </a:spcBef>
              <a:spcAft>
                <a:spcPts val="2400"/>
              </a:spcAft>
            </a:pPr>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146</a:t>
            </a:fld>
            <a:endParaRPr lang="en-US" dirty="0"/>
          </a:p>
        </p:txBody>
      </p:sp>
    </p:spTree>
    <p:extLst>
      <p:ext uri="{BB962C8B-B14F-4D97-AF65-F5344CB8AC3E}">
        <p14:creationId xmlns:p14="http://schemas.microsoft.com/office/powerpoint/2010/main" val="389722279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questions about your agency-specific policies and procedures for classification of RD or FRD, contact your RD Management Official.</a:t>
            </a:r>
          </a:p>
          <a:p>
            <a:endParaRPr lang="en-US" sz="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general policy questions concerning the classification of RD or FRD, or to find out who your RD Management Official is, contact the DOE Office of Classification Outreach Program at 301-903-7567, or send an email to outreach@hq.doe.gov. </a:t>
            </a:r>
          </a:p>
        </p:txBody>
      </p:sp>
      <p:sp>
        <p:nvSpPr>
          <p:cNvPr id="4" name="Slide Number Placeholder 3"/>
          <p:cNvSpPr>
            <a:spLocks noGrp="1"/>
          </p:cNvSpPr>
          <p:nvPr>
            <p:ph type="sldNum" sz="quarter" idx="10"/>
          </p:nvPr>
        </p:nvSpPr>
        <p:spPr>
          <a:xfrm>
            <a:off x="3972560" y="8774271"/>
            <a:ext cx="3037840" cy="461804"/>
          </a:xfrm>
        </p:spPr>
        <p:txBody>
          <a:bodyPr/>
          <a:lstStyle/>
          <a:p>
            <a:fld id="{66B18E6F-ECAB-4E51-A177-83235958CD6B}" type="slidenum">
              <a:rPr lang="en-US" smtClean="0"/>
              <a:pPr/>
              <a:t>147</a:t>
            </a:fld>
            <a:endParaRPr lang="en-US" dirty="0"/>
          </a:p>
        </p:txBody>
      </p:sp>
    </p:spTree>
    <p:extLst>
      <p:ext uri="{BB962C8B-B14F-4D97-AF65-F5344CB8AC3E}">
        <p14:creationId xmlns:p14="http://schemas.microsoft.com/office/powerpoint/2010/main" val="89332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is a summary of the transclassification of information illustrating the information transclassified</a:t>
            </a:r>
            <a:r>
              <a:rPr lang="en-US" sz="1200" kern="1200" baseline="0" dirty="0">
                <a:solidFill>
                  <a:schemeClr val="tx1"/>
                </a:solidFill>
                <a:effectLst/>
                <a:latin typeface="+mn-lt"/>
                <a:ea typeface="+mn-ea"/>
                <a:cs typeface="+mn-cs"/>
              </a:rPr>
              <a:t> and the authorities for transclassification.</a:t>
            </a:r>
          </a:p>
          <a:p>
            <a:endParaRPr lang="en-US" dirty="0"/>
          </a:p>
          <a:p>
            <a:r>
              <a:rPr lang="en-US" dirty="0"/>
              <a:t>Up next, we will discuss RD and FRD authorities.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9F0678B-F932-4BA7-BD59-C0A460C2F762}" type="slidenum">
              <a:rPr lang="en-US" smtClean="0"/>
              <a:pPr>
                <a:defRPr/>
              </a:pPr>
              <a:t>15</a:t>
            </a:fld>
            <a:endParaRPr lang="en-US" dirty="0"/>
          </a:p>
        </p:txBody>
      </p:sp>
    </p:spTree>
    <p:extLst>
      <p:ext uri="{BB962C8B-B14F-4D97-AF65-F5344CB8AC3E}">
        <p14:creationId xmlns:p14="http://schemas.microsoft.com/office/powerpoint/2010/main" val="166105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xfrm>
            <a:off x="609600" y="4387136"/>
            <a:ext cx="5699760" cy="4156234"/>
          </a:xfrm>
          <a:noFill/>
          <a:ln/>
        </p:spPr>
        <p:txBody>
          <a:bodyPr>
            <a:normAutofit/>
          </a:bodyPr>
          <a:lstStyle/>
          <a:p>
            <a:pPr>
              <a:lnSpc>
                <a:spcPct val="110000"/>
              </a:lnSpc>
            </a:pPr>
            <a:r>
              <a:rPr lang="en-US" dirty="0"/>
              <a:t>Like other classified information, RD, FRD, and TFNI are identified by level.</a:t>
            </a:r>
          </a:p>
          <a:p>
            <a:pPr>
              <a:lnSpc>
                <a:spcPct val="110000"/>
              </a:lnSpc>
            </a:pPr>
            <a:endParaRPr lang="en-US" dirty="0"/>
          </a:p>
          <a:p>
            <a:pPr>
              <a:lnSpc>
                <a:spcPct val="110000"/>
              </a:lnSpc>
            </a:pPr>
            <a:r>
              <a:rPr lang="en-US" dirty="0"/>
              <a:t>The classification level indicates the degree of damage that could result to the national security in the event of unauthorized disclosure. </a:t>
            </a:r>
          </a:p>
          <a:p>
            <a:pPr>
              <a:lnSpc>
                <a:spcPct val="110000"/>
              </a:lnSpc>
            </a:pPr>
            <a:endParaRPr lang="en-US" sz="400" dirty="0"/>
          </a:p>
          <a:p>
            <a:pPr marL="228600" lvl="1">
              <a:lnSpc>
                <a:spcPct val="110000"/>
              </a:lnSpc>
            </a:pPr>
            <a:r>
              <a:rPr lang="en-US" dirty="0"/>
              <a:t>Top Secret - could reasonably be expected to cause EXCEPTIONALLY GRAVE DAMAGE to the national security. </a:t>
            </a:r>
          </a:p>
          <a:p>
            <a:pPr marL="228600" lvl="1">
              <a:lnSpc>
                <a:spcPct val="110000"/>
              </a:lnSpc>
            </a:pPr>
            <a:endParaRPr lang="en-US" sz="400" dirty="0"/>
          </a:p>
          <a:p>
            <a:pPr marL="228600" lvl="1">
              <a:lnSpc>
                <a:spcPct val="110000"/>
              </a:lnSpc>
            </a:pPr>
            <a:r>
              <a:rPr lang="en-US" dirty="0"/>
              <a:t>Secret - could reasonably be expected to cause SERIOUS DAMAGE to the national security.</a:t>
            </a:r>
          </a:p>
          <a:p>
            <a:pPr marL="228600" lvl="1">
              <a:lnSpc>
                <a:spcPct val="110000"/>
              </a:lnSpc>
              <a:spcBef>
                <a:spcPct val="50000"/>
              </a:spcBef>
              <a:defRPr/>
            </a:pPr>
            <a:r>
              <a:rPr lang="en-US" dirty="0"/>
              <a:t>Confidential- could reasonably be expected to cause DAMAGE to the national security.</a:t>
            </a:r>
          </a:p>
        </p:txBody>
      </p:sp>
      <p:sp>
        <p:nvSpPr>
          <p:cNvPr id="203780" name="Slide Number Placeholder 3"/>
          <p:cNvSpPr>
            <a:spLocks noGrp="1"/>
          </p:cNvSpPr>
          <p:nvPr>
            <p:ph type="sldNum" sz="quarter" idx="5"/>
          </p:nvPr>
        </p:nvSpPr>
        <p:spPr>
          <a:noFill/>
        </p:spPr>
        <p:txBody>
          <a:bodyPr/>
          <a:lstStyle/>
          <a:p>
            <a:fld id="{729D8958-07B5-458D-8590-6EBD4BF1B815}" type="slidenum">
              <a:rPr lang="en-US" smtClean="0"/>
              <a:pPr/>
              <a:t>16</a:t>
            </a:fld>
            <a:endParaRPr lang="en-US" dirty="0"/>
          </a:p>
        </p:txBody>
      </p:sp>
    </p:spTree>
    <p:extLst>
      <p:ext uri="{BB962C8B-B14F-4D97-AF65-F5344CB8AC3E}">
        <p14:creationId xmlns:p14="http://schemas.microsoft.com/office/powerpoint/2010/main" val="32722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normAutofit/>
          </a:bodyPr>
          <a:lstStyle/>
          <a:p>
            <a:pPr>
              <a:lnSpc>
                <a:spcPct val="110000"/>
              </a:lnSpc>
            </a:pPr>
            <a:r>
              <a:rPr lang="en-US" dirty="0"/>
              <a:t>For RD and TFNI, only the DOE Director, Office of Classification is authorized to identify</a:t>
            </a:r>
            <a:r>
              <a:rPr lang="en-US" baseline="0" dirty="0"/>
              <a:t> the de</a:t>
            </a:r>
            <a:r>
              <a:rPr lang="en-US" dirty="0"/>
              <a:t>gree of damage to determine the level.</a:t>
            </a:r>
          </a:p>
          <a:p>
            <a:pPr>
              <a:lnSpc>
                <a:spcPct val="110000"/>
              </a:lnSpc>
            </a:pPr>
            <a:r>
              <a:rPr lang="en-US" dirty="0"/>
              <a:t>  </a:t>
            </a:r>
          </a:p>
          <a:p>
            <a:pPr>
              <a:lnSpc>
                <a:spcPct val="110000"/>
              </a:lnSpc>
            </a:pPr>
            <a:r>
              <a:rPr lang="en-US" dirty="0"/>
              <a:t>For FRD, DOE and DoD together identify the degree of damage to determine the level</a:t>
            </a:r>
          </a:p>
          <a:p>
            <a:pPr>
              <a:lnSpc>
                <a:spcPct val="110000"/>
              </a:lnSpc>
            </a:pPr>
            <a:r>
              <a:rPr lang="en-US" dirty="0"/>
              <a:t>Determinations are promulgated in classification guidance.</a:t>
            </a:r>
          </a:p>
          <a:p>
            <a:pPr>
              <a:lnSpc>
                <a:spcPct val="110000"/>
              </a:lnSpc>
            </a:pPr>
            <a:r>
              <a:rPr lang="en-US" dirty="0"/>
              <a:t> </a:t>
            </a:r>
          </a:p>
          <a:p>
            <a:pPr>
              <a:lnSpc>
                <a:spcPct val="110000"/>
              </a:lnSpc>
            </a:pPr>
            <a:r>
              <a:rPr lang="en-US" dirty="0"/>
              <a:t>RD Derivative Classifiers use the level identified in guidance or in portion-marked source documents.</a:t>
            </a:r>
          </a:p>
        </p:txBody>
      </p:sp>
      <p:sp>
        <p:nvSpPr>
          <p:cNvPr id="203780" name="Slide Number Placeholder 3"/>
          <p:cNvSpPr>
            <a:spLocks noGrp="1"/>
          </p:cNvSpPr>
          <p:nvPr>
            <p:ph type="sldNum" sz="quarter" idx="5"/>
          </p:nvPr>
        </p:nvSpPr>
        <p:spPr>
          <a:noFill/>
        </p:spPr>
        <p:txBody>
          <a:bodyPr/>
          <a:lstStyle/>
          <a:p>
            <a:fld id="{729D8958-07B5-458D-8590-6EBD4BF1B815}" type="slidenum">
              <a:rPr lang="en-US" smtClean="0"/>
              <a:pPr/>
              <a:t>17</a:t>
            </a:fld>
            <a:endParaRPr lang="en-US" dirty="0"/>
          </a:p>
        </p:txBody>
      </p:sp>
    </p:spTree>
    <p:extLst>
      <p:ext uri="{BB962C8B-B14F-4D97-AF65-F5344CB8AC3E}">
        <p14:creationId xmlns:p14="http://schemas.microsoft.com/office/powerpoint/2010/main" val="2948318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r>
              <a:rPr lang="en-US" dirty="0"/>
              <a:t>Now that you know the categories</a:t>
            </a:r>
            <a:r>
              <a:rPr lang="en-US" baseline="0" dirty="0"/>
              <a:t> and levels associated with classified nuclear-related information, you need to understand the use of these in determining the overall classification of matter that contains more than one category and/or level of information.</a:t>
            </a:r>
          </a:p>
          <a:p>
            <a:endParaRPr lang="en-US" baseline="0" dirty="0"/>
          </a:p>
          <a:p>
            <a:r>
              <a:rPr lang="en-US" dirty="0"/>
              <a:t>You</a:t>
            </a:r>
            <a:r>
              <a:rPr lang="en-US" baseline="0" dirty="0"/>
              <a:t> are already familiar with the precedence of the level of information, Top Secret being the most sensitive.  However, you may</a:t>
            </a:r>
            <a:r>
              <a:rPr lang="en-US" baseline="0" dirty="0">
                <a:solidFill>
                  <a:srgbClr val="FF0000"/>
                </a:solidFill>
              </a:rPr>
              <a:t> </a:t>
            </a:r>
            <a:r>
              <a:rPr lang="en-US" baseline="0" dirty="0"/>
              <a:t>have not had to deal with matter containing multiple categories. The order of precedence, with the most restrictive</a:t>
            </a:r>
            <a:r>
              <a:rPr lang="en-US" dirty="0"/>
              <a:t> </a:t>
            </a:r>
            <a:r>
              <a:rPr lang="en-US" baseline="0" dirty="0"/>
              <a:t>first, is RD, FRD, TFNI, and NSI.  </a:t>
            </a:r>
          </a:p>
          <a:p>
            <a:endParaRPr lang="en-US" dirty="0"/>
          </a:p>
          <a:p>
            <a:r>
              <a:rPr lang="en-US" dirty="0"/>
              <a:t>The overall classification of matter is the highest level of information and the highest category of information.  For example, the overall classification of matter that contains TSNSI and CRD would be TSRD.</a:t>
            </a:r>
          </a:p>
        </p:txBody>
      </p:sp>
      <p:sp>
        <p:nvSpPr>
          <p:cNvPr id="204804" name="Slide Number Placeholder 3"/>
          <p:cNvSpPr>
            <a:spLocks noGrp="1"/>
          </p:cNvSpPr>
          <p:nvPr>
            <p:ph type="sldNum" sz="quarter" idx="5"/>
          </p:nvPr>
        </p:nvSpPr>
        <p:spPr>
          <a:noFill/>
        </p:spPr>
        <p:txBody>
          <a:bodyPr/>
          <a:lstStyle/>
          <a:p>
            <a:fld id="{D2932B83-4EF1-4222-9EA0-ABB67BCE3C12}" type="slidenum">
              <a:rPr lang="en-US" smtClean="0"/>
              <a:pPr/>
              <a:t>18</a:t>
            </a:fld>
            <a:endParaRPr lang="en-US" dirty="0"/>
          </a:p>
        </p:txBody>
      </p:sp>
    </p:spTree>
    <p:extLst>
      <p:ext uri="{BB962C8B-B14F-4D97-AF65-F5344CB8AC3E}">
        <p14:creationId xmlns:p14="http://schemas.microsoft.com/office/powerpoint/2010/main" val="280483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96A7E80-F017-43EB-B34E-9F6927127512}" type="slidenum">
              <a:rPr lang="en-US" smtClean="0"/>
              <a:pPr/>
              <a:t>19</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t>Here are the abbreviations used for RD, FRD or TFNI matter, often seen in portion markings.  </a:t>
            </a:r>
          </a:p>
          <a:p>
            <a:endParaRPr lang="en-US" dirty="0"/>
          </a:p>
          <a:p>
            <a:r>
              <a:rPr lang="en-US" dirty="0"/>
              <a:t>If</a:t>
            </a:r>
            <a:r>
              <a:rPr lang="en-US" baseline="0" dirty="0"/>
              <a:t> the category is omitted and only the level is indicated, the information is assumed to be NSI.  If there is a classification category, it </a:t>
            </a:r>
            <a:r>
              <a:rPr lang="en-US" dirty="0"/>
              <a:t>must </a:t>
            </a:r>
            <a:r>
              <a:rPr lang="en-US" baseline="0" dirty="0"/>
              <a:t>be included.  </a:t>
            </a:r>
          </a:p>
          <a:p>
            <a:endParaRPr lang="en-US" dirty="0"/>
          </a:p>
          <a:p>
            <a:r>
              <a:rPr lang="en-US" baseline="0" dirty="0"/>
              <a:t>The most common method of indicating the level and category is to separate the two by a double slash.  However, this is not a requirement and the level and category may not be separated at all or may also be separated by a dash or a single slash. </a:t>
            </a:r>
            <a:r>
              <a:rPr lang="en-US" dirty="0"/>
              <a:t>  </a:t>
            </a:r>
          </a:p>
          <a:p>
            <a:endParaRPr lang="en-US" dirty="0"/>
          </a:p>
        </p:txBody>
      </p:sp>
    </p:spTree>
    <p:extLst>
      <p:ext uri="{BB962C8B-B14F-4D97-AF65-F5344CB8AC3E}">
        <p14:creationId xmlns:p14="http://schemas.microsoft.com/office/powerpoint/2010/main" val="196653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38800" cy="4114800"/>
          </a:xfrm>
        </p:spPr>
        <p:txBody>
          <a:bodyPr>
            <a:normAutofit/>
          </a:bodyPr>
          <a:lstStyle/>
          <a:p>
            <a:pPr>
              <a:spcBef>
                <a:spcPts val="0"/>
              </a:spcBef>
            </a:pPr>
            <a:r>
              <a:rPr lang="en-US" dirty="0"/>
              <a:t>Nuclear-related information is classified as Restricted Data (RD), Formerly Restricted Data (FRD), and Transclassified Foreign Nuclear Information (TFNI) under the Atomic Energy Act (AEA).</a:t>
            </a:r>
          </a:p>
          <a:p>
            <a:pPr>
              <a:spcBef>
                <a:spcPts val="0"/>
              </a:spcBef>
            </a:pPr>
            <a:endParaRPr lang="en-US" sz="800" baseline="0" dirty="0"/>
          </a:p>
          <a:p>
            <a:pPr>
              <a:spcBef>
                <a:spcPts val="0"/>
              </a:spcBef>
            </a:pPr>
            <a:r>
              <a:rPr lang="en-US" dirty="0"/>
              <a:t>Under the AEA, DOE</a:t>
            </a:r>
            <a:r>
              <a:rPr lang="en-US" baseline="0" dirty="0"/>
              <a:t> has authority for, and is responsible for the classification and declassification of RD.  Under that authority, </a:t>
            </a:r>
            <a:r>
              <a:rPr lang="en-US" dirty="0"/>
              <a:t>DOE issues Government-wide implementing policies under 10 CFR Part 1045, Nuclear Classification and Declassification.  </a:t>
            </a:r>
            <a:endParaRPr lang="en-US" strike="sngStrike" dirty="0"/>
          </a:p>
          <a:p>
            <a:pPr>
              <a:spcBef>
                <a:spcPts val="0"/>
              </a:spcBef>
            </a:pPr>
            <a:endParaRPr lang="en-US" sz="800" dirty="0"/>
          </a:p>
          <a:p>
            <a:pPr>
              <a:spcBef>
                <a:spcPts val="0"/>
              </a:spcBef>
            </a:pPr>
            <a:r>
              <a:rPr lang="en-US" dirty="0"/>
              <a:t>Each agency has an RD Management Official who implements the RD program and issues agency-specific policies.</a:t>
            </a:r>
          </a:p>
          <a:p>
            <a:pPr>
              <a:spcBef>
                <a:spcPts val="0"/>
              </a:spcBef>
            </a:pPr>
            <a:endParaRPr lang="en-US" sz="800" dirty="0"/>
          </a:p>
          <a:p>
            <a:pPr lvl="0">
              <a:defRPr/>
            </a:pPr>
            <a:r>
              <a:rPr lang="en-US" dirty="0"/>
              <a:t>This presentation meets the requirements under 10 CFR Part 1045</a:t>
            </a:r>
            <a:r>
              <a:rPr lang="en-US" dirty="0">
                <a:solidFill>
                  <a:srgbClr val="FF0000"/>
                </a:solidFill>
              </a:rPr>
              <a:t> </a:t>
            </a:r>
            <a:r>
              <a:rPr lang="en-US" dirty="0"/>
              <a:t>for persons who classify matter containing RD or FRD.</a:t>
            </a:r>
          </a:p>
        </p:txBody>
      </p:sp>
      <p:sp>
        <p:nvSpPr>
          <p:cNvPr id="4" name="Slide Number Placeholder 3"/>
          <p:cNvSpPr>
            <a:spLocks noGrp="1"/>
          </p:cNvSpPr>
          <p:nvPr>
            <p:ph type="sldNum" sz="quarter" idx="10"/>
          </p:nvPr>
        </p:nvSpPr>
        <p:spPr>
          <a:xfrm>
            <a:off x="3820160" y="8774271"/>
            <a:ext cx="3190240" cy="461804"/>
          </a:xfrm>
        </p:spPr>
        <p:txBody>
          <a:bodyPr/>
          <a:lstStyle/>
          <a:p>
            <a:fld id="{66B18E6F-ECAB-4E51-A177-83235958CD6B}" type="slidenum">
              <a:rPr lang="en-US" smtClean="0"/>
              <a:pPr/>
              <a:t>2</a:t>
            </a:fld>
            <a:endParaRPr lang="en-US" dirty="0"/>
          </a:p>
        </p:txBody>
      </p:sp>
    </p:spTree>
    <p:extLst>
      <p:ext uri="{BB962C8B-B14F-4D97-AF65-F5344CB8AC3E}">
        <p14:creationId xmlns:p14="http://schemas.microsoft.com/office/powerpoint/2010/main" val="214146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4" name="Slide Number Placeholder 3"/>
          <p:cNvSpPr>
            <a:spLocks noGrp="1"/>
          </p:cNvSpPr>
          <p:nvPr>
            <p:ph type="sldNum" sz="quarter" idx="5"/>
          </p:nvPr>
        </p:nvSpPr>
        <p:spPr>
          <a:noFill/>
        </p:spPr>
        <p:txBody>
          <a:bodyPr/>
          <a:lstStyle/>
          <a:p>
            <a:fld id="{036C56F0-5CCD-4272-A1BC-C4C6B8C3E791}" type="slidenum">
              <a:rPr lang="en-US" smtClean="0"/>
              <a:pPr/>
              <a:t>20</a:t>
            </a:fld>
            <a:endParaRPr lang="en-US" dirty="0"/>
          </a:p>
        </p:txBody>
      </p:sp>
      <p:sp>
        <p:nvSpPr>
          <p:cNvPr id="5" name="Notes Placeholder 2">
            <a:extLst>
              <a:ext uri="{FF2B5EF4-FFF2-40B4-BE49-F238E27FC236}">
                <a16:creationId xmlns:a16="http://schemas.microsoft.com/office/drawing/2014/main" xmlns="" id="{30F7B1BF-F4DE-4C5C-9E8C-70451574F655}"/>
              </a:ext>
            </a:extLst>
          </p:cNvPr>
          <p:cNvSpPr txBox="1">
            <a:spLocks/>
          </p:cNvSpPr>
          <p:nvPr/>
        </p:nvSpPr>
        <p:spPr>
          <a:xfrm>
            <a:off x="838200" y="4370538"/>
            <a:ext cx="5608320" cy="4156234"/>
          </a:xfrm>
          <a:prstGeom prst="rect">
            <a:avLst/>
          </a:prstGeom>
          <a:noFill/>
          <a:ln/>
        </p:spPr>
        <p:txBody>
          <a:bodyPr vert="horz" lIns="93177" tIns="46589" rIns="93177" bIns="4658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
        <p:nvSpPr>
          <p:cNvPr id="2" name="Notes Placeholder 1">
            <a:extLst>
              <a:ext uri="{FF2B5EF4-FFF2-40B4-BE49-F238E27FC236}">
                <a16:creationId xmlns:a16="http://schemas.microsoft.com/office/drawing/2014/main" xmlns="" id="{DB97440E-59FA-4DAC-83E5-5949F29D6FA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7227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pPr marL="0" indent="0" eaLnBrk="1" hangingPunct="1">
              <a:buFont typeface="Wingdings" pitchFamily="2" charset="2"/>
              <a:buNone/>
            </a:pPr>
            <a:r>
              <a:rPr lang="en-US" dirty="0"/>
              <a:t>Which of the following is </a:t>
            </a:r>
            <a:r>
              <a:rPr lang="en-US" u="sng" dirty="0"/>
              <a:t>NOT</a:t>
            </a:r>
            <a:r>
              <a:rPr lang="en-US" dirty="0"/>
              <a:t> a classification category?</a:t>
            </a:r>
          </a:p>
          <a:p>
            <a:pPr marL="0" indent="0" eaLnBrk="1" hangingPunct="1">
              <a:buFont typeface="Wingdings" pitchFamily="2" charset="2"/>
              <a:buNone/>
            </a:pPr>
            <a:endParaRPr lang="en-US" sz="800" dirty="0"/>
          </a:p>
          <a:p>
            <a:pPr marL="396875" indent="-396875">
              <a:buFont typeface="Wingdings" panose="05000000000000000000" pitchFamily="2" charset="2"/>
              <a:buChar char="q"/>
            </a:pPr>
            <a:r>
              <a:rPr lang="en-US" dirty="0"/>
              <a:t>Restricted Data (RD) </a:t>
            </a:r>
          </a:p>
          <a:p>
            <a:pPr marL="396875" indent="-396875">
              <a:buFont typeface="Wingdings" panose="05000000000000000000" pitchFamily="2" charset="2"/>
              <a:buChar char="q"/>
            </a:pPr>
            <a:r>
              <a:rPr lang="en-US" dirty="0"/>
              <a:t>National Security Information (NSI) </a:t>
            </a:r>
          </a:p>
          <a:p>
            <a:pPr marL="396875" indent="-396875">
              <a:buFont typeface="Wingdings" panose="05000000000000000000" pitchFamily="2" charset="2"/>
              <a:buChar char="q"/>
            </a:pPr>
            <a:r>
              <a:rPr lang="en-US" dirty="0"/>
              <a:t>Formerly Restricted Data (FRD) </a:t>
            </a:r>
          </a:p>
          <a:p>
            <a:pPr marL="396875" indent="-396875">
              <a:buFont typeface="Wingdings" panose="05000000000000000000" pitchFamily="2" charset="2"/>
              <a:buChar char="q"/>
            </a:pPr>
            <a:r>
              <a:rPr lang="en-US" dirty="0"/>
              <a:t>For Official Use Only (FOUO) </a:t>
            </a:r>
          </a:p>
          <a:p>
            <a:endParaRPr lang="en-US" dirty="0"/>
          </a:p>
        </p:txBody>
      </p:sp>
      <p:sp>
        <p:nvSpPr>
          <p:cNvPr id="210948" name="Slide Number Placeholder 3"/>
          <p:cNvSpPr>
            <a:spLocks noGrp="1"/>
          </p:cNvSpPr>
          <p:nvPr>
            <p:ph type="sldNum" sz="quarter" idx="5"/>
          </p:nvPr>
        </p:nvSpPr>
        <p:spPr>
          <a:noFill/>
        </p:spPr>
        <p:txBody>
          <a:bodyPr/>
          <a:lstStyle/>
          <a:p>
            <a:fld id="{385DADFA-7C00-4DF8-B1AB-01413BB1C1F1}" type="slidenum">
              <a:rPr lang="en-US" smtClean="0"/>
              <a:pPr/>
              <a:t>21</a:t>
            </a:fld>
            <a:endParaRPr lang="en-US" dirty="0"/>
          </a:p>
        </p:txBody>
      </p:sp>
    </p:spTree>
    <p:extLst>
      <p:ext uri="{BB962C8B-B14F-4D97-AF65-F5344CB8AC3E}">
        <p14:creationId xmlns:p14="http://schemas.microsoft.com/office/powerpoint/2010/main" val="397086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a:t>For Official Use Only is controlled unclassified information; it is not a classification category.</a:t>
            </a:r>
            <a:endParaRPr lang="en-US" strike="sngStrike" dirty="0"/>
          </a:p>
          <a:p>
            <a:endParaRPr lang="en-US" dirty="0"/>
          </a:p>
        </p:txBody>
      </p:sp>
      <p:sp>
        <p:nvSpPr>
          <p:cNvPr id="210948" name="Slide Number Placeholder 3"/>
          <p:cNvSpPr>
            <a:spLocks noGrp="1"/>
          </p:cNvSpPr>
          <p:nvPr>
            <p:ph type="sldNum" sz="quarter" idx="5"/>
          </p:nvPr>
        </p:nvSpPr>
        <p:spPr>
          <a:noFill/>
        </p:spPr>
        <p:txBody>
          <a:bodyPr/>
          <a:lstStyle/>
          <a:p>
            <a:fld id="{385DADFA-7C00-4DF8-B1AB-01413BB1C1F1}" type="slidenum">
              <a:rPr lang="en-US" smtClean="0"/>
              <a:pPr/>
              <a:t>22</a:t>
            </a:fld>
            <a:endParaRPr lang="en-US" dirty="0"/>
          </a:p>
        </p:txBody>
      </p:sp>
    </p:spTree>
    <p:extLst>
      <p:ext uri="{BB962C8B-B14F-4D97-AF65-F5344CB8AC3E}">
        <p14:creationId xmlns:p14="http://schemas.microsoft.com/office/powerpoint/2010/main" val="180662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normAutofit/>
          </a:bodyPr>
          <a:lstStyle/>
          <a:p>
            <a:pPr marL="0" indent="0" eaLnBrk="1" hangingPunct="1">
              <a:buFont typeface="Wingdings" pitchFamily="2" charset="2"/>
              <a:buNone/>
            </a:pPr>
            <a:r>
              <a:rPr lang="en-US" dirty="0"/>
              <a:t>Select all that are true concerning Formerly Restricted Data</a:t>
            </a:r>
          </a:p>
          <a:p>
            <a:pPr marL="0" indent="0" eaLnBrk="1" hangingPunct="1">
              <a:buFont typeface="Wingdings" pitchFamily="2" charset="2"/>
              <a:buNone/>
            </a:pPr>
            <a:endParaRPr lang="en-US" sz="400" dirty="0"/>
          </a:p>
          <a:p>
            <a:pPr marL="288925" lvl="1" indent="-230188">
              <a:buFont typeface="Wingdings" panose="05000000000000000000" pitchFamily="2" charset="2"/>
              <a:buChar char="q"/>
            </a:pPr>
            <a:r>
              <a:rPr lang="en-US" dirty="0"/>
              <a:t>was removed from the RD category and is no longer classified</a:t>
            </a:r>
          </a:p>
          <a:p>
            <a:pPr marL="288925" lvl="1" indent="-230188">
              <a:buFont typeface="Wingdings" panose="05000000000000000000" pitchFamily="2" charset="2"/>
              <a:buChar char="q"/>
            </a:pPr>
            <a:r>
              <a:rPr lang="en-US" dirty="0"/>
              <a:t>concerns military utilization</a:t>
            </a:r>
          </a:p>
          <a:p>
            <a:pPr marL="288925" lvl="1" indent="-230188">
              <a:buFont typeface="Wingdings" panose="05000000000000000000" pitchFamily="2" charset="2"/>
              <a:buChar char="q"/>
            </a:pPr>
            <a:r>
              <a:rPr lang="en-US" dirty="0"/>
              <a:t>includes past locations of nuclear weapons</a:t>
            </a:r>
            <a:endParaRPr lang="en-US" strike="sngStrike" dirty="0"/>
          </a:p>
          <a:p>
            <a:pPr marL="288925" lvl="1" indent="-230188">
              <a:buFont typeface="Wingdings" panose="05000000000000000000" pitchFamily="2" charset="2"/>
              <a:buChar char="q"/>
            </a:pPr>
            <a:r>
              <a:rPr lang="en-US" dirty="0"/>
              <a:t>is under the sole authority of DoD</a:t>
            </a:r>
          </a:p>
          <a:p>
            <a:endParaRPr lang="en-US" dirty="0"/>
          </a:p>
        </p:txBody>
      </p:sp>
      <p:sp>
        <p:nvSpPr>
          <p:cNvPr id="212996" name="Slide Number Placeholder 3"/>
          <p:cNvSpPr>
            <a:spLocks noGrp="1"/>
          </p:cNvSpPr>
          <p:nvPr>
            <p:ph type="sldNum" sz="quarter" idx="5"/>
          </p:nvPr>
        </p:nvSpPr>
        <p:spPr>
          <a:noFill/>
        </p:spPr>
        <p:txBody>
          <a:bodyPr/>
          <a:lstStyle/>
          <a:p>
            <a:fld id="{D03F6DE5-FDF4-4FB7-8C56-C15D0E8B99D4}" type="slidenum">
              <a:rPr lang="en-US" smtClean="0"/>
              <a:pPr/>
              <a:t>23</a:t>
            </a:fld>
            <a:endParaRPr lang="en-US" dirty="0"/>
          </a:p>
        </p:txBody>
      </p:sp>
    </p:spTree>
    <p:extLst>
      <p:ext uri="{BB962C8B-B14F-4D97-AF65-F5344CB8AC3E}">
        <p14:creationId xmlns:p14="http://schemas.microsoft.com/office/powerpoint/2010/main" val="1727560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normAutofit/>
          </a:bodyPr>
          <a:lstStyle/>
          <a:p>
            <a:pPr marL="0" indent="0" eaLnBrk="1" hangingPunct="1">
              <a:buFont typeface="Wingdings" pitchFamily="2" charset="2"/>
              <a:buNone/>
            </a:pPr>
            <a:r>
              <a:rPr lang="en-US" dirty="0"/>
              <a:t>FRD concerns military utilization and includes past locations of nuclear weapons.</a:t>
            </a:r>
            <a:endParaRPr lang="en-US" strike="sngStrike" dirty="0"/>
          </a:p>
          <a:p>
            <a:pPr marL="0" indent="0" eaLnBrk="1" hangingPunct="1">
              <a:buFont typeface="Wingdings" pitchFamily="2" charset="2"/>
              <a:buNone/>
            </a:pPr>
            <a:endParaRPr lang="en-US" dirty="0"/>
          </a:p>
          <a:p>
            <a:pPr marL="0" indent="0" eaLnBrk="1" hangingPunct="1">
              <a:buFont typeface="Wingdings" pitchFamily="2" charset="2"/>
              <a:buNone/>
            </a:pPr>
            <a:r>
              <a:rPr lang="en-US" dirty="0"/>
              <a:t>Although</a:t>
            </a:r>
            <a:r>
              <a:rPr lang="en-US" baseline="0" dirty="0"/>
              <a:t> FRD was removed from the RD category, it is still classified.</a:t>
            </a:r>
          </a:p>
          <a:p>
            <a:pPr marL="0" indent="0" eaLnBrk="1" hangingPunct="1">
              <a:buFont typeface="Wingdings" pitchFamily="2" charset="2"/>
              <a:buNone/>
            </a:pPr>
            <a:endParaRPr lang="en-US" baseline="0" dirty="0"/>
          </a:p>
          <a:p>
            <a:pPr marL="0" indent="0" eaLnBrk="1" hangingPunct="1">
              <a:buFont typeface="Wingdings" pitchFamily="2" charset="2"/>
              <a:buNone/>
            </a:pPr>
            <a:r>
              <a:rPr lang="en-US" baseline="0" dirty="0"/>
              <a:t>DOE and DoD have joint responsibility for FRD.</a:t>
            </a:r>
            <a:endParaRPr lang="en-US" dirty="0"/>
          </a:p>
          <a:p>
            <a:endParaRPr lang="en-US" dirty="0"/>
          </a:p>
        </p:txBody>
      </p:sp>
      <p:sp>
        <p:nvSpPr>
          <p:cNvPr id="212996" name="Slide Number Placeholder 3"/>
          <p:cNvSpPr>
            <a:spLocks noGrp="1"/>
          </p:cNvSpPr>
          <p:nvPr>
            <p:ph type="sldNum" sz="quarter" idx="5"/>
          </p:nvPr>
        </p:nvSpPr>
        <p:spPr>
          <a:noFill/>
        </p:spPr>
        <p:txBody>
          <a:bodyPr/>
          <a:lstStyle/>
          <a:p>
            <a:fld id="{D03F6DE5-FDF4-4FB7-8C56-C15D0E8B99D4}" type="slidenum">
              <a:rPr lang="en-US" smtClean="0"/>
              <a:pPr/>
              <a:t>24</a:t>
            </a:fld>
            <a:endParaRPr lang="en-US" dirty="0"/>
          </a:p>
        </p:txBody>
      </p:sp>
    </p:spTree>
    <p:extLst>
      <p:ext uri="{BB962C8B-B14F-4D97-AF65-F5344CB8AC3E}">
        <p14:creationId xmlns:p14="http://schemas.microsoft.com/office/powerpoint/2010/main" val="48090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xfrm>
            <a:off x="1195388" y="693738"/>
            <a:ext cx="4619625" cy="3463925"/>
          </a:xfrm>
          <a:ln/>
        </p:spPr>
      </p:sp>
      <p:sp>
        <p:nvSpPr>
          <p:cNvPr id="214019" name="Notes Placeholder 2"/>
          <p:cNvSpPr>
            <a:spLocks noGrp="1"/>
          </p:cNvSpPr>
          <p:nvPr>
            <p:ph type="body" idx="1"/>
          </p:nvPr>
        </p:nvSpPr>
        <p:spPr>
          <a:noFill/>
          <a:ln/>
        </p:spPr>
        <p:txBody>
          <a:bodyPr/>
          <a:lstStyle/>
          <a:p>
            <a:pPr marL="0" indent="0">
              <a:spcBef>
                <a:spcPts val="0"/>
              </a:spcBef>
              <a:spcAft>
                <a:spcPts val="1800"/>
              </a:spcAft>
              <a:buNone/>
            </a:pPr>
            <a:r>
              <a:rPr lang="en-US" dirty="0"/>
              <a:t>Based on the "Precedence Rule," matter containing Secret National Security Information and Confidential Formerly Restricted Data would be classified as:</a:t>
            </a:r>
          </a:p>
          <a:p>
            <a:pPr marL="801688" lvl="1" indent="-344488" eaLnBrk="1" hangingPunct="1">
              <a:buFont typeface="Wingdings" panose="05000000000000000000" pitchFamily="2" charset="2"/>
              <a:buChar char="q"/>
            </a:pPr>
            <a:r>
              <a:rPr lang="en-US" dirty="0"/>
              <a:t>Confidential National Security Information</a:t>
            </a:r>
          </a:p>
          <a:p>
            <a:pPr marL="801688" lvl="1" indent="-344488" eaLnBrk="1" hangingPunct="1">
              <a:buFont typeface="Wingdings" panose="05000000000000000000" pitchFamily="2" charset="2"/>
              <a:buChar char="q"/>
            </a:pPr>
            <a:r>
              <a:rPr lang="en-US" dirty="0"/>
              <a:t>Secret Formerly Restricted Data</a:t>
            </a:r>
          </a:p>
          <a:p>
            <a:pPr marL="801688" lvl="1" indent="-344488" eaLnBrk="1" hangingPunct="1">
              <a:buFont typeface="Wingdings" panose="05000000000000000000" pitchFamily="2" charset="2"/>
              <a:buChar char="q"/>
            </a:pPr>
            <a:r>
              <a:rPr lang="en-US" dirty="0"/>
              <a:t>Secret National Security Information</a:t>
            </a:r>
          </a:p>
          <a:p>
            <a:pPr marL="801688" lvl="1" indent="-344488" eaLnBrk="1" hangingPunct="1">
              <a:buFont typeface="Wingdings" panose="05000000000000000000" pitchFamily="2" charset="2"/>
              <a:buChar char="q"/>
            </a:pPr>
            <a:r>
              <a:rPr lang="en-US" dirty="0"/>
              <a:t>Confidential Formerly Restricted Data</a:t>
            </a:r>
          </a:p>
          <a:p>
            <a:pPr marL="801688" lvl="1" indent="-344488" eaLnBrk="1" hangingPunct="1">
              <a:buFont typeface="Wingdings" panose="05000000000000000000" pitchFamily="2" charset="2"/>
              <a:buChar char="q"/>
            </a:pPr>
            <a:r>
              <a:rPr lang="en-US" dirty="0"/>
              <a:t>None of the above </a:t>
            </a:r>
          </a:p>
          <a:p>
            <a:endParaRPr lang="en-US" dirty="0"/>
          </a:p>
        </p:txBody>
      </p:sp>
      <p:sp>
        <p:nvSpPr>
          <p:cNvPr id="214020" name="Slide Number Placeholder 3"/>
          <p:cNvSpPr>
            <a:spLocks noGrp="1"/>
          </p:cNvSpPr>
          <p:nvPr>
            <p:ph type="sldNum" sz="quarter" idx="5"/>
          </p:nvPr>
        </p:nvSpPr>
        <p:spPr>
          <a:noFill/>
        </p:spPr>
        <p:txBody>
          <a:bodyPr/>
          <a:lstStyle/>
          <a:p>
            <a:fld id="{4E25852F-7915-4052-A988-642EA7D28F5F}" type="slidenum">
              <a:rPr lang="en-US" smtClean="0"/>
              <a:pPr/>
              <a:t>25</a:t>
            </a:fld>
            <a:endParaRPr lang="en-US" dirty="0"/>
          </a:p>
        </p:txBody>
      </p:sp>
    </p:spTree>
    <p:extLst>
      <p:ext uri="{BB962C8B-B14F-4D97-AF65-F5344CB8AC3E}">
        <p14:creationId xmlns:p14="http://schemas.microsoft.com/office/powerpoint/2010/main" val="1137932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xfrm>
            <a:off x="1195388" y="692150"/>
            <a:ext cx="4619625" cy="3463925"/>
          </a:xfrm>
          <a:ln/>
        </p:spPr>
      </p:sp>
      <p:sp>
        <p:nvSpPr>
          <p:cNvPr id="214019" name="Notes Placeholder 2"/>
          <p:cNvSpPr>
            <a:spLocks noGrp="1"/>
          </p:cNvSpPr>
          <p:nvPr>
            <p:ph type="body" idx="1"/>
          </p:nvPr>
        </p:nvSpPr>
        <p:spPr>
          <a:noFill/>
          <a:ln/>
        </p:spPr>
        <p:txBody>
          <a:bodyPr/>
          <a:lstStyle/>
          <a:p>
            <a:r>
              <a:rPr lang="en-US" dirty="0"/>
              <a:t>Under the precedence rule the overall classification of matter containing Secret NSI and Confidential FRD is SFRD.</a:t>
            </a:r>
          </a:p>
        </p:txBody>
      </p:sp>
      <p:sp>
        <p:nvSpPr>
          <p:cNvPr id="214020" name="Slide Number Placeholder 3"/>
          <p:cNvSpPr>
            <a:spLocks noGrp="1"/>
          </p:cNvSpPr>
          <p:nvPr>
            <p:ph type="sldNum" sz="quarter" idx="5"/>
          </p:nvPr>
        </p:nvSpPr>
        <p:spPr>
          <a:noFill/>
        </p:spPr>
        <p:txBody>
          <a:bodyPr/>
          <a:lstStyle/>
          <a:p>
            <a:fld id="{4E25852F-7915-4052-A988-642EA7D28F5F}" type="slidenum">
              <a:rPr lang="en-US" smtClean="0"/>
              <a:pPr/>
              <a:t>26</a:t>
            </a:fld>
            <a:endParaRPr lang="en-US" dirty="0"/>
          </a:p>
        </p:txBody>
      </p:sp>
    </p:spTree>
    <p:extLst>
      <p:ext uri="{BB962C8B-B14F-4D97-AF65-F5344CB8AC3E}">
        <p14:creationId xmlns:p14="http://schemas.microsoft.com/office/powerpoint/2010/main" val="3069196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buFont typeface="Wingdings" pitchFamily="2" charset="2"/>
              <a:buNone/>
            </a:pPr>
            <a:r>
              <a:rPr lang="en-US" dirty="0"/>
              <a:t>This module covered:</a:t>
            </a:r>
          </a:p>
          <a:p>
            <a:pPr eaLnBrk="1" hangingPunct="1">
              <a:buFont typeface="Wingdings" pitchFamily="2" charset="2"/>
              <a:buNone/>
            </a:pPr>
            <a:endParaRPr lang="en-US" sz="800" dirty="0"/>
          </a:p>
          <a:p>
            <a:pPr lvl="1" indent="-228600"/>
            <a:r>
              <a:rPr lang="en-US" dirty="0"/>
              <a:t>Definition and purpose of classification</a:t>
            </a:r>
          </a:p>
          <a:p>
            <a:pPr lvl="1" indent="-228600"/>
            <a:endParaRPr lang="en-US" sz="400" dirty="0"/>
          </a:p>
          <a:p>
            <a:pPr lvl="1" indent="-228600"/>
            <a:r>
              <a:rPr lang="en-US" dirty="0"/>
              <a:t>Authorities for classification </a:t>
            </a:r>
          </a:p>
          <a:p>
            <a:pPr lvl="1" indent="-228600"/>
            <a:endParaRPr lang="en-US" sz="400" dirty="0"/>
          </a:p>
          <a:p>
            <a:pPr lvl="1" indent="-228600"/>
            <a:r>
              <a:rPr lang="en-US" dirty="0"/>
              <a:t>Categories and levels of classified information</a:t>
            </a:r>
          </a:p>
          <a:p>
            <a:pPr lvl="1" indent="-228600"/>
            <a:r>
              <a:rPr lang="en-US" sz="400" dirty="0"/>
              <a:t> </a:t>
            </a:r>
          </a:p>
          <a:p>
            <a:pPr lvl="1" indent="-228600"/>
            <a:r>
              <a:rPr lang="en-US" dirty="0"/>
              <a:t>Definition of </a:t>
            </a:r>
            <a:r>
              <a:rPr lang="en-US" dirty="0" err="1"/>
              <a:t>transclassificatoin</a:t>
            </a:r>
            <a:endParaRPr lang="en-US" strike="sngStrike" dirty="0"/>
          </a:p>
          <a:p>
            <a:pPr lvl="1" indent="-228600"/>
            <a:endParaRPr lang="en-US" sz="400" dirty="0"/>
          </a:p>
          <a:p>
            <a:pPr lvl="1" indent="-228600"/>
            <a:r>
              <a:rPr lang="en-US" dirty="0"/>
              <a:t>Precedence Rule</a:t>
            </a:r>
          </a:p>
          <a:p>
            <a:pPr lvl="1" indent="-228600"/>
            <a:endParaRPr lang="en-US" sz="400" dirty="0"/>
          </a:p>
          <a:p>
            <a:pPr lvl="1" indent="-228600"/>
            <a:r>
              <a:rPr lang="en-US" dirty="0"/>
              <a:t>Abbreviations used in classification</a:t>
            </a:r>
          </a:p>
          <a:p>
            <a:endParaRPr lang="en-US" dirty="0"/>
          </a:p>
        </p:txBody>
      </p:sp>
      <p:sp>
        <p:nvSpPr>
          <p:cNvPr id="215044" name="Slide Number Placeholder 3"/>
          <p:cNvSpPr>
            <a:spLocks noGrp="1"/>
          </p:cNvSpPr>
          <p:nvPr>
            <p:ph type="sldNum" sz="quarter" idx="5"/>
          </p:nvPr>
        </p:nvSpPr>
        <p:spPr>
          <a:noFill/>
        </p:spPr>
        <p:txBody>
          <a:bodyPr/>
          <a:lstStyle/>
          <a:p>
            <a:fld id="{7B7C18D3-D8F7-4D20-BCB3-3AB7D2038B22}" type="slidenum">
              <a:rPr lang="en-US" smtClean="0"/>
              <a:pPr/>
              <a:t>27</a:t>
            </a:fld>
            <a:endParaRPr lang="en-US" dirty="0"/>
          </a:p>
        </p:txBody>
      </p:sp>
    </p:spTree>
    <p:extLst>
      <p:ext uri="{BB962C8B-B14F-4D97-AF65-F5344CB8AC3E}">
        <p14:creationId xmlns:p14="http://schemas.microsoft.com/office/powerpoint/2010/main" val="742412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8" name="Slide Number Placeholder 3"/>
          <p:cNvSpPr>
            <a:spLocks noGrp="1"/>
          </p:cNvSpPr>
          <p:nvPr>
            <p:ph type="sldNum" sz="quarter" idx="5"/>
          </p:nvPr>
        </p:nvSpPr>
        <p:spPr>
          <a:noFill/>
        </p:spPr>
        <p:txBody>
          <a:bodyPr/>
          <a:lstStyle/>
          <a:p>
            <a:fld id="{8E68035D-957F-4AEA-99CD-EE5621399F1E}" type="slidenum">
              <a:rPr lang="en-US" smtClean="0"/>
              <a:pPr/>
              <a:t>28</a:t>
            </a:fld>
            <a:endParaRPr lang="en-US" dirty="0"/>
          </a:p>
        </p:txBody>
      </p:sp>
      <p:sp>
        <p:nvSpPr>
          <p:cNvPr id="5" name="Notes Placeholder 2">
            <a:extLst>
              <a:ext uri="{FF2B5EF4-FFF2-40B4-BE49-F238E27FC236}">
                <a16:creationId xmlns:a16="http://schemas.microsoft.com/office/drawing/2014/main" xmlns="" id="{01B799E4-4189-4CBF-85C2-EF64D89927A8}"/>
              </a:ext>
            </a:extLst>
          </p:cNvPr>
          <p:cNvSpPr txBox="1">
            <a:spLocks/>
          </p:cNvSpPr>
          <p:nvPr/>
        </p:nvSpPr>
        <p:spPr>
          <a:xfrm>
            <a:off x="701040" y="4387136"/>
            <a:ext cx="5608320" cy="4156234"/>
          </a:xfrm>
          <a:prstGeom prst="rect">
            <a:avLst/>
          </a:prstGeom>
          <a:noFill/>
          <a:ln/>
        </p:spPr>
        <p:txBody>
          <a:bodyPr vert="horz" lIns="93177" tIns="46589" rIns="93177" bIns="4658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35465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195388" y="693738"/>
            <a:ext cx="4619625" cy="3463925"/>
          </a:xfrm>
          <a:ln/>
        </p:spPr>
      </p:sp>
      <p:sp>
        <p:nvSpPr>
          <p:cNvPr id="217091" name="Notes Placeholder 2"/>
          <p:cNvSpPr>
            <a:spLocks noGrp="1"/>
          </p:cNvSpPr>
          <p:nvPr>
            <p:ph type="body" idx="1"/>
          </p:nvPr>
        </p:nvSpPr>
        <p:spPr>
          <a:noFill/>
          <a:ln/>
        </p:spPr>
        <p:txBody>
          <a:bodyPr/>
          <a:lstStyle/>
          <a:p>
            <a:r>
              <a:rPr lang="en-US" dirty="0"/>
              <a:t>Upon completion of this module, you should be able to:</a:t>
            </a:r>
          </a:p>
          <a:p>
            <a:endParaRPr lang="en-US" sz="1000" dirty="0"/>
          </a:p>
          <a:p>
            <a:pPr eaLnBrk="1" hangingPunct="1">
              <a:spcBef>
                <a:spcPts val="0"/>
              </a:spcBef>
              <a:spcAft>
                <a:spcPts val="600"/>
              </a:spcAft>
            </a:pPr>
            <a:r>
              <a:rPr lang="en-US" dirty="0"/>
              <a:t>Understand the requirements of 10 CFR part 1045 and be able to identify the following: </a:t>
            </a:r>
          </a:p>
          <a:p>
            <a:pPr lvl="1" indent="-168275" eaLnBrk="1" hangingPunct="1">
              <a:spcBef>
                <a:spcPts val="0"/>
              </a:spcBef>
              <a:spcAft>
                <a:spcPts val="600"/>
              </a:spcAft>
            </a:pPr>
            <a:r>
              <a:rPr lang="en-US" dirty="0"/>
              <a:t>Purpose and applicability of 10 CFR part 1045</a:t>
            </a:r>
          </a:p>
          <a:p>
            <a:pPr lvl="1" indent="-168275" eaLnBrk="1" hangingPunct="1">
              <a:spcBef>
                <a:spcPts val="0"/>
              </a:spcBef>
              <a:spcAft>
                <a:spcPts val="600"/>
              </a:spcAft>
            </a:pPr>
            <a:r>
              <a:rPr lang="en-US" dirty="0"/>
              <a:t>Roles and responsibilities under 10 CFR part 1045 </a:t>
            </a:r>
          </a:p>
          <a:p>
            <a:pPr lvl="1" indent="-168275" eaLnBrk="1" hangingPunct="1">
              <a:spcBef>
                <a:spcPts val="0"/>
              </a:spcBef>
              <a:spcAft>
                <a:spcPts val="600"/>
              </a:spcAft>
            </a:pPr>
            <a:r>
              <a:rPr lang="en-US" dirty="0"/>
              <a:t>Limitations of RD Derivative Classifier authority</a:t>
            </a:r>
          </a:p>
          <a:p>
            <a:endParaRPr lang="en-US" dirty="0"/>
          </a:p>
        </p:txBody>
      </p:sp>
      <p:sp>
        <p:nvSpPr>
          <p:cNvPr id="217092" name="Slide Number Placeholder 3"/>
          <p:cNvSpPr>
            <a:spLocks noGrp="1"/>
          </p:cNvSpPr>
          <p:nvPr>
            <p:ph type="sldNum" sz="quarter" idx="5"/>
          </p:nvPr>
        </p:nvSpPr>
        <p:spPr>
          <a:noFill/>
        </p:spPr>
        <p:txBody>
          <a:bodyPr/>
          <a:lstStyle/>
          <a:p>
            <a:fld id="{E854B7BF-2A4F-4251-97C0-0E58F2B56B8E}" type="slidenum">
              <a:rPr lang="en-US" smtClean="0"/>
              <a:pPr/>
              <a:t>29</a:t>
            </a:fld>
            <a:endParaRPr lang="en-US" dirty="0"/>
          </a:p>
        </p:txBody>
      </p:sp>
    </p:spTree>
    <p:extLst>
      <p:ext uri="{BB962C8B-B14F-4D97-AF65-F5344CB8AC3E}">
        <p14:creationId xmlns:p14="http://schemas.microsoft.com/office/powerpoint/2010/main" val="173676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course you will learn </a:t>
            </a:r>
            <a:r>
              <a:rPr lang="en-US" strike="noStrike" dirty="0"/>
              <a:t>the</a:t>
            </a:r>
            <a:r>
              <a:rPr lang="en-US" strike="noStrike" baseline="0" dirty="0"/>
              <a:t> policy </a:t>
            </a:r>
            <a:r>
              <a:rPr lang="en-US" baseline="0" dirty="0"/>
              <a:t>requirements </a:t>
            </a:r>
            <a:r>
              <a:rPr lang="en-US" strike="noStrike" baseline="0" dirty="0">
                <a:solidFill>
                  <a:schemeClr val="tx1"/>
                </a:solidFill>
              </a:rPr>
              <a:t>t</a:t>
            </a:r>
            <a:r>
              <a:rPr lang="en-US" dirty="0"/>
              <a:t>o classify matter containing RD and FRD.  This includes learning details of the special characteristics of nuclear-related information, including:</a:t>
            </a:r>
          </a:p>
          <a:p>
            <a:endParaRPr lang="en-US" sz="200" dirty="0"/>
          </a:p>
          <a:p>
            <a:pPr marL="0" lvl="1"/>
            <a:r>
              <a:rPr lang="en-US" dirty="0"/>
              <a:t>     No automatic declassification</a:t>
            </a:r>
          </a:p>
          <a:p>
            <a:pPr marL="0" lvl="1"/>
            <a:r>
              <a:rPr lang="en-US" sz="200" dirty="0"/>
              <a:t> </a:t>
            </a:r>
          </a:p>
          <a:p>
            <a:pPr marL="0" lvl="1"/>
            <a:r>
              <a:rPr lang="en-US" dirty="0"/>
              <a:t>     Limited authority to determine initial classification and declassification</a:t>
            </a:r>
          </a:p>
          <a:p>
            <a:pPr marL="0" lvl="1"/>
            <a:endParaRPr lang="en-US" sz="200" dirty="0"/>
          </a:p>
          <a:p>
            <a:pPr marL="0" lvl="1"/>
            <a:r>
              <a:rPr lang="en-US" dirty="0"/>
              <a:t>     Special training for access and classification</a:t>
            </a:r>
          </a:p>
          <a:p>
            <a:pPr marL="0" lvl="1"/>
            <a:endParaRPr lang="en-US" sz="200" dirty="0"/>
          </a:p>
          <a:p>
            <a:pPr marL="0" lvl="1"/>
            <a:r>
              <a:rPr lang="en-US" dirty="0"/>
              <a:t>     Special marking</a:t>
            </a:r>
          </a:p>
          <a:p>
            <a:pPr marL="0" lvl="1"/>
            <a:endParaRPr lang="en-US" sz="200" dirty="0"/>
          </a:p>
          <a:p>
            <a:pPr marL="0" lvl="1"/>
            <a:r>
              <a:rPr lang="en-US" dirty="0"/>
              <a:t>     RD has special access requirements</a:t>
            </a:r>
          </a:p>
          <a:p>
            <a:pPr marL="0" lvl="1"/>
            <a:endParaRPr lang="en-US" sz="200" dirty="0"/>
          </a:p>
          <a:p>
            <a:pPr marL="0" lvl="1"/>
            <a:r>
              <a:rPr lang="en-US" dirty="0"/>
              <a:t>     Foreign exchange of RD and FRD is only permitted under special agreements</a:t>
            </a:r>
          </a:p>
          <a:p>
            <a:pPr marL="0" lvl="1"/>
            <a:endParaRPr lang="en-US" sz="800" dirty="0"/>
          </a:p>
          <a:p>
            <a:r>
              <a:rPr lang="en-US" dirty="0"/>
              <a:t>This course will cover theses special characteristics in detail. So let’s get started with learning about the classification of nuclear-related information. In the first section, we’ll discuss the basic information you’ll need to understand the classification and declassification of RD and FRD.</a:t>
            </a:r>
          </a:p>
          <a:p>
            <a:pPr marL="631825" lvl="1" indent="-231775"/>
            <a:endParaRPr lang="en-US" sz="2700" dirty="0"/>
          </a:p>
          <a:p>
            <a:endParaRPr lang="en-US" dirty="0"/>
          </a:p>
        </p:txBody>
      </p:sp>
      <p:sp>
        <p:nvSpPr>
          <p:cNvPr id="4" name="Slide Number Placeholder 3"/>
          <p:cNvSpPr>
            <a:spLocks noGrp="1"/>
          </p:cNvSpPr>
          <p:nvPr>
            <p:ph type="sldNum" sz="quarter" idx="10"/>
          </p:nvPr>
        </p:nvSpPr>
        <p:spPr/>
        <p:txBody>
          <a:bodyPr/>
          <a:lstStyle/>
          <a:p>
            <a:fld id="{66B18E6F-ECAB-4E51-A177-83235958CD6B}" type="slidenum">
              <a:rPr lang="en-US" smtClean="0"/>
              <a:pPr/>
              <a:t>3</a:t>
            </a:fld>
            <a:endParaRPr lang="en-US" dirty="0"/>
          </a:p>
        </p:txBody>
      </p:sp>
    </p:spTree>
    <p:extLst>
      <p:ext uri="{BB962C8B-B14F-4D97-AF65-F5344CB8AC3E}">
        <p14:creationId xmlns:p14="http://schemas.microsoft.com/office/powerpoint/2010/main" val="3998857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r>
              <a:rPr lang="en-US" dirty="0"/>
              <a:t>DOE issued 10 CFR part 1045 to establish the Government-wide policies for implementing the Atomic Energy Act</a:t>
            </a:r>
            <a:r>
              <a:rPr lang="en-US" dirty="0">
                <a:solidFill>
                  <a:srgbClr val="FF0000"/>
                </a:solidFill>
              </a:rPr>
              <a:t> </a:t>
            </a:r>
            <a:r>
              <a:rPr lang="en-US" dirty="0"/>
              <a:t>and</a:t>
            </a:r>
            <a:r>
              <a:rPr lang="en-US" dirty="0">
                <a:solidFill>
                  <a:srgbClr val="FF0000"/>
                </a:solidFill>
              </a:rPr>
              <a:t> </a:t>
            </a:r>
            <a:r>
              <a:rPr lang="en-US" dirty="0"/>
              <a:t>ensure consistent policies throughout the Government.  </a:t>
            </a:r>
          </a:p>
          <a:p>
            <a:endParaRPr lang="en-US" dirty="0"/>
          </a:p>
          <a:p>
            <a:r>
              <a:rPr lang="en-US" dirty="0"/>
              <a:t>10 CFR part 1045</a:t>
            </a:r>
            <a:r>
              <a:rPr lang="en-US" baseline="0" dirty="0"/>
              <a:t> was updated in December 2018, the changes became effective in January 2019.</a:t>
            </a:r>
            <a:endParaRPr lang="en-US" dirty="0"/>
          </a:p>
        </p:txBody>
      </p:sp>
      <p:sp>
        <p:nvSpPr>
          <p:cNvPr id="218116" name="Slide Number Placeholder 3"/>
          <p:cNvSpPr>
            <a:spLocks noGrp="1"/>
          </p:cNvSpPr>
          <p:nvPr>
            <p:ph type="sldNum" sz="quarter" idx="5"/>
          </p:nvPr>
        </p:nvSpPr>
        <p:spPr>
          <a:noFill/>
        </p:spPr>
        <p:txBody>
          <a:bodyPr/>
          <a:lstStyle/>
          <a:p>
            <a:fld id="{C1C16913-86C0-4656-B1D5-F50FFD0DF6A0}" type="slidenum">
              <a:rPr lang="en-US" smtClean="0"/>
              <a:pPr/>
              <a:t>30</a:t>
            </a:fld>
            <a:endParaRPr lang="en-US" dirty="0"/>
          </a:p>
        </p:txBody>
      </p:sp>
    </p:spTree>
    <p:extLst>
      <p:ext uri="{BB962C8B-B14F-4D97-AF65-F5344CB8AC3E}">
        <p14:creationId xmlns:p14="http://schemas.microsoft.com/office/powerpoint/2010/main" val="2312573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r>
              <a:rPr lang="en-US" dirty="0"/>
              <a:t>10 CFR part 1045 applies to ANY PERSON who has access to or who generates material that potentially contains RD, FRD, or TFNI.  </a:t>
            </a:r>
          </a:p>
          <a:p>
            <a:endParaRPr lang="en-US" dirty="0"/>
          </a:p>
          <a:p>
            <a:r>
              <a:rPr lang="en-US" dirty="0"/>
              <a:t>“Any person” means that it applies to private entities as well as Government agencies.</a:t>
            </a:r>
          </a:p>
        </p:txBody>
      </p:sp>
      <p:sp>
        <p:nvSpPr>
          <p:cNvPr id="220164" name="Slide Number Placeholder 3"/>
          <p:cNvSpPr>
            <a:spLocks noGrp="1"/>
          </p:cNvSpPr>
          <p:nvPr>
            <p:ph type="sldNum" sz="quarter" idx="5"/>
          </p:nvPr>
        </p:nvSpPr>
        <p:spPr>
          <a:noFill/>
        </p:spPr>
        <p:txBody>
          <a:bodyPr/>
          <a:lstStyle/>
          <a:p>
            <a:fld id="{02F5CA97-CB8A-45A8-A8B8-4EED8103361D}" type="slidenum">
              <a:rPr lang="en-US" smtClean="0"/>
              <a:pPr/>
              <a:t>31</a:t>
            </a:fld>
            <a:endParaRPr lang="en-US" dirty="0"/>
          </a:p>
        </p:txBody>
      </p:sp>
    </p:spTree>
    <p:extLst>
      <p:ext uri="{BB962C8B-B14F-4D97-AF65-F5344CB8AC3E}">
        <p14:creationId xmlns:p14="http://schemas.microsoft.com/office/powerpoint/2010/main" val="198974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93952399-B8F4-4395-B24D-70BA036C254A}" type="slidenum">
              <a:rPr lang="en-US" smtClean="0"/>
              <a:pPr/>
              <a:t>32</a:t>
            </a:fld>
            <a:endParaRPr lang="en-US" dirty="0"/>
          </a:p>
        </p:txBody>
      </p:sp>
      <p:sp>
        <p:nvSpPr>
          <p:cNvPr id="201731" name="Rectangle 2"/>
          <p:cNvSpPr>
            <a:spLocks noGrp="1" noRot="1" noChangeAspect="1" noChangeArrowheads="1" noTextEdit="1"/>
          </p:cNvSpPr>
          <p:nvPr>
            <p:ph type="sldImg"/>
          </p:nvPr>
        </p:nvSpPr>
        <p:spPr>
          <a:xfrm>
            <a:off x="1276350" y="712788"/>
            <a:ext cx="4770438" cy="3576637"/>
          </a:xfrm>
          <a:ln/>
        </p:spPr>
      </p:sp>
      <p:sp>
        <p:nvSpPr>
          <p:cNvPr id="201732" name="Rectangle 3"/>
          <p:cNvSpPr>
            <a:spLocks noGrp="1" noChangeArrowheads="1"/>
          </p:cNvSpPr>
          <p:nvPr>
            <p:ph type="body" idx="1"/>
          </p:nvPr>
        </p:nvSpPr>
        <p:spPr>
          <a:xfrm>
            <a:off x="975696" y="4531628"/>
            <a:ext cx="5363817" cy="4293808"/>
          </a:xfrm>
          <a:noFill/>
          <a:ln/>
        </p:spPr>
        <p:txBody>
          <a:bodyPr/>
          <a:lstStyle/>
          <a:p>
            <a:pPr eaLnBrk="1" hangingPunct="1"/>
            <a:r>
              <a:rPr lang="en-US" dirty="0"/>
              <a:t>The DOE Director, Office of Classification is responsible for managing the RD/FRD classification and declassification system on behalf of the Secretary of Energy.</a:t>
            </a:r>
          </a:p>
          <a:p>
            <a:pPr eaLnBrk="1" hangingPunct="1"/>
            <a:endParaRPr lang="en-US" dirty="0"/>
          </a:p>
          <a:p>
            <a:pPr eaLnBrk="1" hangingPunct="1"/>
            <a:r>
              <a:rPr lang="en-US" dirty="0"/>
              <a:t>DOE and DoD jointly determine what information is FRD.</a:t>
            </a:r>
            <a:r>
              <a:rPr lang="en-US" dirty="0">
                <a:solidFill>
                  <a:srgbClr val="FF0000"/>
                </a:solidFill>
              </a:rPr>
              <a:t> </a:t>
            </a:r>
            <a:r>
              <a:rPr lang="en-US" dirty="0"/>
              <a:t>DOE and DNI jointly determine what information is TFNI.  </a:t>
            </a:r>
          </a:p>
          <a:p>
            <a:pPr eaLnBrk="1" hangingPunct="1"/>
            <a:endParaRPr lang="en-US" dirty="0"/>
          </a:p>
          <a:p>
            <a:pPr eaLnBrk="1" hangingPunct="1"/>
            <a:r>
              <a:rPr lang="en-US" dirty="0"/>
              <a:t>All agencies with access to RD and FRD are responsible for implementing their RD programs in accordance with 10 CFR part 1045.</a:t>
            </a:r>
          </a:p>
          <a:p>
            <a:pPr algn="just" eaLnBrk="1" hangingPunct="1"/>
            <a:endParaRPr lang="en-US" dirty="0"/>
          </a:p>
        </p:txBody>
      </p:sp>
    </p:spTree>
    <p:extLst>
      <p:ext uri="{BB962C8B-B14F-4D97-AF65-F5344CB8AC3E}">
        <p14:creationId xmlns:p14="http://schemas.microsoft.com/office/powerpoint/2010/main" val="3302492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pPr eaLnBrk="1" hangingPunct="1">
              <a:spcBef>
                <a:spcPts val="0"/>
              </a:spcBef>
              <a:spcAft>
                <a:spcPts val="600"/>
              </a:spcAft>
            </a:pPr>
            <a:r>
              <a:rPr lang="en-US" sz="1200" dirty="0"/>
              <a:t>As noted,</a:t>
            </a:r>
            <a:r>
              <a:rPr lang="en-US" sz="1200" baseline="0" dirty="0"/>
              <a:t> the Atomic Energy Act</a:t>
            </a:r>
            <a:r>
              <a:rPr lang="en-US" sz="1200" dirty="0"/>
              <a:t> </a:t>
            </a:r>
            <a:r>
              <a:rPr lang="en-US" sz="1200" baseline="0" dirty="0"/>
              <a:t>gives DOE the responsibility for RD. DOE issues the Government-wide requirements for RD, FRD, and TFNI.  Some of DOE’s specific responsibilities include (but are not limited to):</a:t>
            </a:r>
          </a:p>
          <a:p>
            <a:pPr eaLnBrk="1" hangingPunct="1">
              <a:spcBef>
                <a:spcPts val="0"/>
              </a:spcBef>
              <a:spcAft>
                <a:spcPts val="600"/>
              </a:spcAft>
            </a:pPr>
            <a:endParaRPr lang="en-US" sz="100" baseline="0" dirty="0"/>
          </a:p>
          <a:p>
            <a:pPr eaLnBrk="1" hangingPunct="1">
              <a:lnSpc>
                <a:spcPct val="110000"/>
              </a:lnSpc>
              <a:spcBef>
                <a:spcPts val="0"/>
              </a:spcBef>
              <a:spcAft>
                <a:spcPts val="600"/>
              </a:spcAft>
            </a:pPr>
            <a:r>
              <a:rPr lang="en-US" dirty="0"/>
              <a:t>Determine what new information is RD</a:t>
            </a:r>
          </a:p>
          <a:p>
            <a:pPr>
              <a:lnSpc>
                <a:spcPct val="110000"/>
              </a:lnSpc>
              <a:spcAft>
                <a:spcPts val="600"/>
              </a:spcAft>
            </a:pPr>
            <a:r>
              <a:rPr lang="en-US" dirty="0"/>
              <a:t>Determine what RD/TFNI may be declassified</a:t>
            </a:r>
          </a:p>
          <a:p>
            <a:pPr>
              <a:lnSpc>
                <a:spcPct val="110000"/>
              </a:lnSpc>
              <a:spcBef>
                <a:spcPts val="0"/>
              </a:spcBef>
              <a:spcAft>
                <a:spcPts val="600"/>
              </a:spcAft>
            </a:pPr>
            <a:r>
              <a:rPr lang="en-US" dirty="0"/>
              <a:t>In consultation with DoD, determine what information can be transclassified to FRD and what FRD can be declassified</a:t>
            </a:r>
          </a:p>
          <a:p>
            <a:pPr>
              <a:lnSpc>
                <a:spcPct val="110000"/>
              </a:lnSpc>
              <a:spcBef>
                <a:spcPts val="0"/>
              </a:spcBef>
              <a:spcAft>
                <a:spcPts val="600"/>
              </a:spcAft>
            </a:pPr>
            <a:r>
              <a:rPr lang="en-US" dirty="0"/>
              <a:t>In consultation with the Director of National Intelligence (DNI), determine what information can be transclassified to TFNI </a:t>
            </a:r>
          </a:p>
          <a:p>
            <a:pPr>
              <a:lnSpc>
                <a:spcPct val="110000"/>
              </a:lnSpc>
              <a:spcBef>
                <a:spcPts val="0"/>
              </a:spcBef>
              <a:spcAft>
                <a:spcPts val="600"/>
              </a:spcAft>
            </a:pPr>
            <a:r>
              <a:rPr lang="en-US" dirty="0"/>
              <a:t>Prepare classification guidance that covers RD, FRD, and TFNI and review classification guidance developed by other agencies to ensure that references to RD, FRD, and TFNI are consistent with DOE guidance </a:t>
            </a:r>
          </a:p>
          <a:p>
            <a:pPr>
              <a:lnSpc>
                <a:spcPct val="110000"/>
              </a:lnSpc>
              <a:spcBef>
                <a:spcPts val="0"/>
              </a:spcBef>
              <a:spcAft>
                <a:spcPts val="600"/>
              </a:spcAft>
            </a:pPr>
            <a:r>
              <a:rPr lang="en-US" dirty="0"/>
              <a:t>Review matter forwarded by other agencies that has been requested under the Freedom of Information Act (FOIA) or Mandatory Declassification Review (MDR) requests and that may contain or are marked as containing RD, FRD, and TFNI</a:t>
            </a:r>
            <a:endParaRPr lang="en-US" sz="1200" dirty="0"/>
          </a:p>
        </p:txBody>
      </p:sp>
      <p:sp>
        <p:nvSpPr>
          <p:cNvPr id="222212" name="Slide Number Placeholder 3"/>
          <p:cNvSpPr>
            <a:spLocks noGrp="1"/>
          </p:cNvSpPr>
          <p:nvPr>
            <p:ph type="sldNum" sz="quarter" idx="5"/>
          </p:nvPr>
        </p:nvSpPr>
        <p:spPr>
          <a:noFill/>
        </p:spPr>
        <p:txBody>
          <a:bodyPr/>
          <a:lstStyle/>
          <a:p>
            <a:fld id="{ED57A48F-52A0-4CF0-B319-FDC3486F156B}" type="slidenum">
              <a:rPr lang="en-US" smtClean="0"/>
              <a:pPr/>
              <a:t>33</a:t>
            </a:fld>
            <a:endParaRPr lang="en-US" dirty="0"/>
          </a:p>
        </p:txBody>
      </p:sp>
    </p:spTree>
    <p:extLst>
      <p:ext uri="{BB962C8B-B14F-4D97-AF65-F5344CB8AC3E}">
        <p14:creationId xmlns:p14="http://schemas.microsoft.com/office/powerpoint/2010/main" val="3123631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normAutofit/>
          </a:bodyPr>
          <a:lstStyle/>
          <a:p>
            <a:pPr eaLnBrk="1" hangingPunct="1">
              <a:spcBef>
                <a:spcPts val="0"/>
              </a:spcBef>
              <a:spcAft>
                <a:spcPts val="1200"/>
              </a:spcAft>
            </a:pPr>
            <a:r>
              <a:rPr lang="en-US" dirty="0"/>
              <a:t>Agencies</a:t>
            </a:r>
            <a:r>
              <a:rPr lang="en-US" baseline="0" dirty="0"/>
              <a:t> implement the requirements through the </a:t>
            </a:r>
            <a:r>
              <a:rPr lang="en-US" dirty="0"/>
              <a:t>appointment of an RD Management Official who implements the RD program by: </a:t>
            </a:r>
            <a:endParaRPr lang="en-US" strike="sngStrike" dirty="0"/>
          </a:p>
          <a:p>
            <a:pPr marL="228600" lvl="1">
              <a:spcBef>
                <a:spcPts val="0"/>
              </a:spcBef>
              <a:spcAft>
                <a:spcPts val="600"/>
              </a:spcAft>
            </a:pPr>
            <a:r>
              <a:rPr lang="en-US" dirty="0"/>
              <a:t>Developing agency-specific policies</a:t>
            </a:r>
          </a:p>
          <a:p>
            <a:pPr marL="228600" lvl="1">
              <a:spcBef>
                <a:spcPts val="0"/>
              </a:spcBef>
              <a:spcAft>
                <a:spcPts val="600"/>
              </a:spcAft>
            </a:pPr>
            <a:r>
              <a:rPr lang="en-US" dirty="0"/>
              <a:t>Ensuring persons with access to or who classify RD, FRD, and TFNI are appropriately trained </a:t>
            </a:r>
          </a:p>
          <a:p>
            <a:pPr marL="228600" lvl="1">
              <a:spcBef>
                <a:spcPts val="0"/>
              </a:spcBef>
              <a:spcAft>
                <a:spcPts val="600"/>
              </a:spcAft>
            </a:pPr>
            <a:r>
              <a:rPr lang="en-US" dirty="0"/>
              <a:t>Ensuring classification guidance that contains RD, FRD, and TFNI is developed jointly with or coordinated with DOE and is reviewed every 5 years for consistency with DOE guidance</a:t>
            </a:r>
          </a:p>
          <a:p>
            <a:pPr marL="228600" lvl="1">
              <a:spcBef>
                <a:spcPts val="0"/>
              </a:spcBef>
              <a:spcAft>
                <a:spcPts val="600"/>
              </a:spcAft>
            </a:pPr>
            <a:r>
              <a:rPr lang="en-US" dirty="0"/>
              <a:t>Serving as the primary point of contact for questions concerning RD and FRD</a:t>
            </a:r>
          </a:p>
          <a:p>
            <a:pPr eaLnBrk="1" hangingPunct="1">
              <a:spcBef>
                <a:spcPts val="0"/>
              </a:spcBef>
              <a:spcAft>
                <a:spcPts val="1200"/>
              </a:spcAft>
            </a:pPr>
            <a:endParaRPr lang="en-US" sz="2400" dirty="0"/>
          </a:p>
        </p:txBody>
      </p:sp>
      <p:sp>
        <p:nvSpPr>
          <p:cNvPr id="225284" name="Slide Number Placeholder 3"/>
          <p:cNvSpPr>
            <a:spLocks noGrp="1"/>
          </p:cNvSpPr>
          <p:nvPr>
            <p:ph type="sldNum" sz="quarter" idx="5"/>
          </p:nvPr>
        </p:nvSpPr>
        <p:spPr>
          <a:noFill/>
        </p:spPr>
        <p:txBody>
          <a:bodyPr/>
          <a:lstStyle/>
          <a:p>
            <a:fld id="{D9D85566-2FF8-4301-BA63-9C8FDBD647D1}" type="slidenum">
              <a:rPr lang="en-US" smtClean="0"/>
              <a:pPr/>
              <a:t>34</a:t>
            </a:fld>
            <a:endParaRPr lang="en-US" dirty="0"/>
          </a:p>
        </p:txBody>
      </p:sp>
    </p:spTree>
    <p:extLst>
      <p:ext uri="{BB962C8B-B14F-4D97-AF65-F5344CB8AC3E}">
        <p14:creationId xmlns:p14="http://schemas.microsoft.com/office/powerpoint/2010/main" val="29366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80E377-E9BF-4EDD-BE09-9067B8EE662D}" type="slidenum">
              <a:rPr lang="en-US" smtClean="0"/>
              <a:pPr/>
              <a:t>35</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701040" y="4387135"/>
            <a:ext cx="5608320" cy="4847337"/>
          </a:xfrm>
          <a:noFill/>
          <a:ln/>
        </p:spPr>
        <p:txBody>
          <a:bodyP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kern="1200" dirty="0">
                <a:solidFill>
                  <a:schemeClr val="tx1"/>
                </a:solidFill>
                <a:effectLst/>
              </a:rPr>
              <a:t>Only an RD Derivative Classifier can determine that matter contains RD or FRD and authorize it to be marked as such.</a:t>
            </a:r>
          </a:p>
          <a:p>
            <a:pPr marL="0" marR="0" lvl="0" indent="0" algn="l" defTabSz="914400" rtl="0" eaLnBrk="1" fontAlgn="auto" latinLnBrk="0" hangingPunct="1">
              <a:lnSpc>
                <a:spcPct val="100000"/>
              </a:lnSpc>
              <a:spcBef>
                <a:spcPct val="0"/>
              </a:spcBef>
              <a:spcAft>
                <a:spcPts val="600"/>
              </a:spcAft>
              <a:buClrTx/>
              <a:buSzTx/>
              <a:buFontTx/>
              <a:buNone/>
              <a:tabLst/>
              <a:defRPr/>
            </a:pPr>
            <a:endParaRPr lang="en-US" sz="200" kern="1200" dirty="0">
              <a:solidFill>
                <a:schemeClr val="tx1"/>
              </a:solidFill>
              <a:effectLst/>
            </a:endParaRPr>
          </a:p>
          <a:p>
            <a:pPr>
              <a:spcBef>
                <a:spcPct val="0"/>
              </a:spcBef>
              <a:spcAft>
                <a:spcPts val="600"/>
              </a:spcAft>
            </a:pPr>
            <a:r>
              <a:rPr lang="en-US" dirty="0"/>
              <a:t>RD Derivative</a:t>
            </a:r>
            <a:r>
              <a:rPr lang="en-US" baseline="0" dirty="0"/>
              <a:t> Classifiers must: </a:t>
            </a:r>
          </a:p>
          <a:p>
            <a:pPr marL="228600">
              <a:spcBef>
                <a:spcPct val="0"/>
              </a:spcBef>
              <a:spcAft>
                <a:spcPts val="600"/>
              </a:spcAft>
            </a:pPr>
            <a:r>
              <a:rPr lang="en-US" dirty="0"/>
              <a:t>Complete required training</a:t>
            </a:r>
          </a:p>
          <a:p>
            <a:pPr marL="228600">
              <a:spcBef>
                <a:spcPct val="0"/>
              </a:spcBef>
              <a:spcAft>
                <a:spcPts val="600"/>
              </a:spcAft>
            </a:pPr>
            <a:r>
              <a:rPr lang="en-US" dirty="0"/>
              <a:t>Review matter to determine if it contains RD or FRD</a:t>
            </a:r>
          </a:p>
          <a:p>
            <a:pPr marL="228600">
              <a:spcBef>
                <a:spcPct val="0"/>
              </a:spcBef>
              <a:spcAft>
                <a:spcPts val="600"/>
              </a:spcAft>
            </a:pPr>
            <a:r>
              <a:rPr lang="en-US" dirty="0"/>
              <a:t>Understand when matter that potentially contains RD or FRD must be submitted to DOE or DoD for review</a:t>
            </a:r>
          </a:p>
          <a:p>
            <a:pPr marL="228600">
              <a:spcBef>
                <a:spcPct val="0"/>
              </a:spcBef>
              <a:spcAft>
                <a:spcPts val="600"/>
              </a:spcAft>
            </a:pPr>
            <a:r>
              <a:rPr lang="en-US" dirty="0"/>
              <a:t>Use approved applicable classification guides, bulletins, or portion-marked source documents as a basis for classification</a:t>
            </a:r>
          </a:p>
          <a:p>
            <a:pPr marL="228600">
              <a:spcBef>
                <a:spcPct val="0"/>
              </a:spcBef>
              <a:spcAft>
                <a:spcPts val="600"/>
              </a:spcAft>
            </a:pPr>
            <a:r>
              <a:rPr lang="en-US" dirty="0"/>
              <a:t>Challenge the classification of RD or FRD that they believe is misclassified</a:t>
            </a:r>
          </a:p>
          <a:p>
            <a:pPr>
              <a:spcBef>
                <a:spcPct val="0"/>
              </a:spcBef>
              <a:spcAft>
                <a:spcPts val="600"/>
              </a:spcAft>
            </a:pPr>
            <a:endParaRPr lang="en-US" sz="800" dirty="0"/>
          </a:p>
          <a:p>
            <a:pPr>
              <a:spcBef>
                <a:spcPct val="0"/>
              </a:spcBef>
              <a:spcAft>
                <a:spcPts val="1200"/>
              </a:spcAft>
            </a:pPr>
            <a:r>
              <a:rPr lang="en-US" dirty="0"/>
              <a:t>Follow your agency procedures or contact your RD Management Official if you need to classify matter containing RD or FRD.</a:t>
            </a:r>
          </a:p>
          <a:p>
            <a:pPr>
              <a:spcBef>
                <a:spcPct val="0"/>
              </a:spcBef>
              <a:spcAft>
                <a:spcPts val="600"/>
              </a:spcAft>
            </a:pPr>
            <a:endParaRPr lang="en-US" sz="2400" dirty="0"/>
          </a:p>
          <a:p>
            <a:pPr>
              <a:spcBef>
                <a:spcPct val="0"/>
              </a:spcBef>
              <a:spcAft>
                <a:spcPts val="600"/>
              </a:spcAft>
            </a:pPr>
            <a:endParaRPr lang="en-US" sz="2400" dirty="0"/>
          </a:p>
        </p:txBody>
      </p:sp>
    </p:spTree>
    <p:extLst>
      <p:ext uri="{BB962C8B-B14F-4D97-AF65-F5344CB8AC3E}">
        <p14:creationId xmlns:p14="http://schemas.microsoft.com/office/powerpoint/2010/main" val="1765906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60005B8-C34F-4F5C-BD71-42E692CCEDE4}" type="slidenum">
              <a:rPr lang="en-US" smtClean="0"/>
              <a:pPr/>
              <a:t>36</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09600" y="4387136"/>
            <a:ext cx="5867400" cy="4156234"/>
          </a:xfrm>
          <a:noFill/>
          <a:ln/>
        </p:spPr>
        <p:txBody>
          <a:bodyPr>
            <a:normAutofit/>
          </a:bodyPr>
          <a:lstStyle/>
          <a:p>
            <a:r>
              <a:rPr lang="en-US" kern="1200" dirty="0">
                <a:solidFill>
                  <a:schemeClr val="tx1"/>
                </a:solidFill>
                <a:effectLst/>
                <a:latin typeface="+mn-lt"/>
                <a:ea typeface="+mn-ea"/>
                <a:cs typeface="+mn-cs"/>
              </a:rPr>
              <a:t>An</a:t>
            </a:r>
            <a:r>
              <a:rPr lang="en-US" kern="1200" baseline="0" dirty="0">
                <a:solidFill>
                  <a:schemeClr val="tx1"/>
                </a:solidFill>
                <a:effectLst/>
                <a:latin typeface="+mn-lt"/>
                <a:ea typeface="+mn-ea"/>
                <a:cs typeface="+mn-cs"/>
              </a:rPr>
              <a:t> RD Derivative Classifier is required to: </a:t>
            </a:r>
          </a:p>
          <a:p>
            <a:endParaRPr lang="en-US" sz="800" kern="1200" baseline="0" dirty="0">
              <a:solidFill>
                <a:schemeClr val="tx1"/>
              </a:solidFill>
              <a:effectLst/>
              <a:latin typeface="+mn-lt"/>
              <a:ea typeface="+mn-ea"/>
              <a:cs typeface="+mn-cs"/>
            </a:endParaRPr>
          </a:p>
          <a:p>
            <a:pPr marL="120650"/>
            <a:r>
              <a:rPr lang="en-US" kern="1200" dirty="0">
                <a:solidFill>
                  <a:schemeClr val="tx1"/>
                </a:solidFill>
                <a:effectLst/>
                <a:latin typeface="+mn-lt"/>
                <a:ea typeface="+mn-ea"/>
                <a:cs typeface="+mn-cs"/>
              </a:rPr>
              <a:t>Review matter that potentially contains RD or FRD </a:t>
            </a:r>
            <a:r>
              <a:rPr lang="en-US" dirty="0"/>
              <a:t>and</a:t>
            </a:r>
            <a:r>
              <a:rPr lang="en-US" dirty="0">
                <a:solidFill>
                  <a:srgbClr val="FF0000"/>
                </a:solidFill>
              </a:rPr>
              <a:t> </a:t>
            </a:r>
            <a:r>
              <a:rPr lang="en-US" kern="1200" dirty="0">
                <a:solidFill>
                  <a:schemeClr val="tx1"/>
                </a:solidFill>
                <a:effectLst/>
                <a:latin typeface="+mn-lt"/>
                <a:ea typeface="+mn-ea"/>
                <a:cs typeface="+mn-cs"/>
              </a:rPr>
              <a:t>determine if it contains RD or FRD</a:t>
            </a:r>
          </a:p>
          <a:p>
            <a:pPr marL="120650"/>
            <a:endParaRPr lang="en-US" sz="800" kern="1200" dirty="0">
              <a:solidFill>
                <a:schemeClr val="tx1"/>
              </a:solidFill>
              <a:effectLst/>
              <a:latin typeface="+mn-lt"/>
              <a:ea typeface="+mn-ea"/>
              <a:cs typeface="+mn-cs"/>
            </a:endParaRPr>
          </a:p>
          <a:p>
            <a:pPr marL="120650"/>
            <a:r>
              <a:rPr lang="en-US" kern="1200" dirty="0">
                <a:solidFill>
                  <a:schemeClr val="tx1"/>
                </a:solidFill>
                <a:effectLst/>
                <a:latin typeface="+mn-lt"/>
                <a:ea typeface="+mn-ea"/>
                <a:cs typeface="+mn-cs"/>
              </a:rPr>
              <a:t>Upgrade the classification of matter containing RD or FRD. For example, they can upgrade Confidential to Confidential//FRD, or Secret//FRD to Secret//RD</a:t>
            </a:r>
          </a:p>
          <a:p>
            <a:pPr marL="120650"/>
            <a:endParaRPr lang="en-US" sz="800" kern="1200" dirty="0">
              <a:solidFill>
                <a:schemeClr val="tx1"/>
              </a:solidFill>
              <a:effectLst/>
              <a:latin typeface="+mn-lt"/>
              <a:ea typeface="+mn-ea"/>
              <a:cs typeface="+mn-cs"/>
            </a:endParaRPr>
          </a:p>
          <a:p>
            <a:pPr marL="120650"/>
            <a:r>
              <a:rPr lang="en-US" kern="1200" dirty="0">
                <a:solidFill>
                  <a:schemeClr val="tx1"/>
                </a:solidFill>
                <a:effectLst/>
                <a:latin typeface="+mn-lt"/>
                <a:ea typeface="+mn-ea"/>
                <a:cs typeface="+mn-cs"/>
              </a:rPr>
              <a:t>Downgrade the classification </a:t>
            </a:r>
            <a:r>
              <a:rPr lang="en-US" u="sng" kern="1200" dirty="0">
                <a:solidFill>
                  <a:schemeClr val="tx1"/>
                </a:solidFill>
                <a:effectLst/>
                <a:latin typeface="+mn-lt"/>
                <a:ea typeface="+mn-ea"/>
                <a:cs typeface="+mn-cs"/>
              </a:rPr>
              <a:t>level</a:t>
            </a:r>
            <a:r>
              <a:rPr lang="en-US" kern="1200" dirty="0">
                <a:solidFill>
                  <a:schemeClr val="tx1"/>
                </a:solidFill>
                <a:effectLst/>
                <a:latin typeface="+mn-lt"/>
                <a:ea typeface="+mn-ea"/>
                <a:cs typeface="+mn-cs"/>
              </a:rPr>
              <a:t> of matter containing RD or FRD. For example, they can downgrade Top Secret//RD to Secret//RD, or downgrade Secret//FRD to Confidential//FRD</a:t>
            </a:r>
          </a:p>
          <a:p>
            <a:pPr marL="120650"/>
            <a:endParaRPr lang="en-US" sz="800" kern="1200" dirty="0">
              <a:solidFill>
                <a:schemeClr val="tx1"/>
              </a:solidFill>
              <a:effectLst/>
              <a:latin typeface="+mn-lt"/>
              <a:ea typeface="+mn-ea"/>
              <a:cs typeface="+mn-cs"/>
            </a:endParaRPr>
          </a:p>
          <a:p>
            <a:pPr marL="120650"/>
            <a:r>
              <a:rPr lang="en-US" kern="1200" dirty="0">
                <a:solidFill>
                  <a:schemeClr val="tx1"/>
                </a:solidFill>
                <a:effectLst/>
                <a:latin typeface="+mn-lt"/>
                <a:ea typeface="+mn-ea"/>
                <a:cs typeface="+mn-cs"/>
              </a:rPr>
              <a:t>Redact RD or FRD from portion marked documents, if it is not intended for public relea</a:t>
            </a:r>
            <a:r>
              <a:rPr lang="en-US" sz="1200" kern="1200" dirty="0">
                <a:solidFill>
                  <a:schemeClr val="tx1"/>
                </a:solidFill>
                <a:effectLst/>
                <a:latin typeface="+mn-lt"/>
                <a:ea typeface="+mn-ea"/>
                <a:cs typeface="+mn-cs"/>
              </a:rPr>
              <a:t>se</a:t>
            </a:r>
          </a:p>
        </p:txBody>
      </p:sp>
    </p:spTree>
    <p:extLst>
      <p:ext uri="{BB962C8B-B14F-4D97-AF65-F5344CB8AC3E}">
        <p14:creationId xmlns:p14="http://schemas.microsoft.com/office/powerpoint/2010/main" val="4178799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60005B8-C34F-4F5C-BD71-42E692CCEDE4}" type="slidenum">
              <a:rPr lang="en-US" smtClean="0"/>
              <a:pPr/>
              <a:t>37</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normAutofit/>
          </a:bodyPr>
          <a:lstStyle/>
          <a:p>
            <a:r>
              <a:rPr lang="en-US" kern="1200" dirty="0">
                <a:solidFill>
                  <a:schemeClr val="tx1"/>
                </a:solidFill>
                <a:effectLst/>
              </a:rPr>
              <a:t>RD Derivative Classifiers cannot:</a:t>
            </a:r>
          </a:p>
          <a:p>
            <a:endParaRPr lang="en-US" sz="800" kern="1200" dirty="0">
              <a:solidFill>
                <a:schemeClr val="tx1"/>
              </a:solidFill>
              <a:effectLst/>
            </a:endParaRPr>
          </a:p>
          <a:p>
            <a:pPr marL="168275"/>
            <a:r>
              <a:rPr lang="en-US" kern="1200" dirty="0">
                <a:solidFill>
                  <a:schemeClr val="tx1"/>
                </a:solidFill>
                <a:effectLst/>
              </a:rPr>
              <a:t>Make classification determinations outside their subject areas of their expertise </a:t>
            </a:r>
            <a:r>
              <a:rPr lang="en-US" dirty="0"/>
              <a:t>unless the determination is based on a portion-marked source document</a:t>
            </a:r>
            <a:r>
              <a:rPr lang="en-US" kern="1200" dirty="0">
                <a:solidFill>
                  <a:schemeClr val="tx1"/>
                </a:solidFill>
                <a:effectLst/>
              </a:rPr>
              <a:t>.</a:t>
            </a:r>
          </a:p>
          <a:p>
            <a:pPr marL="168275"/>
            <a:endParaRPr lang="en-US" sz="800" kern="1200" dirty="0">
              <a:solidFill>
                <a:schemeClr val="tx1"/>
              </a:solidFill>
              <a:effectLst/>
            </a:endParaRPr>
          </a:p>
          <a:p>
            <a:pPr marL="168275" marR="0" lvl="0" algn="l" defTabSz="914400" rtl="0" eaLnBrk="1" fontAlgn="auto" latinLnBrk="0" hangingPunct="1">
              <a:lnSpc>
                <a:spcPct val="100000"/>
              </a:lnSpc>
              <a:spcBef>
                <a:spcPts val="0"/>
              </a:spcBef>
              <a:spcAft>
                <a:spcPts val="0"/>
              </a:spcAft>
              <a:buClrTx/>
              <a:buSzTx/>
              <a:buFontTx/>
              <a:buNone/>
              <a:tabLst/>
              <a:defRPr/>
            </a:pPr>
            <a:r>
              <a:rPr lang="en-US" dirty="0"/>
              <a:t>Redact RD or FRD from matter that is not portion marked.</a:t>
            </a:r>
          </a:p>
          <a:p>
            <a:pPr marL="168275" marR="0" lvl="0" algn="l" defTabSz="914400" rtl="0" eaLnBrk="1" fontAlgn="auto" latinLnBrk="0" hangingPunct="1">
              <a:lnSpc>
                <a:spcPct val="100000"/>
              </a:lnSpc>
              <a:spcBef>
                <a:spcPts val="0"/>
              </a:spcBef>
              <a:spcAft>
                <a:spcPts val="0"/>
              </a:spcAft>
              <a:buClrTx/>
              <a:buSzTx/>
              <a:buFontTx/>
              <a:buNone/>
              <a:tabLst/>
              <a:defRPr/>
            </a:pPr>
            <a:endParaRPr lang="en-US" sz="800" dirty="0"/>
          </a:p>
          <a:p>
            <a:pPr marL="168275"/>
            <a:r>
              <a:rPr lang="en-US" kern="1200" dirty="0">
                <a:solidFill>
                  <a:schemeClr val="tx1"/>
                </a:solidFill>
                <a:effectLst/>
              </a:rPr>
              <a:t>Declassify matter containing RD and FRD. </a:t>
            </a:r>
          </a:p>
          <a:p>
            <a:pPr marL="168275"/>
            <a:endParaRPr lang="en-US" sz="800" dirty="0"/>
          </a:p>
          <a:p>
            <a:pPr marL="168275"/>
            <a:r>
              <a:rPr lang="en-US" dirty="0"/>
              <a:t>Downgrade the classification </a:t>
            </a:r>
            <a:r>
              <a:rPr lang="en-US" u="sng" dirty="0"/>
              <a:t>category</a:t>
            </a:r>
            <a:r>
              <a:rPr lang="en-US" dirty="0"/>
              <a:t> of matter containing RD or FRD.                                   For example, they cannot downgrade Secret//RD to Secret//FRD, or downgrade Secret//RD to Secret.</a:t>
            </a:r>
          </a:p>
          <a:p>
            <a:pPr marL="168275"/>
            <a:endParaRPr lang="en-US" sz="800" dirty="0"/>
          </a:p>
          <a:p>
            <a:pPr marL="168275" lvl="0">
              <a:defRPr/>
            </a:pPr>
            <a:r>
              <a:rPr lang="en-US" kern="1200" dirty="0">
                <a:solidFill>
                  <a:schemeClr val="tx1"/>
                </a:solidFill>
                <a:effectLst/>
              </a:rPr>
              <a:t>Review </a:t>
            </a:r>
            <a:r>
              <a:rPr lang="en-US" kern="1200" dirty="0">
                <a:effectLst/>
              </a:rPr>
              <a:t>matter intended for public release that is marked as or potentially </a:t>
            </a:r>
            <a:r>
              <a:rPr lang="en-US" dirty="0"/>
              <a:t>contains </a:t>
            </a:r>
            <a:r>
              <a:rPr lang="en-US" kern="1200" dirty="0">
                <a:effectLst/>
              </a:rPr>
              <a:t>RD or FRD.</a:t>
            </a:r>
            <a:endParaRPr lang="en-US" dirty="0"/>
          </a:p>
          <a:p>
            <a:endParaRPr lang="en-US" sz="2400" dirty="0"/>
          </a:p>
          <a:p>
            <a:endParaRPr lang="en-US" sz="2400" dirty="0"/>
          </a:p>
        </p:txBody>
      </p:sp>
    </p:spTree>
    <p:extLst>
      <p:ext uri="{BB962C8B-B14F-4D97-AF65-F5344CB8AC3E}">
        <p14:creationId xmlns:p14="http://schemas.microsoft.com/office/powerpoint/2010/main" val="640112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60005B8-C34F-4F5C-BD71-42E692CCEDE4}" type="slidenum">
              <a:rPr lang="en-US" smtClean="0"/>
              <a:pPr/>
              <a:t>38</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normAutofit/>
          </a:bodyPr>
          <a:lstStyle/>
          <a:p>
            <a:pPr>
              <a:lnSpc>
                <a:spcPct val="120000"/>
              </a:lnSpc>
              <a:spcBef>
                <a:spcPts val="0"/>
              </a:spcBef>
              <a:spcAft>
                <a:spcPts val="1200"/>
              </a:spcAft>
            </a:pPr>
            <a:r>
              <a:rPr lang="en-US" dirty="0"/>
              <a:t>Unless classification is based on an applicable portion-marked source document, an RD Derivative Classifier must have subject matter expertise in the information in order to make a determination.</a:t>
            </a:r>
          </a:p>
          <a:p>
            <a:endParaRPr lang="en-US" sz="2400" dirty="0"/>
          </a:p>
          <a:p>
            <a:endParaRPr lang="en-US" sz="2400" dirty="0"/>
          </a:p>
        </p:txBody>
      </p:sp>
    </p:spTree>
    <p:extLst>
      <p:ext uri="{BB962C8B-B14F-4D97-AF65-F5344CB8AC3E}">
        <p14:creationId xmlns:p14="http://schemas.microsoft.com/office/powerpoint/2010/main" val="3645752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60005B8-C34F-4F5C-BD71-42E692CCEDE4}" type="slidenum">
              <a:rPr lang="en-US" smtClean="0"/>
              <a:pPr/>
              <a:t>39</a:t>
            </a:fld>
            <a:endParaRPr lang="en-US" dirty="0"/>
          </a:p>
        </p:txBody>
      </p:sp>
      <p:sp>
        <p:nvSpPr>
          <p:cNvPr id="78851" name="Rectangle 2"/>
          <p:cNvSpPr>
            <a:spLocks noGrp="1" noRot="1" noChangeAspect="1" noChangeArrowheads="1" noTextEdit="1"/>
          </p:cNvSpPr>
          <p:nvPr>
            <p:ph type="sldImg"/>
          </p:nvPr>
        </p:nvSpPr>
        <p:spPr>
          <a:xfrm>
            <a:off x="1219200" y="731838"/>
            <a:ext cx="4619625" cy="3463925"/>
          </a:xfrm>
          <a:ln/>
        </p:spPr>
      </p:sp>
      <p:sp>
        <p:nvSpPr>
          <p:cNvPr id="78852" name="Rectangle 3"/>
          <p:cNvSpPr>
            <a:spLocks noGrp="1" noChangeArrowheads="1"/>
          </p:cNvSpPr>
          <p:nvPr>
            <p:ph type="body" idx="1"/>
          </p:nvPr>
        </p:nvSpPr>
        <p:spPr>
          <a:noFill/>
          <a:ln/>
        </p:spPr>
        <p:txBody>
          <a:bodyPr>
            <a:normAutofit/>
          </a:bodyPr>
          <a:lstStyle/>
          <a:p>
            <a:pPr>
              <a:lnSpc>
                <a:spcPct val="120000"/>
              </a:lnSpc>
            </a:pPr>
            <a:r>
              <a:rPr lang="en-US" b="1" dirty="0"/>
              <a:t>There are limitations for</a:t>
            </a:r>
            <a:r>
              <a:rPr lang="en-US" b="1" dirty="0">
                <a:solidFill>
                  <a:srgbClr val="FF0000"/>
                </a:solidFill>
              </a:rPr>
              <a:t> </a:t>
            </a:r>
            <a:r>
              <a:rPr lang="en-US" b="1" dirty="0"/>
              <a:t>when an RD Derivative Classifier may redact</a:t>
            </a:r>
            <a:r>
              <a:rPr lang="en-US" b="1" baseline="0" dirty="0"/>
              <a:t> RD or FRD from matter.  </a:t>
            </a:r>
          </a:p>
          <a:p>
            <a:pPr>
              <a:lnSpc>
                <a:spcPct val="120000"/>
              </a:lnSpc>
            </a:pPr>
            <a:endParaRPr lang="en-US" b="1" baseline="0" dirty="0"/>
          </a:p>
          <a:p>
            <a:pPr>
              <a:lnSpc>
                <a:spcPct val="120000"/>
              </a:lnSpc>
            </a:pPr>
            <a:r>
              <a:rPr lang="en-US" b="1" dirty="0"/>
              <a:t>An RD Derivative Classifier may remove RD or FRD portions from matter</a:t>
            </a:r>
          </a:p>
          <a:p>
            <a:pPr>
              <a:lnSpc>
                <a:spcPct val="120000"/>
              </a:lnSpc>
            </a:pPr>
            <a:endParaRPr lang="en-US" sz="600" b="1" dirty="0"/>
          </a:p>
          <a:p>
            <a:pPr marL="228600" lvl="1">
              <a:lnSpc>
                <a:spcPct val="120000"/>
              </a:lnSpc>
            </a:pPr>
            <a:r>
              <a:rPr lang="en-US" dirty="0"/>
              <a:t>Only if the matter is not for public release</a:t>
            </a:r>
          </a:p>
          <a:p>
            <a:pPr marL="228600" lvl="1">
              <a:lnSpc>
                <a:spcPct val="120000"/>
              </a:lnSpc>
            </a:pPr>
            <a:endParaRPr lang="en-US" sz="600" dirty="0"/>
          </a:p>
          <a:p>
            <a:pPr marL="228600" lvl="1">
              <a:lnSpc>
                <a:spcPct val="120000"/>
              </a:lnSpc>
            </a:pPr>
            <a:r>
              <a:rPr lang="en-US" dirty="0"/>
              <a:t>Only if the matter is portion-marked, and   </a:t>
            </a:r>
          </a:p>
          <a:p>
            <a:pPr marL="228600" lvl="1">
              <a:lnSpc>
                <a:spcPct val="120000"/>
              </a:lnSpc>
            </a:pPr>
            <a:endParaRPr lang="en-US" sz="600" dirty="0"/>
          </a:p>
          <a:p>
            <a:pPr marL="228600" lvl="1">
              <a:lnSpc>
                <a:spcPct val="120000"/>
              </a:lnSpc>
            </a:pPr>
            <a:r>
              <a:rPr lang="en-US" dirty="0"/>
              <a:t>After removal, the matter is reviewed to verify it does not potentially contain RD or FRD (e.g., ensure all portions are correctly identified as not RD or FRD and that there are no classified associations)</a:t>
            </a:r>
          </a:p>
        </p:txBody>
      </p:sp>
    </p:spTree>
    <p:extLst>
      <p:ext uri="{BB962C8B-B14F-4D97-AF65-F5344CB8AC3E}">
        <p14:creationId xmlns:p14="http://schemas.microsoft.com/office/powerpoint/2010/main" val="176310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xfrm>
            <a:off x="609600" y="4387136"/>
            <a:ext cx="5791200" cy="4156234"/>
          </a:xfrm>
          <a:noFill/>
          <a:ln/>
        </p:spPr>
        <p:txBody>
          <a:bodyPr/>
          <a:lstStyle/>
          <a:p>
            <a:r>
              <a:rPr lang="en-US" dirty="0"/>
              <a:t>This training will cover:</a:t>
            </a:r>
          </a:p>
          <a:p>
            <a:endParaRPr lang="en-US" sz="800" dirty="0"/>
          </a:p>
          <a:p>
            <a:r>
              <a:rPr lang="en-US" dirty="0"/>
              <a:t>- Fundamental</a:t>
            </a:r>
            <a:r>
              <a:rPr lang="en-US" baseline="0" dirty="0"/>
              <a:t> information concerning information classified by the Atomic Energy Act</a:t>
            </a:r>
          </a:p>
          <a:p>
            <a:pPr marL="171450" indent="-171450">
              <a:buFontTx/>
              <a:buChar char="-"/>
            </a:pPr>
            <a:endParaRPr lang="en-US" sz="400" baseline="0" dirty="0"/>
          </a:p>
          <a:p>
            <a:r>
              <a:rPr lang="en-US" baseline="0" dirty="0"/>
              <a:t>- Basic information on Title 10 Code of Federal Regulations, Part 1045, Nuclear </a:t>
            </a:r>
          </a:p>
          <a:p>
            <a:r>
              <a:rPr lang="en-US" dirty="0"/>
              <a:t>  </a:t>
            </a:r>
            <a:r>
              <a:rPr lang="en-US" baseline="0" dirty="0"/>
              <a:t>Classification and Declassification</a:t>
            </a:r>
          </a:p>
          <a:p>
            <a:endParaRPr lang="en-US" sz="400" baseline="0" dirty="0"/>
          </a:p>
          <a:p>
            <a:r>
              <a:rPr lang="en-US" dirty="0"/>
              <a:t>- </a:t>
            </a:r>
            <a:r>
              <a:rPr lang="en-US" baseline="0" dirty="0"/>
              <a:t>Classification review process</a:t>
            </a:r>
          </a:p>
          <a:p>
            <a:endParaRPr lang="en-US" sz="400" strike="sngStrike" baseline="0" dirty="0">
              <a:solidFill>
                <a:srgbClr val="FF0000"/>
              </a:solidFill>
            </a:endParaRPr>
          </a:p>
          <a:p>
            <a:r>
              <a:rPr lang="en-US" baseline="0" dirty="0"/>
              <a:t>- Marking matter containing RD and FRD</a:t>
            </a:r>
          </a:p>
          <a:p>
            <a:pPr marL="171450" indent="-171450">
              <a:buFontTx/>
              <a:buChar char="-"/>
            </a:pPr>
            <a:endParaRPr lang="en-US" sz="400" baseline="0" dirty="0"/>
          </a:p>
          <a:p>
            <a:r>
              <a:rPr lang="en-US" dirty="0"/>
              <a:t>- </a:t>
            </a:r>
            <a:r>
              <a:rPr lang="en-US" baseline="0" dirty="0"/>
              <a:t>Redaction and Declassification of RD and FRD</a:t>
            </a:r>
          </a:p>
          <a:p>
            <a:pPr marL="171450" indent="-171450">
              <a:buFontTx/>
              <a:buChar char="-"/>
            </a:pPr>
            <a:endParaRPr lang="en-US" sz="400" baseline="0" dirty="0"/>
          </a:p>
          <a:p>
            <a:r>
              <a:rPr lang="en-US" baseline="0" dirty="0"/>
              <a:t>- Other information about RD and FRD you should know as an RD Derivative Classifier </a:t>
            </a:r>
          </a:p>
          <a:p>
            <a:endParaRPr lang="en-US" dirty="0"/>
          </a:p>
        </p:txBody>
      </p:sp>
      <p:sp>
        <p:nvSpPr>
          <p:cNvPr id="183300" name="Slide Number Placeholder 3"/>
          <p:cNvSpPr>
            <a:spLocks noGrp="1"/>
          </p:cNvSpPr>
          <p:nvPr>
            <p:ph type="sldNum" sz="quarter" idx="5"/>
          </p:nvPr>
        </p:nvSpPr>
        <p:spPr>
          <a:noFill/>
        </p:spPr>
        <p:txBody>
          <a:bodyPr/>
          <a:lstStyle/>
          <a:p>
            <a:fld id="{CEDDD4B7-C26C-439E-9629-AC16FD459E73}" type="slidenum">
              <a:rPr lang="en-US" smtClean="0"/>
              <a:pPr/>
              <a:t>4</a:t>
            </a:fld>
            <a:endParaRPr lang="en-US" dirty="0"/>
          </a:p>
        </p:txBody>
      </p:sp>
    </p:spTree>
    <p:extLst>
      <p:ext uri="{BB962C8B-B14F-4D97-AF65-F5344CB8AC3E}">
        <p14:creationId xmlns:p14="http://schemas.microsoft.com/office/powerpoint/2010/main" val="2415295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60005B8-C34F-4F5C-BD71-42E692CCEDE4}" type="slidenum">
              <a:rPr lang="en-US" smtClean="0"/>
              <a:pPr/>
              <a:t>40</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normAutofit/>
          </a:bodyPr>
          <a:lstStyle/>
          <a:p>
            <a:pPr>
              <a:lnSpc>
                <a:spcPct val="120000"/>
              </a:lnSpc>
            </a:pPr>
            <a:r>
              <a:rPr lang="en-US" b="1" dirty="0"/>
              <a:t>There are limitations for when an RD Derivative Classifier may redact</a:t>
            </a:r>
            <a:r>
              <a:rPr lang="en-US" b="1" baseline="0" dirty="0"/>
              <a:t> RD or FRD from matter.  </a:t>
            </a:r>
          </a:p>
          <a:p>
            <a:pPr>
              <a:lnSpc>
                <a:spcPct val="120000"/>
              </a:lnSpc>
            </a:pPr>
            <a:endParaRPr lang="en-US" b="1" baseline="0" dirty="0"/>
          </a:p>
          <a:p>
            <a:pPr>
              <a:lnSpc>
                <a:spcPct val="120000"/>
              </a:lnSpc>
            </a:pPr>
            <a:r>
              <a:rPr lang="en-US" b="1" dirty="0"/>
              <a:t>If the matter is for public release or is not portion marked:</a:t>
            </a:r>
          </a:p>
          <a:p>
            <a:pPr>
              <a:lnSpc>
                <a:spcPct val="120000"/>
              </a:lnSpc>
            </a:pPr>
            <a:endParaRPr lang="en-US" sz="400" b="1" dirty="0"/>
          </a:p>
          <a:p>
            <a:pPr marL="168275" lvl="1"/>
            <a:r>
              <a:rPr lang="en-US" dirty="0"/>
              <a:t>Only an authorized person within DOE may remove the RD (DOE or DoD for FRD) portions in documents intended for public release or if it is not portion-marked</a:t>
            </a:r>
          </a:p>
          <a:p>
            <a:pPr marL="168275" lvl="1">
              <a:lnSpc>
                <a:spcPct val="120000"/>
              </a:lnSpc>
            </a:pPr>
            <a:endParaRPr lang="en-US" sz="400" dirty="0"/>
          </a:p>
          <a:p>
            <a:pPr marL="168275" lvl="1"/>
            <a:r>
              <a:rPr lang="en-US" dirty="0"/>
              <a:t>Contact your supervisor or RD Management Official for procedures to submit matter to DOE</a:t>
            </a:r>
          </a:p>
        </p:txBody>
      </p:sp>
    </p:spTree>
    <p:extLst>
      <p:ext uri="{BB962C8B-B14F-4D97-AF65-F5344CB8AC3E}">
        <p14:creationId xmlns:p14="http://schemas.microsoft.com/office/powerpoint/2010/main" val="3890414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60005B8-C34F-4F5C-BD71-42E692CCEDE4}" type="slidenum">
              <a:rPr lang="en-US" smtClean="0"/>
              <a:pPr/>
              <a:t>41</a:t>
            </a:fld>
            <a:endParaRPr lang="en-US" dirty="0"/>
          </a:p>
        </p:txBody>
      </p:sp>
      <p:sp>
        <p:nvSpPr>
          <p:cNvPr id="78851" name="Rectangle 2"/>
          <p:cNvSpPr>
            <a:spLocks noGrp="1" noRot="1" noChangeAspect="1" noChangeArrowheads="1" noTextEdit="1"/>
          </p:cNvSpPr>
          <p:nvPr>
            <p:ph type="sldImg"/>
          </p:nvPr>
        </p:nvSpPr>
        <p:spPr>
          <a:xfrm>
            <a:off x="1195388" y="684213"/>
            <a:ext cx="4619625" cy="3463925"/>
          </a:xfrm>
          <a:ln/>
        </p:spPr>
      </p:sp>
      <p:sp>
        <p:nvSpPr>
          <p:cNvPr id="78852" name="Rectangle 3"/>
          <p:cNvSpPr>
            <a:spLocks noGrp="1" noChangeArrowheads="1"/>
          </p:cNvSpPr>
          <p:nvPr>
            <p:ph type="body" idx="1"/>
          </p:nvPr>
        </p:nvSpPr>
        <p:spPr>
          <a:noFill/>
          <a:ln/>
        </p:spPr>
        <p:txBody>
          <a:bodyPr>
            <a:normAutofit/>
          </a:bodyPr>
          <a:lstStyle/>
          <a:p>
            <a:pPr lvl="0">
              <a:lnSpc>
                <a:spcPct val="120000"/>
              </a:lnSpc>
              <a:spcBef>
                <a:spcPts val="0"/>
              </a:spcBef>
              <a:spcAft>
                <a:spcPts val="600"/>
              </a:spcAft>
            </a:pPr>
            <a:r>
              <a:rPr lang="en-US" u="sng" dirty="0"/>
              <a:t>Declassification</a:t>
            </a:r>
          </a:p>
          <a:p>
            <a:pPr lvl="0">
              <a:lnSpc>
                <a:spcPct val="120000"/>
              </a:lnSpc>
              <a:spcBef>
                <a:spcPts val="0"/>
              </a:spcBef>
              <a:spcAft>
                <a:spcPts val="600"/>
              </a:spcAft>
            </a:pPr>
            <a:r>
              <a:rPr lang="en-US" dirty="0"/>
              <a:t>Only authorized persons within DOE can declassify matter marked as RD.</a:t>
            </a:r>
          </a:p>
          <a:p>
            <a:pPr lvl="0">
              <a:lnSpc>
                <a:spcPct val="120000"/>
              </a:lnSpc>
              <a:spcBef>
                <a:spcPts val="0"/>
              </a:spcBef>
              <a:spcAft>
                <a:spcPts val="600"/>
              </a:spcAft>
            </a:pPr>
            <a:r>
              <a:rPr lang="en-US" dirty="0"/>
              <a:t>Only authorized persons within DOE or DoD can declassify matter marked as FRD.</a:t>
            </a:r>
          </a:p>
          <a:p>
            <a:pPr lvl="0">
              <a:lnSpc>
                <a:spcPct val="120000"/>
              </a:lnSpc>
              <a:spcBef>
                <a:spcPts val="0"/>
              </a:spcBef>
              <a:spcAft>
                <a:spcPts val="600"/>
              </a:spcAft>
            </a:pPr>
            <a:endParaRPr lang="en-US" sz="400" dirty="0"/>
          </a:p>
          <a:p>
            <a:pPr lvl="0">
              <a:lnSpc>
                <a:spcPct val="120000"/>
              </a:lnSpc>
              <a:spcBef>
                <a:spcPts val="0"/>
              </a:spcBef>
              <a:spcAft>
                <a:spcPts val="600"/>
              </a:spcAft>
            </a:pPr>
            <a:r>
              <a:rPr lang="en-US" u="sng" dirty="0"/>
              <a:t>Downgrade</a:t>
            </a:r>
          </a:p>
          <a:p>
            <a:pPr lvl="0">
              <a:spcBef>
                <a:spcPts val="0"/>
              </a:spcBef>
              <a:spcAft>
                <a:spcPts val="600"/>
              </a:spcAft>
            </a:pPr>
            <a:r>
              <a:rPr lang="en-US" dirty="0"/>
              <a:t>Only</a:t>
            </a:r>
            <a:r>
              <a:rPr lang="en-US" baseline="0" dirty="0"/>
              <a:t> a</a:t>
            </a:r>
            <a:r>
              <a:rPr lang="en-US" dirty="0"/>
              <a:t>uthorized persons within DOE can downgrade the classification </a:t>
            </a:r>
            <a:r>
              <a:rPr lang="en-US" u="sng" dirty="0"/>
              <a:t>category</a:t>
            </a:r>
            <a:r>
              <a:rPr lang="en-US" dirty="0"/>
              <a:t> of matter marked as RD.</a:t>
            </a:r>
          </a:p>
          <a:p>
            <a:pPr lvl="0">
              <a:spcBef>
                <a:spcPts val="0"/>
              </a:spcBef>
              <a:spcAft>
                <a:spcPts val="600"/>
              </a:spcAft>
            </a:pPr>
            <a:r>
              <a:rPr lang="en-US" dirty="0"/>
              <a:t>Only</a:t>
            </a:r>
            <a:r>
              <a:rPr lang="en-US" baseline="0" dirty="0"/>
              <a:t> a</a:t>
            </a:r>
            <a:r>
              <a:rPr lang="en-US" dirty="0"/>
              <a:t>uthorized persons within DOE or DoD can</a:t>
            </a:r>
            <a:r>
              <a:rPr lang="en-US" baseline="0" dirty="0"/>
              <a:t> </a:t>
            </a:r>
            <a:r>
              <a:rPr lang="en-US" dirty="0"/>
              <a:t>downgrade the classification </a:t>
            </a:r>
            <a:r>
              <a:rPr lang="en-US" u="sng" dirty="0"/>
              <a:t>category</a:t>
            </a:r>
            <a:r>
              <a:rPr lang="en-US" dirty="0"/>
              <a:t> of matter marked as FRD.</a:t>
            </a:r>
            <a:endParaRPr lang="en-US" sz="2400" dirty="0"/>
          </a:p>
          <a:p>
            <a:endParaRPr lang="en-US" sz="2400" dirty="0"/>
          </a:p>
        </p:txBody>
      </p:sp>
    </p:spTree>
    <p:extLst>
      <p:ext uri="{BB962C8B-B14F-4D97-AF65-F5344CB8AC3E}">
        <p14:creationId xmlns:p14="http://schemas.microsoft.com/office/powerpoint/2010/main" val="2661394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xfrm>
            <a:off x="609600" y="4387136"/>
            <a:ext cx="5867400" cy="4156234"/>
          </a:xfrm>
          <a:noFill/>
          <a:ln/>
        </p:spPr>
        <p:txBody>
          <a:bodyPr>
            <a:noAutofit/>
          </a:bodyPr>
          <a:lstStyle/>
          <a:p>
            <a:pPr eaLnBrk="1" hangingPunct="1">
              <a:lnSpc>
                <a:spcPct val="110000"/>
              </a:lnSpc>
              <a:spcBef>
                <a:spcPts val="0"/>
              </a:spcBef>
              <a:spcAft>
                <a:spcPts val="600"/>
              </a:spcAft>
            </a:pPr>
            <a:r>
              <a:rPr lang="en-US" dirty="0"/>
              <a:t>Any person who generates matter </a:t>
            </a:r>
            <a:r>
              <a:rPr lang="en-US" u="sng" dirty="0"/>
              <a:t>intended for public release</a:t>
            </a:r>
            <a:r>
              <a:rPr lang="en-US" dirty="0"/>
              <a:t> that potentially contains RD or FRD must ensure that it is appropriately</a:t>
            </a:r>
            <a:r>
              <a:rPr lang="en-US" dirty="0">
                <a:solidFill>
                  <a:srgbClr val="FF0000"/>
                </a:solidFill>
              </a:rPr>
              <a:t> </a:t>
            </a:r>
            <a:r>
              <a:rPr lang="en-US" dirty="0"/>
              <a:t>reviewed for classification.</a:t>
            </a:r>
          </a:p>
          <a:p>
            <a:pPr lvl="1" indent="-288925" eaLnBrk="1" hangingPunct="1">
              <a:lnSpc>
                <a:spcPct val="110000"/>
              </a:lnSpc>
              <a:spcBef>
                <a:spcPts val="0"/>
              </a:spcBef>
              <a:spcAft>
                <a:spcPts val="600"/>
              </a:spcAft>
            </a:pPr>
            <a:r>
              <a:rPr lang="en-US" dirty="0"/>
              <a:t>Matter that potentially contains RD must be submitted to DOE for review</a:t>
            </a:r>
            <a:r>
              <a:rPr lang="en-US" b="1" dirty="0">
                <a:solidFill>
                  <a:srgbClr val="FF0000"/>
                </a:solidFill>
              </a:rPr>
              <a:t> </a:t>
            </a:r>
          </a:p>
          <a:p>
            <a:pPr lvl="1" indent="-288925" eaLnBrk="1" hangingPunct="1">
              <a:lnSpc>
                <a:spcPct val="110000"/>
              </a:lnSpc>
              <a:spcBef>
                <a:spcPts val="0"/>
              </a:spcBef>
              <a:spcAft>
                <a:spcPts val="600"/>
              </a:spcAft>
            </a:pPr>
            <a:r>
              <a:rPr lang="en-US" dirty="0"/>
              <a:t>Matter that potentially contains FRD must be submitted to DOE and/or DoD for review</a:t>
            </a:r>
            <a:endParaRPr lang="en-US" b="1" dirty="0"/>
          </a:p>
          <a:p>
            <a:pPr lvl="1" indent="-288925" eaLnBrk="1" hangingPunct="1">
              <a:lnSpc>
                <a:spcPct val="110000"/>
              </a:lnSpc>
              <a:spcBef>
                <a:spcPts val="0"/>
              </a:spcBef>
              <a:spcAft>
                <a:spcPts val="600"/>
              </a:spcAft>
            </a:pPr>
            <a:endParaRPr lang="en-US" sz="400" b="1" dirty="0">
              <a:solidFill>
                <a:srgbClr val="FF0000"/>
              </a:solidFill>
            </a:endParaRPr>
          </a:p>
          <a:p>
            <a:pPr>
              <a:spcBef>
                <a:spcPts val="0"/>
              </a:spcBef>
              <a:spcAft>
                <a:spcPts val="600"/>
              </a:spcAft>
            </a:pPr>
            <a:r>
              <a:rPr lang="en-US" dirty="0"/>
              <a:t>Consult your agency’s policy or contact your RD Management Official for coordination procedures.</a:t>
            </a:r>
          </a:p>
        </p:txBody>
      </p:sp>
      <p:sp>
        <p:nvSpPr>
          <p:cNvPr id="257028" name="Slide Number Placeholder 3"/>
          <p:cNvSpPr>
            <a:spLocks noGrp="1"/>
          </p:cNvSpPr>
          <p:nvPr>
            <p:ph type="sldNum" sz="quarter" idx="5"/>
          </p:nvPr>
        </p:nvSpPr>
        <p:spPr>
          <a:noFill/>
        </p:spPr>
        <p:txBody>
          <a:bodyPr/>
          <a:lstStyle/>
          <a:p>
            <a:fld id="{BB67B63D-8333-4BFA-8A3A-952B8E4205FF}" type="slidenum">
              <a:rPr lang="en-US" smtClean="0"/>
              <a:pPr/>
              <a:t>42</a:t>
            </a:fld>
            <a:endParaRPr lang="en-US" dirty="0"/>
          </a:p>
        </p:txBody>
      </p:sp>
    </p:spTree>
    <p:extLst>
      <p:ext uri="{BB962C8B-B14F-4D97-AF65-F5344CB8AC3E}">
        <p14:creationId xmlns:p14="http://schemas.microsoft.com/office/powerpoint/2010/main" val="3257434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8" name="Slide Number Placeholder 3"/>
          <p:cNvSpPr>
            <a:spLocks noGrp="1"/>
          </p:cNvSpPr>
          <p:nvPr>
            <p:ph type="sldNum" sz="quarter" idx="5"/>
          </p:nvPr>
        </p:nvSpPr>
        <p:spPr>
          <a:noFill/>
        </p:spPr>
        <p:txBody>
          <a:bodyPr/>
          <a:lstStyle/>
          <a:p>
            <a:fld id="{0E1BBE94-7FEE-402F-A06C-0DB8DB3B16B7}" type="slidenum">
              <a:rPr lang="en-US" smtClean="0"/>
              <a:pPr/>
              <a:t>43</a:t>
            </a:fld>
            <a:endParaRPr lang="en-US" dirty="0"/>
          </a:p>
        </p:txBody>
      </p:sp>
      <p:sp>
        <p:nvSpPr>
          <p:cNvPr id="3" name="Notes Placeholder 2">
            <a:extLst>
              <a:ext uri="{FF2B5EF4-FFF2-40B4-BE49-F238E27FC236}">
                <a16:creationId xmlns:a16="http://schemas.microsoft.com/office/drawing/2014/main" xmlns="" id="{80A758BD-5001-4DFB-8F34-AE5069F2CE3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221031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marL="0" indent="0" eaLnBrk="1" hangingPunct="1">
              <a:lnSpc>
                <a:spcPct val="110000"/>
              </a:lnSpc>
              <a:spcBef>
                <a:spcPts val="0"/>
              </a:spcBef>
              <a:spcAft>
                <a:spcPts val="1800"/>
              </a:spcAft>
              <a:buFont typeface="Wingdings" pitchFamily="2" charset="2"/>
              <a:buNone/>
            </a:pPr>
            <a:r>
              <a:rPr lang="en-US" dirty="0"/>
              <a:t>Which of the following establishes the policies and procedures to implement the requirements of the Atomic Energy Act of 1954?</a:t>
            </a:r>
          </a:p>
          <a:p>
            <a:pPr lvl="1" indent="-228600" eaLnBrk="1" hangingPunct="1">
              <a:buFont typeface="Wingdings" panose="05000000000000000000" pitchFamily="2" charset="2"/>
              <a:buChar char="q"/>
            </a:pPr>
            <a:r>
              <a:rPr lang="en-US" dirty="0"/>
              <a:t>32 CFR part 2001</a:t>
            </a:r>
          </a:p>
          <a:p>
            <a:pPr lvl="1" indent="-228600" eaLnBrk="1" hangingPunct="1">
              <a:buFont typeface="Wingdings" panose="05000000000000000000" pitchFamily="2" charset="2"/>
              <a:buChar char="q"/>
            </a:pPr>
            <a:r>
              <a:rPr lang="en-US" dirty="0"/>
              <a:t>10 CFR part 1045</a:t>
            </a:r>
          </a:p>
          <a:p>
            <a:pPr lvl="1" indent="-228600" eaLnBrk="1" hangingPunct="1">
              <a:buFont typeface="Wingdings" panose="05000000000000000000" pitchFamily="2" charset="2"/>
              <a:buChar char="q"/>
            </a:pPr>
            <a:r>
              <a:rPr lang="en-US" dirty="0"/>
              <a:t>Executive Order 13526</a:t>
            </a:r>
          </a:p>
          <a:p>
            <a:pPr lvl="1" indent="-228600" eaLnBrk="1" hangingPunct="1">
              <a:buFont typeface="Wingdings" panose="05000000000000000000" pitchFamily="2" charset="2"/>
              <a:buChar char="q"/>
            </a:pPr>
            <a:r>
              <a:rPr lang="en-US" dirty="0"/>
              <a:t>"No Comment" policy </a:t>
            </a:r>
          </a:p>
          <a:p>
            <a:endParaRPr lang="en-US" dirty="0"/>
          </a:p>
        </p:txBody>
      </p:sp>
      <p:sp>
        <p:nvSpPr>
          <p:cNvPr id="237572" name="Slide Number Placeholder 3"/>
          <p:cNvSpPr>
            <a:spLocks noGrp="1"/>
          </p:cNvSpPr>
          <p:nvPr>
            <p:ph type="sldNum" sz="quarter" idx="5"/>
          </p:nvPr>
        </p:nvSpPr>
        <p:spPr>
          <a:noFill/>
        </p:spPr>
        <p:txBody>
          <a:bodyPr/>
          <a:lstStyle/>
          <a:p>
            <a:fld id="{A421D36A-FDF9-40AD-9CDB-D0ECD354D84F}" type="slidenum">
              <a:rPr lang="en-US" smtClean="0"/>
              <a:pPr/>
              <a:t>44</a:t>
            </a:fld>
            <a:endParaRPr lang="en-US" dirty="0"/>
          </a:p>
        </p:txBody>
      </p:sp>
    </p:spTree>
    <p:extLst>
      <p:ext uri="{BB962C8B-B14F-4D97-AF65-F5344CB8AC3E}">
        <p14:creationId xmlns:p14="http://schemas.microsoft.com/office/powerpoint/2010/main" val="2041964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lvl="0">
              <a:defRPr/>
            </a:pPr>
            <a:r>
              <a:rPr lang="en-US" dirty="0"/>
              <a:t>10 CFR part 1045 establishes the policies and procedures to implement the requirements of the Atomic Energy Act of 1954.</a:t>
            </a:r>
          </a:p>
          <a:p>
            <a:endParaRPr lang="en-US" dirty="0"/>
          </a:p>
        </p:txBody>
      </p:sp>
      <p:sp>
        <p:nvSpPr>
          <p:cNvPr id="237572" name="Slide Number Placeholder 3"/>
          <p:cNvSpPr>
            <a:spLocks noGrp="1"/>
          </p:cNvSpPr>
          <p:nvPr>
            <p:ph type="sldNum" sz="quarter" idx="5"/>
          </p:nvPr>
        </p:nvSpPr>
        <p:spPr>
          <a:noFill/>
        </p:spPr>
        <p:txBody>
          <a:bodyPr/>
          <a:lstStyle/>
          <a:p>
            <a:fld id="{A421D36A-FDF9-40AD-9CDB-D0ECD354D84F}" type="slidenum">
              <a:rPr lang="en-US" smtClean="0"/>
              <a:pPr/>
              <a:t>45</a:t>
            </a:fld>
            <a:endParaRPr lang="en-US" dirty="0"/>
          </a:p>
        </p:txBody>
      </p:sp>
    </p:spTree>
    <p:extLst>
      <p:ext uri="{BB962C8B-B14F-4D97-AF65-F5344CB8AC3E}">
        <p14:creationId xmlns:p14="http://schemas.microsoft.com/office/powerpoint/2010/main" val="3330535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normAutofit/>
          </a:bodyPr>
          <a:lstStyle/>
          <a:p>
            <a:pPr marL="0" indent="0" eaLnBrk="1" hangingPunct="1">
              <a:buFont typeface="Wingdings" pitchFamily="2" charset="2"/>
              <a:buNone/>
            </a:pPr>
            <a:r>
              <a:rPr lang="en-US" dirty="0"/>
              <a:t>The individual responsible for making determinations on whether matter contains RD or FRD when the</a:t>
            </a:r>
            <a:r>
              <a:rPr lang="en-US" baseline="0" dirty="0"/>
              <a:t> matter is not for public release</a:t>
            </a:r>
            <a:r>
              <a:rPr lang="en-US" dirty="0"/>
              <a:t> is the _____________________.</a:t>
            </a:r>
          </a:p>
          <a:p>
            <a:pPr marL="0" indent="0" eaLnBrk="1" hangingPunct="1">
              <a:buFont typeface="Wingdings" pitchFamily="2" charset="2"/>
              <a:buNone/>
            </a:pPr>
            <a:endParaRPr lang="en-US" dirty="0"/>
          </a:p>
          <a:p>
            <a:pPr marL="509588" lvl="2" indent="-220663">
              <a:spcAft>
                <a:spcPct val="25000"/>
              </a:spcAft>
              <a:buClr>
                <a:srgbClr val="478F4A"/>
              </a:buClr>
              <a:buSzPct val="100000"/>
              <a:buFont typeface="Wingdings" panose="05000000000000000000" pitchFamily="2" charset="2"/>
              <a:buChar char="q"/>
            </a:pPr>
            <a:r>
              <a:rPr lang="en-US" dirty="0"/>
              <a:t>Restricted Data Derivative Classifier</a:t>
            </a:r>
          </a:p>
          <a:p>
            <a:pPr marL="509588" lvl="2" indent="-220663">
              <a:spcAft>
                <a:spcPct val="25000"/>
              </a:spcAft>
              <a:buClr>
                <a:srgbClr val="478F4A"/>
              </a:buClr>
              <a:buSzPct val="100000"/>
              <a:buFont typeface="Wingdings" panose="05000000000000000000" pitchFamily="2" charset="2"/>
              <a:buChar char="q"/>
            </a:pPr>
            <a:r>
              <a:rPr lang="en-US" dirty="0"/>
              <a:t>Restricted Data Management Official</a:t>
            </a:r>
          </a:p>
          <a:p>
            <a:pPr marL="509588" lvl="2" indent="-220663">
              <a:spcAft>
                <a:spcPct val="25000"/>
              </a:spcAft>
              <a:buClr>
                <a:srgbClr val="478F4A"/>
              </a:buClr>
              <a:buSzPct val="100000"/>
              <a:buFont typeface="Wingdings" panose="05000000000000000000" pitchFamily="2" charset="2"/>
              <a:buChar char="q"/>
            </a:pPr>
            <a:r>
              <a:rPr lang="en-US" dirty="0"/>
              <a:t>DOE Director of the Office of Classification</a:t>
            </a:r>
          </a:p>
          <a:p>
            <a:pPr marL="509588" lvl="2" indent="-220663">
              <a:spcAft>
                <a:spcPct val="25000"/>
              </a:spcAft>
              <a:buClr>
                <a:srgbClr val="478F4A"/>
              </a:buClr>
              <a:buSzPct val="100000"/>
              <a:buFont typeface="Wingdings" panose="05000000000000000000" pitchFamily="2" charset="2"/>
              <a:buChar char="q"/>
            </a:pPr>
            <a:r>
              <a:rPr lang="en-US" dirty="0"/>
              <a:t>None</a:t>
            </a:r>
            <a:r>
              <a:rPr lang="en-US" dirty="0">
                <a:solidFill>
                  <a:srgbClr val="FF0000"/>
                </a:solidFill>
              </a:rPr>
              <a:t> </a:t>
            </a:r>
            <a:r>
              <a:rPr lang="en-US" dirty="0"/>
              <a:t>of the above</a:t>
            </a:r>
          </a:p>
          <a:p>
            <a:endParaRPr lang="en-US" dirty="0"/>
          </a:p>
        </p:txBody>
      </p:sp>
      <p:sp>
        <p:nvSpPr>
          <p:cNvPr id="239620" name="Slide Number Placeholder 3"/>
          <p:cNvSpPr>
            <a:spLocks noGrp="1"/>
          </p:cNvSpPr>
          <p:nvPr>
            <p:ph type="sldNum" sz="quarter" idx="5"/>
          </p:nvPr>
        </p:nvSpPr>
        <p:spPr>
          <a:noFill/>
        </p:spPr>
        <p:txBody>
          <a:bodyPr/>
          <a:lstStyle/>
          <a:p>
            <a:fld id="{57C64E02-A249-43E0-87A6-91ED3FFB2F3B}" type="slidenum">
              <a:rPr lang="en-US" smtClean="0"/>
              <a:pPr/>
              <a:t>46</a:t>
            </a:fld>
            <a:endParaRPr lang="en-US" dirty="0"/>
          </a:p>
        </p:txBody>
      </p:sp>
    </p:spTree>
    <p:extLst>
      <p:ext uri="{BB962C8B-B14F-4D97-AF65-F5344CB8AC3E}">
        <p14:creationId xmlns:p14="http://schemas.microsoft.com/office/powerpoint/2010/main" val="1562242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normAutofit/>
          </a:bodyPr>
          <a:lstStyle/>
          <a:p>
            <a:r>
              <a:rPr lang="en-US" dirty="0"/>
              <a:t>An RD Derivative Classifier is responsible for making determinations on whether matter contains RD or FRD when the matter is not intended for public release.</a:t>
            </a:r>
          </a:p>
          <a:p>
            <a:endParaRPr lang="en-US" dirty="0"/>
          </a:p>
        </p:txBody>
      </p:sp>
      <p:sp>
        <p:nvSpPr>
          <p:cNvPr id="239620" name="Slide Number Placeholder 3"/>
          <p:cNvSpPr>
            <a:spLocks noGrp="1"/>
          </p:cNvSpPr>
          <p:nvPr>
            <p:ph type="sldNum" sz="quarter" idx="5"/>
          </p:nvPr>
        </p:nvSpPr>
        <p:spPr>
          <a:noFill/>
        </p:spPr>
        <p:txBody>
          <a:bodyPr/>
          <a:lstStyle/>
          <a:p>
            <a:fld id="{57C64E02-A249-43E0-87A6-91ED3FFB2F3B}" type="slidenum">
              <a:rPr lang="en-US" smtClean="0"/>
              <a:pPr/>
              <a:t>47</a:t>
            </a:fld>
            <a:endParaRPr lang="en-US" dirty="0"/>
          </a:p>
        </p:txBody>
      </p:sp>
    </p:spTree>
    <p:extLst>
      <p:ext uri="{BB962C8B-B14F-4D97-AF65-F5344CB8AC3E}">
        <p14:creationId xmlns:p14="http://schemas.microsoft.com/office/powerpoint/2010/main" val="3749358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0" indent="0" eaLnBrk="1" hangingPunct="1">
              <a:buFont typeface="Wingdings" pitchFamily="2" charset="2"/>
              <a:buNone/>
            </a:pPr>
            <a:r>
              <a:rPr lang="en-US" dirty="0"/>
              <a:t>Classification of Restricted Data (RD) is the ___________________________.</a:t>
            </a:r>
          </a:p>
          <a:p>
            <a:pPr marL="0" indent="0" eaLnBrk="1" hangingPunct="1">
              <a:buFont typeface="Wingdings" pitchFamily="2" charset="2"/>
              <a:buNone/>
            </a:pPr>
            <a:endParaRPr lang="en-US" dirty="0"/>
          </a:p>
          <a:p>
            <a:pPr marL="344488" indent="-344488">
              <a:spcAft>
                <a:spcPct val="25000"/>
              </a:spcAft>
              <a:buFont typeface="Wingdings" panose="05000000000000000000" pitchFamily="2" charset="2"/>
              <a:buChar char="q"/>
            </a:pPr>
            <a:r>
              <a:rPr lang="en-US" dirty="0"/>
              <a:t>joint responsibility of DOE and DoD </a:t>
            </a:r>
          </a:p>
          <a:p>
            <a:pPr marL="344488" indent="-344488">
              <a:spcAft>
                <a:spcPct val="25000"/>
              </a:spcAft>
              <a:buFont typeface="Wingdings" panose="05000000000000000000" pitchFamily="2" charset="2"/>
              <a:buChar char="q"/>
            </a:pPr>
            <a:r>
              <a:rPr lang="en-US" dirty="0"/>
              <a:t>joint responsibility of DOE and the President </a:t>
            </a:r>
          </a:p>
          <a:p>
            <a:pPr marL="344488" indent="-344488">
              <a:spcAft>
                <a:spcPct val="25000"/>
              </a:spcAft>
              <a:buFont typeface="Wingdings" panose="05000000000000000000" pitchFamily="2" charset="2"/>
              <a:buChar char="q"/>
            </a:pPr>
            <a:r>
              <a:rPr lang="en-US" dirty="0"/>
              <a:t>sole responsibility of DoD </a:t>
            </a:r>
          </a:p>
          <a:p>
            <a:pPr marL="344488" indent="-344488">
              <a:spcAft>
                <a:spcPct val="25000"/>
              </a:spcAft>
              <a:buFont typeface="Wingdings" panose="05000000000000000000" pitchFamily="2" charset="2"/>
              <a:buChar char="q"/>
            </a:pPr>
            <a:r>
              <a:rPr lang="en-US" dirty="0"/>
              <a:t>sole responsibility of DOE </a:t>
            </a:r>
          </a:p>
          <a:p>
            <a:endParaRPr lang="en-US" dirty="0"/>
          </a:p>
        </p:txBody>
      </p:sp>
      <p:sp>
        <p:nvSpPr>
          <p:cNvPr id="211972" name="Slide Number Placeholder 3"/>
          <p:cNvSpPr>
            <a:spLocks noGrp="1"/>
          </p:cNvSpPr>
          <p:nvPr>
            <p:ph type="sldNum" sz="quarter" idx="5"/>
          </p:nvPr>
        </p:nvSpPr>
        <p:spPr>
          <a:noFill/>
        </p:spPr>
        <p:txBody>
          <a:bodyPr/>
          <a:lstStyle/>
          <a:p>
            <a:fld id="{AE00C9A3-DF57-41AF-9A0F-2B5C4BEFA17B}" type="slidenum">
              <a:rPr lang="en-US" smtClean="0"/>
              <a:pPr/>
              <a:t>48</a:t>
            </a:fld>
            <a:endParaRPr lang="en-US" dirty="0"/>
          </a:p>
        </p:txBody>
      </p:sp>
    </p:spTree>
    <p:extLst>
      <p:ext uri="{BB962C8B-B14F-4D97-AF65-F5344CB8AC3E}">
        <p14:creationId xmlns:p14="http://schemas.microsoft.com/office/powerpoint/2010/main" val="1759040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r>
              <a:rPr lang="en-US" dirty="0"/>
              <a:t>T</a:t>
            </a:r>
            <a:r>
              <a:rPr lang="en-US" baseline="0" dirty="0"/>
              <a:t>he classification of RD is the sole responsibility of DOE.</a:t>
            </a:r>
            <a:endParaRPr lang="en-US" dirty="0"/>
          </a:p>
        </p:txBody>
      </p:sp>
      <p:sp>
        <p:nvSpPr>
          <p:cNvPr id="211972" name="Slide Number Placeholder 3"/>
          <p:cNvSpPr>
            <a:spLocks noGrp="1"/>
          </p:cNvSpPr>
          <p:nvPr>
            <p:ph type="sldNum" sz="quarter" idx="5"/>
          </p:nvPr>
        </p:nvSpPr>
        <p:spPr>
          <a:noFill/>
        </p:spPr>
        <p:txBody>
          <a:bodyPr/>
          <a:lstStyle/>
          <a:p>
            <a:fld id="{AE00C9A3-DF57-41AF-9A0F-2B5C4BEFA17B}" type="slidenum">
              <a:rPr lang="en-US" smtClean="0"/>
              <a:pPr/>
              <a:t>49</a:t>
            </a:fld>
            <a:endParaRPr lang="en-US" dirty="0"/>
          </a:p>
        </p:txBody>
      </p:sp>
    </p:spTree>
    <p:extLst>
      <p:ext uri="{BB962C8B-B14F-4D97-AF65-F5344CB8AC3E}">
        <p14:creationId xmlns:p14="http://schemas.microsoft.com/office/powerpoint/2010/main" val="300470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4" name="Slide Number Placeholder 3"/>
          <p:cNvSpPr>
            <a:spLocks noGrp="1"/>
          </p:cNvSpPr>
          <p:nvPr>
            <p:ph type="sldNum" sz="quarter" idx="5"/>
          </p:nvPr>
        </p:nvSpPr>
        <p:spPr>
          <a:noFill/>
        </p:spPr>
        <p:txBody>
          <a:bodyPr/>
          <a:lstStyle/>
          <a:p>
            <a:fld id="{EEA0CC41-A680-4630-B545-08F0D87F7301}" type="slidenum">
              <a:rPr lang="en-US" smtClean="0"/>
              <a:pPr/>
              <a:t>5</a:t>
            </a:fld>
            <a:endParaRPr lang="en-US" dirty="0"/>
          </a:p>
        </p:txBody>
      </p:sp>
      <p:sp>
        <p:nvSpPr>
          <p:cNvPr id="5" name="Notes Placeholder 2">
            <a:extLst>
              <a:ext uri="{FF2B5EF4-FFF2-40B4-BE49-F238E27FC236}">
                <a16:creationId xmlns:a16="http://schemas.microsoft.com/office/drawing/2014/main" xmlns="" id="{24C7B133-6298-40E5-8EF8-6C1701302719}"/>
              </a:ext>
            </a:extLst>
          </p:cNvPr>
          <p:cNvSpPr txBox="1">
            <a:spLocks/>
          </p:cNvSpPr>
          <p:nvPr/>
        </p:nvSpPr>
        <p:spPr>
          <a:xfrm>
            <a:off x="701040" y="4387136"/>
            <a:ext cx="5608320" cy="4156234"/>
          </a:xfrm>
          <a:prstGeom prst="rect">
            <a:avLst/>
          </a:prstGeom>
          <a:noFill/>
          <a:ln/>
        </p:spPr>
        <p:txBody>
          <a:bodyPr vert="horz" lIns="93177" tIns="46589" rIns="93177" bIns="4658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25207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pPr eaLnBrk="1" hangingPunct="1">
              <a:lnSpc>
                <a:spcPct val="120000"/>
              </a:lnSpc>
              <a:spcBef>
                <a:spcPts val="0"/>
              </a:spcBef>
              <a:spcAft>
                <a:spcPts val="600"/>
              </a:spcAft>
              <a:buFont typeface="Wingdings" pitchFamily="2" charset="2"/>
              <a:buNone/>
            </a:pPr>
            <a:r>
              <a:rPr lang="en-US" dirty="0"/>
              <a:t>This module covered:</a:t>
            </a:r>
          </a:p>
          <a:p>
            <a:pPr lvl="1" indent="-228600">
              <a:lnSpc>
                <a:spcPct val="120000"/>
              </a:lnSpc>
              <a:spcBef>
                <a:spcPts val="0"/>
              </a:spcBef>
              <a:spcAft>
                <a:spcPts val="600"/>
              </a:spcAft>
            </a:pPr>
            <a:r>
              <a:rPr lang="en-US" dirty="0"/>
              <a:t>Purpose and applicability of 10 CFR part 1045 </a:t>
            </a:r>
          </a:p>
          <a:p>
            <a:pPr lvl="1" indent="-228600">
              <a:lnSpc>
                <a:spcPct val="120000"/>
              </a:lnSpc>
              <a:spcBef>
                <a:spcPts val="0"/>
              </a:spcBef>
              <a:spcAft>
                <a:spcPts val="600"/>
              </a:spcAft>
            </a:pPr>
            <a:r>
              <a:rPr lang="en-US" dirty="0"/>
              <a:t>Responsibilities of agencies/individuals </a:t>
            </a:r>
          </a:p>
          <a:p>
            <a:pPr lvl="1" indent="-228600">
              <a:lnSpc>
                <a:spcPct val="120000"/>
              </a:lnSpc>
              <a:spcBef>
                <a:spcPts val="0"/>
              </a:spcBef>
              <a:spcAft>
                <a:spcPts val="600"/>
              </a:spcAft>
            </a:pPr>
            <a:r>
              <a:rPr lang="en-US" dirty="0"/>
              <a:t>Limitations of RD Derivative Classifier authority</a:t>
            </a:r>
            <a:endParaRPr lang="en-US" strike="sngStrike" dirty="0"/>
          </a:p>
          <a:p>
            <a:endParaRPr lang="en-US" dirty="0"/>
          </a:p>
        </p:txBody>
      </p:sp>
      <p:sp>
        <p:nvSpPr>
          <p:cNvPr id="244740" name="Slide Number Placeholder 3"/>
          <p:cNvSpPr>
            <a:spLocks noGrp="1"/>
          </p:cNvSpPr>
          <p:nvPr>
            <p:ph type="sldNum" sz="quarter" idx="5"/>
          </p:nvPr>
        </p:nvSpPr>
        <p:spPr>
          <a:noFill/>
        </p:spPr>
        <p:txBody>
          <a:bodyPr/>
          <a:lstStyle/>
          <a:p>
            <a:fld id="{337D894B-2DD8-48AB-9DAB-75AE88C0A9FC}" type="slidenum">
              <a:rPr lang="en-US" smtClean="0"/>
              <a:pPr/>
              <a:t>50</a:t>
            </a:fld>
            <a:endParaRPr lang="en-US" dirty="0"/>
          </a:p>
        </p:txBody>
      </p:sp>
    </p:spTree>
    <p:extLst>
      <p:ext uri="{BB962C8B-B14F-4D97-AF65-F5344CB8AC3E}">
        <p14:creationId xmlns:p14="http://schemas.microsoft.com/office/powerpoint/2010/main" val="2742831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4" name="Slide Number Placeholder 3"/>
          <p:cNvSpPr>
            <a:spLocks noGrp="1"/>
          </p:cNvSpPr>
          <p:nvPr>
            <p:ph type="sldNum" sz="quarter" idx="5"/>
          </p:nvPr>
        </p:nvSpPr>
        <p:spPr>
          <a:noFill/>
        </p:spPr>
        <p:txBody>
          <a:bodyPr/>
          <a:lstStyle/>
          <a:p>
            <a:fld id="{776AC937-BE0C-4717-A8D2-43DFBB764DA5}" type="slidenum">
              <a:rPr lang="en-US" smtClean="0"/>
              <a:pPr/>
              <a:t>51</a:t>
            </a:fld>
            <a:endParaRPr lang="en-US" dirty="0"/>
          </a:p>
        </p:txBody>
      </p:sp>
      <p:sp>
        <p:nvSpPr>
          <p:cNvPr id="3" name="Notes Placeholder 2">
            <a:extLst>
              <a:ext uri="{FF2B5EF4-FFF2-40B4-BE49-F238E27FC236}">
                <a16:creationId xmlns:a16="http://schemas.microsoft.com/office/drawing/2014/main" xmlns="" id="{5A10A729-FDF7-4C2D-BA2F-911A4EDB4B2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447177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xfrm>
            <a:off x="701040" y="4387135"/>
            <a:ext cx="5547360" cy="4574301"/>
          </a:xfrm>
          <a:noFill/>
          <a:ln>
            <a:solidFill>
              <a:srgbClr val="FF0000"/>
            </a:solidFill>
          </a:ln>
        </p:spPr>
        <p:txBody>
          <a:bodyPr>
            <a:normAutofit/>
          </a:bodyPr>
          <a:lstStyle/>
          <a:p>
            <a:pPr eaLnBrk="1" hangingPunct="1"/>
            <a:r>
              <a:rPr lang="en-US" dirty="0"/>
              <a:t>The objectives</a:t>
            </a:r>
            <a:r>
              <a:rPr lang="en-US" baseline="0" dirty="0"/>
              <a:t> of this module are to k</a:t>
            </a:r>
            <a:r>
              <a:rPr lang="en-US" dirty="0"/>
              <a:t>now the procedures that must be followed to ensure the proper classification of matter containing RD or FRD, to include the use of classification guides, and be able to: </a:t>
            </a:r>
          </a:p>
          <a:p>
            <a:pPr eaLnBrk="1" hangingPunct="1"/>
            <a:r>
              <a:rPr lang="en-US" sz="800" dirty="0"/>
              <a:t> </a:t>
            </a:r>
            <a:endParaRPr lang="en-US" sz="800" b="1" dirty="0"/>
          </a:p>
          <a:p>
            <a:pPr marL="168275" lvl="1">
              <a:spcAft>
                <a:spcPts val="500"/>
              </a:spcAft>
            </a:pPr>
            <a:r>
              <a:rPr lang="en-US" dirty="0"/>
              <a:t>Distinguish between information and matter</a:t>
            </a:r>
            <a:endParaRPr lang="en-US" sz="500" dirty="0"/>
          </a:p>
          <a:p>
            <a:pPr marL="168275" lvl="1">
              <a:spcAft>
                <a:spcPts val="500"/>
              </a:spcAft>
            </a:pPr>
            <a:r>
              <a:rPr lang="en-US" dirty="0"/>
              <a:t>Understand differences between initial classification decisions and derivative classification decisions</a:t>
            </a:r>
            <a:endParaRPr lang="en-US" sz="500" dirty="0"/>
          </a:p>
          <a:p>
            <a:pPr marL="168275" lvl="1">
              <a:spcAft>
                <a:spcPts val="500"/>
              </a:spcAft>
            </a:pPr>
            <a:r>
              <a:rPr lang="en-US" dirty="0"/>
              <a:t>Understand process for classifying matter containing RD and FRD</a:t>
            </a:r>
            <a:endParaRPr lang="en-US" sz="500" dirty="0"/>
          </a:p>
          <a:p>
            <a:pPr marL="168275" lvl="1">
              <a:spcBef>
                <a:spcPts val="0"/>
              </a:spcBef>
              <a:spcAft>
                <a:spcPts val="500"/>
              </a:spcAft>
            </a:pPr>
            <a:r>
              <a:rPr lang="en-US" dirty="0"/>
              <a:t>Identify the qualifications required for agency personnel to classify matter containing RD and FRD</a:t>
            </a:r>
          </a:p>
          <a:p>
            <a:pPr marL="168275" lvl="1">
              <a:spcBef>
                <a:spcPts val="0"/>
              </a:spcBef>
              <a:spcAft>
                <a:spcPts val="500"/>
              </a:spcAft>
            </a:pPr>
            <a:r>
              <a:rPr lang="en-US" dirty="0"/>
              <a:t>Understand use of classification guides</a:t>
            </a:r>
            <a:r>
              <a:rPr lang="en-US" dirty="0">
                <a:highlight>
                  <a:srgbClr val="FFFF00"/>
                </a:highlight>
              </a:rPr>
              <a:t> </a:t>
            </a:r>
          </a:p>
          <a:p>
            <a:pPr marL="168275" lvl="1">
              <a:spcBef>
                <a:spcPts val="0"/>
              </a:spcBef>
              <a:spcAft>
                <a:spcPts val="500"/>
              </a:spcAft>
            </a:pPr>
            <a:r>
              <a:rPr lang="en-US" dirty="0"/>
              <a:t>Understand how a source document is used to determine classification of derived information </a:t>
            </a:r>
          </a:p>
          <a:p>
            <a:pPr marL="168275" lvl="1">
              <a:spcBef>
                <a:spcPts val="0"/>
              </a:spcBef>
              <a:spcAft>
                <a:spcPts val="500"/>
              </a:spcAft>
            </a:pPr>
            <a:r>
              <a:rPr lang="en-US" dirty="0"/>
              <a:t>Understand process for classification by association or compilation </a:t>
            </a:r>
          </a:p>
          <a:p>
            <a:pPr marL="168275" lvl="1">
              <a:spcBef>
                <a:spcPts val="0"/>
              </a:spcBef>
              <a:spcAft>
                <a:spcPts val="500"/>
              </a:spcAft>
            </a:pPr>
            <a:r>
              <a:rPr lang="en-US" dirty="0"/>
              <a:t>Identify process to follow in the absence of classification guidance</a:t>
            </a:r>
          </a:p>
          <a:p>
            <a:pPr marL="168275" lvl="1">
              <a:spcBef>
                <a:spcPts val="0"/>
              </a:spcBef>
              <a:spcAft>
                <a:spcPts val="500"/>
              </a:spcAft>
            </a:pPr>
            <a:endParaRPr lang="en-US" dirty="0"/>
          </a:p>
          <a:p>
            <a:pPr marL="168275" lvl="1">
              <a:spcBef>
                <a:spcPts val="0"/>
              </a:spcBef>
              <a:spcAft>
                <a:spcPts val="500"/>
              </a:spcAft>
            </a:pPr>
            <a:endParaRPr lang="en-US" dirty="0"/>
          </a:p>
          <a:p>
            <a:pPr marL="168275" lvl="1">
              <a:spcAft>
                <a:spcPts val="600"/>
              </a:spcAft>
            </a:pPr>
            <a:endParaRPr lang="en-US" sz="2200" dirty="0"/>
          </a:p>
        </p:txBody>
      </p:sp>
      <p:sp>
        <p:nvSpPr>
          <p:cNvPr id="246788" name="Slide Number Placeholder 3"/>
          <p:cNvSpPr>
            <a:spLocks noGrp="1"/>
          </p:cNvSpPr>
          <p:nvPr>
            <p:ph type="sldNum" sz="quarter" idx="5"/>
          </p:nvPr>
        </p:nvSpPr>
        <p:spPr>
          <a:noFill/>
        </p:spPr>
        <p:txBody>
          <a:bodyPr/>
          <a:lstStyle/>
          <a:p>
            <a:fld id="{5D312B27-C53D-4F9D-8A46-2B0E008468B9}" type="slidenum">
              <a:rPr lang="en-US" smtClean="0"/>
              <a:pPr/>
              <a:t>52</a:t>
            </a:fld>
            <a:endParaRPr lang="en-US" dirty="0"/>
          </a:p>
        </p:txBody>
      </p:sp>
    </p:spTree>
    <p:extLst>
      <p:ext uri="{BB962C8B-B14F-4D97-AF65-F5344CB8AC3E}">
        <p14:creationId xmlns:p14="http://schemas.microsoft.com/office/powerpoint/2010/main" val="3083891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pPr eaLnBrk="1" hangingPunct="1">
              <a:spcBef>
                <a:spcPts val="0"/>
              </a:spcBef>
              <a:spcAft>
                <a:spcPts val="1200"/>
              </a:spcAft>
            </a:pPr>
            <a:r>
              <a:rPr lang="en-US" sz="1200" dirty="0"/>
              <a:t>Information refers to the facts, data, or knowledge itself, regardless of form.</a:t>
            </a:r>
          </a:p>
          <a:p>
            <a:pPr eaLnBrk="1" hangingPunct="1">
              <a:spcBef>
                <a:spcPts val="0"/>
              </a:spcBef>
              <a:spcAft>
                <a:spcPts val="1200"/>
              </a:spcAft>
            </a:pPr>
            <a:r>
              <a:rPr lang="en-US" sz="1200" dirty="0"/>
              <a:t>Matter conveys information.  Matter can be ANY media, not just paper</a:t>
            </a:r>
            <a:r>
              <a:rPr lang="en-US" dirty="0">
                <a:solidFill>
                  <a:srgbClr val="FF0000"/>
                </a:solidFill>
              </a:rPr>
              <a:t> </a:t>
            </a:r>
            <a:r>
              <a:rPr lang="en-US" dirty="0"/>
              <a:t>documents.                     </a:t>
            </a:r>
          </a:p>
        </p:txBody>
      </p:sp>
      <p:sp>
        <p:nvSpPr>
          <p:cNvPr id="248836" name="Slide Number Placeholder 3"/>
          <p:cNvSpPr>
            <a:spLocks noGrp="1"/>
          </p:cNvSpPr>
          <p:nvPr>
            <p:ph type="sldNum" sz="quarter" idx="5"/>
          </p:nvPr>
        </p:nvSpPr>
        <p:spPr>
          <a:noFill/>
        </p:spPr>
        <p:txBody>
          <a:bodyPr/>
          <a:lstStyle/>
          <a:p>
            <a:fld id="{6726F672-705B-4102-844C-7B7CE91B78CC}" type="slidenum">
              <a:rPr lang="en-US" smtClean="0"/>
              <a:pPr/>
              <a:t>53</a:t>
            </a:fld>
            <a:endParaRPr lang="en-US" dirty="0"/>
          </a:p>
        </p:txBody>
      </p:sp>
    </p:spTree>
    <p:extLst>
      <p:ext uri="{BB962C8B-B14F-4D97-AF65-F5344CB8AC3E}">
        <p14:creationId xmlns:p14="http://schemas.microsoft.com/office/powerpoint/2010/main" val="9900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pPr marL="0" indent="0" eaLnBrk="1" hangingPunct="1">
              <a:lnSpc>
                <a:spcPct val="90000"/>
              </a:lnSpc>
              <a:spcAft>
                <a:spcPts val="500"/>
              </a:spcAft>
              <a:buFont typeface="Wingdings" pitchFamily="2" charset="2"/>
              <a:buNone/>
            </a:pPr>
            <a:r>
              <a:rPr lang="en-US" dirty="0"/>
              <a:t>Matter can take many different forms other than documents, such as: </a:t>
            </a:r>
          </a:p>
          <a:p>
            <a:pPr lvl="1" indent="-228600" eaLnBrk="1" hangingPunct="1">
              <a:lnSpc>
                <a:spcPct val="90000"/>
              </a:lnSpc>
              <a:spcAft>
                <a:spcPts val="500"/>
              </a:spcAft>
            </a:pPr>
            <a:r>
              <a:rPr lang="en-US" dirty="0"/>
              <a:t>Videos</a:t>
            </a:r>
          </a:p>
          <a:p>
            <a:pPr lvl="1" indent="-228600" eaLnBrk="1" hangingPunct="1">
              <a:lnSpc>
                <a:spcPct val="90000"/>
              </a:lnSpc>
              <a:spcAft>
                <a:spcPts val="500"/>
              </a:spcAft>
            </a:pPr>
            <a:r>
              <a:rPr lang="en-US" dirty="0"/>
              <a:t>Photographs</a:t>
            </a:r>
          </a:p>
          <a:p>
            <a:pPr lvl="1" indent="-228600" eaLnBrk="1" hangingPunct="1">
              <a:lnSpc>
                <a:spcPct val="90000"/>
              </a:lnSpc>
              <a:spcAft>
                <a:spcPts val="500"/>
              </a:spcAft>
            </a:pPr>
            <a:r>
              <a:rPr lang="en-US" dirty="0"/>
              <a:t>Electronic media</a:t>
            </a:r>
          </a:p>
          <a:p>
            <a:pPr lvl="1" indent="-228600" eaLnBrk="1" hangingPunct="1">
              <a:lnSpc>
                <a:spcPct val="90000"/>
              </a:lnSpc>
              <a:spcAft>
                <a:spcPts val="500"/>
              </a:spcAft>
            </a:pPr>
            <a:r>
              <a:rPr lang="en-US" dirty="0"/>
              <a:t>Drawings</a:t>
            </a:r>
          </a:p>
          <a:p>
            <a:pPr lvl="1" indent="-228600" eaLnBrk="1" hangingPunct="1">
              <a:lnSpc>
                <a:spcPct val="90000"/>
              </a:lnSpc>
              <a:spcAft>
                <a:spcPts val="500"/>
              </a:spcAft>
            </a:pPr>
            <a:r>
              <a:rPr lang="en-US" dirty="0"/>
              <a:t>Books</a:t>
            </a:r>
          </a:p>
          <a:p>
            <a:pPr lvl="1" indent="-228600" eaLnBrk="1" hangingPunct="1">
              <a:lnSpc>
                <a:spcPct val="90000"/>
              </a:lnSpc>
              <a:spcAft>
                <a:spcPts val="500"/>
              </a:spcAft>
            </a:pPr>
            <a:r>
              <a:rPr lang="en-US" dirty="0"/>
              <a:t>Material</a:t>
            </a:r>
          </a:p>
          <a:p>
            <a:endParaRPr lang="en-US" dirty="0"/>
          </a:p>
        </p:txBody>
      </p:sp>
      <p:sp>
        <p:nvSpPr>
          <p:cNvPr id="249860" name="Slide Number Placeholder 3"/>
          <p:cNvSpPr>
            <a:spLocks noGrp="1"/>
          </p:cNvSpPr>
          <p:nvPr>
            <p:ph type="sldNum" sz="quarter" idx="5"/>
          </p:nvPr>
        </p:nvSpPr>
        <p:spPr>
          <a:noFill/>
        </p:spPr>
        <p:txBody>
          <a:bodyPr/>
          <a:lstStyle/>
          <a:p>
            <a:fld id="{0A11822F-8A0A-46BA-AC92-DD55374678B5}" type="slidenum">
              <a:rPr lang="en-US" smtClean="0"/>
              <a:pPr/>
              <a:t>54</a:t>
            </a:fld>
            <a:endParaRPr lang="en-US" dirty="0"/>
          </a:p>
        </p:txBody>
      </p:sp>
    </p:spTree>
    <p:extLst>
      <p:ext uri="{BB962C8B-B14F-4D97-AF65-F5344CB8AC3E}">
        <p14:creationId xmlns:p14="http://schemas.microsoft.com/office/powerpoint/2010/main" val="409264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r>
              <a:rPr lang="en-US" sz="1200" dirty="0"/>
              <a:t>Initial classification is a decision that new </a:t>
            </a:r>
            <a:r>
              <a:rPr lang="en-US" sz="1200" u="sng" dirty="0"/>
              <a:t>information</a:t>
            </a:r>
            <a:r>
              <a:rPr lang="en-US" sz="1200" dirty="0"/>
              <a:t> meets the criteria of the Atomic Energy Act of 1954 and must be protected.</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Derivative classification is a decision that </a:t>
            </a:r>
            <a:r>
              <a:rPr lang="en-US" sz="1200" u="sng" dirty="0"/>
              <a:t>matter</a:t>
            </a:r>
            <a:r>
              <a:rPr lang="en-US" sz="1200" dirty="0"/>
              <a:t> is classified based on classification guidance or a portion-marked source document.</a:t>
            </a:r>
          </a:p>
          <a:p>
            <a:endParaRPr lang="en-US" sz="1200" dirty="0"/>
          </a:p>
          <a:p>
            <a:endParaRPr lang="en-US" dirty="0"/>
          </a:p>
        </p:txBody>
      </p:sp>
      <p:sp>
        <p:nvSpPr>
          <p:cNvPr id="252932" name="Slide Number Placeholder 3"/>
          <p:cNvSpPr>
            <a:spLocks noGrp="1"/>
          </p:cNvSpPr>
          <p:nvPr>
            <p:ph type="sldNum" sz="quarter" idx="5"/>
          </p:nvPr>
        </p:nvSpPr>
        <p:spPr>
          <a:noFill/>
        </p:spPr>
        <p:txBody>
          <a:bodyPr/>
          <a:lstStyle/>
          <a:p>
            <a:fld id="{83A140BE-3B6E-48BD-A6AD-916C698D0505}" type="slidenum">
              <a:rPr lang="en-US" smtClean="0"/>
              <a:pPr/>
              <a:t>55</a:t>
            </a:fld>
            <a:endParaRPr lang="en-US" dirty="0"/>
          </a:p>
        </p:txBody>
      </p:sp>
    </p:spTree>
    <p:extLst>
      <p:ext uri="{BB962C8B-B14F-4D97-AF65-F5344CB8AC3E}">
        <p14:creationId xmlns:p14="http://schemas.microsoft.com/office/powerpoint/2010/main" val="17849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p:spPr>
        <p:txBody>
          <a:bodyPr/>
          <a:lstStyle/>
          <a:p>
            <a:pPr eaLnBrk="1" hangingPunct="1"/>
            <a:r>
              <a:rPr lang="en-US" dirty="0"/>
              <a:t>Unlike NSI, which requires action by an original classifier to make a determination that new information is classified, new information that may be RD is presumed classified.</a:t>
            </a:r>
          </a:p>
          <a:p>
            <a:pPr eaLnBrk="1" hangingPunct="1"/>
            <a:endParaRPr lang="en-US" dirty="0"/>
          </a:p>
          <a:p>
            <a:r>
              <a:rPr lang="en-US" dirty="0"/>
              <a:t>For nuclear-related</a:t>
            </a:r>
            <a:r>
              <a:rPr lang="en-US" dirty="0">
                <a:solidFill>
                  <a:srgbClr val="FF0000"/>
                </a:solidFill>
              </a:rPr>
              <a:t> </a:t>
            </a:r>
            <a:r>
              <a:rPr lang="en-US" dirty="0"/>
              <a:t>information, </a:t>
            </a:r>
            <a:r>
              <a:rPr lang="en-US" b="1" dirty="0"/>
              <a:t>only the DOE Director, Office of Classification</a:t>
            </a:r>
            <a:r>
              <a:rPr lang="en-US" dirty="0"/>
              <a:t>, is authorized to make the initial determination that the information is, or is not, RD.  </a:t>
            </a:r>
          </a:p>
          <a:p>
            <a:endParaRPr lang="en-US" dirty="0"/>
          </a:p>
          <a:p>
            <a:pPr eaLnBrk="1" hangingPunct="1"/>
            <a:r>
              <a:rPr lang="en-US" dirty="0"/>
              <a:t>Determinations by the DOE Director, Office of Classification, are promulgated in classification guidance.  </a:t>
            </a:r>
          </a:p>
        </p:txBody>
      </p:sp>
      <p:sp>
        <p:nvSpPr>
          <p:cNvPr id="250884" name="Slide Number Placeholder 3"/>
          <p:cNvSpPr>
            <a:spLocks noGrp="1"/>
          </p:cNvSpPr>
          <p:nvPr>
            <p:ph type="sldNum" sz="quarter" idx="5"/>
          </p:nvPr>
        </p:nvSpPr>
        <p:spPr>
          <a:noFill/>
        </p:spPr>
        <p:txBody>
          <a:bodyPr/>
          <a:lstStyle/>
          <a:p>
            <a:fld id="{968A3E0B-1038-4BA9-8BC1-FD0AD2612DE5}" type="slidenum">
              <a:rPr lang="en-US" smtClean="0"/>
              <a:pPr/>
              <a:t>56</a:t>
            </a:fld>
            <a:endParaRPr lang="en-US" dirty="0"/>
          </a:p>
        </p:txBody>
      </p:sp>
    </p:spTree>
    <p:extLst>
      <p:ext uri="{BB962C8B-B14F-4D97-AF65-F5344CB8AC3E}">
        <p14:creationId xmlns:p14="http://schemas.microsoft.com/office/powerpoint/2010/main" val="3455468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normAutofit/>
          </a:bodyPr>
          <a:lstStyle/>
          <a:p>
            <a:r>
              <a:rPr lang="en-US" dirty="0"/>
              <a:t>If matter potentially contains RD or FRD information, the matter must be submitted to an </a:t>
            </a:r>
            <a:r>
              <a:rPr lang="en-US" b="1" dirty="0"/>
              <a:t>RD Derivative Classifier </a:t>
            </a:r>
            <a:r>
              <a:rPr lang="en-US" dirty="0"/>
              <a:t>for review.</a:t>
            </a:r>
          </a:p>
          <a:p>
            <a:endParaRPr lang="en-US" sz="1300" dirty="0"/>
          </a:p>
          <a:p>
            <a:endParaRPr lang="en-US" dirty="0"/>
          </a:p>
        </p:txBody>
      </p:sp>
      <p:sp>
        <p:nvSpPr>
          <p:cNvPr id="253956" name="Slide Number Placeholder 3"/>
          <p:cNvSpPr>
            <a:spLocks noGrp="1"/>
          </p:cNvSpPr>
          <p:nvPr>
            <p:ph type="sldNum" sz="quarter" idx="5"/>
          </p:nvPr>
        </p:nvSpPr>
        <p:spPr>
          <a:noFill/>
        </p:spPr>
        <p:txBody>
          <a:bodyPr/>
          <a:lstStyle/>
          <a:p>
            <a:fld id="{26FF3519-EE7A-4F18-A559-71EE52C13332}" type="slidenum">
              <a:rPr lang="en-US" smtClean="0"/>
              <a:pPr/>
              <a:t>57</a:t>
            </a:fld>
            <a:endParaRPr lang="en-US" dirty="0"/>
          </a:p>
        </p:txBody>
      </p:sp>
    </p:spTree>
    <p:extLst>
      <p:ext uri="{BB962C8B-B14F-4D97-AF65-F5344CB8AC3E}">
        <p14:creationId xmlns:p14="http://schemas.microsoft.com/office/powerpoint/2010/main" val="34354292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normAutofit/>
          </a:bodyPr>
          <a:lstStyle/>
          <a:p>
            <a:pPr marL="0" indent="0" eaLnBrk="1" hangingPunct="1">
              <a:buFont typeface="Wingdings" pitchFamily="2" charset="2"/>
              <a:buNone/>
            </a:pPr>
            <a:r>
              <a:rPr lang="en-US" dirty="0"/>
              <a:t>The determination by an RD Derivative Classifier as to whether matter contains RD or FRD must be based on</a:t>
            </a:r>
          </a:p>
          <a:p>
            <a:pPr marL="0" indent="0" eaLnBrk="1" hangingPunct="1">
              <a:buFont typeface="Wingdings" pitchFamily="2" charset="2"/>
              <a:buNone/>
            </a:pPr>
            <a:endParaRPr lang="en-US" sz="400" dirty="0"/>
          </a:p>
          <a:p>
            <a:pPr marL="400050" lvl="1" indent="-231775" eaLnBrk="1" hangingPunct="1"/>
            <a:r>
              <a:rPr lang="en-US" dirty="0"/>
              <a:t>Classification guidance; or </a:t>
            </a:r>
          </a:p>
          <a:p>
            <a:pPr marL="400050" lvl="1" indent="-231775" eaLnBrk="1" hangingPunct="1"/>
            <a:endParaRPr lang="en-US" sz="400" dirty="0"/>
          </a:p>
          <a:p>
            <a:pPr marL="400050" lvl="1" indent="-231775" eaLnBrk="1" hangingPunct="1"/>
            <a:r>
              <a:rPr lang="en-US" dirty="0"/>
              <a:t>Applicable portion-marked source document</a:t>
            </a:r>
          </a:p>
        </p:txBody>
      </p:sp>
      <p:sp>
        <p:nvSpPr>
          <p:cNvPr id="258052" name="Slide Number Placeholder 3"/>
          <p:cNvSpPr>
            <a:spLocks noGrp="1"/>
          </p:cNvSpPr>
          <p:nvPr>
            <p:ph type="sldNum" sz="quarter" idx="5"/>
          </p:nvPr>
        </p:nvSpPr>
        <p:spPr>
          <a:noFill/>
        </p:spPr>
        <p:txBody>
          <a:bodyPr/>
          <a:lstStyle/>
          <a:p>
            <a:fld id="{F6263BE7-382A-422B-A1D6-C7EE0D15459B}" type="slidenum">
              <a:rPr lang="en-US" smtClean="0"/>
              <a:pPr/>
              <a:t>58</a:t>
            </a:fld>
            <a:endParaRPr lang="en-US" dirty="0"/>
          </a:p>
        </p:txBody>
      </p:sp>
    </p:spTree>
    <p:extLst>
      <p:ext uri="{BB962C8B-B14F-4D97-AF65-F5344CB8AC3E}">
        <p14:creationId xmlns:p14="http://schemas.microsoft.com/office/powerpoint/2010/main" val="25403443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normAutofit/>
          </a:bodyPr>
          <a:lstStyle/>
          <a:p>
            <a:pPr eaLnBrk="1" hangingPunct="1">
              <a:spcBef>
                <a:spcPts val="400"/>
              </a:spcBef>
            </a:pPr>
            <a:r>
              <a:rPr lang="en-US" dirty="0"/>
              <a:t>Classification guides that contain RD or FRD topics:</a:t>
            </a:r>
          </a:p>
          <a:p>
            <a:pPr eaLnBrk="1" hangingPunct="1">
              <a:spcBef>
                <a:spcPts val="400"/>
              </a:spcBef>
            </a:pPr>
            <a:endParaRPr lang="en-US" sz="800" dirty="0"/>
          </a:p>
          <a:p>
            <a:pPr eaLnBrk="1" hangingPunct="1">
              <a:spcBef>
                <a:spcPts val="400"/>
              </a:spcBef>
            </a:pPr>
            <a:r>
              <a:rPr lang="en-US" sz="1200" dirty="0"/>
              <a:t>     - Identify classified information and specifies the level and category</a:t>
            </a:r>
          </a:p>
          <a:p>
            <a:pPr eaLnBrk="1" hangingPunct="1">
              <a:spcBef>
                <a:spcPts val="400"/>
              </a:spcBef>
            </a:pPr>
            <a:endParaRPr lang="en-US" sz="100" dirty="0"/>
          </a:p>
          <a:p>
            <a:pPr eaLnBrk="1" hangingPunct="1">
              <a:spcBef>
                <a:spcPts val="400"/>
              </a:spcBef>
            </a:pPr>
            <a:r>
              <a:rPr lang="en-US" sz="1200" dirty="0"/>
              <a:t>     - Include what is unclassified information</a:t>
            </a:r>
          </a:p>
          <a:p>
            <a:pPr eaLnBrk="1" hangingPunct="1">
              <a:spcBef>
                <a:spcPts val="400"/>
              </a:spcBef>
            </a:pPr>
            <a:endParaRPr lang="en-US" sz="100" dirty="0"/>
          </a:p>
          <a:p>
            <a:pPr>
              <a:spcBef>
                <a:spcPts val="400"/>
              </a:spcBef>
            </a:pPr>
            <a:r>
              <a:rPr lang="en-US" sz="1200" dirty="0"/>
              <a:t>     - Must be issued, approved, or reviewed by DOE</a:t>
            </a:r>
          </a:p>
          <a:p>
            <a:pPr eaLnBrk="1" hangingPunct="1">
              <a:spcBef>
                <a:spcPts val="400"/>
              </a:spcBef>
            </a:pPr>
            <a:endParaRPr lang="en-US" sz="100" dirty="0"/>
          </a:p>
          <a:p>
            <a:pPr eaLnBrk="1" hangingPunct="1">
              <a:spcBef>
                <a:spcPts val="400"/>
              </a:spcBef>
            </a:pPr>
            <a:r>
              <a:rPr lang="en-US" sz="1200" dirty="0"/>
              <a:t>     - Are published  by subject or program area</a:t>
            </a:r>
          </a:p>
          <a:p>
            <a:pPr eaLnBrk="1" hangingPunct="1">
              <a:spcBef>
                <a:spcPts val="400"/>
              </a:spcBef>
            </a:pPr>
            <a:endParaRPr lang="en-US" sz="100" dirty="0"/>
          </a:p>
          <a:p>
            <a:pPr eaLnBrk="1" hangingPunct="1"/>
            <a:r>
              <a:rPr lang="en-US" sz="1200" dirty="0"/>
              <a:t>     - Must only be used by RD Derivative Classifiers to make determinations in their </a:t>
            </a:r>
          </a:p>
          <a:p>
            <a:pPr eaLnBrk="1" hangingPunct="1"/>
            <a:r>
              <a:rPr lang="en-US" dirty="0"/>
              <a:t>       </a:t>
            </a:r>
            <a:r>
              <a:rPr lang="en-US" sz="1200" dirty="0"/>
              <a:t>subject areas of expertise</a:t>
            </a:r>
          </a:p>
          <a:p>
            <a:pPr lvl="1" indent="-228600">
              <a:lnSpc>
                <a:spcPct val="110000"/>
              </a:lnSpc>
            </a:pPr>
            <a:endParaRPr lang="en-US" dirty="0"/>
          </a:p>
        </p:txBody>
      </p:sp>
      <p:sp>
        <p:nvSpPr>
          <p:cNvPr id="259076" name="Slide Number Placeholder 3"/>
          <p:cNvSpPr>
            <a:spLocks noGrp="1"/>
          </p:cNvSpPr>
          <p:nvPr>
            <p:ph type="sldNum" sz="quarter" idx="5"/>
          </p:nvPr>
        </p:nvSpPr>
        <p:spPr>
          <a:noFill/>
        </p:spPr>
        <p:txBody>
          <a:bodyPr/>
          <a:lstStyle/>
          <a:p>
            <a:fld id="{1191D6CD-15CD-44D9-8D3B-16926978B564}" type="slidenum">
              <a:rPr lang="en-US" smtClean="0"/>
              <a:pPr/>
              <a:t>59</a:t>
            </a:fld>
            <a:endParaRPr lang="en-US" dirty="0"/>
          </a:p>
        </p:txBody>
      </p:sp>
    </p:spTree>
    <p:extLst>
      <p:ext uri="{BB962C8B-B14F-4D97-AF65-F5344CB8AC3E}">
        <p14:creationId xmlns:p14="http://schemas.microsoft.com/office/powerpoint/2010/main" val="79174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r>
              <a:rPr lang="en-US" dirty="0"/>
              <a:t>Upon completion of Module A you should be able to:</a:t>
            </a:r>
            <a:endParaRPr lang="en-US" baseline="0" dirty="0"/>
          </a:p>
          <a:p>
            <a:endParaRPr lang="en-US" sz="800" baseline="0" dirty="0"/>
          </a:p>
          <a:p>
            <a:pPr eaLnBrk="1" hangingPunct="1">
              <a:lnSpc>
                <a:spcPct val="90000"/>
              </a:lnSpc>
            </a:pPr>
            <a:r>
              <a:rPr lang="en-US" dirty="0"/>
              <a:t>- Define classification</a:t>
            </a:r>
          </a:p>
          <a:p>
            <a:pPr eaLnBrk="1" hangingPunct="1">
              <a:lnSpc>
                <a:spcPct val="90000"/>
              </a:lnSpc>
            </a:pPr>
            <a:r>
              <a:rPr lang="en-US" sz="400" dirty="0"/>
              <a:t> </a:t>
            </a:r>
          </a:p>
          <a:p>
            <a:pPr eaLnBrk="1" hangingPunct="1">
              <a:lnSpc>
                <a:spcPct val="90000"/>
              </a:lnSpc>
            </a:pPr>
            <a:r>
              <a:rPr lang="en-US" dirty="0"/>
              <a:t>- State the purpose of classification </a:t>
            </a:r>
          </a:p>
          <a:p>
            <a:pPr eaLnBrk="1" hangingPunct="1">
              <a:lnSpc>
                <a:spcPct val="90000"/>
              </a:lnSpc>
            </a:pPr>
            <a:endParaRPr lang="en-US" sz="400" dirty="0"/>
          </a:p>
          <a:p>
            <a:pPr eaLnBrk="1" hangingPunct="1">
              <a:lnSpc>
                <a:spcPct val="90000"/>
              </a:lnSpc>
            </a:pPr>
            <a:r>
              <a:rPr lang="en-US" dirty="0"/>
              <a:t>- Identify authorities for classification </a:t>
            </a:r>
          </a:p>
          <a:p>
            <a:pPr eaLnBrk="1" hangingPunct="1">
              <a:lnSpc>
                <a:spcPct val="90000"/>
              </a:lnSpc>
            </a:pPr>
            <a:endParaRPr lang="en-US" sz="400" dirty="0"/>
          </a:p>
          <a:p>
            <a:pPr eaLnBrk="1" hangingPunct="1">
              <a:lnSpc>
                <a:spcPct val="90000"/>
              </a:lnSpc>
            </a:pPr>
            <a:r>
              <a:rPr lang="en-US" dirty="0"/>
              <a:t>- Identify classification categories </a:t>
            </a:r>
          </a:p>
          <a:p>
            <a:pPr eaLnBrk="1" hangingPunct="1">
              <a:lnSpc>
                <a:spcPct val="90000"/>
              </a:lnSpc>
            </a:pPr>
            <a:endParaRPr lang="en-US" sz="400" dirty="0"/>
          </a:p>
          <a:p>
            <a:pPr eaLnBrk="1" hangingPunct="1">
              <a:lnSpc>
                <a:spcPct val="90000"/>
              </a:lnSpc>
            </a:pPr>
            <a:r>
              <a:rPr lang="en-US" dirty="0"/>
              <a:t>-</a:t>
            </a:r>
            <a:r>
              <a:rPr lang="en-US" dirty="0">
                <a:solidFill>
                  <a:srgbClr val="FF0000"/>
                </a:solidFill>
              </a:rPr>
              <a:t> </a:t>
            </a:r>
            <a:r>
              <a:rPr lang="en-US" dirty="0"/>
              <a:t>Define Transclassification</a:t>
            </a:r>
            <a:endParaRPr lang="en-US" strike="sngStrike" dirty="0"/>
          </a:p>
          <a:p>
            <a:pPr eaLnBrk="1" hangingPunct="1">
              <a:lnSpc>
                <a:spcPct val="90000"/>
              </a:lnSpc>
            </a:pPr>
            <a:endParaRPr lang="en-US" sz="400" dirty="0"/>
          </a:p>
          <a:p>
            <a:pPr eaLnBrk="1" hangingPunct="1">
              <a:lnSpc>
                <a:spcPct val="90000"/>
              </a:lnSpc>
            </a:pPr>
            <a:r>
              <a:rPr lang="en-US" dirty="0"/>
              <a:t>- Identify classification levels </a:t>
            </a:r>
          </a:p>
          <a:p>
            <a:pPr eaLnBrk="1" hangingPunct="1">
              <a:lnSpc>
                <a:spcPct val="90000"/>
              </a:lnSpc>
            </a:pPr>
            <a:endParaRPr lang="en-US" sz="400" dirty="0"/>
          </a:p>
          <a:p>
            <a:pPr eaLnBrk="1" hangingPunct="1">
              <a:lnSpc>
                <a:spcPct val="90000"/>
              </a:lnSpc>
            </a:pPr>
            <a:r>
              <a:rPr lang="en-US" dirty="0"/>
              <a:t>- Apply the "Precedence Rule" </a:t>
            </a:r>
          </a:p>
          <a:p>
            <a:pPr eaLnBrk="1" hangingPunct="1">
              <a:lnSpc>
                <a:spcPct val="90000"/>
              </a:lnSpc>
            </a:pPr>
            <a:endParaRPr lang="en-US" sz="400" dirty="0"/>
          </a:p>
          <a:p>
            <a:pPr eaLnBrk="1" hangingPunct="1">
              <a:lnSpc>
                <a:spcPct val="90000"/>
              </a:lnSpc>
            </a:pPr>
            <a:r>
              <a:rPr lang="en-US" dirty="0"/>
              <a:t>- Identify classification abbreviations </a:t>
            </a:r>
          </a:p>
          <a:p>
            <a:endParaRPr lang="en-US" dirty="0"/>
          </a:p>
        </p:txBody>
      </p:sp>
      <p:sp>
        <p:nvSpPr>
          <p:cNvPr id="185348" name="Slide Number Placeholder 3"/>
          <p:cNvSpPr>
            <a:spLocks noGrp="1"/>
          </p:cNvSpPr>
          <p:nvPr>
            <p:ph type="sldNum" sz="quarter" idx="5"/>
          </p:nvPr>
        </p:nvSpPr>
        <p:spPr>
          <a:noFill/>
        </p:spPr>
        <p:txBody>
          <a:bodyPr/>
          <a:lstStyle/>
          <a:p>
            <a:fld id="{01FBCC39-D5ED-46DF-A08B-F5D865324AF4}" type="slidenum">
              <a:rPr lang="en-US" smtClean="0"/>
              <a:pPr/>
              <a:t>6</a:t>
            </a:fld>
            <a:endParaRPr lang="en-US" dirty="0"/>
          </a:p>
        </p:txBody>
      </p:sp>
    </p:spTree>
    <p:extLst>
      <p:ext uri="{BB962C8B-B14F-4D97-AF65-F5344CB8AC3E}">
        <p14:creationId xmlns:p14="http://schemas.microsoft.com/office/powerpoint/2010/main" val="36056615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pPr eaLnBrk="1" hangingPunct="1">
              <a:lnSpc>
                <a:spcPct val="110000"/>
              </a:lnSpc>
              <a:spcBef>
                <a:spcPts val="0"/>
              </a:spcBef>
            </a:pPr>
            <a:r>
              <a:rPr lang="en-US" sz="1200" dirty="0"/>
              <a:t>Classification guides concerning RD and FRD can be issued by DOE alone, jointly by DOE and other agencies, or by other agencies. </a:t>
            </a:r>
          </a:p>
          <a:p>
            <a:pPr eaLnBrk="1" hangingPunct="1">
              <a:lnSpc>
                <a:spcPct val="110000"/>
              </a:lnSpc>
              <a:spcBef>
                <a:spcPts val="0"/>
              </a:spcBef>
            </a:pPr>
            <a:endParaRPr lang="en-US" sz="1200" dirty="0"/>
          </a:p>
          <a:p>
            <a:pPr>
              <a:lnSpc>
                <a:spcPct val="110000"/>
              </a:lnSpc>
              <a:spcBef>
                <a:spcPts val="0"/>
              </a:spcBef>
            </a:pPr>
            <a:r>
              <a:rPr lang="en-US" sz="1200" dirty="0"/>
              <a:t>If another agency guide contains RD or FRD topics, the guide must be coordinated with the DOE Office of Classification to ensure it is consistent with current DOE policy.</a:t>
            </a:r>
          </a:p>
          <a:p>
            <a:endParaRPr lang="en-US" dirty="0"/>
          </a:p>
          <a:p>
            <a:endParaRPr lang="en-US" dirty="0"/>
          </a:p>
        </p:txBody>
      </p:sp>
      <p:sp>
        <p:nvSpPr>
          <p:cNvPr id="260100" name="Slide Number Placeholder 3"/>
          <p:cNvSpPr>
            <a:spLocks noGrp="1"/>
          </p:cNvSpPr>
          <p:nvPr>
            <p:ph type="sldNum" sz="quarter" idx="5"/>
          </p:nvPr>
        </p:nvSpPr>
        <p:spPr>
          <a:noFill/>
        </p:spPr>
        <p:txBody>
          <a:bodyPr/>
          <a:lstStyle/>
          <a:p>
            <a:fld id="{1EF60CE0-415C-4517-9275-11DCFF00B631}" type="slidenum">
              <a:rPr lang="en-US" smtClean="0"/>
              <a:pPr/>
              <a:t>60</a:t>
            </a:fld>
            <a:endParaRPr lang="en-US" dirty="0"/>
          </a:p>
        </p:txBody>
      </p:sp>
    </p:spTree>
    <p:extLst>
      <p:ext uri="{BB962C8B-B14F-4D97-AF65-F5344CB8AC3E}">
        <p14:creationId xmlns:p14="http://schemas.microsoft.com/office/powerpoint/2010/main" val="840254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 Derivate Classifiers may also use applicable</a:t>
            </a:r>
            <a:r>
              <a:rPr lang="en-US" baseline="0" dirty="0"/>
              <a:t> classification bulletins to make determinations.  </a:t>
            </a:r>
          </a:p>
          <a:p>
            <a:endParaRPr lang="en-US" baseline="0" dirty="0"/>
          </a:p>
          <a:p>
            <a:r>
              <a:rPr lang="en-US" dirty="0"/>
              <a:t>Classification bulletins may be issued</a:t>
            </a:r>
          </a:p>
          <a:p>
            <a:endParaRPr lang="en-US" sz="400" dirty="0"/>
          </a:p>
          <a:p>
            <a:pPr lvl="1" indent="-168275"/>
            <a:r>
              <a:rPr lang="en-US" dirty="0"/>
              <a:t>For policy clarification or interpretation</a:t>
            </a:r>
          </a:p>
          <a:p>
            <a:pPr lvl="1" indent="-168275"/>
            <a:endParaRPr lang="en-US" sz="400" dirty="0"/>
          </a:p>
          <a:p>
            <a:pPr lvl="1" indent="-168275"/>
            <a:r>
              <a:rPr lang="en-US" dirty="0"/>
              <a:t>To provide additional information</a:t>
            </a:r>
          </a:p>
          <a:p>
            <a:pPr lvl="1" indent="-168275"/>
            <a:endParaRPr lang="en-US" sz="400" dirty="0"/>
          </a:p>
          <a:p>
            <a:pPr marL="288925" lvl="1"/>
            <a:r>
              <a:rPr lang="en-US" dirty="0"/>
              <a:t>To provide interim guidance that may be used to derivatively classify matter until the information is incorporated into a classification guide</a:t>
            </a:r>
          </a:p>
          <a:p>
            <a:endParaRPr lang="en-US" dirty="0"/>
          </a:p>
        </p:txBody>
      </p:sp>
      <p:sp>
        <p:nvSpPr>
          <p:cNvPr id="4" name="Slide Number Placeholder 3"/>
          <p:cNvSpPr>
            <a:spLocks noGrp="1"/>
          </p:cNvSpPr>
          <p:nvPr>
            <p:ph type="sldNum" sz="quarter" idx="10"/>
          </p:nvPr>
        </p:nvSpPr>
        <p:spPr/>
        <p:txBody>
          <a:bodyPr/>
          <a:lstStyle/>
          <a:p>
            <a:fld id="{66B18E6F-ECAB-4E51-A177-83235958CD6B}" type="slidenum">
              <a:rPr lang="en-US" smtClean="0"/>
              <a:pPr/>
              <a:t>61</a:t>
            </a:fld>
            <a:endParaRPr lang="en-US" dirty="0"/>
          </a:p>
        </p:txBody>
      </p:sp>
    </p:spTree>
    <p:extLst>
      <p:ext uri="{BB962C8B-B14F-4D97-AF65-F5344CB8AC3E}">
        <p14:creationId xmlns:p14="http://schemas.microsoft.com/office/powerpoint/2010/main" val="3983547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pPr eaLnBrk="1" hangingPunct="1">
              <a:spcBef>
                <a:spcPts val="0"/>
              </a:spcBef>
              <a:spcAft>
                <a:spcPts val="600"/>
              </a:spcAft>
            </a:pPr>
            <a:r>
              <a:rPr lang="en-US" sz="1200" dirty="0"/>
              <a:t>Index of DOE Classification Guidance</a:t>
            </a:r>
          </a:p>
          <a:p>
            <a:pPr eaLnBrk="1" hangingPunct="1">
              <a:spcBef>
                <a:spcPts val="0"/>
              </a:spcBef>
            </a:pPr>
            <a:r>
              <a:rPr lang="en-US" dirty="0"/>
              <a:t>     - </a:t>
            </a:r>
            <a:r>
              <a:rPr lang="en-US" sz="1200" dirty="0"/>
              <a:t>provides a list of DOE classified and controlled information guidance                                </a:t>
            </a:r>
          </a:p>
          <a:p>
            <a:pPr eaLnBrk="1" hangingPunct="1">
              <a:spcBef>
                <a:spcPts val="0"/>
              </a:spcBef>
            </a:pPr>
            <a:r>
              <a:rPr lang="en-US" sz="1200" dirty="0"/>
              <a:t>       (e.g., classification guides, bulletins)</a:t>
            </a:r>
          </a:p>
          <a:p>
            <a:pPr eaLnBrk="1" hangingPunct="1">
              <a:spcBef>
                <a:spcPts val="0"/>
              </a:spcBef>
            </a:pPr>
            <a:endParaRPr lang="en-US" sz="400" dirty="0"/>
          </a:p>
          <a:p>
            <a:pPr eaLnBrk="1" hangingPunct="1">
              <a:spcBef>
                <a:spcPts val="0"/>
              </a:spcBef>
            </a:pPr>
            <a:r>
              <a:rPr lang="en-US" sz="1200" dirty="0"/>
              <a:t>     - should be used to verify DOE guidance is up to date</a:t>
            </a:r>
          </a:p>
          <a:p>
            <a:pPr eaLnBrk="1" hangingPunct="1">
              <a:spcBef>
                <a:spcPts val="0"/>
              </a:spcBef>
            </a:pPr>
            <a:endParaRPr lang="en-US" sz="400" dirty="0"/>
          </a:p>
          <a:p>
            <a:pPr>
              <a:spcBef>
                <a:spcPts val="0"/>
              </a:spcBef>
            </a:pPr>
            <a:r>
              <a:rPr lang="en-US" sz="1200" dirty="0"/>
              <a:t>     - is published twice a year –  in January and July</a:t>
            </a:r>
          </a:p>
          <a:p>
            <a:pPr>
              <a:spcBef>
                <a:spcPts val="0"/>
              </a:spcBef>
            </a:pPr>
            <a:endParaRPr lang="en-US" sz="400" dirty="0"/>
          </a:p>
          <a:p>
            <a:pPr eaLnBrk="1" hangingPunct="1">
              <a:spcBef>
                <a:spcPts val="0"/>
              </a:spcBef>
            </a:pPr>
            <a:r>
              <a:rPr lang="en-US" sz="1200" dirty="0"/>
              <a:t>     - should not be used if it is more than 6 months old because it is out of date</a:t>
            </a:r>
          </a:p>
          <a:p>
            <a:pPr eaLnBrk="1" hangingPunct="1">
              <a:spcBef>
                <a:spcPts val="0"/>
              </a:spcBef>
              <a:spcAft>
                <a:spcPts val="600"/>
              </a:spcAft>
            </a:pPr>
            <a:endParaRPr lang="en-US" dirty="0"/>
          </a:p>
          <a:p>
            <a:endParaRPr lang="en-US" dirty="0"/>
          </a:p>
        </p:txBody>
      </p:sp>
      <p:sp>
        <p:nvSpPr>
          <p:cNvPr id="261124" name="Slide Number Placeholder 3"/>
          <p:cNvSpPr>
            <a:spLocks noGrp="1"/>
          </p:cNvSpPr>
          <p:nvPr>
            <p:ph type="sldNum" sz="quarter" idx="5"/>
          </p:nvPr>
        </p:nvSpPr>
        <p:spPr>
          <a:noFill/>
        </p:spPr>
        <p:txBody>
          <a:bodyPr/>
          <a:lstStyle/>
          <a:p>
            <a:fld id="{7F5EB0F8-25B4-428B-AD5D-5F28B234214A}" type="slidenum">
              <a:rPr lang="en-US" smtClean="0"/>
              <a:pPr/>
              <a:t>62</a:t>
            </a:fld>
            <a:endParaRPr lang="en-US" dirty="0"/>
          </a:p>
        </p:txBody>
      </p:sp>
    </p:spTree>
    <p:extLst>
      <p:ext uri="{BB962C8B-B14F-4D97-AF65-F5344CB8AC3E}">
        <p14:creationId xmlns:p14="http://schemas.microsoft.com/office/powerpoint/2010/main" val="1644924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xfrm>
            <a:off x="762000" y="4387136"/>
            <a:ext cx="5547360" cy="4156234"/>
          </a:xfrm>
          <a:noFill/>
          <a:ln/>
        </p:spPr>
        <p:txBody>
          <a:bodyPr/>
          <a:lstStyle/>
          <a:p>
            <a:pPr>
              <a:spcBef>
                <a:spcPts val="0"/>
              </a:spcBef>
            </a:pPr>
            <a:r>
              <a:rPr lang="en-US" dirty="0"/>
              <a:t>If applicable guidance or a portion-marked source document is not available, an RD Derivative Classifier must contact their RD Management Official.</a:t>
            </a:r>
          </a:p>
          <a:p>
            <a:pPr>
              <a:spcBef>
                <a:spcPts val="0"/>
              </a:spcBef>
            </a:pPr>
            <a:endParaRPr lang="en-US" dirty="0">
              <a:highlight>
                <a:srgbClr val="FFFF00"/>
              </a:highlight>
            </a:endParaRPr>
          </a:p>
          <a:p>
            <a:pPr>
              <a:spcBef>
                <a:spcPts val="0"/>
              </a:spcBef>
            </a:pPr>
            <a:r>
              <a:rPr lang="en-US" dirty="0"/>
              <a:t>If there is no applicable guidance, the RD Management Official will contact the DOE Office of Classification.</a:t>
            </a:r>
          </a:p>
          <a:p>
            <a:pPr lvl="1" eaLnBrk="1" hangingPunct="1"/>
            <a:endParaRPr lang="en-US" sz="2000" dirty="0"/>
          </a:p>
        </p:txBody>
      </p:sp>
      <p:sp>
        <p:nvSpPr>
          <p:cNvPr id="262148" name="Slide Number Placeholder 3"/>
          <p:cNvSpPr>
            <a:spLocks noGrp="1"/>
          </p:cNvSpPr>
          <p:nvPr>
            <p:ph type="sldNum" sz="quarter" idx="5"/>
          </p:nvPr>
        </p:nvSpPr>
        <p:spPr>
          <a:noFill/>
        </p:spPr>
        <p:txBody>
          <a:bodyPr/>
          <a:lstStyle/>
          <a:p>
            <a:fld id="{6673E2AB-E320-45AB-B197-ED26CA924D57}" type="slidenum">
              <a:rPr lang="en-US" smtClean="0"/>
              <a:pPr/>
              <a:t>63</a:t>
            </a:fld>
            <a:endParaRPr lang="en-US" dirty="0"/>
          </a:p>
        </p:txBody>
      </p:sp>
    </p:spTree>
    <p:extLst>
      <p:ext uri="{BB962C8B-B14F-4D97-AF65-F5344CB8AC3E}">
        <p14:creationId xmlns:p14="http://schemas.microsoft.com/office/powerpoint/2010/main" val="15921309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pPr eaLnBrk="1" hangingPunct="1"/>
            <a:r>
              <a:rPr lang="en-US" dirty="0"/>
              <a:t>Classification guides may include:</a:t>
            </a:r>
          </a:p>
          <a:p>
            <a:pPr eaLnBrk="1" hangingPunct="1"/>
            <a:endParaRPr lang="en-US" sz="400" dirty="0"/>
          </a:p>
          <a:p>
            <a:pPr lvl="1" indent="-168275" eaLnBrk="1" hangingPunct="1"/>
            <a:r>
              <a:rPr lang="en-US" dirty="0"/>
              <a:t>Introductory information </a:t>
            </a:r>
          </a:p>
          <a:p>
            <a:pPr lvl="1" indent="-168275" eaLnBrk="1" hangingPunct="1"/>
            <a:endParaRPr lang="en-US" sz="400" dirty="0"/>
          </a:p>
          <a:p>
            <a:pPr lvl="1" indent="-168275" eaLnBrk="1" hangingPunct="1"/>
            <a:r>
              <a:rPr lang="en-US" dirty="0"/>
              <a:t>Discussion of the reasons for classification </a:t>
            </a:r>
          </a:p>
          <a:p>
            <a:pPr lvl="1" indent="-168275" eaLnBrk="1" hangingPunct="1"/>
            <a:endParaRPr lang="en-US" sz="400" dirty="0"/>
          </a:p>
          <a:p>
            <a:pPr lvl="1" indent="-168275" eaLnBrk="1" hangingPunct="1"/>
            <a:r>
              <a:rPr lang="en-US" dirty="0"/>
              <a:t>Broad guidance </a:t>
            </a:r>
          </a:p>
          <a:p>
            <a:pPr lvl="1" indent="-168275" eaLnBrk="1" hangingPunct="1"/>
            <a:endParaRPr lang="en-US" sz="400" dirty="0"/>
          </a:p>
          <a:p>
            <a:pPr lvl="1" indent="-168275" eaLnBrk="1" hangingPunct="1"/>
            <a:r>
              <a:rPr lang="en-US" dirty="0"/>
              <a:t>Specific topical guidance </a:t>
            </a:r>
          </a:p>
          <a:p>
            <a:pPr eaLnBrk="1" hangingPunct="1">
              <a:buFont typeface="Wingdings" pitchFamily="2" charset="2"/>
              <a:buNone/>
            </a:pPr>
            <a:endParaRPr lang="en-US" dirty="0"/>
          </a:p>
          <a:p>
            <a:endParaRPr lang="en-US" dirty="0"/>
          </a:p>
        </p:txBody>
      </p:sp>
      <p:sp>
        <p:nvSpPr>
          <p:cNvPr id="263172" name="Slide Number Placeholder 3"/>
          <p:cNvSpPr>
            <a:spLocks noGrp="1"/>
          </p:cNvSpPr>
          <p:nvPr>
            <p:ph type="sldNum" sz="quarter" idx="5"/>
          </p:nvPr>
        </p:nvSpPr>
        <p:spPr>
          <a:noFill/>
        </p:spPr>
        <p:txBody>
          <a:bodyPr/>
          <a:lstStyle/>
          <a:p>
            <a:fld id="{565001F2-E84A-423A-8272-790A742BC78D}" type="slidenum">
              <a:rPr lang="en-US" smtClean="0"/>
              <a:pPr/>
              <a:t>64</a:t>
            </a:fld>
            <a:endParaRPr lang="en-US" dirty="0"/>
          </a:p>
        </p:txBody>
      </p:sp>
    </p:spTree>
    <p:extLst>
      <p:ext uri="{BB962C8B-B14F-4D97-AF65-F5344CB8AC3E}">
        <p14:creationId xmlns:p14="http://schemas.microsoft.com/office/powerpoint/2010/main" val="11144190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pPr eaLnBrk="1" hangingPunct="1">
              <a:lnSpc>
                <a:spcPct val="90000"/>
              </a:lnSpc>
            </a:pPr>
            <a:r>
              <a:rPr lang="en-US" sz="1200" dirty="0"/>
              <a:t>Each topical area contains detailed subtopics.</a:t>
            </a:r>
          </a:p>
          <a:p>
            <a:pPr eaLnBrk="1" hangingPunct="1">
              <a:lnSpc>
                <a:spcPct val="90000"/>
              </a:lnSpc>
            </a:pPr>
            <a:endParaRPr lang="en-US" sz="1200" dirty="0"/>
          </a:p>
          <a:p>
            <a:pPr eaLnBrk="1" hangingPunct="1">
              <a:lnSpc>
                <a:spcPct val="90000"/>
              </a:lnSpc>
            </a:pPr>
            <a:r>
              <a:rPr lang="en-US" sz="1200" dirty="0"/>
              <a:t>Subtopics specify the information being discussed and whether the information is classified or unclassified.</a:t>
            </a:r>
          </a:p>
          <a:p>
            <a:pPr eaLnBrk="1" hangingPunct="1">
              <a:lnSpc>
                <a:spcPct val="90000"/>
              </a:lnSpc>
            </a:pPr>
            <a:endParaRPr lang="en-US" sz="1200" dirty="0"/>
          </a:p>
          <a:p>
            <a:pPr eaLnBrk="1" hangingPunct="1">
              <a:lnSpc>
                <a:spcPct val="90000"/>
              </a:lnSpc>
            </a:pPr>
            <a:r>
              <a:rPr lang="en-US" sz="1200" dirty="0"/>
              <a:t>If the information is classified, the subtopic identifies the level and category of classification.</a:t>
            </a:r>
          </a:p>
          <a:p>
            <a:endParaRPr lang="en-US" dirty="0"/>
          </a:p>
        </p:txBody>
      </p:sp>
      <p:sp>
        <p:nvSpPr>
          <p:cNvPr id="264196" name="Slide Number Placeholder 3"/>
          <p:cNvSpPr>
            <a:spLocks noGrp="1"/>
          </p:cNvSpPr>
          <p:nvPr>
            <p:ph type="sldNum" sz="quarter" idx="5"/>
          </p:nvPr>
        </p:nvSpPr>
        <p:spPr>
          <a:noFill/>
        </p:spPr>
        <p:txBody>
          <a:bodyPr/>
          <a:lstStyle/>
          <a:p>
            <a:fld id="{8CB2C972-B70E-4D88-9F33-4A082AFC3F20}" type="slidenum">
              <a:rPr lang="en-US" smtClean="0"/>
              <a:pPr/>
              <a:t>65</a:t>
            </a:fld>
            <a:endParaRPr lang="en-US" dirty="0"/>
          </a:p>
        </p:txBody>
      </p:sp>
    </p:spTree>
    <p:extLst>
      <p:ext uri="{BB962C8B-B14F-4D97-AF65-F5344CB8AC3E}">
        <p14:creationId xmlns:p14="http://schemas.microsoft.com/office/powerpoint/2010/main" val="1136083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r>
              <a:rPr lang="en-US" dirty="0"/>
              <a:t>Exercise</a:t>
            </a:r>
            <a:r>
              <a:rPr lang="en-US" baseline="0" dirty="0"/>
              <a:t> 1 – what is the classification of this memorandum?</a:t>
            </a:r>
          </a:p>
        </p:txBody>
      </p:sp>
      <p:sp>
        <p:nvSpPr>
          <p:cNvPr id="265220" name="Slide Number Placeholder 3"/>
          <p:cNvSpPr>
            <a:spLocks noGrp="1"/>
          </p:cNvSpPr>
          <p:nvPr>
            <p:ph type="sldNum" sz="quarter" idx="5"/>
          </p:nvPr>
        </p:nvSpPr>
        <p:spPr>
          <a:noFill/>
        </p:spPr>
        <p:txBody>
          <a:bodyPr/>
          <a:lstStyle/>
          <a:p>
            <a:fld id="{48D24E3F-3C75-4F3A-BBA3-9AD69D707AE3}" type="slidenum">
              <a:rPr lang="en-US" smtClean="0"/>
              <a:pPr/>
              <a:t>66</a:t>
            </a:fld>
            <a:endParaRPr lang="en-US" dirty="0"/>
          </a:p>
        </p:txBody>
      </p:sp>
    </p:spTree>
    <p:extLst>
      <p:ext uri="{BB962C8B-B14F-4D97-AF65-F5344CB8AC3E}">
        <p14:creationId xmlns:p14="http://schemas.microsoft.com/office/powerpoint/2010/main" val="34193213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r>
              <a:rPr lang="en-US" dirty="0"/>
              <a:t>The memorandum is SRD.  One</a:t>
            </a:r>
            <a:r>
              <a:rPr lang="en-US" baseline="0" dirty="0"/>
              <a:t> paragraph is unclassified, one is SRD, and one is CFRD, so the overall classification is SRD.</a:t>
            </a:r>
          </a:p>
          <a:p>
            <a:endParaRPr lang="en-US" baseline="0" dirty="0"/>
          </a:p>
          <a:p>
            <a:endParaRPr lang="en-US" dirty="0"/>
          </a:p>
        </p:txBody>
      </p:sp>
      <p:sp>
        <p:nvSpPr>
          <p:cNvPr id="265220" name="Slide Number Placeholder 3"/>
          <p:cNvSpPr>
            <a:spLocks noGrp="1"/>
          </p:cNvSpPr>
          <p:nvPr>
            <p:ph type="sldNum" sz="quarter" idx="5"/>
          </p:nvPr>
        </p:nvSpPr>
        <p:spPr>
          <a:noFill/>
        </p:spPr>
        <p:txBody>
          <a:bodyPr/>
          <a:lstStyle/>
          <a:p>
            <a:fld id="{48D24E3F-3C75-4F3A-BBA3-9AD69D707AE3}" type="slidenum">
              <a:rPr lang="en-US" smtClean="0"/>
              <a:pPr/>
              <a:t>67</a:t>
            </a:fld>
            <a:endParaRPr lang="en-US" dirty="0"/>
          </a:p>
        </p:txBody>
      </p:sp>
    </p:spTree>
    <p:extLst>
      <p:ext uri="{BB962C8B-B14F-4D97-AF65-F5344CB8AC3E}">
        <p14:creationId xmlns:p14="http://schemas.microsoft.com/office/powerpoint/2010/main" val="5447838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r>
              <a:rPr lang="en-US" dirty="0"/>
              <a:t>Exercise 2 – what is the classification of this lesson plan?</a:t>
            </a:r>
          </a:p>
        </p:txBody>
      </p:sp>
      <p:sp>
        <p:nvSpPr>
          <p:cNvPr id="266244" name="Slide Number Placeholder 3"/>
          <p:cNvSpPr>
            <a:spLocks noGrp="1"/>
          </p:cNvSpPr>
          <p:nvPr>
            <p:ph type="sldNum" sz="quarter" idx="5"/>
          </p:nvPr>
        </p:nvSpPr>
        <p:spPr>
          <a:noFill/>
        </p:spPr>
        <p:txBody>
          <a:bodyPr/>
          <a:lstStyle/>
          <a:p>
            <a:fld id="{D79214B8-7CA0-497C-9F6E-C69DABBA1DC7}" type="slidenum">
              <a:rPr lang="en-US" smtClean="0"/>
              <a:pPr/>
              <a:t>68</a:t>
            </a:fld>
            <a:endParaRPr lang="en-US" dirty="0"/>
          </a:p>
        </p:txBody>
      </p:sp>
    </p:spTree>
    <p:extLst>
      <p:ext uri="{BB962C8B-B14F-4D97-AF65-F5344CB8AC3E}">
        <p14:creationId xmlns:p14="http://schemas.microsoft.com/office/powerpoint/2010/main" val="20908791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r>
              <a:rPr lang="en-US" dirty="0"/>
              <a:t>The classification of the lesson plan is SRD.  One item is unclassified,</a:t>
            </a:r>
            <a:r>
              <a:rPr lang="en-US" baseline="0" dirty="0"/>
              <a:t> one is CRD, and one is SFRD, so the overall classification is SRD.</a:t>
            </a:r>
            <a:endParaRPr lang="en-US" dirty="0"/>
          </a:p>
        </p:txBody>
      </p:sp>
      <p:sp>
        <p:nvSpPr>
          <p:cNvPr id="266244" name="Slide Number Placeholder 3"/>
          <p:cNvSpPr>
            <a:spLocks noGrp="1"/>
          </p:cNvSpPr>
          <p:nvPr>
            <p:ph type="sldNum" sz="quarter" idx="5"/>
          </p:nvPr>
        </p:nvSpPr>
        <p:spPr>
          <a:noFill/>
        </p:spPr>
        <p:txBody>
          <a:bodyPr/>
          <a:lstStyle/>
          <a:p>
            <a:fld id="{D79214B8-7CA0-497C-9F6E-C69DABBA1DC7}" type="slidenum">
              <a:rPr lang="en-US" smtClean="0"/>
              <a:pPr/>
              <a:t>69</a:t>
            </a:fld>
            <a:endParaRPr lang="en-US" dirty="0"/>
          </a:p>
        </p:txBody>
      </p:sp>
    </p:spTree>
    <p:extLst>
      <p:ext uri="{BB962C8B-B14F-4D97-AF65-F5344CB8AC3E}">
        <p14:creationId xmlns:p14="http://schemas.microsoft.com/office/powerpoint/2010/main" val="123217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xfrm>
            <a:off x="1195388" y="676275"/>
            <a:ext cx="4619625" cy="3463925"/>
          </a:xfrm>
          <a:ln/>
        </p:spPr>
      </p:sp>
      <p:sp>
        <p:nvSpPr>
          <p:cNvPr id="186371" name="Notes Placeholder 2"/>
          <p:cNvSpPr>
            <a:spLocks noGrp="1"/>
          </p:cNvSpPr>
          <p:nvPr>
            <p:ph type="body" idx="1"/>
          </p:nvPr>
        </p:nvSpPr>
        <p:spPr>
          <a:xfrm>
            <a:off x="701040" y="4381608"/>
            <a:ext cx="5608320" cy="4156234"/>
          </a:xfrm>
          <a:noFill/>
          <a:ln/>
        </p:spPr>
        <p:txBody>
          <a:bodyPr/>
          <a:lstStyle/>
          <a:p>
            <a:r>
              <a:rPr lang="en-US" dirty="0"/>
              <a:t>Classification is the process of identifying information that must be protected</a:t>
            </a:r>
            <a:r>
              <a:rPr lang="en-US" baseline="0" dirty="0"/>
              <a:t> in the interest of national security.  Identifying the classification of information determines the security measures that must be taken to protect the information. </a:t>
            </a:r>
          </a:p>
          <a:p>
            <a:r>
              <a:rPr lang="en-US" baseline="0" dirty="0"/>
              <a:t> </a:t>
            </a:r>
          </a:p>
          <a:p>
            <a:r>
              <a:rPr lang="en-US" dirty="0">
                <a:solidFill>
                  <a:srgbClr val="FF0000"/>
                </a:solidFill>
              </a:rPr>
              <a:t>Information that needs protection must be properly identified for the  “gates, guns, guards" to protect it.</a:t>
            </a:r>
            <a:r>
              <a:rPr lang="en-US" dirty="0"/>
              <a:t> </a:t>
            </a:r>
          </a:p>
          <a:p>
            <a:endParaRPr lang="en-US" dirty="0"/>
          </a:p>
        </p:txBody>
      </p:sp>
      <p:sp>
        <p:nvSpPr>
          <p:cNvPr id="186372" name="Slide Number Placeholder 3"/>
          <p:cNvSpPr>
            <a:spLocks noGrp="1"/>
          </p:cNvSpPr>
          <p:nvPr>
            <p:ph type="sldNum" sz="quarter" idx="5"/>
          </p:nvPr>
        </p:nvSpPr>
        <p:spPr>
          <a:noFill/>
        </p:spPr>
        <p:txBody>
          <a:bodyPr/>
          <a:lstStyle/>
          <a:p>
            <a:fld id="{00E67056-C816-45FA-9D8B-F84EBB8A8174}" type="slidenum">
              <a:rPr lang="en-US" smtClean="0"/>
              <a:pPr/>
              <a:t>7</a:t>
            </a:fld>
            <a:endParaRPr lang="en-US" dirty="0"/>
          </a:p>
        </p:txBody>
      </p:sp>
    </p:spTree>
    <p:extLst>
      <p:ext uri="{BB962C8B-B14F-4D97-AF65-F5344CB8AC3E}">
        <p14:creationId xmlns:p14="http://schemas.microsoft.com/office/powerpoint/2010/main" val="3505631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source</a:t>
            </a:r>
            <a:r>
              <a:rPr lang="en-US" baseline="0" dirty="0"/>
              <a:t> document is a</a:t>
            </a:r>
            <a:r>
              <a:rPr lang="en-US" dirty="0"/>
              <a:t>n existing classified, portion-marked document that contains classified information that is used to identify the level and category of information incorporated, paraphrased, restated, or generated into new matter.</a:t>
            </a:r>
          </a:p>
          <a:p>
            <a:endParaRPr lang="en-US" dirty="0"/>
          </a:p>
        </p:txBody>
      </p:sp>
      <p:sp>
        <p:nvSpPr>
          <p:cNvPr id="4" name="Slide Number Placeholder 3"/>
          <p:cNvSpPr>
            <a:spLocks noGrp="1"/>
          </p:cNvSpPr>
          <p:nvPr>
            <p:ph type="sldNum" sz="quarter" idx="10"/>
          </p:nvPr>
        </p:nvSpPr>
        <p:spPr/>
        <p:txBody>
          <a:bodyPr/>
          <a:lstStyle/>
          <a:p>
            <a:fld id="{66B18E6F-ECAB-4E51-A177-83235958CD6B}" type="slidenum">
              <a:rPr lang="en-US" smtClean="0"/>
              <a:pPr/>
              <a:t>70</a:t>
            </a:fld>
            <a:endParaRPr lang="en-US" dirty="0"/>
          </a:p>
        </p:txBody>
      </p:sp>
    </p:spTree>
    <p:extLst>
      <p:ext uri="{BB962C8B-B14F-4D97-AF65-F5344CB8AC3E}">
        <p14:creationId xmlns:p14="http://schemas.microsoft.com/office/powerpoint/2010/main" val="13703496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pPr eaLnBrk="1" hangingPunct="1">
              <a:spcAft>
                <a:spcPct val="45000"/>
              </a:spcAft>
            </a:pPr>
            <a:r>
              <a:rPr lang="en-US" sz="1200" dirty="0"/>
              <a:t>A portion-marked source document may be used to derivatively classify matter as RD       or FRD.  </a:t>
            </a:r>
          </a:p>
          <a:p>
            <a:pPr>
              <a:spcAft>
                <a:spcPct val="45000"/>
              </a:spcAft>
            </a:pPr>
            <a:r>
              <a:rPr lang="en-US" sz="1200" dirty="0"/>
              <a:t>If matter is not portion-marked, it cannot be used as a source document.  </a:t>
            </a:r>
          </a:p>
          <a:p>
            <a:pPr eaLnBrk="1" hangingPunct="1">
              <a:spcAft>
                <a:spcPct val="45000"/>
              </a:spcAft>
            </a:pPr>
            <a:endParaRPr lang="en-US" sz="1200" dirty="0"/>
          </a:p>
          <a:p>
            <a:pPr marL="0" indent="0">
              <a:spcAft>
                <a:spcPct val="45000"/>
              </a:spcAft>
              <a:buNone/>
            </a:pPr>
            <a:r>
              <a:rPr lang="en-US" sz="1200" dirty="0"/>
              <a:t>Note:  You must be an RD Derivative Classifier to classify matter containing RD or FRD based on a source document.</a:t>
            </a:r>
          </a:p>
          <a:p>
            <a:endParaRPr lang="en-US" dirty="0"/>
          </a:p>
        </p:txBody>
      </p:sp>
      <p:sp>
        <p:nvSpPr>
          <p:cNvPr id="267268" name="Slide Number Placeholder 3"/>
          <p:cNvSpPr>
            <a:spLocks noGrp="1"/>
          </p:cNvSpPr>
          <p:nvPr>
            <p:ph type="sldNum" sz="quarter" idx="5"/>
          </p:nvPr>
        </p:nvSpPr>
        <p:spPr>
          <a:noFill/>
        </p:spPr>
        <p:txBody>
          <a:bodyPr/>
          <a:lstStyle/>
          <a:p>
            <a:fld id="{3F315A11-B0B4-4F73-B977-D6BF0EB13289}" type="slidenum">
              <a:rPr lang="en-US" smtClean="0"/>
              <a:pPr/>
              <a:t>71</a:t>
            </a:fld>
            <a:endParaRPr lang="en-US" dirty="0"/>
          </a:p>
        </p:txBody>
      </p:sp>
    </p:spTree>
    <p:extLst>
      <p:ext uri="{BB962C8B-B14F-4D97-AF65-F5344CB8AC3E}">
        <p14:creationId xmlns:p14="http://schemas.microsoft.com/office/powerpoint/2010/main" val="685035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pPr eaLnBrk="1" hangingPunct="1">
              <a:spcBef>
                <a:spcPts val="0"/>
              </a:spcBef>
              <a:spcAft>
                <a:spcPts val="600"/>
              </a:spcAft>
            </a:pPr>
            <a:r>
              <a:rPr lang="en-US" dirty="0"/>
              <a:t>Classified associations occur when:</a:t>
            </a:r>
          </a:p>
          <a:p>
            <a:pPr marL="288925" lvl="1">
              <a:spcBef>
                <a:spcPts val="0"/>
              </a:spcBef>
              <a:spcAft>
                <a:spcPts val="600"/>
              </a:spcAft>
            </a:pPr>
            <a:r>
              <a:rPr lang="en-US" dirty="0"/>
              <a:t>Two or more pieces of unclassified information reveal classified information when associated (U+U=S), or</a:t>
            </a:r>
          </a:p>
          <a:p>
            <a:pPr marL="288925" lvl="1">
              <a:spcBef>
                <a:spcPts val="0"/>
              </a:spcBef>
              <a:spcAft>
                <a:spcPts val="600"/>
              </a:spcAft>
            </a:pPr>
            <a:r>
              <a:rPr lang="en-US" dirty="0"/>
              <a:t>Two or more pieces of classified facts reveal classified information at a higher level than either piece (C+C=S)</a:t>
            </a:r>
          </a:p>
          <a:p>
            <a:pPr marL="288925" lvl="1">
              <a:spcBef>
                <a:spcPts val="0"/>
              </a:spcBef>
              <a:spcAft>
                <a:spcPts val="600"/>
              </a:spcAft>
            </a:pPr>
            <a:r>
              <a:rPr lang="en-US" sz="700" dirty="0"/>
              <a:t> </a:t>
            </a:r>
          </a:p>
          <a:p>
            <a:pPr eaLnBrk="1" hangingPunct="1">
              <a:spcBef>
                <a:spcPts val="0"/>
              </a:spcBef>
              <a:spcAft>
                <a:spcPts val="600"/>
              </a:spcAft>
            </a:pPr>
            <a:r>
              <a:rPr lang="en-US" dirty="0"/>
              <a:t>Associations are usually a derivative classification determination based on classification guidance. </a:t>
            </a:r>
          </a:p>
          <a:p>
            <a:endParaRPr lang="en-US" dirty="0"/>
          </a:p>
        </p:txBody>
      </p:sp>
      <p:sp>
        <p:nvSpPr>
          <p:cNvPr id="271364" name="Slide Number Placeholder 3"/>
          <p:cNvSpPr>
            <a:spLocks noGrp="1"/>
          </p:cNvSpPr>
          <p:nvPr>
            <p:ph type="sldNum" sz="quarter" idx="5"/>
          </p:nvPr>
        </p:nvSpPr>
        <p:spPr>
          <a:noFill/>
        </p:spPr>
        <p:txBody>
          <a:bodyPr/>
          <a:lstStyle/>
          <a:p>
            <a:fld id="{E5564F76-2A74-4D2C-89E4-D7A39A8C3A6C}" type="slidenum">
              <a:rPr lang="en-US" smtClean="0"/>
              <a:pPr/>
              <a:t>72</a:t>
            </a:fld>
            <a:endParaRPr lang="en-US" dirty="0"/>
          </a:p>
        </p:txBody>
      </p:sp>
    </p:spTree>
    <p:extLst>
      <p:ext uri="{BB962C8B-B14F-4D97-AF65-F5344CB8AC3E}">
        <p14:creationId xmlns:p14="http://schemas.microsoft.com/office/powerpoint/2010/main" val="29946162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pPr eaLnBrk="1" hangingPunct="1">
              <a:spcBef>
                <a:spcPts val="0"/>
              </a:spcBef>
              <a:spcAft>
                <a:spcPts val="600"/>
              </a:spcAft>
            </a:pPr>
            <a:r>
              <a:rPr lang="en-US" dirty="0"/>
              <a:t>If matter is not portion-marked, the overall level and category may be impacted by an association.</a:t>
            </a:r>
          </a:p>
          <a:p>
            <a:pPr eaLnBrk="1" hangingPunct="1">
              <a:spcBef>
                <a:spcPts val="0"/>
              </a:spcBef>
              <a:spcAft>
                <a:spcPts val="600"/>
              </a:spcAft>
            </a:pPr>
            <a:endParaRPr lang="en-US" sz="100" dirty="0">
              <a:solidFill>
                <a:srgbClr val="FF0000"/>
              </a:solidFill>
            </a:endParaRPr>
          </a:p>
          <a:p>
            <a:pPr eaLnBrk="1" hangingPunct="1">
              <a:spcBef>
                <a:spcPts val="0"/>
              </a:spcBef>
              <a:spcAft>
                <a:spcPts val="600"/>
              </a:spcAft>
            </a:pPr>
            <a:r>
              <a:rPr lang="en-US" dirty="0"/>
              <a:t>If matter is portion-marked, mark each portion at the level and category of the associated information.</a:t>
            </a:r>
          </a:p>
          <a:p>
            <a:endParaRPr lang="en-US" dirty="0"/>
          </a:p>
        </p:txBody>
      </p:sp>
      <p:sp>
        <p:nvSpPr>
          <p:cNvPr id="271364" name="Slide Number Placeholder 3"/>
          <p:cNvSpPr>
            <a:spLocks noGrp="1"/>
          </p:cNvSpPr>
          <p:nvPr>
            <p:ph type="sldNum" sz="quarter" idx="5"/>
          </p:nvPr>
        </p:nvSpPr>
        <p:spPr>
          <a:noFill/>
        </p:spPr>
        <p:txBody>
          <a:bodyPr/>
          <a:lstStyle/>
          <a:p>
            <a:fld id="{E5564F76-2A74-4D2C-89E4-D7A39A8C3A6C}" type="slidenum">
              <a:rPr lang="en-US" smtClean="0"/>
              <a:pPr/>
              <a:t>73</a:t>
            </a:fld>
            <a:endParaRPr lang="en-US" dirty="0"/>
          </a:p>
        </p:txBody>
      </p:sp>
    </p:spTree>
    <p:extLst>
      <p:ext uri="{BB962C8B-B14F-4D97-AF65-F5344CB8AC3E}">
        <p14:creationId xmlns:p14="http://schemas.microsoft.com/office/powerpoint/2010/main" val="17624227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r>
              <a:rPr lang="en-US" dirty="0"/>
              <a:t>Here is an example of classification by association. </a:t>
            </a:r>
          </a:p>
        </p:txBody>
      </p:sp>
      <p:sp>
        <p:nvSpPr>
          <p:cNvPr id="272388" name="Slide Number Placeholder 3"/>
          <p:cNvSpPr>
            <a:spLocks noGrp="1"/>
          </p:cNvSpPr>
          <p:nvPr>
            <p:ph type="sldNum" sz="quarter" idx="5"/>
          </p:nvPr>
        </p:nvSpPr>
        <p:spPr>
          <a:noFill/>
        </p:spPr>
        <p:txBody>
          <a:bodyPr/>
          <a:lstStyle/>
          <a:p>
            <a:fld id="{30CC55FF-56BD-470D-A85B-96B58D1DAD59}" type="slidenum">
              <a:rPr lang="en-US" smtClean="0"/>
              <a:pPr/>
              <a:t>74</a:t>
            </a:fld>
            <a:endParaRPr lang="en-US" dirty="0"/>
          </a:p>
        </p:txBody>
      </p:sp>
    </p:spTree>
    <p:extLst>
      <p:ext uri="{BB962C8B-B14F-4D97-AF65-F5344CB8AC3E}">
        <p14:creationId xmlns:p14="http://schemas.microsoft.com/office/powerpoint/2010/main" val="8125861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normAutofit/>
          </a:bodyPr>
          <a:lstStyle/>
          <a:p>
            <a:pPr eaLnBrk="1" hangingPunct="1"/>
            <a:r>
              <a:rPr lang="en-US" dirty="0"/>
              <a:t>Classification by compilation is when a large number of often similar, unclassified or classified pieces of information whose selection, arrangement, or completeness in the document adds sufficient value to merit classification or classification at a higher level or category.</a:t>
            </a:r>
          </a:p>
          <a:p>
            <a:pPr eaLnBrk="1" hangingPunct="1"/>
            <a:endParaRPr lang="en-US" dirty="0"/>
          </a:p>
          <a:p>
            <a:pPr eaLnBrk="1" hangingPunct="1"/>
            <a:r>
              <a:rPr lang="en-US" dirty="0"/>
              <a:t>If there is no classification guide topic that applies to an RD/FRD compilation, the compilation determinations must be made by the DOE Director, Office of Classification.</a:t>
            </a:r>
          </a:p>
          <a:p>
            <a:pPr eaLnBrk="1" hangingPunct="1"/>
            <a:endParaRPr lang="en-US" dirty="0"/>
          </a:p>
          <a:p>
            <a:pPr eaLnBrk="1" hangingPunct="1"/>
            <a:r>
              <a:rPr lang="en-US" dirty="0"/>
              <a:t>Compilations are very rare.</a:t>
            </a:r>
          </a:p>
          <a:p>
            <a:endParaRPr lang="en-US" dirty="0"/>
          </a:p>
        </p:txBody>
      </p:sp>
      <p:sp>
        <p:nvSpPr>
          <p:cNvPr id="273412" name="Slide Number Placeholder 3"/>
          <p:cNvSpPr>
            <a:spLocks noGrp="1"/>
          </p:cNvSpPr>
          <p:nvPr>
            <p:ph type="sldNum" sz="quarter" idx="5"/>
          </p:nvPr>
        </p:nvSpPr>
        <p:spPr>
          <a:noFill/>
        </p:spPr>
        <p:txBody>
          <a:bodyPr/>
          <a:lstStyle/>
          <a:p>
            <a:fld id="{09F8052F-9CC1-4ADE-A5A6-B782E3F3B3A2}" type="slidenum">
              <a:rPr lang="en-US" smtClean="0"/>
              <a:pPr/>
              <a:t>75</a:t>
            </a:fld>
            <a:endParaRPr lang="en-US" dirty="0"/>
          </a:p>
        </p:txBody>
      </p:sp>
    </p:spTree>
    <p:extLst>
      <p:ext uri="{BB962C8B-B14F-4D97-AF65-F5344CB8AC3E}">
        <p14:creationId xmlns:p14="http://schemas.microsoft.com/office/powerpoint/2010/main" val="39286009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r>
              <a:rPr lang="en-US" dirty="0"/>
              <a:t>This diagram illustrates the concept of classification by compilation.</a:t>
            </a:r>
            <a:r>
              <a:rPr lang="en-US" baseline="0" dirty="0"/>
              <a:t> Value can be added by selecting </a:t>
            </a:r>
            <a:r>
              <a:rPr lang="en-US" baseline="0"/>
              <a:t>certain information </a:t>
            </a:r>
            <a:r>
              <a:rPr lang="en-US" baseline="0" dirty="0"/>
              <a:t>or by arranging information in a certain way.</a:t>
            </a:r>
            <a:endParaRPr lang="en-US" dirty="0"/>
          </a:p>
        </p:txBody>
      </p:sp>
      <p:sp>
        <p:nvSpPr>
          <p:cNvPr id="274436" name="Slide Number Placeholder 3"/>
          <p:cNvSpPr>
            <a:spLocks noGrp="1"/>
          </p:cNvSpPr>
          <p:nvPr>
            <p:ph type="sldNum" sz="quarter" idx="5"/>
          </p:nvPr>
        </p:nvSpPr>
        <p:spPr>
          <a:noFill/>
        </p:spPr>
        <p:txBody>
          <a:bodyPr/>
          <a:lstStyle/>
          <a:p>
            <a:fld id="{9AB6F5DF-2636-4210-AEF3-EE4170C59C20}" type="slidenum">
              <a:rPr lang="en-US" smtClean="0"/>
              <a:pPr/>
              <a:t>76</a:t>
            </a:fld>
            <a:endParaRPr lang="en-US" dirty="0"/>
          </a:p>
        </p:txBody>
      </p:sp>
    </p:spTree>
    <p:extLst>
      <p:ext uri="{BB962C8B-B14F-4D97-AF65-F5344CB8AC3E}">
        <p14:creationId xmlns:p14="http://schemas.microsoft.com/office/powerpoint/2010/main" val="14616424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pPr eaLnBrk="1" hangingPunct="1"/>
            <a:r>
              <a:rPr lang="en-US" sz="1200" dirty="0"/>
              <a:t>For example, although weapon data report abstracts are unclassified, combining several years of the abstracts could add value such as completeness or comprehensiveness of the information, which would warrant classification. </a:t>
            </a:r>
          </a:p>
        </p:txBody>
      </p:sp>
      <p:sp>
        <p:nvSpPr>
          <p:cNvPr id="275460" name="Slide Number Placeholder 3"/>
          <p:cNvSpPr>
            <a:spLocks noGrp="1"/>
          </p:cNvSpPr>
          <p:nvPr>
            <p:ph type="sldNum" sz="quarter" idx="5"/>
          </p:nvPr>
        </p:nvSpPr>
        <p:spPr>
          <a:noFill/>
        </p:spPr>
        <p:txBody>
          <a:bodyPr/>
          <a:lstStyle/>
          <a:p>
            <a:fld id="{D0D916A8-4C3D-473F-9EFF-5D1D2ABC29A9}" type="slidenum">
              <a:rPr lang="en-US" smtClean="0"/>
              <a:pPr/>
              <a:t>77</a:t>
            </a:fld>
            <a:endParaRPr lang="en-US" dirty="0"/>
          </a:p>
        </p:txBody>
      </p:sp>
    </p:spTree>
    <p:extLst>
      <p:ext uri="{BB962C8B-B14F-4D97-AF65-F5344CB8AC3E}">
        <p14:creationId xmlns:p14="http://schemas.microsoft.com/office/powerpoint/2010/main" val="31024600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r>
              <a:rPr lang="en-US" sz="1200" dirty="0"/>
              <a:t>In</a:t>
            </a:r>
            <a:r>
              <a:rPr lang="en-US" sz="1200" baseline="0" dirty="0"/>
              <a:t> order to protect classified information, m</a:t>
            </a:r>
            <a:r>
              <a:rPr lang="en-US" sz="1200" dirty="0"/>
              <a:t>atter classified by compilation is never portion-marked, and the front page must contain the statement:</a:t>
            </a:r>
          </a:p>
          <a:p>
            <a:pPr eaLnBrk="1" hangingPunct="1"/>
            <a:endParaRPr lang="en-US" sz="400" dirty="0">
              <a:solidFill>
                <a:srgbClr val="FF0000"/>
              </a:solidFill>
            </a:endParaRPr>
          </a:p>
          <a:p>
            <a:pPr eaLnBrk="1" hangingPunct="1"/>
            <a:r>
              <a:rPr lang="en-US" sz="1200" dirty="0"/>
              <a:t>“This document has been classified as a compilation and must not be used as a source document for a derivative classification decision." </a:t>
            </a:r>
          </a:p>
          <a:p>
            <a:endParaRPr lang="en-US" dirty="0"/>
          </a:p>
        </p:txBody>
      </p:sp>
      <p:sp>
        <p:nvSpPr>
          <p:cNvPr id="273412" name="Slide Number Placeholder 3"/>
          <p:cNvSpPr>
            <a:spLocks noGrp="1"/>
          </p:cNvSpPr>
          <p:nvPr>
            <p:ph type="sldNum" sz="quarter" idx="5"/>
          </p:nvPr>
        </p:nvSpPr>
        <p:spPr>
          <a:noFill/>
        </p:spPr>
        <p:txBody>
          <a:bodyPr/>
          <a:lstStyle/>
          <a:p>
            <a:fld id="{09F8052F-9CC1-4ADE-A5A6-B782E3F3B3A2}" type="slidenum">
              <a:rPr lang="en-US" smtClean="0"/>
              <a:pPr/>
              <a:t>78</a:t>
            </a:fld>
            <a:endParaRPr lang="en-US" dirty="0"/>
          </a:p>
        </p:txBody>
      </p:sp>
    </p:spTree>
    <p:extLst>
      <p:ext uri="{BB962C8B-B14F-4D97-AF65-F5344CB8AC3E}">
        <p14:creationId xmlns:p14="http://schemas.microsoft.com/office/powerpoint/2010/main" val="6474706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8" name="Slide Number Placeholder 3"/>
          <p:cNvSpPr>
            <a:spLocks noGrp="1"/>
          </p:cNvSpPr>
          <p:nvPr>
            <p:ph type="sldNum" sz="quarter" idx="5"/>
          </p:nvPr>
        </p:nvSpPr>
        <p:spPr>
          <a:noFill/>
        </p:spPr>
        <p:txBody>
          <a:bodyPr/>
          <a:lstStyle/>
          <a:p>
            <a:fld id="{71171AD2-21EB-4C46-9EA1-7CE512E27F22}" type="slidenum">
              <a:rPr lang="en-US" smtClean="0"/>
              <a:pPr/>
              <a:t>79</a:t>
            </a:fld>
            <a:endParaRPr lang="en-US" dirty="0"/>
          </a:p>
        </p:txBody>
      </p:sp>
      <p:sp>
        <p:nvSpPr>
          <p:cNvPr id="5" name="Notes Placeholder 2">
            <a:extLst>
              <a:ext uri="{FF2B5EF4-FFF2-40B4-BE49-F238E27FC236}">
                <a16:creationId xmlns:a16="http://schemas.microsoft.com/office/drawing/2014/main" xmlns="" id="{644C4D70-F126-4A02-A562-7F4D17A5586E}"/>
              </a:ext>
            </a:extLst>
          </p:cNvPr>
          <p:cNvSpPr txBox="1">
            <a:spLocks/>
          </p:cNvSpPr>
          <p:nvPr/>
        </p:nvSpPr>
        <p:spPr>
          <a:xfrm>
            <a:off x="701040" y="4387136"/>
            <a:ext cx="5608320" cy="4156234"/>
          </a:xfrm>
          <a:prstGeom prst="rect">
            <a:avLst/>
          </a:prstGeom>
          <a:noFill/>
          <a:ln/>
        </p:spPr>
        <p:txBody>
          <a:bodyPr vert="horz" lIns="93177" tIns="46589" rIns="93177" bIns="4658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2365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r>
              <a:rPr lang="en-US" dirty="0"/>
              <a:t>There are two authorities for classification:</a:t>
            </a:r>
            <a:r>
              <a:rPr lang="en-US" baseline="0" dirty="0"/>
              <a:t> statutes and Presidential Executive Orders.</a:t>
            </a:r>
          </a:p>
          <a:p>
            <a:endParaRPr lang="en-US" dirty="0"/>
          </a:p>
          <a:p>
            <a:r>
              <a:rPr lang="en-US" baseline="0" dirty="0"/>
              <a:t>Statutes are laws passed by Congress that apply to any person in the United States, whereas</a:t>
            </a:r>
            <a:r>
              <a:rPr lang="en-US" baseline="0" dirty="0">
                <a:solidFill>
                  <a:srgbClr val="FF0000"/>
                </a:solidFill>
              </a:rPr>
              <a:t> </a:t>
            </a:r>
            <a:r>
              <a:rPr lang="en-US" baseline="0" dirty="0"/>
              <a:t>Presidential Executive Orders apply to the Executive branch.  </a:t>
            </a:r>
          </a:p>
          <a:p>
            <a:endParaRPr lang="en-US" dirty="0"/>
          </a:p>
          <a:p>
            <a:r>
              <a:rPr lang="en-US" baseline="0" dirty="0"/>
              <a:t>The two specific authorities that apply are the Atomic Energy Act and the Executive Order, 13526.</a:t>
            </a:r>
          </a:p>
          <a:p>
            <a:endParaRPr lang="en-US" dirty="0"/>
          </a:p>
          <a:p>
            <a:endParaRPr lang="en-US" dirty="0"/>
          </a:p>
          <a:p>
            <a:endParaRPr lang="en-US" dirty="0"/>
          </a:p>
        </p:txBody>
      </p:sp>
      <p:sp>
        <p:nvSpPr>
          <p:cNvPr id="188420" name="Slide Number Placeholder 3"/>
          <p:cNvSpPr>
            <a:spLocks noGrp="1"/>
          </p:cNvSpPr>
          <p:nvPr>
            <p:ph type="sldNum" sz="quarter" idx="5"/>
          </p:nvPr>
        </p:nvSpPr>
        <p:spPr>
          <a:noFill/>
        </p:spPr>
        <p:txBody>
          <a:bodyPr/>
          <a:lstStyle/>
          <a:p>
            <a:fld id="{D545A541-D439-4DE1-94F6-010461BDF69A}" type="slidenum">
              <a:rPr lang="en-US" smtClean="0"/>
              <a:pPr/>
              <a:t>8</a:t>
            </a:fld>
            <a:endParaRPr lang="en-US" dirty="0"/>
          </a:p>
        </p:txBody>
      </p:sp>
    </p:spTree>
    <p:extLst>
      <p:ext uri="{BB962C8B-B14F-4D97-AF65-F5344CB8AC3E}">
        <p14:creationId xmlns:p14="http://schemas.microsoft.com/office/powerpoint/2010/main" val="2292033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pPr marL="0" indent="0" eaLnBrk="1" hangingPunct="1">
              <a:lnSpc>
                <a:spcPct val="120000"/>
              </a:lnSpc>
              <a:spcBef>
                <a:spcPts val="0"/>
              </a:spcBef>
              <a:spcAft>
                <a:spcPts val="1800"/>
              </a:spcAft>
              <a:buFont typeface="Wingdings" pitchFamily="2" charset="2"/>
              <a:buNone/>
            </a:pPr>
            <a:r>
              <a:rPr lang="en-US" dirty="0"/>
              <a:t>The initial determination that nuclear-related information requires protection as Restricted Data can only be made by ___________________________________.</a:t>
            </a:r>
          </a:p>
          <a:p>
            <a:pPr marL="0" lvl="1" eaLnBrk="1" hangingPunct="1">
              <a:buFont typeface="Wingdings" panose="05000000000000000000" pitchFamily="2" charset="2"/>
              <a:buChar char="q"/>
              <a:tabLst>
                <a:tab pos="288925" algn="l"/>
              </a:tabLst>
            </a:pPr>
            <a:r>
              <a:rPr lang="en-US" dirty="0"/>
              <a:t>	an RD Derivative Classifier</a:t>
            </a:r>
          </a:p>
          <a:p>
            <a:pPr marL="0" lvl="1" defTabSz="746125" eaLnBrk="1" hangingPunct="1">
              <a:buFont typeface="Wingdings" panose="05000000000000000000" pitchFamily="2" charset="2"/>
              <a:buChar char="q"/>
              <a:tabLst>
                <a:tab pos="288925" algn="l"/>
              </a:tabLst>
            </a:pPr>
            <a:r>
              <a:rPr lang="en-US" dirty="0"/>
              <a:t>	an RD Management Official</a:t>
            </a:r>
          </a:p>
          <a:p>
            <a:pPr marL="0" lvl="1" defTabSz="746125" eaLnBrk="1" hangingPunct="1">
              <a:buFont typeface="Wingdings" panose="05000000000000000000" pitchFamily="2" charset="2"/>
              <a:buChar char="q"/>
              <a:tabLst>
                <a:tab pos="288925" algn="l"/>
              </a:tabLst>
            </a:pPr>
            <a:r>
              <a:rPr lang="en-US" dirty="0"/>
              <a:t>	the DOE Director of the Office of Classification</a:t>
            </a:r>
          </a:p>
          <a:p>
            <a:pPr marL="0" lvl="1" eaLnBrk="1" hangingPunct="1">
              <a:buFont typeface="Wingdings" panose="05000000000000000000" pitchFamily="2" charset="2"/>
              <a:buChar char="q"/>
              <a:tabLst>
                <a:tab pos="288925" algn="l"/>
              </a:tabLst>
            </a:pPr>
            <a:r>
              <a:rPr lang="en-US" dirty="0"/>
              <a:t>	All of the above </a:t>
            </a:r>
          </a:p>
          <a:p>
            <a:endParaRPr lang="en-US" dirty="0"/>
          </a:p>
        </p:txBody>
      </p:sp>
      <p:sp>
        <p:nvSpPr>
          <p:cNvPr id="280580" name="Slide Number Placeholder 3"/>
          <p:cNvSpPr>
            <a:spLocks noGrp="1"/>
          </p:cNvSpPr>
          <p:nvPr>
            <p:ph type="sldNum" sz="quarter" idx="5"/>
          </p:nvPr>
        </p:nvSpPr>
        <p:spPr>
          <a:noFill/>
        </p:spPr>
        <p:txBody>
          <a:bodyPr/>
          <a:lstStyle/>
          <a:p>
            <a:fld id="{1F0D8E80-B791-43CC-9325-2CC450B20B2E}" type="slidenum">
              <a:rPr lang="en-US" smtClean="0"/>
              <a:pPr/>
              <a:t>80</a:t>
            </a:fld>
            <a:endParaRPr lang="en-US" dirty="0"/>
          </a:p>
        </p:txBody>
      </p:sp>
    </p:spTree>
    <p:extLst>
      <p:ext uri="{BB962C8B-B14F-4D97-AF65-F5344CB8AC3E}">
        <p14:creationId xmlns:p14="http://schemas.microsoft.com/office/powerpoint/2010/main" val="12801910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r>
              <a:rPr lang="en-US" baseline="0" dirty="0"/>
              <a:t>Only the DOE Director, Office of Classification is authorized to make the initial determination that nuclear-related information is RD.</a:t>
            </a:r>
            <a:endParaRPr lang="en-US" dirty="0"/>
          </a:p>
        </p:txBody>
      </p:sp>
      <p:sp>
        <p:nvSpPr>
          <p:cNvPr id="280580" name="Slide Number Placeholder 3"/>
          <p:cNvSpPr>
            <a:spLocks noGrp="1"/>
          </p:cNvSpPr>
          <p:nvPr>
            <p:ph type="sldNum" sz="quarter" idx="5"/>
          </p:nvPr>
        </p:nvSpPr>
        <p:spPr>
          <a:noFill/>
        </p:spPr>
        <p:txBody>
          <a:bodyPr/>
          <a:lstStyle/>
          <a:p>
            <a:fld id="{1F0D8E80-B791-43CC-9325-2CC450B20B2E}" type="slidenum">
              <a:rPr lang="en-US" smtClean="0"/>
              <a:pPr/>
              <a:t>81</a:t>
            </a:fld>
            <a:endParaRPr lang="en-US" dirty="0"/>
          </a:p>
        </p:txBody>
      </p:sp>
    </p:spTree>
    <p:extLst>
      <p:ext uri="{BB962C8B-B14F-4D97-AF65-F5344CB8AC3E}">
        <p14:creationId xmlns:p14="http://schemas.microsoft.com/office/powerpoint/2010/main" val="3626435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pPr marL="0" indent="0">
              <a:lnSpc>
                <a:spcPct val="120000"/>
              </a:lnSpc>
              <a:spcBef>
                <a:spcPts val="0"/>
              </a:spcBef>
              <a:spcAft>
                <a:spcPts val="1800"/>
              </a:spcAft>
              <a:buNone/>
            </a:pPr>
            <a:r>
              <a:rPr lang="en-US" dirty="0"/>
              <a:t>Persons who can make classification decisions on matter containing RD and FRD that is not for public release ________________________________.</a:t>
            </a:r>
          </a:p>
          <a:p>
            <a:pPr marL="288925" lvl="1" indent="-230188" eaLnBrk="1" hangingPunct="1">
              <a:buFont typeface="Wingdings" panose="05000000000000000000" pitchFamily="2" charset="2"/>
              <a:buChar char="q"/>
            </a:pPr>
            <a:r>
              <a:rPr lang="en-US" dirty="0"/>
              <a:t>must have received training</a:t>
            </a:r>
          </a:p>
          <a:p>
            <a:pPr marL="288925" lvl="1" indent="-230188" eaLnBrk="1" hangingPunct="1">
              <a:buFont typeface="Wingdings" panose="05000000000000000000" pitchFamily="2" charset="2"/>
              <a:buChar char="q"/>
            </a:pPr>
            <a:r>
              <a:rPr lang="en-US" dirty="0"/>
              <a:t>must be knowledgeable in the subject area</a:t>
            </a:r>
          </a:p>
          <a:p>
            <a:pPr marL="288925" lvl="1" indent="-230188" eaLnBrk="1" hangingPunct="1">
              <a:buFont typeface="Wingdings" panose="05000000000000000000" pitchFamily="2" charset="2"/>
              <a:buChar char="q"/>
            </a:pPr>
            <a:r>
              <a:rPr lang="en-US" dirty="0"/>
              <a:t>must be designated in writing as an RD Derivative Classifier if they are not DoD military of Federal employees</a:t>
            </a:r>
          </a:p>
          <a:p>
            <a:pPr marL="288925" lvl="1" indent="-230188" eaLnBrk="1" hangingPunct="1">
              <a:buFont typeface="Wingdings" panose="05000000000000000000" pitchFamily="2" charset="2"/>
              <a:buChar char="q"/>
            </a:pPr>
            <a:r>
              <a:rPr lang="en-US" dirty="0"/>
              <a:t>All of the above </a:t>
            </a:r>
          </a:p>
        </p:txBody>
      </p:sp>
      <p:sp>
        <p:nvSpPr>
          <p:cNvPr id="281604" name="Slide Number Placeholder 3"/>
          <p:cNvSpPr>
            <a:spLocks noGrp="1"/>
          </p:cNvSpPr>
          <p:nvPr>
            <p:ph type="sldNum" sz="quarter" idx="5"/>
          </p:nvPr>
        </p:nvSpPr>
        <p:spPr>
          <a:noFill/>
        </p:spPr>
        <p:txBody>
          <a:bodyPr/>
          <a:lstStyle/>
          <a:p>
            <a:fld id="{B484DD8C-E106-4778-949C-E65695C3F68D}" type="slidenum">
              <a:rPr lang="en-US" smtClean="0"/>
              <a:pPr/>
              <a:t>82</a:t>
            </a:fld>
            <a:endParaRPr lang="en-US" dirty="0"/>
          </a:p>
        </p:txBody>
      </p:sp>
    </p:spTree>
    <p:extLst>
      <p:ext uri="{BB962C8B-B14F-4D97-AF65-F5344CB8AC3E}">
        <p14:creationId xmlns:p14="http://schemas.microsoft.com/office/powerpoint/2010/main" val="24768362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r>
              <a:rPr lang="en-US" dirty="0"/>
              <a:t>All of the above is the </a:t>
            </a:r>
            <a:r>
              <a:rPr lang="en-US"/>
              <a:t>correct answer.  </a:t>
            </a:r>
            <a:endParaRPr lang="en-US" dirty="0"/>
          </a:p>
          <a:p>
            <a:endParaRPr lang="en-US" dirty="0"/>
          </a:p>
          <a:p>
            <a:r>
              <a:rPr lang="en-US" dirty="0"/>
              <a:t>Persons who can make classification decisions on matter containing RD and FRD that is not for public release must receive training, be knowledgeable in the subject area, and must be an authorized RD Derivative Classifier.  RD Derivative Classifiers who are not DoD federal employees or military personnel must be designated in writing.  </a:t>
            </a:r>
          </a:p>
          <a:p>
            <a:endParaRPr lang="en-US" dirty="0"/>
          </a:p>
        </p:txBody>
      </p:sp>
      <p:sp>
        <p:nvSpPr>
          <p:cNvPr id="281604" name="Slide Number Placeholder 3"/>
          <p:cNvSpPr>
            <a:spLocks noGrp="1"/>
          </p:cNvSpPr>
          <p:nvPr>
            <p:ph type="sldNum" sz="quarter" idx="5"/>
          </p:nvPr>
        </p:nvSpPr>
        <p:spPr>
          <a:noFill/>
        </p:spPr>
        <p:txBody>
          <a:bodyPr/>
          <a:lstStyle/>
          <a:p>
            <a:fld id="{B484DD8C-E106-4778-949C-E65695C3F68D}" type="slidenum">
              <a:rPr lang="en-US" smtClean="0"/>
              <a:pPr/>
              <a:t>83</a:t>
            </a:fld>
            <a:endParaRPr lang="en-US" dirty="0"/>
          </a:p>
        </p:txBody>
      </p:sp>
    </p:spTree>
    <p:extLst>
      <p:ext uri="{BB962C8B-B14F-4D97-AF65-F5344CB8AC3E}">
        <p14:creationId xmlns:p14="http://schemas.microsoft.com/office/powerpoint/2010/main" val="21269789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99760" cy="4156234"/>
          </a:xfrm>
        </p:spPr>
        <p:txBody>
          <a:bodyPr>
            <a:normAutofit/>
          </a:bodyPr>
          <a:lstStyle/>
          <a:p>
            <a:pPr marL="0" indent="0" eaLnBrk="1" hangingPunct="1">
              <a:spcBef>
                <a:spcPts val="0"/>
              </a:spcBef>
              <a:spcAft>
                <a:spcPts val="1800"/>
              </a:spcAft>
              <a:buFont typeface="Wingdings" pitchFamily="2" charset="2"/>
              <a:buNone/>
            </a:pPr>
            <a:r>
              <a:rPr lang="en-US" dirty="0"/>
              <a:t>If an RD Derivative Classifier comes across information that may be RD, but he or she lacks a relevant classification guide or source document, which is an appropriate action?</a:t>
            </a:r>
          </a:p>
          <a:p>
            <a:pPr marL="228600" lvl="1" indent="-223838" eaLnBrk="1" hangingPunct="1">
              <a:buFont typeface="Wingdings" panose="05000000000000000000" pitchFamily="2" charset="2"/>
              <a:buChar char="q"/>
            </a:pPr>
            <a:r>
              <a:rPr lang="en-US" dirty="0"/>
              <a:t>Contact their RD Management Official</a:t>
            </a:r>
          </a:p>
          <a:p>
            <a:pPr marL="228600" lvl="1" indent="-223838" eaLnBrk="1" hangingPunct="1">
              <a:buFont typeface="Wingdings" panose="05000000000000000000" pitchFamily="2" charset="2"/>
              <a:buChar char="q"/>
            </a:pPr>
            <a:r>
              <a:rPr lang="en-US" dirty="0"/>
              <a:t>Mark the matter as unclassified</a:t>
            </a:r>
          </a:p>
          <a:p>
            <a:pPr marL="228600" lvl="1" indent="-223838" eaLnBrk="1" hangingPunct="1">
              <a:buFont typeface="Wingdings" panose="05000000000000000000" pitchFamily="2" charset="2"/>
              <a:buChar char="q"/>
            </a:pPr>
            <a:r>
              <a:rPr lang="en-US" dirty="0"/>
              <a:t>Make an initial classification decision</a:t>
            </a:r>
          </a:p>
          <a:p>
            <a:pPr marL="228600" lvl="1" indent="-223838" eaLnBrk="1" hangingPunct="1">
              <a:buFont typeface="Wingdings" panose="05000000000000000000" pitchFamily="2" charset="2"/>
              <a:buChar char="q"/>
            </a:pPr>
            <a:r>
              <a:rPr lang="en-US" dirty="0"/>
              <a:t>None of the above </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84</a:t>
            </a:fld>
            <a:endParaRPr lang="en-US" dirty="0"/>
          </a:p>
        </p:txBody>
      </p:sp>
    </p:spTree>
    <p:extLst>
      <p:ext uri="{BB962C8B-B14F-4D97-AF65-F5344CB8AC3E}">
        <p14:creationId xmlns:p14="http://schemas.microsoft.com/office/powerpoint/2010/main" val="23250177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dirty="0"/>
              <a:t>If an RD Derivative Classifier comes across information that may be RD, but he or she lacks a relevant classification guide or source document, they must</a:t>
            </a:r>
            <a:r>
              <a:rPr lang="en-US" baseline="0" dirty="0"/>
              <a:t> </a:t>
            </a:r>
            <a:r>
              <a:rPr lang="en-US" dirty="0"/>
              <a:t>contact their RD Management Official to determine if applicable</a:t>
            </a:r>
            <a:r>
              <a:rPr lang="en-US" baseline="0" dirty="0"/>
              <a:t> guidance is available</a:t>
            </a:r>
            <a:r>
              <a:rPr lang="en-US" dirty="0"/>
              <a:t>.</a:t>
            </a:r>
          </a:p>
          <a:p>
            <a:pPr marL="0" indent="0" eaLnBrk="1" hangingPunct="1">
              <a:spcBef>
                <a:spcPts val="0"/>
              </a:spcBef>
              <a:spcAft>
                <a:spcPts val="1800"/>
              </a:spcAft>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85</a:t>
            </a:fld>
            <a:endParaRPr lang="en-US" dirty="0"/>
          </a:p>
        </p:txBody>
      </p:sp>
    </p:spTree>
    <p:extLst>
      <p:ext uri="{BB962C8B-B14F-4D97-AF65-F5344CB8AC3E}">
        <p14:creationId xmlns:p14="http://schemas.microsoft.com/office/powerpoint/2010/main" val="34361923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lnSpc>
                <a:spcPct val="120000"/>
              </a:lnSpc>
              <a:spcBef>
                <a:spcPts val="0"/>
              </a:spcBef>
              <a:buFont typeface="Wingdings" pitchFamily="2" charset="2"/>
              <a:buNone/>
            </a:pPr>
            <a:r>
              <a:rPr lang="en-US" dirty="0"/>
              <a:t>Any person with access to RD who generates matter intended for public release that potentially contains RD must ensure that it is ________________________________.</a:t>
            </a:r>
          </a:p>
          <a:p>
            <a:pPr marL="0" indent="0" eaLnBrk="1" hangingPunct="1">
              <a:lnSpc>
                <a:spcPct val="120000"/>
              </a:lnSpc>
              <a:spcBef>
                <a:spcPts val="0"/>
              </a:spcBef>
              <a:buFont typeface="Wingdings" pitchFamily="2" charset="2"/>
              <a:buNone/>
            </a:pPr>
            <a:endParaRPr lang="en-US" sz="700" dirty="0"/>
          </a:p>
          <a:p>
            <a:pPr marL="349250" lvl="1" indent="-288925" eaLnBrk="1" hangingPunct="1">
              <a:buFont typeface="Wingdings" panose="05000000000000000000" pitchFamily="2" charset="2"/>
              <a:buChar char="q"/>
            </a:pPr>
            <a:r>
              <a:rPr lang="en-US" dirty="0"/>
              <a:t>automatically declassified</a:t>
            </a:r>
          </a:p>
          <a:p>
            <a:pPr marL="349250" lvl="1" indent="-288925" eaLnBrk="1" hangingPunct="1">
              <a:buFont typeface="Wingdings" panose="05000000000000000000" pitchFamily="2" charset="2"/>
              <a:buChar char="q"/>
            </a:pPr>
            <a:r>
              <a:rPr lang="en-US" dirty="0"/>
              <a:t>marked as declassified</a:t>
            </a:r>
          </a:p>
          <a:p>
            <a:pPr marL="349250" lvl="1" indent="-288925" eaLnBrk="1" hangingPunct="1">
              <a:buFont typeface="Wingdings" panose="05000000000000000000" pitchFamily="2" charset="2"/>
              <a:buChar char="q"/>
            </a:pPr>
            <a:r>
              <a:rPr lang="en-US" dirty="0"/>
              <a:t>reviewed by DOE </a:t>
            </a:r>
          </a:p>
          <a:p>
            <a:pPr marL="349250" lvl="1" indent="-288925" eaLnBrk="1" hangingPunct="1">
              <a:buFont typeface="Wingdings" panose="05000000000000000000" pitchFamily="2" charset="2"/>
              <a:buChar char="q"/>
            </a:pPr>
            <a:r>
              <a:rPr lang="en-US" dirty="0"/>
              <a:t>unclassified </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86</a:t>
            </a:fld>
            <a:endParaRPr lang="en-US" dirty="0"/>
          </a:p>
        </p:txBody>
      </p:sp>
    </p:spTree>
    <p:extLst>
      <p:ext uri="{BB962C8B-B14F-4D97-AF65-F5344CB8AC3E}">
        <p14:creationId xmlns:p14="http://schemas.microsoft.com/office/powerpoint/2010/main" val="20326978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6"/>
            <a:ext cx="5791200" cy="4156234"/>
          </a:xfrm>
        </p:spPr>
        <p:txBody>
          <a:bodyPr>
            <a:normAutofit/>
          </a:bodyPr>
          <a:lstStyle/>
          <a:p>
            <a:r>
              <a:rPr lang="en-US" dirty="0"/>
              <a:t>Matter intended for public release that potentially contains RD must be reviewed by DOE.</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87</a:t>
            </a:fld>
            <a:endParaRPr lang="en-US" dirty="0"/>
          </a:p>
        </p:txBody>
      </p:sp>
    </p:spTree>
    <p:extLst>
      <p:ext uri="{BB962C8B-B14F-4D97-AF65-F5344CB8AC3E}">
        <p14:creationId xmlns:p14="http://schemas.microsoft.com/office/powerpoint/2010/main" val="37187519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pitchFamily="2" charset="2"/>
              <a:buNone/>
            </a:pPr>
            <a:r>
              <a:rPr lang="en-US" dirty="0"/>
              <a:t>This module covered:</a:t>
            </a:r>
          </a:p>
          <a:p>
            <a:pPr eaLnBrk="1" hangingPunct="1">
              <a:buFont typeface="Wingdings" pitchFamily="2" charset="2"/>
              <a:buNone/>
            </a:pPr>
            <a:endParaRPr lang="en-US" sz="400" dirty="0"/>
          </a:p>
          <a:p>
            <a:pPr lvl="1" indent="-168275"/>
            <a:r>
              <a:rPr lang="en-US" dirty="0"/>
              <a:t>Information vs. matter </a:t>
            </a:r>
          </a:p>
          <a:p>
            <a:pPr lvl="1" indent="-168275"/>
            <a:endParaRPr lang="en-US" sz="400" dirty="0"/>
          </a:p>
          <a:p>
            <a:pPr lvl="1" indent="-168275"/>
            <a:r>
              <a:rPr lang="en-US" dirty="0"/>
              <a:t>Initial vs.</a:t>
            </a:r>
            <a:r>
              <a:rPr lang="en-US" dirty="0">
                <a:solidFill>
                  <a:srgbClr val="FF0000"/>
                </a:solidFill>
              </a:rPr>
              <a:t> </a:t>
            </a:r>
            <a:r>
              <a:rPr lang="en-US" dirty="0"/>
              <a:t>derivative classification</a:t>
            </a:r>
          </a:p>
          <a:p>
            <a:pPr lvl="1" indent="-168275"/>
            <a:endParaRPr lang="en-US" sz="400" dirty="0"/>
          </a:p>
          <a:p>
            <a:pPr lvl="1" indent="-168275"/>
            <a:r>
              <a:rPr lang="en-US" dirty="0"/>
              <a:t>Classification guides </a:t>
            </a:r>
          </a:p>
          <a:p>
            <a:pPr lvl="1" indent="-168275"/>
            <a:endParaRPr lang="en-US" sz="400" dirty="0"/>
          </a:p>
          <a:p>
            <a:pPr lvl="1" indent="-168275"/>
            <a:r>
              <a:rPr lang="en-US" dirty="0"/>
              <a:t>Source documents </a:t>
            </a:r>
          </a:p>
          <a:p>
            <a:pPr lvl="1" indent="-168275"/>
            <a:endParaRPr lang="en-US" sz="400" dirty="0"/>
          </a:p>
          <a:p>
            <a:pPr lvl="1" indent="-168275"/>
            <a:r>
              <a:rPr lang="en-US" dirty="0"/>
              <a:t>Associations and compilations </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88</a:t>
            </a:fld>
            <a:endParaRPr lang="en-US" dirty="0"/>
          </a:p>
        </p:txBody>
      </p:sp>
    </p:spTree>
    <p:extLst>
      <p:ext uri="{BB962C8B-B14F-4D97-AF65-F5344CB8AC3E}">
        <p14:creationId xmlns:p14="http://schemas.microsoft.com/office/powerpoint/2010/main" val="16789848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89</a:t>
            </a:fld>
            <a:endParaRPr lang="en-US" dirty="0"/>
          </a:p>
        </p:txBody>
      </p:sp>
      <p:sp>
        <p:nvSpPr>
          <p:cNvPr id="6" name="Notes Placeholder 5">
            <a:extLst>
              <a:ext uri="{FF2B5EF4-FFF2-40B4-BE49-F238E27FC236}">
                <a16:creationId xmlns:a16="http://schemas.microsoft.com/office/drawing/2014/main" xmlns="" id="{26B58F06-ECC9-4340-BD32-2360F11CFF9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60481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7"/>
          <p:cNvSpPr>
            <a:spLocks noGrp="1" noChangeArrowheads="1"/>
          </p:cNvSpPr>
          <p:nvPr>
            <p:ph type="sldNum" sz="quarter" idx="5"/>
          </p:nvPr>
        </p:nvSpPr>
        <p:spPr>
          <a:noFill/>
        </p:spPr>
        <p:txBody>
          <a:bodyPr/>
          <a:lstStyle/>
          <a:p>
            <a:fld id="{5EF36E24-5075-4322-A584-EA8C40F7B0CB}" type="slidenum">
              <a:rPr lang="en-US" smtClean="0"/>
              <a:pPr/>
              <a:t>9</a:t>
            </a:fld>
            <a:endParaRPr lang="en-US" dirty="0"/>
          </a:p>
        </p:txBody>
      </p:sp>
      <p:sp>
        <p:nvSpPr>
          <p:cNvPr id="211972" name="Rectangle 2"/>
          <p:cNvSpPr>
            <a:spLocks noGrp="1" noRot="1" noChangeAspect="1" noChangeArrowheads="1" noTextEdit="1"/>
          </p:cNvSpPr>
          <p:nvPr>
            <p:ph type="sldImg"/>
          </p:nvPr>
        </p:nvSpPr>
        <p:spPr>
          <a:ln/>
        </p:spPr>
      </p:sp>
      <p:sp>
        <p:nvSpPr>
          <p:cNvPr id="211973"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Based on</a:t>
            </a:r>
            <a:r>
              <a:rPr lang="en-US" sz="1200" kern="1200" baseline="0" dirty="0">
                <a:solidFill>
                  <a:schemeClr val="tx1"/>
                </a:solidFill>
                <a:effectLst/>
                <a:latin typeface="+mn-lt"/>
                <a:ea typeface="+mn-ea"/>
                <a:cs typeface="+mn-cs"/>
              </a:rPr>
              <a:t> the two </a:t>
            </a:r>
            <a:r>
              <a:rPr lang="en-US" sz="1200" kern="1200" baseline="0" dirty="0">
                <a:effectLst/>
                <a:latin typeface="+mn-lt"/>
                <a:ea typeface="+mn-ea"/>
                <a:cs typeface="+mn-cs"/>
              </a:rPr>
              <a:t>authorities,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here are four categories of classified information</a:t>
            </a:r>
            <a:r>
              <a:rPr lang="en-US" sz="1200" kern="1200" dirty="0">
                <a:effectLst/>
                <a:latin typeface="+mn-lt"/>
                <a:ea typeface="+mn-ea"/>
                <a:cs typeface="+mn-cs"/>
              </a:rPr>
              <a:t>:</a:t>
            </a:r>
            <a:r>
              <a:rPr lang="en-US" sz="1200"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Restricted</a:t>
            </a:r>
            <a:r>
              <a:rPr lang="en-US" sz="1200" kern="1200" baseline="0" dirty="0">
                <a:solidFill>
                  <a:schemeClr val="tx1"/>
                </a:solidFill>
                <a:effectLst/>
                <a:latin typeface="+mn-lt"/>
                <a:ea typeface="+mn-ea"/>
                <a:cs typeface="+mn-cs"/>
              </a:rPr>
              <a:t> Data (R</a:t>
            </a:r>
            <a:r>
              <a:rPr lang="en-US" sz="1200" kern="1200" dirty="0">
                <a:solidFill>
                  <a:schemeClr val="tx1"/>
                </a:solidFill>
                <a:effectLst/>
                <a:latin typeface="+mn-lt"/>
                <a:ea typeface="+mn-ea"/>
                <a:cs typeface="+mn-cs"/>
              </a:rPr>
              <a:t>D), Formerly Restricted Data (FRD), Transclassified Foreign Nuclear Information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FNI), and National Security Information</a:t>
            </a:r>
            <a:r>
              <a:rPr lang="en-US" sz="1200" kern="1200" baseline="0" dirty="0">
                <a:solidFill>
                  <a:schemeClr val="tx1"/>
                </a:solidFill>
                <a:effectLst/>
                <a:latin typeface="+mn-lt"/>
                <a:ea typeface="+mn-ea"/>
                <a:cs typeface="+mn-cs"/>
              </a:rPr>
              <a:t> (NSI)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three </a:t>
            </a:r>
            <a:r>
              <a:rPr lang="en-US" sz="1200" kern="1200" dirty="0">
                <a:solidFill>
                  <a:schemeClr val="tx1"/>
                </a:solidFill>
                <a:effectLst/>
                <a:latin typeface="+mn-lt"/>
                <a:ea typeface="+mn-ea"/>
                <a:cs typeface="+mn-cs"/>
              </a:rPr>
              <a:t>categories</a:t>
            </a:r>
            <a:r>
              <a:rPr lang="en-US" sz="1200" kern="1200" baseline="0" dirty="0">
                <a:solidFill>
                  <a:schemeClr val="tx1"/>
                </a:solidFill>
                <a:effectLst/>
                <a:latin typeface="+mn-lt"/>
                <a:ea typeface="+mn-ea"/>
                <a:cs typeface="+mn-cs"/>
              </a:rPr>
              <a:t> of RD, FRD, and TFNI were created under the Atomic Energy 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fourth classification category, National Security Information (NSI), is governed by Presidential Executive Order. This information is sometimes referred to as classified national security information or collateral.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examine the three nuclear-related categories.</a:t>
            </a:r>
          </a:p>
        </p:txBody>
      </p:sp>
    </p:spTree>
    <p:extLst>
      <p:ext uri="{BB962C8B-B14F-4D97-AF65-F5344CB8AC3E}">
        <p14:creationId xmlns:p14="http://schemas.microsoft.com/office/powerpoint/2010/main" val="38964752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When this module is completed, you should be able to identify the markings that are applied to the front page and interior pages of matter containing RD and FRD, RD Derivative Classifier markings, and portion markings. </a:t>
            </a:r>
          </a:p>
          <a:p>
            <a:pPr eaLnBrk="1" hangingPunct="1"/>
            <a:endParaRPr lang="en-US" b="1" dirty="0"/>
          </a:p>
          <a:p>
            <a:pPr eaLnBrk="1" hangingPunct="1"/>
            <a:r>
              <a:rPr lang="en-US" dirty="0"/>
              <a:t>You should also be able to:</a:t>
            </a:r>
          </a:p>
          <a:p>
            <a:pPr eaLnBrk="1" hangingPunct="1"/>
            <a:r>
              <a:rPr lang="en-US" sz="400" dirty="0"/>
              <a:t> </a:t>
            </a:r>
          </a:p>
          <a:p>
            <a:pPr eaLnBrk="1" hangingPunct="1"/>
            <a:r>
              <a:rPr lang="en-US" dirty="0"/>
              <a:t>      Correctly mark matter containing RD or FRD</a:t>
            </a:r>
          </a:p>
          <a:p>
            <a:pPr eaLnBrk="1" hangingPunct="1"/>
            <a:endParaRPr lang="en-US" sz="400" dirty="0"/>
          </a:p>
          <a:p>
            <a:pPr eaLnBrk="1" hangingPunct="1"/>
            <a:r>
              <a:rPr lang="en-US" dirty="0"/>
              <a:t>      Identify requirements for portion marking matter containing RD and FRD </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90</a:t>
            </a:fld>
            <a:endParaRPr lang="en-US" dirty="0"/>
          </a:p>
        </p:txBody>
      </p:sp>
    </p:spTree>
    <p:extLst>
      <p:ext uri="{BB962C8B-B14F-4D97-AF65-F5344CB8AC3E}">
        <p14:creationId xmlns:p14="http://schemas.microsoft.com/office/powerpoint/2010/main" val="15165946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pPr>
            <a:r>
              <a:rPr lang="en-US" sz="1200" dirty="0"/>
              <a:t>Consistent handling of RD and FRD throughout the Government requires that standard markings be applied to classified matter.</a:t>
            </a:r>
          </a:p>
          <a:p>
            <a:pPr eaLnBrk="1" hangingPunct="1">
              <a:spcBef>
                <a:spcPts val="0"/>
              </a:spcBef>
            </a:pPr>
            <a:endParaRPr lang="en-US" sz="1200" dirty="0"/>
          </a:p>
          <a:p>
            <a:pPr eaLnBrk="1" hangingPunct="1">
              <a:spcBef>
                <a:spcPts val="0"/>
              </a:spcBef>
            </a:pPr>
            <a:r>
              <a:rPr lang="en-US" sz="1200" dirty="0"/>
              <a:t>Markings must be uniformly and conspicuously applied to leave no doubt about the level and category of classified information so that it may be protected accordingly.</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91</a:t>
            </a:fld>
            <a:endParaRPr lang="en-US" dirty="0"/>
          </a:p>
        </p:txBody>
      </p:sp>
    </p:spTree>
    <p:extLst>
      <p:ext uri="{BB962C8B-B14F-4D97-AF65-F5344CB8AC3E}">
        <p14:creationId xmlns:p14="http://schemas.microsoft.com/office/powerpoint/2010/main" val="23615349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The front of matter containing RD or FRD must include the following:</a:t>
            </a:r>
          </a:p>
          <a:p>
            <a:pPr eaLnBrk="1" hangingPunct="1"/>
            <a:endParaRPr lang="en-US" sz="400" dirty="0"/>
          </a:p>
          <a:p>
            <a:pPr marL="228600" lvl="1" eaLnBrk="1" hangingPunct="1"/>
            <a:r>
              <a:rPr lang="en-US" dirty="0"/>
              <a:t>Highest classification level of information contained in the matter at the top and bottom of the page </a:t>
            </a:r>
          </a:p>
          <a:p>
            <a:pPr marL="228600" lvl="1" eaLnBrk="1" hangingPunct="1"/>
            <a:endParaRPr lang="en-US" sz="400" dirty="0"/>
          </a:p>
          <a:p>
            <a:pPr marL="228600" lvl="1" eaLnBrk="1" hangingPunct="1"/>
            <a:r>
              <a:rPr lang="en-US" dirty="0"/>
              <a:t>Subject or title marking</a:t>
            </a:r>
          </a:p>
          <a:p>
            <a:pPr marL="228600" lvl="1" eaLnBrk="1" hangingPunct="1"/>
            <a:endParaRPr lang="en-US" sz="400" dirty="0"/>
          </a:p>
          <a:p>
            <a:pPr marL="228600" lvl="1" eaLnBrk="1" hangingPunct="1"/>
            <a:r>
              <a:rPr lang="en-US" dirty="0"/>
              <a:t>RD or FRD admonishment (notice/warning) </a:t>
            </a:r>
          </a:p>
          <a:p>
            <a:pPr marL="228600" lvl="1" eaLnBrk="1" hangingPunct="1"/>
            <a:endParaRPr lang="en-US" sz="400" dirty="0"/>
          </a:p>
          <a:p>
            <a:pPr marL="228600" lvl="1" eaLnBrk="1" hangingPunct="1"/>
            <a:r>
              <a:rPr lang="en-US" dirty="0"/>
              <a:t>RD Derivative Classifier's name and position/title (and agency and office, if not otherwise apparent)</a:t>
            </a:r>
          </a:p>
          <a:p>
            <a:pPr marL="228600" lvl="1" eaLnBrk="1" hangingPunct="1"/>
            <a:endParaRPr lang="en-US" sz="400" dirty="0"/>
          </a:p>
          <a:p>
            <a:pPr marL="228600" lvl="1" eaLnBrk="1" hangingPunct="1"/>
            <a:r>
              <a:rPr lang="en-US" dirty="0"/>
              <a:t>Classification guide or source document used to classify the matter by title, originating agency and date</a:t>
            </a:r>
          </a:p>
          <a:p>
            <a:pPr marL="228600" lvl="1" eaLnBrk="1" hangingPunct="1"/>
            <a:endParaRPr lang="en-US" dirty="0"/>
          </a:p>
          <a:p>
            <a:pPr eaLnBrk="1" hangingPunct="1"/>
            <a:r>
              <a:rPr lang="en-US" b="1" dirty="0">
                <a:solidFill>
                  <a:srgbClr val="FF0000"/>
                </a:solidFill>
              </a:rPr>
              <a:t>Declassification instructions are </a:t>
            </a:r>
            <a:r>
              <a:rPr lang="en-US" b="1" u="sng" dirty="0">
                <a:solidFill>
                  <a:srgbClr val="FF0000"/>
                </a:solidFill>
              </a:rPr>
              <a:t>not</a:t>
            </a:r>
            <a:r>
              <a:rPr lang="en-US" b="1" dirty="0">
                <a:solidFill>
                  <a:srgbClr val="FF0000"/>
                </a:solidFill>
              </a:rPr>
              <a:t> included on matter containing only RD or FRD.  </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92</a:t>
            </a:fld>
            <a:endParaRPr lang="en-US" dirty="0"/>
          </a:p>
        </p:txBody>
      </p:sp>
    </p:spTree>
    <p:extLst>
      <p:ext uri="{BB962C8B-B14F-4D97-AF65-F5344CB8AC3E}">
        <p14:creationId xmlns:p14="http://schemas.microsoft.com/office/powerpoint/2010/main" val="3669783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Interior pages of matter containing RD or FRD must be marked at the top and bottom of each page with the</a:t>
            </a:r>
            <a:r>
              <a:rPr lang="en-US" dirty="0">
                <a:solidFill>
                  <a:srgbClr val="FF0000"/>
                </a:solidFill>
              </a:rPr>
              <a:t> </a:t>
            </a:r>
            <a:r>
              <a:rPr lang="en-US" dirty="0"/>
              <a:t>overall classification level and category of the matter, or with the highest classification level and category (if RD or FRD) of the information contained on that page.</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93</a:t>
            </a:fld>
            <a:endParaRPr lang="en-US" dirty="0"/>
          </a:p>
        </p:txBody>
      </p:sp>
    </p:spTree>
    <p:extLst>
      <p:ext uri="{BB962C8B-B14F-4D97-AF65-F5344CB8AC3E}">
        <p14:creationId xmlns:p14="http://schemas.microsoft.com/office/powerpoint/2010/main" val="22555958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A691AA0-7FF9-44EA-ADE9-197316EB609F}" type="slidenum">
              <a:rPr lang="en-US" smtClean="0"/>
              <a:pPr/>
              <a:t>94</a:t>
            </a:fld>
            <a:endParaRPr lang="en-US" dirty="0"/>
          </a:p>
        </p:txBody>
      </p:sp>
      <p:sp>
        <p:nvSpPr>
          <p:cNvPr id="67587" name="Rectangle 2"/>
          <p:cNvSpPr>
            <a:spLocks noGrp="1" noRot="1" noChangeAspect="1" noChangeArrowheads="1" noTextEdit="1"/>
          </p:cNvSpPr>
          <p:nvPr>
            <p:ph type="sldImg"/>
          </p:nvPr>
        </p:nvSpPr>
        <p:spPr>
          <a:xfrm>
            <a:off x="1274763" y="714375"/>
            <a:ext cx="4770437" cy="3576638"/>
          </a:xfrm>
          <a:ln/>
        </p:spPr>
      </p:sp>
      <p:sp>
        <p:nvSpPr>
          <p:cNvPr id="67588" name="Rectangle 3"/>
          <p:cNvSpPr>
            <a:spLocks noGrp="1" noChangeArrowheads="1"/>
          </p:cNvSpPr>
          <p:nvPr>
            <p:ph type="body" idx="1"/>
          </p:nvPr>
        </p:nvSpPr>
        <p:spPr>
          <a:xfrm>
            <a:off x="914401" y="4531630"/>
            <a:ext cx="5450304" cy="4292179"/>
          </a:xfrm>
          <a:noFill/>
          <a:ln/>
        </p:spPr>
        <p:txBody>
          <a:bodyPr/>
          <a:lstStyle/>
          <a:p>
            <a:r>
              <a:rPr lang="en-US" sz="1200" kern="1200" dirty="0">
                <a:solidFill>
                  <a:schemeClr val="tx1"/>
                </a:solidFill>
                <a:effectLst/>
                <a:latin typeface="+mn-lt"/>
                <a:ea typeface="+mn-ea"/>
                <a:cs typeface="+mn-cs"/>
              </a:rPr>
              <a:t>These are examples of interior</a:t>
            </a:r>
            <a:r>
              <a:rPr lang="en-US" sz="1200" kern="1200" baseline="0" dirty="0">
                <a:solidFill>
                  <a:schemeClr val="tx1"/>
                </a:solidFill>
                <a:effectLst/>
                <a:latin typeface="+mn-lt"/>
                <a:ea typeface="+mn-ea"/>
                <a:cs typeface="+mn-cs"/>
              </a:rPr>
              <a:t> pages of matter that contains RD.  Interior pages have t</a:t>
            </a:r>
            <a:r>
              <a:rPr lang="en-US" sz="1200" kern="1200" dirty="0">
                <a:solidFill>
                  <a:schemeClr val="tx1"/>
                </a:solidFill>
                <a:effectLst/>
                <a:latin typeface="+mn-lt"/>
                <a:ea typeface="+mn-ea"/>
                <a:cs typeface="+mn-cs"/>
              </a:rPr>
              <a:t>he overall classification level </a:t>
            </a:r>
            <a:r>
              <a:rPr lang="en-US" sz="1200" b="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category of the matter or the highest level and category of the individual page at the top and bottom of the pages.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example on the left, every page is marked with the overall level and category of the matter.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example on the right, each interior page is marked with the overall level and category of each page – which is Secret RD for page 2 and Confidential RD for page 3.    </a:t>
            </a:r>
          </a:p>
          <a:p>
            <a:endParaRPr lang="en-US" dirty="0"/>
          </a:p>
        </p:txBody>
      </p:sp>
    </p:spTree>
    <p:extLst>
      <p:ext uri="{BB962C8B-B14F-4D97-AF65-F5344CB8AC3E}">
        <p14:creationId xmlns:p14="http://schemas.microsoft.com/office/powerpoint/2010/main" val="1989430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The back cover or back page of matter containing RD or FRD must be marked with the overall classification level of information contained in the matter at the top and bottom of the page. Including the overall category of information in the page markings is </a:t>
            </a:r>
            <a:r>
              <a:rPr lang="en-US"/>
              <a:t>not required, </a:t>
            </a:r>
            <a:r>
              <a:rPr lang="en-US" dirty="0"/>
              <a:t>but is acceptable.</a:t>
            </a:r>
          </a:p>
          <a:p>
            <a:pPr eaLnBrk="1" hangingPunct="1"/>
            <a:endParaRPr lang="en-US" dirty="0"/>
          </a:p>
          <a:p>
            <a:pPr eaLnBrk="1" hangingPunct="1"/>
            <a:r>
              <a:rPr lang="en-US" dirty="0"/>
              <a:t>This requirement does not apply to matter when there is no outside back cover or page (e.g. electronic documents).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95</a:t>
            </a:fld>
            <a:endParaRPr lang="en-US" dirty="0"/>
          </a:p>
        </p:txBody>
      </p:sp>
    </p:spTree>
    <p:extLst>
      <p:ext uri="{BB962C8B-B14F-4D97-AF65-F5344CB8AC3E}">
        <p14:creationId xmlns:p14="http://schemas.microsoft.com/office/powerpoint/2010/main" val="28387538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sz="1200" dirty="0"/>
              <a:t>The subject or title of matter containing RD or FRD must be marked to identify the classification of the text of the subject</a:t>
            </a:r>
            <a:r>
              <a:rPr lang="en-US" sz="1200" baseline="0" dirty="0"/>
              <a:t> or </a:t>
            </a:r>
            <a:r>
              <a:rPr lang="en-US" sz="1200" dirty="0"/>
              <a:t>title.  This marking should include the level, category (if RD or FRD), and caveats (e.g., NOFORN, ORCON). </a:t>
            </a:r>
            <a:endParaRPr lang="en-US" dirty="0"/>
          </a:p>
          <a:p>
            <a:pPr eaLnBrk="1" hangingPunct="1">
              <a:lnSpc>
                <a:spcPct val="90000"/>
              </a:lnSpc>
            </a:pPr>
            <a:endParaRPr lang="en-US" sz="1200" dirty="0"/>
          </a:p>
          <a:p>
            <a:pPr eaLnBrk="1" hangingPunct="1">
              <a:lnSpc>
                <a:spcPct val="90000"/>
              </a:lnSpc>
            </a:pPr>
            <a:r>
              <a:rPr lang="en-US" sz="1200" dirty="0"/>
              <a:t>This marking is placed before the subject or title. </a:t>
            </a:r>
          </a:p>
          <a:p>
            <a:pPr eaLnBrk="1" hangingPunct="1">
              <a:lnSpc>
                <a:spcPct val="90000"/>
              </a:lnSpc>
            </a:pPr>
            <a:endParaRPr lang="en-US" sz="1200" dirty="0"/>
          </a:p>
          <a:p>
            <a:pPr eaLnBrk="1" hangingPunct="1">
              <a:lnSpc>
                <a:spcPct val="90000"/>
              </a:lnSpc>
            </a:pPr>
            <a:r>
              <a:rPr lang="en-US" sz="1200" dirty="0"/>
              <a:t>Every effort should be made to keep the subject or title unclassified.</a:t>
            </a:r>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96</a:t>
            </a:fld>
            <a:endParaRPr lang="en-US" dirty="0"/>
          </a:p>
        </p:txBody>
      </p:sp>
    </p:spTree>
    <p:extLst>
      <p:ext uri="{BB962C8B-B14F-4D97-AF65-F5344CB8AC3E}">
        <p14:creationId xmlns:p14="http://schemas.microsoft.com/office/powerpoint/2010/main" val="37444852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a:t>Portion marking is the application of classification markings to individual words, phrases, sentences, paragraphs, or sections of matter to indicate their specific classification levels and categories (if RD or FRD).</a:t>
            </a:r>
          </a:p>
          <a:p>
            <a:pPr eaLnBrk="1" hangingPunct="1"/>
            <a:endParaRPr lang="en-US" sz="1200" dirty="0"/>
          </a:p>
          <a:p>
            <a:pPr eaLnBrk="1" hangingPunct="1"/>
            <a:r>
              <a:rPr lang="en-US" sz="1200" dirty="0"/>
              <a:t>Portion marking of matter containing RD and FRD is not required. The decision to do so is left up to each agency.</a:t>
            </a:r>
          </a:p>
          <a:p>
            <a:pPr eaLnBrk="1" hangingPunct="1"/>
            <a:endParaRPr lang="en-US" sz="1200" dirty="0"/>
          </a:p>
          <a:p>
            <a:pPr eaLnBrk="1" hangingPunct="1"/>
            <a:r>
              <a:rPr lang="en-US" sz="1200" dirty="0"/>
              <a:t>Even if your agency requires portion marking, you may encounter matter containing RD or FRD from other agencies that is not portion-marked.</a:t>
            </a:r>
          </a:p>
          <a:p>
            <a:pPr eaLnBrk="1" hangingPunct="1"/>
            <a:endParaRPr lang="en-US" sz="1200" dirty="0"/>
          </a:p>
          <a:p>
            <a:pPr eaLnBrk="1" hangingPunct="1"/>
            <a:r>
              <a:rPr lang="en-US" sz="1200" dirty="0"/>
              <a:t>Matter that is not portion-marked may not be used as a source document.</a:t>
            </a:r>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97</a:t>
            </a:fld>
            <a:endParaRPr lang="en-US" dirty="0"/>
          </a:p>
        </p:txBody>
      </p:sp>
    </p:spTree>
    <p:extLst>
      <p:ext uri="{BB962C8B-B14F-4D97-AF65-F5344CB8AC3E}">
        <p14:creationId xmlns:p14="http://schemas.microsoft.com/office/powerpoint/2010/main" val="8225630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275" eaLnBrk="1" hangingPunct="1">
              <a:spcBef>
                <a:spcPts val="0"/>
              </a:spcBef>
              <a:spcAft>
                <a:spcPts val="1200"/>
              </a:spcAft>
            </a:pPr>
            <a:r>
              <a:rPr lang="en-US" sz="1200" dirty="0"/>
              <a:t>If the decision is made to portion mark, the level and category (if RD or FRD) must be identified for each portion.</a:t>
            </a:r>
          </a:p>
          <a:p>
            <a:pPr marL="168275">
              <a:lnSpc>
                <a:spcPct val="90000"/>
              </a:lnSpc>
            </a:pPr>
            <a:r>
              <a:rPr lang="en-US" sz="1200" dirty="0"/>
              <a:t>Matter containing only TFNI and/or NSI must be portion marked.</a:t>
            </a:r>
          </a:p>
          <a:p>
            <a:pPr marL="168275">
              <a:lnSpc>
                <a:spcPct val="90000"/>
              </a:lnSpc>
            </a:pPr>
            <a:endParaRPr lang="en-US" dirty="0"/>
          </a:p>
          <a:p>
            <a:pPr marL="173038" indent="-173038"/>
            <a:r>
              <a:rPr lang="en-US" b="1" dirty="0"/>
              <a:t>     </a:t>
            </a:r>
            <a:r>
              <a:rPr lang="en-US" dirty="0"/>
              <a:t>If no category is indicated, the portion is presumed to be National Security Information</a:t>
            </a:r>
          </a:p>
          <a:p>
            <a:pPr marL="168275">
              <a:lnSpc>
                <a:spcPct val="90000"/>
              </a:lnSpc>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DAAE0488-352D-4365-9883-6153BCC5BACA}" type="slidenum">
              <a:rPr lang="en-US" smtClean="0"/>
              <a:pPr>
                <a:defRPr/>
              </a:pPr>
              <a:t>98</a:t>
            </a:fld>
            <a:endParaRPr lang="en-US" dirty="0"/>
          </a:p>
        </p:txBody>
      </p:sp>
    </p:spTree>
    <p:extLst>
      <p:ext uri="{BB962C8B-B14F-4D97-AF65-F5344CB8AC3E}">
        <p14:creationId xmlns:p14="http://schemas.microsoft.com/office/powerpoint/2010/main" val="22343792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5340" y="4386255"/>
            <a:ext cx="5379720" cy="4156234"/>
          </a:xfrm>
        </p:spPr>
        <p:txBody>
          <a:bodyPr>
            <a:normAutofit/>
          </a:bodyPr>
          <a:lstStyle/>
          <a:p>
            <a:pPr marL="0" indent="0" algn="l">
              <a:spcAft>
                <a:spcPts val="1200"/>
              </a:spcAft>
              <a:buNone/>
            </a:pPr>
            <a:r>
              <a:rPr lang="en-US" dirty="0"/>
              <a:t>The requirements for matter containing RD/FRD and NSI depend on</a:t>
            </a:r>
            <a:r>
              <a:rPr lang="en-US" baseline="0" dirty="0"/>
              <a:t> whether the matter is portion-marked.</a:t>
            </a:r>
            <a:endParaRPr lang="en-US" dirty="0"/>
          </a:p>
          <a:p>
            <a:pPr>
              <a:lnSpc>
                <a:spcPct val="120000"/>
              </a:lnSpc>
            </a:pPr>
            <a:r>
              <a:rPr lang="en-US" dirty="0"/>
              <a:t>When not portion-marked:</a:t>
            </a:r>
          </a:p>
          <a:p>
            <a:pPr lvl="1">
              <a:lnSpc>
                <a:spcPct val="120000"/>
              </a:lnSpc>
            </a:pPr>
            <a:r>
              <a:rPr lang="en-US" dirty="0"/>
              <a:t>Does not contain declassification instructions</a:t>
            </a:r>
          </a:p>
          <a:p>
            <a:pPr lvl="1">
              <a:lnSpc>
                <a:spcPct val="120000"/>
              </a:lnSpc>
            </a:pPr>
            <a:r>
              <a:rPr lang="en-US" dirty="0"/>
              <a:t>Marked the same as matter containing </a:t>
            </a:r>
            <a:r>
              <a:rPr lang="en-US" b="1" dirty="0"/>
              <a:t>only</a:t>
            </a:r>
            <a:r>
              <a:rPr lang="en-US" b="1" baseline="0" dirty="0"/>
              <a:t> </a:t>
            </a:r>
            <a:r>
              <a:rPr lang="en-US" dirty="0"/>
              <a:t>RD or FRD</a:t>
            </a:r>
          </a:p>
          <a:p>
            <a:pPr lvl="1">
              <a:lnSpc>
                <a:spcPct val="120000"/>
              </a:lnSpc>
            </a:pPr>
            <a:endParaRPr lang="en-US" dirty="0"/>
          </a:p>
          <a:p>
            <a:pPr>
              <a:lnSpc>
                <a:spcPct val="110000"/>
              </a:lnSpc>
            </a:pPr>
            <a:r>
              <a:rPr lang="en-US" dirty="0"/>
              <a:t>When portion-marked:</a:t>
            </a:r>
          </a:p>
          <a:p>
            <a:pPr>
              <a:lnSpc>
                <a:spcPct val="110000"/>
              </a:lnSpc>
            </a:pPr>
            <a:endParaRPr lang="en-US" sz="400" dirty="0"/>
          </a:p>
          <a:p>
            <a:pPr lvl="1">
              <a:lnSpc>
                <a:spcPct val="110000"/>
              </a:lnSpc>
            </a:pPr>
            <a:r>
              <a:rPr lang="en-US" altLang="en-US" dirty="0"/>
              <a:t>“Declassify On” line does not include a declassification date or event</a:t>
            </a:r>
          </a:p>
          <a:p>
            <a:pPr lvl="1">
              <a:lnSpc>
                <a:spcPct val="110000"/>
              </a:lnSpc>
            </a:pPr>
            <a:endParaRPr lang="en-US" altLang="en-US" sz="400" dirty="0"/>
          </a:p>
          <a:p>
            <a:pPr lvl="1">
              <a:lnSpc>
                <a:spcPct val="110000"/>
              </a:lnSpc>
            </a:pPr>
            <a:r>
              <a:rPr lang="en-US" altLang="en-US" dirty="0"/>
              <a:t>Annotate the “Declassify On” line with “Not Applicable (or N/A) </a:t>
            </a:r>
            <a:br>
              <a:rPr lang="en-US" altLang="en-US" dirty="0"/>
            </a:br>
            <a:r>
              <a:rPr lang="en-US" altLang="en-US" dirty="0"/>
              <a:t>to RD/FRD portions. See source list for NSI portions”</a:t>
            </a:r>
          </a:p>
          <a:p>
            <a:pPr lvl="1">
              <a:lnSpc>
                <a:spcPct val="110000"/>
              </a:lnSpc>
            </a:pPr>
            <a:endParaRPr lang="en-US" altLang="en-US" sz="400" dirty="0"/>
          </a:p>
          <a:p>
            <a:pPr lvl="1">
              <a:lnSpc>
                <a:spcPct val="110000"/>
              </a:lnSpc>
            </a:pPr>
            <a:r>
              <a:rPr lang="en-US" altLang="en-US" dirty="0"/>
              <a:t>The source list must provide applicable NSI declassification instructions</a:t>
            </a:r>
          </a:p>
          <a:p>
            <a:pPr lvl="1">
              <a:lnSpc>
                <a:spcPct val="110000"/>
              </a:lnSpc>
            </a:pPr>
            <a:endParaRPr lang="en-US" altLang="en-US" sz="400" dirty="0"/>
          </a:p>
          <a:p>
            <a:pPr lvl="1">
              <a:lnSpc>
                <a:spcPct val="110000"/>
              </a:lnSpc>
            </a:pPr>
            <a:r>
              <a:rPr lang="en-US" altLang="en-US" dirty="0"/>
              <a:t>If feasible, the source list is not placed on the front page</a:t>
            </a:r>
          </a:p>
          <a:p>
            <a:endParaRPr lang="en-US" dirty="0"/>
          </a:p>
        </p:txBody>
      </p:sp>
      <p:sp>
        <p:nvSpPr>
          <p:cNvPr id="4" name="Slide Number Placeholder 3"/>
          <p:cNvSpPr>
            <a:spLocks noGrp="1"/>
          </p:cNvSpPr>
          <p:nvPr>
            <p:ph type="sldNum" sz="quarter" idx="10"/>
          </p:nvPr>
        </p:nvSpPr>
        <p:spPr/>
        <p:txBody>
          <a:bodyPr/>
          <a:lstStyle/>
          <a:p>
            <a:fld id="{66B18E6F-ECAB-4E51-A177-83235958CD6B}" type="slidenum">
              <a:rPr lang="en-US" smtClean="0"/>
              <a:pPr/>
              <a:t>99</a:t>
            </a:fld>
            <a:endParaRPr lang="en-US" dirty="0"/>
          </a:p>
        </p:txBody>
      </p:sp>
    </p:spTree>
    <p:extLst>
      <p:ext uri="{BB962C8B-B14F-4D97-AF65-F5344CB8AC3E}">
        <p14:creationId xmlns:p14="http://schemas.microsoft.com/office/powerpoint/2010/main" val="2784354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679C2CB-051C-4DB1-B98F-4DC40E6CD785}" type="datetime1">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81800" y="6400800"/>
            <a:ext cx="2133600" cy="365125"/>
          </a:xfrm>
        </p:spPr>
        <p:txBody>
          <a:bodyPr/>
          <a:lstStyle/>
          <a:p>
            <a:fld id="{C54863CB-E9F4-4912-BF87-0E2AF4491238}" type="slidenum">
              <a:rPr lang="en-US" smtClean="0"/>
              <a:pPr/>
              <a:t>‹#›</a:t>
            </a:fld>
            <a:endParaRPr lang="en-US" dirty="0"/>
          </a:p>
        </p:txBody>
      </p:sp>
      <p:pic>
        <p:nvPicPr>
          <p:cNvPr id="10" name="Picture 9" title="EHS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5881528"/>
            <a:ext cx="1429702" cy="671672"/>
          </a:xfrm>
          <a:prstGeom prst="rect">
            <a:avLst/>
          </a:prstGeom>
        </p:spPr>
      </p:pic>
      <p:pic>
        <p:nvPicPr>
          <p:cNvPr id="7" name="Picture 6" title="DOE Seal"/>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969" y="609778"/>
            <a:ext cx="1790343" cy="17903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3A827-96F1-4186-87A4-B5B1BC6A5253}" type="datetime1">
              <a:rPr lang="en-US" smtClean="0"/>
              <a:t>2/19/2021</a:t>
            </a:fld>
            <a:endParaRPr lang="en-US" dirty="0"/>
          </a:p>
        </p:txBody>
      </p:sp>
      <p:sp>
        <p:nvSpPr>
          <p:cNvPr id="10"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p:txBody>
          <a:bodyPr/>
          <a:lstStyle/>
          <a:p>
            <a:fld id="{C54863CB-E9F4-4912-BF87-0E2AF449123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pic>
        <p:nvPicPr>
          <p:cNvPr id="9" name="Picture 8"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p:nvPr>
        </p:nvSpPr>
        <p:spPr>
          <a:xfrm>
            <a:off x="457200" y="4038600"/>
            <a:ext cx="41148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23018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4"/>
          </p:nvPr>
        </p:nvSpPr>
        <p:spPr>
          <a:xfrm>
            <a:off x="4724400" y="4038600"/>
            <a:ext cx="3962400" cy="211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3A827-96F1-4186-87A4-B5B1BC6A5253}" type="datetime1">
              <a:rPr lang="en-US" smtClean="0"/>
              <a:t>2/19/2021</a:t>
            </a:fld>
            <a:endParaRPr lang="en-US" dirty="0"/>
          </a:p>
        </p:txBody>
      </p:sp>
      <p:sp>
        <p:nvSpPr>
          <p:cNvPr id="13"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752449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F7A09D-DD09-4288-AC72-5D8D201066B6}" type="datetime1">
              <a:rPr lang="en-US" smtClean="0"/>
              <a:t>2/19/2021</a:t>
            </a:fld>
            <a:endParaRPr lang="en-US" dirty="0"/>
          </a:p>
        </p:txBody>
      </p:sp>
      <p:sp>
        <p:nvSpPr>
          <p:cNvPr id="13"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9" name="Slide Number Placeholder 8"/>
          <p:cNvSpPr>
            <a:spLocks noGrp="1"/>
          </p:cNvSpPr>
          <p:nvPr>
            <p:ph type="sldNum" sz="quarter" idx="12"/>
          </p:nvPr>
        </p:nvSpPr>
        <p:spPr/>
        <p:txBody>
          <a:bodyPr/>
          <a:lstStyle/>
          <a:p>
            <a:fld id="{C54863CB-E9F4-4912-BF87-0E2AF449123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3" name="Date Placeholder 2"/>
          <p:cNvSpPr>
            <a:spLocks noGrp="1"/>
          </p:cNvSpPr>
          <p:nvPr>
            <p:ph type="dt" sz="half" idx="10"/>
          </p:nvPr>
        </p:nvSpPr>
        <p:spPr/>
        <p:txBody>
          <a:bodyPr/>
          <a:lstStyle/>
          <a:p>
            <a:fld id="{73D18231-1EC9-4677-B9BD-543CD220A35B}" type="datetime1">
              <a:rPr lang="en-US" smtClean="0"/>
              <a:t>2/19/2021</a:t>
            </a:fld>
            <a:endParaRPr lang="en-US" dirty="0"/>
          </a:p>
        </p:txBody>
      </p:sp>
      <p:sp>
        <p:nvSpPr>
          <p:cNvPr id="8"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5" name="Slide Number Placeholder 4"/>
          <p:cNvSpPr>
            <a:spLocks noGrp="1"/>
          </p:cNvSpPr>
          <p:nvPr>
            <p:ph type="sldNum" sz="quarter" idx="12"/>
          </p:nvPr>
        </p:nvSpPr>
        <p:spPr/>
        <p:txBody>
          <a:bodyPr/>
          <a:lstStyle/>
          <a:p>
            <a:fld id="{C54863CB-E9F4-4912-BF87-0E2AF449123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A520C-92CE-4508-A0CC-711CD9327404}" type="datetime1">
              <a:rPr lang="en-US" smtClean="0"/>
              <a:t>2/19/2021</a:t>
            </a:fld>
            <a:endParaRPr lang="en-US" dirty="0"/>
          </a:p>
        </p:txBody>
      </p:sp>
      <p:sp>
        <p:nvSpPr>
          <p:cNvPr id="5"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4" name="Slide Number Placeholder 3"/>
          <p:cNvSpPr>
            <a:spLocks noGrp="1"/>
          </p:cNvSpPr>
          <p:nvPr>
            <p:ph type="sldNum" sz="quarter" idx="12"/>
          </p:nvPr>
        </p:nvSpPr>
        <p:spPr/>
        <p:txBody>
          <a:bodyPr/>
          <a:lstStyle/>
          <a:p>
            <a:fld id="{C54863CB-E9F4-4912-BF87-0E2AF449123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Text-Content-Footer">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a:xfrm>
            <a:off x="1447800" y="277813"/>
            <a:ext cx="7239000" cy="1139825"/>
          </a:xfrm>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014A708A-0B34-448A-BFB2-30E22D379DA9}" type="datetime1">
              <a:rPr lang="en-US" altLang="en-US" smtClean="0"/>
              <a:t>2/19/2021</a:t>
            </a:fld>
            <a:endParaRPr lang="en-US" altLang="en-US" dirty="0"/>
          </a:p>
        </p:txBody>
      </p:sp>
      <p:sp>
        <p:nvSpPr>
          <p:cNvPr id="10"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F947923-3827-46D3-8CF5-BC115A8D8D46}" type="slidenum">
              <a:rPr lang="en-US" altLang="en-US"/>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content-2boxes-footer">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a:xfrm>
            <a:off x="1447800" y="277813"/>
            <a:ext cx="7239000" cy="1139825"/>
          </a:xfrm>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10" name="Content Placeholder 9"/>
          <p:cNvSpPr>
            <a:spLocks noGrp="1"/>
          </p:cNvSpPr>
          <p:nvPr>
            <p:ph sz="quarter" idx="13"/>
          </p:nvPr>
        </p:nvSpPr>
        <p:spPr>
          <a:xfrm>
            <a:off x="609600" y="1752600"/>
            <a:ext cx="79248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half" idx="1"/>
          </p:nvPr>
        </p:nvSpPr>
        <p:spPr>
          <a:xfrm>
            <a:off x="457200" y="3124200"/>
            <a:ext cx="4038600"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124200"/>
            <a:ext cx="4038600"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014A708A-0B34-448A-BFB2-30E22D379DA9}" type="datetime1">
              <a:rPr lang="en-US" altLang="en-US" smtClean="0"/>
              <a:t>2/19/2021</a:t>
            </a:fld>
            <a:endParaRPr lang="en-US" altLang="en-US" dirty="0"/>
          </a:p>
        </p:txBody>
      </p:sp>
      <p:sp>
        <p:nvSpPr>
          <p:cNvPr id="11" name="Footer Placeholder 3"/>
          <p:cNvSpPr>
            <a:spLocks noGrp="1"/>
          </p:cNvSpPr>
          <p:nvPr>
            <p:ph type="ftr" sz="quarter" idx="11"/>
          </p:nvPr>
        </p:nvSpPr>
        <p:spPr>
          <a:xfrm>
            <a:off x="2971800" y="6324600"/>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F947923-3827-46D3-8CF5-BC115A8D8D46}" type="slidenum">
              <a:rPr lang="en-US" altLang="en-US"/>
              <a:pPr/>
              <a:t>‹#›</a:t>
            </a:fld>
            <a:endParaRPr lang="en-US" altLang="en-US" dirty="0"/>
          </a:p>
        </p:txBody>
      </p:sp>
    </p:spTree>
    <p:extLst>
      <p:ext uri="{BB962C8B-B14F-4D97-AF65-F5344CB8AC3E}">
        <p14:creationId xmlns:p14="http://schemas.microsoft.com/office/powerpoint/2010/main" val="151813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box-content-footer">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a:xfrm>
            <a:off x="1447800" y="277813"/>
            <a:ext cx="7239000" cy="1139825"/>
          </a:xfrm>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10" name="Content Placeholder 9"/>
          <p:cNvSpPr>
            <a:spLocks noGrp="1"/>
          </p:cNvSpPr>
          <p:nvPr>
            <p:ph sz="quarter" idx="13"/>
          </p:nvPr>
        </p:nvSpPr>
        <p:spPr>
          <a:xfrm>
            <a:off x="609600" y="1752600"/>
            <a:ext cx="79248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4038600" cy="3540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014A708A-0B34-448A-BFB2-30E22D379DA9}" type="datetime1">
              <a:rPr lang="en-US" altLang="en-US" smtClean="0"/>
              <a:t>2/19/2021</a:t>
            </a:fld>
            <a:endParaRPr lang="en-US" altLang="en-US" dirty="0"/>
          </a:p>
        </p:txBody>
      </p:sp>
      <p:sp>
        <p:nvSpPr>
          <p:cNvPr id="11" name="Footer Placeholder 3"/>
          <p:cNvSpPr>
            <a:spLocks noGrp="1"/>
          </p:cNvSpPr>
          <p:nvPr>
            <p:ph type="ftr" sz="quarter" idx="11"/>
          </p:nvPr>
        </p:nvSpPr>
        <p:spPr>
          <a:xfrm>
            <a:off x="2971800" y="6324600"/>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F947923-3827-46D3-8CF5-BC115A8D8D46}" type="slidenum">
              <a:rPr lang="en-US" altLang="en-US"/>
              <a:pPr/>
              <a:t>‹#›</a:t>
            </a:fld>
            <a:endParaRPr lang="en-US" altLang="en-US" dirty="0"/>
          </a:p>
        </p:txBody>
      </p:sp>
    </p:spTree>
    <p:extLst>
      <p:ext uri="{BB962C8B-B14F-4D97-AF65-F5344CB8AC3E}">
        <p14:creationId xmlns:p14="http://schemas.microsoft.com/office/powerpoint/2010/main" val="2135356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a:xfrm>
            <a:off x="1524000" y="277813"/>
            <a:ext cx="7162800" cy="1139825"/>
          </a:xfrm>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2B5F0C19-383B-4FB4-A1AF-01CF530861E4}" type="datetime1">
              <a:rPr lang="en-US" altLang="en-US" smtClean="0"/>
              <a:t>2/19/2021</a:t>
            </a:fld>
            <a:endParaRPr lang="en-US" altLang="en-US" dirty="0"/>
          </a:p>
        </p:txBody>
      </p:sp>
      <p:sp>
        <p:nvSpPr>
          <p:cNvPr id="9" name="Footer Placeholder 3"/>
          <p:cNvSpPr>
            <a:spLocks noGrp="1"/>
          </p:cNvSpPr>
          <p:nvPr>
            <p:ph type="ftr" sz="quarter" idx="11"/>
          </p:nvPr>
        </p:nvSpPr>
        <p:spPr>
          <a:xfrm>
            <a:off x="3048000" y="6324600"/>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4642B6D-E8BA-4B04-90C5-BCF50C7A78E1}" type="slidenum">
              <a:rPr lang="en-US" altLang="en-US"/>
              <a:pPr/>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Text-Content">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7" y="401872"/>
            <a:ext cx="1104543" cy="1104543"/>
          </a:xfrm>
          <a:prstGeom prst="rect">
            <a:avLst/>
          </a:prstGeom>
        </p:spPr>
      </p:pic>
      <p:sp>
        <p:nvSpPr>
          <p:cNvPr id="2" name="Title 1"/>
          <p:cNvSpPr>
            <a:spLocks noGrp="1"/>
          </p:cNvSpPr>
          <p:nvPr>
            <p:ph type="title"/>
          </p:nvPr>
        </p:nvSpPr>
        <p:spPr>
          <a:xfrm>
            <a:off x="1676400" y="277813"/>
            <a:ext cx="7010400" cy="1139825"/>
          </a:xfrm>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9AC7C7B0-616F-4A7F-BEFC-9A03DD1B712D}" type="datetime1">
              <a:rPr lang="en-US" altLang="en-US" smtClean="0"/>
              <a:t>2/19/2021</a:t>
            </a:fld>
            <a:endParaRPr lang="en-US" altLang="en-US" dirty="0"/>
          </a:p>
        </p:txBody>
      </p:sp>
      <p:sp>
        <p:nvSpPr>
          <p:cNvPr id="9" name="Footer Placeholder 3"/>
          <p:cNvSpPr>
            <a:spLocks noGrp="1"/>
          </p:cNvSpPr>
          <p:nvPr>
            <p:ph type="ftr" sz="quarter" idx="11"/>
          </p:nvPr>
        </p:nvSpPr>
        <p:spPr>
          <a:xfrm>
            <a:off x="2895600" y="6324600"/>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B7193C3-CBC9-465E-B78E-BCB27E2AFAE1}"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I Title Page">
    <p:spTree>
      <p:nvGrpSpPr>
        <p:cNvPr id="1" name=""/>
        <p:cNvGrpSpPr/>
        <p:nvPr/>
      </p:nvGrpSpPr>
      <p:grpSpPr>
        <a:xfrm>
          <a:off x="0" y="0"/>
          <a:ext cx="0" cy="0"/>
          <a:chOff x="0" y="0"/>
          <a:chExt cx="0" cy="0"/>
        </a:xfrm>
      </p:grpSpPr>
      <p:pic>
        <p:nvPicPr>
          <p:cNvPr id="9" name="Picture 8"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0"/>
            <a:ext cx="1790343" cy="1790343"/>
          </a:xfrm>
          <a:prstGeom prst="rect">
            <a:avLst/>
          </a:prstGeom>
        </p:spPr>
      </p:pic>
      <p:pic>
        <p:nvPicPr>
          <p:cNvPr id="6" name="Picture 5" title="DOE Office of Classification, Classification Training Institu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0193" y="549453"/>
            <a:ext cx="6035563" cy="2097206"/>
          </a:xfrm>
          <a:prstGeom prst="rect">
            <a:avLst/>
          </a:prstGeom>
        </p:spPr>
      </p:pic>
      <p:sp>
        <p:nvSpPr>
          <p:cNvPr id="12" name="Title 2"/>
          <p:cNvSpPr>
            <a:spLocks noGrp="1"/>
          </p:cNvSpPr>
          <p:nvPr>
            <p:ph type="title"/>
          </p:nvPr>
        </p:nvSpPr>
        <p:spPr>
          <a:xfrm>
            <a:off x="990600" y="2895600"/>
            <a:ext cx="7162800" cy="1600200"/>
          </a:xfrm>
        </p:spPr>
        <p:txBody>
          <a:bodyPr>
            <a:normAutofit/>
          </a:bodyPr>
          <a:lstStyle>
            <a:lvl1pPr algn="l">
              <a:defRPr sz="3200" b="1" cap="all" baseline="0"/>
            </a:lvl1pPr>
          </a:lstStyle>
          <a:p>
            <a:r>
              <a:rPr lang="en-US" dirty="0"/>
              <a:t>Click to edit Master title style</a:t>
            </a:r>
          </a:p>
        </p:txBody>
      </p:sp>
      <p:sp>
        <p:nvSpPr>
          <p:cNvPr id="23" name="Subtitle 2"/>
          <p:cNvSpPr>
            <a:spLocks noGrp="1"/>
          </p:cNvSpPr>
          <p:nvPr>
            <p:ph type="subTitle" idx="1"/>
          </p:nvPr>
        </p:nvSpPr>
        <p:spPr>
          <a:xfrm>
            <a:off x="990600" y="4648200"/>
            <a:ext cx="7162800" cy="1295400"/>
          </a:xfrm>
        </p:spPr>
        <p:txBody>
          <a:bodyPr/>
          <a:lstStyle>
            <a:lvl1pPr marL="0" indent="0" algn="l">
              <a:buNone/>
              <a:defRPr sz="20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title="Office of Envrionment, Health, Safety and Security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0" y="5881528"/>
            <a:ext cx="1429702" cy="67167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3 content">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7" y="401872"/>
            <a:ext cx="1104543" cy="1104543"/>
          </a:xfrm>
          <a:prstGeom prst="rect">
            <a:avLst/>
          </a:prstGeom>
        </p:spPr>
      </p:pic>
      <p:sp>
        <p:nvSpPr>
          <p:cNvPr id="2" name="Title 1"/>
          <p:cNvSpPr>
            <a:spLocks noGrp="1"/>
          </p:cNvSpPr>
          <p:nvPr>
            <p:ph type="title"/>
          </p:nvPr>
        </p:nvSpPr>
        <p:spPr>
          <a:xfrm>
            <a:off x="1676400" y="277813"/>
            <a:ext cx="7010400" cy="1139825"/>
          </a:xfrm>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3" name="Text Placeholder 2"/>
          <p:cNvSpPr>
            <a:spLocks noGrp="1"/>
          </p:cNvSpPr>
          <p:nvPr>
            <p:ph type="body" sz="half" idx="1"/>
          </p:nvPr>
        </p:nvSpPr>
        <p:spPr>
          <a:xfrm>
            <a:off x="457200" y="1600201"/>
            <a:ext cx="8229600" cy="144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 y="3230564"/>
            <a:ext cx="8229600" cy="133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9AC7C7B0-616F-4A7F-BEFC-9A03DD1B712D}" type="datetime1">
              <a:rPr lang="en-US" altLang="en-US" smtClean="0"/>
              <a:t>2/19/2021</a:t>
            </a:fld>
            <a:endParaRPr lang="en-US" altLang="en-US" dirty="0"/>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B7193C3-CBC9-465E-B78E-BCB27E2AFAE1}" type="slidenum">
              <a:rPr lang="en-US" altLang="en-US"/>
              <a:pPr/>
              <a:t>‹#›</a:t>
            </a:fld>
            <a:endParaRPr lang="en-US" altLang="en-US" dirty="0"/>
          </a:p>
        </p:txBody>
      </p:sp>
      <p:sp>
        <p:nvSpPr>
          <p:cNvPr id="10" name="Footer Placeholder 3"/>
          <p:cNvSpPr>
            <a:spLocks noGrp="1"/>
          </p:cNvSpPr>
          <p:nvPr>
            <p:ph type="ftr" sz="quarter" idx="11"/>
          </p:nvPr>
        </p:nvSpPr>
        <p:spPr>
          <a:xfrm>
            <a:off x="28194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9" name="Content Placeholder 3"/>
          <p:cNvSpPr>
            <a:spLocks noGrp="1"/>
          </p:cNvSpPr>
          <p:nvPr>
            <p:ph sz="half" idx="13"/>
          </p:nvPr>
        </p:nvSpPr>
        <p:spPr>
          <a:xfrm>
            <a:off x="477473" y="4752001"/>
            <a:ext cx="8229600" cy="1463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095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No Seal-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D0DFE2A4-ED23-430A-84F4-C9CEC5CC754D}" type="datetime1">
              <a:rPr lang="en-US" altLang="en-US" smtClean="0"/>
              <a:t>2/19/2021</a:t>
            </a:fld>
            <a:endParaRPr lang="en-US" altLang="en-US" dirty="0"/>
          </a:p>
        </p:txBody>
      </p:sp>
      <p:sp>
        <p:nvSpPr>
          <p:cNvPr id="8"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52A0DC7B-7E7E-4FF3-AD3B-3DF7C8B97AFC}" type="slidenum">
              <a:rPr lang="en-US" altLang="en-US"/>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7" y="401872"/>
            <a:ext cx="1104543" cy="1104543"/>
          </a:xfrm>
          <a:prstGeom prst="rect">
            <a:avLst/>
          </a:prstGeom>
        </p:spPr>
      </p:pic>
      <p:sp>
        <p:nvSpPr>
          <p:cNvPr id="2" name="Title 1"/>
          <p:cNvSpPr>
            <a:spLocks noGrp="1"/>
          </p:cNvSpPr>
          <p:nvPr>
            <p:ph type="title"/>
          </p:nvPr>
        </p:nvSpPr>
        <p:spPr>
          <a:xfrm>
            <a:off x="1600200" y="381000"/>
            <a:ext cx="7086600" cy="1143000"/>
          </a:xfrm>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457200" y="1828800"/>
            <a:ext cx="8229600" cy="429736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
        <p:nvSpPr>
          <p:cNvPr id="9" name="Footer Placeholder 3"/>
          <p:cNvSpPr>
            <a:spLocks noGrp="1"/>
          </p:cNvSpPr>
          <p:nvPr>
            <p:ph type="ftr" sz="quarter" idx="11"/>
          </p:nvPr>
        </p:nvSpPr>
        <p:spPr>
          <a:xfrm>
            <a:off x="3048000" y="6340475"/>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3204717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2" name="Title 1"/>
          <p:cNvSpPr>
            <a:spLocks noGrp="1"/>
          </p:cNvSpPr>
          <p:nvPr>
            <p:ph type="title"/>
          </p:nvPr>
        </p:nvSpPr>
        <p:spPr>
          <a:xfrm>
            <a:off x="1600200" y="381000"/>
            <a:ext cx="7010400" cy="1143000"/>
          </a:xfrm>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66609" y="6234112"/>
            <a:ext cx="1600200" cy="365125"/>
          </a:xfrm>
        </p:spPr>
        <p:txBody>
          <a:bodyPr/>
          <a:lstStyle/>
          <a:p>
            <a:fld id="{14EC7B37-C8FE-4B05-B51C-93B8FA4831B5}" type="datetime1">
              <a:rPr lang="en-US" smtClean="0"/>
              <a:pPr/>
              <a:t>2/19/2021</a:t>
            </a:fld>
            <a:endParaRPr lang="en-US" dirty="0"/>
          </a:p>
        </p:txBody>
      </p:sp>
      <p:sp>
        <p:nvSpPr>
          <p:cNvPr id="11" name="Footer Placeholder 3"/>
          <p:cNvSpPr>
            <a:spLocks noGrp="1"/>
          </p:cNvSpPr>
          <p:nvPr>
            <p:ph type="ftr" sz="quarter" idx="11"/>
          </p:nvPr>
        </p:nvSpPr>
        <p:spPr>
          <a:xfrm>
            <a:off x="3048000" y="6340475"/>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2086061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028736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1927529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4167456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57" y="401872"/>
            <a:ext cx="1104543" cy="1104543"/>
          </a:xfrm>
          <a:prstGeom prst="rect">
            <a:avLst/>
          </a:prstGeom>
        </p:spPr>
      </p:pic>
      <p:sp>
        <p:nvSpPr>
          <p:cNvPr id="2" name="Title 1"/>
          <p:cNvSpPr>
            <a:spLocks noGrp="1"/>
          </p:cNvSpPr>
          <p:nvPr>
            <p:ph type="title"/>
          </p:nvPr>
        </p:nvSpPr>
        <p:spPr>
          <a:xfrm>
            <a:off x="1600200" y="381000"/>
            <a:ext cx="70866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828800"/>
            <a:ext cx="8229600" cy="429736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
        <p:nvSpPr>
          <p:cNvPr id="5"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2704467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819054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394524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al Only">
    <p:spTree>
      <p:nvGrpSpPr>
        <p:cNvPr id="1" name=""/>
        <p:cNvGrpSpPr/>
        <p:nvPr/>
      </p:nvGrpSpPr>
      <p:grpSpPr>
        <a:xfrm>
          <a:off x="0" y="0"/>
          <a:ext cx="0" cy="0"/>
          <a:chOff x="0" y="0"/>
          <a:chExt cx="0" cy="0"/>
        </a:xfrm>
      </p:grpSpPr>
      <p:pic>
        <p:nvPicPr>
          <p:cNvPr id="6" name="Picture 5"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69" y="609778"/>
            <a:ext cx="1790343" cy="1790343"/>
          </a:xfrm>
          <a:prstGeom prst="rect">
            <a:avLst/>
          </a:prstGeom>
        </p:spPr>
      </p:pic>
      <p:sp>
        <p:nvSpPr>
          <p:cNvPr id="3" name="Date Placeholder 2"/>
          <p:cNvSpPr>
            <a:spLocks noGrp="1"/>
          </p:cNvSpPr>
          <p:nvPr>
            <p:ph type="dt" sz="half" idx="10"/>
          </p:nvPr>
        </p:nvSpPr>
        <p:spPr/>
        <p:txBody>
          <a:bodyPr/>
          <a:lstStyle/>
          <a:p>
            <a:fld id="{8A91029C-E24F-416A-A65B-B4B83E07B1FA}" type="datetime1">
              <a:rPr lang="en-US" smtClean="0"/>
              <a:t>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6814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261054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4081223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24341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420334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1172359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836341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1945833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205220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2152070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10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762000" y="1828800"/>
            <a:ext cx="7848600" cy="4297363"/>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5528" y="5837238"/>
            <a:ext cx="1600200" cy="365125"/>
          </a:xfrm>
        </p:spPr>
        <p:txBody>
          <a:bodyPr/>
          <a:lstStyle/>
          <a:p>
            <a:fld id="{14EC7B37-C8FE-4B05-B51C-93B8FA4831B5}" type="datetime1">
              <a:rPr lang="en-US" smtClean="0"/>
              <a:pPr/>
              <a:t>2/19/2021</a:t>
            </a:fld>
            <a:endParaRPr lang="en-US" dirty="0"/>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pic>
        <p:nvPicPr>
          <p:cNvPr id="8" name="Picture 7" title="DO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9" y="410793"/>
            <a:ext cx="1105461" cy="1105461"/>
          </a:xfrm>
          <a:prstGeom prst="rect">
            <a:avLst/>
          </a:prstGeom>
        </p:spPr>
      </p:pic>
      <p:sp>
        <p:nvSpPr>
          <p:cNvPr id="9" name="Footer Placeholder 4"/>
          <p:cNvSpPr>
            <a:spLocks noGrp="1"/>
          </p:cNvSpPr>
          <p:nvPr>
            <p:ph type="ftr" sz="quarter" idx="11"/>
          </p:nvPr>
        </p:nvSpPr>
        <p:spPr>
          <a:xfrm>
            <a:off x="2857500" y="6480494"/>
            <a:ext cx="3390900" cy="307777"/>
          </a:xfrm>
          <a:prstGeom prst="rect">
            <a:avLst/>
          </a:prstGeom>
          <a:solidFill>
            <a:srgbClr val="00359E"/>
          </a:solidFill>
          <a:ln w="28575">
            <a:solidFill>
              <a:srgbClr val="478F4A"/>
            </a:solidFill>
            <a:miter lim="800000"/>
            <a:headEnd/>
            <a:tailEnd/>
          </a:ln>
        </p:spPr>
        <p:txBody>
          <a:bodyPr wrap="square">
            <a:spAutoFit/>
          </a:bodyPr>
          <a:lstStyle>
            <a:lvl1pPr algn="ctr">
              <a:defRPr lang="en-US" sz="1400">
                <a:solidFill>
                  <a:schemeClr val="bg1"/>
                </a:solidFill>
                <a:latin typeface="+mn-lt"/>
              </a:defRPr>
            </a:lvl1pPr>
          </a:lstStyle>
          <a:p>
            <a:pPr eaLnBrk="0" hangingPunct="0"/>
            <a:endParaRPr lang="en-US" dirty="0"/>
          </a:p>
        </p:txBody>
      </p:sp>
      <p:sp>
        <p:nvSpPr>
          <p:cNvPr id="10" name="Content Placeholder 9"/>
          <p:cNvSpPr>
            <a:spLocks noGrp="1"/>
          </p:cNvSpPr>
          <p:nvPr>
            <p:ph sz="quarter" idx="13"/>
          </p:nvPr>
        </p:nvSpPr>
        <p:spPr>
          <a:xfrm>
            <a:off x="895528" y="6278563"/>
            <a:ext cx="4267200" cy="320674"/>
          </a:xfrm>
        </p:spPr>
        <p:txBody>
          <a:bodyPr>
            <a:normAutofit/>
          </a:bodyPr>
          <a:lstStyle>
            <a:lvl1pPr marL="0" indent="0">
              <a:buNone/>
              <a:defRPr sz="1200" b="1">
                <a:solidFill>
                  <a:srgbClr val="00359E"/>
                </a:solidFill>
              </a:defRPr>
            </a:lvl1pPr>
          </a:lstStyle>
          <a:p>
            <a:pPr lvl="0"/>
            <a:r>
              <a:rPr lang="en-US" dirty="0"/>
              <a:t>Click to edit Master text styles</a:t>
            </a:r>
          </a:p>
        </p:txBody>
      </p:sp>
    </p:spTree>
    <p:extLst>
      <p:ext uri="{BB962C8B-B14F-4D97-AF65-F5344CB8AC3E}">
        <p14:creationId xmlns:p14="http://schemas.microsoft.com/office/powerpoint/2010/main" val="339220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a:xfrm>
            <a:off x="1600200" y="381000"/>
            <a:ext cx="7010400" cy="1143000"/>
          </a:xfrm>
        </p:spPr>
        <p:txBody>
          <a:bodyPr>
            <a:normAutofit/>
          </a:bodyPr>
          <a:lstStyle>
            <a:lvl1pPr algn="l">
              <a:defRPr lang="en-US" sz="4400" kern="1200" dirty="0">
                <a:solidFill>
                  <a:srgbClr val="002F8E"/>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762000" y="1676400"/>
            <a:ext cx="7620000" cy="444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544906-E722-4CEB-8740-3B0B6DB79879}" type="datetime1">
              <a:rPr lang="en-US" smtClean="0"/>
              <a:t>2/19/2021</a:t>
            </a:fld>
            <a:endParaRPr lang="en-US" dirty="0"/>
          </a:p>
        </p:txBody>
      </p:sp>
      <p:sp>
        <p:nvSpPr>
          <p:cNvPr id="9" name="Footer Placeholder 3"/>
          <p:cNvSpPr>
            <a:spLocks noGrp="1"/>
          </p:cNvSpPr>
          <p:nvPr>
            <p:ph type="ftr" sz="quarter" idx="11"/>
          </p:nvPr>
        </p:nvSpPr>
        <p:spPr>
          <a:xfrm>
            <a:off x="2895600" y="6313487"/>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6" name="Slide Number Placeholder 5"/>
          <p:cNvSpPr>
            <a:spLocks noGrp="1"/>
          </p:cNvSpPr>
          <p:nvPr>
            <p:ph type="sldNum" sz="quarter" idx="12"/>
          </p:nvPr>
        </p:nvSpPr>
        <p:spPr/>
        <p:txBody>
          <a:bodyPr/>
          <a:lstStyle/>
          <a:p>
            <a:fld id="{C54863CB-E9F4-4912-BF87-0E2AF44912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Picture-content-footer">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9" name="Picture Placeholder 8"/>
          <p:cNvSpPr>
            <a:spLocks noGrp="1"/>
          </p:cNvSpPr>
          <p:nvPr>
            <p:ph type="pic" sz="quarter" idx="14"/>
          </p:nvPr>
        </p:nvSpPr>
        <p:spPr>
          <a:xfrm>
            <a:off x="1066800" y="2438400"/>
            <a:ext cx="7772400" cy="1784350"/>
          </a:xfrm>
        </p:spPr>
        <p:txBody>
          <a:bodyPr/>
          <a:lstStyle/>
          <a:p>
            <a:endParaRPr lang="en-US" dirty="0"/>
          </a:p>
        </p:txBody>
      </p:sp>
      <p:sp>
        <p:nvSpPr>
          <p:cNvPr id="7" name="Text Placeholder 6"/>
          <p:cNvSpPr>
            <a:spLocks noGrp="1"/>
          </p:cNvSpPr>
          <p:nvPr>
            <p:ph type="body" sz="quarter" idx="13"/>
          </p:nvPr>
        </p:nvSpPr>
        <p:spPr>
          <a:xfrm>
            <a:off x="1066800" y="4451350"/>
            <a:ext cx="79248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A6FED108-ED4B-46D8-8CEE-B8EC7D62BC0B}" type="datetime1">
              <a:rPr lang="en-US" smtClean="0"/>
              <a:pPr/>
              <a:t>2/19/2021</a:t>
            </a:fld>
            <a:endParaRPr lang="en-US" dirty="0"/>
          </a:p>
        </p:txBody>
      </p:sp>
      <p:sp>
        <p:nvSpPr>
          <p:cNvPr id="4" name="Footer Placeholder 3"/>
          <p:cNvSpPr>
            <a:spLocks noGrp="1"/>
          </p:cNvSpPr>
          <p:nvPr>
            <p:ph type="ftr" sz="quarter" idx="11"/>
          </p:nvPr>
        </p:nvSpPr>
        <p:spPr>
          <a:xfrm>
            <a:off x="3124200" y="6340475"/>
            <a:ext cx="3505200" cy="365125"/>
          </a:xfrm>
          <a:solidFill>
            <a:srgbClr val="002F8E"/>
          </a:solidFill>
          <a:ln w="12700">
            <a:solidFill>
              <a:schemeClr val="tx1"/>
            </a:solidFill>
          </a:ln>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5" name="Slide Number Placeholder 4"/>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133630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 picture-content-footer">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9" name="Picture Placeholder 8"/>
          <p:cNvSpPr>
            <a:spLocks noGrp="1"/>
          </p:cNvSpPr>
          <p:nvPr>
            <p:ph type="pic" sz="quarter" idx="14"/>
          </p:nvPr>
        </p:nvSpPr>
        <p:spPr>
          <a:xfrm>
            <a:off x="5943600" y="3001963"/>
            <a:ext cx="2514600" cy="1784350"/>
          </a:xfrm>
        </p:spPr>
        <p:txBody>
          <a:bodyPr/>
          <a:lstStyle/>
          <a:p>
            <a:endParaRPr lang="en-US" dirty="0"/>
          </a:p>
        </p:txBody>
      </p:sp>
      <p:sp>
        <p:nvSpPr>
          <p:cNvPr id="7" name="Text Placeholder 6"/>
          <p:cNvSpPr>
            <a:spLocks noGrp="1"/>
          </p:cNvSpPr>
          <p:nvPr>
            <p:ph type="body" sz="quarter" idx="13"/>
          </p:nvPr>
        </p:nvSpPr>
        <p:spPr>
          <a:xfrm>
            <a:off x="838199" y="1828800"/>
            <a:ext cx="4790739" cy="429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A6FED108-ED4B-46D8-8CEE-B8EC7D62BC0B}" type="datetime1">
              <a:rPr lang="en-US" smtClean="0"/>
              <a:pPr/>
              <a:t>2/19/2021</a:t>
            </a:fld>
            <a:endParaRPr lang="en-US" dirty="0"/>
          </a:p>
        </p:txBody>
      </p:sp>
      <p:sp>
        <p:nvSpPr>
          <p:cNvPr id="4" name="Footer Placeholder 3"/>
          <p:cNvSpPr>
            <a:spLocks noGrp="1"/>
          </p:cNvSpPr>
          <p:nvPr>
            <p:ph type="ftr" sz="quarter" idx="11"/>
          </p:nvPr>
        </p:nvSpPr>
        <p:spPr>
          <a:xfrm>
            <a:off x="3124200" y="6340475"/>
            <a:ext cx="3505200" cy="365125"/>
          </a:xfrm>
          <a:solidFill>
            <a:srgbClr val="002F8E"/>
          </a:solidFill>
          <a:ln>
            <a:solidFill>
              <a:schemeClr val="tx1"/>
            </a:solidFill>
          </a:ln>
        </p:spPr>
        <p:txBody>
          <a:bodyPr anchor="ctr"/>
          <a:lstStyle>
            <a:lvl1pPr>
              <a:defRPr lang="en-US" sz="1200" b="1" kern="1200" dirty="0" smtClean="0">
                <a:solidFill>
                  <a:schemeClr val="bg1"/>
                </a:solidFill>
                <a:latin typeface="Tahoma" pitchFamily="34" charset="0"/>
                <a:ea typeface="+mn-ea"/>
                <a:cs typeface="+mn-cs"/>
              </a:defRPr>
            </a:lvl1pPr>
          </a:lstStyle>
          <a:p>
            <a:r>
              <a:rPr lang="en-US" dirty="0"/>
              <a:t>Markings are for training purposes only</a:t>
            </a:r>
          </a:p>
        </p:txBody>
      </p:sp>
      <p:sp>
        <p:nvSpPr>
          <p:cNvPr id="5" name="Slide Number Placeholder 4"/>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94047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a:xfrm>
            <a:off x="1447800" y="381000"/>
            <a:ext cx="4572000" cy="1143000"/>
          </a:xfrm>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9" name="Picture Placeholder 8"/>
          <p:cNvSpPr>
            <a:spLocks noGrp="1"/>
          </p:cNvSpPr>
          <p:nvPr>
            <p:ph type="pic" sz="quarter" idx="14"/>
          </p:nvPr>
        </p:nvSpPr>
        <p:spPr>
          <a:xfrm>
            <a:off x="6477000" y="381000"/>
            <a:ext cx="1828800" cy="1750190"/>
          </a:xfrm>
        </p:spPr>
        <p:txBody>
          <a:bodyPr/>
          <a:lstStyle/>
          <a:p>
            <a:endParaRPr lang="en-US" dirty="0"/>
          </a:p>
        </p:txBody>
      </p:sp>
      <p:sp>
        <p:nvSpPr>
          <p:cNvPr id="7" name="Text Placeholder 6"/>
          <p:cNvSpPr>
            <a:spLocks noGrp="1"/>
          </p:cNvSpPr>
          <p:nvPr>
            <p:ph type="body" sz="quarter" idx="13"/>
          </p:nvPr>
        </p:nvSpPr>
        <p:spPr>
          <a:xfrm>
            <a:off x="990600" y="2131190"/>
            <a:ext cx="7620000" cy="3996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A6FED108-ED4B-46D8-8CEE-B8EC7D62BC0B}" type="datetime1">
              <a:rPr lang="en-US" smtClean="0"/>
              <a:pPr/>
              <a:t>2/19/2021</a:t>
            </a:fld>
            <a:endParaRPr lang="en-US" dirty="0"/>
          </a:p>
        </p:txBody>
      </p:sp>
      <p:sp>
        <p:nvSpPr>
          <p:cNvPr id="4" name="Footer Placeholder 3"/>
          <p:cNvSpPr>
            <a:spLocks noGrp="1"/>
          </p:cNvSpPr>
          <p:nvPr>
            <p:ph type="ftr" sz="quarter" idx="11"/>
          </p:nvPr>
        </p:nvSpPr>
        <p:spPr>
          <a:xfrm>
            <a:off x="3124200" y="6340475"/>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5" name="Slide Number Placeholder 4"/>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212519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Content-Picture-Footer">
    <p:spTree>
      <p:nvGrpSpPr>
        <p:cNvPr id="1" name=""/>
        <p:cNvGrpSpPr/>
        <p:nvPr/>
      </p:nvGrpSpPr>
      <p:grpSpPr>
        <a:xfrm>
          <a:off x="0" y="0"/>
          <a:ext cx="0" cy="0"/>
          <a:chOff x="0" y="0"/>
          <a:chExt cx="0" cy="0"/>
        </a:xfrm>
      </p:grpSpPr>
      <p:pic>
        <p:nvPicPr>
          <p:cNvPr id="8" name="Picture 7"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7" name="Text Placeholder 6"/>
          <p:cNvSpPr>
            <a:spLocks noGrp="1"/>
          </p:cNvSpPr>
          <p:nvPr>
            <p:ph type="body" sz="quarter" idx="13"/>
          </p:nvPr>
        </p:nvSpPr>
        <p:spPr>
          <a:xfrm>
            <a:off x="914400" y="2004002"/>
            <a:ext cx="7924800" cy="167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990600" y="4170218"/>
            <a:ext cx="7772400" cy="1784350"/>
          </a:xfrm>
        </p:spPr>
        <p:txBody>
          <a:bodyPr/>
          <a:lstStyle/>
          <a:p>
            <a:endParaRPr lang="en-US" dirty="0"/>
          </a:p>
        </p:txBody>
      </p:sp>
      <p:sp>
        <p:nvSpPr>
          <p:cNvPr id="3" name="Date Placeholder 2"/>
          <p:cNvSpPr>
            <a:spLocks noGrp="1"/>
          </p:cNvSpPr>
          <p:nvPr>
            <p:ph type="dt" sz="half" idx="10"/>
          </p:nvPr>
        </p:nvSpPr>
        <p:spPr/>
        <p:txBody>
          <a:bodyPr/>
          <a:lstStyle/>
          <a:p>
            <a:fld id="{A6FED108-ED4B-46D8-8CEE-B8EC7D62BC0B}" type="datetime1">
              <a:rPr lang="en-US" smtClean="0"/>
              <a:pPr/>
              <a:t>2/19/2021</a:t>
            </a:fld>
            <a:endParaRPr lang="en-US" dirty="0"/>
          </a:p>
        </p:txBody>
      </p:sp>
      <p:sp>
        <p:nvSpPr>
          <p:cNvPr id="4" name="Footer Placeholder 3"/>
          <p:cNvSpPr>
            <a:spLocks noGrp="1"/>
          </p:cNvSpPr>
          <p:nvPr>
            <p:ph type="ftr" sz="quarter" idx="11"/>
          </p:nvPr>
        </p:nvSpPr>
        <p:spPr>
          <a:xfrm>
            <a:off x="3124200" y="6340475"/>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5" name="Slide Number Placeholder 4"/>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68578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2pics-Footer">
    <p:spTree>
      <p:nvGrpSpPr>
        <p:cNvPr id="1" name=""/>
        <p:cNvGrpSpPr/>
        <p:nvPr/>
      </p:nvGrpSpPr>
      <p:grpSpPr>
        <a:xfrm>
          <a:off x="0" y="0"/>
          <a:ext cx="0" cy="0"/>
          <a:chOff x="0" y="0"/>
          <a:chExt cx="0" cy="0"/>
        </a:xfrm>
      </p:grpSpPr>
      <p:pic>
        <p:nvPicPr>
          <p:cNvPr id="10" name="Picture 9" title="DOE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71" y="403926"/>
            <a:ext cx="1085760" cy="1085760"/>
          </a:xfrm>
          <a:prstGeom prst="rect">
            <a:avLst/>
          </a:prstGeom>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400" kern="1200" dirty="0">
                <a:solidFill>
                  <a:srgbClr val="002F8E"/>
                </a:solidFill>
                <a:latin typeface="+mj-lt"/>
                <a:ea typeface="+mj-ea"/>
                <a:cs typeface="+mj-cs"/>
              </a:defRPr>
            </a:lvl1pPr>
          </a:lstStyle>
          <a:p>
            <a:r>
              <a:rPr lang="en-US" dirty="0"/>
              <a:t>Click to edit Master title style</a:t>
            </a:r>
          </a:p>
        </p:txBody>
      </p:sp>
      <p:sp>
        <p:nvSpPr>
          <p:cNvPr id="7" name="Text Placeholder 6"/>
          <p:cNvSpPr>
            <a:spLocks noGrp="1"/>
          </p:cNvSpPr>
          <p:nvPr>
            <p:ph type="body" sz="quarter" idx="13"/>
          </p:nvPr>
        </p:nvSpPr>
        <p:spPr>
          <a:xfrm>
            <a:off x="914400" y="2004002"/>
            <a:ext cx="7924800" cy="167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990600" y="4170218"/>
            <a:ext cx="3505200" cy="1784350"/>
          </a:xfrm>
        </p:spPr>
        <p:txBody>
          <a:bodyPr/>
          <a:lstStyle/>
          <a:p>
            <a:endParaRPr lang="en-US" dirty="0"/>
          </a:p>
        </p:txBody>
      </p:sp>
      <p:sp>
        <p:nvSpPr>
          <p:cNvPr id="8" name="Picture Placeholder 7"/>
          <p:cNvSpPr>
            <a:spLocks noGrp="1"/>
          </p:cNvSpPr>
          <p:nvPr>
            <p:ph type="pic" sz="quarter" idx="15"/>
          </p:nvPr>
        </p:nvSpPr>
        <p:spPr>
          <a:xfrm>
            <a:off x="4876800" y="4186093"/>
            <a:ext cx="3886200" cy="1752600"/>
          </a:xfrm>
        </p:spPr>
        <p:txBody>
          <a:bodyPr/>
          <a:lstStyle/>
          <a:p>
            <a:endParaRPr lang="en-US" dirty="0"/>
          </a:p>
        </p:txBody>
      </p:sp>
      <p:sp>
        <p:nvSpPr>
          <p:cNvPr id="3" name="Date Placeholder 2"/>
          <p:cNvSpPr>
            <a:spLocks noGrp="1"/>
          </p:cNvSpPr>
          <p:nvPr>
            <p:ph type="dt" sz="half" idx="10"/>
          </p:nvPr>
        </p:nvSpPr>
        <p:spPr/>
        <p:txBody>
          <a:bodyPr/>
          <a:lstStyle/>
          <a:p>
            <a:fld id="{A6FED108-ED4B-46D8-8CEE-B8EC7D62BC0B}" type="datetime1">
              <a:rPr lang="en-US" smtClean="0"/>
              <a:pPr/>
              <a:t>2/19/2021</a:t>
            </a:fld>
            <a:endParaRPr lang="en-US" dirty="0"/>
          </a:p>
        </p:txBody>
      </p:sp>
      <p:sp>
        <p:nvSpPr>
          <p:cNvPr id="4" name="Footer Placeholder 3"/>
          <p:cNvSpPr>
            <a:spLocks noGrp="1"/>
          </p:cNvSpPr>
          <p:nvPr>
            <p:ph type="ftr" sz="quarter" idx="11"/>
          </p:nvPr>
        </p:nvSpPr>
        <p:spPr>
          <a:xfrm>
            <a:off x="3124200" y="6340475"/>
            <a:ext cx="3505200" cy="365125"/>
          </a:xfrm>
          <a:solidFill>
            <a:srgbClr val="002F8E"/>
          </a:solidFill>
        </p:spPr>
        <p:txBody>
          <a:bodyPr anchor="ctr"/>
          <a:lstStyle>
            <a:lvl1pPr>
              <a:defRPr>
                <a:solidFill>
                  <a:schemeClr val="bg1"/>
                </a:solidFill>
              </a:defRPr>
            </a:lvl1pPr>
          </a:lstStyle>
          <a:p>
            <a:r>
              <a:rPr lang="en-US" b="1" dirty="0">
                <a:latin typeface="Tahoma" pitchFamily="34" charset="0"/>
              </a:rPr>
              <a:t>Markings are for training purposes only</a:t>
            </a:r>
          </a:p>
        </p:txBody>
      </p:sp>
      <p:sp>
        <p:nvSpPr>
          <p:cNvPr id="5" name="Slide Number Placeholder 4"/>
          <p:cNvSpPr>
            <a:spLocks noGrp="1"/>
          </p:cNvSpPr>
          <p:nvPr>
            <p:ph type="sldNum" sz="quarter" idx="12"/>
          </p:nvPr>
        </p:nvSpPr>
        <p:spPr/>
        <p:txBody>
          <a:bodyPr/>
          <a:lstStyle/>
          <a:p>
            <a:fld id="{C54863CB-E9F4-4912-BF87-0E2AF4491238}" type="slidenum">
              <a:rPr lang="en-US" smtClean="0"/>
              <a:pPr/>
              <a:t>‹#›</a:t>
            </a:fld>
            <a:endParaRPr lang="en-US" dirty="0"/>
          </a:p>
        </p:txBody>
      </p:sp>
    </p:spTree>
    <p:extLst>
      <p:ext uri="{BB962C8B-B14F-4D97-AF65-F5344CB8AC3E}">
        <p14:creationId xmlns:p14="http://schemas.microsoft.com/office/powerpoint/2010/main" val="49533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381000"/>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9200" y="6324600"/>
            <a:ext cx="1600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2CFC0-70BF-4974-A400-62AA84B32D92}" type="datetime1">
              <a:rPr lang="en-US" smtClean="0"/>
              <a:t>2/19/2021</a:t>
            </a:fld>
            <a:endParaRPr lang="en-US" dirty="0"/>
          </a:p>
        </p:txBody>
      </p:sp>
      <p:sp>
        <p:nvSpPr>
          <p:cNvPr id="5" name="Footer Placeholder 4"/>
          <p:cNvSpPr>
            <a:spLocks noGrp="1"/>
          </p:cNvSpPr>
          <p:nvPr>
            <p:ph type="ftr" sz="quarter" idx="3"/>
          </p:nvPr>
        </p:nvSpPr>
        <p:spPr>
          <a:xfrm>
            <a:off x="3124200" y="62642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863CB-E9F4-4912-BF87-0E2AF4491238}" type="slidenum">
              <a:rPr lang="en-US" smtClean="0"/>
              <a:pPr/>
              <a:t>‹#›</a:t>
            </a:fld>
            <a:endParaRPr lang="en-US" dirty="0"/>
          </a:p>
        </p:txBody>
      </p:sp>
      <p:grpSp>
        <p:nvGrpSpPr>
          <p:cNvPr id="24" name="Group 23"/>
          <p:cNvGrpSpPr/>
          <p:nvPr userDrawn="1"/>
        </p:nvGrpSpPr>
        <p:grpSpPr>
          <a:xfrm>
            <a:off x="609600" y="152400"/>
            <a:ext cx="7696200" cy="76200"/>
            <a:chOff x="762000" y="3733800"/>
            <a:chExt cx="7696200" cy="76200"/>
          </a:xfrm>
        </p:grpSpPr>
        <p:cxnSp>
          <p:nvCxnSpPr>
            <p:cNvPr id="25" name="Straight Connector 24"/>
            <p:cNvCxnSpPr/>
            <p:nvPr userDrawn="1"/>
          </p:nvCxnSpPr>
          <p:spPr>
            <a:xfrm>
              <a:off x="762000" y="3733800"/>
              <a:ext cx="7696200" cy="0"/>
            </a:xfrm>
            <a:prstGeom prst="line">
              <a:avLst/>
            </a:prstGeom>
            <a:ln w="4445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914400" y="3810000"/>
              <a:ext cx="7467600" cy="0"/>
            </a:xfrm>
            <a:prstGeom prst="line">
              <a:avLst/>
            </a:prstGeom>
            <a:ln w="44450">
              <a:solidFill>
                <a:srgbClr val="478F4A"/>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userDrawn="1"/>
        </p:nvGrpSpPr>
        <p:grpSpPr>
          <a:xfrm>
            <a:off x="762000" y="6629400"/>
            <a:ext cx="7696200" cy="76200"/>
            <a:chOff x="762000" y="5943600"/>
            <a:chExt cx="7696200" cy="76200"/>
          </a:xfrm>
        </p:grpSpPr>
        <p:cxnSp>
          <p:nvCxnSpPr>
            <p:cNvPr id="28" name="Straight Connector 27"/>
            <p:cNvCxnSpPr/>
            <p:nvPr userDrawn="1"/>
          </p:nvCxnSpPr>
          <p:spPr>
            <a:xfrm>
              <a:off x="762000" y="6019800"/>
              <a:ext cx="7696200" cy="0"/>
            </a:xfrm>
            <a:prstGeom prst="line">
              <a:avLst/>
            </a:prstGeom>
            <a:ln w="4445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14400" y="5943600"/>
              <a:ext cx="7467600" cy="0"/>
            </a:xfrm>
            <a:prstGeom prst="line">
              <a:avLst/>
            </a:prstGeom>
            <a:ln w="44450">
              <a:solidFill>
                <a:srgbClr val="478F4A"/>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50" r:id="rId4"/>
    <p:sldLayoutId id="2147483668" r:id="rId5"/>
    <p:sldLayoutId id="2147483669" r:id="rId6"/>
    <p:sldLayoutId id="2147483670" r:id="rId7"/>
    <p:sldLayoutId id="2147483671" r:id="rId8"/>
    <p:sldLayoutId id="2147483672" r:id="rId9"/>
    <p:sldLayoutId id="2147483652" r:id="rId10"/>
    <p:sldLayoutId id="2147483677" r:id="rId11"/>
    <p:sldLayoutId id="2147483653" r:id="rId12"/>
    <p:sldLayoutId id="2147483654" r:id="rId13"/>
    <p:sldLayoutId id="2147483655" r:id="rId14"/>
    <p:sldLayoutId id="2147483658" r:id="rId15"/>
    <p:sldLayoutId id="2147483678" r:id="rId16"/>
    <p:sldLayoutId id="2147483680" r:id="rId17"/>
    <p:sldLayoutId id="2147483662" r:id="rId18"/>
    <p:sldLayoutId id="2147483663" r:id="rId19"/>
    <p:sldLayoutId id="2147483679" r:id="rId20"/>
    <p:sldLayoutId id="2147483664" r:id="rId21"/>
    <p:sldLayoutId id="2147483675" r:id="rId22"/>
    <p:sldLayoutId id="2147483676" r:id="rId23"/>
    <p:sldLayoutId id="2147483681" r:id="rId24"/>
    <p:sldLayoutId id="2147483682" r:id="rId25"/>
    <p:sldLayoutId id="2147483689"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0.xml"/><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1.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4294967295"/>
          </p:nvPr>
        </p:nvSpPr>
        <p:spPr>
          <a:xfrm>
            <a:off x="7010400" y="6416675"/>
            <a:ext cx="2133600" cy="365125"/>
          </a:xfrm>
        </p:spPr>
        <p:txBody>
          <a:bodyPr/>
          <a:lstStyle/>
          <a:p>
            <a:pPr>
              <a:defRPr/>
            </a:pPr>
            <a:fld id="{B518867C-A0C3-4C1A-9C2C-BB4B352179D1}" type="slidenum">
              <a:rPr lang="en-US"/>
              <a:pPr>
                <a:defRPr/>
              </a:pPr>
              <a:t>1</a:t>
            </a:fld>
            <a:endParaRPr lang="en-US" dirty="0"/>
          </a:p>
        </p:txBody>
      </p:sp>
      <p:sp>
        <p:nvSpPr>
          <p:cNvPr id="4" name="Title 3"/>
          <p:cNvSpPr>
            <a:spLocks noGrp="1"/>
          </p:cNvSpPr>
          <p:nvPr>
            <p:ph type="title"/>
          </p:nvPr>
        </p:nvSpPr>
        <p:spPr/>
        <p:txBody>
          <a:bodyPr>
            <a:normAutofit/>
          </a:bodyPr>
          <a:lstStyle/>
          <a:p>
            <a:r>
              <a:rPr lang="en-US" dirty="0"/>
              <a:t>Restricted data DERIVATIVE classifiers course</a:t>
            </a:r>
          </a:p>
        </p:txBody>
      </p:sp>
      <p:sp>
        <p:nvSpPr>
          <p:cNvPr id="5" name="Subtitle 4"/>
          <p:cNvSpPr>
            <a:spLocks noGrp="1"/>
          </p:cNvSpPr>
          <p:nvPr>
            <p:ph type="subTitle" idx="1"/>
          </p:nvPr>
        </p:nvSpPr>
        <p:spPr>
          <a:xfrm>
            <a:off x="990600" y="4495800"/>
            <a:ext cx="7162800" cy="1447800"/>
          </a:xfrm>
        </p:spPr>
        <p:txBody>
          <a:bodyPr>
            <a:normAutofit/>
          </a:bodyPr>
          <a:lstStyle/>
          <a:p>
            <a:r>
              <a:rPr lang="en-US" dirty="0">
                <a:solidFill>
                  <a:schemeClr val="tx2"/>
                </a:solidFill>
              </a:rPr>
              <a:t>Training for Personnel who Classify Restricted Data and Formerly Restricted Data</a:t>
            </a:r>
          </a:p>
          <a:p>
            <a:endParaRPr lang="en-US" dirty="0">
              <a:solidFill>
                <a:schemeClr val="tx2"/>
              </a:solidFill>
            </a:endParaRPr>
          </a:p>
          <a:p>
            <a:r>
              <a:rPr lang="en-US" dirty="0">
                <a:solidFill>
                  <a:schemeClr val="tx2"/>
                </a:solidFill>
              </a:rPr>
              <a:t>February 2021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a:xfrm>
            <a:off x="6781800" y="6416675"/>
            <a:ext cx="2133600" cy="365125"/>
          </a:xfrm>
        </p:spPr>
        <p:txBody>
          <a:bodyPr/>
          <a:lstStyle/>
          <a:p>
            <a:fld id="{8241201E-9D14-4384-A5F9-68C448E2C0A1}" type="slidenum">
              <a:rPr lang="en-US" altLang="en-US" smtClean="0"/>
              <a:pPr/>
              <a:t>10</a:t>
            </a:fld>
            <a:endParaRPr lang="en-US" altLang="en-US" dirty="0"/>
          </a:p>
        </p:txBody>
      </p:sp>
      <p:sp>
        <p:nvSpPr>
          <p:cNvPr id="14" name="Title 13"/>
          <p:cNvSpPr>
            <a:spLocks noGrp="1"/>
          </p:cNvSpPr>
          <p:nvPr>
            <p:ph type="title"/>
          </p:nvPr>
        </p:nvSpPr>
        <p:spPr/>
        <p:txBody>
          <a:bodyPr>
            <a:normAutofit/>
          </a:bodyPr>
          <a:lstStyle/>
          <a:p>
            <a:r>
              <a:rPr lang="en-US" sz="4000" dirty="0">
                <a:solidFill>
                  <a:srgbClr val="002F8E"/>
                </a:solidFill>
              </a:rPr>
              <a:t>Restricted Data</a:t>
            </a:r>
          </a:p>
        </p:txBody>
      </p:sp>
      <p:sp>
        <p:nvSpPr>
          <p:cNvPr id="13" name="Content Placeholder 12"/>
          <p:cNvSpPr>
            <a:spLocks noGrp="1"/>
          </p:cNvSpPr>
          <p:nvPr>
            <p:ph idx="1"/>
          </p:nvPr>
        </p:nvSpPr>
        <p:spPr>
          <a:xfrm>
            <a:off x="685800" y="1828801"/>
            <a:ext cx="7848600" cy="4419600"/>
          </a:xfrm>
        </p:spPr>
        <p:txBody>
          <a:bodyPr>
            <a:normAutofit fontScale="92500" lnSpcReduction="10000"/>
          </a:bodyPr>
          <a:lstStyle/>
          <a:p>
            <a:pPr marL="533400" indent="-533400">
              <a:lnSpc>
                <a:spcPct val="110000"/>
              </a:lnSpc>
              <a:spcBef>
                <a:spcPct val="0"/>
              </a:spcBef>
              <a:spcAft>
                <a:spcPts val="600"/>
              </a:spcAft>
            </a:pPr>
            <a:r>
              <a:rPr lang="en-US" sz="3000" dirty="0"/>
              <a:t>Classified information related to the design, manufacture, or utilization of atomic weapons; the production of special nuclear material; or  the use of special nuclear material in the production of energy</a:t>
            </a:r>
          </a:p>
          <a:p>
            <a:pPr marL="533400" indent="-533400">
              <a:lnSpc>
                <a:spcPct val="110000"/>
              </a:lnSpc>
              <a:spcBef>
                <a:spcPct val="0"/>
              </a:spcBef>
              <a:spcAft>
                <a:spcPts val="600"/>
              </a:spcAft>
            </a:pPr>
            <a:endParaRPr lang="en-US" sz="600" dirty="0"/>
          </a:p>
          <a:p>
            <a:pPr marL="533400" indent="-533400">
              <a:lnSpc>
                <a:spcPct val="110000"/>
              </a:lnSpc>
              <a:spcBef>
                <a:spcPct val="0"/>
              </a:spcBef>
              <a:spcAft>
                <a:spcPts val="600"/>
              </a:spcAft>
            </a:pPr>
            <a:r>
              <a:rPr lang="en-US" sz="3000" dirty="0"/>
              <a:t>Examples:</a:t>
            </a:r>
          </a:p>
          <a:p>
            <a:pPr marL="933450" lvl="1" indent="-533400">
              <a:lnSpc>
                <a:spcPct val="110000"/>
              </a:lnSpc>
              <a:spcBef>
                <a:spcPct val="0"/>
              </a:spcBef>
              <a:spcAft>
                <a:spcPts val="600"/>
              </a:spcAft>
            </a:pPr>
            <a:r>
              <a:rPr lang="en-US" dirty="0"/>
              <a:t>Nuclear weapon design</a:t>
            </a:r>
          </a:p>
          <a:p>
            <a:pPr marL="933450" lvl="1" indent="-533400">
              <a:lnSpc>
                <a:spcPct val="110000"/>
              </a:lnSpc>
              <a:spcBef>
                <a:spcPct val="0"/>
              </a:spcBef>
              <a:spcAft>
                <a:spcPts val="600"/>
              </a:spcAft>
            </a:pPr>
            <a:r>
              <a:rPr lang="en-US" dirty="0"/>
              <a:t>Nuclear material production</a:t>
            </a:r>
          </a:p>
          <a:p>
            <a:pPr marL="933450" lvl="1" indent="-533400">
              <a:lnSpc>
                <a:spcPct val="110000"/>
              </a:lnSpc>
              <a:spcBef>
                <a:spcPct val="0"/>
              </a:spcBef>
              <a:spcAft>
                <a:spcPts val="600"/>
              </a:spcAft>
            </a:pPr>
            <a:r>
              <a:rPr lang="en-US" dirty="0"/>
              <a:t>Naval reactor information</a:t>
            </a:r>
          </a:p>
          <a:p>
            <a:pPr marL="0" indent="0">
              <a:lnSpc>
                <a:spcPct val="110000"/>
              </a:lnSpc>
              <a:buNone/>
            </a:pPr>
            <a:endParaRPr lang="en-US" dirty="0"/>
          </a:p>
        </p:txBody>
      </p:sp>
    </p:spTree>
    <p:extLst>
      <p:ext uri="{BB962C8B-B14F-4D97-AF65-F5344CB8AC3E}">
        <p14:creationId xmlns:p14="http://schemas.microsoft.com/office/powerpoint/2010/main" val="40193779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xfrm>
            <a:off x="6781800" y="64008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25000"/>
              </a:spcAft>
              <a:buClr>
                <a:srgbClr val="33CCFF"/>
              </a:buClr>
              <a:buFont typeface="Wingdings" panose="05000000000000000000" pitchFamily="2" charset="2"/>
              <a:buChar char="§"/>
              <a:defRPr sz="3200">
                <a:solidFill>
                  <a:srgbClr val="FFFF00"/>
                </a:solidFill>
                <a:latin typeface="Arial" panose="020B0604020202020204" pitchFamily="34" charset="0"/>
              </a:defRPr>
            </a:lvl1pPr>
            <a:lvl2pPr marL="742950" indent="-285750">
              <a:spcAft>
                <a:spcPct val="25000"/>
              </a:spcAft>
              <a:buClr>
                <a:srgbClr val="33CCFF"/>
              </a:buClr>
              <a:buChar char="–"/>
              <a:defRPr sz="2800">
                <a:solidFill>
                  <a:srgbClr val="FFFF00"/>
                </a:solidFill>
                <a:latin typeface="Arial" panose="020B0604020202020204" pitchFamily="34" charset="0"/>
              </a:defRPr>
            </a:lvl2pPr>
            <a:lvl3pPr marL="1143000" indent="-228600">
              <a:spcAft>
                <a:spcPct val="25000"/>
              </a:spcAft>
              <a:buClr>
                <a:srgbClr val="33CCFF"/>
              </a:buClr>
              <a:buChar char="•"/>
              <a:defRPr sz="2400">
                <a:solidFill>
                  <a:srgbClr val="FFFF00"/>
                </a:solidFill>
                <a:latin typeface="Arial" panose="020B0604020202020204" pitchFamily="34" charset="0"/>
              </a:defRPr>
            </a:lvl3pPr>
            <a:lvl4pPr marL="1600200" indent="-228600">
              <a:spcAft>
                <a:spcPct val="25000"/>
              </a:spcAft>
              <a:buClr>
                <a:srgbClr val="33CCFF"/>
              </a:buClr>
              <a:buChar char="–"/>
              <a:defRPr sz="2000">
                <a:solidFill>
                  <a:srgbClr val="FFFF00"/>
                </a:solidFill>
                <a:latin typeface="Arial" panose="020B0604020202020204" pitchFamily="34" charset="0"/>
              </a:defRPr>
            </a:lvl4pPr>
            <a:lvl5pPr marL="2057400" indent="-228600">
              <a:spcAft>
                <a:spcPct val="25000"/>
              </a:spcAft>
              <a:buClr>
                <a:srgbClr val="33CCFF"/>
              </a:buClr>
              <a:buChar char="»"/>
              <a:defRPr sz="2000">
                <a:solidFill>
                  <a:srgbClr val="FFFF00"/>
                </a:solidFill>
                <a:latin typeface="Arial" panose="020B0604020202020204" pitchFamily="34" charset="0"/>
              </a:defRPr>
            </a:lvl5pPr>
            <a:lvl6pPr marL="2514600" indent="-228600" eaLnBrk="0" fontAlgn="base" hangingPunct="0">
              <a:spcBef>
                <a:spcPct val="0"/>
              </a:spcBef>
              <a:spcAft>
                <a:spcPct val="25000"/>
              </a:spcAft>
              <a:buClr>
                <a:srgbClr val="33CCFF"/>
              </a:buClr>
              <a:buChar char="»"/>
              <a:defRPr sz="2000">
                <a:solidFill>
                  <a:srgbClr val="FFFF00"/>
                </a:solidFill>
                <a:latin typeface="Arial" panose="020B0604020202020204" pitchFamily="34" charset="0"/>
              </a:defRPr>
            </a:lvl6pPr>
            <a:lvl7pPr marL="2971800" indent="-228600" eaLnBrk="0" fontAlgn="base" hangingPunct="0">
              <a:spcBef>
                <a:spcPct val="0"/>
              </a:spcBef>
              <a:spcAft>
                <a:spcPct val="25000"/>
              </a:spcAft>
              <a:buClr>
                <a:srgbClr val="33CCFF"/>
              </a:buClr>
              <a:buChar char="»"/>
              <a:defRPr sz="2000">
                <a:solidFill>
                  <a:srgbClr val="FFFF00"/>
                </a:solidFill>
                <a:latin typeface="Arial" panose="020B0604020202020204" pitchFamily="34" charset="0"/>
              </a:defRPr>
            </a:lvl7pPr>
            <a:lvl8pPr marL="3429000" indent="-228600" eaLnBrk="0" fontAlgn="base" hangingPunct="0">
              <a:spcBef>
                <a:spcPct val="0"/>
              </a:spcBef>
              <a:spcAft>
                <a:spcPct val="25000"/>
              </a:spcAft>
              <a:buClr>
                <a:srgbClr val="33CCFF"/>
              </a:buClr>
              <a:buChar char="»"/>
              <a:defRPr sz="2000">
                <a:solidFill>
                  <a:srgbClr val="FFFF00"/>
                </a:solidFill>
                <a:latin typeface="Arial" panose="020B0604020202020204" pitchFamily="34" charset="0"/>
              </a:defRPr>
            </a:lvl8pPr>
            <a:lvl9pPr marL="3886200" indent="-228600" eaLnBrk="0" fontAlgn="base" hangingPunct="0">
              <a:spcBef>
                <a:spcPct val="0"/>
              </a:spcBef>
              <a:spcAft>
                <a:spcPct val="25000"/>
              </a:spcAft>
              <a:buClr>
                <a:srgbClr val="33CCFF"/>
              </a:buClr>
              <a:buChar char="»"/>
              <a:defRPr sz="2000">
                <a:solidFill>
                  <a:srgbClr val="FFFF00"/>
                </a:solidFill>
                <a:latin typeface="Arial" panose="020B0604020202020204" pitchFamily="34" charset="0"/>
              </a:defRPr>
            </a:lvl9pPr>
          </a:lstStyle>
          <a:p>
            <a:pPr>
              <a:spcAft>
                <a:spcPct val="0"/>
              </a:spcAft>
              <a:buClrTx/>
              <a:buFontTx/>
              <a:buNone/>
            </a:pPr>
            <a:fld id="{5958599B-8122-4D13-B542-19676BAB393D}" type="slidenum">
              <a:rPr lang="en-US" altLang="en-US" sz="1200">
                <a:solidFill>
                  <a:schemeClr val="tx1">
                    <a:tint val="75000"/>
                  </a:schemeClr>
                </a:solidFill>
                <a:latin typeface="+mn-lt"/>
              </a:rPr>
              <a:pPr>
                <a:spcAft>
                  <a:spcPct val="0"/>
                </a:spcAft>
                <a:buClrTx/>
                <a:buFontTx/>
                <a:buNone/>
              </a:pPr>
              <a:t>100</a:t>
            </a:fld>
            <a:endParaRPr lang="en-US" altLang="en-US" sz="1200" dirty="0">
              <a:solidFill>
                <a:schemeClr val="tx1">
                  <a:tint val="75000"/>
                </a:schemeClr>
              </a:solidFill>
              <a:latin typeface="+mn-lt"/>
            </a:endParaRPr>
          </a:p>
        </p:txBody>
      </p:sp>
      <p:sp>
        <p:nvSpPr>
          <p:cNvPr id="2" name="Title 1"/>
          <p:cNvSpPr>
            <a:spLocks noGrp="1"/>
          </p:cNvSpPr>
          <p:nvPr>
            <p:ph type="title"/>
          </p:nvPr>
        </p:nvSpPr>
        <p:spPr>
          <a:xfrm>
            <a:off x="1619428" y="455613"/>
            <a:ext cx="7086600" cy="1143000"/>
          </a:xfrm>
        </p:spPr>
        <p:txBody>
          <a:bodyPr>
            <a:noAutofit/>
          </a:bodyPr>
          <a:lstStyle/>
          <a:p>
            <a:r>
              <a:rPr lang="en-US" sz="3800" dirty="0"/>
              <a:t>Example of Portion Marked Matter containing RD and NSI</a:t>
            </a:r>
          </a:p>
        </p:txBody>
      </p:sp>
      <p:pic>
        <p:nvPicPr>
          <p:cNvPr id="5" name="Content Placeholder 4" title="Example of portion marked commingled mat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0293" y="1828800"/>
            <a:ext cx="6903413" cy="4297363"/>
          </a:xfrm>
        </p:spPr>
      </p:pic>
      <p:sp>
        <p:nvSpPr>
          <p:cNvPr id="42" name="Footer Placeholder 3"/>
          <p:cNvSpPr txBox="1">
            <a:spLocks/>
          </p:cNvSpPr>
          <p:nvPr/>
        </p:nvSpPr>
        <p:spPr>
          <a:xfrm>
            <a:off x="228600" y="6264275"/>
            <a:ext cx="2057400" cy="365125"/>
          </a:xfrm>
          <a:prstGeom prst="rect">
            <a:avLst/>
          </a:prstGeom>
          <a:solidFill>
            <a:srgbClr val="002F8E"/>
          </a:solidFill>
          <a:ln w="12700">
            <a:solidFill>
              <a:schemeClr val="tx1"/>
            </a:solidFill>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2154182923"/>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p:spPr>
        <p:txBody>
          <a:bodyPr/>
          <a:lstStyle/>
          <a:p>
            <a:fld id="{BBA49E4C-8E47-430C-8DD8-3FD6C2AB7184}" type="slidenum">
              <a:rPr lang="en-US" smtClean="0"/>
              <a:pPr/>
              <a:t>101</a:t>
            </a:fld>
            <a:endParaRPr lang="en-US" dirty="0"/>
          </a:p>
        </p:txBody>
      </p:sp>
      <p:sp>
        <p:nvSpPr>
          <p:cNvPr id="130051" name="Rectangle 2"/>
          <p:cNvSpPr>
            <a:spLocks noGrp="1" noChangeArrowheads="1"/>
          </p:cNvSpPr>
          <p:nvPr>
            <p:ph type="title"/>
          </p:nvPr>
        </p:nvSpPr>
        <p:spPr>
          <a:xfrm>
            <a:off x="1752601" y="552238"/>
            <a:ext cx="7086599" cy="655638"/>
          </a:xfrm>
        </p:spPr>
        <p:txBody>
          <a:bodyPr>
            <a:normAutofit fontScale="90000"/>
          </a:bodyPr>
          <a:lstStyle/>
          <a:p>
            <a:r>
              <a:rPr lang="en-US" dirty="0"/>
              <a:t>Critical Nuclear Weapon </a:t>
            </a:r>
            <a:br>
              <a:rPr lang="en-US" dirty="0"/>
            </a:br>
            <a:r>
              <a:rPr lang="en-US" dirty="0"/>
              <a:t>Design Information (CNWDI)</a:t>
            </a:r>
            <a:endParaRPr lang="en-US" sz="3400" dirty="0"/>
          </a:p>
        </p:txBody>
      </p:sp>
      <p:sp>
        <p:nvSpPr>
          <p:cNvPr id="130052" name="Rectangle 3"/>
          <p:cNvSpPr>
            <a:spLocks noGrp="1" noChangeArrowheads="1"/>
          </p:cNvSpPr>
          <p:nvPr>
            <p:ph idx="1"/>
          </p:nvPr>
        </p:nvSpPr>
        <p:spPr>
          <a:xfrm>
            <a:off x="609600" y="1905000"/>
            <a:ext cx="8077200" cy="4648200"/>
          </a:xfrm>
        </p:spPr>
        <p:txBody>
          <a:bodyPr>
            <a:normAutofit fontScale="92500" lnSpcReduction="10000"/>
          </a:bodyPr>
          <a:lstStyle/>
          <a:p>
            <a:pPr marL="396875" indent="-396875">
              <a:lnSpc>
                <a:spcPct val="110000"/>
              </a:lnSpc>
              <a:spcAft>
                <a:spcPts val="1200"/>
              </a:spcAft>
            </a:pPr>
            <a:r>
              <a:rPr lang="en-US" sz="2800" dirty="0"/>
              <a:t>CNWDI is RD</a:t>
            </a:r>
          </a:p>
          <a:p>
            <a:pPr marL="396875" indent="-396875">
              <a:lnSpc>
                <a:spcPct val="110000"/>
              </a:lnSpc>
              <a:spcAft>
                <a:spcPts val="1200"/>
              </a:spcAft>
            </a:pPr>
            <a:r>
              <a:rPr lang="en-US" sz="2800" dirty="0"/>
              <a:t>CNWDI designation is </a:t>
            </a:r>
            <a:r>
              <a:rPr lang="en-US" sz="2800" u="sng" dirty="0"/>
              <a:t>used by DoD</a:t>
            </a:r>
            <a:r>
              <a:rPr lang="en-US" sz="2800" dirty="0"/>
              <a:t> for TSRD or SRD weapon data revealing the theory of operation or design of the components of a thermonuclear or fission bomb, warhead, demolition munitions, or test device</a:t>
            </a:r>
          </a:p>
          <a:p>
            <a:pPr marL="396875" indent="-396875">
              <a:lnSpc>
                <a:spcPct val="110000"/>
              </a:lnSpc>
              <a:spcAft>
                <a:spcPts val="1200"/>
              </a:spcAft>
            </a:pPr>
            <a:r>
              <a:rPr lang="en-US" sz="2800" dirty="0"/>
              <a:t>Requirements for marking matter containing CNWDI are contained in DoD Instruction 5210.02  </a:t>
            </a:r>
          </a:p>
          <a:p>
            <a:pPr marL="396875" indent="-396875">
              <a:lnSpc>
                <a:spcPct val="110000"/>
              </a:lnSpc>
              <a:spcAft>
                <a:spcPts val="1200"/>
              </a:spcAft>
            </a:pPr>
            <a:r>
              <a:rPr lang="en-US" sz="2800" b="1" dirty="0">
                <a:solidFill>
                  <a:srgbClr val="FF0000"/>
                </a:solidFill>
              </a:rPr>
              <a:t>DoD personnel should refer to DoD Instruction 5210.02 for more information</a:t>
            </a:r>
          </a:p>
        </p:txBody>
      </p:sp>
    </p:spTree>
    <p:extLst>
      <p:ext uri="{BB962C8B-B14F-4D97-AF65-F5344CB8AC3E}">
        <p14:creationId xmlns:p14="http://schemas.microsoft.com/office/powerpoint/2010/main" val="190907714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fld id="{2127284B-590A-4826-BF84-3011840CD848}" type="slidenum">
              <a:rPr lang="en-US" smtClean="0"/>
              <a:pPr/>
              <a:t>102</a:t>
            </a:fld>
            <a:endParaRPr lang="en-US" dirty="0"/>
          </a:p>
        </p:txBody>
      </p:sp>
      <p:sp>
        <p:nvSpPr>
          <p:cNvPr id="136195" name="Rectangle 4"/>
          <p:cNvSpPr>
            <a:spLocks noGrp="1" noChangeArrowheads="1"/>
          </p:cNvSpPr>
          <p:nvPr>
            <p:ph type="ctrTitle"/>
          </p:nvPr>
        </p:nvSpPr>
        <p:spPr/>
        <p:txBody>
          <a:bodyPr/>
          <a:lstStyle/>
          <a:p>
            <a:pPr eaLnBrk="1" hangingPunct="1"/>
            <a:r>
              <a:rPr lang="en-US" dirty="0">
                <a:solidFill>
                  <a:srgbClr val="00359E"/>
                </a:solidFill>
              </a:rPr>
              <a:t>Module D</a:t>
            </a:r>
          </a:p>
        </p:txBody>
      </p:sp>
      <p:sp>
        <p:nvSpPr>
          <p:cNvPr id="136196" name="Rectangle 5"/>
          <p:cNvSpPr>
            <a:spLocks noGrp="1" noChangeArrowheads="1"/>
          </p:cNvSpPr>
          <p:nvPr>
            <p:ph type="subTitle" idx="1"/>
          </p:nvPr>
        </p:nvSpPr>
        <p:spPr/>
        <p:txBody>
          <a:bodyPr/>
          <a:lstStyle/>
          <a:p>
            <a:pPr eaLnBrk="1" hangingPunct="1"/>
            <a:r>
              <a:rPr lang="en-US" dirty="0"/>
              <a:t>Exercises</a:t>
            </a:r>
          </a:p>
        </p:txBody>
      </p:sp>
    </p:spTree>
    <p:extLst>
      <p:ext uri="{BB962C8B-B14F-4D97-AF65-F5344CB8AC3E}">
        <p14:creationId xmlns:p14="http://schemas.microsoft.com/office/powerpoint/2010/main" val="2461549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p>
            <a:fld id="{45DD7F1C-897C-4E80-BA9A-CC3C3843839D}" type="slidenum">
              <a:rPr lang="en-US" smtClean="0"/>
              <a:pPr/>
              <a:t>103</a:t>
            </a:fld>
            <a:endParaRPr lang="en-US" dirty="0"/>
          </a:p>
        </p:txBody>
      </p:sp>
      <p:sp>
        <p:nvSpPr>
          <p:cNvPr id="137219" name="Rectangle 2"/>
          <p:cNvSpPr>
            <a:spLocks noGrp="1" noChangeArrowheads="1"/>
          </p:cNvSpPr>
          <p:nvPr>
            <p:ph type="title"/>
          </p:nvPr>
        </p:nvSpPr>
        <p:spPr/>
        <p:txBody>
          <a:bodyPr>
            <a:normAutofit/>
          </a:bodyPr>
          <a:lstStyle/>
          <a:p>
            <a:pPr eaLnBrk="1" hangingPunct="1"/>
            <a:r>
              <a:rPr lang="en-US" sz="4000" dirty="0"/>
              <a:t>Module D Exercise 1</a:t>
            </a:r>
          </a:p>
        </p:txBody>
      </p:sp>
      <p:sp>
        <p:nvSpPr>
          <p:cNvPr id="210947" name="Rectangle 3"/>
          <p:cNvSpPr>
            <a:spLocks noGrp="1" noChangeArrowheads="1"/>
          </p:cNvSpPr>
          <p:nvPr>
            <p:ph type="body" idx="1"/>
          </p:nvPr>
        </p:nvSpPr>
        <p:spPr/>
        <p:txBody>
          <a:bodyPr>
            <a:normAutofit fontScale="92500"/>
          </a:bodyPr>
          <a:lstStyle/>
          <a:p>
            <a:pPr marL="0" indent="0">
              <a:lnSpc>
                <a:spcPct val="120000"/>
              </a:lnSpc>
              <a:spcBef>
                <a:spcPts val="0"/>
              </a:spcBef>
              <a:spcAft>
                <a:spcPts val="1800"/>
              </a:spcAft>
              <a:buNone/>
            </a:pPr>
            <a:r>
              <a:rPr lang="en-US" dirty="0"/>
              <a:t>If matter containing RD, FRD, and NSI is portion marked, when a portion marking</a:t>
            </a:r>
            <a:r>
              <a:rPr lang="en-US" dirty="0">
                <a:solidFill>
                  <a:srgbClr val="FF0000"/>
                </a:solidFill>
              </a:rPr>
              <a:t> </a:t>
            </a:r>
            <a:r>
              <a:rPr lang="en-US" dirty="0"/>
              <a:t>identifies the level only, it is _____________________.</a:t>
            </a:r>
          </a:p>
          <a:p>
            <a:pPr lvl="1" eaLnBrk="1" hangingPunct="1">
              <a:buFont typeface="Wingdings" panose="05000000000000000000" pitchFamily="2" charset="2"/>
              <a:buChar char="q"/>
            </a:pPr>
            <a:r>
              <a:rPr lang="en-US" dirty="0"/>
              <a:t>	</a:t>
            </a:r>
            <a:r>
              <a:rPr lang="en-US" sz="3000" dirty="0"/>
              <a:t>Restricted Data </a:t>
            </a:r>
          </a:p>
          <a:p>
            <a:pPr lvl="1" eaLnBrk="1" hangingPunct="1">
              <a:buFont typeface="Wingdings" panose="05000000000000000000" pitchFamily="2" charset="2"/>
              <a:buChar char="q"/>
            </a:pPr>
            <a:r>
              <a:rPr lang="en-US" sz="3000" dirty="0"/>
              <a:t>	Formerly Restricted Data </a:t>
            </a:r>
          </a:p>
          <a:p>
            <a:pPr lvl="1" eaLnBrk="1" hangingPunct="1">
              <a:buFont typeface="Wingdings" panose="05000000000000000000" pitchFamily="2" charset="2"/>
              <a:buChar char="q"/>
            </a:pPr>
            <a:r>
              <a:rPr lang="en-US" sz="3000" dirty="0"/>
              <a:t>	National Security Information </a:t>
            </a:r>
          </a:p>
          <a:p>
            <a:pPr lvl="1" eaLnBrk="1" hangingPunct="1">
              <a:buFont typeface="Wingdings" panose="05000000000000000000" pitchFamily="2" charset="2"/>
              <a:buChar char="q"/>
            </a:pPr>
            <a:r>
              <a:rPr lang="en-US" sz="3000" dirty="0"/>
              <a:t>	None of the above </a:t>
            </a:r>
          </a:p>
        </p:txBody>
      </p:sp>
    </p:spTree>
    <p:extLst>
      <p:ext uri="{BB962C8B-B14F-4D97-AF65-F5344CB8AC3E}">
        <p14:creationId xmlns:p14="http://schemas.microsoft.com/office/powerpoint/2010/main" val="1063394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p>
            <a:fld id="{45DD7F1C-897C-4E80-BA9A-CC3C3843839D}" type="slidenum">
              <a:rPr lang="en-US" smtClean="0"/>
              <a:pPr/>
              <a:t>104</a:t>
            </a:fld>
            <a:endParaRPr lang="en-US" dirty="0"/>
          </a:p>
        </p:txBody>
      </p:sp>
      <p:sp>
        <p:nvSpPr>
          <p:cNvPr id="137219" name="Rectangle 2"/>
          <p:cNvSpPr>
            <a:spLocks noGrp="1" noChangeArrowheads="1"/>
          </p:cNvSpPr>
          <p:nvPr>
            <p:ph type="title"/>
          </p:nvPr>
        </p:nvSpPr>
        <p:spPr/>
        <p:txBody>
          <a:bodyPr>
            <a:normAutofit/>
          </a:bodyPr>
          <a:lstStyle/>
          <a:p>
            <a:r>
              <a:rPr lang="en-US" sz="4000" dirty="0"/>
              <a:t>Module D Exercise 1 - Answer</a:t>
            </a:r>
          </a:p>
        </p:txBody>
      </p:sp>
      <p:sp>
        <p:nvSpPr>
          <p:cNvPr id="210947" name="Rectangle 3"/>
          <p:cNvSpPr>
            <a:spLocks noGrp="1" noChangeArrowheads="1"/>
          </p:cNvSpPr>
          <p:nvPr>
            <p:ph type="body" idx="1"/>
          </p:nvPr>
        </p:nvSpPr>
        <p:spPr/>
        <p:txBody>
          <a:bodyPr>
            <a:normAutofit fontScale="92500"/>
          </a:bodyPr>
          <a:lstStyle/>
          <a:p>
            <a:pPr marL="0" indent="0">
              <a:lnSpc>
                <a:spcPct val="120000"/>
              </a:lnSpc>
              <a:spcBef>
                <a:spcPts val="0"/>
              </a:spcBef>
              <a:spcAft>
                <a:spcPts val="1800"/>
              </a:spcAft>
              <a:buNone/>
            </a:pPr>
            <a:r>
              <a:rPr lang="en-US" dirty="0"/>
              <a:t>If matter containing RD, FRD, and NSI is portion marked, when a portion marking identifies the level only, it is _____________________.</a:t>
            </a:r>
          </a:p>
          <a:p>
            <a:pPr lvl="1" eaLnBrk="1" hangingPunct="1">
              <a:buFont typeface="Wingdings" panose="05000000000000000000" pitchFamily="2" charset="2"/>
              <a:buChar char="q"/>
            </a:pPr>
            <a:r>
              <a:rPr lang="en-US" dirty="0"/>
              <a:t>	</a:t>
            </a:r>
            <a:r>
              <a:rPr lang="en-US" sz="3000" dirty="0"/>
              <a:t>Restricted Data </a:t>
            </a:r>
          </a:p>
          <a:p>
            <a:pPr lvl="1" eaLnBrk="1" hangingPunct="1">
              <a:buFont typeface="Wingdings" panose="05000000000000000000" pitchFamily="2" charset="2"/>
              <a:buChar char="q"/>
            </a:pPr>
            <a:r>
              <a:rPr lang="en-US" sz="3000" dirty="0"/>
              <a:t>	Formerly Restricted Data </a:t>
            </a:r>
          </a:p>
          <a:p>
            <a:pPr lvl="1" eaLnBrk="1" hangingPunct="1">
              <a:buFont typeface="Wingdings" panose="05000000000000000000" pitchFamily="2" charset="2"/>
              <a:buChar char="ü"/>
            </a:pPr>
            <a:r>
              <a:rPr lang="en-US" sz="3000" dirty="0"/>
              <a:t>	</a:t>
            </a:r>
            <a:r>
              <a:rPr lang="en-US" sz="3000" b="1" dirty="0">
                <a:solidFill>
                  <a:srgbClr val="FF0000"/>
                </a:solidFill>
              </a:rPr>
              <a:t>National Security Information </a:t>
            </a:r>
          </a:p>
          <a:p>
            <a:pPr lvl="1" eaLnBrk="1" hangingPunct="1">
              <a:buFont typeface="Wingdings" panose="05000000000000000000" pitchFamily="2" charset="2"/>
              <a:buChar char="q"/>
            </a:pPr>
            <a:r>
              <a:rPr lang="en-US" sz="3000" dirty="0"/>
              <a:t>	None of the above </a:t>
            </a:r>
          </a:p>
        </p:txBody>
      </p:sp>
    </p:spTree>
    <p:extLst>
      <p:ext uri="{BB962C8B-B14F-4D97-AF65-F5344CB8AC3E}">
        <p14:creationId xmlns:p14="http://schemas.microsoft.com/office/powerpoint/2010/main" val="38208870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fld id="{1CB33489-A5C0-415C-BDB0-DEC62D3E8A4F}" type="slidenum">
              <a:rPr lang="en-US" smtClean="0"/>
              <a:pPr/>
              <a:t>105</a:t>
            </a:fld>
            <a:endParaRPr lang="en-US" dirty="0"/>
          </a:p>
        </p:txBody>
      </p:sp>
      <p:sp>
        <p:nvSpPr>
          <p:cNvPr id="138243" name="Rectangle 2"/>
          <p:cNvSpPr>
            <a:spLocks noGrp="1" noChangeArrowheads="1"/>
          </p:cNvSpPr>
          <p:nvPr>
            <p:ph type="title"/>
          </p:nvPr>
        </p:nvSpPr>
        <p:spPr/>
        <p:txBody>
          <a:bodyPr>
            <a:normAutofit/>
          </a:bodyPr>
          <a:lstStyle/>
          <a:p>
            <a:r>
              <a:rPr lang="en-US" sz="4000" dirty="0"/>
              <a:t>Module D Exercise 2</a:t>
            </a:r>
          </a:p>
        </p:txBody>
      </p:sp>
      <p:sp>
        <p:nvSpPr>
          <p:cNvPr id="211971" name="Rectangle 3"/>
          <p:cNvSpPr>
            <a:spLocks noGrp="1" noChangeArrowheads="1"/>
          </p:cNvSpPr>
          <p:nvPr>
            <p:ph type="body" idx="1"/>
          </p:nvPr>
        </p:nvSpPr>
        <p:spPr>
          <a:xfrm>
            <a:off x="762000" y="1828800"/>
            <a:ext cx="7439025" cy="4297363"/>
          </a:xfrm>
        </p:spPr>
        <p:txBody>
          <a:bodyPr>
            <a:normAutofit/>
          </a:bodyPr>
          <a:lstStyle/>
          <a:p>
            <a:pPr marL="0" indent="0" eaLnBrk="1" hangingPunct="1">
              <a:spcBef>
                <a:spcPts val="0"/>
              </a:spcBef>
              <a:spcAft>
                <a:spcPts val="1800"/>
              </a:spcAft>
              <a:buFont typeface="Wingdings" pitchFamily="2" charset="2"/>
              <a:buNone/>
            </a:pPr>
            <a:r>
              <a:rPr lang="en-US" sz="3000" dirty="0"/>
              <a:t>Select the required </a:t>
            </a:r>
            <a:r>
              <a:rPr lang="en-US" sz="3000" u="sng" dirty="0"/>
              <a:t>front page</a:t>
            </a:r>
            <a:r>
              <a:rPr lang="en-US" sz="3000" dirty="0"/>
              <a:t> markings on matter containing FRD.</a:t>
            </a:r>
          </a:p>
          <a:p>
            <a:pPr lvl="1" indent="-398463" eaLnBrk="1" hangingPunct="1">
              <a:buFont typeface="Wingdings" panose="05000000000000000000" pitchFamily="2" charset="2"/>
              <a:buChar char="q"/>
            </a:pPr>
            <a:r>
              <a:rPr lang="en-US" dirty="0"/>
              <a:t>Highest level of information in the matter at the top and bottom of page</a:t>
            </a:r>
          </a:p>
          <a:p>
            <a:pPr lvl="1" indent="-398463" eaLnBrk="1" hangingPunct="1">
              <a:buFont typeface="Wingdings" panose="05000000000000000000" pitchFamily="2" charset="2"/>
              <a:buChar char="q"/>
            </a:pPr>
            <a:r>
              <a:rPr lang="en-US" dirty="0"/>
              <a:t>FRD admonishment</a:t>
            </a:r>
          </a:p>
          <a:p>
            <a:pPr lvl="1" indent="-398463" eaLnBrk="1" hangingPunct="1">
              <a:buFont typeface="Wingdings" panose="05000000000000000000" pitchFamily="2" charset="2"/>
              <a:buChar char="q"/>
            </a:pPr>
            <a:r>
              <a:rPr lang="en-US" dirty="0"/>
              <a:t>RD Derivative Classifier's name and position/title</a:t>
            </a:r>
          </a:p>
          <a:p>
            <a:pPr lvl="1" indent="-398463" eaLnBrk="1" hangingPunct="1">
              <a:buFont typeface="Wingdings" panose="05000000000000000000" pitchFamily="2" charset="2"/>
              <a:buChar char="q"/>
            </a:pPr>
            <a:r>
              <a:rPr lang="en-US" dirty="0"/>
              <a:t>All of the above </a:t>
            </a:r>
          </a:p>
        </p:txBody>
      </p:sp>
    </p:spTree>
    <p:extLst>
      <p:ext uri="{BB962C8B-B14F-4D97-AF65-F5344CB8AC3E}">
        <p14:creationId xmlns:p14="http://schemas.microsoft.com/office/powerpoint/2010/main" val="31862797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fld id="{1CB33489-A5C0-415C-BDB0-DEC62D3E8A4F}" type="slidenum">
              <a:rPr lang="en-US" smtClean="0"/>
              <a:pPr/>
              <a:t>106</a:t>
            </a:fld>
            <a:endParaRPr lang="en-US" dirty="0"/>
          </a:p>
        </p:txBody>
      </p:sp>
      <p:sp>
        <p:nvSpPr>
          <p:cNvPr id="138243" name="Rectangle 2"/>
          <p:cNvSpPr>
            <a:spLocks noGrp="1" noChangeArrowheads="1"/>
          </p:cNvSpPr>
          <p:nvPr>
            <p:ph type="title"/>
          </p:nvPr>
        </p:nvSpPr>
        <p:spPr/>
        <p:txBody>
          <a:bodyPr>
            <a:normAutofit/>
          </a:bodyPr>
          <a:lstStyle/>
          <a:p>
            <a:r>
              <a:rPr lang="en-US" sz="4000" dirty="0"/>
              <a:t>Module D Exercise 2 - Answer</a:t>
            </a:r>
          </a:p>
        </p:txBody>
      </p:sp>
      <p:sp>
        <p:nvSpPr>
          <p:cNvPr id="211971" name="Rectangle 3"/>
          <p:cNvSpPr>
            <a:spLocks noGrp="1" noChangeArrowheads="1"/>
          </p:cNvSpPr>
          <p:nvPr>
            <p:ph type="body" idx="1"/>
          </p:nvPr>
        </p:nvSpPr>
        <p:spPr>
          <a:xfrm>
            <a:off x="762000" y="1828800"/>
            <a:ext cx="7439025" cy="4297363"/>
          </a:xfrm>
        </p:spPr>
        <p:txBody>
          <a:bodyPr>
            <a:normAutofit/>
          </a:bodyPr>
          <a:lstStyle/>
          <a:p>
            <a:pPr marL="0" indent="0">
              <a:spcBef>
                <a:spcPts val="0"/>
              </a:spcBef>
              <a:spcAft>
                <a:spcPts val="1800"/>
              </a:spcAft>
              <a:buNone/>
            </a:pPr>
            <a:r>
              <a:rPr lang="en-US" sz="3000" dirty="0"/>
              <a:t>Select the required </a:t>
            </a:r>
            <a:r>
              <a:rPr lang="en-US" sz="3000" u="sng" dirty="0"/>
              <a:t>front page</a:t>
            </a:r>
            <a:r>
              <a:rPr lang="en-US" sz="3000" dirty="0"/>
              <a:t> markings on matter containing FRD.</a:t>
            </a:r>
          </a:p>
          <a:p>
            <a:pPr lvl="1" indent="-398463" eaLnBrk="1" hangingPunct="1">
              <a:buFont typeface="Wingdings" panose="05000000000000000000" pitchFamily="2" charset="2"/>
              <a:buChar char="q"/>
            </a:pPr>
            <a:r>
              <a:rPr lang="en-US" dirty="0"/>
              <a:t>Highest level of information in the matter at the top and bottom of page</a:t>
            </a:r>
          </a:p>
          <a:p>
            <a:pPr lvl="1" indent="-398463" eaLnBrk="1" hangingPunct="1">
              <a:buFont typeface="Wingdings" panose="05000000000000000000" pitchFamily="2" charset="2"/>
              <a:buChar char="q"/>
            </a:pPr>
            <a:r>
              <a:rPr lang="en-US" dirty="0"/>
              <a:t>FRD admonishment</a:t>
            </a:r>
          </a:p>
          <a:p>
            <a:pPr lvl="1" indent="-398463" eaLnBrk="1" hangingPunct="1">
              <a:buFont typeface="Wingdings" panose="05000000000000000000" pitchFamily="2" charset="2"/>
              <a:buChar char="q"/>
            </a:pPr>
            <a:r>
              <a:rPr lang="en-US" dirty="0"/>
              <a:t>RD Derivative Classifier's name and position/title</a:t>
            </a:r>
          </a:p>
          <a:p>
            <a:pPr marL="744538" lvl="1" indent="-401638" eaLnBrk="1" hangingPunct="1">
              <a:buFont typeface="Wingdings" panose="05000000000000000000" pitchFamily="2" charset="2"/>
              <a:buChar char="ü"/>
            </a:pPr>
            <a:r>
              <a:rPr lang="en-US" b="1" dirty="0">
                <a:solidFill>
                  <a:srgbClr val="FF0000"/>
                </a:solidFill>
              </a:rPr>
              <a:t>All of the above </a:t>
            </a:r>
          </a:p>
        </p:txBody>
      </p:sp>
    </p:spTree>
    <p:extLst>
      <p:ext uri="{BB962C8B-B14F-4D97-AF65-F5344CB8AC3E}">
        <p14:creationId xmlns:p14="http://schemas.microsoft.com/office/powerpoint/2010/main" val="486140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p>
            <a:fld id="{2C04B437-4CC0-48AA-8EA4-184D8D9AC688}" type="slidenum">
              <a:rPr lang="en-US" smtClean="0"/>
              <a:pPr/>
              <a:t>107</a:t>
            </a:fld>
            <a:endParaRPr lang="en-US" dirty="0"/>
          </a:p>
        </p:txBody>
      </p:sp>
      <p:sp>
        <p:nvSpPr>
          <p:cNvPr id="139267" name="Rectangle 2"/>
          <p:cNvSpPr>
            <a:spLocks noGrp="1" noChangeArrowheads="1"/>
          </p:cNvSpPr>
          <p:nvPr>
            <p:ph type="title"/>
          </p:nvPr>
        </p:nvSpPr>
        <p:spPr/>
        <p:txBody>
          <a:bodyPr>
            <a:normAutofit/>
          </a:bodyPr>
          <a:lstStyle/>
          <a:p>
            <a:r>
              <a:rPr lang="en-US" sz="4000" dirty="0"/>
              <a:t>Module D Exercise 3</a:t>
            </a:r>
          </a:p>
        </p:txBody>
      </p:sp>
      <p:sp>
        <p:nvSpPr>
          <p:cNvPr id="139268" name="Rectangle 3"/>
          <p:cNvSpPr>
            <a:spLocks noGrp="1" noChangeArrowheads="1"/>
          </p:cNvSpPr>
          <p:nvPr>
            <p:ph type="body" idx="1"/>
          </p:nvPr>
        </p:nvSpPr>
        <p:spPr>
          <a:xfrm>
            <a:off x="457200" y="1798637"/>
            <a:ext cx="8048625" cy="4144963"/>
          </a:xfrm>
        </p:spPr>
        <p:txBody>
          <a:bodyPr/>
          <a:lstStyle/>
          <a:p>
            <a:pPr marL="0" indent="0">
              <a:buNone/>
            </a:pPr>
            <a:r>
              <a:rPr lang="en-US" dirty="0"/>
              <a:t>True or False?</a:t>
            </a:r>
          </a:p>
          <a:p>
            <a:pPr eaLnBrk="1" hangingPunct="1"/>
            <a:r>
              <a:rPr lang="en-US" sz="3000" dirty="0"/>
              <a:t>Matter containing RD and FRD must have declassification instructions.</a:t>
            </a:r>
          </a:p>
        </p:txBody>
      </p:sp>
    </p:spTree>
    <p:extLst>
      <p:ext uri="{BB962C8B-B14F-4D97-AF65-F5344CB8AC3E}">
        <p14:creationId xmlns:p14="http://schemas.microsoft.com/office/powerpoint/2010/main" val="17531020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p>
            <a:fld id="{2C04B437-4CC0-48AA-8EA4-184D8D9AC688}" type="slidenum">
              <a:rPr lang="en-US" smtClean="0"/>
              <a:pPr/>
              <a:t>108</a:t>
            </a:fld>
            <a:endParaRPr lang="en-US" dirty="0"/>
          </a:p>
        </p:txBody>
      </p:sp>
      <p:sp>
        <p:nvSpPr>
          <p:cNvPr id="139267" name="Rectangle 2"/>
          <p:cNvSpPr>
            <a:spLocks noGrp="1" noChangeArrowheads="1"/>
          </p:cNvSpPr>
          <p:nvPr>
            <p:ph type="title"/>
          </p:nvPr>
        </p:nvSpPr>
        <p:spPr/>
        <p:txBody>
          <a:bodyPr>
            <a:normAutofit/>
          </a:bodyPr>
          <a:lstStyle/>
          <a:p>
            <a:r>
              <a:rPr lang="en-US" sz="4000" dirty="0"/>
              <a:t>Module D Exercise 3 - Answer</a:t>
            </a:r>
          </a:p>
        </p:txBody>
      </p:sp>
      <p:sp>
        <p:nvSpPr>
          <p:cNvPr id="139268" name="Rectangle 3"/>
          <p:cNvSpPr>
            <a:spLocks noGrp="1" noChangeArrowheads="1"/>
          </p:cNvSpPr>
          <p:nvPr>
            <p:ph type="body" idx="1"/>
          </p:nvPr>
        </p:nvSpPr>
        <p:spPr>
          <a:xfrm>
            <a:off x="457200" y="1828800"/>
            <a:ext cx="8458200" cy="4800600"/>
          </a:xfrm>
        </p:spPr>
        <p:txBody>
          <a:bodyPr>
            <a:normAutofit/>
          </a:bodyPr>
          <a:lstStyle/>
          <a:p>
            <a:pPr marL="0" indent="0">
              <a:buNone/>
            </a:pPr>
            <a:r>
              <a:rPr lang="en-US" dirty="0"/>
              <a:t>True or False?</a:t>
            </a:r>
          </a:p>
          <a:p>
            <a:pPr eaLnBrk="1" hangingPunct="1"/>
            <a:r>
              <a:rPr lang="en-US" sz="3000" dirty="0"/>
              <a:t>Matter containing RD and FRD must have declassification instructions.</a:t>
            </a:r>
          </a:p>
          <a:p>
            <a:pPr eaLnBrk="1" hangingPunct="1"/>
            <a:endParaRPr lang="en-US" sz="1200" dirty="0"/>
          </a:p>
          <a:p>
            <a:pPr marL="0" indent="0" algn="ctr">
              <a:lnSpc>
                <a:spcPct val="120000"/>
              </a:lnSpc>
              <a:spcBef>
                <a:spcPts val="0"/>
              </a:spcBef>
              <a:spcAft>
                <a:spcPts val="600"/>
              </a:spcAft>
              <a:buNone/>
            </a:pPr>
            <a:r>
              <a:rPr lang="en-US" sz="3000" b="1" dirty="0">
                <a:solidFill>
                  <a:srgbClr val="C00000"/>
                </a:solidFill>
              </a:rPr>
              <a:t>FALSE!</a:t>
            </a:r>
          </a:p>
          <a:p>
            <a:pPr>
              <a:lnSpc>
                <a:spcPct val="120000"/>
              </a:lnSpc>
              <a:spcBef>
                <a:spcPts val="0"/>
              </a:spcBef>
              <a:spcAft>
                <a:spcPts val="600"/>
              </a:spcAft>
            </a:pPr>
            <a:endParaRPr lang="en-US" sz="100" dirty="0"/>
          </a:p>
          <a:p>
            <a:pPr marL="0" indent="0">
              <a:spcBef>
                <a:spcPts val="0"/>
              </a:spcBef>
              <a:buNone/>
            </a:pPr>
            <a:r>
              <a:rPr lang="en-US" sz="2600" dirty="0"/>
              <a:t>Matter containing RD or FRD is not automatically declassified.  Even if the matter also contains NSI, there must be no declassification instructions that apply to RD or FRD. </a:t>
            </a:r>
          </a:p>
          <a:p>
            <a:pPr marL="0" indent="0">
              <a:spcBef>
                <a:spcPts val="0"/>
              </a:spcBef>
              <a:buNone/>
            </a:pPr>
            <a:r>
              <a:rPr lang="en-US" sz="800" dirty="0"/>
              <a:t> </a:t>
            </a:r>
          </a:p>
          <a:p>
            <a:pPr marL="0" indent="0">
              <a:spcBef>
                <a:spcPts val="0"/>
              </a:spcBef>
              <a:buNone/>
            </a:pPr>
            <a:r>
              <a:rPr lang="en-US" sz="2600" dirty="0"/>
              <a:t>The declassification instructions must be omitted or state “N/A to RD (or FRD)”.</a:t>
            </a:r>
          </a:p>
        </p:txBody>
      </p:sp>
    </p:spTree>
    <p:extLst>
      <p:ext uri="{BB962C8B-B14F-4D97-AF65-F5344CB8AC3E}">
        <p14:creationId xmlns:p14="http://schemas.microsoft.com/office/powerpoint/2010/main" val="10622068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p>
            <a:fld id="{481D571E-F3E0-4D7E-8651-F3C1B0044A23}" type="slidenum">
              <a:rPr lang="en-US" smtClean="0"/>
              <a:pPr/>
              <a:t>109</a:t>
            </a:fld>
            <a:endParaRPr lang="en-US" dirty="0"/>
          </a:p>
        </p:txBody>
      </p:sp>
      <p:sp>
        <p:nvSpPr>
          <p:cNvPr id="140291" name="Rectangle 2"/>
          <p:cNvSpPr>
            <a:spLocks noGrp="1" noChangeArrowheads="1"/>
          </p:cNvSpPr>
          <p:nvPr>
            <p:ph type="title"/>
          </p:nvPr>
        </p:nvSpPr>
        <p:spPr/>
        <p:txBody>
          <a:bodyPr>
            <a:normAutofit/>
          </a:bodyPr>
          <a:lstStyle/>
          <a:p>
            <a:pPr eaLnBrk="1" hangingPunct="1"/>
            <a:r>
              <a:rPr lang="en-US" sz="4000" dirty="0"/>
              <a:t>Module D Summary</a:t>
            </a:r>
          </a:p>
        </p:txBody>
      </p:sp>
      <p:sp>
        <p:nvSpPr>
          <p:cNvPr id="140292" name="Rectangle 3"/>
          <p:cNvSpPr>
            <a:spLocks noGrp="1" noChangeArrowheads="1"/>
          </p:cNvSpPr>
          <p:nvPr>
            <p:ph type="body" idx="1"/>
          </p:nvPr>
        </p:nvSpPr>
        <p:spPr>
          <a:xfrm>
            <a:off x="1006475" y="1949450"/>
            <a:ext cx="6994525" cy="3657600"/>
          </a:xfrm>
        </p:spPr>
        <p:txBody>
          <a:bodyPr/>
          <a:lstStyle/>
          <a:p>
            <a:pPr eaLnBrk="1" hangingPunct="1">
              <a:spcAft>
                <a:spcPts val="600"/>
              </a:spcAft>
              <a:buFont typeface="Wingdings" pitchFamily="2" charset="2"/>
              <a:buNone/>
            </a:pPr>
            <a:r>
              <a:rPr lang="en-US" dirty="0"/>
              <a:t>This module covered:</a:t>
            </a:r>
          </a:p>
          <a:p>
            <a:pPr lvl="1" eaLnBrk="1" hangingPunct="1">
              <a:spcAft>
                <a:spcPts val="600"/>
              </a:spcAft>
            </a:pPr>
            <a:r>
              <a:rPr lang="en-US" dirty="0"/>
              <a:t>Markings displayed on the front page </a:t>
            </a:r>
          </a:p>
          <a:p>
            <a:pPr lvl="1" eaLnBrk="1" hangingPunct="1">
              <a:spcAft>
                <a:spcPts val="600"/>
              </a:spcAft>
            </a:pPr>
            <a:r>
              <a:rPr lang="en-US" dirty="0"/>
              <a:t>Markings required for the interior pages</a:t>
            </a:r>
          </a:p>
          <a:p>
            <a:pPr lvl="1" eaLnBrk="1" hangingPunct="1">
              <a:spcAft>
                <a:spcPts val="600"/>
              </a:spcAft>
            </a:pPr>
            <a:r>
              <a:rPr lang="en-US" dirty="0"/>
              <a:t>Markings required for the back page </a:t>
            </a:r>
          </a:p>
          <a:p>
            <a:pPr lvl="1" eaLnBrk="1" hangingPunct="1">
              <a:spcAft>
                <a:spcPts val="600"/>
              </a:spcAft>
            </a:pPr>
            <a:r>
              <a:rPr lang="en-US" dirty="0"/>
              <a:t>RD Derivative Classifier markings </a:t>
            </a:r>
          </a:p>
          <a:p>
            <a:pPr lvl="1" eaLnBrk="1" hangingPunct="1">
              <a:spcAft>
                <a:spcPts val="600"/>
              </a:spcAft>
            </a:pPr>
            <a:r>
              <a:rPr lang="en-US" dirty="0"/>
              <a:t>Portion marking</a:t>
            </a:r>
          </a:p>
        </p:txBody>
      </p:sp>
    </p:spTree>
    <p:extLst>
      <p:ext uri="{BB962C8B-B14F-4D97-AF65-F5344CB8AC3E}">
        <p14:creationId xmlns:p14="http://schemas.microsoft.com/office/powerpoint/2010/main" val="247330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4863CB-E9F4-4912-BF87-0E2AF4491238}" type="slidenum">
              <a:rPr lang="en-US" smtClean="0"/>
              <a:pPr/>
              <a:t>11</a:t>
            </a:fld>
            <a:endParaRPr lang="en-US" dirty="0"/>
          </a:p>
        </p:txBody>
      </p:sp>
      <p:sp>
        <p:nvSpPr>
          <p:cNvPr id="13314" name="Rectangle 2"/>
          <p:cNvSpPr>
            <a:spLocks noGrp="1" noChangeArrowheads="1"/>
          </p:cNvSpPr>
          <p:nvPr>
            <p:ph type="title"/>
          </p:nvPr>
        </p:nvSpPr>
        <p:spPr>
          <a:xfrm>
            <a:off x="1468582" y="304799"/>
            <a:ext cx="6761018" cy="1600201"/>
          </a:xfrm>
        </p:spPr>
        <p:txBody>
          <a:bodyPr>
            <a:noAutofit/>
          </a:bodyPr>
          <a:lstStyle/>
          <a:p>
            <a:pPr algn="l"/>
            <a:r>
              <a:rPr lang="en-US" sz="4000" dirty="0"/>
              <a:t>Is all nuclear-related information RD?</a:t>
            </a:r>
          </a:p>
        </p:txBody>
      </p:sp>
      <p:sp>
        <p:nvSpPr>
          <p:cNvPr id="13315" name="Rectangle 3"/>
          <p:cNvSpPr>
            <a:spLocks noGrp="1" noChangeArrowheads="1"/>
          </p:cNvSpPr>
          <p:nvPr>
            <p:ph idx="1"/>
          </p:nvPr>
        </p:nvSpPr>
        <p:spPr>
          <a:xfrm>
            <a:off x="609600" y="1981199"/>
            <a:ext cx="8305800" cy="4435475"/>
          </a:xfrm>
        </p:spPr>
        <p:txBody>
          <a:bodyPr>
            <a:noAutofit/>
          </a:bodyPr>
          <a:lstStyle/>
          <a:p>
            <a:pPr marL="341313" indent="-341313">
              <a:spcBef>
                <a:spcPts val="600"/>
              </a:spcBef>
              <a:buClr>
                <a:schemeClr val="accent1">
                  <a:lumMod val="75000"/>
                </a:schemeClr>
              </a:buClr>
              <a:tabLst>
                <a:tab pos="571500" algn="l"/>
              </a:tabLst>
            </a:pPr>
            <a:r>
              <a:rPr lang="en-US" sz="2800" dirty="0">
                <a:latin typeface="Calibri" pitchFamily="34" charset="0"/>
              </a:rPr>
              <a:t>Initially all nuclear-related information was RD; however, that is now no longer the case</a:t>
            </a:r>
          </a:p>
          <a:p>
            <a:pPr marL="341313" indent="-341313">
              <a:spcBef>
                <a:spcPts val="600"/>
              </a:spcBef>
              <a:buClr>
                <a:schemeClr val="accent1">
                  <a:lumMod val="75000"/>
                </a:schemeClr>
              </a:buClr>
              <a:tabLst>
                <a:tab pos="571500" algn="l"/>
              </a:tabLst>
            </a:pPr>
            <a:endParaRPr lang="en-US" sz="100" dirty="0">
              <a:latin typeface="Calibri" pitchFamily="34" charset="0"/>
            </a:endParaRPr>
          </a:p>
          <a:p>
            <a:pPr marL="341313" indent="-341313">
              <a:spcBef>
                <a:spcPts val="600"/>
              </a:spcBef>
              <a:buClr>
                <a:schemeClr val="accent1">
                  <a:lumMod val="75000"/>
                </a:schemeClr>
              </a:buClr>
              <a:tabLst>
                <a:tab pos="571500" algn="l"/>
              </a:tabLst>
            </a:pPr>
            <a:r>
              <a:rPr lang="en-US" sz="2800" dirty="0">
                <a:latin typeface="Calibri" pitchFamily="34" charset="0"/>
              </a:rPr>
              <a:t>Some information has been declassified, for example:</a:t>
            </a:r>
          </a:p>
          <a:p>
            <a:pPr marL="741363" lvl="1" indent="-341313">
              <a:spcBef>
                <a:spcPts val="600"/>
              </a:spcBef>
              <a:buClr>
                <a:srgbClr val="00B050"/>
              </a:buClr>
              <a:tabLst>
                <a:tab pos="571500" algn="l"/>
              </a:tabLst>
            </a:pPr>
            <a:r>
              <a:rPr lang="en-US" sz="2400" dirty="0">
                <a:latin typeface="Calibri" pitchFamily="34" charset="0"/>
              </a:rPr>
              <a:t>Civilian Reactors </a:t>
            </a:r>
          </a:p>
          <a:p>
            <a:pPr marL="741363" lvl="1" indent="-341313">
              <a:spcBef>
                <a:spcPts val="600"/>
              </a:spcBef>
              <a:buClr>
                <a:srgbClr val="00B050"/>
              </a:buClr>
              <a:tabLst>
                <a:tab pos="571500" algn="l"/>
              </a:tabLst>
            </a:pPr>
            <a:r>
              <a:rPr lang="en-US" sz="2400" dirty="0">
                <a:latin typeface="Calibri" pitchFamily="34" charset="0"/>
              </a:rPr>
              <a:t>Biological effects</a:t>
            </a:r>
          </a:p>
          <a:p>
            <a:pPr marL="741363" lvl="1" indent="-341313">
              <a:spcBef>
                <a:spcPts val="600"/>
              </a:spcBef>
              <a:buClr>
                <a:srgbClr val="00B050"/>
              </a:buClr>
              <a:tabLst>
                <a:tab pos="571500" algn="l"/>
              </a:tabLst>
            </a:pPr>
            <a:endParaRPr lang="en-US" sz="100" dirty="0">
              <a:latin typeface="Calibri" pitchFamily="34" charset="0"/>
            </a:endParaRPr>
          </a:p>
          <a:p>
            <a:pPr marL="341313" indent="-341313">
              <a:spcBef>
                <a:spcPts val="600"/>
              </a:spcBef>
              <a:buClr>
                <a:schemeClr val="accent1">
                  <a:lumMod val="75000"/>
                </a:schemeClr>
              </a:buClr>
              <a:tabLst>
                <a:tab pos="571500" algn="l"/>
              </a:tabLst>
            </a:pPr>
            <a:r>
              <a:rPr lang="en-US" sz="2800" dirty="0">
                <a:latin typeface="Calibri" pitchFamily="34" charset="0"/>
              </a:rPr>
              <a:t>Some information has been transclassified to</a:t>
            </a:r>
          </a:p>
          <a:p>
            <a:pPr marL="741363" lvl="1" indent="-341313">
              <a:spcBef>
                <a:spcPts val="600"/>
              </a:spcBef>
              <a:buClr>
                <a:srgbClr val="00B050"/>
              </a:buClr>
              <a:tabLst>
                <a:tab pos="571500" algn="l"/>
              </a:tabLst>
            </a:pPr>
            <a:r>
              <a:rPr lang="en-US" sz="2400" dirty="0">
                <a:latin typeface="Calibri" pitchFamily="34" charset="0"/>
              </a:rPr>
              <a:t>FRD</a:t>
            </a:r>
          </a:p>
          <a:p>
            <a:pPr marL="741363" lvl="1" indent="-341313">
              <a:spcBef>
                <a:spcPts val="600"/>
              </a:spcBef>
              <a:buClr>
                <a:srgbClr val="00B050"/>
              </a:buClr>
              <a:tabLst>
                <a:tab pos="571500" algn="l"/>
              </a:tabLst>
            </a:pPr>
            <a:r>
              <a:rPr lang="en-US" sz="2400" dirty="0">
                <a:latin typeface="Calibri" pitchFamily="34" charset="0"/>
              </a:rPr>
              <a:t>TFNI</a:t>
            </a:r>
          </a:p>
        </p:txBody>
      </p:sp>
    </p:spTree>
    <p:extLst>
      <p:ext uri="{BB962C8B-B14F-4D97-AF65-F5344CB8AC3E}">
        <p14:creationId xmlns:p14="http://schemas.microsoft.com/office/powerpoint/2010/main" val="19900522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fld id="{421E4FAF-0777-423C-A482-F8E6F7A0D49D}" type="slidenum">
              <a:rPr lang="en-US" smtClean="0"/>
              <a:pPr/>
              <a:t>110</a:t>
            </a:fld>
            <a:endParaRPr lang="en-US" dirty="0"/>
          </a:p>
        </p:txBody>
      </p:sp>
      <p:sp>
        <p:nvSpPr>
          <p:cNvPr id="141315" name="Rectangle 2"/>
          <p:cNvSpPr>
            <a:spLocks noGrp="1" noChangeArrowheads="1"/>
          </p:cNvSpPr>
          <p:nvPr>
            <p:ph type="ctrTitle"/>
          </p:nvPr>
        </p:nvSpPr>
        <p:spPr>
          <a:xfrm>
            <a:off x="536575" y="2043113"/>
            <a:ext cx="7772400" cy="2324100"/>
          </a:xfrm>
        </p:spPr>
        <p:txBody>
          <a:bodyPr/>
          <a:lstStyle/>
          <a:p>
            <a:pPr eaLnBrk="1" hangingPunct="1"/>
            <a:r>
              <a:rPr lang="en-US" b="1" dirty="0">
                <a:solidFill>
                  <a:schemeClr val="accent2"/>
                </a:solidFill>
              </a:rPr>
              <a:t>Module E</a:t>
            </a:r>
            <a:r>
              <a:rPr lang="en-US" sz="4800" b="1" dirty="0">
                <a:solidFill>
                  <a:schemeClr val="accent2"/>
                </a:solidFill>
              </a:rPr>
              <a:t/>
            </a:r>
            <a:br>
              <a:rPr lang="en-US" sz="4800" b="1" dirty="0">
                <a:solidFill>
                  <a:schemeClr val="accent2"/>
                </a:solidFill>
              </a:rPr>
            </a:br>
            <a:r>
              <a:rPr lang="en-US" b="1" dirty="0">
                <a:solidFill>
                  <a:schemeClr val="accent2"/>
                </a:solidFill>
              </a:rPr>
              <a:t/>
            </a:r>
            <a:br>
              <a:rPr lang="en-US" b="1" dirty="0">
                <a:solidFill>
                  <a:schemeClr val="accent2"/>
                </a:solidFill>
              </a:rPr>
            </a:br>
            <a:r>
              <a:rPr lang="en-US" sz="4000" b="1" dirty="0">
                <a:solidFill>
                  <a:schemeClr val="accent2"/>
                </a:solidFill>
              </a:rPr>
              <a:t>Redaction and Declassification</a:t>
            </a:r>
            <a:endParaRPr lang="en-US" b="1" dirty="0">
              <a:solidFill>
                <a:schemeClr val="accent2"/>
              </a:solidFill>
            </a:endParaRPr>
          </a:p>
        </p:txBody>
      </p:sp>
    </p:spTree>
    <p:extLst>
      <p:ext uri="{BB962C8B-B14F-4D97-AF65-F5344CB8AC3E}">
        <p14:creationId xmlns:p14="http://schemas.microsoft.com/office/powerpoint/2010/main" val="35316608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p:spPr>
        <p:txBody>
          <a:bodyPr/>
          <a:lstStyle/>
          <a:p>
            <a:fld id="{B877BEC4-DC61-4729-9246-8C5D943476CF}" type="slidenum">
              <a:rPr lang="en-US" smtClean="0"/>
              <a:pPr/>
              <a:t>111</a:t>
            </a:fld>
            <a:endParaRPr lang="en-US" dirty="0"/>
          </a:p>
        </p:txBody>
      </p:sp>
      <p:sp>
        <p:nvSpPr>
          <p:cNvPr id="143363" name="Rectangle 2"/>
          <p:cNvSpPr>
            <a:spLocks noGrp="1" noChangeArrowheads="1"/>
          </p:cNvSpPr>
          <p:nvPr>
            <p:ph type="title"/>
          </p:nvPr>
        </p:nvSpPr>
        <p:spPr/>
        <p:txBody>
          <a:bodyPr>
            <a:normAutofit/>
          </a:bodyPr>
          <a:lstStyle/>
          <a:p>
            <a:pPr eaLnBrk="1" hangingPunct="1"/>
            <a:r>
              <a:rPr lang="en-US" sz="4000" dirty="0"/>
              <a:t>Module E Objectives</a:t>
            </a:r>
          </a:p>
        </p:txBody>
      </p:sp>
      <p:sp>
        <p:nvSpPr>
          <p:cNvPr id="143364" name="Rectangle 3"/>
          <p:cNvSpPr>
            <a:spLocks noGrp="1" noChangeArrowheads="1"/>
          </p:cNvSpPr>
          <p:nvPr>
            <p:ph type="body" idx="1"/>
          </p:nvPr>
        </p:nvSpPr>
        <p:spPr>
          <a:xfrm>
            <a:off x="990600" y="1752600"/>
            <a:ext cx="7315200" cy="4800600"/>
          </a:xfrm>
        </p:spPr>
        <p:txBody>
          <a:bodyPr>
            <a:noAutofit/>
          </a:bodyPr>
          <a:lstStyle/>
          <a:p>
            <a:pPr eaLnBrk="1" hangingPunct="1">
              <a:spcBef>
                <a:spcPts val="0"/>
              </a:spcBef>
              <a:spcAft>
                <a:spcPts val="1200"/>
              </a:spcAft>
            </a:pPr>
            <a:r>
              <a:rPr lang="en-US" sz="2800" dirty="0"/>
              <a:t>Be able to identify the following </a:t>
            </a:r>
          </a:p>
          <a:p>
            <a:pPr lvl="1" eaLnBrk="1" hangingPunct="1">
              <a:spcBef>
                <a:spcPts val="0"/>
              </a:spcBef>
              <a:spcAft>
                <a:spcPts val="1200"/>
              </a:spcAft>
            </a:pPr>
            <a:r>
              <a:rPr lang="en-US" sz="2600" dirty="0"/>
              <a:t>When an RD Derivative Classifier may identify RD or FRD for removal from matter to create matter that does not contain RD or FRD</a:t>
            </a:r>
          </a:p>
          <a:p>
            <a:pPr lvl="1" eaLnBrk="1" hangingPunct="1">
              <a:spcBef>
                <a:spcPts val="0"/>
              </a:spcBef>
              <a:spcAft>
                <a:spcPts val="1200"/>
              </a:spcAft>
            </a:pPr>
            <a:r>
              <a:rPr lang="en-US" sz="2600" dirty="0"/>
              <a:t>Classification review requirements for matter intended for public release </a:t>
            </a:r>
          </a:p>
          <a:p>
            <a:pPr lvl="1" eaLnBrk="1" hangingPunct="1">
              <a:spcBef>
                <a:spcPts val="0"/>
              </a:spcBef>
              <a:spcAft>
                <a:spcPts val="1200"/>
              </a:spcAft>
            </a:pPr>
            <a:r>
              <a:rPr lang="en-US" sz="2600" dirty="0"/>
              <a:t>Review process for requests under the FOIA or MDR review of matter containing RD or FRD </a:t>
            </a:r>
          </a:p>
          <a:p>
            <a:pPr marL="457200" lvl="1" indent="0" eaLnBrk="1" hangingPunct="1">
              <a:spcBef>
                <a:spcPts val="0"/>
              </a:spcBef>
              <a:spcAft>
                <a:spcPts val="600"/>
              </a:spcAft>
              <a:buNone/>
            </a:pPr>
            <a:endParaRPr lang="en-US" sz="1200" dirty="0"/>
          </a:p>
          <a:p>
            <a:pPr lvl="1" eaLnBrk="1" hangingPunct="1">
              <a:spcBef>
                <a:spcPts val="0"/>
              </a:spcBef>
              <a:spcAft>
                <a:spcPts val="600"/>
              </a:spcAft>
            </a:pPr>
            <a:endParaRPr lang="en-US" sz="1200" dirty="0"/>
          </a:p>
          <a:p>
            <a:pPr lvl="1" eaLnBrk="1" hangingPunct="1">
              <a:spcBef>
                <a:spcPts val="0"/>
              </a:spcBef>
              <a:spcAft>
                <a:spcPts val="600"/>
              </a:spcAft>
            </a:pPr>
            <a:endParaRPr lang="en-US" sz="1200" dirty="0"/>
          </a:p>
          <a:p>
            <a:pPr algn="ctr">
              <a:spcBef>
                <a:spcPts val="0"/>
              </a:spcBef>
              <a:spcAft>
                <a:spcPts val="600"/>
              </a:spcAft>
              <a:buClr>
                <a:srgbClr val="FF0000"/>
              </a:buClr>
              <a:buNone/>
            </a:pPr>
            <a:endParaRPr lang="en-US" sz="1200" dirty="0"/>
          </a:p>
        </p:txBody>
      </p:sp>
    </p:spTree>
    <p:extLst>
      <p:ext uri="{BB962C8B-B14F-4D97-AF65-F5344CB8AC3E}">
        <p14:creationId xmlns:p14="http://schemas.microsoft.com/office/powerpoint/2010/main" val="28439785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863CB-E9F4-4912-BF87-0E2AF4491238}" type="slidenum">
              <a:rPr lang="en-US" smtClean="0"/>
              <a:pPr/>
              <a:t>112</a:t>
            </a:fld>
            <a:endParaRPr lang="en-US" dirty="0"/>
          </a:p>
        </p:txBody>
      </p:sp>
      <p:sp>
        <p:nvSpPr>
          <p:cNvPr id="2" name="Title 1"/>
          <p:cNvSpPr>
            <a:spLocks noGrp="1"/>
          </p:cNvSpPr>
          <p:nvPr>
            <p:ph type="title"/>
          </p:nvPr>
        </p:nvSpPr>
        <p:spPr/>
        <p:txBody>
          <a:bodyPr>
            <a:normAutofit/>
          </a:bodyPr>
          <a:lstStyle/>
          <a:p>
            <a:r>
              <a:rPr lang="en-US" sz="4000" dirty="0"/>
              <a:t>Redaction of RD or FRD</a:t>
            </a:r>
          </a:p>
        </p:txBody>
      </p:sp>
      <p:sp>
        <p:nvSpPr>
          <p:cNvPr id="3" name="Content Placeholder 2"/>
          <p:cNvSpPr>
            <a:spLocks noGrp="1"/>
          </p:cNvSpPr>
          <p:nvPr>
            <p:ph idx="1"/>
          </p:nvPr>
        </p:nvSpPr>
        <p:spPr>
          <a:xfrm>
            <a:off x="685800" y="1765334"/>
            <a:ext cx="7848600" cy="4864066"/>
          </a:xfrm>
        </p:spPr>
        <p:txBody>
          <a:bodyPr>
            <a:normAutofit fontScale="85000" lnSpcReduction="10000"/>
          </a:bodyPr>
          <a:lstStyle/>
          <a:p>
            <a:pPr>
              <a:lnSpc>
                <a:spcPct val="110000"/>
              </a:lnSpc>
              <a:spcBef>
                <a:spcPts val="0"/>
              </a:spcBef>
              <a:spcAft>
                <a:spcPts val="1200"/>
              </a:spcAft>
            </a:pPr>
            <a:r>
              <a:rPr lang="en-US" sz="3300" dirty="0"/>
              <a:t>RD Derivative Classifiers are authorized to remove RD or FRD portions only if the resulting matter is </a:t>
            </a:r>
            <a:r>
              <a:rPr lang="en-US" sz="3300" b="1" dirty="0"/>
              <a:t>not for public release </a:t>
            </a:r>
            <a:r>
              <a:rPr lang="en-US" sz="3300" dirty="0"/>
              <a:t>when</a:t>
            </a:r>
            <a:r>
              <a:rPr lang="en-US" sz="3300" dirty="0">
                <a:solidFill>
                  <a:srgbClr val="FF0000"/>
                </a:solidFill>
              </a:rPr>
              <a:t> </a:t>
            </a:r>
            <a:r>
              <a:rPr lang="en-US" sz="3300" dirty="0"/>
              <a:t>the:</a:t>
            </a:r>
          </a:p>
          <a:p>
            <a:pPr lvl="1">
              <a:lnSpc>
                <a:spcPct val="110000"/>
              </a:lnSpc>
              <a:spcBef>
                <a:spcPts val="0"/>
              </a:spcBef>
              <a:spcAft>
                <a:spcPts val="1200"/>
              </a:spcAft>
            </a:pPr>
            <a:r>
              <a:rPr lang="en-US" sz="3100" dirty="0"/>
              <a:t>matter being redacted was originated by the                    RD Derivative Classifier’s agency</a:t>
            </a:r>
          </a:p>
          <a:p>
            <a:pPr lvl="1">
              <a:lnSpc>
                <a:spcPct val="110000"/>
              </a:lnSpc>
              <a:spcBef>
                <a:spcPts val="0"/>
              </a:spcBef>
              <a:spcAft>
                <a:spcPts val="1200"/>
              </a:spcAft>
            </a:pPr>
            <a:r>
              <a:rPr lang="en-US" sz="3100" dirty="0"/>
              <a:t>matter being redacted is portion-marked</a:t>
            </a:r>
          </a:p>
          <a:p>
            <a:pPr lvl="1">
              <a:lnSpc>
                <a:spcPct val="110000"/>
              </a:lnSpc>
              <a:spcBef>
                <a:spcPts val="0"/>
              </a:spcBef>
              <a:spcAft>
                <a:spcPts val="1200"/>
              </a:spcAft>
            </a:pPr>
            <a:r>
              <a:rPr lang="en-US" sz="3100" dirty="0"/>
              <a:t>resulting matter is reviewed to ensure it does not contain RD or FRD (check that the remaining portions are correctly identified as not being RD or FRD and that there are no classified associations)</a:t>
            </a:r>
          </a:p>
          <a:p>
            <a:pPr lvl="1">
              <a:lnSpc>
                <a:spcPct val="110000"/>
              </a:lnSpc>
              <a:spcBef>
                <a:spcPts val="0"/>
              </a:spcBef>
              <a:spcAft>
                <a:spcPts val="1200"/>
              </a:spcAft>
            </a:pPr>
            <a:endParaRPr lang="en-US" dirty="0"/>
          </a:p>
        </p:txBody>
      </p:sp>
    </p:spTree>
    <p:extLst>
      <p:ext uri="{BB962C8B-B14F-4D97-AF65-F5344CB8AC3E}">
        <p14:creationId xmlns:p14="http://schemas.microsoft.com/office/powerpoint/2010/main" val="35176680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863CB-E9F4-4912-BF87-0E2AF4491238}" type="slidenum">
              <a:rPr lang="en-US" smtClean="0"/>
              <a:pPr/>
              <a:t>113</a:t>
            </a:fld>
            <a:endParaRPr lang="en-US" dirty="0"/>
          </a:p>
        </p:txBody>
      </p:sp>
      <p:sp>
        <p:nvSpPr>
          <p:cNvPr id="2" name="Title 1"/>
          <p:cNvSpPr>
            <a:spLocks noGrp="1"/>
          </p:cNvSpPr>
          <p:nvPr>
            <p:ph type="title"/>
          </p:nvPr>
        </p:nvSpPr>
        <p:spPr/>
        <p:txBody>
          <a:bodyPr>
            <a:normAutofit/>
          </a:bodyPr>
          <a:lstStyle/>
          <a:p>
            <a:r>
              <a:rPr lang="en-US" sz="4000" dirty="0"/>
              <a:t>Redaction of RD or FRD (2)</a:t>
            </a:r>
          </a:p>
        </p:txBody>
      </p:sp>
      <p:sp>
        <p:nvSpPr>
          <p:cNvPr id="3" name="Content Placeholder 2"/>
          <p:cNvSpPr>
            <a:spLocks noGrp="1"/>
          </p:cNvSpPr>
          <p:nvPr>
            <p:ph idx="1"/>
          </p:nvPr>
        </p:nvSpPr>
        <p:spPr>
          <a:xfrm>
            <a:off x="685800" y="1722437"/>
            <a:ext cx="8153400" cy="4449763"/>
          </a:xfrm>
        </p:spPr>
        <p:txBody>
          <a:bodyPr>
            <a:normAutofit/>
          </a:bodyPr>
          <a:lstStyle/>
          <a:p>
            <a:pPr>
              <a:spcBef>
                <a:spcPts val="0"/>
              </a:spcBef>
              <a:spcAft>
                <a:spcPts val="1200"/>
              </a:spcAft>
            </a:pPr>
            <a:r>
              <a:rPr lang="en-US" sz="2800" dirty="0"/>
              <a:t>If matter is </a:t>
            </a:r>
            <a:r>
              <a:rPr lang="en-US" sz="2800" b="1" dirty="0"/>
              <a:t>intended for public release</a:t>
            </a:r>
            <a:r>
              <a:rPr lang="en-US" sz="2800" dirty="0"/>
              <a:t>, an RD Derivative Classifier is </a:t>
            </a:r>
            <a:r>
              <a:rPr lang="en-US" sz="2800" b="1" u="sng" dirty="0"/>
              <a:t>not authorized </a:t>
            </a:r>
            <a:r>
              <a:rPr lang="en-US" sz="2800" dirty="0"/>
              <a:t>to redact RD or FRD – even if the matter is portion-marked</a:t>
            </a:r>
          </a:p>
          <a:p>
            <a:pPr lvl="1">
              <a:spcBef>
                <a:spcPts val="0"/>
              </a:spcBef>
              <a:spcAft>
                <a:spcPts val="1200"/>
              </a:spcAft>
            </a:pPr>
            <a:r>
              <a:rPr lang="en-US" sz="2600" dirty="0"/>
              <a:t>If the matter potentially contains RD, it must be reviewed by authorized persons in DOE</a:t>
            </a:r>
          </a:p>
          <a:p>
            <a:pPr lvl="1">
              <a:spcBef>
                <a:spcPts val="0"/>
              </a:spcBef>
              <a:spcAft>
                <a:spcPts val="1200"/>
              </a:spcAft>
            </a:pPr>
            <a:r>
              <a:rPr lang="en-US" sz="2600" dirty="0"/>
              <a:t>If the matter potentially contains FRD, it must be reviewed by authorized persons in either DOE or DoD</a:t>
            </a:r>
          </a:p>
        </p:txBody>
      </p:sp>
    </p:spTree>
    <p:extLst>
      <p:ext uri="{BB962C8B-B14F-4D97-AF65-F5344CB8AC3E}">
        <p14:creationId xmlns:p14="http://schemas.microsoft.com/office/powerpoint/2010/main" val="30863142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97E758EA-B3A0-4979-BD70-4B5D0593C4BD}" type="slidenum">
              <a:rPr lang="en-US" smtClean="0"/>
              <a:pPr/>
              <a:t>114</a:t>
            </a:fld>
            <a:endParaRPr lang="en-US" dirty="0"/>
          </a:p>
        </p:txBody>
      </p:sp>
      <p:sp>
        <p:nvSpPr>
          <p:cNvPr id="1028" name="Rectangle 2"/>
          <p:cNvSpPr>
            <a:spLocks noGrp="1" noChangeArrowheads="1"/>
          </p:cNvSpPr>
          <p:nvPr>
            <p:ph type="title"/>
          </p:nvPr>
        </p:nvSpPr>
        <p:spPr/>
        <p:txBody>
          <a:bodyPr>
            <a:normAutofit fontScale="90000"/>
          </a:bodyPr>
          <a:lstStyle/>
          <a:p>
            <a:pPr eaLnBrk="1" hangingPunct="1"/>
            <a:r>
              <a:rPr lang="en-US" dirty="0"/>
              <a:t>Declassification of Matter Containing RD</a:t>
            </a:r>
          </a:p>
        </p:txBody>
      </p:sp>
      <p:sp>
        <p:nvSpPr>
          <p:cNvPr id="1029" name="Rectangle 3"/>
          <p:cNvSpPr>
            <a:spLocks noGrp="1" noChangeArrowheads="1"/>
          </p:cNvSpPr>
          <p:nvPr>
            <p:ph idx="1"/>
          </p:nvPr>
        </p:nvSpPr>
        <p:spPr>
          <a:xfrm>
            <a:off x="685800" y="1828800"/>
            <a:ext cx="7848600" cy="4221163"/>
          </a:xfrm>
        </p:spPr>
        <p:txBody>
          <a:bodyPr>
            <a:normAutofit/>
          </a:bodyPr>
          <a:lstStyle/>
          <a:p>
            <a:pPr eaLnBrk="1" hangingPunct="1">
              <a:spcAft>
                <a:spcPts val="1200"/>
              </a:spcAft>
            </a:pPr>
            <a:r>
              <a:rPr lang="en-US" sz="2800" dirty="0"/>
              <a:t>Only an authorized DOE person may declassify (remove the markings from) matter containing RD </a:t>
            </a:r>
          </a:p>
          <a:p>
            <a:pPr eaLnBrk="1" hangingPunct="1">
              <a:spcAft>
                <a:spcPts val="1200"/>
              </a:spcAft>
            </a:pPr>
            <a:r>
              <a:rPr lang="en-US" sz="2800" u="sng" dirty="0"/>
              <a:t>Even if there are applicable unclassified guide topics</a:t>
            </a:r>
            <a:r>
              <a:rPr lang="en-US" sz="2800" dirty="0"/>
              <a:t>, an authorized DOE person is the only person authorized to review the matter and remove RD markings from matter containing RD</a:t>
            </a:r>
          </a:p>
          <a:p>
            <a:pPr eaLnBrk="1" hangingPunct="1">
              <a:lnSpc>
                <a:spcPct val="90000"/>
              </a:lnSpc>
            </a:pPr>
            <a:endParaRPr lang="en-US" sz="2800" dirty="0"/>
          </a:p>
        </p:txBody>
      </p:sp>
    </p:spTree>
    <p:extLst>
      <p:ext uri="{BB962C8B-B14F-4D97-AF65-F5344CB8AC3E}">
        <p14:creationId xmlns:p14="http://schemas.microsoft.com/office/powerpoint/2010/main" val="40240077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2CEE6883-04AF-421D-9034-98230DAD4FC1}" type="slidenum">
              <a:rPr lang="en-US" smtClean="0"/>
              <a:pPr/>
              <a:t>115</a:t>
            </a:fld>
            <a:endParaRPr lang="en-US" dirty="0"/>
          </a:p>
        </p:txBody>
      </p:sp>
      <p:sp>
        <p:nvSpPr>
          <p:cNvPr id="2052" name="Rectangle 2"/>
          <p:cNvSpPr>
            <a:spLocks noGrp="1" noChangeArrowheads="1"/>
          </p:cNvSpPr>
          <p:nvPr>
            <p:ph type="title"/>
          </p:nvPr>
        </p:nvSpPr>
        <p:spPr/>
        <p:txBody>
          <a:bodyPr>
            <a:normAutofit fontScale="90000"/>
          </a:bodyPr>
          <a:lstStyle/>
          <a:p>
            <a:pPr eaLnBrk="1" hangingPunct="1"/>
            <a:r>
              <a:rPr lang="en-US" dirty="0"/>
              <a:t>Declassification of Matter Containing FRD</a:t>
            </a:r>
          </a:p>
        </p:txBody>
      </p:sp>
      <p:sp>
        <p:nvSpPr>
          <p:cNvPr id="2053" name="Rectangle 3"/>
          <p:cNvSpPr>
            <a:spLocks noGrp="1" noChangeArrowheads="1"/>
          </p:cNvSpPr>
          <p:nvPr>
            <p:ph idx="1"/>
          </p:nvPr>
        </p:nvSpPr>
        <p:spPr>
          <a:xfrm>
            <a:off x="685800" y="1828800"/>
            <a:ext cx="8229600" cy="4876800"/>
          </a:xfrm>
        </p:spPr>
        <p:txBody>
          <a:bodyPr>
            <a:normAutofit/>
          </a:bodyPr>
          <a:lstStyle/>
          <a:p>
            <a:pPr>
              <a:spcAft>
                <a:spcPts val="900"/>
              </a:spcAft>
            </a:pPr>
            <a:r>
              <a:rPr lang="en-US" sz="2800" dirty="0"/>
              <a:t>Only authorized persons in DOE or within DoD may declassify matter containing FRD</a:t>
            </a:r>
          </a:p>
          <a:p>
            <a:pPr eaLnBrk="1" hangingPunct="1">
              <a:spcAft>
                <a:spcPts val="900"/>
              </a:spcAft>
            </a:pPr>
            <a:r>
              <a:rPr lang="en-US" sz="2800" dirty="0"/>
              <a:t>Declassification must be based on a topic in a joint DOE-DoD guide, a DoD guide coordinated with DOE, or agency guidance reviewed by both DOE and DoD </a:t>
            </a:r>
          </a:p>
          <a:p>
            <a:pPr eaLnBrk="1" hangingPunct="1">
              <a:lnSpc>
                <a:spcPct val="90000"/>
              </a:lnSpc>
            </a:pPr>
            <a:endParaRPr lang="en-US" sz="2400" dirty="0"/>
          </a:p>
        </p:txBody>
      </p:sp>
    </p:spTree>
    <p:extLst>
      <p:ext uri="{BB962C8B-B14F-4D97-AF65-F5344CB8AC3E}">
        <p14:creationId xmlns:p14="http://schemas.microsoft.com/office/powerpoint/2010/main" val="309622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fld id="{828E633D-B7DD-48D6-87A6-36A61CBDCD2E}" type="slidenum">
              <a:rPr lang="en-US" smtClean="0"/>
              <a:pPr/>
              <a:t>116</a:t>
            </a:fld>
            <a:endParaRPr lang="en-US" dirty="0"/>
          </a:p>
        </p:txBody>
      </p:sp>
      <p:sp>
        <p:nvSpPr>
          <p:cNvPr id="146435" name="Rectangle 2"/>
          <p:cNvSpPr>
            <a:spLocks noGrp="1" noChangeArrowheads="1"/>
          </p:cNvSpPr>
          <p:nvPr>
            <p:ph type="title"/>
          </p:nvPr>
        </p:nvSpPr>
        <p:spPr>
          <a:xfrm>
            <a:off x="1600200" y="762000"/>
            <a:ext cx="6019799" cy="655638"/>
          </a:xfrm>
        </p:spPr>
        <p:txBody>
          <a:bodyPr>
            <a:normAutofit fontScale="90000"/>
          </a:bodyPr>
          <a:lstStyle/>
          <a:p>
            <a:pPr eaLnBrk="1" hangingPunct="1"/>
            <a:r>
              <a:rPr lang="en-US" dirty="0"/>
              <a:t>FOIA and MDR Reviews of Matter Containing RD</a:t>
            </a:r>
          </a:p>
        </p:txBody>
      </p:sp>
      <p:sp>
        <p:nvSpPr>
          <p:cNvPr id="146436" name="Rectangle 3"/>
          <p:cNvSpPr>
            <a:spLocks noGrp="1" noChangeArrowheads="1"/>
          </p:cNvSpPr>
          <p:nvPr>
            <p:ph idx="1"/>
          </p:nvPr>
        </p:nvSpPr>
        <p:spPr>
          <a:xfrm>
            <a:off x="685800" y="1905000"/>
            <a:ext cx="7848600" cy="4191000"/>
          </a:xfrm>
        </p:spPr>
        <p:txBody>
          <a:bodyPr>
            <a:noAutofit/>
          </a:bodyPr>
          <a:lstStyle/>
          <a:p>
            <a:pPr>
              <a:spcBef>
                <a:spcPts val="0"/>
              </a:spcBef>
              <a:spcAft>
                <a:spcPts val="1200"/>
              </a:spcAft>
            </a:pPr>
            <a:r>
              <a:rPr lang="en-US" sz="2600" dirty="0"/>
              <a:t>Agencies must forward matter marked as or potentially containing RD that is responsive to a FOIA or MDR request to DOE for review</a:t>
            </a:r>
          </a:p>
          <a:p>
            <a:pPr eaLnBrk="1" hangingPunct="1">
              <a:spcBef>
                <a:spcPts val="0"/>
              </a:spcBef>
              <a:spcAft>
                <a:spcPts val="1200"/>
              </a:spcAft>
            </a:pPr>
            <a:r>
              <a:rPr lang="en-US" sz="2600" dirty="0"/>
              <a:t>The DOE, Director Office of Classification, is the Government-wide denying official for RD  </a:t>
            </a:r>
          </a:p>
          <a:p>
            <a:pPr eaLnBrk="1" hangingPunct="1">
              <a:spcBef>
                <a:spcPts val="0"/>
              </a:spcBef>
              <a:spcAft>
                <a:spcPts val="1200"/>
              </a:spcAft>
            </a:pPr>
            <a:r>
              <a:rPr lang="en-US" sz="2600" dirty="0"/>
              <a:t>If information is denied, the response will include information on appeals</a:t>
            </a:r>
          </a:p>
          <a:p>
            <a:pPr eaLnBrk="1" hangingPunct="1">
              <a:spcBef>
                <a:spcPts val="0"/>
              </a:spcBef>
              <a:spcAft>
                <a:spcPts val="1200"/>
              </a:spcAft>
            </a:pPr>
            <a:r>
              <a:rPr lang="en-US" sz="2600" dirty="0"/>
              <a:t>Appeal authority for RD is the DOE Associate Under Secretary for Environment, Health, Safety and Security</a:t>
            </a:r>
          </a:p>
        </p:txBody>
      </p:sp>
    </p:spTree>
    <p:extLst>
      <p:ext uri="{BB962C8B-B14F-4D97-AF65-F5344CB8AC3E}">
        <p14:creationId xmlns:p14="http://schemas.microsoft.com/office/powerpoint/2010/main" val="28009442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p:spPr>
        <p:txBody>
          <a:bodyPr/>
          <a:lstStyle/>
          <a:p>
            <a:fld id="{E2600764-5795-4615-BCF0-1C7B729AFCFD}" type="slidenum">
              <a:rPr lang="en-US" smtClean="0"/>
              <a:pPr/>
              <a:t>117</a:t>
            </a:fld>
            <a:endParaRPr lang="en-US" dirty="0"/>
          </a:p>
        </p:txBody>
      </p:sp>
      <p:sp>
        <p:nvSpPr>
          <p:cNvPr id="147459" name="Rectangle 2"/>
          <p:cNvSpPr>
            <a:spLocks noGrp="1" noChangeArrowheads="1"/>
          </p:cNvSpPr>
          <p:nvPr>
            <p:ph type="title"/>
          </p:nvPr>
        </p:nvSpPr>
        <p:spPr>
          <a:xfrm>
            <a:off x="1600200" y="533400"/>
            <a:ext cx="7010400" cy="1143000"/>
          </a:xfrm>
        </p:spPr>
        <p:txBody>
          <a:bodyPr>
            <a:normAutofit fontScale="90000"/>
          </a:bodyPr>
          <a:lstStyle/>
          <a:p>
            <a:pPr eaLnBrk="1" hangingPunct="1"/>
            <a:r>
              <a:rPr lang="en-US" dirty="0"/>
              <a:t>FOIA and MDR Reviews of Matter Containing FRD</a:t>
            </a:r>
          </a:p>
        </p:txBody>
      </p:sp>
      <p:sp>
        <p:nvSpPr>
          <p:cNvPr id="147460" name="Rectangle 3"/>
          <p:cNvSpPr>
            <a:spLocks noGrp="1" noChangeArrowheads="1"/>
          </p:cNvSpPr>
          <p:nvPr>
            <p:ph idx="1"/>
          </p:nvPr>
        </p:nvSpPr>
        <p:spPr>
          <a:xfrm>
            <a:off x="609600" y="2057400"/>
            <a:ext cx="8382000" cy="3535363"/>
          </a:xfrm>
        </p:spPr>
        <p:txBody>
          <a:bodyPr>
            <a:noAutofit/>
          </a:bodyPr>
          <a:lstStyle/>
          <a:p>
            <a:pPr>
              <a:spcAft>
                <a:spcPts val="1200"/>
              </a:spcAft>
            </a:pPr>
            <a:r>
              <a:rPr lang="en-US" sz="2600" dirty="0"/>
              <a:t>Agencies must forward matter marked as or potentially containing FRD that is responsive to a FOIA or MDR request to the DOE or to the DoD for review, depending on which is the originating agency </a:t>
            </a:r>
          </a:p>
          <a:p>
            <a:pPr eaLnBrk="1" hangingPunct="1">
              <a:spcBef>
                <a:spcPts val="0"/>
              </a:spcBef>
              <a:spcAft>
                <a:spcPts val="1200"/>
              </a:spcAft>
            </a:pPr>
            <a:r>
              <a:rPr lang="en-US" sz="2600" dirty="0"/>
              <a:t>If the matter or portions of the matter cannot be released, the denying official is either the DOE Director of the  Office of Classification or the appropriate DoD official</a:t>
            </a:r>
          </a:p>
        </p:txBody>
      </p:sp>
    </p:spTree>
    <p:extLst>
      <p:ext uri="{BB962C8B-B14F-4D97-AF65-F5344CB8AC3E}">
        <p14:creationId xmlns:p14="http://schemas.microsoft.com/office/powerpoint/2010/main" val="21412267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p>
            <a:fld id="{64F1A351-2228-4EBC-A1A2-E019FCC17DB9}" type="slidenum">
              <a:rPr lang="en-US" smtClean="0"/>
              <a:pPr/>
              <a:t>118</a:t>
            </a:fld>
            <a:endParaRPr lang="en-US" dirty="0"/>
          </a:p>
        </p:txBody>
      </p:sp>
      <p:sp>
        <p:nvSpPr>
          <p:cNvPr id="149507" name="Rectangle 4"/>
          <p:cNvSpPr>
            <a:spLocks noGrp="1" noChangeArrowheads="1"/>
          </p:cNvSpPr>
          <p:nvPr>
            <p:ph type="ctrTitle"/>
          </p:nvPr>
        </p:nvSpPr>
        <p:spPr/>
        <p:txBody>
          <a:bodyPr/>
          <a:lstStyle/>
          <a:p>
            <a:pPr eaLnBrk="1" hangingPunct="1"/>
            <a:r>
              <a:rPr lang="en-US" dirty="0">
                <a:solidFill>
                  <a:srgbClr val="002F8E"/>
                </a:solidFill>
              </a:rPr>
              <a:t>Module E </a:t>
            </a:r>
          </a:p>
        </p:txBody>
      </p:sp>
      <p:sp>
        <p:nvSpPr>
          <p:cNvPr id="149508" name="Rectangle 5"/>
          <p:cNvSpPr>
            <a:spLocks noGrp="1" noChangeArrowheads="1"/>
          </p:cNvSpPr>
          <p:nvPr>
            <p:ph type="subTitle" idx="1"/>
          </p:nvPr>
        </p:nvSpPr>
        <p:spPr/>
        <p:txBody>
          <a:bodyPr/>
          <a:lstStyle/>
          <a:p>
            <a:pPr eaLnBrk="1" hangingPunct="1"/>
            <a:r>
              <a:rPr lang="en-US" dirty="0"/>
              <a:t>Exercises</a:t>
            </a:r>
          </a:p>
        </p:txBody>
      </p:sp>
    </p:spTree>
    <p:extLst>
      <p:ext uri="{BB962C8B-B14F-4D97-AF65-F5344CB8AC3E}">
        <p14:creationId xmlns:p14="http://schemas.microsoft.com/office/powerpoint/2010/main" val="17427008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p>
            <a:fld id="{9B46641B-A9C7-4993-AB7F-0D06241589C3}" type="slidenum">
              <a:rPr lang="en-US" smtClean="0"/>
              <a:pPr/>
              <a:t>119</a:t>
            </a:fld>
            <a:endParaRPr lang="en-US" dirty="0"/>
          </a:p>
        </p:txBody>
      </p:sp>
      <p:sp>
        <p:nvSpPr>
          <p:cNvPr id="151555" name="Rectangle 2"/>
          <p:cNvSpPr>
            <a:spLocks noGrp="1" noChangeArrowheads="1"/>
          </p:cNvSpPr>
          <p:nvPr>
            <p:ph type="title"/>
          </p:nvPr>
        </p:nvSpPr>
        <p:spPr/>
        <p:txBody>
          <a:bodyPr>
            <a:normAutofit/>
          </a:bodyPr>
          <a:lstStyle/>
          <a:p>
            <a:pPr eaLnBrk="1" hangingPunct="1"/>
            <a:r>
              <a:rPr lang="en-US" sz="4000" dirty="0"/>
              <a:t>Module E Exercise 1</a:t>
            </a:r>
          </a:p>
        </p:txBody>
      </p:sp>
      <p:sp>
        <p:nvSpPr>
          <p:cNvPr id="221187" name="Rectangle 3"/>
          <p:cNvSpPr>
            <a:spLocks noGrp="1" noChangeArrowheads="1"/>
          </p:cNvSpPr>
          <p:nvPr>
            <p:ph idx="1"/>
          </p:nvPr>
        </p:nvSpPr>
        <p:spPr>
          <a:xfrm>
            <a:off x="533400" y="1600200"/>
            <a:ext cx="8229600" cy="4449763"/>
          </a:xfrm>
        </p:spPr>
        <p:txBody>
          <a:bodyPr>
            <a:normAutofit/>
          </a:bodyPr>
          <a:lstStyle/>
          <a:p>
            <a:pPr marL="0" indent="0" eaLnBrk="1" hangingPunct="1">
              <a:buFont typeface="Wingdings" pitchFamily="2" charset="2"/>
              <a:buNone/>
            </a:pPr>
            <a:r>
              <a:rPr lang="en-US" sz="2800" dirty="0"/>
              <a:t>True or false?</a:t>
            </a:r>
          </a:p>
          <a:p>
            <a:pPr marL="0" indent="0" eaLnBrk="1" hangingPunct="1">
              <a:buFont typeface="Wingdings" pitchFamily="2" charset="2"/>
              <a:buNone/>
            </a:pPr>
            <a:r>
              <a:rPr lang="en-US" sz="2400" dirty="0"/>
              <a:t>Anyone can redact portions that are marked as RD or FRD from matter as long as it is not intended for public release and they have the resulting matter reviewed by an RD Derivative Classifier.</a:t>
            </a:r>
          </a:p>
          <a:p>
            <a:pPr marL="0" indent="0" eaLnBrk="1" hangingPunct="1">
              <a:buFont typeface="Wingdings" pitchFamily="2" charset="2"/>
              <a:buNone/>
            </a:pPr>
            <a:endParaRPr lang="en-US" sz="1200" dirty="0"/>
          </a:p>
          <a:p>
            <a:pPr marL="0" indent="0" eaLnBrk="1" hangingPunct="1">
              <a:buFont typeface="Wingdings" pitchFamily="2" charset="2"/>
              <a:buNone/>
            </a:pPr>
            <a:endParaRPr lang="en-US" sz="1200" dirty="0"/>
          </a:p>
        </p:txBody>
      </p:sp>
    </p:spTree>
    <p:extLst>
      <p:ext uri="{BB962C8B-B14F-4D97-AF65-F5344CB8AC3E}">
        <p14:creationId xmlns:p14="http://schemas.microsoft.com/office/powerpoint/2010/main" val="349350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4863CB-E9F4-4912-BF87-0E2AF4491238}" type="slidenum">
              <a:rPr lang="en-US" smtClean="0"/>
              <a:pPr/>
              <a:t>12</a:t>
            </a:fld>
            <a:endParaRPr lang="en-US" dirty="0"/>
          </a:p>
        </p:txBody>
      </p:sp>
      <p:sp>
        <p:nvSpPr>
          <p:cNvPr id="3" name="Title 2"/>
          <p:cNvSpPr>
            <a:spLocks noGrp="1"/>
          </p:cNvSpPr>
          <p:nvPr>
            <p:ph type="title"/>
          </p:nvPr>
        </p:nvSpPr>
        <p:spPr/>
        <p:txBody>
          <a:bodyPr>
            <a:normAutofit/>
          </a:bodyPr>
          <a:lstStyle/>
          <a:p>
            <a:r>
              <a:rPr lang="en-US" sz="4000" dirty="0"/>
              <a:t>What is transclassification?</a:t>
            </a:r>
          </a:p>
        </p:txBody>
      </p:sp>
      <p:sp>
        <p:nvSpPr>
          <p:cNvPr id="2" name="Content Placeholder 1"/>
          <p:cNvSpPr>
            <a:spLocks noGrp="1"/>
          </p:cNvSpPr>
          <p:nvPr>
            <p:ph idx="1"/>
          </p:nvPr>
        </p:nvSpPr>
        <p:spPr>
          <a:xfrm>
            <a:off x="457200" y="1676400"/>
            <a:ext cx="8229600" cy="3276599"/>
          </a:xfrm>
        </p:spPr>
        <p:txBody>
          <a:bodyPr>
            <a:normAutofit fontScale="77500" lnSpcReduction="20000"/>
          </a:bodyPr>
          <a:lstStyle/>
          <a:p>
            <a:pPr marL="341313" indent="-341313">
              <a:lnSpc>
                <a:spcPct val="120000"/>
              </a:lnSpc>
              <a:spcAft>
                <a:spcPts val="1800"/>
              </a:spcAft>
              <a:buClr>
                <a:schemeClr val="accent1">
                  <a:lumMod val="75000"/>
                </a:schemeClr>
              </a:buClr>
              <a:tabLst>
                <a:tab pos="571500" algn="l"/>
              </a:tabLst>
            </a:pPr>
            <a:r>
              <a:rPr lang="en-US" sz="3600" dirty="0">
                <a:latin typeface="Calibri" pitchFamily="34" charset="0"/>
              </a:rPr>
              <a:t>Section 142 of the AEA permits moving information from the RD category to other nuclear-related classification categories under certain circumstances</a:t>
            </a:r>
          </a:p>
          <a:p>
            <a:pPr marL="341313" indent="-341313">
              <a:lnSpc>
                <a:spcPct val="120000"/>
              </a:lnSpc>
              <a:spcBef>
                <a:spcPts val="0"/>
              </a:spcBef>
              <a:spcAft>
                <a:spcPts val="1800"/>
              </a:spcAft>
              <a:buClr>
                <a:schemeClr val="accent1">
                  <a:lumMod val="75000"/>
                </a:schemeClr>
              </a:buClr>
              <a:tabLst>
                <a:tab pos="571500" algn="l"/>
              </a:tabLst>
            </a:pPr>
            <a:r>
              <a:rPr lang="en-US" sz="3600" kern="0" dirty="0">
                <a:latin typeface="Calibri" pitchFamily="34" charset="0"/>
              </a:rPr>
              <a:t>The process of moving information from the RD category into another classification category under Section 142 is referred to as </a:t>
            </a:r>
          </a:p>
          <a:p>
            <a:endParaRPr lang="en-US" dirty="0"/>
          </a:p>
        </p:txBody>
      </p:sp>
      <p:sp>
        <p:nvSpPr>
          <p:cNvPr id="16" name="Oval 15" descr="Oblong shape circling transclassification" title="Transclassification"/>
          <p:cNvSpPr/>
          <p:nvPr/>
        </p:nvSpPr>
        <p:spPr bwMode="auto">
          <a:xfrm>
            <a:off x="1371600" y="4800602"/>
            <a:ext cx="5939327" cy="1418602"/>
          </a:xfrm>
          <a:prstGeom prst="ellipse">
            <a:avLst/>
          </a:prstGeom>
          <a:solidFill>
            <a:srgbClr val="002F8E"/>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headEnd type="none" w="med" len="med"/>
            <a:tailEnd type="none" w="med" len="med"/>
          </a:ln>
        </p:spPr>
        <p:style>
          <a:lnRef idx="2">
            <a:schemeClr val="dk1">
              <a:shade val="50000"/>
            </a:schemeClr>
          </a:lnRef>
          <a:fillRef idx="1002">
            <a:schemeClr val="dk2"/>
          </a:fillRef>
          <a:effectRef idx="0">
            <a:schemeClr val="dk1"/>
          </a:effectRef>
          <a:fontRef idx="minor">
            <a:schemeClr val="lt1"/>
          </a:fontRef>
        </p:style>
        <p:txBody>
          <a:bodyPr vert="horz" wrap="square" lIns="92075" tIns="46038" rIns="92075" bIns="46038" numCol="1" rtlCol="0" anchor="ctr" anchorCtr="1" compatLnSpc="1">
            <a:prstTxWarp prst="textNoShape">
              <a:avLst/>
            </a:prstTxWarp>
          </a:bodyPr>
          <a:lstStyle/>
          <a:p>
            <a:pPr marL="342900" indent="-342900">
              <a:buNone/>
            </a:pPr>
            <a:r>
              <a:rPr lang="en-US" sz="2800"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Berlin Sans FB Demi" pitchFamily="34" charset="0"/>
              </a:rPr>
              <a:t>TRANSCLASSIFICATION</a:t>
            </a:r>
            <a:endParaRPr kumimoji="0" lang="en-US" sz="2800" b="1" i="0" u="none" strike="noStrike" normalizeH="0" baseline="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17804234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p>
            <a:fld id="{9B46641B-A9C7-4993-AB7F-0D06241589C3}" type="slidenum">
              <a:rPr lang="en-US" smtClean="0"/>
              <a:pPr/>
              <a:t>120</a:t>
            </a:fld>
            <a:endParaRPr lang="en-US" dirty="0"/>
          </a:p>
        </p:txBody>
      </p:sp>
      <p:sp>
        <p:nvSpPr>
          <p:cNvPr id="151555" name="Rectangle 2"/>
          <p:cNvSpPr>
            <a:spLocks noGrp="1" noChangeArrowheads="1"/>
          </p:cNvSpPr>
          <p:nvPr>
            <p:ph type="title"/>
          </p:nvPr>
        </p:nvSpPr>
        <p:spPr/>
        <p:txBody>
          <a:bodyPr>
            <a:normAutofit/>
          </a:bodyPr>
          <a:lstStyle/>
          <a:p>
            <a:r>
              <a:rPr lang="en-US" sz="4000" dirty="0"/>
              <a:t>Module E Exercise 1 - Answer</a:t>
            </a:r>
          </a:p>
        </p:txBody>
      </p:sp>
      <p:sp>
        <p:nvSpPr>
          <p:cNvPr id="221187" name="Rectangle 3"/>
          <p:cNvSpPr>
            <a:spLocks noGrp="1" noChangeArrowheads="1"/>
          </p:cNvSpPr>
          <p:nvPr>
            <p:ph idx="1"/>
          </p:nvPr>
        </p:nvSpPr>
        <p:spPr>
          <a:xfrm>
            <a:off x="533400" y="1600200"/>
            <a:ext cx="8382000" cy="5181600"/>
          </a:xfrm>
        </p:spPr>
        <p:txBody>
          <a:bodyPr>
            <a:normAutofit fontScale="92500"/>
          </a:bodyPr>
          <a:lstStyle/>
          <a:p>
            <a:pPr marL="0" indent="0" eaLnBrk="1" hangingPunct="1">
              <a:buFont typeface="Wingdings" pitchFamily="2" charset="2"/>
              <a:buNone/>
            </a:pPr>
            <a:r>
              <a:rPr lang="en-US" sz="3000" dirty="0"/>
              <a:t>True or false?</a:t>
            </a:r>
          </a:p>
          <a:p>
            <a:pPr marL="0" indent="0" eaLnBrk="1" hangingPunct="1">
              <a:buFont typeface="Wingdings" pitchFamily="2" charset="2"/>
              <a:buNone/>
            </a:pPr>
            <a:r>
              <a:rPr lang="en-US" sz="2600" dirty="0"/>
              <a:t>Anyone can redact portions that are marked as RD or FRD from matter as long as it is not intended for public release and they have the resulting matter reviewed by an RD Derivative Classifier.</a:t>
            </a:r>
          </a:p>
          <a:p>
            <a:pPr marL="0" indent="0" eaLnBrk="1" hangingPunct="1">
              <a:buFont typeface="Wingdings" pitchFamily="2" charset="2"/>
              <a:buNone/>
            </a:pPr>
            <a:endParaRPr lang="en-US" sz="900" dirty="0"/>
          </a:p>
          <a:p>
            <a:pPr marL="0" indent="0" algn="ctr">
              <a:lnSpc>
                <a:spcPct val="120000"/>
              </a:lnSpc>
              <a:spcBef>
                <a:spcPts val="0"/>
              </a:spcBef>
              <a:buNone/>
            </a:pPr>
            <a:r>
              <a:rPr lang="en-US" sz="2800" b="1" dirty="0">
                <a:solidFill>
                  <a:srgbClr val="FF0000"/>
                </a:solidFill>
              </a:rPr>
              <a:t>FALSE!</a:t>
            </a:r>
          </a:p>
          <a:p>
            <a:pPr marL="0" indent="0" algn="ctr">
              <a:lnSpc>
                <a:spcPct val="120000"/>
              </a:lnSpc>
              <a:spcBef>
                <a:spcPts val="0"/>
              </a:spcBef>
              <a:buNone/>
            </a:pPr>
            <a:endParaRPr lang="en-US" sz="900" b="1" dirty="0">
              <a:solidFill>
                <a:srgbClr val="FF0000"/>
              </a:solidFill>
            </a:endParaRPr>
          </a:p>
          <a:p>
            <a:pPr marL="0" indent="0">
              <a:spcBef>
                <a:spcPts val="0"/>
              </a:spcBef>
              <a:buNone/>
            </a:pPr>
            <a:r>
              <a:rPr lang="en-US" sz="2300" dirty="0"/>
              <a:t>ONLY an RD Derivative Classifier may redact portions marked as RD or FRD from matter that is not intended for public release – and this may only be done for matter originated by the RD Derivative Classifier’s agency. </a:t>
            </a:r>
          </a:p>
          <a:p>
            <a:pPr marL="0" indent="0">
              <a:spcBef>
                <a:spcPts val="0"/>
              </a:spcBef>
              <a:buNone/>
            </a:pPr>
            <a:endParaRPr lang="en-US" sz="900" dirty="0"/>
          </a:p>
          <a:p>
            <a:pPr marL="0" indent="0">
              <a:spcBef>
                <a:spcPts val="0"/>
              </a:spcBef>
              <a:buNone/>
            </a:pPr>
            <a:r>
              <a:rPr lang="en-US" sz="2300" dirty="0"/>
              <a:t>When the RD or FRD is removed, the RD Derivative Classifier must ensure the new matter does not contain RD or FRD.  They must ensure the remaining portions are correctly identified as not being RD or FRD and check for associations. </a:t>
            </a:r>
            <a:endParaRPr lang="en-US" sz="2300" b="1" dirty="0">
              <a:solidFill>
                <a:srgbClr val="FF0000"/>
              </a:solidFill>
            </a:endParaRPr>
          </a:p>
          <a:p>
            <a:pPr marL="0" indent="0" eaLnBrk="1" hangingPunct="1">
              <a:buFont typeface="Wingdings" pitchFamily="2" charset="2"/>
              <a:buNone/>
            </a:pPr>
            <a:endParaRPr lang="en-US" sz="2400" dirty="0"/>
          </a:p>
          <a:p>
            <a:pPr marL="0" indent="0" eaLnBrk="1" hangingPunct="1">
              <a:buFont typeface="Wingdings" pitchFamily="2" charset="2"/>
              <a:buNone/>
            </a:pPr>
            <a:endParaRPr lang="en-US" sz="2400" dirty="0"/>
          </a:p>
          <a:p>
            <a:pPr marL="0" indent="0" eaLnBrk="1" hangingPunct="1">
              <a:buFont typeface="Wingdings" pitchFamily="2" charset="2"/>
              <a:buNone/>
            </a:pPr>
            <a:endParaRPr lang="en-US" sz="1200" dirty="0"/>
          </a:p>
          <a:p>
            <a:pPr marL="0" indent="0" eaLnBrk="1" hangingPunct="1">
              <a:buFont typeface="Wingdings" pitchFamily="2" charset="2"/>
              <a:buNone/>
            </a:pPr>
            <a:endParaRPr lang="en-US" sz="1200" dirty="0"/>
          </a:p>
        </p:txBody>
      </p:sp>
    </p:spTree>
    <p:extLst>
      <p:ext uri="{BB962C8B-B14F-4D97-AF65-F5344CB8AC3E}">
        <p14:creationId xmlns:p14="http://schemas.microsoft.com/office/powerpoint/2010/main" val="33332324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p>
            <a:fld id="{9B46641B-A9C7-4993-AB7F-0D06241589C3}" type="slidenum">
              <a:rPr lang="en-US" smtClean="0"/>
              <a:pPr/>
              <a:t>121</a:t>
            </a:fld>
            <a:endParaRPr lang="en-US" dirty="0"/>
          </a:p>
        </p:txBody>
      </p:sp>
      <p:sp>
        <p:nvSpPr>
          <p:cNvPr id="151555" name="Rectangle 2"/>
          <p:cNvSpPr>
            <a:spLocks noGrp="1" noChangeArrowheads="1"/>
          </p:cNvSpPr>
          <p:nvPr>
            <p:ph type="title"/>
          </p:nvPr>
        </p:nvSpPr>
        <p:spPr/>
        <p:txBody>
          <a:bodyPr>
            <a:normAutofit/>
          </a:bodyPr>
          <a:lstStyle/>
          <a:p>
            <a:pPr eaLnBrk="1" hangingPunct="1"/>
            <a:r>
              <a:rPr lang="en-US" sz="4000" dirty="0"/>
              <a:t>Module E Exercise 2</a:t>
            </a:r>
          </a:p>
        </p:txBody>
      </p:sp>
      <p:sp>
        <p:nvSpPr>
          <p:cNvPr id="221187" name="Rectangle 3"/>
          <p:cNvSpPr>
            <a:spLocks noGrp="1" noChangeArrowheads="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sz="3000" dirty="0"/>
              <a:t>Only _______________ may declassify matter containing RD.</a:t>
            </a:r>
          </a:p>
          <a:p>
            <a:pPr lvl="1" eaLnBrk="1" hangingPunct="1">
              <a:buFont typeface="Wingdings" panose="05000000000000000000" pitchFamily="2" charset="2"/>
              <a:buChar char="q"/>
            </a:pPr>
            <a:r>
              <a:rPr lang="en-US" dirty="0"/>
              <a:t>	authorized persons in DOE</a:t>
            </a:r>
          </a:p>
          <a:p>
            <a:pPr lvl="1" eaLnBrk="1" hangingPunct="1">
              <a:buFont typeface="Wingdings" panose="05000000000000000000" pitchFamily="2" charset="2"/>
              <a:buChar char="q"/>
            </a:pPr>
            <a:r>
              <a:rPr lang="en-US" dirty="0"/>
              <a:t>	RD Management officials</a:t>
            </a:r>
          </a:p>
          <a:p>
            <a:pPr lvl="1" eaLnBrk="1" hangingPunct="1">
              <a:buFont typeface="Wingdings" panose="05000000000000000000" pitchFamily="2" charset="2"/>
              <a:buChar char="q"/>
            </a:pPr>
            <a:r>
              <a:rPr lang="en-US" dirty="0"/>
              <a:t>	authorized persons in DOE or DoD</a:t>
            </a:r>
          </a:p>
          <a:p>
            <a:pPr lvl="1" eaLnBrk="1" hangingPunct="1">
              <a:buFont typeface="Wingdings" panose="05000000000000000000" pitchFamily="2" charset="2"/>
              <a:buChar char="q"/>
            </a:pPr>
            <a:r>
              <a:rPr lang="en-US" dirty="0"/>
              <a:t>	None of the above </a:t>
            </a:r>
          </a:p>
        </p:txBody>
      </p:sp>
    </p:spTree>
    <p:extLst>
      <p:ext uri="{BB962C8B-B14F-4D97-AF65-F5344CB8AC3E}">
        <p14:creationId xmlns:p14="http://schemas.microsoft.com/office/powerpoint/2010/main" val="33155103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p>
            <a:fld id="{9B46641B-A9C7-4993-AB7F-0D06241589C3}" type="slidenum">
              <a:rPr lang="en-US" smtClean="0"/>
              <a:pPr/>
              <a:t>122</a:t>
            </a:fld>
            <a:endParaRPr lang="en-US" dirty="0"/>
          </a:p>
        </p:txBody>
      </p:sp>
      <p:sp>
        <p:nvSpPr>
          <p:cNvPr id="151555" name="Rectangle 2"/>
          <p:cNvSpPr>
            <a:spLocks noGrp="1" noChangeArrowheads="1"/>
          </p:cNvSpPr>
          <p:nvPr>
            <p:ph type="title"/>
          </p:nvPr>
        </p:nvSpPr>
        <p:spPr/>
        <p:txBody>
          <a:bodyPr>
            <a:normAutofit/>
          </a:bodyPr>
          <a:lstStyle/>
          <a:p>
            <a:r>
              <a:rPr lang="en-US" sz="4000" dirty="0"/>
              <a:t>Module E Exercise 2 - Answer</a:t>
            </a:r>
          </a:p>
        </p:txBody>
      </p:sp>
      <p:sp>
        <p:nvSpPr>
          <p:cNvPr id="221187" name="Rectangle 3"/>
          <p:cNvSpPr>
            <a:spLocks noGrp="1" noChangeArrowheads="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sz="3000" dirty="0"/>
              <a:t>Only _______________ may declassify matter containing RD.</a:t>
            </a:r>
          </a:p>
          <a:p>
            <a:pPr lvl="1" eaLnBrk="1" hangingPunct="1">
              <a:buFont typeface="Wingdings" panose="05000000000000000000" pitchFamily="2" charset="2"/>
              <a:buChar char="ü"/>
            </a:pPr>
            <a:r>
              <a:rPr lang="en-US" dirty="0"/>
              <a:t>	</a:t>
            </a:r>
            <a:r>
              <a:rPr lang="en-US" b="1" dirty="0">
                <a:solidFill>
                  <a:srgbClr val="FF0000"/>
                </a:solidFill>
              </a:rPr>
              <a:t>authorized persons in DOE</a:t>
            </a:r>
          </a:p>
          <a:p>
            <a:pPr lvl="1" eaLnBrk="1" hangingPunct="1">
              <a:buFont typeface="Wingdings" panose="05000000000000000000" pitchFamily="2" charset="2"/>
              <a:buChar char="q"/>
            </a:pPr>
            <a:r>
              <a:rPr lang="en-US" dirty="0"/>
              <a:t>	RD Management officials</a:t>
            </a:r>
          </a:p>
          <a:p>
            <a:pPr lvl="1" eaLnBrk="1" hangingPunct="1">
              <a:buFont typeface="Wingdings" panose="05000000000000000000" pitchFamily="2" charset="2"/>
              <a:buChar char="q"/>
            </a:pPr>
            <a:r>
              <a:rPr lang="en-US" dirty="0"/>
              <a:t>	authorized persons in DOE or DoD</a:t>
            </a:r>
          </a:p>
          <a:p>
            <a:pPr lvl="1" eaLnBrk="1" hangingPunct="1">
              <a:buFont typeface="Wingdings" panose="05000000000000000000" pitchFamily="2" charset="2"/>
              <a:buChar char="q"/>
            </a:pPr>
            <a:r>
              <a:rPr lang="en-US" dirty="0"/>
              <a:t>	None of the above </a:t>
            </a:r>
          </a:p>
        </p:txBody>
      </p:sp>
    </p:spTree>
    <p:extLst>
      <p:ext uri="{BB962C8B-B14F-4D97-AF65-F5344CB8AC3E}">
        <p14:creationId xmlns:p14="http://schemas.microsoft.com/office/powerpoint/2010/main" val="13589112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p>
            <a:fld id="{9B46641B-A9C7-4993-AB7F-0D06241589C3}" type="slidenum">
              <a:rPr lang="en-US" smtClean="0"/>
              <a:pPr/>
              <a:t>123</a:t>
            </a:fld>
            <a:endParaRPr lang="en-US" dirty="0"/>
          </a:p>
        </p:txBody>
      </p:sp>
      <p:sp>
        <p:nvSpPr>
          <p:cNvPr id="151555" name="Rectangle 2"/>
          <p:cNvSpPr>
            <a:spLocks noGrp="1" noChangeArrowheads="1"/>
          </p:cNvSpPr>
          <p:nvPr>
            <p:ph type="title"/>
          </p:nvPr>
        </p:nvSpPr>
        <p:spPr/>
        <p:txBody>
          <a:bodyPr>
            <a:normAutofit/>
          </a:bodyPr>
          <a:lstStyle/>
          <a:p>
            <a:pPr eaLnBrk="1" hangingPunct="1"/>
            <a:r>
              <a:rPr lang="en-US" sz="4000" dirty="0"/>
              <a:t>Module E Exercise 3</a:t>
            </a:r>
          </a:p>
        </p:txBody>
      </p:sp>
      <p:sp>
        <p:nvSpPr>
          <p:cNvPr id="221187" name="Rectangle 3"/>
          <p:cNvSpPr>
            <a:spLocks noGrp="1" noChangeArrowheads="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sz="3000" dirty="0"/>
              <a:t>Only _______________ may declassify matter containing FRD.</a:t>
            </a:r>
          </a:p>
          <a:p>
            <a:pPr lvl="1" eaLnBrk="1" hangingPunct="1">
              <a:buFont typeface="Wingdings" panose="05000000000000000000" pitchFamily="2" charset="2"/>
              <a:buChar char="q"/>
            </a:pPr>
            <a:r>
              <a:rPr lang="en-US" dirty="0"/>
              <a:t>	authorized persons in DOE</a:t>
            </a:r>
          </a:p>
          <a:p>
            <a:pPr lvl="1" eaLnBrk="1" hangingPunct="1">
              <a:buFont typeface="Wingdings" panose="05000000000000000000" pitchFamily="2" charset="2"/>
              <a:buChar char="q"/>
            </a:pPr>
            <a:r>
              <a:rPr lang="en-US" dirty="0"/>
              <a:t>	RD Management officials</a:t>
            </a:r>
          </a:p>
          <a:p>
            <a:pPr lvl="1" eaLnBrk="1" hangingPunct="1">
              <a:buFont typeface="Wingdings" panose="05000000000000000000" pitchFamily="2" charset="2"/>
              <a:buChar char="q"/>
            </a:pPr>
            <a:r>
              <a:rPr lang="en-US" dirty="0"/>
              <a:t>	authorized persons in DOE or DoD</a:t>
            </a:r>
          </a:p>
          <a:p>
            <a:pPr lvl="1" eaLnBrk="1" hangingPunct="1">
              <a:buFont typeface="Wingdings" panose="05000000000000000000" pitchFamily="2" charset="2"/>
              <a:buChar char="q"/>
            </a:pPr>
            <a:r>
              <a:rPr lang="en-US" dirty="0"/>
              <a:t>	None of the above </a:t>
            </a:r>
          </a:p>
        </p:txBody>
      </p:sp>
    </p:spTree>
    <p:extLst>
      <p:ext uri="{BB962C8B-B14F-4D97-AF65-F5344CB8AC3E}">
        <p14:creationId xmlns:p14="http://schemas.microsoft.com/office/powerpoint/2010/main" val="4252361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p>
            <a:fld id="{9B46641B-A9C7-4993-AB7F-0D06241589C3}" type="slidenum">
              <a:rPr lang="en-US" smtClean="0"/>
              <a:pPr/>
              <a:t>124</a:t>
            </a:fld>
            <a:endParaRPr lang="en-US" dirty="0"/>
          </a:p>
        </p:txBody>
      </p:sp>
      <p:sp>
        <p:nvSpPr>
          <p:cNvPr id="151555" name="Rectangle 2"/>
          <p:cNvSpPr>
            <a:spLocks noGrp="1" noChangeArrowheads="1"/>
          </p:cNvSpPr>
          <p:nvPr>
            <p:ph type="title"/>
          </p:nvPr>
        </p:nvSpPr>
        <p:spPr/>
        <p:txBody>
          <a:bodyPr>
            <a:normAutofit/>
          </a:bodyPr>
          <a:lstStyle/>
          <a:p>
            <a:r>
              <a:rPr lang="en-US" sz="4000" dirty="0"/>
              <a:t>Module E Exercise 3 - Answer</a:t>
            </a:r>
          </a:p>
        </p:txBody>
      </p:sp>
      <p:sp>
        <p:nvSpPr>
          <p:cNvPr id="221187" name="Rectangle 3"/>
          <p:cNvSpPr>
            <a:spLocks noGrp="1" noChangeArrowheads="1"/>
          </p:cNvSpPr>
          <p:nvPr>
            <p:ph type="body" idx="1"/>
          </p:nvPr>
        </p:nvSpPr>
        <p:spPr/>
        <p:txBody>
          <a:bodyPr>
            <a:normAutofit/>
          </a:bodyPr>
          <a:lstStyle/>
          <a:p>
            <a:pPr marL="0" indent="0" eaLnBrk="1" hangingPunct="1">
              <a:spcBef>
                <a:spcPts val="0"/>
              </a:spcBef>
              <a:spcAft>
                <a:spcPts val="1800"/>
              </a:spcAft>
              <a:buFont typeface="Wingdings" pitchFamily="2" charset="2"/>
              <a:buNone/>
            </a:pPr>
            <a:r>
              <a:rPr lang="en-US" sz="3000" dirty="0"/>
              <a:t>Only _______________ may declassify matter containing FRD.</a:t>
            </a:r>
          </a:p>
          <a:p>
            <a:pPr lvl="1" eaLnBrk="1" hangingPunct="1">
              <a:buFont typeface="Wingdings" panose="05000000000000000000" pitchFamily="2" charset="2"/>
              <a:buChar char="q"/>
            </a:pPr>
            <a:r>
              <a:rPr lang="en-US" dirty="0"/>
              <a:t>	authorized persons in DOE</a:t>
            </a:r>
          </a:p>
          <a:p>
            <a:pPr lvl="1" eaLnBrk="1" hangingPunct="1">
              <a:buFont typeface="Wingdings" panose="05000000000000000000" pitchFamily="2" charset="2"/>
              <a:buChar char="q"/>
            </a:pPr>
            <a:r>
              <a:rPr lang="en-US" dirty="0"/>
              <a:t>	RD Management officials</a:t>
            </a:r>
          </a:p>
          <a:p>
            <a:pPr lvl="1" eaLnBrk="1" hangingPunct="1">
              <a:buFont typeface="Wingdings" panose="05000000000000000000" pitchFamily="2" charset="2"/>
              <a:buChar char="ü"/>
            </a:pPr>
            <a:r>
              <a:rPr lang="en-US" dirty="0"/>
              <a:t>	</a:t>
            </a:r>
            <a:r>
              <a:rPr lang="en-US" b="1" dirty="0">
                <a:solidFill>
                  <a:srgbClr val="FF0000"/>
                </a:solidFill>
              </a:rPr>
              <a:t>authorized persons in DOE or DoD</a:t>
            </a:r>
          </a:p>
          <a:p>
            <a:pPr lvl="1" eaLnBrk="1" hangingPunct="1">
              <a:buFont typeface="Wingdings" panose="05000000000000000000" pitchFamily="2" charset="2"/>
              <a:buChar char="q"/>
            </a:pPr>
            <a:r>
              <a:rPr lang="en-US" dirty="0"/>
              <a:t>	None of the above </a:t>
            </a:r>
          </a:p>
        </p:txBody>
      </p:sp>
    </p:spTree>
    <p:extLst>
      <p:ext uri="{BB962C8B-B14F-4D97-AF65-F5344CB8AC3E}">
        <p14:creationId xmlns:p14="http://schemas.microsoft.com/office/powerpoint/2010/main" val="8590934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p>
            <a:fld id="{1DDBC9AE-1C5B-46C3-BB12-88DD2B9CA66D}" type="slidenum">
              <a:rPr lang="en-US" smtClean="0"/>
              <a:pPr/>
              <a:t>125</a:t>
            </a:fld>
            <a:endParaRPr lang="en-US" dirty="0"/>
          </a:p>
        </p:txBody>
      </p:sp>
      <p:sp>
        <p:nvSpPr>
          <p:cNvPr id="154627" name="Rectangle 2"/>
          <p:cNvSpPr>
            <a:spLocks noGrp="1" noChangeArrowheads="1"/>
          </p:cNvSpPr>
          <p:nvPr>
            <p:ph type="title"/>
          </p:nvPr>
        </p:nvSpPr>
        <p:spPr/>
        <p:txBody>
          <a:bodyPr>
            <a:normAutofit/>
          </a:bodyPr>
          <a:lstStyle/>
          <a:p>
            <a:pPr eaLnBrk="1" hangingPunct="1"/>
            <a:r>
              <a:rPr lang="en-US" sz="4000" dirty="0"/>
              <a:t>Module E Summary</a:t>
            </a:r>
          </a:p>
        </p:txBody>
      </p:sp>
      <p:sp>
        <p:nvSpPr>
          <p:cNvPr id="154628" name="Rectangle 3"/>
          <p:cNvSpPr>
            <a:spLocks noGrp="1" noChangeArrowheads="1"/>
          </p:cNvSpPr>
          <p:nvPr>
            <p:ph type="body" idx="1"/>
          </p:nvPr>
        </p:nvSpPr>
        <p:spPr>
          <a:xfrm>
            <a:off x="990600" y="1890712"/>
            <a:ext cx="7461250" cy="4525963"/>
          </a:xfrm>
        </p:spPr>
        <p:txBody>
          <a:bodyPr/>
          <a:lstStyle/>
          <a:p>
            <a:r>
              <a:rPr lang="en-US" dirty="0"/>
              <a:t>This module covered redaction and declassification authorities </a:t>
            </a:r>
          </a:p>
          <a:p>
            <a:pPr marL="0" indent="0" eaLnBrk="1" hangingPunct="1">
              <a:buFont typeface="Wingdings" pitchFamily="2" charset="2"/>
              <a:buNone/>
            </a:pPr>
            <a:endParaRPr lang="en-US" sz="1200" dirty="0"/>
          </a:p>
          <a:p>
            <a:r>
              <a:rPr lang="en-US" dirty="0"/>
              <a:t>Contact your supervisor, RD Management Official, or refer to agency instructions for procedures to submit matter to the appropriate authority</a:t>
            </a:r>
          </a:p>
          <a:p>
            <a:pPr marL="0" indent="0" eaLnBrk="1" hangingPunct="1">
              <a:buFont typeface="Wingdings" pitchFamily="2" charset="2"/>
              <a:buNone/>
            </a:pPr>
            <a:endParaRPr lang="en-US" dirty="0"/>
          </a:p>
        </p:txBody>
      </p:sp>
    </p:spTree>
    <p:extLst>
      <p:ext uri="{BB962C8B-B14F-4D97-AF65-F5344CB8AC3E}">
        <p14:creationId xmlns:p14="http://schemas.microsoft.com/office/powerpoint/2010/main" val="20946971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fld id="{421E4FAF-0777-423C-A482-F8E6F7A0D49D}" type="slidenum">
              <a:rPr lang="en-US" smtClean="0"/>
              <a:pPr/>
              <a:t>126</a:t>
            </a:fld>
            <a:endParaRPr lang="en-US" dirty="0"/>
          </a:p>
        </p:txBody>
      </p:sp>
      <p:sp>
        <p:nvSpPr>
          <p:cNvPr id="141315" name="Rectangle 2"/>
          <p:cNvSpPr>
            <a:spLocks noGrp="1" noChangeArrowheads="1"/>
          </p:cNvSpPr>
          <p:nvPr>
            <p:ph type="ctrTitle"/>
          </p:nvPr>
        </p:nvSpPr>
        <p:spPr>
          <a:xfrm>
            <a:off x="536575" y="2043113"/>
            <a:ext cx="7772400" cy="2324100"/>
          </a:xfrm>
        </p:spPr>
        <p:txBody>
          <a:bodyPr/>
          <a:lstStyle/>
          <a:p>
            <a:pPr eaLnBrk="1" hangingPunct="1"/>
            <a:r>
              <a:rPr lang="en-US" b="1" dirty="0">
                <a:solidFill>
                  <a:schemeClr val="accent2"/>
                </a:solidFill>
              </a:rPr>
              <a:t>Module F</a:t>
            </a:r>
            <a:r>
              <a:rPr lang="en-US" sz="4800" b="1" dirty="0">
                <a:solidFill>
                  <a:schemeClr val="accent2"/>
                </a:solidFill>
              </a:rPr>
              <a:t/>
            </a:r>
            <a:br>
              <a:rPr lang="en-US" sz="4800" b="1" dirty="0">
                <a:solidFill>
                  <a:schemeClr val="accent2"/>
                </a:solidFill>
              </a:rPr>
            </a:br>
            <a:r>
              <a:rPr lang="en-US" b="1" dirty="0">
                <a:solidFill>
                  <a:schemeClr val="accent2"/>
                </a:solidFill>
              </a:rPr>
              <a:t/>
            </a:r>
            <a:br>
              <a:rPr lang="en-US" b="1" dirty="0">
                <a:solidFill>
                  <a:schemeClr val="accent2"/>
                </a:solidFill>
              </a:rPr>
            </a:br>
            <a:r>
              <a:rPr lang="en-US" sz="4000" b="1" dirty="0">
                <a:solidFill>
                  <a:schemeClr val="accent2"/>
                </a:solidFill>
              </a:rPr>
              <a:t>Other Considerations</a:t>
            </a:r>
          </a:p>
        </p:txBody>
      </p:sp>
    </p:spTree>
    <p:extLst>
      <p:ext uri="{BB962C8B-B14F-4D97-AF65-F5344CB8AC3E}">
        <p14:creationId xmlns:p14="http://schemas.microsoft.com/office/powerpoint/2010/main" val="25252756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p>
            <a:fld id="{36F8E572-8637-4995-97E4-85CDB9BBF422}" type="slidenum">
              <a:rPr lang="en-US" smtClean="0"/>
              <a:pPr/>
              <a:t>127</a:t>
            </a:fld>
            <a:endParaRPr lang="en-US" dirty="0"/>
          </a:p>
        </p:txBody>
      </p:sp>
      <p:sp>
        <p:nvSpPr>
          <p:cNvPr id="156675" name="Rectangle 2"/>
          <p:cNvSpPr>
            <a:spLocks noGrp="1" noChangeArrowheads="1"/>
          </p:cNvSpPr>
          <p:nvPr>
            <p:ph type="title"/>
          </p:nvPr>
        </p:nvSpPr>
        <p:spPr/>
        <p:txBody>
          <a:bodyPr>
            <a:normAutofit/>
          </a:bodyPr>
          <a:lstStyle/>
          <a:p>
            <a:pPr eaLnBrk="1" hangingPunct="1"/>
            <a:r>
              <a:rPr lang="en-US" sz="4000" dirty="0"/>
              <a:t>Module F Objectives</a:t>
            </a:r>
          </a:p>
        </p:txBody>
      </p:sp>
      <p:sp>
        <p:nvSpPr>
          <p:cNvPr id="156676" name="Rectangle 3"/>
          <p:cNvSpPr>
            <a:spLocks noGrp="1" noChangeArrowheads="1"/>
          </p:cNvSpPr>
          <p:nvPr>
            <p:ph type="body" idx="1"/>
          </p:nvPr>
        </p:nvSpPr>
        <p:spPr>
          <a:xfrm>
            <a:off x="533400" y="1752600"/>
            <a:ext cx="8382001" cy="4541837"/>
          </a:xfrm>
        </p:spPr>
        <p:txBody>
          <a:bodyPr>
            <a:normAutofit fontScale="92500"/>
          </a:bodyPr>
          <a:lstStyle/>
          <a:p>
            <a:pPr eaLnBrk="1" hangingPunct="1"/>
            <a:r>
              <a:rPr lang="en-US" sz="2800" dirty="0"/>
              <a:t>Determine if you require designation as an RD Derivative Classifier</a:t>
            </a:r>
          </a:p>
          <a:p>
            <a:pPr eaLnBrk="1" hangingPunct="1"/>
            <a:r>
              <a:rPr lang="en-US" sz="2800" dirty="0"/>
              <a:t>Understand the authority required to upgrade and downgrade matter containing RD or FRD </a:t>
            </a:r>
          </a:p>
          <a:p>
            <a:pPr eaLnBrk="1" hangingPunct="1"/>
            <a:r>
              <a:rPr lang="en-US" sz="2800" dirty="0"/>
              <a:t>Determine when an RD Derivative Classifier is authorized to remove RD or FRD from matter</a:t>
            </a:r>
          </a:p>
          <a:p>
            <a:pPr eaLnBrk="1" hangingPunct="1"/>
            <a:r>
              <a:rPr lang="en-US" sz="2800" dirty="0"/>
              <a:t>Determine, in general, who may have access to RD or FRD</a:t>
            </a:r>
          </a:p>
          <a:p>
            <a:pPr eaLnBrk="1" hangingPunct="1"/>
            <a:r>
              <a:rPr lang="en-US" sz="2800" dirty="0"/>
              <a:t>Identify the contact to approve the international exchange of RD and FRD</a:t>
            </a:r>
          </a:p>
          <a:p>
            <a:pPr eaLnBrk="1" hangingPunct="1"/>
            <a:r>
              <a:rPr lang="en-US" sz="2800" dirty="0"/>
              <a:t>Identify the authorities for TFNI</a:t>
            </a:r>
          </a:p>
          <a:p>
            <a:pPr lvl="1" eaLnBrk="1" hangingPunct="1"/>
            <a:endParaRPr lang="en-US" sz="2000" dirty="0"/>
          </a:p>
          <a:p>
            <a:pPr marL="457200" lvl="1" indent="0" eaLnBrk="1" hangingPunct="1">
              <a:buNone/>
            </a:pPr>
            <a:endParaRPr lang="en-US" sz="2000" dirty="0"/>
          </a:p>
        </p:txBody>
      </p:sp>
    </p:spTree>
    <p:extLst>
      <p:ext uri="{BB962C8B-B14F-4D97-AF65-F5344CB8AC3E}">
        <p14:creationId xmlns:p14="http://schemas.microsoft.com/office/powerpoint/2010/main" val="40037146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2C1878B9-0D44-4223-9195-126EF2902640}" type="slidenum">
              <a:rPr lang="en-US" smtClean="0"/>
              <a:pPr/>
              <a:t>128</a:t>
            </a:fld>
            <a:endParaRPr lang="en-US" dirty="0"/>
          </a:p>
        </p:txBody>
      </p:sp>
      <p:sp>
        <p:nvSpPr>
          <p:cNvPr id="81923" name="Rectangle 2"/>
          <p:cNvSpPr>
            <a:spLocks noGrp="1" noChangeArrowheads="1"/>
          </p:cNvSpPr>
          <p:nvPr>
            <p:ph type="title"/>
          </p:nvPr>
        </p:nvSpPr>
        <p:spPr>
          <a:xfrm>
            <a:off x="1524000" y="381000"/>
            <a:ext cx="7162800" cy="1143000"/>
          </a:xfrm>
        </p:spPr>
        <p:txBody>
          <a:bodyPr>
            <a:normAutofit fontScale="90000"/>
          </a:bodyPr>
          <a:lstStyle/>
          <a:p>
            <a:pPr eaLnBrk="1" hangingPunct="1"/>
            <a:r>
              <a:rPr lang="en-US" dirty="0"/>
              <a:t>RD Derivative Classifier Designation</a:t>
            </a:r>
          </a:p>
        </p:txBody>
      </p:sp>
      <p:sp>
        <p:nvSpPr>
          <p:cNvPr id="81924" name="Rectangle 3"/>
          <p:cNvSpPr>
            <a:spLocks noGrp="1" noChangeArrowheads="1"/>
          </p:cNvSpPr>
          <p:nvPr>
            <p:ph type="body" sz="quarter" idx="13"/>
          </p:nvPr>
        </p:nvSpPr>
        <p:spPr>
          <a:xfrm>
            <a:off x="838200" y="1752600"/>
            <a:ext cx="7772400" cy="4464050"/>
          </a:xfrm>
        </p:spPr>
        <p:txBody>
          <a:bodyPr>
            <a:noAutofit/>
          </a:bodyPr>
          <a:lstStyle/>
          <a:p>
            <a:pPr eaLnBrk="1" hangingPunct="1">
              <a:spcBef>
                <a:spcPts val="0"/>
              </a:spcBef>
              <a:spcAft>
                <a:spcPts val="600"/>
              </a:spcAft>
            </a:pPr>
            <a:r>
              <a:rPr lang="en-US" sz="2600" dirty="0"/>
              <a:t>All RD Derivative Classifiers must complete the required training </a:t>
            </a:r>
          </a:p>
          <a:p>
            <a:pPr>
              <a:spcBef>
                <a:spcPts val="0"/>
              </a:spcBef>
              <a:spcAft>
                <a:spcPts val="600"/>
              </a:spcAft>
            </a:pPr>
            <a:r>
              <a:rPr lang="en-US" sz="2600" dirty="0"/>
              <a:t>For non-DoD agencies, all RD Derivative Classifiers must be designated in writing in accordance with agency procedures</a:t>
            </a:r>
          </a:p>
          <a:p>
            <a:pPr>
              <a:spcBef>
                <a:spcPts val="0"/>
              </a:spcBef>
              <a:spcAft>
                <a:spcPts val="600"/>
              </a:spcAft>
            </a:pPr>
            <a:r>
              <a:rPr lang="en-US" sz="2600" dirty="0"/>
              <a:t>For DoD</a:t>
            </a:r>
          </a:p>
          <a:p>
            <a:pPr lvl="1">
              <a:spcBef>
                <a:spcPts val="0"/>
              </a:spcBef>
              <a:spcAft>
                <a:spcPts val="600"/>
              </a:spcAft>
            </a:pPr>
            <a:r>
              <a:rPr lang="en-US" sz="2400" dirty="0"/>
              <a:t>Military or Federal civilian employees within DoD who have received appropriate training do not require designation to be an RD Derivative Classifier</a:t>
            </a:r>
          </a:p>
          <a:p>
            <a:pPr lvl="1">
              <a:spcBef>
                <a:spcPts val="0"/>
              </a:spcBef>
              <a:spcAft>
                <a:spcPts val="600"/>
              </a:spcAft>
            </a:pPr>
            <a:r>
              <a:rPr lang="en-US" sz="2400" dirty="0"/>
              <a:t>All contractor RD Derivative Classifiers, including DoD contractors, must be designated in writing</a:t>
            </a:r>
          </a:p>
          <a:p>
            <a:pPr lvl="1" eaLnBrk="1" hangingPunct="1">
              <a:spcBef>
                <a:spcPts val="0"/>
              </a:spcBef>
              <a:spcAft>
                <a:spcPts val="600"/>
              </a:spcAft>
            </a:pPr>
            <a:endParaRPr lang="en-US" sz="2400" dirty="0"/>
          </a:p>
        </p:txBody>
      </p:sp>
    </p:spTree>
    <p:extLst>
      <p:ext uri="{BB962C8B-B14F-4D97-AF65-F5344CB8AC3E}">
        <p14:creationId xmlns:p14="http://schemas.microsoft.com/office/powerpoint/2010/main" val="26793908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p>
            <a:fld id="{F01B34E8-FEEF-4DE0-A1E9-0B80B9BD2061}" type="slidenum">
              <a:rPr lang="en-US" smtClean="0"/>
              <a:pPr/>
              <a:t>129</a:t>
            </a:fld>
            <a:endParaRPr lang="en-US" dirty="0"/>
          </a:p>
        </p:txBody>
      </p:sp>
      <p:sp>
        <p:nvSpPr>
          <p:cNvPr id="163843" name="Rectangle 2"/>
          <p:cNvSpPr>
            <a:spLocks noGrp="1" noChangeArrowheads="1"/>
          </p:cNvSpPr>
          <p:nvPr>
            <p:ph type="title"/>
          </p:nvPr>
        </p:nvSpPr>
        <p:spPr>
          <a:xfrm>
            <a:off x="1600200" y="552238"/>
            <a:ext cx="6553199" cy="655638"/>
          </a:xfrm>
        </p:spPr>
        <p:txBody>
          <a:bodyPr>
            <a:normAutofit fontScale="90000"/>
          </a:bodyPr>
          <a:lstStyle/>
          <a:p>
            <a:pPr eaLnBrk="1" hangingPunct="1"/>
            <a:r>
              <a:rPr lang="en-US" dirty="0"/>
              <a:t>Upgrading</a:t>
            </a:r>
          </a:p>
        </p:txBody>
      </p:sp>
      <p:sp>
        <p:nvSpPr>
          <p:cNvPr id="163844" name="Rectangle 3" title="upgrading adn downgrading"/>
          <p:cNvSpPr>
            <a:spLocks noGrp="1" noChangeArrowheads="1"/>
          </p:cNvSpPr>
          <p:nvPr>
            <p:ph idx="1"/>
          </p:nvPr>
        </p:nvSpPr>
        <p:spPr>
          <a:xfrm>
            <a:off x="838200" y="1676400"/>
            <a:ext cx="7924800" cy="4587875"/>
          </a:xfrm>
        </p:spPr>
        <p:txBody>
          <a:bodyPr>
            <a:noAutofit/>
          </a:bodyPr>
          <a:lstStyle/>
          <a:p>
            <a:pPr>
              <a:spcAft>
                <a:spcPts val="400"/>
              </a:spcAft>
            </a:pPr>
            <a:r>
              <a:rPr lang="en-US" sz="2600" dirty="0"/>
              <a:t>RD Derivative Classifier may upgrade the level or category of matter marked as or potentially containing RD or FRD</a:t>
            </a:r>
          </a:p>
          <a:p>
            <a:pPr>
              <a:spcAft>
                <a:spcPts val="400"/>
              </a:spcAft>
            </a:pPr>
            <a:r>
              <a:rPr lang="en-US" sz="2600" dirty="0"/>
              <a:t>Upgrading decisions must be based on </a:t>
            </a:r>
          </a:p>
          <a:p>
            <a:pPr lvl="1">
              <a:spcAft>
                <a:spcPts val="400"/>
              </a:spcAft>
            </a:pPr>
            <a:r>
              <a:rPr lang="en-US" sz="2400" dirty="0"/>
              <a:t>DOE guides, joint DOE-agency classification guides or agency guides coordinated with DOE; or</a:t>
            </a:r>
          </a:p>
          <a:p>
            <a:pPr lvl="1">
              <a:spcAft>
                <a:spcPts val="400"/>
              </a:spcAft>
            </a:pPr>
            <a:r>
              <a:rPr lang="en-US" sz="2400" dirty="0"/>
              <a:t>Portion-marked source documents</a:t>
            </a:r>
          </a:p>
          <a:p>
            <a:pPr eaLnBrk="1" hangingPunct="1">
              <a:buFont typeface="Wingdings" pitchFamily="2" charset="2"/>
              <a:buNone/>
            </a:pPr>
            <a:r>
              <a:rPr lang="en-US" sz="2400" dirty="0"/>
              <a:t>	</a:t>
            </a:r>
          </a:p>
        </p:txBody>
      </p:sp>
    </p:spTree>
    <p:extLst>
      <p:ext uri="{BB962C8B-B14F-4D97-AF65-F5344CB8AC3E}">
        <p14:creationId xmlns:p14="http://schemas.microsoft.com/office/powerpoint/2010/main" val="93411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4863CB-E9F4-4912-BF87-0E2AF4491238}" type="slidenum">
              <a:rPr lang="en-US" smtClean="0"/>
              <a:pPr/>
              <a:t>13</a:t>
            </a:fld>
            <a:endParaRPr lang="en-US" dirty="0"/>
          </a:p>
        </p:txBody>
      </p:sp>
      <p:sp>
        <p:nvSpPr>
          <p:cNvPr id="2" name="Title 1"/>
          <p:cNvSpPr>
            <a:spLocks noGrp="1"/>
          </p:cNvSpPr>
          <p:nvPr>
            <p:ph type="title"/>
          </p:nvPr>
        </p:nvSpPr>
        <p:spPr/>
        <p:txBody>
          <a:bodyPr>
            <a:normAutofit/>
          </a:bodyPr>
          <a:lstStyle/>
          <a:p>
            <a:r>
              <a:rPr lang="en-US" sz="4000" dirty="0">
                <a:solidFill>
                  <a:srgbClr val="002F8E"/>
                </a:solidFill>
              </a:rPr>
              <a:t>Formerly Restricted Data</a:t>
            </a:r>
          </a:p>
        </p:txBody>
      </p:sp>
      <p:sp>
        <p:nvSpPr>
          <p:cNvPr id="3" name="Content Placeholder 2"/>
          <p:cNvSpPr>
            <a:spLocks noGrp="1"/>
          </p:cNvSpPr>
          <p:nvPr>
            <p:ph idx="1"/>
          </p:nvPr>
        </p:nvSpPr>
        <p:spPr>
          <a:xfrm>
            <a:off x="762000" y="1676400"/>
            <a:ext cx="8001000" cy="4587875"/>
          </a:xfrm>
        </p:spPr>
        <p:txBody>
          <a:bodyPr>
            <a:normAutofit fontScale="85000" lnSpcReduction="20000"/>
          </a:bodyPr>
          <a:lstStyle/>
          <a:p>
            <a:pPr>
              <a:lnSpc>
                <a:spcPct val="120000"/>
              </a:lnSpc>
            </a:pPr>
            <a:r>
              <a:rPr lang="en-US" sz="3300" dirty="0"/>
              <a:t>Classified information that was once RD, but DOE and DoD jointly decided it should be</a:t>
            </a:r>
            <a:r>
              <a:rPr lang="en-US" sz="3300" dirty="0">
                <a:solidFill>
                  <a:srgbClr val="FF0000"/>
                </a:solidFill>
              </a:rPr>
              <a:t> </a:t>
            </a:r>
            <a:r>
              <a:rPr lang="en-US" sz="3300" dirty="0"/>
              <a:t>transclassified to FRD in order to more easily share information necessary for military utilization</a:t>
            </a:r>
          </a:p>
          <a:p>
            <a:pPr>
              <a:lnSpc>
                <a:spcPct val="120000"/>
              </a:lnSpc>
            </a:pPr>
            <a:endParaRPr lang="en-US" sz="500" dirty="0"/>
          </a:p>
          <a:p>
            <a:pPr>
              <a:lnSpc>
                <a:spcPct val="120000"/>
              </a:lnSpc>
            </a:pPr>
            <a:r>
              <a:rPr lang="en-US" sz="3300" dirty="0"/>
              <a:t>Examples: </a:t>
            </a:r>
          </a:p>
          <a:p>
            <a:pPr lvl="1">
              <a:lnSpc>
                <a:spcPct val="120000"/>
              </a:lnSpc>
            </a:pPr>
            <a:r>
              <a:rPr lang="en-US" sz="3100" dirty="0"/>
              <a:t>Stockpile quantities</a:t>
            </a:r>
          </a:p>
          <a:p>
            <a:pPr lvl="1">
              <a:lnSpc>
                <a:spcPct val="120000"/>
              </a:lnSpc>
            </a:pPr>
            <a:r>
              <a:rPr lang="en-US" sz="3100" dirty="0"/>
              <a:t>Nuclear weapons safety and storage</a:t>
            </a:r>
          </a:p>
          <a:p>
            <a:pPr lvl="1">
              <a:lnSpc>
                <a:spcPct val="120000"/>
              </a:lnSpc>
            </a:pPr>
            <a:r>
              <a:rPr lang="en-US" sz="3100" dirty="0"/>
              <a:t>Nuclear weapon yields</a:t>
            </a:r>
          </a:p>
          <a:p>
            <a:pPr lvl="1">
              <a:lnSpc>
                <a:spcPct val="120000"/>
              </a:lnSpc>
            </a:pPr>
            <a:r>
              <a:rPr lang="en-US" sz="3100" dirty="0"/>
              <a:t>Locations of nuclear weapons (past and present)</a:t>
            </a:r>
          </a:p>
        </p:txBody>
      </p:sp>
    </p:spTree>
    <p:extLst>
      <p:ext uri="{BB962C8B-B14F-4D97-AF65-F5344CB8AC3E}">
        <p14:creationId xmlns:p14="http://schemas.microsoft.com/office/powerpoint/2010/main" val="29648994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p>
            <a:fld id="{F01B34E8-FEEF-4DE0-A1E9-0B80B9BD2061}" type="slidenum">
              <a:rPr lang="en-US" smtClean="0"/>
              <a:pPr/>
              <a:t>130</a:t>
            </a:fld>
            <a:endParaRPr lang="en-US" dirty="0"/>
          </a:p>
        </p:txBody>
      </p:sp>
      <p:sp>
        <p:nvSpPr>
          <p:cNvPr id="163843" name="Rectangle 2"/>
          <p:cNvSpPr>
            <a:spLocks noGrp="1" noChangeArrowheads="1"/>
          </p:cNvSpPr>
          <p:nvPr>
            <p:ph type="title"/>
          </p:nvPr>
        </p:nvSpPr>
        <p:spPr>
          <a:xfrm>
            <a:off x="1600200" y="552238"/>
            <a:ext cx="6553199" cy="655638"/>
          </a:xfrm>
        </p:spPr>
        <p:txBody>
          <a:bodyPr>
            <a:normAutofit fontScale="90000"/>
          </a:bodyPr>
          <a:lstStyle/>
          <a:p>
            <a:pPr eaLnBrk="1" hangingPunct="1"/>
            <a:r>
              <a:rPr lang="en-US" dirty="0"/>
              <a:t>Downgrading</a:t>
            </a:r>
          </a:p>
        </p:txBody>
      </p:sp>
      <p:sp>
        <p:nvSpPr>
          <p:cNvPr id="163844" name="Rectangle 3" title="upgrading adn downgrading"/>
          <p:cNvSpPr>
            <a:spLocks noGrp="1" noChangeArrowheads="1"/>
          </p:cNvSpPr>
          <p:nvPr>
            <p:ph idx="1"/>
          </p:nvPr>
        </p:nvSpPr>
        <p:spPr>
          <a:xfrm>
            <a:off x="838200" y="1676400"/>
            <a:ext cx="7924800" cy="4587875"/>
          </a:xfrm>
        </p:spPr>
        <p:txBody>
          <a:bodyPr>
            <a:noAutofit/>
          </a:bodyPr>
          <a:lstStyle/>
          <a:p>
            <a:pPr>
              <a:spcAft>
                <a:spcPts val="400"/>
              </a:spcAft>
            </a:pPr>
            <a:r>
              <a:rPr lang="en-US" sz="2600" dirty="0"/>
              <a:t>RD Derivative Classifier may downgrade the level, but </a:t>
            </a:r>
            <a:r>
              <a:rPr lang="en-US" sz="2600" u="sng" dirty="0"/>
              <a:t>cannot</a:t>
            </a:r>
            <a:r>
              <a:rPr lang="en-US" sz="2600" dirty="0"/>
              <a:t> downgrade the category of matter containing RD or FRD</a:t>
            </a:r>
          </a:p>
          <a:p>
            <a:pPr>
              <a:spcAft>
                <a:spcPts val="400"/>
              </a:spcAft>
            </a:pPr>
            <a:r>
              <a:rPr lang="en-US" sz="2600" dirty="0"/>
              <a:t>Downgrading decisions must be based on DOE guides, joint DOE-agency classification guides or agency guides coordinated with DOE</a:t>
            </a:r>
          </a:p>
          <a:p>
            <a:pPr>
              <a:spcAft>
                <a:spcPts val="400"/>
              </a:spcAft>
            </a:pPr>
            <a:r>
              <a:rPr lang="en-US" sz="2600" dirty="0"/>
              <a:t>Source documents may </a:t>
            </a:r>
            <a:r>
              <a:rPr lang="en-US" sz="2600" u="sng" dirty="0"/>
              <a:t>not</a:t>
            </a:r>
            <a:r>
              <a:rPr lang="en-US" sz="2600" dirty="0"/>
              <a:t> be used as the basis for downgrading matter containing RD or FRD</a:t>
            </a:r>
          </a:p>
          <a:p>
            <a:pPr eaLnBrk="1" hangingPunct="1">
              <a:buFont typeface="Wingdings" pitchFamily="2" charset="2"/>
              <a:buNone/>
            </a:pPr>
            <a:r>
              <a:rPr lang="en-US" sz="2400" dirty="0"/>
              <a:t>	</a:t>
            </a:r>
          </a:p>
        </p:txBody>
      </p:sp>
    </p:spTree>
    <p:extLst>
      <p:ext uri="{BB962C8B-B14F-4D97-AF65-F5344CB8AC3E}">
        <p14:creationId xmlns:p14="http://schemas.microsoft.com/office/powerpoint/2010/main" val="13400351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4863CB-E9F4-4912-BF87-0E2AF4491238}" type="slidenum">
              <a:rPr lang="en-US" smtClean="0"/>
              <a:pPr/>
              <a:t>131</a:t>
            </a:fld>
            <a:endParaRPr lang="en-US" dirty="0"/>
          </a:p>
        </p:txBody>
      </p:sp>
      <p:sp>
        <p:nvSpPr>
          <p:cNvPr id="38915" name="Rectangle 2"/>
          <p:cNvSpPr>
            <a:spLocks noGrp="1" noChangeArrowheads="1"/>
          </p:cNvSpPr>
          <p:nvPr>
            <p:ph type="title"/>
          </p:nvPr>
        </p:nvSpPr>
        <p:spPr>
          <a:xfrm>
            <a:off x="1524000" y="381000"/>
            <a:ext cx="7162800" cy="1143000"/>
          </a:xfrm>
        </p:spPr>
        <p:txBody>
          <a:bodyPr>
            <a:normAutofit/>
          </a:bodyPr>
          <a:lstStyle/>
          <a:p>
            <a:r>
              <a:rPr lang="en-US" altLang="en-US" sz="4000" dirty="0"/>
              <a:t>Downgrading Authority</a:t>
            </a:r>
          </a:p>
        </p:txBody>
      </p:sp>
      <p:sp>
        <p:nvSpPr>
          <p:cNvPr id="38916" name="Rectangle 3"/>
          <p:cNvSpPr>
            <a:spLocks noGrp="1" noChangeArrowheads="1"/>
          </p:cNvSpPr>
          <p:nvPr>
            <p:ph sz="half" idx="1"/>
          </p:nvPr>
        </p:nvSpPr>
        <p:spPr>
          <a:xfrm>
            <a:off x="977906" y="1687483"/>
            <a:ext cx="4876800" cy="2138965"/>
          </a:xfrm>
        </p:spPr>
        <p:txBody>
          <a:bodyPr>
            <a:normAutofit/>
          </a:bodyPr>
          <a:lstStyle/>
          <a:p>
            <a:pPr marL="117475" indent="0">
              <a:spcBef>
                <a:spcPct val="50000"/>
              </a:spcBef>
              <a:buNone/>
            </a:pPr>
            <a:r>
              <a:rPr lang="en-US" altLang="en-US" sz="2600" dirty="0"/>
              <a:t>An RD Derivative Classifier may determine that matter may be handled at a lower </a:t>
            </a:r>
            <a:r>
              <a:rPr lang="en-US" altLang="en-US" sz="2600" u="sng" dirty="0"/>
              <a:t>level</a:t>
            </a:r>
            <a:r>
              <a:rPr lang="en-US" altLang="en-US" sz="2600" dirty="0"/>
              <a:t> than the initial classification level - but not lower than Confidential  </a:t>
            </a:r>
          </a:p>
          <a:p>
            <a:pPr marL="58738" indent="0">
              <a:spcBef>
                <a:spcPct val="50000"/>
              </a:spcBef>
              <a:buNone/>
            </a:pPr>
            <a:endParaRPr lang="en-US" altLang="en-US" sz="2400" b="0" dirty="0"/>
          </a:p>
        </p:txBody>
      </p:sp>
      <p:pic>
        <p:nvPicPr>
          <p:cNvPr id="7" name="Content Placeholder 6" title="Level Downgrad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400" y="1621936"/>
            <a:ext cx="1273853" cy="2301875"/>
          </a:xfrm>
        </p:spPr>
      </p:pic>
      <p:pic>
        <p:nvPicPr>
          <p:cNvPr id="5" name="Picture 4" title="Forbidden - cannot downgrade catego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031" y="3837203"/>
            <a:ext cx="2688569" cy="2639797"/>
          </a:xfrm>
          <a:prstGeom prst="rect">
            <a:avLst/>
          </a:prstGeom>
        </p:spPr>
      </p:pic>
      <p:sp>
        <p:nvSpPr>
          <p:cNvPr id="6" name="Content Placeholder 5"/>
          <p:cNvSpPr>
            <a:spLocks noGrp="1"/>
          </p:cNvSpPr>
          <p:nvPr>
            <p:ph sz="quarter" idx="14"/>
          </p:nvPr>
        </p:nvSpPr>
        <p:spPr>
          <a:xfrm>
            <a:off x="3810000" y="4572000"/>
            <a:ext cx="4495800" cy="1276350"/>
          </a:xfrm>
        </p:spPr>
        <p:txBody>
          <a:bodyPr>
            <a:normAutofit lnSpcReduction="10000"/>
          </a:bodyPr>
          <a:lstStyle/>
          <a:p>
            <a:pPr marL="0" indent="0">
              <a:buNone/>
            </a:pPr>
            <a:r>
              <a:rPr lang="en-US" altLang="en-US" sz="2600" dirty="0"/>
              <a:t>An RD Derivative Classifier CANNOT downgrade the </a:t>
            </a:r>
            <a:r>
              <a:rPr lang="en-US" altLang="en-US" sz="2600" u="sng" dirty="0"/>
              <a:t>category</a:t>
            </a:r>
          </a:p>
          <a:p>
            <a:endParaRPr lang="en-US" sz="2400" dirty="0"/>
          </a:p>
        </p:txBody>
      </p:sp>
    </p:spTree>
    <p:extLst>
      <p:ext uri="{BB962C8B-B14F-4D97-AF65-F5344CB8AC3E}">
        <p14:creationId xmlns:p14="http://schemas.microsoft.com/office/powerpoint/2010/main" val="20742806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p:spPr>
        <p:txBody>
          <a:bodyPr/>
          <a:lstStyle/>
          <a:p>
            <a:fld id="{0C26A908-AF23-4064-8A41-EB50AD850BB5}" type="slidenum">
              <a:rPr lang="en-US" smtClean="0"/>
              <a:pPr/>
              <a:t>132</a:t>
            </a:fld>
            <a:endParaRPr lang="en-US" dirty="0"/>
          </a:p>
        </p:txBody>
      </p:sp>
      <p:sp>
        <p:nvSpPr>
          <p:cNvPr id="3" name="Title 2"/>
          <p:cNvSpPr>
            <a:spLocks noGrp="1"/>
          </p:cNvSpPr>
          <p:nvPr>
            <p:ph type="title"/>
          </p:nvPr>
        </p:nvSpPr>
        <p:spPr>
          <a:xfrm>
            <a:off x="1600200" y="381000"/>
            <a:ext cx="6172200" cy="1143000"/>
          </a:xfrm>
        </p:spPr>
        <p:txBody>
          <a:bodyPr>
            <a:noAutofit/>
          </a:bodyPr>
          <a:lstStyle/>
          <a:p>
            <a:r>
              <a:rPr lang="en-US" sz="4000" dirty="0">
                <a:solidFill>
                  <a:schemeClr val="tx2"/>
                </a:solidFill>
              </a:rPr>
              <a:t>Access Requirements for RD – non-DoD agencies</a:t>
            </a:r>
          </a:p>
        </p:txBody>
      </p:sp>
      <p:sp>
        <p:nvSpPr>
          <p:cNvPr id="4" name="Content Placeholder 3"/>
          <p:cNvSpPr>
            <a:spLocks noGrp="1"/>
          </p:cNvSpPr>
          <p:nvPr>
            <p:ph idx="1"/>
          </p:nvPr>
        </p:nvSpPr>
        <p:spPr>
          <a:xfrm>
            <a:off x="685800" y="1905000"/>
            <a:ext cx="8077200" cy="4419599"/>
          </a:xfrm>
        </p:spPr>
        <p:txBody>
          <a:bodyPr>
            <a:noAutofit/>
          </a:bodyPr>
          <a:lstStyle/>
          <a:p>
            <a:pPr>
              <a:spcBef>
                <a:spcPts val="0"/>
              </a:spcBef>
              <a:spcAft>
                <a:spcPts val="600"/>
              </a:spcAft>
              <a:tabLst>
                <a:tab pos="1139825" algn="ctr"/>
                <a:tab pos="3943350" algn="ctr"/>
                <a:tab pos="5486400" algn="ctr"/>
              </a:tabLst>
              <a:defRPr/>
            </a:pPr>
            <a:r>
              <a:rPr lang="en-US" sz="2800" dirty="0"/>
              <a:t>Need to know</a:t>
            </a:r>
          </a:p>
          <a:p>
            <a:pPr>
              <a:spcBef>
                <a:spcPts val="0"/>
              </a:spcBef>
              <a:spcAft>
                <a:spcPts val="600"/>
              </a:spcAft>
              <a:tabLst>
                <a:tab pos="1139825" algn="ctr"/>
                <a:tab pos="3943350" algn="ctr"/>
                <a:tab pos="5486400" algn="ctr"/>
              </a:tabLst>
              <a:defRPr/>
            </a:pPr>
            <a:r>
              <a:rPr lang="en-US" sz="2800" dirty="0"/>
              <a:t>In general, a Q or L access authorization is required for access to RD</a:t>
            </a:r>
          </a:p>
          <a:p>
            <a:pPr lvl="1">
              <a:spcBef>
                <a:spcPts val="0"/>
              </a:spcBef>
              <a:spcAft>
                <a:spcPts val="1200"/>
              </a:spcAft>
              <a:tabLst>
                <a:tab pos="1139825" algn="ctr"/>
                <a:tab pos="3943350" algn="ctr"/>
                <a:tab pos="5949950" algn="ctr"/>
              </a:tabLst>
              <a:defRPr/>
            </a:pPr>
            <a:r>
              <a:rPr lang="en-US" sz="2400" dirty="0"/>
              <a:t>Top Secret RD, Secret RD, </a:t>
            </a:r>
            <a:br>
              <a:rPr lang="en-US" sz="2400" dirty="0"/>
            </a:br>
            <a:r>
              <a:rPr lang="en-US" sz="2400" dirty="0"/>
              <a:t>and Confidential RD</a:t>
            </a:r>
            <a:endParaRPr lang="en-US" sz="2400" b="1" dirty="0">
              <a:solidFill>
                <a:srgbClr val="FF0000"/>
              </a:solidFill>
            </a:endParaRPr>
          </a:p>
          <a:p>
            <a:pPr lvl="1">
              <a:spcBef>
                <a:spcPts val="0"/>
              </a:spcBef>
              <a:spcAft>
                <a:spcPts val="1200"/>
              </a:spcAft>
              <a:tabLst>
                <a:tab pos="1139825" algn="ctr"/>
                <a:tab pos="3943350" algn="ctr"/>
                <a:tab pos="5949950" algn="ctr"/>
              </a:tabLst>
              <a:defRPr/>
            </a:pPr>
            <a:r>
              <a:rPr lang="en-US" sz="2400" dirty="0"/>
              <a:t>Confidential RD only</a:t>
            </a:r>
            <a:endParaRPr lang="en-US" sz="2400" b="1" dirty="0">
              <a:solidFill>
                <a:srgbClr val="FF0000"/>
              </a:solidFill>
            </a:endParaRPr>
          </a:p>
          <a:p>
            <a:pPr>
              <a:spcBef>
                <a:spcPts val="0"/>
              </a:spcBef>
              <a:spcAft>
                <a:spcPts val="1200"/>
              </a:spcAft>
              <a:tabLst>
                <a:tab pos="1139825" algn="ctr"/>
                <a:tab pos="3943350" algn="ctr"/>
                <a:tab pos="5949950" algn="ctr"/>
              </a:tabLst>
              <a:defRPr/>
            </a:pPr>
            <a:r>
              <a:rPr lang="en-US" sz="2800" dirty="0"/>
              <a:t>There may be additional requirements depending on the agency and the program.  Contact your security office to verify the access requirements for the RD information you work with</a:t>
            </a:r>
          </a:p>
        </p:txBody>
      </p:sp>
      <p:sp>
        <p:nvSpPr>
          <p:cNvPr id="5" name="Text Box 5"/>
          <p:cNvSpPr txBox="1">
            <a:spLocks noChangeArrowheads="1"/>
          </p:cNvSpPr>
          <p:nvPr/>
        </p:nvSpPr>
        <p:spPr bwMode="auto">
          <a:xfrm>
            <a:off x="5954736" y="3443038"/>
            <a:ext cx="868093" cy="553998"/>
          </a:xfrm>
          <a:prstGeom prst="rect">
            <a:avLst/>
          </a:prstGeom>
          <a:noFill/>
          <a:ln w="9525" algn="ctr">
            <a:noFill/>
            <a:miter lim="800000"/>
            <a:headEnd/>
            <a:tailEnd/>
          </a:ln>
        </p:spPr>
        <p:txBody>
          <a:bodyPr wrap="square">
            <a:spAutoFit/>
          </a:bodyPr>
          <a:lstStyle/>
          <a:p>
            <a:pPr marL="231775" indent="-231775" algn="ctr"/>
            <a:r>
              <a:rPr lang="en-US" sz="3000" b="1" dirty="0">
                <a:solidFill>
                  <a:srgbClr val="FF0000"/>
                </a:solidFill>
                <a:latin typeface="Calibri" pitchFamily="34" charset="0"/>
              </a:rPr>
              <a:t>Q</a:t>
            </a:r>
          </a:p>
        </p:txBody>
      </p:sp>
      <p:sp>
        <p:nvSpPr>
          <p:cNvPr id="6" name="Text Box 5"/>
          <p:cNvSpPr txBox="1">
            <a:spLocks noChangeArrowheads="1"/>
          </p:cNvSpPr>
          <p:nvPr/>
        </p:nvSpPr>
        <p:spPr bwMode="auto">
          <a:xfrm>
            <a:off x="5972321" y="4157373"/>
            <a:ext cx="868093" cy="553998"/>
          </a:xfrm>
          <a:prstGeom prst="rect">
            <a:avLst/>
          </a:prstGeom>
          <a:noFill/>
          <a:ln w="9525" algn="ctr">
            <a:noFill/>
            <a:miter lim="800000"/>
            <a:headEnd/>
            <a:tailEnd/>
          </a:ln>
        </p:spPr>
        <p:txBody>
          <a:bodyPr wrap="square">
            <a:spAutoFit/>
          </a:bodyPr>
          <a:lstStyle/>
          <a:p>
            <a:pPr marL="231775" indent="-231775" algn="ctr"/>
            <a:r>
              <a:rPr lang="en-US" sz="3000" b="1" dirty="0">
                <a:solidFill>
                  <a:srgbClr val="FF0000"/>
                </a:solidFill>
                <a:latin typeface="Calibri" pitchFamily="34" charset="0"/>
              </a:rPr>
              <a:t>L</a:t>
            </a:r>
          </a:p>
        </p:txBody>
      </p:sp>
    </p:spTree>
    <p:extLst>
      <p:ext uri="{BB962C8B-B14F-4D97-AF65-F5344CB8AC3E}">
        <p14:creationId xmlns:p14="http://schemas.microsoft.com/office/powerpoint/2010/main" val="1334491353"/>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p:txBody>
          <a:bodyPr/>
          <a:lstStyle/>
          <a:p>
            <a:pPr>
              <a:defRPr/>
            </a:pPr>
            <a:fld id="{48CDFD50-CD84-4C91-B71F-EEEE48949247}" type="slidenum">
              <a:rPr lang="en-US"/>
              <a:pPr>
                <a:defRPr/>
              </a:pPr>
              <a:t>133</a:t>
            </a:fld>
            <a:endParaRPr lang="en-US" dirty="0"/>
          </a:p>
        </p:txBody>
      </p:sp>
      <p:sp>
        <p:nvSpPr>
          <p:cNvPr id="4" name="Title 3"/>
          <p:cNvSpPr>
            <a:spLocks noGrp="1"/>
          </p:cNvSpPr>
          <p:nvPr>
            <p:ph type="title"/>
          </p:nvPr>
        </p:nvSpPr>
        <p:spPr>
          <a:xfrm>
            <a:off x="1524000" y="304800"/>
            <a:ext cx="7010400" cy="1295400"/>
          </a:xfrm>
        </p:spPr>
        <p:txBody>
          <a:bodyPr>
            <a:noAutofit/>
          </a:bodyPr>
          <a:lstStyle/>
          <a:p>
            <a:r>
              <a:rPr lang="en-US" sz="4000" dirty="0">
                <a:solidFill>
                  <a:schemeClr val="tx2"/>
                </a:solidFill>
              </a:rPr>
              <a:t>DoD Access Requirements for RD – Nuclear Weapon Data</a:t>
            </a:r>
          </a:p>
        </p:txBody>
      </p:sp>
      <p:sp>
        <p:nvSpPr>
          <p:cNvPr id="5" name="Content Placeholder 4"/>
          <p:cNvSpPr>
            <a:spLocks noGrp="1"/>
          </p:cNvSpPr>
          <p:nvPr>
            <p:ph idx="1"/>
          </p:nvPr>
        </p:nvSpPr>
        <p:spPr>
          <a:xfrm>
            <a:off x="685800" y="1905000"/>
            <a:ext cx="7467600" cy="4114800"/>
          </a:xfrm>
        </p:spPr>
        <p:txBody>
          <a:bodyPr>
            <a:noAutofit/>
          </a:bodyPr>
          <a:lstStyle/>
          <a:p>
            <a:pPr marL="338138" indent="-338138">
              <a:spcBef>
                <a:spcPct val="0"/>
              </a:spcBef>
              <a:spcAft>
                <a:spcPts val="600"/>
              </a:spcAft>
              <a:defRPr/>
            </a:pPr>
            <a:r>
              <a:rPr lang="en-US" sz="2800" dirty="0"/>
              <a:t>Need to know</a:t>
            </a:r>
          </a:p>
          <a:p>
            <a:pPr marL="338138" indent="-338138">
              <a:spcBef>
                <a:spcPct val="0"/>
              </a:spcBef>
              <a:spcAft>
                <a:spcPts val="600"/>
              </a:spcAft>
              <a:defRPr/>
            </a:pPr>
            <a:r>
              <a:rPr lang="en-US" sz="2800" dirty="0"/>
              <a:t>In general, for access to nuclear weapon data, a person in DoD must have an appropriate clearance with CNWDI </a:t>
            </a:r>
          </a:p>
          <a:p>
            <a:pPr marL="0" indent="0">
              <a:spcBef>
                <a:spcPct val="0"/>
              </a:spcBef>
              <a:spcAft>
                <a:spcPts val="600"/>
              </a:spcAft>
              <a:buNone/>
              <a:defRPr/>
            </a:pPr>
            <a:endParaRPr lang="en-US" sz="2800" dirty="0">
              <a:solidFill>
                <a:srgbClr val="C00000"/>
              </a:solidFill>
            </a:endParaRPr>
          </a:p>
          <a:p>
            <a:pPr marL="0" indent="0" algn="ctr">
              <a:spcBef>
                <a:spcPct val="0"/>
              </a:spcBef>
              <a:spcAft>
                <a:spcPts val="600"/>
              </a:spcAft>
              <a:buNone/>
              <a:defRPr/>
            </a:pPr>
            <a:r>
              <a:rPr lang="en-US" sz="2800" dirty="0">
                <a:solidFill>
                  <a:srgbClr val="C00000"/>
                </a:solidFill>
              </a:rPr>
              <a:t>However, refer to DoD Instruction 5210.02, </a:t>
            </a:r>
            <a:r>
              <a:rPr lang="en-US" sz="2800" i="1" dirty="0">
                <a:solidFill>
                  <a:srgbClr val="C00000"/>
                </a:solidFill>
              </a:rPr>
              <a:t>Access to and Dissemination of Restricted Data,</a:t>
            </a:r>
            <a:r>
              <a:rPr lang="en-US" sz="2800" dirty="0">
                <a:solidFill>
                  <a:srgbClr val="C00000"/>
                </a:solidFill>
              </a:rPr>
              <a:t> for full requirements and points of contact</a:t>
            </a:r>
          </a:p>
        </p:txBody>
      </p:sp>
    </p:spTree>
    <p:extLst>
      <p:ext uri="{BB962C8B-B14F-4D97-AF65-F5344CB8AC3E}">
        <p14:creationId xmlns:p14="http://schemas.microsoft.com/office/powerpoint/2010/main" val="897050489"/>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863CB-E9F4-4912-BF87-0E2AF4491238}" type="slidenum">
              <a:rPr lang="en-US" smtClean="0"/>
              <a:pPr/>
              <a:t>134</a:t>
            </a:fld>
            <a:endParaRPr lang="en-US" dirty="0"/>
          </a:p>
        </p:txBody>
      </p:sp>
      <p:sp>
        <p:nvSpPr>
          <p:cNvPr id="2" name="Title 1"/>
          <p:cNvSpPr>
            <a:spLocks noGrp="1"/>
          </p:cNvSpPr>
          <p:nvPr>
            <p:ph type="title"/>
          </p:nvPr>
        </p:nvSpPr>
        <p:spPr/>
        <p:txBody>
          <a:bodyPr>
            <a:normAutofit/>
          </a:bodyPr>
          <a:lstStyle/>
          <a:p>
            <a:r>
              <a:rPr lang="en-US" sz="4000" dirty="0">
                <a:solidFill>
                  <a:schemeClr val="tx2"/>
                </a:solidFill>
              </a:rPr>
              <a:t>Access to FRD</a:t>
            </a:r>
          </a:p>
        </p:txBody>
      </p:sp>
      <p:sp>
        <p:nvSpPr>
          <p:cNvPr id="3" name="Content Placeholder 2"/>
          <p:cNvSpPr>
            <a:spLocks noGrp="1"/>
          </p:cNvSpPr>
          <p:nvPr>
            <p:ph idx="1"/>
          </p:nvPr>
        </p:nvSpPr>
        <p:spPr>
          <a:xfrm>
            <a:off x="685800" y="1828800"/>
            <a:ext cx="8153400" cy="4402030"/>
          </a:xfrm>
        </p:spPr>
        <p:txBody>
          <a:bodyPr>
            <a:noAutofit/>
          </a:bodyPr>
          <a:lstStyle/>
          <a:p>
            <a:pPr>
              <a:spcBef>
                <a:spcPts val="0"/>
              </a:spcBef>
              <a:spcAft>
                <a:spcPts val="600"/>
              </a:spcAft>
            </a:pPr>
            <a:r>
              <a:rPr lang="en-US" sz="2800" dirty="0"/>
              <a:t>In general, the same as for NSI</a:t>
            </a:r>
          </a:p>
          <a:p>
            <a:pPr>
              <a:spcBef>
                <a:spcPts val="0"/>
              </a:spcBef>
              <a:spcAft>
                <a:spcPts val="600"/>
              </a:spcAft>
            </a:pPr>
            <a:endParaRPr lang="en-US" sz="200" dirty="0"/>
          </a:p>
          <a:p>
            <a:pPr>
              <a:spcBef>
                <a:spcPts val="0"/>
              </a:spcBef>
              <a:spcAft>
                <a:spcPts val="600"/>
              </a:spcAft>
            </a:pPr>
            <a:r>
              <a:rPr lang="en-US" sz="2800" dirty="0"/>
              <a:t>Clearance at the same or higher level as the classification of the information in the matter</a:t>
            </a:r>
          </a:p>
          <a:p>
            <a:pPr>
              <a:spcBef>
                <a:spcPts val="0"/>
              </a:spcBef>
              <a:spcAft>
                <a:spcPts val="600"/>
              </a:spcAft>
            </a:pPr>
            <a:endParaRPr lang="en-US" sz="200" dirty="0"/>
          </a:p>
          <a:p>
            <a:pPr>
              <a:spcBef>
                <a:spcPts val="0"/>
              </a:spcBef>
              <a:spcAft>
                <a:spcPts val="600"/>
              </a:spcAft>
            </a:pPr>
            <a:r>
              <a:rPr lang="en-US" sz="2800" dirty="0"/>
              <a:t>There may be additional requirements depending on the agency and the program  </a:t>
            </a:r>
          </a:p>
          <a:p>
            <a:pPr>
              <a:spcBef>
                <a:spcPts val="0"/>
              </a:spcBef>
              <a:spcAft>
                <a:spcPts val="600"/>
              </a:spcAft>
            </a:pPr>
            <a:r>
              <a:rPr lang="en-US" sz="2800" dirty="0"/>
              <a:t>Contact your security office to verify the access requirements for the FRD information you work with</a:t>
            </a:r>
          </a:p>
        </p:txBody>
      </p:sp>
    </p:spTree>
    <p:extLst>
      <p:ext uri="{BB962C8B-B14F-4D97-AF65-F5344CB8AC3E}">
        <p14:creationId xmlns:p14="http://schemas.microsoft.com/office/powerpoint/2010/main" val="38012809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p:txBody>
          <a:bodyPr/>
          <a:lstStyle/>
          <a:p>
            <a:pPr>
              <a:defRPr/>
            </a:pPr>
            <a:fld id="{DF9AB157-EE7F-4E00-86D3-10828F42DC3E}" type="slidenum">
              <a:rPr lang="en-US"/>
              <a:pPr>
                <a:defRPr/>
              </a:pPr>
              <a:t>135</a:t>
            </a:fld>
            <a:endParaRPr lang="en-US" dirty="0"/>
          </a:p>
        </p:txBody>
      </p:sp>
      <p:sp>
        <p:nvSpPr>
          <p:cNvPr id="2" name="Title 1"/>
          <p:cNvSpPr>
            <a:spLocks noGrp="1"/>
          </p:cNvSpPr>
          <p:nvPr>
            <p:ph type="title"/>
          </p:nvPr>
        </p:nvSpPr>
        <p:spPr>
          <a:xfrm>
            <a:off x="1524000" y="304800"/>
            <a:ext cx="7010400" cy="1371600"/>
          </a:xfrm>
        </p:spPr>
        <p:txBody>
          <a:bodyPr>
            <a:noAutofit/>
          </a:bodyPr>
          <a:lstStyle/>
          <a:p>
            <a:r>
              <a:rPr lang="en-US" sz="4000" dirty="0">
                <a:solidFill>
                  <a:schemeClr val="tx2"/>
                </a:solidFill>
              </a:rPr>
              <a:t>International Exchange Limitations</a:t>
            </a:r>
          </a:p>
        </p:txBody>
      </p:sp>
      <p:sp>
        <p:nvSpPr>
          <p:cNvPr id="54276" name="Rectangle 3"/>
          <p:cNvSpPr>
            <a:spLocks noGrp="1" noChangeArrowheads="1"/>
          </p:cNvSpPr>
          <p:nvPr>
            <p:ph idx="1"/>
          </p:nvPr>
        </p:nvSpPr>
        <p:spPr>
          <a:xfrm>
            <a:off x="533400" y="1736725"/>
            <a:ext cx="8305800" cy="4587875"/>
          </a:xfrm>
        </p:spPr>
        <p:txBody>
          <a:bodyPr>
            <a:noAutofit/>
          </a:bodyPr>
          <a:lstStyle/>
          <a:p>
            <a:pPr>
              <a:spcBef>
                <a:spcPct val="0"/>
              </a:spcBef>
              <a:spcAft>
                <a:spcPts val="600"/>
              </a:spcAft>
            </a:pPr>
            <a:r>
              <a:rPr lang="en-US" sz="2600" dirty="0"/>
              <a:t>Atomic Energy Act states there can be no exchange of RD or FRD except pursuant to an agreement for cooperation </a:t>
            </a:r>
          </a:p>
          <a:p>
            <a:pPr>
              <a:spcBef>
                <a:spcPct val="0"/>
              </a:spcBef>
              <a:spcAft>
                <a:spcPts val="600"/>
              </a:spcAft>
            </a:pPr>
            <a:r>
              <a:rPr lang="en-US" sz="2600" dirty="0"/>
              <a:t>FRD is treated as RD in foreign dissemination</a:t>
            </a:r>
          </a:p>
          <a:p>
            <a:pPr>
              <a:spcBef>
                <a:spcPct val="0"/>
              </a:spcBef>
              <a:spcAft>
                <a:spcPts val="600"/>
              </a:spcAft>
            </a:pPr>
            <a:r>
              <a:rPr lang="en-US" sz="2600" dirty="0"/>
              <a:t>Approval for exchange is a multi-step process</a:t>
            </a:r>
          </a:p>
          <a:p>
            <a:pPr>
              <a:spcBef>
                <a:spcPct val="0"/>
              </a:spcBef>
              <a:spcAft>
                <a:spcPts val="1200"/>
              </a:spcAft>
            </a:pPr>
            <a:r>
              <a:rPr lang="en-US" sz="2600" dirty="0"/>
              <a:t>Contact the Joint Atomic Information Exchange Group (JAIEG) if you need to share RD or FRD with any foreign nation or regional defense organization </a:t>
            </a:r>
          </a:p>
          <a:p>
            <a:pPr algn="ctr">
              <a:spcBef>
                <a:spcPct val="0"/>
              </a:spcBef>
              <a:spcAft>
                <a:spcPts val="600"/>
              </a:spcAft>
              <a:buFont typeface="Monotype Sorts" pitchFamily="2" charset="2"/>
              <a:buNone/>
            </a:pPr>
            <a:r>
              <a:rPr lang="en-US" sz="2600" dirty="0">
                <a:solidFill>
                  <a:schemeClr val="tx2"/>
                </a:solidFill>
              </a:rPr>
              <a:t>JAIEG Deputy Chief (DTRA) Tom Niner – (703) 681-0224</a:t>
            </a:r>
          </a:p>
          <a:p>
            <a:pPr algn="ctr">
              <a:spcBef>
                <a:spcPct val="0"/>
              </a:spcBef>
              <a:spcAft>
                <a:spcPts val="600"/>
              </a:spcAft>
              <a:buFont typeface="Monotype Sorts" pitchFamily="2" charset="2"/>
              <a:buNone/>
            </a:pPr>
            <a:r>
              <a:rPr lang="en-US" sz="2600" dirty="0">
                <a:solidFill>
                  <a:schemeClr val="tx2"/>
                </a:solidFill>
              </a:rPr>
              <a:t>JAIEG Chief (DOE) Kevin Winston – (703) 681-0222</a:t>
            </a:r>
          </a:p>
          <a:p>
            <a:pPr algn="ctr">
              <a:spcBef>
                <a:spcPct val="0"/>
              </a:spcBef>
              <a:spcAft>
                <a:spcPts val="600"/>
              </a:spcAft>
              <a:buFont typeface="Monotype Sorts" pitchFamily="2" charset="2"/>
              <a:buNone/>
            </a:pPr>
            <a:r>
              <a:rPr lang="en-US" sz="2600" dirty="0">
                <a:solidFill>
                  <a:schemeClr val="tx2"/>
                </a:solidFill>
              </a:rPr>
              <a:t>JAEIG Technical Director (DOE) – (703) 681-0232</a:t>
            </a:r>
          </a:p>
        </p:txBody>
      </p:sp>
    </p:spTree>
    <p:extLst>
      <p:ext uri="{BB962C8B-B14F-4D97-AF65-F5344CB8AC3E}">
        <p14:creationId xmlns:p14="http://schemas.microsoft.com/office/powerpoint/2010/main" val="648402249"/>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863CB-E9F4-4912-BF87-0E2AF4491238}" type="slidenum">
              <a:rPr lang="en-US" smtClean="0"/>
              <a:pPr/>
              <a:t>136</a:t>
            </a:fld>
            <a:endParaRPr lang="en-US" dirty="0"/>
          </a:p>
        </p:txBody>
      </p:sp>
      <p:sp>
        <p:nvSpPr>
          <p:cNvPr id="2" name="Title 1"/>
          <p:cNvSpPr>
            <a:spLocks noGrp="1"/>
          </p:cNvSpPr>
          <p:nvPr>
            <p:ph type="title"/>
          </p:nvPr>
        </p:nvSpPr>
        <p:spPr/>
        <p:txBody>
          <a:bodyPr>
            <a:normAutofit/>
          </a:bodyPr>
          <a:lstStyle/>
          <a:p>
            <a:r>
              <a:rPr lang="en-US" sz="4000" dirty="0">
                <a:solidFill>
                  <a:schemeClr val="tx2"/>
                </a:solidFill>
              </a:rPr>
              <a:t>TFNI Authorities</a:t>
            </a:r>
          </a:p>
        </p:txBody>
      </p:sp>
      <p:sp>
        <p:nvSpPr>
          <p:cNvPr id="3" name="Content Placeholder 2"/>
          <p:cNvSpPr>
            <a:spLocks noGrp="1"/>
          </p:cNvSpPr>
          <p:nvPr>
            <p:ph idx="1"/>
          </p:nvPr>
        </p:nvSpPr>
        <p:spPr>
          <a:xfrm>
            <a:off x="685800" y="1752600"/>
            <a:ext cx="7848600" cy="4664075"/>
          </a:xfrm>
        </p:spPr>
        <p:txBody>
          <a:bodyPr>
            <a:normAutofit/>
          </a:bodyPr>
          <a:lstStyle/>
          <a:p>
            <a:pPr>
              <a:lnSpc>
                <a:spcPct val="110000"/>
              </a:lnSpc>
              <a:spcBef>
                <a:spcPts val="300"/>
              </a:spcBef>
              <a:spcAft>
                <a:spcPts val="300"/>
              </a:spcAft>
            </a:pPr>
            <a:r>
              <a:rPr lang="en-US" sz="2800" dirty="0"/>
              <a:t>Some requirements for TFNI are similar to RD/FRD</a:t>
            </a:r>
          </a:p>
          <a:p>
            <a:pPr lvl="1">
              <a:lnSpc>
                <a:spcPct val="110000"/>
              </a:lnSpc>
              <a:spcBef>
                <a:spcPts val="300"/>
              </a:spcBef>
              <a:spcAft>
                <a:spcPts val="300"/>
              </a:spcAft>
            </a:pPr>
            <a:r>
              <a:rPr lang="en-US" sz="2600" dirty="0"/>
              <a:t>Specific training is required to determine if matter contains TFNI</a:t>
            </a:r>
          </a:p>
          <a:p>
            <a:pPr lvl="1">
              <a:lnSpc>
                <a:spcPct val="110000"/>
              </a:lnSpc>
              <a:spcBef>
                <a:spcPts val="300"/>
              </a:spcBef>
              <a:spcAft>
                <a:spcPts val="300"/>
              </a:spcAft>
            </a:pPr>
            <a:r>
              <a:rPr lang="en-US" sz="2600" dirty="0"/>
              <a:t>DOE must review matter that potentially contains TFNI for public release</a:t>
            </a:r>
          </a:p>
          <a:p>
            <a:pPr lvl="1">
              <a:lnSpc>
                <a:spcPct val="110000"/>
              </a:lnSpc>
              <a:spcBef>
                <a:spcPts val="300"/>
              </a:spcBef>
              <a:spcAft>
                <a:spcPts val="300"/>
              </a:spcAft>
            </a:pPr>
            <a:r>
              <a:rPr lang="en-US" sz="2600" dirty="0"/>
              <a:t>TFNI is never automatically declassified</a:t>
            </a:r>
          </a:p>
          <a:p>
            <a:pPr marL="457200" lvl="1" indent="0">
              <a:lnSpc>
                <a:spcPct val="110000"/>
              </a:lnSpc>
              <a:spcBef>
                <a:spcPts val="300"/>
              </a:spcBef>
              <a:spcAft>
                <a:spcPts val="300"/>
              </a:spcAft>
              <a:buNone/>
            </a:pPr>
            <a:endParaRPr lang="en-US" sz="900" dirty="0"/>
          </a:p>
          <a:p>
            <a:pPr>
              <a:lnSpc>
                <a:spcPct val="110000"/>
              </a:lnSpc>
              <a:spcBef>
                <a:spcPts val="300"/>
              </a:spcBef>
              <a:spcAft>
                <a:spcPts val="300"/>
              </a:spcAft>
            </a:pPr>
            <a:r>
              <a:rPr lang="en-US" sz="2800" dirty="0"/>
              <a:t>For training on all requirements, contact your supervisor</a:t>
            </a:r>
            <a:r>
              <a:rPr lang="en-US" sz="2800" dirty="0">
                <a:solidFill>
                  <a:srgbClr val="FF0000"/>
                </a:solidFill>
              </a:rPr>
              <a:t> </a:t>
            </a:r>
            <a:r>
              <a:rPr lang="en-US" sz="2800" dirty="0"/>
              <a:t>or RD Management Official</a:t>
            </a:r>
          </a:p>
        </p:txBody>
      </p:sp>
    </p:spTree>
    <p:extLst>
      <p:ext uri="{BB962C8B-B14F-4D97-AF65-F5344CB8AC3E}">
        <p14:creationId xmlns:p14="http://schemas.microsoft.com/office/powerpoint/2010/main" val="34073940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p:txBody>
          <a:bodyPr/>
          <a:lstStyle/>
          <a:p>
            <a:pPr>
              <a:defRPr/>
            </a:pPr>
            <a:fld id="{D10E1F6F-E1A2-4277-9AF5-0647DA48A85C}" type="slidenum">
              <a:rPr lang="en-US"/>
              <a:pPr>
                <a:defRPr/>
              </a:pPr>
              <a:t>137</a:t>
            </a:fld>
            <a:endParaRPr lang="en-US" dirty="0"/>
          </a:p>
        </p:txBody>
      </p:sp>
      <p:sp>
        <p:nvSpPr>
          <p:cNvPr id="2" name="Title 1"/>
          <p:cNvSpPr>
            <a:spLocks noGrp="1"/>
          </p:cNvSpPr>
          <p:nvPr>
            <p:ph type="title"/>
          </p:nvPr>
        </p:nvSpPr>
        <p:spPr/>
        <p:txBody>
          <a:bodyPr>
            <a:normAutofit/>
          </a:bodyPr>
          <a:lstStyle/>
          <a:p>
            <a:r>
              <a:rPr lang="en-US" sz="4000" dirty="0">
                <a:solidFill>
                  <a:schemeClr val="tx2"/>
                </a:solidFill>
              </a:rPr>
              <a:t>Classification Challenges</a:t>
            </a:r>
          </a:p>
        </p:txBody>
      </p:sp>
      <p:sp>
        <p:nvSpPr>
          <p:cNvPr id="56324" name="Rectangle 3"/>
          <p:cNvSpPr>
            <a:spLocks noGrp="1" noChangeArrowheads="1"/>
          </p:cNvSpPr>
          <p:nvPr>
            <p:ph idx="1"/>
          </p:nvPr>
        </p:nvSpPr>
        <p:spPr>
          <a:xfrm>
            <a:off x="533400" y="1676400"/>
            <a:ext cx="8382000" cy="4800600"/>
          </a:xfrm>
        </p:spPr>
        <p:txBody>
          <a:bodyPr>
            <a:noAutofit/>
          </a:bodyPr>
          <a:lstStyle/>
          <a:p>
            <a:pPr>
              <a:spcBef>
                <a:spcPts val="0"/>
              </a:spcBef>
              <a:spcAft>
                <a:spcPts val="600"/>
              </a:spcAft>
            </a:pPr>
            <a:r>
              <a:rPr lang="en-US" sz="2600" dirty="0"/>
              <a:t>Any person with access to RD, FRD, or TFNI who believes that RD, FRD, or TFNI is improperly classified is encouraged and expected to challenge the classification </a:t>
            </a:r>
          </a:p>
          <a:p>
            <a:pPr>
              <a:spcBef>
                <a:spcPts val="0"/>
              </a:spcBef>
              <a:spcAft>
                <a:spcPts val="600"/>
              </a:spcAft>
            </a:pPr>
            <a:endParaRPr lang="en-US" sz="200" dirty="0"/>
          </a:p>
          <a:p>
            <a:pPr>
              <a:spcBef>
                <a:spcPts val="0"/>
              </a:spcBef>
              <a:spcAft>
                <a:spcPts val="600"/>
              </a:spcAft>
            </a:pPr>
            <a:r>
              <a:rPr lang="en-US" sz="2600" dirty="0"/>
              <a:t>Challenges are submitted in accordance with agency procedures</a:t>
            </a:r>
          </a:p>
          <a:p>
            <a:pPr>
              <a:spcBef>
                <a:spcPts val="0"/>
              </a:spcBef>
              <a:spcAft>
                <a:spcPts val="600"/>
              </a:spcAft>
            </a:pPr>
            <a:endParaRPr lang="en-US" sz="200" dirty="0"/>
          </a:p>
          <a:p>
            <a:pPr>
              <a:spcBef>
                <a:spcPts val="0"/>
              </a:spcBef>
              <a:spcAft>
                <a:spcPts val="600"/>
              </a:spcAft>
            </a:pPr>
            <a:r>
              <a:rPr lang="en-US" sz="2600" dirty="0"/>
              <a:t>Challenges may also be submitted directly to the DOE Director, Office of Classification, at any time                             (See 10 CFR Part 1045 for instructions)</a:t>
            </a:r>
          </a:p>
          <a:p>
            <a:pPr>
              <a:spcBef>
                <a:spcPts val="0"/>
              </a:spcBef>
              <a:spcAft>
                <a:spcPts val="600"/>
              </a:spcAft>
            </a:pPr>
            <a:endParaRPr lang="en-US" sz="200" dirty="0"/>
          </a:p>
          <a:p>
            <a:pPr>
              <a:spcBef>
                <a:spcPts val="0"/>
              </a:spcBef>
              <a:spcAft>
                <a:spcPts val="600"/>
              </a:spcAft>
            </a:pPr>
            <a:r>
              <a:rPr lang="en-US" sz="2600" dirty="0"/>
              <a:t>Under no circumstances is the person subject to retribution</a:t>
            </a:r>
          </a:p>
        </p:txBody>
      </p:sp>
    </p:spTree>
    <p:extLst>
      <p:ext uri="{BB962C8B-B14F-4D97-AF65-F5344CB8AC3E}">
        <p14:creationId xmlns:p14="http://schemas.microsoft.com/office/powerpoint/2010/main" val="3813676668"/>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fld id="{3BB42578-BD38-438A-B4A9-C2E01CA2A608}" type="slidenum">
              <a:rPr lang="en-US" smtClean="0"/>
              <a:pPr/>
              <a:t>138</a:t>
            </a:fld>
            <a:endParaRPr lang="en-US" dirty="0"/>
          </a:p>
        </p:txBody>
      </p:sp>
      <p:sp>
        <p:nvSpPr>
          <p:cNvPr id="148483" name="Rectangle 2"/>
          <p:cNvSpPr>
            <a:spLocks noGrp="1" noChangeArrowheads="1"/>
          </p:cNvSpPr>
          <p:nvPr>
            <p:ph type="title"/>
          </p:nvPr>
        </p:nvSpPr>
        <p:spPr>
          <a:xfrm>
            <a:off x="1600200" y="381000"/>
            <a:ext cx="7010400" cy="1143000"/>
          </a:xfrm>
        </p:spPr>
        <p:txBody>
          <a:bodyPr>
            <a:normAutofit/>
          </a:bodyPr>
          <a:lstStyle/>
          <a:p>
            <a:pPr eaLnBrk="1" hangingPunct="1"/>
            <a:r>
              <a:rPr lang="en-US" sz="4000" dirty="0"/>
              <a:t>Declassification Proposals</a:t>
            </a:r>
          </a:p>
        </p:txBody>
      </p:sp>
      <p:sp>
        <p:nvSpPr>
          <p:cNvPr id="148484" name="Rectangle 3"/>
          <p:cNvSpPr>
            <a:spLocks noGrp="1" noChangeArrowheads="1"/>
          </p:cNvSpPr>
          <p:nvPr>
            <p:ph type="body" idx="1"/>
          </p:nvPr>
        </p:nvSpPr>
        <p:spPr>
          <a:xfrm>
            <a:off x="762000" y="1600200"/>
            <a:ext cx="7906407" cy="4724400"/>
          </a:xfrm>
        </p:spPr>
        <p:txBody>
          <a:bodyPr>
            <a:noAutofit/>
          </a:bodyPr>
          <a:lstStyle/>
          <a:p>
            <a:pPr eaLnBrk="1" hangingPunct="1">
              <a:spcBef>
                <a:spcPts val="0"/>
              </a:spcBef>
              <a:spcAft>
                <a:spcPts val="800"/>
              </a:spcAft>
            </a:pPr>
            <a:r>
              <a:rPr lang="en-US" sz="2600" dirty="0"/>
              <a:t>Anyone may submit proposals for the declassification of RD, FRD, or TFNI</a:t>
            </a:r>
          </a:p>
          <a:p>
            <a:pPr eaLnBrk="1" hangingPunct="1">
              <a:spcBef>
                <a:spcPts val="0"/>
              </a:spcBef>
              <a:spcAft>
                <a:spcPts val="800"/>
              </a:spcAft>
            </a:pPr>
            <a:r>
              <a:rPr lang="en-US" sz="2600" dirty="0"/>
              <a:t>Proposals may be submitted under agency policy or may be submitted directly to the DOE Director, Office of Classification</a:t>
            </a:r>
          </a:p>
          <a:p>
            <a:pPr eaLnBrk="1" hangingPunct="1">
              <a:spcBef>
                <a:spcPts val="0"/>
              </a:spcBef>
              <a:spcAft>
                <a:spcPts val="800"/>
              </a:spcAft>
            </a:pPr>
            <a:r>
              <a:rPr lang="en-US" sz="2600" dirty="0"/>
              <a:t>Proposal must include a description of the information concerned  (submit through secure means if the proposal is classified)</a:t>
            </a:r>
          </a:p>
          <a:p>
            <a:pPr eaLnBrk="1" hangingPunct="1">
              <a:spcBef>
                <a:spcPts val="0"/>
              </a:spcBef>
              <a:spcAft>
                <a:spcPts val="800"/>
              </a:spcAft>
            </a:pPr>
            <a:r>
              <a:rPr lang="en-US" sz="2600" dirty="0"/>
              <a:t>Proposal may also include a reason for the request</a:t>
            </a:r>
          </a:p>
          <a:p>
            <a:pPr eaLnBrk="1" hangingPunct="1">
              <a:spcBef>
                <a:spcPts val="0"/>
              </a:spcBef>
              <a:spcAft>
                <a:spcPts val="800"/>
              </a:spcAft>
            </a:pPr>
            <a:r>
              <a:rPr lang="en-US" sz="2600" dirty="0"/>
              <a:t>Proposals should be reviewed for classification and sent through secure means if classified</a:t>
            </a:r>
          </a:p>
        </p:txBody>
      </p:sp>
    </p:spTree>
    <p:extLst>
      <p:ext uri="{BB962C8B-B14F-4D97-AF65-F5344CB8AC3E}">
        <p14:creationId xmlns:p14="http://schemas.microsoft.com/office/powerpoint/2010/main" val="1419411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p:txBody>
          <a:bodyPr/>
          <a:lstStyle/>
          <a:p>
            <a:pPr>
              <a:defRPr/>
            </a:pPr>
            <a:fld id="{EC6D7C8E-C11A-42EB-B33A-F053F21D6353}" type="slidenum">
              <a:rPr lang="en-US"/>
              <a:pPr>
                <a:defRPr/>
              </a:pPr>
              <a:t>139</a:t>
            </a:fld>
            <a:endParaRPr lang="en-US" dirty="0"/>
          </a:p>
        </p:txBody>
      </p:sp>
      <p:sp>
        <p:nvSpPr>
          <p:cNvPr id="2" name="Title 1"/>
          <p:cNvSpPr>
            <a:spLocks noGrp="1"/>
          </p:cNvSpPr>
          <p:nvPr>
            <p:ph type="title"/>
          </p:nvPr>
        </p:nvSpPr>
        <p:spPr/>
        <p:txBody>
          <a:bodyPr>
            <a:normAutofit/>
          </a:bodyPr>
          <a:lstStyle/>
          <a:p>
            <a:r>
              <a:rPr lang="en-US" sz="4000" dirty="0">
                <a:solidFill>
                  <a:schemeClr val="tx2"/>
                </a:solidFill>
              </a:rPr>
              <a:t>Sanctions</a:t>
            </a:r>
          </a:p>
        </p:txBody>
      </p:sp>
      <p:sp>
        <p:nvSpPr>
          <p:cNvPr id="57348" name="Rectangle 3"/>
          <p:cNvSpPr>
            <a:spLocks noGrp="1" noChangeArrowheads="1"/>
          </p:cNvSpPr>
          <p:nvPr>
            <p:ph idx="1"/>
          </p:nvPr>
        </p:nvSpPr>
        <p:spPr>
          <a:xfrm>
            <a:off x="533400" y="1749181"/>
            <a:ext cx="8229600" cy="4648200"/>
          </a:xfrm>
        </p:spPr>
        <p:txBody>
          <a:bodyPr>
            <a:noAutofit/>
          </a:bodyPr>
          <a:lstStyle/>
          <a:p>
            <a:pPr marL="447675" indent="-447675">
              <a:spcBef>
                <a:spcPts val="0"/>
              </a:spcBef>
              <a:spcAft>
                <a:spcPts val="1200"/>
              </a:spcAft>
            </a:pPr>
            <a:r>
              <a:rPr lang="en-US" sz="2600" dirty="0"/>
              <a:t>Any knowing, willful, or negligent action contrary to the requirements of 10 CFR part 1045 that results in the misclassification of information may result in sanctions</a:t>
            </a:r>
          </a:p>
          <a:p>
            <a:pPr marL="457200">
              <a:spcBef>
                <a:spcPts val="0"/>
              </a:spcBef>
              <a:spcAft>
                <a:spcPts val="1200"/>
              </a:spcAft>
            </a:pPr>
            <a:r>
              <a:rPr lang="en-US" sz="2600" dirty="0"/>
              <a:t>Appropriate criminal, civil, and/or administrative penalties for misclassification</a:t>
            </a:r>
          </a:p>
          <a:p>
            <a:pPr marL="457200">
              <a:spcBef>
                <a:spcPts val="0"/>
              </a:spcBef>
              <a:spcAft>
                <a:spcPts val="1200"/>
              </a:spcAft>
            </a:pPr>
            <a:r>
              <a:rPr lang="en-US" sz="2600" dirty="0"/>
              <a:t>Sanctions depend on the nature and severity of the action as determined by the appropriate authority</a:t>
            </a:r>
          </a:p>
        </p:txBody>
      </p:sp>
    </p:spTree>
    <p:extLst>
      <p:ext uri="{BB962C8B-B14F-4D97-AF65-F5344CB8AC3E}">
        <p14:creationId xmlns:p14="http://schemas.microsoft.com/office/powerpoint/2010/main" val="29806043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4863CB-E9F4-4912-BF87-0E2AF4491238}" type="slidenum">
              <a:rPr lang="en-US" smtClean="0"/>
              <a:pPr/>
              <a:t>14</a:t>
            </a:fld>
            <a:endParaRPr lang="en-US" dirty="0"/>
          </a:p>
        </p:txBody>
      </p:sp>
      <p:sp>
        <p:nvSpPr>
          <p:cNvPr id="2" name="Title 1"/>
          <p:cNvSpPr>
            <a:spLocks noGrp="1"/>
          </p:cNvSpPr>
          <p:nvPr>
            <p:ph type="title"/>
          </p:nvPr>
        </p:nvSpPr>
        <p:spPr/>
        <p:txBody>
          <a:bodyPr>
            <a:normAutofit fontScale="90000"/>
          </a:bodyPr>
          <a:lstStyle/>
          <a:p>
            <a:r>
              <a:rPr lang="en-US" dirty="0"/>
              <a:t>Transclassified Foreign Nuclear Information</a:t>
            </a:r>
          </a:p>
        </p:txBody>
      </p:sp>
      <p:sp>
        <p:nvSpPr>
          <p:cNvPr id="3" name="Content Placeholder 2"/>
          <p:cNvSpPr>
            <a:spLocks noGrp="1"/>
          </p:cNvSpPr>
          <p:nvPr>
            <p:ph idx="1"/>
          </p:nvPr>
        </p:nvSpPr>
        <p:spPr>
          <a:xfrm>
            <a:off x="651933" y="1752600"/>
            <a:ext cx="8229600" cy="5029200"/>
          </a:xfrm>
        </p:spPr>
        <p:txBody>
          <a:bodyPr>
            <a:normAutofit fontScale="62500" lnSpcReduction="20000"/>
          </a:bodyPr>
          <a:lstStyle/>
          <a:p>
            <a:pPr>
              <a:lnSpc>
                <a:spcPct val="120000"/>
              </a:lnSpc>
              <a:spcAft>
                <a:spcPts val="600"/>
              </a:spcAft>
            </a:pPr>
            <a:r>
              <a:rPr lang="en-US" sz="4500" dirty="0"/>
              <a:t>Classified information that was once RD, but DOE and the Intelligence Community jointly decided it should be transclassified to TFNI in order to more easily share information concerning foreign nuclear programs for intelligence-related purposes</a:t>
            </a:r>
          </a:p>
          <a:p>
            <a:pPr>
              <a:lnSpc>
                <a:spcPct val="120000"/>
              </a:lnSpc>
              <a:spcAft>
                <a:spcPts val="600"/>
              </a:spcAft>
            </a:pPr>
            <a:endParaRPr lang="en-US" sz="100" dirty="0"/>
          </a:p>
          <a:p>
            <a:pPr>
              <a:lnSpc>
                <a:spcPct val="120000"/>
              </a:lnSpc>
              <a:spcAft>
                <a:spcPts val="600"/>
              </a:spcAft>
            </a:pPr>
            <a:r>
              <a:rPr lang="en-US" sz="4500" dirty="0"/>
              <a:t>Examples:</a:t>
            </a:r>
          </a:p>
          <a:p>
            <a:pPr lvl="1">
              <a:lnSpc>
                <a:spcPct val="120000"/>
              </a:lnSpc>
              <a:spcAft>
                <a:spcPts val="600"/>
              </a:spcAft>
            </a:pPr>
            <a:r>
              <a:rPr lang="en-US" sz="3800" dirty="0"/>
              <a:t>Foreign nuclear weapon design</a:t>
            </a:r>
          </a:p>
          <a:p>
            <a:pPr lvl="1">
              <a:lnSpc>
                <a:spcPct val="120000"/>
              </a:lnSpc>
              <a:spcAft>
                <a:spcPts val="600"/>
              </a:spcAft>
            </a:pPr>
            <a:r>
              <a:rPr lang="en-US" sz="3800" dirty="0"/>
              <a:t>Foreign nuclear material production</a:t>
            </a:r>
          </a:p>
          <a:p>
            <a:pPr marL="0" indent="0">
              <a:lnSpc>
                <a:spcPct val="120000"/>
              </a:lnSpc>
              <a:spcAft>
                <a:spcPts val="600"/>
              </a:spcAft>
              <a:buNone/>
            </a:pPr>
            <a:endParaRPr lang="en-US" sz="200" i="1" dirty="0"/>
          </a:p>
          <a:p>
            <a:pPr marL="0" indent="0">
              <a:lnSpc>
                <a:spcPct val="120000"/>
              </a:lnSpc>
              <a:spcAft>
                <a:spcPts val="600"/>
              </a:spcAft>
              <a:buNone/>
            </a:pPr>
            <a:r>
              <a:rPr lang="en-US" i="1" dirty="0"/>
              <a:t>Note:  This information has been transclassified since 1954.  However, it did not have a specific designation or marking until 2010 – so there are many existing documents containing TFNI that are not marked as TFNI.</a:t>
            </a:r>
          </a:p>
        </p:txBody>
      </p:sp>
    </p:spTree>
    <p:extLst>
      <p:ext uri="{BB962C8B-B14F-4D97-AF65-F5344CB8AC3E}">
        <p14:creationId xmlns:p14="http://schemas.microsoft.com/office/powerpoint/2010/main" val="34930654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4294967295"/>
          </p:nvPr>
        </p:nvSpPr>
        <p:spPr>
          <a:xfrm>
            <a:off x="6781800" y="6400800"/>
            <a:ext cx="2133600" cy="365125"/>
          </a:xfrm>
          <a:prstGeom prst="rect">
            <a:avLst/>
          </a:prstGeom>
          <a:noFill/>
        </p:spPr>
        <p:txBody>
          <a:bodyPr/>
          <a:lstStyle/>
          <a:p>
            <a:fld id="{3B0B9CA4-1A22-4DE9-A62D-9BD2205A35CC}" type="slidenum">
              <a:rPr lang="en-US" smtClean="0"/>
              <a:pPr/>
              <a:t>140</a:t>
            </a:fld>
            <a:endParaRPr lang="en-US" dirty="0"/>
          </a:p>
        </p:txBody>
      </p:sp>
      <p:sp>
        <p:nvSpPr>
          <p:cNvPr id="169987" name="Rectangle 4"/>
          <p:cNvSpPr>
            <a:spLocks noGrp="1" noChangeArrowheads="1"/>
          </p:cNvSpPr>
          <p:nvPr>
            <p:ph type="ctrTitle"/>
          </p:nvPr>
        </p:nvSpPr>
        <p:spPr/>
        <p:txBody>
          <a:bodyPr/>
          <a:lstStyle/>
          <a:p>
            <a:pPr eaLnBrk="1" hangingPunct="1"/>
            <a:r>
              <a:rPr lang="en-US" dirty="0">
                <a:solidFill>
                  <a:srgbClr val="002F8E"/>
                </a:solidFill>
              </a:rPr>
              <a:t>Module F</a:t>
            </a:r>
          </a:p>
        </p:txBody>
      </p:sp>
      <p:sp>
        <p:nvSpPr>
          <p:cNvPr id="169988" name="Rectangle 5"/>
          <p:cNvSpPr>
            <a:spLocks noGrp="1" noChangeArrowheads="1"/>
          </p:cNvSpPr>
          <p:nvPr>
            <p:ph type="subTitle" idx="1"/>
          </p:nvPr>
        </p:nvSpPr>
        <p:spPr/>
        <p:txBody>
          <a:bodyPr/>
          <a:lstStyle/>
          <a:p>
            <a:pPr eaLnBrk="1" hangingPunct="1"/>
            <a:r>
              <a:rPr lang="en-US" dirty="0"/>
              <a:t>Exercises</a:t>
            </a:r>
          </a:p>
        </p:txBody>
      </p:sp>
    </p:spTree>
    <p:extLst>
      <p:ext uri="{BB962C8B-B14F-4D97-AF65-F5344CB8AC3E}">
        <p14:creationId xmlns:p14="http://schemas.microsoft.com/office/powerpoint/2010/main" val="21401680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p>
            <a:fld id="{4A674DEB-94C2-4428-8B43-108CB561C087}" type="slidenum">
              <a:rPr lang="en-US" smtClean="0"/>
              <a:pPr/>
              <a:t>141</a:t>
            </a:fld>
            <a:endParaRPr lang="en-US" dirty="0"/>
          </a:p>
        </p:txBody>
      </p:sp>
      <p:sp>
        <p:nvSpPr>
          <p:cNvPr id="164867" name="Rectangle 2"/>
          <p:cNvSpPr>
            <a:spLocks noGrp="1" noChangeArrowheads="1"/>
          </p:cNvSpPr>
          <p:nvPr>
            <p:ph type="title"/>
          </p:nvPr>
        </p:nvSpPr>
        <p:spPr/>
        <p:txBody>
          <a:bodyPr>
            <a:normAutofit/>
          </a:bodyPr>
          <a:lstStyle/>
          <a:p>
            <a:r>
              <a:rPr lang="en-US" sz="4000" dirty="0"/>
              <a:t>Module F Exercise 1</a:t>
            </a:r>
          </a:p>
        </p:txBody>
      </p:sp>
      <p:sp>
        <p:nvSpPr>
          <p:cNvPr id="164868" name="Rectangle 3"/>
          <p:cNvSpPr>
            <a:spLocks noGrp="1" noChangeArrowheads="1"/>
          </p:cNvSpPr>
          <p:nvPr>
            <p:ph idx="1"/>
          </p:nvPr>
        </p:nvSpPr>
        <p:spPr>
          <a:xfrm>
            <a:off x="762000" y="1524000"/>
            <a:ext cx="7848600" cy="4449763"/>
          </a:xfrm>
        </p:spPr>
        <p:txBody>
          <a:bodyPr>
            <a:normAutofit/>
          </a:bodyPr>
          <a:lstStyle/>
          <a:p>
            <a:pPr marL="0" indent="0" eaLnBrk="1" hangingPunct="1">
              <a:spcBef>
                <a:spcPts val="0"/>
              </a:spcBef>
              <a:spcAft>
                <a:spcPts val="600"/>
              </a:spcAft>
              <a:buFont typeface="Wingdings" pitchFamily="2" charset="2"/>
              <a:buNone/>
            </a:pPr>
            <a:r>
              <a:rPr lang="en-US" sz="2600" dirty="0"/>
              <a:t>An RD Derivative Classifier may change the classification of matter from ____________ to ____________ if the determination is based on guidance.</a:t>
            </a:r>
          </a:p>
          <a:p>
            <a:pPr marL="0" indent="0" eaLnBrk="1" hangingPunct="1">
              <a:spcBef>
                <a:spcPts val="0"/>
              </a:spcBef>
              <a:spcAft>
                <a:spcPts val="600"/>
              </a:spcAft>
              <a:buFont typeface="Wingdings" pitchFamily="2" charset="2"/>
              <a:buNone/>
            </a:pPr>
            <a:endParaRPr lang="en-US" sz="200" dirty="0"/>
          </a:p>
          <a:p>
            <a:pPr lvl="1" indent="-398463" eaLnBrk="1" hangingPunct="1">
              <a:spcBef>
                <a:spcPts val="0"/>
              </a:spcBef>
              <a:spcAft>
                <a:spcPts val="600"/>
              </a:spcAft>
              <a:buFont typeface="Wingdings" panose="05000000000000000000" pitchFamily="2" charset="2"/>
              <a:buChar char="q"/>
            </a:pPr>
            <a:r>
              <a:rPr lang="en-US" sz="2600" dirty="0"/>
              <a:t>CRD to CFRD</a:t>
            </a:r>
          </a:p>
          <a:p>
            <a:pPr lvl="1" indent="-398463" eaLnBrk="1" hangingPunct="1">
              <a:spcBef>
                <a:spcPts val="0"/>
              </a:spcBef>
              <a:spcAft>
                <a:spcPts val="600"/>
              </a:spcAft>
              <a:buFont typeface="Wingdings" panose="05000000000000000000" pitchFamily="2" charset="2"/>
              <a:buChar char="q"/>
            </a:pPr>
            <a:r>
              <a:rPr lang="en-US" sz="2600" dirty="0"/>
              <a:t>SRD to Unclassified</a:t>
            </a:r>
          </a:p>
          <a:p>
            <a:pPr lvl="1" indent="-398463" eaLnBrk="1" hangingPunct="1">
              <a:spcBef>
                <a:spcPts val="0"/>
              </a:spcBef>
              <a:spcAft>
                <a:spcPts val="600"/>
              </a:spcAft>
              <a:buFont typeface="Wingdings" panose="05000000000000000000" pitchFamily="2" charset="2"/>
              <a:buChar char="q"/>
            </a:pPr>
            <a:r>
              <a:rPr lang="en-US" sz="2600" dirty="0"/>
              <a:t>SRD to CRD</a:t>
            </a:r>
          </a:p>
          <a:p>
            <a:pPr lvl="1" indent="-398463" eaLnBrk="1" hangingPunct="1">
              <a:spcBef>
                <a:spcPts val="0"/>
              </a:spcBef>
              <a:spcAft>
                <a:spcPts val="600"/>
              </a:spcAft>
              <a:buFont typeface="Wingdings" panose="05000000000000000000" pitchFamily="2" charset="2"/>
              <a:buChar char="q"/>
            </a:pPr>
            <a:r>
              <a:rPr lang="en-US" sz="2600" dirty="0"/>
              <a:t>All of the above </a:t>
            </a:r>
          </a:p>
        </p:txBody>
      </p:sp>
    </p:spTree>
    <p:extLst>
      <p:ext uri="{BB962C8B-B14F-4D97-AF65-F5344CB8AC3E}">
        <p14:creationId xmlns:p14="http://schemas.microsoft.com/office/powerpoint/2010/main" val="35175263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p>
            <a:fld id="{4A674DEB-94C2-4428-8B43-108CB561C087}" type="slidenum">
              <a:rPr lang="en-US" smtClean="0"/>
              <a:pPr/>
              <a:t>142</a:t>
            </a:fld>
            <a:endParaRPr lang="en-US" dirty="0"/>
          </a:p>
        </p:txBody>
      </p:sp>
      <p:sp>
        <p:nvSpPr>
          <p:cNvPr id="164867" name="Rectangle 2"/>
          <p:cNvSpPr>
            <a:spLocks noGrp="1" noChangeArrowheads="1"/>
          </p:cNvSpPr>
          <p:nvPr>
            <p:ph type="title"/>
          </p:nvPr>
        </p:nvSpPr>
        <p:spPr/>
        <p:txBody>
          <a:bodyPr>
            <a:normAutofit/>
          </a:bodyPr>
          <a:lstStyle/>
          <a:p>
            <a:r>
              <a:rPr lang="en-US" sz="4000" dirty="0"/>
              <a:t>Module F Exercise 1- Answer</a:t>
            </a:r>
          </a:p>
        </p:txBody>
      </p:sp>
      <p:sp>
        <p:nvSpPr>
          <p:cNvPr id="164868" name="Rectangle 3"/>
          <p:cNvSpPr>
            <a:spLocks noGrp="1" noChangeArrowheads="1"/>
          </p:cNvSpPr>
          <p:nvPr>
            <p:ph idx="1"/>
          </p:nvPr>
        </p:nvSpPr>
        <p:spPr>
          <a:xfrm>
            <a:off x="762000" y="1524000"/>
            <a:ext cx="7848600" cy="5334000"/>
          </a:xfrm>
        </p:spPr>
        <p:txBody>
          <a:bodyPr>
            <a:normAutofit fontScale="85000" lnSpcReduction="10000"/>
          </a:bodyPr>
          <a:lstStyle/>
          <a:p>
            <a:pPr marL="0" indent="0" eaLnBrk="1" hangingPunct="1">
              <a:spcBef>
                <a:spcPts val="0"/>
              </a:spcBef>
              <a:spcAft>
                <a:spcPts val="600"/>
              </a:spcAft>
              <a:buFont typeface="Wingdings" pitchFamily="2" charset="2"/>
              <a:buNone/>
            </a:pPr>
            <a:r>
              <a:rPr lang="en-US" sz="2800" dirty="0"/>
              <a:t>An RD Derivative Classifier may change the classification of matter from ____________ to ____________ if the determination is based on guidance.</a:t>
            </a:r>
          </a:p>
          <a:p>
            <a:pPr marL="0" indent="0" eaLnBrk="1" hangingPunct="1">
              <a:spcBef>
                <a:spcPts val="0"/>
              </a:spcBef>
              <a:spcAft>
                <a:spcPts val="600"/>
              </a:spcAft>
              <a:buFont typeface="Wingdings" pitchFamily="2" charset="2"/>
              <a:buNone/>
            </a:pPr>
            <a:endParaRPr lang="en-US" sz="200" dirty="0"/>
          </a:p>
          <a:p>
            <a:pPr lvl="1" indent="-398463" eaLnBrk="1" hangingPunct="1">
              <a:spcBef>
                <a:spcPts val="0"/>
              </a:spcBef>
              <a:spcAft>
                <a:spcPts val="600"/>
              </a:spcAft>
              <a:buFont typeface="Wingdings" panose="05000000000000000000" pitchFamily="2" charset="2"/>
              <a:buChar char="q"/>
            </a:pPr>
            <a:r>
              <a:rPr lang="en-US" dirty="0"/>
              <a:t>CRD to CFRD</a:t>
            </a:r>
          </a:p>
          <a:p>
            <a:pPr lvl="1" indent="-398463" eaLnBrk="1" hangingPunct="1">
              <a:spcBef>
                <a:spcPts val="0"/>
              </a:spcBef>
              <a:spcAft>
                <a:spcPts val="600"/>
              </a:spcAft>
              <a:buFont typeface="Wingdings" panose="05000000000000000000" pitchFamily="2" charset="2"/>
              <a:buChar char="q"/>
            </a:pPr>
            <a:r>
              <a:rPr lang="en-US" dirty="0"/>
              <a:t>SRD to Unclassified</a:t>
            </a:r>
          </a:p>
          <a:p>
            <a:pPr marL="744538" lvl="1" indent="-401638" eaLnBrk="1" hangingPunct="1">
              <a:spcBef>
                <a:spcPts val="0"/>
              </a:spcBef>
              <a:spcAft>
                <a:spcPts val="600"/>
              </a:spcAft>
              <a:buFont typeface="Wingdings" panose="05000000000000000000" pitchFamily="2" charset="2"/>
              <a:buChar char="ü"/>
              <a:tabLst>
                <a:tab pos="914400" algn="l"/>
              </a:tabLst>
            </a:pPr>
            <a:r>
              <a:rPr lang="en-US" b="1" dirty="0">
                <a:solidFill>
                  <a:srgbClr val="FF0000"/>
                </a:solidFill>
              </a:rPr>
              <a:t>SRD to CRD</a:t>
            </a:r>
          </a:p>
          <a:p>
            <a:pPr lvl="1" indent="-398463" eaLnBrk="1" hangingPunct="1">
              <a:spcBef>
                <a:spcPts val="0"/>
              </a:spcBef>
              <a:spcAft>
                <a:spcPts val="600"/>
              </a:spcAft>
              <a:buFont typeface="Wingdings" panose="05000000000000000000" pitchFamily="2" charset="2"/>
              <a:buChar char="q"/>
            </a:pPr>
            <a:r>
              <a:rPr lang="en-US" dirty="0"/>
              <a:t>All of the above</a:t>
            </a:r>
            <a:r>
              <a:rPr lang="en-US" sz="2600" dirty="0"/>
              <a:t> </a:t>
            </a:r>
          </a:p>
          <a:p>
            <a:pPr marL="344487" lvl="1" indent="0">
              <a:lnSpc>
                <a:spcPct val="110000"/>
              </a:lnSpc>
              <a:spcBef>
                <a:spcPts val="0"/>
              </a:spcBef>
              <a:spcAft>
                <a:spcPts val="600"/>
              </a:spcAft>
              <a:buNone/>
            </a:pPr>
            <a:r>
              <a:rPr lang="en-US" sz="2500" dirty="0">
                <a:solidFill>
                  <a:srgbClr val="FF0000"/>
                </a:solidFill>
              </a:rPr>
              <a:t>Explanation: RD Derivative Classifiers are authorized to upgrade or downgrade the classification </a:t>
            </a:r>
            <a:r>
              <a:rPr lang="en-US" sz="2500" b="1" u="sng" dirty="0">
                <a:solidFill>
                  <a:srgbClr val="FF0000"/>
                </a:solidFill>
              </a:rPr>
              <a:t>level</a:t>
            </a:r>
            <a:r>
              <a:rPr lang="en-US" sz="2500" dirty="0">
                <a:solidFill>
                  <a:srgbClr val="FF0000"/>
                </a:solidFill>
              </a:rPr>
              <a:t> of matter containing RD or FRD.  RD Derivative Classifiers are NOT authorized to downgrade the classification category of matter containing RD or FRD or to go from classified to unclassified.  CRD to CFRD reflects downgrading the category; SRD to Unclassified reflects a declassification.  SRD to CRD is changing the level only and is authorized.</a:t>
            </a:r>
            <a:r>
              <a:rPr lang="en-US" sz="2500" dirty="0"/>
              <a:t> </a:t>
            </a:r>
          </a:p>
          <a:p>
            <a:pPr lvl="1" indent="-398463" eaLnBrk="1" hangingPunct="1">
              <a:spcBef>
                <a:spcPts val="0"/>
              </a:spcBef>
              <a:spcAft>
                <a:spcPts val="600"/>
              </a:spcAft>
              <a:buFont typeface="Wingdings" panose="05000000000000000000" pitchFamily="2" charset="2"/>
              <a:buChar char="q"/>
            </a:pPr>
            <a:endParaRPr lang="en-US" sz="2600" dirty="0"/>
          </a:p>
        </p:txBody>
      </p:sp>
    </p:spTree>
    <p:extLst>
      <p:ext uri="{BB962C8B-B14F-4D97-AF65-F5344CB8AC3E}">
        <p14:creationId xmlns:p14="http://schemas.microsoft.com/office/powerpoint/2010/main" val="4195444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p:spPr>
        <p:txBody>
          <a:bodyPr/>
          <a:lstStyle/>
          <a:p>
            <a:fld id="{A2AF0435-8DCB-4861-8805-FA927B09BF53}" type="slidenum">
              <a:rPr lang="en-US" smtClean="0"/>
              <a:pPr/>
              <a:t>143</a:t>
            </a:fld>
            <a:endParaRPr lang="en-US" dirty="0"/>
          </a:p>
        </p:txBody>
      </p:sp>
      <p:sp>
        <p:nvSpPr>
          <p:cNvPr id="172035" name="Rectangle 2"/>
          <p:cNvSpPr>
            <a:spLocks noGrp="1" noChangeArrowheads="1"/>
          </p:cNvSpPr>
          <p:nvPr>
            <p:ph type="title"/>
          </p:nvPr>
        </p:nvSpPr>
        <p:spPr/>
        <p:txBody>
          <a:bodyPr>
            <a:normAutofit/>
          </a:bodyPr>
          <a:lstStyle/>
          <a:p>
            <a:r>
              <a:rPr lang="en-US" sz="4000" dirty="0"/>
              <a:t>Module F Exercise 2</a:t>
            </a:r>
          </a:p>
        </p:txBody>
      </p:sp>
      <p:sp>
        <p:nvSpPr>
          <p:cNvPr id="232451" name="Rectangle 3"/>
          <p:cNvSpPr>
            <a:spLocks noGrp="1" noChangeArrowheads="1"/>
          </p:cNvSpPr>
          <p:nvPr>
            <p:ph idx="1"/>
          </p:nvPr>
        </p:nvSpPr>
        <p:spPr/>
        <p:txBody>
          <a:bodyPr>
            <a:noAutofit/>
          </a:bodyPr>
          <a:lstStyle/>
          <a:p>
            <a:pPr marL="0" indent="0" eaLnBrk="1" hangingPunct="1">
              <a:buFont typeface="Wingdings" pitchFamily="2" charset="2"/>
              <a:buNone/>
            </a:pPr>
            <a:r>
              <a:rPr lang="en-US" sz="2800" dirty="0"/>
              <a:t>Exchanges of RD or FRD with other countries must be specifically authorized under _______________.</a:t>
            </a:r>
          </a:p>
          <a:p>
            <a:pPr marL="0" indent="0" eaLnBrk="1" hangingPunct="1">
              <a:buFont typeface="Wingdings" pitchFamily="2" charset="2"/>
              <a:buNone/>
            </a:pPr>
            <a:endParaRPr lang="en-US" sz="400" dirty="0"/>
          </a:p>
          <a:p>
            <a:pPr lvl="1" indent="-398463" eaLnBrk="1" hangingPunct="1">
              <a:buFont typeface="Wingdings" panose="05000000000000000000" pitchFamily="2" charset="2"/>
              <a:buChar char="q"/>
            </a:pPr>
            <a:r>
              <a:rPr lang="en-US" sz="2600" dirty="0"/>
              <a:t>an agreement for cooperation pursuant to the Atomic Energy Act</a:t>
            </a:r>
          </a:p>
          <a:p>
            <a:pPr lvl="1" indent="-398463" eaLnBrk="1" hangingPunct="1">
              <a:buFont typeface="Wingdings" panose="05000000000000000000" pitchFamily="2" charset="2"/>
              <a:buChar char="q"/>
            </a:pPr>
            <a:r>
              <a:rPr lang="en-US" sz="2600" dirty="0"/>
              <a:t>an Executive Order</a:t>
            </a:r>
          </a:p>
          <a:p>
            <a:pPr lvl="1" indent="-398463" eaLnBrk="1" hangingPunct="1">
              <a:buFont typeface="Wingdings" panose="05000000000000000000" pitchFamily="2" charset="2"/>
              <a:buChar char="q"/>
            </a:pPr>
            <a:r>
              <a:rPr lang="en-US" sz="2600" dirty="0"/>
              <a:t>an agreement to exchange classified information</a:t>
            </a:r>
          </a:p>
          <a:p>
            <a:pPr lvl="1" indent="-398463" eaLnBrk="1" hangingPunct="1">
              <a:buFont typeface="Wingdings" panose="05000000000000000000" pitchFamily="2" charset="2"/>
              <a:buChar char="q"/>
            </a:pPr>
            <a:r>
              <a:rPr lang="en-US" sz="2600" dirty="0"/>
              <a:t>None of the above </a:t>
            </a:r>
          </a:p>
        </p:txBody>
      </p:sp>
    </p:spTree>
    <p:extLst>
      <p:ext uri="{BB962C8B-B14F-4D97-AF65-F5344CB8AC3E}">
        <p14:creationId xmlns:p14="http://schemas.microsoft.com/office/powerpoint/2010/main" val="5740657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p:spPr>
        <p:txBody>
          <a:bodyPr/>
          <a:lstStyle/>
          <a:p>
            <a:fld id="{A2AF0435-8DCB-4861-8805-FA927B09BF53}" type="slidenum">
              <a:rPr lang="en-US" smtClean="0"/>
              <a:pPr/>
              <a:t>144</a:t>
            </a:fld>
            <a:endParaRPr lang="en-US" dirty="0"/>
          </a:p>
        </p:txBody>
      </p:sp>
      <p:sp>
        <p:nvSpPr>
          <p:cNvPr id="172035" name="Rectangle 2"/>
          <p:cNvSpPr>
            <a:spLocks noGrp="1" noChangeArrowheads="1"/>
          </p:cNvSpPr>
          <p:nvPr>
            <p:ph type="title"/>
          </p:nvPr>
        </p:nvSpPr>
        <p:spPr/>
        <p:txBody>
          <a:bodyPr>
            <a:normAutofit/>
          </a:bodyPr>
          <a:lstStyle/>
          <a:p>
            <a:r>
              <a:rPr lang="en-US" sz="4000" dirty="0"/>
              <a:t>Module F Exercise 2 - Answer</a:t>
            </a:r>
          </a:p>
        </p:txBody>
      </p:sp>
      <p:sp>
        <p:nvSpPr>
          <p:cNvPr id="232451" name="Rectangle 3"/>
          <p:cNvSpPr>
            <a:spLocks noGrp="1" noChangeArrowheads="1"/>
          </p:cNvSpPr>
          <p:nvPr>
            <p:ph idx="1"/>
          </p:nvPr>
        </p:nvSpPr>
        <p:spPr/>
        <p:txBody>
          <a:bodyPr>
            <a:noAutofit/>
          </a:bodyPr>
          <a:lstStyle/>
          <a:p>
            <a:pPr marL="0" indent="0" eaLnBrk="1" hangingPunct="1">
              <a:buFont typeface="Wingdings" pitchFamily="2" charset="2"/>
              <a:buNone/>
            </a:pPr>
            <a:r>
              <a:rPr lang="en-US" sz="2800" dirty="0"/>
              <a:t>Exchanges of RD or FRD with other countries must be specifically authorized under _______________.</a:t>
            </a:r>
          </a:p>
          <a:p>
            <a:pPr marL="0" indent="0" eaLnBrk="1" hangingPunct="1">
              <a:buFont typeface="Wingdings" pitchFamily="2" charset="2"/>
              <a:buNone/>
            </a:pPr>
            <a:endParaRPr lang="en-US" sz="400" dirty="0"/>
          </a:p>
          <a:p>
            <a:pPr marL="744538" lvl="1" indent="-401638" eaLnBrk="1" hangingPunct="1">
              <a:buFont typeface="Wingdings" panose="05000000000000000000" pitchFamily="2" charset="2"/>
              <a:buChar char="ü"/>
            </a:pPr>
            <a:r>
              <a:rPr lang="en-US" sz="2600" b="1" dirty="0">
                <a:solidFill>
                  <a:srgbClr val="FF0000"/>
                </a:solidFill>
              </a:rPr>
              <a:t>an agreement for cooperation pursuant to the Atomic Energy Act</a:t>
            </a:r>
          </a:p>
          <a:p>
            <a:pPr lvl="1" indent="-398463" eaLnBrk="1" hangingPunct="1">
              <a:buFont typeface="Wingdings" panose="05000000000000000000" pitchFamily="2" charset="2"/>
              <a:buChar char="q"/>
            </a:pPr>
            <a:r>
              <a:rPr lang="en-US" sz="2600" dirty="0"/>
              <a:t>an Executive Order</a:t>
            </a:r>
          </a:p>
          <a:p>
            <a:pPr lvl="1" indent="-398463" eaLnBrk="1" hangingPunct="1">
              <a:buFont typeface="Wingdings" panose="05000000000000000000" pitchFamily="2" charset="2"/>
              <a:buChar char="q"/>
            </a:pPr>
            <a:r>
              <a:rPr lang="en-US" sz="2600" dirty="0"/>
              <a:t>an agreement to exchange classified information</a:t>
            </a:r>
          </a:p>
          <a:p>
            <a:pPr lvl="1" indent="-398463" eaLnBrk="1" hangingPunct="1">
              <a:buFont typeface="Wingdings" panose="05000000000000000000" pitchFamily="2" charset="2"/>
              <a:buChar char="q"/>
            </a:pPr>
            <a:r>
              <a:rPr lang="en-US" sz="2600" dirty="0"/>
              <a:t>None of the above </a:t>
            </a:r>
          </a:p>
        </p:txBody>
      </p:sp>
    </p:spTree>
    <p:extLst>
      <p:ext uri="{BB962C8B-B14F-4D97-AF65-F5344CB8AC3E}">
        <p14:creationId xmlns:p14="http://schemas.microsoft.com/office/powerpoint/2010/main" val="4646732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BA4EE397-8C51-435D-A103-F0459D2EBA34}" type="slidenum">
              <a:rPr lang="en-US" smtClean="0"/>
              <a:pPr/>
              <a:t>145</a:t>
            </a:fld>
            <a:endParaRPr lang="en-US" dirty="0"/>
          </a:p>
        </p:txBody>
      </p:sp>
      <p:sp>
        <p:nvSpPr>
          <p:cNvPr id="41987" name="Rectangle 2"/>
          <p:cNvSpPr>
            <a:spLocks noGrp="1" noChangeArrowheads="1"/>
          </p:cNvSpPr>
          <p:nvPr>
            <p:ph type="title"/>
          </p:nvPr>
        </p:nvSpPr>
        <p:spPr/>
        <p:txBody>
          <a:bodyPr>
            <a:normAutofit/>
          </a:bodyPr>
          <a:lstStyle/>
          <a:p>
            <a:pPr eaLnBrk="1" hangingPunct="1"/>
            <a:r>
              <a:rPr lang="en-US" sz="4000" dirty="0"/>
              <a:t>Module F Summary</a:t>
            </a:r>
          </a:p>
        </p:txBody>
      </p:sp>
      <p:sp>
        <p:nvSpPr>
          <p:cNvPr id="41988" name="Rectangle 4"/>
          <p:cNvSpPr>
            <a:spLocks noGrp="1" noChangeArrowheads="1"/>
          </p:cNvSpPr>
          <p:nvPr>
            <p:ph type="body" idx="1"/>
          </p:nvPr>
        </p:nvSpPr>
        <p:spPr>
          <a:xfrm>
            <a:off x="1023938" y="1793875"/>
            <a:ext cx="6934200" cy="4525963"/>
          </a:xfrm>
        </p:spPr>
        <p:txBody>
          <a:bodyPr>
            <a:normAutofit lnSpcReduction="10000"/>
          </a:bodyPr>
          <a:lstStyle/>
          <a:p>
            <a:pPr eaLnBrk="1" hangingPunct="1">
              <a:buFont typeface="Wingdings" pitchFamily="2" charset="2"/>
              <a:buNone/>
            </a:pPr>
            <a:r>
              <a:rPr lang="en-US" dirty="0"/>
              <a:t>This module covered:</a:t>
            </a:r>
          </a:p>
          <a:p>
            <a:pPr lvl="1"/>
            <a:r>
              <a:rPr lang="en-US" dirty="0"/>
              <a:t>RD Derivative Classifier designation</a:t>
            </a:r>
          </a:p>
          <a:p>
            <a:pPr lvl="1"/>
            <a:r>
              <a:rPr lang="en-US" dirty="0"/>
              <a:t>Upgrading and downgrading authority</a:t>
            </a:r>
          </a:p>
          <a:p>
            <a:pPr lvl="1"/>
            <a:r>
              <a:rPr lang="en-US" dirty="0"/>
              <a:t>Access to RD and FRD</a:t>
            </a:r>
          </a:p>
          <a:p>
            <a:pPr lvl="1"/>
            <a:r>
              <a:rPr lang="en-US" dirty="0"/>
              <a:t>International exchange of RD and FRD</a:t>
            </a:r>
          </a:p>
          <a:p>
            <a:pPr lvl="1"/>
            <a:r>
              <a:rPr lang="en-US" dirty="0"/>
              <a:t>TFNI authorities</a:t>
            </a:r>
          </a:p>
          <a:p>
            <a:pPr lvl="1"/>
            <a:r>
              <a:rPr lang="en-US" dirty="0"/>
              <a:t>Classification challenges</a:t>
            </a:r>
          </a:p>
          <a:p>
            <a:pPr lvl="1"/>
            <a:r>
              <a:rPr lang="en-US" dirty="0"/>
              <a:t>Declassification proposals</a:t>
            </a:r>
          </a:p>
          <a:p>
            <a:pPr lvl="1"/>
            <a:r>
              <a:rPr lang="en-US" dirty="0"/>
              <a:t>Sanctions</a:t>
            </a:r>
          </a:p>
          <a:p>
            <a:pPr eaLnBrk="1" hangingPunct="1"/>
            <a:endParaRPr lang="en-US" dirty="0"/>
          </a:p>
          <a:p>
            <a:pPr eaLnBrk="1" hangingPunct="1"/>
            <a:endParaRPr lang="en-US" dirty="0"/>
          </a:p>
          <a:p>
            <a:pPr eaLnBrk="1" hangingPunct="1"/>
            <a:endParaRPr lang="en-US" dirty="0"/>
          </a:p>
          <a:p>
            <a:pPr eaLnBrk="1" hangingPunct="1">
              <a:buFont typeface="Wingdings" pitchFamily="2" charset="2"/>
              <a:buNone/>
            </a:pPr>
            <a:endParaRPr lang="en-US" dirty="0"/>
          </a:p>
        </p:txBody>
      </p:sp>
    </p:spTree>
    <p:extLst>
      <p:ext uri="{BB962C8B-B14F-4D97-AF65-F5344CB8AC3E}">
        <p14:creationId xmlns:p14="http://schemas.microsoft.com/office/powerpoint/2010/main" val="28770696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noFill/>
        </p:spPr>
        <p:txBody>
          <a:bodyPr/>
          <a:lstStyle/>
          <a:p>
            <a:fld id="{3D823513-4C06-4439-B1CF-4E4BC3D151D7}" type="slidenum">
              <a:rPr lang="en-US" smtClean="0"/>
              <a:pPr/>
              <a:t>146</a:t>
            </a:fld>
            <a:endParaRPr lang="en-US" dirty="0"/>
          </a:p>
        </p:txBody>
      </p:sp>
      <p:sp>
        <p:nvSpPr>
          <p:cNvPr id="175107" name="Rectangle 2"/>
          <p:cNvSpPr>
            <a:spLocks noGrp="1" noChangeArrowheads="1"/>
          </p:cNvSpPr>
          <p:nvPr>
            <p:ph type="title"/>
          </p:nvPr>
        </p:nvSpPr>
        <p:spPr/>
        <p:txBody>
          <a:bodyPr>
            <a:normAutofit/>
          </a:bodyPr>
          <a:lstStyle/>
          <a:p>
            <a:pPr eaLnBrk="1" hangingPunct="1"/>
            <a:r>
              <a:rPr lang="en-US" sz="4000" dirty="0"/>
              <a:t>Next Steps</a:t>
            </a:r>
          </a:p>
        </p:txBody>
      </p:sp>
      <p:sp>
        <p:nvSpPr>
          <p:cNvPr id="175108" name="Rectangle 3"/>
          <p:cNvSpPr>
            <a:spLocks noGrp="1" noChangeArrowheads="1"/>
          </p:cNvSpPr>
          <p:nvPr>
            <p:ph type="body" idx="1"/>
          </p:nvPr>
        </p:nvSpPr>
        <p:spPr>
          <a:xfrm>
            <a:off x="609600" y="1758510"/>
            <a:ext cx="8305800" cy="4423654"/>
          </a:xfrm>
        </p:spPr>
        <p:txBody>
          <a:bodyPr>
            <a:noAutofit/>
          </a:bodyPr>
          <a:lstStyle/>
          <a:p>
            <a:pPr eaLnBrk="1" hangingPunct="1">
              <a:spcBef>
                <a:spcPts val="0"/>
              </a:spcBef>
              <a:spcAft>
                <a:spcPts val="1200"/>
              </a:spcAft>
            </a:pPr>
            <a:r>
              <a:rPr lang="en-US" sz="2800" dirty="0"/>
              <a:t>This briefing contains the content required under          10 CFR Part 1045 for RD Derivative Classifier Training</a:t>
            </a:r>
          </a:p>
          <a:p>
            <a:pPr eaLnBrk="1" hangingPunct="1">
              <a:spcBef>
                <a:spcPts val="0"/>
              </a:spcBef>
              <a:spcAft>
                <a:spcPts val="1200"/>
              </a:spcAft>
            </a:pPr>
            <a:r>
              <a:rPr lang="en-US" sz="2800" dirty="0"/>
              <a:t>You are not authorized to classify matter containing RD or FRD until you complete the training and procedures required by your agency</a:t>
            </a:r>
          </a:p>
          <a:p>
            <a:pPr eaLnBrk="1" hangingPunct="1">
              <a:spcBef>
                <a:spcPts val="0"/>
              </a:spcBef>
              <a:spcAft>
                <a:spcPts val="1200"/>
              </a:spcAft>
            </a:pPr>
            <a:r>
              <a:rPr lang="en-US" sz="2800" dirty="0"/>
              <a:t>To retain your authority, you must complete refresher training every two years</a:t>
            </a:r>
          </a:p>
        </p:txBody>
      </p:sp>
    </p:spTree>
    <p:extLst>
      <p:ext uri="{BB962C8B-B14F-4D97-AF65-F5344CB8AC3E}">
        <p14:creationId xmlns:p14="http://schemas.microsoft.com/office/powerpoint/2010/main" val="25852608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4863CB-E9F4-4912-BF87-0E2AF4491238}" type="slidenum">
              <a:rPr lang="en-US" smtClean="0"/>
              <a:pPr/>
              <a:t>147</a:t>
            </a:fld>
            <a:endParaRPr lang="en-US" dirty="0"/>
          </a:p>
        </p:txBody>
      </p:sp>
      <p:sp>
        <p:nvSpPr>
          <p:cNvPr id="2" name="Title 1"/>
          <p:cNvSpPr>
            <a:spLocks noGrp="1"/>
          </p:cNvSpPr>
          <p:nvPr>
            <p:ph type="title"/>
          </p:nvPr>
        </p:nvSpPr>
        <p:spPr>
          <a:xfrm>
            <a:off x="1600200" y="381000"/>
            <a:ext cx="7010400" cy="1295400"/>
          </a:xfrm>
        </p:spPr>
        <p:txBody>
          <a:bodyPr>
            <a:noAutofit/>
          </a:bodyPr>
          <a:lstStyle/>
          <a:p>
            <a:r>
              <a:rPr lang="en-US" sz="4000" dirty="0">
                <a:solidFill>
                  <a:schemeClr val="tx2"/>
                </a:solidFill>
              </a:rPr>
              <a:t>Who should you contact if you have questions?</a:t>
            </a:r>
          </a:p>
        </p:txBody>
      </p:sp>
      <p:sp>
        <p:nvSpPr>
          <p:cNvPr id="5" name="Content Placeholder 4"/>
          <p:cNvSpPr>
            <a:spLocks noGrp="1"/>
          </p:cNvSpPr>
          <p:nvPr>
            <p:ph idx="1"/>
          </p:nvPr>
        </p:nvSpPr>
        <p:spPr>
          <a:xfrm>
            <a:off x="533400" y="1803111"/>
            <a:ext cx="8077200" cy="4648200"/>
          </a:xfrm>
        </p:spPr>
        <p:txBody>
          <a:bodyPr>
            <a:noAutofit/>
          </a:bodyPr>
          <a:lstStyle/>
          <a:p>
            <a:pPr marL="0" indent="0">
              <a:spcBef>
                <a:spcPts val="0"/>
              </a:spcBef>
              <a:spcAft>
                <a:spcPts val="600"/>
              </a:spcAft>
              <a:buClr>
                <a:schemeClr val="accent1">
                  <a:lumMod val="75000"/>
                </a:schemeClr>
              </a:buClr>
              <a:buNone/>
            </a:pPr>
            <a:r>
              <a:rPr lang="en-US" sz="2800" dirty="0"/>
              <a:t>If you have questions concerning the policies on the classification of RD or FRD</a:t>
            </a:r>
          </a:p>
          <a:p>
            <a:pPr marL="0" indent="0">
              <a:spcBef>
                <a:spcPts val="0"/>
              </a:spcBef>
              <a:spcAft>
                <a:spcPts val="600"/>
              </a:spcAft>
              <a:buClr>
                <a:schemeClr val="accent1">
                  <a:lumMod val="75000"/>
                </a:schemeClr>
              </a:buClr>
              <a:buNone/>
            </a:pPr>
            <a:endParaRPr lang="en-US" sz="100" dirty="0"/>
          </a:p>
          <a:p>
            <a:pPr>
              <a:spcBef>
                <a:spcPts val="0"/>
              </a:spcBef>
              <a:spcAft>
                <a:spcPts val="600"/>
              </a:spcAft>
              <a:buClr>
                <a:schemeClr val="accent1">
                  <a:lumMod val="75000"/>
                </a:schemeClr>
              </a:buClr>
            </a:pPr>
            <a:r>
              <a:rPr lang="en-US" sz="2600" dirty="0"/>
              <a:t>For agency-specific requirements, contact your RD Management Official</a:t>
            </a:r>
          </a:p>
          <a:p>
            <a:pPr>
              <a:spcBef>
                <a:spcPts val="0"/>
              </a:spcBef>
              <a:spcAft>
                <a:spcPts val="600"/>
              </a:spcAft>
              <a:buClr>
                <a:schemeClr val="accent1">
                  <a:lumMod val="75000"/>
                </a:schemeClr>
              </a:buClr>
            </a:pPr>
            <a:endParaRPr lang="en-US" sz="100" dirty="0"/>
          </a:p>
          <a:p>
            <a:pPr>
              <a:spcBef>
                <a:spcPts val="0"/>
              </a:spcBef>
              <a:spcAft>
                <a:spcPts val="600"/>
              </a:spcAft>
              <a:buClr>
                <a:schemeClr val="accent1">
                  <a:lumMod val="75000"/>
                </a:schemeClr>
              </a:buClr>
            </a:pPr>
            <a:r>
              <a:rPr lang="en-US" sz="2600" dirty="0"/>
              <a:t>For general policy questions or to find out who is your RD Management Official, contact</a:t>
            </a:r>
          </a:p>
          <a:p>
            <a:pPr lvl="1">
              <a:spcBef>
                <a:spcPts val="0"/>
              </a:spcBef>
              <a:spcAft>
                <a:spcPts val="600"/>
              </a:spcAft>
            </a:pPr>
            <a:r>
              <a:rPr lang="en-US" sz="2600" dirty="0"/>
              <a:t>DOE Office of Classification Outreach Program</a:t>
            </a:r>
          </a:p>
          <a:p>
            <a:pPr lvl="2">
              <a:spcBef>
                <a:spcPts val="0"/>
              </a:spcBef>
              <a:spcAft>
                <a:spcPts val="600"/>
              </a:spcAft>
              <a:buClr>
                <a:schemeClr val="accent1">
                  <a:lumMod val="75000"/>
                </a:schemeClr>
              </a:buClr>
            </a:pPr>
            <a:r>
              <a:rPr lang="en-US" sz="2600" dirty="0">
                <a:solidFill>
                  <a:schemeClr val="tx2"/>
                </a:solidFill>
              </a:rPr>
              <a:t>301-903-7567 or </a:t>
            </a:r>
          </a:p>
          <a:p>
            <a:pPr lvl="2">
              <a:spcBef>
                <a:spcPts val="0"/>
              </a:spcBef>
              <a:spcAft>
                <a:spcPts val="600"/>
              </a:spcAft>
              <a:buClr>
                <a:schemeClr val="accent1">
                  <a:lumMod val="75000"/>
                </a:schemeClr>
              </a:buClr>
            </a:pPr>
            <a:r>
              <a:rPr lang="en-US" sz="2600" dirty="0">
                <a:solidFill>
                  <a:schemeClr val="tx2"/>
                </a:solidFill>
              </a:rPr>
              <a:t>Outreach@hq.doe.gov</a:t>
            </a:r>
          </a:p>
        </p:txBody>
      </p:sp>
    </p:spTree>
    <p:extLst>
      <p:ext uri="{BB962C8B-B14F-4D97-AF65-F5344CB8AC3E}">
        <p14:creationId xmlns:p14="http://schemas.microsoft.com/office/powerpoint/2010/main" val="205602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54863CB-E9F4-4912-BF87-0E2AF4491238}" type="slidenum">
              <a:rPr lang="en-US" smtClean="0"/>
              <a:pPr/>
              <a:t>15</a:t>
            </a:fld>
            <a:endParaRPr lang="en-US" dirty="0"/>
          </a:p>
        </p:txBody>
      </p:sp>
      <p:sp>
        <p:nvSpPr>
          <p:cNvPr id="19" name="Title 18"/>
          <p:cNvSpPr>
            <a:spLocks noGrp="1"/>
          </p:cNvSpPr>
          <p:nvPr>
            <p:ph type="title"/>
          </p:nvPr>
        </p:nvSpPr>
        <p:spPr/>
        <p:txBody>
          <a:bodyPr>
            <a:noAutofit/>
          </a:bodyPr>
          <a:lstStyle/>
          <a:p>
            <a:pPr algn="l"/>
            <a:r>
              <a:rPr lang="en-US" sz="4000" dirty="0"/>
              <a:t>Diagram of Transclassification</a:t>
            </a:r>
          </a:p>
        </p:txBody>
      </p:sp>
      <p:sp>
        <p:nvSpPr>
          <p:cNvPr id="12" name="Rounded Rectangle 11" title="All Restricted Data "/>
          <p:cNvSpPr/>
          <p:nvPr/>
        </p:nvSpPr>
        <p:spPr>
          <a:xfrm>
            <a:off x="556113" y="1870510"/>
            <a:ext cx="1600200" cy="4268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84712" y="3470710"/>
            <a:ext cx="1143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RD</a:t>
            </a:r>
          </a:p>
        </p:txBody>
      </p:sp>
      <p:sp>
        <p:nvSpPr>
          <p:cNvPr id="3" name="Rectangle 2"/>
          <p:cNvSpPr/>
          <p:nvPr/>
        </p:nvSpPr>
        <p:spPr>
          <a:xfrm>
            <a:off x="717672" y="2527884"/>
            <a:ext cx="1277081" cy="707886"/>
          </a:xfrm>
          <a:prstGeom prst="rect">
            <a:avLst/>
          </a:prstGeom>
        </p:spPr>
        <p:txBody>
          <a:bodyPr wrap="none">
            <a:spAutoFit/>
          </a:bodyPr>
          <a:lstStyle/>
          <a:p>
            <a:pPr algn="ctr">
              <a:spcBef>
                <a:spcPts val="0"/>
              </a:spcBef>
              <a:spcAft>
                <a:spcPts val="0"/>
              </a:spcAft>
              <a:buNone/>
            </a:pPr>
            <a:r>
              <a:rPr lang="en-US" sz="2000" b="1" dirty="0">
                <a:latin typeface="Calibri" pitchFamily="34" charset="0"/>
              </a:rPr>
              <a:t>Military </a:t>
            </a:r>
          </a:p>
          <a:p>
            <a:pPr algn="ctr">
              <a:spcBef>
                <a:spcPts val="0"/>
              </a:spcBef>
              <a:spcAft>
                <a:spcPts val="0"/>
              </a:spcAft>
              <a:buNone/>
            </a:pPr>
            <a:r>
              <a:rPr lang="en-US" sz="2000" b="1" dirty="0">
                <a:latin typeface="Calibri" pitchFamily="34" charset="0"/>
              </a:rPr>
              <a:t>Utilization</a:t>
            </a:r>
          </a:p>
        </p:txBody>
      </p:sp>
      <p:grpSp>
        <p:nvGrpSpPr>
          <p:cNvPr id="2" name="Group 1" title="Restricted Data related to Military Utilization transclassified to FRD"/>
          <p:cNvGrpSpPr/>
          <p:nvPr/>
        </p:nvGrpSpPr>
        <p:grpSpPr>
          <a:xfrm>
            <a:off x="2286000" y="2511194"/>
            <a:ext cx="4804510" cy="1067967"/>
            <a:chOff x="2072820" y="2469484"/>
            <a:chExt cx="4690177" cy="1067967"/>
          </a:xfrm>
        </p:grpSpPr>
        <p:sp>
          <p:nvSpPr>
            <p:cNvPr id="8" name="Freeform 7"/>
            <p:cNvSpPr/>
            <p:nvPr/>
          </p:nvSpPr>
          <p:spPr>
            <a:xfrm>
              <a:off x="2072820" y="2469484"/>
              <a:ext cx="1876071" cy="1067967"/>
            </a:xfrm>
            <a:custGeom>
              <a:avLst/>
              <a:gdLst>
                <a:gd name="connsiteX0" fmla="*/ 0 w 1876071"/>
                <a:gd name="connsiteY0" fmla="*/ 177998 h 1067967"/>
                <a:gd name="connsiteX1" fmla="*/ 177998 w 1876071"/>
                <a:gd name="connsiteY1" fmla="*/ 0 h 1067967"/>
                <a:gd name="connsiteX2" fmla="*/ 1698073 w 1876071"/>
                <a:gd name="connsiteY2" fmla="*/ 0 h 1067967"/>
                <a:gd name="connsiteX3" fmla="*/ 1876071 w 1876071"/>
                <a:gd name="connsiteY3" fmla="*/ 177998 h 1067967"/>
                <a:gd name="connsiteX4" fmla="*/ 1876071 w 1876071"/>
                <a:gd name="connsiteY4" fmla="*/ 889969 h 1067967"/>
                <a:gd name="connsiteX5" fmla="*/ 1698073 w 1876071"/>
                <a:gd name="connsiteY5" fmla="*/ 1067967 h 1067967"/>
                <a:gd name="connsiteX6" fmla="*/ 177998 w 1876071"/>
                <a:gd name="connsiteY6" fmla="*/ 1067967 h 1067967"/>
                <a:gd name="connsiteX7" fmla="*/ 0 w 1876071"/>
                <a:gd name="connsiteY7" fmla="*/ 889969 h 1067967"/>
                <a:gd name="connsiteX8" fmla="*/ 0 w 1876071"/>
                <a:gd name="connsiteY8" fmla="*/ 177998 h 106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6071" h="1067967">
                  <a:moveTo>
                    <a:pt x="0" y="177998"/>
                  </a:moveTo>
                  <a:cubicBezTo>
                    <a:pt x="0" y="79692"/>
                    <a:pt x="79692" y="0"/>
                    <a:pt x="177998" y="0"/>
                  </a:cubicBezTo>
                  <a:lnTo>
                    <a:pt x="1698073" y="0"/>
                  </a:lnTo>
                  <a:cubicBezTo>
                    <a:pt x="1796379" y="0"/>
                    <a:pt x="1876071" y="79692"/>
                    <a:pt x="1876071" y="177998"/>
                  </a:cubicBezTo>
                  <a:lnTo>
                    <a:pt x="1876071" y="889969"/>
                  </a:lnTo>
                  <a:cubicBezTo>
                    <a:pt x="1876071" y="988275"/>
                    <a:pt x="1796379" y="1067967"/>
                    <a:pt x="1698073" y="1067967"/>
                  </a:cubicBezTo>
                  <a:lnTo>
                    <a:pt x="177998" y="1067967"/>
                  </a:lnTo>
                  <a:cubicBezTo>
                    <a:pt x="79692" y="1067967"/>
                    <a:pt x="0" y="988275"/>
                    <a:pt x="0" y="889969"/>
                  </a:cubicBezTo>
                  <a:lnTo>
                    <a:pt x="0" y="177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44" tIns="92139" rIns="132144" bIns="92139" numCol="1" spcCol="1270" anchor="ctr" anchorCtr="0">
              <a:noAutofit/>
            </a:bodyPr>
            <a:lstStyle/>
            <a:p>
              <a:pPr lvl="0" algn="ctr" defTabSz="933450" rtl="0">
                <a:lnSpc>
                  <a:spcPct val="90000"/>
                </a:lnSpc>
                <a:spcBef>
                  <a:spcPct val="0"/>
                </a:spcBef>
                <a:spcAft>
                  <a:spcPct val="35000"/>
                </a:spcAft>
              </a:pPr>
              <a:r>
                <a:rPr lang="en-US" sz="1600" kern="1200" dirty="0"/>
                <a:t>DOE and DoD act under Section 142d of the Atomic Energy Act</a:t>
              </a:r>
            </a:p>
          </p:txBody>
        </p:sp>
        <p:sp>
          <p:nvSpPr>
            <p:cNvPr id="5" name="Freeform 4"/>
            <p:cNvSpPr/>
            <p:nvPr/>
          </p:nvSpPr>
          <p:spPr>
            <a:xfrm>
              <a:off x="3948891" y="2469484"/>
              <a:ext cx="2814106" cy="1067967"/>
            </a:xfrm>
            <a:custGeom>
              <a:avLst/>
              <a:gdLst>
                <a:gd name="connsiteX0" fmla="*/ 0 w 2814106"/>
                <a:gd name="connsiteY0" fmla="*/ 133496 h 1067967"/>
                <a:gd name="connsiteX1" fmla="*/ 2280123 w 2814106"/>
                <a:gd name="connsiteY1" fmla="*/ 133496 h 1067967"/>
                <a:gd name="connsiteX2" fmla="*/ 2280123 w 2814106"/>
                <a:gd name="connsiteY2" fmla="*/ 0 h 1067967"/>
                <a:gd name="connsiteX3" fmla="*/ 2814106 w 2814106"/>
                <a:gd name="connsiteY3" fmla="*/ 533984 h 1067967"/>
                <a:gd name="connsiteX4" fmla="*/ 2280123 w 2814106"/>
                <a:gd name="connsiteY4" fmla="*/ 1067967 h 1067967"/>
                <a:gd name="connsiteX5" fmla="*/ 2280123 w 2814106"/>
                <a:gd name="connsiteY5" fmla="*/ 934471 h 1067967"/>
                <a:gd name="connsiteX6" fmla="*/ 0 w 2814106"/>
                <a:gd name="connsiteY6" fmla="*/ 934471 h 1067967"/>
                <a:gd name="connsiteX7" fmla="*/ 0 w 2814106"/>
                <a:gd name="connsiteY7" fmla="*/ 133496 h 106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4106" h="1067967">
                  <a:moveTo>
                    <a:pt x="0" y="133496"/>
                  </a:moveTo>
                  <a:lnTo>
                    <a:pt x="2280123" y="133496"/>
                  </a:lnTo>
                  <a:lnTo>
                    <a:pt x="2280123" y="0"/>
                  </a:lnTo>
                  <a:lnTo>
                    <a:pt x="2814106" y="533984"/>
                  </a:lnTo>
                  <a:lnTo>
                    <a:pt x="2280123" y="1067967"/>
                  </a:lnTo>
                  <a:lnTo>
                    <a:pt x="2280123" y="934471"/>
                  </a:lnTo>
                  <a:lnTo>
                    <a:pt x="0" y="934471"/>
                  </a:lnTo>
                  <a:lnTo>
                    <a:pt x="0" y="13349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 tIns="150641" rIns="417633" bIns="150641" numCol="1" spcCol="1270" anchor="t" anchorCtr="0">
              <a:noAutofit/>
            </a:bodyPr>
            <a:lstStyle/>
            <a:p>
              <a:pPr marL="0" lvl="1" algn="l" defTabSz="1200150">
                <a:lnSpc>
                  <a:spcPct val="90000"/>
                </a:lnSpc>
                <a:spcBef>
                  <a:spcPct val="0"/>
                </a:spcBef>
                <a:spcAft>
                  <a:spcPct val="15000"/>
                </a:spcAft>
              </a:pPr>
              <a:endParaRPr lang="en-US" sz="2000" kern="1200" dirty="0"/>
            </a:p>
            <a:p>
              <a:pPr marL="117475" lvl="1" algn="l" defTabSz="1200150">
                <a:lnSpc>
                  <a:spcPct val="90000"/>
                </a:lnSpc>
                <a:spcBef>
                  <a:spcPct val="0"/>
                </a:spcBef>
                <a:spcAft>
                  <a:spcPct val="15000"/>
                </a:spcAft>
              </a:pPr>
              <a:r>
                <a:rPr lang="en-US" sz="2000" dirty="0"/>
                <a:t>Transclassified to </a:t>
              </a:r>
            </a:p>
          </p:txBody>
        </p:sp>
      </p:grpSp>
      <p:sp>
        <p:nvSpPr>
          <p:cNvPr id="10245" name="Text Box 5"/>
          <p:cNvSpPr txBox="1">
            <a:spLocks noChangeArrowheads="1"/>
          </p:cNvSpPr>
          <p:nvPr/>
        </p:nvSpPr>
        <p:spPr bwMode="auto">
          <a:xfrm>
            <a:off x="7249506" y="2803412"/>
            <a:ext cx="888564" cy="523220"/>
          </a:xfrm>
          <a:prstGeom prst="rect">
            <a:avLst/>
          </a:prstGeom>
          <a:noFill/>
          <a:ln w="9525" algn="ctr">
            <a:noFill/>
            <a:miter lim="800000"/>
            <a:headEnd/>
            <a:tailEnd/>
          </a:ln>
        </p:spPr>
        <p:txBody>
          <a:bodyPr wrap="square">
            <a:spAutoFit/>
          </a:bodyPr>
          <a:lstStyle/>
          <a:p>
            <a:pPr marL="231775" indent="-231775"/>
            <a:r>
              <a:rPr lang="en-US" sz="2800" b="1" dirty="0">
                <a:solidFill>
                  <a:srgbClr val="FF0000"/>
                </a:solidFill>
                <a:latin typeface="Calibri" pitchFamily="34" charset="0"/>
              </a:rPr>
              <a:t>FRD</a:t>
            </a:r>
          </a:p>
        </p:txBody>
      </p:sp>
      <p:sp>
        <p:nvSpPr>
          <p:cNvPr id="4" name="Rectangle 3"/>
          <p:cNvSpPr/>
          <p:nvPr/>
        </p:nvSpPr>
        <p:spPr>
          <a:xfrm>
            <a:off x="401424" y="4689910"/>
            <a:ext cx="1874678" cy="1015663"/>
          </a:xfrm>
          <a:prstGeom prst="rect">
            <a:avLst/>
          </a:prstGeom>
        </p:spPr>
        <p:txBody>
          <a:bodyPr wrap="square">
            <a:spAutoFit/>
          </a:bodyPr>
          <a:lstStyle/>
          <a:p>
            <a:pPr algn="ctr">
              <a:spcBef>
                <a:spcPts val="0"/>
              </a:spcBef>
              <a:spcAft>
                <a:spcPts val="0"/>
              </a:spcAft>
              <a:defRPr/>
            </a:pPr>
            <a:r>
              <a:rPr lang="en-US" sz="2000" b="1" dirty="0">
                <a:latin typeface="Calibri" pitchFamily="34" charset="0"/>
              </a:rPr>
              <a:t>Foreign</a:t>
            </a:r>
          </a:p>
          <a:p>
            <a:pPr algn="ctr">
              <a:spcBef>
                <a:spcPts val="0"/>
              </a:spcBef>
              <a:spcAft>
                <a:spcPts val="0"/>
              </a:spcAft>
              <a:defRPr/>
            </a:pPr>
            <a:r>
              <a:rPr lang="en-US" sz="2000" b="1" dirty="0">
                <a:latin typeface="Calibri" pitchFamily="34" charset="0"/>
              </a:rPr>
              <a:t> Atomic Energy </a:t>
            </a:r>
          </a:p>
          <a:p>
            <a:pPr algn="ctr">
              <a:spcBef>
                <a:spcPts val="0"/>
              </a:spcBef>
              <a:spcAft>
                <a:spcPts val="0"/>
              </a:spcAft>
              <a:defRPr/>
            </a:pPr>
            <a:r>
              <a:rPr lang="en-US" sz="2000" b="1" dirty="0">
                <a:latin typeface="Calibri" pitchFamily="34" charset="0"/>
              </a:rPr>
              <a:t>Programs</a:t>
            </a:r>
          </a:p>
        </p:txBody>
      </p:sp>
      <p:grpSp>
        <p:nvGrpSpPr>
          <p:cNvPr id="9" name="Group 8" title="Restricted Data related to foreign atomic energy programs transclassified to TFNI"/>
          <p:cNvGrpSpPr/>
          <p:nvPr/>
        </p:nvGrpSpPr>
        <p:grpSpPr>
          <a:xfrm>
            <a:off x="2322984" y="4735364"/>
            <a:ext cx="4804511" cy="1067967"/>
            <a:chOff x="1958487" y="4710681"/>
            <a:chExt cx="4804511" cy="1067967"/>
          </a:xfrm>
        </p:grpSpPr>
        <p:sp>
          <p:nvSpPr>
            <p:cNvPr id="11" name="Freeform 10"/>
            <p:cNvSpPr/>
            <p:nvPr/>
          </p:nvSpPr>
          <p:spPr>
            <a:xfrm>
              <a:off x="1958487" y="4710681"/>
              <a:ext cx="1876071" cy="1067967"/>
            </a:xfrm>
            <a:custGeom>
              <a:avLst/>
              <a:gdLst>
                <a:gd name="connsiteX0" fmla="*/ 0 w 1876071"/>
                <a:gd name="connsiteY0" fmla="*/ 177998 h 1067967"/>
                <a:gd name="connsiteX1" fmla="*/ 177998 w 1876071"/>
                <a:gd name="connsiteY1" fmla="*/ 0 h 1067967"/>
                <a:gd name="connsiteX2" fmla="*/ 1698073 w 1876071"/>
                <a:gd name="connsiteY2" fmla="*/ 0 h 1067967"/>
                <a:gd name="connsiteX3" fmla="*/ 1876071 w 1876071"/>
                <a:gd name="connsiteY3" fmla="*/ 177998 h 1067967"/>
                <a:gd name="connsiteX4" fmla="*/ 1876071 w 1876071"/>
                <a:gd name="connsiteY4" fmla="*/ 889969 h 1067967"/>
                <a:gd name="connsiteX5" fmla="*/ 1698073 w 1876071"/>
                <a:gd name="connsiteY5" fmla="*/ 1067967 h 1067967"/>
                <a:gd name="connsiteX6" fmla="*/ 177998 w 1876071"/>
                <a:gd name="connsiteY6" fmla="*/ 1067967 h 1067967"/>
                <a:gd name="connsiteX7" fmla="*/ 0 w 1876071"/>
                <a:gd name="connsiteY7" fmla="*/ 889969 h 1067967"/>
                <a:gd name="connsiteX8" fmla="*/ 0 w 1876071"/>
                <a:gd name="connsiteY8" fmla="*/ 177998 h 106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6071" h="1067967">
                  <a:moveTo>
                    <a:pt x="0" y="177998"/>
                  </a:moveTo>
                  <a:cubicBezTo>
                    <a:pt x="0" y="79692"/>
                    <a:pt x="79692" y="0"/>
                    <a:pt x="177998" y="0"/>
                  </a:cubicBezTo>
                  <a:lnTo>
                    <a:pt x="1698073" y="0"/>
                  </a:lnTo>
                  <a:cubicBezTo>
                    <a:pt x="1796379" y="0"/>
                    <a:pt x="1876071" y="79692"/>
                    <a:pt x="1876071" y="177998"/>
                  </a:cubicBezTo>
                  <a:lnTo>
                    <a:pt x="1876071" y="889969"/>
                  </a:lnTo>
                  <a:cubicBezTo>
                    <a:pt x="1876071" y="988275"/>
                    <a:pt x="1796379" y="1067967"/>
                    <a:pt x="1698073" y="1067967"/>
                  </a:cubicBezTo>
                  <a:lnTo>
                    <a:pt x="177998" y="1067967"/>
                  </a:lnTo>
                  <a:cubicBezTo>
                    <a:pt x="79692" y="1067967"/>
                    <a:pt x="0" y="988275"/>
                    <a:pt x="0" y="889969"/>
                  </a:cubicBezTo>
                  <a:lnTo>
                    <a:pt x="0" y="177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44" tIns="92139" rIns="132144" bIns="92139" numCol="1" spcCol="1270" anchor="ctr" anchorCtr="0">
              <a:noAutofit/>
            </a:bodyPr>
            <a:lstStyle/>
            <a:p>
              <a:pPr lvl="0" algn="ctr" defTabSz="933450" rtl="0">
                <a:lnSpc>
                  <a:spcPct val="90000"/>
                </a:lnSpc>
                <a:spcBef>
                  <a:spcPct val="0"/>
                </a:spcBef>
                <a:spcAft>
                  <a:spcPct val="35000"/>
                </a:spcAft>
              </a:pPr>
              <a:r>
                <a:rPr lang="en-US" sz="1600" kern="1200" dirty="0"/>
                <a:t>DOE and DNI act under Section 142e of the Atomic Energy Act</a:t>
              </a:r>
            </a:p>
          </p:txBody>
        </p:sp>
        <p:sp>
          <p:nvSpPr>
            <p:cNvPr id="10" name="Freeform 9"/>
            <p:cNvSpPr/>
            <p:nvPr/>
          </p:nvSpPr>
          <p:spPr>
            <a:xfrm>
              <a:off x="3834558" y="4710681"/>
              <a:ext cx="2928440" cy="1067967"/>
            </a:xfrm>
            <a:custGeom>
              <a:avLst/>
              <a:gdLst>
                <a:gd name="connsiteX0" fmla="*/ 0 w 2814106"/>
                <a:gd name="connsiteY0" fmla="*/ 133496 h 1067967"/>
                <a:gd name="connsiteX1" fmla="*/ 2280123 w 2814106"/>
                <a:gd name="connsiteY1" fmla="*/ 133496 h 1067967"/>
                <a:gd name="connsiteX2" fmla="*/ 2280123 w 2814106"/>
                <a:gd name="connsiteY2" fmla="*/ 0 h 1067967"/>
                <a:gd name="connsiteX3" fmla="*/ 2814106 w 2814106"/>
                <a:gd name="connsiteY3" fmla="*/ 533984 h 1067967"/>
                <a:gd name="connsiteX4" fmla="*/ 2280123 w 2814106"/>
                <a:gd name="connsiteY4" fmla="*/ 1067967 h 1067967"/>
                <a:gd name="connsiteX5" fmla="*/ 2280123 w 2814106"/>
                <a:gd name="connsiteY5" fmla="*/ 934471 h 1067967"/>
                <a:gd name="connsiteX6" fmla="*/ 0 w 2814106"/>
                <a:gd name="connsiteY6" fmla="*/ 934471 h 1067967"/>
                <a:gd name="connsiteX7" fmla="*/ 0 w 2814106"/>
                <a:gd name="connsiteY7" fmla="*/ 133496 h 106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4106" h="1067967">
                  <a:moveTo>
                    <a:pt x="0" y="133496"/>
                  </a:moveTo>
                  <a:lnTo>
                    <a:pt x="2280123" y="133496"/>
                  </a:lnTo>
                  <a:lnTo>
                    <a:pt x="2280123" y="0"/>
                  </a:lnTo>
                  <a:lnTo>
                    <a:pt x="2814106" y="533984"/>
                  </a:lnTo>
                  <a:lnTo>
                    <a:pt x="2280123" y="1067967"/>
                  </a:lnTo>
                  <a:lnTo>
                    <a:pt x="2280123" y="934471"/>
                  </a:lnTo>
                  <a:lnTo>
                    <a:pt x="0" y="934471"/>
                  </a:lnTo>
                  <a:lnTo>
                    <a:pt x="0" y="13349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 tIns="150641" rIns="417633" bIns="150641" numCol="1" spcCol="1270" anchor="t" anchorCtr="0">
              <a:noAutofit/>
            </a:bodyPr>
            <a:lstStyle/>
            <a:p>
              <a:pPr marL="0" lvl="1" algn="l" defTabSz="1200150">
                <a:lnSpc>
                  <a:spcPct val="90000"/>
                </a:lnSpc>
                <a:spcBef>
                  <a:spcPct val="0"/>
                </a:spcBef>
                <a:spcAft>
                  <a:spcPct val="15000"/>
                </a:spcAft>
              </a:pPr>
              <a:endParaRPr lang="en-US" sz="2000" dirty="0"/>
            </a:p>
            <a:p>
              <a:pPr marL="169863" lvl="1" algn="l" defTabSz="1200150">
                <a:lnSpc>
                  <a:spcPct val="90000"/>
                </a:lnSpc>
                <a:spcBef>
                  <a:spcPct val="0"/>
                </a:spcBef>
                <a:spcAft>
                  <a:spcPct val="15000"/>
                </a:spcAft>
              </a:pPr>
              <a:r>
                <a:rPr lang="en-US" sz="2000" dirty="0"/>
                <a:t>Transclassified to </a:t>
              </a:r>
            </a:p>
          </p:txBody>
        </p:sp>
      </p:grpSp>
      <p:sp>
        <p:nvSpPr>
          <p:cNvPr id="18" name="Text Box 17"/>
          <p:cNvSpPr txBox="1">
            <a:spLocks noChangeArrowheads="1"/>
          </p:cNvSpPr>
          <p:nvPr/>
        </p:nvSpPr>
        <p:spPr bwMode="auto">
          <a:xfrm>
            <a:off x="7234176" y="4966027"/>
            <a:ext cx="903894" cy="523220"/>
          </a:xfrm>
          <a:prstGeom prst="rect">
            <a:avLst/>
          </a:prstGeom>
          <a:noFill/>
          <a:ln w="9525" algn="ctr">
            <a:noFill/>
            <a:miter lim="800000"/>
            <a:headEnd/>
            <a:tailEnd/>
          </a:ln>
        </p:spPr>
        <p:txBody>
          <a:bodyPr wrap="square">
            <a:spAutoFit/>
          </a:bodyPr>
          <a:lstStyle/>
          <a:p>
            <a:pPr marL="231775" indent="-231775"/>
            <a:r>
              <a:rPr lang="en-US" sz="2800" b="1" dirty="0">
                <a:solidFill>
                  <a:srgbClr val="FF0000"/>
                </a:solidFill>
                <a:latin typeface="Calibri" pitchFamily="34" charset="0"/>
              </a:rPr>
              <a:t>TFNI</a:t>
            </a:r>
          </a:p>
        </p:txBody>
      </p:sp>
    </p:spTree>
    <p:extLst>
      <p:ext uri="{BB962C8B-B14F-4D97-AF65-F5344CB8AC3E}">
        <p14:creationId xmlns:p14="http://schemas.microsoft.com/office/powerpoint/2010/main" val="390177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8E2F51C1-DA17-402D-A4E1-2D2CD37CBE11}" type="slidenum">
              <a:rPr lang="en-US" smtClean="0"/>
              <a:pPr/>
              <a:t>16</a:t>
            </a:fld>
            <a:endParaRPr lang="en-US" dirty="0"/>
          </a:p>
        </p:txBody>
      </p:sp>
      <p:sp>
        <p:nvSpPr>
          <p:cNvPr id="30723" name="Rectangle 2"/>
          <p:cNvSpPr>
            <a:spLocks noGrp="1" noChangeArrowheads="1"/>
          </p:cNvSpPr>
          <p:nvPr>
            <p:ph type="title"/>
          </p:nvPr>
        </p:nvSpPr>
        <p:spPr>
          <a:xfrm>
            <a:off x="1524000" y="381000"/>
            <a:ext cx="7239000" cy="1143001"/>
          </a:xfrm>
        </p:spPr>
        <p:txBody>
          <a:bodyPr>
            <a:normAutofit/>
          </a:bodyPr>
          <a:lstStyle/>
          <a:p>
            <a:pPr eaLnBrk="1" hangingPunct="1"/>
            <a:r>
              <a:rPr lang="en-US" sz="4000" dirty="0"/>
              <a:t>Levels of Classification</a:t>
            </a:r>
          </a:p>
        </p:txBody>
      </p:sp>
      <p:sp>
        <p:nvSpPr>
          <p:cNvPr id="30724" name="Rectangle 3"/>
          <p:cNvSpPr>
            <a:spLocks noGrp="1" noChangeArrowheads="1"/>
          </p:cNvSpPr>
          <p:nvPr>
            <p:ph type="body" idx="1"/>
          </p:nvPr>
        </p:nvSpPr>
        <p:spPr>
          <a:xfrm>
            <a:off x="609600" y="1600200"/>
            <a:ext cx="8077200" cy="4915648"/>
          </a:xfrm>
        </p:spPr>
        <p:txBody>
          <a:bodyPr>
            <a:normAutofit/>
          </a:bodyPr>
          <a:lstStyle/>
          <a:p>
            <a:pPr>
              <a:spcBef>
                <a:spcPts val="0"/>
              </a:spcBef>
            </a:pPr>
            <a:r>
              <a:rPr lang="en-US" sz="2600" dirty="0"/>
              <a:t>The classification levels for RD, FRD, and TFNI are the same as for other classified information</a:t>
            </a:r>
          </a:p>
          <a:p>
            <a:pPr>
              <a:spcBef>
                <a:spcPts val="0"/>
              </a:spcBef>
            </a:pPr>
            <a:endParaRPr lang="en-US" sz="1000" dirty="0"/>
          </a:p>
          <a:p>
            <a:pPr>
              <a:spcBef>
                <a:spcPts val="0"/>
              </a:spcBef>
            </a:pPr>
            <a:r>
              <a:rPr lang="en-US" sz="2600" dirty="0"/>
              <a:t>Level indicates the degree of damage that could result to the national security in the event of unauthorized disclosure </a:t>
            </a:r>
          </a:p>
          <a:p>
            <a:pPr>
              <a:spcBef>
                <a:spcPts val="0"/>
              </a:spcBef>
            </a:pPr>
            <a:endParaRPr lang="en-US" sz="500" dirty="0"/>
          </a:p>
          <a:p>
            <a:pPr lvl="1">
              <a:lnSpc>
                <a:spcPct val="110000"/>
              </a:lnSpc>
              <a:spcBef>
                <a:spcPts val="0"/>
              </a:spcBef>
            </a:pPr>
            <a:r>
              <a:rPr lang="en-US" sz="2400" dirty="0"/>
              <a:t>Top Secret - could reasonably be expected to cause EXCEPTIONALLY GRAVE DAMAGE to the national security</a:t>
            </a:r>
          </a:p>
          <a:p>
            <a:pPr lvl="1">
              <a:lnSpc>
                <a:spcPct val="110000"/>
              </a:lnSpc>
              <a:spcBef>
                <a:spcPts val="0"/>
              </a:spcBef>
            </a:pPr>
            <a:endParaRPr lang="en-US" sz="500" dirty="0"/>
          </a:p>
          <a:p>
            <a:pPr lvl="1">
              <a:lnSpc>
                <a:spcPct val="110000"/>
              </a:lnSpc>
              <a:spcBef>
                <a:spcPts val="0"/>
              </a:spcBef>
            </a:pPr>
            <a:r>
              <a:rPr lang="en-US" sz="2400" dirty="0"/>
              <a:t>Secret - could reasonably be expected to cause                 SERIOUS DAMAGE to the national security</a:t>
            </a:r>
          </a:p>
          <a:p>
            <a:pPr lvl="1">
              <a:lnSpc>
                <a:spcPct val="110000"/>
              </a:lnSpc>
              <a:spcBef>
                <a:spcPts val="0"/>
              </a:spcBef>
            </a:pPr>
            <a:endParaRPr lang="en-US" sz="500" dirty="0"/>
          </a:p>
          <a:p>
            <a:pPr lvl="1">
              <a:lnSpc>
                <a:spcPct val="110000"/>
              </a:lnSpc>
              <a:spcBef>
                <a:spcPts val="0"/>
              </a:spcBef>
              <a:defRPr/>
            </a:pPr>
            <a:r>
              <a:rPr lang="en-US" sz="2400" dirty="0"/>
              <a:t>Confidential- could reasonably be expected to cause DAMAGE to the national security</a:t>
            </a:r>
          </a:p>
        </p:txBody>
      </p:sp>
    </p:spTree>
    <p:extLst>
      <p:ext uri="{BB962C8B-B14F-4D97-AF65-F5344CB8AC3E}">
        <p14:creationId xmlns:p14="http://schemas.microsoft.com/office/powerpoint/2010/main" val="101573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8E2F51C1-DA17-402D-A4E1-2D2CD37CBE11}" type="slidenum">
              <a:rPr lang="en-US" smtClean="0"/>
              <a:pPr/>
              <a:t>17</a:t>
            </a:fld>
            <a:endParaRPr lang="en-US" dirty="0"/>
          </a:p>
        </p:txBody>
      </p:sp>
      <p:sp>
        <p:nvSpPr>
          <p:cNvPr id="30723" name="Rectangle 2"/>
          <p:cNvSpPr>
            <a:spLocks noGrp="1" noChangeArrowheads="1"/>
          </p:cNvSpPr>
          <p:nvPr>
            <p:ph type="title"/>
          </p:nvPr>
        </p:nvSpPr>
        <p:spPr>
          <a:xfrm>
            <a:off x="1524000" y="381000"/>
            <a:ext cx="7239000" cy="1143001"/>
          </a:xfrm>
        </p:spPr>
        <p:txBody>
          <a:bodyPr>
            <a:normAutofit/>
          </a:bodyPr>
          <a:lstStyle/>
          <a:p>
            <a:pPr eaLnBrk="1" hangingPunct="1"/>
            <a:r>
              <a:rPr lang="en-US" sz="4000" dirty="0"/>
              <a:t>Levels of Classification (2)</a:t>
            </a:r>
          </a:p>
        </p:txBody>
      </p:sp>
      <p:sp>
        <p:nvSpPr>
          <p:cNvPr id="30724" name="Rectangle 3"/>
          <p:cNvSpPr>
            <a:spLocks noGrp="1" noChangeArrowheads="1"/>
          </p:cNvSpPr>
          <p:nvPr>
            <p:ph type="body" idx="1"/>
          </p:nvPr>
        </p:nvSpPr>
        <p:spPr>
          <a:xfrm>
            <a:off x="457200" y="1981200"/>
            <a:ext cx="8458200" cy="4267200"/>
          </a:xfrm>
        </p:spPr>
        <p:txBody>
          <a:bodyPr>
            <a:normAutofit/>
          </a:bodyPr>
          <a:lstStyle/>
          <a:p>
            <a:pPr>
              <a:lnSpc>
                <a:spcPct val="110000"/>
              </a:lnSpc>
            </a:pPr>
            <a:r>
              <a:rPr lang="en-US" sz="2600" dirty="0"/>
              <a:t>For RD and TFNI, the DOE Director, Office of Classification, identifies the degree of damage to determine the level  </a:t>
            </a:r>
          </a:p>
          <a:p>
            <a:pPr>
              <a:lnSpc>
                <a:spcPct val="110000"/>
              </a:lnSpc>
            </a:pPr>
            <a:endParaRPr lang="en-US" sz="400" dirty="0"/>
          </a:p>
          <a:p>
            <a:pPr>
              <a:lnSpc>
                <a:spcPct val="110000"/>
              </a:lnSpc>
            </a:pPr>
            <a:r>
              <a:rPr lang="en-US" sz="2600" dirty="0"/>
              <a:t>For FRD, DOE and DoD together</a:t>
            </a:r>
            <a:r>
              <a:rPr lang="en-US" sz="2600" dirty="0">
                <a:solidFill>
                  <a:srgbClr val="FF0000"/>
                </a:solidFill>
              </a:rPr>
              <a:t> </a:t>
            </a:r>
            <a:r>
              <a:rPr lang="en-US" sz="2600" dirty="0"/>
              <a:t>identify the degree of damage to determine the level</a:t>
            </a:r>
          </a:p>
          <a:p>
            <a:pPr>
              <a:lnSpc>
                <a:spcPct val="110000"/>
              </a:lnSpc>
            </a:pPr>
            <a:endParaRPr lang="en-US" sz="400" dirty="0"/>
          </a:p>
          <a:p>
            <a:pPr>
              <a:lnSpc>
                <a:spcPct val="110000"/>
              </a:lnSpc>
            </a:pPr>
            <a:r>
              <a:rPr lang="en-US" sz="2600" dirty="0"/>
              <a:t>Determinations are promulgated in classification guidance</a:t>
            </a:r>
          </a:p>
          <a:p>
            <a:pPr>
              <a:lnSpc>
                <a:spcPct val="110000"/>
              </a:lnSpc>
            </a:pPr>
            <a:endParaRPr lang="en-US" sz="400" dirty="0"/>
          </a:p>
          <a:p>
            <a:pPr>
              <a:lnSpc>
                <a:spcPct val="110000"/>
              </a:lnSpc>
            </a:pPr>
            <a:r>
              <a:rPr lang="en-US" sz="2600" dirty="0"/>
              <a:t>RD Derivative Classifiers use the level identified in guidance or in portion-marked source documents</a:t>
            </a:r>
          </a:p>
          <a:p>
            <a:pPr>
              <a:lnSpc>
                <a:spcPct val="110000"/>
              </a:lnSpc>
            </a:pPr>
            <a:endParaRPr lang="en-US" sz="2400" dirty="0"/>
          </a:p>
          <a:p>
            <a:pPr lvl="1">
              <a:lnSpc>
                <a:spcPct val="110000"/>
              </a:lnSpc>
            </a:pPr>
            <a:endParaRPr lang="en-US" sz="2000" dirty="0"/>
          </a:p>
        </p:txBody>
      </p:sp>
    </p:spTree>
    <p:extLst>
      <p:ext uri="{BB962C8B-B14F-4D97-AF65-F5344CB8AC3E}">
        <p14:creationId xmlns:p14="http://schemas.microsoft.com/office/powerpoint/2010/main" val="310914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9EC872F0-B3DC-4C83-92E7-53024E9F8520}" type="slidenum">
              <a:rPr lang="en-US" smtClean="0"/>
              <a:pPr/>
              <a:t>18</a:t>
            </a:fld>
            <a:endParaRPr lang="en-US" dirty="0"/>
          </a:p>
        </p:txBody>
      </p:sp>
      <p:sp>
        <p:nvSpPr>
          <p:cNvPr id="31747" name="Rectangle 2"/>
          <p:cNvSpPr>
            <a:spLocks noGrp="1" noChangeArrowheads="1"/>
          </p:cNvSpPr>
          <p:nvPr>
            <p:ph type="title"/>
          </p:nvPr>
        </p:nvSpPr>
        <p:spPr/>
        <p:txBody>
          <a:bodyPr>
            <a:normAutofit/>
          </a:bodyPr>
          <a:lstStyle/>
          <a:p>
            <a:pPr eaLnBrk="1" hangingPunct="1"/>
            <a:r>
              <a:rPr lang="en-US" sz="4000" dirty="0"/>
              <a:t>Precedence Rule</a:t>
            </a:r>
          </a:p>
        </p:txBody>
      </p:sp>
      <p:pic>
        <p:nvPicPr>
          <p:cNvPr id="3" name="Picture Placeholder 2" title="Illustration of hte precedence rul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990600" y="3831786"/>
            <a:ext cx="7620000" cy="2426208"/>
          </a:xfrm>
        </p:spPr>
      </p:pic>
      <p:sp>
        <p:nvSpPr>
          <p:cNvPr id="31748" name="Rectangle 3"/>
          <p:cNvSpPr>
            <a:spLocks noGrp="1" noChangeArrowheads="1"/>
          </p:cNvSpPr>
          <p:nvPr>
            <p:ph type="body" sz="quarter" idx="13"/>
          </p:nvPr>
        </p:nvSpPr>
        <p:spPr>
          <a:xfrm>
            <a:off x="838200" y="1670119"/>
            <a:ext cx="7924800" cy="2002986"/>
          </a:xfrm>
        </p:spPr>
        <p:txBody>
          <a:bodyPr>
            <a:normAutofit lnSpcReduction="10000"/>
          </a:bodyPr>
          <a:lstStyle/>
          <a:p>
            <a:pPr eaLnBrk="1" hangingPunct="1">
              <a:lnSpc>
                <a:spcPct val="110000"/>
              </a:lnSpc>
              <a:spcBef>
                <a:spcPts val="0"/>
              </a:spcBef>
              <a:spcAft>
                <a:spcPts val="600"/>
              </a:spcAft>
            </a:pPr>
            <a:r>
              <a:rPr lang="en-US" sz="2600" dirty="0"/>
              <a:t>The overall classification of matter (or page) is the highest level and most restrictive category of information in the matter (or on that page)</a:t>
            </a:r>
          </a:p>
          <a:p>
            <a:pPr eaLnBrk="1" hangingPunct="1">
              <a:lnSpc>
                <a:spcPct val="110000"/>
              </a:lnSpc>
              <a:spcBef>
                <a:spcPts val="0"/>
              </a:spcBef>
              <a:spcAft>
                <a:spcPts val="600"/>
              </a:spcAft>
              <a:buFont typeface="Wingdings" pitchFamily="2" charset="2"/>
              <a:buNone/>
            </a:pPr>
            <a:endParaRPr lang="en-US" sz="800" b="1" dirty="0"/>
          </a:p>
          <a:p>
            <a:pPr eaLnBrk="1" hangingPunct="1">
              <a:lnSpc>
                <a:spcPct val="110000"/>
              </a:lnSpc>
              <a:spcBef>
                <a:spcPts val="0"/>
              </a:spcBef>
              <a:spcAft>
                <a:spcPts val="600"/>
              </a:spcAft>
            </a:pPr>
            <a:r>
              <a:rPr lang="en-US" sz="2600" b="1" dirty="0"/>
              <a:t>For example: </a:t>
            </a:r>
            <a:r>
              <a:rPr lang="en-US" sz="2600" b="1" u="sng" dirty="0"/>
              <a:t>TS</a:t>
            </a:r>
            <a:r>
              <a:rPr lang="en-US" sz="2600" b="1" dirty="0"/>
              <a:t>NSI + C</a:t>
            </a:r>
            <a:r>
              <a:rPr lang="en-US" sz="2600" b="1" u="sng" dirty="0"/>
              <a:t>RD</a:t>
            </a:r>
            <a:r>
              <a:rPr lang="en-US" sz="2600" b="1" dirty="0"/>
              <a:t> = TSRD</a:t>
            </a:r>
          </a:p>
        </p:txBody>
      </p:sp>
    </p:spTree>
    <p:extLst>
      <p:ext uri="{BB962C8B-B14F-4D97-AF65-F5344CB8AC3E}">
        <p14:creationId xmlns:p14="http://schemas.microsoft.com/office/powerpoint/2010/main" val="305652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p:txBody>
          <a:bodyPr/>
          <a:lstStyle/>
          <a:p>
            <a:pPr>
              <a:defRPr/>
            </a:pPr>
            <a:fld id="{DDFC6564-A100-4E4E-9879-6AF7CAE51C54}" type="slidenum">
              <a:rPr lang="en-US"/>
              <a:pPr>
                <a:defRPr/>
              </a:pPr>
              <a:t>19</a:t>
            </a:fld>
            <a:endParaRPr lang="en-US" dirty="0"/>
          </a:p>
        </p:txBody>
      </p:sp>
      <p:sp>
        <p:nvSpPr>
          <p:cNvPr id="2" name="Title 1"/>
          <p:cNvSpPr>
            <a:spLocks noGrp="1"/>
          </p:cNvSpPr>
          <p:nvPr>
            <p:ph type="title"/>
          </p:nvPr>
        </p:nvSpPr>
        <p:spPr/>
        <p:txBody>
          <a:bodyPr>
            <a:normAutofit/>
          </a:bodyPr>
          <a:lstStyle/>
          <a:p>
            <a:r>
              <a:rPr lang="en-US" dirty="0"/>
              <a:t>Abbreviations</a:t>
            </a:r>
          </a:p>
        </p:txBody>
      </p:sp>
      <p:sp>
        <p:nvSpPr>
          <p:cNvPr id="3" name="Content Placeholder 2"/>
          <p:cNvSpPr>
            <a:spLocks noGrp="1"/>
          </p:cNvSpPr>
          <p:nvPr>
            <p:ph idx="1"/>
          </p:nvPr>
        </p:nvSpPr>
        <p:spPr>
          <a:xfrm>
            <a:off x="685800" y="1752600"/>
            <a:ext cx="8094134" cy="5029200"/>
          </a:xfrm>
        </p:spPr>
        <p:txBody>
          <a:bodyPr>
            <a:noAutofit/>
          </a:bodyPr>
          <a:lstStyle/>
          <a:p>
            <a:pPr>
              <a:lnSpc>
                <a:spcPct val="100000"/>
              </a:lnSpc>
              <a:spcBef>
                <a:spcPct val="0"/>
              </a:spcBef>
              <a:buClrTx/>
              <a:buSzTx/>
              <a:buFontTx/>
              <a:buNone/>
              <a:defRPr/>
            </a:pPr>
            <a:r>
              <a:rPr lang="en-US" sz="2000" dirty="0"/>
              <a:t>Top Secret	Restricted Data				  - TS//SRD</a:t>
            </a:r>
          </a:p>
          <a:p>
            <a:pPr>
              <a:lnSpc>
                <a:spcPct val="100000"/>
              </a:lnSpc>
              <a:spcBef>
                <a:spcPct val="0"/>
              </a:spcBef>
              <a:buClrTx/>
              <a:buSzTx/>
              <a:buFontTx/>
              <a:buNone/>
              <a:defRPr/>
            </a:pPr>
            <a:r>
              <a:rPr lang="en-US" sz="1600" dirty="0"/>
              <a:t>			</a:t>
            </a:r>
            <a:r>
              <a:rPr lang="en-US" sz="2000" dirty="0"/>
              <a:t>Formerly Restricted Data 			  - TS//FR</a:t>
            </a:r>
            <a:r>
              <a:rPr lang="en-US" sz="1800" dirty="0"/>
              <a:t>D</a:t>
            </a:r>
            <a:endParaRPr lang="en-US" sz="1600" dirty="0"/>
          </a:p>
          <a:p>
            <a:pPr>
              <a:lnSpc>
                <a:spcPct val="100000"/>
              </a:lnSpc>
              <a:spcBef>
                <a:spcPct val="0"/>
              </a:spcBef>
              <a:buClrTx/>
              <a:buSzTx/>
              <a:buFontTx/>
              <a:buNone/>
              <a:defRPr/>
            </a:pPr>
            <a:r>
              <a:rPr lang="en-US" sz="1600" dirty="0"/>
              <a:t>			</a:t>
            </a:r>
            <a:r>
              <a:rPr lang="en-US" sz="2000" dirty="0"/>
              <a:t>Transclassified Foreign Nuclear Information	  - TS//TFNI</a:t>
            </a:r>
          </a:p>
          <a:p>
            <a:pPr>
              <a:lnSpc>
                <a:spcPct val="100000"/>
              </a:lnSpc>
              <a:spcBef>
                <a:spcPct val="0"/>
              </a:spcBef>
              <a:buClrTx/>
              <a:buSzTx/>
              <a:buFontTx/>
              <a:buNone/>
              <a:defRPr/>
            </a:pPr>
            <a:r>
              <a:rPr lang="en-US" sz="1600" dirty="0"/>
              <a:t>			</a:t>
            </a:r>
            <a:r>
              <a:rPr lang="en-US" sz="2000" dirty="0"/>
              <a:t>National Security Information 		  - TS</a:t>
            </a:r>
          </a:p>
          <a:p>
            <a:pPr>
              <a:lnSpc>
                <a:spcPct val="100000"/>
              </a:lnSpc>
              <a:spcBef>
                <a:spcPct val="0"/>
              </a:spcBef>
              <a:buClrTx/>
              <a:buSzTx/>
              <a:buFontTx/>
              <a:buNone/>
              <a:defRPr/>
            </a:pPr>
            <a:endParaRPr lang="en-US" sz="1400" dirty="0"/>
          </a:p>
          <a:p>
            <a:pPr>
              <a:lnSpc>
                <a:spcPct val="100000"/>
              </a:lnSpc>
              <a:spcBef>
                <a:spcPct val="0"/>
              </a:spcBef>
              <a:buClrTx/>
              <a:buSzTx/>
              <a:buFontTx/>
              <a:buNone/>
              <a:defRPr/>
            </a:pPr>
            <a:r>
              <a:rPr lang="en-US" sz="2000" dirty="0"/>
              <a:t>Secret		Restricted Data				  - S//RD</a:t>
            </a:r>
          </a:p>
          <a:p>
            <a:pPr>
              <a:lnSpc>
                <a:spcPct val="100000"/>
              </a:lnSpc>
              <a:spcBef>
                <a:spcPct val="0"/>
              </a:spcBef>
              <a:buClrTx/>
              <a:buSzTx/>
              <a:buFontTx/>
              <a:buNone/>
              <a:defRPr/>
            </a:pPr>
            <a:r>
              <a:rPr lang="en-US" sz="1600" dirty="0"/>
              <a:t>			</a:t>
            </a:r>
            <a:r>
              <a:rPr lang="en-US" sz="2000" dirty="0"/>
              <a:t>Formerly Restricted Data			  - S//FRD</a:t>
            </a:r>
          </a:p>
          <a:p>
            <a:pPr>
              <a:lnSpc>
                <a:spcPct val="100000"/>
              </a:lnSpc>
              <a:spcBef>
                <a:spcPct val="0"/>
              </a:spcBef>
              <a:buClrTx/>
              <a:buSzTx/>
              <a:buFontTx/>
              <a:buNone/>
              <a:defRPr/>
            </a:pPr>
            <a:r>
              <a:rPr lang="en-US" sz="1600" dirty="0"/>
              <a:t>			</a:t>
            </a:r>
            <a:r>
              <a:rPr lang="en-US" sz="2000" dirty="0"/>
              <a:t>Transclassified Foreign Nuclear Information	  - S//TFNI</a:t>
            </a:r>
            <a:r>
              <a:rPr lang="en-US" sz="1800" dirty="0"/>
              <a:t> </a:t>
            </a:r>
            <a:endParaRPr lang="en-US" sz="1600" dirty="0"/>
          </a:p>
          <a:p>
            <a:pPr>
              <a:lnSpc>
                <a:spcPct val="100000"/>
              </a:lnSpc>
              <a:spcBef>
                <a:spcPct val="0"/>
              </a:spcBef>
              <a:buClrTx/>
              <a:buSzTx/>
              <a:buFontTx/>
              <a:buNone/>
              <a:defRPr/>
            </a:pPr>
            <a:r>
              <a:rPr lang="en-US" sz="1600" dirty="0"/>
              <a:t>			</a:t>
            </a:r>
            <a:r>
              <a:rPr lang="en-US" sz="2000" dirty="0"/>
              <a:t>National Security Information		  - S</a:t>
            </a:r>
          </a:p>
          <a:p>
            <a:pPr>
              <a:lnSpc>
                <a:spcPct val="100000"/>
              </a:lnSpc>
              <a:spcBef>
                <a:spcPct val="0"/>
              </a:spcBef>
              <a:buClrTx/>
              <a:buSzTx/>
              <a:buFontTx/>
              <a:buNone/>
              <a:defRPr/>
            </a:pPr>
            <a:endParaRPr lang="en-US" sz="1400" dirty="0"/>
          </a:p>
          <a:p>
            <a:pPr>
              <a:lnSpc>
                <a:spcPct val="100000"/>
              </a:lnSpc>
              <a:spcBef>
                <a:spcPct val="0"/>
              </a:spcBef>
              <a:buClrTx/>
              <a:buSzTx/>
              <a:buFontTx/>
              <a:buNone/>
              <a:defRPr/>
            </a:pPr>
            <a:r>
              <a:rPr lang="en-US" sz="2000" dirty="0"/>
              <a:t>Confidential	Restricted Data				  - C//RD</a:t>
            </a:r>
          </a:p>
          <a:p>
            <a:pPr>
              <a:lnSpc>
                <a:spcPct val="100000"/>
              </a:lnSpc>
              <a:spcBef>
                <a:spcPct val="0"/>
              </a:spcBef>
              <a:buClrTx/>
              <a:buSzTx/>
              <a:buFontTx/>
              <a:buNone/>
              <a:defRPr/>
            </a:pPr>
            <a:r>
              <a:rPr lang="en-US" sz="1600" dirty="0"/>
              <a:t>			</a:t>
            </a:r>
            <a:r>
              <a:rPr lang="en-US" sz="2000" dirty="0"/>
              <a:t>Formerly Restricted Data			  - C//FRD</a:t>
            </a:r>
          </a:p>
          <a:p>
            <a:pPr>
              <a:lnSpc>
                <a:spcPct val="100000"/>
              </a:lnSpc>
              <a:spcBef>
                <a:spcPct val="0"/>
              </a:spcBef>
              <a:buClrTx/>
              <a:buSzTx/>
              <a:buFontTx/>
              <a:buNone/>
              <a:defRPr/>
            </a:pPr>
            <a:r>
              <a:rPr lang="en-US" sz="2000" dirty="0"/>
              <a:t>			Transclassified Foreign Nuclear Information	  - C//TFNI</a:t>
            </a:r>
          </a:p>
          <a:p>
            <a:pPr>
              <a:lnSpc>
                <a:spcPct val="100000"/>
              </a:lnSpc>
              <a:spcBef>
                <a:spcPct val="0"/>
              </a:spcBef>
              <a:buClrTx/>
              <a:buSzTx/>
              <a:buFontTx/>
              <a:buNone/>
              <a:defRPr/>
            </a:pPr>
            <a:r>
              <a:rPr lang="en-US" sz="1600" dirty="0"/>
              <a:t> 			</a:t>
            </a:r>
            <a:r>
              <a:rPr lang="en-US" sz="2000" dirty="0"/>
              <a:t>National Security Information 		  - C</a:t>
            </a:r>
          </a:p>
          <a:p>
            <a:pPr algn="ctr">
              <a:lnSpc>
                <a:spcPct val="100000"/>
              </a:lnSpc>
              <a:spcBef>
                <a:spcPct val="0"/>
              </a:spcBef>
              <a:buClrTx/>
              <a:buSzTx/>
              <a:buFontTx/>
              <a:buNone/>
              <a:defRPr/>
            </a:pPr>
            <a:endParaRPr lang="en-US" sz="1600" dirty="0"/>
          </a:p>
          <a:p>
            <a:pPr algn="ctr">
              <a:lnSpc>
                <a:spcPct val="100000"/>
              </a:lnSpc>
              <a:spcBef>
                <a:spcPct val="0"/>
              </a:spcBef>
              <a:buClrTx/>
              <a:buSzTx/>
              <a:buFontTx/>
              <a:buNone/>
              <a:defRPr/>
            </a:pPr>
            <a:r>
              <a:rPr lang="en-US" sz="2000" dirty="0"/>
              <a:t>(Level and category may also not be separated or separated by  “-” or “/”)</a:t>
            </a:r>
          </a:p>
        </p:txBody>
      </p:sp>
    </p:spTree>
    <p:extLst>
      <p:ext uri="{BB962C8B-B14F-4D97-AF65-F5344CB8AC3E}">
        <p14:creationId xmlns:p14="http://schemas.microsoft.com/office/powerpoint/2010/main" val="33739085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863CB-E9F4-4912-BF87-0E2AF4491238}" type="slidenum">
              <a:rPr lang="en-US" smtClean="0"/>
              <a:pPr/>
              <a:t>2</a:t>
            </a:fld>
            <a:endParaRPr lang="en-US" dirty="0"/>
          </a:p>
        </p:txBody>
      </p:sp>
      <p:sp>
        <p:nvSpPr>
          <p:cNvPr id="2" name="Title 1"/>
          <p:cNvSpPr>
            <a:spLocks noGrp="1"/>
          </p:cNvSpPr>
          <p:nvPr>
            <p:ph type="title"/>
          </p:nvPr>
        </p:nvSpPr>
        <p:spPr>
          <a:xfrm>
            <a:off x="1447800" y="228600"/>
            <a:ext cx="7543800" cy="1752600"/>
          </a:xfrm>
        </p:spPr>
        <p:txBody>
          <a:bodyPr>
            <a:noAutofit/>
          </a:bodyPr>
          <a:lstStyle/>
          <a:p>
            <a:r>
              <a:rPr lang="en-US" sz="3600" dirty="0">
                <a:solidFill>
                  <a:schemeClr val="tx2"/>
                </a:solidFill>
              </a:rPr>
              <a:t>Introduction – </a:t>
            </a:r>
            <a:br>
              <a:rPr lang="en-US" sz="3600" dirty="0">
                <a:solidFill>
                  <a:schemeClr val="tx2"/>
                </a:solidFill>
              </a:rPr>
            </a:br>
            <a:r>
              <a:rPr lang="en-US" sz="3600" dirty="0">
                <a:solidFill>
                  <a:schemeClr val="tx2"/>
                </a:solidFill>
              </a:rPr>
              <a:t>Nuclear-related Information is Unique</a:t>
            </a:r>
          </a:p>
        </p:txBody>
      </p:sp>
      <p:sp>
        <p:nvSpPr>
          <p:cNvPr id="3" name="Content Placeholder 2"/>
          <p:cNvSpPr>
            <a:spLocks noGrp="1"/>
          </p:cNvSpPr>
          <p:nvPr>
            <p:ph idx="1"/>
          </p:nvPr>
        </p:nvSpPr>
        <p:spPr>
          <a:xfrm>
            <a:off x="381000" y="1798637"/>
            <a:ext cx="8305800" cy="4800600"/>
          </a:xfrm>
        </p:spPr>
        <p:txBody>
          <a:bodyPr>
            <a:noAutofit/>
          </a:bodyPr>
          <a:lstStyle/>
          <a:p>
            <a:pPr>
              <a:spcBef>
                <a:spcPts val="0"/>
              </a:spcBef>
              <a:spcAft>
                <a:spcPts val="600"/>
              </a:spcAft>
            </a:pPr>
            <a:r>
              <a:rPr lang="en-US" sz="2400" dirty="0"/>
              <a:t>Nuclear-related information is classified as Restricted Data (RD), Formerly Restricted Data (FRD), and Transclassified Foreign Nuclear Information (TFNI) under the Atomic Energy Act (AEA)	</a:t>
            </a:r>
          </a:p>
          <a:p>
            <a:pPr>
              <a:spcBef>
                <a:spcPts val="0"/>
              </a:spcBef>
              <a:spcAft>
                <a:spcPts val="600"/>
              </a:spcAft>
            </a:pPr>
            <a:endParaRPr lang="en-US" sz="400" dirty="0"/>
          </a:p>
          <a:p>
            <a:pPr>
              <a:spcBef>
                <a:spcPts val="0"/>
              </a:spcBef>
              <a:spcAft>
                <a:spcPts val="600"/>
              </a:spcAft>
            </a:pPr>
            <a:r>
              <a:rPr lang="en-US" sz="2400" dirty="0"/>
              <a:t>DOE issues Government-wide implementing policies in            10 CFR Part 1045, Nuclear Classification and Declassification (December 2018)</a:t>
            </a:r>
          </a:p>
          <a:p>
            <a:pPr>
              <a:spcBef>
                <a:spcPts val="0"/>
              </a:spcBef>
              <a:spcAft>
                <a:spcPts val="600"/>
              </a:spcAft>
            </a:pPr>
            <a:endParaRPr lang="en-US" sz="400" dirty="0"/>
          </a:p>
          <a:p>
            <a:pPr>
              <a:spcBef>
                <a:spcPts val="0"/>
              </a:spcBef>
              <a:spcAft>
                <a:spcPts val="600"/>
              </a:spcAft>
            </a:pPr>
            <a:r>
              <a:rPr lang="en-US" sz="2400" dirty="0"/>
              <a:t>Each agency has an RD Management Official who implements the RD program and issues agency-specific policies</a:t>
            </a:r>
          </a:p>
          <a:p>
            <a:pPr>
              <a:spcBef>
                <a:spcPts val="0"/>
              </a:spcBef>
              <a:spcAft>
                <a:spcPts val="600"/>
              </a:spcAft>
            </a:pPr>
            <a:endParaRPr lang="en-US" sz="400" dirty="0"/>
          </a:p>
          <a:p>
            <a:pPr marL="0" indent="0" algn="ctr">
              <a:spcBef>
                <a:spcPts val="0"/>
              </a:spcBef>
              <a:buNone/>
            </a:pPr>
            <a:r>
              <a:rPr lang="en-US" sz="2200" b="1" dirty="0">
                <a:solidFill>
                  <a:srgbClr val="C00000"/>
                </a:solidFill>
              </a:rPr>
              <a:t>This presentation meets the requirements under 10 CFR Part 1045                 for persons who classify matter containing RD or FRD</a:t>
            </a:r>
            <a:endParaRPr lang="en-US" sz="2200" dirty="0"/>
          </a:p>
        </p:txBody>
      </p:sp>
    </p:spTree>
    <p:extLst>
      <p:ext uri="{BB962C8B-B14F-4D97-AF65-F5344CB8AC3E}">
        <p14:creationId xmlns:p14="http://schemas.microsoft.com/office/powerpoint/2010/main" val="311966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89B73C92-B633-41FF-803A-DFB9D9B3F9B1}" type="slidenum">
              <a:rPr lang="en-US" smtClean="0"/>
              <a:pPr/>
              <a:t>20</a:t>
            </a:fld>
            <a:endParaRPr lang="en-US" dirty="0"/>
          </a:p>
        </p:txBody>
      </p:sp>
      <p:sp>
        <p:nvSpPr>
          <p:cNvPr id="36867" name="Rectangle 2"/>
          <p:cNvSpPr>
            <a:spLocks noGrp="1" noChangeArrowheads="1"/>
          </p:cNvSpPr>
          <p:nvPr>
            <p:ph type="ctrTitle"/>
          </p:nvPr>
        </p:nvSpPr>
        <p:spPr/>
        <p:txBody>
          <a:bodyPr/>
          <a:lstStyle/>
          <a:p>
            <a:pPr eaLnBrk="1" hangingPunct="1"/>
            <a:r>
              <a:rPr lang="en-US" dirty="0">
                <a:solidFill>
                  <a:srgbClr val="002F8E"/>
                </a:solidFill>
              </a:rPr>
              <a:t>Module A</a:t>
            </a:r>
          </a:p>
        </p:txBody>
      </p:sp>
      <p:sp>
        <p:nvSpPr>
          <p:cNvPr id="36868" name="Rectangle 4"/>
          <p:cNvSpPr>
            <a:spLocks noGrp="1" noChangeArrowheads="1"/>
          </p:cNvSpPr>
          <p:nvPr>
            <p:ph type="subTitle" idx="1"/>
          </p:nvPr>
        </p:nvSpPr>
        <p:spPr/>
        <p:txBody>
          <a:bodyPr/>
          <a:lstStyle/>
          <a:p>
            <a:pPr eaLnBrk="1" hangingPunct="1"/>
            <a:r>
              <a:rPr lang="en-US" dirty="0"/>
              <a:t>Exercises</a:t>
            </a:r>
          </a:p>
        </p:txBody>
      </p:sp>
    </p:spTree>
    <p:extLst>
      <p:ext uri="{BB962C8B-B14F-4D97-AF65-F5344CB8AC3E}">
        <p14:creationId xmlns:p14="http://schemas.microsoft.com/office/powerpoint/2010/main" val="335705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D2E70A9E-83FD-454F-A086-D32A89403F6D}" type="slidenum">
              <a:rPr lang="en-US" smtClean="0"/>
              <a:pPr/>
              <a:t>21</a:t>
            </a:fld>
            <a:endParaRPr lang="en-US" dirty="0"/>
          </a:p>
        </p:txBody>
      </p:sp>
      <p:sp>
        <p:nvSpPr>
          <p:cNvPr id="37891" name="Rectangle 2"/>
          <p:cNvSpPr>
            <a:spLocks noGrp="1" noChangeArrowheads="1"/>
          </p:cNvSpPr>
          <p:nvPr>
            <p:ph type="title"/>
          </p:nvPr>
        </p:nvSpPr>
        <p:spPr/>
        <p:txBody>
          <a:bodyPr>
            <a:normAutofit/>
          </a:bodyPr>
          <a:lstStyle/>
          <a:p>
            <a:pPr eaLnBrk="1" hangingPunct="1"/>
            <a:r>
              <a:rPr lang="en-US" sz="4000" dirty="0"/>
              <a:t>Module A Exercise 1</a:t>
            </a:r>
          </a:p>
        </p:txBody>
      </p:sp>
      <p:sp>
        <p:nvSpPr>
          <p:cNvPr id="172035" name="Rectangle 3"/>
          <p:cNvSpPr>
            <a:spLocks noGrp="1" noChangeArrowheads="1"/>
          </p:cNvSpPr>
          <p:nvPr>
            <p:ph type="body" idx="1"/>
          </p:nvPr>
        </p:nvSpPr>
        <p:spPr>
          <a:xfrm>
            <a:off x="533400" y="1793081"/>
            <a:ext cx="8229600" cy="4354513"/>
          </a:xfrm>
        </p:spPr>
        <p:txBody>
          <a:bodyPr/>
          <a:lstStyle/>
          <a:p>
            <a:pPr marL="0" indent="0" eaLnBrk="1" hangingPunct="1">
              <a:spcBef>
                <a:spcPts val="0"/>
              </a:spcBef>
              <a:spcAft>
                <a:spcPts val="1800"/>
              </a:spcAft>
              <a:buFont typeface="Wingdings" pitchFamily="2" charset="2"/>
              <a:buNone/>
            </a:pPr>
            <a:r>
              <a:rPr lang="en-US" dirty="0"/>
              <a:t>Which of the following is </a:t>
            </a:r>
            <a:r>
              <a:rPr lang="en-US" u="sng" dirty="0"/>
              <a:t>NOT</a:t>
            </a:r>
            <a:r>
              <a:rPr lang="en-US" dirty="0"/>
              <a:t> a classification category?</a:t>
            </a:r>
          </a:p>
          <a:p>
            <a:pPr marL="854075" lvl="1" indent="-396875" eaLnBrk="1" hangingPunct="1">
              <a:buFont typeface="Wingdings" panose="05000000000000000000" pitchFamily="2" charset="2"/>
              <a:buChar char="q"/>
            </a:pPr>
            <a:r>
              <a:rPr lang="en-US" dirty="0"/>
              <a:t>Restricted Data (RD) </a:t>
            </a:r>
          </a:p>
          <a:p>
            <a:pPr marL="854075" lvl="1" indent="-396875" eaLnBrk="1" hangingPunct="1">
              <a:buFont typeface="Wingdings" panose="05000000000000000000" pitchFamily="2" charset="2"/>
              <a:buChar char="q"/>
            </a:pPr>
            <a:r>
              <a:rPr lang="en-US" dirty="0"/>
              <a:t>National Security Information (NSI) </a:t>
            </a:r>
          </a:p>
          <a:p>
            <a:pPr marL="854075" lvl="1" indent="-396875" eaLnBrk="1" hangingPunct="1">
              <a:buFont typeface="Wingdings" panose="05000000000000000000" pitchFamily="2" charset="2"/>
              <a:buChar char="q"/>
            </a:pPr>
            <a:r>
              <a:rPr lang="en-US" dirty="0"/>
              <a:t>Formerly Restricted Data (FRD) </a:t>
            </a:r>
          </a:p>
          <a:p>
            <a:pPr marL="854075" lvl="1" indent="-396875" eaLnBrk="1" hangingPunct="1">
              <a:buFont typeface="Wingdings" panose="05000000000000000000" pitchFamily="2" charset="2"/>
              <a:buChar char="q"/>
            </a:pPr>
            <a:r>
              <a:rPr lang="en-US" dirty="0"/>
              <a:t>For Official Use Only (FOUO) </a:t>
            </a:r>
          </a:p>
        </p:txBody>
      </p:sp>
    </p:spTree>
    <p:extLst>
      <p:ext uri="{BB962C8B-B14F-4D97-AF65-F5344CB8AC3E}">
        <p14:creationId xmlns:p14="http://schemas.microsoft.com/office/powerpoint/2010/main" val="282327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D2E70A9E-83FD-454F-A086-D32A89403F6D}" type="slidenum">
              <a:rPr lang="en-US" smtClean="0"/>
              <a:pPr/>
              <a:t>22</a:t>
            </a:fld>
            <a:endParaRPr lang="en-US" dirty="0"/>
          </a:p>
        </p:txBody>
      </p:sp>
      <p:sp>
        <p:nvSpPr>
          <p:cNvPr id="37891" name="Rectangle 2"/>
          <p:cNvSpPr>
            <a:spLocks noGrp="1" noChangeArrowheads="1"/>
          </p:cNvSpPr>
          <p:nvPr>
            <p:ph type="title"/>
          </p:nvPr>
        </p:nvSpPr>
        <p:spPr/>
        <p:txBody>
          <a:bodyPr>
            <a:normAutofit/>
          </a:bodyPr>
          <a:lstStyle/>
          <a:p>
            <a:r>
              <a:rPr lang="en-US" sz="4000" dirty="0"/>
              <a:t>Module A Exercise 1 - Answer</a:t>
            </a:r>
          </a:p>
        </p:txBody>
      </p:sp>
      <p:sp>
        <p:nvSpPr>
          <p:cNvPr id="172035" name="Rectangle 3"/>
          <p:cNvSpPr>
            <a:spLocks noGrp="1" noChangeArrowheads="1"/>
          </p:cNvSpPr>
          <p:nvPr>
            <p:ph type="body" idx="1"/>
          </p:nvPr>
        </p:nvSpPr>
        <p:spPr>
          <a:xfrm>
            <a:off x="533400" y="1793081"/>
            <a:ext cx="8229600" cy="4354513"/>
          </a:xfrm>
        </p:spPr>
        <p:txBody>
          <a:bodyPr/>
          <a:lstStyle/>
          <a:p>
            <a:pPr marL="0" indent="0" eaLnBrk="1" hangingPunct="1">
              <a:spcBef>
                <a:spcPts val="0"/>
              </a:spcBef>
              <a:spcAft>
                <a:spcPts val="1800"/>
              </a:spcAft>
              <a:buFont typeface="Wingdings" pitchFamily="2" charset="2"/>
              <a:buNone/>
            </a:pPr>
            <a:r>
              <a:rPr lang="en-US" dirty="0"/>
              <a:t>Which of the following is </a:t>
            </a:r>
            <a:r>
              <a:rPr lang="en-US" u="sng" dirty="0"/>
              <a:t>NOT</a:t>
            </a:r>
            <a:r>
              <a:rPr lang="en-US" dirty="0"/>
              <a:t> a classification category?</a:t>
            </a:r>
          </a:p>
          <a:p>
            <a:pPr marL="854075" lvl="1" indent="-396875" eaLnBrk="1" hangingPunct="1">
              <a:buFont typeface="Wingdings" panose="05000000000000000000" pitchFamily="2" charset="2"/>
              <a:buChar char="q"/>
            </a:pPr>
            <a:r>
              <a:rPr lang="en-US" dirty="0"/>
              <a:t>Restricted Data (RD) </a:t>
            </a:r>
          </a:p>
          <a:p>
            <a:pPr marL="854075" lvl="1" indent="-396875" eaLnBrk="1" hangingPunct="1">
              <a:buFont typeface="Wingdings" panose="05000000000000000000" pitchFamily="2" charset="2"/>
              <a:buChar char="q"/>
            </a:pPr>
            <a:r>
              <a:rPr lang="en-US" dirty="0"/>
              <a:t>National Security Information (NSI) </a:t>
            </a:r>
          </a:p>
          <a:p>
            <a:pPr marL="854075" lvl="1" indent="-396875" eaLnBrk="1" hangingPunct="1">
              <a:buFont typeface="Wingdings" panose="05000000000000000000" pitchFamily="2" charset="2"/>
              <a:buChar char="q"/>
            </a:pPr>
            <a:r>
              <a:rPr lang="en-US" dirty="0"/>
              <a:t>Formerly Restricted Data (FRD) </a:t>
            </a:r>
          </a:p>
          <a:p>
            <a:pPr lvl="1" eaLnBrk="1" hangingPunct="1">
              <a:buFont typeface="Wingdings" panose="05000000000000000000" pitchFamily="2" charset="2"/>
              <a:buChar char="ü"/>
            </a:pPr>
            <a:r>
              <a:rPr lang="en-US" b="1" dirty="0">
                <a:solidFill>
                  <a:srgbClr val="FF0000"/>
                </a:solidFill>
              </a:rPr>
              <a:t> For Official Use Only (FOUO) </a:t>
            </a:r>
          </a:p>
        </p:txBody>
      </p:sp>
    </p:spTree>
    <p:extLst>
      <p:ext uri="{BB962C8B-B14F-4D97-AF65-F5344CB8AC3E}">
        <p14:creationId xmlns:p14="http://schemas.microsoft.com/office/powerpoint/2010/main" val="2539610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72D4A295-CAF4-4D32-B958-E470097212AC}" type="slidenum">
              <a:rPr lang="en-US" smtClean="0"/>
              <a:pPr/>
              <a:t>23</a:t>
            </a:fld>
            <a:endParaRPr lang="en-US" dirty="0"/>
          </a:p>
        </p:txBody>
      </p:sp>
      <p:sp>
        <p:nvSpPr>
          <p:cNvPr id="39939" name="Rectangle 2"/>
          <p:cNvSpPr>
            <a:spLocks noGrp="1" noChangeArrowheads="1"/>
          </p:cNvSpPr>
          <p:nvPr>
            <p:ph type="title"/>
          </p:nvPr>
        </p:nvSpPr>
        <p:spPr/>
        <p:txBody>
          <a:bodyPr>
            <a:normAutofit/>
          </a:bodyPr>
          <a:lstStyle/>
          <a:p>
            <a:r>
              <a:rPr lang="en-US" sz="4000" dirty="0"/>
              <a:t>Module A Exercise 2</a:t>
            </a:r>
          </a:p>
        </p:txBody>
      </p:sp>
      <p:sp>
        <p:nvSpPr>
          <p:cNvPr id="39940" name="Rectangle 3"/>
          <p:cNvSpPr>
            <a:spLocks noGrp="1" noChangeArrowheads="1"/>
          </p:cNvSpPr>
          <p:nvPr>
            <p:ph type="body" idx="1"/>
          </p:nvPr>
        </p:nvSpPr>
        <p:spPr>
          <a:xfrm>
            <a:off x="762000" y="1676400"/>
            <a:ext cx="8001000" cy="4449763"/>
          </a:xfrm>
        </p:spPr>
        <p:txBody>
          <a:bodyPr>
            <a:normAutofit/>
          </a:bodyPr>
          <a:lstStyle/>
          <a:p>
            <a:pPr marL="0" indent="0">
              <a:buNone/>
            </a:pPr>
            <a:r>
              <a:rPr lang="en-US" dirty="0"/>
              <a:t>Formerly Restricted Data: (check all that apply)</a:t>
            </a:r>
          </a:p>
          <a:p>
            <a:pPr marL="0" indent="0">
              <a:buNone/>
            </a:pPr>
            <a:endParaRPr lang="en-US" sz="400" dirty="0"/>
          </a:p>
          <a:p>
            <a:pPr marL="798513" lvl="1" indent="-454025">
              <a:buFont typeface="Wingdings" panose="05000000000000000000" pitchFamily="2" charset="2"/>
              <a:buChar char="q"/>
            </a:pPr>
            <a:r>
              <a:rPr lang="en-US" dirty="0"/>
              <a:t>was removed from the RD category and is no longer classified</a:t>
            </a:r>
          </a:p>
          <a:p>
            <a:pPr marL="798513" lvl="1" indent="-454025">
              <a:buFont typeface="Wingdings" panose="05000000000000000000" pitchFamily="2" charset="2"/>
              <a:buChar char="q"/>
            </a:pPr>
            <a:r>
              <a:rPr lang="en-US" dirty="0"/>
              <a:t>concerns military utilization</a:t>
            </a:r>
          </a:p>
          <a:p>
            <a:pPr marL="798513" lvl="1" indent="-454025">
              <a:buFont typeface="Wingdings" panose="05000000000000000000" pitchFamily="2" charset="2"/>
              <a:buChar char="q"/>
            </a:pPr>
            <a:r>
              <a:rPr lang="en-US" dirty="0"/>
              <a:t>includes past locations of nuclear weapons</a:t>
            </a:r>
            <a:endParaRPr lang="en-US" strike="sngStrike" dirty="0"/>
          </a:p>
          <a:p>
            <a:pPr marL="798513" lvl="1" indent="-454025">
              <a:buFont typeface="Wingdings" panose="05000000000000000000" pitchFamily="2" charset="2"/>
              <a:buChar char="q"/>
            </a:pPr>
            <a:r>
              <a:rPr lang="en-US" dirty="0"/>
              <a:t>is under the sole authority of DoD</a:t>
            </a:r>
          </a:p>
          <a:p>
            <a:pPr lvl="1" eaLnBrk="1" hangingPunct="1">
              <a:buFontTx/>
              <a:buChar char="o"/>
            </a:pPr>
            <a:endParaRPr lang="en-US" dirty="0"/>
          </a:p>
        </p:txBody>
      </p:sp>
    </p:spTree>
    <p:extLst>
      <p:ext uri="{BB962C8B-B14F-4D97-AF65-F5344CB8AC3E}">
        <p14:creationId xmlns:p14="http://schemas.microsoft.com/office/powerpoint/2010/main" val="236319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72D4A295-CAF4-4D32-B958-E470097212AC}" type="slidenum">
              <a:rPr lang="en-US" smtClean="0"/>
              <a:pPr/>
              <a:t>24</a:t>
            </a:fld>
            <a:endParaRPr lang="en-US" dirty="0"/>
          </a:p>
        </p:txBody>
      </p:sp>
      <p:sp>
        <p:nvSpPr>
          <p:cNvPr id="39939" name="Rectangle 2"/>
          <p:cNvSpPr>
            <a:spLocks noGrp="1" noChangeArrowheads="1"/>
          </p:cNvSpPr>
          <p:nvPr>
            <p:ph type="title"/>
          </p:nvPr>
        </p:nvSpPr>
        <p:spPr/>
        <p:txBody>
          <a:bodyPr>
            <a:normAutofit/>
          </a:bodyPr>
          <a:lstStyle/>
          <a:p>
            <a:r>
              <a:rPr lang="en-US" sz="4000" dirty="0"/>
              <a:t>Module A Exercise 2 - Answer</a:t>
            </a:r>
          </a:p>
        </p:txBody>
      </p:sp>
      <p:sp>
        <p:nvSpPr>
          <p:cNvPr id="7" name="Rectangle 3">
            <a:extLst>
              <a:ext uri="{FF2B5EF4-FFF2-40B4-BE49-F238E27FC236}">
                <a16:creationId xmlns:a16="http://schemas.microsoft.com/office/drawing/2014/main" xmlns="" id="{9FA0DA55-B84E-4C67-948D-35E9841C179D}"/>
              </a:ext>
            </a:extLst>
          </p:cNvPr>
          <p:cNvSpPr txBox="1">
            <a:spLocks noChangeArrowheads="1"/>
          </p:cNvSpPr>
          <p:nvPr/>
        </p:nvSpPr>
        <p:spPr>
          <a:xfrm>
            <a:off x="762000" y="1676400"/>
            <a:ext cx="8001000" cy="444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a:t>Formerly Restricted Data: (check all that apply)</a:t>
            </a:r>
          </a:p>
          <a:p>
            <a:pPr marL="0" indent="0">
              <a:buFont typeface="Wingdings" pitchFamily="2" charset="2"/>
              <a:buNone/>
            </a:pPr>
            <a:endParaRPr lang="en-US" sz="400" dirty="0"/>
          </a:p>
          <a:p>
            <a:pPr marL="798513" lvl="1" indent="-454025">
              <a:buFont typeface="Wingdings" pitchFamily="2" charset="2"/>
              <a:buChar char="q"/>
            </a:pPr>
            <a:r>
              <a:rPr lang="en-US" dirty="0"/>
              <a:t>was removed from the RD category and is no longer classified</a:t>
            </a:r>
          </a:p>
          <a:p>
            <a:pPr marL="801687" lvl="1" indent="-457200">
              <a:buFont typeface="Wingdings" panose="05000000000000000000" pitchFamily="2" charset="2"/>
              <a:buChar char="ü"/>
            </a:pPr>
            <a:r>
              <a:rPr lang="en-US" b="1" dirty="0">
                <a:solidFill>
                  <a:srgbClr val="FF0000"/>
                </a:solidFill>
              </a:rPr>
              <a:t>concerns military utilization</a:t>
            </a:r>
          </a:p>
          <a:p>
            <a:pPr marL="801687" lvl="1" indent="-457200">
              <a:buFont typeface="Wingdings" panose="05000000000000000000" pitchFamily="2" charset="2"/>
              <a:buChar char="ü"/>
            </a:pPr>
            <a:r>
              <a:rPr lang="en-US" b="1" dirty="0">
                <a:solidFill>
                  <a:srgbClr val="FF0000"/>
                </a:solidFill>
              </a:rPr>
              <a:t>includes past locations of nuclear weapons</a:t>
            </a:r>
          </a:p>
          <a:p>
            <a:pPr marL="798513" lvl="1" indent="-454025">
              <a:buFont typeface="Wingdings" pitchFamily="2" charset="2"/>
              <a:buChar char="q"/>
            </a:pPr>
            <a:r>
              <a:rPr lang="en-US" dirty="0"/>
              <a:t>is under the sole authority of DoD</a:t>
            </a:r>
          </a:p>
          <a:p>
            <a:pPr lvl="1">
              <a:buFontTx/>
              <a:buChar char="o"/>
            </a:pPr>
            <a:endParaRPr lang="en-US" dirty="0"/>
          </a:p>
        </p:txBody>
      </p:sp>
    </p:spTree>
    <p:extLst>
      <p:ext uri="{BB962C8B-B14F-4D97-AF65-F5344CB8AC3E}">
        <p14:creationId xmlns:p14="http://schemas.microsoft.com/office/powerpoint/2010/main" val="324793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BFE5B518-FECB-4EE1-B29B-2D57927FCD6C}" type="slidenum">
              <a:rPr lang="en-US" smtClean="0"/>
              <a:pPr/>
              <a:t>25</a:t>
            </a:fld>
            <a:endParaRPr lang="en-US" dirty="0"/>
          </a:p>
        </p:txBody>
      </p:sp>
      <p:sp>
        <p:nvSpPr>
          <p:cNvPr id="40963" name="Rectangle 2"/>
          <p:cNvSpPr>
            <a:spLocks noGrp="1" noChangeArrowheads="1"/>
          </p:cNvSpPr>
          <p:nvPr>
            <p:ph type="title"/>
          </p:nvPr>
        </p:nvSpPr>
        <p:spPr/>
        <p:txBody>
          <a:bodyPr>
            <a:normAutofit/>
          </a:bodyPr>
          <a:lstStyle/>
          <a:p>
            <a:r>
              <a:rPr lang="en-US" sz="4000" dirty="0"/>
              <a:t>Module A Exercise 3</a:t>
            </a:r>
          </a:p>
        </p:txBody>
      </p:sp>
      <p:sp>
        <p:nvSpPr>
          <p:cNvPr id="177155" name="Rectangle 3"/>
          <p:cNvSpPr>
            <a:spLocks noGrp="1" noChangeArrowheads="1"/>
          </p:cNvSpPr>
          <p:nvPr>
            <p:ph type="body" idx="1"/>
          </p:nvPr>
        </p:nvSpPr>
        <p:spPr>
          <a:xfrm>
            <a:off x="800100" y="1600200"/>
            <a:ext cx="8115300" cy="4525963"/>
          </a:xfrm>
        </p:spPr>
        <p:txBody>
          <a:bodyPr>
            <a:normAutofit lnSpcReduction="10000"/>
          </a:bodyPr>
          <a:lstStyle/>
          <a:p>
            <a:pPr marL="0" indent="0">
              <a:lnSpc>
                <a:spcPct val="110000"/>
              </a:lnSpc>
              <a:spcBef>
                <a:spcPts val="0"/>
              </a:spcBef>
              <a:buNone/>
            </a:pPr>
            <a:r>
              <a:rPr lang="en-US" sz="3000" dirty="0"/>
              <a:t>Based on the "Precedence Rule," matter containing Secret National Security Information and Confidential Formerly Restricted Data would be classified as:</a:t>
            </a:r>
          </a:p>
          <a:p>
            <a:pPr marL="0" indent="0">
              <a:spcBef>
                <a:spcPts val="0"/>
              </a:spcBef>
              <a:buNone/>
            </a:pPr>
            <a:endParaRPr lang="en-US" sz="1300" dirty="0"/>
          </a:p>
          <a:p>
            <a:pPr marL="914400" lvl="1" indent="-457200" eaLnBrk="1" hangingPunct="1">
              <a:spcBef>
                <a:spcPts val="0"/>
              </a:spcBef>
              <a:buFont typeface="Wingdings" panose="05000000000000000000" pitchFamily="2" charset="2"/>
              <a:buChar char="q"/>
            </a:pPr>
            <a:r>
              <a:rPr lang="en-US" dirty="0"/>
              <a:t>Confidential National Security Information (C)</a:t>
            </a:r>
          </a:p>
          <a:p>
            <a:pPr marL="914400" lvl="1" indent="-457200" eaLnBrk="1" hangingPunct="1">
              <a:buFont typeface="Wingdings" panose="05000000000000000000" pitchFamily="2" charset="2"/>
              <a:buChar char="q"/>
            </a:pPr>
            <a:r>
              <a:rPr lang="en-US" dirty="0"/>
              <a:t>Secret Formerly Restricted Data (S//FRD)</a:t>
            </a:r>
          </a:p>
          <a:p>
            <a:pPr marL="914400" lvl="1" indent="-457200" eaLnBrk="1" hangingPunct="1">
              <a:buFont typeface="Wingdings" panose="05000000000000000000" pitchFamily="2" charset="2"/>
              <a:buChar char="q"/>
            </a:pPr>
            <a:r>
              <a:rPr lang="en-US" dirty="0"/>
              <a:t>Secret National Security Information (S)</a:t>
            </a:r>
          </a:p>
          <a:p>
            <a:pPr marL="914400" lvl="1" indent="-457200" eaLnBrk="1" hangingPunct="1">
              <a:buFont typeface="Wingdings" panose="05000000000000000000" pitchFamily="2" charset="2"/>
              <a:buChar char="q"/>
            </a:pPr>
            <a:r>
              <a:rPr lang="en-US" dirty="0"/>
              <a:t>Confidential Formerly Restricted Data (C//FRD)</a:t>
            </a:r>
          </a:p>
          <a:p>
            <a:pPr marL="914400" lvl="1" indent="-457200" eaLnBrk="1" hangingPunct="1">
              <a:buFont typeface="Wingdings" panose="05000000000000000000" pitchFamily="2" charset="2"/>
              <a:buChar char="q"/>
            </a:pPr>
            <a:r>
              <a:rPr lang="en-US" dirty="0"/>
              <a:t>None of the above </a:t>
            </a:r>
          </a:p>
        </p:txBody>
      </p:sp>
    </p:spTree>
    <p:extLst>
      <p:ext uri="{BB962C8B-B14F-4D97-AF65-F5344CB8AC3E}">
        <p14:creationId xmlns:p14="http://schemas.microsoft.com/office/powerpoint/2010/main" val="126265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BFE5B518-FECB-4EE1-B29B-2D57927FCD6C}" type="slidenum">
              <a:rPr lang="en-US" smtClean="0"/>
              <a:pPr/>
              <a:t>26</a:t>
            </a:fld>
            <a:endParaRPr lang="en-US" dirty="0"/>
          </a:p>
        </p:txBody>
      </p:sp>
      <p:sp>
        <p:nvSpPr>
          <p:cNvPr id="40963" name="Rectangle 2"/>
          <p:cNvSpPr>
            <a:spLocks noGrp="1" noChangeArrowheads="1"/>
          </p:cNvSpPr>
          <p:nvPr>
            <p:ph type="title"/>
          </p:nvPr>
        </p:nvSpPr>
        <p:spPr/>
        <p:txBody>
          <a:bodyPr>
            <a:normAutofit/>
          </a:bodyPr>
          <a:lstStyle/>
          <a:p>
            <a:r>
              <a:rPr lang="en-US" sz="4000" dirty="0"/>
              <a:t>Module A Exercise 3 - Answer</a:t>
            </a:r>
          </a:p>
        </p:txBody>
      </p:sp>
      <p:sp>
        <p:nvSpPr>
          <p:cNvPr id="7" name="Rectangle 3">
            <a:extLst>
              <a:ext uri="{FF2B5EF4-FFF2-40B4-BE49-F238E27FC236}">
                <a16:creationId xmlns:a16="http://schemas.microsoft.com/office/drawing/2014/main" xmlns="" id="{FB192F67-DAE8-4FB4-91C3-9FD4BF18174A}"/>
              </a:ext>
            </a:extLst>
          </p:cNvPr>
          <p:cNvSpPr txBox="1">
            <a:spLocks noChangeArrowheads="1"/>
          </p:cNvSpPr>
          <p:nvPr/>
        </p:nvSpPr>
        <p:spPr>
          <a:xfrm>
            <a:off x="800100" y="1600200"/>
            <a:ext cx="81153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buFont typeface="Wingdings" pitchFamily="2" charset="2"/>
              <a:buNone/>
            </a:pPr>
            <a:r>
              <a:rPr lang="en-US" sz="3000" dirty="0"/>
              <a:t>Based on the "Precedence Rule," matter containing Secret National Security Information and Confidential Formerly Restricted Data would be classified as:</a:t>
            </a:r>
          </a:p>
          <a:p>
            <a:pPr marL="0" indent="0">
              <a:spcBef>
                <a:spcPts val="0"/>
              </a:spcBef>
              <a:buFont typeface="Wingdings" pitchFamily="2" charset="2"/>
              <a:buNone/>
            </a:pPr>
            <a:endParaRPr lang="en-US" sz="1300" dirty="0"/>
          </a:p>
          <a:p>
            <a:pPr marL="914400" lvl="1" indent="-457200">
              <a:spcBef>
                <a:spcPts val="0"/>
              </a:spcBef>
              <a:buFont typeface="Wingdings" pitchFamily="2" charset="2"/>
              <a:buChar char="q"/>
            </a:pPr>
            <a:r>
              <a:rPr lang="en-US" dirty="0"/>
              <a:t>Confidential National Security Information (C)</a:t>
            </a:r>
          </a:p>
          <a:p>
            <a:pPr marL="914400" lvl="1" indent="-457200">
              <a:buFont typeface="Wingdings" panose="05000000000000000000" pitchFamily="2" charset="2"/>
              <a:buChar char="ü"/>
            </a:pPr>
            <a:r>
              <a:rPr lang="en-US" b="1" dirty="0">
                <a:solidFill>
                  <a:srgbClr val="FF0000"/>
                </a:solidFill>
              </a:rPr>
              <a:t>Secret Formerly Restricted Data (S//FRD)</a:t>
            </a:r>
          </a:p>
          <a:p>
            <a:pPr marL="914400" lvl="1" indent="-457200">
              <a:buFont typeface="Wingdings" pitchFamily="2" charset="2"/>
              <a:buChar char="q"/>
            </a:pPr>
            <a:r>
              <a:rPr lang="en-US" dirty="0"/>
              <a:t>Secret National Security Information (S)</a:t>
            </a:r>
          </a:p>
          <a:p>
            <a:pPr marL="914400" lvl="1" indent="-457200">
              <a:buFont typeface="Wingdings" pitchFamily="2" charset="2"/>
              <a:buChar char="q"/>
            </a:pPr>
            <a:r>
              <a:rPr lang="en-US" dirty="0"/>
              <a:t>Confidential Formerly Restricted Data (C//FRD)</a:t>
            </a:r>
          </a:p>
          <a:p>
            <a:pPr marL="914400" lvl="1" indent="-457200">
              <a:buFont typeface="Wingdings" pitchFamily="2" charset="2"/>
              <a:buChar char="q"/>
            </a:pPr>
            <a:r>
              <a:rPr lang="en-US" dirty="0"/>
              <a:t>None of the above </a:t>
            </a:r>
          </a:p>
        </p:txBody>
      </p:sp>
    </p:spTree>
    <p:extLst>
      <p:ext uri="{BB962C8B-B14F-4D97-AF65-F5344CB8AC3E}">
        <p14:creationId xmlns:p14="http://schemas.microsoft.com/office/powerpoint/2010/main" val="1887164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BA4EE397-8C51-435D-A103-F0459D2EBA34}" type="slidenum">
              <a:rPr lang="en-US" smtClean="0"/>
              <a:pPr/>
              <a:t>27</a:t>
            </a:fld>
            <a:endParaRPr lang="en-US" dirty="0"/>
          </a:p>
        </p:txBody>
      </p:sp>
      <p:sp>
        <p:nvSpPr>
          <p:cNvPr id="41987" name="Rectangle 2"/>
          <p:cNvSpPr>
            <a:spLocks noGrp="1" noChangeArrowheads="1"/>
          </p:cNvSpPr>
          <p:nvPr>
            <p:ph type="title"/>
          </p:nvPr>
        </p:nvSpPr>
        <p:spPr/>
        <p:txBody>
          <a:bodyPr>
            <a:normAutofit/>
          </a:bodyPr>
          <a:lstStyle/>
          <a:p>
            <a:pPr eaLnBrk="1" hangingPunct="1"/>
            <a:r>
              <a:rPr lang="en-US" sz="4000" dirty="0"/>
              <a:t>Module A Summary</a:t>
            </a:r>
          </a:p>
        </p:txBody>
      </p:sp>
      <p:sp>
        <p:nvSpPr>
          <p:cNvPr id="41988" name="Rectangle 4"/>
          <p:cNvSpPr>
            <a:spLocks noGrp="1" noChangeArrowheads="1"/>
          </p:cNvSpPr>
          <p:nvPr>
            <p:ph type="body" idx="1"/>
          </p:nvPr>
        </p:nvSpPr>
        <p:spPr>
          <a:xfrm>
            <a:off x="1023938" y="1793875"/>
            <a:ext cx="7434262" cy="4525963"/>
          </a:xfrm>
        </p:spPr>
        <p:txBody>
          <a:bodyPr>
            <a:normAutofit/>
          </a:bodyPr>
          <a:lstStyle/>
          <a:p>
            <a:pPr eaLnBrk="1" hangingPunct="1">
              <a:buFont typeface="Wingdings" pitchFamily="2" charset="2"/>
              <a:buNone/>
            </a:pPr>
            <a:r>
              <a:rPr lang="en-US" dirty="0"/>
              <a:t>This module covered:</a:t>
            </a:r>
          </a:p>
          <a:p>
            <a:pPr lvl="1"/>
            <a:r>
              <a:rPr lang="en-US" dirty="0"/>
              <a:t>Definition and purpose of classification</a:t>
            </a:r>
          </a:p>
          <a:p>
            <a:pPr lvl="1"/>
            <a:r>
              <a:rPr lang="en-US" dirty="0"/>
              <a:t>Authorities for classification </a:t>
            </a:r>
          </a:p>
          <a:p>
            <a:pPr lvl="1"/>
            <a:r>
              <a:rPr lang="en-US" dirty="0"/>
              <a:t>Categories and levels of classified information </a:t>
            </a:r>
          </a:p>
          <a:p>
            <a:pPr lvl="1"/>
            <a:r>
              <a:rPr lang="en-US" dirty="0"/>
              <a:t>Definition of transclassification</a:t>
            </a:r>
            <a:endParaRPr lang="en-US" strike="sngStrike" dirty="0"/>
          </a:p>
          <a:p>
            <a:pPr lvl="1"/>
            <a:r>
              <a:rPr lang="en-US" dirty="0"/>
              <a:t>Precedence Rule</a:t>
            </a:r>
          </a:p>
          <a:p>
            <a:pPr lvl="1"/>
            <a:r>
              <a:rPr lang="en-US" dirty="0"/>
              <a:t>Abbreviations used in classification</a:t>
            </a:r>
          </a:p>
          <a:p>
            <a:pPr eaLnBrk="1" hangingPunct="1">
              <a:buFont typeface="Wingdings" pitchFamily="2" charset="2"/>
              <a:buNone/>
            </a:pPr>
            <a:endParaRPr lang="en-US" dirty="0"/>
          </a:p>
        </p:txBody>
      </p:sp>
    </p:spTree>
    <p:extLst>
      <p:ext uri="{BB962C8B-B14F-4D97-AF65-F5344CB8AC3E}">
        <p14:creationId xmlns:p14="http://schemas.microsoft.com/office/powerpoint/2010/main" val="4231221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33020A8-5621-4E60-844B-C0BD01FADC6F}" type="slidenum">
              <a:rPr lang="en-US" smtClean="0"/>
              <a:pPr/>
              <a:t>28</a:t>
            </a:fld>
            <a:endParaRPr lang="en-US" dirty="0"/>
          </a:p>
        </p:txBody>
      </p:sp>
      <p:sp>
        <p:nvSpPr>
          <p:cNvPr id="43011" name="Rectangle 2"/>
          <p:cNvSpPr>
            <a:spLocks noGrp="1" noChangeArrowheads="1"/>
          </p:cNvSpPr>
          <p:nvPr>
            <p:ph type="ctrTitle"/>
          </p:nvPr>
        </p:nvSpPr>
        <p:spPr>
          <a:xfrm>
            <a:off x="490538" y="1452563"/>
            <a:ext cx="7772400" cy="3627437"/>
          </a:xfrm>
        </p:spPr>
        <p:txBody>
          <a:bodyPr>
            <a:normAutofit/>
          </a:bodyPr>
          <a:lstStyle/>
          <a:p>
            <a:pPr eaLnBrk="1" hangingPunct="1"/>
            <a:r>
              <a:rPr lang="en-US" b="1" dirty="0">
                <a:solidFill>
                  <a:schemeClr val="accent2"/>
                </a:solidFill>
              </a:rPr>
              <a:t>Module B</a:t>
            </a:r>
            <a:br>
              <a:rPr lang="en-US" b="1" dirty="0">
                <a:solidFill>
                  <a:schemeClr val="accent2"/>
                </a:solidFill>
              </a:rPr>
            </a:br>
            <a:r>
              <a:rPr lang="en-US" sz="4000" b="1" dirty="0">
                <a:solidFill>
                  <a:schemeClr val="accent2"/>
                </a:solidFill>
              </a:rPr>
              <a:t/>
            </a:r>
            <a:br>
              <a:rPr lang="en-US" sz="4000" b="1" dirty="0">
                <a:solidFill>
                  <a:schemeClr val="accent2"/>
                </a:solidFill>
              </a:rPr>
            </a:br>
            <a:r>
              <a:rPr lang="en-US" sz="4000" b="1" dirty="0">
                <a:solidFill>
                  <a:schemeClr val="accent2"/>
                </a:solidFill>
              </a:rPr>
              <a:t>10 CFR Part 1045,</a:t>
            </a:r>
            <a:br>
              <a:rPr lang="en-US" sz="4000" b="1" dirty="0">
                <a:solidFill>
                  <a:schemeClr val="accent2"/>
                </a:solidFill>
              </a:rPr>
            </a:br>
            <a:r>
              <a:rPr lang="en-US" sz="4000" b="1" i="1" dirty="0">
                <a:solidFill>
                  <a:schemeClr val="accent2"/>
                </a:solidFill>
              </a:rPr>
              <a:t>Nuclear Classification and Declassification</a:t>
            </a:r>
          </a:p>
        </p:txBody>
      </p:sp>
    </p:spTree>
    <p:extLst>
      <p:ext uri="{BB962C8B-B14F-4D97-AF65-F5344CB8AC3E}">
        <p14:creationId xmlns:p14="http://schemas.microsoft.com/office/powerpoint/2010/main" val="244566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870EDF0C-5DCE-4D36-8600-32A19561F127}" type="slidenum">
              <a:rPr lang="en-US" smtClean="0"/>
              <a:pPr/>
              <a:t>29</a:t>
            </a:fld>
            <a:endParaRPr lang="en-US" dirty="0"/>
          </a:p>
        </p:txBody>
      </p:sp>
      <p:sp>
        <p:nvSpPr>
          <p:cNvPr id="44035" name="Rectangle 2"/>
          <p:cNvSpPr>
            <a:spLocks noGrp="1" noChangeArrowheads="1"/>
          </p:cNvSpPr>
          <p:nvPr>
            <p:ph type="title"/>
          </p:nvPr>
        </p:nvSpPr>
        <p:spPr/>
        <p:txBody>
          <a:bodyPr>
            <a:normAutofit/>
          </a:bodyPr>
          <a:lstStyle/>
          <a:p>
            <a:pPr eaLnBrk="1" hangingPunct="1"/>
            <a:r>
              <a:rPr lang="en-US" sz="4000" dirty="0"/>
              <a:t>Module B Objectives</a:t>
            </a:r>
          </a:p>
        </p:txBody>
      </p:sp>
      <p:sp>
        <p:nvSpPr>
          <p:cNvPr id="44036" name="Rectangle 3"/>
          <p:cNvSpPr>
            <a:spLocks noGrp="1" noChangeArrowheads="1"/>
          </p:cNvSpPr>
          <p:nvPr>
            <p:ph type="body" idx="1"/>
          </p:nvPr>
        </p:nvSpPr>
        <p:spPr>
          <a:xfrm>
            <a:off x="574675" y="1874838"/>
            <a:ext cx="8229600" cy="4525962"/>
          </a:xfrm>
        </p:spPr>
        <p:txBody>
          <a:bodyPr/>
          <a:lstStyle/>
          <a:p>
            <a:pPr eaLnBrk="1" hangingPunct="1">
              <a:spcBef>
                <a:spcPts val="0"/>
              </a:spcBef>
              <a:spcAft>
                <a:spcPts val="600"/>
              </a:spcAft>
            </a:pPr>
            <a:r>
              <a:rPr lang="en-US" sz="2800" dirty="0"/>
              <a:t>Understand the requirements of 10 CFR part 1045</a:t>
            </a:r>
          </a:p>
          <a:p>
            <a:pPr eaLnBrk="1" hangingPunct="1">
              <a:spcBef>
                <a:spcPts val="0"/>
              </a:spcBef>
              <a:spcAft>
                <a:spcPts val="600"/>
              </a:spcAft>
            </a:pPr>
            <a:endParaRPr lang="en-US" sz="400" b="1" dirty="0"/>
          </a:p>
          <a:p>
            <a:pPr eaLnBrk="1" hangingPunct="1">
              <a:spcBef>
                <a:spcPts val="0"/>
              </a:spcBef>
              <a:spcAft>
                <a:spcPts val="600"/>
              </a:spcAft>
            </a:pPr>
            <a:r>
              <a:rPr lang="en-US" sz="2800" dirty="0"/>
              <a:t>Be able to identify the following: </a:t>
            </a:r>
          </a:p>
          <a:p>
            <a:pPr lvl="1" eaLnBrk="1" hangingPunct="1">
              <a:spcBef>
                <a:spcPts val="0"/>
              </a:spcBef>
              <a:spcAft>
                <a:spcPts val="600"/>
              </a:spcAft>
            </a:pPr>
            <a:r>
              <a:rPr lang="en-US" sz="2600" dirty="0"/>
              <a:t>Purpose and applicability of 10 CFR part 1045</a:t>
            </a:r>
          </a:p>
          <a:p>
            <a:pPr lvl="1" eaLnBrk="1" hangingPunct="1">
              <a:spcBef>
                <a:spcPts val="0"/>
              </a:spcBef>
              <a:spcAft>
                <a:spcPts val="600"/>
              </a:spcAft>
            </a:pPr>
            <a:r>
              <a:rPr lang="en-US" sz="2600" dirty="0"/>
              <a:t>Roles and responsibilities under 10 CFR part 1045 </a:t>
            </a:r>
          </a:p>
          <a:p>
            <a:pPr lvl="1" eaLnBrk="1" hangingPunct="1">
              <a:spcBef>
                <a:spcPts val="0"/>
              </a:spcBef>
              <a:spcAft>
                <a:spcPts val="600"/>
              </a:spcAft>
            </a:pPr>
            <a:r>
              <a:rPr lang="en-US" sz="2600" dirty="0"/>
              <a:t>Limitations of RD Derivative Classifier authority</a:t>
            </a:r>
          </a:p>
          <a:p>
            <a:pPr eaLnBrk="1" hangingPunct="1">
              <a:lnSpc>
                <a:spcPct val="90000"/>
              </a:lnSpc>
              <a:spcBef>
                <a:spcPts val="0"/>
              </a:spcBef>
              <a:spcAft>
                <a:spcPts val="600"/>
              </a:spcAft>
            </a:pPr>
            <a:endParaRPr lang="en-US" sz="2400" dirty="0"/>
          </a:p>
        </p:txBody>
      </p:sp>
    </p:spTree>
    <p:extLst>
      <p:ext uri="{BB962C8B-B14F-4D97-AF65-F5344CB8AC3E}">
        <p14:creationId xmlns:p14="http://schemas.microsoft.com/office/powerpoint/2010/main" val="327839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863CB-E9F4-4912-BF87-0E2AF4491238}" type="slidenum">
              <a:rPr lang="en-US" smtClean="0"/>
              <a:pPr/>
              <a:t>3</a:t>
            </a:fld>
            <a:endParaRPr lang="en-US" dirty="0"/>
          </a:p>
        </p:txBody>
      </p:sp>
      <p:sp>
        <p:nvSpPr>
          <p:cNvPr id="2" name="Title 1"/>
          <p:cNvSpPr>
            <a:spLocks noGrp="1"/>
          </p:cNvSpPr>
          <p:nvPr>
            <p:ph type="title"/>
          </p:nvPr>
        </p:nvSpPr>
        <p:spPr>
          <a:xfrm>
            <a:off x="1600200" y="457200"/>
            <a:ext cx="7315200" cy="1143000"/>
          </a:xfrm>
        </p:spPr>
        <p:txBody>
          <a:bodyPr>
            <a:noAutofit/>
          </a:bodyPr>
          <a:lstStyle/>
          <a:p>
            <a:r>
              <a:rPr lang="en-US" sz="3200" dirty="0">
                <a:solidFill>
                  <a:srgbClr val="002F8E"/>
                </a:solidFill>
              </a:rPr>
              <a:t>Introduction</a:t>
            </a:r>
            <a:br>
              <a:rPr lang="en-US" sz="3200" dirty="0">
                <a:solidFill>
                  <a:srgbClr val="002F8E"/>
                </a:solidFill>
              </a:rPr>
            </a:br>
            <a:r>
              <a:rPr lang="en-US" sz="3200" dirty="0">
                <a:solidFill>
                  <a:srgbClr val="002F8E"/>
                </a:solidFill>
              </a:rPr>
              <a:t> - Special Characteristics of Nuclear-related    </a:t>
            </a:r>
            <a:br>
              <a:rPr lang="en-US" sz="3200" dirty="0">
                <a:solidFill>
                  <a:srgbClr val="002F8E"/>
                </a:solidFill>
              </a:rPr>
            </a:br>
            <a:r>
              <a:rPr lang="en-US" sz="3200" dirty="0">
                <a:solidFill>
                  <a:srgbClr val="002F8E"/>
                </a:solidFill>
              </a:rPr>
              <a:t>   Information</a:t>
            </a:r>
          </a:p>
        </p:txBody>
      </p:sp>
      <p:sp>
        <p:nvSpPr>
          <p:cNvPr id="3" name="Content Placeholder 2"/>
          <p:cNvSpPr>
            <a:spLocks noGrp="1"/>
          </p:cNvSpPr>
          <p:nvPr>
            <p:ph idx="1"/>
          </p:nvPr>
        </p:nvSpPr>
        <p:spPr>
          <a:xfrm>
            <a:off x="533400" y="1774118"/>
            <a:ext cx="8382000" cy="4855281"/>
          </a:xfrm>
        </p:spPr>
        <p:txBody>
          <a:bodyPr>
            <a:normAutofit fontScale="70000" lnSpcReduction="20000"/>
          </a:bodyPr>
          <a:lstStyle/>
          <a:p>
            <a:pPr>
              <a:lnSpc>
                <a:spcPct val="120000"/>
              </a:lnSpc>
              <a:spcBef>
                <a:spcPts val="0"/>
              </a:spcBef>
              <a:spcAft>
                <a:spcPts val="600"/>
              </a:spcAft>
            </a:pPr>
            <a:r>
              <a:rPr lang="en-US" sz="3400" dirty="0"/>
              <a:t>This course will cover the policy requirements to classify matter containing RD and FRD, including details of the special characteristics of nuclear-related information</a:t>
            </a:r>
          </a:p>
          <a:p>
            <a:pPr>
              <a:lnSpc>
                <a:spcPct val="120000"/>
              </a:lnSpc>
              <a:spcBef>
                <a:spcPts val="0"/>
              </a:spcBef>
              <a:spcAft>
                <a:spcPts val="600"/>
              </a:spcAft>
            </a:pPr>
            <a:r>
              <a:rPr lang="en-US" sz="3400" dirty="0"/>
              <a:t>Special characteristics of nuclear-related information include:</a:t>
            </a:r>
          </a:p>
          <a:p>
            <a:pPr marL="631825" lvl="1" indent="-231775">
              <a:lnSpc>
                <a:spcPct val="120000"/>
              </a:lnSpc>
              <a:spcBef>
                <a:spcPts val="0"/>
              </a:spcBef>
              <a:spcAft>
                <a:spcPts val="600"/>
              </a:spcAft>
            </a:pPr>
            <a:r>
              <a:rPr lang="en-US" sz="3100" dirty="0"/>
              <a:t>No automatic declassification</a:t>
            </a:r>
          </a:p>
          <a:p>
            <a:pPr marL="631825" lvl="1" indent="-231775">
              <a:lnSpc>
                <a:spcPct val="120000"/>
              </a:lnSpc>
              <a:spcBef>
                <a:spcPts val="0"/>
              </a:spcBef>
              <a:spcAft>
                <a:spcPts val="600"/>
              </a:spcAft>
            </a:pPr>
            <a:r>
              <a:rPr lang="en-US" sz="3100" dirty="0"/>
              <a:t>Limited authority to determine initial classification and declassification</a:t>
            </a:r>
          </a:p>
          <a:p>
            <a:pPr marL="631825" lvl="1" indent="-231775">
              <a:lnSpc>
                <a:spcPct val="120000"/>
              </a:lnSpc>
              <a:spcBef>
                <a:spcPts val="0"/>
              </a:spcBef>
              <a:spcAft>
                <a:spcPts val="600"/>
              </a:spcAft>
            </a:pPr>
            <a:r>
              <a:rPr lang="en-US" sz="3100" dirty="0"/>
              <a:t>Special training for access and classification</a:t>
            </a:r>
          </a:p>
          <a:p>
            <a:pPr marL="631825" lvl="1" indent="-231775">
              <a:lnSpc>
                <a:spcPct val="120000"/>
              </a:lnSpc>
              <a:spcBef>
                <a:spcPts val="0"/>
              </a:spcBef>
              <a:spcAft>
                <a:spcPts val="600"/>
              </a:spcAft>
            </a:pPr>
            <a:r>
              <a:rPr lang="en-US" sz="3100" dirty="0"/>
              <a:t>Special marking</a:t>
            </a:r>
          </a:p>
          <a:p>
            <a:pPr marL="631825" lvl="1" indent="-231775">
              <a:lnSpc>
                <a:spcPct val="120000"/>
              </a:lnSpc>
              <a:spcBef>
                <a:spcPts val="0"/>
              </a:spcBef>
              <a:spcAft>
                <a:spcPts val="600"/>
              </a:spcAft>
            </a:pPr>
            <a:r>
              <a:rPr lang="en-US" sz="3100" dirty="0"/>
              <a:t>Special access requirements for RD</a:t>
            </a:r>
          </a:p>
          <a:p>
            <a:pPr marL="631825" lvl="1" indent="-231775">
              <a:lnSpc>
                <a:spcPct val="120000"/>
              </a:lnSpc>
              <a:spcBef>
                <a:spcPts val="0"/>
              </a:spcBef>
              <a:spcAft>
                <a:spcPts val="600"/>
              </a:spcAft>
            </a:pPr>
            <a:r>
              <a:rPr lang="en-US" sz="3100" dirty="0"/>
              <a:t>Foreign exchange of RD and FRD is only permitted under special agreements</a:t>
            </a:r>
          </a:p>
          <a:p>
            <a:pPr>
              <a:lnSpc>
                <a:spcPct val="120000"/>
              </a:lnSpc>
              <a:spcBef>
                <a:spcPts val="0"/>
              </a:spcBef>
              <a:spcAft>
                <a:spcPts val="600"/>
              </a:spcAft>
            </a:pPr>
            <a:endParaRPr lang="en-US" dirty="0"/>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299513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FE414CFB-83F8-4A0B-ADF8-0482FFF4FB01}" type="slidenum">
              <a:rPr lang="en-US" smtClean="0"/>
              <a:pPr/>
              <a:t>30</a:t>
            </a:fld>
            <a:endParaRPr lang="en-US" dirty="0"/>
          </a:p>
        </p:txBody>
      </p:sp>
      <p:sp>
        <p:nvSpPr>
          <p:cNvPr id="45059" name="Rectangle 2"/>
          <p:cNvSpPr>
            <a:spLocks noGrp="1" noChangeArrowheads="1"/>
          </p:cNvSpPr>
          <p:nvPr>
            <p:ph type="title"/>
          </p:nvPr>
        </p:nvSpPr>
        <p:spPr>
          <a:xfrm>
            <a:off x="1524000" y="304800"/>
            <a:ext cx="7239000" cy="1139825"/>
          </a:xfrm>
        </p:spPr>
        <p:txBody>
          <a:bodyPr>
            <a:normAutofit/>
          </a:bodyPr>
          <a:lstStyle/>
          <a:p>
            <a:pPr eaLnBrk="1" hangingPunct="1"/>
            <a:r>
              <a:rPr lang="en-US" sz="4000" dirty="0"/>
              <a:t>Purpose</a:t>
            </a:r>
          </a:p>
        </p:txBody>
      </p:sp>
      <p:sp>
        <p:nvSpPr>
          <p:cNvPr id="45060" name="Rectangle 3"/>
          <p:cNvSpPr>
            <a:spLocks noGrp="1" noChangeArrowheads="1"/>
          </p:cNvSpPr>
          <p:nvPr>
            <p:ph type="body" sz="half" idx="1"/>
          </p:nvPr>
        </p:nvSpPr>
        <p:spPr>
          <a:xfrm>
            <a:off x="533400" y="1828800"/>
            <a:ext cx="3962400" cy="4648200"/>
          </a:xfrm>
        </p:spPr>
        <p:txBody>
          <a:bodyPr>
            <a:normAutofit fontScale="92500" lnSpcReduction="10000"/>
          </a:bodyPr>
          <a:lstStyle/>
          <a:p>
            <a:pPr eaLnBrk="1" hangingPunct="1">
              <a:buFont typeface="Wingdings" pitchFamily="2" charset="2"/>
              <a:buNone/>
            </a:pPr>
            <a:r>
              <a:rPr lang="en-US" sz="2800" dirty="0"/>
              <a:t>10 CFR part 1045 </a:t>
            </a:r>
          </a:p>
          <a:p>
            <a:pPr eaLnBrk="1" hangingPunct="1">
              <a:buFont typeface="Wingdings" pitchFamily="2" charset="2"/>
              <a:buNone/>
            </a:pPr>
            <a:endParaRPr lang="en-US" sz="500" dirty="0"/>
          </a:p>
          <a:p>
            <a:pPr eaLnBrk="1" hangingPunct="1"/>
            <a:r>
              <a:rPr lang="en-US" sz="2600" dirty="0"/>
              <a:t>DOE issued regulation to establish Government-wide policies for implementing the Atomic Energy Act</a:t>
            </a:r>
          </a:p>
          <a:p>
            <a:pPr eaLnBrk="1" hangingPunct="1"/>
            <a:endParaRPr lang="en-US" sz="200" dirty="0"/>
          </a:p>
          <a:p>
            <a:pPr eaLnBrk="1" hangingPunct="1"/>
            <a:r>
              <a:rPr lang="en-US" sz="2600" dirty="0"/>
              <a:t>Ensures consistent implementation of RD, FRD, and TFNI policies and procedures throughout the Government </a:t>
            </a:r>
          </a:p>
          <a:p>
            <a:pPr eaLnBrk="1" hangingPunct="1"/>
            <a:endParaRPr lang="en-US" sz="200" dirty="0"/>
          </a:p>
          <a:p>
            <a:pPr eaLnBrk="1" hangingPunct="1"/>
            <a:r>
              <a:rPr lang="en-US" sz="2600" dirty="0"/>
              <a:t>Latest revision dated December 2018</a:t>
            </a:r>
          </a:p>
        </p:txBody>
      </p:sp>
      <p:pic>
        <p:nvPicPr>
          <p:cNvPr id="3" name="Content Placeholder 2" title="Title 10 Code of Federal Regulations Part 104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76400"/>
            <a:ext cx="3612435" cy="4672407"/>
          </a:xfrm>
        </p:spPr>
      </p:pic>
    </p:spTree>
    <p:extLst>
      <p:ext uri="{BB962C8B-B14F-4D97-AF65-F5344CB8AC3E}">
        <p14:creationId xmlns:p14="http://schemas.microsoft.com/office/powerpoint/2010/main" val="429273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DD1612E0-B40C-4E70-B1B5-B61F8B5856DB}" type="slidenum">
              <a:rPr lang="en-US" smtClean="0"/>
              <a:pPr/>
              <a:t>31</a:t>
            </a:fld>
            <a:endParaRPr lang="en-US" dirty="0"/>
          </a:p>
        </p:txBody>
      </p:sp>
      <p:sp>
        <p:nvSpPr>
          <p:cNvPr id="47107" name="Rectangle 2"/>
          <p:cNvSpPr>
            <a:spLocks noGrp="1" noChangeArrowheads="1"/>
          </p:cNvSpPr>
          <p:nvPr>
            <p:ph type="title"/>
          </p:nvPr>
        </p:nvSpPr>
        <p:spPr/>
        <p:txBody>
          <a:bodyPr>
            <a:normAutofit/>
          </a:bodyPr>
          <a:lstStyle/>
          <a:p>
            <a:pPr eaLnBrk="1" hangingPunct="1"/>
            <a:r>
              <a:rPr lang="en-US" sz="4000" dirty="0"/>
              <a:t>Applicability</a:t>
            </a:r>
          </a:p>
        </p:txBody>
      </p:sp>
      <p:sp>
        <p:nvSpPr>
          <p:cNvPr id="47108" name="Rectangle 3"/>
          <p:cNvSpPr>
            <a:spLocks noGrp="1" noChangeArrowheads="1"/>
          </p:cNvSpPr>
          <p:nvPr>
            <p:ph type="body" sz="quarter" idx="13"/>
          </p:nvPr>
        </p:nvSpPr>
        <p:spPr>
          <a:xfrm>
            <a:off x="838200" y="1703832"/>
            <a:ext cx="7924800" cy="1905000"/>
          </a:xfrm>
        </p:spPr>
        <p:txBody>
          <a:bodyPr>
            <a:noAutofit/>
          </a:bodyPr>
          <a:lstStyle/>
          <a:p>
            <a:pPr>
              <a:spcAft>
                <a:spcPct val="0"/>
              </a:spcAft>
            </a:pPr>
            <a:r>
              <a:rPr lang="en-US" sz="2800" dirty="0"/>
              <a:t>10 CFR part 1045 applies to ANY PERSON (not just to Government agencies) who has access to</a:t>
            </a:r>
            <a:r>
              <a:rPr lang="en-US" sz="2800" dirty="0">
                <a:solidFill>
                  <a:srgbClr val="002F8E"/>
                </a:solidFill>
              </a:rPr>
              <a:t> </a:t>
            </a:r>
            <a:r>
              <a:rPr lang="en-US" sz="2800" dirty="0"/>
              <a:t>or who generates material that potentially contains RD, FRD, or TFNI  </a:t>
            </a:r>
            <a:endParaRPr lang="en-US" sz="2000" dirty="0"/>
          </a:p>
        </p:txBody>
      </p:sp>
      <p:pic>
        <p:nvPicPr>
          <p:cNvPr id="4" name="Content Placeholder 3" title="Person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752600" y="3788664"/>
            <a:ext cx="5562600" cy="2173991"/>
          </a:xfrm>
        </p:spPr>
      </p:pic>
    </p:spTree>
    <p:extLst>
      <p:ext uri="{BB962C8B-B14F-4D97-AF65-F5344CB8AC3E}">
        <p14:creationId xmlns:p14="http://schemas.microsoft.com/office/powerpoint/2010/main" val="4067689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859A50B2-FFBE-484D-A3A9-2322994CEE63}" type="slidenum">
              <a:rPr lang="en-US" smtClean="0"/>
              <a:pPr/>
              <a:t>32</a:t>
            </a:fld>
            <a:endParaRPr lang="en-US" dirty="0"/>
          </a:p>
        </p:txBody>
      </p:sp>
      <p:sp>
        <p:nvSpPr>
          <p:cNvPr id="13" name="Title 12"/>
          <p:cNvSpPr>
            <a:spLocks noGrp="1"/>
          </p:cNvSpPr>
          <p:nvPr>
            <p:ph type="title"/>
          </p:nvPr>
        </p:nvSpPr>
        <p:spPr>
          <a:xfrm>
            <a:off x="1600200" y="239890"/>
            <a:ext cx="7010400" cy="1143000"/>
          </a:xfrm>
        </p:spPr>
        <p:txBody>
          <a:bodyPr>
            <a:normAutofit/>
          </a:bodyPr>
          <a:lstStyle/>
          <a:p>
            <a:r>
              <a:rPr lang="en-US" sz="4000" dirty="0"/>
              <a:t>Overall Responsibilities</a:t>
            </a:r>
          </a:p>
        </p:txBody>
      </p:sp>
      <p:pic>
        <p:nvPicPr>
          <p:cNvPr id="5" name="Picture 4" title="overall agency responsibilities for RD, FRD, and TFN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44600"/>
            <a:ext cx="6754321" cy="5197475"/>
          </a:xfrm>
          <a:prstGeom prst="rect">
            <a:avLst/>
          </a:prstGeom>
        </p:spPr>
      </p:pic>
    </p:spTree>
    <p:extLst>
      <p:ext uri="{BB962C8B-B14F-4D97-AF65-F5344CB8AC3E}">
        <p14:creationId xmlns:p14="http://schemas.microsoft.com/office/powerpoint/2010/main" val="2985598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BDEAC571-AB50-411D-8E86-CC7770A891D0}" type="slidenum">
              <a:rPr lang="en-US" smtClean="0"/>
              <a:pPr/>
              <a:t>33</a:t>
            </a:fld>
            <a:endParaRPr lang="en-US" dirty="0"/>
          </a:p>
        </p:txBody>
      </p:sp>
      <p:sp>
        <p:nvSpPr>
          <p:cNvPr id="49155" name="Rectangle 2"/>
          <p:cNvSpPr>
            <a:spLocks noGrp="1" noChangeArrowheads="1"/>
          </p:cNvSpPr>
          <p:nvPr>
            <p:ph type="title"/>
          </p:nvPr>
        </p:nvSpPr>
        <p:spPr>
          <a:xfrm>
            <a:off x="1524000" y="381000"/>
            <a:ext cx="7620000" cy="1143000"/>
          </a:xfrm>
        </p:spPr>
        <p:txBody>
          <a:bodyPr>
            <a:normAutofit fontScale="90000"/>
          </a:bodyPr>
          <a:lstStyle/>
          <a:p>
            <a:pPr eaLnBrk="1" hangingPunct="1"/>
            <a:r>
              <a:rPr lang="en-US" dirty="0"/>
              <a:t>DOE’s Role in Nuclear Classification</a:t>
            </a:r>
          </a:p>
        </p:txBody>
      </p:sp>
      <p:sp>
        <p:nvSpPr>
          <p:cNvPr id="49156" name="Rectangle 3"/>
          <p:cNvSpPr>
            <a:spLocks noGrp="1" noChangeArrowheads="1"/>
          </p:cNvSpPr>
          <p:nvPr>
            <p:ph type="body" idx="1"/>
          </p:nvPr>
        </p:nvSpPr>
        <p:spPr>
          <a:xfrm>
            <a:off x="762000" y="1600200"/>
            <a:ext cx="8153400" cy="5181600"/>
          </a:xfrm>
        </p:spPr>
        <p:txBody>
          <a:bodyPr>
            <a:normAutofit fontScale="92500" lnSpcReduction="20000"/>
          </a:bodyPr>
          <a:lstStyle/>
          <a:p>
            <a:pPr eaLnBrk="1" hangingPunct="1">
              <a:lnSpc>
                <a:spcPct val="110000"/>
              </a:lnSpc>
              <a:spcBef>
                <a:spcPts val="0"/>
              </a:spcBef>
              <a:spcAft>
                <a:spcPts val="800"/>
              </a:spcAft>
            </a:pPr>
            <a:r>
              <a:rPr lang="en-US" sz="2400" dirty="0"/>
              <a:t>Determine what new information is RD</a:t>
            </a:r>
          </a:p>
          <a:p>
            <a:pPr eaLnBrk="1" hangingPunct="1">
              <a:lnSpc>
                <a:spcPct val="110000"/>
              </a:lnSpc>
              <a:spcBef>
                <a:spcPts val="0"/>
              </a:spcBef>
              <a:spcAft>
                <a:spcPts val="800"/>
              </a:spcAft>
            </a:pPr>
            <a:r>
              <a:rPr lang="en-US" sz="2400" dirty="0"/>
              <a:t>Determine what</a:t>
            </a:r>
            <a:r>
              <a:rPr lang="en-US" sz="2400" dirty="0">
                <a:solidFill>
                  <a:srgbClr val="FF0000"/>
                </a:solidFill>
              </a:rPr>
              <a:t> </a:t>
            </a:r>
            <a:r>
              <a:rPr lang="en-US" sz="2400" dirty="0"/>
              <a:t>RD/TFNI may be declassified</a:t>
            </a:r>
          </a:p>
          <a:p>
            <a:pPr>
              <a:lnSpc>
                <a:spcPct val="110000"/>
              </a:lnSpc>
              <a:spcBef>
                <a:spcPts val="0"/>
              </a:spcBef>
              <a:spcAft>
                <a:spcPts val="800"/>
              </a:spcAft>
            </a:pPr>
            <a:r>
              <a:rPr lang="en-US" sz="2400" dirty="0"/>
              <a:t>In consultation with DoD, determine what information can be transclassified to FRD and what FRD can be declassified</a:t>
            </a:r>
          </a:p>
          <a:p>
            <a:pPr>
              <a:lnSpc>
                <a:spcPct val="110000"/>
              </a:lnSpc>
              <a:spcBef>
                <a:spcPts val="0"/>
              </a:spcBef>
              <a:spcAft>
                <a:spcPts val="800"/>
              </a:spcAft>
            </a:pPr>
            <a:r>
              <a:rPr lang="en-US" sz="2400" dirty="0"/>
              <a:t>In consultation with the DNI, determine what information can be transclassified to TFNI </a:t>
            </a:r>
          </a:p>
          <a:p>
            <a:pPr>
              <a:lnSpc>
                <a:spcPct val="110000"/>
              </a:lnSpc>
              <a:spcBef>
                <a:spcPts val="0"/>
              </a:spcBef>
              <a:spcAft>
                <a:spcPts val="800"/>
              </a:spcAft>
            </a:pPr>
            <a:r>
              <a:rPr lang="en-US" sz="2400" dirty="0"/>
              <a:t>Prepare classification guidance that covers RD, FRD, and TFNI and review classification guidance developed by other agencies to ensure that references to RD, FRD, and TFNI are consistent with DOE guidance </a:t>
            </a:r>
          </a:p>
          <a:p>
            <a:pPr>
              <a:lnSpc>
                <a:spcPct val="110000"/>
              </a:lnSpc>
              <a:spcBef>
                <a:spcPts val="0"/>
              </a:spcBef>
              <a:spcAft>
                <a:spcPts val="800"/>
              </a:spcAft>
            </a:pPr>
            <a:r>
              <a:rPr lang="en-US" sz="2400" dirty="0"/>
              <a:t>Review matter forwarded by other agencies that has been requested under the Freedom of Information Act (FOIA) or Mandatory Declassification Review (MDR) requests and that may contain or are marked as containing RD, FRD, and TFNI</a:t>
            </a:r>
          </a:p>
          <a:p>
            <a:pPr eaLnBrk="1" hangingPunct="1">
              <a:lnSpc>
                <a:spcPct val="110000"/>
              </a:lnSpc>
              <a:spcBef>
                <a:spcPts val="0"/>
              </a:spcBef>
              <a:spcAft>
                <a:spcPts val="1200"/>
              </a:spcAft>
            </a:pPr>
            <a:endParaRPr lang="en-US" sz="2100" dirty="0"/>
          </a:p>
        </p:txBody>
      </p:sp>
    </p:spTree>
    <p:extLst>
      <p:ext uri="{BB962C8B-B14F-4D97-AF65-F5344CB8AC3E}">
        <p14:creationId xmlns:p14="http://schemas.microsoft.com/office/powerpoint/2010/main" val="1191444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ABCAD998-4C86-4E10-9AA2-1F1A932264DF}" type="slidenum">
              <a:rPr lang="en-US" smtClean="0"/>
              <a:pPr/>
              <a:t>34</a:t>
            </a:fld>
            <a:endParaRPr lang="en-US" dirty="0"/>
          </a:p>
        </p:txBody>
      </p:sp>
      <p:sp>
        <p:nvSpPr>
          <p:cNvPr id="52227" name="Rectangle 2"/>
          <p:cNvSpPr>
            <a:spLocks noGrp="1" noChangeArrowheads="1"/>
          </p:cNvSpPr>
          <p:nvPr>
            <p:ph type="title"/>
          </p:nvPr>
        </p:nvSpPr>
        <p:spPr/>
        <p:txBody>
          <a:bodyPr>
            <a:normAutofit/>
          </a:bodyPr>
          <a:lstStyle/>
          <a:p>
            <a:pPr eaLnBrk="1" hangingPunct="1"/>
            <a:r>
              <a:rPr lang="en-US" sz="4000" dirty="0"/>
              <a:t>Agency Implementation</a:t>
            </a:r>
          </a:p>
        </p:txBody>
      </p:sp>
      <p:sp>
        <p:nvSpPr>
          <p:cNvPr id="52228" name="Rectangle 3"/>
          <p:cNvSpPr>
            <a:spLocks noGrp="1" noChangeArrowheads="1"/>
          </p:cNvSpPr>
          <p:nvPr>
            <p:ph type="body" idx="1"/>
          </p:nvPr>
        </p:nvSpPr>
        <p:spPr>
          <a:xfrm>
            <a:off x="685800" y="1582208"/>
            <a:ext cx="8229600" cy="4859867"/>
          </a:xfrm>
        </p:spPr>
        <p:txBody>
          <a:bodyPr>
            <a:noAutofit/>
          </a:bodyPr>
          <a:lstStyle/>
          <a:p>
            <a:pPr eaLnBrk="1" hangingPunct="1">
              <a:spcBef>
                <a:spcPts val="0"/>
              </a:spcBef>
              <a:spcAft>
                <a:spcPts val="1200"/>
              </a:spcAft>
            </a:pPr>
            <a:r>
              <a:rPr lang="en-US" sz="2800" dirty="0"/>
              <a:t>Agencies appoint an RD Management Official who implements the RD program by:</a:t>
            </a:r>
            <a:r>
              <a:rPr lang="en-US" sz="2000" strike="sngStrike" dirty="0"/>
              <a:t> </a:t>
            </a:r>
          </a:p>
          <a:p>
            <a:pPr lvl="1">
              <a:spcBef>
                <a:spcPts val="0"/>
              </a:spcBef>
              <a:spcAft>
                <a:spcPts val="1200"/>
              </a:spcAft>
            </a:pPr>
            <a:r>
              <a:rPr lang="en-US" sz="2400" dirty="0"/>
              <a:t>Developing agency-specific policies</a:t>
            </a:r>
          </a:p>
          <a:p>
            <a:pPr lvl="1">
              <a:spcBef>
                <a:spcPts val="0"/>
              </a:spcBef>
              <a:spcAft>
                <a:spcPts val="1200"/>
              </a:spcAft>
            </a:pPr>
            <a:r>
              <a:rPr lang="en-US" sz="2400" dirty="0"/>
              <a:t>Ensuring persons with access to or who classify RD, FRD, and TFNI are appropriately trained </a:t>
            </a:r>
          </a:p>
          <a:p>
            <a:pPr lvl="1">
              <a:spcBef>
                <a:spcPts val="0"/>
              </a:spcBef>
              <a:spcAft>
                <a:spcPts val="1200"/>
              </a:spcAft>
            </a:pPr>
            <a:r>
              <a:rPr lang="en-US" sz="2400" dirty="0"/>
              <a:t>Ensuring classification guidance that contains RD, FRD,  and TFNI is developed jointly with or coordinated with  DOE and is reviewed every 5 years for consistency with DOE guidance</a:t>
            </a:r>
          </a:p>
          <a:p>
            <a:pPr lvl="1">
              <a:spcBef>
                <a:spcPts val="0"/>
              </a:spcBef>
              <a:spcAft>
                <a:spcPts val="1200"/>
              </a:spcAft>
            </a:pPr>
            <a:r>
              <a:rPr lang="en-US" sz="2400" dirty="0"/>
              <a:t>Serving as the primary point of contact for questions concerning RD and FRD</a:t>
            </a:r>
          </a:p>
          <a:p>
            <a:pPr eaLnBrk="1" hangingPunct="1">
              <a:spcBef>
                <a:spcPts val="0"/>
              </a:spcBef>
              <a:spcAft>
                <a:spcPts val="1200"/>
              </a:spcAft>
            </a:pPr>
            <a:endParaRPr lang="en-US" sz="2400" dirty="0"/>
          </a:p>
        </p:txBody>
      </p:sp>
    </p:spTree>
    <p:extLst>
      <p:ext uri="{BB962C8B-B14F-4D97-AF65-F5344CB8AC3E}">
        <p14:creationId xmlns:p14="http://schemas.microsoft.com/office/powerpoint/2010/main" val="3256916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a:lstStyle/>
          <a:p>
            <a:pPr>
              <a:defRPr/>
            </a:pPr>
            <a:fld id="{DAE9A9E6-ACEE-4D8F-86C5-7D0C6182DA6D}" type="slidenum">
              <a:rPr lang="en-US"/>
              <a:pPr>
                <a:defRPr/>
              </a:pPr>
              <a:t>35</a:t>
            </a:fld>
            <a:endParaRPr lang="en-US" dirty="0"/>
          </a:p>
        </p:txBody>
      </p:sp>
      <p:sp>
        <p:nvSpPr>
          <p:cNvPr id="3" name="Title 2"/>
          <p:cNvSpPr>
            <a:spLocks noGrp="1"/>
          </p:cNvSpPr>
          <p:nvPr>
            <p:ph type="title"/>
          </p:nvPr>
        </p:nvSpPr>
        <p:spPr/>
        <p:txBody>
          <a:bodyPr>
            <a:noAutofit/>
          </a:bodyPr>
          <a:lstStyle/>
          <a:p>
            <a:r>
              <a:rPr lang="en-US" sz="4000" dirty="0">
                <a:solidFill>
                  <a:srgbClr val="002F8E"/>
                </a:solidFill>
              </a:rPr>
              <a:t>RD Derivative Classifier Responsibilities</a:t>
            </a:r>
          </a:p>
        </p:txBody>
      </p:sp>
      <p:sp>
        <p:nvSpPr>
          <p:cNvPr id="20485" name="Rectangle 6"/>
          <p:cNvSpPr>
            <a:spLocks noGrp="1" noChangeArrowheads="1"/>
          </p:cNvSpPr>
          <p:nvPr>
            <p:ph idx="1"/>
          </p:nvPr>
        </p:nvSpPr>
        <p:spPr>
          <a:xfrm>
            <a:off x="838200" y="1864523"/>
            <a:ext cx="8001000" cy="4222917"/>
          </a:xfrm>
        </p:spPr>
        <p:txBody>
          <a:bodyPr>
            <a:noAutofit/>
          </a:bodyPr>
          <a:lstStyle/>
          <a:p>
            <a:pPr>
              <a:spcBef>
                <a:spcPct val="0"/>
              </a:spcBef>
              <a:spcAft>
                <a:spcPts val="1200"/>
              </a:spcAft>
            </a:pPr>
            <a:r>
              <a:rPr lang="en-US" sz="2600" dirty="0"/>
              <a:t>Complete required training</a:t>
            </a:r>
          </a:p>
          <a:p>
            <a:pPr>
              <a:spcBef>
                <a:spcPct val="0"/>
              </a:spcBef>
              <a:spcAft>
                <a:spcPts val="1200"/>
              </a:spcAft>
            </a:pPr>
            <a:r>
              <a:rPr lang="en-US" sz="2600" dirty="0"/>
              <a:t>Review matter to determine if it contains RD or FRD</a:t>
            </a:r>
          </a:p>
          <a:p>
            <a:pPr>
              <a:spcBef>
                <a:spcPct val="0"/>
              </a:spcBef>
              <a:spcAft>
                <a:spcPts val="1200"/>
              </a:spcAft>
            </a:pPr>
            <a:r>
              <a:rPr lang="en-US" sz="2600" dirty="0"/>
              <a:t>Understand when matter that potentially contains RD or FRD must be submitted to DOE or DoD for review</a:t>
            </a:r>
          </a:p>
          <a:p>
            <a:pPr>
              <a:spcBef>
                <a:spcPct val="0"/>
              </a:spcBef>
              <a:spcAft>
                <a:spcPts val="1200"/>
              </a:spcAft>
            </a:pPr>
            <a:r>
              <a:rPr lang="en-US" sz="2600" dirty="0"/>
              <a:t>Use approved applicable classification guides, bulletins, or portion-marked source documents as a basis for classification</a:t>
            </a:r>
          </a:p>
          <a:p>
            <a:pPr>
              <a:spcBef>
                <a:spcPct val="0"/>
              </a:spcBef>
              <a:spcAft>
                <a:spcPts val="1200"/>
              </a:spcAft>
            </a:pPr>
            <a:r>
              <a:rPr lang="en-US" sz="2600" dirty="0"/>
              <a:t>Challenge the classification of RD or FRD that they believe is misclassified</a:t>
            </a:r>
          </a:p>
        </p:txBody>
      </p:sp>
    </p:spTree>
    <p:extLst>
      <p:ext uri="{BB962C8B-B14F-4D97-AF65-F5344CB8AC3E}">
        <p14:creationId xmlns:p14="http://schemas.microsoft.com/office/powerpoint/2010/main" val="272420437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EF1B5F73-B38B-47E1-9437-29088074071E}" type="slidenum">
              <a:rPr lang="en-US"/>
              <a:pPr>
                <a:defRPr/>
              </a:pPr>
              <a:t>36</a:t>
            </a:fld>
            <a:endParaRPr lang="en-US" dirty="0"/>
          </a:p>
        </p:txBody>
      </p:sp>
      <p:sp>
        <p:nvSpPr>
          <p:cNvPr id="21507" name="Rectangle 2"/>
          <p:cNvSpPr>
            <a:spLocks noGrp="1" noChangeArrowheads="1"/>
          </p:cNvSpPr>
          <p:nvPr>
            <p:ph type="title"/>
          </p:nvPr>
        </p:nvSpPr>
        <p:spPr>
          <a:xfrm>
            <a:off x="1596483" y="381000"/>
            <a:ext cx="7010400" cy="1143000"/>
          </a:xfrm>
        </p:spPr>
        <p:txBody>
          <a:bodyPr>
            <a:noAutofit/>
          </a:bodyPr>
          <a:lstStyle/>
          <a:p>
            <a:r>
              <a:rPr lang="en-US" sz="4000" dirty="0">
                <a:solidFill>
                  <a:srgbClr val="002F8E"/>
                </a:solidFill>
              </a:rPr>
              <a:t>RD Derivative Classifier’s Role in Nuclear Classification </a:t>
            </a:r>
          </a:p>
        </p:txBody>
      </p:sp>
      <p:sp>
        <p:nvSpPr>
          <p:cNvPr id="2" name="Content Placeholder 1"/>
          <p:cNvSpPr>
            <a:spLocks noGrp="1"/>
          </p:cNvSpPr>
          <p:nvPr>
            <p:ph idx="1"/>
          </p:nvPr>
        </p:nvSpPr>
        <p:spPr>
          <a:xfrm>
            <a:off x="533400" y="1802180"/>
            <a:ext cx="8610600" cy="4979619"/>
          </a:xfrm>
        </p:spPr>
        <p:txBody>
          <a:bodyPr>
            <a:normAutofit/>
          </a:bodyPr>
          <a:lstStyle/>
          <a:p>
            <a:pPr>
              <a:spcBef>
                <a:spcPts val="0"/>
              </a:spcBef>
              <a:spcAft>
                <a:spcPts val="400"/>
              </a:spcAft>
            </a:pPr>
            <a:r>
              <a:rPr lang="en-US" sz="2800" dirty="0"/>
              <a:t>An RD Derivative Classifier is required to:</a:t>
            </a:r>
          </a:p>
          <a:p>
            <a:pPr marL="631825" lvl="1" indent="-236538">
              <a:spcBef>
                <a:spcPts val="0"/>
              </a:spcBef>
            </a:pPr>
            <a:r>
              <a:rPr lang="en-US" sz="2400" dirty="0"/>
              <a:t>Review matter that potentially contains RD or FRD and determine if it contains RD or FRD</a:t>
            </a:r>
          </a:p>
          <a:p>
            <a:pPr marL="631825" lvl="1" indent="-236538">
              <a:spcBef>
                <a:spcPts val="0"/>
              </a:spcBef>
            </a:pPr>
            <a:endParaRPr lang="en-US" sz="800" dirty="0"/>
          </a:p>
          <a:p>
            <a:pPr marL="631825" lvl="1" indent="-236538">
              <a:spcBef>
                <a:spcPts val="0"/>
              </a:spcBef>
            </a:pPr>
            <a:r>
              <a:rPr lang="en-US" sz="2400" dirty="0"/>
              <a:t>Upgrade the classification of matter containing RD or FRD</a:t>
            </a:r>
          </a:p>
          <a:p>
            <a:pPr marL="631825" lvl="1" indent="-236538">
              <a:spcBef>
                <a:spcPts val="0"/>
              </a:spcBef>
            </a:pPr>
            <a:endParaRPr lang="en-US" sz="200" dirty="0"/>
          </a:p>
          <a:p>
            <a:pPr marL="688975" lvl="1" indent="-293688">
              <a:spcBef>
                <a:spcPts val="0"/>
              </a:spcBef>
              <a:buNone/>
            </a:pPr>
            <a:r>
              <a:rPr lang="en-US" sz="2400" dirty="0"/>
              <a:t>    For example, they can upgrade Confidential to  Confidential//FRD, or Secret//FRD to Secret//RD</a:t>
            </a:r>
          </a:p>
          <a:p>
            <a:pPr marL="631825" lvl="1" indent="-236538">
              <a:spcBef>
                <a:spcPts val="0"/>
              </a:spcBef>
              <a:buNone/>
            </a:pPr>
            <a:endParaRPr lang="en-US" sz="800" dirty="0"/>
          </a:p>
          <a:p>
            <a:pPr marL="631825" lvl="1" indent="-236538">
              <a:spcBef>
                <a:spcPts val="0"/>
              </a:spcBef>
            </a:pPr>
            <a:r>
              <a:rPr lang="en-US" sz="2400" dirty="0"/>
              <a:t>Downgrade the classification </a:t>
            </a:r>
            <a:r>
              <a:rPr lang="en-US" sz="2400" u="sng" dirty="0">
                <a:solidFill>
                  <a:srgbClr val="00359E"/>
                </a:solidFill>
              </a:rPr>
              <a:t>level</a:t>
            </a:r>
            <a:r>
              <a:rPr lang="en-US" sz="2400" dirty="0"/>
              <a:t> of matter containing RD      or FRD - for example, they can downgrade Top Secret//RD to Secret//RD, or downgrade Secret//FRD to Confidential//FRD</a:t>
            </a:r>
          </a:p>
          <a:p>
            <a:pPr marL="631825" lvl="1" indent="-236538">
              <a:spcBef>
                <a:spcPts val="0"/>
              </a:spcBef>
            </a:pPr>
            <a:endParaRPr lang="en-US" sz="800" dirty="0"/>
          </a:p>
          <a:p>
            <a:pPr marL="631825" lvl="1" indent="-236538">
              <a:spcBef>
                <a:spcPts val="0"/>
              </a:spcBef>
            </a:pPr>
            <a:r>
              <a:rPr lang="en-US" sz="2400" dirty="0"/>
              <a:t>Redact RD or FRD from portion marked matter                                   (when it is NOT for public release) </a:t>
            </a:r>
          </a:p>
        </p:txBody>
      </p:sp>
    </p:spTree>
    <p:extLst>
      <p:ext uri="{BB962C8B-B14F-4D97-AF65-F5344CB8AC3E}">
        <p14:creationId xmlns:p14="http://schemas.microsoft.com/office/powerpoint/2010/main" val="20045719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EF1B5F73-B38B-47E1-9437-29088074071E}" type="slidenum">
              <a:rPr lang="en-US"/>
              <a:pPr>
                <a:defRPr/>
              </a:pPr>
              <a:t>37</a:t>
            </a:fld>
            <a:endParaRPr lang="en-US" dirty="0"/>
          </a:p>
        </p:txBody>
      </p:sp>
      <p:sp>
        <p:nvSpPr>
          <p:cNvPr id="21507" name="Rectangle 2"/>
          <p:cNvSpPr>
            <a:spLocks noGrp="1" noChangeArrowheads="1"/>
          </p:cNvSpPr>
          <p:nvPr>
            <p:ph type="title"/>
          </p:nvPr>
        </p:nvSpPr>
        <p:spPr>
          <a:xfrm>
            <a:off x="1596483" y="457200"/>
            <a:ext cx="7010400" cy="1143000"/>
          </a:xfrm>
        </p:spPr>
        <p:txBody>
          <a:bodyPr>
            <a:noAutofit/>
          </a:bodyPr>
          <a:lstStyle/>
          <a:p>
            <a:pPr algn="l"/>
            <a:r>
              <a:rPr lang="en-US" sz="4000" dirty="0">
                <a:solidFill>
                  <a:srgbClr val="002F8E"/>
                </a:solidFill>
              </a:rPr>
              <a:t>RD Derivative Classifier Authority - Limitations</a:t>
            </a:r>
          </a:p>
        </p:txBody>
      </p:sp>
      <p:sp>
        <p:nvSpPr>
          <p:cNvPr id="2" name="Content Placeholder 1"/>
          <p:cNvSpPr>
            <a:spLocks noGrp="1"/>
          </p:cNvSpPr>
          <p:nvPr>
            <p:ph idx="1"/>
          </p:nvPr>
        </p:nvSpPr>
        <p:spPr>
          <a:xfrm>
            <a:off x="685800" y="1752600"/>
            <a:ext cx="8153400" cy="5105400"/>
          </a:xfrm>
        </p:spPr>
        <p:txBody>
          <a:bodyPr>
            <a:normAutofit/>
          </a:bodyPr>
          <a:lstStyle/>
          <a:p>
            <a:pPr>
              <a:spcBef>
                <a:spcPts val="0"/>
              </a:spcBef>
              <a:spcAft>
                <a:spcPts val="800"/>
              </a:spcAft>
            </a:pPr>
            <a:r>
              <a:rPr lang="en-US" sz="2800" dirty="0"/>
              <a:t>An RD Derivative Classifier </a:t>
            </a:r>
            <a:r>
              <a:rPr lang="en-US" sz="2800" b="1" dirty="0"/>
              <a:t>cannot</a:t>
            </a:r>
          </a:p>
          <a:p>
            <a:pPr marL="631825" lvl="1" indent="-236538">
              <a:spcBef>
                <a:spcPts val="0"/>
              </a:spcBef>
              <a:spcAft>
                <a:spcPts val="800"/>
              </a:spcAft>
            </a:pPr>
            <a:r>
              <a:rPr lang="en-US" sz="2400" dirty="0"/>
              <a:t>Make classification determinations outside of their subject matter expertise unless the determination is based on a portion-marked source document</a:t>
            </a:r>
          </a:p>
          <a:p>
            <a:pPr marL="631825" lvl="1" indent="-236538">
              <a:spcBef>
                <a:spcPts val="0"/>
              </a:spcBef>
              <a:spcAft>
                <a:spcPts val="800"/>
              </a:spcAft>
            </a:pPr>
            <a:r>
              <a:rPr lang="en-US" sz="2400" dirty="0"/>
              <a:t>Redact RD or FRD from matter that is not portion marked</a:t>
            </a:r>
          </a:p>
          <a:p>
            <a:pPr marL="631825" lvl="1" indent="-236538">
              <a:spcBef>
                <a:spcPts val="0"/>
              </a:spcBef>
              <a:spcAft>
                <a:spcPts val="800"/>
              </a:spcAft>
            </a:pPr>
            <a:r>
              <a:rPr lang="en-US" sz="2400" dirty="0"/>
              <a:t>Declassify matter containing RD or FRD</a:t>
            </a:r>
          </a:p>
          <a:p>
            <a:pPr marL="631825" lvl="1" indent="-236538">
              <a:spcBef>
                <a:spcPts val="0"/>
              </a:spcBef>
              <a:spcAft>
                <a:spcPts val="800"/>
              </a:spcAft>
            </a:pPr>
            <a:r>
              <a:rPr lang="en-US" sz="2400" dirty="0"/>
              <a:t>Downgrade the classification </a:t>
            </a:r>
            <a:r>
              <a:rPr lang="en-US" sz="2400" u="sng" dirty="0">
                <a:solidFill>
                  <a:srgbClr val="00359E"/>
                </a:solidFill>
              </a:rPr>
              <a:t>category</a:t>
            </a:r>
            <a:r>
              <a:rPr lang="en-US" sz="2400" dirty="0"/>
              <a:t> of matter containing RD or FRD. For example, they cannot downgrade Secret//RD to Secret//FRD, or Secret//RD to Secret</a:t>
            </a:r>
          </a:p>
          <a:p>
            <a:pPr marL="631825" lvl="1" indent="-236538">
              <a:spcBef>
                <a:spcPts val="0"/>
              </a:spcBef>
              <a:spcAft>
                <a:spcPts val="800"/>
              </a:spcAft>
            </a:pPr>
            <a:r>
              <a:rPr lang="en-US" sz="2400" dirty="0"/>
              <a:t>Review matter intended for public release that is marked as or that potentially contains RD or FRD</a:t>
            </a:r>
            <a:endParaRPr lang="en-US" sz="2400" strike="sngStrike" dirty="0">
              <a:solidFill>
                <a:srgbClr val="FF0000"/>
              </a:solidFill>
            </a:endParaRPr>
          </a:p>
        </p:txBody>
      </p:sp>
    </p:spTree>
    <p:extLst>
      <p:ext uri="{BB962C8B-B14F-4D97-AF65-F5344CB8AC3E}">
        <p14:creationId xmlns:p14="http://schemas.microsoft.com/office/powerpoint/2010/main" val="42575833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EF1B5F73-B38B-47E1-9437-29088074071E}" type="slidenum">
              <a:rPr lang="en-US"/>
              <a:pPr>
                <a:defRPr/>
              </a:pPr>
              <a:t>38</a:t>
            </a:fld>
            <a:endParaRPr lang="en-US" dirty="0"/>
          </a:p>
        </p:txBody>
      </p:sp>
      <p:sp>
        <p:nvSpPr>
          <p:cNvPr id="21507" name="Rectangle 2"/>
          <p:cNvSpPr>
            <a:spLocks noGrp="1" noChangeArrowheads="1"/>
          </p:cNvSpPr>
          <p:nvPr>
            <p:ph type="title"/>
          </p:nvPr>
        </p:nvSpPr>
        <p:spPr>
          <a:xfrm>
            <a:off x="1596482" y="457200"/>
            <a:ext cx="7318917" cy="1143000"/>
          </a:xfrm>
        </p:spPr>
        <p:txBody>
          <a:bodyPr>
            <a:noAutofit/>
          </a:bodyPr>
          <a:lstStyle/>
          <a:p>
            <a:pPr algn="l"/>
            <a:r>
              <a:rPr lang="en-US" sz="4000" dirty="0">
                <a:solidFill>
                  <a:srgbClr val="002F8E"/>
                </a:solidFill>
              </a:rPr>
              <a:t>RD Derivative Classifier Limitations</a:t>
            </a:r>
            <a:r>
              <a:rPr lang="en-US" sz="3600" dirty="0">
                <a:solidFill>
                  <a:srgbClr val="002F8E"/>
                </a:solidFill>
              </a:rPr>
              <a:t/>
            </a:r>
            <a:br>
              <a:rPr lang="en-US" sz="3600" dirty="0">
                <a:solidFill>
                  <a:srgbClr val="002F8E"/>
                </a:solidFill>
              </a:rPr>
            </a:br>
            <a:r>
              <a:rPr lang="en-US" sz="3600" dirty="0">
                <a:solidFill>
                  <a:srgbClr val="002F8E"/>
                </a:solidFill>
              </a:rPr>
              <a:t>- </a:t>
            </a:r>
            <a:r>
              <a:rPr lang="en-US" sz="4000" dirty="0">
                <a:solidFill>
                  <a:srgbClr val="002F8E"/>
                </a:solidFill>
              </a:rPr>
              <a:t>Subject Matter Expertise</a:t>
            </a:r>
            <a:endParaRPr lang="en-US" sz="3800" dirty="0">
              <a:solidFill>
                <a:srgbClr val="002F8E"/>
              </a:solidFill>
            </a:endParaRPr>
          </a:p>
        </p:txBody>
      </p:sp>
      <p:sp>
        <p:nvSpPr>
          <p:cNvPr id="2" name="Content Placeholder 1"/>
          <p:cNvSpPr>
            <a:spLocks noGrp="1"/>
          </p:cNvSpPr>
          <p:nvPr>
            <p:ph idx="1"/>
          </p:nvPr>
        </p:nvSpPr>
        <p:spPr>
          <a:xfrm>
            <a:off x="838199" y="2057400"/>
            <a:ext cx="7239001" cy="4359275"/>
          </a:xfrm>
        </p:spPr>
        <p:txBody>
          <a:bodyPr>
            <a:normAutofit/>
          </a:bodyPr>
          <a:lstStyle/>
          <a:p>
            <a:pPr marL="0" indent="0">
              <a:spcBef>
                <a:spcPts val="0"/>
              </a:spcBef>
              <a:spcAft>
                <a:spcPts val="1200"/>
              </a:spcAft>
              <a:buNone/>
            </a:pPr>
            <a:r>
              <a:rPr lang="en-US" sz="3000" dirty="0"/>
              <a:t>Unless classification is based on an applicable portion-marked source document, an RD Derivative Classifier must have subject matter expertise in the information in order to make a determination</a:t>
            </a:r>
          </a:p>
          <a:p>
            <a:pPr marL="0" indent="0">
              <a:spcBef>
                <a:spcPts val="0"/>
              </a:spcBef>
              <a:spcAft>
                <a:spcPts val="1200"/>
              </a:spcAft>
              <a:buNone/>
            </a:pPr>
            <a:endParaRPr lang="en-US" dirty="0"/>
          </a:p>
          <a:p>
            <a:pPr marL="0" indent="0">
              <a:spcBef>
                <a:spcPts val="0"/>
              </a:spcBef>
              <a:spcAft>
                <a:spcPts val="1200"/>
              </a:spcAft>
              <a:buNone/>
            </a:pPr>
            <a:endParaRPr lang="en-US" dirty="0"/>
          </a:p>
        </p:txBody>
      </p:sp>
    </p:spTree>
    <p:extLst>
      <p:ext uri="{BB962C8B-B14F-4D97-AF65-F5344CB8AC3E}">
        <p14:creationId xmlns:p14="http://schemas.microsoft.com/office/powerpoint/2010/main" val="10224734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EF1B5F73-B38B-47E1-9437-29088074071E}" type="slidenum">
              <a:rPr lang="en-US"/>
              <a:pPr>
                <a:defRPr/>
              </a:pPr>
              <a:t>39</a:t>
            </a:fld>
            <a:endParaRPr lang="en-US" dirty="0"/>
          </a:p>
        </p:txBody>
      </p:sp>
      <p:sp>
        <p:nvSpPr>
          <p:cNvPr id="21507" name="Rectangle 2"/>
          <p:cNvSpPr>
            <a:spLocks noGrp="1" noChangeArrowheads="1"/>
          </p:cNvSpPr>
          <p:nvPr>
            <p:ph type="title"/>
          </p:nvPr>
        </p:nvSpPr>
        <p:spPr>
          <a:xfrm>
            <a:off x="1596483" y="457200"/>
            <a:ext cx="7010400" cy="1143000"/>
          </a:xfrm>
        </p:spPr>
        <p:txBody>
          <a:bodyPr>
            <a:noAutofit/>
          </a:bodyPr>
          <a:lstStyle/>
          <a:p>
            <a:pPr algn="l"/>
            <a:r>
              <a:rPr lang="en-US" sz="3800" dirty="0">
                <a:solidFill>
                  <a:srgbClr val="002F8E"/>
                </a:solidFill>
              </a:rPr>
              <a:t>RD Derivative Classifier Limitations</a:t>
            </a:r>
            <a:br>
              <a:rPr lang="en-US" sz="3800" dirty="0">
                <a:solidFill>
                  <a:srgbClr val="002F8E"/>
                </a:solidFill>
              </a:rPr>
            </a:br>
            <a:r>
              <a:rPr lang="en-US" sz="3600" dirty="0">
                <a:solidFill>
                  <a:srgbClr val="002F8E"/>
                </a:solidFill>
              </a:rPr>
              <a:t>- </a:t>
            </a:r>
            <a:r>
              <a:rPr lang="en-US" sz="3800" dirty="0">
                <a:solidFill>
                  <a:srgbClr val="002F8E"/>
                </a:solidFill>
              </a:rPr>
              <a:t>Redacting RD or FRD</a:t>
            </a:r>
          </a:p>
        </p:txBody>
      </p:sp>
      <p:sp>
        <p:nvSpPr>
          <p:cNvPr id="2" name="Content Placeholder 1"/>
          <p:cNvSpPr>
            <a:spLocks noGrp="1"/>
          </p:cNvSpPr>
          <p:nvPr>
            <p:ph idx="1"/>
          </p:nvPr>
        </p:nvSpPr>
        <p:spPr>
          <a:xfrm>
            <a:off x="838200" y="1850848"/>
            <a:ext cx="8001000" cy="4778552"/>
          </a:xfrm>
        </p:spPr>
        <p:txBody>
          <a:bodyPr>
            <a:normAutofit/>
          </a:bodyPr>
          <a:lstStyle/>
          <a:p>
            <a:pPr>
              <a:spcBef>
                <a:spcPts val="0"/>
              </a:spcBef>
              <a:spcAft>
                <a:spcPts val="600"/>
              </a:spcAft>
            </a:pPr>
            <a:r>
              <a:rPr lang="en-US" sz="2800" b="1" dirty="0"/>
              <a:t>An RD Derivative Classifier may remove RD or FRD portions from matter</a:t>
            </a:r>
          </a:p>
          <a:p>
            <a:pPr>
              <a:spcBef>
                <a:spcPts val="0"/>
              </a:spcBef>
              <a:spcAft>
                <a:spcPts val="600"/>
              </a:spcAft>
            </a:pPr>
            <a:endParaRPr lang="en-US" sz="100" b="1" dirty="0"/>
          </a:p>
          <a:p>
            <a:pPr lvl="1">
              <a:spcBef>
                <a:spcPts val="0"/>
              </a:spcBef>
              <a:spcAft>
                <a:spcPts val="600"/>
              </a:spcAft>
            </a:pPr>
            <a:r>
              <a:rPr lang="en-US" sz="2400" dirty="0"/>
              <a:t>Only if the matter is not for public release</a:t>
            </a:r>
          </a:p>
          <a:p>
            <a:pPr lvl="1">
              <a:spcBef>
                <a:spcPts val="0"/>
              </a:spcBef>
              <a:spcAft>
                <a:spcPts val="600"/>
              </a:spcAft>
            </a:pPr>
            <a:endParaRPr lang="en-US" sz="100" dirty="0"/>
          </a:p>
          <a:p>
            <a:pPr lvl="1">
              <a:spcBef>
                <a:spcPts val="0"/>
              </a:spcBef>
              <a:spcAft>
                <a:spcPts val="600"/>
              </a:spcAft>
            </a:pPr>
            <a:r>
              <a:rPr lang="en-US" sz="2400" dirty="0"/>
              <a:t>Only if the matter is portion-marked, and </a:t>
            </a:r>
          </a:p>
          <a:p>
            <a:pPr marL="457200" lvl="1" indent="0">
              <a:spcBef>
                <a:spcPts val="0"/>
              </a:spcBef>
              <a:spcAft>
                <a:spcPts val="600"/>
              </a:spcAft>
              <a:buNone/>
            </a:pPr>
            <a:r>
              <a:rPr lang="en-US" sz="100" dirty="0"/>
              <a:t>  </a:t>
            </a:r>
          </a:p>
          <a:p>
            <a:pPr lvl="1">
              <a:spcBef>
                <a:spcPts val="0"/>
              </a:spcBef>
              <a:spcAft>
                <a:spcPts val="600"/>
              </a:spcAft>
            </a:pPr>
            <a:r>
              <a:rPr lang="en-US" sz="2400" dirty="0"/>
              <a:t>After removal, the matter is reviewed to verify it does not potentially contain RD or FRD (e.g., ensure all portions are correctly identified as not RD or FRD and that there are no classified associations)</a:t>
            </a:r>
          </a:p>
        </p:txBody>
      </p:sp>
    </p:spTree>
    <p:extLst>
      <p:ext uri="{BB962C8B-B14F-4D97-AF65-F5344CB8AC3E}">
        <p14:creationId xmlns:p14="http://schemas.microsoft.com/office/powerpoint/2010/main" val="21871213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CF764F75-40BE-4312-BFBC-48AB8BDA3CEF}" type="slidenum">
              <a:rPr lang="en-US" smtClean="0"/>
              <a:pPr/>
              <a:t>4</a:t>
            </a:fld>
            <a:endParaRPr lang="en-US" dirty="0"/>
          </a:p>
        </p:txBody>
      </p:sp>
      <p:sp>
        <p:nvSpPr>
          <p:cNvPr id="9219" name="Rectangle 2"/>
          <p:cNvSpPr>
            <a:spLocks noGrp="1" noChangeArrowheads="1"/>
          </p:cNvSpPr>
          <p:nvPr>
            <p:ph type="title"/>
          </p:nvPr>
        </p:nvSpPr>
        <p:spPr/>
        <p:txBody>
          <a:bodyPr>
            <a:normAutofit/>
          </a:bodyPr>
          <a:lstStyle/>
          <a:p>
            <a:pPr eaLnBrk="1" hangingPunct="1"/>
            <a:r>
              <a:rPr lang="en-US" sz="4000" dirty="0"/>
              <a:t>Modules</a:t>
            </a:r>
            <a:endParaRPr lang="en-US" sz="4000" strike="sngStrike" dirty="0"/>
          </a:p>
        </p:txBody>
      </p:sp>
      <p:sp>
        <p:nvSpPr>
          <p:cNvPr id="9220" name="Rectangle 3"/>
          <p:cNvSpPr>
            <a:spLocks noGrp="1" noChangeArrowheads="1"/>
          </p:cNvSpPr>
          <p:nvPr>
            <p:ph type="body" idx="1"/>
          </p:nvPr>
        </p:nvSpPr>
        <p:spPr>
          <a:xfrm>
            <a:off x="2133600" y="1684337"/>
            <a:ext cx="5343525" cy="4914900"/>
          </a:xfrm>
        </p:spPr>
        <p:txBody>
          <a:bodyPr>
            <a:normAutofit/>
          </a:bodyPr>
          <a:lstStyle/>
          <a:p>
            <a:pPr eaLnBrk="1" hangingPunct="1">
              <a:lnSpc>
                <a:spcPct val="110000"/>
              </a:lnSpc>
              <a:spcAft>
                <a:spcPts val="1200"/>
              </a:spcAft>
              <a:buFont typeface="Wingdings" pitchFamily="2" charset="2"/>
              <a:buNone/>
            </a:pPr>
            <a:r>
              <a:rPr lang="en-US" sz="2400" dirty="0"/>
              <a:t>A.  </a:t>
            </a:r>
            <a:r>
              <a:rPr lang="en-US" sz="2800" dirty="0"/>
              <a:t>Fundamentals</a:t>
            </a:r>
          </a:p>
          <a:p>
            <a:pPr eaLnBrk="1" hangingPunct="1">
              <a:lnSpc>
                <a:spcPct val="110000"/>
              </a:lnSpc>
              <a:spcAft>
                <a:spcPts val="1200"/>
              </a:spcAft>
              <a:buFont typeface="Wingdings" pitchFamily="2" charset="2"/>
              <a:buNone/>
            </a:pPr>
            <a:r>
              <a:rPr lang="en-US" sz="2800" dirty="0"/>
              <a:t>B. 10 CFR Part 1045</a:t>
            </a:r>
          </a:p>
          <a:p>
            <a:pPr eaLnBrk="1" hangingPunct="1">
              <a:lnSpc>
                <a:spcPct val="110000"/>
              </a:lnSpc>
              <a:spcAft>
                <a:spcPts val="1200"/>
              </a:spcAft>
              <a:buFont typeface="Wingdings" pitchFamily="2" charset="2"/>
              <a:buNone/>
            </a:pPr>
            <a:r>
              <a:rPr lang="en-US" sz="2800" dirty="0"/>
              <a:t>C. Classification</a:t>
            </a:r>
          </a:p>
          <a:p>
            <a:pPr eaLnBrk="1" hangingPunct="1">
              <a:lnSpc>
                <a:spcPct val="110000"/>
              </a:lnSpc>
              <a:spcAft>
                <a:spcPts val="1200"/>
              </a:spcAft>
              <a:buFont typeface="Wingdings" pitchFamily="2" charset="2"/>
              <a:buNone/>
            </a:pPr>
            <a:r>
              <a:rPr lang="en-US" sz="2800" dirty="0"/>
              <a:t>D. Classification Markings</a:t>
            </a:r>
          </a:p>
          <a:p>
            <a:pPr eaLnBrk="1" hangingPunct="1">
              <a:lnSpc>
                <a:spcPct val="110000"/>
              </a:lnSpc>
              <a:spcAft>
                <a:spcPts val="1200"/>
              </a:spcAft>
              <a:buFont typeface="Wingdings" pitchFamily="2" charset="2"/>
              <a:buNone/>
            </a:pPr>
            <a:r>
              <a:rPr lang="en-US" sz="2800" dirty="0"/>
              <a:t>E. Redaction and Declassification</a:t>
            </a:r>
          </a:p>
          <a:p>
            <a:pPr eaLnBrk="1" hangingPunct="1">
              <a:lnSpc>
                <a:spcPct val="110000"/>
              </a:lnSpc>
              <a:spcAft>
                <a:spcPts val="1200"/>
              </a:spcAft>
              <a:buFont typeface="Wingdings" pitchFamily="2" charset="2"/>
              <a:buNone/>
            </a:pPr>
            <a:r>
              <a:rPr lang="en-US" sz="2800" dirty="0"/>
              <a:t>F. Other Considerations</a:t>
            </a:r>
          </a:p>
          <a:p>
            <a:pPr eaLnBrk="1" hangingPunct="1">
              <a:lnSpc>
                <a:spcPct val="80000"/>
              </a:lnSpc>
              <a:buFont typeface="Wingdings" pitchFamily="2" charset="2"/>
              <a:buNone/>
            </a:pPr>
            <a:endParaRPr lang="en-US" sz="2400" dirty="0"/>
          </a:p>
          <a:p>
            <a:pPr eaLnBrk="1" hangingPunct="1">
              <a:lnSpc>
                <a:spcPct val="80000"/>
              </a:lnSpc>
            </a:pPr>
            <a:endParaRPr lang="en-US" sz="2400" dirty="0"/>
          </a:p>
        </p:txBody>
      </p:sp>
    </p:spTree>
    <p:extLst>
      <p:ext uri="{BB962C8B-B14F-4D97-AF65-F5344CB8AC3E}">
        <p14:creationId xmlns:p14="http://schemas.microsoft.com/office/powerpoint/2010/main" val="245333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EF1B5F73-B38B-47E1-9437-29088074071E}" type="slidenum">
              <a:rPr lang="en-US"/>
              <a:pPr>
                <a:defRPr/>
              </a:pPr>
              <a:t>40</a:t>
            </a:fld>
            <a:endParaRPr lang="en-US" dirty="0"/>
          </a:p>
        </p:txBody>
      </p:sp>
      <p:sp>
        <p:nvSpPr>
          <p:cNvPr id="21507" name="Rectangle 2"/>
          <p:cNvSpPr>
            <a:spLocks noGrp="1" noChangeArrowheads="1"/>
          </p:cNvSpPr>
          <p:nvPr>
            <p:ph type="title"/>
          </p:nvPr>
        </p:nvSpPr>
        <p:spPr>
          <a:xfrm>
            <a:off x="1596483" y="457200"/>
            <a:ext cx="7010400" cy="1143000"/>
          </a:xfrm>
        </p:spPr>
        <p:txBody>
          <a:bodyPr>
            <a:noAutofit/>
          </a:bodyPr>
          <a:lstStyle/>
          <a:p>
            <a:pPr algn="l"/>
            <a:r>
              <a:rPr lang="en-US" sz="3800" dirty="0">
                <a:solidFill>
                  <a:srgbClr val="002F8E"/>
                </a:solidFill>
              </a:rPr>
              <a:t>RD Derivative Classifier Limitations</a:t>
            </a:r>
            <a:br>
              <a:rPr lang="en-US" sz="3800" dirty="0">
                <a:solidFill>
                  <a:srgbClr val="002F8E"/>
                </a:solidFill>
              </a:rPr>
            </a:br>
            <a:r>
              <a:rPr lang="en-US" sz="3600" dirty="0">
                <a:solidFill>
                  <a:srgbClr val="002F8E"/>
                </a:solidFill>
              </a:rPr>
              <a:t>- </a:t>
            </a:r>
            <a:r>
              <a:rPr lang="en-US" sz="3800" dirty="0">
                <a:solidFill>
                  <a:srgbClr val="002F8E"/>
                </a:solidFill>
              </a:rPr>
              <a:t>Redacting RD or FRD (2)</a:t>
            </a:r>
          </a:p>
        </p:txBody>
      </p:sp>
      <p:sp>
        <p:nvSpPr>
          <p:cNvPr id="2" name="Content Placeholder 1"/>
          <p:cNvSpPr>
            <a:spLocks noGrp="1"/>
          </p:cNvSpPr>
          <p:nvPr>
            <p:ph idx="1"/>
          </p:nvPr>
        </p:nvSpPr>
        <p:spPr>
          <a:xfrm>
            <a:off x="838200" y="1905000"/>
            <a:ext cx="7848600" cy="4495800"/>
          </a:xfrm>
        </p:spPr>
        <p:txBody>
          <a:bodyPr>
            <a:normAutofit/>
          </a:bodyPr>
          <a:lstStyle/>
          <a:p>
            <a:pPr>
              <a:spcBef>
                <a:spcPts val="0"/>
              </a:spcBef>
            </a:pPr>
            <a:r>
              <a:rPr lang="en-US" sz="2800" b="1" dirty="0"/>
              <a:t>If the matter is for public release or is not portion marked:</a:t>
            </a:r>
          </a:p>
          <a:p>
            <a:pPr>
              <a:spcBef>
                <a:spcPts val="0"/>
              </a:spcBef>
            </a:pPr>
            <a:endParaRPr lang="en-US" sz="100" b="1" dirty="0"/>
          </a:p>
          <a:p>
            <a:pPr>
              <a:spcBef>
                <a:spcPts val="0"/>
              </a:spcBef>
            </a:pPr>
            <a:endParaRPr lang="en-US" sz="400" b="1" dirty="0"/>
          </a:p>
          <a:p>
            <a:pPr lvl="1">
              <a:spcBef>
                <a:spcPts val="0"/>
              </a:spcBef>
            </a:pPr>
            <a:r>
              <a:rPr lang="en-US" sz="2400" dirty="0"/>
              <a:t>Only an authorized person within DOE may remove the RD (DOE or DoD for FRD) portions in documents intended for public release or if it is not portion</a:t>
            </a:r>
            <a:r>
              <a:rPr lang="en-US" sz="2400" strike="sngStrike" dirty="0"/>
              <a:t> </a:t>
            </a:r>
            <a:r>
              <a:rPr lang="en-US" sz="2400" dirty="0"/>
              <a:t>marked</a:t>
            </a:r>
          </a:p>
          <a:p>
            <a:pPr marL="914400" lvl="2" indent="0">
              <a:spcBef>
                <a:spcPts val="0"/>
              </a:spcBef>
              <a:buNone/>
            </a:pPr>
            <a:r>
              <a:rPr lang="en-US" sz="400" dirty="0"/>
              <a:t> </a:t>
            </a:r>
          </a:p>
          <a:p>
            <a:pPr lvl="1">
              <a:spcBef>
                <a:spcPts val="0"/>
              </a:spcBef>
            </a:pPr>
            <a:endParaRPr lang="en-US" sz="300" dirty="0"/>
          </a:p>
          <a:p>
            <a:pPr lvl="1">
              <a:spcBef>
                <a:spcPts val="0"/>
              </a:spcBef>
            </a:pPr>
            <a:endParaRPr lang="en-US" sz="200" dirty="0"/>
          </a:p>
          <a:p>
            <a:pPr lvl="1">
              <a:spcBef>
                <a:spcPts val="0"/>
              </a:spcBef>
            </a:pPr>
            <a:r>
              <a:rPr lang="en-US" sz="2400" dirty="0"/>
              <a:t>Contact your supervisor or RD Management Official for procedures to submit matter to DOE</a:t>
            </a:r>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29629762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EF1B5F73-B38B-47E1-9437-29088074071E}" type="slidenum">
              <a:rPr lang="en-US"/>
              <a:pPr>
                <a:defRPr/>
              </a:pPr>
              <a:t>41</a:t>
            </a:fld>
            <a:endParaRPr lang="en-US" dirty="0"/>
          </a:p>
        </p:txBody>
      </p:sp>
      <p:sp>
        <p:nvSpPr>
          <p:cNvPr id="21507" name="Rectangle 2"/>
          <p:cNvSpPr>
            <a:spLocks noGrp="1" noChangeArrowheads="1"/>
          </p:cNvSpPr>
          <p:nvPr>
            <p:ph type="title"/>
          </p:nvPr>
        </p:nvSpPr>
        <p:spPr>
          <a:xfrm>
            <a:off x="1447800" y="381000"/>
            <a:ext cx="7696200" cy="1143000"/>
          </a:xfrm>
        </p:spPr>
        <p:txBody>
          <a:bodyPr>
            <a:noAutofit/>
          </a:bodyPr>
          <a:lstStyle/>
          <a:p>
            <a:r>
              <a:rPr lang="en-US" sz="3400" dirty="0">
                <a:solidFill>
                  <a:srgbClr val="002F8E"/>
                </a:solidFill>
              </a:rPr>
              <a:t>RD Derivative Classifier Limitations</a:t>
            </a:r>
            <a:r>
              <a:rPr lang="en-US" sz="3200" dirty="0">
                <a:solidFill>
                  <a:srgbClr val="002F8E"/>
                </a:solidFill>
              </a:rPr>
              <a:t/>
            </a:r>
            <a:br>
              <a:rPr lang="en-US" sz="3200" dirty="0">
                <a:solidFill>
                  <a:srgbClr val="002F8E"/>
                </a:solidFill>
              </a:rPr>
            </a:br>
            <a:r>
              <a:rPr lang="en-US" sz="3200" dirty="0">
                <a:solidFill>
                  <a:srgbClr val="002F8E"/>
                </a:solidFill>
              </a:rPr>
              <a:t>- </a:t>
            </a:r>
            <a:r>
              <a:rPr lang="en-US" sz="3400" dirty="0">
                <a:solidFill>
                  <a:srgbClr val="002F8E"/>
                </a:solidFill>
              </a:rPr>
              <a:t>Declassification and Category Downgrade</a:t>
            </a:r>
          </a:p>
        </p:txBody>
      </p:sp>
      <p:sp>
        <p:nvSpPr>
          <p:cNvPr id="2" name="Content Placeholder 1"/>
          <p:cNvSpPr>
            <a:spLocks noGrp="1"/>
          </p:cNvSpPr>
          <p:nvPr>
            <p:ph idx="1"/>
          </p:nvPr>
        </p:nvSpPr>
        <p:spPr>
          <a:xfrm>
            <a:off x="533400" y="1676400"/>
            <a:ext cx="8458200" cy="5105400"/>
          </a:xfrm>
        </p:spPr>
        <p:txBody>
          <a:bodyPr>
            <a:normAutofit fontScale="77500" lnSpcReduction="20000"/>
          </a:bodyPr>
          <a:lstStyle/>
          <a:p>
            <a:pPr>
              <a:lnSpc>
                <a:spcPct val="120000"/>
              </a:lnSpc>
              <a:spcBef>
                <a:spcPts val="0"/>
              </a:spcBef>
              <a:spcAft>
                <a:spcPts val="600"/>
              </a:spcAft>
            </a:pPr>
            <a:r>
              <a:rPr lang="en-US" sz="3400" dirty="0"/>
              <a:t>For declassification</a:t>
            </a:r>
          </a:p>
          <a:p>
            <a:pPr lvl="1">
              <a:lnSpc>
                <a:spcPct val="120000"/>
              </a:lnSpc>
              <a:spcBef>
                <a:spcPts val="0"/>
              </a:spcBef>
              <a:spcAft>
                <a:spcPts val="600"/>
              </a:spcAft>
            </a:pPr>
            <a:r>
              <a:rPr lang="en-US" sz="3100" dirty="0"/>
              <a:t>Only authorized persons within DOE can declassify matter marked as RD</a:t>
            </a:r>
          </a:p>
          <a:p>
            <a:pPr lvl="1">
              <a:lnSpc>
                <a:spcPct val="120000"/>
              </a:lnSpc>
              <a:spcBef>
                <a:spcPts val="0"/>
              </a:spcBef>
              <a:spcAft>
                <a:spcPts val="600"/>
              </a:spcAft>
            </a:pPr>
            <a:r>
              <a:rPr lang="en-US" sz="3100" dirty="0"/>
              <a:t>Only authorized persons within DOE or DoD can declassify matter marked as FRD</a:t>
            </a:r>
          </a:p>
          <a:p>
            <a:pPr lvl="1">
              <a:lnSpc>
                <a:spcPct val="120000"/>
              </a:lnSpc>
              <a:spcBef>
                <a:spcPts val="0"/>
              </a:spcBef>
              <a:spcAft>
                <a:spcPts val="600"/>
              </a:spcAft>
            </a:pPr>
            <a:endParaRPr lang="en-US" sz="500" dirty="0"/>
          </a:p>
          <a:p>
            <a:pPr>
              <a:lnSpc>
                <a:spcPct val="120000"/>
              </a:lnSpc>
              <a:spcBef>
                <a:spcPts val="0"/>
              </a:spcBef>
              <a:spcAft>
                <a:spcPts val="600"/>
              </a:spcAft>
            </a:pPr>
            <a:r>
              <a:rPr lang="en-US" sz="3400" dirty="0"/>
              <a:t>To downgrade the </a:t>
            </a:r>
            <a:r>
              <a:rPr lang="en-US" sz="3400" u="sng" dirty="0"/>
              <a:t>category</a:t>
            </a:r>
            <a:r>
              <a:rPr lang="en-US" sz="3400" dirty="0"/>
              <a:t> (e.g., Secret//RD to Secret//FRD, or Secret//RD to Secret)</a:t>
            </a:r>
          </a:p>
          <a:p>
            <a:pPr lvl="1">
              <a:lnSpc>
                <a:spcPct val="120000"/>
              </a:lnSpc>
              <a:spcBef>
                <a:spcPts val="0"/>
              </a:spcBef>
              <a:spcAft>
                <a:spcPts val="600"/>
              </a:spcAft>
            </a:pPr>
            <a:r>
              <a:rPr lang="en-US" sz="3100" dirty="0"/>
              <a:t>Only authorized persons within DOE can downgrade the classification category of matter marked as RD</a:t>
            </a:r>
          </a:p>
          <a:p>
            <a:pPr lvl="1">
              <a:lnSpc>
                <a:spcPct val="120000"/>
              </a:lnSpc>
              <a:spcBef>
                <a:spcPts val="0"/>
              </a:spcBef>
              <a:spcAft>
                <a:spcPts val="600"/>
              </a:spcAft>
            </a:pPr>
            <a:r>
              <a:rPr lang="en-US" sz="3100" dirty="0"/>
              <a:t>Only authorized persons within DOE or DoD can downgrade the classification category of matter marked as FRD</a:t>
            </a:r>
          </a:p>
          <a:p>
            <a:pPr marL="0" indent="0">
              <a:lnSpc>
                <a:spcPct val="120000"/>
              </a:lnSpc>
              <a:spcBef>
                <a:spcPts val="0"/>
              </a:spcBef>
              <a:spcAft>
                <a:spcPts val="1200"/>
              </a:spcAft>
              <a:buNone/>
            </a:pPr>
            <a:endParaRPr lang="en-US" dirty="0"/>
          </a:p>
        </p:txBody>
      </p:sp>
    </p:spTree>
    <p:extLst>
      <p:ext uri="{BB962C8B-B14F-4D97-AF65-F5344CB8AC3E}">
        <p14:creationId xmlns:p14="http://schemas.microsoft.com/office/powerpoint/2010/main" val="32619486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B98B04DC-E6F6-4293-BB6A-B5BC660F2077}" type="slidenum">
              <a:rPr lang="en-US" smtClean="0"/>
              <a:pPr/>
              <a:t>42</a:t>
            </a:fld>
            <a:endParaRPr lang="en-US" dirty="0"/>
          </a:p>
        </p:txBody>
      </p:sp>
      <p:sp>
        <p:nvSpPr>
          <p:cNvPr id="83971" name="Rectangle 2"/>
          <p:cNvSpPr>
            <a:spLocks noGrp="1" noChangeArrowheads="1"/>
          </p:cNvSpPr>
          <p:nvPr>
            <p:ph type="title"/>
          </p:nvPr>
        </p:nvSpPr>
        <p:spPr>
          <a:xfrm>
            <a:off x="1600200" y="381000"/>
            <a:ext cx="7315200" cy="1143000"/>
          </a:xfrm>
        </p:spPr>
        <p:txBody>
          <a:bodyPr>
            <a:normAutofit/>
          </a:bodyPr>
          <a:lstStyle/>
          <a:p>
            <a:r>
              <a:rPr lang="en-US" sz="3400" dirty="0"/>
              <a:t>RD Derivative Classifier Limitations </a:t>
            </a:r>
            <a:br>
              <a:rPr lang="en-US" sz="3400" dirty="0"/>
            </a:br>
            <a:r>
              <a:rPr lang="en-US" sz="3400" dirty="0"/>
              <a:t>- Public Release</a:t>
            </a:r>
          </a:p>
        </p:txBody>
      </p:sp>
      <p:sp>
        <p:nvSpPr>
          <p:cNvPr id="83972" name="Rectangle 3"/>
          <p:cNvSpPr>
            <a:spLocks noGrp="1" noChangeArrowheads="1"/>
          </p:cNvSpPr>
          <p:nvPr>
            <p:ph type="body" idx="1"/>
          </p:nvPr>
        </p:nvSpPr>
        <p:spPr>
          <a:xfrm>
            <a:off x="762000" y="1728132"/>
            <a:ext cx="8077200" cy="4906964"/>
          </a:xfrm>
        </p:spPr>
        <p:txBody>
          <a:bodyPr>
            <a:normAutofit/>
          </a:bodyPr>
          <a:lstStyle/>
          <a:p>
            <a:pPr eaLnBrk="1" hangingPunct="1">
              <a:spcBef>
                <a:spcPts val="0"/>
              </a:spcBef>
              <a:spcAft>
                <a:spcPts val="1200"/>
              </a:spcAft>
            </a:pPr>
            <a:r>
              <a:rPr lang="en-US" sz="2600" dirty="0"/>
              <a:t>Any person who generates matter </a:t>
            </a:r>
            <a:r>
              <a:rPr lang="en-US" sz="2600" u="sng" dirty="0"/>
              <a:t>intended for public release</a:t>
            </a:r>
            <a:r>
              <a:rPr lang="en-US" sz="2600" dirty="0"/>
              <a:t> that potentially contains RD or FRD must ensure that it is appropriately</a:t>
            </a:r>
            <a:r>
              <a:rPr lang="en-US" sz="2600" dirty="0">
                <a:solidFill>
                  <a:srgbClr val="FF0000"/>
                </a:solidFill>
              </a:rPr>
              <a:t> </a:t>
            </a:r>
            <a:r>
              <a:rPr lang="en-US" sz="2600" dirty="0"/>
              <a:t>reviewed for classification</a:t>
            </a:r>
          </a:p>
          <a:p>
            <a:pPr lvl="1" eaLnBrk="1" hangingPunct="1">
              <a:spcBef>
                <a:spcPts val="0"/>
              </a:spcBef>
              <a:spcAft>
                <a:spcPts val="1200"/>
              </a:spcAft>
            </a:pPr>
            <a:r>
              <a:rPr lang="en-US" sz="2600" dirty="0"/>
              <a:t>Matter that potentially contains RD must be submitted to DOE for review</a:t>
            </a:r>
            <a:r>
              <a:rPr lang="en-US" sz="2600" b="1" dirty="0">
                <a:solidFill>
                  <a:srgbClr val="FF0000"/>
                </a:solidFill>
              </a:rPr>
              <a:t> </a:t>
            </a:r>
          </a:p>
          <a:p>
            <a:pPr lvl="1" eaLnBrk="1" hangingPunct="1">
              <a:spcBef>
                <a:spcPts val="0"/>
              </a:spcBef>
              <a:spcAft>
                <a:spcPts val="1200"/>
              </a:spcAft>
            </a:pPr>
            <a:r>
              <a:rPr lang="en-US" sz="2600" dirty="0"/>
              <a:t>Matter that potentially contains FRD must be submitted to DOE and/or DoD for review</a:t>
            </a:r>
            <a:endParaRPr lang="en-US" sz="2600" b="1" dirty="0">
              <a:solidFill>
                <a:srgbClr val="FF0000"/>
              </a:solidFill>
            </a:endParaRPr>
          </a:p>
          <a:p>
            <a:pPr>
              <a:spcBef>
                <a:spcPts val="0"/>
              </a:spcBef>
              <a:spcAft>
                <a:spcPts val="1200"/>
              </a:spcAft>
            </a:pPr>
            <a:r>
              <a:rPr lang="en-US" sz="2600" dirty="0"/>
              <a:t>Consult your agency’s policy or contact your RD Management Official for coordination procedures</a:t>
            </a:r>
          </a:p>
          <a:p>
            <a:pPr>
              <a:lnSpc>
                <a:spcPct val="110000"/>
              </a:lnSpc>
              <a:spcBef>
                <a:spcPts val="0"/>
              </a:spcBef>
              <a:spcAft>
                <a:spcPts val="1200"/>
              </a:spcAft>
            </a:pPr>
            <a:endParaRPr lang="en-US" sz="100" b="1" dirty="0">
              <a:solidFill>
                <a:srgbClr val="FF0000"/>
              </a:solidFill>
            </a:endParaRPr>
          </a:p>
          <a:p>
            <a:pPr lvl="1" eaLnBrk="1" hangingPunct="1">
              <a:lnSpc>
                <a:spcPct val="110000"/>
              </a:lnSpc>
              <a:spcBef>
                <a:spcPts val="0"/>
              </a:spcBef>
              <a:spcAft>
                <a:spcPts val="1200"/>
              </a:spcAft>
            </a:pPr>
            <a:endParaRPr lang="en-US" sz="2000" b="1" dirty="0">
              <a:solidFill>
                <a:srgbClr val="FF0000"/>
              </a:solidFill>
            </a:endParaRPr>
          </a:p>
        </p:txBody>
      </p:sp>
    </p:spTree>
    <p:extLst>
      <p:ext uri="{BB962C8B-B14F-4D97-AF65-F5344CB8AC3E}">
        <p14:creationId xmlns:p14="http://schemas.microsoft.com/office/powerpoint/2010/main" val="4115660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5E081F53-C0EC-4B45-9F5D-3CD9055B87F1}" type="slidenum">
              <a:rPr lang="en-US" smtClean="0"/>
              <a:pPr/>
              <a:t>43</a:t>
            </a:fld>
            <a:endParaRPr lang="en-US" dirty="0"/>
          </a:p>
        </p:txBody>
      </p:sp>
      <p:sp>
        <p:nvSpPr>
          <p:cNvPr id="63491" name="Rectangle 4"/>
          <p:cNvSpPr>
            <a:spLocks noGrp="1" noChangeArrowheads="1"/>
          </p:cNvSpPr>
          <p:nvPr>
            <p:ph type="ctrTitle"/>
          </p:nvPr>
        </p:nvSpPr>
        <p:spPr/>
        <p:txBody>
          <a:bodyPr/>
          <a:lstStyle/>
          <a:p>
            <a:pPr eaLnBrk="1" hangingPunct="1"/>
            <a:r>
              <a:rPr lang="en-US" dirty="0">
                <a:solidFill>
                  <a:srgbClr val="002F8E"/>
                </a:solidFill>
              </a:rPr>
              <a:t>Module B</a:t>
            </a:r>
            <a:r>
              <a:rPr lang="en-US" dirty="0"/>
              <a:t> </a:t>
            </a:r>
          </a:p>
        </p:txBody>
      </p:sp>
      <p:sp>
        <p:nvSpPr>
          <p:cNvPr id="63492" name="Rectangle 5"/>
          <p:cNvSpPr>
            <a:spLocks noGrp="1" noChangeArrowheads="1"/>
          </p:cNvSpPr>
          <p:nvPr>
            <p:ph type="subTitle" idx="1"/>
          </p:nvPr>
        </p:nvSpPr>
        <p:spPr>
          <a:xfrm>
            <a:off x="1231900" y="3735388"/>
            <a:ext cx="6400800" cy="1752600"/>
          </a:xfrm>
        </p:spPr>
        <p:txBody>
          <a:bodyPr/>
          <a:lstStyle/>
          <a:p>
            <a:pPr eaLnBrk="1" hangingPunct="1"/>
            <a:r>
              <a:rPr lang="en-US" dirty="0"/>
              <a:t>Exercises</a:t>
            </a:r>
          </a:p>
        </p:txBody>
      </p:sp>
    </p:spTree>
    <p:extLst>
      <p:ext uri="{BB962C8B-B14F-4D97-AF65-F5344CB8AC3E}">
        <p14:creationId xmlns:p14="http://schemas.microsoft.com/office/powerpoint/2010/main" val="1639276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CDD19912-A751-4D18-8A7C-9D74F31EEE2F}" type="slidenum">
              <a:rPr lang="en-US" smtClean="0"/>
              <a:pPr/>
              <a:t>44</a:t>
            </a:fld>
            <a:endParaRPr lang="en-US" dirty="0"/>
          </a:p>
        </p:txBody>
      </p:sp>
      <p:sp>
        <p:nvSpPr>
          <p:cNvPr id="64515" name="Rectangle 2"/>
          <p:cNvSpPr>
            <a:spLocks noGrp="1" noChangeArrowheads="1"/>
          </p:cNvSpPr>
          <p:nvPr>
            <p:ph type="title"/>
          </p:nvPr>
        </p:nvSpPr>
        <p:spPr/>
        <p:txBody>
          <a:bodyPr>
            <a:normAutofit/>
          </a:bodyPr>
          <a:lstStyle/>
          <a:p>
            <a:pPr eaLnBrk="1" hangingPunct="1"/>
            <a:r>
              <a:rPr lang="en-US" sz="4000" dirty="0"/>
              <a:t>Module B Exercise 1</a:t>
            </a:r>
          </a:p>
        </p:txBody>
      </p:sp>
      <p:sp>
        <p:nvSpPr>
          <p:cNvPr id="184323" name="Rectangle 3"/>
          <p:cNvSpPr>
            <a:spLocks noGrp="1" noChangeArrowheads="1"/>
          </p:cNvSpPr>
          <p:nvPr>
            <p:ph type="body" idx="1"/>
          </p:nvPr>
        </p:nvSpPr>
        <p:spPr>
          <a:xfrm>
            <a:off x="762000" y="1676400"/>
            <a:ext cx="7848600" cy="5029200"/>
          </a:xfrm>
        </p:spPr>
        <p:txBody>
          <a:bodyPr>
            <a:normAutofit/>
          </a:bodyPr>
          <a:lstStyle/>
          <a:p>
            <a:pPr marL="0" indent="0" eaLnBrk="1" hangingPunct="1">
              <a:lnSpc>
                <a:spcPct val="110000"/>
              </a:lnSpc>
              <a:spcBef>
                <a:spcPts val="0"/>
              </a:spcBef>
              <a:spcAft>
                <a:spcPts val="1800"/>
              </a:spcAft>
              <a:buFont typeface="Wingdings" pitchFamily="2" charset="2"/>
              <a:buNone/>
            </a:pPr>
            <a:r>
              <a:rPr lang="en-US" sz="3000" dirty="0"/>
              <a:t>Which of the following establishes the policies and procedures to implement the requirements of the Atomic Energy Act of 1954?</a:t>
            </a:r>
          </a:p>
          <a:p>
            <a:pPr lvl="1" indent="-398463" eaLnBrk="1" hangingPunct="1">
              <a:buFont typeface="Wingdings" panose="05000000000000000000" pitchFamily="2" charset="2"/>
              <a:buChar char="q"/>
            </a:pPr>
            <a:r>
              <a:rPr lang="en-US" dirty="0"/>
              <a:t>32</a:t>
            </a:r>
            <a:r>
              <a:rPr lang="en-US" dirty="0">
                <a:solidFill>
                  <a:srgbClr val="FF0000"/>
                </a:solidFill>
              </a:rPr>
              <a:t> </a:t>
            </a:r>
            <a:r>
              <a:rPr lang="en-US" dirty="0"/>
              <a:t>CFR part 2001</a:t>
            </a:r>
          </a:p>
          <a:p>
            <a:pPr lvl="1" indent="-398463" eaLnBrk="1" hangingPunct="1">
              <a:buFont typeface="Wingdings" panose="05000000000000000000" pitchFamily="2" charset="2"/>
              <a:buChar char="q"/>
            </a:pPr>
            <a:r>
              <a:rPr lang="en-US" dirty="0"/>
              <a:t>10 CFR part 1045</a:t>
            </a:r>
          </a:p>
          <a:p>
            <a:pPr lvl="1" indent="-398463" eaLnBrk="1" hangingPunct="1">
              <a:buFont typeface="Wingdings" panose="05000000000000000000" pitchFamily="2" charset="2"/>
              <a:buChar char="q"/>
            </a:pPr>
            <a:r>
              <a:rPr lang="en-US" dirty="0"/>
              <a:t>Executive Order 13526</a:t>
            </a:r>
          </a:p>
          <a:p>
            <a:pPr lvl="1" indent="-398463" eaLnBrk="1" hangingPunct="1">
              <a:buFont typeface="Wingdings" panose="05000000000000000000" pitchFamily="2" charset="2"/>
              <a:buChar char="q"/>
            </a:pPr>
            <a:r>
              <a:rPr lang="en-US" dirty="0"/>
              <a:t>"No Comment" policy </a:t>
            </a:r>
          </a:p>
        </p:txBody>
      </p:sp>
    </p:spTree>
    <p:extLst>
      <p:ext uri="{BB962C8B-B14F-4D97-AF65-F5344CB8AC3E}">
        <p14:creationId xmlns:p14="http://schemas.microsoft.com/office/powerpoint/2010/main" val="1939905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CDD19912-A751-4D18-8A7C-9D74F31EEE2F}" type="slidenum">
              <a:rPr lang="en-US" smtClean="0"/>
              <a:pPr/>
              <a:t>45</a:t>
            </a:fld>
            <a:endParaRPr lang="en-US" dirty="0"/>
          </a:p>
        </p:txBody>
      </p:sp>
      <p:sp>
        <p:nvSpPr>
          <p:cNvPr id="64515" name="Rectangle 2"/>
          <p:cNvSpPr>
            <a:spLocks noGrp="1" noChangeArrowheads="1"/>
          </p:cNvSpPr>
          <p:nvPr>
            <p:ph type="title"/>
          </p:nvPr>
        </p:nvSpPr>
        <p:spPr/>
        <p:txBody>
          <a:bodyPr>
            <a:normAutofit/>
          </a:bodyPr>
          <a:lstStyle/>
          <a:p>
            <a:pPr eaLnBrk="1" hangingPunct="1"/>
            <a:r>
              <a:rPr lang="en-US" sz="4000" dirty="0"/>
              <a:t>Module B Exercise 1 - Answer</a:t>
            </a:r>
          </a:p>
        </p:txBody>
      </p:sp>
      <p:sp>
        <p:nvSpPr>
          <p:cNvPr id="6" name="Rectangle 3"/>
          <p:cNvSpPr txBox="1">
            <a:spLocks noChangeArrowheads="1"/>
          </p:cNvSpPr>
          <p:nvPr/>
        </p:nvSpPr>
        <p:spPr>
          <a:xfrm>
            <a:off x="762000" y="1676400"/>
            <a:ext cx="7848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800"/>
              </a:spcAft>
              <a:buFont typeface="Wingdings" pitchFamily="2" charset="2"/>
              <a:buNone/>
            </a:pPr>
            <a:r>
              <a:rPr lang="en-US" sz="3000" dirty="0"/>
              <a:t>Which of the following establishes the policies and procedures to implement the requirements of the Atomic Energy Act of 1954?</a:t>
            </a:r>
          </a:p>
          <a:p>
            <a:pPr lvl="1" indent="-398463">
              <a:buFont typeface="Wingdings" pitchFamily="2" charset="2"/>
              <a:buChar char="q"/>
            </a:pPr>
            <a:r>
              <a:rPr lang="en-US" dirty="0"/>
              <a:t>32</a:t>
            </a:r>
            <a:r>
              <a:rPr lang="en-US" dirty="0">
                <a:solidFill>
                  <a:srgbClr val="FF0000"/>
                </a:solidFill>
              </a:rPr>
              <a:t> </a:t>
            </a:r>
            <a:r>
              <a:rPr lang="en-US" dirty="0"/>
              <a:t>CFR part 2001</a:t>
            </a:r>
          </a:p>
          <a:p>
            <a:pPr marL="739775" lvl="1" indent="-396875">
              <a:buFont typeface="Wingdings" panose="05000000000000000000" pitchFamily="2" charset="2"/>
              <a:buChar char="ü"/>
            </a:pPr>
            <a:r>
              <a:rPr lang="en-US" b="1" dirty="0">
                <a:solidFill>
                  <a:srgbClr val="FF0000"/>
                </a:solidFill>
              </a:rPr>
              <a:t>10 CFR part 1045</a:t>
            </a:r>
          </a:p>
          <a:p>
            <a:pPr lvl="1" indent="-398463">
              <a:buFont typeface="Wingdings" pitchFamily="2" charset="2"/>
              <a:buChar char="q"/>
            </a:pPr>
            <a:r>
              <a:rPr lang="en-US" dirty="0"/>
              <a:t>Executive Order 13526</a:t>
            </a:r>
          </a:p>
          <a:p>
            <a:pPr lvl="1" indent="-398463">
              <a:buFont typeface="Wingdings" pitchFamily="2" charset="2"/>
              <a:buChar char="q"/>
            </a:pPr>
            <a:r>
              <a:rPr lang="en-US" dirty="0"/>
              <a:t>"No Comment" policy </a:t>
            </a:r>
          </a:p>
        </p:txBody>
      </p:sp>
    </p:spTree>
    <p:extLst>
      <p:ext uri="{BB962C8B-B14F-4D97-AF65-F5344CB8AC3E}">
        <p14:creationId xmlns:p14="http://schemas.microsoft.com/office/powerpoint/2010/main" val="1803703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FA46DED1-5B3C-41F8-B42F-9AB54AEA388A}" type="slidenum">
              <a:rPr lang="en-US" smtClean="0"/>
              <a:pPr/>
              <a:t>46</a:t>
            </a:fld>
            <a:endParaRPr lang="en-US" dirty="0"/>
          </a:p>
        </p:txBody>
      </p:sp>
      <p:sp>
        <p:nvSpPr>
          <p:cNvPr id="66563" name="Rectangle 2"/>
          <p:cNvSpPr>
            <a:spLocks noGrp="1" noChangeArrowheads="1"/>
          </p:cNvSpPr>
          <p:nvPr>
            <p:ph type="title"/>
          </p:nvPr>
        </p:nvSpPr>
        <p:spPr/>
        <p:txBody>
          <a:bodyPr>
            <a:normAutofit/>
          </a:bodyPr>
          <a:lstStyle/>
          <a:p>
            <a:r>
              <a:rPr lang="en-US" sz="4000" dirty="0"/>
              <a:t>Module B Exercise 2</a:t>
            </a:r>
          </a:p>
        </p:txBody>
      </p:sp>
      <p:sp>
        <p:nvSpPr>
          <p:cNvPr id="66564" name="Rectangle 3"/>
          <p:cNvSpPr>
            <a:spLocks noGrp="1" noChangeArrowheads="1"/>
          </p:cNvSpPr>
          <p:nvPr>
            <p:ph type="body" idx="1"/>
          </p:nvPr>
        </p:nvSpPr>
        <p:spPr>
          <a:xfrm>
            <a:off x="533400" y="1498600"/>
            <a:ext cx="8610600" cy="5359400"/>
          </a:xfrm>
        </p:spPr>
        <p:txBody>
          <a:bodyPr>
            <a:normAutofit/>
          </a:bodyPr>
          <a:lstStyle/>
          <a:p>
            <a:pPr marL="0" indent="0" eaLnBrk="1" hangingPunct="1">
              <a:buFont typeface="Wingdings" pitchFamily="2" charset="2"/>
              <a:buNone/>
            </a:pPr>
            <a:r>
              <a:rPr lang="en-US" sz="3000" dirty="0"/>
              <a:t>The individual responsible for making determinations on whether matter contains RD or FRD when the matter is not intended for public release is the _______________________________.</a:t>
            </a:r>
          </a:p>
          <a:p>
            <a:pPr marL="0" indent="0" eaLnBrk="1" hangingPunct="1">
              <a:buFont typeface="Wingdings" pitchFamily="2" charset="2"/>
              <a:buNone/>
            </a:pPr>
            <a:endParaRPr lang="en-US" sz="400" dirty="0"/>
          </a:p>
          <a:p>
            <a:pPr marL="801688" lvl="2" indent="-404813">
              <a:spcAft>
                <a:spcPct val="25000"/>
              </a:spcAft>
              <a:buClr>
                <a:srgbClr val="478F4A"/>
              </a:buClr>
              <a:buSzPct val="100000"/>
            </a:pPr>
            <a:r>
              <a:rPr lang="en-US" sz="2800" dirty="0"/>
              <a:t>Restricted Data Derivative Classifier</a:t>
            </a:r>
          </a:p>
          <a:p>
            <a:pPr marL="801688" lvl="2" indent="-404813">
              <a:spcAft>
                <a:spcPct val="25000"/>
              </a:spcAft>
              <a:buClr>
                <a:srgbClr val="478F4A"/>
              </a:buClr>
              <a:buSzPct val="100000"/>
            </a:pPr>
            <a:r>
              <a:rPr lang="en-US" sz="2800" dirty="0"/>
              <a:t>Restricted Data Management Official</a:t>
            </a:r>
          </a:p>
          <a:p>
            <a:pPr marL="801688" lvl="2" indent="-404813">
              <a:spcAft>
                <a:spcPct val="25000"/>
              </a:spcAft>
              <a:buClr>
                <a:srgbClr val="478F4A"/>
              </a:buClr>
              <a:buSzPct val="100000"/>
            </a:pPr>
            <a:r>
              <a:rPr lang="en-US" sz="2800" dirty="0"/>
              <a:t>DOE Director of the Office of Classification</a:t>
            </a:r>
          </a:p>
          <a:p>
            <a:pPr marL="801688" lvl="2" indent="-404813">
              <a:spcAft>
                <a:spcPct val="25000"/>
              </a:spcAft>
              <a:buClr>
                <a:srgbClr val="478F4A"/>
              </a:buClr>
              <a:buSzPct val="100000"/>
            </a:pPr>
            <a:r>
              <a:rPr lang="en-US" sz="2800" dirty="0"/>
              <a:t>None</a:t>
            </a:r>
            <a:r>
              <a:rPr lang="en-US" sz="2800" dirty="0">
                <a:solidFill>
                  <a:srgbClr val="FF0000"/>
                </a:solidFill>
              </a:rPr>
              <a:t> </a:t>
            </a:r>
            <a:r>
              <a:rPr lang="en-US" sz="2800" dirty="0"/>
              <a:t>of the above</a:t>
            </a:r>
          </a:p>
          <a:p>
            <a:pPr marL="0" indent="0" eaLnBrk="1" hangingPunct="1">
              <a:buFont typeface="Wingdings" pitchFamily="2" charset="2"/>
              <a:buNone/>
            </a:pPr>
            <a:endParaRPr lang="en-US" sz="2400" dirty="0"/>
          </a:p>
          <a:p>
            <a:pPr marL="0" indent="0" eaLnBrk="1" hangingPunct="1">
              <a:buFont typeface="Wingdings" pitchFamily="2" charset="2"/>
              <a:buNone/>
            </a:pPr>
            <a:endParaRPr lang="en-US" dirty="0"/>
          </a:p>
        </p:txBody>
      </p:sp>
    </p:spTree>
    <p:extLst>
      <p:ext uri="{BB962C8B-B14F-4D97-AF65-F5344CB8AC3E}">
        <p14:creationId xmlns:p14="http://schemas.microsoft.com/office/powerpoint/2010/main" val="416426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FA46DED1-5B3C-41F8-B42F-9AB54AEA388A}" type="slidenum">
              <a:rPr lang="en-US" smtClean="0"/>
              <a:pPr/>
              <a:t>47</a:t>
            </a:fld>
            <a:endParaRPr lang="en-US" dirty="0"/>
          </a:p>
        </p:txBody>
      </p:sp>
      <p:sp>
        <p:nvSpPr>
          <p:cNvPr id="66563" name="Rectangle 2"/>
          <p:cNvSpPr>
            <a:spLocks noGrp="1" noChangeArrowheads="1"/>
          </p:cNvSpPr>
          <p:nvPr>
            <p:ph type="title"/>
          </p:nvPr>
        </p:nvSpPr>
        <p:spPr/>
        <p:txBody>
          <a:bodyPr>
            <a:normAutofit/>
          </a:bodyPr>
          <a:lstStyle/>
          <a:p>
            <a:r>
              <a:rPr lang="en-US" sz="4000" dirty="0"/>
              <a:t>Module B Exercise 2 - Answer</a:t>
            </a:r>
          </a:p>
        </p:txBody>
      </p:sp>
      <p:sp>
        <p:nvSpPr>
          <p:cNvPr id="5" name="Rectangle 3">
            <a:extLst>
              <a:ext uri="{FF2B5EF4-FFF2-40B4-BE49-F238E27FC236}">
                <a16:creationId xmlns:a16="http://schemas.microsoft.com/office/drawing/2014/main" xmlns="" id="{F1894D2C-39AD-40A5-AF12-F04E8E09B234}"/>
              </a:ext>
            </a:extLst>
          </p:cNvPr>
          <p:cNvSpPr txBox="1">
            <a:spLocks noChangeArrowheads="1"/>
          </p:cNvSpPr>
          <p:nvPr/>
        </p:nvSpPr>
        <p:spPr>
          <a:xfrm>
            <a:off x="533400" y="1498600"/>
            <a:ext cx="8610600" cy="535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3000" dirty="0"/>
              <a:t>The individual responsible for making determinations on whether matter contains RD or FRD when the matter is not intended for public release is the _______________________________.</a:t>
            </a:r>
          </a:p>
          <a:p>
            <a:pPr marL="0" indent="0">
              <a:buFont typeface="Wingdings" pitchFamily="2" charset="2"/>
              <a:buNone/>
            </a:pPr>
            <a:endParaRPr lang="en-US" sz="400" dirty="0"/>
          </a:p>
          <a:p>
            <a:pPr marL="798513" lvl="2" indent="-401638">
              <a:spcAft>
                <a:spcPct val="25000"/>
              </a:spcAft>
              <a:buClr>
                <a:srgbClr val="478F4A"/>
              </a:buClr>
              <a:buSzPct val="100000"/>
              <a:buFont typeface="Wingdings" panose="05000000000000000000" pitchFamily="2" charset="2"/>
              <a:buChar char="ü"/>
            </a:pPr>
            <a:r>
              <a:rPr lang="en-US" sz="2800" b="1" dirty="0">
                <a:solidFill>
                  <a:srgbClr val="FF0000"/>
                </a:solidFill>
              </a:rPr>
              <a:t>Restricted Data Derivative Classifier</a:t>
            </a:r>
          </a:p>
          <a:p>
            <a:pPr marL="801688" lvl="2" indent="-404813">
              <a:spcAft>
                <a:spcPct val="25000"/>
              </a:spcAft>
              <a:buClr>
                <a:srgbClr val="478F4A"/>
              </a:buClr>
              <a:buSzPct val="100000"/>
            </a:pPr>
            <a:r>
              <a:rPr lang="en-US" sz="2800" dirty="0"/>
              <a:t>Restricted Data Management Official</a:t>
            </a:r>
          </a:p>
          <a:p>
            <a:pPr marL="801688" lvl="2" indent="-404813">
              <a:spcAft>
                <a:spcPct val="25000"/>
              </a:spcAft>
              <a:buClr>
                <a:srgbClr val="478F4A"/>
              </a:buClr>
              <a:buSzPct val="100000"/>
            </a:pPr>
            <a:r>
              <a:rPr lang="en-US" sz="2800" dirty="0"/>
              <a:t>DOE Director of the Office of Classification</a:t>
            </a:r>
          </a:p>
          <a:p>
            <a:pPr marL="801688" lvl="2" indent="-404813">
              <a:spcAft>
                <a:spcPct val="25000"/>
              </a:spcAft>
              <a:buClr>
                <a:srgbClr val="478F4A"/>
              </a:buClr>
              <a:buSzPct val="100000"/>
            </a:pPr>
            <a:r>
              <a:rPr lang="en-US" sz="2800" dirty="0"/>
              <a:t>None</a:t>
            </a:r>
            <a:r>
              <a:rPr lang="en-US" sz="2800" dirty="0">
                <a:solidFill>
                  <a:srgbClr val="FF0000"/>
                </a:solidFill>
              </a:rPr>
              <a:t> </a:t>
            </a:r>
            <a:r>
              <a:rPr lang="en-US" sz="2800" dirty="0"/>
              <a:t>of the above</a:t>
            </a:r>
          </a:p>
          <a:p>
            <a:pPr marL="0" indent="0">
              <a:buFont typeface="Wingdings" pitchFamily="2" charset="2"/>
              <a:buNone/>
            </a:pPr>
            <a:endParaRPr lang="en-US" sz="2400" dirty="0"/>
          </a:p>
          <a:p>
            <a:pPr marL="0" indent="0">
              <a:buFont typeface="Wingdings" pitchFamily="2" charset="2"/>
              <a:buNone/>
            </a:pPr>
            <a:endParaRPr lang="en-US" dirty="0"/>
          </a:p>
        </p:txBody>
      </p:sp>
    </p:spTree>
    <p:extLst>
      <p:ext uri="{BB962C8B-B14F-4D97-AF65-F5344CB8AC3E}">
        <p14:creationId xmlns:p14="http://schemas.microsoft.com/office/powerpoint/2010/main" val="1114716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B85AC497-4BDC-49F1-B35D-1388EF37274E}" type="slidenum">
              <a:rPr lang="en-US" smtClean="0"/>
              <a:pPr/>
              <a:t>48</a:t>
            </a:fld>
            <a:endParaRPr lang="en-US" dirty="0"/>
          </a:p>
        </p:txBody>
      </p:sp>
      <p:sp>
        <p:nvSpPr>
          <p:cNvPr id="38915" name="Rectangle 2"/>
          <p:cNvSpPr>
            <a:spLocks noGrp="1" noChangeArrowheads="1"/>
          </p:cNvSpPr>
          <p:nvPr>
            <p:ph type="title"/>
          </p:nvPr>
        </p:nvSpPr>
        <p:spPr/>
        <p:txBody>
          <a:bodyPr>
            <a:normAutofit/>
          </a:bodyPr>
          <a:lstStyle/>
          <a:p>
            <a:r>
              <a:rPr lang="en-US" sz="4000" dirty="0"/>
              <a:t>Module B Exercise 3</a:t>
            </a:r>
          </a:p>
        </p:txBody>
      </p:sp>
      <p:sp>
        <p:nvSpPr>
          <p:cNvPr id="38916" name="Rectangle 3"/>
          <p:cNvSpPr>
            <a:spLocks noGrp="1" noChangeArrowheads="1"/>
          </p:cNvSpPr>
          <p:nvPr>
            <p:ph type="body" idx="1"/>
          </p:nvPr>
        </p:nvSpPr>
        <p:spPr>
          <a:xfrm>
            <a:off x="619125" y="1812925"/>
            <a:ext cx="8324850" cy="4587875"/>
          </a:xfrm>
        </p:spPr>
        <p:txBody>
          <a:bodyPr>
            <a:normAutofit/>
          </a:bodyPr>
          <a:lstStyle/>
          <a:p>
            <a:pPr marL="0" indent="0" eaLnBrk="1" hangingPunct="1">
              <a:buFont typeface="Wingdings" pitchFamily="2" charset="2"/>
              <a:buNone/>
            </a:pPr>
            <a:r>
              <a:rPr lang="en-US" dirty="0"/>
              <a:t>Classification of Restricted Data (RD) is the ___________________________.</a:t>
            </a:r>
          </a:p>
          <a:p>
            <a:pPr marL="0" indent="0" eaLnBrk="1" hangingPunct="1">
              <a:buFont typeface="Wingdings" pitchFamily="2" charset="2"/>
              <a:buNone/>
            </a:pPr>
            <a:endParaRPr lang="en-US" sz="1500" dirty="0"/>
          </a:p>
          <a:p>
            <a:pPr marL="801688" lvl="1" indent="-344488">
              <a:spcAft>
                <a:spcPct val="25000"/>
              </a:spcAft>
              <a:buFont typeface="Wingdings" panose="05000000000000000000" pitchFamily="2" charset="2"/>
              <a:buChar char="q"/>
            </a:pPr>
            <a:r>
              <a:rPr lang="en-US" sz="3000" dirty="0"/>
              <a:t> </a:t>
            </a:r>
            <a:r>
              <a:rPr lang="en-US" dirty="0"/>
              <a:t>joint responsibility of DOE and DoD </a:t>
            </a:r>
          </a:p>
          <a:p>
            <a:pPr marL="801688" lvl="1" indent="-344488">
              <a:spcAft>
                <a:spcPct val="25000"/>
              </a:spcAft>
              <a:buFont typeface="Wingdings" panose="05000000000000000000" pitchFamily="2" charset="2"/>
              <a:buChar char="q"/>
            </a:pPr>
            <a:r>
              <a:rPr lang="en-US" dirty="0"/>
              <a:t> joint responsibility of DOE and the President </a:t>
            </a:r>
          </a:p>
          <a:p>
            <a:pPr marL="801688" lvl="1" indent="-344488">
              <a:spcAft>
                <a:spcPct val="25000"/>
              </a:spcAft>
              <a:buFont typeface="Wingdings" panose="05000000000000000000" pitchFamily="2" charset="2"/>
              <a:buChar char="q"/>
            </a:pPr>
            <a:r>
              <a:rPr lang="en-US" dirty="0"/>
              <a:t> sole responsibility of DoD </a:t>
            </a:r>
          </a:p>
          <a:p>
            <a:pPr marL="801688" lvl="1" indent="-344488">
              <a:spcAft>
                <a:spcPct val="25000"/>
              </a:spcAft>
              <a:buFont typeface="Wingdings" panose="05000000000000000000" pitchFamily="2" charset="2"/>
              <a:buChar char="q"/>
            </a:pPr>
            <a:r>
              <a:rPr lang="en-US" dirty="0"/>
              <a:t> sole responsibility of DOE </a:t>
            </a:r>
          </a:p>
        </p:txBody>
      </p:sp>
    </p:spTree>
    <p:extLst>
      <p:ext uri="{BB962C8B-B14F-4D97-AF65-F5344CB8AC3E}">
        <p14:creationId xmlns:p14="http://schemas.microsoft.com/office/powerpoint/2010/main" val="2823749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B85AC497-4BDC-49F1-B35D-1388EF37274E}" type="slidenum">
              <a:rPr lang="en-US" smtClean="0"/>
              <a:pPr/>
              <a:t>49</a:t>
            </a:fld>
            <a:endParaRPr lang="en-US" dirty="0"/>
          </a:p>
        </p:txBody>
      </p:sp>
      <p:sp>
        <p:nvSpPr>
          <p:cNvPr id="38915" name="Rectangle 2"/>
          <p:cNvSpPr>
            <a:spLocks noGrp="1" noChangeArrowheads="1"/>
          </p:cNvSpPr>
          <p:nvPr>
            <p:ph type="title"/>
          </p:nvPr>
        </p:nvSpPr>
        <p:spPr/>
        <p:txBody>
          <a:bodyPr>
            <a:normAutofit/>
          </a:bodyPr>
          <a:lstStyle/>
          <a:p>
            <a:r>
              <a:rPr lang="en-US" sz="4000" dirty="0"/>
              <a:t>Module B Exercise 3 - Answer</a:t>
            </a:r>
          </a:p>
        </p:txBody>
      </p:sp>
      <p:sp>
        <p:nvSpPr>
          <p:cNvPr id="7" name="Rectangle 3">
            <a:extLst>
              <a:ext uri="{FF2B5EF4-FFF2-40B4-BE49-F238E27FC236}">
                <a16:creationId xmlns:a16="http://schemas.microsoft.com/office/drawing/2014/main" xmlns="" id="{99C103D2-148A-486B-ABCE-944FB430EBBF}"/>
              </a:ext>
            </a:extLst>
          </p:cNvPr>
          <p:cNvSpPr txBox="1">
            <a:spLocks noChangeArrowheads="1"/>
          </p:cNvSpPr>
          <p:nvPr/>
        </p:nvSpPr>
        <p:spPr>
          <a:xfrm>
            <a:off x="619125" y="1812925"/>
            <a:ext cx="8324850" cy="45878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a:t>Classification of Restricted Data (RD) is the ___________________________.</a:t>
            </a:r>
          </a:p>
          <a:p>
            <a:pPr marL="0" indent="0">
              <a:buFont typeface="Wingdings" pitchFamily="2" charset="2"/>
              <a:buNone/>
            </a:pPr>
            <a:endParaRPr lang="en-US" sz="1500" dirty="0"/>
          </a:p>
          <a:p>
            <a:pPr marL="801688" lvl="1" indent="-344488">
              <a:spcAft>
                <a:spcPct val="25000"/>
              </a:spcAft>
              <a:buFont typeface="Wingdings" pitchFamily="2" charset="2"/>
              <a:buChar char="q"/>
            </a:pPr>
            <a:r>
              <a:rPr lang="en-US" sz="3000" dirty="0"/>
              <a:t> </a:t>
            </a:r>
            <a:r>
              <a:rPr lang="en-US" dirty="0"/>
              <a:t>joint responsibility of DOE and DoD </a:t>
            </a:r>
          </a:p>
          <a:p>
            <a:pPr marL="801688" lvl="1" indent="-344488">
              <a:spcAft>
                <a:spcPct val="25000"/>
              </a:spcAft>
              <a:buFont typeface="Wingdings" pitchFamily="2" charset="2"/>
              <a:buChar char="q"/>
            </a:pPr>
            <a:r>
              <a:rPr lang="en-US" dirty="0"/>
              <a:t> joint responsibility of DOE and the President </a:t>
            </a:r>
          </a:p>
          <a:p>
            <a:pPr marL="801688" lvl="1" indent="-344488">
              <a:spcAft>
                <a:spcPct val="25000"/>
              </a:spcAft>
              <a:buFont typeface="Wingdings" pitchFamily="2" charset="2"/>
              <a:buChar char="q"/>
            </a:pPr>
            <a:r>
              <a:rPr lang="en-US" dirty="0"/>
              <a:t> sole responsibility of DoD </a:t>
            </a:r>
          </a:p>
          <a:p>
            <a:pPr marL="798513" lvl="1" indent="-341313">
              <a:spcAft>
                <a:spcPct val="25000"/>
              </a:spcAft>
              <a:buFont typeface="Wingdings" panose="05000000000000000000" pitchFamily="2" charset="2"/>
              <a:buChar char="ü"/>
            </a:pPr>
            <a:r>
              <a:rPr lang="en-US" dirty="0"/>
              <a:t> </a:t>
            </a:r>
            <a:r>
              <a:rPr lang="en-US" b="1" dirty="0">
                <a:solidFill>
                  <a:srgbClr val="FF0000"/>
                </a:solidFill>
              </a:rPr>
              <a:t>sole responsibility of DOE</a:t>
            </a:r>
            <a:r>
              <a:rPr lang="en-US" sz="3000" b="1" dirty="0">
                <a:solidFill>
                  <a:srgbClr val="FF0000"/>
                </a:solidFill>
              </a:rPr>
              <a:t> </a:t>
            </a:r>
          </a:p>
        </p:txBody>
      </p:sp>
    </p:spTree>
    <p:extLst>
      <p:ext uri="{BB962C8B-B14F-4D97-AF65-F5344CB8AC3E}">
        <p14:creationId xmlns:p14="http://schemas.microsoft.com/office/powerpoint/2010/main" val="16991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34C3BF27-28FC-4EBD-8367-1815529517F5}" type="slidenum">
              <a:rPr lang="en-US" smtClean="0"/>
              <a:pPr/>
              <a:t>5</a:t>
            </a:fld>
            <a:endParaRPr lang="en-US" dirty="0"/>
          </a:p>
        </p:txBody>
      </p:sp>
      <p:sp>
        <p:nvSpPr>
          <p:cNvPr id="10243" name="Rectangle 2"/>
          <p:cNvSpPr>
            <a:spLocks noGrp="1" noChangeArrowheads="1"/>
          </p:cNvSpPr>
          <p:nvPr>
            <p:ph type="ctrTitle"/>
          </p:nvPr>
        </p:nvSpPr>
        <p:spPr>
          <a:xfrm>
            <a:off x="536575" y="2251075"/>
            <a:ext cx="7772400" cy="2324100"/>
          </a:xfrm>
        </p:spPr>
        <p:txBody>
          <a:bodyPr>
            <a:normAutofit/>
          </a:bodyPr>
          <a:lstStyle/>
          <a:p>
            <a:pPr eaLnBrk="1" hangingPunct="1"/>
            <a:r>
              <a:rPr lang="en-US" b="1" dirty="0">
                <a:solidFill>
                  <a:schemeClr val="accent2"/>
                </a:solidFill>
              </a:rPr>
              <a:t>Module A</a:t>
            </a:r>
            <a:br>
              <a:rPr lang="en-US" b="1" dirty="0">
                <a:solidFill>
                  <a:schemeClr val="accent2"/>
                </a:solidFill>
              </a:rPr>
            </a:br>
            <a:r>
              <a:rPr lang="en-US" sz="4000" b="1" dirty="0">
                <a:solidFill>
                  <a:schemeClr val="accent2"/>
                </a:solidFill>
              </a:rPr>
              <a:t/>
            </a:r>
            <a:br>
              <a:rPr lang="en-US" sz="4000" b="1" dirty="0">
                <a:solidFill>
                  <a:schemeClr val="accent2"/>
                </a:solidFill>
              </a:rPr>
            </a:br>
            <a:r>
              <a:rPr lang="en-US" sz="4000" b="1" dirty="0">
                <a:solidFill>
                  <a:schemeClr val="accent2"/>
                </a:solidFill>
              </a:rPr>
              <a:t>Fundamentals</a:t>
            </a:r>
          </a:p>
        </p:txBody>
      </p:sp>
    </p:spTree>
    <p:extLst>
      <p:ext uri="{BB962C8B-B14F-4D97-AF65-F5344CB8AC3E}">
        <p14:creationId xmlns:p14="http://schemas.microsoft.com/office/powerpoint/2010/main" val="997496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7B7272BE-0D00-4C69-831C-D1BBF0488BF6}" type="slidenum">
              <a:rPr lang="en-US" smtClean="0"/>
              <a:pPr/>
              <a:t>50</a:t>
            </a:fld>
            <a:endParaRPr lang="en-US" dirty="0"/>
          </a:p>
        </p:txBody>
      </p:sp>
      <p:sp>
        <p:nvSpPr>
          <p:cNvPr id="71683" name="Rectangle 2"/>
          <p:cNvSpPr>
            <a:spLocks noGrp="1" noChangeArrowheads="1"/>
          </p:cNvSpPr>
          <p:nvPr>
            <p:ph type="title"/>
          </p:nvPr>
        </p:nvSpPr>
        <p:spPr/>
        <p:txBody>
          <a:bodyPr>
            <a:normAutofit/>
          </a:bodyPr>
          <a:lstStyle/>
          <a:p>
            <a:pPr eaLnBrk="1" hangingPunct="1"/>
            <a:r>
              <a:rPr lang="en-US" sz="4000" dirty="0"/>
              <a:t>Module B Summary</a:t>
            </a:r>
          </a:p>
        </p:txBody>
      </p:sp>
      <p:sp>
        <p:nvSpPr>
          <p:cNvPr id="71684" name="Rectangle 3"/>
          <p:cNvSpPr>
            <a:spLocks noGrp="1" noChangeArrowheads="1"/>
          </p:cNvSpPr>
          <p:nvPr>
            <p:ph type="body" idx="1"/>
          </p:nvPr>
        </p:nvSpPr>
        <p:spPr>
          <a:xfrm>
            <a:off x="609600" y="1981200"/>
            <a:ext cx="8153400" cy="4227914"/>
          </a:xfrm>
        </p:spPr>
        <p:txBody>
          <a:bodyPr>
            <a:normAutofit/>
          </a:bodyPr>
          <a:lstStyle/>
          <a:p>
            <a:pPr eaLnBrk="1" hangingPunct="1">
              <a:spcBef>
                <a:spcPts val="0"/>
              </a:spcBef>
              <a:spcAft>
                <a:spcPts val="1200"/>
              </a:spcAft>
              <a:buFont typeface="Wingdings" pitchFamily="2" charset="2"/>
              <a:buNone/>
            </a:pPr>
            <a:r>
              <a:rPr lang="en-US" dirty="0"/>
              <a:t>This module covered:</a:t>
            </a:r>
          </a:p>
          <a:p>
            <a:pPr lvl="1">
              <a:spcBef>
                <a:spcPts val="0"/>
              </a:spcBef>
              <a:spcAft>
                <a:spcPts val="1200"/>
              </a:spcAft>
            </a:pPr>
            <a:r>
              <a:rPr lang="en-US" dirty="0"/>
              <a:t>Purpose and applicability of 10 CFR part 1045 </a:t>
            </a:r>
          </a:p>
          <a:p>
            <a:pPr lvl="1">
              <a:spcBef>
                <a:spcPts val="0"/>
              </a:spcBef>
              <a:spcAft>
                <a:spcPts val="1200"/>
              </a:spcAft>
            </a:pPr>
            <a:r>
              <a:rPr lang="en-US" dirty="0"/>
              <a:t>Roles and responsibilities of agencies/individuals </a:t>
            </a:r>
          </a:p>
          <a:p>
            <a:pPr lvl="1">
              <a:spcBef>
                <a:spcPts val="0"/>
              </a:spcBef>
              <a:spcAft>
                <a:spcPts val="1200"/>
              </a:spcAft>
            </a:pPr>
            <a:r>
              <a:rPr lang="en-US" dirty="0"/>
              <a:t>Limitations of RD Derivative Classifier authority</a:t>
            </a:r>
          </a:p>
        </p:txBody>
      </p:sp>
    </p:spTree>
    <p:extLst>
      <p:ext uri="{BB962C8B-B14F-4D97-AF65-F5344CB8AC3E}">
        <p14:creationId xmlns:p14="http://schemas.microsoft.com/office/powerpoint/2010/main" val="2525482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DDB55001-70E4-4090-A0B3-F87AD97C0CD1}" type="slidenum">
              <a:rPr lang="en-US" smtClean="0"/>
              <a:pPr/>
              <a:t>51</a:t>
            </a:fld>
            <a:endParaRPr lang="en-US" dirty="0"/>
          </a:p>
        </p:txBody>
      </p:sp>
      <p:sp>
        <p:nvSpPr>
          <p:cNvPr id="72707" name="Rectangle 2"/>
          <p:cNvSpPr>
            <a:spLocks noGrp="1" noChangeArrowheads="1"/>
          </p:cNvSpPr>
          <p:nvPr>
            <p:ph type="ctrTitle"/>
          </p:nvPr>
        </p:nvSpPr>
        <p:spPr>
          <a:xfrm>
            <a:off x="536575" y="2251075"/>
            <a:ext cx="7772400" cy="2324100"/>
          </a:xfrm>
        </p:spPr>
        <p:txBody>
          <a:bodyPr/>
          <a:lstStyle/>
          <a:p>
            <a:pPr eaLnBrk="1" hangingPunct="1"/>
            <a:r>
              <a:rPr lang="en-US" b="1" dirty="0">
                <a:solidFill>
                  <a:schemeClr val="accent2"/>
                </a:solidFill>
              </a:rPr>
              <a:t>Module C</a:t>
            </a:r>
            <a:r>
              <a:rPr lang="en-US" sz="4800" b="1" dirty="0">
                <a:solidFill>
                  <a:schemeClr val="accent2"/>
                </a:solidFill>
              </a:rPr>
              <a:t/>
            </a:r>
            <a:br>
              <a:rPr lang="en-US" sz="4800" b="1" dirty="0">
                <a:solidFill>
                  <a:schemeClr val="accent2"/>
                </a:solidFill>
              </a:rPr>
            </a:br>
            <a:r>
              <a:rPr lang="en-US" b="1" dirty="0">
                <a:solidFill>
                  <a:schemeClr val="accent2"/>
                </a:solidFill>
              </a:rPr>
              <a:t/>
            </a:r>
            <a:br>
              <a:rPr lang="en-US" b="1" dirty="0">
                <a:solidFill>
                  <a:schemeClr val="accent2"/>
                </a:solidFill>
              </a:rPr>
            </a:br>
            <a:r>
              <a:rPr lang="en-US" sz="4000" b="1" dirty="0">
                <a:solidFill>
                  <a:schemeClr val="accent2"/>
                </a:solidFill>
              </a:rPr>
              <a:t>Classification</a:t>
            </a:r>
          </a:p>
        </p:txBody>
      </p:sp>
    </p:spTree>
    <p:extLst>
      <p:ext uri="{BB962C8B-B14F-4D97-AF65-F5344CB8AC3E}">
        <p14:creationId xmlns:p14="http://schemas.microsoft.com/office/powerpoint/2010/main" val="2107806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5920CDA7-EAC5-4CD3-A24C-79BC64253FFB}" type="slidenum">
              <a:rPr lang="en-US" smtClean="0"/>
              <a:pPr/>
              <a:t>52</a:t>
            </a:fld>
            <a:endParaRPr lang="en-US" dirty="0"/>
          </a:p>
        </p:txBody>
      </p:sp>
      <p:sp>
        <p:nvSpPr>
          <p:cNvPr id="73731" name="Rectangle 2"/>
          <p:cNvSpPr>
            <a:spLocks noGrp="1" noChangeArrowheads="1"/>
          </p:cNvSpPr>
          <p:nvPr>
            <p:ph type="title"/>
          </p:nvPr>
        </p:nvSpPr>
        <p:spPr/>
        <p:txBody>
          <a:bodyPr>
            <a:normAutofit/>
          </a:bodyPr>
          <a:lstStyle/>
          <a:p>
            <a:pPr eaLnBrk="1" hangingPunct="1"/>
            <a:r>
              <a:rPr lang="en-US" sz="4000" dirty="0"/>
              <a:t>Module C Objectives</a:t>
            </a:r>
          </a:p>
        </p:txBody>
      </p:sp>
      <p:sp>
        <p:nvSpPr>
          <p:cNvPr id="73732" name="Rectangle 3"/>
          <p:cNvSpPr>
            <a:spLocks noGrp="1" noChangeArrowheads="1"/>
          </p:cNvSpPr>
          <p:nvPr>
            <p:ph type="body" idx="1"/>
          </p:nvPr>
        </p:nvSpPr>
        <p:spPr>
          <a:xfrm>
            <a:off x="457200" y="1524000"/>
            <a:ext cx="8458200" cy="5334000"/>
          </a:xfrm>
        </p:spPr>
        <p:txBody>
          <a:bodyPr>
            <a:normAutofit fontScale="92500"/>
          </a:bodyPr>
          <a:lstStyle/>
          <a:p>
            <a:r>
              <a:rPr lang="en-US" sz="2600" dirty="0"/>
              <a:t>Know the procedures that must be followed to ensure proper classification of matter containing RD or FRD and be able to: </a:t>
            </a:r>
            <a:endParaRPr lang="en-US" sz="2600" strike="sngStrike" dirty="0"/>
          </a:p>
          <a:p>
            <a:pPr lvl="1">
              <a:spcAft>
                <a:spcPts val="400"/>
              </a:spcAft>
            </a:pPr>
            <a:r>
              <a:rPr lang="en-US" sz="2400" dirty="0"/>
              <a:t>Distinguish between information and matter</a:t>
            </a:r>
          </a:p>
          <a:p>
            <a:pPr lvl="1">
              <a:spcAft>
                <a:spcPts val="400"/>
              </a:spcAft>
            </a:pPr>
            <a:r>
              <a:rPr lang="en-US" sz="2400" dirty="0"/>
              <a:t>Understand differences between initial classification decisions and derivative classification decisions</a:t>
            </a:r>
          </a:p>
          <a:p>
            <a:pPr lvl="1">
              <a:spcBef>
                <a:spcPts val="0"/>
              </a:spcBef>
              <a:spcAft>
                <a:spcPts val="400"/>
              </a:spcAft>
            </a:pPr>
            <a:r>
              <a:rPr lang="en-US" sz="2400" dirty="0"/>
              <a:t>Understand process for classifying matter containing RD and FRD </a:t>
            </a:r>
          </a:p>
          <a:p>
            <a:pPr lvl="1">
              <a:spcBef>
                <a:spcPts val="0"/>
              </a:spcBef>
              <a:spcAft>
                <a:spcPts val="400"/>
              </a:spcAft>
            </a:pPr>
            <a:r>
              <a:rPr lang="en-US" sz="2400" dirty="0"/>
              <a:t>Identify the qualifications required for agency personnel to classify matter containing RD and FRD</a:t>
            </a:r>
          </a:p>
          <a:p>
            <a:pPr lvl="1">
              <a:spcBef>
                <a:spcPts val="0"/>
              </a:spcBef>
              <a:spcAft>
                <a:spcPts val="400"/>
              </a:spcAft>
            </a:pPr>
            <a:r>
              <a:rPr lang="en-US" sz="2400" dirty="0"/>
              <a:t>Understand use of classification guides </a:t>
            </a:r>
          </a:p>
          <a:p>
            <a:pPr lvl="1">
              <a:spcBef>
                <a:spcPts val="0"/>
              </a:spcBef>
              <a:spcAft>
                <a:spcPts val="400"/>
              </a:spcAft>
            </a:pPr>
            <a:r>
              <a:rPr lang="en-US" sz="2400" dirty="0"/>
              <a:t>Understand how a source document is used to determine classification of derived information </a:t>
            </a:r>
          </a:p>
          <a:p>
            <a:pPr lvl="1">
              <a:spcBef>
                <a:spcPts val="0"/>
              </a:spcBef>
              <a:spcAft>
                <a:spcPts val="400"/>
              </a:spcAft>
            </a:pPr>
            <a:r>
              <a:rPr lang="en-US" sz="2400" dirty="0"/>
              <a:t>Understand process for classification by association or compilation </a:t>
            </a:r>
          </a:p>
          <a:p>
            <a:pPr lvl="1">
              <a:spcBef>
                <a:spcPts val="0"/>
              </a:spcBef>
              <a:spcAft>
                <a:spcPts val="400"/>
              </a:spcAft>
            </a:pPr>
            <a:r>
              <a:rPr lang="en-US" sz="2400" dirty="0"/>
              <a:t>Identify process to follow in the absence of classification guidance</a:t>
            </a:r>
          </a:p>
          <a:p>
            <a:pPr lvl="1" eaLnBrk="1" hangingPunct="1"/>
            <a:endParaRPr lang="en-US" sz="2000" dirty="0"/>
          </a:p>
        </p:txBody>
      </p:sp>
    </p:spTree>
    <p:extLst>
      <p:ext uri="{BB962C8B-B14F-4D97-AF65-F5344CB8AC3E}">
        <p14:creationId xmlns:p14="http://schemas.microsoft.com/office/powerpoint/2010/main" val="122420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02DB8D60-B748-49BB-9013-73C81B47393E}" type="slidenum">
              <a:rPr lang="en-US" smtClean="0"/>
              <a:pPr/>
              <a:t>53</a:t>
            </a:fld>
            <a:endParaRPr lang="en-US" dirty="0"/>
          </a:p>
        </p:txBody>
      </p:sp>
      <p:sp>
        <p:nvSpPr>
          <p:cNvPr id="75779" name="Rectangle 2"/>
          <p:cNvSpPr>
            <a:spLocks noGrp="1" noChangeArrowheads="1"/>
          </p:cNvSpPr>
          <p:nvPr>
            <p:ph type="title"/>
          </p:nvPr>
        </p:nvSpPr>
        <p:spPr>
          <a:xfrm>
            <a:off x="1524000" y="381000"/>
            <a:ext cx="7162800" cy="1143000"/>
          </a:xfrm>
        </p:spPr>
        <p:txBody>
          <a:bodyPr>
            <a:normAutofit/>
          </a:bodyPr>
          <a:lstStyle/>
          <a:p>
            <a:pPr eaLnBrk="1" hangingPunct="1"/>
            <a:r>
              <a:rPr lang="en-US" sz="4000" dirty="0"/>
              <a:t>Information versus Matter</a:t>
            </a:r>
          </a:p>
        </p:txBody>
      </p:sp>
      <p:sp>
        <p:nvSpPr>
          <p:cNvPr id="75780" name="Rectangle 3"/>
          <p:cNvSpPr>
            <a:spLocks noGrp="1" noChangeArrowheads="1"/>
          </p:cNvSpPr>
          <p:nvPr>
            <p:ph sz="half" idx="1"/>
          </p:nvPr>
        </p:nvSpPr>
        <p:spPr>
          <a:xfrm>
            <a:off x="838200" y="1981200"/>
            <a:ext cx="4038600" cy="4252119"/>
          </a:xfrm>
        </p:spPr>
        <p:txBody>
          <a:bodyPr>
            <a:normAutofit/>
          </a:bodyPr>
          <a:lstStyle/>
          <a:p>
            <a:pPr eaLnBrk="1" hangingPunct="1">
              <a:spcBef>
                <a:spcPts val="0"/>
              </a:spcBef>
              <a:spcAft>
                <a:spcPts val="1200"/>
              </a:spcAft>
            </a:pPr>
            <a:r>
              <a:rPr lang="en-US" sz="2600" dirty="0"/>
              <a:t>Information refers to the facts, data, or knowledge itself, regardless of form</a:t>
            </a:r>
          </a:p>
          <a:p>
            <a:pPr eaLnBrk="1" hangingPunct="1">
              <a:spcBef>
                <a:spcPts val="0"/>
              </a:spcBef>
              <a:spcAft>
                <a:spcPts val="1200"/>
              </a:spcAft>
            </a:pPr>
            <a:r>
              <a:rPr lang="en-US" sz="2600" dirty="0"/>
              <a:t>Matter conveys information.  Matter can be ANY media, not just paper documents</a:t>
            </a:r>
            <a:endParaRPr lang="en-US" sz="2600" strike="sngStrike" dirty="0"/>
          </a:p>
        </p:txBody>
      </p:sp>
      <p:pic>
        <p:nvPicPr>
          <p:cNvPr id="3" name="Content Placeholder 2" title="Person considering fact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0515" y="2590800"/>
            <a:ext cx="3389215" cy="2366535"/>
          </a:xfrm>
        </p:spPr>
      </p:pic>
    </p:spTree>
    <p:extLst>
      <p:ext uri="{BB962C8B-B14F-4D97-AF65-F5344CB8AC3E}">
        <p14:creationId xmlns:p14="http://schemas.microsoft.com/office/powerpoint/2010/main" val="888460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81B8899C-F000-40B8-9D6E-F038D676F5D6}" type="slidenum">
              <a:rPr lang="en-US" smtClean="0"/>
              <a:pPr/>
              <a:t>54</a:t>
            </a:fld>
            <a:endParaRPr lang="en-US" dirty="0"/>
          </a:p>
        </p:txBody>
      </p:sp>
      <p:sp>
        <p:nvSpPr>
          <p:cNvPr id="76803" name="Rectangle 2"/>
          <p:cNvSpPr>
            <a:spLocks noGrp="1" noChangeArrowheads="1"/>
          </p:cNvSpPr>
          <p:nvPr>
            <p:ph type="title"/>
          </p:nvPr>
        </p:nvSpPr>
        <p:spPr/>
        <p:txBody>
          <a:bodyPr>
            <a:normAutofit/>
          </a:bodyPr>
          <a:lstStyle/>
          <a:p>
            <a:pPr eaLnBrk="1" hangingPunct="1"/>
            <a:r>
              <a:rPr lang="en-US" sz="4000" dirty="0"/>
              <a:t>Matter</a:t>
            </a:r>
          </a:p>
        </p:txBody>
      </p:sp>
      <p:sp>
        <p:nvSpPr>
          <p:cNvPr id="76804" name="Rectangle 3"/>
          <p:cNvSpPr>
            <a:spLocks noGrp="1" noChangeArrowheads="1"/>
          </p:cNvSpPr>
          <p:nvPr>
            <p:ph type="body" idx="1"/>
          </p:nvPr>
        </p:nvSpPr>
        <p:spPr>
          <a:xfrm>
            <a:off x="1066800" y="1614488"/>
            <a:ext cx="7543800" cy="4525962"/>
          </a:xfrm>
        </p:spPr>
        <p:txBody>
          <a:bodyPr>
            <a:normAutofit/>
          </a:bodyPr>
          <a:lstStyle/>
          <a:p>
            <a:pPr marL="0" indent="0" eaLnBrk="1" hangingPunct="1">
              <a:lnSpc>
                <a:spcPct val="90000"/>
              </a:lnSpc>
              <a:spcAft>
                <a:spcPts val="600"/>
              </a:spcAft>
              <a:buFont typeface="Wingdings" pitchFamily="2" charset="2"/>
              <a:buNone/>
            </a:pPr>
            <a:r>
              <a:rPr lang="en-US" sz="3000" dirty="0"/>
              <a:t>Matter can take many different forms, such as: </a:t>
            </a:r>
          </a:p>
          <a:p>
            <a:pPr lvl="1" eaLnBrk="1" hangingPunct="1">
              <a:lnSpc>
                <a:spcPct val="90000"/>
              </a:lnSpc>
              <a:spcAft>
                <a:spcPts val="600"/>
              </a:spcAft>
            </a:pPr>
            <a:r>
              <a:rPr lang="en-US" dirty="0"/>
              <a:t>Videos</a:t>
            </a:r>
          </a:p>
          <a:p>
            <a:pPr lvl="1" eaLnBrk="1" hangingPunct="1">
              <a:lnSpc>
                <a:spcPct val="90000"/>
              </a:lnSpc>
              <a:spcAft>
                <a:spcPts val="600"/>
              </a:spcAft>
            </a:pPr>
            <a:r>
              <a:rPr lang="en-US" dirty="0"/>
              <a:t>Photographs</a:t>
            </a:r>
          </a:p>
          <a:p>
            <a:pPr lvl="1" eaLnBrk="1" hangingPunct="1">
              <a:lnSpc>
                <a:spcPct val="90000"/>
              </a:lnSpc>
              <a:spcAft>
                <a:spcPts val="600"/>
              </a:spcAft>
            </a:pPr>
            <a:r>
              <a:rPr lang="en-US" dirty="0"/>
              <a:t>Electronic media</a:t>
            </a:r>
          </a:p>
          <a:p>
            <a:pPr lvl="1" eaLnBrk="1" hangingPunct="1">
              <a:lnSpc>
                <a:spcPct val="90000"/>
              </a:lnSpc>
              <a:spcAft>
                <a:spcPts val="600"/>
              </a:spcAft>
            </a:pPr>
            <a:r>
              <a:rPr lang="en-US" dirty="0"/>
              <a:t>Drawings</a:t>
            </a:r>
          </a:p>
          <a:p>
            <a:pPr lvl="1" eaLnBrk="1" hangingPunct="1">
              <a:lnSpc>
                <a:spcPct val="90000"/>
              </a:lnSpc>
              <a:spcAft>
                <a:spcPts val="600"/>
              </a:spcAft>
            </a:pPr>
            <a:r>
              <a:rPr lang="en-US" dirty="0"/>
              <a:t>Books</a:t>
            </a:r>
          </a:p>
          <a:p>
            <a:pPr lvl="1" eaLnBrk="1" hangingPunct="1">
              <a:lnSpc>
                <a:spcPct val="90000"/>
              </a:lnSpc>
              <a:spcAft>
                <a:spcPts val="600"/>
              </a:spcAft>
            </a:pPr>
            <a:r>
              <a:rPr lang="en-US" dirty="0"/>
              <a:t>Material</a:t>
            </a:r>
          </a:p>
          <a:p>
            <a:pPr marL="0" indent="0" eaLnBrk="1" hangingPunct="1">
              <a:lnSpc>
                <a:spcPct val="90000"/>
              </a:lnSpc>
            </a:pPr>
            <a:endParaRPr lang="en-US" dirty="0"/>
          </a:p>
        </p:txBody>
      </p:sp>
    </p:spTree>
    <p:extLst>
      <p:ext uri="{BB962C8B-B14F-4D97-AF65-F5344CB8AC3E}">
        <p14:creationId xmlns:p14="http://schemas.microsoft.com/office/powerpoint/2010/main" val="3212939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p>
            <a:fld id="{BC9CB8A6-1D8D-40DB-8505-1475C277C4C0}" type="slidenum">
              <a:rPr lang="en-US" smtClean="0"/>
              <a:pPr/>
              <a:t>55</a:t>
            </a:fld>
            <a:endParaRPr lang="en-US" dirty="0"/>
          </a:p>
        </p:txBody>
      </p:sp>
      <p:sp>
        <p:nvSpPr>
          <p:cNvPr id="79875" name="Rectangle 2"/>
          <p:cNvSpPr>
            <a:spLocks noGrp="1" noChangeArrowheads="1"/>
          </p:cNvSpPr>
          <p:nvPr>
            <p:ph type="title"/>
          </p:nvPr>
        </p:nvSpPr>
        <p:spPr/>
        <p:txBody>
          <a:bodyPr>
            <a:normAutofit fontScale="90000"/>
          </a:bodyPr>
          <a:lstStyle/>
          <a:p>
            <a:pPr eaLnBrk="1" hangingPunct="1"/>
            <a:r>
              <a:rPr lang="en-US" dirty="0"/>
              <a:t>Initial versus Derivative Classification</a:t>
            </a:r>
          </a:p>
        </p:txBody>
      </p:sp>
      <p:sp>
        <p:nvSpPr>
          <p:cNvPr id="79876" name="Rectangle 3"/>
          <p:cNvSpPr>
            <a:spLocks noGrp="1" noChangeArrowheads="1"/>
          </p:cNvSpPr>
          <p:nvPr>
            <p:ph sz="half" idx="1"/>
          </p:nvPr>
        </p:nvSpPr>
        <p:spPr>
          <a:xfrm>
            <a:off x="952499" y="1828800"/>
            <a:ext cx="4377489" cy="2286000"/>
          </a:xfrm>
        </p:spPr>
        <p:txBody>
          <a:bodyPr>
            <a:normAutofit/>
          </a:bodyPr>
          <a:lstStyle/>
          <a:p>
            <a:pPr marL="0" indent="1588" eaLnBrk="1" hangingPunct="1">
              <a:buFont typeface="Wingdings" pitchFamily="2" charset="2"/>
              <a:buNone/>
            </a:pPr>
            <a:r>
              <a:rPr lang="en-US" sz="2600" dirty="0"/>
              <a:t>Initial classification is a decision that new </a:t>
            </a:r>
            <a:r>
              <a:rPr lang="en-US" sz="2600" u="sng" dirty="0"/>
              <a:t>information</a:t>
            </a:r>
            <a:r>
              <a:rPr lang="en-US" sz="2600" dirty="0"/>
              <a:t> meets the criteria of the Atomic Energy Act of 1954 and must be protected </a:t>
            </a:r>
          </a:p>
        </p:txBody>
      </p:sp>
      <p:pic>
        <p:nvPicPr>
          <p:cNvPr id="6" name="Content Placeholder 5" title="Rules and Statut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1307054"/>
            <a:ext cx="2301875" cy="2301875"/>
          </a:xfrm>
        </p:spPr>
      </p:pic>
      <p:sp>
        <p:nvSpPr>
          <p:cNvPr id="4" name="Content Placeholder 3"/>
          <p:cNvSpPr>
            <a:spLocks noGrp="1"/>
          </p:cNvSpPr>
          <p:nvPr>
            <p:ph sz="quarter" idx="13"/>
          </p:nvPr>
        </p:nvSpPr>
        <p:spPr>
          <a:xfrm>
            <a:off x="952499" y="4038600"/>
            <a:ext cx="4686301" cy="2133600"/>
          </a:xfrm>
        </p:spPr>
        <p:txBody>
          <a:bodyPr>
            <a:normAutofit/>
          </a:bodyPr>
          <a:lstStyle/>
          <a:p>
            <a:pPr marL="0" indent="0">
              <a:buNone/>
            </a:pPr>
            <a:r>
              <a:rPr lang="en-US" sz="2600" dirty="0"/>
              <a:t>Derivative classification is a decision that </a:t>
            </a:r>
            <a:r>
              <a:rPr lang="en-US" sz="2600" u="sng" dirty="0"/>
              <a:t>matter</a:t>
            </a:r>
            <a:r>
              <a:rPr lang="en-US" sz="2600" dirty="0"/>
              <a:t> is classified based on classification guidance or a portion-marked source document</a:t>
            </a:r>
          </a:p>
        </p:txBody>
      </p:sp>
      <p:pic>
        <p:nvPicPr>
          <p:cNvPr id="7" name="Content Placeholder 6" title="Sample Classification Guide Cover - markings for training"/>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87636" y="3886200"/>
            <a:ext cx="1852379" cy="2218839"/>
          </a:xfrm>
        </p:spPr>
      </p:pic>
      <p:sp>
        <p:nvSpPr>
          <p:cNvPr id="8" name="Footer Placeholder 7"/>
          <p:cNvSpPr>
            <a:spLocks noGrp="1"/>
          </p:cNvSpPr>
          <p:nvPr>
            <p:ph type="ftr" sz="quarter" idx="11"/>
          </p:nvPr>
        </p:nvSpPr>
        <p:spPr/>
        <p:txBody>
          <a:bodyPr/>
          <a:lstStyle/>
          <a:p>
            <a:r>
              <a:rPr lang="en-US" b="1" dirty="0">
                <a:latin typeface="Tahoma" pitchFamily="34" charset="0"/>
              </a:rPr>
              <a:t>Markings are for example purposes only</a:t>
            </a:r>
          </a:p>
        </p:txBody>
      </p:sp>
    </p:spTree>
    <p:extLst>
      <p:ext uri="{BB962C8B-B14F-4D97-AF65-F5344CB8AC3E}">
        <p14:creationId xmlns:p14="http://schemas.microsoft.com/office/powerpoint/2010/main" val="2346710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F41FA848-F7AF-4E01-A1F3-EADF9F1279C6}" type="slidenum">
              <a:rPr lang="en-US" smtClean="0"/>
              <a:pPr/>
              <a:t>56</a:t>
            </a:fld>
            <a:endParaRPr lang="en-US" dirty="0"/>
          </a:p>
        </p:txBody>
      </p:sp>
      <p:sp>
        <p:nvSpPr>
          <p:cNvPr id="77827" name="Rectangle 2"/>
          <p:cNvSpPr>
            <a:spLocks noGrp="1" noChangeArrowheads="1"/>
          </p:cNvSpPr>
          <p:nvPr>
            <p:ph type="title"/>
          </p:nvPr>
        </p:nvSpPr>
        <p:spPr/>
        <p:txBody>
          <a:bodyPr>
            <a:normAutofit/>
          </a:bodyPr>
          <a:lstStyle/>
          <a:p>
            <a:pPr eaLnBrk="1" hangingPunct="1"/>
            <a:r>
              <a:rPr lang="en-US" sz="4000" dirty="0"/>
              <a:t>Initial Classification</a:t>
            </a:r>
          </a:p>
        </p:txBody>
      </p:sp>
      <p:sp>
        <p:nvSpPr>
          <p:cNvPr id="77828" name="Rectangle 3"/>
          <p:cNvSpPr>
            <a:spLocks noGrp="1" noChangeArrowheads="1"/>
          </p:cNvSpPr>
          <p:nvPr>
            <p:ph idx="1"/>
          </p:nvPr>
        </p:nvSpPr>
        <p:spPr>
          <a:xfrm>
            <a:off x="609600" y="1692274"/>
            <a:ext cx="8534400" cy="4906963"/>
          </a:xfrm>
        </p:spPr>
        <p:txBody>
          <a:bodyPr>
            <a:normAutofit fontScale="85000" lnSpcReduction="10000"/>
          </a:bodyPr>
          <a:lstStyle/>
          <a:p>
            <a:pPr eaLnBrk="1" hangingPunct="1">
              <a:lnSpc>
                <a:spcPct val="120000"/>
              </a:lnSpc>
              <a:spcAft>
                <a:spcPts val="1200"/>
              </a:spcAft>
            </a:pPr>
            <a:r>
              <a:rPr lang="en-US" sz="3100" dirty="0"/>
              <a:t>Unlike NSI, which requires action by an original classifier           to make a determination that new information is classified, new information that may be RD is presumed classified</a:t>
            </a:r>
          </a:p>
          <a:p>
            <a:pPr eaLnBrk="1" hangingPunct="1">
              <a:lnSpc>
                <a:spcPct val="120000"/>
              </a:lnSpc>
              <a:spcAft>
                <a:spcPts val="1200"/>
              </a:spcAft>
            </a:pPr>
            <a:r>
              <a:rPr lang="en-US" sz="3100" dirty="0"/>
              <a:t>For nuclear-related information, </a:t>
            </a:r>
            <a:r>
              <a:rPr lang="en-US" sz="3100" b="1" dirty="0"/>
              <a:t>only the DOE Director, Office of Classification,</a:t>
            </a:r>
            <a:r>
              <a:rPr lang="en-US" sz="3100" dirty="0"/>
              <a:t> is authorized to make the initial determination that the information is, or is not, RD </a:t>
            </a:r>
          </a:p>
          <a:p>
            <a:pPr eaLnBrk="1" hangingPunct="1">
              <a:lnSpc>
                <a:spcPct val="120000"/>
              </a:lnSpc>
              <a:spcAft>
                <a:spcPts val="1200"/>
              </a:spcAft>
            </a:pPr>
            <a:r>
              <a:rPr lang="en-US" sz="3100" dirty="0"/>
              <a:t>Determinations by the DOE Director, Office of Classification, are promulgated in classification guidance</a:t>
            </a:r>
          </a:p>
        </p:txBody>
      </p:sp>
    </p:spTree>
    <p:extLst>
      <p:ext uri="{BB962C8B-B14F-4D97-AF65-F5344CB8AC3E}">
        <p14:creationId xmlns:p14="http://schemas.microsoft.com/office/powerpoint/2010/main" val="2703200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p>
            <a:fld id="{0587BA83-511C-4679-90B3-AF8D84E9708C}" type="slidenum">
              <a:rPr lang="en-US" smtClean="0"/>
              <a:pPr/>
              <a:t>57</a:t>
            </a:fld>
            <a:endParaRPr lang="en-US" dirty="0"/>
          </a:p>
        </p:txBody>
      </p:sp>
      <p:sp>
        <p:nvSpPr>
          <p:cNvPr id="80899" name="Rectangle 2"/>
          <p:cNvSpPr>
            <a:spLocks noGrp="1" noChangeArrowheads="1"/>
          </p:cNvSpPr>
          <p:nvPr>
            <p:ph type="title"/>
          </p:nvPr>
        </p:nvSpPr>
        <p:spPr>
          <a:xfrm>
            <a:off x="1447800" y="388938"/>
            <a:ext cx="7239000" cy="1143000"/>
          </a:xfrm>
        </p:spPr>
        <p:txBody>
          <a:bodyPr>
            <a:normAutofit fontScale="90000"/>
          </a:bodyPr>
          <a:lstStyle/>
          <a:p>
            <a:pPr eaLnBrk="1" hangingPunct="1"/>
            <a:r>
              <a:rPr lang="en-US" dirty="0"/>
              <a:t>Derivative Classification of Matter Containing RD and FRD</a:t>
            </a:r>
          </a:p>
        </p:txBody>
      </p:sp>
      <p:sp>
        <p:nvSpPr>
          <p:cNvPr id="80900" name="Rectangle 3"/>
          <p:cNvSpPr>
            <a:spLocks noGrp="1" noChangeArrowheads="1"/>
          </p:cNvSpPr>
          <p:nvPr>
            <p:ph type="body" idx="1"/>
          </p:nvPr>
        </p:nvSpPr>
        <p:spPr>
          <a:xfrm>
            <a:off x="1066800" y="2438400"/>
            <a:ext cx="7620000" cy="3810000"/>
          </a:xfrm>
        </p:spPr>
        <p:txBody>
          <a:bodyPr>
            <a:normAutofit/>
          </a:bodyPr>
          <a:lstStyle/>
          <a:p>
            <a:pPr marL="0" indent="0">
              <a:spcBef>
                <a:spcPts val="0"/>
              </a:spcBef>
              <a:spcAft>
                <a:spcPts val="1200"/>
              </a:spcAft>
              <a:buNone/>
            </a:pPr>
            <a:r>
              <a:rPr lang="en-US" sz="3000" dirty="0"/>
              <a:t>If matter potentially contains RD or FRD information, the matter must be submitted            to an </a:t>
            </a:r>
            <a:r>
              <a:rPr lang="en-US" sz="3000" b="1" dirty="0"/>
              <a:t>RD Derivative Classifier </a:t>
            </a:r>
            <a:r>
              <a:rPr lang="en-US" sz="3000" dirty="0"/>
              <a:t>for review </a:t>
            </a:r>
          </a:p>
          <a:p>
            <a:pPr algn="ctr" eaLnBrk="1" hangingPunct="1"/>
            <a:endParaRPr lang="en-US" sz="400" dirty="0"/>
          </a:p>
          <a:p>
            <a:pPr lvl="1" algn="ctr" eaLnBrk="1" hangingPunct="1">
              <a:lnSpc>
                <a:spcPct val="80000"/>
              </a:lnSpc>
            </a:pPr>
            <a:endParaRPr lang="en-US" sz="2000" dirty="0"/>
          </a:p>
        </p:txBody>
      </p:sp>
    </p:spTree>
    <p:extLst>
      <p:ext uri="{BB962C8B-B14F-4D97-AF65-F5344CB8AC3E}">
        <p14:creationId xmlns:p14="http://schemas.microsoft.com/office/powerpoint/2010/main" val="2216862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8B72445B-8E2B-489B-AD0C-7ECE4DAD5710}" type="slidenum">
              <a:rPr lang="en-US" smtClean="0"/>
              <a:pPr/>
              <a:t>58</a:t>
            </a:fld>
            <a:endParaRPr lang="en-US" dirty="0"/>
          </a:p>
        </p:txBody>
      </p:sp>
      <p:sp>
        <p:nvSpPr>
          <p:cNvPr id="84995" name="Rectangle 2"/>
          <p:cNvSpPr>
            <a:spLocks noGrp="1" noChangeArrowheads="1"/>
          </p:cNvSpPr>
          <p:nvPr>
            <p:ph type="title"/>
          </p:nvPr>
        </p:nvSpPr>
        <p:spPr/>
        <p:txBody>
          <a:bodyPr>
            <a:noAutofit/>
          </a:bodyPr>
          <a:lstStyle/>
          <a:p>
            <a:pPr eaLnBrk="1" hangingPunct="1"/>
            <a:r>
              <a:rPr lang="en-US" sz="4000" dirty="0"/>
              <a:t>Derivative Classification of Matter Containing RD and FRD (2)</a:t>
            </a:r>
          </a:p>
        </p:txBody>
      </p:sp>
      <p:sp>
        <p:nvSpPr>
          <p:cNvPr id="84996" name="Rectangle 3"/>
          <p:cNvSpPr>
            <a:spLocks noGrp="1" noChangeArrowheads="1"/>
          </p:cNvSpPr>
          <p:nvPr>
            <p:ph sz="half" idx="1"/>
          </p:nvPr>
        </p:nvSpPr>
        <p:spPr>
          <a:xfrm>
            <a:off x="741426" y="1981200"/>
            <a:ext cx="3851148" cy="4158942"/>
          </a:xfrm>
        </p:spPr>
        <p:txBody>
          <a:bodyPr>
            <a:noAutofit/>
          </a:bodyPr>
          <a:lstStyle/>
          <a:p>
            <a:pPr marL="0" indent="0" eaLnBrk="1" hangingPunct="1">
              <a:spcBef>
                <a:spcPts val="0"/>
              </a:spcBef>
              <a:buFont typeface="Wingdings" pitchFamily="2" charset="2"/>
              <a:buNone/>
            </a:pPr>
            <a:r>
              <a:rPr lang="en-US" sz="2600" dirty="0"/>
              <a:t>Determination by an RD Derivative Classifier as to whether matter contains RD or FRD must be based on</a:t>
            </a:r>
          </a:p>
          <a:p>
            <a:pPr marL="0" indent="0" eaLnBrk="1" hangingPunct="1">
              <a:spcBef>
                <a:spcPts val="0"/>
              </a:spcBef>
              <a:buFont typeface="Wingdings" pitchFamily="2" charset="2"/>
              <a:buNone/>
            </a:pPr>
            <a:endParaRPr lang="en-US" sz="400" dirty="0"/>
          </a:p>
          <a:p>
            <a:pPr marL="400050" lvl="1" eaLnBrk="1" hangingPunct="1"/>
            <a:r>
              <a:rPr lang="en-US" dirty="0"/>
              <a:t>Classification guidance; or</a:t>
            </a:r>
          </a:p>
          <a:p>
            <a:pPr marL="114300" lvl="1" indent="0" eaLnBrk="1" hangingPunct="1">
              <a:buNone/>
            </a:pPr>
            <a:r>
              <a:rPr lang="en-US" sz="400" dirty="0"/>
              <a:t> </a:t>
            </a:r>
          </a:p>
          <a:p>
            <a:pPr marL="400050" lvl="1" eaLnBrk="1" hangingPunct="1"/>
            <a:r>
              <a:rPr lang="en-US" dirty="0"/>
              <a:t>Applicable portion-marked source document</a:t>
            </a:r>
          </a:p>
        </p:txBody>
      </p:sp>
      <p:pic>
        <p:nvPicPr>
          <p:cNvPr id="14" name="Content Placeholder 13" title="Sample Guide Cover and source document-markings for training onl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46904" y="1985551"/>
            <a:ext cx="3663696" cy="3840480"/>
          </a:xfrm>
        </p:spPr>
      </p:pic>
      <p:sp>
        <p:nvSpPr>
          <p:cNvPr id="8" name="Footer Placeholder 7"/>
          <p:cNvSpPr>
            <a:spLocks noGrp="1"/>
          </p:cNvSpPr>
          <p:nvPr>
            <p:ph type="ftr" sz="quarter" idx="11"/>
          </p:nvPr>
        </p:nvSpPr>
        <p:spPr>
          <a:xfrm>
            <a:off x="2667000" y="6264275"/>
            <a:ext cx="3352800" cy="365125"/>
          </a:xfrm>
        </p:spPr>
        <p:txBody>
          <a:bodyPr/>
          <a:lstStyle/>
          <a:p>
            <a:r>
              <a:rPr lang="en-US" b="1" dirty="0">
                <a:latin typeface="Tahoma" pitchFamily="34" charset="0"/>
              </a:rPr>
              <a:t>Markings are for example purposes only</a:t>
            </a:r>
          </a:p>
        </p:txBody>
      </p:sp>
    </p:spTree>
    <p:extLst>
      <p:ext uri="{BB962C8B-B14F-4D97-AF65-F5344CB8AC3E}">
        <p14:creationId xmlns:p14="http://schemas.microsoft.com/office/powerpoint/2010/main" val="1302236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F18DEF19-B9D8-48BA-BAFD-94BEA73C36FB}" type="slidenum">
              <a:rPr lang="en-US" smtClean="0"/>
              <a:pPr/>
              <a:t>59</a:t>
            </a:fld>
            <a:endParaRPr lang="en-US" dirty="0"/>
          </a:p>
        </p:txBody>
      </p:sp>
      <p:sp>
        <p:nvSpPr>
          <p:cNvPr id="86019" name="Rectangle 2"/>
          <p:cNvSpPr>
            <a:spLocks noGrp="1" noChangeArrowheads="1"/>
          </p:cNvSpPr>
          <p:nvPr>
            <p:ph type="title"/>
          </p:nvPr>
        </p:nvSpPr>
        <p:spPr/>
        <p:txBody>
          <a:bodyPr>
            <a:normAutofit fontScale="90000"/>
          </a:bodyPr>
          <a:lstStyle/>
          <a:p>
            <a:pPr eaLnBrk="1" hangingPunct="1"/>
            <a:r>
              <a:rPr lang="en-US" sz="4000" dirty="0"/>
              <a:t>Classification Guides </a:t>
            </a:r>
            <a:br>
              <a:rPr lang="en-US" sz="4000" dirty="0"/>
            </a:br>
            <a:r>
              <a:rPr lang="en-US" sz="4000" dirty="0"/>
              <a:t>with RD/FRD topics</a:t>
            </a:r>
          </a:p>
        </p:txBody>
      </p:sp>
      <p:sp>
        <p:nvSpPr>
          <p:cNvPr id="86020" name="Rectangle 3"/>
          <p:cNvSpPr>
            <a:spLocks noGrp="1" noChangeArrowheads="1"/>
          </p:cNvSpPr>
          <p:nvPr>
            <p:ph sz="half" idx="1"/>
          </p:nvPr>
        </p:nvSpPr>
        <p:spPr>
          <a:xfrm>
            <a:off x="685800" y="1798637"/>
            <a:ext cx="5181600" cy="4800600"/>
          </a:xfrm>
        </p:spPr>
        <p:txBody>
          <a:bodyPr>
            <a:normAutofit/>
          </a:bodyPr>
          <a:lstStyle/>
          <a:p>
            <a:pPr eaLnBrk="1" hangingPunct="1">
              <a:spcBef>
                <a:spcPts val="400"/>
              </a:spcBef>
            </a:pPr>
            <a:r>
              <a:rPr lang="en-US" sz="2400" dirty="0"/>
              <a:t>Identify classified information and specifies the level and category</a:t>
            </a:r>
          </a:p>
          <a:p>
            <a:pPr eaLnBrk="1" hangingPunct="1">
              <a:spcBef>
                <a:spcPts val="400"/>
              </a:spcBef>
            </a:pPr>
            <a:endParaRPr lang="en-US" sz="200" dirty="0"/>
          </a:p>
          <a:p>
            <a:pPr eaLnBrk="1" hangingPunct="1">
              <a:spcBef>
                <a:spcPts val="400"/>
              </a:spcBef>
            </a:pPr>
            <a:r>
              <a:rPr lang="en-US" sz="2400" dirty="0"/>
              <a:t>Include what is unclassified information</a:t>
            </a:r>
          </a:p>
          <a:p>
            <a:pPr eaLnBrk="1" hangingPunct="1">
              <a:spcBef>
                <a:spcPts val="400"/>
              </a:spcBef>
            </a:pPr>
            <a:endParaRPr lang="en-US" sz="200" dirty="0"/>
          </a:p>
          <a:p>
            <a:pPr>
              <a:spcBef>
                <a:spcPts val="400"/>
              </a:spcBef>
            </a:pPr>
            <a:r>
              <a:rPr lang="en-US" sz="2400" dirty="0"/>
              <a:t>Must be issued, approved, or reviewed by DOE</a:t>
            </a:r>
          </a:p>
          <a:p>
            <a:pPr eaLnBrk="1" hangingPunct="1">
              <a:spcBef>
                <a:spcPts val="400"/>
              </a:spcBef>
            </a:pPr>
            <a:endParaRPr lang="en-US" sz="200" dirty="0"/>
          </a:p>
          <a:p>
            <a:pPr eaLnBrk="1" hangingPunct="1">
              <a:spcBef>
                <a:spcPts val="400"/>
              </a:spcBef>
            </a:pPr>
            <a:r>
              <a:rPr lang="en-US" sz="2400" dirty="0"/>
              <a:t>Are published by subject or             program area</a:t>
            </a:r>
          </a:p>
          <a:p>
            <a:pPr eaLnBrk="1" hangingPunct="1">
              <a:spcBef>
                <a:spcPts val="400"/>
              </a:spcBef>
            </a:pPr>
            <a:endParaRPr lang="en-US" sz="200" dirty="0"/>
          </a:p>
          <a:p>
            <a:pPr eaLnBrk="1" hangingPunct="1">
              <a:spcBef>
                <a:spcPts val="400"/>
              </a:spcBef>
            </a:pPr>
            <a:r>
              <a:rPr lang="en-US" sz="2400" dirty="0"/>
              <a:t>Must only be used by RD Derivative Classifiers to make determinations          in their subject areas of expertise</a:t>
            </a:r>
          </a:p>
        </p:txBody>
      </p:sp>
      <p:pic>
        <p:nvPicPr>
          <p:cNvPr id="3" name="Content Placeholder 2" title="Using a guide to review docum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7400" y="2362200"/>
            <a:ext cx="2909455" cy="2484582"/>
          </a:xfrm>
        </p:spPr>
      </p:pic>
    </p:spTree>
    <p:extLst>
      <p:ext uri="{BB962C8B-B14F-4D97-AF65-F5344CB8AC3E}">
        <p14:creationId xmlns:p14="http://schemas.microsoft.com/office/powerpoint/2010/main" val="193160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88E881F-528B-4A17-AE28-E2F6EFD55F9E}" type="slidenum">
              <a:rPr lang="en-US" smtClean="0"/>
              <a:pPr/>
              <a:t>6</a:t>
            </a:fld>
            <a:endParaRPr lang="en-US" dirty="0"/>
          </a:p>
        </p:txBody>
      </p:sp>
      <p:sp>
        <p:nvSpPr>
          <p:cNvPr id="11267" name="Rectangle 2"/>
          <p:cNvSpPr>
            <a:spLocks noGrp="1" noChangeArrowheads="1"/>
          </p:cNvSpPr>
          <p:nvPr>
            <p:ph type="title"/>
          </p:nvPr>
        </p:nvSpPr>
        <p:spPr/>
        <p:txBody>
          <a:bodyPr>
            <a:normAutofit/>
          </a:bodyPr>
          <a:lstStyle/>
          <a:p>
            <a:pPr eaLnBrk="1" hangingPunct="1"/>
            <a:r>
              <a:rPr lang="en-US" sz="4000" dirty="0"/>
              <a:t>Module A Objectives</a:t>
            </a:r>
          </a:p>
        </p:txBody>
      </p:sp>
      <p:sp>
        <p:nvSpPr>
          <p:cNvPr id="11268" name="Rectangle 3"/>
          <p:cNvSpPr>
            <a:spLocks noGrp="1" noChangeArrowheads="1"/>
          </p:cNvSpPr>
          <p:nvPr>
            <p:ph type="body" idx="1"/>
          </p:nvPr>
        </p:nvSpPr>
        <p:spPr>
          <a:xfrm>
            <a:off x="1577622" y="1570038"/>
            <a:ext cx="6035675" cy="4525962"/>
          </a:xfrm>
        </p:spPr>
        <p:txBody>
          <a:bodyPr>
            <a:normAutofit/>
          </a:bodyPr>
          <a:lstStyle/>
          <a:p>
            <a:pPr eaLnBrk="1" hangingPunct="1">
              <a:lnSpc>
                <a:spcPct val="90000"/>
              </a:lnSpc>
            </a:pPr>
            <a:r>
              <a:rPr lang="en-US" sz="2800" dirty="0"/>
              <a:t>Define classification </a:t>
            </a:r>
          </a:p>
          <a:p>
            <a:pPr eaLnBrk="1" hangingPunct="1">
              <a:lnSpc>
                <a:spcPct val="90000"/>
              </a:lnSpc>
            </a:pPr>
            <a:r>
              <a:rPr lang="en-US" sz="2800" dirty="0"/>
              <a:t>State the purpose of classification </a:t>
            </a:r>
          </a:p>
          <a:p>
            <a:pPr eaLnBrk="1" hangingPunct="1">
              <a:lnSpc>
                <a:spcPct val="90000"/>
              </a:lnSpc>
            </a:pPr>
            <a:r>
              <a:rPr lang="en-US" sz="2800" dirty="0"/>
              <a:t>Identify authorities for classification </a:t>
            </a:r>
          </a:p>
          <a:p>
            <a:pPr eaLnBrk="1" hangingPunct="1">
              <a:lnSpc>
                <a:spcPct val="90000"/>
              </a:lnSpc>
            </a:pPr>
            <a:r>
              <a:rPr lang="en-US" sz="2800" dirty="0"/>
              <a:t>Identify classification categories </a:t>
            </a:r>
          </a:p>
          <a:p>
            <a:pPr>
              <a:lnSpc>
                <a:spcPct val="90000"/>
              </a:lnSpc>
            </a:pPr>
            <a:r>
              <a:rPr lang="en-US" sz="2800" dirty="0"/>
              <a:t>Define Transclassification</a:t>
            </a:r>
          </a:p>
          <a:p>
            <a:pPr eaLnBrk="1" hangingPunct="1">
              <a:lnSpc>
                <a:spcPct val="90000"/>
              </a:lnSpc>
            </a:pPr>
            <a:r>
              <a:rPr lang="en-US" sz="2800" dirty="0"/>
              <a:t>Identify classification levels </a:t>
            </a:r>
          </a:p>
          <a:p>
            <a:pPr eaLnBrk="1" hangingPunct="1">
              <a:lnSpc>
                <a:spcPct val="90000"/>
              </a:lnSpc>
            </a:pPr>
            <a:r>
              <a:rPr lang="en-US" sz="2800" dirty="0"/>
              <a:t>Apply the "Precedence Rule" </a:t>
            </a:r>
          </a:p>
          <a:p>
            <a:pPr eaLnBrk="1" hangingPunct="1">
              <a:lnSpc>
                <a:spcPct val="90000"/>
              </a:lnSpc>
            </a:pPr>
            <a:r>
              <a:rPr lang="en-US" sz="2800" dirty="0"/>
              <a:t>Identify classification abbreviations</a:t>
            </a:r>
            <a:r>
              <a:rPr lang="en-US" dirty="0"/>
              <a:t> </a:t>
            </a:r>
          </a:p>
          <a:p>
            <a:pPr eaLnBrk="1" hangingPunct="1">
              <a:lnSpc>
                <a:spcPct val="90000"/>
              </a:lnSpc>
            </a:pPr>
            <a:endParaRPr lang="en-US" dirty="0"/>
          </a:p>
        </p:txBody>
      </p:sp>
    </p:spTree>
    <p:extLst>
      <p:ext uri="{BB962C8B-B14F-4D97-AF65-F5344CB8AC3E}">
        <p14:creationId xmlns:p14="http://schemas.microsoft.com/office/powerpoint/2010/main" val="892435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dirty="0">
                <a:latin typeface="Tahoma" pitchFamily="34" charset="0"/>
              </a:rPr>
              <a:t>Markings are for training purposes only</a:t>
            </a:r>
          </a:p>
        </p:txBody>
      </p:sp>
      <p:sp>
        <p:nvSpPr>
          <p:cNvPr id="87043" name="Rectangle 2"/>
          <p:cNvSpPr>
            <a:spLocks noGrp="1" noChangeArrowheads="1"/>
          </p:cNvSpPr>
          <p:nvPr>
            <p:ph type="title"/>
          </p:nvPr>
        </p:nvSpPr>
        <p:spPr/>
        <p:txBody>
          <a:bodyPr>
            <a:normAutofit/>
          </a:bodyPr>
          <a:lstStyle/>
          <a:p>
            <a:pPr eaLnBrk="1" hangingPunct="1"/>
            <a:r>
              <a:rPr lang="en-US" sz="4000" dirty="0"/>
              <a:t>Classification Guides </a:t>
            </a:r>
            <a:r>
              <a:rPr lang="en-US" sz="3600" dirty="0"/>
              <a:t>(2)</a:t>
            </a:r>
          </a:p>
        </p:txBody>
      </p:sp>
      <p:sp>
        <p:nvSpPr>
          <p:cNvPr id="87044" name="Rectangle 3"/>
          <p:cNvSpPr>
            <a:spLocks noGrp="1" noChangeArrowheads="1"/>
          </p:cNvSpPr>
          <p:nvPr>
            <p:ph type="body" sz="quarter" idx="13"/>
          </p:nvPr>
        </p:nvSpPr>
        <p:spPr>
          <a:xfrm>
            <a:off x="609600" y="1600200"/>
            <a:ext cx="8229600" cy="2819400"/>
          </a:xfrm>
        </p:spPr>
        <p:txBody>
          <a:bodyPr>
            <a:normAutofit fontScale="77500" lnSpcReduction="20000"/>
          </a:bodyPr>
          <a:lstStyle/>
          <a:p>
            <a:pPr eaLnBrk="1" hangingPunct="1">
              <a:lnSpc>
                <a:spcPct val="120000"/>
              </a:lnSpc>
              <a:spcBef>
                <a:spcPts val="0"/>
              </a:spcBef>
              <a:spcAft>
                <a:spcPts val="600"/>
              </a:spcAft>
            </a:pPr>
            <a:r>
              <a:rPr lang="en-US" sz="3100" dirty="0"/>
              <a:t>Classification guides concerning RD and FRD can be issued by DOE alone, jointly by DOE and other agencies, or by other agencies </a:t>
            </a:r>
          </a:p>
          <a:p>
            <a:pPr eaLnBrk="1" hangingPunct="1">
              <a:lnSpc>
                <a:spcPct val="120000"/>
              </a:lnSpc>
              <a:spcBef>
                <a:spcPts val="0"/>
              </a:spcBef>
              <a:spcAft>
                <a:spcPts val="600"/>
              </a:spcAft>
            </a:pPr>
            <a:endParaRPr lang="en-US" sz="500" dirty="0"/>
          </a:p>
          <a:p>
            <a:pPr>
              <a:lnSpc>
                <a:spcPct val="120000"/>
              </a:lnSpc>
              <a:spcBef>
                <a:spcPts val="0"/>
              </a:spcBef>
              <a:spcAft>
                <a:spcPts val="600"/>
              </a:spcAft>
            </a:pPr>
            <a:r>
              <a:rPr lang="en-US" sz="3100" dirty="0"/>
              <a:t>If another agency guide contains RD or FRD topics, the guide must be coordinated with the DOE Office of Classification to ensure it is consistent with current DOE policy</a:t>
            </a:r>
          </a:p>
          <a:p>
            <a:pPr eaLnBrk="1" hangingPunct="1"/>
            <a:endParaRPr lang="en-US" sz="2400" dirty="0"/>
          </a:p>
        </p:txBody>
      </p:sp>
      <p:pic>
        <p:nvPicPr>
          <p:cNvPr id="3" name="Picture Placeholder 2" title="3 sample classification guides - markings for training only"/>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057400" y="4296310"/>
            <a:ext cx="5167901" cy="1952090"/>
          </a:xfrm>
        </p:spPr>
      </p:pic>
      <p:sp>
        <p:nvSpPr>
          <p:cNvPr id="87042" name="Slide Number Placeholder 5"/>
          <p:cNvSpPr>
            <a:spLocks noGrp="1"/>
          </p:cNvSpPr>
          <p:nvPr>
            <p:ph type="sldNum" sz="quarter" idx="12"/>
          </p:nvPr>
        </p:nvSpPr>
        <p:spPr>
          <a:noFill/>
        </p:spPr>
        <p:txBody>
          <a:bodyPr/>
          <a:lstStyle/>
          <a:p>
            <a:fld id="{83DE6D68-3866-4BBE-BE84-CB9AB42BDF5C}" type="slidenum">
              <a:rPr lang="en-US" smtClean="0"/>
              <a:pPr/>
              <a:t>60</a:t>
            </a:fld>
            <a:endParaRPr lang="en-US" dirty="0"/>
          </a:p>
        </p:txBody>
      </p:sp>
    </p:spTree>
    <p:extLst>
      <p:ext uri="{BB962C8B-B14F-4D97-AF65-F5344CB8AC3E}">
        <p14:creationId xmlns:p14="http://schemas.microsoft.com/office/powerpoint/2010/main" val="1194773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4863CB-E9F4-4912-BF87-0E2AF4491238}" type="slidenum">
              <a:rPr lang="en-US" smtClean="0"/>
              <a:pPr/>
              <a:t>61</a:t>
            </a:fld>
            <a:endParaRPr lang="en-US" dirty="0"/>
          </a:p>
        </p:txBody>
      </p:sp>
      <p:sp>
        <p:nvSpPr>
          <p:cNvPr id="2" name="Title 1"/>
          <p:cNvSpPr>
            <a:spLocks noGrp="1"/>
          </p:cNvSpPr>
          <p:nvPr>
            <p:ph type="title"/>
          </p:nvPr>
        </p:nvSpPr>
        <p:spPr/>
        <p:txBody>
          <a:bodyPr>
            <a:normAutofit/>
          </a:bodyPr>
          <a:lstStyle/>
          <a:p>
            <a:r>
              <a:rPr lang="en-US" sz="4000" dirty="0"/>
              <a:t>Classification Bulletins</a:t>
            </a:r>
          </a:p>
        </p:txBody>
      </p:sp>
      <p:sp>
        <p:nvSpPr>
          <p:cNvPr id="6" name="Content Placeholder 5"/>
          <p:cNvSpPr>
            <a:spLocks noGrp="1"/>
          </p:cNvSpPr>
          <p:nvPr>
            <p:ph idx="1"/>
          </p:nvPr>
        </p:nvSpPr>
        <p:spPr>
          <a:xfrm>
            <a:off x="762000" y="1905000"/>
            <a:ext cx="7620000" cy="4221163"/>
          </a:xfrm>
        </p:spPr>
        <p:txBody>
          <a:bodyPr/>
          <a:lstStyle/>
          <a:p>
            <a:pPr>
              <a:spcAft>
                <a:spcPts val="400"/>
              </a:spcAft>
            </a:pPr>
            <a:r>
              <a:rPr lang="en-US" dirty="0"/>
              <a:t>Classification bulletins may be issued</a:t>
            </a:r>
          </a:p>
          <a:p>
            <a:pPr lvl="1">
              <a:spcAft>
                <a:spcPts val="400"/>
              </a:spcAft>
            </a:pPr>
            <a:r>
              <a:rPr lang="en-US" dirty="0"/>
              <a:t>For policy clarification or interpretation</a:t>
            </a:r>
          </a:p>
          <a:p>
            <a:pPr lvl="1">
              <a:spcAft>
                <a:spcPts val="400"/>
              </a:spcAft>
            </a:pPr>
            <a:r>
              <a:rPr lang="en-US" dirty="0"/>
              <a:t>To provide additional information</a:t>
            </a:r>
          </a:p>
          <a:p>
            <a:pPr lvl="1">
              <a:spcAft>
                <a:spcPts val="400"/>
              </a:spcAft>
            </a:pPr>
            <a:r>
              <a:rPr lang="en-US" dirty="0"/>
              <a:t>To provide interim guidance that may be used to derivatively classify matter until the information is incorporated into a classification guide</a:t>
            </a:r>
          </a:p>
        </p:txBody>
      </p:sp>
    </p:spTree>
    <p:extLst>
      <p:ext uri="{BB962C8B-B14F-4D97-AF65-F5344CB8AC3E}">
        <p14:creationId xmlns:p14="http://schemas.microsoft.com/office/powerpoint/2010/main" val="3848112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7DEAB17E-1E53-4043-A5D8-FC5C62494784}" type="slidenum">
              <a:rPr lang="en-US" smtClean="0"/>
              <a:pPr/>
              <a:t>62</a:t>
            </a:fld>
            <a:endParaRPr lang="en-US" dirty="0"/>
          </a:p>
        </p:txBody>
      </p:sp>
      <p:sp>
        <p:nvSpPr>
          <p:cNvPr id="88067" name="Rectangle 2"/>
          <p:cNvSpPr>
            <a:spLocks noGrp="1" noChangeArrowheads="1"/>
          </p:cNvSpPr>
          <p:nvPr>
            <p:ph type="title"/>
          </p:nvPr>
        </p:nvSpPr>
        <p:spPr>
          <a:xfrm>
            <a:off x="1447800" y="381000"/>
            <a:ext cx="7620000" cy="1143000"/>
          </a:xfrm>
        </p:spPr>
        <p:txBody>
          <a:bodyPr>
            <a:normAutofit fontScale="90000"/>
          </a:bodyPr>
          <a:lstStyle/>
          <a:p>
            <a:pPr eaLnBrk="1" hangingPunct="1"/>
            <a:r>
              <a:rPr lang="en-US" sz="4200" dirty="0"/>
              <a:t>Index of DOE Classification Guidance</a:t>
            </a:r>
          </a:p>
        </p:txBody>
      </p:sp>
      <p:sp>
        <p:nvSpPr>
          <p:cNvPr id="88068" name="Rectangle 3"/>
          <p:cNvSpPr>
            <a:spLocks noGrp="1" noChangeArrowheads="1"/>
          </p:cNvSpPr>
          <p:nvPr>
            <p:ph sz="half" idx="1"/>
          </p:nvPr>
        </p:nvSpPr>
        <p:spPr>
          <a:xfrm>
            <a:off x="533400" y="1571584"/>
            <a:ext cx="4343400" cy="4600616"/>
          </a:xfrm>
        </p:spPr>
        <p:txBody>
          <a:bodyPr>
            <a:noAutofit/>
          </a:bodyPr>
          <a:lstStyle/>
          <a:p>
            <a:pPr eaLnBrk="1" hangingPunct="1">
              <a:spcBef>
                <a:spcPts val="0"/>
              </a:spcBef>
              <a:spcAft>
                <a:spcPts val="800"/>
              </a:spcAft>
            </a:pPr>
            <a:r>
              <a:rPr lang="en-US" sz="2400" dirty="0"/>
              <a:t>Provides a list of DOE classified and controlled information guidance (e.g., classification guides, bulletins)</a:t>
            </a:r>
          </a:p>
          <a:p>
            <a:pPr eaLnBrk="1" hangingPunct="1">
              <a:spcBef>
                <a:spcPts val="0"/>
              </a:spcBef>
              <a:spcAft>
                <a:spcPts val="800"/>
              </a:spcAft>
            </a:pPr>
            <a:r>
              <a:rPr lang="en-US" sz="2400" dirty="0"/>
              <a:t>Should be used to verify DOE guidance is up to date</a:t>
            </a:r>
          </a:p>
          <a:p>
            <a:pPr>
              <a:spcBef>
                <a:spcPts val="0"/>
              </a:spcBef>
              <a:spcAft>
                <a:spcPts val="800"/>
              </a:spcAft>
            </a:pPr>
            <a:r>
              <a:rPr lang="en-US" sz="2400" dirty="0"/>
              <a:t>Is published twice a year –  in January and July</a:t>
            </a:r>
          </a:p>
          <a:p>
            <a:pPr eaLnBrk="1" hangingPunct="1">
              <a:spcBef>
                <a:spcPts val="0"/>
              </a:spcBef>
              <a:spcAft>
                <a:spcPts val="800"/>
              </a:spcAft>
            </a:pPr>
            <a:r>
              <a:rPr lang="en-US" sz="2400" dirty="0"/>
              <a:t>Should not be used if it is more than 6 months old because it is out of date</a:t>
            </a:r>
          </a:p>
        </p:txBody>
      </p:sp>
      <p:pic>
        <p:nvPicPr>
          <p:cNvPr id="3" name="Content Placeholder 2" title="Sample DOE Inex of Guides - markings for training onl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612735"/>
            <a:ext cx="3576084" cy="4635665"/>
          </a:xfrm>
        </p:spPr>
      </p:pic>
      <p:sp>
        <p:nvSpPr>
          <p:cNvPr id="4" name="Footer Placeholder 3"/>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816824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AA00EF5E-A346-4144-80C2-7D0D4D03C933}" type="slidenum">
              <a:rPr lang="en-US" smtClean="0"/>
              <a:pPr/>
              <a:t>63</a:t>
            </a:fld>
            <a:endParaRPr lang="en-US" dirty="0"/>
          </a:p>
        </p:txBody>
      </p:sp>
      <p:sp>
        <p:nvSpPr>
          <p:cNvPr id="89091" name="Rectangle 2"/>
          <p:cNvSpPr>
            <a:spLocks noGrp="1" noChangeArrowheads="1"/>
          </p:cNvSpPr>
          <p:nvPr>
            <p:ph type="title"/>
          </p:nvPr>
        </p:nvSpPr>
        <p:spPr/>
        <p:txBody>
          <a:bodyPr>
            <a:normAutofit/>
          </a:bodyPr>
          <a:lstStyle/>
          <a:p>
            <a:pPr eaLnBrk="1" hangingPunct="1"/>
            <a:r>
              <a:rPr lang="en-US" sz="4000" dirty="0"/>
              <a:t>If Guidance is not Available</a:t>
            </a:r>
          </a:p>
        </p:txBody>
      </p:sp>
      <p:sp>
        <p:nvSpPr>
          <p:cNvPr id="89092" name="Rectangle 3"/>
          <p:cNvSpPr>
            <a:spLocks noGrp="1" noChangeArrowheads="1"/>
          </p:cNvSpPr>
          <p:nvPr>
            <p:ph sz="half" idx="1"/>
          </p:nvPr>
        </p:nvSpPr>
        <p:spPr>
          <a:xfrm>
            <a:off x="696835" y="1711324"/>
            <a:ext cx="4038600" cy="4477592"/>
          </a:xfrm>
          <a:noFill/>
        </p:spPr>
        <p:txBody>
          <a:bodyPr>
            <a:normAutofit/>
          </a:bodyPr>
          <a:lstStyle/>
          <a:p>
            <a:pPr marL="401638">
              <a:spcBef>
                <a:spcPts val="0"/>
              </a:spcBef>
              <a:spcAft>
                <a:spcPts val="1200"/>
              </a:spcAft>
            </a:pPr>
            <a:r>
              <a:rPr lang="en-US" sz="2400" dirty="0"/>
              <a:t>If applicable guidance or a portion-marked source document is not available, an RD Derivative Classifier must contact their RD Management Official</a:t>
            </a:r>
          </a:p>
          <a:p>
            <a:pPr marL="401638">
              <a:spcBef>
                <a:spcPts val="0"/>
              </a:spcBef>
              <a:spcAft>
                <a:spcPts val="1200"/>
              </a:spcAft>
            </a:pPr>
            <a:r>
              <a:rPr lang="en-US" sz="2400" dirty="0"/>
              <a:t>If there is no applicable guidance, the RD Management Official will contact the DOE Office of Classification</a:t>
            </a:r>
          </a:p>
          <a:p>
            <a:pPr eaLnBrk="1" hangingPunct="1">
              <a:buFont typeface="Wingdings" pitchFamily="2" charset="2"/>
              <a:buNone/>
            </a:pPr>
            <a:endParaRPr lang="en-US" sz="2400" dirty="0"/>
          </a:p>
        </p:txBody>
      </p:sp>
      <p:pic>
        <p:nvPicPr>
          <p:cNvPr id="3" name="Content Placeholder 2" title="No guidan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5712" y="1591734"/>
            <a:ext cx="3910877" cy="4534430"/>
          </a:xfrm>
        </p:spPr>
      </p:pic>
      <p:sp>
        <p:nvSpPr>
          <p:cNvPr id="4" name="Footer Placeholder 3"/>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3586256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1F9C256A-686F-4153-BDEE-9964F74C65EF}" type="slidenum">
              <a:rPr lang="en-US" smtClean="0"/>
              <a:pPr/>
              <a:t>64</a:t>
            </a:fld>
            <a:endParaRPr lang="en-US" dirty="0"/>
          </a:p>
        </p:txBody>
      </p:sp>
      <p:sp>
        <p:nvSpPr>
          <p:cNvPr id="4" name="Footer Placeholder 3"/>
          <p:cNvSpPr>
            <a:spLocks noGrp="1"/>
          </p:cNvSpPr>
          <p:nvPr>
            <p:ph type="ftr" sz="quarter" idx="11"/>
          </p:nvPr>
        </p:nvSpPr>
        <p:spPr/>
        <p:txBody>
          <a:bodyPr/>
          <a:lstStyle/>
          <a:p>
            <a:r>
              <a:rPr lang="en-US" b="1" dirty="0">
                <a:latin typeface="Tahoma" pitchFamily="34" charset="0"/>
              </a:rPr>
              <a:t>Markings are for training purposes only</a:t>
            </a:r>
          </a:p>
        </p:txBody>
      </p:sp>
      <p:sp>
        <p:nvSpPr>
          <p:cNvPr id="90115" name="Rectangle 2"/>
          <p:cNvSpPr>
            <a:spLocks noGrp="1" noChangeArrowheads="1"/>
          </p:cNvSpPr>
          <p:nvPr>
            <p:ph type="title"/>
          </p:nvPr>
        </p:nvSpPr>
        <p:spPr/>
        <p:txBody>
          <a:bodyPr>
            <a:normAutofit/>
          </a:bodyPr>
          <a:lstStyle/>
          <a:p>
            <a:pPr eaLnBrk="1" hangingPunct="1"/>
            <a:r>
              <a:rPr lang="en-US" sz="4000" dirty="0"/>
              <a:t>Classification Guide Format</a:t>
            </a:r>
          </a:p>
        </p:txBody>
      </p:sp>
      <p:sp>
        <p:nvSpPr>
          <p:cNvPr id="90116" name="Rectangle 3"/>
          <p:cNvSpPr>
            <a:spLocks noGrp="1" noChangeArrowheads="1"/>
          </p:cNvSpPr>
          <p:nvPr>
            <p:ph sz="half" idx="1"/>
          </p:nvPr>
        </p:nvSpPr>
        <p:spPr>
          <a:xfrm>
            <a:off x="762000" y="1838633"/>
            <a:ext cx="4038600" cy="4325497"/>
          </a:xfrm>
        </p:spPr>
        <p:txBody>
          <a:bodyPr/>
          <a:lstStyle/>
          <a:p>
            <a:pPr eaLnBrk="1" hangingPunct="1"/>
            <a:r>
              <a:rPr lang="en-US" dirty="0"/>
              <a:t>Classification guides may include:</a:t>
            </a:r>
          </a:p>
          <a:p>
            <a:pPr lvl="1" eaLnBrk="1" hangingPunct="1"/>
            <a:r>
              <a:rPr lang="en-US" dirty="0"/>
              <a:t>Introductory information </a:t>
            </a:r>
          </a:p>
          <a:p>
            <a:pPr lvl="1" eaLnBrk="1" hangingPunct="1"/>
            <a:r>
              <a:rPr lang="en-US" dirty="0"/>
              <a:t>Discussion of the reasons for classification </a:t>
            </a:r>
          </a:p>
          <a:p>
            <a:pPr lvl="1" eaLnBrk="1" hangingPunct="1"/>
            <a:r>
              <a:rPr lang="en-US" dirty="0"/>
              <a:t>Broad guidance </a:t>
            </a:r>
          </a:p>
          <a:p>
            <a:pPr lvl="1" eaLnBrk="1" hangingPunct="1"/>
            <a:r>
              <a:rPr lang="en-US" dirty="0"/>
              <a:t>Specific topical guidance </a:t>
            </a:r>
          </a:p>
          <a:p>
            <a:pPr eaLnBrk="1" hangingPunct="1">
              <a:buFont typeface="Wingdings" pitchFamily="2" charset="2"/>
              <a:buNone/>
            </a:pPr>
            <a:endParaRPr lang="en-US" dirty="0"/>
          </a:p>
        </p:txBody>
      </p:sp>
      <p:pic>
        <p:nvPicPr>
          <p:cNvPr id="3" name="Content Placeholder 2" title="Sample guide format - markings for training onl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10556" y="1958181"/>
            <a:ext cx="2913888" cy="3810000"/>
          </a:xfrm>
        </p:spPr>
      </p:pic>
    </p:spTree>
    <p:extLst>
      <p:ext uri="{BB962C8B-B14F-4D97-AF65-F5344CB8AC3E}">
        <p14:creationId xmlns:p14="http://schemas.microsoft.com/office/powerpoint/2010/main" val="3056077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9C092769-A26C-4F48-9C6D-D022AD274551}" type="slidenum">
              <a:rPr lang="en-US" smtClean="0"/>
              <a:pPr/>
              <a:t>65</a:t>
            </a:fld>
            <a:endParaRPr lang="en-US" dirty="0"/>
          </a:p>
        </p:txBody>
      </p:sp>
      <p:sp>
        <p:nvSpPr>
          <p:cNvPr id="5" name="Footer Placeholder 4"/>
          <p:cNvSpPr>
            <a:spLocks noGrp="1"/>
          </p:cNvSpPr>
          <p:nvPr>
            <p:ph type="ftr" sz="quarter" idx="11"/>
          </p:nvPr>
        </p:nvSpPr>
        <p:spPr/>
        <p:txBody>
          <a:bodyPr/>
          <a:lstStyle/>
          <a:p>
            <a:r>
              <a:rPr lang="en-US" b="1" dirty="0">
                <a:latin typeface="Tahoma" pitchFamily="34" charset="0"/>
              </a:rPr>
              <a:t>Markings are for training purposes only</a:t>
            </a:r>
          </a:p>
        </p:txBody>
      </p:sp>
      <p:sp>
        <p:nvSpPr>
          <p:cNvPr id="91139" name="Rectangle 2"/>
          <p:cNvSpPr>
            <a:spLocks noGrp="1" noChangeArrowheads="1"/>
          </p:cNvSpPr>
          <p:nvPr>
            <p:ph type="title"/>
          </p:nvPr>
        </p:nvSpPr>
        <p:spPr/>
        <p:txBody>
          <a:bodyPr>
            <a:normAutofit/>
          </a:bodyPr>
          <a:lstStyle/>
          <a:p>
            <a:pPr eaLnBrk="1" hangingPunct="1"/>
            <a:r>
              <a:rPr lang="en-US" sz="4000" dirty="0"/>
              <a:t>Topic Format</a:t>
            </a:r>
          </a:p>
        </p:txBody>
      </p:sp>
      <p:sp>
        <p:nvSpPr>
          <p:cNvPr id="91140" name="Rectangle 3"/>
          <p:cNvSpPr>
            <a:spLocks noGrp="1" noChangeArrowheads="1"/>
          </p:cNvSpPr>
          <p:nvPr>
            <p:ph sz="half" idx="1"/>
          </p:nvPr>
        </p:nvSpPr>
        <p:spPr>
          <a:xfrm>
            <a:off x="838200" y="1683151"/>
            <a:ext cx="4038600" cy="4525963"/>
          </a:xfrm>
        </p:spPr>
        <p:txBody>
          <a:bodyPr/>
          <a:lstStyle/>
          <a:p>
            <a:pPr eaLnBrk="1" hangingPunct="1">
              <a:spcAft>
                <a:spcPts val="400"/>
              </a:spcAft>
            </a:pPr>
            <a:r>
              <a:rPr lang="en-US" sz="2400" dirty="0"/>
              <a:t>Each topical area contains detailed subtopics</a:t>
            </a:r>
          </a:p>
          <a:p>
            <a:pPr eaLnBrk="1" hangingPunct="1">
              <a:spcAft>
                <a:spcPts val="400"/>
              </a:spcAft>
            </a:pPr>
            <a:r>
              <a:rPr lang="en-US" sz="2400" dirty="0"/>
              <a:t>Subtopics specify the information being discussed and whether the information is classified or unclassified</a:t>
            </a:r>
          </a:p>
          <a:p>
            <a:pPr eaLnBrk="1" hangingPunct="1">
              <a:spcAft>
                <a:spcPts val="400"/>
              </a:spcAft>
            </a:pPr>
            <a:r>
              <a:rPr lang="en-US" sz="2400" dirty="0"/>
              <a:t>If the information is classified, the subtopic identifies the level and category of classification</a:t>
            </a:r>
          </a:p>
        </p:txBody>
      </p:sp>
      <p:pic>
        <p:nvPicPr>
          <p:cNvPr id="4" name="Content Placeholder 3" title="Sample topic format - markings for training onl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2573" y="1828800"/>
            <a:ext cx="3224413" cy="4191000"/>
          </a:xfrm>
        </p:spPr>
      </p:pic>
    </p:spTree>
    <p:extLst>
      <p:ext uri="{BB962C8B-B14F-4D97-AF65-F5344CB8AC3E}">
        <p14:creationId xmlns:p14="http://schemas.microsoft.com/office/powerpoint/2010/main" val="3301657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EE862B14-C7E4-4F5A-8622-9D06F9D45018}" type="slidenum">
              <a:rPr lang="en-US" smtClean="0"/>
              <a:pPr/>
              <a:t>66</a:t>
            </a:fld>
            <a:endParaRPr lang="en-US" dirty="0"/>
          </a:p>
        </p:txBody>
      </p:sp>
      <p:sp>
        <p:nvSpPr>
          <p:cNvPr id="92163" name="Rectangle 2"/>
          <p:cNvSpPr>
            <a:spLocks noGrp="1" noChangeArrowheads="1"/>
          </p:cNvSpPr>
          <p:nvPr>
            <p:ph type="title"/>
          </p:nvPr>
        </p:nvSpPr>
        <p:spPr/>
        <p:txBody>
          <a:bodyPr>
            <a:normAutofit/>
          </a:bodyPr>
          <a:lstStyle/>
          <a:p>
            <a:pPr eaLnBrk="1" hangingPunct="1"/>
            <a:r>
              <a:rPr lang="en-US" sz="4000" dirty="0"/>
              <a:t>Classification Exercise 1 </a:t>
            </a:r>
          </a:p>
        </p:txBody>
      </p:sp>
      <p:sp>
        <p:nvSpPr>
          <p:cNvPr id="92164" name="Rectangle 3"/>
          <p:cNvSpPr>
            <a:spLocks noGrp="1" noChangeArrowheads="1"/>
          </p:cNvSpPr>
          <p:nvPr>
            <p:ph type="body" sz="quarter" idx="13"/>
          </p:nvPr>
        </p:nvSpPr>
        <p:spPr>
          <a:xfrm>
            <a:off x="710923" y="1447800"/>
            <a:ext cx="8280677" cy="1676400"/>
          </a:xfrm>
        </p:spPr>
        <p:txBody>
          <a:bodyPr/>
          <a:lstStyle/>
          <a:p>
            <a:pPr marL="0" indent="0" eaLnBrk="1" hangingPunct="1">
              <a:buNone/>
            </a:pPr>
            <a:r>
              <a:rPr lang="en-US" dirty="0"/>
              <a:t>What is the classification of this memorandum?</a:t>
            </a:r>
          </a:p>
        </p:txBody>
      </p:sp>
      <p:pic>
        <p:nvPicPr>
          <p:cNvPr id="5" name="Picture Placeholder 4" title="classification exercise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870074" y="2057400"/>
            <a:ext cx="7511926" cy="4194590"/>
          </a:xfrm>
        </p:spPr>
      </p:pic>
      <p:sp>
        <p:nvSpPr>
          <p:cNvPr id="2" name="Footer Placeholder 1"/>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1973465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EE862B14-C7E4-4F5A-8622-9D06F9D45018}" type="slidenum">
              <a:rPr lang="en-US" smtClean="0"/>
              <a:pPr/>
              <a:t>67</a:t>
            </a:fld>
            <a:endParaRPr lang="en-US" dirty="0"/>
          </a:p>
        </p:txBody>
      </p:sp>
      <p:sp>
        <p:nvSpPr>
          <p:cNvPr id="92163" name="Rectangle 2"/>
          <p:cNvSpPr>
            <a:spLocks noGrp="1" noChangeArrowheads="1"/>
          </p:cNvSpPr>
          <p:nvPr>
            <p:ph type="title"/>
          </p:nvPr>
        </p:nvSpPr>
        <p:spPr/>
        <p:txBody>
          <a:bodyPr>
            <a:normAutofit fontScale="90000"/>
          </a:bodyPr>
          <a:lstStyle/>
          <a:p>
            <a:r>
              <a:rPr lang="en-US" dirty="0"/>
              <a:t>Classification Exercise 1 - Answer</a:t>
            </a:r>
          </a:p>
        </p:txBody>
      </p:sp>
      <p:sp>
        <p:nvSpPr>
          <p:cNvPr id="92164" name="Rectangle 3"/>
          <p:cNvSpPr>
            <a:spLocks noGrp="1" noChangeArrowheads="1"/>
          </p:cNvSpPr>
          <p:nvPr>
            <p:ph type="body" sz="quarter" idx="13"/>
          </p:nvPr>
        </p:nvSpPr>
        <p:spPr>
          <a:xfrm>
            <a:off x="731233" y="1447800"/>
            <a:ext cx="8178523" cy="1676400"/>
          </a:xfrm>
        </p:spPr>
        <p:txBody>
          <a:bodyPr>
            <a:normAutofit/>
          </a:bodyPr>
          <a:lstStyle/>
          <a:p>
            <a:pPr marL="0" indent="0">
              <a:buNone/>
            </a:pPr>
            <a:r>
              <a:rPr lang="en-US" dirty="0"/>
              <a:t>What is the classification of this memorandum?</a:t>
            </a:r>
          </a:p>
        </p:txBody>
      </p:sp>
      <p:pic>
        <p:nvPicPr>
          <p:cNvPr id="4" name="Picture Placeholder 3" title="classification exercise 1 - answe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914400" y="2074124"/>
            <a:ext cx="7649834" cy="4402875"/>
          </a:xfrm>
        </p:spPr>
      </p:pic>
      <p:sp>
        <p:nvSpPr>
          <p:cNvPr id="2" name="Footer Placeholder 1"/>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609178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95FEE11E-9D13-4CC2-B7F2-78A5034D1C8B}" type="slidenum">
              <a:rPr lang="en-US" smtClean="0"/>
              <a:pPr/>
              <a:t>68</a:t>
            </a:fld>
            <a:endParaRPr lang="en-US" dirty="0"/>
          </a:p>
        </p:txBody>
      </p:sp>
      <p:sp>
        <p:nvSpPr>
          <p:cNvPr id="93187" name="Rectangle 2"/>
          <p:cNvSpPr>
            <a:spLocks noGrp="1" noChangeArrowheads="1"/>
          </p:cNvSpPr>
          <p:nvPr>
            <p:ph type="title"/>
          </p:nvPr>
        </p:nvSpPr>
        <p:spPr/>
        <p:txBody>
          <a:bodyPr>
            <a:normAutofit/>
          </a:bodyPr>
          <a:lstStyle/>
          <a:p>
            <a:pPr eaLnBrk="1" hangingPunct="1"/>
            <a:r>
              <a:rPr lang="en-US" sz="4000" dirty="0"/>
              <a:t>Classification Exercise 2</a:t>
            </a:r>
          </a:p>
        </p:txBody>
      </p:sp>
      <p:sp>
        <p:nvSpPr>
          <p:cNvPr id="93188" name="Rectangle 3"/>
          <p:cNvSpPr>
            <a:spLocks noGrp="1" noChangeArrowheads="1"/>
          </p:cNvSpPr>
          <p:nvPr>
            <p:ph type="body" sz="quarter" idx="13"/>
          </p:nvPr>
        </p:nvSpPr>
        <p:spPr>
          <a:xfrm>
            <a:off x="914400" y="1486758"/>
            <a:ext cx="7924800" cy="669340"/>
          </a:xfrm>
        </p:spPr>
        <p:txBody>
          <a:bodyPr>
            <a:normAutofit/>
          </a:bodyPr>
          <a:lstStyle/>
          <a:p>
            <a:pPr marL="0" indent="0" eaLnBrk="1" hangingPunct="1">
              <a:buNone/>
            </a:pPr>
            <a:r>
              <a:rPr lang="en-US" dirty="0"/>
              <a:t>What is the classification of this lesson plan?</a:t>
            </a:r>
          </a:p>
        </p:txBody>
      </p:sp>
      <p:pic>
        <p:nvPicPr>
          <p:cNvPr id="9" name="Picture Placeholder 8" title="lesson plan exercise - markings for training only"/>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77240" y="2183267"/>
            <a:ext cx="7680960" cy="4053840"/>
          </a:xfrm>
        </p:spPr>
      </p:pic>
      <p:sp>
        <p:nvSpPr>
          <p:cNvPr id="2" name="Footer Placeholder 1"/>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2732880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95FEE11E-9D13-4CC2-B7F2-78A5034D1C8B}" type="slidenum">
              <a:rPr lang="en-US" smtClean="0"/>
              <a:pPr/>
              <a:t>69</a:t>
            </a:fld>
            <a:endParaRPr lang="en-US" dirty="0"/>
          </a:p>
        </p:txBody>
      </p:sp>
      <p:sp>
        <p:nvSpPr>
          <p:cNvPr id="93187" name="Rectangle 2"/>
          <p:cNvSpPr>
            <a:spLocks noGrp="1" noChangeArrowheads="1"/>
          </p:cNvSpPr>
          <p:nvPr>
            <p:ph type="title"/>
          </p:nvPr>
        </p:nvSpPr>
        <p:spPr/>
        <p:txBody>
          <a:bodyPr>
            <a:normAutofit fontScale="90000"/>
          </a:bodyPr>
          <a:lstStyle/>
          <a:p>
            <a:r>
              <a:rPr lang="en-US" dirty="0"/>
              <a:t>Classification Exercise 2 - Answer</a:t>
            </a:r>
          </a:p>
        </p:txBody>
      </p:sp>
      <p:sp>
        <p:nvSpPr>
          <p:cNvPr id="3" name="Text Placeholder 2"/>
          <p:cNvSpPr>
            <a:spLocks noGrp="1"/>
          </p:cNvSpPr>
          <p:nvPr>
            <p:ph type="body" sz="quarter" idx="13"/>
          </p:nvPr>
        </p:nvSpPr>
        <p:spPr>
          <a:xfrm>
            <a:off x="889277" y="1447800"/>
            <a:ext cx="7924800" cy="662998"/>
          </a:xfrm>
        </p:spPr>
        <p:txBody>
          <a:bodyPr/>
          <a:lstStyle/>
          <a:p>
            <a:pPr marL="0" indent="0">
              <a:buNone/>
            </a:pPr>
            <a:r>
              <a:rPr lang="en-US" dirty="0"/>
              <a:t>What is the classification of this lesson plan?</a:t>
            </a:r>
          </a:p>
          <a:p>
            <a:endParaRPr lang="en-US" dirty="0"/>
          </a:p>
        </p:txBody>
      </p:sp>
      <p:pic>
        <p:nvPicPr>
          <p:cNvPr id="5" name="Picture Placeholder 4" title="lesson plan answer - markings for training only"/>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476662" y="2115960"/>
            <a:ext cx="6676738" cy="4361040"/>
          </a:xfrm>
        </p:spPr>
      </p:pic>
      <p:sp>
        <p:nvSpPr>
          <p:cNvPr id="6" name="Footer Placeholder 5"/>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339289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52C4C817-6D63-4115-9D94-719C940314F9}" type="slidenum">
              <a:rPr lang="en-US" smtClean="0"/>
              <a:pPr/>
              <a:t>7</a:t>
            </a:fld>
            <a:endParaRPr lang="en-US" dirty="0"/>
          </a:p>
        </p:txBody>
      </p:sp>
      <p:sp>
        <p:nvSpPr>
          <p:cNvPr id="12291" name="Rectangle 2"/>
          <p:cNvSpPr>
            <a:spLocks noGrp="1" noChangeArrowheads="1"/>
          </p:cNvSpPr>
          <p:nvPr>
            <p:ph type="title"/>
          </p:nvPr>
        </p:nvSpPr>
        <p:spPr/>
        <p:txBody>
          <a:bodyPr>
            <a:normAutofit/>
          </a:bodyPr>
          <a:lstStyle/>
          <a:p>
            <a:pPr eaLnBrk="1" hangingPunct="1"/>
            <a:r>
              <a:rPr lang="en-US" sz="4000" dirty="0"/>
              <a:t>What is Classification?</a:t>
            </a:r>
          </a:p>
        </p:txBody>
      </p:sp>
      <p:sp>
        <p:nvSpPr>
          <p:cNvPr id="12292" name="Rectangle 3"/>
          <p:cNvSpPr>
            <a:spLocks noGrp="1" noChangeArrowheads="1"/>
          </p:cNvSpPr>
          <p:nvPr>
            <p:ph type="body" idx="1"/>
          </p:nvPr>
        </p:nvSpPr>
        <p:spPr>
          <a:xfrm>
            <a:off x="533400" y="1992313"/>
            <a:ext cx="8229600" cy="4059237"/>
          </a:xfrm>
          <a:ln>
            <a:noFill/>
          </a:ln>
        </p:spPr>
        <p:txBody>
          <a:bodyPr>
            <a:noAutofit/>
          </a:bodyPr>
          <a:lstStyle/>
          <a:p>
            <a:pPr eaLnBrk="1" hangingPunct="1">
              <a:spcAft>
                <a:spcPct val="45000"/>
              </a:spcAft>
            </a:pPr>
            <a:r>
              <a:rPr lang="en-US" sz="2800" u="sng" dirty="0"/>
              <a:t>Classification</a:t>
            </a:r>
            <a:r>
              <a:rPr lang="en-US" sz="2800" dirty="0"/>
              <a:t> is the process of </a:t>
            </a:r>
            <a:r>
              <a:rPr lang="en-US" sz="2800" i="1" dirty="0"/>
              <a:t>identifying</a:t>
            </a:r>
            <a:r>
              <a:rPr lang="en-US" sz="2800" dirty="0"/>
              <a:t> information that must be protected against unauthorized disclosure in the interest of national security</a:t>
            </a:r>
          </a:p>
          <a:p>
            <a:pPr eaLnBrk="1" hangingPunct="1">
              <a:spcAft>
                <a:spcPct val="45000"/>
              </a:spcAft>
            </a:pPr>
            <a:r>
              <a:rPr lang="en-US" sz="2800" u="sng" dirty="0"/>
              <a:t>Security</a:t>
            </a:r>
            <a:r>
              <a:rPr lang="en-US" sz="2800" dirty="0"/>
              <a:t>, in contrast, determines how to protect the information after it has been classified</a:t>
            </a:r>
          </a:p>
          <a:p>
            <a:pPr eaLnBrk="1" hangingPunct="1">
              <a:spcAft>
                <a:spcPct val="45000"/>
              </a:spcAft>
            </a:pPr>
            <a:endParaRPr lang="en-US" sz="900" dirty="0"/>
          </a:p>
          <a:p>
            <a:pPr marL="0" indent="0" algn="ctr">
              <a:spcAft>
                <a:spcPct val="45000"/>
              </a:spcAft>
              <a:buNone/>
            </a:pPr>
            <a:r>
              <a:rPr lang="en-US" sz="2800" dirty="0">
                <a:solidFill>
                  <a:srgbClr val="FF0000"/>
                </a:solidFill>
              </a:rPr>
              <a:t>Information that needs protection must be properly identified for the “gates, guns, guards" to protect it</a:t>
            </a:r>
            <a:r>
              <a:rPr lang="en-US" sz="2800" dirty="0"/>
              <a:t> </a:t>
            </a:r>
          </a:p>
          <a:p>
            <a:pPr marL="0" indent="0" algn="ctr">
              <a:spcAft>
                <a:spcPct val="45000"/>
              </a:spcAft>
              <a:buNone/>
            </a:pPr>
            <a:endParaRPr lang="en-US" sz="2600" strike="sngStrike" dirty="0"/>
          </a:p>
          <a:p>
            <a:pPr marL="0" indent="0" eaLnBrk="1" hangingPunct="1">
              <a:spcAft>
                <a:spcPct val="45000"/>
              </a:spcAft>
              <a:buNone/>
            </a:pPr>
            <a:r>
              <a:rPr lang="en-US" sz="2000" dirty="0">
                <a:solidFill>
                  <a:srgbClr val="FF0000"/>
                </a:solidFill>
              </a:rPr>
              <a:t>                             </a:t>
            </a:r>
          </a:p>
          <a:p>
            <a:pPr marL="0" indent="0" eaLnBrk="1" hangingPunct="1">
              <a:spcAft>
                <a:spcPct val="45000"/>
              </a:spcAft>
              <a:buNone/>
            </a:pPr>
            <a:endParaRPr lang="en-US" sz="2000" dirty="0"/>
          </a:p>
        </p:txBody>
      </p:sp>
    </p:spTree>
    <p:extLst>
      <p:ext uri="{BB962C8B-B14F-4D97-AF65-F5344CB8AC3E}">
        <p14:creationId xmlns:p14="http://schemas.microsoft.com/office/powerpoint/2010/main" val="42289959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4863CB-E9F4-4912-BF87-0E2AF4491238}" type="slidenum">
              <a:rPr lang="en-US" smtClean="0"/>
              <a:pPr/>
              <a:t>70</a:t>
            </a:fld>
            <a:endParaRPr lang="en-US" dirty="0"/>
          </a:p>
        </p:txBody>
      </p:sp>
      <p:sp>
        <p:nvSpPr>
          <p:cNvPr id="6" name="Title 5"/>
          <p:cNvSpPr>
            <a:spLocks noGrp="1"/>
          </p:cNvSpPr>
          <p:nvPr>
            <p:ph type="title"/>
          </p:nvPr>
        </p:nvSpPr>
        <p:spPr/>
        <p:txBody>
          <a:bodyPr>
            <a:normAutofit/>
          </a:bodyPr>
          <a:lstStyle/>
          <a:p>
            <a:r>
              <a:rPr lang="en-US" sz="4000" dirty="0"/>
              <a:t>Source Documents</a:t>
            </a:r>
          </a:p>
        </p:txBody>
      </p:sp>
      <p:sp>
        <p:nvSpPr>
          <p:cNvPr id="7" name="Content Placeholder 6"/>
          <p:cNvSpPr>
            <a:spLocks noGrp="1"/>
          </p:cNvSpPr>
          <p:nvPr>
            <p:ph idx="1"/>
          </p:nvPr>
        </p:nvSpPr>
        <p:spPr>
          <a:xfrm>
            <a:off x="990600" y="2057400"/>
            <a:ext cx="7620000" cy="3992563"/>
          </a:xfrm>
        </p:spPr>
        <p:txBody>
          <a:bodyPr/>
          <a:lstStyle/>
          <a:p>
            <a:pPr marL="0" indent="0">
              <a:buNone/>
            </a:pPr>
            <a:r>
              <a:rPr lang="en-US" sz="3000" dirty="0"/>
              <a:t>A source document is an existing classified, portion-marked document that contains classified information that is used to identify the level and category of information incorporated, paraphrased, restated, or generated into new matter</a:t>
            </a:r>
          </a:p>
          <a:p>
            <a:pPr marL="0" indent="0">
              <a:buNone/>
            </a:pPr>
            <a:endParaRPr lang="en-US" dirty="0"/>
          </a:p>
        </p:txBody>
      </p:sp>
    </p:spTree>
    <p:extLst>
      <p:ext uri="{BB962C8B-B14F-4D97-AF65-F5344CB8AC3E}">
        <p14:creationId xmlns:p14="http://schemas.microsoft.com/office/powerpoint/2010/main" val="5217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29BC5973-2D7B-4360-BA49-83C98C108C70}" type="slidenum">
              <a:rPr lang="en-US" smtClean="0"/>
              <a:pPr/>
              <a:t>71</a:t>
            </a:fld>
            <a:endParaRPr lang="en-US" dirty="0"/>
          </a:p>
        </p:txBody>
      </p:sp>
      <p:sp>
        <p:nvSpPr>
          <p:cNvPr id="94211" name="Rectangle 2"/>
          <p:cNvSpPr>
            <a:spLocks noGrp="1" noChangeArrowheads="1"/>
          </p:cNvSpPr>
          <p:nvPr>
            <p:ph type="title"/>
          </p:nvPr>
        </p:nvSpPr>
        <p:spPr/>
        <p:txBody>
          <a:bodyPr>
            <a:normAutofit/>
          </a:bodyPr>
          <a:lstStyle/>
          <a:p>
            <a:pPr eaLnBrk="1" hangingPunct="1"/>
            <a:r>
              <a:rPr lang="en-US" sz="4000" dirty="0"/>
              <a:t>Use of Source Documents</a:t>
            </a:r>
          </a:p>
        </p:txBody>
      </p:sp>
      <p:sp>
        <p:nvSpPr>
          <p:cNvPr id="94212" name="Rectangle 3"/>
          <p:cNvSpPr>
            <a:spLocks noGrp="1" noChangeArrowheads="1"/>
          </p:cNvSpPr>
          <p:nvPr>
            <p:ph idx="1"/>
          </p:nvPr>
        </p:nvSpPr>
        <p:spPr>
          <a:xfrm>
            <a:off x="762000" y="2057400"/>
            <a:ext cx="7620000" cy="4419600"/>
          </a:xfrm>
        </p:spPr>
        <p:txBody>
          <a:bodyPr>
            <a:normAutofit/>
          </a:bodyPr>
          <a:lstStyle/>
          <a:p>
            <a:pPr eaLnBrk="1" hangingPunct="1">
              <a:spcAft>
                <a:spcPts val="800"/>
              </a:spcAft>
            </a:pPr>
            <a:r>
              <a:rPr lang="en-US" sz="2800" dirty="0"/>
              <a:t>A portion-marked source document may be used to derivatively classify matter as RD or FRD  </a:t>
            </a:r>
          </a:p>
          <a:p>
            <a:pPr>
              <a:spcAft>
                <a:spcPts val="800"/>
              </a:spcAft>
            </a:pPr>
            <a:r>
              <a:rPr lang="en-US" sz="2800" dirty="0"/>
              <a:t>If matter is not portion-marked, it cannot be used as a source document</a:t>
            </a:r>
          </a:p>
          <a:p>
            <a:pPr eaLnBrk="1" hangingPunct="1">
              <a:spcAft>
                <a:spcPct val="45000"/>
              </a:spcAft>
            </a:pPr>
            <a:endParaRPr lang="en-US" sz="2400" dirty="0"/>
          </a:p>
          <a:p>
            <a:pPr marL="0" indent="0">
              <a:spcAft>
                <a:spcPct val="45000"/>
              </a:spcAft>
              <a:buNone/>
            </a:pPr>
            <a:r>
              <a:rPr lang="en-US" sz="2400" dirty="0"/>
              <a:t>Note:  You must be an RD Derivative Classifier to classify matter containing RD or FRD based on a source document</a:t>
            </a:r>
          </a:p>
        </p:txBody>
      </p:sp>
    </p:spTree>
    <p:extLst>
      <p:ext uri="{BB962C8B-B14F-4D97-AF65-F5344CB8AC3E}">
        <p14:creationId xmlns:p14="http://schemas.microsoft.com/office/powerpoint/2010/main" val="1520891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p>
            <a:fld id="{689748D7-249F-48E7-9FF6-4B1239EA5CDC}" type="slidenum">
              <a:rPr lang="en-US" smtClean="0"/>
              <a:pPr/>
              <a:t>72</a:t>
            </a:fld>
            <a:endParaRPr lang="en-US" dirty="0"/>
          </a:p>
        </p:txBody>
      </p:sp>
      <p:sp>
        <p:nvSpPr>
          <p:cNvPr id="98307" name="Rectangle 2"/>
          <p:cNvSpPr>
            <a:spLocks noGrp="1" noChangeArrowheads="1"/>
          </p:cNvSpPr>
          <p:nvPr>
            <p:ph type="title"/>
          </p:nvPr>
        </p:nvSpPr>
        <p:spPr/>
        <p:txBody>
          <a:bodyPr>
            <a:normAutofit/>
          </a:bodyPr>
          <a:lstStyle/>
          <a:p>
            <a:pPr eaLnBrk="1" hangingPunct="1"/>
            <a:r>
              <a:rPr lang="en-US" sz="4000" dirty="0"/>
              <a:t>Classification by Association</a:t>
            </a:r>
          </a:p>
        </p:txBody>
      </p:sp>
      <p:sp>
        <p:nvSpPr>
          <p:cNvPr id="98308" name="Rectangle 3"/>
          <p:cNvSpPr>
            <a:spLocks noGrp="1" noChangeArrowheads="1"/>
          </p:cNvSpPr>
          <p:nvPr>
            <p:ph type="body" sz="quarter" idx="13"/>
          </p:nvPr>
        </p:nvSpPr>
        <p:spPr>
          <a:xfrm>
            <a:off x="304800" y="1752600"/>
            <a:ext cx="4419600" cy="4243133"/>
          </a:xfrm>
        </p:spPr>
        <p:txBody>
          <a:bodyPr>
            <a:noAutofit/>
          </a:bodyPr>
          <a:lstStyle/>
          <a:p>
            <a:pPr eaLnBrk="1" hangingPunct="1">
              <a:spcBef>
                <a:spcPts val="0"/>
              </a:spcBef>
              <a:spcAft>
                <a:spcPts val="600"/>
              </a:spcAft>
            </a:pPr>
            <a:r>
              <a:rPr lang="en-US" sz="2200" dirty="0"/>
              <a:t>Classified associations occur when</a:t>
            </a:r>
          </a:p>
          <a:p>
            <a:pPr lvl="1">
              <a:spcBef>
                <a:spcPts val="0"/>
              </a:spcBef>
              <a:spcAft>
                <a:spcPts val="600"/>
              </a:spcAft>
            </a:pPr>
            <a:r>
              <a:rPr lang="en-US" sz="2000" dirty="0"/>
              <a:t>Two or more pieces of unclassified information reveal classified information when associated (U+U=S), or</a:t>
            </a:r>
          </a:p>
          <a:p>
            <a:pPr lvl="1">
              <a:spcBef>
                <a:spcPts val="0"/>
              </a:spcBef>
              <a:spcAft>
                <a:spcPts val="600"/>
              </a:spcAft>
            </a:pPr>
            <a:r>
              <a:rPr lang="en-US" sz="2000" dirty="0"/>
              <a:t>Two or more pieces of classified facts reveal classified information at a higher level than either piece (C+C=S) </a:t>
            </a:r>
          </a:p>
          <a:p>
            <a:pPr lvl="1">
              <a:spcBef>
                <a:spcPts val="0"/>
              </a:spcBef>
              <a:spcAft>
                <a:spcPts val="600"/>
              </a:spcAft>
            </a:pPr>
            <a:endParaRPr lang="en-US" sz="400" dirty="0"/>
          </a:p>
          <a:p>
            <a:pPr eaLnBrk="1" hangingPunct="1">
              <a:spcBef>
                <a:spcPts val="0"/>
              </a:spcBef>
              <a:spcAft>
                <a:spcPts val="600"/>
              </a:spcAft>
            </a:pPr>
            <a:r>
              <a:rPr lang="en-US" sz="2200" dirty="0"/>
              <a:t>Associations are usually a derivative classification determination based on  classification guidance</a:t>
            </a:r>
          </a:p>
        </p:txBody>
      </p:sp>
      <p:pic>
        <p:nvPicPr>
          <p:cNvPr id="11" name="Picture Placeholder 10" title="Diagram of an unclassified association"/>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854" r="-1234"/>
          <a:stretch/>
        </p:blipFill>
        <p:spPr>
          <a:xfrm>
            <a:off x="4876799" y="2590800"/>
            <a:ext cx="4243391" cy="2743200"/>
          </a:xfrm>
        </p:spPr>
      </p:pic>
      <p:sp>
        <p:nvSpPr>
          <p:cNvPr id="4" name="Footer Placeholder 3"/>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1747436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p>
            <a:fld id="{689748D7-249F-48E7-9FF6-4B1239EA5CDC}" type="slidenum">
              <a:rPr lang="en-US" smtClean="0"/>
              <a:pPr/>
              <a:t>73</a:t>
            </a:fld>
            <a:endParaRPr lang="en-US" dirty="0"/>
          </a:p>
        </p:txBody>
      </p:sp>
      <p:sp>
        <p:nvSpPr>
          <p:cNvPr id="98307" name="Rectangle 2"/>
          <p:cNvSpPr>
            <a:spLocks noGrp="1" noChangeArrowheads="1"/>
          </p:cNvSpPr>
          <p:nvPr>
            <p:ph type="title"/>
          </p:nvPr>
        </p:nvSpPr>
        <p:spPr/>
        <p:txBody>
          <a:bodyPr>
            <a:normAutofit fontScale="90000"/>
          </a:bodyPr>
          <a:lstStyle/>
          <a:p>
            <a:pPr eaLnBrk="1" hangingPunct="1"/>
            <a:r>
              <a:rPr lang="en-US" dirty="0"/>
              <a:t>Classification by Association</a:t>
            </a:r>
            <a:br>
              <a:rPr lang="en-US" dirty="0"/>
            </a:br>
            <a:r>
              <a:rPr lang="en-US" dirty="0"/>
              <a:t>- Marking</a:t>
            </a:r>
          </a:p>
        </p:txBody>
      </p:sp>
      <p:sp>
        <p:nvSpPr>
          <p:cNvPr id="98308" name="Rectangle 3"/>
          <p:cNvSpPr>
            <a:spLocks noGrp="1" noChangeArrowheads="1"/>
          </p:cNvSpPr>
          <p:nvPr>
            <p:ph idx="1"/>
          </p:nvPr>
        </p:nvSpPr>
        <p:spPr>
          <a:xfrm>
            <a:off x="762000" y="2209800"/>
            <a:ext cx="7620000" cy="3916363"/>
          </a:xfrm>
        </p:spPr>
        <p:txBody>
          <a:bodyPr>
            <a:noAutofit/>
          </a:bodyPr>
          <a:lstStyle/>
          <a:p>
            <a:pPr eaLnBrk="1" hangingPunct="1">
              <a:spcBef>
                <a:spcPts val="0"/>
              </a:spcBef>
              <a:spcAft>
                <a:spcPts val="1200"/>
              </a:spcAft>
            </a:pPr>
            <a:r>
              <a:rPr lang="en-US" sz="2800" dirty="0"/>
              <a:t>If matter is not portion-marked, overall level and category may be impacted by the association</a:t>
            </a:r>
          </a:p>
          <a:p>
            <a:pPr eaLnBrk="1" hangingPunct="1">
              <a:spcBef>
                <a:spcPts val="0"/>
              </a:spcBef>
              <a:spcAft>
                <a:spcPts val="1200"/>
              </a:spcAft>
            </a:pPr>
            <a:r>
              <a:rPr lang="en-US" sz="2800" dirty="0"/>
              <a:t>If matter is portion-marked, </a:t>
            </a:r>
            <a:r>
              <a:rPr lang="en-US" sz="2800" b="1" dirty="0">
                <a:solidFill>
                  <a:srgbClr val="FF0000"/>
                </a:solidFill>
              </a:rPr>
              <a:t>each portion is marked at the level and category of the associated information</a:t>
            </a:r>
          </a:p>
        </p:txBody>
      </p:sp>
    </p:spTree>
    <p:extLst>
      <p:ext uri="{BB962C8B-B14F-4D97-AF65-F5344CB8AC3E}">
        <p14:creationId xmlns:p14="http://schemas.microsoft.com/office/powerpoint/2010/main" val="1125860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p>
            <a:fld id="{A20C5FA2-36CF-46A5-AF23-17AC888E7C5C}" type="slidenum">
              <a:rPr lang="en-US" smtClean="0"/>
              <a:pPr/>
              <a:t>74</a:t>
            </a:fld>
            <a:endParaRPr lang="en-US" dirty="0"/>
          </a:p>
        </p:txBody>
      </p:sp>
      <p:sp>
        <p:nvSpPr>
          <p:cNvPr id="99331" name="Rectangle 2"/>
          <p:cNvSpPr>
            <a:spLocks noGrp="1" noChangeArrowheads="1"/>
          </p:cNvSpPr>
          <p:nvPr>
            <p:ph type="title"/>
          </p:nvPr>
        </p:nvSpPr>
        <p:spPr/>
        <p:txBody>
          <a:bodyPr>
            <a:normAutofit fontScale="90000"/>
          </a:bodyPr>
          <a:lstStyle/>
          <a:p>
            <a:pPr eaLnBrk="1" hangingPunct="1"/>
            <a:r>
              <a:rPr lang="en-US" dirty="0"/>
              <a:t>Classification by Association</a:t>
            </a:r>
            <a:br>
              <a:rPr lang="en-US" dirty="0"/>
            </a:br>
            <a:r>
              <a:rPr lang="en-US" dirty="0"/>
              <a:t>- Example</a:t>
            </a:r>
          </a:p>
        </p:txBody>
      </p:sp>
      <p:pic>
        <p:nvPicPr>
          <p:cNvPr id="5" name="Picture Placeholder 4" title="example of association-markings for trianing only"/>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85800" y="1600200"/>
            <a:ext cx="8045393" cy="3657600"/>
          </a:xfrm>
        </p:spPr>
      </p:pic>
      <p:sp>
        <p:nvSpPr>
          <p:cNvPr id="2" name="Text Placeholder 1"/>
          <p:cNvSpPr>
            <a:spLocks noGrp="1"/>
          </p:cNvSpPr>
          <p:nvPr>
            <p:ph type="body" sz="quarter" idx="13"/>
          </p:nvPr>
        </p:nvSpPr>
        <p:spPr>
          <a:xfrm>
            <a:off x="914400" y="5257800"/>
            <a:ext cx="7924800" cy="1106880"/>
          </a:xfrm>
        </p:spPr>
        <p:txBody>
          <a:bodyPr>
            <a:normAutofit fontScale="92500" lnSpcReduction="10000"/>
          </a:bodyPr>
          <a:lstStyle/>
          <a:p>
            <a:pPr>
              <a:lnSpc>
                <a:spcPct val="120000"/>
              </a:lnSpc>
              <a:spcBef>
                <a:spcPts val="0"/>
              </a:spcBef>
            </a:pPr>
            <a:r>
              <a:rPr lang="en-US" sz="2200" dirty="0"/>
              <a:t>Paragraphs 1, 2, and 3 individually are unclassified</a:t>
            </a:r>
          </a:p>
          <a:p>
            <a:pPr>
              <a:lnSpc>
                <a:spcPct val="120000"/>
              </a:lnSpc>
              <a:spcBef>
                <a:spcPts val="0"/>
              </a:spcBef>
            </a:pPr>
            <a:r>
              <a:rPr lang="en-US" sz="2200" dirty="0"/>
              <a:t>However, associating paragraph 2 with paragraph 3 divulges that widgets are stored in Building 2006, which is SFRD by topic 855.3</a:t>
            </a:r>
          </a:p>
          <a:p>
            <a:pPr>
              <a:lnSpc>
                <a:spcPct val="120000"/>
              </a:lnSpc>
              <a:spcBef>
                <a:spcPts val="0"/>
              </a:spcBef>
            </a:pPr>
            <a:endParaRPr lang="en-US" dirty="0"/>
          </a:p>
        </p:txBody>
      </p:sp>
      <p:sp>
        <p:nvSpPr>
          <p:cNvPr id="6" name="Footer Placeholder 5"/>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701318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06934566-4EDE-46EE-A60B-99BDD56A6C99}" type="slidenum">
              <a:rPr lang="en-US" smtClean="0"/>
              <a:pPr/>
              <a:t>75</a:t>
            </a:fld>
            <a:endParaRPr lang="en-US" dirty="0"/>
          </a:p>
        </p:txBody>
      </p:sp>
      <p:sp>
        <p:nvSpPr>
          <p:cNvPr id="100355" name="Rectangle 2"/>
          <p:cNvSpPr>
            <a:spLocks noGrp="1" noChangeArrowheads="1"/>
          </p:cNvSpPr>
          <p:nvPr>
            <p:ph type="title"/>
          </p:nvPr>
        </p:nvSpPr>
        <p:spPr/>
        <p:txBody>
          <a:bodyPr>
            <a:normAutofit/>
          </a:bodyPr>
          <a:lstStyle/>
          <a:p>
            <a:pPr eaLnBrk="1" hangingPunct="1"/>
            <a:r>
              <a:rPr lang="en-US" sz="4000" dirty="0"/>
              <a:t>Classification by Compilation</a:t>
            </a:r>
          </a:p>
        </p:txBody>
      </p:sp>
      <p:sp>
        <p:nvSpPr>
          <p:cNvPr id="100356" name="Rectangle 3"/>
          <p:cNvSpPr>
            <a:spLocks noGrp="1" noChangeArrowheads="1"/>
          </p:cNvSpPr>
          <p:nvPr>
            <p:ph idx="1"/>
          </p:nvPr>
        </p:nvSpPr>
        <p:spPr>
          <a:xfrm>
            <a:off x="762000" y="1638300"/>
            <a:ext cx="7620000" cy="4991100"/>
          </a:xfrm>
        </p:spPr>
        <p:txBody>
          <a:bodyPr>
            <a:normAutofit/>
          </a:bodyPr>
          <a:lstStyle/>
          <a:p>
            <a:pPr eaLnBrk="1" hangingPunct="1">
              <a:spcAft>
                <a:spcPts val="600"/>
              </a:spcAft>
            </a:pPr>
            <a:r>
              <a:rPr lang="en-US" sz="2600" dirty="0"/>
              <a:t>Classification by compilation is when a large number of often similar, unclassified or classified pieces of information whose selection, arrangement, or completeness in the document adds sufficient value to merit classification or classification at a higher level or category</a:t>
            </a:r>
          </a:p>
          <a:p>
            <a:pPr eaLnBrk="1" hangingPunct="1">
              <a:spcAft>
                <a:spcPts val="600"/>
              </a:spcAft>
            </a:pPr>
            <a:r>
              <a:rPr lang="en-US" sz="2600" dirty="0"/>
              <a:t>If there is no classification guide topic that applies to an RD/FRD compilation, the compilation determinations must be made by the DOE Director, Office of Classification</a:t>
            </a:r>
          </a:p>
          <a:p>
            <a:pPr eaLnBrk="1" hangingPunct="1">
              <a:spcAft>
                <a:spcPts val="600"/>
              </a:spcAft>
            </a:pPr>
            <a:r>
              <a:rPr lang="en-US" sz="2600" dirty="0"/>
              <a:t>Compilations are very rare</a:t>
            </a:r>
          </a:p>
        </p:txBody>
      </p:sp>
    </p:spTree>
    <p:extLst>
      <p:ext uri="{BB962C8B-B14F-4D97-AF65-F5344CB8AC3E}">
        <p14:creationId xmlns:p14="http://schemas.microsoft.com/office/powerpoint/2010/main" val="1813693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fld id="{40994FE6-1001-4A34-94F6-C6EDECED8165}" type="slidenum">
              <a:rPr lang="en-US" smtClean="0"/>
              <a:pPr/>
              <a:t>76</a:t>
            </a:fld>
            <a:endParaRPr lang="en-US" dirty="0"/>
          </a:p>
        </p:txBody>
      </p:sp>
      <p:sp>
        <p:nvSpPr>
          <p:cNvPr id="101379" name="Rectangle 2"/>
          <p:cNvSpPr>
            <a:spLocks noGrp="1" noChangeArrowheads="1"/>
          </p:cNvSpPr>
          <p:nvPr>
            <p:ph type="title"/>
          </p:nvPr>
        </p:nvSpPr>
        <p:spPr/>
        <p:txBody>
          <a:bodyPr>
            <a:normAutofit fontScale="90000"/>
          </a:bodyPr>
          <a:lstStyle/>
          <a:p>
            <a:pPr eaLnBrk="1" hangingPunct="1"/>
            <a:r>
              <a:rPr lang="en-US" dirty="0"/>
              <a:t>Classification by Compilation </a:t>
            </a:r>
            <a:r>
              <a:rPr lang="en-US" sz="3600" dirty="0"/>
              <a:t>(2)</a:t>
            </a:r>
          </a:p>
        </p:txBody>
      </p:sp>
      <p:pic>
        <p:nvPicPr>
          <p:cNvPr id="3" name="Content Placeholder 2" title="Compil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8386" y="1676400"/>
            <a:ext cx="7267227" cy="4449763"/>
          </a:xfrm>
        </p:spPr>
      </p:pic>
    </p:spTree>
    <p:extLst>
      <p:ext uri="{BB962C8B-B14F-4D97-AF65-F5344CB8AC3E}">
        <p14:creationId xmlns:p14="http://schemas.microsoft.com/office/powerpoint/2010/main" val="3738305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9D9B0E81-CE23-4723-916B-EA9625393BCF}" type="slidenum">
              <a:rPr lang="en-US" smtClean="0"/>
              <a:pPr/>
              <a:t>77</a:t>
            </a:fld>
            <a:endParaRPr lang="en-US" dirty="0"/>
          </a:p>
        </p:txBody>
      </p:sp>
      <p:sp>
        <p:nvSpPr>
          <p:cNvPr id="102403" name="Rectangle 2"/>
          <p:cNvSpPr>
            <a:spLocks noGrp="1" noChangeArrowheads="1"/>
          </p:cNvSpPr>
          <p:nvPr>
            <p:ph type="title"/>
          </p:nvPr>
        </p:nvSpPr>
        <p:spPr/>
        <p:txBody>
          <a:bodyPr>
            <a:normAutofit fontScale="90000"/>
          </a:bodyPr>
          <a:lstStyle/>
          <a:p>
            <a:pPr eaLnBrk="1" hangingPunct="1"/>
            <a:r>
              <a:rPr lang="en-US" dirty="0"/>
              <a:t>Example of Classification </a:t>
            </a:r>
            <a:br>
              <a:rPr lang="en-US" dirty="0"/>
            </a:br>
            <a:r>
              <a:rPr lang="en-US" dirty="0"/>
              <a:t>by Compilation</a:t>
            </a:r>
          </a:p>
        </p:txBody>
      </p:sp>
      <p:sp>
        <p:nvSpPr>
          <p:cNvPr id="102404" name="Rectangle 3"/>
          <p:cNvSpPr>
            <a:spLocks noGrp="1" noChangeArrowheads="1"/>
          </p:cNvSpPr>
          <p:nvPr>
            <p:ph sz="half" idx="1"/>
          </p:nvPr>
        </p:nvSpPr>
        <p:spPr>
          <a:xfrm>
            <a:off x="762000" y="1849578"/>
            <a:ext cx="4038600" cy="4304470"/>
          </a:xfrm>
        </p:spPr>
        <p:txBody>
          <a:bodyPr>
            <a:normAutofit/>
          </a:bodyPr>
          <a:lstStyle/>
          <a:p>
            <a:pPr eaLnBrk="1" hangingPunct="1"/>
            <a:r>
              <a:rPr lang="en-US" sz="2600" dirty="0"/>
              <a:t>Although weapon data report abstracts are unclassified, combining several years of the abstracts could add value such as completeness or comprehensiveness of the information, which would warrant classification </a:t>
            </a:r>
          </a:p>
        </p:txBody>
      </p:sp>
      <p:pic>
        <p:nvPicPr>
          <p:cNvPr id="7" name="Content Placeholder 6" title="compilation exampl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60848" y="1737360"/>
            <a:ext cx="3041904" cy="4358640"/>
          </a:xfrm>
        </p:spPr>
      </p:pic>
      <p:sp>
        <p:nvSpPr>
          <p:cNvPr id="4" name="Footer Placeholder 3"/>
          <p:cNvSpPr>
            <a:spLocks noGrp="1"/>
          </p:cNvSpPr>
          <p:nvPr>
            <p:ph type="ftr" sz="quarter" idx="11"/>
          </p:nvPr>
        </p:nvSpPr>
        <p:spPr/>
        <p:txBody>
          <a:bodyPr/>
          <a:lstStyle/>
          <a:p>
            <a:r>
              <a:rPr lang="en-US" b="1" dirty="0">
                <a:latin typeface="Tahoma" pitchFamily="34" charset="0"/>
              </a:rPr>
              <a:t>Markings are for training purposes only</a:t>
            </a:r>
          </a:p>
        </p:txBody>
      </p:sp>
    </p:spTree>
    <p:extLst>
      <p:ext uri="{BB962C8B-B14F-4D97-AF65-F5344CB8AC3E}">
        <p14:creationId xmlns:p14="http://schemas.microsoft.com/office/powerpoint/2010/main" val="2560078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06934566-4EDE-46EE-A60B-99BDD56A6C99}" type="slidenum">
              <a:rPr lang="en-US" smtClean="0"/>
              <a:pPr/>
              <a:t>78</a:t>
            </a:fld>
            <a:endParaRPr lang="en-US" dirty="0"/>
          </a:p>
        </p:txBody>
      </p:sp>
      <p:sp>
        <p:nvSpPr>
          <p:cNvPr id="100355" name="Rectangle 2"/>
          <p:cNvSpPr>
            <a:spLocks noGrp="1" noChangeArrowheads="1"/>
          </p:cNvSpPr>
          <p:nvPr>
            <p:ph type="title"/>
          </p:nvPr>
        </p:nvSpPr>
        <p:spPr/>
        <p:txBody>
          <a:bodyPr>
            <a:normAutofit fontScale="90000"/>
          </a:bodyPr>
          <a:lstStyle/>
          <a:p>
            <a:pPr eaLnBrk="1" hangingPunct="1"/>
            <a:r>
              <a:rPr lang="en-US" dirty="0"/>
              <a:t>Classification by Compilation</a:t>
            </a:r>
            <a:br>
              <a:rPr lang="en-US" dirty="0"/>
            </a:br>
            <a:r>
              <a:rPr lang="en-US" dirty="0"/>
              <a:t>-Marking</a:t>
            </a:r>
          </a:p>
        </p:txBody>
      </p:sp>
      <p:sp>
        <p:nvSpPr>
          <p:cNvPr id="100356" name="Rectangle 3"/>
          <p:cNvSpPr>
            <a:spLocks noGrp="1" noChangeArrowheads="1"/>
          </p:cNvSpPr>
          <p:nvPr>
            <p:ph idx="1"/>
          </p:nvPr>
        </p:nvSpPr>
        <p:spPr>
          <a:xfrm>
            <a:off x="762000" y="1981200"/>
            <a:ext cx="7848600" cy="4144963"/>
          </a:xfrm>
        </p:spPr>
        <p:txBody>
          <a:bodyPr>
            <a:normAutofit/>
          </a:bodyPr>
          <a:lstStyle/>
          <a:p>
            <a:pPr>
              <a:spcAft>
                <a:spcPts val="600"/>
              </a:spcAft>
            </a:pPr>
            <a:r>
              <a:rPr lang="en-US" sz="2800" dirty="0"/>
              <a:t>Matter classified by compilation is never portion marked </a:t>
            </a:r>
          </a:p>
          <a:p>
            <a:pPr eaLnBrk="1" hangingPunct="1">
              <a:spcAft>
                <a:spcPts val="600"/>
              </a:spcAft>
            </a:pPr>
            <a:r>
              <a:rPr lang="en-US" sz="2800" dirty="0"/>
              <a:t>Front page must contain the statement:   </a:t>
            </a:r>
          </a:p>
          <a:p>
            <a:pPr marL="395288" indent="0" eaLnBrk="1" hangingPunct="1">
              <a:spcAft>
                <a:spcPts val="600"/>
              </a:spcAft>
              <a:buNone/>
            </a:pPr>
            <a:r>
              <a:rPr lang="en-US" sz="2800" dirty="0"/>
              <a:t>“This document has been classified as a compilation and must not be used as a source document for a derivative classification decision." </a:t>
            </a:r>
          </a:p>
        </p:txBody>
      </p:sp>
    </p:spTree>
    <p:extLst>
      <p:ext uri="{BB962C8B-B14F-4D97-AF65-F5344CB8AC3E}">
        <p14:creationId xmlns:p14="http://schemas.microsoft.com/office/powerpoint/2010/main" val="3534020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078AFFA5-4A2B-4270-B85C-8061EB4EE426}" type="slidenum">
              <a:rPr lang="en-US" smtClean="0"/>
              <a:pPr/>
              <a:t>79</a:t>
            </a:fld>
            <a:endParaRPr lang="en-US" dirty="0"/>
          </a:p>
        </p:txBody>
      </p:sp>
      <p:sp>
        <p:nvSpPr>
          <p:cNvPr id="104451" name="Rectangle 4"/>
          <p:cNvSpPr>
            <a:spLocks noGrp="1" noChangeArrowheads="1"/>
          </p:cNvSpPr>
          <p:nvPr>
            <p:ph type="ctrTitle"/>
          </p:nvPr>
        </p:nvSpPr>
        <p:spPr/>
        <p:txBody>
          <a:bodyPr/>
          <a:lstStyle/>
          <a:p>
            <a:pPr eaLnBrk="1" hangingPunct="1"/>
            <a:r>
              <a:rPr lang="en-US" dirty="0">
                <a:solidFill>
                  <a:srgbClr val="002F8E"/>
                </a:solidFill>
              </a:rPr>
              <a:t>Module C </a:t>
            </a:r>
          </a:p>
        </p:txBody>
      </p:sp>
      <p:sp>
        <p:nvSpPr>
          <p:cNvPr id="104452" name="Rectangle 5"/>
          <p:cNvSpPr>
            <a:spLocks noGrp="1" noChangeArrowheads="1"/>
          </p:cNvSpPr>
          <p:nvPr>
            <p:ph type="subTitle" idx="1"/>
          </p:nvPr>
        </p:nvSpPr>
        <p:spPr/>
        <p:txBody>
          <a:bodyPr/>
          <a:lstStyle/>
          <a:p>
            <a:pPr eaLnBrk="1" hangingPunct="1"/>
            <a:r>
              <a:rPr lang="en-US" dirty="0"/>
              <a:t>Exercises</a:t>
            </a:r>
          </a:p>
        </p:txBody>
      </p:sp>
    </p:spTree>
    <p:extLst>
      <p:ext uri="{BB962C8B-B14F-4D97-AF65-F5344CB8AC3E}">
        <p14:creationId xmlns:p14="http://schemas.microsoft.com/office/powerpoint/2010/main" val="10823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p>
            <a:fld id="{45612CFB-E2AF-4FC3-A14B-4645D3342C0B}" type="slidenum">
              <a:rPr lang="en-US" smtClean="0"/>
              <a:pPr/>
              <a:t>8</a:t>
            </a:fld>
            <a:endParaRPr lang="en-US" dirty="0"/>
          </a:p>
        </p:txBody>
      </p:sp>
      <p:sp>
        <p:nvSpPr>
          <p:cNvPr id="14339" name="Rectangle 2"/>
          <p:cNvSpPr>
            <a:spLocks noGrp="1" noChangeArrowheads="1"/>
          </p:cNvSpPr>
          <p:nvPr>
            <p:ph type="title"/>
          </p:nvPr>
        </p:nvSpPr>
        <p:spPr/>
        <p:txBody>
          <a:bodyPr>
            <a:normAutofit fontScale="90000"/>
          </a:bodyPr>
          <a:lstStyle/>
          <a:p>
            <a:pPr eaLnBrk="1" hangingPunct="1"/>
            <a:r>
              <a:rPr lang="en-US" dirty="0"/>
              <a:t>What are the Authorities for Classification?</a:t>
            </a:r>
          </a:p>
        </p:txBody>
      </p:sp>
      <p:pic>
        <p:nvPicPr>
          <p:cNvPr id="4" name="Content Placeholder 3" title="Oval Office"/>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73000" y="1819114"/>
            <a:ext cx="3232800" cy="1952786"/>
          </a:xfrm>
        </p:spPr>
      </p:pic>
      <p:sp>
        <p:nvSpPr>
          <p:cNvPr id="2" name="Content Placeholder 1"/>
          <p:cNvSpPr>
            <a:spLocks noGrp="1"/>
          </p:cNvSpPr>
          <p:nvPr>
            <p:ph sz="quarter" idx="13"/>
          </p:nvPr>
        </p:nvSpPr>
        <p:spPr/>
        <p:txBody>
          <a:bodyPr>
            <a:normAutofit/>
          </a:bodyPr>
          <a:lstStyle/>
          <a:p>
            <a:r>
              <a:rPr lang="en-US" sz="2200" dirty="0"/>
              <a:t>Statute </a:t>
            </a:r>
          </a:p>
          <a:p>
            <a:pPr lvl="1"/>
            <a:r>
              <a:rPr lang="en-US" sz="2000" dirty="0"/>
              <a:t>Law passed by Congress</a:t>
            </a:r>
          </a:p>
          <a:p>
            <a:pPr lvl="1"/>
            <a:r>
              <a:rPr lang="en-US" sz="2000" dirty="0"/>
              <a:t>Applies to any person in the United States</a:t>
            </a:r>
          </a:p>
          <a:p>
            <a:pPr lvl="1"/>
            <a:r>
              <a:rPr lang="en-US" sz="2000" dirty="0"/>
              <a:t>Atomic Energy Act of 1954 </a:t>
            </a:r>
          </a:p>
          <a:p>
            <a:pPr marL="457200" lvl="1" indent="0">
              <a:buNone/>
            </a:pPr>
            <a:endParaRPr lang="en-US" sz="1800" dirty="0"/>
          </a:p>
        </p:txBody>
      </p:sp>
      <p:pic>
        <p:nvPicPr>
          <p:cNvPr id="5" name="Content Placeholder 4" title="Capital Build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86216" y="1790700"/>
            <a:ext cx="3256767" cy="1981200"/>
          </a:xfrm>
        </p:spPr>
      </p:pic>
      <p:sp>
        <p:nvSpPr>
          <p:cNvPr id="3" name="Content Placeholder 2"/>
          <p:cNvSpPr>
            <a:spLocks noGrp="1"/>
          </p:cNvSpPr>
          <p:nvPr>
            <p:ph sz="quarter" idx="14"/>
          </p:nvPr>
        </p:nvSpPr>
        <p:spPr>
          <a:xfrm>
            <a:off x="4686300" y="4038600"/>
            <a:ext cx="4191000" cy="2257586"/>
          </a:xfrm>
        </p:spPr>
        <p:txBody>
          <a:bodyPr>
            <a:normAutofit lnSpcReduction="10000"/>
          </a:bodyPr>
          <a:lstStyle/>
          <a:p>
            <a:pPr>
              <a:lnSpc>
                <a:spcPct val="110000"/>
              </a:lnSpc>
            </a:pPr>
            <a:r>
              <a:rPr lang="en-US" sz="2200" dirty="0"/>
              <a:t>Presidential Executive Order </a:t>
            </a:r>
          </a:p>
          <a:p>
            <a:pPr lvl="1">
              <a:lnSpc>
                <a:spcPct val="110000"/>
              </a:lnSpc>
            </a:pPr>
            <a:r>
              <a:rPr lang="en-US" sz="2000" dirty="0"/>
              <a:t>Issued by the President</a:t>
            </a:r>
          </a:p>
          <a:p>
            <a:pPr lvl="1">
              <a:lnSpc>
                <a:spcPct val="110000"/>
              </a:lnSpc>
            </a:pPr>
            <a:r>
              <a:rPr lang="en-US" sz="2000" dirty="0"/>
              <a:t>Applies to the Executive Branch</a:t>
            </a:r>
          </a:p>
          <a:p>
            <a:pPr lvl="1">
              <a:lnSpc>
                <a:spcPct val="110000"/>
              </a:lnSpc>
            </a:pPr>
            <a:r>
              <a:rPr lang="en-US" sz="2000" dirty="0"/>
              <a:t>Executive Order (E.O.) 13526, Classified National Security Information</a:t>
            </a:r>
          </a:p>
        </p:txBody>
      </p:sp>
    </p:spTree>
    <p:extLst>
      <p:ext uri="{BB962C8B-B14F-4D97-AF65-F5344CB8AC3E}">
        <p14:creationId xmlns:p14="http://schemas.microsoft.com/office/powerpoint/2010/main" val="1647966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D64E87DE-8B09-4066-A484-F3F0A5EEB83B}" type="slidenum">
              <a:rPr lang="en-US" smtClean="0"/>
              <a:pPr/>
              <a:t>80</a:t>
            </a:fld>
            <a:endParaRPr lang="en-US" dirty="0"/>
          </a:p>
        </p:txBody>
      </p:sp>
      <p:sp>
        <p:nvSpPr>
          <p:cNvPr id="107523" name="Rectangle 2"/>
          <p:cNvSpPr>
            <a:spLocks noGrp="1" noChangeArrowheads="1"/>
          </p:cNvSpPr>
          <p:nvPr>
            <p:ph type="title"/>
          </p:nvPr>
        </p:nvSpPr>
        <p:spPr/>
        <p:txBody>
          <a:bodyPr>
            <a:normAutofit/>
          </a:bodyPr>
          <a:lstStyle/>
          <a:p>
            <a:r>
              <a:rPr lang="en-US" sz="4000" dirty="0"/>
              <a:t>Module C Exercise 1</a:t>
            </a:r>
          </a:p>
        </p:txBody>
      </p:sp>
      <p:sp>
        <p:nvSpPr>
          <p:cNvPr id="200707" name="Rectangle 3"/>
          <p:cNvSpPr>
            <a:spLocks noGrp="1" noChangeArrowheads="1"/>
          </p:cNvSpPr>
          <p:nvPr>
            <p:ph type="body" idx="1"/>
          </p:nvPr>
        </p:nvSpPr>
        <p:spPr>
          <a:xfrm>
            <a:off x="495300" y="1600200"/>
            <a:ext cx="8153400" cy="4525963"/>
          </a:xfrm>
        </p:spPr>
        <p:txBody>
          <a:bodyPr>
            <a:normAutofit fontScale="92500"/>
          </a:bodyPr>
          <a:lstStyle/>
          <a:p>
            <a:pPr marL="0" indent="0" eaLnBrk="1" hangingPunct="1">
              <a:lnSpc>
                <a:spcPct val="120000"/>
              </a:lnSpc>
              <a:spcBef>
                <a:spcPts val="0"/>
              </a:spcBef>
              <a:spcAft>
                <a:spcPts val="1800"/>
              </a:spcAft>
              <a:buFont typeface="Wingdings" pitchFamily="2" charset="2"/>
              <a:buNone/>
            </a:pPr>
            <a:r>
              <a:rPr lang="en-US" dirty="0"/>
              <a:t>The initial determination that nuclear-related information requires protection as Restricted Data can only be made by _______________________.</a:t>
            </a:r>
          </a:p>
          <a:p>
            <a:pPr lvl="1" eaLnBrk="1" hangingPunct="1">
              <a:buFont typeface="Wingdings" panose="05000000000000000000" pitchFamily="2" charset="2"/>
              <a:buChar char="q"/>
            </a:pPr>
            <a:r>
              <a:rPr lang="en-US" dirty="0"/>
              <a:t>	</a:t>
            </a:r>
            <a:r>
              <a:rPr lang="en-US" sz="3000" dirty="0"/>
              <a:t>an RD Derivative Classifier</a:t>
            </a:r>
          </a:p>
          <a:p>
            <a:pPr lvl="1" eaLnBrk="1" hangingPunct="1">
              <a:buFont typeface="Wingdings" panose="05000000000000000000" pitchFamily="2" charset="2"/>
              <a:buChar char="q"/>
            </a:pPr>
            <a:r>
              <a:rPr lang="en-US" sz="3000" dirty="0"/>
              <a:t>	an RD Management Official</a:t>
            </a:r>
          </a:p>
          <a:p>
            <a:pPr lvl="1" eaLnBrk="1" hangingPunct="1">
              <a:buFont typeface="Wingdings" panose="05000000000000000000" pitchFamily="2" charset="2"/>
              <a:buChar char="q"/>
            </a:pPr>
            <a:r>
              <a:rPr lang="en-US" sz="3000" dirty="0"/>
              <a:t>	the DOE Director of the Office of Classification</a:t>
            </a:r>
          </a:p>
          <a:p>
            <a:pPr lvl="1" eaLnBrk="1" hangingPunct="1">
              <a:buFont typeface="Wingdings" panose="05000000000000000000" pitchFamily="2" charset="2"/>
              <a:buChar char="q"/>
            </a:pPr>
            <a:r>
              <a:rPr lang="en-US" sz="3000" dirty="0"/>
              <a:t>	All of the above </a:t>
            </a:r>
          </a:p>
        </p:txBody>
      </p:sp>
    </p:spTree>
    <p:extLst>
      <p:ext uri="{BB962C8B-B14F-4D97-AF65-F5344CB8AC3E}">
        <p14:creationId xmlns:p14="http://schemas.microsoft.com/office/powerpoint/2010/main" val="724474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D64E87DE-8B09-4066-A484-F3F0A5EEB83B}" type="slidenum">
              <a:rPr lang="en-US" smtClean="0"/>
              <a:pPr/>
              <a:t>81</a:t>
            </a:fld>
            <a:endParaRPr lang="en-US" dirty="0"/>
          </a:p>
        </p:txBody>
      </p:sp>
      <p:sp>
        <p:nvSpPr>
          <p:cNvPr id="107523" name="Rectangle 2"/>
          <p:cNvSpPr>
            <a:spLocks noGrp="1" noChangeArrowheads="1"/>
          </p:cNvSpPr>
          <p:nvPr>
            <p:ph type="title"/>
          </p:nvPr>
        </p:nvSpPr>
        <p:spPr/>
        <p:txBody>
          <a:bodyPr>
            <a:normAutofit/>
          </a:bodyPr>
          <a:lstStyle/>
          <a:p>
            <a:r>
              <a:rPr lang="en-US" sz="4000" dirty="0"/>
              <a:t>Module C Exercise 1 - Answer</a:t>
            </a:r>
          </a:p>
        </p:txBody>
      </p:sp>
      <p:sp>
        <p:nvSpPr>
          <p:cNvPr id="7" name="Rectangle 3">
            <a:extLst>
              <a:ext uri="{FF2B5EF4-FFF2-40B4-BE49-F238E27FC236}">
                <a16:creationId xmlns:a16="http://schemas.microsoft.com/office/drawing/2014/main" xmlns="" id="{D4DC3112-DCE8-4A64-AC6A-EBE568D7EF59}"/>
              </a:ext>
            </a:extLst>
          </p:cNvPr>
          <p:cNvSpPr txBox="1">
            <a:spLocks noChangeArrowheads="1"/>
          </p:cNvSpPr>
          <p:nvPr/>
        </p:nvSpPr>
        <p:spPr>
          <a:xfrm>
            <a:off x="495300" y="1600200"/>
            <a:ext cx="81534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800"/>
              </a:spcAft>
              <a:buFont typeface="Wingdings" pitchFamily="2" charset="2"/>
              <a:buNone/>
            </a:pPr>
            <a:r>
              <a:rPr lang="en-US" dirty="0"/>
              <a:t>The initial determination that nuclear-related information requires protection as Restricted Data can only be made by _______________________.</a:t>
            </a:r>
          </a:p>
          <a:p>
            <a:pPr lvl="1">
              <a:buFont typeface="Wingdings" pitchFamily="2" charset="2"/>
              <a:buChar char="q"/>
            </a:pPr>
            <a:r>
              <a:rPr lang="en-US" dirty="0"/>
              <a:t>	</a:t>
            </a:r>
            <a:r>
              <a:rPr lang="en-US" sz="3000" dirty="0"/>
              <a:t>an RD Derivative Classifier</a:t>
            </a:r>
          </a:p>
          <a:p>
            <a:pPr lvl="1">
              <a:buFont typeface="Wingdings" pitchFamily="2" charset="2"/>
              <a:buChar char="q"/>
            </a:pPr>
            <a:r>
              <a:rPr lang="en-US" sz="3000" dirty="0"/>
              <a:t>	an RD Management Official</a:t>
            </a:r>
          </a:p>
          <a:p>
            <a:pPr lvl="1">
              <a:buFont typeface="Wingdings" panose="05000000000000000000" pitchFamily="2" charset="2"/>
              <a:buChar char="ü"/>
            </a:pPr>
            <a:r>
              <a:rPr lang="en-US" sz="3000" dirty="0"/>
              <a:t>	</a:t>
            </a:r>
            <a:r>
              <a:rPr lang="en-US" sz="3000" b="1" dirty="0">
                <a:solidFill>
                  <a:srgbClr val="FF0000"/>
                </a:solidFill>
              </a:rPr>
              <a:t>the DOE Director of the Office of Classification</a:t>
            </a:r>
          </a:p>
          <a:p>
            <a:pPr lvl="1">
              <a:buFont typeface="Wingdings" pitchFamily="2" charset="2"/>
              <a:buChar char="q"/>
            </a:pPr>
            <a:r>
              <a:rPr lang="en-US" sz="3000" dirty="0"/>
              <a:t>	All of the above </a:t>
            </a:r>
          </a:p>
        </p:txBody>
      </p:sp>
    </p:spTree>
    <p:extLst>
      <p:ext uri="{BB962C8B-B14F-4D97-AF65-F5344CB8AC3E}">
        <p14:creationId xmlns:p14="http://schemas.microsoft.com/office/powerpoint/2010/main" val="1782112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154A7C2F-5069-4254-A047-C68A8D6201DE}" type="slidenum">
              <a:rPr lang="en-US" smtClean="0"/>
              <a:pPr/>
              <a:t>82</a:t>
            </a:fld>
            <a:endParaRPr lang="en-US" dirty="0"/>
          </a:p>
        </p:txBody>
      </p:sp>
      <p:sp>
        <p:nvSpPr>
          <p:cNvPr id="108547" name="Rectangle 2"/>
          <p:cNvSpPr>
            <a:spLocks noGrp="1" noChangeArrowheads="1"/>
          </p:cNvSpPr>
          <p:nvPr>
            <p:ph type="title"/>
          </p:nvPr>
        </p:nvSpPr>
        <p:spPr/>
        <p:txBody>
          <a:bodyPr>
            <a:normAutofit/>
          </a:bodyPr>
          <a:lstStyle/>
          <a:p>
            <a:r>
              <a:rPr lang="en-US" sz="4000" dirty="0"/>
              <a:t>Module C Exercise 2</a:t>
            </a:r>
          </a:p>
        </p:txBody>
      </p:sp>
      <p:sp>
        <p:nvSpPr>
          <p:cNvPr id="201731" name="Rectangle 3"/>
          <p:cNvSpPr>
            <a:spLocks noGrp="1" noChangeArrowheads="1"/>
          </p:cNvSpPr>
          <p:nvPr>
            <p:ph type="body" idx="1"/>
          </p:nvPr>
        </p:nvSpPr>
        <p:spPr>
          <a:xfrm>
            <a:off x="457200" y="1828800"/>
            <a:ext cx="8229600" cy="4525963"/>
          </a:xfrm>
        </p:spPr>
        <p:txBody>
          <a:bodyPr>
            <a:normAutofit/>
          </a:bodyPr>
          <a:lstStyle/>
          <a:p>
            <a:pPr marL="0" indent="0">
              <a:lnSpc>
                <a:spcPct val="120000"/>
              </a:lnSpc>
              <a:spcBef>
                <a:spcPts val="0"/>
              </a:spcBef>
              <a:spcAft>
                <a:spcPts val="1800"/>
              </a:spcAft>
              <a:buNone/>
            </a:pPr>
            <a:r>
              <a:rPr lang="en-US" sz="3000" dirty="0"/>
              <a:t>Persons who can make classification decisions on matter containing RD and FRD that is not for public release ________________________________.</a:t>
            </a:r>
          </a:p>
          <a:p>
            <a:pPr lvl="1" indent="-398463" eaLnBrk="1" hangingPunct="1">
              <a:buFont typeface="Wingdings" panose="05000000000000000000" pitchFamily="2" charset="2"/>
              <a:buChar char="q"/>
            </a:pPr>
            <a:r>
              <a:rPr lang="en-US" dirty="0"/>
              <a:t>must have received training</a:t>
            </a:r>
          </a:p>
          <a:p>
            <a:pPr lvl="1" indent="-398463" eaLnBrk="1" hangingPunct="1">
              <a:buFont typeface="Wingdings" panose="05000000000000000000" pitchFamily="2" charset="2"/>
              <a:buChar char="q"/>
            </a:pPr>
            <a:r>
              <a:rPr lang="en-US" dirty="0"/>
              <a:t>must be knowledgeable in the subject area</a:t>
            </a:r>
          </a:p>
          <a:p>
            <a:pPr lvl="1" indent="-398463" eaLnBrk="1" hangingPunct="1">
              <a:buFont typeface="Wingdings" panose="05000000000000000000" pitchFamily="2" charset="2"/>
              <a:buChar char="q"/>
            </a:pPr>
            <a:r>
              <a:rPr lang="en-US" dirty="0"/>
              <a:t>must be an RD Derivative Classifier </a:t>
            </a:r>
          </a:p>
          <a:p>
            <a:pPr lvl="1" indent="-398463" eaLnBrk="1" hangingPunct="1">
              <a:buFont typeface="Wingdings" panose="05000000000000000000" pitchFamily="2" charset="2"/>
              <a:buChar char="q"/>
            </a:pPr>
            <a:r>
              <a:rPr lang="en-US" dirty="0"/>
              <a:t>All of the above </a:t>
            </a:r>
          </a:p>
        </p:txBody>
      </p:sp>
    </p:spTree>
    <p:extLst>
      <p:ext uri="{BB962C8B-B14F-4D97-AF65-F5344CB8AC3E}">
        <p14:creationId xmlns:p14="http://schemas.microsoft.com/office/powerpoint/2010/main" val="2392488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154A7C2F-5069-4254-A047-C68A8D6201DE}" type="slidenum">
              <a:rPr lang="en-US" smtClean="0"/>
              <a:pPr/>
              <a:t>83</a:t>
            </a:fld>
            <a:endParaRPr lang="en-US" dirty="0"/>
          </a:p>
        </p:txBody>
      </p:sp>
      <p:sp>
        <p:nvSpPr>
          <p:cNvPr id="108547" name="Rectangle 2"/>
          <p:cNvSpPr>
            <a:spLocks noGrp="1" noChangeArrowheads="1"/>
          </p:cNvSpPr>
          <p:nvPr>
            <p:ph type="title"/>
          </p:nvPr>
        </p:nvSpPr>
        <p:spPr/>
        <p:txBody>
          <a:bodyPr>
            <a:normAutofit/>
          </a:bodyPr>
          <a:lstStyle/>
          <a:p>
            <a:r>
              <a:rPr lang="en-US" sz="4000" dirty="0"/>
              <a:t>Module C Exercise 2 - Answer</a:t>
            </a:r>
          </a:p>
        </p:txBody>
      </p:sp>
      <p:sp>
        <p:nvSpPr>
          <p:cNvPr id="7" name="Rectangle 3">
            <a:extLst>
              <a:ext uri="{FF2B5EF4-FFF2-40B4-BE49-F238E27FC236}">
                <a16:creationId xmlns:a16="http://schemas.microsoft.com/office/drawing/2014/main" xmlns="" id="{C49E1939-47D0-4536-AADE-90DDDC971BE3}"/>
              </a:ext>
            </a:extLst>
          </p:cNvPr>
          <p:cNvSpPr txBox="1">
            <a:spLocks noChangeArrowheads="1"/>
          </p:cNvSpPr>
          <p:nvPr/>
        </p:nvSpPr>
        <p:spPr>
          <a:xfrm>
            <a:off x="457200" y="18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800"/>
              </a:spcAft>
              <a:buFont typeface="Wingdings" pitchFamily="2" charset="2"/>
              <a:buNone/>
            </a:pPr>
            <a:r>
              <a:rPr lang="en-US" sz="3000" dirty="0"/>
              <a:t>Persons who can make classification decisions on matter containing RD and FRD that is not for public release ________________________________.</a:t>
            </a:r>
          </a:p>
          <a:p>
            <a:pPr lvl="1" indent="-398463">
              <a:buFont typeface="Wingdings" pitchFamily="2" charset="2"/>
              <a:buChar char="q"/>
            </a:pPr>
            <a:r>
              <a:rPr lang="en-US" dirty="0"/>
              <a:t>must have received training</a:t>
            </a:r>
          </a:p>
          <a:p>
            <a:pPr lvl="1" indent="-398463">
              <a:buFont typeface="Wingdings" pitchFamily="2" charset="2"/>
              <a:buChar char="q"/>
            </a:pPr>
            <a:r>
              <a:rPr lang="en-US" dirty="0"/>
              <a:t>must be knowledgeable in the subject area</a:t>
            </a:r>
          </a:p>
          <a:p>
            <a:pPr lvl="1" indent="-398463">
              <a:buFont typeface="Wingdings" pitchFamily="2" charset="2"/>
              <a:buChar char="q"/>
            </a:pPr>
            <a:r>
              <a:rPr lang="en-US" dirty="0"/>
              <a:t>must be an RD Derivative Classifier </a:t>
            </a:r>
          </a:p>
          <a:p>
            <a:pPr marL="747713" lvl="1" indent="-404813">
              <a:buFont typeface="Wingdings" panose="05000000000000000000" pitchFamily="2" charset="2"/>
              <a:buChar char="ü"/>
            </a:pPr>
            <a:r>
              <a:rPr lang="en-US" b="1" dirty="0">
                <a:solidFill>
                  <a:srgbClr val="FF0000"/>
                </a:solidFill>
              </a:rPr>
              <a:t>All of the above </a:t>
            </a:r>
          </a:p>
        </p:txBody>
      </p:sp>
    </p:spTree>
    <p:extLst>
      <p:ext uri="{BB962C8B-B14F-4D97-AF65-F5344CB8AC3E}">
        <p14:creationId xmlns:p14="http://schemas.microsoft.com/office/powerpoint/2010/main" val="29653217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965163EC-CACC-4BD3-9DC6-3344FA49D8DA}" type="slidenum">
              <a:rPr lang="en-US" smtClean="0"/>
              <a:pPr/>
              <a:t>84</a:t>
            </a:fld>
            <a:endParaRPr lang="en-US" dirty="0"/>
          </a:p>
        </p:txBody>
      </p:sp>
      <p:sp>
        <p:nvSpPr>
          <p:cNvPr id="112643" name="Rectangle 2"/>
          <p:cNvSpPr>
            <a:spLocks noGrp="1" noChangeArrowheads="1"/>
          </p:cNvSpPr>
          <p:nvPr>
            <p:ph type="title"/>
          </p:nvPr>
        </p:nvSpPr>
        <p:spPr/>
        <p:txBody>
          <a:bodyPr>
            <a:normAutofit/>
          </a:bodyPr>
          <a:lstStyle/>
          <a:p>
            <a:r>
              <a:rPr lang="en-US" sz="4000" dirty="0"/>
              <a:t>Module C Exercise 3</a:t>
            </a:r>
          </a:p>
        </p:txBody>
      </p:sp>
      <p:sp>
        <p:nvSpPr>
          <p:cNvPr id="205827" name="Rectangle 3"/>
          <p:cNvSpPr>
            <a:spLocks noGrp="1" noChangeArrowheads="1"/>
          </p:cNvSpPr>
          <p:nvPr>
            <p:ph type="body" idx="1"/>
          </p:nvPr>
        </p:nvSpPr>
        <p:spPr>
          <a:xfrm>
            <a:off x="533400" y="1752600"/>
            <a:ext cx="8229600" cy="4525963"/>
          </a:xfrm>
        </p:spPr>
        <p:txBody>
          <a:bodyPr>
            <a:normAutofit/>
          </a:bodyPr>
          <a:lstStyle/>
          <a:p>
            <a:pPr marL="0" indent="0" eaLnBrk="1" hangingPunct="1">
              <a:spcBef>
                <a:spcPts val="0"/>
              </a:spcBef>
              <a:spcAft>
                <a:spcPts val="1800"/>
              </a:spcAft>
              <a:buFont typeface="Wingdings" pitchFamily="2" charset="2"/>
              <a:buNone/>
            </a:pPr>
            <a:r>
              <a:rPr lang="en-US" sz="3000" dirty="0"/>
              <a:t>If an RD Derivative Classifier comes across information that may be RD, but he or she lacks a relevant classification guide or source document, which is an appropriate action?</a:t>
            </a:r>
          </a:p>
          <a:p>
            <a:pPr lvl="1" indent="-452438" eaLnBrk="1" hangingPunct="1">
              <a:buFont typeface="Wingdings" panose="05000000000000000000" pitchFamily="2" charset="2"/>
              <a:buChar char="q"/>
            </a:pPr>
            <a:r>
              <a:rPr lang="en-US" dirty="0"/>
              <a:t>Contact their RD Management Official</a:t>
            </a:r>
          </a:p>
          <a:p>
            <a:pPr lvl="1" indent="-452438" eaLnBrk="1" hangingPunct="1">
              <a:buFont typeface="Wingdings" panose="05000000000000000000" pitchFamily="2" charset="2"/>
              <a:buChar char="q"/>
            </a:pPr>
            <a:r>
              <a:rPr lang="en-US" dirty="0"/>
              <a:t>Mark the matter as unclassified</a:t>
            </a:r>
          </a:p>
          <a:p>
            <a:pPr lvl="1" indent="-452438" eaLnBrk="1" hangingPunct="1">
              <a:buFont typeface="Wingdings" panose="05000000000000000000" pitchFamily="2" charset="2"/>
              <a:buChar char="q"/>
            </a:pPr>
            <a:r>
              <a:rPr lang="en-US" dirty="0"/>
              <a:t>Make an initial classification decision</a:t>
            </a:r>
          </a:p>
          <a:p>
            <a:pPr lvl="1" indent="-452438" eaLnBrk="1" hangingPunct="1">
              <a:buFont typeface="Wingdings" panose="05000000000000000000" pitchFamily="2" charset="2"/>
              <a:buChar char="q"/>
            </a:pPr>
            <a:r>
              <a:rPr lang="en-US" dirty="0"/>
              <a:t>None of the above </a:t>
            </a:r>
          </a:p>
        </p:txBody>
      </p:sp>
    </p:spTree>
    <p:extLst>
      <p:ext uri="{BB962C8B-B14F-4D97-AF65-F5344CB8AC3E}">
        <p14:creationId xmlns:p14="http://schemas.microsoft.com/office/powerpoint/2010/main" val="2196684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965163EC-CACC-4BD3-9DC6-3344FA49D8DA}" type="slidenum">
              <a:rPr lang="en-US" smtClean="0"/>
              <a:pPr/>
              <a:t>85</a:t>
            </a:fld>
            <a:endParaRPr lang="en-US" dirty="0"/>
          </a:p>
        </p:txBody>
      </p:sp>
      <p:sp>
        <p:nvSpPr>
          <p:cNvPr id="112643" name="Rectangle 2"/>
          <p:cNvSpPr>
            <a:spLocks noGrp="1" noChangeArrowheads="1"/>
          </p:cNvSpPr>
          <p:nvPr>
            <p:ph type="title"/>
          </p:nvPr>
        </p:nvSpPr>
        <p:spPr/>
        <p:txBody>
          <a:bodyPr>
            <a:normAutofit/>
          </a:bodyPr>
          <a:lstStyle/>
          <a:p>
            <a:r>
              <a:rPr lang="en-US" sz="4000" dirty="0"/>
              <a:t>Module C Exercise 3 - Answer</a:t>
            </a:r>
          </a:p>
        </p:txBody>
      </p:sp>
      <p:sp>
        <p:nvSpPr>
          <p:cNvPr id="205827" name="Rectangle 3"/>
          <p:cNvSpPr>
            <a:spLocks noGrp="1" noChangeArrowheads="1"/>
          </p:cNvSpPr>
          <p:nvPr>
            <p:ph type="body" idx="1"/>
          </p:nvPr>
        </p:nvSpPr>
        <p:spPr>
          <a:xfrm>
            <a:off x="533400" y="1752600"/>
            <a:ext cx="8229600" cy="4525963"/>
          </a:xfrm>
        </p:spPr>
        <p:txBody>
          <a:bodyPr>
            <a:normAutofit/>
          </a:bodyPr>
          <a:lstStyle/>
          <a:p>
            <a:pPr marL="0" indent="0">
              <a:spcBef>
                <a:spcPts val="0"/>
              </a:spcBef>
              <a:spcAft>
                <a:spcPts val="1800"/>
              </a:spcAft>
              <a:buNone/>
            </a:pPr>
            <a:r>
              <a:rPr lang="en-US" sz="3000" dirty="0"/>
              <a:t>If an RD Derivative Classifier comes across information that may be RD, but he or she lacks a relevant classification guide or source document, which is an appropriate action?</a:t>
            </a:r>
          </a:p>
          <a:p>
            <a:pPr lvl="1" indent="-460375" eaLnBrk="1" hangingPunct="1">
              <a:buFont typeface="Wingdings" panose="05000000000000000000" pitchFamily="2" charset="2"/>
              <a:buChar char="ü"/>
            </a:pPr>
            <a:r>
              <a:rPr lang="en-US" b="1" dirty="0">
                <a:solidFill>
                  <a:srgbClr val="FF0000"/>
                </a:solidFill>
              </a:rPr>
              <a:t>Contact their RD Management Official</a:t>
            </a:r>
          </a:p>
          <a:p>
            <a:pPr lvl="1" indent="-460375" eaLnBrk="1" hangingPunct="1">
              <a:buFont typeface="Wingdings" panose="05000000000000000000" pitchFamily="2" charset="2"/>
              <a:buChar char="q"/>
            </a:pPr>
            <a:r>
              <a:rPr lang="en-US" dirty="0"/>
              <a:t>Mark the matter as unclassified</a:t>
            </a:r>
          </a:p>
          <a:p>
            <a:pPr lvl="1" indent="-460375" eaLnBrk="1" hangingPunct="1">
              <a:buFont typeface="Wingdings" panose="05000000000000000000" pitchFamily="2" charset="2"/>
              <a:buChar char="q"/>
            </a:pPr>
            <a:r>
              <a:rPr lang="en-US" dirty="0"/>
              <a:t>Make an initial classification decision</a:t>
            </a:r>
          </a:p>
          <a:p>
            <a:pPr lvl="1" indent="-460375" eaLnBrk="1" hangingPunct="1">
              <a:buFont typeface="Wingdings" panose="05000000000000000000" pitchFamily="2" charset="2"/>
              <a:buChar char="q"/>
            </a:pPr>
            <a:r>
              <a:rPr lang="en-US" dirty="0"/>
              <a:t>None of the above </a:t>
            </a:r>
          </a:p>
        </p:txBody>
      </p:sp>
    </p:spTree>
    <p:extLst>
      <p:ext uri="{BB962C8B-B14F-4D97-AF65-F5344CB8AC3E}">
        <p14:creationId xmlns:p14="http://schemas.microsoft.com/office/powerpoint/2010/main" val="24940707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7261F42F-32FE-489A-8934-54D4D1862944}" type="slidenum">
              <a:rPr lang="en-US" smtClean="0"/>
              <a:pPr/>
              <a:t>86</a:t>
            </a:fld>
            <a:endParaRPr lang="en-US" dirty="0"/>
          </a:p>
        </p:txBody>
      </p:sp>
      <p:sp>
        <p:nvSpPr>
          <p:cNvPr id="113667" name="Rectangle 2"/>
          <p:cNvSpPr>
            <a:spLocks noGrp="1" noChangeArrowheads="1"/>
          </p:cNvSpPr>
          <p:nvPr>
            <p:ph type="title"/>
          </p:nvPr>
        </p:nvSpPr>
        <p:spPr/>
        <p:txBody>
          <a:bodyPr>
            <a:normAutofit/>
          </a:bodyPr>
          <a:lstStyle/>
          <a:p>
            <a:r>
              <a:rPr lang="en-US" sz="4000" dirty="0"/>
              <a:t>Module C Exercise 4</a:t>
            </a:r>
          </a:p>
        </p:txBody>
      </p:sp>
      <p:sp>
        <p:nvSpPr>
          <p:cNvPr id="206851" name="Rectangle 3"/>
          <p:cNvSpPr>
            <a:spLocks noGrp="1" noChangeArrowheads="1"/>
          </p:cNvSpPr>
          <p:nvPr>
            <p:ph type="body" idx="1"/>
          </p:nvPr>
        </p:nvSpPr>
        <p:spPr>
          <a:xfrm>
            <a:off x="501650" y="1752601"/>
            <a:ext cx="8267700" cy="4114800"/>
          </a:xfrm>
        </p:spPr>
        <p:txBody>
          <a:bodyPr>
            <a:normAutofit fontScale="92500"/>
          </a:bodyPr>
          <a:lstStyle/>
          <a:p>
            <a:pPr marL="0" indent="0" eaLnBrk="1" hangingPunct="1">
              <a:lnSpc>
                <a:spcPct val="110000"/>
              </a:lnSpc>
              <a:spcBef>
                <a:spcPts val="0"/>
              </a:spcBef>
              <a:spcAft>
                <a:spcPts val="1800"/>
              </a:spcAft>
              <a:buFont typeface="Wingdings" pitchFamily="2" charset="2"/>
              <a:buNone/>
            </a:pPr>
            <a:r>
              <a:rPr lang="en-US" dirty="0"/>
              <a:t>Any person with access to RD who generates matter intended for public release that potentially contains RD must ensure that it is  _____________________. </a:t>
            </a:r>
          </a:p>
          <a:p>
            <a:pPr marL="800100" lvl="1" indent="-457200" eaLnBrk="1" hangingPunct="1">
              <a:buFont typeface="Wingdings" panose="05000000000000000000" pitchFamily="2" charset="2"/>
              <a:buChar char="q"/>
            </a:pPr>
            <a:r>
              <a:rPr lang="en-US" sz="3000" dirty="0"/>
              <a:t>automatically declassified</a:t>
            </a:r>
          </a:p>
          <a:p>
            <a:pPr marL="800100" lvl="1" indent="-457200" eaLnBrk="1" hangingPunct="1">
              <a:buFont typeface="Wingdings" panose="05000000000000000000" pitchFamily="2" charset="2"/>
              <a:buChar char="q"/>
            </a:pPr>
            <a:r>
              <a:rPr lang="en-US" sz="3000" dirty="0"/>
              <a:t>marked as declassified</a:t>
            </a:r>
          </a:p>
          <a:p>
            <a:pPr marL="800100" lvl="1" indent="-457200" eaLnBrk="1" hangingPunct="1">
              <a:buFont typeface="Wingdings" panose="05000000000000000000" pitchFamily="2" charset="2"/>
              <a:buChar char="q"/>
            </a:pPr>
            <a:r>
              <a:rPr lang="en-US" sz="3000" dirty="0"/>
              <a:t>reviewed by DOE </a:t>
            </a:r>
          </a:p>
          <a:p>
            <a:pPr marL="800100" lvl="1" indent="-457200" eaLnBrk="1" hangingPunct="1">
              <a:buFont typeface="Wingdings" panose="05000000000000000000" pitchFamily="2" charset="2"/>
              <a:buChar char="q"/>
            </a:pPr>
            <a:r>
              <a:rPr lang="en-US" sz="3000" dirty="0"/>
              <a:t>unclassified </a:t>
            </a:r>
          </a:p>
          <a:p>
            <a:pPr marL="571500" lvl="1" indent="-228600" eaLnBrk="1" hangingPunct="1">
              <a:buFontTx/>
              <a:buNone/>
            </a:pPr>
            <a:endParaRPr lang="en-US" dirty="0"/>
          </a:p>
          <a:p>
            <a:pPr marL="0" indent="0" eaLnBrk="1" hangingPunct="1"/>
            <a:endParaRPr lang="en-US" sz="2400" dirty="0"/>
          </a:p>
        </p:txBody>
      </p:sp>
    </p:spTree>
    <p:extLst>
      <p:ext uri="{BB962C8B-B14F-4D97-AF65-F5344CB8AC3E}">
        <p14:creationId xmlns:p14="http://schemas.microsoft.com/office/powerpoint/2010/main" val="2613866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7261F42F-32FE-489A-8934-54D4D1862944}" type="slidenum">
              <a:rPr lang="en-US" smtClean="0"/>
              <a:pPr/>
              <a:t>87</a:t>
            </a:fld>
            <a:endParaRPr lang="en-US" dirty="0"/>
          </a:p>
        </p:txBody>
      </p:sp>
      <p:sp>
        <p:nvSpPr>
          <p:cNvPr id="113667" name="Rectangle 2"/>
          <p:cNvSpPr>
            <a:spLocks noGrp="1" noChangeArrowheads="1"/>
          </p:cNvSpPr>
          <p:nvPr>
            <p:ph type="title"/>
          </p:nvPr>
        </p:nvSpPr>
        <p:spPr/>
        <p:txBody>
          <a:bodyPr>
            <a:normAutofit/>
          </a:bodyPr>
          <a:lstStyle/>
          <a:p>
            <a:r>
              <a:rPr lang="en-US" sz="4000" dirty="0"/>
              <a:t>Module C Exercise 4 - Answer</a:t>
            </a:r>
          </a:p>
        </p:txBody>
      </p:sp>
      <p:sp>
        <p:nvSpPr>
          <p:cNvPr id="7" name="Rectangle 3">
            <a:extLst>
              <a:ext uri="{FF2B5EF4-FFF2-40B4-BE49-F238E27FC236}">
                <a16:creationId xmlns:a16="http://schemas.microsoft.com/office/drawing/2014/main" xmlns="" id="{ADAD016B-AE4B-43D5-9535-10BD8163FA12}"/>
              </a:ext>
            </a:extLst>
          </p:cNvPr>
          <p:cNvSpPr txBox="1">
            <a:spLocks noChangeArrowheads="1"/>
          </p:cNvSpPr>
          <p:nvPr/>
        </p:nvSpPr>
        <p:spPr>
          <a:xfrm>
            <a:off x="501650" y="1752601"/>
            <a:ext cx="8267700" cy="4114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00359E"/>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78F4A"/>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359E"/>
              </a:buClr>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478F4A"/>
              </a:buClr>
              <a:buSzPct val="50000"/>
              <a:buFont typeface="Wingdings"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359E"/>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spcAft>
                <a:spcPts val="1800"/>
              </a:spcAft>
              <a:buFont typeface="Wingdings" pitchFamily="2" charset="2"/>
              <a:buNone/>
            </a:pPr>
            <a:r>
              <a:rPr lang="en-US" dirty="0"/>
              <a:t>Any person with access to RD who generates matter intended for public release that potentially contains RD must ensure that it is  _____________________. </a:t>
            </a:r>
          </a:p>
          <a:p>
            <a:pPr marL="800100" lvl="1" indent="-457200">
              <a:buFont typeface="Wingdings" pitchFamily="2" charset="2"/>
              <a:buChar char="q"/>
            </a:pPr>
            <a:r>
              <a:rPr lang="en-US" sz="3000" dirty="0"/>
              <a:t>automatically declassified</a:t>
            </a:r>
          </a:p>
          <a:p>
            <a:pPr marL="800100" lvl="1" indent="-457200">
              <a:buFont typeface="Wingdings" pitchFamily="2" charset="2"/>
              <a:buChar char="q"/>
            </a:pPr>
            <a:r>
              <a:rPr lang="en-US" sz="3000" dirty="0"/>
              <a:t>marked as declassified</a:t>
            </a:r>
          </a:p>
          <a:p>
            <a:pPr marL="800100" lvl="1" indent="-457200">
              <a:buFont typeface="Wingdings" panose="05000000000000000000" pitchFamily="2" charset="2"/>
              <a:buChar char="ü"/>
            </a:pPr>
            <a:r>
              <a:rPr lang="en-US" sz="3000" b="1" dirty="0">
                <a:solidFill>
                  <a:srgbClr val="FF0000"/>
                </a:solidFill>
              </a:rPr>
              <a:t>reviewed by DOE </a:t>
            </a:r>
          </a:p>
          <a:p>
            <a:pPr marL="800100" lvl="1" indent="-457200">
              <a:buFont typeface="Wingdings" pitchFamily="2" charset="2"/>
              <a:buChar char="q"/>
            </a:pPr>
            <a:r>
              <a:rPr lang="en-US" sz="3000" dirty="0"/>
              <a:t>unclassified </a:t>
            </a:r>
          </a:p>
          <a:p>
            <a:pPr marL="571500" lvl="1" indent="-228600">
              <a:buFontTx/>
              <a:buNone/>
            </a:pPr>
            <a:endParaRPr lang="en-US" dirty="0"/>
          </a:p>
          <a:p>
            <a:pPr marL="0" indent="0"/>
            <a:endParaRPr lang="en-US" sz="2400" dirty="0"/>
          </a:p>
        </p:txBody>
      </p:sp>
    </p:spTree>
    <p:extLst>
      <p:ext uri="{BB962C8B-B14F-4D97-AF65-F5344CB8AC3E}">
        <p14:creationId xmlns:p14="http://schemas.microsoft.com/office/powerpoint/2010/main" val="3616349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p>
            <a:fld id="{395F04F7-06A9-4955-A8E5-D20FC14B701F}" type="slidenum">
              <a:rPr lang="en-US" smtClean="0"/>
              <a:pPr/>
              <a:t>88</a:t>
            </a:fld>
            <a:endParaRPr lang="en-US" dirty="0"/>
          </a:p>
        </p:txBody>
      </p:sp>
      <p:sp>
        <p:nvSpPr>
          <p:cNvPr id="115715" name="Rectangle 2"/>
          <p:cNvSpPr>
            <a:spLocks noGrp="1" noChangeArrowheads="1"/>
          </p:cNvSpPr>
          <p:nvPr>
            <p:ph type="title"/>
          </p:nvPr>
        </p:nvSpPr>
        <p:spPr/>
        <p:txBody>
          <a:bodyPr>
            <a:normAutofit/>
          </a:bodyPr>
          <a:lstStyle/>
          <a:p>
            <a:pPr eaLnBrk="1" hangingPunct="1"/>
            <a:r>
              <a:rPr lang="en-US" sz="4000" dirty="0"/>
              <a:t>Module C Summary</a:t>
            </a:r>
          </a:p>
        </p:txBody>
      </p:sp>
      <p:sp>
        <p:nvSpPr>
          <p:cNvPr id="115716" name="Rectangle 3"/>
          <p:cNvSpPr>
            <a:spLocks noGrp="1" noChangeArrowheads="1"/>
          </p:cNvSpPr>
          <p:nvPr>
            <p:ph type="body" idx="1"/>
          </p:nvPr>
        </p:nvSpPr>
        <p:spPr>
          <a:xfrm>
            <a:off x="1539875" y="1730375"/>
            <a:ext cx="6400800" cy="4525963"/>
          </a:xfrm>
        </p:spPr>
        <p:txBody>
          <a:bodyPr/>
          <a:lstStyle/>
          <a:p>
            <a:pPr eaLnBrk="1" hangingPunct="1">
              <a:buFont typeface="Wingdings" pitchFamily="2" charset="2"/>
              <a:buNone/>
            </a:pPr>
            <a:r>
              <a:rPr lang="en-US" dirty="0"/>
              <a:t>This module covered:</a:t>
            </a:r>
          </a:p>
          <a:p>
            <a:pPr lvl="1"/>
            <a:r>
              <a:rPr lang="en-US" dirty="0"/>
              <a:t>Information vs. matter </a:t>
            </a:r>
          </a:p>
          <a:p>
            <a:pPr lvl="1"/>
            <a:r>
              <a:rPr lang="en-US" dirty="0"/>
              <a:t>Initial vs.</a:t>
            </a:r>
            <a:r>
              <a:rPr lang="en-US" dirty="0">
                <a:solidFill>
                  <a:srgbClr val="FF0000"/>
                </a:solidFill>
              </a:rPr>
              <a:t> </a:t>
            </a:r>
            <a:r>
              <a:rPr lang="en-US" dirty="0"/>
              <a:t>derivative classification</a:t>
            </a:r>
          </a:p>
          <a:p>
            <a:pPr lvl="1"/>
            <a:r>
              <a:rPr lang="en-US" dirty="0"/>
              <a:t>Classification guides </a:t>
            </a:r>
          </a:p>
          <a:p>
            <a:pPr lvl="1"/>
            <a:r>
              <a:rPr lang="en-US" dirty="0"/>
              <a:t>Source documents </a:t>
            </a:r>
          </a:p>
          <a:p>
            <a:pPr lvl="1"/>
            <a:r>
              <a:rPr lang="en-US" dirty="0"/>
              <a:t>Associations and compilations </a:t>
            </a:r>
          </a:p>
          <a:p>
            <a:pPr marL="0" indent="0" eaLnBrk="1" hangingPunct="1">
              <a:buNone/>
            </a:pPr>
            <a:endParaRPr lang="en-US" dirty="0"/>
          </a:p>
        </p:txBody>
      </p:sp>
    </p:spTree>
    <p:extLst>
      <p:ext uri="{BB962C8B-B14F-4D97-AF65-F5344CB8AC3E}">
        <p14:creationId xmlns:p14="http://schemas.microsoft.com/office/powerpoint/2010/main" val="2957795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p>
            <a:fld id="{C6EB061C-08E4-4B1E-8B3C-B427A030B946}" type="slidenum">
              <a:rPr lang="en-US" smtClean="0"/>
              <a:pPr/>
              <a:t>89</a:t>
            </a:fld>
            <a:endParaRPr lang="en-US" dirty="0"/>
          </a:p>
        </p:txBody>
      </p:sp>
      <p:sp>
        <p:nvSpPr>
          <p:cNvPr id="116739" name="Rectangle 2"/>
          <p:cNvSpPr>
            <a:spLocks noGrp="1" noChangeArrowheads="1"/>
          </p:cNvSpPr>
          <p:nvPr>
            <p:ph type="ctrTitle"/>
          </p:nvPr>
        </p:nvSpPr>
        <p:spPr>
          <a:xfrm>
            <a:off x="563563" y="2055813"/>
            <a:ext cx="7772400" cy="2324100"/>
          </a:xfrm>
        </p:spPr>
        <p:txBody>
          <a:bodyPr/>
          <a:lstStyle/>
          <a:p>
            <a:pPr eaLnBrk="1" hangingPunct="1"/>
            <a:r>
              <a:rPr lang="en-US" b="1" dirty="0">
                <a:solidFill>
                  <a:schemeClr val="accent2"/>
                </a:solidFill>
              </a:rPr>
              <a:t>Module D</a:t>
            </a:r>
            <a:r>
              <a:rPr lang="en-US" sz="4800" b="1" dirty="0">
                <a:solidFill>
                  <a:schemeClr val="accent2"/>
                </a:solidFill>
              </a:rPr>
              <a:t/>
            </a:r>
            <a:br>
              <a:rPr lang="en-US" sz="4800" b="1" dirty="0">
                <a:solidFill>
                  <a:schemeClr val="accent2"/>
                </a:solidFill>
              </a:rPr>
            </a:br>
            <a:r>
              <a:rPr lang="en-US" b="1" dirty="0">
                <a:solidFill>
                  <a:schemeClr val="accent2"/>
                </a:solidFill>
              </a:rPr>
              <a:t/>
            </a:r>
            <a:br>
              <a:rPr lang="en-US" b="1" dirty="0">
                <a:solidFill>
                  <a:schemeClr val="accent2"/>
                </a:solidFill>
              </a:rPr>
            </a:br>
            <a:r>
              <a:rPr lang="en-US" sz="4000" b="1" dirty="0">
                <a:solidFill>
                  <a:schemeClr val="accent2"/>
                </a:solidFill>
              </a:rPr>
              <a:t>Classification Markings</a:t>
            </a:r>
          </a:p>
        </p:txBody>
      </p:sp>
    </p:spTree>
    <p:extLst>
      <p:ext uri="{BB962C8B-B14F-4D97-AF65-F5344CB8AC3E}">
        <p14:creationId xmlns:p14="http://schemas.microsoft.com/office/powerpoint/2010/main" val="363799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41201E-9D14-4384-A5F9-68C448E2C0A1}" type="slidenum">
              <a:rPr lang="en-US" altLang="en-US" smtClean="0"/>
              <a:pPr/>
              <a:t>9</a:t>
            </a:fld>
            <a:endParaRPr lang="en-US" altLang="en-US" dirty="0"/>
          </a:p>
        </p:txBody>
      </p:sp>
      <p:sp>
        <p:nvSpPr>
          <p:cNvPr id="84995" name="Title 1"/>
          <p:cNvSpPr>
            <a:spLocks noGrp="1" noChangeArrowheads="1"/>
          </p:cNvSpPr>
          <p:nvPr>
            <p:ph type="title"/>
          </p:nvPr>
        </p:nvSpPr>
        <p:spPr>
          <a:xfrm>
            <a:off x="1600200" y="457200"/>
            <a:ext cx="7086600" cy="1143000"/>
          </a:xfrm>
          <a:noFill/>
        </p:spPr>
        <p:txBody>
          <a:bodyPr anchor="t">
            <a:normAutofit/>
          </a:bodyPr>
          <a:lstStyle/>
          <a:p>
            <a:r>
              <a:rPr lang="en-US" sz="4000" dirty="0">
                <a:solidFill>
                  <a:srgbClr val="002F8E"/>
                </a:solidFill>
              </a:rPr>
              <a:t>Classification</a:t>
            </a:r>
            <a:r>
              <a:rPr lang="en-US" sz="4000" dirty="0">
                <a:solidFill>
                  <a:srgbClr val="002F8E"/>
                </a:solidFill>
                <a:cs typeface="Arial" charset="0"/>
              </a:rPr>
              <a:t> Categories</a:t>
            </a:r>
          </a:p>
        </p:txBody>
      </p:sp>
      <p:sp>
        <p:nvSpPr>
          <p:cNvPr id="2" name="Content Placeholder 1"/>
          <p:cNvSpPr>
            <a:spLocks noGrp="1"/>
          </p:cNvSpPr>
          <p:nvPr>
            <p:ph idx="1"/>
          </p:nvPr>
        </p:nvSpPr>
        <p:spPr>
          <a:xfrm>
            <a:off x="457200" y="1828800"/>
            <a:ext cx="8305800" cy="4297363"/>
          </a:xfrm>
        </p:spPr>
        <p:txBody>
          <a:bodyPr>
            <a:normAutofit/>
          </a:bodyPr>
          <a:lstStyle/>
          <a:p>
            <a:pPr marL="533400" indent="-533400">
              <a:spcBef>
                <a:spcPct val="0"/>
              </a:spcBef>
              <a:spcAft>
                <a:spcPts val="0"/>
              </a:spcAft>
            </a:pPr>
            <a:r>
              <a:rPr lang="en-US" sz="2800" dirty="0"/>
              <a:t>There are four categories of classified information</a:t>
            </a:r>
          </a:p>
          <a:p>
            <a:pPr marL="533400" indent="-533400">
              <a:spcBef>
                <a:spcPct val="0"/>
              </a:spcBef>
              <a:spcAft>
                <a:spcPts val="0"/>
              </a:spcAft>
            </a:pPr>
            <a:endParaRPr lang="en-US" sz="400" dirty="0"/>
          </a:p>
          <a:p>
            <a:pPr marL="533400" indent="-533400">
              <a:spcBef>
                <a:spcPct val="0"/>
              </a:spcBef>
              <a:spcAft>
                <a:spcPts val="0"/>
              </a:spcAft>
            </a:pPr>
            <a:endParaRPr lang="en-US" sz="800" dirty="0"/>
          </a:p>
          <a:p>
            <a:pPr marL="533400" indent="-533400">
              <a:spcBef>
                <a:spcPct val="0"/>
              </a:spcBef>
              <a:spcAft>
                <a:spcPts val="0"/>
              </a:spcAft>
            </a:pPr>
            <a:endParaRPr lang="en-US" sz="100" dirty="0"/>
          </a:p>
          <a:p>
            <a:pPr marL="933450" lvl="1" indent="-533400">
              <a:spcBef>
                <a:spcPct val="0"/>
              </a:spcBef>
              <a:spcAft>
                <a:spcPts val="0"/>
              </a:spcAft>
            </a:pPr>
            <a:r>
              <a:rPr lang="en-US" sz="2600" dirty="0"/>
              <a:t>Nuclear-related categories, classified by the Atomic Energy Act</a:t>
            </a:r>
          </a:p>
          <a:p>
            <a:pPr marL="933450" lvl="1" indent="-533400">
              <a:spcBef>
                <a:spcPct val="0"/>
              </a:spcBef>
              <a:spcAft>
                <a:spcPts val="0"/>
              </a:spcAft>
            </a:pPr>
            <a:endParaRPr lang="en-US" sz="400" dirty="0"/>
          </a:p>
          <a:p>
            <a:pPr marL="1333500" lvl="2" indent="-419100">
              <a:spcBef>
                <a:spcPct val="0"/>
              </a:spcBef>
              <a:spcAft>
                <a:spcPts val="0"/>
              </a:spcAft>
            </a:pPr>
            <a:r>
              <a:rPr lang="en-US" dirty="0">
                <a:solidFill>
                  <a:srgbClr val="00359E"/>
                </a:solidFill>
              </a:rPr>
              <a:t>Restricted Data (RD)</a:t>
            </a:r>
          </a:p>
          <a:p>
            <a:pPr marL="1333500" lvl="2" indent="-419100">
              <a:spcBef>
                <a:spcPct val="0"/>
              </a:spcBef>
              <a:spcAft>
                <a:spcPts val="0"/>
              </a:spcAft>
            </a:pPr>
            <a:endParaRPr lang="en-US" sz="400" dirty="0">
              <a:solidFill>
                <a:srgbClr val="00359E"/>
              </a:solidFill>
            </a:endParaRPr>
          </a:p>
          <a:p>
            <a:pPr marL="1333500" lvl="2" indent="-419100">
              <a:spcBef>
                <a:spcPct val="0"/>
              </a:spcBef>
              <a:spcAft>
                <a:spcPts val="0"/>
              </a:spcAft>
            </a:pPr>
            <a:r>
              <a:rPr lang="en-US" dirty="0">
                <a:solidFill>
                  <a:srgbClr val="00359E"/>
                </a:solidFill>
              </a:rPr>
              <a:t>Formerly Restricted Data (FRD)</a:t>
            </a:r>
          </a:p>
          <a:p>
            <a:pPr marL="1333500" lvl="2" indent="-419100">
              <a:spcBef>
                <a:spcPct val="0"/>
              </a:spcBef>
              <a:spcAft>
                <a:spcPts val="0"/>
              </a:spcAft>
            </a:pPr>
            <a:endParaRPr lang="en-US" sz="400" dirty="0">
              <a:solidFill>
                <a:srgbClr val="00359E"/>
              </a:solidFill>
            </a:endParaRPr>
          </a:p>
          <a:p>
            <a:pPr marL="1333500" lvl="2" indent="-419100">
              <a:spcBef>
                <a:spcPct val="0"/>
              </a:spcBef>
              <a:spcAft>
                <a:spcPts val="0"/>
              </a:spcAft>
            </a:pPr>
            <a:r>
              <a:rPr lang="en-US" dirty="0">
                <a:solidFill>
                  <a:srgbClr val="00359E"/>
                </a:solidFill>
              </a:rPr>
              <a:t>Transclassified Foreign Nuclear Information (TFNI)</a:t>
            </a:r>
          </a:p>
          <a:p>
            <a:pPr marL="1333500" lvl="2" indent="-419100">
              <a:spcBef>
                <a:spcPct val="0"/>
              </a:spcBef>
              <a:spcAft>
                <a:spcPts val="0"/>
              </a:spcAft>
            </a:pPr>
            <a:endParaRPr lang="en-US" sz="400" dirty="0">
              <a:solidFill>
                <a:srgbClr val="00359E"/>
              </a:solidFill>
            </a:endParaRPr>
          </a:p>
          <a:p>
            <a:pPr marL="1333500" lvl="2" indent="-419100">
              <a:spcBef>
                <a:spcPct val="0"/>
              </a:spcBef>
              <a:spcAft>
                <a:spcPts val="0"/>
              </a:spcAft>
            </a:pPr>
            <a:endParaRPr lang="en-US" sz="800" dirty="0">
              <a:solidFill>
                <a:srgbClr val="00359E"/>
              </a:solidFill>
            </a:endParaRPr>
          </a:p>
          <a:p>
            <a:pPr marL="933450" lvl="1" indent="-533400">
              <a:spcBef>
                <a:spcPct val="0"/>
              </a:spcBef>
              <a:spcAft>
                <a:spcPts val="0"/>
              </a:spcAft>
            </a:pPr>
            <a:r>
              <a:rPr lang="en-US" sz="2600" dirty="0"/>
              <a:t>Information classified by Presidential Executive Order</a:t>
            </a:r>
          </a:p>
          <a:p>
            <a:pPr marL="933450" lvl="1" indent="-533400">
              <a:spcBef>
                <a:spcPct val="0"/>
              </a:spcBef>
              <a:spcAft>
                <a:spcPts val="0"/>
              </a:spcAft>
            </a:pPr>
            <a:endParaRPr lang="en-US" sz="400" dirty="0"/>
          </a:p>
          <a:p>
            <a:pPr marL="1333500" lvl="2" indent="-419100">
              <a:spcBef>
                <a:spcPct val="0"/>
              </a:spcBef>
              <a:spcAft>
                <a:spcPts val="0"/>
              </a:spcAft>
            </a:pPr>
            <a:r>
              <a:rPr lang="en-US" dirty="0">
                <a:solidFill>
                  <a:srgbClr val="00359E"/>
                </a:solidFill>
              </a:rPr>
              <a:t>National Security Information (NSI)</a:t>
            </a:r>
          </a:p>
          <a:p>
            <a:pPr marL="933450" lvl="1" indent="-533400">
              <a:lnSpc>
                <a:spcPct val="120000"/>
              </a:lnSpc>
              <a:spcBef>
                <a:spcPct val="0"/>
              </a:spcBef>
              <a:spcAft>
                <a:spcPts val="600"/>
              </a:spcAft>
            </a:pPr>
            <a:endParaRPr lang="en-US" dirty="0"/>
          </a:p>
        </p:txBody>
      </p:sp>
    </p:spTree>
    <p:extLst>
      <p:ext uri="{BB962C8B-B14F-4D97-AF65-F5344CB8AC3E}">
        <p14:creationId xmlns:p14="http://schemas.microsoft.com/office/powerpoint/2010/main" val="165392009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p:spPr>
        <p:txBody>
          <a:bodyPr/>
          <a:lstStyle/>
          <a:p>
            <a:fld id="{AF47316C-1BA3-4ED8-A6B9-F823E7E07BA3}" type="slidenum">
              <a:rPr lang="en-US" smtClean="0"/>
              <a:pPr/>
              <a:t>90</a:t>
            </a:fld>
            <a:endParaRPr lang="en-US" dirty="0"/>
          </a:p>
        </p:txBody>
      </p:sp>
      <p:sp>
        <p:nvSpPr>
          <p:cNvPr id="117763" name="Rectangle 2"/>
          <p:cNvSpPr>
            <a:spLocks noGrp="1" noChangeArrowheads="1"/>
          </p:cNvSpPr>
          <p:nvPr>
            <p:ph type="title"/>
          </p:nvPr>
        </p:nvSpPr>
        <p:spPr/>
        <p:txBody>
          <a:bodyPr>
            <a:normAutofit/>
          </a:bodyPr>
          <a:lstStyle/>
          <a:p>
            <a:pPr eaLnBrk="1" hangingPunct="1"/>
            <a:r>
              <a:rPr lang="en-US" sz="4000" dirty="0"/>
              <a:t>Module D Objectives</a:t>
            </a:r>
          </a:p>
        </p:txBody>
      </p:sp>
      <p:sp>
        <p:nvSpPr>
          <p:cNvPr id="117764" name="Rectangle 3"/>
          <p:cNvSpPr>
            <a:spLocks noGrp="1" noChangeArrowheads="1"/>
          </p:cNvSpPr>
          <p:nvPr>
            <p:ph type="body" sz="half" idx="1"/>
          </p:nvPr>
        </p:nvSpPr>
        <p:spPr>
          <a:xfrm>
            <a:off x="914400" y="1752600"/>
            <a:ext cx="7543800" cy="3743825"/>
          </a:xfrm>
        </p:spPr>
        <p:txBody>
          <a:bodyPr>
            <a:noAutofit/>
          </a:bodyPr>
          <a:lstStyle/>
          <a:p>
            <a:pPr eaLnBrk="1" hangingPunct="1"/>
            <a:r>
              <a:rPr lang="en-US" sz="2800" dirty="0"/>
              <a:t>Identify the markings that are applied to the front page and interior pages of matter containing RD and FRD, RD Derivative Classifier markings, and portion markings</a:t>
            </a:r>
          </a:p>
          <a:p>
            <a:pPr marL="0" indent="0" eaLnBrk="1" hangingPunct="1">
              <a:buNone/>
            </a:pPr>
            <a:r>
              <a:rPr lang="en-US" sz="400" dirty="0"/>
              <a:t> </a:t>
            </a:r>
            <a:endParaRPr lang="en-US" sz="400" b="1" dirty="0"/>
          </a:p>
          <a:p>
            <a:pPr eaLnBrk="1" hangingPunct="1"/>
            <a:r>
              <a:rPr lang="en-US" sz="2800" dirty="0"/>
              <a:t>Be able to: </a:t>
            </a:r>
          </a:p>
          <a:p>
            <a:pPr lvl="1" eaLnBrk="1" hangingPunct="1"/>
            <a:r>
              <a:rPr lang="en-US" sz="2600" dirty="0"/>
              <a:t>Correctly mark matter containing RD or FRD </a:t>
            </a:r>
          </a:p>
          <a:p>
            <a:pPr lvl="1" eaLnBrk="1" hangingPunct="1"/>
            <a:r>
              <a:rPr lang="en-US" sz="2600" dirty="0"/>
              <a:t>Identify requirements for portion marking matter containing RD and FRD </a:t>
            </a:r>
            <a:endParaRPr lang="en-US" sz="2600" b="1" dirty="0"/>
          </a:p>
        </p:txBody>
      </p:sp>
      <p:sp>
        <p:nvSpPr>
          <p:cNvPr id="5" name="Content Placeholder 4"/>
          <p:cNvSpPr>
            <a:spLocks noGrp="1"/>
          </p:cNvSpPr>
          <p:nvPr>
            <p:ph sz="half" idx="2"/>
          </p:nvPr>
        </p:nvSpPr>
        <p:spPr>
          <a:xfrm>
            <a:off x="457200" y="5638800"/>
            <a:ext cx="8229600" cy="720725"/>
          </a:xfrm>
        </p:spPr>
        <p:txBody>
          <a:bodyPr>
            <a:noAutofit/>
          </a:bodyPr>
          <a:lstStyle/>
          <a:p>
            <a:pPr marL="0" indent="0" algn="ctr">
              <a:buNone/>
            </a:pPr>
            <a:r>
              <a:rPr lang="en-US" sz="2200" b="1" dirty="0">
                <a:solidFill>
                  <a:srgbClr val="FF0000"/>
                </a:solidFill>
              </a:rPr>
              <a:t>This module does not contain classified information.</a:t>
            </a:r>
            <a:br>
              <a:rPr lang="en-US" sz="2200" b="1" dirty="0">
                <a:solidFill>
                  <a:srgbClr val="FF0000"/>
                </a:solidFill>
              </a:rPr>
            </a:br>
            <a:r>
              <a:rPr lang="en-US" sz="2200" b="1" dirty="0">
                <a:solidFill>
                  <a:srgbClr val="FF0000"/>
                </a:solidFill>
              </a:rPr>
              <a:t>Classification markings are for example purposes only.</a:t>
            </a:r>
          </a:p>
        </p:txBody>
      </p:sp>
    </p:spTree>
    <p:extLst>
      <p:ext uri="{BB962C8B-B14F-4D97-AF65-F5344CB8AC3E}">
        <p14:creationId xmlns:p14="http://schemas.microsoft.com/office/powerpoint/2010/main" val="27828413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p>
            <a:fld id="{A916969E-5838-46AA-BA1C-8F8D34EB3B3A}" type="slidenum">
              <a:rPr lang="en-US" smtClean="0"/>
              <a:pPr/>
              <a:t>91</a:t>
            </a:fld>
            <a:endParaRPr lang="en-US" dirty="0"/>
          </a:p>
        </p:txBody>
      </p:sp>
      <p:sp>
        <p:nvSpPr>
          <p:cNvPr id="118787" name="Rectangle 2"/>
          <p:cNvSpPr>
            <a:spLocks noGrp="1" noChangeArrowheads="1"/>
          </p:cNvSpPr>
          <p:nvPr>
            <p:ph type="title"/>
          </p:nvPr>
        </p:nvSpPr>
        <p:spPr>
          <a:xfrm>
            <a:off x="1447800" y="511894"/>
            <a:ext cx="7010400" cy="1143000"/>
          </a:xfrm>
        </p:spPr>
        <p:txBody>
          <a:bodyPr>
            <a:normAutofit/>
          </a:bodyPr>
          <a:lstStyle/>
          <a:p>
            <a:pPr eaLnBrk="1" hangingPunct="1"/>
            <a:r>
              <a:rPr lang="en-US" sz="4000" dirty="0"/>
              <a:t>Classification Markings</a:t>
            </a:r>
          </a:p>
        </p:txBody>
      </p:sp>
      <p:sp>
        <p:nvSpPr>
          <p:cNvPr id="118788" name="Rectangle 3"/>
          <p:cNvSpPr>
            <a:spLocks noGrp="1" noChangeArrowheads="1"/>
          </p:cNvSpPr>
          <p:nvPr>
            <p:ph type="body" idx="1"/>
          </p:nvPr>
        </p:nvSpPr>
        <p:spPr>
          <a:xfrm>
            <a:off x="914400" y="1905000"/>
            <a:ext cx="7391400" cy="3860800"/>
          </a:xfrm>
        </p:spPr>
        <p:txBody>
          <a:bodyPr>
            <a:normAutofit/>
          </a:bodyPr>
          <a:lstStyle/>
          <a:p>
            <a:pPr eaLnBrk="1" hangingPunct="1">
              <a:spcBef>
                <a:spcPts val="0"/>
              </a:spcBef>
              <a:spcAft>
                <a:spcPts val="600"/>
              </a:spcAft>
            </a:pPr>
            <a:r>
              <a:rPr lang="en-US" sz="2800" dirty="0"/>
              <a:t>Consistent handling of RD and FRD throughout the Government requires that standard markings be applied to classified matter</a:t>
            </a:r>
          </a:p>
          <a:p>
            <a:pPr eaLnBrk="1" hangingPunct="1">
              <a:spcBef>
                <a:spcPts val="0"/>
              </a:spcBef>
              <a:spcAft>
                <a:spcPts val="600"/>
              </a:spcAft>
            </a:pPr>
            <a:endParaRPr lang="en-US" sz="100" dirty="0"/>
          </a:p>
          <a:p>
            <a:pPr eaLnBrk="1" hangingPunct="1">
              <a:spcBef>
                <a:spcPts val="0"/>
              </a:spcBef>
              <a:spcAft>
                <a:spcPts val="1200"/>
              </a:spcAft>
            </a:pPr>
            <a:r>
              <a:rPr lang="en-US" sz="2800" dirty="0"/>
              <a:t>Markings must be uniformly and conspicuously applied to leave no doubt about the level and category of classified information so that it may be protected accordingly</a:t>
            </a:r>
          </a:p>
        </p:txBody>
      </p:sp>
    </p:spTree>
    <p:extLst>
      <p:ext uri="{BB962C8B-B14F-4D97-AF65-F5344CB8AC3E}">
        <p14:creationId xmlns:p14="http://schemas.microsoft.com/office/powerpoint/2010/main" val="450868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p>
            <a:fld id="{8BFBFF97-4F66-44FC-934D-C9FFC9E73421}" type="slidenum">
              <a:rPr lang="en-US" smtClean="0"/>
              <a:pPr/>
              <a:t>92</a:t>
            </a:fld>
            <a:endParaRPr lang="en-US" dirty="0"/>
          </a:p>
        </p:txBody>
      </p:sp>
      <p:sp>
        <p:nvSpPr>
          <p:cNvPr id="119811" name="Rectangle 2"/>
          <p:cNvSpPr>
            <a:spLocks noGrp="1" noChangeArrowheads="1"/>
          </p:cNvSpPr>
          <p:nvPr>
            <p:ph type="title"/>
          </p:nvPr>
        </p:nvSpPr>
        <p:spPr/>
        <p:txBody>
          <a:bodyPr>
            <a:normAutofit/>
          </a:bodyPr>
          <a:lstStyle/>
          <a:p>
            <a:pPr eaLnBrk="1" hangingPunct="1"/>
            <a:r>
              <a:rPr lang="en-US" sz="4000" dirty="0"/>
              <a:t>Front Page Markings</a:t>
            </a:r>
          </a:p>
        </p:txBody>
      </p:sp>
      <p:sp>
        <p:nvSpPr>
          <p:cNvPr id="119812" name="Rectangle 3"/>
          <p:cNvSpPr>
            <a:spLocks noGrp="1" noChangeArrowheads="1"/>
          </p:cNvSpPr>
          <p:nvPr>
            <p:ph sz="half" idx="1"/>
          </p:nvPr>
        </p:nvSpPr>
        <p:spPr>
          <a:xfrm>
            <a:off x="609600" y="1543756"/>
            <a:ext cx="4038600" cy="4816475"/>
          </a:xfrm>
        </p:spPr>
        <p:txBody>
          <a:bodyPr>
            <a:normAutofit/>
          </a:bodyPr>
          <a:lstStyle/>
          <a:p>
            <a:r>
              <a:rPr lang="en-US" sz="1800" dirty="0"/>
              <a:t>The front of matter containing RD or FRD must include the following:</a:t>
            </a:r>
          </a:p>
          <a:p>
            <a:pPr lvl="1" eaLnBrk="1" hangingPunct="1"/>
            <a:r>
              <a:rPr lang="en-US" sz="1600" dirty="0"/>
              <a:t>Highest classification level of information contained in the matter at the top and bottom of the page </a:t>
            </a:r>
          </a:p>
          <a:p>
            <a:pPr lvl="1" eaLnBrk="1" hangingPunct="1"/>
            <a:r>
              <a:rPr lang="en-US" sz="1600" dirty="0"/>
              <a:t>Subject or title marking</a:t>
            </a:r>
          </a:p>
          <a:p>
            <a:pPr lvl="1" eaLnBrk="1" hangingPunct="1"/>
            <a:r>
              <a:rPr lang="en-US" sz="1600" dirty="0"/>
              <a:t>RD or FRD admonishment (notice/warning) </a:t>
            </a:r>
          </a:p>
          <a:p>
            <a:pPr lvl="1" eaLnBrk="1" hangingPunct="1"/>
            <a:r>
              <a:rPr lang="en-US" sz="1600" dirty="0"/>
              <a:t>The RD Derivative Classifier's name and position/title (and agency and office, if not otherwise apparent)</a:t>
            </a:r>
          </a:p>
          <a:p>
            <a:pPr lvl="1" eaLnBrk="1" hangingPunct="1"/>
            <a:r>
              <a:rPr lang="en-US" sz="1600" dirty="0"/>
              <a:t>Classification guide or source document used to classify the matter by title, originating agency and date</a:t>
            </a:r>
          </a:p>
          <a:p>
            <a:pPr lvl="1" eaLnBrk="1" hangingPunct="1"/>
            <a:endParaRPr lang="en-US" sz="400" dirty="0"/>
          </a:p>
          <a:p>
            <a:pPr eaLnBrk="1" hangingPunct="1"/>
            <a:r>
              <a:rPr lang="en-US" sz="1800" b="1" dirty="0">
                <a:solidFill>
                  <a:srgbClr val="FF0000"/>
                </a:solidFill>
              </a:rPr>
              <a:t>Declassification instructions are </a:t>
            </a:r>
            <a:r>
              <a:rPr lang="en-US" sz="1800" b="1" u="sng" dirty="0">
                <a:solidFill>
                  <a:srgbClr val="FF0000"/>
                </a:solidFill>
              </a:rPr>
              <a:t>not </a:t>
            </a:r>
            <a:r>
              <a:rPr lang="en-US" sz="1800" b="1" dirty="0">
                <a:solidFill>
                  <a:srgbClr val="FF0000"/>
                </a:solidFill>
              </a:rPr>
              <a:t>included on matter containing only RD or FRD</a:t>
            </a:r>
          </a:p>
        </p:txBody>
      </p:sp>
      <p:sp>
        <p:nvSpPr>
          <p:cNvPr id="2" name="Footer Placeholder 1"/>
          <p:cNvSpPr>
            <a:spLocks noGrp="1"/>
          </p:cNvSpPr>
          <p:nvPr>
            <p:ph type="ftr" sz="quarter" idx="11"/>
          </p:nvPr>
        </p:nvSpPr>
        <p:spPr/>
        <p:txBody>
          <a:bodyPr/>
          <a:lstStyle/>
          <a:p>
            <a:r>
              <a:rPr lang="en-US" b="1" dirty="0">
                <a:latin typeface="Tahoma" pitchFamily="34" charset="0"/>
              </a:rPr>
              <a:t>Markings are for training purposes only</a:t>
            </a:r>
          </a:p>
        </p:txBody>
      </p:sp>
      <p:pic>
        <p:nvPicPr>
          <p:cNvPr id="5" name="Content Placeholder 4" title="Example of a front page of matter containing RD"/>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83107" y="1600200"/>
            <a:ext cx="3568785" cy="4525963"/>
          </a:xfrm>
        </p:spPr>
      </p:pic>
    </p:spTree>
    <p:extLst>
      <p:ext uri="{BB962C8B-B14F-4D97-AF65-F5344CB8AC3E}">
        <p14:creationId xmlns:p14="http://schemas.microsoft.com/office/powerpoint/2010/main" val="11081412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p:spPr>
        <p:txBody>
          <a:bodyPr/>
          <a:lstStyle/>
          <a:p>
            <a:fld id="{6E547225-09DE-4373-B914-206E1ED407CD}" type="slidenum">
              <a:rPr lang="en-US" smtClean="0"/>
              <a:pPr/>
              <a:t>93</a:t>
            </a:fld>
            <a:endParaRPr lang="en-US" dirty="0"/>
          </a:p>
        </p:txBody>
      </p:sp>
      <p:sp>
        <p:nvSpPr>
          <p:cNvPr id="122883" name="Rectangle 2"/>
          <p:cNvSpPr>
            <a:spLocks noGrp="1" noChangeArrowheads="1"/>
          </p:cNvSpPr>
          <p:nvPr>
            <p:ph type="title"/>
          </p:nvPr>
        </p:nvSpPr>
        <p:spPr/>
        <p:txBody>
          <a:bodyPr>
            <a:normAutofit/>
          </a:bodyPr>
          <a:lstStyle/>
          <a:p>
            <a:pPr eaLnBrk="1" hangingPunct="1"/>
            <a:r>
              <a:rPr lang="en-US" sz="4000" dirty="0"/>
              <a:t>Interior Page Markings</a:t>
            </a:r>
          </a:p>
        </p:txBody>
      </p:sp>
      <p:sp>
        <p:nvSpPr>
          <p:cNvPr id="122884" name="Rectangle 3"/>
          <p:cNvSpPr>
            <a:spLocks noGrp="1" noChangeArrowheads="1"/>
          </p:cNvSpPr>
          <p:nvPr>
            <p:ph idx="1"/>
          </p:nvPr>
        </p:nvSpPr>
        <p:spPr>
          <a:xfrm>
            <a:off x="914400" y="2070452"/>
            <a:ext cx="7467600" cy="3657600"/>
          </a:xfrm>
        </p:spPr>
        <p:txBody>
          <a:bodyPr>
            <a:noAutofit/>
          </a:bodyPr>
          <a:lstStyle/>
          <a:p>
            <a:pPr marL="0" indent="0">
              <a:lnSpc>
                <a:spcPct val="110000"/>
              </a:lnSpc>
              <a:buNone/>
            </a:pPr>
            <a:r>
              <a:rPr lang="en-US" sz="3000" dirty="0"/>
              <a:t>Interior pages of matter containing RD or FRD must be marked at the top and bottom of each page with the overall classification level and category of the matter, or with the highest classification level and category (if RD or FRD) of the information contained on that page</a:t>
            </a:r>
            <a:endParaRPr lang="en-US" sz="2400" dirty="0"/>
          </a:p>
        </p:txBody>
      </p:sp>
    </p:spTree>
    <p:extLst>
      <p:ext uri="{BB962C8B-B14F-4D97-AF65-F5344CB8AC3E}">
        <p14:creationId xmlns:p14="http://schemas.microsoft.com/office/powerpoint/2010/main" val="26220980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64DADEEC-EF4B-4B8F-A531-1DFE66155074}" type="slidenum">
              <a:rPr lang="en-US" smtClean="0"/>
              <a:pPr/>
              <a:t>94</a:t>
            </a:fld>
            <a:endParaRPr lang="en-US" dirty="0"/>
          </a:p>
        </p:txBody>
      </p:sp>
      <p:sp>
        <p:nvSpPr>
          <p:cNvPr id="30723" name="Rectangle 2"/>
          <p:cNvSpPr>
            <a:spLocks noGrp="1" noChangeArrowheads="1"/>
          </p:cNvSpPr>
          <p:nvPr>
            <p:ph type="title"/>
          </p:nvPr>
        </p:nvSpPr>
        <p:spPr/>
        <p:txBody>
          <a:bodyPr>
            <a:normAutofit fontScale="90000"/>
          </a:bodyPr>
          <a:lstStyle/>
          <a:p>
            <a:r>
              <a:rPr lang="en-US" dirty="0"/>
              <a:t>RD/FRD Interior Page Markings</a:t>
            </a:r>
          </a:p>
        </p:txBody>
      </p:sp>
      <p:sp>
        <p:nvSpPr>
          <p:cNvPr id="6" name="Footer Placeholder 5"/>
          <p:cNvSpPr>
            <a:spLocks noGrp="1"/>
          </p:cNvSpPr>
          <p:nvPr>
            <p:ph type="ftr" sz="quarter" idx="11"/>
          </p:nvPr>
        </p:nvSpPr>
        <p:spPr/>
        <p:txBody>
          <a:bodyPr/>
          <a:lstStyle/>
          <a:p>
            <a:r>
              <a:rPr lang="en-US" b="1" dirty="0">
                <a:latin typeface="Tahoma" pitchFamily="34" charset="0"/>
              </a:rPr>
              <a:t>Markings are for training purposes only</a:t>
            </a:r>
          </a:p>
        </p:txBody>
      </p:sp>
      <p:pic>
        <p:nvPicPr>
          <p:cNvPr id="7" name="Content Placeholder 4" title="interior page mark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70" y="1600200"/>
            <a:ext cx="8407036" cy="4419600"/>
          </a:xfrm>
          <a:prstGeom prst="rect">
            <a:avLst/>
          </a:prstGeom>
        </p:spPr>
      </p:pic>
    </p:spTree>
    <p:extLst>
      <p:ext uri="{BB962C8B-B14F-4D97-AF65-F5344CB8AC3E}">
        <p14:creationId xmlns:p14="http://schemas.microsoft.com/office/powerpoint/2010/main" val="326371887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p>
            <a:fld id="{8BFBFF97-4F66-44FC-934D-C9FFC9E73421}" type="slidenum">
              <a:rPr lang="en-US" smtClean="0"/>
              <a:pPr/>
              <a:t>95</a:t>
            </a:fld>
            <a:endParaRPr lang="en-US" dirty="0"/>
          </a:p>
        </p:txBody>
      </p:sp>
      <p:sp>
        <p:nvSpPr>
          <p:cNvPr id="119811" name="Rectangle 2"/>
          <p:cNvSpPr>
            <a:spLocks noGrp="1" noChangeArrowheads="1"/>
          </p:cNvSpPr>
          <p:nvPr>
            <p:ph type="title"/>
          </p:nvPr>
        </p:nvSpPr>
        <p:spPr/>
        <p:txBody>
          <a:bodyPr>
            <a:normAutofit/>
          </a:bodyPr>
          <a:lstStyle/>
          <a:p>
            <a:pPr eaLnBrk="1" hangingPunct="1"/>
            <a:r>
              <a:rPr lang="en-US" sz="4000" dirty="0"/>
              <a:t>Back Page Marking</a:t>
            </a:r>
          </a:p>
        </p:txBody>
      </p:sp>
      <p:sp>
        <p:nvSpPr>
          <p:cNvPr id="119812" name="Rectangle 3"/>
          <p:cNvSpPr>
            <a:spLocks noGrp="1" noChangeArrowheads="1"/>
          </p:cNvSpPr>
          <p:nvPr>
            <p:ph sz="half" idx="1"/>
          </p:nvPr>
        </p:nvSpPr>
        <p:spPr>
          <a:xfrm>
            <a:off x="609600" y="2110580"/>
            <a:ext cx="4038600" cy="3505201"/>
          </a:xfrm>
        </p:spPr>
        <p:txBody>
          <a:bodyPr>
            <a:noAutofit/>
          </a:bodyPr>
          <a:lstStyle/>
          <a:p>
            <a:r>
              <a:rPr lang="en-US" sz="2600" dirty="0"/>
              <a:t>Mark back cover or back page with overall level of information in the matter</a:t>
            </a:r>
          </a:p>
          <a:p>
            <a:r>
              <a:rPr lang="en-US" sz="2600" dirty="0"/>
              <a:t>Indicating the overall category is acceptable, but not required</a:t>
            </a:r>
          </a:p>
          <a:p>
            <a:pPr lvl="1"/>
            <a:endParaRPr lang="en-US" sz="2000" b="1" dirty="0">
              <a:solidFill>
                <a:srgbClr val="FF0000"/>
              </a:solidFill>
            </a:endParaRPr>
          </a:p>
        </p:txBody>
      </p:sp>
      <p:sp>
        <p:nvSpPr>
          <p:cNvPr id="2" name="Footer Placeholder 1"/>
          <p:cNvSpPr>
            <a:spLocks noGrp="1"/>
          </p:cNvSpPr>
          <p:nvPr>
            <p:ph type="ftr" sz="quarter" idx="11"/>
          </p:nvPr>
        </p:nvSpPr>
        <p:spPr/>
        <p:txBody>
          <a:bodyPr/>
          <a:lstStyle/>
          <a:p>
            <a:r>
              <a:rPr lang="en-US" b="1" dirty="0">
                <a:latin typeface="Tahoma" pitchFamily="34" charset="0"/>
              </a:rPr>
              <a:t>Markings are for training purposes only</a:t>
            </a:r>
          </a:p>
        </p:txBody>
      </p:sp>
      <p:pic>
        <p:nvPicPr>
          <p:cNvPr id="5" name="Content Placeholder 4" descr="Example of a back page of matter containing RD"/>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883343" y="1600200"/>
            <a:ext cx="3568313" cy="4525963"/>
          </a:xfrm>
        </p:spPr>
      </p:pic>
    </p:spTree>
    <p:extLst>
      <p:ext uri="{BB962C8B-B14F-4D97-AF65-F5344CB8AC3E}">
        <p14:creationId xmlns:p14="http://schemas.microsoft.com/office/powerpoint/2010/main" val="39505033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p:spPr>
        <p:txBody>
          <a:bodyPr/>
          <a:lstStyle/>
          <a:p>
            <a:fld id="{D0DBB4F0-9B1B-4AFF-A448-3C4593A3B10C}" type="slidenum">
              <a:rPr lang="en-US" smtClean="0"/>
              <a:pPr/>
              <a:t>96</a:t>
            </a:fld>
            <a:endParaRPr lang="en-US" dirty="0"/>
          </a:p>
        </p:txBody>
      </p:sp>
      <p:sp>
        <p:nvSpPr>
          <p:cNvPr id="121859" name="Rectangle 2"/>
          <p:cNvSpPr>
            <a:spLocks noGrp="1" noChangeArrowheads="1"/>
          </p:cNvSpPr>
          <p:nvPr>
            <p:ph type="title"/>
          </p:nvPr>
        </p:nvSpPr>
        <p:spPr/>
        <p:txBody>
          <a:bodyPr>
            <a:normAutofit/>
          </a:bodyPr>
          <a:lstStyle/>
          <a:p>
            <a:pPr eaLnBrk="1" hangingPunct="1"/>
            <a:r>
              <a:rPr lang="en-US" sz="4000" dirty="0"/>
              <a:t>Subject or Title Marking</a:t>
            </a:r>
          </a:p>
        </p:txBody>
      </p:sp>
      <p:sp>
        <p:nvSpPr>
          <p:cNvPr id="121860" name="Rectangle 3"/>
          <p:cNvSpPr>
            <a:spLocks noGrp="1" noChangeArrowheads="1"/>
          </p:cNvSpPr>
          <p:nvPr>
            <p:ph sz="half" idx="1"/>
          </p:nvPr>
        </p:nvSpPr>
        <p:spPr>
          <a:xfrm>
            <a:off x="457200" y="1570037"/>
            <a:ext cx="4038600" cy="4525963"/>
          </a:xfrm>
        </p:spPr>
        <p:txBody>
          <a:bodyPr>
            <a:noAutofit/>
          </a:bodyPr>
          <a:lstStyle/>
          <a:p>
            <a:pPr eaLnBrk="1" hangingPunct="1">
              <a:lnSpc>
                <a:spcPct val="90000"/>
              </a:lnSpc>
              <a:spcBef>
                <a:spcPts val="0"/>
              </a:spcBef>
              <a:spcAft>
                <a:spcPts val="600"/>
              </a:spcAft>
            </a:pPr>
            <a:r>
              <a:rPr lang="en-US" sz="2400" dirty="0"/>
              <a:t>Subject or title of matter containing RD or FRD must be marked to identify the classification of the text of the subject or title, including the level, category (if RD or FRD), and caveats (e.g., NOFORN, ORCON) </a:t>
            </a:r>
            <a:r>
              <a:rPr lang="en-US" sz="2400" strike="sngStrike" dirty="0">
                <a:solidFill>
                  <a:srgbClr val="FF0000"/>
                </a:solidFill>
              </a:rPr>
              <a:t> </a:t>
            </a:r>
          </a:p>
          <a:p>
            <a:pPr marL="0" indent="0" eaLnBrk="1" hangingPunct="1">
              <a:lnSpc>
                <a:spcPct val="90000"/>
              </a:lnSpc>
              <a:spcBef>
                <a:spcPts val="0"/>
              </a:spcBef>
              <a:spcAft>
                <a:spcPts val="600"/>
              </a:spcAft>
              <a:buNone/>
            </a:pPr>
            <a:endParaRPr lang="en-US" sz="400" strike="sngStrike" dirty="0">
              <a:solidFill>
                <a:srgbClr val="FF0000"/>
              </a:solidFill>
            </a:endParaRPr>
          </a:p>
          <a:p>
            <a:pPr eaLnBrk="1" hangingPunct="1">
              <a:lnSpc>
                <a:spcPct val="90000"/>
              </a:lnSpc>
              <a:spcBef>
                <a:spcPts val="0"/>
              </a:spcBef>
              <a:spcAft>
                <a:spcPts val="600"/>
              </a:spcAft>
            </a:pPr>
            <a:r>
              <a:rPr lang="en-US" sz="2400" dirty="0"/>
              <a:t>This marking is placed before the subject or title </a:t>
            </a:r>
          </a:p>
          <a:p>
            <a:pPr eaLnBrk="1" hangingPunct="1">
              <a:lnSpc>
                <a:spcPct val="90000"/>
              </a:lnSpc>
              <a:spcBef>
                <a:spcPts val="0"/>
              </a:spcBef>
              <a:spcAft>
                <a:spcPts val="600"/>
              </a:spcAft>
            </a:pPr>
            <a:endParaRPr lang="en-US" sz="400" dirty="0"/>
          </a:p>
          <a:p>
            <a:pPr eaLnBrk="1" hangingPunct="1">
              <a:lnSpc>
                <a:spcPct val="90000"/>
              </a:lnSpc>
              <a:spcBef>
                <a:spcPts val="0"/>
              </a:spcBef>
              <a:spcAft>
                <a:spcPts val="600"/>
              </a:spcAft>
            </a:pPr>
            <a:r>
              <a:rPr lang="en-US" sz="2400" dirty="0"/>
              <a:t>Every effort should be made to keep the subject or title unclassified</a:t>
            </a:r>
          </a:p>
        </p:txBody>
      </p:sp>
      <p:pic>
        <p:nvPicPr>
          <p:cNvPr id="14" name="Content Placeholder 13" title="sample subject mark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07636" y="2418429"/>
            <a:ext cx="3919728" cy="2889504"/>
          </a:xfrm>
        </p:spPr>
      </p:pic>
    </p:spTree>
    <p:extLst>
      <p:ext uri="{BB962C8B-B14F-4D97-AF65-F5344CB8AC3E}">
        <p14:creationId xmlns:p14="http://schemas.microsoft.com/office/powerpoint/2010/main" val="11776776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p:spPr>
        <p:txBody>
          <a:bodyPr/>
          <a:lstStyle/>
          <a:p>
            <a:fld id="{CE20647F-E196-4A07-9E9D-E31B3AF2EE29}" type="slidenum">
              <a:rPr lang="en-US" smtClean="0"/>
              <a:pPr/>
              <a:t>97</a:t>
            </a:fld>
            <a:endParaRPr lang="en-US" dirty="0"/>
          </a:p>
        </p:txBody>
      </p:sp>
      <p:sp>
        <p:nvSpPr>
          <p:cNvPr id="124931" name="Rectangle 2"/>
          <p:cNvSpPr>
            <a:spLocks noGrp="1" noChangeArrowheads="1"/>
          </p:cNvSpPr>
          <p:nvPr>
            <p:ph type="title"/>
          </p:nvPr>
        </p:nvSpPr>
        <p:spPr/>
        <p:txBody>
          <a:bodyPr>
            <a:normAutofit/>
          </a:bodyPr>
          <a:lstStyle/>
          <a:p>
            <a:pPr eaLnBrk="1" hangingPunct="1"/>
            <a:r>
              <a:rPr lang="en-US" sz="4000" dirty="0"/>
              <a:t>Portion Marking</a:t>
            </a:r>
          </a:p>
        </p:txBody>
      </p:sp>
      <p:sp>
        <p:nvSpPr>
          <p:cNvPr id="124932" name="Rectangle 3"/>
          <p:cNvSpPr>
            <a:spLocks noGrp="1" noChangeArrowheads="1"/>
          </p:cNvSpPr>
          <p:nvPr>
            <p:ph idx="1"/>
          </p:nvPr>
        </p:nvSpPr>
        <p:spPr>
          <a:xfrm>
            <a:off x="685800" y="1676400"/>
            <a:ext cx="8153400" cy="4792663"/>
          </a:xfrm>
        </p:spPr>
        <p:txBody>
          <a:bodyPr>
            <a:noAutofit/>
          </a:bodyPr>
          <a:lstStyle/>
          <a:p>
            <a:pPr eaLnBrk="1" hangingPunct="1">
              <a:spcAft>
                <a:spcPts val="400"/>
              </a:spcAft>
            </a:pPr>
            <a:r>
              <a:rPr lang="en-US" sz="2600" dirty="0"/>
              <a:t>Portion marking is the application of classification markings to individual words, phrases, sentences, paragraphs, or sections of matter to indicate their specific classification levels and categories (if RD or FRD)</a:t>
            </a:r>
          </a:p>
          <a:p>
            <a:pPr eaLnBrk="1" hangingPunct="1">
              <a:spcAft>
                <a:spcPts val="400"/>
              </a:spcAft>
            </a:pPr>
            <a:r>
              <a:rPr lang="en-US" sz="2600" dirty="0"/>
              <a:t>Portion marking of matter containing RD and FRD is not required; the decision to do so is left up to each agency</a:t>
            </a:r>
          </a:p>
          <a:p>
            <a:pPr eaLnBrk="1" hangingPunct="1">
              <a:spcAft>
                <a:spcPts val="400"/>
              </a:spcAft>
            </a:pPr>
            <a:r>
              <a:rPr lang="en-US" sz="2600" dirty="0"/>
              <a:t>Even if your agency requires portion marking, you may encounter matter containing RD or FRD from other agencies that is not portion-marked</a:t>
            </a:r>
          </a:p>
          <a:p>
            <a:pPr eaLnBrk="1" hangingPunct="1">
              <a:spcAft>
                <a:spcPts val="400"/>
              </a:spcAft>
            </a:pPr>
            <a:r>
              <a:rPr lang="en-US" sz="2600" dirty="0"/>
              <a:t>Matter that is not portion-marked may not be used as a source document</a:t>
            </a:r>
          </a:p>
        </p:txBody>
      </p:sp>
    </p:spTree>
    <p:extLst>
      <p:ext uri="{BB962C8B-B14F-4D97-AF65-F5344CB8AC3E}">
        <p14:creationId xmlns:p14="http://schemas.microsoft.com/office/powerpoint/2010/main" val="1122681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p:spPr>
        <p:txBody>
          <a:bodyPr/>
          <a:lstStyle/>
          <a:p>
            <a:fld id="{3DF8C7B6-EB75-4A88-B9CA-4F9A19D86F9D}" type="slidenum">
              <a:rPr lang="en-US" smtClean="0"/>
              <a:pPr/>
              <a:t>98</a:t>
            </a:fld>
            <a:endParaRPr lang="en-US" dirty="0"/>
          </a:p>
        </p:txBody>
      </p:sp>
      <p:pic>
        <p:nvPicPr>
          <p:cNvPr id="6" name="Content Placeholder 5" title="portion marking level and categor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52749" y="2093446"/>
            <a:ext cx="4557851" cy="2968569"/>
          </a:xfrm>
        </p:spPr>
      </p:pic>
      <p:sp>
        <p:nvSpPr>
          <p:cNvPr id="125955" name="Rectangle 2"/>
          <p:cNvSpPr>
            <a:spLocks noGrp="1" noChangeArrowheads="1"/>
          </p:cNvSpPr>
          <p:nvPr>
            <p:ph type="title"/>
          </p:nvPr>
        </p:nvSpPr>
        <p:spPr/>
        <p:txBody>
          <a:bodyPr/>
          <a:lstStyle/>
          <a:p>
            <a:pPr eaLnBrk="1" hangingPunct="1"/>
            <a:r>
              <a:rPr lang="en-US" sz="4000" dirty="0"/>
              <a:t>Portion Marking </a:t>
            </a:r>
            <a:r>
              <a:rPr lang="en-US" sz="3600" dirty="0"/>
              <a:t>(2)</a:t>
            </a:r>
          </a:p>
        </p:txBody>
      </p:sp>
      <p:sp>
        <p:nvSpPr>
          <p:cNvPr id="125956" name="Rectangle 3"/>
          <p:cNvSpPr>
            <a:spLocks noGrp="1" noChangeArrowheads="1"/>
          </p:cNvSpPr>
          <p:nvPr>
            <p:ph sz="half" idx="1"/>
          </p:nvPr>
        </p:nvSpPr>
        <p:spPr>
          <a:xfrm>
            <a:off x="505216" y="2107557"/>
            <a:ext cx="3581400" cy="2836377"/>
          </a:xfrm>
        </p:spPr>
        <p:txBody>
          <a:bodyPr>
            <a:noAutofit/>
          </a:bodyPr>
          <a:lstStyle/>
          <a:p>
            <a:pPr marL="463550" indent="-290513" eaLnBrk="1" hangingPunct="1">
              <a:spcBef>
                <a:spcPts val="0"/>
              </a:spcBef>
              <a:spcAft>
                <a:spcPts val="1200"/>
              </a:spcAft>
            </a:pPr>
            <a:r>
              <a:rPr lang="en-US" sz="2600" dirty="0"/>
              <a:t>If decision is made to portion mark, the level and category           (if RD or FRD) must be identified for each portion</a:t>
            </a:r>
          </a:p>
          <a:p>
            <a:pPr marL="0" indent="0" eaLnBrk="1" hangingPunct="1">
              <a:spcBef>
                <a:spcPts val="0"/>
              </a:spcBef>
              <a:spcAft>
                <a:spcPts val="1200"/>
              </a:spcAft>
              <a:buNone/>
            </a:pPr>
            <a:endParaRPr lang="en-US" sz="2000" dirty="0"/>
          </a:p>
        </p:txBody>
      </p:sp>
      <p:sp>
        <p:nvSpPr>
          <p:cNvPr id="2" name="Footer Placeholder 1"/>
          <p:cNvSpPr>
            <a:spLocks noGrp="1"/>
          </p:cNvSpPr>
          <p:nvPr>
            <p:ph type="ftr" sz="quarter" idx="11"/>
          </p:nvPr>
        </p:nvSpPr>
        <p:spPr/>
        <p:txBody>
          <a:bodyPr/>
          <a:lstStyle/>
          <a:p>
            <a:r>
              <a:rPr lang="en-US" b="1" dirty="0">
                <a:latin typeface="Tahoma" pitchFamily="34" charset="0"/>
              </a:rPr>
              <a:t>Markings are for training purposes only</a:t>
            </a:r>
          </a:p>
        </p:txBody>
      </p:sp>
      <p:sp>
        <p:nvSpPr>
          <p:cNvPr id="7" name="TextBox 6"/>
          <p:cNvSpPr txBox="1"/>
          <p:nvPr/>
        </p:nvSpPr>
        <p:spPr>
          <a:xfrm>
            <a:off x="1905000" y="5486400"/>
            <a:ext cx="5791200" cy="707886"/>
          </a:xfrm>
          <a:prstGeom prst="rect">
            <a:avLst/>
          </a:prstGeom>
          <a:noFill/>
        </p:spPr>
        <p:txBody>
          <a:bodyPr wrap="square" rtlCol="0">
            <a:spAutoFit/>
          </a:bodyPr>
          <a:lstStyle/>
          <a:p>
            <a:pPr algn="ctr"/>
            <a:r>
              <a:rPr lang="en-US" sz="2000" b="1" dirty="0">
                <a:solidFill>
                  <a:srgbClr val="FF0000"/>
                </a:solidFill>
              </a:rPr>
              <a:t>If no category is indicated, the portion is presumed to be National Security Information</a:t>
            </a:r>
          </a:p>
        </p:txBody>
      </p:sp>
    </p:spTree>
    <p:extLst>
      <p:ext uri="{BB962C8B-B14F-4D97-AF65-F5344CB8AC3E}">
        <p14:creationId xmlns:p14="http://schemas.microsoft.com/office/powerpoint/2010/main" val="15698465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4863CB-E9F4-4912-BF87-0E2AF4491238}" type="slidenum">
              <a:rPr lang="en-US" smtClean="0"/>
              <a:pPr/>
              <a:t>99</a:t>
            </a:fld>
            <a:endParaRPr lang="en-US" dirty="0"/>
          </a:p>
        </p:txBody>
      </p:sp>
      <p:sp>
        <p:nvSpPr>
          <p:cNvPr id="5" name="Title 4"/>
          <p:cNvSpPr>
            <a:spLocks noGrp="1"/>
          </p:cNvSpPr>
          <p:nvPr>
            <p:ph type="title"/>
          </p:nvPr>
        </p:nvSpPr>
        <p:spPr/>
        <p:txBody>
          <a:bodyPr>
            <a:normAutofit/>
          </a:bodyPr>
          <a:lstStyle/>
          <a:p>
            <a:r>
              <a:rPr lang="en-US" sz="4000" dirty="0"/>
              <a:t>Commingled Matter</a:t>
            </a:r>
          </a:p>
        </p:txBody>
      </p:sp>
      <p:sp>
        <p:nvSpPr>
          <p:cNvPr id="6" name="Content Placeholder 5"/>
          <p:cNvSpPr>
            <a:spLocks noGrp="1"/>
          </p:cNvSpPr>
          <p:nvPr>
            <p:ph idx="1"/>
          </p:nvPr>
        </p:nvSpPr>
        <p:spPr>
          <a:xfrm>
            <a:off x="555978" y="1524000"/>
            <a:ext cx="8382000" cy="5486400"/>
          </a:xfrm>
        </p:spPr>
        <p:txBody>
          <a:bodyPr>
            <a:normAutofit fontScale="55000" lnSpcReduction="20000"/>
          </a:bodyPr>
          <a:lstStyle/>
          <a:p>
            <a:pPr marL="0" indent="0" algn="ctr">
              <a:lnSpc>
                <a:spcPct val="120000"/>
              </a:lnSpc>
              <a:spcBef>
                <a:spcPts val="0"/>
              </a:spcBef>
              <a:spcAft>
                <a:spcPts val="1200"/>
              </a:spcAft>
              <a:buNone/>
            </a:pPr>
            <a:r>
              <a:rPr lang="en-US" sz="5100" dirty="0"/>
              <a:t>Requirements for matter containing </a:t>
            </a:r>
            <a:br>
              <a:rPr lang="en-US" sz="5100" dirty="0"/>
            </a:br>
            <a:r>
              <a:rPr lang="en-US" sz="5100" dirty="0"/>
              <a:t>RD/FRD and NSI</a:t>
            </a:r>
          </a:p>
          <a:p>
            <a:pPr>
              <a:lnSpc>
                <a:spcPct val="120000"/>
              </a:lnSpc>
              <a:spcBef>
                <a:spcPts val="0"/>
              </a:spcBef>
              <a:spcAft>
                <a:spcPts val="300"/>
              </a:spcAft>
            </a:pPr>
            <a:r>
              <a:rPr lang="en-US" sz="4400" dirty="0"/>
              <a:t>When not portion-marked</a:t>
            </a:r>
          </a:p>
          <a:p>
            <a:pPr lvl="1">
              <a:lnSpc>
                <a:spcPct val="120000"/>
              </a:lnSpc>
              <a:spcAft>
                <a:spcPts val="300"/>
              </a:spcAft>
            </a:pPr>
            <a:r>
              <a:rPr lang="en-US" sz="3800" dirty="0"/>
              <a:t>Does not contain declassification instructions</a:t>
            </a:r>
          </a:p>
          <a:p>
            <a:pPr lvl="1">
              <a:lnSpc>
                <a:spcPct val="120000"/>
              </a:lnSpc>
              <a:spcAft>
                <a:spcPts val="300"/>
              </a:spcAft>
            </a:pPr>
            <a:r>
              <a:rPr lang="en-US" sz="3800" dirty="0"/>
              <a:t>Marked the same as matter containing only RD or FRD</a:t>
            </a:r>
          </a:p>
          <a:p>
            <a:pPr lvl="1">
              <a:lnSpc>
                <a:spcPct val="120000"/>
              </a:lnSpc>
              <a:spcAft>
                <a:spcPts val="300"/>
              </a:spcAft>
            </a:pPr>
            <a:endParaRPr lang="en-US" sz="600" dirty="0"/>
          </a:p>
          <a:p>
            <a:pPr>
              <a:lnSpc>
                <a:spcPct val="120000"/>
              </a:lnSpc>
              <a:spcAft>
                <a:spcPts val="300"/>
              </a:spcAft>
            </a:pPr>
            <a:r>
              <a:rPr lang="en-US" sz="4400" dirty="0"/>
              <a:t>When portion-marked</a:t>
            </a:r>
          </a:p>
          <a:p>
            <a:pPr lvl="1">
              <a:lnSpc>
                <a:spcPct val="120000"/>
              </a:lnSpc>
              <a:spcAft>
                <a:spcPts val="300"/>
              </a:spcAft>
            </a:pPr>
            <a:r>
              <a:rPr lang="en-US" altLang="en-US" sz="3800" dirty="0"/>
              <a:t>“Declassify On” line does not include a declassification date or event</a:t>
            </a:r>
          </a:p>
          <a:p>
            <a:pPr lvl="1">
              <a:lnSpc>
                <a:spcPct val="120000"/>
              </a:lnSpc>
              <a:spcAft>
                <a:spcPts val="300"/>
              </a:spcAft>
            </a:pPr>
            <a:r>
              <a:rPr lang="en-US" altLang="en-US" sz="3800" dirty="0"/>
              <a:t>Annotate the “Declassify On” line with “Not Applicable (or N/A) </a:t>
            </a:r>
            <a:br>
              <a:rPr lang="en-US" altLang="en-US" sz="3800" dirty="0"/>
            </a:br>
            <a:r>
              <a:rPr lang="en-US" altLang="en-US" sz="3800" dirty="0"/>
              <a:t>to RD/FRD portions. See source list for NSI portions”</a:t>
            </a:r>
          </a:p>
          <a:p>
            <a:pPr lvl="1">
              <a:lnSpc>
                <a:spcPct val="120000"/>
              </a:lnSpc>
              <a:spcAft>
                <a:spcPts val="300"/>
              </a:spcAft>
            </a:pPr>
            <a:r>
              <a:rPr lang="en-US" altLang="en-US" sz="3800" dirty="0"/>
              <a:t>Source list must provide applicable NSI declassification instructions</a:t>
            </a:r>
          </a:p>
          <a:p>
            <a:pPr lvl="1">
              <a:lnSpc>
                <a:spcPct val="120000"/>
              </a:lnSpc>
              <a:spcAft>
                <a:spcPts val="300"/>
              </a:spcAft>
            </a:pPr>
            <a:r>
              <a:rPr lang="en-US" altLang="en-US" sz="3800" dirty="0"/>
              <a:t>If feasible, the source list is not placed on the front page</a:t>
            </a:r>
          </a:p>
        </p:txBody>
      </p:sp>
    </p:spTree>
    <p:extLst>
      <p:ext uri="{BB962C8B-B14F-4D97-AF65-F5344CB8AC3E}">
        <p14:creationId xmlns:p14="http://schemas.microsoft.com/office/powerpoint/2010/main" val="1190621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10781</TotalTime>
  <Words>14508</Words>
  <Application>Microsoft Office PowerPoint</Application>
  <PresentationFormat>On-screen Show (4:3)</PresentationFormat>
  <Paragraphs>1877</Paragraphs>
  <Slides>147</Slides>
  <Notes>147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147</vt:i4>
      </vt:variant>
    </vt:vector>
  </HeadingPairs>
  <TitlesOfParts>
    <vt:vector size="155" baseType="lpstr">
      <vt:lpstr>Arial</vt:lpstr>
      <vt:lpstr>Berlin Sans FB Demi</vt:lpstr>
      <vt:lpstr>Calibri</vt:lpstr>
      <vt:lpstr>Monotype Sorts</vt:lpstr>
      <vt:lpstr>Tahoma</vt:lpstr>
      <vt:lpstr>Times New Roman</vt:lpstr>
      <vt:lpstr>Wingdings</vt:lpstr>
      <vt:lpstr>Office Theme</vt:lpstr>
      <vt:lpstr>Restricted data DERIVATIVE classifiers course</vt:lpstr>
      <vt:lpstr>Introduction –  Nuclear-related Information is Unique</vt:lpstr>
      <vt:lpstr>Introduction  - Special Characteristics of Nuclear-related        Information</vt:lpstr>
      <vt:lpstr>Modules</vt:lpstr>
      <vt:lpstr>Module A  Fundamentals</vt:lpstr>
      <vt:lpstr>Module A Objectives</vt:lpstr>
      <vt:lpstr>What is Classification?</vt:lpstr>
      <vt:lpstr>What are the Authorities for Classification?</vt:lpstr>
      <vt:lpstr>Classification Categories</vt:lpstr>
      <vt:lpstr>Restricted Data</vt:lpstr>
      <vt:lpstr>Is all nuclear-related information RD?</vt:lpstr>
      <vt:lpstr>What is transclassification?</vt:lpstr>
      <vt:lpstr>Formerly Restricted Data</vt:lpstr>
      <vt:lpstr>Transclassified Foreign Nuclear Information</vt:lpstr>
      <vt:lpstr>Diagram of Transclassification</vt:lpstr>
      <vt:lpstr>Levels of Classification</vt:lpstr>
      <vt:lpstr>Levels of Classification (2)</vt:lpstr>
      <vt:lpstr>Precedence Rule</vt:lpstr>
      <vt:lpstr>Abbreviations</vt:lpstr>
      <vt:lpstr>Module A</vt:lpstr>
      <vt:lpstr>Module A Exercise 1</vt:lpstr>
      <vt:lpstr>Module A Exercise 1 - Answer</vt:lpstr>
      <vt:lpstr>Module A Exercise 2</vt:lpstr>
      <vt:lpstr>Module A Exercise 2 - Answer</vt:lpstr>
      <vt:lpstr>Module A Exercise 3</vt:lpstr>
      <vt:lpstr>Module A Exercise 3 - Answer</vt:lpstr>
      <vt:lpstr>Module A Summary</vt:lpstr>
      <vt:lpstr>Module B  10 CFR Part 1045, Nuclear Classification and Declassification</vt:lpstr>
      <vt:lpstr>Module B Objectives</vt:lpstr>
      <vt:lpstr>Purpose</vt:lpstr>
      <vt:lpstr>Applicability</vt:lpstr>
      <vt:lpstr>Overall Responsibilities</vt:lpstr>
      <vt:lpstr>DOE’s Role in Nuclear Classification</vt:lpstr>
      <vt:lpstr>Agency Implementation</vt:lpstr>
      <vt:lpstr>RD Derivative Classifier Responsibilities</vt:lpstr>
      <vt:lpstr>RD Derivative Classifier’s Role in Nuclear Classification </vt:lpstr>
      <vt:lpstr>RD Derivative Classifier Authority - Limitations</vt:lpstr>
      <vt:lpstr>RD Derivative Classifier Limitations - Subject Matter Expertise</vt:lpstr>
      <vt:lpstr>RD Derivative Classifier Limitations - Redacting RD or FRD</vt:lpstr>
      <vt:lpstr>RD Derivative Classifier Limitations - Redacting RD or FRD (2)</vt:lpstr>
      <vt:lpstr>RD Derivative Classifier Limitations - Declassification and Category Downgrade</vt:lpstr>
      <vt:lpstr>RD Derivative Classifier Limitations  - Public Release</vt:lpstr>
      <vt:lpstr>Module B </vt:lpstr>
      <vt:lpstr>Module B Exercise 1</vt:lpstr>
      <vt:lpstr>Module B Exercise 1 - Answer</vt:lpstr>
      <vt:lpstr>Module B Exercise 2</vt:lpstr>
      <vt:lpstr>Module B Exercise 2 - Answer</vt:lpstr>
      <vt:lpstr>Module B Exercise 3</vt:lpstr>
      <vt:lpstr>Module B Exercise 3 - Answer</vt:lpstr>
      <vt:lpstr>Module B Summary</vt:lpstr>
      <vt:lpstr>Module C  Classification</vt:lpstr>
      <vt:lpstr>Module C Objectives</vt:lpstr>
      <vt:lpstr>Information versus Matter</vt:lpstr>
      <vt:lpstr>Matter</vt:lpstr>
      <vt:lpstr>Initial versus Derivative Classification</vt:lpstr>
      <vt:lpstr>Initial Classification</vt:lpstr>
      <vt:lpstr>Derivative Classification of Matter Containing RD and FRD</vt:lpstr>
      <vt:lpstr>Derivative Classification of Matter Containing RD and FRD (2)</vt:lpstr>
      <vt:lpstr>Classification Guides  with RD/FRD topics</vt:lpstr>
      <vt:lpstr>Classification Guides (2)</vt:lpstr>
      <vt:lpstr>Classification Bulletins</vt:lpstr>
      <vt:lpstr>Index of DOE Classification Guidance</vt:lpstr>
      <vt:lpstr>If Guidance is not Available</vt:lpstr>
      <vt:lpstr>Classification Guide Format</vt:lpstr>
      <vt:lpstr>Topic Format</vt:lpstr>
      <vt:lpstr>Classification Exercise 1 </vt:lpstr>
      <vt:lpstr>Classification Exercise 1 - Answer</vt:lpstr>
      <vt:lpstr>Classification Exercise 2</vt:lpstr>
      <vt:lpstr>Classification Exercise 2 - Answer</vt:lpstr>
      <vt:lpstr>Source Documents</vt:lpstr>
      <vt:lpstr>Use of Source Documents</vt:lpstr>
      <vt:lpstr>Classification by Association</vt:lpstr>
      <vt:lpstr>Classification by Association - Marking</vt:lpstr>
      <vt:lpstr>Classification by Association - Example</vt:lpstr>
      <vt:lpstr>Classification by Compilation</vt:lpstr>
      <vt:lpstr>Classification by Compilation (2)</vt:lpstr>
      <vt:lpstr>Example of Classification  by Compilation</vt:lpstr>
      <vt:lpstr>Classification by Compilation -Marking</vt:lpstr>
      <vt:lpstr>Module C </vt:lpstr>
      <vt:lpstr>Module C Exercise 1</vt:lpstr>
      <vt:lpstr>Module C Exercise 1 - Answer</vt:lpstr>
      <vt:lpstr>Module C Exercise 2</vt:lpstr>
      <vt:lpstr>Module C Exercise 2 - Answer</vt:lpstr>
      <vt:lpstr>Module C Exercise 3</vt:lpstr>
      <vt:lpstr>Module C Exercise 3 - Answer</vt:lpstr>
      <vt:lpstr>Module C Exercise 4</vt:lpstr>
      <vt:lpstr>Module C Exercise 4 - Answer</vt:lpstr>
      <vt:lpstr>Module C Summary</vt:lpstr>
      <vt:lpstr>Module D  Classification Markings</vt:lpstr>
      <vt:lpstr>Module D Objectives</vt:lpstr>
      <vt:lpstr>Classification Markings</vt:lpstr>
      <vt:lpstr>Front Page Markings</vt:lpstr>
      <vt:lpstr>Interior Page Markings</vt:lpstr>
      <vt:lpstr>RD/FRD Interior Page Markings</vt:lpstr>
      <vt:lpstr>Back Page Marking</vt:lpstr>
      <vt:lpstr>Subject or Title Marking</vt:lpstr>
      <vt:lpstr>Portion Marking</vt:lpstr>
      <vt:lpstr>Portion Marking (2)</vt:lpstr>
      <vt:lpstr>Commingled Matter</vt:lpstr>
      <vt:lpstr>Example of Portion Marked Matter containing RD and NSI</vt:lpstr>
      <vt:lpstr>Critical Nuclear Weapon  Design Information (CNWDI)</vt:lpstr>
      <vt:lpstr>Module D</vt:lpstr>
      <vt:lpstr>Module D Exercise 1</vt:lpstr>
      <vt:lpstr>Module D Exercise 1 - Answer</vt:lpstr>
      <vt:lpstr>Module D Exercise 2</vt:lpstr>
      <vt:lpstr>Module D Exercise 2 - Answer</vt:lpstr>
      <vt:lpstr>Module D Exercise 3</vt:lpstr>
      <vt:lpstr>Module D Exercise 3 - Answer</vt:lpstr>
      <vt:lpstr>Module D Summary</vt:lpstr>
      <vt:lpstr>Module E  Redaction and Declassification</vt:lpstr>
      <vt:lpstr>Module E Objectives</vt:lpstr>
      <vt:lpstr>Redaction of RD or FRD</vt:lpstr>
      <vt:lpstr>Redaction of RD or FRD (2)</vt:lpstr>
      <vt:lpstr>Declassification of Matter Containing RD</vt:lpstr>
      <vt:lpstr>Declassification of Matter Containing FRD</vt:lpstr>
      <vt:lpstr>FOIA and MDR Reviews of Matter Containing RD</vt:lpstr>
      <vt:lpstr>FOIA and MDR Reviews of Matter Containing FRD</vt:lpstr>
      <vt:lpstr>Module E </vt:lpstr>
      <vt:lpstr>Module E Exercise 1</vt:lpstr>
      <vt:lpstr>Module E Exercise 1 - Answer</vt:lpstr>
      <vt:lpstr>Module E Exercise 2</vt:lpstr>
      <vt:lpstr>Module E Exercise 2 - Answer</vt:lpstr>
      <vt:lpstr>Module E Exercise 3</vt:lpstr>
      <vt:lpstr>Module E Exercise 3 - Answer</vt:lpstr>
      <vt:lpstr>Module E Summary</vt:lpstr>
      <vt:lpstr>Module F  Other Considerations</vt:lpstr>
      <vt:lpstr>Module F Objectives</vt:lpstr>
      <vt:lpstr>RD Derivative Classifier Designation</vt:lpstr>
      <vt:lpstr>Upgrading</vt:lpstr>
      <vt:lpstr>Downgrading</vt:lpstr>
      <vt:lpstr>Downgrading Authority</vt:lpstr>
      <vt:lpstr>Access Requirements for RD – non-DoD agencies</vt:lpstr>
      <vt:lpstr>DoD Access Requirements for RD – Nuclear Weapon Data</vt:lpstr>
      <vt:lpstr>Access to FRD</vt:lpstr>
      <vt:lpstr>International Exchange Limitations</vt:lpstr>
      <vt:lpstr>TFNI Authorities</vt:lpstr>
      <vt:lpstr>Classification Challenges</vt:lpstr>
      <vt:lpstr>Declassification Proposals</vt:lpstr>
      <vt:lpstr>Sanctions</vt:lpstr>
      <vt:lpstr>Module F</vt:lpstr>
      <vt:lpstr>Module F Exercise 1</vt:lpstr>
      <vt:lpstr>Module F Exercise 1- Answer</vt:lpstr>
      <vt:lpstr>Module F Exercise 2</vt:lpstr>
      <vt:lpstr>Module F Exercise 2 - Answer</vt:lpstr>
      <vt:lpstr>Module F Summary</vt:lpstr>
      <vt:lpstr>Next Steps</vt:lpstr>
      <vt:lpstr>Who should you contact if you have questions?</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CTI Cover Slide</dc:title>
  <dc:subject>Classification Training</dc:subject>
  <dc:creator>lesley.nelson@hq.doe.gov</dc:creator>
  <cp:keywords>Classification Training Institute</cp:keywords>
  <cp:lastModifiedBy>Grimm, Randy (CONTR)</cp:lastModifiedBy>
  <cp:revision>869</cp:revision>
  <cp:lastPrinted>2018-04-19T13:12:04Z</cp:lastPrinted>
  <dcterms:created xsi:type="dcterms:W3CDTF">2012-02-09T15:08:00Z</dcterms:created>
  <dcterms:modified xsi:type="dcterms:W3CDTF">2021-02-19T14:01:26Z</dcterms:modified>
  <cp:category>Classification Training, Training</cp:category>
</cp:coreProperties>
</file>