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32"/>
  </p:notesMasterIdLst>
  <p:handoutMasterIdLst>
    <p:handoutMasterId r:id="rId33"/>
  </p:handoutMasterIdLst>
  <p:sldIdLst>
    <p:sldId id="841" r:id="rId11"/>
    <p:sldId id="893" r:id="rId12"/>
    <p:sldId id="894" r:id="rId13"/>
    <p:sldId id="875" r:id="rId14"/>
    <p:sldId id="876" r:id="rId15"/>
    <p:sldId id="877" r:id="rId16"/>
    <p:sldId id="878" r:id="rId17"/>
    <p:sldId id="879" r:id="rId18"/>
    <p:sldId id="880" r:id="rId19"/>
    <p:sldId id="881" r:id="rId20"/>
    <p:sldId id="882" r:id="rId21"/>
    <p:sldId id="883" r:id="rId22"/>
    <p:sldId id="884" r:id="rId23"/>
    <p:sldId id="885" r:id="rId24"/>
    <p:sldId id="886" r:id="rId25"/>
    <p:sldId id="887" r:id="rId26"/>
    <p:sldId id="888" r:id="rId27"/>
    <p:sldId id="889" r:id="rId28"/>
    <p:sldId id="890" r:id="rId29"/>
    <p:sldId id="891" r:id="rId30"/>
    <p:sldId id="892"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50565C"/>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2" autoAdjust="0"/>
    <p:restoredTop sz="89869" autoAdjust="0"/>
  </p:normalViewPr>
  <p:slideViewPr>
    <p:cSldViewPr>
      <p:cViewPr varScale="1">
        <p:scale>
          <a:sx n="87" d="100"/>
          <a:sy n="87" d="100"/>
        </p:scale>
        <p:origin x="77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625E-2"/>
          <c:y val="4.4673539518900303E-2"/>
          <c:w val="0.93229166666666696"/>
          <c:h val="0.86822469356278897"/>
        </c:manualLayout>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dPt>
          <c:val>
            <c:numRef>
              <c:f>Sheet1!$B$14:$B$16</c:f>
              <c:numCache>
                <c:formatCode>General</c:formatCode>
                <c:ptCount val="3"/>
                <c:pt idx="0">
                  <c:v>8.9</c:v>
                </c:pt>
                <c:pt idx="1">
                  <c:v>5.5</c:v>
                </c:pt>
                <c:pt idx="2">
                  <c:v>4.3</c:v>
                </c:pt>
              </c:numCache>
            </c:numRef>
          </c:val>
        </c:ser>
        <c:dLbls>
          <c:showLegendKey val="0"/>
          <c:showVal val="0"/>
          <c:showCatName val="0"/>
          <c:showSerName val="0"/>
          <c:showPercent val="0"/>
          <c:showBubbleSize val="0"/>
        </c:dLbls>
        <c:gapWidth val="75"/>
        <c:axId val="497824416"/>
        <c:axId val="497825200"/>
      </c:barChart>
      <c:catAx>
        <c:axId val="497824416"/>
        <c:scaling>
          <c:orientation val="minMax"/>
        </c:scaling>
        <c:delete val="0"/>
        <c:axPos val="b"/>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497825200"/>
        <c:crosses val="autoZero"/>
        <c:auto val="1"/>
        <c:lblAlgn val="ctr"/>
        <c:lblOffset val="100"/>
        <c:noMultiLvlLbl val="0"/>
      </c:catAx>
      <c:valAx>
        <c:axId val="497825200"/>
        <c:scaling>
          <c:orientation val="minMax"/>
        </c:scaling>
        <c:delete val="1"/>
        <c:axPos val="l"/>
        <c:numFmt formatCode="General" sourceLinked="1"/>
        <c:majorTickMark val="out"/>
        <c:minorTickMark val="none"/>
        <c:tickLblPos val="nextTo"/>
        <c:crossAx val="49782441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c:spPr>
          <c:invertIfNegative val="0"/>
          <c:val>
            <c:numRef>
              <c:f>Sheet1!$B$24</c:f>
              <c:numCache>
                <c:formatCode>General</c:formatCode>
                <c:ptCount val="1"/>
                <c:pt idx="0">
                  <c:v>28</c:v>
                </c:pt>
              </c:numCache>
            </c:numRef>
          </c:val>
        </c:ser>
        <c:ser>
          <c:idx val="1"/>
          <c:order val="1"/>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c:spPr>
          <c:invertIfNegative val="0"/>
          <c:val>
            <c:numRef>
              <c:f>Sheet1!$B$25</c:f>
              <c:numCache>
                <c:formatCode>General</c:formatCode>
                <c:ptCount val="1"/>
                <c:pt idx="0">
                  <c:v>42</c:v>
                </c:pt>
              </c:numCache>
            </c:numRef>
          </c:val>
        </c:ser>
        <c:dLbls>
          <c:showLegendKey val="0"/>
          <c:showVal val="0"/>
          <c:showCatName val="0"/>
          <c:showSerName val="0"/>
          <c:showPercent val="0"/>
          <c:showBubbleSize val="0"/>
        </c:dLbls>
        <c:gapWidth val="182"/>
        <c:axId val="497825984"/>
        <c:axId val="651002648"/>
      </c:barChart>
      <c:catAx>
        <c:axId val="497825984"/>
        <c:scaling>
          <c:orientation val="minMax"/>
        </c:scaling>
        <c:delete val="1"/>
        <c:axPos val="l"/>
        <c:majorTickMark val="none"/>
        <c:minorTickMark val="none"/>
        <c:tickLblPos val="nextTo"/>
        <c:crossAx val="651002648"/>
        <c:crosses val="autoZero"/>
        <c:auto val="1"/>
        <c:lblAlgn val="ctr"/>
        <c:lblOffset val="100"/>
        <c:noMultiLvlLbl val="0"/>
      </c:catAx>
      <c:valAx>
        <c:axId val="651002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782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6/1/2020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6/1/2020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C1CCC6C-D674-4978-88E5-09863126DF63}" type="datetimeFigureOut">
              <a:rPr lang="en-US" smtClean="0"/>
              <a:t>6/1/2020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D1AB945-01D7-4816-A9DC-FC3538FF0F16}" type="slidenum">
              <a:rPr lang="en-US" smtClean="0"/>
              <a:t>‹#›</a:t>
            </a:fld>
            <a:endParaRPr lang="en-US"/>
          </a:p>
        </p:txBody>
      </p:sp>
    </p:spTree>
    <p:extLst>
      <p:ext uri="{BB962C8B-B14F-4D97-AF65-F5344CB8AC3E}">
        <p14:creationId xmlns:p14="http://schemas.microsoft.com/office/powerpoint/2010/main" val="21806167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539496"/>
          </a:xfrm>
        </p:spPr>
        <p:txBody>
          <a:bodyPr/>
          <a:lstStyle>
            <a:lvl1pPr>
              <a:lnSpc>
                <a:spcPct val="90000"/>
              </a:lnSpc>
              <a:defRPr sz="2400"/>
            </a:lvl1pPr>
          </a:lstStyle>
          <a:p>
            <a:r>
              <a:rPr lang="en-US"/>
              <a:t>Click to edit Master title style</a:t>
            </a:r>
            <a:endParaRPr lang="en-US" dirty="0"/>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97092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6/1/2020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6/1/2020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theme" Target="../theme/theme6.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1.jpe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theme" Target="../theme/theme7.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61" r:id="rId10"/>
    <p:sldLayoutId id="2147483962"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3988" r:id="rId30"/>
    <p:sldLayoutId id="2147483989" r:id="rId31"/>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jpeg"/><Relationship Id="rId1" Type="http://schemas.openxmlformats.org/officeDocument/2006/relationships/slideLayout" Target="../slideLayouts/slideLayout97.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emf"/><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8.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118.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7.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smtClean="0"/>
              <a:t>Technical Partnerships</a:t>
            </a:r>
            <a:endParaRPr lang="en-US" sz="2800" b="0" dirty="0"/>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smtClean="0"/>
              <a:t>Eli Levine, </a:t>
            </a:r>
            <a:r>
              <a:rPr lang="en-US" sz="1800" b="0" dirty="0"/>
              <a:t>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42874" y="152400"/>
            <a:ext cx="9001125" cy="533400"/>
          </a:xfrm>
        </p:spPr>
        <p:txBody>
          <a:bodyPr>
            <a:noAutofit/>
          </a:bodyPr>
          <a:lstStyle/>
          <a:p>
            <a:pPr eaLnBrk="1" hangingPunct="1">
              <a:defRPr/>
            </a:pPr>
            <a:r>
              <a:rPr lang="en-US" sz="3200" dirty="0"/>
              <a:t>50001 Tools and Strategic Outreach</a:t>
            </a:r>
            <a:endParaRPr lang="en-US" sz="3200" dirty="0">
              <a:solidFill>
                <a:srgbClr val="FF0000"/>
              </a:solidFill>
            </a:endParaRPr>
          </a:p>
        </p:txBody>
      </p:sp>
      <p:sp>
        <p:nvSpPr>
          <p:cNvPr id="19" name="Content Placeholder 1"/>
          <p:cNvSpPr>
            <a:spLocks noGrp="1"/>
          </p:cNvSpPr>
          <p:nvPr>
            <p:ph idx="1"/>
          </p:nvPr>
        </p:nvSpPr>
        <p:spPr>
          <a:xfrm>
            <a:off x="371475" y="3877002"/>
            <a:ext cx="2628900" cy="1836629"/>
          </a:xfrm>
        </p:spPr>
        <p:txBody>
          <a:bodyPr>
            <a:normAutofit fontScale="92500" lnSpcReduction="20000"/>
          </a:bodyPr>
          <a:lstStyle/>
          <a:p>
            <a:pPr marL="0" indent="0">
              <a:buNone/>
            </a:pPr>
            <a:r>
              <a:rPr lang="en-US" sz="1275" u="sng" dirty="0"/>
              <a:t>50001 Ready Navigator</a:t>
            </a:r>
          </a:p>
          <a:p>
            <a:r>
              <a:rPr lang="en-US" sz="1200" dirty="0"/>
              <a:t>Online tool, with simple, step-by-step approach to ISO 50001 implementation</a:t>
            </a:r>
          </a:p>
          <a:p>
            <a:r>
              <a:rPr lang="en-US" sz="1200" dirty="0"/>
              <a:t>25 tasks divided into 7 sections</a:t>
            </a:r>
          </a:p>
          <a:p>
            <a:r>
              <a:rPr lang="en-US" sz="1200" dirty="0"/>
              <a:t>Ability to assign tasks to team members</a:t>
            </a:r>
          </a:p>
          <a:p>
            <a:r>
              <a:rPr lang="en-US" sz="1200" dirty="0"/>
              <a:t>Extensive guidance available in each module</a:t>
            </a:r>
          </a:p>
          <a:p>
            <a:r>
              <a:rPr lang="en-US" sz="1200" dirty="0"/>
              <a:t>Hosted and managed by LBNL team and subcontractors</a:t>
            </a:r>
          </a:p>
        </p:txBody>
      </p:sp>
      <p:sp>
        <p:nvSpPr>
          <p:cNvPr id="20" name="Content Placeholder 1"/>
          <p:cNvSpPr txBox="1">
            <a:spLocks/>
          </p:cNvSpPr>
          <p:nvPr/>
        </p:nvSpPr>
        <p:spPr bwMode="auto">
          <a:xfrm>
            <a:off x="3228975" y="1598831"/>
            <a:ext cx="59150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75" u="sng" dirty="0"/>
              <a:t>Key changes since last program review</a:t>
            </a:r>
          </a:p>
          <a:p>
            <a:r>
              <a:rPr lang="en-US" sz="1050" dirty="0"/>
              <a:t>Development and launch of Navigator “3.0” to align design and guidance with revisions in the ISO 50001:2018 standard</a:t>
            </a:r>
          </a:p>
          <a:p>
            <a:r>
              <a:rPr lang="en-US" sz="1050" dirty="0">
                <a:solidFill>
                  <a:srgbClr val="FF0000"/>
                </a:solidFill>
              </a:rPr>
              <a:t>4 verification bodies now recertified to perform audits for updated SEP program</a:t>
            </a:r>
          </a:p>
          <a:p>
            <a:pPr marL="0" indent="0">
              <a:buClr>
                <a:schemeClr val="tx2"/>
              </a:buClr>
              <a:buNone/>
            </a:pPr>
            <a:r>
              <a:rPr lang="en-US" altLang="en-US" sz="1275" u="sng" dirty="0"/>
              <a:t>50001 Ready - Partnerships</a:t>
            </a:r>
          </a:p>
          <a:p>
            <a:pPr eaLnBrk="1" hangingPunct="1">
              <a:buClr>
                <a:schemeClr val="tx2"/>
              </a:buClr>
            </a:pPr>
            <a:r>
              <a:rPr lang="en-US" altLang="en-US" sz="1050" dirty="0"/>
              <a:t>Utilities and other implementers</a:t>
            </a:r>
          </a:p>
          <a:p>
            <a:pPr lvl="1" eaLnBrk="1" hangingPunct="1">
              <a:buClr>
                <a:schemeClr val="tx2"/>
              </a:buClr>
            </a:pPr>
            <a:r>
              <a:rPr lang="en-US" altLang="en-US" sz="1050" dirty="0"/>
              <a:t>50001 Ready is an offering that can complement a utility’s Strategic Energy Management (SEM) program during the performance period, and as a customer engagement tool after “graduating” from a program</a:t>
            </a:r>
          </a:p>
          <a:p>
            <a:pPr lvl="1" eaLnBrk="1" hangingPunct="1">
              <a:buClr>
                <a:schemeClr val="tx2"/>
              </a:buClr>
            </a:pPr>
            <a:r>
              <a:rPr lang="en-US" altLang="en-US" sz="1050" dirty="0"/>
              <a:t>Cohorts at Focus on Energy (WI), Efficiency Vermont, TVA</a:t>
            </a:r>
          </a:p>
          <a:p>
            <a:pPr lvl="1" eaLnBrk="1" hangingPunct="1">
              <a:buClr>
                <a:schemeClr val="tx2"/>
              </a:buClr>
            </a:pPr>
            <a:r>
              <a:rPr lang="en-US" altLang="en-US" sz="1050" dirty="0"/>
              <a:t>Partner platform allows for customized Navigator experience for utilities and others to offer to their customers while monitoring progress</a:t>
            </a:r>
          </a:p>
          <a:p>
            <a:pPr eaLnBrk="1" hangingPunct="1">
              <a:buClr>
                <a:schemeClr val="tx2"/>
              </a:buClr>
            </a:pPr>
            <a:r>
              <a:rPr lang="en-US" altLang="en-US" sz="1050" dirty="0"/>
              <a:t>Foreign governments</a:t>
            </a:r>
          </a:p>
          <a:p>
            <a:pPr lvl="1" eaLnBrk="1" hangingPunct="1">
              <a:buClr>
                <a:schemeClr val="tx2"/>
              </a:buClr>
            </a:pPr>
            <a:r>
              <a:rPr lang="en-US" altLang="en-US" sz="1050" dirty="0"/>
              <a:t>Multi-national corporations operating in the US have asked for recognition program that can encompass more than just US sites, as such we are working with Canada and Mexico to stand up separate 50001 Ready recognition programs to be administered by those governments</a:t>
            </a:r>
          </a:p>
          <a:p>
            <a:pPr lvl="1" eaLnBrk="1" hangingPunct="1">
              <a:buClr>
                <a:schemeClr val="tx2"/>
              </a:buClr>
            </a:pPr>
            <a:r>
              <a:rPr lang="en-US" altLang="en-US" sz="1050" dirty="0"/>
              <a:t>Saudi Arabia also creating a licensed 50001 Ready program, other countries interested</a:t>
            </a:r>
          </a:p>
          <a:p>
            <a:pPr marL="0" indent="0">
              <a:buClr>
                <a:schemeClr val="tx2"/>
              </a:buClr>
              <a:buNone/>
            </a:pPr>
            <a:r>
              <a:rPr lang="en-US" altLang="en-US" sz="1275" u="sng" dirty="0"/>
              <a:t>SEP 50001</a:t>
            </a:r>
          </a:p>
          <a:p>
            <a:pPr eaLnBrk="1" hangingPunct="1">
              <a:buClr>
                <a:schemeClr val="tx2"/>
              </a:buClr>
            </a:pPr>
            <a:r>
              <a:rPr lang="en-US" altLang="en-US" sz="1050" dirty="0"/>
              <a:t>SEP measurement and verification protocol integration with utility SEM programs and carbon reporting programs</a:t>
            </a:r>
          </a:p>
          <a:p>
            <a:pPr eaLnBrk="1" hangingPunct="1">
              <a:buClr>
                <a:schemeClr val="tx2"/>
              </a:buClr>
            </a:pPr>
            <a:r>
              <a:rPr lang="en-US" altLang="en-US" sz="1050" dirty="0"/>
              <a:t>ISO 50001/SEP 50001 top-down , facility-wide, systematic approach needs more acceptance by industry, utilities, environmental NGOs, state-level energy policy planning, carbon reporting programs</a:t>
            </a:r>
          </a:p>
          <a:p>
            <a:pPr eaLnBrk="1" hangingPunct="1">
              <a:buClr>
                <a:schemeClr val="tx2"/>
              </a:buClr>
            </a:pPr>
            <a:r>
              <a:rPr lang="en-US" altLang="en-US" sz="1050" dirty="0"/>
              <a:t>Hand off of SEP 50001 administration to third party in future</a:t>
            </a:r>
          </a:p>
          <a:p>
            <a:endParaRPr lang="en-US" sz="1200" dirty="0">
              <a:solidFill>
                <a:srgbClr val="FF0000"/>
              </a:solidFill>
            </a:endParaRPr>
          </a:p>
          <a:p>
            <a:endParaRPr lang="en-US" sz="1950" dirty="0"/>
          </a:p>
        </p:txBody>
      </p:sp>
      <p:pic>
        <p:nvPicPr>
          <p:cNvPr id="2" name="Picture 1"/>
          <p:cNvPicPr>
            <a:picLocks noChangeAspect="1"/>
          </p:cNvPicPr>
          <p:nvPr/>
        </p:nvPicPr>
        <p:blipFill rotWithShape="1">
          <a:blip r:embed="rId2"/>
          <a:srcRect l="19167" t="18889" r="20000" b="5555"/>
          <a:stretch/>
        </p:blipFill>
        <p:spPr>
          <a:xfrm>
            <a:off x="371475" y="1649521"/>
            <a:ext cx="2628900" cy="183662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592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4"/>
          <p:cNvSpPr>
            <a:spLocks noGrp="1"/>
          </p:cNvSpPr>
          <p:nvPr>
            <p:ph type="title"/>
          </p:nvPr>
        </p:nvSpPr>
        <p:spPr>
          <a:xfrm>
            <a:off x="171450" y="228600"/>
            <a:ext cx="8972550" cy="381000"/>
          </a:xfrm>
        </p:spPr>
        <p:txBody>
          <a:bodyPr>
            <a:noAutofit/>
          </a:bodyPr>
          <a:lstStyle/>
          <a:p>
            <a:pPr eaLnBrk="1" hangingPunct="1">
              <a:defRPr/>
            </a:pPr>
            <a:r>
              <a:rPr lang="en-US" sz="3200" dirty="0"/>
              <a:t>50001 Results and Accomplishments</a:t>
            </a:r>
            <a:endParaRPr lang="en-US" sz="3200" dirty="0">
              <a:solidFill>
                <a:srgbClr val="FF0000"/>
              </a:solidFill>
            </a:endParaRPr>
          </a:p>
        </p:txBody>
      </p:sp>
      <p:sp>
        <p:nvSpPr>
          <p:cNvPr id="5" name="Content Placeholder 1"/>
          <p:cNvSpPr txBox="1">
            <a:spLocks/>
          </p:cNvSpPr>
          <p:nvPr/>
        </p:nvSpPr>
        <p:spPr bwMode="auto">
          <a:xfrm>
            <a:off x="1483179" y="3257550"/>
            <a:ext cx="6289221"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75" u="sng" dirty="0"/>
              <a:t>SEP 50001</a:t>
            </a:r>
          </a:p>
          <a:p>
            <a:r>
              <a:rPr lang="en-US" altLang="en-US" sz="1200" dirty="0"/>
              <a:t>73 facilities have achieved SEP certification since 2010, 51 are current</a:t>
            </a:r>
          </a:p>
          <a:p>
            <a:r>
              <a:rPr lang="en-US" altLang="en-US" sz="1200" dirty="0"/>
              <a:t>Average savings 4.6% per year for current certified facilities</a:t>
            </a:r>
          </a:p>
          <a:p>
            <a:r>
              <a:rPr lang="en-US" altLang="en-US" sz="1200" dirty="0"/>
              <a:t>75% of energy savings from operational improvement - compared to ~40% operation savings from “project approach” (DOE Save Energy Now data)</a:t>
            </a:r>
          </a:p>
          <a:p>
            <a:pPr marL="0" indent="0">
              <a:buNone/>
            </a:pPr>
            <a:endParaRPr lang="en-US" sz="1200" dirty="0"/>
          </a:p>
          <a:p>
            <a:pPr marL="0" indent="0">
              <a:buNone/>
            </a:pPr>
            <a:r>
              <a:rPr lang="en-US" sz="1275" u="sng" dirty="0"/>
              <a:t>Near-term ISO 50001 Program Plans</a:t>
            </a:r>
          </a:p>
          <a:p>
            <a:r>
              <a:rPr lang="en-US" sz="1200" dirty="0"/>
              <a:t>Competitive solicitation focused on EnMS education and workforce development</a:t>
            </a:r>
          </a:p>
          <a:p>
            <a:r>
              <a:rPr lang="en-US" sz="1200" dirty="0"/>
              <a:t>SEP 50001 (2019) transition period extended by 6 months due to Covid-19 impacts</a:t>
            </a:r>
          </a:p>
          <a:p>
            <a:r>
              <a:rPr lang="en-US" sz="1200" dirty="0"/>
              <a:t>Expanded cohort support, with shift in promotional activities due to social distancing</a:t>
            </a:r>
          </a:p>
          <a:p>
            <a:r>
              <a:rPr lang="en-US" sz="1200" dirty="0"/>
              <a:t>Cross-office coordination for validation efforts beyond manufacturing (FEMP, BTO, WIP) </a:t>
            </a:r>
          </a:p>
          <a:p>
            <a:endParaRPr lang="en-US" sz="19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914400"/>
            <a:ext cx="1085850" cy="1085850"/>
          </a:xfrm>
          <a:prstGeom prst="rect">
            <a:avLst/>
          </a:prstGeom>
        </p:spPr>
      </p:pic>
      <p:graphicFrame>
        <p:nvGraphicFramePr>
          <p:cNvPr id="8" name="Table 7"/>
          <p:cNvGraphicFramePr>
            <a:graphicFrameLocks noGrp="1"/>
          </p:cNvGraphicFramePr>
          <p:nvPr>
            <p:extLst/>
          </p:nvPr>
        </p:nvGraphicFramePr>
        <p:xfrm>
          <a:off x="1509867" y="1815465"/>
          <a:ext cx="3169061" cy="1341120"/>
        </p:xfrm>
        <a:graphic>
          <a:graphicData uri="http://schemas.openxmlformats.org/drawingml/2006/table">
            <a:tbl>
              <a:tblPr firstRow="1" bandRow="1">
                <a:tableStyleId>{5C22544A-7EE6-4342-B048-85BDC9FD1C3A}</a:tableStyleId>
              </a:tblPr>
              <a:tblGrid>
                <a:gridCol w="1897229"/>
                <a:gridCol w="647816"/>
                <a:gridCol w="624016"/>
              </a:tblGrid>
              <a:tr h="278130">
                <a:tc>
                  <a:txBody>
                    <a:bodyPr/>
                    <a:lstStyle/>
                    <a:p>
                      <a:r>
                        <a:rPr lang="en-US" sz="1400" dirty="0" smtClean="0"/>
                        <a:t>50001 Ready Growth</a:t>
                      </a:r>
                      <a:endParaRPr lang="en-US" sz="1400" dirty="0"/>
                    </a:p>
                  </a:txBody>
                  <a:tcPr marL="68580" marR="68580" marT="34290" marB="34290"/>
                </a:tc>
                <a:tc>
                  <a:txBody>
                    <a:bodyPr/>
                    <a:lstStyle/>
                    <a:p>
                      <a:pPr algn="ctr"/>
                      <a:r>
                        <a:rPr lang="en-US" sz="1400" dirty="0" smtClean="0"/>
                        <a:t>19PR</a:t>
                      </a:r>
                      <a:endParaRPr lang="en-US" sz="1400" dirty="0"/>
                    </a:p>
                  </a:txBody>
                  <a:tcPr marL="68580" marR="68580" marT="34290" marB="34290"/>
                </a:tc>
                <a:tc>
                  <a:txBody>
                    <a:bodyPr/>
                    <a:lstStyle/>
                    <a:p>
                      <a:pPr algn="ctr"/>
                      <a:r>
                        <a:rPr lang="en-US" sz="1400" dirty="0" smtClean="0"/>
                        <a:t>20PR</a:t>
                      </a:r>
                      <a:endParaRPr lang="en-US" sz="1400" dirty="0"/>
                    </a:p>
                  </a:txBody>
                  <a:tcPr marL="68580" marR="68580" marT="34290" marB="34290"/>
                </a:tc>
              </a:tr>
              <a:tr h="278130">
                <a:tc>
                  <a:txBody>
                    <a:bodyPr/>
                    <a:lstStyle/>
                    <a:p>
                      <a:r>
                        <a:rPr lang="en-US" sz="1400" dirty="0" smtClean="0"/>
                        <a:t>Recognized facilities</a:t>
                      </a:r>
                      <a:endParaRPr lang="en-US" sz="1400" dirty="0"/>
                    </a:p>
                  </a:txBody>
                  <a:tcPr marL="68580" marR="68580" marT="34290" marB="34290"/>
                </a:tc>
                <a:tc>
                  <a:txBody>
                    <a:bodyPr/>
                    <a:lstStyle/>
                    <a:p>
                      <a:pPr algn="ctr"/>
                      <a:r>
                        <a:rPr lang="en-US" sz="1400" dirty="0" smtClean="0"/>
                        <a:t>30</a:t>
                      </a:r>
                      <a:endParaRPr lang="en-US" sz="1400" dirty="0"/>
                    </a:p>
                  </a:txBody>
                  <a:tcPr marL="68580" marR="68580" marT="34290" marB="34290"/>
                </a:tc>
                <a:tc>
                  <a:txBody>
                    <a:bodyPr/>
                    <a:lstStyle/>
                    <a:p>
                      <a:pPr algn="ctr"/>
                      <a:r>
                        <a:rPr lang="en-US" sz="1400" dirty="0" smtClean="0"/>
                        <a:t>60</a:t>
                      </a:r>
                      <a:endParaRPr lang="en-US" sz="1400" dirty="0"/>
                    </a:p>
                  </a:txBody>
                  <a:tcPr marL="68580" marR="68580" marT="34290" marB="34290"/>
                </a:tc>
              </a:tr>
              <a:tr h="278130">
                <a:tc>
                  <a:txBody>
                    <a:bodyPr/>
                    <a:lstStyle/>
                    <a:p>
                      <a:r>
                        <a:rPr lang="en-US" sz="1400" dirty="0" smtClean="0"/>
                        <a:t>Navigator</a:t>
                      </a:r>
                      <a:r>
                        <a:rPr lang="en-US" sz="1400" baseline="0" dirty="0" smtClean="0"/>
                        <a:t> projects</a:t>
                      </a:r>
                      <a:endParaRPr lang="en-US" sz="1400" dirty="0"/>
                    </a:p>
                  </a:txBody>
                  <a:tcPr marL="68580" marR="68580" marT="34290" marB="34290"/>
                </a:tc>
                <a:tc>
                  <a:txBody>
                    <a:bodyPr/>
                    <a:lstStyle/>
                    <a:p>
                      <a:pPr algn="ctr"/>
                      <a:r>
                        <a:rPr lang="en-US" sz="1400" dirty="0" smtClean="0"/>
                        <a:t>815</a:t>
                      </a:r>
                      <a:endParaRPr lang="en-US" sz="1400" dirty="0"/>
                    </a:p>
                  </a:txBody>
                  <a:tcPr marL="68580" marR="68580" marT="34290" marB="34290"/>
                </a:tc>
                <a:tc>
                  <a:txBody>
                    <a:bodyPr/>
                    <a:lstStyle/>
                    <a:p>
                      <a:pPr algn="ctr"/>
                      <a:r>
                        <a:rPr lang="en-US" sz="1400" dirty="0" smtClean="0"/>
                        <a:t>1192</a:t>
                      </a:r>
                      <a:endParaRPr lang="en-US" sz="1400" dirty="0"/>
                    </a:p>
                  </a:txBody>
                  <a:tcPr marL="68580" marR="68580" marT="34290" marB="34290"/>
                </a:tc>
              </a:tr>
              <a:tr h="278130">
                <a:tc>
                  <a:txBody>
                    <a:bodyPr/>
                    <a:lstStyle/>
                    <a:p>
                      <a:r>
                        <a:rPr lang="en-US" sz="1400" dirty="0" smtClean="0"/>
                        <a:t>Navigator user accounts</a:t>
                      </a:r>
                      <a:endParaRPr lang="en-US" sz="1400" dirty="0"/>
                    </a:p>
                  </a:txBody>
                  <a:tcPr marL="68580" marR="68580" marT="34290" marB="34290"/>
                </a:tc>
                <a:tc>
                  <a:txBody>
                    <a:bodyPr/>
                    <a:lstStyle/>
                    <a:p>
                      <a:pPr algn="ctr"/>
                      <a:r>
                        <a:rPr lang="en-US" sz="1400" dirty="0" smtClean="0"/>
                        <a:t>1705</a:t>
                      </a:r>
                      <a:endParaRPr lang="en-US" sz="1400" dirty="0"/>
                    </a:p>
                  </a:txBody>
                  <a:tcPr marL="68580" marR="68580" marT="34290" marB="34290"/>
                </a:tc>
                <a:tc>
                  <a:txBody>
                    <a:bodyPr/>
                    <a:lstStyle/>
                    <a:p>
                      <a:pPr algn="ctr"/>
                      <a:r>
                        <a:rPr lang="en-US" sz="1400" dirty="0" smtClean="0"/>
                        <a:t>2473</a:t>
                      </a:r>
                      <a:endParaRPr lang="en-US" sz="1400" dirty="0"/>
                    </a:p>
                  </a:txBody>
                  <a:tcPr marL="68580" marR="68580" marT="34290" marB="34290"/>
                </a:tc>
              </a:tr>
            </a:tbl>
          </a:graphicData>
        </a:graphic>
      </p:graphicFrame>
      <p:sp>
        <p:nvSpPr>
          <p:cNvPr id="9" name="Content Placeholder 1"/>
          <p:cNvSpPr txBox="1">
            <a:spLocks/>
          </p:cNvSpPr>
          <p:nvPr/>
        </p:nvSpPr>
        <p:spPr bwMode="auto">
          <a:xfrm>
            <a:off x="4914900" y="1714500"/>
            <a:ext cx="2857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75" u="sng" dirty="0"/>
              <a:t>5R Program Updates</a:t>
            </a:r>
          </a:p>
          <a:p>
            <a:r>
              <a:rPr lang="en-US" sz="1200" dirty="0"/>
              <a:t>9 supporting organizations assisting facilities through Partner platforms</a:t>
            </a:r>
          </a:p>
          <a:p>
            <a:r>
              <a:rPr lang="en-US" sz="1200" dirty="0"/>
              <a:t>Upgraded Navigator for ISO 50001:2018 and added Task Playbook capability</a:t>
            </a:r>
          </a:p>
          <a:p>
            <a:r>
              <a:rPr lang="en-US" sz="1200" dirty="0"/>
              <a:t>Saudi Arabia, Canada, and Mexico programs being established</a:t>
            </a:r>
          </a:p>
        </p:txBody>
      </p:sp>
    </p:spTree>
    <p:extLst>
      <p:ext uri="{BB962C8B-B14F-4D97-AF65-F5344CB8AC3E}">
        <p14:creationId xmlns:p14="http://schemas.microsoft.com/office/powerpoint/2010/main" val="3531892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oin | Better Buildings Initi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15" y="1111314"/>
            <a:ext cx="3165744" cy="136127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70389" y="2681031"/>
            <a:ext cx="7886700" cy="3263504"/>
          </a:xfrm>
        </p:spPr>
        <p:txBody>
          <a:bodyPr>
            <a:normAutofit/>
          </a:bodyPr>
          <a:lstStyle/>
          <a:p>
            <a:pPr marL="0" indent="0" algn="ctr">
              <a:buNone/>
            </a:pPr>
            <a:r>
              <a:rPr lang="en-US" sz="2700" dirty="0">
                <a:solidFill>
                  <a:schemeClr val="accent5">
                    <a:lumMod val="75000"/>
                  </a:schemeClr>
                </a:solidFill>
                <a:latin typeface="+mj-lt"/>
                <a:ea typeface="Batang" panose="02030600000101010101" pitchFamily="18" charset="-127"/>
              </a:rPr>
              <a:t>Helping manufacturers and other industrial organizations save money and improve their competitiveness</a:t>
            </a:r>
          </a:p>
        </p:txBody>
      </p:sp>
      <p:pic>
        <p:nvPicPr>
          <p:cNvPr id="7" name="Picture 6"/>
          <p:cNvPicPr>
            <a:picLocks noChangeAspect="1"/>
          </p:cNvPicPr>
          <p:nvPr/>
        </p:nvPicPr>
        <p:blipFill rotWithShape="1">
          <a:blip r:embed="rId3"/>
          <a:srcRect b="9098"/>
          <a:stretch/>
        </p:blipFill>
        <p:spPr>
          <a:xfrm>
            <a:off x="6331414" y="4092127"/>
            <a:ext cx="1237707" cy="1197353"/>
          </a:xfrm>
          <a:prstGeom prst="rect">
            <a:avLst/>
          </a:prstGeom>
        </p:spPr>
      </p:pic>
      <p:sp>
        <p:nvSpPr>
          <p:cNvPr id="8" name="TextBox 7"/>
          <p:cNvSpPr txBox="1"/>
          <p:nvPr/>
        </p:nvSpPr>
        <p:spPr>
          <a:xfrm>
            <a:off x="7677924" y="4357603"/>
            <a:ext cx="1186928" cy="646331"/>
          </a:xfrm>
          <a:prstGeom prst="rect">
            <a:avLst/>
          </a:prstGeom>
          <a:noFill/>
        </p:spPr>
        <p:txBody>
          <a:bodyPr wrap="none" rtlCol="0">
            <a:spAutoFit/>
          </a:bodyPr>
          <a:lstStyle/>
          <a:p>
            <a:pPr algn="ctr"/>
            <a:r>
              <a:rPr lang="en-US" dirty="0">
                <a:solidFill>
                  <a:srgbClr val="002060"/>
                </a:solidFill>
                <a:latin typeface="+mj-lt"/>
              </a:rPr>
              <a:t>Waste</a:t>
            </a:r>
          </a:p>
          <a:p>
            <a:pPr algn="ctr"/>
            <a:r>
              <a:rPr lang="en-US" dirty="0">
                <a:solidFill>
                  <a:srgbClr val="002060"/>
                </a:solidFill>
                <a:latin typeface="+mj-lt"/>
              </a:rPr>
              <a:t>Reduction</a:t>
            </a:r>
          </a:p>
        </p:txBody>
      </p:sp>
      <p:pic>
        <p:nvPicPr>
          <p:cNvPr id="9" name="Picture 8"/>
          <p:cNvPicPr>
            <a:picLocks noChangeAspect="1"/>
          </p:cNvPicPr>
          <p:nvPr/>
        </p:nvPicPr>
        <p:blipFill>
          <a:blip r:embed="rId4"/>
          <a:stretch>
            <a:fillRect/>
          </a:stretch>
        </p:blipFill>
        <p:spPr>
          <a:xfrm>
            <a:off x="3158915" y="4017970"/>
            <a:ext cx="1835944" cy="1400175"/>
          </a:xfrm>
          <a:prstGeom prst="rect">
            <a:avLst/>
          </a:prstGeom>
        </p:spPr>
      </p:pic>
      <p:sp>
        <p:nvSpPr>
          <p:cNvPr id="10" name="TextBox 9"/>
          <p:cNvSpPr txBox="1"/>
          <p:nvPr/>
        </p:nvSpPr>
        <p:spPr>
          <a:xfrm>
            <a:off x="5047752" y="4357603"/>
            <a:ext cx="946478" cy="646331"/>
          </a:xfrm>
          <a:prstGeom prst="rect">
            <a:avLst/>
          </a:prstGeom>
          <a:noFill/>
        </p:spPr>
        <p:txBody>
          <a:bodyPr wrap="none" rtlCol="0">
            <a:spAutoFit/>
          </a:bodyPr>
          <a:lstStyle/>
          <a:p>
            <a:pPr algn="ctr"/>
            <a:r>
              <a:rPr lang="en-US" dirty="0">
                <a:solidFill>
                  <a:srgbClr val="002060"/>
                </a:solidFill>
                <a:latin typeface="+mj-lt"/>
              </a:rPr>
              <a:t>Water</a:t>
            </a:r>
          </a:p>
          <a:p>
            <a:pPr algn="ctr"/>
            <a:r>
              <a:rPr lang="en-US" dirty="0">
                <a:solidFill>
                  <a:srgbClr val="002060"/>
                </a:solidFill>
                <a:latin typeface="+mj-lt"/>
              </a:rPr>
              <a:t>Savings</a:t>
            </a:r>
          </a:p>
        </p:txBody>
      </p:sp>
      <p:pic>
        <p:nvPicPr>
          <p:cNvPr id="11" name="Picture 12" descr="Image result for energy plug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928" y="4092128"/>
            <a:ext cx="1251860" cy="12518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47282" y="4357603"/>
            <a:ext cx="1819847" cy="923330"/>
          </a:xfrm>
          <a:prstGeom prst="rect">
            <a:avLst/>
          </a:prstGeom>
          <a:noFill/>
        </p:spPr>
        <p:txBody>
          <a:bodyPr wrap="square" rtlCol="0">
            <a:spAutoFit/>
          </a:bodyPr>
          <a:lstStyle/>
          <a:p>
            <a:pPr algn="ctr"/>
            <a:r>
              <a:rPr lang="en-US" dirty="0">
                <a:solidFill>
                  <a:srgbClr val="002060"/>
                </a:solidFill>
                <a:latin typeface="+mj-lt"/>
                <a:ea typeface="Batang" panose="02030600000101010101" pitchFamily="18" charset="-127"/>
              </a:rPr>
              <a:t>Increased </a:t>
            </a:r>
          </a:p>
          <a:p>
            <a:pPr algn="ctr"/>
            <a:r>
              <a:rPr lang="en-US" dirty="0">
                <a:solidFill>
                  <a:srgbClr val="002060"/>
                </a:solidFill>
                <a:latin typeface="+mj-lt"/>
                <a:ea typeface="Batang" panose="02030600000101010101" pitchFamily="18" charset="-127"/>
              </a:rPr>
              <a:t>Energy Productivity</a:t>
            </a:r>
          </a:p>
        </p:txBody>
      </p:sp>
    </p:spTree>
    <p:extLst>
      <p:ext uri="{BB962C8B-B14F-4D97-AF65-F5344CB8AC3E}">
        <p14:creationId xmlns:p14="http://schemas.microsoft.com/office/powerpoint/2010/main" val="1546827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4457700" y="2643187"/>
            <a:ext cx="4286250" cy="3243263"/>
          </a:xfrm>
          <a:prstGeom prst="rect">
            <a:avLst/>
          </a:prstGeom>
          <a:ln>
            <a:solidFill>
              <a:schemeClr val="tx1"/>
            </a:solid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350" dirty="0">
                <a:latin typeface="+mj-lt"/>
              </a:rPr>
              <a:t>Better Plants partners join for 5 reasons:</a:t>
            </a:r>
          </a:p>
          <a:p>
            <a:pPr marL="342900" indent="-342900">
              <a:buFont typeface="Wingdings 2" panose="05020102010507070707" pitchFamily="18" charset="2"/>
              <a:buAutoNum type="arabicPeriod"/>
            </a:pPr>
            <a:r>
              <a:rPr lang="en-US" sz="1350" dirty="0">
                <a:latin typeface="+mj-lt"/>
              </a:rPr>
              <a:t>Technical Assistance</a:t>
            </a:r>
          </a:p>
          <a:p>
            <a:pPr marL="342900" indent="-342900">
              <a:buFont typeface="Wingdings 2" panose="05020102010507070707" pitchFamily="18" charset="2"/>
              <a:buAutoNum type="arabicPeriod"/>
            </a:pPr>
            <a:r>
              <a:rPr lang="en-US" sz="1350" dirty="0">
                <a:latin typeface="+mj-lt"/>
              </a:rPr>
              <a:t>Connections to Labs and Innovation</a:t>
            </a:r>
          </a:p>
          <a:p>
            <a:pPr marL="342900" indent="-342900">
              <a:buFont typeface="Wingdings 2" panose="05020102010507070707" pitchFamily="18" charset="2"/>
              <a:buAutoNum type="arabicPeriod"/>
            </a:pPr>
            <a:r>
              <a:rPr lang="en-US" sz="1350" dirty="0">
                <a:latin typeface="+mj-lt"/>
              </a:rPr>
              <a:t>National Recognition</a:t>
            </a:r>
          </a:p>
          <a:p>
            <a:pPr marL="342900" indent="-342900">
              <a:buFont typeface="Wingdings 2" panose="05020102010507070707" pitchFamily="18" charset="2"/>
              <a:buAutoNum type="arabicPeriod"/>
            </a:pPr>
            <a:r>
              <a:rPr lang="en-US" sz="1350" dirty="0">
                <a:latin typeface="+mj-lt"/>
              </a:rPr>
              <a:t>Peer-to-Peer Networking Opportunities</a:t>
            </a:r>
          </a:p>
          <a:p>
            <a:pPr marL="342900" indent="-342900">
              <a:buFont typeface="Wingdings 2" panose="05020102010507070707" pitchFamily="18" charset="2"/>
              <a:buAutoNum type="arabicPeriod"/>
            </a:pPr>
            <a:r>
              <a:rPr lang="en-US" sz="1350" dirty="0">
                <a:latin typeface="+mj-lt"/>
              </a:rPr>
              <a:t>Workforce development</a:t>
            </a:r>
          </a:p>
          <a:p>
            <a:pPr marL="0" indent="0" eaLnBrk="1" fontAlgn="auto" hangingPunct="1">
              <a:spcBef>
                <a:spcPts val="900"/>
              </a:spcBef>
              <a:spcAft>
                <a:spcPts val="0"/>
              </a:spcAft>
              <a:buNone/>
              <a:defRPr/>
            </a:pPr>
            <a:r>
              <a:rPr lang="en-US" sz="1200" dirty="0">
                <a:latin typeface="Arial" panose="020B0604020202020204" pitchFamily="34" charset="0"/>
                <a:cs typeface="Arial" panose="020B0604020202020204" pitchFamily="34" charset="0"/>
              </a:rPr>
              <a:t>Through Better Plants, companies</a:t>
            </a:r>
            <a:r>
              <a:rPr lang="en-US" sz="1200" b="1" dirty="0">
                <a:latin typeface="Arial" panose="020B0604020202020204" pitchFamily="34" charset="0"/>
                <a:cs typeface="Arial" panose="020B0604020202020204" pitchFamily="34" charset="0"/>
              </a:rPr>
              <a:t> set long-term efficiency goals. </a:t>
            </a:r>
            <a:r>
              <a:rPr lang="en-US" sz="1200" dirty="0">
                <a:latin typeface="Arial" panose="020B0604020202020204" pitchFamily="34" charset="0"/>
                <a:cs typeface="Arial" panose="020B0604020202020204" pitchFamily="34" charset="0"/>
              </a:rPr>
              <a:t>Organizations with publicly stated energy reduction goals:</a:t>
            </a:r>
          </a:p>
          <a:p>
            <a:pPr lvl="1" eaLnBrk="1" fontAlgn="auto" hangingPunct="1">
              <a:spcBef>
                <a:spcPts val="900"/>
              </a:spcBef>
              <a:spcAft>
                <a:spcPts val="0"/>
              </a:spcAft>
              <a:buFont typeface="Wingdings" pitchFamily="2" charset="2"/>
              <a:buChar char="§"/>
              <a:defRPr/>
            </a:pPr>
            <a:r>
              <a:rPr lang="en-US" sz="1050" dirty="0">
                <a:latin typeface="Arial" panose="020B0604020202020204" pitchFamily="34" charset="0"/>
                <a:cs typeface="Arial" panose="020B0604020202020204" pitchFamily="34" charset="0"/>
              </a:rPr>
              <a:t>Implemented 50% more efficiency and renewable energy measures than organizations without goals. </a:t>
            </a:r>
          </a:p>
          <a:p>
            <a:pPr lvl="1" eaLnBrk="1" fontAlgn="auto" hangingPunct="1">
              <a:spcBef>
                <a:spcPts val="900"/>
              </a:spcBef>
              <a:spcAft>
                <a:spcPts val="0"/>
              </a:spcAft>
              <a:buFont typeface="Wingdings" pitchFamily="2" charset="2"/>
              <a:buChar char="§"/>
              <a:defRPr/>
            </a:pPr>
            <a:r>
              <a:rPr lang="en-US" sz="1050" dirty="0">
                <a:latin typeface="Arial" panose="020B0604020202020204" pitchFamily="34" charset="0"/>
                <a:cs typeface="Arial" panose="020B0604020202020204" pitchFamily="34" charset="0"/>
              </a:rPr>
              <a:t>Are 2.7 times more likely to increase investments, and say they see brand value and other co-benefits beyond energy savings</a:t>
            </a:r>
          </a:p>
          <a:p>
            <a:pPr marL="342900" indent="-342900">
              <a:buFont typeface="Wingdings 2" panose="05020102010507070707" pitchFamily="18" charset="2"/>
              <a:buAutoNum type="arabicPeriod"/>
            </a:pPr>
            <a:endParaRPr lang="en-US" sz="1350" dirty="0">
              <a:latin typeface="+mj-lt"/>
            </a:endParaRPr>
          </a:p>
          <a:p>
            <a:pPr marL="0" indent="0">
              <a:buNone/>
            </a:pPr>
            <a:endParaRPr lang="en-US" sz="1350" dirty="0">
              <a:latin typeface="+mj-lt"/>
            </a:endParaRPr>
          </a:p>
        </p:txBody>
      </p:sp>
      <p:sp>
        <p:nvSpPr>
          <p:cNvPr id="2" name="TextBox 1"/>
          <p:cNvSpPr txBox="1"/>
          <p:nvPr/>
        </p:nvSpPr>
        <p:spPr>
          <a:xfrm>
            <a:off x="3486150" y="1295659"/>
            <a:ext cx="5257800" cy="1246495"/>
          </a:xfrm>
          <a:prstGeom prst="rect">
            <a:avLst/>
          </a:prstGeom>
          <a:noFill/>
          <a:ln>
            <a:solidFill>
              <a:schemeClr val="tx1"/>
            </a:solidFill>
          </a:ln>
        </p:spPr>
        <p:txBody>
          <a:bodyPr wrap="square" rtlCol="0">
            <a:spAutoFit/>
          </a:bodyPr>
          <a:lstStyle/>
          <a:p>
            <a:r>
              <a:rPr lang="en-US" sz="1500" b="1" dirty="0">
                <a:latin typeface="+mj-lt"/>
              </a:rPr>
              <a:t>Objective: </a:t>
            </a:r>
            <a:r>
              <a:rPr lang="en-US" sz="1500" dirty="0">
                <a:latin typeface="+mj-lt"/>
              </a:rPr>
              <a:t>Drive leadership in energy innovation in the industrial sector through helping industry in setting and meeting ambitious energy efficiency targets, sharing solutions, and facilitating field validation and adoption of energy-saving technologies. </a:t>
            </a:r>
          </a:p>
        </p:txBody>
      </p:sp>
      <p:sp>
        <p:nvSpPr>
          <p:cNvPr id="8" name="Content Placeholder 2"/>
          <p:cNvSpPr txBox="1">
            <a:spLocks/>
          </p:cNvSpPr>
          <p:nvPr/>
        </p:nvSpPr>
        <p:spPr bwMode="auto">
          <a:xfrm>
            <a:off x="314325" y="2643187"/>
            <a:ext cx="3971926" cy="3243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u="sng" dirty="0">
                <a:latin typeface="+mj-lt"/>
              </a:rPr>
              <a:t>AMO Mission: </a:t>
            </a:r>
            <a:r>
              <a:rPr lang="en-US" sz="1350" dirty="0">
                <a:latin typeface="+mj-lt"/>
              </a:rPr>
              <a:t>Better Plants helps fulfill AMO’s strategic goals of:</a:t>
            </a:r>
          </a:p>
          <a:p>
            <a:r>
              <a:rPr lang="en-US" sz="1350" dirty="0">
                <a:latin typeface="+mj-lt"/>
              </a:rPr>
              <a:t>Improving the productivity and energy efficiency of US manufacturing</a:t>
            </a:r>
          </a:p>
          <a:p>
            <a:r>
              <a:rPr lang="en-US" sz="1350" dirty="0">
                <a:latin typeface="+mj-lt"/>
              </a:rPr>
              <a:t>Reducing lifecycle energy and resource impacts of manufacturing goods</a:t>
            </a:r>
          </a:p>
          <a:p>
            <a:r>
              <a:rPr lang="en-US" sz="1350" dirty="0">
                <a:latin typeface="+mj-lt"/>
              </a:rPr>
              <a:t>Transitioning DOE supported innovative technologies and practices into US manufacturing capabilities</a:t>
            </a:r>
          </a:p>
          <a:p>
            <a:r>
              <a:rPr lang="en-US" sz="1350" dirty="0">
                <a:latin typeface="+mj-lt"/>
              </a:rPr>
              <a:t>Strengthening and advancing the US manufacturing workforce</a:t>
            </a:r>
          </a:p>
        </p:txBody>
      </p:sp>
      <p:pic>
        <p:nvPicPr>
          <p:cNvPr id="7" name="Picture 4" descr="Join | Better Buildings Initi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15" y="1111314"/>
            <a:ext cx="3165744" cy="136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2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7166"/>
            <a:ext cx="6715973" cy="527951"/>
          </a:xfrm>
        </p:spPr>
        <p:txBody>
          <a:bodyPr>
            <a:noAutofit/>
          </a:bodyPr>
          <a:lstStyle/>
          <a:p>
            <a:pPr eaLnBrk="1" hangingPunct="1"/>
            <a:r>
              <a:rPr lang="en-US" sz="3200" dirty="0">
                <a:cs typeface="Arial" charset="0"/>
              </a:rPr>
              <a:t>Better Plants Technical Assistance</a:t>
            </a:r>
          </a:p>
        </p:txBody>
      </p:sp>
      <p:sp>
        <p:nvSpPr>
          <p:cNvPr id="2" name="TextBox 1"/>
          <p:cNvSpPr txBox="1"/>
          <p:nvPr/>
        </p:nvSpPr>
        <p:spPr>
          <a:xfrm>
            <a:off x="185738" y="1739419"/>
            <a:ext cx="6132575" cy="4154984"/>
          </a:xfrm>
          <a:prstGeom prst="rect">
            <a:avLst/>
          </a:prstGeom>
          <a:noFill/>
        </p:spPr>
        <p:txBody>
          <a:bodyPr wrap="square" rtlCol="0">
            <a:spAutoFit/>
          </a:bodyPr>
          <a:lstStyle/>
          <a:p>
            <a:pPr marL="214313" indent="-214313">
              <a:buFont typeface="Arial" panose="020B0604020202020204" pitchFamily="34" charset="0"/>
              <a:buChar char="•"/>
            </a:pPr>
            <a:r>
              <a:rPr lang="en-US" sz="1200" b="1" dirty="0"/>
              <a:t>Technical Account Manager</a:t>
            </a:r>
          </a:p>
          <a:p>
            <a:pPr marL="557213" lvl="1" indent="-214313">
              <a:buFont typeface="Arial" panose="020B0604020202020204" pitchFamily="34" charset="0"/>
              <a:buChar char="•"/>
            </a:pPr>
            <a:r>
              <a:rPr lang="en-US" sz="1200" dirty="0"/>
              <a:t>Based through ORNL. Help with energy baselines and data tracking/reporting</a:t>
            </a:r>
          </a:p>
          <a:p>
            <a:pPr marL="557213" lvl="1" indent="-214313">
              <a:buFont typeface="Arial" panose="020B0604020202020204" pitchFamily="34" charset="0"/>
              <a:buChar char="•"/>
            </a:pPr>
            <a:r>
              <a:rPr lang="en-US" sz="1200" dirty="0"/>
              <a:t>Keep partners informed about available DOE resources and opportunities</a:t>
            </a:r>
          </a:p>
          <a:p>
            <a:pPr marL="214313" indent="-214313">
              <a:buFont typeface="Arial" panose="020B0604020202020204" pitchFamily="34" charset="0"/>
              <a:buChar char="•"/>
            </a:pPr>
            <a:r>
              <a:rPr lang="en-US" sz="1200" b="1" dirty="0"/>
              <a:t>In Plant Trainings</a:t>
            </a:r>
          </a:p>
          <a:p>
            <a:pPr marL="557213" lvl="1" indent="-214313">
              <a:buFont typeface="Arial" panose="020B0604020202020204" pitchFamily="34" charset="0"/>
              <a:buChar char="•"/>
            </a:pPr>
            <a:r>
              <a:rPr lang="en-US" sz="1200" dirty="0"/>
              <a:t>139+ In Plant Trainings offered to date, for 2,400 participants</a:t>
            </a:r>
          </a:p>
          <a:p>
            <a:pPr marL="557213" lvl="1" indent="-214313">
              <a:buFont typeface="Arial" panose="020B0604020202020204" pitchFamily="34" charset="0"/>
              <a:buChar char="•"/>
            </a:pPr>
            <a:r>
              <a:rPr lang="en-US" sz="1200" dirty="0"/>
              <a:t>Over $50M in identified savings</a:t>
            </a:r>
          </a:p>
          <a:p>
            <a:pPr marL="557213" lvl="1" indent="-214313">
              <a:buFont typeface="Arial" panose="020B0604020202020204" pitchFamily="34" charset="0"/>
              <a:buChar char="•"/>
            </a:pPr>
            <a:r>
              <a:rPr lang="en-US" sz="1200" dirty="0"/>
              <a:t>New Industrial water savings topic was rolled out</a:t>
            </a:r>
          </a:p>
          <a:p>
            <a:pPr marL="214313" indent="-214313">
              <a:buFont typeface="Arial" panose="020B0604020202020204" pitchFamily="34" charset="0"/>
              <a:buChar char="•"/>
            </a:pPr>
            <a:r>
              <a:rPr lang="en-US" sz="1200" b="1" dirty="0"/>
              <a:t>Field Validation and Diagnostic Equipment Program/Software Tools</a:t>
            </a:r>
          </a:p>
          <a:p>
            <a:pPr marL="557213" lvl="1" indent="-214313">
              <a:buFont typeface="Arial" panose="020B0604020202020204" pitchFamily="34" charset="0"/>
              <a:buChar char="•"/>
            </a:pPr>
            <a:r>
              <a:rPr lang="en-US" sz="1200" dirty="0"/>
              <a:t>Help evaluate system performance, measure energy losses/saving opportunities</a:t>
            </a:r>
          </a:p>
          <a:p>
            <a:pPr marL="557213" lvl="1" indent="-214313">
              <a:buFont typeface="Arial" panose="020B0604020202020204" pitchFamily="34" charset="0"/>
              <a:buChar char="•"/>
            </a:pPr>
            <a:r>
              <a:rPr lang="en-US" sz="1200" dirty="0"/>
              <a:t>Free of charge access to borrow various instruments – ~60 loans to date</a:t>
            </a:r>
          </a:p>
          <a:p>
            <a:pPr marL="557213" lvl="1" indent="-214313">
              <a:buFont typeface="Arial" panose="020B0604020202020204" pitchFamily="34" charset="0"/>
              <a:buChar char="•"/>
            </a:pPr>
            <a:r>
              <a:rPr lang="en-US" sz="1200" dirty="0"/>
              <a:t>New Plant Water Profiler Tool</a:t>
            </a:r>
          </a:p>
          <a:p>
            <a:pPr marL="214313" indent="-214313">
              <a:buFont typeface="Arial" panose="020B0604020202020204" pitchFamily="34" charset="0"/>
              <a:buChar char="•"/>
            </a:pPr>
            <a:r>
              <a:rPr lang="en-US" sz="1200" b="1" dirty="0"/>
              <a:t>Toolkits, Tip Cards, Sourcebooks, Cheat Sheets</a:t>
            </a:r>
          </a:p>
          <a:p>
            <a:pPr marL="557213" lvl="1" indent="-214313">
              <a:buFont typeface="Arial" panose="020B0604020202020204" pitchFamily="34" charset="0"/>
              <a:buChar char="•"/>
            </a:pPr>
            <a:r>
              <a:rPr lang="en-US" sz="1200" dirty="0"/>
              <a:t>Dedicated webpages for 13 technology focus areas with best practices, point of contact with expertise, case studies, </a:t>
            </a:r>
            <a:r>
              <a:rPr lang="en-US" sz="1200" dirty="0" err="1"/>
              <a:t>etc</a:t>
            </a:r>
            <a:endParaRPr lang="en-US" sz="1200" dirty="0"/>
          </a:p>
          <a:p>
            <a:pPr marL="557213" lvl="1" indent="-214313">
              <a:buFont typeface="Arial" panose="020B0604020202020204" pitchFamily="34" charset="0"/>
              <a:buChar char="•"/>
            </a:pPr>
            <a:r>
              <a:rPr lang="en-US" sz="1200" dirty="0"/>
              <a:t>Created Treasure Hunt Exchange Toolkit, Water Management Strategic Primer</a:t>
            </a:r>
          </a:p>
          <a:p>
            <a:pPr marL="214313" indent="-214313">
              <a:buFont typeface="Arial" panose="020B0604020202020204" pitchFamily="34" charset="0"/>
              <a:buChar char="•"/>
            </a:pPr>
            <a:r>
              <a:rPr lang="en-US" sz="1200" b="1" dirty="0"/>
              <a:t>Financing Navigator</a:t>
            </a:r>
          </a:p>
          <a:p>
            <a:pPr marL="557213" lvl="1" indent="-214313">
              <a:buFont typeface="Arial" panose="020B0604020202020204" pitchFamily="34" charset="0"/>
              <a:buChar char="•"/>
            </a:pPr>
            <a:r>
              <a:rPr lang="en-US" sz="1200" dirty="0"/>
              <a:t>Online tool to help partners find financing solutions. The tool helps users understand the array of financing solutions for energy projects that are available in the market and easily explore which option may be best for them.</a:t>
            </a:r>
          </a:p>
          <a:p>
            <a:pPr marL="214313" indent="-214313">
              <a:buFont typeface="Arial" panose="020B0604020202020204" pitchFamily="34" charset="0"/>
              <a:buChar char="•"/>
            </a:pPr>
            <a:r>
              <a:rPr lang="en-US" sz="1200" b="1" dirty="0"/>
              <a:t>Water Savings and Waste Reduction</a:t>
            </a:r>
            <a:endParaRPr lang="en-US" sz="1200" dirty="0"/>
          </a:p>
          <a:p>
            <a:pPr marL="214313" indent="-214313">
              <a:buFont typeface="Arial" panose="020B0604020202020204" pitchFamily="34" charset="0"/>
              <a:buChar char="•"/>
            </a:pPr>
            <a:r>
              <a:rPr lang="en-US" sz="1200" b="1" dirty="0"/>
              <a:t>Accessible, Replicable Solutions </a:t>
            </a:r>
          </a:p>
        </p:txBody>
      </p:sp>
      <p:pic>
        <p:nvPicPr>
          <p:cNvPr id="4" name="Picture 3">
            <a:extLst>
              <a:ext uri="{FF2B5EF4-FFF2-40B4-BE49-F238E27FC236}">
                <a16:creationId xmlns="" xmlns:a16="http://schemas.microsoft.com/office/drawing/2014/main" id="{617BF3CA-2CEC-4E5B-B6FA-D92A86450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8313" y="1371600"/>
            <a:ext cx="2440973" cy="1831652"/>
          </a:xfrm>
          <a:prstGeom prst="rect">
            <a:avLst/>
          </a:prstGeom>
        </p:spPr>
      </p:pic>
      <p:pic>
        <p:nvPicPr>
          <p:cNvPr id="6" name="Picture 5">
            <a:extLst>
              <a:ext uri="{FF2B5EF4-FFF2-40B4-BE49-F238E27FC236}">
                <a16:creationId xmlns="" xmlns:a16="http://schemas.microsoft.com/office/drawing/2014/main" id="{A71B5A06-78D2-4DA3-BAB1-B5D7DB643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208499" y="4455975"/>
            <a:ext cx="2550786" cy="1435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8982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026"/>
            <a:ext cx="5124288" cy="584775"/>
          </a:xfrm>
          <a:prstGeom prst="rect">
            <a:avLst/>
          </a:prstGeom>
        </p:spPr>
        <p:txBody>
          <a:bodyPr wrap="none">
            <a:spAutoFit/>
          </a:bodyPr>
          <a:lstStyle/>
          <a:p>
            <a:r>
              <a:rPr lang="en-US" sz="3200" b="1" dirty="0">
                <a:solidFill>
                  <a:srgbClr val="007934"/>
                </a:solidFill>
                <a:latin typeface="+mj-lt"/>
              </a:rPr>
              <a:t>Better Plants Year in Review</a:t>
            </a:r>
          </a:p>
        </p:txBody>
      </p:sp>
      <p:sp>
        <p:nvSpPr>
          <p:cNvPr id="6" name="Rectangle 5"/>
          <p:cNvSpPr/>
          <p:nvPr/>
        </p:nvSpPr>
        <p:spPr>
          <a:xfrm>
            <a:off x="1625714" y="1688123"/>
            <a:ext cx="1347165" cy="761747"/>
          </a:xfrm>
          <a:prstGeom prst="rect">
            <a:avLst/>
          </a:prstGeom>
          <a:noFill/>
        </p:spPr>
        <p:txBody>
          <a:bodyPr wrap="none" lIns="68580" tIns="34290" rIns="68580" bIns="34290">
            <a:spAutoFit/>
          </a:bodyPr>
          <a:lstStyle/>
          <a:p>
            <a:pPr algn="ctr"/>
            <a:r>
              <a:rPr lang="en-US" sz="4500" b="1" dirty="0">
                <a:ln w="22225">
                  <a:solidFill>
                    <a:schemeClr val="accent2"/>
                  </a:solidFill>
                  <a:prstDash val="solid"/>
                </a:ln>
                <a:solidFill>
                  <a:schemeClr val="accent2">
                    <a:lumMod val="40000"/>
                    <a:lumOff val="60000"/>
                  </a:schemeClr>
                </a:solidFill>
              </a:rPr>
              <a:t>235</a:t>
            </a:r>
            <a:r>
              <a:rPr lang="en-US" sz="3300" b="1" dirty="0">
                <a:ln w="22225">
                  <a:solidFill>
                    <a:schemeClr val="accent2"/>
                  </a:solidFill>
                  <a:prstDash val="solid"/>
                </a:ln>
                <a:solidFill>
                  <a:schemeClr val="accent2">
                    <a:lumMod val="40000"/>
                    <a:lumOff val="60000"/>
                  </a:schemeClr>
                </a:solidFill>
              </a:rPr>
              <a:t>+</a:t>
            </a:r>
          </a:p>
        </p:txBody>
      </p:sp>
      <p:sp>
        <p:nvSpPr>
          <p:cNvPr id="7" name="Rectangle 6"/>
          <p:cNvSpPr/>
          <p:nvPr/>
        </p:nvSpPr>
        <p:spPr>
          <a:xfrm>
            <a:off x="1508695" y="4473035"/>
            <a:ext cx="1581203" cy="761747"/>
          </a:xfrm>
          <a:prstGeom prst="rect">
            <a:avLst/>
          </a:prstGeom>
          <a:noFill/>
        </p:spPr>
        <p:txBody>
          <a:bodyPr wrap="none" lIns="68580" tIns="34290" rIns="68580" bIns="34290">
            <a:spAutoFit/>
          </a:bodyPr>
          <a:lstStyle/>
          <a:p>
            <a:pPr algn="ctr"/>
            <a:r>
              <a:rPr lang="en-US" sz="4500" b="1" dirty="0">
                <a:ln w="22225">
                  <a:solidFill>
                    <a:schemeClr val="accent2"/>
                  </a:solidFill>
                  <a:prstDash val="solid"/>
                </a:ln>
                <a:solidFill>
                  <a:schemeClr val="accent2">
                    <a:lumMod val="40000"/>
                    <a:lumOff val="60000"/>
                  </a:schemeClr>
                </a:solidFill>
              </a:rPr>
              <a:t>1,000</a:t>
            </a:r>
            <a:endParaRPr lang="en-US" sz="3600" b="1"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3919750" y="3171873"/>
            <a:ext cx="1177245"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12%</a:t>
            </a:r>
          </a:p>
        </p:txBody>
      </p:sp>
      <p:sp>
        <p:nvSpPr>
          <p:cNvPr id="9" name="Rectangle 8"/>
          <p:cNvSpPr/>
          <p:nvPr/>
        </p:nvSpPr>
        <p:spPr>
          <a:xfrm>
            <a:off x="4141709" y="4483389"/>
            <a:ext cx="779701" cy="761747"/>
          </a:xfrm>
          <a:prstGeom prst="rect">
            <a:avLst/>
          </a:prstGeom>
          <a:noFill/>
        </p:spPr>
        <p:txBody>
          <a:bodyPr wrap="none" lIns="68580" tIns="34290" rIns="68580" bIns="34290">
            <a:spAutoFit/>
          </a:bodyPr>
          <a:lstStyle/>
          <a:p>
            <a:pPr algn="ctr"/>
            <a:r>
              <a:rPr lang="en-US" sz="4500" b="1" dirty="0">
                <a:ln w="22225">
                  <a:solidFill>
                    <a:schemeClr val="accent2"/>
                  </a:solidFill>
                  <a:prstDash val="solid"/>
                </a:ln>
                <a:solidFill>
                  <a:schemeClr val="accent2">
                    <a:lumMod val="40000"/>
                    <a:lumOff val="60000"/>
                  </a:schemeClr>
                </a:solidFill>
              </a:rPr>
              <a:t>22</a:t>
            </a:r>
          </a:p>
        </p:txBody>
      </p:sp>
      <p:sp>
        <p:nvSpPr>
          <p:cNvPr id="10" name="TextBox 9"/>
          <p:cNvSpPr txBox="1"/>
          <p:nvPr/>
        </p:nvSpPr>
        <p:spPr>
          <a:xfrm>
            <a:off x="1194517" y="2448880"/>
            <a:ext cx="2139841" cy="646331"/>
          </a:xfrm>
          <a:prstGeom prst="rect">
            <a:avLst/>
          </a:prstGeom>
          <a:noFill/>
        </p:spPr>
        <p:txBody>
          <a:bodyPr wrap="square" rtlCol="0">
            <a:spAutoFit/>
          </a:bodyPr>
          <a:lstStyle/>
          <a:p>
            <a:pPr algn="ctr"/>
            <a:r>
              <a:rPr lang="en-US" sz="1200" dirty="0">
                <a:solidFill>
                  <a:srgbClr val="000000"/>
                </a:solidFill>
              </a:rPr>
              <a:t>Better Plants partners,</a:t>
            </a:r>
          </a:p>
          <a:p>
            <a:pPr algn="ctr"/>
            <a:r>
              <a:rPr lang="en-US" sz="1200" dirty="0">
                <a:solidFill>
                  <a:srgbClr val="000000"/>
                </a:solidFill>
              </a:rPr>
              <a:t>across all </a:t>
            </a:r>
            <a:r>
              <a:rPr lang="en-US" sz="1200" u="sng" dirty="0">
                <a:solidFill>
                  <a:srgbClr val="000000"/>
                </a:solidFill>
              </a:rPr>
              <a:t>50</a:t>
            </a:r>
            <a:r>
              <a:rPr lang="en-US" sz="1200" dirty="0">
                <a:solidFill>
                  <a:srgbClr val="000000"/>
                </a:solidFill>
              </a:rPr>
              <a:t> states</a:t>
            </a:r>
          </a:p>
          <a:p>
            <a:endParaRPr lang="en-US" sz="1200" dirty="0">
              <a:solidFill>
                <a:srgbClr val="000000"/>
              </a:solidFill>
            </a:endParaRPr>
          </a:p>
        </p:txBody>
      </p:sp>
      <p:sp>
        <p:nvSpPr>
          <p:cNvPr id="11" name="TextBox 10"/>
          <p:cNvSpPr txBox="1"/>
          <p:nvPr/>
        </p:nvSpPr>
        <p:spPr>
          <a:xfrm>
            <a:off x="1254443" y="5114659"/>
            <a:ext cx="2139841" cy="646331"/>
          </a:xfrm>
          <a:prstGeom prst="rect">
            <a:avLst/>
          </a:prstGeom>
          <a:noFill/>
        </p:spPr>
        <p:txBody>
          <a:bodyPr wrap="square" rtlCol="0">
            <a:spAutoFit/>
          </a:bodyPr>
          <a:lstStyle/>
          <a:p>
            <a:pPr algn="ctr"/>
            <a:r>
              <a:rPr lang="en-US" sz="1200" dirty="0">
                <a:solidFill>
                  <a:srgbClr val="000000"/>
                </a:solidFill>
              </a:rPr>
              <a:t>Partner solutions in the</a:t>
            </a:r>
          </a:p>
          <a:p>
            <a:pPr algn="ctr"/>
            <a:r>
              <a:rPr lang="en-US" sz="1200" dirty="0">
                <a:solidFill>
                  <a:srgbClr val="000000"/>
                </a:solidFill>
              </a:rPr>
              <a:t>Solutions Center</a:t>
            </a:r>
          </a:p>
          <a:p>
            <a:endParaRPr lang="en-US" sz="1200" dirty="0">
              <a:solidFill>
                <a:srgbClr val="000000"/>
              </a:solidFill>
            </a:endParaRPr>
          </a:p>
        </p:txBody>
      </p:sp>
      <p:sp>
        <p:nvSpPr>
          <p:cNvPr id="12" name="TextBox 11"/>
          <p:cNvSpPr txBox="1"/>
          <p:nvPr/>
        </p:nvSpPr>
        <p:spPr>
          <a:xfrm>
            <a:off x="3331959" y="5114660"/>
            <a:ext cx="2430528" cy="461665"/>
          </a:xfrm>
          <a:prstGeom prst="rect">
            <a:avLst/>
          </a:prstGeom>
          <a:noFill/>
        </p:spPr>
        <p:txBody>
          <a:bodyPr wrap="square" rtlCol="0">
            <a:spAutoFit/>
          </a:bodyPr>
          <a:lstStyle/>
          <a:p>
            <a:pPr algn="ctr"/>
            <a:r>
              <a:rPr lang="en-US" sz="1200" dirty="0">
                <a:solidFill>
                  <a:srgbClr val="000000"/>
                </a:solidFill>
              </a:rPr>
              <a:t>New partners</a:t>
            </a:r>
          </a:p>
          <a:p>
            <a:endParaRPr lang="en-US" sz="1200" dirty="0">
              <a:solidFill>
                <a:srgbClr val="000000"/>
              </a:solidFill>
            </a:endParaRPr>
          </a:p>
        </p:txBody>
      </p:sp>
      <p:sp>
        <p:nvSpPr>
          <p:cNvPr id="13" name="Rectangle 12"/>
          <p:cNvSpPr/>
          <p:nvPr/>
        </p:nvSpPr>
        <p:spPr>
          <a:xfrm>
            <a:off x="1906646" y="3169485"/>
            <a:ext cx="715582"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15</a:t>
            </a:r>
          </a:p>
        </p:txBody>
      </p:sp>
      <p:sp>
        <p:nvSpPr>
          <p:cNvPr id="14" name="TextBox 13"/>
          <p:cNvSpPr txBox="1"/>
          <p:nvPr/>
        </p:nvSpPr>
        <p:spPr>
          <a:xfrm>
            <a:off x="1253378" y="3717466"/>
            <a:ext cx="2371386" cy="646331"/>
          </a:xfrm>
          <a:prstGeom prst="rect">
            <a:avLst/>
          </a:prstGeom>
          <a:noFill/>
        </p:spPr>
        <p:txBody>
          <a:bodyPr wrap="square" rtlCol="0">
            <a:spAutoFit/>
          </a:bodyPr>
          <a:lstStyle/>
          <a:p>
            <a:pPr algn="ctr"/>
            <a:r>
              <a:rPr lang="en-US" sz="1200" dirty="0">
                <a:solidFill>
                  <a:srgbClr val="000000"/>
                </a:solidFill>
              </a:rPr>
              <a:t>Goal-achieving partners who have ‘doubled-down’ on success</a:t>
            </a:r>
          </a:p>
          <a:p>
            <a:endParaRPr lang="en-US" sz="1200" dirty="0">
              <a:solidFill>
                <a:srgbClr val="000000"/>
              </a:solidFill>
            </a:endParaRPr>
          </a:p>
        </p:txBody>
      </p:sp>
      <p:pic>
        <p:nvPicPr>
          <p:cNvPr id="15" name="Picture 14"/>
          <p:cNvPicPr>
            <a:picLocks noChangeAspect="1"/>
          </p:cNvPicPr>
          <p:nvPr/>
        </p:nvPicPr>
        <p:blipFill>
          <a:blip r:embed="rId2"/>
          <a:stretch>
            <a:fillRect/>
          </a:stretch>
        </p:blipFill>
        <p:spPr>
          <a:xfrm>
            <a:off x="5690739" y="1713788"/>
            <a:ext cx="2995049" cy="2383815"/>
          </a:xfrm>
          <a:prstGeom prst="rect">
            <a:avLst/>
          </a:prstGeom>
        </p:spPr>
      </p:pic>
      <p:sp>
        <p:nvSpPr>
          <p:cNvPr id="16" name="Rectangle 15"/>
          <p:cNvSpPr/>
          <p:nvPr/>
        </p:nvSpPr>
        <p:spPr>
          <a:xfrm>
            <a:off x="5972665" y="4473034"/>
            <a:ext cx="1581203" cy="761747"/>
          </a:xfrm>
          <a:prstGeom prst="rect">
            <a:avLst/>
          </a:prstGeom>
          <a:noFill/>
        </p:spPr>
        <p:txBody>
          <a:bodyPr wrap="none" lIns="68580" tIns="34290" rIns="68580" bIns="34290">
            <a:spAutoFit/>
          </a:bodyPr>
          <a:lstStyle/>
          <a:p>
            <a:pPr algn="ctr"/>
            <a:r>
              <a:rPr lang="en-US" sz="4500" b="1" dirty="0">
                <a:ln w="22225">
                  <a:solidFill>
                    <a:schemeClr val="accent2"/>
                  </a:solidFill>
                  <a:prstDash val="solid"/>
                </a:ln>
                <a:solidFill>
                  <a:schemeClr val="accent2">
                    <a:lumMod val="40000"/>
                    <a:lumOff val="60000"/>
                  </a:schemeClr>
                </a:solidFill>
              </a:rPr>
              <a:t>3,200</a:t>
            </a:r>
          </a:p>
        </p:txBody>
      </p:sp>
      <p:sp>
        <p:nvSpPr>
          <p:cNvPr id="17" name="TextBox 16"/>
          <p:cNvSpPr txBox="1"/>
          <p:nvPr/>
        </p:nvSpPr>
        <p:spPr>
          <a:xfrm>
            <a:off x="5600646" y="5114702"/>
            <a:ext cx="2139841" cy="461665"/>
          </a:xfrm>
          <a:prstGeom prst="rect">
            <a:avLst/>
          </a:prstGeom>
          <a:noFill/>
        </p:spPr>
        <p:txBody>
          <a:bodyPr wrap="square" rtlCol="0">
            <a:spAutoFit/>
          </a:bodyPr>
          <a:lstStyle/>
          <a:p>
            <a:pPr algn="ctr"/>
            <a:r>
              <a:rPr lang="en-US" sz="1200" dirty="0">
                <a:solidFill>
                  <a:srgbClr val="000000"/>
                </a:solidFill>
              </a:rPr>
              <a:t>Number of facilities</a:t>
            </a:r>
          </a:p>
          <a:p>
            <a:endParaRPr lang="en-US" sz="1200" dirty="0">
              <a:solidFill>
                <a:srgbClr val="000000"/>
              </a:solidFill>
            </a:endParaRPr>
          </a:p>
        </p:txBody>
      </p:sp>
      <p:sp>
        <p:nvSpPr>
          <p:cNvPr id="18" name="TextBox 17"/>
          <p:cNvSpPr txBox="1"/>
          <p:nvPr/>
        </p:nvSpPr>
        <p:spPr>
          <a:xfrm>
            <a:off x="3354483" y="2435813"/>
            <a:ext cx="2139841" cy="646331"/>
          </a:xfrm>
          <a:prstGeom prst="rect">
            <a:avLst/>
          </a:prstGeom>
          <a:noFill/>
        </p:spPr>
        <p:txBody>
          <a:bodyPr wrap="square" rtlCol="0">
            <a:spAutoFit/>
          </a:bodyPr>
          <a:lstStyle/>
          <a:p>
            <a:pPr algn="ctr"/>
            <a:r>
              <a:rPr lang="en-US" sz="1200" dirty="0">
                <a:solidFill>
                  <a:srgbClr val="000000"/>
                </a:solidFill>
              </a:rPr>
              <a:t>Cumulative Better Plants dollars saved</a:t>
            </a:r>
          </a:p>
          <a:p>
            <a:endParaRPr lang="en-US" sz="1200" dirty="0">
              <a:solidFill>
                <a:srgbClr val="000000"/>
              </a:solidFill>
            </a:endParaRPr>
          </a:p>
        </p:txBody>
      </p:sp>
      <p:sp>
        <p:nvSpPr>
          <p:cNvPr id="19" name="Rectangle 18"/>
          <p:cNvSpPr/>
          <p:nvPr/>
        </p:nvSpPr>
        <p:spPr>
          <a:xfrm>
            <a:off x="3691232" y="1757373"/>
            <a:ext cx="1523494"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$6.7B</a:t>
            </a:r>
          </a:p>
        </p:txBody>
      </p:sp>
      <p:sp>
        <p:nvSpPr>
          <p:cNvPr id="20" name="TextBox 19"/>
          <p:cNvSpPr txBox="1"/>
          <p:nvPr/>
        </p:nvSpPr>
        <p:spPr>
          <a:xfrm>
            <a:off x="3550898" y="3723811"/>
            <a:ext cx="2139841" cy="646331"/>
          </a:xfrm>
          <a:prstGeom prst="rect">
            <a:avLst/>
          </a:prstGeom>
          <a:noFill/>
        </p:spPr>
        <p:txBody>
          <a:bodyPr wrap="square" rtlCol="0">
            <a:spAutoFit/>
          </a:bodyPr>
          <a:lstStyle/>
          <a:p>
            <a:pPr algn="ctr"/>
            <a:r>
              <a:rPr lang="en-US" sz="1200" dirty="0">
                <a:solidFill>
                  <a:srgbClr val="000000"/>
                </a:solidFill>
              </a:rPr>
              <a:t>Better Plants percent of U.S. manufacturing footprint</a:t>
            </a:r>
          </a:p>
          <a:p>
            <a:endParaRPr lang="en-US" sz="1200" dirty="0">
              <a:solidFill>
                <a:srgbClr val="000000"/>
              </a:solidFill>
            </a:endParaRPr>
          </a:p>
        </p:txBody>
      </p:sp>
    </p:spTree>
    <p:extLst>
      <p:ext uri="{BB962C8B-B14F-4D97-AF65-F5344CB8AC3E}">
        <p14:creationId xmlns:p14="http://schemas.microsoft.com/office/powerpoint/2010/main" val="101464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A26D58A1-D8B0-43B0-AFEA-6E9A760DBF34}"/>
              </a:ext>
            </a:extLst>
          </p:cNvPr>
          <p:cNvSpPr>
            <a:spLocks noGrp="1"/>
          </p:cNvSpPr>
          <p:nvPr>
            <p:ph type="title"/>
          </p:nvPr>
        </p:nvSpPr>
        <p:spPr>
          <a:xfrm>
            <a:off x="0" y="1487408"/>
            <a:ext cx="8572500" cy="404622"/>
          </a:xfrm>
        </p:spPr>
        <p:txBody>
          <a:bodyPr>
            <a:normAutofit fontScale="90000"/>
          </a:bodyPr>
          <a:lstStyle/>
          <a:p>
            <a:r>
              <a:rPr lang="en-US" dirty="0"/>
              <a:t>Results and Accomplishments</a:t>
            </a:r>
          </a:p>
        </p:txBody>
      </p:sp>
      <p:sp>
        <p:nvSpPr>
          <p:cNvPr id="2" name="Content Placeholder 1"/>
          <p:cNvSpPr>
            <a:spLocks noGrp="1"/>
          </p:cNvSpPr>
          <p:nvPr>
            <p:ph idx="1"/>
          </p:nvPr>
        </p:nvSpPr>
        <p:spPr>
          <a:xfrm>
            <a:off x="119526" y="2094073"/>
            <a:ext cx="5143499" cy="3906677"/>
          </a:xfrm>
        </p:spPr>
        <p:txBody>
          <a:bodyPr>
            <a:normAutofit fontScale="55000" lnSpcReduction="20000"/>
          </a:bodyPr>
          <a:lstStyle/>
          <a:p>
            <a:r>
              <a:rPr lang="en-US" dirty="0"/>
              <a:t>Update and Schedule</a:t>
            </a:r>
          </a:p>
          <a:p>
            <a:pPr lvl="1"/>
            <a:r>
              <a:rPr lang="en-US" dirty="0"/>
              <a:t>Systems completed:</a:t>
            </a:r>
          </a:p>
          <a:p>
            <a:pPr lvl="2"/>
            <a:r>
              <a:rPr lang="en-US" dirty="0"/>
              <a:t>Process Heat (PHAST)</a:t>
            </a:r>
          </a:p>
          <a:p>
            <a:pPr lvl="2"/>
            <a:r>
              <a:rPr lang="en-US" dirty="0"/>
              <a:t>Pumps (PSAT)</a:t>
            </a:r>
          </a:p>
          <a:p>
            <a:pPr lvl="2"/>
            <a:r>
              <a:rPr lang="en-US" dirty="0"/>
              <a:t>Fans (FSAT) </a:t>
            </a:r>
          </a:p>
          <a:p>
            <a:pPr lvl="2"/>
            <a:r>
              <a:rPr lang="en-US" dirty="0"/>
              <a:t>Steam (SSMT/SSAT) </a:t>
            </a:r>
          </a:p>
          <a:p>
            <a:pPr lvl="2"/>
            <a:r>
              <a:rPr lang="en-US" dirty="0"/>
              <a:t>Treasure Hunt Module </a:t>
            </a:r>
          </a:p>
          <a:p>
            <a:pPr lvl="2"/>
            <a:r>
              <a:rPr lang="en-US" dirty="0"/>
              <a:t>Data Visualization &amp; Analysis (</a:t>
            </a:r>
            <a:r>
              <a:rPr lang="en-US" dirty="0" err="1"/>
              <a:t>LogTool</a:t>
            </a:r>
            <a:r>
              <a:rPr lang="en-US" dirty="0"/>
              <a:t>)</a:t>
            </a:r>
          </a:p>
          <a:p>
            <a:pPr lvl="1"/>
            <a:r>
              <a:rPr lang="en-US" dirty="0"/>
              <a:t>Under Development:</a:t>
            </a:r>
          </a:p>
          <a:p>
            <a:pPr lvl="2"/>
            <a:r>
              <a:rPr lang="en-US" dirty="0"/>
              <a:t>Motors (</a:t>
            </a:r>
            <a:r>
              <a:rPr lang="en-US" dirty="0" err="1"/>
              <a:t>MotorMaster</a:t>
            </a:r>
            <a:r>
              <a:rPr lang="en-US" dirty="0"/>
              <a:t>+) - 6/2020</a:t>
            </a:r>
          </a:p>
          <a:p>
            <a:pPr lvl="2"/>
            <a:r>
              <a:rPr lang="en-US" dirty="0"/>
              <a:t>Compressed Air (</a:t>
            </a:r>
            <a:r>
              <a:rPr lang="en-US" dirty="0" err="1"/>
              <a:t>AirMaster</a:t>
            </a:r>
            <a:r>
              <a:rPr lang="en-US" dirty="0"/>
              <a:t>+) – 9/2020</a:t>
            </a:r>
          </a:p>
          <a:p>
            <a:pPr lvl="2"/>
            <a:r>
              <a:rPr lang="en-US" dirty="0"/>
              <a:t>Wastewater (</a:t>
            </a:r>
            <a:r>
              <a:rPr lang="en-US" dirty="0" err="1"/>
              <a:t>BioTiger</a:t>
            </a:r>
            <a:r>
              <a:rPr lang="en-US" dirty="0"/>
              <a:t>) – 1/2021</a:t>
            </a:r>
          </a:p>
          <a:p>
            <a:pPr lvl="2"/>
            <a:r>
              <a:rPr lang="en-US" dirty="0"/>
              <a:t>Process Cooling (CWSAT) - 4/2021</a:t>
            </a:r>
          </a:p>
          <a:p>
            <a:pPr lvl="2"/>
            <a:r>
              <a:rPr lang="en-US" dirty="0"/>
              <a:t>Online Mirror of MEASUR – 6/2021</a:t>
            </a:r>
          </a:p>
          <a:p>
            <a:pPr lvl="2"/>
            <a:r>
              <a:rPr lang="en-US" dirty="0"/>
              <a:t>VERIFI (alpha version) – 9/2021</a:t>
            </a:r>
          </a:p>
          <a:p>
            <a:r>
              <a:rPr lang="en-US" dirty="0"/>
              <a:t>Activity to Date:</a:t>
            </a:r>
          </a:p>
          <a:p>
            <a:pPr lvl="2"/>
            <a:r>
              <a:rPr lang="en-US" dirty="0"/>
              <a:t>Total downloads for MEASUR installers and related files: </a:t>
            </a:r>
            <a:r>
              <a:rPr lang="en-US" b="1" dirty="0"/>
              <a:t>25,374</a:t>
            </a:r>
          </a:p>
        </p:txBody>
      </p:sp>
      <p:pic>
        <p:nvPicPr>
          <p:cNvPr id="9" name="Picture 8">
            <a:extLst>
              <a:ext uri="{FF2B5EF4-FFF2-40B4-BE49-F238E27FC236}">
                <a16:creationId xmlns:a16="http://schemas.microsoft.com/office/drawing/2014/main" xmlns="" id="{0E4B3686-20E6-4E9D-A607-06C6258E662B}"/>
              </a:ext>
            </a:extLst>
          </p:cNvPr>
          <p:cNvPicPr>
            <a:picLocks noChangeAspect="1"/>
          </p:cNvPicPr>
          <p:nvPr/>
        </p:nvPicPr>
        <p:blipFill>
          <a:blip r:embed="rId2"/>
          <a:stretch>
            <a:fillRect/>
          </a:stretch>
        </p:blipFill>
        <p:spPr>
          <a:xfrm>
            <a:off x="6383993" y="2787756"/>
            <a:ext cx="2510832" cy="1828351"/>
          </a:xfrm>
          <a:prstGeom prst="rect">
            <a:avLst/>
          </a:prstGeom>
        </p:spPr>
      </p:pic>
      <p:pic>
        <p:nvPicPr>
          <p:cNvPr id="10" name="Picture 9">
            <a:extLst>
              <a:ext uri="{FF2B5EF4-FFF2-40B4-BE49-F238E27FC236}">
                <a16:creationId xmlns:a16="http://schemas.microsoft.com/office/drawing/2014/main" xmlns="" id="{28309F9E-916A-418F-8BA9-A4F4BCFC3C8E}"/>
              </a:ext>
            </a:extLst>
          </p:cNvPr>
          <p:cNvPicPr>
            <a:picLocks noChangeAspect="1"/>
          </p:cNvPicPr>
          <p:nvPr/>
        </p:nvPicPr>
        <p:blipFill>
          <a:blip r:embed="rId3"/>
          <a:stretch>
            <a:fillRect/>
          </a:stretch>
        </p:blipFill>
        <p:spPr>
          <a:xfrm>
            <a:off x="5721532" y="4167802"/>
            <a:ext cx="2514600" cy="1627208"/>
          </a:xfrm>
          <a:prstGeom prst="rect">
            <a:avLst/>
          </a:prstGeom>
        </p:spPr>
      </p:pic>
      <p:pic>
        <p:nvPicPr>
          <p:cNvPr id="8" name="Picture 7">
            <a:extLst>
              <a:ext uri="{FF2B5EF4-FFF2-40B4-BE49-F238E27FC236}">
                <a16:creationId xmlns:a16="http://schemas.microsoft.com/office/drawing/2014/main" xmlns="" id="{719E4881-7216-4C1B-8140-D6BF8E968852}"/>
              </a:ext>
            </a:extLst>
          </p:cNvPr>
          <p:cNvPicPr>
            <a:picLocks noChangeAspect="1"/>
          </p:cNvPicPr>
          <p:nvPr/>
        </p:nvPicPr>
        <p:blipFill>
          <a:blip r:embed="rId4"/>
          <a:stretch>
            <a:fillRect/>
          </a:stretch>
        </p:blipFill>
        <p:spPr>
          <a:xfrm>
            <a:off x="5060225" y="1285364"/>
            <a:ext cx="3364818" cy="1845914"/>
          </a:xfrm>
          <a:prstGeom prst="rect">
            <a:avLst/>
          </a:prstGeom>
        </p:spPr>
      </p:pic>
      <p:sp>
        <p:nvSpPr>
          <p:cNvPr id="3" name="Rectangle 2"/>
          <p:cNvSpPr/>
          <p:nvPr/>
        </p:nvSpPr>
        <p:spPr>
          <a:xfrm>
            <a:off x="97114" y="98641"/>
            <a:ext cx="5974584" cy="584775"/>
          </a:xfrm>
          <a:prstGeom prst="rect">
            <a:avLst/>
          </a:prstGeom>
        </p:spPr>
        <p:txBody>
          <a:bodyPr wrap="none">
            <a:spAutoFit/>
          </a:bodyPr>
          <a:lstStyle/>
          <a:p>
            <a:r>
              <a:rPr lang="en-US" altLang="en-US" sz="3200" b="1" dirty="0">
                <a:solidFill>
                  <a:srgbClr val="007934"/>
                </a:solidFill>
                <a:latin typeface="+mj-lt"/>
              </a:rPr>
              <a:t>AMO Tool Development Overview</a:t>
            </a:r>
            <a:endParaRPr lang="en-US" sz="3200" dirty="0">
              <a:solidFill>
                <a:srgbClr val="007934"/>
              </a:solidFill>
              <a:latin typeface="+mj-lt"/>
            </a:endParaRPr>
          </a:p>
        </p:txBody>
      </p:sp>
    </p:spTree>
    <p:extLst>
      <p:ext uri="{BB962C8B-B14F-4D97-AF65-F5344CB8AC3E}">
        <p14:creationId xmlns:p14="http://schemas.microsoft.com/office/powerpoint/2010/main" val="3961215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A7D9BC1-5B1B-4D65-92C8-1508B85AB9A8}"/>
              </a:ext>
            </a:extLst>
          </p:cNvPr>
          <p:cNvPicPr>
            <a:picLocks noChangeAspect="1"/>
          </p:cNvPicPr>
          <p:nvPr/>
        </p:nvPicPr>
        <p:blipFill>
          <a:blip r:embed="rId2"/>
          <a:stretch>
            <a:fillRect/>
          </a:stretch>
        </p:blipFill>
        <p:spPr>
          <a:xfrm>
            <a:off x="6025398" y="1161054"/>
            <a:ext cx="1959200" cy="1163510"/>
          </a:xfrm>
          <a:prstGeom prst="rect">
            <a:avLst/>
          </a:prstGeom>
          <a:ln>
            <a:solidFill>
              <a:schemeClr val="tx1"/>
            </a:solidFill>
          </a:ln>
        </p:spPr>
      </p:pic>
      <p:pic>
        <p:nvPicPr>
          <p:cNvPr id="17" name="Picture 16">
            <a:extLst>
              <a:ext uri="{FF2B5EF4-FFF2-40B4-BE49-F238E27FC236}">
                <a16:creationId xmlns:a16="http://schemas.microsoft.com/office/drawing/2014/main" xmlns="" id="{7D85B111-2D21-4C7F-8C06-4EDE3EB1A7EB}"/>
              </a:ext>
            </a:extLst>
          </p:cNvPr>
          <p:cNvPicPr>
            <a:picLocks noChangeAspect="1"/>
          </p:cNvPicPr>
          <p:nvPr/>
        </p:nvPicPr>
        <p:blipFill>
          <a:blip r:embed="rId3"/>
          <a:stretch>
            <a:fillRect/>
          </a:stretch>
        </p:blipFill>
        <p:spPr>
          <a:xfrm>
            <a:off x="7241241" y="1526959"/>
            <a:ext cx="1680815" cy="1145365"/>
          </a:xfrm>
          <a:prstGeom prst="rect">
            <a:avLst/>
          </a:prstGeom>
          <a:ln>
            <a:solidFill>
              <a:schemeClr val="tx1"/>
            </a:solidFill>
          </a:ln>
        </p:spPr>
      </p:pic>
      <p:sp>
        <p:nvSpPr>
          <p:cNvPr id="12" name="Title 1">
            <a:extLst>
              <a:ext uri="{FF2B5EF4-FFF2-40B4-BE49-F238E27FC236}">
                <a16:creationId xmlns:a16="http://schemas.microsoft.com/office/drawing/2014/main" xmlns="" id="{A26D58A1-D8B0-43B0-AFEA-6E9A760DBF34}"/>
              </a:ext>
            </a:extLst>
          </p:cNvPr>
          <p:cNvSpPr>
            <a:spLocks noGrp="1"/>
          </p:cNvSpPr>
          <p:nvPr>
            <p:ph type="title"/>
          </p:nvPr>
        </p:nvSpPr>
        <p:spPr/>
        <p:txBody>
          <a:bodyPr>
            <a:normAutofit/>
          </a:bodyPr>
          <a:lstStyle/>
          <a:p>
            <a:r>
              <a:rPr lang="en-US" dirty="0"/>
              <a:t>Results and </a:t>
            </a:r>
            <a:r>
              <a:rPr lang="en-US" dirty="0" smtClean="0"/>
              <a:t>Accomplishments</a:t>
            </a:r>
            <a:r>
              <a:rPr lang="en-US" dirty="0"/>
              <a:t> </a:t>
            </a:r>
            <a:r>
              <a:rPr lang="en-US" dirty="0" smtClean="0"/>
              <a:t>- Select </a:t>
            </a:r>
            <a:r>
              <a:rPr lang="en-US" dirty="0"/>
              <a:t>Screenshots</a:t>
            </a:r>
          </a:p>
        </p:txBody>
      </p:sp>
      <p:pic>
        <p:nvPicPr>
          <p:cNvPr id="16" name="Picture 15">
            <a:extLst>
              <a:ext uri="{FF2B5EF4-FFF2-40B4-BE49-F238E27FC236}">
                <a16:creationId xmlns:a16="http://schemas.microsoft.com/office/drawing/2014/main" xmlns="" id="{4F585368-560B-4061-8EB2-50A4F2E24B6B}"/>
              </a:ext>
            </a:extLst>
          </p:cNvPr>
          <p:cNvPicPr>
            <a:picLocks noChangeAspect="1"/>
          </p:cNvPicPr>
          <p:nvPr/>
        </p:nvPicPr>
        <p:blipFill>
          <a:blip r:embed="rId4"/>
          <a:stretch>
            <a:fillRect/>
          </a:stretch>
        </p:blipFill>
        <p:spPr>
          <a:xfrm>
            <a:off x="2830877" y="4846398"/>
            <a:ext cx="1980918" cy="1072997"/>
          </a:xfrm>
          <a:prstGeom prst="rect">
            <a:avLst/>
          </a:prstGeom>
          <a:ln>
            <a:solidFill>
              <a:schemeClr val="accent1"/>
            </a:solidFill>
          </a:ln>
        </p:spPr>
      </p:pic>
      <p:pic>
        <p:nvPicPr>
          <p:cNvPr id="18" name="Picture 17">
            <a:extLst>
              <a:ext uri="{FF2B5EF4-FFF2-40B4-BE49-F238E27FC236}">
                <a16:creationId xmlns:a16="http://schemas.microsoft.com/office/drawing/2014/main" xmlns="" id="{87796FEF-6274-4D65-AD7B-482ADC9008A2}"/>
              </a:ext>
            </a:extLst>
          </p:cNvPr>
          <p:cNvPicPr>
            <a:picLocks noChangeAspect="1"/>
          </p:cNvPicPr>
          <p:nvPr/>
        </p:nvPicPr>
        <p:blipFill>
          <a:blip r:embed="rId5"/>
          <a:stretch>
            <a:fillRect/>
          </a:stretch>
        </p:blipFill>
        <p:spPr>
          <a:xfrm>
            <a:off x="354755" y="2136741"/>
            <a:ext cx="2579886" cy="1397438"/>
          </a:xfrm>
          <a:prstGeom prst="rect">
            <a:avLst/>
          </a:prstGeom>
          <a:ln>
            <a:solidFill>
              <a:schemeClr val="tx1"/>
            </a:solidFill>
          </a:ln>
        </p:spPr>
      </p:pic>
      <p:pic>
        <p:nvPicPr>
          <p:cNvPr id="19" name="Picture 18">
            <a:extLst>
              <a:ext uri="{FF2B5EF4-FFF2-40B4-BE49-F238E27FC236}">
                <a16:creationId xmlns:a16="http://schemas.microsoft.com/office/drawing/2014/main" xmlns="" id="{EB2B7A64-1C1C-4633-838D-DDA01A67FE3B}"/>
              </a:ext>
            </a:extLst>
          </p:cNvPr>
          <p:cNvPicPr>
            <a:picLocks noChangeAspect="1"/>
          </p:cNvPicPr>
          <p:nvPr/>
        </p:nvPicPr>
        <p:blipFill>
          <a:blip r:embed="rId6"/>
          <a:stretch>
            <a:fillRect/>
          </a:stretch>
        </p:blipFill>
        <p:spPr>
          <a:xfrm>
            <a:off x="6279082" y="2949853"/>
            <a:ext cx="2022612" cy="1095582"/>
          </a:xfrm>
          <a:prstGeom prst="rect">
            <a:avLst/>
          </a:prstGeom>
          <a:ln>
            <a:solidFill>
              <a:schemeClr val="tx1"/>
            </a:solidFill>
          </a:ln>
        </p:spPr>
      </p:pic>
      <p:pic>
        <p:nvPicPr>
          <p:cNvPr id="21" name="Picture 20">
            <a:extLst>
              <a:ext uri="{FF2B5EF4-FFF2-40B4-BE49-F238E27FC236}">
                <a16:creationId xmlns:a16="http://schemas.microsoft.com/office/drawing/2014/main" xmlns="" id="{35EFE1CF-D766-4D27-8500-2E2B57676873}"/>
              </a:ext>
            </a:extLst>
          </p:cNvPr>
          <p:cNvPicPr>
            <a:picLocks noChangeAspect="1"/>
          </p:cNvPicPr>
          <p:nvPr/>
        </p:nvPicPr>
        <p:blipFill>
          <a:blip r:embed="rId7"/>
          <a:stretch>
            <a:fillRect/>
          </a:stretch>
        </p:blipFill>
        <p:spPr>
          <a:xfrm>
            <a:off x="1275962" y="2862984"/>
            <a:ext cx="2148934" cy="1464357"/>
          </a:xfrm>
          <a:prstGeom prst="rect">
            <a:avLst/>
          </a:prstGeom>
          <a:ln>
            <a:solidFill>
              <a:schemeClr val="tx1"/>
            </a:solidFill>
          </a:ln>
        </p:spPr>
      </p:pic>
      <p:pic>
        <p:nvPicPr>
          <p:cNvPr id="22" name="Picture 21">
            <a:extLst>
              <a:ext uri="{FF2B5EF4-FFF2-40B4-BE49-F238E27FC236}">
                <a16:creationId xmlns:a16="http://schemas.microsoft.com/office/drawing/2014/main" xmlns="" id="{E2479E35-0CD4-442F-9D04-3FAFBECCACF0}"/>
              </a:ext>
            </a:extLst>
          </p:cNvPr>
          <p:cNvPicPr>
            <a:picLocks noChangeAspect="1"/>
          </p:cNvPicPr>
          <p:nvPr/>
        </p:nvPicPr>
        <p:blipFill>
          <a:blip r:embed="rId8"/>
          <a:stretch>
            <a:fillRect/>
          </a:stretch>
        </p:blipFill>
        <p:spPr>
          <a:xfrm>
            <a:off x="5222825" y="4695866"/>
            <a:ext cx="1782173" cy="965343"/>
          </a:xfrm>
          <a:prstGeom prst="rect">
            <a:avLst/>
          </a:prstGeom>
          <a:ln>
            <a:solidFill>
              <a:schemeClr val="tx1"/>
            </a:solidFill>
          </a:ln>
        </p:spPr>
      </p:pic>
      <p:pic>
        <p:nvPicPr>
          <p:cNvPr id="23" name="Picture 22">
            <a:extLst>
              <a:ext uri="{FF2B5EF4-FFF2-40B4-BE49-F238E27FC236}">
                <a16:creationId xmlns:a16="http://schemas.microsoft.com/office/drawing/2014/main" xmlns="" id="{E0442942-6870-41D3-9012-523766FE921A}"/>
              </a:ext>
            </a:extLst>
          </p:cNvPr>
          <p:cNvPicPr>
            <a:picLocks noChangeAspect="1"/>
          </p:cNvPicPr>
          <p:nvPr/>
        </p:nvPicPr>
        <p:blipFill>
          <a:blip r:embed="rId9"/>
          <a:stretch>
            <a:fillRect/>
          </a:stretch>
        </p:blipFill>
        <p:spPr>
          <a:xfrm>
            <a:off x="6872213" y="4772124"/>
            <a:ext cx="2022613" cy="1095582"/>
          </a:xfrm>
          <a:prstGeom prst="rect">
            <a:avLst/>
          </a:prstGeom>
          <a:ln>
            <a:solidFill>
              <a:schemeClr val="tx1"/>
            </a:solidFill>
          </a:ln>
        </p:spPr>
      </p:pic>
      <p:sp>
        <p:nvSpPr>
          <p:cNvPr id="25" name="TextBox 24">
            <a:extLst>
              <a:ext uri="{FF2B5EF4-FFF2-40B4-BE49-F238E27FC236}">
                <a16:creationId xmlns:a16="http://schemas.microsoft.com/office/drawing/2014/main" xmlns="" id="{36A53684-4ACA-40AF-B74F-E668C3034A32}"/>
              </a:ext>
            </a:extLst>
          </p:cNvPr>
          <p:cNvSpPr txBox="1"/>
          <p:nvPr/>
        </p:nvSpPr>
        <p:spPr>
          <a:xfrm>
            <a:off x="5721532" y="1062990"/>
            <a:ext cx="184731" cy="341632"/>
          </a:xfrm>
          <a:prstGeom prst="rect">
            <a:avLst/>
          </a:prstGeom>
          <a:noFill/>
        </p:spPr>
        <p:txBody>
          <a:bodyPr wrap="none" rtlCol="0">
            <a:spAutoFit/>
          </a:bodyPr>
          <a:lstStyle/>
          <a:p>
            <a:pPr algn="l">
              <a:lnSpc>
                <a:spcPct val="90000"/>
              </a:lnSpc>
            </a:pPr>
            <a:endParaRPr lang="en-US" dirty="0">
              <a:latin typeface="+mn-lt"/>
            </a:endParaRPr>
          </a:p>
        </p:txBody>
      </p:sp>
      <p:pic>
        <p:nvPicPr>
          <p:cNvPr id="27" name="Picture 26">
            <a:extLst>
              <a:ext uri="{FF2B5EF4-FFF2-40B4-BE49-F238E27FC236}">
                <a16:creationId xmlns:a16="http://schemas.microsoft.com/office/drawing/2014/main" xmlns="" id="{F80C9584-F6A0-4C1D-9A9F-A1818A80CC4C}"/>
              </a:ext>
            </a:extLst>
          </p:cNvPr>
          <p:cNvPicPr>
            <a:picLocks noChangeAspect="1"/>
          </p:cNvPicPr>
          <p:nvPr/>
        </p:nvPicPr>
        <p:blipFill>
          <a:blip r:embed="rId10"/>
          <a:stretch>
            <a:fillRect/>
          </a:stretch>
        </p:blipFill>
        <p:spPr>
          <a:xfrm>
            <a:off x="7515906" y="3414415"/>
            <a:ext cx="1900121" cy="1029233"/>
          </a:xfrm>
          <a:prstGeom prst="rect">
            <a:avLst/>
          </a:prstGeom>
          <a:ln>
            <a:solidFill>
              <a:schemeClr val="tx1"/>
            </a:solidFill>
          </a:ln>
        </p:spPr>
      </p:pic>
      <p:pic>
        <p:nvPicPr>
          <p:cNvPr id="24" name="Picture 23">
            <a:extLst>
              <a:ext uri="{FF2B5EF4-FFF2-40B4-BE49-F238E27FC236}">
                <a16:creationId xmlns:a16="http://schemas.microsoft.com/office/drawing/2014/main" xmlns="" id="{216A6C48-7862-4F19-9A15-82B4AEB6E3D5}"/>
              </a:ext>
            </a:extLst>
          </p:cNvPr>
          <p:cNvPicPr>
            <a:picLocks noChangeAspect="1"/>
          </p:cNvPicPr>
          <p:nvPr/>
        </p:nvPicPr>
        <p:blipFill>
          <a:blip r:embed="rId11"/>
          <a:stretch>
            <a:fillRect/>
          </a:stretch>
        </p:blipFill>
        <p:spPr>
          <a:xfrm>
            <a:off x="433235" y="4721260"/>
            <a:ext cx="2210422" cy="1197311"/>
          </a:xfrm>
          <a:prstGeom prst="rect">
            <a:avLst/>
          </a:prstGeom>
          <a:ln>
            <a:solidFill>
              <a:schemeClr val="tx1"/>
            </a:solidFill>
          </a:ln>
        </p:spPr>
      </p:pic>
      <p:sp>
        <p:nvSpPr>
          <p:cNvPr id="26" name="Content Placeholder 1">
            <a:extLst>
              <a:ext uri="{FF2B5EF4-FFF2-40B4-BE49-F238E27FC236}">
                <a16:creationId xmlns:a16="http://schemas.microsoft.com/office/drawing/2014/main" xmlns="" id="{2FB54AAA-18D5-4E23-8464-5A7674301BE3}"/>
              </a:ext>
            </a:extLst>
          </p:cNvPr>
          <p:cNvSpPr txBox="1">
            <a:spLocks/>
          </p:cNvSpPr>
          <p:nvPr/>
        </p:nvSpPr>
        <p:spPr bwMode="auto">
          <a:xfrm>
            <a:off x="6887631" y="932915"/>
            <a:ext cx="1968704" cy="371709"/>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Pumps (PSAT)</a:t>
            </a:r>
          </a:p>
        </p:txBody>
      </p:sp>
      <p:sp>
        <p:nvSpPr>
          <p:cNvPr id="28" name="Content Placeholder 1">
            <a:extLst>
              <a:ext uri="{FF2B5EF4-FFF2-40B4-BE49-F238E27FC236}">
                <a16:creationId xmlns:a16="http://schemas.microsoft.com/office/drawing/2014/main" xmlns="" id="{8EA056AD-DBC3-4484-99B2-7B2178771295}"/>
              </a:ext>
            </a:extLst>
          </p:cNvPr>
          <p:cNvSpPr txBox="1">
            <a:spLocks/>
          </p:cNvSpPr>
          <p:nvPr/>
        </p:nvSpPr>
        <p:spPr bwMode="auto">
          <a:xfrm>
            <a:off x="4844719" y="4445012"/>
            <a:ext cx="4259978" cy="540185"/>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Data Visualization &amp; Analysis (</a:t>
            </a:r>
            <a:r>
              <a:rPr lang="en-US" sz="1500" dirty="0" err="1"/>
              <a:t>LogTool</a:t>
            </a:r>
            <a:r>
              <a:rPr lang="en-US" sz="1500" dirty="0"/>
              <a:t>)</a:t>
            </a:r>
          </a:p>
        </p:txBody>
      </p:sp>
      <p:sp>
        <p:nvSpPr>
          <p:cNvPr id="29" name="Content Placeholder 1">
            <a:extLst>
              <a:ext uri="{FF2B5EF4-FFF2-40B4-BE49-F238E27FC236}">
                <a16:creationId xmlns:a16="http://schemas.microsoft.com/office/drawing/2014/main" xmlns="" id="{D456ED3E-4516-4DC3-AAEB-7EE5EA6EBB13}"/>
              </a:ext>
            </a:extLst>
          </p:cNvPr>
          <p:cNvSpPr txBox="1">
            <a:spLocks/>
          </p:cNvSpPr>
          <p:nvPr/>
        </p:nvSpPr>
        <p:spPr bwMode="auto">
          <a:xfrm>
            <a:off x="299833" y="1900987"/>
            <a:ext cx="2966837" cy="28219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Treasure Hunt Module </a:t>
            </a:r>
          </a:p>
        </p:txBody>
      </p:sp>
      <p:sp>
        <p:nvSpPr>
          <p:cNvPr id="30" name="Content Placeholder 1">
            <a:extLst>
              <a:ext uri="{FF2B5EF4-FFF2-40B4-BE49-F238E27FC236}">
                <a16:creationId xmlns:a16="http://schemas.microsoft.com/office/drawing/2014/main" xmlns="" id="{AD13C225-4CF5-469A-A0F8-1E38FA7B9154}"/>
              </a:ext>
            </a:extLst>
          </p:cNvPr>
          <p:cNvSpPr txBox="1">
            <a:spLocks/>
          </p:cNvSpPr>
          <p:nvPr/>
        </p:nvSpPr>
        <p:spPr bwMode="auto">
          <a:xfrm>
            <a:off x="379140" y="4433033"/>
            <a:ext cx="2475748" cy="287085"/>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Steam (SSMT/SSAT) </a:t>
            </a:r>
          </a:p>
        </p:txBody>
      </p:sp>
      <p:sp>
        <p:nvSpPr>
          <p:cNvPr id="31" name="Content Placeholder 1">
            <a:extLst>
              <a:ext uri="{FF2B5EF4-FFF2-40B4-BE49-F238E27FC236}">
                <a16:creationId xmlns:a16="http://schemas.microsoft.com/office/drawing/2014/main" xmlns="" id="{40851F51-0896-4193-8724-B8D23541B458}"/>
              </a:ext>
            </a:extLst>
          </p:cNvPr>
          <p:cNvSpPr txBox="1">
            <a:spLocks/>
          </p:cNvSpPr>
          <p:nvPr/>
        </p:nvSpPr>
        <p:spPr bwMode="auto">
          <a:xfrm>
            <a:off x="6565846" y="2695610"/>
            <a:ext cx="1900121" cy="404622"/>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Fans (FSAT) </a:t>
            </a:r>
          </a:p>
        </p:txBody>
      </p:sp>
      <p:pic>
        <p:nvPicPr>
          <p:cNvPr id="20" name="Picture 19">
            <a:extLst>
              <a:ext uri="{FF2B5EF4-FFF2-40B4-BE49-F238E27FC236}">
                <a16:creationId xmlns:a16="http://schemas.microsoft.com/office/drawing/2014/main" xmlns="" id="{052AD974-6F80-4B29-80F0-1E39762A8667}"/>
              </a:ext>
            </a:extLst>
          </p:cNvPr>
          <p:cNvPicPr>
            <a:picLocks noChangeAspect="1"/>
          </p:cNvPicPr>
          <p:nvPr/>
        </p:nvPicPr>
        <p:blipFill>
          <a:blip r:embed="rId12"/>
          <a:stretch>
            <a:fillRect/>
          </a:stretch>
        </p:blipFill>
        <p:spPr>
          <a:xfrm>
            <a:off x="3543482" y="2083972"/>
            <a:ext cx="1967097" cy="1065511"/>
          </a:xfrm>
          <a:prstGeom prst="rect">
            <a:avLst/>
          </a:prstGeom>
          <a:ln>
            <a:solidFill>
              <a:schemeClr val="tx1"/>
            </a:solidFill>
          </a:ln>
        </p:spPr>
      </p:pic>
      <p:sp>
        <p:nvSpPr>
          <p:cNvPr id="2" name="Content Placeholder 1"/>
          <p:cNvSpPr>
            <a:spLocks noGrp="1"/>
          </p:cNvSpPr>
          <p:nvPr>
            <p:ph idx="1"/>
          </p:nvPr>
        </p:nvSpPr>
        <p:spPr>
          <a:xfrm>
            <a:off x="3312229" y="1791125"/>
            <a:ext cx="2713169" cy="478411"/>
          </a:xfrm>
        </p:spPr>
        <p:txBody>
          <a:bodyPr>
            <a:normAutofit/>
          </a:bodyPr>
          <a:lstStyle/>
          <a:p>
            <a:pPr marL="298847" lvl="1" indent="0">
              <a:buNone/>
            </a:pPr>
            <a:r>
              <a:rPr lang="en-US" sz="1500" dirty="0"/>
              <a:t>Process Heat (PHAST)</a:t>
            </a:r>
          </a:p>
        </p:txBody>
      </p:sp>
      <p:sp>
        <p:nvSpPr>
          <p:cNvPr id="32" name="Content Placeholder 1">
            <a:extLst>
              <a:ext uri="{FF2B5EF4-FFF2-40B4-BE49-F238E27FC236}">
                <a16:creationId xmlns:a16="http://schemas.microsoft.com/office/drawing/2014/main" xmlns="" id="{9BAD0FBC-16C0-41C7-BEC8-8320FBDE071A}"/>
              </a:ext>
            </a:extLst>
          </p:cNvPr>
          <p:cNvSpPr txBox="1">
            <a:spLocks/>
          </p:cNvSpPr>
          <p:nvPr/>
        </p:nvSpPr>
        <p:spPr bwMode="auto">
          <a:xfrm>
            <a:off x="2484447" y="4588465"/>
            <a:ext cx="2481682" cy="371709"/>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847" lvl="1" indent="0">
              <a:buNone/>
            </a:pPr>
            <a:r>
              <a:rPr lang="en-US" sz="1500" dirty="0"/>
              <a:t>Assessment Dashboard</a:t>
            </a:r>
          </a:p>
        </p:txBody>
      </p:sp>
      <p:pic>
        <p:nvPicPr>
          <p:cNvPr id="4" name="Picture 3">
            <a:extLst>
              <a:ext uri="{FF2B5EF4-FFF2-40B4-BE49-F238E27FC236}">
                <a16:creationId xmlns:a16="http://schemas.microsoft.com/office/drawing/2014/main" xmlns="" id="{BE12B65A-B016-4DE7-8AFE-ACE40570C121}"/>
              </a:ext>
            </a:extLst>
          </p:cNvPr>
          <p:cNvPicPr>
            <a:picLocks noChangeAspect="1"/>
          </p:cNvPicPr>
          <p:nvPr/>
        </p:nvPicPr>
        <p:blipFill>
          <a:blip r:embed="rId13"/>
          <a:stretch>
            <a:fillRect/>
          </a:stretch>
        </p:blipFill>
        <p:spPr>
          <a:xfrm>
            <a:off x="3954822" y="2867376"/>
            <a:ext cx="2022613" cy="1095582"/>
          </a:xfrm>
          <a:prstGeom prst="rect">
            <a:avLst/>
          </a:prstGeom>
          <a:ln>
            <a:solidFill>
              <a:schemeClr val="tx1"/>
            </a:solidFill>
          </a:ln>
        </p:spPr>
      </p:pic>
    </p:spTree>
    <p:extLst>
      <p:ext uri="{BB962C8B-B14F-4D97-AF65-F5344CB8AC3E}">
        <p14:creationId xmlns:p14="http://schemas.microsoft.com/office/powerpoint/2010/main" val="583267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87" y="53702"/>
            <a:ext cx="6286500" cy="657225"/>
          </a:xfrm>
        </p:spPr>
        <p:txBody>
          <a:bodyPr>
            <a:noAutofit/>
          </a:bodyPr>
          <a:lstStyle/>
          <a:p>
            <a:r>
              <a:rPr lang="en-US" sz="3200" dirty="0"/>
              <a:t>Technologist in </a:t>
            </a:r>
            <a:r>
              <a:rPr lang="en-US" sz="3200" dirty="0" smtClean="0"/>
              <a:t>Residence</a:t>
            </a:r>
            <a:endParaRPr lang="en-US" sz="3200" dirty="0"/>
          </a:p>
        </p:txBody>
      </p:sp>
      <p:pic>
        <p:nvPicPr>
          <p:cNvPr id="5" name="Picture 4" descr="partn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7" y="168644"/>
            <a:ext cx="595360" cy="522479"/>
          </a:xfrm>
          <a:prstGeom prst="rect">
            <a:avLst/>
          </a:prstGeom>
        </p:spPr>
      </p:pic>
      <p:sp>
        <p:nvSpPr>
          <p:cNvPr id="6" name="Rectangle 5"/>
          <p:cNvSpPr/>
          <p:nvPr/>
        </p:nvSpPr>
        <p:spPr>
          <a:xfrm>
            <a:off x="1207286" y="1498019"/>
            <a:ext cx="3324612" cy="2286369"/>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207286" y="1494211"/>
            <a:ext cx="3324611" cy="681665"/>
          </a:xfrm>
          <a:prstGeom prst="rect">
            <a:avLst/>
          </a:prstGeom>
          <a:solidFill>
            <a:schemeClr val="accent1">
              <a:lumMod val="20000"/>
              <a:lumOff val="8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r>
              <a:rPr lang="en-US" sz="1200" dirty="0">
                <a:solidFill>
                  <a:srgbClr val="000000"/>
                </a:solidFill>
              </a:rPr>
              <a:t>Senior Technologists are identified within a National Lab and a manufacturing company.</a:t>
            </a:r>
          </a:p>
          <a:p>
            <a:r>
              <a:rPr lang="en-US" sz="1200" dirty="0">
                <a:solidFill>
                  <a:srgbClr val="000000"/>
                </a:solidFill>
              </a:rPr>
              <a:t>The Technologists work together…</a:t>
            </a:r>
          </a:p>
        </p:txBody>
      </p:sp>
      <p:sp>
        <p:nvSpPr>
          <p:cNvPr id="8" name="Rectangle 7"/>
          <p:cNvSpPr/>
          <p:nvPr/>
        </p:nvSpPr>
        <p:spPr>
          <a:xfrm>
            <a:off x="4614884" y="1489707"/>
            <a:ext cx="3324612" cy="2286369"/>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4614884" y="1485900"/>
            <a:ext cx="3324611" cy="689976"/>
          </a:xfrm>
          <a:prstGeom prst="rect">
            <a:avLst/>
          </a:prstGeom>
          <a:solidFill>
            <a:schemeClr val="accent1">
              <a:lumMod val="20000"/>
              <a:lumOff val="8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85000"/>
              </a:lnSpc>
            </a:pPr>
            <a:r>
              <a:rPr lang="en-US" sz="1200" dirty="0">
                <a:solidFill>
                  <a:srgbClr val="000000"/>
                </a:solidFill>
              </a:rPr>
              <a:t>…to identify new areas of collaborative research for industry and Lab, and create an agreement and specific scopes of work</a:t>
            </a:r>
          </a:p>
        </p:txBody>
      </p:sp>
      <p:grpSp>
        <p:nvGrpSpPr>
          <p:cNvPr id="10" name="Group 9"/>
          <p:cNvGrpSpPr/>
          <p:nvPr/>
        </p:nvGrpSpPr>
        <p:grpSpPr>
          <a:xfrm>
            <a:off x="5045720" y="2314409"/>
            <a:ext cx="2550877" cy="1404518"/>
            <a:chOff x="4336079" y="3948953"/>
            <a:chExt cx="4608527" cy="2414485"/>
          </a:xfrm>
        </p:grpSpPr>
        <p:grpSp>
          <p:nvGrpSpPr>
            <p:cNvPr id="11" name="Group 10"/>
            <p:cNvGrpSpPr/>
            <p:nvPr/>
          </p:nvGrpSpPr>
          <p:grpSpPr>
            <a:xfrm>
              <a:off x="4336079" y="3948953"/>
              <a:ext cx="4608527" cy="2414485"/>
              <a:chOff x="1706150" y="1970360"/>
              <a:chExt cx="4608527" cy="2414485"/>
            </a:xfrm>
          </p:grpSpPr>
          <p:sp>
            <p:nvSpPr>
              <p:cNvPr id="14" name="Oval 13"/>
              <p:cNvSpPr/>
              <p:nvPr/>
            </p:nvSpPr>
            <p:spPr>
              <a:xfrm>
                <a:off x="1706150" y="1970360"/>
                <a:ext cx="2629929" cy="2414485"/>
              </a:xfrm>
              <a:prstGeom prst="ellipse">
                <a:avLst/>
              </a:prstGeom>
              <a:gradFill flip="none" rotWithShape="1">
                <a:gsLst>
                  <a:gs pos="0">
                    <a:schemeClr val="accent1"/>
                  </a:gs>
                  <a:gs pos="48000">
                    <a:schemeClr val="bg1"/>
                  </a:gs>
                  <a:gs pos="100000">
                    <a:schemeClr val="bg1"/>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Shape 14"/>
              <p:cNvSpPr/>
              <p:nvPr/>
            </p:nvSpPr>
            <p:spPr>
              <a:xfrm>
                <a:off x="3684748" y="1970360"/>
                <a:ext cx="2629929" cy="2414485"/>
              </a:xfrm>
              <a:prstGeom prst="gear9">
                <a:avLst/>
              </a:prstGeom>
              <a:gradFill flip="none" rotWithShape="1">
                <a:gsLst>
                  <a:gs pos="0">
                    <a:srgbClr val="FFFF00"/>
                  </a:gs>
                  <a:gs pos="48000">
                    <a:schemeClr val="bg1"/>
                  </a:gs>
                  <a:gs pos="100000">
                    <a:srgbClr val="FFFFFF">
                      <a:alpha val="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sp>
          <p:sp>
            <p:nvSpPr>
              <p:cNvPr id="16" name="Oval 15"/>
              <p:cNvSpPr/>
              <p:nvPr/>
            </p:nvSpPr>
            <p:spPr>
              <a:xfrm>
                <a:off x="1706150" y="1970360"/>
                <a:ext cx="2629929" cy="24144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p:cNvSpPr/>
              <p:nvPr/>
            </p:nvSpPr>
            <p:spPr>
              <a:xfrm>
                <a:off x="2903356" y="3064423"/>
                <a:ext cx="235516" cy="226358"/>
              </a:xfrm>
              <a:prstGeom prst="ellipse">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rot="2908559">
                <a:off x="2757030" y="1921517"/>
                <a:ext cx="528169" cy="25121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rot="8046572">
                <a:off x="2757030" y="1921517"/>
                <a:ext cx="528169" cy="25121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2746346" y="1970360"/>
                <a:ext cx="549537" cy="24144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p:cNvSpPr/>
              <p:nvPr/>
            </p:nvSpPr>
            <p:spPr>
              <a:xfrm>
                <a:off x="3060367" y="2147186"/>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2162259" y="3459557"/>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p:cNvSpPr/>
              <p:nvPr/>
            </p:nvSpPr>
            <p:spPr>
              <a:xfrm>
                <a:off x="3478699" y="3848447"/>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4881954" y="3065064"/>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12" name="Straight Connector 11"/>
            <p:cNvCxnSpPr>
              <a:endCxn id="24" idx="2"/>
            </p:cNvCxnSpPr>
            <p:nvPr/>
          </p:nvCxnSpPr>
          <p:spPr>
            <a:xfrm>
              <a:off x="6640342" y="5156195"/>
              <a:ext cx="871541" cy="64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0615" y="5151812"/>
              <a:ext cx="871541" cy="64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367245" y="2317666"/>
            <a:ext cx="2991167" cy="1398002"/>
            <a:chOff x="2286000" y="1295400"/>
            <a:chExt cx="4343400" cy="2011301"/>
          </a:xfrm>
        </p:grpSpPr>
        <p:sp>
          <p:nvSpPr>
            <p:cNvPr id="26" name="Oval 25"/>
            <p:cNvSpPr/>
            <p:nvPr/>
          </p:nvSpPr>
          <p:spPr>
            <a:xfrm>
              <a:off x="2286000" y="1295400"/>
              <a:ext cx="2047961" cy="2011301"/>
            </a:xfrm>
            <a:prstGeom prst="ellipse">
              <a:avLst/>
            </a:prstGeom>
            <a:gradFill flip="none" rotWithShape="1">
              <a:gsLst>
                <a:gs pos="0">
                  <a:schemeClr val="accent1"/>
                </a:gs>
                <a:gs pos="48000">
                  <a:schemeClr val="bg1"/>
                </a:gs>
                <a:gs pos="100000">
                  <a:schemeClr val="bg1"/>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Shape 26"/>
            <p:cNvSpPr/>
            <p:nvPr/>
          </p:nvSpPr>
          <p:spPr>
            <a:xfrm>
              <a:off x="4581439" y="1295400"/>
              <a:ext cx="2047961" cy="2011301"/>
            </a:xfrm>
            <a:prstGeom prst="gear9">
              <a:avLst/>
            </a:prstGeom>
            <a:gradFill flip="none" rotWithShape="1">
              <a:gsLst>
                <a:gs pos="0">
                  <a:srgbClr val="FFFF00"/>
                </a:gs>
                <a:gs pos="48000">
                  <a:schemeClr val="bg1"/>
                </a:gs>
                <a:gs pos="100000">
                  <a:srgbClr val="FFFFFF">
                    <a:alpha val="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sp>
        <p:sp>
          <p:nvSpPr>
            <p:cNvPr id="28" name="Oval 27"/>
            <p:cNvSpPr/>
            <p:nvPr/>
          </p:nvSpPr>
          <p:spPr>
            <a:xfrm>
              <a:off x="2286000" y="1295400"/>
              <a:ext cx="2047961" cy="201130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p:cNvSpPr/>
            <p:nvPr/>
          </p:nvSpPr>
          <p:spPr>
            <a:xfrm>
              <a:off x="3218280" y="2206770"/>
              <a:ext cx="183399" cy="188559"/>
            </a:xfrm>
            <a:prstGeom prst="ellipse">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rot="2908559">
              <a:off x="3089994" y="1322920"/>
              <a:ext cx="439972" cy="19562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rot="8046572">
              <a:off x="3089994" y="1322920"/>
              <a:ext cx="439972" cy="19562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p:cNvSpPr/>
            <p:nvPr/>
          </p:nvSpPr>
          <p:spPr>
            <a:xfrm>
              <a:off x="3096014" y="1295400"/>
              <a:ext cx="427932" cy="201130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p:cNvSpPr/>
            <p:nvPr/>
          </p:nvSpPr>
          <p:spPr>
            <a:xfrm>
              <a:off x="3340547" y="1442699"/>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p:cNvSpPr/>
            <p:nvPr/>
          </p:nvSpPr>
          <p:spPr>
            <a:xfrm>
              <a:off x="2641178" y="2535923"/>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p:cNvSpPr/>
            <p:nvPr/>
          </p:nvSpPr>
          <p:spPr>
            <a:xfrm>
              <a:off x="3666307" y="2859874"/>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p:cNvSpPr/>
            <p:nvPr/>
          </p:nvSpPr>
          <p:spPr>
            <a:xfrm>
              <a:off x="5513720" y="2207304"/>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7" name="Straight Connector 36"/>
            <p:cNvCxnSpPr>
              <a:endCxn id="36" idx="2"/>
            </p:cNvCxnSpPr>
            <p:nvPr/>
          </p:nvCxnSpPr>
          <p:spPr>
            <a:xfrm>
              <a:off x="4475327" y="2301584"/>
              <a:ext cx="103839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18666" y="2297399"/>
              <a:ext cx="1124720" cy="4185"/>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sp>
        <p:nvSpPr>
          <p:cNvPr id="39" name="5-Point Star 38"/>
          <p:cNvSpPr/>
          <p:nvPr/>
        </p:nvSpPr>
        <p:spPr>
          <a:xfrm>
            <a:off x="1786679" y="2736432"/>
            <a:ext cx="571500" cy="510086"/>
          </a:xfrm>
          <a:prstGeom prst="star5">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5-Point Star 39"/>
          <p:cNvSpPr/>
          <p:nvPr/>
        </p:nvSpPr>
        <p:spPr>
          <a:xfrm>
            <a:off x="3367478" y="2729539"/>
            <a:ext cx="571500" cy="510086"/>
          </a:xfrm>
          <a:prstGeom prst="star5">
            <a:avLst/>
          </a:pr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1" name="Picture 4" descr="Image result for DOE National la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078" y="4041276"/>
            <a:ext cx="2183016" cy="104296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743623" y="3414121"/>
            <a:ext cx="5519903" cy="1007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00" dirty="0">
                <a:solidFill>
                  <a:srgbClr val="000000"/>
                </a:solidFill>
              </a:rPr>
              <a:t>Broadening beyond ‘one company – one lab’…</a:t>
            </a:r>
          </a:p>
        </p:txBody>
      </p:sp>
      <p:cxnSp>
        <p:nvCxnSpPr>
          <p:cNvPr id="44" name="Straight Connector 43"/>
          <p:cNvCxnSpPr/>
          <p:nvPr/>
        </p:nvCxnSpPr>
        <p:spPr>
          <a:xfrm>
            <a:off x="1147242" y="1387857"/>
            <a:ext cx="6858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45" name="TextBox 44"/>
          <p:cNvSpPr txBox="1"/>
          <p:nvPr/>
        </p:nvSpPr>
        <p:spPr>
          <a:xfrm>
            <a:off x="-13202" y="5170931"/>
            <a:ext cx="9144000" cy="795934"/>
          </a:xfrm>
          <a:prstGeom prst="rect">
            <a:avLst/>
          </a:prstGeom>
          <a:solidFill>
            <a:schemeClr val="bg1">
              <a:lumMod val="65000"/>
            </a:schemeClr>
          </a:solidFill>
          <a:ln w="28575">
            <a:solidFill>
              <a:schemeClr val="accent2">
                <a:lumMod val="50000"/>
              </a:schemeClr>
            </a:solidFill>
          </a:ln>
        </p:spPr>
        <p:txBody>
          <a:bodyPr vert="horz" wrap="square" lIns="68580" tIns="34290" rIns="68580" bIns="34290" rtlCol="0">
            <a:noAutofit/>
          </a:bodyPr>
          <a:lstStyle/>
          <a:p>
            <a:pPr algn="ctr"/>
            <a:r>
              <a:rPr lang="en-US" sz="2400" b="1" i="1" dirty="0">
                <a:solidFill>
                  <a:srgbClr val="50565C">
                    <a:lumMod val="50000"/>
                  </a:srgbClr>
                </a:solidFill>
                <a:latin typeface="+mn-lt"/>
              </a:rPr>
              <a:t>TIR Vision: </a:t>
            </a:r>
            <a:r>
              <a:rPr lang="en-US" sz="2100" dirty="0">
                <a:solidFill>
                  <a:srgbClr val="000000"/>
                </a:solidFill>
                <a:latin typeface="+mn-lt"/>
              </a:rPr>
              <a:t>Catalyze strong Lab-Industry relationships that result in significant growth in high-impact collaborative research and development</a:t>
            </a:r>
          </a:p>
        </p:txBody>
      </p:sp>
    </p:spTree>
    <p:extLst>
      <p:ext uri="{BB962C8B-B14F-4D97-AF65-F5344CB8AC3E}">
        <p14:creationId xmlns:p14="http://schemas.microsoft.com/office/powerpoint/2010/main" val="4040473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16"/>
            <a:ext cx="6172200" cy="228600"/>
          </a:xfrm>
        </p:spPr>
        <p:txBody>
          <a:bodyPr>
            <a:normAutofit fontScale="90000"/>
          </a:bodyPr>
          <a:lstStyle/>
          <a:p>
            <a:r>
              <a:rPr lang="en-US" sz="3600" dirty="0" smtClean="0"/>
              <a:t>Technologist</a:t>
            </a:r>
            <a:r>
              <a:rPr lang="en-US" dirty="0" smtClean="0"/>
              <a:t> in Residence Program</a:t>
            </a:r>
            <a:endParaRPr lang="en-US" dirty="0"/>
          </a:p>
        </p:txBody>
      </p:sp>
      <p:sp>
        <p:nvSpPr>
          <p:cNvPr id="4" name="Rectangle 3"/>
          <p:cNvSpPr/>
          <p:nvPr/>
        </p:nvSpPr>
        <p:spPr>
          <a:xfrm>
            <a:off x="1133976" y="4114800"/>
            <a:ext cx="6858000" cy="1885950"/>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143000" y="2292721"/>
            <a:ext cx="6858000" cy="1758212"/>
          </a:xfrm>
          <a:prstGeom prst="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a:t>
            </a:r>
          </a:p>
        </p:txBody>
      </p:sp>
      <p:sp>
        <p:nvSpPr>
          <p:cNvPr id="6" name="TextBox 5"/>
          <p:cNvSpPr txBox="1"/>
          <p:nvPr/>
        </p:nvSpPr>
        <p:spPr>
          <a:xfrm>
            <a:off x="1143000" y="2312057"/>
            <a:ext cx="6858000" cy="3831818"/>
          </a:xfrm>
          <a:prstGeom prst="rect">
            <a:avLst/>
          </a:prstGeom>
          <a:noFill/>
        </p:spPr>
        <p:txBody>
          <a:bodyPr wrap="square" rtlCol="0">
            <a:spAutoFit/>
          </a:bodyPr>
          <a:lstStyle/>
          <a:p>
            <a:pPr>
              <a:spcBef>
                <a:spcPct val="20000"/>
              </a:spcBef>
            </a:pPr>
            <a:r>
              <a:rPr lang="en-US" sz="2100" b="1" dirty="0">
                <a:effectLst>
                  <a:outerShdw blurRad="38100" dist="38100" dir="2700000" algn="tl">
                    <a:srgbClr val="000000">
                      <a:alpha val="43137"/>
                    </a:srgbClr>
                  </a:outerShdw>
                </a:effectLst>
                <a:latin typeface="Calibri" panose="020F0502020204030204" pitchFamily="34" charset="0"/>
              </a:rPr>
              <a:t>Immediate Objectives:</a:t>
            </a:r>
          </a:p>
          <a:p>
            <a:pPr marL="214313" lvl="2" indent="-214313">
              <a:spcBef>
                <a:spcPts val="450"/>
              </a:spcBef>
              <a:spcAft>
                <a:spcPts val="450"/>
              </a:spcAft>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Identify areas of collaborative R&amp;D</a:t>
            </a:r>
          </a:p>
          <a:p>
            <a:pPr marL="214313" lvl="2" indent="-214313">
              <a:spcBef>
                <a:spcPts val="450"/>
              </a:spcBef>
              <a:spcAft>
                <a:spcPts val="450"/>
              </a:spcAft>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Develop a streamlined method for companies to establish long term relationships with laboratories that result in collaborative research and development</a:t>
            </a:r>
          </a:p>
          <a:p>
            <a:pPr marL="214313" lvl="2" indent="-214313">
              <a:spcBef>
                <a:spcPts val="450"/>
              </a:spcBef>
              <a:spcAft>
                <a:spcPts val="450"/>
              </a:spcAft>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Long-term, strategic public-private partnerships </a:t>
            </a:r>
          </a:p>
          <a:p>
            <a:pPr marL="214313" lvl="2" indent="-214313">
              <a:spcBef>
                <a:spcPts val="450"/>
              </a:spcBef>
              <a:spcAft>
                <a:spcPts val="450"/>
              </a:spcAft>
              <a:buFont typeface="Arial" panose="020B0604020202020204" pitchFamily="34" charset="0"/>
              <a:buChar char="•"/>
            </a:pPr>
            <a:endParaRPr lang="en-US" sz="100" dirty="0">
              <a:effectLst>
                <a:outerShdw blurRad="38100" dist="38100" dir="2700000" algn="tl">
                  <a:srgbClr val="000000">
                    <a:alpha val="43137"/>
                  </a:srgbClr>
                </a:outerShdw>
              </a:effectLst>
              <a:latin typeface="Calibri" panose="020F0502020204030204" pitchFamily="34" charset="0"/>
            </a:endParaRPr>
          </a:p>
          <a:p>
            <a:pPr>
              <a:spcBef>
                <a:spcPts val="450"/>
              </a:spcBef>
              <a:spcAft>
                <a:spcPts val="450"/>
              </a:spcAft>
            </a:pPr>
            <a:r>
              <a:rPr lang="en-US" sz="2100" b="1" dirty="0">
                <a:effectLst>
                  <a:outerShdw blurRad="38100" dist="38100" dir="2700000" algn="tl">
                    <a:srgbClr val="000000">
                      <a:alpha val="43137"/>
                    </a:srgbClr>
                  </a:outerShdw>
                </a:effectLst>
                <a:latin typeface="Calibri" panose="020F0502020204030204" pitchFamily="34" charset="0"/>
              </a:rPr>
              <a:t>Additional Objectives: </a:t>
            </a:r>
          </a:p>
          <a:p>
            <a:pPr marL="214313" indent="-214313">
              <a:spcBef>
                <a:spcPts val="450"/>
              </a:spcBef>
              <a:spcAft>
                <a:spcPts val="450"/>
              </a:spcAft>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Enhance transparency into the national lab innovation infrastructure</a:t>
            </a:r>
          </a:p>
          <a:p>
            <a:pPr marL="214313" indent="-214313">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Enhance awareness of high-impact industrially relevant technology challenges within the national laboratory system; and</a:t>
            </a:r>
          </a:p>
          <a:p>
            <a:pPr marL="214313" indent="-214313">
              <a:buFont typeface="Arial" panose="020B0604020202020204" pitchFamily="34" charset="0"/>
              <a:buChar char="•"/>
            </a:pPr>
            <a:r>
              <a:rPr lang="en-US" sz="1500" dirty="0">
                <a:effectLst>
                  <a:outerShdw blurRad="38100" dist="38100" dir="2700000" algn="tl">
                    <a:srgbClr val="000000">
                      <a:alpha val="43137"/>
                    </a:srgbClr>
                  </a:outerShdw>
                </a:effectLst>
                <a:latin typeface="Calibri" panose="020F0502020204030204" pitchFamily="34" charset="0"/>
              </a:rPr>
              <a:t>Broaden and strengthen networks of Technologists in national laboratories and in industry to more effectively support industry needs and leverage the national laboratory enterprise.</a:t>
            </a:r>
          </a:p>
        </p:txBody>
      </p:sp>
      <p:sp>
        <p:nvSpPr>
          <p:cNvPr id="7" name="Rectangle 6"/>
          <p:cNvSpPr/>
          <p:nvPr/>
        </p:nvSpPr>
        <p:spPr>
          <a:xfrm>
            <a:off x="1143000" y="1394768"/>
            <a:ext cx="6858000" cy="834083"/>
          </a:xfrm>
          <a:prstGeom prst="rect">
            <a:avLst/>
          </a:prstGeom>
          <a:solidFill>
            <a:schemeClr val="bg1">
              <a:lumMod val="95000"/>
            </a:schemeClr>
          </a:solidFill>
          <a:ln w="381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2369182" y="1466851"/>
            <a:ext cx="5466322" cy="740035"/>
          </a:xfrm>
          <a:prstGeom prst="rect">
            <a:avLst/>
          </a:prstGeom>
        </p:spPr>
        <p:txBody>
          <a:bodyPr vert="horz" wrap="square" lIns="0" tIns="0" rIns="0" bIns="0" numCol="1" anchor="b" anchorCtr="0" compatLnSpc="1">
            <a:prstTxWarp prst="textNoShape">
              <a:avLst/>
            </a:prstTxWarp>
            <a:normAutofit/>
          </a:bodyPr>
          <a:lstStyle>
            <a:defPPr>
              <a:defRPr lang="en-US"/>
            </a:defPPr>
            <a:lvl1pPr algn="r" defTabSz="457200" rtl="0" eaLnBrk="1" fontAlgn="base" hangingPunct="1">
              <a:spcBef>
                <a:spcPct val="0"/>
              </a:spcBef>
              <a:spcAft>
                <a:spcPct val="0"/>
              </a:spcAft>
              <a:defRPr sz="1200" kern="1200">
                <a:solidFill>
                  <a:srgbClr val="045C75"/>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lvl="2"/>
            <a:r>
              <a:rPr lang="en-US" sz="1500" b="1" dirty="0"/>
              <a:t>Technologist in Residence (TIR) </a:t>
            </a:r>
            <a:r>
              <a:rPr lang="en-US" sz="1500" dirty="0"/>
              <a:t>pairs senior technical staff from national laboratories and manufacturing companies to work together towards impactful manufacturing solutions.</a:t>
            </a:r>
          </a:p>
        </p:txBody>
      </p:sp>
      <p:pic>
        <p:nvPicPr>
          <p:cNvPr id="9" name="Picture 8" descr="partn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341" y="1395848"/>
            <a:ext cx="949199" cy="833003"/>
          </a:xfrm>
          <a:prstGeom prst="rect">
            <a:avLst/>
          </a:prstGeom>
        </p:spPr>
      </p:pic>
      <p:sp>
        <p:nvSpPr>
          <p:cNvPr id="10" name="Title 1"/>
          <p:cNvSpPr txBox="1">
            <a:spLocks/>
          </p:cNvSpPr>
          <p:nvPr/>
        </p:nvSpPr>
        <p:spPr>
          <a:xfrm>
            <a:off x="1143000" y="922922"/>
            <a:ext cx="6713934" cy="480060"/>
          </a:xfrm>
          <a:prstGeom prst="rect">
            <a:avLst/>
          </a:prstGeom>
        </p:spPr>
        <p:txBody>
          <a:bodyPr vert="horz" lIns="68580" tIns="34290" rIns="68580" bIns="34290" rtlCol="0" anchor="ctr">
            <a:noAutofit/>
          </a:bodyPr>
          <a:lstStyle>
            <a:lvl1pPr algn="l" defTabSz="457200" rtl="0" eaLnBrk="0" fontAlgn="base" hangingPunct="0">
              <a:lnSpc>
                <a:spcPts val="2800"/>
              </a:lnSpc>
              <a:spcBef>
                <a:spcPct val="0"/>
              </a:spcBef>
              <a:spcAft>
                <a:spcPct val="0"/>
              </a:spcAft>
              <a:defRPr sz="2800" b="1" i="0" kern="1200">
                <a:solidFill>
                  <a:schemeClr val="tx1">
                    <a:lumMod val="50000"/>
                  </a:schemeClr>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endParaRPr lang="en-US" sz="3000" dirty="0">
              <a:cs typeface="Aharoni" panose="02010803020104030203" pitchFamily="2" charset="-79"/>
            </a:endParaRPr>
          </a:p>
        </p:txBody>
      </p:sp>
      <p:cxnSp>
        <p:nvCxnSpPr>
          <p:cNvPr id="11" name="Straight Connector 10"/>
          <p:cNvCxnSpPr/>
          <p:nvPr/>
        </p:nvCxnSpPr>
        <p:spPr>
          <a:xfrm>
            <a:off x="1143000" y="1394768"/>
            <a:ext cx="6858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536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Partnerships</a:t>
            </a:r>
            <a:endParaRPr lang="en-US" dirty="0"/>
          </a:p>
        </p:txBody>
      </p:sp>
      <p:sp>
        <p:nvSpPr>
          <p:cNvPr id="3" name="Content Placeholder 2"/>
          <p:cNvSpPr>
            <a:spLocks noGrp="1"/>
          </p:cNvSpPr>
          <p:nvPr>
            <p:ph idx="1"/>
          </p:nvPr>
        </p:nvSpPr>
        <p:spPr>
          <a:xfrm>
            <a:off x="609600" y="914400"/>
            <a:ext cx="7886700" cy="3263504"/>
          </a:xfrm>
        </p:spPr>
        <p:txBody>
          <a:bodyPr>
            <a:normAutofit fontScale="85000" lnSpcReduction="10000"/>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The Technical Partnerships subprogram provides critical support to the adoption of advanced energy efficiency technologies and practices. The subprogram supports public-private partnerships and provides </a:t>
            </a:r>
            <a:r>
              <a:rPr lang="en-US" dirty="0" smtClean="0">
                <a:latin typeface="Arial" panose="020B0604020202020204" pitchFamily="34" charset="0"/>
                <a:cs typeface="Arial" panose="020B0604020202020204" pitchFamily="34" charset="0"/>
              </a:rPr>
              <a:t>outreach and technical assistance to </a:t>
            </a:r>
            <a:r>
              <a:rPr lang="en-US" dirty="0">
                <a:latin typeface="Arial" panose="020B0604020202020204" pitchFamily="34" charset="0"/>
                <a:cs typeface="Arial" panose="020B0604020202020204" pitchFamily="34" charset="0"/>
              </a:rPr>
              <a:t>advance the adoption of cost-effective combined heat and power (CHP) technologies; provides resources to assist manufacturers in reducing their energy intensity; promotes the adoption </a:t>
            </a:r>
            <a:r>
              <a:rPr lang="en-US" dirty="0" smtClean="0">
                <a:latin typeface="Arial" panose="020B0604020202020204" pitchFamily="34" charset="0"/>
                <a:cs typeface="Arial" panose="020B0604020202020204" pitchFamily="34" charset="0"/>
              </a:rPr>
              <a:t>of continuous improvement </a:t>
            </a:r>
            <a:r>
              <a:rPr lang="en-US" dirty="0">
                <a:latin typeface="Arial" panose="020B0604020202020204" pitchFamily="34" charset="0"/>
                <a:cs typeface="Arial" panose="020B0604020202020204" pitchFamily="34" charset="0"/>
              </a:rPr>
              <a:t>energy management programs, provides targeted energy efficiency, productivity, and waste/water use reduction practices to small- and medium-sized manufacturers. </a:t>
            </a:r>
          </a:p>
        </p:txBody>
      </p:sp>
      <p:sp>
        <p:nvSpPr>
          <p:cNvPr id="4" name="TextBox 3"/>
          <p:cNvSpPr txBox="1"/>
          <p:nvPr/>
        </p:nvSpPr>
        <p:spPr>
          <a:xfrm>
            <a:off x="-4482" y="6172200"/>
            <a:ext cx="9089745" cy="338554"/>
          </a:xfrm>
          <a:prstGeom prst="rect">
            <a:avLst/>
          </a:prstGeom>
          <a:noFill/>
        </p:spPr>
        <p:txBody>
          <a:bodyPr wrap="square" rtlCol="0">
            <a:spAutoFit/>
          </a:bodyPr>
          <a:lstStyle/>
          <a:p>
            <a:r>
              <a:rPr lang="en-US" altLang="en-US" sz="1600" dirty="0" smtClean="0">
                <a:solidFill>
                  <a:srgbClr val="FF0000"/>
                </a:solidFill>
              </a:rPr>
              <a:t>This </a:t>
            </a:r>
            <a:r>
              <a:rPr lang="en-US" altLang="en-US" sz="1600" dirty="0">
                <a:solidFill>
                  <a:srgbClr val="FF0000"/>
                </a:solidFill>
              </a:rPr>
              <a:t>presentation does not contain any proprietary, confidential, or otherwise restricted </a:t>
            </a:r>
            <a:r>
              <a:rPr lang="en-US" altLang="en-US" sz="1600" dirty="0" smtClean="0">
                <a:solidFill>
                  <a:srgbClr val="FF0000"/>
                </a:solidFill>
              </a:rPr>
              <a:t>information</a:t>
            </a:r>
            <a:endParaRPr lang="en-US" sz="1600" dirty="0"/>
          </a:p>
        </p:txBody>
      </p:sp>
    </p:spTree>
    <p:extLst>
      <p:ext uri="{BB962C8B-B14F-4D97-AF65-F5344CB8AC3E}">
        <p14:creationId xmlns:p14="http://schemas.microsoft.com/office/powerpoint/2010/main" val="2606222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New TIR Pairs</a:t>
            </a:r>
            <a:endParaRPr lang="en-US" dirty="0"/>
          </a:p>
        </p:txBody>
      </p:sp>
      <p:sp>
        <p:nvSpPr>
          <p:cNvPr id="3" name="Content Placeholder 2"/>
          <p:cNvSpPr>
            <a:spLocks noGrp="1"/>
          </p:cNvSpPr>
          <p:nvPr>
            <p:ph idx="1"/>
          </p:nvPr>
        </p:nvSpPr>
        <p:spPr/>
        <p:txBody>
          <a:bodyPr>
            <a:normAutofit/>
          </a:bodyPr>
          <a:lstStyle/>
          <a:p>
            <a:r>
              <a:rPr lang="en-US" dirty="0"/>
              <a:t>Brookhaven National Lab – Northrup Grumman</a:t>
            </a:r>
          </a:p>
          <a:p>
            <a:r>
              <a:rPr lang="en-US" dirty="0"/>
              <a:t>Lawrence Berkeley National Lab – Viking Cold Storage </a:t>
            </a:r>
          </a:p>
          <a:p>
            <a:r>
              <a:rPr lang="en-US" dirty="0"/>
              <a:t>Argonne National Lab – </a:t>
            </a:r>
            <a:r>
              <a:rPr lang="en-US" dirty="0" err="1"/>
              <a:t>Qorvo</a:t>
            </a:r>
            <a:endParaRPr lang="en-US" dirty="0"/>
          </a:p>
          <a:p>
            <a:r>
              <a:rPr lang="en-US" dirty="0"/>
              <a:t>Argonne National Lab CCEFP</a:t>
            </a:r>
          </a:p>
        </p:txBody>
      </p:sp>
      <p:pic>
        <p:nvPicPr>
          <p:cNvPr id="4" name="Picture 3" descr="partn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57"/>
            <a:ext cx="949199" cy="833003"/>
          </a:xfrm>
          <a:prstGeom prst="rect">
            <a:avLst/>
          </a:prstGeom>
        </p:spPr>
      </p:pic>
      <p:pic>
        <p:nvPicPr>
          <p:cNvPr id="6" name="Picture 5"/>
          <p:cNvPicPr>
            <a:picLocks noChangeAspect="1"/>
          </p:cNvPicPr>
          <p:nvPr/>
        </p:nvPicPr>
        <p:blipFill>
          <a:blip r:embed="rId3"/>
          <a:stretch>
            <a:fillRect/>
          </a:stretch>
        </p:blipFill>
        <p:spPr>
          <a:xfrm>
            <a:off x="220536" y="4641057"/>
            <a:ext cx="2714625" cy="950119"/>
          </a:xfrm>
          <a:prstGeom prst="rect">
            <a:avLst/>
          </a:prstGeom>
        </p:spPr>
      </p:pic>
      <p:pic>
        <p:nvPicPr>
          <p:cNvPr id="8" name="Picture 7"/>
          <p:cNvPicPr>
            <a:picLocks noChangeAspect="1"/>
          </p:cNvPicPr>
          <p:nvPr/>
        </p:nvPicPr>
        <p:blipFill>
          <a:blip r:embed="rId4"/>
          <a:stretch>
            <a:fillRect/>
          </a:stretch>
        </p:blipFill>
        <p:spPr>
          <a:xfrm>
            <a:off x="3696431" y="4483893"/>
            <a:ext cx="2028825" cy="1264444"/>
          </a:xfrm>
          <a:prstGeom prst="rect">
            <a:avLst/>
          </a:prstGeom>
        </p:spPr>
      </p:pic>
      <p:pic>
        <p:nvPicPr>
          <p:cNvPr id="10" name="Picture 9"/>
          <p:cNvPicPr>
            <a:picLocks noChangeAspect="1"/>
          </p:cNvPicPr>
          <p:nvPr/>
        </p:nvPicPr>
        <p:blipFill>
          <a:blip r:embed="rId5"/>
          <a:stretch>
            <a:fillRect/>
          </a:stretch>
        </p:blipFill>
        <p:spPr>
          <a:xfrm>
            <a:off x="6142705" y="4630340"/>
            <a:ext cx="2650331" cy="971550"/>
          </a:xfrm>
          <a:prstGeom prst="rect">
            <a:avLst/>
          </a:prstGeom>
        </p:spPr>
      </p:pic>
    </p:spTree>
    <p:extLst>
      <p:ext uri="{BB962C8B-B14F-4D97-AF65-F5344CB8AC3E}">
        <p14:creationId xmlns:p14="http://schemas.microsoft.com/office/powerpoint/2010/main" val="3057094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Partnerships FY20 Budget</a:t>
            </a:r>
            <a:endParaRPr lang="en-US" dirty="0"/>
          </a:p>
        </p:txBody>
      </p:sp>
      <p:sp>
        <p:nvSpPr>
          <p:cNvPr id="3" name="Content Placeholder 2"/>
          <p:cNvSpPr>
            <a:spLocks noGrp="1"/>
          </p:cNvSpPr>
          <p:nvPr>
            <p:ph idx="1"/>
          </p:nvPr>
        </p:nvSpPr>
        <p:spPr/>
        <p:txBody>
          <a:bodyPr/>
          <a:lstStyle/>
          <a:p>
            <a:pPr marL="0" indent="0">
              <a:buNone/>
            </a:pPr>
            <a:r>
              <a:rPr lang="en-US" dirty="0" smtClean="0"/>
              <a:t>Industrial Assessment Centers: 					$12M</a:t>
            </a:r>
          </a:p>
          <a:p>
            <a:pPr marL="0" indent="0">
              <a:buNone/>
            </a:pPr>
            <a:r>
              <a:rPr lang="en-US" dirty="0" smtClean="0"/>
              <a:t>CHP: </a:t>
            </a:r>
          </a:p>
          <a:p>
            <a:pPr lvl="1"/>
            <a:r>
              <a:rPr lang="en-US" dirty="0" smtClean="0"/>
              <a:t>District Heating								$10M</a:t>
            </a:r>
          </a:p>
          <a:p>
            <a:pPr lvl="1"/>
            <a:r>
              <a:rPr lang="en-US" dirty="0" smtClean="0"/>
              <a:t>CHP TAPs										$5M</a:t>
            </a:r>
          </a:p>
          <a:p>
            <a:pPr lvl="1"/>
            <a:r>
              <a:rPr lang="en-US" dirty="0" smtClean="0"/>
              <a:t>Related CHP Activities							$7M</a:t>
            </a:r>
          </a:p>
          <a:p>
            <a:pPr marL="0" indent="0">
              <a:buNone/>
            </a:pPr>
            <a:r>
              <a:rPr lang="en-US" dirty="0" smtClean="0"/>
              <a:t>Better Plants (+ Tool Development)				$5.5M</a:t>
            </a:r>
          </a:p>
          <a:p>
            <a:pPr marL="0" indent="0">
              <a:buNone/>
            </a:pPr>
            <a:r>
              <a:rPr lang="en-US" dirty="0" smtClean="0"/>
              <a:t>ISO 50001										$</a:t>
            </a:r>
            <a:r>
              <a:rPr lang="en-US" dirty="0"/>
              <a:t>4</a:t>
            </a:r>
            <a:r>
              <a:rPr lang="en-US" dirty="0" smtClean="0"/>
              <a:t>.5M</a:t>
            </a:r>
          </a:p>
          <a:p>
            <a:pPr marL="0" indent="0">
              <a:buNone/>
            </a:pPr>
            <a:r>
              <a:rPr lang="en-US" dirty="0" smtClean="0"/>
              <a:t>Technologist in Residence:					</a:t>
            </a:r>
            <a:r>
              <a:rPr lang="en-US" smtClean="0"/>
              <a:t>	$700k</a:t>
            </a:r>
            <a:endParaRPr lang="en-US" dirty="0" smtClean="0"/>
          </a:p>
          <a:p>
            <a:pPr marL="0" indent="0">
              <a:buNone/>
            </a:pPr>
            <a:r>
              <a:rPr lang="en-US" b="1" dirty="0" smtClean="0"/>
              <a:t>TOTAL:									$45M</a:t>
            </a:r>
          </a:p>
        </p:txBody>
      </p:sp>
    </p:spTree>
    <p:extLst>
      <p:ext uri="{BB962C8B-B14F-4D97-AF65-F5344CB8AC3E}">
        <p14:creationId xmlns:p14="http://schemas.microsoft.com/office/powerpoint/2010/main" val="217370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3200" dirty="0" smtClean="0">
              <a:latin typeface="Arial" panose="020B0604020202020204" pitchFamily="34" charset="0"/>
              <a:cs typeface="Arial" panose="020B0604020202020204" pitchFamily="34" charset="0"/>
            </a:endParaRPr>
          </a:p>
          <a:p>
            <a:pPr marL="0" indent="0">
              <a:buNone/>
            </a:pPr>
            <a:endParaRPr lang="en-US" sz="3200" dirty="0" smtClean="0">
              <a:latin typeface="Arial" panose="020B0604020202020204" pitchFamily="34" charset="0"/>
              <a:cs typeface="Arial" panose="020B0604020202020204" pitchFamily="34" charset="0"/>
            </a:endParaRPr>
          </a:p>
          <a:p>
            <a:pPr marL="0" indent="0">
              <a:buNone/>
            </a:pPr>
            <a:r>
              <a:rPr lang="en-US" sz="2000" b="1" u="sng" dirty="0" smtClean="0">
                <a:latin typeface="Arial" panose="020B0604020202020204" pitchFamily="34" charset="0"/>
                <a:cs typeface="Arial" panose="020B0604020202020204" pitchFamily="34" charset="0"/>
              </a:rPr>
              <a:t>Multi-Year Program Plan: </a:t>
            </a:r>
          </a:p>
          <a:p>
            <a:pPr marL="0" indent="0">
              <a:buNone/>
            </a:pPr>
            <a:r>
              <a:rPr lang="en-US" sz="1800" b="1" dirty="0" smtClean="0">
                <a:latin typeface="Arial" panose="020B0604020202020204" pitchFamily="34" charset="0"/>
                <a:cs typeface="Arial" panose="020B0604020202020204" pitchFamily="34" charset="0"/>
              </a:rPr>
              <a:t>Vision</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U.S. global leadership in sustainable and efficient manufacturing for a growing and competitive economy. </a:t>
            </a:r>
          </a:p>
          <a:p>
            <a:pPr marL="0" indent="0">
              <a:buNone/>
            </a:pPr>
            <a:r>
              <a:rPr lang="en-US" sz="1800" b="1" dirty="0" smtClean="0">
                <a:latin typeface="Arial" panose="020B0604020202020204" pitchFamily="34" charset="0"/>
                <a:cs typeface="Arial" panose="020B0604020202020204" pitchFamily="34" charset="0"/>
              </a:rPr>
              <a:t>Mission</a:t>
            </a:r>
            <a:r>
              <a:rPr lang="en-US" sz="1800" dirty="0">
                <a:latin typeface="Arial" panose="020B0604020202020204" pitchFamily="34" charset="0"/>
                <a:cs typeface="Arial" panose="020B0604020202020204" pitchFamily="34" charset="0"/>
              </a:rPr>
              <a:t>: Catalyze research, development and adoption of energy-related advanced manufacturing technologies and practices to drive U.S. economic competitiveness and energy productivity. </a:t>
            </a:r>
            <a:endParaRPr lang="en-US" sz="1800" dirty="0" smtClean="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Goals:  </a:t>
            </a:r>
          </a:p>
          <a:p>
            <a:r>
              <a:rPr lang="en-US" sz="1800" dirty="0" smtClean="0">
                <a:latin typeface="Arial" panose="020B0604020202020204" pitchFamily="34" charset="0"/>
                <a:cs typeface="Arial" panose="020B0604020202020204" pitchFamily="34" charset="0"/>
              </a:rPr>
              <a:t>Improve </a:t>
            </a:r>
            <a:r>
              <a:rPr lang="en-US" sz="1800" dirty="0">
                <a:latin typeface="Arial" panose="020B0604020202020204" pitchFamily="34" charset="0"/>
                <a:cs typeface="Arial" panose="020B0604020202020204" pitchFamily="34" charset="0"/>
              </a:rPr>
              <a:t>the productivity and energy efficiency of U.S. manufacturing.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Transition </a:t>
            </a:r>
            <a:r>
              <a:rPr lang="en-US" sz="1800" dirty="0">
                <a:latin typeface="Arial" panose="020B0604020202020204" pitchFamily="34" charset="0"/>
                <a:cs typeface="Arial" panose="020B0604020202020204" pitchFamily="34" charset="0"/>
              </a:rPr>
              <a:t>DOE supported innovative technologies and practices into U.S. manufacturing </a:t>
            </a:r>
            <a:r>
              <a:rPr lang="en-US" sz="1800" dirty="0" smtClean="0">
                <a:latin typeface="Arial" panose="020B0604020202020204" pitchFamily="34" charset="0"/>
                <a:cs typeface="Arial" panose="020B0604020202020204" pitchFamily="34" charset="0"/>
              </a:rPr>
              <a:t>capabilities.</a:t>
            </a:r>
          </a:p>
          <a:p>
            <a:r>
              <a:rPr lang="en-US" sz="1800" dirty="0" smtClean="0">
                <a:latin typeface="Arial" panose="020B0604020202020204" pitchFamily="34" charset="0"/>
                <a:cs typeface="Arial" panose="020B0604020202020204" pitchFamily="34" charset="0"/>
              </a:rPr>
              <a:t>Strengthen </a:t>
            </a:r>
            <a:r>
              <a:rPr lang="en-US" sz="1800" dirty="0">
                <a:latin typeface="Arial" panose="020B0604020202020204" pitchFamily="34" charset="0"/>
                <a:cs typeface="Arial" panose="020B0604020202020204" pitchFamily="34" charset="0"/>
              </a:rPr>
              <a:t>and advance the U.S. manufacturing workforce.</a:t>
            </a:r>
          </a:p>
        </p:txBody>
      </p:sp>
      <p:sp>
        <p:nvSpPr>
          <p:cNvPr id="3" name="Title 2"/>
          <p:cNvSpPr>
            <a:spLocks noGrp="1"/>
          </p:cNvSpPr>
          <p:nvPr>
            <p:ph type="title"/>
          </p:nvPr>
        </p:nvSpPr>
        <p:spPr/>
        <p:txBody>
          <a:bodyPr/>
          <a:lstStyle/>
          <a:p>
            <a:r>
              <a:rPr lang="en-US" dirty="0" smtClean="0"/>
              <a:t>Alignment with Goals and Objectives</a:t>
            </a:r>
            <a:endParaRPr lang="en-US" dirty="0"/>
          </a:p>
        </p:txBody>
      </p:sp>
      <p:sp>
        <p:nvSpPr>
          <p:cNvPr id="4" name="TextBox 3"/>
          <p:cNvSpPr txBox="1"/>
          <p:nvPr/>
        </p:nvSpPr>
        <p:spPr>
          <a:xfrm>
            <a:off x="360363" y="975122"/>
            <a:ext cx="8478837" cy="1231106"/>
          </a:xfrm>
          <a:prstGeom prst="rect">
            <a:avLst/>
          </a:prstGeom>
          <a:noFill/>
        </p:spPr>
        <p:txBody>
          <a:bodyPr wrap="square" rtlCol="0">
            <a:spAutoFit/>
          </a:bodyPr>
          <a:lstStyle/>
          <a:p>
            <a:r>
              <a:rPr lang="en-US" sz="2000" b="1" u="sng" dirty="0" smtClean="0"/>
              <a:t>Alignment with EERE Priorities: </a:t>
            </a:r>
          </a:p>
          <a:p>
            <a:r>
              <a:rPr lang="en-US" dirty="0" smtClean="0"/>
              <a:t>“Develop a cross-sector strategy to promote awareness around quality installation to realize the full potential of energy efficiency technologies and promote workforce development” </a:t>
            </a:r>
            <a:endParaRPr lang="en-US" dirty="0"/>
          </a:p>
        </p:txBody>
      </p:sp>
    </p:spTree>
    <p:extLst>
      <p:ext uri="{BB962C8B-B14F-4D97-AF65-F5344CB8AC3E}">
        <p14:creationId xmlns:p14="http://schemas.microsoft.com/office/powerpoint/2010/main" val="165293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76" y="-61311"/>
            <a:ext cx="9251576" cy="877385"/>
          </a:xfrm>
        </p:spPr>
        <p:txBody>
          <a:bodyPr/>
          <a:lstStyle/>
          <a:p>
            <a:r>
              <a:rPr lang="en-US" sz="3300" dirty="0" smtClean="0"/>
              <a:t>Technical Partnerships Programs</a:t>
            </a:r>
            <a:endParaRPr lang="en-US" sz="3300" dirty="0"/>
          </a:p>
        </p:txBody>
      </p:sp>
      <p:sp>
        <p:nvSpPr>
          <p:cNvPr id="4" name="AutoShape 2" descr="Join | Better Buildings Initiative"/>
          <p:cNvSpPr>
            <a:spLocks noChangeAspect="1" noChangeArrowheads="1"/>
          </p:cNvSpPr>
          <p:nvPr/>
        </p:nvSpPr>
        <p:spPr bwMode="auto">
          <a:xfrm>
            <a:off x="-3688837" y="4113569"/>
            <a:ext cx="91228" cy="912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1028" name="Picture 4" descr="Join | Better Buildings Initi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27" y="4468876"/>
            <a:ext cx="3165744" cy="13612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6681" y="1881940"/>
            <a:ext cx="3287654" cy="1395341"/>
          </a:xfrm>
          <a:prstGeom prst="rect">
            <a:avLst/>
          </a:prstGeom>
        </p:spPr>
      </p:pic>
      <p:pic>
        <p:nvPicPr>
          <p:cNvPr id="9" name="Picture 8"/>
          <p:cNvPicPr>
            <a:picLocks noChangeAspect="1"/>
          </p:cNvPicPr>
          <p:nvPr/>
        </p:nvPicPr>
        <p:blipFill>
          <a:blip r:embed="rId4"/>
          <a:stretch>
            <a:fillRect/>
          </a:stretch>
        </p:blipFill>
        <p:spPr>
          <a:xfrm>
            <a:off x="1604915" y="3438437"/>
            <a:ext cx="3286125" cy="778669"/>
          </a:xfrm>
          <a:prstGeom prst="rect">
            <a:avLst/>
          </a:prstGeom>
        </p:spPr>
      </p:pic>
      <p:pic>
        <p:nvPicPr>
          <p:cNvPr id="13" name="Picture 12" descr="partn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1041" y="4757563"/>
            <a:ext cx="1240819" cy="1088924"/>
          </a:xfrm>
          <a:prstGeom prst="rect">
            <a:avLst/>
          </a:prstGeom>
        </p:spPr>
      </p:pic>
      <p:sp>
        <p:nvSpPr>
          <p:cNvPr id="14" name="TextBox 13"/>
          <p:cNvSpPr txBox="1"/>
          <p:nvPr/>
        </p:nvSpPr>
        <p:spPr>
          <a:xfrm>
            <a:off x="6089366" y="5086769"/>
            <a:ext cx="3099951" cy="415498"/>
          </a:xfrm>
          <a:prstGeom prst="rect">
            <a:avLst/>
          </a:prstGeom>
          <a:noFill/>
        </p:spPr>
        <p:txBody>
          <a:bodyPr wrap="none" rtlCol="0">
            <a:spAutoFit/>
          </a:bodyPr>
          <a:lstStyle/>
          <a:p>
            <a:r>
              <a:rPr lang="en-US" sz="2100" b="1" dirty="0">
                <a:solidFill>
                  <a:schemeClr val="accent5">
                    <a:lumMod val="75000"/>
                  </a:schemeClr>
                </a:solidFill>
                <a:latin typeface="Bodoni MT" panose="02070603080606020203" pitchFamily="18" charset="0"/>
              </a:rPr>
              <a:t>Technologist in Residence </a:t>
            </a:r>
          </a:p>
        </p:txBody>
      </p:sp>
      <p:pic>
        <p:nvPicPr>
          <p:cNvPr id="1038" name="Picture 14" descr="SEP 50001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449" y="3439986"/>
            <a:ext cx="2717198" cy="7779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oup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0390" y="1881940"/>
            <a:ext cx="3010801" cy="107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90" y="2751640"/>
            <a:ext cx="4123451" cy="2844263"/>
          </a:xfrm>
        </p:spPr>
        <p:txBody>
          <a:bodyPr>
            <a:normAutofit fontScale="85000" lnSpcReduction="20000"/>
          </a:bodyPr>
          <a:lstStyle/>
          <a:p>
            <a:pPr>
              <a:spcBef>
                <a:spcPct val="20000"/>
              </a:spcBef>
              <a:buSzPct val="95000"/>
              <a:buFont typeface="Calibri" panose="020F0502020204030204" pitchFamily="34" charset="0"/>
              <a:buChar char="•"/>
              <a:defRPr/>
            </a:pPr>
            <a:r>
              <a:rPr lang="en-US" altLang="en-US" dirty="0">
                <a:latin typeface="Calibri" panose="020F0502020204030204" pitchFamily="34" charset="0"/>
              </a:rPr>
              <a:t>IACs are located at 31 ABET-accredited engineering programs at American universities (plus 6 satellite locations)</a:t>
            </a:r>
          </a:p>
          <a:p>
            <a:pPr>
              <a:spcBef>
                <a:spcPct val="20000"/>
              </a:spcBef>
              <a:buSzPct val="95000"/>
              <a:buFont typeface="Calibri" panose="020F0502020204030204" pitchFamily="34" charset="0"/>
              <a:buChar char="•"/>
              <a:defRPr/>
            </a:pPr>
            <a:r>
              <a:rPr lang="en-US" altLang="en-US" dirty="0">
                <a:latin typeface="Calibri" panose="020F0502020204030204" pitchFamily="34" charset="0"/>
              </a:rPr>
              <a:t>Includes three new IAC “Extensions” to address formerly underserved areas</a:t>
            </a:r>
          </a:p>
          <a:p>
            <a:pPr lvl="1">
              <a:spcBef>
                <a:spcPct val="20000"/>
              </a:spcBef>
              <a:buSzPct val="95000"/>
              <a:buFont typeface="Calibri" panose="020F0502020204030204" pitchFamily="34" charset="0"/>
              <a:buChar char="•"/>
              <a:defRPr/>
            </a:pPr>
            <a:r>
              <a:rPr lang="en-US" altLang="en-US" sz="1350" dirty="0">
                <a:latin typeface="Calibri" panose="020F0502020204030204" pitchFamily="34" charset="0"/>
              </a:rPr>
              <a:t>Case Western Reserve</a:t>
            </a:r>
          </a:p>
          <a:p>
            <a:pPr lvl="1">
              <a:spcBef>
                <a:spcPct val="20000"/>
              </a:spcBef>
              <a:buSzPct val="95000"/>
              <a:buFont typeface="Calibri" panose="020F0502020204030204" pitchFamily="34" charset="0"/>
              <a:buChar char="•"/>
              <a:defRPr/>
            </a:pPr>
            <a:r>
              <a:rPr lang="en-US" altLang="en-US" sz="1350" dirty="0">
                <a:latin typeface="Calibri" panose="020F0502020204030204" pitchFamily="34" charset="0"/>
              </a:rPr>
              <a:t>University of Delaware</a:t>
            </a:r>
          </a:p>
          <a:p>
            <a:pPr lvl="1">
              <a:spcBef>
                <a:spcPct val="20000"/>
              </a:spcBef>
              <a:buSzPct val="95000"/>
              <a:buFont typeface="Calibri" panose="020F0502020204030204" pitchFamily="34" charset="0"/>
              <a:buChar char="•"/>
              <a:defRPr/>
            </a:pPr>
            <a:r>
              <a:rPr lang="en-US" altLang="en-US" sz="1350" dirty="0">
                <a:latin typeface="Calibri" panose="020F0502020204030204" pitchFamily="34" charset="0"/>
              </a:rPr>
              <a:t>Colorado State</a:t>
            </a:r>
          </a:p>
          <a:p>
            <a:pPr>
              <a:spcBef>
                <a:spcPct val="20000"/>
              </a:spcBef>
              <a:buSzPct val="95000"/>
              <a:buFont typeface="Calibri" panose="020F0502020204030204" pitchFamily="34" charset="0"/>
              <a:buChar char="•"/>
              <a:defRPr/>
            </a:pPr>
            <a:r>
              <a:rPr lang="en-US" altLang="en-US" sz="1800" dirty="0">
                <a:latin typeface="Calibri" panose="020F0502020204030204" pitchFamily="34" charset="0"/>
              </a:rPr>
              <a:t>$12M FY 20 AMO Budget</a:t>
            </a:r>
          </a:p>
          <a:p>
            <a:pPr>
              <a:spcBef>
                <a:spcPct val="20000"/>
              </a:spcBef>
              <a:buSzPct val="95000"/>
              <a:buFont typeface="Calibri" panose="020F0502020204030204" pitchFamily="34" charset="0"/>
              <a:buChar char="•"/>
              <a:defRPr/>
            </a:pPr>
            <a:endParaRPr lang="en-US" altLang="en-US" sz="1425" dirty="0">
              <a:latin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260290" y="1029681"/>
            <a:ext cx="3287654" cy="13953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071" y="2519106"/>
            <a:ext cx="4907906" cy="3309330"/>
          </a:xfrm>
          <a:prstGeom prst="rect">
            <a:avLst/>
          </a:prstGeom>
        </p:spPr>
      </p:pic>
      <p:sp>
        <p:nvSpPr>
          <p:cNvPr id="7" name="TextBox 6"/>
          <p:cNvSpPr txBox="1"/>
          <p:nvPr/>
        </p:nvSpPr>
        <p:spPr>
          <a:xfrm>
            <a:off x="5202669" y="1242603"/>
            <a:ext cx="3531736" cy="507831"/>
          </a:xfrm>
          <a:prstGeom prst="rect">
            <a:avLst/>
          </a:prstGeom>
          <a:noFill/>
        </p:spPr>
        <p:txBody>
          <a:bodyPr wrap="none" rtlCol="0">
            <a:spAutoFit/>
          </a:bodyPr>
          <a:lstStyle/>
          <a:p>
            <a:r>
              <a:rPr lang="en-US" sz="2700" dirty="0"/>
              <a:t>Operating Since 1976</a:t>
            </a:r>
          </a:p>
        </p:txBody>
      </p:sp>
    </p:spTree>
    <p:extLst>
      <p:ext uri="{BB962C8B-B14F-4D97-AF65-F5344CB8AC3E}">
        <p14:creationId xmlns:p14="http://schemas.microsoft.com/office/powerpoint/2010/main" val="1957136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290" y="1029681"/>
            <a:ext cx="3287654" cy="1395341"/>
          </a:xfrm>
          <a:prstGeom prst="rect">
            <a:avLst/>
          </a:prstGeom>
        </p:spPr>
      </p:pic>
      <p:sp>
        <p:nvSpPr>
          <p:cNvPr id="7" name="TextBox 6"/>
          <p:cNvSpPr txBox="1"/>
          <p:nvPr/>
        </p:nvSpPr>
        <p:spPr>
          <a:xfrm>
            <a:off x="4413362" y="1242603"/>
            <a:ext cx="4801443" cy="507831"/>
          </a:xfrm>
          <a:prstGeom prst="rect">
            <a:avLst/>
          </a:prstGeom>
          <a:noFill/>
        </p:spPr>
        <p:txBody>
          <a:bodyPr wrap="none" rtlCol="0">
            <a:spAutoFit/>
          </a:bodyPr>
          <a:lstStyle/>
          <a:p>
            <a:r>
              <a:rPr lang="en-US" sz="2700" dirty="0"/>
              <a:t>Results and Accomplishments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43542" y="3669982"/>
            <a:ext cx="3325415" cy="2070954"/>
          </a:xfrm>
          <a:prstGeom prst="rect">
            <a:avLst/>
          </a:prstGeom>
        </p:spPr>
      </p:pic>
      <p:sp>
        <p:nvSpPr>
          <p:cNvPr id="9" name="Rectangle 8"/>
          <p:cNvSpPr/>
          <p:nvPr/>
        </p:nvSpPr>
        <p:spPr>
          <a:xfrm>
            <a:off x="6327594" y="3462233"/>
            <a:ext cx="1495922" cy="230832"/>
          </a:xfrm>
          <a:prstGeom prst="rect">
            <a:avLst/>
          </a:prstGeom>
        </p:spPr>
        <p:txBody>
          <a:bodyPr wrap="none">
            <a:spAutoFit/>
          </a:bodyPr>
          <a:lstStyle/>
          <a:p>
            <a:r>
              <a:rPr lang="en-US" sz="900" dirty="0">
                <a:solidFill>
                  <a:schemeClr val="tx2"/>
                </a:solidFill>
                <a:latin typeface="Calibri" panose="020F0502020204030204" pitchFamily="34" charset="0"/>
              </a:rPr>
              <a:t>IAC Assessments Since 2000</a:t>
            </a:r>
          </a:p>
        </p:txBody>
      </p:sp>
      <p:sp>
        <p:nvSpPr>
          <p:cNvPr id="5" name="TextBox 4"/>
          <p:cNvSpPr txBox="1"/>
          <p:nvPr/>
        </p:nvSpPr>
        <p:spPr>
          <a:xfrm>
            <a:off x="157163" y="2608152"/>
            <a:ext cx="4256199" cy="5129609"/>
          </a:xfrm>
          <a:prstGeom prst="rect">
            <a:avLst/>
          </a:prstGeom>
          <a:noFill/>
        </p:spPr>
        <p:txBody>
          <a:bodyPr wrap="square" rtlCol="0">
            <a:spAutoFit/>
          </a:bodyPr>
          <a:lstStyle/>
          <a:p>
            <a:pPr marL="214313" indent="-214313">
              <a:spcBef>
                <a:spcPts val="450"/>
              </a:spcBef>
              <a:buFont typeface="Arial" panose="020B0604020202020204" pitchFamily="34" charset="0"/>
              <a:buChar char="•"/>
              <a:defRPr/>
            </a:pPr>
            <a:r>
              <a:rPr lang="en-US" dirty="0">
                <a:latin typeface="Calibri" panose="020F0502020204030204" pitchFamily="34" charset="0"/>
              </a:rPr>
              <a:t>IACs have conducted more than 19,100 assessments and provided more than 144,225 recommendations</a:t>
            </a:r>
          </a:p>
          <a:p>
            <a:pPr marL="214313" indent="-214313">
              <a:spcBef>
                <a:spcPts val="450"/>
              </a:spcBef>
              <a:buFont typeface="Arial" panose="020B0604020202020204" pitchFamily="34" charset="0"/>
              <a:buChar char="•"/>
              <a:defRPr/>
            </a:pPr>
            <a:r>
              <a:rPr lang="en-US" dirty="0">
                <a:latin typeface="Calibri" panose="020F0502020204030204" pitchFamily="34" charset="0"/>
              </a:rPr>
              <a:t>Average recommended yearly savings is $</a:t>
            </a:r>
            <a:r>
              <a:rPr lang="en-US" dirty="0" smtClean="0">
                <a:latin typeface="Calibri" panose="020F0502020204030204" pitchFamily="34" charset="0"/>
              </a:rPr>
              <a:t>135,989</a:t>
            </a:r>
          </a:p>
          <a:p>
            <a:pPr marL="257175" indent="-257175">
              <a:spcBef>
                <a:spcPts val="450"/>
              </a:spcBef>
              <a:spcAft>
                <a:spcPts val="450"/>
              </a:spcAft>
              <a:buFont typeface="Arial" panose="020B0604020202020204" pitchFamily="34" charset="0"/>
              <a:buChar char="•"/>
            </a:pPr>
            <a:r>
              <a:rPr lang="en-US" dirty="0">
                <a:latin typeface="Calibri" panose="020F0502020204030204" pitchFamily="34" charset="0"/>
              </a:rPr>
              <a:t>For every $1 invested in the IACs between 1997 and 2013:</a:t>
            </a:r>
          </a:p>
          <a:p>
            <a:pPr marL="557213" lvl="1" indent="-214313">
              <a:spcBef>
                <a:spcPts val="450"/>
              </a:spcBef>
              <a:spcAft>
                <a:spcPts val="450"/>
              </a:spcAft>
              <a:buFont typeface="Arial Black" panose="020B0A04020102020204" pitchFamily="34" charset="0"/>
              <a:buChar char="–"/>
            </a:pPr>
            <a:r>
              <a:rPr lang="en-US" sz="1200" dirty="0">
                <a:latin typeface="Calibri" panose="020F0502020204030204" pitchFamily="34" charset="0"/>
              </a:rPr>
              <a:t>$5 were invested in energy efficiency improvements by participating firms</a:t>
            </a:r>
          </a:p>
          <a:p>
            <a:pPr marL="214313" indent="-214313">
              <a:spcBef>
                <a:spcPts val="450"/>
              </a:spcBef>
              <a:spcAft>
                <a:spcPts val="450"/>
              </a:spcAft>
              <a:buFont typeface="Arial" panose="020B0604020202020204" pitchFamily="34" charset="0"/>
              <a:buChar char="•"/>
            </a:pPr>
            <a:r>
              <a:rPr lang="en-US" dirty="0">
                <a:latin typeface="Calibri" panose="020F0502020204030204" pitchFamily="34" charset="0"/>
              </a:rPr>
              <a:t>On average, an IAC client saves approximately $45,000 in energy savings, productivity enhancements, and water use and waste reduction per assessment in one </a:t>
            </a:r>
            <a:r>
              <a:rPr lang="en-US" dirty="0" smtClean="0">
                <a:latin typeface="Calibri" panose="020F0502020204030204" pitchFamily="34" charset="0"/>
              </a:rPr>
              <a:t>year</a:t>
            </a:r>
          </a:p>
          <a:p>
            <a:pPr marL="214313" indent="-214313">
              <a:spcBef>
                <a:spcPts val="450"/>
              </a:spcBef>
              <a:spcAft>
                <a:spcPts val="450"/>
              </a:spcAft>
              <a:buFont typeface="Arial" panose="020B0604020202020204" pitchFamily="34" charset="0"/>
              <a:buChar char="•"/>
            </a:pPr>
            <a:r>
              <a:rPr lang="en-US" dirty="0">
                <a:latin typeface="Calibri" panose="020F0502020204030204" pitchFamily="34" charset="0"/>
              </a:rPr>
              <a:t>More than 50 percent of IAC graduates initial job includes energy efficiency as a primary </a:t>
            </a:r>
            <a:r>
              <a:rPr lang="en-US" dirty="0" smtClean="0">
                <a:latin typeface="Calibri" panose="020F0502020204030204" pitchFamily="34" charset="0"/>
              </a:rPr>
              <a:t>responsibility</a:t>
            </a:r>
            <a:endParaRPr lang="en-US" dirty="0">
              <a:latin typeface="Calibri" panose="020F0502020204030204" pitchFamily="34" charset="0"/>
            </a:endParaRPr>
          </a:p>
        </p:txBody>
      </p:sp>
      <p:sp>
        <p:nvSpPr>
          <p:cNvPr id="12" name="TextBox 11"/>
          <p:cNvSpPr txBox="1"/>
          <p:nvPr/>
        </p:nvSpPr>
        <p:spPr>
          <a:xfrm>
            <a:off x="4969042" y="1902294"/>
            <a:ext cx="4174958" cy="1456809"/>
          </a:xfrm>
          <a:prstGeom prst="rect">
            <a:avLst/>
          </a:prstGeom>
          <a:noFill/>
        </p:spPr>
        <p:txBody>
          <a:bodyPr wrap="square" rtlCol="0">
            <a:spAutoFit/>
          </a:bodyPr>
          <a:lstStyle/>
          <a:p>
            <a:pPr>
              <a:spcBef>
                <a:spcPts val="450"/>
              </a:spcBef>
              <a:spcAft>
                <a:spcPts val="450"/>
              </a:spcAft>
            </a:pPr>
            <a:r>
              <a:rPr lang="en-US" dirty="0">
                <a:latin typeface="Calibri" panose="020F0502020204030204" pitchFamily="34" charset="0"/>
              </a:rPr>
              <a:t>Costs to DOE are less than one-fourth of energy savings</a:t>
            </a:r>
          </a:p>
          <a:p>
            <a:pPr lvl="1">
              <a:spcBef>
                <a:spcPts val="450"/>
              </a:spcBef>
              <a:spcAft>
                <a:spcPts val="450"/>
              </a:spcAft>
              <a:buFont typeface="Arial Black" panose="020B0A04020102020204" pitchFamily="34" charset="0"/>
              <a:buChar char="–"/>
            </a:pPr>
            <a:r>
              <a:rPr lang="en-US" sz="1200" dirty="0">
                <a:latin typeface="Calibri" panose="020F0502020204030204" pitchFamily="34" charset="0"/>
              </a:rPr>
              <a:t>Savings do not account for persistence</a:t>
            </a:r>
          </a:p>
          <a:p>
            <a:pPr lvl="1">
              <a:spcBef>
                <a:spcPts val="450"/>
              </a:spcBef>
              <a:spcAft>
                <a:spcPts val="450"/>
              </a:spcAft>
              <a:buFont typeface="Arial Black" panose="020B0A04020102020204" pitchFamily="34" charset="0"/>
              <a:buChar char="–"/>
            </a:pPr>
            <a:r>
              <a:rPr lang="en-US" sz="1200" dirty="0">
                <a:latin typeface="Calibri" panose="020F0502020204030204" pitchFamily="34" charset="0"/>
              </a:rPr>
              <a:t>Savings do not account for activities associated with IAC graduates</a:t>
            </a:r>
          </a:p>
        </p:txBody>
      </p:sp>
    </p:spTree>
    <p:extLst>
      <p:ext uri="{BB962C8B-B14F-4D97-AF65-F5344CB8AC3E}">
        <p14:creationId xmlns:p14="http://schemas.microsoft.com/office/powerpoint/2010/main" val="312825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 y="-152400"/>
            <a:ext cx="8929369" cy="994172"/>
          </a:xfrm>
        </p:spPr>
        <p:txBody>
          <a:bodyPr/>
          <a:lstStyle/>
          <a:p>
            <a:r>
              <a:rPr lang="en-US" b="1" u="sng" dirty="0" smtClean="0"/>
              <a:t>IAC Results and Accomplishments (continued)</a:t>
            </a:r>
            <a:endParaRPr lang="en-US" b="1" u="sng" dirty="0"/>
          </a:p>
        </p:txBody>
      </p:sp>
      <p:sp>
        <p:nvSpPr>
          <p:cNvPr id="3" name="Content Placeholder 2"/>
          <p:cNvSpPr>
            <a:spLocks noGrp="1"/>
          </p:cNvSpPr>
          <p:nvPr>
            <p:ph idx="1"/>
          </p:nvPr>
        </p:nvSpPr>
        <p:spPr>
          <a:xfrm>
            <a:off x="628650" y="2226469"/>
            <a:ext cx="5074500" cy="3263504"/>
          </a:xfrm>
        </p:spPr>
        <p:txBody>
          <a:bodyPr>
            <a:normAutofit fontScale="92500" lnSpcReduction="10000"/>
          </a:bodyPr>
          <a:lstStyle/>
          <a:p>
            <a:r>
              <a:rPr lang="en-US" dirty="0">
                <a:latin typeface="Calibri" panose="020F0502020204030204" pitchFamily="34" charset="0"/>
              </a:rPr>
              <a:t>Graduates have an average of 8.9 specific, applicable skills in energy efficiency, as opposed to 5.5 or 4.3 for peer control </a:t>
            </a:r>
            <a:r>
              <a:rPr lang="en-US" dirty="0" smtClean="0">
                <a:latin typeface="Calibri" panose="020F0502020204030204" pitchFamily="34" charset="0"/>
              </a:rPr>
              <a:t>groups</a:t>
            </a:r>
          </a:p>
          <a:p>
            <a:r>
              <a:rPr lang="en-US" dirty="0">
                <a:latin typeface="Calibri" panose="020F0502020204030204" pitchFamily="34" charset="0"/>
              </a:rPr>
              <a:t>Graduates have a skill mix estimated to be $6,210 more valuable than the skill mix of an energy peer control </a:t>
            </a:r>
            <a:r>
              <a:rPr lang="en-US" dirty="0" smtClean="0">
                <a:latin typeface="Calibri" panose="020F0502020204030204" pitchFamily="34" charset="0"/>
              </a:rPr>
              <a:t>group</a:t>
            </a:r>
          </a:p>
          <a:p>
            <a:r>
              <a:rPr lang="en-US" dirty="0">
                <a:latin typeface="Calibri" panose="020F0502020204030204" pitchFamily="34" charset="0"/>
              </a:rPr>
              <a:t>Graduates spend 42% of their career in EE, as opposed to 28% for an energy peer control group</a:t>
            </a: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grpSp>
        <p:nvGrpSpPr>
          <p:cNvPr id="4" name="Group 3"/>
          <p:cNvGrpSpPr/>
          <p:nvPr/>
        </p:nvGrpSpPr>
        <p:grpSpPr>
          <a:xfrm>
            <a:off x="5911593" y="3141719"/>
            <a:ext cx="3207248" cy="864102"/>
            <a:chOff x="4161697" y="2962606"/>
            <a:chExt cx="5200436" cy="1718488"/>
          </a:xfrm>
        </p:grpSpPr>
        <p:sp>
          <p:nvSpPr>
            <p:cNvPr id="5" name="TextBox 4"/>
            <p:cNvSpPr txBox="1"/>
            <p:nvPr/>
          </p:nvSpPr>
          <p:spPr>
            <a:xfrm>
              <a:off x="7887280" y="3896635"/>
              <a:ext cx="1098491" cy="4743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r>
                <a:rPr lang="en-US" sz="1050" dirty="0">
                  <a:latin typeface="Microsoft Sans Serif" charset="0"/>
                </a:rPr>
                <a:t>$66,754</a:t>
              </a:r>
            </a:p>
          </p:txBody>
        </p:sp>
        <p:sp>
          <p:nvSpPr>
            <p:cNvPr id="6" name="TextBox 5"/>
            <p:cNvSpPr txBox="1"/>
            <p:nvPr/>
          </p:nvSpPr>
          <p:spPr>
            <a:xfrm>
              <a:off x="4161697" y="2962606"/>
              <a:ext cx="1609299" cy="7957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438150"/>
              <a:r>
                <a:rPr lang="en-US" sz="1050" dirty="0">
                  <a:latin typeface="Microsoft Sans Serif" charset="0"/>
                </a:rPr>
                <a:t>Alumni Resumes</a:t>
              </a:r>
            </a:p>
          </p:txBody>
        </p:sp>
        <p:sp>
          <p:nvSpPr>
            <p:cNvPr id="7" name="Rectangle 6"/>
            <p:cNvSpPr/>
            <p:nvPr/>
          </p:nvSpPr>
          <p:spPr>
            <a:xfrm>
              <a:off x="4568673" y="3854770"/>
              <a:ext cx="1227287" cy="826324"/>
            </a:xfrm>
            <a:prstGeom prst="rect">
              <a:avLst/>
            </a:prstGeom>
          </p:spPr>
          <p:txBody>
            <a:bodyPr wrap="square">
              <a:spAutoFit/>
            </a:bodyPr>
            <a:lstStyle/>
            <a:p>
              <a:pPr algn="r" defTabSz="438150"/>
              <a:r>
                <a:rPr lang="en-US" sz="1050" dirty="0">
                  <a:latin typeface="Microsoft Sans Serif" charset="0"/>
                </a:rPr>
                <a:t>Energy Resumes</a:t>
              </a:r>
            </a:p>
          </p:txBody>
        </p:sp>
        <p:sp>
          <p:nvSpPr>
            <p:cNvPr id="8" name="TextBox 7"/>
            <p:cNvSpPr txBox="1"/>
            <p:nvPr/>
          </p:nvSpPr>
          <p:spPr>
            <a:xfrm>
              <a:off x="8181798" y="3082023"/>
              <a:ext cx="1180335" cy="4743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r>
                <a:rPr lang="en-US" sz="1050" dirty="0">
                  <a:latin typeface="Microsoft Sans Serif" charset="0"/>
                </a:rPr>
                <a:t>$72,964</a:t>
              </a:r>
            </a:p>
          </p:txBody>
        </p:sp>
      </p:grpSp>
      <p:grpSp>
        <p:nvGrpSpPr>
          <p:cNvPr id="9" name="Group 8"/>
          <p:cNvGrpSpPr/>
          <p:nvPr/>
        </p:nvGrpSpPr>
        <p:grpSpPr>
          <a:xfrm>
            <a:off x="6779433" y="1212336"/>
            <a:ext cx="1611464" cy="1710750"/>
            <a:chOff x="450850" y="936875"/>
            <a:chExt cx="3621665" cy="3695700"/>
          </a:xfrm>
        </p:grpSpPr>
        <p:graphicFrame>
          <p:nvGraphicFramePr>
            <p:cNvPr id="10" name="Chart 9"/>
            <p:cNvGraphicFramePr>
              <a:graphicFrameLocks/>
            </p:cNvGraphicFramePr>
            <p:nvPr>
              <p:extLst/>
            </p:nvPr>
          </p:nvGraphicFramePr>
          <p:xfrm>
            <a:off x="450850" y="936875"/>
            <a:ext cx="3621665" cy="36957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875809" y="1081730"/>
              <a:ext cx="613065" cy="5152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1050" dirty="0">
                  <a:solidFill>
                    <a:srgbClr val="000000"/>
                  </a:solidFill>
                  <a:latin typeface="Microsoft Sans Serif" charset="0"/>
                </a:rPr>
                <a:t>8.9</a:t>
              </a:r>
            </a:p>
          </p:txBody>
        </p:sp>
        <p:sp>
          <p:nvSpPr>
            <p:cNvPr id="12" name="TextBox 11"/>
            <p:cNvSpPr txBox="1"/>
            <p:nvPr/>
          </p:nvSpPr>
          <p:spPr>
            <a:xfrm>
              <a:off x="1979000" y="2082673"/>
              <a:ext cx="645909" cy="5152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1050" dirty="0">
                  <a:solidFill>
                    <a:srgbClr val="000000"/>
                  </a:solidFill>
                  <a:latin typeface="Microsoft Sans Serif" charset="0"/>
                </a:rPr>
                <a:t>5.5</a:t>
              </a:r>
            </a:p>
          </p:txBody>
        </p:sp>
        <p:sp>
          <p:nvSpPr>
            <p:cNvPr id="13" name="TextBox 12"/>
            <p:cNvSpPr txBox="1"/>
            <p:nvPr/>
          </p:nvSpPr>
          <p:spPr>
            <a:xfrm>
              <a:off x="3120242" y="2462755"/>
              <a:ext cx="602983" cy="5152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1050" dirty="0">
                  <a:solidFill>
                    <a:srgbClr val="000000"/>
                  </a:solidFill>
                  <a:latin typeface="Microsoft Sans Serif" charset="0"/>
                </a:rPr>
                <a:t>4.3</a:t>
              </a:r>
            </a:p>
          </p:txBody>
        </p:sp>
        <p:sp>
          <p:nvSpPr>
            <p:cNvPr id="14" name="TextBox 13"/>
            <p:cNvSpPr txBox="1"/>
            <p:nvPr/>
          </p:nvSpPr>
          <p:spPr>
            <a:xfrm rot="16200000">
              <a:off x="349461" y="2886387"/>
              <a:ext cx="1609301" cy="7435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825" dirty="0">
                  <a:solidFill>
                    <a:srgbClr val="000000"/>
                  </a:solidFill>
                  <a:latin typeface="Microsoft Sans Serif" charset="0"/>
                </a:rPr>
                <a:t>Alumni Resumes</a:t>
              </a:r>
            </a:p>
          </p:txBody>
        </p:sp>
        <p:sp>
          <p:nvSpPr>
            <p:cNvPr id="15" name="TextBox 14"/>
            <p:cNvSpPr txBox="1"/>
            <p:nvPr/>
          </p:nvSpPr>
          <p:spPr>
            <a:xfrm rot="16200000">
              <a:off x="2603805" y="3310251"/>
              <a:ext cx="1609301" cy="7435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825" dirty="0">
                  <a:solidFill>
                    <a:srgbClr val="000000"/>
                  </a:solidFill>
                  <a:latin typeface="Microsoft Sans Serif" charset="0"/>
                </a:rPr>
                <a:t>Cohort Resumes</a:t>
              </a:r>
            </a:p>
          </p:txBody>
        </p:sp>
        <p:sp>
          <p:nvSpPr>
            <p:cNvPr id="16" name="TextBox 15"/>
            <p:cNvSpPr txBox="1"/>
            <p:nvPr/>
          </p:nvSpPr>
          <p:spPr>
            <a:xfrm rot="16200000">
              <a:off x="1333558" y="3213855"/>
              <a:ext cx="1892857" cy="7435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438150"/>
              <a:r>
                <a:rPr lang="en-US" sz="825" dirty="0">
                  <a:solidFill>
                    <a:srgbClr val="000000"/>
                  </a:solidFill>
                  <a:latin typeface="Microsoft Sans Serif" charset="0"/>
                </a:rPr>
                <a:t>Energy Resumes</a:t>
              </a:r>
            </a:p>
          </p:txBody>
        </p:sp>
      </p:grpSp>
      <p:grpSp>
        <p:nvGrpSpPr>
          <p:cNvPr id="17" name="Group 16"/>
          <p:cNvGrpSpPr/>
          <p:nvPr/>
        </p:nvGrpSpPr>
        <p:grpSpPr>
          <a:xfrm>
            <a:off x="6162585" y="4503080"/>
            <a:ext cx="2629989" cy="1410934"/>
            <a:chOff x="-80228" y="5015331"/>
            <a:chExt cx="4836689" cy="2184929"/>
          </a:xfrm>
          <a:noFill/>
        </p:grpSpPr>
        <p:graphicFrame>
          <p:nvGraphicFramePr>
            <p:cNvPr id="18" name="Chart 17"/>
            <p:cNvGraphicFramePr>
              <a:graphicFrameLocks/>
            </p:cNvGraphicFramePr>
            <p:nvPr>
              <p:extLst/>
            </p:nvPr>
          </p:nvGraphicFramePr>
          <p:xfrm>
            <a:off x="1390597" y="5015331"/>
            <a:ext cx="2855863" cy="218492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70304" y="5517547"/>
              <a:ext cx="1341641" cy="61959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438150"/>
              <a:r>
                <a:rPr lang="en-US" sz="1050" dirty="0">
                  <a:latin typeface="Microsoft Sans Serif" charset="0"/>
                </a:rPr>
                <a:t>Alumni Resumes</a:t>
              </a:r>
            </a:p>
          </p:txBody>
        </p:sp>
        <p:sp>
          <p:nvSpPr>
            <p:cNvPr id="20" name="Rectangle 19"/>
            <p:cNvSpPr/>
            <p:nvPr/>
          </p:nvSpPr>
          <p:spPr>
            <a:xfrm>
              <a:off x="-80228" y="6132528"/>
              <a:ext cx="1522379" cy="643427"/>
            </a:xfrm>
            <a:prstGeom prst="rect">
              <a:avLst/>
            </a:prstGeom>
            <a:grpFill/>
          </p:spPr>
          <p:txBody>
            <a:bodyPr wrap="square">
              <a:spAutoFit/>
            </a:bodyPr>
            <a:lstStyle/>
            <a:p>
              <a:pPr algn="r" defTabSz="438150"/>
              <a:r>
                <a:rPr lang="en-US" sz="1050" dirty="0">
                  <a:latin typeface="Microsoft Sans Serif" charset="0"/>
                </a:rPr>
                <a:t>Energy Resumes</a:t>
              </a:r>
            </a:p>
          </p:txBody>
        </p:sp>
        <p:sp>
          <p:nvSpPr>
            <p:cNvPr id="21" name="TextBox 20"/>
            <p:cNvSpPr txBox="1"/>
            <p:nvPr/>
          </p:nvSpPr>
          <p:spPr>
            <a:xfrm>
              <a:off x="3014745" y="6208562"/>
              <a:ext cx="1098494" cy="36937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r>
                <a:rPr lang="en-US" sz="1050" dirty="0">
                  <a:latin typeface="Microsoft Sans Serif" charset="0"/>
                </a:rPr>
                <a:t>28%</a:t>
              </a:r>
            </a:p>
          </p:txBody>
        </p:sp>
        <p:sp>
          <p:nvSpPr>
            <p:cNvPr id="22" name="TextBox 21"/>
            <p:cNvSpPr txBox="1"/>
            <p:nvPr/>
          </p:nvSpPr>
          <p:spPr>
            <a:xfrm>
              <a:off x="3745526" y="5663774"/>
              <a:ext cx="1010935" cy="36937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r>
                <a:rPr lang="en-US" sz="1050" dirty="0">
                  <a:latin typeface="Microsoft Sans Serif" charset="0"/>
                </a:rPr>
                <a:t>42%</a:t>
              </a:r>
            </a:p>
          </p:txBody>
        </p:sp>
      </p:grpSp>
      <p:sp>
        <p:nvSpPr>
          <p:cNvPr id="23" name="Rectangle 22"/>
          <p:cNvSpPr/>
          <p:nvPr/>
        </p:nvSpPr>
        <p:spPr>
          <a:xfrm>
            <a:off x="6940823" y="3200334"/>
            <a:ext cx="1339452" cy="2893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917763" y="3636148"/>
            <a:ext cx="1194910" cy="2893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74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6715" y="1235265"/>
            <a:ext cx="3286125" cy="778669"/>
          </a:xfrm>
          <a:prstGeom prst="rect">
            <a:avLst/>
          </a:prstGeom>
        </p:spPr>
      </p:pic>
      <p:pic>
        <p:nvPicPr>
          <p:cNvPr id="9" name="Picture 14" descr="SEP 50001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986" y="1235266"/>
            <a:ext cx="2717198" cy="777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0800000" flipV="1">
            <a:off x="120316" y="2077341"/>
            <a:ext cx="8855242" cy="1477328"/>
          </a:xfrm>
          <a:prstGeom prst="rect">
            <a:avLst/>
          </a:prstGeom>
          <a:noFill/>
        </p:spPr>
        <p:txBody>
          <a:bodyPr wrap="square" rtlCol="0">
            <a:spAutoFit/>
          </a:bodyPr>
          <a:lstStyle/>
          <a:p>
            <a:pPr algn="ctr"/>
            <a:r>
              <a:rPr lang="en-US" b="1" dirty="0"/>
              <a:t>ISO 50001 Delivers Value</a:t>
            </a:r>
            <a:r>
              <a:rPr lang="en-US" dirty="0"/>
              <a:t>:</a:t>
            </a:r>
            <a:r>
              <a:rPr lang="en-US" b="1" dirty="0"/>
              <a:t> </a:t>
            </a:r>
            <a:r>
              <a:rPr lang="en-US" dirty="0"/>
              <a:t>This voluntary global standard for energy management systems helps organizations to identify top opportunities to save energy and money, ensure that savings persist and grow, establish data-driven processes and procedures to build energy efficiency, and cost-efficiently scale up energy savings across multiple facilities.</a:t>
            </a:r>
          </a:p>
        </p:txBody>
      </p:sp>
      <p:sp>
        <p:nvSpPr>
          <p:cNvPr id="12" name="TextBox 11"/>
          <p:cNvSpPr txBox="1"/>
          <p:nvPr/>
        </p:nvSpPr>
        <p:spPr>
          <a:xfrm>
            <a:off x="409074" y="3672640"/>
            <a:ext cx="3153766" cy="2862322"/>
          </a:xfrm>
          <a:prstGeom prst="rect">
            <a:avLst/>
          </a:prstGeom>
          <a:noFill/>
          <a:ln>
            <a:solidFill>
              <a:schemeClr val="tx1"/>
            </a:solidFill>
          </a:ln>
        </p:spPr>
        <p:txBody>
          <a:bodyPr wrap="square" rtlCol="0">
            <a:spAutoFit/>
          </a:bodyPr>
          <a:lstStyle/>
          <a:p>
            <a:pPr algn="ctr" fontAlgn="base"/>
            <a:r>
              <a:rPr lang="en-US" i="1" dirty="0" smtClean="0"/>
              <a:t>50001 Ready</a:t>
            </a:r>
          </a:p>
          <a:p>
            <a:pPr fontAlgn="base"/>
            <a:r>
              <a:rPr lang="en-US" i="1" dirty="0" smtClean="0"/>
              <a:t>First </a:t>
            </a:r>
            <a:r>
              <a:rPr lang="en-US" i="1" dirty="0"/>
              <a:t>steps to </a:t>
            </a:r>
            <a:r>
              <a:rPr lang="en-US" i="1" dirty="0" err="1"/>
              <a:t>EnMS</a:t>
            </a:r>
            <a:r>
              <a:rPr lang="en-US" i="1" dirty="0"/>
              <a:t> savings</a:t>
            </a:r>
            <a:r>
              <a:rPr lang="en-US" dirty="0"/>
              <a:t> </a:t>
            </a:r>
          </a:p>
          <a:p>
            <a:pPr marL="214313" indent="-214313">
              <a:buFont typeface="Arial" panose="020B0604020202020204" pitchFamily="34" charset="0"/>
              <a:buChar char="•"/>
            </a:pPr>
            <a:r>
              <a:rPr lang="en-US" dirty="0"/>
              <a:t>Step-by-step guidance and self-paced process</a:t>
            </a:r>
          </a:p>
          <a:p>
            <a:pPr marL="214313" indent="-214313">
              <a:buFont typeface="Arial" panose="020B0604020202020204" pitchFamily="34" charset="0"/>
              <a:buChar char="•"/>
            </a:pPr>
            <a:r>
              <a:rPr lang="en-US" dirty="0"/>
              <a:t>Self-attestation to use of ISO 50001 principles</a:t>
            </a:r>
          </a:p>
          <a:p>
            <a:pPr marL="214313" indent="-214313">
              <a:buFont typeface="Arial" panose="020B0604020202020204" pitchFamily="34" charset="0"/>
              <a:buChar char="•"/>
            </a:pPr>
            <a:r>
              <a:rPr lang="en-US" dirty="0"/>
              <a:t>Recognition of achievement—with no third-party audit</a:t>
            </a:r>
          </a:p>
          <a:p>
            <a:endParaRPr lang="en-US" dirty="0"/>
          </a:p>
        </p:txBody>
      </p:sp>
      <p:sp>
        <p:nvSpPr>
          <p:cNvPr id="15" name="TextBox 14"/>
          <p:cNvSpPr txBox="1"/>
          <p:nvPr/>
        </p:nvSpPr>
        <p:spPr>
          <a:xfrm>
            <a:off x="5011154" y="3672640"/>
            <a:ext cx="3820025" cy="2862322"/>
          </a:xfrm>
          <a:prstGeom prst="rect">
            <a:avLst/>
          </a:prstGeom>
          <a:noFill/>
          <a:ln>
            <a:solidFill>
              <a:schemeClr val="tx1"/>
            </a:solidFill>
          </a:ln>
        </p:spPr>
        <p:txBody>
          <a:bodyPr wrap="square" rtlCol="0">
            <a:spAutoFit/>
          </a:bodyPr>
          <a:lstStyle/>
          <a:p>
            <a:pPr algn="ctr" fontAlgn="base"/>
            <a:r>
              <a:rPr lang="en-US" i="1" dirty="0" smtClean="0"/>
              <a:t>Superior Energy Performance 50001</a:t>
            </a:r>
          </a:p>
          <a:p>
            <a:pPr fontAlgn="base"/>
            <a:r>
              <a:rPr lang="en-US" i="1" dirty="0"/>
              <a:t>Certification and verified savings</a:t>
            </a:r>
            <a:r>
              <a:rPr lang="en-US" dirty="0"/>
              <a:t> </a:t>
            </a:r>
          </a:p>
          <a:p>
            <a:pPr marL="214313" indent="-214313">
              <a:buFont typeface="Arial" panose="020B0604020202020204" pitchFamily="34" charset="0"/>
              <a:buChar char="•"/>
            </a:pPr>
            <a:r>
              <a:rPr lang="en-US" dirty="0"/>
              <a:t>ISO 50001 certification</a:t>
            </a:r>
          </a:p>
          <a:p>
            <a:pPr marL="214313" indent="-214313">
              <a:buFont typeface="Arial" panose="020B0604020202020204" pitchFamily="34" charset="0"/>
              <a:buChar char="•"/>
            </a:pPr>
            <a:r>
              <a:rPr lang="en-US" dirty="0"/>
              <a:t>Third-party verification of energy performance improvements</a:t>
            </a:r>
          </a:p>
          <a:p>
            <a:pPr marL="214313" indent="-214313">
              <a:buFont typeface="Arial" panose="020B0604020202020204" pitchFamily="34" charset="0"/>
              <a:buChar char="•"/>
            </a:pPr>
            <a:r>
              <a:rPr lang="en-US" dirty="0"/>
              <a:t>Elevated recognition at Silver, Gold, and Platinum available</a:t>
            </a:r>
          </a:p>
          <a:p>
            <a:endParaRPr lang="en-US" dirty="0" smtClean="0"/>
          </a:p>
          <a:p>
            <a:endParaRPr lang="en-US" dirty="0"/>
          </a:p>
        </p:txBody>
      </p:sp>
    </p:spTree>
    <p:extLst>
      <p:ext uri="{BB962C8B-B14F-4D97-AF65-F5344CB8AC3E}">
        <p14:creationId xmlns:p14="http://schemas.microsoft.com/office/powerpoint/2010/main" val="180826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a:xfrm>
            <a:off x="0" y="195551"/>
            <a:ext cx="8686800" cy="357729"/>
          </a:xfrm>
        </p:spPr>
        <p:txBody>
          <a:bodyPr>
            <a:noAutofit/>
          </a:bodyPr>
          <a:lstStyle/>
          <a:p>
            <a:pPr eaLnBrk="1" hangingPunct="1">
              <a:defRPr/>
            </a:pPr>
            <a:r>
              <a:rPr lang="en-US" sz="2800" dirty="0"/>
              <a:t>DOE’s Spectrum Approach to ISO 50001 Adoption</a:t>
            </a:r>
            <a:endParaRPr lang="en-US" sz="2800" dirty="0">
              <a:solidFill>
                <a:srgbClr val="FF0000"/>
              </a:solidFill>
            </a:endParaRPr>
          </a:p>
        </p:txBody>
      </p:sp>
      <p:sp>
        <p:nvSpPr>
          <p:cNvPr id="18" name="16-Point Star 17"/>
          <p:cNvSpPr/>
          <p:nvPr/>
        </p:nvSpPr>
        <p:spPr>
          <a:xfrm>
            <a:off x="3858422" y="2182839"/>
            <a:ext cx="1380455" cy="1326869"/>
          </a:xfrm>
          <a:prstGeom prst="star16">
            <a:avLst/>
          </a:prstGeom>
          <a:gradFill rotWithShape="1">
            <a:gsLst>
              <a:gs pos="0">
                <a:srgbClr val="FFCC00">
                  <a:tint val="50000"/>
                  <a:satMod val="300000"/>
                </a:srgbClr>
              </a:gs>
              <a:gs pos="35000">
                <a:srgbClr val="FFCC00">
                  <a:tint val="37000"/>
                  <a:satMod val="300000"/>
                </a:srgbClr>
              </a:gs>
              <a:gs pos="100000">
                <a:srgbClr val="FFCC00">
                  <a:tint val="15000"/>
                  <a:satMod val="350000"/>
                </a:srgbClr>
              </a:gs>
            </a:gsLst>
            <a:lin ang="16200000" scaled="1"/>
          </a:gradFill>
          <a:ln w="9525" cap="flat" cmpd="sng" algn="ctr">
            <a:solidFill>
              <a:srgbClr val="FFC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en-US" kern="0" dirty="0">
              <a:solidFill>
                <a:srgbClr val="000000"/>
              </a:solidFill>
              <a:latin typeface="Franklin Gothic Book" panose="020B0503020102020204" pitchFamily="34" charset="0"/>
            </a:endParaRPr>
          </a:p>
        </p:txBody>
      </p:sp>
      <p:sp>
        <p:nvSpPr>
          <p:cNvPr id="19" name="Rectangle 18"/>
          <p:cNvSpPr/>
          <p:nvPr/>
        </p:nvSpPr>
        <p:spPr>
          <a:xfrm>
            <a:off x="1291830" y="2295873"/>
            <a:ext cx="2414273" cy="873313"/>
          </a:xfrm>
          <a:prstGeom prst="rect">
            <a:avLst/>
          </a:prstGeom>
          <a:solidFill>
            <a:sysClr val="window" lastClr="FFFFFF"/>
          </a:solidFill>
          <a:ln w="25400" cap="flat" cmpd="sng" algn="ctr">
            <a:solidFill>
              <a:srgbClr val="99CC33"/>
            </a:solidFill>
            <a:prstDash val="solid"/>
          </a:ln>
          <a:effectLst/>
        </p:spPr>
        <p:txBody>
          <a:bodyPr rtlCol="0" anchor="ctr"/>
          <a:lstStyle/>
          <a:p>
            <a:pPr algn="ctr">
              <a:defRPr/>
            </a:pPr>
            <a:endParaRPr lang="en-US" sz="1200" kern="0" dirty="0">
              <a:solidFill>
                <a:srgbClr val="4C4C4C"/>
              </a:solidFill>
              <a:latin typeface="Franklin Gothic Book" panose="020B0503020102020204" pitchFamily="34" charset="0"/>
            </a:endParaRPr>
          </a:p>
          <a:p>
            <a:pPr algn="ctr">
              <a:defRPr/>
            </a:pPr>
            <a:r>
              <a:rPr lang="en-US" sz="1200" b="1" kern="0" dirty="0">
                <a:solidFill>
                  <a:srgbClr val="006699"/>
                </a:solidFill>
              </a:rPr>
              <a:t>50001 Ready:</a:t>
            </a:r>
            <a:r>
              <a:rPr lang="en-US" sz="1200" b="1" kern="0" dirty="0">
                <a:solidFill>
                  <a:srgbClr val="4C4C4C"/>
                </a:solidFill>
              </a:rPr>
              <a:t> </a:t>
            </a:r>
          </a:p>
          <a:p>
            <a:pPr algn="ctr">
              <a:defRPr/>
            </a:pPr>
            <a:r>
              <a:rPr lang="en-US" sz="1200" kern="0" dirty="0">
                <a:solidFill>
                  <a:srgbClr val="000000"/>
                </a:solidFill>
              </a:rPr>
              <a:t>Recognition for ISO 50001 conformance using guidance in DOE’s 50001 Ready Navigator tool</a:t>
            </a:r>
          </a:p>
          <a:p>
            <a:pPr algn="ctr">
              <a:defRPr/>
            </a:pPr>
            <a:endParaRPr lang="en-US" sz="1200" kern="0" dirty="0">
              <a:solidFill>
                <a:srgbClr val="4C4C4C"/>
              </a:solidFill>
              <a:latin typeface="Franklin Gothic Book" panose="020B0503020102020204" pitchFamily="34" charset="0"/>
            </a:endParaRPr>
          </a:p>
        </p:txBody>
      </p:sp>
      <p:sp>
        <p:nvSpPr>
          <p:cNvPr id="20" name="Rectangle 19"/>
          <p:cNvSpPr/>
          <p:nvPr/>
        </p:nvSpPr>
        <p:spPr>
          <a:xfrm>
            <a:off x="4020218" y="2409518"/>
            <a:ext cx="1086896" cy="893469"/>
          </a:xfrm>
          <a:prstGeom prst="rect">
            <a:avLst/>
          </a:prstGeom>
          <a:noFill/>
          <a:ln w="25400" cap="flat" cmpd="sng" algn="ctr">
            <a:noFill/>
            <a:prstDash val="solid"/>
          </a:ln>
          <a:effectLst/>
        </p:spPr>
        <p:txBody>
          <a:bodyPr rtlCol="0" anchor="ctr"/>
          <a:lstStyle/>
          <a:p>
            <a:pPr algn="ctr">
              <a:defRPr/>
            </a:pPr>
            <a:r>
              <a:rPr lang="en-US" sz="1050" b="1" kern="0" dirty="0">
                <a:solidFill>
                  <a:srgbClr val="4C4C4C"/>
                </a:solidFill>
              </a:rPr>
              <a:t>ISO 50001 Certification</a:t>
            </a:r>
          </a:p>
        </p:txBody>
      </p:sp>
      <p:sp>
        <p:nvSpPr>
          <p:cNvPr id="21" name="TextBox 20"/>
          <p:cNvSpPr txBox="1"/>
          <p:nvPr/>
        </p:nvSpPr>
        <p:spPr>
          <a:xfrm>
            <a:off x="1960613" y="4307102"/>
            <a:ext cx="2350956" cy="230832"/>
          </a:xfrm>
          <a:prstGeom prst="rect">
            <a:avLst/>
          </a:prstGeom>
          <a:solidFill>
            <a:sysClr val="window" lastClr="FFFFFF"/>
          </a:solidFill>
          <a:ln>
            <a:noFill/>
          </a:ln>
        </p:spPr>
        <p:txBody>
          <a:bodyPr wrap="square" rtlCol="0" anchor="t">
            <a:spAutoFit/>
          </a:bodyPr>
          <a:lstStyle/>
          <a:p>
            <a:pPr>
              <a:defRPr/>
            </a:pPr>
            <a:endParaRPr lang="en-US" sz="900" kern="0" dirty="0">
              <a:solidFill>
                <a:srgbClr val="4C4C4C"/>
              </a:solidFill>
              <a:latin typeface="Franklin Gothic Book" panose="020B0503020102020204" pitchFamily="34" charset="0"/>
            </a:endParaRPr>
          </a:p>
        </p:txBody>
      </p:sp>
      <p:sp>
        <p:nvSpPr>
          <p:cNvPr id="22" name="Right Arrow 21"/>
          <p:cNvSpPr/>
          <p:nvPr/>
        </p:nvSpPr>
        <p:spPr>
          <a:xfrm>
            <a:off x="3791390" y="2679914"/>
            <a:ext cx="268319" cy="292069"/>
          </a:xfrm>
          <a:prstGeom prst="rightArrow">
            <a:avLst/>
          </a:prstGeom>
          <a:solidFill>
            <a:srgbClr val="99CC33">
              <a:lumMod val="20000"/>
              <a:lumOff val="80000"/>
            </a:srgbClr>
          </a:solidFill>
          <a:ln w="25400" cap="flat" cmpd="sng" algn="ctr">
            <a:solidFill>
              <a:srgbClr val="99CC33">
                <a:shade val="50000"/>
              </a:srgbClr>
            </a:solidFill>
            <a:prstDash val="solid"/>
          </a:ln>
          <a:effectLst/>
        </p:spPr>
        <p:txBody>
          <a:bodyPr rtlCol="0" anchor="ctr"/>
          <a:lstStyle/>
          <a:p>
            <a:pPr algn="ctr">
              <a:defRPr/>
            </a:pPr>
            <a:endParaRPr lang="en-US" kern="0" dirty="0">
              <a:solidFill>
                <a:prstClr val="white"/>
              </a:solidFill>
              <a:latin typeface="Franklin Gothic Book" panose="020B0503020102020204" pitchFamily="34" charset="0"/>
            </a:endParaRPr>
          </a:p>
        </p:txBody>
      </p:sp>
      <p:sp>
        <p:nvSpPr>
          <p:cNvPr id="23" name="Right Arrow 22"/>
          <p:cNvSpPr/>
          <p:nvPr/>
        </p:nvSpPr>
        <p:spPr>
          <a:xfrm>
            <a:off x="4975352" y="2679914"/>
            <a:ext cx="263525" cy="292069"/>
          </a:xfrm>
          <a:prstGeom prst="rightArrow">
            <a:avLst/>
          </a:prstGeom>
          <a:solidFill>
            <a:srgbClr val="99CC33">
              <a:lumMod val="20000"/>
              <a:lumOff val="80000"/>
            </a:srgbClr>
          </a:solidFill>
          <a:ln w="25400" cap="flat" cmpd="sng" algn="ctr">
            <a:solidFill>
              <a:srgbClr val="99CC33">
                <a:shade val="50000"/>
              </a:srgbClr>
            </a:solidFill>
            <a:prstDash val="solid"/>
          </a:ln>
          <a:effectLst/>
        </p:spPr>
        <p:txBody>
          <a:bodyPr rtlCol="0" anchor="ctr"/>
          <a:lstStyle/>
          <a:p>
            <a:pPr algn="ctr">
              <a:defRPr/>
            </a:pPr>
            <a:endParaRPr lang="en-US" kern="0" dirty="0">
              <a:solidFill>
                <a:prstClr val="white"/>
              </a:solidFill>
              <a:latin typeface="Franklin Gothic Book" panose="020B0503020102020204" pitchFamily="34" charset="0"/>
            </a:endParaRPr>
          </a:p>
        </p:txBody>
      </p:sp>
      <p:sp>
        <p:nvSpPr>
          <p:cNvPr id="24" name="Rectangle 23"/>
          <p:cNvSpPr/>
          <p:nvPr/>
        </p:nvSpPr>
        <p:spPr>
          <a:xfrm>
            <a:off x="5268910" y="2191429"/>
            <a:ext cx="2638854" cy="1007114"/>
          </a:xfrm>
          <a:prstGeom prst="rect">
            <a:avLst/>
          </a:prstGeom>
          <a:solidFill>
            <a:sysClr val="window" lastClr="FFFFFF"/>
          </a:solidFill>
          <a:ln w="25400" cap="flat" cmpd="sng" algn="ctr">
            <a:solidFill>
              <a:srgbClr val="99CC33"/>
            </a:solidFill>
            <a:prstDash val="solid"/>
          </a:ln>
          <a:effectLst/>
        </p:spPr>
        <p:txBody>
          <a:bodyPr rtlCol="0" anchor="ctr"/>
          <a:lstStyle/>
          <a:p>
            <a:pPr algn="ctr">
              <a:defRPr/>
            </a:pPr>
            <a:r>
              <a:rPr lang="en-US" sz="1200" b="1" kern="0" dirty="0">
                <a:solidFill>
                  <a:srgbClr val="006699"/>
                </a:solidFill>
              </a:rPr>
              <a:t>Superior Energy Performance 50001™ (SEP 50001™): </a:t>
            </a:r>
          </a:p>
          <a:p>
            <a:pPr algn="ctr">
              <a:defRPr/>
            </a:pPr>
            <a:r>
              <a:rPr lang="en-US" sz="1200" kern="0" dirty="0">
                <a:solidFill>
                  <a:srgbClr val="000000"/>
                </a:solidFill>
              </a:rPr>
              <a:t>Recognition for ISO 50001 certification and 3</a:t>
            </a:r>
            <a:r>
              <a:rPr lang="en-US" sz="1200" kern="0" baseline="30000" dirty="0">
                <a:solidFill>
                  <a:srgbClr val="000000"/>
                </a:solidFill>
              </a:rPr>
              <a:t>rd</a:t>
            </a:r>
            <a:r>
              <a:rPr lang="en-US" sz="1200" kern="0" dirty="0">
                <a:solidFill>
                  <a:srgbClr val="000000"/>
                </a:solidFill>
              </a:rPr>
              <a:t> party verification of energy performance improvements </a:t>
            </a:r>
          </a:p>
        </p:txBody>
      </p:sp>
      <p:sp>
        <p:nvSpPr>
          <p:cNvPr id="25" name="TextBox 24"/>
          <p:cNvSpPr txBox="1"/>
          <p:nvPr/>
        </p:nvSpPr>
        <p:spPr>
          <a:xfrm>
            <a:off x="1731571" y="937768"/>
            <a:ext cx="5922048" cy="923330"/>
          </a:xfrm>
          <a:prstGeom prst="rect">
            <a:avLst/>
          </a:prstGeom>
          <a:noFill/>
        </p:spPr>
        <p:txBody>
          <a:bodyPr wrap="square" rtlCol="0">
            <a:spAutoFit/>
          </a:bodyPr>
          <a:lstStyle/>
          <a:p>
            <a:r>
              <a:rPr lang="en-US" dirty="0">
                <a:solidFill>
                  <a:srgbClr val="000000"/>
                </a:solidFill>
              </a:rPr>
              <a:t>DOE has developed an energy management continuum that begins with market-driven business culture and culminates in verified savings.</a:t>
            </a:r>
          </a:p>
        </p:txBody>
      </p:sp>
      <p:pic>
        <p:nvPicPr>
          <p:cNvPr id="26" name="Shape 273"/>
          <p:cNvPicPr preferRelativeResize="0"/>
          <p:nvPr/>
        </p:nvPicPr>
        <p:blipFill rotWithShape="1">
          <a:blip r:embed="rId2">
            <a:alphaModFix/>
          </a:blip>
          <a:srcRect/>
          <a:stretch/>
        </p:blipFill>
        <p:spPr>
          <a:xfrm>
            <a:off x="1335419" y="3317680"/>
            <a:ext cx="2329349" cy="555709"/>
          </a:xfrm>
          <a:prstGeom prst="rect">
            <a:avLst/>
          </a:prstGeom>
          <a:noFill/>
          <a:ln>
            <a:noFill/>
          </a:ln>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272" y="3304640"/>
            <a:ext cx="2038829" cy="586343"/>
          </a:xfrm>
          <a:prstGeom prst="rect">
            <a:avLst/>
          </a:prstGeom>
        </p:spPr>
      </p:pic>
      <p:sp>
        <p:nvSpPr>
          <p:cNvPr id="28" name="TextBox 27"/>
          <p:cNvSpPr txBox="1"/>
          <p:nvPr/>
        </p:nvSpPr>
        <p:spPr>
          <a:xfrm>
            <a:off x="1457647" y="3937229"/>
            <a:ext cx="1891484" cy="461665"/>
          </a:xfrm>
          <a:prstGeom prst="rect">
            <a:avLst/>
          </a:prstGeom>
          <a:solidFill>
            <a:sysClr val="window" lastClr="FFFFFF"/>
          </a:solidFill>
          <a:ln w="19050">
            <a:noFill/>
          </a:ln>
        </p:spPr>
        <p:txBody>
          <a:bodyPr wrap="square" rtlCol="0">
            <a:spAutoFit/>
          </a:bodyPr>
          <a:lstStyle/>
          <a:p>
            <a:pPr algn="ctr">
              <a:defRPr/>
            </a:pPr>
            <a:r>
              <a:rPr lang="en-US" sz="1200" kern="0" dirty="0">
                <a:solidFill>
                  <a:srgbClr val="000000"/>
                </a:solidFill>
                <a:latin typeface="Constantia" panose="02030602050306030303" pitchFamily="18" charset="0"/>
              </a:rPr>
              <a:t>60 facilities with </a:t>
            </a:r>
            <a:br>
              <a:rPr lang="en-US" sz="1200" kern="0" dirty="0">
                <a:solidFill>
                  <a:srgbClr val="000000"/>
                </a:solidFill>
                <a:latin typeface="Constantia" panose="02030602050306030303" pitchFamily="18" charset="0"/>
              </a:rPr>
            </a:br>
            <a:r>
              <a:rPr lang="en-US" sz="1200" kern="0" dirty="0">
                <a:solidFill>
                  <a:srgbClr val="000000"/>
                </a:solidFill>
                <a:latin typeface="Constantia" panose="02030602050306030303" pitchFamily="18" charset="0"/>
              </a:rPr>
              <a:t>50001 Ready </a:t>
            </a:r>
            <a:r>
              <a:rPr lang="en-US" sz="1200" u="sng" kern="0" dirty="0">
                <a:solidFill>
                  <a:srgbClr val="000000"/>
                </a:solidFill>
                <a:latin typeface="Constantia" panose="02030602050306030303" pitchFamily="18" charset="0"/>
              </a:rPr>
              <a:t>recognition</a:t>
            </a:r>
            <a:endParaRPr lang="en-US" sz="1200" kern="0" dirty="0">
              <a:solidFill>
                <a:srgbClr val="000000"/>
              </a:solidFill>
              <a:latin typeface="Constantia" panose="02030602050306030303" pitchFamily="18" charset="0"/>
            </a:endParaRPr>
          </a:p>
        </p:txBody>
      </p:sp>
      <p:sp>
        <p:nvSpPr>
          <p:cNvPr id="29" name="TextBox 28"/>
          <p:cNvSpPr txBox="1"/>
          <p:nvPr/>
        </p:nvSpPr>
        <p:spPr>
          <a:xfrm>
            <a:off x="3639367" y="3678452"/>
            <a:ext cx="1891484" cy="461665"/>
          </a:xfrm>
          <a:prstGeom prst="rect">
            <a:avLst/>
          </a:prstGeom>
          <a:solidFill>
            <a:sysClr val="window" lastClr="FFFFFF"/>
          </a:solidFill>
          <a:ln w="19050">
            <a:noFill/>
          </a:ln>
        </p:spPr>
        <p:txBody>
          <a:bodyPr wrap="square" rtlCol="0">
            <a:spAutoFit/>
          </a:bodyPr>
          <a:lstStyle/>
          <a:p>
            <a:pPr algn="ctr">
              <a:defRPr/>
            </a:pPr>
            <a:r>
              <a:rPr lang="en-US" sz="1200" kern="0" dirty="0">
                <a:solidFill>
                  <a:srgbClr val="000000"/>
                </a:solidFill>
              </a:rPr>
              <a:t>200-300 (est.) facilities ISO 50001-</a:t>
            </a:r>
            <a:r>
              <a:rPr lang="en-US" sz="1200" u="sng" kern="0" dirty="0">
                <a:solidFill>
                  <a:srgbClr val="000000"/>
                </a:solidFill>
              </a:rPr>
              <a:t>certified</a:t>
            </a:r>
            <a:endParaRPr lang="en-US" sz="1200" kern="0" dirty="0">
              <a:solidFill>
                <a:srgbClr val="000000"/>
              </a:solidFill>
            </a:endParaRPr>
          </a:p>
        </p:txBody>
      </p:sp>
      <p:sp>
        <p:nvSpPr>
          <p:cNvPr id="30" name="TextBox 29"/>
          <p:cNvSpPr txBox="1"/>
          <p:nvPr/>
        </p:nvSpPr>
        <p:spPr>
          <a:xfrm>
            <a:off x="5921321" y="3937229"/>
            <a:ext cx="1346886" cy="461665"/>
          </a:xfrm>
          <a:prstGeom prst="rect">
            <a:avLst/>
          </a:prstGeom>
          <a:solidFill>
            <a:sysClr val="window" lastClr="FFFFFF"/>
          </a:solidFill>
          <a:ln w="19050">
            <a:noFill/>
          </a:ln>
        </p:spPr>
        <p:txBody>
          <a:bodyPr wrap="square" rtlCol="0">
            <a:spAutoFit/>
          </a:bodyPr>
          <a:lstStyle/>
          <a:p>
            <a:pPr algn="ctr">
              <a:defRPr/>
            </a:pPr>
            <a:r>
              <a:rPr lang="en-US" sz="1200" kern="0" dirty="0">
                <a:latin typeface="Constantia" panose="02030602050306030303" pitchFamily="18" charset="0"/>
              </a:rPr>
              <a:t>51 facilities </a:t>
            </a:r>
            <a:br>
              <a:rPr lang="en-US" sz="1200" kern="0" dirty="0">
                <a:latin typeface="Constantia" panose="02030602050306030303" pitchFamily="18" charset="0"/>
              </a:rPr>
            </a:br>
            <a:r>
              <a:rPr lang="en-US" sz="1200" kern="0" dirty="0">
                <a:latin typeface="Constantia" panose="02030602050306030303" pitchFamily="18" charset="0"/>
              </a:rPr>
              <a:t>SEP-</a:t>
            </a:r>
            <a:r>
              <a:rPr lang="en-US" sz="1200" u="sng" kern="0" dirty="0">
                <a:latin typeface="Constantia" panose="02030602050306030303" pitchFamily="18" charset="0"/>
              </a:rPr>
              <a:t>certified</a:t>
            </a:r>
            <a:endParaRPr lang="en-US" sz="1200" kern="0" dirty="0">
              <a:latin typeface="Constantia" panose="02030602050306030303" pitchFamily="18" charset="0"/>
            </a:endParaRPr>
          </a:p>
        </p:txBody>
      </p:sp>
      <p:sp>
        <p:nvSpPr>
          <p:cNvPr id="31" name="Content Placeholder 1"/>
          <p:cNvSpPr txBox="1">
            <a:spLocks/>
          </p:cNvSpPr>
          <p:nvPr/>
        </p:nvSpPr>
        <p:spPr bwMode="auto">
          <a:xfrm>
            <a:off x="1483182" y="4412567"/>
            <a:ext cx="2576526" cy="13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050" dirty="0"/>
              <a:t>Self attested</a:t>
            </a:r>
          </a:p>
          <a:p>
            <a:r>
              <a:rPr lang="en-US" sz="1050" dirty="0"/>
              <a:t>Top down energy data results</a:t>
            </a:r>
          </a:p>
          <a:p>
            <a:r>
              <a:rPr lang="en-US" sz="1050" dirty="0"/>
              <a:t>No cost and no audit required</a:t>
            </a:r>
          </a:p>
          <a:p>
            <a:r>
              <a:rPr lang="en-US" sz="1050" dirty="0"/>
              <a:t>DOE recognition, not certification, for established 50001 EnMS in place</a:t>
            </a:r>
          </a:p>
        </p:txBody>
      </p:sp>
      <p:sp>
        <p:nvSpPr>
          <p:cNvPr id="32" name="Content Placeholder 1"/>
          <p:cNvSpPr txBox="1">
            <a:spLocks/>
          </p:cNvSpPr>
          <p:nvPr/>
        </p:nvSpPr>
        <p:spPr bwMode="auto">
          <a:xfrm>
            <a:off x="4842979" y="4409393"/>
            <a:ext cx="2983400" cy="119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050" dirty="0"/>
              <a:t>ISO 50001 certification required</a:t>
            </a:r>
          </a:p>
          <a:p>
            <a:r>
              <a:rPr lang="en-US" sz="1050" dirty="0"/>
              <a:t>Top down and bottom up energy calculations</a:t>
            </a:r>
          </a:p>
          <a:p>
            <a:r>
              <a:rPr lang="en-US" sz="1050" dirty="0"/>
              <a:t>Audit required at cost</a:t>
            </a:r>
          </a:p>
          <a:p>
            <a:r>
              <a:rPr lang="en-US" sz="1050" dirty="0"/>
              <a:t>Provides 3</a:t>
            </a:r>
            <a:r>
              <a:rPr lang="en-US" sz="1050" baseline="30000" dirty="0"/>
              <a:t>rd</a:t>
            </a:r>
            <a:r>
              <a:rPr lang="en-US" sz="1050" dirty="0"/>
              <a:t> party verification of savings from 50001</a:t>
            </a:r>
          </a:p>
        </p:txBody>
      </p:sp>
      <p:sp>
        <p:nvSpPr>
          <p:cNvPr id="33" name="Text Box 5"/>
          <p:cNvSpPr txBox="1">
            <a:spLocks noChangeArrowheads="1"/>
          </p:cNvSpPr>
          <p:nvPr/>
        </p:nvSpPr>
        <p:spPr bwMode="auto">
          <a:xfrm>
            <a:off x="1302682" y="5429251"/>
            <a:ext cx="6614942" cy="507831"/>
          </a:xfrm>
          <a:prstGeom prst="rect">
            <a:avLst/>
          </a:prstGeom>
          <a:solidFill>
            <a:schemeClr val="accent3">
              <a:lumMod val="75000"/>
            </a:schemeClr>
          </a:solid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GB" altLang="en-US" sz="1350" b="1" i="1" dirty="0">
                <a:solidFill>
                  <a:schemeClr val="bg1"/>
                </a:solidFill>
              </a:rPr>
              <a:t>Guidance / Training / Management Tools / Data Analysis / Business Case / Success Stories / Recognition / Promotion</a:t>
            </a:r>
          </a:p>
        </p:txBody>
      </p:sp>
    </p:spTree>
    <p:extLst>
      <p:ext uri="{BB962C8B-B14F-4D97-AF65-F5344CB8AC3E}">
        <p14:creationId xmlns:p14="http://schemas.microsoft.com/office/powerpoint/2010/main" val="171935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5" ma:contentTypeDescription="Create a new document." ma:contentTypeScope="" ma:versionID="6a9fed3db3ea6c35cbb4a6f574fe2b41">
  <xsd:schema xmlns:xsd="http://www.w3.org/2001/XMLSchema" xmlns:xs="http://www.w3.org/2001/XMLSchema" xmlns:p="http://schemas.microsoft.com/office/2006/metadata/properties" xmlns:ns3="aae98916-b8dd-4dc4-bcb8-76c8688f57f5" xmlns:ns4="a2214dd6-77fd-4484-b235-f3b1fbacd872" targetNamespace="http://schemas.microsoft.com/office/2006/metadata/properties" ma:root="true" ma:fieldsID="390d945262c89bbd58907abd1fbe7a5a" ns3:_="" ns4:_="">
    <xsd:import namespace="aae98916-b8dd-4dc4-bcb8-76c8688f57f5"/>
    <xsd:import namespace="a2214dd6-77fd-4484-b235-f3b1fbacd8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14dd6-77fd-4484-b235-f3b1fbacd8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a2214dd6-77fd-4484-b235-f3b1fbacd872"/>
    <ds:schemaRef ds:uri="http://purl.org/dc/elements/1.1/"/>
    <ds:schemaRef ds:uri="http://purl.org/dc/terms/"/>
    <ds:schemaRef ds:uri="aae98916-b8dd-4dc4-bcb8-76c8688f57f5"/>
    <ds:schemaRef ds:uri="http://purl.org/dc/dcmitype/"/>
  </ds:schemaRefs>
</ds:datastoreItem>
</file>

<file path=customXml/itemProps3.xml><?xml version="1.0" encoding="utf-8"?>
<ds:datastoreItem xmlns:ds="http://schemas.openxmlformats.org/officeDocument/2006/customXml" ds:itemID="{C2957735-A071-4C2E-9D30-E3216A8F0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a2214dd6-77fd-4484-b235-f3b1fbacd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26504</TotalTime>
  <Words>1872</Words>
  <Application>Microsoft Office PowerPoint</Application>
  <PresentationFormat>On-screen Show (4:3)</PresentationFormat>
  <Paragraphs>262</Paragraphs>
  <Slides>21</Slides>
  <Notes>1</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21</vt:i4>
      </vt:variant>
    </vt:vector>
  </HeadingPairs>
  <TitlesOfParts>
    <vt:vector size="46" baseType="lpstr">
      <vt:lpstr>Batang</vt:lpstr>
      <vt:lpstr>ＭＳ Ｐゴシック</vt:lpstr>
      <vt:lpstr>ＭＳ Ｐゴシック</vt:lpstr>
      <vt:lpstr>Aharoni</vt:lpstr>
      <vt:lpstr>Arial</vt:lpstr>
      <vt:lpstr>Arial Black</vt:lpstr>
      <vt:lpstr>Arial Narrow</vt:lpstr>
      <vt:lpstr>Bodoni MT</vt:lpstr>
      <vt:lpstr>Calibri</vt:lpstr>
      <vt:lpstr>Century Gothic</vt:lpstr>
      <vt:lpstr>Constantia</vt:lpstr>
      <vt:lpstr>Courier New</vt:lpstr>
      <vt:lpstr>Franklin Gothic Book</vt:lpstr>
      <vt:lpstr>Franklin Gothic Medium</vt:lpstr>
      <vt:lpstr>Microsoft Sans Serif</vt:lpstr>
      <vt:lpstr>Wingdings</vt:lpstr>
      <vt:lpstr>Wingdings 2</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Technical Partnerships</vt:lpstr>
      <vt:lpstr>Alignment with Goals and Objectives</vt:lpstr>
      <vt:lpstr>Technical Partnerships Programs</vt:lpstr>
      <vt:lpstr>PowerPoint Presentation</vt:lpstr>
      <vt:lpstr>PowerPoint Presentation</vt:lpstr>
      <vt:lpstr>IAC Results and Accomplishments (continued)</vt:lpstr>
      <vt:lpstr>PowerPoint Presentation</vt:lpstr>
      <vt:lpstr>DOE’s Spectrum Approach to ISO 50001 Adoption</vt:lpstr>
      <vt:lpstr>50001 Tools and Strategic Outreach</vt:lpstr>
      <vt:lpstr>50001 Results and Accomplishments</vt:lpstr>
      <vt:lpstr>PowerPoint Presentation</vt:lpstr>
      <vt:lpstr>PowerPoint Presentation</vt:lpstr>
      <vt:lpstr>Better Plants Technical Assistance</vt:lpstr>
      <vt:lpstr>PowerPoint Presentation</vt:lpstr>
      <vt:lpstr>Results and Accomplishments</vt:lpstr>
      <vt:lpstr>Results and Accomplishments - Select Screenshots</vt:lpstr>
      <vt:lpstr>Technologist in Residence</vt:lpstr>
      <vt:lpstr>Technologist in Residence Program</vt:lpstr>
      <vt:lpstr>   New TIR Pairs</vt:lpstr>
      <vt:lpstr>Technical Partnerships FY20 Budget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1063</cp:revision>
  <cp:lastPrinted>2019-10-30T16:02:12Z</cp:lastPrinted>
  <dcterms:created xsi:type="dcterms:W3CDTF">2011-06-04T16:38:42Z</dcterms:created>
  <dcterms:modified xsi:type="dcterms:W3CDTF">2020-06-01T12:21:10Z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