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31"/>
  </p:notesMasterIdLst>
  <p:handoutMasterIdLst>
    <p:handoutMasterId r:id="rId32"/>
  </p:handoutMasterIdLst>
  <p:sldIdLst>
    <p:sldId id="874" r:id="rId11"/>
    <p:sldId id="875" r:id="rId12"/>
    <p:sldId id="1487" r:id="rId13"/>
    <p:sldId id="1394" r:id="rId14"/>
    <p:sldId id="1499" r:id="rId15"/>
    <p:sldId id="1500" r:id="rId16"/>
    <p:sldId id="859" r:id="rId17"/>
    <p:sldId id="1497" r:id="rId18"/>
    <p:sldId id="1498" r:id="rId19"/>
    <p:sldId id="870" r:id="rId20"/>
    <p:sldId id="1415" r:id="rId21"/>
    <p:sldId id="1392" r:id="rId22"/>
    <p:sldId id="1393" r:id="rId23"/>
    <p:sldId id="1485" r:id="rId24"/>
    <p:sldId id="1369" r:id="rId25"/>
    <p:sldId id="1372" r:id="rId26"/>
    <p:sldId id="1395" r:id="rId27"/>
    <p:sldId id="1496" r:id="rId28"/>
    <p:sldId id="872" r:id="rId29"/>
    <p:sldId id="862"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89869" autoAdjust="0"/>
  </p:normalViewPr>
  <p:slideViewPr>
    <p:cSldViewPr>
      <p:cViewPr varScale="1">
        <p:scale>
          <a:sx n="87" d="100"/>
          <a:sy n="87" d="100"/>
        </p:scale>
        <p:origin x="1254"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BB</a:t>
            </a:r>
            <a:r>
              <a:rPr lang="en-US" sz="2000" b="1" baseline="0" dirty="0"/>
              <a:t> FY19 TOTAL FOR AMO:</a:t>
            </a:r>
            <a:r>
              <a:rPr lang="en-US" sz="2000" b="1" dirty="0"/>
              <a:t> $10.5M</a:t>
            </a:r>
          </a:p>
          <a:p>
            <a:pPr>
              <a:defRPr sz="2000" b="1"/>
            </a:pPr>
            <a:endParaRPr lang="en-US" sz="2000" b="1" dirty="0"/>
          </a:p>
        </c:rich>
      </c:tx>
      <c:layout>
        <c:manualLayout>
          <c:xMode val="edge"/>
          <c:yMode val="edge"/>
          <c:x val="0.14079403116998465"/>
          <c:y val="2.667410647869239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Topic Area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DA-43B2-94BE-88E1352BE222}"/>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10DA-43B2-94BE-88E1352BE222}"/>
              </c:ext>
            </c:extLst>
          </c:dPt>
          <c:dLbls>
            <c:dLbl>
              <c:idx val="0"/>
              <c:layout>
                <c:manualLayout>
                  <c:x val="6.3774879654289837E-2"/>
                  <c:y val="-0.1944235967179534"/>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10DA-43B2-94BE-88E1352BE222}"/>
                </c:ext>
                <c:ext xmlns:c15="http://schemas.microsoft.com/office/drawing/2012/chart" uri="{CE6537A1-D6FC-4f65-9D91-7224C49458BB}">
                  <c15:layout>
                    <c:manualLayout>
                      <c:w val="0.31200770865896416"/>
                      <c:h val="0.20819150060610131"/>
                    </c:manualLayout>
                  </c15:layout>
                </c:ext>
              </c:extLst>
            </c:dLbl>
            <c:dLbl>
              <c:idx val="1"/>
              <c:layout>
                <c:manualLayout>
                  <c:x val="-3.6221645429136688E-2"/>
                  <c:y val="-0.12593448222228765"/>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10DA-43B2-94BE-88E1352BE222}"/>
                </c:ext>
                <c:ext xmlns:c15="http://schemas.microsoft.com/office/drawing/2012/chart" uri="{CE6537A1-D6FC-4f65-9D91-7224C49458BB}">
                  <c15:layout>
                    <c:manualLayout>
                      <c:w val="0.20995736838161544"/>
                      <c:h val="9.3290960045958438E-2"/>
                    </c:manualLayout>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Flexible Generation</c:v>
                </c:pt>
                <c:pt idx="1">
                  <c:v>Storage</c:v>
                </c:pt>
              </c:strCache>
            </c:strRef>
          </c:cat>
          <c:val>
            <c:numRef>
              <c:f>Sheet1!$B$2:$B$3</c:f>
              <c:numCache>
                <c:formatCode>General</c:formatCode>
                <c:ptCount val="2"/>
                <c:pt idx="0">
                  <c:v>5.5</c:v>
                </c:pt>
                <c:pt idx="1">
                  <c:v>5</c:v>
                </c:pt>
              </c:numCache>
            </c:numRef>
          </c:val>
          <c:extLst xmlns:c16r2="http://schemas.microsoft.com/office/drawing/2015/06/chart">
            <c:ext xmlns:c16="http://schemas.microsoft.com/office/drawing/2014/chart" uri="{C3380CC4-5D6E-409C-BE32-E72D297353CC}">
              <c16:uniqueId val="{00000004-10DA-43B2-94BE-88E1352BE22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6/1/2020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6/1/2020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Manufacturing</a:t>
            </a:r>
            <a:r>
              <a:rPr lang="en-US" baseline="0" dirty="0"/>
              <a:t> effectively links R&amp;D to accelerated adoption.</a:t>
            </a:r>
          </a:p>
          <a:p>
            <a:endParaRPr lang="en-US" baseline="0" dirty="0"/>
          </a:p>
          <a:p>
            <a:r>
              <a:rPr lang="en-US" baseline="0" dirty="0"/>
              <a:t>Manufacturing facilities can also provide energy storage for the grid.</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262428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B75D4-B62C-4CBF-88CF-A7525235452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7712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9577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348AC-A38B-44DC-B02D-0AEF8445CB64}" type="datetimeFigureOut">
              <a:rPr lang="en-US" smtClean="0">
                <a:solidFill>
                  <a:prstClr val="black">
                    <a:tint val="75000"/>
                  </a:prstClr>
                </a:solidFill>
              </a:rPr>
              <a:pPr/>
              <a:t>6/1/2020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8CFEB0-A61F-42D1-9F96-C03144FBBA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98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EERE Green Slide I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0"/>
          </p:nvPr>
        </p:nvSpPr>
        <p:spPr>
          <a:xfrm>
            <a:off x="457200" y="1101524"/>
            <a:ext cx="82296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17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8778240" cy="7315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lvl1pPr>
              <a:defRPr lang="en-US" baseline="0" dirty="0"/>
            </a:lvl1pPr>
          </a:lstStyle>
          <a:p>
            <a:pPr lvl="0"/>
            <a:r>
              <a:rPr lang="en-US" dirty="0"/>
              <a:t>Click to edit Master title style</a:t>
            </a:r>
          </a:p>
        </p:txBody>
      </p:sp>
      <p:sp>
        <p:nvSpPr>
          <p:cNvPr id="9" name="Content Placeholder 8"/>
          <p:cNvSpPr>
            <a:spLocks noGrp="1"/>
          </p:cNvSpPr>
          <p:nvPr>
            <p:ph sz="quarter" idx="11"/>
          </p:nvPr>
        </p:nvSpPr>
        <p:spPr>
          <a:xfrm>
            <a:off x="182880" y="1005840"/>
            <a:ext cx="8778240" cy="5303520"/>
          </a:xfrm>
        </p:spPr>
        <p:txBody>
          <a:bodyPr/>
          <a:lstStyle>
            <a:lvl1pPr>
              <a:spcBef>
                <a:spcPts val="1200"/>
              </a:spcBef>
              <a:defRPr/>
            </a:lvl1pPr>
            <a:lvl2pPr>
              <a:spcBef>
                <a:spcPts val="2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182880" y="731520"/>
            <a:ext cx="877824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1" name="TextBox 10"/>
          <p:cNvSpPr txBox="1"/>
          <p:nvPr userDrawn="1"/>
        </p:nvSpPr>
        <p:spPr>
          <a:xfrm>
            <a:off x="8458200" y="6574372"/>
            <a:ext cx="502920" cy="184666"/>
          </a:xfrm>
          <a:prstGeom prst="rect">
            <a:avLst/>
          </a:prstGeom>
          <a:noFill/>
        </p:spPr>
        <p:txBody>
          <a:bodyPr wrap="square" lIns="0" tIns="0" rIns="0" bIns="0" rtlCol="0">
            <a:spAutoFit/>
          </a:bodyPr>
          <a:lstStyle/>
          <a:p>
            <a:pPr algn="r"/>
            <a:fld id="{FB7B2D35-8ABC-47D0-A730-868109692884}" type="slidenum">
              <a:rPr lang="en-US" sz="1200" smtClean="0">
                <a:solidFill>
                  <a:schemeClr val="tx2"/>
                </a:solidFill>
                <a:latin typeface="+mj-lt"/>
              </a:rPr>
              <a:pPr algn="r"/>
              <a:t>‹#›</a:t>
            </a:fld>
            <a:endParaRPr lang="en-US" sz="1200" dirty="0">
              <a:solidFill>
                <a:schemeClr val="tx2"/>
              </a:solidFill>
              <a:latin typeface="+mj-lt"/>
            </a:endParaRPr>
          </a:p>
        </p:txBody>
      </p:sp>
    </p:spTree>
    <p:extLst>
      <p:ext uri="{BB962C8B-B14F-4D97-AF65-F5344CB8AC3E}">
        <p14:creationId xmlns:p14="http://schemas.microsoft.com/office/powerpoint/2010/main" val="228465954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6/1/2020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6/1/2020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theme" Target="../theme/theme6.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3.xml"/><Relationship Id="rId7" Type="http://schemas.openxmlformats.org/officeDocument/2006/relationships/image" Target="../media/image1.jpeg"/><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theme" Target="../theme/theme7.xml"/><Relationship Id="rId5" Type="http://schemas.openxmlformats.org/officeDocument/2006/relationships/slideLayout" Target="../slideLayouts/slideLayout125.xml"/><Relationship Id="rId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8" r:id="rId31"/>
    <p:sldLayoutId id="2147483989" r:id="rId32"/>
    <p:sldLayoutId id="2147483990" r:id="rId33"/>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524000"/>
            <a:ext cx="8471371" cy="924160"/>
          </a:xfrm>
        </p:spPr>
        <p:txBody>
          <a:bodyPr>
            <a:normAutofit lnSpcReduction="10000"/>
          </a:bodyPr>
          <a:lstStyle/>
          <a:p>
            <a:r>
              <a:rPr lang="en-US" sz="2800" b="0" dirty="0"/>
              <a:t>Energy Storage and AMO:  Strategic Initiatives and Future Directions </a:t>
            </a:r>
          </a:p>
        </p:txBody>
      </p:sp>
      <p:sp>
        <p:nvSpPr>
          <p:cNvPr id="3" name="Text Placeholder 2"/>
          <p:cNvSpPr>
            <a:spLocks noGrp="1"/>
          </p:cNvSpPr>
          <p:nvPr>
            <p:ph type="body" sz="quarter" idx="10"/>
          </p:nvPr>
        </p:nvSpPr>
        <p:spPr>
          <a:xfrm>
            <a:off x="524471" y="2356706"/>
            <a:ext cx="6104929" cy="1072293"/>
          </a:xfrm>
        </p:spPr>
        <p:txBody>
          <a:bodyPr/>
          <a:lstStyle/>
          <a:p>
            <a:r>
              <a:rPr lang="en-US" sz="1800" b="0" dirty="0"/>
              <a:t>Diana Bauer, </a:t>
            </a:r>
            <a:r>
              <a:rPr lang="en-US" sz="1800" b="0" i="1" dirty="0"/>
              <a:t>Technology Lead</a:t>
            </a:r>
          </a:p>
          <a:p>
            <a:r>
              <a:rPr lang="en-US" sz="1800" b="0" dirty="0"/>
              <a:t>Joseph Cresko, Brian Valentine, </a:t>
            </a:r>
            <a:r>
              <a:rPr lang="en-US" sz="1800" b="0" i="1" dirty="0"/>
              <a:t>Technology Managers</a:t>
            </a:r>
            <a:endParaRPr lang="en-US" sz="1800" b="0" dirty="0"/>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15299423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Objectives and Targets</a:t>
            </a:r>
          </a:p>
        </p:txBody>
      </p:sp>
      <p:sp>
        <p:nvSpPr>
          <p:cNvPr id="4" name="Rectangle: Rounded Corners 3">
            <a:extLst>
              <a:ext uri="{FF2B5EF4-FFF2-40B4-BE49-F238E27FC236}">
                <a16:creationId xmlns:a16="http://schemas.microsoft.com/office/drawing/2014/main" xmlns="" id="{46ADA786-E0F6-4D98-B093-8EAC761CC3EE}"/>
              </a:ext>
            </a:extLst>
          </p:cNvPr>
          <p:cNvSpPr/>
          <p:nvPr/>
        </p:nvSpPr>
        <p:spPr>
          <a:xfrm>
            <a:off x="457200" y="990600"/>
            <a:ext cx="77724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OBJECTIVES</a:t>
            </a:r>
          </a:p>
          <a:p>
            <a:pPr algn="ctr"/>
            <a:endParaRPr lang="en-US" dirty="0">
              <a:solidFill>
                <a:schemeClr val="tx1"/>
              </a:solidFill>
            </a:endParaRPr>
          </a:p>
          <a:p>
            <a:pPr algn="ctr"/>
            <a:r>
              <a:rPr lang="en-US" dirty="0">
                <a:solidFill>
                  <a:schemeClr val="tx1"/>
                </a:solidFill>
              </a:rPr>
              <a:t>Low cost thermal, electrical, thermochemical, hybrid thermo/electrical, mechanical energy storage for wide applications and time scales.  AMO addresses materials and technologies for the next generation of storage  </a:t>
            </a:r>
          </a:p>
          <a:p>
            <a:pPr algn="ctr"/>
            <a:endParaRPr lang="en-US" dirty="0">
              <a:solidFill>
                <a:schemeClr val="tx1"/>
              </a:solidFill>
            </a:endParaRPr>
          </a:p>
          <a:p>
            <a:pPr algn="ctr"/>
            <a:r>
              <a:rPr lang="en-US" b="1" dirty="0">
                <a:solidFill>
                  <a:schemeClr val="tx1"/>
                </a:solidFill>
              </a:rPr>
              <a:t>TARGETS</a:t>
            </a:r>
          </a:p>
          <a:p>
            <a:pPr algn="ctr"/>
            <a:endParaRPr lang="en-US" dirty="0">
              <a:solidFill>
                <a:schemeClr val="tx1"/>
              </a:solidFill>
            </a:endParaRPr>
          </a:p>
        </p:txBody>
      </p:sp>
      <p:sp>
        <p:nvSpPr>
          <p:cNvPr id="5" name="Rectangle: Rounded Corners 4">
            <a:extLst>
              <a:ext uri="{FF2B5EF4-FFF2-40B4-BE49-F238E27FC236}">
                <a16:creationId xmlns:a16="http://schemas.microsoft.com/office/drawing/2014/main" xmlns="" id="{64B6DB81-0887-4A83-AAB3-486D2FF782C1}"/>
              </a:ext>
            </a:extLst>
          </p:cNvPr>
          <p:cNvSpPr/>
          <p:nvPr/>
        </p:nvSpPr>
        <p:spPr>
          <a:xfrm>
            <a:off x="457200" y="2667000"/>
            <a:ext cx="7924800" cy="3683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endParaRPr lang="en-US" dirty="0">
              <a:solidFill>
                <a:schemeClr val="tx1"/>
              </a:solidFill>
            </a:endParaRPr>
          </a:p>
          <a:p>
            <a:endParaRPr lang="en-US" dirty="0">
              <a:solidFill>
                <a:schemeClr val="tx1"/>
              </a:solidFill>
            </a:endParaRPr>
          </a:p>
          <a:p>
            <a:r>
              <a:rPr lang="en-US" dirty="0">
                <a:solidFill>
                  <a:schemeClr val="tx1"/>
                </a:solidFill>
              </a:rPr>
              <a:t>Very Short Term (&lt;1 s) Storage (such as supercapacitors) – Power control, transient control, power quality   </a:t>
            </a:r>
          </a:p>
          <a:p>
            <a:r>
              <a:rPr lang="en-US" dirty="0">
                <a:solidFill>
                  <a:schemeClr val="tx1"/>
                </a:solidFill>
              </a:rPr>
              <a:t>Short duration (seconds) Storage (Li ion batteries) </a:t>
            </a:r>
          </a:p>
          <a:p>
            <a:r>
              <a:rPr lang="en-US" dirty="0">
                <a:solidFill>
                  <a:schemeClr val="tx1"/>
                </a:solidFill>
              </a:rPr>
              <a:t>Medium term (minutes) Storage  (such as SMES, flywheel, Li batteries, flow batteries, reversible fuel cells) – Bridging power </a:t>
            </a:r>
          </a:p>
          <a:p>
            <a:r>
              <a:rPr lang="en-US" dirty="0">
                <a:solidFill>
                  <a:schemeClr val="tx1"/>
                </a:solidFill>
              </a:rPr>
              <a:t>Longer term (hours) Storage (such as thermochemical conversion) </a:t>
            </a:r>
          </a:p>
          <a:p>
            <a:r>
              <a:rPr lang="en-US" dirty="0">
                <a:solidFill>
                  <a:schemeClr val="tx1"/>
                </a:solidFill>
              </a:rPr>
              <a:t>Very long term storage (such as hydrogen) </a:t>
            </a:r>
          </a:p>
          <a:p>
            <a:r>
              <a:rPr lang="en-US" dirty="0">
                <a:solidFill>
                  <a:schemeClr val="tx1"/>
                </a:solidFill>
              </a:rPr>
              <a:t>Balance of system – Inverters, power conditioning, transmission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336789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90E69-7641-6444-A075-240A6A71694D}"/>
              </a:ext>
            </a:extLst>
          </p:cNvPr>
          <p:cNvSpPr>
            <a:spLocks noGrp="1"/>
          </p:cNvSpPr>
          <p:nvPr>
            <p:ph type="title"/>
          </p:nvPr>
        </p:nvSpPr>
        <p:spPr/>
        <p:txBody>
          <a:bodyPr/>
          <a:lstStyle/>
          <a:p>
            <a:r>
              <a:rPr lang="en-US" dirty="0"/>
              <a:t>Balance of Storage System </a:t>
            </a:r>
          </a:p>
        </p:txBody>
      </p:sp>
      <p:sp>
        <p:nvSpPr>
          <p:cNvPr id="3" name="Content Placeholder 2">
            <a:extLst>
              <a:ext uri="{FF2B5EF4-FFF2-40B4-BE49-F238E27FC236}">
                <a16:creationId xmlns:a16="http://schemas.microsoft.com/office/drawing/2014/main" xmlns="" id="{70D9298C-09EF-EC41-94EB-3F8AA4F4AB13}"/>
              </a:ext>
            </a:extLst>
          </p:cNvPr>
          <p:cNvSpPr>
            <a:spLocks noGrp="1"/>
          </p:cNvSpPr>
          <p:nvPr>
            <p:ph sz="quarter" idx="10"/>
          </p:nvPr>
        </p:nvSpPr>
        <p:spPr>
          <a:xfrm>
            <a:off x="0" y="2219128"/>
            <a:ext cx="3733886" cy="5029200"/>
          </a:xfrm>
        </p:spPr>
        <p:txBody>
          <a:bodyPr/>
          <a:lstStyle/>
          <a:p>
            <a:r>
              <a:rPr lang="en-US" dirty="0"/>
              <a:t>For a 0.5 hour system, the electrical balance of system and inverter costs more than the battery</a:t>
            </a:r>
          </a:p>
          <a:p>
            <a:pPr lvl="1"/>
            <a:r>
              <a:rPr lang="en-US" dirty="0"/>
              <a:t>Even for the 4-hour storage system the electrical is 25% of the battery cost</a:t>
            </a:r>
          </a:p>
        </p:txBody>
      </p:sp>
      <p:pic>
        <p:nvPicPr>
          <p:cNvPr id="4" name="Picture 3">
            <a:extLst>
              <a:ext uri="{FF2B5EF4-FFF2-40B4-BE49-F238E27FC236}">
                <a16:creationId xmlns:a16="http://schemas.microsoft.com/office/drawing/2014/main" xmlns="" id="{E434A559-60C4-BF40-A68B-B5A4466B1F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0" y="2001981"/>
            <a:ext cx="4023360" cy="3624120"/>
          </a:xfrm>
          <a:prstGeom prst="rect">
            <a:avLst/>
          </a:prstGeom>
        </p:spPr>
      </p:pic>
      <p:sp>
        <p:nvSpPr>
          <p:cNvPr id="5" name="TextBox 4">
            <a:extLst>
              <a:ext uri="{FF2B5EF4-FFF2-40B4-BE49-F238E27FC236}">
                <a16:creationId xmlns:a16="http://schemas.microsoft.com/office/drawing/2014/main" xmlns="" id="{26B09036-248C-2D46-9AC0-B0B45E2781EF}"/>
              </a:ext>
            </a:extLst>
          </p:cNvPr>
          <p:cNvSpPr txBox="1"/>
          <p:nvPr/>
        </p:nvSpPr>
        <p:spPr>
          <a:xfrm>
            <a:off x="4114800" y="6056192"/>
            <a:ext cx="4572000" cy="338554"/>
          </a:xfrm>
          <a:prstGeom prst="rect">
            <a:avLst/>
          </a:prstGeom>
          <a:noFill/>
        </p:spPr>
        <p:txBody>
          <a:bodyPr wrap="square" rtlCol="0">
            <a:spAutoFit/>
          </a:bodyPr>
          <a:lstStyle/>
          <a:p>
            <a:r>
              <a:rPr lang="en-US" sz="800" dirty="0"/>
              <a:t>Source: 2018 U.S. Utility-Scale Photovoltaics Plus-Energy Storage System Costs Benchmark Ran Fu, Timothy Remo, and Robert Margolis</a:t>
            </a:r>
          </a:p>
        </p:txBody>
      </p:sp>
      <p:sp>
        <p:nvSpPr>
          <p:cNvPr id="6" name="Rectangle 5">
            <a:extLst>
              <a:ext uri="{FF2B5EF4-FFF2-40B4-BE49-F238E27FC236}">
                <a16:creationId xmlns:a16="http://schemas.microsoft.com/office/drawing/2014/main" xmlns="" id="{5F3086AC-6C35-2F42-9A39-7B6FFFC4C6B5}"/>
              </a:ext>
            </a:extLst>
          </p:cNvPr>
          <p:cNvSpPr/>
          <p:nvPr/>
        </p:nvSpPr>
        <p:spPr>
          <a:xfrm>
            <a:off x="109331" y="801808"/>
            <a:ext cx="8925338" cy="1200329"/>
          </a:xfrm>
          <a:prstGeom prst="rect">
            <a:avLst/>
          </a:prstGeom>
        </p:spPr>
        <p:txBody>
          <a:bodyPr wrap="square">
            <a:spAutoFit/>
          </a:bodyPr>
          <a:lstStyle/>
          <a:p>
            <a:r>
              <a:rPr lang="en-US" sz="2400" dirty="0"/>
              <a:t>The energy conversion, power conditioning, and other components necessary to make the system work cannot be overlooked as manufacturing costs are addressed</a:t>
            </a:r>
          </a:p>
        </p:txBody>
      </p:sp>
      <p:sp>
        <p:nvSpPr>
          <p:cNvPr id="7" name="TextBox 6">
            <a:extLst>
              <a:ext uri="{FF2B5EF4-FFF2-40B4-BE49-F238E27FC236}">
                <a16:creationId xmlns:a16="http://schemas.microsoft.com/office/drawing/2014/main" xmlns="" id="{199EFB35-ED84-EC4D-90A1-3A828FE94ADE}"/>
              </a:ext>
            </a:extLst>
          </p:cNvPr>
          <p:cNvSpPr txBox="1"/>
          <p:nvPr/>
        </p:nvSpPr>
        <p:spPr>
          <a:xfrm>
            <a:off x="4114800" y="5626101"/>
            <a:ext cx="4330700" cy="461665"/>
          </a:xfrm>
          <a:prstGeom prst="rect">
            <a:avLst/>
          </a:prstGeom>
          <a:noFill/>
        </p:spPr>
        <p:txBody>
          <a:bodyPr wrap="square" rtlCol="0">
            <a:spAutoFit/>
          </a:bodyPr>
          <a:lstStyle/>
          <a:p>
            <a:pPr algn="ctr"/>
            <a:r>
              <a:rPr lang="en-US" sz="1200" b="1" dirty="0"/>
              <a:t>2018 U.S. utility-scale lithium-ion standalone storage costs for durations of 0.5-4 hours (50MW</a:t>
            </a:r>
            <a:r>
              <a:rPr lang="en-US" sz="1200" b="1" baseline="-25000" dirty="0"/>
              <a:t>DC</a:t>
            </a:r>
            <a:r>
              <a:rPr lang="en-US" sz="1200" b="1" dirty="0"/>
              <a:t>)</a:t>
            </a:r>
          </a:p>
        </p:txBody>
      </p:sp>
    </p:spTree>
    <p:extLst>
      <p:ext uri="{BB962C8B-B14F-4D97-AF65-F5344CB8AC3E}">
        <p14:creationId xmlns:p14="http://schemas.microsoft.com/office/powerpoint/2010/main" val="342969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a:t>Current AMO Activities</a:t>
            </a:r>
          </a:p>
        </p:txBody>
      </p:sp>
      <p:sp>
        <p:nvSpPr>
          <p:cNvPr id="4" name="Title 1">
            <a:extLst>
              <a:ext uri="{FF2B5EF4-FFF2-40B4-BE49-F238E27FC236}">
                <a16:creationId xmlns:a16="http://schemas.microsoft.com/office/drawing/2014/main" xmlns="" id="{E0EBD280-4A14-4B7D-A2F2-98B89C3AB626}"/>
              </a:ext>
            </a:extLst>
          </p:cNvPr>
          <p:cNvSpPr txBox="1">
            <a:spLocks/>
          </p:cNvSpPr>
          <p:nvPr/>
        </p:nvSpPr>
        <p:spPr>
          <a:xfrm>
            <a:off x="191621" y="857251"/>
            <a:ext cx="7886700" cy="994172"/>
          </a:xfrm>
          <a:prstGeom prst="rect">
            <a:avLst/>
          </a:prstGeom>
        </p:spPr>
        <p:txBody>
          <a:bodyPr vert="horz" lIns="91440" tIns="45720" rIns="91440" bIns="45720"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3000" dirty="0"/>
              <a:t>Beyond Batteries</a:t>
            </a:r>
          </a:p>
        </p:txBody>
      </p:sp>
      <p:sp>
        <p:nvSpPr>
          <p:cNvPr id="5" name="Content Placeholder 2">
            <a:extLst>
              <a:ext uri="{FF2B5EF4-FFF2-40B4-BE49-F238E27FC236}">
                <a16:creationId xmlns:a16="http://schemas.microsoft.com/office/drawing/2014/main" xmlns="" id="{AF540E60-7BC2-4B74-818E-B1B57373FEE0}"/>
              </a:ext>
            </a:extLst>
          </p:cNvPr>
          <p:cNvSpPr>
            <a:spLocks noGrp="1"/>
          </p:cNvSpPr>
          <p:nvPr>
            <p:ph idx="1"/>
          </p:nvPr>
        </p:nvSpPr>
        <p:spPr>
          <a:xfrm>
            <a:off x="191620" y="1685843"/>
            <a:ext cx="8942294" cy="939116"/>
          </a:xfrm>
        </p:spPr>
        <p:txBody>
          <a:bodyPr>
            <a:normAutofit fontScale="92500" lnSpcReduction="20000"/>
          </a:bodyPr>
          <a:lstStyle/>
          <a:p>
            <a:pPr marL="0" indent="0">
              <a:spcAft>
                <a:spcPts val="450"/>
              </a:spcAft>
              <a:buNone/>
            </a:pPr>
            <a:r>
              <a:rPr lang="en-US" dirty="0"/>
              <a:t>An EERE-wide initiative to develop </a:t>
            </a:r>
            <a:r>
              <a:rPr lang="en-US" b="1" dirty="0"/>
              <a:t>new technologies and analytical tools </a:t>
            </a:r>
            <a:r>
              <a:rPr lang="en-US" dirty="0"/>
              <a:t>that provide </a:t>
            </a:r>
            <a:r>
              <a:rPr lang="en-US" b="1" dirty="0"/>
              <a:t>increased flexibility and grid services from renewable generation, load, and alternative storage technologies. </a:t>
            </a:r>
          </a:p>
        </p:txBody>
      </p:sp>
      <p:sp>
        <p:nvSpPr>
          <p:cNvPr id="6" name="Slide Number Placeholder 11">
            <a:extLst>
              <a:ext uri="{FF2B5EF4-FFF2-40B4-BE49-F238E27FC236}">
                <a16:creationId xmlns:a16="http://schemas.microsoft.com/office/drawing/2014/main" xmlns="" id="{0C38DEC1-DCB5-4101-ABA2-F181C4A894F1}"/>
              </a:ext>
            </a:extLst>
          </p:cNvPr>
          <p:cNvSpPr>
            <a:spLocks noGrp="1"/>
          </p:cNvSpPr>
          <p:nvPr>
            <p:ph type="sldNum" sz="quarter" idx="12"/>
          </p:nvPr>
        </p:nvSpPr>
        <p:spPr>
          <a:xfrm>
            <a:off x="6534150" y="6629400"/>
            <a:ext cx="192405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8D7AB61-6937-4536-B7F0-681114A2DFB5}" type="slidenum">
              <a:rPr lang="en-US" smtClean="0">
                <a:solidFill>
                  <a:srgbClr val="0079C1"/>
                </a:solidFill>
              </a:rPr>
              <a:pPr>
                <a:defRPr/>
              </a:pPr>
              <a:t>12</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3207275" y="2712962"/>
            <a:ext cx="5564981" cy="2757488"/>
          </a:xfrm>
          <a:prstGeom prst="rect">
            <a:avLst/>
          </a:prstGeom>
        </p:spPr>
      </p:pic>
      <p:sp>
        <p:nvSpPr>
          <p:cNvPr id="8" name="TextBox 7"/>
          <p:cNvSpPr txBox="1"/>
          <p:nvPr/>
        </p:nvSpPr>
        <p:spPr>
          <a:xfrm>
            <a:off x="1975111" y="3798247"/>
            <a:ext cx="1889312" cy="553998"/>
          </a:xfrm>
          <a:prstGeom prst="rect">
            <a:avLst/>
          </a:prstGeom>
          <a:noFill/>
        </p:spPr>
        <p:txBody>
          <a:bodyPr wrap="square" rtlCol="0">
            <a:spAutoFit/>
          </a:bodyPr>
          <a:lstStyle/>
          <a:p>
            <a:pPr algn="ctr" fontAlgn="auto">
              <a:spcBef>
                <a:spcPts val="0"/>
              </a:spcBef>
              <a:spcAft>
                <a:spcPts val="0"/>
              </a:spcAft>
            </a:pPr>
            <a:r>
              <a:rPr lang="en-US" sz="1500" b="1" dirty="0">
                <a:solidFill>
                  <a:srgbClr val="4472C4">
                    <a:lumMod val="75000"/>
                  </a:srgbClr>
                </a:solidFill>
                <a:latin typeface="Calibri" panose="020F0502020204030204"/>
              </a:rPr>
              <a:t>Flexible renewable generation</a:t>
            </a:r>
          </a:p>
        </p:txBody>
      </p:sp>
      <p:sp>
        <p:nvSpPr>
          <p:cNvPr id="9" name="TextBox 8"/>
          <p:cNvSpPr txBox="1"/>
          <p:nvPr/>
        </p:nvSpPr>
        <p:spPr>
          <a:xfrm>
            <a:off x="6262794" y="5393911"/>
            <a:ext cx="2637935" cy="553998"/>
          </a:xfrm>
          <a:prstGeom prst="rect">
            <a:avLst/>
          </a:prstGeom>
          <a:noFill/>
        </p:spPr>
        <p:txBody>
          <a:bodyPr wrap="square" rtlCol="0">
            <a:spAutoFit/>
          </a:bodyPr>
          <a:lstStyle/>
          <a:p>
            <a:pPr algn="ctr" fontAlgn="auto">
              <a:spcBef>
                <a:spcPts val="0"/>
              </a:spcBef>
              <a:spcAft>
                <a:spcPts val="0"/>
              </a:spcAft>
            </a:pPr>
            <a:r>
              <a:rPr lang="en-US" sz="1500" b="1" dirty="0">
                <a:solidFill>
                  <a:srgbClr val="4472C4">
                    <a:lumMod val="75000"/>
                  </a:srgbClr>
                </a:solidFill>
                <a:latin typeface="Calibri" panose="020F0502020204030204"/>
              </a:rPr>
              <a:t>Behind-the-meter generation, storage and load</a:t>
            </a:r>
          </a:p>
        </p:txBody>
      </p:sp>
      <p:sp>
        <p:nvSpPr>
          <p:cNvPr id="10" name="TextBox 9"/>
          <p:cNvSpPr txBox="1"/>
          <p:nvPr/>
        </p:nvSpPr>
        <p:spPr>
          <a:xfrm>
            <a:off x="3493026" y="4685326"/>
            <a:ext cx="3109633" cy="553998"/>
          </a:xfrm>
          <a:prstGeom prst="rect">
            <a:avLst/>
          </a:prstGeom>
          <a:noFill/>
        </p:spPr>
        <p:txBody>
          <a:bodyPr wrap="square" rtlCol="0">
            <a:spAutoFit/>
          </a:bodyPr>
          <a:lstStyle/>
          <a:p>
            <a:pPr algn="ctr" fontAlgn="auto">
              <a:spcBef>
                <a:spcPts val="0"/>
              </a:spcBef>
              <a:spcAft>
                <a:spcPts val="0"/>
              </a:spcAft>
            </a:pPr>
            <a:r>
              <a:rPr lang="en-US" sz="1500" b="1" dirty="0">
                <a:solidFill>
                  <a:srgbClr val="4472C4">
                    <a:lumMod val="75000"/>
                  </a:srgbClr>
                </a:solidFill>
                <a:latin typeface="Calibri" panose="020F0502020204030204"/>
              </a:rPr>
              <a:t>Alternative grid storage technologies </a:t>
            </a:r>
          </a:p>
          <a:p>
            <a:pPr algn="ctr" fontAlgn="auto">
              <a:spcBef>
                <a:spcPts val="0"/>
              </a:spcBef>
              <a:spcAft>
                <a:spcPts val="0"/>
              </a:spcAft>
            </a:pPr>
            <a:r>
              <a:rPr lang="en-US" sz="1500" b="1" dirty="0">
                <a:solidFill>
                  <a:srgbClr val="4472C4">
                    <a:lumMod val="75000"/>
                  </a:srgbClr>
                </a:solidFill>
                <a:latin typeface="Calibri" panose="020F0502020204030204"/>
              </a:rPr>
              <a:t>(e.g. PSH, CAES)</a:t>
            </a:r>
          </a:p>
        </p:txBody>
      </p:sp>
      <p:sp>
        <p:nvSpPr>
          <p:cNvPr id="11" name="TextBox 10"/>
          <p:cNvSpPr txBox="1"/>
          <p:nvPr/>
        </p:nvSpPr>
        <p:spPr>
          <a:xfrm>
            <a:off x="344731" y="2860869"/>
            <a:ext cx="2292725" cy="646331"/>
          </a:xfrm>
          <a:prstGeom prst="rect">
            <a:avLst/>
          </a:prstGeom>
          <a:noFill/>
        </p:spPr>
        <p:txBody>
          <a:bodyPr wrap="square" rtlCol="0">
            <a:spAutoFit/>
          </a:bodyPr>
          <a:lstStyle/>
          <a:p>
            <a:pPr algn="ctr" fontAlgn="auto">
              <a:spcBef>
                <a:spcPts val="0"/>
              </a:spcBef>
              <a:spcAft>
                <a:spcPts val="0"/>
              </a:spcAft>
            </a:pPr>
            <a:r>
              <a:rPr lang="en-US" b="1" dirty="0">
                <a:solidFill>
                  <a:srgbClr val="4472C4">
                    <a:lumMod val="75000"/>
                  </a:srgbClr>
                </a:solidFill>
                <a:latin typeface="Calibri" panose="020F0502020204030204"/>
              </a:rPr>
              <a:t>Greater flexibility and grid services from:</a:t>
            </a:r>
          </a:p>
        </p:txBody>
      </p:sp>
    </p:spTree>
    <p:extLst>
      <p:ext uri="{BB962C8B-B14F-4D97-AF65-F5344CB8AC3E}">
        <p14:creationId xmlns:p14="http://schemas.microsoft.com/office/powerpoint/2010/main" val="112388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normAutofit/>
          </a:bodyPr>
          <a:lstStyle/>
          <a:p>
            <a:r>
              <a:rPr lang="en-US" dirty="0">
                <a:solidFill>
                  <a:schemeClr val="bg2">
                    <a:lumMod val="50000"/>
                  </a:schemeClr>
                </a:solidFill>
                <a:latin typeface="+mn-lt"/>
              </a:rPr>
              <a:t>FY 19 funds for AMO Beyond Batteries</a:t>
            </a:r>
          </a:p>
        </p:txBody>
      </p:sp>
      <p:grpSp>
        <p:nvGrpSpPr>
          <p:cNvPr id="14" name="Group 13"/>
          <p:cNvGrpSpPr/>
          <p:nvPr/>
        </p:nvGrpSpPr>
        <p:grpSpPr>
          <a:xfrm>
            <a:off x="103788" y="4988021"/>
            <a:ext cx="1196935" cy="962543"/>
            <a:chOff x="9060873" y="3172010"/>
            <a:chExt cx="2315676" cy="1959222"/>
          </a:xfrm>
        </p:grpSpPr>
        <p:sp>
          <p:nvSpPr>
            <p:cNvPr id="15" name="TextBox 14"/>
            <p:cNvSpPr txBox="1"/>
            <p:nvPr/>
          </p:nvSpPr>
          <p:spPr>
            <a:xfrm>
              <a:off x="10004946" y="4238514"/>
              <a:ext cx="1371603" cy="8927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rPr>
                <a:t>48% Lab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rPr>
                <a:t>($5M)</a:t>
              </a:r>
            </a:p>
          </p:txBody>
        </p:sp>
        <p:sp>
          <p:nvSpPr>
            <p:cNvPr id="16" name="Rectangle 15"/>
            <p:cNvSpPr/>
            <p:nvPr/>
          </p:nvSpPr>
          <p:spPr>
            <a:xfrm>
              <a:off x="9060873" y="3172010"/>
              <a:ext cx="1576212" cy="8927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rPr>
                <a:t>52% FOA </a:t>
              </a:r>
              <a:r>
                <a:rPr kumimoji="0" lang="en-US" sz="1050" b="0" i="0" u="none" strike="noStrike" kern="0" cap="none" spc="0" normalizeH="0" baseline="0" noProof="0" dirty="0">
                  <a:ln>
                    <a:noFill/>
                  </a:ln>
                  <a:solidFill>
                    <a:prstClr val="black"/>
                  </a:solidFill>
                  <a:effectLst/>
                  <a:uLnTx/>
                  <a:uFillTx/>
                  <a:latin typeface="Calibri" panose="020F0502020204030204"/>
                </a:rPr>
                <a:t>($5.5M)</a:t>
              </a:r>
            </a:p>
          </p:txBody>
        </p:sp>
        <p:cxnSp>
          <p:nvCxnSpPr>
            <p:cNvPr id="17" name="Straight Connector 16"/>
            <p:cNvCxnSpPr/>
            <p:nvPr/>
          </p:nvCxnSpPr>
          <p:spPr>
            <a:xfrm flipV="1">
              <a:off x="9397686" y="3499650"/>
              <a:ext cx="1576211" cy="1126547"/>
            </a:xfrm>
            <a:prstGeom prst="line">
              <a:avLst/>
            </a:prstGeom>
            <a:noFill/>
            <a:ln w="57150" cap="flat" cmpd="sng" algn="ctr">
              <a:solidFill>
                <a:srgbClr val="4472C4"/>
              </a:solidFill>
              <a:prstDash val="solid"/>
              <a:miter lim="800000"/>
            </a:ln>
            <a:effectLst/>
          </p:spPr>
        </p:cxnSp>
      </p:grpSp>
      <p:cxnSp>
        <p:nvCxnSpPr>
          <p:cNvPr id="18" name="Straight Connector 17"/>
          <p:cNvCxnSpPr/>
          <p:nvPr/>
        </p:nvCxnSpPr>
        <p:spPr>
          <a:xfrm flipV="1">
            <a:off x="191620" y="6253623"/>
            <a:ext cx="8840678" cy="7793"/>
          </a:xfrm>
          <a:prstGeom prst="line">
            <a:avLst/>
          </a:prstGeom>
          <a:noFill/>
          <a:ln w="6350" cap="flat" cmpd="sng" algn="ctr">
            <a:solidFill>
              <a:srgbClr val="4472C4"/>
            </a:solidFill>
            <a:prstDash val="solid"/>
            <a:miter lim="800000"/>
          </a:ln>
          <a:effectLst/>
        </p:spPr>
      </p:cxnSp>
      <p:sp>
        <p:nvSpPr>
          <p:cNvPr id="19" name="TextBox 18"/>
          <p:cNvSpPr txBox="1"/>
          <p:nvPr/>
        </p:nvSpPr>
        <p:spPr>
          <a:xfrm>
            <a:off x="203887" y="743330"/>
            <a:ext cx="8723870" cy="2215991"/>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ea typeface="+mn-ea"/>
                <a:cs typeface="+mn-cs"/>
              </a:rPr>
              <a:t>Overview:</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AMO’s Beyond Batteries activities center around R&amp;D on use of medium-voltage power conditioning systems to enable resilient and grid-</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dispatchable</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manufacturing facilities as energy storage and generation sources.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ea typeface="+mn-ea"/>
                <a:cs typeface="+mn-cs"/>
              </a:rPr>
              <a:t>The energy generation and delivery grid sectors are tightly coupled with a secure and resilient industrial sector. The resiliency and security of one is dependent on the other. Multi-megawatt Power Conditioning Systems provide the potential to the utilize the intrinsic chemical, thermal and mechanical energy storage of manufacturing processes to provide electricity generation and storage to the grid as well as to provide resiliency and stability to the manufacturing plants</a:t>
            </a:r>
            <a:r>
              <a:rPr kumimoji="0" lang="en-US" sz="1100" b="0" i="1"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20" name="TextBox 19"/>
          <p:cNvSpPr txBox="1"/>
          <p:nvPr/>
        </p:nvSpPr>
        <p:spPr>
          <a:xfrm>
            <a:off x="4064331" y="3111865"/>
            <a:ext cx="4967967" cy="2723823"/>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prstClr val="black"/>
                </a:solidFill>
                <a:effectLst/>
                <a:uLnTx/>
                <a:uFillTx/>
                <a:latin typeface="Calibri" panose="020F0502020204030204"/>
                <a:ea typeface="+mn-ea"/>
                <a:cs typeface="+mn-cs"/>
              </a:rPr>
              <a:t>AMO BB Representative Projects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The R&amp;D uses a new class of &gt; 10 kV Wide-Bandgap power semiconductor to produce power conditioning system (PCS) devices that can operate efficiently with high bandwidth in multi-megawatt range.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Analysis, enabling PCS technology, and Medium-Voltage PCS test facility - $5M to NREL with FSU and OSU </a:t>
            </a:r>
            <a:r>
              <a:rPr kumimoji="0" lang="en-US" sz="1200" b="0" i="0" u="none" strike="noStrike" kern="0" cap="none" spc="0" normalizeH="0" baseline="0" noProof="0" dirty="0">
                <a:ln>
                  <a:noFill/>
                </a:ln>
                <a:solidFill>
                  <a:srgbClr val="FF0000"/>
                </a:solidFill>
                <a:effectLst/>
                <a:uLnTx/>
                <a:uFillTx/>
                <a:latin typeface="Calibri" panose="020F0502020204030204"/>
                <a:ea typeface="+mn-ea"/>
                <a:cs typeface="+mn-cs"/>
              </a:rPr>
              <a:t>(lab call awarded)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14313" marR="0" lvl="0" indent="-214313"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Research on PCS for Grid-</a:t>
            </a:r>
            <a:r>
              <a:rPr kumimoji="0" lang="en-US" sz="1200" b="0" i="0" u="none" strike="noStrike" kern="0" cap="none" spc="0" normalizeH="0" baseline="0" noProof="0" dirty="0" err="1">
                <a:ln>
                  <a:noFill/>
                </a:ln>
                <a:solidFill>
                  <a:prstClr val="black"/>
                </a:solidFill>
                <a:effectLst/>
                <a:uLnTx/>
                <a:uFillTx/>
                <a:latin typeface="Calibri" panose="020F0502020204030204"/>
                <a:ea typeface="+mn-ea"/>
                <a:cs typeface="+mn-cs"/>
              </a:rPr>
              <a:t>Dispatchable</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/Resilient Manufacturing Facilities- $5.5M </a:t>
            </a:r>
            <a:r>
              <a:rPr kumimoji="0" lang="en-US" sz="1200" b="0" i="0" u="none" strike="noStrike" kern="0" cap="none" spc="0" normalizeH="0" baseline="0" noProof="0" dirty="0">
                <a:ln>
                  <a:noFill/>
                </a:ln>
                <a:solidFill>
                  <a:srgbClr val="FF0000"/>
                </a:solidFill>
                <a:effectLst/>
                <a:uLnTx/>
                <a:uFillTx/>
                <a:latin typeface="Calibri" panose="020F0502020204030204"/>
                <a:ea typeface="+mn-ea"/>
                <a:cs typeface="+mn-cs"/>
              </a:rPr>
              <a:t>(new FOA)</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 name="Straight Connector 20"/>
          <p:cNvCxnSpPr/>
          <p:nvPr/>
        </p:nvCxnSpPr>
        <p:spPr>
          <a:xfrm flipV="1">
            <a:off x="191620" y="2992221"/>
            <a:ext cx="8840678" cy="7793"/>
          </a:xfrm>
          <a:prstGeom prst="line">
            <a:avLst/>
          </a:prstGeom>
          <a:noFill/>
          <a:ln w="6350" cap="flat" cmpd="sng" algn="ctr">
            <a:solidFill>
              <a:srgbClr val="4472C4"/>
            </a:solidFill>
            <a:prstDash val="solid"/>
            <a:miter lim="800000"/>
          </a:ln>
          <a:effectLst/>
        </p:spPr>
      </p:cxnSp>
      <p:graphicFrame>
        <p:nvGraphicFramePr>
          <p:cNvPr id="23" name="Chart 22"/>
          <p:cNvGraphicFramePr/>
          <p:nvPr/>
        </p:nvGraphicFramePr>
        <p:xfrm>
          <a:off x="0" y="3002690"/>
          <a:ext cx="3758184" cy="2611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946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300" dirty="0"/>
              <a:t>Critical Materials Institute (CMI)</a:t>
            </a:r>
          </a:p>
        </p:txBody>
      </p:sp>
      <p:sp>
        <p:nvSpPr>
          <p:cNvPr id="51" name="Rectangle 50"/>
          <p:cNvSpPr/>
          <p:nvPr/>
        </p:nvSpPr>
        <p:spPr>
          <a:xfrm>
            <a:off x="118335" y="757578"/>
            <a:ext cx="3388658" cy="1274195"/>
          </a:xfrm>
          <a:prstGeom prst="rect">
            <a:avLst/>
          </a:prstGeom>
          <a:noFill/>
          <a:ln w="28575">
            <a:solidFill>
              <a:schemeClr val="accent1"/>
            </a:solidFill>
          </a:ln>
          <a:effectLst/>
        </p:spPr>
        <p:txBody>
          <a:bodyPr wrap="square">
            <a:spAutoFit/>
          </a:bodyPr>
          <a:lstStyle/>
          <a:p>
            <a:pPr>
              <a:lnSpc>
                <a:spcPct val="120000"/>
              </a:lnSpc>
            </a:pPr>
            <a:r>
              <a:rPr lang="en-US" altLang="en-US" sz="1600" b="1" dirty="0">
                <a:latin typeface="Arial" panose="020B0604020202020204" pitchFamily="34" charset="0"/>
                <a:cs typeface="Arial" panose="020B0604020202020204" pitchFamily="34" charset="0"/>
              </a:rPr>
              <a:t>Launched</a:t>
            </a:r>
            <a:r>
              <a:rPr lang="en-US" altLang="en-US" sz="1600" dirty="0">
                <a:latin typeface="Arial" panose="020B0604020202020204" pitchFamily="34" charset="0"/>
                <a:cs typeface="Arial" panose="020B0604020202020204" pitchFamily="34" charset="0"/>
              </a:rPr>
              <a:t>: June 2013</a:t>
            </a:r>
          </a:p>
          <a:p>
            <a:pPr>
              <a:lnSpc>
                <a:spcPct val="120000"/>
              </a:lnSpc>
            </a:pPr>
            <a:r>
              <a:rPr lang="en-US" altLang="en-US" sz="1600" b="1" dirty="0">
                <a:latin typeface="Arial" panose="020B0604020202020204" pitchFamily="34" charset="0"/>
                <a:cs typeface="Arial" panose="020B0604020202020204" pitchFamily="34" charset="0"/>
              </a:rPr>
              <a:t>Lead</a:t>
            </a:r>
            <a:r>
              <a:rPr lang="en-US" altLang="en-US" sz="1600" dirty="0">
                <a:latin typeface="Arial" panose="020B0604020202020204" pitchFamily="34" charset="0"/>
                <a:cs typeface="Arial" panose="020B0604020202020204" pitchFamily="34" charset="0"/>
              </a:rPr>
              <a:t>: Ames National Laboratory</a:t>
            </a:r>
          </a:p>
          <a:p>
            <a:pPr>
              <a:lnSpc>
                <a:spcPct val="120000"/>
              </a:lnSpc>
            </a:pPr>
            <a:r>
              <a:rPr lang="en-US" altLang="en-US" sz="1600" b="1" dirty="0">
                <a:latin typeface="Arial" panose="020B0604020202020204" pitchFamily="34" charset="0"/>
                <a:cs typeface="Arial" panose="020B0604020202020204" pitchFamily="34" charset="0"/>
              </a:rPr>
              <a:t>Current Number of Members</a:t>
            </a:r>
            <a:r>
              <a:rPr lang="en-US" altLang="en-US" sz="1600" dirty="0">
                <a:latin typeface="Arial" panose="020B0604020202020204" pitchFamily="34" charset="0"/>
                <a:cs typeface="Arial" panose="020B0604020202020204" pitchFamily="34" charset="0"/>
              </a:rPr>
              <a:t>: 23</a:t>
            </a:r>
            <a:endParaRPr lang="en-US" altLang="en-US" sz="1600" b="1" dirty="0">
              <a:latin typeface="Arial" panose="020B0604020202020204" pitchFamily="34" charset="0"/>
              <a:cs typeface="Arial" panose="020B0604020202020204" pitchFamily="34" charset="0"/>
            </a:endParaRPr>
          </a:p>
          <a:p>
            <a:pPr>
              <a:lnSpc>
                <a:spcPct val="120000"/>
              </a:lnSpc>
            </a:pPr>
            <a:r>
              <a:rPr lang="en-US" altLang="en-US" sz="1600" b="1" dirty="0">
                <a:latin typeface="Arial" panose="020B0604020202020204" pitchFamily="34" charset="0"/>
                <a:cs typeface="Arial" panose="020B0604020202020204" pitchFamily="34" charset="0"/>
              </a:rPr>
              <a:t>Federal Funding</a:t>
            </a:r>
            <a:r>
              <a:rPr lang="en-US" altLang="en-US" sz="1600" dirty="0">
                <a:latin typeface="Arial" panose="020B0604020202020204" pitchFamily="34" charset="0"/>
                <a:cs typeface="Arial" panose="020B0604020202020204" pitchFamily="34" charset="0"/>
              </a:rPr>
              <a:t>: $25 million/year</a:t>
            </a:r>
          </a:p>
        </p:txBody>
      </p:sp>
      <p:grpSp>
        <p:nvGrpSpPr>
          <p:cNvPr id="16" name="Group 15"/>
          <p:cNvGrpSpPr>
            <a:grpSpLocks noChangeAspect="1"/>
          </p:cNvGrpSpPr>
          <p:nvPr/>
        </p:nvGrpSpPr>
        <p:grpSpPr>
          <a:xfrm>
            <a:off x="5477429" y="3324113"/>
            <a:ext cx="3429902" cy="3151651"/>
            <a:chOff x="2650059" y="1322286"/>
            <a:chExt cx="4741341" cy="4356702"/>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50000" t="38488" r="19167" b="23025"/>
            <a:stretch/>
          </p:blipFill>
          <p:spPr>
            <a:xfrm>
              <a:off x="4572000" y="3017733"/>
              <a:ext cx="2819400" cy="2639483"/>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36843" t="40123" r="31578" b="22654"/>
            <a:stretch/>
          </p:blipFill>
          <p:spPr>
            <a:xfrm>
              <a:off x="3361778" y="3126287"/>
              <a:ext cx="2887529" cy="2552701"/>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40200" t="14012" r="29383" b="50000"/>
            <a:stretch/>
          </p:blipFill>
          <p:spPr>
            <a:xfrm>
              <a:off x="3653064" y="1322286"/>
              <a:ext cx="2781300" cy="2468033"/>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9190" t="38488" r="40394" b="23025"/>
            <a:stretch/>
          </p:blipFill>
          <p:spPr>
            <a:xfrm>
              <a:off x="2650059" y="3017733"/>
              <a:ext cx="2781301" cy="2639483"/>
            </a:xfrm>
            <a:prstGeom prst="rect">
              <a:avLst/>
            </a:prstGeom>
          </p:spPr>
        </p:pic>
      </p:grpSp>
      <p:sp>
        <p:nvSpPr>
          <p:cNvPr id="11" name="Rectangle 10"/>
          <p:cNvSpPr/>
          <p:nvPr/>
        </p:nvSpPr>
        <p:spPr>
          <a:xfrm>
            <a:off x="3679115" y="746444"/>
            <a:ext cx="5464885" cy="3647152"/>
          </a:xfrm>
          <a:prstGeom prst="rect">
            <a:avLst/>
          </a:prstGeom>
        </p:spPr>
        <p:txBody>
          <a:bodyPr wrap="square">
            <a:spAutoFit/>
          </a:bodyPr>
          <a:lstStyle/>
          <a:p>
            <a:pPr>
              <a:spcAft>
                <a:spcPts val="600"/>
              </a:spcAft>
            </a:pPr>
            <a:r>
              <a:rPr lang="en-US" sz="1600" dirty="0"/>
              <a:t>R&amp;D to improve separation and processing, develop substitutes and improve reuse and recycling.  Key 7-year targets:</a:t>
            </a:r>
          </a:p>
          <a:p>
            <a:pPr marL="285750" indent="-285750">
              <a:spcAft>
                <a:spcPts val="600"/>
              </a:spcAft>
              <a:buFont typeface="Arial" panose="020B0604020202020204" pitchFamily="34" charset="0"/>
              <a:buChar char="•"/>
            </a:pPr>
            <a:r>
              <a:rPr lang="en-US" sz="1400" dirty="0"/>
              <a:t>Validate a potential reduction in energy (30%), water (40%) and costs (50%) associated with REE separations and processing</a:t>
            </a:r>
          </a:p>
          <a:p>
            <a:pPr marL="285750" indent="-285750">
              <a:spcAft>
                <a:spcPts val="600"/>
              </a:spcAft>
              <a:buFont typeface="Arial" panose="020B0604020202020204" pitchFamily="34" charset="0"/>
              <a:buChar char="•"/>
            </a:pPr>
            <a:r>
              <a:rPr lang="en-US" sz="1400" dirty="0"/>
              <a:t>Validate a new magnet alloy as a viable substitute for neodymium magnets at room temperature</a:t>
            </a:r>
          </a:p>
          <a:p>
            <a:pPr marL="285750" indent="-285750">
              <a:spcAft>
                <a:spcPts val="600"/>
              </a:spcAft>
              <a:buFont typeface="Arial" panose="020B0604020202020204" pitchFamily="34" charset="0"/>
              <a:buChar char="•"/>
            </a:pPr>
            <a:r>
              <a:rPr lang="en-US" sz="1400" b="1" dirty="0">
                <a:solidFill>
                  <a:srgbClr val="FF0000"/>
                </a:solidFill>
              </a:rPr>
              <a:t>Develop the acceptance criteria for returning recycled material into the rare earth and lithium-ion battery supply chains</a:t>
            </a:r>
          </a:p>
          <a:p>
            <a:pPr marL="285750" indent="-285750">
              <a:spcAft>
                <a:spcPts val="600"/>
              </a:spcAft>
              <a:buFont typeface="Arial" panose="020B0604020202020204" pitchFamily="34" charset="0"/>
              <a:buChar char="•"/>
            </a:pPr>
            <a:r>
              <a:rPr lang="en-US" sz="1400" dirty="0"/>
              <a:t>Improve processing and manufacturability of cerium-aluminum alloys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24399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4413"/>
            <a:ext cx="8890933" cy="2618666"/>
          </a:xfrm>
          <a:prstGeom prst="rect">
            <a:avLst/>
          </a:prstGeom>
          <a:noFill/>
        </p:spPr>
        <p:txBody>
          <a:bodyPr wrap="square" rtlCol="0">
            <a:spAutoFit/>
          </a:bodyPr>
          <a:lstStyle/>
          <a:p>
            <a:pPr>
              <a:spcBef>
                <a:spcPts val="0"/>
              </a:spcBef>
              <a:spcAft>
                <a:spcPts val="0"/>
              </a:spcAft>
            </a:pPr>
            <a:r>
              <a:rPr lang="en-US" sz="1600" b="1" dirty="0">
                <a:solidFill>
                  <a:prstClr val="black"/>
                </a:solidFill>
                <a:latin typeface="Calibri" panose="020F0502020204030204"/>
              </a:rPr>
              <a:t>Subtopic 1.1:</a:t>
            </a:r>
            <a:r>
              <a:rPr lang="en-US" sz="1600" dirty="0">
                <a:solidFill>
                  <a:prstClr val="black"/>
                </a:solidFill>
                <a:latin typeface="Calibri" panose="020F0502020204030204"/>
              </a:rPr>
              <a:t> </a:t>
            </a:r>
            <a:r>
              <a:rPr lang="en-US" sz="1600" b="1" dirty="0">
                <a:solidFill>
                  <a:prstClr val="black"/>
                </a:solidFill>
                <a:latin typeface="Calibri" panose="020F0502020204030204"/>
              </a:rPr>
              <a:t>Accelerate the Manufacturing Process Design and Development Cycle for Advanced Energy Storage and Conversion Materials</a:t>
            </a:r>
            <a:r>
              <a:rPr lang="en-US" sz="1600" dirty="0">
                <a:solidFill>
                  <a:prstClr val="black"/>
                </a:solidFill>
                <a:latin typeface="Calibri" panose="020F0502020204030204"/>
              </a:rPr>
              <a:t>. (up to $5M)  Industry has used AI/ML techniques to probe large, unstructured materials data sets to optimize existing materials, but not for the design of new materials and new manufacturing processes.   The goal of this subtopic is to reduce development time from discovery to marketable product to less than 5 years (currently 15-20 years).</a:t>
            </a:r>
          </a:p>
          <a:p>
            <a:pPr marL="557213" lvl="1" indent="-214313" fontAlgn="auto">
              <a:spcBef>
                <a:spcPts val="450"/>
              </a:spcBef>
              <a:spcAft>
                <a:spcPts val="0"/>
              </a:spcAft>
              <a:buFont typeface="Arial" panose="020B0604020202020204" pitchFamily="34" charset="0"/>
              <a:buChar char="•"/>
            </a:pPr>
            <a:r>
              <a:rPr lang="en-US" sz="1600" b="1" i="1" dirty="0">
                <a:solidFill>
                  <a:prstClr val="black"/>
                </a:solidFill>
                <a:latin typeface="Calibri" panose="020F0502020204030204"/>
              </a:rPr>
              <a:t>Manufacture of Materials for Energy Conversion and Storage:</a:t>
            </a:r>
            <a:r>
              <a:rPr lang="en-US" sz="1600" dirty="0">
                <a:solidFill>
                  <a:prstClr val="black"/>
                </a:solidFill>
                <a:latin typeface="Calibri" panose="020F0502020204030204"/>
              </a:rPr>
              <a:t> Develop manufacturing processes for materials with higher energy conversion efficiencies or energy densities, improved mechanical and chemical properties, and increased component lifetime.  This approach could optimize battery manufacturing, esp. in the formation stage which takes days to weeks, significantly shortening time and production costs. </a:t>
            </a:r>
          </a:p>
        </p:txBody>
      </p:sp>
      <p:sp>
        <p:nvSpPr>
          <p:cNvPr id="6" name="TextBox 5"/>
          <p:cNvSpPr txBox="1"/>
          <p:nvPr/>
        </p:nvSpPr>
        <p:spPr>
          <a:xfrm>
            <a:off x="0" y="1212"/>
            <a:ext cx="9144000" cy="861774"/>
          </a:xfrm>
          <a:prstGeom prst="rect">
            <a:avLst/>
          </a:prstGeom>
          <a:noFill/>
        </p:spPr>
        <p:txBody>
          <a:bodyPr wrap="square" rtlCol="0">
            <a:spAutoFit/>
          </a:bodyPr>
          <a:lstStyle/>
          <a:p>
            <a:pPr fontAlgn="auto">
              <a:spcBef>
                <a:spcPts val="0"/>
              </a:spcBef>
              <a:spcAft>
                <a:spcPts val="0"/>
              </a:spcAft>
            </a:pPr>
            <a:r>
              <a:rPr lang="en-US" sz="3200" b="1" dirty="0">
                <a:solidFill>
                  <a:schemeClr val="accent5"/>
                </a:solidFill>
                <a:latin typeface="Calibri" panose="020F0502020204030204"/>
              </a:rPr>
              <a:t>AMO FY19 FOA </a:t>
            </a:r>
          </a:p>
          <a:p>
            <a:pPr fontAlgn="auto">
              <a:spcBef>
                <a:spcPts val="0"/>
              </a:spcBef>
              <a:spcAft>
                <a:spcPts val="0"/>
              </a:spcAft>
            </a:pPr>
            <a:r>
              <a:rPr lang="en-US" b="1" dirty="0">
                <a:solidFill>
                  <a:srgbClr val="C00000"/>
                </a:solidFill>
                <a:latin typeface="Calibri" panose="020F0502020204030204"/>
              </a:rPr>
              <a:t>Topic 1:</a:t>
            </a:r>
            <a:r>
              <a:rPr lang="en-US" b="1" i="1" dirty="0">
                <a:solidFill>
                  <a:srgbClr val="C00000"/>
                </a:solidFill>
                <a:latin typeface="Calibri" panose="020F0502020204030204"/>
              </a:rPr>
              <a:t> </a:t>
            </a:r>
            <a:r>
              <a:rPr lang="en-US" b="1" dirty="0">
                <a:solidFill>
                  <a:srgbClr val="C00000"/>
                </a:solidFill>
                <a:latin typeface="Calibri" panose="020F0502020204030204"/>
              </a:rPr>
              <a:t>Innovations for the Manufacture of Advanced Materials.</a:t>
            </a:r>
            <a:r>
              <a:rPr lang="en-US" dirty="0">
                <a:solidFill>
                  <a:srgbClr val="C00000"/>
                </a:solidFill>
                <a:latin typeface="Calibri" panose="020F0502020204030204"/>
              </a:rPr>
              <a:t> </a:t>
            </a:r>
            <a:endParaRPr lang="en-US" i="1" dirty="0">
              <a:solidFill>
                <a:srgbClr val="C00000"/>
              </a:solidFill>
              <a:latin typeface="Calibri" panose="020F0502020204030204"/>
            </a:endParaRPr>
          </a:p>
        </p:txBody>
      </p:sp>
    </p:spTree>
    <p:extLst>
      <p:ext uri="{BB962C8B-B14F-4D97-AF65-F5344CB8AC3E}">
        <p14:creationId xmlns:p14="http://schemas.microsoft.com/office/powerpoint/2010/main" val="392747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06288"/>
            <a:ext cx="8893037" cy="3357329"/>
          </a:xfrm>
          <a:prstGeom prst="rect">
            <a:avLst/>
          </a:prstGeom>
          <a:noFill/>
        </p:spPr>
        <p:txBody>
          <a:bodyPr wrap="square" rtlCol="0">
            <a:spAutoFit/>
          </a:bodyPr>
          <a:lstStyle/>
          <a:p>
            <a:pPr>
              <a:spcBef>
                <a:spcPts val="0"/>
              </a:spcBef>
              <a:spcAft>
                <a:spcPts val="0"/>
              </a:spcAft>
            </a:pPr>
            <a:r>
              <a:rPr lang="en-US" sz="1600" b="1" dirty="0">
                <a:solidFill>
                  <a:prstClr val="black"/>
                </a:solidFill>
                <a:latin typeface="Calibri" panose="020F0502020204030204"/>
              </a:rPr>
              <a:t>Subtopic 1.2:</a:t>
            </a:r>
            <a:r>
              <a:rPr lang="en-US" sz="1600" dirty="0">
                <a:solidFill>
                  <a:prstClr val="black"/>
                </a:solidFill>
                <a:latin typeface="Calibri" panose="020F0502020204030204"/>
              </a:rPr>
              <a:t> </a:t>
            </a:r>
            <a:r>
              <a:rPr lang="en-US" sz="1600" b="1" dirty="0">
                <a:solidFill>
                  <a:prstClr val="black"/>
                </a:solidFill>
                <a:latin typeface="Calibri" panose="020F0502020204030204"/>
              </a:rPr>
              <a:t>Innovative Manufacturing Processes for Battery Energy Storage</a:t>
            </a:r>
            <a:r>
              <a:rPr lang="en-US" sz="1600" dirty="0">
                <a:solidFill>
                  <a:prstClr val="black"/>
                </a:solidFill>
                <a:latin typeface="Calibri" panose="020F0502020204030204"/>
              </a:rPr>
              <a:t>. (up to $30M) New manufacturing techniques can reduce the cost and improve the performance of high energy density batteries. Additional R&amp;D is needed to develop processes and techniques that can be applied to energy storage technologies. </a:t>
            </a:r>
            <a:r>
              <a:rPr lang="en-US" sz="1600" dirty="0">
                <a:solidFill>
                  <a:srgbClr val="FF0000"/>
                </a:solidFill>
                <a:latin typeface="Calibri" panose="020F0502020204030204"/>
              </a:rPr>
              <a:t>Funding on this topic includes $5M from VTO.</a:t>
            </a:r>
          </a:p>
          <a:p>
            <a:pPr marL="557213" lvl="1" indent="-214313">
              <a:spcBef>
                <a:spcPts val="450"/>
              </a:spcBef>
              <a:spcAft>
                <a:spcPts val="0"/>
              </a:spcAft>
              <a:buFont typeface="Arial" panose="020B0604020202020204" pitchFamily="34" charset="0"/>
              <a:buChar char="•"/>
            </a:pPr>
            <a:r>
              <a:rPr lang="en-US" sz="1600" b="1" i="1" dirty="0">
                <a:solidFill>
                  <a:prstClr val="black"/>
                </a:solidFill>
                <a:latin typeface="Calibri" panose="020F0502020204030204"/>
              </a:rPr>
              <a:t>Area of Interest 1 – Battery Storage.</a:t>
            </a:r>
            <a:r>
              <a:rPr lang="en-US" sz="1600" dirty="0">
                <a:solidFill>
                  <a:prstClr val="black"/>
                </a:solidFill>
                <a:latin typeface="Calibri" panose="020F0502020204030204"/>
              </a:rPr>
              <a:t> New and/or improved manufacturing processes for energy storage applications, including scale-up and device development with lower cost manufacturing processes, to catalyze more domestic battery manufacturing.</a:t>
            </a:r>
          </a:p>
          <a:p>
            <a:pPr marL="557213" lvl="1" indent="-214313">
              <a:spcBef>
                <a:spcPts val="0"/>
              </a:spcBef>
              <a:spcAft>
                <a:spcPts val="0"/>
              </a:spcAft>
              <a:buFont typeface="Arial" panose="020B0604020202020204" pitchFamily="34" charset="0"/>
              <a:buChar char="•"/>
            </a:pPr>
            <a:r>
              <a:rPr lang="en-US" sz="1600" b="1" i="1" dirty="0">
                <a:solidFill>
                  <a:prstClr val="black"/>
                </a:solidFill>
                <a:latin typeface="Calibri" panose="020F0502020204030204"/>
              </a:rPr>
              <a:t>Area of Interest 2 – Novel Energy Storage Concepts.</a:t>
            </a:r>
            <a:r>
              <a:rPr lang="en-US" sz="1600" dirty="0">
                <a:solidFill>
                  <a:prstClr val="black"/>
                </a:solidFill>
                <a:latin typeface="Calibri" panose="020F0502020204030204"/>
              </a:rPr>
              <a:t> Manufacturing approaches for new energy storage products (e.g. latent heat plus storage, thermoelectric plus storage, etc.). </a:t>
            </a:r>
          </a:p>
          <a:p>
            <a:pPr fontAlgn="auto">
              <a:spcBef>
                <a:spcPts val="0"/>
              </a:spcBef>
              <a:spcAft>
                <a:spcPts val="0"/>
              </a:spcAft>
            </a:pPr>
            <a:endParaRPr lang="en-US" sz="1600" u="sng" dirty="0">
              <a:solidFill>
                <a:prstClr val="black"/>
              </a:solidFill>
              <a:latin typeface="Calibri" panose="020F0502020204030204"/>
            </a:endParaRPr>
          </a:p>
          <a:p>
            <a:pPr fontAlgn="auto">
              <a:spcBef>
                <a:spcPts val="0"/>
              </a:spcBef>
              <a:spcAft>
                <a:spcPts val="0"/>
              </a:spcAft>
            </a:pPr>
            <a:r>
              <a:rPr lang="en-US" sz="1600" u="sng" dirty="0">
                <a:solidFill>
                  <a:prstClr val="black"/>
                </a:solidFill>
                <a:latin typeface="Calibri" panose="020F0502020204030204"/>
              </a:rPr>
              <a:t>Congressional Direction</a:t>
            </a:r>
            <a:r>
              <a:rPr lang="en-US" sz="1600" dirty="0">
                <a:solidFill>
                  <a:prstClr val="black"/>
                </a:solidFill>
                <a:latin typeface="Calibri" panose="020F0502020204030204"/>
              </a:rPr>
              <a:t>: “</a:t>
            </a:r>
            <a:r>
              <a:rPr lang="en-US" sz="1600" i="1" dirty="0">
                <a:solidFill>
                  <a:prstClr val="black"/>
                </a:solidFill>
                <a:latin typeface="Calibri" panose="020F0502020204030204"/>
              </a:rPr>
              <a:t>$20,000,000 for a competitive solicitation to accelerate development of manufacturing processes needed for clean energy materials to go from discovery to scale-up with the goal of lowering battery energy storage costs and spurring job creation.”</a:t>
            </a:r>
            <a:endParaRPr lang="en-US" sz="1600" dirty="0">
              <a:solidFill>
                <a:prstClr val="black"/>
              </a:solidFill>
              <a:latin typeface="Calibri" panose="020F0502020204030204"/>
            </a:endParaRPr>
          </a:p>
        </p:txBody>
      </p:sp>
      <p:sp>
        <p:nvSpPr>
          <p:cNvPr id="6" name="TextBox 5"/>
          <p:cNvSpPr txBox="1"/>
          <p:nvPr/>
        </p:nvSpPr>
        <p:spPr>
          <a:xfrm>
            <a:off x="0" y="1212"/>
            <a:ext cx="9144000" cy="861774"/>
          </a:xfrm>
          <a:prstGeom prst="rect">
            <a:avLst/>
          </a:prstGeom>
          <a:noFill/>
        </p:spPr>
        <p:txBody>
          <a:bodyPr wrap="square" rtlCol="0">
            <a:spAutoFit/>
          </a:bodyPr>
          <a:lstStyle/>
          <a:p>
            <a:pPr fontAlgn="auto">
              <a:spcBef>
                <a:spcPts val="0"/>
              </a:spcBef>
              <a:spcAft>
                <a:spcPts val="0"/>
              </a:spcAft>
            </a:pPr>
            <a:r>
              <a:rPr lang="en-US" sz="3200" b="1" dirty="0">
                <a:solidFill>
                  <a:schemeClr val="accent5"/>
                </a:solidFill>
                <a:latin typeface="Calibri" panose="020F0502020204030204"/>
              </a:rPr>
              <a:t>AMO FY19 FOA </a:t>
            </a:r>
          </a:p>
          <a:p>
            <a:pPr fontAlgn="auto">
              <a:spcBef>
                <a:spcPts val="0"/>
              </a:spcBef>
              <a:spcAft>
                <a:spcPts val="0"/>
              </a:spcAft>
            </a:pPr>
            <a:r>
              <a:rPr lang="en-US" b="1" dirty="0">
                <a:solidFill>
                  <a:srgbClr val="C00000"/>
                </a:solidFill>
                <a:latin typeface="Calibri" panose="020F0502020204030204"/>
              </a:rPr>
              <a:t>Topic 1 (Continued):</a:t>
            </a:r>
            <a:r>
              <a:rPr lang="en-US" b="1" i="1" dirty="0">
                <a:solidFill>
                  <a:srgbClr val="C00000"/>
                </a:solidFill>
                <a:latin typeface="Calibri" panose="020F0502020204030204"/>
              </a:rPr>
              <a:t> </a:t>
            </a:r>
            <a:r>
              <a:rPr lang="en-US" b="1" dirty="0">
                <a:solidFill>
                  <a:srgbClr val="C00000"/>
                </a:solidFill>
                <a:latin typeface="Calibri" panose="020F0502020204030204"/>
              </a:rPr>
              <a:t>Innovations for the Manufacture of Advanced Materials.</a:t>
            </a:r>
            <a:r>
              <a:rPr lang="en-US" dirty="0">
                <a:solidFill>
                  <a:srgbClr val="C00000"/>
                </a:solidFill>
                <a:latin typeface="Calibri" panose="020F0502020204030204"/>
              </a:rPr>
              <a:t> </a:t>
            </a:r>
            <a:endParaRPr lang="en-US" i="1" dirty="0">
              <a:solidFill>
                <a:srgbClr val="C00000"/>
              </a:solidFill>
              <a:latin typeface="Calibri" panose="020F0502020204030204"/>
            </a:endParaRPr>
          </a:p>
        </p:txBody>
      </p:sp>
    </p:spTree>
    <p:extLst>
      <p:ext uri="{BB962C8B-B14F-4D97-AF65-F5344CB8AC3E}">
        <p14:creationId xmlns:p14="http://schemas.microsoft.com/office/powerpoint/2010/main" val="47169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9992"/>
            <a:ext cx="9144000" cy="2800767"/>
          </a:xfrm>
          <a:prstGeom prst="rect">
            <a:avLst/>
          </a:prstGeom>
          <a:noFill/>
        </p:spPr>
        <p:txBody>
          <a:bodyPr wrap="square" rtlCol="0">
            <a:spAutoFit/>
          </a:bodyPr>
          <a:lstStyle/>
          <a:p>
            <a:pPr>
              <a:spcBef>
                <a:spcPts val="0"/>
              </a:spcBef>
              <a:spcAft>
                <a:spcPts val="0"/>
              </a:spcAft>
            </a:pPr>
            <a:r>
              <a:rPr lang="en-US" sz="1600" b="1" dirty="0">
                <a:solidFill>
                  <a:prstClr val="black"/>
                </a:solidFill>
                <a:latin typeface="Calibri" panose="020F0502020204030204"/>
              </a:rPr>
              <a:t>Subtopic 3.1:</a:t>
            </a:r>
            <a:r>
              <a:rPr lang="en-US" sz="1600" dirty="0">
                <a:solidFill>
                  <a:prstClr val="black"/>
                </a:solidFill>
                <a:latin typeface="Calibri" panose="020F0502020204030204"/>
              </a:rPr>
              <a:t> </a:t>
            </a:r>
            <a:r>
              <a:rPr lang="en-US" sz="1600" b="1" dirty="0">
                <a:solidFill>
                  <a:prstClr val="black"/>
                </a:solidFill>
                <a:latin typeface="Calibri" panose="020F0502020204030204"/>
              </a:rPr>
              <a:t>Medium-Voltage (MV) Power Conditioning Systems to Enable Grid-</a:t>
            </a:r>
            <a:r>
              <a:rPr lang="en-US" sz="1600" b="1" dirty="0" err="1">
                <a:solidFill>
                  <a:prstClr val="black"/>
                </a:solidFill>
                <a:latin typeface="Calibri" panose="020F0502020204030204"/>
              </a:rPr>
              <a:t>Dispatchable</a:t>
            </a:r>
            <a:r>
              <a:rPr lang="en-US" sz="1600" b="1" dirty="0">
                <a:solidFill>
                  <a:prstClr val="black"/>
                </a:solidFill>
                <a:latin typeface="Calibri" panose="020F0502020204030204"/>
              </a:rPr>
              <a:t> and Resilient Manufacturing Facilities</a:t>
            </a:r>
            <a:r>
              <a:rPr lang="en-US" sz="1600" dirty="0">
                <a:solidFill>
                  <a:prstClr val="black"/>
                </a:solidFill>
                <a:latin typeface="Calibri" panose="020F0502020204030204"/>
              </a:rPr>
              <a:t>. (up to $8.8M) Apply recent advancements in Wide Bandgap (WBG) semiconductors to enable MV power electronics for industrial motor systems and other clean energy technologies, enabling these facilities to provide electricity and storage to the grid. Develop new power system architectures that enable a &gt;10% increase in </a:t>
            </a:r>
            <a:r>
              <a:rPr lang="en-US" sz="1600" dirty="0" err="1">
                <a:solidFill>
                  <a:prstClr val="black"/>
                </a:solidFill>
                <a:latin typeface="Calibri" panose="020F0502020204030204"/>
              </a:rPr>
              <a:t>dispatchable</a:t>
            </a:r>
            <a:r>
              <a:rPr lang="en-US" sz="1600" dirty="0">
                <a:solidFill>
                  <a:prstClr val="black"/>
                </a:solidFill>
                <a:latin typeface="Calibri" panose="020F0502020204030204"/>
              </a:rPr>
              <a:t> load/generation without process interruptions, and control electric power flow between asynchronously connected electrical equipment in manufacturing facilities and electrical grid subsystems.</a:t>
            </a:r>
          </a:p>
          <a:p>
            <a:pPr fontAlgn="auto">
              <a:spcBef>
                <a:spcPts val="0"/>
              </a:spcBef>
              <a:spcAft>
                <a:spcPts val="0"/>
              </a:spcAft>
            </a:pPr>
            <a:endParaRPr lang="en-US" sz="1600" u="sng" dirty="0">
              <a:solidFill>
                <a:prstClr val="black"/>
              </a:solidFill>
              <a:latin typeface="Calibri" panose="020F0502020204030204"/>
            </a:endParaRPr>
          </a:p>
          <a:p>
            <a:pPr fontAlgn="auto">
              <a:spcBef>
                <a:spcPts val="0"/>
              </a:spcBef>
              <a:spcAft>
                <a:spcPts val="0"/>
              </a:spcAft>
            </a:pPr>
            <a:r>
              <a:rPr lang="en-US" sz="1600" u="sng" dirty="0">
                <a:solidFill>
                  <a:prstClr val="black"/>
                </a:solidFill>
                <a:latin typeface="Calibri" panose="020F0502020204030204"/>
              </a:rPr>
              <a:t>FY19 Request: </a:t>
            </a:r>
            <a:r>
              <a:rPr lang="en-US" sz="1600" i="1" dirty="0">
                <a:solidFill>
                  <a:prstClr val="black"/>
                </a:solidFill>
                <a:latin typeface="Calibri" panose="020F0502020204030204"/>
              </a:rPr>
              <a:t>“$5.5 million supports Beyond Batteries R&amp;D through competitively selected cooperative agreements between industry and National Laboratories focused on secure and reliable hybrid power systems, as well as new storage technologies.”</a:t>
            </a:r>
            <a:endParaRPr lang="en-US" sz="1600" dirty="0">
              <a:solidFill>
                <a:prstClr val="black"/>
              </a:solidFill>
              <a:latin typeface="Calibri" panose="020F0502020204030204"/>
            </a:endParaRPr>
          </a:p>
        </p:txBody>
      </p:sp>
      <p:sp>
        <p:nvSpPr>
          <p:cNvPr id="5" name="TextBox 4"/>
          <p:cNvSpPr txBox="1"/>
          <p:nvPr/>
        </p:nvSpPr>
        <p:spPr>
          <a:xfrm>
            <a:off x="0" y="1212"/>
            <a:ext cx="9144000" cy="861774"/>
          </a:xfrm>
          <a:prstGeom prst="rect">
            <a:avLst/>
          </a:prstGeom>
          <a:noFill/>
        </p:spPr>
        <p:txBody>
          <a:bodyPr wrap="square" rtlCol="0">
            <a:spAutoFit/>
          </a:bodyPr>
          <a:lstStyle/>
          <a:p>
            <a:pPr fontAlgn="auto">
              <a:spcBef>
                <a:spcPts val="0"/>
              </a:spcBef>
              <a:spcAft>
                <a:spcPts val="0"/>
              </a:spcAft>
            </a:pPr>
            <a:r>
              <a:rPr lang="en-US" sz="3200" b="1" dirty="0">
                <a:solidFill>
                  <a:srgbClr val="00B050"/>
                </a:solidFill>
                <a:latin typeface="Calibri" panose="020F0502020204030204"/>
              </a:rPr>
              <a:t>AMO FY 19 FOA</a:t>
            </a:r>
          </a:p>
          <a:p>
            <a:pPr fontAlgn="auto">
              <a:spcBef>
                <a:spcPts val="0"/>
              </a:spcBef>
              <a:spcAft>
                <a:spcPts val="0"/>
              </a:spcAft>
            </a:pPr>
            <a:r>
              <a:rPr lang="en-US" b="1" dirty="0">
                <a:solidFill>
                  <a:srgbClr val="C00000"/>
                </a:solidFill>
                <a:latin typeface="Calibri" panose="020F0502020204030204"/>
              </a:rPr>
              <a:t>Topic 3: Connected, Flexible and Efficient Manufacturing Facilities and Energy Systems. </a:t>
            </a:r>
            <a:endParaRPr lang="en-US" i="1" dirty="0">
              <a:solidFill>
                <a:srgbClr val="C00000"/>
              </a:solidFill>
              <a:latin typeface="Calibri" panose="020F0502020204030204"/>
            </a:endParaRPr>
          </a:p>
        </p:txBody>
      </p:sp>
    </p:spTree>
    <p:extLst>
      <p:ext uri="{BB962C8B-B14F-4D97-AF65-F5344CB8AC3E}">
        <p14:creationId xmlns:p14="http://schemas.microsoft.com/office/powerpoint/2010/main" val="388749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D072468-C212-5E42-8DFE-ABF258DE466B}"/>
              </a:ext>
            </a:extLst>
          </p:cNvPr>
          <p:cNvSpPr>
            <a:spLocks noGrp="1"/>
          </p:cNvSpPr>
          <p:nvPr>
            <p:ph type="title"/>
          </p:nvPr>
        </p:nvSpPr>
        <p:spPr/>
        <p:txBody>
          <a:bodyPr/>
          <a:lstStyle/>
          <a:p>
            <a:r>
              <a:rPr lang="en-US" sz="2000" dirty="0"/>
              <a:t>Technology Office Storage Manufacturing Activities</a:t>
            </a:r>
          </a:p>
        </p:txBody>
      </p:sp>
      <p:sp>
        <p:nvSpPr>
          <p:cNvPr id="5" name="Content Placeholder 4">
            <a:extLst>
              <a:ext uri="{FF2B5EF4-FFF2-40B4-BE49-F238E27FC236}">
                <a16:creationId xmlns:a16="http://schemas.microsoft.com/office/drawing/2014/main" xmlns="" id="{BC5A4869-B6FA-F641-9632-A2B289514066}"/>
              </a:ext>
            </a:extLst>
          </p:cNvPr>
          <p:cNvSpPr>
            <a:spLocks noGrp="1"/>
          </p:cNvSpPr>
          <p:nvPr>
            <p:ph sz="quarter" idx="10"/>
          </p:nvPr>
        </p:nvSpPr>
        <p:spPr>
          <a:xfrm>
            <a:off x="89453" y="914400"/>
            <a:ext cx="8806069" cy="5638800"/>
          </a:xfrm>
        </p:spPr>
        <p:txBody>
          <a:bodyPr/>
          <a:lstStyle/>
          <a:p>
            <a:r>
              <a:rPr lang="en-US" sz="1200" dirty="0"/>
              <a:t>SETO</a:t>
            </a:r>
          </a:p>
          <a:p>
            <a:pPr lvl="1"/>
            <a:r>
              <a:rPr lang="en-US" sz="1200" dirty="0"/>
              <a:t>Storage + PV Report: Captures the entire system cost </a:t>
            </a:r>
          </a:p>
          <a:p>
            <a:pPr lvl="2"/>
            <a:r>
              <a:rPr lang="en-US" sz="1200" dirty="0"/>
              <a:t>2018 US Utility-Scale Photovoltaics-Plus-Energy Storage System Costs Benchmark </a:t>
            </a:r>
          </a:p>
          <a:p>
            <a:pPr lvl="1"/>
            <a:r>
              <a:rPr lang="en-US" sz="1200" dirty="0"/>
              <a:t>Awarded $12.4 Million for Thermal Storage Research</a:t>
            </a:r>
          </a:p>
          <a:p>
            <a:r>
              <a:rPr lang="en-US" sz="1200" dirty="0"/>
              <a:t>ARPA-E </a:t>
            </a:r>
          </a:p>
          <a:p>
            <a:pPr lvl="1"/>
            <a:r>
              <a:rPr lang="en-US" sz="1200" dirty="0"/>
              <a:t>Awarded a total of more than $28 million to 10 projects as a part of its Duration Addition to Electricity Storage (DAYS) program	</a:t>
            </a:r>
          </a:p>
          <a:p>
            <a:r>
              <a:rPr lang="en-US" sz="1200" dirty="0"/>
              <a:t>FCTO</a:t>
            </a:r>
          </a:p>
          <a:p>
            <a:pPr lvl="1"/>
            <a:r>
              <a:rPr lang="en-US" sz="1200" dirty="0"/>
              <a:t>Manufacturing Cost Analysis for Proton Exchange Membrane Water </a:t>
            </a:r>
            <a:r>
              <a:rPr lang="en-US" sz="1200" dirty="0" err="1"/>
              <a:t>Electrolyzers</a:t>
            </a:r>
            <a:endParaRPr lang="en-US" sz="1200" dirty="0"/>
          </a:p>
          <a:p>
            <a:pPr lvl="1"/>
            <a:r>
              <a:rPr lang="en-US" sz="1200" dirty="0"/>
              <a:t>Manufacturing Competitiveness Analysis for PEM and Alkaline Water Electrolysis Systems</a:t>
            </a:r>
          </a:p>
          <a:p>
            <a:pPr lvl="1"/>
            <a:r>
              <a:rPr lang="en-US" sz="1200" dirty="0"/>
              <a:t>Manufacturing competitiveness analysis for hydrogen refueling stations</a:t>
            </a:r>
          </a:p>
          <a:p>
            <a:pPr lvl="1"/>
            <a:r>
              <a:rPr lang="en-US" sz="1200" dirty="0"/>
              <a:t>Emerging Manufacturing Technologies for Fuel Cells and </a:t>
            </a:r>
            <a:r>
              <a:rPr lang="en-US" sz="1200" dirty="0" err="1"/>
              <a:t>Electrolyzers</a:t>
            </a:r>
            <a:endParaRPr lang="en-US" sz="1200" dirty="0"/>
          </a:p>
          <a:p>
            <a:pPr lvl="1"/>
            <a:r>
              <a:rPr lang="en-US" sz="1200" dirty="0"/>
              <a:t>Fuel Cell Systems: Total Cost of Ownership</a:t>
            </a:r>
          </a:p>
          <a:p>
            <a:r>
              <a:rPr lang="en-US" sz="1200" dirty="0"/>
              <a:t>VTO</a:t>
            </a:r>
          </a:p>
          <a:p>
            <a:pPr lvl="1"/>
            <a:r>
              <a:rPr lang="en-US" sz="1200" dirty="0"/>
              <a:t>Supply-Chain Analysis of Li-Ion Battery Material and Impact of Recycling</a:t>
            </a:r>
          </a:p>
          <a:p>
            <a:pPr lvl="1"/>
            <a:r>
              <a:rPr lang="en-US" sz="1200" dirty="0"/>
              <a:t>Supply Chain of Raw Materials Used in the Manufacturing of Light-Duty Vehicle Li-Ion Batteries</a:t>
            </a:r>
          </a:p>
          <a:p>
            <a:pPr lvl="1"/>
            <a:r>
              <a:rPr lang="en-US" sz="1200" dirty="0"/>
              <a:t>BTMS Project with SETO &amp; BTO</a:t>
            </a:r>
          </a:p>
          <a:p>
            <a:r>
              <a:rPr lang="en-US" sz="1200" dirty="0"/>
              <a:t>WETO</a:t>
            </a:r>
          </a:p>
          <a:p>
            <a:pPr lvl="1"/>
            <a:r>
              <a:rPr lang="en-US" sz="1200" dirty="0"/>
              <a:t>Historical contributions to Pumped Hydro Storage</a:t>
            </a:r>
          </a:p>
          <a:p>
            <a:r>
              <a:rPr lang="en-US" sz="1200" dirty="0"/>
              <a:t>BTO</a:t>
            </a:r>
          </a:p>
          <a:p>
            <a:pPr lvl="1"/>
            <a:r>
              <a:rPr lang="en-US" sz="1200" dirty="0"/>
              <a:t>BTMS Project with SETO &amp; VTO</a:t>
            </a:r>
          </a:p>
          <a:p>
            <a:endParaRPr lang="en-US" dirty="0"/>
          </a:p>
          <a:p>
            <a:endParaRPr lang="en-US" dirty="0"/>
          </a:p>
          <a:p>
            <a:endParaRPr lang="en-US" sz="1400" dirty="0"/>
          </a:p>
        </p:txBody>
      </p:sp>
    </p:spTree>
    <p:extLst>
      <p:ext uri="{BB962C8B-B14F-4D97-AF65-F5344CB8AC3E}">
        <p14:creationId xmlns:p14="http://schemas.microsoft.com/office/powerpoint/2010/main" val="292256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Technical Topic Accomplishments/Successes last 2 years</a:t>
            </a:r>
          </a:p>
        </p:txBody>
      </p:sp>
      <p:sp>
        <p:nvSpPr>
          <p:cNvPr id="3" name="TextBox 2"/>
          <p:cNvSpPr txBox="1"/>
          <p:nvPr/>
        </p:nvSpPr>
        <p:spPr>
          <a:xfrm>
            <a:off x="228600" y="990600"/>
            <a:ext cx="8610600" cy="4647426"/>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Medium voltage solid state semiconductor devices – inverters, regulators</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Superconducting tapes that may contribute to cost-effective SMES </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Novel electrochemistry exploratory research for batteries</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Novel storage integration concepts with CHP</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Promising research in cobalt reduction/elimination in batteries</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Novel battery metal separation and recovery technology</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New R2R manufacturing technology for Li Batteries </a:t>
            </a:r>
          </a:p>
          <a:p>
            <a:pPr marL="285750" indent="-285750" fontAlgn="ctr">
              <a:spcBef>
                <a:spcPts val="0"/>
              </a:spcBef>
              <a:spcAft>
                <a:spcPts val="600"/>
              </a:spcAft>
              <a:buClr>
                <a:srgbClr val="7AC143"/>
              </a:buClr>
              <a:buFont typeface="Wingdings" panose="05000000000000000000" pitchFamily="2" charset="2"/>
              <a:buChar char="Ø"/>
            </a:pPr>
            <a:r>
              <a:rPr lang="en-US" sz="2400" dirty="0">
                <a:solidFill>
                  <a:srgbClr val="50565C"/>
                </a:solidFill>
                <a:latin typeface="Franklin Gothic Book"/>
              </a:rPr>
              <a:t>New electrical conductor materials for power transmission </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203416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53634A-E4D3-447A-9A74-F423B94C3B2B}"/>
              </a:ext>
            </a:extLst>
          </p:cNvPr>
          <p:cNvSpPr>
            <a:spLocks noGrp="1"/>
          </p:cNvSpPr>
          <p:nvPr>
            <p:ph type="title"/>
          </p:nvPr>
        </p:nvSpPr>
        <p:spPr/>
        <p:txBody>
          <a:bodyPr/>
          <a:lstStyle/>
          <a:p>
            <a:r>
              <a:rPr lang="en-US" sz="2800" dirty="0">
                <a:solidFill>
                  <a:schemeClr val="accent5"/>
                </a:solidFill>
              </a:rPr>
              <a:t>Energy Storage Background</a:t>
            </a:r>
          </a:p>
        </p:txBody>
      </p:sp>
      <p:sp>
        <p:nvSpPr>
          <p:cNvPr id="6" name="Content Placeholder 5">
            <a:extLst>
              <a:ext uri="{FF2B5EF4-FFF2-40B4-BE49-F238E27FC236}">
                <a16:creationId xmlns:a16="http://schemas.microsoft.com/office/drawing/2014/main" xmlns="" id="{49F75BD8-2AD3-4C0F-B289-E6BEC90CFDD9}"/>
              </a:ext>
            </a:extLst>
          </p:cNvPr>
          <p:cNvSpPr>
            <a:spLocks noGrp="1"/>
          </p:cNvSpPr>
          <p:nvPr>
            <p:ph sz="half" idx="1"/>
          </p:nvPr>
        </p:nvSpPr>
        <p:spPr>
          <a:xfrm>
            <a:off x="255494" y="1601781"/>
            <a:ext cx="4249271" cy="4646619"/>
          </a:xfrm>
        </p:spPr>
        <p:txBody>
          <a:bodyPr/>
          <a:lstStyle/>
          <a:p>
            <a:r>
              <a:rPr lang="en-US" sz="1800" dirty="0"/>
              <a:t>AMO views “Energy Storage” encompassing technologies and systems that are needed for affordable and reliable energy storage, conversion, and transmission to points of use on demand </a:t>
            </a:r>
          </a:p>
          <a:p>
            <a:r>
              <a:rPr lang="en-US" sz="1800" dirty="0"/>
              <a:t>Includes mobile and stationary energy storage, electric grid integrated, off-grid, and hybrid </a:t>
            </a:r>
          </a:p>
          <a:p>
            <a:r>
              <a:rPr lang="en-US" sz="1800" dirty="0"/>
              <a:t>Address materials, manufacturing methods, and barriers to commercial deployment of energy storage needs in a circular economy </a:t>
            </a:r>
          </a:p>
          <a:p>
            <a:r>
              <a:rPr lang="en-US" sz="1800" dirty="0"/>
              <a:t>Address the integration of EERE objectives through technology development for energy storage </a:t>
            </a:r>
          </a:p>
          <a:p>
            <a:endParaRPr lang="en-US" sz="1800" dirty="0"/>
          </a:p>
          <a:p>
            <a:endParaRPr lang="en-US" sz="1800" dirty="0"/>
          </a:p>
        </p:txBody>
      </p:sp>
      <p:sp>
        <p:nvSpPr>
          <p:cNvPr id="7" name="Content Placeholder 6">
            <a:extLst>
              <a:ext uri="{FF2B5EF4-FFF2-40B4-BE49-F238E27FC236}">
                <a16:creationId xmlns:a16="http://schemas.microsoft.com/office/drawing/2014/main" xmlns="" id="{94D27E8A-E293-46C1-9521-B31A7ED6A289}"/>
              </a:ext>
            </a:extLst>
          </p:cNvPr>
          <p:cNvSpPr>
            <a:spLocks noGrp="1"/>
          </p:cNvSpPr>
          <p:nvPr>
            <p:ph sz="half" idx="2"/>
          </p:nvPr>
        </p:nvSpPr>
        <p:spPr>
          <a:xfrm>
            <a:off x="4737846" y="1601781"/>
            <a:ext cx="4249271" cy="4951419"/>
          </a:xfrm>
        </p:spPr>
        <p:txBody>
          <a:bodyPr/>
          <a:lstStyle/>
          <a:p>
            <a:pPr>
              <a:spcBef>
                <a:spcPts val="300"/>
              </a:spcBef>
            </a:pPr>
            <a:r>
              <a:rPr lang="en-US" sz="2000" dirty="0"/>
              <a:t>Energy storage is critical to the deployment of a “smart grid” comprising distributed and utility power generation, diverse energy sources and end uses </a:t>
            </a:r>
          </a:p>
          <a:p>
            <a:pPr>
              <a:spcBef>
                <a:spcPts val="300"/>
              </a:spcBef>
            </a:pPr>
            <a:r>
              <a:rPr lang="en-US" sz="2000" dirty="0"/>
              <a:t>Overcome challenges and barriers to the widespread application of diverse CHP technologies </a:t>
            </a:r>
          </a:p>
          <a:p>
            <a:pPr>
              <a:spcBef>
                <a:spcPts val="300"/>
              </a:spcBef>
            </a:pPr>
            <a:r>
              <a:rPr lang="en-US" sz="2000" dirty="0"/>
              <a:t>Overcome barriers to widespread EV deployment </a:t>
            </a:r>
          </a:p>
          <a:p>
            <a:pPr>
              <a:spcBef>
                <a:spcPts val="300"/>
              </a:spcBef>
            </a:pPr>
            <a:r>
              <a:rPr lang="en-US" sz="2000" dirty="0"/>
              <a:t>Reduce or eliminate dependence on foreign sources for energy storage technologies and materials</a:t>
            </a:r>
          </a:p>
          <a:p>
            <a:pPr>
              <a:spcBef>
                <a:spcPts val="300"/>
              </a:spcBef>
            </a:pPr>
            <a:endParaRPr lang="en-US" sz="2000" dirty="0"/>
          </a:p>
        </p:txBody>
      </p:sp>
      <p:sp>
        <p:nvSpPr>
          <p:cNvPr id="8" name="Text Placeholder 7">
            <a:extLst>
              <a:ext uri="{FF2B5EF4-FFF2-40B4-BE49-F238E27FC236}">
                <a16:creationId xmlns:a16="http://schemas.microsoft.com/office/drawing/2014/main" xmlns="" id="{80FF95DF-E0EE-4677-A91B-FDBD89554F54}"/>
              </a:ext>
            </a:extLst>
          </p:cNvPr>
          <p:cNvSpPr>
            <a:spLocks noGrp="1"/>
          </p:cNvSpPr>
          <p:nvPr>
            <p:ph type="body" sz="quarter" idx="10"/>
          </p:nvPr>
        </p:nvSpPr>
        <p:spPr>
          <a:xfrm>
            <a:off x="375019" y="992182"/>
            <a:ext cx="4122276" cy="457200"/>
          </a:xfrm>
        </p:spPr>
        <p:txBody>
          <a:bodyPr/>
          <a:lstStyle/>
          <a:p>
            <a:r>
              <a:rPr lang="en-US" dirty="0"/>
              <a:t>AMO Approach </a:t>
            </a:r>
          </a:p>
        </p:txBody>
      </p:sp>
      <p:sp>
        <p:nvSpPr>
          <p:cNvPr id="9" name="Text Placeholder 8">
            <a:extLst>
              <a:ext uri="{FF2B5EF4-FFF2-40B4-BE49-F238E27FC236}">
                <a16:creationId xmlns:a16="http://schemas.microsoft.com/office/drawing/2014/main" xmlns="" id="{15CC3229-EC65-4EA7-A1EF-5180E83C1E05}"/>
              </a:ext>
            </a:extLst>
          </p:cNvPr>
          <p:cNvSpPr>
            <a:spLocks noGrp="1"/>
          </p:cNvSpPr>
          <p:nvPr>
            <p:ph type="body" sz="quarter" idx="11"/>
          </p:nvPr>
        </p:nvSpPr>
        <p:spPr>
          <a:xfrm>
            <a:off x="4737846" y="992182"/>
            <a:ext cx="4249271" cy="457200"/>
          </a:xfrm>
        </p:spPr>
        <p:txBody>
          <a:bodyPr/>
          <a:lstStyle/>
          <a:p>
            <a:r>
              <a:rPr lang="en-US" dirty="0"/>
              <a:t>Opportunity Space</a:t>
            </a:r>
          </a:p>
        </p:txBody>
      </p:sp>
    </p:spTree>
    <p:extLst>
      <p:ext uri="{BB962C8B-B14F-4D97-AF65-F5344CB8AC3E}">
        <p14:creationId xmlns:p14="http://schemas.microsoft.com/office/powerpoint/2010/main" val="218841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65F9630-B005-4562-92B2-084FBC6C4CB4}"/>
              </a:ext>
            </a:extLst>
          </p:cNvPr>
          <p:cNvSpPr>
            <a:spLocks noGrp="1"/>
          </p:cNvSpPr>
          <p:nvPr>
            <p:ph type="title"/>
          </p:nvPr>
        </p:nvSpPr>
        <p:spPr/>
        <p:txBody>
          <a:bodyPr/>
          <a:lstStyle/>
          <a:p>
            <a:r>
              <a:rPr lang="en-US" dirty="0"/>
              <a:t>Thanks to … </a:t>
            </a:r>
          </a:p>
        </p:txBody>
      </p:sp>
      <p:sp>
        <p:nvSpPr>
          <p:cNvPr id="6" name="Content Placeholder 5">
            <a:extLst>
              <a:ext uri="{FF2B5EF4-FFF2-40B4-BE49-F238E27FC236}">
                <a16:creationId xmlns:a16="http://schemas.microsoft.com/office/drawing/2014/main" xmlns="" id="{61AB9414-D685-4A14-AFCD-33E2FE44334D}"/>
              </a:ext>
            </a:extLst>
          </p:cNvPr>
          <p:cNvSpPr>
            <a:spLocks noGrp="1"/>
          </p:cNvSpPr>
          <p:nvPr>
            <p:ph sz="quarter" idx="11"/>
          </p:nvPr>
        </p:nvSpPr>
        <p:spPr/>
        <p:txBody>
          <a:bodyPr/>
          <a:lstStyle/>
          <a:p>
            <a:r>
              <a:rPr lang="en-US" sz="2400" dirty="0"/>
              <a:t>Diana Bauer, AMO – leading Storage Roadmap efforts on behalf of AMO </a:t>
            </a:r>
          </a:p>
          <a:p>
            <a:r>
              <a:rPr lang="en-US" sz="2400" dirty="0"/>
              <a:t>Joe Cresco, AMO – providing quantitative analysis needed for making technology investments </a:t>
            </a:r>
          </a:p>
        </p:txBody>
      </p:sp>
    </p:spTree>
    <p:extLst>
      <p:ext uri="{BB962C8B-B14F-4D97-AF65-F5344CB8AC3E}">
        <p14:creationId xmlns:p14="http://schemas.microsoft.com/office/powerpoint/2010/main" val="336197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Curved Connector 73"/>
          <p:cNvCxnSpPr>
            <a:stCxn id="57" idx="2"/>
            <a:endCxn id="11" idx="0"/>
          </p:cNvCxnSpPr>
          <p:nvPr/>
        </p:nvCxnSpPr>
        <p:spPr>
          <a:xfrm rot="5400000">
            <a:off x="5562842" y="3968388"/>
            <a:ext cx="1379198" cy="354237"/>
          </a:xfrm>
          <a:prstGeom prst="curvedConnector3">
            <a:avLst>
              <a:gd name="adj1" fmla="val 50000"/>
            </a:avLst>
          </a:prstGeom>
          <a:ln w="76200">
            <a:solidFill>
              <a:schemeClr val="tx1"/>
            </a:solidFill>
            <a:prstDash val="sysDot"/>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71" name="Curved Connector 70"/>
          <p:cNvCxnSpPr>
            <a:stCxn id="49" idx="2"/>
            <a:endCxn id="11" idx="0"/>
          </p:cNvCxnSpPr>
          <p:nvPr/>
        </p:nvCxnSpPr>
        <p:spPr>
          <a:xfrm rot="16200000" flipH="1">
            <a:off x="3603429" y="2363212"/>
            <a:ext cx="1380808" cy="3562977"/>
          </a:xfrm>
          <a:prstGeom prst="curvedConnector3">
            <a:avLst>
              <a:gd name="adj1" fmla="val 50000"/>
            </a:avLst>
          </a:prstGeom>
          <a:ln w="76200">
            <a:prstDash val="sysDot"/>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35" name="Curved Connector 34"/>
          <p:cNvCxnSpPr>
            <a:stCxn id="57" idx="2"/>
            <a:endCxn id="13" idx="0"/>
          </p:cNvCxnSpPr>
          <p:nvPr/>
        </p:nvCxnSpPr>
        <p:spPr>
          <a:xfrm rot="5400000">
            <a:off x="4760657" y="3166203"/>
            <a:ext cx="1379198" cy="1958606"/>
          </a:xfrm>
          <a:prstGeom prst="curvedConnector3">
            <a:avLst>
              <a:gd name="adj1" fmla="val 50000"/>
            </a:avLst>
          </a:prstGeom>
          <a:ln w="76200">
            <a:solidFill>
              <a:schemeClr val="tx1"/>
            </a:solidFill>
            <a:headEnd type="triangle"/>
            <a:tailEnd type="triangle"/>
          </a:ln>
        </p:spPr>
        <p:style>
          <a:lnRef idx="2">
            <a:schemeClr val="accent3"/>
          </a:lnRef>
          <a:fillRef idx="0">
            <a:schemeClr val="accent3"/>
          </a:fillRef>
          <a:effectRef idx="1">
            <a:schemeClr val="accent3"/>
          </a:effectRef>
          <a:fontRef idx="minor">
            <a:schemeClr val="tx1"/>
          </a:fontRef>
        </p:style>
      </p:cxnSp>
      <p:sp>
        <p:nvSpPr>
          <p:cNvPr id="3" name="Title 2"/>
          <p:cNvSpPr>
            <a:spLocks noGrp="1"/>
          </p:cNvSpPr>
          <p:nvPr>
            <p:ph type="title"/>
          </p:nvPr>
        </p:nvSpPr>
        <p:spPr/>
        <p:txBody>
          <a:bodyPr/>
          <a:lstStyle/>
          <a:p>
            <a:r>
              <a:rPr lang="en-US" dirty="0"/>
              <a:t>DOE Advanced Energy Storage Initiative</a:t>
            </a:r>
          </a:p>
        </p:txBody>
      </p:sp>
      <p:grpSp>
        <p:nvGrpSpPr>
          <p:cNvPr id="19" name="Group 18"/>
          <p:cNvGrpSpPr/>
          <p:nvPr/>
        </p:nvGrpSpPr>
        <p:grpSpPr>
          <a:xfrm>
            <a:off x="599251" y="4835104"/>
            <a:ext cx="7743402" cy="914400"/>
            <a:chOff x="178129" y="2971800"/>
            <a:chExt cx="8787742" cy="914400"/>
          </a:xfrm>
        </p:grpSpPr>
        <p:grpSp>
          <p:nvGrpSpPr>
            <p:cNvPr id="4" name="Group 3"/>
            <p:cNvGrpSpPr/>
            <p:nvPr/>
          </p:nvGrpSpPr>
          <p:grpSpPr>
            <a:xfrm>
              <a:off x="178129" y="2971800"/>
              <a:ext cx="1504750" cy="914400"/>
              <a:chOff x="751" y="3616301"/>
              <a:chExt cx="1504750" cy="914400"/>
            </a:xfrm>
          </p:grpSpPr>
          <p:sp>
            <p:nvSpPr>
              <p:cNvPr id="17" name="Rectangle 16"/>
              <p:cNvSpPr/>
              <p:nvPr/>
            </p:nvSpPr>
            <p:spPr>
              <a:xfrm>
                <a:off x="751" y="3616301"/>
                <a:ext cx="1504750" cy="9143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751" y="3616302"/>
                <a:ext cx="1504750" cy="914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solidFill>
                      <a:prstClr val="white"/>
                    </a:solidFill>
                  </a:rPr>
                  <a:t>Technology Development</a:t>
                </a:r>
              </a:p>
            </p:txBody>
          </p:sp>
        </p:grpSp>
        <p:grpSp>
          <p:nvGrpSpPr>
            <p:cNvPr id="5" name="Group 4"/>
            <p:cNvGrpSpPr/>
            <p:nvPr/>
          </p:nvGrpSpPr>
          <p:grpSpPr>
            <a:xfrm>
              <a:off x="1998877" y="2971801"/>
              <a:ext cx="1504750" cy="914399"/>
              <a:chOff x="1821499" y="3616302"/>
              <a:chExt cx="1504750" cy="914399"/>
            </a:xfrm>
          </p:grpSpPr>
          <p:sp>
            <p:nvSpPr>
              <p:cNvPr id="15" name="Rectangle 14"/>
              <p:cNvSpPr/>
              <p:nvPr/>
            </p:nvSpPr>
            <p:spPr>
              <a:xfrm>
                <a:off x="1821499" y="3616302"/>
                <a:ext cx="1504750" cy="9143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1821499" y="3616302"/>
                <a:ext cx="1504750" cy="914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solidFill>
                      <a:prstClr val="white"/>
                    </a:solidFill>
                  </a:rPr>
                  <a:t>Policy and Valuation</a:t>
                </a:r>
              </a:p>
            </p:txBody>
          </p:sp>
        </p:grpSp>
        <p:grpSp>
          <p:nvGrpSpPr>
            <p:cNvPr id="6" name="Group 5"/>
            <p:cNvGrpSpPr/>
            <p:nvPr/>
          </p:nvGrpSpPr>
          <p:grpSpPr>
            <a:xfrm>
              <a:off x="3819625" y="2971801"/>
              <a:ext cx="1504750" cy="914399"/>
              <a:chOff x="3642247" y="3616302"/>
              <a:chExt cx="1504750" cy="914399"/>
            </a:xfrm>
          </p:grpSpPr>
          <p:sp>
            <p:nvSpPr>
              <p:cNvPr id="13" name="Rectangle 12"/>
              <p:cNvSpPr/>
              <p:nvPr/>
            </p:nvSpPr>
            <p:spPr>
              <a:xfrm>
                <a:off x="3642247" y="3616302"/>
                <a:ext cx="1504750" cy="9143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3642247" y="3616302"/>
                <a:ext cx="1504750" cy="914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solidFill>
                      <a:prstClr val="white"/>
                    </a:solidFill>
                  </a:rPr>
                  <a:t>Technology Transition</a:t>
                </a:r>
              </a:p>
            </p:txBody>
          </p:sp>
        </p:grpSp>
        <p:grpSp>
          <p:nvGrpSpPr>
            <p:cNvPr id="7" name="Group 6"/>
            <p:cNvGrpSpPr/>
            <p:nvPr/>
          </p:nvGrpSpPr>
          <p:grpSpPr>
            <a:xfrm>
              <a:off x="5640373" y="2971801"/>
              <a:ext cx="1504750" cy="914399"/>
              <a:chOff x="5462995" y="3616302"/>
              <a:chExt cx="1504750" cy="914399"/>
            </a:xfrm>
          </p:grpSpPr>
          <p:sp>
            <p:nvSpPr>
              <p:cNvPr id="11" name="Rectangle 10"/>
              <p:cNvSpPr/>
              <p:nvPr/>
            </p:nvSpPr>
            <p:spPr>
              <a:xfrm>
                <a:off x="5462995" y="3616302"/>
                <a:ext cx="1504750" cy="9143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5462995" y="3616302"/>
                <a:ext cx="1504750" cy="914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solidFill>
                      <a:prstClr val="white"/>
                    </a:solidFill>
                  </a:rPr>
                  <a:t>Domestic Manufacturing and Supply Chain</a:t>
                </a:r>
              </a:p>
            </p:txBody>
          </p:sp>
        </p:grpSp>
        <p:grpSp>
          <p:nvGrpSpPr>
            <p:cNvPr id="8" name="Group 7"/>
            <p:cNvGrpSpPr/>
            <p:nvPr/>
          </p:nvGrpSpPr>
          <p:grpSpPr>
            <a:xfrm>
              <a:off x="7461121" y="2971800"/>
              <a:ext cx="1504750" cy="914400"/>
              <a:chOff x="7283743" y="3616301"/>
              <a:chExt cx="1504750" cy="914400"/>
            </a:xfrm>
          </p:grpSpPr>
          <p:sp>
            <p:nvSpPr>
              <p:cNvPr id="9" name="Rectangle 8"/>
              <p:cNvSpPr/>
              <p:nvPr/>
            </p:nvSpPr>
            <p:spPr>
              <a:xfrm>
                <a:off x="7283743" y="3616301"/>
                <a:ext cx="1504750" cy="9143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7283743" y="3616302"/>
                <a:ext cx="1504750" cy="914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solidFill>
                      <a:prstClr val="white"/>
                    </a:solidFill>
                  </a:rPr>
                  <a:t>Workforce Development</a:t>
                </a:r>
              </a:p>
            </p:txBody>
          </p:sp>
        </p:grpSp>
      </p:grpSp>
      <p:cxnSp>
        <p:nvCxnSpPr>
          <p:cNvPr id="22" name="Curved Connector 21"/>
          <p:cNvCxnSpPr>
            <a:stCxn id="49" idx="2"/>
            <a:endCxn id="17" idx="0"/>
          </p:cNvCxnSpPr>
          <p:nvPr/>
        </p:nvCxnSpPr>
        <p:spPr>
          <a:xfrm rot="5400000">
            <a:off x="1196877" y="3519635"/>
            <a:ext cx="1380807" cy="1250131"/>
          </a:xfrm>
          <a:prstGeom prst="curvedConnector3">
            <a:avLst>
              <a:gd name="adj1" fmla="val 50000"/>
            </a:avLst>
          </a:prstGeom>
          <a:ln w="76200">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32" name="Curved Connector 31"/>
          <p:cNvCxnSpPr>
            <a:stCxn id="50" idx="2"/>
            <a:endCxn id="15" idx="0"/>
          </p:cNvCxnSpPr>
          <p:nvPr/>
        </p:nvCxnSpPr>
        <p:spPr>
          <a:xfrm rot="5400000">
            <a:off x="2978364" y="3342517"/>
            <a:ext cx="1380808" cy="1604369"/>
          </a:xfrm>
          <a:prstGeom prst="curvedConnector3">
            <a:avLst>
              <a:gd name="adj1" fmla="val 50000"/>
            </a:avLst>
          </a:prstGeom>
          <a:ln w="76200">
            <a:headEnd type="triangle"/>
            <a:tailEnd type="triangle"/>
          </a:ln>
        </p:spPr>
        <p:style>
          <a:lnRef idx="2">
            <a:schemeClr val="accent3"/>
          </a:lnRef>
          <a:fillRef idx="0">
            <a:schemeClr val="accent3"/>
          </a:fillRef>
          <a:effectRef idx="1">
            <a:schemeClr val="accent3"/>
          </a:effectRef>
          <a:fontRef idx="minor">
            <a:schemeClr val="tx1"/>
          </a:fontRef>
        </p:style>
      </p:cxnSp>
      <p:grpSp>
        <p:nvGrpSpPr>
          <p:cNvPr id="62" name="Group 61"/>
          <p:cNvGrpSpPr/>
          <p:nvPr/>
        </p:nvGrpSpPr>
        <p:grpSpPr>
          <a:xfrm>
            <a:off x="1597945" y="2539897"/>
            <a:ext cx="5746014" cy="916010"/>
            <a:chOff x="292459" y="3913912"/>
            <a:chExt cx="5746014" cy="916010"/>
          </a:xfrm>
        </p:grpSpPr>
        <p:sp>
          <p:nvSpPr>
            <p:cNvPr id="49" name="Rectangle 48"/>
            <p:cNvSpPr/>
            <p:nvPr/>
          </p:nvSpPr>
          <p:spPr>
            <a:xfrm>
              <a:off x="292459" y="3913912"/>
              <a:ext cx="182880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R&amp;D innovation to enhance performance and reduce cost</a:t>
              </a:r>
            </a:p>
          </p:txBody>
        </p:sp>
        <p:sp>
          <p:nvSpPr>
            <p:cNvPr id="50" name="Rectangle 49"/>
            <p:cNvSpPr/>
            <p:nvPr/>
          </p:nvSpPr>
          <p:spPr>
            <a:xfrm>
              <a:off x="2251066" y="3913912"/>
              <a:ext cx="1828800" cy="9144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Identify or increase the value of storage functions</a:t>
              </a:r>
            </a:p>
          </p:txBody>
        </p:sp>
        <p:sp>
          <p:nvSpPr>
            <p:cNvPr id="57" name="Rectangle 56"/>
            <p:cNvSpPr/>
            <p:nvPr/>
          </p:nvSpPr>
          <p:spPr>
            <a:xfrm>
              <a:off x="4209673" y="3915522"/>
              <a:ext cx="1828800"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Accelerate cost-effective adoption and commercialization</a:t>
              </a:r>
            </a:p>
          </p:txBody>
        </p:sp>
      </p:grpSp>
      <p:sp>
        <p:nvSpPr>
          <p:cNvPr id="69" name="TextBox 68"/>
          <p:cNvSpPr txBox="1"/>
          <p:nvPr/>
        </p:nvSpPr>
        <p:spPr>
          <a:xfrm>
            <a:off x="3139743" y="2068010"/>
            <a:ext cx="2662417" cy="3693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white"/>
                </a:solidFill>
              </a:rPr>
              <a:t>AESI Objectives</a:t>
            </a:r>
          </a:p>
        </p:txBody>
      </p:sp>
      <p:sp>
        <p:nvSpPr>
          <p:cNvPr id="70" name="TextBox 69"/>
          <p:cNvSpPr txBox="1"/>
          <p:nvPr/>
        </p:nvSpPr>
        <p:spPr>
          <a:xfrm>
            <a:off x="3139742" y="5844971"/>
            <a:ext cx="2662417" cy="3693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white"/>
                </a:solidFill>
              </a:rPr>
              <a:t>RTIC Tracks</a:t>
            </a:r>
          </a:p>
        </p:txBody>
      </p:sp>
      <p:sp>
        <p:nvSpPr>
          <p:cNvPr id="2" name="TextBox 1">
            <a:extLst>
              <a:ext uri="{FF2B5EF4-FFF2-40B4-BE49-F238E27FC236}">
                <a16:creationId xmlns:a16="http://schemas.microsoft.com/office/drawing/2014/main" xmlns="" id="{53D63503-1D4D-4167-8D21-47CF53856939}"/>
              </a:ext>
            </a:extLst>
          </p:cNvPr>
          <p:cNvSpPr txBox="1"/>
          <p:nvPr/>
        </p:nvSpPr>
        <p:spPr>
          <a:xfrm>
            <a:off x="599251" y="1219200"/>
            <a:ext cx="7554184" cy="369332"/>
          </a:xfrm>
          <a:prstGeom prst="rect">
            <a:avLst/>
          </a:prstGeom>
          <a:noFill/>
        </p:spPr>
        <p:txBody>
          <a:bodyPr wrap="none" rtlCol="0">
            <a:spAutoFit/>
          </a:bodyPr>
          <a:lstStyle/>
          <a:p>
            <a:r>
              <a:rPr lang="en-US" dirty="0"/>
              <a:t>Presidential initiative announced in the budget request of January 2020 </a:t>
            </a:r>
          </a:p>
        </p:txBody>
      </p:sp>
    </p:spTree>
    <p:extLst>
      <p:ext uri="{BB962C8B-B14F-4D97-AF65-F5344CB8AC3E}">
        <p14:creationId xmlns:p14="http://schemas.microsoft.com/office/powerpoint/2010/main" val="289972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normAutofit/>
          </a:bodyPr>
          <a:lstStyle/>
          <a:p>
            <a:r>
              <a:rPr lang="en-US" dirty="0"/>
              <a:t>Advanced Energy Storage Initiative </a:t>
            </a:r>
          </a:p>
        </p:txBody>
      </p:sp>
      <p:sp>
        <p:nvSpPr>
          <p:cNvPr id="4" name="Content Placeholder 2"/>
          <p:cNvSpPr>
            <a:spLocks noGrp="1"/>
          </p:cNvSpPr>
          <p:nvPr>
            <p:ph idx="1"/>
          </p:nvPr>
        </p:nvSpPr>
        <p:spPr>
          <a:xfrm>
            <a:off x="571500" y="1158145"/>
            <a:ext cx="7886700" cy="4050506"/>
          </a:xfrm>
        </p:spPr>
        <p:txBody>
          <a:bodyPr>
            <a:noAutofit/>
          </a:bodyPr>
          <a:lstStyle/>
          <a:p>
            <a:pPr marL="0" indent="0">
              <a:lnSpc>
                <a:spcPct val="100000"/>
              </a:lnSpc>
              <a:buNone/>
            </a:pPr>
            <a:r>
              <a:rPr lang="en-US" b="1" dirty="0"/>
              <a:t>AMO FY20 AESI Budget Language Summary</a:t>
            </a:r>
          </a:p>
          <a:p>
            <a:pPr marL="0" indent="0">
              <a:lnSpc>
                <a:spcPct val="100000"/>
              </a:lnSpc>
              <a:buNone/>
            </a:pPr>
            <a:endParaRPr lang="en-US" sz="1800" b="1" dirty="0"/>
          </a:p>
          <a:p>
            <a:pPr marL="0" indent="0">
              <a:lnSpc>
                <a:spcPct val="100000"/>
              </a:lnSpc>
              <a:buNone/>
            </a:pPr>
            <a:r>
              <a:rPr lang="en-US" sz="1800" dirty="0"/>
              <a:t>“</a:t>
            </a:r>
            <a:r>
              <a:rPr lang="en-US" sz="1800" b="1" dirty="0">
                <a:solidFill>
                  <a:schemeClr val="tx1"/>
                </a:solidFill>
              </a:rPr>
              <a:t>AMO will contribute $5 million to the Advanced Energy Storage Initiative</a:t>
            </a:r>
            <a:r>
              <a:rPr lang="en-US" sz="1800" dirty="0">
                <a:solidFill>
                  <a:schemeClr val="tx1"/>
                </a:solidFill>
              </a:rPr>
              <a:t>, </a:t>
            </a:r>
            <a:r>
              <a:rPr lang="en-US" sz="1800" b="1" dirty="0">
                <a:solidFill>
                  <a:schemeClr val="tx1"/>
                </a:solidFill>
              </a:rPr>
              <a:t>AMO Advanced Energy Storage Initiative research R&amp;D will specifically focus on the integration of advanced process controls, medium-voltage power electronics, modular processing, combined heat and power, and chemical and thermal energy storage to enable flexible manufacturing plants with increased electricity </a:t>
            </a:r>
            <a:r>
              <a:rPr lang="en-US" sz="1800" b="1" dirty="0" err="1">
                <a:solidFill>
                  <a:schemeClr val="tx1"/>
                </a:solidFill>
              </a:rPr>
              <a:t>dispatchablity</a:t>
            </a:r>
            <a:r>
              <a:rPr lang="en-US" sz="1800" b="1" dirty="0">
                <a:solidFill>
                  <a:schemeClr val="tx1"/>
                </a:solidFill>
              </a:rPr>
              <a:t> for enhanced grid stability and resiliency</a:t>
            </a:r>
            <a:r>
              <a:rPr lang="en-US" sz="1800" dirty="0">
                <a:solidFill>
                  <a:schemeClr val="tx1"/>
                </a:solidFill>
              </a:rPr>
              <a:t>.”</a:t>
            </a:r>
          </a:p>
        </p:txBody>
      </p:sp>
    </p:spTree>
    <p:extLst>
      <p:ext uri="{BB962C8B-B14F-4D97-AF65-F5344CB8AC3E}">
        <p14:creationId xmlns:p14="http://schemas.microsoft.com/office/powerpoint/2010/main" val="216031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9BAE656-85D8-4891-891C-4E2AE2C161B6}"/>
              </a:ext>
            </a:extLst>
          </p:cNvPr>
          <p:cNvSpPr>
            <a:spLocks noGrp="1"/>
          </p:cNvSpPr>
          <p:nvPr>
            <p:ph type="title"/>
          </p:nvPr>
        </p:nvSpPr>
        <p:spPr>
          <a:xfrm>
            <a:off x="360363" y="76200"/>
            <a:ext cx="8724900" cy="698500"/>
          </a:xfrm>
        </p:spPr>
        <p:txBody>
          <a:bodyPr/>
          <a:lstStyle/>
          <a:p>
            <a:r>
              <a:rPr lang="en-US" sz="2400" dirty="0"/>
              <a:t>DOE Response to AESI – </a:t>
            </a:r>
            <a:r>
              <a:rPr lang="en-US" sz="2800" i="1" dirty="0"/>
              <a:t>Energy Storage Grand Challenge </a:t>
            </a:r>
          </a:p>
        </p:txBody>
      </p:sp>
      <p:pic>
        <p:nvPicPr>
          <p:cNvPr id="8" name="Picture 7">
            <a:extLst>
              <a:ext uri="{FF2B5EF4-FFF2-40B4-BE49-F238E27FC236}">
                <a16:creationId xmlns:a16="http://schemas.microsoft.com/office/drawing/2014/main" xmlns="" id="{0AF6F6C5-EDE3-4638-92E4-F5A7D83F32BA}"/>
              </a:ext>
            </a:extLst>
          </p:cNvPr>
          <p:cNvPicPr>
            <a:picLocks noChangeAspect="1"/>
          </p:cNvPicPr>
          <p:nvPr/>
        </p:nvPicPr>
        <p:blipFill>
          <a:blip r:embed="rId2"/>
          <a:stretch>
            <a:fillRect/>
          </a:stretch>
        </p:blipFill>
        <p:spPr>
          <a:xfrm>
            <a:off x="115923" y="1160177"/>
            <a:ext cx="8912154" cy="4537646"/>
          </a:xfrm>
          <a:prstGeom prst="rect">
            <a:avLst/>
          </a:prstGeom>
        </p:spPr>
      </p:pic>
    </p:spTree>
    <p:extLst>
      <p:ext uri="{BB962C8B-B14F-4D97-AF65-F5344CB8AC3E}">
        <p14:creationId xmlns:p14="http://schemas.microsoft.com/office/powerpoint/2010/main" val="226833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6F23D-81ED-499D-9570-4582BDADCCE7}"/>
              </a:ext>
            </a:extLst>
          </p:cNvPr>
          <p:cNvSpPr>
            <a:spLocks noGrp="1"/>
          </p:cNvSpPr>
          <p:nvPr>
            <p:ph type="title"/>
          </p:nvPr>
        </p:nvSpPr>
        <p:spPr>
          <a:xfrm>
            <a:off x="360363" y="0"/>
            <a:ext cx="8724900" cy="762000"/>
          </a:xfrm>
        </p:spPr>
        <p:txBody>
          <a:bodyPr/>
          <a:lstStyle/>
          <a:p>
            <a:r>
              <a:rPr lang="en-US" sz="2800" dirty="0"/>
              <a:t>AMO focus in ESGC – </a:t>
            </a:r>
            <a:r>
              <a:rPr lang="en-US" sz="3200" i="1" dirty="0"/>
              <a:t>Manufacturing and Supply Chains</a:t>
            </a:r>
          </a:p>
        </p:txBody>
      </p:sp>
      <p:pic>
        <p:nvPicPr>
          <p:cNvPr id="3" name="Picture 2">
            <a:extLst>
              <a:ext uri="{FF2B5EF4-FFF2-40B4-BE49-F238E27FC236}">
                <a16:creationId xmlns:a16="http://schemas.microsoft.com/office/drawing/2014/main" xmlns="" id="{E4F48BEB-505F-4647-8B21-2AA6143D22A6}"/>
              </a:ext>
            </a:extLst>
          </p:cNvPr>
          <p:cNvPicPr>
            <a:picLocks noChangeAspect="1"/>
          </p:cNvPicPr>
          <p:nvPr/>
        </p:nvPicPr>
        <p:blipFill>
          <a:blip r:embed="rId2"/>
          <a:stretch>
            <a:fillRect/>
          </a:stretch>
        </p:blipFill>
        <p:spPr>
          <a:xfrm>
            <a:off x="216137" y="1752600"/>
            <a:ext cx="8711726" cy="3874078"/>
          </a:xfrm>
          <a:prstGeom prst="rect">
            <a:avLst/>
          </a:prstGeom>
        </p:spPr>
      </p:pic>
    </p:spTree>
    <p:extLst>
      <p:ext uri="{BB962C8B-B14F-4D97-AF65-F5344CB8AC3E}">
        <p14:creationId xmlns:p14="http://schemas.microsoft.com/office/powerpoint/2010/main" val="206592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Energy Storage – Unifying Technology Theme for AMO</a:t>
            </a:r>
          </a:p>
        </p:txBody>
      </p:sp>
      <p:sp>
        <p:nvSpPr>
          <p:cNvPr id="3" name="TextBox 2"/>
          <p:cNvSpPr txBox="1"/>
          <p:nvPr/>
        </p:nvSpPr>
        <p:spPr>
          <a:xfrm>
            <a:off x="5791200" y="914400"/>
            <a:ext cx="3276600" cy="498598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Rapid Advancement in Process Intensification Deployment (RAPID)</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Advanced Sensors &amp; Controls and Modeling for Manufacturing – Clean Energy Smart Manufacturing Innovation Institute (CESMII) and HPC4Mfg</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Sustainable Manufacturing</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Direct Thermal Energy Conversion</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Advanced Materials Manufacturing (AMM)</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Additive Manufacturing (AM)</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REMADE Institute</a:t>
            </a:r>
          </a:p>
        </p:txBody>
      </p:sp>
      <p:sp>
        <p:nvSpPr>
          <p:cNvPr id="7" name="TextBox 6">
            <a:extLst>
              <a:ext uri="{FF2B5EF4-FFF2-40B4-BE49-F238E27FC236}">
                <a16:creationId xmlns:a16="http://schemas.microsoft.com/office/drawing/2014/main" xmlns="" id="{FEB24A32-A16A-42A7-8D77-980154F5E2C9}"/>
              </a:ext>
            </a:extLst>
          </p:cNvPr>
          <p:cNvSpPr txBox="1"/>
          <p:nvPr/>
        </p:nvSpPr>
        <p:spPr>
          <a:xfrm>
            <a:off x="457200" y="5638800"/>
            <a:ext cx="5029200" cy="338554"/>
          </a:xfrm>
          <a:prstGeom prst="rect">
            <a:avLst/>
          </a:prstGeom>
          <a:solidFill>
            <a:srgbClr val="00853F"/>
          </a:solidFill>
          <a:ln w="31750">
            <a:solidFill>
              <a:schemeClr val="tx1">
                <a:lumMod val="50000"/>
                <a:lumOff val="50000"/>
              </a:schemeClr>
            </a:solidFill>
          </a:ln>
        </p:spPr>
        <p:txBody>
          <a:bodyPr wrap="square" rtlCol="0">
            <a:spAutoFit/>
          </a:bodyPr>
          <a:lstStyle/>
          <a:p>
            <a:pPr algn="ctr"/>
            <a:r>
              <a:rPr lang="en-US" sz="1600" dirty="0">
                <a:solidFill>
                  <a:schemeClr val="bg1"/>
                </a:solidFill>
              </a:rPr>
              <a:t>Inter- and intra-agency connectivity </a:t>
            </a:r>
            <a:r>
              <a:rPr lang="en-US" sz="1600" dirty="0">
                <a:solidFill>
                  <a:schemeClr val="bg1"/>
                </a:solidFill>
                <a:sym typeface="Wingdings" panose="05000000000000000000" pitchFamily="2" charset="2"/>
              </a:rPr>
              <a:t> through AESI</a:t>
            </a:r>
            <a:endParaRPr lang="en-US" sz="1600" dirty="0">
              <a:solidFill>
                <a:schemeClr val="bg1"/>
              </a:solidFill>
            </a:endParaRPr>
          </a:p>
        </p:txBody>
      </p:sp>
      <p:pic>
        <p:nvPicPr>
          <p:cNvPr id="6" name="Picture 5">
            <a:extLst>
              <a:ext uri="{FF2B5EF4-FFF2-40B4-BE49-F238E27FC236}">
                <a16:creationId xmlns:a16="http://schemas.microsoft.com/office/drawing/2014/main" xmlns="" id="{3A12C85C-5B5B-4B72-8DA2-1A77C7E12E37}"/>
              </a:ext>
            </a:extLst>
          </p:cNvPr>
          <p:cNvPicPr>
            <a:picLocks noChangeAspect="1"/>
          </p:cNvPicPr>
          <p:nvPr/>
        </p:nvPicPr>
        <p:blipFill>
          <a:blip r:embed="rId3"/>
          <a:stretch>
            <a:fillRect/>
          </a:stretch>
        </p:blipFill>
        <p:spPr>
          <a:xfrm>
            <a:off x="190500" y="1033462"/>
            <a:ext cx="5562600" cy="4342731"/>
          </a:xfrm>
          <a:prstGeom prst="rect">
            <a:avLst/>
          </a:prstGeom>
        </p:spPr>
      </p:pic>
    </p:spTree>
    <p:extLst>
      <p:ext uri="{BB962C8B-B14F-4D97-AF65-F5344CB8AC3E}">
        <p14:creationId xmlns:p14="http://schemas.microsoft.com/office/powerpoint/2010/main" val="173749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641C7-6B34-4F84-B586-E6BCA8B5ED09}"/>
              </a:ext>
            </a:extLst>
          </p:cNvPr>
          <p:cNvSpPr>
            <a:spLocks noGrp="1"/>
          </p:cNvSpPr>
          <p:nvPr>
            <p:ph type="title"/>
          </p:nvPr>
        </p:nvSpPr>
        <p:spPr/>
        <p:txBody>
          <a:bodyPr/>
          <a:lstStyle/>
          <a:p>
            <a:r>
              <a:rPr lang="en-US" sz="2800" dirty="0"/>
              <a:t>Competitiveness Focus – Li Ion Batteries </a:t>
            </a:r>
          </a:p>
        </p:txBody>
      </p:sp>
      <p:grpSp>
        <p:nvGrpSpPr>
          <p:cNvPr id="3" name="Group 2">
            <a:extLst>
              <a:ext uri="{FF2B5EF4-FFF2-40B4-BE49-F238E27FC236}">
                <a16:creationId xmlns:a16="http://schemas.microsoft.com/office/drawing/2014/main" xmlns="" id="{636DEF37-CCD9-472D-8079-68F94E48A81D}"/>
              </a:ext>
            </a:extLst>
          </p:cNvPr>
          <p:cNvGrpSpPr/>
          <p:nvPr/>
        </p:nvGrpSpPr>
        <p:grpSpPr>
          <a:xfrm>
            <a:off x="1066800" y="1066800"/>
            <a:ext cx="6781800" cy="5105400"/>
            <a:chOff x="4663686" y="1362051"/>
            <a:chExt cx="4352059" cy="3067451"/>
          </a:xfrm>
        </p:grpSpPr>
        <p:pic>
          <p:nvPicPr>
            <p:cNvPr id="4" name="Picture 3">
              <a:extLst>
                <a:ext uri="{FF2B5EF4-FFF2-40B4-BE49-F238E27FC236}">
                  <a16:creationId xmlns:a16="http://schemas.microsoft.com/office/drawing/2014/main" xmlns="" id="{AA679939-9F9E-41F0-9FF7-F467B2AE11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3686" y="1362051"/>
              <a:ext cx="4352059" cy="3067451"/>
            </a:xfrm>
            <a:prstGeom prst="rect">
              <a:avLst/>
            </a:prstGeom>
          </p:spPr>
        </p:pic>
        <p:sp>
          <p:nvSpPr>
            <p:cNvPr id="5" name="TextBox 4">
              <a:extLst>
                <a:ext uri="{FF2B5EF4-FFF2-40B4-BE49-F238E27FC236}">
                  <a16:creationId xmlns:a16="http://schemas.microsoft.com/office/drawing/2014/main" xmlns="" id="{227D27D5-C0F9-41C3-8EC8-E9BE1925039B}"/>
                </a:ext>
              </a:extLst>
            </p:cNvPr>
            <p:cNvSpPr txBox="1"/>
            <p:nvPr/>
          </p:nvSpPr>
          <p:spPr>
            <a:xfrm>
              <a:off x="4663686" y="1362051"/>
              <a:ext cx="1022465" cy="369332"/>
            </a:xfrm>
            <a:prstGeom prst="rect">
              <a:avLst/>
            </a:prstGeom>
            <a:noFill/>
          </p:spPr>
          <p:txBody>
            <a:bodyPr wrap="square" rtlCol="0">
              <a:spAutoFit/>
            </a:bodyPr>
            <a:lstStyle/>
            <a:p>
              <a:r>
                <a:rPr lang="en-US" dirty="0"/>
                <a:t>2017</a:t>
              </a:r>
            </a:p>
          </p:txBody>
        </p:sp>
      </p:grpSp>
    </p:spTree>
    <p:extLst>
      <p:ext uri="{BB962C8B-B14F-4D97-AF65-F5344CB8AC3E}">
        <p14:creationId xmlns:p14="http://schemas.microsoft.com/office/powerpoint/2010/main" val="129259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0C09657-6422-4726-8C57-02F3F206E2C1}"/>
              </a:ext>
            </a:extLst>
          </p:cNvPr>
          <p:cNvSpPr>
            <a:spLocks noGrp="1"/>
          </p:cNvSpPr>
          <p:nvPr>
            <p:ph type="title"/>
          </p:nvPr>
        </p:nvSpPr>
        <p:spPr/>
        <p:txBody>
          <a:bodyPr/>
          <a:lstStyle/>
          <a:p>
            <a:r>
              <a:rPr lang="en-US" sz="2400" dirty="0"/>
              <a:t>Barriers to the introduction of new storage technology </a:t>
            </a:r>
          </a:p>
        </p:txBody>
      </p:sp>
      <p:sp>
        <p:nvSpPr>
          <p:cNvPr id="5" name="Content Placeholder 4">
            <a:extLst>
              <a:ext uri="{FF2B5EF4-FFF2-40B4-BE49-F238E27FC236}">
                <a16:creationId xmlns:a16="http://schemas.microsoft.com/office/drawing/2014/main" xmlns="" id="{B7597F18-4D1E-4833-ACA6-8F3A3DECA2C3}"/>
              </a:ext>
            </a:extLst>
          </p:cNvPr>
          <p:cNvSpPr>
            <a:spLocks noGrp="1"/>
          </p:cNvSpPr>
          <p:nvPr>
            <p:ph sz="half" idx="1"/>
          </p:nvPr>
        </p:nvSpPr>
        <p:spPr/>
        <p:txBody>
          <a:bodyPr/>
          <a:lstStyle/>
          <a:p>
            <a:r>
              <a:rPr lang="en-US" dirty="0"/>
              <a:t>Critical materials needed for storage technologies (such as Li, Co)</a:t>
            </a:r>
          </a:p>
          <a:p>
            <a:r>
              <a:rPr lang="en-US" dirty="0"/>
              <a:t>Cost, performance of energy storage concepts technically feasible but not yet economically viable </a:t>
            </a:r>
          </a:p>
          <a:p>
            <a:r>
              <a:rPr lang="en-US" dirty="0"/>
              <a:t>Validation, verification of technology to be introduced into marketplace </a:t>
            </a:r>
          </a:p>
          <a:p>
            <a:r>
              <a:rPr lang="en-US" dirty="0"/>
              <a:t>Policy and regulatory barriers</a:t>
            </a:r>
          </a:p>
          <a:p>
            <a:endParaRPr lang="en-US" dirty="0"/>
          </a:p>
          <a:p>
            <a:endParaRPr lang="en-US" dirty="0"/>
          </a:p>
        </p:txBody>
      </p:sp>
      <p:sp>
        <p:nvSpPr>
          <p:cNvPr id="6" name="Content Placeholder 5">
            <a:extLst>
              <a:ext uri="{FF2B5EF4-FFF2-40B4-BE49-F238E27FC236}">
                <a16:creationId xmlns:a16="http://schemas.microsoft.com/office/drawing/2014/main" xmlns="" id="{FA3ABA24-43F3-455B-A3A1-C47438DC27C8}"/>
              </a:ext>
            </a:extLst>
          </p:cNvPr>
          <p:cNvSpPr>
            <a:spLocks noGrp="1"/>
          </p:cNvSpPr>
          <p:nvPr>
            <p:ph sz="half" idx="2"/>
          </p:nvPr>
        </p:nvSpPr>
        <p:spPr>
          <a:xfrm>
            <a:off x="4737846" y="1677980"/>
            <a:ext cx="4249271" cy="4722819"/>
          </a:xfrm>
        </p:spPr>
        <p:txBody>
          <a:bodyPr/>
          <a:lstStyle/>
          <a:p>
            <a:r>
              <a:rPr lang="en-US" dirty="0"/>
              <a:t>CMI, REMADE work in materials reduction, elimination, substitution, recovery </a:t>
            </a:r>
          </a:p>
          <a:p>
            <a:r>
              <a:rPr lang="en-US" dirty="0"/>
              <a:t>R&amp;D projects activities to bridge feasible storage technology from early to development stage needed for commercialization </a:t>
            </a:r>
          </a:p>
          <a:p>
            <a:r>
              <a:rPr lang="en-US" dirty="0"/>
              <a:t>AMO addressing V&amp;V needs through technology cooperative agreements</a:t>
            </a:r>
          </a:p>
          <a:p>
            <a:r>
              <a:rPr lang="en-US" dirty="0"/>
              <a:t>Communication and understanding of such barriers  through AESI coordination </a:t>
            </a:r>
          </a:p>
        </p:txBody>
      </p:sp>
      <p:sp>
        <p:nvSpPr>
          <p:cNvPr id="7" name="Text Placeholder 6">
            <a:extLst>
              <a:ext uri="{FF2B5EF4-FFF2-40B4-BE49-F238E27FC236}">
                <a16:creationId xmlns:a16="http://schemas.microsoft.com/office/drawing/2014/main" xmlns="" id="{1671E7FD-80F7-4B99-8B96-E6AAF5D76311}"/>
              </a:ext>
            </a:extLst>
          </p:cNvPr>
          <p:cNvSpPr>
            <a:spLocks noGrp="1"/>
          </p:cNvSpPr>
          <p:nvPr>
            <p:ph type="body" sz="quarter" idx="10"/>
          </p:nvPr>
        </p:nvSpPr>
        <p:spPr/>
        <p:txBody>
          <a:bodyPr/>
          <a:lstStyle/>
          <a:p>
            <a:r>
              <a:rPr lang="en-US" dirty="0"/>
              <a:t>Barrier</a:t>
            </a:r>
          </a:p>
        </p:txBody>
      </p:sp>
      <p:sp>
        <p:nvSpPr>
          <p:cNvPr id="8" name="Text Placeholder 7">
            <a:extLst>
              <a:ext uri="{FF2B5EF4-FFF2-40B4-BE49-F238E27FC236}">
                <a16:creationId xmlns:a16="http://schemas.microsoft.com/office/drawing/2014/main" xmlns="" id="{052C8E30-D43F-4DB8-88D8-8EEF0D365F73}"/>
              </a:ext>
            </a:extLst>
          </p:cNvPr>
          <p:cNvSpPr>
            <a:spLocks noGrp="1"/>
          </p:cNvSpPr>
          <p:nvPr>
            <p:ph type="body" sz="quarter" idx="11"/>
          </p:nvPr>
        </p:nvSpPr>
        <p:spPr/>
        <p:txBody>
          <a:bodyPr/>
          <a:lstStyle/>
          <a:p>
            <a:r>
              <a:rPr lang="en-US" dirty="0"/>
              <a:t>AMO response</a:t>
            </a:r>
          </a:p>
        </p:txBody>
      </p:sp>
    </p:spTree>
    <p:extLst>
      <p:ext uri="{BB962C8B-B14F-4D97-AF65-F5344CB8AC3E}">
        <p14:creationId xmlns:p14="http://schemas.microsoft.com/office/powerpoint/2010/main" val="3792698871"/>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5" ma:contentTypeDescription="Create a new document." ma:contentTypeScope="" ma:versionID="6a9fed3db3ea6c35cbb4a6f574fe2b41">
  <xsd:schema xmlns:xsd="http://www.w3.org/2001/XMLSchema" xmlns:xs="http://www.w3.org/2001/XMLSchema" xmlns:p="http://schemas.microsoft.com/office/2006/metadata/properties" xmlns:ns3="aae98916-b8dd-4dc4-bcb8-76c8688f57f5" xmlns:ns4="a2214dd6-77fd-4484-b235-f3b1fbacd872" targetNamespace="http://schemas.microsoft.com/office/2006/metadata/properties" ma:root="true" ma:fieldsID="390d945262c89bbd58907abd1fbe7a5a" ns3:_="" ns4:_="">
    <xsd:import namespace="aae98916-b8dd-4dc4-bcb8-76c8688f57f5"/>
    <xsd:import namespace="a2214dd6-77fd-4484-b235-f3b1fbacd8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14dd6-77fd-4484-b235-f3b1fbacd8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2.xml><?xml version="1.0" encoding="utf-8"?>
<ds:datastoreItem xmlns:ds="http://schemas.openxmlformats.org/officeDocument/2006/customXml" ds:itemID="{4C755BD2-1C8E-4830-A9D3-4394BA87E297}">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a2214dd6-77fd-4484-b235-f3b1fbacd872"/>
    <ds:schemaRef ds:uri="aae98916-b8dd-4dc4-bcb8-76c8688f57f5"/>
    <ds:schemaRef ds:uri="http://purl.org/dc/dcmitype/"/>
  </ds:schemaRefs>
</ds:datastoreItem>
</file>

<file path=customXml/itemProps3.xml><?xml version="1.0" encoding="utf-8"?>
<ds:datastoreItem xmlns:ds="http://schemas.openxmlformats.org/officeDocument/2006/customXml" ds:itemID="{9E2BFF22-340F-4ACA-89A5-448DC5EA2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a2214dd6-77fd-4484-b235-f3b1fbacd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28862</TotalTime>
  <Words>1667</Words>
  <Application>Microsoft Office PowerPoint</Application>
  <PresentationFormat>On-screen Show (4:3)</PresentationFormat>
  <Paragraphs>180</Paragraphs>
  <Slides>20</Slides>
  <Notes>7</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20</vt:i4>
      </vt:variant>
    </vt:vector>
  </HeadingPairs>
  <TitlesOfParts>
    <vt:vector size="36" baseType="lpstr">
      <vt:lpstr>ＭＳ Ｐゴシック</vt:lpstr>
      <vt:lpstr>Arial</vt:lpstr>
      <vt:lpstr>Arial Narrow</vt:lpstr>
      <vt:lpstr>Calibri</vt:lpstr>
      <vt:lpstr>Courier New</vt:lpstr>
      <vt:lpstr>Franklin Gothic Book</vt:lpstr>
      <vt:lpstr>Franklin Gothic Medium</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Energy Storage Background</vt:lpstr>
      <vt:lpstr>DOE Advanced Energy Storage Initiative</vt:lpstr>
      <vt:lpstr>Advanced Energy Storage Initiative </vt:lpstr>
      <vt:lpstr>DOE Response to AESI – Energy Storage Grand Challenge </vt:lpstr>
      <vt:lpstr>AMO focus in ESGC – Manufacturing and Supply Chains</vt:lpstr>
      <vt:lpstr>Energy Storage – Unifying Technology Theme for AMO</vt:lpstr>
      <vt:lpstr>Competitiveness Focus – Li Ion Batteries </vt:lpstr>
      <vt:lpstr>Barriers to the introduction of new storage technology </vt:lpstr>
      <vt:lpstr>Technical Topic Objectives and Targets</vt:lpstr>
      <vt:lpstr>Balance of Storage System </vt:lpstr>
      <vt:lpstr>Current AMO Activities</vt:lpstr>
      <vt:lpstr>FY 19 funds for AMO Beyond Batteries</vt:lpstr>
      <vt:lpstr>Critical Materials Institute (CMI)</vt:lpstr>
      <vt:lpstr>PowerPoint Presentation</vt:lpstr>
      <vt:lpstr>PowerPoint Presentation</vt:lpstr>
      <vt:lpstr>PowerPoint Presentation</vt:lpstr>
      <vt:lpstr>Technology Office Storage Manufacturing Activities</vt:lpstr>
      <vt:lpstr>Technical Topic Accomplishments/Successes last 2 years</vt:lpstr>
      <vt:lpstr>Thanks to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1096</cp:revision>
  <cp:lastPrinted>2019-10-30T16:02:12Z</cp:lastPrinted>
  <dcterms:created xsi:type="dcterms:W3CDTF">2011-06-04T16:38:42Z</dcterms:created>
  <dcterms:modified xsi:type="dcterms:W3CDTF">2020-06-01T12:22:01Z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