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 id="2147483988" r:id="rId11"/>
  </p:sldMasterIdLst>
  <p:notesMasterIdLst>
    <p:notesMasterId r:id="rId30"/>
  </p:notesMasterIdLst>
  <p:handoutMasterIdLst>
    <p:handoutMasterId r:id="rId31"/>
  </p:handoutMasterIdLst>
  <p:sldIdLst>
    <p:sldId id="841" r:id="rId12"/>
    <p:sldId id="859" r:id="rId13"/>
    <p:sldId id="877" r:id="rId14"/>
    <p:sldId id="891" r:id="rId15"/>
    <p:sldId id="858" r:id="rId16"/>
    <p:sldId id="870" r:id="rId17"/>
    <p:sldId id="892" r:id="rId18"/>
    <p:sldId id="879" r:id="rId19"/>
    <p:sldId id="876" r:id="rId20"/>
    <p:sldId id="888" r:id="rId21"/>
    <p:sldId id="872" r:id="rId22"/>
    <p:sldId id="889" r:id="rId23"/>
    <p:sldId id="862" r:id="rId24"/>
    <p:sldId id="890" r:id="rId25"/>
    <p:sldId id="884" r:id="rId26"/>
    <p:sldId id="886" r:id="rId27"/>
    <p:sldId id="860" r:id="rId28"/>
    <p:sldId id="861"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 id="4" name="Peretti, Kathryn" initials="PK" lastIdx="8" clrIdx="3">
    <p:extLst>
      <p:ext uri="{19B8F6BF-5375-455C-9EA6-DF929625EA0E}">
        <p15:presenceInfo xmlns:p15="http://schemas.microsoft.com/office/powerpoint/2012/main" userId="S-1-5-21-2844929807-1687724802-988633214-242090" providerId="AD"/>
      </p:ext>
    </p:extLst>
  </p:cmAuthor>
  <p:cmAuthor id="5" name="Miller, Theresa (CONTR)" initials="MT(" lastIdx="8" clrIdx="4">
    <p:extLst>
      <p:ext uri="{19B8F6BF-5375-455C-9EA6-DF929625EA0E}">
        <p15:presenceInfo xmlns:p15="http://schemas.microsoft.com/office/powerpoint/2012/main" userId="S-1-5-21-2844929807-1687724802-988633214-127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853F"/>
    <a:srgbClr val="003366"/>
    <a:srgbClr val="000066"/>
    <a:srgbClr val="0D3C8C"/>
    <a:srgbClr val="000000"/>
    <a:srgbClr val="005B82"/>
    <a:srgbClr val="BDD7EE"/>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9714" autoAdjust="0"/>
  </p:normalViewPr>
  <p:slideViewPr>
    <p:cSldViewPr>
      <p:cViewPr varScale="1">
        <p:scale>
          <a:sx n="78" d="100"/>
          <a:sy n="78" d="100"/>
        </p:scale>
        <p:origin x="1404" y="90"/>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05-19T09:47:02.286" idx="8">
    <p:pos x="10" y="10"/>
    <p:text>Jeremy to review</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506FA-0B9C-4EED-BFAE-DEDEAD4AEEE5}" type="doc">
      <dgm:prSet loTypeId="urn:microsoft.com/office/officeart/2005/8/layout/hProcess11" loCatId="process" qsTypeId="urn:microsoft.com/office/officeart/2005/8/quickstyle/simple1" qsCatId="simple" csTypeId="urn:microsoft.com/office/officeart/2005/8/colors/accent1_2" csCatId="accent1" phldr="1"/>
      <dgm:spPr/>
    </dgm:pt>
    <dgm:pt modelId="{D6A71857-204F-4216-BDD9-34F0F339C971}">
      <dgm:prSet phldrT="[Text]" custT="1"/>
      <dgm:spPr/>
      <dgm:t>
        <a:bodyPr/>
        <a:lstStyle/>
        <a:p>
          <a:r>
            <a:rPr lang="en-US" sz="2000" dirty="0"/>
            <a:t>2018</a:t>
          </a:r>
        </a:p>
      </dgm:t>
    </dgm:pt>
    <dgm:pt modelId="{CF48F8AD-AEF9-4B0C-8308-F6E6EB1BAF67}" type="parTrans" cxnId="{44C93993-B26F-41BD-B70B-47CDB29EDFB5}">
      <dgm:prSet/>
      <dgm:spPr/>
      <dgm:t>
        <a:bodyPr/>
        <a:lstStyle/>
        <a:p>
          <a:endParaRPr lang="en-US" sz="2000"/>
        </a:p>
      </dgm:t>
    </dgm:pt>
    <dgm:pt modelId="{30A82970-AFEB-4DD7-9B09-D2C6BE066D9C}" type="sibTrans" cxnId="{44C93993-B26F-41BD-B70B-47CDB29EDFB5}">
      <dgm:prSet/>
      <dgm:spPr/>
      <dgm:t>
        <a:bodyPr/>
        <a:lstStyle/>
        <a:p>
          <a:endParaRPr lang="en-US" sz="2000"/>
        </a:p>
      </dgm:t>
    </dgm:pt>
    <dgm:pt modelId="{9B956EC3-D97C-496D-9E77-F2533F8655D3}">
      <dgm:prSet phldrT="[Text]" custT="1"/>
      <dgm:spPr/>
      <dgm:t>
        <a:bodyPr/>
        <a:lstStyle/>
        <a:p>
          <a:r>
            <a:rPr lang="en-US" sz="2000" dirty="0"/>
            <a:t>2019</a:t>
          </a:r>
        </a:p>
      </dgm:t>
    </dgm:pt>
    <dgm:pt modelId="{1D31A8EF-22C2-455A-A83B-E6B4CDCA522F}" type="parTrans" cxnId="{546C5A9F-38ED-4F62-B102-45393CE763FF}">
      <dgm:prSet/>
      <dgm:spPr/>
      <dgm:t>
        <a:bodyPr/>
        <a:lstStyle/>
        <a:p>
          <a:endParaRPr lang="en-US" sz="2000"/>
        </a:p>
      </dgm:t>
    </dgm:pt>
    <dgm:pt modelId="{9ABDCEA7-233D-46B4-A785-DB95796C232A}" type="sibTrans" cxnId="{546C5A9F-38ED-4F62-B102-45393CE763FF}">
      <dgm:prSet/>
      <dgm:spPr/>
      <dgm:t>
        <a:bodyPr/>
        <a:lstStyle/>
        <a:p>
          <a:endParaRPr lang="en-US" sz="2000"/>
        </a:p>
      </dgm:t>
    </dgm:pt>
    <dgm:pt modelId="{6113174F-7FC1-4E04-8DAA-EEEA639646B0}">
      <dgm:prSet phldrT="[Text]" custT="1"/>
      <dgm:spPr/>
      <dgm:t>
        <a:bodyPr/>
        <a:lstStyle/>
        <a:p>
          <a:r>
            <a:rPr lang="en-US" sz="2000" dirty="0"/>
            <a:t>2020</a:t>
          </a:r>
        </a:p>
      </dgm:t>
    </dgm:pt>
    <dgm:pt modelId="{6C4EA277-578B-42B9-A1CF-D89314D4D1A4}" type="parTrans" cxnId="{7D494905-AD29-4DB7-B3CC-517FDB5FD8B4}">
      <dgm:prSet/>
      <dgm:spPr/>
      <dgm:t>
        <a:bodyPr/>
        <a:lstStyle/>
        <a:p>
          <a:endParaRPr lang="en-US" sz="2000"/>
        </a:p>
      </dgm:t>
    </dgm:pt>
    <dgm:pt modelId="{7DDB61D8-8B4C-44B8-B19C-F55A01677A1C}" type="sibTrans" cxnId="{7D494905-AD29-4DB7-B3CC-517FDB5FD8B4}">
      <dgm:prSet/>
      <dgm:spPr/>
      <dgm:t>
        <a:bodyPr/>
        <a:lstStyle/>
        <a:p>
          <a:endParaRPr lang="en-US" sz="2000"/>
        </a:p>
      </dgm:t>
    </dgm:pt>
    <dgm:pt modelId="{2AA32F67-6547-403E-8F4E-DD489518550B}">
      <dgm:prSet phldrT="[Text]" custT="1"/>
      <dgm:spPr/>
      <dgm:t>
        <a:bodyPr/>
        <a:lstStyle/>
        <a:p>
          <a:r>
            <a:rPr lang="en-US" sz="2000" dirty="0"/>
            <a:t>2017</a:t>
          </a:r>
        </a:p>
      </dgm:t>
    </dgm:pt>
    <dgm:pt modelId="{C5ED564A-5EEF-485D-B103-9271489CA7D0}" type="parTrans" cxnId="{2199C7D3-AD37-4AAA-97CF-D2BFB71634C2}">
      <dgm:prSet/>
      <dgm:spPr/>
      <dgm:t>
        <a:bodyPr/>
        <a:lstStyle/>
        <a:p>
          <a:endParaRPr lang="en-US"/>
        </a:p>
      </dgm:t>
    </dgm:pt>
    <dgm:pt modelId="{EE8B3E74-8E86-4528-A9C8-872AC5294974}" type="sibTrans" cxnId="{2199C7D3-AD37-4AAA-97CF-D2BFB71634C2}">
      <dgm:prSet/>
      <dgm:spPr/>
      <dgm:t>
        <a:bodyPr/>
        <a:lstStyle/>
        <a:p>
          <a:endParaRPr lang="en-US"/>
        </a:p>
      </dgm:t>
    </dgm:pt>
    <dgm:pt modelId="{FD3BC962-5CDD-4A7A-89EE-A5B3EF4FDB2E}">
      <dgm:prSet phldrT="[Text]" custT="1"/>
      <dgm:spPr/>
      <dgm:t>
        <a:bodyPr/>
        <a:lstStyle/>
        <a:p>
          <a:r>
            <a:rPr lang="en-US" sz="2000" dirty="0" smtClean="0"/>
            <a:t>2021+</a:t>
          </a:r>
          <a:endParaRPr lang="en-US" sz="2000" dirty="0"/>
        </a:p>
      </dgm:t>
    </dgm:pt>
    <dgm:pt modelId="{0CE12BDB-46E6-465A-AB7D-50E718352708}" type="parTrans" cxnId="{43783F56-8BDF-4385-8E61-61A6BFE782A7}">
      <dgm:prSet/>
      <dgm:spPr/>
      <dgm:t>
        <a:bodyPr/>
        <a:lstStyle/>
        <a:p>
          <a:endParaRPr lang="en-US"/>
        </a:p>
      </dgm:t>
    </dgm:pt>
    <dgm:pt modelId="{9B67281D-34AF-4556-B981-9B78FCFA5531}" type="sibTrans" cxnId="{43783F56-8BDF-4385-8E61-61A6BFE782A7}">
      <dgm:prSet/>
      <dgm:spPr/>
      <dgm:t>
        <a:bodyPr/>
        <a:lstStyle/>
        <a:p>
          <a:endParaRPr lang="en-US"/>
        </a:p>
      </dgm:t>
    </dgm:pt>
    <dgm:pt modelId="{7B0E1BBB-BC8C-49CC-917E-90ED3BC13B0C}" type="pres">
      <dgm:prSet presAssocID="{021506FA-0B9C-4EED-BFAE-DEDEAD4AEEE5}" presName="Name0" presStyleCnt="0">
        <dgm:presLayoutVars>
          <dgm:dir/>
          <dgm:resizeHandles val="exact"/>
        </dgm:presLayoutVars>
      </dgm:prSet>
      <dgm:spPr/>
    </dgm:pt>
    <dgm:pt modelId="{BDBDD36B-B62C-4288-B971-499188B90B61}" type="pres">
      <dgm:prSet presAssocID="{021506FA-0B9C-4EED-BFAE-DEDEAD4AEEE5}" presName="arrow" presStyleLbl="bgShp" presStyleIdx="0" presStyleCnt="1"/>
      <dgm:spPr/>
    </dgm:pt>
    <dgm:pt modelId="{22A8977C-03F7-4608-87F8-09B80D2C61D1}" type="pres">
      <dgm:prSet presAssocID="{021506FA-0B9C-4EED-BFAE-DEDEAD4AEEE5}" presName="points" presStyleCnt="0"/>
      <dgm:spPr/>
    </dgm:pt>
    <dgm:pt modelId="{1D279BFA-7C44-4350-BD4E-935F9CCB4587}" type="pres">
      <dgm:prSet presAssocID="{2AA32F67-6547-403E-8F4E-DD489518550B}" presName="compositeA" presStyleCnt="0"/>
      <dgm:spPr/>
    </dgm:pt>
    <dgm:pt modelId="{E11318A9-2A33-4324-8D0E-F1C947D605AD}" type="pres">
      <dgm:prSet presAssocID="{2AA32F67-6547-403E-8F4E-DD489518550B}" presName="textA" presStyleLbl="revTx" presStyleIdx="0" presStyleCnt="5">
        <dgm:presLayoutVars>
          <dgm:bulletEnabled val="1"/>
        </dgm:presLayoutVars>
      </dgm:prSet>
      <dgm:spPr/>
      <dgm:t>
        <a:bodyPr/>
        <a:lstStyle/>
        <a:p>
          <a:endParaRPr lang="en-US"/>
        </a:p>
      </dgm:t>
    </dgm:pt>
    <dgm:pt modelId="{8E79042B-B096-49E4-832C-946BCCDEAA52}" type="pres">
      <dgm:prSet presAssocID="{2AA32F67-6547-403E-8F4E-DD489518550B}" presName="circleA" presStyleLbl="node1" presStyleIdx="0" presStyleCnt="5"/>
      <dgm:spPr/>
    </dgm:pt>
    <dgm:pt modelId="{4C17EB4E-5F45-44CC-9CD9-D1FA5CD63301}" type="pres">
      <dgm:prSet presAssocID="{2AA32F67-6547-403E-8F4E-DD489518550B}" presName="spaceA" presStyleCnt="0"/>
      <dgm:spPr/>
    </dgm:pt>
    <dgm:pt modelId="{D5E07C0C-5AD2-4F42-8B32-1A7FF388BEEF}" type="pres">
      <dgm:prSet presAssocID="{EE8B3E74-8E86-4528-A9C8-872AC5294974}" presName="space" presStyleCnt="0"/>
      <dgm:spPr/>
    </dgm:pt>
    <dgm:pt modelId="{0E58D18E-9C63-4644-983D-CFF7A4913C8A}" type="pres">
      <dgm:prSet presAssocID="{D6A71857-204F-4216-BDD9-34F0F339C971}" presName="compositeB" presStyleCnt="0"/>
      <dgm:spPr/>
    </dgm:pt>
    <dgm:pt modelId="{902CEE4D-998B-43C5-98BD-86CD52C9507B}" type="pres">
      <dgm:prSet presAssocID="{D6A71857-204F-4216-BDD9-34F0F339C971}" presName="textB" presStyleLbl="revTx" presStyleIdx="1" presStyleCnt="5" custLinFactY="-39143" custLinFactNeighborX="8614" custLinFactNeighborY="-100000">
        <dgm:presLayoutVars>
          <dgm:bulletEnabled val="1"/>
        </dgm:presLayoutVars>
      </dgm:prSet>
      <dgm:spPr/>
      <dgm:t>
        <a:bodyPr/>
        <a:lstStyle/>
        <a:p>
          <a:endParaRPr lang="en-US"/>
        </a:p>
      </dgm:t>
    </dgm:pt>
    <dgm:pt modelId="{704711A5-BD04-4147-A7C3-03B610EDFB76}" type="pres">
      <dgm:prSet presAssocID="{D6A71857-204F-4216-BDD9-34F0F339C971}" presName="circleB" presStyleLbl="node1" presStyleIdx="1" presStyleCnt="5" custLinFactNeighborX="65398"/>
      <dgm:spPr/>
      <dgm:t>
        <a:bodyPr/>
        <a:lstStyle/>
        <a:p>
          <a:endParaRPr lang="en-US"/>
        </a:p>
      </dgm:t>
    </dgm:pt>
    <dgm:pt modelId="{F2B73FB0-46C5-4885-A873-E5F84B6426BF}" type="pres">
      <dgm:prSet presAssocID="{D6A71857-204F-4216-BDD9-34F0F339C971}" presName="spaceB" presStyleCnt="0"/>
      <dgm:spPr/>
    </dgm:pt>
    <dgm:pt modelId="{4BF37EC2-1A98-4767-9521-C710A9CECD50}" type="pres">
      <dgm:prSet presAssocID="{30A82970-AFEB-4DD7-9B09-D2C6BE066D9C}" presName="space" presStyleCnt="0"/>
      <dgm:spPr/>
    </dgm:pt>
    <dgm:pt modelId="{80BED06B-D092-4CA1-9221-9BDDC3732077}" type="pres">
      <dgm:prSet presAssocID="{9B956EC3-D97C-496D-9E77-F2533F8655D3}" presName="compositeA" presStyleCnt="0"/>
      <dgm:spPr/>
    </dgm:pt>
    <dgm:pt modelId="{3698B63C-E318-4040-ABC1-211F4FAA3275}" type="pres">
      <dgm:prSet presAssocID="{9B956EC3-D97C-496D-9E77-F2533F8655D3}" presName="textA" presStyleLbl="revTx" presStyleIdx="2" presStyleCnt="5" custLinFactNeighborX="7537">
        <dgm:presLayoutVars>
          <dgm:bulletEnabled val="1"/>
        </dgm:presLayoutVars>
      </dgm:prSet>
      <dgm:spPr/>
      <dgm:t>
        <a:bodyPr/>
        <a:lstStyle/>
        <a:p>
          <a:endParaRPr lang="en-US"/>
        </a:p>
      </dgm:t>
    </dgm:pt>
    <dgm:pt modelId="{7C1180A4-7A1C-42CD-9B35-2A7C64E8E913}" type="pres">
      <dgm:prSet presAssocID="{9B956EC3-D97C-496D-9E77-F2533F8655D3}" presName="circleA" presStyleLbl="node1" presStyleIdx="2" presStyleCnt="5" custLinFactNeighborX="57221"/>
      <dgm:spPr/>
    </dgm:pt>
    <dgm:pt modelId="{7A571B8C-EE83-4BF9-9F1F-6288F0152332}" type="pres">
      <dgm:prSet presAssocID="{9B956EC3-D97C-496D-9E77-F2533F8655D3}" presName="spaceA" presStyleCnt="0"/>
      <dgm:spPr/>
    </dgm:pt>
    <dgm:pt modelId="{EAF488A0-64E1-4FF7-85F4-B3DBAA5BD254}" type="pres">
      <dgm:prSet presAssocID="{9ABDCEA7-233D-46B4-A785-DB95796C232A}" presName="space" presStyleCnt="0"/>
      <dgm:spPr/>
    </dgm:pt>
    <dgm:pt modelId="{9C42140F-AB93-491B-BB38-6ABD130D17FD}" type="pres">
      <dgm:prSet presAssocID="{6113174F-7FC1-4E04-8DAA-EEEA639646B0}" presName="compositeB" presStyleCnt="0"/>
      <dgm:spPr/>
    </dgm:pt>
    <dgm:pt modelId="{A5DD5FE1-A5F0-4810-A18B-5FD8BD41872D}" type="pres">
      <dgm:prSet presAssocID="{6113174F-7FC1-4E04-8DAA-EEEA639646B0}" presName="textB" presStyleLbl="revTx" presStyleIdx="3" presStyleCnt="5" custLinFactY="-37747" custLinFactNeighborX="17244" custLinFactNeighborY="-100000">
        <dgm:presLayoutVars>
          <dgm:bulletEnabled val="1"/>
        </dgm:presLayoutVars>
      </dgm:prSet>
      <dgm:spPr/>
      <dgm:t>
        <a:bodyPr/>
        <a:lstStyle/>
        <a:p>
          <a:endParaRPr lang="en-US"/>
        </a:p>
      </dgm:t>
    </dgm:pt>
    <dgm:pt modelId="{96ACC696-9347-4716-90D7-7A13BC582303}" type="pres">
      <dgm:prSet presAssocID="{6113174F-7FC1-4E04-8DAA-EEEA639646B0}" presName="circleB" presStyleLbl="node1" presStyleIdx="3" presStyleCnt="5" custLinFactX="30928" custLinFactNeighborX="100000"/>
      <dgm:spPr/>
    </dgm:pt>
    <dgm:pt modelId="{84A1E463-8F01-4F31-A623-9F8390FAF852}" type="pres">
      <dgm:prSet presAssocID="{6113174F-7FC1-4E04-8DAA-EEEA639646B0}" presName="spaceB" presStyleCnt="0"/>
      <dgm:spPr/>
    </dgm:pt>
    <dgm:pt modelId="{AF0BA1B4-B66E-4809-A245-3D31FAA19BDF}" type="pres">
      <dgm:prSet presAssocID="{7DDB61D8-8B4C-44B8-B19C-F55A01677A1C}" presName="space" presStyleCnt="0"/>
      <dgm:spPr/>
    </dgm:pt>
    <dgm:pt modelId="{AA698C97-8760-4C4B-83CF-9F6E23B09F94}" type="pres">
      <dgm:prSet presAssocID="{FD3BC962-5CDD-4A7A-89EE-A5B3EF4FDB2E}" presName="compositeA" presStyleCnt="0"/>
      <dgm:spPr/>
    </dgm:pt>
    <dgm:pt modelId="{DE60E20A-81C3-435A-8E6F-3449BCC37C7A}" type="pres">
      <dgm:prSet presAssocID="{FD3BC962-5CDD-4A7A-89EE-A5B3EF4FDB2E}" presName="textA" presStyleLbl="revTx" presStyleIdx="4" presStyleCnt="5">
        <dgm:presLayoutVars>
          <dgm:bulletEnabled val="1"/>
        </dgm:presLayoutVars>
      </dgm:prSet>
      <dgm:spPr/>
      <dgm:t>
        <a:bodyPr/>
        <a:lstStyle/>
        <a:p>
          <a:endParaRPr lang="en-US"/>
        </a:p>
      </dgm:t>
    </dgm:pt>
    <dgm:pt modelId="{5EE8C54C-CFDB-43C0-90DF-E7C8D9F4B931}" type="pres">
      <dgm:prSet presAssocID="{FD3BC962-5CDD-4A7A-89EE-A5B3EF4FDB2E}" presName="circleA" presStyleLbl="node1" presStyleIdx="4" presStyleCnt="5"/>
      <dgm:spPr/>
    </dgm:pt>
    <dgm:pt modelId="{D9C8E492-8472-495E-99EE-E77AC3B7117A}" type="pres">
      <dgm:prSet presAssocID="{FD3BC962-5CDD-4A7A-89EE-A5B3EF4FDB2E}" presName="spaceA" presStyleCnt="0"/>
      <dgm:spPr/>
    </dgm:pt>
  </dgm:ptLst>
  <dgm:cxnLst>
    <dgm:cxn modelId="{83852E09-AF81-44B9-8506-A3E10593B681}" type="presOf" srcId="{021506FA-0B9C-4EED-BFAE-DEDEAD4AEEE5}" destId="{7B0E1BBB-BC8C-49CC-917E-90ED3BC13B0C}" srcOrd="0" destOrd="0" presId="urn:microsoft.com/office/officeart/2005/8/layout/hProcess11"/>
    <dgm:cxn modelId="{C986448B-CD0A-47EF-BCA0-FE3C1E0B2763}" type="presOf" srcId="{6113174F-7FC1-4E04-8DAA-EEEA639646B0}" destId="{A5DD5FE1-A5F0-4810-A18B-5FD8BD41872D}" srcOrd="0" destOrd="0" presId="urn:microsoft.com/office/officeart/2005/8/layout/hProcess11"/>
    <dgm:cxn modelId="{03CA78F0-DF89-4BF2-9BE6-4E6A89EDE3F2}" type="presOf" srcId="{2AA32F67-6547-403E-8F4E-DD489518550B}" destId="{E11318A9-2A33-4324-8D0E-F1C947D605AD}" srcOrd="0" destOrd="0" presId="urn:microsoft.com/office/officeart/2005/8/layout/hProcess11"/>
    <dgm:cxn modelId="{7D494905-AD29-4DB7-B3CC-517FDB5FD8B4}" srcId="{021506FA-0B9C-4EED-BFAE-DEDEAD4AEEE5}" destId="{6113174F-7FC1-4E04-8DAA-EEEA639646B0}" srcOrd="3" destOrd="0" parTransId="{6C4EA277-578B-42B9-A1CF-D89314D4D1A4}" sibTransId="{7DDB61D8-8B4C-44B8-B19C-F55A01677A1C}"/>
    <dgm:cxn modelId="{1E53AB0B-D2E9-4AA3-9702-C72E26298F3F}" type="presOf" srcId="{9B956EC3-D97C-496D-9E77-F2533F8655D3}" destId="{3698B63C-E318-4040-ABC1-211F4FAA3275}" srcOrd="0" destOrd="0" presId="urn:microsoft.com/office/officeart/2005/8/layout/hProcess11"/>
    <dgm:cxn modelId="{BF4D8C68-B1A1-47C6-8C13-52531DAFBD29}" type="presOf" srcId="{FD3BC962-5CDD-4A7A-89EE-A5B3EF4FDB2E}" destId="{DE60E20A-81C3-435A-8E6F-3449BCC37C7A}" srcOrd="0" destOrd="0" presId="urn:microsoft.com/office/officeart/2005/8/layout/hProcess11"/>
    <dgm:cxn modelId="{4472C9D6-9628-4C02-9312-1D66A45A7D71}" type="presOf" srcId="{D6A71857-204F-4216-BDD9-34F0F339C971}" destId="{902CEE4D-998B-43C5-98BD-86CD52C9507B}" srcOrd="0" destOrd="0" presId="urn:microsoft.com/office/officeart/2005/8/layout/hProcess11"/>
    <dgm:cxn modelId="{2199C7D3-AD37-4AAA-97CF-D2BFB71634C2}" srcId="{021506FA-0B9C-4EED-BFAE-DEDEAD4AEEE5}" destId="{2AA32F67-6547-403E-8F4E-DD489518550B}" srcOrd="0" destOrd="0" parTransId="{C5ED564A-5EEF-485D-B103-9271489CA7D0}" sibTransId="{EE8B3E74-8E86-4528-A9C8-872AC5294974}"/>
    <dgm:cxn modelId="{43783F56-8BDF-4385-8E61-61A6BFE782A7}" srcId="{021506FA-0B9C-4EED-BFAE-DEDEAD4AEEE5}" destId="{FD3BC962-5CDD-4A7A-89EE-A5B3EF4FDB2E}" srcOrd="4" destOrd="0" parTransId="{0CE12BDB-46E6-465A-AB7D-50E718352708}" sibTransId="{9B67281D-34AF-4556-B981-9B78FCFA5531}"/>
    <dgm:cxn modelId="{44C93993-B26F-41BD-B70B-47CDB29EDFB5}" srcId="{021506FA-0B9C-4EED-BFAE-DEDEAD4AEEE5}" destId="{D6A71857-204F-4216-BDD9-34F0F339C971}" srcOrd="1" destOrd="0" parTransId="{CF48F8AD-AEF9-4B0C-8308-F6E6EB1BAF67}" sibTransId="{30A82970-AFEB-4DD7-9B09-D2C6BE066D9C}"/>
    <dgm:cxn modelId="{546C5A9F-38ED-4F62-B102-45393CE763FF}" srcId="{021506FA-0B9C-4EED-BFAE-DEDEAD4AEEE5}" destId="{9B956EC3-D97C-496D-9E77-F2533F8655D3}" srcOrd="2" destOrd="0" parTransId="{1D31A8EF-22C2-455A-A83B-E6B4CDCA522F}" sibTransId="{9ABDCEA7-233D-46B4-A785-DB95796C232A}"/>
    <dgm:cxn modelId="{F135FE51-CC7D-4A3D-810A-60B2494F54E8}" type="presParOf" srcId="{7B0E1BBB-BC8C-49CC-917E-90ED3BC13B0C}" destId="{BDBDD36B-B62C-4288-B971-499188B90B61}" srcOrd="0" destOrd="0" presId="urn:microsoft.com/office/officeart/2005/8/layout/hProcess11"/>
    <dgm:cxn modelId="{33D9020A-CF7D-4EC5-BF3C-E60064CC3872}" type="presParOf" srcId="{7B0E1BBB-BC8C-49CC-917E-90ED3BC13B0C}" destId="{22A8977C-03F7-4608-87F8-09B80D2C61D1}" srcOrd="1" destOrd="0" presId="urn:microsoft.com/office/officeart/2005/8/layout/hProcess11"/>
    <dgm:cxn modelId="{E2572037-C62A-4DCD-9809-BCFC3D9BFD6F}" type="presParOf" srcId="{22A8977C-03F7-4608-87F8-09B80D2C61D1}" destId="{1D279BFA-7C44-4350-BD4E-935F9CCB4587}" srcOrd="0" destOrd="0" presId="urn:microsoft.com/office/officeart/2005/8/layout/hProcess11"/>
    <dgm:cxn modelId="{90F57767-81D6-495D-BEAE-437CF313D23B}" type="presParOf" srcId="{1D279BFA-7C44-4350-BD4E-935F9CCB4587}" destId="{E11318A9-2A33-4324-8D0E-F1C947D605AD}" srcOrd="0" destOrd="0" presId="urn:microsoft.com/office/officeart/2005/8/layout/hProcess11"/>
    <dgm:cxn modelId="{3FD837FF-6789-4307-83F2-F186F376852A}" type="presParOf" srcId="{1D279BFA-7C44-4350-BD4E-935F9CCB4587}" destId="{8E79042B-B096-49E4-832C-946BCCDEAA52}" srcOrd="1" destOrd="0" presId="urn:microsoft.com/office/officeart/2005/8/layout/hProcess11"/>
    <dgm:cxn modelId="{D3E1CDF2-7E26-44B5-BF91-216BA47DD8B7}" type="presParOf" srcId="{1D279BFA-7C44-4350-BD4E-935F9CCB4587}" destId="{4C17EB4E-5F45-44CC-9CD9-D1FA5CD63301}" srcOrd="2" destOrd="0" presId="urn:microsoft.com/office/officeart/2005/8/layout/hProcess11"/>
    <dgm:cxn modelId="{326EFAE0-456B-4A2D-8FB0-AE7AEE849006}" type="presParOf" srcId="{22A8977C-03F7-4608-87F8-09B80D2C61D1}" destId="{D5E07C0C-5AD2-4F42-8B32-1A7FF388BEEF}" srcOrd="1" destOrd="0" presId="urn:microsoft.com/office/officeart/2005/8/layout/hProcess11"/>
    <dgm:cxn modelId="{DE69C306-84CC-4596-AD52-22E87A318967}" type="presParOf" srcId="{22A8977C-03F7-4608-87F8-09B80D2C61D1}" destId="{0E58D18E-9C63-4644-983D-CFF7A4913C8A}" srcOrd="2" destOrd="0" presId="urn:microsoft.com/office/officeart/2005/8/layout/hProcess11"/>
    <dgm:cxn modelId="{08B4194E-D9F0-4F0C-906E-5A6146D1350B}" type="presParOf" srcId="{0E58D18E-9C63-4644-983D-CFF7A4913C8A}" destId="{902CEE4D-998B-43C5-98BD-86CD52C9507B}" srcOrd="0" destOrd="0" presId="urn:microsoft.com/office/officeart/2005/8/layout/hProcess11"/>
    <dgm:cxn modelId="{75710AD0-5F5E-445B-A790-31F01520625A}" type="presParOf" srcId="{0E58D18E-9C63-4644-983D-CFF7A4913C8A}" destId="{704711A5-BD04-4147-A7C3-03B610EDFB76}" srcOrd="1" destOrd="0" presId="urn:microsoft.com/office/officeart/2005/8/layout/hProcess11"/>
    <dgm:cxn modelId="{4DB5F519-1A91-4A40-B03C-5B653210385C}" type="presParOf" srcId="{0E58D18E-9C63-4644-983D-CFF7A4913C8A}" destId="{F2B73FB0-46C5-4885-A873-E5F84B6426BF}" srcOrd="2" destOrd="0" presId="urn:microsoft.com/office/officeart/2005/8/layout/hProcess11"/>
    <dgm:cxn modelId="{75AF986B-A9E9-497C-B6F0-EBBBA9F3C8BE}" type="presParOf" srcId="{22A8977C-03F7-4608-87F8-09B80D2C61D1}" destId="{4BF37EC2-1A98-4767-9521-C710A9CECD50}" srcOrd="3" destOrd="0" presId="urn:microsoft.com/office/officeart/2005/8/layout/hProcess11"/>
    <dgm:cxn modelId="{711BD753-F122-46BA-9D9E-989C0D114DFE}" type="presParOf" srcId="{22A8977C-03F7-4608-87F8-09B80D2C61D1}" destId="{80BED06B-D092-4CA1-9221-9BDDC3732077}" srcOrd="4" destOrd="0" presId="urn:microsoft.com/office/officeart/2005/8/layout/hProcess11"/>
    <dgm:cxn modelId="{768C8C80-BA3D-462D-AC58-28A33C083877}" type="presParOf" srcId="{80BED06B-D092-4CA1-9221-9BDDC3732077}" destId="{3698B63C-E318-4040-ABC1-211F4FAA3275}" srcOrd="0" destOrd="0" presId="urn:microsoft.com/office/officeart/2005/8/layout/hProcess11"/>
    <dgm:cxn modelId="{3A924D6B-D28B-4434-A35D-0D301457FD6B}" type="presParOf" srcId="{80BED06B-D092-4CA1-9221-9BDDC3732077}" destId="{7C1180A4-7A1C-42CD-9B35-2A7C64E8E913}" srcOrd="1" destOrd="0" presId="urn:microsoft.com/office/officeart/2005/8/layout/hProcess11"/>
    <dgm:cxn modelId="{9A0DD890-4CAA-4A62-A8A1-7C9F7D3685FA}" type="presParOf" srcId="{80BED06B-D092-4CA1-9221-9BDDC3732077}" destId="{7A571B8C-EE83-4BF9-9F1F-6288F0152332}" srcOrd="2" destOrd="0" presId="urn:microsoft.com/office/officeart/2005/8/layout/hProcess11"/>
    <dgm:cxn modelId="{9B84454C-E7E6-4503-B4C0-C3F81DB30761}" type="presParOf" srcId="{22A8977C-03F7-4608-87F8-09B80D2C61D1}" destId="{EAF488A0-64E1-4FF7-85F4-B3DBAA5BD254}" srcOrd="5" destOrd="0" presId="urn:microsoft.com/office/officeart/2005/8/layout/hProcess11"/>
    <dgm:cxn modelId="{5FE9B3AB-F4CF-4890-9115-05F9DFF8C9BC}" type="presParOf" srcId="{22A8977C-03F7-4608-87F8-09B80D2C61D1}" destId="{9C42140F-AB93-491B-BB38-6ABD130D17FD}" srcOrd="6" destOrd="0" presId="urn:microsoft.com/office/officeart/2005/8/layout/hProcess11"/>
    <dgm:cxn modelId="{F775CD17-CA33-438D-A3F4-C0C7D405AE2A}" type="presParOf" srcId="{9C42140F-AB93-491B-BB38-6ABD130D17FD}" destId="{A5DD5FE1-A5F0-4810-A18B-5FD8BD41872D}" srcOrd="0" destOrd="0" presId="urn:microsoft.com/office/officeart/2005/8/layout/hProcess11"/>
    <dgm:cxn modelId="{EA4BA198-5D9B-4F08-BFAD-A623CA8977DF}" type="presParOf" srcId="{9C42140F-AB93-491B-BB38-6ABD130D17FD}" destId="{96ACC696-9347-4716-90D7-7A13BC582303}" srcOrd="1" destOrd="0" presId="urn:microsoft.com/office/officeart/2005/8/layout/hProcess11"/>
    <dgm:cxn modelId="{A1CBB0E0-A780-44E1-B9D5-475ABBF7329F}" type="presParOf" srcId="{9C42140F-AB93-491B-BB38-6ABD130D17FD}" destId="{84A1E463-8F01-4F31-A623-9F8390FAF852}" srcOrd="2" destOrd="0" presId="urn:microsoft.com/office/officeart/2005/8/layout/hProcess11"/>
    <dgm:cxn modelId="{3581391D-664E-43DE-BC8C-0E81C1376C2A}" type="presParOf" srcId="{22A8977C-03F7-4608-87F8-09B80D2C61D1}" destId="{AF0BA1B4-B66E-4809-A245-3D31FAA19BDF}" srcOrd="7" destOrd="0" presId="urn:microsoft.com/office/officeart/2005/8/layout/hProcess11"/>
    <dgm:cxn modelId="{5136F5C7-8C9E-4003-8D60-0FD16DBFBED5}" type="presParOf" srcId="{22A8977C-03F7-4608-87F8-09B80D2C61D1}" destId="{AA698C97-8760-4C4B-83CF-9F6E23B09F94}" srcOrd="8" destOrd="0" presId="urn:microsoft.com/office/officeart/2005/8/layout/hProcess11"/>
    <dgm:cxn modelId="{97106C37-0A6B-4BDD-A0CF-A94CE5AA062B}" type="presParOf" srcId="{AA698C97-8760-4C4B-83CF-9F6E23B09F94}" destId="{DE60E20A-81C3-435A-8E6F-3449BCC37C7A}" srcOrd="0" destOrd="0" presId="urn:microsoft.com/office/officeart/2005/8/layout/hProcess11"/>
    <dgm:cxn modelId="{ED33E460-B51D-45E4-8EEB-6254AA99D1AE}" type="presParOf" srcId="{AA698C97-8760-4C4B-83CF-9F6E23B09F94}" destId="{5EE8C54C-CFDB-43C0-90DF-E7C8D9F4B931}" srcOrd="1" destOrd="0" presId="urn:microsoft.com/office/officeart/2005/8/layout/hProcess11"/>
    <dgm:cxn modelId="{AFEC9CEC-1BE4-4F0B-AC17-38FDD4AB255B}" type="presParOf" srcId="{AA698C97-8760-4C4B-83CF-9F6E23B09F94}" destId="{D9C8E492-8472-495E-99EE-E77AC3B7117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2163F-DC25-404B-8D9C-D2408F29BE9C}" type="doc">
      <dgm:prSet loTypeId="urn:microsoft.com/office/officeart/2005/8/layout/venn1" loCatId="relationship" qsTypeId="urn:microsoft.com/office/officeart/2005/8/quickstyle/simple1" qsCatId="simple" csTypeId="urn:microsoft.com/office/officeart/2005/8/colors/accent1_2" csCatId="accent1" phldr="1"/>
      <dgm:spPr/>
    </dgm:pt>
    <dgm:pt modelId="{B2B46809-0718-446B-9272-E673D53DCE84}">
      <dgm:prSet phldrT="[Text]"/>
      <dgm:spPr/>
      <dgm:t>
        <a:bodyPr/>
        <a:lstStyle/>
        <a:p>
          <a:pPr>
            <a:lnSpc>
              <a:spcPct val="100000"/>
            </a:lnSpc>
            <a:spcAft>
              <a:spcPts val="0"/>
            </a:spcAft>
          </a:pPr>
          <a:r>
            <a:rPr lang="en-US" dirty="0" smtClean="0"/>
            <a:t>Chemical Manufacturing R&amp;D Projects</a:t>
          </a:r>
        </a:p>
        <a:p>
          <a:pPr>
            <a:lnSpc>
              <a:spcPct val="100000"/>
            </a:lnSpc>
            <a:spcAft>
              <a:spcPts val="0"/>
            </a:spcAft>
          </a:pPr>
          <a:endParaRPr lang="en-US" dirty="0" smtClean="0"/>
        </a:p>
        <a:p>
          <a:pPr>
            <a:lnSpc>
              <a:spcPct val="100000"/>
            </a:lnSpc>
            <a:spcAft>
              <a:spcPts val="0"/>
            </a:spcAft>
          </a:pPr>
          <a:r>
            <a:rPr lang="en-US" dirty="0" smtClean="0"/>
            <a:t>TRL 2-5</a:t>
          </a:r>
        </a:p>
        <a:p>
          <a:pPr>
            <a:lnSpc>
              <a:spcPct val="100000"/>
            </a:lnSpc>
            <a:spcAft>
              <a:spcPts val="0"/>
            </a:spcAft>
          </a:pPr>
          <a:r>
            <a:rPr lang="en-US" dirty="0" smtClean="0"/>
            <a:t>0-20% Cost Share</a:t>
          </a:r>
          <a:endParaRPr lang="en-US" dirty="0"/>
        </a:p>
      </dgm:t>
    </dgm:pt>
    <dgm:pt modelId="{CB890A72-E401-4043-A2C4-6D2CFA6F0FD1}" type="parTrans" cxnId="{00C0BD35-B50E-4B37-BC59-EF37BBF14675}">
      <dgm:prSet/>
      <dgm:spPr/>
      <dgm:t>
        <a:bodyPr/>
        <a:lstStyle/>
        <a:p>
          <a:endParaRPr lang="en-US"/>
        </a:p>
      </dgm:t>
    </dgm:pt>
    <dgm:pt modelId="{37E1AAEE-6E54-4E52-8077-53C1626B08BB}" type="sibTrans" cxnId="{00C0BD35-B50E-4B37-BC59-EF37BBF14675}">
      <dgm:prSet/>
      <dgm:spPr/>
      <dgm:t>
        <a:bodyPr/>
        <a:lstStyle/>
        <a:p>
          <a:endParaRPr lang="en-US"/>
        </a:p>
      </dgm:t>
    </dgm:pt>
    <dgm:pt modelId="{7FE3FA43-D24D-4127-B4FA-611B675DDCC7}">
      <dgm:prSet phldrT="[Text]"/>
      <dgm:spPr/>
      <dgm:t>
        <a:bodyPr/>
        <a:lstStyle/>
        <a:p>
          <a:pPr>
            <a:lnSpc>
              <a:spcPct val="100000"/>
            </a:lnSpc>
            <a:spcAft>
              <a:spcPts val="0"/>
            </a:spcAft>
          </a:pPr>
          <a:r>
            <a:rPr lang="en-US" dirty="0" smtClean="0"/>
            <a:t>RAPID </a:t>
          </a:r>
        </a:p>
        <a:p>
          <a:pPr>
            <a:lnSpc>
              <a:spcPct val="100000"/>
            </a:lnSpc>
            <a:spcAft>
              <a:spcPts val="0"/>
            </a:spcAft>
          </a:pPr>
          <a:r>
            <a:rPr lang="en-US" dirty="0" smtClean="0"/>
            <a:t>Institute</a:t>
          </a:r>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r>
            <a:rPr lang="en-US" dirty="0" smtClean="0"/>
            <a:t>TRL 4-7</a:t>
          </a:r>
        </a:p>
        <a:p>
          <a:pPr>
            <a:lnSpc>
              <a:spcPct val="100000"/>
            </a:lnSpc>
            <a:spcAft>
              <a:spcPts val="0"/>
            </a:spcAft>
          </a:pPr>
          <a:r>
            <a:rPr lang="en-US" dirty="0" smtClean="0"/>
            <a:t>≥ 50% Cost Share</a:t>
          </a:r>
        </a:p>
      </dgm:t>
    </dgm:pt>
    <dgm:pt modelId="{47596C61-6897-4EEC-8A1E-52BECD337DEC}" type="parTrans" cxnId="{5F69777E-5C42-4D44-B28B-08A2BA0410B2}">
      <dgm:prSet/>
      <dgm:spPr/>
      <dgm:t>
        <a:bodyPr/>
        <a:lstStyle/>
        <a:p>
          <a:endParaRPr lang="en-US"/>
        </a:p>
      </dgm:t>
    </dgm:pt>
    <dgm:pt modelId="{B10FBE74-E8C2-4499-9055-3ACCB19E56EC}" type="sibTrans" cxnId="{5F69777E-5C42-4D44-B28B-08A2BA0410B2}">
      <dgm:prSet/>
      <dgm:spPr/>
      <dgm:t>
        <a:bodyPr/>
        <a:lstStyle/>
        <a:p>
          <a:endParaRPr lang="en-US"/>
        </a:p>
      </dgm:t>
    </dgm:pt>
    <dgm:pt modelId="{3BF8ED56-55AB-4B93-BC7F-350F63E7F812}" type="pres">
      <dgm:prSet presAssocID="{72D2163F-DC25-404B-8D9C-D2408F29BE9C}" presName="compositeShape" presStyleCnt="0">
        <dgm:presLayoutVars>
          <dgm:chMax val="7"/>
          <dgm:dir/>
          <dgm:resizeHandles val="exact"/>
        </dgm:presLayoutVars>
      </dgm:prSet>
      <dgm:spPr/>
    </dgm:pt>
    <dgm:pt modelId="{11F00D3B-5A6C-40B5-BFDD-376A59D37CA4}" type="pres">
      <dgm:prSet presAssocID="{B2B46809-0718-446B-9272-E673D53DCE84}" presName="circ1" presStyleLbl="vennNode1" presStyleIdx="0" presStyleCnt="2"/>
      <dgm:spPr/>
      <dgm:t>
        <a:bodyPr/>
        <a:lstStyle/>
        <a:p>
          <a:endParaRPr lang="en-US"/>
        </a:p>
      </dgm:t>
    </dgm:pt>
    <dgm:pt modelId="{E037DFE4-7E1B-4731-B70A-004AD426F7AC}" type="pres">
      <dgm:prSet presAssocID="{B2B46809-0718-446B-9272-E673D53DCE84}" presName="circ1Tx" presStyleLbl="revTx" presStyleIdx="0" presStyleCnt="0">
        <dgm:presLayoutVars>
          <dgm:chMax val="0"/>
          <dgm:chPref val="0"/>
          <dgm:bulletEnabled val="1"/>
        </dgm:presLayoutVars>
      </dgm:prSet>
      <dgm:spPr/>
      <dgm:t>
        <a:bodyPr/>
        <a:lstStyle/>
        <a:p>
          <a:endParaRPr lang="en-US"/>
        </a:p>
      </dgm:t>
    </dgm:pt>
    <dgm:pt modelId="{81D921B6-294D-46D5-A69B-BB4130C8A336}" type="pres">
      <dgm:prSet presAssocID="{7FE3FA43-D24D-4127-B4FA-611B675DDCC7}" presName="circ2" presStyleLbl="vennNode1" presStyleIdx="1" presStyleCnt="2"/>
      <dgm:spPr/>
      <dgm:t>
        <a:bodyPr/>
        <a:lstStyle/>
        <a:p>
          <a:endParaRPr lang="en-US"/>
        </a:p>
      </dgm:t>
    </dgm:pt>
    <dgm:pt modelId="{CD862D3E-53C0-4D9F-93A1-67196E96D087}" type="pres">
      <dgm:prSet presAssocID="{7FE3FA43-D24D-4127-B4FA-611B675DDCC7}" presName="circ2Tx" presStyleLbl="revTx" presStyleIdx="0" presStyleCnt="0">
        <dgm:presLayoutVars>
          <dgm:chMax val="0"/>
          <dgm:chPref val="0"/>
          <dgm:bulletEnabled val="1"/>
        </dgm:presLayoutVars>
      </dgm:prSet>
      <dgm:spPr/>
      <dgm:t>
        <a:bodyPr/>
        <a:lstStyle/>
        <a:p>
          <a:endParaRPr lang="en-US"/>
        </a:p>
      </dgm:t>
    </dgm:pt>
  </dgm:ptLst>
  <dgm:cxnLst>
    <dgm:cxn modelId="{E554C3CB-7062-493F-BFEB-46BF35B97B0D}" type="presOf" srcId="{B2B46809-0718-446B-9272-E673D53DCE84}" destId="{11F00D3B-5A6C-40B5-BFDD-376A59D37CA4}" srcOrd="0" destOrd="0" presId="urn:microsoft.com/office/officeart/2005/8/layout/venn1"/>
    <dgm:cxn modelId="{BC738C88-83CF-4D25-9813-25C83DE86182}" type="presOf" srcId="{7FE3FA43-D24D-4127-B4FA-611B675DDCC7}" destId="{CD862D3E-53C0-4D9F-93A1-67196E96D087}" srcOrd="1" destOrd="0" presId="urn:microsoft.com/office/officeart/2005/8/layout/venn1"/>
    <dgm:cxn modelId="{51451029-C597-495A-A108-54543C3D490C}" type="presOf" srcId="{B2B46809-0718-446B-9272-E673D53DCE84}" destId="{E037DFE4-7E1B-4731-B70A-004AD426F7AC}" srcOrd="1" destOrd="0" presId="urn:microsoft.com/office/officeart/2005/8/layout/venn1"/>
    <dgm:cxn modelId="{00C0BD35-B50E-4B37-BC59-EF37BBF14675}" srcId="{72D2163F-DC25-404B-8D9C-D2408F29BE9C}" destId="{B2B46809-0718-446B-9272-E673D53DCE84}" srcOrd="0" destOrd="0" parTransId="{CB890A72-E401-4043-A2C4-6D2CFA6F0FD1}" sibTransId="{37E1AAEE-6E54-4E52-8077-53C1626B08BB}"/>
    <dgm:cxn modelId="{5F69777E-5C42-4D44-B28B-08A2BA0410B2}" srcId="{72D2163F-DC25-404B-8D9C-D2408F29BE9C}" destId="{7FE3FA43-D24D-4127-B4FA-611B675DDCC7}" srcOrd="1" destOrd="0" parTransId="{47596C61-6897-4EEC-8A1E-52BECD337DEC}" sibTransId="{B10FBE74-E8C2-4499-9055-3ACCB19E56EC}"/>
    <dgm:cxn modelId="{AA0535C1-ABC5-410A-9EF0-5704546244B0}" type="presOf" srcId="{72D2163F-DC25-404B-8D9C-D2408F29BE9C}" destId="{3BF8ED56-55AB-4B93-BC7F-350F63E7F812}" srcOrd="0" destOrd="0" presId="urn:microsoft.com/office/officeart/2005/8/layout/venn1"/>
    <dgm:cxn modelId="{130D9F97-BCE5-4283-BC8C-6100210144E4}" type="presOf" srcId="{7FE3FA43-D24D-4127-B4FA-611B675DDCC7}" destId="{81D921B6-294D-46D5-A69B-BB4130C8A336}" srcOrd="0" destOrd="0" presId="urn:microsoft.com/office/officeart/2005/8/layout/venn1"/>
    <dgm:cxn modelId="{DE3AA18F-D7AD-4ECC-A1FB-80E338485BDD}" type="presParOf" srcId="{3BF8ED56-55AB-4B93-BC7F-350F63E7F812}" destId="{11F00D3B-5A6C-40B5-BFDD-376A59D37CA4}" srcOrd="0" destOrd="0" presId="urn:microsoft.com/office/officeart/2005/8/layout/venn1"/>
    <dgm:cxn modelId="{4C1EE6D5-38A9-47BA-9D66-B44FCA0C5B96}" type="presParOf" srcId="{3BF8ED56-55AB-4B93-BC7F-350F63E7F812}" destId="{E037DFE4-7E1B-4731-B70A-004AD426F7AC}" srcOrd="1" destOrd="0" presId="urn:microsoft.com/office/officeart/2005/8/layout/venn1"/>
    <dgm:cxn modelId="{F17A4A05-A21F-4C30-9826-6C95A8319768}" type="presParOf" srcId="{3BF8ED56-55AB-4B93-BC7F-350F63E7F812}" destId="{81D921B6-294D-46D5-A69B-BB4130C8A336}" srcOrd="2" destOrd="0" presId="urn:microsoft.com/office/officeart/2005/8/layout/venn1"/>
    <dgm:cxn modelId="{2B10B9EB-1B7D-4164-8F81-644CFABBBB6E}" type="presParOf" srcId="{3BF8ED56-55AB-4B93-BC7F-350F63E7F812}" destId="{CD862D3E-53C0-4D9F-93A1-67196E96D08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a:t>
            </a:fld>
            <a:endParaRPr lang="en-US"/>
          </a:p>
        </p:txBody>
      </p:sp>
    </p:spTree>
    <p:extLst>
      <p:ext uri="{BB962C8B-B14F-4D97-AF65-F5344CB8AC3E}">
        <p14:creationId xmlns:p14="http://schemas.microsoft.com/office/powerpoint/2010/main" val="115878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ctr">
              <a:spcBef>
                <a:spcPts val="0"/>
              </a:spcBef>
              <a:spcAft>
                <a:spcPts val="600"/>
              </a:spcAft>
              <a:buClr>
                <a:srgbClr val="7AC143"/>
              </a:buClr>
              <a:buFont typeface="Wingdings" panose="05000000000000000000" pitchFamily="2" charset="2"/>
              <a:buChar char="Ø"/>
            </a:pPr>
            <a:r>
              <a:rPr lang="en-US" sz="1200" dirty="0" smtClean="0">
                <a:solidFill>
                  <a:srgbClr val="50565C"/>
                </a:solidFill>
                <a:latin typeface="Franklin Gothic Book"/>
              </a:rPr>
              <a:t>Recent accomplishments/successes (if available/relevant, high level; 1-2 slides)</a:t>
            </a:r>
          </a:p>
          <a:p>
            <a:pPr marL="285750" indent="-285750" fontAlgn="ctr">
              <a:spcBef>
                <a:spcPts val="0"/>
              </a:spcBef>
              <a:spcAft>
                <a:spcPts val="600"/>
              </a:spcAft>
              <a:buClr>
                <a:srgbClr val="7AC143"/>
              </a:buClr>
              <a:buFont typeface="Wingdings" panose="05000000000000000000" pitchFamily="2" charset="2"/>
              <a:buChar char="Ø"/>
            </a:pPr>
            <a:r>
              <a:rPr lang="en-US" sz="1200" dirty="0" smtClean="0">
                <a:solidFill>
                  <a:srgbClr val="50565C"/>
                </a:solidFill>
                <a:latin typeface="Franklin Gothic Book"/>
              </a:rPr>
              <a:t>Include impacts to extent available (IPA, TAP metrics, IAC metrics, etc.)</a:t>
            </a:r>
          </a:p>
          <a:p>
            <a:pPr marL="285750" indent="-285750" fontAlgn="ctr">
              <a:spcBef>
                <a:spcPts val="0"/>
              </a:spcBef>
              <a:spcAft>
                <a:spcPts val="600"/>
              </a:spcAft>
              <a:buClr>
                <a:srgbClr val="7AC143"/>
              </a:buClr>
              <a:buFont typeface="Wingdings" panose="05000000000000000000" pitchFamily="2" charset="2"/>
              <a:buChar char="Ø"/>
            </a:pPr>
            <a:r>
              <a:rPr lang="en-US" sz="1200" dirty="0" smtClean="0">
                <a:solidFill>
                  <a:srgbClr val="50565C"/>
                </a:solidFill>
                <a:latin typeface="Franklin Gothic Book"/>
              </a:rPr>
              <a:t>Can also mention supporting analytical work (completed or in-progress)</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9577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projects in RAPID connect</a:t>
            </a:r>
            <a:r>
              <a:rPr lang="en-US" baseline="0" dirty="0" smtClean="0"/>
              <a:t> to 1 or more of the above 14 metrics and they have projects that asses the impacts/progress at the project level against these metrics (for more in-</a:t>
            </a:r>
            <a:r>
              <a:rPr lang="en-US" baseline="0" dirty="0" err="1" smtClean="0"/>
              <a:t>dept</a:t>
            </a:r>
            <a:r>
              <a:rPr lang="en-US" baseline="0" dirty="0" smtClean="0"/>
              <a:t> description of metrics, see “RAPID Institute Metrics” back up slide</a:t>
            </a:r>
          </a:p>
          <a:p>
            <a:r>
              <a:rPr lang="en-US" baseline="0" dirty="0" smtClean="0"/>
              <a:t>Analogy: what we do with IPA at AMO, RAPID is doing with their metrics project within RAPID</a:t>
            </a:r>
          </a:p>
          <a:p>
            <a:endParaRPr lang="en-US" dirty="0"/>
          </a:p>
        </p:txBody>
      </p:sp>
      <p:sp>
        <p:nvSpPr>
          <p:cNvPr id="4" name="Slide Number Placeholder 3"/>
          <p:cNvSpPr>
            <a:spLocks noGrp="1"/>
          </p:cNvSpPr>
          <p:nvPr>
            <p:ph type="sldNum" sz="quarter" idx="10"/>
          </p:nvPr>
        </p:nvSpPr>
        <p:spPr/>
        <p:txBody>
          <a:bodyPr/>
          <a:lstStyle/>
          <a:p>
            <a:pPr>
              <a:defRPr/>
            </a:pPr>
            <a:fld id="{CFC69212-046A-4CA7-884C-50E8FB956C6F}" type="slidenum">
              <a:rPr lang="en-US" altLang="en-US" smtClean="0"/>
              <a:pPr>
                <a:defRPr/>
              </a:pPr>
              <a:t>12</a:t>
            </a:fld>
            <a:endParaRPr lang="en-US" altLang="en-US" dirty="0"/>
          </a:p>
        </p:txBody>
      </p:sp>
    </p:spTree>
    <p:extLst>
      <p:ext uri="{BB962C8B-B14F-4D97-AF65-F5344CB8AC3E}">
        <p14:creationId xmlns:p14="http://schemas.microsoft.com/office/powerpoint/2010/main" val="141920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2445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Vision for current or future comprehensive program to address the opportunity space </a:t>
            </a: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Program pitches/thrusts (current or potential; as appropriate – e.g. Flexible CHP, atomically precise manufacturing; preferably 1 slide each)</a:t>
            </a: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For consortia – explain at high level (more details can be provided as appropriate under portfolio and activities slides)</a:t>
            </a:r>
            <a:endParaRPr kumimoji="0" lang="en-US" sz="1600" b="0" i="0" u="none" strike="noStrike" kern="1200" cap="none" spc="0" normalizeH="0" baseline="0" noProof="0" dirty="0">
              <a:ln>
                <a:noFill/>
              </a:ln>
              <a:solidFill>
                <a:srgbClr val="FF0000"/>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Don’t go into details on FY20 MT FOA topics (whether open or not); OK to mention a Congressionally directed FY20 activity in the space</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9349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rPr>
              <a:t>Combine this slide with #10 and move to backup slides</a:t>
            </a: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0000"/>
              </a:solidFill>
              <a:effectLst/>
              <a:uLnTx/>
              <a:uFillTx/>
              <a:latin typeface="Franklin Gothic Book"/>
              <a:ea typeface="+mn-ea"/>
              <a:cs typeface="+mn-cs"/>
            </a:endParaRP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endParaRP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r>
              <a:rPr lang="en-US" sz="1200" kern="1200" dirty="0" smtClean="0">
                <a:solidFill>
                  <a:schemeClr val="tx1"/>
                </a:solidFill>
                <a:effectLst/>
                <a:latin typeface="+mn-lt"/>
                <a:ea typeface="+mn-ea"/>
                <a:cs typeface="+mn-cs"/>
              </a:rPr>
              <a:t>Explain </a:t>
            </a:r>
            <a:r>
              <a:rPr lang="en-US" sz="1200" kern="1200" dirty="0" err="1" smtClean="0">
                <a:solidFill>
                  <a:schemeClr val="tx1"/>
                </a:solidFill>
                <a:effectLst/>
                <a:latin typeface="+mn-lt"/>
                <a:ea typeface="+mn-ea"/>
                <a:cs typeface="+mn-cs"/>
              </a:rPr>
              <a:t>Chem</a:t>
            </a:r>
            <a:r>
              <a:rPr lang="en-US" sz="1200" kern="1200" dirty="0" smtClean="0">
                <a:solidFill>
                  <a:schemeClr val="tx1"/>
                </a:solidFill>
                <a:effectLst/>
                <a:latin typeface="+mn-lt"/>
                <a:ea typeface="+mn-ea"/>
                <a:cs typeface="+mn-cs"/>
              </a:rPr>
              <a:t>&amp;</a:t>
            </a:r>
            <a:r>
              <a:rPr lang="en-US" sz="1200" kern="1200" baseline="0" dirty="0" smtClean="0">
                <a:solidFill>
                  <a:schemeClr val="tx1"/>
                </a:solidFill>
                <a:effectLst/>
                <a:latin typeface="+mn-lt"/>
                <a:ea typeface="+mn-ea"/>
                <a:cs typeface="+mn-cs"/>
              </a:rPr>
              <a:t> PI and highlight key points </a:t>
            </a: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r>
              <a:rPr lang="en-US" sz="1200" kern="1200" dirty="0" smtClean="0">
                <a:solidFill>
                  <a:schemeClr val="tx1"/>
                </a:solidFill>
                <a:effectLst/>
                <a:latin typeface="+mn-lt"/>
                <a:ea typeface="+mn-ea"/>
                <a:cs typeface="+mn-cs"/>
              </a:rPr>
              <a:t>The industrial sector is the largest consumer of energy in the U. S. (left figure) with industrial manufacturing accounting for 76% of the sector’s energy consumption in 2014. Chemicals manufacturing is the largest consumer of energy of the industrial manufacturers accounting for 30% of the total (right figure).  Note: other manufacturing is the</a:t>
            </a:r>
            <a:r>
              <a:rPr lang="en-US" sz="1200" kern="1200" baseline="0" dirty="0" smtClean="0">
                <a:solidFill>
                  <a:schemeClr val="tx1"/>
                </a:solidFill>
                <a:effectLst/>
                <a:latin typeface="+mn-lt"/>
                <a:ea typeface="+mn-ea"/>
                <a:cs typeface="+mn-cs"/>
              </a:rPr>
              <a:t> cumulative consumption of all other manufacturing industries with each </a:t>
            </a:r>
            <a:r>
              <a:rPr lang="en-US" sz="1200" kern="1200" baseline="0" dirty="0" err="1" smtClean="0">
                <a:solidFill>
                  <a:schemeClr val="tx1"/>
                </a:solidFill>
                <a:effectLst/>
                <a:latin typeface="+mn-lt"/>
                <a:ea typeface="+mn-ea"/>
                <a:cs typeface="+mn-cs"/>
              </a:rPr>
              <a:t>indvidual</a:t>
            </a:r>
            <a:r>
              <a:rPr lang="en-US" sz="1200" kern="1200" baseline="0" dirty="0" smtClean="0">
                <a:solidFill>
                  <a:schemeClr val="tx1"/>
                </a:solidFill>
                <a:effectLst/>
                <a:latin typeface="+mn-lt"/>
                <a:ea typeface="+mn-ea"/>
                <a:cs typeface="+mn-cs"/>
              </a:rPr>
              <a:t> industry consuming less than 0.5 Quads.</a:t>
            </a: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r>
              <a:rPr lang="en-US" sz="1200" b="0" dirty="0" smtClean="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U.S. Energy </a:t>
            </a:r>
            <a:r>
              <a:rPr lang="en-US" sz="1200" b="0" dirty="0" smtClean="0">
                <a:solidFill>
                  <a:srgbClr val="50565C"/>
                </a:solidFill>
                <a:latin typeface="Franklin Gothic Book" panose="020B0503020102020204" pitchFamily="34" charset="0"/>
                <a:ea typeface="MS Mincho" panose="02020609040205080304" pitchFamily="49" charset="-128"/>
                <a:cs typeface="Times New Roman" panose="02020603050405020304" pitchFamily="18" charset="0"/>
              </a:rPr>
              <a:t>Savings Opportunity by  Chemical Subsector from Chemical</a:t>
            </a:r>
            <a:r>
              <a:rPr lang="en-US" sz="1200" b="0" baseline="0" dirty="0" smtClean="0">
                <a:solidFill>
                  <a:srgbClr val="50565C"/>
                </a:solidFill>
                <a:latin typeface="Franklin Gothic Book" panose="020B0503020102020204" pitchFamily="34" charset="0"/>
                <a:ea typeface="MS Mincho" panose="02020609040205080304" pitchFamily="49" charset="-128"/>
                <a:cs typeface="Times New Roman" panose="02020603050405020304" pitchFamily="18" charset="0"/>
              </a:rPr>
              <a:t> Bandwidths Study (2015) based on 2010 MECS data</a:t>
            </a:r>
            <a:endParaRPr lang="en-US" sz="1400" b="0" dirty="0" smtClean="0">
              <a:solidFill>
                <a:srgbClr val="50565C"/>
              </a:solidFill>
              <a:effectLst/>
              <a:latin typeface="Times New Roman" panose="02020603050405020304" pitchFamily="18" charset="0"/>
              <a:ea typeface="MS Mincho" panose="02020609040205080304" pitchFamily="49" charset="-128"/>
            </a:endParaRP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endPar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rPr>
              <a:t>1-2 </a:t>
            </a: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slides on topic</a:t>
            </a:r>
          </a:p>
          <a:p>
            <a:pPr marL="742950" marR="0" lvl="1"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How do we (AMO) define this topic</a:t>
            </a:r>
          </a:p>
          <a:p>
            <a:pPr marL="742950" marR="0" lvl="1"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What is the opportunity space, </a:t>
            </a:r>
            <a:r>
              <a:rPr kumimoji="0" lang="en-US" sz="1600" b="0" i="0" u="none" strike="noStrike" kern="1200" cap="none" spc="0" normalizeH="0" baseline="0" noProof="0" dirty="0" err="1">
                <a:ln>
                  <a:noFill/>
                </a:ln>
                <a:solidFill>
                  <a:srgbClr val="50565C"/>
                </a:solidFill>
                <a:effectLst/>
                <a:uLnTx/>
                <a:uFillTx/>
                <a:latin typeface="Franklin Gothic Book"/>
                <a:ea typeface="+mn-ea"/>
                <a:cs typeface="+mn-cs"/>
              </a:rPr>
              <a:t>etc</a:t>
            </a: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 (e.g., QTR content)</a:t>
            </a:r>
          </a:p>
          <a:p>
            <a:pPr marL="742950" marR="0" lvl="1"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What is AMO’s role/interest in this technical area</a:t>
            </a:r>
            <a:endParaRPr kumimoji="0" lang="en-US" sz="1600" b="0" i="0" u="none" strike="noStrike" kern="1200" cap="none" spc="0" normalizeH="0" baseline="0" noProof="0" dirty="0">
              <a:ln>
                <a:noFill/>
              </a:ln>
              <a:solidFill>
                <a:srgbClr val="FF0000"/>
              </a:solidFill>
              <a:effectLst/>
              <a:uLnTx/>
              <a:uFillTx/>
              <a:latin typeface="Franklin Gothic Book"/>
              <a:ea typeface="+mn-ea"/>
              <a:cs typeface="+mn-cs"/>
            </a:endParaRPr>
          </a:p>
          <a:p>
            <a:pPr marL="742950" marR="0" lvl="1"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50565C"/>
                </a:solidFill>
                <a:effectLst/>
                <a:uLnTx/>
                <a:uFillTx/>
                <a:latin typeface="Franklin Gothic Book"/>
                <a:ea typeface="+mn-ea"/>
                <a:cs typeface="+mn-cs"/>
              </a:rPr>
              <a:t>Make sure to cover any major EERE/DOE </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5402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660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Franklin Gothic Book"/>
              </a:rPr>
              <a:t>These </a:t>
            </a:r>
            <a:r>
              <a:rPr lang="en-US" dirty="0">
                <a:latin typeface="Franklin Gothic Book"/>
              </a:rPr>
              <a:t>challenges and barriers are what we use to inform future </a:t>
            </a:r>
            <a:r>
              <a:rPr lang="en-US" dirty="0" err="1">
                <a:latin typeface="Franklin Gothic Book"/>
              </a:rPr>
              <a:t>FOAs,Lab</a:t>
            </a:r>
            <a:r>
              <a:rPr lang="en-US" dirty="0">
                <a:latin typeface="Franklin Gothic Book"/>
              </a:rPr>
              <a:t> Calls, etc...</a:t>
            </a:r>
          </a:p>
          <a:p>
            <a:endParaRPr lang="en-US" dirty="0">
              <a:latin typeface="Calibri"/>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All targets relative to </a:t>
            </a:r>
            <a:r>
              <a:rPr lang="en-US" dirty="0" smtClean="0">
                <a:solidFill>
                  <a:schemeClr val="tx1"/>
                </a:solidFill>
              </a:rPr>
              <a:t>2015 </a:t>
            </a:r>
            <a:r>
              <a:rPr lang="en-US" dirty="0">
                <a:solidFill>
                  <a:schemeClr val="tx1"/>
                </a:solidFill>
              </a:rPr>
              <a:t>state-of-the-art technology.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Foundational</a:t>
            </a:r>
            <a:r>
              <a:rPr lang="en-US" baseline="0" dirty="0" smtClean="0"/>
              <a:t> science (earlier TRL) is necessary/essential for higher TRL applied informed process design and engineering optimization (e.g. kinetics and multiscale modeling for reaction/</a:t>
            </a:r>
            <a:r>
              <a:rPr lang="en-US" baseline="0" dirty="0" err="1" smtClean="0"/>
              <a:t>seps</a:t>
            </a:r>
            <a:r>
              <a:rPr lang="en-US" baseline="0" dirty="0" smtClean="0"/>
              <a:t> optimization to address barriers/increase energy efficiency (cyclic, interconnected development continuum)</a:t>
            </a:r>
          </a:p>
          <a:p>
            <a:r>
              <a:rPr lang="en-US" baseline="0" dirty="0" smtClean="0"/>
              <a:t>AMO covers a broad TRL space which situates us well for addressing multiple “valleys of death”</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8707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0000"/>
              </a:solidFill>
              <a:effectLst/>
              <a:uLnTx/>
              <a:uFillTx/>
              <a:latin typeface="Franklin Gothic Book"/>
              <a:ea typeface="+mn-ea"/>
              <a:cs typeface="+mn-cs"/>
            </a:endParaRP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9026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r>
              <a:rPr kumimoji="0" lang="en-US" sz="1600" b="0" i="0" u="none" strike="noStrike" kern="1200" cap="none" spc="0" normalizeH="0" baseline="0" noProof="0" dirty="0" smtClean="0">
                <a:ln>
                  <a:noFill/>
                </a:ln>
                <a:solidFill>
                  <a:srgbClr val="50565C"/>
                </a:solidFill>
                <a:effectLst/>
                <a:uLnTx/>
                <a:uFillTx/>
                <a:latin typeface="Franklin Gothic Book"/>
                <a:ea typeface="+mn-ea"/>
                <a:cs typeface="+mn-cs"/>
              </a:rPr>
              <a:t>Talk about the near term approach for AMO</a:t>
            </a:r>
            <a:endParaRPr kumimoji="0" lang="en-US" sz="1600" b="0" i="0" u="none" strike="noStrike" kern="1200" cap="none" spc="0" normalizeH="0" baseline="0" noProof="0" dirty="0">
              <a:ln>
                <a:noFill/>
              </a:ln>
              <a:solidFill>
                <a:srgbClr val="50565C"/>
              </a:solidFill>
              <a:effectLst/>
              <a:uLnTx/>
              <a:uFillTx/>
              <a:latin typeface="Franklin Gothic Book"/>
              <a:ea typeface="+mn-ea"/>
              <a:cs typeface="+mn-cs"/>
            </a:endParaRPr>
          </a:p>
          <a:p>
            <a:pPr marL="285750" marR="0" lvl="0" indent="-28575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0000"/>
              </a:solidFill>
              <a:effectLst/>
              <a:uLnTx/>
              <a:uFillTx/>
              <a:latin typeface="Franklin Gothic Book"/>
              <a:ea typeface="+mn-ea"/>
              <a:cs typeface="+mn-cs"/>
            </a:endParaRP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47566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7377721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lvl1pPr>
          </a:lstStyle>
          <a:p>
            <a:pPr>
              <a:defRPr/>
            </a:pPr>
            <a:fld id="{E81E38C5-3D94-4CF7-871F-12EF19817110}"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6" name="Footer Placeholder 18"/>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26"/>
          <p:cNvSpPr>
            <a:spLocks noGrp="1"/>
          </p:cNvSpPr>
          <p:nvPr>
            <p:ph type="sldNum" sz="quarter" idx="12"/>
          </p:nvPr>
        </p:nvSpPr>
        <p:spPr/>
        <p:txBody>
          <a:bodyPr/>
          <a:lstStyle>
            <a:lvl1pPr>
              <a:defRPr/>
            </a:lvl1pPr>
          </a:lstStyle>
          <a:p>
            <a:pPr>
              <a:defRPr/>
            </a:pPr>
            <a:fld id="{F41B321B-3C75-4703-8C37-F5970504596C}" type="slidenum">
              <a:rPr lang="en-US" altLang="en-US"/>
              <a:pPr>
                <a:defRPr/>
              </a:pPr>
              <a:t>‹#›</a:t>
            </a:fld>
            <a:endParaRPr lang="en-US" altLang="en-US" dirty="0"/>
          </a:p>
        </p:txBody>
      </p:sp>
    </p:spTree>
    <p:extLst>
      <p:ext uri="{BB962C8B-B14F-4D97-AF65-F5344CB8AC3E}">
        <p14:creationId xmlns:p14="http://schemas.microsoft.com/office/powerpoint/2010/main" val="13928901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457200"/>
            <a:ext cx="8229600" cy="1143000"/>
          </a:xfrm>
        </p:spPr>
        <p:txBody>
          <a:bodyPr>
            <a:normAutofit/>
          </a:bodyPr>
          <a:lstStyle>
            <a:lvl1pPr>
              <a:defRPr sz="45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378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A1253C-0D43-41D2-8DFB-163C7BB2D1DF}"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4719096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6018DA4-6270-4698-84C5-3406672D6E95}"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987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9CFB0EA5-48D6-4C8D-9B74-E038B8B393FA}"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2668787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A17EF6A-2848-4A8B-BF26-3FDA7C33E0A5}"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1568500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3" name="Date Placeholder 1"/>
          <p:cNvSpPr>
            <a:spLocks noGrp="1"/>
          </p:cNvSpPr>
          <p:nvPr>
            <p:ph type="dt" sz="half" idx="10"/>
          </p:nvPr>
        </p:nvSpPr>
        <p:spPr/>
        <p:txBody>
          <a:bodyPr/>
          <a:lstStyle>
            <a:lvl1pPr>
              <a:defRPr/>
            </a:lvl1pPr>
          </a:lstStyle>
          <a:p>
            <a:pPr>
              <a:defRPr/>
            </a:pPr>
            <a:fld id="{427B9CF8-5404-4C9C-A6A2-407F2CE1FB32}"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92985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4B2D46E-CBD1-47CD-8CD7-BE00825EAE89}"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90480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cs typeface="Arial" panose="020B0604020202020204"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8BCA2CD-8E5B-435A-B554-2DB9AF53827A}"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0003279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4500" baseline="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ABFFCE1-E72B-49AA-A0A4-3DA394071009}"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8904710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CCE724-32D6-420D-ABD3-A7A4C44B1DB5}" type="datetimeFigureOut">
              <a:rPr lang="en-US">
                <a:solidFill>
                  <a:srgbClr val="04617B">
                    <a:shade val="90000"/>
                  </a:srgbClr>
                </a:solidFill>
              </a:rPr>
              <a:pPr>
                <a:defRPr/>
              </a:pPr>
              <a:t>5/29/2020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03441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8.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2"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4000"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cs typeface="Arial" panose="020B0604020202020204" pitchFamily="34" charset="0"/>
            </a:endParaRPr>
          </a:p>
        </p:txBody>
      </p:sp>
      <p:sp>
        <p:nvSpPr>
          <p:cNvPr id="8" name="Freeform 7"/>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cs typeface="Arial" panose="020B0604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defTabSz="457200">
              <a:defRPr/>
            </a:pPr>
            <a:fld id="{F26BEC8E-738E-40BF-9B7B-CB2DE1B5E23F}" type="datetimeFigureOut">
              <a:rPr lang="en-US">
                <a:solidFill>
                  <a:srgbClr val="04617B">
                    <a:shade val="90000"/>
                  </a:srgbClr>
                </a:solidFill>
              </a:rPr>
              <a:pPr defTabSz="457200">
                <a:defRPr/>
              </a:pPr>
              <a:t>5/29/2020</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defTabSz="457200">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defTabSz="457200">
              <a:defRPr/>
            </a:pPr>
            <a:fld id="{CEAFA1B6-8BF0-479B-942E-5CF11611289F}" type="slidenum">
              <a:rPr lang="en-US" altLang="en-US">
                <a:latin typeface="Arial" panose="020B0604020202020204" pitchFamily="34" charset="0"/>
                <a:cs typeface="Arial" panose="020B0604020202020204" pitchFamily="34" charset="0"/>
              </a:rPr>
              <a:pPr defTabSz="457200">
                <a:defRPr/>
              </a:pPr>
              <a:t>‹#›</a:t>
            </a:fld>
            <a:endParaRPr lang="en-US" altLang="en-US" dirty="0">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57200">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57200">
                <a:defRPr/>
              </a:pPr>
              <a:endParaRPr lang="en-US" dirty="0">
                <a:solidFill>
                  <a:prstClr val="black"/>
                </a:solidFill>
                <a:cs typeface="Arial" charset="0"/>
              </a:endParaRPr>
            </a:p>
          </p:txBody>
        </p:sp>
      </p:grpSp>
    </p:spTree>
    <p:extLst>
      <p:ext uri="{BB962C8B-B14F-4D97-AF65-F5344CB8AC3E}">
        <p14:creationId xmlns:p14="http://schemas.microsoft.com/office/powerpoint/2010/main" val="348637147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24.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7.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a:t>Process Intensification/Chemical Manufacturing</a:t>
            </a:r>
          </a:p>
          <a:p>
            <a:endParaRPr lang="en-US" sz="2400" b="0" dirty="0"/>
          </a:p>
        </p:txBody>
      </p:sp>
      <p:sp>
        <p:nvSpPr>
          <p:cNvPr id="3" name="Text Placeholder 2"/>
          <p:cNvSpPr>
            <a:spLocks noGrp="1"/>
          </p:cNvSpPr>
          <p:nvPr>
            <p:ph type="body" sz="quarter" idx="10"/>
          </p:nvPr>
        </p:nvSpPr>
        <p:spPr>
          <a:xfrm>
            <a:off x="564297" y="2209800"/>
            <a:ext cx="6631840" cy="838200"/>
          </a:xfrm>
        </p:spPr>
        <p:txBody>
          <a:bodyPr/>
          <a:lstStyle/>
          <a:p>
            <a:r>
              <a:rPr lang="en-US" sz="1800" b="0" dirty="0" smtClean="0"/>
              <a:t>G. Jeremy Leong, Kate </a:t>
            </a:r>
            <a:r>
              <a:rPr lang="en-US" sz="1800" b="0" dirty="0"/>
              <a:t>Peretti, </a:t>
            </a:r>
            <a:r>
              <a:rPr lang="en-US" sz="1800" b="0" dirty="0" smtClean="0"/>
              <a:t>and Melissa Klembara</a:t>
            </a:r>
            <a:endParaRPr lang="en-US" sz="1800" b="0" dirty="0"/>
          </a:p>
          <a:p>
            <a:r>
              <a:rPr lang="en-US" sz="1800" b="0" dirty="0"/>
              <a:t>Technology Managers</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3,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PI/Chemical Manufacturing </a:t>
            </a:r>
            <a:r>
              <a:rPr lang="en-US" sz="2600" dirty="0">
                <a:solidFill>
                  <a:schemeClr val="accent5"/>
                </a:solidFill>
              </a:rPr>
              <a:t>Accomplishments &amp; Successes</a:t>
            </a:r>
            <a:endParaRPr lang="en-US" sz="2600" dirty="0"/>
          </a:p>
        </p:txBody>
      </p:sp>
      <p:cxnSp>
        <p:nvCxnSpPr>
          <p:cNvPr id="4" name="Straight Connector 3"/>
          <p:cNvCxnSpPr/>
          <p:nvPr/>
        </p:nvCxnSpPr>
        <p:spPr>
          <a:xfrm>
            <a:off x="4572000" y="1066800"/>
            <a:ext cx="0" cy="502920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1816" y="854911"/>
            <a:ext cx="3983037" cy="2631490"/>
          </a:xfrm>
          <a:prstGeom prst="rect">
            <a:avLst/>
          </a:prstGeom>
          <a:noFill/>
        </p:spPr>
        <p:txBody>
          <a:bodyPr wrap="square" rtlCol="0">
            <a:spAutoFit/>
          </a:bodyPr>
          <a:lstStyle/>
          <a:p>
            <a:pPr>
              <a:spcAft>
                <a:spcPts val="600"/>
              </a:spcAft>
            </a:pPr>
            <a:r>
              <a:rPr lang="en-US" b="1" dirty="0" smtClean="0">
                <a:solidFill>
                  <a:srgbClr val="50565C"/>
                </a:solidFill>
                <a:latin typeface="+mn-lt"/>
              </a:rPr>
              <a:t>Integrated </a:t>
            </a:r>
            <a:r>
              <a:rPr lang="en-US" b="1" dirty="0">
                <a:solidFill>
                  <a:srgbClr val="50565C"/>
                </a:solidFill>
                <a:latin typeface="+mn-lt"/>
              </a:rPr>
              <a:t>Hydrogen Combustion with Energy Efficient Ethylene </a:t>
            </a:r>
            <a:r>
              <a:rPr lang="en-US" b="1" dirty="0" smtClean="0">
                <a:solidFill>
                  <a:srgbClr val="50565C"/>
                </a:solidFill>
                <a:latin typeface="+mn-lt"/>
              </a:rPr>
              <a:t>Production</a:t>
            </a:r>
            <a:endParaRPr lang="en-US" dirty="0" smtClean="0">
              <a:solidFill>
                <a:srgbClr val="50565C"/>
              </a:solidFill>
              <a:latin typeface="+mn-lt"/>
            </a:endParaRPr>
          </a:p>
          <a:p>
            <a:r>
              <a:rPr lang="en-US" sz="1600" dirty="0" smtClean="0">
                <a:solidFill>
                  <a:srgbClr val="50565C"/>
                </a:solidFill>
              </a:rPr>
              <a:t>PI: EcoCatalytic </a:t>
            </a:r>
            <a:endParaRPr lang="en-US" sz="1600" dirty="0">
              <a:solidFill>
                <a:srgbClr val="50565C"/>
              </a:solidFill>
            </a:endParaRPr>
          </a:p>
          <a:p>
            <a:r>
              <a:rPr lang="en-US" sz="1600" dirty="0" smtClean="0">
                <a:solidFill>
                  <a:srgbClr val="50565C"/>
                </a:solidFill>
              </a:rPr>
              <a:t>Partners: Dow and Southwest Research Institute</a:t>
            </a:r>
            <a:endParaRPr lang="en-US" sz="1600" dirty="0">
              <a:solidFill>
                <a:srgbClr val="50565C"/>
              </a:solidFill>
            </a:endParaRPr>
          </a:p>
          <a:p>
            <a:endParaRPr lang="en-US" sz="600" dirty="0" smtClean="0">
              <a:solidFill>
                <a:srgbClr val="50565C"/>
              </a:solidFill>
              <a:latin typeface="+mn-lt"/>
            </a:endParaRPr>
          </a:p>
          <a:p>
            <a:r>
              <a:rPr lang="en-US" sz="1400" i="1" dirty="0" smtClean="0">
                <a:solidFill>
                  <a:srgbClr val="50565C"/>
                </a:solidFill>
                <a:latin typeface="+mn-lt"/>
              </a:rPr>
              <a:t>Sept 2018 – August 2020</a:t>
            </a:r>
          </a:p>
          <a:p>
            <a:r>
              <a:rPr lang="en-US" sz="1400" dirty="0" smtClean="0">
                <a:solidFill>
                  <a:srgbClr val="50565C"/>
                </a:solidFill>
                <a:latin typeface="+mn-lt"/>
              </a:rPr>
              <a:t>Developing oxygen </a:t>
            </a:r>
            <a:r>
              <a:rPr lang="en-US" sz="1400" dirty="0">
                <a:solidFill>
                  <a:srgbClr val="50565C"/>
                </a:solidFill>
                <a:latin typeface="+mn-lt"/>
              </a:rPr>
              <a:t>transfer agents (OTAs) to convert ethane to ethylene via </a:t>
            </a:r>
            <a:r>
              <a:rPr lang="en-US" sz="1400" b="1" i="1" dirty="0">
                <a:solidFill>
                  <a:srgbClr val="50565C"/>
                </a:solidFill>
                <a:latin typeface="+mn-lt"/>
              </a:rPr>
              <a:t>the selective combustion of hydrogen in the presence of hydrocarbon feed and products</a:t>
            </a:r>
            <a:r>
              <a:rPr lang="en-US" sz="1400" dirty="0">
                <a:solidFill>
                  <a:srgbClr val="50565C"/>
                </a:solidFill>
                <a:latin typeface="+mn-lt"/>
              </a:rPr>
              <a:t>. </a:t>
            </a:r>
          </a:p>
        </p:txBody>
      </p:sp>
      <p:pic>
        <p:nvPicPr>
          <p:cNvPr id="9" name="Picture 8" descr="https://bio2electric.com/wp-content/uploads/2018/03/Swri_panel.png"/>
          <p:cNvPicPr/>
          <p:nvPr/>
        </p:nvPicPr>
        <p:blipFill rotWithShape="1">
          <a:blip r:embed="rId3">
            <a:extLst>
              <a:ext uri="{28A0092B-C50C-407E-A947-70E740481C1C}">
                <a14:useLocalDpi xmlns:a14="http://schemas.microsoft.com/office/drawing/2010/main" val="0"/>
              </a:ext>
            </a:extLst>
          </a:blip>
          <a:srcRect t="14625" b="9887"/>
          <a:stretch/>
        </p:blipFill>
        <p:spPr bwMode="auto">
          <a:xfrm>
            <a:off x="2795907" y="3276600"/>
            <a:ext cx="1676984" cy="1524000"/>
          </a:xfrm>
          <a:prstGeom prst="rect">
            <a:avLst/>
          </a:prstGeom>
          <a:noFill/>
          <a:ln>
            <a:noFill/>
          </a:ln>
        </p:spPr>
      </p:pic>
      <p:sp>
        <p:nvSpPr>
          <p:cNvPr id="10" name="TextBox 9"/>
          <p:cNvSpPr txBox="1"/>
          <p:nvPr/>
        </p:nvSpPr>
        <p:spPr>
          <a:xfrm>
            <a:off x="151816" y="3581400"/>
            <a:ext cx="2286000" cy="2462213"/>
          </a:xfrm>
          <a:prstGeom prst="rect">
            <a:avLst/>
          </a:prstGeom>
          <a:noFill/>
        </p:spPr>
        <p:txBody>
          <a:bodyPr wrap="square" rtlCol="0">
            <a:spAutoFit/>
          </a:bodyPr>
          <a:lstStyle/>
          <a:p>
            <a:r>
              <a:rPr lang="en-US" sz="1400" dirty="0" smtClean="0">
                <a:solidFill>
                  <a:srgbClr val="50565C"/>
                </a:solidFill>
              </a:rPr>
              <a:t>Demonstrated at Pilot Scale:</a:t>
            </a:r>
          </a:p>
          <a:p>
            <a:endParaRPr lang="en-US" sz="1400" dirty="0">
              <a:solidFill>
                <a:srgbClr val="50565C"/>
              </a:solidFill>
            </a:endParaRPr>
          </a:p>
          <a:p>
            <a:pPr marL="285750" indent="-285750">
              <a:buClr>
                <a:srgbClr val="7AC143"/>
              </a:buClr>
              <a:buFont typeface="Wingdings" panose="05000000000000000000" pitchFamily="2" charset="2"/>
              <a:buChar char="Ø"/>
            </a:pPr>
            <a:r>
              <a:rPr lang="en-US" sz="1400" dirty="0" smtClean="0">
                <a:solidFill>
                  <a:srgbClr val="50565C"/>
                </a:solidFill>
              </a:rPr>
              <a:t> Energy Savings of 46% - 58%</a:t>
            </a:r>
          </a:p>
          <a:p>
            <a:pPr marL="285750" indent="-285750">
              <a:buFont typeface="Wingdings" panose="05000000000000000000" pitchFamily="2" charset="2"/>
              <a:buChar char="Ø"/>
            </a:pPr>
            <a:endParaRPr lang="en-US" sz="1400" dirty="0">
              <a:solidFill>
                <a:srgbClr val="50565C"/>
              </a:solidFill>
            </a:endParaRPr>
          </a:p>
          <a:p>
            <a:pPr marL="285750" indent="-285750">
              <a:buClr>
                <a:srgbClr val="7AC143"/>
              </a:buClr>
              <a:buFont typeface="Wingdings" panose="05000000000000000000" pitchFamily="2" charset="2"/>
              <a:buChar char="Ø"/>
            </a:pPr>
            <a:r>
              <a:rPr lang="en-US" sz="1400" dirty="0" smtClean="0">
                <a:solidFill>
                  <a:srgbClr val="50565C"/>
                </a:solidFill>
              </a:rPr>
              <a:t>80% fewer CO2 emissions</a:t>
            </a:r>
          </a:p>
          <a:p>
            <a:pPr marL="285750" indent="-285750">
              <a:buClr>
                <a:srgbClr val="7AC143"/>
              </a:buClr>
              <a:buFont typeface="Wingdings" panose="05000000000000000000" pitchFamily="2" charset="2"/>
              <a:buChar char="Ø"/>
            </a:pPr>
            <a:endParaRPr lang="en-US" sz="1400" dirty="0">
              <a:solidFill>
                <a:srgbClr val="50565C"/>
              </a:solidFill>
            </a:endParaRPr>
          </a:p>
          <a:p>
            <a:pPr marL="285750" indent="-285750">
              <a:buClr>
                <a:srgbClr val="7AC143"/>
              </a:buClr>
              <a:buFont typeface="Wingdings" panose="05000000000000000000" pitchFamily="2" charset="2"/>
              <a:buChar char="Ø"/>
            </a:pPr>
            <a:r>
              <a:rPr lang="en-US" sz="1400" dirty="0" smtClean="0">
                <a:solidFill>
                  <a:srgbClr val="50565C"/>
                </a:solidFill>
              </a:rPr>
              <a:t>Nearly 100% NOx Reductions</a:t>
            </a:r>
            <a:endParaRPr lang="en-US" dirty="0">
              <a:solidFill>
                <a:srgbClr val="50565C"/>
              </a:solidFill>
            </a:endParaRPr>
          </a:p>
        </p:txBody>
      </p:sp>
      <p:sp>
        <p:nvSpPr>
          <p:cNvPr id="11" name="TextBox 10"/>
          <p:cNvSpPr txBox="1"/>
          <p:nvPr/>
        </p:nvSpPr>
        <p:spPr>
          <a:xfrm>
            <a:off x="2209800" y="6019800"/>
            <a:ext cx="2286000" cy="461665"/>
          </a:xfrm>
          <a:prstGeom prst="rect">
            <a:avLst/>
          </a:prstGeom>
          <a:noFill/>
        </p:spPr>
        <p:txBody>
          <a:bodyPr wrap="square" rtlCol="0">
            <a:spAutoFit/>
          </a:bodyPr>
          <a:lstStyle/>
          <a:p>
            <a:r>
              <a:rPr lang="en-US" sz="1200" i="1" dirty="0" smtClean="0">
                <a:latin typeface="+mn-lt"/>
              </a:rPr>
              <a:t>Pilot Unit for </a:t>
            </a:r>
            <a:r>
              <a:rPr lang="en-US" sz="1200" i="1" dirty="0" err="1" smtClean="0">
                <a:latin typeface="+mn-lt"/>
              </a:rPr>
              <a:t>EcoCatalytic’s</a:t>
            </a:r>
            <a:r>
              <a:rPr lang="en-US" sz="1200" i="1" dirty="0" smtClean="0">
                <a:latin typeface="+mn-lt"/>
              </a:rPr>
              <a:t> new ethylene production process </a:t>
            </a:r>
            <a:endParaRPr lang="en-US" sz="1200" i="1" dirty="0">
              <a:latin typeface="+mn-lt"/>
            </a:endParaRPr>
          </a:p>
        </p:txBody>
      </p:sp>
      <p:sp>
        <p:nvSpPr>
          <p:cNvPr id="13" name="TextBox 12"/>
          <p:cNvSpPr txBox="1"/>
          <p:nvPr/>
        </p:nvSpPr>
        <p:spPr>
          <a:xfrm>
            <a:off x="4648201" y="838200"/>
            <a:ext cx="4398545" cy="5786199"/>
          </a:xfrm>
          <a:prstGeom prst="rect">
            <a:avLst/>
          </a:prstGeom>
          <a:noFill/>
        </p:spPr>
        <p:txBody>
          <a:bodyPr wrap="square" rtlCol="0">
            <a:spAutoFit/>
          </a:bodyPr>
          <a:lstStyle/>
          <a:p>
            <a:r>
              <a:rPr lang="en-US" b="1" dirty="0" smtClean="0">
                <a:solidFill>
                  <a:srgbClr val="50565C"/>
                </a:solidFill>
                <a:latin typeface="+mn-lt"/>
              </a:rPr>
              <a:t>Rational Design Platform for Transition Metal Catalyzed Electrochemical Synthesis</a:t>
            </a:r>
          </a:p>
          <a:p>
            <a:endParaRPr lang="en-US" sz="600" b="1" dirty="0">
              <a:solidFill>
                <a:srgbClr val="50565C"/>
              </a:solidFill>
              <a:latin typeface="+mn-lt"/>
            </a:endParaRPr>
          </a:p>
          <a:p>
            <a:r>
              <a:rPr lang="en-US" sz="1600" dirty="0" smtClean="0">
                <a:solidFill>
                  <a:srgbClr val="50565C"/>
                </a:solidFill>
                <a:latin typeface="+mn-lt"/>
              </a:rPr>
              <a:t>PI: Lawrence Livermore NL</a:t>
            </a:r>
          </a:p>
          <a:p>
            <a:r>
              <a:rPr lang="en-US" sz="1600" dirty="0" smtClean="0">
                <a:solidFill>
                  <a:srgbClr val="50565C"/>
                </a:solidFill>
                <a:latin typeface="+mn-lt"/>
              </a:rPr>
              <a:t>Partners: Opus 12, TOTAL</a:t>
            </a:r>
          </a:p>
          <a:p>
            <a:endParaRPr lang="en-US" sz="600" dirty="0" smtClean="0">
              <a:solidFill>
                <a:srgbClr val="50565C"/>
              </a:solidFill>
              <a:latin typeface="+mn-lt"/>
            </a:endParaRPr>
          </a:p>
          <a:p>
            <a:r>
              <a:rPr lang="en-US" sz="1400" i="1" dirty="0" smtClean="0">
                <a:solidFill>
                  <a:srgbClr val="50565C"/>
                </a:solidFill>
                <a:latin typeface="+mn-lt"/>
              </a:rPr>
              <a:t>May 2018 – Sept 2020</a:t>
            </a:r>
            <a:endParaRPr lang="en-US" sz="1400" i="1" dirty="0">
              <a:solidFill>
                <a:srgbClr val="50565C"/>
              </a:solidFill>
              <a:latin typeface="+mn-lt"/>
            </a:endParaRPr>
          </a:p>
          <a:p>
            <a:endParaRPr lang="en-US" sz="600" b="1" dirty="0" smtClean="0">
              <a:solidFill>
                <a:srgbClr val="50565C"/>
              </a:solidFill>
              <a:latin typeface="+mn-lt"/>
            </a:endParaRPr>
          </a:p>
          <a:p>
            <a:r>
              <a:rPr lang="en-US" sz="1400" dirty="0">
                <a:solidFill>
                  <a:srgbClr val="50565C"/>
                </a:solidFill>
                <a:latin typeface="+mn-lt"/>
              </a:rPr>
              <a:t>Improve the energy </a:t>
            </a:r>
            <a:r>
              <a:rPr lang="en-US" sz="1400" dirty="0" smtClean="0">
                <a:solidFill>
                  <a:srgbClr val="50565C"/>
                </a:solidFill>
                <a:latin typeface="+mn-lt"/>
              </a:rPr>
              <a:t>efficiency, selectivity, and scale-up potential </a:t>
            </a:r>
            <a:r>
              <a:rPr lang="en-US" sz="1400" dirty="0">
                <a:solidFill>
                  <a:srgbClr val="50565C"/>
                </a:solidFill>
                <a:latin typeface="+mn-lt"/>
              </a:rPr>
              <a:t>of Cu-based catalysts for electrochemical CO</a:t>
            </a:r>
            <a:r>
              <a:rPr lang="en-US" sz="1400" baseline="-25000" dirty="0">
                <a:solidFill>
                  <a:srgbClr val="50565C"/>
                </a:solidFill>
                <a:latin typeface="+mn-lt"/>
              </a:rPr>
              <a:t>2</a:t>
            </a:r>
            <a:r>
              <a:rPr lang="en-US" sz="1400" dirty="0">
                <a:solidFill>
                  <a:srgbClr val="50565C"/>
                </a:solidFill>
                <a:latin typeface="+mn-lt"/>
              </a:rPr>
              <a:t>-to-fuel conversion by engineering the potential energy landscape</a:t>
            </a:r>
          </a:p>
          <a:p>
            <a:endParaRPr lang="en-US" sz="600" b="1" dirty="0">
              <a:solidFill>
                <a:srgbClr val="50565C"/>
              </a:solidFill>
              <a:latin typeface="+mn-lt"/>
            </a:endParaRPr>
          </a:p>
          <a:p>
            <a:r>
              <a:rPr lang="en-US" sz="1400" b="1" dirty="0" smtClean="0">
                <a:solidFill>
                  <a:srgbClr val="50565C"/>
                </a:solidFill>
                <a:latin typeface="+mn-lt"/>
              </a:rPr>
              <a:t>Accomplishments</a:t>
            </a:r>
          </a:p>
          <a:p>
            <a:pPr marL="285750" indent="-285750">
              <a:buClr>
                <a:srgbClr val="7AC143"/>
              </a:buClr>
              <a:buFont typeface="Wingdings" panose="05000000000000000000" pitchFamily="2" charset="2"/>
              <a:buChar char="Ø"/>
            </a:pPr>
            <a:r>
              <a:rPr lang="en-US" sz="1400" dirty="0" smtClean="0">
                <a:solidFill>
                  <a:srgbClr val="50565C"/>
                </a:solidFill>
                <a:latin typeface="+mn-lt"/>
              </a:rPr>
              <a:t>Improved </a:t>
            </a:r>
            <a:r>
              <a:rPr lang="en-US" sz="1400" dirty="0">
                <a:solidFill>
                  <a:srgbClr val="50565C"/>
                </a:solidFill>
                <a:latin typeface="+mn-lt"/>
              </a:rPr>
              <a:t>the energy </a:t>
            </a:r>
            <a:r>
              <a:rPr lang="en-US" sz="1400" dirty="0" smtClean="0">
                <a:solidFill>
                  <a:srgbClr val="50565C"/>
                </a:solidFill>
                <a:latin typeface="+mn-lt"/>
              </a:rPr>
              <a:t>efficiency of CO</a:t>
            </a:r>
            <a:r>
              <a:rPr lang="en-US" sz="1400" baseline="-25000" dirty="0" smtClean="0">
                <a:solidFill>
                  <a:srgbClr val="50565C"/>
                </a:solidFill>
              </a:rPr>
              <a:t>2</a:t>
            </a:r>
            <a:r>
              <a:rPr lang="en-US" sz="1400" dirty="0" smtClean="0">
                <a:solidFill>
                  <a:srgbClr val="50565C"/>
                </a:solidFill>
                <a:latin typeface="+mn-lt"/>
              </a:rPr>
              <a:t> to ethylene yield by </a:t>
            </a:r>
            <a:r>
              <a:rPr lang="en-US" sz="1400" dirty="0">
                <a:solidFill>
                  <a:srgbClr val="50565C"/>
                </a:solidFill>
                <a:latin typeface="+mn-lt"/>
              </a:rPr>
              <a:t>more than 15</a:t>
            </a:r>
            <a:r>
              <a:rPr lang="en-US" sz="1400" dirty="0" smtClean="0">
                <a:solidFill>
                  <a:srgbClr val="50565C"/>
                </a:solidFill>
                <a:latin typeface="+mn-lt"/>
              </a:rPr>
              <a:t>%</a:t>
            </a:r>
            <a:endParaRPr lang="en-US" sz="1400" dirty="0">
              <a:solidFill>
                <a:srgbClr val="50565C"/>
              </a:solidFill>
              <a:latin typeface="+mn-lt"/>
            </a:endParaRPr>
          </a:p>
          <a:p>
            <a:pPr marL="285750" indent="-285750">
              <a:buClr>
                <a:srgbClr val="7AC143"/>
              </a:buClr>
              <a:buFont typeface="Wingdings" panose="05000000000000000000" pitchFamily="2" charset="2"/>
              <a:buChar char="Ø"/>
            </a:pPr>
            <a:r>
              <a:rPr lang="en-US" sz="1400" dirty="0">
                <a:solidFill>
                  <a:srgbClr val="50565C"/>
                </a:solidFill>
                <a:latin typeface="+mn-lt"/>
              </a:rPr>
              <a:t>Both Opus 12 and TOTAL have agreed to further support the development of the dilute alloy catalyst technology established in this project. </a:t>
            </a:r>
            <a:endParaRPr lang="en-US" sz="1400" dirty="0" smtClean="0">
              <a:solidFill>
                <a:srgbClr val="50565C"/>
              </a:solidFill>
              <a:latin typeface="+mn-lt"/>
            </a:endParaRPr>
          </a:p>
          <a:p>
            <a:pPr marL="285750" indent="-285750">
              <a:buClr>
                <a:srgbClr val="7AC143"/>
              </a:buClr>
              <a:buFont typeface="Wingdings" panose="05000000000000000000" pitchFamily="2" charset="2"/>
              <a:buChar char="Ø"/>
            </a:pPr>
            <a:r>
              <a:rPr lang="en-US" sz="1400" dirty="0" smtClean="0">
                <a:solidFill>
                  <a:srgbClr val="50565C"/>
                </a:solidFill>
                <a:latin typeface="+mn-lt"/>
              </a:rPr>
              <a:t>Submitted TCF Proposal to further scale e-beam catalyst layer deposition technology for commercialization</a:t>
            </a:r>
          </a:p>
          <a:p>
            <a:pPr marL="285750" indent="-285750">
              <a:buClr>
                <a:srgbClr val="7AC143"/>
              </a:buClr>
              <a:buFont typeface="Wingdings" panose="05000000000000000000" pitchFamily="2" charset="2"/>
              <a:buChar char="Ø"/>
            </a:pPr>
            <a:endParaRPr lang="en-US" sz="1400" dirty="0">
              <a:solidFill>
                <a:srgbClr val="50565C"/>
              </a:solidFill>
              <a:latin typeface="+mn-lt"/>
            </a:endParaRPr>
          </a:p>
          <a:p>
            <a:pPr marL="285750" indent="-285750">
              <a:buClr>
                <a:srgbClr val="7AC143"/>
              </a:buClr>
              <a:buFont typeface="Wingdings" panose="05000000000000000000" pitchFamily="2" charset="2"/>
              <a:buChar char="Ø"/>
            </a:pPr>
            <a:endParaRPr lang="en-US" sz="1400" dirty="0" smtClean="0">
              <a:solidFill>
                <a:srgbClr val="50565C"/>
              </a:solidFill>
              <a:latin typeface="+mn-lt"/>
            </a:endParaRPr>
          </a:p>
          <a:p>
            <a:pPr marL="285750" indent="-285750">
              <a:buClr>
                <a:srgbClr val="7AC143"/>
              </a:buClr>
              <a:buFont typeface="Wingdings" panose="05000000000000000000" pitchFamily="2" charset="2"/>
              <a:buChar char="Ø"/>
            </a:pPr>
            <a:endParaRPr lang="en-US" sz="1400" dirty="0">
              <a:solidFill>
                <a:srgbClr val="50565C"/>
              </a:solidFill>
              <a:latin typeface="+mn-lt"/>
            </a:endParaRPr>
          </a:p>
          <a:p>
            <a:pPr marL="285750" indent="-285750">
              <a:buClr>
                <a:srgbClr val="7AC143"/>
              </a:buClr>
              <a:buFont typeface="Wingdings" panose="05000000000000000000" pitchFamily="2" charset="2"/>
              <a:buChar char="Ø"/>
            </a:pPr>
            <a:endParaRPr lang="en-US" sz="1400" dirty="0">
              <a:solidFill>
                <a:srgbClr val="50565C"/>
              </a:solidFill>
              <a:latin typeface="+mn-lt"/>
            </a:endParaRPr>
          </a:p>
          <a:p>
            <a:endParaRPr lang="en-US" sz="1400" dirty="0" smtClean="0">
              <a:solidFill>
                <a:srgbClr val="50565C"/>
              </a:solidFill>
              <a:latin typeface="+mn-lt"/>
            </a:endParaRPr>
          </a:p>
          <a:p>
            <a:r>
              <a:rPr lang="en-US" sz="1200" i="1" dirty="0" smtClean="0">
                <a:solidFill>
                  <a:srgbClr val="50565C"/>
                </a:solidFill>
                <a:latin typeface="+mn-lt"/>
              </a:rPr>
              <a:t>Cu alloy catalyst developed with e-beam catalyst layer deposition  </a:t>
            </a:r>
            <a:endParaRPr lang="en-US" sz="1200" i="1" dirty="0">
              <a:solidFill>
                <a:srgbClr val="50565C"/>
              </a:solidFill>
              <a:latin typeface="+mn-lt"/>
            </a:endParaRPr>
          </a:p>
        </p:txBody>
      </p:sp>
      <p:pic>
        <p:nvPicPr>
          <p:cNvPr id="14" name="Picture 13" descr="A close up of a rock&#10;&#10;Description automatically generated">
            <a:extLst>
              <a:ext uri="{FF2B5EF4-FFF2-40B4-BE49-F238E27FC236}">
                <a16:creationId xmlns:a16="http://schemas.microsoft.com/office/drawing/2014/main" xmlns="" id="{406D81D8-E944-4596-8E21-9CBA5F3664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119"/>
                    </a14:imgEffect>
                  </a14:imgLayer>
                </a14:imgProps>
              </a:ext>
              <a:ext uri="{28A0092B-C50C-407E-A947-70E740481C1C}">
                <a14:useLocalDpi xmlns:a14="http://schemas.microsoft.com/office/drawing/2010/main" val="0"/>
              </a:ext>
            </a:extLst>
          </a:blip>
          <a:srcRect/>
          <a:stretch/>
        </p:blipFill>
        <p:spPr>
          <a:xfrm>
            <a:off x="4648200" y="5334000"/>
            <a:ext cx="4305299" cy="895230"/>
          </a:xfrm>
          <a:prstGeom prst="rect">
            <a:avLst/>
          </a:prstGeom>
        </p:spPr>
      </p:pic>
      <p:pic>
        <p:nvPicPr>
          <p:cNvPr id="12" name="Picture 2" descr="IMG_91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005514" y="4590993"/>
            <a:ext cx="1263632" cy="168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85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600" dirty="0"/>
              <a:t>PI/Chemical Manufacturing </a:t>
            </a:r>
            <a:r>
              <a:rPr lang="en-US" sz="2600" dirty="0">
                <a:solidFill>
                  <a:schemeClr val="accent5"/>
                </a:solidFill>
              </a:rPr>
              <a:t>Accomplishments &amp; Successes</a:t>
            </a:r>
          </a:p>
        </p:txBody>
      </p:sp>
      <p:sp>
        <p:nvSpPr>
          <p:cNvPr id="3" name="TextBox 2"/>
          <p:cNvSpPr txBox="1"/>
          <p:nvPr/>
        </p:nvSpPr>
        <p:spPr>
          <a:xfrm>
            <a:off x="228600" y="990600"/>
            <a:ext cx="8915400" cy="584775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RAPID’s </a:t>
            </a:r>
            <a:r>
              <a:rPr lang="en-US" smtClean="0">
                <a:solidFill>
                  <a:srgbClr val="50565C"/>
                </a:solidFill>
                <a:latin typeface="Franklin Gothic Book"/>
              </a:rPr>
              <a:t>key accomplishments</a:t>
            </a:r>
            <a:endParaRPr lang="en-US"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In 4</a:t>
            </a:r>
            <a:r>
              <a:rPr lang="en-US" sz="1600" baseline="30000" dirty="0" smtClean="0">
                <a:solidFill>
                  <a:srgbClr val="50565C"/>
                </a:solidFill>
                <a:latin typeface="Franklin Gothic Book"/>
              </a:rPr>
              <a:t>th</a:t>
            </a:r>
            <a:r>
              <a:rPr lang="en-US" sz="1600" dirty="0" smtClean="0">
                <a:solidFill>
                  <a:srgbClr val="50565C"/>
                </a:solidFill>
                <a:latin typeface="Franklin Gothic Book"/>
              </a:rPr>
              <a:t> year of their 5 year award.</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Working on developing and testing their sustainability plan with some success: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Worked with a company to develop a PI education program for interns and staff.</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Received DOD funding to manage a team of researchers working on modular waste utilization.</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32 active projects: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26 are on track to develop technology with an energy efficiency increase of &gt;20%</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10 are on track to double energy productivity compared to baseline technology</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18 are developing technology with 10x reduction in capitol cost, 20% improved energy efficiency, and 20% lower emissions/waste.</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11 are reducing the manufacturing cost of PI modules by &gt;20%</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7 will reduce the cost of deploying modular PI technology by &gt;50%</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2 projects have developed technology that is moving into commercialization, including:</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Transitioning a batch to continuous process that improves energy efficiency by &gt;40%, reduced capacity cost by 80% and lowered emissions by &gt;50%.</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Modular steam methane reforming for which PI innovations developed through RAPID will reduce module cost by &gt;85%.</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2034166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a:xfrm>
            <a:off x="457200" y="228600"/>
            <a:ext cx="8229600" cy="424816"/>
          </a:xfrm>
        </p:spPr>
        <p:txBody>
          <a:bodyPr anchor="ctr">
            <a:noAutofit/>
          </a:bodyPr>
          <a:lstStyle/>
          <a:p>
            <a:pPr algn="ctr"/>
            <a:r>
              <a:rPr lang="en-US" altLang="en-US" sz="3600" dirty="0" smtClean="0"/>
              <a:t>RAPID Institute Success Metrics</a:t>
            </a:r>
          </a:p>
        </p:txBody>
      </p:sp>
      <p:graphicFrame>
        <p:nvGraphicFramePr>
          <p:cNvPr id="11" name="Table 10"/>
          <p:cNvGraphicFramePr>
            <a:graphicFrameLocks noGrp="1"/>
          </p:cNvGraphicFramePr>
          <p:nvPr>
            <p:extLst/>
          </p:nvPr>
        </p:nvGraphicFramePr>
        <p:xfrm>
          <a:off x="140234" y="919977"/>
          <a:ext cx="8839200" cy="5480823"/>
        </p:xfrm>
        <a:graphic>
          <a:graphicData uri="http://schemas.openxmlformats.org/drawingml/2006/table">
            <a:tbl>
              <a:tblPr/>
              <a:tblGrid>
                <a:gridCol w="3364966">
                  <a:extLst>
                    <a:ext uri="{9D8B030D-6E8A-4147-A177-3AD203B41FA5}">
                      <a16:colId xmlns="" xmlns:a16="http://schemas.microsoft.com/office/drawing/2014/main" val="20000"/>
                    </a:ext>
                  </a:extLst>
                </a:gridCol>
                <a:gridCol w="4712234">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tblGrid>
              <a:tr h="247698">
                <a:tc>
                  <a:txBody>
                    <a:bodyPr/>
                    <a:lstStyle/>
                    <a:p>
                      <a:pPr algn="l" rtl="0" fontAlgn="ctr"/>
                      <a:r>
                        <a:rPr lang="en-US" sz="1600" b="1" i="0" u="none" strike="noStrike" dirty="0">
                          <a:solidFill>
                            <a:srgbClr val="000000"/>
                          </a:solidFill>
                          <a:effectLst/>
                          <a:latin typeface="Calibri"/>
                        </a:rPr>
                        <a:t>Institute Deliverable</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1" i="0" u="none" strike="noStrike" dirty="0">
                          <a:solidFill>
                            <a:srgbClr val="000000"/>
                          </a:solidFill>
                          <a:effectLst/>
                          <a:latin typeface="Calibri"/>
                        </a:rPr>
                        <a:t>Progress</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a:rPr>
                        <a:t>Outlook</a:t>
                      </a:r>
                    </a:p>
                  </a:txBody>
                  <a:tcPr marL="7383"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9777">
                <a:tc>
                  <a:txBody>
                    <a:bodyPr/>
                    <a:lstStyle/>
                    <a:p>
                      <a:pPr algn="l" rtl="0" fontAlgn="ctr"/>
                      <a:r>
                        <a:rPr lang="en-US" sz="1400" b="1" i="0" u="none" strike="noStrike" dirty="0">
                          <a:solidFill>
                            <a:schemeClr val="tx1"/>
                          </a:solidFill>
                          <a:effectLst/>
                          <a:latin typeface="Calibri"/>
                        </a:rPr>
                        <a:t>1. </a:t>
                      </a:r>
                      <a:r>
                        <a:rPr lang="en-US" sz="1400" b="1" i="0" u="none" strike="noStrike" dirty="0" smtClean="0">
                          <a:solidFill>
                            <a:schemeClr val="tx1"/>
                          </a:solidFill>
                          <a:effectLst/>
                          <a:latin typeface="Calibri"/>
                        </a:rPr>
                        <a:t>Technology </a:t>
                      </a:r>
                      <a:r>
                        <a:rPr lang="en-US" sz="1400" b="1" i="0" u="none" strike="noStrike" dirty="0">
                          <a:solidFill>
                            <a:schemeClr val="tx1"/>
                          </a:solidFill>
                          <a:effectLst/>
                          <a:latin typeface="Calibri"/>
                        </a:rPr>
                        <a:t>- Energy Efficiency</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26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217645">
                <a:tc>
                  <a:txBody>
                    <a:bodyPr/>
                    <a:lstStyle/>
                    <a:p>
                      <a:pPr algn="l" rtl="0" fontAlgn="ctr"/>
                      <a:r>
                        <a:rPr lang="en-US" sz="1400" b="1" i="0" u="none" strike="noStrike" dirty="0">
                          <a:solidFill>
                            <a:schemeClr val="tx1"/>
                          </a:solidFill>
                          <a:effectLst/>
                          <a:latin typeface="Calibri"/>
                        </a:rPr>
                        <a:t>2. Technology </a:t>
                      </a:r>
                      <a:r>
                        <a:rPr lang="en-US" sz="1400" b="1" i="0" u="none" strike="noStrike" dirty="0" smtClean="0">
                          <a:solidFill>
                            <a:schemeClr val="tx1"/>
                          </a:solidFill>
                          <a:effectLst/>
                          <a:latin typeface="Calibri"/>
                        </a:rPr>
                        <a:t>- </a:t>
                      </a:r>
                      <a:r>
                        <a:rPr lang="en-US" sz="1400" b="1" i="0" u="none" strike="noStrike" dirty="0">
                          <a:solidFill>
                            <a:schemeClr val="tx1"/>
                          </a:solidFill>
                          <a:effectLst/>
                          <a:latin typeface="Calibri"/>
                        </a:rPr>
                        <a:t>Energy Productivity</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12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69291">
                <a:tc>
                  <a:txBody>
                    <a:bodyPr/>
                    <a:lstStyle/>
                    <a:p>
                      <a:pPr algn="l" rtl="0" fontAlgn="ctr"/>
                      <a:r>
                        <a:rPr lang="en-US" sz="1400" b="1" i="0" u="none" strike="noStrike" dirty="0">
                          <a:solidFill>
                            <a:schemeClr val="tx1"/>
                          </a:solidFill>
                          <a:effectLst/>
                          <a:latin typeface="Calibri"/>
                        </a:rPr>
                        <a:t>3. </a:t>
                      </a:r>
                      <a:r>
                        <a:rPr lang="en-US" sz="1400" b="1" i="0" u="none" strike="noStrike" dirty="0" smtClean="0">
                          <a:solidFill>
                            <a:schemeClr val="tx1"/>
                          </a:solidFill>
                          <a:effectLst/>
                          <a:latin typeface="Calibri"/>
                        </a:rPr>
                        <a:t>Technology </a:t>
                      </a:r>
                      <a:r>
                        <a:rPr lang="en-US" sz="1400" b="1" i="0" u="none" strike="noStrike" dirty="0">
                          <a:solidFill>
                            <a:schemeClr val="tx1"/>
                          </a:solidFill>
                          <a:effectLst/>
                          <a:latin typeface="Calibri"/>
                        </a:rPr>
                        <a:t>- </a:t>
                      </a:r>
                      <a:r>
                        <a:rPr lang="en-US" sz="1400" b="1" i="0" u="none" strike="noStrike" dirty="0" smtClean="0">
                          <a:solidFill>
                            <a:schemeClr val="tx1"/>
                          </a:solidFill>
                          <a:effectLst/>
                          <a:latin typeface="Calibri"/>
                        </a:rPr>
                        <a:t>Intensified </a:t>
                      </a:r>
                      <a:r>
                        <a:rPr lang="en-US" sz="1400" b="1" i="0" u="none" strike="noStrike" dirty="0">
                          <a:solidFill>
                            <a:schemeClr val="tx1"/>
                          </a:solidFill>
                          <a:effectLst/>
                          <a:latin typeface="Calibri"/>
                        </a:rPr>
                        <a:t>Process </a:t>
                      </a:r>
                      <a:r>
                        <a:rPr lang="en-US" sz="1400" b="1" i="0" u="none" strike="noStrike" dirty="0" smtClean="0">
                          <a:solidFill>
                            <a:schemeClr val="tx1"/>
                          </a:solidFill>
                          <a:effectLst/>
                          <a:latin typeface="Calibri"/>
                        </a:rPr>
                        <a:t>Modules</a:t>
                      </a:r>
                      <a:endParaRPr lang="en-US" sz="1400" b="1" i="0" u="none" strike="noStrike" dirty="0">
                        <a:solidFill>
                          <a:schemeClr val="tx1"/>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18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428011">
                <a:tc>
                  <a:txBody>
                    <a:bodyPr/>
                    <a:lstStyle/>
                    <a:p>
                      <a:pPr marL="174625" indent="-174625" algn="l" rtl="0" fontAlgn="ctr"/>
                      <a:r>
                        <a:rPr lang="en-US" sz="1400" b="1" i="0" u="none" strike="noStrike" dirty="0">
                          <a:solidFill>
                            <a:schemeClr val="tx1"/>
                          </a:solidFill>
                          <a:effectLst/>
                          <a:latin typeface="Calibri"/>
                        </a:rPr>
                        <a:t>4. Technology -  Cost-Effective Module </a:t>
                      </a:r>
                      <a:r>
                        <a:rPr lang="en-US" sz="1400" b="1" i="0" u="none" strike="noStrike" dirty="0" smtClean="0">
                          <a:solidFill>
                            <a:schemeClr val="tx1"/>
                          </a:solidFill>
                          <a:effectLst/>
                          <a:latin typeface="Calibri"/>
                        </a:rPr>
                        <a:t>  Manufacturing</a:t>
                      </a:r>
                      <a:endParaRPr lang="en-US" sz="1400" b="1" i="0" u="none" strike="noStrike" dirty="0">
                        <a:solidFill>
                          <a:schemeClr val="tx1"/>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8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4"/>
                  </a:ext>
                </a:extLst>
              </a:tr>
              <a:tr h="428011">
                <a:tc>
                  <a:txBody>
                    <a:bodyPr/>
                    <a:lstStyle/>
                    <a:p>
                      <a:pPr marL="174625" indent="-174625" algn="l" rtl="0" fontAlgn="ctr"/>
                      <a:r>
                        <a:rPr lang="en-US" sz="1400" b="1" i="0" u="none" strike="noStrike" dirty="0">
                          <a:solidFill>
                            <a:schemeClr val="tx1"/>
                          </a:solidFill>
                          <a:effectLst/>
                          <a:latin typeface="Calibri"/>
                        </a:rPr>
                        <a:t>5. Technology -  Potential for Cost Effective </a:t>
                      </a:r>
                      <a:r>
                        <a:rPr lang="en-US" sz="1400" b="1" i="0" u="none" strike="noStrike" dirty="0" smtClean="0">
                          <a:solidFill>
                            <a:schemeClr val="tx1"/>
                          </a:solidFill>
                          <a:effectLst/>
                          <a:latin typeface="Calibri"/>
                        </a:rPr>
                        <a:t>       Deployment</a:t>
                      </a:r>
                      <a:endParaRPr lang="en-US" sz="1400" b="1" i="0" u="none" strike="noStrike" dirty="0">
                        <a:solidFill>
                          <a:schemeClr val="tx1"/>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6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217645">
                <a:tc>
                  <a:txBody>
                    <a:bodyPr/>
                    <a:lstStyle/>
                    <a:p>
                      <a:pPr marL="174625" indent="-174625" algn="l" rtl="0" fontAlgn="ctr"/>
                      <a:r>
                        <a:rPr lang="en-US" sz="1400" b="1" i="0" u="none" strike="noStrike" dirty="0">
                          <a:solidFill>
                            <a:schemeClr val="tx1"/>
                          </a:solidFill>
                          <a:effectLst/>
                          <a:latin typeface="Calibri"/>
                        </a:rPr>
                        <a:t>6. Technology -  R&amp;D Portfolio</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11 projects beginning </a:t>
                      </a:r>
                      <a:r>
                        <a:rPr lang="en-US" sz="1200" b="0" i="0" u="none" strike="noStrike" dirty="0">
                          <a:solidFill>
                            <a:schemeClr val="tx1"/>
                          </a:solidFill>
                          <a:effectLst/>
                          <a:latin typeface="Calibri"/>
                        </a:rPr>
                        <a:t>in </a:t>
                      </a:r>
                      <a:r>
                        <a:rPr lang="en-US" sz="1200" b="0" i="0" u="none" strike="noStrike" dirty="0" smtClean="0">
                          <a:solidFill>
                            <a:schemeClr val="tx1"/>
                          </a:solidFill>
                          <a:effectLst/>
                          <a:latin typeface="Calibri"/>
                        </a:rPr>
                        <a:t>2020 </a:t>
                      </a:r>
                      <a:r>
                        <a:rPr lang="en-US" sz="1200" b="0" i="0" u="none" strike="noStrike" dirty="0">
                          <a:solidFill>
                            <a:schemeClr val="tx1"/>
                          </a:solidFill>
                          <a:effectLst/>
                          <a:latin typeface="Calibri"/>
                        </a:rPr>
                        <a:t>that have potential to meet this metric</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6"/>
                  </a:ext>
                </a:extLst>
              </a:tr>
              <a:tr h="367907">
                <a:tc>
                  <a:txBody>
                    <a:bodyPr/>
                    <a:lstStyle/>
                    <a:p>
                      <a:pPr algn="l" rtl="0" fontAlgn="ctr"/>
                      <a:r>
                        <a:rPr lang="en-US" sz="1400" b="1" i="0" u="none" strike="noStrike" dirty="0">
                          <a:solidFill>
                            <a:srgbClr val="000000"/>
                          </a:solidFill>
                          <a:effectLst/>
                          <a:latin typeface="Calibri"/>
                        </a:rPr>
                        <a:t>7. Build Industrial Partnership and </a:t>
                      </a:r>
                      <a:r>
                        <a:rPr lang="en-US" sz="1400" b="1" i="0" u="none" strike="noStrike" dirty="0" smtClean="0">
                          <a:solidFill>
                            <a:srgbClr val="000000"/>
                          </a:solidFill>
                          <a:effectLst/>
                          <a:latin typeface="Calibri"/>
                        </a:rPr>
                        <a:t>Ecosystem</a:t>
                      </a:r>
                      <a:endParaRPr lang="en-US" sz="1400" b="1"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38 </a:t>
                      </a:r>
                      <a:r>
                        <a:rPr lang="en-US" sz="1200" b="0" i="0" u="none" strike="noStrike" dirty="0">
                          <a:solidFill>
                            <a:schemeClr val="tx1"/>
                          </a:solidFill>
                          <a:effectLst/>
                          <a:latin typeface="Calibri"/>
                        </a:rPr>
                        <a:t>m</a:t>
                      </a:r>
                      <a:r>
                        <a:rPr lang="en-US" sz="1200" b="0" i="0" u="none" strike="noStrike" dirty="0" smtClean="0">
                          <a:solidFill>
                            <a:schemeClr val="tx1"/>
                          </a:solidFill>
                          <a:effectLst/>
                          <a:latin typeface="Calibri"/>
                        </a:rPr>
                        <a:t>ember </a:t>
                      </a:r>
                      <a:r>
                        <a:rPr lang="en-US" sz="1200" b="0" i="0" u="none" strike="noStrike" dirty="0">
                          <a:solidFill>
                            <a:schemeClr val="tx1"/>
                          </a:solidFill>
                          <a:effectLst/>
                          <a:latin typeface="Calibri"/>
                        </a:rPr>
                        <a:t>companies, </a:t>
                      </a:r>
                      <a:r>
                        <a:rPr lang="en-US" sz="1200" b="0" i="0" u="none" strike="noStrike" dirty="0" smtClean="0">
                          <a:solidFill>
                            <a:schemeClr val="tx1"/>
                          </a:solidFill>
                          <a:effectLst/>
                          <a:latin typeface="Calibri"/>
                        </a:rPr>
                        <a:t>37 of 37 contracted projects </a:t>
                      </a:r>
                      <a:r>
                        <a:rPr lang="en-US" sz="1200" b="0" i="0" u="none" strike="noStrike" dirty="0">
                          <a:solidFill>
                            <a:schemeClr val="tx1"/>
                          </a:solidFill>
                          <a:effectLst/>
                          <a:latin typeface="Calibri"/>
                        </a:rPr>
                        <a:t>with joint industry/academic participation</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7"/>
                  </a:ext>
                </a:extLst>
              </a:tr>
              <a:tr h="264204">
                <a:tc>
                  <a:txBody>
                    <a:bodyPr/>
                    <a:lstStyle/>
                    <a:p>
                      <a:pPr algn="l" rtl="0" fontAlgn="ctr"/>
                      <a:r>
                        <a:rPr lang="en-US" sz="1400" b="1" i="0" u="none" strike="noStrike" dirty="0">
                          <a:solidFill>
                            <a:srgbClr val="000000"/>
                          </a:solidFill>
                          <a:effectLst/>
                          <a:latin typeface="Calibri"/>
                        </a:rPr>
                        <a:t>8. Self-Sustainment</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Annual</a:t>
                      </a:r>
                      <a:r>
                        <a:rPr lang="en-US" sz="1200" b="0" i="0" u="none" strike="noStrike" baseline="0" dirty="0" smtClean="0">
                          <a:solidFill>
                            <a:srgbClr val="000000"/>
                          </a:solidFill>
                          <a:effectLst/>
                          <a:latin typeface="Calibri"/>
                        </a:rPr>
                        <a:t> d</a:t>
                      </a:r>
                      <a:r>
                        <a:rPr lang="en-US" sz="1200" b="0" i="0" u="none" strike="noStrike" dirty="0" smtClean="0">
                          <a:solidFill>
                            <a:srgbClr val="000000"/>
                          </a:solidFill>
                          <a:effectLst/>
                          <a:latin typeface="Calibri"/>
                        </a:rPr>
                        <a:t>ues to exceed $0.6M. Executing on financial sustainability plan</a:t>
                      </a:r>
                      <a:endParaRPr lang="en-US" sz="1200" b="0"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8"/>
                  </a:ext>
                </a:extLst>
              </a:tr>
              <a:tr h="375513">
                <a:tc>
                  <a:txBody>
                    <a:bodyPr/>
                    <a:lstStyle/>
                    <a:p>
                      <a:pPr algn="l" rtl="0" fontAlgn="ctr"/>
                      <a:r>
                        <a:rPr lang="en-US" sz="1400" b="1" i="0" u="none" strike="noStrike" dirty="0">
                          <a:solidFill>
                            <a:srgbClr val="000000"/>
                          </a:solidFill>
                          <a:effectLst/>
                          <a:latin typeface="Calibri"/>
                        </a:rPr>
                        <a:t>9. Train the Trainers</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Faculty training workshop </a:t>
                      </a:r>
                      <a:r>
                        <a:rPr lang="en-US" sz="1200" b="0" i="0" u="none" strike="noStrike" dirty="0" smtClean="0">
                          <a:solidFill>
                            <a:srgbClr val="000000"/>
                          </a:solidFill>
                          <a:effectLst/>
                          <a:latin typeface="Calibri"/>
                        </a:rPr>
                        <a:t>Fall 2018 &amp; 2019.  Face-to-face</a:t>
                      </a:r>
                      <a:r>
                        <a:rPr lang="en-US" sz="1200" b="0" i="0" u="none" strike="noStrike" baseline="0" dirty="0" smtClean="0">
                          <a:solidFill>
                            <a:srgbClr val="000000"/>
                          </a:solidFill>
                          <a:effectLst/>
                          <a:latin typeface="Calibri"/>
                        </a:rPr>
                        <a:t> short courses took place at Oregon State and Univ. of Arizona. Teaching resource page live on RAPID website for faculty. AIChE Design Prob.</a:t>
                      </a:r>
                      <a:endParaRPr lang="en-US" sz="1200" b="0"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9"/>
                  </a:ext>
                </a:extLst>
              </a:tr>
              <a:tr h="459570">
                <a:tc>
                  <a:txBody>
                    <a:bodyPr/>
                    <a:lstStyle/>
                    <a:p>
                      <a:pPr algn="l" rtl="0" fontAlgn="ctr"/>
                      <a:r>
                        <a:rPr lang="en-US" sz="1400" b="1" i="0" u="none" strike="noStrike" dirty="0">
                          <a:solidFill>
                            <a:srgbClr val="000000"/>
                          </a:solidFill>
                          <a:effectLst/>
                          <a:latin typeface="Calibri"/>
                        </a:rPr>
                        <a:t>10. Educate Students</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tx1"/>
                          </a:solidFill>
                          <a:effectLst/>
                          <a:latin typeface="Calibri"/>
                          <a:ea typeface="Calibri"/>
                          <a:cs typeface="Times New Roman"/>
                        </a:rPr>
                        <a:t>17 </a:t>
                      </a:r>
                      <a:r>
                        <a:rPr lang="en-US" sz="1200" dirty="0">
                          <a:solidFill>
                            <a:schemeClr val="tx1"/>
                          </a:solidFill>
                          <a:effectLst/>
                          <a:latin typeface="Calibri"/>
                          <a:ea typeface="Calibri"/>
                          <a:cs typeface="Times New Roman"/>
                        </a:rPr>
                        <a:t>webinars hosted in </a:t>
                      </a:r>
                      <a:r>
                        <a:rPr lang="en-US" sz="1200" dirty="0" smtClean="0">
                          <a:solidFill>
                            <a:schemeClr val="tx1"/>
                          </a:solidFill>
                          <a:effectLst/>
                          <a:latin typeface="Calibri"/>
                          <a:ea typeface="Calibri"/>
                          <a:cs typeface="Times New Roman"/>
                        </a:rPr>
                        <a:t>2018 and 2019 with</a:t>
                      </a:r>
                      <a:r>
                        <a:rPr lang="en-US" sz="1200" baseline="0" dirty="0" smtClean="0">
                          <a:solidFill>
                            <a:schemeClr val="tx1"/>
                          </a:solidFill>
                          <a:effectLst/>
                          <a:latin typeface="Calibri"/>
                          <a:ea typeface="Calibri"/>
                          <a:cs typeface="Times New Roman"/>
                        </a:rPr>
                        <a:t> 4,845</a:t>
                      </a:r>
                      <a:r>
                        <a:rPr lang="en-US" sz="1200" dirty="0" smtClean="0">
                          <a:solidFill>
                            <a:schemeClr val="tx1"/>
                          </a:solidFill>
                          <a:effectLst/>
                          <a:latin typeface="Calibri"/>
                          <a:ea typeface="Calibri"/>
                          <a:cs typeface="Times New Roman"/>
                        </a:rPr>
                        <a:t> registrations to-date.</a:t>
                      </a:r>
                      <a:r>
                        <a:rPr lang="en-US" sz="1200" baseline="0" dirty="0" smtClean="0">
                          <a:solidFill>
                            <a:schemeClr val="tx1"/>
                          </a:solidFill>
                          <a:effectLst/>
                          <a:latin typeface="Calibri"/>
                          <a:ea typeface="Calibri"/>
                          <a:cs typeface="Times New Roman"/>
                        </a:rPr>
                        <a:t> Two eLearning courses </a:t>
                      </a:r>
                      <a:r>
                        <a:rPr lang="en-US" sz="1200" dirty="0" smtClean="0">
                          <a:solidFill>
                            <a:schemeClr val="tx1"/>
                          </a:solidFill>
                          <a:effectLst/>
                          <a:latin typeface="Calibri"/>
                          <a:ea typeface="Calibri"/>
                          <a:cs typeface="Times New Roman"/>
                        </a:rPr>
                        <a:t>launched with</a:t>
                      </a:r>
                      <a:r>
                        <a:rPr lang="en-US" sz="1200" baseline="0" dirty="0" smtClean="0">
                          <a:solidFill>
                            <a:schemeClr val="tx1"/>
                          </a:solidFill>
                          <a:effectLst/>
                          <a:latin typeface="Calibri"/>
                          <a:ea typeface="Calibri"/>
                          <a:cs typeface="Times New Roman"/>
                        </a:rPr>
                        <a:t> 874 registrations to date. Highly successfully student intern program annualized for 2019 (targeting 30 students in 2020).</a:t>
                      </a:r>
                      <a:endParaRPr lang="en-US" sz="1200" dirty="0">
                        <a:solidFill>
                          <a:schemeClr val="tx1"/>
                        </a:solidFill>
                        <a:effectLst/>
                        <a:latin typeface="Calibri"/>
                        <a:ea typeface="Calibri"/>
                        <a:cs typeface="Times New Roman"/>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0"/>
                  </a:ext>
                </a:extLst>
              </a:tr>
              <a:tr h="367907">
                <a:tc>
                  <a:txBody>
                    <a:bodyPr/>
                    <a:lstStyle/>
                    <a:p>
                      <a:pPr algn="l" rtl="0" fontAlgn="ctr"/>
                      <a:r>
                        <a:rPr lang="en-US" sz="1400" b="1" i="0" u="none" strike="noStrike" dirty="0">
                          <a:solidFill>
                            <a:srgbClr val="000000"/>
                          </a:solidFill>
                          <a:effectLst/>
                          <a:latin typeface="Calibri"/>
                        </a:rPr>
                        <a:t>11. Annual Planning Process</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chemeClr val="tx1"/>
                          </a:solidFill>
                          <a:effectLst/>
                          <a:latin typeface="Calibri"/>
                        </a:rPr>
                        <a:t>Well-defined</a:t>
                      </a:r>
                      <a:r>
                        <a:rPr lang="en-US" sz="1200" b="0" i="0" u="none" strike="noStrike" baseline="0" dirty="0" smtClean="0">
                          <a:solidFill>
                            <a:schemeClr val="tx1"/>
                          </a:solidFill>
                          <a:effectLst/>
                          <a:latin typeface="Calibri"/>
                        </a:rPr>
                        <a:t> process for updating strategic and operating plans and ensuring strong engagement with members and market.</a:t>
                      </a:r>
                      <a:endParaRPr lang="en-US" sz="1200" b="0" i="0" u="none" strike="noStrike" dirty="0">
                        <a:solidFill>
                          <a:schemeClr val="tx1"/>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1"/>
                  </a:ext>
                </a:extLst>
              </a:tr>
              <a:tr h="367907">
                <a:tc>
                  <a:txBody>
                    <a:bodyPr/>
                    <a:lstStyle/>
                    <a:p>
                      <a:pPr algn="l" rtl="0" fontAlgn="ctr"/>
                      <a:r>
                        <a:rPr lang="en-US" sz="1400" b="1" i="0" u="none" strike="noStrike" dirty="0">
                          <a:solidFill>
                            <a:srgbClr val="000000"/>
                          </a:solidFill>
                          <a:effectLst/>
                          <a:latin typeface="Calibri"/>
                        </a:rPr>
                        <a:t>12. Industrial Roadmap</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Constantly refining</a:t>
                      </a:r>
                      <a:r>
                        <a:rPr lang="en-US" sz="1200" b="0" i="0" u="none" strike="noStrike" baseline="0" dirty="0" smtClean="0">
                          <a:solidFill>
                            <a:srgbClr val="000000"/>
                          </a:solidFill>
                          <a:effectLst/>
                          <a:latin typeface="Calibri"/>
                        </a:rPr>
                        <a:t> roadmap to include industry-relevant areas, added emergency focus area in early 2020 to address COVID-19 response.</a:t>
                      </a:r>
                      <a:endParaRPr lang="en-US" sz="1200" b="0"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Positive</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2"/>
                  </a:ext>
                </a:extLst>
              </a:tr>
              <a:tr h="367907">
                <a:tc>
                  <a:txBody>
                    <a:bodyPr/>
                    <a:lstStyle/>
                    <a:p>
                      <a:pPr algn="l" rtl="0" fontAlgn="ctr"/>
                      <a:r>
                        <a:rPr lang="en-US" sz="1400" b="1" i="0" u="none" strike="noStrike" dirty="0">
                          <a:solidFill>
                            <a:srgbClr val="000000"/>
                          </a:solidFill>
                          <a:effectLst/>
                          <a:latin typeface="Calibri"/>
                        </a:rPr>
                        <a:t>13. Emerging Supply Chain</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Engaging equipment suppliers</a:t>
                      </a:r>
                      <a:r>
                        <a:rPr lang="en-US" sz="1200" b="0" i="0" u="none" strike="noStrike" baseline="0" dirty="0" smtClean="0">
                          <a:solidFill>
                            <a:srgbClr val="000000"/>
                          </a:solidFill>
                          <a:effectLst/>
                          <a:latin typeface="Calibri"/>
                        </a:rPr>
                        <a:t> and </a:t>
                      </a:r>
                      <a:r>
                        <a:rPr lang="en-US" sz="1200" b="0" i="0" u="none" strike="noStrike" dirty="0" smtClean="0">
                          <a:solidFill>
                            <a:srgbClr val="000000"/>
                          </a:solidFill>
                          <a:effectLst/>
                          <a:latin typeface="Calibri"/>
                        </a:rPr>
                        <a:t>engineering, procurement,</a:t>
                      </a:r>
                      <a:r>
                        <a:rPr lang="en-US" sz="1200" b="0" i="0" u="none" strike="noStrike" baseline="0" dirty="0" smtClean="0">
                          <a:solidFill>
                            <a:srgbClr val="000000"/>
                          </a:solidFill>
                          <a:effectLst/>
                          <a:latin typeface="Calibri"/>
                        </a:rPr>
                        <a:t> &amp; construction firms to enable the module manufacturing supply chain</a:t>
                      </a:r>
                      <a:endParaRPr lang="en-US" sz="1200" b="0"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Addressing</a:t>
                      </a:r>
                      <a:endParaRPr lang="en-US" sz="1100" b="0" i="0" u="none" strike="noStrike" dirty="0">
                        <a:solidFill>
                          <a:srgbClr val="000000"/>
                        </a:solidFill>
                        <a:effectLst/>
                        <a:latin typeface="Calibri"/>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r h="217645">
                <a:tc>
                  <a:txBody>
                    <a:bodyPr/>
                    <a:lstStyle/>
                    <a:p>
                      <a:pPr algn="l" rtl="0" fontAlgn="ctr"/>
                      <a:r>
                        <a:rPr lang="en-US" sz="1400" b="1" i="0" u="none" strike="noStrike" dirty="0">
                          <a:solidFill>
                            <a:srgbClr val="000000"/>
                          </a:solidFill>
                          <a:effectLst/>
                          <a:latin typeface="Calibri"/>
                        </a:rPr>
                        <a:t>14. Diversity</a:t>
                      </a: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Continuing to work with</a:t>
                      </a:r>
                      <a:r>
                        <a:rPr lang="en-US" sz="1200" b="0" i="0" u="none" strike="noStrike" baseline="0" dirty="0" smtClean="0">
                          <a:solidFill>
                            <a:srgbClr val="000000"/>
                          </a:solidFill>
                          <a:effectLst/>
                          <a:latin typeface="Calibri"/>
                        </a:rPr>
                        <a:t> MEP network to identify minority- and women-owned businesses and small/medium-sized firms as member prospects.</a:t>
                      </a:r>
                      <a:endParaRPr lang="en-US" sz="1200" b="0" i="0" u="none" strike="noStrike" dirty="0">
                        <a:solidFill>
                          <a:srgbClr val="000000"/>
                        </a:solidFill>
                        <a:effectLst/>
                        <a:latin typeface="Calibri"/>
                      </a:endParaRPr>
                    </a:p>
                  </a:txBody>
                  <a:tcPr marR="7383" marT="7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Addressing</a:t>
                      </a:r>
                      <a:endParaRPr lang="en-US" sz="1100" b="0" i="0" u="none" strike="noStrike" dirty="0">
                        <a:solidFill>
                          <a:srgbClr val="000000"/>
                        </a:solidFill>
                        <a:effectLst/>
                        <a:latin typeface="Calibri"/>
                      </a:endParaRPr>
                    </a:p>
                  </a:txBody>
                  <a:tcPr marL="7383" marR="7383" marT="7383"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4"/>
                  </a:ext>
                </a:extLst>
              </a:tr>
            </a:tbl>
          </a:graphicData>
        </a:graphic>
      </p:graphicFrame>
    </p:spTree>
    <p:custDataLst>
      <p:tags r:id="rId1"/>
    </p:custDataLst>
    <p:extLst>
      <p:ext uri="{BB962C8B-B14F-4D97-AF65-F5344CB8AC3E}">
        <p14:creationId xmlns:p14="http://schemas.microsoft.com/office/powerpoint/2010/main" val="142714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Technical Topic Team</a:t>
            </a:r>
          </a:p>
        </p:txBody>
      </p:sp>
      <p:sp>
        <p:nvSpPr>
          <p:cNvPr id="3" name="TextBox 2"/>
          <p:cNvSpPr txBox="1"/>
          <p:nvPr/>
        </p:nvSpPr>
        <p:spPr>
          <a:xfrm>
            <a:off x="152400" y="1066800"/>
            <a:ext cx="8839200" cy="464742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Thanks to the PI/Chemical Manufacturing Team:</a:t>
            </a:r>
            <a:endParaRPr lang="en-US" sz="20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Melissa Klembara, Technology Manager</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Kate </a:t>
            </a:r>
            <a:r>
              <a:rPr lang="en-US" dirty="0" smtClean="0">
                <a:solidFill>
                  <a:srgbClr val="50565C"/>
                </a:solidFill>
                <a:latin typeface="Franklin Gothic Book"/>
              </a:rPr>
              <a:t>Peretti, Technology Manager</a:t>
            </a:r>
            <a:endParaRPr lang="en-US"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G. Jeremy Leong, Technology Manager</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Theresa Miller, Senior Technical Staff</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John Winkel, Technical Project Officer</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Gibson </a:t>
            </a:r>
            <a:r>
              <a:rPr lang="en-US" dirty="0" smtClean="0">
                <a:solidFill>
                  <a:srgbClr val="50565C"/>
                </a:solidFill>
                <a:latin typeface="Franklin Gothic Book"/>
              </a:rPr>
              <a:t>Asuquo, Technical Project Officer</a:t>
            </a:r>
            <a:endParaRPr lang="en-US"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Debbie Schultheis, Technical Project Officer</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Lexie Kim, Program Specialist </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Paul Kingham, Program Specialist</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Chad Sapp, Project Engineer</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Colleen Lipps, Project Engineer</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Dickson Ozokwelu, Technology </a:t>
            </a:r>
            <a:r>
              <a:rPr lang="en-US" dirty="0" smtClean="0">
                <a:solidFill>
                  <a:srgbClr val="50565C"/>
                </a:solidFill>
                <a:latin typeface="Franklin Gothic Book"/>
              </a:rPr>
              <a:t>Manager (former)</a:t>
            </a:r>
            <a:endParaRPr lang="en-US" sz="1500" dirty="0" smtClean="0">
              <a:solidFill>
                <a:srgbClr val="50565C"/>
              </a:solidFill>
              <a:latin typeface="Franklin Gothic Book"/>
            </a:endParaRP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336197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Additional slides</a:t>
            </a:r>
            <a:endParaRPr lang="en-US" sz="2800" dirty="0">
              <a:solidFill>
                <a:schemeClr val="accent5"/>
              </a:solidFill>
            </a:endParaRPr>
          </a:p>
        </p:txBody>
      </p:sp>
    </p:spTree>
    <p:extLst>
      <p:ext uri="{BB962C8B-B14F-4D97-AF65-F5344CB8AC3E}">
        <p14:creationId xmlns:p14="http://schemas.microsoft.com/office/powerpoint/2010/main" val="91484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932863" cy="812800"/>
          </a:xfrm>
        </p:spPr>
        <p:txBody>
          <a:bodyPr/>
          <a:lstStyle/>
          <a:p>
            <a:r>
              <a:rPr lang="en-US" sz="2400" dirty="0"/>
              <a:t>PI/Chemical Manufacturing </a:t>
            </a:r>
            <a:r>
              <a:rPr lang="en-US" sz="2400" dirty="0">
                <a:solidFill>
                  <a:schemeClr val="accent5"/>
                </a:solidFill>
              </a:rPr>
              <a:t>Key </a:t>
            </a:r>
            <a:r>
              <a:rPr lang="en-US" sz="2400" dirty="0" smtClean="0">
                <a:solidFill>
                  <a:schemeClr val="accent5"/>
                </a:solidFill>
              </a:rPr>
              <a:t>Concepts/Thrusts, continued</a:t>
            </a:r>
            <a:endParaRPr lang="en-US" sz="2400" dirty="0"/>
          </a:p>
        </p:txBody>
      </p:sp>
      <p:sp>
        <p:nvSpPr>
          <p:cNvPr id="3" name="Rectangle 2"/>
          <p:cNvSpPr/>
          <p:nvPr/>
        </p:nvSpPr>
        <p:spPr>
          <a:xfrm>
            <a:off x="123031" y="984464"/>
            <a:ext cx="8991600" cy="923330"/>
          </a:xfrm>
          <a:prstGeom prst="rect">
            <a:avLst/>
          </a:prstGeom>
        </p:spPr>
        <p:txBody>
          <a:bodyPr wrap="square">
            <a:spAutoFit/>
          </a:bodyPr>
          <a:lstStyle/>
          <a:p>
            <a:pPr marL="285750" indent="-285750">
              <a:buClr>
                <a:srgbClr val="7AC143"/>
              </a:buClr>
              <a:buFont typeface="Wingdings" panose="05000000000000000000" pitchFamily="2" charset="2"/>
              <a:buChar char="Ø"/>
            </a:pPr>
            <a:r>
              <a:rPr lang="en-US" b="1" dirty="0" smtClean="0">
                <a:solidFill>
                  <a:srgbClr val="FF0000"/>
                </a:solidFill>
              </a:rPr>
              <a:t>New Thrust: Dynamic </a:t>
            </a:r>
            <a:r>
              <a:rPr lang="en-US" b="1" dirty="0">
                <a:solidFill>
                  <a:srgbClr val="FF0000"/>
                </a:solidFill>
              </a:rPr>
              <a:t>Catalyst Science:</a:t>
            </a:r>
            <a:r>
              <a:rPr lang="en-US" dirty="0">
                <a:solidFill>
                  <a:srgbClr val="FF0000"/>
                </a:solidFill>
              </a:rPr>
              <a:t> </a:t>
            </a:r>
            <a:r>
              <a:rPr lang="en-US" dirty="0" smtClean="0">
                <a:solidFill>
                  <a:srgbClr val="FF0000"/>
                </a:solidFill>
              </a:rPr>
              <a:t>Employing </a:t>
            </a:r>
            <a:r>
              <a:rPr lang="en-US" dirty="0">
                <a:solidFill>
                  <a:srgbClr val="FF0000"/>
                </a:solidFill>
              </a:rPr>
              <a:t>advanced tools to understand complex industrial catalysts by using temperature, concentration, or pressure transients to perturb the state of a chemical system</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42155" y="1990130"/>
            <a:ext cx="4525645" cy="2962275"/>
          </a:xfrm>
          <a:prstGeom prst="rect">
            <a:avLst/>
          </a:prstGeom>
          <a:noFill/>
          <a:ln>
            <a:noFill/>
          </a:ln>
        </p:spPr>
      </p:pic>
      <p:pic>
        <p:nvPicPr>
          <p:cNvPr id="5" name="Picture 4">
            <a:extLst>
              <a:ext uri="{FF2B5EF4-FFF2-40B4-BE49-F238E27FC236}">
                <a16:creationId xmlns:a16="http://schemas.microsoft.com/office/drawing/2014/main" xmlns="" id="{0290E4DD-FD74-4484-97C6-835BB3A00F37}"/>
              </a:ext>
            </a:extLst>
          </p:cNvPr>
          <p:cNvPicPr>
            <a:picLocks noChangeAspect="1"/>
          </p:cNvPicPr>
          <p:nvPr/>
        </p:nvPicPr>
        <p:blipFill>
          <a:blip r:embed="rId3"/>
          <a:stretch>
            <a:fillRect/>
          </a:stretch>
        </p:blipFill>
        <p:spPr>
          <a:xfrm>
            <a:off x="3962400" y="5174200"/>
            <a:ext cx="3705987" cy="1437923"/>
          </a:xfrm>
          <a:prstGeom prst="rect">
            <a:avLst/>
          </a:prstGeom>
        </p:spPr>
      </p:pic>
      <p:sp>
        <p:nvSpPr>
          <p:cNvPr id="6" name="TextBox 5"/>
          <p:cNvSpPr txBox="1"/>
          <p:nvPr/>
        </p:nvSpPr>
        <p:spPr>
          <a:xfrm>
            <a:off x="152400" y="2133600"/>
            <a:ext cx="4114800" cy="4247317"/>
          </a:xfrm>
          <a:prstGeom prst="rect">
            <a:avLst/>
          </a:prstGeom>
          <a:noFill/>
        </p:spPr>
        <p:txBody>
          <a:bodyPr wrap="square" rtlCol="0">
            <a:spAutoFit/>
          </a:bodyPr>
          <a:lstStyle/>
          <a:p>
            <a:pPr marL="285750" indent="-285750">
              <a:buClr>
                <a:srgbClr val="7AC143"/>
              </a:buClr>
              <a:buFont typeface="Wingdings" panose="05000000000000000000" pitchFamily="2" charset="2"/>
              <a:buChar char="Ø"/>
            </a:pPr>
            <a:r>
              <a:rPr lang="en-US" dirty="0" smtClean="0">
                <a:solidFill>
                  <a:srgbClr val="FF0000"/>
                </a:solidFill>
              </a:rPr>
              <a:t>Satisfy intent of FY18 and FY20 Congressional Language</a:t>
            </a:r>
          </a:p>
          <a:p>
            <a:pPr marL="285750" indent="-285750">
              <a:buClr>
                <a:srgbClr val="7AC143"/>
              </a:buClr>
              <a:buFont typeface="Wingdings" panose="05000000000000000000" pitchFamily="2" charset="2"/>
              <a:buChar char="Ø"/>
            </a:pPr>
            <a:endParaRPr lang="en-US" dirty="0" smtClean="0">
              <a:solidFill>
                <a:srgbClr val="FF0000"/>
              </a:solidFill>
            </a:endParaRPr>
          </a:p>
          <a:p>
            <a:pPr marL="285750" indent="-285750">
              <a:buClr>
                <a:srgbClr val="7AC143"/>
              </a:buClr>
              <a:buFont typeface="Wingdings" panose="05000000000000000000" pitchFamily="2" charset="2"/>
              <a:buChar char="Ø"/>
            </a:pPr>
            <a:r>
              <a:rPr lang="en-US" dirty="0" smtClean="0">
                <a:solidFill>
                  <a:srgbClr val="FF0000"/>
                </a:solidFill>
              </a:rPr>
              <a:t>Stakeholder Workshop in February 2020 organized to identify R&amp;D needs which informed the FY20 MT FOA</a:t>
            </a:r>
          </a:p>
          <a:p>
            <a:pPr marL="285750" indent="-285750">
              <a:buClr>
                <a:srgbClr val="7AC143"/>
              </a:buClr>
              <a:buFont typeface="Wingdings" panose="05000000000000000000" pitchFamily="2" charset="2"/>
              <a:buChar char="Ø"/>
            </a:pPr>
            <a:endParaRPr lang="en-US" dirty="0" smtClean="0">
              <a:solidFill>
                <a:srgbClr val="FF0000"/>
              </a:solidFill>
            </a:endParaRPr>
          </a:p>
          <a:p>
            <a:pPr marL="285750" indent="-285750">
              <a:buClr>
                <a:srgbClr val="7AC143"/>
              </a:buClr>
              <a:buFont typeface="Wingdings" panose="05000000000000000000" pitchFamily="2" charset="2"/>
              <a:buChar char="Ø"/>
            </a:pPr>
            <a:r>
              <a:rPr lang="en-US" dirty="0" smtClean="0">
                <a:solidFill>
                  <a:srgbClr val="FF0000"/>
                </a:solidFill>
              </a:rPr>
              <a:t>Supports an overall effort </a:t>
            </a:r>
            <a:r>
              <a:rPr lang="en-US" smtClean="0">
                <a:solidFill>
                  <a:srgbClr val="FF0000"/>
                </a:solidFill>
              </a:rPr>
              <a:t>to develop a comprehensive catalyst </a:t>
            </a:r>
            <a:r>
              <a:rPr lang="en-US" dirty="0" smtClean="0">
                <a:solidFill>
                  <a:srgbClr val="FF0000"/>
                </a:solidFill>
              </a:rPr>
              <a:t>knowledge set that will enable design and development of more effective catalysts</a:t>
            </a:r>
            <a:endParaRPr lang="en-US" dirty="0">
              <a:solidFill>
                <a:srgbClr val="FF0000"/>
              </a:solidFill>
            </a:endParaRPr>
          </a:p>
          <a:p>
            <a:pPr marL="285750" indent="-285750">
              <a:buClr>
                <a:srgbClr val="7AC143"/>
              </a:buClr>
              <a:buFont typeface="Wingdings" panose="05000000000000000000" pitchFamily="2" charset="2"/>
              <a:buChar char="Ø"/>
            </a:pPr>
            <a:endParaRPr lang="en-US" dirty="0" smtClean="0">
              <a:solidFill>
                <a:srgbClr val="50565C"/>
              </a:solidFill>
            </a:endParaRPr>
          </a:p>
          <a:p>
            <a:pPr marL="285750" indent="-285750">
              <a:buClr>
                <a:srgbClr val="7AC143"/>
              </a:buClr>
              <a:buFont typeface="Wingdings" panose="05000000000000000000" pitchFamily="2" charset="2"/>
              <a:buChar char="Ø"/>
            </a:pPr>
            <a:endParaRPr lang="en-US" dirty="0">
              <a:solidFill>
                <a:srgbClr val="50565C"/>
              </a:solidFill>
            </a:endParaRPr>
          </a:p>
        </p:txBody>
      </p:sp>
    </p:spTree>
    <p:extLst>
      <p:ext uri="{BB962C8B-B14F-4D97-AF65-F5344CB8AC3E}">
        <p14:creationId xmlns:p14="http://schemas.microsoft.com/office/powerpoint/2010/main" val="119504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3689" y="832316"/>
            <a:ext cx="8897912" cy="533400"/>
          </a:xfrm>
        </p:spPr>
        <p:txBody>
          <a:bodyPr>
            <a:noAutofit/>
          </a:bodyPr>
          <a:lstStyle/>
          <a:p>
            <a:pPr algn="ctr" eaLnBrk="1" hangingPunct="1">
              <a:defRPr/>
            </a:pPr>
            <a:r>
              <a:rPr lang="en-US" sz="3600" dirty="0" smtClean="0"/>
              <a:t>RAPID Institute Metrics</a:t>
            </a:r>
          </a:p>
        </p:txBody>
      </p:sp>
      <p:sp>
        <p:nvSpPr>
          <p:cNvPr id="3" name="TextBox 4"/>
          <p:cNvSpPr txBox="1">
            <a:spLocks noChangeArrowheads="1"/>
          </p:cNvSpPr>
          <p:nvPr/>
        </p:nvSpPr>
        <p:spPr bwMode="auto">
          <a:xfrm>
            <a:off x="6934200" y="0"/>
            <a:ext cx="2209800" cy="646331"/>
          </a:xfrm>
          <a:prstGeom prst="rect">
            <a:avLst/>
          </a:prstGeom>
          <a:solidFill>
            <a:srgbClr val="7ABC32"/>
          </a:solidFill>
          <a:extLst/>
        </p:spPr>
        <p:txBody>
          <a:bodyPr wrap="square" rtlCol="0">
            <a:spAutoFit/>
          </a:bodyPr>
          <a:lstStyle>
            <a:defPPr>
              <a:defRPr lang="en-US"/>
            </a:defPPr>
            <a:lvl1pPr>
              <a:defRPr b="1">
                <a:solidFill>
                  <a:schemeClr val="bg1"/>
                </a:solidFill>
              </a:defRPr>
            </a:lvl1pPr>
          </a:lstStyle>
          <a:p>
            <a:pPr defTabSz="457200" eaLnBrk="0" hangingPunct="0"/>
            <a:r>
              <a:rPr lang="en-US" altLang="en-US" dirty="0" smtClean="0">
                <a:solidFill>
                  <a:prstClr val="white"/>
                </a:solidFill>
                <a:latin typeface="Arial" panose="020B0604020202020204" pitchFamily="34" charset="0"/>
                <a:cs typeface="Arial" panose="020B0604020202020204" pitchFamily="34" charset="0"/>
              </a:rPr>
              <a:t>Technical Approach</a:t>
            </a:r>
            <a:endParaRPr lang="en-US" altLang="en-US" dirty="0">
              <a:solidFill>
                <a:prstClr val="white"/>
              </a:solidFill>
              <a:latin typeface="Arial" panose="020B0604020202020204" pitchFamily="34" charset="0"/>
              <a:cs typeface="Arial" panose="020B0604020202020204" pitchFamily="34" charset="0"/>
            </a:endParaRPr>
          </a:p>
        </p:txBody>
      </p:sp>
      <p:pic>
        <p:nvPicPr>
          <p:cNvPr id="4" name="Picture 3" descr="C:\Users\Karen\AppData\Local\Microsoft\Windows\INetCache\Content.Word\RAPID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3" y="37999"/>
            <a:ext cx="2222047" cy="663651"/>
          </a:xfrm>
          <a:prstGeom prst="rect">
            <a:avLst/>
          </a:prstGeom>
          <a:noFill/>
          <a:ln>
            <a:noFill/>
          </a:ln>
        </p:spPr>
      </p:pic>
      <p:sp>
        <p:nvSpPr>
          <p:cNvPr id="7" name="Rectangle 6"/>
          <p:cNvSpPr>
            <a:spLocks noGrp="1" noChangeArrowheads="1"/>
          </p:cNvSpPr>
          <p:nvPr/>
        </p:nvSpPr>
        <p:spPr bwMode="auto">
          <a:xfrm>
            <a:off x="76200" y="1490939"/>
            <a:ext cx="4419600" cy="532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2800">
                <a:solidFill>
                  <a:schemeClr val="tx1"/>
                </a:solidFill>
                <a:latin typeface="Calibri" panose="020F0502020204030204" pitchFamily="34" charset="0"/>
                <a:ea typeface="+mn-ea"/>
                <a:cs typeface="+mn-cs"/>
              </a:defRPr>
            </a:lvl1pPr>
            <a:lvl2pPr marL="777875" indent="-298450" algn="l" defTabSz="958850" rtl="0" eaLnBrk="0" fontAlgn="base" hangingPunct="0">
              <a:spcBef>
                <a:spcPct val="20000"/>
              </a:spcBef>
              <a:spcAft>
                <a:spcPct val="0"/>
              </a:spcAft>
              <a:buChar char="–"/>
              <a:defRPr sz="2400">
                <a:solidFill>
                  <a:schemeClr val="tx1"/>
                </a:solidFill>
                <a:latin typeface="Calibri" panose="020F0502020204030204" pitchFamily="34" charset="0"/>
              </a:defRPr>
            </a:lvl2pPr>
            <a:lvl3pPr marL="1196975" indent="-238125" algn="l" defTabSz="958850" rtl="0" eaLnBrk="0" fontAlgn="base" hangingPunct="0">
              <a:spcBef>
                <a:spcPct val="20000"/>
              </a:spcBef>
              <a:spcAft>
                <a:spcPct val="0"/>
              </a:spcAft>
              <a:buChar char="•"/>
              <a:defRPr sz="2000">
                <a:solidFill>
                  <a:schemeClr val="tx1"/>
                </a:solidFill>
                <a:latin typeface="Calibri" panose="020F0502020204030204" pitchFamily="34" charset="0"/>
              </a:defRPr>
            </a:lvl3pPr>
            <a:lvl4pPr marL="1676400" indent="-239713" algn="l" defTabSz="958850" rtl="0" eaLnBrk="0" fontAlgn="base" hangingPunct="0">
              <a:spcBef>
                <a:spcPct val="20000"/>
              </a:spcBef>
              <a:spcAft>
                <a:spcPct val="0"/>
              </a:spcAft>
              <a:buChar char="–"/>
              <a:defRPr sz="1800">
                <a:solidFill>
                  <a:schemeClr val="tx1"/>
                </a:solidFill>
                <a:latin typeface="Calibri" panose="020F0502020204030204" pitchFamily="34" charset="0"/>
              </a:defRPr>
            </a:lvl4pPr>
            <a:lvl5pPr marL="2155825" indent="-239713" algn="l" defTabSz="958850" rtl="0" eaLnBrk="0" fontAlgn="base" hangingPunct="0">
              <a:spcBef>
                <a:spcPct val="20000"/>
              </a:spcBef>
              <a:spcAft>
                <a:spcPct val="0"/>
              </a:spcAft>
              <a:buChar char="»"/>
              <a:defRPr sz="1800">
                <a:solidFill>
                  <a:schemeClr val="tx1"/>
                </a:solidFill>
                <a:latin typeface="Calibri" panose="020F0502020204030204" pitchFamily="34" charset="0"/>
              </a:defRPr>
            </a:lvl5pPr>
            <a:lvl6pPr marL="2613025" indent="-239713" algn="l" defTabSz="958850" rtl="0" fontAlgn="base">
              <a:spcBef>
                <a:spcPct val="20000"/>
              </a:spcBef>
              <a:spcAft>
                <a:spcPct val="0"/>
              </a:spcAft>
              <a:buChar char="»"/>
              <a:defRPr sz="1800">
                <a:solidFill>
                  <a:schemeClr val="tx1"/>
                </a:solidFill>
                <a:latin typeface="+mn-lt"/>
              </a:defRPr>
            </a:lvl6pPr>
            <a:lvl7pPr marL="3070225" indent="-239713" algn="l" defTabSz="958850" rtl="0" fontAlgn="base">
              <a:spcBef>
                <a:spcPct val="20000"/>
              </a:spcBef>
              <a:spcAft>
                <a:spcPct val="0"/>
              </a:spcAft>
              <a:buChar char="»"/>
              <a:defRPr sz="1800">
                <a:solidFill>
                  <a:schemeClr val="tx1"/>
                </a:solidFill>
                <a:latin typeface="+mn-lt"/>
              </a:defRPr>
            </a:lvl7pPr>
            <a:lvl8pPr marL="3527425" indent="-239713" algn="l" defTabSz="958850" rtl="0" fontAlgn="base">
              <a:spcBef>
                <a:spcPct val="20000"/>
              </a:spcBef>
              <a:spcAft>
                <a:spcPct val="0"/>
              </a:spcAft>
              <a:buChar char="»"/>
              <a:defRPr sz="1800">
                <a:solidFill>
                  <a:schemeClr val="tx1"/>
                </a:solidFill>
                <a:latin typeface="+mn-lt"/>
              </a:defRPr>
            </a:lvl8pPr>
            <a:lvl9pPr marL="3984625" indent="-239713" algn="l" defTabSz="958850" rtl="0" fontAlgn="base">
              <a:spcBef>
                <a:spcPct val="20000"/>
              </a:spcBef>
              <a:spcAft>
                <a:spcPct val="0"/>
              </a:spcAft>
              <a:buChar char="»"/>
              <a:defRPr sz="1800">
                <a:solidFill>
                  <a:schemeClr val="tx1"/>
                </a:solidFill>
                <a:latin typeface="+mn-lt"/>
              </a:defRPr>
            </a:lvl9pPr>
          </a:lstStyle>
          <a:p>
            <a:pPr marL="0" indent="0">
              <a:buFontTx/>
              <a:buNone/>
            </a:pPr>
            <a:r>
              <a:rPr lang="en-US" altLang="en-US" sz="1350" b="1" dirty="0" smtClean="0">
                <a:solidFill>
                  <a:prstClr val="black"/>
                </a:solidFill>
              </a:rPr>
              <a:t>1. Energy Efficiency:  </a:t>
            </a:r>
            <a:r>
              <a:rPr lang="en-US" altLang="en-US" sz="1350" dirty="0" smtClean="0">
                <a:solidFill>
                  <a:prstClr val="black"/>
                </a:solidFill>
              </a:rPr>
              <a:t>Demonstrate MCPI with &gt;20% energy efficiency / 1st-of-kind pilot demo within 5 years.  Demonstrate an order of magnitude improvement in energy productivity in 1 or more processes within 10 years. </a:t>
            </a:r>
          </a:p>
          <a:p>
            <a:pPr marL="0" indent="0">
              <a:buFontTx/>
              <a:buNone/>
            </a:pPr>
            <a:r>
              <a:rPr lang="en-US" altLang="en-US" sz="1350" b="1" dirty="0" smtClean="0">
                <a:solidFill>
                  <a:prstClr val="black"/>
                </a:solidFill>
              </a:rPr>
              <a:t>2. Energy Productivity:</a:t>
            </a:r>
            <a:r>
              <a:rPr lang="en-US" altLang="en-US" sz="1350" dirty="0" smtClean="0">
                <a:solidFill>
                  <a:prstClr val="black"/>
                </a:solidFill>
              </a:rPr>
              <a:t>  Demonstrate a doubling of energy productivity by a combination of capital ($/kg per day) and operating cost related to improved feedstock and fuel efficiencies. </a:t>
            </a:r>
          </a:p>
          <a:p>
            <a:pPr marL="0" indent="0">
              <a:buFontTx/>
              <a:buNone/>
            </a:pPr>
            <a:r>
              <a:rPr lang="en-US" altLang="en-US" sz="1350" b="1" dirty="0" smtClean="0">
                <a:solidFill>
                  <a:prstClr val="black"/>
                </a:solidFill>
              </a:rPr>
              <a:t>3. Individual Process Modules:</a:t>
            </a:r>
            <a:r>
              <a:rPr lang="en-US" altLang="en-US" sz="1350" dirty="0" smtClean="0">
                <a:solidFill>
                  <a:prstClr val="black"/>
                </a:solidFill>
              </a:rPr>
              <a:t>  Demonstrate 1,000 pilot hours in 1 or more processes with 10x reduced capacity cost ($/kg per day), 20% improvement in energy efficiency and 20% lower emissions/waste relative to commercial state-of-the-art.</a:t>
            </a:r>
          </a:p>
          <a:p>
            <a:pPr marL="0" indent="0">
              <a:buFontTx/>
              <a:buNone/>
            </a:pPr>
            <a:r>
              <a:rPr lang="en-US" altLang="en-US" sz="1350" b="1" dirty="0" smtClean="0">
                <a:solidFill>
                  <a:prstClr val="black"/>
                </a:solidFill>
              </a:rPr>
              <a:t>4. Cost-Effective Module Manufacturing:  </a:t>
            </a:r>
            <a:r>
              <a:rPr lang="en-US" altLang="en-US" sz="1350" dirty="0" smtClean="0">
                <a:solidFill>
                  <a:prstClr val="black"/>
                </a:solidFill>
              </a:rPr>
              <a:t>Demonstrate technologies to scale-out module manufacturing that reduce by over 20% cost/unit, with each doubling in module manufacturing production. </a:t>
            </a:r>
          </a:p>
          <a:p>
            <a:pPr marL="0" indent="0">
              <a:buFontTx/>
              <a:buNone/>
            </a:pPr>
            <a:r>
              <a:rPr lang="en-US" altLang="en-US" sz="1350" b="1" dirty="0" smtClean="0">
                <a:solidFill>
                  <a:prstClr val="black"/>
                </a:solidFill>
              </a:rPr>
              <a:t>5. Potential for Cost Effective Deployment: </a:t>
            </a:r>
            <a:r>
              <a:rPr lang="en-US" altLang="en-US" sz="1350" dirty="0" smtClean="0">
                <a:solidFill>
                  <a:prstClr val="black"/>
                </a:solidFill>
              </a:rPr>
              <a:t>Develop tools to reduce the cost of deploying MCPI in existing processes by 50% in 5 years. Be on pathway for installed &amp; operating cost parity for MCPI at full scale in one or more applications.  </a:t>
            </a:r>
          </a:p>
          <a:p>
            <a:pPr marL="0" indent="0">
              <a:buFontTx/>
              <a:buNone/>
            </a:pPr>
            <a:r>
              <a:rPr lang="en-US" altLang="en-US" sz="1350" b="1" dirty="0" smtClean="0">
                <a:solidFill>
                  <a:prstClr val="black"/>
                </a:solidFill>
              </a:rPr>
              <a:t>6. R&amp;D Portfolio: </a:t>
            </a:r>
            <a:r>
              <a:rPr lang="en-US" altLang="en-US" sz="1350" dirty="0" smtClean="0">
                <a:solidFill>
                  <a:prstClr val="black"/>
                </a:solidFill>
              </a:rPr>
              <a:t>Establish a portfolio of enabling technologies for next generation PI with quantitative goals</a:t>
            </a:r>
          </a:p>
        </p:txBody>
      </p:sp>
      <p:sp>
        <p:nvSpPr>
          <p:cNvPr id="8" name="Rectangle 7"/>
          <p:cNvSpPr>
            <a:spLocks noGrp="1" noChangeArrowheads="1"/>
          </p:cNvSpPr>
          <p:nvPr/>
        </p:nvSpPr>
        <p:spPr bwMode="auto">
          <a:xfrm>
            <a:off x="4648200" y="1490939"/>
            <a:ext cx="4419600" cy="53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2800">
                <a:solidFill>
                  <a:schemeClr val="tx1"/>
                </a:solidFill>
                <a:latin typeface="Calibri" panose="020F0502020204030204" pitchFamily="34" charset="0"/>
                <a:ea typeface="+mn-ea"/>
                <a:cs typeface="+mn-cs"/>
              </a:defRPr>
            </a:lvl1pPr>
            <a:lvl2pPr marL="777875" indent="-298450" algn="l" defTabSz="958850" rtl="0" eaLnBrk="0" fontAlgn="base" hangingPunct="0">
              <a:spcBef>
                <a:spcPct val="20000"/>
              </a:spcBef>
              <a:spcAft>
                <a:spcPct val="0"/>
              </a:spcAft>
              <a:buChar char="–"/>
              <a:defRPr sz="2400">
                <a:solidFill>
                  <a:schemeClr val="tx1"/>
                </a:solidFill>
                <a:latin typeface="Calibri" panose="020F0502020204030204" pitchFamily="34" charset="0"/>
              </a:defRPr>
            </a:lvl2pPr>
            <a:lvl3pPr marL="1196975" indent="-238125" algn="l" defTabSz="958850" rtl="0" eaLnBrk="0" fontAlgn="base" hangingPunct="0">
              <a:spcBef>
                <a:spcPct val="20000"/>
              </a:spcBef>
              <a:spcAft>
                <a:spcPct val="0"/>
              </a:spcAft>
              <a:buChar char="•"/>
              <a:defRPr sz="2000">
                <a:solidFill>
                  <a:schemeClr val="tx1"/>
                </a:solidFill>
                <a:latin typeface="Calibri" panose="020F0502020204030204" pitchFamily="34" charset="0"/>
              </a:defRPr>
            </a:lvl3pPr>
            <a:lvl4pPr marL="1676400" indent="-239713" algn="l" defTabSz="958850" rtl="0" eaLnBrk="0" fontAlgn="base" hangingPunct="0">
              <a:spcBef>
                <a:spcPct val="20000"/>
              </a:spcBef>
              <a:spcAft>
                <a:spcPct val="0"/>
              </a:spcAft>
              <a:buChar char="–"/>
              <a:defRPr sz="1800">
                <a:solidFill>
                  <a:schemeClr val="tx1"/>
                </a:solidFill>
                <a:latin typeface="Calibri" panose="020F0502020204030204" pitchFamily="34" charset="0"/>
              </a:defRPr>
            </a:lvl4pPr>
            <a:lvl5pPr marL="2155825" indent="-239713" algn="l" defTabSz="958850" rtl="0" eaLnBrk="0" fontAlgn="base" hangingPunct="0">
              <a:spcBef>
                <a:spcPct val="20000"/>
              </a:spcBef>
              <a:spcAft>
                <a:spcPct val="0"/>
              </a:spcAft>
              <a:buChar char="»"/>
              <a:defRPr sz="1800">
                <a:solidFill>
                  <a:schemeClr val="tx1"/>
                </a:solidFill>
                <a:latin typeface="Calibri" panose="020F0502020204030204" pitchFamily="34" charset="0"/>
              </a:defRPr>
            </a:lvl5pPr>
            <a:lvl6pPr marL="2613025" indent="-239713" algn="l" defTabSz="958850" rtl="0" fontAlgn="base">
              <a:spcBef>
                <a:spcPct val="20000"/>
              </a:spcBef>
              <a:spcAft>
                <a:spcPct val="0"/>
              </a:spcAft>
              <a:buChar char="»"/>
              <a:defRPr sz="1800">
                <a:solidFill>
                  <a:schemeClr val="tx1"/>
                </a:solidFill>
                <a:latin typeface="+mn-lt"/>
              </a:defRPr>
            </a:lvl6pPr>
            <a:lvl7pPr marL="3070225" indent="-239713" algn="l" defTabSz="958850" rtl="0" fontAlgn="base">
              <a:spcBef>
                <a:spcPct val="20000"/>
              </a:spcBef>
              <a:spcAft>
                <a:spcPct val="0"/>
              </a:spcAft>
              <a:buChar char="»"/>
              <a:defRPr sz="1800">
                <a:solidFill>
                  <a:schemeClr val="tx1"/>
                </a:solidFill>
                <a:latin typeface="+mn-lt"/>
              </a:defRPr>
            </a:lvl7pPr>
            <a:lvl8pPr marL="3527425" indent="-239713" algn="l" defTabSz="958850" rtl="0" fontAlgn="base">
              <a:spcBef>
                <a:spcPct val="20000"/>
              </a:spcBef>
              <a:spcAft>
                <a:spcPct val="0"/>
              </a:spcAft>
              <a:buChar char="»"/>
              <a:defRPr sz="1800">
                <a:solidFill>
                  <a:schemeClr val="tx1"/>
                </a:solidFill>
                <a:latin typeface="+mn-lt"/>
              </a:defRPr>
            </a:lvl8pPr>
            <a:lvl9pPr marL="3984625" indent="-239713" algn="l" defTabSz="958850" rtl="0" fontAlgn="base">
              <a:spcBef>
                <a:spcPct val="20000"/>
              </a:spcBef>
              <a:spcAft>
                <a:spcPct val="0"/>
              </a:spcAft>
              <a:buChar char="»"/>
              <a:defRPr sz="1800">
                <a:solidFill>
                  <a:schemeClr val="tx1"/>
                </a:solidFill>
                <a:latin typeface="+mn-lt"/>
              </a:defRPr>
            </a:lvl9pPr>
          </a:lstStyle>
          <a:p>
            <a:pPr marL="0" indent="0">
              <a:buFontTx/>
              <a:buNone/>
            </a:pPr>
            <a:r>
              <a:rPr lang="en-US" altLang="en-US" sz="1350" b="1" dirty="0" smtClean="0">
                <a:solidFill>
                  <a:prstClr val="black"/>
                </a:solidFill>
              </a:rPr>
              <a:t>7. Build Industrial Partnership and Eco-System:  </a:t>
            </a:r>
            <a:r>
              <a:rPr lang="en-US" altLang="en-US" sz="1350" dirty="0" smtClean="0">
                <a:solidFill>
                  <a:prstClr val="black"/>
                </a:solidFill>
              </a:rPr>
              <a:t>Demonstrate potential for industry adoption of MCPI.</a:t>
            </a:r>
          </a:p>
          <a:p>
            <a:pPr marL="0" indent="0">
              <a:buFontTx/>
              <a:buNone/>
            </a:pPr>
            <a:r>
              <a:rPr lang="en-US" altLang="en-US" sz="1350" b="1" dirty="0" smtClean="0">
                <a:solidFill>
                  <a:prstClr val="black"/>
                </a:solidFill>
              </a:rPr>
              <a:t>8. Self-Sustainment: </a:t>
            </a:r>
            <a:r>
              <a:rPr lang="en-US" altLang="en-US" sz="1350" dirty="0" smtClean="0">
                <a:solidFill>
                  <a:prstClr val="black"/>
                </a:solidFill>
              </a:rPr>
              <a:t>Establish a portfolio of external support that directly replaces the initial Federal funding of $14 million/</a:t>
            </a:r>
            <a:r>
              <a:rPr lang="en-US" altLang="en-US" sz="1350" dirty="0" err="1" smtClean="0">
                <a:solidFill>
                  <a:prstClr val="black"/>
                </a:solidFill>
              </a:rPr>
              <a:t>yr</a:t>
            </a:r>
            <a:r>
              <a:rPr lang="en-US" altLang="en-US" sz="1350" dirty="0" smtClean="0">
                <a:solidFill>
                  <a:prstClr val="black"/>
                </a:solidFill>
              </a:rPr>
              <a:t>, starting in Year 6.</a:t>
            </a:r>
          </a:p>
          <a:p>
            <a:pPr marL="0" indent="0">
              <a:buFontTx/>
              <a:buNone/>
            </a:pPr>
            <a:r>
              <a:rPr lang="en-US" altLang="en-US" sz="1350" b="1" dirty="0" smtClean="0">
                <a:solidFill>
                  <a:prstClr val="black"/>
                </a:solidFill>
              </a:rPr>
              <a:t>9. Train the Trainers:  </a:t>
            </a:r>
            <a:r>
              <a:rPr lang="en-US" altLang="en-US" sz="1350" dirty="0" smtClean="0">
                <a:solidFill>
                  <a:prstClr val="black"/>
                </a:solidFill>
              </a:rPr>
              <a:t>Train at least 50 professionals per year in MCPI by year 3. </a:t>
            </a:r>
          </a:p>
          <a:p>
            <a:pPr marL="0" indent="0">
              <a:buFontTx/>
              <a:buNone/>
            </a:pPr>
            <a:r>
              <a:rPr lang="en-US" altLang="en-US" sz="1350" b="1" dirty="0" smtClean="0">
                <a:solidFill>
                  <a:prstClr val="black"/>
                </a:solidFill>
              </a:rPr>
              <a:t>10. Educate Students: </a:t>
            </a:r>
            <a:r>
              <a:rPr lang="en-US" altLang="en-US" sz="1350" dirty="0" smtClean="0">
                <a:solidFill>
                  <a:prstClr val="black"/>
                </a:solidFill>
              </a:rPr>
              <a:t>Train at least 500 students per year in MCPI by year 3.</a:t>
            </a:r>
          </a:p>
          <a:p>
            <a:pPr marL="0" indent="0">
              <a:buFontTx/>
              <a:buNone/>
            </a:pPr>
            <a:r>
              <a:rPr lang="en-US" altLang="en-US" sz="1350" b="1" dirty="0" smtClean="0">
                <a:solidFill>
                  <a:prstClr val="black"/>
                </a:solidFill>
              </a:rPr>
              <a:t>11. Annual Planning Process:  </a:t>
            </a:r>
            <a:r>
              <a:rPr lang="en-US" altLang="en-US" sz="1350" dirty="0" smtClean="0">
                <a:solidFill>
                  <a:prstClr val="black"/>
                </a:solidFill>
              </a:rPr>
              <a:t>Develop an annual planning process &amp; funding - how new ideas &amp; partners will be included, and how changes to plan will align with roadmaps and enable partnerships with other Fed agencies.</a:t>
            </a:r>
          </a:p>
          <a:p>
            <a:pPr marL="0" indent="0">
              <a:buFontTx/>
              <a:buNone/>
            </a:pPr>
            <a:r>
              <a:rPr lang="en-US" altLang="en-US" sz="1350" b="1" dirty="0" smtClean="0">
                <a:solidFill>
                  <a:prstClr val="black"/>
                </a:solidFill>
              </a:rPr>
              <a:t>12. Industrial Roadmap: </a:t>
            </a:r>
            <a:r>
              <a:rPr lang="en-US" altLang="en-US" sz="1350" dirty="0" smtClean="0">
                <a:solidFill>
                  <a:prstClr val="black"/>
                </a:solidFill>
              </a:rPr>
              <a:t>Develop a roadmap for MCPI that is updated annually, using a process that engages key stakeholders, including Institute members and subject matter experts </a:t>
            </a:r>
          </a:p>
          <a:p>
            <a:pPr marL="0" indent="0">
              <a:buFontTx/>
              <a:buNone/>
            </a:pPr>
            <a:r>
              <a:rPr lang="en-US" altLang="en-US" sz="1350" b="1" dirty="0" smtClean="0">
                <a:solidFill>
                  <a:prstClr val="black"/>
                </a:solidFill>
              </a:rPr>
              <a:t>13. Emerging Supply Chain: </a:t>
            </a:r>
            <a:r>
              <a:rPr lang="en-US" altLang="en-US" sz="1350" dirty="0" smtClean="0">
                <a:solidFill>
                  <a:prstClr val="black"/>
                </a:solidFill>
              </a:rPr>
              <a:t>Document the existence of the domestic supply chain for MCPI.  Assess its health annually and document Institute capabilities supporting the supply chain.</a:t>
            </a:r>
          </a:p>
          <a:p>
            <a:pPr marL="0" indent="0">
              <a:buFontTx/>
              <a:buNone/>
            </a:pPr>
            <a:r>
              <a:rPr lang="en-US" altLang="en-US" sz="1350" b="1" dirty="0" smtClean="0">
                <a:solidFill>
                  <a:prstClr val="black"/>
                </a:solidFill>
              </a:rPr>
              <a:t>14. Diversity:  </a:t>
            </a:r>
            <a:r>
              <a:rPr lang="en-US" altLang="en-US" sz="1350" dirty="0" smtClean="0">
                <a:solidFill>
                  <a:prstClr val="black"/>
                </a:solidFill>
              </a:rPr>
              <a:t>Demonstrate participation of SME’s, MOBs, WOBs in technology development, workforce development and Institute governance.</a:t>
            </a:r>
          </a:p>
        </p:txBody>
      </p:sp>
    </p:spTree>
    <p:custDataLst>
      <p:tags r:id="rId1"/>
    </p:custDataLst>
    <p:extLst>
      <p:ext uri="{BB962C8B-B14F-4D97-AF65-F5344CB8AC3E}">
        <p14:creationId xmlns:p14="http://schemas.microsoft.com/office/powerpoint/2010/main" val="679759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t>Chemical </a:t>
            </a:r>
            <a:r>
              <a:rPr lang="en-US" sz="2800" dirty="0"/>
              <a:t>Manufacturing </a:t>
            </a:r>
            <a:r>
              <a:rPr lang="en-US" sz="2800" dirty="0">
                <a:solidFill>
                  <a:schemeClr val="accent5"/>
                </a:solidFill>
              </a:rPr>
              <a:t>Key </a:t>
            </a:r>
            <a:r>
              <a:rPr lang="en-US" sz="2800" dirty="0" smtClean="0">
                <a:solidFill>
                  <a:schemeClr val="accent5"/>
                </a:solidFill>
              </a:rPr>
              <a:t>Thrusts</a:t>
            </a:r>
            <a:endParaRPr lang="en-US" sz="2800" dirty="0">
              <a:solidFill>
                <a:schemeClr val="accent5"/>
              </a:solidFill>
            </a:endParaRPr>
          </a:p>
        </p:txBody>
      </p:sp>
      <p:sp>
        <p:nvSpPr>
          <p:cNvPr id="3" name="TextBox 2"/>
          <p:cNvSpPr txBox="1"/>
          <p:nvPr/>
        </p:nvSpPr>
        <p:spPr>
          <a:xfrm>
            <a:off x="228600" y="914400"/>
            <a:ext cx="8534400" cy="5309146"/>
          </a:xfrm>
          <a:prstGeom prst="rect">
            <a:avLst/>
          </a:prstGeom>
          <a:noFill/>
        </p:spPr>
        <p:txBody>
          <a:bodyPr wrap="square" rtlCol="0" anchor="t">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FF0000"/>
                </a:solidFill>
                <a:latin typeface="Franklin Gothic Book"/>
              </a:rPr>
              <a:t>Current and Future R&amp;D Funding Areas to Address Opportunity Space and Satisfy DOE/EERE Initiatives and Congressional Direction</a:t>
            </a:r>
            <a:endParaRPr lang="en-US" sz="1600" b="1" dirty="0">
              <a:solidFill>
                <a:srgbClr val="FF0000"/>
              </a:solidFill>
              <a:latin typeface="Franklin Gothic Book"/>
            </a:endParaRPr>
          </a:p>
          <a:p>
            <a:pPr marL="800100" lvl="1" indent="-342900" defTabSz="457200">
              <a:spcBef>
                <a:spcPts val="0"/>
              </a:spcBef>
              <a:buClr>
                <a:schemeClr val="accent1"/>
              </a:buClr>
              <a:buFont typeface="Wingdings" panose="05000000000000000000" pitchFamily="2" charset="2"/>
              <a:buChar char="Ø"/>
            </a:pPr>
            <a:r>
              <a:rPr lang="en-US" sz="1600" b="1" dirty="0" smtClean="0">
                <a:solidFill>
                  <a:srgbClr val="FF0000"/>
                </a:solidFill>
                <a:latin typeface="Franklin Gothic Book" panose="020B0503020102020204" pitchFamily="34" charset="0"/>
                <a:cs typeface="Arial"/>
              </a:rPr>
              <a:t>Catalysis Science and Design</a:t>
            </a:r>
          </a:p>
          <a:p>
            <a:pPr marL="1257300" lvl="2" indent="-342900" defTabSz="457200">
              <a:spcBef>
                <a:spcPts val="0"/>
              </a:spcBef>
              <a:buClr>
                <a:schemeClr val="accent1"/>
              </a:buClr>
              <a:buFont typeface="Wingdings" panose="05000000000000000000" pitchFamily="2" charset="2"/>
              <a:buChar char="Ø"/>
            </a:pPr>
            <a:r>
              <a:rPr lang="en-US" sz="1600" dirty="0" smtClean="0">
                <a:solidFill>
                  <a:srgbClr val="FF0000"/>
                </a:solidFill>
                <a:latin typeface="Franklin Gothic Book" panose="020B0503020102020204" pitchFamily="34" charset="0"/>
                <a:cs typeface="Arial"/>
              </a:rPr>
              <a:t>Develop </a:t>
            </a:r>
            <a:r>
              <a:rPr lang="en-US" sz="1600" dirty="0">
                <a:solidFill>
                  <a:srgbClr val="FF0000"/>
                </a:solidFill>
                <a:latin typeface="Franklin Gothic Book" panose="020B0503020102020204" pitchFamily="34" charset="0"/>
                <a:cs typeface="Arial"/>
              </a:rPr>
              <a:t>understanding of the catalytic mechanism in order to design catalysts or catalytic systems that will produce great technical advances in the science of catalysis or great benefits in energy efficiency in specific applications.</a:t>
            </a:r>
          </a:p>
          <a:p>
            <a:pPr marL="742950" lvl="1" indent="-285750" defTabSz="457200">
              <a:spcBef>
                <a:spcPts val="0"/>
              </a:spcBef>
              <a:buClr>
                <a:schemeClr val="accent1"/>
              </a:buClr>
              <a:buFont typeface="Wingdings" panose="05000000000000000000" pitchFamily="2" charset="2"/>
              <a:buChar char="Ø"/>
            </a:pPr>
            <a:r>
              <a:rPr lang="en-US" sz="1600" b="1" dirty="0" smtClean="0">
                <a:solidFill>
                  <a:srgbClr val="FF0000"/>
                </a:solidFill>
                <a:latin typeface="Franklin Gothic Book"/>
              </a:rPr>
              <a:t>Intensified Processes</a:t>
            </a:r>
            <a:endParaRPr lang="en-US" sz="1600" dirty="0">
              <a:solidFill>
                <a:srgbClr val="FF0000"/>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FF0000"/>
                </a:solidFill>
                <a:latin typeface="Franklin Gothic Book"/>
              </a:rPr>
              <a:t>Combine reaction and separation steps </a:t>
            </a:r>
            <a:r>
              <a:rPr lang="en-US" sz="1600" dirty="0" smtClean="0">
                <a:solidFill>
                  <a:srgbClr val="FF0000"/>
                </a:solidFill>
                <a:latin typeface="Franklin Gothic Book"/>
              </a:rPr>
              <a:t>to </a:t>
            </a:r>
            <a:r>
              <a:rPr lang="en-US" sz="1600" dirty="0">
                <a:solidFill>
                  <a:srgbClr val="FF0000"/>
                </a:solidFill>
                <a:latin typeface="Franklin Gothic Book"/>
              </a:rPr>
              <a:t>lower pressures and/or lower temperatures </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FF0000"/>
                </a:solidFill>
                <a:latin typeface="Franklin Gothic Book"/>
              </a:rPr>
              <a:t>Develop modular processes allowing for chemical conversion chemistry at locality-specific resources, like natural gas wellheads.</a:t>
            </a:r>
            <a:endParaRPr lang="en-US" sz="1600" dirty="0">
              <a:solidFill>
                <a:srgbClr val="FF0000"/>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FF0000"/>
                </a:solidFill>
                <a:latin typeface="Franklin Gothic Book"/>
              </a:rPr>
              <a:t>Develop efficient modular electrochemical processes for use with renewable energy sources</a:t>
            </a:r>
            <a:endParaRPr lang="en-US" sz="1600" dirty="0">
              <a:solidFill>
                <a:srgbClr val="FF0000"/>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FF0000"/>
                </a:solidFill>
                <a:latin typeface="Franklin Gothic Book"/>
              </a:rPr>
              <a:t>Enabling Technologies</a:t>
            </a:r>
            <a:endParaRPr lang="en-US" sz="1600" dirty="0">
              <a:solidFill>
                <a:srgbClr val="FF0000"/>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FF0000"/>
                </a:solidFill>
                <a:latin typeface="Franklin Gothic Book"/>
              </a:rPr>
              <a:t>Incorporate innovative tools or capabilities to accelerate process development cycles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FF0000"/>
                </a:solidFill>
                <a:latin typeface="Franklin Gothic Book"/>
              </a:rPr>
              <a:t>Analysis of large amounts of data through AI/ML to quickly discover new layers of chemical information </a:t>
            </a:r>
            <a:endParaRPr lang="en-US" sz="1600" dirty="0">
              <a:solidFill>
                <a:srgbClr val="FF0000"/>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b="1" dirty="0">
              <a:solidFill>
                <a:srgbClr val="50565C"/>
              </a:solidFill>
              <a:latin typeface="Franklin Gothic Book"/>
            </a:endParaRPr>
          </a:p>
        </p:txBody>
      </p:sp>
    </p:spTree>
    <p:extLst>
      <p:ext uri="{BB962C8B-B14F-4D97-AF65-F5344CB8AC3E}">
        <p14:creationId xmlns:p14="http://schemas.microsoft.com/office/powerpoint/2010/main" val="280905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t>Chemical </a:t>
            </a:r>
            <a:r>
              <a:rPr lang="en-US" sz="2800" dirty="0"/>
              <a:t>Manufacturing </a:t>
            </a:r>
            <a:r>
              <a:rPr lang="en-US" sz="2800" dirty="0">
                <a:solidFill>
                  <a:schemeClr val="accent5"/>
                </a:solidFill>
              </a:rPr>
              <a:t>Current Portfolio</a:t>
            </a:r>
          </a:p>
        </p:txBody>
      </p:sp>
      <p:sp>
        <p:nvSpPr>
          <p:cNvPr id="3" name="TextBox 2"/>
          <p:cNvSpPr txBox="1"/>
          <p:nvPr/>
        </p:nvSpPr>
        <p:spPr>
          <a:xfrm>
            <a:off x="228600" y="990600"/>
            <a:ext cx="8610600" cy="5109091"/>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FY18 Lab Call: Topic </a:t>
            </a:r>
            <a:r>
              <a:rPr lang="en-US" sz="1600" dirty="0" smtClean="0">
                <a:solidFill>
                  <a:srgbClr val="50565C"/>
                </a:solidFill>
                <a:latin typeface="Franklin Gothic Book"/>
              </a:rPr>
              <a:t>4: Process Intensification </a:t>
            </a:r>
            <a:endParaRPr lang="en-US" sz="16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6 Awards totaling $</a:t>
            </a:r>
            <a:r>
              <a:rPr lang="en-US" sz="1600" dirty="0" smtClean="0">
                <a:solidFill>
                  <a:srgbClr val="50565C"/>
                </a:solidFill>
                <a:latin typeface="Franklin Gothic Book"/>
              </a:rPr>
              <a:t>19.7M</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FF0000"/>
                </a:solidFill>
                <a:latin typeface="Franklin Gothic Book"/>
              </a:rPr>
              <a:t>Satisfy FY18 Direction: </a:t>
            </a:r>
            <a:r>
              <a:rPr lang="en-US" sz="1600" dirty="0">
                <a:solidFill>
                  <a:srgbClr val="FF0000"/>
                </a:solidFill>
                <a:latin typeface="Franklin Gothic Book"/>
              </a:rPr>
              <a:t>Provides $5,000,000 for transient kinetic analysis for scaling of industrial processes and developing new catalysis programs for industrial applications</a:t>
            </a:r>
            <a:r>
              <a:rPr lang="en-US" sz="1600" dirty="0" smtClean="0">
                <a:solidFill>
                  <a:srgbClr val="FF0000"/>
                </a:solidFill>
                <a:latin typeface="Franklin Gothic Book"/>
              </a:rPr>
              <a:t>.</a:t>
            </a:r>
            <a:endParaRPr lang="en-US" sz="1600" dirty="0">
              <a:solidFill>
                <a:srgbClr val="FF0000"/>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Focused in three areas:</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Catalysis Design &amp; Development – 2 projects</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Advanced Catalysis for Industrial Applications – 3 projects</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Hybrid/Integrated Reaction–Separation Processes – 1 project</a:t>
            </a:r>
          </a:p>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Emerging Research Explorations Funding Opportunity</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6 Awards totaling $8.95M</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Focused in </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Novel Materials for New Highly Effective Chemical Catalysts – 2 projects</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Approaches to Cost-Effective Hydrogen Use in Manufacturing Processes – 2 projects</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Process Heating Methods – 1 project</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Open Source Tools for Energy Efficiency in Manufacturing – 1 project</a:t>
            </a:r>
          </a:p>
          <a:p>
            <a:pPr marL="1200150" lvl="2" indent="-285750" fontAlgn="ctr">
              <a:spcBef>
                <a:spcPts val="0"/>
              </a:spcBef>
              <a:spcAft>
                <a:spcPts val="600"/>
              </a:spcAft>
              <a:buClr>
                <a:srgbClr val="7AC143"/>
              </a:buClr>
              <a:buFont typeface="Wingdings" panose="05000000000000000000" pitchFamily="2" charset="2"/>
              <a:buChar char="§"/>
            </a:pPr>
            <a:endParaRPr lang="en-US" sz="1600" dirty="0">
              <a:solidFill>
                <a:srgbClr val="50565C"/>
              </a:solidFill>
              <a:latin typeface="Franklin Gothic Book"/>
            </a:endParaRPr>
          </a:p>
        </p:txBody>
      </p:sp>
    </p:spTree>
    <p:extLst>
      <p:ext uri="{BB962C8B-B14F-4D97-AF65-F5344CB8AC3E}">
        <p14:creationId xmlns:p14="http://schemas.microsoft.com/office/powerpoint/2010/main" val="426628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t>Process Intensification (PI)/Chemical Manufacturing</a:t>
            </a:r>
            <a:br>
              <a:rPr lang="en-US" sz="2800" dirty="0"/>
            </a:br>
            <a:r>
              <a:rPr lang="en-US" sz="2800" dirty="0">
                <a:solidFill>
                  <a:schemeClr val="accent5"/>
                </a:solidFill>
              </a:rPr>
              <a:t>Background</a:t>
            </a:r>
          </a:p>
        </p:txBody>
      </p:sp>
      <p:sp>
        <p:nvSpPr>
          <p:cNvPr id="3" name="TextBox 2"/>
          <p:cNvSpPr txBox="1"/>
          <p:nvPr/>
        </p:nvSpPr>
        <p:spPr>
          <a:xfrm>
            <a:off x="228600" y="983932"/>
            <a:ext cx="8610600" cy="5416868"/>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Process Intensification (PI) targets dramatic improvements in chemical products manufacturing and processing. Intensified processes lead to more efficient, economic and often safer operations and can enable modular/distributed manufacturing.  PI innovations optimize process performance by: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developing new chemistry;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exploiting high selectivity, molecular-level kinetics, thermodynamics and heat transfer properties;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establishing processes that reduce the number of processing steps and equipment needed; and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taking advantage of </a:t>
            </a:r>
            <a:r>
              <a:rPr lang="en-US" sz="1600" dirty="0" smtClean="0">
                <a:solidFill>
                  <a:srgbClr val="50565C"/>
                </a:solidFill>
                <a:latin typeface="Franklin Gothic Book"/>
              </a:rPr>
              <a:t>dynamic </a:t>
            </a:r>
            <a:r>
              <a:rPr lang="en-US" sz="1600" dirty="0">
                <a:solidFill>
                  <a:srgbClr val="50565C"/>
                </a:solidFill>
                <a:latin typeface="Franklin Gothic Book"/>
              </a:rPr>
              <a:t>operations to enhance efficiency.</a:t>
            </a:r>
          </a:p>
          <a:p>
            <a:pPr marL="742950" lvl="1" indent="-285750" fontAlgn="ctr">
              <a:spcBef>
                <a:spcPts val="0"/>
              </a:spcBef>
              <a:spcAft>
                <a:spcPts val="600"/>
              </a:spcAft>
              <a:buClr>
                <a:srgbClr val="7AC143"/>
              </a:buClr>
              <a:buFont typeface="Wingdings" panose="05000000000000000000" pitchFamily="2" charset="2"/>
              <a:buChar char="Ø"/>
            </a:pPr>
            <a:endParaRPr lang="en-US" sz="800" b="1"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Chemical Manufacturing is </a:t>
            </a:r>
            <a:r>
              <a:rPr lang="en-US" sz="1600" dirty="0" smtClean="0">
                <a:solidFill>
                  <a:srgbClr val="50565C"/>
                </a:solidFill>
                <a:latin typeface="Franklin Gothic Book"/>
              </a:rPr>
              <a:t>the largest </a:t>
            </a:r>
            <a:r>
              <a:rPr lang="en-US" sz="1600" dirty="0">
                <a:solidFill>
                  <a:srgbClr val="50565C"/>
                </a:solidFill>
                <a:latin typeface="Franklin Gothic Book"/>
              </a:rPr>
              <a:t>consumer of energy in the industrial </a:t>
            </a:r>
            <a:r>
              <a:rPr lang="en-US" sz="1600" dirty="0" smtClean="0">
                <a:solidFill>
                  <a:srgbClr val="50565C"/>
                </a:solidFill>
                <a:latin typeface="Franklin Gothic Book"/>
              </a:rPr>
              <a:t>sector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R&amp;D </a:t>
            </a:r>
            <a:r>
              <a:rPr lang="en-US" sz="1600" dirty="0">
                <a:solidFill>
                  <a:srgbClr val="50565C"/>
                </a:solidFill>
                <a:latin typeface="Franklin Gothic Book"/>
              </a:rPr>
              <a:t>Projects continues to support projects that can help </a:t>
            </a:r>
            <a:r>
              <a:rPr lang="en-US" sz="1600" dirty="0" smtClean="0">
                <a:solidFill>
                  <a:srgbClr val="50565C"/>
                </a:solidFill>
                <a:latin typeface="Franklin Gothic Book"/>
              </a:rPr>
              <a:t>current, established </a:t>
            </a:r>
            <a:r>
              <a:rPr lang="en-US" sz="1600" dirty="0">
                <a:solidFill>
                  <a:srgbClr val="50565C"/>
                </a:solidFill>
                <a:latin typeface="Franklin Gothic Book"/>
              </a:rPr>
              <a:t>industry reduce energy </a:t>
            </a:r>
            <a:r>
              <a:rPr lang="en-US" sz="1600" dirty="0" smtClean="0">
                <a:solidFill>
                  <a:srgbClr val="50565C"/>
                </a:solidFill>
                <a:latin typeface="Franklin Gothic Book"/>
              </a:rPr>
              <a:t>use in current processes </a:t>
            </a:r>
            <a:r>
              <a:rPr lang="en-US" sz="1600" dirty="0">
                <a:solidFill>
                  <a:srgbClr val="50565C"/>
                </a:solidFill>
                <a:latin typeface="Franklin Gothic Book"/>
              </a:rPr>
              <a:t>as well as invest in high risk transformative research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Fundamental research is needed </a:t>
            </a:r>
            <a:r>
              <a:rPr lang="en-US" sz="1600" dirty="0" smtClean="0">
                <a:solidFill>
                  <a:srgbClr val="50565C"/>
                </a:solidFill>
                <a:latin typeface="Franklin Gothic Book"/>
              </a:rPr>
              <a:t>to: </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E</a:t>
            </a:r>
            <a:r>
              <a:rPr lang="en-US" sz="1600" dirty="0" smtClean="0">
                <a:solidFill>
                  <a:srgbClr val="50565C"/>
                </a:solidFill>
                <a:latin typeface="Franklin Gothic Book"/>
              </a:rPr>
              <a:t>nable </a:t>
            </a:r>
            <a:r>
              <a:rPr lang="en-US" sz="1600" dirty="0">
                <a:solidFill>
                  <a:srgbClr val="50565C"/>
                </a:solidFill>
                <a:latin typeface="Franklin Gothic Book"/>
              </a:rPr>
              <a:t>and discover PI innovations that can be developed for chemical products and </a:t>
            </a:r>
            <a:r>
              <a:rPr lang="en-US" sz="1600" dirty="0" smtClean="0">
                <a:solidFill>
                  <a:srgbClr val="50565C"/>
                </a:solidFill>
                <a:latin typeface="Franklin Gothic Book"/>
              </a:rPr>
              <a:t>processes and develop new innovative tools or capabilities to accelerate process development </a:t>
            </a:r>
            <a:endParaRPr lang="en-US" sz="1600" dirty="0">
              <a:solidFill>
                <a:srgbClr val="50565C"/>
              </a:solidFill>
              <a:latin typeface="Franklin Gothic Book"/>
            </a:endParaRPr>
          </a:p>
        </p:txBody>
      </p:sp>
    </p:spTree>
    <p:extLst>
      <p:ext uri="{BB962C8B-B14F-4D97-AF65-F5344CB8AC3E}">
        <p14:creationId xmlns:p14="http://schemas.microsoft.com/office/powerpoint/2010/main" val="17374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824832"/>
            <a:ext cx="8877300" cy="2877711"/>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More than </a:t>
            </a:r>
            <a:r>
              <a:rPr lang="en-US" sz="1600" dirty="0">
                <a:solidFill>
                  <a:srgbClr val="50565C"/>
                </a:solidFill>
                <a:latin typeface="Franklin Gothic Book"/>
              </a:rPr>
              <a:t>95% of all manufactured products rely on chemistry. Any improvements in the energy intensity of chemical production would have lifecycle energy improvements in manufactured products</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The </a:t>
            </a:r>
            <a:r>
              <a:rPr lang="en-US" sz="1600" dirty="0">
                <a:solidFill>
                  <a:srgbClr val="50565C"/>
                </a:solidFill>
                <a:latin typeface="Franklin Gothic Book"/>
              </a:rPr>
              <a:t>bulk chemical industry consumed more than 7 Quadrillion BTU in 2018 and is expected to grow to consume &gt;30% more energy by 2030</a:t>
            </a:r>
            <a:r>
              <a:rPr lang="en-US" sz="1600" dirty="0" smtClean="0">
                <a:solidFill>
                  <a:srgbClr val="50565C"/>
                </a:solidFill>
                <a:latin typeface="Franklin Gothic Book"/>
              </a:rPr>
              <a:t>. </a:t>
            </a:r>
          </a:p>
          <a:p>
            <a:pPr marL="1200150" lvl="2" indent="-285750" fontAlgn="ctr">
              <a:spcBef>
                <a:spcPts val="0"/>
              </a:spcBef>
              <a:spcAft>
                <a:spcPts val="0"/>
              </a:spcAft>
              <a:buClr>
                <a:srgbClr val="7AC143"/>
              </a:buClr>
              <a:buFont typeface="Wingdings" panose="05000000000000000000" pitchFamily="2" charset="2"/>
              <a:buChar char="Ø"/>
            </a:pPr>
            <a:r>
              <a:rPr lang="en-US" sz="1600" dirty="0">
                <a:solidFill>
                  <a:srgbClr val="50565C"/>
                </a:solidFill>
                <a:latin typeface="Franklin Gothic Book"/>
              </a:rPr>
              <a:t>Ethylene production via ethane steam cracking is energy-intensive and represents the most energy-consuming single process in chemical industry. </a:t>
            </a:r>
          </a:p>
          <a:p>
            <a:pPr marL="1200150" lvl="2"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Domestic natural gas production presents opportunity for chemical production at the wellhead</a:t>
            </a:r>
            <a:endParaRPr lang="en-US" sz="1600" dirty="0">
              <a:solidFill>
                <a:srgbClr val="50565C"/>
              </a:solidFill>
              <a:latin typeface="Franklin Gothic Book"/>
            </a:endParaRPr>
          </a:p>
          <a:p>
            <a:pPr marL="742950" lvl="1" indent="-285750" fontAlgn="ctr">
              <a:spcBef>
                <a:spcPts val="0"/>
              </a:spcBef>
              <a:spcAft>
                <a:spcPts val="0"/>
              </a:spcAft>
              <a:buClr>
                <a:srgbClr val="7AC143"/>
              </a:buClr>
              <a:buFont typeface="Wingdings" panose="05000000000000000000" pitchFamily="2" charset="2"/>
              <a:buChar char="Ø"/>
            </a:pPr>
            <a:r>
              <a:rPr lang="en-US" sz="1600" dirty="0">
                <a:solidFill>
                  <a:srgbClr val="50565C"/>
                </a:solidFill>
                <a:latin typeface="Franklin Gothic Book"/>
              </a:rPr>
              <a:t>It is estimated that improvements to chemical manufacturing processes, including catalyst development, could reduce the energy intensity of these products by 20-40% by 2050</a:t>
            </a:r>
            <a:r>
              <a:rPr lang="en-US" sz="1600" dirty="0" smtClean="0">
                <a:solidFill>
                  <a:srgbClr val="50565C"/>
                </a:solidFill>
                <a:latin typeface="Franklin Gothic Book"/>
              </a:rPr>
              <a:t>.</a:t>
            </a:r>
            <a:endParaRPr lang="en-US" sz="1600" dirty="0">
              <a:solidFill>
                <a:srgbClr val="50565C"/>
              </a:solidFill>
              <a:latin typeface="Franklin Gothic Book"/>
            </a:endParaRPr>
          </a:p>
        </p:txBody>
      </p:sp>
      <p:sp>
        <p:nvSpPr>
          <p:cNvPr id="4" name="Title 1"/>
          <p:cNvSpPr txBox="1">
            <a:spLocks/>
          </p:cNvSpPr>
          <p:nvPr/>
        </p:nvSpPr>
        <p:spPr bwMode="auto">
          <a:xfrm>
            <a:off x="419100" y="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dirty="0" smtClean="0"/>
              <a:t>PI/Chemical Manufacturing </a:t>
            </a:r>
            <a:r>
              <a:rPr lang="en-US" sz="3200" dirty="0" smtClean="0">
                <a:solidFill>
                  <a:schemeClr val="accent5"/>
                </a:solidFill>
              </a:rPr>
              <a:t>Opportunities</a:t>
            </a:r>
            <a:endParaRPr lang="en-US" sz="3200" dirty="0">
              <a:solidFill>
                <a:schemeClr val="accent5"/>
              </a:solidFill>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5405" r="4054" b="8951"/>
          <a:stretch/>
        </p:blipFill>
        <p:spPr bwMode="auto">
          <a:xfrm>
            <a:off x="76200" y="3788256"/>
            <a:ext cx="5105400" cy="2764944"/>
          </a:xfrm>
          <a:prstGeom prst="rect">
            <a:avLst/>
          </a:prstGeom>
          <a:noFill/>
        </p:spPr>
      </p:pic>
      <p:sp>
        <p:nvSpPr>
          <p:cNvPr id="6" name="TextBox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300-000005000000}"/>
              </a:ext>
            </a:extLst>
          </p:cNvPr>
          <p:cNvSpPr txBox="1"/>
          <p:nvPr/>
        </p:nvSpPr>
        <p:spPr>
          <a:xfrm>
            <a:off x="685801" y="3733800"/>
            <a:ext cx="3581400" cy="3282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gn="ctr">
              <a:lnSpc>
                <a:spcPts val="1250"/>
              </a:lnSpc>
              <a:spcBef>
                <a:spcPts val="0"/>
              </a:spcBef>
              <a:spcAft>
                <a:spcPts val="0"/>
              </a:spcAft>
            </a:pPr>
            <a:r>
              <a:rPr lang="en-US" sz="1100" b="1" dirty="0" smtClean="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Overall </a:t>
            </a:r>
            <a:r>
              <a:rPr lang="en-US" sz="1100" b="1" dirty="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U.S. Energy Consumption, </a:t>
            </a:r>
            <a:r>
              <a:rPr lang="en-US" sz="1100" b="1" dirty="0" smtClean="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2014</a:t>
            </a:r>
            <a:endParaRPr lang="en-US" sz="1200" dirty="0">
              <a:solidFill>
                <a:srgbClr val="50565C"/>
              </a:solidFill>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200" dirty="0">
                <a:effectLst/>
                <a:latin typeface="Times New Roman" panose="02020603050405020304" pitchFamily="18" charset="0"/>
                <a:ea typeface="MS Mincho" panose="02020609040205080304" pitchFamily="49" charset="-128"/>
              </a:rPr>
              <a:t> </a:t>
            </a:r>
          </a:p>
        </p:txBody>
      </p:sp>
      <p:pic>
        <p:nvPicPr>
          <p:cNvPr id="7" name="Picture 6" descr="Chemical Sector.JPG"/>
          <p:cNvPicPr>
            <a:picLocks noChangeAspect="1"/>
          </p:cNvPicPr>
          <p:nvPr/>
        </p:nvPicPr>
        <p:blipFill>
          <a:blip r:embed="rId4" cstate="print"/>
          <a:stretch>
            <a:fillRect/>
          </a:stretch>
        </p:blipFill>
        <p:spPr>
          <a:xfrm>
            <a:off x="5058929" y="3881544"/>
            <a:ext cx="4085072" cy="2671656"/>
          </a:xfrm>
          <a:prstGeom prst="rect">
            <a:avLst/>
          </a:prstGeom>
        </p:spPr>
      </p:pic>
      <p:sp>
        <p:nvSpPr>
          <p:cNvPr id="8" name="TextBox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300-000005000000}"/>
              </a:ext>
            </a:extLst>
          </p:cNvPr>
          <p:cNvSpPr txBox="1"/>
          <p:nvPr/>
        </p:nvSpPr>
        <p:spPr>
          <a:xfrm>
            <a:off x="5372100" y="3634105"/>
            <a:ext cx="3581400" cy="3282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gn="ctr">
              <a:lnSpc>
                <a:spcPts val="1250"/>
              </a:lnSpc>
              <a:spcBef>
                <a:spcPts val="0"/>
              </a:spcBef>
              <a:spcAft>
                <a:spcPts val="0"/>
              </a:spcAft>
            </a:pPr>
            <a:r>
              <a:rPr lang="en-US" sz="1100" b="1" dirty="0" smtClean="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U.S</a:t>
            </a:r>
            <a:r>
              <a:rPr lang="en-US" sz="1100" b="1" dirty="0">
                <a:solidFill>
                  <a:srgbClr val="50565C"/>
                </a:solidFill>
                <a:effectLst/>
                <a:latin typeface="Franklin Gothic Book" panose="020B0503020102020204" pitchFamily="34" charset="0"/>
                <a:ea typeface="MS Mincho" panose="02020609040205080304" pitchFamily="49" charset="-128"/>
                <a:cs typeface="Times New Roman" panose="02020603050405020304" pitchFamily="18" charset="0"/>
              </a:rPr>
              <a:t>. Energy </a:t>
            </a:r>
            <a:r>
              <a:rPr lang="en-US" sz="1100" b="1" dirty="0" smtClean="0">
                <a:solidFill>
                  <a:srgbClr val="50565C"/>
                </a:solidFill>
                <a:latin typeface="Franklin Gothic Book" panose="020B0503020102020204" pitchFamily="34" charset="0"/>
                <a:ea typeface="MS Mincho" panose="02020609040205080304" pitchFamily="49" charset="-128"/>
                <a:cs typeface="Times New Roman" panose="02020603050405020304" pitchFamily="18" charset="0"/>
              </a:rPr>
              <a:t>Savings Opportunity by  Chemical Subsector</a:t>
            </a:r>
            <a:endParaRPr lang="en-US" sz="1200" dirty="0">
              <a:solidFill>
                <a:srgbClr val="50565C"/>
              </a:solidFill>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400" b="1" dirty="0">
                <a:solidFill>
                  <a:srgbClr val="000000"/>
                </a:solidFill>
                <a:effectLst/>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endParaRPr>
          </a:p>
          <a:p>
            <a:pPr marL="0" marR="0" algn="ctr">
              <a:lnSpc>
                <a:spcPts val="1250"/>
              </a:lnSpc>
              <a:spcBef>
                <a:spcPts val="0"/>
              </a:spcBef>
              <a:spcAft>
                <a:spcPts val="0"/>
              </a:spcAft>
            </a:pPr>
            <a:r>
              <a:rPr lang="en-US" sz="1200" dirty="0">
                <a:effectLst/>
                <a:latin typeface="Times New Roman" panose="02020603050405020304" pitchFamily="18" charset="0"/>
                <a:ea typeface="MS Mincho" panose="02020609040205080304" pitchFamily="49" charset="-128"/>
              </a:rPr>
              <a:t> </a:t>
            </a:r>
          </a:p>
        </p:txBody>
      </p:sp>
    </p:spTree>
    <p:extLst>
      <p:ext uri="{BB962C8B-B14F-4D97-AF65-F5344CB8AC3E}">
        <p14:creationId xmlns:p14="http://schemas.microsoft.com/office/powerpoint/2010/main" val="303005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t>Framework for informing programmatic direction</a:t>
            </a:r>
            <a:endParaRPr lang="en-US" sz="2800" dirty="0">
              <a:solidFill>
                <a:schemeClr val="accent5"/>
              </a:solidFill>
            </a:endParaRPr>
          </a:p>
        </p:txBody>
      </p:sp>
      <p:graphicFrame>
        <p:nvGraphicFramePr>
          <p:cNvPr id="4" name="Diagram 3"/>
          <p:cNvGraphicFramePr/>
          <p:nvPr>
            <p:extLst/>
          </p:nvPr>
        </p:nvGraphicFramePr>
        <p:xfrm>
          <a:off x="2143932" y="2387600"/>
          <a:ext cx="6914828"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018868" y="917137"/>
            <a:ext cx="1458132" cy="830997"/>
          </a:xfrm>
          <a:prstGeom prst="rect">
            <a:avLst/>
          </a:prstGeom>
          <a:noFill/>
          <a:ln>
            <a:solidFill>
              <a:schemeClr val="accent1">
                <a:lumMod val="75000"/>
              </a:schemeClr>
            </a:solidFill>
          </a:ln>
        </p:spPr>
        <p:txBody>
          <a:bodyPr wrap="square" rtlCol="0" anchor="t">
            <a:spAutoFit/>
          </a:bodyPr>
          <a:lstStyle/>
          <a:p>
            <a:pPr algn="ctr"/>
            <a:r>
              <a:rPr lang="en-US" sz="1200" dirty="0" smtClean="0">
                <a:solidFill>
                  <a:srgbClr val="000000"/>
                </a:solidFill>
              </a:rPr>
              <a:t>Congressional Direction in Dynamic Catalyst Science 2020</a:t>
            </a:r>
            <a:endParaRPr lang="en-US" sz="1200" dirty="0">
              <a:solidFill>
                <a:srgbClr val="000000"/>
              </a:solidFill>
            </a:endParaRPr>
          </a:p>
        </p:txBody>
      </p:sp>
      <p:sp>
        <p:nvSpPr>
          <p:cNvPr id="8" name="TextBox 7"/>
          <p:cNvSpPr txBox="1"/>
          <p:nvPr/>
        </p:nvSpPr>
        <p:spPr>
          <a:xfrm>
            <a:off x="85240" y="3392269"/>
            <a:ext cx="1972160" cy="646331"/>
          </a:xfrm>
          <a:prstGeom prst="rect">
            <a:avLst/>
          </a:prstGeom>
          <a:noFill/>
          <a:ln>
            <a:solidFill>
              <a:srgbClr val="00853F"/>
            </a:solidFill>
          </a:ln>
        </p:spPr>
        <p:txBody>
          <a:bodyPr wrap="square" rtlCol="0">
            <a:spAutoFit/>
          </a:bodyPr>
          <a:lstStyle/>
          <a:p>
            <a:pPr algn="ctr"/>
            <a:r>
              <a:rPr lang="en-US" sz="1200" dirty="0" smtClean="0">
                <a:solidFill>
                  <a:srgbClr val="000000"/>
                </a:solidFill>
              </a:rPr>
              <a:t>Workshops on Catalysis, Chemicals Manufacturing and PI 2015-2016</a:t>
            </a:r>
            <a:endParaRPr lang="en-US" sz="1200" dirty="0">
              <a:solidFill>
                <a:srgbClr val="000000"/>
              </a:solidFill>
            </a:endParaRPr>
          </a:p>
        </p:txBody>
      </p:sp>
      <p:sp>
        <p:nvSpPr>
          <p:cNvPr id="9" name="TextBox 8"/>
          <p:cNvSpPr txBox="1"/>
          <p:nvPr/>
        </p:nvSpPr>
        <p:spPr>
          <a:xfrm>
            <a:off x="5747934" y="1873154"/>
            <a:ext cx="1752600" cy="646331"/>
          </a:xfrm>
          <a:prstGeom prst="rect">
            <a:avLst/>
          </a:prstGeom>
          <a:noFill/>
          <a:ln>
            <a:solidFill>
              <a:srgbClr val="00853F"/>
            </a:solidFill>
          </a:ln>
        </p:spPr>
        <p:txBody>
          <a:bodyPr wrap="square" rtlCol="0">
            <a:spAutoFit/>
          </a:bodyPr>
          <a:lstStyle/>
          <a:p>
            <a:pPr algn="ctr"/>
            <a:r>
              <a:rPr lang="en-US" sz="1200" dirty="0" smtClean="0">
                <a:solidFill>
                  <a:srgbClr val="000000"/>
                </a:solidFill>
              </a:rPr>
              <a:t>Industry Round Table on Dynamic </a:t>
            </a:r>
            <a:r>
              <a:rPr lang="en-US" sz="1200" dirty="0">
                <a:solidFill>
                  <a:srgbClr val="000000"/>
                </a:solidFill>
              </a:rPr>
              <a:t>C</a:t>
            </a:r>
            <a:r>
              <a:rPr lang="en-US" sz="1200" dirty="0" smtClean="0">
                <a:solidFill>
                  <a:srgbClr val="000000"/>
                </a:solidFill>
              </a:rPr>
              <a:t>atalyst </a:t>
            </a:r>
            <a:r>
              <a:rPr lang="en-US" sz="1200" dirty="0">
                <a:solidFill>
                  <a:srgbClr val="000000"/>
                </a:solidFill>
              </a:rPr>
              <a:t>S</a:t>
            </a:r>
            <a:r>
              <a:rPr lang="en-US" sz="1200" dirty="0" smtClean="0">
                <a:solidFill>
                  <a:srgbClr val="000000"/>
                </a:solidFill>
              </a:rPr>
              <a:t>cience 2020</a:t>
            </a:r>
            <a:endParaRPr lang="en-US" sz="1200" dirty="0">
              <a:solidFill>
                <a:srgbClr val="000000"/>
              </a:solidFill>
            </a:endParaRPr>
          </a:p>
        </p:txBody>
      </p:sp>
      <p:sp>
        <p:nvSpPr>
          <p:cNvPr id="10" name="TextBox 9"/>
          <p:cNvSpPr txBox="1"/>
          <p:nvPr/>
        </p:nvSpPr>
        <p:spPr>
          <a:xfrm>
            <a:off x="2971800" y="4572000"/>
            <a:ext cx="1752600" cy="1569660"/>
          </a:xfrm>
          <a:prstGeom prst="rect">
            <a:avLst/>
          </a:prstGeom>
          <a:noFill/>
          <a:ln>
            <a:solidFill>
              <a:srgbClr val="00853F"/>
            </a:solidFill>
          </a:ln>
        </p:spPr>
        <p:txBody>
          <a:bodyPr wrap="square" rtlCol="0">
            <a:spAutoFit/>
          </a:bodyPr>
          <a:lstStyle/>
          <a:p>
            <a:pPr algn="ctr"/>
            <a:r>
              <a:rPr lang="en-US" sz="1200" dirty="0">
                <a:solidFill>
                  <a:srgbClr val="000000"/>
                </a:solidFill>
              </a:rPr>
              <a:t>7 RAPID-led </a:t>
            </a:r>
            <a:r>
              <a:rPr lang="en-US" sz="1200" dirty="0" smtClean="0">
                <a:solidFill>
                  <a:srgbClr val="000000"/>
                </a:solidFill>
              </a:rPr>
              <a:t>Workshops </a:t>
            </a:r>
            <a:r>
              <a:rPr lang="en-US" sz="1200" dirty="0">
                <a:solidFill>
                  <a:srgbClr val="000000"/>
                </a:solidFill>
              </a:rPr>
              <a:t>in 2018, including opportunities for MCPI in:</a:t>
            </a:r>
          </a:p>
          <a:p>
            <a:pPr marL="171450" indent="-171450">
              <a:buFontTx/>
              <a:buChar char="-"/>
            </a:pPr>
            <a:r>
              <a:rPr lang="en-US" sz="1200" dirty="0">
                <a:solidFill>
                  <a:srgbClr val="000000"/>
                </a:solidFill>
              </a:rPr>
              <a:t>Food Industry</a:t>
            </a:r>
          </a:p>
          <a:p>
            <a:pPr marL="171450" indent="-171450">
              <a:buFontTx/>
              <a:buChar char="-"/>
            </a:pPr>
            <a:r>
              <a:rPr lang="en-US" sz="1200" dirty="0">
                <a:solidFill>
                  <a:srgbClr val="000000"/>
                </a:solidFill>
              </a:rPr>
              <a:t>Natural Gas Utilization</a:t>
            </a:r>
          </a:p>
          <a:p>
            <a:pPr marL="171450" indent="-171450">
              <a:buFontTx/>
              <a:buChar char="-"/>
            </a:pPr>
            <a:r>
              <a:rPr lang="en-US" sz="1200" dirty="0">
                <a:solidFill>
                  <a:srgbClr val="000000"/>
                </a:solidFill>
              </a:rPr>
              <a:t>Waste Valorization</a:t>
            </a:r>
          </a:p>
        </p:txBody>
      </p:sp>
      <p:sp>
        <p:nvSpPr>
          <p:cNvPr id="11" name="TextBox 10"/>
          <p:cNvSpPr txBox="1"/>
          <p:nvPr/>
        </p:nvSpPr>
        <p:spPr>
          <a:xfrm>
            <a:off x="3124200" y="1270337"/>
            <a:ext cx="1752600" cy="1015663"/>
          </a:xfrm>
          <a:prstGeom prst="rect">
            <a:avLst/>
          </a:prstGeom>
          <a:noFill/>
          <a:ln>
            <a:solidFill>
              <a:schemeClr val="accent1">
                <a:lumMod val="75000"/>
              </a:schemeClr>
            </a:solidFill>
          </a:ln>
        </p:spPr>
        <p:txBody>
          <a:bodyPr wrap="square" rtlCol="0" anchor="t">
            <a:spAutoFit/>
          </a:bodyPr>
          <a:lstStyle/>
          <a:p>
            <a:pPr algn="ctr"/>
            <a:r>
              <a:rPr lang="en-US" sz="1200" dirty="0" smtClean="0">
                <a:solidFill>
                  <a:srgbClr val="000000"/>
                </a:solidFill>
              </a:rPr>
              <a:t>Congressional Direction in Transient Kinetics and Industrial Process Catalysis 2018</a:t>
            </a:r>
            <a:endParaRPr lang="en-US" sz="1200" dirty="0">
              <a:solidFill>
                <a:srgbClr val="000000"/>
              </a:solidFill>
            </a:endParaRPr>
          </a:p>
        </p:txBody>
      </p:sp>
      <p:sp>
        <p:nvSpPr>
          <p:cNvPr id="15" name="TextBox 14"/>
          <p:cNvSpPr txBox="1"/>
          <p:nvPr/>
        </p:nvSpPr>
        <p:spPr>
          <a:xfrm>
            <a:off x="1752600" y="4572000"/>
            <a:ext cx="1132668" cy="830997"/>
          </a:xfrm>
          <a:prstGeom prst="rect">
            <a:avLst/>
          </a:prstGeom>
          <a:noFill/>
          <a:ln>
            <a:solidFill>
              <a:srgbClr val="00853F"/>
            </a:solidFill>
          </a:ln>
        </p:spPr>
        <p:txBody>
          <a:bodyPr wrap="square" rtlCol="0">
            <a:spAutoFit/>
          </a:bodyPr>
          <a:lstStyle/>
          <a:p>
            <a:pPr algn="ctr"/>
            <a:r>
              <a:rPr lang="en-US" sz="1200" dirty="0" smtClean="0">
                <a:solidFill>
                  <a:srgbClr val="000000"/>
                </a:solidFill>
              </a:rPr>
              <a:t>RAPID Road </a:t>
            </a:r>
            <a:r>
              <a:rPr lang="en-US" sz="1200" dirty="0">
                <a:solidFill>
                  <a:srgbClr val="000000"/>
                </a:solidFill>
              </a:rPr>
              <a:t>M</a:t>
            </a:r>
            <a:r>
              <a:rPr lang="en-US" sz="1200" dirty="0" smtClean="0">
                <a:solidFill>
                  <a:srgbClr val="000000"/>
                </a:solidFill>
              </a:rPr>
              <a:t>apping Workshop 2017</a:t>
            </a:r>
            <a:endParaRPr lang="en-US" sz="1200" dirty="0">
              <a:solidFill>
                <a:srgbClr val="000000"/>
              </a:solidFill>
            </a:endParaRPr>
          </a:p>
        </p:txBody>
      </p:sp>
      <p:sp>
        <p:nvSpPr>
          <p:cNvPr id="28" name="TextBox 27"/>
          <p:cNvSpPr txBox="1"/>
          <p:nvPr/>
        </p:nvSpPr>
        <p:spPr>
          <a:xfrm>
            <a:off x="7162800" y="1066800"/>
            <a:ext cx="1895960" cy="646331"/>
          </a:xfrm>
          <a:prstGeom prst="rect">
            <a:avLst/>
          </a:prstGeom>
          <a:noFill/>
          <a:ln>
            <a:solidFill>
              <a:srgbClr val="00853F"/>
            </a:solidFill>
          </a:ln>
        </p:spPr>
        <p:txBody>
          <a:bodyPr wrap="square" rtlCol="0">
            <a:spAutoFit/>
          </a:bodyPr>
          <a:lstStyle/>
          <a:p>
            <a:pPr algn="ctr"/>
            <a:r>
              <a:rPr lang="en-US" sz="1200" dirty="0" smtClean="0">
                <a:solidFill>
                  <a:srgbClr val="000000"/>
                </a:solidFill>
              </a:rPr>
              <a:t>Anticipated Workshop on Chemicals Manufacturing of the Future</a:t>
            </a:r>
            <a:endParaRPr lang="en-US" sz="1200" dirty="0">
              <a:solidFill>
                <a:srgbClr val="000000"/>
              </a:solidFill>
            </a:endParaRPr>
          </a:p>
        </p:txBody>
      </p:sp>
      <p:sp>
        <p:nvSpPr>
          <p:cNvPr id="29" name="TextBox 28"/>
          <p:cNvSpPr txBox="1"/>
          <p:nvPr/>
        </p:nvSpPr>
        <p:spPr>
          <a:xfrm>
            <a:off x="85240" y="2133600"/>
            <a:ext cx="1972160" cy="461665"/>
          </a:xfrm>
          <a:prstGeom prst="rect">
            <a:avLst/>
          </a:prstGeom>
          <a:noFill/>
          <a:ln>
            <a:solidFill>
              <a:srgbClr val="00853F"/>
            </a:solidFill>
          </a:ln>
        </p:spPr>
        <p:txBody>
          <a:bodyPr wrap="square" rtlCol="0">
            <a:spAutoFit/>
          </a:bodyPr>
          <a:lstStyle/>
          <a:p>
            <a:pPr algn="ctr"/>
            <a:r>
              <a:rPr lang="en-US" sz="1200" dirty="0" smtClean="0">
                <a:solidFill>
                  <a:srgbClr val="000000"/>
                </a:solidFill>
              </a:rPr>
              <a:t>Quadrennial </a:t>
            </a:r>
            <a:r>
              <a:rPr lang="en-US" sz="1200" dirty="0">
                <a:solidFill>
                  <a:srgbClr val="000000"/>
                </a:solidFill>
              </a:rPr>
              <a:t>T</a:t>
            </a:r>
            <a:r>
              <a:rPr lang="en-US" sz="1200" dirty="0" smtClean="0">
                <a:solidFill>
                  <a:srgbClr val="000000"/>
                </a:solidFill>
              </a:rPr>
              <a:t>echnology Review 2015</a:t>
            </a:r>
            <a:endParaRPr lang="en-US" sz="1200" dirty="0">
              <a:solidFill>
                <a:srgbClr val="000000"/>
              </a:solidFill>
            </a:endParaRPr>
          </a:p>
        </p:txBody>
      </p:sp>
      <p:cxnSp>
        <p:nvCxnSpPr>
          <p:cNvPr id="32" name="Straight Connector 31"/>
          <p:cNvCxnSpPr>
            <a:stCxn id="6" idx="2"/>
            <a:endCxn id="9" idx="0"/>
          </p:cNvCxnSpPr>
          <p:nvPr/>
        </p:nvCxnSpPr>
        <p:spPr>
          <a:xfrm>
            <a:off x="5747934" y="1748134"/>
            <a:ext cx="876300" cy="12502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887132" y="4572000"/>
            <a:ext cx="1742268" cy="1569660"/>
          </a:xfrm>
          <a:prstGeom prst="rect">
            <a:avLst/>
          </a:prstGeom>
          <a:noFill/>
          <a:ln>
            <a:solidFill>
              <a:srgbClr val="00853F"/>
            </a:solidFill>
          </a:ln>
        </p:spPr>
        <p:txBody>
          <a:bodyPr wrap="square" rtlCol="0">
            <a:spAutoFit/>
          </a:bodyPr>
          <a:lstStyle/>
          <a:p>
            <a:pPr algn="ctr"/>
            <a:r>
              <a:rPr lang="en-US" sz="1200" dirty="0">
                <a:solidFill>
                  <a:srgbClr val="000000"/>
                </a:solidFill>
              </a:rPr>
              <a:t>10 RAPID-led Workshops in 2019, including opportunities for MCPI in:</a:t>
            </a:r>
          </a:p>
          <a:p>
            <a:pPr marL="171450" indent="-171450">
              <a:buFontTx/>
              <a:buChar char="-"/>
            </a:pPr>
            <a:r>
              <a:rPr lang="en-US" sz="1200" dirty="0">
                <a:solidFill>
                  <a:srgbClr val="000000"/>
                </a:solidFill>
              </a:rPr>
              <a:t>Water processing</a:t>
            </a:r>
          </a:p>
          <a:p>
            <a:pPr marL="171450" indent="-171450">
              <a:buFontTx/>
              <a:buChar char="-"/>
            </a:pPr>
            <a:r>
              <a:rPr lang="en-US" sz="1200" dirty="0">
                <a:solidFill>
                  <a:srgbClr val="000000"/>
                </a:solidFill>
              </a:rPr>
              <a:t>Pulp and Paper</a:t>
            </a:r>
          </a:p>
          <a:p>
            <a:pPr marL="171450" indent="-171450">
              <a:buFontTx/>
              <a:buChar char="-"/>
            </a:pPr>
            <a:r>
              <a:rPr lang="en-US" sz="1200" dirty="0">
                <a:solidFill>
                  <a:srgbClr val="000000"/>
                </a:solidFill>
              </a:rPr>
              <a:t>Carbon Capture</a:t>
            </a:r>
          </a:p>
          <a:p>
            <a:pPr marL="171450" indent="-171450">
              <a:buFontTx/>
              <a:buChar char="-"/>
            </a:pPr>
            <a:r>
              <a:rPr lang="en-US" sz="1200" dirty="0">
                <a:solidFill>
                  <a:srgbClr val="000000"/>
                </a:solidFill>
              </a:rPr>
              <a:t>Bioenergy</a:t>
            </a:r>
          </a:p>
        </p:txBody>
      </p:sp>
      <p:sp>
        <p:nvSpPr>
          <p:cNvPr id="34" name="TextBox 33"/>
          <p:cNvSpPr txBox="1"/>
          <p:nvPr/>
        </p:nvSpPr>
        <p:spPr>
          <a:xfrm>
            <a:off x="85240" y="2687189"/>
            <a:ext cx="1972160" cy="646331"/>
          </a:xfrm>
          <a:prstGeom prst="rect">
            <a:avLst/>
          </a:prstGeom>
          <a:noFill/>
          <a:ln>
            <a:solidFill>
              <a:srgbClr val="00853F"/>
            </a:solidFill>
          </a:ln>
        </p:spPr>
        <p:txBody>
          <a:bodyPr wrap="square" rtlCol="0">
            <a:spAutoFit/>
          </a:bodyPr>
          <a:lstStyle/>
          <a:p>
            <a:pPr algn="ctr"/>
            <a:r>
              <a:rPr lang="en-US" sz="1200" dirty="0" smtClean="0">
                <a:solidFill>
                  <a:srgbClr val="000000"/>
                </a:solidFill>
              </a:rPr>
              <a:t>Analysis: Bandwidth Study U.S. Chemical Manufacturing 2015</a:t>
            </a:r>
            <a:endParaRPr lang="en-US" sz="1200" dirty="0">
              <a:solidFill>
                <a:srgbClr val="000000"/>
              </a:solidFill>
            </a:endParaRPr>
          </a:p>
        </p:txBody>
      </p:sp>
      <p:sp>
        <p:nvSpPr>
          <p:cNvPr id="3" name="Oval 2"/>
          <p:cNvSpPr/>
          <p:nvPr/>
        </p:nvSpPr>
        <p:spPr>
          <a:xfrm>
            <a:off x="5437359" y="2599853"/>
            <a:ext cx="1143000" cy="1143000"/>
          </a:xfrm>
          <a:prstGeom prst="ellipse">
            <a:avLst/>
          </a:prstGeom>
          <a:solidFill>
            <a:schemeClr val="accent1">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IPA efforts: </a:t>
            </a:r>
          </a:p>
          <a:p>
            <a:pPr algn="ctr"/>
            <a:r>
              <a:rPr lang="en-US" sz="1200" dirty="0" smtClean="0">
                <a:solidFill>
                  <a:srgbClr val="000000"/>
                </a:solidFill>
              </a:rPr>
              <a:t>5 RAPID </a:t>
            </a:r>
          </a:p>
          <a:p>
            <a:pPr algn="ctr"/>
            <a:r>
              <a:rPr lang="en-US" sz="1200" dirty="0" smtClean="0">
                <a:solidFill>
                  <a:srgbClr val="000000"/>
                </a:solidFill>
              </a:rPr>
              <a:t>3R&amp;D projects</a:t>
            </a:r>
          </a:p>
        </p:txBody>
      </p:sp>
      <p:cxnSp>
        <p:nvCxnSpPr>
          <p:cNvPr id="22" name="Straight Arrow Connector 21"/>
          <p:cNvCxnSpPr/>
          <p:nvPr/>
        </p:nvCxnSpPr>
        <p:spPr>
          <a:xfrm flipV="1">
            <a:off x="3842934" y="3392269"/>
            <a:ext cx="271866" cy="1172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33" idx="0"/>
          </p:cNvCxnSpPr>
          <p:nvPr/>
        </p:nvCxnSpPr>
        <p:spPr>
          <a:xfrm flipH="1" flipV="1">
            <a:off x="5374694" y="3392270"/>
            <a:ext cx="383572" cy="1179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5" idx="0"/>
          </p:cNvCxnSpPr>
          <p:nvPr/>
        </p:nvCxnSpPr>
        <p:spPr>
          <a:xfrm flipV="1">
            <a:off x="2318934" y="3392270"/>
            <a:ext cx="351316" cy="1179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732868" y="3810000"/>
            <a:ext cx="5039532" cy="646331"/>
          </a:xfrm>
          <a:prstGeom prst="rect">
            <a:avLst/>
          </a:prstGeom>
          <a:solidFill>
            <a:schemeClr val="bg1"/>
          </a:solidFill>
          <a:ln>
            <a:solidFill>
              <a:srgbClr val="00853F"/>
            </a:solidFill>
          </a:ln>
        </p:spPr>
        <p:txBody>
          <a:bodyPr wrap="square" rtlCol="0">
            <a:spAutoFit/>
          </a:bodyPr>
          <a:lstStyle/>
          <a:p>
            <a:pPr algn="ctr"/>
            <a:r>
              <a:rPr lang="en-US" sz="1200" dirty="0">
                <a:solidFill>
                  <a:srgbClr val="000000"/>
                </a:solidFill>
              </a:rPr>
              <a:t>Established the RAPID Institute </a:t>
            </a:r>
            <a:endParaRPr lang="en-US" sz="1200" dirty="0" smtClean="0">
              <a:solidFill>
                <a:srgbClr val="000000"/>
              </a:solidFill>
            </a:endParaRPr>
          </a:p>
          <a:p>
            <a:pPr algn="ctr"/>
            <a:r>
              <a:rPr lang="en-US" sz="1200" dirty="0" smtClean="0">
                <a:solidFill>
                  <a:srgbClr val="000000"/>
                </a:solidFill>
              </a:rPr>
              <a:t>DOE </a:t>
            </a:r>
            <a:r>
              <a:rPr lang="en-US" sz="1200" dirty="0">
                <a:solidFill>
                  <a:srgbClr val="000000"/>
                </a:solidFill>
              </a:rPr>
              <a:t>Investment: $70M over 5 </a:t>
            </a:r>
            <a:r>
              <a:rPr lang="en-US" sz="1200" dirty="0" err="1">
                <a:solidFill>
                  <a:srgbClr val="000000"/>
                </a:solidFill>
              </a:rPr>
              <a:t>yrs</a:t>
            </a:r>
            <a:r>
              <a:rPr lang="en-US" sz="1200" dirty="0">
                <a:solidFill>
                  <a:srgbClr val="000000"/>
                </a:solidFill>
              </a:rPr>
              <a:t> (‘17-’21)</a:t>
            </a:r>
          </a:p>
          <a:p>
            <a:pPr algn="ctr"/>
            <a:r>
              <a:rPr lang="en-US" sz="1200" dirty="0">
                <a:solidFill>
                  <a:srgbClr val="000000"/>
                </a:solidFill>
              </a:rPr>
              <a:t>Address PI-related AMO targets (1-3)</a:t>
            </a:r>
          </a:p>
        </p:txBody>
      </p:sp>
      <p:sp>
        <p:nvSpPr>
          <p:cNvPr id="21" name="TextBox 20"/>
          <p:cNvSpPr txBox="1"/>
          <p:nvPr/>
        </p:nvSpPr>
        <p:spPr>
          <a:xfrm>
            <a:off x="7162800" y="4987498"/>
            <a:ext cx="1742268" cy="1384995"/>
          </a:xfrm>
          <a:prstGeom prst="rect">
            <a:avLst/>
          </a:prstGeom>
          <a:noFill/>
          <a:ln>
            <a:solidFill>
              <a:srgbClr val="00853F"/>
            </a:solidFill>
          </a:ln>
        </p:spPr>
        <p:txBody>
          <a:bodyPr wrap="square" rtlCol="0">
            <a:spAutoFit/>
          </a:bodyPr>
          <a:lstStyle/>
          <a:p>
            <a:pPr algn="ctr"/>
            <a:r>
              <a:rPr lang="en-US" sz="1200" dirty="0" smtClean="0">
                <a:solidFill>
                  <a:srgbClr val="000000"/>
                </a:solidFill>
              </a:rPr>
              <a:t>RAPID through </a:t>
            </a:r>
            <a:r>
              <a:rPr lang="en-US" sz="1200" dirty="0" err="1" smtClean="0">
                <a:solidFill>
                  <a:srgbClr val="000000"/>
                </a:solidFill>
              </a:rPr>
              <a:t>AIChE</a:t>
            </a:r>
            <a:r>
              <a:rPr lang="en-US" sz="1200" dirty="0" smtClean="0">
                <a:solidFill>
                  <a:srgbClr val="000000"/>
                </a:solidFill>
              </a:rPr>
              <a:t> has been successful in leveraging their semiannual conferences to reach a large audience for participation and input</a:t>
            </a:r>
            <a:endParaRPr lang="en-US" sz="1200" dirty="0">
              <a:solidFill>
                <a:srgbClr val="000000"/>
              </a:solidFill>
            </a:endParaRPr>
          </a:p>
        </p:txBody>
      </p:sp>
    </p:spTree>
    <p:extLst>
      <p:ext uri="{BB962C8B-B14F-4D97-AF65-F5344CB8AC3E}">
        <p14:creationId xmlns:p14="http://schemas.microsoft.com/office/powerpoint/2010/main" val="145065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t>PI/Chemical Manufacturing </a:t>
            </a:r>
            <a:r>
              <a:rPr lang="en-US" sz="2800" dirty="0">
                <a:solidFill>
                  <a:schemeClr val="accent5"/>
                </a:solidFill>
              </a:rPr>
              <a:t>Challenges and Barriers</a:t>
            </a:r>
          </a:p>
        </p:txBody>
      </p:sp>
      <p:sp>
        <p:nvSpPr>
          <p:cNvPr id="3" name="TextBox 2"/>
          <p:cNvSpPr txBox="1"/>
          <p:nvPr/>
        </p:nvSpPr>
        <p:spPr>
          <a:xfrm>
            <a:off x="36095" y="832853"/>
            <a:ext cx="8724900" cy="5524589"/>
          </a:xfrm>
          <a:prstGeom prst="rect">
            <a:avLst/>
          </a:prstGeom>
          <a:noFill/>
        </p:spPr>
        <p:txBody>
          <a:bodyPr wrap="square" rtlCol="0">
            <a:spAutoFit/>
          </a:bodyPr>
          <a:lstStyle/>
          <a:p>
            <a:pPr fontAlgn="ctr">
              <a:spcBef>
                <a:spcPts val="0"/>
              </a:spcBef>
              <a:spcAft>
                <a:spcPts val="600"/>
              </a:spcAft>
              <a:buClr>
                <a:srgbClr val="7AC143"/>
              </a:buClr>
            </a:pPr>
            <a:r>
              <a:rPr lang="en-US" b="1" dirty="0" smtClean="0">
                <a:solidFill>
                  <a:srgbClr val="50565C"/>
                </a:solidFill>
                <a:latin typeface="Franklin Gothic Book"/>
              </a:rPr>
              <a:t>Research Challenges</a:t>
            </a: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New </a:t>
            </a:r>
            <a:r>
              <a:rPr lang="en-US" sz="1600" b="1" dirty="0">
                <a:solidFill>
                  <a:srgbClr val="50565C"/>
                </a:solidFill>
                <a:latin typeface="Franklin Gothic Book"/>
              </a:rPr>
              <a:t>Chemistry: </a:t>
            </a:r>
            <a:r>
              <a:rPr lang="en-US" sz="1600" dirty="0">
                <a:solidFill>
                  <a:srgbClr val="50565C"/>
                </a:solidFill>
                <a:latin typeface="Franklin Gothic Book"/>
              </a:rPr>
              <a:t>Lack of validated new conversion chemistries which combine multiple chemical steps or enable simplified process </a:t>
            </a:r>
            <a:r>
              <a:rPr lang="en-US" sz="1600" dirty="0" smtClean="0">
                <a:solidFill>
                  <a:srgbClr val="50565C"/>
                </a:solidFill>
                <a:latin typeface="Franklin Gothic Book"/>
              </a:rPr>
              <a:t>designs.</a:t>
            </a: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Highly </a:t>
            </a:r>
            <a:r>
              <a:rPr lang="en-US" sz="1600" b="1" dirty="0">
                <a:solidFill>
                  <a:srgbClr val="50565C"/>
                </a:solidFill>
                <a:latin typeface="Franklin Gothic Book"/>
              </a:rPr>
              <a:t>selective conversions: </a:t>
            </a:r>
            <a:r>
              <a:rPr lang="en-US" sz="1600" dirty="0">
                <a:solidFill>
                  <a:srgbClr val="50565C"/>
                </a:solidFill>
                <a:latin typeface="Franklin Gothic Book"/>
              </a:rPr>
              <a:t>Lack of highly selective chemistries and catalysts which minimize by-product formation and simplify product </a:t>
            </a:r>
            <a:r>
              <a:rPr lang="en-US" sz="1600" dirty="0" smtClean="0">
                <a:solidFill>
                  <a:srgbClr val="50565C"/>
                </a:solidFill>
                <a:latin typeface="Franklin Gothic Book"/>
              </a:rPr>
              <a:t>separations.</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Separations: High selectivity, High throughput: </a:t>
            </a:r>
            <a:r>
              <a:rPr lang="en-US" sz="1600" dirty="0">
                <a:solidFill>
                  <a:srgbClr val="50565C"/>
                </a:solidFill>
                <a:latin typeface="Franklin Gothic Book"/>
              </a:rPr>
              <a:t>Lack of sufficiently selective low-energy separation agents (e.g., membranes and molecular sieves) with sufficient throughput (flux, loading capacity, etc</a:t>
            </a:r>
            <a:r>
              <a:rPr lang="en-US" sz="1600" dirty="0" smtClean="0">
                <a:solidFill>
                  <a:srgbClr val="50565C"/>
                </a:solidFill>
                <a:latin typeface="Franklin Gothic Book"/>
              </a:rPr>
              <a:t>.) to </a:t>
            </a:r>
            <a:r>
              <a:rPr lang="en-US" sz="1600" dirty="0">
                <a:solidFill>
                  <a:srgbClr val="50565C"/>
                </a:solidFill>
                <a:latin typeface="Franklin Gothic Book"/>
              </a:rPr>
              <a:t>replace energy-intensive distillation and evaporation</a:t>
            </a:r>
            <a:r>
              <a:rPr lang="en-US" sz="1600" dirty="0" smtClean="0">
                <a:solidFill>
                  <a:srgbClr val="50565C"/>
                </a:solidFill>
                <a:latin typeface="Franklin Gothic Book"/>
              </a:rPr>
              <a:t>.</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Modeling </a:t>
            </a:r>
            <a:r>
              <a:rPr lang="en-US" sz="1600" b="1" dirty="0">
                <a:solidFill>
                  <a:srgbClr val="50565C"/>
                </a:solidFill>
                <a:latin typeface="Franklin Gothic Book"/>
              </a:rPr>
              <a:t>and simulation: </a:t>
            </a:r>
            <a:r>
              <a:rPr lang="en-US" sz="1600" dirty="0">
                <a:solidFill>
                  <a:srgbClr val="50565C"/>
                </a:solidFill>
                <a:latin typeface="Franklin Gothic Book"/>
              </a:rPr>
              <a:t>Lack of integrated predictive tools at multiple scales to better understand </a:t>
            </a:r>
            <a:r>
              <a:rPr lang="en-US" sz="1600" dirty="0" smtClean="0">
                <a:solidFill>
                  <a:srgbClr val="50565C"/>
                </a:solidFill>
                <a:latin typeface="Franklin Gothic Book"/>
              </a:rPr>
              <a:t>entire system.</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Materials complexity: </a:t>
            </a:r>
            <a:r>
              <a:rPr lang="en-US" sz="1600" dirty="0">
                <a:solidFill>
                  <a:srgbClr val="50565C"/>
                </a:solidFill>
                <a:latin typeface="Franklin Gothic Book"/>
              </a:rPr>
              <a:t>Lack of advanced tools and instrumentation for understanding mechanism and detailed kinetic properties of complex materials </a:t>
            </a:r>
            <a:r>
              <a:rPr lang="en-US" sz="1600" dirty="0" smtClean="0">
                <a:solidFill>
                  <a:srgbClr val="50565C"/>
                </a:solidFill>
                <a:latin typeface="Franklin Gothic Book"/>
              </a:rPr>
              <a:t>under operating environments.</a:t>
            </a:r>
            <a:endParaRPr lang="en-US" sz="1600" dirty="0">
              <a:solidFill>
                <a:srgbClr val="50565C"/>
              </a:solidFill>
              <a:latin typeface="Franklin Gothic Book"/>
            </a:endParaRPr>
          </a:p>
          <a:p>
            <a:pPr fontAlgn="ctr">
              <a:spcBef>
                <a:spcPts val="0"/>
              </a:spcBef>
              <a:spcAft>
                <a:spcPts val="600"/>
              </a:spcAft>
              <a:buClr>
                <a:srgbClr val="7AC143"/>
              </a:buClr>
            </a:pPr>
            <a:r>
              <a:rPr lang="en-US" b="1" dirty="0">
                <a:solidFill>
                  <a:srgbClr val="50565C"/>
                </a:solidFill>
                <a:latin typeface="Franklin Gothic Book"/>
              </a:rPr>
              <a:t>Barriers </a:t>
            </a:r>
            <a:endParaRPr lang="en-US" b="1"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Large </a:t>
            </a:r>
            <a:r>
              <a:rPr lang="en-US" sz="1600" b="1" dirty="0">
                <a:solidFill>
                  <a:srgbClr val="50565C"/>
                </a:solidFill>
                <a:latin typeface="Franklin Gothic Book"/>
              </a:rPr>
              <a:t>capital investments </a:t>
            </a:r>
            <a:r>
              <a:rPr lang="en-US" sz="1600" dirty="0">
                <a:solidFill>
                  <a:srgbClr val="50565C"/>
                </a:solidFill>
                <a:latin typeface="Franklin Gothic Book"/>
              </a:rPr>
              <a:t>currently in place – represent a high barrier for economics of the new technology relative to the technology being </a:t>
            </a:r>
            <a:r>
              <a:rPr lang="en-US" sz="1600" dirty="0" smtClean="0">
                <a:solidFill>
                  <a:srgbClr val="50565C"/>
                </a:solidFill>
                <a:latin typeface="Franklin Gothic Book"/>
              </a:rPr>
              <a:t>replaced.</a:t>
            </a:r>
            <a:endParaRPr lang="en-US" sz="1600" b="1"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Catalyst </a:t>
            </a:r>
            <a:r>
              <a:rPr lang="en-US" sz="1600" b="1" dirty="0">
                <a:solidFill>
                  <a:srgbClr val="50565C"/>
                </a:solidFill>
                <a:latin typeface="Franklin Gothic Book"/>
              </a:rPr>
              <a:t>Improvements – </a:t>
            </a:r>
            <a:r>
              <a:rPr lang="en-US" sz="1600" dirty="0">
                <a:solidFill>
                  <a:srgbClr val="50565C"/>
                </a:solidFill>
                <a:latin typeface="Franklin Gothic Book"/>
              </a:rPr>
              <a:t>are typically made incrementally by industry. Developing and designing new catalysts with new materials, may also require new reactor designs. </a:t>
            </a:r>
            <a:endParaRPr lang="en-US" sz="16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Scaling </a:t>
            </a:r>
            <a:r>
              <a:rPr lang="en-US" sz="1600" b="1" dirty="0">
                <a:solidFill>
                  <a:srgbClr val="50565C"/>
                </a:solidFill>
                <a:latin typeface="Franklin Gothic Book"/>
              </a:rPr>
              <a:t>up new </a:t>
            </a:r>
            <a:r>
              <a:rPr lang="en-US" sz="1600" b="1" dirty="0" smtClean="0">
                <a:solidFill>
                  <a:srgbClr val="50565C"/>
                </a:solidFill>
                <a:latin typeface="Franklin Gothic Book"/>
              </a:rPr>
              <a:t>technologies</a:t>
            </a:r>
            <a:r>
              <a:rPr lang="en-US" sz="1600" dirty="0">
                <a:solidFill>
                  <a:srgbClr val="50565C"/>
                </a:solidFill>
                <a:latin typeface="Franklin Gothic Book"/>
              </a:rPr>
              <a:t> </a:t>
            </a:r>
            <a:r>
              <a:rPr lang="en-US" sz="1600" dirty="0" smtClean="0">
                <a:solidFill>
                  <a:srgbClr val="50565C"/>
                </a:solidFill>
                <a:latin typeface="Franklin Gothic Book"/>
              </a:rPr>
              <a:t>– from </a:t>
            </a:r>
            <a:r>
              <a:rPr lang="en-US" sz="1600" dirty="0">
                <a:solidFill>
                  <a:srgbClr val="50565C"/>
                </a:solidFill>
                <a:latin typeface="Franklin Gothic Book"/>
              </a:rPr>
              <a:t>bench-scale to lab-scale to pilot-scale with successful demonstration of the </a:t>
            </a:r>
            <a:r>
              <a:rPr lang="en-US" sz="1600" dirty="0" smtClean="0">
                <a:solidFill>
                  <a:srgbClr val="50565C"/>
                </a:solidFill>
                <a:latin typeface="Franklin Gothic Book"/>
              </a:rPr>
              <a:t>technology.</a:t>
            </a:r>
            <a:endParaRPr lang="en-US" sz="1600" dirty="0">
              <a:solidFill>
                <a:srgbClr val="50565C"/>
              </a:solidFill>
              <a:latin typeface="Franklin Gothic Book"/>
            </a:endParaRPr>
          </a:p>
        </p:txBody>
      </p:sp>
    </p:spTree>
    <p:extLst>
      <p:ext uri="{BB962C8B-B14F-4D97-AF65-F5344CB8AC3E}">
        <p14:creationId xmlns:p14="http://schemas.microsoft.com/office/powerpoint/2010/main" val="340894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t>PI/Chemical Manufacturing </a:t>
            </a:r>
            <a:r>
              <a:rPr lang="en-US" sz="2800" dirty="0">
                <a:solidFill>
                  <a:schemeClr val="accent5"/>
                </a:solidFill>
              </a:rPr>
              <a:t>Objectives 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39800"/>
            <a:ext cx="8305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a:p>
            <a:pPr algn="ctr"/>
            <a:r>
              <a:rPr lang="en-US" b="1" dirty="0">
                <a:solidFill>
                  <a:schemeClr val="tx1"/>
                </a:solidFill>
              </a:rPr>
              <a:t>OBJECTIVE</a:t>
            </a:r>
          </a:p>
          <a:p>
            <a:pPr algn="ctr"/>
            <a:r>
              <a:rPr lang="en-US" sz="1600" dirty="0">
                <a:solidFill>
                  <a:schemeClr val="tx1"/>
                </a:solidFill>
              </a:rPr>
              <a:t>Advance technologies that significantly improve industrial process productivity and energy efficiency through new chemistry, high selectivity, optimized molecular level kinetics, thermodynamics, and heat and mass transfer at the unit operation level or by combining unit operations.</a:t>
            </a:r>
            <a:endParaRPr lang="en-US" dirty="0">
              <a:solidFill>
                <a:schemeClr val="tx1"/>
              </a:solidFill>
            </a:endParaRP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547582"/>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spcBef>
                <a:spcPts val="0"/>
              </a:spcBef>
              <a:spcAft>
                <a:spcPts val="1200"/>
              </a:spcAft>
            </a:pPr>
            <a:endParaRPr lang="en-US" b="1" dirty="0">
              <a:solidFill>
                <a:schemeClr val="tx1"/>
              </a:solidFill>
            </a:endParaRPr>
          </a:p>
          <a:p>
            <a:pPr algn="ctr">
              <a:spcBef>
                <a:spcPts val="0"/>
              </a:spcBef>
              <a:spcAft>
                <a:spcPts val="1200"/>
              </a:spcAft>
            </a:pPr>
            <a:r>
              <a:rPr lang="en-US" b="1" dirty="0">
                <a:solidFill>
                  <a:schemeClr val="tx1"/>
                </a:solidFill>
              </a:rPr>
              <a:t>TARGETS</a:t>
            </a:r>
            <a:endParaRPr lang="en-US" dirty="0">
              <a:solidFill>
                <a:schemeClr val="tx1"/>
              </a:solidFill>
            </a:endParaRPr>
          </a:p>
          <a:p>
            <a:pPr marL="342900" indent="-342900">
              <a:spcAft>
                <a:spcPts val="1200"/>
              </a:spcAft>
              <a:buFont typeface="+mj-lt"/>
              <a:buAutoNum type="arabicPeriod"/>
            </a:pPr>
            <a:r>
              <a:rPr lang="en-US" dirty="0">
                <a:solidFill>
                  <a:schemeClr val="tx1"/>
                </a:solidFill>
              </a:rPr>
              <a:t>Develop, and validate process intensification (PI) technologies with an order of magnitude energy efficiency (% energy use reduction to produce a unit of output) improvement.</a:t>
            </a:r>
          </a:p>
          <a:p>
            <a:pPr marL="342900" indent="-342900">
              <a:spcAft>
                <a:spcPts val="1200"/>
              </a:spcAft>
              <a:buFont typeface="+mj-lt"/>
              <a:buAutoNum type="arabicPeriod"/>
            </a:pPr>
            <a:r>
              <a:rPr lang="en-US" dirty="0">
                <a:solidFill>
                  <a:schemeClr val="tx1"/>
                </a:solidFill>
              </a:rPr>
              <a:t>Develop and validate modular PI technologies that double energy productivity (economic output per unit energy input).</a:t>
            </a:r>
          </a:p>
          <a:p>
            <a:pPr marL="342900" indent="-342900">
              <a:spcAft>
                <a:spcPts val="1200"/>
              </a:spcAft>
              <a:buFont typeface="+mj-lt"/>
              <a:buAutoNum type="arabicPeriod"/>
            </a:pPr>
            <a:r>
              <a:rPr lang="en-US" dirty="0">
                <a:solidFill>
                  <a:schemeClr val="tx1"/>
                </a:solidFill>
              </a:rPr>
              <a:t>Develop modular PI technologies with capital and operating cost parity.</a:t>
            </a:r>
          </a:p>
          <a:p>
            <a:pPr marL="342900" indent="-342900">
              <a:spcAft>
                <a:spcPts val="1200"/>
              </a:spcAft>
              <a:buFont typeface="+mj-lt"/>
              <a:buAutoNum type="arabicPeriod"/>
            </a:pPr>
            <a:r>
              <a:rPr lang="en-US" dirty="0">
                <a:solidFill>
                  <a:schemeClr val="tx1"/>
                </a:solidFill>
              </a:rPr>
              <a:t>Develop technologies that optimize catalyst conversion rates, selectivity, activity, and stability, and enable at least 20% improvement in energy intensity.</a:t>
            </a:r>
          </a:p>
          <a:p>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t>PI/Chemical Manufacturing </a:t>
            </a:r>
            <a:r>
              <a:rPr lang="en-US" sz="2800" dirty="0" smtClean="0"/>
              <a:t>Coordination </a:t>
            </a:r>
            <a:endParaRPr lang="en-US" sz="2800" dirty="0"/>
          </a:p>
        </p:txBody>
      </p:sp>
      <p:sp>
        <p:nvSpPr>
          <p:cNvPr id="3" name="TextBox 2"/>
          <p:cNvSpPr txBox="1"/>
          <p:nvPr/>
        </p:nvSpPr>
        <p:spPr>
          <a:xfrm>
            <a:off x="266700" y="4343400"/>
            <a:ext cx="8610600" cy="2200602"/>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AMO serves in various capacities as well as external workshops across multiple agencies and organizations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Enhances situational awareness towards informed programmatic decisions</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RAPID works with other agencies, including:</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Responding to DOD funding opportunities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Collaborating with other Manufacturing USA Institutes (DOD and NIST)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Discussing potential for coordination/collaboration with early state research (NSF IUCRC)</a:t>
            </a:r>
            <a:endParaRPr lang="en-US" sz="1600" dirty="0">
              <a:solidFill>
                <a:srgbClr val="50565C"/>
              </a:solidFill>
              <a:latin typeface="Franklin Gothic Book"/>
            </a:endParaRPr>
          </a:p>
        </p:txBody>
      </p:sp>
      <p:graphicFrame>
        <p:nvGraphicFramePr>
          <p:cNvPr id="4" name="Diagram 3"/>
          <p:cNvGraphicFramePr/>
          <p:nvPr>
            <p:extLst/>
          </p:nvPr>
        </p:nvGraphicFramePr>
        <p:xfrm>
          <a:off x="569538" y="1652638"/>
          <a:ext cx="3429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Down Arrow 5"/>
          <p:cNvSpPr/>
          <p:nvPr/>
        </p:nvSpPr>
        <p:spPr>
          <a:xfrm>
            <a:off x="1407738" y="1127354"/>
            <a:ext cx="1752600" cy="525284"/>
          </a:xfrm>
          <a:prstGeom prst="curvedDownArrow">
            <a:avLst>
              <a:gd name="adj1" fmla="val 36292"/>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 name="Curved Down Arrow 8"/>
          <p:cNvSpPr/>
          <p:nvPr/>
        </p:nvSpPr>
        <p:spPr>
          <a:xfrm rot="10800000">
            <a:off x="1331539" y="3557638"/>
            <a:ext cx="1752600" cy="525284"/>
          </a:xfrm>
          <a:prstGeom prst="curvedDownArrow">
            <a:avLst>
              <a:gd name="adj1" fmla="val 36292"/>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Box 9"/>
          <p:cNvSpPr txBox="1"/>
          <p:nvPr/>
        </p:nvSpPr>
        <p:spPr>
          <a:xfrm>
            <a:off x="1560138" y="1195438"/>
            <a:ext cx="1371600" cy="461665"/>
          </a:xfrm>
          <a:prstGeom prst="rect">
            <a:avLst/>
          </a:prstGeom>
          <a:noFill/>
        </p:spPr>
        <p:txBody>
          <a:bodyPr wrap="square" rtlCol="0">
            <a:spAutoFit/>
          </a:bodyPr>
          <a:lstStyle/>
          <a:p>
            <a:pPr algn="ctr"/>
            <a:r>
              <a:rPr lang="en-US" sz="1200" dirty="0" smtClean="0">
                <a:solidFill>
                  <a:srgbClr val="000000"/>
                </a:solidFill>
              </a:rPr>
              <a:t>Toolsets</a:t>
            </a:r>
          </a:p>
          <a:p>
            <a:pPr algn="ctr"/>
            <a:r>
              <a:rPr lang="en-US" sz="1200" dirty="0" smtClean="0">
                <a:solidFill>
                  <a:srgbClr val="000000"/>
                </a:solidFill>
              </a:rPr>
              <a:t>Proof of Concept</a:t>
            </a:r>
            <a:endParaRPr lang="en-US" sz="1200" dirty="0">
              <a:solidFill>
                <a:srgbClr val="000000"/>
              </a:solidFill>
            </a:endParaRPr>
          </a:p>
        </p:txBody>
      </p:sp>
      <p:sp>
        <p:nvSpPr>
          <p:cNvPr id="11" name="TextBox 10"/>
          <p:cNvSpPr txBox="1"/>
          <p:nvPr/>
        </p:nvSpPr>
        <p:spPr>
          <a:xfrm>
            <a:off x="4114800" y="906839"/>
            <a:ext cx="4913376" cy="353943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Early-applied fundamental science is critical to informing process design and optimization while process design and end use is critical to informing early stage R&amp;D direction (programmatic and technical)</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High level of coordination between AMO pillars</a:t>
            </a:r>
          </a:p>
          <a:p>
            <a:pPr marL="742950" lvl="1" indent="-285750" fontAlgn="ctr">
              <a:spcBef>
                <a:spcPts val="0"/>
              </a:spcBef>
              <a:spcAft>
                <a:spcPts val="600"/>
              </a:spcAft>
              <a:buClr>
                <a:srgbClr val="7AC143"/>
              </a:buClr>
              <a:buFont typeface="Wingdings" panose="05000000000000000000" pitchFamily="2" charset="2"/>
              <a:buChar char="Ø"/>
            </a:pPr>
            <a:r>
              <a:rPr lang="en-US" sz="1400" dirty="0" smtClean="0">
                <a:solidFill>
                  <a:srgbClr val="50565C"/>
                </a:solidFill>
                <a:latin typeface="Franklin Gothic Book"/>
              </a:rPr>
              <a:t>R&amp;D projects pillar serves on RAPID TAB</a:t>
            </a:r>
          </a:p>
          <a:p>
            <a:pPr marL="742950" lvl="1" indent="-285750" fontAlgn="ctr">
              <a:spcBef>
                <a:spcPts val="0"/>
              </a:spcBef>
              <a:spcAft>
                <a:spcPts val="600"/>
              </a:spcAft>
              <a:buClr>
                <a:srgbClr val="7AC143"/>
              </a:buClr>
              <a:buFont typeface="Wingdings" panose="05000000000000000000" pitchFamily="2" charset="2"/>
              <a:buChar char="Ø"/>
            </a:pPr>
            <a:r>
              <a:rPr lang="en-US" sz="1400" dirty="0" smtClean="0">
                <a:solidFill>
                  <a:srgbClr val="50565C"/>
                </a:solidFill>
                <a:latin typeface="Franklin Gothic Book"/>
              </a:rPr>
              <a:t>Consortia pillar serves on FCB to FOA topics</a:t>
            </a:r>
          </a:p>
          <a:p>
            <a:pPr marL="742950" lvl="1" indent="-285750" fontAlgn="ctr">
              <a:spcBef>
                <a:spcPts val="0"/>
              </a:spcBef>
              <a:spcAft>
                <a:spcPts val="600"/>
              </a:spcAft>
              <a:buClr>
                <a:srgbClr val="7AC143"/>
              </a:buClr>
              <a:buFont typeface="Wingdings" panose="05000000000000000000" pitchFamily="2" charset="2"/>
              <a:buChar char="Ø"/>
            </a:pPr>
            <a:r>
              <a:rPr lang="en-US" sz="1400" dirty="0" smtClean="0">
                <a:solidFill>
                  <a:srgbClr val="50565C"/>
                </a:solidFill>
                <a:latin typeface="Franklin Gothic Book"/>
              </a:rPr>
              <a:t>General involvement with project reviews and management </a:t>
            </a:r>
          </a:p>
          <a:p>
            <a:pPr marL="742950" lvl="1" indent="-285750" fontAlgn="ctr">
              <a:spcBef>
                <a:spcPts val="0"/>
              </a:spcBef>
              <a:spcAft>
                <a:spcPts val="600"/>
              </a:spcAft>
              <a:buClr>
                <a:srgbClr val="7AC143"/>
              </a:buClr>
              <a:buFont typeface="Wingdings" panose="05000000000000000000" pitchFamily="2" charset="2"/>
              <a:buChar char="Ø"/>
            </a:pPr>
            <a:r>
              <a:rPr lang="en-US" sz="1400" dirty="0" smtClean="0">
                <a:solidFill>
                  <a:srgbClr val="50565C"/>
                </a:solidFill>
                <a:latin typeface="Franklin Gothic Book"/>
              </a:rPr>
              <a:t>Analysis: </a:t>
            </a:r>
            <a:r>
              <a:rPr lang="en-US" sz="1400" dirty="0" smtClean="0">
                <a:solidFill>
                  <a:srgbClr val="FF0000"/>
                </a:solidFill>
                <a:latin typeface="Franklin Gothic Book"/>
              </a:rPr>
              <a:t>IPA</a:t>
            </a:r>
            <a:r>
              <a:rPr lang="en-US" sz="1400" dirty="0" smtClean="0">
                <a:solidFill>
                  <a:srgbClr val="50565C"/>
                </a:solidFill>
                <a:latin typeface="Franklin Gothic Book"/>
              </a:rPr>
              <a:t> efforts help inform progress and coordinate portfolio</a:t>
            </a:r>
          </a:p>
          <a:p>
            <a:pPr lvl="1" algn="ctr" fontAlgn="ctr">
              <a:spcBef>
                <a:spcPts val="0"/>
              </a:spcBef>
              <a:spcAft>
                <a:spcPts val="600"/>
              </a:spcAft>
              <a:buClr>
                <a:srgbClr val="7AC143"/>
              </a:buClr>
            </a:pPr>
            <a:r>
              <a:rPr lang="en-US" sz="1400" dirty="0" smtClean="0">
                <a:solidFill>
                  <a:srgbClr val="50565C"/>
                </a:solidFill>
                <a:latin typeface="Franklin Gothic Book"/>
              </a:rPr>
              <a:t>Prospective </a:t>
            </a:r>
            <a:r>
              <a:rPr lang="en-US" sz="1400" dirty="0" smtClean="0">
                <a:solidFill>
                  <a:srgbClr val="50565C"/>
                </a:solidFill>
                <a:latin typeface="Franklin Gothic Book"/>
                <a:sym typeface="Wingdings" panose="05000000000000000000" pitchFamily="2" charset="2"/>
              </a:rPr>
              <a:t> </a:t>
            </a:r>
            <a:r>
              <a:rPr lang="en-US" sz="1400" dirty="0" smtClean="0">
                <a:solidFill>
                  <a:srgbClr val="FF0000"/>
                </a:solidFill>
                <a:latin typeface="Franklin Gothic Book"/>
                <a:sym typeface="Wingdings" panose="05000000000000000000" pitchFamily="2" charset="2"/>
              </a:rPr>
              <a:t>Introspective</a:t>
            </a:r>
            <a:r>
              <a:rPr lang="en-US" sz="1400" dirty="0" smtClean="0">
                <a:solidFill>
                  <a:srgbClr val="50565C"/>
                </a:solidFill>
                <a:latin typeface="Franklin Gothic Book"/>
                <a:sym typeface="Wingdings" panose="05000000000000000000" pitchFamily="2" charset="2"/>
              </a:rPr>
              <a:t>  Retrospective</a:t>
            </a:r>
            <a:endParaRPr lang="en-US" sz="1400" dirty="0" smtClean="0">
              <a:solidFill>
                <a:srgbClr val="50565C"/>
              </a:solidFill>
              <a:latin typeface="Franklin Gothic Book"/>
            </a:endParaRPr>
          </a:p>
        </p:txBody>
      </p:sp>
      <p:sp>
        <p:nvSpPr>
          <p:cNvPr id="12" name="TextBox 11"/>
          <p:cNvSpPr txBox="1"/>
          <p:nvPr/>
        </p:nvSpPr>
        <p:spPr>
          <a:xfrm>
            <a:off x="1636338" y="3476973"/>
            <a:ext cx="1295400" cy="461665"/>
          </a:xfrm>
          <a:prstGeom prst="rect">
            <a:avLst/>
          </a:prstGeom>
          <a:noFill/>
        </p:spPr>
        <p:txBody>
          <a:bodyPr wrap="square" rtlCol="0">
            <a:spAutoFit/>
          </a:bodyPr>
          <a:lstStyle/>
          <a:p>
            <a:pPr algn="ctr"/>
            <a:r>
              <a:rPr lang="en-US" sz="1200" dirty="0" smtClean="0">
                <a:solidFill>
                  <a:srgbClr val="000000"/>
                </a:solidFill>
              </a:rPr>
              <a:t>End-use input</a:t>
            </a:r>
          </a:p>
          <a:p>
            <a:pPr algn="ctr"/>
            <a:r>
              <a:rPr lang="en-US" sz="1200" dirty="0">
                <a:solidFill>
                  <a:srgbClr val="000000"/>
                </a:solidFill>
              </a:rPr>
              <a:t>A</a:t>
            </a:r>
            <a:r>
              <a:rPr lang="en-US" sz="1200" dirty="0" smtClean="0">
                <a:solidFill>
                  <a:srgbClr val="000000"/>
                </a:solidFill>
              </a:rPr>
              <a:t>pplications</a:t>
            </a:r>
            <a:endParaRPr lang="en-US" sz="1200" dirty="0">
              <a:solidFill>
                <a:srgbClr val="000000"/>
              </a:solidFill>
            </a:endParaRPr>
          </a:p>
        </p:txBody>
      </p:sp>
      <p:sp>
        <p:nvSpPr>
          <p:cNvPr id="13" name="TextBox 12"/>
          <p:cNvSpPr txBox="1"/>
          <p:nvPr/>
        </p:nvSpPr>
        <p:spPr>
          <a:xfrm rot="16200000">
            <a:off x="1808755" y="2390157"/>
            <a:ext cx="1022301" cy="461665"/>
          </a:xfrm>
          <a:prstGeom prst="rect">
            <a:avLst/>
          </a:prstGeom>
          <a:noFill/>
        </p:spPr>
        <p:txBody>
          <a:bodyPr wrap="square" rtlCol="0">
            <a:spAutoFit/>
          </a:bodyPr>
          <a:lstStyle/>
          <a:p>
            <a:pPr algn="ctr"/>
            <a:r>
              <a:rPr lang="en-US" sz="1200" dirty="0" smtClean="0">
                <a:solidFill>
                  <a:srgbClr val="000000"/>
                </a:solidFill>
              </a:rPr>
              <a:t>Coordinated Hand-off</a:t>
            </a:r>
            <a:endParaRPr lang="en-US" sz="1200" dirty="0">
              <a:solidFill>
                <a:srgbClr val="000000"/>
              </a:solidFill>
            </a:endParaRPr>
          </a:p>
        </p:txBody>
      </p:sp>
      <p:cxnSp>
        <p:nvCxnSpPr>
          <p:cNvPr id="7" name="Straight Arrow Connector 6"/>
          <p:cNvCxnSpPr/>
          <p:nvPr/>
        </p:nvCxnSpPr>
        <p:spPr>
          <a:xfrm>
            <a:off x="2093538" y="2109838"/>
            <a:ext cx="381000" cy="0"/>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093538" y="3100438"/>
            <a:ext cx="381000" cy="0"/>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52400" y="914400"/>
            <a:ext cx="1005840" cy="9144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0000"/>
                </a:solidFill>
              </a:rPr>
              <a:t>Meetings</a:t>
            </a:r>
          </a:p>
          <a:p>
            <a:pPr algn="ctr"/>
            <a:r>
              <a:rPr lang="en-US" sz="1100" dirty="0" smtClean="0">
                <a:solidFill>
                  <a:srgbClr val="000000"/>
                </a:solidFill>
              </a:rPr>
              <a:t>Workshops</a:t>
            </a:r>
          </a:p>
          <a:p>
            <a:pPr algn="ctr"/>
            <a:r>
              <a:rPr lang="en-US" sz="1100" dirty="0" smtClean="0">
                <a:solidFill>
                  <a:srgbClr val="000000"/>
                </a:solidFill>
              </a:rPr>
              <a:t>Reviews</a:t>
            </a:r>
          </a:p>
        </p:txBody>
      </p:sp>
      <p:sp>
        <p:nvSpPr>
          <p:cNvPr id="16" name="Oval 15"/>
          <p:cNvSpPr/>
          <p:nvPr/>
        </p:nvSpPr>
        <p:spPr>
          <a:xfrm>
            <a:off x="3489960" y="3429000"/>
            <a:ext cx="1005840" cy="9144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0000"/>
                </a:solidFill>
              </a:rPr>
              <a:t>Meetings</a:t>
            </a:r>
          </a:p>
          <a:p>
            <a:pPr algn="ctr"/>
            <a:r>
              <a:rPr lang="en-US" sz="1100" dirty="0" smtClean="0">
                <a:solidFill>
                  <a:srgbClr val="000000"/>
                </a:solidFill>
              </a:rPr>
              <a:t>Workshops</a:t>
            </a:r>
          </a:p>
          <a:p>
            <a:pPr algn="ctr"/>
            <a:r>
              <a:rPr lang="en-US" sz="1100" dirty="0" smtClean="0">
                <a:solidFill>
                  <a:srgbClr val="000000"/>
                </a:solidFill>
              </a:rPr>
              <a:t>Reviews</a:t>
            </a:r>
          </a:p>
        </p:txBody>
      </p:sp>
      <p:cxnSp>
        <p:nvCxnSpPr>
          <p:cNvPr id="17" name="Straight Arrow Connector 16"/>
          <p:cNvCxnSpPr/>
          <p:nvPr/>
        </p:nvCxnSpPr>
        <p:spPr>
          <a:xfrm flipH="1" flipV="1">
            <a:off x="3472758" y="3232277"/>
            <a:ext cx="373382" cy="252647"/>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87615" y="1680449"/>
            <a:ext cx="405823" cy="26844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7" name="Up Arrow 26"/>
          <p:cNvSpPr/>
          <p:nvPr/>
        </p:nvSpPr>
        <p:spPr>
          <a:xfrm>
            <a:off x="457200" y="1911222"/>
            <a:ext cx="152323" cy="2384653"/>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502843" y="4178899"/>
            <a:ext cx="2926080" cy="155448"/>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84686" y="3424474"/>
            <a:ext cx="1005840" cy="9144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0000"/>
                </a:solidFill>
              </a:rPr>
              <a:t>Cross-attendance</a:t>
            </a:r>
          </a:p>
        </p:txBody>
      </p:sp>
    </p:spTree>
    <p:extLst>
      <p:ext uri="{BB962C8B-B14F-4D97-AF65-F5344CB8AC3E}">
        <p14:creationId xmlns:p14="http://schemas.microsoft.com/office/powerpoint/2010/main" val="2025549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t>PI/Chemical Manufacturing </a:t>
            </a:r>
            <a:r>
              <a:rPr lang="en-US" sz="2800" dirty="0">
                <a:solidFill>
                  <a:schemeClr val="accent5"/>
                </a:solidFill>
              </a:rPr>
              <a:t>Current Portfolio</a:t>
            </a:r>
          </a:p>
        </p:txBody>
      </p:sp>
      <p:sp>
        <p:nvSpPr>
          <p:cNvPr id="3" name="TextBox 2"/>
          <p:cNvSpPr txBox="1"/>
          <p:nvPr/>
        </p:nvSpPr>
        <p:spPr>
          <a:xfrm>
            <a:off x="76200" y="933450"/>
            <a:ext cx="4316186" cy="1292662"/>
          </a:xfrm>
          <a:prstGeom prst="rect">
            <a:avLst/>
          </a:prstGeom>
          <a:noFill/>
        </p:spPr>
        <p:txBody>
          <a:bodyPr wrap="square" rtlCol="0" anchor="t">
            <a:spAutoFit/>
          </a:bodyPr>
          <a:lstStyle/>
          <a:p>
            <a:pPr fontAlgn="ctr">
              <a:spcBef>
                <a:spcPts val="0"/>
              </a:spcBef>
              <a:spcAft>
                <a:spcPts val="600"/>
              </a:spcAft>
              <a:buClr>
                <a:srgbClr val="7AC143"/>
              </a:buClr>
            </a:pPr>
            <a:r>
              <a:rPr lang="en-US" sz="2000" dirty="0">
                <a:solidFill>
                  <a:srgbClr val="50565C"/>
                </a:solidFill>
                <a:latin typeface="Franklin Gothic Book"/>
              </a:rPr>
              <a:t>RAPID </a:t>
            </a:r>
            <a:r>
              <a:rPr lang="en-US" sz="2000" dirty="0" smtClean="0">
                <a:solidFill>
                  <a:srgbClr val="50565C"/>
                </a:solidFill>
                <a:latin typeface="Franklin Gothic Book"/>
              </a:rPr>
              <a:t>Institute </a:t>
            </a:r>
            <a:endParaRPr lang="en-US" sz="2000" dirty="0">
              <a:solidFill>
                <a:srgbClr val="50565C"/>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Expected total of investment &gt;$165M, $70M DOE funding</a:t>
            </a:r>
          </a:p>
          <a:p>
            <a:pPr marL="1200150" lvl="2" indent="-285750" fontAlgn="ctr">
              <a:spcBef>
                <a:spcPts val="0"/>
              </a:spcBef>
              <a:spcAft>
                <a:spcPts val="600"/>
              </a:spcAft>
              <a:buClr>
                <a:srgbClr val="7AC143"/>
              </a:buClr>
              <a:buFont typeface="Wingdings" panose="05000000000000000000" pitchFamily="2" charset="2"/>
              <a:buChar char="§"/>
            </a:pPr>
            <a:r>
              <a:rPr lang="en-US" sz="1600" dirty="0">
                <a:solidFill>
                  <a:srgbClr val="50565C"/>
                </a:solidFill>
                <a:latin typeface="Franklin Gothic Book"/>
              </a:rPr>
              <a:t>32 projects across 6 Focus Areas</a:t>
            </a:r>
            <a:r>
              <a:rPr lang="en-US" sz="1600" dirty="0" smtClean="0">
                <a:solidFill>
                  <a:srgbClr val="50565C"/>
                </a:solidFill>
                <a:latin typeface="Franklin Gothic Book"/>
              </a:rPr>
              <a:t>:</a:t>
            </a:r>
            <a:endParaRPr lang="en-US" sz="1600" dirty="0">
              <a:solidFill>
                <a:srgbClr val="50565C"/>
              </a:solidFill>
              <a:latin typeface="Franklin Gothic Book"/>
            </a:endParaRPr>
          </a:p>
        </p:txBody>
      </p:sp>
      <p:sp>
        <p:nvSpPr>
          <p:cNvPr id="5" name="TextBox 4"/>
          <p:cNvSpPr txBox="1"/>
          <p:nvPr/>
        </p:nvSpPr>
        <p:spPr>
          <a:xfrm>
            <a:off x="4572000" y="933450"/>
            <a:ext cx="4495800" cy="1292662"/>
          </a:xfrm>
          <a:prstGeom prst="rect">
            <a:avLst/>
          </a:prstGeom>
          <a:noFill/>
        </p:spPr>
        <p:txBody>
          <a:bodyPr wrap="square" rtlCol="0" anchor="t">
            <a:spAutoFit/>
          </a:bodyPr>
          <a:lstStyle/>
          <a:p>
            <a:pPr algn="ctr" fontAlgn="ctr">
              <a:spcBef>
                <a:spcPts val="0"/>
              </a:spcBef>
              <a:spcAft>
                <a:spcPts val="600"/>
              </a:spcAft>
              <a:buClr>
                <a:srgbClr val="7AC143"/>
              </a:buClr>
            </a:pPr>
            <a:r>
              <a:rPr lang="en-US" sz="2000" dirty="0" smtClean="0">
                <a:solidFill>
                  <a:srgbClr val="50565C"/>
                </a:solidFill>
                <a:latin typeface="Franklin Gothic Book"/>
              </a:rPr>
              <a:t>Chemical Manufacturing R&amp;D Projects </a:t>
            </a:r>
            <a:endParaRPr lang="en-US" sz="2000" dirty="0">
              <a:solidFill>
                <a:srgbClr val="50565C"/>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
            </a:pPr>
            <a:r>
              <a:rPr lang="en-US" sz="1600" dirty="0" smtClean="0">
                <a:solidFill>
                  <a:srgbClr val="50565C"/>
                </a:solidFill>
                <a:latin typeface="Franklin Gothic Book"/>
              </a:rPr>
              <a:t>Current investment &gt;$42.68M</a:t>
            </a:r>
            <a:r>
              <a:rPr lang="en-US" sz="1600" dirty="0">
                <a:solidFill>
                  <a:srgbClr val="50565C"/>
                </a:solidFill>
                <a:latin typeface="Franklin Gothic Book"/>
              </a:rPr>
              <a:t>, </a:t>
            </a:r>
            <a:r>
              <a:rPr lang="en-US" sz="1600" dirty="0" smtClean="0">
                <a:solidFill>
                  <a:srgbClr val="50565C"/>
                </a:solidFill>
                <a:latin typeface="Franklin Gothic Book"/>
              </a:rPr>
              <a:t>$35.17M </a:t>
            </a:r>
            <a:r>
              <a:rPr lang="en-US" sz="1600" dirty="0">
                <a:solidFill>
                  <a:srgbClr val="50565C"/>
                </a:solidFill>
                <a:latin typeface="Franklin Gothic Book"/>
              </a:rPr>
              <a:t>DOE funding</a:t>
            </a:r>
          </a:p>
          <a:p>
            <a:pPr marL="1200150" lvl="2" indent="-285750" fontAlgn="ctr">
              <a:spcBef>
                <a:spcPts val="0"/>
              </a:spcBef>
              <a:spcAft>
                <a:spcPts val="600"/>
              </a:spcAft>
              <a:buClr>
                <a:srgbClr val="7AC143"/>
              </a:buClr>
              <a:buFont typeface="Wingdings" panose="05000000000000000000" pitchFamily="2" charset="2"/>
              <a:buChar char="§"/>
            </a:pPr>
            <a:r>
              <a:rPr lang="en-US" sz="1600" dirty="0" smtClean="0">
                <a:solidFill>
                  <a:srgbClr val="50565C"/>
                </a:solidFill>
                <a:latin typeface="Franklin Gothic Book"/>
              </a:rPr>
              <a:t>1</a:t>
            </a:r>
            <a:r>
              <a:rPr lang="en-US" sz="1600" dirty="0">
                <a:solidFill>
                  <a:srgbClr val="50565C"/>
                </a:solidFill>
                <a:latin typeface="Franklin Gothic Book"/>
              </a:rPr>
              <a:t>3</a:t>
            </a:r>
            <a:r>
              <a:rPr lang="en-US" sz="1600" dirty="0" smtClean="0">
                <a:solidFill>
                  <a:srgbClr val="50565C"/>
                </a:solidFill>
                <a:latin typeface="Franklin Gothic Book"/>
              </a:rPr>
              <a:t> </a:t>
            </a:r>
            <a:r>
              <a:rPr lang="en-US" sz="1600" dirty="0">
                <a:solidFill>
                  <a:srgbClr val="50565C"/>
                </a:solidFill>
                <a:latin typeface="Franklin Gothic Book"/>
              </a:rPr>
              <a:t>projects across </a:t>
            </a:r>
            <a:r>
              <a:rPr lang="en-US" sz="1600" dirty="0" smtClean="0">
                <a:solidFill>
                  <a:srgbClr val="50565C"/>
                </a:solidFill>
                <a:latin typeface="Franklin Gothic Book"/>
              </a:rPr>
              <a:t>3 </a:t>
            </a:r>
            <a:r>
              <a:rPr lang="en-US" sz="1600" dirty="0">
                <a:solidFill>
                  <a:srgbClr val="50565C"/>
                </a:solidFill>
                <a:latin typeface="Franklin Gothic Book"/>
              </a:rPr>
              <a:t>Focus Areas</a:t>
            </a:r>
            <a:r>
              <a:rPr lang="en-US" sz="1600" dirty="0" smtClean="0">
                <a:solidFill>
                  <a:srgbClr val="50565C"/>
                </a:solidFill>
                <a:latin typeface="Franklin Gothic Book"/>
              </a:rPr>
              <a:t>:</a:t>
            </a:r>
            <a:endParaRPr lang="en-US" sz="1600" dirty="0">
              <a:solidFill>
                <a:srgbClr val="50565C"/>
              </a:solidFill>
              <a:latin typeface="Franklin Gothic Book"/>
            </a:endParaRPr>
          </a:p>
        </p:txBody>
      </p:sp>
      <p:pic>
        <p:nvPicPr>
          <p:cNvPr id="6" name="Picture 5"/>
          <p:cNvPicPr>
            <a:picLocks noChangeAspect="1"/>
          </p:cNvPicPr>
          <p:nvPr/>
        </p:nvPicPr>
        <p:blipFill>
          <a:blip r:embed="rId3"/>
          <a:stretch>
            <a:fillRect/>
          </a:stretch>
        </p:blipFill>
        <p:spPr>
          <a:xfrm>
            <a:off x="76200" y="2303494"/>
            <a:ext cx="4527459" cy="2468880"/>
          </a:xfrm>
          <a:prstGeom prst="rect">
            <a:avLst/>
          </a:prstGeom>
        </p:spPr>
      </p:pic>
      <p:pic>
        <p:nvPicPr>
          <p:cNvPr id="11" name="Picture 10"/>
          <p:cNvPicPr>
            <a:picLocks noChangeAspect="1"/>
          </p:cNvPicPr>
          <p:nvPr/>
        </p:nvPicPr>
        <p:blipFill rotWithShape="1">
          <a:blip r:embed="rId4"/>
          <a:srcRect l="2665"/>
          <a:stretch/>
        </p:blipFill>
        <p:spPr>
          <a:xfrm>
            <a:off x="4648200" y="2303494"/>
            <a:ext cx="4387933" cy="2468880"/>
          </a:xfrm>
          <a:prstGeom prst="rect">
            <a:avLst/>
          </a:prstGeom>
        </p:spPr>
      </p:pic>
      <p:pic>
        <p:nvPicPr>
          <p:cNvPr id="13" name="Picture 12"/>
          <p:cNvPicPr>
            <a:picLocks noChangeAspect="1"/>
          </p:cNvPicPr>
          <p:nvPr/>
        </p:nvPicPr>
        <p:blipFill rotWithShape="1">
          <a:blip r:embed="rId5"/>
          <a:srcRect r="53082"/>
          <a:stretch/>
        </p:blipFill>
        <p:spPr>
          <a:xfrm>
            <a:off x="6750140" y="4347210"/>
            <a:ext cx="1295400" cy="1357852"/>
          </a:xfrm>
          <a:prstGeom prst="rect">
            <a:avLst/>
          </a:prstGeom>
        </p:spPr>
      </p:pic>
      <p:pic>
        <p:nvPicPr>
          <p:cNvPr id="14" name="Picture 13"/>
          <p:cNvPicPr>
            <a:picLocks noChangeAspect="1"/>
          </p:cNvPicPr>
          <p:nvPr/>
        </p:nvPicPr>
        <p:blipFill rotWithShape="1">
          <a:blip r:embed="rId5"/>
          <a:srcRect l="48028" t="30222" b="24883"/>
          <a:stretch/>
        </p:blipFill>
        <p:spPr>
          <a:xfrm>
            <a:off x="7489866" y="3655250"/>
            <a:ext cx="1434919" cy="609600"/>
          </a:xfrm>
          <a:prstGeom prst="rect">
            <a:avLst/>
          </a:prstGeom>
        </p:spPr>
      </p:pic>
      <p:cxnSp>
        <p:nvCxnSpPr>
          <p:cNvPr id="16" name="Straight Connector 15"/>
          <p:cNvCxnSpPr/>
          <p:nvPr/>
        </p:nvCxnSpPr>
        <p:spPr>
          <a:xfrm>
            <a:off x="7041741" y="3371462"/>
            <a:ext cx="775199" cy="1237862"/>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5389853" y="4609324"/>
            <a:ext cx="1651888" cy="877076"/>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a:xfrm>
            <a:off x="4572000" y="777240"/>
            <a:ext cx="0" cy="4846320"/>
          </a:xfrm>
          <a:prstGeom prst="line">
            <a:avLst/>
          </a:prstGeom>
          <a:ln w="28575">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66700" y="5739080"/>
            <a:ext cx="8610600" cy="692497"/>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AMO invested over $105M in this area through its R&amp;D Projects and consortia pillars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&gt;$207M grand total investments including non federal cost share</a:t>
            </a:r>
          </a:p>
        </p:txBody>
      </p:sp>
    </p:spTree>
    <p:extLst>
      <p:ext uri="{BB962C8B-B14F-4D97-AF65-F5344CB8AC3E}">
        <p14:creationId xmlns:p14="http://schemas.microsoft.com/office/powerpoint/2010/main" val="26698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t>PI/Chemical Manufacturing </a:t>
            </a:r>
            <a:r>
              <a:rPr lang="en-US" sz="2800" dirty="0" smtClean="0"/>
              <a:t>Prospective/near term</a:t>
            </a:r>
            <a:r>
              <a:rPr lang="en-US" sz="2800" dirty="0" smtClean="0">
                <a:solidFill>
                  <a:schemeClr val="accent5"/>
                </a:solidFill>
              </a:rPr>
              <a:t> </a:t>
            </a:r>
            <a:r>
              <a:rPr lang="en-US" sz="2800" dirty="0">
                <a:solidFill>
                  <a:schemeClr val="accent5"/>
                </a:solidFill>
              </a:rPr>
              <a:t>Portfolio</a:t>
            </a:r>
          </a:p>
        </p:txBody>
      </p:sp>
      <p:sp>
        <p:nvSpPr>
          <p:cNvPr id="3" name="TextBox 2"/>
          <p:cNvSpPr txBox="1"/>
          <p:nvPr/>
        </p:nvSpPr>
        <p:spPr>
          <a:xfrm>
            <a:off x="228600" y="990600"/>
            <a:ext cx="8610600" cy="5201424"/>
          </a:xfrm>
          <a:prstGeom prst="rect">
            <a:avLst/>
          </a:prstGeom>
          <a:noFill/>
        </p:spPr>
        <p:txBody>
          <a:bodyPr wrap="square" rtlCol="0" anchor="t">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FY20 Funding Opportunity: Chemical Manufacturing</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Advanced Chemical Manufacturing R&amp;D - $7M</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Dynamic Catalyst Science with Data Analysis - $5M</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RAPID </a:t>
            </a:r>
            <a:r>
              <a:rPr lang="en-US" sz="1600" dirty="0" smtClean="0">
                <a:solidFill>
                  <a:srgbClr val="50565C"/>
                </a:solidFill>
                <a:latin typeface="Franklin Gothic Book"/>
              </a:rPr>
              <a:t>2019 (4</a:t>
            </a:r>
            <a:r>
              <a:rPr lang="en-US" sz="1600" baseline="30000" dirty="0" smtClean="0">
                <a:solidFill>
                  <a:srgbClr val="50565C"/>
                </a:solidFill>
                <a:latin typeface="Franklin Gothic Book"/>
              </a:rPr>
              <a:t>th</a:t>
            </a:r>
            <a:r>
              <a:rPr lang="en-US" sz="1600" dirty="0" smtClean="0">
                <a:solidFill>
                  <a:srgbClr val="50565C"/>
                </a:solidFill>
                <a:latin typeface="Franklin Gothic Book"/>
              </a:rPr>
              <a:t>) RFP</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Based on an assessment of RAPID’s available funds and current portfolio, RAPID conducted their 4</a:t>
            </a:r>
            <a:r>
              <a:rPr lang="en-US" sz="1600" baseline="30000" dirty="0" smtClean="0">
                <a:solidFill>
                  <a:srgbClr val="50565C"/>
                </a:solidFill>
                <a:latin typeface="Franklin Gothic Book"/>
              </a:rPr>
              <a:t>th</a:t>
            </a:r>
            <a:r>
              <a:rPr lang="en-US" sz="1600" dirty="0" smtClean="0">
                <a:solidFill>
                  <a:srgbClr val="50565C"/>
                </a:solidFill>
                <a:latin typeface="Franklin Gothic Book"/>
              </a:rPr>
              <a:t> call for proposals. In the solicitation, areas of interest were highlighted based on feedback from several workshops conducted earlier in the year.</a:t>
            </a:r>
            <a:endParaRPr lang="en-US" sz="16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5 </a:t>
            </a:r>
            <a:r>
              <a:rPr lang="en-US" sz="1600" dirty="0">
                <a:solidFill>
                  <a:srgbClr val="50565C"/>
                </a:solidFill>
                <a:latin typeface="Franklin Gothic Book"/>
              </a:rPr>
              <a:t>new projects </a:t>
            </a:r>
            <a:r>
              <a:rPr lang="en-US" sz="1600" dirty="0" smtClean="0">
                <a:solidFill>
                  <a:srgbClr val="50565C"/>
                </a:solidFill>
                <a:latin typeface="Franklin Gothic Book"/>
              </a:rPr>
              <a:t>were selected and are being </a:t>
            </a:r>
            <a:r>
              <a:rPr lang="en-US" sz="1600" dirty="0">
                <a:solidFill>
                  <a:srgbClr val="50565C"/>
                </a:solidFill>
                <a:latin typeface="Franklin Gothic Book"/>
              </a:rPr>
              <a:t>added to the </a:t>
            </a:r>
            <a:r>
              <a:rPr lang="en-US" sz="1600" dirty="0" smtClean="0">
                <a:solidFill>
                  <a:srgbClr val="50565C"/>
                </a:solidFill>
                <a:latin typeface="Franklin Gothic Book"/>
              </a:rPr>
              <a:t>award. </a:t>
            </a:r>
            <a:endParaRPr lang="en-US" sz="16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RAPID projects spending $4M on these projects.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RAPID </a:t>
            </a:r>
            <a:r>
              <a:rPr lang="en-US" sz="1600" dirty="0">
                <a:solidFill>
                  <a:srgbClr val="50565C"/>
                </a:solidFill>
                <a:latin typeface="Franklin Gothic Book"/>
              </a:rPr>
              <a:t>is in its 4</a:t>
            </a:r>
            <a:r>
              <a:rPr lang="en-US" sz="1600" baseline="30000" dirty="0">
                <a:solidFill>
                  <a:srgbClr val="50565C"/>
                </a:solidFill>
                <a:latin typeface="Franklin Gothic Book"/>
              </a:rPr>
              <a:t>th</a:t>
            </a:r>
            <a:r>
              <a:rPr lang="en-US" sz="1600" dirty="0">
                <a:solidFill>
                  <a:srgbClr val="50565C"/>
                </a:solidFill>
                <a:latin typeface="Franklin Gothic Book"/>
              </a:rPr>
              <a:t> year as an institute, so these projects are 12-15 months long. </a:t>
            </a:r>
          </a:p>
          <a:p>
            <a:pPr marL="285750" indent="-285750" fontAlgn="ctr">
              <a:spcBef>
                <a:spcPts val="0"/>
              </a:spcBef>
              <a:spcAft>
                <a:spcPts val="600"/>
              </a:spcAft>
              <a:buClr>
                <a:srgbClr val="7AC143"/>
              </a:buClr>
              <a:buFont typeface="Wingdings" panose="05000000000000000000" pitchFamily="2" charset="2"/>
              <a:buChar char="Ø"/>
            </a:pPr>
            <a:endParaRPr lang="en-US" sz="1600" dirty="0" smtClean="0">
              <a:solidFill>
                <a:srgbClr val="FF0000"/>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Related EERE </a:t>
            </a:r>
            <a:r>
              <a:rPr lang="en-US" sz="1600" dirty="0">
                <a:solidFill>
                  <a:srgbClr val="50565C"/>
                </a:solidFill>
                <a:latin typeface="Franklin Gothic Book"/>
              </a:rPr>
              <a:t>Initiatives</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rPr>
              <a:t>FY20: Plastics Innovation Challenge - to accelerate innovations in energy-efficient plastics recycling technologies</a:t>
            </a:r>
            <a:endParaRPr lang="en-US" sz="1600" dirty="0">
              <a:solidFill>
                <a:srgbClr val="50565C"/>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BOTTLE - Bio-Optimized Technologies to Keep Thermoplastics out of Landfills and the Environment Funding Opportunity </a:t>
            </a:r>
            <a:r>
              <a:rPr lang="en-US" sz="1600" dirty="0" smtClean="0">
                <a:solidFill>
                  <a:srgbClr val="50565C"/>
                </a:solidFill>
                <a:latin typeface="Franklin Gothic Book"/>
              </a:rPr>
              <a:t>Announcement</a:t>
            </a:r>
            <a:endParaRPr lang="en-US" sz="1600" dirty="0">
              <a:solidFill>
                <a:srgbClr val="50565C"/>
              </a:solidFill>
              <a:latin typeface="Franklin Gothic Book"/>
            </a:endParaRPr>
          </a:p>
        </p:txBody>
      </p:sp>
    </p:spTree>
    <p:extLst>
      <p:ext uri="{BB962C8B-B14F-4D97-AF65-F5344CB8AC3E}">
        <p14:creationId xmlns:p14="http://schemas.microsoft.com/office/powerpoint/2010/main" val="13377352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8.xml.rels><?xml version="1.0" encoding="UTF-8" standalone="yes"?>
<Relationships xmlns="http://schemas.openxmlformats.org/package/2006/relationships"><Relationship Id="rId1" Type="http://schemas.openxmlformats.org/officeDocument/2006/relationships/image" Target="../media/image30.jpeg"/></Relationships>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aae98916-b8dd-4dc4-bcb8-76c8688f57f5"/>
    <ds:schemaRef ds:uri="http://purl.org/dc/dcmitype/"/>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17CBB4FD-F816-4439-8FB0-900510C79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29238</TotalTime>
  <Words>3088</Words>
  <Application>Microsoft Office PowerPoint</Application>
  <PresentationFormat>On-screen Show (4:3)</PresentationFormat>
  <Paragraphs>354</Paragraphs>
  <Slides>18</Slides>
  <Notes>16</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18</vt:i4>
      </vt:variant>
    </vt:vector>
  </HeadingPairs>
  <TitlesOfParts>
    <vt:vector size="39" baseType="lpstr">
      <vt:lpstr>MS Mincho</vt:lpstr>
      <vt:lpstr>ＭＳ Ｐゴシック</vt:lpstr>
      <vt:lpstr>Arial</vt:lpstr>
      <vt:lpstr>Arial Narrow</vt:lpstr>
      <vt:lpstr>Calibri</vt:lpstr>
      <vt:lpstr>Constantia</vt:lpstr>
      <vt:lpstr>Courier New</vt:lpstr>
      <vt:lpstr>Franklin Gothic Book</vt:lpstr>
      <vt:lpstr>Franklin Gothic Medium</vt:lpstr>
      <vt:lpstr>Times New Roman</vt:lpstr>
      <vt:lpstr>Wingdings</vt:lpstr>
      <vt:lpstr>Wingdings 2</vt:lpstr>
      <vt:lpstr>ヒラギノ角ゴ Pro W3</vt:lpstr>
      <vt:lpstr>2_EERE Black</vt:lpstr>
      <vt:lpstr>Additional IETC Slides (SS v1)</vt:lpstr>
      <vt:lpstr>3_EERE Black</vt:lpstr>
      <vt:lpstr>EERE PPT</vt:lpstr>
      <vt:lpstr>1_EERE PPT</vt:lpstr>
      <vt:lpstr>2_EERE PPT</vt:lpstr>
      <vt:lpstr>4_EERE Black</vt:lpstr>
      <vt:lpstr>Flow</vt:lpstr>
      <vt:lpstr>PowerPoint Presentation</vt:lpstr>
      <vt:lpstr>Process Intensification (PI)/Chemical Manufacturing Background</vt:lpstr>
      <vt:lpstr>PowerPoint Presentation</vt:lpstr>
      <vt:lpstr>Framework for informing programmatic direction</vt:lpstr>
      <vt:lpstr>PI/Chemical Manufacturing Challenges and Barriers</vt:lpstr>
      <vt:lpstr>PI/Chemical Manufacturing Objectives and Targets</vt:lpstr>
      <vt:lpstr>PI/Chemical Manufacturing Coordination </vt:lpstr>
      <vt:lpstr>PI/Chemical Manufacturing Current Portfolio</vt:lpstr>
      <vt:lpstr>PI/Chemical Manufacturing Prospective/near term Portfolio</vt:lpstr>
      <vt:lpstr>PI/Chemical Manufacturing Accomplishments &amp; Successes</vt:lpstr>
      <vt:lpstr>PI/Chemical Manufacturing Accomplishments &amp; Successes</vt:lpstr>
      <vt:lpstr>RAPID Institute Success Metrics</vt:lpstr>
      <vt:lpstr>AMO Technical Topic Team</vt:lpstr>
      <vt:lpstr>Additional slides</vt:lpstr>
      <vt:lpstr>PI/Chemical Manufacturing Key Concepts/Thrusts, continued</vt:lpstr>
      <vt:lpstr>RAPID Institute Metrics</vt:lpstr>
      <vt:lpstr>Chemical Manufacturing Key Thrusts</vt:lpstr>
      <vt:lpstr>Chemical Manufacturing Current Portfolio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1220</cp:revision>
  <cp:lastPrinted>2019-10-30T16:02:12Z</cp:lastPrinted>
  <dcterms:created xsi:type="dcterms:W3CDTF">2011-06-04T16:38:42Z</dcterms:created>
  <dcterms:modified xsi:type="dcterms:W3CDTF">2020-05-29T18:54:44Z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