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5.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6.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4"/>
    <p:sldMasterId id="2147483767" r:id="rId5"/>
    <p:sldMasterId id="2147483840" r:id="rId6"/>
    <p:sldMasterId id="2147483883" r:id="rId7"/>
    <p:sldMasterId id="2147483916" r:id="rId8"/>
    <p:sldMasterId id="2147483949" r:id="rId9"/>
    <p:sldMasterId id="2147483982" r:id="rId10"/>
  </p:sldMasterIdLst>
  <p:notesMasterIdLst>
    <p:notesMasterId r:id="rId25"/>
  </p:notesMasterIdLst>
  <p:handoutMasterIdLst>
    <p:handoutMasterId r:id="rId26"/>
  </p:handoutMasterIdLst>
  <p:sldIdLst>
    <p:sldId id="841" r:id="rId11"/>
    <p:sldId id="874" r:id="rId12"/>
    <p:sldId id="859" r:id="rId13"/>
    <p:sldId id="858" r:id="rId14"/>
    <p:sldId id="876" r:id="rId15"/>
    <p:sldId id="870" r:id="rId16"/>
    <p:sldId id="860" r:id="rId17"/>
    <p:sldId id="861" r:id="rId18"/>
    <p:sldId id="873" r:id="rId19"/>
    <p:sldId id="878" r:id="rId20"/>
    <p:sldId id="877" r:id="rId21"/>
    <p:sldId id="871" r:id="rId22"/>
    <p:sldId id="872" r:id="rId23"/>
    <p:sldId id="862" r:id="rId2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28">
          <p15:clr>
            <a:srgbClr val="A4A3A4"/>
          </p15:clr>
        </p15:guide>
        <p15:guide id="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lk, Steven" initials="CS" lastIdx="6" clrIdx="0">
    <p:extLst>
      <p:ext uri="{19B8F6BF-5375-455C-9EA6-DF929625EA0E}">
        <p15:presenceInfo xmlns:p15="http://schemas.microsoft.com/office/powerpoint/2012/main" userId="S-1-5-21-2844929807-1687724802-988633214-44026" providerId="AD"/>
      </p:ext>
    </p:extLst>
  </p:cmAuthor>
  <p:cmAuthor id="2" name="Lightner, Valri" initials="LV" lastIdx="13" clrIdx="1">
    <p:extLst>
      <p:ext uri="{19B8F6BF-5375-455C-9EA6-DF929625EA0E}">
        <p15:presenceInfo xmlns:p15="http://schemas.microsoft.com/office/powerpoint/2012/main" userId="S-1-5-21-2844929807-1687724802-988633214-45725" providerId="AD"/>
      </p:ext>
    </p:extLst>
  </p:cmAuthor>
  <p:cmAuthor id="3" name="Rachuri, Sudarsan" initials="RS" lastIdx="4" clrIdx="2">
    <p:extLst>
      <p:ext uri="{19B8F6BF-5375-455C-9EA6-DF929625EA0E}">
        <p15:presenceInfo xmlns:p15="http://schemas.microsoft.com/office/powerpoint/2012/main" userId="S-1-5-21-2844929807-1687724802-988633214-1996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65C"/>
    <a:srgbClr val="007934"/>
    <a:srgbClr val="003366"/>
    <a:srgbClr val="000066"/>
    <a:srgbClr val="0D3C8C"/>
    <a:srgbClr val="000000"/>
    <a:srgbClr val="005B82"/>
    <a:srgbClr val="BDD7EE"/>
    <a:srgbClr val="00853F"/>
    <a:srgbClr val="BED4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2C895F-0A99-4A66-AE5C-FBF267A19E0D}" v="6" dt="2020-05-11T13:13:15.1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09" autoAdjust="0"/>
    <p:restoredTop sz="89869" autoAdjust="0"/>
  </p:normalViewPr>
  <p:slideViewPr>
    <p:cSldViewPr>
      <p:cViewPr varScale="1">
        <p:scale>
          <a:sx n="87" d="100"/>
          <a:sy n="87" d="100"/>
        </p:scale>
        <p:origin x="1440" y="84"/>
      </p:cViewPr>
      <p:guideLst>
        <p:guide orient="horz" pos="3024"/>
        <p:guide pos="2880"/>
      </p:guideLst>
    </p:cSldViewPr>
  </p:slideViewPr>
  <p:notesTextViewPr>
    <p:cViewPr>
      <p:scale>
        <a:sx n="100" d="100"/>
        <a:sy n="100" d="100"/>
      </p:scale>
      <p:origin x="0" y="0"/>
    </p:cViewPr>
  </p:notesTextViewPr>
  <p:sorterViewPr>
    <p:cViewPr>
      <p:scale>
        <a:sx n="110" d="100"/>
        <a:sy n="110" d="100"/>
      </p:scale>
      <p:origin x="0" y="0"/>
    </p:cViewPr>
  </p:sorterViewPr>
  <p:notesViewPr>
    <p:cSldViewPr>
      <p:cViewPr varScale="1">
        <p:scale>
          <a:sx n="66" d="100"/>
          <a:sy n="66" d="100"/>
        </p:scale>
        <p:origin x="-3354" y="-114"/>
      </p:cViewPr>
      <p:guideLst>
        <p:guide orient="horz" pos="2880"/>
        <p:guide pos="2160"/>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Portion</a:t>
            </a:r>
            <a:r>
              <a:rPr lang="en-US" baseline="0" dirty="0"/>
              <a:t> of DOE Funding and Number of Projects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Materials</c:v>
                </c:pt>
                <c:pt idx="1">
                  <c:v>Manufacturing Processes</c:v>
                </c:pt>
                <c:pt idx="2">
                  <c:v>Applications</c:v>
                </c:pt>
                <c:pt idx="3">
                  <c:v>Focus Area</c:v>
                </c:pt>
              </c:strCache>
            </c:strRef>
          </c:cat>
          <c:val>
            <c:numRef>
              <c:f>Sheet1!$B$2:$B$5</c:f>
              <c:numCache>
                <c:formatCode>General</c:formatCode>
                <c:ptCount val="4"/>
                <c:pt idx="1">
                  <c:v>12.036</c:v>
                </c:pt>
                <c:pt idx="3">
                  <c:v>3.4620000000000002</c:v>
                </c:pt>
              </c:numCache>
            </c:numRef>
          </c:val>
          <c:extLst xmlns:c16r2="http://schemas.microsoft.com/office/drawing/2015/06/chart">
            <c:ext xmlns:c16="http://schemas.microsoft.com/office/drawing/2014/chart" uri="{C3380CC4-5D6E-409C-BE32-E72D297353CC}">
              <c16:uniqueId val="{00000000-F64A-4D90-A448-C09D23D3985D}"/>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Materials</c:v>
                </c:pt>
                <c:pt idx="1">
                  <c:v>Manufacturing Processes</c:v>
                </c:pt>
                <c:pt idx="2">
                  <c:v>Applications</c:v>
                </c:pt>
                <c:pt idx="3">
                  <c:v>Focus Area</c:v>
                </c:pt>
              </c:strCache>
            </c:strRef>
          </c:cat>
          <c:val>
            <c:numRef>
              <c:f>Sheet1!$C$2:$C$5</c:f>
              <c:numCache>
                <c:formatCode>General</c:formatCode>
                <c:ptCount val="4"/>
                <c:pt idx="1">
                  <c:v>11.14</c:v>
                </c:pt>
                <c:pt idx="3">
                  <c:v>27.334</c:v>
                </c:pt>
              </c:numCache>
            </c:numRef>
          </c:val>
          <c:extLst xmlns:c16r2="http://schemas.microsoft.com/office/drawing/2015/06/chart">
            <c:ext xmlns:c16="http://schemas.microsoft.com/office/drawing/2014/chart" uri="{C3380CC4-5D6E-409C-BE32-E72D297353CC}">
              <c16:uniqueId val="{00000001-F64A-4D90-A448-C09D23D3985D}"/>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Materials</c:v>
                </c:pt>
                <c:pt idx="1">
                  <c:v>Manufacturing Processes</c:v>
                </c:pt>
                <c:pt idx="2">
                  <c:v>Applications</c:v>
                </c:pt>
                <c:pt idx="3">
                  <c:v>Focus Area</c:v>
                </c:pt>
              </c:strCache>
            </c:strRef>
          </c:cat>
          <c:val>
            <c:numRef>
              <c:f>Sheet1!$D$2:$D$5</c:f>
              <c:numCache>
                <c:formatCode>General</c:formatCode>
                <c:ptCount val="4"/>
                <c:pt idx="1">
                  <c:v>4.8499999999999996</c:v>
                </c:pt>
                <c:pt idx="3">
                  <c:v>4.5</c:v>
                </c:pt>
              </c:numCache>
            </c:numRef>
          </c:val>
          <c:extLst xmlns:c16r2="http://schemas.microsoft.com/office/drawing/2015/06/chart">
            <c:ext xmlns:c16="http://schemas.microsoft.com/office/drawing/2014/chart" uri="{C3380CC4-5D6E-409C-BE32-E72D297353CC}">
              <c16:uniqueId val="{00000002-F64A-4D90-A448-C09D23D3985D}"/>
            </c:ext>
          </c:extLst>
        </c:ser>
        <c:ser>
          <c:idx val="3"/>
          <c:order val="3"/>
          <c:tx>
            <c:strRef>
              <c:f>Sheet1!$E$1</c:f>
              <c:strCache>
                <c:ptCount val="1"/>
                <c:pt idx="0">
                  <c:v>Series 4</c:v>
                </c:pt>
              </c:strCache>
            </c:strRef>
          </c:tx>
          <c:spPr>
            <a:solidFill>
              <a:schemeClr val="accent4"/>
            </a:solidFill>
            <a:ln>
              <a:noFill/>
            </a:ln>
            <a:effectLst/>
          </c:spPr>
          <c:invertIfNegative val="0"/>
          <c:cat>
            <c:strRef>
              <c:f>Sheet1!$A$2:$A$5</c:f>
              <c:strCache>
                <c:ptCount val="4"/>
                <c:pt idx="0">
                  <c:v>Materials</c:v>
                </c:pt>
                <c:pt idx="1">
                  <c:v>Manufacturing Processes</c:v>
                </c:pt>
                <c:pt idx="2">
                  <c:v>Applications</c:v>
                </c:pt>
                <c:pt idx="3">
                  <c:v>Focus Area</c:v>
                </c:pt>
              </c:strCache>
            </c:strRef>
          </c:cat>
          <c:val>
            <c:numRef>
              <c:f>Sheet1!$E$2:$E$5</c:f>
              <c:numCache>
                <c:formatCode>General</c:formatCode>
                <c:ptCount val="4"/>
                <c:pt idx="1">
                  <c:v>5.4020000000000001</c:v>
                </c:pt>
                <c:pt idx="3">
                  <c:v>4.4400000000000004</c:v>
                </c:pt>
              </c:numCache>
            </c:numRef>
          </c:val>
          <c:extLst xmlns:c16r2="http://schemas.microsoft.com/office/drawing/2015/06/chart">
            <c:ext xmlns:c16="http://schemas.microsoft.com/office/drawing/2014/chart" uri="{C3380CC4-5D6E-409C-BE32-E72D297353CC}">
              <c16:uniqueId val="{00000003-F64A-4D90-A448-C09D23D3985D}"/>
            </c:ext>
          </c:extLst>
        </c:ser>
        <c:ser>
          <c:idx val="4"/>
          <c:order val="4"/>
          <c:tx>
            <c:strRef>
              <c:f>Sheet1!$F$1</c:f>
              <c:strCache>
                <c:ptCount val="1"/>
                <c:pt idx="0">
                  <c:v>Series 5</c:v>
                </c:pt>
              </c:strCache>
            </c:strRef>
          </c:tx>
          <c:spPr>
            <a:solidFill>
              <a:schemeClr val="accent5"/>
            </a:solidFill>
            <a:ln>
              <a:noFill/>
            </a:ln>
            <a:effectLst/>
          </c:spPr>
          <c:invertIfNegative val="0"/>
          <c:cat>
            <c:strRef>
              <c:f>Sheet1!$A$2:$A$5</c:f>
              <c:strCache>
                <c:ptCount val="4"/>
                <c:pt idx="0">
                  <c:v>Materials</c:v>
                </c:pt>
                <c:pt idx="1">
                  <c:v>Manufacturing Processes</c:v>
                </c:pt>
                <c:pt idx="2">
                  <c:v>Applications</c:v>
                </c:pt>
                <c:pt idx="3">
                  <c:v>Focus Area</c:v>
                </c:pt>
              </c:strCache>
            </c:strRef>
          </c:cat>
          <c:val>
            <c:numRef>
              <c:f>Sheet1!$F$2:$F$5</c:f>
              <c:numCache>
                <c:formatCode>General</c:formatCode>
                <c:ptCount val="4"/>
                <c:pt idx="1">
                  <c:v>6.3079999999999998</c:v>
                </c:pt>
                <c:pt idx="2">
                  <c:v>16.04</c:v>
                </c:pt>
              </c:numCache>
            </c:numRef>
          </c:val>
          <c:extLst xmlns:c16r2="http://schemas.microsoft.com/office/drawing/2015/06/chart">
            <c:ext xmlns:c16="http://schemas.microsoft.com/office/drawing/2014/chart" uri="{C3380CC4-5D6E-409C-BE32-E72D297353CC}">
              <c16:uniqueId val="{00000004-F64A-4D90-A448-C09D23D3985D}"/>
            </c:ext>
          </c:extLst>
        </c:ser>
        <c:ser>
          <c:idx val="5"/>
          <c:order val="5"/>
          <c:tx>
            <c:strRef>
              <c:f>Sheet1!$G$1</c:f>
              <c:strCache>
                <c:ptCount val="1"/>
                <c:pt idx="0">
                  <c:v>Series 6</c:v>
                </c:pt>
              </c:strCache>
            </c:strRef>
          </c:tx>
          <c:spPr>
            <a:solidFill>
              <a:schemeClr val="accent6"/>
            </a:solidFill>
            <a:ln>
              <a:noFill/>
            </a:ln>
            <a:effectLst/>
          </c:spPr>
          <c:invertIfNegative val="0"/>
          <c:cat>
            <c:strRef>
              <c:f>Sheet1!$A$2:$A$5</c:f>
              <c:strCache>
                <c:ptCount val="4"/>
                <c:pt idx="0">
                  <c:v>Materials</c:v>
                </c:pt>
                <c:pt idx="1">
                  <c:v>Manufacturing Processes</c:v>
                </c:pt>
                <c:pt idx="2">
                  <c:v>Applications</c:v>
                </c:pt>
                <c:pt idx="3">
                  <c:v>Focus Area</c:v>
                </c:pt>
              </c:strCache>
            </c:strRef>
          </c:cat>
          <c:val>
            <c:numRef>
              <c:f>Sheet1!$G$2:$G$5</c:f>
              <c:numCache>
                <c:formatCode>General</c:formatCode>
                <c:ptCount val="4"/>
                <c:pt idx="0">
                  <c:v>18.006</c:v>
                </c:pt>
                <c:pt idx="2">
                  <c:v>1.462</c:v>
                </c:pt>
              </c:numCache>
            </c:numRef>
          </c:val>
          <c:extLst xmlns:c16r2="http://schemas.microsoft.com/office/drawing/2015/06/chart">
            <c:ext xmlns:c16="http://schemas.microsoft.com/office/drawing/2014/chart" uri="{C3380CC4-5D6E-409C-BE32-E72D297353CC}">
              <c16:uniqueId val="{00000005-F64A-4D90-A448-C09D23D3985D}"/>
            </c:ext>
          </c:extLst>
        </c:ser>
        <c:ser>
          <c:idx val="6"/>
          <c:order val="6"/>
          <c:tx>
            <c:strRef>
              <c:f>Sheet1!$H$1</c:f>
              <c:strCache>
                <c:ptCount val="1"/>
                <c:pt idx="0">
                  <c:v>Series 7</c:v>
                </c:pt>
              </c:strCache>
            </c:strRef>
          </c:tx>
          <c:spPr>
            <a:solidFill>
              <a:schemeClr val="accent1">
                <a:lumMod val="60000"/>
              </a:schemeClr>
            </a:solidFill>
            <a:ln>
              <a:noFill/>
            </a:ln>
            <a:effectLst/>
          </c:spPr>
          <c:invertIfNegative val="0"/>
          <c:cat>
            <c:strRef>
              <c:f>Sheet1!$A$2:$A$5</c:f>
              <c:strCache>
                <c:ptCount val="4"/>
                <c:pt idx="0">
                  <c:v>Materials</c:v>
                </c:pt>
                <c:pt idx="1">
                  <c:v>Manufacturing Processes</c:v>
                </c:pt>
                <c:pt idx="2">
                  <c:v>Applications</c:v>
                </c:pt>
                <c:pt idx="3">
                  <c:v>Focus Area</c:v>
                </c:pt>
              </c:strCache>
            </c:strRef>
          </c:cat>
          <c:val>
            <c:numRef>
              <c:f>Sheet1!$H$2:$H$5</c:f>
              <c:numCache>
                <c:formatCode>General</c:formatCode>
                <c:ptCount val="4"/>
                <c:pt idx="0">
                  <c:v>7.64</c:v>
                </c:pt>
                <c:pt idx="2">
                  <c:v>3.1</c:v>
                </c:pt>
              </c:numCache>
            </c:numRef>
          </c:val>
          <c:extLst xmlns:c16r2="http://schemas.microsoft.com/office/drawing/2015/06/chart">
            <c:ext xmlns:c16="http://schemas.microsoft.com/office/drawing/2014/chart" uri="{C3380CC4-5D6E-409C-BE32-E72D297353CC}">
              <c16:uniqueId val="{00000006-F64A-4D90-A448-C09D23D3985D}"/>
            </c:ext>
          </c:extLst>
        </c:ser>
        <c:ser>
          <c:idx val="7"/>
          <c:order val="7"/>
          <c:tx>
            <c:strRef>
              <c:f>Sheet1!$I$1</c:f>
              <c:strCache>
                <c:ptCount val="1"/>
                <c:pt idx="0">
                  <c:v>Series 8</c:v>
                </c:pt>
              </c:strCache>
            </c:strRef>
          </c:tx>
          <c:spPr>
            <a:solidFill>
              <a:schemeClr val="accent2">
                <a:lumMod val="60000"/>
              </a:schemeClr>
            </a:solidFill>
            <a:ln>
              <a:noFill/>
            </a:ln>
            <a:effectLst/>
          </c:spPr>
          <c:invertIfNegative val="0"/>
          <c:cat>
            <c:strRef>
              <c:f>Sheet1!$A$2:$A$5</c:f>
              <c:strCache>
                <c:ptCount val="4"/>
                <c:pt idx="0">
                  <c:v>Materials</c:v>
                </c:pt>
                <c:pt idx="1">
                  <c:v>Manufacturing Processes</c:v>
                </c:pt>
                <c:pt idx="2">
                  <c:v>Applications</c:v>
                </c:pt>
                <c:pt idx="3">
                  <c:v>Focus Area</c:v>
                </c:pt>
              </c:strCache>
            </c:strRef>
          </c:cat>
          <c:val>
            <c:numRef>
              <c:f>Sheet1!$I$2:$I$5</c:f>
              <c:numCache>
                <c:formatCode>General</c:formatCode>
                <c:ptCount val="4"/>
                <c:pt idx="0">
                  <c:v>3.5</c:v>
                </c:pt>
                <c:pt idx="2">
                  <c:v>3.94</c:v>
                </c:pt>
              </c:numCache>
            </c:numRef>
          </c:val>
          <c:extLst xmlns:c16r2="http://schemas.microsoft.com/office/drawing/2015/06/chart">
            <c:ext xmlns:c16="http://schemas.microsoft.com/office/drawing/2014/chart" uri="{C3380CC4-5D6E-409C-BE32-E72D297353CC}">
              <c16:uniqueId val="{00000007-F64A-4D90-A448-C09D23D3985D}"/>
            </c:ext>
          </c:extLst>
        </c:ser>
        <c:ser>
          <c:idx val="8"/>
          <c:order val="8"/>
          <c:tx>
            <c:strRef>
              <c:f>Sheet1!$J$1</c:f>
              <c:strCache>
                <c:ptCount val="1"/>
                <c:pt idx="0">
                  <c:v>Series 9</c:v>
                </c:pt>
              </c:strCache>
            </c:strRef>
          </c:tx>
          <c:spPr>
            <a:solidFill>
              <a:schemeClr val="accent3">
                <a:lumMod val="60000"/>
              </a:schemeClr>
            </a:solidFill>
            <a:ln>
              <a:noFill/>
            </a:ln>
            <a:effectLst/>
          </c:spPr>
          <c:invertIfNegative val="0"/>
          <c:cat>
            <c:strRef>
              <c:f>Sheet1!$A$2:$A$5</c:f>
              <c:strCache>
                <c:ptCount val="4"/>
                <c:pt idx="0">
                  <c:v>Materials</c:v>
                </c:pt>
                <c:pt idx="1">
                  <c:v>Manufacturing Processes</c:v>
                </c:pt>
                <c:pt idx="2">
                  <c:v>Applications</c:v>
                </c:pt>
                <c:pt idx="3">
                  <c:v>Focus Area</c:v>
                </c:pt>
              </c:strCache>
            </c:strRef>
          </c:cat>
          <c:val>
            <c:numRef>
              <c:f>Sheet1!$J$2:$J$5</c:f>
              <c:numCache>
                <c:formatCode>General</c:formatCode>
                <c:ptCount val="4"/>
                <c:pt idx="0">
                  <c:v>3.94</c:v>
                </c:pt>
                <c:pt idx="2">
                  <c:v>6.008</c:v>
                </c:pt>
              </c:numCache>
            </c:numRef>
          </c:val>
          <c:extLst xmlns:c16r2="http://schemas.microsoft.com/office/drawing/2015/06/chart">
            <c:ext xmlns:c16="http://schemas.microsoft.com/office/drawing/2014/chart" uri="{C3380CC4-5D6E-409C-BE32-E72D297353CC}">
              <c16:uniqueId val="{00000008-F64A-4D90-A448-C09D23D3985D}"/>
            </c:ext>
          </c:extLst>
        </c:ser>
        <c:ser>
          <c:idx val="9"/>
          <c:order val="9"/>
          <c:tx>
            <c:strRef>
              <c:f>Sheet1!$K$1</c:f>
              <c:strCache>
                <c:ptCount val="1"/>
                <c:pt idx="0">
                  <c:v>Series 10</c:v>
                </c:pt>
              </c:strCache>
            </c:strRef>
          </c:tx>
          <c:spPr>
            <a:solidFill>
              <a:schemeClr val="accent4">
                <a:lumMod val="60000"/>
              </a:schemeClr>
            </a:solidFill>
            <a:ln>
              <a:noFill/>
            </a:ln>
            <a:effectLst/>
          </c:spPr>
          <c:invertIfNegative val="0"/>
          <c:cat>
            <c:strRef>
              <c:f>Sheet1!$A$2:$A$5</c:f>
              <c:strCache>
                <c:ptCount val="4"/>
                <c:pt idx="0">
                  <c:v>Materials</c:v>
                </c:pt>
                <c:pt idx="1">
                  <c:v>Manufacturing Processes</c:v>
                </c:pt>
                <c:pt idx="2">
                  <c:v>Applications</c:v>
                </c:pt>
                <c:pt idx="3">
                  <c:v>Focus Area</c:v>
                </c:pt>
              </c:strCache>
            </c:strRef>
          </c:cat>
          <c:val>
            <c:numRef>
              <c:f>Sheet1!$K$2:$K$5</c:f>
              <c:numCache>
                <c:formatCode>General</c:formatCode>
                <c:ptCount val="4"/>
                <c:pt idx="0">
                  <c:v>6.65</c:v>
                </c:pt>
                <c:pt idx="2">
                  <c:v>7.5860000000000003</c:v>
                </c:pt>
              </c:numCache>
            </c:numRef>
          </c:val>
          <c:extLst xmlns:c16r2="http://schemas.microsoft.com/office/drawing/2015/06/chart">
            <c:ext xmlns:c16="http://schemas.microsoft.com/office/drawing/2014/chart" uri="{C3380CC4-5D6E-409C-BE32-E72D297353CC}">
              <c16:uniqueId val="{00000009-F64A-4D90-A448-C09D23D3985D}"/>
            </c:ext>
          </c:extLst>
        </c:ser>
        <c:ser>
          <c:idx val="10"/>
          <c:order val="10"/>
          <c:tx>
            <c:strRef>
              <c:f>Sheet1!$L$1</c:f>
              <c:strCache>
                <c:ptCount val="1"/>
                <c:pt idx="0">
                  <c:v>Series 11</c:v>
                </c:pt>
              </c:strCache>
            </c:strRef>
          </c:tx>
          <c:spPr>
            <a:solidFill>
              <a:schemeClr val="accent5">
                <a:lumMod val="60000"/>
              </a:schemeClr>
            </a:solidFill>
            <a:ln>
              <a:noFill/>
            </a:ln>
            <a:effectLst/>
          </c:spPr>
          <c:invertIfNegative val="0"/>
          <c:cat>
            <c:strRef>
              <c:f>Sheet1!$A$2:$A$5</c:f>
              <c:strCache>
                <c:ptCount val="4"/>
                <c:pt idx="0">
                  <c:v>Materials</c:v>
                </c:pt>
                <c:pt idx="1">
                  <c:v>Manufacturing Processes</c:v>
                </c:pt>
                <c:pt idx="2">
                  <c:v>Applications</c:v>
                </c:pt>
                <c:pt idx="3">
                  <c:v>Focus Area</c:v>
                </c:pt>
              </c:strCache>
            </c:strRef>
          </c:cat>
          <c:val>
            <c:numRef>
              <c:f>Sheet1!$L$2:$L$5</c:f>
              <c:numCache>
                <c:formatCode>General</c:formatCode>
                <c:ptCount val="4"/>
                <c:pt idx="2">
                  <c:v>1.6</c:v>
                </c:pt>
              </c:numCache>
            </c:numRef>
          </c:val>
          <c:extLst xmlns:c16r2="http://schemas.microsoft.com/office/drawing/2015/06/chart">
            <c:ext xmlns:c16="http://schemas.microsoft.com/office/drawing/2014/chart" uri="{C3380CC4-5D6E-409C-BE32-E72D297353CC}">
              <c16:uniqueId val="{0000000A-F64A-4D90-A448-C09D23D3985D}"/>
            </c:ext>
          </c:extLst>
        </c:ser>
        <c:dLbls>
          <c:showLegendKey val="0"/>
          <c:showVal val="0"/>
          <c:showCatName val="0"/>
          <c:showSerName val="0"/>
          <c:showPercent val="0"/>
          <c:showBubbleSize val="0"/>
        </c:dLbls>
        <c:gapWidth val="150"/>
        <c:overlap val="100"/>
        <c:axId val="413478856"/>
        <c:axId val="413479248"/>
      </c:barChart>
      <c:catAx>
        <c:axId val="4134788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3479248"/>
        <c:crosses val="autoZero"/>
        <c:auto val="1"/>
        <c:lblAlgn val="ctr"/>
        <c:lblOffset val="100"/>
        <c:noMultiLvlLbl val="0"/>
      </c:catAx>
      <c:valAx>
        <c:axId val="41347924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347885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523" cy="464662"/>
          </a:xfrm>
          <a:prstGeom prst="rect">
            <a:avLst/>
          </a:prstGeom>
        </p:spPr>
        <p:txBody>
          <a:bodyPr vert="horz" lIns="91323" tIns="45661" rIns="91323" bIns="45661" rtlCol="0"/>
          <a:lstStyle>
            <a:lvl1pPr algn="l">
              <a:defRPr sz="1200"/>
            </a:lvl1pPr>
          </a:lstStyle>
          <a:p>
            <a:endParaRPr lang="en-US"/>
          </a:p>
        </p:txBody>
      </p:sp>
      <p:sp>
        <p:nvSpPr>
          <p:cNvPr id="3" name="Date Placeholder 2"/>
          <p:cNvSpPr>
            <a:spLocks noGrp="1"/>
          </p:cNvSpPr>
          <p:nvPr>
            <p:ph type="dt" sz="quarter" idx="1"/>
          </p:nvPr>
        </p:nvSpPr>
        <p:spPr>
          <a:xfrm>
            <a:off x="3971293" y="1"/>
            <a:ext cx="3037523" cy="464662"/>
          </a:xfrm>
          <a:prstGeom prst="rect">
            <a:avLst/>
          </a:prstGeom>
        </p:spPr>
        <p:txBody>
          <a:bodyPr vert="horz" lIns="91323" tIns="45661" rIns="91323" bIns="45661" rtlCol="0"/>
          <a:lstStyle>
            <a:lvl1pPr algn="r">
              <a:defRPr sz="1200"/>
            </a:lvl1pPr>
          </a:lstStyle>
          <a:p>
            <a:fld id="{AC9F16DD-7689-4D4E-98CD-2B2C2458DAA4}" type="datetimeFigureOut">
              <a:rPr lang="en-US" smtClean="0"/>
              <a:pPr/>
              <a:t>5/29/2020</a:t>
            </a:fld>
            <a:endParaRPr lang="en-US"/>
          </a:p>
        </p:txBody>
      </p:sp>
      <p:sp>
        <p:nvSpPr>
          <p:cNvPr id="4" name="Footer Placeholder 3"/>
          <p:cNvSpPr>
            <a:spLocks noGrp="1"/>
          </p:cNvSpPr>
          <p:nvPr>
            <p:ph type="ftr" sz="quarter" idx="2"/>
          </p:nvPr>
        </p:nvSpPr>
        <p:spPr>
          <a:xfrm>
            <a:off x="0" y="8830153"/>
            <a:ext cx="3037523" cy="464662"/>
          </a:xfrm>
          <a:prstGeom prst="rect">
            <a:avLst/>
          </a:prstGeom>
        </p:spPr>
        <p:txBody>
          <a:bodyPr vert="horz" lIns="91323" tIns="45661" rIns="91323" bIns="45661" rtlCol="0" anchor="b"/>
          <a:lstStyle>
            <a:lvl1pPr algn="l">
              <a:defRPr sz="1200"/>
            </a:lvl1pPr>
          </a:lstStyle>
          <a:p>
            <a:endParaRPr lang="en-US"/>
          </a:p>
        </p:txBody>
      </p:sp>
      <p:sp>
        <p:nvSpPr>
          <p:cNvPr id="5" name="Slide Number Placeholder 4"/>
          <p:cNvSpPr>
            <a:spLocks noGrp="1"/>
          </p:cNvSpPr>
          <p:nvPr>
            <p:ph type="sldNum" sz="quarter" idx="3"/>
          </p:nvPr>
        </p:nvSpPr>
        <p:spPr>
          <a:xfrm>
            <a:off x="3971293" y="8830153"/>
            <a:ext cx="3037523" cy="464662"/>
          </a:xfrm>
          <a:prstGeom prst="rect">
            <a:avLst/>
          </a:prstGeom>
        </p:spPr>
        <p:txBody>
          <a:bodyPr vert="horz" lIns="91323" tIns="45661" rIns="91323" bIns="45661" rtlCol="0" anchor="b"/>
          <a:lstStyle>
            <a:lvl1pPr algn="r">
              <a:defRPr sz="1200"/>
            </a:lvl1pPr>
          </a:lstStyle>
          <a:p>
            <a:fld id="{9C6D537E-7B5E-4D65-9411-9AF92C69CD82}" type="slidenum">
              <a:rPr lang="en-US" smtClean="0"/>
              <a:pPr/>
              <a:t>‹#›</a:t>
            </a:fld>
            <a:endParaRPr lang="en-US"/>
          </a:p>
        </p:txBody>
      </p:sp>
    </p:spTree>
    <p:extLst>
      <p:ext uri="{BB962C8B-B14F-4D97-AF65-F5344CB8AC3E}">
        <p14:creationId xmlns:p14="http://schemas.microsoft.com/office/powerpoint/2010/main" val="1491914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8" tIns="46580" rIns="93158" bIns="4658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58" tIns="46580" rIns="93158" bIns="46580" rtlCol="0"/>
          <a:lstStyle>
            <a:lvl1pPr algn="r" fontAlgn="auto">
              <a:spcBef>
                <a:spcPts val="0"/>
              </a:spcBef>
              <a:spcAft>
                <a:spcPts val="0"/>
              </a:spcAft>
              <a:defRPr sz="1200" smtClean="0">
                <a:latin typeface="+mn-lt"/>
              </a:defRPr>
            </a:lvl1pPr>
          </a:lstStyle>
          <a:p>
            <a:pPr>
              <a:defRPr/>
            </a:pPr>
            <a:fld id="{8369CCE0-184C-4685-8528-10CBA3EC768B}" type="datetimeFigureOut">
              <a:rPr lang="en-US"/>
              <a:pPr>
                <a:defRPr/>
              </a:pPr>
              <a:t>5/29/2020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58" tIns="46580" rIns="93158" bIns="46580"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58" tIns="46580" rIns="93158" bIns="4658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58" tIns="46580" rIns="93158" bIns="4658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58" tIns="46580" rIns="93158" bIns="46580" rtlCol="0" anchor="b"/>
          <a:lstStyle>
            <a:lvl1pPr algn="r" fontAlgn="auto">
              <a:spcBef>
                <a:spcPts val="0"/>
              </a:spcBef>
              <a:spcAft>
                <a:spcPts val="0"/>
              </a:spcAft>
              <a:defRPr sz="1200" smtClean="0">
                <a:latin typeface="+mn-lt"/>
              </a:defRPr>
            </a:lvl1pPr>
          </a:lstStyle>
          <a:p>
            <a:pPr>
              <a:defRPr/>
            </a:pPr>
            <a:fld id="{75F75D11-0079-4D42-8AE6-22398F6E9898}" type="slidenum">
              <a:rPr lang="en-US"/>
              <a:pPr>
                <a:defRPr/>
              </a:pPr>
              <a:t>‹#›</a:t>
            </a:fld>
            <a:endParaRPr lang="en-US"/>
          </a:p>
        </p:txBody>
      </p:sp>
    </p:spTree>
    <p:extLst>
      <p:ext uri="{BB962C8B-B14F-4D97-AF65-F5344CB8AC3E}">
        <p14:creationId xmlns:p14="http://schemas.microsoft.com/office/powerpoint/2010/main" val="419197460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464789">
              <a:defRPr/>
            </a:pPr>
            <a:fld id="{3E259B31-9835-4232-91D0-DACD3CA69458}" type="slidenum">
              <a:rPr lang="en-US">
                <a:solidFill>
                  <a:srgbClr val="000000"/>
                </a:solidFill>
              </a:rPr>
              <a:pPr defTabSz="464789">
                <a:defRPr/>
              </a:pPr>
              <a:t>1</a:t>
            </a:fld>
            <a:endParaRPr lang="en-US">
              <a:solidFill>
                <a:srgbClr val="000000"/>
              </a:solidFill>
            </a:endParaRPr>
          </a:p>
        </p:txBody>
      </p:sp>
      <p:sp>
        <p:nvSpPr>
          <p:cNvPr id="18435" name="Slide Image Placeholder 5"/>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6" name="Notes Placeholder 6"/>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z="1400" dirty="0"/>
          </a:p>
        </p:txBody>
      </p:sp>
      <p:sp>
        <p:nvSpPr>
          <p:cNvPr id="24582" name="Date Placeholder 2"/>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464789">
              <a:defRPr/>
            </a:pPr>
            <a:r>
              <a:rPr lang="en-US" dirty="0">
                <a:solidFill>
                  <a:srgbClr val="000000"/>
                </a:solidFill>
              </a:rPr>
              <a:t>5/15/2013</a:t>
            </a:r>
          </a:p>
        </p:txBody>
      </p:sp>
      <p:sp>
        <p:nvSpPr>
          <p:cNvPr id="24583" name="Header Placeholder 1"/>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464789">
              <a:defRPr/>
            </a:pPr>
            <a:endParaRPr lang="en-US" dirty="0">
              <a:solidFill>
                <a:srgbClr val="000000"/>
              </a:solidFill>
            </a:endParaRPr>
          </a:p>
        </p:txBody>
      </p:sp>
      <p:sp>
        <p:nvSpPr>
          <p:cNvPr id="3" name="Footer Placeholder 2"/>
          <p:cNvSpPr>
            <a:spLocks noGrp="1"/>
          </p:cNvSpPr>
          <p:nvPr>
            <p:ph type="ftr" sz="quarter" idx="4"/>
          </p:nvPr>
        </p:nvSpPr>
        <p:spPr/>
        <p:txBody>
          <a:bodyPr/>
          <a:lstStyle/>
          <a:p>
            <a:pPr>
              <a:defRPr/>
            </a:pPr>
            <a:r>
              <a:rPr lang="en-US">
                <a:solidFill>
                  <a:prstClr val="black"/>
                </a:solidFill>
              </a:rPr>
              <a:t>AMO Overview</a:t>
            </a:r>
            <a:endParaRPr lang="en-US" dirty="0">
              <a:solidFill>
                <a:prstClr val="black"/>
              </a:solidFill>
            </a:endParaRPr>
          </a:p>
        </p:txBody>
      </p:sp>
    </p:spTree>
    <p:extLst>
      <p:ext uri="{BB962C8B-B14F-4D97-AF65-F5344CB8AC3E}">
        <p14:creationId xmlns:p14="http://schemas.microsoft.com/office/powerpoint/2010/main" val="2719139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765058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786054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797803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895772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37241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461789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769954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314653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583771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587263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393493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343154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27771626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Master" Target="../slideMasters/slideMaster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7.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3.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Master" Target="../slideMasters/slideMaster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Master" Target="../slideMasters/slideMaster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EERE Black Slide Cover">
    <p:spTree>
      <p:nvGrpSpPr>
        <p:cNvPr id="1" name=""/>
        <p:cNvGrpSpPr/>
        <p:nvPr/>
      </p:nvGrpSpPr>
      <p:grpSpPr>
        <a:xfrm>
          <a:off x="0" y="0"/>
          <a:ext cx="0" cy="0"/>
          <a:chOff x="0" y="0"/>
          <a:chExt cx="0" cy="0"/>
        </a:xfrm>
      </p:grpSpPr>
      <p:sp>
        <p:nvSpPr>
          <p:cNvPr id="5" name="Rectangle 19"/>
          <p:cNvSpPr/>
          <p:nvPr userDrawn="1"/>
        </p:nvSpPr>
        <p:spPr>
          <a:xfrm>
            <a:off x="0" y="0"/>
            <a:ext cx="9144000" cy="327660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9"/>
          <p:cNvSpPr/>
          <p:nvPr userDrawn="1"/>
        </p:nvSpPr>
        <p:spPr>
          <a:xfrm flipH="1">
            <a:off x="5334000" y="3276600"/>
            <a:ext cx="3810000" cy="3365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1" name="Rectangle 6"/>
          <p:cNvSpPr/>
          <p:nvPr userDrawn="1"/>
        </p:nvSpPr>
        <p:spPr>
          <a:xfrm flipH="1">
            <a:off x="0" y="1905000"/>
            <a:ext cx="9144000"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5" name="Picture 16" descr="vol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00400" y="0"/>
            <a:ext cx="2133600" cy="1565275"/>
          </a:xfrm>
          <a:prstGeom prst="rect">
            <a:avLst/>
          </a:prstGeom>
          <a:noFill/>
          <a:ln w="9525">
            <a:noFill/>
            <a:miter lim="800000"/>
            <a:headEnd/>
            <a:tailEnd/>
          </a:ln>
        </p:spPr>
      </p:pic>
      <p:pic>
        <p:nvPicPr>
          <p:cNvPr id="16" name="Picture 13" descr="Oneturbin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24000"/>
            <a:ext cx="1905000" cy="1758950"/>
          </a:xfrm>
          <a:prstGeom prst="rect">
            <a:avLst/>
          </a:prstGeom>
          <a:noFill/>
          <a:ln w="9525">
            <a:noFill/>
            <a:miter lim="800000"/>
            <a:headEnd/>
            <a:tailEnd/>
          </a:ln>
        </p:spPr>
      </p:pic>
      <p:pic>
        <p:nvPicPr>
          <p:cNvPr id="18" name="Picture 14" descr="pumpwithleaves.JPG"/>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5334000" y="1524000"/>
            <a:ext cx="2133600" cy="1762125"/>
          </a:xfrm>
          <a:prstGeom prst="rect">
            <a:avLst/>
          </a:prstGeom>
          <a:noFill/>
          <a:ln w="9525">
            <a:noFill/>
            <a:miter lim="800000"/>
            <a:headEnd/>
            <a:tailEnd/>
          </a:ln>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143000" cy="1524000"/>
          </a:xfrm>
          <a:prstGeom prst="rect">
            <a:avLst/>
          </a:prstGeom>
        </p:spPr>
      </p:pic>
      <p:pic>
        <p:nvPicPr>
          <p:cNvPr id="22" name="Picture 21"/>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7467600" y="1524000"/>
            <a:ext cx="1676400" cy="1762124"/>
          </a:xfrm>
          <a:prstGeom prst="rect">
            <a:avLst/>
          </a:prstGeom>
        </p:spPr>
      </p:pic>
      <p:pic>
        <p:nvPicPr>
          <p:cNvPr id="13" name="Picture 12" descr="led.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66800" y="0"/>
            <a:ext cx="2133600" cy="1539875"/>
          </a:xfrm>
          <a:prstGeom prst="rect">
            <a:avLst/>
          </a:prstGeom>
          <a:noFill/>
          <a:ln w="9525">
            <a:noFill/>
            <a:miter lim="800000"/>
            <a:headEnd/>
            <a:tailEnd/>
          </a:ln>
        </p:spPr>
      </p:pic>
      <p:pic>
        <p:nvPicPr>
          <p:cNvPr id="14" name="Picture 10" descr="insulate.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200400" y="1524000"/>
            <a:ext cx="2133600" cy="1752600"/>
          </a:xfrm>
          <a:prstGeom prst="rect">
            <a:avLst/>
          </a:prstGeom>
          <a:noFill/>
          <a:ln w="9525">
            <a:noFill/>
            <a:miter lim="800000"/>
            <a:headEnd/>
            <a:tailEnd/>
          </a:ln>
        </p:spPr>
      </p:pic>
      <p:pic>
        <p:nvPicPr>
          <p:cNvPr id="23" name="Picture 22"/>
          <p:cNvPicPr>
            <a:picLocks noChangeAspect="1"/>
          </p:cNvPicPr>
          <p:nvPr userDrawn="1"/>
        </p:nvPicPr>
        <p:blipFill rotWithShape="1">
          <a:blip r:embed="rId9" cstate="print">
            <a:extLst>
              <a:ext uri="{28A0092B-C50C-407E-A947-70E740481C1C}">
                <a14:useLocalDpi xmlns:a14="http://schemas.microsoft.com/office/drawing/2010/main" val="0"/>
              </a:ext>
            </a:extLst>
          </a:blip>
          <a:srcRect/>
          <a:stretch/>
        </p:blipFill>
        <p:spPr>
          <a:xfrm>
            <a:off x="1066800" y="1523144"/>
            <a:ext cx="2133600" cy="1753456"/>
          </a:xfrm>
          <a:prstGeom prst="rect">
            <a:avLst/>
          </a:prstGeom>
        </p:spPr>
      </p:pic>
      <p:pic>
        <p:nvPicPr>
          <p:cNvPr id="26" name="Picture 25"/>
          <p:cNvPicPr>
            <a:picLocks noChangeAspect="1"/>
          </p:cNvPicPr>
          <p:nvPr userDrawn="1"/>
        </p:nvPicPr>
        <p:blipFill rotWithShape="1">
          <a:blip r:embed="rId10" cstate="print">
            <a:extLst>
              <a:ext uri="{28A0092B-C50C-407E-A947-70E740481C1C}">
                <a14:useLocalDpi xmlns:a14="http://schemas.microsoft.com/office/drawing/2010/main" val="0"/>
              </a:ext>
            </a:extLst>
          </a:blip>
          <a:srcRect/>
          <a:stretch/>
        </p:blipFill>
        <p:spPr>
          <a:xfrm>
            <a:off x="0" y="1523144"/>
            <a:ext cx="1066800" cy="1753456"/>
          </a:xfrm>
          <a:prstGeom prst="rect">
            <a:avLst/>
          </a:prstGeom>
        </p:spPr>
      </p:pic>
      <p:sp>
        <p:nvSpPr>
          <p:cNvPr id="6" name="Rectangle 15"/>
          <p:cNvSpPr/>
          <p:nvPr/>
        </p:nvSpPr>
        <p:spPr>
          <a:xfrm>
            <a:off x="0" y="6610350"/>
            <a:ext cx="9144000" cy="24765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Text Placeholder 9"/>
          <p:cNvSpPr txBox="1">
            <a:spLocks/>
          </p:cNvSpPr>
          <p:nvPr/>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fontAlgn="auto">
              <a:spcBef>
                <a:spcPct val="20000"/>
              </a:spcBef>
              <a:spcAft>
                <a:spcPts val="0"/>
              </a:spcAft>
              <a:buFont typeface="Arial"/>
              <a:buNone/>
              <a:defRPr/>
            </a:pPr>
            <a:fld id="{24289C06-C21E-485E-9AAF-A99C6B017E3B}" type="slidenum">
              <a:rPr lang="en-US" smtClean="0">
                <a:solidFill>
                  <a:prstClr val="white"/>
                </a:solidFill>
                <a:latin typeface="Calibri"/>
                <a:cs typeface="Calibri"/>
              </a:rPr>
              <a:pPr marL="342900" indent="-342900" defTabSz="457200" fontAlgn="auto">
                <a:spcBef>
                  <a:spcPct val="20000"/>
                </a:spcBef>
                <a:spcAft>
                  <a:spcPts val="0"/>
                </a:spcAft>
                <a:buFont typeface="Arial"/>
                <a:buNone/>
                <a:defRPr/>
              </a:pPr>
              <a:t>‹#›</a:t>
            </a:fld>
            <a:r>
              <a:rPr lang="en-US" dirty="0">
                <a:solidFill>
                  <a:prstClr val="white"/>
                </a:solidFill>
                <a:latin typeface="Calibri"/>
                <a:cs typeface="Calibri"/>
              </a:rPr>
              <a:t> | Energy Efficiency and Renewable Energy</a:t>
            </a:r>
          </a:p>
        </p:txBody>
      </p:sp>
      <p:sp>
        <p:nvSpPr>
          <p:cNvPr id="8"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fontAlgn="auto">
              <a:spcBef>
                <a:spcPct val="20000"/>
              </a:spcBef>
              <a:spcAft>
                <a:spcPts val="0"/>
              </a:spcAft>
              <a:buFont typeface="Arial"/>
              <a:buNone/>
              <a:defRPr/>
            </a:pPr>
            <a:r>
              <a:rPr lang="en-US" dirty="0">
                <a:solidFill>
                  <a:prstClr val="white"/>
                </a:solidFill>
                <a:latin typeface="Calibri"/>
                <a:cs typeface="Calibri"/>
              </a:rPr>
              <a:t>eere.energy.gov</a:t>
            </a:r>
          </a:p>
        </p:txBody>
      </p:sp>
      <p:pic>
        <p:nvPicPr>
          <p:cNvPr id="21" name="Picture 2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562600" y="477001"/>
            <a:ext cx="3352800" cy="492725"/>
          </a:xfrm>
          <a:prstGeom prst="rect">
            <a:avLst/>
          </a:prstGeom>
        </p:spPr>
      </p:pic>
      <p:sp>
        <p:nvSpPr>
          <p:cNvPr id="3" name="Text Placeholder 2"/>
          <p:cNvSpPr>
            <a:spLocks noGrp="1"/>
          </p:cNvSpPr>
          <p:nvPr>
            <p:ph type="body" sz="quarter" idx="10" hasCustomPrompt="1"/>
          </p:nvPr>
        </p:nvSpPr>
        <p:spPr>
          <a:xfrm>
            <a:off x="228600" y="3892815"/>
            <a:ext cx="4800600" cy="526785"/>
          </a:xfrm>
          <a:prstGeom prst="rect">
            <a:avLst/>
          </a:prstGeom>
        </p:spPr>
        <p:txBody>
          <a:bodyPr vert="horz" lIns="0" tIns="0" rIns="0" bIns="0"/>
          <a:lstStyle>
            <a:lvl1pPr marL="0" indent="0">
              <a:buNone/>
              <a:defRPr sz="2800" b="0"/>
            </a:lvl1pPr>
          </a:lstStyle>
          <a:p>
            <a:pPr lvl="0"/>
            <a:r>
              <a:rPr lang="en-US" dirty="0"/>
              <a:t>Headline</a:t>
            </a:r>
          </a:p>
        </p:txBody>
      </p:sp>
      <p:sp>
        <p:nvSpPr>
          <p:cNvPr id="24" name="Text Placeholder 2"/>
          <p:cNvSpPr>
            <a:spLocks noGrp="1"/>
          </p:cNvSpPr>
          <p:nvPr>
            <p:ph type="body" sz="quarter" idx="11" hasCustomPrompt="1"/>
          </p:nvPr>
        </p:nvSpPr>
        <p:spPr>
          <a:xfrm>
            <a:off x="228600" y="4477719"/>
            <a:ext cx="4800600" cy="526785"/>
          </a:xfrm>
          <a:prstGeom prst="rect">
            <a:avLst/>
          </a:prstGeom>
        </p:spPr>
        <p:txBody>
          <a:bodyPr vert="horz" lIns="0" tIns="0" rIns="0" bIns="0"/>
          <a:lstStyle>
            <a:lvl1pPr marL="0" indent="0">
              <a:buNone/>
              <a:defRPr sz="2400" b="0"/>
            </a:lvl1pPr>
          </a:lstStyle>
          <a:p>
            <a:pPr lvl="0"/>
            <a:r>
              <a:rPr lang="en-US" dirty="0"/>
              <a:t>Date</a:t>
            </a:r>
          </a:p>
        </p:txBody>
      </p:sp>
      <p:sp>
        <p:nvSpPr>
          <p:cNvPr id="27" name="Text Placeholder 9"/>
          <p:cNvSpPr>
            <a:spLocks noGrp="1"/>
          </p:cNvSpPr>
          <p:nvPr>
            <p:ph type="body" sz="quarter" idx="12" hasCustomPrompt="1"/>
          </p:nvPr>
        </p:nvSpPr>
        <p:spPr>
          <a:xfrm>
            <a:off x="5638800" y="3886200"/>
            <a:ext cx="3200400" cy="457200"/>
          </a:xfrm>
          <a:prstGeom prst="rect">
            <a:avLst/>
          </a:prstGeom>
        </p:spPr>
        <p:txBody>
          <a:bodyPr vert="horz"/>
          <a:lstStyle>
            <a:lvl1pPr marL="0" indent="0">
              <a:buNone/>
              <a:defRPr b="1">
                <a:solidFill>
                  <a:schemeClr val="bg1"/>
                </a:solidFill>
              </a:defRPr>
            </a:lvl1pPr>
          </a:lstStyle>
          <a:p>
            <a:pPr lvl="0"/>
            <a:r>
              <a:rPr lang="en-US" dirty="0"/>
              <a:t>Title</a:t>
            </a:r>
          </a:p>
        </p:txBody>
      </p:sp>
      <p:sp>
        <p:nvSpPr>
          <p:cNvPr id="28" name="Text Placeholder 9"/>
          <p:cNvSpPr>
            <a:spLocks noGrp="1"/>
          </p:cNvSpPr>
          <p:nvPr>
            <p:ph type="body" sz="quarter" idx="13" hasCustomPrompt="1"/>
          </p:nvPr>
        </p:nvSpPr>
        <p:spPr>
          <a:xfrm>
            <a:off x="5638800" y="4495800"/>
            <a:ext cx="3200400" cy="457200"/>
          </a:xfrm>
          <a:prstGeom prst="rect">
            <a:avLst/>
          </a:prstGeom>
        </p:spPr>
        <p:txBody>
          <a:bodyPr vert="horz"/>
          <a:lstStyle>
            <a:lvl1pPr marL="0" indent="0">
              <a:buNone/>
              <a:defRPr sz="2000" b="0">
                <a:solidFill>
                  <a:srgbClr val="FFFFFF"/>
                </a:solidFill>
              </a:defRPr>
            </a:lvl1pPr>
          </a:lstStyle>
          <a:p>
            <a:pPr lvl="0"/>
            <a:r>
              <a:rPr lang="en-US" dirty="0"/>
              <a:t>Position</a:t>
            </a:r>
          </a:p>
        </p:txBody>
      </p:sp>
    </p:spTree>
    <p:extLst>
      <p:ext uri="{BB962C8B-B14F-4D97-AF65-F5344CB8AC3E}">
        <p14:creationId xmlns:p14="http://schemas.microsoft.com/office/powerpoint/2010/main" val="1496236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1800" b="1"/>
            </a:lvl1pPr>
          </a:lstStyle>
          <a:p>
            <a:r>
              <a:rPr lang="en-US"/>
              <a:t>Click to edit Master title style</a:t>
            </a:r>
            <a:endParaRPr lang="en-US" dirty="0"/>
          </a:p>
        </p:txBody>
      </p:sp>
      <p:sp>
        <p:nvSpPr>
          <p:cNvPr id="3" name="Content Placeholder 2"/>
          <p:cNvSpPr>
            <a:spLocks noGrp="1"/>
          </p:cNvSpPr>
          <p:nvPr>
            <p:ph idx="1"/>
          </p:nvPr>
        </p:nvSpPr>
        <p:spPr>
          <a:xfrm>
            <a:off x="3575050" y="727676"/>
            <a:ext cx="5111750" cy="5398487"/>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2310854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8" name="Picture 17" descr="noc_performance_graphic[FINAL]-01.png"/>
          <p:cNvPicPr>
            <a:picLocks noChangeAspect="1"/>
          </p:cNvPicPr>
          <p:nvPr userDrawn="1"/>
        </p:nvPicPr>
        <p:blipFill>
          <a:blip r:embed="rId2" cstate="print"/>
          <a:stretch>
            <a:fillRect/>
          </a:stretch>
        </p:blipFill>
        <p:spPr>
          <a:xfrm>
            <a:off x="0" y="0"/>
            <a:ext cx="9144000" cy="6858000"/>
          </a:xfrm>
          <a:prstGeom prst="rect">
            <a:avLst/>
          </a:prstGeom>
        </p:spPr>
      </p:pic>
      <p:sp>
        <p:nvSpPr>
          <p:cNvPr id="26" name="Title 4"/>
          <p:cNvSpPr>
            <a:spLocks noGrp="1"/>
          </p:cNvSpPr>
          <p:nvPr>
            <p:ph type="ctrTitle" hasCustomPrompt="1"/>
          </p:nvPr>
        </p:nvSpPr>
        <p:spPr>
          <a:xfrm>
            <a:off x="3992883" y="1231163"/>
            <a:ext cx="4864588" cy="2011094"/>
          </a:xfrm>
        </p:spPr>
        <p:txBody>
          <a:bodyPr tIns="457200" bIns="548640"/>
          <a:lstStyle>
            <a:lvl1pPr algn="r">
              <a:defRPr sz="2400" b="1" spc="30" baseline="0">
                <a:solidFill>
                  <a:schemeClr val="tx1"/>
                </a:solidFill>
                <a:latin typeface="Franklin Gothic Book"/>
                <a:cs typeface="Franklin Gothic Book"/>
              </a:defRPr>
            </a:lvl1pPr>
          </a:lstStyle>
          <a:p>
            <a:r>
              <a:rPr lang="en-US" dirty="0"/>
              <a:t>Main Title, Font: </a:t>
            </a:r>
            <a:br>
              <a:rPr lang="en-US" dirty="0"/>
            </a:br>
            <a:r>
              <a:rPr lang="en-US" dirty="0"/>
              <a:t>Arial Bold 32pt.</a:t>
            </a:r>
          </a:p>
        </p:txBody>
      </p:sp>
      <p:sp>
        <p:nvSpPr>
          <p:cNvPr id="27" name="Text Placeholder 32"/>
          <p:cNvSpPr>
            <a:spLocks noGrp="1"/>
          </p:cNvSpPr>
          <p:nvPr>
            <p:ph type="body" sz="quarter" idx="14" hasCustomPrompt="1"/>
          </p:nvPr>
        </p:nvSpPr>
        <p:spPr>
          <a:xfrm>
            <a:off x="3885634" y="4263457"/>
            <a:ext cx="4968114" cy="457200"/>
          </a:xfrm>
          <a:prstGeom prst="rect">
            <a:avLst/>
          </a:prstGeom>
        </p:spPr>
        <p:txBody>
          <a:bodyPr wrap="none" tIns="0"/>
          <a:lstStyle>
            <a:lvl1pPr algn="r">
              <a:buNone/>
              <a:defRPr sz="1500" baseline="0">
                <a:solidFill>
                  <a:schemeClr val="tx1"/>
                </a:solidFill>
                <a:latin typeface="Franklin Gothic Book"/>
                <a:cs typeface="Franklin Gothic Book"/>
              </a:defRPr>
            </a:lvl1pPr>
            <a:lvl2pPr>
              <a:buNone/>
              <a:defRPr sz="1500"/>
            </a:lvl2pPr>
            <a:lvl3pPr>
              <a:buNone/>
              <a:defRPr sz="1500"/>
            </a:lvl3pPr>
            <a:lvl4pPr>
              <a:buNone/>
              <a:defRPr sz="1500"/>
            </a:lvl4pPr>
            <a:lvl5pPr>
              <a:buNone/>
              <a:defRPr sz="1500"/>
            </a:lvl5pPr>
          </a:lstStyle>
          <a:p>
            <a:pPr lvl="0"/>
            <a:r>
              <a:rPr lang="en-US" dirty="0"/>
              <a:t>Meeting date(s), Arial 20pt.</a:t>
            </a:r>
          </a:p>
        </p:txBody>
      </p:sp>
      <p:sp>
        <p:nvSpPr>
          <p:cNvPr id="28" name="Text Placeholder 37"/>
          <p:cNvSpPr>
            <a:spLocks noGrp="1"/>
          </p:cNvSpPr>
          <p:nvPr>
            <p:ph type="body" sz="quarter" idx="15" hasCustomPrompt="1"/>
          </p:nvPr>
        </p:nvSpPr>
        <p:spPr>
          <a:xfrm>
            <a:off x="3886164" y="4722131"/>
            <a:ext cx="4972728" cy="457200"/>
          </a:xfrm>
          <a:prstGeom prst="rect">
            <a:avLst/>
          </a:prstGeom>
        </p:spPr>
        <p:txBody>
          <a:bodyPr wrap="none" bIns="18288" anchor="b" anchorCtr="0"/>
          <a:lstStyle>
            <a:lvl1pPr algn="r">
              <a:buNone/>
              <a:defRPr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Speaker’s name, Arial 20pt.</a:t>
            </a:r>
          </a:p>
        </p:txBody>
      </p:sp>
      <p:sp>
        <p:nvSpPr>
          <p:cNvPr id="29" name="Text Placeholder 40"/>
          <p:cNvSpPr>
            <a:spLocks noGrp="1"/>
          </p:cNvSpPr>
          <p:nvPr>
            <p:ph type="body" sz="quarter" idx="16" hasCustomPrompt="1"/>
          </p:nvPr>
        </p:nvSpPr>
        <p:spPr>
          <a:xfrm>
            <a:off x="3886164" y="5222875"/>
            <a:ext cx="4972726" cy="381000"/>
          </a:xfrm>
          <a:prstGeom prst="rect">
            <a:avLst/>
          </a:prstGeom>
        </p:spPr>
        <p:txBody>
          <a:bodyPr wrap="none" tIns="0" bIns="438912">
            <a:noAutofit/>
          </a:bodyPr>
          <a:lstStyle>
            <a:lvl1pPr algn="r">
              <a:buNone/>
              <a:defRPr sz="1200" baseline="0">
                <a:solidFill>
                  <a:schemeClr val="tx1"/>
                </a:solidFill>
                <a:latin typeface="Franklin Gothic Book"/>
                <a:cs typeface="Franklin Gothic Book"/>
              </a:defRPr>
            </a:lvl1pPr>
            <a:lvl2pPr>
              <a:buNone/>
              <a:defRPr sz="1350"/>
            </a:lvl2pPr>
            <a:lvl3pPr>
              <a:buNone/>
              <a:defRPr sz="1350"/>
            </a:lvl3pPr>
            <a:lvl4pPr>
              <a:buNone/>
              <a:defRPr sz="1350"/>
            </a:lvl4pPr>
            <a:lvl5pPr>
              <a:buNone/>
              <a:defRPr sz="1350"/>
            </a:lvl5pPr>
          </a:lstStyle>
          <a:p>
            <a:pPr lvl="0"/>
            <a:r>
              <a:rPr lang="en-US" dirty="0"/>
              <a:t>Speaker’s title, Arial 16pt.</a:t>
            </a:r>
          </a:p>
        </p:txBody>
      </p:sp>
      <p:sp>
        <p:nvSpPr>
          <p:cNvPr id="30" name="Text Placeholder 43"/>
          <p:cNvSpPr>
            <a:spLocks noGrp="1"/>
          </p:cNvSpPr>
          <p:nvPr>
            <p:ph type="body" sz="quarter" idx="17" hasCustomPrompt="1"/>
          </p:nvPr>
        </p:nvSpPr>
        <p:spPr>
          <a:xfrm>
            <a:off x="3894625" y="3760788"/>
            <a:ext cx="4959912"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Sub-title, Arial Bold 24pt.</a:t>
            </a:r>
          </a:p>
        </p:txBody>
      </p:sp>
      <p:pic>
        <p:nvPicPr>
          <p:cNvPr id="31" name="Picture 30" descr="noc_white_PNG.png"/>
          <p:cNvPicPr>
            <a:picLocks noChangeAspect="1"/>
          </p:cNvPicPr>
          <p:nvPr userDrawn="1"/>
        </p:nvPicPr>
        <p:blipFill>
          <a:blip r:embed="rId3" cstate="print"/>
          <a:srcRect l="2146" r="3456"/>
          <a:stretch>
            <a:fillRect/>
          </a:stretch>
        </p:blipFill>
        <p:spPr>
          <a:xfrm>
            <a:off x="1119191" y="3209773"/>
            <a:ext cx="1928683" cy="569855"/>
          </a:xfrm>
          <a:prstGeom prst="rect">
            <a:avLst/>
          </a:prstGeom>
        </p:spPr>
      </p:pic>
      <p:sp>
        <p:nvSpPr>
          <p:cNvPr id="15" name="Text Placeholder 14"/>
          <p:cNvSpPr>
            <a:spLocks noGrp="1"/>
          </p:cNvSpPr>
          <p:nvPr>
            <p:ph type="body" sz="quarter" idx="22" hasCustomPrompt="1"/>
          </p:nvPr>
        </p:nvSpPr>
        <p:spPr>
          <a:xfrm>
            <a:off x="1" y="4972056"/>
            <a:ext cx="3282950" cy="512763"/>
          </a:xfrm>
          <a:prstGeom prst="rect">
            <a:avLst/>
          </a:prstGeom>
          <a:solidFill>
            <a:schemeClr val="bg1">
              <a:alpha val="50000"/>
            </a:schemeClr>
          </a:solidFill>
          <a:ln w="12700">
            <a:solidFill>
              <a:schemeClr val="bg1">
                <a:lumMod val="85000"/>
              </a:schemeClr>
            </a:solidFill>
          </a:ln>
        </p:spPr>
        <p:txBody>
          <a:bodyPr>
            <a:noAutofit/>
          </a:bodyPr>
          <a:lstStyle>
            <a:lvl1pPr marL="0" indent="0" algn="just">
              <a:buNone/>
              <a:defRPr sz="675" baseline="0">
                <a:latin typeface="Franklin Gothic Book"/>
              </a:defRPr>
            </a:lvl1pPr>
            <a:lvl2pPr algn="just">
              <a:buNone/>
              <a:defRPr sz="675">
                <a:latin typeface="Arial Narrow" pitchFamily="34" charset="0"/>
              </a:defRPr>
            </a:lvl2pPr>
            <a:lvl3pPr algn="just">
              <a:buNone/>
              <a:defRPr sz="675">
                <a:latin typeface="Arial Narrow" pitchFamily="34" charset="0"/>
              </a:defRPr>
            </a:lvl3pPr>
            <a:lvl4pPr algn="just">
              <a:buNone/>
              <a:defRPr sz="675">
                <a:latin typeface="Arial Narrow" pitchFamily="34" charset="0"/>
              </a:defRPr>
            </a:lvl4pPr>
            <a:lvl5pPr algn="just">
              <a:buNone/>
              <a:defRPr sz="675">
                <a:latin typeface="Arial Narrow" pitchFamily="34" charset="0"/>
              </a:defRPr>
            </a:lvl5pPr>
          </a:lstStyle>
          <a:p>
            <a:pPr lvl="0"/>
            <a:r>
              <a:rPr lang="en-US" dirty="0"/>
              <a:t>Insert Government required information here or delete this text box. Insert Government required information here or delete this text box. Insert Government required information here or delete this text box.</a:t>
            </a:r>
          </a:p>
        </p:txBody>
      </p:sp>
      <p:sp>
        <p:nvSpPr>
          <p:cNvPr id="17" name="Text Placeholder 16"/>
          <p:cNvSpPr>
            <a:spLocks noGrp="1"/>
          </p:cNvSpPr>
          <p:nvPr>
            <p:ph type="body" sz="quarter" idx="23" hasCustomPrompt="1"/>
          </p:nvPr>
        </p:nvSpPr>
        <p:spPr>
          <a:xfrm>
            <a:off x="3" y="5603875"/>
            <a:ext cx="6416675" cy="514350"/>
          </a:xfrm>
          <a:prstGeom prst="rect">
            <a:avLst/>
          </a:prstGeom>
          <a:solidFill>
            <a:schemeClr val="bg1">
              <a:alpha val="50000"/>
            </a:schemeClr>
          </a:solidFill>
        </p:spPr>
        <p:txBody>
          <a:bodyPr>
            <a:normAutofit/>
          </a:bodyPr>
          <a:lstStyle>
            <a:lvl1pPr marL="0" indent="0" algn="just">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
        <p:nvSpPr>
          <p:cNvPr id="19" name="Text Placeholder 18"/>
          <p:cNvSpPr>
            <a:spLocks noGrp="1"/>
          </p:cNvSpPr>
          <p:nvPr>
            <p:ph type="body" sz="quarter" idx="24" hasCustomPrompt="1"/>
          </p:nvPr>
        </p:nvSpPr>
        <p:spPr>
          <a:xfrm>
            <a:off x="3" y="6224588"/>
            <a:ext cx="6416675" cy="512762"/>
          </a:xfrm>
          <a:prstGeom prst="rect">
            <a:avLst/>
          </a:prstGeom>
          <a:solidFill>
            <a:schemeClr val="bg1">
              <a:alpha val="50000"/>
            </a:schemeClr>
          </a:solidFill>
        </p:spPr>
        <p:txBody>
          <a:bodyPr>
            <a:normAutofit/>
          </a:bodyPr>
          <a:lstStyle>
            <a:lvl1pPr marL="0" indent="0">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Tree>
    <p:extLst>
      <p:ext uri="{BB962C8B-B14F-4D97-AF65-F5344CB8AC3E}">
        <p14:creationId xmlns:p14="http://schemas.microsoft.com/office/powerpoint/2010/main" val="331282893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p:spTree>
      <p:nvGrpSpPr>
        <p:cNvPr id="1" name=""/>
        <p:cNvGrpSpPr/>
        <p:nvPr/>
      </p:nvGrpSpPr>
      <p:grpSpPr>
        <a:xfrm>
          <a:off x="0" y="0"/>
          <a:ext cx="0" cy="0"/>
          <a:chOff x="0" y="0"/>
          <a:chExt cx="0" cy="0"/>
        </a:xfrm>
      </p:grpSpPr>
      <p:pic>
        <p:nvPicPr>
          <p:cNvPr id="9" name="Picture 8" descr="noc_performance_graphic[FINAL]-01.png"/>
          <p:cNvPicPr>
            <a:picLocks noChangeAspect="1"/>
          </p:cNvPicPr>
          <p:nvPr userDrawn="1"/>
        </p:nvPicPr>
        <p:blipFill>
          <a:blip r:embed="rId2" cstate="print"/>
          <a:stretch>
            <a:fillRect/>
          </a:stretch>
        </p:blipFill>
        <p:spPr>
          <a:xfrm>
            <a:off x="0" y="0"/>
            <a:ext cx="9144000" cy="6858000"/>
          </a:xfrm>
          <a:prstGeom prst="rect">
            <a:avLst/>
          </a:prstGeom>
        </p:spPr>
      </p:pic>
      <p:sp>
        <p:nvSpPr>
          <p:cNvPr id="10" name="Rectangle 9"/>
          <p:cNvSpPr/>
          <p:nvPr userDrawn="1"/>
        </p:nvSpPr>
        <p:spPr>
          <a:xfrm>
            <a:off x="0" y="0"/>
            <a:ext cx="9144000" cy="6858000"/>
          </a:xfrm>
          <a:prstGeom prst="rect">
            <a:avLst/>
          </a:prstGeom>
          <a:solidFill>
            <a:schemeClr val="bg1">
              <a:alpha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solidFill>
                <a:srgbClr val="000000"/>
              </a:solidFill>
            </a:endParaRPr>
          </a:p>
        </p:txBody>
      </p:sp>
      <p:sp>
        <p:nvSpPr>
          <p:cNvPr id="30" name="Text Placeholder 43"/>
          <p:cNvSpPr>
            <a:spLocks noGrp="1"/>
          </p:cNvSpPr>
          <p:nvPr>
            <p:ph type="body" sz="quarter" idx="17" hasCustomPrompt="1"/>
          </p:nvPr>
        </p:nvSpPr>
        <p:spPr>
          <a:xfrm>
            <a:off x="3444243" y="3200400"/>
            <a:ext cx="5410297"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Section Break (Click to Add Title)</a:t>
            </a:r>
          </a:p>
        </p:txBody>
      </p:sp>
      <p:pic>
        <p:nvPicPr>
          <p:cNvPr id="31" name="Picture 30" descr="noc_white_PNG.png"/>
          <p:cNvPicPr>
            <a:picLocks noChangeAspect="1"/>
          </p:cNvPicPr>
          <p:nvPr userDrawn="1"/>
        </p:nvPicPr>
        <p:blipFill>
          <a:blip r:embed="rId3" cstate="print"/>
          <a:srcRect l="2146" r="3456"/>
          <a:stretch>
            <a:fillRect/>
          </a:stretch>
        </p:blipFill>
        <p:spPr>
          <a:xfrm>
            <a:off x="1119191" y="3209773"/>
            <a:ext cx="1928683" cy="569855"/>
          </a:xfrm>
          <a:prstGeom prst="rect">
            <a:avLst/>
          </a:prstGeom>
        </p:spPr>
      </p:pic>
    </p:spTree>
    <p:extLst>
      <p:ext uri="{BB962C8B-B14F-4D97-AF65-F5344CB8AC3E}">
        <p14:creationId xmlns:p14="http://schemas.microsoft.com/office/powerpoint/2010/main" val="211599915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a:t>Click to edit Master title style</a:t>
            </a:r>
            <a:endParaRPr lang="en-US" dirty="0"/>
          </a:p>
        </p:txBody>
      </p:sp>
      <p:sp>
        <p:nvSpPr>
          <p:cNvPr id="5" name="Rectangle 89"/>
          <p:cNvSpPr>
            <a:spLocks noGrp="1" noChangeArrowheads="1"/>
          </p:cNvSpPr>
          <p:nvPr>
            <p:ph type="sldNum" sz="quarter" idx="11"/>
          </p:nvPr>
        </p:nvSpPr>
        <p:spPr>
          <a:xfrm>
            <a:off x="54860" y="6477006"/>
            <a:ext cx="347480" cy="247637"/>
          </a:xfrm>
          <a:prstGeom prst="rect">
            <a:avLst/>
          </a:prstGeom>
          <a:ln/>
        </p:spPr>
        <p:txBody>
          <a:bodyPr/>
          <a:lstStyle>
            <a:lvl1pPr>
              <a:defRPr/>
            </a:lvl1pPr>
          </a:lstStyle>
          <a:p>
            <a:pPr fontAlgn="auto">
              <a:spcBef>
                <a:spcPts val="0"/>
              </a:spcBef>
              <a:spcAft>
                <a:spcPts val="0"/>
              </a:spcAft>
            </a:pPr>
            <a:fld id="{F6EFC63E-F8D9-44BB-A462-AC735E845F95}" type="slidenum">
              <a:rPr lang="en-US">
                <a:solidFill>
                  <a:srgbClr val="000000"/>
                </a:solidFill>
                <a:latin typeface="Franklin Gothic Book"/>
              </a:rPr>
              <a:pPr fontAlgn="auto">
                <a:spcBef>
                  <a:spcPts val="0"/>
                </a:spcBef>
                <a:spcAft>
                  <a:spcPts val="0"/>
                </a:spcAft>
              </a:pPr>
              <a:t>‹#›</a:t>
            </a:fld>
            <a:endParaRPr lang="en-US">
              <a:solidFill>
                <a:srgbClr val="000000"/>
              </a:solidFill>
              <a:latin typeface="Franklin Gothic Book"/>
            </a:endParaRPr>
          </a:p>
        </p:txBody>
      </p:sp>
    </p:spTree>
    <p:extLst>
      <p:ext uri="{BB962C8B-B14F-4D97-AF65-F5344CB8AC3E}">
        <p14:creationId xmlns:p14="http://schemas.microsoft.com/office/powerpoint/2010/main" val="409079878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Text Rich">
    <p:spTree>
      <p:nvGrpSpPr>
        <p:cNvPr id="1" name=""/>
        <p:cNvGrpSpPr/>
        <p:nvPr/>
      </p:nvGrpSpPr>
      <p:grpSpPr>
        <a:xfrm>
          <a:off x="0" y="0"/>
          <a:ext cx="0" cy="0"/>
          <a:chOff x="0" y="0"/>
          <a:chExt cx="0" cy="0"/>
        </a:xfrm>
      </p:grpSpPr>
      <p:sp>
        <p:nvSpPr>
          <p:cNvPr id="6" name="Text Placeholder 15"/>
          <p:cNvSpPr>
            <a:spLocks noGrp="1"/>
          </p:cNvSpPr>
          <p:nvPr>
            <p:ph type="body" sz="quarter" idx="13"/>
          </p:nvPr>
        </p:nvSpPr>
        <p:spPr>
          <a:xfrm>
            <a:off x="491318" y="1310185"/>
            <a:ext cx="8235345" cy="494049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457200" y="274638"/>
            <a:ext cx="8229600" cy="731520"/>
          </a:xfrm>
        </p:spPr>
        <p:txBody>
          <a:bodyPr/>
          <a:lstStyle>
            <a:lvl1pPr algn="l">
              <a:defRPr/>
            </a:lvl1pPr>
          </a:lstStyle>
          <a:p>
            <a:r>
              <a:rPr lang="en-US"/>
              <a:t>Click to edit Master title style</a:t>
            </a:r>
            <a:endParaRPr lang="en-US" dirty="0"/>
          </a:p>
        </p:txBody>
      </p:sp>
      <p:sp>
        <p:nvSpPr>
          <p:cNvPr id="4" name="Date Placeholder 2"/>
          <p:cNvSpPr>
            <a:spLocks noGrp="1"/>
          </p:cNvSpPr>
          <p:nvPr>
            <p:ph type="dt" sz="half" idx="14"/>
          </p:nvPr>
        </p:nvSpPr>
        <p:spPr>
          <a:xfrm>
            <a:off x="3656016" y="6478594"/>
            <a:ext cx="1279525"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tint val="75000"/>
                </a:prstClr>
              </a:solidFill>
              <a:latin typeface="Calibri"/>
            </a:endParaRPr>
          </a:p>
        </p:txBody>
      </p:sp>
      <p:sp>
        <p:nvSpPr>
          <p:cNvPr id="5" name="Slide Number Placeholder 3"/>
          <p:cNvSpPr>
            <a:spLocks noGrp="1"/>
          </p:cNvSpPr>
          <p:nvPr>
            <p:ph type="sldNum" sz="quarter" idx="15"/>
          </p:nvPr>
        </p:nvSpPr>
        <p:spPr>
          <a:xfrm>
            <a:off x="5265860" y="6478593"/>
            <a:ext cx="341068" cy="247637"/>
          </a:xfrm>
          <a:prstGeom prst="rect">
            <a:avLst/>
          </a:prstGeom>
        </p:spPr>
        <p:txBody>
          <a:bodyPr/>
          <a:lstStyle>
            <a:lvl1pPr fontAlgn="auto">
              <a:spcBef>
                <a:spcPts val="0"/>
              </a:spcBef>
              <a:spcAft>
                <a:spcPts val="0"/>
              </a:spcAft>
              <a:defRPr>
                <a:latin typeface="+mn-lt"/>
                <a:ea typeface="+mn-ea"/>
                <a:cs typeface="+mn-cs"/>
              </a:defRPr>
            </a:lvl1pPr>
          </a:lstStyle>
          <a:p>
            <a:pPr>
              <a:defRPr/>
            </a:pPr>
            <a:fld id="{8D001B41-FE2E-514D-8FC2-A4E76D68709F}"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6802043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19838" y="496888"/>
            <a:ext cx="2257425" cy="804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23459" y="1365664"/>
            <a:ext cx="7377545"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617518" y="2663896"/>
            <a:ext cx="7371608" cy="1492477"/>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2260997" y="6200782"/>
            <a:ext cx="4714875"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2098882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57435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userDrawn="1"/>
        </p:nvSpPr>
        <p:spPr>
          <a:xfrm>
            <a:off x="5686426" y="5932488"/>
            <a:ext cx="3157538"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892" eaLnBrk="0" hangingPunct="0">
              <a:defRPr/>
            </a:pPr>
            <a:endParaRPr lang="en-US" altLang="en-US" sz="1350" dirty="0">
              <a:solidFill>
                <a:srgbClr val="FFFFFF"/>
              </a:solidFill>
              <a:latin typeface="Calibri" panose="020F0502020204030204" pitchFamily="34" charset="0"/>
              <a:cs typeface="Franklin Gothic Book"/>
            </a:endParaRPr>
          </a:p>
        </p:txBody>
      </p:sp>
      <p:sp>
        <p:nvSpPr>
          <p:cNvPr id="2" name="Title 1"/>
          <p:cNvSpPr>
            <a:spLocks noGrp="1"/>
          </p:cNvSpPr>
          <p:nvPr>
            <p:ph type="title"/>
          </p:nvPr>
        </p:nvSpPr>
        <p:spPr>
          <a:xfrm>
            <a:off x="321470" y="2362882"/>
            <a:ext cx="8522679" cy="2019114"/>
          </a:xfrm>
        </p:spPr>
        <p:txBody>
          <a:bodyPr anchor="ctr">
            <a:normAutofit/>
          </a:bodyPr>
          <a:lstStyle>
            <a:lvl1pPr>
              <a:defRPr sz="225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115460595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ide Categories">
    <p:spTree>
      <p:nvGrpSpPr>
        <p:cNvPr id="1" name=""/>
        <p:cNvGrpSpPr/>
        <p:nvPr/>
      </p:nvGrpSpPr>
      <p:grpSpPr>
        <a:xfrm>
          <a:off x="0" y="0"/>
          <a:ext cx="0" cy="0"/>
          <a:chOff x="0" y="0"/>
          <a:chExt cx="0" cy="0"/>
        </a:xfrm>
      </p:grpSpPr>
      <p:cxnSp>
        <p:nvCxnSpPr>
          <p:cNvPr id="5" name="Straight Connector 4"/>
          <p:cNvCxnSpPr/>
          <p:nvPr userDrawn="1"/>
        </p:nvCxnSpPr>
        <p:spPr>
          <a:xfrm>
            <a:off x="3162300" y="1627190"/>
            <a:ext cx="0" cy="4084637"/>
          </a:xfrm>
          <a:prstGeom prst="line">
            <a:avLst/>
          </a:prstGeom>
          <a:ln>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54028" y="1627188"/>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54028" y="2671763"/>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54028" y="3740150"/>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54028" y="4797425"/>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0056" y="83137"/>
            <a:ext cx="8326041" cy="1258785"/>
          </a:xfrm>
        </p:spPr>
        <p:txBody>
          <a:bodyPr/>
          <a:lstStyle>
            <a:lvl1pPr algn="ct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518066" y="2588445"/>
            <a:ext cx="5308269" cy="3028208"/>
          </a:xfrm>
        </p:spPr>
        <p:txBody>
          <a:bodyPr/>
          <a:lstStyle>
            <a:lvl1pPr marL="0" indent="-128585">
              <a:buClr>
                <a:schemeClr val="tx2"/>
              </a:buClr>
              <a:buSzPct val="90000"/>
              <a:buFont typeface="Wingdings" charset="2"/>
              <a:buChar char="§"/>
              <a:defRPr/>
            </a:lvl1pPr>
            <a:lvl2pPr marL="0" indent="-128585">
              <a:buClr>
                <a:schemeClr val="tx2"/>
              </a:buClr>
              <a:buSzPct val="90000"/>
              <a:buFont typeface="Wingdings" charset="2"/>
              <a:buChar char="§"/>
              <a:defRPr/>
            </a:lvl2pPr>
            <a:lvl3pPr marL="385754" indent="-128585">
              <a:buClr>
                <a:schemeClr val="tx2"/>
              </a:buClr>
              <a:buSzPct val="90000"/>
              <a:buFont typeface="Wingdings" charset="2"/>
              <a:buChar char="§"/>
              <a:defRPr sz="1125"/>
            </a:lvl3pPr>
            <a:lvl4pPr marL="642922" indent="-128585">
              <a:buClr>
                <a:schemeClr val="tx2"/>
              </a:buClr>
              <a:buSzPct val="90000"/>
              <a:buFont typeface="Wingdings" charset="2"/>
              <a:buChar char="§"/>
              <a:defRPr/>
            </a:lvl4pPr>
            <a:lvl5pPr marL="900091" indent="-128585">
              <a:buClr>
                <a:schemeClr val="tx2"/>
              </a:buClr>
              <a:buSzPct val="9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8"/>
          <p:cNvSpPr>
            <a:spLocks noGrp="1"/>
          </p:cNvSpPr>
          <p:nvPr>
            <p:ph type="body" sz="quarter" idx="13"/>
          </p:nvPr>
        </p:nvSpPr>
        <p:spPr>
          <a:xfrm>
            <a:off x="439342" y="1543056"/>
            <a:ext cx="2400300" cy="4086225"/>
          </a:xfrm>
        </p:spPr>
        <p:txBody>
          <a:bodyPr lIns="0" tIns="0" rIns="0" bIns="0">
            <a:noAutofit/>
          </a:bodyPr>
          <a:lstStyle>
            <a:lvl1pPr>
              <a:lnSpc>
                <a:spcPct val="160000"/>
              </a:lnSpc>
              <a:buFontTx/>
              <a:buNone/>
              <a:defRPr sz="2475"/>
            </a:lvl1pPr>
            <a:lvl2pPr marL="0" indent="0">
              <a:lnSpc>
                <a:spcPct val="160000"/>
              </a:lnSpc>
              <a:buFontTx/>
              <a:buNone/>
              <a:defRPr sz="2250"/>
            </a:lvl2pPr>
            <a:lvl3pPr marL="257168" indent="0">
              <a:lnSpc>
                <a:spcPct val="160000"/>
              </a:lnSpc>
              <a:buFontTx/>
              <a:buNone/>
              <a:defRPr sz="2025"/>
            </a:lvl3pPr>
            <a:lvl4pPr marL="514337" indent="0">
              <a:lnSpc>
                <a:spcPct val="160000"/>
              </a:lnSpc>
              <a:buFontTx/>
              <a:buNone/>
              <a:defRPr sz="1800"/>
            </a:lvl4pPr>
            <a:lvl5pPr marL="771506" indent="0">
              <a:lnSpc>
                <a:spcPct val="160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12" name="Footer Placeholder 4"/>
          <p:cNvSpPr>
            <a:spLocks noGrp="1"/>
          </p:cNvSpPr>
          <p:nvPr>
            <p:ph type="ftr" sz="quarter" idx="15"/>
          </p:nvPr>
        </p:nvSpPr>
        <p:spPr>
          <a:xfrm>
            <a:off x="1603378" y="6226181"/>
            <a:ext cx="4729163"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13"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A1A6E02B-33B2-4B3F-A839-A7601A33199E}"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304709493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Menu">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54025" y="2671763"/>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54025" y="3740150"/>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54025" y="4797425"/>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1585916"/>
            <a:ext cx="8358187" cy="4086225"/>
          </a:xfrm>
        </p:spPr>
        <p:txBody>
          <a:bodyPr lIns="0" tIns="0" rIns="0" bIns="0">
            <a:noAutofit/>
          </a:bodyPr>
          <a:lstStyle>
            <a:lvl1pPr algn="ctr">
              <a:lnSpc>
                <a:spcPct val="155000"/>
              </a:lnSpc>
              <a:buFontTx/>
              <a:buNone/>
              <a:defRPr sz="2475"/>
            </a:lvl1pPr>
            <a:lvl2pPr marL="0" indent="0" algn="ctr">
              <a:lnSpc>
                <a:spcPct val="155000"/>
              </a:lnSpc>
              <a:buFontTx/>
              <a:buNone/>
              <a:defRPr sz="2250"/>
            </a:lvl2pPr>
            <a:lvl3pPr marL="257168" indent="0" algn="ctr">
              <a:lnSpc>
                <a:spcPct val="155000"/>
              </a:lnSpc>
              <a:buFontTx/>
              <a:buNone/>
              <a:defRPr sz="2025"/>
            </a:lvl3pPr>
            <a:lvl4pPr marL="514337" indent="0" algn="ctr">
              <a:lnSpc>
                <a:spcPct val="155000"/>
              </a:lnSpc>
              <a:buFontTx/>
              <a:buNone/>
              <a:defRPr sz="1800"/>
            </a:lvl4pPr>
            <a:lvl5pPr marL="771506" indent="0" algn="ctr">
              <a:lnSpc>
                <a:spcPct val="155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10" name="Footer Placeholder 4"/>
          <p:cNvSpPr>
            <a:spLocks noGrp="1"/>
          </p:cNvSpPr>
          <p:nvPr>
            <p:ph type="ftr" sz="quarter" idx="15"/>
          </p:nvPr>
        </p:nvSpPr>
        <p:spPr>
          <a:xfrm>
            <a:off x="1603378" y="6226181"/>
            <a:ext cx="4633913"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11"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4B4EF199-5C60-4CA1-9953-629704BE1536}"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325357378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Content_CenteredBulleted">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2486025"/>
            <a:ext cx="8358187" cy="3271838"/>
          </a:xfrm>
        </p:spPr>
        <p:txBody>
          <a:bodyPr lIns="0" tIns="0" rIns="0" bIns="0">
            <a:noAutofit/>
          </a:bodyPr>
          <a:lstStyle>
            <a:lvl1pPr marL="257168" indent="-128585" algn="ctr">
              <a:lnSpc>
                <a:spcPct val="100000"/>
              </a:lnSpc>
              <a:spcBef>
                <a:spcPts val="900"/>
              </a:spcBef>
              <a:buFont typeface="Wingdings" charset="2"/>
              <a:buChar char="§"/>
              <a:defRPr sz="1575"/>
            </a:lvl1pPr>
            <a:lvl2pPr marL="257168" indent="-128585" algn="ctr">
              <a:lnSpc>
                <a:spcPct val="100000"/>
              </a:lnSpc>
              <a:spcBef>
                <a:spcPts val="900"/>
              </a:spcBef>
              <a:buFont typeface="Wingdings" charset="2"/>
              <a:buChar char="§"/>
              <a:defRPr sz="1575"/>
            </a:lvl2pPr>
            <a:lvl3pPr marL="514337" indent="-128585" algn="ctr">
              <a:lnSpc>
                <a:spcPct val="100000"/>
              </a:lnSpc>
              <a:spcBef>
                <a:spcPts val="900"/>
              </a:spcBef>
              <a:buFont typeface="Wingdings" charset="2"/>
              <a:buChar char="§"/>
              <a:defRPr sz="1575"/>
            </a:lvl3pPr>
            <a:lvl4pPr marL="771506" indent="-128585" algn="ctr">
              <a:lnSpc>
                <a:spcPct val="100000"/>
              </a:lnSpc>
              <a:spcBef>
                <a:spcPts val="900"/>
              </a:spcBef>
              <a:buFont typeface="Wingdings" charset="2"/>
              <a:buChar char="§"/>
              <a:defRPr sz="1575"/>
            </a:lvl4pPr>
            <a:lvl5pPr marL="1028675" indent="-128585" algn="ctr">
              <a:lnSpc>
                <a:spcPct val="100000"/>
              </a:lnSpc>
              <a:spcBef>
                <a:spcPts val="900"/>
              </a:spcBef>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7" name="Footer Placeholder 4"/>
          <p:cNvSpPr>
            <a:spLocks noGrp="1"/>
          </p:cNvSpPr>
          <p:nvPr>
            <p:ph type="ftr" sz="quarter" idx="15"/>
          </p:nvPr>
        </p:nvSpPr>
        <p:spPr>
          <a:xfrm>
            <a:off x="1603375" y="6226181"/>
            <a:ext cx="4719638"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8"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BEA3D1BA-E4AE-4D99-ACC2-F63F1EAB335D}"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303002378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Learn More Bullets">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1828806"/>
            <a:ext cx="8358187" cy="3929063"/>
          </a:xfrm>
        </p:spPr>
        <p:txBody>
          <a:bodyPr lIns="0" tIns="0" rIns="0" bIns="0">
            <a:noAutofit/>
          </a:bodyPr>
          <a:lstStyle>
            <a:lvl1pPr marL="257168" indent="-128585" algn="ctr">
              <a:lnSpc>
                <a:spcPct val="100000"/>
              </a:lnSpc>
              <a:buFont typeface="Wingdings" charset="2"/>
              <a:buChar char="§"/>
              <a:defRPr sz="1575"/>
            </a:lvl1pPr>
            <a:lvl2pPr marL="257168" indent="-128585" algn="ctr">
              <a:lnSpc>
                <a:spcPct val="100000"/>
              </a:lnSpc>
              <a:buFont typeface="Wingdings" charset="2"/>
              <a:buChar char="§"/>
              <a:defRPr sz="1575"/>
            </a:lvl2pPr>
            <a:lvl3pPr marL="514337" indent="-128585" algn="ctr">
              <a:lnSpc>
                <a:spcPct val="100000"/>
              </a:lnSpc>
              <a:buFont typeface="Wingdings" charset="2"/>
              <a:buChar char="§"/>
              <a:defRPr sz="1575"/>
            </a:lvl3pPr>
            <a:lvl4pPr marL="771506" indent="-128585" algn="ctr">
              <a:lnSpc>
                <a:spcPct val="100000"/>
              </a:lnSpc>
              <a:buFont typeface="Wingdings" charset="2"/>
              <a:buChar char="§"/>
              <a:defRPr sz="1575"/>
            </a:lvl4pPr>
            <a:lvl5pPr marL="1028675" indent="-128585" algn="ctr">
              <a:lnSpc>
                <a:spcPct val="100000"/>
              </a:lnSpc>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7" name="Footer Placeholder 4"/>
          <p:cNvSpPr>
            <a:spLocks noGrp="1"/>
          </p:cNvSpPr>
          <p:nvPr>
            <p:ph type="ftr" sz="quarter" idx="15"/>
          </p:nvPr>
        </p:nvSpPr>
        <p:spPr>
          <a:xfrm>
            <a:off x="1603375" y="6226181"/>
            <a:ext cx="4719638"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8"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E83FBD0B-C542-4823-BBF6-B7A5EEB3544C}"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1470313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7794964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 y="0"/>
            <a:ext cx="91408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19838" y="496888"/>
            <a:ext cx="2257425" cy="804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userDrawn="1"/>
        </p:nvSpPr>
        <p:spPr>
          <a:xfrm>
            <a:off x="6646865" y="1973264"/>
            <a:ext cx="1486304" cy="207749"/>
          </a:xfrm>
          <a:prstGeom prst="rect">
            <a:avLst/>
          </a:prstGeom>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342892" eaLnBrk="0" hangingPunct="0">
              <a:defRPr/>
            </a:pPr>
            <a:r>
              <a:rPr lang="en-US" altLang="en-US" sz="750" dirty="0">
                <a:solidFill>
                  <a:srgbClr val="3B3838"/>
                </a:solidFill>
                <a:latin typeface="Calibri" panose="020F0502020204030204" pitchFamily="34" charset="0"/>
                <a:cs typeface="Franklin Gothic Book"/>
              </a:rPr>
              <a:t>https://</a:t>
            </a:r>
            <a:r>
              <a:rPr lang="en-US" altLang="en-US" sz="750" dirty="0" err="1">
                <a:solidFill>
                  <a:srgbClr val="3B3838"/>
                </a:solidFill>
                <a:latin typeface="Calibri" panose="020F0502020204030204" pitchFamily="34" charset="0"/>
                <a:cs typeface="Franklin Gothic Book"/>
              </a:rPr>
              <a:t>twitter.com</a:t>
            </a:r>
            <a:r>
              <a:rPr lang="en-US" altLang="en-US" sz="750" dirty="0">
                <a:solidFill>
                  <a:srgbClr val="3B3838"/>
                </a:solidFill>
                <a:latin typeface="Calibri" panose="020F0502020204030204" pitchFamily="34" charset="0"/>
                <a:cs typeface="Franklin Gothic Book"/>
              </a:rPr>
              <a:t>/</a:t>
            </a:r>
            <a:r>
              <a:rPr lang="en-US" altLang="en-US" sz="750" dirty="0" err="1">
                <a:solidFill>
                  <a:srgbClr val="3B3838"/>
                </a:solidFill>
                <a:latin typeface="Calibri" panose="020F0502020204030204" pitchFamily="34" charset="0"/>
                <a:cs typeface="Franklin Gothic Book"/>
              </a:rPr>
              <a:t>SMCoalition</a:t>
            </a:r>
            <a:r>
              <a:rPr lang="en-US" altLang="en-US" sz="750" dirty="0">
                <a:solidFill>
                  <a:srgbClr val="3B3838"/>
                </a:solidFill>
                <a:latin typeface="Calibri" panose="020F0502020204030204" pitchFamily="34" charset="0"/>
                <a:cs typeface="Franklin Gothic Book"/>
              </a:rPr>
              <a:t> </a:t>
            </a:r>
          </a:p>
        </p:txBody>
      </p:sp>
      <p:sp>
        <p:nvSpPr>
          <p:cNvPr id="8" name="Rectangle 7"/>
          <p:cNvSpPr/>
          <p:nvPr userDrawn="1"/>
        </p:nvSpPr>
        <p:spPr>
          <a:xfrm>
            <a:off x="6646863" y="2487615"/>
            <a:ext cx="1838965" cy="213597"/>
          </a:xfrm>
          <a:prstGeom prst="rect">
            <a:avLst/>
          </a:prstGeom>
        </p:spPr>
        <p:txBody>
          <a:bodyPr wrap="none">
            <a:spAutoFit/>
          </a:bodyPr>
          <a:lstStyle/>
          <a:p>
            <a:pPr defTabSz="342892" eaLnBrk="0" hangingPunct="0">
              <a:defRPr/>
            </a:pPr>
            <a:r>
              <a:rPr lang="en-US" sz="788" dirty="0" err="1">
                <a:solidFill>
                  <a:srgbClr val="E7E6E6">
                    <a:lumMod val="25000"/>
                  </a:srgbClr>
                </a:solidFill>
                <a:latin typeface="Franklin Gothic Book"/>
                <a:cs typeface="Franklin Gothic Book"/>
              </a:rPr>
              <a:t>Facebook.com</a:t>
            </a:r>
            <a:r>
              <a:rPr lang="en-US" sz="788" dirty="0">
                <a:solidFill>
                  <a:srgbClr val="E7E6E6">
                    <a:lumMod val="25000"/>
                  </a:srgbClr>
                </a:solidFill>
                <a:latin typeface="Franklin Gothic Book"/>
                <a:cs typeface="Franklin Gothic Book"/>
              </a:rPr>
              <a:t>/</a:t>
            </a:r>
            <a:r>
              <a:rPr lang="en-US" sz="788" dirty="0" err="1">
                <a:solidFill>
                  <a:srgbClr val="E7E6E6">
                    <a:lumMod val="25000"/>
                  </a:srgbClr>
                </a:solidFill>
                <a:latin typeface="Franklin Gothic Book"/>
                <a:cs typeface="Franklin Gothic Book"/>
              </a:rPr>
              <a:t>SMLeadershipCoalition</a:t>
            </a:r>
            <a:endParaRPr lang="en-US" sz="788" dirty="0">
              <a:solidFill>
                <a:srgbClr val="E7E6E6">
                  <a:lumMod val="25000"/>
                </a:srgbClr>
              </a:solidFill>
              <a:latin typeface="Franklin Gothic Book"/>
              <a:cs typeface="Franklin Gothic Book"/>
            </a:endParaRPr>
          </a:p>
        </p:txBody>
      </p:sp>
      <p:sp>
        <p:nvSpPr>
          <p:cNvPr id="9" name="Rectangle 8"/>
          <p:cNvSpPr/>
          <p:nvPr userDrawn="1"/>
        </p:nvSpPr>
        <p:spPr>
          <a:xfrm>
            <a:off x="6646863" y="3059116"/>
            <a:ext cx="2214562" cy="334835"/>
          </a:xfrm>
          <a:prstGeom prst="rect">
            <a:avLst/>
          </a:prstGeom>
        </p:spPr>
        <p:txBody>
          <a:bodyPr>
            <a:spAutoFit/>
          </a:bodyPr>
          <a:lstStyle/>
          <a:p>
            <a:pPr defTabSz="342892" eaLnBrk="0" hangingPunct="0">
              <a:defRPr/>
            </a:pPr>
            <a:r>
              <a:rPr lang="en-US" sz="788" dirty="0">
                <a:solidFill>
                  <a:srgbClr val="E7E6E6">
                    <a:lumMod val="25000"/>
                  </a:srgbClr>
                </a:solidFill>
                <a:latin typeface="Franklin Gothic Book"/>
                <a:cs typeface="Franklin Gothic Book"/>
              </a:rPr>
              <a:t>http://</a:t>
            </a:r>
            <a:r>
              <a:rPr lang="en-US" sz="788" dirty="0" err="1">
                <a:solidFill>
                  <a:srgbClr val="E7E6E6">
                    <a:lumMod val="25000"/>
                  </a:srgbClr>
                </a:solidFill>
                <a:latin typeface="Franklin Gothic Book"/>
                <a:cs typeface="Franklin Gothic Book"/>
              </a:rPr>
              <a:t>www.linkedin.com</a:t>
            </a:r>
            <a:r>
              <a:rPr lang="en-US" sz="788" dirty="0">
                <a:solidFill>
                  <a:srgbClr val="E7E6E6">
                    <a:lumMod val="25000"/>
                  </a:srgbClr>
                </a:solidFill>
                <a:latin typeface="Franklin Gothic Book"/>
                <a:cs typeface="Franklin Gothic Book"/>
              </a:rPr>
              <a:t> /groups </a:t>
            </a:r>
          </a:p>
          <a:p>
            <a:pPr defTabSz="342892" eaLnBrk="0" hangingPunct="0">
              <a:defRPr/>
            </a:pPr>
            <a:r>
              <a:rPr lang="en-US" sz="788" dirty="0">
                <a:solidFill>
                  <a:srgbClr val="E7E6E6">
                    <a:lumMod val="25000"/>
                  </a:srgbClr>
                </a:solidFill>
                <a:latin typeface="Franklin Gothic Book"/>
                <a:cs typeface="Franklin Gothic Book"/>
              </a:rPr>
              <a:t>/Smart-Manufacturing-Leadership-Coalition</a:t>
            </a:r>
          </a:p>
        </p:txBody>
      </p:sp>
      <p:pic>
        <p:nvPicPr>
          <p:cNvPr id="10" name="Picture 1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9676" y="1976444"/>
            <a:ext cx="3032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7"/>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9676" y="2493969"/>
            <a:ext cx="3032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8"/>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289676" y="3011494"/>
            <a:ext cx="3032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430576" y="451267"/>
            <a:ext cx="5141552"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424640" y="1906649"/>
            <a:ext cx="5158205" cy="2465326"/>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2260997" y="6200782"/>
            <a:ext cx="4714875"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0882238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alphaModFix amt="26000"/>
          </a:blip>
          <a:stretch>
            <a:fillRect/>
          </a:stretch>
        </p:blipFill>
        <p:spPr>
          <a:xfrm>
            <a:off x="-1" y="0"/>
            <a:ext cx="9144001" cy="6858000"/>
          </a:xfrm>
          <a:prstGeom prst="rect">
            <a:avLst/>
          </a:prstGeom>
        </p:spPr>
      </p:pic>
      <p:sp>
        <p:nvSpPr>
          <p:cNvPr id="4" name="Title 8"/>
          <p:cNvSpPr>
            <a:spLocks noGrp="1"/>
          </p:cNvSpPr>
          <p:nvPr>
            <p:ph type="ctrTitle"/>
          </p:nvPr>
        </p:nvSpPr>
        <p:spPr>
          <a:xfrm>
            <a:off x="660057" y="3646137"/>
            <a:ext cx="7772400" cy="1829761"/>
          </a:xfrm>
        </p:spPr>
        <p:txBody>
          <a:bodyPr vert="horz" anchor="b">
            <a:normAutofit/>
            <a:scene3d>
              <a:camera prst="orthographicFront"/>
              <a:lightRig rig="soft" dir="t"/>
            </a:scene3d>
            <a:sp3d prstMaterial="softEdge"/>
          </a:bodyPr>
          <a:lstStyle>
            <a:lvl1pPr algn="r">
              <a:defRPr sz="2400" b="0" cap="none">
                <a:solidFill>
                  <a:schemeClr val="accent5"/>
                </a:solidFill>
                <a:effectLst/>
              </a:defRPr>
            </a:lvl1pPr>
          </a:lstStyle>
          <a:p>
            <a:r>
              <a:rPr kumimoji="0" lang="en-US" dirty="0"/>
              <a:t>Click to edit Master title style</a:t>
            </a:r>
          </a:p>
        </p:txBody>
      </p:sp>
      <p:sp>
        <p:nvSpPr>
          <p:cNvPr id="5" name="Subtitle 16"/>
          <p:cNvSpPr>
            <a:spLocks noGrp="1"/>
          </p:cNvSpPr>
          <p:nvPr>
            <p:ph type="subTitle" idx="1"/>
          </p:nvPr>
        </p:nvSpPr>
        <p:spPr>
          <a:xfrm>
            <a:off x="685800" y="5568513"/>
            <a:ext cx="7772400" cy="941485"/>
          </a:xfrm>
        </p:spPr>
        <p:txBody>
          <a:bodyPr lIns="45720" rIns="45720">
            <a:normAutofit/>
          </a:bodyPr>
          <a:lstStyle>
            <a:lvl1pPr marL="0" marR="48005" indent="0" algn="r">
              <a:buNone/>
              <a:defRPr sz="1800">
                <a:solidFill>
                  <a:schemeClr val="tx2">
                    <a:lumMod val="75000"/>
                  </a:schemeClr>
                </a:solidFill>
              </a:defRPr>
            </a:lvl1pPr>
            <a:lvl2pPr marL="342892" indent="0" algn="ctr">
              <a:buNone/>
            </a:lvl2pPr>
            <a:lvl3pPr marL="685783" indent="0" algn="ctr">
              <a:buNone/>
            </a:lvl3pPr>
            <a:lvl4pPr marL="1028675" indent="0" algn="ctr">
              <a:buNone/>
            </a:lvl4pPr>
            <a:lvl5pPr marL="1371566" indent="0" algn="ctr">
              <a:buNone/>
            </a:lvl5pPr>
            <a:lvl6pPr marL="1714457" indent="0" algn="ctr">
              <a:buNone/>
            </a:lvl6pPr>
            <a:lvl7pPr marL="2057348" indent="0" algn="ctr">
              <a:buNone/>
            </a:lvl7pPr>
            <a:lvl8pPr marL="2400240" indent="0" algn="ctr">
              <a:buNone/>
            </a:lvl8pPr>
            <a:lvl9pPr marL="2743132" indent="0" algn="ctr">
              <a:buNone/>
            </a:lvl9pPr>
          </a:lstStyle>
          <a:p>
            <a:r>
              <a:rPr kumimoji="0" lang="en-US" dirty="0"/>
              <a:t>Click to edit Master subtitle style</a:t>
            </a:r>
          </a:p>
        </p:txBody>
      </p:sp>
      <p:pic>
        <p:nvPicPr>
          <p:cNvPr id="3" name="Picture 2" descr="REMADE inst_Logo.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7500" t="11900" r="8844" b="12579"/>
          <a:stretch/>
        </p:blipFill>
        <p:spPr>
          <a:xfrm>
            <a:off x="5172303" y="121940"/>
            <a:ext cx="3355810" cy="1561218"/>
          </a:xfrm>
          <a:prstGeom prst="rect">
            <a:avLst/>
          </a:prstGeom>
        </p:spPr>
      </p:pic>
    </p:spTree>
    <p:extLst>
      <p:ext uri="{BB962C8B-B14F-4D97-AF65-F5344CB8AC3E}">
        <p14:creationId xmlns:p14="http://schemas.microsoft.com/office/powerpoint/2010/main" val="372030559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Title 6"/>
          <p:cNvSpPr>
            <a:spLocks noGrp="1"/>
          </p:cNvSpPr>
          <p:nvPr>
            <p:ph type="title"/>
          </p:nvPr>
        </p:nvSpPr>
        <p:spPr>
          <a:xfrm>
            <a:off x="457200" y="274644"/>
            <a:ext cx="8229600" cy="1029605"/>
          </a:xfrm>
        </p:spPr>
        <p:txBody>
          <a:bodyPr rtlCol="0"/>
          <a:lstStyle/>
          <a:p>
            <a:r>
              <a:rPr kumimoji="0" lang="en-US" dirty="0"/>
              <a:t>Click to edit Master title style</a:t>
            </a:r>
          </a:p>
        </p:txBody>
      </p:sp>
      <p:sp>
        <p:nvSpPr>
          <p:cNvPr id="16" name="Slide Number Placeholder 17"/>
          <p:cNvSpPr>
            <a:spLocks noGrp="1"/>
          </p:cNvSpPr>
          <p:nvPr>
            <p:ph type="sldNum" sz="quarter" idx="4"/>
          </p:nvPr>
        </p:nvSpPr>
        <p:spPr>
          <a:xfrm>
            <a:off x="8458202" y="6442269"/>
            <a:ext cx="245933" cy="209356"/>
          </a:xfrm>
          <a:prstGeom prst="rect">
            <a:avLst/>
          </a:prstGeom>
        </p:spPr>
        <p:txBody>
          <a:bodyPr vert="horz" lIns="0" tIns="0" rIns="0" bIns="0" anchor="ctr" anchorCtr="0"/>
          <a:lstStyle>
            <a:lvl1pPr algn="r" eaLnBrk="1" latinLnBrk="0" hangingPunct="1">
              <a:defRPr kumimoji="0" sz="1050" b="1">
                <a:solidFill>
                  <a:schemeClr val="bg1">
                    <a:lumMod val="65000"/>
                  </a:schemeClr>
                </a:solidFill>
                <a:latin typeface="Franklin Gothic Book"/>
                <a:cs typeface="Franklin Gothic Book"/>
              </a:defRPr>
            </a:lvl1pPr>
          </a:lstStyle>
          <a:p>
            <a:pPr defTabSz="342892" fontAlgn="auto">
              <a:spcBef>
                <a:spcPts val="0"/>
              </a:spcBef>
              <a:spcAft>
                <a:spcPts val="0"/>
              </a:spcAft>
            </a:pPr>
            <a:fld id="{6D56EEAD-0332-044B-8491-07E146F0D709}" type="slidenum">
              <a:rPr lang="en-GB" smtClean="0">
                <a:solidFill>
                  <a:prstClr val="white">
                    <a:lumMod val="65000"/>
                  </a:prstClr>
                </a:solidFill>
              </a:rPr>
              <a:pPr defTabSz="342892" fontAlgn="auto">
                <a:spcBef>
                  <a:spcPts val="0"/>
                </a:spcBef>
                <a:spcAft>
                  <a:spcPts val="0"/>
                </a:spcAft>
              </a:pPr>
              <a:t>‹#›</a:t>
            </a:fld>
            <a:endParaRPr lang="en-GB" dirty="0">
              <a:solidFill>
                <a:prstClr val="white">
                  <a:lumMod val="65000"/>
                </a:prstClr>
              </a:solidFill>
            </a:endParaRPr>
          </a:p>
        </p:txBody>
      </p:sp>
      <p:pic>
        <p:nvPicPr>
          <p:cNvPr id="18" name="Picture 17" descr="REMADE inst_Logo.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7500" t="11900" r="8844" b="12579"/>
          <a:stretch/>
        </p:blipFill>
        <p:spPr>
          <a:xfrm>
            <a:off x="180978" y="6214842"/>
            <a:ext cx="1123758" cy="522804"/>
          </a:xfrm>
          <a:prstGeom prst="rect">
            <a:avLst/>
          </a:prstGeom>
        </p:spPr>
      </p:pic>
      <p:sp>
        <p:nvSpPr>
          <p:cNvPr id="19" name="Footer Placeholder 21"/>
          <p:cNvSpPr>
            <a:spLocks noGrp="1"/>
          </p:cNvSpPr>
          <p:nvPr>
            <p:ph type="ftr" sz="quarter" idx="3"/>
          </p:nvPr>
        </p:nvSpPr>
        <p:spPr>
          <a:xfrm>
            <a:off x="1389720" y="6442274"/>
            <a:ext cx="7068480" cy="210385"/>
          </a:xfrm>
          <a:prstGeom prst="rect">
            <a:avLst/>
          </a:prstGeom>
        </p:spPr>
        <p:txBody>
          <a:bodyPr vert="horz" lIns="0" tIns="0" rIns="0" bIns="0" anchor="ctr" anchorCtr="0"/>
          <a:lstStyle>
            <a:lvl1pPr algn="r" eaLnBrk="1" latinLnBrk="0" hangingPunct="1">
              <a:defRPr kumimoji="0" sz="600">
                <a:solidFill>
                  <a:srgbClr val="A6A6A6"/>
                </a:solidFill>
                <a:latin typeface="Franklin Gothic Book"/>
                <a:cs typeface="Franklin Gothic Book"/>
              </a:defRPr>
            </a:lvl1pPr>
          </a:lstStyle>
          <a:p>
            <a:pPr defTabSz="342892" fontAlgn="auto">
              <a:spcBef>
                <a:spcPts val="0"/>
              </a:spcBef>
              <a:spcAft>
                <a:spcPts val="0"/>
              </a:spcAft>
            </a:pPr>
            <a:endParaRPr lang="en-GB" dirty="0"/>
          </a:p>
        </p:txBody>
      </p:sp>
      <p:cxnSp>
        <p:nvCxnSpPr>
          <p:cNvPr id="20" name="Straight Connector 19"/>
          <p:cNvCxnSpPr/>
          <p:nvPr userDrawn="1"/>
        </p:nvCxnSpPr>
        <p:spPr>
          <a:xfrm>
            <a:off x="2551814" y="6449283"/>
            <a:ext cx="6140616" cy="0"/>
          </a:xfrm>
          <a:prstGeom prst="line">
            <a:avLst/>
          </a:prstGeom>
          <a:ln w="6350" cap="flat" cmpd="sng" algn="ctr">
            <a:solidFill>
              <a:schemeClr val="tx1">
                <a:lumMod val="50000"/>
                <a:lumOff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449038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206" y="177114"/>
            <a:ext cx="8804197" cy="577081"/>
          </a:xfrm>
        </p:spPr>
        <p:txBody>
          <a:bodyPr/>
          <a:lstStyle>
            <a:lvl1pPr>
              <a:defRPr sz="2700" b="0">
                <a:solidFill>
                  <a:schemeClr val="tx1">
                    <a:lumMod val="50000"/>
                    <a:lumOff val="50000"/>
                  </a:schemeClr>
                </a:solidFill>
              </a:defRPr>
            </a:lvl1pPr>
          </a:lstStyle>
          <a:p>
            <a:r>
              <a:rPr lang="en-US" dirty="0"/>
              <a:t>Click to edit Master title style</a:t>
            </a:r>
          </a:p>
        </p:txBody>
      </p:sp>
      <p:sp>
        <p:nvSpPr>
          <p:cNvPr id="3" name="Content Placeholder 2"/>
          <p:cNvSpPr>
            <a:spLocks noGrp="1"/>
          </p:cNvSpPr>
          <p:nvPr>
            <p:ph idx="1"/>
          </p:nvPr>
        </p:nvSpPr>
        <p:spPr>
          <a:xfrm>
            <a:off x="111204" y="1294023"/>
            <a:ext cx="8651796" cy="1338828"/>
          </a:xfrm>
          <a:prstGeom prst="rect">
            <a:avLst/>
          </a:prstGeom>
        </p:spPr>
        <p:txBody>
          <a:bodyPr>
            <a:spAutoFit/>
          </a:bodyPr>
          <a:lstStyle>
            <a:lvl1pPr>
              <a:buClr>
                <a:schemeClr val="accent1"/>
              </a:buClr>
              <a:defRPr sz="1800">
                <a:solidFill>
                  <a:schemeClr val="accent6">
                    <a:lumMod val="50000"/>
                  </a:schemeClr>
                </a:solidFill>
                <a:latin typeface="Franklin Gothic Book"/>
                <a:cs typeface="Franklin Gothic Book"/>
              </a:defRPr>
            </a:lvl1pPr>
            <a:lvl2pPr marL="386945" indent="-177400">
              <a:buClr>
                <a:schemeClr val="accent1"/>
              </a:buClr>
              <a:buFont typeface="Arial Narrow" pitchFamily="34" charset="0"/>
              <a:buChar char="–"/>
              <a:defRPr sz="1500">
                <a:solidFill>
                  <a:schemeClr val="bg2">
                    <a:lumMod val="25000"/>
                  </a:schemeClr>
                </a:solidFill>
                <a:latin typeface="Franklin Gothic Book"/>
                <a:cs typeface="Franklin Gothic Book"/>
              </a:defRPr>
            </a:lvl2pPr>
            <a:lvl3pPr marL="558390" indent="-126203">
              <a:buClr>
                <a:schemeClr val="accent1"/>
              </a:buClr>
              <a:defRPr sz="1350">
                <a:solidFill>
                  <a:schemeClr val="bg2">
                    <a:lumMod val="25000"/>
                  </a:schemeClr>
                </a:solidFill>
                <a:latin typeface="Franklin Gothic Book"/>
                <a:cs typeface="Franklin Gothic Book"/>
              </a:defRPr>
            </a:lvl3pPr>
            <a:lvl4pPr marL="729836" indent="-171446">
              <a:buClr>
                <a:schemeClr val="accent1"/>
              </a:buClr>
              <a:defRPr sz="1200">
                <a:solidFill>
                  <a:schemeClr val="bg2">
                    <a:lumMod val="25000"/>
                  </a:schemeClr>
                </a:solidFill>
                <a:latin typeface="Franklin Gothic Book"/>
                <a:cs typeface="Franklin Gothic Book"/>
              </a:defRPr>
            </a:lvl4pPr>
            <a:lvl5pPr marL="857228" indent="-127394">
              <a:buClr>
                <a:schemeClr val="accent1"/>
              </a:buClr>
              <a:buFont typeface="Arial" pitchFamily="34" charset="0"/>
              <a:buChar char="•"/>
              <a:defRPr sz="1200">
                <a:solidFill>
                  <a:schemeClr val="bg2">
                    <a:lumMod val="25000"/>
                  </a:schemeClr>
                </a:solidFill>
                <a:latin typeface="Franklin Gothic Book"/>
                <a:cs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a:xfrm>
            <a:off x="4632325" y="6356356"/>
            <a:ext cx="2895600" cy="365125"/>
          </a:xfrm>
          <a:prstGeom prst="rect">
            <a:avLst/>
          </a:prstGeom>
        </p:spPr>
        <p:txBody>
          <a:bodyPr/>
          <a:lstStyle>
            <a:lvl1pPr>
              <a:defRPr>
                <a:latin typeface="Franklin Gothic Book"/>
              </a:defRPr>
            </a:lvl1pPr>
          </a:lstStyle>
          <a:p>
            <a:pPr fontAlgn="auto">
              <a:spcBef>
                <a:spcPts val="0"/>
              </a:spcBef>
              <a:spcAft>
                <a:spcPts val="0"/>
              </a:spcAft>
              <a:defRPr/>
            </a:pPr>
            <a:endParaRPr lang="en-US" dirty="0">
              <a:solidFill>
                <a:srgbClr val="04617B">
                  <a:shade val="90000"/>
                </a:srgbClr>
              </a:solidFill>
            </a:endParaRPr>
          </a:p>
        </p:txBody>
      </p:sp>
    </p:spTree>
    <p:extLst>
      <p:ext uri="{BB962C8B-B14F-4D97-AF65-F5344CB8AC3E}">
        <p14:creationId xmlns:p14="http://schemas.microsoft.com/office/powerpoint/2010/main" val="169279475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b="0"/>
            </a:lvl1pPr>
          </a:lstStyle>
          <a:p>
            <a:r>
              <a:rPr lang="en-US" dirty="0"/>
              <a:t>Click to edit Master title style</a:t>
            </a:r>
          </a:p>
        </p:txBody>
      </p:sp>
      <p:sp>
        <p:nvSpPr>
          <p:cNvPr id="4" name="Text Placeholder 3"/>
          <p:cNvSpPr>
            <a:spLocks noGrp="1"/>
          </p:cNvSpPr>
          <p:nvPr>
            <p:ph type="body" sz="quarter" idx="10"/>
          </p:nvPr>
        </p:nvSpPr>
        <p:spPr>
          <a:xfrm>
            <a:off x="192088" y="812800"/>
            <a:ext cx="8731250" cy="55308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800577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cSld name="10_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57200" y="1"/>
            <a:ext cx="8229600" cy="641349"/>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79528107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1"/>
          </p:nvPr>
        </p:nvSpPr>
        <p:spPr>
          <a:xfrm>
            <a:off x="6781800" y="6601439"/>
            <a:ext cx="892175" cy="276225"/>
          </a:xfrm>
          <a:prstGeom prst="rect">
            <a:avLst/>
          </a:prstGeom>
          <a:ln/>
        </p:spPr>
        <p:txBody>
          <a:bodyPr/>
          <a:lstStyle>
            <a:lvl1pPr>
              <a:defRPr/>
            </a:lvl1pPr>
          </a:lstStyle>
          <a:p>
            <a:pPr fontAlgn="auto">
              <a:spcBef>
                <a:spcPts val="0"/>
              </a:spcBef>
              <a:spcAft>
                <a:spcPts val="0"/>
              </a:spcAft>
              <a:defRPr/>
            </a:pPr>
            <a:endParaRPr lang="en-US">
              <a:solidFill>
                <a:srgbClr val="4D4D4D"/>
              </a:solidFill>
              <a:latin typeface="Franklin Gothic Book"/>
            </a:endParaRPr>
          </a:p>
        </p:txBody>
      </p:sp>
      <p:sp>
        <p:nvSpPr>
          <p:cNvPr id="5" name="Slide Number Placeholder 15"/>
          <p:cNvSpPr>
            <a:spLocks noGrp="1"/>
          </p:cNvSpPr>
          <p:nvPr>
            <p:ph type="sldNum" sz="quarter" idx="4"/>
          </p:nvPr>
        </p:nvSpPr>
        <p:spPr>
          <a:xfrm>
            <a:off x="88496" y="6453547"/>
            <a:ext cx="1066800" cy="365125"/>
          </a:xfrm>
          <a:prstGeom prst="rect">
            <a:avLst/>
          </a:prstGeom>
          <a:ln>
            <a:solidFill>
              <a:schemeClr val="bg1"/>
            </a:solidFill>
          </a:ln>
        </p:spPr>
        <p:txBody>
          <a:bodyPr vert="horz" lIns="91440" tIns="45720" rIns="91440" bIns="45720" rtlCol="0" anchor="ctr"/>
          <a:lstStyle>
            <a:lvl1pPr algn="r">
              <a:defRPr sz="1200">
                <a:solidFill>
                  <a:schemeClr val="accent2">
                    <a:lumMod val="75000"/>
                  </a:schemeClr>
                </a:solidFill>
              </a:defRPr>
            </a:lvl1pPr>
          </a:lstStyle>
          <a:p>
            <a:pPr fontAlgn="auto">
              <a:spcBef>
                <a:spcPts val="0"/>
              </a:spcBef>
              <a:spcAft>
                <a:spcPts val="0"/>
              </a:spcAft>
            </a:pPr>
            <a:fld id="{048367B6-A0F1-485F-928A-F8387AE218C3}" type="slidenum">
              <a:rPr lang="en-US" smtClean="0">
                <a:solidFill>
                  <a:srgbClr val="4F81BD">
                    <a:lumMod val="75000"/>
                  </a:srgbClr>
                </a:solidFill>
                <a:latin typeface="Franklin Gothic Book"/>
              </a:rPr>
              <a:pPr fontAlgn="auto">
                <a:spcBef>
                  <a:spcPts val="0"/>
                </a:spcBef>
                <a:spcAft>
                  <a:spcPts val="0"/>
                </a:spcAft>
              </a:pPr>
              <a:t>‹#›</a:t>
            </a:fld>
            <a:endParaRPr lang="en-US" dirty="0">
              <a:solidFill>
                <a:srgbClr val="4F81BD">
                  <a:lumMod val="75000"/>
                </a:srgbClr>
              </a:solidFill>
              <a:latin typeface="Franklin Gothic Book"/>
            </a:endParaRPr>
          </a:p>
        </p:txBody>
      </p:sp>
    </p:spTree>
    <p:extLst>
      <p:ext uri="{BB962C8B-B14F-4D97-AF65-F5344CB8AC3E}">
        <p14:creationId xmlns:p14="http://schemas.microsoft.com/office/powerpoint/2010/main" val="275804468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424822322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2_EERE Black Slide Cover">
    <p:spTree>
      <p:nvGrpSpPr>
        <p:cNvPr id="1" name=""/>
        <p:cNvGrpSpPr/>
        <p:nvPr/>
      </p:nvGrpSpPr>
      <p:grpSpPr>
        <a:xfrm>
          <a:off x="0" y="0"/>
          <a:ext cx="0" cy="0"/>
          <a:chOff x="0" y="0"/>
          <a:chExt cx="0" cy="0"/>
        </a:xfrm>
      </p:grpSpPr>
      <p:sp>
        <p:nvSpPr>
          <p:cNvPr id="5" name="Rectangle 19"/>
          <p:cNvSpPr/>
          <p:nvPr userDrawn="1"/>
        </p:nvSpPr>
        <p:spPr>
          <a:xfrm>
            <a:off x="0" y="0"/>
            <a:ext cx="9144000" cy="327660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9"/>
          <p:cNvSpPr/>
          <p:nvPr userDrawn="1"/>
        </p:nvSpPr>
        <p:spPr>
          <a:xfrm flipH="1">
            <a:off x="5334000" y="3276600"/>
            <a:ext cx="3810000" cy="3365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1" name="Rectangle 6"/>
          <p:cNvSpPr/>
          <p:nvPr userDrawn="1"/>
        </p:nvSpPr>
        <p:spPr>
          <a:xfrm flipH="1">
            <a:off x="0" y="1905000"/>
            <a:ext cx="9144000"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5" name="Picture 16" descr="vol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00400" y="0"/>
            <a:ext cx="2133600" cy="1565275"/>
          </a:xfrm>
          <a:prstGeom prst="rect">
            <a:avLst/>
          </a:prstGeom>
          <a:noFill/>
          <a:ln w="9525">
            <a:noFill/>
            <a:miter lim="800000"/>
            <a:headEnd/>
            <a:tailEnd/>
          </a:ln>
        </p:spPr>
      </p:pic>
      <p:pic>
        <p:nvPicPr>
          <p:cNvPr id="16" name="Picture 13" descr="Oneturbin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24000"/>
            <a:ext cx="1905000" cy="1758950"/>
          </a:xfrm>
          <a:prstGeom prst="rect">
            <a:avLst/>
          </a:prstGeom>
          <a:noFill/>
          <a:ln w="9525">
            <a:noFill/>
            <a:miter lim="800000"/>
            <a:headEnd/>
            <a:tailEnd/>
          </a:ln>
        </p:spPr>
      </p:pic>
      <p:pic>
        <p:nvPicPr>
          <p:cNvPr id="18" name="Picture 14" descr="pumpwithleaves.JPG"/>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5334000" y="1524000"/>
            <a:ext cx="2133600" cy="1762125"/>
          </a:xfrm>
          <a:prstGeom prst="rect">
            <a:avLst/>
          </a:prstGeom>
          <a:noFill/>
          <a:ln w="9525">
            <a:noFill/>
            <a:miter lim="800000"/>
            <a:headEnd/>
            <a:tailEnd/>
          </a:ln>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143000" cy="1524000"/>
          </a:xfrm>
          <a:prstGeom prst="rect">
            <a:avLst/>
          </a:prstGeom>
        </p:spPr>
      </p:pic>
      <p:pic>
        <p:nvPicPr>
          <p:cNvPr id="22" name="Picture 21"/>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7467600" y="1524000"/>
            <a:ext cx="1676400" cy="1762124"/>
          </a:xfrm>
          <a:prstGeom prst="rect">
            <a:avLst/>
          </a:prstGeom>
        </p:spPr>
      </p:pic>
      <p:pic>
        <p:nvPicPr>
          <p:cNvPr id="13" name="Picture 12" descr="led.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66800" y="0"/>
            <a:ext cx="2133600" cy="1539875"/>
          </a:xfrm>
          <a:prstGeom prst="rect">
            <a:avLst/>
          </a:prstGeom>
          <a:noFill/>
          <a:ln w="9525">
            <a:noFill/>
            <a:miter lim="800000"/>
            <a:headEnd/>
            <a:tailEnd/>
          </a:ln>
        </p:spPr>
      </p:pic>
      <p:pic>
        <p:nvPicPr>
          <p:cNvPr id="14" name="Picture 10" descr="insulate.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200400" y="1524000"/>
            <a:ext cx="2133600" cy="1752600"/>
          </a:xfrm>
          <a:prstGeom prst="rect">
            <a:avLst/>
          </a:prstGeom>
          <a:noFill/>
          <a:ln w="9525">
            <a:noFill/>
            <a:miter lim="800000"/>
            <a:headEnd/>
            <a:tailEnd/>
          </a:ln>
        </p:spPr>
      </p:pic>
      <p:pic>
        <p:nvPicPr>
          <p:cNvPr id="23" name="Picture 22"/>
          <p:cNvPicPr>
            <a:picLocks noChangeAspect="1"/>
          </p:cNvPicPr>
          <p:nvPr userDrawn="1"/>
        </p:nvPicPr>
        <p:blipFill rotWithShape="1">
          <a:blip r:embed="rId9" cstate="print">
            <a:extLst>
              <a:ext uri="{28A0092B-C50C-407E-A947-70E740481C1C}">
                <a14:useLocalDpi xmlns:a14="http://schemas.microsoft.com/office/drawing/2010/main" val="0"/>
              </a:ext>
            </a:extLst>
          </a:blip>
          <a:srcRect/>
          <a:stretch/>
        </p:blipFill>
        <p:spPr>
          <a:xfrm>
            <a:off x="1066800" y="1523144"/>
            <a:ext cx="2133600" cy="1753456"/>
          </a:xfrm>
          <a:prstGeom prst="rect">
            <a:avLst/>
          </a:prstGeom>
        </p:spPr>
      </p:pic>
      <p:pic>
        <p:nvPicPr>
          <p:cNvPr id="26" name="Picture 25"/>
          <p:cNvPicPr>
            <a:picLocks noChangeAspect="1"/>
          </p:cNvPicPr>
          <p:nvPr userDrawn="1"/>
        </p:nvPicPr>
        <p:blipFill rotWithShape="1">
          <a:blip r:embed="rId10" cstate="print">
            <a:extLst>
              <a:ext uri="{28A0092B-C50C-407E-A947-70E740481C1C}">
                <a14:useLocalDpi xmlns:a14="http://schemas.microsoft.com/office/drawing/2010/main" val="0"/>
              </a:ext>
            </a:extLst>
          </a:blip>
          <a:srcRect/>
          <a:stretch/>
        </p:blipFill>
        <p:spPr>
          <a:xfrm>
            <a:off x="0" y="1523144"/>
            <a:ext cx="1066800" cy="1753456"/>
          </a:xfrm>
          <a:prstGeom prst="rect">
            <a:avLst/>
          </a:prstGeom>
        </p:spPr>
      </p:pic>
      <p:sp>
        <p:nvSpPr>
          <p:cNvPr id="6" name="Rectangle 15"/>
          <p:cNvSpPr/>
          <p:nvPr/>
        </p:nvSpPr>
        <p:spPr>
          <a:xfrm>
            <a:off x="0" y="6610350"/>
            <a:ext cx="9144000" cy="24765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Text Placeholder 9"/>
          <p:cNvSpPr txBox="1">
            <a:spLocks/>
          </p:cNvSpPr>
          <p:nvPr/>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fontAlgn="auto">
              <a:spcBef>
                <a:spcPct val="20000"/>
              </a:spcBef>
              <a:spcAft>
                <a:spcPts val="0"/>
              </a:spcAft>
              <a:buFont typeface="Arial"/>
              <a:buNone/>
              <a:defRPr/>
            </a:pPr>
            <a:fld id="{24289C06-C21E-485E-9AAF-A99C6B017E3B}" type="slidenum">
              <a:rPr lang="en-US" smtClean="0">
                <a:solidFill>
                  <a:prstClr val="white"/>
                </a:solidFill>
                <a:latin typeface="Calibri"/>
                <a:cs typeface="Calibri"/>
              </a:rPr>
              <a:pPr marL="342900" indent="-342900" defTabSz="457200" fontAlgn="auto">
                <a:spcBef>
                  <a:spcPct val="20000"/>
                </a:spcBef>
                <a:spcAft>
                  <a:spcPts val="0"/>
                </a:spcAft>
                <a:buFont typeface="Arial"/>
                <a:buNone/>
                <a:defRPr/>
              </a:pPr>
              <a:t>‹#›</a:t>
            </a:fld>
            <a:r>
              <a:rPr lang="en-US" dirty="0">
                <a:solidFill>
                  <a:prstClr val="white"/>
                </a:solidFill>
                <a:latin typeface="Calibri"/>
                <a:cs typeface="Calibri"/>
              </a:rPr>
              <a:t> | Energy Efficiency and Renewable Energy</a:t>
            </a:r>
          </a:p>
        </p:txBody>
      </p:sp>
      <p:sp>
        <p:nvSpPr>
          <p:cNvPr id="8"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fontAlgn="auto">
              <a:spcBef>
                <a:spcPct val="20000"/>
              </a:spcBef>
              <a:spcAft>
                <a:spcPts val="0"/>
              </a:spcAft>
              <a:buFont typeface="Arial"/>
              <a:buNone/>
              <a:defRPr/>
            </a:pPr>
            <a:r>
              <a:rPr lang="en-US" dirty="0">
                <a:solidFill>
                  <a:prstClr val="white"/>
                </a:solidFill>
                <a:latin typeface="Calibri"/>
                <a:cs typeface="Calibri"/>
              </a:rPr>
              <a:t>eere.energy.gov</a:t>
            </a:r>
          </a:p>
        </p:txBody>
      </p:sp>
      <p:pic>
        <p:nvPicPr>
          <p:cNvPr id="21" name="Picture 2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562600" y="477001"/>
            <a:ext cx="3352800" cy="492725"/>
          </a:xfrm>
          <a:prstGeom prst="rect">
            <a:avLst/>
          </a:prstGeom>
        </p:spPr>
      </p:pic>
      <p:sp>
        <p:nvSpPr>
          <p:cNvPr id="3" name="Text Placeholder 2"/>
          <p:cNvSpPr>
            <a:spLocks noGrp="1"/>
          </p:cNvSpPr>
          <p:nvPr>
            <p:ph type="body" sz="quarter" idx="10" hasCustomPrompt="1"/>
          </p:nvPr>
        </p:nvSpPr>
        <p:spPr>
          <a:xfrm>
            <a:off x="228600" y="3892815"/>
            <a:ext cx="4800600" cy="526785"/>
          </a:xfrm>
          <a:prstGeom prst="rect">
            <a:avLst/>
          </a:prstGeom>
        </p:spPr>
        <p:txBody>
          <a:bodyPr vert="horz" lIns="0" tIns="0" rIns="0" bIns="0"/>
          <a:lstStyle>
            <a:lvl1pPr marL="0" indent="0">
              <a:buNone/>
              <a:defRPr sz="2800" b="0"/>
            </a:lvl1pPr>
          </a:lstStyle>
          <a:p>
            <a:pPr lvl="0"/>
            <a:r>
              <a:rPr lang="en-US" dirty="0"/>
              <a:t>Headline</a:t>
            </a:r>
          </a:p>
        </p:txBody>
      </p:sp>
      <p:sp>
        <p:nvSpPr>
          <p:cNvPr id="24" name="Text Placeholder 2"/>
          <p:cNvSpPr>
            <a:spLocks noGrp="1"/>
          </p:cNvSpPr>
          <p:nvPr>
            <p:ph type="body" sz="quarter" idx="11" hasCustomPrompt="1"/>
          </p:nvPr>
        </p:nvSpPr>
        <p:spPr>
          <a:xfrm>
            <a:off x="228600" y="4477719"/>
            <a:ext cx="4800600" cy="526785"/>
          </a:xfrm>
          <a:prstGeom prst="rect">
            <a:avLst/>
          </a:prstGeom>
        </p:spPr>
        <p:txBody>
          <a:bodyPr vert="horz" lIns="0" tIns="0" rIns="0" bIns="0"/>
          <a:lstStyle>
            <a:lvl1pPr marL="0" indent="0">
              <a:buNone/>
              <a:defRPr sz="2400" b="0"/>
            </a:lvl1pPr>
          </a:lstStyle>
          <a:p>
            <a:pPr lvl="0"/>
            <a:r>
              <a:rPr lang="en-US" dirty="0"/>
              <a:t>Date</a:t>
            </a:r>
          </a:p>
        </p:txBody>
      </p:sp>
      <p:sp>
        <p:nvSpPr>
          <p:cNvPr id="27" name="Text Placeholder 9"/>
          <p:cNvSpPr>
            <a:spLocks noGrp="1"/>
          </p:cNvSpPr>
          <p:nvPr>
            <p:ph type="body" sz="quarter" idx="12" hasCustomPrompt="1"/>
          </p:nvPr>
        </p:nvSpPr>
        <p:spPr>
          <a:xfrm>
            <a:off x="5638800" y="3886200"/>
            <a:ext cx="3200400" cy="457200"/>
          </a:xfrm>
          <a:prstGeom prst="rect">
            <a:avLst/>
          </a:prstGeom>
        </p:spPr>
        <p:txBody>
          <a:bodyPr vert="horz"/>
          <a:lstStyle>
            <a:lvl1pPr marL="0" indent="0">
              <a:buNone/>
              <a:defRPr b="1">
                <a:solidFill>
                  <a:schemeClr val="bg1"/>
                </a:solidFill>
              </a:defRPr>
            </a:lvl1pPr>
          </a:lstStyle>
          <a:p>
            <a:pPr lvl="0"/>
            <a:r>
              <a:rPr lang="en-US" dirty="0"/>
              <a:t>Title</a:t>
            </a:r>
          </a:p>
        </p:txBody>
      </p:sp>
      <p:sp>
        <p:nvSpPr>
          <p:cNvPr id="28" name="Text Placeholder 9"/>
          <p:cNvSpPr>
            <a:spLocks noGrp="1"/>
          </p:cNvSpPr>
          <p:nvPr>
            <p:ph type="body" sz="quarter" idx="13" hasCustomPrompt="1"/>
          </p:nvPr>
        </p:nvSpPr>
        <p:spPr>
          <a:xfrm>
            <a:off x="5638800" y="4495800"/>
            <a:ext cx="3200400" cy="457200"/>
          </a:xfrm>
          <a:prstGeom prst="rect">
            <a:avLst/>
          </a:prstGeom>
        </p:spPr>
        <p:txBody>
          <a:bodyPr vert="horz"/>
          <a:lstStyle>
            <a:lvl1pPr marL="0" indent="0">
              <a:buNone/>
              <a:defRPr sz="2000" b="0">
                <a:solidFill>
                  <a:srgbClr val="FFFFFF"/>
                </a:solidFill>
              </a:defRPr>
            </a:lvl1pPr>
          </a:lstStyle>
          <a:p>
            <a:pPr lvl="0"/>
            <a:r>
              <a:rPr lang="en-US" dirty="0"/>
              <a:t>Position</a:t>
            </a:r>
          </a:p>
        </p:txBody>
      </p:sp>
    </p:spTree>
    <p:extLst>
      <p:ext uri="{BB962C8B-B14F-4D97-AF65-F5344CB8AC3E}">
        <p14:creationId xmlns:p14="http://schemas.microsoft.com/office/powerpoint/2010/main" val="348417634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
        <p:nvSpPr>
          <p:cNvPr id="5" name="TextBox 4"/>
          <p:cNvSpPr txBox="1"/>
          <p:nvPr userDrawn="1"/>
        </p:nvSpPr>
        <p:spPr>
          <a:xfrm>
            <a:off x="685800" y="6507506"/>
            <a:ext cx="3962400" cy="350494"/>
          </a:xfrm>
          <a:prstGeom prst="rect">
            <a:avLst/>
          </a:prstGeom>
        </p:spPr>
        <p:txBody>
          <a:bodyPr vert="horz" wrap="none" lIns="91440" tIns="45720" rIns="91440" bIns="45720" rtlCol="0">
            <a:normAutofit/>
          </a:bodyPr>
          <a:lstStyle/>
          <a:p>
            <a:pPr defTabSz="457200" fontAlgn="auto">
              <a:spcBef>
                <a:spcPct val="20000"/>
              </a:spcBef>
              <a:spcAft>
                <a:spcPts val="0"/>
              </a:spcAft>
              <a:buFont typeface="Arial"/>
              <a:buNone/>
            </a:pPr>
            <a:r>
              <a:rPr lang="en-US" sz="1400" b="1" dirty="0">
                <a:solidFill>
                  <a:srgbClr val="FF0000"/>
                </a:solidFill>
                <a:latin typeface="Calibri"/>
                <a:cs typeface="Arial Narrow"/>
              </a:rPr>
              <a:t>For Internal DOE discussion only.  Do not distribute</a:t>
            </a:r>
          </a:p>
        </p:txBody>
      </p:sp>
    </p:spTree>
    <p:extLst>
      <p:ext uri="{BB962C8B-B14F-4D97-AF65-F5344CB8AC3E}">
        <p14:creationId xmlns:p14="http://schemas.microsoft.com/office/powerpoint/2010/main" val="4166985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608341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0" y="662970"/>
            <a:ext cx="9144000" cy="45719"/>
          </a:xfrm>
          <a:prstGeom prst="rect">
            <a:avLst/>
          </a:prstGeom>
        </p:spPr>
      </p:pic>
    </p:spTree>
    <p:extLst>
      <p:ext uri="{BB962C8B-B14F-4D97-AF65-F5344CB8AC3E}">
        <p14:creationId xmlns:p14="http://schemas.microsoft.com/office/powerpoint/2010/main" val="276451081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atin typeface="Arial Narrow" pitchFamily="34" charset="0"/>
              </a:defRPr>
            </a:lvl1pPr>
            <a:lvl2pPr>
              <a:defRPr sz="2000">
                <a:latin typeface="Arial Narrow" pitchFamily="34" charset="0"/>
              </a:defRPr>
            </a:lvl2pPr>
            <a:lvl3pPr>
              <a:defRPr>
                <a:latin typeface="Arial Narrow" pitchFamily="34" charset="0"/>
              </a:defRPr>
            </a:lvl3pPr>
            <a:lvl4pPr>
              <a:defRPr>
                <a:latin typeface="Arial Narrow" pitchFamily="34" charset="0"/>
              </a:defRPr>
            </a:lvl4pPr>
            <a:lvl5pPr>
              <a:defRPr>
                <a:latin typeface="Arial Narrow"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a:latin typeface="+mj-lt"/>
              </a:defRPr>
            </a:lvl1pPr>
          </a:lstStyle>
          <a:p>
            <a:r>
              <a:rPr lang="en-US" dirty="0"/>
              <a:t>Click to edit Master title style</a:t>
            </a:r>
          </a:p>
        </p:txBody>
      </p:sp>
      <p:sp>
        <p:nvSpPr>
          <p:cNvPr id="4" name="TextBox 3"/>
          <p:cNvSpPr txBox="1"/>
          <p:nvPr userDrawn="1"/>
        </p:nvSpPr>
        <p:spPr>
          <a:xfrm>
            <a:off x="685800" y="6507506"/>
            <a:ext cx="3962400" cy="350494"/>
          </a:xfrm>
          <a:prstGeom prst="rect">
            <a:avLst/>
          </a:prstGeom>
        </p:spPr>
        <p:txBody>
          <a:bodyPr vert="horz" wrap="none" lIns="91440" tIns="45720" rIns="91440" bIns="45720" rtlCol="0">
            <a:normAutofit/>
          </a:bodyPr>
          <a:lstStyle/>
          <a:p>
            <a:pPr defTabSz="457200" fontAlgn="auto">
              <a:spcBef>
                <a:spcPct val="20000"/>
              </a:spcBef>
              <a:spcAft>
                <a:spcPts val="0"/>
              </a:spcAft>
              <a:buFont typeface="Arial"/>
              <a:buNone/>
            </a:pPr>
            <a:r>
              <a:rPr lang="en-US" sz="1400" b="1" dirty="0">
                <a:solidFill>
                  <a:srgbClr val="FF0000"/>
                </a:solidFill>
                <a:latin typeface="Calibri"/>
                <a:cs typeface="Arial Narrow"/>
              </a:rPr>
              <a:t>For Internal DOE discussion only.  Do not distribute</a:t>
            </a:r>
          </a:p>
        </p:txBody>
      </p:sp>
    </p:spTree>
    <p:extLst>
      <p:ext uri="{BB962C8B-B14F-4D97-AF65-F5344CB8AC3E}">
        <p14:creationId xmlns:p14="http://schemas.microsoft.com/office/powerpoint/2010/main" val="272016542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1_EnergySaving Inside">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57200" y="868708"/>
            <a:ext cx="8229600" cy="5303520"/>
          </a:xfrm>
          <a:prstGeom prst="rect">
            <a:avLst/>
          </a:prstGeo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45750"/>
            <a:ext cx="8229600" cy="640080"/>
          </a:xfrm>
        </p:spPr>
        <p:txBody>
          <a:bodyPr anchor="b"/>
          <a:lstStyle>
            <a:lvl1pPr>
              <a:lnSpc>
                <a:spcPct val="100000"/>
              </a:lnSpc>
              <a:defRPr/>
            </a:lvl1pPr>
          </a:lstStyle>
          <a:p>
            <a:r>
              <a:rPr lang="en-US" dirty="0"/>
              <a:t>Click to edit Master title style</a:t>
            </a:r>
          </a:p>
        </p:txBody>
      </p:sp>
      <p:sp>
        <p:nvSpPr>
          <p:cNvPr id="2" name="TextBox 1"/>
          <p:cNvSpPr txBox="1"/>
          <p:nvPr userDrawn="1"/>
        </p:nvSpPr>
        <p:spPr>
          <a:xfrm>
            <a:off x="914400" y="6507506"/>
            <a:ext cx="3962400" cy="350494"/>
          </a:xfrm>
          <a:prstGeom prst="rect">
            <a:avLst/>
          </a:prstGeom>
        </p:spPr>
        <p:txBody>
          <a:bodyPr vert="horz" wrap="none" lIns="91440" tIns="45720" rIns="91440" bIns="45720" rtlCol="0">
            <a:normAutofit/>
          </a:bodyPr>
          <a:lstStyle/>
          <a:p>
            <a:pPr defTabSz="457200" fontAlgn="auto">
              <a:spcBef>
                <a:spcPct val="20000"/>
              </a:spcBef>
              <a:spcAft>
                <a:spcPts val="0"/>
              </a:spcAft>
              <a:buFont typeface="Arial"/>
              <a:buNone/>
            </a:pPr>
            <a:r>
              <a:rPr lang="en-US" sz="1400" b="1" dirty="0">
                <a:solidFill>
                  <a:srgbClr val="FF0000"/>
                </a:solidFill>
                <a:latin typeface="Calibri"/>
                <a:cs typeface="Arial Narrow"/>
              </a:rPr>
              <a:t>For Internal DOE discussion only.  Do not distribute</a:t>
            </a:r>
          </a:p>
        </p:txBody>
      </p:sp>
    </p:spTree>
    <p:extLst>
      <p:ext uri="{BB962C8B-B14F-4D97-AF65-F5344CB8AC3E}">
        <p14:creationId xmlns:p14="http://schemas.microsoft.com/office/powerpoint/2010/main" val="2749332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2714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o Column">
    <p:spTree>
      <p:nvGrpSpPr>
        <p:cNvPr id="1" name=""/>
        <p:cNvGrpSpPr/>
        <p:nvPr/>
      </p:nvGrpSpPr>
      <p:grpSpPr>
        <a:xfrm>
          <a:off x="0" y="0"/>
          <a:ext cx="0" cy="0"/>
          <a:chOff x="0" y="0"/>
          <a:chExt cx="0" cy="0"/>
        </a:xfrm>
      </p:grpSpPr>
      <p:sp>
        <p:nvSpPr>
          <p:cNvPr id="6" name="Content Placeholder 2"/>
          <p:cNvSpPr>
            <a:spLocks noGrp="1"/>
          </p:cNvSpPr>
          <p:nvPr>
            <p:ph idx="11"/>
          </p:nvPr>
        </p:nvSpPr>
        <p:spPr>
          <a:xfrm>
            <a:off x="4572000" y="979940"/>
            <a:ext cx="4389120" cy="5394981"/>
          </a:xfrm>
        </p:spPr>
        <p:txBody>
          <a:bodyPr>
            <a:normAutofit/>
          </a:bodyPr>
          <a:lstStyle>
            <a:lvl1pPr>
              <a:defRPr sz="1800"/>
            </a:lvl1pPr>
            <a:lvl2pPr marL="463467" indent="-231733">
              <a:defRPr sz="1600"/>
            </a:lvl2pPr>
            <a:lvl3pPr marL="682503" indent="-219035">
              <a:defRPr sz="1600"/>
            </a:lvl3pPr>
            <a:lvl4pPr marL="914237" indent="-231733">
              <a:defRPr sz="1600"/>
            </a:lvl4pPr>
            <a:lvl5pPr marL="1145971" indent="-231733">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0"/>
          </p:nvPr>
        </p:nvSpPr>
        <p:spPr>
          <a:xfrm>
            <a:off x="0" y="6489365"/>
            <a:ext cx="381328" cy="370561"/>
          </a:xfrm>
          <a:prstGeom prst="rect">
            <a:avLst/>
          </a:prstGeom>
        </p:spPr>
        <p:txBody>
          <a:bodyPr/>
          <a:lstStyle/>
          <a:p>
            <a:pPr>
              <a:defRPr/>
            </a:pPr>
            <a:fld id="{4C119BEB-F095-4552-A9A7-AB58812D8D8D}" type="slidenum">
              <a:rPr lang="en-US" smtClean="0">
                <a:solidFill>
                  <a:srgbClr val="000000"/>
                </a:solidFill>
              </a:rPr>
              <a:pPr>
                <a:defRPr/>
              </a:pPr>
              <a:t>‹#›</a:t>
            </a:fld>
            <a:endParaRPr lang="en-US" dirty="0">
              <a:solidFill>
                <a:srgbClr val="000000"/>
              </a:solidFill>
            </a:endParaRPr>
          </a:p>
        </p:txBody>
      </p:sp>
      <p:sp>
        <p:nvSpPr>
          <p:cNvPr id="4" name="Content Placeholder 2"/>
          <p:cNvSpPr>
            <a:spLocks noGrp="1"/>
          </p:cNvSpPr>
          <p:nvPr>
            <p:ph idx="1"/>
          </p:nvPr>
        </p:nvSpPr>
        <p:spPr>
          <a:xfrm>
            <a:off x="152399" y="979940"/>
            <a:ext cx="4389120" cy="5394981"/>
          </a:xfrm>
        </p:spPr>
        <p:txBody>
          <a:bodyPr>
            <a:normAutofit/>
          </a:bodyPr>
          <a:lstStyle>
            <a:lvl1pPr>
              <a:defRPr sz="1800"/>
            </a:lvl1pPr>
            <a:lvl2pPr marL="463467" indent="-231733">
              <a:defRPr sz="1600"/>
            </a:lvl2pPr>
            <a:lvl3pPr marL="682503" indent="-219035">
              <a:defRPr sz="1600"/>
            </a:lvl3pPr>
            <a:lvl4pPr marL="914237" indent="-231733">
              <a:defRPr sz="1600"/>
            </a:lvl4pPr>
            <a:lvl5pPr marL="1145971" indent="-231733">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198438" y="0"/>
            <a:ext cx="8724900" cy="812725"/>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890570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atin typeface="Arial Narrow" pitchFamily="34" charset="0"/>
              </a:defRPr>
            </a:lvl1pPr>
            <a:lvl2pPr>
              <a:defRPr sz="2000">
                <a:latin typeface="Arial Narrow" pitchFamily="34" charset="0"/>
              </a:defRPr>
            </a:lvl2pPr>
            <a:lvl3pPr>
              <a:defRPr>
                <a:latin typeface="Arial Narrow" pitchFamily="34" charset="0"/>
              </a:defRPr>
            </a:lvl3pPr>
            <a:lvl4pPr>
              <a:defRPr>
                <a:latin typeface="Arial Narrow" pitchFamily="34" charset="0"/>
              </a:defRPr>
            </a:lvl4pPr>
            <a:lvl5pPr>
              <a:defRPr>
                <a:latin typeface="Arial Narrow"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177800" y="0"/>
            <a:ext cx="8813800" cy="901700"/>
          </a:xfrm>
        </p:spPr>
        <p:txBody>
          <a:bodyPr/>
          <a:lstStyle>
            <a:lvl1pPr>
              <a:defRPr>
                <a:latin typeface="Arial Narrow" pitchFamily="34" charset="0"/>
              </a:defRPr>
            </a:lvl1pPr>
          </a:lstStyle>
          <a:p>
            <a:r>
              <a:rPr lang="en-US" dirty="0"/>
              <a:t>Click to edit Master title style</a:t>
            </a:r>
          </a:p>
        </p:txBody>
      </p:sp>
    </p:spTree>
    <p:extLst>
      <p:ext uri="{BB962C8B-B14F-4D97-AF65-F5344CB8AC3E}">
        <p14:creationId xmlns:p14="http://schemas.microsoft.com/office/powerpoint/2010/main" val="1163477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308103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209801"/>
            <a:ext cx="7772400" cy="2197100"/>
          </a:xfrm>
        </p:spPr>
        <p:txBody>
          <a:bodyPr anchor="ctr">
            <a:normAutofit/>
          </a:bodyPr>
          <a:lstStyle>
            <a:lvl1pPr marL="0" indent="0" algn="ctr">
              <a:buNone/>
              <a:defRPr sz="3000" b="0">
                <a:solidFill>
                  <a:srgbClr val="005C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srgbClr val="4C4C4C"/>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4C4C4C"/>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B01545C-FF7C-4876-A6D7-42F072A39C50}" type="slidenum">
              <a:rPr lang="en-US" smtClean="0">
                <a:solidFill>
                  <a:srgbClr val="4C4C4C"/>
                </a:solidFill>
              </a:rPr>
              <a:pPr/>
              <a:t>‹#›</a:t>
            </a:fld>
            <a:endParaRPr lang="en-US">
              <a:solidFill>
                <a:srgbClr val="4C4C4C"/>
              </a:solidFill>
            </a:endParaRPr>
          </a:p>
        </p:txBody>
      </p:sp>
    </p:spTree>
    <p:extLst>
      <p:ext uri="{BB962C8B-B14F-4D97-AF65-F5344CB8AC3E}">
        <p14:creationId xmlns:p14="http://schemas.microsoft.com/office/powerpoint/2010/main" val="2834633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EERE Black Slide Cover">
    <p:spTree>
      <p:nvGrpSpPr>
        <p:cNvPr id="1" name=""/>
        <p:cNvGrpSpPr/>
        <p:nvPr/>
      </p:nvGrpSpPr>
      <p:grpSpPr>
        <a:xfrm>
          <a:off x="0" y="0"/>
          <a:ext cx="0" cy="0"/>
          <a:chOff x="0" y="0"/>
          <a:chExt cx="0" cy="0"/>
        </a:xfrm>
      </p:grpSpPr>
      <p:sp>
        <p:nvSpPr>
          <p:cNvPr id="5" name="Rectangle 19"/>
          <p:cNvSpPr/>
          <p:nvPr userDrawn="1"/>
        </p:nvSpPr>
        <p:spPr>
          <a:xfrm>
            <a:off x="0" y="0"/>
            <a:ext cx="9144000" cy="327660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9"/>
          <p:cNvSpPr/>
          <p:nvPr userDrawn="1"/>
        </p:nvSpPr>
        <p:spPr>
          <a:xfrm flipH="1">
            <a:off x="5334000" y="3276600"/>
            <a:ext cx="3810000" cy="3365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1" name="Rectangle 6"/>
          <p:cNvSpPr/>
          <p:nvPr userDrawn="1"/>
        </p:nvSpPr>
        <p:spPr>
          <a:xfrm flipH="1">
            <a:off x="0" y="1905000"/>
            <a:ext cx="9144000"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5" name="Picture 16" descr="vol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00400" y="0"/>
            <a:ext cx="2133600" cy="1565275"/>
          </a:xfrm>
          <a:prstGeom prst="rect">
            <a:avLst/>
          </a:prstGeom>
          <a:noFill/>
          <a:ln w="9525">
            <a:noFill/>
            <a:miter lim="800000"/>
            <a:headEnd/>
            <a:tailEnd/>
          </a:ln>
        </p:spPr>
      </p:pic>
      <p:pic>
        <p:nvPicPr>
          <p:cNvPr id="16" name="Picture 13" descr="Oneturbin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24000"/>
            <a:ext cx="1905000" cy="1758950"/>
          </a:xfrm>
          <a:prstGeom prst="rect">
            <a:avLst/>
          </a:prstGeom>
          <a:noFill/>
          <a:ln w="9525">
            <a:noFill/>
            <a:miter lim="800000"/>
            <a:headEnd/>
            <a:tailEnd/>
          </a:ln>
        </p:spPr>
      </p:pic>
      <p:pic>
        <p:nvPicPr>
          <p:cNvPr id="18" name="Picture 14" descr="pumpwithleaves.JPG"/>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5334000" y="1524000"/>
            <a:ext cx="2133600" cy="1762125"/>
          </a:xfrm>
          <a:prstGeom prst="rect">
            <a:avLst/>
          </a:prstGeom>
          <a:noFill/>
          <a:ln w="9525">
            <a:noFill/>
            <a:miter lim="800000"/>
            <a:headEnd/>
            <a:tailEnd/>
          </a:ln>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143000" cy="1524000"/>
          </a:xfrm>
          <a:prstGeom prst="rect">
            <a:avLst/>
          </a:prstGeom>
        </p:spPr>
      </p:pic>
      <p:pic>
        <p:nvPicPr>
          <p:cNvPr id="22" name="Picture 21"/>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7467600" y="1524000"/>
            <a:ext cx="1676400" cy="1762124"/>
          </a:xfrm>
          <a:prstGeom prst="rect">
            <a:avLst/>
          </a:prstGeom>
        </p:spPr>
      </p:pic>
      <p:pic>
        <p:nvPicPr>
          <p:cNvPr id="13" name="Picture 12" descr="led.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66800" y="0"/>
            <a:ext cx="2133600" cy="1539875"/>
          </a:xfrm>
          <a:prstGeom prst="rect">
            <a:avLst/>
          </a:prstGeom>
          <a:noFill/>
          <a:ln w="9525">
            <a:noFill/>
            <a:miter lim="800000"/>
            <a:headEnd/>
            <a:tailEnd/>
          </a:ln>
        </p:spPr>
      </p:pic>
      <p:pic>
        <p:nvPicPr>
          <p:cNvPr id="14" name="Picture 10" descr="insulate.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200400" y="1524000"/>
            <a:ext cx="2133600" cy="1752600"/>
          </a:xfrm>
          <a:prstGeom prst="rect">
            <a:avLst/>
          </a:prstGeom>
          <a:noFill/>
          <a:ln w="9525">
            <a:noFill/>
            <a:miter lim="800000"/>
            <a:headEnd/>
            <a:tailEnd/>
          </a:ln>
        </p:spPr>
      </p:pic>
      <p:pic>
        <p:nvPicPr>
          <p:cNvPr id="23" name="Picture 22"/>
          <p:cNvPicPr>
            <a:picLocks noChangeAspect="1"/>
          </p:cNvPicPr>
          <p:nvPr userDrawn="1"/>
        </p:nvPicPr>
        <p:blipFill rotWithShape="1">
          <a:blip r:embed="rId9" cstate="print">
            <a:extLst>
              <a:ext uri="{28A0092B-C50C-407E-A947-70E740481C1C}">
                <a14:useLocalDpi xmlns:a14="http://schemas.microsoft.com/office/drawing/2010/main" val="0"/>
              </a:ext>
            </a:extLst>
          </a:blip>
          <a:srcRect/>
          <a:stretch/>
        </p:blipFill>
        <p:spPr>
          <a:xfrm>
            <a:off x="1066800" y="1523144"/>
            <a:ext cx="2133600" cy="1753456"/>
          </a:xfrm>
          <a:prstGeom prst="rect">
            <a:avLst/>
          </a:prstGeom>
        </p:spPr>
      </p:pic>
      <p:pic>
        <p:nvPicPr>
          <p:cNvPr id="26" name="Picture 25"/>
          <p:cNvPicPr>
            <a:picLocks noChangeAspect="1"/>
          </p:cNvPicPr>
          <p:nvPr userDrawn="1"/>
        </p:nvPicPr>
        <p:blipFill rotWithShape="1">
          <a:blip r:embed="rId10" cstate="print">
            <a:extLst>
              <a:ext uri="{28A0092B-C50C-407E-A947-70E740481C1C}">
                <a14:useLocalDpi xmlns:a14="http://schemas.microsoft.com/office/drawing/2010/main" val="0"/>
              </a:ext>
            </a:extLst>
          </a:blip>
          <a:srcRect/>
          <a:stretch/>
        </p:blipFill>
        <p:spPr>
          <a:xfrm>
            <a:off x="0" y="1523144"/>
            <a:ext cx="1066800" cy="1753456"/>
          </a:xfrm>
          <a:prstGeom prst="rect">
            <a:avLst/>
          </a:prstGeom>
        </p:spPr>
      </p:pic>
      <p:sp>
        <p:nvSpPr>
          <p:cNvPr id="6" name="Rectangle 15"/>
          <p:cNvSpPr/>
          <p:nvPr/>
        </p:nvSpPr>
        <p:spPr>
          <a:xfrm>
            <a:off x="0" y="6610350"/>
            <a:ext cx="9144000" cy="24765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Text Placeholder 9"/>
          <p:cNvSpPr txBox="1">
            <a:spLocks/>
          </p:cNvSpPr>
          <p:nvPr/>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fontAlgn="auto">
              <a:spcBef>
                <a:spcPct val="20000"/>
              </a:spcBef>
              <a:spcAft>
                <a:spcPts val="0"/>
              </a:spcAft>
              <a:buFont typeface="Arial"/>
              <a:buNone/>
              <a:defRPr/>
            </a:pPr>
            <a:fld id="{24289C06-C21E-485E-9AAF-A99C6B017E3B}" type="slidenum">
              <a:rPr lang="en-US" smtClean="0">
                <a:solidFill>
                  <a:prstClr val="white"/>
                </a:solidFill>
                <a:latin typeface="Calibri"/>
                <a:cs typeface="Calibri"/>
              </a:rPr>
              <a:pPr marL="342900" indent="-342900" defTabSz="457200" fontAlgn="auto">
                <a:spcBef>
                  <a:spcPct val="20000"/>
                </a:spcBef>
                <a:spcAft>
                  <a:spcPts val="0"/>
                </a:spcAft>
                <a:buFont typeface="Arial"/>
                <a:buNone/>
                <a:defRPr/>
              </a:pPr>
              <a:t>‹#›</a:t>
            </a:fld>
            <a:r>
              <a:rPr lang="en-US" dirty="0">
                <a:solidFill>
                  <a:prstClr val="white"/>
                </a:solidFill>
                <a:latin typeface="Calibri"/>
                <a:cs typeface="Calibri"/>
              </a:rPr>
              <a:t> | Energy Efficiency and Renewable Energy</a:t>
            </a:r>
          </a:p>
        </p:txBody>
      </p:sp>
      <p:sp>
        <p:nvSpPr>
          <p:cNvPr id="8"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fontAlgn="auto">
              <a:spcBef>
                <a:spcPct val="20000"/>
              </a:spcBef>
              <a:spcAft>
                <a:spcPts val="0"/>
              </a:spcAft>
              <a:buFont typeface="Arial"/>
              <a:buNone/>
              <a:defRPr/>
            </a:pPr>
            <a:r>
              <a:rPr lang="en-US" dirty="0">
                <a:solidFill>
                  <a:prstClr val="white"/>
                </a:solidFill>
                <a:latin typeface="Calibri"/>
                <a:cs typeface="Calibri"/>
              </a:rPr>
              <a:t>eere.energy.gov</a:t>
            </a:r>
          </a:p>
        </p:txBody>
      </p:sp>
      <p:pic>
        <p:nvPicPr>
          <p:cNvPr id="21" name="Picture 2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562600" y="477001"/>
            <a:ext cx="3352800" cy="492725"/>
          </a:xfrm>
          <a:prstGeom prst="rect">
            <a:avLst/>
          </a:prstGeom>
        </p:spPr>
      </p:pic>
      <p:sp>
        <p:nvSpPr>
          <p:cNvPr id="3" name="Text Placeholder 2"/>
          <p:cNvSpPr>
            <a:spLocks noGrp="1"/>
          </p:cNvSpPr>
          <p:nvPr>
            <p:ph type="body" sz="quarter" idx="10" hasCustomPrompt="1"/>
          </p:nvPr>
        </p:nvSpPr>
        <p:spPr>
          <a:xfrm>
            <a:off x="228600" y="3892815"/>
            <a:ext cx="4800600" cy="526785"/>
          </a:xfrm>
          <a:prstGeom prst="rect">
            <a:avLst/>
          </a:prstGeom>
        </p:spPr>
        <p:txBody>
          <a:bodyPr vert="horz" lIns="0" tIns="0" rIns="0" bIns="0"/>
          <a:lstStyle>
            <a:lvl1pPr marL="0" indent="0">
              <a:buNone/>
              <a:defRPr sz="2800" b="0"/>
            </a:lvl1pPr>
          </a:lstStyle>
          <a:p>
            <a:pPr lvl="0"/>
            <a:r>
              <a:rPr lang="en-US" dirty="0"/>
              <a:t>Headline</a:t>
            </a:r>
          </a:p>
        </p:txBody>
      </p:sp>
      <p:sp>
        <p:nvSpPr>
          <p:cNvPr id="24" name="Text Placeholder 2"/>
          <p:cNvSpPr>
            <a:spLocks noGrp="1"/>
          </p:cNvSpPr>
          <p:nvPr>
            <p:ph type="body" sz="quarter" idx="11" hasCustomPrompt="1"/>
          </p:nvPr>
        </p:nvSpPr>
        <p:spPr>
          <a:xfrm>
            <a:off x="228600" y="4477719"/>
            <a:ext cx="4800600" cy="526785"/>
          </a:xfrm>
          <a:prstGeom prst="rect">
            <a:avLst/>
          </a:prstGeom>
        </p:spPr>
        <p:txBody>
          <a:bodyPr vert="horz" lIns="0" tIns="0" rIns="0" bIns="0"/>
          <a:lstStyle>
            <a:lvl1pPr marL="0" indent="0">
              <a:buNone/>
              <a:defRPr sz="2400" b="0"/>
            </a:lvl1pPr>
          </a:lstStyle>
          <a:p>
            <a:pPr lvl="0"/>
            <a:r>
              <a:rPr lang="en-US" dirty="0"/>
              <a:t>Date</a:t>
            </a:r>
          </a:p>
        </p:txBody>
      </p:sp>
      <p:sp>
        <p:nvSpPr>
          <p:cNvPr id="27" name="Text Placeholder 9"/>
          <p:cNvSpPr>
            <a:spLocks noGrp="1"/>
          </p:cNvSpPr>
          <p:nvPr>
            <p:ph type="body" sz="quarter" idx="12" hasCustomPrompt="1"/>
          </p:nvPr>
        </p:nvSpPr>
        <p:spPr>
          <a:xfrm>
            <a:off x="5638800" y="3886200"/>
            <a:ext cx="3200400" cy="457200"/>
          </a:xfrm>
          <a:prstGeom prst="rect">
            <a:avLst/>
          </a:prstGeom>
        </p:spPr>
        <p:txBody>
          <a:bodyPr vert="horz"/>
          <a:lstStyle>
            <a:lvl1pPr marL="0" indent="0">
              <a:buNone/>
              <a:defRPr b="1">
                <a:solidFill>
                  <a:schemeClr val="bg1"/>
                </a:solidFill>
              </a:defRPr>
            </a:lvl1pPr>
          </a:lstStyle>
          <a:p>
            <a:pPr lvl="0"/>
            <a:r>
              <a:rPr lang="en-US" dirty="0"/>
              <a:t>Title</a:t>
            </a:r>
          </a:p>
        </p:txBody>
      </p:sp>
      <p:sp>
        <p:nvSpPr>
          <p:cNvPr id="28" name="Text Placeholder 9"/>
          <p:cNvSpPr>
            <a:spLocks noGrp="1"/>
          </p:cNvSpPr>
          <p:nvPr>
            <p:ph type="body" sz="quarter" idx="13" hasCustomPrompt="1"/>
          </p:nvPr>
        </p:nvSpPr>
        <p:spPr>
          <a:xfrm>
            <a:off x="5638800" y="4495800"/>
            <a:ext cx="3200400" cy="457200"/>
          </a:xfrm>
          <a:prstGeom prst="rect">
            <a:avLst/>
          </a:prstGeom>
        </p:spPr>
        <p:txBody>
          <a:bodyPr vert="horz"/>
          <a:lstStyle>
            <a:lvl1pPr marL="0" indent="0">
              <a:buNone/>
              <a:defRPr sz="2000" b="0">
                <a:solidFill>
                  <a:srgbClr val="FFFFFF"/>
                </a:solidFill>
              </a:defRPr>
            </a:lvl1pPr>
          </a:lstStyle>
          <a:p>
            <a:pPr lvl="0"/>
            <a:r>
              <a:rPr lang="en-US" dirty="0"/>
              <a:t>Position</a:t>
            </a:r>
          </a:p>
        </p:txBody>
      </p:sp>
    </p:spTree>
    <p:extLst>
      <p:ext uri="{BB962C8B-B14F-4D97-AF65-F5344CB8AC3E}">
        <p14:creationId xmlns:p14="http://schemas.microsoft.com/office/powerpoint/2010/main" val="21260417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2497001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18115207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718170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457200" y="914400"/>
            <a:ext cx="8229600" cy="5181600"/>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18070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A919D344-0F32-413F-B8EE-CD01EB5EAA44}" type="datetimeFigureOut">
              <a:rPr lang="en-US" smtClean="0">
                <a:solidFill>
                  <a:srgbClr val="50565C"/>
                </a:solidFill>
              </a:rPr>
              <a:pPr/>
              <a:t>5/29/2020</a:t>
            </a:fld>
            <a:endParaRPr lang="en-US">
              <a:solidFill>
                <a:srgbClr val="50565C"/>
              </a:solidFill>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solidFill>
                <a:srgbClr val="50565C"/>
              </a:solidFill>
            </a:endParaRP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DC7B6F4C-3AD0-4948-8DAA-C680EF4FE580}" type="slidenum">
              <a:rPr lang="en-US" smtClean="0">
                <a:solidFill>
                  <a:srgbClr val="50565C"/>
                </a:solidFill>
              </a:rPr>
              <a:pPr/>
              <a:t>‹#›</a:t>
            </a:fld>
            <a:endParaRPr lang="en-US">
              <a:solidFill>
                <a:srgbClr val="50565C"/>
              </a:solidFill>
            </a:endParaRPr>
          </a:p>
        </p:txBody>
      </p:sp>
    </p:spTree>
    <p:extLst>
      <p:ext uri="{BB962C8B-B14F-4D97-AF65-F5344CB8AC3E}">
        <p14:creationId xmlns:p14="http://schemas.microsoft.com/office/powerpoint/2010/main" val="40648477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3_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152400" y="10634"/>
            <a:ext cx="8763000" cy="641349"/>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16933189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1881840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7800" y="0"/>
            <a:ext cx="5664200" cy="901700"/>
          </a:xfrm>
        </p:spPr>
        <p:txBody>
          <a:bodyPr/>
          <a:lstStyle/>
          <a:p>
            <a:r>
              <a:rPr lang="en-US" dirty="0"/>
              <a:t>Click to edit Master title style</a:t>
            </a:r>
          </a:p>
        </p:txBody>
      </p:sp>
      <p:sp>
        <p:nvSpPr>
          <p:cNvPr id="3" name="Content Placeholder 2"/>
          <p:cNvSpPr>
            <a:spLocks noGrp="1"/>
          </p:cNvSpPr>
          <p:nvPr>
            <p:ph idx="1"/>
          </p:nvPr>
        </p:nvSpPr>
        <p:spPr>
          <a:xfrm>
            <a:off x="274638" y="1141413"/>
            <a:ext cx="8229600" cy="51101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1723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8000" y="6356350"/>
            <a:ext cx="2133600" cy="365125"/>
          </a:xfrm>
          <a:prstGeom prst="rect">
            <a:avLst/>
          </a:prstGeom>
          <a:noFill/>
        </p:spPr>
        <p:txBody>
          <a:bodyPr/>
          <a:lstStyle>
            <a:lvl1pPr>
              <a:defRPr>
                <a:solidFill>
                  <a:srgbClr val="002060"/>
                </a:solidFill>
              </a:defRPr>
            </a:lvl1pPr>
          </a:lstStyle>
          <a:p>
            <a:fld id="{9B5E1708-F8A3-4564-8049-367EAB969392}" type="slidenum">
              <a:rPr lang="en-US" smtClean="0"/>
              <a:pPr/>
              <a:t>‹#›</a:t>
            </a:fld>
            <a:endParaRPr lang="en-US" dirty="0"/>
          </a:p>
        </p:txBody>
      </p:sp>
    </p:spTree>
    <p:extLst>
      <p:ext uri="{BB962C8B-B14F-4D97-AF65-F5344CB8AC3E}">
        <p14:creationId xmlns:p14="http://schemas.microsoft.com/office/powerpoint/2010/main" val="21749099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ectangle 4"/>
          <p:cNvSpPr/>
          <p:nvPr/>
        </p:nvSpPr>
        <p:spPr>
          <a:xfrm>
            <a:off x="0" y="676275"/>
            <a:ext cx="9144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pic>
        <p:nvPicPr>
          <p:cNvPr id="6" name="Picture 14" descr="EERE identifier_vert_2017_top bleed_BC.jpg"/>
          <p:cNvPicPr>
            <a:picLocks noChangeAspect="1"/>
          </p:cNvPicPr>
          <p:nvPr/>
        </p:nvPicPr>
        <p:blipFill>
          <a:blip r:embed="rId2" cstate="print">
            <a:extLst>
              <a:ext uri="{28A0092B-C50C-407E-A947-70E740481C1C}">
                <a14:useLocalDpi xmlns:a14="http://schemas.microsoft.com/office/drawing/2010/main" val="0"/>
              </a:ext>
            </a:extLst>
          </a:blip>
          <a:srcRect t="28281"/>
          <a:stretch>
            <a:fillRect/>
          </a:stretch>
        </p:blipFill>
        <p:spPr bwMode="auto">
          <a:xfrm>
            <a:off x="647700" y="0"/>
            <a:ext cx="1857375" cy="1354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5" descr="photo collag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148138"/>
            <a:ext cx="9166226" cy="272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Subtitle 2"/>
          <p:cNvSpPr>
            <a:spLocks noGrp="1"/>
          </p:cNvSpPr>
          <p:nvPr>
            <p:ph type="subTitle" idx="1"/>
          </p:nvPr>
        </p:nvSpPr>
        <p:spPr>
          <a:xfrm>
            <a:off x="530961" y="1544720"/>
            <a:ext cx="8269754" cy="1381360"/>
          </a:xfrm>
          <a:prstGeom prst="rect">
            <a:avLst/>
          </a:prstGeom>
        </p:spPr>
        <p:txBody>
          <a:bodyPr>
            <a:normAutofit/>
          </a:bodyPr>
          <a:lstStyle>
            <a:lvl1pPr marL="0" indent="0" algn="l">
              <a:buNone/>
              <a:defRPr sz="4000" b="1" i="0">
                <a:solidFill>
                  <a:srgbClr val="282B2E"/>
                </a:solidFill>
                <a:latin typeface="+mj-lt"/>
                <a:cs typeface="Franklin Gothic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0" name="Text Placeholder 17"/>
          <p:cNvSpPr>
            <a:spLocks noGrp="1"/>
          </p:cNvSpPr>
          <p:nvPr>
            <p:ph type="body" sz="quarter" idx="10"/>
          </p:nvPr>
        </p:nvSpPr>
        <p:spPr>
          <a:xfrm>
            <a:off x="554669" y="2976351"/>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cs typeface="Franklin Gothic Book"/>
              </a:defRPr>
            </a:lvl1pPr>
          </a:lstStyle>
          <a:p>
            <a:pPr lvl="0"/>
            <a:r>
              <a:rPr lang="en-US" noProof="0" dirty="0"/>
              <a:t>Click to edit Master text styles</a:t>
            </a:r>
          </a:p>
        </p:txBody>
      </p:sp>
      <p:sp>
        <p:nvSpPr>
          <p:cNvPr id="22" name="Text Placeholder 18"/>
          <p:cNvSpPr>
            <a:spLocks noGrp="1"/>
          </p:cNvSpPr>
          <p:nvPr>
            <p:ph type="body" sz="quarter" idx="13"/>
          </p:nvPr>
        </p:nvSpPr>
        <p:spPr>
          <a:xfrm>
            <a:off x="559105" y="3424166"/>
            <a:ext cx="2849177" cy="288687"/>
          </a:xfrm>
          <a:prstGeom prst="rect">
            <a:avLst/>
          </a:prstGeom>
        </p:spPr>
        <p:txBody>
          <a:bodyPr>
            <a:normAutofit/>
          </a:bodyPr>
          <a:lstStyle>
            <a:lvl1pPr>
              <a:buNone/>
              <a:defRPr sz="1200">
                <a:solidFill>
                  <a:srgbClr val="282B2E"/>
                </a:solidFill>
                <a:latin typeface="+mn-lt"/>
                <a:cs typeface="Franklin Gothic Book"/>
              </a:defRPr>
            </a:lvl1pPr>
            <a:lvl5pPr>
              <a:defRPr/>
            </a:lvl5pPr>
          </a:lstStyle>
          <a:p>
            <a:pPr lvl="0"/>
            <a:r>
              <a:rPr lang="en-US" dirty="0"/>
              <a:t>Click to edit Master text styles</a:t>
            </a:r>
          </a:p>
        </p:txBody>
      </p:sp>
    </p:spTree>
    <p:extLst>
      <p:ext uri="{BB962C8B-B14F-4D97-AF65-F5344CB8AC3E}">
        <p14:creationId xmlns:p14="http://schemas.microsoft.com/office/powerpoint/2010/main" val="15363107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0"/>
          </p:nvPr>
        </p:nvSpPr>
        <p:spPr>
          <a:xfrm>
            <a:off x="358211" y="1046531"/>
            <a:ext cx="8427200" cy="5370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871124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sz="half" idx="2"/>
          </p:nvPr>
        </p:nvSpPr>
        <p:spPr>
          <a:xfrm>
            <a:off x="4737846" y="1677981"/>
            <a:ext cx="4249271" cy="4267200"/>
          </a:xfrm>
          <a:prstGeom prst="rect">
            <a:avLst/>
          </a:prstGeom>
        </p:spPr>
        <p:txBody>
          <a:bodyPr/>
          <a:lstStyle>
            <a:lvl1pPr marL="182880" indent="-182880">
              <a:defRPr sz="22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lvl1pPr>
          </a:lstStyle>
          <a:p>
            <a:pPr lvl="0"/>
            <a:r>
              <a:rPr lang="en-US"/>
              <a:t>Click to edit Master text styles</a:t>
            </a:r>
          </a:p>
        </p:txBody>
      </p:sp>
      <p:sp>
        <p:nvSpPr>
          <p:cNvPr id="9" name="Text Placeholder 8"/>
          <p:cNvSpPr>
            <a:spLocks noGrp="1"/>
          </p:cNvSpPr>
          <p:nvPr>
            <p:ph type="body" sz="quarter" idx="11"/>
          </p:nvPr>
        </p:nvSpPr>
        <p:spPr>
          <a:xfrm>
            <a:off x="4737846" y="1068381"/>
            <a:ext cx="4249271" cy="457200"/>
          </a:xfrm>
          <a:prstGeom prst="rect">
            <a:avLst/>
          </a:prstGeom>
        </p:spPr>
        <p:txBody>
          <a:bodyPr>
            <a:noAutofit/>
          </a:bodyPr>
          <a:lstStyle>
            <a:lvl1pPr>
              <a:buNone/>
              <a:defRPr sz="2400" b="1"/>
            </a:lvl1pPr>
          </a:lstStyle>
          <a:p>
            <a:pPr lvl="0"/>
            <a:r>
              <a:rPr lang="en-US"/>
              <a:t>Click to edit Master text styles</a:t>
            </a:r>
          </a:p>
        </p:txBody>
      </p:sp>
    </p:spTree>
    <p:extLst>
      <p:ext uri="{BB962C8B-B14F-4D97-AF65-F5344CB8AC3E}">
        <p14:creationId xmlns:p14="http://schemas.microsoft.com/office/powerpoint/2010/main" val="3210168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0" y="0"/>
            <a:ext cx="9144000" cy="9271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sp>
        <p:nvSpPr>
          <p:cNvPr id="9" name="Rectangle 8"/>
          <p:cNvSpPr/>
          <p:nvPr userDrawn="1"/>
        </p:nvSpPr>
        <p:spPr>
          <a:xfrm>
            <a:off x="0" y="6456363"/>
            <a:ext cx="9153144" cy="40163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sp>
        <p:nvSpPr>
          <p:cNvPr id="10" name="Rectangle 9"/>
          <p:cNvSpPr/>
          <p:nvPr userDrawn="1"/>
        </p:nvSpPr>
        <p:spPr>
          <a:xfrm flipH="1">
            <a:off x="0" y="5092700"/>
            <a:ext cx="4572000" cy="13636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sp>
        <p:nvSpPr>
          <p:cNvPr id="12" name="Rectangle 11"/>
          <p:cNvSpPr/>
          <p:nvPr userDrawn="1"/>
        </p:nvSpPr>
        <p:spPr>
          <a:xfrm flipH="1">
            <a:off x="4555613" y="5092700"/>
            <a:ext cx="4597085" cy="1363663"/>
          </a:xfrm>
          <a:prstGeom prst="rect">
            <a:avLst/>
          </a:prstGeom>
          <a:solidFill>
            <a:srgbClr val="646D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pic>
        <p:nvPicPr>
          <p:cNvPr id="17" name="Picture 32" descr="doe_logo_ppt.png"/>
          <p:cNvPicPr>
            <a:picLocks noChangeAspect="1"/>
          </p:cNvPicPr>
          <p:nvPr userDrawn="1"/>
        </p:nvPicPr>
        <p:blipFill>
          <a:blip r:embed="rId2"/>
          <a:srcRect/>
          <a:stretch>
            <a:fillRect/>
          </a:stretch>
        </p:blipFill>
        <p:spPr bwMode="auto">
          <a:xfrm>
            <a:off x="6121400" y="276225"/>
            <a:ext cx="2743200" cy="412750"/>
          </a:xfrm>
          <a:prstGeom prst="rect">
            <a:avLst/>
          </a:prstGeom>
          <a:noFill/>
          <a:ln w="9525">
            <a:noFill/>
            <a:miter lim="800000"/>
            <a:headEnd/>
            <a:tailEnd/>
          </a:ln>
        </p:spPr>
      </p:pic>
      <p:sp>
        <p:nvSpPr>
          <p:cNvPr id="18" name="Title 1"/>
          <p:cNvSpPr>
            <a:spLocks noGrp="1"/>
          </p:cNvSpPr>
          <p:nvPr>
            <p:ph type="ctrTitle" hasCustomPrompt="1"/>
          </p:nvPr>
        </p:nvSpPr>
        <p:spPr>
          <a:xfrm>
            <a:off x="202680" y="147797"/>
            <a:ext cx="5626620" cy="603505"/>
          </a:xfrm>
          <a:prstGeom prst="rect">
            <a:avLst/>
          </a:prstGeom>
        </p:spPr>
        <p:txBody>
          <a:bodyPr lIns="0" rIns="0" anchor="ctr" anchorCtr="0">
            <a:normAutofit/>
          </a:bodyPr>
          <a:lstStyle>
            <a:lvl1pPr algn="l">
              <a:defRPr sz="2000" b="0">
                <a:solidFill>
                  <a:srgbClr val="FFFFFF"/>
                </a:solidFill>
                <a:latin typeface="+mj-lt"/>
                <a:cs typeface="Arial"/>
              </a:defRPr>
            </a:lvl1pPr>
          </a:lstStyle>
          <a:p>
            <a:r>
              <a:rPr lang="en-US" dirty="0"/>
              <a:t>PROGRAM NAME (CAPS)</a:t>
            </a:r>
          </a:p>
        </p:txBody>
      </p:sp>
      <p:sp>
        <p:nvSpPr>
          <p:cNvPr id="19"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Title</a:t>
            </a:r>
          </a:p>
        </p:txBody>
      </p:sp>
      <p:sp>
        <p:nvSpPr>
          <p:cNvPr id="20" name="Text Placeholder 17"/>
          <p:cNvSpPr>
            <a:spLocks noGrp="1"/>
          </p:cNvSpPr>
          <p:nvPr>
            <p:ph type="body" sz="quarter" idx="10" hasCustomPrompt="1"/>
          </p:nvPr>
        </p:nvSpPr>
        <p:spPr>
          <a:xfrm>
            <a:off x="4776303" y="5247265"/>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dirty="0"/>
              <a:t>Presenter </a:t>
            </a:r>
            <a:r>
              <a:rPr lang="en-US" noProof="0" dirty="0" err="1"/>
              <a:t>Name(s</a:t>
            </a:r>
            <a:r>
              <a:rPr lang="en-US" noProof="0" dirty="0"/>
              <a:t>)</a:t>
            </a:r>
          </a:p>
        </p:txBody>
      </p:sp>
      <p:sp>
        <p:nvSpPr>
          <p:cNvPr id="21" name="Text Placeholder 22"/>
          <p:cNvSpPr>
            <a:spLocks noGrp="1"/>
          </p:cNvSpPr>
          <p:nvPr>
            <p:ph type="body" sz="quarter" idx="12"/>
          </p:nvPr>
        </p:nvSpPr>
        <p:spPr>
          <a:xfrm>
            <a:off x="4776252" y="5584690"/>
            <a:ext cx="4180863"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a:defRPr>
            </a:lvl1pPr>
          </a:lstStyle>
          <a:p>
            <a:pPr lvl="0"/>
            <a:r>
              <a:rPr lang="en-US" noProof="0"/>
              <a:t>Click to edit Master text styles</a:t>
            </a:r>
          </a:p>
        </p:txBody>
      </p:sp>
      <p:sp>
        <p:nvSpPr>
          <p:cNvPr id="22" name="Text Placeholder 18"/>
          <p:cNvSpPr>
            <a:spLocks noGrp="1"/>
          </p:cNvSpPr>
          <p:nvPr>
            <p:ph type="body" sz="quarter" idx="13" hasCustomPrompt="1"/>
          </p:nvPr>
        </p:nvSpPr>
        <p:spPr>
          <a:xfrm>
            <a:off x="168100" y="5672913"/>
            <a:ext cx="1390650" cy="288687"/>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dirty="0"/>
              <a:t>Date</a:t>
            </a:r>
          </a:p>
        </p:txBody>
      </p:sp>
      <p:grpSp>
        <p:nvGrpSpPr>
          <p:cNvPr id="23" name="Group 21"/>
          <p:cNvGrpSpPr>
            <a:grpSpLocks/>
          </p:cNvGrpSpPr>
          <p:nvPr userDrawn="1"/>
        </p:nvGrpSpPr>
        <p:grpSpPr bwMode="auto">
          <a:xfrm flipH="1" flipV="1">
            <a:off x="-4" y="870857"/>
            <a:ext cx="9144002" cy="80752"/>
            <a:chOff x="2" y="824063"/>
            <a:chExt cx="9144002" cy="62911"/>
          </a:xfrm>
        </p:grpSpPr>
        <p:sp>
          <p:nvSpPr>
            <p:cNvPr id="24" name="Rectangle 23"/>
            <p:cNvSpPr/>
            <p:nvPr userDrawn="1"/>
          </p:nvSpPr>
          <p:spPr>
            <a:xfrm>
              <a:off x="3018119" y="830556"/>
              <a:ext cx="6125885" cy="5641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sp>
          <p:nvSpPr>
            <p:cNvPr id="25" name="Rectangle 24"/>
            <p:cNvSpPr/>
            <p:nvPr userDrawn="1"/>
          </p:nvSpPr>
          <p:spPr>
            <a:xfrm>
              <a:off x="2" y="824063"/>
              <a:ext cx="3169632" cy="6291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grpSp>
      <p:pic>
        <p:nvPicPr>
          <p:cNvPr id="7" name="Picture 13" descr="08616.jpg"/>
          <p:cNvPicPr>
            <a:picLocks noChangeAspect="1"/>
          </p:cNvPicPr>
          <p:nvPr userDrawn="1"/>
        </p:nvPicPr>
        <p:blipFill>
          <a:blip r:embed="rId3"/>
          <a:stretch>
            <a:fillRect/>
          </a:stretch>
        </p:blipFill>
        <p:spPr bwMode="auto">
          <a:xfrm>
            <a:off x="-7307" y="942657"/>
            <a:ext cx="9163564" cy="4144208"/>
          </a:xfrm>
          <a:prstGeom prst="rect">
            <a:avLst/>
          </a:prstGeom>
          <a:noFill/>
          <a:ln w="9525">
            <a:noFill/>
            <a:miter lim="800000"/>
            <a:headEnd/>
            <a:tailEnd/>
          </a:ln>
        </p:spPr>
      </p:pic>
    </p:spTree>
    <p:extLst>
      <p:ext uri="{BB962C8B-B14F-4D97-AF65-F5344CB8AC3E}">
        <p14:creationId xmlns:p14="http://schemas.microsoft.com/office/powerpoint/2010/main" val="15824520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har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0"/>
          </p:nvPr>
        </p:nvSpPr>
        <p:spPr>
          <a:xfrm>
            <a:off x="365775" y="1045595"/>
            <a:ext cx="7575460" cy="5244640"/>
          </a:xfrm>
          <a:prstGeom prst="rect">
            <a:avLst/>
          </a:prstGeom>
        </p:spPr>
        <p:txBody>
          <a:bodyPr rtlCol="0">
            <a:normAutofit/>
          </a:bodyPr>
          <a:lstStyle/>
          <a:p>
            <a:pPr lvl="0"/>
            <a:r>
              <a:rPr lang="en-US" noProof="0"/>
              <a:t>Click icon to add chart</a:t>
            </a:r>
          </a:p>
        </p:txBody>
      </p:sp>
    </p:spTree>
    <p:extLst>
      <p:ext uri="{BB962C8B-B14F-4D97-AF65-F5344CB8AC3E}">
        <p14:creationId xmlns:p14="http://schemas.microsoft.com/office/powerpoint/2010/main" val="23911426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ection - white">
    <p:spTree>
      <p:nvGrpSpPr>
        <p:cNvPr id="1" name=""/>
        <p:cNvGrpSpPr/>
        <p:nvPr/>
      </p:nvGrpSpPr>
      <p:grpSpPr>
        <a:xfrm>
          <a:off x="0" y="0"/>
          <a:ext cx="0" cy="0"/>
          <a:chOff x="0" y="0"/>
          <a:chExt cx="0" cy="0"/>
        </a:xfrm>
      </p:grpSpPr>
      <p:sp>
        <p:nvSpPr>
          <p:cNvPr id="4" name="Rectangle 3"/>
          <p:cNvSpPr/>
          <p:nvPr/>
        </p:nvSpPr>
        <p:spPr>
          <a:xfrm>
            <a:off x="0" y="676275"/>
            <a:ext cx="9144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a:xfrm>
            <a:off x="0" y="2389456"/>
            <a:ext cx="9144000" cy="812725"/>
          </a:xfrm>
        </p:spPr>
        <p:txBody>
          <a:bodyPr/>
          <a:lstStyle>
            <a:lvl1pPr algn="ctr">
              <a:defRPr/>
            </a:lvl1pPr>
          </a:lstStyle>
          <a:p>
            <a:r>
              <a:rPr lang="en-US"/>
              <a:t>Click to edit Master title style</a:t>
            </a:r>
            <a:endParaRPr lang="en-US" dirty="0"/>
          </a:p>
        </p:txBody>
      </p:sp>
      <p:sp>
        <p:nvSpPr>
          <p:cNvPr id="7" name="Text Placeholder 6"/>
          <p:cNvSpPr>
            <a:spLocks noGrp="1"/>
          </p:cNvSpPr>
          <p:nvPr>
            <p:ph type="body" sz="quarter" idx="11"/>
          </p:nvPr>
        </p:nvSpPr>
        <p:spPr>
          <a:xfrm>
            <a:off x="0" y="3257084"/>
            <a:ext cx="9143999" cy="1150564"/>
          </a:xfrm>
          <a:prstGeom prst="rect">
            <a:avLst/>
          </a:prstGeom>
        </p:spPr>
        <p:txBody>
          <a:bodyP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36373359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 column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8" name="Content Placeholder 6"/>
          <p:cNvSpPr>
            <a:spLocks noGrp="1"/>
          </p:cNvSpPr>
          <p:nvPr>
            <p:ph sz="quarter" idx="10"/>
          </p:nvPr>
        </p:nvSpPr>
        <p:spPr>
          <a:xfrm>
            <a:off x="358211" y="1046531"/>
            <a:ext cx="8427200" cy="537070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5952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column  - green">
    <p:spTree>
      <p:nvGrpSpPr>
        <p:cNvPr id="1" name=""/>
        <p:cNvGrpSpPr/>
        <p:nvPr/>
      </p:nvGrpSpPr>
      <p:grpSpPr>
        <a:xfrm>
          <a:off x="0" y="0"/>
          <a:ext cx="0" cy="0"/>
          <a:chOff x="0" y="0"/>
          <a:chExt cx="0" cy="0"/>
        </a:xfrm>
      </p:grpSpPr>
      <p:sp>
        <p:nvSpPr>
          <p:cNvPr id="7" name="Rectangle 6"/>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8" name="Rectangle 7"/>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solidFill>
                  <a:srgbClr val="FFFFFF"/>
                </a:solidFill>
              </a:defRPr>
            </a:lvl1pPr>
            <a:lvl2pPr>
              <a:buSzPct val="80000"/>
              <a:buFont typeface="Courier New" pitchFamily="49" charset="0"/>
              <a:buChar char="o"/>
              <a:defRPr lang="en-US" sz="2200" kern="1200" dirty="0" smtClean="0">
                <a:solidFill>
                  <a:srgbClr val="FFFFFF"/>
                </a:solidFill>
                <a:latin typeface="+mn-lt"/>
                <a:ea typeface="+mn-ea"/>
                <a:cs typeface="+mn-cs"/>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2"/>
          </p:nvPr>
        </p:nvSpPr>
        <p:spPr>
          <a:xfrm>
            <a:off x="4737846" y="1677981"/>
            <a:ext cx="4249271" cy="4267200"/>
          </a:xfrm>
          <a:prstGeom prst="rect">
            <a:avLst/>
          </a:prstGeom>
        </p:spPr>
        <p:txBody>
          <a:bodyPr/>
          <a:lstStyle>
            <a:lvl1pPr marL="182880" indent="-182880">
              <a:defRPr sz="2200" b="0">
                <a:solidFill>
                  <a:srgbClr val="FFFFFF"/>
                </a:solidFill>
              </a:defRPr>
            </a:lvl1pPr>
            <a:lvl2pPr>
              <a:buSzPct val="80000"/>
              <a:buFont typeface="Courier New" pitchFamily="49" charset="0"/>
              <a:buChar char="o"/>
              <a:defRPr sz="2200">
                <a:solidFill>
                  <a:srgbClr val="FFFFFF"/>
                </a:solidFill>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
        <p:nvSpPr>
          <p:cNvPr id="12" name="Text Placeholder 8"/>
          <p:cNvSpPr>
            <a:spLocks noGrp="1"/>
          </p:cNvSpPr>
          <p:nvPr>
            <p:ph type="body" sz="quarter" idx="11"/>
          </p:nvPr>
        </p:nvSpPr>
        <p:spPr>
          <a:xfrm>
            <a:off x="4737846" y="1068381"/>
            <a:ext cx="4249271"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24193383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hart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hart Placeholder 6"/>
          <p:cNvSpPr>
            <a:spLocks noGrp="1"/>
          </p:cNvSpPr>
          <p:nvPr>
            <p:ph type="chart" sz="quarter" idx="10"/>
          </p:nvPr>
        </p:nvSpPr>
        <p:spPr>
          <a:xfrm>
            <a:off x="365775" y="1045595"/>
            <a:ext cx="7575460" cy="5244640"/>
          </a:xfrm>
          <a:prstGeom prst="rect">
            <a:avLst/>
          </a:prstGeom>
        </p:spPr>
        <p:txBody>
          <a:bodyPr rtlCol="0">
            <a:normAutofit/>
          </a:bodyPr>
          <a:lstStyle>
            <a:lvl1pPr>
              <a:defRPr>
                <a:solidFill>
                  <a:srgbClr val="FFFFFF"/>
                </a:solidFill>
              </a:defRPr>
            </a:lvl1pPr>
          </a:lstStyle>
          <a:p>
            <a:pPr lvl="0"/>
            <a:r>
              <a:rPr lang="en-US" noProof="0"/>
              <a:t>Click icon to add chart</a:t>
            </a:r>
          </a:p>
        </p:txBody>
      </p:sp>
    </p:spTree>
    <p:extLst>
      <p:ext uri="{BB962C8B-B14F-4D97-AF65-F5344CB8AC3E}">
        <p14:creationId xmlns:p14="http://schemas.microsoft.com/office/powerpoint/2010/main" val="40948720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ection - green">
    <p:spTree>
      <p:nvGrpSpPr>
        <p:cNvPr id="1" name=""/>
        <p:cNvGrpSpPr/>
        <p:nvPr/>
      </p:nvGrpSpPr>
      <p:grpSpPr>
        <a:xfrm>
          <a:off x="0" y="0"/>
          <a:ext cx="0" cy="0"/>
          <a:chOff x="0" y="0"/>
          <a:chExt cx="0" cy="0"/>
        </a:xfrm>
      </p:grpSpPr>
      <p:sp>
        <p:nvSpPr>
          <p:cNvPr id="3" name="Rectangle 2"/>
          <p:cNvSpPr/>
          <p:nvPr/>
        </p:nvSpPr>
        <p:spPr>
          <a:xfrm>
            <a:off x="0" y="0"/>
            <a:ext cx="9144000" cy="65516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4" name="Title 1"/>
          <p:cNvSpPr txBox="1">
            <a:spLocks/>
          </p:cNvSpPr>
          <p:nvPr/>
        </p:nvSpPr>
        <p:spPr>
          <a:xfrm>
            <a:off x="0" y="2389188"/>
            <a:ext cx="9144000" cy="812800"/>
          </a:xfrm>
          <a:prstGeom prst="rect">
            <a:avLst/>
          </a:prstGeom>
        </p:spPr>
        <p:txBody>
          <a:bodyPr anchor="ctr"/>
          <a:lstStyle>
            <a:lvl1pPr algn="ctr" defTabSz="457200" rtl="0" eaLnBrk="1" latinLnBrk="0" hangingPunct="1">
              <a:spcBef>
                <a:spcPct val="0"/>
              </a:spcBef>
              <a:buNone/>
              <a:defRPr lang="en-US" sz="3300" b="1" kern="1200" dirty="0" smtClean="0">
                <a:solidFill>
                  <a:schemeClr val="accent5"/>
                </a:solidFill>
                <a:latin typeface="+mj-lt"/>
                <a:ea typeface="+mj-ea"/>
                <a:cs typeface="Arial"/>
              </a:defRPr>
            </a:lvl1pPr>
          </a:lstStyle>
          <a:p>
            <a:pPr fontAlgn="auto">
              <a:spcAft>
                <a:spcPts val="0"/>
              </a:spcAft>
              <a:defRPr/>
            </a:pPr>
            <a:r>
              <a:rPr>
                <a:solidFill>
                  <a:srgbClr val="FFFFFF"/>
                </a:solidFill>
                <a:cs typeface="Franklin Gothic Book"/>
              </a:rPr>
              <a:t>Click to edit Master title style</a:t>
            </a:r>
          </a:p>
        </p:txBody>
      </p:sp>
      <p:sp>
        <p:nvSpPr>
          <p:cNvPr id="10" name="Text Placeholder 6"/>
          <p:cNvSpPr>
            <a:spLocks noGrp="1"/>
          </p:cNvSpPr>
          <p:nvPr>
            <p:ph type="body" sz="quarter" idx="11"/>
          </p:nvPr>
        </p:nvSpPr>
        <p:spPr>
          <a:xfrm>
            <a:off x="0" y="3257084"/>
            <a:ext cx="9143999" cy="1150564"/>
          </a:xfrm>
          <a:prstGeom prst="rect">
            <a:avLst/>
          </a:prstGeom>
        </p:spPr>
        <p:txBody>
          <a:bodyPr/>
          <a:lstStyle>
            <a:lvl1pPr marL="0" indent="0" algn="ctr">
              <a:buFontTx/>
              <a:buNone/>
              <a:defRPr>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1488944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540470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EnergySaving Inside">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57200" y="868708"/>
            <a:ext cx="8229600" cy="5303520"/>
          </a:xfrm>
          <a:prstGeom prst="rect">
            <a:avLst/>
          </a:prstGeo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45750"/>
            <a:ext cx="8229600" cy="640080"/>
          </a:xfrm>
        </p:spPr>
        <p:txBody>
          <a:bodyPr anchor="b"/>
          <a:lstStyle>
            <a:lvl1pPr>
              <a:lnSpc>
                <a:spcPct val="100000"/>
              </a:lnSpc>
              <a:defRPr/>
            </a:lvl1pPr>
          </a:lstStyle>
          <a:p>
            <a:r>
              <a:rPr lang="en-US" dirty="0"/>
              <a:t>Click to edit Master title style</a:t>
            </a:r>
          </a:p>
        </p:txBody>
      </p:sp>
    </p:spTree>
    <p:extLst>
      <p:ext uri="{BB962C8B-B14F-4D97-AF65-F5344CB8AC3E}">
        <p14:creationId xmlns:p14="http://schemas.microsoft.com/office/powerpoint/2010/main" val="31820402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atin typeface="Franklin Gothic Book"/>
              </a:defRPr>
            </a:lvl1pPr>
            <a:lvl2pPr>
              <a:defRPr sz="2000">
                <a:latin typeface="Franklin Gothic Book"/>
              </a:defRPr>
            </a:lvl2pPr>
            <a:lvl3pPr>
              <a:defRPr>
                <a:latin typeface="Franklin Gothic Book"/>
              </a:defRPr>
            </a:lvl3pPr>
            <a:lvl4pPr>
              <a:defRPr>
                <a:latin typeface="Franklin Gothic Book"/>
              </a:defRPr>
            </a:lvl4pPr>
            <a:lvl5pPr>
              <a:defRPr>
                <a:latin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a:latin typeface="+mj-lt"/>
              </a:defRPr>
            </a:lvl1pPr>
          </a:lstStyle>
          <a:p>
            <a:r>
              <a:rPr lang="en-US" dirty="0"/>
              <a:t>Click to edit Master title style</a:t>
            </a:r>
          </a:p>
        </p:txBody>
      </p:sp>
    </p:spTree>
    <p:extLst>
      <p:ext uri="{BB962C8B-B14F-4D97-AF65-F5344CB8AC3E}">
        <p14:creationId xmlns:p14="http://schemas.microsoft.com/office/powerpoint/2010/main" val="26800517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a:t>Click to edit Master title style</a:t>
            </a:r>
            <a:endParaRPr lang="en-US" dirty="0"/>
          </a:p>
        </p:txBody>
      </p:sp>
      <p:sp>
        <p:nvSpPr>
          <p:cNvPr id="5" name="Date Placeholder 4"/>
          <p:cNvSpPr>
            <a:spLocks noGrp="1" noChangeArrowheads="1"/>
          </p:cNvSpPr>
          <p:nvPr>
            <p:ph type="dt" sz="half" idx="10"/>
          </p:nvPr>
        </p:nvSpPr>
        <p:spPr>
          <a:xfrm>
            <a:off x="609600" y="6662056"/>
            <a:ext cx="2894320" cy="195944"/>
          </a:xfrm>
          <a:prstGeom prst="rect">
            <a:avLst/>
          </a:prstGeom>
          <a:ln/>
        </p:spPr>
        <p:txBody>
          <a:bodyPr/>
          <a:lstStyle>
            <a:lvl1pPr>
              <a:defRPr/>
            </a:lvl1pPr>
          </a:lstStyle>
          <a:p>
            <a:pPr fontAlgn="auto">
              <a:spcBef>
                <a:spcPts val="0"/>
              </a:spcBef>
              <a:spcAft>
                <a:spcPts val="0"/>
              </a:spcAft>
              <a:defRPr/>
            </a:pPr>
            <a:endParaRPr lang="en-US">
              <a:solidFill>
                <a:srgbClr val="000000"/>
              </a:solidFill>
              <a:latin typeface="Franklin Gothic Book"/>
            </a:endParaRPr>
          </a:p>
        </p:txBody>
      </p:sp>
      <p:sp>
        <p:nvSpPr>
          <p:cNvPr id="6" name="Rectangle 89"/>
          <p:cNvSpPr>
            <a:spLocks noGrp="1" noChangeArrowheads="1"/>
          </p:cNvSpPr>
          <p:nvPr>
            <p:ph type="sldNum" sz="quarter" idx="11"/>
          </p:nvPr>
        </p:nvSpPr>
        <p:spPr>
          <a:xfrm>
            <a:off x="54860" y="6477006"/>
            <a:ext cx="347480" cy="247637"/>
          </a:xfrm>
          <a:prstGeom prst="rect">
            <a:avLst/>
          </a:prstGeom>
          <a:ln/>
        </p:spPr>
        <p:txBody>
          <a:bodyPr/>
          <a:lstStyle>
            <a:lvl1pPr>
              <a:defRPr/>
            </a:lvl1pPr>
          </a:lstStyle>
          <a:p>
            <a:pPr fontAlgn="auto">
              <a:spcBef>
                <a:spcPts val="0"/>
              </a:spcBef>
              <a:spcAft>
                <a:spcPts val="0"/>
              </a:spcAft>
            </a:pPr>
            <a:fld id="{BE6D4B03-E339-4C9D-AC39-0BD7C921B5B0}" type="slidenum">
              <a:rPr lang="en-US">
                <a:solidFill>
                  <a:srgbClr val="000000"/>
                </a:solidFill>
                <a:latin typeface="Franklin Gothic Book"/>
              </a:rPr>
              <a:pPr fontAlgn="auto">
                <a:spcBef>
                  <a:spcPts val="0"/>
                </a:spcBef>
                <a:spcAft>
                  <a:spcPts val="0"/>
                </a:spcAft>
              </a:pPr>
              <a:t>‹#›</a:t>
            </a:fld>
            <a:endParaRPr lang="en-US">
              <a:solidFill>
                <a:srgbClr val="000000"/>
              </a:solidFill>
              <a:latin typeface="Franklin Gothic Book"/>
            </a:endParaRPr>
          </a:p>
        </p:txBody>
      </p:sp>
    </p:spTree>
    <p:extLst>
      <p:ext uri="{BB962C8B-B14F-4D97-AF65-F5344CB8AC3E}">
        <p14:creationId xmlns:p14="http://schemas.microsoft.com/office/powerpoint/2010/main" val="1250959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152400" y="10634"/>
            <a:ext cx="8763000" cy="641349"/>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33828050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4_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57200" y="2"/>
            <a:ext cx="8229600" cy="386644"/>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41004292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8" name="Picture 17" descr="noc_performance_graphic[FINAL]-01.png"/>
          <p:cNvPicPr>
            <a:picLocks noChangeAspect="1"/>
          </p:cNvPicPr>
          <p:nvPr userDrawn="1"/>
        </p:nvPicPr>
        <p:blipFill>
          <a:blip r:embed="rId2" cstate="print"/>
          <a:stretch>
            <a:fillRect/>
          </a:stretch>
        </p:blipFill>
        <p:spPr>
          <a:xfrm>
            <a:off x="0" y="0"/>
            <a:ext cx="9144000" cy="6858000"/>
          </a:xfrm>
          <a:prstGeom prst="rect">
            <a:avLst/>
          </a:prstGeom>
        </p:spPr>
      </p:pic>
      <p:sp>
        <p:nvSpPr>
          <p:cNvPr id="26" name="Title 4"/>
          <p:cNvSpPr>
            <a:spLocks noGrp="1"/>
          </p:cNvSpPr>
          <p:nvPr>
            <p:ph type="ctrTitle" hasCustomPrompt="1"/>
          </p:nvPr>
        </p:nvSpPr>
        <p:spPr>
          <a:xfrm>
            <a:off x="3992883" y="1231163"/>
            <a:ext cx="4864588" cy="2011094"/>
          </a:xfrm>
        </p:spPr>
        <p:txBody>
          <a:bodyPr tIns="457200" bIns="548640"/>
          <a:lstStyle>
            <a:lvl1pPr algn="r">
              <a:defRPr sz="2400" b="1" spc="30" baseline="0">
                <a:solidFill>
                  <a:schemeClr val="tx1"/>
                </a:solidFill>
                <a:latin typeface="Franklin Gothic Book"/>
                <a:cs typeface="Franklin Gothic Book"/>
              </a:defRPr>
            </a:lvl1pPr>
          </a:lstStyle>
          <a:p>
            <a:r>
              <a:rPr lang="en-US" dirty="0"/>
              <a:t>Main Title, Font: </a:t>
            </a:r>
            <a:br>
              <a:rPr lang="en-US" dirty="0"/>
            </a:br>
            <a:r>
              <a:rPr lang="en-US" dirty="0"/>
              <a:t>Arial Bold 32pt.</a:t>
            </a:r>
          </a:p>
        </p:txBody>
      </p:sp>
      <p:sp>
        <p:nvSpPr>
          <p:cNvPr id="27" name="Text Placeholder 32"/>
          <p:cNvSpPr>
            <a:spLocks noGrp="1"/>
          </p:cNvSpPr>
          <p:nvPr>
            <p:ph type="body" sz="quarter" idx="14" hasCustomPrompt="1"/>
          </p:nvPr>
        </p:nvSpPr>
        <p:spPr>
          <a:xfrm>
            <a:off x="3885634" y="4263457"/>
            <a:ext cx="4968114" cy="457200"/>
          </a:xfrm>
          <a:prstGeom prst="rect">
            <a:avLst/>
          </a:prstGeom>
        </p:spPr>
        <p:txBody>
          <a:bodyPr wrap="none" tIns="0"/>
          <a:lstStyle>
            <a:lvl1pPr algn="r">
              <a:buNone/>
              <a:defRPr sz="1500" baseline="0">
                <a:solidFill>
                  <a:schemeClr val="tx1"/>
                </a:solidFill>
                <a:latin typeface="Franklin Gothic Book"/>
                <a:cs typeface="Franklin Gothic Book"/>
              </a:defRPr>
            </a:lvl1pPr>
            <a:lvl2pPr>
              <a:buNone/>
              <a:defRPr sz="1500"/>
            </a:lvl2pPr>
            <a:lvl3pPr>
              <a:buNone/>
              <a:defRPr sz="1500"/>
            </a:lvl3pPr>
            <a:lvl4pPr>
              <a:buNone/>
              <a:defRPr sz="1500"/>
            </a:lvl4pPr>
            <a:lvl5pPr>
              <a:buNone/>
              <a:defRPr sz="1500"/>
            </a:lvl5pPr>
          </a:lstStyle>
          <a:p>
            <a:pPr lvl="0"/>
            <a:r>
              <a:rPr lang="en-US" dirty="0"/>
              <a:t>Meeting date(s), Arial 20pt.</a:t>
            </a:r>
          </a:p>
        </p:txBody>
      </p:sp>
      <p:sp>
        <p:nvSpPr>
          <p:cNvPr id="28" name="Text Placeholder 37"/>
          <p:cNvSpPr>
            <a:spLocks noGrp="1"/>
          </p:cNvSpPr>
          <p:nvPr>
            <p:ph type="body" sz="quarter" idx="15" hasCustomPrompt="1"/>
          </p:nvPr>
        </p:nvSpPr>
        <p:spPr>
          <a:xfrm>
            <a:off x="3886164" y="4722131"/>
            <a:ext cx="4972728" cy="457200"/>
          </a:xfrm>
          <a:prstGeom prst="rect">
            <a:avLst/>
          </a:prstGeom>
        </p:spPr>
        <p:txBody>
          <a:bodyPr wrap="none" bIns="18288" anchor="b" anchorCtr="0"/>
          <a:lstStyle>
            <a:lvl1pPr algn="r">
              <a:buNone/>
              <a:defRPr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Speaker’s name, Arial 20pt.</a:t>
            </a:r>
          </a:p>
        </p:txBody>
      </p:sp>
      <p:sp>
        <p:nvSpPr>
          <p:cNvPr id="29" name="Text Placeholder 40"/>
          <p:cNvSpPr>
            <a:spLocks noGrp="1"/>
          </p:cNvSpPr>
          <p:nvPr>
            <p:ph type="body" sz="quarter" idx="16" hasCustomPrompt="1"/>
          </p:nvPr>
        </p:nvSpPr>
        <p:spPr>
          <a:xfrm>
            <a:off x="3886164" y="5222875"/>
            <a:ext cx="4972726" cy="381000"/>
          </a:xfrm>
          <a:prstGeom prst="rect">
            <a:avLst/>
          </a:prstGeom>
        </p:spPr>
        <p:txBody>
          <a:bodyPr wrap="none" tIns="0" bIns="438912">
            <a:noAutofit/>
          </a:bodyPr>
          <a:lstStyle>
            <a:lvl1pPr algn="r">
              <a:buNone/>
              <a:defRPr sz="1200" baseline="0">
                <a:solidFill>
                  <a:schemeClr val="tx1"/>
                </a:solidFill>
                <a:latin typeface="Franklin Gothic Book"/>
                <a:cs typeface="Franklin Gothic Book"/>
              </a:defRPr>
            </a:lvl1pPr>
            <a:lvl2pPr>
              <a:buNone/>
              <a:defRPr sz="1350"/>
            </a:lvl2pPr>
            <a:lvl3pPr>
              <a:buNone/>
              <a:defRPr sz="1350"/>
            </a:lvl3pPr>
            <a:lvl4pPr>
              <a:buNone/>
              <a:defRPr sz="1350"/>
            </a:lvl4pPr>
            <a:lvl5pPr>
              <a:buNone/>
              <a:defRPr sz="1350"/>
            </a:lvl5pPr>
          </a:lstStyle>
          <a:p>
            <a:pPr lvl="0"/>
            <a:r>
              <a:rPr lang="en-US" dirty="0"/>
              <a:t>Speaker’s title, Arial 16pt.</a:t>
            </a:r>
          </a:p>
        </p:txBody>
      </p:sp>
      <p:sp>
        <p:nvSpPr>
          <p:cNvPr id="30" name="Text Placeholder 43"/>
          <p:cNvSpPr>
            <a:spLocks noGrp="1"/>
          </p:cNvSpPr>
          <p:nvPr>
            <p:ph type="body" sz="quarter" idx="17" hasCustomPrompt="1"/>
          </p:nvPr>
        </p:nvSpPr>
        <p:spPr>
          <a:xfrm>
            <a:off x="3894625" y="3760788"/>
            <a:ext cx="4959912"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Sub-title, Arial Bold 24pt.</a:t>
            </a:r>
          </a:p>
        </p:txBody>
      </p:sp>
      <p:pic>
        <p:nvPicPr>
          <p:cNvPr id="31" name="Picture 30" descr="noc_white_PNG.png"/>
          <p:cNvPicPr>
            <a:picLocks noChangeAspect="1"/>
          </p:cNvPicPr>
          <p:nvPr userDrawn="1"/>
        </p:nvPicPr>
        <p:blipFill>
          <a:blip r:embed="rId3" cstate="print"/>
          <a:srcRect l="2146" r="3456"/>
          <a:stretch>
            <a:fillRect/>
          </a:stretch>
        </p:blipFill>
        <p:spPr>
          <a:xfrm>
            <a:off x="1119191" y="3209773"/>
            <a:ext cx="1928683" cy="569855"/>
          </a:xfrm>
          <a:prstGeom prst="rect">
            <a:avLst/>
          </a:prstGeom>
        </p:spPr>
      </p:pic>
      <p:sp>
        <p:nvSpPr>
          <p:cNvPr id="15" name="Text Placeholder 14"/>
          <p:cNvSpPr>
            <a:spLocks noGrp="1"/>
          </p:cNvSpPr>
          <p:nvPr>
            <p:ph type="body" sz="quarter" idx="22" hasCustomPrompt="1"/>
          </p:nvPr>
        </p:nvSpPr>
        <p:spPr>
          <a:xfrm>
            <a:off x="1" y="4972056"/>
            <a:ext cx="3282950" cy="512763"/>
          </a:xfrm>
          <a:prstGeom prst="rect">
            <a:avLst/>
          </a:prstGeom>
          <a:solidFill>
            <a:schemeClr val="bg1">
              <a:alpha val="50000"/>
            </a:schemeClr>
          </a:solidFill>
          <a:ln w="12700">
            <a:solidFill>
              <a:schemeClr val="bg1">
                <a:lumMod val="85000"/>
              </a:schemeClr>
            </a:solidFill>
          </a:ln>
        </p:spPr>
        <p:txBody>
          <a:bodyPr>
            <a:noAutofit/>
          </a:bodyPr>
          <a:lstStyle>
            <a:lvl1pPr marL="0" indent="0" algn="just">
              <a:buNone/>
              <a:defRPr sz="675" baseline="0">
                <a:latin typeface="Franklin Gothic Book"/>
              </a:defRPr>
            </a:lvl1pPr>
            <a:lvl2pPr algn="just">
              <a:buNone/>
              <a:defRPr sz="675">
                <a:latin typeface="Arial Narrow" pitchFamily="34" charset="0"/>
              </a:defRPr>
            </a:lvl2pPr>
            <a:lvl3pPr algn="just">
              <a:buNone/>
              <a:defRPr sz="675">
                <a:latin typeface="Arial Narrow" pitchFamily="34" charset="0"/>
              </a:defRPr>
            </a:lvl3pPr>
            <a:lvl4pPr algn="just">
              <a:buNone/>
              <a:defRPr sz="675">
                <a:latin typeface="Arial Narrow" pitchFamily="34" charset="0"/>
              </a:defRPr>
            </a:lvl4pPr>
            <a:lvl5pPr algn="just">
              <a:buNone/>
              <a:defRPr sz="675">
                <a:latin typeface="Arial Narrow" pitchFamily="34" charset="0"/>
              </a:defRPr>
            </a:lvl5pPr>
          </a:lstStyle>
          <a:p>
            <a:pPr lvl="0"/>
            <a:r>
              <a:rPr lang="en-US" dirty="0"/>
              <a:t>Insert Government required information here or delete this text box. Insert Government required information here or delete this text box. Insert Government required information here or delete this text box.</a:t>
            </a:r>
          </a:p>
        </p:txBody>
      </p:sp>
      <p:sp>
        <p:nvSpPr>
          <p:cNvPr id="17" name="Text Placeholder 16"/>
          <p:cNvSpPr>
            <a:spLocks noGrp="1"/>
          </p:cNvSpPr>
          <p:nvPr>
            <p:ph type="body" sz="quarter" idx="23" hasCustomPrompt="1"/>
          </p:nvPr>
        </p:nvSpPr>
        <p:spPr>
          <a:xfrm>
            <a:off x="3" y="5603875"/>
            <a:ext cx="6416675" cy="514350"/>
          </a:xfrm>
          <a:prstGeom prst="rect">
            <a:avLst/>
          </a:prstGeom>
          <a:solidFill>
            <a:schemeClr val="bg1">
              <a:alpha val="50000"/>
            </a:schemeClr>
          </a:solidFill>
        </p:spPr>
        <p:txBody>
          <a:bodyPr>
            <a:normAutofit/>
          </a:bodyPr>
          <a:lstStyle>
            <a:lvl1pPr marL="0" indent="0" algn="just">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
        <p:nvSpPr>
          <p:cNvPr id="19" name="Text Placeholder 18"/>
          <p:cNvSpPr>
            <a:spLocks noGrp="1"/>
          </p:cNvSpPr>
          <p:nvPr>
            <p:ph type="body" sz="quarter" idx="24" hasCustomPrompt="1"/>
          </p:nvPr>
        </p:nvSpPr>
        <p:spPr>
          <a:xfrm>
            <a:off x="3" y="6224588"/>
            <a:ext cx="6416675" cy="512762"/>
          </a:xfrm>
          <a:prstGeom prst="rect">
            <a:avLst/>
          </a:prstGeom>
          <a:solidFill>
            <a:schemeClr val="bg1">
              <a:alpha val="50000"/>
            </a:schemeClr>
          </a:solidFill>
        </p:spPr>
        <p:txBody>
          <a:bodyPr>
            <a:normAutofit/>
          </a:bodyPr>
          <a:lstStyle>
            <a:lvl1pPr marL="0" indent="0">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Tree>
    <p:extLst>
      <p:ext uri="{BB962C8B-B14F-4D97-AF65-F5344CB8AC3E}">
        <p14:creationId xmlns:p14="http://schemas.microsoft.com/office/powerpoint/2010/main" val="26661200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p:spTree>
      <p:nvGrpSpPr>
        <p:cNvPr id="1" name=""/>
        <p:cNvGrpSpPr/>
        <p:nvPr/>
      </p:nvGrpSpPr>
      <p:grpSpPr>
        <a:xfrm>
          <a:off x="0" y="0"/>
          <a:ext cx="0" cy="0"/>
          <a:chOff x="0" y="0"/>
          <a:chExt cx="0" cy="0"/>
        </a:xfrm>
      </p:grpSpPr>
      <p:pic>
        <p:nvPicPr>
          <p:cNvPr id="9" name="Picture 8" descr="noc_performance_graphic[FINAL]-01.png"/>
          <p:cNvPicPr>
            <a:picLocks noChangeAspect="1"/>
          </p:cNvPicPr>
          <p:nvPr userDrawn="1"/>
        </p:nvPicPr>
        <p:blipFill>
          <a:blip r:embed="rId2" cstate="print"/>
          <a:stretch>
            <a:fillRect/>
          </a:stretch>
        </p:blipFill>
        <p:spPr>
          <a:xfrm>
            <a:off x="0" y="0"/>
            <a:ext cx="9144000" cy="6858000"/>
          </a:xfrm>
          <a:prstGeom prst="rect">
            <a:avLst/>
          </a:prstGeom>
        </p:spPr>
      </p:pic>
      <p:sp>
        <p:nvSpPr>
          <p:cNvPr id="10" name="Rectangle 9"/>
          <p:cNvSpPr/>
          <p:nvPr userDrawn="1"/>
        </p:nvSpPr>
        <p:spPr>
          <a:xfrm>
            <a:off x="0" y="0"/>
            <a:ext cx="9144000" cy="6858000"/>
          </a:xfrm>
          <a:prstGeom prst="rect">
            <a:avLst/>
          </a:prstGeom>
          <a:solidFill>
            <a:schemeClr val="bg1">
              <a:alpha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solidFill>
                <a:srgbClr val="000000"/>
              </a:solidFill>
            </a:endParaRPr>
          </a:p>
        </p:txBody>
      </p:sp>
      <p:sp>
        <p:nvSpPr>
          <p:cNvPr id="30" name="Text Placeholder 43"/>
          <p:cNvSpPr>
            <a:spLocks noGrp="1"/>
          </p:cNvSpPr>
          <p:nvPr>
            <p:ph type="body" sz="quarter" idx="17" hasCustomPrompt="1"/>
          </p:nvPr>
        </p:nvSpPr>
        <p:spPr>
          <a:xfrm>
            <a:off x="3444243" y="3200400"/>
            <a:ext cx="5410297"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Section Break (Click to Add Title)</a:t>
            </a:r>
          </a:p>
        </p:txBody>
      </p:sp>
      <p:pic>
        <p:nvPicPr>
          <p:cNvPr id="31" name="Picture 30" descr="noc_white_PNG.png"/>
          <p:cNvPicPr>
            <a:picLocks noChangeAspect="1"/>
          </p:cNvPicPr>
          <p:nvPr userDrawn="1"/>
        </p:nvPicPr>
        <p:blipFill>
          <a:blip r:embed="rId3" cstate="print"/>
          <a:srcRect l="2146" r="3456"/>
          <a:stretch>
            <a:fillRect/>
          </a:stretch>
        </p:blipFill>
        <p:spPr>
          <a:xfrm>
            <a:off x="1119191" y="3209773"/>
            <a:ext cx="1928683" cy="569855"/>
          </a:xfrm>
          <a:prstGeom prst="rect">
            <a:avLst/>
          </a:prstGeom>
        </p:spPr>
      </p:pic>
    </p:spTree>
    <p:extLst>
      <p:ext uri="{BB962C8B-B14F-4D97-AF65-F5344CB8AC3E}">
        <p14:creationId xmlns:p14="http://schemas.microsoft.com/office/powerpoint/2010/main" val="20645801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a:t>Click to edit Master title style</a:t>
            </a:r>
            <a:endParaRPr lang="en-US" dirty="0"/>
          </a:p>
        </p:txBody>
      </p:sp>
      <p:sp>
        <p:nvSpPr>
          <p:cNvPr id="5" name="Rectangle 89"/>
          <p:cNvSpPr>
            <a:spLocks noGrp="1" noChangeArrowheads="1"/>
          </p:cNvSpPr>
          <p:nvPr>
            <p:ph type="sldNum" sz="quarter" idx="11"/>
          </p:nvPr>
        </p:nvSpPr>
        <p:spPr>
          <a:xfrm>
            <a:off x="54860" y="6477006"/>
            <a:ext cx="347480" cy="247637"/>
          </a:xfrm>
          <a:prstGeom prst="rect">
            <a:avLst/>
          </a:prstGeom>
          <a:ln/>
        </p:spPr>
        <p:txBody>
          <a:bodyPr/>
          <a:lstStyle>
            <a:lvl1pPr>
              <a:defRPr/>
            </a:lvl1pPr>
          </a:lstStyle>
          <a:p>
            <a:pPr fontAlgn="auto">
              <a:spcBef>
                <a:spcPts val="0"/>
              </a:spcBef>
              <a:spcAft>
                <a:spcPts val="0"/>
              </a:spcAft>
            </a:pPr>
            <a:fld id="{F6EFC63E-F8D9-44BB-A462-AC735E845F95}" type="slidenum">
              <a:rPr lang="en-US">
                <a:solidFill>
                  <a:srgbClr val="000000"/>
                </a:solidFill>
                <a:latin typeface="Franklin Gothic Book"/>
              </a:rPr>
              <a:pPr fontAlgn="auto">
                <a:spcBef>
                  <a:spcPts val="0"/>
                </a:spcBef>
                <a:spcAft>
                  <a:spcPts val="0"/>
                </a:spcAft>
              </a:pPr>
              <a:t>‹#›</a:t>
            </a:fld>
            <a:endParaRPr lang="en-US">
              <a:solidFill>
                <a:srgbClr val="000000"/>
              </a:solidFill>
              <a:latin typeface="Franklin Gothic Book"/>
            </a:endParaRPr>
          </a:p>
        </p:txBody>
      </p:sp>
    </p:spTree>
    <p:extLst>
      <p:ext uri="{BB962C8B-B14F-4D97-AF65-F5344CB8AC3E}">
        <p14:creationId xmlns:p14="http://schemas.microsoft.com/office/powerpoint/2010/main" val="6123070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ext Rich">
    <p:spTree>
      <p:nvGrpSpPr>
        <p:cNvPr id="1" name=""/>
        <p:cNvGrpSpPr/>
        <p:nvPr/>
      </p:nvGrpSpPr>
      <p:grpSpPr>
        <a:xfrm>
          <a:off x="0" y="0"/>
          <a:ext cx="0" cy="0"/>
          <a:chOff x="0" y="0"/>
          <a:chExt cx="0" cy="0"/>
        </a:xfrm>
      </p:grpSpPr>
      <p:sp>
        <p:nvSpPr>
          <p:cNvPr id="6" name="Text Placeholder 15"/>
          <p:cNvSpPr>
            <a:spLocks noGrp="1"/>
          </p:cNvSpPr>
          <p:nvPr>
            <p:ph type="body" sz="quarter" idx="13"/>
          </p:nvPr>
        </p:nvSpPr>
        <p:spPr>
          <a:xfrm>
            <a:off x="491318" y="1310185"/>
            <a:ext cx="8235345" cy="494049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457200" y="274638"/>
            <a:ext cx="8229600" cy="731520"/>
          </a:xfrm>
        </p:spPr>
        <p:txBody>
          <a:bodyPr/>
          <a:lstStyle>
            <a:lvl1pPr algn="l">
              <a:defRPr/>
            </a:lvl1pPr>
          </a:lstStyle>
          <a:p>
            <a:r>
              <a:rPr lang="en-US"/>
              <a:t>Click to edit Master title style</a:t>
            </a:r>
            <a:endParaRPr lang="en-US" dirty="0"/>
          </a:p>
        </p:txBody>
      </p:sp>
      <p:sp>
        <p:nvSpPr>
          <p:cNvPr id="4" name="Date Placeholder 2"/>
          <p:cNvSpPr>
            <a:spLocks noGrp="1"/>
          </p:cNvSpPr>
          <p:nvPr>
            <p:ph type="dt" sz="half" idx="14"/>
          </p:nvPr>
        </p:nvSpPr>
        <p:spPr>
          <a:xfrm>
            <a:off x="3656016" y="6478594"/>
            <a:ext cx="1279525"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tint val="75000"/>
                </a:prstClr>
              </a:solidFill>
              <a:latin typeface="Calibri"/>
            </a:endParaRPr>
          </a:p>
        </p:txBody>
      </p:sp>
      <p:sp>
        <p:nvSpPr>
          <p:cNvPr id="5" name="Slide Number Placeholder 3"/>
          <p:cNvSpPr>
            <a:spLocks noGrp="1"/>
          </p:cNvSpPr>
          <p:nvPr>
            <p:ph type="sldNum" sz="quarter" idx="15"/>
          </p:nvPr>
        </p:nvSpPr>
        <p:spPr>
          <a:xfrm>
            <a:off x="5265860" y="6478593"/>
            <a:ext cx="341068" cy="247637"/>
          </a:xfrm>
          <a:prstGeom prst="rect">
            <a:avLst/>
          </a:prstGeom>
        </p:spPr>
        <p:txBody>
          <a:bodyPr/>
          <a:lstStyle>
            <a:lvl1pPr fontAlgn="auto">
              <a:spcBef>
                <a:spcPts val="0"/>
              </a:spcBef>
              <a:spcAft>
                <a:spcPts val="0"/>
              </a:spcAft>
              <a:defRPr>
                <a:latin typeface="+mn-lt"/>
                <a:ea typeface="+mn-ea"/>
                <a:cs typeface="+mn-cs"/>
              </a:defRPr>
            </a:lvl1pPr>
          </a:lstStyle>
          <a:p>
            <a:pPr>
              <a:defRPr/>
            </a:pPr>
            <a:fld id="{8D001B41-FE2E-514D-8FC2-A4E76D68709F}"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980324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19838" y="496888"/>
            <a:ext cx="2257425" cy="804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23459" y="1365664"/>
            <a:ext cx="7377545"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617518" y="2663896"/>
            <a:ext cx="7371608" cy="1492477"/>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2260997" y="6200782"/>
            <a:ext cx="4714875"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561689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57435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userDrawn="1"/>
        </p:nvSpPr>
        <p:spPr>
          <a:xfrm>
            <a:off x="5686426" y="5932488"/>
            <a:ext cx="3157538"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892" eaLnBrk="0" hangingPunct="0">
              <a:defRPr/>
            </a:pPr>
            <a:endParaRPr lang="en-US" altLang="en-US" sz="1350" dirty="0">
              <a:solidFill>
                <a:srgbClr val="FFFFFF"/>
              </a:solidFill>
              <a:latin typeface="Calibri" panose="020F0502020204030204" pitchFamily="34" charset="0"/>
              <a:cs typeface="Franklin Gothic Book"/>
            </a:endParaRPr>
          </a:p>
        </p:txBody>
      </p:sp>
      <p:sp>
        <p:nvSpPr>
          <p:cNvPr id="2" name="Title 1"/>
          <p:cNvSpPr>
            <a:spLocks noGrp="1"/>
          </p:cNvSpPr>
          <p:nvPr>
            <p:ph type="title"/>
          </p:nvPr>
        </p:nvSpPr>
        <p:spPr>
          <a:xfrm>
            <a:off x="321470" y="2362882"/>
            <a:ext cx="8522679" cy="2019114"/>
          </a:xfrm>
        </p:spPr>
        <p:txBody>
          <a:bodyPr anchor="ctr">
            <a:normAutofit/>
          </a:bodyPr>
          <a:lstStyle>
            <a:lvl1pPr>
              <a:defRPr sz="225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41358698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ide Categories">
    <p:spTree>
      <p:nvGrpSpPr>
        <p:cNvPr id="1" name=""/>
        <p:cNvGrpSpPr/>
        <p:nvPr/>
      </p:nvGrpSpPr>
      <p:grpSpPr>
        <a:xfrm>
          <a:off x="0" y="0"/>
          <a:ext cx="0" cy="0"/>
          <a:chOff x="0" y="0"/>
          <a:chExt cx="0" cy="0"/>
        </a:xfrm>
      </p:grpSpPr>
      <p:cxnSp>
        <p:nvCxnSpPr>
          <p:cNvPr id="5" name="Straight Connector 4"/>
          <p:cNvCxnSpPr/>
          <p:nvPr userDrawn="1"/>
        </p:nvCxnSpPr>
        <p:spPr>
          <a:xfrm>
            <a:off x="3162300" y="1627190"/>
            <a:ext cx="0" cy="4084637"/>
          </a:xfrm>
          <a:prstGeom prst="line">
            <a:avLst/>
          </a:prstGeom>
          <a:ln>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54028" y="1627188"/>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54028" y="2671763"/>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54028" y="3740150"/>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54028" y="4797425"/>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0056" y="83137"/>
            <a:ext cx="8326041" cy="1258785"/>
          </a:xfrm>
        </p:spPr>
        <p:txBody>
          <a:bodyPr/>
          <a:lstStyle>
            <a:lvl1pPr algn="ct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518066" y="2588445"/>
            <a:ext cx="5308269" cy="3028208"/>
          </a:xfrm>
        </p:spPr>
        <p:txBody>
          <a:bodyPr/>
          <a:lstStyle>
            <a:lvl1pPr marL="0" indent="-128585">
              <a:buClr>
                <a:schemeClr val="tx2"/>
              </a:buClr>
              <a:buSzPct val="90000"/>
              <a:buFont typeface="Wingdings" charset="2"/>
              <a:buChar char="§"/>
              <a:defRPr/>
            </a:lvl1pPr>
            <a:lvl2pPr marL="0" indent="-128585">
              <a:buClr>
                <a:schemeClr val="tx2"/>
              </a:buClr>
              <a:buSzPct val="90000"/>
              <a:buFont typeface="Wingdings" charset="2"/>
              <a:buChar char="§"/>
              <a:defRPr/>
            </a:lvl2pPr>
            <a:lvl3pPr marL="385754" indent="-128585">
              <a:buClr>
                <a:schemeClr val="tx2"/>
              </a:buClr>
              <a:buSzPct val="90000"/>
              <a:buFont typeface="Wingdings" charset="2"/>
              <a:buChar char="§"/>
              <a:defRPr sz="1125"/>
            </a:lvl3pPr>
            <a:lvl4pPr marL="642922" indent="-128585">
              <a:buClr>
                <a:schemeClr val="tx2"/>
              </a:buClr>
              <a:buSzPct val="90000"/>
              <a:buFont typeface="Wingdings" charset="2"/>
              <a:buChar char="§"/>
              <a:defRPr/>
            </a:lvl4pPr>
            <a:lvl5pPr marL="900091" indent="-128585">
              <a:buClr>
                <a:schemeClr val="tx2"/>
              </a:buClr>
              <a:buSzPct val="9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8"/>
          <p:cNvSpPr>
            <a:spLocks noGrp="1"/>
          </p:cNvSpPr>
          <p:nvPr>
            <p:ph type="body" sz="quarter" idx="13"/>
          </p:nvPr>
        </p:nvSpPr>
        <p:spPr>
          <a:xfrm>
            <a:off x="439342" y="1543056"/>
            <a:ext cx="2400300" cy="4086225"/>
          </a:xfrm>
        </p:spPr>
        <p:txBody>
          <a:bodyPr lIns="0" tIns="0" rIns="0" bIns="0">
            <a:noAutofit/>
          </a:bodyPr>
          <a:lstStyle>
            <a:lvl1pPr>
              <a:lnSpc>
                <a:spcPct val="160000"/>
              </a:lnSpc>
              <a:buFontTx/>
              <a:buNone/>
              <a:defRPr sz="2475"/>
            </a:lvl1pPr>
            <a:lvl2pPr marL="0" indent="0">
              <a:lnSpc>
                <a:spcPct val="160000"/>
              </a:lnSpc>
              <a:buFontTx/>
              <a:buNone/>
              <a:defRPr sz="2250"/>
            </a:lvl2pPr>
            <a:lvl3pPr marL="257168" indent="0">
              <a:lnSpc>
                <a:spcPct val="160000"/>
              </a:lnSpc>
              <a:buFontTx/>
              <a:buNone/>
              <a:defRPr sz="2025"/>
            </a:lvl3pPr>
            <a:lvl4pPr marL="514337" indent="0">
              <a:lnSpc>
                <a:spcPct val="160000"/>
              </a:lnSpc>
              <a:buFontTx/>
              <a:buNone/>
              <a:defRPr sz="1800"/>
            </a:lvl4pPr>
            <a:lvl5pPr marL="771506" indent="0">
              <a:lnSpc>
                <a:spcPct val="160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12" name="Footer Placeholder 4"/>
          <p:cNvSpPr>
            <a:spLocks noGrp="1"/>
          </p:cNvSpPr>
          <p:nvPr>
            <p:ph type="ftr" sz="quarter" idx="15"/>
          </p:nvPr>
        </p:nvSpPr>
        <p:spPr>
          <a:xfrm>
            <a:off x="1603378" y="6226181"/>
            <a:ext cx="4729163"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13"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A1A6E02B-33B2-4B3F-A839-A7601A33199E}"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24436018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Menu">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54025" y="2671763"/>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54025" y="3740150"/>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54025" y="4797425"/>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1585916"/>
            <a:ext cx="8358187" cy="4086225"/>
          </a:xfrm>
        </p:spPr>
        <p:txBody>
          <a:bodyPr lIns="0" tIns="0" rIns="0" bIns="0">
            <a:noAutofit/>
          </a:bodyPr>
          <a:lstStyle>
            <a:lvl1pPr algn="ctr">
              <a:lnSpc>
                <a:spcPct val="155000"/>
              </a:lnSpc>
              <a:buFontTx/>
              <a:buNone/>
              <a:defRPr sz="2475"/>
            </a:lvl1pPr>
            <a:lvl2pPr marL="0" indent="0" algn="ctr">
              <a:lnSpc>
                <a:spcPct val="155000"/>
              </a:lnSpc>
              <a:buFontTx/>
              <a:buNone/>
              <a:defRPr sz="2250"/>
            </a:lvl2pPr>
            <a:lvl3pPr marL="257168" indent="0" algn="ctr">
              <a:lnSpc>
                <a:spcPct val="155000"/>
              </a:lnSpc>
              <a:buFontTx/>
              <a:buNone/>
              <a:defRPr sz="2025"/>
            </a:lvl3pPr>
            <a:lvl4pPr marL="514337" indent="0" algn="ctr">
              <a:lnSpc>
                <a:spcPct val="155000"/>
              </a:lnSpc>
              <a:buFontTx/>
              <a:buNone/>
              <a:defRPr sz="1800"/>
            </a:lvl4pPr>
            <a:lvl5pPr marL="771506" indent="0" algn="ctr">
              <a:lnSpc>
                <a:spcPct val="155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10" name="Footer Placeholder 4"/>
          <p:cNvSpPr>
            <a:spLocks noGrp="1"/>
          </p:cNvSpPr>
          <p:nvPr>
            <p:ph type="ftr" sz="quarter" idx="15"/>
          </p:nvPr>
        </p:nvSpPr>
        <p:spPr>
          <a:xfrm>
            <a:off x="1603378" y="6226181"/>
            <a:ext cx="4633913"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11"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4B4EF199-5C60-4CA1-9953-629704BE1536}"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41605219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_CenteredBulleted">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2486025"/>
            <a:ext cx="8358187" cy="3271838"/>
          </a:xfrm>
        </p:spPr>
        <p:txBody>
          <a:bodyPr lIns="0" tIns="0" rIns="0" bIns="0">
            <a:noAutofit/>
          </a:bodyPr>
          <a:lstStyle>
            <a:lvl1pPr marL="257168" indent="-128585" algn="ctr">
              <a:lnSpc>
                <a:spcPct val="100000"/>
              </a:lnSpc>
              <a:spcBef>
                <a:spcPts val="900"/>
              </a:spcBef>
              <a:buFont typeface="Wingdings" charset="2"/>
              <a:buChar char="§"/>
              <a:defRPr sz="1575"/>
            </a:lvl1pPr>
            <a:lvl2pPr marL="257168" indent="-128585" algn="ctr">
              <a:lnSpc>
                <a:spcPct val="100000"/>
              </a:lnSpc>
              <a:spcBef>
                <a:spcPts val="900"/>
              </a:spcBef>
              <a:buFont typeface="Wingdings" charset="2"/>
              <a:buChar char="§"/>
              <a:defRPr sz="1575"/>
            </a:lvl2pPr>
            <a:lvl3pPr marL="514337" indent="-128585" algn="ctr">
              <a:lnSpc>
                <a:spcPct val="100000"/>
              </a:lnSpc>
              <a:spcBef>
                <a:spcPts val="900"/>
              </a:spcBef>
              <a:buFont typeface="Wingdings" charset="2"/>
              <a:buChar char="§"/>
              <a:defRPr sz="1575"/>
            </a:lvl3pPr>
            <a:lvl4pPr marL="771506" indent="-128585" algn="ctr">
              <a:lnSpc>
                <a:spcPct val="100000"/>
              </a:lnSpc>
              <a:spcBef>
                <a:spcPts val="900"/>
              </a:spcBef>
              <a:buFont typeface="Wingdings" charset="2"/>
              <a:buChar char="§"/>
              <a:defRPr sz="1575"/>
            </a:lvl4pPr>
            <a:lvl5pPr marL="1028675" indent="-128585" algn="ctr">
              <a:lnSpc>
                <a:spcPct val="100000"/>
              </a:lnSpc>
              <a:spcBef>
                <a:spcPts val="900"/>
              </a:spcBef>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7" name="Footer Placeholder 4"/>
          <p:cNvSpPr>
            <a:spLocks noGrp="1"/>
          </p:cNvSpPr>
          <p:nvPr>
            <p:ph type="ftr" sz="quarter" idx="15"/>
          </p:nvPr>
        </p:nvSpPr>
        <p:spPr>
          <a:xfrm>
            <a:off x="1603375" y="6226181"/>
            <a:ext cx="4719638"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8"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BEA3D1BA-E4AE-4D99-ACC2-F63F1EAB335D}"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788820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3000"/>
              </a:lnSpc>
              <a:defRPr/>
            </a:lvl1pPr>
          </a:lstStyle>
          <a:p>
            <a:r>
              <a:rPr lang="en-US" dirty="0"/>
              <a:t>Click to edit Master title style</a:t>
            </a:r>
          </a:p>
        </p:txBody>
      </p:sp>
      <p:sp>
        <p:nvSpPr>
          <p:cNvPr id="3" name="Content Placeholder 2"/>
          <p:cNvSpPr>
            <a:spLocks noGrp="1"/>
          </p:cNvSpPr>
          <p:nvPr>
            <p:ph idx="1"/>
          </p:nvPr>
        </p:nvSpPr>
        <p:spPr>
          <a:xfrm>
            <a:off x="152400" y="805032"/>
            <a:ext cx="8763000" cy="5638800"/>
          </a:xfrm>
        </p:spPr>
        <p:txBody>
          <a:bodyPr/>
          <a:lstStyle>
            <a:lvl1pPr>
              <a:defRPr sz="22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737779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 More Bullets">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1828806"/>
            <a:ext cx="8358187" cy="3929063"/>
          </a:xfrm>
        </p:spPr>
        <p:txBody>
          <a:bodyPr lIns="0" tIns="0" rIns="0" bIns="0">
            <a:noAutofit/>
          </a:bodyPr>
          <a:lstStyle>
            <a:lvl1pPr marL="257168" indent="-128585" algn="ctr">
              <a:lnSpc>
                <a:spcPct val="100000"/>
              </a:lnSpc>
              <a:buFont typeface="Wingdings" charset="2"/>
              <a:buChar char="§"/>
              <a:defRPr sz="1575"/>
            </a:lvl1pPr>
            <a:lvl2pPr marL="257168" indent="-128585" algn="ctr">
              <a:lnSpc>
                <a:spcPct val="100000"/>
              </a:lnSpc>
              <a:buFont typeface="Wingdings" charset="2"/>
              <a:buChar char="§"/>
              <a:defRPr sz="1575"/>
            </a:lvl2pPr>
            <a:lvl3pPr marL="514337" indent="-128585" algn="ctr">
              <a:lnSpc>
                <a:spcPct val="100000"/>
              </a:lnSpc>
              <a:buFont typeface="Wingdings" charset="2"/>
              <a:buChar char="§"/>
              <a:defRPr sz="1575"/>
            </a:lvl3pPr>
            <a:lvl4pPr marL="771506" indent="-128585" algn="ctr">
              <a:lnSpc>
                <a:spcPct val="100000"/>
              </a:lnSpc>
              <a:buFont typeface="Wingdings" charset="2"/>
              <a:buChar char="§"/>
              <a:defRPr sz="1575"/>
            </a:lvl4pPr>
            <a:lvl5pPr marL="1028675" indent="-128585" algn="ctr">
              <a:lnSpc>
                <a:spcPct val="100000"/>
              </a:lnSpc>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7" name="Footer Placeholder 4"/>
          <p:cNvSpPr>
            <a:spLocks noGrp="1"/>
          </p:cNvSpPr>
          <p:nvPr>
            <p:ph type="ftr" sz="quarter" idx="15"/>
          </p:nvPr>
        </p:nvSpPr>
        <p:spPr>
          <a:xfrm>
            <a:off x="1603375" y="6226181"/>
            <a:ext cx="4719638"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8"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E83FBD0B-C542-4823-BBF6-B7A5EEB3544C}"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22347792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 y="0"/>
            <a:ext cx="91408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19838" y="496888"/>
            <a:ext cx="2257425" cy="804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userDrawn="1"/>
        </p:nvSpPr>
        <p:spPr>
          <a:xfrm>
            <a:off x="6646865" y="1973264"/>
            <a:ext cx="1486304" cy="207749"/>
          </a:xfrm>
          <a:prstGeom prst="rect">
            <a:avLst/>
          </a:prstGeom>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342892" eaLnBrk="0" hangingPunct="0">
              <a:defRPr/>
            </a:pPr>
            <a:r>
              <a:rPr lang="en-US" altLang="en-US" sz="750" dirty="0">
                <a:solidFill>
                  <a:srgbClr val="3B3838"/>
                </a:solidFill>
                <a:latin typeface="Calibri" panose="020F0502020204030204" pitchFamily="34" charset="0"/>
                <a:cs typeface="Franklin Gothic Book"/>
              </a:rPr>
              <a:t>https://</a:t>
            </a:r>
            <a:r>
              <a:rPr lang="en-US" altLang="en-US" sz="750" dirty="0" err="1">
                <a:solidFill>
                  <a:srgbClr val="3B3838"/>
                </a:solidFill>
                <a:latin typeface="Calibri" panose="020F0502020204030204" pitchFamily="34" charset="0"/>
                <a:cs typeface="Franklin Gothic Book"/>
              </a:rPr>
              <a:t>twitter.com</a:t>
            </a:r>
            <a:r>
              <a:rPr lang="en-US" altLang="en-US" sz="750" dirty="0">
                <a:solidFill>
                  <a:srgbClr val="3B3838"/>
                </a:solidFill>
                <a:latin typeface="Calibri" panose="020F0502020204030204" pitchFamily="34" charset="0"/>
                <a:cs typeface="Franklin Gothic Book"/>
              </a:rPr>
              <a:t>/</a:t>
            </a:r>
            <a:r>
              <a:rPr lang="en-US" altLang="en-US" sz="750" dirty="0" err="1">
                <a:solidFill>
                  <a:srgbClr val="3B3838"/>
                </a:solidFill>
                <a:latin typeface="Calibri" panose="020F0502020204030204" pitchFamily="34" charset="0"/>
                <a:cs typeface="Franklin Gothic Book"/>
              </a:rPr>
              <a:t>SMCoalition</a:t>
            </a:r>
            <a:r>
              <a:rPr lang="en-US" altLang="en-US" sz="750" dirty="0">
                <a:solidFill>
                  <a:srgbClr val="3B3838"/>
                </a:solidFill>
                <a:latin typeface="Calibri" panose="020F0502020204030204" pitchFamily="34" charset="0"/>
                <a:cs typeface="Franklin Gothic Book"/>
              </a:rPr>
              <a:t> </a:t>
            </a:r>
          </a:p>
        </p:txBody>
      </p:sp>
      <p:sp>
        <p:nvSpPr>
          <p:cNvPr id="8" name="Rectangle 7"/>
          <p:cNvSpPr/>
          <p:nvPr userDrawn="1"/>
        </p:nvSpPr>
        <p:spPr>
          <a:xfrm>
            <a:off x="6646863" y="2487615"/>
            <a:ext cx="1838965" cy="213597"/>
          </a:xfrm>
          <a:prstGeom prst="rect">
            <a:avLst/>
          </a:prstGeom>
        </p:spPr>
        <p:txBody>
          <a:bodyPr wrap="none">
            <a:spAutoFit/>
          </a:bodyPr>
          <a:lstStyle/>
          <a:p>
            <a:pPr defTabSz="342892" eaLnBrk="0" hangingPunct="0">
              <a:defRPr/>
            </a:pPr>
            <a:r>
              <a:rPr lang="en-US" sz="788" dirty="0" err="1">
                <a:solidFill>
                  <a:srgbClr val="E7E6E6">
                    <a:lumMod val="25000"/>
                  </a:srgbClr>
                </a:solidFill>
                <a:latin typeface="Franklin Gothic Book"/>
                <a:cs typeface="Franklin Gothic Book"/>
              </a:rPr>
              <a:t>Facebook.com</a:t>
            </a:r>
            <a:r>
              <a:rPr lang="en-US" sz="788" dirty="0">
                <a:solidFill>
                  <a:srgbClr val="E7E6E6">
                    <a:lumMod val="25000"/>
                  </a:srgbClr>
                </a:solidFill>
                <a:latin typeface="Franklin Gothic Book"/>
                <a:cs typeface="Franklin Gothic Book"/>
              </a:rPr>
              <a:t>/</a:t>
            </a:r>
            <a:r>
              <a:rPr lang="en-US" sz="788" dirty="0" err="1">
                <a:solidFill>
                  <a:srgbClr val="E7E6E6">
                    <a:lumMod val="25000"/>
                  </a:srgbClr>
                </a:solidFill>
                <a:latin typeface="Franklin Gothic Book"/>
                <a:cs typeface="Franklin Gothic Book"/>
              </a:rPr>
              <a:t>SMLeadershipCoalition</a:t>
            </a:r>
            <a:endParaRPr lang="en-US" sz="788" dirty="0">
              <a:solidFill>
                <a:srgbClr val="E7E6E6">
                  <a:lumMod val="25000"/>
                </a:srgbClr>
              </a:solidFill>
              <a:latin typeface="Franklin Gothic Book"/>
              <a:cs typeface="Franklin Gothic Book"/>
            </a:endParaRPr>
          </a:p>
        </p:txBody>
      </p:sp>
      <p:sp>
        <p:nvSpPr>
          <p:cNvPr id="9" name="Rectangle 8"/>
          <p:cNvSpPr/>
          <p:nvPr userDrawn="1"/>
        </p:nvSpPr>
        <p:spPr>
          <a:xfrm>
            <a:off x="6646863" y="3059116"/>
            <a:ext cx="2214562" cy="334835"/>
          </a:xfrm>
          <a:prstGeom prst="rect">
            <a:avLst/>
          </a:prstGeom>
        </p:spPr>
        <p:txBody>
          <a:bodyPr>
            <a:spAutoFit/>
          </a:bodyPr>
          <a:lstStyle/>
          <a:p>
            <a:pPr defTabSz="342892" eaLnBrk="0" hangingPunct="0">
              <a:defRPr/>
            </a:pPr>
            <a:r>
              <a:rPr lang="en-US" sz="788" dirty="0">
                <a:solidFill>
                  <a:srgbClr val="E7E6E6">
                    <a:lumMod val="25000"/>
                  </a:srgbClr>
                </a:solidFill>
                <a:latin typeface="Franklin Gothic Book"/>
                <a:cs typeface="Franklin Gothic Book"/>
              </a:rPr>
              <a:t>http://</a:t>
            </a:r>
            <a:r>
              <a:rPr lang="en-US" sz="788" dirty="0" err="1">
                <a:solidFill>
                  <a:srgbClr val="E7E6E6">
                    <a:lumMod val="25000"/>
                  </a:srgbClr>
                </a:solidFill>
                <a:latin typeface="Franklin Gothic Book"/>
                <a:cs typeface="Franklin Gothic Book"/>
              </a:rPr>
              <a:t>www.linkedin.com</a:t>
            </a:r>
            <a:r>
              <a:rPr lang="en-US" sz="788" dirty="0">
                <a:solidFill>
                  <a:srgbClr val="E7E6E6">
                    <a:lumMod val="25000"/>
                  </a:srgbClr>
                </a:solidFill>
                <a:latin typeface="Franklin Gothic Book"/>
                <a:cs typeface="Franklin Gothic Book"/>
              </a:rPr>
              <a:t> /groups </a:t>
            </a:r>
          </a:p>
          <a:p>
            <a:pPr defTabSz="342892" eaLnBrk="0" hangingPunct="0">
              <a:defRPr/>
            </a:pPr>
            <a:r>
              <a:rPr lang="en-US" sz="788" dirty="0">
                <a:solidFill>
                  <a:srgbClr val="E7E6E6">
                    <a:lumMod val="25000"/>
                  </a:srgbClr>
                </a:solidFill>
                <a:latin typeface="Franklin Gothic Book"/>
                <a:cs typeface="Franklin Gothic Book"/>
              </a:rPr>
              <a:t>/Smart-Manufacturing-Leadership-Coalition</a:t>
            </a:r>
          </a:p>
        </p:txBody>
      </p:sp>
      <p:pic>
        <p:nvPicPr>
          <p:cNvPr id="10" name="Picture 1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9676" y="1976444"/>
            <a:ext cx="3032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7"/>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9676" y="2493969"/>
            <a:ext cx="3032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8"/>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289676" y="3011494"/>
            <a:ext cx="3032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430576" y="451267"/>
            <a:ext cx="5141552"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424640" y="1906649"/>
            <a:ext cx="5158205" cy="2465326"/>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2260997" y="6200782"/>
            <a:ext cx="4714875"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24794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alphaModFix amt="26000"/>
          </a:blip>
          <a:stretch>
            <a:fillRect/>
          </a:stretch>
        </p:blipFill>
        <p:spPr>
          <a:xfrm>
            <a:off x="-1" y="0"/>
            <a:ext cx="9144001" cy="6858000"/>
          </a:xfrm>
          <a:prstGeom prst="rect">
            <a:avLst/>
          </a:prstGeom>
        </p:spPr>
      </p:pic>
      <p:sp>
        <p:nvSpPr>
          <p:cNvPr id="4" name="Title 8"/>
          <p:cNvSpPr>
            <a:spLocks noGrp="1"/>
          </p:cNvSpPr>
          <p:nvPr>
            <p:ph type="ctrTitle"/>
          </p:nvPr>
        </p:nvSpPr>
        <p:spPr>
          <a:xfrm>
            <a:off x="660057" y="3646137"/>
            <a:ext cx="7772400" cy="1829761"/>
          </a:xfrm>
        </p:spPr>
        <p:txBody>
          <a:bodyPr vert="horz" anchor="b">
            <a:normAutofit/>
            <a:scene3d>
              <a:camera prst="orthographicFront"/>
              <a:lightRig rig="soft" dir="t"/>
            </a:scene3d>
            <a:sp3d prstMaterial="softEdge"/>
          </a:bodyPr>
          <a:lstStyle>
            <a:lvl1pPr algn="r">
              <a:defRPr sz="2400" b="0" cap="none">
                <a:solidFill>
                  <a:schemeClr val="accent5"/>
                </a:solidFill>
                <a:effectLst/>
              </a:defRPr>
            </a:lvl1pPr>
          </a:lstStyle>
          <a:p>
            <a:r>
              <a:rPr kumimoji="0" lang="en-US" dirty="0"/>
              <a:t>Click to edit Master title style</a:t>
            </a:r>
          </a:p>
        </p:txBody>
      </p:sp>
      <p:sp>
        <p:nvSpPr>
          <p:cNvPr id="5" name="Subtitle 16"/>
          <p:cNvSpPr>
            <a:spLocks noGrp="1"/>
          </p:cNvSpPr>
          <p:nvPr>
            <p:ph type="subTitle" idx="1"/>
          </p:nvPr>
        </p:nvSpPr>
        <p:spPr>
          <a:xfrm>
            <a:off x="685800" y="5568513"/>
            <a:ext cx="7772400" cy="941485"/>
          </a:xfrm>
        </p:spPr>
        <p:txBody>
          <a:bodyPr lIns="45720" rIns="45720">
            <a:normAutofit/>
          </a:bodyPr>
          <a:lstStyle>
            <a:lvl1pPr marL="0" marR="48005" indent="0" algn="r">
              <a:buNone/>
              <a:defRPr sz="1800">
                <a:solidFill>
                  <a:schemeClr val="tx2">
                    <a:lumMod val="75000"/>
                  </a:schemeClr>
                </a:solidFill>
              </a:defRPr>
            </a:lvl1pPr>
            <a:lvl2pPr marL="342892" indent="0" algn="ctr">
              <a:buNone/>
            </a:lvl2pPr>
            <a:lvl3pPr marL="685783" indent="0" algn="ctr">
              <a:buNone/>
            </a:lvl3pPr>
            <a:lvl4pPr marL="1028675" indent="0" algn="ctr">
              <a:buNone/>
            </a:lvl4pPr>
            <a:lvl5pPr marL="1371566" indent="0" algn="ctr">
              <a:buNone/>
            </a:lvl5pPr>
            <a:lvl6pPr marL="1714457" indent="0" algn="ctr">
              <a:buNone/>
            </a:lvl6pPr>
            <a:lvl7pPr marL="2057348" indent="0" algn="ctr">
              <a:buNone/>
            </a:lvl7pPr>
            <a:lvl8pPr marL="2400240" indent="0" algn="ctr">
              <a:buNone/>
            </a:lvl8pPr>
            <a:lvl9pPr marL="2743132" indent="0" algn="ctr">
              <a:buNone/>
            </a:lvl9pPr>
          </a:lstStyle>
          <a:p>
            <a:r>
              <a:rPr kumimoji="0" lang="en-US" dirty="0"/>
              <a:t>Click to edit Master subtitle style</a:t>
            </a:r>
          </a:p>
        </p:txBody>
      </p:sp>
      <p:pic>
        <p:nvPicPr>
          <p:cNvPr id="3" name="Picture 2" descr="REMADE inst_Logo.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7500" t="11900" r="8844" b="12579"/>
          <a:stretch/>
        </p:blipFill>
        <p:spPr>
          <a:xfrm>
            <a:off x="5172303" y="121940"/>
            <a:ext cx="3355810" cy="1561218"/>
          </a:xfrm>
          <a:prstGeom prst="rect">
            <a:avLst/>
          </a:prstGeom>
        </p:spPr>
      </p:pic>
    </p:spTree>
    <p:extLst>
      <p:ext uri="{BB962C8B-B14F-4D97-AF65-F5344CB8AC3E}">
        <p14:creationId xmlns:p14="http://schemas.microsoft.com/office/powerpoint/2010/main" val="16523121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Title 6"/>
          <p:cNvSpPr>
            <a:spLocks noGrp="1"/>
          </p:cNvSpPr>
          <p:nvPr>
            <p:ph type="title"/>
          </p:nvPr>
        </p:nvSpPr>
        <p:spPr>
          <a:xfrm>
            <a:off x="457200" y="274644"/>
            <a:ext cx="8229600" cy="1029605"/>
          </a:xfrm>
        </p:spPr>
        <p:txBody>
          <a:bodyPr rtlCol="0"/>
          <a:lstStyle/>
          <a:p>
            <a:r>
              <a:rPr kumimoji="0" lang="en-US" dirty="0"/>
              <a:t>Click to edit Master title style</a:t>
            </a:r>
          </a:p>
        </p:txBody>
      </p:sp>
      <p:sp>
        <p:nvSpPr>
          <p:cNvPr id="16" name="Slide Number Placeholder 17"/>
          <p:cNvSpPr>
            <a:spLocks noGrp="1"/>
          </p:cNvSpPr>
          <p:nvPr>
            <p:ph type="sldNum" sz="quarter" idx="4"/>
          </p:nvPr>
        </p:nvSpPr>
        <p:spPr>
          <a:xfrm>
            <a:off x="8458202" y="6442269"/>
            <a:ext cx="245933" cy="209356"/>
          </a:xfrm>
          <a:prstGeom prst="rect">
            <a:avLst/>
          </a:prstGeom>
        </p:spPr>
        <p:txBody>
          <a:bodyPr vert="horz" lIns="0" tIns="0" rIns="0" bIns="0" anchor="ctr" anchorCtr="0"/>
          <a:lstStyle>
            <a:lvl1pPr algn="r" eaLnBrk="1" latinLnBrk="0" hangingPunct="1">
              <a:defRPr kumimoji="0" sz="1050" b="1">
                <a:solidFill>
                  <a:schemeClr val="bg1">
                    <a:lumMod val="65000"/>
                  </a:schemeClr>
                </a:solidFill>
                <a:latin typeface="Franklin Gothic Book"/>
                <a:cs typeface="Franklin Gothic Book"/>
              </a:defRPr>
            </a:lvl1pPr>
          </a:lstStyle>
          <a:p>
            <a:pPr defTabSz="342892" fontAlgn="auto">
              <a:spcBef>
                <a:spcPts val="0"/>
              </a:spcBef>
              <a:spcAft>
                <a:spcPts val="0"/>
              </a:spcAft>
            </a:pPr>
            <a:fld id="{6D56EEAD-0332-044B-8491-07E146F0D709}" type="slidenum">
              <a:rPr lang="en-GB" smtClean="0">
                <a:solidFill>
                  <a:prstClr val="white">
                    <a:lumMod val="65000"/>
                  </a:prstClr>
                </a:solidFill>
              </a:rPr>
              <a:pPr defTabSz="342892" fontAlgn="auto">
                <a:spcBef>
                  <a:spcPts val="0"/>
                </a:spcBef>
                <a:spcAft>
                  <a:spcPts val="0"/>
                </a:spcAft>
              </a:pPr>
              <a:t>‹#›</a:t>
            </a:fld>
            <a:endParaRPr lang="en-GB" dirty="0">
              <a:solidFill>
                <a:prstClr val="white">
                  <a:lumMod val="65000"/>
                </a:prstClr>
              </a:solidFill>
            </a:endParaRPr>
          </a:p>
        </p:txBody>
      </p:sp>
      <p:pic>
        <p:nvPicPr>
          <p:cNvPr id="18" name="Picture 17" descr="REMADE inst_Logo.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7500" t="11900" r="8844" b="12579"/>
          <a:stretch/>
        </p:blipFill>
        <p:spPr>
          <a:xfrm>
            <a:off x="180978" y="6214842"/>
            <a:ext cx="1123758" cy="522804"/>
          </a:xfrm>
          <a:prstGeom prst="rect">
            <a:avLst/>
          </a:prstGeom>
        </p:spPr>
      </p:pic>
      <p:sp>
        <p:nvSpPr>
          <p:cNvPr id="19" name="Footer Placeholder 21"/>
          <p:cNvSpPr>
            <a:spLocks noGrp="1"/>
          </p:cNvSpPr>
          <p:nvPr>
            <p:ph type="ftr" sz="quarter" idx="3"/>
          </p:nvPr>
        </p:nvSpPr>
        <p:spPr>
          <a:xfrm>
            <a:off x="1389720" y="6442274"/>
            <a:ext cx="7068480" cy="210385"/>
          </a:xfrm>
          <a:prstGeom prst="rect">
            <a:avLst/>
          </a:prstGeom>
        </p:spPr>
        <p:txBody>
          <a:bodyPr vert="horz" lIns="0" tIns="0" rIns="0" bIns="0" anchor="ctr" anchorCtr="0"/>
          <a:lstStyle>
            <a:lvl1pPr algn="r" eaLnBrk="1" latinLnBrk="0" hangingPunct="1">
              <a:defRPr kumimoji="0" sz="600">
                <a:solidFill>
                  <a:srgbClr val="A6A6A6"/>
                </a:solidFill>
                <a:latin typeface="Franklin Gothic Book"/>
                <a:cs typeface="Franklin Gothic Book"/>
              </a:defRPr>
            </a:lvl1pPr>
          </a:lstStyle>
          <a:p>
            <a:pPr defTabSz="342892" fontAlgn="auto">
              <a:spcBef>
                <a:spcPts val="0"/>
              </a:spcBef>
              <a:spcAft>
                <a:spcPts val="0"/>
              </a:spcAft>
            </a:pPr>
            <a:endParaRPr lang="en-GB" dirty="0"/>
          </a:p>
        </p:txBody>
      </p:sp>
      <p:cxnSp>
        <p:nvCxnSpPr>
          <p:cNvPr id="20" name="Straight Connector 19"/>
          <p:cNvCxnSpPr/>
          <p:nvPr userDrawn="1"/>
        </p:nvCxnSpPr>
        <p:spPr>
          <a:xfrm>
            <a:off x="2551814" y="6449283"/>
            <a:ext cx="6140616" cy="0"/>
          </a:xfrm>
          <a:prstGeom prst="line">
            <a:avLst/>
          </a:prstGeom>
          <a:ln w="6350" cap="flat" cmpd="sng" algn="ctr">
            <a:solidFill>
              <a:schemeClr val="tx1">
                <a:lumMod val="50000"/>
                <a:lumOff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76748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206" y="177114"/>
            <a:ext cx="8804197" cy="577081"/>
          </a:xfrm>
        </p:spPr>
        <p:txBody>
          <a:bodyPr/>
          <a:lstStyle>
            <a:lvl1pPr>
              <a:defRPr sz="2700" b="0">
                <a:solidFill>
                  <a:schemeClr val="tx1">
                    <a:lumMod val="50000"/>
                    <a:lumOff val="50000"/>
                  </a:schemeClr>
                </a:solidFill>
              </a:defRPr>
            </a:lvl1pPr>
          </a:lstStyle>
          <a:p>
            <a:r>
              <a:rPr lang="en-US" dirty="0"/>
              <a:t>Click to edit Master title style</a:t>
            </a:r>
          </a:p>
        </p:txBody>
      </p:sp>
      <p:sp>
        <p:nvSpPr>
          <p:cNvPr id="3" name="Content Placeholder 2"/>
          <p:cNvSpPr>
            <a:spLocks noGrp="1"/>
          </p:cNvSpPr>
          <p:nvPr>
            <p:ph idx="1"/>
          </p:nvPr>
        </p:nvSpPr>
        <p:spPr>
          <a:xfrm>
            <a:off x="111204" y="1294023"/>
            <a:ext cx="8651796" cy="1338828"/>
          </a:xfrm>
          <a:prstGeom prst="rect">
            <a:avLst/>
          </a:prstGeom>
        </p:spPr>
        <p:txBody>
          <a:bodyPr>
            <a:spAutoFit/>
          </a:bodyPr>
          <a:lstStyle>
            <a:lvl1pPr>
              <a:buClr>
                <a:schemeClr val="accent1"/>
              </a:buClr>
              <a:defRPr sz="1800">
                <a:solidFill>
                  <a:schemeClr val="accent6">
                    <a:lumMod val="50000"/>
                  </a:schemeClr>
                </a:solidFill>
                <a:latin typeface="Franklin Gothic Book"/>
                <a:cs typeface="Franklin Gothic Book"/>
              </a:defRPr>
            </a:lvl1pPr>
            <a:lvl2pPr marL="386945" indent="-177400">
              <a:buClr>
                <a:schemeClr val="accent1"/>
              </a:buClr>
              <a:buFont typeface="Arial Narrow" pitchFamily="34" charset="0"/>
              <a:buChar char="–"/>
              <a:defRPr sz="1500">
                <a:solidFill>
                  <a:schemeClr val="bg2">
                    <a:lumMod val="25000"/>
                  </a:schemeClr>
                </a:solidFill>
                <a:latin typeface="Franklin Gothic Book"/>
                <a:cs typeface="Franklin Gothic Book"/>
              </a:defRPr>
            </a:lvl2pPr>
            <a:lvl3pPr marL="558390" indent="-126203">
              <a:buClr>
                <a:schemeClr val="accent1"/>
              </a:buClr>
              <a:defRPr sz="1350">
                <a:solidFill>
                  <a:schemeClr val="bg2">
                    <a:lumMod val="25000"/>
                  </a:schemeClr>
                </a:solidFill>
                <a:latin typeface="Franklin Gothic Book"/>
                <a:cs typeface="Franklin Gothic Book"/>
              </a:defRPr>
            </a:lvl3pPr>
            <a:lvl4pPr marL="729836" indent="-171446">
              <a:buClr>
                <a:schemeClr val="accent1"/>
              </a:buClr>
              <a:defRPr sz="1200">
                <a:solidFill>
                  <a:schemeClr val="bg2">
                    <a:lumMod val="25000"/>
                  </a:schemeClr>
                </a:solidFill>
                <a:latin typeface="Franklin Gothic Book"/>
                <a:cs typeface="Franklin Gothic Book"/>
              </a:defRPr>
            </a:lvl4pPr>
            <a:lvl5pPr marL="857228" indent="-127394">
              <a:buClr>
                <a:schemeClr val="accent1"/>
              </a:buClr>
              <a:buFont typeface="Arial" pitchFamily="34" charset="0"/>
              <a:buChar char="•"/>
              <a:defRPr sz="1200">
                <a:solidFill>
                  <a:schemeClr val="bg2">
                    <a:lumMod val="25000"/>
                  </a:schemeClr>
                </a:solidFill>
                <a:latin typeface="Franklin Gothic Book"/>
                <a:cs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a:xfrm>
            <a:off x="4632325" y="6356356"/>
            <a:ext cx="2895600" cy="365125"/>
          </a:xfrm>
          <a:prstGeom prst="rect">
            <a:avLst/>
          </a:prstGeom>
        </p:spPr>
        <p:txBody>
          <a:bodyPr/>
          <a:lstStyle>
            <a:lvl1pPr>
              <a:defRPr>
                <a:latin typeface="Franklin Gothic Book"/>
              </a:defRPr>
            </a:lvl1pPr>
          </a:lstStyle>
          <a:p>
            <a:pPr fontAlgn="auto">
              <a:spcBef>
                <a:spcPts val="0"/>
              </a:spcBef>
              <a:spcAft>
                <a:spcPts val="0"/>
              </a:spcAft>
              <a:defRPr/>
            </a:pPr>
            <a:endParaRPr lang="en-US" dirty="0">
              <a:solidFill>
                <a:srgbClr val="04617B">
                  <a:shade val="90000"/>
                </a:srgbClr>
              </a:solidFill>
            </a:endParaRPr>
          </a:p>
        </p:txBody>
      </p:sp>
    </p:spTree>
    <p:extLst>
      <p:ext uri="{BB962C8B-B14F-4D97-AF65-F5344CB8AC3E}">
        <p14:creationId xmlns:p14="http://schemas.microsoft.com/office/powerpoint/2010/main" val="5964200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b="0"/>
            </a:lvl1pPr>
          </a:lstStyle>
          <a:p>
            <a:r>
              <a:rPr lang="en-US" dirty="0"/>
              <a:t>Click to edit Master title style</a:t>
            </a:r>
          </a:p>
        </p:txBody>
      </p:sp>
      <p:sp>
        <p:nvSpPr>
          <p:cNvPr id="4" name="Text Placeholder 3"/>
          <p:cNvSpPr>
            <a:spLocks noGrp="1"/>
          </p:cNvSpPr>
          <p:nvPr>
            <p:ph type="body" sz="quarter" idx="10"/>
          </p:nvPr>
        </p:nvSpPr>
        <p:spPr>
          <a:xfrm>
            <a:off x="192088" y="812800"/>
            <a:ext cx="8731250" cy="55308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33688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10_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57200" y="1"/>
            <a:ext cx="8229600" cy="641349"/>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31642011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1"/>
          </p:nvPr>
        </p:nvSpPr>
        <p:spPr>
          <a:xfrm>
            <a:off x="6781800" y="6601439"/>
            <a:ext cx="892175" cy="276225"/>
          </a:xfrm>
          <a:prstGeom prst="rect">
            <a:avLst/>
          </a:prstGeom>
          <a:ln/>
        </p:spPr>
        <p:txBody>
          <a:bodyPr/>
          <a:lstStyle>
            <a:lvl1pPr>
              <a:defRPr/>
            </a:lvl1pPr>
          </a:lstStyle>
          <a:p>
            <a:pPr fontAlgn="auto">
              <a:spcBef>
                <a:spcPts val="0"/>
              </a:spcBef>
              <a:spcAft>
                <a:spcPts val="0"/>
              </a:spcAft>
              <a:defRPr/>
            </a:pPr>
            <a:endParaRPr lang="en-US">
              <a:solidFill>
                <a:srgbClr val="4D4D4D"/>
              </a:solidFill>
              <a:latin typeface="Franklin Gothic Book"/>
            </a:endParaRPr>
          </a:p>
        </p:txBody>
      </p:sp>
      <p:sp>
        <p:nvSpPr>
          <p:cNvPr id="5" name="Slide Number Placeholder 15"/>
          <p:cNvSpPr>
            <a:spLocks noGrp="1"/>
          </p:cNvSpPr>
          <p:nvPr>
            <p:ph type="sldNum" sz="quarter" idx="4"/>
          </p:nvPr>
        </p:nvSpPr>
        <p:spPr>
          <a:xfrm>
            <a:off x="88496" y="6453547"/>
            <a:ext cx="1066800" cy="365125"/>
          </a:xfrm>
          <a:prstGeom prst="rect">
            <a:avLst/>
          </a:prstGeom>
          <a:ln>
            <a:solidFill>
              <a:schemeClr val="bg1"/>
            </a:solidFill>
          </a:ln>
        </p:spPr>
        <p:txBody>
          <a:bodyPr vert="horz" lIns="91440" tIns="45720" rIns="91440" bIns="45720" rtlCol="0" anchor="ctr"/>
          <a:lstStyle>
            <a:lvl1pPr algn="r">
              <a:defRPr sz="1200">
                <a:solidFill>
                  <a:schemeClr val="accent2">
                    <a:lumMod val="75000"/>
                  </a:schemeClr>
                </a:solidFill>
              </a:defRPr>
            </a:lvl1pPr>
          </a:lstStyle>
          <a:p>
            <a:pPr fontAlgn="auto">
              <a:spcBef>
                <a:spcPts val="0"/>
              </a:spcBef>
              <a:spcAft>
                <a:spcPts val="0"/>
              </a:spcAft>
            </a:pPr>
            <a:fld id="{048367B6-A0F1-485F-928A-F8387AE218C3}" type="slidenum">
              <a:rPr lang="en-US" smtClean="0">
                <a:solidFill>
                  <a:srgbClr val="4F81BD">
                    <a:lumMod val="75000"/>
                  </a:srgbClr>
                </a:solidFill>
                <a:latin typeface="Franklin Gothic Book"/>
              </a:rPr>
              <a:pPr fontAlgn="auto">
                <a:spcBef>
                  <a:spcPts val="0"/>
                </a:spcBef>
                <a:spcAft>
                  <a:spcPts val="0"/>
                </a:spcAft>
              </a:pPr>
              <a:t>‹#›</a:t>
            </a:fld>
            <a:endParaRPr lang="en-US" dirty="0">
              <a:solidFill>
                <a:srgbClr val="4F81BD">
                  <a:lumMod val="75000"/>
                </a:srgbClr>
              </a:solidFill>
              <a:latin typeface="Franklin Gothic Book"/>
            </a:endParaRPr>
          </a:p>
        </p:txBody>
      </p:sp>
    </p:spTree>
    <p:extLst>
      <p:ext uri="{BB962C8B-B14F-4D97-AF65-F5344CB8AC3E}">
        <p14:creationId xmlns:p14="http://schemas.microsoft.com/office/powerpoint/2010/main" val="24700503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17534263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ectangle 4"/>
          <p:cNvSpPr/>
          <p:nvPr/>
        </p:nvSpPr>
        <p:spPr>
          <a:xfrm>
            <a:off x="0" y="676275"/>
            <a:ext cx="9144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pic>
        <p:nvPicPr>
          <p:cNvPr id="6" name="Picture 14" descr="EERE identifier_vert_2017_top bleed_BC.jpg"/>
          <p:cNvPicPr>
            <a:picLocks noChangeAspect="1"/>
          </p:cNvPicPr>
          <p:nvPr/>
        </p:nvPicPr>
        <p:blipFill>
          <a:blip r:embed="rId2" cstate="print">
            <a:extLst>
              <a:ext uri="{28A0092B-C50C-407E-A947-70E740481C1C}">
                <a14:useLocalDpi xmlns:a14="http://schemas.microsoft.com/office/drawing/2010/main" val="0"/>
              </a:ext>
            </a:extLst>
          </a:blip>
          <a:srcRect t="28281"/>
          <a:stretch>
            <a:fillRect/>
          </a:stretch>
        </p:blipFill>
        <p:spPr bwMode="auto">
          <a:xfrm>
            <a:off x="647700" y="0"/>
            <a:ext cx="1857375" cy="1354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5" descr="photo collag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148138"/>
            <a:ext cx="9166226" cy="272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Subtitle 2"/>
          <p:cNvSpPr>
            <a:spLocks noGrp="1"/>
          </p:cNvSpPr>
          <p:nvPr>
            <p:ph type="subTitle" idx="1"/>
          </p:nvPr>
        </p:nvSpPr>
        <p:spPr>
          <a:xfrm>
            <a:off x="530961" y="1544720"/>
            <a:ext cx="8269754" cy="1381360"/>
          </a:xfrm>
          <a:prstGeom prst="rect">
            <a:avLst/>
          </a:prstGeom>
        </p:spPr>
        <p:txBody>
          <a:bodyPr>
            <a:normAutofit/>
          </a:bodyPr>
          <a:lstStyle>
            <a:lvl1pPr marL="0" indent="0" algn="l">
              <a:buNone/>
              <a:defRPr sz="4000" b="1" i="0">
                <a:solidFill>
                  <a:srgbClr val="282B2E"/>
                </a:solidFill>
                <a:latin typeface="+mj-lt"/>
                <a:cs typeface="Franklin Gothic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0" name="Text Placeholder 17"/>
          <p:cNvSpPr>
            <a:spLocks noGrp="1"/>
          </p:cNvSpPr>
          <p:nvPr>
            <p:ph type="body" sz="quarter" idx="10"/>
          </p:nvPr>
        </p:nvSpPr>
        <p:spPr>
          <a:xfrm>
            <a:off x="554669" y="2976351"/>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cs typeface="Franklin Gothic Book"/>
              </a:defRPr>
            </a:lvl1pPr>
          </a:lstStyle>
          <a:p>
            <a:pPr lvl="0"/>
            <a:r>
              <a:rPr lang="en-US" noProof="0" dirty="0"/>
              <a:t>Click to edit Master text styles</a:t>
            </a:r>
          </a:p>
        </p:txBody>
      </p:sp>
      <p:sp>
        <p:nvSpPr>
          <p:cNvPr id="22" name="Text Placeholder 18"/>
          <p:cNvSpPr>
            <a:spLocks noGrp="1"/>
          </p:cNvSpPr>
          <p:nvPr>
            <p:ph type="body" sz="quarter" idx="13"/>
          </p:nvPr>
        </p:nvSpPr>
        <p:spPr>
          <a:xfrm>
            <a:off x="559105" y="3424166"/>
            <a:ext cx="2849177" cy="288687"/>
          </a:xfrm>
          <a:prstGeom prst="rect">
            <a:avLst/>
          </a:prstGeom>
        </p:spPr>
        <p:txBody>
          <a:bodyPr>
            <a:normAutofit/>
          </a:bodyPr>
          <a:lstStyle>
            <a:lvl1pPr>
              <a:buNone/>
              <a:defRPr sz="1200">
                <a:solidFill>
                  <a:srgbClr val="282B2E"/>
                </a:solidFill>
                <a:latin typeface="+mn-lt"/>
                <a:cs typeface="Franklin Gothic Book"/>
              </a:defRPr>
            </a:lvl1pPr>
            <a:lvl5pPr>
              <a:defRPr/>
            </a:lvl5pPr>
          </a:lstStyle>
          <a:p>
            <a:pPr lvl="0"/>
            <a:r>
              <a:rPr lang="en-US" dirty="0"/>
              <a:t>Click to edit Master text styles</a:t>
            </a:r>
          </a:p>
        </p:txBody>
      </p:sp>
    </p:spTree>
    <p:extLst>
      <p:ext uri="{BB962C8B-B14F-4D97-AF65-F5344CB8AC3E}">
        <p14:creationId xmlns:p14="http://schemas.microsoft.com/office/powerpoint/2010/main" val="3224788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013980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0"/>
          </p:nvPr>
        </p:nvSpPr>
        <p:spPr>
          <a:xfrm>
            <a:off x="358211" y="1046531"/>
            <a:ext cx="8427200" cy="5370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256679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2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sz="half" idx="2"/>
          </p:nvPr>
        </p:nvSpPr>
        <p:spPr>
          <a:xfrm>
            <a:off x="4737846" y="1677981"/>
            <a:ext cx="4249271" cy="4267200"/>
          </a:xfrm>
          <a:prstGeom prst="rect">
            <a:avLst/>
          </a:prstGeom>
        </p:spPr>
        <p:txBody>
          <a:bodyPr/>
          <a:lstStyle>
            <a:lvl1pPr marL="182880" indent="-182880">
              <a:defRPr sz="22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lvl1pPr>
          </a:lstStyle>
          <a:p>
            <a:pPr lvl="0"/>
            <a:r>
              <a:rPr lang="en-US"/>
              <a:t>Click to edit Master text styles</a:t>
            </a:r>
          </a:p>
        </p:txBody>
      </p:sp>
      <p:sp>
        <p:nvSpPr>
          <p:cNvPr id="9" name="Text Placeholder 8"/>
          <p:cNvSpPr>
            <a:spLocks noGrp="1"/>
          </p:cNvSpPr>
          <p:nvPr>
            <p:ph type="body" sz="quarter" idx="11"/>
          </p:nvPr>
        </p:nvSpPr>
        <p:spPr>
          <a:xfrm>
            <a:off x="4737846" y="1068381"/>
            <a:ext cx="4249271" cy="457200"/>
          </a:xfrm>
          <a:prstGeom prst="rect">
            <a:avLst/>
          </a:prstGeom>
        </p:spPr>
        <p:txBody>
          <a:bodyPr>
            <a:noAutofit/>
          </a:bodyPr>
          <a:lstStyle>
            <a:lvl1pPr>
              <a:buNone/>
              <a:defRPr sz="2400" b="1"/>
            </a:lvl1pPr>
          </a:lstStyle>
          <a:p>
            <a:pPr lvl="0"/>
            <a:r>
              <a:rPr lang="en-US"/>
              <a:t>Click to edit Master text styles</a:t>
            </a:r>
          </a:p>
        </p:txBody>
      </p:sp>
    </p:spTree>
    <p:extLst>
      <p:ext uri="{BB962C8B-B14F-4D97-AF65-F5344CB8AC3E}">
        <p14:creationId xmlns:p14="http://schemas.microsoft.com/office/powerpoint/2010/main" val="16458375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har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0"/>
          </p:nvPr>
        </p:nvSpPr>
        <p:spPr>
          <a:xfrm>
            <a:off x="365775" y="1045595"/>
            <a:ext cx="7575460" cy="5244640"/>
          </a:xfrm>
          <a:prstGeom prst="rect">
            <a:avLst/>
          </a:prstGeom>
        </p:spPr>
        <p:txBody>
          <a:bodyPr rtlCol="0">
            <a:normAutofit/>
          </a:bodyPr>
          <a:lstStyle/>
          <a:p>
            <a:pPr lvl="0"/>
            <a:r>
              <a:rPr lang="en-US" noProof="0"/>
              <a:t>Click icon to add chart</a:t>
            </a:r>
          </a:p>
        </p:txBody>
      </p:sp>
    </p:spTree>
    <p:extLst>
      <p:ext uri="{BB962C8B-B14F-4D97-AF65-F5344CB8AC3E}">
        <p14:creationId xmlns:p14="http://schemas.microsoft.com/office/powerpoint/2010/main" val="28037965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Section - white">
    <p:spTree>
      <p:nvGrpSpPr>
        <p:cNvPr id="1" name=""/>
        <p:cNvGrpSpPr/>
        <p:nvPr/>
      </p:nvGrpSpPr>
      <p:grpSpPr>
        <a:xfrm>
          <a:off x="0" y="0"/>
          <a:ext cx="0" cy="0"/>
          <a:chOff x="0" y="0"/>
          <a:chExt cx="0" cy="0"/>
        </a:xfrm>
      </p:grpSpPr>
      <p:sp>
        <p:nvSpPr>
          <p:cNvPr id="4" name="Rectangle 3"/>
          <p:cNvSpPr/>
          <p:nvPr/>
        </p:nvSpPr>
        <p:spPr>
          <a:xfrm>
            <a:off x="0" y="676275"/>
            <a:ext cx="9144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a:xfrm>
            <a:off x="0" y="2389456"/>
            <a:ext cx="9144000" cy="812725"/>
          </a:xfrm>
        </p:spPr>
        <p:txBody>
          <a:bodyPr/>
          <a:lstStyle>
            <a:lvl1pPr algn="ctr">
              <a:defRPr/>
            </a:lvl1pPr>
          </a:lstStyle>
          <a:p>
            <a:r>
              <a:rPr lang="en-US"/>
              <a:t>Click to edit Master title style</a:t>
            </a:r>
            <a:endParaRPr lang="en-US" dirty="0"/>
          </a:p>
        </p:txBody>
      </p:sp>
      <p:sp>
        <p:nvSpPr>
          <p:cNvPr id="7" name="Text Placeholder 6"/>
          <p:cNvSpPr>
            <a:spLocks noGrp="1"/>
          </p:cNvSpPr>
          <p:nvPr>
            <p:ph type="body" sz="quarter" idx="11"/>
          </p:nvPr>
        </p:nvSpPr>
        <p:spPr>
          <a:xfrm>
            <a:off x="0" y="3257084"/>
            <a:ext cx="9143999" cy="1150564"/>
          </a:xfrm>
          <a:prstGeom prst="rect">
            <a:avLst/>
          </a:prstGeom>
        </p:spPr>
        <p:txBody>
          <a:bodyP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8560126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1 column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8" name="Content Placeholder 6"/>
          <p:cNvSpPr>
            <a:spLocks noGrp="1"/>
          </p:cNvSpPr>
          <p:nvPr>
            <p:ph sz="quarter" idx="10"/>
          </p:nvPr>
        </p:nvSpPr>
        <p:spPr>
          <a:xfrm>
            <a:off x="358211" y="1046531"/>
            <a:ext cx="8427200" cy="537070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558672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2 column  - green">
    <p:spTree>
      <p:nvGrpSpPr>
        <p:cNvPr id="1" name=""/>
        <p:cNvGrpSpPr/>
        <p:nvPr/>
      </p:nvGrpSpPr>
      <p:grpSpPr>
        <a:xfrm>
          <a:off x="0" y="0"/>
          <a:ext cx="0" cy="0"/>
          <a:chOff x="0" y="0"/>
          <a:chExt cx="0" cy="0"/>
        </a:xfrm>
      </p:grpSpPr>
      <p:sp>
        <p:nvSpPr>
          <p:cNvPr id="7" name="Rectangle 6"/>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8" name="Rectangle 7"/>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solidFill>
                  <a:srgbClr val="FFFFFF"/>
                </a:solidFill>
              </a:defRPr>
            </a:lvl1pPr>
            <a:lvl2pPr>
              <a:buSzPct val="80000"/>
              <a:buFont typeface="Courier New" pitchFamily="49" charset="0"/>
              <a:buChar char="o"/>
              <a:defRPr lang="en-US" sz="2200" kern="1200" dirty="0" smtClean="0">
                <a:solidFill>
                  <a:srgbClr val="FFFFFF"/>
                </a:solidFill>
                <a:latin typeface="+mn-lt"/>
                <a:ea typeface="+mn-ea"/>
                <a:cs typeface="+mn-cs"/>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2"/>
          </p:nvPr>
        </p:nvSpPr>
        <p:spPr>
          <a:xfrm>
            <a:off x="4737846" y="1677981"/>
            <a:ext cx="4249271" cy="4267200"/>
          </a:xfrm>
          <a:prstGeom prst="rect">
            <a:avLst/>
          </a:prstGeom>
        </p:spPr>
        <p:txBody>
          <a:bodyPr/>
          <a:lstStyle>
            <a:lvl1pPr marL="182880" indent="-182880">
              <a:defRPr sz="2200" b="0">
                <a:solidFill>
                  <a:srgbClr val="FFFFFF"/>
                </a:solidFill>
              </a:defRPr>
            </a:lvl1pPr>
            <a:lvl2pPr>
              <a:buSzPct val="80000"/>
              <a:buFont typeface="Courier New" pitchFamily="49" charset="0"/>
              <a:buChar char="o"/>
              <a:defRPr sz="2200">
                <a:solidFill>
                  <a:srgbClr val="FFFFFF"/>
                </a:solidFill>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
        <p:nvSpPr>
          <p:cNvPr id="12" name="Text Placeholder 8"/>
          <p:cNvSpPr>
            <a:spLocks noGrp="1"/>
          </p:cNvSpPr>
          <p:nvPr>
            <p:ph type="body" sz="quarter" idx="11"/>
          </p:nvPr>
        </p:nvSpPr>
        <p:spPr>
          <a:xfrm>
            <a:off x="4737846" y="1068381"/>
            <a:ext cx="4249271"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11528470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Chart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hart Placeholder 6"/>
          <p:cNvSpPr>
            <a:spLocks noGrp="1"/>
          </p:cNvSpPr>
          <p:nvPr>
            <p:ph type="chart" sz="quarter" idx="10"/>
          </p:nvPr>
        </p:nvSpPr>
        <p:spPr>
          <a:xfrm>
            <a:off x="365775" y="1045595"/>
            <a:ext cx="7575460" cy="5244640"/>
          </a:xfrm>
          <a:prstGeom prst="rect">
            <a:avLst/>
          </a:prstGeom>
        </p:spPr>
        <p:txBody>
          <a:bodyPr rtlCol="0">
            <a:normAutofit/>
          </a:bodyPr>
          <a:lstStyle>
            <a:lvl1pPr>
              <a:defRPr>
                <a:solidFill>
                  <a:srgbClr val="FFFFFF"/>
                </a:solidFill>
              </a:defRPr>
            </a:lvl1pPr>
          </a:lstStyle>
          <a:p>
            <a:pPr lvl="0"/>
            <a:r>
              <a:rPr lang="en-US" noProof="0"/>
              <a:t>Click icon to add chart</a:t>
            </a:r>
          </a:p>
        </p:txBody>
      </p:sp>
    </p:spTree>
    <p:extLst>
      <p:ext uri="{BB962C8B-B14F-4D97-AF65-F5344CB8AC3E}">
        <p14:creationId xmlns:p14="http://schemas.microsoft.com/office/powerpoint/2010/main" val="38856805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Section - green">
    <p:spTree>
      <p:nvGrpSpPr>
        <p:cNvPr id="1" name=""/>
        <p:cNvGrpSpPr/>
        <p:nvPr/>
      </p:nvGrpSpPr>
      <p:grpSpPr>
        <a:xfrm>
          <a:off x="0" y="0"/>
          <a:ext cx="0" cy="0"/>
          <a:chOff x="0" y="0"/>
          <a:chExt cx="0" cy="0"/>
        </a:xfrm>
      </p:grpSpPr>
      <p:sp>
        <p:nvSpPr>
          <p:cNvPr id="3" name="Rectangle 2"/>
          <p:cNvSpPr/>
          <p:nvPr/>
        </p:nvSpPr>
        <p:spPr>
          <a:xfrm>
            <a:off x="0" y="0"/>
            <a:ext cx="9144000" cy="65516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4" name="Title 1"/>
          <p:cNvSpPr txBox="1">
            <a:spLocks/>
          </p:cNvSpPr>
          <p:nvPr/>
        </p:nvSpPr>
        <p:spPr>
          <a:xfrm>
            <a:off x="0" y="2389188"/>
            <a:ext cx="9144000" cy="812800"/>
          </a:xfrm>
          <a:prstGeom prst="rect">
            <a:avLst/>
          </a:prstGeom>
        </p:spPr>
        <p:txBody>
          <a:bodyPr anchor="ctr"/>
          <a:lstStyle>
            <a:lvl1pPr algn="ctr" defTabSz="457200" rtl="0" eaLnBrk="1" latinLnBrk="0" hangingPunct="1">
              <a:spcBef>
                <a:spcPct val="0"/>
              </a:spcBef>
              <a:buNone/>
              <a:defRPr lang="en-US" sz="3300" b="1" kern="1200" dirty="0" smtClean="0">
                <a:solidFill>
                  <a:schemeClr val="accent5"/>
                </a:solidFill>
                <a:latin typeface="+mj-lt"/>
                <a:ea typeface="+mj-ea"/>
                <a:cs typeface="Arial"/>
              </a:defRPr>
            </a:lvl1pPr>
          </a:lstStyle>
          <a:p>
            <a:pPr fontAlgn="auto">
              <a:spcAft>
                <a:spcPts val="0"/>
              </a:spcAft>
              <a:defRPr/>
            </a:pPr>
            <a:r>
              <a:rPr>
                <a:solidFill>
                  <a:srgbClr val="FFFFFF"/>
                </a:solidFill>
                <a:cs typeface="Franklin Gothic Book"/>
              </a:rPr>
              <a:t>Click to edit Master title style</a:t>
            </a:r>
          </a:p>
        </p:txBody>
      </p:sp>
      <p:sp>
        <p:nvSpPr>
          <p:cNvPr id="10" name="Text Placeholder 6"/>
          <p:cNvSpPr>
            <a:spLocks noGrp="1"/>
          </p:cNvSpPr>
          <p:nvPr>
            <p:ph type="body" sz="quarter" idx="11"/>
          </p:nvPr>
        </p:nvSpPr>
        <p:spPr>
          <a:xfrm>
            <a:off x="0" y="3257084"/>
            <a:ext cx="9143999" cy="1150564"/>
          </a:xfrm>
          <a:prstGeom prst="rect">
            <a:avLst/>
          </a:prstGeom>
        </p:spPr>
        <p:txBody>
          <a:bodyPr/>
          <a:lstStyle>
            <a:lvl1pPr marL="0" indent="0" algn="ctr">
              <a:buFontTx/>
              <a:buNone/>
              <a:defRPr>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33359973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EnergySaving Inside">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57200" y="868708"/>
            <a:ext cx="8229600" cy="5303520"/>
          </a:xfrm>
          <a:prstGeom prst="rect">
            <a:avLst/>
          </a:prstGeo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45750"/>
            <a:ext cx="8229600" cy="640080"/>
          </a:xfrm>
        </p:spPr>
        <p:txBody>
          <a:bodyPr anchor="b"/>
          <a:lstStyle>
            <a:lvl1pPr>
              <a:lnSpc>
                <a:spcPct val="100000"/>
              </a:lnSpc>
              <a:defRPr/>
            </a:lvl1pPr>
          </a:lstStyle>
          <a:p>
            <a:r>
              <a:rPr lang="en-US" dirty="0"/>
              <a:t>Click to edit Master title style</a:t>
            </a:r>
          </a:p>
        </p:txBody>
      </p:sp>
    </p:spTree>
    <p:extLst>
      <p:ext uri="{BB962C8B-B14F-4D97-AF65-F5344CB8AC3E}">
        <p14:creationId xmlns:p14="http://schemas.microsoft.com/office/powerpoint/2010/main" val="10324284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atin typeface="Franklin Gothic Book"/>
              </a:defRPr>
            </a:lvl1pPr>
            <a:lvl2pPr>
              <a:defRPr sz="2000">
                <a:latin typeface="Franklin Gothic Book"/>
              </a:defRPr>
            </a:lvl2pPr>
            <a:lvl3pPr>
              <a:defRPr>
                <a:latin typeface="Franklin Gothic Book"/>
              </a:defRPr>
            </a:lvl3pPr>
            <a:lvl4pPr>
              <a:defRPr>
                <a:latin typeface="Franklin Gothic Book"/>
              </a:defRPr>
            </a:lvl4pPr>
            <a:lvl5pPr>
              <a:defRPr>
                <a:latin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a:latin typeface="+mj-lt"/>
              </a:defRPr>
            </a:lvl1pPr>
          </a:lstStyle>
          <a:p>
            <a:r>
              <a:rPr lang="en-US" dirty="0"/>
              <a:t>Click to edit Master title style</a:t>
            </a:r>
          </a:p>
        </p:txBody>
      </p:sp>
    </p:spTree>
    <p:extLst>
      <p:ext uri="{BB962C8B-B14F-4D97-AF65-F5344CB8AC3E}">
        <p14:creationId xmlns:p14="http://schemas.microsoft.com/office/powerpoint/2010/main" val="266990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457200"/>
            <a:fld id="{3B43A780-09F6-984A-AEB5-6C103D61FC56}" type="datetimeFigureOut">
              <a:rPr lang="en-US" smtClean="0">
                <a:solidFill>
                  <a:srgbClr val="4C4C4C"/>
                </a:solidFill>
                <a:latin typeface="Arial" pitchFamily="-106" charset="0"/>
                <a:ea typeface="ＭＳ Ｐゴシック" pitchFamily="-106" charset="-128"/>
              </a:rPr>
              <a:pPr defTabSz="457200"/>
              <a:t>5/29/2020</a:t>
            </a:fld>
            <a:endParaRPr lang="en-US" dirty="0">
              <a:solidFill>
                <a:srgbClr val="4C4C4C"/>
              </a:solidFill>
              <a:latin typeface="Arial" pitchFamily="-106" charset="0"/>
              <a:ea typeface="ＭＳ Ｐゴシック" pitchFamily="-106" charset="-128"/>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457200"/>
            <a:endParaRPr lang="en-US" dirty="0">
              <a:solidFill>
                <a:srgbClr val="4C4C4C"/>
              </a:solidFill>
              <a:latin typeface="Arial" pitchFamily="-106" charset="0"/>
              <a:ea typeface="ＭＳ Ｐゴシック" pitchFamily="-106" charset="-128"/>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defTabSz="457200"/>
            <a:fld id="{B9D081FA-F989-6A4A-B2F0-0898E007A144}" type="slidenum">
              <a:rPr lang="en-US" smtClean="0">
                <a:solidFill>
                  <a:srgbClr val="4C4C4C"/>
                </a:solidFill>
                <a:latin typeface="Arial" pitchFamily="-106" charset="0"/>
                <a:ea typeface="ＭＳ Ｐゴシック" pitchFamily="-106" charset="-128"/>
              </a:rPr>
              <a:pPr defTabSz="457200"/>
              <a:t>‹#›</a:t>
            </a:fld>
            <a:endParaRPr lang="en-US" dirty="0">
              <a:solidFill>
                <a:srgbClr val="4C4C4C"/>
              </a:solidFill>
              <a:latin typeface="Arial" pitchFamily="-106" charset="0"/>
              <a:ea typeface="ＭＳ Ｐゴシック" pitchFamily="-106" charset="-128"/>
            </a:endParaRPr>
          </a:p>
        </p:txBody>
      </p:sp>
    </p:spTree>
    <p:extLst>
      <p:ext uri="{BB962C8B-B14F-4D97-AF65-F5344CB8AC3E}">
        <p14:creationId xmlns:p14="http://schemas.microsoft.com/office/powerpoint/2010/main" val="12165976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a:t>Click to edit Master title style</a:t>
            </a:r>
            <a:endParaRPr lang="en-US" dirty="0"/>
          </a:p>
        </p:txBody>
      </p:sp>
      <p:sp>
        <p:nvSpPr>
          <p:cNvPr id="5" name="Date Placeholder 4"/>
          <p:cNvSpPr>
            <a:spLocks noGrp="1" noChangeArrowheads="1"/>
          </p:cNvSpPr>
          <p:nvPr>
            <p:ph type="dt" sz="half" idx="10"/>
          </p:nvPr>
        </p:nvSpPr>
        <p:spPr>
          <a:xfrm>
            <a:off x="609600" y="6662056"/>
            <a:ext cx="2894320" cy="195944"/>
          </a:xfrm>
          <a:prstGeom prst="rect">
            <a:avLst/>
          </a:prstGeom>
          <a:ln/>
        </p:spPr>
        <p:txBody>
          <a:bodyPr/>
          <a:lstStyle>
            <a:lvl1pPr>
              <a:defRPr/>
            </a:lvl1pPr>
          </a:lstStyle>
          <a:p>
            <a:pPr fontAlgn="auto">
              <a:spcBef>
                <a:spcPts val="0"/>
              </a:spcBef>
              <a:spcAft>
                <a:spcPts val="0"/>
              </a:spcAft>
              <a:defRPr/>
            </a:pPr>
            <a:endParaRPr lang="en-US">
              <a:solidFill>
                <a:srgbClr val="000000"/>
              </a:solidFill>
              <a:latin typeface="Franklin Gothic Book"/>
            </a:endParaRPr>
          </a:p>
        </p:txBody>
      </p:sp>
      <p:sp>
        <p:nvSpPr>
          <p:cNvPr id="6" name="Rectangle 89"/>
          <p:cNvSpPr>
            <a:spLocks noGrp="1" noChangeArrowheads="1"/>
          </p:cNvSpPr>
          <p:nvPr>
            <p:ph type="sldNum" sz="quarter" idx="11"/>
          </p:nvPr>
        </p:nvSpPr>
        <p:spPr>
          <a:xfrm>
            <a:off x="54860" y="6477006"/>
            <a:ext cx="347480" cy="247637"/>
          </a:xfrm>
          <a:prstGeom prst="rect">
            <a:avLst/>
          </a:prstGeom>
          <a:ln/>
        </p:spPr>
        <p:txBody>
          <a:bodyPr/>
          <a:lstStyle>
            <a:lvl1pPr>
              <a:defRPr/>
            </a:lvl1pPr>
          </a:lstStyle>
          <a:p>
            <a:pPr fontAlgn="auto">
              <a:spcBef>
                <a:spcPts val="0"/>
              </a:spcBef>
              <a:spcAft>
                <a:spcPts val="0"/>
              </a:spcAft>
            </a:pPr>
            <a:fld id="{BE6D4B03-E339-4C9D-AC39-0BD7C921B5B0}" type="slidenum">
              <a:rPr lang="en-US">
                <a:solidFill>
                  <a:srgbClr val="000000"/>
                </a:solidFill>
                <a:latin typeface="Franklin Gothic Book"/>
              </a:rPr>
              <a:pPr fontAlgn="auto">
                <a:spcBef>
                  <a:spcPts val="0"/>
                </a:spcBef>
                <a:spcAft>
                  <a:spcPts val="0"/>
                </a:spcAft>
              </a:pPr>
              <a:t>‹#›</a:t>
            </a:fld>
            <a:endParaRPr lang="en-US">
              <a:solidFill>
                <a:srgbClr val="000000"/>
              </a:solidFill>
              <a:latin typeface="Franklin Gothic Book"/>
            </a:endParaRPr>
          </a:p>
        </p:txBody>
      </p:sp>
    </p:spTree>
    <p:extLst>
      <p:ext uri="{BB962C8B-B14F-4D97-AF65-F5344CB8AC3E}">
        <p14:creationId xmlns:p14="http://schemas.microsoft.com/office/powerpoint/2010/main" val="19933546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8" name="Picture 17" descr="noc_performance_graphic[FINAL]-01.png"/>
          <p:cNvPicPr>
            <a:picLocks noChangeAspect="1"/>
          </p:cNvPicPr>
          <p:nvPr userDrawn="1"/>
        </p:nvPicPr>
        <p:blipFill>
          <a:blip r:embed="rId2" cstate="print"/>
          <a:stretch>
            <a:fillRect/>
          </a:stretch>
        </p:blipFill>
        <p:spPr>
          <a:xfrm>
            <a:off x="0" y="0"/>
            <a:ext cx="9144000" cy="6858000"/>
          </a:xfrm>
          <a:prstGeom prst="rect">
            <a:avLst/>
          </a:prstGeom>
        </p:spPr>
      </p:pic>
      <p:sp>
        <p:nvSpPr>
          <p:cNvPr id="26" name="Title 4"/>
          <p:cNvSpPr>
            <a:spLocks noGrp="1"/>
          </p:cNvSpPr>
          <p:nvPr>
            <p:ph type="ctrTitle" hasCustomPrompt="1"/>
          </p:nvPr>
        </p:nvSpPr>
        <p:spPr>
          <a:xfrm>
            <a:off x="3992883" y="1231163"/>
            <a:ext cx="4864588" cy="2011094"/>
          </a:xfrm>
        </p:spPr>
        <p:txBody>
          <a:bodyPr tIns="457200" bIns="548640"/>
          <a:lstStyle>
            <a:lvl1pPr algn="r">
              <a:defRPr sz="2400" b="1" spc="30" baseline="0">
                <a:solidFill>
                  <a:schemeClr val="tx1"/>
                </a:solidFill>
                <a:latin typeface="Franklin Gothic Book"/>
                <a:cs typeface="Franklin Gothic Book"/>
              </a:defRPr>
            </a:lvl1pPr>
          </a:lstStyle>
          <a:p>
            <a:r>
              <a:rPr lang="en-US" dirty="0"/>
              <a:t>Main Title, Font: </a:t>
            </a:r>
            <a:br>
              <a:rPr lang="en-US" dirty="0"/>
            </a:br>
            <a:r>
              <a:rPr lang="en-US" dirty="0"/>
              <a:t>Arial Bold 32pt.</a:t>
            </a:r>
          </a:p>
        </p:txBody>
      </p:sp>
      <p:sp>
        <p:nvSpPr>
          <p:cNvPr id="27" name="Text Placeholder 32"/>
          <p:cNvSpPr>
            <a:spLocks noGrp="1"/>
          </p:cNvSpPr>
          <p:nvPr>
            <p:ph type="body" sz="quarter" idx="14" hasCustomPrompt="1"/>
          </p:nvPr>
        </p:nvSpPr>
        <p:spPr>
          <a:xfrm>
            <a:off x="3885634" y="4263457"/>
            <a:ext cx="4968114" cy="457200"/>
          </a:xfrm>
          <a:prstGeom prst="rect">
            <a:avLst/>
          </a:prstGeom>
        </p:spPr>
        <p:txBody>
          <a:bodyPr wrap="none" tIns="0"/>
          <a:lstStyle>
            <a:lvl1pPr algn="r">
              <a:buNone/>
              <a:defRPr sz="1500" baseline="0">
                <a:solidFill>
                  <a:schemeClr val="tx1"/>
                </a:solidFill>
                <a:latin typeface="Franklin Gothic Book"/>
                <a:cs typeface="Franklin Gothic Book"/>
              </a:defRPr>
            </a:lvl1pPr>
            <a:lvl2pPr>
              <a:buNone/>
              <a:defRPr sz="1500"/>
            </a:lvl2pPr>
            <a:lvl3pPr>
              <a:buNone/>
              <a:defRPr sz="1500"/>
            </a:lvl3pPr>
            <a:lvl4pPr>
              <a:buNone/>
              <a:defRPr sz="1500"/>
            </a:lvl4pPr>
            <a:lvl5pPr>
              <a:buNone/>
              <a:defRPr sz="1500"/>
            </a:lvl5pPr>
          </a:lstStyle>
          <a:p>
            <a:pPr lvl="0"/>
            <a:r>
              <a:rPr lang="en-US" dirty="0"/>
              <a:t>Meeting date(s), Arial 20pt.</a:t>
            </a:r>
          </a:p>
        </p:txBody>
      </p:sp>
      <p:sp>
        <p:nvSpPr>
          <p:cNvPr id="28" name="Text Placeholder 37"/>
          <p:cNvSpPr>
            <a:spLocks noGrp="1"/>
          </p:cNvSpPr>
          <p:nvPr>
            <p:ph type="body" sz="quarter" idx="15" hasCustomPrompt="1"/>
          </p:nvPr>
        </p:nvSpPr>
        <p:spPr>
          <a:xfrm>
            <a:off x="3886164" y="4722131"/>
            <a:ext cx="4972728" cy="457200"/>
          </a:xfrm>
          <a:prstGeom prst="rect">
            <a:avLst/>
          </a:prstGeom>
        </p:spPr>
        <p:txBody>
          <a:bodyPr wrap="none" bIns="18288" anchor="b" anchorCtr="0"/>
          <a:lstStyle>
            <a:lvl1pPr algn="r">
              <a:buNone/>
              <a:defRPr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Speaker’s name, Arial 20pt.</a:t>
            </a:r>
          </a:p>
        </p:txBody>
      </p:sp>
      <p:sp>
        <p:nvSpPr>
          <p:cNvPr id="29" name="Text Placeholder 40"/>
          <p:cNvSpPr>
            <a:spLocks noGrp="1"/>
          </p:cNvSpPr>
          <p:nvPr>
            <p:ph type="body" sz="quarter" idx="16" hasCustomPrompt="1"/>
          </p:nvPr>
        </p:nvSpPr>
        <p:spPr>
          <a:xfrm>
            <a:off x="3886164" y="5222875"/>
            <a:ext cx="4972726" cy="381000"/>
          </a:xfrm>
          <a:prstGeom prst="rect">
            <a:avLst/>
          </a:prstGeom>
        </p:spPr>
        <p:txBody>
          <a:bodyPr wrap="none" tIns="0" bIns="438912">
            <a:noAutofit/>
          </a:bodyPr>
          <a:lstStyle>
            <a:lvl1pPr algn="r">
              <a:buNone/>
              <a:defRPr sz="1200" baseline="0">
                <a:solidFill>
                  <a:schemeClr val="tx1"/>
                </a:solidFill>
                <a:latin typeface="Franklin Gothic Book"/>
                <a:cs typeface="Franklin Gothic Book"/>
              </a:defRPr>
            </a:lvl1pPr>
            <a:lvl2pPr>
              <a:buNone/>
              <a:defRPr sz="1350"/>
            </a:lvl2pPr>
            <a:lvl3pPr>
              <a:buNone/>
              <a:defRPr sz="1350"/>
            </a:lvl3pPr>
            <a:lvl4pPr>
              <a:buNone/>
              <a:defRPr sz="1350"/>
            </a:lvl4pPr>
            <a:lvl5pPr>
              <a:buNone/>
              <a:defRPr sz="1350"/>
            </a:lvl5pPr>
          </a:lstStyle>
          <a:p>
            <a:pPr lvl="0"/>
            <a:r>
              <a:rPr lang="en-US" dirty="0"/>
              <a:t>Speaker’s title, Arial 16pt.</a:t>
            </a:r>
          </a:p>
        </p:txBody>
      </p:sp>
      <p:sp>
        <p:nvSpPr>
          <p:cNvPr id="30" name="Text Placeholder 43"/>
          <p:cNvSpPr>
            <a:spLocks noGrp="1"/>
          </p:cNvSpPr>
          <p:nvPr>
            <p:ph type="body" sz="quarter" idx="17" hasCustomPrompt="1"/>
          </p:nvPr>
        </p:nvSpPr>
        <p:spPr>
          <a:xfrm>
            <a:off x="3894625" y="3760788"/>
            <a:ext cx="4959912"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Sub-title, Arial Bold 24pt.</a:t>
            </a:r>
          </a:p>
        </p:txBody>
      </p:sp>
      <p:pic>
        <p:nvPicPr>
          <p:cNvPr id="31" name="Picture 30" descr="noc_white_PNG.png"/>
          <p:cNvPicPr>
            <a:picLocks noChangeAspect="1"/>
          </p:cNvPicPr>
          <p:nvPr userDrawn="1"/>
        </p:nvPicPr>
        <p:blipFill>
          <a:blip r:embed="rId3" cstate="print"/>
          <a:srcRect l="2146" r="3456"/>
          <a:stretch>
            <a:fillRect/>
          </a:stretch>
        </p:blipFill>
        <p:spPr>
          <a:xfrm>
            <a:off x="1119191" y="3209773"/>
            <a:ext cx="1928683" cy="569855"/>
          </a:xfrm>
          <a:prstGeom prst="rect">
            <a:avLst/>
          </a:prstGeom>
        </p:spPr>
      </p:pic>
      <p:sp>
        <p:nvSpPr>
          <p:cNvPr id="15" name="Text Placeholder 14"/>
          <p:cNvSpPr>
            <a:spLocks noGrp="1"/>
          </p:cNvSpPr>
          <p:nvPr>
            <p:ph type="body" sz="quarter" idx="22" hasCustomPrompt="1"/>
          </p:nvPr>
        </p:nvSpPr>
        <p:spPr>
          <a:xfrm>
            <a:off x="1" y="4972056"/>
            <a:ext cx="3282950" cy="512763"/>
          </a:xfrm>
          <a:prstGeom prst="rect">
            <a:avLst/>
          </a:prstGeom>
          <a:solidFill>
            <a:schemeClr val="bg1">
              <a:alpha val="50000"/>
            </a:schemeClr>
          </a:solidFill>
          <a:ln w="12700">
            <a:solidFill>
              <a:schemeClr val="bg1">
                <a:lumMod val="85000"/>
              </a:schemeClr>
            </a:solidFill>
          </a:ln>
        </p:spPr>
        <p:txBody>
          <a:bodyPr>
            <a:noAutofit/>
          </a:bodyPr>
          <a:lstStyle>
            <a:lvl1pPr marL="0" indent="0" algn="just">
              <a:buNone/>
              <a:defRPr sz="675" baseline="0">
                <a:latin typeface="Franklin Gothic Book"/>
              </a:defRPr>
            </a:lvl1pPr>
            <a:lvl2pPr algn="just">
              <a:buNone/>
              <a:defRPr sz="675">
                <a:latin typeface="Arial Narrow" pitchFamily="34" charset="0"/>
              </a:defRPr>
            </a:lvl2pPr>
            <a:lvl3pPr algn="just">
              <a:buNone/>
              <a:defRPr sz="675">
                <a:latin typeface="Arial Narrow" pitchFamily="34" charset="0"/>
              </a:defRPr>
            </a:lvl3pPr>
            <a:lvl4pPr algn="just">
              <a:buNone/>
              <a:defRPr sz="675">
                <a:latin typeface="Arial Narrow" pitchFamily="34" charset="0"/>
              </a:defRPr>
            </a:lvl4pPr>
            <a:lvl5pPr algn="just">
              <a:buNone/>
              <a:defRPr sz="675">
                <a:latin typeface="Arial Narrow" pitchFamily="34" charset="0"/>
              </a:defRPr>
            </a:lvl5pPr>
          </a:lstStyle>
          <a:p>
            <a:pPr lvl="0"/>
            <a:r>
              <a:rPr lang="en-US" dirty="0"/>
              <a:t>Insert Government required information here or delete this text box. Insert Government required information here or delete this text box. Insert Government required information here or delete this text box.</a:t>
            </a:r>
          </a:p>
        </p:txBody>
      </p:sp>
      <p:sp>
        <p:nvSpPr>
          <p:cNvPr id="17" name="Text Placeholder 16"/>
          <p:cNvSpPr>
            <a:spLocks noGrp="1"/>
          </p:cNvSpPr>
          <p:nvPr>
            <p:ph type="body" sz="quarter" idx="23" hasCustomPrompt="1"/>
          </p:nvPr>
        </p:nvSpPr>
        <p:spPr>
          <a:xfrm>
            <a:off x="3" y="5603875"/>
            <a:ext cx="6416675" cy="514350"/>
          </a:xfrm>
          <a:prstGeom prst="rect">
            <a:avLst/>
          </a:prstGeom>
          <a:solidFill>
            <a:schemeClr val="bg1">
              <a:alpha val="50000"/>
            </a:schemeClr>
          </a:solidFill>
        </p:spPr>
        <p:txBody>
          <a:bodyPr>
            <a:normAutofit/>
          </a:bodyPr>
          <a:lstStyle>
            <a:lvl1pPr marL="0" indent="0" algn="just">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
        <p:nvSpPr>
          <p:cNvPr id="19" name="Text Placeholder 18"/>
          <p:cNvSpPr>
            <a:spLocks noGrp="1"/>
          </p:cNvSpPr>
          <p:nvPr>
            <p:ph type="body" sz="quarter" idx="24" hasCustomPrompt="1"/>
          </p:nvPr>
        </p:nvSpPr>
        <p:spPr>
          <a:xfrm>
            <a:off x="3" y="6224588"/>
            <a:ext cx="6416675" cy="512762"/>
          </a:xfrm>
          <a:prstGeom prst="rect">
            <a:avLst/>
          </a:prstGeom>
          <a:solidFill>
            <a:schemeClr val="bg1">
              <a:alpha val="50000"/>
            </a:schemeClr>
          </a:solidFill>
        </p:spPr>
        <p:txBody>
          <a:bodyPr>
            <a:normAutofit/>
          </a:bodyPr>
          <a:lstStyle>
            <a:lvl1pPr marL="0" indent="0">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Tree>
    <p:extLst>
      <p:ext uri="{BB962C8B-B14F-4D97-AF65-F5344CB8AC3E}">
        <p14:creationId xmlns:p14="http://schemas.microsoft.com/office/powerpoint/2010/main" val="15056065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p:spTree>
      <p:nvGrpSpPr>
        <p:cNvPr id="1" name=""/>
        <p:cNvGrpSpPr/>
        <p:nvPr/>
      </p:nvGrpSpPr>
      <p:grpSpPr>
        <a:xfrm>
          <a:off x="0" y="0"/>
          <a:ext cx="0" cy="0"/>
          <a:chOff x="0" y="0"/>
          <a:chExt cx="0" cy="0"/>
        </a:xfrm>
      </p:grpSpPr>
      <p:pic>
        <p:nvPicPr>
          <p:cNvPr id="9" name="Picture 8" descr="noc_performance_graphic[FINAL]-01.png"/>
          <p:cNvPicPr>
            <a:picLocks noChangeAspect="1"/>
          </p:cNvPicPr>
          <p:nvPr userDrawn="1"/>
        </p:nvPicPr>
        <p:blipFill>
          <a:blip r:embed="rId2" cstate="print"/>
          <a:stretch>
            <a:fillRect/>
          </a:stretch>
        </p:blipFill>
        <p:spPr>
          <a:xfrm>
            <a:off x="0" y="0"/>
            <a:ext cx="9144000" cy="6858000"/>
          </a:xfrm>
          <a:prstGeom prst="rect">
            <a:avLst/>
          </a:prstGeom>
        </p:spPr>
      </p:pic>
      <p:sp>
        <p:nvSpPr>
          <p:cNvPr id="10" name="Rectangle 9"/>
          <p:cNvSpPr/>
          <p:nvPr userDrawn="1"/>
        </p:nvSpPr>
        <p:spPr>
          <a:xfrm>
            <a:off x="0" y="0"/>
            <a:ext cx="9144000" cy="6858000"/>
          </a:xfrm>
          <a:prstGeom prst="rect">
            <a:avLst/>
          </a:prstGeom>
          <a:solidFill>
            <a:schemeClr val="bg1">
              <a:alpha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solidFill>
                <a:srgbClr val="000000"/>
              </a:solidFill>
            </a:endParaRPr>
          </a:p>
        </p:txBody>
      </p:sp>
      <p:sp>
        <p:nvSpPr>
          <p:cNvPr id="30" name="Text Placeholder 43"/>
          <p:cNvSpPr>
            <a:spLocks noGrp="1"/>
          </p:cNvSpPr>
          <p:nvPr>
            <p:ph type="body" sz="quarter" idx="17" hasCustomPrompt="1"/>
          </p:nvPr>
        </p:nvSpPr>
        <p:spPr>
          <a:xfrm>
            <a:off x="3444243" y="3200400"/>
            <a:ext cx="5410297"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Section Break (Click to Add Title)</a:t>
            </a:r>
          </a:p>
        </p:txBody>
      </p:sp>
      <p:pic>
        <p:nvPicPr>
          <p:cNvPr id="31" name="Picture 30" descr="noc_white_PNG.png"/>
          <p:cNvPicPr>
            <a:picLocks noChangeAspect="1"/>
          </p:cNvPicPr>
          <p:nvPr userDrawn="1"/>
        </p:nvPicPr>
        <p:blipFill>
          <a:blip r:embed="rId3" cstate="print"/>
          <a:srcRect l="2146" r="3456"/>
          <a:stretch>
            <a:fillRect/>
          </a:stretch>
        </p:blipFill>
        <p:spPr>
          <a:xfrm>
            <a:off x="1119191" y="3209773"/>
            <a:ext cx="1928683" cy="569855"/>
          </a:xfrm>
          <a:prstGeom prst="rect">
            <a:avLst/>
          </a:prstGeom>
        </p:spPr>
      </p:pic>
    </p:spTree>
    <p:extLst>
      <p:ext uri="{BB962C8B-B14F-4D97-AF65-F5344CB8AC3E}">
        <p14:creationId xmlns:p14="http://schemas.microsoft.com/office/powerpoint/2010/main" val="24809202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a:t>Click to edit Master title style</a:t>
            </a:r>
            <a:endParaRPr lang="en-US" dirty="0"/>
          </a:p>
        </p:txBody>
      </p:sp>
      <p:sp>
        <p:nvSpPr>
          <p:cNvPr id="5" name="Rectangle 89"/>
          <p:cNvSpPr>
            <a:spLocks noGrp="1" noChangeArrowheads="1"/>
          </p:cNvSpPr>
          <p:nvPr>
            <p:ph type="sldNum" sz="quarter" idx="11"/>
          </p:nvPr>
        </p:nvSpPr>
        <p:spPr>
          <a:xfrm>
            <a:off x="54860" y="6477006"/>
            <a:ext cx="347480" cy="247637"/>
          </a:xfrm>
          <a:prstGeom prst="rect">
            <a:avLst/>
          </a:prstGeom>
          <a:ln/>
        </p:spPr>
        <p:txBody>
          <a:bodyPr/>
          <a:lstStyle>
            <a:lvl1pPr>
              <a:defRPr/>
            </a:lvl1pPr>
          </a:lstStyle>
          <a:p>
            <a:pPr fontAlgn="auto">
              <a:spcBef>
                <a:spcPts val="0"/>
              </a:spcBef>
              <a:spcAft>
                <a:spcPts val="0"/>
              </a:spcAft>
            </a:pPr>
            <a:fld id="{F6EFC63E-F8D9-44BB-A462-AC735E845F95}" type="slidenum">
              <a:rPr lang="en-US">
                <a:solidFill>
                  <a:srgbClr val="000000"/>
                </a:solidFill>
                <a:latin typeface="Franklin Gothic Book"/>
              </a:rPr>
              <a:pPr fontAlgn="auto">
                <a:spcBef>
                  <a:spcPts val="0"/>
                </a:spcBef>
                <a:spcAft>
                  <a:spcPts val="0"/>
                </a:spcAft>
              </a:pPr>
              <a:t>‹#›</a:t>
            </a:fld>
            <a:endParaRPr lang="en-US">
              <a:solidFill>
                <a:srgbClr val="000000"/>
              </a:solidFill>
              <a:latin typeface="Franklin Gothic Book"/>
            </a:endParaRPr>
          </a:p>
        </p:txBody>
      </p:sp>
    </p:spTree>
    <p:extLst>
      <p:ext uri="{BB962C8B-B14F-4D97-AF65-F5344CB8AC3E}">
        <p14:creationId xmlns:p14="http://schemas.microsoft.com/office/powerpoint/2010/main" val="19241198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Text Rich">
    <p:spTree>
      <p:nvGrpSpPr>
        <p:cNvPr id="1" name=""/>
        <p:cNvGrpSpPr/>
        <p:nvPr/>
      </p:nvGrpSpPr>
      <p:grpSpPr>
        <a:xfrm>
          <a:off x="0" y="0"/>
          <a:ext cx="0" cy="0"/>
          <a:chOff x="0" y="0"/>
          <a:chExt cx="0" cy="0"/>
        </a:xfrm>
      </p:grpSpPr>
      <p:sp>
        <p:nvSpPr>
          <p:cNvPr id="6" name="Text Placeholder 15"/>
          <p:cNvSpPr>
            <a:spLocks noGrp="1"/>
          </p:cNvSpPr>
          <p:nvPr>
            <p:ph type="body" sz="quarter" idx="13"/>
          </p:nvPr>
        </p:nvSpPr>
        <p:spPr>
          <a:xfrm>
            <a:off x="491318" y="1310185"/>
            <a:ext cx="8235345" cy="494049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457200" y="274638"/>
            <a:ext cx="8229600" cy="731520"/>
          </a:xfrm>
        </p:spPr>
        <p:txBody>
          <a:bodyPr/>
          <a:lstStyle>
            <a:lvl1pPr algn="l">
              <a:defRPr/>
            </a:lvl1pPr>
          </a:lstStyle>
          <a:p>
            <a:r>
              <a:rPr lang="en-US"/>
              <a:t>Click to edit Master title style</a:t>
            </a:r>
            <a:endParaRPr lang="en-US" dirty="0"/>
          </a:p>
        </p:txBody>
      </p:sp>
      <p:sp>
        <p:nvSpPr>
          <p:cNvPr id="4" name="Date Placeholder 2"/>
          <p:cNvSpPr>
            <a:spLocks noGrp="1"/>
          </p:cNvSpPr>
          <p:nvPr>
            <p:ph type="dt" sz="half" idx="14"/>
          </p:nvPr>
        </p:nvSpPr>
        <p:spPr>
          <a:xfrm>
            <a:off x="3656016" y="6478594"/>
            <a:ext cx="1279525"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tint val="75000"/>
                </a:prstClr>
              </a:solidFill>
              <a:latin typeface="Calibri"/>
            </a:endParaRPr>
          </a:p>
        </p:txBody>
      </p:sp>
      <p:sp>
        <p:nvSpPr>
          <p:cNvPr id="5" name="Slide Number Placeholder 3"/>
          <p:cNvSpPr>
            <a:spLocks noGrp="1"/>
          </p:cNvSpPr>
          <p:nvPr>
            <p:ph type="sldNum" sz="quarter" idx="15"/>
          </p:nvPr>
        </p:nvSpPr>
        <p:spPr>
          <a:xfrm>
            <a:off x="5265860" y="6478593"/>
            <a:ext cx="341068" cy="247637"/>
          </a:xfrm>
          <a:prstGeom prst="rect">
            <a:avLst/>
          </a:prstGeom>
        </p:spPr>
        <p:txBody>
          <a:bodyPr/>
          <a:lstStyle>
            <a:lvl1pPr fontAlgn="auto">
              <a:spcBef>
                <a:spcPts val="0"/>
              </a:spcBef>
              <a:spcAft>
                <a:spcPts val="0"/>
              </a:spcAft>
              <a:defRPr>
                <a:latin typeface="+mn-lt"/>
                <a:ea typeface="+mn-ea"/>
                <a:cs typeface="+mn-cs"/>
              </a:defRPr>
            </a:lvl1pPr>
          </a:lstStyle>
          <a:p>
            <a:pPr>
              <a:defRPr/>
            </a:pPr>
            <a:fld id="{8D001B41-FE2E-514D-8FC2-A4E76D68709F}"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195175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19838" y="496888"/>
            <a:ext cx="2257425" cy="804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23459" y="1365664"/>
            <a:ext cx="7377545"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617518" y="2663896"/>
            <a:ext cx="7371608" cy="1492477"/>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2260997" y="6200782"/>
            <a:ext cx="4714875"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34713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57435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userDrawn="1"/>
        </p:nvSpPr>
        <p:spPr>
          <a:xfrm>
            <a:off x="5686426" y="5932488"/>
            <a:ext cx="3157538"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892" eaLnBrk="0" hangingPunct="0">
              <a:defRPr/>
            </a:pPr>
            <a:endParaRPr lang="en-US" altLang="en-US" sz="1350" dirty="0">
              <a:solidFill>
                <a:srgbClr val="FFFFFF"/>
              </a:solidFill>
              <a:latin typeface="Calibri" panose="020F0502020204030204" pitchFamily="34" charset="0"/>
              <a:cs typeface="Franklin Gothic Book"/>
            </a:endParaRPr>
          </a:p>
        </p:txBody>
      </p:sp>
      <p:sp>
        <p:nvSpPr>
          <p:cNvPr id="2" name="Title 1"/>
          <p:cNvSpPr>
            <a:spLocks noGrp="1"/>
          </p:cNvSpPr>
          <p:nvPr>
            <p:ph type="title"/>
          </p:nvPr>
        </p:nvSpPr>
        <p:spPr>
          <a:xfrm>
            <a:off x="321470" y="2362882"/>
            <a:ext cx="8522679" cy="2019114"/>
          </a:xfrm>
        </p:spPr>
        <p:txBody>
          <a:bodyPr anchor="ctr">
            <a:normAutofit/>
          </a:bodyPr>
          <a:lstStyle>
            <a:lvl1pPr>
              <a:defRPr sz="225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128076761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ide Categories">
    <p:spTree>
      <p:nvGrpSpPr>
        <p:cNvPr id="1" name=""/>
        <p:cNvGrpSpPr/>
        <p:nvPr/>
      </p:nvGrpSpPr>
      <p:grpSpPr>
        <a:xfrm>
          <a:off x="0" y="0"/>
          <a:ext cx="0" cy="0"/>
          <a:chOff x="0" y="0"/>
          <a:chExt cx="0" cy="0"/>
        </a:xfrm>
      </p:grpSpPr>
      <p:cxnSp>
        <p:nvCxnSpPr>
          <p:cNvPr id="5" name="Straight Connector 4"/>
          <p:cNvCxnSpPr/>
          <p:nvPr userDrawn="1"/>
        </p:nvCxnSpPr>
        <p:spPr>
          <a:xfrm>
            <a:off x="3162300" y="1627190"/>
            <a:ext cx="0" cy="4084637"/>
          </a:xfrm>
          <a:prstGeom prst="line">
            <a:avLst/>
          </a:prstGeom>
          <a:ln>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54028" y="1627188"/>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54028" y="2671763"/>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54028" y="3740150"/>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54028" y="4797425"/>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0056" y="83137"/>
            <a:ext cx="8326041" cy="1258785"/>
          </a:xfrm>
        </p:spPr>
        <p:txBody>
          <a:bodyPr/>
          <a:lstStyle>
            <a:lvl1pPr algn="ct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518066" y="2588445"/>
            <a:ext cx="5308269" cy="3028208"/>
          </a:xfrm>
        </p:spPr>
        <p:txBody>
          <a:bodyPr/>
          <a:lstStyle>
            <a:lvl1pPr marL="0" indent="-128585">
              <a:buClr>
                <a:schemeClr val="tx2"/>
              </a:buClr>
              <a:buSzPct val="90000"/>
              <a:buFont typeface="Wingdings" charset="2"/>
              <a:buChar char="§"/>
              <a:defRPr/>
            </a:lvl1pPr>
            <a:lvl2pPr marL="0" indent="-128585">
              <a:buClr>
                <a:schemeClr val="tx2"/>
              </a:buClr>
              <a:buSzPct val="90000"/>
              <a:buFont typeface="Wingdings" charset="2"/>
              <a:buChar char="§"/>
              <a:defRPr/>
            </a:lvl2pPr>
            <a:lvl3pPr marL="385754" indent="-128585">
              <a:buClr>
                <a:schemeClr val="tx2"/>
              </a:buClr>
              <a:buSzPct val="90000"/>
              <a:buFont typeface="Wingdings" charset="2"/>
              <a:buChar char="§"/>
              <a:defRPr sz="1125"/>
            </a:lvl3pPr>
            <a:lvl4pPr marL="642922" indent="-128585">
              <a:buClr>
                <a:schemeClr val="tx2"/>
              </a:buClr>
              <a:buSzPct val="90000"/>
              <a:buFont typeface="Wingdings" charset="2"/>
              <a:buChar char="§"/>
              <a:defRPr/>
            </a:lvl4pPr>
            <a:lvl5pPr marL="900091" indent="-128585">
              <a:buClr>
                <a:schemeClr val="tx2"/>
              </a:buClr>
              <a:buSzPct val="9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8"/>
          <p:cNvSpPr>
            <a:spLocks noGrp="1"/>
          </p:cNvSpPr>
          <p:nvPr>
            <p:ph type="body" sz="quarter" idx="13"/>
          </p:nvPr>
        </p:nvSpPr>
        <p:spPr>
          <a:xfrm>
            <a:off x="439342" y="1543056"/>
            <a:ext cx="2400300" cy="4086225"/>
          </a:xfrm>
        </p:spPr>
        <p:txBody>
          <a:bodyPr lIns="0" tIns="0" rIns="0" bIns="0">
            <a:noAutofit/>
          </a:bodyPr>
          <a:lstStyle>
            <a:lvl1pPr>
              <a:lnSpc>
                <a:spcPct val="160000"/>
              </a:lnSpc>
              <a:buFontTx/>
              <a:buNone/>
              <a:defRPr sz="2475"/>
            </a:lvl1pPr>
            <a:lvl2pPr marL="0" indent="0">
              <a:lnSpc>
                <a:spcPct val="160000"/>
              </a:lnSpc>
              <a:buFontTx/>
              <a:buNone/>
              <a:defRPr sz="2250"/>
            </a:lvl2pPr>
            <a:lvl3pPr marL="257168" indent="0">
              <a:lnSpc>
                <a:spcPct val="160000"/>
              </a:lnSpc>
              <a:buFontTx/>
              <a:buNone/>
              <a:defRPr sz="2025"/>
            </a:lvl3pPr>
            <a:lvl4pPr marL="514337" indent="0">
              <a:lnSpc>
                <a:spcPct val="160000"/>
              </a:lnSpc>
              <a:buFontTx/>
              <a:buNone/>
              <a:defRPr sz="1800"/>
            </a:lvl4pPr>
            <a:lvl5pPr marL="771506" indent="0">
              <a:lnSpc>
                <a:spcPct val="160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12" name="Footer Placeholder 4"/>
          <p:cNvSpPr>
            <a:spLocks noGrp="1"/>
          </p:cNvSpPr>
          <p:nvPr>
            <p:ph type="ftr" sz="quarter" idx="15"/>
          </p:nvPr>
        </p:nvSpPr>
        <p:spPr>
          <a:xfrm>
            <a:off x="1603378" y="6226181"/>
            <a:ext cx="4729163"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13"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A1A6E02B-33B2-4B3F-A839-A7601A33199E}"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32307835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Menu">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54025" y="2671763"/>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54025" y="3740150"/>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54025" y="4797425"/>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1585916"/>
            <a:ext cx="8358187" cy="4086225"/>
          </a:xfrm>
        </p:spPr>
        <p:txBody>
          <a:bodyPr lIns="0" tIns="0" rIns="0" bIns="0">
            <a:noAutofit/>
          </a:bodyPr>
          <a:lstStyle>
            <a:lvl1pPr algn="ctr">
              <a:lnSpc>
                <a:spcPct val="155000"/>
              </a:lnSpc>
              <a:buFontTx/>
              <a:buNone/>
              <a:defRPr sz="2475"/>
            </a:lvl1pPr>
            <a:lvl2pPr marL="0" indent="0" algn="ctr">
              <a:lnSpc>
                <a:spcPct val="155000"/>
              </a:lnSpc>
              <a:buFontTx/>
              <a:buNone/>
              <a:defRPr sz="2250"/>
            </a:lvl2pPr>
            <a:lvl3pPr marL="257168" indent="0" algn="ctr">
              <a:lnSpc>
                <a:spcPct val="155000"/>
              </a:lnSpc>
              <a:buFontTx/>
              <a:buNone/>
              <a:defRPr sz="2025"/>
            </a:lvl3pPr>
            <a:lvl4pPr marL="514337" indent="0" algn="ctr">
              <a:lnSpc>
                <a:spcPct val="155000"/>
              </a:lnSpc>
              <a:buFontTx/>
              <a:buNone/>
              <a:defRPr sz="1800"/>
            </a:lvl4pPr>
            <a:lvl5pPr marL="771506" indent="0" algn="ctr">
              <a:lnSpc>
                <a:spcPct val="155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10" name="Footer Placeholder 4"/>
          <p:cNvSpPr>
            <a:spLocks noGrp="1"/>
          </p:cNvSpPr>
          <p:nvPr>
            <p:ph type="ftr" sz="quarter" idx="15"/>
          </p:nvPr>
        </p:nvSpPr>
        <p:spPr>
          <a:xfrm>
            <a:off x="1603378" y="6226181"/>
            <a:ext cx="4633913"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11"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4B4EF199-5C60-4CA1-9953-629704BE1536}"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39190637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Content_CenteredBulleted">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2486025"/>
            <a:ext cx="8358187" cy="3271838"/>
          </a:xfrm>
        </p:spPr>
        <p:txBody>
          <a:bodyPr lIns="0" tIns="0" rIns="0" bIns="0">
            <a:noAutofit/>
          </a:bodyPr>
          <a:lstStyle>
            <a:lvl1pPr marL="257168" indent="-128585" algn="ctr">
              <a:lnSpc>
                <a:spcPct val="100000"/>
              </a:lnSpc>
              <a:spcBef>
                <a:spcPts val="900"/>
              </a:spcBef>
              <a:buFont typeface="Wingdings" charset="2"/>
              <a:buChar char="§"/>
              <a:defRPr sz="1575"/>
            </a:lvl1pPr>
            <a:lvl2pPr marL="257168" indent="-128585" algn="ctr">
              <a:lnSpc>
                <a:spcPct val="100000"/>
              </a:lnSpc>
              <a:spcBef>
                <a:spcPts val="900"/>
              </a:spcBef>
              <a:buFont typeface="Wingdings" charset="2"/>
              <a:buChar char="§"/>
              <a:defRPr sz="1575"/>
            </a:lvl2pPr>
            <a:lvl3pPr marL="514337" indent="-128585" algn="ctr">
              <a:lnSpc>
                <a:spcPct val="100000"/>
              </a:lnSpc>
              <a:spcBef>
                <a:spcPts val="900"/>
              </a:spcBef>
              <a:buFont typeface="Wingdings" charset="2"/>
              <a:buChar char="§"/>
              <a:defRPr sz="1575"/>
            </a:lvl3pPr>
            <a:lvl4pPr marL="771506" indent="-128585" algn="ctr">
              <a:lnSpc>
                <a:spcPct val="100000"/>
              </a:lnSpc>
              <a:spcBef>
                <a:spcPts val="900"/>
              </a:spcBef>
              <a:buFont typeface="Wingdings" charset="2"/>
              <a:buChar char="§"/>
              <a:defRPr sz="1575"/>
            </a:lvl4pPr>
            <a:lvl5pPr marL="1028675" indent="-128585" algn="ctr">
              <a:lnSpc>
                <a:spcPct val="100000"/>
              </a:lnSpc>
              <a:spcBef>
                <a:spcPts val="900"/>
              </a:spcBef>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7" name="Footer Placeholder 4"/>
          <p:cNvSpPr>
            <a:spLocks noGrp="1"/>
          </p:cNvSpPr>
          <p:nvPr>
            <p:ph type="ftr" sz="quarter" idx="15"/>
          </p:nvPr>
        </p:nvSpPr>
        <p:spPr>
          <a:xfrm>
            <a:off x="1603375" y="6226181"/>
            <a:ext cx="4719638"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8"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BEA3D1BA-E4AE-4D99-ACC2-F63F1EAB335D}"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2559239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261975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Learn More Bullets">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1828806"/>
            <a:ext cx="8358187" cy="3929063"/>
          </a:xfrm>
        </p:spPr>
        <p:txBody>
          <a:bodyPr lIns="0" tIns="0" rIns="0" bIns="0">
            <a:noAutofit/>
          </a:bodyPr>
          <a:lstStyle>
            <a:lvl1pPr marL="257168" indent="-128585" algn="ctr">
              <a:lnSpc>
                <a:spcPct val="100000"/>
              </a:lnSpc>
              <a:buFont typeface="Wingdings" charset="2"/>
              <a:buChar char="§"/>
              <a:defRPr sz="1575"/>
            </a:lvl1pPr>
            <a:lvl2pPr marL="257168" indent="-128585" algn="ctr">
              <a:lnSpc>
                <a:spcPct val="100000"/>
              </a:lnSpc>
              <a:buFont typeface="Wingdings" charset="2"/>
              <a:buChar char="§"/>
              <a:defRPr sz="1575"/>
            </a:lvl2pPr>
            <a:lvl3pPr marL="514337" indent="-128585" algn="ctr">
              <a:lnSpc>
                <a:spcPct val="100000"/>
              </a:lnSpc>
              <a:buFont typeface="Wingdings" charset="2"/>
              <a:buChar char="§"/>
              <a:defRPr sz="1575"/>
            </a:lvl3pPr>
            <a:lvl4pPr marL="771506" indent="-128585" algn="ctr">
              <a:lnSpc>
                <a:spcPct val="100000"/>
              </a:lnSpc>
              <a:buFont typeface="Wingdings" charset="2"/>
              <a:buChar char="§"/>
              <a:defRPr sz="1575"/>
            </a:lvl4pPr>
            <a:lvl5pPr marL="1028675" indent="-128585" algn="ctr">
              <a:lnSpc>
                <a:spcPct val="100000"/>
              </a:lnSpc>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7" name="Footer Placeholder 4"/>
          <p:cNvSpPr>
            <a:spLocks noGrp="1"/>
          </p:cNvSpPr>
          <p:nvPr>
            <p:ph type="ftr" sz="quarter" idx="15"/>
          </p:nvPr>
        </p:nvSpPr>
        <p:spPr>
          <a:xfrm>
            <a:off x="1603375" y="6226181"/>
            <a:ext cx="4719638"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8"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E83FBD0B-C542-4823-BBF6-B7A5EEB3544C}"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12493670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 y="0"/>
            <a:ext cx="91408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19838" y="496888"/>
            <a:ext cx="2257425" cy="804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userDrawn="1"/>
        </p:nvSpPr>
        <p:spPr>
          <a:xfrm>
            <a:off x="6646865" y="1973264"/>
            <a:ext cx="1486304" cy="207749"/>
          </a:xfrm>
          <a:prstGeom prst="rect">
            <a:avLst/>
          </a:prstGeom>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342892" eaLnBrk="0" hangingPunct="0">
              <a:defRPr/>
            </a:pPr>
            <a:r>
              <a:rPr lang="en-US" altLang="en-US" sz="750" dirty="0">
                <a:solidFill>
                  <a:srgbClr val="3B3838"/>
                </a:solidFill>
                <a:latin typeface="Calibri" panose="020F0502020204030204" pitchFamily="34" charset="0"/>
                <a:cs typeface="Franklin Gothic Book"/>
              </a:rPr>
              <a:t>https://</a:t>
            </a:r>
            <a:r>
              <a:rPr lang="en-US" altLang="en-US" sz="750" dirty="0" err="1">
                <a:solidFill>
                  <a:srgbClr val="3B3838"/>
                </a:solidFill>
                <a:latin typeface="Calibri" panose="020F0502020204030204" pitchFamily="34" charset="0"/>
                <a:cs typeface="Franklin Gothic Book"/>
              </a:rPr>
              <a:t>twitter.com</a:t>
            </a:r>
            <a:r>
              <a:rPr lang="en-US" altLang="en-US" sz="750" dirty="0">
                <a:solidFill>
                  <a:srgbClr val="3B3838"/>
                </a:solidFill>
                <a:latin typeface="Calibri" panose="020F0502020204030204" pitchFamily="34" charset="0"/>
                <a:cs typeface="Franklin Gothic Book"/>
              </a:rPr>
              <a:t>/</a:t>
            </a:r>
            <a:r>
              <a:rPr lang="en-US" altLang="en-US" sz="750" dirty="0" err="1">
                <a:solidFill>
                  <a:srgbClr val="3B3838"/>
                </a:solidFill>
                <a:latin typeface="Calibri" panose="020F0502020204030204" pitchFamily="34" charset="0"/>
                <a:cs typeface="Franklin Gothic Book"/>
              </a:rPr>
              <a:t>SMCoalition</a:t>
            </a:r>
            <a:r>
              <a:rPr lang="en-US" altLang="en-US" sz="750" dirty="0">
                <a:solidFill>
                  <a:srgbClr val="3B3838"/>
                </a:solidFill>
                <a:latin typeface="Calibri" panose="020F0502020204030204" pitchFamily="34" charset="0"/>
                <a:cs typeface="Franklin Gothic Book"/>
              </a:rPr>
              <a:t> </a:t>
            </a:r>
          </a:p>
        </p:txBody>
      </p:sp>
      <p:sp>
        <p:nvSpPr>
          <p:cNvPr id="8" name="Rectangle 7"/>
          <p:cNvSpPr/>
          <p:nvPr userDrawn="1"/>
        </p:nvSpPr>
        <p:spPr>
          <a:xfrm>
            <a:off x="6646863" y="2487615"/>
            <a:ext cx="1838965" cy="213597"/>
          </a:xfrm>
          <a:prstGeom prst="rect">
            <a:avLst/>
          </a:prstGeom>
        </p:spPr>
        <p:txBody>
          <a:bodyPr wrap="none">
            <a:spAutoFit/>
          </a:bodyPr>
          <a:lstStyle/>
          <a:p>
            <a:pPr defTabSz="342892" eaLnBrk="0" hangingPunct="0">
              <a:defRPr/>
            </a:pPr>
            <a:r>
              <a:rPr lang="en-US" sz="788" dirty="0" err="1">
                <a:solidFill>
                  <a:srgbClr val="E7E6E6">
                    <a:lumMod val="25000"/>
                  </a:srgbClr>
                </a:solidFill>
                <a:latin typeface="Franklin Gothic Book"/>
                <a:cs typeface="Franklin Gothic Book"/>
              </a:rPr>
              <a:t>Facebook.com</a:t>
            </a:r>
            <a:r>
              <a:rPr lang="en-US" sz="788" dirty="0">
                <a:solidFill>
                  <a:srgbClr val="E7E6E6">
                    <a:lumMod val="25000"/>
                  </a:srgbClr>
                </a:solidFill>
                <a:latin typeface="Franklin Gothic Book"/>
                <a:cs typeface="Franklin Gothic Book"/>
              </a:rPr>
              <a:t>/</a:t>
            </a:r>
            <a:r>
              <a:rPr lang="en-US" sz="788" dirty="0" err="1">
                <a:solidFill>
                  <a:srgbClr val="E7E6E6">
                    <a:lumMod val="25000"/>
                  </a:srgbClr>
                </a:solidFill>
                <a:latin typeface="Franklin Gothic Book"/>
                <a:cs typeface="Franklin Gothic Book"/>
              </a:rPr>
              <a:t>SMLeadershipCoalition</a:t>
            </a:r>
            <a:endParaRPr lang="en-US" sz="788" dirty="0">
              <a:solidFill>
                <a:srgbClr val="E7E6E6">
                  <a:lumMod val="25000"/>
                </a:srgbClr>
              </a:solidFill>
              <a:latin typeface="Franklin Gothic Book"/>
              <a:cs typeface="Franklin Gothic Book"/>
            </a:endParaRPr>
          </a:p>
        </p:txBody>
      </p:sp>
      <p:sp>
        <p:nvSpPr>
          <p:cNvPr id="9" name="Rectangle 8"/>
          <p:cNvSpPr/>
          <p:nvPr userDrawn="1"/>
        </p:nvSpPr>
        <p:spPr>
          <a:xfrm>
            <a:off x="6646863" y="3059116"/>
            <a:ext cx="2214562" cy="334835"/>
          </a:xfrm>
          <a:prstGeom prst="rect">
            <a:avLst/>
          </a:prstGeom>
        </p:spPr>
        <p:txBody>
          <a:bodyPr>
            <a:spAutoFit/>
          </a:bodyPr>
          <a:lstStyle/>
          <a:p>
            <a:pPr defTabSz="342892" eaLnBrk="0" hangingPunct="0">
              <a:defRPr/>
            </a:pPr>
            <a:r>
              <a:rPr lang="en-US" sz="788" dirty="0">
                <a:solidFill>
                  <a:srgbClr val="E7E6E6">
                    <a:lumMod val="25000"/>
                  </a:srgbClr>
                </a:solidFill>
                <a:latin typeface="Franklin Gothic Book"/>
                <a:cs typeface="Franklin Gothic Book"/>
              </a:rPr>
              <a:t>http://</a:t>
            </a:r>
            <a:r>
              <a:rPr lang="en-US" sz="788" dirty="0" err="1">
                <a:solidFill>
                  <a:srgbClr val="E7E6E6">
                    <a:lumMod val="25000"/>
                  </a:srgbClr>
                </a:solidFill>
                <a:latin typeface="Franklin Gothic Book"/>
                <a:cs typeface="Franklin Gothic Book"/>
              </a:rPr>
              <a:t>www.linkedin.com</a:t>
            </a:r>
            <a:r>
              <a:rPr lang="en-US" sz="788" dirty="0">
                <a:solidFill>
                  <a:srgbClr val="E7E6E6">
                    <a:lumMod val="25000"/>
                  </a:srgbClr>
                </a:solidFill>
                <a:latin typeface="Franklin Gothic Book"/>
                <a:cs typeface="Franklin Gothic Book"/>
              </a:rPr>
              <a:t> /groups </a:t>
            </a:r>
          </a:p>
          <a:p>
            <a:pPr defTabSz="342892" eaLnBrk="0" hangingPunct="0">
              <a:defRPr/>
            </a:pPr>
            <a:r>
              <a:rPr lang="en-US" sz="788" dirty="0">
                <a:solidFill>
                  <a:srgbClr val="E7E6E6">
                    <a:lumMod val="25000"/>
                  </a:srgbClr>
                </a:solidFill>
                <a:latin typeface="Franklin Gothic Book"/>
                <a:cs typeface="Franklin Gothic Book"/>
              </a:rPr>
              <a:t>/Smart-Manufacturing-Leadership-Coalition</a:t>
            </a:r>
          </a:p>
        </p:txBody>
      </p:sp>
      <p:pic>
        <p:nvPicPr>
          <p:cNvPr id="10" name="Picture 1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9676" y="1976444"/>
            <a:ext cx="3032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7"/>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9676" y="2493969"/>
            <a:ext cx="3032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8"/>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289676" y="3011494"/>
            <a:ext cx="3032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430576" y="451267"/>
            <a:ext cx="5141552"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424640" y="1906649"/>
            <a:ext cx="5158205" cy="2465326"/>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2260997" y="6200782"/>
            <a:ext cx="4714875"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43371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alphaModFix amt="26000"/>
          </a:blip>
          <a:stretch>
            <a:fillRect/>
          </a:stretch>
        </p:blipFill>
        <p:spPr>
          <a:xfrm>
            <a:off x="-1" y="0"/>
            <a:ext cx="9144001" cy="6858000"/>
          </a:xfrm>
          <a:prstGeom prst="rect">
            <a:avLst/>
          </a:prstGeom>
        </p:spPr>
      </p:pic>
      <p:sp>
        <p:nvSpPr>
          <p:cNvPr id="4" name="Title 8"/>
          <p:cNvSpPr>
            <a:spLocks noGrp="1"/>
          </p:cNvSpPr>
          <p:nvPr>
            <p:ph type="ctrTitle"/>
          </p:nvPr>
        </p:nvSpPr>
        <p:spPr>
          <a:xfrm>
            <a:off x="660057" y="3646137"/>
            <a:ext cx="7772400" cy="1829761"/>
          </a:xfrm>
        </p:spPr>
        <p:txBody>
          <a:bodyPr vert="horz" anchor="b">
            <a:normAutofit/>
            <a:scene3d>
              <a:camera prst="orthographicFront"/>
              <a:lightRig rig="soft" dir="t"/>
            </a:scene3d>
            <a:sp3d prstMaterial="softEdge"/>
          </a:bodyPr>
          <a:lstStyle>
            <a:lvl1pPr algn="r">
              <a:defRPr sz="2400" b="0" cap="none">
                <a:solidFill>
                  <a:schemeClr val="accent5"/>
                </a:solidFill>
                <a:effectLst/>
              </a:defRPr>
            </a:lvl1pPr>
          </a:lstStyle>
          <a:p>
            <a:r>
              <a:rPr kumimoji="0" lang="en-US" dirty="0"/>
              <a:t>Click to edit Master title style</a:t>
            </a:r>
          </a:p>
        </p:txBody>
      </p:sp>
      <p:sp>
        <p:nvSpPr>
          <p:cNvPr id="5" name="Subtitle 16"/>
          <p:cNvSpPr>
            <a:spLocks noGrp="1"/>
          </p:cNvSpPr>
          <p:nvPr>
            <p:ph type="subTitle" idx="1"/>
          </p:nvPr>
        </p:nvSpPr>
        <p:spPr>
          <a:xfrm>
            <a:off x="685800" y="5568513"/>
            <a:ext cx="7772400" cy="941485"/>
          </a:xfrm>
        </p:spPr>
        <p:txBody>
          <a:bodyPr lIns="45720" rIns="45720">
            <a:normAutofit/>
          </a:bodyPr>
          <a:lstStyle>
            <a:lvl1pPr marL="0" marR="48005" indent="0" algn="r">
              <a:buNone/>
              <a:defRPr sz="1800">
                <a:solidFill>
                  <a:schemeClr val="tx2">
                    <a:lumMod val="75000"/>
                  </a:schemeClr>
                </a:solidFill>
              </a:defRPr>
            </a:lvl1pPr>
            <a:lvl2pPr marL="342892" indent="0" algn="ctr">
              <a:buNone/>
            </a:lvl2pPr>
            <a:lvl3pPr marL="685783" indent="0" algn="ctr">
              <a:buNone/>
            </a:lvl3pPr>
            <a:lvl4pPr marL="1028675" indent="0" algn="ctr">
              <a:buNone/>
            </a:lvl4pPr>
            <a:lvl5pPr marL="1371566" indent="0" algn="ctr">
              <a:buNone/>
            </a:lvl5pPr>
            <a:lvl6pPr marL="1714457" indent="0" algn="ctr">
              <a:buNone/>
            </a:lvl6pPr>
            <a:lvl7pPr marL="2057348" indent="0" algn="ctr">
              <a:buNone/>
            </a:lvl7pPr>
            <a:lvl8pPr marL="2400240" indent="0" algn="ctr">
              <a:buNone/>
            </a:lvl8pPr>
            <a:lvl9pPr marL="2743132" indent="0" algn="ctr">
              <a:buNone/>
            </a:lvl9pPr>
          </a:lstStyle>
          <a:p>
            <a:r>
              <a:rPr kumimoji="0" lang="en-US" dirty="0"/>
              <a:t>Click to edit Master subtitle style</a:t>
            </a:r>
          </a:p>
        </p:txBody>
      </p:sp>
      <p:pic>
        <p:nvPicPr>
          <p:cNvPr id="3" name="Picture 2" descr="REMADE inst_Logo.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7500" t="11900" r="8844" b="12579"/>
          <a:stretch/>
        </p:blipFill>
        <p:spPr>
          <a:xfrm>
            <a:off x="5172303" y="121940"/>
            <a:ext cx="3355810" cy="1561218"/>
          </a:xfrm>
          <a:prstGeom prst="rect">
            <a:avLst/>
          </a:prstGeom>
        </p:spPr>
      </p:pic>
    </p:spTree>
    <p:extLst>
      <p:ext uri="{BB962C8B-B14F-4D97-AF65-F5344CB8AC3E}">
        <p14:creationId xmlns:p14="http://schemas.microsoft.com/office/powerpoint/2010/main" val="185057470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Title 6"/>
          <p:cNvSpPr>
            <a:spLocks noGrp="1"/>
          </p:cNvSpPr>
          <p:nvPr>
            <p:ph type="title"/>
          </p:nvPr>
        </p:nvSpPr>
        <p:spPr>
          <a:xfrm>
            <a:off x="457200" y="274644"/>
            <a:ext cx="8229600" cy="1029605"/>
          </a:xfrm>
        </p:spPr>
        <p:txBody>
          <a:bodyPr rtlCol="0"/>
          <a:lstStyle/>
          <a:p>
            <a:r>
              <a:rPr kumimoji="0" lang="en-US" dirty="0"/>
              <a:t>Click to edit Master title style</a:t>
            </a:r>
          </a:p>
        </p:txBody>
      </p:sp>
      <p:sp>
        <p:nvSpPr>
          <p:cNvPr id="16" name="Slide Number Placeholder 17"/>
          <p:cNvSpPr>
            <a:spLocks noGrp="1"/>
          </p:cNvSpPr>
          <p:nvPr>
            <p:ph type="sldNum" sz="quarter" idx="4"/>
          </p:nvPr>
        </p:nvSpPr>
        <p:spPr>
          <a:xfrm>
            <a:off x="8458202" y="6442269"/>
            <a:ext cx="245933" cy="209356"/>
          </a:xfrm>
          <a:prstGeom prst="rect">
            <a:avLst/>
          </a:prstGeom>
        </p:spPr>
        <p:txBody>
          <a:bodyPr vert="horz" lIns="0" tIns="0" rIns="0" bIns="0" anchor="ctr" anchorCtr="0"/>
          <a:lstStyle>
            <a:lvl1pPr algn="r" eaLnBrk="1" latinLnBrk="0" hangingPunct="1">
              <a:defRPr kumimoji="0" sz="1050" b="1">
                <a:solidFill>
                  <a:schemeClr val="bg1">
                    <a:lumMod val="65000"/>
                  </a:schemeClr>
                </a:solidFill>
                <a:latin typeface="Franklin Gothic Book"/>
                <a:cs typeface="Franklin Gothic Book"/>
              </a:defRPr>
            </a:lvl1pPr>
          </a:lstStyle>
          <a:p>
            <a:pPr defTabSz="342892" fontAlgn="auto">
              <a:spcBef>
                <a:spcPts val="0"/>
              </a:spcBef>
              <a:spcAft>
                <a:spcPts val="0"/>
              </a:spcAft>
            </a:pPr>
            <a:fld id="{6D56EEAD-0332-044B-8491-07E146F0D709}" type="slidenum">
              <a:rPr lang="en-GB" smtClean="0">
                <a:solidFill>
                  <a:prstClr val="white">
                    <a:lumMod val="65000"/>
                  </a:prstClr>
                </a:solidFill>
              </a:rPr>
              <a:pPr defTabSz="342892" fontAlgn="auto">
                <a:spcBef>
                  <a:spcPts val="0"/>
                </a:spcBef>
                <a:spcAft>
                  <a:spcPts val="0"/>
                </a:spcAft>
              </a:pPr>
              <a:t>‹#›</a:t>
            </a:fld>
            <a:endParaRPr lang="en-GB" dirty="0">
              <a:solidFill>
                <a:prstClr val="white">
                  <a:lumMod val="65000"/>
                </a:prstClr>
              </a:solidFill>
            </a:endParaRPr>
          </a:p>
        </p:txBody>
      </p:sp>
      <p:pic>
        <p:nvPicPr>
          <p:cNvPr id="18" name="Picture 17" descr="REMADE inst_Logo.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7500" t="11900" r="8844" b="12579"/>
          <a:stretch/>
        </p:blipFill>
        <p:spPr>
          <a:xfrm>
            <a:off x="180978" y="6214842"/>
            <a:ext cx="1123758" cy="522804"/>
          </a:xfrm>
          <a:prstGeom prst="rect">
            <a:avLst/>
          </a:prstGeom>
        </p:spPr>
      </p:pic>
      <p:sp>
        <p:nvSpPr>
          <p:cNvPr id="19" name="Footer Placeholder 21"/>
          <p:cNvSpPr>
            <a:spLocks noGrp="1"/>
          </p:cNvSpPr>
          <p:nvPr>
            <p:ph type="ftr" sz="quarter" idx="3"/>
          </p:nvPr>
        </p:nvSpPr>
        <p:spPr>
          <a:xfrm>
            <a:off x="1389720" y="6442274"/>
            <a:ext cx="7068480" cy="210385"/>
          </a:xfrm>
          <a:prstGeom prst="rect">
            <a:avLst/>
          </a:prstGeom>
        </p:spPr>
        <p:txBody>
          <a:bodyPr vert="horz" lIns="0" tIns="0" rIns="0" bIns="0" anchor="ctr" anchorCtr="0"/>
          <a:lstStyle>
            <a:lvl1pPr algn="r" eaLnBrk="1" latinLnBrk="0" hangingPunct="1">
              <a:defRPr kumimoji="0" sz="600">
                <a:solidFill>
                  <a:srgbClr val="A6A6A6"/>
                </a:solidFill>
                <a:latin typeface="Franklin Gothic Book"/>
                <a:cs typeface="Franklin Gothic Book"/>
              </a:defRPr>
            </a:lvl1pPr>
          </a:lstStyle>
          <a:p>
            <a:pPr defTabSz="342892" fontAlgn="auto">
              <a:spcBef>
                <a:spcPts val="0"/>
              </a:spcBef>
              <a:spcAft>
                <a:spcPts val="0"/>
              </a:spcAft>
            </a:pPr>
            <a:endParaRPr lang="en-GB" dirty="0"/>
          </a:p>
        </p:txBody>
      </p:sp>
      <p:cxnSp>
        <p:nvCxnSpPr>
          <p:cNvPr id="20" name="Straight Connector 19"/>
          <p:cNvCxnSpPr/>
          <p:nvPr userDrawn="1"/>
        </p:nvCxnSpPr>
        <p:spPr>
          <a:xfrm>
            <a:off x="2551814" y="6449283"/>
            <a:ext cx="6140616" cy="0"/>
          </a:xfrm>
          <a:prstGeom prst="line">
            <a:avLst/>
          </a:prstGeom>
          <a:ln w="6350" cap="flat" cmpd="sng" algn="ctr">
            <a:solidFill>
              <a:schemeClr val="tx1">
                <a:lumMod val="50000"/>
                <a:lumOff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406295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206" y="177114"/>
            <a:ext cx="8804197" cy="577081"/>
          </a:xfrm>
        </p:spPr>
        <p:txBody>
          <a:bodyPr/>
          <a:lstStyle>
            <a:lvl1pPr>
              <a:defRPr sz="2700" b="0">
                <a:solidFill>
                  <a:schemeClr val="tx1">
                    <a:lumMod val="50000"/>
                    <a:lumOff val="50000"/>
                  </a:schemeClr>
                </a:solidFill>
              </a:defRPr>
            </a:lvl1pPr>
          </a:lstStyle>
          <a:p>
            <a:r>
              <a:rPr lang="en-US" dirty="0"/>
              <a:t>Click to edit Master title style</a:t>
            </a:r>
          </a:p>
        </p:txBody>
      </p:sp>
      <p:sp>
        <p:nvSpPr>
          <p:cNvPr id="3" name="Content Placeholder 2"/>
          <p:cNvSpPr>
            <a:spLocks noGrp="1"/>
          </p:cNvSpPr>
          <p:nvPr>
            <p:ph idx="1"/>
          </p:nvPr>
        </p:nvSpPr>
        <p:spPr>
          <a:xfrm>
            <a:off x="111204" y="1294023"/>
            <a:ext cx="8651796" cy="1338828"/>
          </a:xfrm>
          <a:prstGeom prst="rect">
            <a:avLst/>
          </a:prstGeom>
        </p:spPr>
        <p:txBody>
          <a:bodyPr>
            <a:spAutoFit/>
          </a:bodyPr>
          <a:lstStyle>
            <a:lvl1pPr>
              <a:buClr>
                <a:schemeClr val="accent1"/>
              </a:buClr>
              <a:defRPr sz="1800">
                <a:solidFill>
                  <a:schemeClr val="accent6">
                    <a:lumMod val="50000"/>
                  </a:schemeClr>
                </a:solidFill>
                <a:latin typeface="Franklin Gothic Book"/>
                <a:cs typeface="Franklin Gothic Book"/>
              </a:defRPr>
            </a:lvl1pPr>
            <a:lvl2pPr marL="386945" indent="-177400">
              <a:buClr>
                <a:schemeClr val="accent1"/>
              </a:buClr>
              <a:buFont typeface="Arial Narrow" pitchFamily="34" charset="0"/>
              <a:buChar char="–"/>
              <a:defRPr sz="1500">
                <a:solidFill>
                  <a:schemeClr val="bg2">
                    <a:lumMod val="25000"/>
                  </a:schemeClr>
                </a:solidFill>
                <a:latin typeface="Franklin Gothic Book"/>
                <a:cs typeface="Franklin Gothic Book"/>
              </a:defRPr>
            </a:lvl2pPr>
            <a:lvl3pPr marL="558390" indent="-126203">
              <a:buClr>
                <a:schemeClr val="accent1"/>
              </a:buClr>
              <a:defRPr sz="1350">
                <a:solidFill>
                  <a:schemeClr val="bg2">
                    <a:lumMod val="25000"/>
                  </a:schemeClr>
                </a:solidFill>
                <a:latin typeface="Franklin Gothic Book"/>
                <a:cs typeface="Franklin Gothic Book"/>
              </a:defRPr>
            </a:lvl3pPr>
            <a:lvl4pPr marL="729836" indent="-171446">
              <a:buClr>
                <a:schemeClr val="accent1"/>
              </a:buClr>
              <a:defRPr sz="1200">
                <a:solidFill>
                  <a:schemeClr val="bg2">
                    <a:lumMod val="25000"/>
                  </a:schemeClr>
                </a:solidFill>
                <a:latin typeface="Franklin Gothic Book"/>
                <a:cs typeface="Franklin Gothic Book"/>
              </a:defRPr>
            </a:lvl4pPr>
            <a:lvl5pPr marL="857228" indent="-127394">
              <a:buClr>
                <a:schemeClr val="accent1"/>
              </a:buClr>
              <a:buFont typeface="Arial" pitchFamily="34" charset="0"/>
              <a:buChar char="•"/>
              <a:defRPr sz="1200">
                <a:solidFill>
                  <a:schemeClr val="bg2">
                    <a:lumMod val="25000"/>
                  </a:schemeClr>
                </a:solidFill>
                <a:latin typeface="Franklin Gothic Book"/>
                <a:cs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a:xfrm>
            <a:off x="4632325" y="6356356"/>
            <a:ext cx="2895600" cy="365125"/>
          </a:xfrm>
          <a:prstGeom prst="rect">
            <a:avLst/>
          </a:prstGeom>
        </p:spPr>
        <p:txBody>
          <a:bodyPr/>
          <a:lstStyle>
            <a:lvl1pPr>
              <a:defRPr>
                <a:latin typeface="Franklin Gothic Book"/>
              </a:defRPr>
            </a:lvl1pPr>
          </a:lstStyle>
          <a:p>
            <a:pPr fontAlgn="auto">
              <a:spcBef>
                <a:spcPts val="0"/>
              </a:spcBef>
              <a:spcAft>
                <a:spcPts val="0"/>
              </a:spcAft>
              <a:defRPr/>
            </a:pPr>
            <a:endParaRPr lang="en-US" dirty="0">
              <a:solidFill>
                <a:srgbClr val="04617B">
                  <a:shade val="90000"/>
                </a:srgbClr>
              </a:solidFill>
            </a:endParaRPr>
          </a:p>
        </p:txBody>
      </p:sp>
    </p:spTree>
    <p:extLst>
      <p:ext uri="{BB962C8B-B14F-4D97-AF65-F5344CB8AC3E}">
        <p14:creationId xmlns:p14="http://schemas.microsoft.com/office/powerpoint/2010/main" val="106028557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b="0"/>
            </a:lvl1pPr>
          </a:lstStyle>
          <a:p>
            <a:r>
              <a:rPr lang="en-US" dirty="0"/>
              <a:t>Click to edit Master title style</a:t>
            </a:r>
          </a:p>
        </p:txBody>
      </p:sp>
      <p:sp>
        <p:nvSpPr>
          <p:cNvPr id="4" name="Text Placeholder 3"/>
          <p:cNvSpPr>
            <a:spLocks noGrp="1"/>
          </p:cNvSpPr>
          <p:nvPr>
            <p:ph type="body" sz="quarter" idx="10"/>
          </p:nvPr>
        </p:nvSpPr>
        <p:spPr>
          <a:xfrm>
            <a:off x="192088" y="812800"/>
            <a:ext cx="8731250" cy="55308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904121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cSld name="10_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57200" y="1"/>
            <a:ext cx="8229600" cy="641349"/>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110551327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300984374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ectangle 4"/>
          <p:cNvSpPr/>
          <p:nvPr/>
        </p:nvSpPr>
        <p:spPr>
          <a:xfrm>
            <a:off x="0" y="676275"/>
            <a:ext cx="9144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pic>
        <p:nvPicPr>
          <p:cNvPr id="6" name="Picture 14" descr="EERE identifier_vert_2017_top bleed_BC.jpg"/>
          <p:cNvPicPr>
            <a:picLocks noChangeAspect="1"/>
          </p:cNvPicPr>
          <p:nvPr/>
        </p:nvPicPr>
        <p:blipFill>
          <a:blip r:embed="rId2" cstate="print">
            <a:extLst>
              <a:ext uri="{28A0092B-C50C-407E-A947-70E740481C1C}">
                <a14:useLocalDpi xmlns:a14="http://schemas.microsoft.com/office/drawing/2010/main" val="0"/>
              </a:ext>
            </a:extLst>
          </a:blip>
          <a:srcRect t="28281"/>
          <a:stretch>
            <a:fillRect/>
          </a:stretch>
        </p:blipFill>
        <p:spPr bwMode="auto">
          <a:xfrm>
            <a:off x="647700" y="0"/>
            <a:ext cx="1857375" cy="1354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5" descr="photo collag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148138"/>
            <a:ext cx="9166226" cy="272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Subtitle 2"/>
          <p:cNvSpPr>
            <a:spLocks noGrp="1"/>
          </p:cNvSpPr>
          <p:nvPr>
            <p:ph type="subTitle" idx="1"/>
          </p:nvPr>
        </p:nvSpPr>
        <p:spPr>
          <a:xfrm>
            <a:off x="530961" y="1544720"/>
            <a:ext cx="8269754" cy="1381360"/>
          </a:xfrm>
          <a:prstGeom prst="rect">
            <a:avLst/>
          </a:prstGeom>
        </p:spPr>
        <p:txBody>
          <a:bodyPr>
            <a:normAutofit/>
          </a:bodyPr>
          <a:lstStyle>
            <a:lvl1pPr marL="0" indent="0" algn="l">
              <a:buNone/>
              <a:defRPr sz="4000" b="1" i="0">
                <a:solidFill>
                  <a:srgbClr val="282B2E"/>
                </a:solidFill>
                <a:latin typeface="+mj-lt"/>
                <a:cs typeface="Franklin Gothic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0" name="Text Placeholder 17"/>
          <p:cNvSpPr>
            <a:spLocks noGrp="1"/>
          </p:cNvSpPr>
          <p:nvPr>
            <p:ph type="body" sz="quarter" idx="10"/>
          </p:nvPr>
        </p:nvSpPr>
        <p:spPr>
          <a:xfrm>
            <a:off x="554669" y="2976351"/>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cs typeface="Franklin Gothic Book"/>
              </a:defRPr>
            </a:lvl1pPr>
          </a:lstStyle>
          <a:p>
            <a:pPr lvl="0"/>
            <a:r>
              <a:rPr lang="en-US" noProof="0" dirty="0"/>
              <a:t>Click to edit Master text styles</a:t>
            </a:r>
          </a:p>
        </p:txBody>
      </p:sp>
      <p:sp>
        <p:nvSpPr>
          <p:cNvPr id="22" name="Text Placeholder 18"/>
          <p:cNvSpPr>
            <a:spLocks noGrp="1"/>
          </p:cNvSpPr>
          <p:nvPr>
            <p:ph type="body" sz="quarter" idx="13"/>
          </p:nvPr>
        </p:nvSpPr>
        <p:spPr>
          <a:xfrm>
            <a:off x="559105" y="3424166"/>
            <a:ext cx="2849177" cy="288687"/>
          </a:xfrm>
          <a:prstGeom prst="rect">
            <a:avLst/>
          </a:prstGeom>
        </p:spPr>
        <p:txBody>
          <a:bodyPr>
            <a:normAutofit/>
          </a:bodyPr>
          <a:lstStyle>
            <a:lvl1pPr>
              <a:buNone/>
              <a:defRPr sz="1200">
                <a:solidFill>
                  <a:srgbClr val="282B2E"/>
                </a:solidFill>
                <a:latin typeface="+mn-lt"/>
                <a:cs typeface="Franklin Gothic Book"/>
              </a:defRPr>
            </a:lvl1pPr>
            <a:lvl5pPr>
              <a:defRPr/>
            </a:lvl5pPr>
          </a:lstStyle>
          <a:p>
            <a:pPr lvl="0"/>
            <a:r>
              <a:rPr lang="en-US" dirty="0"/>
              <a:t>Click to edit Master text styles</a:t>
            </a:r>
          </a:p>
        </p:txBody>
      </p:sp>
    </p:spTree>
    <p:extLst>
      <p:ext uri="{BB962C8B-B14F-4D97-AF65-F5344CB8AC3E}">
        <p14:creationId xmlns:p14="http://schemas.microsoft.com/office/powerpoint/2010/main" val="394199784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0"/>
          </p:nvPr>
        </p:nvSpPr>
        <p:spPr>
          <a:xfrm>
            <a:off x="358211" y="1046531"/>
            <a:ext cx="8427200" cy="5370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78250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901167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2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sz="half" idx="2"/>
          </p:nvPr>
        </p:nvSpPr>
        <p:spPr>
          <a:xfrm>
            <a:off x="4737846" y="1677981"/>
            <a:ext cx="4249271" cy="4267200"/>
          </a:xfrm>
          <a:prstGeom prst="rect">
            <a:avLst/>
          </a:prstGeom>
        </p:spPr>
        <p:txBody>
          <a:bodyPr/>
          <a:lstStyle>
            <a:lvl1pPr marL="182880" indent="-182880">
              <a:defRPr sz="22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lvl1pPr>
          </a:lstStyle>
          <a:p>
            <a:pPr lvl="0"/>
            <a:r>
              <a:rPr lang="en-US"/>
              <a:t>Click to edit Master text styles</a:t>
            </a:r>
          </a:p>
        </p:txBody>
      </p:sp>
      <p:sp>
        <p:nvSpPr>
          <p:cNvPr id="9" name="Text Placeholder 8"/>
          <p:cNvSpPr>
            <a:spLocks noGrp="1"/>
          </p:cNvSpPr>
          <p:nvPr>
            <p:ph type="body" sz="quarter" idx="11"/>
          </p:nvPr>
        </p:nvSpPr>
        <p:spPr>
          <a:xfrm>
            <a:off x="4737846" y="1068381"/>
            <a:ext cx="4249271" cy="457200"/>
          </a:xfrm>
          <a:prstGeom prst="rect">
            <a:avLst/>
          </a:prstGeom>
        </p:spPr>
        <p:txBody>
          <a:bodyPr>
            <a:noAutofit/>
          </a:bodyPr>
          <a:lstStyle>
            <a:lvl1pPr>
              <a:buNone/>
              <a:defRPr sz="2400" b="1"/>
            </a:lvl1pPr>
          </a:lstStyle>
          <a:p>
            <a:pPr lvl="0"/>
            <a:r>
              <a:rPr lang="en-US"/>
              <a:t>Click to edit Master text styles</a:t>
            </a:r>
          </a:p>
        </p:txBody>
      </p:sp>
    </p:spTree>
    <p:extLst>
      <p:ext uri="{BB962C8B-B14F-4D97-AF65-F5344CB8AC3E}">
        <p14:creationId xmlns:p14="http://schemas.microsoft.com/office/powerpoint/2010/main" val="97955180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Char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0"/>
          </p:nvPr>
        </p:nvSpPr>
        <p:spPr>
          <a:xfrm>
            <a:off x="365775" y="1045595"/>
            <a:ext cx="7575460" cy="5244640"/>
          </a:xfrm>
          <a:prstGeom prst="rect">
            <a:avLst/>
          </a:prstGeom>
        </p:spPr>
        <p:txBody>
          <a:bodyPr rtlCol="0">
            <a:normAutofit/>
          </a:bodyPr>
          <a:lstStyle/>
          <a:p>
            <a:pPr lvl="0"/>
            <a:r>
              <a:rPr lang="en-US" noProof="0"/>
              <a:t>Click icon to add chart</a:t>
            </a:r>
          </a:p>
        </p:txBody>
      </p:sp>
    </p:spTree>
    <p:extLst>
      <p:ext uri="{BB962C8B-B14F-4D97-AF65-F5344CB8AC3E}">
        <p14:creationId xmlns:p14="http://schemas.microsoft.com/office/powerpoint/2010/main" val="304613753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Section - white">
    <p:spTree>
      <p:nvGrpSpPr>
        <p:cNvPr id="1" name=""/>
        <p:cNvGrpSpPr/>
        <p:nvPr/>
      </p:nvGrpSpPr>
      <p:grpSpPr>
        <a:xfrm>
          <a:off x="0" y="0"/>
          <a:ext cx="0" cy="0"/>
          <a:chOff x="0" y="0"/>
          <a:chExt cx="0" cy="0"/>
        </a:xfrm>
      </p:grpSpPr>
      <p:sp>
        <p:nvSpPr>
          <p:cNvPr id="4" name="Rectangle 3"/>
          <p:cNvSpPr/>
          <p:nvPr/>
        </p:nvSpPr>
        <p:spPr>
          <a:xfrm>
            <a:off x="0" y="676275"/>
            <a:ext cx="9144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a:xfrm>
            <a:off x="0" y="2389456"/>
            <a:ext cx="9144000" cy="812725"/>
          </a:xfrm>
        </p:spPr>
        <p:txBody>
          <a:bodyPr/>
          <a:lstStyle>
            <a:lvl1pPr algn="ctr">
              <a:defRPr/>
            </a:lvl1pPr>
          </a:lstStyle>
          <a:p>
            <a:r>
              <a:rPr lang="en-US"/>
              <a:t>Click to edit Master title style</a:t>
            </a:r>
            <a:endParaRPr lang="en-US" dirty="0"/>
          </a:p>
        </p:txBody>
      </p:sp>
      <p:sp>
        <p:nvSpPr>
          <p:cNvPr id="7" name="Text Placeholder 6"/>
          <p:cNvSpPr>
            <a:spLocks noGrp="1"/>
          </p:cNvSpPr>
          <p:nvPr>
            <p:ph type="body" sz="quarter" idx="11"/>
          </p:nvPr>
        </p:nvSpPr>
        <p:spPr>
          <a:xfrm>
            <a:off x="0" y="3257084"/>
            <a:ext cx="9143999" cy="1150564"/>
          </a:xfrm>
          <a:prstGeom prst="rect">
            <a:avLst/>
          </a:prstGeom>
        </p:spPr>
        <p:txBody>
          <a:bodyP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313822220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1 column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8" name="Content Placeholder 6"/>
          <p:cNvSpPr>
            <a:spLocks noGrp="1"/>
          </p:cNvSpPr>
          <p:nvPr>
            <p:ph sz="quarter" idx="10"/>
          </p:nvPr>
        </p:nvSpPr>
        <p:spPr>
          <a:xfrm>
            <a:off x="358211" y="1046531"/>
            <a:ext cx="8427200" cy="537070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1442876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2 column  - green">
    <p:spTree>
      <p:nvGrpSpPr>
        <p:cNvPr id="1" name=""/>
        <p:cNvGrpSpPr/>
        <p:nvPr/>
      </p:nvGrpSpPr>
      <p:grpSpPr>
        <a:xfrm>
          <a:off x="0" y="0"/>
          <a:ext cx="0" cy="0"/>
          <a:chOff x="0" y="0"/>
          <a:chExt cx="0" cy="0"/>
        </a:xfrm>
      </p:grpSpPr>
      <p:sp>
        <p:nvSpPr>
          <p:cNvPr id="7" name="Rectangle 6"/>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8" name="Rectangle 7"/>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solidFill>
                  <a:srgbClr val="FFFFFF"/>
                </a:solidFill>
              </a:defRPr>
            </a:lvl1pPr>
            <a:lvl2pPr>
              <a:buSzPct val="80000"/>
              <a:buFont typeface="Courier New" pitchFamily="49" charset="0"/>
              <a:buChar char="o"/>
              <a:defRPr lang="en-US" sz="2200" kern="1200" dirty="0" smtClean="0">
                <a:solidFill>
                  <a:srgbClr val="FFFFFF"/>
                </a:solidFill>
                <a:latin typeface="+mn-lt"/>
                <a:ea typeface="+mn-ea"/>
                <a:cs typeface="+mn-cs"/>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2"/>
          </p:nvPr>
        </p:nvSpPr>
        <p:spPr>
          <a:xfrm>
            <a:off x="4737846" y="1677981"/>
            <a:ext cx="4249271" cy="4267200"/>
          </a:xfrm>
          <a:prstGeom prst="rect">
            <a:avLst/>
          </a:prstGeom>
        </p:spPr>
        <p:txBody>
          <a:bodyPr/>
          <a:lstStyle>
            <a:lvl1pPr marL="182880" indent="-182880">
              <a:defRPr sz="2200" b="0">
                <a:solidFill>
                  <a:srgbClr val="FFFFFF"/>
                </a:solidFill>
              </a:defRPr>
            </a:lvl1pPr>
            <a:lvl2pPr>
              <a:buSzPct val="80000"/>
              <a:buFont typeface="Courier New" pitchFamily="49" charset="0"/>
              <a:buChar char="o"/>
              <a:defRPr sz="2200">
                <a:solidFill>
                  <a:srgbClr val="FFFFFF"/>
                </a:solidFill>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
        <p:nvSpPr>
          <p:cNvPr id="12" name="Text Placeholder 8"/>
          <p:cNvSpPr>
            <a:spLocks noGrp="1"/>
          </p:cNvSpPr>
          <p:nvPr>
            <p:ph type="body" sz="quarter" idx="11"/>
          </p:nvPr>
        </p:nvSpPr>
        <p:spPr>
          <a:xfrm>
            <a:off x="4737846" y="1068381"/>
            <a:ext cx="4249271"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152760427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Chart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hart Placeholder 6"/>
          <p:cNvSpPr>
            <a:spLocks noGrp="1"/>
          </p:cNvSpPr>
          <p:nvPr>
            <p:ph type="chart" sz="quarter" idx="10"/>
          </p:nvPr>
        </p:nvSpPr>
        <p:spPr>
          <a:xfrm>
            <a:off x="365775" y="1045595"/>
            <a:ext cx="7575460" cy="5244640"/>
          </a:xfrm>
          <a:prstGeom prst="rect">
            <a:avLst/>
          </a:prstGeom>
        </p:spPr>
        <p:txBody>
          <a:bodyPr rtlCol="0">
            <a:normAutofit/>
          </a:bodyPr>
          <a:lstStyle>
            <a:lvl1pPr>
              <a:defRPr>
                <a:solidFill>
                  <a:srgbClr val="FFFFFF"/>
                </a:solidFill>
              </a:defRPr>
            </a:lvl1pPr>
          </a:lstStyle>
          <a:p>
            <a:pPr lvl="0"/>
            <a:r>
              <a:rPr lang="en-US" noProof="0"/>
              <a:t>Click icon to add chart</a:t>
            </a:r>
          </a:p>
        </p:txBody>
      </p:sp>
    </p:spTree>
    <p:extLst>
      <p:ext uri="{BB962C8B-B14F-4D97-AF65-F5344CB8AC3E}">
        <p14:creationId xmlns:p14="http://schemas.microsoft.com/office/powerpoint/2010/main" val="250311534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Section - green">
    <p:spTree>
      <p:nvGrpSpPr>
        <p:cNvPr id="1" name=""/>
        <p:cNvGrpSpPr/>
        <p:nvPr/>
      </p:nvGrpSpPr>
      <p:grpSpPr>
        <a:xfrm>
          <a:off x="0" y="0"/>
          <a:ext cx="0" cy="0"/>
          <a:chOff x="0" y="0"/>
          <a:chExt cx="0" cy="0"/>
        </a:xfrm>
      </p:grpSpPr>
      <p:sp>
        <p:nvSpPr>
          <p:cNvPr id="3" name="Rectangle 2"/>
          <p:cNvSpPr/>
          <p:nvPr/>
        </p:nvSpPr>
        <p:spPr>
          <a:xfrm>
            <a:off x="0" y="0"/>
            <a:ext cx="9144000" cy="65516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4" name="Title 1"/>
          <p:cNvSpPr txBox="1">
            <a:spLocks/>
          </p:cNvSpPr>
          <p:nvPr/>
        </p:nvSpPr>
        <p:spPr>
          <a:xfrm>
            <a:off x="0" y="2389188"/>
            <a:ext cx="9144000" cy="812800"/>
          </a:xfrm>
          <a:prstGeom prst="rect">
            <a:avLst/>
          </a:prstGeom>
        </p:spPr>
        <p:txBody>
          <a:bodyPr anchor="ctr"/>
          <a:lstStyle>
            <a:lvl1pPr algn="ctr" defTabSz="457200" rtl="0" eaLnBrk="1" latinLnBrk="0" hangingPunct="1">
              <a:spcBef>
                <a:spcPct val="0"/>
              </a:spcBef>
              <a:buNone/>
              <a:defRPr lang="en-US" sz="3300" b="1" kern="1200" dirty="0" smtClean="0">
                <a:solidFill>
                  <a:schemeClr val="accent5"/>
                </a:solidFill>
                <a:latin typeface="+mj-lt"/>
                <a:ea typeface="+mj-ea"/>
                <a:cs typeface="Arial"/>
              </a:defRPr>
            </a:lvl1pPr>
          </a:lstStyle>
          <a:p>
            <a:pPr fontAlgn="auto">
              <a:spcAft>
                <a:spcPts val="0"/>
              </a:spcAft>
              <a:defRPr/>
            </a:pPr>
            <a:r>
              <a:rPr>
                <a:solidFill>
                  <a:srgbClr val="FFFFFF"/>
                </a:solidFill>
                <a:cs typeface="Franklin Gothic Book"/>
              </a:rPr>
              <a:t>Click to edit Master title style</a:t>
            </a:r>
          </a:p>
        </p:txBody>
      </p:sp>
      <p:sp>
        <p:nvSpPr>
          <p:cNvPr id="10" name="Text Placeholder 6"/>
          <p:cNvSpPr>
            <a:spLocks noGrp="1"/>
          </p:cNvSpPr>
          <p:nvPr>
            <p:ph type="body" sz="quarter" idx="11"/>
          </p:nvPr>
        </p:nvSpPr>
        <p:spPr>
          <a:xfrm>
            <a:off x="0" y="3257084"/>
            <a:ext cx="9143999" cy="1150564"/>
          </a:xfrm>
          <a:prstGeom prst="rect">
            <a:avLst/>
          </a:prstGeom>
        </p:spPr>
        <p:txBody>
          <a:bodyPr/>
          <a:lstStyle>
            <a:lvl1pPr marL="0" indent="0" algn="ctr">
              <a:buFontTx/>
              <a:buNone/>
              <a:defRPr>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111773176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0331850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atin typeface="Franklin Gothic Book"/>
              </a:defRPr>
            </a:lvl1pPr>
            <a:lvl2pPr>
              <a:defRPr sz="2000">
                <a:latin typeface="Franklin Gothic Book"/>
              </a:defRPr>
            </a:lvl2pPr>
            <a:lvl3pPr>
              <a:defRPr>
                <a:latin typeface="Franklin Gothic Book"/>
              </a:defRPr>
            </a:lvl3pPr>
            <a:lvl4pPr>
              <a:defRPr>
                <a:latin typeface="Franklin Gothic Book"/>
              </a:defRPr>
            </a:lvl4pPr>
            <a:lvl5pPr>
              <a:defRPr>
                <a:latin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a:latin typeface="+mj-lt"/>
              </a:defRPr>
            </a:lvl1pPr>
          </a:lstStyle>
          <a:p>
            <a:r>
              <a:rPr lang="en-US" dirty="0"/>
              <a:t>Click to edit Master title style</a:t>
            </a:r>
          </a:p>
        </p:txBody>
      </p:sp>
    </p:spTree>
    <p:extLst>
      <p:ext uri="{BB962C8B-B14F-4D97-AF65-F5344CB8AC3E}">
        <p14:creationId xmlns:p14="http://schemas.microsoft.com/office/powerpoint/2010/main" val="210934646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a:t>Click to edit Master title style</a:t>
            </a:r>
            <a:endParaRPr lang="en-US" dirty="0"/>
          </a:p>
        </p:txBody>
      </p:sp>
      <p:sp>
        <p:nvSpPr>
          <p:cNvPr id="5" name="Date Placeholder 4"/>
          <p:cNvSpPr>
            <a:spLocks noGrp="1" noChangeArrowheads="1"/>
          </p:cNvSpPr>
          <p:nvPr>
            <p:ph type="dt" sz="half" idx="10"/>
          </p:nvPr>
        </p:nvSpPr>
        <p:spPr>
          <a:xfrm>
            <a:off x="609600" y="6662056"/>
            <a:ext cx="2894320" cy="195944"/>
          </a:xfrm>
          <a:prstGeom prst="rect">
            <a:avLst/>
          </a:prstGeom>
          <a:ln/>
        </p:spPr>
        <p:txBody>
          <a:bodyPr/>
          <a:lstStyle>
            <a:lvl1pPr>
              <a:defRPr/>
            </a:lvl1pPr>
          </a:lstStyle>
          <a:p>
            <a:pPr fontAlgn="auto">
              <a:spcBef>
                <a:spcPts val="0"/>
              </a:spcBef>
              <a:spcAft>
                <a:spcPts val="0"/>
              </a:spcAft>
              <a:defRPr/>
            </a:pPr>
            <a:endParaRPr lang="en-US">
              <a:solidFill>
                <a:srgbClr val="000000"/>
              </a:solidFill>
              <a:latin typeface="Franklin Gothic Book"/>
            </a:endParaRPr>
          </a:p>
        </p:txBody>
      </p:sp>
      <p:sp>
        <p:nvSpPr>
          <p:cNvPr id="6" name="Rectangle 89"/>
          <p:cNvSpPr>
            <a:spLocks noGrp="1" noChangeArrowheads="1"/>
          </p:cNvSpPr>
          <p:nvPr>
            <p:ph type="sldNum" sz="quarter" idx="11"/>
          </p:nvPr>
        </p:nvSpPr>
        <p:spPr>
          <a:xfrm>
            <a:off x="54860" y="6477006"/>
            <a:ext cx="347480" cy="247637"/>
          </a:xfrm>
          <a:prstGeom prst="rect">
            <a:avLst/>
          </a:prstGeom>
          <a:ln/>
        </p:spPr>
        <p:txBody>
          <a:bodyPr/>
          <a:lstStyle>
            <a:lvl1pPr>
              <a:defRPr/>
            </a:lvl1pPr>
          </a:lstStyle>
          <a:p>
            <a:pPr fontAlgn="auto">
              <a:spcBef>
                <a:spcPts val="0"/>
              </a:spcBef>
              <a:spcAft>
                <a:spcPts val="0"/>
              </a:spcAft>
            </a:pPr>
            <a:fld id="{BE6D4B03-E339-4C9D-AC39-0BD7C921B5B0}" type="slidenum">
              <a:rPr lang="en-US">
                <a:solidFill>
                  <a:srgbClr val="000000"/>
                </a:solidFill>
                <a:latin typeface="Franklin Gothic Book"/>
              </a:rPr>
              <a:pPr fontAlgn="auto">
                <a:spcBef>
                  <a:spcPts val="0"/>
                </a:spcBef>
                <a:spcAft>
                  <a:spcPts val="0"/>
                </a:spcAft>
              </a:pPr>
              <a:t>‹#›</a:t>
            </a:fld>
            <a:endParaRPr lang="en-US">
              <a:solidFill>
                <a:srgbClr val="000000"/>
              </a:solidFill>
              <a:latin typeface="Franklin Gothic Book"/>
            </a:endParaRPr>
          </a:p>
        </p:txBody>
      </p:sp>
    </p:spTree>
    <p:extLst>
      <p:ext uri="{BB962C8B-B14F-4D97-AF65-F5344CB8AC3E}">
        <p14:creationId xmlns:p14="http://schemas.microsoft.com/office/powerpoint/2010/main" val="23109460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image" Target="../media/image12.png"/><Relationship Id="rId2" Type="http://schemas.openxmlformats.org/officeDocument/2006/relationships/slideLayout" Target="../slideLayouts/slideLayout4.xml"/><Relationship Id="rId16"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1.jpeg"/><Relationship Id="rId5" Type="http://schemas.openxmlformats.org/officeDocument/2006/relationships/slideLayout" Target="../slideLayouts/slideLayout22.xml"/><Relationship Id="rId10" Type="http://schemas.openxmlformats.org/officeDocument/2006/relationships/theme" Target="../theme/theme3.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33" Type="http://schemas.openxmlformats.org/officeDocument/2006/relationships/theme" Target="../theme/theme4.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slideLayout" Target="../slideLayouts/slideLayout55.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32" Type="http://schemas.openxmlformats.org/officeDocument/2006/relationships/slideLayout" Target="../slideLayouts/slideLayout58.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slideLayout" Target="../slideLayouts/slideLayout54.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31" Type="http://schemas.openxmlformats.org/officeDocument/2006/relationships/slideLayout" Target="../slideLayouts/slideLayout57.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 Id="rId30"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slideLayout" Target="../slideLayouts/slideLayout87.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26" Type="http://schemas.openxmlformats.org/officeDocument/2006/relationships/slideLayout" Target="../slideLayouts/slideLayout113.xml"/><Relationship Id="rId3" Type="http://schemas.openxmlformats.org/officeDocument/2006/relationships/slideLayout" Target="../slideLayouts/slideLayout90.xml"/><Relationship Id="rId21" Type="http://schemas.openxmlformats.org/officeDocument/2006/relationships/slideLayout" Target="../slideLayouts/slideLayout108.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5" Type="http://schemas.openxmlformats.org/officeDocument/2006/relationships/slideLayout" Target="../slideLayouts/slideLayout112.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29" Type="http://schemas.openxmlformats.org/officeDocument/2006/relationships/slideLayout" Target="../slideLayouts/slideLayout116.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24" Type="http://schemas.openxmlformats.org/officeDocument/2006/relationships/slideLayout" Target="../slideLayouts/slideLayout111.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slideLayout" Target="../slideLayouts/slideLayout110.xml"/><Relationship Id="rId28" Type="http://schemas.openxmlformats.org/officeDocument/2006/relationships/slideLayout" Target="../slideLayouts/slideLayout115.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31" Type="http://schemas.openxmlformats.org/officeDocument/2006/relationships/theme" Target="../theme/theme6.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slideLayout" Target="../slideLayouts/slideLayout109.xml"/><Relationship Id="rId27" Type="http://schemas.openxmlformats.org/officeDocument/2006/relationships/slideLayout" Target="../slideLayouts/slideLayout114.xml"/><Relationship Id="rId30" Type="http://schemas.openxmlformats.org/officeDocument/2006/relationships/slideLayout" Target="../slideLayouts/slideLayout117.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20.xml"/><Relationship Id="rId7" Type="http://schemas.openxmlformats.org/officeDocument/2006/relationships/image" Target="../media/image1.jpe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theme" Target="../theme/theme7.xml"/><Relationship Id="rId5" Type="http://schemas.openxmlformats.org/officeDocument/2006/relationships/slideLayout" Target="../slideLayouts/slideLayout122.xml"/><Relationship Id="rId4" Type="http://schemas.openxmlformats.org/officeDocument/2006/relationships/slideLayout" Target="../slideLayouts/slideLayout1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21"/>
          <p:cNvGrpSpPr>
            <a:grpSpLocks/>
          </p:cNvGrpSpPr>
          <p:nvPr userDrawn="1"/>
        </p:nvGrpSpPr>
        <p:grpSpPr bwMode="auto">
          <a:xfrm flipH="1" flipV="1">
            <a:off x="0" y="656987"/>
            <a:ext cx="9144000" cy="55563"/>
            <a:chOff x="0" y="832104"/>
            <a:chExt cx="9144000" cy="54864"/>
          </a:xfrm>
          <a:solidFill>
            <a:schemeClr val="accent5"/>
          </a:solidFill>
        </p:grpSpPr>
        <p:sp>
          <p:nvSpPr>
            <p:cNvPr id="14" name="Rectangle 13"/>
            <p:cNvSpPr/>
            <p:nvPr userDrawn="1"/>
          </p:nvSpPr>
          <p:spPr>
            <a:xfrm>
              <a:off x="4572000" y="832104"/>
              <a:ext cx="4572000"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a:solidFill>
                  <a:srgbClr val="FFFFFF"/>
                </a:solidFill>
                <a:ea typeface="ＭＳ Ｐゴシック" pitchFamily="-106" charset="-128"/>
                <a:cs typeface="ＭＳ Ｐゴシック" pitchFamily="-106" charset="-128"/>
              </a:endParaRPr>
            </a:p>
          </p:txBody>
        </p:sp>
        <p:sp>
          <p:nvSpPr>
            <p:cNvPr id="15" name="Rectangle 14"/>
            <p:cNvSpPr/>
            <p:nvPr userDrawn="1"/>
          </p:nvSpPr>
          <p:spPr>
            <a:xfrm>
              <a:off x="3309937" y="832104"/>
              <a:ext cx="1262063"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a:solidFill>
                  <a:srgbClr val="FFFFFF"/>
                </a:solidFill>
                <a:ea typeface="ＭＳ Ｐゴシック" pitchFamily="-106" charset="-128"/>
                <a:cs typeface="ＭＳ Ｐゴシック" pitchFamily="-106" charset="-128"/>
              </a:endParaRPr>
            </a:p>
          </p:txBody>
        </p:sp>
        <p:sp>
          <p:nvSpPr>
            <p:cNvPr id="18" name="Rectangle 17"/>
            <p:cNvSpPr/>
            <p:nvPr userDrawn="1"/>
          </p:nvSpPr>
          <p:spPr>
            <a:xfrm>
              <a:off x="0" y="832104"/>
              <a:ext cx="3309937"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a:solidFill>
                  <a:srgbClr val="FFFFFF"/>
                </a:solidFill>
                <a:ea typeface="ＭＳ Ｐゴシック" pitchFamily="-106" charset="-128"/>
                <a:cs typeface="ＭＳ Ｐゴシック" pitchFamily="-106" charset="-128"/>
              </a:endParaRPr>
            </a:p>
          </p:txBody>
        </p:sp>
      </p:grpSp>
      <p:sp>
        <p:nvSpPr>
          <p:cNvPr id="21" name="Text Placeholder 9"/>
          <p:cNvSpPr txBox="1">
            <a:spLocks/>
          </p:cNvSpPr>
          <p:nvPr userDrawn="1"/>
        </p:nvSpPr>
        <p:spPr>
          <a:xfrm>
            <a:off x="42335" y="6532122"/>
            <a:ext cx="452308" cy="241300"/>
          </a:xfrm>
          <a:prstGeom prst="rect">
            <a:avLst/>
          </a:prstGeom>
        </p:spPr>
        <p:txBody>
          <a:bodyPr>
            <a:prstTxWarp prst="textNoShape">
              <a:avLst/>
            </a:prstTxWarp>
            <a:normAutofit/>
          </a:bodyPr>
          <a:lstStyle/>
          <a:p>
            <a:pPr marL="342900" indent="-342900" algn="ctr" defTabSz="457200" fontAlgn="base">
              <a:lnSpc>
                <a:spcPct val="90000"/>
              </a:lnSpc>
              <a:spcBef>
                <a:spcPct val="20000"/>
              </a:spcBef>
              <a:spcAft>
                <a:spcPct val="0"/>
              </a:spcAft>
              <a:buFont typeface="Arial" pitchFamily="-106" charset="0"/>
              <a:buNone/>
            </a:pPr>
            <a:fld id="{1EF35371-194E-174F-9528-630C4585B8CC}" type="slidenum">
              <a:rPr lang="en-US" sz="1000">
                <a:solidFill>
                  <a:srgbClr val="50565C"/>
                </a:solidFill>
                <a:latin typeface="Calibri"/>
                <a:ea typeface="Arial" pitchFamily="-106" charset="0"/>
                <a:cs typeface="Calibri"/>
              </a:rPr>
              <a:pPr marL="342900" indent="-342900" algn="ctr" defTabSz="457200" fontAlgn="base">
                <a:lnSpc>
                  <a:spcPct val="90000"/>
                </a:lnSpc>
                <a:spcBef>
                  <a:spcPct val="20000"/>
                </a:spcBef>
                <a:spcAft>
                  <a:spcPct val="0"/>
                </a:spcAft>
                <a:buFont typeface="Arial" pitchFamily="-106" charset="0"/>
                <a:buNone/>
              </a:pPr>
              <a:t>‹#›</a:t>
            </a:fld>
            <a:endParaRPr lang="en-US" sz="1000" dirty="0">
              <a:solidFill>
                <a:srgbClr val="50565C"/>
              </a:solidFill>
              <a:latin typeface="Calibri"/>
              <a:ea typeface="Arial" pitchFamily="-106" charset="0"/>
              <a:cs typeface="Calibri"/>
            </a:endParaRPr>
          </a:p>
        </p:txBody>
      </p:sp>
      <p:sp>
        <p:nvSpPr>
          <p:cNvPr id="2" name="Title Placeholder 1"/>
          <p:cNvSpPr>
            <a:spLocks noGrp="1"/>
          </p:cNvSpPr>
          <p:nvPr>
            <p:ph type="title"/>
          </p:nvPr>
        </p:nvSpPr>
        <p:spPr>
          <a:xfrm>
            <a:off x="457200" y="0"/>
            <a:ext cx="8229600" cy="914400"/>
          </a:xfrm>
          <a:prstGeom prst="rect">
            <a:avLst/>
          </a:prstGeom>
        </p:spPr>
        <p:txBody>
          <a:bodyPr vert="horz" lIns="91440" tIns="45720" rIns="91440" bIns="45720" rtlCol="0" anchor="ctr">
            <a:normAutofit/>
          </a:bodyPr>
          <a:lstStyle/>
          <a:p>
            <a:r>
              <a:rPr lang="en-US" dirty="0"/>
              <a:t>Content</a:t>
            </a: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43607" y="6308608"/>
            <a:ext cx="2743215" cy="402070"/>
          </a:xfrm>
          <a:prstGeom prst="rect">
            <a:avLst/>
          </a:prstGeom>
        </p:spPr>
      </p:pic>
    </p:spTree>
    <p:extLst>
      <p:ext uri="{BB962C8B-B14F-4D97-AF65-F5344CB8AC3E}">
        <p14:creationId xmlns:p14="http://schemas.microsoft.com/office/powerpoint/2010/main" val="2235464485"/>
      </p:ext>
    </p:extLst>
  </p:cSld>
  <p:clrMap bg1="lt1" tx1="dk1" bg2="lt2" tx2="dk2" accent1="accent1" accent2="accent2" accent3="accent3" accent4="accent4" accent5="accent5" accent6="accent6" hlink="hlink" folHlink="folHlink"/>
  <p:sldLayoutIdLst>
    <p:sldLayoutId id="2147483725" r:id="rId1"/>
    <p:sldLayoutId id="2147483726" r:id="rId2"/>
  </p:sldLayoutIdLst>
  <p:txStyles>
    <p:titleStyle>
      <a:lvl1pPr algn="l" defTabSz="457200" rtl="0" eaLnBrk="0" fontAlgn="base" hangingPunct="0">
        <a:lnSpc>
          <a:spcPts val="2800"/>
        </a:lnSpc>
        <a:spcBef>
          <a:spcPct val="0"/>
        </a:spcBef>
        <a:spcAft>
          <a:spcPct val="0"/>
        </a:spcAft>
        <a:defRPr sz="2800" b="1" i="0" kern="1200">
          <a:solidFill>
            <a:srgbClr val="282B2E"/>
          </a:solidFill>
          <a:latin typeface="Calibri"/>
          <a:ea typeface="+mj-ea"/>
          <a:cs typeface="Calibri"/>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0"/>
            <a:ext cx="8763000" cy="65698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52400" y="838200"/>
            <a:ext cx="8763000" cy="5562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 name="Group 21"/>
          <p:cNvGrpSpPr>
            <a:grpSpLocks/>
          </p:cNvGrpSpPr>
          <p:nvPr/>
        </p:nvGrpSpPr>
        <p:grpSpPr bwMode="auto">
          <a:xfrm flipH="1" flipV="1">
            <a:off x="-3" y="656983"/>
            <a:ext cx="9144003" cy="55568"/>
            <a:chOff x="0" y="832104"/>
            <a:chExt cx="9144003" cy="54869"/>
          </a:xfrm>
        </p:grpSpPr>
        <p:sp>
          <p:nvSpPr>
            <p:cNvPr id="11" name="Rectangle 10"/>
            <p:cNvSpPr/>
            <p:nvPr userDrawn="1"/>
          </p:nvSpPr>
          <p:spPr>
            <a:xfrm>
              <a:off x="3305300" y="832137"/>
              <a:ext cx="5838703" cy="5483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sp>
          <p:nvSpPr>
            <p:cNvPr id="13" name="Rectangle 12"/>
            <p:cNvSpPr/>
            <p:nvPr userDrawn="1"/>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grpSp>
      <p:sp>
        <p:nvSpPr>
          <p:cNvPr id="14" name="Text Placeholder 9"/>
          <p:cNvSpPr txBox="1">
            <a:spLocks/>
          </p:cNvSpPr>
          <p:nvPr/>
        </p:nvSpPr>
        <p:spPr>
          <a:xfrm>
            <a:off x="42335" y="6532122"/>
            <a:ext cx="452308" cy="241300"/>
          </a:xfrm>
          <a:prstGeom prst="rect">
            <a:avLst/>
          </a:prstGeom>
        </p:spPr>
        <p:txBody>
          <a:bodyPr>
            <a:prstTxWarp prst="textNoShape">
              <a:avLst/>
            </a:prstTxWarp>
            <a:normAutofit/>
          </a:bodyPr>
          <a:lstStyle/>
          <a:p>
            <a:pPr marL="342900" indent="-342900" algn="ctr" defTabSz="457200">
              <a:lnSpc>
                <a:spcPct val="90000"/>
              </a:lnSpc>
              <a:spcBef>
                <a:spcPct val="20000"/>
              </a:spcBef>
              <a:buFont typeface="Arial" pitchFamily="-106" charset="0"/>
              <a:buNone/>
            </a:pPr>
            <a:fld id="{1EF35371-194E-174F-9528-630C4585B8CC}" type="slidenum">
              <a:rPr lang="en-US" sz="1000" smtClean="0">
                <a:solidFill>
                  <a:srgbClr val="4C4C4C"/>
                </a:solidFill>
                <a:latin typeface="Arial" pitchFamily="-106" charset="0"/>
                <a:ea typeface="Arial" pitchFamily="-106" charset="0"/>
                <a:cs typeface="Arial" pitchFamily="-106" charset="0"/>
              </a:rPr>
              <a:pPr marL="342900" indent="-342900" algn="ctr" defTabSz="457200">
                <a:lnSpc>
                  <a:spcPct val="90000"/>
                </a:lnSpc>
                <a:spcBef>
                  <a:spcPct val="20000"/>
                </a:spcBef>
                <a:buFont typeface="Arial" pitchFamily="-106" charset="0"/>
                <a:buNone/>
              </a:pPr>
              <a:t>‹#›</a:t>
            </a:fld>
            <a:endParaRPr lang="en-US" sz="1000" dirty="0">
              <a:solidFill>
                <a:srgbClr val="4C4C4C"/>
              </a:solidFill>
              <a:latin typeface="Arial" pitchFamily="-106" charset="0"/>
              <a:ea typeface="Arial" pitchFamily="-106" charset="0"/>
              <a:cs typeface="Arial" pitchFamily="-106" charset="0"/>
            </a:endParaRPr>
          </a:p>
        </p:txBody>
      </p:sp>
      <p:pic>
        <p:nvPicPr>
          <p:cNvPr id="15" name="Picture 14" descr="US-Department of Energy-hor-green.png"/>
          <p:cNvPicPr>
            <a:picLocks noChangeAspect="1"/>
          </p:cNvPicPr>
          <p:nvPr/>
        </p:nvPicPr>
        <p:blipFill>
          <a:blip r:embed="rId17"/>
          <a:stretch>
            <a:fillRect/>
          </a:stretch>
        </p:blipFill>
        <p:spPr>
          <a:xfrm>
            <a:off x="7137686" y="6528121"/>
            <a:ext cx="1604752" cy="240081"/>
          </a:xfrm>
          <a:prstGeom prst="rect">
            <a:avLst/>
          </a:prstGeom>
        </p:spPr>
      </p:pic>
    </p:spTree>
    <p:extLst>
      <p:ext uri="{BB962C8B-B14F-4D97-AF65-F5344CB8AC3E}">
        <p14:creationId xmlns:p14="http://schemas.microsoft.com/office/powerpoint/2010/main" val="784596572"/>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Lst>
  <p:txStyles>
    <p:titleStyle>
      <a:lvl1pPr algn="l" defTabSz="457200" rtl="0" eaLnBrk="1" latinLnBrk="0" hangingPunct="1">
        <a:lnSpc>
          <a:spcPts val="3000"/>
        </a:lnSpc>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21"/>
          <p:cNvGrpSpPr>
            <a:grpSpLocks/>
          </p:cNvGrpSpPr>
          <p:nvPr userDrawn="1"/>
        </p:nvGrpSpPr>
        <p:grpSpPr bwMode="auto">
          <a:xfrm flipH="1" flipV="1">
            <a:off x="0" y="656987"/>
            <a:ext cx="9144000" cy="55563"/>
            <a:chOff x="0" y="832104"/>
            <a:chExt cx="9144000" cy="54864"/>
          </a:xfrm>
          <a:solidFill>
            <a:schemeClr val="accent5"/>
          </a:solidFill>
        </p:grpSpPr>
        <p:sp>
          <p:nvSpPr>
            <p:cNvPr id="14" name="Rectangle 13"/>
            <p:cNvSpPr/>
            <p:nvPr userDrawn="1"/>
          </p:nvSpPr>
          <p:spPr>
            <a:xfrm>
              <a:off x="4572000" y="832104"/>
              <a:ext cx="4572000"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sp>
          <p:nvSpPr>
            <p:cNvPr id="15" name="Rectangle 14"/>
            <p:cNvSpPr/>
            <p:nvPr userDrawn="1"/>
          </p:nvSpPr>
          <p:spPr>
            <a:xfrm>
              <a:off x="3309937" y="832104"/>
              <a:ext cx="1262063"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sp>
          <p:nvSpPr>
            <p:cNvPr id="18" name="Rectangle 17"/>
            <p:cNvSpPr/>
            <p:nvPr userDrawn="1"/>
          </p:nvSpPr>
          <p:spPr>
            <a:xfrm>
              <a:off x="0" y="832104"/>
              <a:ext cx="3309937"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grpSp>
      <p:sp>
        <p:nvSpPr>
          <p:cNvPr id="21" name="Text Placeholder 9"/>
          <p:cNvSpPr txBox="1">
            <a:spLocks/>
          </p:cNvSpPr>
          <p:nvPr userDrawn="1"/>
        </p:nvSpPr>
        <p:spPr>
          <a:xfrm>
            <a:off x="42335" y="6532122"/>
            <a:ext cx="452308" cy="241300"/>
          </a:xfrm>
          <a:prstGeom prst="rect">
            <a:avLst/>
          </a:prstGeom>
        </p:spPr>
        <p:txBody>
          <a:bodyPr>
            <a:prstTxWarp prst="textNoShape">
              <a:avLst/>
            </a:prstTxWarp>
            <a:normAutofit/>
          </a:bodyPr>
          <a:lstStyle/>
          <a:p>
            <a:pPr marL="342900" indent="-342900" algn="ctr" defTabSz="457200">
              <a:lnSpc>
                <a:spcPct val="90000"/>
              </a:lnSpc>
              <a:spcBef>
                <a:spcPct val="20000"/>
              </a:spcBef>
              <a:buFont typeface="Arial" pitchFamily="-106" charset="0"/>
              <a:buNone/>
            </a:pPr>
            <a:fld id="{1EF35371-194E-174F-9528-630C4585B8CC}" type="slidenum">
              <a:rPr lang="en-US" sz="1000">
                <a:solidFill>
                  <a:srgbClr val="50565C"/>
                </a:solidFill>
                <a:latin typeface="Calibri"/>
                <a:ea typeface="Arial" pitchFamily="-106" charset="0"/>
                <a:cs typeface="Calibri"/>
              </a:rPr>
              <a:pPr marL="342900" indent="-342900" algn="ctr" defTabSz="457200">
                <a:lnSpc>
                  <a:spcPct val="90000"/>
                </a:lnSpc>
                <a:spcBef>
                  <a:spcPct val="20000"/>
                </a:spcBef>
                <a:buFont typeface="Arial" pitchFamily="-106" charset="0"/>
                <a:buNone/>
              </a:pPr>
              <a:t>‹#›</a:t>
            </a:fld>
            <a:endParaRPr lang="en-US" sz="1000" dirty="0">
              <a:solidFill>
                <a:srgbClr val="50565C"/>
              </a:solidFill>
              <a:latin typeface="Calibri"/>
              <a:ea typeface="Arial" pitchFamily="-106" charset="0"/>
              <a:cs typeface="Calibri"/>
            </a:endParaRPr>
          </a:p>
        </p:txBody>
      </p:sp>
      <p:sp>
        <p:nvSpPr>
          <p:cNvPr id="2" name="Title Placeholder 1"/>
          <p:cNvSpPr>
            <a:spLocks noGrp="1"/>
          </p:cNvSpPr>
          <p:nvPr>
            <p:ph type="title"/>
          </p:nvPr>
        </p:nvSpPr>
        <p:spPr>
          <a:xfrm>
            <a:off x="457200" y="0"/>
            <a:ext cx="8229600" cy="914400"/>
          </a:xfrm>
          <a:prstGeom prst="rect">
            <a:avLst/>
          </a:prstGeom>
        </p:spPr>
        <p:txBody>
          <a:bodyPr vert="horz" lIns="91440" tIns="45720" rIns="91440" bIns="45720" rtlCol="0" anchor="ctr">
            <a:normAutofit/>
          </a:bodyPr>
          <a:lstStyle/>
          <a:p>
            <a:r>
              <a:rPr lang="en-US" dirty="0"/>
              <a:t>Content</a:t>
            </a:r>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943607" y="6308608"/>
            <a:ext cx="2743215" cy="402070"/>
          </a:xfrm>
          <a:prstGeom prst="rect">
            <a:avLst/>
          </a:prstGeom>
        </p:spPr>
      </p:pic>
    </p:spTree>
    <p:extLst>
      <p:ext uri="{BB962C8B-B14F-4D97-AF65-F5344CB8AC3E}">
        <p14:creationId xmlns:p14="http://schemas.microsoft.com/office/powerpoint/2010/main" val="448585129"/>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5" r:id="rId4"/>
    <p:sldLayoutId id="2147483846" r:id="rId5"/>
    <p:sldLayoutId id="2147483847" r:id="rId6"/>
    <p:sldLayoutId id="2147483850" r:id="rId7"/>
    <p:sldLayoutId id="2147483851" r:id="rId8"/>
    <p:sldLayoutId id="2147483853" r:id="rId9"/>
  </p:sldLayoutIdLst>
  <p:txStyles>
    <p:titleStyle>
      <a:lvl1pPr algn="l" defTabSz="457200" rtl="0" eaLnBrk="0" fontAlgn="base" hangingPunct="0">
        <a:lnSpc>
          <a:spcPts val="2800"/>
        </a:lnSpc>
        <a:spcBef>
          <a:spcPct val="0"/>
        </a:spcBef>
        <a:spcAft>
          <a:spcPct val="0"/>
        </a:spcAft>
        <a:defRPr sz="2800" b="1" i="0" kern="1200">
          <a:solidFill>
            <a:srgbClr val="282B2E"/>
          </a:solidFill>
          <a:latin typeface="Calibri"/>
          <a:ea typeface="+mj-ea"/>
          <a:cs typeface="Calibri"/>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1816100" y="6578600"/>
            <a:ext cx="7327900" cy="284163"/>
          </a:xfrm>
          <a:prstGeom prst="rect">
            <a:avLst/>
          </a:prstGeom>
          <a:solidFill>
            <a:srgbClr val="0066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2" name="Rectangle 11"/>
          <p:cNvSpPr>
            <a:spLocks/>
          </p:cNvSpPr>
          <p:nvPr/>
        </p:nvSpPr>
        <p:spPr>
          <a:xfrm flipH="1">
            <a:off x="0" y="6578600"/>
            <a:ext cx="1825625" cy="284163"/>
          </a:xfrm>
          <a:prstGeom prst="rect">
            <a:avLst/>
          </a:prstGeom>
          <a:solidFill>
            <a:srgbClr val="3A9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028" name="Title Placeholder 1"/>
          <p:cNvSpPr>
            <a:spLocks noGrp="1"/>
          </p:cNvSpPr>
          <p:nvPr>
            <p:ph type="title"/>
          </p:nvPr>
        </p:nvSpPr>
        <p:spPr bwMode="auto">
          <a:xfrm>
            <a:off x="360363" y="-38100"/>
            <a:ext cx="8724900" cy="81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4" name="Text Placeholder 9"/>
          <p:cNvSpPr txBox="1">
            <a:spLocks/>
          </p:cNvSpPr>
          <p:nvPr/>
        </p:nvSpPr>
        <p:spPr>
          <a:xfrm>
            <a:off x="8691563" y="6605588"/>
            <a:ext cx="452437" cy="241300"/>
          </a:xfrm>
          <a:prstGeom prst="rect">
            <a:avLst/>
          </a:prstGeom>
        </p:spPr>
        <p:txBody>
          <a:bodyPr>
            <a:normAutofit/>
          </a:bodyPr>
          <a:lstStyle>
            <a:lvl1pPr marL="342900" indent="-342900" eaLnBrk="0" hangingPunct="0">
              <a:defRPr sz="2400">
                <a:solidFill>
                  <a:schemeClr val="tx1"/>
                </a:solidFill>
                <a:latin typeface="Arial" charset="0"/>
                <a:ea typeface="ヒラギノ角ゴ Pro W3"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fontAlgn="auto" hangingPunct="1">
              <a:lnSpc>
                <a:spcPct val="90000"/>
              </a:lnSpc>
              <a:spcBef>
                <a:spcPct val="20000"/>
              </a:spcBef>
              <a:spcAft>
                <a:spcPts val="0"/>
              </a:spcAft>
              <a:buFont typeface="Arial" charset="0"/>
              <a:buNone/>
            </a:pPr>
            <a:fld id="{3B8FDC89-80CC-DB49-B2EA-BD0F5E541433}" type="slidenum">
              <a:rPr lang="en-US" sz="900">
                <a:solidFill>
                  <a:srgbClr val="FFFFFF"/>
                </a:solidFill>
                <a:latin typeface="Franklin Gothic Book" charset="0"/>
                <a:cs typeface="Franklin Gothic Book"/>
              </a:rPr>
              <a:pPr algn="ctr" eaLnBrk="1" fontAlgn="auto" hangingPunct="1">
                <a:lnSpc>
                  <a:spcPct val="90000"/>
                </a:lnSpc>
                <a:spcBef>
                  <a:spcPct val="20000"/>
                </a:spcBef>
                <a:spcAft>
                  <a:spcPts val="0"/>
                </a:spcAft>
                <a:buFont typeface="Arial" charset="0"/>
                <a:buNone/>
              </a:pPr>
              <a:t>‹#›</a:t>
            </a:fld>
            <a:endParaRPr lang="en-US" sz="900" dirty="0">
              <a:solidFill>
                <a:srgbClr val="FFFFFF"/>
              </a:solidFill>
              <a:latin typeface="Franklin Gothic Book" charset="0"/>
              <a:cs typeface="Franklin Gothic Book"/>
            </a:endParaRPr>
          </a:p>
        </p:txBody>
      </p:sp>
      <p:sp>
        <p:nvSpPr>
          <p:cNvPr id="11" name="Rectangle 10"/>
          <p:cNvSpPr/>
          <p:nvPr/>
        </p:nvSpPr>
        <p:spPr bwMode="auto">
          <a:xfrm flipH="1" flipV="1">
            <a:off x="0" y="787400"/>
            <a:ext cx="9144000" cy="28575"/>
          </a:xfrm>
          <a:prstGeom prst="rect">
            <a:avLst/>
          </a:prstGeom>
          <a:solidFill>
            <a:schemeClr val="accent5"/>
          </a:solidFill>
          <a:ln>
            <a:solidFill>
              <a:srgbClr val="3A901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TextBox 4"/>
          <p:cNvSpPr txBox="1"/>
          <p:nvPr/>
        </p:nvSpPr>
        <p:spPr>
          <a:xfrm>
            <a:off x="73025" y="6596063"/>
            <a:ext cx="4945063" cy="238125"/>
          </a:xfrm>
          <a:prstGeom prst="rect">
            <a:avLst/>
          </a:prstGeom>
          <a:noFill/>
        </p:spPr>
        <p:txBody>
          <a:bodyPr>
            <a:spAutoFit/>
          </a:bodyPr>
          <a:lstStyle/>
          <a:p>
            <a:pPr fontAlgn="auto">
              <a:spcBef>
                <a:spcPts val="0"/>
              </a:spcBef>
              <a:spcAft>
                <a:spcPts val="0"/>
              </a:spcAft>
              <a:defRPr/>
            </a:pPr>
            <a:r>
              <a:rPr lang="en-US" sz="950" dirty="0">
                <a:solidFill>
                  <a:prstClr val="white"/>
                </a:solidFill>
                <a:latin typeface="Franklin Gothic Medium"/>
                <a:ea typeface="ＭＳ Ｐゴシック" pitchFamily="-106" charset="-128"/>
                <a:cs typeface="ＭＳ Ｐゴシック" pitchFamily="-106" charset="-128"/>
              </a:rPr>
              <a:t>U.S. DEPARTMENT OF ENERGY       OFFICE OF ENERGY EFFICIENCY &amp; RENEWABLE ENERGY</a:t>
            </a:r>
          </a:p>
        </p:txBody>
      </p:sp>
      <p:sp>
        <p:nvSpPr>
          <p:cNvPr id="1032" name="Text Placeholder 8"/>
          <p:cNvSpPr>
            <a:spLocks noGrp="1"/>
          </p:cNvSpPr>
          <p:nvPr>
            <p:ph type="body" idx="1"/>
          </p:nvPr>
        </p:nvSpPr>
        <p:spPr bwMode="auto">
          <a:xfrm>
            <a:off x="360363" y="104775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3184142"/>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 id="2147483900" r:id="rId17"/>
    <p:sldLayoutId id="2147483901" r:id="rId18"/>
    <p:sldLayoutId id="2147483902" r:id="rId19"/>
    <p:sldLayoutId id="2147483903" r:id="rId20"/>
    <p:sldLayoutId id="2147483904" r:id="rId21"/>
    <p:sldLayoutId id="2147483905" r:id="rId22"/>
    <p:sldLayoutId id="2147483906" r:id="rId23"/>
    <p:sldLayoutId id="2147483907" r:id="rId24"/>
    <p:sldLayoutId id="2147483908" r:id="rId25"/>
    <p:sldLayoutId id="2147483909" r:id="rId26"/>
    <p:sldLayoutId id="2147483910" r:id="rId27"/>
    <p:sldLayoutId id="2147483911" r:id="rId28"/>
    <p:sldLayoutId id="2147483912" r:id="rId29"/>
    <p:sldLayoutId id="2147483913" r:id="rId30"/>
    <p:sldLayoutId id="2147483914" r:id="rId31"/>
    <p:sldLayoutId id="2147483915" r:id="rId32"/>
  </p:sldLayoutIdLst>
  <p:txStyles>
    <p:title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Franklin Gothic Book"/>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p:titleStyle>
    <p:body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Franklin Gothic Book"/>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Franklin Gothic Book"/>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Franklin Gothic Book"/>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Franklin Gothic Book"/>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1816100" y="6578600"/>
            <a:ext cx="7327900" cy="284163"/>
          </a:xfrm>
          <a:prstGeom prst="rect">
            <a:avLst/>
          </a:prstGeom>
          <a:solidFill>
            <a:srgbClr val="0066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2" name="Rectangle 11"/>
          <p:cNvSpPr>
            <a:spLocks/>
          </p:cNvSpPr>
          <p:nvPr/>
        </p:nvSpPr>
        <p:spPr>
          <a:xfrm flipH="1">
            <a:off x="0" y="6578600"/>
            <a:ext cx="1825625" cy="284163"/>
          </a:xfrm>
          <a:prstGeom prst="rect">
            <a:avLst/>
          </a:prstGeom>
          <a:solidFill>
            <a:srgbClr val="3A9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028" name="Title Placeholder 1"/>
          <p:cNvSpPr>
            <a:spLocks noGrp="1"/>
          </p:cNvSpPr>
          <p:nvPr>
            <p:ph type="title"/>
          </p:nvPr>
        </p:nvSpPr>
        <p:spPr bwMode="auto">
          <a:xfrm>
            <a:off x="360363" y="-38100"/>
            <a:ext cx="8724900" cy="81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4" name="Text Placeholder 9"/>
          <p:cNvSpPr txBox="1">
            <a:spLocks/>
          </p:cNvSpPr>
          <p:nvPr/>
        </p:nvSpPr>
        <p:spPr>
          <a:xfrm>
            <a:off x="8691563" y="6605588"/>
            <a:ext cx="452437" cy="241300"/>
          </a:xfrm>
          <a:prstGeom prst="rect">
            <a:avLst/>
          </a:prstGeom>
        </p:spPr>
        <p:txBody>
          <a:bodyPr>
            <a:normAutofit/>
          </a:bodyPr>
          <a:lstStyle>
            <a:lvl1pPr marL="342900" indent="-342900" eaLnBrk="0" hangingPunct="0">
              <a:defRPr sz="2400">
                <a:solidFill>
                  <a:schemeClr val="tx1"/>
                </a:solidFill>
                <a:latin typeface="Arial" charset="0"/>
                <a:ea typeface="ヒラギノ角ゴ Pro W3"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fontAlgn="auto" hangingPunct="1">
              <a:lnSpc>
                <a:spcPct val="90000"/>
              </a:lnSpc>
              <a:spcBef>
                <a:spcPct val="20000"/>
              </a:spcBef>
              <a:spcAft>
                <a:spcPts val="0"/>
              </a:spcAft>
              <a:buFont typeface="Arial" charset="0"/>
              <a:buNone/>
            </a:pPr>
            <a:fld id="{3B8FDC89-80CC-DB49-B2EA-BD0F5E541433}" type="slidenum">
              <a:rPr lang="en-US" sz="900">
                <a:solidFill>
                  <a:srgbClr val="FFFFFF"/>
                </a:solidFill>
                <a:latin typeface="Franklin Gothic Book" charset="0"/>
                <a:cs typeface="Franklin Gothic Book"/>
              </a:rPr>
              <a:pPr algn="ctr" eaLnBrk="1" fontAlgn="auto" hangingPunct="1">
                <a:lnSpc>
                  <a:spcPct val="90000"/>
                </a:lnSpc>
                <a:spcBef>
                  <a:spcPct val="20000"/>
                </a:spcBef>
                <a:spcAft>
                  <a:spcPts val="0"/>
                </a:spcAft>
                <a:buFont typeface="Arial" charset="0"/>
                <a:buNone/>
              </a:pPr>
              <a:t>‹#›</a:t>
            </a:fld>
            <a:endParaRPr lang="en-US" sz="900" dirty="0">
              <a:solidFill>
                <a:srgbClr val="FFFFFF"/>
              </a:solidFill>
              <a:latin typeface="Franklin Gothic Book" charset="0"/>
              <a:cs typeface="Franklin Gothic Book"/>
            </a:endParaRPr>
          </a:p>
        </p:txBody>
      </p:sp>
      <p:sp>
        <p:nvSpPr>
          <p:cNvPr id="11" name="Rectangle 10"/>
          <p:cNvSpPr/>
          <p:nvPr/>
        </p:nvSpPr>
        <p:spPr bwMode="auto">
          <a:xfrm flipH="1" flipV="1">
            <a:off x="0" y="787400"/>
            <a:ext cx="9144000" cy="28575"/>
          </a:xfrm>
          <a:prstGeom prst="rect">
            <a:avLst/>
          </a:prstGeom>
          <a:solidFill>
            <a:schemeClr val="accent5"/>
          </a:solidFill>
          <a:ln>
            <a:solidFill>
              <a:srgbClr val="3A901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TextBox 4"/>
          <p:cNvSpPr txBox="1"/>
          <p:nvPr/>
        </p:nvSpPr>
        <p:spPr>
          <a:xfrm>
            <a:off x="73025" y="6596063"/>
            <a:ext cx="4945063" cy="238125"/>
          </a:xfrm>
          <a:prstGeom prst="rect">
            <a:avLst/>
          </a:prstGeom>
          <a:noFill/>
        </p:spPr>
        <p:txBody>
          <a:bodyPr>
            <a:spAutoFit/>
          </a:bodyPr>
          <a:lstStyle/>
          <a:p>
            <a:pPr fontAlgn="auto">
              <a:spcBef>
                <a:spcPts val="0"/>
              </a:spcBef>
              <a:spcAft>
                <a:spcPts val="0"/>
              </a:spcAft>
              <a:defRPr/>
            </a:pPr>
            <a:r>
              <a:rPr lang="en-US" sz="950" dirty="0">
                <a:solidFill>
                  <a:prstClr val="white"/>
                </a:solidFill>
                <a:latin typeface="Franklin Gothic Medium"/>
                <a:ea typeface="ＭＳ Ｐゴシック" pitchFamily="-106" charset="-128"/>
                <a:cs typeface="ＭＳ Ｐゴシック" pitchFamily="-106" charset="-128"/>
              </a:rPr>
              <a:t>U.S. DEPARTMENT OF ENERGY       OFFICE OF ENERGY EFFICIENCY &amp; RENEWABLE ENERGY</a:t>
            </a:r>
          </a:p>
        </p:txBody>
      </p:sp>
      <p:sp>
        <p:nvSpPr>
          <p:cNvPr id="1032" name="Text Placeholder 8"/>
          <p:cNvSpPr>
            <a:spLocks noGrp="1"/>
          </p:cNvSpPr>
          <p:nvPr>
            <p:ph type="body" idx="1"/>
          </p:nvPr>
        </p:nvSpPr>
        <p:spPr bwMode="auto">
          <a:xfrm>
            <a:off x="360363" y="104775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6790318"/>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7" r:id="rId10"/>
    <p:sldLayoutId id="2147483928" r:id="rId11"/>
    <p:sldLayoutId id="2147483929" r:id="rId12"/>
    <p:sldLayoutId id="2147483931" r:id="rId13"/>
    <p:sldLayoutId id="2147483932" r:id="rId14"/>
    <p:sldLayoutId id="2147483933" r:id="rId15"/>
    <p:sldLayoutId id="2147483934" r:id="rId16"/>
    <p:sldLayoutId id="2147483935" r:id="rId17"/>
    <p:sldLayoutId id="2147483936" r:id="rId18"/>
    <p:sldLayoutId id="2147483937" r:id="rId19"/>
    <p:sldLayoutId id="2147483938" r:id="rId20"/>
    <p:sldLayoutId id="2147483939" r:id="rId21"/>
    <p:sldLayoutId id="2147483940" r:id="rId22"/>
    <p:sldLayoutId id="2147483941" r:id="rId23"/>
    <p:sldLayoutId id="2147483942" r:id="rId24"/>
    <p:sldLayoutId id="2147483943" r:id="rId25"/>
    <p:sldLayoutId id="2147483944" r:id="rId26"/>
    <p:sldLayoutId id="2147483945" r:id="rId27"/>
    <p:sldLayoutId id="2147483946" r:id="rId28"/>
    <p:sldLayoutId id="2147483948" r:id="rId29"/>
  </p:sldLayoutIdLst>
  <p:txStyles>
    <p:title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Franklin Gothic Book"/>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p:titleStyle>
    <p:body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Franklin Gothic Book"/>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Franklin Gothic Book"/>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Franklin Gothic Book"/>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Franklin Gothic Book"/>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1816100" y="6578600"/>
            <a:ext cx="7327900" cy="284163"/>
          </a:xfrm>
          <a:prstGeom prst="rect">
            <a:avLst/>
          </a:prstGeom>
          <a:solidFill>
            <a:srgbClr val="0066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2" name="Rectangle 11"/>
          <p:cNvSpPr>
            <a:spLocks/>
          </p:cNvSpPr>
          <p:nvPr/>
        </p:nvSpPr>
        <p:spPr>
          <a:xfrm flipH="1">
            <a:off x="0" y="6578600"/>
            <a:ext cx="1825625" cy="284163"/>
          </a:xfrm>
          <a:prstGeom prst="rect">
            <a:avLst/>
          </a:prstGeom>
          <a:solidFill>
            <a:srgbClr val="3A9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028" name="Title Placeholder 1"/>
          <p:cNvSpPr>
            <a:spLocks noGrp="1"/>
          </p:cNvSpPr>
          <p:nvPr>
            <p:ph type="title"/>
          </p:nvPr>
        </p:nvSpPr>
        <p:spPr bwMode="auto">
          <a:xfrm>
            <a:off x="360363" y="-38100"/>
            <a:ext cx="8724900" cy="81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4" name="Text Placeholder 9"/>
          <p:cNvSpPr txBox="1">
            <a:spLocks/>
          </p:cNvSpPr>
          <p:nvPr/>
        </p:nvSpPr>
        <p:spPr>
          <a:xfrm>
            <a:off x="8691563" y="6605588"/>
            <a:ext cx="452437" cy="241300"/>
          </a:xfrm>
          <a:prstGeom prst="rect">
            <a:avLst/>
          </a:prstGeom>
        </p:spPr>
        <p:txBody>
          <a:bodyPr>
            <a:normAutofit/>
          </a:bodyPr>
          <a:lstStyle>
            <a:lvl1pPr marL="342900" indent="-342900" eaLnBrk="0" hangingPunct="0">
              <a:defRPr sz="2400">
                <a:solidFill>
                  <a:schemeClr val="tx1"/>
                </a:solidFill>
                <a:latin typeface="Arial" charset="0"/>
                <a:ea typeface="ヒラギノ角ゴ Pro W3"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fontAlgn="auto" hangingPunct="1">
              <a:lnSpc>
                <a:spcPct val="90000"/>
              </a:lnSpc>
              <a:spcBef>
                <a:spcPct val="20000"/>
              </a:spcBef>
              <a:spcAft>
                <a:spcPts val="0"/>
              </a:spcAft>
              <a:buFont typeface="Arial" charset="0"/>
              <a:buNone/>
            </a:pPr>
            <a:fld id="{3B8FDC89-80CC-DB49-B2EA-BD0F5E541433}" type="slidenum">
              <a:rPr lang="en-US" sz="900">
                <a:solidFill>
                  <a:srgbClr val="FFFFFF"/>
                </a:solidFill>
                <a:latin typeface="Franklin Gothic Book" charset="0"/>
                <a:cs typeface="Franklin Gothic Book"/>
              </a:rPr>
              <a:pPr algn="ctr" eaLnBrk="1" fontAlgn="auto" hangingPunct="1">
                <a:lnSpc>
                  <a:spcPct val="90000"/>
                </a:lnSpc>
                <a:spcBef>
                  <a:spcPct val="20000"/>
                </a:spcBef>
                <a:spcAft>
                  <a:spcPts val="0"/>
                </a:spcAft>
                <a:buFont typeface="Arial" charset="0"/>
                <a:buNone/>
              </a:pPr>
              <a:t>‹#›</a:t>
            </a:fld>
            <a:endParaRPr lang="en-US" sz="900" dirty="0">
              <a:solidFill>
                <a:srgbClr val="FFFFFF"/>
              </a:solidFill>
              <a:latin typeface="Franklin Gothic Book" charset="0"/>
              <a:cs typeface="Franklin Gothic Book"/>
            </a:endParaRPr>
          </a:p>
        </p:txBody>
      </p:sp>
      <p:sp>
        <p:nvSpPr>
          <p:cNvPr id="11" name="Rectangle 10"/>
          <p:cNvSpPr/>
          <p:nvPr/>
        </p:nvSpPr>
        <p:spPr bwMode="auto">
          <a:xfrm flipH="1" flipV="1">
            <a:off x="0" y="787400"/>
            <a:ext cx="9144000" cy="28575"/>
          </a:xfrm>
          <a:prstGeom prst="rect">
            <a:avLst/>
          </a:prstGeom>
          <a:solidFill>
            <a:schemeClr val="accent5"/>
          </a:solidFill>
          <a:ln>
            <a:solidFill>
              <a:srgbClr val="3A901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TextBox 4"/>
          <p:cNvSpPr txBox="1"/>
          <p:nvPr/>
        </p:nvSpPr>
        <p:spPr>
          <a:xfrm>
            <a:off x="73025" y="6596063"/>
            <a:ext cx="4945063" cy="238125"/>
          </a:xfrm>
          <a:prstGeom prst="rect">
            <a:avLst/>
          </a:prstGeom>
          <a:noFill/>
        </p:spPr>
        <p:txBody>
          <a:bodyPr>
            <a:spAutoFit/>
          </a:bodyPr>
          <a:lstStyle/>
          <a:p>
            <a:pPr fontAlgn="auto">
              <a:spcBef>
                <a:spcPts val="0"/>
              </a:spcBef>
              <a:spcAft>
                <a:spcPts val="0"/>
              </a:spcAft>
              <a:defRPr/>
            </a:pPr>
            <a:r>
              <a:rPr lang="en-US" sz="950" dirty="0">
                <a:solidFill>
                  <a:prstClr val="white"/>
                </a:solidFill>
                <a:latin typeface="Franklin Gothic Medium"/>
                <a:ea typeface="ＭＳ Ｐゴシック" pitchFamily="-106" charset="-128"/>
                <a:cs typeface="ＭＳ Ｐゴシック" pitchFamily="-106" charset="-128"/>
              </a:rPr>
              <a:t>U.S. DEPARTMENT OF ENERGY       OFFICE OF ENERGY EFFICIENCY &amp; RENEWABLE ENERGY</a:t>
            </a:r>
          </a:p>
        </p:txBody>
      </p:sp>
      <p:sp>
        <p:nvSpPr>
          <p:cNvPr id="1032" name="Text Placeholder 8"/>
          <p:cNvSpPr>
            <a:spLocks noGrp="1"/>
          </p:cNvSpPr>
          <p:nvPr>
            <p:ph type="body" idx="1"/>
          </p:nvPr>
        </p:nvSpPr>
        <p:spPr bwMode="auto">
          <a:xfrm>
            <a:off x="360363" y="104775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16633241"/>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1" r:id="rId11"/>
    <p:sldLayoutId id="2147483962" r:id="rId12"/>
    <p:sldLayoutId id="2147483964" r:id="rId13"/>
    <p:sldLayoutId id="2147483965" r:id="rId14"/>
    <p:sldLayoutId id="2147483966" r:id="rId15"/>
    <p:sldLayoutId id="2147483967" r:id="rId16"/>
    <p:sldLayoutId id="2147483968" r:id="rId17"/>
    <p:sldLayoutId id="2147483969" r:id="rId18"/>
    <p:sldLayoutId id="2147483970" r:id="rId19"/>
    <p:sldLayoutId id="2147483971" r:id="rId20"/>
    <p:sldLayoutId id="2147483972" r:id="rId21"/>
    <p:sldLayoutId id="2147483973" r:id="rId22"/>
    <p:sldLayoutId id="2147483974" r:id="rId23"/>
    <p:sldLayoutId id="2147483975" r:id="rId24"/>
    <p:sldLayoutId id="2147483976" r:id="rId25"/>
    <p:sldLayoutId id="2147483977" r:id="rId26"/>
    <p:sldLayoutId id="2147483978" r:id="rId27"/>
    <p:sldLayoutId id="2147483979" r:id="rId28"/>
    <p:sldLayoutId id="2147483980" r:id="rId29"/>
    <p:sldLayoutId id="2147483981" r:id="rId30"/>
  </p:sldLayoutIdLst>
  <p:txStyles>
    <p:title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Franklin Gothic Book"/>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p:titleStyle>
    <p:body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Franklin Gothic Book"/>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Franklin Gothic Book"/>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Franklin Gothic Book"/>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Franklin Gothic Book"/>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21"/>
          <p:cNvGrpSpPr>
            <a:grpSpLocks/>
          </p:cNvGrpSpPr>
          <p:nvPr userDrawn="1"/>
        </p:nvGrpSpPr>
        <p:grpSpPr bwMode="auto">
          <a:xfrm flipH="1" flipV="1">
            <a:off x="0" y="656987"/>
            <a:ext cx="9144000" cy="55563"/>
            <a:chOff x="0" y="832104"/>
            <a:chExt cx="9144000" cy="54864"/>
          </a:xfrm>
          <a:solidFill>
            <a:schemeClr val="accent5"/>
          </a:solidFill>
        </p:grpSpPr>
        <p:sp>
          <p:nvSpPr>
            <p:cNvPr id="14" name="Rectangle 13"/>
            <p:cNvSpPr/>
            <p:nvPr userDrawn="1"/>
          </p:nvSpPr>
          <p:spPr>
            <a:xfrm>
              <a:off x="4572000" y="832104"/>
              <a:ext cx="4572000"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sp>
          <p:nvSpPr>
            <p:cNvPr id="15" name="Rectangle 14"/>
            <p:cNvSpPr/>
            <p:nvPr userDrawn="1"/>
          </p:nvSpPr>
          <p:spPr>
            <a:xfrm>
              <a:off x="3309937" y="832104"/>
              <a:ext cx="1262063"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sp>
          <p:nvSpPr>
            <p:cNvPr id="18" name="Rectangle 17"/>
            <p:cNvSpPr/>
            <p:nvPr userDrawn="1"/>
          </p:nvSpPr>
          <p:spPr>
            <a:xfrm>
              <a:off x="0" y="832104"/>
              <a:ext cx="3309937"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grpSp>
      <p:sp>
        <p:nvSpPr>
          <p:cNvPr id="21" name="Text Placeholder 9"/>
          <p:cNvSpPr txBox="1">
            <a:spLocks/>
          </p:cNvSpPr>
          <p:nvPr userDrawn="1"/>
        </p:nvSpPr>
        <p:spPr>
          <a:xfrm>
            <a:off x="42335" y="6532122"/>
            <a:ext cx="452308" cy="241300"/>
          </a:xfrm>
          <a:prstGeom prst="rect">
            <a:avLst/>
          </a:prstGeom>
        </p:spPr>
        <p:txBody>
          <a:bodyPr>
            <a:prstTxWarp prst="textNoShape">
              <a:avLst/>
            </a:prstTxWarp>
            <a:normAutofit/>
          </a:bodyPr>
          <a:lstStyle/>
          <a:p>
            <a:pPr marL="342900" indent="-342900" algn="ctr" defTabSz="457200">
              <a:lnSpc>
                <a:spcPct val="90000"/>
              </a:lnSpc>
              <a:spcBef>
                <a:spcPct val="20000"/>
              </a:spcBef>
              <a:buFont typeface="Arial" pitchFamily="-106" charset="0"/>
              <a:buNone/>
            </a:pPr>
            <a:fld id="{1EF35371-194E-174F-9528-630C4585B8CC}" type="slidenum">
              <a:rPr lang="en-US" sz="1000">
                <a:solidFill>
                  <a:srgbClr val="50565C"/>
                </a:solidFill>
                <a:latin typeface="Calibri"/>
                <a:ea typeface="Arial" pitchFamily="-106" charset="0"/>
                <a:cs typeface="Calibri"/>
              </a:rPr>
              <a:pPr marL="342900" indent="-342900" algn="ctr" defTabSz="457200">
                <a:lnSpc>
                  <a:spcPct val="90000"/>
                </a:lnSpc>
                <a:spcBef>
                  <a:spcPct val="20000"/>
                </a:spcBef>
                <a:buFont typeface="Arial" pitchFamily="-106" charset="0"/>
                <a:buNone/>
              </a:pPr>
              <a:t>‹#›</a:t>
            </a:fld>
            <a:endParaRPr lang="en-US" sz="1000" dirty="0">
              <a:solidFill>
                <a:srgbClr val="50565C"/>
              </a:solidFill>
              <a:latin typeface="Calibri"/>
              <a:ea typeface="Arial" pitchFamily="-106" charset="0"/>
              <a:cs typeface="Calibri"/>
            </a:endParaRPr>
          </a:p>
        </p:txBody>
      </p:sp>
      <p:sp>
        <p:nvSpPr>
          <p:cNvPr id="2" name="Title Placeholder 1"/>
          <p:cNvSpPr>
            <a:spLocks noGrp="1"/>
          </p:cNvSpPr>
          <p:nvPr>
            <p:ph type="title"/>
          </p:nvPr>
        </p:nvSpPr>
        <p:spPr>
          <a:xfrm>
            <a:off x="457200" y="0"/>
            <a:ext cx="8229600" cy="914400"/>
          </a:xfrm>
          <a:prstGeom prst="rect">
            <a:avLst/>
          </a:prstGeom>
        </p:spPr>
        <p:txBody>
          <a:bodyPr vert="horz" lIns="91440" tIns="45720" rIns="91440" bIns="45720" rtlCol="0" anchor="ctr">
            <a:normAutofit/>
          </a:bodyPr>
          <a:lstStyle/>
          <a:p>
            <a:r>
              <a:rPr lang="en-US" dirty="0"/>
              <a:t>Content</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943607" y="6308608"/>
            <a:ext cx="2743215" cy="402070"/>
          </a:xfrm>
          <a:prstGeom prst="rect">
            <a:avLst/>
          </a:prstGeom>
        </p:spPr>
      </p:pic>
    </p:spTree>
    <p:extLst>
      <p:ext uri="{BB962C8B-B14F-4D97-AF65-F5344CB8AC3E}">
        <p14:creationId xmlns:p14="http://schemas.microsoft.com/office/powerpoint/2010/main" val="3159600676"/>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Lst>
  <p:txStyles>
    <p:titleStyle>
      <a:lvl1pPr algn="l" defTabSz="457200" rtl="0" eaLnBrk="0" fontAlgn="base" hangingPunct="0">
        <a:lnSpc>
          <a:spcPts val="2800"/>
        </a:lnSpc>
        <a:spcBef>
          <a:spcPct val="0"/>
        </a:spcBef>
        <a:spcAft>
          <a:spcPct val="0"/>
        </a:spcAft>
        <a:defRPr sz="2800" b="1" i="0" kern="1200">
          <a:solidFill>
            <a:srgbClr val="282B2E"/>
          </a:solidFill>
          <a:latin typeface="Calibri"/>
          <a:ea typeface="+mj-ea"/>
          <a:cs typeface="Calibri"/>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7.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9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7.xml"/></Relationships>
</file>

<file path=ppt/slides/_rels/slide2.xml.rels><?xml version="1.0" encoding="UTF-8" standalone="yes"?>
<Relationships xmlns="http://schemas.openxmlformats.org/package/2006/relationships"><Relationship Id="rId3" Type="http://schemas.openxmlformats.org/officeDocument/2006/relationships/hyperlink" Target="https://www.nap.edu/read/10037/chapter/5" TargetMode="External"/><Relationship Id="rId2" Type="http://schemas.openxmlformats.org/officeDocument/2006/relationships/notesSlide" Target="../notesSlides/notesSlide2.xml"/><Relationship Id="rId1" Type="http://schemas.openxmlformats.org/officeDocument/2006/relationships/slideLayout" Target="../slideLayouts/slideLayout9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0960" y="1666640"/>
            <a:ext cx="8471371" cy="1381360"/>
          </a:xfrm>
        </p:spPr>
        <p:txBody>
          <a:bodyPr>
            <a:normAutofit/>
          </a:bodyPr>
          <a:lstStyle/>
          <a:p>
            <a:r>
              <a:rPr lang="en-US" sz="2800" b="0" dirty="0"/>
              <a:t>Materials for Harsh Service Conditions</a:t>
            </a:r>
          </a:p>
          <a:p>
            <a:endParaRPr lang="en-US" sz="2400" b="0" dirty="0"/>
          </a:p>
        </p:txBody>
      </p:sp>
      <p:sp>
        <p:nvSpPr>
          <p:cNvPr id="3" name="Text Placeholder 2"/>
          <p:cNvSpPr>
            <a:spLocks noGrp="1"/>
          </p:cNvSpPr>
          <p:nvPr>
            <p:ph type="body" sz="quarter" idx="10"/>
          </p:nvPr>
        </p:nvSpPr>
        <p:spPr>
          <a:xfrm>
            <a:off x="530960" y="2438400"/>
            <a:ext cx="5981000" cy="838200"/>
          </a:xfrm>
        </p:spPr>
        <p:txBody>
          <a:bodyPr/>
          <a:lstStyle/>
          <a:p>
            <a:r>
              <a:rPr lang="en-US" sz="1800" b="0" dirty="0"/>
              <a:t>Steve </a:t>
            </a:r>
            <a:r>
              <a:rPr lang="en-US" sz="1800" b="0" dirty="0" err="1"/>
              <a:t>Sikirica</a:t>
            </a:r>
            <a:r>
              <a:rPr lang="en-US" sz="1800" b="0" dirty="0"/>
              <a:t>, Technology Manager</a:t>
            </a:r>
          </a:p>
          <a:p>
            <a:r>
              <a:rPr lang="en-US" sz="1800" b="0" dirty="0"/>
              <a:t>Advanced Manufacturing Office</a:t>
            </a:r>
          </a:p>
        </p:txBody>
      </p:sp>
      <p:sp>
        <p:nvSpPr>
          <p:cNvPr id="4" name="Text Placeholder 3"/>
          <p:cNvSpPr>
            <a:spLocks noGrp="1"/>
          </p:cNvSpPr>
          <p:nvPr>
            <p:ph type="body" sz="quarter" idx="13"/>
          </p:nvPr>
        </p:nvSpPr>
        <p:spPr>
          <a:xfrm>
            <a:off x="524471" y="3429000"/>
            <a:ext cx="4448477" cy="478467"/>
          </a:xfrm>
        </p:spPr>
        <p:txBody>
          <a:bodyPr>
            <a:noAutofit/>
          </a:bodyPr>
          <a:lstStyle/>
          <a:p>
            <a:r>
              <a:rPr lang="en-US" sz="1800" dirty="0"/>
              <a:t>AMO Peer Review</a:t>
            </a:r>
          </a:p>
          <a:p>
            <a:r>
              <a:rPr lang="en-US" sz="1800" dirty="0"/>
              <a:t>June 2020  |  Washington, DC</a:t>
            </a:r>
          </a:p>
        </p:txBody>
      </p:sp>
      <p:sp>
        <p:nvSpPr>
          <p:cNvPr id="7" name="Text Placeholder 2"/>
          <p:cNvSpPr txBox="1">
            <a:spLocks/>
          </p:cNvSpPr>
          <p:nvPr/>
        </p:nvSpPr>
        <p:spPr bwMode="auto">
          <a:xfrm>
            <a:off x="4972948" y="3754547"/>
            <a:ext cx="4171052" cy="331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ea typeface="ヒラギノ角ゴ Pro W3" charset="0"/>
                <a:cs typeface="Franklin Gothic Book"/>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Franklin Gothic Book"/>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Franklin Gothic Book"/>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Franklin Gothic Book"/>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i="1" dirty="0" err="1">
                <a:solidFill>
                  <a:srgbClr val="005C82"/>
                </a:solidFill>
              </a:rPr>
              <a:t>manufacturing.energy.gov</a:t>
            </a:r>
            <a:endParaRPr i="1" dirty="0">
              <a:solidFill>
                <a:srgbClr val="005C82"/>
              </a:solidFill>
            </a:endParaRPr>
          </a:p>
        </p:txBody>
      </p:sp>
    </p:spTree>
    <p:extLst>
      <p:ext uri="{BB962C8B-B14F-4D97-AF65-F5344CB8AC3E}">
        <p14:creationId xmlns:p14="http://schemas.microsoft.com/office/powerpoint/2010/main" val="3012820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812800"/>
          </a:xfrm>
        </p:spPr>
        <p:txBody>
          <a:bodyPr/>
          <a:lstStyle/>
          <a:p>
            <a:r>
              <a:rPr lang="en-US" sz="2800" dirty="0">
                <a:solidFill>
                  <a:schemeClr val="accent5"/>
                </a:solidFill>
              </a:rPr>
              <a:t>Materials for Harsh Conditions Activities (Continued)</a:t>
            </a:r>
          </a:p>
        </p:txBody>
      </p:sp>
      <p:graphicFrame>
        <p:nvGraphicFramePr>
          <p:cNvPr id="4" name="Table 4">
            <a:extLst>
              <a:ext uri="{FF2B5EF4-FFF2-40B4-BE49-F238E27FC236}">
                <a16:creationId xmlns:a16="http://schemas.microsoft.com/office/drawing/2014/main" xmlns="" id="{40E4FA56-AC1C-4D8C-B7A1-9AA3B4BB5205}"/>
              </a:ext>
            </a:extLst>
          </p:cNvPr>
          <p:cNvGraphicFramePr>
            <a:graphicFrameLocks noGrp="1"/>
          </p:cNvGraphicFramePr>
          <p:nvPr>
            <p:extLst>
              <p:ext uri="{D42A27DB-BD31-4B8C-83A1-F6EECF244321}">
                <p14:modId xmlns:p14="http://schemas.microsoft.com/office/powerpoint/2010/main" val="139769877"/>
              </p:ext>
            </p:extLst>
          </p:nvPr>
        </p:nvGraphicFramePr>
        <p:xfrm>
          <a:off x="304800" y="1183640"/>
          <a:ext cx="8610600" cy="889000"/>
        </p:xfrm>
        <a:graphic>
          <a:graphicData uri="http://schemas.openxmlformats.org/drawingml/2006/table">
            <a:tbl>
              <a:tblPr firstRow="1" bandRow="1">
                <a:tableStyleId>{5C22544A-7EE6-4342-B048-85BDC9FD1C3A}</a:tableStyleId>
              </a:tblPr>
              <a:tblGrid>
                <a:gridCol w="6553200">
                  <a:extLst>
                    <a:ext uri="{9D8B030D-6E8A-4147-A177-3AD203B41FA5}">
                      <a16:colId xmlns:a16="http://schemas.microsoft.com/office/drawing/2014/main" xmlns="" val="2144930596"/>
                    </a:ext>
                  </a:extLst>
                </a:gridCol>
                <a:gridCol w="2057400">
                  <a:extLst>
                    <a:ext uri="{9D8B030D-6E8A-4147-A177-3AD203B41FA5}">
                      <a16:colId xmlns:a16="http://schemas.microsoft.com/office/drawing/2014/main" xmlns="" val="3049760019"/>
                    </a:ext>
                  </a:extLst>
                </a:gridCol>
              </a:tblGrid>
              <a:tr h="370840">
                <a:tc>
                  <a:txBody>
                    <a:bodyPr/>
                    <a:lstStyle/>
                    <a:p>
                      <a:pPr algn="ctr">
                        <a:lnSpc>
                          <a:spcPct val="100000"/>
                        </a:lnSpc>
                      </a:pPr>
                      <a:r>
                        <a:rPr lang="en-US" sz="1500" dirty="0"/>
                        <a:t>Project Focus: </a:t>
                      </a:r>
                      <a:r>
                        <a:rPr lang="en-US" sz="1500" i="1" dirty="0"/>
                        <a:t>Prediction Response and Materials Discovery Time</a:t>
                      </a:r>
                    </a:p>
                  </a:txBody>
                  <a:tcPr/>
                </a:tc>
                <a:tc>
                  <a:txBody>
                    <a:bodyPr/>
                    <a:lstStyle/>
                    <a:p>
                      <a:pPr algn="ctr"/>
                      <a:r>
                        <a:rPr lang="en-US" sz="1500" dirty="0"/>
                        <a:t>Organization</a:t>
                      </a:r>
                    </a:p>
                  </a:txBody>
                  <a:tcPr/>
                </a:tc>
                <a:extLst>
                  <a:ext uri="{0D108BD9-81ED-4DB2-BD59-A6C34878D82A}">
                    <a16:rowId xmlns:a16="http://schemas.microsoft.com/office/drawing/2014/main" xmlns="" val="78103667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mn-lt"/>
                        </a:rPr>
                        <a:t>Design of High-Temperature Multi-Principal Element Alloys (MPEA): accurate theory-guided design validated by high-throughput experiments</a:t>
                      </a:r>
                    </a:p>
                  </a:txBody>
                  <a:tcPr/>
                </a:tc>
                <a:tc>
                  <a:txBody>
                    <a:bodyPr/>
                    <a:lstStyle/>
                    <a:p>
                      <a:r>
                        <a:rPr lang="en-US" sz="1400" dirty="0">
                          <a:latin typeface="+mn-lt"/>
                        </a:rPr>
                        <a:t>Ames Laboratory</a:t>
                      </a:r>
                    </a:p>
                  </a:txBody>
                  <a:tcPr/>
                </a:tc>
                <a:extLst>
                  <a:ext uri="{0D108BD9-81ED-4DB2-BD59-A6C34878D82A}">
                    <a16:rowId xmlns:a16="http://schemas.microsoft.com/office/drawing/2014/main" xmlns="" val="2870004505"/>
                  </a:ext>
                </a:extLst>
              </a:tr>
            </a:tbl>
          </a:graphicData>
        </a:graphic>
      </p:graphicFrame>
      <p:sp>
        <p:nvSpPr>
          <p:cNvPr id="5" name="TextBox 4">
            <a:extLst>
              <a:ext uri="{FF2B5EF4-FFF2-40B4-BE49-F238E27FC236}">
                <a16:creationId xmlns:a16="http://schemas.microsoft.com/office/drawing/2014/main" xmlns="" id="{5EEB3B0B-2D32-450E-90D1-15E3331FECB6}"/>
              </a:ext>
            </a:extLst>
          </p:cNvPr>
          <p:cNvSpPr txBox="1"/>
          <p:nvPr/>
        </p:nvSpPr>
        <p:spPr>
          <a:xfrm>
            <a:off x="228600" y="838200"/>
            <a:ext cx="8610600" cy="353943"/>
          </a:xfrm>
          <a:prstGeom prst="rect">
            <a:avLst/>
          </a:prstGeom>
          <a:noFill/>
        </p:spPr>
        <p:txBody>
          <a:bodyPr wrap="square" rtlCol="0">
            <a:spAutoFit/>
          </a:bodyPr>
          <a:lstStyle/>
          <a:p>
            <a:pPr algn="ctr" fontAlgn="ctr">
              <a:spcBef>
                <a:spcPts val="0"/>
              </a:spcBef>
              <a:spcAft>
                <a:spcPts val="600"/>
              </a:spcAft>
              <a:buClr>
                <a:srgbClr val="7AC143"/>
              </a:buClr>
            </a:pPr>
            <a:r>
              <a:rPr lang="en-US" sz="1700" b="1" dirty="0">
                <a:solidFill>
                  <a:srgbClr val="50565C"/>
                </a:solidFill>
                <a:latin typeface="Franklin Gothic Book"/>
              </a:rPr>
              <a:t>3 Awards from the FY18 AMO Lab Call</a:t>
            </a:r>
          </a:p>
        </p:txBody>
      </p:sp>
      <p:graphicFrame>
        <p:nvGraphicFramePr>
          <p:cNvPr id="6" name="Table 4">
            <a:extLst>
              <a:ext uri="{FF2B5EF4-FFF2-40B4-BE49-F238E27FC236}">
                <a16:creationId xmlns:a16="http://schemas.microsoft.com/office/drawing/2014/main" xmlns="" id="{35F95356-95E4-4C17-B198-B3FC9E587CBB}"/>
              </a:ext>
            </a:extLst>
          </p:cNvPr>
          <p:cNvGraphicFramePr>
            <a:graphicFrameLocks noGrp="1"/>
          </p:cNvGraphicFramePr>
          <p:nvPr>
            <p:extLst>
              <p:ext uri="{D42A27DB-BD31-4B8C-83A1-F6EECF244321}">
                <p14:modId xmlns:p14="http://schemas.microsoft.com/office/powerpoint/2010/main" val="3379047207"/>
              </p:ext>
            </p:extLst>
          </p:nvPr>
        </p:nvGraphicFramePr>
        <p:xfrm>
          <a:off x="304800" y="4011543"/>
          <a:ext cx="8610600" cy="2443480"/>
        </p:xfrm>
        <a:graphic>
          <a:graphicData uri="http://schemas.openxmlformats.org/drawingml/2006/table">
            <a:tbl>
              <a:tblPr firstRow="1" bandRow="1">
                <a:tableStyleId>{5C22544A-7EE6-4342-B048-85BDC9FD1C3A}</a:tableStyleId>
              </a:tblPr>
              <a:tblGrid>
                <a:gridCol w="6553200">
                  <a:extLst>
                    <a:ext uri="{9D8B030D-6E8A-4147-A177-3AD203B41FA5}">
                      <a16:colId xmlns:a16="http://schemas.microsoft.com/office/drawing/2014/main" xmlns="" val="2144930596"/>
                    </a:ext>
                  </a:extLst>
                </a:gridCol>
                <a:gridCol w="2057400">
                  <a:extLst>
                    <a:ext uri="{9D8B030D-6E8A-4147-A177-3AD203B41FA5}">
                      <a16:colId xmlns:a16="http://schemas.microsoft.com/office/drawing/2014/main" xmlns="" val="3049760019"/>
                    </a:ext>
                  </a:extLst>
                </a:gridCol>
              </a:tblGrid>
              <a:tr h="370840">
                <a:tc>
                  <a:txBody>
                    <a:bodyPr/>
                    <a:lstStyle/>
                    <a:p>
                      <a:pPr algn="ctr">
                        <a:lnSpc>
                          <a:spcPct val="100000"/>
                        </a:lnSpc>
                      </a:pPr>
                      <a:r>
                        <a:rPr lang="en-US" sz="1500" dirty="0"/>
                        <a:t>Project Focus: </a:t>
                      </a:r>
                      <a:r>
                        <a:rPr lang="en-US" sz="1500" i="1" dirty="0"/>
                        <a:t>Performance and Cost Parity Manufacturing</a:t>
                      </a:r>
                    </a:p>
                  </a:txBody>
                  <a:tcPr/>
                </a:tc>
                <a:tc>
                  <a:txBody>
                    <a:bodyPr/>
                    <a:lstStyle/>
                    <a:p>
                      <a:pPr algn="ctr"/>
                      <a:r>
                        <a:rPr lang="en-US" sz="1500" dirty="0"/>
                        <a:t>Organization</a:t>
                      </a:r>
                    </a:p>
                  </a:txBody>
                  <a:tcPr/>
                </a:tc>
                <a:extLst>
                  <a:ext uri="{0D108BD9-81ED-4DB2-BD59-A6C34878D82A}">
                    <a16:rowId xmlns:a16="http://schemas.microsoft.com/office/drawing/2014/main" xmlns="" val="781036671"/>
                  </a:ext>
                </a:extLst>
              </a:tr>
              <a:tr h="123613">
                <a:tc>
                  <a:txBody>
                    <a:bodyPr/>
                    <a:lstStyle/>
                    <a:p>
                      <a:pPr defTabSz="457200">
                        <a:spcBef>
                          <a:spcPct val="20000"/>
                        </a:spcBef>
                      </a:pPr>
                      <a:r>
                        <a:rPr lang="en-US" sz="1400" dirty="0">
                          <a:solidFill>
                            <a:srgbClr val="000000"/>
                          </a:solidFill>
                          <a:latin typeface="+mn-lt"/>
                          <a:cs typeface="Arial Narrow"/>
                        </a:rPr>
                        <a:t>Boride-carbon Hybrid Technology to Produce Ultra-Wear and Corrosion Resistant Surfaces for Applications in Harsh Conditions</a:t>
                      </a:r>
                    </a:p>
                  </a:txBody>
                  <a:tcPr/>
                </a:tc>
                <a:tc>
                  <a:txBody>
                    <a:bodyPr/>
                    <a:lstStyle/>
                    <a:p>
                      <a:r>
                        <a:rPr lang="en-US" sz="1400" b="0" dirty="0">
                          <a:solidFill>
                            <a:srgbClr val="000000"/>
                          </a:solidFill>
                          <a:latin typeface="+mn-lt"/>
                          <a:cs typeface="Arial Narrow"/>
                        </a:rPr>
                        <a:t>Michigan State University </a:t>
                      </a:r>
                      <a:endParaRPr lang="en-US" sz="1400" b="0" dirty="0">
                        <a:latin typeface="+mn-lt"/>
                      </a:endParaRPr>
                    </a:p>
                  </a:txBody>
                  <a:tcPr/>
                </a:tc>
                <a:extLst>
                  <a:ext uri="{0D108BD9-81ED-4DB2-BD59-A6C34878D82A}">
                    <a16:rowId xmlns:a16="http://schemas.microsoft.com/office/drawing/2014/main" xmlns="" val="3847076488"/>
                  </a:ext>
                </a:extLst>
              </a:tr>
              <a:tr h="24214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mn-lt"/>
                          <a:cs typeface="Arial Narrow"/>
                        </a:rPr>
                        <a:t>Ultra-High Temperature Thermal Barrier Coating Development and Validation</a:t>
                      </a:r>
                      <a:endParaRPr lang="en-US" sz="1400" dirty="0">
                        <a:latin typeface="+mn-lt"/>
                      </a:endParaRPr>
                    </a:p>
                  </a:txBody>
                  <a:tcPr/>
                </a:tc>
                <a:tc>
                  <a:txBody>
                    <a:bodyPr/>
                    <a:lstStyle/>
                    <a:p>
                      <a:r>
                        <a:rPr lang="en-US" sz="1400" b="0" dirty="0">
                          <a:solidFill>
                            <a:srgbClr val="000000"/>
                          </a:solidFill>
                          <a:latin typeface="+mn-lt"/>
                          <a:cs typeface="Arial Narrow"/>
                        </a:rPr>
                        <a:t>Solar Turbines </a:t>
                      </a:r>
                      <a:endParaRPr lang="en-US" sz="1400" b="0" dirty="0">
                        <a:latin typeface="+mn-lt"/>
                      </a:endParaRPr>
                    </a:p>
                  </a:txBody>
                  <a:tcPr/>
                </a:tc>
                <a:extLst>
                  <a:ext uri="{0D108BD9-81ED-4DB2-BD59-A6C34878D82A}">
                    <a16:rowId xmlns:a16="http://schemas.microsoft.com/office/drawing/2014/main" xmlns="" val="3875960356"/>
                  </a:ext>
                </a:extLst>
              </a:tr>
              <a:tr h="12361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mn-lt"/>
                          <a:cs typeface="Arial Narrow"/>
                        </a:rPr>
                        <a:t>Novel Corrosion and Wear Resistant Coatings Using Innovative Cold Plasma Jet Surface Treatment to Enable Improved Bonding Performance of Dissimilar Material Joints Subject to Harsh Environmental Exposure</a:t>
                      </a:r>
                      <a:endParaRPr lang="en-US" sz="1400" dirty="0">
                        <a:latin typeface="+mn-lt"/>
                      </a:endParaRPr>
                    </a:p>
                  </a:txBody>
                  <a:tcPr/>
                </a:tc>
                <a:tc>
                  <a:txBody>
                    <a:bodyPr/>
                    <a:lstStyle/>
                    <a:p>
                      <a:r>
                        <a:rPr lang="en-US" sz="1400" b="0" dirty="0">
                          <a:solidFill>
                            <a:srgbClr val="000000"/>
                          </a:solidFill>
                          <a:latin typeface="+mn-lt"/>
                          <a:cs typeface="Arial Narrow"/>
                        </a:rPr>
                        <a:t>Starfire Industries LLC </a:t>
                      </a:r>
                      <a:endParaRPr lang="en-US" sz="1400" b="0" dirty="0">
                        <a:latin typeface="+mn-lt"/>
                      </a:endParaRPr>
                    </a:p>
                  </a:txBody>
                  <a:tcPr/>
                </a:tc>
                <a:extLst>
                  <a:ext uri="{0D108BD9-81ED-4DB2-BD59-A6C34878D82A}">
                    <a16:rowId xmlns:a16="http://schemas.microsoft.com/office/drawing/2014/main" xmlns="" val="3932316033"/>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mn-lt"/>
                          <a:cs typeface="Arial Narrow"/>
                        </a:rPr>
                        <a:t>Low Cost Ceramic-Matrix Composites for Harsh Environment Heat Exchanger Applications</a:t>
                      </a:r>
                      <a:endParaRPr lang="en-US" sz="1400" dirty="0">
                        <a:latin typeface="+mn-lt"/>
                      </a:endParaRPr>
                    </a:p>
                  </a:txBody>
                  <a:tcPr/>
                </a:tc>
                <a:tc>
                  <a:txBody>
                    <a:bodyPr/>
                    <a:lstStyle/>
                    <a:p>
                      <a:r>
                        <a:rPr lang="en-US" sz="1400" b="0" dirty="0">
                          <a:solidFill>
                            <a:srgbClr val="000000"/>
                          </a:solidFill>
                          <a:latin typeface="+mn-lt"/>
                          <a:cs typeface="Arial Narrow"/>
                        </a:rPr>
                        <a:t>Raytheon Technologies (UTRC)</a:t>
                      </a:r>
                      <a:endParaRPr lang="en-US" sz="1400" b="0" dirty="0">
                        <a:latin typeface="+mn-lt"/>
                      </a:endParaRPr>
                    </a:p>
                  </a:txBody>
                  <a:tcPr/>
                </a:tc>
                <a:extLst>
                  <a:ext uri="{0D108BD9-81ED-4DB2-BD59-A6C34878D82A}">
                    <a16:rowId xmlns:a16="http://schemas.microsoft.com/office/drawing/2014/main" xmlns="" val="386265925"/>
                  </a:ext>
                </a:extLst>
              </a:tr>
            </a:tbl>
          </a:graphicData>
        </a:graphic>
      </p:graphicFrame>
      <p:sp>
        <p:nvSpPr>
          <p:cNvPr id="7" name="TextBox 6">
            <a:extLst>
              <a:ext uri="{FF2B5EF4-FFF2-40B4-BE49-F238E27FC236}">
                <a16:creationId xmlns:a16="http://schemas.microsoft.com/office/drawing/2014/main" xmlns="" id="{DDFCF553-428C-4F34-A3C3-9D3EFAFA0674}"/>
              </a:ext>
            </a:extLst>
          </p:cNvPr>
          <p:cNvSpPr txBox="1"/>
          <p:nvPr/>
        </p:nvSpPr>
        <p:spPr>
          <a:xfrm>
            <a:off x="228600" y="3657600"/>
            <a:ext cx="8610600" cy="353943"/>
          </a:xfrm>
          <a:prstGeom prst="rect">
            <a:avLst/>
          </a:prstGeom>
          <a:noFill/>
        </p:spPr>
        <p:txBody>
          <a:bodyPr wrap="square" rtlCol="0">
            <a:spAutoFit/>
          </a:bodyPr>
          <a:lstStyle/>
          <a:p>
            <a:pPr algn="ctr" fontAlgn="ctr">
              <a:spcBef>
                <a:spcPts val="0"/>
              </a:spcBef>
              <a:spcAft>
                <a:spcPts val="600"/>
              </a:spcAft>
              <a:buClr>
                <a:srgbClr val="7AC143"/>
              </a:buClr>
            </a:pPr>
            <a:r>
              <a:rPr lang="en-US" sz="1700" b="1" dirty="0">
                <a:solidFill>
                  <a:srgbClr val="50565C"/>
                </a:solidFill>
                <a:latin typeface="Franklin Gothic Book"/>
              </a:rPr>
              <a:t>4 Awards from the Emerging Research Explorations FOA</a:t>
            </a:r>
          </a:p>
        </p:txBody>
      </p:sp>
      <p:graphicFrame>
        <p:nvGraphicFramePr>
          <p:cNvPr id="8" name="Table 4">
            <a:extLst>
              <a:ext uri="{FF2B5EF4-FFF2-40B4-BE49-F238E27FC236}">
                <a16:creationId xmlns:a16="http://schemas.microsoft.com/office/drawing/2014/main" xmlns="" id="{A0549FCC-6410-497E-9832-003010F3E470}"/>
              </a:ext>
            </a:extLst>
          </p:cNvPr>
          <p:cNvGraphicFramePr>
            <a:graphicFrameLocks noGrp="1"/>
          </p:cNvGraphicFramePr>
          <p:nvPr>
            <p:extLst>
              <p:ext uri="{D42A27DB-BD31-4B8C-83A1-F6EECF244321}">
                <p14:modId xmlns:p14="http://schemas.microsoft.com/office/powerpoint/2010/main" val="957267189"/>
              </p:ext>
            </p:extLst>
          </p:nvPr>
        </p:nvGraphicFramePr>
        <p:xfrm>
          <a:off x="304800" y="2057400"/>
          <a:ext cx="8610600" cy="1407160"/>
        </p:xfrm>
        <a:graphic>
          <a:graphicData uri="http://schemas.openxmlformats.org/drawingml/2006/table">
            <a:tbl>
              <a:tblPr firstRow="1" bandRow="1">
                <a:tableStyleId>{5C22544A-7EE6-4342-B048-85BDC9FD1C3A}</a:tableStyleId>
              </a:tblPr>
              <a:tblGrid>
                <a:gridCol w="6553200">
                  <a:extLst>
                    <a:ext uri="{9D8B030D-6E8A-4147-A177-3AD203B41FA5}">
                      <a16:colId xmlns:a16="http://schemas.microsoft.com/office/drawing/2014/main" xmlns="" val="2144930596"/>
                    </a:ext>
                  </a:extLst>
                </a:gridCol>
                <a:gridCol w="2057400">
                  <a:extLst>
                    <a:ext uri="{9D8B030D-6E8A-4147-A177-3AD203B41FA5}">
                      <a16:colId xmlns:a16="http://schemas.microsoft.com/office/drawing/2014/main" xmlns="" val="3049760019"/>
                    </a:ext>
                  </a:extLst>
                </a:gridCol>
              </a:tblGrid>
              <a:tr h="370840">
                <a:tc>
                  <a:txBody>
                    <a:bodyPr/>
                    <a:lstStyle/>
                    <a:p>
                      <a:pPr algn="ctr">
                        <a:lnSpc>
                          <a:spcPct val="100000"/>
                        </a:lnSpc>
                      </a:pPr>
                      <a:r>
                        <a:rPr lang="en-US" sz="1500" dirty="0"/>
                        <a:t>Project Focus: </a:t>
                      </a:r>
                      <a:r>
                        <a:rPr lang="en-US" sz="1500" i="1" dirty="0"/>
                        <a:t>Performance and Cost Parity Manufacturing</a:t>
                      </a:r>
                    </a:p>
                  </a:txBody>
                  <a:tcPr/>
                </a:tc>
                <a:tc>
                  <a:txBody>
                    <a:bodyPr/>
                    <a:lstStyle/>
                    <a:p>
                      <a:pPr algn="ctr"/>
                      <a:r>
                        <a:rPr lang="en-US" sz="1500" dirty="0"/>
                        <a:t>Organization</a:t>
                      </a:r>
                    </a:p>
                  </a:txBody>
                  <a:tcPr/>
                </a:tc>
                <a:extLst>
                  <a:ext uri="{0D108BD9-81ED-4DB2-BD59-A6C34878D82A}">
                    <a16:rowId xmlns:a16="http://schemas.microsoft.com/office/drawing/2014/main" xmlns="" val="781036671"/>
                  </a:ext>
                </a:extLst>
              </a:tr>
              <a:tr h="370840">
                <a:tc>
                  <a:txBody>
                    <a:bodyPr/>
                    <a:lstStyle/>
                    <a:p>
                      <a:r>
                        <a:rPr lang="en-US" sz="1400" dirty="0">
                          <a:latin typeface="+mn-lt"/>
                        </a:rPr>
                        <a:t>Tunable, Robust, Foul-resistant, Hybrid Hydrophobic-Hydrophilic (</a:t>
                      </a:r>
                      <a:r>
                        <a:rPr lang="en-US" sz="1400" dirty="0" err="1">
                          <a:latin typeface="+mn-lt"/>
                        </a:rPr>
                        <a:t>TuRF</a:t>
                      </a:r>
                      <a:r>
                        <a:rPr lang="en-US" sz="1400" dirty="0">
                          <a:latin typeface="+mn-lt"/>
                        </a:rPr>
                        <a:t>) </a:t>
                      </a:r>
                      <a:r>
                        <a:rPr lang="en-US" sz="1400" dirty="0" err="1">
                          <a:latin typeface="+mn-lt"/>
                        </a:rPr>
                        <a:t>Metasurfaces</a:t>
                      </a:r>
                      <a:r>
                        <a:rPr lang="en-US" sz="1400" dirty="0">
                          <a:latin typeface="+mn-lt"/>
                        </a:rPr>
                        <a:t> for High Temperature Heat Exchange Operations</a:t>
                      </a:r>
                    </a:p>
                  </a:txBody>
                  <a:tcPr/>
                </a:tc>
                <a:tc>
                  <a:txBody>
                    <a:bodyPr/>
                    <a:lstStyle/>
                    <a:p>
                      <a:r>
                        <a:rPr lang="en-US" sz="1400" dirty="0">
                          <a:latin typeface="+mn-lt"/>
                        </a:rPr>
                        <a:t>Argonne National Laboratory</a:t>
                      </a:r>
                    </a:p>
                  </a:txBody>
                  <a:tcPr/>
                </a:tc>
                <a:extLst>
                  <a:ext uri="{0D108BD9-81ED-4DB2-BD59-A6C34878D82A}">
                    <a16:rowId xmlns:a16="http://schemas.microsoft.com/office/drawing/2014/main" xmlns="" val="349345948"/>
                  </a:ext>
                </a:extLst>
              </a:tr>
              <a:tr h="12361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mn-lt"/>
                        </a:rPr>
                        <a:t>Advanced Non-Oxide Composites for Ultra-High Temperature Thermal Barrier Coatings</a:t>
                      </a:r>
                    </a:p>
                  </a:txBody>
                  <a:tcPr/>
                </a:tc>
                <a:tc>
                  <a:txBody>
                    <a:bodyPr/>
                    <a:lstStyle/>
                    <a:p>
                      <a:r>
                        <a:rPr lang="en-US" sz="1400" dirty="0">
                          <a:latin typeface="+mn-lt"/>
                        </a:rPr>
                        <a:t>Lawrence Livermore National Laboratory</a:t>
                      </a:r>
                    </a:p>
                  </a:txBody>
                  <a:tcPr/>
                </a:tc>
                <a:extLst>
                  <a:ext uri="{0D108BD9-81ED-4DB2-BD59-A6C34878D82A}">
                    <a16:rowId xmlns:a16="http://schemas.microsoft.com/office/drawing/2014/main" xmlns="" val="3142797460"/>
                  </a:ext>
                </a:extLst>
              </a:tr>
            </a:tbl>
          </a:graphicData>
        </a:graphic>
      </p:graphicFrame>
    </p:spTree>
    <p:extLst>
      <p:ext uri="{BB962C8B-B14F-4D97-AF65-F5344CB8AC3E}">
        <p14:creationId xmlns:p14="http://schemas.microsoft.com/office/powerpoint/2010/main" val="2773886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812800"/>
          </a:xfrm>
        </p:spPr>
        <p:txBody>
          <a:bodyPr/>
          <a:lstStyle/>
          <a:p>
            <a:r>
              <a:rPr lang="en-US" sz="2800" dirty="0">
                <a:solidFill>
                  <a:schemeClr val="accent5"/>
                </a:solidFill>
              </a:rPr>
              <a:t>Materials for Harsh Conditions Activities - Distribution</a:t>
            </a:r>
          </a:p>
        </p:txBody>
      </p:sp>
      <p:sp>
        <p:nvSpPr>
          <p:cNvPr id="3" name="TextBox 2"/>
          <p:cNvSpPr txBox="1"/>
          <p:nvPr/>
        </p:nvSpPr>
        <p:spPr>
          <a:xfrm>
            <a:off x="228600" y="990600"/>
            <a:ext cx="8610600" cy="353943"/>
          </a:xfrm>
          <a:prstGeom prst="rect">
            <a:avLst/>
          </a:prstGeom>
          <a:noFill/>
        </p:spPr>
        <p:txBody>
          <a:bodyPr wrap="square" rtlCol="0">
            <a:spAutoFit/>
          </a:bodyPr>
          <a:lstStyle/>
          <a:p>
            <a:pPr marL="285750" indent="-285750" fontAlgn="ctr">
              <a:spcBef>
                <a:spcPts val="0"/>
              </a:spcBef>
              <a:spcAft>
                <a:spcPts val="600"/>
              </a:spcAft>
              <a:buClr>
                <a:srgbClr val="7AC143"/>
              </a:buClr>
              <a:buFont typeface="Wingdings" panose="05000000000000000000" pitchFamily="2" charset="2"/>
              <a:buChar char="Ø"/>
            </a:pPr>
            <a:r>
              <a:rPr lang="en-US" sz="1700" dirty="0">
                <a:solidFill>
                  <a:srgbClr val="50565C"/>
                </a:solidFill>
                <a:latin typeface="Franklin Gothic Book"/>
              </a:rPr>
              <a:t>For FY18-FY20, 20 projects have been selected with total DOE funding of ~$39,700,000</a:t>
            </a:r>
          </a:p>
        </p:txBody>
      </p:sp>
      <p:graphicFrame>
        <p:nvGraphicFramePr>
          <p:cNvPr id="6" name="Chart 5">
            <a:extLst>
              <a:ext uri="{FF2B5EF4-FFF2-40B4-BE49-F238E27FC236}">
                <a16:creationId xmlns:a16="http://schemas.microsoft.com/office/drawing/2014/main" xmlns="" id="{E53D3A93-E7FB-4524-911A-2778C80C2AC4}"/>
              </a:ext>
            </a:extLst>
          </p:cNvPr>
          <p:cNvGraphicFramePr/>
          <p:nvPr>
            <p:extLst>
              <p:ext uri="{D42A27DB-BD31-4B8C-83A1-F6EECF244321}">
                <p14:modId xmlns:p14="http://schemas.microsoft.com/office/powerpoint/2010/main" val="4230898164"/>
              </p:ext>
            </p:extLst>
          </p:nvPr>
        </p:nvGraphicFramePr>
        <p:xfrm>
          <a:off x="457200" y="1397000"/>
          <a:ext cx="8458200" cy="508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xmlns="" id="{DB137439-43F8-46B1-8933-40E9B3161FEF}"/>
              </a:ext>
            </a:extLst>
          </p:cNvPr>
          <p:cNvSpPr txBox="1"/>
          <p:nvPr/>
        </p:nvSpPr>
        <p:spPr>
          <a:xfrm>
            <a:off x="2459148" y="2286000"/>
            <a:ext cx="282450" cy="292388"/>
          </a:xfrm>
          <a:prstGeom prst="rect">
            <a:avLst/>
          </a:prstGeom>
          <a:noFill/>
        </p:spPr>
        <p:txBody>
          <a:bodyPr wrap="none" rtlCol="0">
            <a:spAutoFit/>
          </a:bodyPr>
          <a:lstStyle/>
          <a:p>
            <a:r>
              <a:rPr lang="en-US" sz="1300" dirty="0">
                <a:solidFill>
                  <a:schemeClr val="bg1"/>
                </a:solidFill>
                <a:latin typeface="+mn-lt"/>
              </a:rPr>
              <a:t>2</a:t>
            </a:r>
          </a:p>
        </p:txBody>
      </p:sp>
      <p:sp>
        <p:nvSpPr>
          <p:cNvPr id="8" name="TextBox 7">
            <a:extLst>
              <a:ext uri="{FF2B5EF4-FFF2-40B4-BE49-F238E27FC236}">
                <a16:creationId xmlns:a16="http://schemas.microsoft.com/office/drawing/2014/main" xmlns="" id="{0E52CCEC-539D-4AE9-98BC-CE74539270B3}"/>
              </a:ext>
            </a:extLst>
          </p:cNvPr>
          <p:cNvSpPr txBox="1"/>
          <p:nvPr/>
        </p:nvSpPr>
        <p:spPr>
          <a:xfrm>
            <a:off x="3587554" y="5346412"/>
            <a:ext cx="374846" cy="292388"/>
          </a:xfrm>
          <a:prstGeom prst="rect">
            <a:avLst/>
          </a:prstGeom>
          <a:noFill/>
        </p:spPr>
        <p:txBody>
          <a:bodyPr wrap="none" rtlCol="0">
            <a:spAutoFit/>
          </a:bodyPr>
          <a:lstStyle/>
          <a:p>
            <a:r>
              <a:rPr lang="en-US" sz="1300" dirty="0">
                <a:solidFill>
                  <a:schemeClr val="bg1"/>
                </a:solidFill>
                <a:latin typeface="+mn-lt"/>
              </a:rPr>
              <a:t>10</a:t>
            </a:r>
          </a:p>
        </p:txBody>
      </p:sp>
      <p:sp>
        <p:nvSpPr>
          <p:cNvPr id="9" name="TextBox 8">
            <a:extLst>
              <a:ext uri="{FF2B5EF4-FFF2-40B4-BE49-F238E27FC236}">
                <a16:creationId xmlns:a16="http://schemas.microsoft.com/office/drawing/2014/main" xmlns="" id="{FEB5539A-37BC-4E74-BE18-66175848BBF3}"/>
              </a:ext>
            </a:extLst>
          </p:cNvPr>
          <p:cNvSpPr txBox="1"/>
          <p:nvPr/>
        </p:nvSpPr>
        <p:spPr>
          <a:xfrm>
            <a:off x="7391400" y="2286000"/>
            <a:ext cx="282450" cy="292388"/>
          </a:xfrm>
          <a:prstGeom prst="rect">
            <a:avLst/>
          </a:prstGeom>
          <a:noFill/>
        </p:spPr>
        <p:txBody>
          <a:bodyPr wrap="none" rtlCol="0">
            <a:spAutoFit/>
          </a:bodyPr>
          <a:lstStyle/>
          <a:p>
            <a:r>
              <a:rPr lang="en-US" sz="1300" dirty="0">
                <a:solidFill>
                  <a:schemeClr val="bg1"/>
                </a:solidFill>
                <a:latin typeface="+mn-lt"/>
              </a:rPr>
              <a:t>4</a:t>
            </a:r>
          </a:p>
        </p:txBody>
      </p:sp>
      <p:sp>
        <p:nvSpPr>
          <p:cNvPr id="10" name="TextBox 9">
            <a:extLst>
              <a:ext uri="{FF2B5EF4-FFF2-40B4-BE49-F238E27FC236}">
                <a16:creationId xmlns:a16="http://schemas.microsoft.com/office/drawing/2014/main" xmlns="" id="{444A53F7-1E51-419A-926B-9462395D0E79}"/>
              </a:ext>
            </a:extLst>
          </p:cNvPr>
          <p:cNvSpPr txBox="1"/>
          <p:nvPr/>
        </p:nvSpPr>
        <p:spPr>
          <a:xfrm>
            <a:off x="8097948" y="2286000"/>
            <a:ext cx="282450" cy="292388"/>
          </a:xfrm>
          <a:prstGeom prst="rect">
            <a:avLst/>
          </a:prstGeom>
          <a:noFill/>
        </p:spPr>
        <p:txBody>
          <a:bodyPr wrap="none" rtlCol="0">
            <a:spAutoFit/>
          </a:bodyPr>
          <a:lstStyle/>
          <a:p>
            <a:r>
              <a:rPr lang="en-US" sz="1300" dirty="0">
                <a:solidFill>
                  <a:schemeClr val="bg1"/>
                </a:solidFill>
                <a:latin typeface="+mn-lt"/>
              </a:rPr>
              <a:t>2</a:t>
            </a:r>
          </a:p>
        </p:txBody>
      </p:sp>
      <p:sp>
        <p:nvSpPr>
          <p:cNvPr id="11" name="TextBox 10">
            <a:extLst>
              <a:ext uri="{FF2B5EF4-FFF2-40B4-BE49-F238E27FC236}">
                <a16:creationId xmlns:a16="http://schemas.microsoft.com/office/drawing/2014/main" xmlns="" id="{3B23C989-6B6A-4D1A-8AFD-6FAB13E1723E}"/>
              </a:ext>
            </a:extLst>
          </p:cNvPr>
          <p:cNvSpPr txBox="1"/>
          <p:nvPr/>
        </p:nvSpPr>
        <p:spPr>
          <a:xfrm>
            <a:off x="4800600" y="2209800"/>
            <a:ext cx="380232" cy="292388"/>
          </a:xfrm>
          <a:prstGeom prst="rect">
            <a:avLst/>
          </a:prstGeom>
          <a:noFill/>
        </p:spPr>
        <p:txBody>
          <a:bodyPr wrap="none" rtlCol="0">
            <a:spAutoFit/>
          </a:bodyPr>
          <a:lstStyle/>
          <a:p>
            <a:r>
              <a:rPr lang="en-US" sz="1300" dirty="0">
                <a:latin typeface="+mn-lt"/>
              </a:rPr>
              <a:t>12</a:t>
            </a:r>
          </a:p>
        </p:txBody>
      </p:sp>
      <p:sp>
        <p:nvSpPr>
          <p:cNvPr id="12" name="TextBox 11">
            <a:extLst>
              <a:ext uri="{FF2B5EF4-FFF2-40B4-BE49-F238E27FC236}">
                <a16:creationId xmlns:a16="http://schemas.microsoft.com/office/drawing/2014/main" xmlns="" id="{80402213-E954-4B45-A224-43A8E8AE2B61}"/>
              </a:ext>
            </a:extLst>
          </p:cNvPr>
          <p:cNvSpPr txBox="1"/>
          <p:nvPr/>
        </p:nvSpPr>
        <p:spPr>
          <a:xfrm>
            <a:off x="4897548" y="4416623"/>
            <a:ext cx="282450" cy="292388"/>
          </a:xfrm>
          <a:prstGeom prst="rect">
            <a:avLst/>
          </a:prstGeom>
          <a:noFill/>
        </p:spPr>
        <p:txBody>
          <a:bodyPr wrap="none" rtlCol="0">
            <a:spAutoFit/>
          </a:bodyPr>
          <a:lstStyle/>
          <a:p>
            <a:r>
              <a:rPr lang="en-US" sz="1300" dirty="0">
                <a:latin typeface="+mn-lt"/>
              </a:rPr>
              <a:t>3</a:t>
            </a:r>
          </a:p>
        </p:txBody>
      </p:sp>
      <p:sp>
        <p:nvSpPr>
          <p:cNvPr id="13" name="TextBox 12">
            <a:extLst>
              <a:ext uri="{FF2B5EF4-FFF2-40B4-BE49-F238E27FC236}">
                <a16:creationId xmlns:a16="http://schemas.microsoft.com/office/drawing/2014/main" xmlns="" id="{E1AB2410-F5A2-4907-AE63-8DDCD439497B}"/>
              </a:ext>
            </a:extLst>
          </p:cNvPr>
          <p:cNvSpPr txBox="1"/>
          <p:nvPr/>
        </p:nvSpPr>
        <p:spPr>
          <a:xfrm>
            <a:off x="3451350" y="3276600"/>
            <a:ext cx="282450" cy="292388"/>
          </a:xfrm>
          <a:prstGeom prst="rect">
            <a:avLst/>
          </a:prstGeom>
          <a:noFill/>
        </p:spPr>
        <p:txBody>
          <a:bodyPr wrap="none" rtlCol="0">
            <a:spAutoFit/>
          </a:bodyPr>
          <a:lstStyle/>
          <a:p>
            <a:r>
              <a:rPr lang="en-US" sz="1300" dirty="0">
                <a:solidFill>
                  <a:schemeClr val="bg1"/>
                </a:solidFill>
                <a:latin typeface="+mn-lt"/>
              </a:rPr>
              <a:t>8</a:t>
            </a:r>
          </a:p>
        </p:txBody>
      </p:sp>
      <p:sp>
        <p:nvSpPr>
          <p:cNvPr id="14" name="TextBox 13">
            <a:extLst>
              <a:ext uri="{FF2B5EF4-FFF2-40B4-BE49-F238E27FC236}">
                <a16:creationId xmlns:a16="http://schemas.microsoft.com/office/drawing/2014/main" xmlns="" id="{9313699D-4ECA-4926-8424-F055888E5C34}"/>
              </a:ext>
            </a:extLst>
          </p:cNvPr>
          <p:cNvSpPr txBox="1"/>
          <p:nvPr/>
        </p:nvSpPr>
        <p:spPr>
          <a:xfrm>
            <a:off x="4821348" y="3352800"/>
            <a:ext cx="282450" cy="292388"/>
          </a:xfrm>
          <a:prstGeom prst="rect">
            <a:avLst/>
          </a:prstGeom>
          <a:noFill/>
        </p:spPr>
        <p:txBody>
          <a:bodyPr wrap="none" rtlCol="0">
            <a:spAutoFit/>
          </a:bodyPr>
          <a:lstStyle/>
          <a:p>
            <a:r>
              <a:rPr lang="en-US" sz="1300" dirty="0">
                <a:solidFill>
                  <a:schemeClr val="bg1"/>
                </a:solidFill>
                <a:latin typeface="+mn-lt"/>
              </a:rPr>
              <a:t>1</a:t>
            </a:r>
          </a:p>
        </p:txBody>
      </p:sp>
      <p:sp>
        <p:nvSpPr>
          <p:cNvPr id="15" name="TextBox 14">
            <a:extLst>
              <a:ext uri="{FF2B5EF4-FFF2-40B4-BE49-F238E27FC236}">
                <a16:creationId xmlns:a16="http://schemas.microsoft.com/office/drawing/2014/main" xmlns="" id="{1FF0D297-F74D-4D0B-8343-B5FD07F454B2}"/>
              </a:ext>
            </a:extLst>
          </p:cNvPr>
          <p:cNvSpPr txBox="1"/>
          <p:nvPr/>
        </p:nvSpPr>
        <p:spPr>
          <a:xfrm>
            <a:off x="5181600" y="3352800"/>
            <a:ext cx="282450" cy="292388"/>
          </a:xfrm>
          <a:prstGeom prst="rect">
            <a:avLst/>
          </a:prstGeom>
          <a:noFill/>
        </p:spPr>
        <p:txBody>
          <a:bodyPr wrap="none" rtlCol="0">
            <a:spAutoFit/>
          </a:bodyPr>
          <a:lstStyle/>
          <a:p>
            <a:r>
              <a:rPr lang="en-US" sz="1300" dirty="0">
                <a:solidFill>
                  <a:schemeClr val="bg1"/>
                </a:solidFill>
                <a:latin typeface="+mn-lt"/>
              </a:rPr>
              <a:t>1</a:t>
            </a:r>
          </a:p>
        </p:txBody>
      </p:sp>
      <p:sp>
        <p:nvSpPr>
          <p:cNvPr id="16" name="TextBox 15">
            <a:extLst>
              <a:ext uri="{FF2B5EF4-FFF2-40B4-BE49-F238E27FC236}">
                <a16:creationId xmlns:a16="http://schemas.microsoft.com/office/drawing/2014/main" xmlns="" id="{F85CE6BA-3417-4A48-9C2A-78CD2FA94E13}"/>
              </a:ext>
            </a:extLst>
          </p:cNvPr>
          <p:cNvSpPr txBox="1"/>
          <p:nvPr/>
        </p:nvSpPr>
        <p:spPr>
          <a:xfrm>
            <a:off x="5735748" y="3352800"/>
            <a:ext cx="282450" cy="292388"/>
          </a:xfrm>
          <a:prstGeom prst="rect">
            <a:avLst/>
          </a:prstGeom>
          <a:noFill/>
        </p:spPr>
        <p:txBody>
          <a:bodyPr wrap="none" rtlCol="0">
            <a:spAutoFit/>
          </a:bodyPr>
          <a:lstStyle/>
          <a:p>
            <a:r>
              <a:rPr lang="en-US" sz="1300" dirty="0">
                <a:solidFill>
                  <a:schemeClr val="bg1"/>
                </a:solidFill>
                <a:latin typeface="+mn-lt"/>
              </a:rPr>
              <a:t>1</a:t>
            </a:r>
          </a:p>
        </p:txBody>
      </p:sp>
      <p:sp>
        <p:nvSpPr>
          <p:cNvPr id="17" name="TextBox 16">
            <a:extLst>
              <a:ext uri="{FF2B5EF4-FFF2-40B4-BE49-F238E27FC236}">
                <a16:creationId xmlns:a16="http://schemas.microsoft.com/office/drawing/2014/main" xmlns="" id="{4A1B8CD4-A81C-4C47-9E47-79644E15C760}"/>
              </a:ext>
            </a:extLst>
          </p:cNvPr>
          <p:cNvSpPr txBox="1"/>
          <p:nvPr/>
        </p:nvSpPr>
        <p:spPr>
          <a:xfrm>
            <a:off x="6553200" y="3352800"/>
            <a:ext cx="282450" cy="292388"/>
          </a:xfrm>
          <a:prstGeom prst="rect">
            <a:avLst/>
          </a:prstGeom>
          <a:noFill/>
        </p:spPr>
        <p:txBody>
          <a:bodyPr wrap="none" rtlCol="0">
            <a:spAutoFit/>
          </a:bodyPr>
          <a:lstStyle/>
          <a:p>
            <a:r>
              <a:rPr lang="en-US" sz="1300" dirty="0">
                <a:solidFill>
                  <a:schemeClr val="bg1"/>
                </a:solidFill>
                <a:latin typeface="+mn-lt"/>
              </a:rPr>
              <a:t>3</a:t>
            </a:r>
          </a:p>
        </p:txBody>
      </p:sp>
      <p:sp>
        <p:nvSpPr>
          <p:cNvPr id="18" name="TextBox 17">
            <a:extLst>
              <a:ext uri="{FF2B5EF4-FFF2-40B4-BE49-F238E27FC236}">
                <a16:creationId xmlns:a16="http://schemas.microsoft.com/office/drawing/2014/main" xmlns="" id="{FE0F80BE-16C7-4514-ACAE-289581B71131}"/>
              </a:ext>
            </a:extLst>
          </p:cNvPr>
          <p:cNvSpPr txBox="1"/>
          <p:nvPr/>
        </p:nvSpPr>
        <p:spPr>
          <a:xfrm>
            <a:off x="7640748" y="3352800"/>
            <a:ext cx="282450" cy="292388"/>
          </a:xfrm>
          <a:prstGeom prst="rect">
            <a:avLst/>
          </a:prstGeom>
          <a:noFill/>
        </p:spPr>
        <p:txBody>
          <a:bodyPr wrap="none" rtlCol="0">
            <a:spAutoFit/>
          </a:bodyPr>
          <a:lstStyle/>
          <a:p>
            <a:r>
              <a:rPr lang="en-US" sz="1300" dirty="0">
                <a:solidFill>
                  <a:schemeClr val="bg1"/>
                </a:solidFill>
                <a:latin typeface="+mn-lt"/>
              </a:rPr>
              <a:t>4</a:t>
            </a:r>
          </a:p>
        </p:txBody>
      </p:sp>
      <p:sp>
        <p:nvSpPr>
          <p:cNvPr id="19" name="TextBox 18">
            <a:extLst>
              <a:ext uri="{FF2B5EF4-FFF2-40B4-BE49-F238E27FC236}">
                <a16:creationId xmlns:a16="http://schemas.microsoft.com/office/drawing/2014/main" xmlns="" id="{77B58772-2E0E-4491-9430-A3EE273074BD}"/>
              </a:ext>
            </a:extLst>
          </p:cNvPr>
          <p:cNvSpPr txBox="1"/>
          <p:nvPr/>
        </p:nvSpPr>
        <p:spPr>
          <a:xfrm>
            <a:off x="8305800" y="3352800"/>
            <a:ext cx="282450" cy="292388"/>
          </a:xfrm>
          <a:prstGeom prst="rect">
            <a:avLst/>
          </a:prstGeom>
          <a:noFill/>
        </p:spPr>
        <p:txBody>
          <a:bodyPr wrap="none" rtlCol="0">
            <a:spAutoFit/>
          </a:bodyPr>
          <a:lstStyle/>
          <a:p>
            <a:r>
              <a:rPr lang="en-US" sz="1300" dirty="0">
                <a:solidFill>
                  <a:schemeClr val="bg1"/>
                </a:solidFill>
                <a:latin typeface="+mn-lt"/>
              </a:rPr>
              <a:t>2</a:t>
            </a:r>
          </a:p>
        </p:txBody>
      </p:sp>
      <p:sp>
        <p:nvSpPr>
          <p:cNvPr id="20" name="TextBox 19">
            <a:extLst>
              <a:ext uri="{FF2B5EF4-FFF2-40B4-BE49-F238E27FC236}">
                <a16:creationId xmlns:a16="http://schemas.microsoft.com/office/drawing/2014/main" xmlns="" id="{2B6CE0A3-DB21-441A-808F-0EFB71306732}"/>
              </a:ext>
            </a:extLst>
          </p:cNvPr>
          <p:cNvSpPr txBox="1"/>
          <p:nvPr/>
        </p:nvSpPr>
        <p:spPr>
          <a:xfrm>
            <a:off x="3070350" y="4279612"/>
            <a:ext cx="282450" cy="292388"/>
          </a:xfrm>
          <a:prstGeom prst="rect">
            <a:avLst/>
          </a:prstGeom>
          <a:noFill/>
        </p:spPr>
        <p:txBody>
          <a:bodyPr wrap="none" rtlCol="0">
            <a:spAutoFit/>
          </a:bodyPr>
          <a:lstStyle/>
          <a:p>
            <a:r>
              <a:rPr lang="en-US" sz="1300" dirty="0">
                <a:solidFill>
                  <a:schemeClr val="bg1"/>
                </a:solidFill>
                <a:latin typeface="+mn-lt"/>
              </a:rPr>
              <a:t>8</a:t>
            </a:r>
          </a:p>
        </p:txBody>
      </p:sp>
      <p:sp>
        <p:nvSpPr>
          <p:cNvPr id="21" name="TextBox 20">
            <a:extLst>
              <a:ext uri="{FF2B5EF4-FFF2-40B4-BE49-F238E27FC236}">
                <a16:creationId xmlns:a16="http://schemas.microsoft.com/office/drawing/2014/main" xmlns="" id="{94BD9F56-B4BE-4D89-9EC5-09815CA8C5E4}"/>
              </a:ext>
            </a:extLst>
          </p:cNvPr>
          <p:cNvSpPr txBox="1"/>
          <p:nvPr/>
        </p:nvSpPr>
        <p:spPr>
          <a:xfrm>
            <a:off x="6248400" y="4419600"/>
            <a:ext cx="282450" cy="292388"/>
          </a:xfrm>
          <a:prstGeom prst="rect">
            <a:avLst/>
          </a:prstGeom>
          <a:noFill/>
        </p:spPr>
        <p:txBody>
          <a:bodyPr wrap="none" rtlCol="0">
            <a:spAutoFit/>
          </a:bodyPr>
          <a:lstStyle/>
          <a:p>
            <a:r>
              <a:rPr lang="en-US" sz="1300" dirty="0">
                <a:solidFill>
                  <a:schemeClr val="bg1"/>
                </a:solidFill>
                <a:latin typeface="+mn-lt"/>
              </a:rPr>
              <a:t>2</a:t>
            </a:r>
          </a:p>
        </p:txBody>
      </p:sp>
      <p:sp>
        <p:nvSpPr>
          <p:cNvPr id="22" name="TextBox 21">
            <a:extLst>
              <a:ext uri="{FF2B5EF4-FFF2-40B4-BE49-F238E27FC236}">
                <a16:creationId xmlns:a16="http://schemas.microsoft.com/office/drawing/2014/main" xmlns="" id="{6E1B4AAD-E617-4FB4-ABBB-5581B83E05CE}"/>
              </a:ext>
            </a:extLst>
          </p:cNvPr>
          <p:cNvSpPr txBox="1"/>
          <p:nvPr/>
        </p:nvSpPr>
        <p:spPr>
          <a:xfrm>
            <a:off x="7031148" y="4419600"/>
            <a:ext cx="282450" cy="292388"/>
          </a:xfrm>
          <a:prstGeom prst="rect">
            <a:avLst/>
          </a:prstGeom>
          <a:noFill/>
        </p:spPr>
        <p:txBody>
          <a:bodyPr wrap="none" rtlCol="0">
            <a:spAutoFit/>
          </a:bodyPr>
          <a:lstStyle/>
          <a:p>
            <a:r>
              <a:rPr lang="en-US" sz="1300" dirty="0">
                <a:solidFill>
                  <a:schemeClr val="bg1"/>
                </a:solidFill>
                <a:latin typeface="+mn-lt"/>
              </a:rPr>
              <a:t>2</a:t>
            </a:r>
          </a:p>
        </p:txBody>
      </p:sp>
      <p:sp>
        <p:nvSpPr>
          <p:cNvPr id="23" name="TextBox 22">
            <a:extLst>
              <a:ext uri="{FF2B5EF4-FFF2-40B4-BE49-F238E27FC236}">
                <a16:creationId xmlns:a16="http://schemas.microsoft.com/office/drawing/2014/main" xmlns="" id="{30682CEA-9B1F-48C1-898E-1F98EC882470}"/>
              </a:ext>
            </a:extLst>
          </p:cNvPr>
          <p:cNvSpPr txBox="1"/>
          <p:nvPr/>
        </p:nvSpPr>
        <p:spPr>
          <a:xfrm>
            <a:off x="7924800" y="4419600"/>
            <a:ext cx="282450" cy="292388"/>
          </a:xfrm>
          <a:prstGeom prst="rect">
            <a:avLst/>
          </a:prstGeom>
          <a:noFill/>
        </p:spPr>
        <p:txBody>
          <a:bodyPr wrap="none" rtlCol="0">
            <a:spAutoFit/>
          </a:bodyPr>
          <a:lstStyle/>
          <a:p>
            <a:r>
              <a:rPr lang="en-US" sz="1300" dirty="0">
                <a:solidFill>
                  <a:schemeClr val="bg1"/>
                </a:solidFill>
                <a:latin typeface="+mn-lt"/>
              </a:rPr>
              <a:t>5</a:t>
            </a:r>
          </a:p>
        </p:txBody>
      </p:sp>
      <p:sp>
        <p:nvSpPr>
          <p:cNvPr id="24" name="TextBox 23">
            <a:extLst>
              <a:ext uri="{FF2B5EF4-FFF2-40B4-BE49-F238E27FC236}">
                <a16:creationId xmlns:a16="http://schemas.microsoft.com/office/drawing/2014/main" xmlns="" id="{B7998489-0FBD-43C9-9EF0-D003E7145424}"/>
              </a:ext>
            </a:extLst>
          </p:cNvPr>
          <p:cNvSpPr txBox="1"/>
          <p:nvPr/>
        </p:nvSpPr>
        <p:spPr>
          <a:xfrm>
            <a:off x="5638800" y="5486400"/>
            <a:ext cx="282450" cy="292388"/>
          </a:xfrm>
          <a:prstGeom prst="rect">
            <a:avLst/>
          </a:prstGeom>
          <a:noFill/>
        </p:spPr>
        <p:txBody>
          <a:bodyPr wrap="none" rtlCol="0">
            <a:spAutoFit/>
          </a:bodyPr>
          <a:lstStyle/>
          <a:p>
            <a:r>
              <a:rPr lang="en-US" sz="1300" dirty="0">
                <a:solidFill>
                  <a:schemeClr val="bg1"/>
                </a:solidFill>
                <a:latin typeface="+mn-lt"/>
              </a:rPr>
              <a:t>3</a:t>
            </a:r>
          </a:p>
        </p:txBody>
      </p:sp>
      <p:sp>
        <p:nvSpPr>
          <p:cNvPr id="25" name="TextBox 24">
            <a:extLst>
              <a:ext uri="{FF2B5EF4-FFF2-40B4-BE49-F238E27FC236}">
                <a16:creationId xmlns:a16="http://schemas.microsoft.com/office/drawing/2014/main" xmlns="" id="{A9662F21-277D-4B44-9E33-A83988E1E557}"/>
              </a:ext>
            </a:extLst>
          </p:cNvPr>
          <p:cNvSpPr txBox="1"/>
          <p:nvPr/>
        </p:nvSpPr>
        <p:spPr>
          <a:xfrm>
            <a:off x="6497748" y="5486400"/>
            <a:ext cx="282450" cy="292388"/>
          </a:xfrm>
          <a:prstGeom prst="rect">
            <a:avLst/>
          </a:prstGeom>
          <a:noFill/>
        </p:spPr>
        <p:txBody>
          <a:bodyPr wrap="none" rtlCol="0">
            <a:spAutoFit/>
          </a:bodyPr>
          <a:lstStyle/>
          <a:p>
            <a:r>
              <a:rPr lang="en-US" sz="1300" dirty="0">
                <a:solidFill>
                  <a:schemeClr val="bg1"/>
                </a:solidFill>
                <a:latin typeface="+mn-lt"/>
              </a:rPr>
              <a:t>2</a:t>
            </a:r>
          </a:p>
        </p:txBody>
      </p:sp>
      <p:sp>
        <p:nvSpPr>
          <p:cNvPr id="26" name="TextBox 25">
            <a:extLst>
              <a:ext uri="{FF2B5EF4-FFF2-40B4-BE49-F238E27FC236}">
                <a16:creationId xmlns:a16="http://schemas.microsoft.com/office/drawing/2014/main" xmlns="" id="{4BE8C2B3-2688-4807-89B0-BAD0DE5EA798}"/>
              </a:ext>
            </a:extLst>
          </p:cNvPr>
          <p:cNvSpPr txBox="1"/>
          <p:nvPr/>
        </p:nvSpPr>
        <p:spPr>
          <a:xfrm>
            <a:off x="7086600" y="5486400"/>
            <a:ext cx="282450" cy="292388"/>
          </a:xfrm>
          <a:prstGeom prst="rect">
            <a:avLst/>
          </a:prstGeom>
          <a:noFill/>
        </p:spPr>
        <p:txBody>
          <a:bodyPr wrap="none" rtlCol="0">
            <a:spAutoFit/>
          </a:bodyPr>
          <a:lstStyle/>
          <a:p>
            <a:r>
              <a:rPr lang="en-US" sz="1300" dirty="0">
                <a:solidFill>
                  <a:schemeClr val="bg1"/>
                </a:solidFill>
                <a:latin typeface="+mn-lt"/>
              </a:rPr>
              <a:t>1</a:t>
            </a:r>
          </a:p>
        </p:txBody>
      </p:sp>
      <p:sp>
        <p:nvSpPr>
          <p:cNvPr id="27" name="TextBox 26">
            <a:extLst>
              <a:ext uri="{FF2B5EF4-FFF2-40B4-BE49-F238E27FC236}">
                <a16:creationId xmlns:a16="http://schemas.microsoft.com/office/drawing/2014/main" xmlns="" id="{A2BB9749-5BFB-410D-83C4-3F928879C657}"/>
              </a:ext>
            </a:extLst>
          </p:cNvPr>
          <p:cNvSpPr txBox="1"/>
          <p:nvPr/>
        </p:nvSpPr>
        <p:spPr>
          <a:xfrm>
            <a:off x="7924800" y="5486400"/>
            <a:ext cx="282450" cy="292388"/>
          </a:xfrm>
          <a:prstGeom prst="rect">
            <a:avLst/>
          </a:prstGeom>
          <a:noFill/>
        </p:spPr>
        <p:txBody>
          <a:bodyPr wrap="none" rtlCol="0">
            <a:spAutoFit/>
          </a:bodyPr>
          <a:lstStyle/>
          <a:p>
            <a:r>
              <a:rPr lang="en-US" sz="1300" dirty="0">
                <a:solidFill>
                  <a:schemeClr val="bg1"/>
                </a:solidFill>
                <a:latin typeface="+mn-lt"/>
              </a:rPr>
              <a:t>4</a:t>
            </a:r>
          </a:p>
        </p:txBody>
      </p:sp>
      <p:sp>
        <p:nvSpPr>
          <p:cNvPr id="28" name="TextBox 27">
            <a:extLst>
              <a:ext uri="{FF2B5EF4-FFF2-40B4-BE49-F238E27FC236}">
                <a16:creationId xmlns:a16="http://schemas.microsoft.com/office/drawing/2014/main" xmlns="" id="{B1DA5ADA-C6CE-4584-847E-D317418B04E1}"/>
              </a:ext>
            </a:extLst>
          </p:cNvPr>
          <p:cNvSpPr txBox="1"/>
          <p:nvPr/>
        </p:nvSpPr>
        <p:spPr>
          <a:xfrm>
            <a:off x="2173048" y="1828800"/>
            <a:ext cx="839076" cy="452432"/>
          </a:xfrm>
          <a:prstGeom prst="rect">
            <a:avLst/>
          </a:prstGeom>
          <a:noFill/>
        </p:spPr>
        <p:txBody>
          <a:bodyPr wrap="none" rtlCol="0">
            <a:spAutoFit/>
          </a:bodyPr>
          <a:lstStyle/>
          <a:p>
            <a:pPr algn="ctr">
              <a:lnSpc>
                <a:spcPct val="90000"/>
              </a:lnSpc>
            </a:pPr>
            <a:r>
              <a:rPr lang="en-US" sz="1300" dirty="0">
                <a:latin typeface="+mn-lt"/>
              </a:rPr>
              <a:t>New</a:t>
            </a:r>
          </a:p>
          <a:p>
            <a:pPr algn="ctr">
              <a:lnSpc>
                <a:spcPct val="90000"/>
              </a:lnSpc>
            </a:pPr>
            <a:r>
              <a:rPr lang="en-US" sz="1300" dirty="0">
                <a:latin typeface="+mn-lt"/>
              </a:rPr>
              <a:t>Materials</a:t>
            </a:r>
          </a:p>
        </p:txBody>
      </p:sp>
      <p:sp>
        <p:nvSpPr>
          <p:cNvPr id="29" name="TextBox 28">
            <a:extLst>
              <a:ext uri="{FF2B5EF4-FFF2-40B4-BE49-F238E27FC236}">
                <a16:creationId xmlns:a16="http://schemas.microsoft.com/office/drawing/2014/main" xmlns="" id="{0884DC62-FD35-4122-B17A-53C4D97C1407}"/>
              </a:ext>
            </a:extLst>
          </p:cNvPr>
          <p:cNvSpPr txBox="1"/>
          <p:nvPr/>
        </p:nvSpPr>
        <p:spPr>
          <a:xfrm>
            <a:off x="4419601" y="1999768"/>
            <a:ext cx="1205907" cy="272382"/>
          </a:xfrm>
          <a:prstGeom prst="rect">
            <a:avLst/>
          </a:prstGeom>
          <a:noFill/>
        </p:spPr>
        <p:txBody>
          <a:bodyPr wrap="none" rtlCol="0">
            <a:spAutoFit/>
          </a:bodyPr>
          <a:lstStyle/>
          <a:p>
            <a:pPr algn="ctr">
              <a:lnSpc>
                <a:spcPct val="90000"/>
              </a:lnSpc>
            </a:pPr>
            <a:r>
              <a:rPr lang="en-US" sz="1300" dirty="0">
                <a:latin typeface="+mn-lt"/>
              </a:rPr>
              <a:t>Manufacturing</a:t>
            </a:r>
          </a:p>
        </p:txBody>
      </p:sp>
      <p:sp>
        <p:nvSpPr>
          <p:cNvPr id="30" name="TextBox 29">
            <a:extLst>
              <a:ext uri="{FF2B5EF4-FFF2-40B4-BE49-F238E27FC236}">
                <a16:creationId xmlns:a16="http://schemas.microsoft.com/office/drawing/2014/main" xmlns="" id="{92178114-60B2-491F-AE00-F45970734E3A}"/>
              </a:ext>
            </a:extLst>
          </p:cNvPr>
          <p:cNvSpPr txBox="1"/>
          <p:nvPr/>
        </p:nvSpPr>
        <p:spPr>
          <a:xfrm>
            <a:off x="7061723" y="1999768"/>
            <a:ext cx="1585049" cy="272382"/>
          </a:xfrm>
          <a:prstGeom prst="rect">
            <a:avLst/>
          </a:prstGeom>
          <a:noFill/>
        </p:spPr>
        <p:txBody>
          <a:bodyPr wrap="none" rtlCol="0">
            <a:spAutoFit/>
          </a:bodyPr>
          <a:lstStyle/>
          <a:p>
            <a:pPr algn="ctr">
              <a:lnSpc>
                <a:spcPct val="90000"/>
              </a:lnSpc>
            </a:pPr>
            <a:r>
              <a:rPr lang="en-US" sz="1300" dirty="0">
                <a:latin typeface="+mn-lt"/>
              </a:rPr>
              <a:t>Knowledge Tools for</a:t>
            </a:r>
          </a:p>
        </p:txBody>
      </p:sp>
      <p:sp>
        <p:nvSpPr>
          <p:cNvPr id="31" name="TextBox 30">
            <a:extLst>
              <a:ext uri="{FF2B5EF4-FFF2-40B4-BE49-F238E27FC236}">
                <a16:creationId xmlns:a16="http://schemas.microsoft.com/office/drawing/2014/main" xmlns="" id="{54AB35EF-73F4-4988-A4E1-D5CBC1852876}"/>
              </a:ext>
            </a:extLst>
          </p:cNvPr>
          <p:cNvSpPr txBox="1"/>
          <p:nvPr/>
        </p:nvSpPr>
        <p:spPr>
          <a:xfrm>
            <a:off x="8031023" y="2609368"/>
            <a:ext cx="450764" cy="272382"/>
          </a:xfrm>
          <a:prstGeom prst="rect">
            <a:avLst/>
          </a:prstGeom>
          <a:noFill/>
        </p:spPr>
        <p:txBody>
          <a:bodyPr wrap="none" rtlCol="0">
            <a:spAutoFit/>
          </a:bodyPr>
          <a:lstStyle/>
          <a:p>
            <a:pPr algn="ctr">
              <a:lnSpc>
                <a:spcPct val="90000"/>
              </a:lnSpc>
            </a:pPr>
            <a:r>
              <a:rPr lang="en-US" sz="1300" dirty="0" err="1">
                <a:latin typeface="+mn-lt"/>
              </a:rPr>
              <a:t>Mfg</a:t>
            </a:r>
            <a:endParaRPr lang="en-US" sz="1300" dirty="0">
              <a:latin typeface="+mn-lt"/>
            </a:endParaRPr>
          </a:p>
        </p:txBody>
      </p:sp>
      <p:sp>
        <p:nvSpPr>
          <p:cNvPr id="32" name="TextBox 31">
            <a:extLst>
              <a:ext uri="{FF2B5EF4-FFF2-40B4-BE49-F238E27FC236}">
                <a16:creationId xmlns:a16="http://schemas.microsoft.com/office/drawing/2014/main" xmlns="" id="{3C964FF5-2457-444A-AB4F-D8EF8BC79F85}"/>
              </a:ext>
            </a:extLst>
          </p:cNvPr>
          <p:cNvSpPr txBox="1"/>
          <p:nvPr/>
        </p:nvSpPr>
        <p:spPr>
          <a:xfrm>
            <a:off x="7086600" y="2609368"/>
            <a:ext cx="839076" cy="272382"/>
          </a:xfrm>
          <a:prstGeom prst="rect">
            <a:avLst/>
          </a:prstGeom>
          <a:noFill/>
        </p:spPr>
        <p:txBody>
          <a:bodyPr wrap="none" rtlCol="0">
            <a:spAutoFit/>
          </a:bodyPr>
          <a:lstStyle/>
          <a:p>
            <a:pPr algn="ctr">
              <a:lnSpc>
                <a:spcPct val="90000"/>
              </a:lnSpc>
            </a:pPr>
            <a:r>
              <a:rPr lang="en-US" sz="1300" dirty="0">
                <a:latin typeface="+mn-lt"/>
              </a:rPr>
              <a:t>Materials</a:t>
            </a:r>
          </a:p>
        </p:txBody>
      </p:sp>
      <p:sp>
        <p:nvSpPr>
          <p:cNvPr id="33" name="TextBox 32">
            <a:extLst>
              <a:ext uri="{FF2B5EF4-FFF2-40B4-BE49-F238E27FC236}">
                <a16:creationId xmlns:a16="http://schemas.microsoft.com/office/drawing/2014/main" xmlns="" id="{15047673-7297-4D9C-B041-75D93C4ACF57}"/>
              </a:ext>
            </a:extLst>
          </p:cNvPr>
          <p:cNvSpPr txBox="1"/>
          <p:nvPr/>
        </p:nvSpPr>
        <p:spPr>
          <a:xfrm>
            <a:off x="3124200" y="3048000"/>
            <a:ext cx="1016176" cy="272382"/>
          </a:xfrm>
          <a:prstGeom prst="rect">
            <a:avLst/>
          </a:prstGeom>
          <a:noFill/>
        </p:spPr>
        <p:txBody>
          <a:bodyPr wrap="none" rtlCol="0">
            <a:spAutoFit/>
          </a:bodyPr>
          <a:lstStyle/>
          <a:p>
            <a:pPr algn="ctr">
              <a:lnSpc>
                <a:spcPct val="90000"/>
              </a:lnSpc>
            </a:pPr>
            <a:r>
              <a:rPr lang="en-US" sz="1300" dirty="0">
                <a:latin typeface="+mn-lt"/>
              </a:rPr>
              <a:t>Gas Turbine</a:t>
            </a:r>
          </a:p>
        </p:txBody>
      </p:sp>
      <p:sp>
        <p:nvSpPr>
          <p:cNvPr id="34" name="TextBox 33">
            <a:extLst>
              <a:ext uri="{FF2B5EF4-FFF2-40B4-BE49-F238E27FC236}">
                <a16:creationId xmlns:a16="http://schemas.microsoft.com/office/drawing/2014/main" xmlns="" id="{90193267-9B22-473B-BDE7-29C196698290}"/>
              </a:ext>
            </a:extLst>
          </p:cNvPr>
          <p:cNvSpPr txBox="1"/>
          <p:nvPr/>
        </p:nvSpPr>
        <p:spPr>
          <a:xfrm>
            <a:off x="4591040" y="2872669"/>
            <a:ext cx="701987" cy="452432"/>
          </a:xfrm>
          <a:prstGeom prst="rect">
            <a:avLst/>
          </a:prstGeom>
          <a:noFill/>
        </p:spPr>
        <p:txBody>
          <a:bodyPr wrap="none" rtlCol="0">
            <a:spAutoFit/>
          </a:bodyPr>
          <a:lstStyle/>
          <a:p>
            <a:pPr algn="ctr">
              <a:lnSpc>
                <a:spcPct val="90000"/>
              </a:lnSpc>
            </a:pPr>
            <a:r>
              <a:rPr lang="en-US" sz="1300" dirty="0">
                <a:latin typeface="+mn-lt"/>
              </a:rPr>
              <a:t>Wind</a:t>
            </a:r>
          </a:p>
          <a:p>
            <a:pPr algn="ctr">
              <a:lnSpc>
                <a:spcPct val="90000"/>
              </a:lnSpc>
            </a:pPr>
            <a:r>
              <a:rPr lang="en-US" sz="1300" dirty="0">
                <a:latin typeface="+mn-lt"/>
              </a:rPr>
              <a:t>Turbine</a:t>
            </a:r>
          </a:p>
        </p:txBody>
      </p:sp>
      <p:sp>
        <p:nvSpPr>
          <p:cNvPr id="35" name="TextBox 34">
            <a:extLst>
              <a:ext uri="{FF2B5EF4-FFF2-40B4-BE49-F238E27FC236}">
                <a16:creationId xmlns:a16="http://schemas.microsoft.com/office/drawing/2014/main" xmlns="" id="{04941E3C-0712-49E5-8008-07E55574AC32}"/>
              </a:ext>
            </a:extLst>
          </p:cNvPr>
          <p:cNvSpPr txBox="1"/>
          <p:nvPr/>
        </p:nvSpPr>
        <p:spPr>
          <a:xfrm>
            <a:off x="4911027" y="3657600"/>
            <a:ext cx="780085" cy="272382"/>
          </a:xfrm>
          <a:prstGeom prst="rect">
            <a:avLst/>
          </a:prstGeom>
          <a:noFill/>
        </p:spPr>
        <p:txBody>
          <a:bodyPr wrap="none" rtlCol="0">
            <a:spAutoFit/>
          </a:bodyPr>
          <a:lstStyle/>
          <a:p>
            <a:pPr algn="ctr">
              <a:lnSpc>
                <a:spcPct val="90000"/>
              </a:lnSpc>
            </a:pPr>
            <a:r>
              <a:rPr lang="en-US" sz="1300" dirty="0">
                <a:latin typeface="+mn-lt"/>
              </a:rPr>
              <a:t>Fuel Cell</a:t>
            </a:r>
          </a:p>
        </p:txBody>
      </p:sp>
      <p:sp>
        <p:nvSpPr>
          <p:cNvPr id="36" name="TextBox 35">
            <a:extLst>
              <a:ext uri="{FF2B5EF4-FFF2-40B4-BE49-F238E27FC236}">
                <a16:creationId xmlns:a16="http://schemas.microsoft.com/office/drawing/2014/main" xmlns="" id="{CCD9EF3B-FE07-47BF-ABEA-5D8D562152AF}"/>
              </a:ext>
            </a:extLst>
          </p:cNvPr>
          <p:cNvSpPr txBox="1"/>
          <p:nvPr/>
        </p:nvSpPr>
        <p:spPr>
          <a:xfrm>
            <a:off x="5484088" y="3048000"/>
            <a:ext cx="726801" cy="272382"/>
          </a:xfrm>
          <a:prstGeom prst="rect">
            <a:avLst/>
          </a:prstGeom>
          <a:noFill/>
        </p:spPr>
        <p:txBody>
          <a:bodyPr wrap="none" rtlCol="0">
            <a:spAutoFit/>
          </a:bodyPr>
          <a:lstStyle/>
          <a:p>
            <a:pPr algn="ctr">
              <a:lnSpc>
                <a:spcPct val="90000"/>
              </a:lnSpc>
            </a:pPr>
            <a:r>
              <a:rPr lang="en-US" sz="1300" dirty="0">
                <a:latin typeface="+mn-lt"/>
              </a:rPr>
              <a:t>Nuclear</a:t>
            </a:r>
          </a:p>
        </p:txBody>
      </p:sp>
      <p:sp>
        <p:nvSpPr>
          <p:cNvPr id="37" name="TextBox 36">
            <a:extLst>
              <a:ext uri="{FF2B5EF4-FFF2-40B4-BE49-F238E27FC236}">
                <a16:creationId xmlns:a16="http://schemas.microsoft.com/office/drawing/2014/main" xmlns="" id="{B341EDDE-5290-49DA-AE98-052FAB893697}"/>
              </a:ext>
            </a:extLst>
          </p:cNvPr>
          <p:cNvSpPr txBox="1"/>
          <p:nvPr/>
        </p:nvSpPr>
        <p:spPr>
          <a:xfrm>
            <a:off x="6309946" y="3048000"/>
            <a:ext cx="751488" cy="272382"/>
          </a:xfrm>
          <a:prstGeom prst="rect">
            <a:avLst/>
          </a:prstGeom>
          <a:noFill/>
        </p:spPr>
        <p:txBody>
          <a:bodyPr wrap="none" rtlCol="0">
            <a:spAutoFit/>
          </a:bodyPr>
          <a:lstStyle/>
          <a:p>
            <a:pPr algn="ctr">
              <a:lnSpc>
                <a:spcPct val="90000"/>
              </a:lnSpc>
            </a:pPr>
            <a:r>
              <a:rPr lang="en-US" sz="1300" dirty="0">
                <a:latin typeface="+mn-lt"/>
              </a:rPr>
              <a:t>Sensors</a:t>
            </a:r>
          </a:p>
        </p:txBody>
      </p:sp>
      <p:sp>
        <p:nvSpPr>
          <p:cNvPr id="38" name="TextBox 37">
            <a:extLst>
              <a:ext uri="{FF2B5EF4-FFF2-40B4-BE49-F238E27FC236}">
                <a16:creationId xmlns:a16="http://schemas.microsoft.com/office/drawing/2014/main" xmlns="" id="{9433C3EC-9CCD-42E4-9F01-AB2FD35F11C4}"/>
              </a:ext>
            </a:extLst>
          </p:cNvPr>
          <p:cNvSpPr txBox="1"/>
          <p:nvPr/>
        </p:nvSpPr>
        <p:spPr>
          <a:xfrm>
            <a:off x="7245862" y="2872669"/>
            <a:ext cx="989438" cy="452432"/>
          </a:xfrm>
          <a:prstGeom prst="rect">
            <a:avLst/>
          </a:prstGeom>
          <a:noFill/>
        </p:spPr>
        <p:txBody>
          <a:bodyPr wrap="none" rtlCol="0">
            <a:spAutoFit/>
          </a:bodyPr>
          <a:lstStyle/>
          <a:p>
            <a:pPr algn="ctr">
              <a:lnSpc>
                <a:spcPct val="90000"/>
              </a:lnSpc>
            </a:pPr>
            <a:r>
              <a:rPr lang="en-US" sz="1300" dirty="0">
                <a:latin typeface="+mn-lt"/>
              </a:rPr>
              <a:t>Heat</a:t>
            </a:r>
          </a:p>
          <a:p>
            <a:pPr algn="ctr">
              <a:lnSpc>
                <a:spcPct val="90000"/>
              </a:lnSpc>
            </a:pPr>
            <a:r>
              <a:rPr lang="en-US" sz="1300" dirty="0">
                <a:latin typeface="+mn-lt"/>
              </a:rPr>
              <a:t>Exchangers</a:t>
            </a:r>
          </a:p>
        </p:txBody>
      </p:sp>
      <p:sp>
        <p:nvSpPr>
          <p:cNvPr id="39" name="TextBox 38">
            <a:extLst>
              <a:ext uri="{FF2B5EF4-FFF2-40B4-BE49-F238E27FC236}">
                <a16:creationId xmlns:a16="http://schemas.microsoft.com/office/drawing/2014/main" xmlns="" id="{B4D27B4E-033D-4A91-BD69-17D40BBFF303}"/>
              </a:ext>
            </a:extLst>
          </p:cNvPr>
          <p:cNvSpPr txBox="1"/>
          <p:nvPr/>
        </p:nvSpPr>
        <p:spPr>
          <a:xfrm>
            <a:off x="8113451" y="3676168"/>
            <a:ext cx="762003" cy="272382"/>
          </a:xfrm>
          <a:prstGeom prst="rect">
            <a:avLst/>
          </a:prstGeom>
          <a:noFill/>
        </p:spPr>
        <p:txBody>
          <a:bodyPr wrap="none" rtlCol="0">
            <a:spAutoFit/>
          </a:bodyPr>
          <a:lstStyle/>
          <a:p>
            <a:pPr algn="ctr">
              <a:lnSpc>
                <a:spcPct val="90000"/>
              </a:lnSpc>
            </a:pPr>
            <a:r>
              <a:rPr lang="en-US" sz="1300" dirty="0">
                <a:latin typeface="+mn-lt"/>
              </a:rPr>
              <a:t>Vehicles</a:t>
            </a:r>
          </a:p>
        </p:txBody>
      </p:sp>
      <p:sp>
        <p:nvSpPr>
          <p:cNvPr id="40" name="TextBox 39">
            <a:extLst>
              <a:ext uri="{FF2B5EF4-FFF2-40B4-BE49-F238E27FC236}">
                <a16:creationId xmlns:a16="http://schemas.microsoft.com/office/drawing/2014/main" xmlns="" id="{A92CD764-E2E6-4B42-8389-A8C0B588FA6B}"/>
              </a:ext>
            </a:extLst>
          </p:cNvPr>
          <p:cNvSpPr txBox="1"/>
          <p:nvPr/>
        </p:nvSpPr>
        <p:spPr>
          <a:xfrm>
            <a:off x="2819400" y="4114800"/>
            <a:ext cx="793807" cy="272382"/>
          </a:xfrm>
          <a:prstGeom prst="rect">
            <a:avLst/>
          </a:prstGeom>
          <a:noFill/>
        </p:spPr>
        <p:txBody>
          <a:bodyPr wrap="none" rtlCol="0">
            <a:spAutoFit/>
          </a:bodyPr>
          <a:lstStyle/>
          <a:p>
            <a:pPr algn="ctr">
              <a:lnSpc>
                <a:spcPct val="90000"/>
              </a:lnSpc>
            </a:pPr>
            <a:r>
              <a:rPr lang="en-US" sz="1300" dirty="0">
                <a:latin typeface="+mn-lt"/>
              </a:rPr>
              <a:t>Coatings</a:t>
            </a:r>
          </a:p>
        </p:txBody>
      </p:sp>
      <p:sp>
        <p:nvSpPr>
          <p:cNvPr id="41" name="TextBox 40">
            <a:extLst>
              <a:ext uri="{FF2B5EF4-FFF2-40B4-BE49-F238E27FC236}">
                <a16:creationId xmlns:a16="http://schemas.microsoft.com/office/drawing/2014/main" xmlns="" id="{EDDA1B10-9936-48DC-883F-3CD5B5CA18FC}"/>
              </a:ext>
            </a:extLst>
          </p:cNvPr>
          <p:cNvSpPr txBox="1"/>
          <p:nvPr/>
        </p:nvSpPr>
        <p:spPr>
          <a:xfrm>
            <a:off x="5320862" y="4953000"/>
            <a:ext cx="994695" cy="452432"/>
          </a:xfrm>
          <a:prstGeom prst="rect">
            <a:avLst/>
          </a:prstGeom>
          <a:noFill/>
        </p:spPr>
        <p:txBody>
          <a:bodyPr wrap="none" rtlCol="0">
            <a:spAutoFit/>
          </a:bodyPr>
          <a:lstStyle/>
          <a:p>
            <a:pPr algn="ctr">
              <a:lnSpc>
                <a:spcPct val="90000"/>
              </a:lnSpc>
            </a:pPr>
            <a:r>
              <a:rPr lang="en-US" sz="1300" dirty="0">
                <a:latin typeface="+mn-lt"/>
              </a:rPr>
              <a:t>Ni-Chrome</a:t>
            </a:r>
          </a:p>
          <a:p>
            <a:pPr algn="ctr">
              <a:lnSpc>
                <a:spcPct val="90000"/>
              </a:lnSpc>
            </a:pPr>
            <a:r>
              <a:rPr lang="en-US" sz="1300" dirty="0">
                <a:latin typeface="+mn-lt"/>
              </a:rPr>
              <a:t>Superalloys</a:t>
            </a:r>
          </a:p>
        </p:txBody>
      </p:sp>
      <p:sp>
        <p:nvSpPr>
          <p:cNvPr id="42" name="TextBox 41">
            <a:extLst>
              <a:ext uri="{FF2B5EF4-FFF2-40B4-BE49-F238E27FC236}">
                <a16:creationId xmlns:a16="http://schemas.microsoft.com/office/drawing/2014/main" xmlns="" id="{D6B0BA70-ECDD-47CE-B8D8-A6D9427DE8F6}"/>
              </a:ext>
            </a:extLst>
          </p:cNvPr>
          <p:cNvSpPr txBox="1"/>
          <p:nvPr/>
        </p:nvSpPr>
        <p:spPr>
          <a:xfrm>
            <a:off x="7779752" y="4114800"/>
            <a:ext cx="572593" cy="272382"/>
          </a:xfrm>
          <a:prstGeom prst="rect">
            <a:avLst/>
          </a:prstGeom>
          <a:noFill/>
        </p:spPr>
        <p:txBody>
          <a:bodyPr wrap="none" rtlCol="0">
            <a:spAutoFit/>
          </a:bodyPr>
          <a:lstStyle/>
          <a:p>
            <a:pPr algn="ctr">
              <a:lnSpc>
                <a:spcPct val="90000"/>
              </a:lnSpc>
            </a:pPr>
            <a:r>
              <a:rPr lang="en-US" sz="1300" dirty="0">
                <a:latin typeface="+mn-lt"/>
              </a:rPr>
              <a:t>Other</a:t>
            </a:r>
          </a:p>
        </p:txBody>
      </p:sp>
      <p:sp>
        <p:nvSpPr>
          <p:cNvPr id="43" name="TextBox 42">
            <a:extLst>
              <a:ext uri="{FF2B5EF4-FFF2-40B4-BE49-F238E27FC236}">
                <a16:creationId xmlns:a16="http://schemas.microsoft.com/office/drawing/2014/main" xmlns="" id="{4933C98F-6D92-476F-863D-0E202E94A404}"/>
              </a:ext>
            </a:extLst>
          </p:cNvPr>
          <p:cNvSpPr txBox="1"/>
          <p:nvPr/>
        </p:nvSpPr>
        <p:spPr>
          <a:xfrm>
            <a:off x="6955234" y="5123968"/>
            <a:ext cx="627095" cy="272382"/>
          </a:xfrm>
          <a:prstGeom prst="rect">
            <a:avLst/>
          </a:prstGeom>
          <a:noFill/>
        </p:spPr>
        <p:txBody>
          <a:bodyPr wrap="none" rtlCol="0">
            <a:spAutoFit/>
          </a:bodyPr>
          <a:lstStyle/>
          <a:p>
            <a:pPr algn="ctr">
              <a:lnSpc>
                <a:spcPct val="90000"/>
              </a:lnSpc>
            </a:pPr>
            <a:r>
              <a:rPr lang="en-US" sz="1300" dirty="0">
                <a:latin typeface="+mn-lt"/>
              </a:rPr>
              <a:t>MMCs</a:t>
            </a:r>
          </a:p>
        </p:txBody>
      </p:sp>
      <p:sp>
        <p:nvSpPr>
          <p:cNvPr id="44" name="TextBox 43">
            <a:extLst>
              <a:ext uri="{FF2B5EF4-FFF2-40B4-BE49-F238E27FC236}">
                <a16:creationId xmlns:a16="http://schemas.microsoft.com/office/drawing/2014/main" xmlns="" id="{EB3EA0DB-8DF1-4D62-9923-FECAD4269909}"/>
              </a:ext>
            </a:extLst>
          </p:cNvPr>
          <p:cNvSpPr txBox="1"/>
          <p:nvPr/>
        </p:nvSpPr>
        <p:spPr>
          <a:xfrm>
            <a:off x="5849581" y="3939469"/>
            <a:ext cx="974947" cy="452432"/>
          </a:xfrm>
          <a:prstGeom prst="rect">
            <a:avLst/>
          </a:prstGeom>
          <a:noFill/>
        </p:spPr>
        <p:txBody>
          <a:bodyPr wrap="none" rtlCol="0">
            <a:spAutoFit/>
          </a:bodyPr>
          <a:lstStyle/>
          <a:p>
            <a:pPr algn="ctr">
              <a:lnSpc>
                <a:spcPct val="90000"/>
              </a:lnSpc>
            </a:pPr>
            <a:r>
              <a:rPr lang="en-US" sz="1300" dirty="0">
                <a:latin typeface="+mn-lt"/>
              </a:rPr>
              <a:t>Electric</a:t>
            </a:r>
          </a:p>
          <a:p>
            <a:pPr algn="ctr">
              <a:lnSpc>
                <a:spcPct val="90000"/>
              </a:lnSpc>
            </a:pPr>
            <a:r>
              <a:rPr lang="en-US" sz="1300" dirty="0">
                <a:latin typeface="+mn-lt"/>
              </a:rPr>
              <a:t>Field Assist</a:t>
            </a:r>
          </a:p>
        </p:txBody>
      </p:sp>
      <p:sp>
        <p:nvSpPr>
          <p:cNvPr id="45" name="TextBox 44">
            <a:extLst>
              <a:ext uri="{FF2B5EF4-FFF2-40B4-BE49-F238E27FC236}">
                <a16:creationId xmlns:a16="http://schemas.microsoft.com/office/drawing/2014/main" xmlns="" id="{32B9653D-87D9-49DA-9E81-07EBA0DC2CE4}"/>
              </a:ext>
            </a:extLst>
          </p:cNvPr>
          <p:cNvSpPr txBox="1"/>
          <p:nvPr/>
        </p:nvSpPr>
        <p:spPr>
          <a:xfrm>
            <a:off x="2158131" y="4985468"/>
            <a:ext cx="3175869" cy="424732"/>
          </a:xfrm>
          <a:prstGeom prst="rect">
            <a:avLst/>
          </a:prstGeom>
          <a:noFill/>
        </p:spPr>
        <p:txBody>
          <a:bodyPr wrap="none" rtlCol="0">
            <a:spAutoFit/>
          </a:bodyPr>
          <a:lstStyle/>
          <a:p>
            <a:pPr algn="ctr">
              <a:lnSpc>
                <a:spcPct val="90000"/>
              </a:lnSpc>
            </a:pPr>
            <a:r>
              <a:rPr lang="fr-FR" sz="1300" dirty="0" err="1">
                <a:latin typeface="+mn-lt"/>
              </a:rPr>
              <a:t>Ceramics</a:t>
            </a:r>
            <a:r>
              <a:rPr lang="fr-FR" sz="1300" dirty="0">
                <a:latin typeface="+mn-lt"/>
              </a:rPr>
              <a:t> </a:t>
            </a:r>
          </a:p>
          <a:p>
            <a:pPr algn="ctr">
              <a:lnSpc>
                <a:spcPct val="90000"/>
              </a:lnSpc>
            </a:pPr>
            <a:r>
              <a:rPr lang="fr-FR" sz="1100" dirty="0">
                <a:latin typeface="+mn-lt"/>
              </a:rPr>
              <a:t>(</a:t>
            </a:r>
            <a:r>
              <a:rPr lang="fr-FR" sz="1100" dirty="0" err="1">
                <a:latin typeface="+mn-lt"/>
              </a:rPr>
              <a:t>nitrides</a:t>
            </a:r>
            <a:r>
              <a:rPr lang="fr-FR" sz="1100" dirty="0">
                <a:latin typeface="+mn-lt"/>
              </a:rPr>
              <a:t>, oxides, non-oxides, </a:t>
            </a:r>
            <a:r>
              <a:rPr lang="fr-FR" sz="1100" dirty="0" err="1">
                <a:latin typeface="+mn-lt"/>
              </a:rPr>
              <a:t>borides</a:t>
            </a:r>
            <a:r>
              <a:rPr lang="fr-FR" sz="1100" dirty="0">
                <a:latin typeface="+mn-lt"/>
              </a:rPr>
              <a:t>, </a:t>
            </a:r>
            <a:r>
              <a:rPr lang="fr-FR" sz="1100" dirty="0" err="1">
                <a:latin typeface="+mn-lt"/>
              </a:rPr>
              <a:t>CMCs</a:t>
            </a:r>
            <a:r>
              <a:rPr lang="fr-FR" sz="1100" dirty="0">
                <a:latin typeface="+mn-lt"/>
              </a:rPr>
              <a:t>, </a:t>
            </a:r>
            <a:r>
              <a:rPr lang="fr-FR" sz="1100" dirty="0" err="1">
                <a:latin typeface="+mn-lt"/>
              </a:rPr>
              <a:t>TBCs</a:t>
            </a:r>
            <a:r>
              <a:rPr lang="fr-FR" sz="1100" dirty="0">
                <a:latin typeface="+mn-lt"/>
              </a:rPr>
              <a:t>)</a:t>
            </a:r>
            <a:endParaRPr lang="fr-FR" sz="1200" dirty="0">
              <a:latin typeface="+mn-lt"/>
            </a:endParaRPr>
          </a:p>
        </p:txBody>
      </p:sp>
      <p:sp>
        <p:nvSpPr>
          <p:cNvPr id="47" name="TextBox 46">
            <a:extLst>
              <a:ext uri="{FF2B5EF4-FFF2-40B4-BE49-F238E27FC236}">
                <a16:creationId xmlns:a16="http://schemas.microsoft.com/office/drawing/2014/main" xmlns="" id="{B3E25B53-850B-4A40-860E-5F57BBF6C6D5}"/>
              </a:ext>
            </a:extLst>
          </p:cNvPr>
          <p:cNvSpPr txBox="1"/>
          <p:nvPr/>
        </p:nvSpPr>
        <p:spPr>
          <a:xfrm>
            <a:off x="4569267" y="4114800"/>
            <a:ext cx="1047787" cy="272382"/>
          </a:xfrm>
          <a:prstGeom prst="rect">
            <a:avLst/>
          </a:prstGeom>
          <a:noFill/>
        </p:spPr>
        <p:txBody>
          <a:bodyPr wrap="none" rtlCol="0">
            <a:spAutoFit/>
          </a:bodyPr>
          <a:lstStyle/>
          <a:p>
            <a:pPr algn="ctr">
              <a:lnSpc>
                <a:spcPct val="90000"/>
              </a:lnSpc>
            </a:pPr>
            <a:r>
              <a:rPr lang="en-US" sz="1300" dirty="0">
                <a:latin typeface="+mn-lt"/>
              </a:rPr>
              <a:t>Additive </a:t>
            </a:r>
            <a:r>
              <a:rPr lang="en-US" sz="1300" dirty="0" err="1">
                <a:latin typeface="+mn-lt"/>
              </a:rPr>
              <a:t>Mfg</a:t>
            </a:r>
            <a:endParaRPr lang="en-US" sz="1300" dirty="0">
              <a:latin typeface="+mn-lt"/>
            </a:endParaRPr>
          </a:p>
        </p:txBody>
      </p:sp>
      <p:sp>
        <p:nvSpPr>
          <p:cNvPr id="48" name="TextBox 47">
            <a:extLst>
              <a:ext uri="{FF2B5EF4-FFF2-40B4-BE49-F238E27FC236}">
                <a16:creationId xmlns:a16="http://schemas.microsoft.com/office/drawing/2014/main" xmlns="" id="{18843855-8B49-4C07-AAB6-2FC53EC70BC7}"/>
              </a:ext>
            </a:extLst>
          </p:cNvPr>
          <p:cNvSpPr txBox="1"/>
          <p:nvPr/>
        </p:nvSpPr>
        <p:spPr>
          <a:xfrm>
            <a:off x="6305306" y="5105400"/>
            <a:ext cx="670376" cy="272382"/>
          </a:xfrm>
          <a:prstGeom prst="rect">
            <a:avLst/>
          </a:prstGeom>
          <a:noFill/>
        </p:spPr>
        <p:txBody>
          <a:bodyPr wrap="none" rtlCol="0">
            <a:spAutoFit/>
          </a:bodyPr>
          <a:lstStyle/>
          <a:p>
            <a:pPr algn="ctr">
              <a:lnSpc>
                <a:spcPct val="90000"/>
              </a:lnSpc>
            </a:pPr>
            <a:r>
              <a:rPr lang="en-US" sz="1300" dirty="0">
                <a:latin typeface="+mn-lt"/>
              </a:rPr>
              <a:t>MPEAs</a:t>
            </a:r>
          </a:p>
        </p:txBody>
      </p:sp>
      <p:sp>
        <p:nvSpPr>
          <p:cNvPr id="49" name="TextBox 48">
            <a:extLst>
              <a:ext uri="{FF2B5EF4-FFF2-40B4-BE49-F238E27FC236}">
                <a16:creationId xmlns:a16="http://schemas.microsoft.com/office/drawing/2014/main" xmlns="" id="{4794A564-69DE-4300-A96A-D79EC882F6B6}"/>
              </a:ext>
            </a:extLst>
          </p:cNvPr>
          <p:cNvSpPr txBox="1"/>
          <p:nvPr/>
        </p:nvSpPr>
        <p:spPr>
          <a:xfrm>
            <a:off x="7779752" y="5123968"/>
            <a:ext cx="572593" cy="272382"/>
          </a:xfrm>
          <a:prstGeom prst="rect">
            <a:avLst/>
          </a:prstGeom>
          <a:noFill/>
        </p:spPr>
        <p:txBody>
          <a:bodyPr wrap="none" rtlCol="0">
            <a:spAutoFit/>
          </a:bodyPr>
          <a:lstStyle/>
          <a:p>
            <a:pPr algn="ctr">
              <a:lnSpc>
                <a:spcPct val="90000"/>
              </a:lnSpc>
            </a:pPr>
            <a:r>
              <a:rPr lang="en-US" sz="1300" dirty="0">
                <a:latin typeface="+mn-lt"/>
              </a:rPr>
              <a:t>Other</a:t>
            </a:r>
          </a:p>
        </p:txBody>
      </p:sp>
      <p:sp>
        <p:nvSpPr>
          <p:cNvPr id="50" name="TextBox 49">
            <a:extLst>
              <a:ext uri="{FF2B5EF4-FFF2-40B4-BE49-F238E27FC236}">
                <a16:creationId xmlns:a16="http://schemas.microsoft.com/office/drawing/2014/main" xmlns="" id="{BC0902FC-FAE6-4F11-87E3-0314DD19645A}"/>
              </a:ext>
            </a:extLst>
          </p:cNvPr>
          <p:cNvSpPr txBox="1"/>
          <p:nvPr/>
        </p:nvSpPr>
        <p:spPr>
          <a:xfrm>
            <a:off x="6677330" y="4724400"/>
            <a:ext cx="917302" cy="272382"/>
          </a:xfrm>
          <a:prstGeom prst="rect">
            <a:avLst/>
          </a:prstGeom>
          <a:noFill/>
        </p:spPr>
        <p:txBody>
          <a:bodyPr wrap="none" rtlCol="0">
            <a:spAutoFit/>
          </a:bodyPr>
          <a:lstStyle/>
          <a:p>
            <a:pPr algn="ctr">
              <a:lnSpc>
                <a:spcPct val="90000"/>
              </a:lnSpc>
            </a:pPr>
            <a:r>
              <a:rPr lang="en-US" sz="1300" dirty="0">
                <a:latin typeface="+mn-lt"/>
              </a:rPr>
              <a:t>Traditional</a:t>
            </a:r>
          </a:p>
        </p:txBody>
      </p:sp>
      <p:cxnSp>
        <p:nvCxnSpPr>
          <p:cNvPr id="52" name="Straight Connector 51">
            <a:extLst>
              <a:ext uri="{FF2B5EF4-FFF2-40B4-BE49-F238E27FC236}">
                <a16:creationId xmlns:a16="http://schemas.microsoft.com/office/drawing/2014/main" xmlns="" id="{262B7D9F-8114-4A22-93BE-E4DCABCE3D11}"/>
              </a:ext>
            </a:extLst>
          </p:cNvPr>
          <p:cNvCxnSpPr/>
          <p:nvPr/>
        </p:nvCxnSpPr>
        <p:spPr>
          <a:xfrm>
            <a:off x="457200" y="2872669"/>
            <a:ext cx="8382000" cy="22931"/>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xmlns="" id="{DB8C372E-782A-4326-BAE4-FBBC0CB04B12}"/>
              </a:ext>
            </a:extLst>
          </p:cNvPr>
          <p:cNvCxnSpPr/>
          <p:nvPr/>
        </p:nvCxnSpPr>
        <p:spPr>
          <a:xfrm>
            <a:off x="457200" y="3962400"/>
            <a:ext cx="8382000" cy="22931"/>
          </a:xfrm>
          <a:prstGeom prst="line">
            <a:avLst/>
          </a:prstGeom>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xmlns="" id="{918367F6-EF68-4D78-92BD-47EDE626145A}"/>
              </a:ext>
            </a:extLst>
          </p:cNvPr>
          <p:cNvCxnSpPr/>
          <p:nvPr/>
        </p:nvCxnSpPr>
        <p:spPr>
          <a:xfrm>
            <a:off x="457200" y="4953000"/>
            <a:ext cx="8382000" cy="22931"/>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xmlns="" id="{C0007C43-AF42-49E0-98AB-58AB7F222227}"/>
              </a:ext>
            </a:extLst>
          </p:cNvPr>
          <p:cNvCxnSpPr/>
          <p:nvPr/>
        </p:nvCxnSpPr>
        <p:spPr>
          <a:xfrm>
            <a:off x="457200" y="1828800"/>
            <a:ext cx="8382000" cy="22931"/>
          </a:xfrm>
          <a:prstGeom prst="line">
            <a:avLst/>
          </a:prstGeom>
        </p:spPr>
        <p:style>
          <a:lnRef idx="2">
            <a:schemeClr val="accent1"/>
          </a:lnRef>
          <a:fillRef idx="0">
            <a:schemeClr val="accent1"/>
          </a:fillRef>
          <a:effectRef idx="1">
            <a:schemeClr val="accent1"/>
          </a:effectRef>
          <a:fontRef idx="minor">
            <a:schemeClr val="tx1"/>
          </a:fontRef>
        </p:style>
      </p:cxnSp>
      <p:sp>
        <p:nvSpPr>
          <p:cNvPr id="4" name="Rectangle: Rounded Corners 3">
            <a:extLst>
              <a:ext uri="{FF2B5EF4-FFF2-40B4-BE49-F238E27FC236}">
                <a16:creationId xmlns:a16="http://schemas.microsoft.com/office/drawing/2014/main" xmlns="" id="{5FB50A81-88EA-43CB-B829-842144F03739}"/>
              </a:ext>
            </a:extLst>
          </p:cNvPr>
          <p:cNvSpPr/>
          <p:nvPr/>
        </p:nvSpPr>
        <p:spPr>
          <a:xfrm>
            <a:off x="4495800" y="2456968"/>
            <a:ext cx="988288" cy="210032"/>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a:t>Cost Parity</a:t>
            </a:r>
          </a:p>
        </p:txBody>
      </p:sp>
      <p:sp>
        <p:nvSpPr>
          <p:cNvPr id="56" name="Rectangle: Rounded Corners 55">
            <a:extLst>
              <a:ext uri="{FF2B5EF4-FFF2-40B4-BE49-F238E27FC236}">
                <a16:creationId xmlns:a16="http://schemas.microsoft.com/office/drawing/2014/main" xmlns="" id="{4162DA4A-791B-4894-9942-84AA35E2693B}"/>
              </a:ext>
            </a:extLst>
          </p:cNvPr>
          <p:cNvSpPr/>
          <p:nvPr/>
        </p:nvSpPr>
        <p:spPr>
          <a:xfrm>
            <a:off x="2305198" y="3505200"/>
            <a:ext cx="2495402" cy="261863"/>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a:t>Materials Discovery/Energy Impact</a:t>
            </a:r>
          </a:p>
        </p:txBody>
      </p:sp>
      <p:sp>
        <p:nvSpPr>
          <p:cNvPr id="58" name="Rectangle: Rounded Corners 57">
            <a:extLst>
              <a:ext uri="{FF2B5EF4-FFF2-40B4-BE49-F238E27FC236}">
                <a16:creationId xmlns:a16="http://schemas.microsoft.com/office/drawing/2014/main" xmlns="" id="{6688F3D0-29C2-44B7-BFFC-907B10DB85E8}"/>
              </a:ext>
            </a:extLst>
          </p:cNvPr>
          <p:cNvSpPr/>
          <p:nvPr/>
        </p:nvSpPr>
        <p:spPr>
          <a:xfrm>
            <a:off x="2514600" y="4554262"/>
            <a:ext cx="1371601" cy="24633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a:t>Power Generation</a:t>
            </a:r>
          </a:p>
        </p:txBody>
      </p:sp>
      <p:sp>
        <p:nvSpPr>
          <p:cNvPr id="59" name="Rectangle: Rounded Corners 58">
            <a:extLst>
              <a:ext uri="{FF2B5EF4-FFF2-40B4-BE49-F238E27FC236}">
                <a16:creationId xmlns:a16="http://schemas.microsoft.com/office/drawing/2014/main" xmlns="" id="{D0E21B11-08CC-48F8-A906-FAF024D7129D}"/>
              </a:ext>
            </a:extLst>
          </p:cNvPr>
          <p:cNvSpPr/>
          <p:nvPr/>
        </p:nvSpPr>
        <p:spPr>
          <a:xfrm>
            <a:off x="2560882" y="5641069"/>
            <a:ext cx="2468318" cy="226331"/>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a:t>Materials Discovery/Energy Impact</a:t>
            </a:r>
          </a:p>
        </p:txBody>
      </p:sp>
      <p:sp>
        <p:nvSpPr>
          <p:cNvPr id="60" name="Rectangle: Rounded Corners 59">
            <a:extLst>
              <a:ext uri="{FF2B5EF4-FFF2-40B4-BE49-F238E27FC236}">
                <a16:creationId xmlns:a16="http://schemas.microsoft.com/office/drawing/2014/main" xmlns="" id="{CAED0520-F35F-4EFE-B3D0-4D7D2071086F}"/>
              </a:ext>
            </a:extLst>
          </p:cNvPr>
          <p:cNvSpPr/>
          <p:nvPr/>
        </p:nvSpPr>
        <p:spPr>
          <a:xfrm>
            <a:off x="76200" y="6230662"/>
            <a:ext cx="1371601" cy="24633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200" b="1" dirty="0"/>
              <a:t>Key Target Areas</a:t>
            </a:r>
          </a:p>
        </p:txBody>
      </p:sp>
    </p:spTree>
    <p:extLst>
      <p:ext uri="{BB962C8B-B14F-4D97-AF65-F5344CB8AC3E}">
        <p14:creationId xmlns:p14="http://schemas.microsoft.com/office/powerpoint/2010/main" val="2752061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812800"/>
          </a:xfrm>
        </p:spPr>
        <p:txBody>
          <a:bodyPr/>
          <a:lstStyle/>
          <a:p>
            <a:r>
              <a:rPr lang="en-US" sz="2800" dirty="0">
                <a:solidFill>
                  <a:schemeClr val="accent5"/>
                </a:solidFill>
              </a:rPr>
              <a:t>Materials for Harsh Conditions Collaborations</a:t>
            </a:r>
          </a:p>
        </p:txBody>
      </p:sp>
      <p:sp>
        <p:nvSpPr>
          <p:cNvPr id="3" name="TextBox 2"/>
          <p:cNvSpPr txBox="1"/>
          <p:nvPr/>
        </p:nvSpPr>
        <p:spPr>
          <a:xfrm>
            <a:off x="266700" y="838200"/>
            <a:ext cx="8610600" cy="4262705"/>
          </a:xfrm>
          <a:prstGeom prst="rect">
            <a:avLst/>
          </a:prstGeom>
          <a:noFill/>
        </p:spPr>
        <p:txBody>
          <a:bodyPr wrap="square" rtlCol="0">
            <a:spAutoFit/>
          </a:bodyPr>
          <a:lstStyle/>
          <a:p>
            <a:pPr marL="285750" indent="-285750" fontAlgn="ctr">
              <a:spcBef>
                <a:spcPts val="0"/>
              </a:spcBef>
              <a:spcAft>
                <a:spcPts val="600"/>
              </a:spcAft>
              <a:buClr>
                <a:srgbClr val="7AC143"/>
              </a:buClr>
              <a:buFont typeface="Wingdings" panose="05000000000000000000" pitchFamily="2" charset="2"/>
              <a:buChar char="Ø"/>
            </a:pPr>
            <a:r>
              <a:rPr lang="en-US" sz="1700" dirty="0">
                <a:solidFill>
                  <a:srgbClr val="50565C"/>
                </a:solidFill>
                <a:latin typeface="Franklin Gothic Book"/>
              </a:rPr>
              <a:t>Internal DOE collaboration related to HEMI – EERE Offices, FE, NE, ARPA-e</a:t>
            </a:r>
          </a:p>
          <a:p>
            <a:pPr marL="742950" lvl="1" indent="-285750" fontAlgn="ctr">
              <a:spcBef>
                <a:spcPts val="0"/>
              </a:spcBef>
              <a:spcAft>
                <a:spcPts val="600"/>
              </a:spcAft>
              <a:buClr>
                <a:srgbClr val="7AC143"/>
              </a:buClr>
              <a:buFont typeface="Wingdings" panose="05000000000000000000" pitchFamily="2" charset="2"/>
              <a:buChar char="Ø"/>
            </a:pPr>
            <a:r>
              <a:rPr lang="en-US" sz="1700" dirty="0">
                <a:solidFill>
                  <a:srgbClr val="50565C"/>
                </a:solidFill>
                <a:latin typeface="Franklin Gothic Book"/>
              </a:rPr>
              <a:t>AMO RFI planned 2020</a:t>
            </a:r>
          </a:p>
          <a:p>
            <a:pPr marL="1200150" lvl="2" indent="-285750" fontAlgn="ctr">
              <a:spcBef>
                <a:spcPts val="0"/>
              </a:spcBef>
              <a:spcAft>
                <a:spcPts val="600"/>
              </a:spcAft>
              <a:buClr>
                <a:srgbClr val="7AC143"/>
              </a:buClr>
              <a:buFont typeface="Wingdings" panose="05000000000000000000" pitchFamily="2" charset="2"/>
              <a:buChar char="Ø"/>
            </a:pPr>
            <a:r>
              <a:rPr lang="en-US" sz="1700" dirty="0">
                <a:solidFill>
                  <a:srgbClr val="50565C"/>
                </a:solidFill>
                <a:latin typeface="Franklin Gothic Book"/>
              </a:rPr>
              <a:t>Prudent execution of Congressional direction</a:t>
            </a:r>
          </a:p>
          <a:p>
            <a:pPr marL="1200150" lvl="2" indent="-285750" fontAlgn="ctr">
              <a:spcBef>
                <a:spcPts val="0"/>
              </a:spcBef>
              <a:spcAft>
                <a:spcPts val="600"/>
              </a:spcAft>
              <a:buClr>
                <a:srgbClr val="7AC143"/>
              </a:buClr>
              <a:buFont typeface="Wingdings" panose="05000000000000000000" pitchFamily="2" charset="2"/>
              <a:buChar char="Ø"/>
            </a:pPr>
            <a:r>
              <a:rPr lang="en-US" sz="1700" dirty="0">
                <a:solidFill>
                  <a:srgbClr val="50565C"/>
                </a:solidFill>
                <a:latin typeface="Franklin Gothic Book"/>
              </a:rPr>
              <a:t>Basis for communication and developing further synergy with other DOE Offices</a:t>
            </a:r>
          </a:p>
          <a:p>
            <a:pPr marL="285750" indent="-285750" fontAlgn="ctr">
              <a:spcBef>
                <a:spcPts val="0"/>
              </a:spcBef>
              <a:spcAft>
                <a:spcPts val="600"/>
              </a:spcAft>
              <a:buClr>
                <a:srgbClr val="7AC143"/>
              </a:buClr>
              <a:buFont typeface="Wingdings" panose="05000000000000000000" pitchFamily="2" charset="2"/>
              <a:buChar char="Ø"/>
            </a:pPr>
            <a:r>
              <a:rPr lang="en-US" sz="1700" dirty="0">
                <a:solidFill>
                  <a:srgbClr val="50565C"/>
                </a:solidFill>
                <a:latin typeface="Franklin Gothic Book"/>
              </a:rPr>
              <a:t>Related work supported by others</a:t>
            </a:r>
          </a:p>
          <a:p>
            <a:pPr marL="742950" lvl="1" indent="-285750" fontAlgn="ctr">
              <a:spcBef>
                <a:spcPts val="0"/>
              </a:spcBef>
              <a:spcAft>
                <a:spcPts val="600"/>
              </a:spcAft>
              <a:buClr>
                <a:srgbClr val="7AC143"/>
              </a:buClr>
              <a:buFont typeface="Wingdings" panose="05000000000000000000" pitchFamily="2" charset="2"/>
              <a:buChar char="Ø"/>
            </a:pPr>
            <a:r>
              <a:rPr lang="en-US" sz="1700" dirty="0">
                <a:solidFill>
                  <a:srgbClr val="50565C"/>
                </a:solidFill>
                <a:latin typeface="Franklin Gothic Book"/>
              </a:rPr>
              <a:t>EERE Fuel Cell Program: H2 fueling stations/storage; fuel cell components; sensors</a:t>
            </a:r>
          </a:p>
          <a:p>
            <a:pPr marL="742950" lvl="1" indent="-285750" fontAlgn="ctr">
              <a:spcBef>
                <a:spcPts val="0"/>
              </a:spcBef>
              <a:spcAft>
                <a:spcPts val="600"/>
              </a:spcAft>
              <a:buClr>
                <a:srgbClr val="7AC143"/>
              </a:buClr>
              <a:buFont typeface="Wingdings" panose="05000000000000000000" pitchFamily="2" charset="2"/>
              <a:buChar char="Ø"/>
            </a:pPr>
            <a:r>
              <a:rPr lang="en-US" sz="1700" dirty="0">
                <a:solidFill>
                  <a:srgbClr val="50565C"/>
                </a:solidFill>
                <a:latin typeface="Franklin Gothic Book"/>
              </a:rPr>
              <a:t>EERE Solar Energy Program: CSP and industrial heating</a:t>
            </a:r>
          </a:p>
          <a:p>
            <a:pPr marL="742950" lvl="1" indent="-285750" fontAlgn="ctr">
              <a:spcBef>
                <a:spcPts val="0"/>
              </a:spcBef>
              <a:spcAft>
                <a:spcPts val="600"/>
              </a:spcAft>
              <a:buClr>
                <a:srgbClr val="7AC143"/>
              </a:buClr>
              <a:buFont typeface="Wingdings" panose="05000000000000000000" pitchFamily="2" charset="2"/>
              <a:buChar char="Ø"/>
            </a:pPr>
            <a:r>
              <a:rPr lang="en-US" sz="1700" dirty="0">
                <a:solidFill>
                  <a:srgbClr val="50565C"/>
                </a:solidFill>
                <a:latin typeface="Franklin Gothic Book"/>
              </a:rPr>
              <a:t>Fossil Energy: advanced combustion turbines; supercritical CO</a:t>
            </a:r>
            <a:r>
              <a:rPr lang="en-US" sz="1700" baseline="-25000" dirty="0">
                <a:solidFill>
                  <a:srgbClr val="50565C"/>
                </a:solidFill>
                <a:latin typeface="Franklin Gothic Book"/>
              </a:rPr>
              <a:t>2</a:t>
            </a:r>
            <a:r>
              <a:rPr lang="en-US" sz="1700" dirty="0">
                <a:solidFill>
                  <a:srgbClr val="50565C"/>
                </a:solidFill>
                <a:latin typeface="Franklin Gothic Book"/>
              </a:rPr>
              <a:t> machinery; critical components for </a:t>
            </a:r>
            <a:r>
              <a:rPr lang="en-US" sz="1700" dirty="0" err="1">
                <a:solidFill>
                  <a:srgbClr val="50565C"/>
                </a:solidFill>
                <a:latin typeface="Franklin Gothic Book"/>
              </a:rPr>
              <a:t>CoalFirst</a:t>
            </a:r>
            <a:r>
              <a:rPr lang="en-US" sz="1700" dirty="0">
                <a:solidFill>
                  <a:srgbClr val="50565C"/>
                </a:solidFill>
                <a:latin typeface="Franklin Gothic Book"/>
              </a:rPr>
              <a:t>; natural gas infrastructure; coal-fired plants</a:t>
            </a:r>
          </a:p>
          <a:p>
            <a:pPr marL="742950" lvl="1" indent="-285750" fontAlgn="ctr">
              <a:spcBef>
                <a:spcPts val="0"/>
              </a:spcBef>
              <a:spcAft>
                <a:spcPts val="600"/>
              </a:spcAft>
              <a:buClr>
                <a:srgbClr val="7AC143"/>
              </a:buClr>
              <a:buFont typeface="Wingdings" panose="05000000000000000000" pitchFamily="2" charset="2"/>
              <a:buChar char="Ø"/>
            </a:pPr>
            <a:r>
              <a:rPr lang="en-US" sz="1700" dirty="0">
                <a:solidFill>
                  <a:srgbClr val="50565C"/>
                </a:solidFill>
                <a:latin typeface="Franklin Gothic Book"/>
              </a:rPr>
              <a:t>Nuclear Energy: welding/joining/fabrication; additive manufacturing; concrete/rebar; cladding/surface modifications; sensors </a:t>
            </a:r>
          </a:p>
          <a:p>
            <a:pPr marL="285750" indent="-285750" fontAlgn="ctr">
              <a:spcBef>
                <a:spcPts val="0"/>
              </a:spcBef>
              <a:spcAft>
                <a:spcPts val="600"/>
              </a:spcAft>
              <a:buClr>
                <a:srgbClr val="7AC143"/>
              </a:buClr>
              <a:buFont typeface="Wingdings" panose="05000000000000000000" pitchFamily="2" charset="2"/>
              <a:buChar char="Ø"/>
            </a:pPr>
            <a:endParaRPr lang="en-US" sz="1700" dirty="0">
              <a:solidFill>
                <a:srgbClr val="50565C"/>
              </a:solidFill>
              <a:latin typeface="Franklin Gothic Book"/>
            </a:endParaRPr>
          </a:p>
          <a:p>
            <a:pPr marL="285750" indent="-285750" fontAlgn="ctr">
              <a:spcBef>
                <a:spcPts val="0"/>
              </a:spcBef>
              <a:spcAft>
                <a:spcPts val="600"/>
              </a:spcAft>
              <a:buClr>
                <a:srgbClr val="7AC143"/>
              </a:buClr>
              <a:buFont typeface="Wingdings" panose="05000000000000000000" pitchFamily="2" charset="2"/>
              <a:buChar char="Ø"/>
            </a:pPr>
            <a:endParaRPr lang="en-US" sz="1700" dirty="0">
              <a:solidFill>
                <a:srgbClr val="50565C"/>
              </a:solidFill>
              <a:latin typeface="Franklin Gothic Book"/>
            </a:endParaRPr>
          </a:p>
        </p:txBody>
      </p:sp>
    </p:spTree>
    <p:extLst>
      <p:ext uri="{BB962C8B-B14F-4D97-AF65-F5344CB8AC3E}">
        <p14:creationId xmlns:p14="http://schemas.microsoft.com/office/powerpoint/2010/main" val="564824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812800"/>
          </a:xfrm>
        </p:spPr>
        <p:txBody>
          <a:bodyPr/>
          <a:lstStyle/>
          <a:p>
            <a:r>
              <a:rPr lang="en-US" sz="2600" dirty="0">
                <a:solidFill>
                  <a:schemeClr val="accent5"/>
                </a:solidFill>
              </a:rPr>
              <a:t>Materials for Harsh Conditions Accomplishments/Successes</a:t>
            </a:r>
          </a:p>
        </p:txBody>
      </p:sp>
      <p:sp>
        <p:nvSpPr>
          <p:cNvPr id="3" name="TextBox 2"/>
          <p:cNvSpPr txBox="1"/>
          <p:nvPr/>
        </p:nvSpPr>
        <p:spPr>
          <a:xfrm>
            <a:off x="228600" y="990600"/>
            <a:ext cx="8610600" cy="5139869"/>
          </a:xfrm>
          <a:prstGeom prst="rect">
            <a:avLst/>
          </a:prstGeom>
          <a:noFill/>
        </p:spPr>
        <p:txBody>
          <a:bodyPr wrap="square" rtlCol="0">
            <a:spAutoFit/>
          </a:bodyPr>
          <a:lstStyle/>
          <a:p>
            <a:pPr marL="285750" indent="-285750" fontAlgn="ctr">
              <a:spcBef>
                <a:spcPts val="0"/>
              </a:spcBef>
              <a:spcAft>
                <a:spcPts val="600"/>
              </a:spcAft>
              <a:buClr>
                <a:srgbClr val="7AC143"/>
              </a:buClr>
              <a:buFont typeface="Wingdings" panose="05000000000000000000" pitchFamily="2" charset="2"/>
              <a:buChar char="Ø"/>
            </a:pPr>
            <a:r>
              <a:rPr lang="en-US" sz="1600" dirty="0">
                <a:solidFill>
                  <a:srgbClr val="50565C"/>
                </a:solidFill>
                <a:latin typeface="Franklin Gothic Book"/>
              </a:rPr>
              <a:t>Emerging Research Exploration projects:</a:t>
            </a:r>
          </a:p>
          <a:p>
            <a:pPr marL="742950" lvl="1" indent="-285750" fontAlgn="ctr">
              <a:spcBef>
                <a:spcPts val="0"/>
              </a:spcBef>
              <a:spcAft>
                <a:spcPts val="600"/>
              </a:spcAft>
              <a:buClr>
                <a:srgbClr val="7AC143"/>
              </a:buClr>
              <a:buFont typeface="Wingdings" panose="05000000000000000000" pitchFamily="2" charset="2"/>
              <a:buChar char="Ø"/>
            </a:pPr>
            <a:r>
              <a:rPr lang="en-US" sz="1600" dirty="0">
                <a:solidFill>
                  <a:srgbClr val="50565C"/>
                </a:solidFill>
                <a:latin typeface="Franklin Gothic Book"/>
              </a:rPr>
              <a:t>Starfire – GM: Transfer of plasma spray multi material joining and corrosion protection technology for autos. Patent-pending US2018/0342379A1 zonal streamline flow enables plasma jet propagation for treatment of complex, 3D parts – Option University group </a:t>
            </a:r>
            <a:r>
              <a:rPr lang="en-US" sz="1600" dirty="0" err="1">
                <a:solidFill>
                  <a:srgbClr val="50565C"/>
                </a:solidFill>
                <a:latin typeface="Franklin Gothic Book"/>
              </a:rPr>
              <a:t>coinventors</a:t>
            </a:r>
            <a:r>
              <a:rPr lang="en-US" sz="1600" dirty="0">
                <a:solidFill>
                  <a:srgbClr val="50565C"/>
                </a:solidFill>
                <a:latin typeface="Franklin Gothic Book"/>
              </a:rPr>
              <a:t> on patent US 10,167,556 B2. </a:t>
            </a:r>
          </a:p>
          <a:p>
            <a:pPr marL="742950" lvl="1" indent="-285750" fontAlgn="ctr">
              <a:spcBef>
                <a:spcPts val="0"/>
              </a:spcBef>
              <a:spcAft>
                <a:spcPts val="600"/>
              </a:spcAft>
              <a:buClr>
                <a:srgbClr val="7AC143"/>
              </a:buClr>
              <a:buFont typeface="Wingdings" panose="05000000000000000000" pitchFamily="2" charset="2"/>
              <a:buChar char="Ø"/>
            </a:pPr>
            <a:r>
              <a:rPr lang="en-US" sz="1600" dirty="0">
                <a:solidFill>
                  <a:srgbClr val="50565C"/>
                </a:solidFill>
                <a:latin typeface="Franklin Gothic Book"/>
              </a:rPr>
              <a:t>Raytheon Technologies (UTRC): New glass ceramic composite tube sheet manufacturing process and patent for high temperature/pressure heat exchanger.</a:t>
            </a:r>
          </a:p>
          <a:p>
            <a:pPr marL="742950" lvl="1" indent="-285750" fontAlgn="ctr">
              <a:spcBef>
                <a:spcPts val="0"/>
              </a:spcBef>
              <a:spcAft>
                <a:spcPts val="600"/>
              </a:spcAft>
              <a:buClr>
                <a:srgbClr val="7AC143"/>
              </a:buClr>
              <a:buFont typeface="Wingdings" panose="05000000000000000000" pitchFamily="2" charset="2"/>
              <a:buChar char="Ø"/>
            </a:pPr>
            <a:r>
              <a:rPr lang="en-US" sz="1600" dirty="0">
                <a:solidFill>
                  <a:srgbClr val="50565C"/>
                </a:solidFill>
                <a:latin typeface="Franklin Gothic Book"/>
              </a:rPr>
              <a:t>Michigan State University – ANL Duplex Coating: Successfully coated steel substrate with ultra fast </a:t>
            </a:r>
            <a:r>
              <a:rPr lang="en-US" sz="1600" dirty="0" err="1">
                <a:solidFill>
                  <a:srgbClr val="50565C"/>
                </a:solidFill>
                <a:latin typeface="Franklin Gothic Book"/>
              </a:rPr>
              <a:t>boriding</a:t>
            </a:r>
            <a:r>
              <a:rPr lang="en-US" sz="1600" dirty="0">
                <a:solidFill>
                  <a:srgbClr val="50565C"/>
                </a:solidFill>
                <a:latin typeface="Franklin Gothic Book"/>
              </a:rPr>
              <a:t> inter layer and diamond-like outer coating for combined improvement in wear and corrosion performance.</a:t>
            </a:r>
          </a:p>
          <a:p>
            <a:pPr marL="742950" lvl="1" indent="-285750" fontAlgn="ctr">
              <a:spcBef>
                <a:spcPts val="0"/>
              </a:spcBef>
              <a:spcAft>
                <a:spcPts val="600"/>
              </a:spcAft>
              <a:buClr>
                <a:srgbClr val="7AC143"/>
              </a:buClr>
              <a:buFont typeface="Wingdings" panose="05000000000000000000" pitchFamily="2" charset="2"/>
              <a:buChar char="Ø"/>
            </a:pPr>
            <a:r>
              <a:rPr lang="en-US" sz="1600" dirty="0">
                <a:solidFill>
                  <a:srgbClr val="50565C"/>
                </a:solidFill>
                <a:latin typeface="Franklin Gothic Book"/>
              </a:rPr>
              <a:t>Solar TBC: Solution Precursor Plasma Spray (SPPS) used to apply yttrium aluminum garnet (YAG) for 200 C increase compared to current YSZ coating. </a:t>
            </a:r>
          </a:p>
          <a:p>
            <a:pPr marL="285750" indent="-285750" fontAlgn="ctr">
              <a:spcBef>
                <a:spcPts val="0"/>
              </a:spcBef>
              <a:spcAft>
                <a:spcPts val="600"/>
              </a:spcAft>
              <a:buClr>
                <a:srgbClr val="7AC143"/>
              </a:buClr>
              <a:buFont typeface="Wingdings" panose="05000000000000000000" pitchFamily="2" charset="2"/>
              <a:buChar char="Ø"/>
            </a:pPr>
            <a:r>
              <a:rPr lang="en-US" sz="1600" dirty="0">
                <a:solidFill>
                  <a:srgbClr val="50565C"/>
                </a:solidFill>
                <a:latin typeface="Franklin Gothic Book"/>
              </a:rPr>
              <a:t>FY18 Lab Call projects:</a:t>
            </a:r>
          </a:p>
          <a:p>
            <a:pPr marL="742950" lvl="1" indent="-285750" fontAlgn="ctr">
              <a:spcBef>
                <a:spcPts val="0"/>
              </a:spcBef>
              <a:spcAft>
                <a:spcPts val="600"/>
              </a:spcAft>
              <a:buClr>
                <a:srgbClr val="7AC143"/>
              </a:buClr>
              <a:buFont typeface="Wingdings" panose="05000000000000000000" pitchFamily="2" charset="2"/>
              <a:buChar char="Ø"/>
            </a:pPr>
            <a:r>
              <a:rPr lang="en-US" sz="1600" dirty="0">
                <a:solidFill>
                  <a:srgbClr val="50565C"/>
                </a:solidFill>
                <a:latin typeface="Franklin Gothic Book"/>
              </a:rPr>
              <a:t>Ames MPEAs Theory-Guided Design: High throughput test capability and initial ML/AI dataset completed.</a:t>
            </a:r>
          </a:p>
          <a:p>
            <a:pPr marL="742950" lvl="1" indent="-285750" fontAlgn="ctr">
              <a:spcBef>
                <a:spcPts val="0"/>
              </a:spcBef>
              <a:spcAft>
                <a:spcPts val="600"/>
              </a:spcAft>
              <a:buClr>
                <a:srgbClr val="7AC143"/>
              </a:buClr>
              <a:buFont typeface="Wingdings" panose="05000000000000000000" pitchFamily="2" charset="2"/>
              <a:buChar char="Ø"/>
            </a:pPr>
            <a:r>
              <a:rPr lang="en-US" sz="1600" dirty="0">
                <a:solidFill>
                  <a:srgbClr val="50565C"/>
                </a:solidFill>
                <a:latin typeface="Franklin Gothic Book"/>
              </a:rPr>
              <a:t>LLNL Non-Oxide Composite TBC: Making progress on controlling particle size distribution with </a:t>
            </a:r>
            <a:r>
              <a:rPr lang="en-US" sz="1600" dirty="0" err="1">
                <a:solidFill>
                  <a:srgbClr val="50565C"/>
                </a:solidFill>
                <a:latin typeface="Franklin Gothic Book"/>
              </a:rPr>
              <a:t>nano</a:t>
            </a:r>
            <a:r>
              <a:rPr lang="en-US" sz="1600" dirty="0">
                <a:solidFill>
                  <a:srgbClr val="50565C"/>
                </a:solidFill>
                <a:latin typeface="Franklin Gothic Book"/>
              </a:rPr>
              <a:t>-scale grains.</a:t>
            </a:r>
          </a:p>
          <a:p>
            <a:pPr marL="285750" indent="-285750" fontAlgn="ctr">
              <a:spcBef>
                <a:spcPts val="0"/>
              </a:spcBef>
              <a:spcAft>
                <a:spcPts val="600"/>
              </a:spcAft>
              <a:buClr>
                <a:srgbClr val="7AC143"/>
              </a:buClr>
              <a:buFont typeface="Wingdings" panose="05000000000000000000" pitchFamily="2" charset="2"/>
              <a:buChar char="Ø"/>
            </a:pPr>
            <a:endParaRPr lang="en-US" sz="1600" dirty="0">
              <a:solidFill>
                <a:srgbClr val="50565C"/>
              </a:solidFill>
              <a:latin typeface="Franklin Gothic Book"/>
            </a:endParaRPr>
          </a:p>
        </p:txBody>
      </p:sp>
    </p:spTree>
    <p:extLst>
      <p:ext uri="{BB962C8B-B14F-4D97-AF65-F5344CB8AC3E}">
        <p14:creationId xmlns:p14="http://schemas.microsoft.com/office/powerpoint/2010/main" val="2034166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0"/>
            <a:ext cx="8724900" cy="812800"/>
          </a:xfrm>
        </p:spPr>
        <p:txBody>
          <a:bodyPr/>
          <a:lstStyle/>
          <a:p>
            <a:r>
              <a:rPr lang="en-US" sz="2800" dirty="0">
                <a:solidFill>
                  <a:schemeClr val="accent5"/>
                </a:solidFill>
              </a:rPr>
              <a:t>AMO Materials for Harsh Conditions Team</a:t>
            </a:r>
          </a:p>
        </p:txBody>
      </p:sp>
      <p:sp>
        <p:nvSpPr>
          <p:cNvPr id="4" name="TextBox 3">
            <a:extLst>
              <a:ext uri="{FF2B5EF4-FFF2-40B4-BE49-F238E27FC236}">
                <a16:creationId xmlns:a16="http://schemas.microsoft.com/office/drawing/2014/main" xmlns="" id="{9875D5C3-7E57-4388-8678-08D479BD4B65}"/>
              </a:ext>
            </a:extLst>
          </p:cNvPr>
          <p:cNvSpPr txBox="1"/>
          <p:nvPr/>
        </p:nvSpPr>
        <p:spPr>
          <a:xfrm>
            <a:off x="152400" y="5877580"/>
            <a:ext cx="8839200" cy="523220"/>
          </a:xfrm>
          <a:prstGeom prst="rect">
            <a:avLst/>
          </a:prstGeom>
          <a:noFill/>
        </p:spPr>
        <p:txBody>
          <a:bodyPr wrap="square" rtlCol="0">
            <a:spAutoFit/>
          </a:bodyPr>
          <a:lstStyle/>
          <a:p>
            <a:pPr algn="ctr" fontAlgn="ctr">
              <a:spcBef>
                <a:spcPts val="0"/>
              </a:spcBef>
              <a:spcAft>
                <a:spcPts val="600"/>
              </a:spcAft>
              <a:buClr>
                <a:srgbClr val="7AC143"/>
              </a:buClr>
            </a:pPr>
            <a:r>
              <a:rPr lang="en-US" sz="2800" b="1" dirty="0">
                <a:solidFill>
                  <a:srgbClr val="50565C"/>
                </a:solidFill>
                <a:latin typeface="Franklin Gothic Medium" panose="020B0603020102020204" pitchFamily="34" charset="0"/>
              </a:rPr>
              <a:t>THANK YOU!</a:t>
            </a:r>
            <a:endParaRPr lang="en-US" sz="3600" b="1" dirty="0">
              <a:solidFill>
                <a:srgbClr val="50565C"/>
              </a:solidFill>
              <a:latin typeface="Franklin Gothic Medium" panose="020B0603020102020204" pitchFamily="34" charset="0"/>
            </a:endParaRPr>
          </a:p>
        </p:txBody>
      </p:sp>
      <p:sp>
        <p:nvSpPr>
          <p:cNvPr id="5" name="TextBox 4"/>
          <p:cNvSpPr txBox="1"/>
          <p:nvPr/>
        </p:nvSpPr>
        <p:spPr>
          <a:xfrm>
            <a:off x="457200" y="1219200"/>
            <a:ext cx="8229600" cy="3693319"/>
          </a:xfrm>
          <a:prstGeom prst="rect">
            <a:avLst/>
          </a:prstGeom>
          <a:noFill/>
        </p:spPr>
        <p:txBody>
          <a:bodyPr wrap="square" rtlCol="0">
            <a:spAutoFit/>
          </a:bodyPr>
          <a:lstStyle/>
          <a:p>
            <a:r>
              <a:rPr lang="en-US" dirty="0"/>
              <a:t>TEAM:</a:t>
            </a:r>
          </a:p>
          <a:p>
            <a:endParaRPr lang="en-US" dirty="0"/>
          </a:p>
          <a:p>
            <a:r>
              <a:rPr lang="en-US" dirty="0"/>
              <a:t>All: Program Development</a:t>
            </a:r>
          </a:p>
          <a:p>
            <a:r>
              <a:rPr lang="en-US" dirty="0"/>
              <a:t>Diane Bauer – Strategic Planning</a:t>
            </a:r>
          </a:p>
          <a:p>
            <a:r>
              <a:rPr lang="en-US" dirty="0"/>
              <a:t>Joe Cresko – Analysis, FOA Management</a:t>
            </a:r>
          </a:p>
          <a:p>
            <a:r>
              <a:rPr lang="en-US" dirty="0"/>
              <a:t>Chris Hovanec – Project management</a:t>
            </a:r>
          </a:p>
          <a:p>
            <a:r>
              <a:rPr lang="en-US" dirty="0"/>
              <a:t>Steve Sikirica – Project Management</a:t>
            </a:r>
          </a:p>
          <a:p>
            <a:endParaRPr lang="en-US" dirty="0"/>
          </a:p>
          <a:p>
            <a:r>
              <a:rPr lang="en-US" dirty="0"/>
              <a:t>Support</a:t>
            </a:r>
          </a:p>
          <a:p>
            <a:pPr marL="285750" indent="-285750">
              <a:buFont typeface="Arial" panose="020B0604020202020204" pitchFamily="34" charset="0"/>
              <a:buChar char="•"/>
            </a:pPr>
            <a:r>
              <a:rPr lang="en-US" dirty="0"/>
              <a:t>Mahesh Mani</a:t>
            </a:r>
          </a:p>
          <a:p>
            <a:pPr marL="285750" indent="-285750">
              <a:buFont typeface="Arial" panose="020B0604020202020204" pitchFamily="34" charset="0"/>
              <a:buChar char="•"/>
            </a:pPr>
            <a:r>
              <a:rPr lang="en-US" dirty="0"/>
              <a:t>Paul </a:t>
            </a:r>
            <a:r>
              <a:rPr lang="en-US" dirty="0" err="1"/>
              <a:t>Syers</a:t>
            </a:r>
            <a:endParaRPr lang="en-US" dirty="0"/>
          </a:p>
          <a:p>
            <a:pPr marL="285750" indent="-285750">
              <a:buFont typeface="Arial" panose="020B0604020202020204" pitchFamily="34" charset="0"/>
              <a:buChar char="•"/>
            </a:pPr>
            <a:r>
              <a:rPr lang="en-US" dirty="0"/>
              <a:t>Theresa Miller</a:t>
            </a:r>
          </a:p>
          <a:p>
            <a:pPr marL="285750" indent="-285750">
              <a:buFont typeface="Arial" panose="020B0604020202020204" pitchFamily="34" charset="0"/>
              <a:buChar char="•"/>
            </a:pPr>
            <a:r>
              <a:rPr lang="en-US" dirty="0"/>
              <a:t>AMO Management</a:t>
            </a:r>
          </a:p>
        </p:txBody>
      </p:sp>
    </p:spTree>
    <p:extLst>
      <p:ext uri="{BB962C8B-B14F-4D97-AF65-F5344CB8AC3E}">
        <p14:creationId xmlns:p14="http://schemas.microsoft.com/office/powerpoint/2010/main" val="3361975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0"/>
            <a:ext cx="8724900" cy="812800"/>
          </a:xfrm>
        </p:spPr>
        <p:txBody>
          <a:bodyPr/>
          <a:lstStyle/>
          <a:p>
            <a:r>
              <a:rPr lang="en-US" sz="2800" dirty="0">
                <a:solidFill>
                  <a:schemeClr val="accent5"/>
                </a:solidFill>
              </a:rPr>
              <a:t>Materials for Harsh Conditions Background</a:t>
            </a:r>
          </a:p>
        </p:txBody>
      </p:sp>
      <p:sp>
        <p:nvSpPr>
          <p:cNvPr id="3" name="TextBox 2"/>
          <p:cNvSpPr txBox="1"/>
          <p:nvPr/>
        </p:nvSpPr>
        <p:spPr>
          <a:xfrm>
            <a:off x="228600" y="838200"/>
            <a:ext cx="8610600" cy="1538883"/>
          </a:xfrm>
          <a:prstGeom prst="rect">
            <a:avLst/>
          </a:prstGeom>
          <a:noFill/>
        </p:spPr>
        <p:txBody>
          <a:bodyPr wrap="square" rtlCol="0">
            <a:spAutoFit/>
          </a:bodyPr>
          <a:lstStyle/>
          <a:p>
            <a:pPr marL="285750" indent="-285750" fontAlgn="ctr">
              <a:spcBef>
                <a:spcPts val="0"/>
              </a:spcBef>
              <a:spcAft>
                <a:spcPts val="600"/>
              </a:spcAft>
              <a:buClr>
                <a:srgbClr val="7AC143"/>
              </a:buClr>
              <a:buFont typeface="Wingdings" panose="05000000000000000000" pitchFamily="2" charset="2"/>
              <a:buChar char="Ø"/>
            </a:pPr>
            <a:r>
              <a:rPr lang="en-US" sz="1400" dirty="0">
                <a:solidFill>
                  <a:srgbClr val="50565C"/>
                </a:solidFill>
                <a:latin typeface="Franklin Gothic Book"/>
              </a:rPr>
              <a:t>The physical limitations of materials in demanding environments have long constrained engineers in the design of new materials, innovative products and technologies.</a:t>
            </a:r>
          </a:p>
          <a:p>
            <a:pPr marL="285750" indent="-285750" fontAlgn="ctr">
              <a:spcBef>
                <a:spcPts val="0"/>
              </a:spcBef>
              <a:spcAft>
                <a:spcPts val="600"/>
              </a:spcAft>
              <a:buClr>
                <a:srgbClr val="7AC143"/>
              </a:buClr>
              <a:buFont typeface="Wingdings" panose="05000000000000000000" pitchFamily="2" charset="2"/>
              <a:buChar char="Ø"/>
            </a:pPr>
            <a:r>
              <a:rPr lang="en-US" sz="1400" dirty="0">
                <a:solidFill>
                  <a:srgbClr val="50565C"/>
                </a:solidFill>
                <a:latin typeface="Franklin Gothic Book"/>
              </a:rPr>
              <a:t>This Topic covers research, development and validation of materials that can withstand harsh environments such as corrosion, wear, and high-temperature and pressures in crosscutting applications .</a:t>
            </a:r>
          </a:p>
          <a:p>
            <a:pPr marL="285750" indent="-285750" fontAlgn="ctr">
              <a:spcBef>
                <a:spcPts val="0"/>
              </a:spcBef>
              <a:spcAft>
                <a:spcPts val="600"/>
              </a:spcAft>
              <a:buClr>
                <a:srgbClr val="7AC143"/>
              </a:buClr>
              <a:buFont typeface="Wingdings" panose="05000000000000000000" pitchFamily="2" charset="2"/>
              <a:buChar char="Ø"/>
            </a:pPr>
            <a:r>
              <a:rPr lang="en-US" sz="1400" dirty="0">
                <a:solidFill>
                  <a:srgbClr val="50565C"/>
                </a:solidFill>
                <a:latin typeface="Franklin Gothic Book"/>
              </a:rPr>
              <a:t>Stringent application demands for future products that will provide energy savings, emissions reductions, and other benefits will require new materials and new processing solutions</a:t>
            </a:r>
            <a:r>
              <a:rPr lang="en-US" sz="1400" baseline="30000" dirty="0">
                <a:solidFill>
                  <a:srgbClr val="50565C"/>
                </a:solidFill>
                <a:latin typeface="Franklin Gothic Book"/>
              </a:rPr>
              <a:t>1</a:t>
            </a:r>
            <a:r>
              <a:rPr lang="en-US" sz="1400" dirty="0">
                <a:solidFill>
                  <a:srgbClr val="50565C"/>
                </a:solidFill>
                <a:latin typeface="Franklin Gothic Book"/>
              </a:rPr>
              <a:t>. </a:t>
            </a:r>
          </a:p>
        </p:txBody>
      </p:sp>
      <p:sp>
        <p:nvSpPr>
          <p:cNvPr id="6" name="TextBox 5"/>
          <p:cNvSpPr txBox="1"/>
          <p:nvPr/>
        </p:nvSpPr>
        <p:spPr>
          <a:xfrm>
            <a:off x="266700" y="6186946"/>
            <a:ext cx="8477250" cy="369332"/>
          </a:xfrm>
          <a:prstGeom prst="rect">
            <a:avLst/>
          </a:prstGeom>
          <a:noFill/>
        </p:spPr>
        <p:txBody>
          <a:bodyPr wrap="square" rtlCol="0">
            <a:spAutoFit/>
          </a:bodyPr>
          <a:lstStyle/>
          <a:p>
            <a:r>
              <a:rPr lang="en-US" sz="900" baseline="30000" dirty="0"/>
              <a:t>1</a:t>
            </a:r>
            <a:r>
              <a:rPr lang="en-US" sz="900" dirty="0"/>
              <a:t>National Academies of Sciences, Engineering, and Medicine, Materials Technologies for the Process Industries of the Future: Management Strategies and Research Opportunities, National Academies Press, Washington, DC, 2019, </a:t>
            </a:r>
            <a:r>
              <a:rPr lang="en-US" sz="900" dirty="0">
                <a:hlinkClick r:id="rId3"/>
              </a:rPr>
              <a:t>https://www.nap.edu/read/10037/chapter/5</a:t>
            </a:r>
            <a:r>
              <a:rPr lang="en-US" sz="900" dirty="0"/>
              <a:t> .</a:t>
            </a:r>
          </a:p>
        </p:txBody>
      </p:sp>
      <p:graphicFrame>
        <p:nvGraphicFramePr>
          <p:cNvPr id="10" name="Table 9"/>
          <p:cNvGraphicFramePr>
            <a:graphicFrameLocks noGrp="1"/>
          </p:cNvGraphicFramePr>
          <p:nvPr>
            <p:extLst>
              <p:ext uri="{D42A27DB-BD31-4B8C-83A1-F6EECF244321}">
                <p14:modId xmlns:p14="http://schemas.microsoft.com/office/powerpoint/2010/main" val="2631074444"/>
              </p:ext>
            </p:extLst>
          </p:nvPr>
        </p:nvGraphicFramePr>
        <p:xfrm>
          <a:off x="1752600" y="2377083"/>
          <a:ext cx="4800602" cy="3816910"/>
        </p:xfrm>
        <a:graphic>
          <a:graphicData uri="http://schemas.openxmlformats.org/drawingml/2006/table">
            <a:tbl>
              <a:tblPr/>
              <a:tblGrid>
                <a:gridCol w="1155205">
                  <a:extLst>
                    <a:ext uri="{9D8B030D-6E8A-4147-A177-3AD203B41FA5}">
                      <a16:colId xmlns:a16="http://schemas.microsoft.com/office/drawing/2014/main" xmlns="" val="20000"/>
                    </a:ext>
                  </a:extLst>
                </a:gridCol>
                <a:gridCol w="301001">
                  <a:extLst>
                    <a:ext uri="{9D8B030D-6E8A-4147-A177-3AD203B41FA5}">
                      <a16:colId xmlns:a16="http://schemas.microsoft.com/office/drawing/2014/main" xmlns="" val="20001"/>
                    </a:ext>
                  </a:extLst>
                </a:gridCol>
                <a:gridCol w="301001">
                  <a:extLst>
                    <a:ext uri="{9D8B030D-6E8A-4147-A177-3AD203B41FA5}">
                      <a16:colId xmlns:a16="http://schemas.microsoft.com/office/drawing/2014/main" xmlns="" val="20002"/>
                    </a:ext>
                  </a:extLst>
                </a:gridCol>
                <a:gridCol w="301001">
                  <a:extLst>
                    <a:ext uri="{9D8B030D-6E8A-4147-A177-3AD203B41FA5}">
                      <a16:colId xmlns:a16="http://schemas.microsoft.com/office/drawing/2014/main" xmlns="" val="20003"/>
                    </a:ext>
                  </a:extLst>
                </a:gridCol>
                <a:gridCol w="301001">
                  <a:extLst>
                    <a:ext uri="{9D8B030D-6E8A-4147-A177-3AD203B41FA5}">
                      <a16:colId xmlns:a16="http://schemas.microsoft.com/office/drawing/2014/main" xmlns="" val="20004"/>
                    </a:ext>
                  </a:extLst>
                </a:gridCol>
                <a:gridCol w="301001">
                  <a:extLst>
                    <a:ext uri="{9D8B030D-6E8A-4147-A177-3AD203B41FA5}">
                      <a16:colId xmlns:a16="http://schemas.microsoft.com/office/drawing/2014/main" xmlns="" val="20005"/>
                    </a:ext>
                  </a:extLst>
                </a:gridCol>
                <a:gridCol w="301001">
                  <a:extLst>
                    <a:ext uri="{9D8B030D-6E8A-4147-A177-3AD203B41FA5}">
                      <a16:colId xmlns:a16="http://schemas.microsoft.com/office/drawing/2014/main" xmlns="" val="20006"/>
                    </a:ext>
                  </a:extLst>
                </a:gridCol>
                <a:gridCol w="768425">
                  <a:extLst>
                    <a:ext uri="{9D8B030D-6E8A-4147-A177-3AD203B41FA5}">
                      <a16:colId xmlns:a16="http://schemas.microsoft.com/office/drawing/2014/main" xmlns="" val="20007"/>
                    </a:ext>
                  </a:extLst>
                </a:gridCol>
                <a:gridCol w="1070966">
                  <a:extLst>
                    <a:ext uri="{9D8B030D-6E8A-4147-A177-3AD203B41FA5}">
                      <a16:colId xmlns:a16="http://schemas.microsoft.com/office/drawing/2014/main" xmlns="" val="20008"/>
                    </a:ext>
                  </a:extLst>
                </a:gridCol>
              </a:tblGrid>
              <a:tr h="152591">
                <a:tc>
                  <a:txBody>
                    <a:bodyPr/>
                    <a:lstStyle/>
                    <a:p>
                      <a:pPr marL="0" marR="0" eaLnBrk="0" hangingPunct="0">
                        <a:lnSpc>
                          <a:spcPct val="107000"/>
                        </a:lnSpc>
                        <a:spcBef>
                          <a:spcPts val="0"/>
                        </a:spcBef>
                        <a:spcAft>
                          <a:spcPts val="0"/>
                        </a:spcAft>
                      </a:pPr>
                      <a:r>
                        <a:rPr lang="en-US" sz="7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FFFFFF"/>
                      </a:solidFill>
                      <a:prstDash val="solid"/>
                      <a:round/>
                      <a:headEnd type="none" w="med" len="med"/>
                      <a:tailEnd type="none" w="med" len="med"/>
                    </a:lnR>
                    <a:lnT>
                      <a:noFill/>
                    </a:lnT>
                    <a:lnB>
                      <a:noFill/>
                    </a:lnB>
                  </a:tcPr>
                </a:tc>
                <a:tc gridSpan="6">
                  <a:txBody>
                    <a:bodyPr/>
                    <a:lstStyle/>
                    <a:p>
                      <a:pPr marL="639445" marR="0" eaLnBrk="0" hangingPunct="0">
                        <a:lnSpc>
                          <a:spcPct val="107000"/>
                        </a:lnSpc>
                        <a:spcBef>
                          <a:spcPts val="265"/>
                        </a:spcBef>
                        <a:spcAft>
                          <a:spcPts val="0"/>
                        </a:spcAft>
                      </a:pPr>
                      <a:r>
                        <a:rPr lang="en-US" sz="800" b="1">
                          <a:solidFill>
                            <a:srgbClr val="FFFFFF"/>
                          </a:solidFill>
                          <a:effectLst/>
                          <a:latin typeface="Palatino Linotype" panose="02040502050505030304" pitchFamily="18" charset="0"/>
                          <a:ea typeface="Calibri" panose="020F0502020204030204" pitchFamily="34" charset="0"/>
                          <a:cs typeface="Palatino Linotype" panose="02040502050505030304" pitchFamily="18" charset="0"/>
                        </a:rPr>
                        <a:t>Materials challenges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1D448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eaLnBrk="0" hangingPunct="0">
                        <a:lnSpc>
                          <a:spcPct val="107000"/>
                        </a:lnSpc>
                        <a:spcBef>
                          <a:spcPts val="0"/>
                        </a:spcBef>
                        <a:spcAft>
                          <a:spcPts val="0"/>
                        </a:spcAft>
                      </a:pPr>
                      <a:r>
                        <a:rPr lang="en-US" sz="7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a:noFill/>
                    </a:lnR>
                    <a:lnT>
                      <a:noFill/>
                    </a:lnT>
                    <a:lnB>
                      <a:noFill/>
                    </a:lnB>
                  </a:tcPr>
                </a:tc>
                <a:tc hMerge="1">
                  <a:txBody>
                    <a:bodyPr/>
                    <a:lstStyle/>
                    <a:p>
                      <a:endParaRPr lang="en-US"/>
                    </a:p>
                  </a:txBody>
                  <a:tcPr/>
                </a:tc>
                <a:extLst>
                  <a:ext uri="{0D108BD9-81ED-4DB2-BD59-A6C34878D82A}">
                    <a16:rowId xmlns:a16="http://schemas.microsoft.com/office/drawing/2014/main" xmlns="" val="10000"/>
                  </a:ext>
                </a:extLst>
              </a:tr>
              <a:tr h="1160833">
                <a:tc>
                  <a:txBody>
                    <a:bodyPr/>
                    <a:lstStyle/>
                    <a:p>
                      <a:pPr marL="0" marR="0" eaLnBrk="0" hangingPunct="0">
                        <a:lnSpc>
                          <a:spcPct val="107000"/>
                        </a:lnSpc>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73025" marR="0" eaLnBrk="0" hangingPunct="0">
                        <a:lnSpc>
                          <a:spcPct val="107000"/>
                        </a:lnSpc>
                        <a:spcBef>
                          <a:spcPts val="0"/>
                        </a:spcBef>
                        <a:spcAft>
                          <a:spcPts val="0"/>
                        </a:spcAft>
                      </a:pPr>
                      <a:r>
                        <a:rPr lang="en-US" sz="800" b="1">
                          <a:solidFill>
                            <a:srgbClr val="FFFFFF"/>
                          </a:solidFill>
                          <a:effectLst/>
                          <a:latin typeface="Palatino Linotype" panose="02040502050505030304" pitchFamily="18" charset="0"/>
                          <a:ea typeface="Calibri" panose="020F0502020204030204" pitchFamily="34" charset="0"/>
                          <a:cs typeface="Palatino Linotype" panose="02040502050505030304" pitchFamily="18" charset="0"/>
                        </a:rPr>
                        <a:t>Application area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1D4489"/>
                    </a:solidFill>
                  </a:tcPr>
                </a:tc>
                <a:tc>
                  <a:txBody>
                    <a:bodyPr/>
                    <a:lstStyle/>
                    <a:p>
                      <a:pPr marL="47625" marR="0" eaLnBrk="0" hangingPunct="0">
                        <a:lnSpc>
                          <a:spcPct val="107000"/>
                        </a:lnSpc>
                        <a:spcBef>
                          <a:spcPts val="905"/>
                        </a:spcBef>
                        <a:spcAft>
                          <a:spcPts val="0"/>
                        </a:spcAft>
                      </a:pPr>
                      <a:r>
                        <a:rPr lang="en-US" sz="800">
                          <a:solidFill>
                            <a:srgbClr val="231F20"/>
                          </a:solidFill>
                          <a:effectLst/>
                          <a:latin typeface="Palatino Linotype" panose="02040502050505030304" pitchFamily="18" charset="0"/>
                          <a:ea typeface="Calibri" panose="020F0502020204030204" pitchFamily="34" charset="0"/>
                          <a:cs typeface="Palatino Linotype" panose="02040502050505030304" pitchFamily="18" charset="0"/>
                        </a:rPr>
                        <a:t>High pressure stability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lnL w="12700" cap="flat" cmpd="sng" algn="ctr">
                      <a:solidFill>
                        <a:srgbClr val="FFFFFF"/>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9D4EC"/>
                    </a:solidFill>
                  </a:tcPr>
                </a:tc>
                <a:tc>
                  <a:txBody>
                    <a:bodyPr/>
                    <a:lstStyle/>
                    <a:p>
                      <a:pPr marL="47625" marR="300990" eaLnBrk="0" hangingPunct="0">
                        <a:lnSpc>
                          <a:spcPct val="81000"/>
                        </a:lnSpc>
                        <a:spcBef>
                          <a:spcPts val="575"/>
                        </a:spcBef>
                        <a:spcAft>
                          <a:spcPts val="0"/>
                        </a:spcAft>
                      </a:pPr>
                      <a:r>
                        <a:rPr lang="en-US" sz="800">
                          <a:solidFill>
                            <a:srgbClr val="231F20"/>
                          </a:solidFill>
                          <a:effectLst/>
                          <a:latin typeface="Palatino Linotype" panose="02040502050505030304" pitchFamily="18" charset="0"/>
                          <a:ea typeface="Calibri" panose="020F0502020204030204" pitchFamily="34" charset="0"/>
                          <a:cs typeface="Palatino Linotype" panose="02040502050505030304" pitchFamily="18" charset="0"/>
                        </a:rPr>
                        <a:t>High temperature or thermal cycling stability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9D4EC"/>
                    </a:solidFill>
                  </a:tcPr>
                </a:tc>
                <a:tc>
                  <a:txBody>
                    <a:bodyPr/>
                    <a:lstStyle/>
                    <a:p>
                      <a:pPr marL="47625" marR="0" eaLnBrk="0" hangingPunct="0">
                        <a:lnSpc>
                          <a:spcPct val="107000"/>
                        </a:lnSpc>
                        <a:spcBef>
                          <a:spcPts val="540"/>
                        </a:spcBef>
                        <a:spcAft>
                          <a:spcPts val="0"/>
                        </a:spcAft>
                      </a:pPr>
                      <a:r>
                        <a:rPr lang="en-US" sz="800">
                          <a:solidFill>
                            <a:srgbClr val="231F20"/>
                          </a:solidFill>
                          <a:effectLst/>
                          <a:latin typeface="Palatino Linotype" panose="02040502050505030304" pitchFamily="18" charset="0"/>
                          <a:ea typeface="Calibri" panose="020F0502020204030204" pitchFamily="34" charset="0"/>
                          <a:cs typeface="Palatino Linotype" panose="02040502050505030304" pitchFamily="18" charset="0"/>
                        </a:rPr>
                        <a:t>Corrosion or fouling resistance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9D4EC"/>
                    </a:solidFill>
                  </a:tcPr>
                </a:tc>
                <a:tc>
                  <a:txBody>
                    <a:bodyPr/>
                    <a:lstStyle/>
                    <a:p>
                      <a:pPr marL="47625" marR="0" eaLnBrk="0" hangingPunct="0">
                        <a:lnSpc>
                          <a:spcPct val="107000"/>
                        </a:lnSpc>
                        <a:spcBef>
                          <a:spcPts val="0"/>
                        </a:spcBef>
                        <a:spcAft>
                          <a:spcPts val="0"/>
                        </a:spcAft>
                      </a:pPr>
                      <a:r>
                        <a:rPr lang="en-US" sz="800">
                          <a:solidFill>
                            <a:srgbClr val="231F20"/>
                          </a:solidFill>
                          <a:effectLst/>
                          <a:latin typeface="Palatino Linotype" panose="02040502050505030304" pitchFamily="18" charset="0"/>
                          <a:ea typeface="Calibri" panose="020F0502020204030204" pitchFamily="34" charset="0"/>
                          <a:cs typeface="Palatino Linotype" panose="02040502050505030304" pitchFamily="18" charset="0"/>
                        </a:rPr>
                        <a:t>Wear or erosion resistance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9D4EC"/>
                    </a:solidFill>
                  </a:tcPr>
                </a:tc>
                <a:tc>
                  <a:txBody>
                    <a:bodyPr/>
                    <a:lstStyle/>
                    <a:p>
                      <a:pPr marL="47625" marR="709295" eaLnBrk="0" hangingPunct="0">
                        <a:lnSpc>
                          <a:spcPct val="81000"/>
                        </a:lnSpc>
                        <a:spcBef>
                          <a:spcPts val="0"/>
                        </a:spcBef>
                        <a:spcAft>
                          <a:spcPts val="0"/>
                        </a:spcAft>
                      </a:pPr>
                      <a:r>
                        <a:rPr lang="en-US" sz="800">
                          <a:solidFill>
                            <a:srgbClr val="231F20"/>
                          </a:solidFill>
                          <a:effectLst/>
                          <a:latin typeface="Palatino Linotype" panose="02040502050505030304" pitchFamily="18" charset="0"/>
                          <a:ea typeface="Calibri" panose="020F0502020204030204" pitchFamily="34" charset="0"/>
                          <a:cs typeface="Palatino Linotype" panose="02040502050505030304" pitchFamily="18" charset="0"/>
                        </a:rPr>
                        <a:t>Resistant to neutron embrittlement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9D4EC"/>
                    </a:solidFill>
                  </a:tcPr>
                </a:tc>
                <a:tc>
                  <a:txBody>
                    <a:bodyPr/>
                    <a:lstStyle/>
                    <a:p>
                      <a:pPr marL="47625" marR="0" eaLnBrk="0" hangingPunct="0">
                        <a:lnSpc>
                          <a:spcPct val="81000"/>
                        </a:lnSpc>
                        <a:spcBef>
                          <a:spcPts val="0"/>
                        </a:spcBef>
                        <a:spcAft>
                          <a:spcPts val="0"/>
                        </a:spcAft>
                      </a:pPr>
                      <a:r>
                        <a:rPr lang="en-US" sz="800">
                          <a:solidFill>
                            <a:srgbClr val="231F20"/>
                          </a:solidFill>
                          <a:effectLst/>
                          <a:latin typeface="Palatino Linotype" panose="02040502050505030304" pitchFamily="18" charset="0"/>
                          <a:ea typeface="Calibri" panose="020F0502020204030204" pitchFamily="34" charset="0"/>
                          <a:cs typeface="Palatino Linotype" panose="02040502050505030304" pitchFamily="18" charset="0"/>
                        </a:rPr>
                        <a:t>Resistant to hydrogen embrittlement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lnL w="12700" cap="flat" cmpd="sng" algn="ctr">
                      <a:solidFill>
                        <a:srgbClr val="231F2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9D4EC"/>
                    </a:solidFill>
                  </a:tcPr>
                </a:tc>
                <a:tc>
                  <a:txBody>
                    <a:bodyPr/>
                    <a:lstStyle/>
                    <a:p>
                      <a:pPr marL="0" marR="0" eaLnBrk="0" hangingPunct="0">
                        <a:lnSpc>
                          <a:spcPct val="107000"/>
                        </a:lnSpc>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67310" marR="191770" eaLnBrk="0" hangingPunct="0">
                        <a:lnSpc>
                          <a:spcPct val="81000"/>
                        </a:lnSpc>
                        <a:spcBef>
                          <a:spcPts val="0"/>
                        </a:spcBef>
                        <a:spcAft>
                          <a:spcPts val="0"/>
                        </a:spcAft>
                      </a:pPr>
                      <a:r>
                        <a:rPr lang="en-US" sz="800" b="1">
                          <a:solidFill>
                            <a:srgbClr val="FFFFFF"/>
                          </a:solidFill>
                          <a:effectLst/>
                          <a:latin typeface="Palatino Linotype" panose="02040502050505030304" pitchFamily="18" charset="0"/>
                          <a:ea typeface="Calibri" panose="020F0502020204030204" pitchFamily="34" charset="0"/>
                          <a:cs typeface="Palatino Linotype" panose="02040502050505030304" pitchFamily="18" charset="0"/>
                        </a:rPr>
                        <a:t>Estimated annual energy savings opportunity (TBtu)</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1D4489"/>
                    </a:solidFill>
                  </a:tcPr>
                </a:tc>
                <a:tc>
                  <a:txBody>
                    <a:bodyPr/>
                    <a:lstStyle/>
                    <a:p>
                      <a:pPr marL="0" marR="0" eaLnBrk="0" hangingPunct="0">
                        <a:lnSpc>
                          <a:spcPct val="107000"/>
                        </a:lnSpc>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67310" marR="0" eaLnBrk="0" hangingPunct="0">
                        <a:lnSpc>
                          <a:spcPct val="81000"/>
                        </a:lnSpc>
                        <a:spcBef>
                          <a:spcPts val="5"/>
                        </a:spcBef>
                        <a:spcAft>
                          <a:spcPts val="0"/>
                        </a:spcAft>
                      </a:pPr>
                      <a:r>
                        <a:rPr lang="en-US" sz="800" b="1">
                          <a:solidFill>
                            <a:srgbClr val="FFFFFF"/>
                          </a:solidFill>
                          <a:effectLst/>
                          <a:latin typeface="Palatino Linotype" panose="02040502050505030304" pitchFamily="18" charset="0"/>
                          <a:ea typeface="Calibri" panose="020F0502020204030204" pitchFamily="34" charset="0"/>
                          <a:cs typeface="Palatino Linotype" panose="02040502050505030304" pitchFamily="18" charset="0"/>
                        </a:rPr>
                        <a:t>Estimated annual GHG emissions savings opportunity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67310" marR="0" eaLnBrk="0" hangingPunct="0">
                        <a:lnSpc>
                          <a:spcPct val="83000"/>
                        </a:lnSpc>
                        <a:spcBef>
                          <a:spcPts val="0"/>
                        </a:spcBef>
                        <a:spcAft>
                          <a:spcPts val="0"/>
                        </a:spcAft>
                      </a:pPr>
                      <a:r>
                        <a:rPr lang="en-US" sz="800" b="1">
                          <a:solidFill>
                            <a:srgbClr val="FFFFFF"/>
                          </a:solidFill>
                          <a:effectLst/>
                          <a:latin typeface="Palatino Linotype" panose="02040502050505030304" pitchFamily="18" charset="0"/>
                          <a:ea typeface="Calibri" panose="020F0502020204030204" pitchFamily="34" charset="0"/>
                          <a:cs typeface="Palatino Linotype" panose="02040502050505030304" pitchFamily="18" charset="0"/>
                        </a:rPr>
                        <a:t>(million tons CO</a:t>
                      </a:r>
                      <a:r>
                        <a:rPr lang="en-US" sz="400" b="1">
                          <a:solidFill>
                            <a:srgbClr val="FFFFFF"/>
                          </a:solidFill>
                          <a:effectLst/>
                          <a:latin typeface="Palatino Linotype" panose="02040502050505030304" pitchFamily="18" charset="0"/>
                          <a:ea typeface="Calibri" panose="020F0502020204030204" pitchFamily="34" charset="0"/>
                          <a:cs typeface="Palatino Linotype" panose="02040502050505030304" pitchFamily="18" charset="0"/>
                        </a:rPr>
                        <a:t>2</a:t>
                      </a:r>
                      <a:r>
                        <a:rPr lang="en-US" sz="800" b="1">
                          <a:solidFill>
                            <a:srgbClr val="FFFFFF"/>
                          </a:solidFill>
                          <a:effectLst/>
                          <a:latin typeface="Palatino Linotype" panose="02040502050505030304" pitchFamily="18" charset="0"/>
                          <a:ea typeface="Calibri" panose="020F0502020204030204" pitchFamily="34" charset="0"/>
                          <a:cs typeface="Palatino Linotype" panose="02040502050505030304" pitchFamily="18" charset="0"/>
                        </a:rPr>
                        <a:t>-eq.)</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a:noFill/>
                    </a:lnR>
                    <a:lnT>
                      <a:noFill/>
                    </a:lnT>
                    <a:lnB w="12700" cap="flat" cmpd="sng" algn="ctr">
                      <a:solidFill>
                        <a:srgbClr val="FFFFFF"/>
                      </a:solidFill>
                      <a:prstDash val="solid"/>
                      <a:round/>
                      <a:headEnd type="none" w="med" len="med"/>
                      <a:tailEnd type="none" w="med" len="med"/>
                    </a:lnB>
                    <a:solidFill>
                      <a:srgbClr val="1D4489"/>
                    </a:solidFill>
                  </a:tcPr>
                </a:tc>
                <a:extLst>
                  <a:ext uri="{0D108BD9-81ED-4DB2-BD59-A6C34878D82A}">
                    <a16:rowId xmlns:a16="http://schemas.microsoft.com/office/drawing/2014/main" xmlns="" val="10001"/>
                  </a:ext>
                </a:extLst>
              </a:tr>
              <a:tr h="270642">
                <a:tc>
                  <a:txBody>
                    <a:bodyPr/>
                    <a:lstStyle/>
                    <a:p>
                      <a:pPr marL="73025" marR="0" eaLnBrk="0" hangingPunct="0">
                        <a:lnSpc>
                          <a:spcPct val="81000"/>
                        </a:lnSpc>
                        <a:spcBef>
                          <a:spcPts val="600"/>
                        </a:spcBef>
                        <a:spcAft>
                          <a:spcPts val="0"/>
                        </a:spcAft>
                      </a:pPr>
                      <a:r>
                        <a:rPr lang="en-US" sz="800">
                          <a:solidFill>
                            <a:srgbClr val="231F20"/>
                          </a:solidFill>
                          <a:effectLst/>
                          <a:latin typeface="Palatino Linotype" panose="02040502050505030304" pitchFamily="18" charset="0"/>
                          <a:ea typeface="Calibri" panose="020F0502020204030204" pitchFamily="34" charset="0"/>
                          <a:cs typeface="Palatino Linotype" panose="02040502050505030304" pitchFamily="18" charset="0"/>
                        </a:rPr>
                        <a:t>Advanced ultra-supercritical steam turbines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231F2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9D4EC"/>
                    </a:solidFill>
                  </a:tcPr>
                </a:tc>
                <a:tc>
                  <a:txBody>
                    <a:bodyPr/>
                    <a:lstStyle/>
                    <a:p>
                      <a:pPr marL="0" marR="130810" algn="r" eaLnBrk="0" hangingPunct="0">
                        <a:lnSpc>
                          <a:spcPct val="107000"/>
                        </a:lnSpc>
                        <a:spcBef>
                          <a:spcPts val="930"/>
                        </a:spcBef>
                        <a:spcAft>
                          <a:spcPts val="0"/>
                        </a:spcAft>
                      </a:pPr>
                      <a:r>
                        <a:rPr lang="en-US" sz="800" b="1">
                          <a:solidFill>
                            <a:srgbClr val="231F20"/>
                          </a:solidFill>
                          <a:effectLst/>
                          <a:latin typeface="Palatino Linotype" panose="02040502050505030304" pitchFamily="18" charset="0"/>
                          <a:ea typeface="Calibri" panose="020F0502020204030204" pitchFamily="34" charset="0"/>
                          <a:cs typeface="Palatino Linotype" panose="02040502050505030304" pitchFamily="18" charset="0"/>
                        </a:rPr>
                        <a:t>X</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131445" algn="r" eaLnBrk="0" hangingPunct="0">
                        <a:lnSpc>
                          <a:spcPct val="107000"/>
                        </a:lnSpc>
                        <a:spcBef>
                          <a:spcPts val="930"/>
                        </a:spcBef>
                        <a:spcAft>
                          <a:spcPts val="0"/>
                        </a:spcAft>
                      </a:pPr>
                      <a:r>
                        <a:rPr lang="en-US" sz="800" b="1">
                          <a:solidFill>
                            <a:srgbClr val="231F20"/>
                          </a:solidFill>
                          <a:effectLst/>
                          <a:latin typeface="Palatino Linotype" panose="02040502050505030304" pitchFamily="18" charset="0"/>
                          <a:ea typeface="Calibri" panose="020F0502020204030204" pitchFamily="34" charset="0"/>
                          <a:cs typeface="Palatino Linotype" panose="02040502050505030304" pitchFamily="18" charset="0"/>
                        </a:rPr>
                        <a:t>X</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9685" marR="0" algn="ctr" eaLnBrk="0" hangingPunct="0">
                        <a:lnSpc>
                          <a:spcPct val="107000"/>
                        </a:lnSpc>
                        <a:spcBef>
                          <a:spcPts val="930"/>
                        </a:spcBef>
                        <a:spcAft>
                          <a:spcPts val="0"/>
                        </a:spcAft>
                      </a:pPr>
                      <a:r>
                        <a:rPr lang="en-US" sz="800" b="1">
                          <a:solidFill>
                            <a:srgbClr val="231F20"/>
                          </a:solidFill>
                          <a:effectLst/>
                          <a:latin typeface="Palatino Linotype" panose="02040502050505030304" pitchFamily="18" charset="0"/>
                          <a:ea typeface="Calibri" panose="020F0502020204030204" pitchFamily="34" charset="0"/>
                          <a:cs typeface="Palatino Linotype" panose="02040502050505030304" pitchFamily="18" charset="0"/>
                        </a:rPr>
                        <a:t>X</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132080" algn="r" eaLnBrk="0" hangingPunct="0">
                        <a:lnSpc>
                          <a:spcPct val="107000"/>
                        </a:lnSpc>
                        <a:spcBef>
                          <a:spcPts val="930"/>
                        </a:spcBef>
                        <a:spcAft>
                          <a:spcPts val="0"/>
                        </a:spcAft>
                      </a:pPr>
                      <a:r>
                        <a:rPr lang="en-US" sz="800" b="1">
                          <a:solidFill>
                            <a:srgbClr val="231F20"/>
                          </a:solidFill>
                          <a:effectLst/>
                          <a:latin typeface="Palatino Linotype" panose="02040502050505030304" pitchFamily="18" charset="0"/>
                          <a:ea typeface="Calibri" panose="020F0502020204030204" pitchFamily="34" charset="0"/>
                          <a:cs typeface="Palatino Linotype" panose="02040502050505030304" pitchFamily="18" charset="0"/>
                        </a:rPr>
                        <a:t>X</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eaLnBrk="0" hangingPunct="0">
                        <a:lnSpc>
                          <a:spcPct val="107000"/>
                        </a:lnSpc>
                        <a:spcBef>
                          <a:spcPts val="0"/>
                        </a:spcBef>
                        <a:spcAft>
                          <a:spcPts val="0"/>
                        </a:spcAft>
                      </a:pPr>
                      <a:r>
                        <a:rPr lang="en-US" sz="7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eaLnBrk="0" hangingPunct="0">
                        <a:lnSpc>
                          <a:spcPct val="107000"/>
                        </a:lnSpc>
                        <a:spcBef>
                          <a:spcPts val="0"/>
                        </a:spcBef>
                        <a:spcAft>
                          <a:spcPts val="0"/>
                        </a:spcAft>
                      </a:pPr>
                      <a:r>
                        <a:rPr lang="en-US" sz="7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67310" marR="0" eaLnBrk="0" hangingPunct="0">
                        <a:lnSpc>
                          <a:spcPct val="107000"/>
                        </a:lnSpc>
                        <a:spcBef>
                          <a:spcPts val="930"/>
                        </a:spcBef>
                        <a:spcAft>
                          <a:spcPts val="0"/>
                        </a:spcAft>
                      </a:pPr>
                      <a:r>
                        <a:rPr lang="en-US" sz="800">
                          <a:solidFill>
                            <a:srgbClr val="231F20"/>
                          </a:solidFill>
                          <a:effectLst/>
                          <a:latin typeface="Palatino Linotype" panose="02040502050505030304" pitchFamily="18" charset="0"/>
                          <a:ea typeface="Calibri" panose="020F0502020204030204" pitchFamily="34" charset="0"/>
                          <a:cs typeface="Palatino Linotype" panose="02040502050505030304" pitchFamily="18" charset="0"/>
                        </a:rPr>
                        <a:t>859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67310" marR="0" eaLnBrk="0" hangingPunct="0">
                        <a:lnSpc>
                          <a:spcPct val="107000"/>
                        </a:lnSpc>
                        <a:spcBef>
                          <a:spcPts val="930"/>
                        </a:spcBef>
                        <a:spcAft>
                          <a:spcPts val="0"/>
                        </a:spcAft>
                      </a:pPr>
                      <a:r>
                        <a:rPr lang="en-US" sz="800">
                          <a:solidFill>
                            <a:srgbClr val="231F20"/>
                          </a:solidFill>
                          <a:effectLst/>
                          <a:latin typeface="Palatino Linotype" panose="02040502050505030304" pitchFamily="18" charset="0"/>
                          <a:ea typeface="Calibri" panose="020F0502020204030204" pitchFamily="34" charset="0"/>
                          <a:cs typeface="Palatino Linotype" panose="02040502050505030304" pitchFamily="18" charset="0"/>
                        </a:rPr>
                        <a:t>88.2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10002"/>
                  </a:ext>
                </a:extLst>
              </a:tr>
              <a:tr h="397939">
                <a:tc>
                  <a:txBody>
                    <a:bodyPr/>
                    <a:lstStyle/>
                    <a:p>
                      <a:pPr marL="73025" marR="420370" algn="just" eaLnBrk="0" hangingPunct="0">
                        <a:lnSpc>
                          <a:spcPct val="81000"/>
                        </a:lnSpc>
                        <a:spcBef>
                          <a:spcPts val="550"/>
                        </a:spcBef>
                        <a:spcAft>
                          <a:spcPts val="0"/>
                        </a:spcAft>
                      </a:pPr>
                      <a:r>
                        <a:rPr lang="en-US" sz="800" spc="-25">
                          <a:solidFill>
                            <a:srgbClr val="231F20"/>
                          </a:solidFill>
                          <a:effectLst/>
                          <a:latin typeface="Palatino Linotype" panose="02040502050505030304" pitchFamily="18" charset="0"/>
                          <a:ea typeface="Calibri" panose="020F0502020204030204" pitchFamily="34" charset="0"/>
                          <a:cs typeface="Palatino Linotype" panose="02040502050505030304" pitchFamily="18" charset="0"/>
                        </a:rPr>
                        <a:t>Waste</a:t>
                      </a:r>
                      <a:r>
                        <a:rPr lang="en-US" sz="800" spc="-145">
                          <a:solidFill>
                            <a:srgbClr val="231F20"/>
                          </a:solidFill>
                          <a:effectLst/>
                          <a:latin typeface="Palatino Linotype" panose="02040502050505030304" pitchFamily="18" charset="0"/>
                          <a:ea typeface="Calibri" panose="020F0502020204030204" pitchFamily="34" charset="0"/>
                          <a:cs typeface="Palatino Linotype" panose="02040502050505030304" pitchFamily="18" charset="0"/>
                        </a:rPr>
                        <a:t> </a:t>
                      </a:r>
                      <a:r>
                        <a:rPr lang="en-US" sz="800">
                          <a:solidFill>
                            <a:srgbClr val="231F20"/>
                          </a:solidFill>
                          <a:effectLst/>
                          <a:latin typeface="Palatino Linotype" panose="02040502050505030304" pitchFamily="18" charset="0"/>
                          <a:ea typeface="Calibri" panose="020F0502020204030204" pitchFamily="34" charset="0"/>
                          <a:cs typeface="Palatino Linotype" panose="02040502050505030304" pitchFamily="18" charset="0"/>
                        </a:rPr>
                        <a:t>heat</a:t>
                      </a:r>
                      <a:r>
                        <a:rPr lang="en-US" sz="800" spc="-140">
                          <a:solidFill>
                            <a:srgbClr val="231F20"/>
                          </a:solidFill>
                          <a:effectLst/>
                          <a:latin typeface="Palatino Linotype" panose="02040502050505030304" pitchFamily="18" charset="0"/>
                          <a:ea typeface="Calibri" panose="020F0502020204030204" pitchFamily="34" charset="0"/>
                          <a:cs typeface="Palatino Linotype" panose="02040502050505030304" pitchFamily="18" charset="0"/>
                        </a:rPr>
                        <a:t> </a:t>
                      </a:r>
                      <a:r>
                        <a:rPr lang="en-US" sz="800">
                          <a:solidFill>
                            <a:srgbClr val="231F20"/>
                          </a:solidFill>
                          <a:effectLst/>
                          <a:latin typeface="Palatino Linotype" panose="02040502050505030304" pitchFamily="18" charset="0"/>
                          <a:ea typeface="Calibri" panose="020F0502020204030204" pitchFamily="34" charset="0"/>
                          <a:cs typeface="Palatino Linotype" panose="02040502050505030304" pitchFamily="18" charset="0"/>
                        </a:rPr>
                        <a:t>recovery equipment for</a:t>
                      </a:r>
                      <a:r>
                        <a:rPr lang="en-US" sz="800" spc="-55">
                          <a:solidFill>
                            <a:srgbClr val="231F20"/>
                          </a:solidFill>
                          <a:effectLst/>
                          <a:latin typeface="Palatino Linotype" panose="02040502050505030304" pitchFamily="18" charset="0"/>
                          <a:ea typeface="Calibri" panose="020F0502020204030204" pitchFamily="34" charset="0"/>
                          <a:cs typeface="Palatino Linotype" panose="02040502050505030304" pitchFamily="18" charset="0"/>
                        </a:rPr>
                        <a:t> </a:t>
                      </a:r>
                      <a:r>
                        <a:rPr lang="en-US" sz="800">
                          <a:solidFill>
                            <a:srgbClr val="231F20"/>
                          </a:solidFill>
                          <a:effectLst/>
                          <a:latin typeface="Palatino Linotype" panose="02040502050505030304" pitchFamily="18" charset="0"/>
                          <a:ea typeface="Calibri" panose="020F0502020204030204" pitchFamily="34" charset="0"/>
                          <a:cs typeface="Palatino Linotype" panose="02040502050505030304" pitchFamily="18" charset="0"/>
                        </a:rPr>
                        <a:t>harsh environments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9D4EC"/>
                    </a:solidFill>
                  </a:tcPr>
                </a:tc>
                <a:tc>
                  <a:txBody>
                    <a:bodyPr/>
                    <a:lstStyle/>
                    <a:p>
                      <a:pPr marL="0" marR="0" eaLnBrk="0" hangingPunct="0">
                        <a:lnSpc>
                          <a:spcPct val="107000"/>
                        </a:lnSpc>
                        <a:spcBef>
                          <a:spcPts val="0"/>
                        </a:spcBef>
                        <a:spcAft>
                          <a:spcPts val="0"/>
                        </a:spcAft>
                      </a:pPr>
                      <a:r>
                        <a:rPr lang="en-US" sz="7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eaLnBrk="0" hangingPunct="0">
                        <a:lnSpc>
                          <a:spcPct val="107000"/>
                        </a:lnSpc>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131445" algn="r" eaLnBrk="0" hangingPunct="0">
                        <a:lnSpc>
                          <a:spcPct val="107000"/>
                        </a:lnSpc>
                        <a:spcBef>
                          <a:spcPts val="0"/>
                        </a:spcBef>
                        <a:spcAft>
                          <a:spcPts val="0"/>
                        </a:spcAft>
                      </a:pPr>
                      <a:r>
                        <a:rPr lang="en-US" sz="800" b="1">
                          <a:solidFill>
                            <a:srgbClr val="231F20"/>
                          </a:solidFill>
                          <a:effectLst/>
                          <a:latin typeface="Palatino Linotype" panose="02040502050505030304" pitchFamily="18" charset="0"/>
                          <a:ea typeface="Calibri" panose="020F0502020204030204" pitchFamily="34" charset="0"/>
                          <a:cs typeface="Palatino Linotype" panose="02040502050505030304" pitchFamily="18" charset="0"/>
                        </a:rPr>
                        <a:t>X</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eaLnBrk="0" hangingPunct="0">
                        <a:lnSpc>
                          <a:spcPct val="107000"/>
                        </a:lnSpc>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19685" marR="0" algn="ctr" eaLnBrk="0" hangingPunct="0">
                        <a:lnSpc>
                          <a:spcPct val="107000"/>
                        </a:lnSpc>
                        <a:spcBef>
                          <a:spcPts val="0"/>
                        </a:spcBef>
                        <a:spcAft>
                          <a:spcPts val="0"/>
                        </a:spcAft>
                      </a:pPr>
                      <a:r>
                        <a:rPr lang="en-US" sz="800" b="1">
                          <a:solidFill>
                            <a:srgbClr val="231F20"/>
                          </a:solidFill>
                          <a:effectLst/>
                          <a:latin typeface="Palatino Linotype" panose="02040502050505030304" pitchFamily="18" charset="0"/>
                          <a:ea typeface="Calibri" panose="020F0502020204030204" pitchFamily="34" charset="0"/>
                          <a:cs typeface="Palatino Linotype" panose="02040502050505030304" pitchFamily="18" charset="0"/>
                        </a:rPr>
                        <a:t>X</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eaLnBrk="0" hangingPunct="0">
                        <a:lnSpc>
                          <a:spcPct val="107000"/>
                        </a:lnSpc>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132080" algn="r" eaLnBrk="0" hangingPunct="0">
                        <a:lnSpc>
                          <a:spcPct val="107000"/>
                        </a:lnSpc>
                        <a:spcBef>
                          <a:spcPts val="0"/>
                        </a:spcBef>
                        <a:spcAft>
                          <a:spcPts val="0"/>
                        </a:spcAft>
                      </a:pPr>
                      <a:r>
                        <a:rPr lang="en-US" sz="800" b="1">
                          <a:solidFill>
                            <a:srgbClr val="231F20"/>
                          </a:solidFill>
                          <a:effectLst/>
                          <a:latin typeface="Palatino Linotype" panose="02040502050505030304" pitchFamily="18" charset="0"/>
                          <a:ea typeface="Calibri" panose="020F0502020204030204" pitchFamily="34" charset="0"/>
                          <a:cs typeface="Palatino Linotype" panose="02040502050505030304" pitchFamily="18" charset="0"/>
                        </a:rPr>
                        <a:t>X</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eaLnBrk="0" hangingPunct="0">
                        <a:lnSpc>
                          <a:spcPct val="107000"/>
                        </a:lnSpc>
                        <a:spcBef>
                          <a:spcPts val="0"/>
                        </a:spcBef>
                        <a:spcAft>
                          <a:spcPts val="0"/>
                        </a:spcAft>
                      </a:pPr>
                      <a:r>
                        <a:rPr lang="en-US" sz="7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eaLnBrk="0" hangingPunct="0">
                        <a:lnSpc>
                          <a:spcPct val="107000"/>
                        </a:lnSpc>
                        <a:spcBef>
                          <a:spcPts val="0"/>
                        </a:spcBef>
                        <a:spcAft>
                          <a:spcPts val="0"/>
                        </a:spcAft>
                      </a:pPr>
                      <a:r>
                        <a:rPr lang="en-US" sz="7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eaLnBrk="0" hangingPunct="0">
                        <a:lnSpc>
                          <a:spcPct val="107000"/>
                        </a:lnSpc>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67310" marR="0" eaLnBrk="0" hangingPunct="0">
                        <a:lnSpc>
                          <a:spcPct val="107000"/>
                        </a:lnSpc>
                        <a:spcBef>
                          <a:spcPts val="0"/>
                        </a:spcBef>
                        <a:spcAft>
                          <a:spcPts val="0"/>
                        </a:spcAft>
                      </a:pPr>
                      <a:r>
                        <a:rPr lang="en-US" sz="800">
                          <a:solidFill>
                            <a:srgbClr val="231F20"/>
                          </a:solidFill>
                          <a:effectLst/>
                          <a:latin typeface="Palatino Linotype" panose="02040502050505030304" pitchFamily="18" charset="0"/>
                          <a:ea typeface="Calibri" panose="020F0502020204030204" pitchFamily="34" charset="0"/>
                          <a:cs typeface="Palatino Linotype" panose="02040502050505030304" pitchFamily="18" charset="0"/>
                        </a:rPr>
                        <a:t>247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eaLnBrk="0" hangingPunct="0">
                        <a:lnSpc>
                          <a:spcPct val="107000"/>
                        </a:lnSpc>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67310" marR="0" eaLnBrk="0" hangingPunct="0">
                        <a:lnSpc>
                          <a:spcPct val="107000"/>
                        </a:lnSpc>
                        <a:spcBef>
                          <a:spcPts val="0"/>
                        </a:spcBef>
                        <a:spcAft>
                          <a:spcPts val="0"/>
                        </a:spcAft>
                      </a:pPr>
                      <a:r>
                        <a:rPr lang="en-US" sz="800">
                          <a:solidFill>
                            <a:srgbClr val="231F20"/>
                          </a:solidFill>
                          <a:effectLst/>
                          <a:latin typeface="Palatino Linotype" panose="02040502050505030304" pitchFamily="18" charset="0"/>
                          <a:ea typeface="Calibri" panose="020F0502020204030204" pitchFamily="34" charset="0"/>
                          <a:cs typeface="Palatino Linotype" panose="02040502050505030304" pitchFamily="18" charset="0"/>
                        </a:rPr>
                        <a:t>14.5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a:noFill/>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10003"/>
                  </a:ext>
                </a:extLst>
              </a:tr>
              <a:tr h="271079">
                <a:tc>
                  <a:txBody>
                    <a:bodyPr/>
                    <a:lstStyle/>
                    <a:p>
                      <a:pPr marL="73025" marR="285115" eaLnBrk="0" hangingPunct="0">
                        <a:lnSpc>
                          <a:spcPct val="81000"/>
                        </a:lnSpc>
                        <a:spcBef>
                          <a:spcPts val="600"/>
                        </a:spcBef>
                        <a:spcAft>
                          <a:spcPts val="0"/>
                        </a:spcAft>
                      </a:pPr>
                      <a:r>
                        <a:rPr lang="en-US" sz="800">
                          <a:solidFill>
                            <a:srgbClr val="231F20"/>
                          </a:solidFill>
                          <a:effectLst/>
                          <a:latin typeface="Palatino Linotype" panose="02040502050505030304" pitchFamily="18" charset="0"/>
                          <a:ea typeface="Calibri" panose="020F0502020204030204" pitchFamily="34" charset="0"/>
                          <a:cs typeface="Palatino Linotype" panose="02040502050505030304" pitchFamily="18" charset="0"/>
                        </a:rPr>
                        <a:t>Corrosion-resistant gas pipelines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9D4EC"/>
                    </a:solidFill>
                  </a:tcPr>
                </a:tc>
                <a:tc>
                  <a:txBody>
                    <a:bodyPr/>
                    <a:lstStyle/>
                    <a:p>
                      <a:pPr marL="0" marR="130810" algn="r" eaLnBrk="0" hangingPunct="0">
                        <a:lnSpc>
                          <a:spcPct val="107000"/>
                        </a:lnSpc>
                        <a:spcBef>
                          <a:spcPts val="930"/>
                        </a:spcBef>
                        <a:spcAft>
                          <a:spcPts val="0"/>
                        </a:spcAft>
                      </a:pPr>
                      <a:r>
                        <a:rPr lang="en-US" sz="800" b="1">
                          <a:solidFill>
                            <a:srgbClr val="231F20"/>
                          </a:solidFill>
                          <a:effectLst/>
                          <a:latin typeface="Palatino Linotype" panose="02040502050505030304" pitchFamily="18" charset="0"/>
                          <a:ea typeface="Calibri" panose="020F0502020204030204" pitchFamily="34" charset="0"/>
                          <a:cs typeface="Palatino Linotype" panose="02040502050505030304" pitchFamily="18" charset="0"/>
                        </a:rPr>
                        <a:t>X</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eaLnBrk="0" hangingPunct="0">
                        <a:lnSpc>
                          <a:spcPct val="107000"/>
                        </a:lnSpc>
                        <a:spcBef>
                          <a:spcPts val="0"/>
                        </a:spcBef>
                        <a:spcAft>
                          <a:spcPts val="0"/>
                        </a:spcAft>
                      </a:pPr>
                      <a:r>
                        <a:rPr lang="en-US" sz="7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9685" marR="0" algn="ctr" eaLnBrk="0" hangingPunct="0">
                        <a:lnSpc>
                          <a:spcPct val="107000"/>
                        </a:lnSpc>
                        <a:spcBef>
                          <a:spcPts val="930"/>
                        </a:spcBef>
                        <a:spcAft>
                          <a:spcPts val="0"/>
                        </a:spcAft>
                      </a:pPr>
                      <a:r>
                        <a:rPr lang="en-US" sz="800" b="1">
                          <a:solidFill>
                            <a:srgbClr val="231F20"/>
                          </a:solidFill>
                          <a:effectLst/>
                          <a:latin typeface="Palatino Linotype" panose="02040502050505030304" pitchFamily="18" charset="0"/>
                          <a:ea typeface="Calibri" panose="020F0502020204030204" pitchFamily="34" charset="0"/>
                          <a:cs typeface="Palatino Linotype" panose="02040502050505030304" pitchFamily="18" charset="0"/>
                        </a:rPr>
                        <a:t>X</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eaLnBrk="0" hangingPunct="0">
                        <a:lnSpc>
                          <a:spcPct val="107000"/>
                        </a:lnSpc>
                        <a:spcBef>
                          <a:spcPts val="0"/>
                        </a:spcBef>
                        <a:spcAft>
                          <a:spcPts val="0"/>
                        </a:spcAft>
                      </a:pPr>
                      <a:r>
                        <a:rPr lang="en-US" sz="7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eaLnBrk="0" hangingPunct="0">
                        <a:lnSpc>
                          <a:spcPct val="107000"/>
                        </a:lnSpc>
                        <a:spcBef>
                          <a:spcPts val="0"/>
                        </a:spcBef>
                        <a:spcAft>
                          <a:spcPts val="0"/>
                        </a:spcAft>
                      </a:pPr>
                      <a:r>
                        <a:rPr lang="en-US" sz="7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8415" marR="0" algn="ctr" eaLnBrk="0" hangingPunct="0">
                        <a:lnSpc>
                          <a:spcPct val="107000"/>
                        </a:lnSpc>
                        <a:spcBef>
                          <a:spcPts val="930"/>
                        </a:spcBef>
                        <a:spcAft>
                          <a:spcPts val="0"/>
                        </a:spcAft>
                      </a:pPr>
                      <a:r>
                        <a:rPr lang="en-US" sz="800" b="1">
                          <a:solidFill>
                            <a:srgbClr val="231F20"/>
                          </a:solidFill>
                          <a:effectLst/>
                          <a:latin typeface="Palatino Linotype" panose="02040502050505030304" pitchFamily="18" charset="0"/>
                          <a:ea typeface="Calibri" panose="020F0502020204030204" pitchFamily="34" charset="0"/>
                          <a:cs typeface="Palatino Linotype" panose="02040502050505030304" pitchFamily="18" charset="0"/>
                        </a:rPr>
                        <a:t>X</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67310" marR="0" eaLnBrk="0" hangingPunct="0">
                        <a:lnSpc>
                          <a:spcPct val="107000"/>
                        </a:lnSpc>
                        <a:spcBef>
                          <a:spcPts val="930"/>
                        </a:spcBef>
                        <a:spcAft>
                          <a:spcPts val="0"/>
                        </a:spcAft>
                      </a:pPr>
                      <a:r>
                        <a:rPr lang="en-US" sz="800">
                          <a:solidFill>
                            <a:srgbClr val="231F20"/>
                          </a:solidFill>
                          <a:effectLst/>
                          <a:latin typeface="Palatino Linotype" panose="02040502050505030304" pitchFamily="18" charset="0"/>
                          <a:ea typeface="Calibri" panose="020F0502020204030204" pitchFamily="34" charset="0"/>
                          <a:cs typeface="Palatino Linotype" panose="02040502050505030304" pitchFamily="18" charset="0"/>
                        </a:rPr>
                        <a:t>67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67310" marR="0" eaLnBrk="0" hangingPunct="0">
                        <a:lnSpc>
                          <a:spcPct val="107000"/>
                        </a:lnSpc>
                        <a:spcBef>
                          <a:spcPts val="930"/>
                        </a:spcBef>
                        <a:spcAft>
                          <a:spcPts val="0"/>
                        </a:spcAft>
                      </a:pPr>
                      <a:r>
                        <a:rPr lang="en-US" sz="800">
                          <a:solidFill>
                            <a:srgbClr val="231F20"/>
                          </a:solidFill>
                          <a:effectLst/>
                          <a:latin typeface="Palatino Linotype" panose="02040502050505030304" pitchFamily="18" charset="0"/>
                          <a:ea typeface="Calibri" panose="020F0502020204030204" pitchFamily="34" charset="0"/>
                          <a:cs typeface="Palatino Linotype" panose="02040502050505030304" pitchFamily="18" charset="0"/>
                        </a:rPr>
                        <a:t>28.6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a:noFill/>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10004"/>
                  </a:ext>
                </a:extLst>
              </a:tr>
              <a:tr h="271079">
                <a:tc>
                  <a:txBody>
                    <a:bodyPr/>
                    <a:lstStyle/>
                    <a:p>
                      <a:pPr marL="73025" marR="63500" eaLnBrk="0" hangingPunct="0">
                        <a:lnSpc>
                          <a:spcPct val="81000"/>
                        </a:lnSpc>
                        <a:spcBef>
                          <a:spcPts val="600"/>
                        </a:spcBef>
                        <a:spcAft>
                          <a:spcPts val="0"/>
                        </a:spcAft>
                      </a:pPr>
                      <a:r>
                        <a:rPr lang="en-US" sz="800">
                          <a:solidFill>
                            <a:srgbClr val="231F20"/>
                          </a:solidFill>
                          <a:effectLst/>
                          <a:latin typeface="Palatino Linotype" panose="02040502050505030304" pitchFamily="18" charset="0"/>
                          <a:ea typeface="Calibri" panose="020F0502020204030204" pitchFamily="34" charset="0"/>
                          <a:cs typeface="Palatino Linotype" panose="02040502050505030304" pitchFamily="18" charset="0"/>
                        </a:rPr>
                        <a:t>Irradiation-resistant nuclear fuel cladding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9D4EC"/>
                    </a:solidFill>
                  </a:tcPr>
                </a:tc>
                <a:tc>
                  <a:txBody>
                    <a:bodyPr/>
                    <a:lstStyle/>
                    <a:p>
                      <a:pPr marL="0" marR="130810" algn="r" eaLnBrk="0" hangingPunct="0">
                        <a:lnSpc>
                          <a:spcPct val="107000"/>
                        </a:lnSpc>
                        <a:spcBef>
                          <a:spcPts val="930"/>
                        </a:spcBef>
                        <a:spcAft>
                          <a:spcPts val="0"/>
                        </a:spcAft>
                      </a:pPr>
                      <a:r>
                        <a:rPr lang="en-US" sz="800" b="1">
                          <a:solidFill>
                            <a:srgbClr val="231F20"/>
                          </a:solidFill>
                          <a:effectLst/>
                          <a:latin typeface="Palatino Linotype" panose="02040502050505030304" pitchFamily="18" charset="0"/>
                          <a:ea typeface="Calibri" panose="020F0502020204030204" pitchFamily="34" charset="0"/>
                          <a:cs typeface="Palatino Linotype" panose="02040502050505030304" pitchFamily="18" charset="0"/>
                        </a:rPr>
                        <a:t>X</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131445" algn="r" eaLnBrk="0" hangingPunct="0">
                        <a:lnSpc>
                          <a:spcPct val="107000"/>
                        </a:lnSpc>
                        <a:spcBef>
                          <a:spcPts val="930"/>
                        </a:spcBef>
                        <a:spcAft>
                          <a:spcPts val="0"/>
                        </a:spcAft>
                      </a:pPr>
                      <a:r>
                        <a:rPr lang="en-US" sz="800" b="1">
                          <a:solidFill>
                            <a:srgbClr val="231F20"/>
                          </a:solidFill>
                          <a:effectLst/>
                          <a:latin typeface="Palatino Linotype" panose="02040502050505030304" pitchFamily="18" charset="0"/>
                          <a:ea typeface="Calibri" panose="020F0502020204030204" pitchFamily="34" charset="0"/>
                          <a:cs typeface="Palatino Linotype" panose="02040502050505030304" pitchFamily="18" charset="0"/>
                        </a:rPr>
                        <a:t>X</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eaLnBrk="0" hangingPunct="0">
                        <a:lnSpc>
                          <a:spcPct val="107000"/>
                        </a:lnSpc>
                        <a:spcBef>
                          <a:spcPts val="0"/>
                        </a:spcBef>
                        <a:spcAft>
                          <a:spcPts val="0"/>
                        </a:spcAft>
                      </a:pPr>
                      <a:r>
                        <a:rPr lang="en-US" sz="7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eaLnBrk="0" hangingPunct="0">
                        <a:lnSpc>
                          <a:spcPct val="107000"/>
                        </a:lnSpc>
                        <a:spcBef>
                          <a:spcPts val="0"/>
                        </a:spcBef>
                        <a:spcAft>
                          <a:spcPts val="0"/>
                        </a:spcAft>
                      </a:pPr>
                      <a:r>
                        <a:rPr lang="en-US" sz="7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9050" marR="0" algn="ctr" eaLnBrk="0" hangingPunct="0">
                        <a:lnSpc>
                          <a:spcPct val="107000"/>
                        </a:lnSpc>
                        <a:spcBef>
                          <a:spcPts val="930"/>
                        </a:spcBef>
                        <a:spcAft>
                          <a:spcPts val="0"/>
                        </a:spcAft>
                      </a:pPr>
                      <a:r>
                        <a:rPr lang="en-US" sz="800" b="1">
                          <a:solidFill>
                            <a:srgbClr val="231F20"/>
                          </a:solidFill>
                          <a:effectLst/>
                          <a:latin typeface="Palatino Linotype" panose="02040502050505030304" pitchFamily="18" charset="0"/>
                          <a:ea typeface="Calibri" panose="020F0502020204030204" pitchFamily="34" charset="0"/>
                          <a:cs typeface="Palatino Linotype" panose="02040502050505030304" pitchFamily="18" charset="0"/>
                        </a:rPr>
                        <a:t>X</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eaLnBrk="0" hangingPunct="0">
                        <a:lnSpc>
                          <a:spcPct val="107000"/>
                        </a:lnSpc>
                        <a:spcBef>
                          <a:spcPts val="0"/>
                        </a:spcBef>
                        <a:spcAft>
                          <a:spcPts val="0"/>
                        </a:spcAft>
                      </a:pPr>
                      <a:r>
                        <a:rPr lang="en-US" sz="7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67310" marR="0" eaLnBrk="0" hangingPunct="0">
                        <a:lnSpc>
                          <a:spcPct val="107000"/>
                        </a:lnSpc>
                        <a:spcBef>
                          <a:spcPts val="930"/>
                        </a:spcBef>
                        <a:spcAft>
                          <a:spcPts val="0"/>
                        </a:spcAft>
                      </a:pPr>
                      <a:r>
                        <a:rPr lang="en-US" sz="800">
                          <a:solidFill>
                            <a:srgbClr val="231F20"/>
                          </a:solidFill>
                          <a:effectLst/>
                          <a:latin typeface="Palatino Linotype" panose="02040502050505030304" pitchFamily="18" charset="0"/>
                          <a:ea typeface="Calibri" panose="020F0502020204030204" pitchFamily="34" charset="0"/>
                          <a:cs typeface="Palatino Linotype" panose="02040502050505030304" pitchFamily="18" charset="0"/>
                        </a:rPr>
                        <a:t>n/a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67310" marR="0" eaLnBrk="0" hangingPunct="0">
                        <a:lnSpc>
                          <a:spcPct val="107000"/>
                        </a:lnSpc>
                        <a:spcBef>
                          <a:spcPts val="930"/>
                        </a:spcBef>
                        <a:spcAft>
                          <a:spcPts val="0"/>
                        </a:spcAft>
                      </a:pPr>
                      <a:r>
                        <a:rPr lang="en-US" sz="800">
                          <a:solidFill>
                            <a:srgbClr val="231F20"/>
                          </a:solidFill>
                          <a:effectLst/>
                          <a:latin typeface="Palatino Linotype" panose="02040502050505030304" pitchFamily="18" charset="0"/>
                          <a:ea typeface="Calibri" panose="020F0502020204030204" pitchFamily="34" charset="0"/>
                          <a:cs typeface="Palatino Linotype" panose="02040502050505030304" pitchFamily="18" charset="0"/>
                        </a:rPr>
                        <a:t>34.7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a:noFill/>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10005"/>
                  </a:ext>
                </a:extLst>
              </a:tr>
              <a:tr h="1139191">
                <a:tc gridSpan="7">
                  <a:txBody>
                    <a:bodyPr/>
                    <a:lstStyle/>
                    <a:p>
                      <a:pPr>
                        <a:lnSpc>
                          <a:spcPct val="107000"/>
                        </a:lnSpc>
                      </a:pPr>
                      <a:r>
                        <a:rPr lang="en-US" sz="800" b="1" dirty="0">
                          <a:solidFill>
                            <a:srgbClr val="231F20"/>
                          </a:solidFill>
                          <a:effectLst/>
                          <a:latin typeface="Palatino Linotype" panose="02040502050505030304" pitchFamily="18" charset="0"/>
                          <a:cs typeface="Palatino Linotype" panose="02040502050505030304" pitchFamily="18" charset="0"/>
                        </a:rPr>
                        <a:t>Total energy and emissions savings opportunities</a:t>
                      </a:r>
                      <a:r>
                        <a:rPr lang="en-US" sz="900" dirty="0">
                          <a:effectLst/>
                          <a:latin typeface="Calibri" panose="020F0502020204030204" pitchFamily="34" charset="0"/>
                        </a:rPr>
                        <a:t> </a:t>
                      </a:r>
                    </a:p>
                  </a:txBody>
                  <a:tcPr marL="0" marR="0" marT="0" marB="0">
                    <a:lnL>
                      <a:noFill/>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a:noFill/>
                    </a:lnB>
                    <a:solidFill>
                      <a:srgbClr val="E1E6F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67310" marR="0" eaLnBrk="0" hangingPunct="0">
                        <a:lnSpc>
                          <a:spcPct val="107000"/>
                        </a:lnSpc>
                        <a:spcBef>
                          <a:spcPts val="255"/>
                        </a:spcBef>
                        <a:spcAft>
                          <a:spcPts val="0"/>
                        </a:spcAft>
                      </a:pPr>
                      <a:r>
                        <a:rPr lang="en-US" sz="800" b="1">
                          <a:solidFill>
                            <a:srgbClr val="231F20"/>
                          </a:solidFill>
                          <a:effectLst/>
                          <a:latin typeface="Palatino Linotype" panose="02040502050505030304" pitchFamily="18" charset="0"/>
                          <a:ea typeface="Calibri" panose="020F0502020204030204" pitchFamily="34" charset="0"/>
                          <a:cs typeface="Palatino Linotype" panose="02040502050505030304" pitchFamily="18" charset="0"/>
                        </a:rPr>
                        <a:t>1,170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a:noFill/>
                    </a:lnB>
                    <a:solidFill>
                      <a:srgbClr val="E1E6F4"/>
                    </a:solidFill>
                  </a:tcPr>
                </a:tc>
                <a:tc>
                  <a:txBody>
                    <a:bodyPr/>
                    <a:lstStyle/>
                    <a:p>
                      <a:pPr marL="67310" marR="0" eaLnBrk="0" hangingPunct="0">
                        <a:lnSpc>
                          <a:spcPct val="107000"/>
                        </a:lnSpc>
                        <a:spcBef>
                          <a:spcPts val="255"/>
                        </a:spcBef>
                        <a:spcAft>
                          <a:spcPts val="0"/>
                        </a:spcAft>
                      </a:pPr>
                      <a:r>
                        <a:rPr lang="en-US" sz="800" b="1" dirty="0">
                          <a:solidFill>
                            <a:srgbClr val="231F20"/>
                          </a:solidFill>
                          <a:effectLst/>
                          <a:latin typeface="Palatino Linotype" panose="02040502050505030304" pitchFamily="18" charset="0"/>
                          <a:ea typeface="Calibri" panose="020F0502020204030204" pitchFamily="34" charset="0"/>
                          <a:cs typeface="Palatino Linotype" panose="02040502050505030304" pitchFamily="18" charset="0"/>
                        </a:rPr>
                        <a:t>166</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a:noFill/>
                    </a:lnR>
                    <a:lnT w="12700" cap="flat" cmpd="sng" algn="ctr">
                      <a:solidFill>
                        <a:srgbClr val="231F20"/>
                      </a:solidFill>
                      <a:prstDash val="solid"/>
                      <a:round/>
                      <a:headEnd type="none" w="med" len="med"/>
                      <a:tailEnd type="none" w="med" len="med"/>
                    </a:lnT>
                    <a:lnB>
                      <a:noFill/>
                    </a:lnB>
                    <a:solidFill>
                      <a:srgbClr val="E1E6F4"/>
                    </a:solidFill>
                  </a:tcPr>
                </a:tc>
                <a:extLst>
                  <a:ext uri="{0D108BD9-81ED-4DB2-BD59-A6C34878D82A}">
                    <a16:rowId xmlns:a16="http://schemas.microsoft.com/office/drawing/2014/main" xmlns="" val="10006"/>
                  </a:ext>
                </a:extLst>
              </a:tr>
            </a:tbl>
          </a:graphicData>
        </a:graphic>
      </p:graphicFrame>
      <p:sp>
        <p:nvSpPr>
          <p:cNvPr id="11" name="Text Box 4"/>
          <p:cNvSpPr txBox="1"/>
          <p:nvPr/>
        </p:nvSpPr>
        <p:spPr>
          <a:xfrm>
            <a:off x="1752600" y="5299187"/>
            <a:ext cx="4800602" cy="674687"/>
          </a:xfrm>
          <a:prstGeom prst="rect">
            <a:avLst/>
          </a:prstGeom>
          <a:solidFill>
            <a:schemeClr val="bg1">
              <a:lumMod val="85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0"/>
              </a:spcAft>
            </a:pPr>
            <a:r>
              <a:rPr lang="en-US" sz="1000">
                <a:effectLst/>
                <a:latin typeface="Arial" panose="020B0604020202020204" pitchFamily="34" charset="0"/>
                <a:ea typeface="Calibri" panose="020F0502020204030204" pitchFamily="34" charset="0"/>
                <a:cs typeface="Times New Roman" panose="02020603050405020304" pitchFamily="18" charset="0"/>
              </a:rPr>
              <a:t>Table 1. Materials and challenges and energy savings opportunities for selected harsh service conditions application areas.</a:t>
            </a:r>
            <a:endParaRPr lang="en-US" sz="110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900" i="1">
                <a:effectLst/>
                <a:latin typeface="Arial" panose="020B0604020202020204" pitchFamily="34" charset="0"/>
                <a:ea typeface="Calibri" panose="020F0502020204030204" pitchFamily="34" charset="0"/>
                <a:cs typeface="Times New Roman" panose="02020603050405020304" pitchFamily="18" charset="0"/>
              </a:rPr>
              <a:t>From Quadrennial Technology Review: Chapter 6: Innovating Clean Energy Technologies in Advanced Manufacturing, September 2015. U.S. DOE</a:t>
            </a:r>
            <a:endParaRPr lang="en-US" sz="110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8929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0"/>
            <a:ext cx="8724900" cy="812800"/>
          </a:xfrm>
        </p:spPr>
        <p:txBody>
          <a:bodyPr/>
          <a:lstStyle/>
          <a:p>
            <a:r>
              <a:rPr lang="en-US" sz="2800" dirty="0">
                <a:solidFill>
                  <a:schemeClr val="accent5"/>
                </a:solidFill>
              </a:rPr>
              <a:t>Materials for Harsh Conditions DOE Initiatives</a:t>
            </a:r>
          </a:p>
        </p:txBody>
      </p:sp>
      <p:sp>
        <p:nvSpPr>
          <p:cNvPr id="3" name="TextBox 2"/>
          <p:cNvSpPr txBox="1"/>
          <p:nvPr/>
        </p:nvSpPr>
        <p:spPr>
          <a:xfrm>
            <a:off x="228600" y="1002298"/>
            <a:ext cx="8610600" cy="4939814"/>
          </a:xfrm>
          <a:prstGeom prst="rect">
            <a:avLst/>
          </a:prstGeom>
          <a:noFill/>
        </p:spPr>
        <p:txBody>
          <a:bodyPr wrap="square" rtlCol="0">
            <a:spAutoFit/>
          </a:bodyPr>
          <a:lstStyle/>
          <a:p>
            <a:pPr marL="285750" indent="-285750" fontAlgn="ctr">
              <a:spcBef>
                <a:spcPts val="0"/>
              </a:spcBef>
              <a:spcAft>
                <a:spcPts val="600"/>
              </a:spcAft>
              <a:buClr>
                <a:srgbClr val="7AC143"/>
              </a:buClr>
              <a:buFont typeface="Wingdings" panose="05000000000000000000" pitchFamily="2" charset="2"/>
              <a:buChar char="Ø"/>
            </a:pPr>
            <a:r>
              <a:rPr lang="en-US" dirty="0">
                <a:solidFill>
                  <a:srgbClr val="50565C"/>
                </a:solidFill>
                <a:latin typeface="Franklin Gothic Book"/>
              </a:rPr>
              <a:t>Genesis in 2015 Workshop, Pittsburgh, PA  and QTR</a:t>
            </a:r>
          </a:p>
          <a:p>
            <a:pPr fontAlgn="ctr">
              <a:spcBef>
                <a:spcPts val="0"/>
              </a:spcBef>
              <a:spcAft>
                <a:spcPts val="600"/>
              </a:spcAft>
              <a:buClr>
                <a:srgbClr val="7AC143"/>
              </a:buClr>
            </a:pPr>
            <a:endParaRPr lang="en-US" dirty="0">
              <a:solidFill>
                <a:srgbClr val="50565C"/>
              </a:solidFill>
              <a:latin typeface="Franklin Gothic Book"/>
            </a:endParaRPr>
          </a:p>
          <a:p>
            <a:pPr marL="285750" indent="-285750" fontAlgn="ctr">
              <a:spcBef>
                <a:spcPts val="0"/>
              </a:spcBef>
              <a:spcAft>
                <a:spcPts val="600"/>
              </a:spcAft>
              <a:buClr>
                <a:srgbClr val="7AC143"/>
              </a:buClr>
              <a:buFont typeface="Wingdings" panose="05000000000000000000" pitchFamily="2" charset="2"/>
              <a:buChar char="Ø"/>
            </a:pPr>
            <a:r>
              <a:rPr lang="en-US" dirty="0">
                <a:solidFill>
                  <a:srgbClr val="50565C"/>
                </a:solidFill>
                <a:latin typeface="Franklin Gothic Book"/>
              </a:rPr>
              <a:t>The FY2020 Congressional Budget Request the Administration proposed the Harsh Environments Materials Initiative (HEMI), a cross-cutting effort coordinated with Fossil Energy and Nuclear Energy to exploit synergies in materials and component manufacturing R&amp;D for advanced thermoelectric power plants.</a:t>
            </a:r>
          </a:p>
          <a:p>
            <a:pPr marL="742950" lvl="1" indent="-285750" fontAlgn="ctr">
              <a:spcBef>
                <a:spcPts val="0"/>
              </a:spcBef>
              <a:spcAft>
                <a:spcPts val="600"/>
              </a:spcAft>
              <a:buClr>
                <a:srgbClr val="7AC143"/>
              </a:buClr>
              <a:buFont typeface="Wingdings" panose="05000000000000000000" pitchFamily="2" charset="2"/>
              <a:buChar char="Ø"/>
            </a:pPr>
            <a:r>
              <a:rPr lang="en-US" dirty="0">
                <a:solidFill>
                  <a:srgbClr val="50565C"/>
                </a:solidFill>
                <a:latin typeface="Franklin Gothic Book"/>
              </a:rPr>
              <a:t>AMO directed $10 million in aligned R&amp;D of novel materials, integrated sensors, and manufacturing processes.</a:t>
            </a:r>
          </a:p>
          <a:p>
            <a:pPr marL="742950" lvl="1" indent="-285750" fontAlgn="ctr">
              <a:spcBef>
                <a:spcPts val="0"/>
              </a:spcBef>
              <a:spcAft>
                <a:spcPts val="600"/>
              </a:spcAft>
              <a:buClr>
                <a:srgbClr val="7AC143"/>
              </a:buClr>
              <a:buFont typeface="Wingdings" panose="05000000000000000000" pitchFamily="2" charset="2"/>
              <a:buChar char="Ø"/>
            </a:pPr>
            <a:r>
              <a:rPr lang="en-US" dirty="0">
                <a:solidFill>
                  <a:srgbClr val="50565C"/>
                </a:solidFill>
                <a:latin typeface="Franklin Gothic Book"/>
              </a:rPr>
              <a:t>ARPA-e recently jumped in water with $28 million ULTIMATE FOA. Reviewed for alignment with HEMI by OMB with focus on FE-ARPA-e overlap.</a:t>
            </a:r>
          </a:p>
          <a:p>
            <a:pPr lvl="1" fontAlgn="ctr">
              <a:spcBef>
                <a:spcPts val="0"/>
              </a:spcBef>
              <a:spcAft>
                <a:spcPts val="600"/>
              </a:spcAft>
              <a:buClr>
                <a:srgbClr val="7AC143"/>
              </a:buClr>
            </a:pPr>
            <a:r>
              <a:rPr lang="en-US" dirty="0">
                <a:solidFill>
                  <a:srgbClr val="50565C"/>
                </a:solidFill>
                <a:latin typeface="Franklin Gothic Book"/>
              </a:rPr>
              <a:t>   </a:t>
            </a:r>
          </a:p>
          <a:p>
            <a:pPr marL="285750" indent="-285750" fontAlgn="ctr">
              <a:spcBef>
                <a:spcPts val="0"/>
              </a:spcBef>
              <a:spcAft>
                <a:spcPts val="600"/>
              </a:spcAft>
              <a:buClr>
                <a:srgbClr val="7AC143"/>
              </a:buClr>
              <a:buFont typeface="Wingdings" panose="05000000000000000000" pitchFamily="2" charset="2"/>
              <a:buChar char="Ø"/>
            </a:pPr>
            <a:r>
              <a:rPr lang="en-US" dirty="0">
                <a:solidFill>
                  <a:srgbClr val="50565C"/>
                </a:solidFill>
                <a:latin typeface="Franklin Gothic Book"/>
              </a:rPr>
              <a:t>FY 2021 budget request: ~$58.5 million</a:t>
            </a:r>
          </a:p>
          <a:p>
            <a:pPr marL="742950" lvl="1" indent="-285750" fontAlgn="ctr">
              <a:spcBef>
                <a:spcPts val="0"/>
              </a:spcBef>
              <a:spcAft>
                <a:spcPts val="600"/>
              </a:spcAft>
              <a:buClr>
                <a:srgbClr val="7AC143"/>
              </a:buClr>
              <a:buFont typeface="Wingdings" panose="05000000000000000000" pitchFamily="2" charset="2"/>
              <a:buChar char="Ø"/>
            </a:pPr>
            <a:r>
              <a:rPr lang="en-US" dirty="0">
                <a:solidFill>
                  <a:srgbClr val="50565C"/>
                </a:solidFill>
                <a:latin typeface="Franklin Gothic Book"/>
              </a:rPr>
              <a:t>$6.5M from Energy Efficiency and Renewable Energy (AMO request)</a:t>
            </a:r>
          </a:p>
          <a:p>
            <a:pPr marL="742950" lvl="1" indent="-285750" fontAlgn="ctr">
              <a:spcBef>
                <a:spcPts val="0"/>
              </a:spcBef>
              <a:spcAft>
                <a:spcPts val="600"/>
              </a:spcAft>
              <a:buClr>
                <a:srgbClr val="7AC143"/>
              </a:buClr>
              <a:buFont typeface="Wingdings" panose="05000000000000000000" pitchFamily="2" charset="2"/>
              <a:buChar char="Ø"/>
            </a:pPr>
            <a:r>
              <a:rPr lang="en-US" dirty="0">
                <a:solidFill>
                  <a:srgbClr val="50565C"/>
                </a:solidFill>
                <a:latin typeface="Franklin Gothic Book"/>
              </a:rPr>
              <a:t>Up to $22M from Fossil Energy</a:t>
            </a:r>
          </a:p>
          <a:p>
            <a:pPr marL="742950" lvl="1" indent="-285750" fontAlgn="ctr">
              <a:spcBef>
                <a:spcPts val="0"/>
              </a:spcBef>
              <a:spcAft>
                <a:spcPts val="600"/>
              </a:spcAft>
              <a:buClr>
                <a:srgbClr val="7AC143"/>
              </a:buClr>
              <a:buFont typeface="Wingdings" panose="05000000000000000000" pitchFamily="2" charset="2"/>
              <a:buChar char="Ø"/>
            </a:pPr>
            <a:r>
              <a:rPr lang="en-US" dirty="0">
                <a:solidFill>
                  <a:srgbClr val="50565C"/>
                </a:solidFill>
                <a:latin typeface="Franklin Gothic Book"/>
              </a:rPr>
              <a:t>$30M from Nuclear Energy</a:t>
            </a:r>
          </a:p>
        </p:txBody>
      </p:sp>
    </p:spTree>
    <p:extLst>
      <p:ext uri="{BB962C8B-B14F-4D97-AF65-F5344CB8AC3E}">
        <p14:creationId xmlns:p14="http://schemas.microsoft.com/office/powerpoint/2010/main" val="1737497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0"/>
            <a:ext cx="8724900" cy="812800"/>
          </a:xfrm>
        </p:spPr>
        <p:txBody>
          <a:bodyPr/>
          <a:lstStyle/>
          <a:p>
            <a:r>
              <a:rPr lang="en-US" sz="2800" dirty="0">
                <a:solidFill>
                  <a:schemeClr val="accent5"/>
                </a:solidFill>
              </a:rPr>
              <a:t>Materials for Harsh Conditions Challenges and Barriers</a:t>
            </a:r>
          </a:p>
        </p:txBody>
      </p:sp>
      <p:sp>
        <p:nvSpPr>
          <p:cNvPr id="3" name="TextBox 2"/>
          <p:cNvSpPr txBox="1"/>
          <p:nvPr/>
        </p:nvSpPr>
        <p:spPr>
          <a:xfrm>
            <a:off x="275167" y="914192"/>
            <a:ext cx="8724900" cy="6063198"/>
          </a:xfrm>
          <a:prstGeom prst="rect">
            <a:avLst/>
          </a:prstGeom>
          <a:noFill/>
        </p:spPr>
        <p:txBody>
          <a:bodyPr wrap="square" rtlCol="0">
            <a:spAutoFit/>
          </a:bodyPr>
          <a:lstStyle/>
          <a:p>
            <a:pPr marL="285750" indent="-285750" fontAlgn="ctr">
              <a:spcBef>
                <a:spcPts val="0"/>
              </a:spcBef>
              <a:spcAft>
                <a:spcPts val="600"/>
              </a:spcAft>
              <a:buClr>
                <a:srgbClr val="7AC143"/>
              </a:buClr>
              <a:buFont typeface="Wingdings" panose="05000000000000000000" pitchFamily="2" charset="2"/>
              <a:buChar char="Ø"/>
            </a:pPr>
            <a:r>
              <a:rPr lang="en-US" sz="1700" b="1" dirty="0">
                <a:solidFill>
                  <a:srgbClr val="50565C"/>
                </a:solidFill>
                <a:latin typeface="Franklin Gothic Book"/>
              </a:rPr>
              <a:t>Materials discovery:</a:t>
            </a:r>
          </a:p>
          <a:p>
            <a:pPr marL="742950" lvl="1" indent="-285750" fontAlgn="ctr">
              <a:spcBef>
                <a:spcPts val="0"/>
              </a:spcBef>
              <a:spcAft>
                <a:spcPts val="600"/>
              </a:spcAft>
              <a:buClr>
                <a:srgbClr val="7AC143"/>
              </a:buClr>
              <a:buFont typeface="Wingdings" panose="05000000000000000000" pitchFamily="2" charset="2"/>
              <a:buChar char="Ø"/>
            </a:pPr>
            <a:r>
              <a:rPr lang="en-US" sz="1700" dirty="0">
                <a:solidFill>
                  <a:srgbClr val="50565C"/>
                </a:solidFill>
                <a:latin typeface="Franklin Gothic Book"/>
              </a:rPr>
              <a:t>Accelerated materials discovery is needed to meet the demands for future solutions.</a:t>
            </a:r>
          </a:p>
          <a:p>
            <a:pPr marL="742950" lvl="1" indent="-285750" fontAlgn="ctr">
              <a:spcBef>
                <a:spcPts val="0"/>
              </a:spcBef>
              <a:spcAft>
                <a:spcPts val="600"/>
              </a:spcAft>
              <a:buClr>
                <a:srgbClr val="7AC143"/>
              </a:buClr>
              <a:buFont typeface="Wingdings" panose="05000000000000000000" pitchFamily="2" charset="2"/>
              <a:buChar char="Ø"/>
            </a:pPr>
            <a:r>
              <a:rPr lang="en-US" sz="1700" dirty="0">
                <a:solidFill>
                  <a:srgbClr val="50565C"/>
                </a:solidFill>
                <a:latin typeface="Franklin Gothic Book"/>
              </a:rPr>
              <a:t>Surfaces and interfaces are the first line of defense against chemical attack, tribological and contact mechanical loads, and thermal and oxidation resistance. </a:t>
            </a:r>
          </a:p>
          <a:p>
            <a:pPr marL="742950" lvl="1" indent="-285750" fontAlgn="ctr">
              <a:spcBef>
                <a:spcPts val="0"/>
              </a:spcBef>
              <a:spcAft>
                <a:spcPts val="600"/>
              </a:spcAft>
              <a:buClr>
                <a:srgbClr val="7AC143"/>
              </a:buClr>
              <a:buFont typeface="Wingdings" panose="05000000000000000000" pitchFamily="2" charset="2"/>
              <a:buChar char="Ø"/>
            </a:pPr>
            <a:r>
              <a:rPr lang="en-US" sz="1700" dirty="0">
                <a:solidFill>
                  <a:srgbClr val="50565C"/>
                </a:solidFill>
                <a:latin typeface="Franklin Gothic Book"/>
              </a:rPr>
              <a:t>Bulk structures need to be resilient against temperature, creep, un-desired phase changes, and other micro-structural changes. </a:t>
            </a:r>
          </a:p>
          <a:p>
            <a:pPr marL="285750" indent="-285750" fontAlgn="ctr">
              <a:spcBef>
                <a:spcPts val="0"/>
              </a:spcBef>
              <a:spcAft>
                <a:spcPts val="600"/>
              </a:spcAft>
              <a:buClr>
                <a:srgbClr val="7AC143"/>
              </a:buClr>
              <a:buFont typeface="Wingdings" panose="05000000000000000000" pitchFamily="2" charset="2"/>
              <a:buChar char="Ø"/>
            </a:pPr>
            <a:r>
              <a:rPr lang="en-US" sz="1700" b="1" dirty="0">
                <a:solidFill>
                  <a:srgbClr val="50565C"/>
                </a:solidFill>
                <a:latin typeface="Franklin Gothic Book"/>
              </a:rPr>
              <a:t>Fundamental understanding of extreme and complex conditions: </a:t>
            </a:r>
          </a:p>
          <a:p>
            <a:pPr marL="742950" lvl="1" indent="-285750" fontAlgn="ctr">
              <a:spcBef>
                <a:spcPts val="0"/>
              </a:spcBef>
              <a:spcAft>
                <a:spcPts val="600"/>
              </a:spcAft>
              <a:buClr>
                <a:srgbClr val="7AC143"/>
              </a:buClr>
              <a:buFont typeface="Wingdings" panose="05000000000000000000" pitchFamily="2" charset="2"/>
              <a:buChar char="Ø"/>
            </a:pPr>
            <a:r>
              <a:rPr lang="en-US" sz="1700" dirty="0">
                <a:solidFill>
                  <a:srgbClr val="50565C"/>
                </a:solidFill>
                <a:latin typeface="Franklin Gothic Book"/>
              </a:rPr>
              <a:t>Material degradation ranging from gradual performance loss to catastrophic failure can result from a complex combination of conditions which is difficult to replicate experimentally or predict computationally. </a:t>
            </a:r>
          </a:p>
          <a:p>
            <a:pPr marL="742950" lvl="1" indent="-285750" fontAlgn="ctr">
              <a:spcBef>
                <a:spcPts val="0"/>
              </a:spcBef>
              <a:spcAft>
                <a:spcPts val="600"/>
              </a:spcAft>
              <a:buClr>
                <a:srgbClr val="7AC143"/>
              </a:buClr>
              <a:buFont typeface="Wingdings" panose="05000000000000000000" pitchFamily="2" charset="2"/>
              <a:buChar char="Ø"/>
            </a:pPr>
            <a:r>
              <a:rPr lang="en-US" sz="1700" dirty="0">
                <a:solidFill>
                  <a:srgbClr val="50565C"/>
                </a:solidFill>
                <a:latin typeface="Franklin Gothic Book"/>
              </a:rPr>
              <a:t>Current barriers include:</a:t>
            </a:r>
          </a:p>
          <a:p>
            <a:pPr marL="1200150" lvl="2" indent="-285750" fontAlgn="ctr">
              <a:spcBef>
                <a:spcPts val="0"/>
              </a:spcBef>
              <a:spcAft>
                <a:spcPts val="600"/>
              </a:spcAft>
              <a:buClr>
                <a:srgbClr val="7AC143"/>
              </a:buClr>
              <a:buFont typeface="Wingdings" panose="05000000000000000000" pitchFamily="2" charset="2"/>
              <a:buChar char="Ø"/>
            </a:pPr>
            <a:r>
              <a:rPr lang="en-US" sz="1700" dirty="0">
                <a:solidFill>
                  <a:srgbClr val="50565C"/>
                </a:solidFill>
                <a:latin typeface="Franklin Gothic Book"/>
              </a:rPr>
              <a:t>Lack of in-situ characterization technologies. </a:t>
            </a:r>
          </a:p>
          <a:p>
            <a:pPr marL="1200150" lvl="2" indent="-285750" fontAlgn="ctr">
              <a:spcBef>
                <a:spcPts val="0"/>
              </a:spcBef>
              <a:spcAft>
                <a:spcPts val="600"/>
              </a:spcAft>
              <a:buClr>
                <a:srgbClr val="7AC143"/>
              </a:buClr>
              <a:buFont typeface="Wingdings" panose="05000000000000000000" pitchFamily="2" charset="2"/>
              <a:buChar char="Ø"/>
            </a:pPr>
            <a:r>
              <a:rPr lang="en-US" sz="1700" dirty="0">
                <a:solidFill>
                  <a:srgbClr val="50565C"/>
                </a:solidFill>
                <a:latin typeface="Franklin Gothic Book"/>
              </a:rPr>
              <a:t>Poor understanding of time dependence of reactions and transformations under non-steady state conditions.</a:t>
            </a:r>
          </a:p>
          <a:p>
            <a:pPr marL="1200150" lvl="2" indent="-285750" fontAlgn="ctr">
              <a:spcBef>
                <a:spcPts val="0"/>
              </a:spcBef>
              <a:spcAft>
                <a:spcPts val="600"/>
              </a:spcAft>
              <a:buClr>
                <a:srgbClr val="7AC143"/>
              </a:buClr>
              <a:buFont typeface="Wingdings" panose="05000000000000000000" pitchFamily="2" charset="2"/>
              <a:buChar char="Ø"/>
            </a:pPr>
            <a:r>
              <a:rPr lang="en-US" sz="1700" dirty="0">
                <a:solidFill>
                  <a:srgbClr val="50565C"/>
                </a:solidFill>
                <a:latin typeface="Franklin Gothic Book"/>
              </a:rPr>
              <a:t>Lack of predictive capability in a multi-scale environment.</a:t>
            </a:r>
          </a:p>
          <a:p>
            <a:pPr marL="1200150" lvl="2" indent="-285750" fontAlgn="ctr">
              <a:spcBef>
                <a:spcPts val="0"/>
              </a:spcBef>
              <a:spcAft>
                <a:spcPts val="600"/>
              </a:spcAft>
              <a:buClr>
                <a:srgbClr val="7AC143"/>
              </a:buClr>
              <a:buFont typeface="Wingdings" panose="05000000000000000000" pitchFamily="2" charset="2"/>
              <a:buChar char="Ø"/>
            </a:pPr>
            <a:r>
              <a:rPr lang="en-US" sz="1700" dirty="0">
                <a:solidFill>
                  <a:srgbClr val="50565C"/>
                </a:solidFill>
                <a:latin typeface="Franklin Gothic Book"/>
              </a:rPr>
              <a:t>Lack of data and informatics for integrated computational materials engineering. </a:t>
            </a:r>
          </a:p>
          <a:p>
            <a:pPr marL="285750" indent="-285750" fontAlgn="ctr">
              <a:spcBef>
                <a:spcPts val="0"/>
              </a:spcBef>
              <a:spcAft>
                <a:spcPts val="600"/>
              </a:spcAft>
              <a:buClr>
                <a:srgbClr val="7AC143"/>
              </a:buClr>
              <a:buFont typeface="Wingdings" panose="05000000000000000000" pitchFamily="2" charset="2"/>
              <a:buChar char="Ø"/>
            </a:pPr>
            <a:endParaRPr lang="en-US" sz="1700" dirty="0">
              <a:solidFill>
                <a:srgbClr val="50565C"/>
              </a:solidFill>
              <a:latin typeface="Franklin Gothic Book"/>
            </a:endParaRPr>
          </a:p>
          <a:p>
            <a:pPr marL="285750" indent="-285750" fontAlgn="ctr">
              <a:spcBef>
                <a:spcPts val="0"/>
              </a:spcBef>
              <a:spcAft>
                <a:spcPts val="600"/>
              </a:spcAft>
              <a:buClr>
                <a:srgbClr val="7AC143"/>
              </a:buClr>
              <a:buFont typeface="Wingdings" panose="05000000000000000000" pitchFamily="2" charset="2"/>
              <a:buChar char="Ø"/>
            </a:pPr>
            <a:endParaRPr lang="en-US" sz="1700" dirty="0">
              <a:solidFill>
                <a:srgbClr val="50565C"/>
              </a:solidFill>
              <a:latin typeface="Franklin Gothic Book"/>
            </a:endParaRPr>
          </a:p>
          <a:p>
            <a:pPr fontAlgn="auto">
              <a:spcBef>
                <a:spcPts val="0"/>
              </a:spcBef>
              <a:spcAft>
                <a:spcPts val="600"/>
              </a:spcAft>
              <a:buClr>
                <a:srgbClr val="00425D"/>
              </a:buClr>
            </a:pPr>
            <a:endParaRPr lang="en-US" sz="1700" b="1" dirty="0">
              <a:solidFill>
                <a:srgbClr val="50565C"/>
              </a:solidFill>
              <a:latin typeface="Franklin Gothic Book"/>
            </a:endParaRPr>
          </a:p>
        </p:txBody>
      </p:sp>
    </p:spTree>
    <p:extLst>
      <p:ext uri="{BB962C8B-B14F-4D97-AF65-F5344CB8AC3E}">
        <p14:creationId xmlns:p14="http://schemas.microsoft.com/office/powerpoint/2010/main" val="3408946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0"/>
            <a:ext cx="8724900" cy="812800"/>
          </a:xfrm>
        </p:spPr>
        <p:txBody>
          <a:bodyPr/>
          <a:lstStyle/>
          <a:p>
            <a:r>
              <a:rPr lang="en-US" sz="2600" dirty="0">
                <a:solidFill>
                  <a:schemeClr val="accent5"/>
                </a:solidFill>
              </a:rPr>
              <a:t>Materials for Harsh Conditions Challenges and Barriers (Continued)</a:t>
            </a:r>
          </a:p>
        </p:txBody>
      </p:sp>
      <p:sp>
        <p:nvSpPr>
          <p:cNvPr id="3" name="TextBox 2"/>
          <p:cNvSpPr txBox="1"/>
          <p:nvPr/>
        </p:nvSpPr>
        <p:spPr>
          <a:xfrm>
            <a:off x="275167" y="914400"/>
            <a:ext cx="8724900" cy="5139869"/>
          </a:xfrm>
          <a:prstGeom prst="rect">
            <a:avLst/>
          </a:prstGeom>
          <a:noFill/>
        </p:spPr>
        <p:txBody>
          <a:bodyPr wrap="square" rtlCol="0">
            <a:spAutoFit/>
          </a:bodyPr>
          <a:lstStyle/>
          <a:p>
            <a:pPr marL="285750" indent="-285750" fontAlgn="ctr">
              <a:spcBef>
                <a:spcPts val="0"/>
              </a:spcBef>
              <a:spcAft>
                <a:spcPts val="600"/>
              </a:spcAft>
              <a:buClr>
                <a:srgbClr val="7AC143"/>
              </a:buClr>
              <a:buFont typeface="Wingdings" panose="05000000000000000000" pitchFamily="2" charset="2"/>
              <a:buChar char="Ø"/>
            </a:pPr>
            <a:r>
              <a:rPr lang="en-US" b="1" dirty="0">
                <a:solidFill>
                  <a:srgbClr val="50565C"/>
                </a:solidFill>
                <a:latin typeface="Franklin Gothic Book"/>
              </a:rPr>
              <a:t>Manufacturing: </a:t>
            </a:r>
          </a:p>
          <a:p>
            <a:pPr marL="742950" lvl="1" indent="-285750" fontAlgn="ctr">
              <a:spcBef>
                <a:spcPts val="0"/>
              </a:spcBef>
              <a:spcAft>
                <a:spcPts val="600"/>
              </a:spcAft>
              <a:buClr>
                <a:srgbClr val="7AC143"/>
              </a:buClr>
              <a:buFont typeface="Wingdings" panose="05000000000000000000" pitchFamily="2" charset="2"/>
              <a:buChar char="Ø"/>
            </a:pPr>
            <a:r>
              <a:rPr lang="en-US" dirty="0">
                <a:solidFill>
                  <a:srgbClr val="50565C"/>
                </a:solidFill>
                <a:latin typeface="Franklin Gothic Book"/>
              </a:rPr>
              <a:t>Conceptual solutions for materials exist for virtually any harsh condition, but the pathway to manufacture them cost effectively does not.  Even some currently known crack-prone higher temperature materials cannot be manufactured.</a:t>
            </a:r>
          </a:p>
          <a:p>
            <a:pPr marL="742950" lvl="1" indent="-285750" fontAlgn="ctr">
              <a:spcBef>
                <a:spcPts val="0"/>
              </a:spcBef>
              <a:spcAft>
                <a:spcPts val="600"/>
              </a:spcAft>
              <a:buClr>
                <a:srgbClr val="7AC143"/>
              </a:buClr>
              <a:buFont typeface="Wingdings" panose="05000000000000000000" pitchFamily="2" charset="2"/>
              <a:buChar char="Ø"/>
            </a:pPr>
            <a:r>
              <a:rPr lang="en-US" dirty="0">
                <a:solidFill>
                  <a:srgbClr val="50565C"/>
                </a:solidFill>
                <a:latin typeface="Franklin Gothic Book"/>
              </a:rPr>
              <a:t>Cost-effective manufacturing includes production of materials and assembly of parts which requires integration of materials in structures (joining, coating, sealing, lubrication, etc.) and consideration of the supply chain. </a:t>
            </a:r>
          </a:p>
          <a:p>
            <a:pPr marL="285750" indent="-285750" fontAlgn="ctr">
              <a:spcBef>
                <a:spcPts val="0"/>
              </a:spcBef>
              <a:spcAft>
                <a:spcPts val="600"/>
              </a:spcAft>
              <a:buClr>
                <a:srgbClr val="7AC143"/>
              </a:buClr>
              <a:buFont typeface="Wingdings" panose="05000000000000000000" pitchFamily="2" charset="2"/>
              <a:buChar char="Ø"/>
            </a:pPr>
            <a:r>
              <a:rPr lang="en-US" b="1" dirty="0">
                <a:solidFill>
                  <a:srgbClr val="50565C"/>
                </a:solidFill>
                <a:latin typeface="Franklin Gothic Book"/>
              </a:rPr>
              <a:t>Flexible and advanced energy solutions: </a:t>
            </a:r>
          </a:p>
          <a:p>
            <a:pPr marL="742950" lvl="1" indent="-285750" fontAlgn="ctr">
              <a:spcBef>
                <a:spcPts val="0"/>
              </a:spcBef>
              <a:spcAft>
                <a:spcPts val="600"/>
              </a:spcAft>
              <a:buClr>
                <a:srgbClr val="7AC143"/>
              </a:buClr>
              <a:buFont typeface="Wingdings" panose="05000000000000000000" pitchFamily="2" charset="2"/>
              <a:buChar char="Ø"/>
            </a:pPr>
            <a:r>
              <a:rPr lang="en-US" dirty="0">
                <a:solidFill>
                  <a:srgbClr val="50565C"/>
                </a:solidFill>
                <a:latin typeface="Franklin Gothic Book"/>
              </a:rPr>
              <a:t>The future will inevitably present challenges to materials when a variety of power sources play an important role in the grid. </a:t>
            </a:r>
          </a:p>
          <a:p>
            <a:pPr marL="742950" lvl="1" indent="-285750" fontAlgn="ctr">
              <a:spcBef>
                <a:spcPts val="0"/>
              </a:spcBef>
              <a:spcAft>
                <a:spcPts val="600"/>
              </a:spcAft>
              <a:buClr>
                <a:srgbClr val="7AC143"/>
              </a:buClr>
              <a:buFont typeface="Wingdings" panose="05000000000000000000" pitchFamily="2" charset="2"/>
              <a:buChar char="Ø"/>
            </a:pPr>
            <a:r>
              <a:rPr lang="en-US" dirty="0">
                <a:solidFill>
                  <a:srgbClr val="50565C"/>
                </a:solidFill>
                <a:latin typeface="Franklin Gothic Book"/>
              </a:rPr>
              <a:t>Besides power generation, electrification, energy storage, CO</a:t>
            </a:r>
            <a:r>
              <a:rPr lang="en-US" baseline="-25000" dirty="0">
                <a:solidFill>
                  <a:srgbClr val="50565C"/>
                </a:solidFill>
                <a:latin typeface="Franklin Gothic Book"/>
              </a:rPr>
              <a:t>2</a:t>
            </a:r>
            <a:r>
              <a:rPr lang="en-US" dirty="0">
                <a:solidFill>
                  <a:srgbClr val="50565C"/>
                </a:solidFill>
                <a:latin typeface="Franklin Gothic Book"/>
              </a:rPr>
              <a:t> reduction, and fuel flexibility (H2) will require machines and tools operating under new types of harsh conditions.</a:t>
            </a:r>
          </a:p>
          <a:p>
            <a:pPr marL="285750" indent="-285750" fontAlgn="ctr">
              <a:spcBef>
                <a:spcPts val="0"/>
              </a:spcBef>
              <a:spcAft>
                <a:spcPts val="600"/>
              </a:spcAft>
              <a:buClr>
                <a:srgbClr val="7AC143"/>
              </a:buClr>
              <a:buFont typeface="Wingdings" panose="05000000000000000000" pitchFamily="2" charset="2"/>
              <a:buChar char="Ø"/>
            </a:pPr>
            <a:endParaRPr lang="en-US" dirty="0">
              <a:solidFill>
                <a:srgbClr val="50565C"/>
              </a:solidFill>
              <a:latin typeface="Franklin Gothic Book"/>
            </a:endParaRPr>
          </a:p>
          <a:p>
            <a:pPr marL="285750" indent="-285750" fontAlgn="ctr">
              <a:spcBef>
                <a:spcPts val="0"/>
              </a:spcBef>
              <a:spcAft>
                <a:spcPts val="600"/>
              </a:spcAft>
              <a:buClr>
                <a:srgbClr val="7AC143"/>
              </a:buClr>
              <a:buFont typeface="Wingdings" panose="05000000000000000000" pitchFamily="2" charset="2"/>
              <a:buChar char="Ø"/>
            </a:pPr>
            <a:endParaRPr lang="en-US" dirty="0">
              <a:solidFill>
                <a:srgbClr val="50565C"/>
              </a:solidFill>
              <a:latin typeface="Franklin Gothic Book"/>
            </a:endParaRPr>
          </a:p>
          <a:p>
            <a:pPr fontAlgn="auto">
              <a:spcBef>
                <a:spcPts val="0"/>
              </a:spcBef>
              <a:spcAft>
                <a:spcPts val="600"/>
              </a:spcAft>
              <a:buClr>
                <a:srgbClr val="00425D"/>
              </a:buClr>
            </a:pPr>
            <a:endParaRPr lang="en-US" b="1" dirty="0">
              <a:solidFill>
                <a:srgbClr val="50565C"/>
              </a:solidFill>
              <a:latin typeface="Franklin Gothic Book"/>
            </a:endParaRPr>
          </a:p>
        </p:txBody>
      </p:sp>
    </p:spTree>
    <p:extLst>
      <p:ext uri="{BB962C8B-B14F-4D97-AF65-F5344CB8AC3E}">
        <p14:creationId xmlns:p14="http://schemas.microsoft.com/office/powerpoint/2010/main" val="3660639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0"/>
            <a:ext cx="8724900" cy="812800"/>
          </a:xfrm>
        </p:spPr>
        <p:txBody>
          <a:bodyPr/>
          <a:lstStyle/>
          <a:p>
            <a:r>
              <a:rPr lang="en-US" sz="2800" dirty="0">
                <a:solidFill>
                  <a:schemeClr val="accent5"/>
                </a:solidFill>
              </a:rPr>
              <a:t>Materials for Harsh Conditions Objectives and Targets</a:t>
            </a:r>
          </a:p>
        </p:txBody>
      </p:sp>
      <p:sp>
        <p:nvSpPr>
          <p:cNvPr id="4" name="Rectangle: Rounded Corners 3">
            <a:extLst>
              <a:ext uri="{FF2B5EF4-FFF2-40B4-BE49-F238E27FC236}">
                <a16:creationId xmlns:a16="http://schemas.microsoft.com/office/drawing/2014/main" xmlns="" id="{46ADA786-E0F6-4D98-B093-8EAC761CC3EE}"/>
              </a:ext>
            </a:extLst>
          </p:cNvPr>
          <p:cNvSpPr/>
          <p:nvPr/>
        </p:nvSpPr>
        <p:spPr>
          <a:xfrm>
            <a:off x="457200" y="1066800"/>
            <a:ext cx="7924800" cy="190500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OBJECTIVE</a:t>
            </a:r>
          </a:p>
          <a:p>
            <a:pPr algn="ctr"/>
            <a:endParaRPr lang="en-US" sz="800" b="1" dirty="0">
              <a:solidFill>
                <a:schemeClr val="tx1"/>
              </a:solidFill>
            </a:endParaRPr>
          </a:p>
          <a:p>
            <a:pPr algn="ctr"/>
            <a:r>
              <a:rPr lang="en-US" dirty="0">
                <a:solidFill>
                  <a:schemeClr val="tx1"/>
                </a:solidFill>
              </a:rPr>
              <a:t>Advance technologies that increase the durability and reduce the cost of materials and components operating in harsh and extreme environments (e.g., high temperature, corrosive, hydrogen, and radiation) to enable technologies that lower energy use and emissions.</a:t>
            </a:r>
          </a:p>
        </p:txBody>
      </p:sp>
      <p:sp>
        <p:nvSpPr>
          <p:cNvPr id="5" name="Rectangle: Rounded Corners 4">
            <a:extLst>
              <a:ext uri="{FF2B5EF4-FFF2-40B4-BE49-F238E27FC236}">
                <a16:creationId xmlns:a16="http://schemas.microsoft.com/office/drawing/2014/main" xmlns="" id="{64B6DB81-0887-4A83-AAB3-486D2FF782C1}"/>
              </a:ext>
            </a:extLst>
          </p:cNvPr>
          <p:cNvSpPr/>
          <p:nvPr/>
        </p:nvSpPr>
        <p:spPr>
          <a:xfrm>
            <a:off x="457200" y="3352800"/>
            <a:ext cx="7924800" cy="266700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1">
            <a:schemeClr val="accent4"/>
          </a:lnRef>
          <a:fillRef idx="3">
            <a:schemeClr val="accent4"/>
          </a:fillRef>
          <a:effectRef idx="2">
            <a:schemeClr val="accent4"/>
          </a:effectRef>
          <a:fontRef idx="minor">
            <a:schemeClr val="lt1"/>
          </a:fontRef>
        </p:style>
        <p:txBody>
          <a:bodyPr rtlCol="0" anchor="ctr"/>
          <a:lstStyle/>
          <a:p>
            <a:pPr algn="ctr"/>
            <a:r>
              <a:rPr lang="en-US" b="1" dirty="0">
                <a:solidFill>
                  <a:schemeClr val="tx1"/>
                </a:solidFill>
              </a:rPr>
              <a:t>TARGETS</a:t>
            </a:r>
          </a:p>
          <a:p>
            <a:endParaRPr lang="en-US" sz="800" dirty="0">
              <a:solidFill>
                <a:schemeClr val="tx1"/>
              </a:solidFill>
            </a:endParaRPr>
          </a:p>
          <a:p>
            <a:pPr marL="342900" indent="-342900">
              <a:buFont typeface="+mj-lt"/>
              <a:buAutoNum type="arabicPeriod"/>
            </a:pPr>
            <a:r>
              <a:rPr lang="en-US" dirty="0">
                <a:solidFill>
                  <a:schemeClr val="tx1"/>
                </a:solidFill>
              </a:rPr>
              <a:t>Accelerate by 50% the ability to predict a material’s response (microstructure and properties) to a change in conditions.</a:t>
            </a:r>
          </a:p>
          <a:p>
            <a:pPr marL="342900" indent="-342900">
              <a:buFont typeface="+mj-lt"/>
              <a:buAutoNum type="arabicPeriod"/>
            </a:pPr>
            <a:r>
              <a:rPr lang="en-US" dirty="0">
                <a:solidFill>
                  <a:schemeClr val="tx1"/>
                </a:solidFill>
              </a:rPr>
              <a:t>Accelerate the process of materials discovery by 50% to improve performance in selected applications or materials classes.</a:t>
            </a:r>
          </a:p>
          <a:p>
            <a:pPr marL="342900" indent="-342900">
              <a:buFont typeface="+mj-lt"/>
              <a:buAutoNum type="arabicPeriod"/>
            </a:pPr>
            <a:r>
              <a:rPr lang="en-US" dirty="0">
                <a:solidFill>
                  <a:schemeClr val="tx1"/>
                </a:solidFill>
              </a:rPr>
              <a:t>Achieve performance-based cost parity for the manufacture of alternate materials and parts for use in harsh service conditions.</a:t>
            </a:r>
          </a:p>
          <a:p>
            <a:pPr algn="ctr"/>
            <a:endParaRPr lang="en-US" dirty="0">
              <a:solidFill>
                <a:schemeClr val="tx1"/>
              </a:solidFill>
            </a:endParaRPr>
          </a:p>
        </p:txBody>
      </p:sp>
    </p:spTree>
    <p:extLst>
      <p:ext uri="{BB962C8B-B14F-4D97-AF65-F5344CB8AC3E}">
        <p14:creationId xmlns:p14="http://schemas.microsoft.com/office/powerpoint/2010/main" val="3367898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0"/>
            <a:ext cx="8724900" cy="812800"/>
          </a:xfrm>
        </p:spPr>
        <p:txBody>
          <a:bodyPr/>
          <a:lstStyle/>
          <a:p>
            <a:r>
              <a:rPr lang="en-US" sz="2800" dirty="0">
                <a:solidFill>
                  <a:schemeClr val="accent5"/>
                </a:solidFill>
              </a:rPr>
              <a:t>Materials for Harsh Conditions Key Thrusts</a:t>
            </a:r>
          </a:p>
        </p:txBody>
      </p:sp>
      <p:sp>
        <p:nvSpPr>
          <p:cNvPr id="3" name="TextBox 2"/>
          <p:cNvSpPr txBox="1"/>
          <p:nvPr/>
        </p:nvSpPr>
        <p:spPr>
          <a:xfrm>
            <a:off x="228600" y="1047720"/>
            <a:ext cx="8534400" cy="5724644"/>
          </a:xfrm>
          <a:prstGeom prst="rect">
            <a:avLst/>
          </a:prstGeom>
          <a:noFill/>
        </p:spPr>
        <p:txBody>
          <a:bodyPr wrap="square" rtlCol="0">
            <a:spAutoFit/>
          </a:bodyPr>
          <a:lstStyle/>
          <a:p>
            <a:pPr marL="285750" indent="-285750" fontAlgn="ctr">
              <a:spcBef>
                <a:spcPts val="0"/>
              </a:spcBef>
              <a:spcAft>
                <a:spcPts val="600"/>
              </a:spcAft>
              <a:buClr>
                <a:srgbClr val="7AC143"/>
              </a:buClr>
              <a:buFont typeface="Wingdings" panose="05000000000000000000" pitchFamily="2" charset="2"/>
              <a:buChar char="Ø"/>
            </a:pPr>
            <a:r>
              <a:rPr lang="en-US" dirty="0">
                <a:solidFill>
                  <a:srgbClr val="50565C"/>
                </a:solidFill>
                <a:latin typeface="Franklin Gothic Book"/>
              </a:rPr>
              <a:t>Contributing to broader DOE Harsh Environmental Materials Initiative</a:t>
            </a:r>
          </a:p>
          <a:p>
            <a:pPr marL="285750" indent="-285750" fontAlgn="ctr">
              <a:spcBef>
                <a:spcPts val="0"/>
              </a:spcBef>
              <a:spcAft>
                <a:spcPts val="600"/>
              </a:spcAft>
              <a:buClr>
                <a:srgbClr val="7AC143"/>
              </a:buClr>
              <a:buFont typeface="Wingdings" panose="05000000000000000000" pitchFamily="2" charset="2"/>
              <a:buChar char="Ø"/>
            </a:pPr>
            <a:r>
              <a:rPr lang="en-US" dirty="0">
                <a:solidFill>
                  <a:srgbClr val="50565C"/>
                </a:solidFill>
                <a:latin typeface="Franklin Gothic Book"/>
              </a:rPr>
              <a:t>Responding to specified direction in Congressional appropriations:</a:t>
            </a:r>
          </a:p>
          <a:p>
            <a:pPr marL="742950" lvl="1" indent="-285750" fontAlgn="ctr">
              <a:spcBef>
                <a:spcPts val="0"/>
              </a:spcBef>
              <a:spcAft>
                <a:spcPts val="600"/>
              </a:spcAft>
              <a:buClr>
                <a:srgbClr val="7AC143"/>
              </a:buClr>
              <a:buFont typeface="Wingdings" panose="05000000000000000000" pitchFamily="2" charset="2"/>
              <a:buChar char="Ø"/>
            </a:pPr>
            <a:r>
              <a:rPr lang="en-US" dirty="0">
                <a:solidFill>
                  <a:srgbClr val="50565C"/>
                </a:solidFill>
                <a:latin typeface="Franklin Gothic Book"/>
              </a:rPr>
              <a:t>FY20 direction: $20,000,000 for process-informed science, design, and engineering materials and devices in harsh environments (including nuclear environments)</a:t>
            </a:r>
          </a:p>
          <a:p>
            <a:pPr marL="742950" lvl="1" indent="-285750" fontAlgn="ctr">
              <a:spcBef>
                <a:spcPts val="0"/>
              </a:spcBef>
              <a:spcAft>
                <a:spcPts val="600"/>
              </a:spcAft>
              <a:buClr>
                <a:srgbClr val="7AC143"/>
              </a:buClr>
              <a:buFont typeface="Wingdings" panose="05000000000000000000" pitchFamily="2" charset="2"/>
              <a:buChar char="Ø"/>
            </a:pPr>
            <a:r>
              <a:rPr lang="en-US" dirty="0">
                <a:solidFill>
                  <a:srgbClr val="50565C"/>
                </a:solidFill>
                <a:latin typeface="Franklin Gothic Book"/>
              </a:rPr>
              <a:t>FY19 direction: $20,000,000 for process-informed science, design, and engineering materials and devices in harsh environments</a:t>
            </a:r>
          </a:p>
          <a:p>
            <a:pPr marL="285750" indent="-285750" fontAlgn="ctr">
              <a:spcBef>
                <a:spcPts val="0"/>
              </a:spcBef>
              <a:spcAft>
                <a:spcPts val="600"/>
              </a:spcAft>
              <a:buClr>
                <a:srgbClr val="7AC143"/>
              </a:buClr>
              <a:buFont typeface="Wingdings" panose="05000000000000000000" pitchFamily="2" charset="2"/>
              <a:buChar char="Ø"/>
            </a:pPr>
            <a:r>
              <a:rPr lang="en-US" dirty="0">
                <a:solidFill>
                  <a:srgbClr val="50565C"/>
                </a:solidFill>
                <a:latin typeface="Franklin Gothic Book"/>
              </a:rPr>
              <a:t>Further analyzing and exploring remaining opportunities in the AMO mission space, potentially to include:</a:t>
            </a:r>
          </a:p>
          <a:p>
            <a:pPr marL="742950" lvl="1" indent="-285750" fontAlgn="ctr">
              <a:spcBef>
                <a:spcPts val="0"/>
              </a:spcBef>
              <a:spcAft>
                <a:spcPts val="600"/>
              </a:spcAft>
              <a:buClr>
                <a:srgbClr val="7AC143"/>
              </a:buClr>
              <a:buFont typeface="Wingdings" panose="05000000000000000000" pitchFamily="2" charset="2"/>
              <a:buChar char="Ø"/>
            </a:pPr>
            <a:r>
              <a:rPr lang="en-US" dirty="0">
                <a:solidFill>
                  <a:srgbClr val="50565C"/>
                </a:solidFill>
                <a:latin typeface="Franklin Gothic Book"/>
              </a:rPr>
              <a:t>Testing &amp; simulation facilities and impacts analysis</a:t>
            </a:r>
          </a:p>
          <a:p>
            <a:pPr marL="742950" lvl="1" indent="-285750" fontAlgn="ctr">
              <a:spcBef>
                <a:spcPts val="0"/>
              </a:spcBef>
              <a:spcAft>
                <a:spcPts val="600"/>
              </a:spcAft>
              <a:buClr>
                <a:srgbClr val="7AC143"/>
              </a:buClr>
              <a:buFont typeface="Wingdings" panose="05000000000000000000" pitchFamily="2" charset="2"/>
              <a:buChar char="Ø"/>
            </a:pPr>
            <a:r>
              <a:rPr lang="en-US" dirty="0">
                <a:solidFill>
                  <a:srgbClr val="50565C"/>
                </a:solidFill>
                <a:latin typeface="Franklin Gothic Book"/>
              </a:rPr>
              <a:t>Unaddressed harsh environment regimes</a:t>
            </a:r>
          </a:p>
          <a:p>
            <a:pPr marL="742950" lvl="1" indent="-285750" fontAlgn="ctr">
              <a:spcBef>
                <a:spcPts val="0"/>
              </a:spcBef>
              <a:spcAft>
                <a:spcPts val="600"/>
              </a:spcAft>
              <a:buClr>
                <a:srgbClr val="7AC143"/>
              </a:buClr>
              <a:buFont typeface="Wingdings" panose="05000000000000000000" pitchFamily="2" charset="2"/>
              <a:buChar char="Ø"/>
            </a:pPr>
            <a:r>
              <a:rPr lang="en-US" dirty="0">
                <a:solidFill>
                  <a:srgbClr val="50565C"/>
                </a:solidFill>
                <a:latin typeface="Franklin Gothic Book"/>
              </a:rPr>
              <a:t>Better understanding the mechanisms of high temperature degradation</a:t>
            </a:r>
          </a:p>
          <a:p>
            <a:pPr marL="742950" lvl="1" indent="-285750" fontAlgn="ctr">
              <a:spcBef>
                <a:spcPts val="0"/>
              </a:spcBef>
              <a:spcAft>
                <a:spcPts val="600"/>
              </a:spcAft>
              <a:buClr>
                <a:srgbClr val="7AC143"/>
              </a:buClr>
              <a:buFont typeface="Wingdings" panose="05000000000000000000" pitchFamily="2" charset="2"/>
              <a:buChar char="Ø"/>
            </a:pPr>
            <a:r>
              <a:rPr lang="en-US" dirty="0">
                <a:solidFill>
                  <a:srgbClr val="50565C"/>
                </a:solidFill>
                <a:latin typeface="Franklin Gothic Book"/>
              </a:rPr>
              <a:t>Advancing new materials manufacturing methods</a:t>
            </a:r>
          </a:p>
          <a:p>
            <a:pPr marL="285750" indent="-285750" fontAlgn="ctr">
              <a:spcBef>
                <a:spcPts val="0"/>
              </a:spcBef>
              <a:spcAft>
                <a:spcPts val="600"/>
              </a:spcAft>
              <a:buClr>
                <a:srgbClr val="7AC143"/>
              </a:buClr>
              <a:buFont typeface="Wingdings" panose="05000000000000000000" pitchFamily="2" charset="2"/>
              <a:buChar char="Ø"/>
            </a:pPr>
            <a:endParaRPr lang="en-US" dirty="0">
              <a:solidFill>
                <a:srgbClr val="50565C"/>
              </a:solidFill>
              <a:latin typeface="Franklin Gothic Book"/>
            </a:endParaRPr>
          </a:p>
          <a:p>
            <a:pPr marL="285750" indent="-285750" fontAlgn="ctr">
              <a:spcBef>
                <a:spcPts val="0"/>
              </a:spcBef>
              <a:spcAft>
                <a:spcPts val="600"/>
              </a:spcAft>
              <a:buClr>
                <a:srgbClr val="7AC143"/>
              </a:buClr>
              <a:buFont typeface="Wingdings" panose="05000000000000000000" pitchFamily="2" charset="2"/>
              <a:buChar char="Ø"/>
            </a:pPr>
            <a:endParaRPr lang="en-US" b="1" dirty="0">
              <a:solidFill>
                <a:srgbClr val="50565C"/>
              </a:solidFill>
              <a:latin typeface="Franklin Gothic Book"/>
            </a:endParaRPr>
          </a:p>
          <a:p>
            <a:pPr marL="285750" indent="-285750" fontAlgn="ctr">
              <a:spcBef>
                <a:spcPts val="0"/>
              </a:spcBef>
              <a:spcAft>
                <a:spcPts val="600"/>
              </a:spcAft>
              <a:buClr>
                <a:srgbClr val="7AC143"/>
              </a:buClr>
              <a:buFont typeface="Wingdings" panose="05000000000000000000" pitchFamily="2" charset="2"/>
              <a:buChar char="Ø"/>
            </a:pPr>
            <a:endParaRPr lang="en-US" b="1" dirty="0">
              <a:solidFill>
                <a:srgbClr val="50565C"/>
              </a:solidFill>
              <a:latin typeface="Franklin Gothic Book"/>
            </a:endParaRPr>
          </a:p>
          <a:p>
            <a:pPr marL="285750" indent="-285750" fontAlgn="ctr">
              <a:spcBef>
                <a:spcPts val="0"/>
              </a:spcBef>
              <a:spcAft>
                <a:spcPts val="600"/>
              </a:spcAft>
              <a:buClr>
                <a:srgbClr val="7AC143"/>
              </a:buClr>
              <a:buFont typeface="Wingdings" panose="05000000000000000000" pitchFamily="2" charset="2"/>
              <a:buChar char="Ø"/>
            </a:pPr>
            <a:endParaRPr lang="en-US" b="1" dirty="0">
              <a:solidFill>
                <a:srgbClr val="50565C"/>
              </a:solidFill>
              <a:latin typeface="Franklin Gothic Book"/>
            </a:endParaRPr>
          </a:p>
        </p:txBody>
      </p:sp>
    </p:spTree>
    <p:extLst>
      <p:ext uri="{BB962C8B-B14F-4D97-AF65-F5344CB8AC3E}">
        <p14:creationId xmlns:p14="http://schemas.microsoft.com/office/powerpoint/2010/main" val="2809059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812800"/>
          </a:xfrm>
        </p:spPr>
        <p:txBody>
          <a:bodyPr/>
          <a:lstStyle/>
          <a:p>
            <a:r>
              <a:rPr lang="en-US" sz="2800" dirty="0">
                <a:solidFill>
                  <a:schemeClr val="accent5"/>
                </a:solidFill>
              </a:rPr>
              <a:t>Materials for Harsh Conditions Current Portfolio</a:t>
            </a:r>
          </a:p>
        </p:txBody>
      </p:sp>
      <p:sp>
        <p:nvSpPr>
          <p:cNvPr id="3" name="TextBox 2"/>
          <p:cNvSpPr txBox="1"/>
          <p:nvPr/>
        </p:nvSpPr>
        <p:spPr>
          <a:xfrm>
            <a:off x="228600" y="838200"/>
            <a:ext cx="8610600" cy="5611793"/>
          </a:xfrm>
          <a:prstGeom prst="rect">
            <a:avLst/>
          </a:prstGeom>
          <a:noFill/>
        </p:spPr>
        <p:txBody>
          <a:bodyPr wrap="square" rtlCol="0">
            <a:spAutoFit/>
          </a:bodyPr>
          <a:lstStyle/>
          <a:p>
            <a:pPr marL="285750" indent="-285750" fontAlgn="ctr">
              <a:spcBef>
                <a:spcPts val="0"/>
              </a:spcBef>
              <a:spcAft>
                <a:spcPts val="400"/>
              </a:spcAft>
              <a:buClr>
                <a:srgbClr val="7AC143"/>
              </a:buClr>
              <a:buFont typeface="Wingdings" panose="05000000000000000000" pitchFamily="2" charset="2"/>
              <a:buChar char="Ø"/>
            </a:pPr>
            <a:r>
              <a:rPr lang="en-US" sz="1600" dirty="0">
                <a:solidFill>
                  <a:srgbClr val="50565C"/>
                </a:solidFill>
                <a:latin typeface="Franklin Gothic Book"/>
              </a:rPr>
              <a:t>AMO FY19 Multi-topic-FOA:  Subtopic 1.4: Process‐Informed Science, Design, and Engineering of Materials and Devices Operating in Harsh Service Conditions:</a:t>
            </a:r>
          </a:p>
          <a:p>
            <a:pPr marL="742950" lvl="1" indent="-285750" fontAlgn="ctr">
              <a:spcBef>
                <a:spcPts val="0"/>
              </a:spcBef>
              <a:spcAft>
                <a:spcPts val="400"/>
              </a:spcAft>
              <a:buClr>
                <a:srgbClr val="7AC143"/>
              </a:buClr>
              <a:buFont typeface="Wingdings" panose="05000000000000000000" pitchFamily="2" charset="2"/>
              <a:buChar char="Ø"/>
            </a:pPr>
            <a:r>
              <a:rPr lang="en-US" sz="1600" dirty="0">
                <a:solidFill>
                  <a:srgbClr val="50565C"/>
                </a:solidFill>
                <a:latin typeface="Franklin Gothic Book"/>
              </a:rPr>
              <a:t>12 awards in total with total FY19 &amp; FY20 DOE funding of ~$26.4 million</a:t>
            </a:r>
          </a:p>
          <a:p>
            <a:pPr marL="742950" lvl="1" indent="-285750" fontAlgn="ctr">
              <a:spcBef>
                <a:spcPts val="0"/>
              </a:spcBef>
              <a:spcAft>
                <a:spcPts val="400"/>
              </a:spcAft>
              <a:buClr>
                <a:srgbClr val="7AC143"/>
              </a:buClr>
              <a:buFont typeface="Wingdings" panose="05000000000000000000" pitchFamily="2" charset="2"/>
              <a:buChar char="Ø"/>
            </a:pPr>
            <a:r>
              <a:rPr lang="en-US" sz="1600" dirty="0">
                <a:solidFill>
                  <a:srgbClr val="50565C"/>
                </a:solidFill>
                <a:latin typeface="Franklin Gothic Book"/>
              </a:rPr>
              <a:t>Focused in three areas:</a:t>
            </a:r>
          </a:p>
          <a:p>
            <a:pPr marL="1200150" lvl="2" indent="-285750" fontAlgn="ctr">
              <a:spcBef>
                <a:spcPts val="0"/>
              </a:spcBef>
              <a:spcAft>
                <a:spcPts val="400"/>
              </a:spcAft>
              <a:buClr>
                <a:srgbClr val="7AC143"/>
              </a:buClr>
              <a:buFont typeface="Wingdings" panose="05000000000000000000" pitchFamily="2" charset="2"/>
              <a:buChar char="Ø"/>
            </a:pPr>
            <a:r>
              <a:rPr lang="en-US" sz="1600" dirty="0">
                <a:solidFill>
                  <a:srgbClr val="50565C"/>
                </a:solidFill>
                <a:latin typeface="Franklin Gothic Book"/>
              </a:rPr>
              <a:t>New Materials Development (energy efficiency, performance, ≤ cost for crosscutting and targeted EERE/AMO objectives) </a:t>
            </a:r>
          </a:p>
          <a:p>
            <a:pPr marL="1200150" lvl="2" indent="-285750" fontAlgn="ctr">
              <a:spcBef>
                <a:spcPts val="0"/>
              </a:spcBef>
              <a:spcAft>
                <a:spcPts val="400"/>
              </a:spcAft>
              <a:buClr>
                <a:srgbClr val="7AC143"/>
              </a:buClr>
              <a:buFont typeface="Wingdings" panose="05000000000000000000" pitchFamily="2" charset="2"/>
              <a:buChar char="Ø"/>
            </a:pPr>
            <a:r>
              <a:rPr lang="en-US" sz="1600" dirty="0">
                <a:solidFill>
                  <a:srgbClr val="50565C"/>
                </a:solidFill>
                <a:latin typeface="Franklin Gothic Book"/>
              </a:rPr>
              <a:t>Advanced Materials Production, Manufacturing and Assembly of Parts (energy efficiency, cost)</a:t>
            </a:r>
          </a:p>
          <a:p>
            <a:pPr marL="1200150" lvl="2" indent="-285750" fontAlgn="ctr">
              <a:spcBef>
                <a:spcPts val="0"/>
              </a:spcBef>
              <a:spcAft>
                <a:spcPts val="400"/>
              </a:spcAft>
              <a:buClr>
                <a:srgbClr val="7AC143"/>
              </a:buClr>
              <a:buFont typeface="Wingdings" panose="05000000000000000000" pitchFamily="2" charset="2"/>
              <a:buChar char="Ø"/>
            </a:pPr>
            <a:r>
              <a:rPr lang="en-US" sz="1600" dirty="0">
                <a:solidFill>
                  <a:srgbClr val="50565C"/>
                </a:solidFill>
                <a:latin typeface="Franklin Gothic Book"/>
              </a:rPr>
              <a:t>Crosscutting: Modeling and Simulation Tools (fundamental understanding of extreme and complex conditions)</a:t>
            </a:r>
          </a:p>
          <a:p>
            <a:pPr marL="285750" indent="-285750" fontAlgn="ctr">
              <a:spcBef>
                <a:spcPts val="0"/>
              </a:spcBef>
              <a:spcAft>
                <a:spcPts val="400"/>
              </a:spcAft>
              <a:buClr>
                <a:srgbClr val="7AC143"/>
              </a:buClr>
              <a:buFont typeface="Wingdings" panose="05000000000000000000" pitchFamily="2" charset="2"/>
              <a:buChar char="Ø"/>
            </a:pPr>
            <a:r>
              <a:rPr lang="en-US" sz="1600" dirty="0">
                <a:solidFill>
                  <a:srgbClr val="50565C"/>
                </a:solidFill>
                <a:latin typeface="Franklin Gothic Book"/>
              </a:rPr>
              <a:t>FY18 Lab Call: One topic on materials for harsh conditions</a:t>
            </a:r>
          </a:p>
          <a:p>
            <a:pPr marL="742950" lvl="1" indent="-285750" fontAlgn="ctr">
              <a:spcBef>
                <a:spcPts val="0"/>
              </a:spcBef>
              <a:spcAft>
                <a:spcPts val="400"/>
              </a:spcAft>
              <a:buClr>
                <a:srgbClr val="7AC143"/>
              </a:buClr>
              <a:buFont typeface="Wingdings" panose="05000000000000000000" pitchFamily="2" charset="2"/>
              <a:buChar char="Ø"/>
            </a:pPr>
            <a:r>
              <a:rPr lang="en-US" sz="1600" dirty="0">
                <a:solidFill>
                  <a:srgbClr val="50565C"/>
                </a:solidFill>
                <a:latin typeface="Franklin Gothic Book"/>
              </a:rPr>
              <a:t>3 awards (one each from 3 sub-topic areas) with total DOE funding of $13.12 million</a:t>
            </a:r>
          </a:p>
          <a:p>
            <a:pPr marL="285750" indent="-285750" fontAlgn="ctr">
              <a:spcBef>
                <a:spcPts val="0"/>
              </a:spcBef>
              <a:spcAft>
                <a:spcPts val="400"/>
              </a:spcAft>
              <a:buClr>
                <a:srgbClr val="7AC143"/>
              </a:buClr>
              <a:buFont typeface="Wingdings" panose="05000000000000000000" pitchFamily="2" charset="2"/>
              <a:buChar char="Ø"/>
            </a:pPr>
            <a:r>
              <a:rPr lang="en-US" sz="1600" dirty="0">
                <a:solidFill>
                  <a:srgbClr val="50565C"/>
                </a:solidFill>
                <a:latin typeface="Franklin Gothic Book"/>
              </a:rPr>
              <a:t>Emerging Research Explorations FOA: One subtopic on material for harsh conditions</a:t>
            </a:r>
          </a:p>
          <a:p>
            <a:pPr marL="742950" lvl="1" indent="-285750" fontAlgn="ctr">
              <a:spcBef>
                <a:spcPts val="0"/>
              </a:spcBef>
              <a:spcAft>
                <a:spcPts val="400"/>
              </a:spcAft>
              <a:buClr>
                <a:srgbClr val="7AC143"/>
              </a:buClr>
              <a:buFont typeface="Wingdings" panose="05000000000000000000" pitchFamily="2" charset="2"/>
              <a:buChar char="Ø"/>
            </a:pPr>
            <a:r>
              <a:rPr lang="en-US" sz="1600" dirty="0">
                <a:solidFill>
                  <a:srgbClr val="50565C"/>
                </a:solidFill>
                <a:latin typeface="Franklin Gothic Book"/>
              </a:rPr>
              <a:t>4 awards announced in February 2018 with total DOE funding of $4.34 million</a:t>
            </a:r>
          </a:p>
          <a:p>
            <a:pPr marL="285750" indent="-285750" fontAlgn="ctr">
              <a:spcBef>
                <a:spcPts val="0"/>
              </a:spcBef>
              <a:spcAft>
                <a:spcPts val="400"/>
              </a:spcAft>
              <a:buClr>
                <a:srgbClr val="7AC143"/>
              </a:buClr>
              <a:buFont typeface="Wingdings" panose="05000000000000000000" pitchFamily="2" charset="2"/>
              <a:buChar char="Ø"/>
            </a:pPr>
            <a:r>
              <a:rPr lang="en-US" sz="1600" dirty="0">
                <a:solidFill>
                  <a:srgbClr val="50565C"/>
                </a:solidFill>
                <a:latin typeface="Franklin Gothic Book"/>
              </a:rPr>
              <a:t>Other ongoing and recent activities: </a:t>
            </a:r>
          </a:p>
          <a:p>
            <a:pPr marL="742950" lvl="1" indent="-285750" fontAlgn="ctr">
              <a:spcBef>
                <a:spcPts val="0"/>
              </a:spcBef>
              <a:spcAft>
                <a:spcPts val="400"/>
              </a:spcAft>
              <a:buClr>
                <a:srgbClr val="7AC143"/>
              </a:buClr>
              <a:buFont typeface="Wingdings" panose="05000000000000000000" pitchFamily="2" charset="2"/>
              <a:buChar char="Ø"/>
            </a:pPr>
            <a:r>
              <a:rPr lang="en-US" sz="1600" dirty="0">
                <a:solidFill>
                  <a:srgbClr val="50565C"/>
                </a:solidFill>
                <a:latin typeface="Franklin Gothic Book"/>
              </a:rPr>
              <a:t>Smart Manufacturing Institute (CESMII): sensors </a:t>
            </a:r>
          </a:p>
          <a:p>
            <a:pPr marL="742950" lvl="1" indent="-285750" fontAlgn="ctr">
              <a:spcBef>
                <a:spcPts val="0"/>
              </a:spcBef>
              <a:spcAft>
                <a:spcPts val="400"/>
              </a:spcAft>
              <a:buClr>
                <a:srgbClr val="7AC143"/>
              </a:buClr>
              <a:buFont typeface="Wingdings" panose="05000000000000000000" pitchFamily="2" charset="2"/>
              <a:buChar char="Ø"/>
            </a:pPr>
            <a:r>
              <a:rPr lang="en-US" sz="1600" dirty="0">
                <a:solidFill>
                  <a:srgbClr val="50565C"/>
                </a:solidFill>
                <a:latin typeface="Franklin Gothic Book"/>
              </a:rPr>
              <a:t>SBIR: sensors (well drilling/production; CO</a:t>
            </a:r>
            <a:r>
              <a:rPr lang="en-US" sz="1600" baseline="-25000" dirty="0">
                <a:solidFill>
                  <a:srgbClr val="50565C"/>
                </a:solidFill>
                <a:latin typeface="Franklin Gothic Book"/>
              </a:rPr>
              <a:t>2</a:t>
            </a:r>
            <a:r>
              <a:rPr lang="en-US" sz="1600" dirty="0">
                <a:solidFill>
                  <a:srgbClr val="50565C"/>
                </a:solidFill>
                <a:latin typeface="Franklin Gothic Book"/>
              </a:rPr>
              <a:t> sequestration; innovations in sensor materials, configurations and wide area networks) </a:t>
            </a:r>
          </a:p>
          <a:p>
            <a:pPr marL="285750" indent="-285750" fontAlgn="ctr">
              <a:spcBef>
                <a:spcPts val="0"/>
              </a:spcBef>
              <a:spcAft>
                <a:spcPts val="400"/>
              </a:spcAft>
              <a:buClr>
                <a:srgbClr val="7AC143"/>
              </a:buClr>
              <a:buFont typeface="Wingdings" panose="05000000000000000000" pitchFamily="2" charset="2"/>
              <a:buChar char="Ø"/>
            </a:pPr>
            <a:endParaRPr lang="en-US" sz="800" dirty="0">
              <a:solidFill>
                <a:srgbClr val="50565C"/>
              </a:solidFill>
              <a:latin typeface="Franklin Gothic Book"/>
            </a:endParaRPr>
          </a:p>
          <a:p>
            <a:pPr marL="285750" indent="-285750" fontAlgn="ctr">
              <a:spcBef>
                <a:spcPts val="0"/>
              </a:spcBef>
              <a:spcAft>
                <a:spcPts val="400"/>
              </a:spcAft>
              <a:buClr>
                <a:srgbClr val="7AC143"/>
              </a:buClr>
              <a:buFont typeface="Wingdings" panose="05000000000000000000" pitchFamily="2" charset="2"/>
              <a:buChar char="Ø"/>
            </a:pPr>
            <a:r>
              <a:rPr lang="en-US" sz="1600" dirty="0">
                <a:solidFill>
                  <a:srgbClr val="50565C"/>
                </a:solidFill>
                <a:latin typeface="Franklin Gothic Book"/>
              </a:rPr>
              <a:t>FY21 AMO materials for harsh conditions budget request: $6.5 million (part of HEMI)</a:t>
            </a:r>
            <a:endParaRPr lang="en-US" sz="1600" dirty="0">
              <a:solidFill>
                <a:srgbClr val="FF0000"/>
              </a:solidFill>
              <a:latin typeface="Franklin Gothic Book"/>
            </a:endParaRPr>
          </a:p>
        </p:txBody>
      </p:sp>
    </p:spTree>
    <p:extLst>
      <p:ext uri="{BB962C8B-B14F-4D97-AF65-F5344CB8AC3E}">
        <p14:creationId xmlns:p14="http://schemas.microsoft.com/office/powerpoint/2010/main" val="4266283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812800"/>
          </a:xfrm>
        </p:spPr>
        <p:txBody>
          <a:bodyPr/>
          <a:lstStyle/>
          <a:p>
            <a:r>
              <a:rPr lang="en-US" sz="2800" dirty="0">
                <a:solidFill>
                  <a:schemeClr val="accent5"/>
                </a:solidFill>
              </a:rPr>
              <a:t>Materials for Harsh Conditions Activities</a:t>
            </a:r>
          </a:p>
        </p:txBody>
      </p:sp>
      <p:graphicFrame>
        <p:nvGraphicFramePr>
          <p:cNvPr id="4" name="Table 4">
            <a:extLst>
              <a:ext uri="{FF2B5EF4-FFF2-40B4-BE49-F238E27FC236}">
                <a16:creationId xmlns:a16="http://schemas.microsoft.com/office/drawing/2014/main" xmlns="" id="{40E4FA56-AC1C-4D8C-B7A1-9AA3B4BB5205}"/>
              </a:ext>
            </a:extLst>
          </p:cNvPr>
          <p:cNvGraphicFramePr>
            <a:graphicFrameLocks noGrp="1"/>
          </p:cNvGraphicFramePr>
          <p:nvPr>
            <p:extLst>
              <p:ext uri="{D42A27DB-BD31-4B8C-83A1-F6EECF244321}">
                <p14:modId xmlns:p14="http://schemas.microsoft.com/office/powerpoint/2010/main" val="2691392302"/>
              </p:ext>
            </p:extLst>
          </p:nvPr>
        </p:nvGraphicFramePr>
        <p:xfrm>
          <a:off x="152400" y="1143000"/>
          <a:ext cx="8839200" cy="1679194"/>
        </p:xfrm>
        <a:graphic>
          <a:graphicData uri="http://schemas.openxmlformats.org/drawingml/2006/table">
            <a:tbl>
              <a:tblPr firstRow="1" bandRow="1">
                <a:tableStyleId>{5C22544A-7EE6-4342-B048-85BDC9FD1C3A}</a:tableStyleId>
              </a:tblPr>
              <a:tblGrid>
                <a:gridCol w="6172200">
                  <a:extLst>
                    <a:ext uri="{9D8B030D-6E8A-4147-A177-3AD203B41FA5}">
                      <a16:colId xmlns:a16="http://schemas.microsoft.com/office/drawing/2014/main" xmlns="" val="2144930596"/>
                    </a:ext>
                  </a:extLst>
                </a:gridCol>
                <a:gridCol w="2667000">
                  <a:extLst>
                    <a:ext uri="{9D8B030D-6E8A-4147-A177-3AD203B41FA5}">
                      <a16:colId xmlns:a16="http://schemas.microsoft.com/office/drawing/2014/main" xmlns="" val="3049760019"/>
                    </a:ext>
                  </a:extLst>
                </a:gridCol>
              </a:tblGrid>
              <a:tr h="370840">
                <a:tc>
                  <a:txBody>
                    <a:bodyPr/>
                    <a:lstStyle/>
                    <a:p>
                      <a:pPr algn="ctr">
                        <a:lnSpc>
                          <a:spcPct val="100000"/>
                        </a:lnSpc>
                      </a:pPr>
                      <a:r>
                        <a:rPr lang="en-US" sz="1400" dirty="0"/>
                        <a:t>Project Focus: </a:t>
                      </a:r>
                      <a:r>
                        <a:rPr lang="en-US" sz="1400" i="1" dirty="0"/>
                        <a:t>Prediction Response and Materials Discovery Time</a:t>
                      </a:r>
                    </a:p>
                  </a:txBody>
                  <a:tcPr/>
                </a:tc>
                <a:tc>
                  <a:txBody>
                    <a:bodyPr/>
                    <a:lstStyle/>
                    <a:p>
                      <a:pPr algn="ctr">
                        <a:lnSpc>
                          <a:spcPct val="100000"/>
                        </a:lnSpc>
                      </a:pPr>
                      <a:r>
                        <a:rPr lang="en-US" sz="1400" dirty="0"/>
                        <a:t>Organization</a:t>
                      </a:r>
                    </a:p>
                  </a:txBody>
                  <a:tcPr/>
                </a:tc>
                <a:extLst>
                  <a:ext uri="{0D108BD9-81ED-4DB2-BD59-A6C34878D82A}">
                    <a16:rowId xmlns:a16="http://schemas.microsoft.com/office/drawing/2014/main" xmlns="" val="781036671"/>
                  </a:ext>
                </a:extLst>
              </a:tr>
              <a:tr h="370840">
                <a:tc>
                  <a:txBody>
                    <a:bodyPr/>
                    <a:lstStyle/>
                    <a:p>
                      <a:pPr>
                        <a:lnSpc>
                          <a:spcPct val="87000"/>
                        </a:lnSpc>
                      </a:pPr>
                      <a:r>
                        <a:rPr lang="en-US" sz="1300" dirty="0"/>
                        <a:t>Predicting Durability of Manufactured Turbine Components Under High-temperature Operation</a:t>
                      </a:r>
                    </a:p>
                  </a:txBody>
                  <a:tcPr/>
                </a:tc>
                <a:tc>
                  <a:txBody>
                    <a:bodyPr/>
                    <a:lstStyle/>
                    <a:p>
                      <a:pPr>
                        <a:lnSpc>
                          <a:spcPct val="87000"/>
                        </a:lnSpc>
                      </a:pPr>
                      <a:r>
                        <a:rPr lang="en-US" sz="1300" dirty="0"/>
                        <a:t>Lawrence Livermore National Lab</a:t>
                      </a:r>
                    </a:p>
                  </a:txBody>
                  <a:tcPr/>
                </a:tc>
                <a:extLst>
                  <a:ext uri="{0D108BD9-81ED-4DB2-BD59-A6C34878D82A}">
                    <a16:rowId xmlns:a16="http://schemas.microsoft.com/office/drawing/2014/main" xmlns="" val="349345948"/>
                  </a:ext>
                </a:extLst>
              </a:tr>
              <a:tr h="224028">
                <a:tc>
                  <a:txBody>
                    <a:bodyPr/>
                    <a:lstStyle/>
                    <a:p>
                      <a:pPr marL="0" marR="0" lvl="0" indent="0" algn="l" defTabSz="457200" rtl="0" eaLnBrk="1" fontAlgn="auto" latinLnBrk="0" hangingPunct="1">
                        <a:lnSpc>
                          <a:spcPct val="87000"/>
                        </a:lnSpc>
                        <a:spcBef>
                          <a:spcPts val="0"/>
                        </a:spcBef>
                        <a:spcAft>
                          <a:spcPts val="0"/>
                        </a:spcAft>
                        <a:buClrTx/>
                        <a:buSzTx/>
                        <a:buFontTx/>
                        <a:buNone/>
                        <a:tabLst/>
                        <a:defRPr/>
                      </a:pPr>
                      <a:r>
                        <a:rPr lang="en-US" sz="1300" dirty="0"/>
                        <a:t>AI-Enabled Discovery and Physics-Based Optimization of Energy-Efficient Processing Strategies for Advanced Turbine Alloys</a:t>
                      </a:r>
                    </a:p>
                  </a:txBody>
                  <a:tcPr/>
                </a:tc>
                <a:tc>
                  <a:txBody>
                    <a:bodyPr/>
                    <a:lstStyle/>
                    <a:p>
                      <a:pPr marL="0" marR="0" lvl="0" indent="0" algn="l" defTabSz="457200" rtl="0" eaLnBrk="1" fontAlgn="auto" latinLnBrk="0" hangingPunct="1">
                        <a:lnSpc>
                          <a:spcPct val="87000"/>
                        </a:lnSpc>
                        <a:spcBef>
                          <a:spcPts val="0"/>
                        </a:spcBef>
                        <a:spcAft>
                          <a:spcPts val="0"/>
                        </a:spcAft>
                        <a:buClrTx/>
                        <a:buSzTx/>
                        <a:buFontTx/>
                        <a:buNone/>
                        <a:tabLst/>
                        <a:defRPr/>
                      </a:pPr>
                      <a:r>
                        <a:rPr lang="en-US" sz="1300" dirty="0"/>
                        <a:t>University of Kentucky</a:t>
                      </a:r>
                    </a:p>
                  </a:txBody>
                  <a:tcPr/>
                </a:tc>
                <a:extLst>
                  <a:ext uri="{0D108BD9-81ED-4DB2-BD59-A6C34878D82A}">
                    <a16:rowId xmlns:a16="http://schemas.microsoft.com/office/drawing/2014/main" xmlns="" val="2870004505"/>
                  </a:ext>
                </a:extLst>
              </a:tr>
              <a:tr h="224028">
                <a:tc>
                  <a:txBody>
                    <a:bodyPr/>
                    <a:lstStyle/>
                    <a:p>
                      <a:pPr marL="0" marR="0" lvl="0" indent="0" algn="l" defTabSz="457200" rtl="0" eaLnBrk="1" fontAlgn="auto" latinLnBrk="0" hangingPunct="1">
                        <a:lnSpc>
                          <a:spcPct val="87000"/>
                        </a:lnSpc>
                        <a:spcBef>
                          <a:spcPts val="0"/>
                        </a:spcBef>
                        <a:spcAft>
                          <a:spcPts val="0"/>
                        </a:spcAft>
                        <a:buClrTx/>
                        <a:buSzTx/>
                        <a:buFontTx/>
                        <a:buNone/>
                        <a:tabLst/>
                        <a:defRPr/>
                      </a:pPr>
                      <a:r>
                        <a:rPr lang="en-US" sz="1300" dirty="0"/>
                        <a:t>Rapid Bayesian High Entropy Alloy Designs Fabricated via Wire Arc Additive Manufacturing</a:t>
                      </a:r>
                    </a:p>
                  </a:txBody>
                  <a:tcPr/>
                </a:tc>
                <a:tc>
                  <a:txBody>
                    <a:bodyPr/>
                    <a:lstStyle/>
                    <a:p>
                      <a:pPr marL="0" marR="0" lvl="0" indent="0" algn="l" defTabSz="457200" rtl="0" eaLnBrk="1" fontAlgn="auto" latinLnBrk="0" hangingPunct="1">
                        <a:lnSpc>
                          <a:spcPct val="87000"/>
                        </a:lnSpc>
                        <a:spcBef>
                          <a:spcPts val="0"/>
                        </a:spcBef>
                        <a:spcAft>
                          <a:spcPts val="0"/>
                        </a:spcAft>
                        <a:buClrTx/>
                        <a:buSzTx/>
                        <a:buFontTx/>
                        <a:buNone/>
                        <a:tabLst/>
                        <a:defRPr/>
                      </a:pPr>
                      <a:r>
                        <a:rPr lang="en-US" sz="1300" dirty="0"/>
                        <a:t>Michigan Technological University</a:t>
                      </a:r>
                    </a:p>
                  </a:txBody>
                  <a:tcPr/>
                </a:tc>
                <a:extLst>
                  <a:ext uri="{0D108BD9-81ED-4DB2-BD59-A6C34878D82A}">
                    <a16:rowId xmlns:a16="http://schemas.microsoft.com/office/drawing/2014/main" xmlns="" val="4054003115"/>
                  </a:ext>
                </a:extLst>
              </a:tr>
            </a:tbl>
          </a:graphicData>
        </a:graphic>
      </p:graphicFrame>
      <p:sp>
        <p:nvSpPr>
          <p:cNvPr id="6" name="TextBox 5">
            <a:extLst>
              <a:ext uri="{FF2B5EF4-FFF2-40B4-BE49-F238E27FC236}">
                <a16:creationId xmlns:a16="http://schemas.microsoft.com/office/drawing/2014/main" xmlns="" id="{A43B6F44-755B-4C2C-B1C6-346931E8CF65}"/>
              </a:ext>
            </a:extLst>
          </p:cNvPr>
          <p:cNvSpPr txBox="1"/>
          <p:nvPr/>
        </p:nvSpPr>
        <p:spPr>
          <a:xfrm>
            <a:off x="228600" y="838200"/>
            <a:ext cx="8610600" cy="353943"/>
          </a:xfrm>
          <a:prstGeom prst="rect">
            <a:avLst/>
          </a:prstGeom>
          <a:noFill/>
        </p:spPr>
        <p:txBody>
          <a:bodyPr wrap="square" rtlCol="0">
            <a:spAutoFit/>
          </a:bodyPr>
          <a:lstStyle/>
          <a:p>
            <a:pPr algn="ctr" fontAlgn="ctr">
              <a:spcBef>
                <a:spcPts val="0"/>
              </a:spcBef>
              <a:spcAft>
                <a:spcPts val="600"/>
              </a:spcAft>
              <a:buClr>
                <a:srgbClr val="7AC143"/>
              </a:buClr>
            </a:pPr>
            <a:r>
              <a:rPr lang="en-US" sz="1700" b="1" dirty="0">
                <a:solidFill>
                  <a:srgbClr val="50565C"/>
                </a:solidFill>
                <a:latin typeface="Franklin Gothic Book"/>
              </a:rPr>
              <a:t>12 Awards from the FY19 AMO Multi-Topic FOA (none yet started)</a:t>
            </a:r>
          </a:p>
        </p:txBody>
      </p:sp>
      <p:graphicFrame>
        <p:nvGraphicFramePr>
          <p:cNvPr id="5" name="Table 4">
            <a:extLst>
              <a:ext uri="{FF2B5EF4-FFF2-40B4-BE49-F238E27FC236}">
                <a16:creationId xmlns:a16="http://schemas.microsoft.com/office/drawing/2014/main" xmlns="" id="{A8123FEF-053F-40A0-8DDA-765F8407D76A}"/>
              </a:ext>
            </a:extLst>
          </p:cNvPr>
          <p:cNvGraphicFramePr>
            <a:graphicFrameLocks noGrp="1"/>
          </p:cNvGraphicFramePr>
          <p:nvPr>
            <p:extLst>
              <p:ext uri="{D42A27DB-BD31-4B8C-83A1-F6EECF244321}">
                <p14:modId xmlns:p14="http://schemas.microsoft.com/office/powerpoint/2010/main" val="3427739158"/>
              </p:ext>
            </p:extLst>
          </p:nvPr>
        </p:nvGraphicFramePr>
        <p:xfrm>
          <a:off x="152400" y="2819400"/>
          <a:ext cx="8839200" cy="3606546"/>
        </p:xfrm>
        <a:graphic>
          <a:graphicData uri="http://schemas.openxmlformats.org/drawingml/2006/table">
            <a:tbl>
              <a:tblPr firstRow="1" bandRow="1">
                <a:tableStyleId>{5C22544A-7EE6-4342-B048-85BDC9FD1C3A}</a:tableStyleId>
              </a:tblPr>
              <a:tblGrid>
                <a:gridCol w="6172200">
                  <a:extLst>
                    <a:ext uri="{9D8B030D-6E8A-4147-A177-3AD203B41FA5}">
                      <a16:colId xmlns:a16="http://schemas.microsoft.com/office/drawing/2014/main" xmlns="" val="2144930596"/>
                    </a:ext>
                  </a:extLst>
                </a:gridCol>
                <a:gridCol w="2667000">
                  <a:extLst>
                    <a:ext uri="{9D8B030D-6E8A-4147-A177-3AD203B41FA5}">
                      <a16:colId xmlns:a16="http://schemas.microsoft.com/office/drawing/2014/main" xmlns="" val="3049760019"/>
                    </a:ext>
                  </a:extLst>
                </a:gridCol>
              </a:tblGrid>
              <a:tr h="370840">
                <a:tc>
                  <a:txBody>
                    <a:bodyPr/>
                    <a:lstStyle/>
                    <a:p>
                      <a:pPr algn="ctr">
                        <a:lnSpc>
                          <a:spcPct val="100000"/>
                        </a:lnSpc>
                      </a:pPr>
                      <a:r>
                        <a:rPr lang="en-US" sz="1400" dirty="0"/>
                        <a:t>Project Focus: </a:t>
                      </a:r>
                      <a:r>
                        <a:rPr lang="en-US" sz="1400" i="1" dirty="0"/>
                        <a:t>Performance and Cost Parity Manufacturing</a:t>
                      </a:r>
                    </a:p>
                  </a:txBody>
                  <a:tcPr/>
                </a:tc>
                <a:tc>
                  <a:txBody>
                    <a:bodyPr/>
                    <a:lstStyle/>
                    <a:p>
                      <a:pPr algn="ctr">
                        <a:lnSpc>
                          <a:spcPct val="100000"/>
                        </a:lnSpc>
                      </a:pPr>
                      <a:r>
                        <a:rPr lang="en-US" sz="1400" dirty="0"/>
                        <a:t>Organization</a:t>
                      </a:r>
                    </a:p>
                  </a:txBody>
                  <a:tcPr/>
                </a:tc>
                <a:extLst>
                  <a:ext uri="{0D108BD9-81ED-4DB2-BD59-A6C34878D82A}">
                    <a16:rowId xmlns:a16="http://schemas.microsoft.com/office/drawing/2014/main" xmlns="" val="781036671"/>
                  </a:ext>
                </a:extLst>
              </a:tr>
              <a:tr h="242147">
                <a:tc>
                  <a:txBody>
                    <a:bodyPr/>
                    <a:lstStyle/>
                    <a:p>
                      <a:pPr marL="0" marR="0" lvl="0" indent="0" algn="l" defTabSz="457200" rtl="0" eaLnBrk="1" fontAlgn="auto" latinLnBrk="0" hangingPunct="1">
                        <a:lnSpc>
                          <a:spcPct val="87000"/>
                        </a:lnSpc>
                        <a:spcBef>
                          <a:spcPts val="0"/>
                        </a:spcBef>
                        <a:spcAft>
                          <a:spcPts val="0"/>
                        </a:spcAft>
                        <a:buClrTx/>
                        <a:buSzTx/>
                        <a:buFontTx/>
                        <a:buNone/>
                        <a:tabLst/>
                        <a:defRPr/>
                      </a:pPr>
                      <a:r>
                        <a:rPr lang="en-US" sz="1300" dirty="0"/>
                        <a:t>Synergistic Coating and Fe-Ni-Cr-Alloy Development for Harsh Environments</a:t>
                      </a:r>
                    </a:p>
                  </a:txBody>
                  <a:tcPr/>
                </a:tc>
                <a:tc>
                  <a:txBody>
                    <a:bodyPr/>
                    <a:lstStyle/>
                    <a:p>
                      <a:pPr marL="0" marR="0" lvl="0" indent="0" algn="l" defTabSz="457200" rtl="0" eaLnBrk="1" fontAlgn="auto" latinLnBrk="0" hangingPunct="1">
                        <a:lnSpc>
                          <a:spcPct val="87000"/>
                        </a:lnSpc>
                        <a:spcBef>
                          <a:spcPts val="0"/>
                        </a:spcBef>
                        <a:spcAft>
                          <a:spcPts val="0"/>
                        </a:spcAft>
                        <a:buClrTx/>
                        <a:buSzTx/>
                        <a:buFontTx/>
                        <a:buNone/>
                        <a:tabLst/>
                        <a:defRPr/>
                      </a:pPr>
                      <a:r>
                        <a:rPr lang="en-US" sz="1300" dirty="0"/>
                        <a:t>Applied Materials, Inc.</a:t>
                      </a:r>
                    </a:p>
                  </a:txBody>
                  <a:tcPr/>
                </a:tc>
                <a:extLst>
                  <a:ext uri="{0D108BD9-81ED-4DB2-BD59-A6C34878D82A}">
                    <a16:rowId xmlns:a16="http://schemas.microsoft.com/office/drawing/2014/main" xmlns="" val="1950596578"/>
                  </a:ext>
                </a:extLst>
              </a:tr>
              <a:tr h="123613">
                <a:tc>
                  <a:txBody>
                    <a:bodyPr/>
                    <a:lstStyle/>
                    <a:p>
                      <a:pPr marL="0" marR="0" lvl="0" indent="0" algn="l" defTabSz="457200" rtl="0" eaLnBrk="1" fontAlgn="auto" latinLnBrk="0" hangingPunct="1">
                        <a:lnSpc>
                          <a:spcPct val="87000"/>
                        </a:lnSpc>
                        <a:spcBef>
                          <a:spcPts val="0"/>
                        </a:spcBef>
                        <a:spcAft>
                          <a:spcPts val="0"/>
                        </a:spcAft>
                        <a:buClrTx/>
                        <a:buSzTx/>
                        <a:buFontTx/>
                        <a:buNone/>
                        <a:tabLst/>
                        <a:defRPr/>
                      </a:pPr>
                      <a:r>
                        <a:rPr lang="en-US" sz="1300" dirty="0"/>
                        <a:t>Oxide Electronic Devices for Extreme Operating Environments</a:t>
                      </a:r>
                    </a:p>
                  </a:txBody>
                  <a:tcPr/>
                </a:tc>
                <a:tc>
                  <a:txBody>
                    <a:bodyPr/>
                    <a:lstStyle/>
                    <a:p>
                      <a:pPr marL="0" marR="0" lvl="0" indent="0" algn="l" defTabSz="457200" rtl="0" eaLnBrk="1" fontAlgn="auto" latinLnBrk="0" hangingPunct="1">
                        <a:lnSpc>
                          <a:spcPct val="87000"/>
                        </a:lnSpc>
                        <a:spcBef>
                          <a:spcPts val="0"/>
                        </a:spcBef>
                        <a:spcAft>
                          <a:spcPts val="0"/>
                        </a:spcAft>
                        <a:buClrTx/>
                        <a:buSzTx/>
                        <a:buFontTx/>
                        <a:buNone/>
                        <a:tabLst/>
                        <a:defRPr/>
                      </a:pPr>
                      <a:r>
                        <a:rPr lang="en-US" sz="1300" dirty="0"/>
                        <a:t>National Renewable Energy Lab</a:t>
                      </a:r>
                    </a:p>
                  </a:txBody>
                  <a:tcPr/>
                </a:tc>
                <a:extLst>
                  <a:ext uri="{0D108BD9-81ED-4DB2-BD59-A6C34878D82A}">
                    <a16:rowId xmlns:a16="http://schemas.microsoft.com/office/drawing/2014/main" xmlns="" val="2600427741"/>
                  </a:ext>
                </a:extLst>
              </a:tr>
              <a:tr h="123613">
                <a:tc>
                  <a:txBody>
                    <a:bodyPr/>
                    <a:lstStyle/>
                    <a:p>
                      <a:pPr marL="0" marR="0" lvl="0" indent="0" algn="l" defTabSz="457200" rtl="0" eaLnBrk="1" fontAlgn="auto" latinLnBrk="0" hangingPunct="1">
                        <a:lnSpc>
                          <a:spcPct val="87000"/>
                        </a:lnSpc>
                        <a:spcBef>
                          <a:spcPts val="0"/>
                        </a:spcBef>
                        <a:spcAft>
                          <a:spcPts val="0"/>
                        </a:spcAft>
                        <a:buClrTx/>
                        <a:buSzTx/>
                        <a:buFontTx/>
                        <a:buNone/>
                        <a:tabLst/>
                        <a:defRPr/>
                      </a:pPr>
                      <a:r>
                        <a:rPr lang="en-US" sz="1300" dirty="0"/>
                        <a:t>New Materials and an Efficient Processing Approach for Materials for Harsh Environments - Advanced Fabrication and Joining of High Performance Materials</a:t>
                      </a:r>
                    </a:p>
                  </a:txBody>
                  <a:tcPr/>
                </a:tc>
                <a:tc>
                  <a:txBody>
                    <a:bodyPr/>
                    <a:lstStyle/>
                    <a:p>
                      <a:pPr marL="0" marR="0" lvl="0" indent="0" algn="l" defTabSz="457200" rtl="0" eaLnBrk="1" fontAlgn="auto" latinLnBrk="0" hangingPunct="1">
                        <a:lnSpc>
                          <a:spcPct val="87000"/>
                        </a:lnSpc>
                        <a:spcBef>
                          <a:spcPts val="0"/>
                        </a:spcBef>
                        <a:spcAft>
                          <a:spcPts val="0"/>
                        </a:spcAft>
                        <a:buClrTx/>
                        <a:buSzTx/>
                        <a:buFontTx/>
                        <a:buNone/>
                        <a:tabLst/>
                        <a:defRPr/>
                      </a:pPr>
                      <a:r>
                        <a:rPr lang="en-US" sz="1300" dirty="0"/>
                        <a:t>Idaho National Lab</a:t>
                      </a:r>
                    </a:p>
                  </a:txBody>
                  <a:tcPr/>
                </a:tc>
                <a:extLst>
                  <a:ext uri="{0D108BD9-81ED-4DB2-BD59-A6C34878D82A}">
                    <a16:rowId xmlns:a16="http://schemas.microsoft.com/office/drawing/2014/main" xmlns="" val="3230553881"/>
                  </a:ext>
                </a:extLst>
              </a:tr>
              <a:tr h="242147">
                <a:tc>
                  <a:txBody>
                    <a:bodyPr/>
                    <a:lstStyle/>
                    <a:p>
                      <a:pPr marL="0" marR="0" lvl="0" indent="0" algn="l" defTabSz="457200" rtl="0" eaLnBrk="1" fontAlgn="auto" latinLnBrk="0" hangingPunct="1">
                        <a:lnSpc>
                          <a:spcPct val="87000"/>
                        </a:lnSpc>
                        <a:spcBef>
                          <a:spcPts val="0"/>
                        </a:spcBef>
                        <a:spcAft>
                          <a:spcPts val="0"/>
                        </a:spcAft>
                        <a:buClrTx/>
                        <a:buSzTx/>
                        <a:buFontTx/>
                        <a:buNone/>
                        <a:tabLst/>
                        <a:defRPr/>
                      </a:pPr>
                      <a:r>
                        <a:rPr lang="en-US" sz="1300" dirty="0"/>
                        <a:t>Manufacturing of Al-Ce/metal-matrix-composites (MMC) Alloys for Harsh Environments</a:t>
                      </a:r>
                    </a:p>
                  </a:txBody>
                  <a:tcPr/>
                </a:tc>
                <a:tc>
                  <a:txBody>
                    <a:bodyPr/>
                    <a:lstStyle/>
                    <a:p>
                      <a:pPr marL="0" marR="0" lvl="0" indent="0" algn="l" defTabSz="457200" rtl="0" eaLnBrk="1" fontAlgn="auto" latinLnBrk="0" hangingPunct="1">
                        <a:lnSpc>
                          <a:spcPct val="87000"/>
                        </a:lnSpc>
                        <a:spcBef>
                          <a:spcPts val="0"/>
                        </a:spcBef>
                        <a:spcAft>
                          <a:spcPts val="0"/>
                        </a:spcAft>
                        <a:buClrTx/>
                        <a:buSzTx/>
                        <a:buFontTx/>
                        <a:buNone/>
                        <a:tabLst/>
                        <a:defRPr/>
                      </a:pPr>
                      <a:r>
                        <a:rPr lang="en-US" sz="1300" dirty="0"/>
                        <a:t>Ames Lab</a:t>
                      </a:r>
                    </a:p>
                  </a:txBody>
                  <a:tcPr/>
                </a:tc>
                <a:extLst>
                  <a:ext uri="{0D108BD9-81ED-4DB2-BD59-A6C34878D82A}">
                    <a16:rowId xmlns:a16="http://schemas.microsoft.com/office/drawing/2014/main" xmlns="" val="3826097308"/>
                  </a:ext>
                </a:extLst>
              </a:tr>
              <a:tr h="123613">
                <a:tc>
                  <a:txBody>
                    <a:bodyPr/>
                    <a:lstStyle/>
                    <a:p>
                      <a:pPr marL="0" marR="0" lvl="0" indent="0" algn="l" defTabSz="457200" rtl="0" eaLnBrk="1" fontAlgn="auto" latinLnBrk="0" hangingPunct="1">
                        <a:lnSpc>
                          <a:spcPct val="87000"/>
                        </a:lnSpc>
                        <a:spcBef>
                          <a:spcPts val="0"/>
                        </a:spcBef>
                        <a:spcAft>
                          <a:spcPts val="0"/>
                        </a:spcAft>
                        <a:buClrTx/>
                        <a:buSzTx/>
                        <a:buFontTx/>
                        <a:buNone/>
                        <a:tabLst/>
                        <a:defRPr/>
                      </a:pPr>
                      <a:r>
                        <a:rPr lang="en-US" sz="1300" dirty="0"/>
                        <a:t>Protective Coatings that Manufacture Themselves for High Performance Applications </a:t>
                      </a:r>
                    </a:p>
                  </a:txBody>
                  <a:tcPr/>
                </a:tc>
                <a:tc>
                  <a:txBody>
                    <a:bodyPr/>
                    <a:lstStyle/>
                    <a:p>
                      <a:pPr marL="0" marR="0" lvl="0" indent="0" algn="l" defTabSz="457200" rtl="0" eaLnBrk="1" fontAlgn="auto" latinLnBrk="0" hangingPunct="1">
                        <a:lnSpc>
                          <a:spcPct val="87000"/>
                        </a:lnSpc>
                        <a:spcBef>
                          <a:spcPts val="0"/>
                        </a:spcBef>
                        <a:spcAft>
                          <a:spcPts val="0"/>
                        </a:spcAft>
                        <a:buClrTx/>
                        <a:buSzTx/>
                        <a:buFontTx/>
                        <a:buNone/>
                        <a:tabLst/>
                        <a:defRPr/>
                      </a:pPr>
                      <a:r>
                        <a:rPr lang="en-US" sz="1300" dirty="0" err="1"/>
                        <a:t>Pixelligent</a:t>
                      </a:r>
                      <a:r>
                        <a:rPr lang="en-US" sz="1300" dirty="0"/>
                        <a:t> Technologies, LLC</a:t>
                      </a:r>
                    </a:p>
                  </a:txBody>
                  <a:tcPr/>
                </a:tc>
                <a:extLst>
                  <a:ext uri="{0D108BD9-81ED-4DB2-BD59-A6C34878D82A}">
                    <a16:rowId xmlns:a16="http://schemas.microsoft.com/office/drawing/2014/main" xmlns="" val="983987956"/>
                  </a:ext>
                </a:extLst>
              </a:tr>
              <a:tr h="123613">
                <a:tc>
                  <a:txBody>
                    <a:bodyPr/>
                    <a:lstStyle/>
                    <a:p>
                      <a:pPr marL="0" marR="0" lvl="0" indent="0" algn="l" defTabSz="457200" rtl="0" eaLnBrk="1" fontAlgn="auto" latinLnBrk="0" hangingPunct="1">
                        <a:lnSpc>
                          <a:spcPct val="87000"/>
                        </a:lnSpc>
                        <a:spcBef>
                          <a:spcPts val="0"/>
                        </a:spcBef>
                        <a:spcAft>
                          <a:spcPts val="0"/>
                        </a:spcAft>
                        <a:buClrTx/>
                        <a:buSzTx/>
                        <a:buFontTx/>
                        <a:buNone/>
                        <a:tabLst/>
                        <a:defRPr/>
                      </a:pPr>
                      <a:r>
                        <a:rPr lang="en-US" sz="1300" dirty="0"/>
                        <a:t>Novel High Resolution High Temperature In-Line Sensors for Steel Manufacturing</a:t>
                      </a:r>
                    </a:p>
                  </a:txBody>
                  <a:tcPr/>
                </a:tc>
                <a:tc>
                  <a:txBody>
                    <a:bodyPr/>
                    <a:lstStyle/>
                    <a:p>
                      <a:pPr marL="0" marR="0" lvl="0" indent="0" algn="l" defTabSz="457200" rtl="0" eaLnBrk="1" fontAlgn="auto" latinLnBrk="0" hangingPunct="1">
                        <a:lnSpc>
                          <a:spcPct val="87000"/>
                        </a:lnSpc>
                        <a:spcBef>
                          <a:spcPts val="0"/>
                        </a:spcBef>
                        <a:spcAft>
                          <a:spcPts val="0"/>
                        </a:spcAft>
                        <a:buClrTx/>
                        <a:buSzTx/>
                        <a:buFontTx/>
                        <a:buNone/>
                        <a:tabLst/>
                        <a:defRPr/>
                      </a:pPr>
                      <a:r>
                        <a:rPr lang="en-US" sz="1300" dirty="0"/>
                        <a:t>Missouri University of Science and Technology</a:t>
                      </a:r>
                    </a:p>
                  </a:txBody>
                  <a:tcPr/>
                </a:tc>
                <a:extLst>
                  <a:ext uri="{0D108BD9-81ED-4DB2-BD59-A6C34878D82A}">
                    <a16:rowId xmlns:a16="http://schemas.microsoft.com/office/drawing/2014/main" xmlns="" val="3847076488"/>
                  </a:ext>
                </a:extLst>
              </a:tr>
              <a:tr h="242147">
                <a:tc>
                  <a:txBody>
                    <a:bodyPr/>
                    <a:lstStyle/>
                    <a:p>
                      <a:pPr marL="0" marR="0" lvl="0" indent="0" algn="l" defTabSz="457200" rtl="0" eaLnBrk="1" fontAlgn="auto" latinLnBrk="0" hangingPunct="1">
                        <a:lnSpc>
                          <a:spcPct val="87000"/>
                        </a:lnSpc>
                        <a:spcBef>
                          <a:spcPts val="0"/>
                        </a:spcBef>
                        <a:spcAft>
                          <a:spcPts val="0"/>
                        </a:spcAft>
                        <a:buClrTx/>
                        <a:buSzTx/>
                        <a:buFontTx/>
                        <a:buNone/>
                        <a:tabLst/>
                        <a:defRPr/>
                      </a:pPr>
                      <a:r>
                        <a:rPr lang="en-US" sz="1300" dirty="0"/>
                        <a:t>Machine Learning Enhanced Development of Functionally Graded Materials Enabled by Directed Energy Deposition</a:t>
                      </a:r>
                    </a:p>
                  </a:txBody>
                  <a:tcPr/>
                </a:tc>
                <a:tc>
                  <a:txBody>
                    <a:bodyPr/>
                    <a:lstStyle/>
                    <a:p>
                      <a:pPr marL="0" marR="0" lvl="0" indent="0" algn="l" defTabSz="457200" rtl="0" eaLnBrk="1" fontAlgn="auto" latinLnBrk="0" hangingPunct="1">
                        <a:lnSpc>
                          <a:spcPct val="87000"/>
                        </a:lnSpc>
                        <a:spcBef>
                          <a:spcPts val="0"/>
                        </a:spcBef>
                        <a:spcAft>
                          <a:spcPts val="0"/>
                        </a:spcAft>
                        <a:buClrTx/>
                        <a:buSzTx/>
                        <a:buFontTx/>
                        <a:buNone/>
                        <a:tabLst/>
                        <a:defRPr/>
                      </a:pPr>
                      <a:r>
                        <a:rPr lang="en-US" sz="1300" dirty="0"/>
                        <a:t>Edison Welding Institute, Inc. (EWI)</a:t>
                      </a:r>
                    </a:p>
                  </a:txBody>
                  <a:tcPr/>
                </a:tc>
                <a:extLst>
                  <a:ext uri="{0D108BD9-81ED-4DB2-BD59-A6C34878D82A}">
                    <a16:rowId xmlns:a16="http://schemas.microsoft.com/office/drawing/2014/main" xmlns="" val="3875960356"/>
                  </a:ext>
                </a:extLst>
              </a:tr>
              <a:tr h="123613">
                <a:tc>
                  <a:txBody>
                    <a:bodyPr/>
                    <a:lstStyle/>
                    <a:p>
                      <a:pPr marL="0" marR="0" lvl="0" indent="0" algn="l" defTabSz="457200" rtl="0" eaLnBrk="1" fontAlgn="auto" latinLnBrk="0" hangingPunct="1">
                        <a:lnSpc>
                          <a:spcPct val="87000"/>
                        </a:lnSpc>
                        <a:spcBef>
                          <a:spcPts val="0"/>
                        </a:spcBef>
                        <a:spcAft>
                          <a:spcPts val="0"/>
                        </a:spcAft>
                        <a:buClrTx/>
                        <a:buSzTx/>
                        <a:buFontTx/>
                        <a:buNone/>
                        <a:tabLst/>
                        <a:defRPr/>
                      </a:pPr>
                      <a:r>
                        <a:rPr lang="en-US" sz="1300" dirty="0"/>
                        <a:t>Binder Jet Additive Manufacturing of Novel Design, High Temperature, Ceramic Heat Exchangers</a:t>
                      </a:r>
                    </a:p>
                  </a:txBody>
                  <a:tcPr/>
                </a:tc>
                <a:tc>
                  <a:txBody>
                    <a:bodyPr/>
                    <a:lstStyle/>
                    <a:p>
                      <a:pPr marL="0" marR="0" lvl="0" indent="0" algn="l" defTabSz="457200" rtl="0" eaLnBrk="1" fontAlgn="auto" latinLnBrk="0" hangingPunct="1">
                        <a:lnSpc>
                          <a:spcPct val="87000"/>
                        </a:lnSpc>
                        <a:spcBef>
                          <a:spcPts val="0"/>
                        </a:spcBef>
                        <a:spcAft>
                          <a:spcPts val="0"/>
                        </a:spcAft>
                        <a:buClrTx/>
                        <a:buSzTx/>
                        <a:buFontTx/>
                        <a:buNone/>
                        <a:tabLst/>
                        <a:defRPr/>
                      </a:pPr>
                      <a:r>
                        <a:rPr lang="en-US" sz="1300" dirty="0"/>
                        <a:t>The </a:t>
                      </a:r>
                      <a:r>
                        <a:rPr lang="en-US" sz="1300" dirty="0" err="1"/>
                        <a:t>ExOne</a:t>
                      </a:r>
                      <a:r>
                        <a:rPr lang="en-US" sz="1300" dirty="0"/>
                        <a:t> Company</a:t>
                      </a:r>
                    </a:p>
                  </a:txBody>
                  <a:tcPr/>
                </a:tc>
                <a:extLst>
                  <a:ext uri="{0D108BD9-81ED-4DB2-BD59-A6C34878D82A}">
                    <a16:rowId xmlns:a16="http://schemas.microsoft.com/office/drawing/2014/main" xmlns="" val="3932316033"/>
                  </a:ext>
                </a:extLst>
              </a:tr>
              <a:tr h="370840">
                <a:tc>
                  <a:txBody>
                    <a:bodyPr/>
                    <a:lstStyle/>
                    <a:p>
                      <a:pPr marL="0" marR="0" lvl="0" indent="0" algn="l" defTabSz="457200" rtl="0" eaLnBrk="1" fontAlgn="auto" latinLnBrk="0" hangingPunct="1">
                        <a:lnSpc>
                          <a:spcPct val="87000"/>
                        </a:lnSpc>
                        <a:spcBef>
                          <a:spcPts val="0"/>
                        </a:spcBef>
                        <a:spcAft>
                          <a:spcPts val="0"/>
                        </a:spcAft>
                        <a:buClrTx/>
                        <a:buSzTx/>
                        <a:buFontTx/>
                        <a:buNone/>
                        <a:tabLst/>
                        <a:defRPr/>
                      </a:pPr>
                      <a:r>
                        <a:rPr lang="en-US" sz="1300" dirty="0"/>
                        <a:t>Novel Hot Gas Path Components for Gas Turbine Engines Enabled by Materials and AM Process Development</a:t>
                      </a:r>
                    </a:p>
                  </a:txBody>
                  <a:tcPr/>
                </a:tc>
                <a:tc>
                  <a:txBody>
                    <a:bodyPr/>
                    <a:lstStyle/>
                    <a:p>
                      <a:pPr marL="0" marR="0" lvl="0" indent="0" algn="l" defTabSz="457200" rtl="0" eaLnBrk="1" fontAlgn="auto" latinLnBrk="0" hangingPunct="1">
                        <a:lnSpc>
                          <a:spcPct val="87000"/>
                        </a:lnSpc>
                        <a:spcBef>
                          <a:spcPts val="0"/>
                        </a:spcBef>
                        <a:spcAft>
                          <a:spcPts val="0"/>
                        </a:spcAft>
                        <a:buClrTx/>
                        <a:buSzTx/>
                        <a:buFontTx/>
                        <a:buNone/>
                        <a:tabLst/>
                        <a:defRPr/>
                      </a:pPr>
                      <a:r>
                        <a:rPr lang="en-US" sz="1300" dirty="0"/>
                        <a:t>Carpenter Technology Corporation</a:t>
                      </a:r>
                    </a:p>
                  </a:txBody>
                  <a:tcPr/>
                </a:tc>
                <a:extLst>
                  <a:ext uri="{0D108BD9-81ED-4DB2-BD59-A6C34878D82A}">
                    <a16:rowId xmlns:a16="http://schemas.microsoft.com/office/drawing/2014/main" xmlns="" val="386265925"/>
                  </a:ext>
                </a:extLst>
              </a:tr>
            </a:tbl>
          </a:graphicData>
        </a:graphic>
      </p:graphicFrame>
    </p:spTree>
    <p:extLst>
      <p:ext uri="{BB962C8B-B14F-4D97-AF65-F5344CB8AC3E}">
        <p14:creationId xmlns:p14="http://schemas.microsoft.com/office/powerpoint/2010/main" val="2897891351"/>
      </p:ext>
    </p:extLst>
  </p:cSld>
  <p:clrMapOvr>
    <a:masterClrMapping/>
  </p:clrMapOvr>
</p:sld>
</file>

<file path=ppt/theme/theme1.xml><?xml version="1.0" encoding="utf-8"?>
<a:theme xmlns:a="http://schemas.openxmlformats.org/drawingml/2006/main" name="2_EERE Black">
  <a:themeElements>
    <a:clrScheme name="EERE 2012-2">
      <a:dk1>
        <a:srgbClr val="50565C"/>
      </a:dk1>
      <a:lt1>
        <a:sysClr val="window" lastClr="FFFFFF"/>
      </a:lt1>
      <a:dk2>
        <a:srgbClr val="6A737B"/>
      </a:dk2>
      <a:lt2>
        <a:srgbClr val="EEECE1"/>
      </a:lt2>
      <a:accent1>
        <a:srgbClr val="7AC143"/>
      </a:accent1>
      <a:accent2>
        <a:srgbClr val="FFD200"/>
      </a:accent2>
      <a:accent3>
        <a:srgbClr val="00A4E4"/>
      </a:accent3>
      <a:accent4>
        <a:srgbClr val="00425D"/>
      </a:accent4>
      <a:accent5>
        <a:srgbClr val="00853F"/>
      </a:accent5>
      <a:accent6>
        <a:srgbClr val="F58025"/>
      </a:accent6>
      <a:hlink>
        <a:srgbClr val="006892"/>
      </a:hlink>
      <a:folHlink>
        <a:srgbClr val="6A7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2.xml><?xml version="1.0" encoding="utf-8"?>
<a:theme xmlns:a="http://schemas.openxmlformats.org/drawingml/2006/main" name="Additional IETC Slides (SS v1)">
  <a:themeElements>
    <a:clrScheme name="EEREColors">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EERE Black">
  <a:themeElements>
    <a:clrScheme name="EERE 2012-2">
      <a:dk1>
        <a:srgbClr val="50565C"/>
      </a:dk1>
      <a:lt1>
        <a:sysClr val="window" lastClr="FFFFFF"/>
      </a:lt1>
      <a:dk2>
        <a:srgbClr val="6A737B"/>
      </a:dk2>
      <a:lt2>
        <a:srgbClr val="EEECE1"/>
      </a:lt2>
      <a:accent1>
        <a:srgbClr val="7AC143"/>
      </a:accent1>
      <a:accent2>
        <a:srgbClr val="FFD200"/>
      </a:accent2>
      <a:accent3>
        <a:srgbClr val="00A4E4"/>
      </a:accent3>
      <a:accent4>
        <a:srgbClr val="00425D"/>
      </a:accent4>
      <a:accent5>
        <a:srgbClr val="00853F"/>
      </a:accent5>
      <a:accent6>
        <a:srgbClr val="F58025"/>
      </a:accent6>
      <a:hlink>
        <a:srgbClr val="006892"/>
      </a:hlink>
      <a:folHlink>
        <a:srgbClr val="6A7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4.xml><?xml version="1.0" encoding="utf-8"?>
<a:theme xmlns:a="http://schemas.openxmlformats.org/drawingml/2006/main" name="EERE PPT">
  <a:themeElements>
    <a:clrScheme name="EERE 2017">
      <a:dk1>
        <a:srgbClr val="000000"/>
      </a:dk1>
      <a:lt1>
        <a:sysClr val="window" lastClr="FFFFFF"/>
      </a:lt1>
      <a:dk2>
        <a:srgbClr val="5E6A7B"/>
      </a:dk2>
      <a:lt2>
        <a:srgbClr val="EEECE1"/>
      </a:lt2>
      <a:accent1>
        <a:srgbClr val="6ABC45"/>
      </a:accent1>
      <a:accent2>
        <a:srgbClr val="FFCB06"/>
      </a:accent2>
      <a:accent3>
        <a:srgbClr val="00A8DF"/>
      </a:accent3>
      <a:accent4>
        <a:srgbClr val="005C82"/>
      </a:accent4>
      <a:accent5>
        <a:srgbClr val="017A3E"/>
      </a:accent5>
      <a:accent6>
        <a:srgbClr val="E27225"/>
      </a:accent6>
      <a:hlink>
        <a:srgbClr val="017A3E"/>
      </a:hlink>
      <a:folHlink>
        <a:srgbClr val="5E6A7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EERE PPT">
  <a:themeElements>
    <a:clrScheme name="EERE 2017">
      <a:dk1>
        <a:srgbClr val="000000"/>
      </a:dk1>
      <a:lt1>
        <a:sysClr val="window" lastClr="FFFFFF"/>
      </a:lt1>
      <a:dk2>
        <a:srgbClr val="5E6A7B"/>
      </a:dk2>
      <a:lt2>
        <a:srgbClr val="EEECE1"/>
      </a:lt2>
      <a:accent1>
        <a:srgbClr val="6ABC45"/>
      </a:accent1>
      <a:accent2>
        <a:srgbClr val="FFCB06"/>
      </a:accent2>
      <a:accent3>
        <a:srgbClr val="00A8DF"/>
      </a:accent3>
      <a:accent4>
        <a:srgbClr val="005C82"/>
      </a:accent4>
      <a:accent5>
        <a:srgbClr val="017A3E"/>
      </a:accent5>
      <a:accent6>
        <a:srgbClr val="E27225"/>
      </a:accent6>
      <a:hlink>
        <a:srgbClr val="017A3E"/>
      </a:hlink>
      <a:folHlink>
        <a:srgbClr val="5E6A7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EERE PPT">
  <a:themeElements>
    <a:clrScheme name="EERE 2017">
      <a:dk1>
        <a:srgbClr val="000000"/>
      </a:dk1>
      <a:lt1>
        <a:sysClr val="window" lastClr="FFFFFF"/>
      </a:lt1>
      <a:dk2>
        <a:srgbClr val="5E6A7B"/>
      </a:dk2>
      <a:lt2>
        <a:srgbClr val="EEECE1"/>
      </a:lt2>
      <a:accent1>
        <a:srgbClr val="6ABC45"/>
      </a:accent1>
      <a:accent2>
        <a:srgbClr val="FFCB06"/>
      </a:accent2>
      <a:accent3>
        <a:srgbClr val="00A8DF"/>
      </a:accent3>
      <a:accent4>
        <a:srgbClr val="005C82"/>
      </a:accent4>
      <a:accent5>
        <a:srgbClr val="017A3E"/>
      </a:accent5>
      <a:accent6>
        <a:srgbClr val="E27225"/>
      </a:accent6>
      <a:hlink>
        <a:srgbClr val="017A3E"/>
      </a:hlink>
      <a:folHlink>
        <a:srgbClr val="5E6A7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EERE Black">
  <a:themeElements>
    <a:clrScheme name="EERE 2012-2">
      <a:dk1>
        <a:srgbClr val="50565C"/>
      </a:dk1>
      <a:lt1>
        <a:sysClr val="window" lastClr="FFFFFF"/>
      </a:lt1>
      <a:dk2>
        <a:srgbClr val="6A737B"/>
      </a:dk2>
      <a:lt2>
        <a:srgbClr val="EEECE1"/>
      </a:lt2>
      <a:accent1>
        <a:srgbClr val="7AC143"/>
      </a:accent1>
      <a:accent2>
        <a:srgbClr val="FFD200"/>
      </a:accent2>
      <a:accent3>
        <a:srgbClr val="00A4E4"/>
      </a:accent3>
      <a:accent4>
        <a:srgbClr val="00425D"/>
      </a:accent4>
      <a:accent5>
        <a:srgbClr val="00853F"/>
      </a:accent5>
      <a:accent6>
        <a:srgbClr val="F58025"/>
      </a:accent6>
      <a:hlink>
        <a:srgbClr val="006892"/>
      </a:hlink>
      <a:folHlink>
        <a:srgbClr val="6A7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62453FF7554DA4F9291B03EBD8A47F3" ma:contentTypeVersion="3" ma:contentTypeDescription="Create a new document." ma:contentTypeScope="" ma:versionID="c5f87d83da031da738e88df1fdb78700">
  <xsd:schema xmlns:xsd="http://www.w3.org/2001/XMLSchema" xmlns:xs="http://www.w3.org/2001/XMLSchema" xmlns:p="http://schemas.microsoft.com/office/2006/metadata/properties" xmlns:ns3="aae98916-b8dd-4dc4-bcb8-76c8688f57f5" targetNamespace="http://schemas.microsoft.com/office/2006/metadata/properties" ma:root="true" ma:fieldsID="e799d22cebaa1f8397274e29e3fc86c3" ns3:_="">
    <xsd:import namespace="aae98916-b8dd-4dc4-bcb8-76c8688f57f5"/>
    <xsd:element name="properties">
      <xsd:complexType>
        <xsd:sequence>
          <xsd:element name="documentManagement">
            <xsd:complexType>
              <xsd:all>
                <xsd:element ref="ns3:SharedWithUsers" minOccurs="0"/>
                <xsd:element ref="ns3:SharedWithDetails" minOccurs="0"/>
                <xsd:element ref="ns3: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e98916-b8dd-4dc4-bcb8-76c8688f57f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C6EAF0-3C59-4CCB-85C4-00BFABD32CCC}">
  <ds:schemaRefs>
    <ds:schemaRef ds:uri="http://schemas.microsoft.com/sharepoint/v3/contenttype/forms"/>
  </ds:schemaRefs>
</ds:datastoreItem>
</file>

<file path=customXml/itemProps2.xml><?xml version="1.0" encoding="utf-8"?>
<ds:datastoreItem xmlns:ds="http://schemas.openxmlformats.org/officeDocument/2006/customXml" ds:itemID="{4C755BD2-1C8E-4830-A9D3-4394BA87E297}">
  <ds:schemaRefs>
    <ds:schemaRef ds:uri="http://schemas.microsoft.com/office/2006/metadata/properties"/>
    <ds:schemaRef ds:uri="http://purl.org/dc/terms/"/>
    <ds:schemaRef ds:uri="http://www.w3.org/XML/1998/namespace"/>
    <ds:schemaRef ds:uri="http://purl.org/dc/dcmitype/"/>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aae98916-b8dd-4dc4-bcb8-76c8688f57f5"/>
  </ds:schemaRefs>
</ds:datastoreItem>
</file>

<file path=customXml/itemProps3.xml><?xml version="1.0" encoding="utf-8"?>
<ds:datastoreItem xmlns:ds="http://schemas.openxmlformats.org/officeDocument/2006/customXml" ds:itemID="{768F9484-7711-45B0-A981-2326BAC61B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e98916-b8dd-4dc4-bcb8-76c8688f57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29335</TotalTime>
  <Words>1954</Words>
  <Application>Microsoft Office PowerPoint</Application>
  <PresentationFormat>On-screen Show (4:3)</PresentationFormat>
  <Paragraphs>303</Paragraphs>
  <Slides>14</Slides>
  <Notes>14</Notes>
  <HiddenSlides>0</HiddenSlides>
  <MMClips>0</MMClips>
  <ScaleCrop>false</ScaleCrop>
  <HeadingPairs>
    <vt:vector size="6" baseType="variant">
      <vt:variant>
        <vt:lpstr>Fonts Used</vt:lpstr>
      </vt:variant>
      <vt:variant>
        <vt:i4>11</vt:i4>
      </vt:variant>
      <vt:variant>
        <vt:lpstr>Theme</vt:lpstr>
      </vt:variant>
      <vt:variant>
        <vt:i4>7</vt:i4>
      </vt:variant>
      <vt:variant>
        <vt:lpstr>Slide Titles</vt:lpstr>
      </vt:variant>
      <vt:variant>
        <vt:i4>14</vt:i4>
      </vt:variant>
    </vt:vector>
  </HeadingPairs>
  <TitlesOfParts>
    <vt:vector size="32" baseType="lpstr">
      <vt:lpstr>ＭＳ Ｐゴシック</vt:lpstr>
      <vt:lpstr>Arial</vt:lpstr>
      <vt:lpstr>Arial Narrow</vt:lpstr>
      <vt:lpstr>Calibri</vt:lpstr>
      <vt:lpstr>Courier New</vt:lpstr>
      <vt:lpstr>Franklin Gothic Book</vt:lpstr>
      <vt:lpstr>Franklin Gothic Medium</vt:lpstr>
      <vt:lpstr>Palatino Linotype</vt:lpstr>
      <vt:lpstr>Times New Roman</vt:lpstr>
      <vt:lpstr>Wingdings</vt:lpstr>
      <vt:lpstr>ヒラギノ角ゴ Pro W3</vt:lpstr>
      <vt:lpstr>2_EERE Black</vt:lpstr>
      <vt:lpstr>Additional IETC Slides (SS v1)</vt:lpstr>
      <vt:lpstr>3_EERE Black</vt:lpstr>
      <vt:lpstr>EERE PPT</vt:lpstr>
      <vt:lpstr>1_EERE PPT</vt:lpstr>
      <vt:lpstr>2_EERE PPT</vt:lpstr>
      <vt:lpstr>4_EERE Black</vt:lpstr>
      <vt:lpstr>PowerPoint Presentation</vt:lpstr>
      <vt:lpstr>Materials for Harsh Conditions Background</vt:lpstr>
      <vt:lpstr>Materials for Harsh Conditions DOE Initiatives</vt:lpstr>
      <vt:lpstr>Materials for Harsh Conditions Challenges and Barriers</vt:lpstr>
      <vt:lpstr>Materials for Harsh Conditions Challenges and Barriers (Continued)</vt:lpstr>
      <vt:lpstr>Materials for Harsh Conditions Objectives and Targets</vt:lpstr>
      <vt:lpstr>Materials for Harsh Conditions Key Thrusts</vt:lpstr>
      <vt:lpstr>Materials for Harsh Conditions Current Portfolio</vt:lpstr>
      <vt:lpstr>Materials for Harsh Conditions Activities</vt:lpstr>
      <vt:lpstr>Materials for Harsh Conditions Activities (Continued)</vt:lpstr>
      <vt:lpstr>Materials for Harsh Conditions Activities - Distribution</vt:lpstr>
      <vt:lpstr>Materials for Harsh Conditions Collaborations</vt:lpstr>
      <vt:lpstr>Materials for Harsh Conditions Accomplishments/Successes</vt:lpstr>
      <vt:lpstr>AMO Materials for Harsh Conditions Team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 Isaac</dc:creator>
  <cp:lastModifiedBy>Klembara, Melissa</cp:lastModifiedBy>
  <cp:revision>1110</cp:revision>
  <cp:lastPrinted>2019-10-30T16:02:12Z</cp:lastPrinted>
  <dcterms:created xsi:type="dcterms:W3CDTF">2011-06-04T16:38:42Z</dcterms:created>
  <dcterms:modified xsi:type="dcterms:W3CDTF">2020-05-29T20:30:40Z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0x010100762453FF7554DA4F9291B03EBD8A47F3</vt:lpwstr>
  </property>
</Properties>
</file>