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3" r:id="rId2"/>
    <p:sldId id="384" r:id="rId3"/>
    <p:sldId id="385" r:id="rId4"/>
    <p:sldId id="387" r:id="rId5"/>
    <p:sldId id="389" r:id="rId6"/>
    <p:sldId id="394" r:id="rId7"/>
    <p:sldId id="386" r:id="rId8"/>
    <p:sldId id="391" r:id="rId9"/>
    <p:sldId id="393" r:id="rId10"/>
    <p:sldId id="349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NOx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Sheet1!$D$4:$D$11</c:f>
              <c:numCache>
                <c:formatCode>General</c:formatCode>
                <c:ptCount val="8"/>
                <c:pt idx="0">
                  <c:v>15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22</c:v>
                </c:pt>
                <c:pt idx="6">
                  <c:v>30</c:v>
                </c:pt>
                <c:pt idx="7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3A-423D-B900-415C9F56534A}"/>
            </c:ext>
          </c:extLst>
        </c:ser>
        <c:ser>
          <c:idx val="2"/>
          <c:order val="2"/>
          <c:tx>
            <c:v>CO2</c:v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Sheet1!$E$4:$E$11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  <c:pt idx="6">
                  <c:v>40</c:v>
                </c:pt>
                <c:pt idx="7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3A-423D-B900-415C9F56534A}"/>
            </c:ext>
          </c:extLst>
        </c:ser>
        <c:ser>
          <c:idx val="4"/>
          <c:order val="4"/>
          <c:tx>
            <c:v>NOx Goal</c:v>
          </c:tx>
          <c:spPr>
            <a:ln w="381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Sheet1!$H$4:$H$11</c:f>
              <c:numCache>
                <c:formatCode>General</c:formatCode>
                <c:ptCount val="8"/>
                <c:pt idx="0">
                  <c:v>15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3A-423D-B900-415C9F56534A}"/>
            </c:ext>
          </c:extLst>
        </c:ser>
        <c:ser>
          <c:idx val="5"/>
          <c:order val="5"/>
          <c:tx>
            <c:v>CO2 Goal</c:v>
          </c:tx>
          <c:spPr>
            <a:ln w="3810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Sheet1!$I$4:$I$11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3A-423D-B900-415C9F565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091128"/>
        <c:axId val="929088176"/>
      </c:scatterChar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Sheet1!$F$4:$F$11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43</c:v>
                </c:pt>
                <c:pt idx="3">
                  <c:v>42</c:v>
                </c:pt>
                <c:pt idx="4">
                  <c:v>40</c:v>
                </c:pt>
                <c:pt idx="5">
                  <c:v>38</c:v>
                </c:pt>
                <c:pt idx="6">
                  <c:v>35</c:v>
                </c:pt>
                <c:pt idx="7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43A-423D-B900-415C9F56534A}"/>
            </c:ext>
          </c:extLst>
        </c:ser>
        <c:ser>
          <c:idx val="3"/>
          <c:order val="3"/>
          <c:tx>
            <c:v>Efficiency Goal</c:v>
          </c:tx>
          <c:spPr>
            <a:ln w="381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65</c:v>
                </c:pt>
                <c:pt idx="3">
                  <c:v>50</c:v>
                </c:pt>
                <c:pt idx="4">
                  <c:v>40</c:v>
                </c:pt>
                <c:pt idx="5">
                  <c:v>30</c:v>
                </c:pt>
                <c:pt idx="6">
                  <c:v>20</c:v>
                </c:pt>
                <c:pt idx="7">
                  <c:v>0</c:v>
                </c:pt>
              </c:numCache>
            </c:numRef>
          </c:xVal>
          <c:yVal>
            <c:numRef>
              <c:f>Sheet1!$G$4:$G$11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43</c:v>
                </c:pt>
                <c:pt idx="3">
                  <c:v>42</c:v>
                </c:pt>
                <c:pt idx="4">
                  <c:v>41</c:v>
                </c:pt>
                <c:pt idx="5">
                  <c:v>40</c:v>
                </c:pt>
                <c:pt idx="6">
                  <c:v>39</c:v>
                </c:pt>
                <c:pt idx="7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43A-423D-B900-415C9F565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161384"/>
        <c:axId val="603063736"/>
      </c:scatterChart>
      <c:valAx>
        <c:axId val="9290911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Engine Load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88176"/>
        <c:crosses val="autoZero"/>
        <c:crossBetween val="midCat"/>
        <c:majorUnit val="25"/>
      </c:valAx>
      <c:valAx>
        <c:axId val="92908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Emissions</a:t>
                </a:r>
              </a:p>
            </c:rich>
          </c:tx>
          <c:layout>
            <c:manualLayout>
              <c:xMode val="edge"/>
              <c:yMode val="edge"/>
              <c:x val="5.2777777777777778E-2"/>
              <c:y val="0.35449892627057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91128"/>
        <c:crosses val="autoZero"/>
        <c:crossBetween val="midCat"/>
      </c:valAx>
      <c:valAx>
        <c:axId val="603063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chemeClr val="tx1"/>
                    </a:solidFill>
                  </a:rPr>
                  <a:t>Efficienc</a:t>
                </a:r>
                <a:r>
                  <a:rPr lang="en-US" sz="1200" dirty="0">
                    <a:solidFill>
                      <a:schemeClr val="tx1"/>
                    </a:solidFill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88276377952755902"/>
              <c:y val="0.36802672393223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161384"/>
        <c:crosses val="max"/>
        <c:crossBetween val="midCat"/>
      </c:valAx>
      <c:valAx>
        <c:axId val="484161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3063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0.50333</cdr:x>
      <cdr:y>0.07273</cdr:y>
    </cdr:from>
    <cdr:to>
      <cdr:x>0.67</cdr:x>
      <cdr:y>0.16364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1240" y="243839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Efficiency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0.132</cdr:x>
      <cdr:y>0.12818</cdr:y>
    </cdr:from>
    <cdr:to>
      <cdr:x>0.428</cdr:x>
      <cdr:y>0.73636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603504" y="429768"/>
          <a:ext cx="1353312" cy="2039112"/>
        </a:xfrm>
        <a:custGeom xmlns:a="http://schemas.openxmlformats.org/drawingml/2006/main">
          <a:avLst/>
          <a:gdLst>
            <a:gd name="connsiteX0" fmla="*/ 0 w 1353312"/>
            <a:gd name="connsiteY0" fmla="*/ 0 h 2039112"/>
            <a:gd name="connsiteX1" fmla="*/ 9144 w 1353312"/>
            <a:gd name="connsiteY1" fmla="*/ 1600200 h 2039112"/>
            <a:gd name="connsiteX2" fmla="*/ 667512 w 1353312"/>
            <a:gd name="connsiteY2" fmla="*/ 1911096 h 2039112"/>
            <a:gd name="connsiteX3" fmla="*/ 1353312 w 1353312"/>
            <a:gd name="connsiteY3" fmla="*/ 2039112 h 2039112"/>
            <a:gd name="connsiteX4" fmla="*/ 996696 w 1353312"/>
            <a:gd name="connsiteY4" fmla="*/ 1728216 h 2039112"/>
            <a:gd name="connsiteX5" fmla="*/ 0 w 1353312"/>
            <a:gd name="connsiteY5" fmla="*/ 0 h 203911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353312" h="2039112">
              <a:moveTo>
                <a:pt x="0" y="0"/>
              </a:moveTo>
              <a:lnTo>
                <a:pt x="9144" y="1600200"/>
              </a:lnTo>
              <a:lnTo>
                <a:pt x="667512" y="1911096"/>
              </a:lnTo>
              <a:lnTo>
                <a:pt x="1353312" y="2039112"/>
              </a:lnTo>
              <a:lnTo>
                <a:pt x="996696" y="1728216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7030A0">
            <a:alpha val="14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A96E-E5CC-4461-9B0A-65AD68BC4F1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A0B2-D3F0-4FC4-8AE4-23FA8AA8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1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399"/>
            <a:ext cx="7772400" cy="2743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685800" cy="365760"/>
          </a:xfrm>
        </p:spPr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976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371600"/>
            <a:ext cx="42976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7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685800" cy="365760"/>
          </a:xfrm>
        </p:spPr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1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401117"/>
            <a:ext cx="5608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685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C906-B8C5-4A86-90A9-CBFD12AEC6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0832" y="6354539"/>
            <a:ext cx="357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small" dirty="0" smtClean="0">
                <a:solidFill>
                  <a:srgbClr val="0047BB"/>
                </a:solidFill>
                <a:latin typeface="Gill Sans MT" panose="020B0502020104020203" pitchFamily="34" charset="0"/>
              </a:rPr>
              <a:t>Southwest</a:t>
            </a:r>
            <a:r>
              <a:rPr lang="en-US" sz="1200" cap="small" baseline="0" dirty="0" smtClean="0">
                <a:solidFill>
                  <a:srgbClr val="0047BB"/>
                </a:solidFill>
                <a:latin typeface="Gill Sans MT" panose="020B0502020104020203" pitchFamily="34" charset="0"/>
              </a:rPr>
              <a:t> Research Institute Machinery Program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47BB"/>
                </a:solidFill>
                <a:latin typeface="Gill Sans MT" panose="020B0502020104020203" pitchFamily="34" charset="0"/>
              </a:rPr>
              <a:t>www.machinery.swri.org</a:t>
            </a:r>
            <a:endParaRPr lang="en-US" sz="1200" dirty="0" smtClean="0">
              <a:solidFill>
                <a:srgbClr val="0047BB"/>
              </a:solidFill>
              <a:latin typeface="Gill Sans MT" panose="020B05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" y="6355080"/>
            <a:ext cx="1025778" cy="4572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37739"/>
            <a:ext cx="1371600" cy="5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2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47B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2819400"/>
          </a:xfrm>
        </p:spPr>
        <p:txBody>
          <a:bodyPr>
            <a:normAutofit/>
          </a:bodyPr>
          <a:lstStyle/>
          <a:p>
            <a:r>
              <a:rPr lang="en-US" sz="3200" b="1" dirty="0"/>
              <a:t>Modifications to Solar Titan-130 Combustion Systems for Efficient, High Turndown </a:t>
            </a:r>
            <a:r>
              <a:rPr lang="en-US" sz="3200" b="1" dirty="0" smtClean="0"/>
              <a:t>Operation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DE-EE0008415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000" dirty="0" smtClean="0"/>
              <a:t>SwRI, Solar Turbines, </a:t>
            </a:r>
            <a:r>
              <a:rPr lang="en-US" sz="2000" dirty="0" err="1" smtClean="0"/>
              <a:t>EPRI</a:t>
            </a:r>
            <a:r>
              <a:rPr lang="en-US" sz="2000" dirty="0" smtClean="0"/>
              <a:t>, UC Irvine, Georgia Tech</a:t>
            </a:r>
            <a:br>
              <a:rPr lang="en-US" sz="2000" dirty="0" smtClean="0"/>
            </a:br>
            <a:r>
              <a:rPr lang="en-US" sz="2000" dirty="0" smtClean="0"/>
              <a:t>October 2019 – December 2021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299369"/>
            <a:ext cx="3467100" cy="1247595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PI: Jacob Delimont, Ph.D. </a:t>
            </a:r>
          </a:p>
          <a:p>
            <a:pPr algn="l"/>
            <a:r>
              <a:rPr lang="en-US" sz="1800" dirty="0" smtClean="0"/>
              <a:t>Southwest Research Institute</a:t>
            </a:r>
          </a:p>
          <a:p>
            <a:pPr algn="l"/>
            <a:r>
              <a:rPr lang="en-US" sz="1800" dirty="0" smtClean="0"/>
              <a:t>Email: Jacob.Delimont@swri.org </a:t>
            </a:r>
            <a:endParaRPr lang="en-US" sz="1800" dirty="0"/>
          </a:p>
          <a:p>
            <a:pPr algn="l"/>
            <a:r>
              <a:rPr lang="en-US" sz="1800" dirty="0" smtClean="0"/>
              <a:t>Phone: (210</a:t>
            </a:r>
            <a:r>
              <a:rPr lang="en-US" sz="1800" dirty="0"/>
              <a:t>) </a:t>
            </a:r>
            <a:r>
              <a:rPr lang="en-US" sz="1800" dirty="0" smtClean="0"/>
              <a:t>522-2726</a:t>
            </a:r>
          </a:p>
          <a:p>
            <a:pPr algn="l"/>
            <a:endParaRPr lang="en-US" sz="1800" dirty="0"/>
          </a:p>
        </p:txBody>
      </p:sp>
      <p:pic>
        <p:nvPicPr>
          <p:cNvPr id="4" name="Picture 2" descr="R:\04.15 Machinery Structural Dynamics\18.22059 Solar Combustion Projects\Pictures\2017-04-27_095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11057" r="6489"/>
          <a:stretch/>
        </p:blipFill>
        <p:spPr bwMode="auto">
          <a:xfrm>
            <a:off x="4419600" y="3048000"/>
            <a:ext cx="4353884" cy="26953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246" y="4733693"/>
            <a:ext cx="40884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U.S. DOE Advanced Manufacturing Office Program Review Meeting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Washington, D.C.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May 11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2020</a:t>
            </a:r>
            <a:endParaRPr lang="en-US" altLang="en-US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5659" y="5940425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37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34290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 descr="C:\Users\cday\Downloads\IMG_26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8654"/>
          <a:stretch/>
        </p:blipFill>
        <p:spPr bwMode="auto">
          <a:xfrm rot="5400000">
            <a:off x="1009650" y="3790950"/>
            <a:ext cx="2133600" cy="2324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R:\04.15 Machinery Structural Dynamics\18.22059 Solar Combustion Projects\Pictures\2017-04-27_0954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11057" r="6489"/>
          <a:stretch/>
        </p:blipFill>
        <p:spPr bwMode="auto">
          <a:xfrm>
            <a:off x="5127907" y="742910"/>
            <a:ext cx="3261912" cy="20193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0"/>
          <a:stretch/>
        </p:blipFill>
        <p:spPr bwMode="auto">
          <a:xfrm>
            <a:off x="3681984" y="3124200"/>
            <a:ext cx="2635814" cy="23200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Overview: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/>
              <a:t>Modifications to Solar Titan-130 Combustion Systems for Efficient, High Turndown </a:t>
            </a:r>
            <a:r>
              <a:rPr lang="en-US" sz="2200" b="1" dirty="0" smtClean="0"/>
              <a:t>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12750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u="sng" dirty="0" smtClean="0"/>
              <a:t>Timeline</a:t>
            </a:r>
            <a:r>
              <a:rPr lang="en-US" sz="1600" b="1" dirty="0" smtClean="0"/>
              <a:t>:</a:t>
            </a:r>
            <a:r>
              <a:rPr lang="en-US" sz="1600" b="1" u="sng" dirty="0" smtClean="0"/>
              <a:t> </a:t>
            </a:r>
          </a:p>
          <a:p>
            <a:pPr marL="0" indent="0" algn="just" defTabSz="342900">
              <a:spcAft>
                <a:spcPts val="45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Project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Start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(Contingent Award):		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10/01/2018</a:t>
            </a:r>
          </a:p>
          <a:p>
            <a:pPr marL="0" indent="0" algn="just" defTabSz="342900">
              <a:spcAft>
                <a:spcPts val="450"/>
              </a:spcAft>
              <a:buNone/>
            </a:pP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Full Award:  					 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  	1/18/2019</a:t>
            </a:r>
            <a:endParaRPr lang="en-US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 algn="just" defTabSz="342900">
              <a:spcAft>
                <a:spcPts val="45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			12/31/2019</a:t>
            </a:r>
            <a:endParaRPr lang="en-US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 algn="just" defTabSz="342900">
              <a:spcAft>
                <a:spcPts val="45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Date:	                        		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4/30/2021 </a:t>
            </a:r>
            <a:endParaRPr lang="en-US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700" b="1" u="sng" dirty="0" smtClean="0"/>
          </a:p>
          <a:p>
            <a:pPr marL="0" indent="0">
              <a:buNone/>
            </a:pPr>
            <a:r>
              <a:rPr lang="en-US" sz="1600" b="1" u="sng" dirty="0" err="1" smtClean="0"/>
              <a:t>AMO</a:t>
            </a:r>
            <a:r>
              <a:rPr lang="en-US" sz="1600" b="1" u="sng" dirty="0" smtClean="0"/>
              <a:t> </a:t>
            </a:r>
            <a:r>
              <a:rPr lang="en-US" sz="1600" b="1" u="sng" dirty="0" err="1"/>
              <a:t>MYPP</a:t>
            </a:r>
            <a:r>
              <a:rPr lang="en-US" sz="1600" b="1" u="sng" dirty="0"/>
              <a:t> Connection</a:t>
            </a:r>
            <a:r>
              <a:rPr lang="en-US" sz="1600" b="1" dirty="0"/>
              <a:t>:</a:t>
            </a:r>
          </a:p>
          <a:p>
            <a:pPr marL="0" indent="0">
              <a:buNone/>
            </a:pPr>
            <a:r>
              <a:rPr lang="en-US" sz="1400" dirty="0" smtClean="0"/>
              <a:t>Small to medium Combined </a:t>
            </a:r>
            <a:r>
              <a:rPr lang="en-US" sz="1400" dirty="0"/>
              <a:t>Heat and Power (CHP) Systems </a:t>
            </a:r>
            <a:r>
              <a:rPr lang="en-US" sz="1400" dirty="0" smtClean="0"/>
              <a:t>operating in grid support can improve grid response to changes in non-</a:t>
            </a:r>
            <a:r>
              <a:rPr lang="en-US" sz="1400" dirty="0" err="1" smtClean="0"/>
              <a:t>dispatchable</a:t>
            </a:r>
            <a:r>
              <a:rPr lang="en-US" sz="1400" dirty="0" smtClean="0"/>
              <a:t> renewable energy sources.</a:t>
            </a:r>
          </a:p>
          <a:p>
            <a:pPr marL="0" indent="0">
              <a:buNone/>
            </a:pPr>
            <a:endParaRPr lang="en-US" sz="700" b="1" dirty="0"/>
          </a:p>
          <a:p>
            <a:pPr marL="0" indent="0">
              <a:buNone/>
            </a:pPr>
            <a:r>
              <a:rPr lang="en-US" sz="1600" b="1" u="sng" dirty="0" smtClean="0"/>
              <a:t>Barriers and Challenges</a:t>
            </a:r>
            <a:r>
              <a:rPr lang="en-US" sz="1600" b="1" dirty="0" smtClean="0"/>
              <a:t>:</a:t>
            </a:r>
            <a:endParaRPr lang="en-US" dirty="0" smtClean="0"/>
          </a:p>
          <a:p>
            <a:pPr marL="173038" indent="-173038"/>
            <a:r>
              <a:rPr lang="en-US" sz="1600" dirty="0" smtClean="0">
                <a:solidFill>
                  <a:prstClr val="black"/>
                </a:solidFill>
              </a:rPr>
              <a:t>Current gas turbine combustors require reduced air flow to stably operate at part load</a:t>
            </a:r>
          </a:p>
          <a:p>
            <a:pPr marL="173038" indent="-173038"/>
            <a:r>
              <a:rPr lang="en-US" sz="1600" dirty="0" smtClean="0">
                <a:solidFill>
                  <a:prstClr val="black"/>
                </a:solidFill>
              </a:rPr>
              <a:t>Air diversion or bleed creates inefficiencies in gas turbine operation</a:t>
            </a:r>
          </a:p>
          <a:p>
            <a:pPr marL="173038" indent="-173038"/>
            <a:r>
              <a:rPr lang="en-US" sz="1600" dirty="0" smtClean="0">
                <a:solidFill>
                  <a:prstClr val="black"/>
                </a:solidFill>
              </a:rPr>
              <a:t>Goal of this project is to design combustion systems capable of operating in low NOx mode, at low part load, while maintaining high overall gas turbine efficiency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524000"/>
            <a:ext cx="4038600" cy="4679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u="sng" dirty="0" smtClean="0"/>
              <a:t>Project Budget and Costs</a:t>
            </a:r>
            <a:r>
              <a:rPr lang="en-US" sz="2700" b="1" dirty="0" smtClean="0"/>
              <a:t>: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2700" b="1" u="sng" dirty="0" smtClean="0"/>
              <a:t>Project Team and Roles</a:t>
            </a:r>
            <a:r>
              <a:rPr lang="en-US" sz="2700" b="1" dirty="0" smtClean="0"/>
              <a:t>:</a:t>
            </a:r>
            <a:r>
              <a:rPr lang="en-US" sz="2700" b="1" u="sng" dirty="0" smtClean="0"/>
              <a:t> </a:t>
            </a:r>
          </a:p>
          <a:p>
            <a:pPr marL="173038" indent="-173038"/>
            <a:r>
              <a:rPr lang="en-US" sz="2200" dirty="0"/>
              <a:t>Southwest Research Institute</a:t>
            </a:r>
          </a:p>
          <a:p>
            <a:pPr marL="457200" lvl="1" indent="-228600"/>
            <a:r>
              <a:rPr lang="en-US" sz="2000" dirty="0"/>
              <a:t>Prime recipient, project management</a:t>
            </a:r>
          </a:p>
          <a:p>
            <a:pPr marL="457200" lvl="1" indent="-228600"/>
            <a:r>
              <a:rPr lang="en-US" sz="2000" dirty="0"/>
              <a:t>Conceptual design of high turn down combustion system</a:t>
            </a:r>
          </a:p>
          <a:p>
            <a:pPr marL="457200" lvl="1" indent="-228600"/>
            <a:r>
              <a:rPr lang="en-US" sz="2000" dirty="0"/>
              <a:t>Combustion testing</a:t>
            </a:r>
          </a:p>
          <a:p>
            <a:pPr marL="173038" indent="-173038"/>
            <a:r>
              <a:rPr lang="en-US" sz="2200" dirty="0"/>
              <a:t>Solar Turbines</a:t>
            </a:r>
          </a:p>
          <a:p>
            <a:pPr marL="457200" lvl="1" indent="-228600"/>
            <a:r>
              <a:rPr lang="en-US" sz="2000" dirty="0"/>
              <a:t>Conceptual design of high turn down combustion system</a:t>
            </a:r>
          </a:p>
          <a:p>
            <a:pPr marL="457200" lvl="1" indent="-228600"/>
            <a:r>
              <a:rPr lang="en-US" sz="2000" dirty="0"/>
              <a:t>Supply of combustion hardware</a:t>
            </a:r>
          </a:p>
          <a:p>
            <a:pPr marL="173038" indent="-173038"/>
            <a:r>
              <a:rPr lang="en-US" sz="2200" dirty="0" err="1"/>
              <a:t>EPRI</a:t>
            </a:r>
            <a:endParaRPr lang="en-US" sz="2200" dirty="0"/>
          </a:p>
          <a:p>
            <a:pPr marL="457200" lvl="1" indent="-228600"/>
            <a:r>
              <a:rPr lang="en-US" sz="2000" dirty="0"/>
              <a:t>Grid integration, connectivity, and benefits study</a:t>
            </a:r>
          </a:p>
          <a:p>
            <a:pPr marL="173038" indent="-173038"/>
            <a:r>
              <a:rPr lang="en-US" sz="2200" dirty="0"/>
              <a:t>UC – Irvine</a:t>
            </a:r>
          </a:p>
          <a:p>
            <a:pPr marL="457200" lvl="1" indent="-228600"/>
            <a:r>
              <a:rPr lang="en-US" sz="2000" dirty="0"/>
              <a:t>Conceptual design of high turn down combustion system</a:t>
            </a:r>
          </a:p>
          <a:p>
            <a:pPr marL="173038" indent="-173038"/>
            <a:r>
              <a:rPr lang="en-US" sz="2200" dirty="0"/>
              <a:t>Georgia Tech</a:t>
            </a:r>
          </a:p>
          <a:p>
            <a:pPr marL="457200" lvl="1" indent="-228600"/>
            <a:r>
              <a:rPr lang="en-US" sz="2000" dirty="0"/>
              <a:t>Combustion dynamics</a:t>
            </a:r>
            <a:endParaRPr lang="en-US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27222"/>
              </p:ext>
            </p:extLst>
          </p:nvPr>
        </p:nvGraphicFramePr>
        <p:xfrm>
          <a:off x="4953000" y="1828800"/>
          <a:ext cx="3213100" cy="1533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381072851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467238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328174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47115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881904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Budget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DOE Share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Cost Share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Cost Share %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65637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Overall Budget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$1,218,785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$315,751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$1,534,536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20.58%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33578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BP 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$477,062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$123,187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$600,249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20.52%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6213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BP 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$415,698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$108,918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$524,616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20.76%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8552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BP 3 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$326,024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$83,646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$409,670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20.42%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0105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Costs as of 5/1/19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$37,220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$37,220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0.00%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214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0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Increase market penetration of small/medium sized CHP systems for grid support</a:t>
            </a:r>
          </a:p>
          <a:p>
            <a:r>
              <a:rPr lang="en-US" dirty="0" smtClean="0"/>
              <a:t>Currently, to operate at very low loads current Solar Turbines combustion system must either: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perate with high emissions (not allowed by regulation) </a:t>
            </a:r>
          </a:p>
          <a:p>
            <a:pPr lvl="1"/>
            <a:r>
              <a:rPr lang="en-US" dirty="0" smtClean="0"/>
              <a:t>Sacrifice overall gas turbine efficiency </a:t>
            </a:r>
          </a:p>
          <a:p>
            <a:r>
              <a:rPr lang="en-US" dirty="0" smtClean="0"/>
              <a:t>Current project seeks to develop a combustion system capable of allowing high gas turbine efficiency over a wide range of loads while maintaining emissions compliance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High Turn Down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8"/>
            <a:ext cx="8686800" cy="27432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During high turn down operation (greater than 50%) the combustion becomes too lean and unstable</a:t>
            </a:r>
          </a:p>
          <a:p>
            <a:r>
              <a:rPr lang="en-US" dirty="0" smtClean="0"/>
              <a:t>To combat this, air flow through the combustor is reduced by using inlet guide vanes or compressor bleed</a:t>
            </a:r>
          </a:p>
          <a:p>
            <a:r>
              <a:rPr lang="en-US" dirty="0" smtClean="0"/>
              <a:t>Both of these solutions cause significant efficiency penalties</a:t>
            </a:r>
          </a:p>
        </p:txBody>
      </p:sp>
      <p:pic>
        <p:nvPicPr>
          <p:cNvPr id="4" name="Picture 3" descr="Fig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5943600" cy="1664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22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we increase lean operating range, while </a:t>
            </a:r>
            <a:r>
              <a:rPr lang="en-US" dirty="0" smtClean="0"/>
              <a:t>maintaining acceptable </a:t>
            </a:r>
            <a:r>
              <a:rPr lang="en-US" dirty="0"/>
              <a:t>emissions?</a:t>
            </a:r>
          </a:p>
        </p:txBody>
      </p:sp>
    </p:spTree>
    <p:extLst>
      <p:ext uri="{BB962C8B-B14F-4D97-AF65-F5344CB8AC3E}">
        <p14:creationId xmlns:p14="http://schemas.microsoft.com/office/powerpoint/2010/main" val="25292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8"/>
            <a:ext cx="4507992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overall gas turbine performance by increasing combustor performance at low loads</a:t>
            </a:r>
          </a:p>
          <a:p>
            <a:pPr lvl="1"/>
            <a:r>
              <a:rPr lang="en-US" dirty="0" smtClean="0"/>
              <a:t>Decreasing compressor bleed and </a:t>
            </a:r>
            <a:r>
              <a:rPr lang="en-US" dirty="0" err="1" smtClean="0"/>
              <a:t>IGV</a:t>
            </a:r>
            <a:r>
              <a:rPr lang="en-US" dirty="0" smtClean="0"/>
              <a:t> use </a:t>
            </a:r>
          </a:p>
          <a:p>
            <a:pPr lvl="1"/>
            <a:r>
              <a:rPr lang="en-US" dirty="0" smtClean="0"/>
              <a:t>Reduce CO and </a:t>
            </a:r>
            <a:r>
              <a:rPr lang="en-US" dirty="0" err="1" smtClean="0"/>
              <a:t>UHC</a:t>
            </a:r>
            <a:r>
              <a:rPr lang="en-US" dirty="0" smtClean="0"/>
              <a:t> emissions</a:t>
            </a:r>
          </a:p>
          <a:p>
            <a:r>
              <a:rPr lang="en-US" dirty="0" smtClean="0"/>
              <a:t>The increased efficiency will decrease cost to operate small scale CHP gas turbines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77400" y="1447800"/>
            <a:ext cx="4572000" cy="3352800"/>
            <a:chOff x="4572000" y="1600200"/>
            <a:chExt cx="4572000" cy="33528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2933921"/>
                </p:ext>
              </p:extLst>
            </p:nvPr>
          </p:nvGraphicFramePr>
          <p:xfrm>
            <a:off x="4572000" y="1600200"/>
            <a:ext cx="4572000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1"/>
            <p:cNvSpPr txBox="1"/>
            <p:nvPr/>
          </p:nvSpPr>
          <p:spPr>
            <a:xfrm>
              <a:off x="6858000" y="3724656"/>
              <a:ext cx="457200" cy="304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NO</a:t>
              </a:r>
              <a:r>
                <a:rPr lang="en-US" sz="1100" b="1" baseline="-25000" dirty="0" smtClean="0"/>
                <a:t>X</a:t>
              </a:r>
              <a:endParaRPr lang="en-US" sz="1100" b="1" baseline="-25000" dirty="0"/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6858000" y="4090416"/>
              <a:ext cx="762000" cy="304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CO</a:t>
              </a:r>
              <a:endParaRPr lang="en-US" sz="1100" b="1" baseline="-25000" dirty="0"/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7467600" y="2679194"/>
              <a:ext cx="1237488" cy="5334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Current </a:t>
              </a:r>
            </a:p>
            <a:p>
              <a:r>
                <a:rPr lang="en-US" sz="1100" b="1" dirty="0" smtClean="0"/>
                <a:t>Project Goal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086600" y="28194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86600" y="2991614"/>
              <a:ext cx="38100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5175504" y="2157984"/>
              <a:ext cx="1655064" cy="713232"/>
            </a:xfrm>
            <a:custGeom>
              <a:avLst/>
              <a:gdLst>
                <a:gd name="connsiteX0" fmla="*/ 0 w 1655064"/>
                <a:gd name="connsiteY0" fmla="*/ 329184 h 713232"/>
                <a:gd name="connsiteX1" fmla="*/ 0 w 1655064"/>
                <a:gd name="connsiteY1" fmla="*/ 329184 h 713232"/>
                <a:gd name="connsiteX2" fmla="*/ 9144 w 1655064"/>
                <a:gd name="connsiteY2" fmla="*/ 713232 h 713232"/>
                <a:gd name="connsiteX3" fmla="*/ 996696 w 1655064"/>
                <a:gd name="connsiteY3" fmla="*/ 201168 h 713232"/>
                <a:gd name="connsiteX4" fmla="*/ 1655064 w 1655064"/>
                <a:gd name="connsiteY4" fmla="*/ 0 h 713232"/>
                <a:gd name="connsiteX5" fmla="*/ 658368 w 1655064"/>
                <a:gd name="connsiteY5" fmla="*/ 137160 h 713232"/>
                <a:gd name="connsiteX6" fmla="*/ 0 w 1655064"/>
                <a:gd name="connsiteY6" fmla="*/ 329184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5064" h="713232">
                  <a:moveTo>
                    <a:pt x="0" y="329184"/>
                  </a:moveTo>
                  <a:lnTo>
                    <a:pt x="0" y="329184"/>
                  </a:lnTo>
                  <a:cubicBezTo>
                    <a:pt x="9465" y="688844"/>
                    <a:pt x="9144" y="560792"/>
                    <a:pt x="9144" y="713232"/>
                  </a:cubicBezTo>
                  <a:lnTo>
                    <a:pt x="996696" y="201168"/>
                  </a:lnTo>
                  <a:lnTo>
                    <a:pt x="1655064" y="0"/>
                  </a:lnTo>
                  <a:lnTo>
                    <a:pt x="658368" y="137160"/>
                  </a:lnTo>
                  <a:lnTo>
                    <a:pt x="0" y="329184"/>
                  </a:lnTo>
                  <a:close/>
                </a:path>
              </a:pathLst>
            </a:cu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75504" y="3017520"/>
              <a:ext cx="1335024" cy="868680"/>
            </a:xfrm>
            <a:custGeom>
              <a:avLst/>
              <a:gdLst>
                <a:gd name="connsiteX0" fmla="*/ 0 w 1335024"/>
                <a:gd name="connsiteY0" fmla="*/ 0 h 868680"/>
                <a:gd name="connsiteX1" fmla="*/ 0 w 1335024"/>
                <a:gd name="connsiteY1" fmla="*/ 192024 h 868680"/>
                <a:gd name="connsiteX2" fmla="*/ 713232 w 1335024"/>
                <a:gd name="connsiteY2" fmla="*/ 658368 h 868680"/>
                <a:gd name="connsiteX3" fmla="*/ 1335024 w 1335024"/>
                <a:gd name="connsiteY3" fmla="*/ 868680 h 868680"/>
                <a:gd name="connsiteX4" fmla="*/ 950976 w 1335024"/>
                <a:gd name="connsiteY4" fmla="*/ 667512 h 868680"/>
                <a:gd name="connsiteX5" fmla="*/ 0 w 1335024"/>
                <a:gd name="connsiteY5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024" h="868680">
                  <a:moveTo>
                    <a:pt x="0" y="0"/>
                  </a:moveTo>
                  <a:lnTo>
                    <a:pt x="0" y="192024"/>
                  </a:lnTo>
                  <a:lnTo>
                    <a:pt x="713232" y="658368"/>
                  </a:lnTo>
                  <a:lnTo>
                    <a:pt x="1335024" y="868680"/>
                  </a:lnTo>
                  <a:lnTo>
                    <a:pt x="950976" y="667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608" r="6066" b="4553"/>
          <a:stretch/>
        </p:blipFill>
        <p:spPr>
          <a:xfrm>
            <a:off x="4655639" y="1600200"/>
            <a:ext cx="4259761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8"/>
            <a:ext cx="46482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Project duration 39 months</a:t>
            </a:r>
          </a:p>
          <a:p>
            <a:r>
              <a:rPr lang="en-US" dirty="0" smtClean="0"/>
              <a:t>Currently in BP2, which is scheduled to be completed in Dec. 2020</a:t>
            </a:r>
          </a:p>
          <a:p>
            <a:r>
              <a:rPr lang="en-US" dirty="0" smtClean="0"/>
              <a:t>Written quarterly reports and monthly status update teleconference meetings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5369"/>
              </p:ext>
            </p:extLst>
          </p:nvPr>
        </p:nvGraphicFramePr>
        <p:xfrm>
          <a:off x="5054600" y="2057400"/>
          <a:ext cx="3860800" cy="2638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362353144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588636213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BP2 FY2020 Milestones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351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Completion of High Pressure Facility Rig Modifications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In progress, completion Aug. 2020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9353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Commissioning of High Pressure Rig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On-track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84259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effectLst/>
                        </a:rPr>
                        <a:t>Completion of High Pressure Rig Test Campaign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On-track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650745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Completion of Design of New High Turndown Combustion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In progress, completion Nov. 2020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74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 Combustion System for Efficient Part Load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Efficiency improvements to the gas turbine by improved combustor performance will pursue two lines in inquiry</a:t>
            </a:r>
          </a:p>
          <a:p>
            <a:pPr lvl="1"/>
            <a:r>
              <a:rPr lang="en-US" dirty="0" smtClean="0"/>
              <a:t>What can be done to improve part load performance of the current system?</a:t>
            </a:r>
          </a:p>
          <a:p>
            <a:pPr lvl="1"/>
            <a:r>
              <a:rPr lang="en-US" dirty="0" smtClean="0"/>
              <a:t>What level of performance can be achieved with a new combustion system?</a:t>
            </a:r>
          </a:p>
          <a:p>
            <a:r>
              <a:rPr lang="en-US" dirty="0" smtClean="0"/>
              <a:t>Concept Selection (SwRI, Solar, UCI)</a:t>
            </a:r>
          </a:p>
          <a:p>
            <a:r>
              <a:rPr lang="en-US" dirty="0" smtClean="0"/>
              <a:t>Detailed Design (Solar)</a:t>
            </a:r>
          </a:p>
          <a:p>
            <a:r>
              <a:rPr lang="en-US" dirty="0" smtClean="0"/>
              <a:t>Validation testing (SwRI, Solar, GT)</a:t>
            </a:r>
          </a:p>
          <a:p>
            <a:r>
              <a:rPr lang="en-US" dirty="0"/>
              <a:t>Benefits study (</a:t>
            </a:r>
            <a:r>
              <a:rPr lang="en-US" dirty="0" err="1"/>
              <a:t>EPRI</a:t>
            </a:r>
            <a:r>
              <a:rPr lang="en-US" dirty="0"/>
              <a:t>, </a:t>
            </a:r>
            <a:r>
              <a:rPr lang="en-US" dirty="0" smtClean="0"/>
              <a:t>Solar, UCI)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Combustion Testing at SwRI</a:t>
            </a:r>
            <a:endParaRPr lang="en-US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35" y="2743200"/>
            <a:ext cx="2688609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7506" y="1181099"/>
            <a:ext cx="5088348" cy="4724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Testing varied: </a:t>
            </a:r>
            <a:r>
              <a:rPr lang="en-US" dirty="0"/>
              <a:t>l</a:t>
            </a:r>
            <a:r>
              <a:rPr lang="en-US" dirty="0" smtClean="0"/>
              <a:t>oad percent, hydrogen content, pilot flow, ambient temperature</a:t>
            </a:r>
          </a:p>
          <a:p>
            <a:r>
              <a:rPr lang="en-US" dirty="0" smtClean="0"/>
              <a:t>Results showed up to ~30% improvement in lean blow off performance with the addition of hydrogen to the fuel mixture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R:\04.15 Machinery Structural Dynamics\18.22059 Solar Combustion Projects\Pictures\2017-04-27_0954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11057" r="6489"/>
          <a:stretch/>
        </p:blipFill>
        <p:spPr bwMode="auto">
          <a:xfrm>
            <a:off x="5591119" y="609600"/>
            <a:ext cx="3261912" cy="20193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jdelimont\Promotional\HEAT Facility\20170720_1319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5"/>
          <a:stretch/>
        </p:blipFill>
        <p:spPr bwMode="auto">
          <a:xfrm>
            <a:off x="6934200" y="4038600"/>
            <a:ext cx="1532568" cy="229468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Atmospheric test campaign </a:t>
            </a:r>
            <a:r>
              <a:rPr lang="en-US" dirty="0" smtClean="0"/>
              <a:t>completed</a:t>
            </a:r>
            <a:endParaRPr lang="en-US" dirty="0"/>
          </a:p>
          <a:p>
            <a:r>
              <a:rPr lang="en-US" dirty="0" smtClean="0"/>
              <a:t>Modifications </a:t>
            </a:r>
            <a:r>
              <a:rPr lang="en-US" dirty="0" smtClean="0"/>
              <a:t>to test facility at SwRI to support high pressure testing </a:t>
            </a:r>
            <a:r>
              <a:rPr lang="en-US" dirty="0" smtClean="0"/>
              <a:t>begun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0"/>
          <a:stretch/>
        </p:blipFill>
        <p:spPr bwMode="auto">
          <a:xfrm>
            <a:off x="6203386" y="3810000"/>
            <a:ext cx="2635814" cy="23200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505200"/>
            <a:ext cx="65532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2020 – Commissioning of high pressure rig, complete design of new combustion system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2021 – Testing of new combustor system in high pressure rig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theme/theme1.xml><?xml version="1.0" encoding="utf-8"?>
<a:theme xmlns:a="http://schemas.openxmlformats.org/drawingml/2006/main" name="Machinery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CFEB6F6A-FFB0-49EC-BA50-AB0E6BE523F2}"/>
</file>

<file path=customXml/itemProps2.xml><?xml version="1.0" encoding="utf-8"?>
<ds:datastoreItem xmlns:ds="http://schemas.openxmlformats.org/officeDocument/2006/customXml" ds:itemID="{5AD9ED1D-1F2D-45C7-9CCD-228DBF62721F}"/>
</file>

<file path=customXml/itemProps3.xml><?xml version="1.0" encoding="utf-8"?>
<ds:datastoreItem xmlns:ds="http://schemas.openxmlformats.org/officeDocument/2006/customXml" ds:itemID="{FC69DE6F-511A-434E-AA93-2A63A1BAD45C}"/>
</file>

<file path=customXml/itemProps4.xml><?xml version="1.0" encoding="utf-8"?>
<ds:datastoreItem xmlns:ds="http://schemas.openxmlformats.org/officeDocument/2006/customXml" ds:itemID="{3ECD3B72-03B1-4E7D-8D7B-DFFAC6025C03}"/>
</file>

<file path=customXml/itemProps5.xml><?xml version="1.0" encoding="utf-8"?>
<ds:datastoreItem xmlns:ds="http://schemas.openxmlformats.org/officeDocument/2006/customXml" ds:itemID="{165413C9-A64C-430C-A570-FBE9F77B5F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31109</TotalTime>
  <Words>784</Words>
  <Application>Microsoft Office PowerPoint</Application>
  <PresentationFormat>On-screen Show (4:3)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Machinery Template v2</vt:lpstr>
      <vt:lpstr>Modifications to Solar Titan-130 Combustion Systems for Efficient, High Turndown Operation  DE-EE0008415  SwRI, Solar Turbines, EPRI, UC Irvine, Georgia Tech October 2019 – December 2021</vt:lpstr>
      <vt:lpstr>Project Overview: Modifications to Solar Titan-130 Combustion Systems for Efficient, High Turndown Operation</vt:lpstr>
      <vt:lpstr>Project Objectives</vt:lpstr>
      <vt:lpstr>Current High Turn Down Operation</vt:lpstr>
      <vt:lpstr>Project Goals</vt:lpstr>
      <vt:lpstr>Management and Milestones</vt:lpstr>
      <vt:lpstr>Development of a Combustion System for Efficient Part Load Operation</vt:lpstr>
      <vt:lpstr>Combustion Testing at SwRI</vt:lpstr>
      <vt:lpstr>Current Project State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Machinery Program  DOE Projects</dc:title>
  <dc:creator>Klaus Brun</dc:creator>
  <cp:lastModifiedBy>Jacob M. Delimont</cp:lastModifiedBy>
  <cp:revision>209</cp:revision>
  <cp:lastPrinted>2016-07-14T15:19:33Z</cp:lastPrinted>
  <dcterms:created xsi:type="dcterms:W3CDTF">2016-07-14T14:31:04Z</dcterms:created>
  <dcterms:modified xsi:type="dcterms:W3CDTF">2020-05-11T18:09:09Z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