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4094" r:id="rId5"/>
  </p:sldMasterIdLst>
  <p:notesMasterIdLst>
    <p:notesMasterId r:id="rId15"/>
  </p:notesMasterIdLst>
  <p:handoutMasterIdLst>
    <p:handoutMasterId r:id="rId16"/>
  </p:handoutMasterIdLst>
  <p:sldIdLst>
    <p:sldId id="279" r:id="rId6"/>
    <p:sldId id="304" r:id="rId7"/>
    <p:sldId id="305" r:id="rId8"/>
    <p:sldId id="283" r:id="rId9"/>
    <p:sldId id="307" r:id="rId10"/>
    <p:sldId id="306" r:id="rId11"/>
    <p:sldId id="308" r:id="rId12"/>
    <p:sldId id="309" r:id="rId13"/>
    <p:sldId id="294" r:id="rId14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g, Solomon" initials="CS" lastIdx="1" clrIdx="0">
    <p:extLst>
      <p:ext uri="{19B8F6BF-5375-455C-9EA6-DF929625EA0E}">
        <p15:presenceInfo xmlns:p15="http://schemas.microsoft.com/office/powerpoint/2012/main" userId="S-1-5-21-2844929807-1687724802-988633214-204671" providerId="AD"/>
      </p:ext>
    </p:extLst>
  </p:cmAuthor>
  <p:cmAuthor id="2" name="Antoine Gautier" initials="AG" lastIdx="3" clrIdx="1">
    <p:extLst>
      <p:ext uri="{19B8F6BF-5375-455C-9EA6-DF929625EA0E}">
        <p15:presenceInfo xmlns:p15="http://schemas.microsoft.com/office/powerpoint/2012/main" userId="S::agautier@lbl.gov::f7d7bc02-cd29-4f35-bbb8-7bbb5eb54802" providerId="AD"/>
      </p:ext>
    </p:extLst>
  </p:cmAuthor>
  <p:cmAuthor id="3" name="Michael Wetter" initials="MW" lastIdx="3" clrIdx="2">
    <p:extLst>
      <p:ext uri="{19B8F6BF-5375-455C-9EA6-DF929625EA0E}">
        <p15:presenceInfo xmlns:p15="http://schemas.microsoft.com/office/powerpoint/2012/main" userId="S::mwetter@lbl.gov::13e09e5e-c8cd-4b1a-8279-dea3ec62df26" providerId="AD"/>
      </p:ext>
    </p:extLst>
  </p:cmAuthor>
  <p:cmAuthor id="4" name="Long, Nicholas" initials="LN" lastIdx="7" clrIdx="3">
    <p:extLst>
      <p:ext uri="{19B8F6BF-5375-455C-9EA6-DF929625EA0E}">
        <p15:presenceInfo xmlns:p15="http://schemas.microsoft.com/office/powerpoint/2012/main" userId="S::nlong@nrel.gov::78d86cf5-f01b-4464-9d9e-568ce871fb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476"/>
    <a:srgbClr val="70C8F1"/>
    <a:srgbClr val="009999"/>
    <a:srgbClr val="00808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1626E5-6001-4AB7-BBBA-64DC6D38C392}" v="26" dt="2020-04-06T15:43:14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 autoAdjust="0"/>
    <p:restoredTop sz="94650"/>
  </p:normalViewPr>
  <p:slideViewPr>
    <p:cSldViewPr snapToObjects="1">
      <p:cViewPr varScale="1">
        <p:scale>
          <a:sx n="158" d="100"/>
          <a:sy n="158" d="100"/>
        </p:scale>
        <p:origin x="8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5" Type="http://schemas.openxmlformats.org/officeDocument/2006/relationships/customXml" Target="../customXml/item5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ustomXml" Target="../customXml/item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son, Keith R." userId="9cc4050f-e505-4149-afd0-c8b7f6984abd" providerId="ADAL" clId="{AE1626E5-6001-4AB7-BBBA-64DC6D38C392}"/>
    <pc:docChg chg="custSel delSld modSld">
      <pc:chgData name="Jamison, Keith R." userId="9cc4050f-e505-4149-afd0-c8b7f6984abd" providerId="ADAL" clId="{AE1626E5-6001-4AB7-BBBA-64DC6D38C392}" dt="2020-04-06T15:53:24.799" v="263" actId="2696"/>
      <pc:docMkLst>
        <pc:docMk/>
      </pc:docMkLst>
      <pc:sldChg chg="del">
        <pc:chgData name="Jamison, Keith R." userId="9cc4050f-e505-4149-afd0-c8b7f6984abd" providerId="ADAL" clId="{AE1626E5-6001-4AB7-BBBA-64DC6D38C392}" dt="2020-04-06T15:53:24.799" v="263" actId="2696"/>
        <pc:sldMkLst>
          <pc:docMk/>
          <pc:sldMk cId="0" sldId="273"/>
        </pc:sldMkLst>
      </pc:sldChg>
      <pc:sldChg chg="modSp">
        <pc:chgData name="Jamison, Keith R." userId="9cc4050f-e505-4149-afd0-c8b7f6984abd" providerId="ADAL" clId="{AE1626E5-6001-4AB7-BBBA-64DC6D38C392}" dt="2020-04-06T15:47:35.208" v="232" actId="27636"/>
        <pc:sldMkLst>
          <pc:docMk/>
          <pc:sldMk cId="0" sldId="275"/>
        </pc:sldMkLst>
        <pc:spChg chg="mod">
          <ac:chgData name="Jamison, Keith R." userId="9cc4050f-e505-4149-afd0-c8b7f6984abd" providerId="ADAL" clId="{AE1626E5-6001-4AB7-BBBA-64DC6D38C392}" dt="2020-04-06T15:47:35.208" v="232" actId="27636"/>
          <ac:spMkLst>
            <pc:docMk/>
            <pc:sldMk cId="0" sldId="275"/>
            <ac:spMk id="12290" creationId="{00000000-0000-0000-0000-000000000000}"/>
          </ac:spMkLst>
        </pc:spChg>
        <pc:spChg chg="mod">
          <ac:chgData name="Jamison, Keith R." userId="9cc4050f-e505-4149-afd0-c8b7f6984abd" providerId="ADAL" clId="{AE1626E5-6001-4AB7-BBBA-64DC6D38C392}" dt="2020-04-06T15:40:20.015" v="2" actId="6549"/>
          <ac:spMkLst>
            <pc:docMk/>
            <pc:sldMk cId="0" sldId="275"/>
            <ac:spMk id="12291" creationId="{00000000-0000-0000-0000-000000000000}"/>
          </ac:spMkLst>
        </pc:spChg>
      </pc:sldChg>
      <pc:sldChg chg="modSp">
        <pc:chgData name="Jamison, Keith R." userId="9cc4050f-e505-4149-afd0-c8b7f6984abd" providerId="ADAL" clId="{AE1626E5-6001-4AB7-BBBA-64DC6D38C392}" dt="2020-04-06T15:45:45.518" v="206" actId="6549"/>
        <pc:sldMkLst>
          <pc:docMk/>
          <pc:sldMk cId="0" sldId="277"/>
        </pc:sldMkLst>
        <pc:spChg chg="mod">
          <ac:chgData name="Jamison, Keith R." userId="9cc4050f-e505-4149-afd0-c8b7f6984abd" providerId="ADAL" clId="{AE1626E5-6001-4AB7-BBBA-64DC6D38C392}" dt="2020-04-06T15:45:45.518" v="206" actId="6549"/>
          <ac:spMkLst>
            <pc:docMk/>
            <pc:sldMk cId="0" sldId="277"/>
            <ac:spMk id="16387" creationId="{00000000-0000-0000-0000-000000000000}"/>
          </ac:spMkLst>
        </pc:spChg>
      </pc:sldChg>
      <pc:sldChg chg="modSp">
        <pc:chgData name="Jamison, Keith R." userId="9cc4050f-e505-4149-afd0-c8b7f6984abd" providerId="ADAL" clId="{AE1626E5-6001-4AB7-BBBA-64DC6D38C392}" dt="2020-04-06T15:51:12.946" v="262" actId="403"/>
        <pc:sldMkLst>
          <pc:docMk/>
          <pc:sldMk cId="0" sldId="278"/>
        </pc:sldMkLst>
        <pc:spChg chg="mod">
          <ac:chgData name="Jamison, Keith R." userId="9cc4050f-e505-4149-afd0-c8b7f6984abd" providerId="ADAL" clId="{AE1626E5-6001-4AB7-BBBA-64DC6D38C392}" dt="2020-04-06T15:43:10.359" v="179" actId="1036"/>
          <ac:spMkLst>
            <pc:docMk/>
            <pc:sldMk cId="0" sldId="278"/>
            <ac:spMk id="18434" creationId="{00000000-0000-0000-0000-000000000000}"/>
          </ac:spMkLst>
        </pc:spChg>
        <pc:spChg chg="mod">
          <ac:chgData name="Jamison, Keith R." userId="9cc4050f-e505-4149-afd0-c8b7f6984abd" providerId="ADAL" clId="{AE1626E5-6001-4AB7-BBBA-64DC6D38C392}" dt="2020-04-06T15:51:12.946" v="262" actId="403"/>
          <ac:spMkLst>
            <pc:docMk/>
            <pc:sldMk cId="0" sldId="278"/>
            <ac:spMk id="18435" creationId="{00000000-0000-0000-0000-000000000000}"/>
          </ac:spMkLst>
        </pc:spChg>
      </pc:sldChg>
      <pc:sldChg chg="modSp">
        <pc:chgData name="Jamison, Keith R." userId="9cc4050f-e505-4149-afd0-c8b7f6984abd" providerId="ADAL" clId="{AE1626E5-6001-4AB7-BBBA-64DC6D38C392}" dt="2020-04-06T15:46:28.823" v="221" actId="20577"/>
        <pc:sldMkLst>
          <pc:docMk/>
          <pc:sldMk cId="0" sldId="279"/>
        </pc:sldMkLst>
        <pc:spChg chg="mod">
          <ac:chgData name="Jamison, Keith R." userId="9cc4050f-e505-4149-afd0-c8b7f6984abd" providerId="ADAL" clId="{AE1626E5-6001-4AB7-BBBA-64DC6D38C392}" dt="2020-04-06T15:46:28.823" v="221" actId="20577"/>
          <ac:spMkLst>
            <pc:docMk/>
            <pc:sldMk cId="0" sldId="279"/>
            <ac:spMk id="20483" creationId="{00000000-0000-0000-0000-000000000000}"/>
          </ac:spMkLst>
        </pc:spChg>
      </pc:sldChg>
      <pc:sldChg chg="modSp">
        <pc:chgData name="Jamison, Keith R." userId="9cc4050f-e505-4149-afd0-c8b7f6984abd" providerId="ADAL" clId="{AE1626E5-6001-4AB7-BBBA-64DC6D38C392}" dt="2020-04-06T15:43:45.096" v="187" actId="6549"/>
        <pc:sldMkLst>
          <pc:docMk/>
          <pc:sldMk cId="0" sldId="280"/>
        </pc:sldMkLst>
        <pc:spChg chg="mod">
          <ac:chgData name="Jamison, Keith R." userId="9cc4050f-e505-4149-afd0-c8b7f6984abd" providerId="ADAL" clId="{AE1626E5-6001-4AB7-BBBA-64DC6D38C392}" dt="2020-04-06T15:43:45.096" v="187" actId="6549"/>
          <ac:spMkLst>
            <pc:docMk/>
            <pc:sldMk cId="0" sldId="280"/>
            <ac:spMk id="25604" creationId="{00000000-0000-0000-0000-000000000000}"/>
          </ac:spMkLst>
        </pc:spChg>
      </pc:sldChg>
      <pc:sldChg chg="modSp">
        <pc:chgData name="Jamison, Keith R." userId="9cc4050f-e505-4149-afd0-c8b7f6984abd" providerId="ADAL" clId="{AE1626E5-6001-4AB7-BBBA-64DC6D38C392}" dt="2020-04-06T15:44:40.168" v="201" actId="6549"/>
        <pc:sldMkLst>
          <pc:docMk/>
          <pc:sldMk cId="0" sldId="285"/>
        </pc:sldMkLst>
        <pc:spChg chg="mod">
          <ac:chgData name="Jamison, Keith R." userId="9cc4050f-e505-4149-afd0-c8b7f6984abd" providerId="ADAL" clId="{AE1626E5-6001-4AB7-BBBA-64DC6D38C392}" dt="2020-04-06T15:44:40.168" v="201" actId="6549"/>
          <ac:spMkLst>
            <pc:docMk/>
            <pc:sldMk cId="0" sldId="285"/>
            <ac:spMk id="32770" creationId="{00000000-0000-0000-0000-000000000000}"/>
          </ac:spMkLst>
        </pc:spChg>
      </pc:sldChg>
      <pc:sldChg chg="del">
        <pc:chgData name="Jamison, Keith R." userId="9cc4050f-e505-4149-afd0-c8b7f6984abd" providerId="ADAL" clId="{AE1626E5-6001-4AB7-BBBA-64DC6D38C392}" dt="2020-04-06T15:45:00.066" v="202" actId="2696"/>
        <pc:sldMkLst>
          <pc:docMk/>
          <pc:sldMk cId="329009365" sldId="306"/>
        </pc:sldMkLst>
      </pc:sldChg>
      <pc:sldChg chg="del">
        <pc:chgData name="Jamison, Keith R." userId="9cc4050f-e505-4149-afd0-c8b7f6984abd" providerId="ADAL" clId="{AE1626E5-6001-4AB7-BBBA-64DC6D38C392}" dt="2020-04-06T15:45:04.027" v="203" actId="2696"/>
        <pc:sldMkLst>
          <pc:docMk/>
          <pc:sldMk cId="1834433198" sldId="30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6A7D07-8472-46FC-BC58-C12AB2C194EB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6888" cy="465138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E4D707-A4EF-4A4B-9B2A-DDA58D7862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2655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DACF62B-1367-462A-B0B2-C4B820C9C093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6" tIns="46588" rIns="93176" bIns="4658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6888" cy="465138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580CD6-F454-43A1-A27E-2DE49F2159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7915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80CD6-F454-43A1-A27E-2DE49F2159ED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579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80CD6-F454-43A1-A27E-2DE49F2159ED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512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80CD6-F454-43A1-A27E-2DE49F2159ED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147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80CD6-F454-43A1-A27E-2DE49F2159ED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377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2E2F3-C608-42D8-BB02-22ACCC7E3F11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2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52400" y="3276600"/>
            <a:ext cx="88392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75661-D703-434C-85E1-C113703EA47E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6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6AFDA-C767-4A0C-A867-D057A752C1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531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>
            <a:lvl1pPr>
              <a:defRPr sz="4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2818F-C607-40C3-9A28-042BAEAFF904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A7CB-5B1C-46F0-83DA-11D4178FB4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992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1DCA5-EA22-43D8-AFE5-1053C1E85373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DEAD-5BF0-427F-B1D5-13852BF694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49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2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5" y="2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2" y="38846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3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6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70" y="1761403"/>
            <a:ext cx="3255297" cy="7571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6" y="6313044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/>
            <a:r>
              <a:rPr lang="en-US" sz="1000" dirty="0">
                <a:solidFill>
                  <a:srgbClr val="1E7640"/>
                </a:solidFill>
                <a:latin typeface="Arial" charset="0"/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latin typeface="Arial" charset="0"/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latin typeface="Arial" charset="0"/>
                <a:cs typeface="Arial" charset="0"/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6"/>
            <a:ext cx="2953546" cy="6192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7"/>
          </a:xfrm>
          <a:prstGeom prst="rect">
            <a:avLst/>
          </a:prstGeom>
        </p:spPr>
      </p:pic>
      <p:pic>
        <p:nvPicPr>
          <p:cNvPr id="15" name="Picture 14" descr="Big circl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674" y="1081263"/>
            <a:ext cx="2451100" cy="2381251"/>
          </a:xfrm>
          <a:prstGeom prst="rect">
            <a:avLst/>
          </a:prstGeom>
        </p:spPr>
      </p:pic>
      <p:pic>
        <p:nvPicPr>
          <p:cNvPr id="14" name="Picture 13" descr="medium circle 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475" y="1659820"/>
            <a:ext cx="2305050" cy="2127251"/>
          </a:xfrm>
          <a:prstGeom prst="rect">
            <a:avLst/>
          </a:prstGeom>
        </p:spPr>
      </p:pic>
      <p:pic>
        <p:nvPicPr>
          <p:cNvPr id="16" name="Picture 15" descr="small circl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056" y="2753429"/>
            <a:ext cx="2159000" cy="22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24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3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688" indent="-222245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196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3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8"/>
            <a:ext cx="4192528" cy="82119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688" indent="-222245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4" y="1402418"/>
            <a:ext cx="4194175" cy="82119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4" y="2227999"/>
            <a:ext cx="4194175" cy="36746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688" indent="-222245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04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5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9079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6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4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8936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404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eaLnBrk="1" hangingPunct="1">
              <a:defRPr/>
            </a:pPr>
            <a:fld id="{8DAF7110-3A19-4937-ACD5-6C167853B1AA}" type="slidenum">
              <a:rPr lang="en-US" altLang="en-US">
                <a:solidFill>
                  <a:prstClr val="black"/>
                </a:solidFill>
                <a:latin typeface="Arial" charset="0"/>
                <a:cs typeface="Arial" charset="0"/>
              </a:rPr>
              <a:pPr defTabSz="914400" eaLnBrk="1" hangingPunct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6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52400" y="838200"/>
            <a:ext cx="88392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>
            <a:lvl1pPr>
              <a:defRPr sz="4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59B2-37DF-4CEB-8524-92F032B081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480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AF184-2201-4201-B3FE-5C87FC092490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953A6-6A82-4A56-B223-EBA5E95486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275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43DA7-6015-4FC8-8236-7F44CA519289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A40F-1F78-464D-A015-FE0FCC73FD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172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838200"/>
            <a:ext cx="88392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54972-2148-4639-978D-4C06DF09A15A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825E1-F80E-4235-AB07-F3D1B7508D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388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" y="838200"/>
            <a:ext cx="88392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353F-0EA2-4C3D-A5D6-BBF112BFFA7C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FEA2D-C45D-40F2-8496-64C3303B0E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382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152400" y="3276600"/>
            <a:ext cx="88392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FB837-3781-4E1F-AF07-51ABDB842424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7C257-FE96-484D-B474-5DC765EE1E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634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EC226-0693-4CCD-AF9D-436F38F8C2C5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B708C-A0FD-4D63-96EF-7D1DA40CED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312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15751-2693-4714-952A-7B36B7035B9E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90F9-3ADB-4691-BBA4-3E315A21D5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618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688131-D324-4714-AA20-04B2362D479A}" type="datetimeFigureOut">
              <a:rPr lang="en-US"/>
              <a:pPr>
                <a:defRPr/>
              </a:pPr>
              <a:t>5/11/20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F567C765-1D86-454D-B3D7-0102762237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83" r:id="rId8"/>
    <p:sldLayoutId id="2147484093" r:id="rId9"/>
    <p:sldLayoutId id="2147484084" r:id="rId10"/>
    <p:sldLayoutId id="21474840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2" y="38846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1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18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37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5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7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2" indent="-230182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59" indent="-279393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30182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59" indent="-173034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688" indent="-222245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1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jpg"/><Relationship Id="rId12" Type="http://schemas.openxmlformats.org/officeDocument/2006/relationships/image" Target="../media/image2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1.png"/><Relationship Id="rId5" Type="http://schemas.openxmlformats.org/officeDocument/2006/relationships/image" Target="../media/image31.png"/><Relationship Id="rId10" Type="http://schemas.openxmlformats.org/officeDocument/2006/relationships/image" Target="../media/image11.svg"/><Relationship Id="rId4" Type="http://schemas.openxmlformats.org/officeDocument/2006/relationships/image" Target="../media/image30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758952" y="838200"/>
            <a:ext cx="7851648" cy="23622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Simulation-Based Design and Optimization of Waste Heat Recovery Systems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WBS 2.1.0.80 (NREL) and WBS 2.1.0.81 (LBNL)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National Renewable Energy Laboratory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Lawrence Berkeley National Laboratory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10/1/2018 – 9/30/2021</a:t>
            </a:r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838200" y="3657600"/>
            <a:ext cx="7772400" cy="1905000"/>
          </a:xfrm>
        </p:spPr>
        <p:txBody>
          <a:bodyPr/>
          <a:lstStyle/>
          <a:p>
            <a:pPr marR="0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Nicholas Long – NREL Co-PI</a:t>
            </a:r>
          </a:p>
          <a:p>
            <a:pPr marR="0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 Michael Wetter – LBNL Co-PI</a:t>
            </a:r>
          </a:p>
          <a:p>
            <a:pPr marR="0" eaLnBrk="1" hangingPunct="1">
              <a:lnSpc>
                <a:spcPct val="90000"/>
              </a:lnSpc>
            </a:pPr>
            <a:endParaRPr lang="en-US" altLang="en-US" sz="1800" dirty="0">
              <a:solidFill>
                <a:schemeClr val="tx2"/>
              </a:solidFill>
            </a:endParaRPr>
          </a:p>
          <a:p>
            <a:pPr marR="0" eaLnBrk="1" hangingPunct="1">
              <a:lnSpc>
                <a:spcPct val="90000"/>
              </a:lnSpc>
            </a:pPr>
            <a:endParaRPr lang="en-US" altLang="en-US" sz="1800" dirty="0">
              <a:solidFill>
                <a:schemeClr val="tx2"/>
              </a:solidFill>
            </a:endParaRPr>
          </a:p>
          <a:p>
            <a:pPr marR="0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U.S. DOE Advanced Manufacturing Office Virtual Program Review</a:t>
            </a:r>
          </a:p>
          <a:p>
            <a:pPr marR="0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tx2"/>
                </a:solidFill>
              </a:rPr>
              <a:t>June 2-3, 2020</a:t>
            </a:r>
          </a:p>
          <a:p>
            <a:pPr marR="0" eaLnBrk="1" hangingPunct="1">
              <a:lnSpc>
                <a:spcPct val="90000"/>
              </a:lnSpc>
            </a:pPr>
            <a:endParaRPr lang="en-US" altLang="en-US" dirty="0">
              <a:solidFill>
                <a:schemeClr val="tx2"/>
              </a:solidFill>
            </a:endParaRPr>
          </a:p>
        </p:txBody>
      </p:sp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806450" y="6096000"/>
            <a:ext cx="7997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solidFill>
                  <a:schemeClr val="tx2"/>
                </a:solidFill>
              </a:rPr>
              <a:t>This presentation does not contain any proprietary, confidential, or otherwise restricted information.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6403" y="533400"/>
            <a:ext cx="61722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Overview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328" y="1979961"/>
            <a:ext cx="3781168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1028700" defTabSz="342900">
              <a:spcAft>
                <a:spcPts val="450"/>
              </a:spcAft>
            </a:pPr>
            <a:r>
              <a:rPr lang="en-US" sz="1600" b="1" u="sng" dirty="0">
                <a:solidFill>
                  <a:srgbClr val="000000"/>
                </a:solidFill>
                <a:ea typeface="Calibri" panose="020F0502020204030204" pitchFamily="34" charset="0"/>
              </a:rPr>
              <a:t>Timeline:</a:t>
            </a:r>
          </a:p>
          <a:p>
            <a:pPr marL="1028700" indent="-1028700" defTabSz="342900">
              <a:spcAft>
                <a:spcPts val="450"/>
              </a:spcAft>
            </a:pPr>
            <a:r>
              <a:rPr lang="en-US" sz="1200" b="1" dirty="0">
                <a:ea typeface="Calibri" panose="020F0502020204030204" pitchFamily="34" charset="0"/>
              </a:rPr>
              <a:t>Project Start Date:</a:t>
            </a:r>
            <a:r>
              <a:rPr lang="en-US" sz="1200" dirty="0">
                <a:ea typeface="Calibri" panose="020F0502020204030204" pitchFamily="34" charset="0"/>
              </a:rPr>
              <a:t>				01/01/2019 </a:t>
            </a:r>
          </a:p>
          <a:p>
            <a:pPr marL="1028700" indent="-1028700" defTabSz="342900">
              <a:spcAft>
                <a:spcPts val="450"/>
              </a:spcAft>
            </a:pPr>
            <a:r>
              <a:rPr lang="en-US" sz="1200" b="1" dirty="0">
                <a:ea typeface="Calibri" panose="020F0502020204030204" pitchFamily="34" charset="0"/>
              </a:rPr>
              <a:t>Budget Period End Date:</a:t>
            </a:r>
            <a:r>
              <a:rPr lang="en-US" sz="1200" dirty="0">
                <a:ea typeface="Calibri" panose="020F0502020204030204" pitchFamily="34" charset="0"/>
              </a:rPr>
              <a:t>		09/30/2021</a:t>
            </a:r>
          </a:p>
          <a:p>
            <a:pPr marL="1028700" indent="-1028700" defTabSz="342900">
              <a:spcAft>
                <a:spcPts val="450"/>
              </a:spcAft>
            </a:pPr>
            <a:r>
              <a:rPr lang="en-US" sz="1200" b="1" dirty="0">
                <a:ea typeface="Calibri" panose="020F0502020204030204" pitchFamily="34" charset="0"/>
              </a:rPr>
              <a:t>Project End Date:	 	 		</a:t>
            </a:r>
            <a:r>
              <a:rPr lang="en-US" sz="1200" dirty="0">
                <a:ea typeface="Calibri" panose="020F0502020204030204" pitchFamily="34" charset="0"/>
              </a:rPr>
              <a:t>09/30/2021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862409"/>
              </p:ext>
            </p:extLst>
          </p:nvPr>
        </p:nvGraphicFramePr>
        <p:xfrm>
          <a:off x="4343401" y="1550330"/>
          <a:ext cx="4419597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5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5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Budget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DOE Share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Cost Share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Cost Share %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4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Overall Budget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$3,000,000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$250,000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$3,250,000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Approved Budget (BP-1&amp;2)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$3,000,000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$250,000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$3,250,000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Costs as of 3/31/20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$787,113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$25,000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$812,113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67198" y="990600"/>
            <a:ext cx="339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b="1" u="sng" dirty="0">
                <a:solidFill>
                  <a:prstClr val="black"/>
                </a:solidFill>
              </a:rPr>
              <a:t>Project Budget and Costs: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328" y="3143106"/>
            <a:ext cx="37811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b="1" u="sng" dirty="0">
                <a:solidFill>
                  <a:prstClr val="black"/>
                </a:solidFill>
              </a:rPr>
              <a:t>Barriers and Challenges:</a:t>
            </a:r>
            <a:br>
              <a:rPr lang="en-US" sz="1600" b="1" u="sng" dirty="0">
                <a:solidFill>
                  <a:prstClr val="black"/>
                </a:solidFill>
              </a:rPr>
            </a:br>
            <a:endParaRPr lang="en-US" sz="1600" b="1" u="sng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District energy systems are underutilized because integrated design tools do not exist to quantify their value proposition</a:t>
            </a:r>
            <a:br>
              <a:rPr lang="en-US" sz="1200" dirty="0">
                <a:solidFill>
                  <a:prstClr val="black"/>
                </a:solidFill>
              </a:rPr>
            </a:br>
            <a:endParaRPr lang="en-US" sz="12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Waste heat energy sources are not evaluated in connection to potential end users, namely buildings</a:t>
            </a:r>
          </a:p>
          <a:p>
            <a:pPr defTabSz="342900"/>
            <a:endParaRPr lang="en-US" sz="900" dirty="0">
              <a:solidFill>
                <a:prstClr val="black"/>
              </a:solidFill>
            </a:endParaRPr>
          </a:p>
          <a:p>
            <a:pPr defTabSz="342900"/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198" y="3143106"/>
            <a:ext cx="449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00" b="1" u="sng" dirty="0">
                <a:solidFill>
                  <a:prstClr val="black"/>
                </a:solidFill>
              </a:rPr>
              <a:t>Project Team and Roles: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Nicholas Long, NREL, Co-PI, Project Management,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Software Architecture and Building Modeling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Amy Allen, NREL, District System Optimization Methods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Michael Wetter, LBNL, Co-PI, Dynamic Modeling and Simulation, 5th Generation DHC Systems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Antoine Gautier, LBNL, </a:t>
            </a:r>
            <a:r>
              <a:rPr lang="en-US" sz="1200" dirty="0"/>
              <a:t>Technical Lead, 4</a:t>
            </a:r>
            <a:r>
              <a:rPr lang="en-US" sz="1200" dirty="0">
                <a:solidFill>
                  <a:prstClr val="black"/>
                </a:solidFill>
              </a:rPr>
              <a:t>th Generation DHC Systems</a:t>
            </a:r>
          </a:p>
          <a:p>
            <a:pPr defTabSz="342900"/>
            <a:endParaRPr lang="en-US" sz="12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Wangda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Zuo</a:t>
            </a:r>
            <a:r>
              <a:rPr lang="en-US" sz="1200" dirty="0">
                <a:solidFill>
                  <a:prstClr val="black"/>
                </a:solidFill>
              </a:rPr>
              <a:t>, University of Colorado – Boulder, 1st and 2nd Generation DHC Systems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Katy </a:t>
            </a:r>
            <a:r>
              <a:rPr lang="en-US" sz="1200" dirty="0" err="1">
                <a:solidFill>
                  <a:prstClr val="black"/>
                </a:solidFill>
              </a:rPr>
              <a:t>Hinkelman</a:t>
            </a:r>
            <a:r>
              <a:rPr lang="en-US" sz="1200" dirty="0">
                <a:solidFill>
                  <a:prstClr val="black"/>
                </a:solidFill>
              </a:rPr>
              <a:t>, University of Colorado – Boulder, </a:t>
            </a:r>
            <a:r>
              <a:rPr lang="en-US" sz="1200" dirty="0" err="1">
                <a:solidFill>
                  <a:prstClr val="black"/>
                </a:solidFill>
              </a:rPr>
              <a:t>Modelica</a:t>
            </a:r>
            <a:r>
              <a:rPr lang="en-US" sz="1200" dirty="0">
                <a:solidFill>
                  <a:prstClr val="black"/>
                </a:solidFill>
              </a:rPr>
              <a:t> Modeling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Valentin Gavan, ENGIE Lab CRIGEN, Industry Feedback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328" y="5205680"/>
            <a:ext cx="3781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AMO MYPP Connection:</a:t>
            </a:r>
            <a:br>
              <a:rPr lang="en-US" sz="1600" b="1" u="sng" dirty="0"/>
            </a:br>
            <a:endParaRPr lang="en-US" sz="1600" b="1" u="sng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3.1.12 Waste Heat Recovery Systems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Lack of end use for waste heat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Low temperature waste heat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3.1.13 Combined Heat and Power (CHP)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329" y="990600"/>
            <a:ext cx="37811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Project Title</a:t>
            </a:r>
            <a:r>
              <a:rPr lang="en-US" sz="1600" b="1" dirty="0"/>
              <a:t>: </a:t>
            </a:r>
          </a:p>
          <a:p>
            <a:br>
              <a:rPr lang="en-US" sz="1400" dirty="0"/>
            </a:br>
            <a:r>
              <a:rPr lang="en-US" sz="1400" dirty="0"/>
              <a:t>Simulation-Based Design and Optimization </a:t>
            </a:r>
            <a:br>
              <a:rPr lang="en-US" sz="1400" dirty="0"/>
            </a:br>
            <a:r>
              <a:rPr lang="en-US" sz="1400" dirty="0"/>
              <a:t>of Waste Heat Recovery Systems 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938CDE-7541-C543-9A28-896FCC7B3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7200" y="161069"/>
            <a:ext cx="838200" cy="5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2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BB7080E-C155-4725-937A-86563385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Project Objective(s)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B0D1FC-AC53-45FE-8078-8112EE393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altLang="en-US" sz="1600" dirty="0"/>
              <a:t>Problem 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Most unrecovered industrial waste heat (~60%) is at low temperatures (&lt; 450°F / 232°C), </a:t>
            </a:r>
            <a:br>
              <a:rPr lang="en-US" altLang="en-US" sz="1400" dirty="0"/>
            </a:br>
            <a:r>
              <a:rPr lang="en-US" altLang="en-US" sz="1400" dirty="0"/>
              <a:t>with often no viable end use within the facility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Temperature of heat source and sink has a critical impact on</a:t>
            </a:r>
          </a:p>
          <a:p>
            <a:pPr lvl="2" eaLnBrk="1" hangingPunct="1">
              <a:buClr>
                <a:schemeClr val="tx2"/>
              </a:buClr>
              <a:defRPr/>
            </a:pPr>
            <a:r>
              <a:rPr lang="en-US" altLang="en-US" sz="1400" dirty="0"/>
              <a:t>Efficiency of heat engines and heat pumps</a:t>
            </a:r>
          </a:p>
          <a:p>
            <a:pPr lvl="2" eaLnBrk="1" hangingPunct="1">
              <a:buClr>
                <a:schemeClr val="tx2"/>
              </a:buClr>
              <a:defRPr/>
            </a:pPr>
            <a:r>
              <a:rPr lang="en-US" altLang="en-US" sz="1400" dirty="0"/>
              <a:t>Heat exchanger sizing and material requirements (corrosion with condensation) </a:t>
            </a:r>
          </a:p>
          <a:p>
            <a:pPr lvl="2" eaLnBrk="1" hangingPunct="1">
              <a:buClr>
                <a:schemeClr val="tx2"/>
              </a:buClr>
              <a:defRPr/>
            </a:pPr>
            <a:r>
              <a:rPr lang="en-US" altLang="en-US" sz="1400" dirty="0"/>
              <a:t>Overall economics of the waste heat recovery process</a:t>
            </a:r>
            <a:endParaRPr lang="en-US" altLang="en-US" sz="1200" dirty="0"/>
          </a:p>
          <a:p>
            <a:pPr eaLnBrk="1" hangingPunct="1">
              <a:buClr>
                <a:schemeClr val="tx2"/>
              </a:buClr>
              <a:defRPr/>
            </a:pPr>
            <a:r>
              <a:rPr lang="en-US" altLang="en-US" sz="1600" dirty="0"/>
              <a:t>Opportunities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Grow the demand for low temperature waste heat recovery by connecting industrial facilities with district heating systems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Leverage large-scale seasonal energy storage of low-quality heat at the district level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altLang="en-US" sz="1600" dirty="0"/>
              <a:t>Objective: create a modular simulation tool for district energy systems, able to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Represent a variety of energy conversion processes, including combined heat and power systems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Represent the resulting cascading temperature levels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Support the design of fifth generation district heating and cooling systems with ambient water loop and geothermal energy storage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Run coupled simulation of the entire energy system: from the heat recovery processes, to the building loads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altLang="en-US" sz="1400" dirty="0"/>
              <a:t>Quantify unrealized value for the waste heat producer (industrial process) and cost savings to the waste heat consumer (building in a district)</a:t>
            </a:r>
          </a:p>
          <a:p>
            <a:pPr eaLnBrk="1" hangingPunct="1">
              <a:buClr>
                <a:schemeClr val="tx2"/>
              </a:buClr>
              <a:defRPr/>
            </a:pPr>
            <a:endParaRPr lang="en-US" altLang="en-US" sz="16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4C6F35-1DEB-514A-9627-15EAF7BE6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7200" y="161069"/>
            <a:ext cx="838200" cy="5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3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8674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sz="1600" dirty="0"/>
              <a:t>Conventional simulation frameworks 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Are siloed between</a:t>
            </a:r>
          </a:p>
          <a:p>
            <a:pPr lvl="2" eaLnBrk="1" hangingPunct="1">
              <a:buClr>
                <a:schemeClr val="tx2"/>
              </a:buClr>
            </a:pPr>
            <a:r>
              <a:rPr lang="en-US" altLang="en-US" sz="1400" dirty="0"/>
              <a:t>Building energy modeling </a:t>
            </a:r>
          </a:p>
          <a:p>
            <a:pPr lvl="2" eaLnBrk="1" hangingPunct="1">
              <a:buClr>
                <a:schemeClr val="tx2"/>
              </a:buClr>
            </a:pPr>
            <a:r>
              <a:rPr lang="en-US" altLang="en-US" sz="1400" dirty="0"/>
              <a:t>District hydronic distribution modeling</a:t>
            </a:r>
          </a:p>
          <a:p>
            <a:pPr lvl="2" eaLnBrk="1" hangingPunct="1">
              <a:buClr>
                <a:schemeClr val="tx2"/>
              </a:buClr>
            </a:pPr>
            <a:r>
              <a:rPr lang="en-US" altLang="en-US" sz="1400" dirty="0"/>
              <a:t>Plant and energy conversion process modeling</a:t>
            </a:r>
          </a:p>
          <a:p>
            <a:pPr lvl="2" eaLnBrk="1" hangingPunct="1">
              <a:buClr>
                <a:schemeClr val="tx2"/>
              </a:buClr>
            </a:pPr>
            <a:r>
              <a:rPr lang="en-US" altLang="en-US" sz="1400" dirty="0"/>
              <a:t>Control sequence modeling 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And cannot</a:t>
            </a:r>
          </a:p>
          <a:p>
            <a:pPr lvl="2" eaLnBrk="1" hangingPunct="1">
              <a:buClr>
                <a:schemeClr val="tx2"/>
              </a:buClr>
            </a:pPr>
            <a:r>
              <a:rPr lang="en-US" altLang="en-US" sz="1400" dirty="0"/>
              <a:t>Co-simulate buildings, district, and waste heat sources</a:t>
            </a:r>
          </a:p>
          <a:p>
            <a:pPr lvl="2" eaLnBrk="1" hangingPunct="1">
              <a:buClr>
                <a:schemeClr val="tx2"/>
              </a:buClr>
            </a:pPr>
            <a:r>
              <a:rPr lang="en-US" altLang="en-US" sz="1400" dirty="0"/>
              <a:t>Properly represent system controls, temperature, and pressure transients</a:t>
            </a:r>
          </a:p>
          <a:p>
            <a:pPr lvl="2" eaLnBrk="1" hangingPunct="1">
              <a:buClr>
                <a:schemeClr val="tx2"/>
              </a:buClr>
            </a:pPr>
            <a:r>
              <a:rPr lang="en-US" altLang="en-US" sz="1400" dirty="0"/>
              <a:t>Evaluate heat recovery potential both at the building and at the district level </a:t>
            </a:r>
            <a:br>
              <a:rPr lang="en-US" altLang="en-US" sz="1400" dirty="0"/>
            </a:br>
            <a:r>
              <a:rPr lang="en-US" altLang="en-US" sz="1400" dirty="0"/>
              <a:t>(energy quality is not considered consistently over the whole energy system)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sz="1600" dirty="0"/>
              <a:t>Consequences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It takes several weeks of PhD labor to build a full-scale co-simulation model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Most developments are evaluated based on rules of thumb and spreadsheets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sz="1600" dirty="0"/>
              <a:t>New simulation tool requirements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Unified modeling framework, from the plant to the load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Supporting simulation of fast pressure and control transients (hydronic analysis)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Open-source, open-standard and modular (seamless integration of new models)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With advanced templating for streamlined modeling of complex energy systems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And a comprehensive library of system models for waste heat recovery</a:t>
            </a:r>
          </a:p>
          <a:p>
            <a:pPr marL="393700" lvl="1" indent="0" eaLnBrk="1" hangingPunct="1">
              <a:buClr>
                <a:schemeClr val="tx2"/>
              </a:buClr>
              <a:buNone/>
            </a:pPr>
            <a:endParaRPr lang="en-US" altLang="en-US" sz="1600" dirty="0"/>
          </a:p>
          <a:p>
            <a:pPr eaLnBrk="1" hangingPunct="1">
              <a:buClr>
                <a:schemeClr val="tx2"/>
              </a:buClr>
            </a:pPr>
            <a:endParaRPr lang="en-US" altLang="en-US" sz="2000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tx2"/>
              </a:buClr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14339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Technical Innovation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79131D-752A-4946-93F7-2BB256261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7200" y="161069"/>
            <a:ext cx="838200" cy="5833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Technical Innovation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1E99715-88A5-CE4C-8F11-DA3EF03D4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181" y="2438400"/>
            <a:ext cx="1666446" cy="19771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BDF476-EF7B-774F-81E3-10ECC2593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7200" y="161069"/>
            <a:ext cx="838200" cy="58338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CB2DEBC-D0CF-0D46-9C43-6CD1A739A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40" y="5081803"/>
            <a:ext cx="3276600" cy="1374422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None/>
            </a:pPr>
            <a:r>
              <a:rPr lang="en-US" altLang="en-US" sz="1200" i="1" dirty="0"/>
              <a:t>Plant / energy conversion process modeling</a:t>
            </a:r>
          </a:p>
          <a:p>
            <a:pPr marL="0" indent="0" eaLnBrk="1" hangingPunct="1">
              <a:buClr>
                <a:schemeClr val="tx2"/>
              </a:buClr>
              <a:buNone/>
            </a:pPr>
            <a:r>
              <a:rPr lang="en-US" altLang="en-US" sz="1200" dirty="0"/>
              <a:t>Waste heat recovery from high exergy manufacturing process</a:t>
            </a:r>
          </a:p>
          <a:p>
            <a:pPr marL="0" indent="0" eaLnBrk="1" hangingPunct="1">
              <a:buClr>
                <a:schemeClr val="tx2"/>
              </a:buClr>
              <a:buNone/>
            </a:pPr>
            <a:r>
              <a:rPr lang="en-US" altLang="en-US" sz="1200" dirty="0"/>
              <a:t>Through low exergy heating / chilled water production</a:t>
            </a:r>
          </a:p>
          <a:p>
            <a:pPr marL="0" indent="0" eaLnBrk="1" hangingPunct="1">
              <a:buClr>
                <a:schemeClr val="tx2"/>
              </a:buClr>
              <a:buNone/>
            </a:pPr>
            <a:r>
              <a:rPr lang="en-US" altLang="en-US" sz="1200" dirty="0"/>
              <a:t>To ultra-low exergy seasonal energy storage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7940E6-8CD2-9840-BBBB-14C1C852301E}"/>
              </a:ext>
            </a:extLst>
          </p:cNvPr>
          <p:cNvSpPr txBox="1">
            <a:spLocks/>
          </p:cNvSpPr>
          <p:nvPr/>
        </p:nvSpPr>
        <p:spPr bwMode="auto">
          <a:xfrm>
            <a:off x="119340" y="4764615"/>
            <a:ext cx="3400587" cy="40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en-US" altLang="en-US" sz="1000" i="1" dirty="0">
                <a:solidFill>
                  <a:schemeClr val="bg1">
                    <a:lumMod val="50000"/>
                  </a:schemeClr>
                </a:solidFill>
              </a:rPr>
              <a:t>Courtesy of Integral Group – Hunters Point Eco-District</a:t>
            </a:r>
            <a:endParaRPr lang="en-US" alt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8982E0-B5FA-E348-8C6A-E10466148832}"/>
              </a:ext>
            </a:extLst>
          </p:cNvPr>
          <p:cNvSpPr txBox="1">
            <a:spLocks/>
          </p:cNvSpPr>
          <p:nvPr/>
        </p:nvSpPr>
        <p:spPr bwMode="auto">
          <a:xfrm>
            <a:off x="3457933" y="5081802"/>
            <a:ext cx="3136042" cy="123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en-US" altLang="en-US" sz="1200" i="1" dirty="0"/>
              <a:t>Hydronic distribution modeling</a:t>
            </a:r>
          </a:p>
          <a:p>
            <a:pPr marL="0" indent="0" defTabSz="914400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en-US" altLang="en-US" sz="1200" dirty="0"/>
              <a:t>Library of typical hydronic layouts and controls for central distribution and consumer interconnection</a:t>
            </a:r>
          </a:p>
          <a:p>
            <a:pPr marL="0" indent="0" defTabSz="914400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en-US" altLang="en-US" sz="1200" dirty="0"/>
              <a:t>Precise representation of pressure, flow rate and temperature variation with the load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DECE30-058C-B840-A26B-D3A1D6B1E30F}"/>
              </a:ext>
            </a:extLst>
          </p:cNvPr>
          <p:cNvSpPr txBox="1">
            <a:spLocks/>
          </p:cNvSpPr>
          <p:nvPr/>
        </p:nvSpPr>
        <p:spPr bwMode="auto">
          <a:xfrm>
            <a:off x="6593975" y="5081803"/>
            <a:ext cx="2516965" cy="137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en-US" altLang="en-US" sz="1200" i="1" dirty="0"/>
              <a:t>Building and HVAC modeling</a:t>
            </a:r>
          </a:p>
          <a:p>
            <a:pPr marL="0" indent="0" defTabSz="914400" eaLnBrk="1" hangingPunct="1">
              <a:buClr>
                <a:schemeClr val="tx2"/>
              </a:buClr>
              <a:buNone/>
            </a:pPr>
            <a:r>
              <a:rPr lang="en-US" altLang="en-US" sz="1200" dirty="0"/>
              <a:t>Allow for reusing models authored by the design team, or authoring project specific models, or using time series from meter data or regression models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419E42-BE1E-F540-966C-1E0ACDCC45B1}"/>
              </a:ext>
            </a:extLst>
          </p:cNvPr>
          <p:cNvSpPr txBox="1">
            <a:spLocks/>
          </p:cNvSpPr>
          <p:nvPr/>
        </p:nvSpPr>
        <p:spPr bwMode="auto">
          <a:xfrm>
            <a:off x="2171562" y="6482707"/>
            <a:ext cx="5257800" cy="33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en-US" altLang="en-US" sz="1200" i="1" dirty="0"/>
              <a:t>Realistic control sequence representation for all applications </a:t>
            </a:r>
            <a:endParaRPr lang="en-US" altLang="en-US" sz="2000" i="1" dirty="0"/>
          </a:p>
        </p:txBody>
      </p:sp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61185CB-89EF-F144-8FE4-A82EE88E1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422" y="2251419"/>
            <a:ext cx="461349" cy="919188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7C1BCF3B-6B49-5C49-8DEE-D7E32A5BA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314" y="3340528"/>
            <a:ext cx="461348" cy="91918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C950A7C-138F-8941-BE7E-730EA094E4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6771" y="990600"/>
            <a:ext cx="1670448" cy="12404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88D8793-71A6-254F-8F75-DE20256D6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51" y="897284"/>
            <a:ext cx="3844889" cy="372443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FD87DD3-77B6-FC4B-B015-C2D83D61FA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06752" y="4397554"/>
            <a:ext cx="1248133" cy="28627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3D89DC-6168-FB46-BFC5-4A8B6B6B1B4A}"/>
              </a:ext>
            </a:extLst>
          </p:cNvPr>
          <p:cNvSpPr txBox="1">
            <a:spLocks/>
          </p:cNvSpPr>
          <p:nvPr/>
        </p:nvSpPr>
        <p:spPr bwMode="auto">
          <a:xfrm>
            <a:off x="3454885" y="4764616"/>
            <a:ext cx="3225143" cy="45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Clr>
                <a:schemeClr val="tx2"/>
              </a:buClr>
              <a:buFont typeface="Wingdings 2" panose="05020102010507070707" pitchFamily="18" charset="2"/>
              <a:buNone/>
            </a:pPr>
            <a:r>
              <a:rPr lang="en-US" altLang="en-US" sz="1000" i="1" dirty="0">
                <a:solidFill>
                  <a:schemeClr val="bg1">
                    <a:lumMod val="50000"/>
                  </a:schemeClr>
                </a:solidFill>
              </a:rPr>
              <a:t>Courtesy of Engie – </a:t>
            </a:r>
            <a:r>
              <a:rPr lang="en-US" altLang="en-US" sz="1000" i="1" dirty="0" err="1">
                <a:solidFill>
                  <a:schemeClr val="bg1">
                    <a:lumMod val="50000"/>
                  </a:schemeClr>
                </a:solidFill>
              </a:rPr>
              <a:t>Thassalia</a:t>
            </a:r>
            <a:r>
              <a:rPr lang="en-US" altLang="en-US" sz="1000" i="1" dirty="0">
                <a:solidFill>
                  <a:schemeClr val="bg1">
                    <a:lumMod val="50000"/>
                  </a:schemeClr>
                </a:solidFill>
              </a:rPr>
              <a:t> DHC Distribution System</a:t>
            </a:r>
            <a:endParaRPr lang="en-US" alt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D371618-669C-1847-8AFF-E9C508B1E7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96191" y="4019743"/>
            <a:ext cx="793694" cy="268140"/>
          </a:xfrm>
          <a:prstGeom prst="rect">
            <a:avLst/>
          </a:prstGeom>
        </p:spPr>
      </p:pic>
      <p:pic>
        <p:nvPicPr>
          <p:cNvPr id="24" name="Picture 2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B83FC12D-AF8A-0F4B-8E1C-4746AF38C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37060" y="1143000"/>
            <a:ext cx="534071" cy="962250"/>
          </a:xfrm>
          <a:prstGeom prst="rect">
            <a:avLst/>
          </a:prstGeom>
        </p:spPr>
      </p:pic>
      <p:pic>
        <p:nvPicPr>
          <p:cNvPr id="28" name="Picture 27" descr="A close up of a map&#10;&#10;Description automatically generated">
            <a:extLst>
              <a:ext uri="{FF2B5EF4-FFF2-40B4-BE49-F238E27FC236}">
                <a16:creationId xmlns:a16="http://schemas.microsoft.com/office/drawing/2014/main" id="{1F167C2D-6841-814A-8B3D-7FC7992AEC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7240" y="1215463"/>
            <a:ext cx="2371596" cy="25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8674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sz="1600" dirty="0" err="1"/>
              <a:t>Modelica</a:t>
            </a:r>
            <a:r>
              <a:rPr lang="en-US" altLang="en-US" sz="1600" dirty="0"/>
              <a:t> as a foundational standard 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Open, industry-driven standard for multi-physics &amp; controls, equation-based modeling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sz="1600" dirty="0"/>
              <a:t>Leverage key DOE investments 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Spawn of </a:t>
            </a:r>
            <a:r>
              <a:rPr lang="en-US" altLang="en-US" sz="1400" dirty="0" err="1"/>
              <a:t>EnergyPlus</a:t>
            </a:r>
            <a:endParaRPr lang="en-US" altLang="en-US" sz="1400" dirty="0"/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 err="1"/>
              <a:t>Modelica</a:t>
            </a:r>
            <a:r>
              <a:rPr lang="en-US" altLang="en-US" sz="1400" dirty="0"/>
              <a:t> Buildings Library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Existing </a:t>
            </a:r>
            <a:r>
              <a:rPr lang="en-US" altLang="en-US" sz="1400" dirty="0" err="1"/>
              <a:t>URBANopt</a:t>
            </a:r>
            <a:r>
              <a:rPr lang="en-US" altLang="en-US" sz="1400" dirty="0"/>
              <a:t> platform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sz="1600" dirty="0"/>
              <a:t>Schema-based configuration files </a:t>
            </a:r>
            <a:br>
              <a:rPr lang="en-US" altLang="en-US" sz="1600" dirty="0"/>
            </a:br>
            <a:r>
              <a:rPr lang="en-US" altLang="en-US" sz="1600" dirty="0"/>
              <a:t>to interface with third-party</a:t>
            </a:r>
            <a:br>
              <a:rPr lang="en-US" altLang="en-US" sz="1600" dirty="0"/>
            </a:br>
            <a:r>
              <a:rPr lang="en-US" altLang="en-US" sz="1600" dirty="0"/>
              <a:t>graphical user interface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sz="1600" dirty="0"/>
              <a:t>Challenges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Modularity</a:t>
            </a:r>
          </a:p>
          <a:p>
            <a:pPr marL="635000" lvl="1" indent="0" eaLnBrk="1" hangingPunct="1">
              <a:buClr>
                <a:schemeClr val="tx2"/>
              </a:buClr>
              <a:buNone/>
            </a:pPr>
            <a:r>
              <a:rPr lang="en-US" altLang="en-US" sz="1400" dirty="0"/>
              <a:t>Reconfiguration of complex </a:t>
            </a:r>
            <a:br>
              <a:rPr lang="en-US" altLang="en-US" sz="1400" dirty="0"/>
            </a:br>
            <a:r>
              <a:rPr lang="en-US" altLang="en-US" sz="1400" dirty="0"/>
              <a:t>thermo-fluid models and</a:t>
            </a:r>
            <a:br>
              <a:rPr lang="en-US" altLang="en-US" sz="1400" dirty="0"/>
            </a:br>
            <a:r>
              <a:rPr lang="en-US" altLang="en-US" sz="1400" dirty="0"/>
              <a:t>control sequences, with a limited </a:t>
            </a:r>
            <a:br>
              <a:rPr lang="en-US" altLang="en-US" sz="1400" dirty="0"/>
            </a:br>
            <a:r>
              <a:rPr lang="en-US" altLang="en-US" sz="1400" dirty="0"/>
              <a:t>number of high-level parameters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400" dirty="0"/>
              <a:t>Scalability</a:t>
            </a:r>
          </a:p>
          <a:p>
            <a:pPr marL="635000" lvl="1" indent="0" eaLnBrk="1" hangingPunct="1">
              <a:buClr>
                <a:schemeClr val="tx2"/>
              </a:buClr>
              <a:buNone/>
            </a:pPr>
            <a:r>
              <a:rPr lang="en-US" altLang="en-US" sz="1400" dirty="0"/>
              <a:t>Number of iterations</a:t>
            </a:r>
            <a:br>
              <a:rPr lang="en-US" altLang="en-US" sz="1400" dirty="0"/>
            </a:br>
            <a:r>
              <a:rPr lang="en-US" altLang="en-US" sz="1400" dirty="0"/>
              <a:t>typically scales cubic in the</a:t>
            </a:r>
            <a:br>
              <a:rPr lang="en-US" altLang="en-US" sz="1400" dirty="0"/>
            </a:br>
            <a:r>
              <a:rPr lang="en-US" altLang="en-US" sz="1400" dirty="0"/>
              <a:t>number of state variables for </a:t>
            </a:r>
            <a:br>
              <a:rPr lang="en-US" altLang="en-US" sz="1400" dirty="0"/>
            </a:br>
            <a:r>
              <a:rPr lang="en-US" altLang="en-US" sz="1400" dirty="0"/>
              <a:t>implicit differential equation solvers,</a:t>
            </a:r>
            <a:br>
              <a:rPr lang="en-US" altLang="en-US" sz="1400" dirty="0"/>
            </a:br>
            <a:r>
              <a:rPr lang="en-US" altLang="en-US" sz="1400" dirty="0"/>
              <a:t>tailored modeling approaches are</a:t>
            </a:r>
            <a:br>
              <a:rPr lang="en-US" altLang="en-US" sz="1400" dirty="0"/>
            </a:br>
            <a:r>
              <a:rPr lang="en-US" altLang="en-US" sz="1400" dirty="0"/>
              <a:t>devised for linear scaling of CPU time</a:t>
            </a:r>
          </a:p>
          <a:p>
            <a:pPr eaLnBrk="1" hangingPunct="1">
              <a:buClr>
                <a:schemeClr val="tx2"/>
              </a:buClr>
            </a:pPr>
            <a:endParaRPr lang="en-US" altLang="en-US" sz="1600" dirty="0"/>
          </a:p>
          <a:p>
            <a:pPr eaLnBrk="1" hangingPunct="1">
              <a:buClr>
                <a:schemeClr val="tx2"/>
              </a:buClr>
            </a:pPr>
            <a:endParaRPr lang="en-US" altLang="en-US" sz="1600" dirty="0"/>
          </a:p>
          <a:p>
            <a:pPr eaLnBrk="1" hangingPunct="1">
              <a:buClr>
                <a:schemeClr val="tx2"/>
              </a:buClr>
            </a:pPr>
            <a:endParaRPr lang="en-US" altLang="en-US" sz="1600" dirty="0"/>
          </a:p>
          <a:p>
            <a:pPr marL="393700" lvl="1" indent="0" eaLnBrk="1" hangingPunct="1">
              <a:buClr>
                <a:schemeClr val="tx2"/>
              </a:buClr>
              <a:buNone/>
            </a:pPr>
            <a:endParaRPr lang="en-US" altLang="en-US" sz="1600" dirty="0"/>
          </a:p>
          <a:p>
            <a:pPr eaLnBrk="1" hangingPunct="1">
              <a:buClr>
                <a:schemeClr val="tx2"/>
              </a:buClr>
            </a:pP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tx2"/>
              </a:buClr>
            </a:pPr>
            <a:endParaRPr lang="en-US" altLang="en-US" sz="1600" dirty="0">
              <a:solidFill>
                <a:srgbClr val="FF0000"/>
              </a:solidFill>
            </a:endParaRPr>
          </a:p>
        </p:txBody>
      </p:sp>
      <p:sp>
        <p:nvSpPr>
          <p:cNvPr id="14339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Technical Approach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137836-F3DC-1342-AC57-2D287E640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7200" y="161069"/>
            <a:ext cx="838200" cy="5833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3DBA30-1E0D-5E4F-BAA3-085BB2999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934" y="3997729"/>
            <a:ext cx="4729404" cy="2522349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C86275-0197-5545-8ADD-C1702E241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129" y="1971793"/>
            <a:ext cx="4896460" cy="17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44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Technical Approach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FACB368-BD9C-DD43-AA13-8845090AE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7200" y="161069"/>
            <a:ext cx="838200" cy="583387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39AAEA2B-706C-7345-A74A-ADFE2344D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61" y="1091142"/>
            <a:ext cx="7821478" cy="56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04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100"/>
              <a:t>Results and Accomplishments </a:t>
            </a:r>
            <a:r>
              <a:rPr lang="en-US" altLang="en-US" sz="1400">
                <a:solidFill>
                  <a:schemeClr val="bg1"/>
                </a:solidFill>
              </a:rPr>
              <a:t>(1 slide max)</a:t>
            </a:r>
            <a:endParaRPr lang="en-US" altLang="en-US" sz="4100">
              <a:solidFill>
                <a:schemeClr val="bg1"/>
              </a:solidFill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104A2C-544A-432E-AAAB-6C1D8EE17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564102"/>
              </p:ext>
            </p:extLst>
          </p:nvPr>
        </p:nvGraphicFramePr>
        <p:xfrm>
          <a:off x="440267" y="990600"/>
          <a:ext cx="8454259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1100">
                  <a:extLst>
                    <a:ext uri="{9D8B030D-6E8A-4147-A177-3AD203B41FA5}">
                      <a16:colId xmlns:a16="http://schemas.microsoft.com/office/drawing/2014/main" val="3728325248"/>
                    </a:ext>
                  </a:extLst>
                </a:gridCol>
                <a:gridCol w="993159">
                  <a:extLst>
                    <a:ext uri="{9D8B030D-6E8A-4147-A177-3AD203B41FA5}">
                      <a16:colId xmlns:a16="http://schemas.microsoft.com/office/drawing/2014/main" val="707298873"/>
                    </a:ext>
                  </a:extLst>
                </a:gridCol>
              </a:tblGrid>
              <a:tr h="1250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Milestone/Tasks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75290"/>
                  </a:ext>
                </a:extLst>
              </a:tr>
              <a:tr h="272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Milestone</a:t>
                      </a:r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Building Importer (6/30/19) 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Designed Application Programming Interface (API) to export building models and to import them into </a:t>
                      </a:r>
                      <a:r>
                        <a:rPr lang="en-US" sz="11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Modelica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API designed, implemented and tested for 3 types of building models: time series, reduced order models (leverages TEASER development from IBPSA Project 1), Spawn of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EnergyPlus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models.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9747738"/>
                  </a:ext>
                </a:extLst>
              </a:tr>
              <a:tr h="231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Milestone</a:t>
                      </a:r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Component Models (1/15/20) 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Implemented 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least three models 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models for waste heat utilization, and integrated them into continuous integration testing.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direct cooling energy transfer station (ETS) with in-building pumping, direct cooling without in-building pumping, and a cooling tower for district energy central plants.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9267918"/>
                  </a:ext>
                </a:extLst>
              </a:tr>
              <a:tr h="231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Milestone</a:t>
                      </a:r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Component Models (1/31/20) 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Implemented at least one model for waste heat utilization, and integrated them into continuous integration testing.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Release of models for: combined heat and power systems based on internal combustion engines or Stirling engines (“topping cycles”), absorption chillers with steam as heat source, and water-source reversible heat pumps.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further planned the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a model for combined heat and power systems based on Rankine cycle (“bottoming cycle”) for applications in low grade heat recovery.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3525112"/>
                  </a:ext>
                </a:extLst>
              </a:tr>
              <a:tr h="259489">
                <a:tc>
                  <a:txBody>
                    <a:bodyPr/>
                    <a:lstStyle/>
                    <a:p>
                      <a:pPr algn="l"/>
                      <a:r>
                        <a:rPr kumimoji="0" lang="en-US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Milestone </a:t>
                      </a:r>
                      <a:r>
                        <a:rPr kumimoji="0" 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URBANopt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</a:t>
                      </a:r>
                      <a:r>
                        <a:rPr kumimoji="0" 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Modelica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Engine and New Component Models (3/31/2020) – 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Integrate a </a:t>
                      </a:r>
                      <a:r>
                        <a:rPr kumimoji="0" lang="en-US" sz="11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Modelica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simulation engine into </a:t>
                      </a:r>
                      <a:r>
                        <a:rPr kumimoji="0" lang="en-US" sz="11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URBANopt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ability to perform an analysis similar to the existing </a:t>
                      </a:r>
                      <a:r>
                        <a:rPr kumimoji="0" lang="en-US" sz="11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EnergyPlus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workflow. </a:t>
                      </a:r>
                      <a:r>
                        <a:rPr kumimoji="0" lang="en-US" sz="11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Modelica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component models for waste heat recovery devices have been committed to the Project’s GitHub repository. </a:t>
                      </a:r>
                      <a:r>
                        <a:rPr kumimoji="0" lang="en-US" sz="110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GeoJSON</a:t>
                      </a:r>
                      <a:r>
                        <a:rPr kumimoji="0" lang="en-US" sz="11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kumimoji="0" lang="en-US" sz="110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Modelica</a:t>
                      </a:r>
                      <a:r>
                        <a:rPr kumimoji="0" lang="en-US" sz="11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Translator was released in alpha with basic ability to create building load models and ETS systems connected to an infinite source district system. Released new steam medium models for </a:t>
                      </a:r>
                      <a:r>
                        <a:rPr kumimoji="0" lang="en-US" sz="110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Modelica</a:t>
                      </a:r>
                      <a:r>
                        <a:rPr kumimoji="0" lang="en-US" sz="11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0838005"/>
                  </a:ext>
                </a:extLst>
              </a:tr>
              <a:tr h="1863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Milestone</a:t>
                      </a:r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Energy Transfer Station Models (3/31/20) -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Implemented at least two template models for common Energy Transfer Stations (ETS) and integrated them into continuous integration testing.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development of a generic ETS model for fifth generation district systems is being finalized. The development of a generic ETS model for fourth generation district systems is planned next.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Partially 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8519558"/>
                  </a:ext>
                </a:extLst>
              </a:tr>
              <a:tr h="249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Milestone</a:t>
                      </a:r>
                      <a:r>
                        <a:rPr lang="en-US" sz="18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District System Model (6/30/20) – 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Components from previous milestones are assembled into a complete district system model. This should be considered a preparation step for upcoming case study, and the resulting be committed to a public or private GitHub repository.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In Progress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500063"/>
                  </a:ext>
                </a:extLst>
              </a:tr>
              <a:tr h="199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NREL Milestone</a:t>
                      </a:r>
                      <a:r>
                        <a:rPr lang="en-US" sz="18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Alpha version of </a:t>
                      </a:r>
                      <a:r>
                        <a:rPr kumimoji="0" 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URBANopt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Modelica</a:t>
                      </a:r>
                      <a:r>
                        <a:rPr kumimoji="0"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Edition is released (9/30/20) - 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of the previous milestones are aggregated into an alpha version of </a:t>
                      </a:r>
                      <a:r>
                        <a:rPr kumimoji="0" lang="en-US" sz="11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URBANopt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kumimoji="0" lang="en-US" sz="11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Modelica</a:t>
                      </a:r>
                      <a:r>
                        <a:rPr kumimoji="0" lang="en-US" sz="11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Software shall be made available on the project website and documentation will be published to carry out a basic workflow.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In Progress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7473515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4BBA49D4-D478-0A4A-B5A4-530B5560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7200" y="161069"/>
            <a:ext cx="838200" cy="5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24384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Transition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134747-676F-6F4B-81C3-6238C37277C7}"/>
              </a:ext>
            </a:extLst>
          </p:cNvPr>
          <p:cNvSpPr/>
          <p:nvPr/>
        </p:nvSpPr>
        <p:spPr>
          <a:xfrm>
            <a:off x="395950" y="1219200"/>
            <a:ext cx="3109250" cy="4601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554FC8-915A-504F-B51E-15CC0A6E2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265"/>
          <a:stretch/>
        </p:blipFill>
        <p:spPr>
          <a:xfrm>
            <a:off x="3505200" y="1219200"/>
            <a:ext cx="5471450" cy="4601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D8CA3-FDCD-7C4C-964A-CDB9295B3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879" y="3332518"/>
            <a:ext cx="957460" cy="9622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8387F-68A6-2A4C-97D7-2392CAA272CB}"/>
              </a:ext>
            </a:extLst>
          </p:cNvPr>
          <p:cNvSpPr txBox="1"/>
          <p:nvPr/>
        </p:nvSpPr>
        <p:spPr>
          <a:xfrm>
            <a:off x="492065" y="3674163"/>
            <a:ext cx="1365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Ladybug Tools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101FAA-B5D1-8F4D-A591-46654924E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50" y="2324770"/>
            <a:ext cx="1628775" cy="912676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D44F1FB8-4F56-B54E-B960-F27A6BC7B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576" y="4675742"/>
            <a:ext cx="1628775" cy="50602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BD9B004-836B-484A-900C-2895D706B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822" y="4479835"/>
            <a:ext cx="958192" cy="72857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9705029-70F4-AE48-90C8-812782BAD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117" y="5290604"/>
            <a:ext cx="2207965" cy="44776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A864B24-7FAB-FA46-AD8C-8AA90CF492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77200" y="161069"/>
            <a:ext cx="838200" cy="583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B60736-AEC3-F148-AB31-02C69A2B0A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04500" y="1611415"/>
            <a:ext cx="1497839" cy="50602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d9b406-8ab6-4e35-b189-c607f551e6ff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CEAC45444F234CA9ACC8BCED2DB1D4" ma:contentTypeVersion="3" ma:contentTypeDescription="Create a new document." ma:contentTypeScope="" ma:versionID="6b9c61717705cd2af4a0f834dbd3e082">
  <xsd:schema xmlns:xsd="http://www.w3.org/2001/XMLSchema" xmlns:xs="http://www.w3.org/2001/XMLSchema" xmlns:p="http://schemas.microsoft.com/office/2006/metadata/properties" xmlns:ns2="c6d9b406-8ab6-4e35-b189-c607f551e6ff" xmlns:ns3="a61bfe4a-0ddf-4441-8e99-727684e48fab" targetNamespace="http://schemas.microsoft.com/office/2006/metadata/properties" ma:root="true" ma:fieldsID="c99990c45763faf7431741662f6dd0bb" ns2:_="" ns3:_="">
    <xsd:import namespace="c6d9b406-8ab6-4e35-b189-c607f551e6ff"/>
    <xsd:import namespace="a61bfe4a-0ddf-4441-8e99-727684e48fa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CatchAll" minOccurs="0"/>
                <xsd:element ref="ns2:TaxCatchAllLabe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9b406-8ab6-4e35-b189-c607f551e6f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1" nillable="true" ma:displayName="Taxonomy Catch All Column" ma:hidden="true" ma:list="{905695e0-aca8-4f7a-b0cc-bf47a0a263f3}" ma:internalName="TaxCatchAll" ma:showField="CatchAllData" ma:web="a61bfe4a-0ddf-4441-8e99-727684e48f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905695e0-aca8-4f7a-b0cc-bf47a0a263f3}" ma:internalName="TaxCatchAllLabel" ma:readOnly="true" ma:showField="CatchAllDataLabel" ma:web="a61bfe4a-0ddf-4441-8e99-727684e48f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bfe4a-0ddf-4441-8e99-727684e48fa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7bbd8d32-57eb-4c25-a7af-abe0816fa3e8" ContentTypeId="0x0101" PreviousValue="false"/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5CB9DC0-C8ED-4314-8263-BAD994006B4A}">
  <ds:schemaRefs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b2c45fe9-1232-48f2-8c63-cfbcf4daf817"/>
    <ds:schemaRef ds:uri="2235f544-1706-4349-8770-f50dc984ba30"/>
  </ds:schemaRefs>
</ds:datastoreItem>
</file>

<file path=customXml/itemProps2.xml><?xml version="1.0" encoding="utf-8"?>
<ds:datastoreItem xmlns:ds="http://schemas.openxmlformats.org/officeDocument/2006/customXml" ds:itemID="{09E76162-1840-47E3-A752-9669D284EE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DE5B5F-F150-4FBC-8C23-4C39E54B55E0}"/>
</file>

<file path=customXml/itemProps4.xml><?xml version="1.0" encoding="utf-8"?>
<ds:datastoreItem xmlns:ds="http://schemas.openxmlformats.org/officeDocument/2006/customXml" ds:itemID="{821FB441-856A-4CEF-A618-BCD4104D6893}"/>
</file>

<file path=customXml/itemProps5.xml><?xml version="1.0" encoding="utf-8"?>
<ds:datastoreItem xmlns:ds="http://schemas.openxmlformats.org/officeDocument/2006/customXml" ds:itemID="{723365C4-5771-4CA9-8C98-90578631D5E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3260</TotalTime>
  <Words>1386</Words>
  <Application>Microsoft Macintosh PowerPoint</Application>
  <PresentationFormat>On-screen Show (4:3)</PresentationFormat>
  <Paragraphs>148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Constantia</vt:lpstr>
      <vt:lpstr>Wingdings 2</vt:lpstr>
      <vt:lpstr>Flow</vt:lpstr>
      <vt:lpstr>Default Theme</vt:lpstr>
      <vt:lpstr>Simulation-Based Design and Optimization of Waste Heat Recovery Systems  WBS 2.1.0.80 (NREL) and WBS 2.1.0.81 (LBNL) National Renewable Energy Laboratory Lawrence Berkeley National Laboratory   10/1/2018 – 9/30/2021</vt:lpstr>
      <vt:lpstr>Overview</vt:lpstr>
      <vt:lpstr>Project Objective(s)</vt:lpstr>
      <vt:lpstr>Technical Innovation</vt:lpstr>
      <vt:lpstr>Technical Innovation</vt:lpstr>
      <vt:lpstr>Technical Approach</vt:lpstr>
      <vt:lpstr>Technical Approach</vt:lpstr>
      <vt:lpstr>Results and Accomplishments (1 slide max)</vt:lpstr>
      <vt:lpstr>Transition</vt:lpstr>
    </vt:vector>
  </TitlesOfParts>
  <Company>t-Centric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Randall Sands</dc:creator>
  <cp:lastModifiedBy>Antoine Gautier</cp:lastModifiedBy>
  <cp:revision>254</cp:revision>
  <cp:lastPrinted>2018-05-31T19:00:36Z</cp:lastPrinted>
  <dcterms:created xsi:type="dcterms:W3CDTF">2010-01-20T19:19:30Z</dcterms:created>
  <dcterms:modified xsi:type="dcterms:W3CDTF">2020-05-11T19:43:12Z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0x010100AACEAC45444F234CA9ACC8BCED2DB1D4</vt:lpwstr>
  </property>
</Properties>
</file>