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6"/>
    <p:sldMasterId id="2147484094" r:id="rId7"/>
  </p:sldMasterIdLst>
  <p:notesMasterIdLst>
    <p:notesMasterId r:id="rId21"/>
  </p:notesMasterIdLst>
  <p:handoutMasterIdLst>
    <p:handoutMasterId r:id="rId22"/>
  </p:handoutMasterIdLst>
  <p:sldIdLst>
    <p:sldId id="279" r:id="rId8"/>
    <p:sldId id="304" r:id="rId9"/>
    <p:sldId id="282" r:id="rId10"/>
    <p:sldId id="283" r:id="rId11"/>
    <p:sldId id="289" r:id="rId12"/>
    <p:sldId id="305" r:id="rId13"/>
    <p:sldId id="291" r:id="rId14"/>
    <p:sldId id="390" r:id="rId15"/>
    <p:sldId id="391" r:id="rId16"/>
    <p:sldId id="392" r:id="rId17"/>
    <p:sldId id="285" r:id="rId18"/>
    <p:sldId id="287" r:id="rId19"/>
    <p:sldId id="273" r:id="rId20"/>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g, Solomon" initials="CS" lastIdx="1" clrIdx="0">
    <p:extLst>
      <p:ext uri="{19B8F6BF-5375-455C-9EA6-DF929625EA0E}">
        <p15:presenceInfo xmlns:p15="http://schemas.microsoft.com/office/powerpoint/2012/main" userId="S-1-5-21-2844929807-1687724802-988633214-2046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8080"/>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1" autoAdjust="0"/>
    <p:restoredTop sz="94660"/>
  </p:normalViewPr>
  <p:slideViewPr>
    <p:cSldViewPr snapToObjects="1">
      <p:cViewPr varScale="1">
        <p:scale>
          <a:sx n="116" d="100"/>
          <a:sy n="116" d="100"/>
        </p:scale>
        <p:origin x="146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3176" tIns="46588" rIns="93176" bIns="46588"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1925" y="0"/>
            <a:ext cx="3036888" cy="465138"/>
          </a:xfrm>
          <a:prstGeom prst="rect">
            <a:avLst/>
          </a:prstGeom>
        </p:spPr>
        <p:txBody>
          <a:bodyPr vert="horz" lIns="93176" tIns="46588" rIns="93176" bIns="46588" rtlCol="0"/>
          <a:lstStyle>
            <a:lvl1pPr algn="r" eaLnBrk="1" hangingPunct="1">
              <a:defRPr sz="1200">
                <a:latin typeface="Arial" charset="0"/>
                <a:cs typeface="Arial" charset="0"/>
              </a:defRPr>
            </a:lvl1pPr>
          </a:lstStyle>
          <a:p>
            <a:pPr>
              <a:defRPr/>
            </a:pPr>
            <a:fld id="{216A7D07-8472-46FC-BC58-C12AB2C194EB}" type="datetimeFigureOut">
              <a:rPr lang="en-US"/>
              <a:pPr>
                <a:defRPr/>
              </a:pPr>
              <a:t>5/29/2020</a:t>
            </a:fld>
            <a:endParaRPr lang="en-US" dirty="0"/>
          </a:p>
        </p:txBody>
      </p:sp>
      <p:sp>
        <p:nvSpPr>
          <p:cNvPr id="4" name="Footer Placeholder 3"/>
          <p:cNvSpPr>
            <a:spLocks noGrp="1"/>
          </p:cNvSpPr>
          <p:nvPr>
            <p:ph type="ftr" sz="quarter" idx="2"/>
          </p:nvPr>
        </p:nvSpPr>
        <p:spPr>
          <a:xfrm>
            <a:off x="0" y="8829675"/>
            <a:ext cx="3036888" cy="465138"/>
          </a:xfrm>
          <a:prstGeom prst="rect">
            <a:avLst/>
          </a:prstGeom>
        </p:spPr>
        <p:txBody>
          <a:bodyPr vert="horz" lIns="93176" tIns="46588" rIns="93176" bIns="46588" rtlCol="0" anchor="b"/>
          <a:lstStyle>
            <a:lvl1pPr algn="l" eaLnBrk="1" hangingPunct="1">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1925" y="8829675"/>
            <a:ext cx="3036888" cy="465138"/>
          </a:xfrm>
          <a:prstGeom prst="rect">
            <a:avLst/>
          </a:prstGeom>
        </p:spPr>
        <p:txBody>
          <a:bodyPr vert="horz" wrap="square" lIns="93176" tIns="46588" rIns="93176" bIns="46588" numCol="1" anchor="b" anchorCtr="0" compatLnSpc="1">
            <a:prstTxWarp prst="textNoShape">
              <a:avLst/>
            </a:prstTxWarp>
          </a:bodyPr>
          <a:lstStyle>
            <a:lvl1pPr algn="r" eaLnBrk="1" hangingPunct="1">
              <a:defRPr sz="1200"/>
            </a:lvl1pPr>
          </a:lstStyle>
          <a:p>
            <a:pPr>
              <a:defRPr/>
            </a:pPr>
            <a:fld id="{91E4D707-A4EF-4A4B-9B2A-DDA58D786277}" type="slidenum">
              <a:rPr lang="en-US" altLang="en-US"/>
              <a:pPr>
                <a:defRPr/>
              </a:pPr>
              <a:t>‹#›</a:t>
            </a:fld>
            <a:endParaRPr lang="en-US" altLang="en-US" dirty="0"/>
          </a:p>
        </p:txBody>
      </p:sp>
    </p:spTree>
    <p:extLst>
      <p:ext uri="{BB962C8B-B14F-4D97-AF65-F5344CB8AC3E}">
        <p14:creationId xmlns:p14="http://schemas.microsoft.com/office/powerpoint/2010/main" val="572655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3176" tIns="46588" rIns="93176" bIns="46588"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1925" y="0"/>
            <a:ext cx="3036888" cy="465138"/>
          </a:xfrm>
          <a:prstGeom prst="rect">
            <a:avLst/>
          </a:prstGeom>
        </p:spPr>
        <p:txBody>
          <a:bodyPr vert="horz" lIns="93176" tIns="46588" rIns="93176" bIns="46588" rtlCol="0"/>
          <a:lstStyle>
            <a:lvl1pPr algn="r" eaLnBrk="1" fontAlgn="auto" hangingPunct="1">
              <a:spcBef>
                <a:spcPts val="0"/>
              </a:spcBef>
              <a:spcAft>
                <a:spcPts val="0"/>
              </a:spcAft>
              <a:defRPr sz="1200">
                <a:latin typeface="+mn-lt"/>
                <a:cs typeface="+mn-cs"/>
              </a:defRPr>
            </a:lvl1pPr>
          </a:lstStyle>
          <a:p>
            <a:pPr>
              <a:defRPr/>
            </a:pPr>
            <a:fld id="{BDACF62B-1367-462A-B0B2-C4B820C9C093}" type="datetimeFigureOut">
              <a:rPr lang="en-US"/>
              <a:pPr>
                <a:defRPr/>
              </a:pPr>
              <a:t>5/29/2020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6" tIns="46588" rIns="93176" bIns="46588"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6" tIns="46588" rIns="93176" bIns="4658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6888" cy="465138"/>
          </a:xfrm>
          <a:prstGeom prst="rect">
            <a:avLst/>
          </a:prstGeom>
        </p:spPr>
        <p:txBody>
          <a:bodyPr vert="horz" lIns="93176" tIns="46588" rIns="93176" bIns="46588"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1925" y="8829675"/>
            <a:ext cx="3036888" cy="465138"/>
          </a:xfrm>
          <a:prstGeom prst="rect">
            <a:avLst/>
          </a:prstGeom>
        </p:spPr>
        <p:txBody>
          <a:bodyPr vert="horz" wrap="square" lIns="93176" tIns="46588" rIns="93176" bIns="46588"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6580CD6-F454-43A1-A27E-2DE49F2159ED}" type="slidenum">
              <a:rPr lang="en-US" altLang="en-US"/>
              <a:pPr>
                <a:defRPr/>
              </a:pPr>
              <a:t>‹#›</a:t>
            </a:fld>
            <a:endParaRPr lang="en-US" altLang="en-US" dirty="0"/>
          </a:p>
        </p:txBody>
      </p:sp>
    </p:spTree>
    <p:extLst>
      <p:ext uri="{BB962C8B-B14F-4D97-AF65-F5344CB8AC3E}">
        <p14:creationId xmlns:p14="http://schemas.microsoft.com/office/powerpoint/2010/main" val="261791526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580CD6-F454-43A1-A27E-2DE49F2159ED}" type="slidenum">
              <a:rPr lang="en-US" altLang="en-US" smtClean="0"/>
              <a:pPr>
                <a:defRPr/>
              </a:pPr>
              <a:t>2</a:t>
            </a:fld>
            <a:endParaRPr lang="en-US" altLang="en-US" dirty="0"/>
          </a:p>
        </p:txBody>
      </p:sp>
    </p:spTree>
    <p:extLst>
      <p:ext uri="{BB962C8B-B14F-4D97-AF65-F5344CB8AC3E}">
        <p14:creationId xmlns:p14="http://schemas.microsoft.com/office/powerpoint/2010/main" val="173919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580CD6-F454-43A1-A27E-2DE49F2159ED}" type="slidenum">
              <a:rPr lang="en-US" altLang="en-US" smtClean="0"/>
              <a:pPr>
                <a:defRPr/>
              </a:pPr>
              <a:t>7</a:t>
            </a:fld>
            <a:endParaRPr lang="en-US" altLang="en-US" dirty="0"/>
          </a:p>
        </p:txBody>
      </p:sp>
    </p:spTree>
    <p:extLst>
      <p:ext uri="{BB962C8B-B14F-4D97-AF65-F5344CB8AC3E}">
        <p14:creationId xmlns:p14="http://schemas.microsoft.com/office/powerpoint/2010/main" val="2617102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p:cNvCxnSpPr/>
          <p:nvPr userDrawn="1"/>
        </p:nvCxnSpPr>
        <p:spPr>
          <a:xfrm>
            <a:off x="152400" y="32766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29"/>
          <p:cNvSpPr>
            <a:spLocks noGrp="1"/>
          </p:cNvSpPr>
          <p:nvPr>
            <p:ph type="dt" sz="half" idx="10"/>
          </p:nvPr>
        </p:nvSpPr>
        <p:spPr/>
        <p:txBody>
          <a:bodyPr/>
          <a:lstStyle>
            <a:lvl1pPr>
              <a:defRPr/>
            </a:lvl1pPr>
          </a:lstStyle>
          <a:p>
            <a:pPr>
              <a:defRPr/>
            </a:pPr>
            <a:fld id="{93F75661-D703-434C-85E1-C113703EA47E}" type="datetimeFigureOut">
              <a:rPr lang="en-US"/>
              <a:pPr>
                <a:defRPr/>
              </a:pPr>
              <a:t>5/29/2020</a:t>
            </a:fld>
            <a:endParaRPr lang="en-US" dirty="0"/>
          </a:p>
        </p:txBody>
      </p:sp>
      <p:sp>
        <p:nvSpPr>
          <p:cNvPr id="6" name="Footer Placeholder 18"/>
          <p:cNvSpPr>
            <a:spLocks noGrp="1"/>
          </p:cNvSpPr>
          <p:nvPr>
            <p:ph type="ftr" sz="quarter" idx="11"/>
          </p:nvPr>
        </p:nvSpPr>
        <p:spPr/>
        <p:txBody>
          <a:bodyPr/>
          <a:lstStyle>
            <a:lvl1pPr>
              <a:defRPr/>
            </a:lvl1pPr>
          </a:lstStyle>
          <a:p>
            <a:pPr>
              <a:defRPr/>
            </a:pPr>
            <a:endParaRPr lang="en-US"/>
          </a:p>
        </p:txBody>
      </p:sp>
      <p:sp>
        <p:nvSpPr>
          <p:cNvPr id="7" name="Slide Number Placeholder 26"/>
          <p:cNvSpPr>
            <a:spLocks noGrp="1"/>
          </p:cNvSpPr>
          <p:nvPr>
            <p:ph type="sldNum" sz="quarter" idx="12"/>
          </p:nvPr>
        </p:nvSpPr>
        <p:spPr/>
        <p:txBody>
          <a:bodyPr/>
          <a:lstStyle>
            <a:lvl1pPr>
              <a:defRPr/>
            </a:lvl1pPr>
          </a:lstStyle>
          <a:p>
            <a:pPr>
              <a:defRPr/>
            </a:pPr>
            <a:fld id="{4986AFDA-C767-4A0C-A867-D057A752C1BB}" type="slidenum">
              <a:rPr lang="en-US" altLang="en-US"/>
              <a:pPr>
                <a:defRPr/>
              </a:pPr>
              <a:t>‹#›</a:t>
            </a:fld>
            <a:endParaRPr lang="en-US" altLang="en-US" dirty="0"/>
          </a:p>
        </p:txBody>
      </p:sp>
    </p:spTree>
    <p:extLst>
      <p:ext uri="{BB962C8B-B14F-4D97-AF65-F5344CB8AC3E}">
        <p14:creationId xmlns:p14="http://schemas.microsoft.com/office/powerpoint/2010/main" val="2795317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lvl1pPr>
              <a:defRPr sz="4500" baseline="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C2D2818F-C607-40C3-9A28-042BAEAFF904}" type="datetimeFigureOut">
              <a:rPr lang="en-US"/>
              <a:pPr>
                <a:defRPr/>
              </a:pPr>
              <a:t>5/29/2020</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2F5A7CB-5B1C-46F0-83DA-11D4178FB418}" type="slidenum">
              <a:rPr lang="en-US" altLang="en-US"/>
              <a:pPr>
                <a:defRPr/>
              </a:pPr>
              <a:t>‹#›</a:t>
            </a:fld>
            <a:endParaRPr lang="en-US" altLang="en-US" dirty="0"/>
          </a:p>
        </p:txBody>
      </p:sp>
    </p:spTree>
    <p:extLst>
      <p:ext uri="{BB962C8B-B14F-4D97-AF65-F5344CB8AC3E}">
        <p14:creationId xmlns:p14="http://schemas.microsoft.com/office/powerpoint/2010/main" val="1149926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8511DCA5-EA22-43D8-AFE5-1053C1E85373}" type="datetimeFigureOut">
              <a:rPr lang="en-US"/>
              <a:pPr>
                <a:defRPr/>
              </a:pPr>
              <a:t>5/29/2020</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51E5DEAD-5BF0-427F-B1D5-13852BF69462}" type="slidenum">
              <a:rPr lang="en-US" altLang="en-US"/>
              <a:pPr>
                <a:defRPr/>
              </a:pPr>
              <a:t>‹#›</a:t>
            </a:fld>
            <a:endParaRPr lang="en-US" altLang="en-US" dirty="0"/>
          </a:p>
        </p:txBody>
      </p:sp>
    </p:spTree>
    <p:extLst>
      <p:ext uri="{BB962C8B-B14F-4D97-AF65-F5344CB8AC3E}">
        <p14:creationId xmlns:p14="http://schemas.microsoft.com/office/powerpoint/2010/main" val="16949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10" name="Freeform 5"/>
          <p:cNvSpPr>
            <a:spLocks/>
          </p:cNvSpPr>
          <p:nvPr userDrawn="1"/>
        </p:nvSpPr>
        <p:spPr bwMode="auto">
          <a:xfrm>
            <a:off x="5679806" y="2"/>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sp>
        <p:nvSpPr>
          <p:cNvPr id="12" name="Freeform 6"/>
          <p:cNvSpPr>
            <a:spLocks/>
          </p:cNvSpPr>
          <p:nvPr userDrawn="1"/>
        </p:nvSpPr>
        <p:spPr bwMode="auto">
          <a:xfrm>
            <a:off x="5377265" y="2"/>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pic>
        <p:nvPicPr>
          <p:cNvPr id="20" name="Picture 19"/>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2" y="38846"/>
            <a:ext cx="3519399" cy="3441027"/>
          </a:xfrm>
          <a:prstGeom prst="rect">
            <a:avLst/>
          </a:prstGeom>
        </p:spPr>
      </p:pic>
      <p:sp>
        <p:nvSpPr>
          <p:cNvPr id="8" name="AutoShape 3"/>
          <p:cNvSpPr>
            <a:spLocks noChangeAspect="1" noChangeArrowheads="1" noTextEdit="1"/>
          </p:cNvSpPr>
          <p:nvPr userDrawn="1"/>
        </p:nvSpPr>
        <p:spPr bwMode="auto">
          <a:xfrm rot="16200000">
            <a:off x="3800344" y="1503009"/>
            <a:ext cx="6858003" cy="3809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sp>
        <p:nvSpPr>
          <p:cNvPr id="2" name="Title 1"/>
          <p:cNvSpPr>
            <a:spLocks noGrp="1"/>
          </p:cNvSpPr>
          <p:nvPr userDrawn="1">
            <p:ph type="ctrTitle"/>
          </p:nvPr>
        </p:nvSpPr>
        <p:spPr>
          <a:xfrm>
            <a:off x="201168" y="235946"/>
            <a:ext cx="4160172" cy="877163"/>
          </a:xfrm>
        </p:spPr>
        <p:txBody>
          <a:bodyPr/>
          <a:lstStyle>
            <a:lvl1pPr algn="l">
              <a:defRPr sz="3000">
                <a:solidFill>
                  <a:schemeClr val="tx2"/>
                </a:solidFill>
              </a:defRPr>
            </a:lvl1pPr>
          </a:lstStyle>
          <a:p>
            <a:r>
              <a:rPr lang="en-US" dirty="0"/>
              <a:t>Click to edit Master title style</a:t>
            </a:r>
          </a:p>
        </p:txBody>
      </p:sp>
      <p:sp>
        <p:nvSpPr>
          <p:cNvPr id="3" name="Subtitle 2"/>
          <p:cNvSpPr>
            <a:spLocks noGrp="1"/>
          </p:cNvSpPr>
          <p:nvPr userDrawn="1">
            <p:ph type="subTitle" idx="1"/>
          </p:nvPr>
        </p:nvSpPr>
        <p:spPr>
          <a:xfrm>
            <a:off x="201170" y="1761403"/>
            <a:ext cx="3255297" cy="757131"/>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9" name="TextBox 18"/>
          <p:cNvSpPr txBox="1"/>
          <p:nvPr userDrawn="1"/>
        </p:nvSpPr>
        <p:spPr>
          <a:xfrm>
            <a:off x="211136" y="6313044"/>
            <a:ext cx="2114681" cy="400110"/>
          </a:xfrm>
          <a:prstGeom prst="rect">
            <a:avLst/>
          </a:prstGeom>
          <a:noFill/>
        </p:spPr>
        <p:txBody>
          <a:bodyPr wrap="none" rtlCol="0">
            <a:spAutoFit/>
          </a:bodyPr>
          <a:lstStyle/>
          <a:p>
            <a:pPr defTabSz="914400" eaLnBrk="1" hangingPunct="1"/>
            <a:r>
              <a:rPr lang="en-US" sz="1000" dirty="0">
                <a:solidFill>
                  <a:srgbClr val="1E7640"/>
                </a:solidFill>
                <a:latin typeface="Arial" charset="0"/>
                <a:cs typeface="Arial" charset="0"/>
              </a:rPr>
              <a:t>ORNL is managed by UT-Battelle </a:t>
            </a:r>
            <a:br>
              <a:rPr lang="en-US" sz="1000" dirty="0">
                <a:solidFill>
                  <a:srgbClr val="1E7640"/>
                </a:solidFill>
                <a:latin typeface="Arial" charset="0"/>
                <a:cs typeface="Arial" charset="0"/>
              </a:rPr>
            </a:br>
            <a:r>
              <a:rPr lang="en-US" sz="1000" dirty="0">
                <a:solidFill>
                  <a:srgbClr val="1E7640"/>
                </a:solidFill>
                <a:latin typeface="Arial" charset="0"/>
                <a:cs typeface="Arial" charset="0"/>
              </a:rPr>
              <a:t>for the US Department of Energy</a:t>
            </a:r>
          </a:p>
        </p:txBody>
      </p:sp>
      <p:pic>
        <p:nvPicPr>
          <p:cNvPr id="4" name="Picture 3"/>
          <p:cNvPicPr>
            <a:picLocks noChangeAspect="1"/>
          </p:cNvPicPr>
          <p:nvPr userDrawn="1"/>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6180667" y="66"/>
            <a:ext cx="2953546" cy="6192917"/>
          </a:xfrm>
          <a:prstGeom prst="rect">
            <a:avLst/>
          </a:prstGeom>
        </p:spPr>
      </p:pic>
      <p:pic>
        <p:nvPicPr>
          <p:cNvPr id="24" name="Picture 23"/>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7448550" y="6338371"/>
            <a:ext cx="1329900" cy="316767"/>
          </a:xfrm>
          <a:prstGeom prst="rect">
            <a:avLst/>
          </a:prstGeom>
        </p:spPr>
      </p:pic>
      <p:pic>
        <p:nvPicPr>
          <p:cNvPr id="15" name="Picture 14" descr="Big circle.png"/>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4898674" y="1081263"/>
            <a:ext cx="2451100" cy="2381251"/>
          </a:xfrm>
          <a:prstGeom prst="rect">
            <a:avLst/>
          </a:prstGeom>
        </p:spPr>
      </p:pic>
      <p:pic>
        <p:nvPicPr>
          <p:cNvPr id="14" name="Picture 13" descr="medium circle .png"/>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467475" y="1659820"/>
            <a:ext cx="2305050" cy="2127251"/>
          </a:xfrm>
          <a:prstGeom prst="rect">
            <a:avLst/>
          </a:prstGeom>
        </p:spPr>
      </p:pic>
      <p:pic>
        <p:nvPicPr>
          <p:cNvPr id="16" name="Picture 15" descr="small circle.png"/>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595056" y="2753429"/>
            <a:ext cx="2159000" cy="2254251"/>
          </a:xfrm>
          <a:prstGeom prst="rect">
            <a:avLst/>
          </a:prstGeom>
        </p:spPr>
      </p:pic>
    </p:spTree>
    <p:extLst>
      <p:ext uri="{BB962C8B-B14F-4D97-AF65-F5344CB8AC3E}">
        <p14:creationId xmlns:p14="http://schemas.microsoft.com/office/powerpoint/2010/main" val="2539524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3"/>
            <a:ext cx="8636290" cy="484748"/>
          </a:xfrm>
        </p:spPr>
        <p:txBody>
          <a:bodyPr/>
          <a:lstStyle>
            <a:lvl1pPr>
              <a:defRPr sz="3000"/>
            </a:lvl1pPr>
          </a:lstStyle>
          <a:p>
            <a:r>
              <a:rPr lang="en-US" dirty="0"/>
              <a:t>Click to edit Master title style</a:t>
            </a:r>
          </a:p>
        </p:txBody>
      </p:sp>
      <p:sp>
        <p:nvSpPr>
          <p:cNvPr id="3" name="Content Placeholder 2"/>
          <p:cNvSpPr>
            <a:spLocks noGrp="1"/>
          </p:cNvSpPr>
          <p:nvPr>
            <p:ph idx="1"/>
          </p:nvPr>
        </p:nvSpPr>
        <p:spPr>
          <a:xfrm>
            <a:off x="201168" y="1508760"/>
            <a:ext cx="8642640" cy="419541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marL="1482688" indent="-22224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7196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 y="236983"/>
            <a:ext cx="8628678" cy="48474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04415" y="1402418"/>
            <a:ext cx="4192528" cy="821191"/>
          </a:xfrm>
        </p:spPr>
        <p:txBody>
          <a:bodyPr anchor="b"/>
          <a:lstStyle>
            <a:lvl1pPr marL="0" indent="0">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204415" y="2227999"/>
            <a:ext cx="4192528" cy="3674611"/>
          </a:xfrm>
        </p:spPr>
        <p:txBody>
          <a:bodyPr/>
          <a:lstStyle>
            <a:lvl1pPr>
              <a:defRPr sz="2400"/>
            </a:lvl1pPr>
            <a:lvl2pPr>
              <a:defRPr sz="2000"/>
            </a:lvl2pPr>
            <a:lvl3pPr>
              <a:defRPr sz="1800"/>
            </a:lvl3pPr>
            <a:lvl4pPr>
              <a:defRPr sz="1600"/>
            </a:lvl4pPr>
            <a:lvl5pPr marL="1482688" indent="-222245">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3494" y="1402418"/>
            <a:ext cx="4194175" cy="821191"/>
          </a:xfrm>
        </p:spPr>
        <p:txBody>
          <a:bodyPr anchor="b"/>
          <a:lstStyle>
            <a:lvl1pPr marL="0" indent="0">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3494" y="2227999"/>
            <a:ext cx="4194175" cy="3674611"/>
          </a:xfrm>
        </p:spPr>
        <p:txBody>
          <a:bodyPr/>
          <a:lstStyle>
            <a:lvl1pPr>
              <a:defRPr sz="2400"/>
            </a:lvl1pPr>
            <a:lvl2pPr>
              <a:defRPr sz="2000"/>
            </a:lvl2pPr>
            <a:lvl3pPr>
              <a:defRPr sz="1800"/>
            </a:lvl3pPr>
            <a:lvl4pPr>
              <a:defRPr sz="1600"/>
            </a:lvl4pPr>
            <a:lvl5pPr marL="1482688" indent="-222245">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7904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7" name="Freeform 13"/>
          <p:cNvSpPr>
            <a:spLocks/>
          </p:cNvSpPr>
          <p:nvPr userDrawn="1"/>
        </p:nvSpPr>
        <p:spPr bwMode="auto">
          <a:xfrm>
            <a:off x="5377265"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sp>
        <p:nvSpPr>
          <p:cNvPr id="2" name="Title 1"/>
          <p:cNvSpPr>
            <a:spLocks noGrp="1"/>
          </p:cNvSpPr>
          <p:nvPr>
            <p:ph type="title"/>
          </p:nvPr>
        </p:nvSpPr>
        <p:spPr>
          <a:xfrm>
            <a:off x="201168" y="237744"/>
            <a:ext cx="3911890" cy="907941"/>
          </a:xfrm>
        </p:spPr>
        <p:txBody>
          <a:bodyPr/>
          <a:lstStyle/>
          <a:p>
            <a:r>
              <a:rPr lang="en-US" dirty="0"/>
              <a:t>Click to edit Master 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l="53628" r="14333" b="9696"/>
          <a:stretch/>
        </p:blipFill>
        <p:spPr>
          <a:xfrm>
            <a:off x="6214534" y="66"/>
            <a:ext cx="2929466" cy="6192917"/>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8550" y="6338371"/>
            <a:ext cx="1329900" cy="316767"/>
          </a:xfrm>
          <a:prstGeom prst="rect">
            <a:avLst/>
          </a:prstGeom>
        </p:spPr>
      </p:pic>
    </p:spTree>
    <p:extLst>
      <p:ext uri="{BB962C8B-B14F-4D97-AF65-F5344CB8AC3E}">
        <p14:creationId xmlns:p14="http://schemas.microsoft.com/office/powerpoint/2010/main" val="2938964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3860" y="244004"/>
            <a:ext cx="8628678" cy="484748"/>
          </a:xfrm>
        </p:spPr>
        <p:txBody>
          <a:bodyPr/>
          <a:lstStyle/>
          <a:p>
            <a:r>
              <a:rPr lang="en-US" dirty="0"/>
              <a:t>Click to edit Master title style</a:t>
            </a:r>
          </a:p>
        </p:txBody>
      </p:sp>
    </p:spTree>
    <p:extLst>
      <p:ext uri="{BB962C8B-B14F-4D97-AF65-F5344CB8AC3E}">
        <p14:creationId xmlns:p14="http://schemas.microsoft.com/office/powerpoint/2010/main" val="3508936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404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1" hangingPunct="1">
              <a:defRPr/>
            </a:pPr>
            <a:endParaRPr lang="en-US">
              <a:solidFill>
                <a:prstClr val="black"/>
              </a:solidFill>
              <a:latin typeface="Arial" charset="0"/>
              <a:cs typeface="Arial" charset="0"/>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defTabSz="914400" eaLnBrk="1" hangingPunct="1">
              <a:defRPr/>
            </a:pPr>
            <a:endParaRPr lang="en-US">
              <a:solidFill>
                <a:prstClr val="black"/>
              </a:solidFill>
              <a:latin typeface="Arial" charset="0"/>
              <a:cs typeface="Arial" charset="0"/>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1" hangingPunct="1">
              <a:defRPr/>
            </a:pPr>
            <a:fld id="{8DAF7110-3A19-4937-ACD5-6C167853B1AA}" type="slidenum">
              <a:rPr lang="en-US" altLang="en-US">
                <a:solidFill>
                  <a:prstClr val="black"/>
                </a:solidFill>
                <a:latin typeface="Arial" charset="0"/>
                <a:cs typeface="Arial" charset="0"/>
              </a:rPr>
              <a:pPr defTabSz="914400" eaLnBrk="1" hangingPunct="1">
                <a:defRPr/>
              </a:pPr>
              <a:t>‹#›</a:t>
            </a:fld>
            <a:endParaRPr lang="en-US" altLang="en-US">
              <a:solidFill>
                <a:prstClr val="black"/>
              </a:solidFill>
              <a:latin typeface="Arial" charset="0"/>
              <a:cs typeface="Arial" charset="0"/>
            </a:endParaRPr>
          </a:p>
        </p:txBody>
      </p:sp>
    </p:spTree>
    <p:extLst>
      <p:ext uri="{BB962C8B-B14F-4D97-AF65-F5344CB8AC3E}">
        <p14:creationId xmlns:p14="http://schemas.microsoft.com/office/powerpoint/2010/main" val="3219162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152400" y="8382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457200"/>
            <a:ext cx="8229600" cy="1143000"/>
          </a:xfrm>
        </p:spPr>
        <p:txBody>
          <a:bodyPr>
            <a:normAutofit/>
          </a:bodyPr>
          <a:lstStyle>
            <a:lvl1pPr>
              <a:defRPr sz="4500"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157A59B2-37DF-4CEB-8524-92F032B0810B}" type="slidenum">
              <a:rPr lang="en-US" altLang="en-US"/>
              <a:pPr>
                <a:defRPr/>
              </a:pPr>
              <a:t>‹#›</a:t>
            </a:fld>
            <a:endParaRPr lang="en-US" altLang="en-US" dirty="0"/>
          </a:p>
        </p:txBody>
      </p:sp>
    </p:spTree>
    <p:extLst>
      <p:ext uri="{BB962C8B-B14F-4D97-AF65-F5344CB8AC3E}">
        <p14:creationId xmlns:p14="http://schemas.microsoft.com/office/powerpoint/2010/main" val="4234802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49AF184-2201-4201-B3FE-5C87FC092490}" type="datetimeFigureOut">
              <a:rPr lang="en-US"/>
              <a:pPr>
                <a:defRPr/>
              </a:pPr>
              <a:t>5/29/2020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B953A6-6A82-4A56-B223-EBA5E95486C1}" type="slidenum">
              <a:rPr lang="en-US" altLang="en-US"/>
              <a:pPr>
                <a:defRPr/>
              </a:pPr>
              <a:t>‹#›</a:t>
            </a:fld>
            <a:endParaRPr lang="en-US" altLang="en-US" dirty="0"/>
          </a:p>
        </p:txBody>
      </p:sp>
    </p:spTree>
    <p:extLst>
      <p:ext uri="{BB962C8B-B14F-4D97-AF65-F5344CB8AC3E}">
        <p14:creationId xmlns:p14="http://schemas.microsoft.com/office/powerpoint/2010/main" val="3332759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DB443DA7-6015-4FC8-8236-7F44CA519289}" type="datetimeFigureOut">
              <a:rPr lang="en-US"/>
              <a:pPr>
                <a:defRPr/>
              </a:pPr>
              <a:t>5/29/2020</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B2A5A40F-1F78-464D-A015-FE0FCC73FD0A}" type="slidenum">
              <a:rPr lang="en-US" altLang="en-US"/>
              <a:pPr>
                <a:defRPr/>
              </a:pPr>
              <a:t>‹#›</a:t>
            </a:fld>
            <a:endParaRPr lang="en-US" altLang="en-US" dirty="0"/>
          </a:p>
        </p:txBody>
      </p:sp>
    </p:spTree>
    <p:extLst>
      <p:ext uri="{BB962C8B-B14F-4D97-AF65-F5344CB8AC3E}">
        <p14:creationId xmlns:p14="http://schemas.microsoft.com/office/powerpoint/2010/main" val="1111724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152400" y="8382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a:defRPr/>
            </a:pPr>
            <a:fld id="{21254972-2148-4639-978D-4C06DF09A15A}" type="datetimeFigureOut">
              <a:rPr lang="en-US"/>
              <a:pPr>
                <a:defRPr/>
              </a:pPr>
              <a:t>5/29/2020</a:t>
            </a:fld>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D20825E1-F80E-4235-AB07-F3D1B7508DEF}" type="slidenum">
              <a:rPr lang="en-US" altLang="en-US"/>
              <a:pPr>
                <a:defRPr/>
              </a:pPr>
              <a:t>‹#›</a:t>
            </a:fld>
            <a:endParaRPr lang="en-US" altLang="en-US" dirty="0"/>
          </a:p>
        </p:txBody>
      </p:sp>
    </p:spTree>
    <p:extLst>
      <p:ext uri="{BB962C8B-B14F-4D97-AF65-F5344CB8AC3E}">
        <p14:creationId xmlns:p14="http://schemas.microsoft.com/office/powerpoint/2010/main" val="2983885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152400" y="8382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dirty="0"/>
              <a:t>Click to edit Master title style</a:t>
            </a:r>
          </a:p>
        </p:txBody>
      </p:sp>
      <p:sp>
        <p:nvSpPr>
          <p:cNvPr id="4" name="Date Placeholder 2"/>
          <p:cNvSpPr>
            <a:spLocks noGrp="1"/>
          </p:cNvSpPr>
          <p:nvPr>
            <p:ph type="dt" sz="half" idx="10"/>
          </p:nvPr>
        </p:nvSpPr>
        <p:spPr/>
        <p:txBody>
          <a:bodyPr/>
          <a:lstStyle>
            <a:lvl1pPr>
              <a:defRPr/>
            </a:lvl1pPr>
          </a:lstStyle>
          <a:p>
            <a:pPr>
              <a:defRPr/>
            </a:pPr>
            <a:fld id="{3EE4353F-0EA2-4C3D-A5D6-BBF112BFFA7C}" type="datetimeFigureOut">
              <a:rPr lang="en-US"/>
              <a:pPr>
                <a:defRPr/>
              </a:pPr>
              <a:t>5/29/2020</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C57FEA2D-C45D-40F2-8496-64C3303B0E58}" type="slidenum">
              <a:rPr lang="en-US" altLang="en-US"/>
              <a:pPr>
                <a:defRPr/>
              </a:pPr>
              <a:t>‹#›</a:t>
            </a:fld>
            <a:endParaRPr lang="en-US" altLang="en-US" dirty="0"/>
          </a:p>
        </p:txBody>
      </p:sp>
    </p:spTree>
    <p:extLst>
      <p:ext uri="{BB962C8B-B14F-4D97-AF65-F5344CB8AC3E}">
        <p14:creationId xmlns:p14="http://schemas.microsoft.com/office/powerpoint/2010/main" val="873827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152400" y="32766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3" name="Date Placeholder 1"/>
          <p:cNvSpPr>
            <a:spLocks noGrp="1"/>
          </p:cNvSpPr>
          <p:nvPr>
            <p:ph type="dt" sz="half" idx="10"/>
          </p:nvPr>
        </p:nvSpPr>
        <p:spPr/>
        <p:txBody>
          <a:bodyPr/>
          <a:lstStyle>
            <a:lvl1pPr>
              <a:defRPr/>
            </a:lvl1pPr>
          </a:lstStyle>
          <a:p>
            <a:pPr>
              <a:defRPr/>
            </a:pPr>
            <a:fld id="{118FB837-3781-4E1F-AF07-51ABDB842424}" type="datetimeFigureOut">
              <a:rPr lang="en-US"/>
              <a:pPr>
                <a:defRPr/>
              </a:pPr>
              <a:t>5/29/2020</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3EC7C257-FE96-484D-B474-5DC765EE1E55}" type="slidenum">
              <a:rPr lang="en-US" altLang="en-US"/>
              <a:pPr>
                <a:defRPr/>
              </a:pPr>
              <a:t>‹#›</a:t>
            </a:fld>
            <a:endParaRPr lang="en-US" altLang="en-US" dirty="0"/>
          </a:p>
        </p:txBody>
      </p:sp>
    </p:spTree>
    <p:extLst>
      <p:ext uri="{BB962C8B-B14F-4D97-AF65-F5344CB8AC3E}">
        <p14:creationId xmlns:p14="http://schemas.microsoft.com/office/powerpoint/2010/main" val="3626349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660EC226-0693-4CCD-AF9D-436F38F8C2C5}" type="datetimeFigureOut">
              <a:rPr lang="en-US"/>
              <a:pPr>
                <a:defRPr/>
              </a:pPr>
              <a:t>5/29/2020</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443B708C-A0FD-4D63-96EF-7D1DA40CED71}" type="slidenum">
              <a:rPr lang="en-US" altLang="en-US"/>
              <a:pPr>
                <a:defRPr/>
              </a:pPr>
              <a:t>‹#›</a:t>
            </a:fld>
            <a:endParaRPr lang="en-US" altLang="en-US" dirty="0"/>
          </a:p>
        </p:txBody>
      </p:sp>
    </p:spTree>
    <p:extLst>
      <p:ext uri="{BB962C8B-B14F-4D97-AF65-F5344CB8AC3E}">
        <p14:creationId xmlns:p14="http://schemas.microsoft.com/office/powerpoint/2010/main" val="3973124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p:cNvSpPr>
            <a:spLocks noGrp="1"/>
          </p:cNvSpPr>
          <p:nvPr>
            <p:ph type="dt" sz="half" idx="10"/>
          </p:nvPr>
        </p:nvSpPr>
        <p:spPr/>
        <p:txBody>
          <a:bodyPr/>
          <a:lstStyle>
            <a:lvl1pPr>
              <a:defRPr/>
            </a:lvl1pPr>
          </a:lstStyle>
          <a:p>
            <a:pPr>
              <a:defRPr/>
            </a:pPr>
            <a:fld id="{F9E15751-2693-4714-952A-7B36B7035B9E}" type="datetimeFigureOut">
              <a:rPr lang="en-US"/>
              <a:pPr>
                <a:defRPr/>
              </a:pPr>
              <a:t>5/29/2020</a:t>
            </a:fld>
            <a:endParaRPr lang="en-US" dirty="0"/>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51F990F9-3ADB-4691-BBA4-3E315A21D5CA}" type="slidenum">
              <a:rPr lang="en-US" altLang="en-US"/>
              <a:pPr>
                <a:defRPr/>
              </a:pPr>
              <a:t>‹#›</a:t>
            </a:fld>
            <a:endParaRPr lang="en-US" altLang="en-US" dirty="0"/>
          </a:p>
        </p:txBody>
      </p:sp>
    </p:spTree>
    <p:extLst>
      <p:ext uri="{BB962C8B-B14F-4D97-AF65-F5344CB8AC3E}">
        <p14:creationId xmlns:p14="http://schemas.microsoft.com/office/powerpoint/2010/main" val="1046184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4.png"/><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a:spLocks/>
          </p:cNvSpPr>
          <p:nvPr userDrawn="1"/>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8" name="Freeform 7"/>
          <p:cNvSpPr>
            <a:spLocks/>
          </p:cNvSpPr>
          <p:nvPr userDrawn="1"/>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fld id="{4B688131-D324-4714-AA20-04B2362D479A}" type="datetimeFigureOut">
              <a:rPr lang="en-US"/>
              <a:pPr>
                <a:defRPr/>
              </a:pPr>
              <a:t>5/29/2020</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a:defRPr/>
            </a:pPr>
            <a:fld id="{F567C765-1D86-454D-B3D7-01027622377D}" type="slidenum">
              <a:rPr lang="en-US" altLang="en-US"/>
              <a:pPr>
                <a:defRPr/>
              </a:pPr>
              <a:t>‹#›</a:t>
            </a:fld>
            <a:endParaRPr lang="en-US" altLang="en-US" dirty="0"/>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dirty="0">
                <a:latin typeface="Arial" charset="0"/>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dirty="0">
                <a:latin typeface="Arial" charset="0"/>
                <a:cs typeface="Arial" charset="0"/>
              </a:endParaRPr>
            </a:p>
          </p:txBody>
        </p:sp>
      </p:grpSp>
    </p:spTree>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83" r:id="rId8"/>
    <p:sldLayoutId id="2147484093" r:id="rId9"/>
    <p:sldLayoutId id="2147484084" r:id="rId10"/>
    <p:sldLayoutId id="2147484085"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9" cstate="hqprint">
            <a:extLst>
              <a:ext uri="{28A0092B-C50C-407E-A947-70E740481C1C}">
                <a14:useLocalDpi xmlns:a14="http://schemas.microsoft.com/office/drawing/2010/main"/>
              </a:ext>
            </a:extLst>
          </a:blip>
          <a:srcRect b="-1"/>
          <a:stretch/>
        </p:blipFill>
        <p:spPr>
          <a:xfrm>
            <a:off x="5083728" y="1812022"/>
            <a:ext cx="4060272" cy="5045847"/>
          </a:xfrm>
          <a:prstGeom prst="rect">
            <a:avLst/>
          </a:prstGeom>
        </p:spPr>
      </p:pic>
      <p:pic>
        <p:nvPicPr>
          <p:cNvPr id="13" name="Picture 12"/>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448550" y="6338371"/>
            <a:ext cx="1329900" cy="316767"/>
          </a:xfrm>
          <a:prstGeom prst="rect">
            <a:avLst/>
          </a:prstGeom>
        </p:spPr>
      </p:pic>
      <p:pic>
        <p:nvPicPr>
          <p:cNvPr id="12" name="Picture 11"/>
          <p:cNvPicPr>
            <a:picLocks noChangeAspect="1"/>
          </p:cNvPicPr>
          <p:nvPr userDrawn="1"/>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2" y="38846"/>
            <a:ext cx="3519399" cy="3441027"/>
          </a:xfrm>
          <a:prstGeom prst="rect">
            <a:avLst/>
          </a:prstGeom>
        </p:spPr>
      </p:pic>
      <p:sp>
        <p:nvSpPr>
          <p:cNvPr id="1026" name="Title Placeholder 1"/>
          <p:cNvSpPr>
            <a:spLocks noGrp="1"/>
          </p:cNvSpPr>
          <p:nvPr>
            <p:ph type="title"/>
          </p:nvPr>
        </p:nvSpPr>
        <p:spPr bwMode="auto">
          <a:xfrm>
            <a:off x="201168" y="237744"/>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01168" y="1508761"/>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3" name="Rectangle 14"/>
          <p:cNvSpPr>
            <a:spLocks noChangeArrowheads="1"/>
          </p:cNvSpPr>
          <p:nvPr userDrawn="1"/>
        </p:nvSpPr>
        <p:spPr bwMode="auto">
          <a:xfrm>
            <a:off x="-569913" y="-2814638"/>
            <a:ext cx="25400" cy="1588"/>
          </a:xfrm>
          <a:prstGeom prst="rect">
            <a:avLst/>
          </a:prstGeom>
          <a:solidFill>
            <a:srgbClr val="85B74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spTree>
    <p:extLst>
      <p:ext uri="{BB962C8B-B14F-4D97-AF65-F5344CB8AC3E}">
        <p14:creationId xmlns:p14="http://schemas.microsoft.com/office/powerpoint/2010/main" val="133975394"/>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Lst>
  <p:hf hdr="0" ftr="0" dt="0"/>
  <p:txStyles>
    <p:titleStyle>
      <a:lvl1pPr algn="l" rtl="0" eaLnBrk="1" fontAlgn="base" hangingPunct="1">
        <a:lnSpc>
          <a:spcPct val="85000"/>
        </a:lnSpc>
        <a:spcBef>
          <a:spcPct val="0"/>
        </a:spcBef>
        <a:spcAft>
          <a:spcPct val="0"/>
        </a:spcAft>
        <a:defRPr sz="30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189" algn="l" rtl="0" eaLnBrk="1" fontAlgn="base" hangingPunct="1">
        <a:lnSpc>
          <a:spcPct val="85000"/>
        </a:lnSpc>
        <a:spcBef>
          <a:spcPct val="0"/>
        </a:spcBef>
        <a:spcAft>
          <a:spcPct val="0"/>
        </a:spcAft>
        <a:defRPr sz="3000">
          <a:solidFill>
            <a:srgbClr val="006C3A"/>
          </a:solidFill>
          <a:latin typeface="Arial Black" pitchFamily="34" charset="0"/>
        </a:defRPr>
      </a:lvl6pPr>
      <a:lvl7pPr marL="914377" algn="l" rtl="0" eaLnBrk="1" fontAlgn="base" hangingPunct="1">
        <a:lnSpc>
          <a:spcPct val="85000"/>
        </a:lnSpc>
        <a:spcBef>
          <a:spcPct val="0"/>
        </a:spcBef>
        <a:spcAft>
          <a:spcPct val="0"/>
        </a:spcAft>
        <a:defRPr sz="3000">
          <a:solidFill>
            <a:srgbClr val="006C3A"/>
          </a:solidFill>
          <a:latin typeface="Arial Black" pitchFamily="34" charset="0"/>
        </a:defRPr>
      </a:lvl7pPr>
      <a:lvl8pPr marL="1371566" algn="l" rtl="0" eaLnBrk="1" fontAlgn="base" hangingPunct="1">
        <a:lnSpc>
          <a:spcPct val="85000"/>
        </a:lnSpc>
        <a:spcBef>
          <a:spcPct val="0"/>
        </a:spcBef>
        <a:spcAft>
          <a:spcPct val="0"/>
        </a:spcAft>
        <a:defRPr sz="3000">
          <a:solidFill>
            <a:srgbClr val="006C3A"/>
          </a:solidFill>
          <a:latin typeface="Arial Black" pitchFamily="34" charset="0"/>
        </a:defRPr>
      </a:lvl8pPr>
      <a:lvl9pPr marL="1828754"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2" indent="-230182" algn="l" rtl="0" eaLnBrk="1" fontAlgn="base" hangingPunct="1">
        <a:lnSpc>
          <a:spcPct val="90000"/>
        </a:lnSpc>
        <a:spcBef>
          <a:spcPts val="1400"/>
        </a:spcBef>
        <a:spcAft>
          <a:spcPct val="0"/>
        </a:spcAft>
        <a:buClr>
          <a:schemeClr val="tx2"/>
        </a:buClr>
        <a:buFont typeface="Arial" charset="0"/>
        <a:buChar char="•"/>
        <a:defRPr sz="2400" kern="1200">
          <a:solidFill>
            <a:schemeClr val="tx1"/>
          </a:solidFill>
          <a:latin typeface="+mn-lt"/>
          <a:ea typeface="+mn-ea"/>
          <a:cs typeface="+mn-cs"/>
        </a:defRPr>
      </a:lvl1pPr>
      <a:lvl2pPr marL="625459" indent="-279393"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2pPr>
      <a:lvl3pPr marL="914377" indent="-230182"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3pPr>
      <a:lvl4pPr marL="1144559" indent="-173034" algn="l" rtl="0" eaLnBrk="1" fontAlgn="base" hangingPunct="1">
        <a:lnSpc>
          <a:spcPct val="90000"/>
        </a:lnSpc>
        <a:spcBef>
          <a:spcPts val="800"/>
        </a:spcBef>
        <a:spcAft>
          <a:spcPct val="0"/>
        </a:spcAft>
        <a:buClr>
          <a:schemeClr val="tx2"/>
        </a:buClr>
        <a:buFont typeface="Arial" charset="0"/>
        <a:buChar char="–"/>
        <a:defRPr sz="1600" kern="1200">
          <a:solidFill>
            <a:schemeClr val="tx1"/>
          </a:solidFill>
          <a:latin typeface="+mn-lt"/>
          <a:ea typeface="+mn-ea"/>
          <a:cs typeface="+mn-cs"/>
        </a:defRPr>
      </a:lvl4pPr>
      <a:lvl5pPr marL="1482688" indent="-222245" algn="l" rtl="0" eaLnBrk="1" fontAlgn="base" hangingPunct="1">
        <a:lnSpc>
          <a:spcPct val="90000"/>
        </a:lnSpc>
        <a:spcBef>
          <a:spcPts val="600"/>
        </a:spcBef>
        <a:spcAft>
          <a:spcPct val="0"/>
        </a:spcAft>
        <a:buClr>
          <a:schemeClr val="tx2"/>
        </a:buClr>
        <a:buFont typeface="Arial" charset="0"/>
        <a:buChar char="»"/>
        <a:defRPr sz="16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ln>
            <a:miter lim="800000"/>
            <a:headEnd/>
            <a:tailEnd/>
          </a:ln>
        </p:spPr>
        <p:txBody>
          <a:bodyPr>
            <a:normAutofit/>
          </a:bodyPr>
          <a:lstStyle/>
          <a:p>
            <a:pPr eaLnBrk="1" fontAlgn="auto" hangingPunct="1">
              <a:spcAft>
                <a:spcPts val="0"/>
              </a:spcAft>
              <a:defRPr/>
            </a:pPr>
            <a:r>
              <a:rPr lang="en-US" sz="2000" dirty="0">
                <a:solidFill>
                  <a:schemeClr val="tx1"/>
                </a:solidFill>
              </a:rPr>
              <a:t>Demonstration of Improved CHP Systems utilizing Improved Gas Turbine and sCO2 Cycles Using Additive Manufacturing (AM)</a:t>
            </a:r>
            <a:br>
              <a:rPr lang="en-US" sz="2000" dirty="0">
                <a:solidFill>
                  <a:schemeClr val="tx1"/>
                </a:solidFill>
              </a:rPr>
            </a:br>
            <a:r>
              <a:rPr lang="en-US" sz="2000" dirty="0">
                <a:solidFill>
                  <a:schemeClr val="tx1"/>
                </a:solidFill>
              </a:rPr>
              <a:t>DE-EE0008413</a:t>
            </a:r>
            <a:br>
              <a:rPr lang="en-US" sz="2000" dirty="0">
                <a:solidFill>
                  <a:schemeClr val="tx1"/>
                </a:solidFill>
              </a:rPr>
            </a:br>
            <a:r>
              <a:rPr lang="en-US" sz="2000" dirty="0">
                <a:solidFill>
                  <a:schemeClr val="tx1"/>
                </a:solidFill>
              </a:rPr>
              <a:t>Siemens/Oak Ridge National Laboratory</a:t>
            </a:r>
            <a:br>
              <a:rPr lang="en-US" sz="2000" dirty="0">
                <a:solidFill>
                  <a:schemeClr val="tx1"/>
                </a:solidFill>
              </a:rPr>
            </a:br>
            <a:r>
              <a:rPr lang="en-US" sz="2000" dirty="0">
                <a:solidFill>
                  <a:schemeClr val="tx1"/>
                </a:solidFill>
              </a:rPr>
              <a:t>Oct 1</a:t>
            </a:r>
            <a:r>
              <a:rPr lang="en-US" sz="2000" baseline="30000" dirty="0">
                <a:solidFill>
                  <a:schemeClr val="tx1"/>
                </a:solidFill>
              </a:rPr>
              <a:t>st</a:t>
            </a:r>
            <a:r>
              <a:rPr lang="en-US" sz="2000" dirty="0">
                <a:solidFill>
                  <a:schemeClr val="tx1"/>
                </a:solidFill>
              </a:rPr>
              <a:t> 2018 – Sept 30</a:t>
            </a:r>
            <a:r>
              <a:rPr lang="en-US" sz="2000" baseline="30000" dirty="0">
                <a:solidFill>
                  <a:schemeClr val="tx1"/>
                </a:solidFill>
              </a:rPr>
              <a:t>th</a:t>
            </a:r>
            <a:r>
              <a:rPr lang="en-US" sz="2000" dirty="0">
                <a:solidFill>
                  <a:schemeClr val="tx1"/>
                </a:solidFill>
              </a:rPr>
              <a:t> 2021</a:t>
            </a:r>
          </a:p>
        </p:txBody>
      </p:sp>
      <p:sp>
        <p:nvSpPr>
          <p:cNvPr id="20483" name="Subtitle 2"/>
          <p:cNvSpPr>
            <a:spLocks noGrp="1"/>
          </p:cNvSpPr>
          <p:nvPr>
            <p:ph type="subTitle" idx="1"/>
          </p:nvPr>
        </p:nvSpPr>
        <p:spPr>
          <a:xfrm>
            <a:off x="838200" y="3657600"/>
            <a:ext cx="7772400" cy="1905000"/>
          </a:xfrm>
        </p:spPr>
        <p:txBody>
          <a:bodyPr/>
          <a:lstStyle/>
          <a:p>
            <a:pPr marR="0" eaLnBrk="1" hangingPunct="1">
              <a:lnSpc>
                <a:spcPct val="90000"/>
              </a:lnSpc>
            </a:pPr>
            <a:r>
              <a:rPr lang="en-US" altLang="en-US" sz="1800" dirty="0">
                <a:solidFill>
                  <a:schemeClr val="tx2"/>
                </a:solidFill>
              </a:rPr>
              <a:t>Anand Kulkarni, Siemens Corporation</a:t>
            </a:r>
          </a:p>
          <a:p>
            <a:pPr marR="0" eaLnBrk="1" hangingPunct="1">
              <a:lnSpc>
                <a:spcPct val="90000"/>
              </a:lnSpc>
            </a:pPr>
            <a:endParaRPr lang="en-US" altLang="en-US" sz="1800" dirty="0">
              <a:solidFill>
                <a:schemeClr val="tx2"/>
              </a:solidFill>
            </a:endParaRPr>
          </a:p>
          <a:p>
            <a:pPr marR="0" eaLnBrk="1" hangingPunct="1">
              <a:lnSpc>
                <a:spcPct val="90000"/>
              </a:lnSpc>
            </a:pPr>
            <a:r>
              <a:rPr lang="en-US" altLang="en-US" sz="1800" dirty="0">
                <a:solidFill>
                  <a:schemeClr val="tx2"/>
                </a:solidFill>
              </a:rPr>
              <a:t>U.S. DOE Advanced Manufacturing Office Virtual Program Review</a:t>
            </a:r>
          </a:p>
          <a:p>
            <a:pPr marR="0" eaLnBrk="1" hangingPunct="1">
              <a:lnSpc>
                <a:spcPct val="90000"/>
              </a:lnSpc>
            </a:pPr>
            <a:r>
              <a:rPr lang="en-US" altLang="en-US" sz="1800" dirty="0">
                <a:solidFill>
                  <a:schemeClr val="tx2"/>
                </a:solidFill>
              </a:rPr>
              <a:t>Washington, D.C. </a:t>
            </a:r>
          </a:p>
          <a:p>
            <a:pPr marR="0" eaLnBrk="1" hangingPunct="1">
              <a:lnSpc>
                <a:spcPct val="90000"/>
              </a:lnSpc>
            </a:pPr>
            <a:r>
              <a:rPr lang="en-US" altLang="en-US" sz="1800" dirty="0">
                <a:solidFill>
                  <a:schemeClr val="tx2"/>
                </a:solidFill>
              </a:rPr>
              <a:t>June 2</a:t>
            </a:r>
            <a:r>
              <a:rPr lang="en-US" altLang="en-US" sz="1800" baseline="30000" dirty="0">
                <a:solidFill>
                  <a:schemeClr val="tx2"/>
                </a:solidFill>
              </a:rPr>
              <a:t>nd</a:t>
            </a:r>
            <a:r>
              <a:rPr lang="en-US" altLang="en-US" sz="1800" dirty="0">
                <a:solidFill>
                  <a:schemeClr val="tx2"/>
                </a:solidFill>
              </a:rPr>
              <a:t>-3</a:t>
            </a:r>
            <a:r>
              <a:rPr lang="en-US" altLang="en-US" sz="1800" baseline="30000" dirty="0">
                <a:solidFill>
                  <a:schemeClr val="tx2"/>
                </a:solidFill>
              </a:rPr>
              <a:t>rd</a:t>
            </a:r>
            <a:r>
              <a:rPr lang="en-US" altLang="en-US" sz="1800" dirty="0">
                <a:solidFill>
                  <a:schemeClr val="tx2"/>
                </a:solidFill>
              </a:rPr>
              <a:t> 2020</a:t>
            </a:r>
          </a:p>
          <a:p>
            <a:pPr marR="0" eaLnBrk="1" hangingPunct="1">
              <a:lnSpc>
                <a:spcPct val="90000"/>
              </a:lnSpc>
            </a:pPr>
            <a:endParaRPr lang="en-US" altLang="en-US" dirty="0">
              <a:solidFill>
                <a:schemeClr val="tx2"/>
              </a:solidFill>
            </a:endParaRPr>
          </a:p>
        </p:txBody>
      </p:sp>
      <p:sp>
        <p:nvSpPr>
          <p:cNvPr id="20484" name="TextBox 1"/>
          <p:cNvSpPr txBox="1">
            <a:spLocks noChangeArrowheads="1"/>
          </p:cNvSpPr>
          <p:nvPr/>
        </p:nvSpPr>
        <p:spPr bwMode="auto">
          <a:xfrm>
            <a:off x="806450" y="6096000"/>
            <a:ext cx="7997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i="1">
                <a:solidFill>
                  <a:schemeClr val="tx2"/>
                </a:solidFill>
              </a:rPr>
              <a:t>This presentation does not contain any proprietary, confidential, or otherwise restricted information.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xmlns="" id="{99146ED1-945A-4810-B7B7-AAD8DB0A877B}"/>
              </a:ext>
            </a:extLst>
          </p:cNvPr>
          <p:cNvSpPr>
            <a:spLocks noGrp="1"/>
          </p:cNvSpPr>
          <p:nvPr>
            <p:ph type="title"/>
          </p:nvPr>
        </p:nvSpPr>
        <p:spPr>
          <a:xfrm>
            <a:off x="457200" y="533400"/>
            <a:ext cx="8229600" cy="304800"/>
          </a:xfrm>
        </p:spPr>
        <p:txBody>
          <a:bodyPr>
            <a:normAutofit fontScale="90000"/>
          </a:bodyPr>
          <a:lstStyle/>
          <a:p>
            <a:pPr eaLnBrk="1" hangingPunct="1">
              <a:defRPr/>
            </a:pPr>
            <a:r>
              <a:rPr lang="en-US" dirty="0"/>
              <a:t>Results and Accomplishments </a:t>
            </a:r>
            <a:endParaRPr lang="en-US" dirty="0">
              <a:solidFill>
                <a:srgbClr val="FF0000"/>
              </a:solidFill>
            </a:endParaRPr>
          </a:p>
        </p:txBody>
      </p:sp>
      <p:pic>
        <p:nvPicPr>
          <p:cNvPr id="5" name="Picture 4">
            <a:extLst>
              <a:ext uri="{FF2B5EF4-FFF2-40B4-BE49-F238E27FC236}">
                <a16:creationId xmlns:a16="http://schemas.microsoft.com/office/drawing/2014/main" xmlns="" id="{16F51A05-2701-4CB3-A87C-7BE35FDF99C4}"/>
              </a:ext>
            </a:extLst>
          </p:cNvPr>
          <p:cNvPicPr>
            <a:picLocks noChangeAspect="1"/>
          </p:cNvPicPr>
          <p:nvPr/>
        </p:nvPicPr>
        <p:blipFill>
          <a:blip r:embed="rId2"/>
          <a:stretch>
            <a:fillRect/>
          </a:stretch>
        </p:blipFill>
        <p:spPr>
          <a:xfrm>
            <a:off x="881892" y="2615354"/>
            <a:ext cx="3092407" cy="3099646"/>
          </a:xfrm>
          <a:prstGeom prst="rect">
            <a:avLst/>
          </a:prstGeom>
        </p:spPr>
      </p:pic>
      <p:pic>
        <p:nvPicPr>
          <p:cNvPr id="6" name="Picture 10">
            <a:extLst>
              <a:ext uri="{FF2B5EF4-FFF2-40B4-BE49-F238E27FC236}">
                <a16:creationId xmlns:a16="http://schemas.microsoft.com/office/drawing/2014/main" xmlns="" id="{33405E4B-300D-4C1E-9A0A-8D0EF33F5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360" y="1493585"/>
            <a:ext cx="768658" cy="109808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xmlns="" id="{984142AA-3A44-4179-9B4F-7EECDB77697B}"/>
              </a:ext>
            </a:extLst>
          </p:cNvPr>
          <p:cNvSpPr txBox="1">
            <a:spLocks/>
          </p:cNvSpPr>
          <p:nvPr/>
        </p:nvSpPr>
        <p:spPr bwMode="auto">
          <a:xfrm>
            <a:off x="943300" y="883729"/>
            <a:ext cx="1571300"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1000" b="1" u="sng" dirty="0"/>
              <a:t>PSU Heat Exchanger</a:t>
            </a:r>
            <a:endParaRPr lang="en-US" sz="1000" b="1" dirty="0"/>
          </a:p>
          <a:p>
            <a:r>
              <a:rPr lang="en-US" sz="1000" b="1" u="sng" dirty="0"/>
              <a:t>Label</a:t>
            </a:r>
            <a:r>
              <a:rPr lang="en-US" sz="1000" b="1" dirty="0"/>
              <a:t> = tube wall thickness (400, 700, 1000 microns)</a:t>
            </a:r>
          </a:p>
        </p:txBody>
      </p:sp>
      <p:pic>
        <p:nvPicPr>
          <p:cNvPr id="8" name="Picture 7">
            <a:extLst>
              <a:ext uri="{FF2B5EF4-FFF2-40B4-BE49-F238E27FC236}">
                <a16:creationId xmlns:a16="http://schemas.microsoft.com/office/drawing/2014/main" xmlns="" id="{BB156668-8508-405D-B351-88B6BB5F8AEC}"/>
              </a:ext>
            </a:extLst>
          </p:cNvPr>
          <p:cNvPicPr>
            <a:picLocks noChangeAspect="1"/>
          </p:cNvPicPr>
          <p:nvPr/>
        </p:nvPicPr>
        <p:blipFill>
          <a:blip r:embed="rId4"/>
          <a:stretch>
            <a:fillRect/>
          </a:stretch>
        </p:blipFill>
        <p:spPr>
          <a:xfrm>
            <a:off x="2412264" y="1680291"/>
            <a:ext cx="1275928" cy="911377"/>
          </a:xfrm>
          <a:prstGeom prst="rect">
            <a:avLst/>
          </a:prstGeom>
        </p:spPr>
      </p:pic>
      <p:sp>
        <p:nvSpPr>
          <p:cNvPr id="9" name="Title 1">
            <a:extLst>
              <a:ext uri="{FF2B5EF4-FFF2-40B4-BE49-F238E27FC236}">
                <a16:creationId xmlns:a16="http://schemas.microsoft.com/office/drawing/2014/main" xmlns="" id="{8283F337-69AB-464C-95F2-80D9D720952E}"/>
              </a:ext>
            </a:extLst>
          </p:cNvPr>
          <p:cNvSpPr txBox="1">
            <a:spLocks/>
          </p:cNvSpPr>
          <p:nvPr/>
        </p:nvSpPr>
        <p:spPr bwMode="auto">
          <a:xfrm>
            <a:off x="2761757" y="895461"/>
            <a:ext cx="1810243" cy="7848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1000" b="1" u="sng" dirty="0" err="1"/>
              <a:t>Hieta</a:t>
            </a:r>
            <a:r>
              <a:rPr lang="en-US" sz="1000" b="1" u="sng" dirty="0"/>
              <a:t> Heat Exchanger</a:t>
            </a:r>
            <a:endParaRPr lang="en-US" sz="1000" b="1" dirty="0"/>
          </a:p>
          <a:p>
            <a:r>
              <a:rPr lang="en-US" sz="1000" b="1" dirty="0"/>
              <a:t>20 x 20 x 15mm</a:t>
            </a:r>
          </a:p>
          <a:p>
            <a:r>
              <a:rPr lang="en-US" sz="1000" b="1" dirty="0"/>
              <a:t>Plates 0.5mm thick</a:t>
            </a:r>
          </a:p>
          <a:p>
            <a:r>
              <a:rPr lang="en-US" sz="1000" b="1" dirty="0"/>
              <a:t>Fins 0.2mm thick</a:t>
            </a:r>
          </a:p>
          <a:p>
            <a:r>
              <a:rPr lang="en-US" sz="1000" b="1" dirty="0"/>
              <a:t>Separation 2mm</a:t>
            </a:r>
          </a:p>
        </p:txBody>
      </p:sp>
      <p:pic>
        <p:nvPicPr>
          <p:cNvPr id="10" name="Picture 9">
            <a:extLst>
              <a:ext uri="{FF2B5EF4-FFF2-40B4-BE49-F238E27FC236}">
                <a16:creationId xmlns:a16="http://schemas.microsoft.com/office/drawing/2014/main" xmlns="" id="{EB7838A9-BF50-462C-9010-B1614015BB40}"/>
              </a:ext>
            </a:extLst>
          </p:cNvPr>
          <p:cNvPicPr>
            <a:picLocks noChangeAspect="1"/>
          </p:cNvPicPr>
          <p:nvPr/>
        </p:nvPicPr>
        <p:blipFill>
          <a:blip r:embed="rId5"/>
          <a:stretch>
            <a:fillRect/>
          </a:stretch>
        </p:blipFill>
        <p:spPr>
          <a:xfrm>
            <a:off x="5017492" y="933191"/>
            <a:ext cx="3119762" cy="2495809"/>
          </a:xfrm>
          <a:prstGeom prst="rect">
            <a:avLst/>
          </a:prstGeom>
        </p:spPr>
      </p:pic>
      <p:pic>
        <p:nvPicPr>
          <p:cNvPr id="11" name="Picture 10">
            <a:extLst>
              <a:ext uri="{FF2B5EF4-FFF2-40B4-BE49-F238E27FC236}">
                <a16:creationId xmlns:a16="http://schemas.microsoft.com/office/drawing/2014/main" xmlns="" id="{A823931E-9F12-4F77-8812-2C934668B1F4}"/>
              </a:ext>
            </a:extLst>
          </p:cNvPr>
          <p:cNvPicPr/>
          <p:nvPr/>
        </p:nvPicPr>
        <p:blipFill>
          <a:blip r:embed="rId6">
            <a:extLst>
              <a:ext uri="{28A0092B-C50C-407E-A947-70E740481C1C}">
                <a14:useLocalDpi xmlns:a14="http://schemas.microsoft.com/office/drawing/2010/main" val="0"/>
              </a:ext>
            </a:extLst>
          </a:blip>
          <a:stretch>
            <a:fillRect/>
          </a:stretch>
        </p:blipFill>
        <p:spPr>
          <a:xfrm>
            <a:off x="4572000" y="3436398"/>
            <a:ext cx="3810000" cy="2495809"/>
          </a:xfrm>
          <a:prstGeom prst="rect">
            <a:avLst/>
          </a:prstGeom>
        </p:spPr>
      </p:pic>
      <p:sp>
        <p:nvSpPr>
          <p:cNvPr id="12" name="TextBox 11">
            <a:extLst>
              <a:ext uri="{FF2B5EF4-FFF2-40B4-BE49-F238E27FC236}">
                <a16:creationId xmlns:a16="http://schemas.microsoft.com/office/drawing/2014/main" xmlns="" id="{DEC1B173-1C06-4570-B5CD-745BF31365F6}"/>
              </a:ext>
            </a:extLst>
          </p:cNvPr>
          <p:cNvSpPr txBox="1"/>
          <p:nvPr/>
        </p:nvSpPr>
        <p:spPr>
          <a:xfrm>
            <a:off x="457200" y="5875039"/>
            <a:ext cx="8305800" cy="707886"/>
          </a:xfrm>
          <a:prstGeom prst="rect">
            <a:avLst/>
          </a:prstGeom>
          <a:noFill/>
        </p:spPr>
        <p:txBody>
          <a:bodyPr wrap="square" rtlCol="0">
            <a:spAutoFit/>
          </a:bodyPr>
          <a:lstStyle/>
          <a:p>
            <a:pPr algn="ctr" eaLnBrk="1" hangingPunct="1">
              <a:buClr>
                <a:schemeClr val="tx2"/>
              </a:buClr>
            </a:pPr>
            <a:r>
              <a:rPr lang="en-US" sz="2000" dirty="0">
                <a:latin typeface="+mn-lt"/>
                <a:cs typeface="+mn-cs"/>
              </a:rPr>
              <a:t>AM artifacts being evaluated for existing/novel designs to find a good compromise between HX performance, printability and cost</a:t>
            </a:r>
          </a:p>
        </p:txBody>
      </p:sp>
    </p:spTree>
    <p:extLst>
      <p:ext uri="{BB962C8B-B14F-4D97-AF65-F5344CB8AC3E}">
        <p14:creationId xmlns:p14="http://schemas.microsoft.com/office/powerpoint/2010/main" val="2874186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4"/>
          <p:cNvSpPr>
            <a:spLocks noGrp="1"/>
          </p:cNvSpPr>
          <p:nvPr>
            <p:ph type="title"/>
          </p:nvPr>
        </p:nvSpPr>
        <p:spPr>
          <a:xfrm>
            <a:off x="457200" y="533400"/>
            <a:ext cx="8229600" cy="304800"/>
          </a:xfrm>
        </p:spPr>
        <p:txBody>
          <a:bodyPr>
            <a:normAutofit fontScale="90000"/>
          </a:bodyPr>
          <a:lstStyle/>
          <a:p>
            <a:pPr eaLnBrk="1" hangingPunct="1">
              <a:defRPr/>
            </a:pPr>
            <a:r>
              <a:rPr lang="en-US" dirty="0"/>
              <a:t>Results and Accomplishments </a:t>
            </a:r>
            <a:endParaRPr lang="en-US" dirty="0">
              <a:solidFill>
                <a:srgbClr val="FF0000"/>
              </a:solidFill>
            </a:endParaRPr>
          </a:p>
        </p:txBody>
      </p:sp>
      <p:sp>
        <p:nvSpPr>
          <p:cNvPr id="5" name="Content Placeholder 2">
            <a:extLst>
              <a:ext uri="{FF2B5EF4-FFF2-40B4-BE49-F238E27FC236}">
                <a16:creationId xmlns:a16="http://schemas.microsoft.com/office/drawing/2014/main" xmlns="" id="{8618B80E-6F6A-4B50-A27B-32AED86849A0}"/>
              </a:ext>
            </a:extLst>
          </p:cNvPr>
          <p:cNvSpPr>
            <a:spLocks noGrp="1"/>
          </p:cNvSpPr>
          <p:nvPr>
            <p:ph idx="1"/>
          </p:nvPr>
        </p:nvSpPr>
        <p:spPr>
          <a:xfrm>
            <a:off x="457200" y="990600"/>
            <a:ext cx="8229600" cy="5791200"/>
          </a:xfrm>
        </p:spPr>
        <p:txBody>
          <a:bodyPr/>
          <a:lstStyle/>
          <a:p>
            <a:pPr eaLnBrk="1" hangingPunct="1">
              <a:buClr>
                <a:schemeClr val="tx2"/>
              </a:buClr>
            </a:pPr>
            <a:r>
              <a:rPr lang="en-US" sz="2000" dirty="0"/>
              <a:t>Completed steady-state analysis of power system components and thermodynamic modeling to identify system designs meeting electrical efficiency goal  at rated power and 50% rated power</a:t>
            </a:r>
          </a:p>
          <a:p>
            <a:pPr eaLnBrk="1" hangingPunct="1">
              <a:buClr>
                <a:schemeClr val="tx2"/>
              </a:buClr>
            </a:pPr>
            <a:endParaRPr lang="en-US" altLang="en-US" sz="1000" dirty="0"/>
          </a:p>
          <a:p>
            <a:pPr eaLnBrk="1" hangingPunct="1">
              <a:buClr>
                <a:schemeClr val="tx2"/>
              </a:buClr>
            </a:pPr>
            <a:r>
              <a:rPr lang="en-US" altLang="en-US" sz="2000" dirty="0"/>
              <a:t>3 sCO2 system architectures for bottoming cycle and a range of steam injection in the GT cycle have been studied </a:t>
            </a:r>
          </a:p>
          <a:p>
            <a:pPr lvl="1" eaLnBrk="1" hangingPunct="1">
              <a:buClr>
                <a:schemeClr val="tx2"/>
              </a:buClr>
            </a:pPr>
            <a:r>
              <a:rPr lang="en-US" altLang="en-US" sz="2000" dirty="0"/>
              <a:t>Rated Efficiency varies between 0.47 and 0.49 based on current technology but will increase beyond 0.5 with further optimization</a:t>
            </a:r>
          </a:p>
          <a:p>
            <a:pPr lvl="1" eaLnBrk="1" hangingPunct="1">
              <a:buClr>
                <a:schemeClr val="tx2"/>
              </a:buClr>
            </a:pPr>
            <a:r>
              <a:rPr lang="en-US" altLang="en-US" sz="2000" dirty="0"/>
              <a:t>Electrical efficiency at 50% turndown (total system power) will exceed 35%</a:t>
            </a:r>
          </a:p>
          <a:p>
            <a:pPr lvl="1" eaLnBrk="1" hangingPunct="1">
              <a:buClr>
                <a:schemeClr val="tx2"/>
              </a:buClr>
            </a:pPr>
            <a:r>
              <a:rPr lang="en-US" altLang="en-US" sz="2000" dirty="0"/>
              <a:t>Overall CHP efficiency varies between 0.87 to 0.90</a:t>
            </a:r>
          </a:p>
          <a:p>
            <a:pPr marL="393700" lvl="1" indent="0" eaLnBrk="1" hangingPunct="1">
              <a:buClr>
                <a:schemeClr val="tx2"/>
              </a:buClr>
              <a:buNone/>
            </a:pPr>
            <a:endParaRPr lang="en-US" altLang="en-US" sz="1000" dirty="0"/>
          </a:p>
          <a:p>
            <a:pPr eaLnBrk="1" hangingPunct="1">
              <a:buClr>
                <a:schemeClr val="tx2"/>
              </a:buClr>
            </a:pPr>
            <a:r>
              <a:rPr lang="en-US" altLang="en-US" sz="2000" dirty="0"/>
              <a:t>Transient modeling framework for system start-up, turn-down and load-following is in progress</a:t>
            </a:r>
          </a:p>
          <a:p>
            <a:pPr eaLnBrk="1" hangingPunct="1">
              <a:buClr>
                <a:schemeClr val="tx2"/>
              </a:buClr>
            </a:pPr>
            <a:endParaRPr lang="en-US" altLang="en-US" sz="1000" dirty="0"/>
          </a:p>
          <a:p>
            <a:pPr eaLnBrk="1" hangingPunct="1">
              <a:buClr>
                <a:schemeClr val="tx2"/>
              </a:buClr>
            </a:pPr>
            <a:r>
              <a:rPr lang="en-US" altLang="en-US" sz="2000" dirty="0"/>
              <a:t>Materials/Coatings testing currently underway in sCO2/Combustion environments </a:t>
            </a:r>
          </a:p>
          <a:p>
            <a:pPr eaLnBrk="1" hangingPunct="1">
              <a:buClr>
                <a:schemeClr val="tx2"/>
              </a:buClr>
            </a:pPr>
            <a:endParaRPr lang="en-US"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457200" y="1066800"/>
            <a:ext cx="8229600" cy="4389438"/>
          </a:xfrm>
        </p:spPr>
        <p:txBody>
          <a:bodyPr/>
          <a:lstStyle/>
          <a:p>
            <a:pPr algn="just" eaLnBrk="1" hangingPunct="1">
              <a:buClr>
                <a:schemeClr val="tx2"/>
              </a:buClr>
            </a:pPr>
            <a:r>
              <a:rPr lang="en-US" sz="2000" dirty="0"/>
              <a:t>The developed CHP system will build on an existing 5.3 MW Siemens gas turbine that has a proven track record of service and more than 1,600 installed units worldwide. Marketing a new, advanced version of an existing gas turbine is expected to be easier than a completely new system design. Besides small and medium-size manufacturing facilities, likely host sites for the developed system include large hotels and apartment complexes, hospitals, and universities.</a:t>
            </a:r>
          </a:p>
          <a:p>
            <a:pPr algn="just" eaLnBrk="1" hangingPunct="1">
              <a:buClr>
                <a:schemeClr val="tx2"/>
              </a:buClr>
            </a:pPr>
            <a:endParaRPr lang="en-US" sz="2000" dirty="0"/>
          </a:p>
          <a:p>
            <a:pPr eaLnBrk="1" hangingPunct="1">
              <a:buClr>
                <a:schemeClr val="tx2"/>
              </a:buClr>
            </a:pPr>
            <a:r>
              <a:rPr lang="en-US" sz="2000" dirty="0"/>
              <a:t>The Small Engine Business (SEB) division in Siemens Energy, located in Indianapolis, has expressed interest in developing and demonstrating new technologies for these advanced hybrid cycles in CHP mode. The whole engine design/engineering team is intricately involved in the project and are in discussions with a customer for on-site engine testing at the end of the project.</a:t>
            </a:r>
            <a:endParaRPr lang="en-US" altLang="en-US" sz="2000" dirty="0">
              <a:solidFill>
                <a:srgbClr val="FF0000"/>
              </a:solidFill>
            </a:endParaRPr>
          </a:p>
          <a:p>
            <a:pPr eaLnBrk="1" hangingPunct="1">
              <a:buClr>
                <a:schemeClr val="tx2"/>
              </a:buClr>
            </a:pPr>
            <a:endParaRPr lang="en-US" altLang="en-US" dirty="0">
              <a:solidFill>
                <a:srgbClr val="FF0000"/>
              </a:solidFill>
            </a:endParaRPr>
          </a:p>
        </p:txBody>
      </p:sp>
      <p:sp>
        <p:nvSpPr>
          <p:cNvPr id="15363" name="Title 4"/>
          <p:cNvSpPr>
            <a:spLocks noGrp="1"/>
          </p:cNvSpPr>
          <p:nvPr>
            <p:ph type="title"/>
          </p:nvPr>
        </p:nvSpPr>
        <p:spPr>
          <a:xfrm>
            <a:off x="457200" y="457200"/>
            <a:ext cx="8229600" cy="381000"/>
          </a:xfrm>
        </p:spPr>
        <p:txBody>
          <a:bodyPr>
            <a:normAutofit fontScale="90000"/>
          </a:bodyPr>
          <a:lstStyle/>
          <a:p>
            <a:pPr eaLnBrk="1" hangingPunct="1">
              <a:defRPr/>
            </a:pPr>
            <a:r>
              <a:rPr lang="en-US" dirty="0"/>
              <a:t>Transition (beyond DOE assistance) </a:t>
            </a:r>
            <a:endParaRPr lang="en-US"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533400"/>
            <a:ext cx="8229600" cy="304800"/>
          </a:xfrm>
        </p:spPr>
        <p:txBody>
          <a:bodyPr>
            <a:normAutofit fontScale="90000"/>
          </a:bodyPr>
          <a:lstStyle/>
          <a:p>
            <a:pPr eaLnBrk="1" hangingPunct="1">
              <a:defRPr/>
            </a:pPr>
            <a:r>
              <a:rPr lang="en-US" dirty="0"/>
              <a:t>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05082" y="609600"/>
            <a:ext cx="6172200" cy="228600"/>
          </a:xfrm>
        </p:spPr>
        <p:txBody>
          <a:bodyPr>
            <a:normAutofit fontScale="90000"/>
          </a:bodyPr>
          <a:lstStyle/>
          <a:p>
            <a:pPr eaLnBrk="1" hangingPunct="1">
              <a:defRPr/>
            </a:pPr>
            <a:r>
              <a:rPr lang="en-US" dirty="0"/>
              <a:t>Overview</a:t>
            </a:r>
          </a:p>
        </p:txBody>
      </p:sp>
      <p:sp>
        <p:nvSpPr>
          <p:cNvPr id="4" name="Rectangle 3"/>
          <p:cNvSpPr/>
          <p:nvPr/>
        </p:nvSpPr>
        <p:spPr>
          <a:xfrm>
            <a:off x="333632" y="1542876"/>
            <a:ext cx="3257550" cy="1023357"/>
          </a:xfrm>
          <a:prstGeom prst="rect">
            <a:avLst/>
          </a:prstGeom>
        </p:spPr>
        <p:txBody>
          <a:bodyPr wrap="square">
            <a:spAutoFit/>
          </a:bodyPr>
          <a:lstStyle/>
          <a:p>
            <a:pPr marL="1028700" indent="-1028700" defTabSz="342900">
              <a:spcAft>
                <a:spcPts val="450"/>
              </a:spcAft>
            </a:pPr>
            <a:r>
              <a:rPr lang="en-US" sz="1200" b="1" u="sng" dirty="0">
                <a:solidFill>
                  <a:srgbClr val="000000"/>
                </a:solidFill>
                <a:ea typeface="Calibri" panose="020F0502020204030204" pitchFamily="34" charset="0"/>
              </a:rPr>
              <a:t>Timeline:</a:t>
            </a:r>
          </a:p>
          <a:p>
            <a:pPr marL="1028700" indent="-1028700" defTabSz="342900">
              <a:spcAft>
                <a:spcPts val="450"/>
              </a:spcAft>
            </a:pPr>
            <a:r>
              <a:rPr lang="en-US" sz="1200" b="1" dirty="0">
                <a:solidFill>
                  <a:srgbClr val="000000"/>
                </a:solidFill>
                <a:ea typeface="Calibri" panose="020F0502020204030204" pitchFamily="34" charset="0"/>
              </a:rPr>
              <a:t>Project Start Date:</a:t>
            </a:r>
            <a:r>
              <a:rPr lang="en-US" sz="1200" dirty="0">
                <a:solidFill>
                  <a:srgbClr val="000000"/>
                </a:solidFill>
                <a:ea typeface="Calibri" panose="020F0502020204030204" pitchFamily="34" charset="0"/>
              </a:rPr>
              <a:t>			10/01/2018 </a:t>
            </a:r>
          </a:p>
          <a:p>
            <a:pPr marL="1028700" indent="-1028700" defTabSz="342900">
              <a:spcAft>
                <a:spcPts val="450"/>
              </a:spcAft>
            </a:pPr>
            <a:r>
              <a:rPr lang="en-US" sz="1200" b="1" dirty="0">
                <a:solidFill>
                  <a:srgbClr val="000000"/>
                </a:solidFill>
                <a:ea typeface="Calibri" panose="020F0502020204030204" pitchFamily="34" charset="0"/>
              </a:rPr>
              <a:t>Budget Period End Date:</a:t>
            </a:r>
            <a:r>
              <a:rPr lang="en-US" sz="1200" dirty="0">
                <a:solidFill>
                  <a:srgbClr val="000000"/>
                </a:solidFill>
                <a:ea typeface="Calibri" panose="020F0502020204030204" pitchFamily="34" charset="0"/>
              </a:rPr>
              <a:t>	4/30/2020</a:t>
            </a:r>
          </a:p>
          <a:p>
            <a:pPr marL="1028700" indent="-1028700" defTabSz="342900">
              <a:spcAft>
                <a:spcPts val="450"/>
              </a:spcAft>
            </a:pPr>
            <a:r>
              <a:rPr lang="en-US" sz="1200" b="1" dirty="0">
                <a:solidFill>
                  <a:srgbClr val="000000"/>
                </a:solidFill>
                <a:ea typeface="Calibri" panose="020F0502020204030204" pitchFamily="34" charset="0"/>
              </a:rPr>
              <a:t>Project End Date:	 	 	</a:t>
            </a:r>
            <a:r>
              <a:rPr lang="en-US" sz="1200" dirty="0">
                <a:solidFill>
                  <a:srgbClr val="000000"/>
                </a:solidFill>
                <a:ea typeface="Calibri" panose="020F0502020204030204" pitchFamily="34" charset="0"/>
              </a:rPr>
              <a:t>09/30/2021 </a:t>
            </a:r>
          </a:p>
        </p:txBody>
      </p:sp>
      <p:sp>
        <p:nvSpPr>
          <p:cNvPr id="6" name="TextBox 5"/>
          <p:cNvSpPr txBox="1"/>
          <p:nvPr/>
        </p:nvSpPr>
        <p:spPr>
          <a:xfrm>
            <a:off x="4877343" y="1295400"/>
            <a:ext cx="2457450" cy="276999"/>
          </a:xfrm>
          <a:prstGeom prst="rect">
            <a:avLst/>
          </a:prstGeom>
          <a:noFill/>
        </p:spPr>
        <p:txBody>
          <a:bodyPr wrap="square" rtlCol="0">
            <a:spAutoFit/>
          </a:bodyPr>
          <a:lstStyle/>
          <a:p>
            <a:pPr defTabSz="342900"/>
            <a:r>
              <a:rPr lang="en-US" sz="1200" b="1" u="sng" dirty="0">
                <a:solidFill>
                  <a:prstClr val="black"/>
                </a:solidFill>
              </a:rPr>
              <a:t>Project Budget and Costs:</a:t>
            </a:r>
          </a:p>
        </p:txBody>
      </p:sp>
      <p:sp>
        <p:nvSpPr>
          <p:cNvPr id="7" name="TextBox 6"/>
          <p:cNvSpPr txBox="1"/>
          <p:nvPr/>
        </p:nvSpPr>
        <p:spPr>
          <a:xfrm>
            <a:off x="333632" y="2578087"/>
            <a:ext cx="4162167" cy="1754326"/>
          </a:xfrm>
          <a:prstGeom prst="rect">
            <a:avLst/>
          </a:prstGeom>
          <a:noFill/>
        </p:spPr>
        <p:txBody>
          <a:bodyPr wrap="square" rtlCol="0">
            <a:spAutoFit/>
          </a:bodyPr>
          <a:lstStyle/>
          <a:p>
            <a:pPr marL="171450" indent="-171450" defTabSz="342900">
              <a:buFont typeface="Arial" panose="020B0604020202020204" pitchFamily="34" charset="0"/>
              <a:buChar char="•"/>
            </a:pPr>
            <a:r>
              <a:rPr lang="en-US" sz="1200" b="1" u="sng" dirty="0">
                <a:solidFill>
                  <a:prstClr val="black"/>
                </a:solidFill>
              </a:rPr>
              <a:t>Barriers and Challenges:</a:t>
            </a:r>
          </a:p>
          <a:p>
            <a:pPr marL="171450" lvl="0" indent="-171450">
              <a:buFont typeface="Arial" panose="020B0604020202020204" pitchFamily="34" charset="0"/>
              <a:buChar char="•"/>
            </a:pPr>
            <a:r>
              <a:rPr lang="en-US" sz="1200" dirty="0"/>
              <a:t>Integration of the different technologies so that operating conditions and system component sizing is optimized for waste heat recovery</a:t>
            </a:r>
          </a:p>
          <a:p>
            <a:pPr marL="171450" lvl="0" indent="-171450">
              <a:buFont typeface="Arial" panose="020B0604020202020204" pitchFamily="34" charset="0"/>
              <a:buChar char="•"/>
            </a:pPr>
            <a:r>
              <a:rPr lang="en-US" sz="1200" dirty="0"/>
              <a:t>Identification of cost-effective materials for the primary heat exchanger that do not degrade prematurely in high- moisture exhaust gas at 550°C</a:t>
            </a:r>
          </a:p>
          <a:p>
            <a:pPr marL="171450" lvl="0" indent="-171450">
              <a:buFont typeface="Arial" panose="020B0604020202020204" pitchFamily="34" charset="0"/>
              <a:buChar char="•"/>
            </a:pPr>
            <a:r>
              <a:rPr lang="en-US" sz="1200" dirty="0"/>
              <a:t>Design for a secondary heat exchanger that can tolerate sCO2 on one side and saturated steam on the other</a:t>
            </a:r>
          </a:p>
        </p:txBody>
      </p:sp>
      <p:sp>
        <p:nvSpPr>
          <p:cNvPr id="8" name="TextBox 7"/>
          <p:cNvSpPr txBox="1"/>
          <p:nvPr/>
        </p:nvSpPr>
        <p:spPr>
          <a:xfrm>
            <a:off x="4868518" y="2971800"/>
            <a:ext cx="2400300" cy="276999"/>
          </a:xfrm>
          <a:prstGeom prst="rect">
            <a:avLst/>
          </a:prstGeom>
          <a:noFill/>
        </p:spPr>
        <p:txBody>
          <a:bodyPr wrap="square" rtlCol="0">
            <a:spAutoFit/>
          </a:bodyPr>
          <a:lstStyle/>
          <a:p>
            <a:pPr defTabSz="342900"/>
            <a:r>
              <a:rPr lang="en-US" sz="1200" b="1" u="sng" dirty="0">
                <a:solidFill>
                  <a:prstClr val="black"/>
                </a:solidFill>
              </a:rPr>
              <a:t>Project Team and Roles:</a:t>
            </a:r>
          </a:p>
        </p:txBody>
      </p:sp>
      <p:sp>
        <p:nvSpPr>
          <p:cNvPr id="3" name="TextBox 2"/>
          <p:cNvSpPr txBox="1"/>
          <p:nvPr/>
        </p:nvSpPr>
        <p:spPr>
          <a:xfrm>
            <a:off x="313207" y="4290410"/>
            <a:ext cx="4411193" cy="2123658"/>
          </a:xfrm>
          <a:prstGeom prst="rect">
            <a:avLst/>
          </a:prstGeom>
          <a:noFill/>
        </p:spPr>
        <p:txBody>
          <a:bodyPr wrap="square" rtlCol="0">
            <a:spAutoFit/>
          </a:bodyPr>
          <a:lstStyle/>
          <a:p>
            <a:r>
              <a:rPr lang="en-US" sz="1200" b="1" u="sng" dirty="0"/>
              <a:t>AMO MYPP Connection:</a:t>
            </a:r>
          </a:p>
          <a:p>
            <a:pPr marL="171450" indent="-171450">
              <a:buFont typeface="Arial" panose="020B0604020202020204" pitchFamily="34" charset="0"/>
              <a:buChar char="•"/>
            </a:pPr>
            <a:r>
              <a:rPr lang="en-US" sz="1200" dirty="0"/>
              <a:t>A CHP system consisting of a high- efficiency gas turbine and sCO2 bottoming cycle will be suitable for many small and mid-size manufacturing facilities with both electrical and thermal loads. The increased gas turbine cycle efficiency will improve the business case for the installation of such CHP systems in the 5-10 MW size range.</a:t>
            </a:r>
          </a:p>
          <a:p>
            <a:pPr marL="171450" indent="-171450">
              <a:buFont typeface="Arial" panose="020B0604020202020204" pitchFamily="34" charset="0"/>
              <a:buChar char="•"/>
            </a:pPr>
            <a:r>
              <a:rPr lang="en-US" sz="1200" dirty="0"/>
              <a:t>Flexible CHP systems that can provide grid services are expected to be financially attractive investments in markets with high penetration of intermittent renewable resources, such as California, Texas, and several Midwestern states.</a:t>
            </a:r>
          </a:p>
        </p:txBody>
      </p:sp>
      <p:sp>
        <p:nvSpPr>
          <p:cNvPr id="9" name="TextBox 8"/>
          <p:cNvSpPr txBox="1"/>
          <p:nvPr/>
        </p:nvSpPr>
        <p:spPr>
          <a:xfrm>
            <a:off x="333633" y="1007707"/>
            <a:ext cx="8353168" cy="461665"/>
          </a:xfrm>
          <a:prstGeom prst="rect">
            <a:avLst/>
          </a:prstGeom>
          <a:noFill/>
        </p:spPr>
        <p:txBody>
          <a:bodyPr wrap="square" rtlCol="0">
            <a:spAutoFit/>
          </a:bodyPr>
          <a:lstStyle/>
          <a:p>
            <a:r>
              <a:rPr lang="en-US" sz="1200" b="1" u="sng" dirty="0"/>
              <a:t>Project Title</a:t>
            </a:r>
            <a:r>
              <a:rPr lang="en-US" sz="1200" b="1" dirty="0"/>
              <a:t>: </a:t>
            </a:r>
            <a:r>
              <a:rPr lang="en-US" sz="1200" dirty="0"/>
              <a:t>Demonstration of Improved CHP Systems utilizing Improved Gas Turbine and sCO2 Cycles Using Additive Manufacturing (AM)</a:t>
            </a:r>
            <a:r>
              <a:rPr lang="en-US" sz="1200" b="1" dirty="0"/>
              <a:t> </a:t>
            </a:r>
          </a:p>
        </p:txBody>
      </p:sp>
      <p:pic>
        <p:nvPicPr>
          <p:cNvPr id="2" name="Picture 1">
            <a:extLst>
              <a:ext uri="{FF2B5EF4-FFF2-40B4-BE49-F238E27FC236}">
                <a16:creationId xmlns:a16="http://schemas.microsoft.com/office/drawing/2014/main" xmlns="" id="{8B30C5C9-4204-48E0-96AE-7FB42A12F31D}"/>
              </a:ext>
            </a:extLst>
          </p:cNvPr>
          <p:cNvPicPr>
            <a:picLocks noChangeAspect="1"/>
          </p:cNvPicPr>
          <p:nvPr/>
        </p:nvPicPr>
        <p:blipFill rotWithShape="1">
          <a:blip r:embed="rId3"/>
          <a:srcRect r="26969" b="2490"/>
          <a:stretch/>
        </p:blipFill>
        <p:spPr>
          <a:xfrm>
            <a:off x="4648200" y="3262104"/>
            <a:ext cx="4343400" cy="3367296"/>
          </a:xfrm>
          <a:prstGeom prst="rect">
            <a:avLst/>
          </a:prstGeom>
        </p:spPr>
      </p:pic>
      <p:graphicFrame>
        <p:nvGraphicFramePr>
          <p:cNvPr id="11" name="Table 10">
            <a:extLst>
              <a:ext uri="{FF2B5EF4-FFF2-40B4-BE49-F238E27FC236}">
                <a16:creationId xmlns:a16="http://schemas.microsoft.com/office/drawing/2014/main" xmlns="" id="{FDF90977-D8B8-4B22-A89E-35C6632156FE}"/>
              </a:ext>
            </a:extLst>
          </p:cNvPr>
          <p:cNvGraphicFramePr>
            <a:graphicFrameLocks noGrp="1"/>
          </p:cNvGraphicFramePr>
          <p:nvPr>
            <p:extLst>
              <p:ext uri="{D42A27DB-BD31-4B8C-83A1-F6EECF244321}">
                <p14:modId xmlns:p14="http://schemas.microsoft.com/office/powerpoint/2010/main" val="2098098936"/>
              </p:ext>
            </p:extLst>
          </p:nvPr>
        </p:nvGraphicFramePr>
        <p:xfrm>
          <a:off x="4754264" y="1600200"/>
          <a:ext cx="4008736" cy="1257606"/>
        </p:xfrm>
        <a:graphic>
          <a:graphicData uri="http://schemas.openxmlformats.org/drawingml/2006/table">
            <a:tbl>
              <a:tblPr firstRow="1" firstCol="1" bandRow="1">
                <a:tableStyleId>{5C22544A-7EE6-4342-B048-85BDC9FD1C3A}</a:tableStyleId>
              </a:tblPr>
              <a:tblGrid>
                <a:gridCol w="1469869">
                  <a:extLst>
                    <a:ext uri="{9D8B030D-6E8A-4147-A177-3AD203B41FA5}">
                      <a16:colId xmlns:a16="http://schemas.microsoft.com/office/drawing/2014/main" xmlns="" val="20000"/>
                    </a:ext>
                  </a:extLst>
                </a:gridCol>
                <a:gridCol w="643828">
                  <a:extLst>
                    <a:ext uri="{9D8B030D-6E8A-4147-A177-3AD203B41FA5}">
                      <a16:colId xmlns:a16="http://schemas.microsoft.com/office/drawing/2014/main" xmlns="" val="20001"/>
                    </a:ext>
                  </a:extLst>
                </a:gridCol>
                <a:gridCol w="655975">
                  <a:extLst>
                    <a:ext uri="{9D8B030D-6E8A-4147-A177-3AD203B41FA5}">
                      <a16:colId xmlns:a16="http://schemas.microsoft.com/office/drawing/2014/main" xmlns="" val="20002"/>
                    </a:ext>
                  </a:extLst>
                </a:gridCol>
                <a:gridCol w="655975">
                  <a:extLst>
                    <a:ext uri="{9D8B030D-6E8A-4147-A177-3AD203B41FA5}">
                      <a16:colId xmlns:a16="http://schemas.microsoft.com/office/drawing/2014/main" xmlns="" val="20003"/>
                    </a:ext>
                  </a:extLst>
                </a:gridCol>
                <a:gridCol w="583089">
                  <a:extLst>
                    <a:ext uri="{9D8B030D-6E8A-4147-A177-3AD203B41FA5}">
                      <a16:colId xmlns:a16="http://schemas.microsoft.com/office/drawing/2014/main" xmlns="" val="20004"/>
                    </a:ext>
                  </a:extLst>
                </a:gridCol>
              </a:tblGrid>
              <a:tr h="447518">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Budget</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DOE Share</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a:effectLst/>
                          <a:latin typeface="Arial" panose="020B0604020202020204" pitchFamily="34" charset="0"/>
                          <a:cs typeface="Arial" panose="020B0604020202020204" pitchFamily="34" charset="0"/>
                        </a:rPr>
                        <a:t>Cost Share</a:t>
                      </a:r>
                      <a:endParaRPr lang="en-US" sz="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Total</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a:effectLst/>
                          <a:latin typeface="Arial" panose="020B0604020202020204" pitchFamily="34" charset="0"/>
                          <a:cs typeface="Arial" panose="020B0604020202020204" pitchFamily="34" charset="0"/>
                        </a:rPr>
                        <a:t>Cost Share %</a:t>
                      </a:r>
                      <a:endParaRPr lang="en-US" sz="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xmlns="" val="10000"/>
                  </a:ext>
                </a:extLst>
              </a:tr>
              <a:tr h="362572">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Overall Budget</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$1,125,000</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$375,000</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$1,500,000</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25.0%</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xmlns="" val="10001"/>
                  </a:ext>
                </a:extLst>
              </a:tr>
              <a:tr h="223758">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Approved Budget</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$1,125,000</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$375,000</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$1,500,000</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25.0%</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xmlns="" val="10002"/>
                  </a:ext>
                </a:extLst>
              </a:tr>
              <a:tr h="223758">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Costs as of 4/30/20</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$264,520</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$86,099</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$350,619</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800" dirty="0">
                          <a:effectLst/>
                          <a:latin typeface="Arial" panose="020B0604020202020204" pitchFamily="34" charset="0"/>
                          <a:cs typeface="Arial" panose="020B0604020202020204" pitchFamily="34" charset="0"/>
                        </a:rPr>
                        <a:t>32.5%</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718020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a:xfrm>
            <a:off x="457200" y="304800"/>
            <a:ext cx="8229600" cy="533400"/>
          </a:xfrm>
        </p:spPr>
        <p:txBody>
          <a:bodyPr>
            <a:normAutofit fontScale="90000"/>
          </a:bodyPr>
          <a:lstStyle/>
          <a:p>
            <a:pPr eaLnBrk="1" hangingPunct="1">
              <a:defRPr/>
            </a:pPr>
            <a:r>
              <a:rPr lang="en-US" dirty="0"/>
              <a:t>Project Objective(s)</a:t>
            </a:r>
            <a:endParaRPr lang="en-US" sz="1600" dirty="0">
              <a:solidFill>
                <a:srgbClr val="FF0000"/>
              </a:solidFill>
            </a:endParaRPr>
          </a:p>
        </p:txBody>
      </p:sp>
      <p:sp>
        <p:nvSpPr>
          <p:cNvPr id="15363" name="Content Placeholder 2"/>
          <p:cNvSpPr>
            <a:spLocks noGrp="1"/>
          </p:cNvSpPr>
          <p:nvPr>
            <p:ph idx="1"/>
          </p:nvPr>
        </p:nvSpPr>
        <p:spPr>
          <a:xfrm>
            <a:off x="152400" y="1066800"/>
            <a:ext cx="8839200" cy="4876800"/>
          </a:xfrm>
        </p:spPr>
        <p:txBody>
          <a:bodyPr/>
          <a:lstStyle/>
          <a:p>
            <a:pPr>
              <a:defRPr/>
            </a:pPr>
            <a:r>
              <a:rPr lang="en-US" sz="2200" dirty="0"/>
              <a:t>Strongly support AMO’s initiative to conduct research and development activities to further the utilization of cost-effective, highly efficient combined heat and power (CHP).</a:t>
            </a:r>
          </a:p>
          <a:p>
            <a:pPr>
              <a:defRPr/>
            </a:pPr>
            <a:r>
              <a:rPr lang="en-US" sz="2200" dirty="0"/>
              <a:t>Target </a:t>
            </a:r>
            <a:r>
              <a:rPr lang="en-US" sz="2200"/>
              <a:t>- Electricity </a:t>
            </a:r>
            <a:r>
              <a:rPr lang="en-US" sz="2200" dirty="0"/>
              <a:t>generation component of a 1‐20 </a:t>
            </a:r>
            <a:r>
              <a:rPr lang="en-US" sz="2200" dirty="0" err="1"/>
              <a:t>MWe</a:t>
            </a:r>
            <a:r>
              <a:rPr lang="en-US" sz="2200" dirty="0"/>
              <a:t> CHP system - Gas turbine based CHP system must be able to operate at a fuel to electricity generation efficiency of 25% and must demonstrate a total CHP efficiency of 85% at 50% rated electrical capacity. </a:t>
            </a:r>
          </a:p>
          <a:p>
            <a:pPr>
              <a:defRPr/>
            </a:pPr>
            <a:r>
              <a:rPr lang="en-US" sz="2200" dirty="0"/>
              <a:t>A supercritical CO2 bottoming cycle will meet this requirement due to the size of its turbomachinery and demonstrated factory assembled design, however the cost of heat exchanger needs to be addressed.</a:t>
            </a:r>
            <a:endParaRPr lang="en-US" altLang="en-US" sz="2200" dirty="0"/>
          </a:p>
          <a:p>
            <a:r>
              <a:rPr lang="en-US" sz="2200" dirty="0"/>
              <a:t>The project seeks to enable a new type of a flexible CHP system by adding a supercritical carbon dioxide (sCO2) bottoming cycle and a steam injection system to an existing 5.3 megawatt (MW) gas turbine to increase its peak electrical efficiency to 50% and maintaining 30% electrical efficiency at 50% of load. </a:t>
            </a:r>
            <a:endParaRPr lang="en-US" altLang="en-US" sz="2200"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533400" y="3810000"/>
            <a:ext cx="8229600" cy="2590800"/>
          </a:xfrm>
        </p:spPr>
        <p:txBody>
          <a:bodyPr/>
          <a:lstStyle/>
          <a:p>
            <a:r>
              <a:rPr lang="en-US" sz="2200" dirty="0"/>
              <a:t>The turbine currently has an electrical efficiency of 32% at rated power, but with additional steam injection this efficiency can be increased to approximately 37%. Incorporating a sCO2 bottoming cycle will increase total electrical efficiency to around 50%. Special emphasis will be placed on thermo-economic optimization of the cycle, to ensure commercial viability and marketability of the developed system.</a:t>
            </a:r>
          </a:p>
        </p:txBody>
      </p:sp>
      <p:sp>
        <p:nvSpPr>
          <p:cNvPr id="14339" name="Title 4"/>
          <p:cNvSpPr>
            <a:spLocks noGrp="1"/>
          </p:cNvSpPr>
          <p:nvPr>
            <p:ph type="title"/>
          </p:nvPr>
        </p:nvSpPr>
        <p:spPr>
          <a:xfrm>
            <a:off x="457200" y="304800"/>
            <a:ext cx="8229600" cy="533400"/>
          </a:xfrm>
        </p:spPr>
        <p:txBody>
          <a:bodyPr>
            <a:normAutofit fontScale="90000"/>
          </a:bodyPr>
          <a:lstStyle/>
          <a:p>
            <a:pPr eaLnBrk="1" hangingPunct="1">
              <a:defRPr/>
            </a:pPr>
            <a:r>
              <a:rPr lang="en-US" dirty="0"/>
              <a:t>Technical Innovation</a:t>
            </a:r>
            <a:endParaRPr lang="en-US" dirty="0">
              <a:solidFill>
                <a:srgbClr val="FF0000"/>
              </a:solidFill>
            </a:endParaRPr>
          </a:p>
        </p:txBody>
      </p:sp>
      <p:pic>
        <p:nvPicPr>
          <p:cNvPr id="4" name="Picture 3">
            <a:extLst>
              <a:ext uri="{FF2B5EF4-FFF2-40B4-BE49-F238E27FC236}">
                <a16:creationId xmlns:a16="http://schemas.microsoft.com/office/drawing/2014/main" xmlns="" id="{22CF4295-8CD5-43CC-AD4E-98B22F481D37}"/>
              </a:ext>
            </a:extLst>
          </p:cNvPr>
          <p:cNvPicPr>
            <a:picLocks noChangeAspect="1"/>
          </p:cNvPicPr>
          <p:nvPr/>
        </p:nvPicPr>
        <p:blipFill>
          <a:blip r:embed="rId2"/>
          <a:stretch>
            <a:fillRect/>
          </a:stretch>
        </p:blipFill>
        <p:spPr>
          <a:xfrm>
            <a:off x="4953000" y="921064"/>
            <a:ext cx="4096312" cy="2507936"/>
          </a:xfrm>
          <a:prstGeom prst="rect">
            <a:avLst/>
          </a:prstGeom>
        </p:spPr>
      </p:pic>
      <p:sp>
        <p:nvSpPr>
          <p:cNvPr id="2" name="TextBox 1">
            <a:extLst>
              <a:ext uri="{FF2B5EF4-FFF2-40B4-BE49-F238E27FC236}">
                <a16:creationId xmlns:a16="http://schemas.microsoft.com/office/drawing/2014/main" xmlns="" id="{E5FB19B5-B654-479D-B6D5-EE4FBEB83A54}"/>
              </a:ext>
            </a:extLst>
          </p:cNvPr>
          <p:cNvSpPr txBox="1"/>
          <p:nvPr/>
        </p:nvSpPr>
        <p:spPr>
          <a:xfrm>
            <a:off x="97518" y="1143000"/>
            <a:ext cx="477928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spcBef>
                <a:spcPct val="20000"/>
              </a:spcBef>
              <a:buClr>
                <a:srgbClr val="0BD0D9"/>
              </a:buClr>
              <a:buSzPct val="95000"/>
              <a:buFont typeface="Wingdings 2" panose="05020102010507070707" pitchFamily="18" charset="2"/>
              <a:buChar char=""/>
              <a:defRPr sz="2000">
                <a:latin typeface="+mn-lt"/>
                <a:cs typeface="+mn-cs"/>
              </a:defRPr>
            </a:lvl1pPr>
            <a:lvl2pPr marL="639763" indent="-246063">
              <a:spcBef>
                <a:spcPct val="20000"/>
              </a:spcBef>
              <a:buClr>
                <a:schemeClr val="accent1"/>
              </a:buClr>
              <a:buSzPct val="85000"/>
              <a:buFont typeface="Wingdings 2" panose="05020102010507070707" pitchFamily="18" charset="2"/>
              <a:buChar char=""/>
              <a:defRPr sz="2400">
                <a:latin typeface="+mn-lt"/>
                <a:cs typeface="+mn-cs"/>
              </a:defRPr>
            </a:lvl2pPr>
            <a:lvl3pPr indent="-246063">
              <a:spcBef>
                <a:spcPct val="20000"/>
              </a:spcBef>
              <a:buClr>
                <a:schemeClr val="accent2"/>
              </a:buClr>
              <a:buSzPct val="70000"/>
              <a:buFont typeface="Wingdings 2" panose="05020102010507070707" pitchFamily="18" charset="2"/>
              <a:buChar char=""/>
              <a:defRPr sz="2100">
                <a:latin typeface="+mn-lt"/>
                <a:cs typeface="+mn-cs"/>
              </a:defRPr>
            </a:lvl3pPr>
            <a:lvl4pPr marL="1187450" indent="-209550">
              <a:spcBef>
                <a:spcPct val="20000"/>
              </a:spcBef>
              <a:buClr>
                <a:srgbClr val="0BD0D9"/>
              </a:buClr>
              <a:buSzPct val="65000"/>
              <a:buFont typeface="Wingdings 2" panose="05020102010507070707" pitchFamily="18" charset="2"/>
              <a:buChar char=""/>
              <a:defRPr sz="2000">
                <a:latin typeface="+mn-lt"/>
                <a:cs typeface="+mn-cs"/>
              </a:defRPr>
            </a:lvl4pPr>
            <a:lvl5pPr marL="1462088" indent="-209550">
              <a:spcBef>
                <a:spcPct val="20000"/>
              </a:spcBef>
              <a:buClr>
                <a:srgbClr val="10CF9B"/>
              </a:buClr>
              <a:buSzPct val="65000"/>
              <a:buFont typeface="Wingdings 2" panose="05020102010507070707" pitchFamily="18" charset="2"/>
              <a:buChar char=""/>
              <a:defRPr sz="2000">
                <a:latin typeface="+mn-lt"/>
                <a:cs typeface="+mn-cs"/>
              </a:defRPr>
            </a:lvl5pPr>
            <a:lvl6pPr marL="1737360" indent="-210312">
              <a:spcBef>
                <a:spcPct val="20000"/>
              </a:spcBef>
              <a:buClr>
                <a:schemeClr val="accent5"/>
              </a:buClr>
              <a:buSzPct val="80000"/>
              <a:buFont typeface="Wingdings 2"/>
              <a:buChar char=""/>
              <a:defRPr kumimoji="0" sz="1800">
                <a:latin typeface="+mn-lt"/>
                <a:cs typeface="+mn-cs"/>
              </a:defRPr>
            </a:lvl6pPr>
            <a:lvl7pPr marL="1920240" indent="-182880">
              <a:spcBef>
                <a:spcPct val="20000"/>
              </a:spcBef>
              <a:buClr>
                <a:schemeClr val="accent6"/>
              </a:buClr>
              <a:buSzPct val="80000"/>
              <a:buFont typeface="Wingdings 2"/>
              <a:buChar char=""/>
              <a:defRPr kumimoji="0" sz="1600" baseline="0">
                <a:latin typeface="+mn-lt"/>
                <a:cs typeface="+mn-cs"/>
              </a:defRPr>
            </a:lvl7pPr>
            <a:lvl8pPr marL="2194560" indent="-182880">
              <a:spcBef>
                <a:spcPct val="20000"/>
              </a:spcBef>
              <a:buClr>
                <a:schemeClr val="tx2"/>
              </a:buClr>
              <a:buChar char="•"/>
              <a:defRPr kumimoji="0" sz="1600">
                <a:latin typeface="+mn-lt"/>
                <a:cs typeface="+mn-cs"/>
              </a:defRPr>
            </a:lvl8pPr>
            <a:lvl9pPr marL="2468880" indent="-182880">
              <a:spcBef>
                <a:spcPct val="20000"/>
              </a:spcBef>
              <a:buClr>
                <a:schemeClr val="tx2"/>
              </a:buClr>
              <a:buFontTx/>
              <a:buChar char="•"/>
              <a:defRPr kumimoji="0" sz="1400" baseline="0">
                <a:latin typeface="+mn-lt"/>
                <a:cs typeface="+mn-cs"/>
              </a:defRPr>
            </a:lvl9pPr>
          </a:lstStyle>
          <a:p>
            <a:r>
              <a:rPr lang="en-US" sz="2200" dirty="0"/>
              <a:t>The new CHP system configuration will use an existing 5.3 MW aero-derivative gas turbine as its starting point. It is a proven turbine with capability for fast cold-starts, fast ramping up and down, and multiple starts and shutdowns per day.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4"/>
          <p:cNvSpPr>
            <a:spLocks noGrp="1"/>
          </p:cNvSpPr>
          <p:nvPr>
            <p:ph type="title"/>
          </p:nvPr>
        </p:nvSpPr>
        <p:spPr>
          <a:xfrm>
            <a:off x="457200" y="304800"/>
            <a:ext cx="8229600" cy="533400"/>
          </a:xfrm>
        </p:spPr>
        <p:txBody>
          <a:bodyPr>
            <a:normAutofit fontScale="90000"/>
          </a:bodyPr>
          <a:lstStyle/>
          <a:p>
            <a:pPr eaLnBrk="1" hangingPunct="1">
              <a:defRPr/>
            </a:pPr>
            <a:r>
              <a:rPr lang="en-US" dirty="0"/>
              <a:t>Technical Innovation</a:t>
            </a:r>
          </a:p>
        </p:txBody>
      </p:sp>
      <p:sp>
        <p:nvSpPr>
          <p:cNvPr id="27652" name="AutoShape 926"/>
          <p:cNvSpPr>
            <a:spLocks noChangeAspect="1" noChangeArrowheads="1"/>
          </p:cNvSpPr>
          <p:nvPr/>
        </p:nvSpPr>
        <p:spPr bwMode="auto">
          <a:xfrm>
            <a:off x="3581400" y="4257675"/>
            <a:ext cx="5170488"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4572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4572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4572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4572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1800">
              <a:latin typeface="Arial" panose="020B0604020202020204" pitchFamily="34" charset="0"/>
              <a:ea typeface="ＭＳ Ｐゴシック" panose="020B0600070205080204" pitchFamily="34" charset="-128"/>
            </a:endParaRPr>
          </a:p>
        </p:txBody>
      </p:sp>
      <p:sp>
        <p:nvSpPr>
          <p:cNvPr id="2" name="TextBox 1">
            <a:extLst>
              <a:ext uri="{FF2B5EF4-FFF2-40B4-BE49-F238E27FC236}">
                <a16:creationId xmlns:a16="http://schemas.microsoft.com/office/drawing/2014/main" xmlns="" id="{EA9546B7-3EA6-464C-8C69-AA21E78C8DFC}"/>
              </a:ext>
            </a:extLst>
          </p:cNvPr>
          <p:cNvSpPr txBox="1"/>
          <p:nvPr/>
        </p:nvSpPr>
        <p:spPr>
          <a:xfrm>
            <a:off x="457200" y="1219200"/>
            <a:ext cx="814228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spcBef>
                <a:spcPct val="20000"/>
              </a:spcBef>
              <a:buClr>
                <a:srgbClr val="0BD0D9"/>
              </a:buClr>
              <a:buSzPct val="95000"/>
              <a:buFont typeface="Wingdings 2" panose="05020102010507070707" pitchFamily="18" charset="2"/>
              <a:buChar char=""/>
              <a:defRPr sz="2300">
                <a:latin typeface="+mn-lt"/>
                <a:cs typeface="+mn-cs"/>
              </a:defRPr>
            </a:lvl1pPr>
            <a:lvl2pPr marL="639763" indent="-246063">
              <a:spcBef>
                <a:spcPct val="20000"/>
              </a:spcBef>
              <a:buClr>
                <a:schemeClr val="accent1"/>
              </a:buClr>
              <a:buSzPct val="85000"/>
              <a:buFont typeface="Wingdings 2" panose="05020102010507070707" pitchFamily="18" charset="2"/>
              <a:buChar char=""/>
              <a:defRPr sz="2400">
                <a:latin typeface="+mn-lt"/>
                <a:cs typeface="+mn-cs"/>
              </a:defRPr>
            </a:lvl2pPr>
            <a:lvl3pPr indent="-246063">
              <a:spcBef>
                <a:spcPct val="20000"/>
              </a:spcBef>
              <a:buClr>
                <a:schemeClr val="accent2"/>
              </a:buClr>
              <a:buSzPct val="70000"/>
              <a:buFont typeface="Wingdings 2" panose="05020102010507070707" pitchFamily="18" charset="2"/>
              <a:buChar char=""/>
              <a:defRPr sz="2100">
                <a:latin typeface="+mn-lt"/>
                <a:cs typeface="+mn-cs"/>
              </a:defRPr>
            </a:lvl3pPr>
            <a:lvl4pPr marL="1187450" indent="-209550">
              <a:spcBef>
                <a:spcPct val="20000"/>
              </a:spcBef>
              <a:buClr>
                <a:srgbClr val="0BD0D9"/>
              </a:buClr>
              <a:buSzPct val="65000"/>
              <a:buFont typeface="Wingdings 2" panose="05020102010507070707" pitchFamily="18" charset="2"/>
              <a:buChar char=""/>
              <a:defRPr sz="2000">
                <a:latin typeface="+mn-lt"/>
                <a:cs typeface="+mn-cs"/>
              </a:defRPr>
            </a:lvl4pPr>
            <a:lvl5pPr marL="1462088" indent="-209550">
              <a:spcBef>
                <a:spcPct val="20000"/>
              </a:spcBef>
              <a:buClr>
                <a:srgbClr val="10CF9B"/>
              </a:buClr>
              <a:buSzPct val="65000"/>
              <a:buFont typeface="Wingdings 2" panose="05020102010507070707" pitchFamily="18" charset="2"/>
              <a:buChar char=""/>
              <a:defRPr sz="2000">
                <a:latin typeface="+mn-lt"/>
                <a:cs typeface="+mn-cs"/>
              </a:defRPr>
            </a:lvl5pPr>
            <a:lvl6pPr marL="1737360" indent="-210312">
              <a:spcBef>
                <a:spcPct val="20000"/>
              </a:spcBef>
              <a:buClr>
                <a:schemeClr val="accent5"/>
              </a:buClr>
              <a:buSzPct val="80000"/>
              <a:buFont typeface="Wingdings 2"/>
              <a:buChar char=""/>
              <a:defRPr kumimoji="0" sz="1800">
                <a:latin typeface="+mn-lt"/>
                <a:cs typeface="+mn-cs"/>
              </a:defRPr>
            </a:lvl6pPr>
            <a:lvl7pPr marL="1920240" indent="-182880">
              <a:spcBef>
                <a:spcPct val="20000"/>
              </a:spcBef>
              <a:buClr>
                <a:schemeClr val="accent6"/>
              </a:buClr>
              <a:buSzPct val="80000"/>
              <a:buFont typeface="Wingdings 2"/>
              <a:buChar char=""/>
              <a:defRPr kumimoji="0" sz="1600" baseline="0">
                <a:latin typeface="+mn-lt"/>
                <a:cs typeface="+mn-cs"/>
              </a:defRPr>
            </a:lvl7pPr>
            <a:lvl8pPr marL="2194560" indent="-182880">
              <a:spcBef>
                <a:spcPct val="20000"/>
              </a:spcBef>
              <a:buClr>
                <a:schemeClr val="tx2"/>
              </a:buClr>
              <a:buChar char="•"/>
              <a:defRPr kumimoji="0" sz="1600">
                <a:latin typeface="+mn-lt"/>
                <a:cs typeface="+mn-cs"/>
              </a:defRPr>
            </a:lvl8pPr>
            <a:lvl9pPr marL="2468880" indent="-182880">
              <a:spcBef>
                <a:spcPct val="20000"/>
              </a:spcBef>
              <a:buClr>
                <a:schemeClr val="tx2"/>
              </a:buClr>
              <a:buFontTx/>
              <a:buChar char="•"/>
              <a:defRPr kumimoji="0" sz="1400" baseline="0">
                <a:latin typeface="+mn-lt"/>
                <a:cs typeface="+mn-cs"/>
              </a:defRPr>
            </a:lvl9pPr>
          </a:lstStyle>
          <a:p>
            <a:r>
              <a:rPr lang="en-US" sz="2200" dirty="0"/>
              <a:t>To inject additional steam into the turbine, a new fuel nozzle and manifold variant will be designed, built, and tested. Additive manufacturing approaches, which allow intricate designs not feasible with conventional manufacturing technologies, will be utilized to build the modified nozzle.</a:t>
            </a:r>
          </a:p>
          <a:p>
            <a:r>
              <a:rPr lang="en-US" sz="2200" dirty="0"/>
              <a:t>A major focus of the project will be the development and demonstration of novel heat exchangers. To achieve project goals, a new heat exchanger design is needed for the primary cycle between the gas turbine and the sCO2 system as well as the secondary cycle between the sCO2 and process steam systems. The new advanced heat exchanger designs need to be optimized for low pressure drops, have the ability to withstand multiple cycles at high temperature and pressure, include integrated control systems, and be cost effective.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987DB3D-B9A5-466F-A629-B8DC3206F08A}"/>
              </a:ext>
            </a:extLst>
          </p:cNvPr>
          <p:cNvSpPr>
            <a:spLocks noGrp="1"/>
          </p:cNvSpPr>
          <p:nvPr>
            <p:ph type="title"/>
          </p:nvPr>
        </p:nvSpPr>
        <p:spPr>
          <a:xfrm>
            <a:off x="457200" y="304800"/>
            <a:ext cx="8229600" cy="533400"/>
          </a:xfrm>
        </p:spPr>
        <p:txBody>
          <a:bodyPr>
            <a:normAutofit fontScale="90000"/>
          </a:bodyPr>
          <a:lstStyle/>
          <a:p>
            <a:pPr eaLnBrk="1" hangingPunct="1">
              <a:defRPr/>
            </a:pPr>
            <a:r>
              <a:rPr lang="en-US" dirty="0"/>
              <a:t>Technical Approach</a:t>
            </a:r>
            <a:endParaRPr lang="en-US" dirty="0">
              <a:solidFill>
                <a:srgbClr val="FF0000"/>
              </a:solidFill>
            </a:endParaRPr>
          </a:p>
        </p:txBody>
      </p:sp>
      <p:sp>
        <p:nvSpPr>
          <p:cNvPr id="8" name="TextBox 7">
            <a:extLst>
              <a:ext uri="{FF2B5EF4-FFF2-40B4-BE49-F238E27FC236}">
                <a16:creationId xmlns:a16="http://schemas.microsoft.com/office/drawing/2014/main" xmlns="" id="{7120B2D4-9B98-40A8-B1A8-8AA41AA34FEA}"/>
              </a:ext>
            </a:extLst>
          </p:cNvPr>
          <p:cNvSpPr txBox="1"/>
          <p:nvPr/>
        </p:nvSpPr>
        <p:spPr>
          <a:xfrm>
            <a:off x="-152400" y="5369004"/>
            <a:ext cx="9298364" cy="1107996"/>
          </a:xfrm>
          <a:prstGeom prst="rect">
            <a:avLst/>
          </a:prstGeom>
          <a:noFill/>
        </p:spPr>
        <p:txBody>
          <a:bodyPr wrap="square" rtlCol="0">
            <a:spAutoFit/>
          </a:bodyPr>
          <a:lstStyle/>
          <a:p>
            <a:pPr algn="ctr"/>
            <a:r>
              <a:rPr lang="en-US" sz="2200" dirty="0">
                <a:latin typeface="+mj-lt"/>
              </a:rPr>
              <a:t>Siemens and Oak Ridge National laboratory (ORNL) have unique Infrastructure and Expertise for detailed thermodynamic simulation of cyber-physical </a:t>
            </a:r>
          </a:p>
          <a:p>
            <a:pPr algn="ctr"/>
            <a:r>
              <a:rPr lang="en-US" sz="2200" dirty="0">
                <a:latin typeface="+mj-lt"/>
              </a:rPr>
              <a:t>systems for optimization of cost/performance for desired targets</a:t>
            </a:r>
          </a:p>
        </p:txBody>
      </p:sp>
      <p:pic>
        <p:nvPicPr>
          <p:cNvPr id="6" name="Picture 5">
            <a:extLst>
              <a:ext uri="{FF2B5EF4-FFF2-40B4-BE49-F238E27FC236}">
                <a16:creationId xmlns:a16="http://schemas.microsoft.com/office/drawing/2014/main" xmlns="" id="{FCCBE386-F1C9-482A-BEA3-CCFC457EA51A}"/>
              </a:ext>
            </a:extLst>
          </p:cNvPr>
          <p:cNvPicPr>
            <a:picLocks noChangeAspect="1"/>
          </p:cNvPicPr>
          <p:nvPr/>
        </p:nvPicPr>
        <p:blipFill>
          <a:blip r:embed="rId2"/>
          <a:stretch>
            <a:fillRect/>
          </a:stretch>
        </p:blipFill>
        <p:spPr>
          <a:xfrm>
            <a:off x="228600" y="1023878"/>
            <a:ext cx="3912361" cy="1911113"/>
          </a:xfrm>
          <a:prstGeom prst="rect">
            <a:avLst/>
          </a:prstGeom>
        </p:spPr>
      </p:pic>
      <p:pic>
        <p:nvPicPr>
          <p:cNvPr id="7" name="Picture 6">
            <a:extLst>
              <a:ext uri="{FF2B5EF4-FFF2-40B4-BE49-F238E27FC236}">
                <a16:creationId xmlns:a16="http://schemas.microsoft.com/office/drawing/2014/main" xmlns="" id="{DE58C5AF-DC77-4D7B-B203-1BDA6985E8BE}"/>
              </a:ext>
            </a:extLst>
          </p:cNvPr>
          <p:cNvPicPr>
            <a:picLocks noChangeAspect="1"/>
          </p:cNvPicPr>
          <p:nvPr/>
        </p:nvPicPr>
        <p:blipFill>
          <a:blip r:embed="rId3"/>
          <a:stretch>
            <a:fillRect/>
          </a:stretch>
        </p:blipFill>
        <p:spPr>
          <a:xfrm>
            <a:off x="4222123" y="1023878"/>
            <a:ext cx="4693277" cy="1856647"/>
          </a:xfrm>
          <a:prstGeom prst="rect">
            <a:avLst/>
          </a:prstGeom>
        </p:spPr>
      </p:pic>
      <p:sp>
        <p:nvSpPr>
          <p:cNvPr id="9" name="TextBox 8">
            <a:extLst>
              <a:ext uri="{FF2B5EF4-FFF2-40B4-BE49-F238E27FC236}">
                <a16:creationId xmlns:a16="http://schemas.microsoft.com/office/drawing/2014/main" xmlns="" id="{C04B1E44-73E8-4770-9B25-96B599BAC052}"/>
              </a:ext>
            </a:extLst>
          </p:cNvPr>
          <p:cNvSpPr txBox="1"/>
          <p:nvPr/>
        </p:nvSpPr>
        <p:spPr>
          <a:xfrm>
            <a:off x="304800" y="2923340"/>
            <a:ext cx="8610600" cy="2410660"/>
          </a:xfrm>
          <a:prstGeom prst="rect">
            <a:avLst/>
          </a:prstGeom>
          <a:noFill/>
        </p:spPr>
        <p:txBody>
          <a:bodyPr wrap="square" rtlCol="0">
            <a:spAutoFit/>
          </a:bodyPr>
          <a:lstStyle/>
          <a:p>
            <a:pPr marL="214313" indent="-214313">
              <a:lnSpc>
                <a:spcPts val="1800"/>
              </a:lnSpc>
              <a:buFont typeface="Wingdings" panose="05000000000000000000" pitchFamily="2" charset="2"/>
              <a:buChar char="Ø"/>
            </a:pPr>
            <a:r>
              <a:rPr lang="en-US" sz="2000" dirty="0">
                <a:latin typeface="+mj-lt"/>
              </a:rPr>
              <a:t>Different combined GT, sCO2 and TAT system configurations possible</a:t>
            </a:r>
          </a:p>
          <a:p>
            <a:pPr marL="214313" indent="-214313">
              <a:lnSpc>
                <a:spcPts val="1800"/>
              </a:lnSpc>
              <a:buFont typeface="Wingdings" panose="05000000000000000000" pitchFamily="2" charset="2"/>
              <a:buChar char="Ø"/>
            </a:pPr>
            <a:endParaRPr lang="en-US" sz="2000" dirty="0">
              <a:latin typeface="+mj-lt"/>
            </a:endParaRPr>
          </a:p>
          <a:p>
            <a:pPr marL="214313" indent="-214313">
              <a:lnSpc>
                <a:spcPts val="1800"/>
              </a:lnSpc>
              <a:buFont typeface="Wingdings" panose="05000000000000000000" pitchFamily="2" charset="2"/>
              <a:buChar char="Ø"/>
            </a:pPr>
            <a:r>
              <a:rPr lang="en-US" sz="2000" dirty="0">
                <a:latin typeface="+mj-lt"/>
              </a:rPr>
              <a:t>Goal is to maximize electrical output from waste heat with reasonable quality left  for TAT</a:t>
            </a:r>
          </a:p>
          <a:p>
            <a:pPr marL="214313" indent="-214313">
              <a:lnSpc>
                <a:spcPts val="1800"/>
              </a:lnSpc>
              <a:buFont typeface="Wingdings" panose="05000000000000000000" pitchFamily="2" charset="2"/>
              <a:buChar char="Ø"/>
            </a:pPr>
            <a:endParaRPr lang="en-US" sz="2000" dirty="0">
              <a:latin typeface="+mj-lt"/>
            </a:endParaRPr>
          </a:p>
          <a:p>
            <a:pPr marL="214313" indent="-214313">
              <a:lnSpc>
                <a:spcPts val="1800"/>
              </a:lnSpc>
              <a:buFont typeface="Wingdings" panose="05000000000000000000" pitchFamily="2" charset="2"/>
              <a:buChar char="Ø"/>
            </a:pPr>
            <a:r>
              <a:rPr lang="en-US" sz="2000" dirty="0">
                <a:latin typeface="+mj-lt"/>
              </a:rPr>
              <a:t>GT waste heat must also generate the steam injected into GT</a:t>
            </a:r>
          </a:p>
          <a:p>
            <a:pPr marL="214313" indent="-214313">
              <a:lnSpc>
                <a:spcPts val="1800"/>
              </a:lnSpc>
              <a:buFont typeface="Wingdings" panose="05000000000000000000" pitchFamily="2" charset="2"/>
              <a:buChar char="Ø"/>
            </a:pPr>
            <a:endParaRPr lang="en-US" sz="2000" dirty="0">
              <a:latin typeface="+mj-lt"/>
            </a:endParaRPr>
          </a:p>
          <a:p>
            <a:pPr marL="214313" indent="-214313">
              <a:lnSpc>
                <a:spcPts val="1800"/>
              </a:lnSpc>
              <a:buFont typeface="Wingdings" panose="05000000000000000000" pitchFamily="2" charset="2"/>
              <a:buChar char="Ø"/>
            </a:pPr>
            <a:r>
              <a:rPr lang="en-US" sz="2000" dirty="0">
                <a:latin typeface="+mj-lt"/>
              </a:rPr>
              <a:t>Mass flow and temperature of waste heat required for GT efficiency improvement must balance with meaningful benefits from downstream devices</a:t>
            </a:r>
          </a:p>
        </p:txBody>
      </p:sp>
    </p:spTree>
    <p:extLst>
      <p:ext uri="{BB962C8B-B14F-4D97-AF65-F5344CB8AC3E}">
        <p14:creationId xmlns:p14="http://schemas.microsoft.com/office/powerpoint/2010/main" val="3718879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p:cNvSpPr txBox="1">
            <a:spLocks/>
          </p:cNvSpPr>
          <p:nvPr/>
        </p:nvSpPr>
        <p:spPr bwMode="auto">
          <a:xfrm>
            <a:off x="457200" y="3048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lgn="l" rtl="0" eaLnBrk="0" fontAlgn="base" hangingPunct="0">
              <a:spcBef>
                <a:spcPct val="0"/>
              </a:spcBef>
              <a:spcAft>
                <a:spcPct val="0"/>
              </a:spcAft>
              <a:defRPr sz="4500" kern="1200" baseline="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5000">
                <a:solidFill>
                  <a:schemeClr val="tx2"/>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5000">
                <a:solidFill>
                  <a:schemeClr val="tx2"/>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5000">
                <a:solidFill>
                  <a:schemeClr val="tx2"/>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5000">
                <a:solidFill>
                  <a:schemeClr val="tx2"/>
                </a:solidFill>
                <a:latin typeface="Calibri" pitchFamily="34" charset="0"/>
                <a:ea typeface="ＭＳ Ｐゴシック" charset="0"/>
                <a:cs typeface="ＭＳ Ｐゴシック"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defTabSz="914400" eaLnBrk="1" hangingPunct="1">
              <a:defRPr/>
            </a:pPr>
            <a:r>
              <a:rPr lang="en-US" sz="4100" dirty="0">
                <a:ea typeface="+mj-ea"/>
                <a:cs typeface="+mj-cs"/>
              </a:rPr>
              <a:t>Technical Approach </a:t>
            </a:r>
          </a:p>
        </p:txBody>
      </p:sp>
      <p:pic>
        <p:nvPicPr>
          <p:cNvPr id="2" name="Picture 1">
            <a:extLst>
              <a:ext uri="{FF2B5EF4-FFF2-40B4-BE49-F238E27FC236}">
                <a16:creationId xmlns:a16="http://schemas.microsoft.com/office/drawing/2014/main" xmlns="" id="{6ACF3256-A695-49B3-BB70-0847F78F2ED9}"/>
              </a:ext>
            </a:extLst>
          </p:cNvPr>
          <p:cNvPicPr>
            <a:picLocks noChangeAspect="1"/>
          </p:cNvPicPr>
          <p:nvPr/>
        </p:nvPicPr>
        <p:blipFill>
          <a:blip r:embed="rId3"/>
          <a:stretch>
            <a:fillRect/>
          </a:stretch>
        </p:blipFill>
        <p:spPr>
          <a:xfrm>
            <a:off x="50424" y="1983352"/>
            <a:ext cx="4827309" cy="2655492"/>
          </a:xfrm>
          <a:prstGeom prst="rect">
            <a:avLst/>
          </a:prstGeom>
        </p:spPr>
      </p:pic>
      <p:sp>
        <p:nvSpPr>
          <p:cNvPr id="7" name="TextBox 6">
            <a:extLst>
              <a:ext uri="{FF2B5EF4-FFF2-40B4-BE49-F238E27FC236}">
                <a16:creationId xmlns:a16="http://schemas.microsoft.com/office/drawing/2014/main" xmlns="" id="{79494405-67AC-4943-BDE5-3BC974DE37EF}"/>
              </a:ext>
            </a:extLst>
          </p:cNvPr>
          <p:cNvSpPr txBox="1"/>
          <p:nvPr/>
        </p:nvSpPr>
        <p:spPr>
          <a:xfrm>
            <a:off x="201891" y="1066800"/>
            <a:ext cx="4827309" cy="830997"/>
          </a:xfrm>
          <a:prstGeom prst="rect">
            <a:avLst/>
          </a:prstGeom>
          <a:noFill/>
        </p:spPr>
        <p:txBody>
          <a:bodyPr wrap="square" lIns="0" tIns="0" rIns="0" bIns="0" rtlCol="0">
            <a:spAutoFit/>
          </a:bodyPr>
          <a:lstStyle/>
          <a:p>
            <a:pPr marL="0" marR="0" indent="0" defTabSz="914400" eaLnBrk="1" fontAlgn="auto" latinLnBrk="0" hangingPunct="1">
              <a:lnSpc>
                <a:spcPct val="100000"/>
              </a:lnSpc>
              <a:spcBef>
                <a:spcPts val="0"/>
              </a:spcBef>
              <a:spcAft>
                <a:spcPts val="0"/>
              </a:spcAft>
              <a:buClr>
                <a:srgbClr val="879BAA"/>
              </a:buClr>
              <a:buSzTx/>
              <a:buFontTx/>
              <a:buNone/>
              <a:tabLst/>
            </a:pPr>
            <a:r>
              <a:rPr kumimoji="0" lang="en-US" b="1" i="0" u="none" strike="noStrike" kern="0" cap="none" spc="0" normalizeH="0" baseline="0" noProof="0" dirty="0">
                <a:ln>
                  <a:noFill/>
                </a:ln>
                <a:solidFill>
                  <a:srgbClr val="000000"/>
                </a:solidFill>
                <a:effectLst/>
                <a:uLnTx/>
                <a:uFillTx/>
              </a:rPr>
              <a:t>Steam</a:t>
            </a:r>
            <a:r>
              <a:rPr kumimoji="0" lang="en-US" b="1" i="0" u="none" strike="noStrike" kern="0" cap="none" spc="0" normalizeH="0" noProof="0" dirty="0">
                <a:ln>
                  <a:noFill/>
                </a:ln>
                <a:solidFill>
                  <a:srgbClr val="000000"/>
                </a:solidFill>
                <a:effectLst/>
                <a:uLnTx/>
                <a:uFillTx/>
              </a:rPr>
              <a:t> Injection Planned at Pilot Manifold (after starting) for Potential Emissions Improvement</a:t>
            </a:r>
            <a:endParaRPr kumimoji="0" lang="en-US" b="1" i="0" u="none" strike="noStrike" kern="0" cap="none" spc="0" normalizeH="0" baseline="0" noProof="0" dirty="0">
              <a:ln>
                <a:noFill/>
              </a:ln>
              <a:solidFill>
                <a:srgbClr val="000000"/>
              </a:solidFill>
              <a:effectLst/>
              <a:uLnTx/>
              <a:uFillTx/>
            </a:endParaRPr>
          </a:p>
        </p:txBody>
      </p:sp>
      <p:sp>
        <p:nvSpPr>
          <p:cNvPr id="8" name="TextBox 7">
            <a:extLst>
              <a:ext uri="{FF2B5EF4-FFF2-40B4-BE49-F238E27FC236}">
                <a16:creationId xmlns:a16="http://schemas.microsoft.com/office/drawing/2014/main" xmlns="" id="{4B5F0CFD-2BB6-4935-B034-48A71016B045}"/>
              </a:ext>
            </a:extLst>
          </p:cNvPr>
          <p:cNvSpPr txBox="1"/>
          <p:nvPr/>
        </p:nvSpPr>
        <p:spPr>
          <a:xfrm>
            <a:off x="152400" y="4724400"/>
            <a:ext cx="4953000" cy="1384995"/>
          </a:xfrm>
          <a:prstGeom prst="rect">
            <a:avLst/>
          </a:prstGeom>
          <a:noFill/>
        </p:spPr>
        <p:txBody>
          <a:bodyPr wrap="square" lIns="0" tIns="0" rIns="0" bIns="0" rtlCol="0">
            <a:spAutoFit/>
          </a:bodyPr>
          <a:lstStyle/>
          <a:p>
            <a:pPr marL="0" marR="0" indent="0" defTabSz="914400" eaLnBrk="1" fontAlgn="auto" latinLnBrk="0" hangingPunct="1">
              <a:lnSpc>
                <a:spcPct val="100000"/>
              </a:lnSpc>
              <a:spcBef>
                <a:spcPts val="0"/>
              </a:spcBef>
              <a:spcAft>
                <a:spcPts val="0"/>
              </a:spcAft>
              <a:buClr>
                <a:srgbClr val="879BAA"/>
              </a:buClr>
              <a:buSzTx/>
              <a:buFontTx/>
              <a:buNone/>
              <a:tabLst/>
            </a:pPr>
            <a:r>
              <a:rPr lang="en-US" kern="0" dirty="0">
                <a:solidFill>
                  <a:schemeClr val="tx1">
                    <a:lumMod val="50000"/>
                  </a:schemeClr>
                </a:solidFill>
                <a:latin typeface="+mj-lt"/>
              </a:rPr>
              <a:t>Hardware/Software Changes Needed:</a:t>
            </a:r>
          </a:p>
          <a:p>
            <a:pPr marL="285750" marR="0" indent="-285750" defTabSz="914400" eaLnBrk="1" fontAlgn="auto" latinLnBrk="0" hangingPunct="1">
              <a:lnSpc>
                <a:spcPct val="100000"/>
              </a:lnSpc>
              <a:spcBef>
                <a:spcPts val="0"/>
              </a:spcBef>
              <a:spcAft>
                <a:spcPts val="0"/>
              </a:spcAft>
              <a:buClr>
                <a:srgbClr val="879BAA"/>
              </a:buClr>
              <a:buSzTx/>
              <a:buFont typeface="Arial" panose="020B0604020202020204" pitchFamily="34" charset="0"/>
              <a:buChar char="•"/>
              <a:tabLst/>
            </a:pPr>
            <a:r>
              <a:rPr lang="en-US" kern="0" dirty="0">
                <a:solidFill>
                  <a:schemeClr val="tx1">
                    <a:lumMod val="50000"/>
                  </a:schemeClr>
                </a:solidFill>
                <a:latin typeface="+mj-lt"/>
              </a:rPr>
              <a:t>Steam manifold</a:t>
            </a:r>
          </a:p>
          <a:p>
            <a:pPr marL="285750" marR="0" indent="-285750" defTabSz="914400" eaLnBrk="1" fontAlgn="auto" latinLnBrk="0" hangingPunct="1">
              <a:lnSpc>
                <a:spcPct val="100000"/>
              </a:lnSpc>
              <a:spcBef>
                <a:spcPts val="0"/>
              </a:spcBef>
              <a:spcAft>
                <a:spcPts val="0"/>
              </a:spcAft>
              <a:buClr>
                <a:srgbClr val="879BAA"/>
              </a:buClr>
              <a:buSzTx/>
              <a:buFont typeface="Arial" panose="020B0604020202020204" pitchFamily="34" charset="0"/>
              <a:buChar char="•"/>
              <a:tabLst/>
            </a:pPr>
            <a:r>
              <a:rPr lang="en-US" kern="0" dirty="0">
                <a:solidFill>
                  <a:schemeClr val="tx1">
                    <a:lumMod val="50000"/>
                  </a:schemeClr>
                </a:solidFill>
                <a:latin typeface="+mj-lt"/>
              </a:rPr>
              <a:t>Valves for fuel shutoff and steam manifold switch</a:t>
            </a:r>
          </a:p>
          <a:p>
            <a:pPr marL="285750" marR="0" indent="-285750" defTabSz="914400" eaLnBrk="1" fontAlgn="auto" latinLnBrk="0" hangingPunct="1">
              <a:lnSpc>
                <a:spcPct val="100000"/>
              </a:lnSpc>
              <a:spcBef>
                <a:spcPts val="0"/>
              </a:spcBef>
              <a:spcAft>
                <a:spcPts val="0"/>
              </a:spcAft>
              <a:buClr>
                <a:srgbClr val="879BAA"/>
              </a:buClr>
              <a:buSzTx/>
              <a:buFont typeface="Arial" panose="020B0604020202020204" pitchFamily="34" charset="0"/>
              <a:buChar char="•"/>
              <a:tabLst/>
            </a:pPr>
            <a:r>
              <a:rPr lang="en-US" kern="0" dirty="0">
                <a:solidFill>
                  <a:schemeClr val="tx1">
                    <a:lumMod val="50000"/>
                  </a:schemeClr>
                </a:solidFill>
                <a:latin typeface="+mj-lt"/>
              </a:rPr>
              <a:t>injected into combustion liner through pilot ports</a:t>
            </a:r>
          </a:p>
          <a:p>
            <a:pPr marL="285750" marR="0" indent="-285750" defTabSz="914400" eaLnBrk="1" fontAlgn="auto" latinLnBrk="0" hangingPunct="1">
              <a:lnSpc>
                <a:spcPct val="100000"/>
              </a:lnSpc>
              <a:spcBef>
                <a:spcPts val="0"/>
              </a:spcBef>
              <a:spcAft>
                <a:spcPts val="0"/>
              </a:spcAft>
              <a:buClr>
                <a:srgbClr val="879BAA"/>
              </a:buClr>
              <a:buSzTx/>
              <a:buFont typeface="Arial" panose="020B0604020202020204" pitchFamily="34" charset="0"/>
              <a:buChar char="•"/>
              <a:tabLst/>
            </a:pPr>
            <a:r>
              <a:rPr kumimoji="0" lang="en-US" b="0" i="0" u="none" strike="noStrike" kern="0" cap="none" spc="0" normalizeH="0" baseline="0" noProof="0" dirty="0">
                <a:ln>
                  <a:noFill/>
                </a:ln>
                <a:solidFill>
                  <a:schemeClr val="tx1">
                    <a:lumMod val="50000"/>
                  </a:schemeClr>
                </a:solidFill>
                <a:effectLst/>
                <a:uLnTx/>
                <a:uFillTx/>
                <a:latin typeface="+mj-lt"/>
              </a:rPr>
              <a:t>Control system for fuel and steam valves</a:t>
            </a:r>
          </a:p>
        </p:txBody>
      </p:sp>
      <p:pic>
        <p:nvPicPr>
          <p:cNvPr id="10" name="Picture 9" descr="micro pic.jpeg">
            <a:extLst>
              <a:ext uri="{FF2B5EF4-FFF2-40B4-BE49-F238E27FC236}">
                <a16:creationId xmlns:a16="http://schemas.microsoft.com/office/drawing/2014/main" xmlns="" id="{18BD2BBF-287D-47EE-BFA3-C17406ABB6D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5508" t="31234" r="39444" b="3763"/>
          <a:stretch/>
        </p:blipFill>
        <p:spPr>
          <a:xfrm>
            <a:off x="5828793" y="1482298"/>
            <a:ext cx="2450716" cy="2556302"/>
          </a:xfrm>
          <a:prstGeom prst="rect">
            <a:avLst/>
          </a:prstGeom>
          <a:ln>
            <a:solidFill>
              <a:schemeClr val="tx1"/>
            </a:solidFill>
          </a:ln>
        </p:spPr>
      </p:pic>
      <p:sp>
        <p:nvSpPr>
          <p:cNvPr id="11" name="TextBox 10">
            <a:extLst>
              <a:ext uri="{FF2B5EF4-FFF2-40B4-BE49-F238E27FC236}">
                <a16:creationId xmlns:a16="http://schemas.microsoft.com/office/drawing/2014/main" xmlns="" id="{C9290651-B32F-4660-8CC0-06FCC436F202}"/>
              </a:ext>
            </a:extLst>
          </p:cNvPr>
          <p:cNvSpPr txBox="1"/>
          <p:nvPr/>
        </p:nvSpPr>
        <p:spPr>
          <a:xfrm>
            <a:off x="5105400" y="909027"/>
            <a:ext cx="3946207" cy="590931"/>
          </a:xfrm>
          <a:prstGeom prst="rect">
            <a:avLst/>
          </a:prstGeom>
          <a:solidFill>
            <a:schemeClr val="bg1"/>
          </a:solidFill>
          <a:ln>
            <a:solidFill>
              <a:schemeClr val="tx1"/>
            </a:solidFill>
          </a:ln>
        </p:spPr>
        <p:txBody>
          <a:bodyPr wrap="square" rtlCol="0">
            <a:spAutoFit/>
          </a:bodyPr>
          <a:lstStyle/>
          <a:p>
            <a:pPr algn="ctr">
              <a:lnSpc>
                <a:spcPct val="90000"/>
              </a:lnSpc>
            </a:pPr>
            <a:r>
              <a:rPr lang="en-US" sz="1800" b="1" dirty="0"/>
              <a:t>ORNL/Capstone 65kw </a:t>
            </a:r>
            <a:r>
              <a:rPr lang="en-US" sz="1800" b="1"/>
              <a:t>Microturbine Testing </a:t>
            </a:r>
            <a:r>
              <a:rPr lang="en-US" b="1" dirty="0"/>
              <a:t>F</a:t>
            </a:r>
            <a:r>
              <a:rPr lang="en-US" sz="1800" b="1"/>
              <a:t>acility</a:t>
            </a:r>
            <a:endParaRPr lang="en-US" sz="1800" b="1" dirty="0"/>
          </a:p>
        </p:txBody>
      </p:sp>
      <p:sp>
        <p:nvSpPr>
          <p:cNvPr id="14" name="TextBox 13">
            <a:extLst>
              <a:ext uri="{FF2B5EF4-FFF2-40B4-BE49-F238E27FC236}">
                <a16:creationId xmlns:a16="http://schemas.microsoft.com/office/drawing/2014/main" xmlns="" id="{B3EC7E42-0FC9-4835-A98D-F53FE57CFD5A}"/>
              </a:ext>
            </a:extLst>
          </p:cNvPr>
          <p:cNvSpPr txBox="1"/>
          <p:nvPr/>
        </p:nvSpPr>
        <p:spPr>
          <a:xfrm>
            <a:off x="228600" y="6194951"/>
            <a:ext cx="8715473" cy="430887"/>
          </a:xfrm>
          <a:prstGeom prst="rect">
            <a:avLst/>
          </a:prstGeom>
          <a:noFill/>
        </p:spPr>
        <p:txBody>
          <a:bodyPr wrap="square" rtlCol="0">
            <a:spAutoFit/>
          </a:bodyPr>
          <a:lstStyle/>
          <a:p>
            <a:pPr algn="ctr"/>
            <a:r>
              <a:rPr lang="en-US" sz="2200" dirty="0">
                <a:latin typeface="+mj-lt"/>
              </a:rPr>
              <a:t>Integrated/Synergistic approach for technology advancements</a:t>
            </a:r>
          </a:p>
        </p:txBody>
      </p:sp>
      <p:sp>
        <p:nvSpPr>
          <p:cNvPr id="16" name="Content Placeholder 2">
            <a:extLst>
              <a:ext uri="{FF2B5EF4-FFF2-40B4-BE49-F238E27FC236}">
                <a16:creationId xmlns:a16="http://schemas.microsoft.com/office/drawing/2014/main" xmlns="" id="{65AE340B-3091-479A-A974-8E74ED1B068E}"/>
              </a:ext>
            </a:extLst>
          </p:cNvPr>
          <p:cNvSpPr>
            <a:spLocks noGrp="1"/>
          </p:cNvSpPr>
          <p:nvPr>
            <p:ph idx="1"/>
          </p:nvPr>
        </p:nvSpPr>
        <p:spPr>
          <a:xfrm>
            <a:off x="5273993" y="4170403"/>
            <a:ext cx="3717607" cy="1938992"/>
          </a:xfrm>
          <a:noFill/>
        </p:spPr>
        <p:txBody>
          <a:bodyPr wrap="square" lIns="0" tIns="0" rIns="0" bIns="0" rtlCol="0">
            <a:spAutoFit/>
          </a:bodyPr>
          <a:lstStyle/>
          <a:p>
            <a:pPr eaLnBrk="1" fontAlgn="auto" hangingPunct="1">
              <a:spcBef>
                <a:spcPts val="0"/>
              </a:spcBef>
              <a:spcAft>
                <a:spcPts val="0"/>
              </a:spcAft>
              <a:buClr>
                <a:srgbClr val="879BAA"/>
              </a:buClr>
              <a:buSzTx/>
            </a:pPr>
            <a:r>
              <a:rPr lang="en-US" sz="1800" kern="0" dirty="0">
                <a:solidFill>
                  <a:schemeClr val="tx1">
                    <a:lumMod val="50000"/>
                  </a:schemeClr>
                </a:solidFill>
                <a:latin typeface="+mj-lt"/>
                <a:cs typeface="Arial" panose="020B0604020202020204" pitchFamily="34" charset="0"/>
              </a:rPr>
              <a:t>Microstructure and mechanical properties of the AM HX materials</a:t>
            </a:r>
          </a:p>
          <a:p>
            <a:pPr eaLnBrk="1" fontAlgn="auto" hangingPunct="1">
              <a:spcBef>
                <a:spcPts val="0"/>
              </a:spcBef>
              <a:spcAft>
                <a:spcPts val="0"/>
              </a:spcAft>
              <a:buClr>
                <a:srgbClr val="879BAA"/>
              </a:buClr>
              <a:buSzTx/>
            </a:pPr>
            <a:r>
              <a:rPr lang="en-US" sz="1800" kern="0" dirty="0">
                <a:solidFill>
                  <a:schemeClr val="tx1">
                    <a:lumMod val="50000"/>
                  </a:schemeClr>
                </a:solidFill>
                <a:latin typeface="+mj-lt"/>
                <a:cs typeface="Arial" panose="020B0604020202020204" pitchFamily="34" charset="0"/>
              </a:rPr>
              <a:t>Exposure in ORNL SCO2 rigs at 400°C-600°C and 200-300 bars for duration up to 2,000h to compare Determination of AM HX lifetime and ORNL lifetime model in SCO2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840" t="11637" r="19849" b="59900"/>
          <a:stretch/>
        </p:blipFill>
        <p:spPr bwMode="auto">
          <a:xfrm>
            <a:off x="1377144" y="4267200"/>
            <a:ext cx="7614456"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785" t="850" r="14658" b="1518"/>
          <a:stretch/>
        </p:blipFill>
        <p:spPr bwMode="auto">
          <a:xfrm>
            <a:off x="4876800" y="1298519"/>
            <a:ext cx="4207167" cy="327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2">
            <a:extLst>
              <a:ext uri="{FF2B5EF4-FFF2-40B4-BE49-F238E27FC236}">
                <a16:creationId xmlns:a16="http://schemas.microsoft.com/office/drawing/2014/main" xmlns="" id="{9D1F49D0-77B7-45A7-8C69-2FB582192B37}"/>
              </a:ext>
            </a:extLst>
          </p:cNvPr>
          <p:cNvSpPr txBox="1">
            <a:spLocks/>
          </p:cNvSpPr>
          <p:nvPr/>
        </p:nvSpPr>
        <p:spPr bwMode="auto">
          <a:xfrm>
            <a:off x="533400" y="-430213"/>
            <a:ext cx="838161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Autofit/>
          </a:bodyPr>
          <a:lstStyle>
            <a:lvl1pPr marL="0" indent="0">
              <a:defRPr sz="4500" kern="0" baseline="0">
                <a:solidFill>
                  <a:schemeClr val="tx2"/>
                </a:solidFill>
                <a:latin typeface="+mj-lt"/>
                <a:ea typeface="+mj-ea"/>
                <a:cs typeface="+mj-cs"/>
              </a:defRPr>
            </a:lvl1pPr>
            <a:lvl2pPr>
              <a:defRPr sz="5000">
                <a:solidFill>
                  <a:schemeClr val="tx2"/>
                </a:solidFill>
                <a:latin typeface="Calibri" pitchFamily="34" charset="0"/>
              </a:defRPr>
            </a:lvl2pPr>
            <a:lvl3pPr>
              <a:defRPr sz="5000">
                <a:solidFill>
                  <a:schemeClr val="tx2"/>
                </a:solidFill>
                <a:latin typeface="Calibri" pitchFamily="34" charset="0"/>
              </a:defRPr>
            </a:lvl3pPr>
            <a:lvl4pPr>
              <a:defRPr sz="5000">
                <a:solidFill>
                  <a:schemeClr val="tx2"/>
                </a:solidFill>
                <a:latin typeface="Calibri" pitchFamily="34" charset="0"/>
              </a:defRPr>
            </a:lvl4pPr>
            <a:lvl5pPr>
              <a:defRPr sz="5000">
                <a:solidFill>
                  <a:schemeClr val="tx2"/>
                </a:solidFill>
                <a:latin typeface="Calibri" pitchFamily="34" charset="0"/>
              </a:defRPr>
            </a:lvl5pPr>
            <a:lvl6pPr marL="457200" fontAlgn="base">
              <a:spcBef>
                <a:spcPct val="0"/>
              </a:spcBef>
              <a:spcAft>
                <a:spcPct val="0"/>
              </a:spcAft>
              <a:defRPr sz="5000">
                <a:solidFill>
                  <a:schemeClr val="tx2"/>
                </a:solidFill>
                <a:latin typeface="Calibri" pitchFamily="34" charset="0"/>
              </a:defRPr>
            </a:lvl6pPr>
            <a:lvl7pPr marL="914400" fontAlgn="base">
              <a:spcBef>
                <a:spcPct val="0"/>
              </a:spcBef>
              <a:spcAft>
                <a:spcPct val="0"/>
              </a:spcAft>
              <a:defRPr sz="5000">
                <a:solidFill>
                  <a:schemeClr val="tx2"/>
                </a:solidFill>
                <a:latin typeface="Calibri" pitchFamily="34" charset="0"/>
              </a:defRPr>
            </a:lvl7pPr>
            <a:lvl8pPr marL="1371600" fontAlgn="base">
              <a:spcBef>
                <a:spcPct val="0"/>
              </a:spcBef>
              <a:spcAft>
                <a:spcPct val="0"/>
              </a:spcAft>
              <a:defRPr sz="5000">
                <a:solidFill>
                  <a:schemeClr val="tx2"/>
                </a:solidFill>
                <a:latin typeface="Calibri" pitchFamily="34" charset="0"/>
              </a:defRPr>
            </a:lvl8pPr>
            <a:lvl9pPr marL="1828800" fontAlgn="base">
              <a:spcBef>
                <a:spcPct val="0"/>
              </a:spcBef>
              <a:spcAft>
                <a:spcPct val="0"/>
              </a:spcAft>
              <a:defRPr sz="5000">
                <a:solidFill>
                  <a:schemeClr val="tx2"/>
                </a:solidFill>
                <a:latin typeface="Calibri" pitchFamily="34" charset="0"/>
              </a:defRPr>
            </a:lvl9pPr>
          </a:lstStyle>
          <a:p>
            <a:r>
              <a:rPr lang="en-US" sz="4100" dirty="0"/>
              <a:t/>
            </a:r>
            <a:br>
              <a:rPr lang="en-US" sz="4100" dirty="0"/>
            </a:br>
            <a:r>
              <a:rPr lang="en-US" sz="4100" dirty="0"/>
              <a:t/>
            </a:r>
            <a:br>
              <a:rPr lang="en-US" sz="4100" dirty="0"/>
            </a:br>
            <a:r>
              <a:rPr lang="en-US" sz="4100" dirty="0"/>
              <a:t>Steam Injection from Pilot Manifold</a:t>
            </a:r>
          </a:p>
        </p:txBody>
      </p:sp>
      <p:sp>
        <p:nvSpPr>
          <p:cNvPr id="2" name="TextBox 1"/>
          <p:cNvSpPr txBox="1"/>
          <p:nvPr/>
        </p:nvSpPr>
        <p:spPr>
          <a:xfrm>
            <a:off x="152400" y="3992543"/>
            <a:ext cx="1828800" cy="492443"/>
          </a:xfrm>
          <a:prstGeom prst="rect">
            <a:avLst/>
          </a:prstGeom>
          <a:noFill/>
        </p:spPr>
        <p:txBody>
          <a:bodyPr wrap="square" lIns="0" tIns="0" rIns="0" bIns="0" rtlCol="0">
            <a:spAutoFit/>
          </a:bodyPr>
          <a:lstStyle/>
          <a:p>
            <a:pPr marL="0" marR="0" indent="0" defTabSz="914400" eaLnBrk="1" fontAlgn="auto" latinLnBrk="0" hangingPunct="1">
              <a:lnSpc>
                <a:spcPct val="100000"/>
              </a:lnSpc>
              <a:spcBef>
                <a:spcPts val="0"/>
              </a:spcBef>
              <a:spcAft>
                <a:spcPts val="0"/>
              </a:spcAft>
              <a:buClr>
                <a:srgbClr val="879BAA"/>
              </a:buClr>
              <a:buSzTx/>
              <a:buFontTx/>
              <a:buNone/>
              <a:tabLst/>
            </a:pPr>
            <a:r>
              <a:rPr lang="en-US" sz="1600" kern="0" dirty="0">
                <a:solidFill>
                  <a:srgbClr val="FF0000"/>
                </a:solidFill>
              </a:rPr>
              <a:t>Main Fuel Injection (Nat. Gas)</a:t>
            </a:r>
            <a:endParaRPr kumimoji="0" lang="en-US" sz="1600" b="0" i="0" u="none" strike="noStrike" kern="0" cap="none" spc="0" normalizeH="0" baseline="0" noProof="0" dirty="0">
              <a:ln>
                <a:noFill/>
              </a:ln>
              <a:solidFill>
                <a:srgbClr val="FF0000"/>
              </a:solidFill>
              <a:effectLst/>
              <a:uLnTx/>
              <a:uFillTx/>
            </a:endParaRPr>
          </a:p>
        </p:txBody>
      </p:sp>
      <p:sp>
        <p:nvSpPr>
          <p:cNvPr id="15" name="TextBox 14"/>
          <p:cNvSpPr txBox="1"/>
          <p:nvPr/>
        </p:nvSpPr>
        <p:spPr>
          <a:xfrm>
            <a:off x="1722974" y="2656492"/>
            <a:ext cx="2620425" cy="246221"/>
          </a:xfrm>
          <a:prstGeom prst="rect">
            <a:avLst/>
          </a:prstGeom>
          <a:noFill/>
        </p:spPr>
        <p:txBody>
          <a:bodyPr wrap="square" lIns="0" tIns="0" rIns="0" bIns="0" rtlCol="0">
            <a:spAutoFit/>
          </a:bodyPr>
          <a:lstStyle/>
          <a:p>
            <a:pPr marL="0" marR="0" indent="0" defTabSz="914400" eaLnBrk="1" fontAlgn="auto" latinLnBrk="0" hangingPunct="1">
              <a:lnSpc>
                <a:spcPct val="100000"/>
              </a:lnSpc>
              <a:spcBef>
                <a:spcPts val="0"/>
              </a:spcBef>
              <a:spcAft>
                <a:spcPts val="0"/>
              </a:spcAft>
              <a:buClr>
                <a:srgbClr val="879BAA"/>
              </a:buClr>
              <a:buSzTx/>
              <a:buFontTx/>
              <a:buNone/>
              <a:tabLst/>
            </a:pPr>
            <a:r>
              <a:rPr lang="en-US" sz="1600" kern="0" dirty="0">
                <a:solidFill>
                  <a:srgbClr val="0070C0"/>
                </a:solidFill>
              </a:rPr>
              <a:t>Pilot Fuel/Steam Manifold</a:t>
            </a:r>
            <a:endParaRPr kumimoji="0" lang="en-US" sz="1600" b="0" i="0" u="none" strike="noStrike" kern="0" cap="none" spc="0" normalizeH="0" baseline="0" noProof="0" dirty="0">
              <a:ln>
                <a:noFill/>
              </a:ln>
              <a:solidFill>
                <a:srgbClr val="0070C0"/>
              </a:solidFill>
              <a:effectLst/>
              <a:uLnTx/>
              <a:uFillTx/>
            </a:endParaRPr>
          </a:p>
        </p:txBody>
      </p:sp>
      <p:sp>
        <p:nvSpPr>
          <p:cNvPr id="16" name="TextBox 15"/>
          <p:cNvSpPr txBox="1"/>
          <p:nvPr/>
        </p:nvSpPr>
        <p:spPr>
          <a:xfrm>
            <a:off x="595885" y="3325445"/>
            <a:ext cx="1940239" cy="246221"/>
          </a:xfrm>
          <a:prstGeom prst="rect">
            <a:avLst/>
          </a:prstGeom>
          <a:noFill/>
        </p:spPr>
        <p:txBody>
          <a:bodyPr wrap="square" lIns="0" tIns="0" rIns="0" bIns="0" rtlCol="0">
            <a:spAutoFit/>
          </a:bodyPr>
          <a:lstStyle/>
          <a:p>
            <a:pPr marL="0" marR="0" indent="0" defTabSz="914400" eaLnBrk="1" fontAlgn="auto" latinLnBrk="0" hangingPunct="1">
              <a:lnSpc>
                <a:spcPct val="100000"/>
              </a:lnSpc>
              <a:spcBef>
                <a:spcPts val="0"/>
              </a:spcBef>
              <a:spcAft>
                <a:spcPts val="0"/>
              </a:spcAft>
              <a:buClr>
                <a:srgbClr val="879BAA"/>
              </a:buClr>
              <a:buSzTx/>
              <a:buFontTx/>
              <a:buNone/>
              <a:tabLst/>
            </a:pPr>
            <a:r>
              <a:rPr lang="en-US" sz="1600" kern="0" dirty="0">
                <a:solidFill>
                  <a:srgbClr val="FF0000"/>
                </a:solidFill>
              </a:rPr>
              <a:t>Main Fuel Manifold</a:t>
            </a:r>
            <a:endParaRPr kumimoji="0" lang="en-US" sz="1600" b="0" i="0" u="none" strike="noStrike" kern="0" cap="none" spc="0" normalizeH="0" baseline="0" noProof="0" dirty="0">
              <a:ln>
                <a:noFill/>
              </a:ln>
              <a:solidFill>
                <a:srgbClr val="FF0000"/>
              </a:solidFill>
              <a:effectLst/>
              <a:uLnTx/>
              <a:uFillTx/>
            </a:endParaRPr>
          </a:p>
        </p:txBody>
      </p:sp>
      <p:sp>
        <p:nvSpPr>
          <p:cNvPr id="17" name="TextBox 16"/>
          <p:cNvSpPr txBox="1"/>
          <p:nvPr/>
        </p:nvSpPr>
        <p:spPr>
          <a:xfrm>
            <a:off x="3429000" y="3774757"/>
            <a:ext cx="2275645" cy="492443"/>
          </a:xfrm>
          <a:prstGeom prst="rect">
            <a:avLst/>
          </a:prstGeom>
          <a:noFill/>
        </p:spPr>
        <p:txBody>
          <a:bodyPr wrap="square" lIns="0" tIns="0" rIns="0" bIns="0" rtlCol="0">
            <a:spAutoFit/>
          </a:bodyPr>
          <a:lstStyle/>
          <a:p>
            <a:pPr marL="0" marR="0" indent="0" defTabSz="914400" eaLnBrk="1" fontAlgn="auto" latinLnBrk="0" hangingPunct="1">
              <a:lnSpc>
                <a:spcPct val="100000"/>
              </a:lnSpc>
              <a:spcBef>
                <a:spcPts val="0"/>
              </a:spcBef>
              <a:spcAft>
                <a:spcPts val="0"/>
              </a:spcAft>
              <a:buClr>
                <a:srgbClr val="879BAA"/>
              </a:buClr>
              <a:buSzTx/>
              <a:buFontTx/>
              <a:buNone/>
              <a:tabLst/>
            </a:pPr>
            <a:r>
              <a:rPr lang="en-US" sz="1600" kern="0" dirty="0">
                <a:solidFill>
                  <a:srgbClr val="0070C0"/>
                </a:solidFill>
              </a:rPr>
              <a:t>Pilot Fuel/Steam Injection Ports</a:t>
            </a:r>
            <a:endParaRPr kumimoji="0" lang="en-US" sz="1600" b="0" i="0" u="none" strike="noStrike" kern="0" cap="none" spc="0" normalizeH="0" baseline="0" noProof="0" dirty="0">
              <a:ln>
                <a:noFill/>
              </a:ln>
              <a:solidFill>
                <a:srgbClr val="0070C0"/>
              </a:solidFill>
              <a:effectLst/>
              <a:uLnTx/>
              <a:uFillTx/>
            </a:endParaRPr>
          </a:p>
        </p:txBody>
      </p:sp>
      <p:cxnSp>
        <p:nvCxnSpPr>
          <p:cNvPr id="19" name="Straight Arrow Connector 18"/>
          <p:cNvCxnSpPr/>
          <p:nvPr/>
        </p:nvCxnSpPr>
        <p:spPr bwMode="auto">
          <a:xfrm flipH="1">
            <a:off x="3256644" y="4267200"/>
            <a:ext cx="553356" cy="600533"/>
          </a:xfrm>
          <a:prstGeom prst="straightConnector1">
            <a:avLst/>
          </a:prstGeom>
          <a:solidFill>
            <a:schemeClr val="tx2"/>
          </a:solidFill>
          <a:ln w="19050" cap="flat" cmpd="sng" algn="ctr">
            <a:solidFill>
              <a:srgbClr val="0070C0"/>
            </a:solidFill>
            <a:prstDash val="solid"/>
            <a:miter lim="800000"/>
            <a:headEnd type="none" w="med" len="med"/>
            <a:tailEnd type="triangl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Straight Arrow Connector 20"/>
          <p:cNvCxnSpPr/>
          <p:nvPr/>
        </p:nvCxnSpPr>
        <p:spPr bwMode="auto">
          <a:xfrm>
            <a:off x="1156715" y="4386880"/>
            <a:ext cx="900685" cy="718520"/>
          </a:xfrm>
          <a:prstGeom prst="straightConnector1">
            <a:avLst/>
          </a:prstGeom>
          <a:solidFill>
            <a:schemeClr val="tx2"/>
          </a:solidFill>
          <a:ln w="19050" cap="flat" cmpd="sng" algn="ctr">
            <a:solidFill>
              <a:srgbClr val="FF0000"/>
            </a:solidFill>
            <a:prstDash val="solid"/>
            <a:miter lim="800000"/>
            <a:headEnd type="none" w="med" len="med"/>
            <a:tailEnd type="triangl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Straight Arrow Connector 22"/>
          <p:cNvCxnSpPr/>
          <p:nvPr/>
        </p:nvCxnSpPr>
        <p:spPr bwMode="auto">
          <a:xfrm>
            <a:off x="2653285" y="2971800"/>
            <a:ext cx="228600" cy="1839860"/>
          </a:xfrm>
          <a:prstGeom prst="straightConnector1">
            <a:avLst/>
          </a:prstGeom>
          <a:solidFill>
            <a:schemeClr val="tx2"/>
          </a:solidFill>
          <a:ln w="19050" cap="flat" cmpd="sng" algn="ctr">
            <a:solidFill>
              <a:srgbClr val="0070C0"/>
            </a:solidFill>
            <a:prstDash val="solid"/>
            <a:miter lim="800000"/>
            <a:headEnd type="none" w="med" len="med"/>
            <a:tailEnd type="triangl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Straight Arrow Connector 24"/>
          <p:cNvCxnSpPr/>
          <p:nvPr/>
        </p:nvCxnSpPr>
        <p:spPr bwMode="auto">
          <a:xfrm>
            <a:off x="1947003" y="3587999"/>
            <a:ext cx="345761" cy="1223661"/>
          </a:xfrm>
          <a:prstGeom prst="straightConnector1">
            <a:avLst/>
          </a:prstGeom>
          <a:solidFill>
            <a:schemeClr val="tx2"/>
          </a:solidFill>
          <a:ln w="19050" cap="flat" cmpd="sng" algn="ctr">
            <a:solidFill>
              <a:srgbClr val="FF0000"/>
            </a:solidFill>
            <a:prstDash val="solid"/>
            <a:miter lim="800000"/>
            <a:headEnd type="none" w="med" len="med"/>
            <a:tailEnd type="triangl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8" name="Rectangle 27"/>
          <p:cNvSpPr/>
          <p:nvPr/>
        </p:nvSpPr>
        <p:spPr bwMode="auto">
          <a:xfrm>
            <a:off x="5505855" y="1600200"/>
            <a:ext cx="3429000" cy="1088452"/>
          </a:xfrm>
          <a:prstGeom prst="rect">
            <a:avLst/>
          </a:prstGeom>
          <a:noFill/>
          <a:ln w="28575">
            <a:solidFill>
              <a:srgbClr val="FF0000"/>
            </a:solidFill>
            <a:miter lim="800000"/>
          </a:ln>
          <a:effectLst/>
        </p:spPr>
        <p:txBody>
          <a:bodyPr wrap="square" lIns="108013" tIns="54006" rIns="108013" bIns="54006" numCol="1" spcCol="72000" rtlCol="0" anchor="t" anchorCtr="0">
            <a:noAutofit/>
          </a:bodyPr>
          <a:lstStyle/>
          <a:p>
            <a:pPr algn="ctr" fontAlgn="auto">
              <a:spcBef>
                <a:spcPct val="0"/>
              </a:spcBef>
              <a:spcAft>
                <a:spcPts val="0"/>
              </a:spcAft>
              <a:buClr>
                <a:srgbClr val="879BAA"/>
              </a:buClr>
            </a:pPr>
            <a:endParaRPr lang="en-US" sz="1200" kern="0" dirty="0">
              <a:solidFill>
                <a:srgbClr val="000000"/>
              </a:solidFill>
            </a:endParaRPr>
          </a:p>
        </p:txBody>
      </p:sp>
      <p:cxnSp>
        <p:nvCxnSpPr>
          <p:cNvPr id="30" name="Straight Arrow Connector 29"/>
          <p:cNvCxnSpPr/>
          <p:nvPr/>
        </p:nvCxnSpPr>
        <p:spPr bwMode="auto">
          <a:xfrm flipH="1">
            <a:off x="6781800" y="2661666"/>
            <a:ext cx="533400" cy="1852667"/>
          </a:xfrm>
          <a:prstGeom prst="straightConnector1">
            <a:avLst/>
          </a:prstGeom>
          <a:solidFill>
            <a:schemeClr val="tx2"/>
          </a:solidFill>
          <a:ln w="41275" cap="flat" cmpd="sng" algn="ctr">
            <a:solidFill>
              <a:srgbClr val="FF0000"/>
            </a:solidFill>
            <a:prstDash val="solid"/>
            <a:miter lim="800000"/>
            <a:headEnd type="none" w="med" len="med"/>
            <a:tailEnd type="triangle"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9" name="TextBox 38"/>
          <p:cNvSpPr txBox="1"/>
          <p:nvPr/>
        </p:nvSpPr>
        <p:spPr>
          <a:xfrm>
            <a:off x="36459" y="5486400"/>
            <a:ext cx="1397626" cy="738664"/>
          </a:xfrm>
          <a:prstGeom prst="rect">
            <a:avLst/>
          </a:prstGeom>
          <a:noFill/>
        </p:spPr>
        <p:txBody>
          <a:bodyPr wrap="square" lIns="0" tIns="0" rIns="0" bIns="0" rtlCol="0">
            <a:spAutoFit/>
          </a:bodyPr>
          <a:lstStyle/>
          <a:p>
            <a:pPr marL="0" marR="0" indent="0" defTabSz="914400" eaLnBrk="1" fontAlgn="auto" latinLnBrk="0" hangingPunct="1">
              <a:lnSpc>
                <a:spcPct val="100000"/>
              </a:lnSpc>
              <a:spcBef>
                <a:spcPts val="0"/>
              </a:spcBef>
              <a:spcAft>
                <a:spcPts val="0"/>
              </a:spcAft>
              <a:buClr>
                <a:srgbClr val="879BAA"/>
              </a:buClr>
              <a:buSzTx/>
              <a:buFontTx/>
              <a:buNone/>
              <a:tabLst/>
            </a:pPr>
            <a:r>
              <a:rPr lang="en-US" sz="1600" kern="0" dirty="0">
                <a:solidFill>
                  <a:srgbClr val="000000"/>
                </a:solidFill>
              </a:rPr>
              <a:t>Main Fuel/Air Premix Chamber</a:t>
            </a:r>
            <a:endParaRPr kumimoji="0" lang="en-US" sz="1600" b="0" i="0" u="none" strike="noStrike" kern="0" cap="none" spc="0" normalizeH="0" baseline="0" noProof="0" dirty="0">
              <a:ln>
                <a:noFill/>
              </a:ln>
              <a:solidFill>
                <a:srgbClr val="000000"/>
              </a:solidFill>
              <a:effectLst/>
              <a:uLnTx/>
              <a:uFillTx/>
            </a:endParaRPr>
          </a:p>
        </p:txBody>
      </p:sp>
      <p:cxnSp>
        <p:nvCxnSpPr>
          <p:cNvPr id="40" name="Straight Arrow Connector 39"/>
          <p:cNvCxnSpPr/>
          <p:nvPr/>
        </p:nvCxnSpPr>
        <p:spPr bwMode="auto">
          <a:xfrm flipV="1">
            <a:off x="1295400" y="5109784"/>
            <a:ext cx="1375568" cy="452816"/>
          </a:xfrm>
          <a:prstGeom prst="straightConnector1">
            <a:avLst/>
          </a:prstGeom>
          <a:solidFill>
            <a:schemeClr val="tx2"/>
          </a:solidFill>
          <a:ln w="1905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42" name="TextBox 41"/>
          <p:cNvSpPr txBox="1"/>
          <p:nvPr/>
        </p:nvSpPr>
        <p:spPr>
          <a:xfrm>
            <a:off x="291085" y="1545652"/>
            <a:ext cx="4509515" cy="830997"/>
          </a:xfrm>
          <a:prstGeom prst="rect">
            <a:avLst/>
          </a:prstGeom>
          <a:noFill/>
        </p:spPr>
        <p:txBody>
          <a:bodyPr wrap="square" lIns="0" tIns="0" rIns="0" bIns="0" rtlCol="0">
            <a:spAutoFit/>
          </a:bodyPr>
          <a:lstStyle/>
          <a:p>
            <a:pPr marL="0" marR="0" indent="0" defTabSz="914400" eaLnBrk="1" fontAlgn="auto" latinLnBrk="0" hangingPunct="1">
              <a:lnSpc>
                <a:spcPct val="100000"/>
              </a:lnSpc>
              <a:spcBef>
                <a:spcPts val="0"/>
              </a:spcBef>
              <a:spcAft>
                <a:spcPts val="0"/>
              </a:spcAft>
              <a:buClr>
                <a:srgbClr val="879BAA"/>
              </a:buClr>
              <a:buSzTx/>
              <a:buFontTx/>
              <a:buNone/>
              <a:tabLst/>
            </a:pPr>
            <a:r>
              <a:rPr kumimoji="0" lang="en-US" b="1" i="0" u="none" strike="noStrike" kern="0" cap="none" spc="0" normalizeH="0" baseline="0" noProof="0" dirty="0">
                <a:ln>
                  <a:noFill/>
                </a:ln>
                <a:solidFill>
                  <a:srgbClr val="000000"/>
                </a:solidFill>
                <a:effectLst/>
                <a:uLnTx/>
                <a:uFillTx/>
              </a:rPr>
              <a:t>Steam</a:t>
            </a:r>
            <a:r>
              <a:rPr kumimoji="0" lang="en-US" b="1" i="0" u="none" strike="noStrike" kern="0" cap="none" spc="0" normalizeH="0" noProof="0" dirty="0">
                <a:ln>
                  <a:noFill/>
                </a:ln>
                <a:solidFill>
                  <a:srgbClr val="000000"/>
                </a:solidFill>
                <a:effectLst/>
                <a:uLnTx/>
                <a:uFillTx/>
              </a:rPr>
              <a:t> Injection Planned at Pilot Manifold (after starting) for Potential Emissions Improvement</a:t>
            </a:r>
            <a:endParaRPr kumimoji="0" lang="en-US" b="1"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254217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xmlns="" id="{6E320563-29AD-48A9-BF0B-AD8953BD395F}"/>
              </a:ext>
            </a:extLst>
          </p:cNvPr>
          <p:cNvSpPr txBox="1">
            <a:spLocks/>
          </p:cNvSpPr>
          <p:nvPr/>
        </p:nvSpPr>
        <p:spPr bwMode="auto">
          <a:xfrm>
            <a:off x="457200" y="-439091"/>
            <a:ext cx="792441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Autofit/>
          </a:bodyPr>
          <a:lstStyle>
            <a:defPPr>
              <a:defRPr lang="en-US"/>
            </a:defPPr>
            <a:lvl1pPr eaLnBrk="1" hangingPunct="1">
              <a:defRPr sz="4000" baseline="0">
                <a:solidFill>
                  <a:schemeClr val="tx2"/>
                </a:solidFill>
                <a:latin typeface="+mj-lt"/>
                <a:ea typeface="+mj-ea"/>
                <a:cs typeface="+mj-cs"/>
              </a:defRPr>
            </a:lvl1pPr>
            <a:lvl2pPr>
              <a:defRPr sz="5000">
                <a:solidFill>
                  <a:schemeClr val="tx2"/>
                </a:solidFill>
                <a:latin typeface="Calibri" pitchFamily="34" charset="0"/>
              </a:defRPr>
            </a:lvl2pPr>
            <a:lvl3pPr>
              <a:defRPr sz="5000">
                <a:solidFill>
                  <a:schemeClr val="tx2"/>
                </a:solidFill>
                <a:latin typeface="Calibri" pitchFamily="34" charset="0"/>
              </a:defRPr>
            </a:lvl3pPr>
            <a:lvl4pPr>
              <a:defRPr sz="5000">
                <a:solidFill>
                  <a:schemeClr val="tx2"/>
                </a:solidFill>
                <a:latin typeface="Calibri" pitchFamily="34" charset="0"/>
              </a:defRPr>
            </a:lvl4pPr>
            <a:lvl5pPr>
              <a:defRPr sz="5000">
                <a:solidFill>
                  <a:schemeClr val="tx2"/>
                </a:solidFill>
                <a:latin typeface="Calibri" pitchFamily="34" charset="0"/>
              </a:defRPr>
            </a:lvl5pPr>
            <a:lvl6pPr marL="457200" fontAlgn="base">
              <a:spcBef>
                <a:spcPct val="0"/>
              </a:spcBef>
              <a:spcAft>
                <a:spcPct val="0"/>
              </a:spcAft>
              <a:defRPr sz="5000">
                <a:solidFill>
                  <a:schemeClr val="tx2"/>
                </a:solidFill>
                <a:latin typeface="Calibri" pitchFamily="34" charset="0"/>
              </a:defRPr>
            </a:lvl6pPr>
            <a:lvl7pPr marL="914400" fontAlgn="base">
              <a:spcBef>
                <a:spcPct val="0"/>
              </a:spcBef>
              <a:spcAft>
                <a:spcPct val="0"/>
              </a:spcAft>
              <a:defRPr sz="5000">
                <a:solidFill>
                  <a:schemeClr val="tx2"/>
                </a:solidFill>
                <a:latin typeface="Calibri" pitchFamily="34" charset="0"/>
              </a:defRPr>
            </a:lvl7pPr>
            <a:lvl8pPr marL="1371600" fontAlgn="base">
              <a:spcBef>
                <a:spcPct val="0"/>
              </a:spcBef>
              <a:spcAft>
                <a:spcPct val="0"/>
              </a:spcAft>
              <a:defRPr sz="5000">
                <a:solidFill>
                  <a:schemeClr val="tx2"/>
                </a:solidFill>
                <a:latin typeface="Calibri" pitchFamily="34" charset="0"/>
              </a:defRPr>
            </a:lvl8pPr>
            <a:lvl9pPr marL="1828800" fontAlgn="base">
              <a:spcBef>
                <a:spcPct val="0"/>
              </a:spcBef>
              <a:spcAft>
                <a:spcPct val="0"/>
              </a:spcAft>
              <a:defRPr sz="5000">
                <a:solidFill>
                  <a:schemeClr val="tx2"/>
                </a:solidFill>
                <a:latin typeface="Calibri" pitchFamily="34" charset="0"/>
              </a:defRPr>
            </a:lvl9pPr>
          </a:lstStyle>
          <a:p>
            <a:r>
              <a:rPr lang="en-US" sz="4100" dirty="0"/>
              <a:t/>
            </a:r>
            <a:br>
              <a:rPr lang="en-US" sz="4100" dirty="0"/>
            </a:br>
            <a:r>
              <a:rPr lang="en-US" sz="4100" dirty="0"/>
              <a:t/>
            </a:r>
            <a:br>
              <a:rPr lang="en-US" sz="4100" dirty="0"/>
            </a:br>
            <a:r>
              <a:rPr lang="en-US" sz="4100" dirty="0"/>
              <a:t>Original Proposal for Steam Manifold</a:t>
            </a:r>
          </a:p>
        </p:txBody>
      </p:sp>
      <p:sp>
        <p:nvSpPr>
          <p:cNvPr id="5" name="TextBox 4">
            <a:extLst>
              <a:ext uri="{FF2B5EF4-FFF2-40B4-BE49-F238E27FC236}">
                <a16:creationId xmlns:a16="http://schemas.microsoft.com/office/drawing/2014/main" xmlns="" id="{3B5C9B0E-81E4-4A2D-8D9C-2757575F8C05}"/>
              </a:ext>
            </a:extLst>
          </p:cNvPr>
          <p:cNvSpPr txBox="1"/>
          <p:nvPr/>
        </p:nvSpPr>
        <p:spPr>
          <a:xfrm>
            <a:off x="148002" y="914400"/>
            <a:ext cx="5049831" cy="3170099"/>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Original Proposal – Inject steam through the DLE pilot fuel circuit</a:t>
            </a:r>
          </a:p>
          <a:p>
            <a:r>
              <a:rPr lang="en-US" sz="2000" b="1" u="sng" dirty="0">
                <a:latin typeface="Times New Roman" panose="02020603050405020304" pitchFamily="18" charset="0"/>
                <a:cs typeface="Times New Roman" panose="02020603050405020304" pitchFamily="18" charset="0"/>
              </a:rPr>
              <a:t>Challenges:</a:t>
            </a:r>
            <a:endParaRPr lang="en-US" sz="2000" dirty="0">
              <a:latin typeface="Times New Roman" panose="02020603050405020304" pitchFamily="18" charset="0"/>
              <a:cs typeface="Times New Roman" panose="02020603050405020304" pitchFamily="18" charset="0"/>
            </a:endParaRPr>
          </a:p>
          <a:p>
            <a:pPr marL="342900" indent="-342900">
              <a:buAutoNum type="arabicPeriod"/>
            </a:pPr>
            <a:r>
              <a:rPr lang="en-US" sz="2000" dirty="0">
                <a:latin typeface="Times New Roman" panose="02020603050405020304" pitchFamily="18" charset="0"/>
                <a:cs typeface="Times New Roman" panose="02020603050405020304" pitchFamily="18" charset="0"/>
              </a:rPr>
              <a:t>Maintain lean combustion without affecting flashback requires a dome redesign.</a:t>
            </a:r>
          </a:p>
          <a:p>
            <a:pPr marL="342900" indent="-342900">
              <a:buAutoNum type="arabicPeriod"/>
            </a:pPr>
            <a:r>
              <a:rPr lang="en-US" sz="2000" dirty="0">
                <a:latin typeface="Times New Roman" panose="02020603050405020304" pitchFamily="18" charset="0"/>
                <a:cs typeface="Times New Roman" panose="02020603050405020304" pitchFamily="18" charset="0"/>
              </a:rPr>
              <a:t>DLE fuel manifold is bulky and there is no room to accommodate a steam manifold and maintain emissions guarantee</a:t>
            </a:r>
          </a:p>
          <a:p>
            <a:pPr marL="342900" indent="-342900">
              <a:buAutoNum type="arabicPeriod"/>
            </a:pPr>
            <a:r>
              <a:rPr lang="en-US" sz="2000" dirty="0">
                <a:latin typeface="Times New Roman" panose="02020603050405020304" pitchFamily="18" charset="0"/>
                <a:cs typeface="Times New Roman" panose="02020603050405020304" pitchFamily="18" charset="0"/>
              </a:rPr>
              <a:t>Control system rework is required and a new fuel schedule has to be developed</a:t>
            </a:r>
          </a:p>
        </p:txBody>
      </p:sp>
      <p:pic>
        <p:nvPicPr>
          <p:cNvPr id="6" name="Picture 5">
            <a:extLst>
              <a:ext uri="{FF2B5EF4-FFF2-40B4-BE49-F238E27FC236}">
                <a16:creationId xmlns:a16="http://schemas.microsoft.com/office/drawing/2014/main" xmlns="" id="{25E3BF09-1BA4-426A-8682-CEEF710CEF0E}"/>
              </a:ext>
            </a:extLst>
          </p:cNvPr>
          <p:cNvPicPr>
            <a:picLocks noChangeAspect="1"/>
          </p:cNvPicPr>
          <p:nvPr/>
        </p:nvPicPr>
        <p:blipFill>
          <a:blip r:embed="rId2"/>
          <a:stretch>
            <a:fillRect/>
          </a:stretch>
        </p:blipFill>
        <p:spPr>
          <a:xfrm>
            <a:off x="5185998" y="858793"/>
            <a:ext cx="3810000" cy="2951207"/>
          </a:xfrm>
          <a:prstGeom prst="rect">
            <a:avLst/>
          </a:prstGeom>
        </p:spPr>
      </p:pic>
      <p:pic>
        <p:nvPicPr>
          <p:cNvPr id="7" name="Picture 6">
            <a:extLst>
              <a:ext uri="{FF2B5EF4-FFF2-40B4-BE49-F238E27FC236}">
                <a16:creationId xmlns:a16="http://schemas.microsoft.com/office/drawing/2014/main" xmlns="" id="{0DD24E7B-3E91-4F3D-91D2-B0EC6BEEB66D}"/>
              </a:ext>
            </a:extLst>
          </p:cNvPr>
          <p:cNvPicPr>
            <a:picLocks noChangeAspect="1"/>
          </p:cNvPicPr>
          <p:nvPr/>
        </p:nvPicPr>
        <p:blipFill rotWithShape="1">
          <a:blip r:embed="rId3"/>
          <a:srcRect l="46000" t="29729" r="24834" b="10155"/>
          <a:stretch/>
        </p:blipFill>
        <p:spPr>
          <a:xfrm>
            <a:off x="6019800" y="3741432"/>
            <a:ext cx="2542943" cy="2811768"/>
          </a:xfrm>
          <a:prstGeom prst="rect">
            <a:avLst/>
          </a:prstGeom>
          <a:ln w="22225">
            <a:solidFill>
              <a:schemeClr val="tx1"/>
            </a:solidFill>
          </a:ln>
        </p:spPr>
      </p:pic>
      <p:sp>
        <p:nvSpPr>
          <p:cNvPr id="8" name="TextBox 7">
            <a:extLst>
              <a:ext uri="{FF2B5EF4-FFF2-40B4-BE49-F238E27FC236}">
                <a16:creationId xmlns:a16="http://schemas.microsoft.com/office/drawing/2014/main" xmlns="" id="{2DC7D845-826A-4D4F-BF85-449937DCC13D}"/>
              </a:ext>
            </a:extLst>
          </p:cNvPr>
          <p:cNvSpPr txBox="1"/>
          <p:nvPr/>
        </p:nvSpPr>
        <p:spPr>
          <a:xfrm>
            <a:off x="152400" y="4068901"/>
            <a:ext cx="5682259" cy="2246769"/>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Updated Proposal – Move to Gas/Water style combustion system.</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Design challenges are greatly reduced</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Steam manifold design exists and no DLE fuel manifold is required</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Diffusion flame combustion system is more robust</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Emissions at full load would be nearly unaffected</a:t>
            </a:r>
          </a:p>
        </p:txBody>
      </p:sp>
    </p:spTree>
    <p:extLst>
      <p:ext uri="{BB962C8B-B14F-4D97-AF65-F5344CB8AC3E}">
        <p14:creationId xmlns:p14="http://schemas.microsoft.com/office/powerpoint/2010/main" val="24906537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Default Them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bbd8d32-57eb-4c25-a7af-abe0816fa3e8"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AACEAC45444F234CA9ACC8BCED2DB1D4" ma:contentTypeVersion="3" ma:contentTypeDescription="Create a new document." ma:contentTypeScope="" ma:versionID="6b9c61717705cd2af4a0f834dbd3e082">
  <xsd:schema xmlns:xsd="http://www.w3.org/2001/XMLSchema" xmlns:xs="http://www.w3.org/2001/XMLSchema" xmlns:p="http://schemas.microsoft.com/office/2006/metadata/properties" xmlns:ns2="c6d9b406-8ab6-4e35-b189-c607f551e6ff" xmlns:ns3="a61bfe4a-0ddf-4441-8e99-727684e48fab" targetNamespace="http://schemas.microsoft.com/office/2006/metadata/properties" ma:root="true" ma:fieldsID="c99990c45763faf7431741662f6dd0bb" ns2:_="" ns3:_="">
    <xsd:import namespace="c6d9b406-8ab6-4e35-b189-c607f551e6ff"/>
    <xsd:import namespace="a61bfe4a-0ddf-4441-8e99-727684e48fab"/>
    <xsd:element name="properties">
      <xsd:complexType>
        <xsd:sequence>
          <xsd:element name="documentManagement">
            <xsd:complexType>
              <xsd:all>
                <xsd:element ref="ns2:_dlc_DocId" minOccurs="0"/>
                <xsd:element ref="ns2:_dlc_DocIdUrl" minOccurs="0"/>
                <xsd:element ref="ns2:_dlc_DocIdPersistId" minOccurs="0"/>
                <xsd:element ref="ns2:TaxCatchAll" minOccurs="0"/>
                <xsd:element ref="ns2:TaxCatchAllLabel"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d9b406-8ab6-4e35-b189-c607f551e6f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1" nillable="true" ma:displayName="Taxonomy Catch All Column" ma:hidden="true" ma:list="{905695e0-aca8-4f7a-b0cc-bf47a0a263f3}" ma:internalName="TaxCatchAll" ma:showField="CatchAllData" ma:web="a61bfe4a-0ddf-4441-8e99-727684e48fa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905695e0-aca8-4f7a-b0cc-bf47a0a263f3}" ma:internalName="TaxCatchAllLabel" ma:readOnly="true" ma:showField="CatchAllDataLabel" ma:web="a61bfe4a-0ddf-4441-8e99-727684e48fa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61bfe4a-0ddf-4441-8e99-727684e48fab"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6d9b406-8ab6-4e35-b189-c607f551e6f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F9AFEF75-A1F6-46DD-A552-21E63D5C821E}">
  <ds:schemaRefs>
    <ds:schemaRef ds:uri="Microsoft.SharePoint.Taxonomy.ContentTypeSync"/>
  </ds:schemaRefs>
</ds:datastoreItem>
</file>

<file path=customXml/itemProps2.xml><?xml version="1.0" encoding="utf-8"?>
<ds:datastoreItem xmlns:ds="http://schemas.openxmlformats.org/officeDocument/2006/customXml" ds:itemID="{0DE990F0-3BDE-4F33-A939-8D486E9ACF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d9b406-8ab6-4e35-b189-c607f551e6ff"/>
    <ds:schemaRef ds:uri="a61bfe4a-0ddf-4441-8e99-727684e48f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CB6072-CB7D-4037-B2F5-3416D0C54B31}">
  <ds:schemaRefs>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http://purl.org/dc/terms/"/>
    <ds:schemaRef ds:uri="a61bfe4a-0ddf-4441-8e99-727684e48fab"/>
    <ds:schemaRef ds:uri="http://schemas.microsoft.com/office/infopath/2007/PartnerControls"/>
    <ds:schemaRef ds:uri="c6d9b406-8ab6-4e35-b189-c607f551e6ff"/>
    <ds:schemaRef ds:uri="http://purl.org/dc/dcmitype/"/>
    <ds:schemaRef ds:uri="http://purl.org/dc/elements/1.1/"/>
  </ds:schemaRefs>
</ds:datastoreItem>
</file>

<file path=customXml/itemProps4.xml><?xml version="1.0" encoding="utf-8"?>
<ds:datastoreItem xmlns:ds="http://schemas.openxmlformats.org/officeDocument/2006/customXml" ds:itemID="{8ED90F11-7767-4197-B91D-D2CDE7D0C0F5}">
  <ds:schemaRefs>
    <ds:schemaRef ds:uri="http://schemas.microsoft.com/sharepoint/v3/contenttype/forms"/>
  </ds:schemaRefs>
</ds:datastoreItem>
</file>

<file path=customXml/itemProps5.xml><?xml version="1.0" encoding="utf-8"?>
<ds:datastoreItem xmlns:ds="http://schemas.openxmlformats.org/officeDocument/2006/customXml" ds:itemID="{47D80B57-6FBB-4FD3-B032-B79C31D5E2A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3104</TotalTime>
  <Words>1345</Words>
  <Application>Microsoft Office PowerPoint</Application>
  <PresentationFormat>On-screen Show (4:3)</PresentationFormat>
  <Paragraphs>119</Paragraphs>
  <Slides>13</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ＭＳ Ｐゴシック</vt:lpstr>
      <vt:lpstr>Arial</vt:lpstr>
      <vt:lpstr>Arial Black</vt:lpstr>
      <vt:lpstr>Calibri</vt:lpstr>
      <vt:lpstr>Century Gothic</vt:lpstr>
      <vt:lpstr>Constantia</vt:lpstr>
      <vt:lpstr>Times New Roman</vt:lpstr>
      <vt:lpstr>Wingdings</vt:lpstr>
      <vt:lpstr>Wingdings 2</vt:lpstr>
      <vt:lpstr>Flow</vt:lpstr>
      <vt:lpstr>Default Theme</vt:lpstr>
      <vt:lpstr>Demonstration of Improved CHP Systems utilizing Improved Gas Turbine and sCO2 Cycles Using Additive Manufacturing (AM) DE-EE0008413 Siemens/Oak Ridge National Laboratory Oct 1st 2018 – Sept 30th 2021</vt:lpstr>
      <vt:lpstr>Overview</vt:lpstr>
      <vt:lpstr>Project Objective(s)</vt:lpstr>
      <vt:lpstr>Technical Innovation</vt:lpstr>
      <vt:lpstr>Technical Innovation</vt:lpstr>
      <vt:lpstr>Technical Approach</vt:lpstr>
      <vt:lpstr>PowerPoint Presentation</vt:lpstr>
      <vt:lpstr>PowerPoint Presentation</vt:lpstr>
      <vt:lpstr>PowerPoint Presentation</vt:lpstr>
      <vt:lpstr>Results and Accomplishments </vt:lpstr>
      <vt:lpstr>Results and Accomplishments </vt:lpstr>
      <vt:lpstr>Transition (beyond DOE assistance) </vt:lpstr>
      <vt:lpstr>Questions?</vt:lpstr>
    </vt:vector>
  </TitlesOfParts>
  <Company>t-Centric Consulting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Randall Sands</dc:creator>
  <cp:lastModifiedBy>Kardell, Jason (CONTR)</cp:lastModifiedBy>
  <cp:revision>159</cp:revision>
  <cp:lastPrinted>2018-05-31T19:00:36Z</cp:lastPrinted>
  <dcterms:created xsi:type="dcterms:W3CDTF">2010-01-20T19:19:30Z</dcterms:created>
  <dcterms:modified xsi:type="dcterms:W3CDTF">2020-05-29T17:27:45Z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0x010100AACEAC45444F234CA9ACC8BCED2DB1D4</vt:lpwstr>
  </property>
</Properties>
</file>