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6"/>
    <p:sldMasterId id="2147484094" r:id="rId7"/>
  </p:sldMasterIdLst>
  <p:notesMasterIdLst>
    <p:notesMasterId r:id="rId15"/>
  </p:notesMasterIdLst>
  <p:handoutMasterIdLst>
    <p:handoutMasterId r:id="rId16"/>
  </p:handoutMasterIdLst>
  <p:sldIdLst>
    <p:sldId id="279" r:id="rId8"/>
    <p:sldId id="280" r:id="rId9"/>
    <p:sldId id="282" r:id="rId10"/>
    <p:sldId id="303" r:id="rId11"/>
    <p:sldId id="283" r:id="rId12"/>
    <p:sldId id="285" r:id="rId13"/>
    <p:sldId id="287" r:id="rId14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0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93325" autoAdjust="0"/>
  </p:normalViewPr>
  <p:slideViewPr>
    <p:cSldViewPr snapToObjects="1">
      <p:cViewPr varScale="1">
        <p:scale>
          <a:sx n="108" d="100"/>
          <a:sy n="108" d="100"/>
        </p:scale>
        <p:origin x="13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Curtiss Fox" userId="cb7d9050-af75-4c95-9665-9611277468fb" providerId="ADAL" clId="{3B7FB711-AF40-448F-960F-7C3A01285533}"/>
    <pc:docChg chg="undo custSel delSld modSld">
      <pc:chgData name="J. Curtiss Fox" userId="cb7d9050-af75-4c95-9665-9611277468fb" providerId="ADAL" clId="{3B7FB711-AF40-448F-960F-7C3A01285533}" dt="2020-05-11T18:22:16.561" v="667" actId="20577"/>
      <pc:docMkLst>
        <pc:docMk/>
      </pc:docMkLst>
      <pc:sldChg chg="del">
        <pc:chgData name="J. Curtiss Fox" userId="cb7d9050-af75-4c95-9665-9611277468fb" providerId="ADAL" clId="{3B7FB711-AF40-448F-960F-7C3A01285533}" dt="2020-05-11T17:48:19.560" v="42" actId="47"/>
        <pc:sldMkLst>
          <pc:docMk/>
          <pc:sldMk cId="0" sldId="273"/>
        </pc:sldMkLst>
      </pc:sldChg>
      <pc:sldChg chg="modSp mod">
        <pc:chgData name="J. Curtiss Fox" userId="cb7d9050-af75-4c95-9665-9611277468fb" providerId="ADAL" clId="{3B7FB711-AF40-448F-960F-7C3A01285533}" dt="2020-05-11T18:22:16.561" v="667" actId="20577"/>
        <pc:sldMkLst>
          <pc:docMk/>
          <pc:sldMk cId="0" sldId="279"/>
        </pc:sldMkLst>
        <pc:spChg chg="mod">
          <ac:chgData name="J. Curtiss Fox" userId="cb7d9050-af75-4c95-9665-9611277468fb" providerId="ADAL" clId="{3B7FB711-AF40-448F-960F-7C3A01285533}" dt="2020-05-11T18:22:16.561" v="667" actId="20577"/>
          <ac:spMkLst>
            <pc:docMk/>
            <pc:sldMk cId="0" sldId="279"/>
            <ac:spMk id="7170" creationId="{00000000-0000-0000-0000-000000000000}"/>
          </ac:spMkLst>
        </pc:spChg>
      </pc:sldChg>
      <pc:sldChg chg="modSp mod">
        <pc:chgData name="J. Curtiss Fox" userId="cb7d9050-af75-4c95-9665-9611277468fb" providerId="ADAL" clId="{3B7FB711-AF40-448F-960F-7C3A01285533}" dt="2020-05-11T17:34:37.792" v="33"/>
        <pc:sldMkLst>
          <pc:docMk/>
          <pc:sldMk cId="0" sldId="280"/>
        </pc:sldMkLst>
        <pc:spChg chg="mod">
          <ac:chgData name="J. Curtiss Fox" userId="cb7d9050-af75-4c95-9665-9611277468fb" providerId="ADAL" clId="{3B7FB711-AF40-448F-960F-7C3A01285533}" dt="2020-05-11T17:34:37.792" v="33"/>
          <ac:spMkLst>
            <pc:docMk/>
            <pc:sldMk cId="0" sldId="280"/>
            <ac:spMk id="22" creationId="{00000000-0000-0000-0000-000000000000}"/>
          </ac:spMkLst>
        </pc:spChg>
        <pc:graphicFrameChg chg="modGraphic">
          <ac:chgData name="J. Curtiss Fox" userId="cb7d9050-af75-4c95-9665-9611277468fb" providerId="ADAL" clId="{3B7FB711-AF40-448F-960F-7C3A01285533}" dt="2020-05-11T17:12:06.022" v="32" actId="20577"/>
          <ac:graphicFrameMkLst>
            <pc:docMk/>
            <pc:sldMk cId="0" sldId="280"/>
            <ac:graphicFrameMk id="15" creationId="{00000000-0000-0000-0000-000000000000}"/>
          </ac:graphicFrameMkLst>
        </pc:graphicFrameChg>
      </pc:sldChg>
      <pc:sldChg chg="modSp mod">
        <pc:chgData name="J. Curtiss Fox" userId="cb7d9050-af75-4c95-9665-9611277468fb" providerId="ADAL" clId="{3B7FB711-AF40-448F-960F-7C3A01285533}" dt="2020-05-11T18:06:11.977" v="658" actId="403"/>
        <pc:sldMkLst>
          <pc:docMk/>
          <pc:sldMk cId="0" sldId="283"/>
        </pc:sldMkLst>
        <pc:graphicFrameChg chg="mod modGraphic">
          <ac:chgData name="J. Curtiss Fox" userId="cb7d9050-af75-4c95-9665-9611277468fb" providerId="ADAL" clId="{3B7FB711-AF40-448F-960F-7C3A01285533}" dt="2020-05-11T18:06:11.977" v="658" actId="403"/>
          <ac:graphicFrameMkLst>
            <pc:docMk/>
            <pc:sldMk cId="0" sldId="283"/>
            <ac:graphicFrameMk id="9" creationId="{00000000-0000-0000-0000-000000000000}"/>
          </ac:graphicFrameMkLst>
        </pc:graphicFrameChg>
      </pc:sldChg>
      <pc:sldChg chg="modSp mod">
        <pc:chgData name="J. Curtiss Fox" userId="cb7d9050-af75-4c95-9665-9611277468fb" providerId="ADAL" clId="{3B7FB711-AF40-448F-960F-7C3A01285533}" dt="2020-05-11T18:02:14.914" v="645" actId="20577"/>
        <pc:sldMkLst>
          <pc:docMk/>
          <pc:sldMk cId="0" sldId="285"/>
        </pc:sldMkLst>
        <pc:spChg chg="mod">
          <ac:chgData name="J. Curtiss Fox" userId="cb7d9050-af75-4c95-9665-9611277468fb" providerId="ADAL" clId="{3B7FB711-AF40-448F-960F-7C3A01285533}" dt="2020-05-11T17:48:14.705" v="41" actId="33524"/>
          <ac:spMkLst>
            <pc:docMk/>
            <pc:sldMk cId="0" sldId="285"/>
            <ac:spMk id="10" creationId="{00000000-0000-0000-0000-000000000000}"/>
          </ac:spMkLst>
        </pc:spChg>
        <pc:spChg chg="mod">
          <ac:chgData name="J. Curtiss Fox" userId="cb7d9050-af75-4c95-9665-9611277468fb" providerId="ADAL" clId="{3B7FB711-AF40-448F-960F-7C3A01285533}" dt="2020-05-11T18:02:14.914" v="645" actId="20577"/>
          <ac:spMkLst>
            <pc:docMk/>
            <pc:sldMk cId="0" sldId="285"/>
            <ac:spMk id="32770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6A7D07-8472-46FC-BC58-C12AB2C194EB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E4D707-A4EF-4A4B-9B2A-DDA58D7862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655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ACF62B-1367-462A-B0B2-C4B820C9C093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580CD6-F454-43A1-A27E-2DE49F2159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791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1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580CD6-F454-43A1-A27E-2DE49F2159E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872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" y="32766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AFDA-C767-4A0C-A867-D057A752C1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531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A7CB-5B1C-46F0-83DA-11D4178FB4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992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5DEAD-5BF0-427F-B1D5-13852BF694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49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2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5" y="2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3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6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70" y="1761403"/>
            <a:ext cx="3255297" cy="75713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6" y="6313044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/>
            <a: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</a:br>
            <a: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6"/>
            <a:ext cx="2953546" cy="61929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5" name="Picture 14" descr="Big circ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674" y="1081263"/>
            <a:ext cx="2451100" cy="2381251"/>
          </a:xfrm>
          <a:prstGeom prst="rect">
            <a:avLst/>
          </a:prstGeom>
        </p:spPr>
      </p:pic>
      <p:pic>
        <p:nvPicPr>
          <p:cNvPr id="14" name="Picture 13" descr="medium circle 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475" y="1659820"/>
            <a:ext cx="2305050" cy="2127251"/>
          </a:xfrm>
          <a:prstGeom prst="rect">
            <a:avLst/>
          </a:prstGeom>
        </p:spPr>
      </p:pic>
      <p:pic>
        <p:nvPicPr>
          <p:cNvPr id="16" name="Picture 15" descr="small circl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056" y="2753429"/>
            <a:ext cx="2159000" cy="22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2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3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688" indent="-22224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196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3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8"/>
            <a:ext cx="4192528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4" y="1402418"/>
            <a:ext cx="4194175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4" y="2227999"/>
            <a:ext cx="4194175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0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5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9079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6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93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404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8DAF7110-3A19-4937-ACD5-6C167853B1AA}" type="slidenum">
              <a:rPr lang="en-US" altLang="en-US">
                <a:solidFill>
                  <a:prstClr val="black"/>
                </a:solidFill>
                <a:latin typeface="Arial" charset="0"/>
                <a:cs typeface="Arial" charset="0"/>
              </a:rPr>
              <a:pPr defTabSz="914400" eaLnBrk="1" hangingPunct="1"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6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59B2-37DF-4CEB-8524-92F032B081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480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53A6-6A82-4A56-B223-EBA5E95486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275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A40F-1F78-464D-A015-FE0FCC73FD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17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825E1-F80E-4235-AB07-F3D1B7508D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388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EA2D-C45D-40F2-8496-64C3303B0E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382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52400" y="32766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7C257-FE96-484D-B474-5DC765EE1E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34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708C-A0FD-4D63-96EF-7D1DA40CED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312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90F9-3ADB-4691-BBA4-3E315A21D5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618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F567C765-1D86-454D-B3D7-0102762237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83" r:id="rId8"/>
    <p:sldLayoutId id="2147484093" r:id="rId9"/>
    <p:sldLayoutId id="2147484084" r:id="rId10"/>
    <p:sldLayoutId id="214748408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1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18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37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56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75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2" indent="-230182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59" indent="-27939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30182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59" indent="-173034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688" indent="-22224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>
                <a:solidFill>
                  <a:schemeClr val="tx1"/>
                </a:solidFill>
              </a:rPr>
              <a:t>High Speed Medium Voltage CHP System with Advanced Grid Support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DE-EE0008409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Clemson University and TECO Westinghouse Motor Company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October 1, 2018 to March 31, 2022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7772400" cy="19050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J. Curtiss Fox, PhD – Clemson University</a:t>
            </a:r>
          </a:p>
          <a:p>
            <a:pPr marR="0" eaLnBrk="1" hangingPunct="1">
              <a:lnSpc>
                <a:spcPct val="90000"/>
              </a:lnSpc>
            </a:pPr>
            <a:endParaRPr lang="en-US" altLang="en-US" sz="1800" dirty="0">
              <a:solidFill>
                <a:schemeClr val="tx2"/>
              </a:solidFill>
            </a:endParaRPr>
          </a:p>
          <a:p>
            <a:pPr marR="0" eaLnBrk="1" hangingPunct="1">
              <a:lnSpc>
                <a:spcPct val="90000"/>
              </a:lnSpc>
            </a:pPr>
            <a:endParaRPr lang="en-US" altLang="en-US" sz="1800" dirty="0">
              <a:solidFill>
                <a:schemeClr val="tx2"/>
              </a:solidFill>
            </a:endParaRP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U.S. DOE Advanced Manufacturing Office Virtual Program Review Meeting  </a:t>
            </a: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June 2-3, 2020</a:t>
            </a:r>
          </a:p>
          <a:p>
            <a:pPr marR="0" eaLnBrk="1" hangingPunct="1">
              <a:lnSpc>
                <a:spcPct val="90000"/>
              </a:lnSpc>
            </a:pP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806450" y="6096000"/>
            <a:ext cx="799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chemeClr val="tx2"/>
                </a:solidFill>
              </a:rPr>
              <a:t>This presentation does not contain any proprietary, confidential, or otherwise restricted information.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6AFDA-C767-4A0C-A867-D057A752C1B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8229600" cy="709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/>
              <a:t>Overview Slide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63538" y="1609725"/>
            <a:ext cx="404653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lnSpc>
                <a:spcPct val="80000"/>
              </a:lnSpc>
            </a:pPr>
            <a:r>
              <a:rPr lang="en-US" altLang="en-US" sz="1600" dirty="0"/>
              <a:t>Award issued:  October 2018</a:t>
            </a:r>
          </a:p>
          <a:p>
            <a:pPr defTabSz="914400" eaLnBrk="1" hangingPunct="1">
              <a:lnSpc>
                <a:spcPct val="80000"/>
              </a:lnSpc>
            </a:pPr>
            <a:r>
              <a:rPr lang="en-US" altLang="en-US" sz="1600" dirty="0"/>
              <a:t>Scheduled end date:  June 2021</a:t>
            </a:r>
          </a:p>
          <a:p>
            <a:pPr defTabSz="914400" eaLnBrk="1" hangingPunct="1">
              <a:lnSpc>
                <a:spcPct val="80000"/>
              </a:lnSpc>
            </a:pPr>
            <a:r>
              <a:rPr lang="en-US" altLang="en-US" sz="1600" dirty="0"/>
              <a:t>Projected end date:  March 2022</a:t>
            </a:r>
          </a:p>
          <a:p>
            <a:pPr defTabSz="914400" eaLnBrk="1" hangingPunct="1">
              <a:lnSpc>
                <a:spcPct val="80000"/>
              </a:lnSpc>
            </a:pPr>
            <a:r>
              <a:rPr lang="en-US" altLang="en-US" sz="1600" dirty="0"/>
              <a:t>Project Progress:  30%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63538" y="1119188"/>
            <a:ext cx="1371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953" tIns="42977" rIns="85953" bIns="42977">
            <a:spAutoFit/>
          </a:bodyPr>
          <a:lstStyle>
            <a:lvl1pPr defTabSz="9588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588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5885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588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588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589A"/>
                </a:solidFill>
                <a:latin typeface="Calibri" panose="020F0502020204030204" pitchFamily="34" charset="0"/>
              </a:rPr>
              <a:t>Timeline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63538" y="2819400"/>
            <a:ext cx="115728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953" tIns="42977" rIns="85953" bIns="42977">
            <a:spAutoFit/>
          </a:bodyPr>
          <a:lstStyle>
            <a:lvl1pPr defTabSz="9588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588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5885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588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588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589A"/>
                </a:solidFill>
                <a:latin typeface="Calibri" panose="020F0502020204030204" pitchFamily="34" charset="0"/>
              </a:rPr>
              <a:t>Budget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24400" y="3422650"/>
            <a:ext cx="42672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80" tIns="47840" rIns="95680" bIns="47840"/>
          <a:lstStyle>
            <a:lvl1pPr marL="360363" indent="-360363" defTabSz="95885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8850" eaLnBrk="0" hangingPunct="0"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8850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8850" eaLnBrk="0" hangingPunct="0"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8850" eaLnBrk="0" hangingPunct="0"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1900" dirty="0">
              <a:latin typeface="Calibri" panose="020F0502020204030204" pitchFamily="34" charset="0"/>
              <a:cs typeface="+mn-cs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4646"/>
              </p:ext>
            </p:extLst>
          </p:nvPr>
        </p:nvGraphicFramePr>
        <p:xfrm>
          <a:off x="365682" y="3362538"/>
          <a:ext cx="4085668" cy="159019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623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2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90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09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94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3599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j-lt"/>
                      </a:endParaRPr>
                    </a:p>
                  </a:txBody>
                  <a:tcPr marL="83098" marR="83098" marT="41512" marB="41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</a:rPr>
                        <a:t>FY 19-20 Costs</a:t>
                      </a:r>
                    </a:p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 marL="83098" marR="83098" marT="41512" marB="41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</a:rPr>
                        <a:t>FY 21 Costs</a:t>
                      </a:r>
                    </a:p>
                  </a:txBody>
                  <a:tcPr marL="83098" marR="83098" marT="41512" marB="41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</a:rPr>
                        <a:t>FY 22 Costs</a:t>
                      </a:r>
                    </a:p>
                  </a:txBody>
                  <a:tcPr marL="83098" marR="83098" marT="41512" marB="41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</a:rPr>
                        <a:t>Total Planned Funding</a:t>
                      </a:r>
                    </a:p>
                  </a:txBody>
                  <a:tcPr marL="83098" marR="83098" marT="41512" marB="4151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41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>
                          <a:latin typeface="+mj-lt"/>
                        </a:rPr>
                        <a:t>DOE Funded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3098" marR="83098" marT="41512" marB="41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>
                          <a:latin typeface="+mj-lt"/>
                        </a:rPr>
                        <a:t>$627k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marL="83098" marR="83098" marT="41512" marB="41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$422k</a:t>
                      </a:r>
                    </a:p>
                  </a:txBody>
                  <a:tcPr marL="83098" marR="83098" marT="41512" marB="41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$449k</a:t>
                      </a:r>
                    </a:p>
                  </a:txBody>
                  <a:tcPr marL="83098" marR="83098" marT="41512" marB="41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$1,499,368</a:t>
                      </a:r>
                    </a:p>
                  </a:txBody>
                  <a:tcPr marL="83098" marR="83098" marT="41512" marB="4151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latin typeface="+mj-lt"/>
                        </a:rPr>
                        <a:t>Project Cost Share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3098" marR="83098" marT="41512" marB="41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$391k</a:t>
                      </a:r>
                    </a:p>
                  </a:txBody>
                  <a:tcPr marL="83098" marR="83098" marT="41512" marB="41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$399k</a:t>
                      </a:r>
                    </a:p>
                  </a:txBody>
                  <a:tcPr marL="83098" marR="83098" marT="41512" marB="41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$18k</a:t>
                      </a:r>
                    </a:p>
                  </a:txBody>
                  <a:tcPr marL="83098" marR="83098" marT="41512" marB="415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$809,859</a:t>
                      </a:r>
                    </a:p>
                  </a:txBody>
                  <a:tcPr marL="83098" marR="83098" marT="41512" marB="41512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4818538" y="3937001"/>
            <a:ext cx="3900012" cy="292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80" tIns="47840" rIns="95680" bIns="47840"/>
          <a:lstStyle>
            <a:lvl1pPr marL="360363" indent="-36036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76400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n-US" sz="1600" kern="0" dirty="0">
                <a:latin typeface="Calibri" panose="020F0502020204030204" pitchFamily="34" charset="0"/>
              </a:rPr>
              <a:t>Acceptance of wide bandgap semiconductors in medium-voltage utility class power electronics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600" kern="0" dirty="0">
                <a:latin typeface="Calibri" panose="020F0502020204030204" pitchFamily="34" charset="0"/>
              </a:rPr>
              <a:t>Demonstration of megawatt scale medium voltage, power electronics coupled CHP system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600" kern="0" dirty="0">
                <a:latin typeface="Calibri" panose="020F0502020204030204" pitchFamily="34" charset="0"/>
              </a:rPr>
              <a:t>Development of a control system able to meet grid connected and islanded operational standards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600" kern="0" dirty="0">
                <a:latin typeface="Calibri" panose="020F0502020204030204" pitchFamily="34" charset="0"/>
              </a:rPr>
              <a:t>Achieving cost projections and market penetration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100" kern="0" dirty="0">
              <a:latin typeface="Calibri" panose="020F0502020204030204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818537" y="3473451"/>
            <a:ext cx="12604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953" tIns="42977" rIns="85953" bIns="42977">
            <a:spAutoFit/>
          </a:bodyPr>
          <a:lstStyle>
            <a:lvl1pPr defTabSz="9588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588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5885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588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588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589A"/>
                </a:solidFill>
                <a:latin typeface="Calibri" panose="020F0502020204030204" pitchFamily="34" charset="0"/>
              </a:rPr>
              <a:t>Barriers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700485" y="1122362"/>
            <a:ext cx="13398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953" tIns="42977" rIns="85953" bIns="42977">
            <a:spAutoFit/>
          </a:bodyPr>
          <a:lstStyle>
            <a:lvl1pPr defTabSz="9588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588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5885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588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588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589A"/>
                </a:solidFill>
                <a:latin typeface="Calibri" panose="020F0502020204030204" pitchFamily="34" charset="0"/>
              </a:rPr>
              <a:t>Partners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760299"/>
            <a:ext cx="2270010" cy="571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77" b="13270"/>
          <a:stretch/>
        </p:blipFill>
        <p:spPr>
          <a:xfrm>
            <a:off x="5052951" y="2548231"/>
            <a:ext cx="3240705" cy="4670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59B2-37DF-4CEB-8524-92F032B0810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61632" y="5018189"/>
            <a:ext cx="3487762" cy="48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953" tIns="42977" rIns="85953" bIns="42977">
            <a:spAutoFit/>
          </a:bodyPr>
          <a:lstStyle>
            <a:lvl1pPr defTabSz="9588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9588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95885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9588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9588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589A"/>
                </a:solidFill>
                <a:latin typeface="Calibri" panose="020F0502020204030204" pitchFamily="34" charset="0"/>
              </a:rPr>
              <a:t>AMO MYPP Connection</a:t>
            </a:r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361632" y="5509050"/>
            <a:ext cx="4046537" cy="123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lnSpc>
                <a:spcPct val="80000"/>
              </a:lnSpc>
            </a:pPr>
            <a:r>
              <a:rPr lang="en-US" altLang="en-US" sz="1600" dirty="0"/>
              <a:t>Combined Heat and Power Systems</a:t>
            </a:r>
          </a:p>
          <a:p>
            <a:pPr defTabSz="914400" eaLnBrk="1" hangingPunct="1">
              <a:lnSpc>
                <a:spcPct val="80000"/>
              </a:lnSpc>
            </a:pPr>
            <a:r>
              <a:rPr lang="en-US" altLang="en-US" sz="1600" dirty="0"/>
              <a:t>Wide Bandgap Semiconductors for Power Electronics</a:t>
            </a:r>
          </a:p>
          <a:p>
            <a:pPr defTabSz="914400" eaLnBrk="1" hangingPunct="1">
              <a:lnSpc>
                <a:spcPct val="80000"/>
              </a:lnSpc>
            </a:pPr>
            <a:r>
              <a:rPr lang="en-US" altLang="en-US" sz="1600" dirty="0"/>
              <a:t>Advanced Manufacturing to Enable Modernization of Electric Power Systems</a:t>
            </a:r>
          </a:p>
          <a:p>
            <a:pPr defTabSz="914400" eaLnBrk="1" hangingPunct="1">
              <a:lnSpc>
                <a:spcPct val="80000"/>
              </a:lnSpc>
            </a:pPr>
            <a:endParaRPr lang="en-US" alt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Project Objective(s)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6764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</a:rPr>
              <a:t>The primary goal of this project is to be in a position to develop a medium voltage commercial grid-tied system with advanced grid support functions validated against UL 1741 SA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</a:rPr>
              <a:t>Enable a TR6 demonstration of the 1MW, 500Hz, 1500RPM high frequency CHP generator and electric machine system, utilizing advanced grid support functions required by IEEE Std. 1547-2018 and UL 1741SA .</a:t>
            </a:r>
          </a:p>
          <a:p>
            <a:pPr defTabSz="914400" eaLnBrk="1" hangingPunct="1">
              <a:buClr>
                <a:schemeClr val="tx2"/>
              </a:buClr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The demonstration system developed during this project will:</a:t>
            </a:r>
          </a:p>
          <a:p>
            <a:pPr marL="742950" lvl="1" indent="-285750" defTabSz="9144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</a:rPr>
              <a:t>Validate the grid-tied </a:t>
            </a:r>
            <a:r>
              <a:rPr lang="en-US" altLang="en-US" sz="1600" dirty="0" err="1">
                <a:solidFill>
                  <a:schemeClr val="tx2">
                    <a:lumMod val="75000"/>
                  </a:schemeClr>
                </a:solidFill>
              </a:rPr>
              <a:t>SiC</a:t>
            </a: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</a:rPr>
              <a:t> enabled high frequency CHP generator converter.</a:t>
            </a:r>
          </a:p>
          <a:p>
            <a:pPr marL="742950" lvl="1" indent="-285750" defTabSz="9144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</a:rPr>
              <a:t>Implement and validate the system replicating the gas turbine dynamics and high speed generator-tied converter.</a:t>
            </a:r>
          </a:p>
          <a:p>
            <a:pPr marL="742950" lvl="1" indent="-285750" defTabSz="9144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</a:rPr>
              <a:t>Demonstrate island mode transitions and resynchronization for reconnection with the power grid with the fully coupled system prototype setup.</a:t>
            </a:r>
          </a:p>
          <a:p>
            <a:pPr eaLnBrk="1" hangingPunct="1">
              <a:buClr>
                <a:schemeClr val="tx2"/>
              </a:buClr>
            </a:pP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59B2-37DF-4CEB-8524-92F032B0810B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155726"/>
              </p:ext>
            </p:extLst>
          </p:nvPr>
        </p:nvGraphicFramePr>
        <p:xfrm>
          <a:off x="2514600" y="4876800"/>
          <a:ext cx="4419600" cy="176160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274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48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1263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Demonstration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System Specifications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04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Generator Voltage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4.16 kV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04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Power</a:t>
                      </a:r>
                      <a:r>
                        <a:rPr lang="en-US" sz="1100" baseline="0" dirty="0">
                          <a:effectLst/>
                        </a:rPr>
                        <a:t> Rating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 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04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Operating Speed</a:t>
                      </a:r>
                      <a:r>
                        <a:rPr lang="en-US" sz="1100" b="1" baseline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Range</a:t>
                      </a:r>
                      <a:endParaRPr lang="en-US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11,000 – 15,000 RPM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04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Grid Voltage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480 V – 13.8 kV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04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Enabling</a:t>
                      </a:r>
                      <a:r>
                        <a:rPr lang="en-US" sz="1100" baseline="0" dirty="0">
                          <a:effectLst/>
                        </a:rPr>
                        <a:t> Technology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WBG </a:t>
                      </a:r>
                      <a:r>
                        <a:rPr lang="en-US" sz="1100" dirty="0" err="1">
                          <a:effectLst/>
                        </a:rPr>
                        <a:t>SiC</a:t>
                      </a:r>
                      <a:r>
                        <a:rPr lang="en-US" sz="1100" dirty="0">
                          <a:effectLst/>
                        </a:rPr>
                        <a:t> MOSFET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04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Microgrid</a:t>
                      </a:r>
                      <a:r>
                        <a:rPr lang="en-US" sz="1100" baseline="0" dirty="0">
                          <a:effectLst/>
                        </a:rPr>
                        <a:t> Controller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Compliant with IEEE Std. 2030.7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04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Interconnection</a:t>
                      </a:r>
                      <a:r>
                        <a:rPr lang="en-US" sz="1100" baseline="0" dirty="0">
                          <a:effectLst/>
                        </a:rPr>
                        <a:t> and Interoperability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Compliant</a:t>
                      </a:r>
                      <a:r>
                        <a:rPr lang="en-US" sz="1100" baseline="0" dirty="0">
                          <a:effectLst/>
                        </a:rPr>
                        <a:t> with IEEE Std. 1547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04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Installed Cost Target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 $1,800/KW rated power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260135" y="3364039"/>
            <a:ext cx="3638682" cy="3288278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Control function enabled through high frequency variable speed drive</a:t>
            </a:r>
          </a:p>
          <a:p>
            <a:pPr marL="547687" lvl="2" indent="-273050" eaLnBrk="1" hangingPunct="1">
              <a:buClr>
                <a:schemeClr val="tx2"/>
              </a:buClr>
              <a:buSzPct val="95000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The multi-level topology of the drive results in ultra-high effective power electronic switching frequencies </a:t>
            </a:r>
          </a:p>
          <a:p>
            <a:pPr marL="547687" lvl="2" indent="-273050" eaLnBrk="1" hangingPunct="1">
              <a:buClr>
                <a:schemeClr val="tx2"/>
              </a:buClr>
              <a:buSzPct val="95000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High effective switching frequencies enables bandwidth to respond to fast dynamic events on the grid and generator</a:t>
            </a:r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Innovation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59B2-37DF-4CEB-8524-92F032B0810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53" y="4495800"/>
            <a:ext cx="5122735" cy="1925685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53000" y="101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11862"/>
              </p:ext>
            </p:extLst>
          </p:nvPr>
        </p:nvGraphicFramePr>
        <p:xfrm>
          <a:off x="4977581" y="830826"/>
          <a:ext cx="3921236" cy="2181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Visio" r:id="rId5" imgW="5899113" imgH="3282775" progId="Visio.Drawing.15">
                  <p:embed/>
                </p:oleObj>
              </mc:Choice>
              <mc:Fallback>
                <p:oleObj name="Visio" r:id="rId5" imgW="5899113" imgH="328277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581" y="830826"/>
                        <a:ext cx="3921236" cy="21812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13253" y="1019175"/>
            <a:ext cx="476432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</a:rPr>
              <a:t>Manufacturing plant microgrid solution for increased resiliency</a:t>
            </a:r>
          </a:p>
          <a:p>
            <a:pPr lvl="1" defTabSz="914400" eaLnBrk="1" hangingPunct="1">
              <a:buClr>
                <a:schemeClr val="tx2"/>
              </a:buClr>
            </a:pP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</a:rPr>
              <a:t>Scalable architecture for applications  in the power range of 1 – 20 MW</a:t>
            </a:r>
          </a:p>
          <a:p>
            <a:pPr lvl="1" defTabSz="914400" eaLnBrk="1" hangingPunct="1">
              <a:buClr>
                <a:schemeClr val="tx2"/>
              </a:buClr>
            </a:pP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</a:rPr>
              <a:t>IEC 61850 GOOSE messaging for real-time  communication in the plant</a:t>
            </a:r>
          </a:p>
          <a:p>
            <a:pPr lvl="1" defTabSz="914400" eaLnBrk="1" hangingPunct="1">
              <a:buClr>
                <a:schemeClr val="tx2"/>
              </a:buClr>
            </a:pP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</a:rPr>
              <a:t>Medium voltage, multi-megawatt power electronic converter certified for DER</a:t>
            </a:r>
          </a:p>
          <a:p>
            <a:pPr lvl="1" defTabSz="914400" eaLnBrk="1" hangingPunct="1">
              <a:buClr>
                <a:schemeClr val="tx2"/>
              </a:buClr>
            </a:pP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</a:rPr>
              <a:t>High speed dynamic control for medium voltage induction generators in direct gas turbine shaft coupled systems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030" y="6190652"/>
            <a:ext cx="423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Schematic and actual system installation of a 1 – 2 MW SCHB </a:t>
            </a:r>
            <a:r>
              <a:rPr lang="en-US" sz="1200" dirty="0" err="1"/>
              <a:t>archtecture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2864389"/>
            <a:ext cx="4233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Simplified block diagram of the </a:t>
            </a:r>
          </a:p>
        </p:txBody>
      </p:sp>
    </p:spTree>
    <p:extLst>
      <p:ext uri="{BB962C8B-B14F-4D97-AF65-F5344CB8AC3E}">
        <p14:creationId xmlns:p14="http://schemas.microsoft.com/office/powerpoint/2010/main" val="401744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Approach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51485" y="4145220"/>
            <a:ext cx="4402756" cy="24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>
                <a:schemeClr val="tx2"/>
              </a:buClr>
            </a:pP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</a:rPr>
              <a:t>System Prototype Validation and Verification</a:t>
            </a:r>
          </a:p>
          <a:p>
            <a:pPr lvl="1" defTabSz="914400" eaLnBrk="1" hangingPunct="1">
              <a:buClr>
                <a:schemeClr val="tx2"/>
              </a:buClr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Real-time modeling of the Area EPS, plant, grid-side converter, machine-side converter, induction generator, and gas turbine</a:t>
            </a:r>
          </a:p>
          <a:p>
            <a:pPr lvl="1" defTabSz="914400" eaLnBrk="1" hangingPunct="1">
              <a:buClr>
                <a:schemeClr val="tx2"/>
              </a:buClr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Controller Hardware-In-the-Loop includes IEC 61850 IEDs, SCADA Interface Controller and representative grid-side control hardware</a:t>
            </a:r>
          </a:p>
          <a:p>
            <a:pPr lvl="1" defTabSz="914400" eaLnBrk="1" hangingPunct="1">
              <a:buClr>
                <a:schemeClr val="tx2"/>
              </a:buClr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Power Hardware-In-the-Loop includes full scale demonstration at the Clemson </a:t>
            </a:r>
            <a:r>
              <a:rPr lang="en-US" altLang="en-US" sz="1400" dirty="0" err="1">
                <a:solidFill>
                  <a:schemeClr val="tx2">
                    <a:lumMod val="75000"/>
                  </a:schemeClr>
                </a:solidFill>
              </a:rPr>
              <a:t>eGRID</a:t>
            </a: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 Center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59B2-37DF-4CEB-8524-92F032B0810B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1991" y="6288686"/>
            <a:ext cx="423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Block diagram illustrating functions and capabilities to meet IEEE Std. 1547 and UL 1741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20" y="4139552"/>
            <a:ext cx="4440480" cy="2138946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201110"/>
              </p:ext>
            </p:extLst>
          </p:nvPr>
        </p:nvGraphicFramePr>
        <p:xfrm>
          <a:off x="4866526" y="990600"/>
          <a:ext cx="3972674" cy="298323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90468691"/>
                    </a:ext>
                  </a:extLst>
                </a:gridCol>
                <a:gridCol w="3515474">
                  <a:extLst>
                    <a:ext uri="{9D8B030D-6E8A-4147-A177-3AD203B41FA5}">
                      <a16:colId xmlns:a16="http://schemas.microsoft.com/office/drawing/2014/main" xmlns="" val="809263289"/>
                    </a:ext>
                  </a:extLst>
                </a:gridCol>
              </a:tblGrid>
              <a:tr h="303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Task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9087117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Integration of Power Electronics Coupled CHP in Advanced Manufacturing Plants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ctr"/>
                </a:tc>
                <a:extLst>
                  <a:ext uri="{0D108BD9-81ED-4DB2-BD59-A6C34878D82A}">
                    <a16:rowId xmlns:a16="http://schemas.microsoft.com/office/drawing/2014/main" xmlns="" val="3667326694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Development of Advanced Grid Support Functions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ctr"/>
                </a:tc>
                <a:extLst>
                  <a:ext uri="{0D108BD9-81ED-4DB2-BD59-A6C34878D82A}">
                    <a16:rowId xmlns:a16="http://schemas.microsoft.com/office/drawing/2014/main" xmlns="" val="3669108786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Hardware Validation of Advanced Grid Support Functions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ctr"/>
                </a:tc>
                <a:extLst>
                  <a:ext uri="{0D108BD9-81ED-4DB2-BD59-A6C34878D82A}">
                    <a16:rowId xmlns:a16="http://schemas.microsoft.com/office/drawing/2014/main" xmlns="" val="785014870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Development of Machine Controls for High Speed Gas Turbine Dynamics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ctr"/>
                </a:tc>
                <a:extLst>
                  <a:ext uri="{0D108BD9-81ED-4DB2-BD59-A6C34878D82A}">
                    <a16:rowId xmlns:a16="http://schemas.microsoft.com/office/drawing/2014/main" xmlns="" val="29671249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Hardware Validation of the Coupled Gas Turbine and High Speed Generator Dynamics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ctr"/>
                </a:tc>
                <a:extLst>
                  <a:ext uri="{0D108BD9-81ED-4DB2-BD59-A6C34878D82A}">
                    <a16:rowId xmlns:a16="http://schemas.microsoft.com/office/drawing/2014/main" xmlns="" val="1942510884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Simulation and Controller Hardware-In-the-Loop Validation of the Fully Coupled System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ctr"/>
                </a:tc>
                <a:extLst>
                  <a:ext uri="{0D108BD9-81ED-4DB2-BD59-A6C34878D82A}">
                    <a16:rowId xmlns:a16="http://schemas.microsoft.com/office/drawing/2014/main" xmlns="" val="1032160004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Power Hardware-In-the-Loop Testing of the Fully Coupled System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795" marR="10795" marT="10795" marB="0" anchor="ctr"/>
                </a:tc>
                <a:extLst>
                  <a:ext uri="{0D108BD9-81ED-4DB2-BD59-A6C34878D82A}">
                    <a16:rowId xmlns:a16="http://schemas.microsoft.com/office/drawing/2014/main" xmlns="" val="413486000"/>
                  </a:ext>
                </a:extLst>
              </a:tr>
            </a:tbl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38435" y="942975"/>
            <a:ext cx="425444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>
                <a:schemeClr val="tx2"/>
              </a:buClr>
            </a:pP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</a:rPr>
              <a:t>SCADA Interface Controller – IEC 61850</a:t>
            </a:r>
          </a:p>
          <a:p>
            <a:pPr lvl="1" defTabSz="914400" eaLnBrk="1" hangingPunct="1">
              <a:buClr>
                <a:schemeClr val="tx2"/>
              </a:buClr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Utility interface and Microgrid EMS </a:t>
            </a:r>
          </a:p>
          <a:p>
            <a:pPr defTabSz="914400" eaLnBrk="1" hangingPunct="1">
              <a:buClr>
                <a:schemeClr val="tx2"/>
              </a:buClr>
            </a:pP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</a:rPr>
              <a:t>System Grid Tied IEEE 1547 Classification</a:t>
            </a:r>
          </a:p>
          <a:p>
            <a:pPr lvl="1" defTabSz="914400" eaLnBrk="1" hangingPunct="1">
              <a:buClr>
                <a:schemeClr val="tx2"/>
              </a:buClr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Implemented system will follow Local EPS 3 configuration</a:t>
            </a:r>
          </a:p>
          <a:p>
            <a:pPr lvl="1" defTabSz="914400" eaLnBrk="1" hangingPunct="1">
              <a:buClr>
                <a:schemeClr val="tx2"/>
              </a:buClr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Classification of resource would be Category B with respect to clause 5 with abnormal operating voltage performance as per Category III </a:t>
            </a:r>
          </a:p>
          <a:p>
            <a:pPr defTabSz="914400" eaLnBrk="1" hangingPunct="1">
              <a:buClr>
                <a:schemeClr val="tx2"/>
              </a:buClr>
            </a:pP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</a:rPr>
              <a:t>Machine Side Controller Dynamics</a:t>
            </a:r>
          </a:p>
          <a:p>
            <a:pPr lvl="1" defTabSz="914400" eaLnBrk="1" hangingPunct="1">
              <a:buClr>
                <a:schemeClr val="tx2"/>
              </a:buClr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</a:rPr>
              <a:t>High speed vector control to manage the safe operating area during load changes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47485" y="892342"/>
            <a:ext cx="4805515" cy="5965658"/>
          </a:xfrm>
        </p:spPr>
        <p:txBody>
          <a:bodyPr/>
          <a:lstStyle/>
          <a:p>
            <a:pPr marL="0" indent="0" eaLnBrk="1" hangingPunct="1">
              <a:buClr>
                <a:schemeClr val="tx2"/>
              </a:buClr>
              <a:buNone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</a:rPr>
              <a:t>Results to date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</a:rPr>
              <a:t>Integration of Power Electronics Coupled CHP in Advanced Manufacturing Plants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700" dirty="0">
                <a:solidFill>
                  <a:schemeClr val="bg2">
                    <a:lumMod val="25000"/>
                  </a:schemeClr>
                </a:solidFill>
              </a:rPr>
              <a:t>Completed multi-resource integration in the microgrid IEC 61850 architecture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700" dirty="0">
                <a:solidFill>
                  <a:schemeClr val="bg2">
                    <a:lumMod val="25000"/>
                  </a:schemeClr>
                </a:solidFill>
              </a:rPr>
              <a:t>Use cases developed for manufacturing plant islanded CHP operations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</a:rPr>
              <a:t>Development of  Advanced Grid Support Functions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700" dirty="0">
                <a:solidFill>
                  <a:schemeClr val="bg2">
                    <a:lumMod val="25000"/>
                  </a:schemeClr>
                </a:solidFill>
              </a:rPr>
              <a:t>Integrated advanced phase-lock loop for frequency ride-through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700" dirty="0">
                <a:solidFill>
                  <a:schemeClr val="bg2">
                    <a:lumMod val="25000"/>
                  </a:schemeClr>
                </a:solidFill>
              </a:rPr>
              <a:t>Developed advanced current regulators for asymmetrical voltage ride-through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</a:rPr>
              <a:t>Development of Machine Controls for High Speed Gas Turbine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700" dirty="0">
                <a:solidFill>
                  <a:schemeClr val="bg2">
                    <a:lumMod val="25000"/>
                  </a:schemeClr>
                </a:solidFill>
              </a:rPr>
              <a:t>Validation of high-speed vector control for generator power regulation </a:t>
            </a:r>
          </a:p>
          <a:p>
            <a:pPr eaLnBrk="1" hangingPunct="1">
              <a:buClr>
                <a:schemeClr val="tx2"/>
              </a:buClr>
            </a:pPr>
            <a:endParaRPr lang="en-US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483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Results and Accomplishments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59B2-37DF-4CEB-8524-92F032B0810B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2864" y="610321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Controller Hardware-In-the-Loop for microgrid development and high-speed generator control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0454" y="3490448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Performance of asymmetrical voltage PLL and Decoupled Current Regulators for IEEE 1547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14" y="931065"/>
            <a:ext cx="3393281" cy="2588634"/>
          </a:xfrm>
          <a:prstGeom prst="rect">
            <a:avLst/>
          </a:prstGeom>
        </p:spPr>
      </p:pic>
      <p:pic>
        <p:nvPicPr>
          <p:cNvPr id="12" name="Picture 11" descr="C:\Users\fox8\AppData\Local\Microsoft\Windows\INetCache\Content.Outlook\DMP02LZD\20180427_1029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74" y="4065485"/>
            <a:ext cx="1374774" cy="203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Q:\EIC\eGRID\eGRID Projects\TWMC Storm Chaser\3 technical\photos\IMG_20200107_1200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21342"/>
            <a:ext cx="184150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Transition (beyond DOE assistance)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 discussions with stakeholders and potential customers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Stakeholders include both end users and turbine OEMs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Completing final technical proposals on two prototype systems for the technology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Larger range of applications than initially anticipated:  ORC heat recovery and compressed-air energy storage and generation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Expanding microgrid controller capabilities to incorporate existing and future DER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Certification of the system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Extending the UL certification of the motor drive for grid support requirements in distributed generation applications (IEEE 1547)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Leveraging Clemson’s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eGRID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in development of a pre-certification test plan that will meet the requirements of UL 1741 and IEEE 1547 </a:t>
            </a:r>
          </a:p>
          <a:p>
            <a:pPr marL="0" indent="0" eaLnBrk="1" hangingPunct="1">
              <a:buClr>
                <a:schemeClr val="tx2"/>
              </a:buClr>
              <a:buNone/>
            </a:pPr>
            <a:endParaRPr lang="en-US" altLang="en-US" sz="2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1" eaLnBrk="1" hangingPunct="1">
              <a:buClr>
                <a:schemeClr val="tx2"/>
              </a:buClr>
            </a:pPr>
            <a:endParaRPr lang="en-US" altLang="en-US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buClr>
                <a:schemeClr val="tx2"/>
              </a:buClr>
            </a:pPr>
            <a:endParaRPr lang="en-US" alt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59B2-37DF-4CEB-8524-92F032B0810B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EAC45444F234CA9ACC8BCED2DB1D4" ma:contentTypeVersion="3" ma:contentTypeDescription="Create a new document." ma:contentTypeScope="" ma:versionID="6b9c61717705cd2af4a0f834dbd3e082">
  <xsd:schema xmlns:xsd="http://www.w3.org/2001/XMLSchema" xmlns:xs="http://www.w3.org/2001/XMLSchema" xmlns:p="http://schemas.microsoft.com/office/2006/metadata/properties" xmlns:ns2="c6d9b406-8ab6-4e35-b189-c607f551e6ff" xmlns:ns3="a61bfe4a-0ddf-4441-8e99-727684e48fab" targetNamespace="http://schemas.microsoft.com/office/2006/metadata/properties" ma:root="true" ma:fieldsID="c99990c45763faf7431741662f6dd0bb" ns2:_="" ns3:_="">
    <xsd:import namespace="c6d9b406-8ab6-4e35-b189-c607f551e6ff"/>
    <xsd:import namespace="a61bfe4a-0ddf-4441-8e99-727684e48fa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05695e0-aca8-4f7a-b0cc-bf47a0a263f3}" ma:internalName="TaxCatchAll" ma:showField="CatchAllData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05695e0-aca8-4f7a-b0cc-bf47a0a263f3}" ma:internalName="TaxCatchAllLabel" ma:readOnly="true" ma:showField="CatchAllDataLabel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bfe4a-0ddf-4441-8e99-727684e48fa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7bbd8d32-57eb-4c25-a7af-abe0816fa3e8" ContentTypeId="0x0101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Props1.xml><?xml version="1.0" encoding="utf-8"?>
<ds:datastoreItem xmlns:ds="http://schemas.openxmlformats.org/officeDocument/2006/customXml" ds:itemID="{F1B15752-F6DF-470F-99D7-FF3C6C62D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d9b406-8ab6-4e35-b189-c607f551e6ff"/>
    <ds:schemaRef ds:uri="a61bfe4a-0ddf-4441-8e99-727684e48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A64966-E079-4D04-8B2A-A17FE8BC1C9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A9352C7-972D-4E14-B94E-86878A317A8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80B7DFE-855E-4887-9D88-A3FB3B29642E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3D244C28-038E-470B-925B-495140DEAE8C}">
  <ds:schemaRefs>
    <ds:schemaRef ds:uri="http://purl.org/dc/elements/1.1/"/>
    <ds:schemaRef ds:uri="a61bfe4a-0ddf-4441-8e99-727684e48fab"/>
    <ds:schemaRef ds:uri="http://www.w3.org/XML/1998/namespace"/>
    <ds:schemaRef ds:uri="http://schemas.microsoft.com/office/2006/metadata/properties"/>
    <ds:schemaRef ds:uri="c6d9b406-8ab6-4e35-b189-c607f551e6ff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8834</TotalTime>
  <Words>881</Words>
  <Application>Microsoft Office PowerPoint</Application>
  <PresentationFormat>On-screen Show (4:3)</PresentationFormat>
  <Paragraphs>132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Constantia</vt:lpstr>
      <vt:lpstr>Times New Roman</vt:lpstr>
      <vt:lpstr>Wingdings 2</vt:lpstr>
      <vt:lpstr>Flow</vt:lpstr>
      <vt:lpstr>Default Theme</vt:lpstr>
      <vt:lpstr>Visio</vt:lpstr>
      <vt:lpstr>High Speed Medium Voltage CHP System with Advanced Grid Support DE-EE0008409 Clemson University and TECO Westinghouse Motor Company  October 1, 2018 to March 31, 2022</vt:lpstr>
      <vt:lpstr>Overview Slide</vt:lpstr>
      <vt:lpstr>Project Objective(s)</vt:lpstr>
      <vt:lpstr>Technical Innovation</vt:lpstr>
      <vt:lpstr>Technical Approach</vt:lpstr>
      <vt:lpstr>Results and Accomplishments</vt:lpstr>
      <vt:lpstr>Transition (beyond DOE assistance) </vt:lpstr>
    </vt:vector>
  </TitlesOfParts>
  <Company>t-Centric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Randall Sands</dc:creator>
  <cp:lastModifiedBy>Kardell, Jason (CONTR)</cp:lastModifiedBy>
  <cp:revision>187</cp:revision>
  <cp:lastPrinted>2018-05-31T19:00:36Z</cp:lastPrinted>
  <dcterms:created xsi:type="dcterms:W3CDTF">2010-01-20T19:19:30Z</dcterms:created>
  <dcterms:modified xsi:type="dcterms:W3CDTF">2020-05-29T17:27:25Z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0x010100AACEAC45444F234CA9ACC8BCED2DB1D4</vt:lpwstr>
  </property>
</Properties>
</file>