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6"/>
    <p:sldMasterId id="2147484094" r:id="rId7"/>
  </p:sldMasterIdLst>
  <p:notesMasterIdLst>
    <p:notesMasterId r:id="rId18"/>
  </p:notesMasterIdLst>
  <p:handoutMasterIdLst>
    <p:handoutMasterId r:id="rId19"/>
  </p:handoutMasterIdLst>
  <p:sldIdLst>
    <p:sldId id="289" r:id="rId8"/>
    <p:sldId id="296" r:id="rId9"/>
    <p:sldId id="297" r:id="rId10"/>
    <p:sldId id="298" r:id="rId11"/>
    <p:sldId id="300" r:id="rId12"/>
    <p:sldId id="299" r:id="rId13"/>
    <p:sldId id="302" r:id="rId14"/>
    <p:sldId id="308" r:id="rId15"/>
    <p:sldId id="305" r:id="rId16"/>
    <p:sldId id="301" r:id="rId17"/>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g, Solomon" initials="C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8080"/>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13" autoAdjust="0"/>
    <p:restoredTop sz="94640"/>
  </p:normalViewPr>
  <p:slideViewPr>
    <p:cSldViewPr snapToObjects="1">
      <p:cViewPr varScale="1">
        <p:scale>
          <a:sx n="110" d="100"/>
          <a:sy n="110" d="100"/>
        </p:scale>
        <p:origin x="150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3176" tIns="46588" rIns="93176" bIns="46588"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1925" y="0"/>
            <a:ext cx="3036888" cy="465138"/>
          </a:xfrm>
          <a:prstGeom prst="rect">
            <a:avLst/>
          </a:prstGeom>
        </p:spPr>
        <p:txBody>
          <a:bodyPr vert="horz" lIns="93176" tIns="46588" rIns="93176" bIns="46588" rtlCol="0"/>
          <a:lstStyle>
            <a:lvl1pPr algn="r" eaLnBrk="1" hangingPunct="1">
              <a:defRPr sz="1200">
                <a:latin typeface="Arial" charset="0"/>
                <a:cs typeface="Arial" charset="0"/>
              </a:defRPr>
            </a:lvl1pPr>
          </a:lstStyle>
          <a:p>
            <a:pPr>
              <a:defRPr/>
            </a:pPr>
            <a:fld id="{216A7D07-8472-46FC-BC58-C12AB2C194EB}" type="datetimeFigureOut">
              <a:rPr lang="en-US"/>
              <a:pPr>
                <a:defRPr/>
              </a:pPr>
              <a:t>5/29/2020</a:t>
            </a:fld>
            <a:endParaRPr lang="en-US" dirty="0"/>
          </a:p>
        </p:txBody>
      </p:sp>
      <p:sp>
        <p:nvSpPr>
          <p:cNvPr id="4" name="Footer Placeholder 3"/>
          <p:cNvSpPr>
            <a:spLocks noGrp="1"/>
          </p:cNvSpPr>
          <p:nvPr>
            <p:ph type="ftr" sz="quarter" idx="2"/>
          </p:nvPr>
        </p:nvSpPr>
        <p:spPr>
          <a:xfrm>
            <a:off x="0" y="8829675"/>
            <a:ext cx="3036888" cy="465138"/>
          </a:xfrm>
          <a:prstGeom prst="rect">
            <a:avLst/>
          </a:prstGeom>
        </p:spPr>
        <p:txBody>
          <a:bodyPr vert="horz" lIns="93176" tIns="46588" rIns="93176" bIns="46588"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1925" y="8829675"/>
            <a:ext cx="3036888" cy="465138"/>
          </a:xfrm>
          <a:prstGeom prst="rect">
            <a:avLst/>
          </a:prstGeom>
        </p:spPr>
        <p:txBody>
          <a:bodyPr vert="horz" wrap="square" lIns="93176" tIns="46588" rIns="93176" bIns="46588" numCol="1" anchor="b" anchorCtr="0" compatLnSpc="1">
            <a:prstTxWarp prst="textNoShape">
              <a:avLst/>
            </a:prstTxWarp>
          </a:bodyPr>
          <a:lstStyle>
            <a:lvl1pPr algn="r" eaLnBrk="1" hangingPunct="1">
              <a:defRPr sz="1200"/>
            </a:lvl1pPr>
          </a:lstStyle>
          <a:p>
            <a:pPr>
              <a:defRPr/>
            </a:pPr>
            <a:fld id="{91E4D707-A4EF-4A4B-9B2A-DDA58D786277}" type="slidenum">
              <a:rPr lang="en-US" altLang="en-US"/>
              <a:pPr>
                <a:defRPr/>
              </a:pPr>
              <a:t>‹#›</a:t>
            </a:fld>
            <a:endParaRPr lang="en-US" altLang="en-US" dirty="0"/>
          </a:p>
        </p:txBody>
      </p:sp>
    </p:spTree>
    <p:extLst>
      <p:ext uri="{BB962C8B-B14F-4D97-AF65-F5344CB8AC3E}">
        <p14:creationId xmlns:p14="http://schemas.microsoft.com/office/powerpoint/2010/main" val="572655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3176" tIns="46588" rIns="93176" bIns="46588"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1925" y="0"/>
            <a:ext cx="3036888" cy="465138"/>
          </a:xfrm>
          <a:prstGeom prst="rect">
            <a:avLst/>
          </a:prstGeom>
        </p:spPr>
        <p:txBody>
          <a:bodyPr vert="horz" lIns="93176" tIns="46588" rIns="93176" bIns="46588" rtlCol="0"/>
          <a:lstStyle>
            <a:lvl1pPr algn="r" eaLnBrk="1" fontAlgn="auto" hangingPunct="1">
              <a:spcBef>
                <a:spcPts val="0"/>
              </a:spcBef>
              <a:spcAft>
                <a:spcPts val="0"/>
              </a:spcAft>
              <a:defRPr sz="1200">
                <a:latin typeface="+mn-lt"/>
                <a:cs typeface="+mn-cs"/>
              </a:defRPr>
            </a:lvl1pPr>
          </a:lstStyle>
          <a:p>
            <a:pPr>
              <a:defRPr/>
            </a:pPr>
            <a:fld id="{BDACF62B-1367-462A-B0B2-C4B820C9C093}" type="datetimeFigureOut">
              <a:rPr lang="en-US"/>
              <a:pPr>
                <a:defRPr/>
              </a:pPr>
              <a:t>5/29/2020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6" tIns="46588" rIns="93176" bIns="46588"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6" tIns="46588" rIns="93176" bIns="4658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6888" cy="465138"/>
          </a:xfrm>
          <a:prstGeom prst="rect">
            <a:avLst/>
          </a:prstGeom>
        </p:spPr>
        <p:txBody>
          <a:bodyPr vert="horz" lIns="93176" tIns="46588" rIns="93176" bIns="46588"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1925" y="8829675"/>
            <a:ext cx="3036888" cy="465138"/>
          </a:xfrm>
          <a:prstGeom prst="rect">
            <a:avLst/>
          </a:prstGeom>
        </p:spPr>
        <p:txBody>
          <a:bodyPr vert="horz" wrap="square" lIns="93176" tIns="46588" rIns="93176" bIns="46588"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6580CD6-F454-43A1-A27E-2DE49F2159ED}" type="slidenum">
              <a:rPr lang="en-US" altLang="en-US"/>
              <a:pPr>
                <a:defRPr/>
              </a:pPr>
              <a:t>‹#›</a:t>
            </a:fld>
            <a:endParaRPr lang="en-US" altLang="en-US" dirty="0"/>
          </a:p>
        </p:txBody>
      </p:sp>
    </p:spTree>
    <p:extLst>
      <p:ext uri="{BB962C8B-B14F-4D97-AF65-F5344CB8AC3E}">
        <p14:creationId xmlns:p14="http://schemas.microsoft.com/office/powerpoint/2010/main" val="261791526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152400" y="32766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29"/>
          <p:cNvSpPr>
            <a:spLocks noGrp="1"/>
          </p:cNvSpPr>
          <p:nvPr>
            <p:ph type="dt" sz="half" idx="10"/>
          </p:nvPr>
        </p:nvSpPr>
        <p:spPr/>
        <p:txBody>
          <a:bodyPr/>
          <a:lstStyle>
            <a:lvl1pPr>
              <a:defRPr/>
            </a:lvl1pPr>
          </a:lstStyle>
          <a:p>
            <a:pPr>
              <a:defRPr/>
            </a:pPr>
            <a:fld id="{93F75661-D703-434C-85E1-C113703EA47E}" type="datetimeFigureOut">
              <a:rPr lang="en-US"/>
              <a:pPr>
                <a:defRPr/>
              </a:pPr>
              <a:t>5/29/2020</a:t>
            </a:fld>
            <a:endParaRPr lang="en-US" dirty="0"/>
          </a:p>
        </p:txBody>
      </p:sp>
      <p:sp>
        <p:nvSpPr>
          <p:cNvPr id="6" name="Footer Placeholder 18"/>
          <p:cNvSpPr>
            <a:spLocks noGrp="1"/>
          </p:cNvSpPr>
          <p:nvPr>
            <p:ph type="ftr" sz="quarter" idx="11"/>
          </p:nvPr>
        </p:nvSpPr>
        <p:spPr/>
        <p:txBody>
          <a:bodyPr/>
          <a:lstStyle>
            <a:lvl1pPr>
              <a:defRPr/>
            </a:lvl1pPr>
          </a:lstStyle>
          <a:p>
            <a:pPr>
              <a:defRPr/>
            </a:pPr>
            <a:endParaRPr lang="en-US"/>
          </a:p>
        </p:txBody>
      </p:sp>
      <p:sp>
        <p:nvSpPr>
          <p:cNvPr id="7" name="Slide Number Placeholder 26"/>
          <p:cNvSpPr>
            <a:spLocks noGrp="1"/>
          </p:cNvSpPr>
          <p:nvPr>
            <p:ph type="sldNum" sz="quarter" idx="12"/>
          </p:nvPr>
        </p:nvSpPr>
        <p:spPr/>
        <p:txBody>
          <a:bodyPr/>
          <a:lstStyle>
            <a:lvl1pPr>
              <a:defRPr/>
            </a:lvl1pPr>
          </a:lstStyle>
          <a:p>
            <a:pPr>
              <a:defRPr/>
            </a:pPr>
            <a:fld id="{4986AFDA-C767-4A0C-A867-D057A752C1BB}" type="slidenum">
              <a:rPr lang="en-US" altLang="en-US"/>
              <a:pPr>
                <a:defRPr/>
              </a:pPr>
              <a:t>‹#›</a:t>
            </a:fld>
            <a:endParaRPr lang="en-US" altLang="en-US" dirty="0"/>
          </a:p>
        </p:txBody>
      </p:sp>
    </p:spTree>
    <p:extLst>
      <p:ext uri="{BB962C8B-B14F-4D97-AF65-F5344CB8AC3E}">
        <p14:creationId xmlns:p14="http://schemas.microsoft.com/office/powerpoint/2010/main" val="2795317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lvl1pPr>
              <a:defRPr sz="4500" baseline="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C2D2818F-C607-40C3-9A28-042BAEAFF904}" type="datetimeFigureOut">
              <a:rPr lang="en-US"/>
              <a:pPr>
                <a:defRPr/>
              </a:pPr>
              <a:t>5/29/2020</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2F5A7CB-5B1C-46F0-83DA-11D4178FB418}" type="slidenum">
              <a:rPr lang="en-US" altLang="en-US"/>
              <a:pPr>
                <a:defRPr/>
              </a:pPr>
              <a:t>‹#›</a:t>
            </a:fld>
            <a:endParaRPr lang="en-US" altLang="en-US" dirty="0"/>
          </a:p>
        </p:txBody>
      </p:sp>
    </p:spTree>
    <p:extLst>
      <p:ext uri="{BB962C8B-B14F-4D97-AF65-F5344CB8AC3E}">
        <p14:creationId xmlns:p14="http://schemas.microsoft.com/office/powerpoint/2010/main" val="114992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8511DCA5-EA22-43D8-AFE5-1053C1E85373}" type="datetimeFigureOut">
              <a:rPr lang="en-US"/>
              <a:pPr>
                <a:defRPr/>
              </a:pPr>
              <a:t>5/29/2020</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1E5DEAD-5BF0-427F-B1D5-13852BF69462}" type="slidenum">
              <a:rPr lang="en-US" altLang="en-US"/>
              <a:pPr>
                <a:defRPr/>
              </a:pPr>
              <a:t>‹#›</a:t>
            </a:fld>
            <a:endParaRPr lang="en-US" altLang="en-US" dirty="0"/>
          </a:p>
        </p:txBody>
      </p:sp>
    </p:spTree>
    <p:extLst>
      <p:ext uri="{BB962C8B-B14F-4D97-AF65-F5344CB8AC3E}">
        <p14:creationId xmlns:p14="http://schemas.microsoft.com/office/powerpoint/2010/main" val="16949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Freeform 5"/>
          <p:cNvSpPr>
            <a:spLocks/>
          </p:cNvSpPr>
          <p:nvPr userDrawn="1"/>
        </p:nvSpPr>
        <p:spPr bwMode="auto">
          <a:xfrm>
            <a:off x="5679806" y="2"/>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sp>
        <p:nvSpPr>
          <p:cNvPr id="12" name="Freeform 6"/>
          <p:cNvSpPr>
            <a:spLocks/>
          </p:cNvSpPr>
          <p:nvPr userDrawn="1"/>
        </p:nvSpPr>
        <p:spPr bwMode="auto">
          <a:xfrm>
            <a:off x="5377265" y="2"/>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pic>
        <p:nvPicPr>
          <p:cNvPr id="20" name="Picture 19"/>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2" y="38846"/>
            <a:ext cx="3519399" cy="3441027"/>
          </a:xfrm>
          <a:prstGeom prst="rect">
            <a:avLst/>
          </a:prstGeom>
        </p:spPr>
      </p:pic>
      <p:sp>
        <p:nvSpPr>
          <p:cNvPr id="8" name="AutoShape 3"/>
          <p:cNvSpPr>
            <a:spLocks noChangeAspect="1" noChangeArrowheads="1" noTextEdit="1"/>
          </p:cNvSpPr>
          <p:nvPr userDrawn="1"/>
        </p:nvSpPr>
        <p:spPr bwMode="auto">
          <a:xfrm rot="16200000">
            <a:off x="3800344" y="1503009"/>
            <a:ext cx="6858003" cy="3809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sp>
        <p:nvSpPr>
          <p:cNvPr id="2" name="Title 1"/>
          <p:cNvSpPr>
            <a:spLocks noGrp="1"/>
          </p:cNvSpPr>
          <p:nvPr userDrawn="1">
            <p:ph type="ctrTitle"/>
          </p:nvPr>
        </p:nvSpPr>
        <p:spPr>
          <a:xfrm>
            <a:off x="201168" y="235946"/>
            <a:ext cx="4160172" cy="877163"/>
          </a:xfrm>
        </p:spPr>
        <p:txBody>
          <a:bodyPr/>
          <a:lstStyle>
            <a:lvl1pPr algn="l">
              <a:defRPr sz="3000">
                <a:solidFill>
                  <a:schemeClr val="tx2"/>
                </a:solidFill>
              </a:defRPr>
            </a:lvl1pPr>
          </a:lstStyle>
          <a:p>
            <a:r>
              <a:rPr lang="en-US" dirty="0"/>
              <a:t>Click to edit Master title style</a:t>
            </a:r>
          </a:p>
        </p:txBody>
      </p:sp>
      <p:sp>
        <p:nvSpPr>
          <p:cNvPr id="3" name="Subtitle 2"/>
          <p:cNvSpPr>
            <a:spLocks noGrp="1"/>
          </p:cNvSpPr>
          <p:nvPr userDrawn="1">
            <p:ph type="subTitle" idx="1"/>
          </p:nvPr>
        </p:nvSpPr>
        <p:spPr>
          <a:xfrm>
            <a:off x="201170" y="1761403"/>
            <a:ext cx="3255297" cy="757131"/>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9" name="TextBox 18"/>
          <p:cNvSpPr txBox="1"/>
          <p:nvPr userDrawn="1"/>
        </p:nvSpPr>
        <p:spPr>
          <a:xfrm>
            <a:off x="211136" y="6313044"/>
            <a:ext cx="2114681" cy="400110"/>
          </a:xfrm>
          <a:prstGeom prst="rect">
            <a:avLst/>
          </a:prstGeom>
          <a:noFill/>
        </p:spPr>
        <p:txBody>
          <a:bodyPr wrap="none" rtlCol="0">
            <a:spAutoFit/>
          </a:bodyPr>
          <a:lstStyle/>
          <a:p>
            <a:pPr defTabSz="914400" eaLnBrk="1" hangingPunct="1"/>
            <a:r>
              <a:rPr lang="en-US" sz="1000" dirty="0">
                <a:solidFill>
                  <a:srgbClr val="1E7640"/>
                </a:solidFill>
                <a:latin typeface="Arial" charset="0"/>
                <a:cs typeface="Arial" charset="0"/>
              </a:rPr>
              <a:t>ORNL is managed by UT-Battelle </a:t>
            </a:r>
            <a:br>
              <a:rPr lang="en-US" sz="1000" dirty="0">
                <a:solidFill>
                  <a:srgbClr val="1E7640"/>
                </a:solidFill>
                <a:latin typeface="Arial" charset="0"/>
                <a:cs typeface="Arial" charset="0"/>
              </a:rPr>
            </a:br>
            <a:r>
              <a:rPr lang="en-US" sz="1000" dirty="0">
                <a:solidFill>
                  <a:srgbClr val="1E7640"/>
                </a:solidFill>
                <a:latin typeface="Arial" charset="0"/>
                <a:cs typeface="Arial" charset="0"/>
              </a:rPr>
              <a:t>for the US Department of Energy</a:t>
            </a:r>
          </a:p>
        </p:txBody>
      </p:sp>
      <p:pic>
        <p:nvPicPr>
          <p:cNvPr id="4" name="Picture 3"/>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6"/>
            <a:ext cx="2953546" cy="6192917"/>
          </a:xfrm>
          <a:prstGeom prst="rect">
            <a:avLst/>
          </a:prstGeom>
        </p:spPr>
      </p:pic>
      <p:pic>
        <p:nvPicPr>
          <p:cNvPr id="24" name="Picture 23"/>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7448550" y="6338371"/>
            <a:ext cx="1329900" cy="316767"/>
          </a:xfrm>
          <a:prstGeom prst="rect">
            <a:avLst/>
          </a:prstGeom>
        </p:spPr>
      </p:pic>
      <p:pic>
        <p:nvPicPr>
          <p:cNvPr id="15" name="Picture 14" descr="Big circle.png"/>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898674" y="1081263"/>
            <a:ext cx="2451100" cy="2381251"/>
          </a:xfrm>
          <a:prstGeom prst="rect">
            <a:avLst/>
          </a:prstGeom>
        </p:spPr>
      </p:pic>
      <p:pic>
        <p:nvPicPr>
          <p:cNvPr id="14" name="Picture 13" descr="medium circle .png"/>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467475" y="1659820"/>
            <a:ext cx="2305050" cy="2127251"/>
          </a:xfrm>
          <a:prstGeom prst="rect">
            <a:avLst/>
          </a:prstGeom>
        </p:spPr>
      </p:pic>
      <p:pic>
        <p:nvPicPr>
          <p:cNvPr id="16" name="Picture 15" descr="small circle.png"/>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595056" y="2753429"/>
            <a:ext cx="2159000" cy="2254251"/>
          </a:xfrm>
          <a:prstGeom prst="rect">
            <a:avLst/>
          </a:prstGeom>
        </p:spPr>
      </p:pic>
    </p:spTree>
    <p:extLst>
      <p:ext uri="{BB962C8B-B14F-4D97-AF65-F5344CB8AC3E}">
        <p14:creationId xmlns:p14="http://schemas.microsoft.com/office/powerpoint/2010/main" val="253952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3"/>
            <a:ext cx="8636290" cy="484748"/>
          </a:xfrm>
        </p:spPr>
        <p:txBody>
          <a:bodyPr/>
          <a:lstStyle>
            <a:lvl1pPr>
              <a:defRPr sz="3000"/>
            </a:lvl1pPr>
          </a:lstStyle>
          <a:p>
            <a:r>
              <a:rPr lang="en-US" dirty="0"/>
              <a:t>Click to edit Master title style</a:t>
            </a:r>
          </a:p>
        </p:txBody>
      </p:sp>
      <p:sp>
        <p:nvSpPr>
          <p:cNvPr id="3" name="Content Placeholder 2"/>
          <p:cNvSpPr>
            <a:spLocks noGrp="1"/>
          </p:cNvSpPr>
          <p:nvPr>
            <p:ph idx="1"/>
          </p:nvPr>
        </p:nvSpPr>
        <p:spPr>
          <a:xfrm>
            <a:off x="201168" y="1508760"/>
            <a:ext cx="864264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688" indent="-22224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7196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 y="236983"/>
            <a:ext cx="8628678" cy="48474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04415" y="1402418"/>
            <a:ext cx="4192528" cy="821191"/>
          </a:xfrm>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204415" y="2227999"/>
            <a:ext cx="4192528" cy="3674611"/>
          </a:xfrm>
        </p:spPr>
        <p:txBody>
          <a:bodyPr/>
          <a:lstStyle>
            <a:lvl1pPr>
              <a:defRPr sz="2400"/>
            </a:lvl1pPr>
            <a:lvl2pPr>
              <a:defRPr sz="2000"/>
            </a:lvl2pPr>
            <a:lvl3pPr>
              <a:defRPr sz="1800"/>
            </a:lvl3pPr>
            <a:lvl4pPr>
              <a:defRPr sz="1600"/>
            </a:lvl4pPr>
            <a:lvl5pPr marL="1482688" indent="-222245">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3494" y="1402418"/>
            <a:ext cx="4194175" cy="821191"/>
          </a:xfrm>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3494" y="2227999"/>
            <a:ext cx="4194175" cy="3674611"/>
          </a:xfrm>
        </p:spPr>
        <p:txBody>
          <a:bodyPr/>
          <a:lstStyle>
            <a:lvl1pPr>
              <a:defRPr sz="2400"/>
            </a:lvl1pPr>
            <a:lvl2pPr>
              <a:defRPr sz="2000"/>
            </a:lvl2pPr>
            <a:lvl3pPr>
              <a:defRPr sz="1800"/>
            </a:lvl3pPr>
            <a:lvl4pPr>
              <a:defRPr sz="1600"/>
            </a:lvl4pPr>
            <a:lvl5pPr marL="1482688" indent="-222245">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7904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7" name="Freeform 13"/>
          <p:cNvSpPr>
            <a:spLocks/>
          </p:cNvSpPr>
          <p:nvPr userDrawn="1"/>
        </p:nvSpPr>
        <p:spPr bwMode="auto">
          <a:xfrm>
            <a:off x="5377265"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sp>
        <p:nvSpPr>
          <p:cNvPr id="2" name="Title 1"/>
          <p:cNvSpPr>
            <a:spLocks noGrp="1"/>
          </p:cNvSpPr>
          <p:nvPr>
            <p:ph type="title"/>
          </p:nvPr>
        </p:nvSpPr>
        <p:spPr>
          <a:xfrm>
            <a:off x="201168" y="237744"/>
            <a:ext cx="3911890" cy="907941"/>
          </a:xfrm>
        </p:spPr>
        <p:txBody>
          <a:bodyPr/>
          <a:lstStyle/>
          <a:p>
            <a:r>
              <a:rPr lang="en-US" dirty="0"/>
              <a:t>Click to edit Master 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l="53628" r="14333" b="9696"/>
          <a:stretch/>
        </p:blipFill>
        <p:spPr>
          <a:xfrm>
            <a:off x="6214534" y="66"/>
            <a:ext cx="2929466" cy="6192917"/>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8550" y="6338371"/>
            <a:ext cx="1329900" cy="316767"/>
          </a:xfrm>
          <a:prstGeom prst="rect">
            <a:avLst/>
          </a:prstGeom>
        </p:spPr>
      </p:pic>
    </p:spTree>
    <p:extLst>
      <p:ext uri="{BB962C8B-B14F-4D97-AF65-F5344CB8AC3E}">
        <p14:creationId xmlns:p14="http://schemas.microsoft.com/office/powerpoint/2010/main" val="2938964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3860" y="244004"/>
            <a:ext cx="8628678" cy="484748"/>
          </a:xfrm>
        </p:spPr>
        <p:txBody>
          <a:bodyPr/>
          <a:lstStyle/>
          <a:p>
            <a:r>
              <a:rPr lang="en-US" dirty="0"/>
              <a:t>Click to edit Master title style</a:t>
            </a:r>
          </a:p>
        </p:txBody>
      </p:sp>
    </p:spTree>
    <p:extLst>
      <p:ext uri="{BB962C8B-B14F-4D97-AF65-F5344CB8AC3E}">
        <p14:creationId xmlns:p14="http://schemas.microsoft.com/office/powerpoint/2010/main" val="3508936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404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1" hangingPunct="1">
              <a:defRPr/>
            </a:pPr>
            <a:endParaRPr lang="en-US">
              <a:solidFill>
                <a:prstClr val="black"/>
              </a:solidFill>
              <a:latin typeface="Arial" charset="0"/>
              <a:cs typeface="Arial" charset="0"/>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914400" eaLnBrk="1" hangingPunct="1">
              <a:defRPr/>
            </a:pPr>
            <a:endParaRPr lang="en-US">
              <a:solidFill>
                <a:prstClr val="black"/>
              </a:solidFill>
              <a:latin typeface="Arial" charset="0"/>
              <a:cs typeface="Arial" charset="0"/>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1" hangingPunct="1">
              <a:defRPr/>
            </a:pPr>
            <a:fld id="{8DAF7110-3A19-4937-ACD5-6C167853B1AA}" type="slidenum">
              <a:rPr lang="en-US" altLang="en-US">
                <a:solidFill>
                  <a:prstClr val="black"/>
                </a:solidFill>
                <a:latin typeface="Arial" charset="0"/>
                <a:cs typeface="Arial" charset="0"/>
              </a:rPr>
              <a:pPr defTabSz="914400" eaLnBrk="1" hangingPunct="1">
                <a:defRPr/>
              </a:pPr>
              <a:t>‹#›</a:t>
            </a:fld>
            <a:endParaRPr lang="en-US" altLang="en-US">
              <a:solidFill>
                <a:prstClr val="black"/>
              </a:solidFill>
              <a:latin typeface="Arial" charset="0"/>
              <a:cs typeface="Arial" charset="0"/>
            </a:endParaRPr>
          </a:p>
        </p:txBody>
      </p:sp>
    </p:spTree>
    <p:extLst>
      <p:ext uri="{BB962C8B-B14F-4D97-AF65-F5344CB8AC3E}">
        <p14:creationId xmlns:p14="http://schemas.microsoft.com/office/powerpoint/2010/main" val="3219162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152400" y="8382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457200"/>
            <a:ext cx="8229600" cy="1143000"/>
          </a:xfrm>
        </p:spPr>
        <p:txBody>
          <a:bodyPr>
            <a:normAutofit/>
          </a:bodyPr>
          <a:lstStyle>
            <a:lvl1pPr>
              <a:defRPr sz="4500"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157A59B2-37DF-4CEB-8524-92F032B0810B}" type="slidenum">
              <a:rPr lang="en-US" altLang="en-US"/>
              <a:pPr>
                <a:defRPr/>
              </a:pPr>
              <a:t>‹#›</a:t>
            </a:fld>
            <a:endParaRPr lang="en-US" altLang="en-US" dirty="0"/>
          </a:p>
        </p:txBody>
      </p:sp>
    </p:spTree>
    <p:extLst>
      <p:ext uri="{BB962C8B-B14F-4D97-AF65-F5344CB8AC3E}">
        <p14:creationId xmlns:p14="http://schemas.microsoft.com/office/powerpoint/2010/main" val="4234802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49AF184-2201-4201-B3FE-5C87FC092490}" type="datetimeFigureOut">
              <a:rPr lang="en-US"/>
              <a:pPr>
                <a:defRPr/>
              </a:pPr>
              <a:t>5/29/2020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B953A6-6A82-4A56-B223-EBA5E95486C1}" type="slidenum">
              <a:rPr lang="en-US" altLang="en-US"/>
              <a:pPr>
                <a:defRPr/>
              </a:pPr>
              <a:t>‹#›</a:t>
            </a:fld>
            <a:endParaRPr lang="en-US" altLang="en-US" dirty="0"/>
          </a:p>
        </p:txBody>
      </p:sp>
    </p:spTree>
    <p:extLst>
      <p:ext uri="{BB962C8B-B14F-4D97-AF65-F5344CB8AC3E}">
        <p14:creationId xmlns:p14="http://schemas.microsoft.com/office/powerpoint/2010/main" val="3332759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DB443DA7-6015-4FC8-8236-7F44CA519289}" type="datetimeFigureOut">
              <a:rPr lang="en-US"/>
              <a:pPr>
                <a:defRPr/>
              </a:pPr>
              <a:t>5/29/2020</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B2A5A40F-1F78-464D-A015-FE0FCC73FD0A}" type="slidenum">
              <a:rPr lang="en-US" altLang="en-US"/>
              <a:pPr>
                <a:defRPr/>
              </a:pPr>
              <a:t>‹#›</a:t>
            </a:fld>
            <a:endParaRPr lang="en-US" altLang="en-US" dirty="0"/>
          </a:p>
        </p:txBody>
      </p:sp>
    </p:spTree>
    <p:extLst>
      <p:ext uri="{BB962C8B-B14F-4D97-AF65-F5344CB8AC3E}">
        <p14:creationId xmlns:p14="http://schemas.microsoft.com/office/powerpoint/2010/main" val="1111724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152400" y="8382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a:defRPr/>
            </a:pPr>
            <a:fld id="{21254972-2148-4639-978D-4C06DF09A15A}" type="datetimeFigureOut">
              <a:rPr lang="en-US"/>
              <a:pPr>
                <a:defRPr/>
              </a:pPr>
              <a:t>5/29/2020</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D20825E1-F80E-4235-AB07-F3D1B7508DEF}" type="slidenum">
              <a:rPr lang="en-US" altLang="en-US"/>
              <a:pPr>
                <a:defRPr/>
              </a:pPr>
              <a:t>‹#›</a:t>
            </a:fld>
            <a:endParaRPr lang="en-US" altLang="en-US" dirty="0"/>
          </a:p>
        </p:txBody>
      </p:sp>
    </p:spTree>
    <p:extLst>
      <p:ext uri="{BB962C8B-B14F-4D97-AF65-F5344CB8AC3E}">
        <p14:creationId xmlns:p14="http://schemas.microsoft.com/office/powerpoint/2010/main" val="2983885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152400" y="8382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dirty="0"/>
              <a:t>Click to edit Master title style</a:t>
            </a:r>
          </a:p>
        </p:txBody>
      </p:sp>
      <p:sp>
        <p:nvSpPr>
          <p:cNvPr id="4" name="Date Placeholder 2"/>
          <p:cNvSpPr>
            <a:spLocks noGrp="1"/>
          </p:cNvSpPr>
          <p:nvPr>
            <p:ph type="dt" sz="half" idx="10"/>
          </p:nvPr>
        </p:nvSpPr>
        <p:spPr/>
        <p:txBody>
          <a:bodyPr/>
          <a:lstStyle>
            <a:lvl1pPr>
              <a:defRPr/>
            </a:lvl1pPr>
          </a:lstStyle>
          <a:p>
            <a:pPr>
              <a:defRPr/>
            </a:pPr>
            <a:fld id="{3EE4353F-0EA2-4C3D-A5D6-BBF112BFFA7C}" type="datetimeFigureOut">
              <a:rPr lang="en-US"/>
              <a:pPr>
                <a:defRPr/>
              </a:pPr>
              <a:t>5/29/2020</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C57FEA2D-C45D-40F2-8496-64C3303B0E58}" type="slidenum">
              <a:rPr lang="en-US" altLang="en-US"/>
              <a:pPr>
                <a:defRPr/>
              </a:pPr>
              <a:t>‹#›</a:t>
            </a:fld>
            <a:endParaRPr lang="en-US" altLang="en-US" dirty="0"/>
          </a:p>
        </p:txBody>
      </p:sp>
    </p:spTree>
    <p:extLst>
      <p:ext uri="{BB962C8B-B14F-4D97-AF65-F5344CB8AC3E}">
        <p14:creationId xmlns:p14="http://schemas.microsoft.com/office/powerpoint/2010/main" val="873827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152400" y="32766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3" name="Date Placeholder 1"/>
          <p:cNvSpPr>
            <a:spLocks noGrp="1"/>
          </p:cNvSpPr>
          <p:nvPr>
            <p:ph type="dt" sz="half" idx="10"/>
          </p:nvPr>
        </p:nvSpPr>
        <p:spPr/>
        <p:txBody>
          <a:bodyPr/>
          <a:lstStyle>
            <a:lvl1pPr>
              <a:defRPr/>
            </a:lvl1pPr>
          </a:lstStyle>
          <a:p>
            <a:pPr>
              <a:defRPr/>
            </a:pPr>
            <a:fld id="{118FB837-3781-4E1F-AF07-51ABDB842424}" type="datetimeFigureOut">
              <a:rPr lang="en-US"/>
              <a:pPr>
                <a:defRPr/>
              </a:pPr>
              <a:t>5/29/2020</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3EC7C257-FE96-484D-B474-5DC765EE1E55}" type="slidenum">
              <a:rPr lang="en-US" altLang="en-US"/>
              <a:pPr>
                <a:defRPr/>
              </a:pPr>
              <a:t>‹#›</a:t>
            </a:fld>
            <a:endParaRPr lang="en-US" altLang="en-US" dirty="0"/>
          </a:p>
        </p:txBody>
      </p:sp>
    </p:spTree>
    <p:extLst>
      <p:ext uri="{BB962C8B-B14F-4D97-AF65-F5344CB8AC3E}">
        <p14:creationId xmlns:p14="http://schemas.microsoft.com/office/powerpoint/2010/main" val="3626349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660EC226-0693-4CCD-AF9D-436F38F8C2C5}" type="datetimeFigureOut">
              <a:rPr lang="en-US"/>
              <a:pPr>
                <a:defRPr/>
              </a:pPr>
              <a:t>5/29/2020</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443B708C-A0FD-4D63-96EF-7D1DA40CED71}" type="slidenum">
              <a:rPr lang="en-US" altLang="en-US"/>
              <a:pPr>
                <a:defRPr/>
              </a:pPr>
              <a:t>‹#›</a:t>
            </a:fld>
            <a:endParaRPr lang="en-US" altLang="en-US" dirty="0"/>
          </a:p>
        </p:txBody>
      </p:sp>
    </p:spTree>
    <p:extLst>
      <p:ext uri="{BB962C8B-B14F-4D97-AF65-F5344CB8AC3E}">
        <p14:creationId xmlns:p14="http://schemas.microsoft.com/office/powerpoint/2010/main" val="3973124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a:lvl1pPr>
          </a:lstStyle>
          <a:p>
            <a:pPr>
              <a:defRPr/>
            </a:pPr>
            <a:fld id="{F9E15751-2693-4714-952A-7B36B7035B9E}" type="datetimeFigureOut">
              <a:rPr lang="en-US"/>
              <a:pPr>
                <a:defRPr/>
              </a:pPr>
              <a:t>5/29/2020</a:t>
            </a:fld>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51F990F9-3ADB-4691-BBA4-3E315A21D5CA}" type="slidenum">
              <a:rPr lang="en-US" altLang="en-US"/>
              <a:pPr>
                <a:defRPr/>
              </a:pPr>
              <a:t>‹#›</a:t>
            </a:fld>
            <a:endParaRPr lang="en-US" altLang="en-US" dirty="0"/>
          </a:p>
        </p:txBody>
      </p:sp>
    </p:spTree>
    <p:extLst>
      <p:ext uri="{BB962C8B-B14F-4D97-AF65-F5344CB8AC3E}">
        <p14:creationId xmlns:p14="http://schemas.microsoft.com/office/powerpoint/2010/main" val="1046184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4.png"/><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a:spLocks/>
          </p:cNvSpPr>
          <p:nvPr userDrawn="1"/>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8" name="Freeform 7"/>
          <p:cNvSpPr>
            <a:spLocks/>
          </p:cNvSpPr>
          <p:nvPr userDrawn="1"/>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fld id="{4B688131-D324-4714-AA20-04B2362D479A}" type="datetimeFigureOut">
              <a:rPr lang="en-US"/>
              <a:pPr>
                <a:defRPr/>
              </a:pPr>
              <a:t>5/29/2020</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F567C765-1D86-454D-B3D7-01027622377D}" type="slidenum">
              <a:rPr lang="en-US" altLang="en-US"/>
              <a:pPr>
                <a:defRPr/>
              </a:pPr>
              <a:t>‹#›</a:t>
            </a:fld>
            <a:endParaRPr lang="en-US" altLang="en-US" dirty="0"/>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dirty="0">
                <a:latin typeface="Arial" charset="0"/>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dirty="0">
                <a:latin typeface="Arial" charset="0"/>
                <a:cs typeface="Arial" charset="0"/>
              </a:endParaRPr>
            </a:p>
          </p:txBody>
        </p:sp>
      </p:gr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83" r:id="rId8"/>
    <p:sldLayoutId id="2147484093" r:id="rId9"/>
    <p:sldLayoutId id="2147484084" r:id="rId10"/>
    <p:sldLayoutId id="2147484085"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9" cstate="hqprint">
            <a:extLst>
              <a:ext uri="{28A0092B-C50C-407E-A947-70E740481C1C}">
                <a14:useLocalDpi xmlns:a14="http://schemas.microsoft.com/office/drawing/2010/main"/>
              </a:ext>
            </a:extLst>
          </a:blip>
          <a:srcRect b="-1"/>
          <a:stretch/>
        </p:blipFill>
        <p:spPr>
          <a:xfrm>
            <a:off x="5083728" y="1812022"/>
            <a:ext cx="4060272" cy="5045847"/>
          </a:xfrm>
          <a:prstGeom prst="rect">
            <a:avLst/>
          </a:prstGeom>
        </p:spPr>
      </p:pic>
      <p:pic>
        <p:nvPicPr>
          <p:cNvPr id="13" name="Picture 12"/>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448550" y="6338371"/>
            <a:ext cx="1329900" cy="316767"/>
          </a:xfrm>
          <a:prstGeom prst="rect">
            <a:avLst/>
          </a:prstGeom>
        </p:spPr>
      </p:pic>
      <p:pic>
        <p:nvPicPr>
          <p:cNvPr id="12" name="Picture 11"/>
          <p:cNvPicPr>
            <a:picLocks noChangeAspect="1"/>
          </p:cNvPicPr>
          <p:nvPr userDrawn="1"/>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2" y="38846"/>
            <a:ext cx="3519399" cy="3441027"/>
          </a:xfrm>
          <a:prstGeom prst="rect">
            <a:avLst/>
          </a:prstGeom>
        </p:spPr>
      </p:pic>
      <p:sp>
        <p:nvSpPr>
          <p:cNvPr id="1026" name="Title Placeholder 1"/>
          <p:cNvSpPr>
            <a:spLocks noGrp="1"/>
          </p:cNvSpPr>
          <p:nvPr>
            <p:ph type="title"/>
          </p:nvPr>
        </p:nvSpPr>
        <p:spPr bwMode="auto">
          <a:xfrm>
            <a:off x="201168" y="237744"/>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01168" y="1508761"/>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3" name="Rectangle 14"/>
          <p:cNvSpPr>
            <a:spLocks noChangeArrowheads="1"/>
          </p:cNvSpPr>
          <p:nvPr userDrawn="1"/>
        </p:nvSpPr>
        <p:spPr bwMode="auto">
          <a:xfrm>
            <a:off x="-569913" y="-2814638"/>
            <a:ext cx="25400" cy="1588"/>
          </a:xfrm>
          <a:prstGeom prst="rect">
            <a:avLst/>
          </a:prstGeom>
          <a:solidFill>
            <a:srgbClr val="85B74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spTree>
    <p:extLst>
      <p:ext uri="{BB962C8B-B14F-4D97-AF65-F5344CB8AC3E}">
        <p14:creationId xmlns:p14="http://schemas.microsoft.com/office/powerpoint/2010/main" val="133975394"/>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Lst>
  <p:hf hdr="0" ftr="0" dt="0"/>
  <p:txStyles>
    <p:titleStyle>
      <a:lvl1pPr algn="l" rtl="0" eaLnBrk="1" fontAlgn="base" hangingPunct="1">
        <a:lnSpc>
          <a:spcPct val="85000"/>
        </a:lnSpc>
        <a:spcBef>
          <a:spcPct val="0"/>
        </a:spcBef>
        <a:spcAft>
          <a:spcPct val="0"/>
        </a:spcAft>
        <a:defRPr sz="30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189" algn="l" rtl="0" eaLnBrk="1" fontAlgn="base" hangingPunct="1">
        <a:lnSpc>
          <a:spcPct val="85000"/>
        </a:lnSpc>
        <a:spcBef>
          <a:spcPct val="0"/>
        </a:spcBef>
        <a:spcAft>
          <a:spcPct val="0"/>
        </a:spcAft>
        <a:defRPr sz="3000">
          <a:solidFill>
            <a:srgbClr val="006C3A"/>
          </a:solidFill>
          <a:latin typeface="Arial Black" pitchFamily="34" charset="0"/>
        </a:defRPr>
      </a:lvl6pPr>
      <a:lvl7pPr marL="914377" algn="l" rtl="0" eaLnBrk="1" fontAlgn="base" hangingPunct="1">
        <a:lnSpc>
          <a:spcPct val="85000"/>
        </a:lnSpc>
        <a:spcBef>
          <a:spcPct val="0"/>
        </a:spcBef>
        <a:spcAft>
          <a:spcPct val="0"/>
        </a:spcAft>
        <a:defRPr sz="3000">
          <a:solidFill>
            <a:srgbClr val="006C3A"/>
          </a:solidFill>
          <a:latin typeface="Arial Black" pitchFamily="34" charset="0"/>
        </a:defRPr>
      </a:lvl7pPr>
      <a:lvl8pPr marL="1371566" algn="l" rtl="0" eaLnBrk="1" fontAlgn="base" hangingPunct="1">
        <a:lnSpc>
          <a:spcPct val="85000"/>
        </a:lnSpc>
        <a:spcBef>
          <a:spcPct val="0"/>
        </a:spcBef>
        <a:spcAft>
          <a:spcPct val="0"/>
        </a:spcAft>
        <a:defRPr sz="3000">
          <a:solidFill>
            <a:srgbClr val="006C3A"/>
          </a:solidFill>
          <a:latin typeface="Arial Black" pitchFamily="34" charset="0"/>
        </a:defRPr>
      </a:lvl8pPr>
      <a:lvl9pPr marL="1828754"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2" indent="-230182" algn="l" rtl="0" eaLnBrk="1" fontAlgn="base" hangingPunct="1">
        <a:lnSpc>
          <a:spcPct val="90000"/>
        </a:lnSpc>
        <a:spcBef>
          <a:spcPts val="1400"/>
        </a:spcBef>
        <a:spcAft>
          <a:spcPct val="0"/>
        </a:spcAft>
        <a:buClr>
          <a:schemeClr val="tx2"/>
        </a:buClr>
        <a:buFont typeface="Arial" charset="0"/>
        <a:buChar char="•"/>
        <a:defRPr sz="2400" kern="1200">
          <a:solidFill>
            <a:schemeClr val="tx1"/>
          </a:solidFill>
          <a:latin typeface="+mn-lt"/>
          <a:ea typeface="+mn-ea"/>
          <a:cs typeface="+mn-cs"/>
        </a:defRPr>
      </a:lvl1pPr>
      <a:lvl2pPr marL="625459" indent="-279393"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2pPr>
      <a:lvl3pPr marL="914377" indent="-230182"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3pPr>
      <a:lvl4pPr marL="1144559" indent="-173034" algn="l" rtl="0" eaLnBrk="1" fontAlgn="base" hangingPunct="1">
        <a:lnSpc>
          <a:spcPct val="90000"/>
        </a:lnSpc>
        <a:spcBef>
          <a:spcPts val="800"/>
        </a:spcBef>
        <a:spcAft>
          <a:spcPct val="0"/>
        </a:spcAft>
        <a:buClr>
          <a:schemeClr val="tx2"/>
        </a:buClr>
        <a:buFont typeface="Arial" charset="0"/>
        <a:buChar char="–"/>
        <a:defRPr sz="1600" kern="1200">
          <a:solidFill>
            <a:schemeClr val="tx1"/>
          </a:solidFill>
          <a:latin typeface="+mn-lt"/>
          <a:ea typeface="+mn-ea"/>
          <a:cs typeface="+mn-cs"/>
        </a:defRPr>
      </a:lvl4pPr>
      <a:lvl5pPr marL="1482688" indent="-222245" algn="l" rtl="0" eaLnBrk="1" fontAlgn="base" hangingPunct="1">
        <a:lnSpc>
          <a:spcPct val="90000"/>
        </a:lnSpc>
        <a:spcBef>
          <a:spcPts val="600"/>
        </a:spcBef>
        <a:spcAft>
          <a:spcPct val="0"/>
        </a:spcAft>
        <a:buClr>
          <a:schemeClr val="tx2"/>
        </a:buClr>
        <a:buFont typeface="Arial" charset="0"/>
        <a:buChar char="»"/>
        <a:defRPr sz="16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emf"/><Relationship Id="rId7" Type="http://schemas.openxmlformats.org/officeDocument/2006/relationships/image" Target="../media/image66.sv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 Id="rId9" Type="http://schemas.openxmlformats.org/officeDocument/2006/relationships/image" Target="../media/image68.svg"/></Relationships>
</file>

<file path=ppt/slides/_rels/slide9.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hyperlink" Target="https://nam05.safelinks.protection.outlook.com/?url=https://pace.zoom.us/rec/share/4pVPNr-37kBLZ6Pm6k7eS4hiAqDCeaa8h3NP-6ZbnhoY5jRRGzDTcOqZg6kAoCjw?startTime%3D1588696068000&amp;data=02|01|tbourgeois@law.pace.edu|2ef8704dc24c45a49b9808d7f1ced2f4|0799c53eca9a49e88901064a6412a41d|1|0|637243743376037727&amp;sdata=nC2UflSq71pAPm5XGp55zXVP/ACOcbeSpmZNwgzpR%2B4%3D&amp;reserved=0" TargetMode="External"/><Relationship Id="rId7"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4.xml"/><Relationship Id="rId6" Type="http://schemas.openxmlformats.org/officeDocument/2006/relationships/hyperlink" Target="https://chptap.lbl.gov/profile/166/NewYorkCHPCatalog-profile.pdf" TargetMode="External"/><Relationship Id="rId5" Type="http://schemas.openxmlformats.org/officeDocument/2006/relationships/hyperlink" Target="https://chptap.lbl.gov/profile/49/ConEdisonBrooklyn-QueensDemandManagement(BQDM)Program-profile.pdf" TargetMode="External"/><Relationship Id="rId4" Type="http://schemas.openxmlformats.org/officeDocument/2006/relationships/hyperlink" Target="https://chptap.lbl.gov/profile/111/JointMeeting-Project_Profil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1" y="914400"/>
            <a:ext cx="8804275" cy="2209800"/>
          </a:xfrm>
          <a:ln>
            <a:miter lim="800000"/>
            <a:headEnd/>
            <a:tailEnd/>
          </a:ln>
        </p:spPr>
        <p:txBody>
          <a:bodyPr>
            <a:normAutofit fontScale="90000"/>
          </a:bodyPr>
          <a:lstStyle/>
          <a:p>
            <a:r>
              <a:rPr lang="en-US" sz="3600" dirty="0">
                <a:solidFill>
                  <a:schemeClr val="tx1"/>
                </a:solidFill>
                <a:effectLst/>
              </a:rPr>
              <a:t>Combined Heat and Power </a:t>
            </a:r>
            <a:br>
              <a:rPr lang="en-US" sz="3600" dirty="0">
                <a:solidFill>
                  <a:schemeClr val="tx1"/>
                </a:solidFill>
                <a:effectLst/>
              </a:rPr>
            </a:br>
            <a:r>
              <a:rPr lang="en-US" sz="3600" dirty="0">
                <a:solidFill>
                  <a:schemeClr val="tx1"/>
                </a:solidFill>
                <a:effectLst/>
              </a:rPr>
              <a:t>Technical Assistance Partnerships (CHP TAPs)</a:t>
            </a:r>
            <a:r>
              <a:rPr lang="en-US" dirty="0">
                <a:solidFill>
                  <a:schemeClr val="tx1"/>
                </a:solidFill>
                <a:effectLst/>
              </a:rPr>
              <a:t/>
            </a:r>
            <a:br>
              <a:rPr lang="en-US" dirty="0">
                <a:solidFill>
                  <a:schemeClr val="tx1"/>
                </a:solidFill>
                <a:effectLst/>
              </a:rPr>
            </a:br>
            <a:r>
              <a:rPr lang="en-US" sz="2000" dirty="0">
                <a:solidFill>
                  <a:schemeClr val="tx1"/>
                </a:solidFill>
                <a:effectLst/>
              </a:rPr>
              <a:t>Eight Contracts issued under DE-FOA-0001678 </a:t>
            </a:r>
            <a:r>
              <a:rPr lang="en-US" sz="1800" dirty="0">
                <a:effectLst/>
              </a:rPr>
              <a:t/>
            </a:r>
            <a:br>
              <a:rPr lang="en-US" sz="1800" dirty="0">
                <a:effectLst/>
              </a:rPr>
            </a:br>
            <a:r>
              <a:rPr lang="en-US" sz="1800" dirty="0">
                <a:solidFill>
                  <a:schemeClr val="tx1"/>
                </a:solidFill>
                <a:effectLst/>
              </a:rPr>
              <a:t>Center for Sustainable Energy, Houston Advanced Research Center, </a:t>
            </a:r>
            <a:br>
              <a:rPr lang="en-US" sz="1800" dirty="0">
                <a:solidFill>
                  <a:schemeClr val="tx1"/>
                </a:solidFill>
                <a:effectLst/>
              </a:rPr>
            </a:br>
            <a:r>
              <a:rPr lang="en-US" sz="1800" dirty="0">
                <a:solidFill>
                  <a:schemeClr val="tx1"/>
                </a:solidFill>
                <a:effectLst/>
              </a:rPr>
              <a:t>North Carolina State University, PACE University, Pennsylvania State University, </a:t>
            </a:r>
            <a:br>
              <a:rPr lang="en-US" sz="1800" dirty="0">
                <a:solidFill>
                  <a:schemeClr val="tx1"/>
                </a:solidFill>
                <a:effectLst/>
              </a:rPr>
            </a:br>
            <a:r>
              <a:rPr lang="en-US" sz="1800" dirty="0">
                <a:solidFill>
                  <a:schemeClr val="tx1"/>
                </a:solidFill>
                <a:effectLst/>
              </a:rPr>
              <a:t>University of Illinois/Chicago, University of Maine, Washington State University </a:t>
            </a:r>
            <a:r>
              <a:rPr lang="en-US" sz="2000" dirty="0">
                <a:solidFill>
                  <a:schemeClr val="tx1"/>
                </a:solidFill>
                <a:effectLst/>
              </a:rPr>
              <a:t>  </a:t>
            </a:r>
            <a:br>
              <a:rPr lang="en-US" sz="2000" dirty="0">
                <a:solidFill>
                  <a:schemeClr val="tx1"/>
                </a:solidFill>
                <a:effectLst/>
              </a:rPr>
            </a:br>
            <a:r>
              <a:rPr lang="en-US" sz="2000" dirty="0">
                <a:solidFill>
                  <a:schemeClr val="tx1"/>
                </a:solidFill>
                <a:effectLst/>
              </a:rPr>
              <a:t>FY2018-FY2023</a:t>
            </a:r>
          </a:p>
        </p:txBody>
      </p:sp>
      <p:sp>
        <p:nvSpPr>
          <p:cNvPr id="20483" name="Subtitle 2"/>
          <p:cNvSpPr>
            <a:spLocks noGrp="1"/>
          </p:cNvSpPr>
          <p:nvPr>
            <p:ph type="subTitle" idx="1"/>
          </p:nvPr>
        </p:nvSpPr>
        <p:spPr>
          <a:xfrm>
            <a:off x="838200" y="3657600"/>
            <a:ext cx="7772400" cy="1905000"/>
          </a:xfrm>
        </p:spPr>
        <p:txBody>
          <a:bodyPr/>
          <a:lstStyle/>
          <a:p>
            <a:pPr marR="0" eaLnBrk="1" hangingPunct="1">
              <a:lnSpc>
                <a:spcPct val="90000"/>
              </a:lnSpc>
            </a:pPr>
            <a:r>
              <a:rPr lang="en-US" altLang="en-US" sz="1800" dirty="0">
                <a:solidFill>
                  <a:schemeClr val="tx2"/>
                </a:solidFill>
              </a:rPr>
              <a:t>Dr. Robert Gemmer, Technology Manager, DOE AMO</a:t>
            </a:r>
          </a:p>
          <a:p>
            <a:pPr marR="0" eaLnBrk="1" hangingPunct="1">
              <a:lnSpc>
                <a:spcPct val="90000"/>
              </a:lnSpc>
            </a:pPr>
            <a:r>
              <a:rPr lang="en-US" altLang="en-US" sz="1800" dirty="0">
                <a:solidFill>
                  <a:schemeClr val="tx2"/>
                </a:solidFill>
              </a:rPr>
              <a:t>Patti Garland, CHP TAP Coordinator, Contractor</a:t>
            </a:r>
          </a:p>
          <a:p>
            <a:pPr marR="0" eaLnBrk="1" hangingPunct="1">
              <a:lnSpc>
                <a:spcPct val="90000"/>
              </a:lnSpc>
            </a:pPr>
            <a:endParaRPr lang="en-US" altLang="en-US" sz="1800" dirty="0">
              <a:solidFill>
                <a:schemeClr val="tx2"/>
              </a:solidFill>
            </a:endParaRPr>
          </a:p>
          <a:p>
            <a:pPr marR="0" eaLnBrk="1" hangingPunct="1">
              <a:lnSpc>
                <a:spcPct val="90000"/>
              </a:lnSpc>
            </a:pPr>
            <a:r>
              <a:rPr lang="en-US" altLang="en-US" sz="1800" dirty="0">
                <a:solidFill>
                  <a:schemeClr val="tx2"/>
                </a:solidFill>
              </a:rPr>
              <a:t>U.S. DOE Advanced Manufacturing Office Program Review Meeting  </a:t>
            </a:r>
          </a:p>
          <a:p>
            <a:pPr marR="0" eaLnBrk="1" hangingPunct="1">
              <a:lnSpc>
                <a:spcPct val="90000"/>
              </a:lnSpc>
            </a:pPr>
            <a:r>
              <a:rPr lang="en-US" altLang="en-US" sz="1800" dirty="0">
                <a:solidFill>
                  <a:schemeClr val="tx2"/>
                </a:solidFill>
              </a:rPr>
              <a:t>Washington, D.C. </a:t>
            </a:r>
            <a:endParaRPr lang="en-US" altLang="en-US" dirty="0">
              <a:solidFill>
                <a:schemeClr val="tx2"/>
              </a:solidFill>
            </a:endParaRPr>
          </a:p>
          <a:p>
            <a:pPr marR="0" eaLnBrk="1" hangingPunct="1">
              <a:lnSpc>
                <a:spcPct val="90000"/>
              </a:lnSpc>
            </a:pPr>
            <a:r>
              <a:rPr lang="en-US" altLang="en-US" sz="1800" dirty="0">
                <a:solidFill>
                  <a:schemeClr val="tx2"/>
                </a:solidFill>
              </a:rPr>
              <a:t>June 2-3, 2020</a:t>
            </a:r>
          </a:p>
          <a:p>
            <a:pPr marR="0" eaLnBrk="1" hangingPunct="1">
              <a:lnSpc>
                <a:spcPct val="90000"/>
              </a:lnSpc>
            </a:pPr>
            <a:endParaRPr lang="en-US" altLang="en-US" sz="1800" dirty="0">
              <a:solidFill>
                <a:schemeClr val="tx2"/>
              </a:solidFill>
            </a:endParaRPr>
          </a:p>
        </p:txBody>
      </p:sp>
      <p:sp>
        <p:nvSpPr>
          <p:cNvPr id="20484" name="TextBox 1"/>
          <p:cNvSpPr txBox="1">
            <a:spLocks noChangeArrowheads="1"/>
          </p:cNvSpPr>
          <p:nvPr/>
        </p:nvSpPr>
        <p:spPr bwMode="auto">
          <a:xfrm>
            <a:off x="806450" y="6096000"/>
            <a:ext cx="7997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i="1">
                <a:solidFill>
                  <a:schemeClr val="tx2"/>
                </a:solidFill>
              </a:rPr>
              <a:t>This presentation does not contain any proprietary, confidential, or otherwise restricted information.</a:t>
            </a:r>
          </a:p>
        </p:txBody>
      </p:sp>
    </p:spTree>
    <p:extLst>
      <p:ext uri="{BB962C8B-B14F-4D97-AF65-F5344CB8AC3E}">
        <p14:creationId xmlns:p14="http://schemas.microsoft.com/office/powerpoint/2010/main" val="3973060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304800" y="1066800"/>
            <a:ext cx="8382000" cy="5410200"/>
          </a:xfrm>
        </p:spPr>
        <p:txBody>
          <a:bodyPr>
            <a:normAutofit fontScale="77500" lnSpcReduction="20000"/>
          </a:bodyPr>
          <a:lstStyle/>
          <a:p>
            <a:pPr eaLnBrk="1" hangingPunct="1">
              <a:buClr>
                <a:schemeClr val="tx2"/>
              </a:buClr>
            </a:pPr>
            <a:r>
              <a:rPr lang="en-US" dirty="0">
                <a:latin typeface="Arial" panose="020B0604020202020204" pitchFamily="34" charset="0"/>
                <a:cs typeface="Arial" panose="020B0604020202020204" pitchFamily="34" charset="0"/>
              </a:rPr>
              <a:t>Educate the marketplace to advance CHP adoption:</a:t>
            </a:r>
          </a:p>
          <a:p>
            <a:pPr lvl="1" eaLnBrk="1" hangingPunct="1">
              <a:buClr>
                <a:schemeClr val="tx2"/>
              </a:buClr>
            </a:pPr>
            <a:r>
              <a:rPr lang="en-US" dirty="0">
                <a:latin typeface="Arial" panose="020B0604020202020204" pitchFamily="34" charset="0"/>
                <a:cs typeface="Arial" panose="020B0604020202020204" pitchFamily="34" charset="0"/>
              </a:rPr>
              <a:t>Advanced benefits of CHP for the grid: flexibility, resilience, distributed energy integration, and reduced environmental impact</a:t>
            </a:r>
          </a:p>
          <a:p>
            <a:pPr eaLnBrk="1" hangingPunct="1">
              <a:buClr>
                <a:schemeClr val="tx2"/>
              </a:buClr>
            </a:pPr>
            <a:r>
              <a:rPr lang="en-US" dirty="0">
                <a:latin typeface="Arial" panose="020B0604020202020204" pitchFamily="34" charset="0"/>
                <a:cs typeface="Arial" panose="020B0604020202020204" pitchFamily="34" charset="0"/>
              </a:rPr>
              <a:t>Coordination with key Policymakers to:</a:t>
            </a:r>
          </a:p>
          <a:p>
            <a:pPr lvl="1" eaLnBrk="1" hangingPunct="1">
              <a:buClr>
                <a:schemeClr val="tx2"/>
              </a:buClr>
            </a:pPr>
            <a:r>
              <a:rPr lang="en-US" dirty="0">
                <a:latin typeface="Arial" panose="020B0604020202020204" pitchFamily="34" charset="0"/>
                <a:cs typeface="Arial" panose="020B0604020202020204" pitchFamily="34" charset="0"/>
              </a:rPr>
              <a:t>Streamline interconnection and standby rates</a:t>
            </a:r>
          </a:p>
          <a:p>
            <a:pPr lvl="1" eaLnBrk="1" hangingPunct="1">
              <a:buClr>
                <a:schemeClr val="tx2"/>
              </a:buClr>
            </a:pPr>
            <a:r>
              <a:rPr lang="en-US" dirty="0">
                <a:latin typeface="Arial" panose="020B0604020202020204" pitchFamily="34" charset="0"/>
                <a:cs typeface="Arial" panose="020B0604020202020204" pitchFamily="34" charset="0"/>
              </a:rPr>
              <a:t>Develop incentive and financing programs that support CHP</a:t>
            </a:r>
          </a:p>
          <a:p>
            <a:pPr lvl="1" eaLnBrk="1" hangingPunct="1">
              <a:buClr>
                <a:schemeClr val="tx2"/>
              </a:buClr>
            </a:pPr>
            <a:r>
              <a:rPr lang="en-US" dirty="0">
                <a:latin typeface="Arial" panose="020B0604020202020204" pitchFamily="34" charset="0"/>
                <a:cs typeface="Arial" panose="020B0604020202020204" pitchFamily="34" charset="0"/>
              </a:rPr>
              <a:t>Educate key stakeholders on best practices on CHP adoption</a:t>
            </a:r>
          </a:p>
          <a:p>
            <a:pPr eaLnBrk="1" hangingPunct="1">
              <a:buClr>
                <a:schemeClr val="tx2"/>
              </a:buClr>
            </a:pPr>
            <a:r>
              <a:rPr lang="en-US" dirty="0">
                <a:latin typeface="Arial" panose="020B0604020202020204" pitchFamily="34" charset="0"/>
                <a:cs typeface="Arial" panose="020B0604020202020204" pitchFamily="34" charset="0"/>
              </a:rPr>
              <a:t>Communicate CHP benefits and best practices through:</a:t>
            </a:r>
          </a:p>
          <a:p>
            <a:pPr lvl="1" eaLnBrk="1" hangingPunct="1">
              <a:buClr>
                <a:schemeClr val="tx2"/>
              </a:buClr>
            </a:pPr>
            <a:r>
              <a:rPr lang="en-US" dirty="0">
                <a:latin typeface="Arial" panose="020B0604020202020204" pitchFamily="34" charset="0"/>
                <a:cs typeface="Arial" panose="020B0604020202020204" pitchFamily="34" charset="0"/>
              </a:rPr>
              <a:t>Project Profiles and snapshots</a:t>
            </a:r>
          </a:p>
          <a:p>
            <a:pPr lvl="1" eaLnBrk="1" hangingPunct="1">
              <a:buClr>
                <a:schemeClr val="tx2"/>
              </a:buClr>
            </a:pPr>
            <a:r>
              <a:rPr lang="en-US" dirty="0">
                <a:latin typeface="Arial" panose="020B0604020202020204" pitchFamily="34" charset="0"/>
                <a:cs typeface="Arial" panose="020B0604020202020204" pitchFamily="34" charset="0"/>
              </a:rPr>
              <a:t>Policy/Program Profiles </a:t>
            </a:r>
          </a:p>
          <a:p>
            <a:pPr eaLnBrk="1" hangingPunct="1">
              <a:buClr>
                <a:schemeClr val="tx2"/>
              </a:buClr>
            </a:pPr>
            <a:r>
              <a:rPr lang="en-US" dirty="0">
                <a:latin typeface="Arial" panose="020B0604020202020204" pitchFamily="34" charset="0"/>
                <a:cs typeface="Arial" panose="020B0604020202020204" pitchFamily="34" charset="0"/>
              </a:rPr>
              <a:t>Develop in-field CHP experts to advance CHP Regionally:</a:t>
            </a:r>
          </a:p>
          <a:p>
            <a:pPr lvl="1" eaLnBrk="1" hangingPunct="1">
              <a:buClr>
                <a:schemeClr val="tx2"/>
              </a:buClr>
            </a:pPr>
            <a:r>
              <a:rPr lang="en-US" dirty="0">
                <a:latin typeface="Arial" panose="020B0604020202020204" pitchFamily="34" charset="0"/>
                <a:cs typeface="Arial" panose="020B0604020202020204" pitchFamily="34" charset="0"/>
              </a:rPr>
              <a:t>Educating regional staff to become CHP experts</a:t>
            </a:r>
          </a:p>
          <a:p>
            <a:pPr lvl="1" eaLnBrk="1" hangingPunct="1">
              <a:buClr>
                <a:schemeClr val="tx2"/>
              </a:buClr>
            </a:pPr>
            <a:r>
              <a:rPr lang="en-US" dirty="0">
                <a:latin typeface="Arial" panose="020B0604020202020204" pitchFamily="34" charset="0"/>
                <a:cs typeface="Arial" panose="020B0604020202020204" pitchFamily="34" charset="0"/>
              </a:rPr>
              <a:t>Educating electric and gas utilities on how CHP and its benefits can be an advantage for them</a:t>
            </a:r>
          </a:p>
          <a:p>
            <a:pPr eaLnBrk="1" hangingPunct="1">
              <a:buClr>
                <a:schemeClr val="tx2"/>
              </a:buClr>
            </a:pPr>
            <a:r>
              <a:rPr lang="en-US" dirty="0">
                <a:latin typeface="Arial" panose="020B0604020202020204" pitchFamily="34" charset="0"/>
                <a:cs typeface="Arial" panose="020B0604020202020204" pitchFamily="34" charset="0"/>
              </a:rPr>
              <a:t>Disseminate tools created by the deployment program [ex. </a:t>
            </a:r>
            <a:r>
              <a:rPr lang="en-US" dirty="0" err="1">
                <a:latin typeface="Arial" panose="020B0604020202020204" pitchFamily="34" charset="0"/>
                <a:cs typeface="Arial" panose="020B0604020202020204" pitchFamily="34" charset="0"/>
              </a:rPr>
              <a:t>eCatalog</a:t>
            </a:r>
            <a:r>
              <a:rPr lang="en-US" dirty="0">
                <a:latin typeface="Arial" panose="020B0604020202020204" pitchFamily="34" charset="0"/>
                <a:cs typeface="Arial" panose="020B0604020202020204" pitchFamily="34" charset="0"/>
              </a:rPr>
              <a:t> and Resiliency Guide] that are designed to transform the market and be sustained by partner organizations (</a:t>
            </a:r>
            <a:r>
              <a:rPr lang="en-US" dirty="0" err="1">
                <a:latin typeface="Arial" panose="020B0604020202020204" pitchFamily="34" charset="0"/>
                <a:cs typeface="Arial" panose="020B0604020202020204" pitchFamily="34" charset="0"/>
              </a:rPr>
              <a:t>ie</a:t>
            </a:r>
            <a:r>
              <a:rPr lang="en-US" dirty="0">
                <a:latin typeface="Arial" panose="020B0604020202020204" pitchFamily="34" charset="0"/>
                <a:cs typeface="Arial" panose="020B0604020202020204" pitchFamily="34" charset="0"/>
              </a:rPr>
              <a:t>. Accelerator partners) in the future</a:t>
            </a:r>
            <a:endParaRPr lang="en-US" altLang="en-US" b="1" dirty="0">
              <a:latin typeface="Arial" panose="020B0604020202020204" pitchFamily="34" charset="0"/>
              <a:cs typeface="Arial" panose="020B0604020202020204" pitchFamily="34" charset="0"/>
            </a:endParaRPr>
          </a:p>
        </p:txBody>
      </p:sp>
      <p:sp>
        <p:nvSpPr>
          <p:cNvPr id="14339" name="Title 4"/>
          <p:cNvSpPr>
            <a:spLocks noGrp="1"/>
          </p:cNvSpPr>
          <p:nvPr>
            <p:ph type="title"/>
          </p:nvPr>
        </p:nvSpPr>
        <p:spPr>
          <a:xfrm>
            <a:off x="457200" y="304800"/>
            <a:ext cx="8229600" cy="533400"/>
          </a:xfrm>
        </p:spPr>
        <p:txBody>
          <a:bodyPr>
            <a:normAutofit fontScale="90000"/>
          </a:bodyPr>
          <a:lstStyle/>
          <a:p>
            <a:pPr eaLnBrk="1" hangingPunct="1">
              <a:defRPr/>
            </a:pPr>
            <a:r>
              <a:rPr lang="en-US" dirty="0"/>
              <a:t>Transition (beyond DOE assistance)</a:t>
            </a:r>
            <a:endParaRPr lang="en-US" dirty="0">
              <a:solidFill>
                <a:srgbClr val="FF0000"/>
              </a:solidFill>
            </a:endParaRPr>
          </a:p>
        </p:txBody>
      </p:sp>
    </p:spTree>
    <p:extLst>
      <p:ext uri="{BB962C8B-B14F-4D97-AF65-F5344CB8AC3E}">
        <p14:creationId xmlns:p14="http://schemas.microsoft.com/office/powerpoint/2010/main" val="586713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76084" y="541369"/>
            <a:ext cx="6172200" cy="228600"/>
          </a:xfrm>
        </p:spPr>
        <p:txBody>
          <a:bodyPr>
            <a:normAutofit fontScale="90000"/>
          </a:bodyPr>
          <a:lstStyle/>
          <a:p>
            <a:pPr eaLnBrk="1" hangingPunct="1">
              <a:defRPr/>
            </a:pPr>
            <a:r>
              <a:rPr lang="en-US" dirty="0"/>
              <a:t>Overview</a:t>
            </a:r>
          </a:p>
        </p:txBody>
      </p:sp>
      <p:sp>
        <p:nvSpPr>
          <p:cNvPr id="4" name="Rectangle 3"/>
          <p:cNvSpPr/>
          <p:nvPr/>
        </p:nvSpPr>
        <p:spPr>
          <a:xfrm>
            <a:off x="329641" y="1557720"/>
            <a:ext cx="3257550" cy="1272143"/>
          </a:xfrm>
          <a:prstGeom prst="rect">
            <a:avLst/>
          </a:prstGeom>
        </p:spPr>
        <p:txBody>
          <a:bodyPr wrap="square">
            <a:spAutoFit/>
          </a:bodyPr>
          <a:lstStyle/>
          <a:p>
            <a:pPr marL="1028700" indent="-1028700" defTabSz="342900">
              <a:spcAft>
                <a:spcPts val="450"/>
              </a:spcAft>
            </a:pPr>
            <a:endParaRPr lang="en-US" sz="1200" b="1" u="sng" dirty="0">
              <a:solidFill>
                <a:srgbClr val="000000"/>
              </a:solidFill>
              <a:ea typeface="Calibri" panose="020F0502020204030204" pitchFamily="34" charset="0"/>
            </a:endParaRPr>
          </a:p>
          <a:p>
            <a:pPr marL="1028700" indent="-1028700" defTabSz="342900">
              <a:spcAft>
                <a:spcPts val="450"/>
              </a:spcAft>
            </a:pPr>
            <a:r>
              <a:rPr lang="en-US" sz="1200" b="1" u="sng" dirty="0">
                <a:solidFill>
                  <a:srgbClr val="000000"/>
                </a:solidFill>
                <a:ea typeface="Calibri" panose="020F0502020204030204" pitchFamily="34" charset="0"/>
              </a:rPr>
              <a:t>Timeline:</a:t>
            </a:r>
          </a:p>
          <a:p>
            <a:pPr marL="1028700" indent="-1028700" defTabSz="342900">
              <a:spcAft>
                <a:spcPts val="450"/>
              </a:spcAft>
            </a:pPr>
            <a:r>
              <a:rPr lang="en-US" sz="1200" b="1" dirty="0">
                <a:solidFill>
                  <a:srgbClr val="000000"/>
                </a:solidFill>
                <a:ea typeface="Calibri" panose="020F0502020204030204" pitchFamily="34" charset="0"/>
              </a:rPr>
              <a:t>Project Start Date:</a:t>
            </a:r>
            <a:r>
              <a:rPr lang="en-US" sz="1200" dirty="0">
                <a:solidFill>
                  <a:srgbClr val="000000"/>
                </a:solidFill>
                <a:ea typeface="Calibri" panose="020F0502020204030204" pitchFamily="34" charset="0"/>
              </a:rPr>
              <a:t>			Q4FY2018 </a:t>
            </a:r>
          </a:p>
          <a:p>
            <a:pPr marL="1028700" indent="-1028700" defTabSz="342900">
              <a:spcAft>
                <a:spcPts val="450"/>
              </a:spcAft>
            </a:pPr>
            <a:r>
              <a:rPr lang="en-US" sz="1200" b="1" dirty="0">
                <a:solidFill>
                  <a:srgbClr val="000000"/>
                </a:solidFill>
                <a:ea typeface="Calibri" panose="020F0502020204030204" pitchFamily="34" charset="0"/>
              </a:rPr>
              <a:t>Budget Period End Date:</a:t>
            </a:r>
            <a:r>
              <a:rPr lang="en-US" sz="1200" dirty="0">
                <a:solidFill>
                  <a:srgbClr val="000000"/>
                </a:solidFill>
                <a:ea typeface="Calibri" panose="020F0502020204030204" pitchFamily="34" charset="0"/>
              </a:rPr>
              <a:t>	7/31/2019</a:t>
            </a:r>
          </a:p>
          <a:p>
            <a:pPr marL="1028700" indent="-1028700" defTabSz="342900">
              <a:spcAft>
                <a:spcPts val="450"/>
              </a:spcAft>
            </a:pPr>
            <a:r>
              <a:rPr lang="en-US" sz="1200" b="1" dirty="0">
                <a:solidFill>
                  <a:srgbClr val="000000"/>
                </a:solidFill>
                <a:ea typeface="Calibri" panose="020F0502020204030204" pitchFamily="34" charset="0"/>
              </a:rPr>
              <a:t>Project End Date:	 	 	</a:t>
            </a:r>
            <a:r>
              <a:rPr lang="en-US" sz="1200" dirty="0">
                <a:solidFill>
                  <a:srgbClr val="000000"/>
                </a:solidFill>
                <a:ea typeface="Calibri" panose="020F0502020204030204" pitchFamily="34" charset="0"/>
              </a:rPr>
              <a:t>7/31/2023</a:t>
            </a:r>
          </a:p>
        </p:txBody>
      </p:sp>
      <p:graphicFrame>
        <p:nvGraphicFramePr>
          <p:cNvPr id="5" name="Table 4"/>
          <p:cNvGraphicFramePr>
            <a:graphicFrameLocks noGrp="1"/>
          </p:cNvGraphicFramePr>
          <p:nvPr>
            <p:extLst>
              <p:ext uri="{D42A27DB-BD31-4B8C-83A1-F6EECF244321}">
                <p14:modId xmlns:p14="http://schemas.microsoft.com/office/powerpoint/2010/main" val="2933452511"/>
              </p:ext>
            </p:extLst>
          </p:nvPr>
        </p:nvGraphicFramePr>
        <p:xfrm>
          <a:off x="4191001" y="2080019"/>
          <a:ext cx="4267199" cy="1419690"/>
        </p:xfrm>
        <a:graphic>
          <a:graphicData uri="http://schemas.openxmlformats.org/drawingml/2006/table">
            <a:tbl>
              <a:tblPr firstRow="1" firstCol="1" bandRow="1">
                <a:tableStyleId>{5C22544A-7EE6-4342-B048-85BDC9FD1C3A}</a:tableStyleId>
              </a:tblPr>
              <a:tblGrid>
                <a:gridCol w="902686">
                  <a:extLst>
                    <a:ext uri="{9D8B030D-6E8A-4147-A177-3AD203B41FA5}">
                      <a16:colId xmlns="" xmlns:a16="http://schemas.microsoft.com/office/drawing/2014/main" val="20000"/>
                    </a:ext>
                  </a:extLst>
                </a:gridCol>
                <a:gridCol w="984729">
                  <a:extLst>
                    <a:ext uri="{9D8B030D-6E8A-4147-A177-3AD203B41FA5}">
                      <a16:colId xmlns="" xmlns:a16="http://schemas.microsoft.com/office/drawing/2014/main" val="20001"/>
                    </a:ext>
                  </a:extLst>
                </a:gridCol>
                <a:gridCol w="820616">
                  <a:extLst>
                    <a:ext uri="{9D8B030D-6E8A-4147-A177-3AD203B41FA5}">
                      <a16:colId xmlns="" xmlns:a16="http://schemas.microsoft.com/office/drawing/2014/main" val="20002"/>
                    </a:ext>
                  </a:extLst>
                </a:gridCol>
                <a:gridCol w="984738">
                  <a:extLst>
                    <a:ext uri="{9D8B030D-6E8A-4147-A177-3AD203B41FA5}">
                      <a16:colId xmlns="" xmlns:a16="http://schemas.microsoft.com/office/drawing/2014/main" val="20003"/>
                    </a:ext>
                  </a:extLst>
                </a:gridCol>
                <a:gridCol w="574430">
                  <a:extLst>
                    <a:ext uri="{9D8B030D-6E8A-4147-A177-3AD203B41FA5}">
                      <a16:colId xmlns="" xmlns:a16="http://schemas.microsoft.com/office/drawing/2014/main" val="20004"/>
                    </a:ext>
                  </a:extLst>
                </a:gridCol>
              </a:tblGrid>
              <a:tr h="447518">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Budget</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DOE Share</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Cost Share</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Total</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Cost</a:t>
                      </a:r>
                    </a:p>
                    <a:p>
                      <a:pPr marL="0" marR="0" algn="ctr">
                        <a:spcBef>
                          <a:spcPts val="0"/>
                        </a:spcBef>
                        <a:spcAft>
                          <a:spcPts val="0"/>
                        </a:spcAft>
                      </a:pPr>
                      <a:r>
                        <a:rPr lang="en-US" sz="800" dirty="0">
                          <a:effectLst/>
                          <a:latin typeface="Arial" panose="020B0604020202020204" pitchFamily="34" charset="0"/>
                          <a:cs typeface="Arial" panose="020B0604020202020204" pitchFamily="34" charset="0"/>
                        </a:rPr>
                        <a:t> Share %</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 xmlns:a16="http://schemas.microsoft.com/office/drawing/2014/main" val="10000"/>
                  </a:ext>
                </a:extLst>
              </a:tr>
              <a:tr h="362572">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Overall Budget</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r">
                        <a:spcBef>
                          <a:spcPts val="0"/>
                        </a:spcBef>
                        <a:spcAft>
                          <a:spcPts val="0"/>
                        </a:spcAft>
                      </a:pPr>
                      <a:r>
                        <a:rPr lang="en-US" sz="1200" dirty="0">
                          <a:solidFill>
                            <a:srgbClr val="000000"/>
                          </a:solidFill>
                          <a:effectLst/>
                          <a:latin typeface="+mj-lt"/>
                          <a:ea typeface="Calibri" panose="020F0502020204030204" pitchFamily="34" charset="0"/>
                          <a:cs typeface="Arial" panose="020B0604020202020204" pitchFamily="34" charset="0"/>
                        </a:rPr>
                        <a:t>$24,998,700</a:t>
                      </a:r>
                    </a:p>
                  </a:txBody>
                  <a:tcPr marL="51435" marR="51435" marT="0" marB="0" anchor="ctr"/>
                </a:tc>
                <a:tc>
                  <a:txBody>
                    <a:bodyPr/>
                    <a:lstStyle/>
                    <a:p>
                      <a:pPr marL="0" marR="0" algn="r">
                        <a:spcBef>
                          <a:spcPts val="0"/>
                        </a:spcBef>
                        <a:spcAft>
                          <a:spcPts val="0"/>
                        </a:spcAft>
                      </a:pPr>
                      <a:r>
                        <a:rPr lang="en-US" sz="1200" dirty="0">
                          <a:solidFill>
                            <a:srgbClr val="000000"/>
                          </a:solidFill>
                          <a:effectLst/>
                          <a:latin typeface="+mj-lt"/>
                          <a:ea typeface="Calibri" panose="020F0502020204030204" pitchFamily="34" charset="0"/>
                          <a:cs typeface="Arial" panose="020B0604020202020204" pitchFamily="34" charset="0"/>
                        </a:rPr>
                        <a:t>$2,235,196</a:t>
                      </a:r>
                    </a:p>
                  </a:txBody>
                  <a:tcPr marL="51435" marR="51435" marT="0" marB="0" anchor="ctr"/>
                </a:tc>
                <a:tc>
                  <a:txBody>
                    <a:bodyPr/>
                    <a:lstStyle/>
                    <a:p>
                      <a:pPr marL="0" marR="0" algn="r">
                        <a:spcBef>
                          <a:spcPts val="0"/>
                        </a:spcBef>
                        <a:spcAft>
                          <a:spcPts val="0"/>
                        </a:spcAft>
                      </a:pPr>
                      <a:r>
                        <a:rPr lang="en-US" sz="1200" dirty="0">
                          <a:solidFill>
                            <a:srgbClr val="000000"/>
                          </a:solidFill>
                          <a:effectLst/>
                          <a:latin typeface="+mj-lt"/>
                          <a:ea typeface="Calibri" panose="020F0502020204030204" pitchFamily="34" charset="0"/>
                          <a:cs typeface="Arial" panose="020B0604020202020204" pitchFamily="34" charset="0"/>
                        </a:rPr>
                        <a:t>$27,233,896</a:t>
                      </a:r>
                    </a:p>
                  </a:txBody>
                  <a:tcPr marL="51435" marR="51435" marT="0" marB="0" anchor="ctr"/>
                </a:tc>
                <a:tc>
                  <a:txBody>
                    <a:bodyPr/>
                    <a:lstStyle/>
                    <a:p>
                      <a:pPr marL="0" marR="0" algn="r">
                        <a:spcBef>
                          <a:spcPts val="0"/>
                        </a:spcBef>
                        <a:spcAft>
                          <a:spcPts val="0"/>
                        </a:spcAft>
                      </a:pPr>
                      <a:r>
                        <a:rPr lang="en-US" sz="1200" dirty="0">
                          <a:solidFill>
                            <a:srgbClr val="000000"/>
                          </a:solidFill>
                          <a:effectLst/>
                          <a:latin typeface="+mj-lt"/>
                          <a:ea typeface="Calibri" panose="020F0502020204030204" pitchFamily="34" charset="0"/>
                          <a:cs typeface="Arial" panose="020B0604020202020204" pitchFamily="34" charset="0"/>
                        </a:rPr>
                        <a:t>9%</a:t>
                      </a:r>
                    </a:p>
                  </a:txBody>
                  <a:tcPr marL="51435" marR="51435" marT="0" marB="0" anchor="ctr"/>
                </a:tc>
                <a:extLst>
                  <a:ext uri="{0D108BD9-81ED-4DB2-BD59-A6C34878D82A}">
                    <a16:rowId xmlns="" xmlns:a16="http://schemas.microsoft.com/office/drawing/2014/main" val="10001"/>
                  </a:ext>
                </a:extLst>
              </a:tr>
              <a:tr h="223758">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Approved Budget </a:t>
                      </a:r>
                    </a:p>
                    <a:p>
                      <a:pPr marL="0" marR="0" algn="ctr">
                        <a:spcBef>
                          <a:spcPts val="0"/>
                        </a:spcBef>
                        <a:spcAft>
                          <a:spcPts val="0"/>
                        </a:spcAft>
                      </a:pPr>
                      <a:r>
                        <a:rPr lang="en-US" sz="800" dirty="0">
                          <a:effectLst/>
                          <a:latin typeface="Arial" panose="020B0604020202020204" pitchFamily="34" charset="0"/>
                          <a:cs typeface="Arial" panose="020B0604020202020204" pitchFamily="34" charset="0"/>
                        </a:rPr>
                        <a:t>(BP1 + BP2))</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r">
                        <a:spcBef>
                          <a:spcPts val="0"/>
                        </a:spcBef>
                        <a:spcAft>
                          <a:spcPts val="0"/>
                        </a:spcAft>
                      </a:pPr>
                      <a:r>
                        <a:rPr lang="en-US" sz="1200" dirty="0">
                          <a:solidFill>
                            <a:srgbClr val="000000"/>
                          </a:solidFill>
                          <a:effectLst/>
                          <a:latin typeface="+mj-lt"/>
                          <a:ea typeface="Calibri" panose="020F0502020204030204" pitchFamily="34" charset="0"/>
                          <a:cs typeface="Arial" panose="020B0604020202020204" pitchFamily="34" charset="0"/>
                        </a:rPr>
                        <a:t>$9,917,685</a:t>
                      </a:r>
                    </a:p>
                  </a:txBody>
                  <a:tcPr marL="51435" marR="51435" marT="0" marB="0" anchor="ctr"/>
                </a:tc>
                <a:tc>
                  <a:txBody>
                    <a:bodyPr/>
                    <a:lstStyle/>
                    <a:p>
                      <a:pPr marL="0" marR="0" algn="r">
                        <a:spcBef>
                          <a:spcPts val="0"/>
                        </a:spcBef>
                        <a:spcAft>
                          <a:spcPts val="0"/>
                        </a:spcAft>
                      </a:pPr>
                      <a:r>
                        <a:rPr lang="en-US" sz="1200" dirty="0">
                          <a:solidFill>
                            <a:srgbClr val="000000"/>
                          </a:solidFill>
                          <a:effectLst/>
                          <a:latin typeface="+mj-lt"/>
                          <a:ea typeface="Calibri" panose="020F0502020204030204" pitchFamily="34" charset="0"/>
                          <a:cs typeface="Arial" panose="020B0604020202020204" pitchFamily="34" charset="0"/>
                        </a:rPr>
                        <a:t>$880,883</a:t>
                      </a:r>
                    </a:p>
                  </a:txBody>
                  <a:tcPr marL="51435" marR="51435" marT="0" marB="0" anchor="ctr"/>
                </a:tc>
                <a:tc>
                  <a:txBody>
                    <a:bodyPr/>
                    <a:lstStyle/>
                    <a:p>
                      <a:pPr marL="0" marR="0" algn="r">
                        <a:spcBef>
                          <a:spcPts val="0"/>
                        </a:spcBef>
                        <a:spcAft>
                          <a:spcPts val="0"/>
                        </a:spcAft>
                      </a:pPr>
                      <a:r>
                        <a:rPr lang="en-US" sz="1200" dirty="0">
                          <a:solidFill>
                            <a:srgbClr val="000000"/>
                          </a:solidFill>
                          <a:effectLst/>
                          <a:latin typeface="+mj-lt"/>
                          <a:ea typeface="Calibri" panose="020F0502020204030204" pitchFamily="34" charset="0"/>
                          <a:cs typeface="Arial" panose="020B0604020202020204" pitchFamily="34" charset="0"/>
                        </a:rPr>
                        <a:t>$10,798,568</a:t>
                      </a:r>
                    </a:p>
                  </a:txBody>
                  <a:tcPr marL="51435" marR="51435" marT="0" marB="0" anchor="ctr"/>
                </a:tc>
                <a:tc>
                  <a:txBody>
                    <a:bodyPr/>
                    <a:lstStyle/>
                    <a:p>
                      <a:pPr marL="0" marR="0" algn="r">
                        <a:spcBef>
                          <a:spcPts val="0"/>
                        </a:spcBef>
                        <a:spcAft>
                          <a:spcPts val="0"/>
                        </a:spcAft>
                      </a:pPr>
                      <a:r>
                        <a:rPr lang="en-US" sz="1200" dirty="0">
                          <a:solidFill>
                            <a:srgbClr val="000000"/>
                          </a:solidFill>
                          <a:effectLst/>
                          <a:latin typeface="+mj-lt"/>
                          <a:ea typeface="Calibri" panose="020F0502020204030204" pitchFamily="34" charset="0"/>
                          <a:cs typeface="Arial" panose="020B0604020202020204" pitchFamily="34" charset="0"/>
                        </a:rPr>
                        <a:t>9%</a:t>
                      </a:r>
                    </a:p>
                  </a:txBody>
                  <a:tcPr marL="51435" marR="51435" marT="0" marB="0" anchor="ctr"/>
                </a:tc>
                <a:extLst>
                  <a:ext uri="{0D108BD9-81ED-4DB2-BD59-A6C34878D82A}">
                    <a16:rowId xmlns="" xmlns:a16="http://schemas.microsoft.com/office/drawing/2014/main" val="10002"/>
                  </a:ext>
                </a:extLst>
              </a:tr>
              <a:tr h="223758">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Costs as of 3/31/19</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r">
                        <a:spcBef>
                          <a:spcPts val="0"/>
                        </a:spcBef>
                        <a:spcAft>
                          <a:spcPts val="0"/>
                        </a:spcAft>
                      </a:pPr>
                      <a:r>
                        <a:rPr lang="en-US" sz="1200" dirty="0">
                          <a:solidFill>
                            <a:srgbClr val="000000"/>
                          </a:solidFill>
                          <a:effectLst/>
                          <a:latin typeface="+mj-lt"/>
                          <a:ea typeface="Calibri" panose="020F0502020204030204" pitchFamily="34" charset="0"/>
                          <a:cs typeface="Arial" panose="020B0604020202020204" pitchFamily="34" charset="0"/>
                        </a:rPr>
                        <a:t>$6,737,653</a:t>
                      </a:r>
                    </a:p>
                  </a:txBody>
                  <a:tcPr marL="51435" marR="51435" marT="0" marB="0" anchor="ctr"/>
                </a:tc>
                <a:tc>
                  <a:txBody>
                    <a:bodyPr/>
                    <a:lstStyle/>
                    <a:p>
                      <a:pPr marL="0" marR="0" algn="r">
                        <a:spcBef>
                          <a:spcPts val="0"/>
                        </a:spcBef>
                        <a:spcAft>
                          <a:spcPts val="0"/>
                        </a:spcAft>
                      </a:pPr>
                      <a:r>
                        <a:rPr lang="en-US" sz="1200" dirty="0">
                          <a:solidFill>
                            <a:srgbClr val="000000"/>
                          </a:solidFill>
                          <a:effectLst/>
                          <a:latin typeface="+mj-lt"/>
                          <a:ea typeface="Calibri" panose="020F0502020204030204" pitchFamily="34" charset="0"/>
                          <a:cs typeface="Arial" panose="020B0604020202020204" pitchFamily="34" charset="0"/>
                        </a:rPr>
                        <a:t>$1,394,532</a:t>
                      </a:r>
                    </a:p>
                  </a:txBody>
                  <a:tcPr marL="51435" marR="51435" marT="0" marB="0" anchor="ctr"/>
                </a:tc>
                <a:tc>
                  <a:txBody>
                    <a:bodyPr/>
                    <a:lstStyle/>
                    <a:p>
                      <a:pPr algn="r"/>
                      <a:r>
                        <a:rPr lang="en-US" sz="1200" dirty="0">
                          <a:latin typeface="+mj-lt"/>
                        </a:rPr>
                        <a:t>$8,132,185</a:t>
                      </a:r>
                    </a:p>
                  </a:txBody>
                  <a:tcPr marL="51435" marR="51435" marT="0" marB="0" anchor="ctr"/>
                </a:tc>
                <a:tc>
                  <a:txBody>
                    <a:bodyPr/>
                    <a:lstStyle/>
                    <a:p>
                      <a:pPr algn="r"/>
                      <a:r>
                        <a:rPr lang="en-US" sz="1200" dirty="0">
                          <a:latin typeface="+mj-lt"/>
                          <a:cs typeface="Arial" panose="020B0604020202020204" pitchFamily="34" charset="0"/>
                        </a:rPr>
                        <a:t>21%</a:t>
                      </a:r>
                    </a:p>
                  </a:txBody>
                  <a:tcPr marL="51435" marR="51435" marT="0" marB="0" anchor="ctr"/>
                </a:tc>
                <a:extLst>
                  <a:ext uri="{0D108BD9-81ED-4DB2-BD59-A6C34878D82A}">
                    <a16:rowId xmlns="" xmlns:a16="http://schemas.microsoft.com/office/drawing/2014/main" val="10003"/>
                  </a:ext>
                </a:extLst>
              </a:tr>
            </a:tbl>
          </a:graphicData>
        </a:graphic>
      </p:graphicFrame>
      <p:sp>
        <p:nvSpPr>
          <p:cNvPr id="6" name="TextBox 5"/>
          <p:cNvSpPr txBox="1"/>
          <p:nvPr/>
        </p:nvSpPr>
        <p:spPr>
          <a:xfrm>
            <a:off x="4343400" y="1520452"/>
            <a:ext cx="2457450" cy="461665"/>
          </a:xfrm>
          <a:prstGeom prst="rect">
            <a:avLst/>
          </a:prstGeom>
          <a:noFill/>
        </p:spPr>
        <p:txBody>
          <a:bodyPr wrap="square" rtlCol="0">
            <a:spAutoFit/>
          </a:bodyPr>
          <a:lstStyle/>
          <a:p>
            <a:pPr defTabSz="342900"/>
            <a:endParaRPr lang="en-US" sz="1200" b="1" u="sng" dirty="0">
              <a:solidFill>
                <a:prstClr val="black"/>
              </a:solidFill>
            </a:endParaRPr>
          </a:p>
          <a:p>
            <a:pPr defTabSz="342900"/>
            <a:r>
              <a:rPr lang="en-US" sz="1200" b="1" u="sng" dirty="0">
                <a:solidFill>
                  <a:prstClr val="black"/>
                </a:solidFill>
              </a:rPr>
              <a:t>Project Budget* and Costs:</a:t>
            </a:r>
          </a:p>
        </p:txBody>
      </p:sp>
      <p:sp>
        <p:nvSpPr>
          <p:cNvPr id="7" name="TextBox 6"/>
          <p:cNvSpPr txBox="1"/>
          <p:nvPr/>
        </p:nvSpPr>
        <p:spPr>
          <a:xfrm>
            <a:off x="320116" y="2959500"/>
            <a:ext cx="2743200" cy="1685077"/>
          </a:xfrm>
          <a:prstGeom prst="rect">
            <a:avLst/>
          </a:prstGeom>
          <a:noFill/>
        </p:spPr>
        <p:txBody>
          <a:bodyPr wrap="square" rtlCol="0">
            <a:spAutoFit/>
          </a:bodyPr>
          <a:lstStyle/>
          <a:p>
            <a:pPr defTabSz="342900"/>
            <a:r>
              <a:rPr lang="en-US" sz="1200" b="1" u="sng" dirty="0">
                <a:solidFill>
                  <a:prstClr val="black"/>
                </a:solidFill>
              </a:rPr>
              <a:t>Barriers and Challenges:</a:t>
            </a:r>
          </a:p>
          <a:p>
            <a:pPr marL="214313" indent="-214313" defTabSz="342900">
              <a:buFont typeface="Arial" panose="020B0604020202020204" pitchFamily="34" charset="0"/>
              <a:buChar char="•"/>
            </a:pPr>
            <a:r>
              <a:rPr lang="en-US" sz="1050" dirty="0">
                <a:solidFill>
                  <a:prstClr val="black"/>
                </a:solidFill>
              </a:rPr>
              <a:t>Delays in obligating project funds created </a:t>
            </a:r>
            <a:r>
              <a:rPr lang="en-US" sz="1050" dirty="0"/>
              <a:t>disruptions in operations</a:t>
            </a:r>
          </a:p>
          <a:p>
            <a:pPr marL="214313" indent="-214313" defTabSz="342900">
              <a:buFont typeface="Arial" panose="020B0604020202020204" pitchFamily="34" charset="0"/>
              <a:buChar char="•"/>
            </a:pPr>
            <a:r>
              <a:rPr lang="en-US" sz="1050" dirty="0"/>
              <a:t>Economic and Financial, Regulatory, and Informational barriers as outlined in Section 3.1.13 of the </a:t>
            </a:r>
            <a:r>
              <a:rPr lang="en-US" sz="1050" i="1" dirty="0"/>
              <a:t>AMO MYPP</a:t>
            </a:r>
            <a:r>
              <a:rPr lang="en-US" sz="1050" dirty="0"/>
              <a:t> and the DOE </a:t>
            </a:r>
            <a:r>
              <a:rPr lang="en-US" sz="1050" i="1" dirty="0"/>
              <a:t>Barriers to Industrial Energy Efficiency </a:t>
            </a:r>
            <a:r>
              <a:rPr lang="en-US" sz="1050" dirty="0"/>
              <a:t>Report.</a:t>
            </a:r>
          </a:p>
          <a:p>
            <a:pPr defTabSz="342900"/>
            <a:endParaRPr lang="en-US" sz="900" dirty="0">
              <a:solidFill>
                <a:prstClr val="black"/>
              </a:solidFill>
            </a:endParaRPr>
          </a:p>
          <a:p>
            <a:pPr defTabSz="342900"/>
            <a:endParaRPr lang="en-US" sz="900" dirty="0">
              <a:solidFill>
                <a:prstClr val="black"/>
              </a:solidFill>
            </a:endParaRPr>
          </a:p>
        </p:txBody>
      </p:sp>
      <p:sp>
        <p:nvSpPr>
          <p:cNvPr id="8" name="TextBox 7"/>
          <p:cNvSpPr txBox="1"/>
          <p:nvPr/>
        </p:nvSpPr>
        <p:spPr>
          <a:xfrm>
            <a:off x="4493146" y="4059957"/>
            <a:ext cx="4437750" cy="1731243"/>
          </a:xfrm>
          <a:prstGeom prst="rect">
            <a:avLst/>
          </a:prstGeom>
          <a:noFill/>
        </p:spPr>
        <p:txBody>
          <a:bodyPr wrap="square" rtlCol="0">
            <a:spAutoFit/>
          </a:bodyPr>
          <a:lstStyle/>
          <a:p>
            <a:pPr defTabSz="342900"/>
            <a:r>
              <a:rPr lang="en-US" sz="1200" b="1" u="sng" dirty="0">
                <a:solidFill>
                  <a:prstClr val="black"/>
                </a:solidFill>
              </a:rPr>
              <a:t>Project Team and Region:</a:t>
            </a:r>
          </a:p>
          <a:p>
            <a:pPr defTabSz="342900"/>
            <a:r>
              <a:rPr lang="en-US" sz="1050" dirty="0"/>
              <a:t>University of Maine:  New England</a:t>
            </a:r>
          </a:p>
          <a:p>
            <a:pPr defTabSz="342900"/>
            <a:r>
              <a:rPr lang="en-US" sz="1050" dirty="0"/>
              <a:t>PACE University: New York-New Jersey </a:t>
            </a:r>
          </a:p>
          <a:p>
            <a:pPr defTabSz="342900"/>
            <a:r>
              <a:rPr lang="en-US" sz="1050" dirty="0"/>
              <a:t>Pennsylvania State University: Mid-Atlantic</a:t>
            </a:r>
          </a:p>
          <a:p>
            <a:pPr defTabSz="342900"/>
            <a:r>
              <a:rPr lang="en-US" sz="1050" dirty="0"/>
              <a:t>North Carolina State University: Southeast </a:t>
            </a:r>
          </a:p>
          <a:p>
            <a:pPr defTabSz="342900"/>
            <a:r>
              <a:rPr lang="en-US" sz="1050" dirty="0"/>
              <a:t>University of Illinois/Chicago: Midwest &amp; Central</a:t>
            </a:r>
          </a:p>
          <a:p>
            <a:pPr defTabSz="342900"/>
            <a:r>
              <a:rPr lang="en-US" sz="1050" dirty="0"/>
              <a:t>Houston Advanced Research Center: Southcentral &amp; Upper-West</a:t>
            </a:r>
          </a:p>
          <a:p>
            <a:pPr defTabSz="342900"/>
            <a:r>
              <a:rPr lang="en-US" sz="1050" dirty="0"/>
              <a:t>Center for Sustainable Energy: Western</a:t>
            </a:r>
          </a:p>
          <a:p>
            <a:pPr defTabSz="342900"/>
            <a:r>
              <a:rPr lang="en-US" sz="1050" dirty="0"/>
              <a:t>Washington State University: Northwest </a:t>
            </a:r>
            <a:endParaRPr lang="en-US" sz="1050" b="1" u="sng" dirty="0">
              <a:solidFill>
                <a:prstClr val="black"/>
              </a:solidFill>
            </a:endParaRPr>
          </a:p>
          <a:p>
            <a:pPr marL="214313" indent="-214313" defTabSz="342900">
              <a:buFont typeface="Arial" panose="020B0604020202020204" pitchFamily="34" charset="0"/>
              <a:buChar char="•"/>
            </a:pPr>
            <a:endParaRPr lang="en-US" sz="1050" dirty="0">
              <a:solidFill>
                <a:prstClr val="black"/>
              </a:solidFill>
            </a:endParaRPr>
          </a:p>
        </p:txBody>
      </p:sp>
      <p:sp>
        <p:nvSpPr>
          <p:cNvPr id="3" name="TextBox 2"/>
          <p:cNvSpPr txBox="1"/>
          <p:nvPr/>
        </p:nvSpPr>
        <p:spPr>
          <a:xfrm>
            <a:off x="320116" y="4449374"/>
            <a:ext cx="4173030" cy="2054409"/>
          </a:xfrm>
          <a:prstGeom prst="rect">
            <a:avLst/>
          </a:prstGeom>
          <a:noFill/>
        </p:spPr>
        <p:txBody>
          <a:bodyPr wrap="square" rtlCol="0">
            <a:spAutoFit/>
          </a:bodyPr>
          <a:lstStyle/>
          <a:p>
            <a:pPr algn="just"/>
            <a:r>
              <a:rPr lang="en-US" sz="1200" b="1" u="sng" dirty="0"/>
              <a:t>AMO MYPP Connection:</a:t>
            </a:r>
          </a:p>
          <a:p>
            <a:pPr algn="just"/>
            <a:r>
              <a:rPr lang="en-US" sz="1050" dirty="0"/>
              <a:t>Target 13.1 - Achieve a ten-fold cumulative increase in direct CHP technical support activities to potential commercial, institutional, and industrial end-users</a:t>
            </a:r>
          </a:p>
          <a:p>
            <a:pPr algn="just"/>
            <a:endParaRPr lang="en-US" sz="1050" dirty="0"/>
          </a:p>
          <a:p>
            <a:pPr algn="just"/>
            <a:r>
              <a:rPr lang="en-US" sz="1050" dirty="0"/>
              <a:t>Target 13.2 - Advance the development of cost-effective CHP systems that are responsive to site demands as well as grid requirements</a:t>
            </a:r>
          </a:p>
          <a:p>
            <a:pPr algn="just"/>
            <a:endParaRPr lang="en-US" sz="1050" dirty="0"/>
          </a:p>
          <a:p>
            <a:pPr algn="just"/>
            <a:r>
              <a:rPr lang="en-US" sz="1050" dirty="0"/>
              <a:t>Target 13.4 - Support a 20% reduction in installed cost of commercially available, packaged (&lt;10 MW) CHP systems (while maintaining &gt;75% system efficiency at HHV)</a:t>
            </a:r>
          </a:p>
        </p:txBody>
      </p:sp>
      <p:sp>
        <p:nvSpPr>
          <p:cNvPr id="9" name="TextBox 8"/>
          <p:cNvSpPr txBox="1"/>
          <p:nvPr/>
        </p:nvSpPr>
        <p:spPr>
          <a:xfrm>
            <a:off x="291541" y="1151508"/>
            <a:ext cx="8353168" cy="276999"/>
          </a:xfrm>
          <a:prstGeom prst="rect">
            <a:avLst/>
          </a:prstGeom>
          <a:noFill/>
        </p:spPr>
        <p:txBody>
          <a:bodyPr wrap="square" rtlCol="0">
            <a:spAutoFit/>
          </a:bodyPr>
          <a:lstStyle/>
          <a:p>
            <a:r>
              <a:rPr lang="en-US" sz="1200" b="1" u="sng" dirty="0"/>
              <a:t>Project Title</a:t>
            </a:r>
            <a:r>
              <a:rPr lang="en-US" sz="1200" b="1" dirty="0"/>
              <a:t>: Combined Heat and Power Technical Assistance Partnerships (CHP TAPs)  </a:t>
            </a:r>
          </a:p>
        </p:txBody>
      </p:sp>
      <p:sp>
        <p:nvSpPr>
          <p:cNvPr id="10" name="Rectangle 1"/>
          <p:cNvSpPr>
            <a:spLocks noChangeArrowheads="1"/>
          </p:cNvSpPr>
          <p:nvPr/>
        </p:nvSpPr>
        <p:spPr bwMode="auto">
          <a:xfrm>
            <a:off x="2374900" y="32877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p:cNvSpPr/>
          <p:nvPr/>
        </p:nvSpPr>
        <p:spPr>
          <a:xfrm>
            <a:off x="4114800" y="3533001"/>
            <a:ext cx="4572000" cy="276999"/>
          </a:xfrm>
          <a:prstGeom prst="rect">
            <a:avLst/>
          </a:prstGeom>
        </p:spPr>
        <p:txBody>
          <a:bodyPr>
            <a:spAutoFit/>
          </a:bodyPr>
          <a:lstStyle/>
          <a:p>
            <a:r>
              <a:rPr lang="en-US" sz="1200" dirty="0"/>
              <a:t>*Awards made via competitive procurement DE-FOA-0001678</a:t>
            </a:r>
          </a:p>
        </p:txBody>
      </p:sp>
    </p:spTree>
    <p:extLst>
      <p:ext uri="{BB962C8B-B14F-4D97-AF65-F5344CB8AC3E}">
        <p14:creationId xmlns:p14="http://schemas.microsoft.com/office/powerpoint/2010/main" val="293049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a:xfrm>
            <a:off x="457200" y="304800"/>
            <a:ext cx="8229600" cy="533400"/>
          </a:xfrm>
        </p:spPr>
        <p:txBody>
          <a:bodyPr>
            <a:normAutofit fontScale="90000"/>
          </a:bodyPr>
          <a:lstStyle/>
          <a:p>
            <a:pPr eaLnBrk="1" hangingPunct="1">
              <a:defRPr/>
            </a:pPr>
            <a:r>
              <a:rPr lang="en-US" dirty="0"/>
              <a:t>Project Objective(s)</a:t>
            </a:r>
            <a:endParaRPr lang="en-US" sz="1600" dirty="0">
              <a:solidFill>
                <a:srgbClr val="FF0000"/>
              </a:solidFill>
            </a:endParaRPr>
          </a:p>
        </p:txBody>
      </p:sp>
      <p:sp>
        <p:nvSpPr>
          <p:cNvPr id="15363" name="Content Placeholder 2"/>
          <p:cNvSpPr>
            <a:spLocks noGrp="1"/>
          </p:cNvSpPr>
          <p:nvPr>
            <p:ph idx="1"/>
          </p:nvPr>
        </p:nvSpPr>
        <p:spPr>
          <a:xfrm>
            <a:off x="-3629" y="974466"/>
            <a:ext cx="5257800" cy="5654933"/>
          </a:xfrm>
        </p:spPr>
        <p:txBody>
          <a:bodyPr>
            <a:normAutofit fontScale="92500"/>
          </a:bodyPr>
          <a:lstStyle/>
          <a:p>
            <a:pPr eaLnBrk="1" hangingPunct="1">
              <a:buClr>
                <a:schemeClr val="tx2"/>
              </a:buClr>
              <a:defRPr/>
            </a:pPr>
            <a:r>
              <a:rPr lang="en-US" altLang="en-US" sz="2000" b="1" dirty="0"/>
              <a:t>Problem Statement</a:t>
            </a:r>
            <a:r>
              <a:rPr lang="en-US" altLang="en-US" sz="2000" dirty="0"/>
              <a:t>:  </a:t>
            </a:r>
            <a:r>
              <a:rPr lang="en-US" sz="2000" dirty="0"/>
              <a:t>CHP remains an underutilized resource today due to economic and financial, regulatory, and informational barriers as outlined in the DOE </a:t>
            </a:r>
            <a:r>
              <a:rPr lang="en-US" sz="2000" i="1" dirty="0"/>
              <a:t>Barriers to Industrial Energy Efficiency</a:t>
            </a:r>
            <a:r>
              <a:rPr lang="en-US" sz="2000" dirty="0"/>
              <a:t> report.* </a:t>
            </a:r>
          </a:p>
          <a:p>
            <a:pPr eaLnBrk="1" hangingPunct="1">
              <a:buClr>
                <a:schemeClr val="tx2"/>
              </a:buClr>
              <a:defRPr/>
            </a:pPr>
            <a:r>
              <a:rPr lang="en-US" sz="2000" b="1" dirty="0"/>
              <a:t>Project Objective</a:t>
            </a:r>
            <a:r>
              <a:rPr lang="en-US" sz="2000" dirty="0"/>
              <a:t>:  To maximize CHP exposure to potential end-users and key stakeholders, and to locally promote best practices in CHP technology policies and installation. </a:t>
            </a:r>
          </a:p>
          <a:p>
            <a:pPr eaLnBrk="1" hangingPunct="1">
              <a:buClr>
                <a:schemeClr val="tx2"/>
              </a:buClr>
              <a:defRPr/>
            </a:pPr>
            <a:r>
              <a:rPr lang="en-US" sz="2000" b="1" dirty="0"/>
              <a:t>Support for AMO Goals</a:t>
            </a:r>
            <a:r>
              <a:rPr lang="en-US" sz="2000" dirty="0"/>
              <a:t>:  </a:t>
            </a:r>
          </a:p>
          <a:p>
            <a:pPr lvl="1" eaLnBrk="1" hangingPunct="1">
              <a:buClr>
                <a:schemeClr val="tx2"/>
              </a:buClr>
              <a:defRPr/>
            </a:pPr>
            <a:r>
              <a:rPr lang="en-US" sz="1800" dirty="0"/>
              <a:t>If one quarter of CHP technical potential were met, the U.S. would save 1 quadrillion BTUs (Quad) of energy and would save energy users $10 Billion a year compared to current energy use.</a:t>
            </a:r>
          </a:p>
          <a:p>
            <a:pPr lvl="1" eaLnBrk="1" hangingPunct="1">
              <a:buClr>
                <a:schemeClr val="tx2"/>
              </a:buClr>
              <a:defRPr/>
            </a:pPr>
            <a:r>
              <a:rPr lang="en-US" sz="1800" dirty="0"/>
              <a:t>CHP supports the transition to a strong, prosperous America powered by resilient, clean, domestic, affordable and secure energy.</a:t>
            </a:r>
          </a:p>
        </p:txBody>
      </p:sp>
      <p:pic>
        <p:nvPicPr>
          <p:cNvPr id="5" name="Picture 4"/>
          <p:cNvPicPr>
            <a:picLocks noChangeAspect="1"/>
          </p:cNvPicPr>
          <p:nvPr/>
        </p:nvPicPr>
        <p:blipFill rotWithShape="1">
          <a:blip r:embed="rId2"/>
          <a:srcRect l="17495" r="20934" b="4997"/>
          <a:stretch/>
        </p:blipFill>
        <p:spPr>
          <a:xfrm>
            <a:off x="5102174" y="1303578"/>
            <a:ext cx="3810000" cy="4876799"/>
          </a:xfrm>
          <a:prstGeom prst="rect">
            <a:avLst/>
          </a:prstGeom>
        </p:spPr>
      </p:pic>
      <p:sp>
        <p:nvSpPr>
          <p:cNvPr id="2" name="TextBox 1"/>
          <p:cNvSpPr txBox="1"/>
          <p:nvPr/>
        </p:nvSpPr>
        <p:spPr>
          <a:xfrm>
            <a:off x="5791200" y="974467"/>
            <a:ext cx="2431948" cy="276999"/>
          </a:xfrm>
          <a:prstGeom prst="rect">
            <a:avLst/>
          </a:prstGeom>
          <a:noFill/>
        </p:spPr>
        <p:txBody>
          <a:bodyPr wrap="none" rtlCol="0">
            <a:spAutoFit/>
          </a:bodyPr>
          <a:lstStyle/>
          <a:p>
            <a:r>
              <a:rPr lang="en-US" sz="1200" dirty="0"/>
              <a:t>CHP Technical Potential by State</a:t>
            </a:r>
          </a:p>
        </p:txBody>
      </p:sp>
      <p:sp>
        <p:nvSpPr>
          <p:cNvPr id="7" name="TextBox 6"/>
          <p:cNvSpPr txBox="1"/>
          <p:nvPr/>
        </p:nvSpPr>
        <p:spPr>
          <a:xfrm>
            <a:off x="5700013" y="6179763"/>
            <a:ext cx="3212161" cy="276999"/>
          </a:xfrm>
          <a:prstGeom prst="rect">
            <a:avLst/>
          </a:prstGeom>
          <a:noFill/>
        </p:spPr>
        <p:txBody>
          <a:bodyPr wrap="none" rtlCol="0">
            <a:spAutoFit/>
          </a:bodyPr>
          <a:lstStyle/>
          <a:p>
            <a:r>
              <a:rPr lang="en-US" sz="1200" dirty="0"/>
              <a:t>Source:  US DOE Technical Potential Report</a:t>
            </a:r>
          </a:p>
        </p:txBody>
      </p:sp>
      <p:sp>
        <p:nvSpPr>
          <p:cNvPr id="3" name="TextBox 2"/>
          <p:cNvSpPr txBox="1"/>
          <p:nvPr/>
        </p:nvSpPr>
        <p:spPr>
          <a:xfrm>
            <a:off x="115055" y="6507255"/>
            <a:ext cx="8610600" cy="276999"/>
          </a:xfrm>
          <a:prstGeom prst="rect">
            <a:avLst/>
          </a:prstGeom>
          <a:noFill/>
        </p:spPr>
        <p:txBody>
          <a:bodyPr wrap="square" rtlCol="0">
            <a:spAutoFit/>
          </a:bodyPr>
          <a:lstStyle/>
          <a:p>
            <a:r>
              <a:rPr lang="en-US" sz="1200" dirty="0"/>
              <a:t>*www.energy.gov/eere/amo/downloads/barriers-industrial-energy-efficiency-report-congress-june-2015</a:t>
            </a:r>
          </a:p>
        </p:txBody>
      </p:sp>
    </p:spTree>
    <p:extLst>
      <p:ext uri="{BB962C8B-B14F-4D97-AF65-F5344CB8AC3E}">
        <p14:creationId xmlns:p14="http://schemas.microsoft.com/office/powerpoint/2010/main" val="1983213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152400" y="990600"/>
            <a:ext cx="8686799" cy="6019800"/>
          </a:xfrm>
        </p:spPr>
        <p:txBody>
          <a:bodyPr>
            <a:normAutofit fontScale="85000" lnSpcReduction="20000"/>
          </a:bodyPr>
          <a:lstStyle/>
          <a:p>
            <a:pPr eaLnBrk="1" hangingPunct="1">
              <a:buClr>
                <a:schemeClr val="tx2"/>
              </a:buClr>
            </a:pPr>
            <a:r>
              <a:rPr lang="en-US" altLang="en-US" b="1" dirty="0">
                <a:latin typeface="Arial" panose="020B0604020202020204" pitchFamily="34" charset="0"/>
                <a:cs typeface="Arial" panose="020B0604020202020204" pitchFamily="34" charset="0"/>
              </a:rPr>
              <a:t>Current Practice and Limitations: </a:t>
            </a:r>
            <a:r>
              <a:rPr lang="en-US" altLang="en-US" sz="2400" dirty="0">
                <a:latin typeface="Arial" panose="020B0604020202020204" pitchFamily="34" charset="0"/>
                <a:cs typeface="Arial" panose="020B0604020202020204" pitchFamily="34" charset="0"/>
              </a:rPr>
              <a:t>Prior CHP TAP Program focused on one-on-one end-user technical assistance and feasibility analyses.</a:t>
            </a:r>
          </a:p>
          <a:p>
            <a:r>
              <a:rPr lang="en-US" altLang="en-US" b="1" dirty="0">
                <a:latin typeface="Arial" panose="020B0604020202020204" pitchFamily="34" charset="0"/>
                <a:cs typeface="Arial" panose="020B0604020202020204" pitchFamily="34" charset="0"/>
              </a:rPr>
              <a:t>Innovation:  </a:t>
            </a:r>
          </a:p>
          <a:p>
            <a:pPr lvl="1"/>
            <a:r>
              <a:rPr lang="en-US" dirty="0">
                <a:latin typeface="Arial" panose="020B0604020202020204" pitchFamily="34" charset="0"/>
                <a:cs typeface="Arial" panose="020B0604020202020204" pitchFamily="34" charset="0"/>
              </a:rPr>
              <a:t>Transition focus of technical assistance from feasibility studies to screenings so that a larger number of end-users can be assisted</a:t>
            </a:r>
          </a:p>
          <a:p>
            <a:pPr lvl="1"/>
            <a:r>
              <a:rPr lang="en-US" dirty="0">
                <a:latin typeface="Arial" panose="020B0604020202020204" pitchFamily="34" charset="0"/>
                <a:cs typeface="Arial" panose="020B0604020202020204" pitchFamily="34" charset="0"/>
              </a:rPr>
              <a:t>Building strategic long-term end-user partnerships to educate high-technical-potential market groups on CHP benefits for their application </a:t>
            </a:r>
          </a:p>
          <a:p>
            <a:pPr lvl="1"/>
            <a:r>
              <a:rPr lang="en-US" dirty="0">
                <a:latin typeface="Arial" panose="020B0604020202020204" pitchFamily="34" charset="0"/>
                <a:cs typeface="Arial" panose="020B0604020202020204" pitchFamily="34" charset="0"/>
              </a:rPr>
              <a:t>Building strategic long-term stakeholder partnerships with cities, states, and utilities to encourage use of CHP</a:t>
            </a:r>
          </a:p>
          <a:p>
            <a:pPr lvl="1"/>
            <a:r>
              <a:rPr lang="en-US" dirty="0">
                <a:latin typeface="Arial" panose="020B0604020202020204" pitchFamily="34" charset="0"/>
                <a:cs typeface="Arial" panose="020B0604020202020204" pitchFamily="34" charset="0"/>
              </a:rPr>
              <a:t>Develop resources to address growing markets for CHP such as hybrid CHP-renewable systems, critical infrastructure, and opportunity fuels.</a:t>
            </a:r>
          </a:p>
          <a:p>
            <a:pPr lvl="1"/>
            <a:r>
              <a:rPr lang="en-US" b="1" u="sng" dirty="0">
                <a:latin typeface="Arial" panose="020B0604020202020204" pitchFamily="34" charset="0"/>
                <a:cs typeface="Arial" panose="020B0604020202020204" pitchFamily="34" charset="0"/>
              </a:rPr>
              <a:t>Multipliers</a:t>
            </a:r>
            <a:r>
              <a:rPr lang="en-US" dirty="0">
                <a:latin typeface="Arial" panose="020B0604020202020204" pitchFamily="34" charset="0"/>
                <a:cs typeface="Arial" panose="020B0604020202020204" pitchFamily="34" charset="0"/>
              </a:rPr>
              <a:t>: </a:t>
            </a:r>
          </a:p>
          <a:p>
            <a:pPr lvl="2"/>
            <a:r>
              <a:rPr lang="en-US" dirty="0">
                <a:latin typeface="Arial" panose="020B0604020202020204" pitchFamily="34" charset="0"/>
                <a:cs typeface="Arial" panose="020B0604020202020204" pitchFamily="34" charset="0"/>
              </a:rPr>
              <a:t>TAP TA though portfolio analysis and/or partnerships</a:t>
            </a:r>
          </a:p>
          <a:p>
            <a:pPr lvl="2"/>
            <a:r>
              <a:rPr lang="en-US" dirty="0">
                <a:latin typeface="Arial" panose="020B0604020202020204" pitchFamily="34" charset="0"/>
                <a:cs typeface="Arial" panose="020B0604020202020204" pitchFamily="34" charset="0"/>
              </a:rPr>
              <a:t>Partnering with Better Plants Partners and IACs on CHP TAP TA</a:t>
            </a:r>
          </a:p>
          <a:p>
            <a:pPr lvl="2"/>
            <a:r>
              <a:rPr lang="en-US" dirty="0">
                <a:latin typeface="Arial" panose="020B0604020202020204" pitchFamily="34" charset="0"/>
                <a:cs typeface="Arial" panose="020B0604020202020204" pitchFamily="34" charset="0"/>
              </a:rPr>
              <a:t>Policy changes that impact value proposition of CHP (standby rates, interconnection, inclusion of CHP in state/local energy plans)</a:t>
            </a:r>
          </a:p>
          <a:p>
            <a:pPr lvl="2"/>
            <a:r>
              <a:rPr lang="en-US" dirty="0">
                <a:latin typeface="Arial" panose="020B0604020202020204" pitchFamily="34" charset="0"/>
                <a:cs typeface="Arial" panose="020B0604020202020204" pitchFamily="34" charset="0"/>
              </a:rPr>
              <a:t>TAP education efforts are multiplied when strategic partners carry the CHP message to their connections</a:t>
            </a:r>
          </a:p>
        </p:txBody>
      </p:sp>
      <p:sp>
        <p:nvSpPr>
          <p:cNvPr id="14339" name="Title 4"/>
          <p:cNvSpPr>
            <a:spLocks noGrp="1"/>
          </p:cNvSpPr>
          <p:nvPr>
            <p:ph type="title"/>
          </p:nvPr>
        </p:nvSpPr>
        <p:spPr>
          <a:xfrm>
            <a:off x="457200" y="304800"/>
            <a:ext cx="8229600" cy="533400"/>
          </a:xfrm>
        </p:spPr>
        <p:txBody>
          <a:bodyPr>
            <a:normAutofit fontScale="90000"/>
          </a:bodyPr>
          <a:lstStyle/>
          <a:p>
            <a:pPr eaLnBrk="1" hangingPunct="1">
              <a:defRPr/>
            </a:pPr>
            <a:r>
              <a:rPr lang="en-US" dirty="0"/>
              <a:t>Technical Innovation</a:t>
            </a:r>
            <a:endParaRPr lang="en-US" dirty="0">
              <a:solidFill>
                <a:srgbClr val="FF0000"/>
              </a:solidFill>
            </a:endParaRPr>
          </a:p>
        </p:txBody>
      </p:sp>
    </p:spTree>
    <p:extLst>
      <p:ext uri="{BB962C8B-B14F-4D97-AF65-F5344CB8AC3E}">
        <p14:creationId xmlns:p14="http://schemas.microsoft.com/office/powerpoint/2010/main" val="4284097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4"/>
          <p:cNvSpPr>
            <a:spLocks noGrp="1"/>
          </p:cNvSpPr>
          <p:nvPr>
            <p:ph type="title"/>
          </p:nvPr>
        </p:nvSpPr>
        <p:spPr>
          <a:xfrm>
            <a:off x="228600" y="-76200"/>
            <a:ext cx="8229600" cy="807642"/>
          </a:xfrm>
        </p:spPr>
        <p:txBody>
          <a:bodyPr>
            <a:normAutofit/>
          </a:bodyPr>
          <a:lstStyle/>
          <a:p>
            <a:pPr eaLnBrk="1" hangingPunct="1">
              <a:defRPr/>
            </a:pPr>
            <a:r>
              <a:rPr lang="en-US" sz="4100" dirty="0"/>
              <a:t>Approach</a:t>
            </a:r>
            <a:endParaRPr lang="en-US" sz="4100" dirty="0">
              <a:solidFill>
                <a:srgbClr val="FF0000"/>
              </a:solidFill>
            </a:endParaRPr>
          </a:p>
        </p:txBody>
      </p:sp>
      <p:sp>
        <p:nvSpPr>
          <p:cNvPr id="29698" name="Content Placeholder 2"/>
          <p:cNvSpPr>
            <a:spLocks noGrp="1"/>
          </p:cNvSpPr>
          <p:nvPr>
            <p:ph sz="half" idx="1"/>
          </p:nvPr>
        </p:nvSpPr>
        <p:spPr>
          <a:xfrm>
            <a:off x="174171" y="921942"/>
            <a:ext cx="8839200" cy="1325957"/>
          </a:xfrm>
        </p:spPr>
        <p:txBody>
          <a:bodyPr>
            <a:normAutofit fontScale="77500" lnSpcReduction="20000"/>
          </a:bodyPr>
          <a:lstStyle/>
          <a:p>
            <a:pPr eaLnBrk="1" hangingPunct="1">
              <a:buClr>
                <a:schemeClr val="tx2"/>
              </a:buClr>
              <a:buFont typeface="Arial" panose="020B0604020202020204" pitchFamily="34" charset="0"/>
              <a:buChar char="•"/>
            </a:pPr>
            <a:r>
              <a:rPr lang="en-US" altLang="en-US" dirty="0">
                <a:latin typeface="Arial" panose="020B0604020202020204" pitchFamily="34" charset="0"/>
              </a:rPr>
              <a:t>Ten CHP TAPs are comprised of </a:t>
            </a:r>
            <a:r>
              <a:rPr lang="en-US" dirty="0">
                <a:latin typeface="Arial" panose="020B0604020202020204" pitchFamily="34" charset="0"/>
              </a:rPr>
              <a:t>regional CHP experts who provide fact based, unbiased information on CHP, including technologies, project development, project financing, local electric and natural gas utility interfaces, and related state/local best practice policies. They are vendor, fuel, and technology neutral.</a:t>
            </a:r>
          </a:p>
        </p:txBody>
      </p:sp>
      <p:sp>
        <p:nvSpPr>
          <p:cNvPr id="2" name="Content Placeholder 1"/>
          <p:cNvSpPr>
            <a:spLocks noGrp="1"/>
          </p:cNvSpPr>
          <p:nvPr>
            <p:ph sz="half" idx="2"/>
          </p:nvPr>
        </p:nvSpPr>
        <p:spPr>
          <a:xfrm>
            <a:off x="4720772" y="2354943"/>
            <a:ext cx="4575628" cy="4198257"/>
          </a:xfrm>
        </p:spPr>
        <p:txBody>
          <a:bodyPr>
            <a:normAutofit fontScale="77500" lnSpcReduction="20000"/>
          </a:bodyPr>
          <a:lstStyle/>
          <a:p>
            <a:pPr marL="517525" indent="-457200">
              <a:lnSpc>
                <a:spcPct val="110000"/>
              </a:lnSpc>
              <a:spcBef>
                <a:spcPts val="600"/>
              </a:spcBef>
              <a:buFont typeface="Arial" panose="020B0604020202020204" pitchFamily="34" charset="0"/>
              <a:buChar char="•"/>
              <a:defRPr/>
            </a:pPr>
            <a:r>
              <a:rPr lang="en-US" sz="2100" b="1" dirty="0">
                <a:latin typeface="Arial" panose="020B0604020202020204" pitchFamily="34" charset="0"/>
              </a:rPr>
              <a:t>End-User &amp; Stakeholder Engagements</a:t>
            </a:r>
          </a:p>
          <a:p>
            <a:pPr marL="884238" lvl="1" indent="-457200">
              <a:lnSpc>
                <a:spcPct val="110000"/>
              </a:lnSpc>
              <a:spcBef>
                <a:spcPts val="600"/>
              </a:spcBef>
              <a:buFont typeface="Arial" panose="020B0604020202020204" pitchFamily="34" charset="0"/>
              <a:buChar char="•"/>
              <a:defRPr/>
            </a:pPr>
            <a:r>
              <a:rPr lang="en-US" sz="2100" dirty="0">
                <a:latin typeface="Arial" panose="020B0604020202020204" pitchFamily="34" charset="0"/>
              </a:rPr>
              <a:t>Workshops</a:t>
            </a:r>
          </a:p>
          <a:p>
            <a:pPr marL="884238" lvl="1" indent="-457200">
              <a:lnSpc>
                <a:spcPct val="110000"/>
              </a:lnSpc>
              <a:spcBef>
                <a:spcPts val="600"/>
              </a:spcBef>
              <a:buFont typeface="Arial" panose="020B0604020202020204" pitchFamily="34" charset="0"/>
              <a:buChar char="•"/>
              <a:defRPr/>
            </a:pPr>
            <a:r>
              <a:rPr lang="en-US" sz="2100" dirty="0">
                <a:latin typeface="Arial" panose="020B0604020202020204" pitchFamily="34" charset="0"/>
              </a:rPr>
              <a:t>Webinars</a:t>
            </a:r>
          </a:p>
          <a:p>
            <a:pPr marL="884238" lvl="1" indent="-457200">
              <a:lnSpc>
                <a:spcPct val="110000"/>
              </a:lnSpc>
              <a:spcBef>
                <a:spcPts val="600"/>
              </a:spcBef>
              <a:buFont typeface="Arial" panose="020B0604020202020204" pitchFamily="34" charset="0"/>
              <a:buChar char="•"/>
              <a:defRPr/>
            </a:pPr>
            <a:r>
              <a:rPr lang="en-US" sz="2100" dirty="0">
                <a:latin typeface="Arial" panose="020B0604020202020204" pitchFamily="34" charset="0"/>
              </a:rPr>
              <a:t>One-on-one Meetings</a:t>
            </a:r>
          </a:p>
          <a:p>
            <a:pPr marL="884238" lvl="1" indent="-457200">
              <a:lnSpc>
                <a:spcPct val="110000"/>
              </a:lnSpc>
              <a:spcBef>
                <a:spcPts val="600"/>
              </a:spcBef>
              <a:buFont typeface="Arial" panose="020B0604020202020204" pitchFamily="34" charset="0"/>
              <a:buChar char="•"/>
              <a:defRPr/>
            </a:pPr>
            <a:r>
              <a:rPr lang="en-US" sz="2100" dirty="0">
                <a:latin typeface="Arial" panose="020B0604020202020204" pitchFamily="34" charset="0"/>
              </a:rPr>
              <a:t>Presentations</a:t>
            </a:r>
          </a:p>
          <a:p>
            <a:pPr marL="884238" lvl="1" indent="-457200">
              <a:lnSpc>
                <a:spcPct val="110000"/>
              </a:lnSpc>
              <a:spcBef>
                <a:spcPts val="600"/>
              </a:spcBef>
              <a:buFont typeface="Arial" panose="020B0604020202020204" pitchFamily="34" charset="0"/>
              <a:buChar char="•"/>
              <a:defRPr/>
            </a:pPr>
            <a:r>
              <a:rPr lang="en-US" sz="2100" dirty="0">
                <a:latin typeface="Arial" panose="020B0604020202020204" pitchFamily="34" charset="0"/>
              </a:rPr>
              <a:t>Booths at Conferences</a:t>
            </a:r>
          </a:p>
          <a:p>
            <a:pPr marL="884238" lvl="1" indent="-457200">
              <a:lnSpc>
                <a:spcPct val="110000"/>
              </a:lnSpc>
              <a:spcBef>
                <a:spcPts val="600"/>
              </a:spcBef>
              <a:buFont typeface="Arial" panose="020B0604020202020204" pitchFamily="34" charset="0"/>
              <a:buChar char="•"/>
              <a:defRPr/>
            </a:pPr>
            <a:r>
              <a:rPr lang="en-US" sz="2100" dirty="0">
                <a:latin typeface="Arial" panose="020B0604020202020204" pitchFamily="34" charset="0"/>
              </a:rPr>
              <a:t>Project or Policy/Program Profiles </a:t>
            </a:r>
          </a:p>
          <a:p>
            <a:pPr marL="884238" lvl="1" indent="-457200">
              <a:lnSpc>
                <a:spcPct val="110000"/>
              </a:lnSpc>
              <a:spcBef>
                <a:spcPts val="600"/>
              </a:spcBef>
              <a:buFont typeface="Arial" panose="020B0604020202020204" pitchFamily="34" charset="0"/>
              <a:buChar char="•"/>
              <a:defRPr/>
            </a:pPr>
            <a:r>
              <a:rPr lang="en-US" sz="2100" dirty="0">
                <a:latin typeface="Arial" panose="020B0604020202020204" pitchFamily="34" charset="0"/>
              </a:rPr>
              <a:t>Education – NOT Advocacy</a:t>
            </a:r>
          </a:p>
          <a:p>
            <a:pPr marL="517525" indent="-457200">
              <a:lnSpc>
                <a:spcPct val="110000"/>
              </a:lnSpc>
              <a:spcBef>
                <a:spcPts val="600"/>
              </a:spcBef>
              <a:buFont typeface="Arial" panose="020B0604020202020204" pitchFamily="34" charset="0"/>
              <a:buChar char="•"/>
              <a:defRPr/>
            </a:pPr>
            <a:r>
              <a:rPr lang="en-US" sz="2100" b="1" dirty="0">
                <a:latin typeface="Arial" panose="020B0604020202020204" pitchFamily="34" charset="0"/>
              </a:rPr>
              <a:t>Technical Services</a:t>
            </a:r>
          </a:p>
          <a:p>
            <a:pPr marL="884238" lvl="1" indent="-457200">
              <a:lnSpc>
                <a:spcPct val="110000"/>
              </a:lnSpc>
              <a:spcBef>
                <a:spcPts val="600"/>
              </a:spcBef>
              <a:buFont typeface="Arial" panose="020B0604020202020204" pitchFamily="34" charset="0"/>
              <a:buChar char="•"/>
              <a:defRPr/>
            </a:pPr>
            <a:r>
              <a:rPr lang="en-US" sz="2100" dirty="0">
                <a:latin typeface="Arial" panose="020B0604020202020204" pitchFamily="34" charset="0"/>
              </a:rPr>
              <a:t>Screening Technical Assistance </a:t>
            </a:r>
          </a:p>
          <a:p>
            <a:pPr marL="884238" lvl="1" indent="-457200">
              <a:lnSpc>
                <a:spcPct val="110000"/>
              </a:lnSpc>
              <a:spcBef>
                <a:spcPts val="600"/>
              </a:spcBef>
              <a:buFont typeface="Arial" panose="020B0604020202020204" pitchFamily="34" charset="0"/>
              <a:buChar char="•"/>
              <a:defRPr/>
            </a:pPr>
            <a:r>
              <a:rPr lang="en-US" sz="2100" dirty="0">
                <a:latin typeface="Arial" panose="020B0604020202020204" pitchFamily="34" charset="0"/>
              </a:rPr>
              <a:t>Advanced Technical Assistance </a:t>
            </a:r>
          </a:p>
          <a:p>
            <a:pPr marL="884238" lvl="1" indent="-457200">
              <a:lnSpc>
                <a:spcPct val="110000"/>
              </a:lnSpc>
              <a:spcBef>
                <a:spcPts val="600"/>
              </a:spcBef>
              <a:buFont typeface="Arial" panose="020B0604020202020204" pitchFamily="34" charset="0"/>
              <a:buChar char="•"/>
              <a:defRPr/>
            </a:pPr>
            <a:r>
              <a:rPr lang="en-US" sz="2100" dirty="0">
                <a:latin typeface="Arial" panose="020B0604020202020204" pitchFamily="34" charset="0"/>
              </a:rPr>
              <a:t>Portfolio Reviews</a:t>
            </a:r>
            <a:r>
              <a:rPr lang="en-US" sz="800" dirty="0">
                <a:latin typeface="Arial" panose="020B0604020202020204" pitchFamily="34" charset="0"/>
              </a:rPr>
              <a:t/>
            </a:r>
            <a:br>
              <a:rPr lang="en-US" sz="800" dirty="0">
                <a:latin typeface="Arial" panose="020B0604020202020204" pitchFamily="34" charset="0"/>
              </a:rPr>
            </a:br>
            <a:endParaRPr lang="en-US" sz="800" dirty="0">
              <a:latin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232366"/>
            <a:ext cx="4648200" cy="2636450"/>
          </a:xfrm>
          <a:prstGeom prst="rect">
            <a:avLst/>
          </a:prstGeom>
        </p:spPr>
      </p:pic>
      <p:cxnSp>
        <p:nvCxnSpPr>
          <p:cNvPr id="7" name="Straight Connector 6"/>
          <p:cNvCxnSpPr/>
          <p:nvPr/>
        </p:nvCxnSpPr>
        <p:spPr>
          <a:xfrm>
            <a:off x="-76200" y="8382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8" name="Content Placeholder 1"/>
          <p:cNvSpPr txBox="1">
            <a:spLocks/>
          </p:cNvSpPr>
          <p:nvPr/>
        </p:nvSpPr>
        <p:spPr bwMode="auto">
          <a:xfrm>
            <a:off x="384629" y="2392757"/>
            <a:ext cx="4183743" cy="443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0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eaLnBrk="1" hangingPunct="1">
              <a:buClr>
                <a:schemeClr val="tx2"/>
              </a:buClr>
              <a:buNone/>
            </a:pPr>
            <a:r>
              <a:rPr lang="en-US" sz="1800" b="1" dirty="0"/>
              <a:t>CHP TAP Role for </a:t>
            </a:r>
          </a:p>
          <a:p>
            <a:pPr marL="0" indent="0" algn="ctr" eaLnBrk="1" hangingPunct="1">
              <a:buClr>
                <a:schemeClr val="tx2"/>
              </a:buClr>
              <a:buNone/>
            </a:pPr>
            <a:r>
              <a:rPr lang="en-US" sz="1800" b="1" dirty="0"/>
              <a:t>Technical Assistance</a:t>
            </a:r>
            <a:r>
              <a:rPr lang="en-US" sz="2000" dirty="0">
                <a:latin typeface="+mj-lt"/>
              </a:rPr>
              <a:t>: </a:t>
            </a:r>
          </a:p>
          <a:p>
            <a:pPr marL="0" indent="0" eaLnBrk="1" hangingPunct="1">
              <a:buClr>
                <a:schemeClr val="tx2"/>
              </a:buClr>
              <a:buNone/>
            </a:pPr>
            <a:endParaRPr lang="en-US" dirty="0"/>
          </a:p>
          <a:p>
            <a:pPr marL="0" indent="0" eaLnBrk="1" hangingPunct="1">
              <a:buClr>
                <a:schemeClr val="tx2"/>
              </a:buClr>
              <a:buNone/>
            </a:pPr>
            <a:endParaRPr lang="en-US" dirty="0"/>
          </a:p>
          <a:p>
            <a:pPr eaLnBrk="1" hangingPunct="1">
              <a:buClr>
                <a:schemeClr val="tx2"/>
              </a:buClr>
            </a:pPr>
            <a:endParaRPr lang="en-US" altLang="en-US" dirty="0">
              <a:solidFill>
                <a:srgbClr val="FF0000"/>
              </a:solidFill>
            </a:endParaRPr>
          </a:p>
          <a:p>
            <a:pPr eaLnBrk="1" hangingPunct="1">
              <a:buClr>
                <a:schemeClr val="tx2"/>
              </a:buClr>
            </a:pPr>
            <a:endParaRPr lang="en-US" altLang="en-US" dirty="0">
              <a:solidFill>
                <a:srgbClr val="FF0000"/>
              </a:solidFill>
            </a:endParaRPr>
          </a:p>
        </p:txBody>
      </p:sp>
    </p:spTree>
    <p:extLst>
      <p:ext uri="{BB962C8B-B14F-4D97-AF65-F5344CB8AC3E}">
        <p14:creationId xmlns:p14="http://schemas.microsoft.com/office/powerpoint/2010/main" val="373433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04770B-80BD-408A-97DB-AF414BF3F58B}"/>
              </a:ext>
            </a:extLst>
          </p:cNvPr>
          <p:cNvSpPr>
            <a:spLocks noGrp="1"/>
          </p:cNvSpPr>
          <p:nvPr>
            <p:ph type="title"/>
          </p:nvPr>
        </p:nvSpPr>
        <p:spPr>
          <a:xfrm>
            <a:off x="25400" y="404019"/>
            <a:ext cx="8686809" cy="411162"/>
          </a:xfrm>
        </p:spPr>
        <p:txBody>
          <a:bodyPr>
            <a:noAutofit/>
          </a:bodyPr>
          <a:lstStyle/>
          <a:p>
            <a:r>
              <a:rPr lang="en-US" dirty="0"/>
              <a:t> </a:t>
            </a:r>
            <a:r>
              <a:rPr lang="en-US" sz="4100" dirty="0"/>
              <a:t>DOE CHP TAP Regions</a:t>
            </a:r>
            <a:endParaRPr lang="en-US" sz="4100" b="1" dirty="0">
              <a:solidFill>
                <a:srgbClr val="58626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2" y="1219200"/>
            <a:ext cx="8229617" cy="4757938"/>
          </a:xfrm>
          <a:prstGeom prst="rect">
            <a:avLst/>
          </a:prstGeom>
        </p:spPr>
      </p:pic>
    </p:spTree>
    <p:extLst>
      <p:ext uri="{BB962C8B-B14F-4D97-AF65-F5344CB8AC3E}">
        <p14:creationId xmlns:p14="http://schemas.microsoft.com/office/powerpoint/2010/main" val="3317815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4"/>
          <p:cNvSpPr>
            <a:spLocks noGrp="1"/>
          </p:cNvSpPr>
          <p:nvPr>
            <p:ph type="title"/>
          </p:nvPr>
        </p:nvSpPr>
        <p:spPr>
          <a:xfrm>
            <a:off x="228600" y="-76200"/>
            <a:ext cx="8229600" cy="807642"/>
          </a:xfrm>
        </p:spPr>
        <p:txBody>
          <a:bodyPr>
            <a:normAutofit/>
          </a:bodyPr>
          <a:lstStyle/>
          <a:p>
            <a:pPr eaLnBrk="1" hangingPunct="1">
              <a:defRPr/>
            </a:pPr>
            <a:r>
              <a:rPr lang="en-US" sz="4100" dirty="0"/>
              <a:t>Results and Accomplishments</a:t>
            </a:r>
            <a:endParaRPr lang="en-US" sz="4100" dirty="0">
              <a:solidFill>
                <a:srgbClr val="FF0000"/>
              </a:solidFill>
            </a:endParaRPr>
          </a:p>
        </p:txBody>
      </p:sp>
      <p:cxnSp>
        <p:nvCxnSpPr>
          <p:cNvPr id="7" name="Straight Connector 6"/>
          <p:cNvCxnSpPr/>
          <p:nvPr/>
        </p:nvCxnSpPr>
        <p:spPr>
          <a:xfrm>
            <a:off x="-76200" y="8382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3" name="Content Placeholder 2"/>
          <p:cNvSpPr>
            <a:spLocks noGrp="1"/>
          </p:cNvSpPr>
          <p:nvPr>
            <p:ph sz="half" idx="2"/>
          </p:nvPr>
        </p:nvSpPr>
        <p:spPr>
          <a:xfrm>
            <a:off x="130590" y="838200"/>
            <a:ext cx="8896066" cy="2736497"/>
          </a:xfrm>
        </p:spPr>
        <p:txBody>
          <a:bodyPr>
            <a:normAutofit/>
          </a:bodyPr>
          <a:lstStyle/>
          <a:p>
            <a:pPr marL="0" indent="0">
              <a:buNone/>
            </a:pPr>
            <a:r>
              <a:rPr lang="en-US" dirty="0">
                <a:latin typeface="Arial" panose="020B0604020202020204" pitchFamily="34" charset="0"/>
                <a:cs typeface="Arial" panose="020B0604020202020204" pitchFamily="34" charset="0"/>
              </a:rPr>
              <a:t>Through March 2020, at the National Level, the CHP TAPs:</a:t>
            </a:r>
            <a:endParaRPr lang="en-US" altLang="en-US" dirty="0">
              <a:latin typeface="Arial" panose="020B0604020202020204" pitchFamily="34" charset="0"/>
              <a:cs typeface="Arial" panose="020B0604020202020204" pitchFamily="34" charset="0"/>
            </a:endParaRPr>
          </a:p>
          <a:p>
            <a:pPr>
              <a:lnSpc>
                <a:spcPct val="100000"/>
              </a:lnSpc>
              <a:spcBef>
                <a:spcPts val="300"/>
              </a:spcBef>
            </a:pPr>
            <a:r>
              <a:rPr lang="en-US" sz="1800" b="1" dirty="0">
                <a:latin typeface="Arial" panose="020B0604020202020204" pitchFamily="34" charset="0"/>
                <a:cs typeface="Arial" panose="020B0604020202020204" pitchFamily="34" charset="0"/>
              </a:rPr>
              <a:t>Completed over 502 TA activities with an estimated capacity of ~800 MW</a:t>
            </a:r>
          </a:p>
          <a:p>
            <a:pPr>
              <a:lnSpc>
                <a:spcPct val="100000"/>
              </a:lnSpc>
              <a:spcBef>
                <a:spcPts val="300"/>
              </a:spcBef>
            </a:pPr>
            <a:r>
              <a:rPr lang="en-US" sz="1800" b="1" dirty="0">
                <a:latin typeface="Arial" panose="020B0604020202020204" pitchFamily="34" charset="0"/>
                <a:cs typeface="Arial" panose="020B0604020202020204" pitchFamily="34" charset="0"/>
              </a:rPr>
              <a:t>Identified 175 end-user partners and completed 247 engagements</a:t>
            </a:r>
          </a:p>
          <a:p>
            <a:pPr>
              <a:lnSpc>
                <a:spcPct val="100000"/>
              </a:lnSpc>
              <a:spcBef>
                <a:spcPts val="300"/>
              </a:spcBef>
            </a:pPr>
            <a:r>
              <a:rPr lang="en-US" sz="1800" b="1" dirty="0">
                <a:latin typeface="Arial" panose="020B0604020202020204" pitchFamily="34" charset="0"/>
                <a:cs typeface="Arial" panose="020B0604020202020204" pitchFamily="34" charset="0"/>
              </a:rPr>
              <a:t>Identified 120 stakeholder partners and completed 165 engagements</a:t>
            </a:r>
            <a:endParaRPr lang="en-US"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 xmlns:a16="http://schemas.microsoft.com/office/drawing/2014/main" id="{34E64F68-77D6-4017-95D1-4BD03028E2DE}"/>
              </a:ext>
            </a:extLst>
          </p:cNvPr>
          <p:cNvGrpSpPr/>
          <p:nvPr/>
        </p:nvGrpSpPr>
        <p:grpSpPr>
          <a:xfrm>
            <a:off x="270922" y="2331800"/>
            <a:ext cx="8430135" cy="3611800"/>
            <a:chOff x="1183300" y="1537797"/>
            <a:chExt cx="9825392" cy="4394710"/>
          </a:xfrm>
        </p:grpSpPr>
        <p:pic>
          <p:nvPicPr>
            <p:cNvPr id="17" name="Picture 16">
              <a:extLst>
                <a:ext uri="{FF2B5EF4-FFF2-40B4-BE49-F238E27FC236}">
                  <a16:creationId xmlns="" xmlns:a16="http://schemas.microsoft.com/office/drawing/2014/main" id="{95026288-35F3-4772-AB92-5A7495E4D90D}"/>
                </a:ext>
              </a:extLst>
            </p:cNvPr>
            <p:cNvPicPr>
              <a:picLocks noChangeAspect="1"/>
            </p:cNvPicPr>
            <p:nvPr/>
          </p:nvPicPr>
          <p:blipFill>
            <a:blip r:embed="rId2"/>
            <a:stretch>
              <a:fillRect/>
            </a:stretch>
          </p:blipFill>
          <p:spPr>
            <a:xfrm>
              <a:off x="1183300" y="1537797"/>
              <a:ext cx="9825392" cy="4394710"/>
            </a:xfrm>
            <a:prstGeom prst="rect">
              <a:avLst/>
            </a:prstGeom>
            <a:ln w="3175">
              <a:solidFill>
                <a:schemeClr val="accent6">
                  <a:lumMod val="50000"/>
                </a:schemeClr>
              </a:solidFill>
            </a:ln>
            <a:effectLst>
              <a:outerShdw blurRad="63500" algn="ctr" rotWithShape="0">
                <a:prstClr val="black">
                  <a:alpha val="40000"/>
                </a:prstClr>
              </a:outerShdw>
            </a:effectLst>
          </p:spPr>
        </p:pic>
        <p:pic>
          <p:nvPicPr>
            <p:cNvPr id="18" name="Picture 17">
              <a:extLst>
                <a:ext uri="{FF2B5EF4-FFF2-40B4-BE49-F238E27FC236}">
                  <a16:creationId xmlns="" xmlns:a16="http://schemas.microsoft.com/office/drawing/2014/main" id="{8E6E3F3F-04AD-439E-905B-B82DE83A4BA1}"/>
                </a:ext>
              </a:extLst>
            </p:cNvPr>
            <p:cNvPicPr>
              <a:picLocks noChangeAspect="1"/>
            </p:cNvPicPr>
            <p:nvPr/>
          </p:nvPicPr>
          <p:blipFill>
            <a:blip r:embed="rId3"/>
            <a:stretch>
              <a:fillRect/>
            </a:stretch>
          </p:blipFill>
          <p:spPr>
            <a:xfrm>
              <a:off x="1315711" y="3906003"/>
              <a:ext cx="2159106" cy="1920859"/>
            </a:xfrm>
            <a:prstGeom prst="rect">
              <a:avLst/>
            </a:prstGeom>
            <a:ln w="3175">
              <a:solidFill>
                <a:schemeClr val="accent6">
                  <a:lumMod val="50000"/>
                </a:schemeClr>
              </a:solidFill>
            </a:ln>
            <a:effectLst>
              <a:outerShdw blurRad="63500" algn="ctr" rotWithShape="0">
                <a:prstClr val="black">
                  <a:alpha val="40000"/>
                </a:prstClr>
              </a:outerShdw>
            </a:effectLst>
          </p:spPr>
        </p:pic>
        <p:pic>
          <p:nvPicPr>
            <p:cNvPr id="19" name="Picture 18">
              <a:extLst>
                <a:ext uri="{FF2B5EF4-FFF2-40B4-BE49-F238E27FC236}">
                  <a16:creationId xmlns="" xmlns:a16="http://schemas.microsoft.com/office/drawing/2014/main" id="{EA2FCB1F-5E74-4E7C-8B28-34B963272566}"/>
                </a:ext>
              </a:extLst>
            </p:cNvPr>
            <p:cNvPicPr>
              <a:picLocks noChangeAspect="1"/>
            </p:cNvPicPr>
            <p:nvPr/>
          </p:nvPicPr>
          <p:blipFill>
            <a:blip r:embed="rId4"/>
            <a:stretch>
              <a:fillRect/>
            </a:stretch>
          </p:blipFill>
          <p:spPr>
            <a:xfrm>
              <a:off x="3633793" y="4715469"/>
              <a:ext cx="1622695" cy="1111393"/>
            </a:xfrm>
            <a:prstGeom prst="rect">
              <a:avLst/>
            </a:prstGeom>
            <a:ln w="3175">
              <a:solidFill>
                <a:schemeClr val="accent6">
                  <a:lumMod val="50000"/>
                </a:schemeClr>
              </a:solidFill>
            </a:ln>
            <a:effectLst>
              <a:outerShdw blurRad="63500" algn="ctr" rotWithShape="0">
                <a:prstClr val="black">
                  <a:alpha val="40000"/>
                </a:prstClr>
              </a:outerShdw>
            </a:effectLst>
          </p:spPr>
        </p:pic>
        <p:pic>
          <p:nvPicPr>
            <p:cNvPr id="20" name="Picture 19">
              <a:extLst>
                <a:ext uri="{FF2B5EF4-FFF2-40B4-BE49-F238E27FC236}">
                  <a16:creationId xmlns="" xmlns:a16="http://schemas.microsoft.com/office/drawing/2014/main" id="{59864509-E14A-4305-BE79-6668CA687EF3}"/>
                </a:ext>
              </a:extLst>
            </p:cNvPr>
            <p:cNvPicPr>
              <a:picLocks noChangeAspect="1"/>
            </p:cNvPicPr>
            <p:nvPr/>
          </p:nvPicPr>
          <p:blipFill>
            <a:blip r:embed="rId5"/>
            <a:stretch>
              <a:fillRect/>
            </a:stretch>
          </p:blipFill>
          <p:spPr>
            <a:xfrm>
              <a:off x="7457717" y="5333441"/>
              <a:ext cx="1349745" cy="493421"/>
            </a:xfrm>
            <a:prstGeom prst="rect">
              <a:avLst/>
            </a:prstGeom>
            <a:ln w="3175">
              <a:solidFill>
                <a:schemeClr val="accent6">
                  <a:lumMod val="50000"/>
                </a:schemeClr>
              </a:solidFill>
            </a:ln>
            <a:effectLst>
              <a:outerShdw blurRad="63500" algn="ctr" rotWithShape="0">
                <a:prstClr val="black">
                  <a:alpha val="40000"/>
                </a:prstClr>
              </a:outerShdw>
            </a:effectLst>
          </p:spPr>
        </p:pic>
        <p:pic>
          <p:nvPicPr>
            <p:cNvPr id="21" name="Picture 20">
              <a:extLst>
                <a:ext uri="{FF2B5EF4-FFF2-40B4-BE49-F238E27FC236}">
                  <a16:creationId xmlns="" xmlns:a16="http://schemas.microsoft.com/office/drawing/2014/main" id="{69EE6B9C-FD18-4898-B082-2B4011F60036}"/>
                </a:ext>
              </a:extLst>
            </p:cNvPr>
            <p:cNvPicPr>
              <a:picLocks noChangeAspect="1"/>
            </p:cNvPicPr>
            <p:nvPr/>
          </p:nvPicPr>
          <p:blipFill>
            <a:blip r:embed="rId6"/>
            <a:stretch>
              <a:fillRect/>
            </a:stretch>
          </p:blipFill>
          <p:spPr>
            <a:xfrm>
              <a:off x="1374612" y="1671851"/>
              <a:ext cx="1628775" cy="647700"/>
            </a:xfrm>
            <a:prstGeom prst="rect">
              <a:avLst/>
            </a:prstGeom>
            <a:ln w="3175">
              <a:noFill/>
            </a:ln>
            <a:effectLst>
              <a:outerShdw blurRad="63500" algn="ctr" rotWithShape="0">
                <a:prstClr val="black">
                  <a:alpha val="40000"/>
                </a:prstClr>
              </a:outerShdw>
            </a:effectLst>
          </p:spPr>
        </p:pic>
      </p:grpSp>
      <p:sp>
        <p:nvSpPr>
          <p:cNvPr id="22" name="Rectangle 21">
            <a:extLst>
              <a:ext uri="{FF2B5EF4-FFF2-40B4-BE49-F238E27FC236}">
                <a16:creationId xmlns="" xmlns:a16="http://schemas.microsoft.com/office/drawing/2014/main" id="{EE193A46-26FF-4DEF-AA70-A54E8845505B}"/>
              </a:ext>
            </a:extLst>
          </p:cNvPr>
          <p:cNvSpPr/>
          <p:nvPr/>
        </p:nvSpPr>
        <p:spPr>
          <a:xfrm>
            <a:off x="174603" y="5963375"/>
            <a:ext cx="8742873" cy="769441"/>
          </a:xfrm>
          <a:prstGeom prst="rect">
            <a:avLst/>
          </a:prstGeom>
        </p:spPr>
        <p:txBody>
          <a:bodyPr wrap="square">
            <a:spAutoFit/>
          </a:bodyPr>
          <a:lstStyle/>
          <a:p>
            <a:r>
              <a:rPr lang="en-US" sz="1100" i="1" dirty="0">
                <a:ea typeface="Calibri" panose="020F0502020204030204" pitchFamily="34" charset="0"/>
              </a:rPr>
              <a:t>Some partner engagements physically occur in a single state and engage representatives from multiple states (e.g. at regional conferences, workshops, etc.). These engagements are reflected once in the map in the state where they occurred, even if they impacted other states. For example, multiple engagements occurred with representatives from Wyoming and South Dakota, although these are not reflected in the map because the engagements occurred outside their states.</a:t>
            </a:r>
            <a:endParaRPr lang="en-US" sz="1100" dirty="0">
              <a:ea typeface="Calibri" panose="020F0502020204030204" pitchFamily="34" charset="0"/>
            </a:endParaRPr>
          </a:p>
        </p:txBody>
      </p:sp>
    </p:spTree>
    <p:extLst>
      <p:ext uri="{BB962C8B-B14F-4D97-AF65-F5344CB8AC3E}">
        <p14:creationId xmlns:p14="http://schemas.microsoft.com/office/powerpoint/2010/main" val="854089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 xmlns:a16="http://schemas.microsoft.com/office/drawing/2014/main" id="{B5ADAFCF-E8A8-4F98-A22E-2CAF620C2B98}"/>
              </a:ext>
            </a:extLst>
          </p:cNvPr>
          <p:cNvSpPr>
            <a:spLocks noGrp="1"/>
          </p:cNvSpPr>
          <p:nvPr>
            <p:ph idx="1"/>
          </p:nvPr>
        </p:nvSpPr>
        <p:spPr>
          <a:xfrm>
            <a:off x="210537" y="1066801"/>
            <a:ext cx="5350103" cy="5715000"/>
          </a:xfrm>
        </p:spPr>
        <p:txBody>
          <a:bodyPr>
            <a:normAutofit fontScale="70000" lnSpcReduction="20000"/>
          </a:bodyPr>
          <a:lstStyle/>
          <a:p>
            <a:pPr marL="0" indent="0">
              <a:buNone/>
            </a:pPr>
            <a:r>
              <a:rPr lang="en-US" dirty="0">
                <a:latin typeface="Arial" panose="020B0604020202020204" pitchFamily="34" charset="0"/>
                <a:cs typeface="Arial" panose="020B0604020202020204" pitchFamily="34" charset="0"/>
              </a:rPr>
              <a:t>NY-NJ CHP TAP completed screenings at 11 WWTPs in New York City</a:t>
            </a:r>
          </a:p>
          <a:p>
            <a:r>
              <a:rPr lang="en-US" dirty="0">
                <a:latin typeface="Arial" panose="020B0604020202020204" pitchFamily="34" charset="0"/>
                <a:cs typeface="Arial" panose="020B0604020202020204" pitchFamily="34" charset="0"/>
              </a:rPr>
              <a:t>In consultation with NYC, the TAP down-selected to four sites and completed follow-on CHP analysis which yielded potential savings of:</a:t>
            </a:r>
          </a:p>
          <a:p>
            <a:pPr lvl="2" defTabSz="914400"/>
            <a:r>
              <a:rPr lang="en-US" dirty="0">
                <a:latin typeface="Arial" panose="020B0604020202020204" pitchFamily="34" charset="0"/>
                <a:cs typeface="Arial" panose="020B0604020202020204" pitchFamily="34" charset="0"/>
              </a:rPr>
              <a:t>$4,740,000 to $7,480,000 (16% to 26%)</a:t>
            </a:r>
          </a:p>
          <a:p>
            <a:pPr lvl="2" defTabSz="914400"/>
            <a:r>
              <a:rPr lang="en-US" dirty="0" smtClean="0">
                <a:latin typeface="Arial" panose="020B0604020202020204" pitchFamily="34" charset="0"/>
                <a:cs typeface="Arial" panose="020B0604020202020204" pitchFamily="34" charset="0"/>
              </a:rPr>
              <a:t>16,449 to 21,216 ton </a:t>
            </a:r>
            <a:r>
              <a:rPr lang="en-US" dirty="0">
                <a:latin typeface="Arial" panose="020B0604020202020204" pitchFamily="34" charset="0"/>
                <a:cs typeface="Arial" panose="020B0604020202020204" pitchFamily="34" charset="0"/>
              </a:rPr>
              <a:t>in CO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emission reduction (24% to 33%)</a:t>
            </a:r>
          </a:p>
          <a:p>
            <a:pPr marL="0" indent="0">
              <a:buNone/>
            </a:pPr>
            <a:r>
              <a:rPr lang="en-US" dirty="0">
                <a:latin typeface="Arial" panose="020B0604020202020204" pitchFamily="34" charset="0"/>
                <a:cs typeface="Arial" panose="020B0604020202020204" pitchFamily="34" charset="0"/>
              </a:rPr>
              <a:t>New York City’s Wastewater Treatment Plants: </a:t>
            </a:r>
          </a:p>
          <a:p>
            <a:r>
              <a:rPr lang="en-US" dirty="0">
                <a:latin typeface="Arial" panose="020B0604020202020204" pitchFamily="34" charset="0"/>
                <a:cs typeface="Arial" panose="020B0604020202020204" pitchFamily="34" charset="0"/>
              </a:rPr>
              <a:t>Treat 1.3 billion gallons of wastewater daily</a:t>
            </a:r>
          </a:p>
          <a:p>
            <a:r>
              <a:rPr lang="en-US" dirty="0">
                <a:latin typeface="Arial" panose="020B0604020202020204" pitchFamily="34" charset="0"/>
                <a:cs typeface="Arial" panose="020B0604020202020204" pitchFamily="34" charset="0"/>
              </a:rPr>
              <a:t>Use over </a:t>
            </a:r>
            <a:r>
              <a:rPr lang="en-US" dirty="0" smtClean="0">
                <a:latin typeface="Arial" panose="020B0604020202020204" pitchFamily="34" charset="0"/>
                <a:cs typeface="Arial" panose="020B0604020202020204" pitchFamily="34" charset="0"/>
              </a:rPr>
              <a:t>500 </a:t>
            </a:r>
            <a:r>
              <a:rPr lang="en-US" dirty="0">
                <a:latin typeface="Arial" panose="020B0604020202020204" pitchFamily="34" charset="0"/>
                <a:cs typeface="Arial" panose="020B0604020202020204" pitchFamily="34" charset="0"/>
              </a:rPr>
              <a:t>million kWh of electricity, over 1 million MMBtu of fuel and generate over 1.6 million MMBtu of Anaerobic Digester Gas</a:t>
            </a:r>
          </a:p>
          <a:p>
            <a:r>
              <a:rPr lang="en-US" dirty="0">
                <a:latin typeface="Arial" panose="020B0604020202020204" pitchFamily="34" charset="0"/>
                <a:cs typeface="Arial" panose="020B0604020202020204" pitchFamily="34" charset="0"/>
              </a:rPr>
              <a:t>The system consists of: over 6,000 miles of sewer pipes; 135,000 sewer catch basins; 95 wastewater pumping stations that transport water to 14 wastewater treatment plants located throughout the 5 boroughs.</a:t>
            </a:r>
          </a:p>
          <a:p>
            <a:pPr marL="668337" lvl="2" indent="0" defTabSz="91440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Next Steps:</a:t>
            </a:r>
          </a:p>
          <a:p>
            <a:pPr lvl="1"/>
            <a:r>
              <a:rPr lang="en-US" dirty="0">
                <a:latin typeface="Arial" panose="020B0604020202020204" pitchFamily="34" charset="0"/>
                <a:cs typeface="Arial" panose="020B0604020202020204" pitchFamily="34" charset="0"/>
              </a:rPr>
              <a:t>Meeting with New York City Mayor’s office of Resiliency &amp; NYC Environmental Protection </a:t>
            </a:r>
          </a:p>
          <a:p>
            <a:pPr lvl="1"/>
            <a:r>
              <a:rPr lang="en-US" dirty="0">
                <a:latin typeface="Arial" panose="020B0604020202020204" pitchFamily="34" charset="0"/>
                <a:cs typeface="Arial" panose="020B0604020202020204" pitchFamily="34" charset="0"/>
              </a:rPr>
              <a:t>Site visits to support CHP project developmen</a:t>
            </a:r>
            <a:r>
              <a:rPr lang="en-US" dirty="0"/>
              <a:t>t</a:t>
            </a:r>
          </a:p>
        </p:txBody>
      </p:sp>
      <p:cxnSp>
        <p:nvCxnSpPr>
          <p:cNvPr id="6" name="Straight Connector 5"/>
          <p:cNvCxnSpPr/>
          <p:nvPr/>
        </p:nvCxnSpPr>
        <p:spPr>
          <a:xfrm>
            <a:off x="210537" y="8382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8" name="Title 1">
            <a:extLst>
              <a:ext uri="{FF2B5EF4-FFF2-40B4-BE49-F238E27FC236}">
                <a16:creationId xmlns="" xmlns:a16="http://schemas.microsoft.com/office/drawing/2014/main" id="{61776D51-066B-4C60-8725-162EDFC4B621}"/>
              </a:ext>
            </a:extLst>
          </p:cNvPr>
          <p:cNvSpPr>
            <a:spLocks noGrp="1"/>
          </p:cNvSpPr>
          <p:nvPr>
            <p:ph type="title"/>
          </p:nvPr>
        </p:nvSpPr>
        <p:spPr>
          <a:xfrm>
            <a:off x="106017" y="-260062"/>
            <a:ext cx="9067800" cy="1143000"/>
          </a:xfrm>
        </p:spPr>
        <p:txBody>
          <a:bodyPr>
            <a:normAutofit/>
          </a:bodyPr>
          <a:lstStyle/>
          <a:p>
            <a:r>
              <a:rPr lang="en-US" sz="2800" dirty="0"/>
              <a:t>Example Regional Activities:  New York-New Jersey CHP TAP Technical Assistance to New York City</a:t>
            </a:r>
          </a:p>
        </p:txBody>
      </p:sp>
      <p:pic>
        <p:nvPicPr>
          <p:cNvPr id="9" name="Picture 8">
            <a:extLst>
              <a:ext uri="{FF2B5EF4-FFF2-40B4-BE49-F238E27FC236}">
                <a16:creationId xmlns="" xmlns:a16="http://schemas.microsoft.com/office/drawing/2014/main" id="{A37DC764-30B9-48F2-B158-13BE0A74D314}"/>
              </a:ext>
            </a:extLst>
          </p:cNvPr>
          <p:cNvPicPr>
            <a:picLocks noChangeAspect="1"/>
          </p:cNvPicPr>
          <p:nvPr/>
        </p:nvPicPr>
        <p:blipFill>
          <a:blip r:embed="rId2"/>
          <a:stretch>
            <a:fillRect/>
          </a:stretch>
        </p:blipFill>
        <p:spPr>
          <a:xfrm>
            <a:off x="5560640" y="1219200"/>
            <a:ext cx="3381183" cy="1676400"/>
          </a:xfrm>
          <a:prstGeom prst="rect">
            <a:avLst/>
          </a:prstGeom>
        </p:spPr>
      </p:pic>
      <p:pic>
        <p:nvPicPr>
          <p:cNvPr id="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723" r="4871"/>
          <a:stretch/>
        </p:blipFill>
        <p:spPr bwMode="auto">
          <a:xfrm>
            <a:off x="6860658" y="3231862"/>
            <a:ext cx="2081165" cy="2705099"/>
          </a:xfrm>
          <a:prstGeom prst="rect">
            <a:avLst/>
          </a:prstGeom>
          <a:solidFill>
            <a:schemeClr val="bg1"/>
          </a:solidFill>
          <a:ln w="34925">
            <a:solidFill>
              <a:srgbClr val="339933"/>
            </a:solidFill>
          </a:ln>
          <a:effectLst/>
        </p:spPr>
      </p:pic>
      <p:pic>
        <p:nvPicPr>
          <p:cNvPr id="11" name="Graphic 17" descr="User">
            <a:extLst>
              <a:ext uri="{FF2B5EF4-FFF2-40B4-BE49-F238E27FC236}">
                <a16:creationId xmlns="" xmlns:a16="http://schemas.microsoft.com/office/drawing/2014/main" id="{2C8130B4-7022-45BD-B8BB-79C98AAEFC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820898" y="3883327"/>
            <a:ext cx="912978" cy="912978"/>
          </a:xfrm>
          <a:prstGeom prst="rect">
            <a:avLst/>
          </a:prstGeom>
        </p:spPr>
      </p:pic>
      <p:pic>
        <p:nvPicPr>
          <p:cNvPr id="12" name="Graphic 19" descr="Users">
            <a:extLst>
              <a:ext uri="{FF2B5EF4-FFF2-40B4-BE49-F238E27FC236}">
                <a16:creationId xmlns="" xmlns:a16="http://schemas.microsoft.com/office/drawing/2014/main" id="{6BBA91B3-570D-4729-9362-FB31C67B134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6029691" y="4800600"/>
            <a:ext cx="1284024" cy="1284024"/>
          </a:xfrm>
          <a:prstGeom prst="rect">
            <a:avLst/>
          </a:prstGeom>
        </p:spPr>
      </p:pic>
    </p:spTree>
    <p:extLst>
      <p:ext uri="{BB962C8B-B14F-4D97-AF65-F5344CB8AC3E}">
        <p14:creationId xmlns:p14="http://schemas.microsoft.com/office/powerpoint/2010/main" val="1126663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775B14D-3A4E-5247-9662-E0E28CA89739}"/>
              </a:ext>
            </a:extLst>
          </p:cNvPr>
          <p:cNvPicPr>
            <a:picLocks noChangeAspect="1"/>
          </p:cNvPicPr>
          <p:nvPr/>
        </p:nvPicPr>
        <p:blipFill>
          <a:blip r:embed="rId2"/>
          <a:stretch>
            <a:fillRect/>
          </a:stretch>
        </p:blipFill>
        <p:spPr>
          <a:xfrm>
            <a:off x="6290660" y="1161743"/>
            <a:ext cx="2329058" cy="3017520"/>
          </a:xfrm>
          <a:prstGeom prst="rect">
            <a:avLst/>
          </a:prstGeom>
          <a:noFill/>
          <a:ln>
            <a:solidFill>
              <a:schemeClr val="tx2"/>
            </a:solidFill>
          </a:ln>
        </p:spPr>
      </p:pic>
      <p:sp>
        <p:nvSpPr>
          <p:cNvPr id="8" name="Content Placeholder 1"/>
          <p:cNvSpPr>
            <a:spLocks noGrp="1"/>
          </p:cNvSpPr>
          <p:nvPr>
            <p:ph sz="half" idx="2"/>
          </p:nvPr>
        </p:nvSpPr>
        <p:spPr>
          <a:xfrm>
            <a:off x="-404648" y="990600"/>
            <a:ext cx="6629400" cy="5517862"/>
          </a:xfrm>
        </p:spPr>
        <p:txBody>
          <a:bodyPr>
            <a:normAutofit fontScale="92500" lnSpcReduction="10000"/>
          </a:bodyPr>
          <a:lstStyle/>
          <a:p>
            <a:pPr lvl="1" eaLnBrk="1" hangingPunct="1">
              <a:buClr>
                <a:schemeClr val="tx2"/>
              </a:buClr>
            </a:pPr>
            <a:r>
              <a:rPr lang="en-US" altLang="en-US" sz="1800" dirty="0" smtClean="0">
                <a:latin typeface="Arial" panose="020B0604020202020204" pitchFamily="34" charset="0"/>
                <a:cs typeface="Arial" panose="020B0604020202020204" pitchFamily="34" charset="0"/>
              </a:rPr>
              <a:t>With partner North </a:t>
            </a:r>
            <a:r>
              <a:rPr lang="en-US" altLang="en-US" sz="1800" dirty="0">
                <a:latin typeface="Arial" panose="020B0604020202020204" pitchFamily="34" charset="0"/>
                <a:cs typeface="Arial" panose="020B0604020202020204" pitchFamily="34" charset="0"/>
              </a:rPr>
              <a:t>East </a:t>
            </a:r>
            <a:r>
              <a:rPr lang="en-US" altLang="en-US" sz="1800" dirty="0" smtClean="0">
                <a:latin typeface="Arial" panose="020B0604020202020204" pitchFamily="34" charset="0"/>
                <a:cs typeface="Arial" panose="020B0604020202020204" pitchFamily="34" charset="0"/>
              </a:rPr>
              <a:t>Combined Heat and Power Initiative </a:t>
            </a:r>
            <a:r>
              <a:rPr lang="en-US" altLang="en-US" sz="1800" dirty="0">
                <a:latin typeface="Arial" panose="020B0604020202020204" pitchFamily="34" charset="0"/>
                <a:cs typeface="Arial" panose="020B0604020202020204" pitchFamily="34" charset="0"/>
              </a:rPr>
              <a:t>(NECHPI), the TAP co-hosted several workshops and Webinars including May 5, 2020 webinar on the topic of C-PACE Financing for CHP, including expert panelists from the </a:t>
            </a:r>
            <a:r>
              <a:rPr lang="en-US" altLang="en-US" sz="1800" dirty="0" smtClean="0">
                <a:latin typeface="Arial" panose="020B0604020202020204" pitchFamily="34" charset="0"/>
                <a:cs typeface="Arial" panose="020B0604020202020204" pitchFamily="34" charset="0"/>
              </a:rPr>
              <a:t>NY-NJ CHP TAP, </a:t>
            </a:r>
            <a:r>
              <a:rPr lang="en-US" altLang="en-US" sz="1800" dirty="0">
                <a:latin typeface="Arial" panose="020B0604020202020204" pitchFamily="34" charset="0"/>
                <a:cs typeface="Arial" panose="020B0604020202020204" pitchFamily="34" charset="0"/>
              </a:rPr>
              <a:t>CT Green Bank, NYC Energy Efficiency Corporation, and Greenworks Lending</a:t>
            </a:r>
          </a:p>
          <a:p>
            <a:pPr lvl="2" eaLnBrk="1" hangingPunct="1">
              <a:buClr>
                <a:schemeClr val="tx2"/>
              </a:buClr>
            </a:pPr>
            <a:r>
              <a:rPr lang="en-US" altLang="en-US" sz="1400" dirty="0">
                <a:latin typeface="Arial" panose="020B0604020202020204" pitchFamily="34" charset="0"/>
                <a:cs typeface="Arial" panose="020B0604020202020204" pitchFamily="34" charset="0"/>
              </a:rPr>
              <a:t>The Webinar recording can be found at</a:t>
            </a:r>
            <a:r>
              <a:rPr lang="en-US" altLang="en-US" sz="1400" dirty="0">
                <a:solidFill>
                  <a:srgbClr val="FF0000"/>
                </a:solidFill>
                <a:latin typeface="Arial" panose="020B0604020202020204" pitchFamily="34" charset="0"/>
                <a:cs typeface="Arial" panose="020B0604020202020204" pitchFamily="34" charset="0"/>
              </a:rPr>
              <a:t>: </a:t>
            </a:r>
            <a:r>
              <a:rPr lang="en-US" sz="1200" u="sng" dirty="0">
                <a:solidFill>
                  <a:srgbClr val="FF0000"/>
                </a:solidFill>
                <a:hlinkClick r:id="rId3">
                  <a:extLst>
                    <a:ext uri="{A12FA001-AC4F-418D-AE19-62706E023703}">
                      <ahyp:hlinkClr xmlns="" xmlns:ahyp="http://schemas.microsoft.com/office/drawing/2018/hyperlinkcolor" val="tx"/>
                    </a:ext>
                  </a:extLst>
                </a:hlinkClick>
              </a:rPr>
              <a:t>https://</a:t>
            </a:r>
            <a:r>
              <a:rPr lang="en-US" sz="1200" u="sng" dirty="0" smtClean="0">
                <a:solidFill>
                  <a:srgbClr val="FF0000"/>
                </a:solidFill>
                <a:hlinkClick r:id="rId3">
                  <a:extLst>
                    <a:ext uri="{A12FA001-AC4F-418D-AE19-62706E023703}">
                      <ahyp:hlinkClr xmlns="" xmlns:ahyp="http://schemas.microsoft.com/office/drawing/2018/hyperlinkcolor" val="tx"/>
                    </a:ext>
                  </a:extLst>
                </a:hlinkClick>
              </a:rPr>
              <a:t>pace.zoom.us/rec/share/4pVPNr-37kBLZ6Pm6k7eS4hiAqDCeaa8h3NP-6ZbnhoY5jRRGzDTcOqZg6kAoCjw?startTime=1588696068000</a:t>
            </a:r>
            <a:endParaRPr lang="en-US" altLang="en-US" sz="1400" dirty="0">
              <a:solidFill>
                <a:srgbClr val="FF0000"/>
              </a:solidFill>
              <a:latin typeface="Arial" panose="020B0604020202020204" pitchFamily="34" charset="0"/>
              <a:cs typeface="Arial" panose="020B0604020202020204" pitchFamily="34" charset="0"/>
            </a:endParaRPr>
          </a:p>
          <a:p>
            <a:pPr lvl="2" eaLnBrk="1" hangingPunct="1">
              <a:buClr>
                <a:schemeClr val="tx2"/>
              </a:buClr>
            </a:pPr>
            <a:r>
              <a:rPr lang="en-US" altLang="en-US" sz="1400" dirty="0" smtClean="0">
                <a:latin typeface="Arial" panose="020B0604020202020204" pitchFamily="34" charset="0"/>
                <a:cs typeface="Arial" panose="020B0604020202020204" pitchFamily="34" charset="0"/>
              </a:rPr>
              <a:t>87 Attendees</a:t>
            </a:r>
          </a:p>
          <a:p>
            <a:pPr marL="668337" lvl="2" indent="0" eaLnBrk="1" hangingPunct="1">
              <a:buClr>
                <a:schemeClr val="tx2"/>
              </a:buClr>
              <a:buNone/>
            </a:pPr>
            <a:endParaRPr lang="en-US" altLang="en-US" sz="1400" dirty="0" smtClean="0">
              <a:solidFill>
                <a:srgbClr val="FF0000"/>
              </a:solidFill>
              <a:latin typeface="Arial" panose="020B0604020202020204" pitchFamily="34" charset="0"/>
              <a:cs typeface="Arial" panose="020B0604020202020204" pitchFamily="34" charset="0"/>
            </a:endParaRPr>
          </a:p>
          <a:p>
            <a:pPr lvl="1" eaLnBrk="1" hangingPunct="1">
              <a:buClr>
                <a:schemeClr val="tx2"/>
              </a:buClr>
            </a:pPr>
            <a:r>
              <a:rPr lang="en-US" altLang="en-US" sz="1800" dirty="0" smtClean="0">
                <a:latin typeface="Arial" panose="020B0604020202020204" pitchFamily="34" charset="0"/>
                <a:cs typeface="Arial" panose="020B0604020202020204" pitchFamily="34" charset="0"/>
              </a:rPr>
              <a:t>NY-NJ TAP published 16 profiles to highlight successful CHP Systems and Programs, including:</a:t>
            </a:r>
          </a:p>
          <a:p>
            <a:pPr lvl="2" eaLnBrk="1" hangingPunct="1">
              <a:buClr>
                <a:schemeClr val="tx2"/>
              </a:buClr>
            </a:pPr>
            <a:r>
              <a:rPr lang="en-US" altLang="en-US" sz="1400" dirty="0" smtClean="0">
                <a:latin typeface="Arial" panose="020B0604020202020204" pitchFamily="34" charset="0"/>
                <a:cs typeface="Arial" panose="020B0604020202020204" pitchFamily="34" charset="0"/>
              </a:rPr>
              <a:t>A 2.4 MW CHP System at Essex and Union Counties WWTP designed for resiliency that operated through Super Storm Sandy and beyond for 5 days:  </a:t>
            </a:r>
            <a:r>
              <a:rPr lang="en-US" altLang="en-US" sz="1400" dirty="0" smtClean="0">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rPr>
              <a:t>https://chptap.lbl.gov/profile/111/JointMeeting-Project_Profile.pdf</a:t>
            </a:r>
            <a:endParaRPr lang="en-US" altLang="en-US" sz="1400" dirty="0" smtClean="0">
              <a:latin typeface="Arial" panose="020B0604020202020204" pitchFamily="34" charset="0"/>
              <a:cs typeface="Arial" panose="020B0604020202020204" pitchFamily="34" charset="0"/>
            </a:endParaRPr>
          </a:p>
          <a:p>
            <a:pPr lvl="2" eaLnBrk="1" hangingPunct="1">
              <a:buClr>
                <a:schemeClr val="tx2"/>
              </a:buClr>
            </a:pPr>
            <a:r>
              <a:rPr lang="en-US" sz="1400" dirty="0" smtClean="0">
                <a:latin typeface="Arial" panose="020B0604020202020204" pitchFamily="34" charset="0"/>
                <a:cs typeface="Arial" panose="020B0604020202020204" pitchFamily="34" charset="0"/>
              </a:rPr>
              <a:t>Con Edison Brooklyn-Queens Demand Management (BQDM) Program (New York) - Demonstration of how utilities can use CHP to avoid traditional grid investments and alleviate congestion on the distribution system. </a:t>
            </a:r>
            <a:r>
              <a:rPr lang="en-US" sz="1400" dirty="0" smtClean="0">
                <a:latin typeface="Arial" panose="020B0604020202020204" pitchFamily="34" charset="0"/>
                <a:cs typeface="Arial" panose="020B0604020202020204" pitchFamily="34" charset="0"/>
                <a:hlinkClick r:id="rId5">
                  <a:extLst>
                    <a:ext uri="{A12FA001-AC4F-418D-AE19-62706E023703}">
                      <ahyp:hlinkClr xmlns="" xmlns:ahyp="http://schemas.microsoft.com/office/drawing/2018/hyperlinkcolor" val="tx"/>
                    </a:ext>
                  </a:extLst>
                </a:hlinkClick>
              </a:rPr>
              <a:t>https://chptap.lbl.gov/profile/49/ConEdisonBrooklyn-QueensDemandManagement%28BQDM%29Program-profile.pdf</a:t>
            </a:r>
            <a:endParaRPr lang="en-US" sz="1400" dirty="0" smtClean="0">
              <a:latin typeface="Arial" panose="020B0604020202020204" pitchFamily="34" charset="0"/>
              <a:cs typeface="Arial" panose="020B0604020202020204" pitchFamily="34" charset="0"/>
            </a:endParaRPr>
          </a:p>
          <a:p>
            <a:pPr lvl="2" eaLnBrk="1" hangingPunct="1">
              <a:buClr>
                <a:schemeClr val="tx2"/>
              </a:buClr>
            </a:pPr>
            <a:r>
              <a:rPr lang="en-US" sz="1400" dirty="0" smtClean="0">
                <a:latin typeface="Arial" panose="020B0604020202020204" pitchFamily="34" charset="0"/>
                <a:cs typeface="Arial" panose="020B0604020202020204" pitchFamily="34" charset="0"/>
              </a:rPr>
              <a:t>New York CHP Catalog (NYSERDA PON 2568) -This </a:t>
            </a:r>
            <a:r>
              <a:rPr lang="en-US" sz="1400" smtClean="0">
                <a:latin typeface="Arial" panose="020B0604020202020204" pitchFamily="34" charset="0"/>
                <a:cs typeface="Arial" panose="020B0604020202020204" pitchFamily="34" charset="0"/>
              </a:rPr>
              <a:t>profile </a:t>
            </a:r>
            <a:r>
              <a:rPr lang="en-US" sz="1400"/>
              <a:t>d</a:t>
            </a:r>
            <a:r>
              <a:rPr lang="en-US" sz="1400" smtClean="0"/>
              <a:t>escribes </a:t>
            </a:r>
            <a:r>
              <a:rPr lang="en-US" sz="1400"/>
              <a:t>NYSERDA’s successful catalog model and how it became the basis for the DOE’s national CHP eCatalog.</a:t>
            </a:r>
          </a:p>
          <a:p>
            <a:pPr lvl="2" eaLnBrk="1" hangingPunct="1">
              <a:buClr>
                <a:schemeClr val="tx2"/>
              </a:buClr>
            </a:pPr>
            <a:r>
              <a:rPr lang="en-US" sz="1400" dirty="0" smtClean="0">
                <a:latin typeface="Arial" panose="020B0604020202020204" pitchFamily="34" charset="0"/>
                <a:cs typeface="Arial" panose="020B0604020202020204" pitchFamily="34" charset="0"/>
                <a:hlinkClick r:id="rId6"/>
              </a:rPr>
              <a:t>https://chptap.lbl.gov/profile/166/NewYorkCHPCatalog-profile.pdf</a:t>
            </a:r>
            <a:endParaRPr lang="en-US" sz="1400" dirty="0" smtClean="0">
              <a:latin typeface="Arial" panose="020B0604020202020204" pitchFamily="34" charset="0"/>
              <a:cs typeface="Arial" panose="020B0604020202020204" pitchFamily="34" charset="0"/>
            </a:endParaRPr>
          </a:p>
          <a:p>
            <a:pPr marL="668337" lvl="2" indent="0" eaLnBrk="1" hangingPunct="1">
              <a:buClr>
                <a:schemeClr val="tx2"/>
              </a:buClr>
              <a:buNone/>
            </a:pPr>
            <a:endParaRPr lang="en-US" altLang="en-US" sz="1800" dirty="0">
              <a:solidFill>
                <a:srgbClr val="FF0000"/>
              </a:solidFill>
              <a:latin typeface="Arial" panose="020B0604020202020204" pitchFamily="34" charset="0"/>
              <a:cs typeface="Arial" panose="020B0604020202020204" pitchFamily="34" charset="0"/>
            </a:endParaRPr>
          </a:p>
          <a:p>
            <a:pPr marL="393700" lvl="1" indent="0" eaLnBrk="1" hangingPunct="1">
              <a:buClr>
                <a:schemeClr val="tx2"/>
              </a:buClr>
              <a:buNone/>
            </a:pPr>
            <a:endParaRPr lang="en-US" altLang="en-US" sz="1000" b="1" i="1" dirty="0"/>
          </a:p>
        </p:txBody>
      </p:sp>
      <p:cxnSp>
        <p:nvCxnSpPr>
          <p:cNvPr id="7" name="Straight Connector 6"/>
          <p:cNvCxnSpPr/>
          <p:nvPr/>
        </p:nvCxnSpPr>
        <p:spPr>
          <a:xfrm>
            <a:off x="-76200" y="8382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 xmlns:a16="http://schemas.microsoft.com/office/drawing/2014/main" id="{15348421-B3D4-E248-BC33-74A5B6DD0316}"/>
              </a:ext>
            </a:extLst>
          </p:cNvPr>
          <p:cNvSpPr>
            <a:spLocks noGrp="1"/>
          </p:cNvSpPr>
          <p:nvPr>
            <p:ph type="title"/>
          </p:nvPr>
        </p:nvSpPr>
        <p:spPr>
          <a:xfrm>
            <a:off x="106017" y="-260062"/>
            <a:ext cx="9067800" cy="1143000"/>
          </a:xfrm>
        </p:spPr>
        <p:txBody>
          <a:bodyPr>
            <a:normAutofit/>
          </a:bodyPr>
          <a:lstStyle/>
          <a:p>
            <a:r>
              <a:rPr lang="en-US" sz="2800" dirty="0"/>
              <a:t>Example Regional Activities:  New York-New Jersey CHP TAP Partner Engagements and Communications Materials</a:t>
            </a:r>
          </a:p>
        </p:txBody>
      </p:sp>
      <p:pic>
        <p:nvPicPr>
          <p:cNvPr id="2" name="Picture 1">
            <a:extLst>
              <a:ext uri="{FF2B5EF4-FFF2-40B4-BE49-F238E27FC236}">
                <a16:creationId xmlns="" xmlns:a16="http://schemas.microsoft.com/office/drawing/2014/main" id="{08867256-07A8-A644-9BAB-B10DCFC5393B}"/>
              </a:ext>
            </a:extLst>
          </p:cNvPr>
          <p:cNvPicPr>
            <a:picLocks noChangeAspect="1"/>
          </p:cNvPicPr>
          <p:nvPr/>
        </p:nvPicPr>
        <p:blipFill>
          <a:blip r:embed="rId7"/>
          <a:stretch>
            <a:fillRect/>
          </a:stretch>
        </p:blipFill>
        <p:spPr>
          <a:xfrm>
            <a:off x="6705600" y="2065062"/>
            <a:ext cx="2313589" cy="3017520"/>
          </a:xfrm>
          <a:prstGeom prst="rect">
            <a:avLst/>
          </a:prstGeom>
          <a:ln>
            <a:solidFill>
              <a:schemeClr val="tx2"/>
            </a:solidFill>
          </a:ln>
        </p:spPr>
      </p:pic>
      <p:pic>
        <p:nvPicPr>
          <p:cNvPr id="3" name="Picture 2">
            <a:extLst>
              <a:ext uri="{FF2B5EF4-FFF2-40B4-BE49-F238E27FC236}">
                <a16:creationId xmlns="" xmlns:a16="http://schemas.microsoft.com/office/drawing/2014/main" id="{BC30F4AE-7868-2646-857C-FCB70399D134}"/>
              </a:ext>
            </a:extLst>
          </p:cNvPr>
          <p:cNvPicPr>
            <a:picLocks noChangeAspect="1"/>
          </p:cNvPicPr>
          <p:nvPr/>
        </p:nvPicPr>
        <p:blipFill>
          <a:blip r:embed="rId8"/>
          <a:stretch>
            <a:fillRect/>
          </a:stretch>
        </p:blipFill>
        <p:spPr>
          <a:xfrm>
            <a:off x="6374676" y="2949308"/>
            <a:ext cx="2287302" cy="3017520"/>
          </a:xfrm>
          <a:prstGeom prst="rect">
            <a:avLst/>
          </a:prstGeom>
          <a:ln>
            <a:solidFill>
              <a:schemeClr val="tx2"/>
            </a:solidFill>
          </a:ln>
        </p:spPr>
      </p:pic>
    </p:spTree>
    <p:extLst>
      <p:ext uri="{BB962C8B-B14F-4D97-AF65-F5344CB8AC3E}">
        <p14:creationId xmlns:p14="http://schemas.microsoft.com/office/powerpoint/2010/main" val="6884104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bbd8d32-57eb-4c25-a7af-abe0816fa3e8"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AACEAC45444F234CA9ACC8BCED2DB1D4" ma:contentTypeVersion="3" ma:contentTypeDescription="Create a new document." ma:contentTypeScope="" ma:versionID="6b9c61717705cd2af4a0f834dbd3e082">
  <xsd:schema xmlns:xsd="http://www.w3.org/2001/XMLSchema" xmlns:xs="http://www.w3.org/2001/XMLSchema" xmlns:p="http://schemas.microsoft.com/office/2006/metadata/properties" xmlns:ns2="c6d9b406-8ab6-4e35-b189-c607f551e6ff" xmlns:ns3="a61bfe4a-0ddf-4441-8e99-727684e48fab" targetNamespace="http://schemas.microsoft.com/office/2006/metadata/properties" ma:root="true" ma:fieldsID="c99990c45763faf7431741662f6dd0bb" ns2:_="" ns3:_="">
    <xsd:import namespace="c6d9b406-8ab6-4e35-b189-c607f551e6ff"/>
    <xsd:import namespace="a61bfe4a-0ddf-4441-8e99-727684e48fab"/>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9b406-8ab6-4e35-b189-c607f551e6f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hidden="true" ma:list="{905695e0-aca8-4f7a-b0cc-bf47a0a263f3}" ma:internalName="TaxCatchAll" ma:showField="CatchAllData" ma:web="a61bfe4a-0ddf-4441-8e99-727684e48fa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905695e0-aca8-4f7a-b0cc-bf47a0a263f3}" ma:internalName="TaxCatchAllLabel" ma:readOnly="true" ma:showField="CatchAllDataLabel" ma:web="a61bfe4a-0ddf-4441-8e99-727684e48fa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1bfe4a-0ddf-4441-8e99-727684e48fab"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6d9b406-8ab6-4e35-b189-c607f551e6f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BB98E875-F729-4586-81AC-018C60775B38}">
  <ds:schemaRefs>
    <ds:schemaRef ds:uri="Microsoft.SharePoint.Taxonomy.ContentTypeSync"/>
  </ds:schemaRefs>
</ds:datastoreItem>
</file>

<file path=customXml/itemProps2.xml><?xml version="1.0" encoding="utf-8"?>
<ds:datastoreItem xmlns:ds="http://schemas.openxmlformats.org/officeDocument/2006/customXml" ds:itemID="{7FCDEAEE-1E3E-47A1-8A50-34E92517EA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d9b406-8ab6-4e35-b189-c607f551e6ff"/>
    <ds:schemaRef ds:uri="a61bfe4a-0ddf-4441-8e99-727684e48f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2342BE-51FA-46DA-B0C1-15FD1DAFA71C}">
  <ds:schemaRefs>
    <ds:schemaRef ds:uri="http://www.w3.org/XML/1998/namespace"/>
    <ds:schemaRef ds:uri="c6d9b406-8ab6-4e35-b189-c607f551e6ff"/>
    <ds:schemaRef ds:uri="http://purl.org/dc/term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a61bfe4a-0ddf-4441-8e99-727684e48fab"/>
    <ds:schemaRef ds:uri="http://purl.org/dc/elements/1.1/"/>
  </ds:schemaRefs>
</ds:datastoreItem>
</file>

<file path=customXml/itemProps4.xml><?xml version="1.0" encoding="utf-8"?>
<ds:datastoreItem xmlns:ds="http://schemas.openxmlformats.org/officeDocument/2006/customXml" ds:itemID="{58353B38-130C-4008-B6B1-006DFF28BF82}">
  <ds:schemaRefs>
    <ds:schemaRef ds:uri="http://schemas.microsoft.com/sharepoint/v3/contenttype/forms"/>
  </ds:schemaRefs>
</ds:datastoreItem>
</file>

<file path=customXml/itemProps5.xml><?xml version="1.0" encoding="utf-8"?>
<ds:datastoreItem xmlns:ds="http://schemas.openxmlformats.org/officeDocument/2006/customXml" ds:itemID="{176EA6A7-2FB3-44FA-B4D5-709B328D642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3902</TotalTime>
  <Words>1339</Words>
  <Application>Microsoft Office PowerPoint</Application>
  <PresentationFormat>On-screen Show (4:3)</PresentationFormat>
  <Paragraphs>141</Paragraphs>
  <Slides>10</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Arial Black</vt:lpstr>
      <vt:lpstr>Calibri</vt:lpstr>
      <vt:lpstr>Constantia</vt:lpstr>
      <vt:lpstr>Wingdings 2</vt:lpstr>
      <vt:lpstr>Flow</vt:lpstr>
      <vt:lpstr>Default Theme</vt:lpstr>
      <vt:lpstr>Combined Heat and Power  Technical Assistance Partnerships (CHP TAPs) Eight Contracts issued under DE-FOA-0001678  Center for Sustainable Energy, Houston Advanced Research Center,  North Carolina State University, PACE University, Pennsylvania State University,  University of Illinois/Chicago, University of Maine, Washington State University    FY2018-FY2023</vt:lpstr>
      <vt:lpstr>Overview</vt:lpstr>
      <vt:lpstr>Project Objective(s)</vt:lpstr>
      <vt:lpstr>Technical Innovation</vt:lpstr>
      <vt:lpstr>Approach</vt:lpstr>
      <vt:lpstr> DOE CHP TAP Regions</vt:lpstr>
      <vt:lpstr>Results and Accomplishments</vt:lpstr>
      <vt:lpstr>Example Regional Activities:  New York-New Jersey CHP TAP Technical Assistance to New York City</vt:lpstr>
      <vt:lpstr>Example Regional Activities:  New York-New Jersey CHP TAP Partner Engagements and Communications Materials</vt:lpstr>
      <vt:lpstr>Transition (beyond DOE assistance)</vt:lpstr>
    </vt:vector>
  </TitlesOfParts>
  <Company>t-Centric Consulting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Patricia.Garland@ee.doe.gov</dc:creator>
  <cp:lastModifiedBy>Kardell, Jason (CONTR)</cp:lastModifiedBy>
  <cp:revision>218</cp:revision>
  <cp:lastPrinted>2018-05-31T19:00:36Z</cp:lastPrinted>
  <dcterms:created xsi:type="dcterms:W3CDTF">2010-01-20T19:19:30Z</dcterms:created>
  <dcterms:modified xsi:type="dcterms:W3CDTF">2020-05-29T17:27:02Z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0x010100AACEAC45444F234CA9ACC8BCED2DB1D4</vt:lpwstr>
  </property>
</Properties>
</file>