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6"/>
    <p:sldMasterId id="2147484094" r:id="rId7"/>
  </p:sldMasterIdLst>
  <p:notesMasterIdLst>
    <p:notesMasterId r:id="rId20"/>
  </p:notesMasterIdLst>
  <p:handoutMasterIdLst>
    <p:handoutMasterId r:id="rId21"/>
  </p:handoutMasterIdLst>
  <p:sldIdLst>
    <p:sldId id="279" r:id="rId8"/>
    <p:sldId id="304" r:id="rId9"/>
    <p:sldId id="282" r:id="rId10"/>
    <p:sldId id="305" r:id="rId11"/>
    <p:sldId id="306" r:id="rId12"/>
    <p:sldId id="284" r:id="rId13"/>
    <p:sldId id="308" r:id="rId14"/>
    <p:sldId id="309" r:id="rId15"/>
    <p:sldId id="310" r:id="rId16"/>
    <p:sldId id="312" r:id="rId17"/>
    <p:sldId id="287" r:id="rId18"/>
    <p:sldId id="273" r:id="rId1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g, Solomon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009999"/>
    <a:srgbClr val="0080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 snapToObjects="1"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Brokaw" userId="87c4d355-1044-41c0-83c9-85fdcb8b79fa" providerId="ADAL" clId="{688E7F8A-F7DC-441B-96F7-7FDE5370588C}"/>
    <pc:docChg chg="custSel addSld delSld modSld">
      <pc:chgData name="Tom Brokaw" userId="87c4d355-1044-41c0-83c9-85fdcb8b79fa" providerId="ADAL" clId="{688E7F8A-F7DC-441B-96F7-7FDE5370588C}" dt="2020-05-18T17:50:10.547" v="241" actId="207"/>
      <pc:docMkLst>
        <pc:docMk/>
      </pc:docMkLst>
      <pc:sldChg chg="modSp">
        <pc:chgData name="Tom Brokaw" userId="87c4d355-1044-41c0-83c9-85fdcb8b79fa" providerId="ADAL" clId="{688E7F8A-F7DC-441B-96F7-7FDE5370588C}" dt="2020-05-18T17:50:10.547" v="241" actId="207"/>
        <pc:sldMkLst>
          <pc:docMk/>
          <pc:sldMk cId="0" sldId="273"/>
        </pc:sldMkLst>
        <pc:spChg chg="mod">
          <ac:chgData name="Tom Brokaw" userId="87c4d355-1044-41c0-83c9-85fdcb8b79fa" providerId="ADAL" clId="{688E7F8A-F7DC-441B-96F7-7FDE5370588C}" dt="2020-05-18T17:50:10.547" v="241" actId="207"/>
          <ac:spMkLst>
            <pc:docMk/>
            <pc:sldMk cId="0" sldId="273"/>
            <ac:spMk id="2" creationId="{00000000-0000-0000-0000-000000000000}"/>
          </ac:spMkLst>
        </pc:spChg>
      </pc:sldChg>
      <pc:sldChg chg="addSp delSp modSp">
        <pc:chgData name="Tom Brokaw" userId="87c4d355-1044-41c0-83c9-85fdcb8b79fa" providerId="ADAL" clId="{688E7F8A-F7DC-441B-96F7-7FDE5370588C}" dt="2020-05-18T17:47:06.140" v="94" actId="1076"/>
        <pc:sldMkLst>
          <pc:docMk/>
          <pc:sldMk cId="1565314742" sldId="305"/>
        </pc:sldMkLst>
        <pc:picChg chg="add mod">
          <ac:chgData name="Tom Brokaw" userId="87c4d355-1044-41c0-83c9-85fdcb8b79fa" providerId="ADAL" clId="{688E7F8A-F7DC-441B-96F7-7FDE5370588C}" dt="2020-05-18T17:47:06.140" v="94" actId="1076"/>
          <ac:picMkLst>
            <pc:docMk/>
            <pc:sldMk cId="1565314742" sldId="305"/>
            <ac:picMk id="2" creationId="{4E7B6BB1-FC69-4C65-B0F2-4235A74855D7}"/>
          </ac:picMkLst>
        </pc:picChg>
        <pc:picChg chg="del">
          <ac:chgData name="Tom Brokaw" userId="87c4d355-1044-41c0-83c9-85fdcb8b79fa" providerId="ADAL" clId="{688E7F8A-F7DC-441B-96F7-7FDE5370588C}" dt="2020-05-18T17:46:42.827" v="77" actId="478"/>
          <ac:picMkLst>
            <pc:docMk/>
            <pc:sldMk cId="1565314742" sldId="305"/>
            <ac:picMk id="1026" creationId="{00000000-0000-0000-0000-000000000000}"/>
          </ac:picMkLst>
        </pc:picChg>
      </pc:sldChg>
      <pc:sldChg chg="modSp">
        <pc:chgData name="Tom Brokaw" userId="87c4d355-1044-41c0-83c9-85fdcb8b79fa" providerId="ADAL" clId="{688E7F8A-F7DC-441B-96F7-7FDE5370588C}" dt="2020-05-18T17:06:33.497" v="27" actId="6549"/>
        <pc:sldMkLst>
          <pc:docMk/>
          <pc:sldMk cId="876076276" sldId="308"/>
        </pc:sldMkLst>
        <pc:graphicFrameChg chg="modGraphic">
          <ac:chgData name="Tom Brokaw" userId="87c4d355-1044-41c0-83c9-85fdcb8b79fa" providerId="ADAL" clId="{688E7F8A-F7DC-441B-96F7-7FDE5370588C}" dt="2020-05-18T17:06:33.497" v="27" actId="6549"/>
          <ac:graphicFrameMkLst>
            <pc:docMk/>
            <pc:sldMk cId="876076276" sldId="308"/>
            <ac:graphicFrameMk id="2" creationId="{661CE11D-56E2-4416-B351-A7C3F9110FFA}"/>
          </ac:graphicFrameMkLst>
        </pc:graphicFrameChg>
      </pc:sldChg>
      <pc:sldChg chg="modSp">
        <pc:chgData name="Tom Brokaw" userId="87c4d355-1044-41c0-83c9-85fdcb8b79fa" providerId="ADAL" clId="{688E7F8A-F7DC-441B-96F7-7FDE5370588C}" dt="2020-05-18T17:48:39.872" v="240" actId="20577"/>
        <pc:sldMkLst>
          <pc:docMk/>
          <pc:sldMk cId="1106964687" sldId="310"/>
        </pc:sldMkLst>
        <pc:spChg chg="mod">
          <ac:chgData name="Tom Brokaw" userId="87c4d355-1044-41c0-83c9-85fdcb8b79fa" providerId="ADAL" clId="{688E7F8A-F7DC-441B-96F7-7FDE5370588C}" dt="2020-05-18T17:48:39.872" v="240" actId="20577"/>
          <ac:spMkLst>
            <pc:docMk/>
            <pc:sldMk cId="1106964687" sldId="310"/>
            <ac:spMk id="14" creationId="{4DCC37CD-1F07-42DB-85C9-3ECB01EC00B1}"/>
          </ac:spMkLst>
        </pc:spChg>
        <pc:picChg chg="mod">
          <ac:chgData name="Tom Brokaw" userId="87c4d355-1044-41c0-83c9-85fdcb8b79fa" providerId="ADAL" clId="{688E7F8A-F7DC-441B-96F7-7FDE5370588C}" dt="2020-05-18T17:48:27.198" v="239" actId="1036"/>
          <ac:picMkLst>
            <pc:docMk/>
            <pc:sldMk cId="1106964687" sldId="310"/>
            <ac:picMk id="7" creationId="{5CE44559-EA3F-4D69-96E4-B12B4757D9A8}"/>
          </ac:picMkLst>
        </pc:picChg>
        <pc:picChg chg="mod">
          <ac:chgData name="Tom Brokaw" userId="87c4d355-1044-41c0-83c9-85fdcb8b79fa" providerId="ADAL" clId="{688E7F8A-F7DC-441B-96F7-7FDE5370588C}" dt="2020-05-18T17:48:27.198" v="239" actId="1036"/>
          <ac:picMkLst>
            <pc:docMk/>
            <pc:sldMk cId="1106964687" sldId="310"/>
            <ac:picMk id="10" creationId="{40450C15-5120-42E9-8F5A-EACF3F08BEA9}"/>
          </ac:picMkLst>
        </pc:picChg>
      </pc:sldChg>
      <pc:sldChg chg="addSp modSp del">
        <pc:chgData name="Tom Brokaw" userId="87c4d355-1044-41c0-83c9-85fdcb8b79fa" providerId="ADAL" clId="{688E7F8A-F7DC-441B-96F7-7FDE5370588C}" dt="2020-05-18T17:27:14.735" v="76" actId="2696"/>
        <pc:sldMkLst>
          <pc:docMk/>
          <pc:sldMk cId="716026765" sldId="311"/>
        </pc:sldMkLst>
        <pc:picChg chg="add mod modCrop">
          <ac:chgData name="Tom Brokaw" userId="87c4d355-1044-41c0-83c9-85fdcb8b79fa" providerId="ADAL" clId="{688E7F8A-F7DC-441B-96F7-7FDE5370588C}" dt="2020-05-18T17:23:55.043" v="54" actId="1037"/>
          <ac:picMkLst>
            <pc:docMk/>
            <pc:sldMk cId="716026765" sldId="311"/>
            <ac:picMk id="2" creationId="{71CD04F0-9EF1-4B28-AC6A-C8E76E467750}"/>
          </ac:picMkLst>
        </pc:picChg>
        <pc:picChg chg="add mod modCrop">
          <ac:chgData name="Tom Brokaw" userId="87c4d355-1044-41c0-83c9-85fdcb8b79fa" providerId="ADAL" clId="{688E7F8A-F7DC-441B-96F7-7FDE5370588C}" dt="2020-05-18T17:23:58.045" v="56" actId="1036"/>
          <ac:picMkLst>
            <pc:docMk/>
            <pc:sldMk cId="716026765" sldId="311"/>
            <ac:picMk id="3" creationId="{11C58DA6-94DC-4F13-88E6-4F4D07EDD874}"/>
          </ac:picMkLst>
        </pc:picChg>
      </pc:sldChg>
      <pc:sldChg chg="addSp delSp modSp add">
        <pc:chgData name="Tom Brokaw" userId="87c4d355-1044-41c0-83c9-85fdcb8b79fa" providerId="ADAL" clId="{688E7F8A-F7DC-441B-96F7-7FDE5370588C}" dt="2020-05-18T17:27:00.034" v="75" actId="14100"/>
        <pc:sldMkLst>
          <pc:docMk/>
          <pc:sldMk cId="572758577" sldId="312"/>
        </pc:sldMkLst>
        <pc:picChg chg="del">
          <ac:chgData name="Tom Brokaw" userId="87c4d355-1044-41c0-83c9-85fdcb8b79fa" providerId="ADAL" clId="{688E7F8A-F7DC-441B-96F7-7FDE5370588C}" dt="2020-05-18T17:25:00.267" v="59" actId="478"/>
          <ac:picMkLst>
            <pc:docMk/>
            <pc:sldMk cId="572758577" sldId="312"/>
            <ac:picMk id="2" creationId="{71CD04F0-9EF1-4B28-AC6A-C8E76E467750}"/>
          </ac:picMkLst>
        </pc:picChg>
        <pc:picChg chg="del">
          <ac:chgData name="Tom Brokaw" userId="87c4d355-1044-41c0-83c9-85fdcb8b79fa" providerId="ADAL" clId="{688E7F8A-F7DC-441B-96F7-7FDE5370588C}" dt="2020-05-18T17:24:59.515" v="58" actId="478"/>
          <ac:picMkLst>
            <pc:docMk/>
            <pc:sldMk cId="572758577" sldId="312"/>
            <ac:picMk id="3" creationId="{11C58DA6-94DC-4F13-88E6-4F4D07EDD874}"/>
          </ac:picMkLst>
        </pc:picChg>
        <pc:picChg chg="add mod modCrop">
          <ac:chgData name="Tom Brokaw" userId="87c4d355-1044-41c0-83c9-85fdcb8b79fa" providerId="ADAL" clId="{688E7F8A-F7DC-441B-96F7-7FDE5370588C}" dt="2020-05-18T17:25:40.707" v="67" actId="1076"/>
          <ac:picMkLst>
            <pc:docMk/>
            <pc:sldMk cId="572758577" sldId="312"/>
            <ac:picMk id="4" creationId="{2EF75A50-8056-41F8-91C1-365A82186EB2}"/>
          </ac:picMkLst>
        </pc:picChg>
        <pc:picChg chg="add mod modCrop">
          <ac:chgData name="Tom Brokaw" userId="87c4d355-1044-41c0-83c9-85fdcb8b79fa" providerId="ADAL" clId="{688E7F8A-F7DC-441B-96F7-7FDE5370588C}" dt="2020-05-18T17:27:00.034" v="75" actId="14100"/>
          <ac:picMkLst>
            <pc:docMk/>
            <pc:sldMk cId="572758577" sldId="312"/>
            <ac:picMk id="5" creationId="{3484CFA2-E794-4518-A892-8491195B9FF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6A7D07-8472-46FC-BC58-C12AB2C194EB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E4D707-A4EF-4A4B-9B2A-DDA58D7862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65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ACF62B-1367-462A-B0B2-C4B820C9C093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580CD6-F454-43A1-A27E-2DE49F2159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91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" y="32766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5661-D703-434C-85E1-C113703EA47E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AFDA-C767-4A0C-A867-D057A752C1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31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818F-C607-40C3-9A28-042BAEAFF904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A7CB-5B1C-46F0-83DA-11D4178FB4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992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DCA5-EA22-43D8-AFE5-1053C1E85373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5DEAD-5BF0-427F-B1D5-13852BF694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49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2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5" y="2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3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6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70" y="1761403"/>
            <a:ext cx="3255297" cy="75713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6" y="6313044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/>
            <a: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6"/>
            <a:ext cx="2953546" cy="61929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5" name="Picture 14" descr="Big circ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674" y="1081263"/>
            <a:ext cx="2451100" cy="2381251"/>
          </a:xfrm>
          <a:prstGeom prst="rect">
            <a:avLst/>
          </a:prstGeom>
        </p:spPr>
      </p:pic>
      <p:pic>
        <p:nvPicPr>
          <p:cNvPr id="14" name="Picture 13" descr="medium circle 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475" y="1659820"/>
            <a:ext cx="2305050" cy="2127251"/>
          </a:xfrm>
          <a:prstGeom prst="rect">
            <a:avLst/>
          </a:prstGeom>
        </p:spPr>
      </p:pic>
      <p:pic>
        <p:nvPicPr>
          <p:cNvPr id="16" name="Picture 15" descr="small circl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056" y="2753429"/>
            <a:ext cx="2159000" cy="22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2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3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688" indent="-22224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19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3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8"/>
            <a:ext cx="4192528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4" y="1402418"/>
            <a:ext cx="4194175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4" y="2227999"/>
            <a:ext cx="4194175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0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5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9079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6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93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404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8DAF7110-3A19-4937-ACD5-6C167853B1AA}" type="slidenum">
              <a:rPr lang="en-US" altLang="en-US">
                <a:solidFill>
                  <a:prstClr val="black"/>
                </a:solidFill>
                <a:latin typeface="Arial" charset="0"/>
                <a:cs typeface="Arial" charset="0"/>
              </a:rPr>
              <a:pPr defTabSz="914400" eaLnBrk="1" hangingPunct="1"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6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59B2-37DF-4CEB-8524-92F032B081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80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AF184-2201-4201-B3FE-5C87FC092490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53A6-6A82-4A56-B223-EBA5E95486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275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3DA7-6015-4FC8-8236-7F44CA519289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A40F-1F78-464D-A015-FE0FCC73FD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17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54972-2148-4639-978D-4C06DF09A15A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825E1-F80E-4235-AB07-F3D1B7508D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388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353F-0EA2-4C3D-A5D6-BBF112BFFA7C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EA2D-C45D-40F2-8496-64C3303B0E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382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52400" y="32766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B837-3781-4E1F-AF07-51ABDB842424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C257-FE96-484D-B474-5DC765EE1E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34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C226-0693-4CCD-AF9D-436F38F8C2C5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708C-A0FD-4D63-96EF-7D1DA40CED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312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5751-2693-4714-952A-7B36B7035B9E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90F9-3ADB-4691-BBA4-3E315A21D5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61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688131-D324-4714-AA20-04B2362D479A}" type="datetimeFigureOut">
              <a:rPr lang="en-US"/>
              <a:pPr>
                <a:defRPr/>
              </a:pPr>
              <a:t>5/29/2020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F567C765-1D86-454D-B3D7-0102762237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83" r:id="rId8"/>
    <p:sldLayoutId id="2147484093" r:id="rId9"/>
    <p:sldLayoutId id="2147484084" r:id="rId10"/>
    <p:sldLayoutId id="21474840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1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18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37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56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7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2" indent="-230182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59" indent="-27939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30182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59" indent="-173034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688" indent="-22224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tbrokaw@electratherm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Organic Rankine Cycle (ORC) Integration and Optimization for High Efficiency CHP Genset Systems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</a:rPr>
              <a:t>DE‐FOA‐0001750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ElectraTherm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Oct. 2018-Dec. 2021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772400" cy="19050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Principal Investigator/Tom Brokaw</a:t>
            </a: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Business Contact /Rob Emrich</a:t>
            </a:r>
          </a:p>
          <a:p>
            <a:pPr marR="0" eaLnBrk="1" hangingPunct="1">
              <a:lnSpc>
                <a:spcPct val="90000"/>
              </a:lnSpc>
            </a:pPr>
            <a:endParaRPr lang="en-US" altLang="en-US" sz="1800" dirty="0">
              <a:solidFill>
                <a:schemeClr val="tx2"/>
              </a:solidFill>
            </a:endParaRP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U.S. DOE Advanced Manufacturing Office Program Review Meeting  </a:t>
            </a: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Washington, D.C. </a:t>
            </a: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</a:rPr>
              <a:t>June 2</a:t>
            </a:r>
            <a:r>
              <a:rPr lang="en-US" altLang="en-US" sz="1800" baseline="30000" dirty="0">
                <a:solidFill>
                  <a:schemeClr val="tx2"/>
                </a:solidFill>
              </a:rPr>
              <a:t>nd</a:t>
            </a:r>
            <a:r>
              <a:rPr lang="en-US" altLang="en-US" sz="1800" dirty="0">
                <a:solidFill>
                  <a:schemeClr val="tx2"/>
                </a:solidFill>
              </a:rPr>
              <a:t>, 2019</a:t>
            </a:r>
          </a:p>
          <a:p>
            <a:pPr marR="0" eaLnBrk="1" hangingPunct="1">
              <a:lnSpc>
                <a:spcPct val="90000"/>
              </a:lnSpc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806450" y="6096000"/>
            <a:ext cx="799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chemeClr val="tx2"/>
                </a:solidFill>
              </a:rPr>
              <a:t>This presentation does not contain any proprietary, confidential, or otherwise restricted information.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Results and Accomplishments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4DCC37CD-1F07-42DB-85C9-3ECB01EC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64" y="1219200"/>
            <a:ext cx="8867936" cy="2099432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New ORC design for higher temperature and pressures complete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New Components will be capable of running at higher temperature and generating useful heat after the condensers – 185°F (85°C)</a:t>
            </a:r>
            <a:endParaRPr lang="en-US" altLang="en-US" sz="1800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</a:pPr>
            <a:endParaRPr lang="en-US" alt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F75A50-8056-41F8-91C1-365A82186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7" t="8958" r="27500" b="2116"/>
          <a:stretch/>
        </p:blipFill>
        <p:spPr>
          <a:xfrm>
            <a:off x="4758997" y="2590800"/>
            <a:ext cx="4185139" cy="3886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84CFA2-E794-4518-A892-8491195B9F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67" t="8958" r="19167" b="2116"/>
          <a:stretch/>
        </p:blipFill>
        <p:spPr>
          <a:xfrm>
            <a:off x="218914" y="2800865"/>
            <a:ext cx="4185139" cy="36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5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229600" cy="4389438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Continue education and discussions with CHP developers, engine distributors, and OEM’s to the potential of engine + ORC optimization for CHP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Continue the search for first commercial application for engine + ORC at a CHP site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Continued focus on being lowest cost producer for ORC’s in this specific size range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Further understanding and optimization via the Innio/Jenbacher product families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Further developments to optimize the engine + ORC system as one package</a:t>
            </a:r>
          </a:p>
          <a:p>
            <a:pPr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Transition (beyond DOE assistance)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6349" y="2209800"/>
            <a:ext cx="39549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Thank You</a:t>
            </a:r>
          </a:p>
          <a:p>
            <a:endParaRPr lang="en-US" sz="2400" dirty="0"/>
          </a:p>
          <a:p>
            <a:r>
              <a:rPr lang="en-US" sz="2400" dirty="0"/>
              <a:t>Tom Brokaw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Engineering Manager</a:t>
            </a:r>
          </a:p>
          <a:p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tbrokaw@electratherm.com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ElectraTherm_bitzer_20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449" y="3400425"/>
            <a:ext cx="2255413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74759" y="533400"/>
            <a:ext cx="6172200" cy="228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885" y="1383973"/>
            <a:ext cx="3781168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1028700" defTabSz="342900">
              <a:spcAft>
                <a:spcPts val="450"/>
              </a:spcAft>
            </a:pPr>
            <a:r>
              <a:rPr lang="en-US" sz="1400" b="1" u="sng" dirty="0">
                <a:solidFill>
                  <a:srgbClr val="000000"/>
                </a:solidFill>
                <a:ea typeface="Calibri" panose="020F0502020204030204" pitchFamily="34" charset="0"/>
              </a:rPr>
              <a:t>Timeline: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</a:rPr>
              <a:t>Project Start Date: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			10/01/2018 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</a:rPr>
              <a:t>Budget Period End Date: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	06/30/2020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     </a:t>
            </a: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</a:rPr>
              <a:t>Approved No Cost Extension 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</a:rPr>
              <a:t>Project End Date:	 	 	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12/31/2021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859966"/>
              </p:ext>
            </p:extLst>
          </p:nvPr>
        </p:nvGraphicFramePr>
        <p:xfrm>
          <a:off x="4297062" y="1817540"/>
          <a:ext cx="4694537" cy="1763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1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39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8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8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28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7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 Share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Share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Share %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5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Budget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$1,437,534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$405,458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$1,842,992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 Budget (BP-1)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$647,951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$182,756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$830,707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 as of 3/31/20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$515,592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$145,423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$661,015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91000" y="1447800"/>
            <a:ext cx="2457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400" b="1" u="sng" dirty="0">
                <a:solidFill>
                  <a:prstClr val="black"/>
                </a:solidFill>
              </a:rPr>
              <a:t>Project Budget and Costs: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895600"/>
            <a:ext cx="3628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400" b="1" u="sng" dirty="0">
                <a:solidFill>
                  <a:prstClr val="black"/>
                </a:solidFill>
              </a:rPr>
              <a:t>Barriers and Challenges: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Beneficial thermal available after ORC power production</a:t>
            </a:r>
          </a:p>
          <a:p>
            <a:pPr marL="671513" lvl="1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Current capability ~120F/49C</a:t>
            </a:r>
          </a:p>
          <a:p>
            <a:pPr marL="671513" lvl="1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Goals of ~185F/85C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Cost Effective Engine Waste Heat Recovery</a:t>
            </a:r>
          </a:p>
          <a:p>
            <a:pPr defTabSz="342900"/>
            <a:endParaRPr lang="en-US" sz="1400" dirty="0">
              <a:solidFill>
                <a:prstClr val="black"/>
              </a:solidFill>
            </a:endParaRPr>
          </a:p>
          <a:p>
            <a:pPr defTabSz="342900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3805" y="3822918"/>
            <a:ext cx="4288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400" b="1" u="sng" dirty="0">
                <a:solidFill>
                  <a:prstClr val="black"/>
                </a:solidFill>
              </a:rPr>
              <a:t>Project Team and Roles: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ElectraTherm</a:t>
            </a:r>
            <a:r>
              <a:rPr lang="en-US" sz="1400" dirty="0">
                <a:solidFill>
                  <a:prstClr val="black"/>
                </a:solidFill>
              </a:rPr>
              <a:t> – development of advanced ORC technology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Innio (Jenbacher) </a:t>
            </a:r>
            <a:r>
              <a:rPr lang="en-US" sz="1400" dirty="0">
                <a:solidFill>
                  <a:prstClr val="black"/>
                </a:solidFill>
              </a:rPr>
              <a:t>Application Engineering support to optimize ORC to Jenbacher engines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Susteon</a:t>
            </a:r>
            <a:r>
              <a:rPr lang="en-US" sz="1400" dirty="0">
                <a:solidFill>
                  <a:prstClr val="black"/>
                </a:solidFill>
              </a:rPr>
              <a:t> – Techno/Economic Analysis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OneCIS – Bureau Veritas </a:t>
            </a:r>
            <a:r>
              <a:rPr lang="en-US" sz="1400" dirty="0">
                <a:solidFill>
                  <a:prstClr val="black"/>
                </a:solidFill>
              </a:rPr>
              <a:t>– Pressure Equipment Certifications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661118"/>
            <a:ext cx="4038600" cy="1600438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AMO MYPP Connection: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dirty="0"/>
              <a:t>CHP fuel to electricity generation efficiency &gt;45% at rated capacity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400" b="1" dirty="0"/>
              <a:t>30% at 50% capacity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dirty="0"/>
              <a:t>Total CHP (thermal mode) efficiency &gt; 85%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Development of flexibility between CHP mode and prime power mode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4758" y="990600"/>
            <a:ext cx="889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Project Title</a:t>
            </a:r>
            <a:r>
              <a:rPr lang="en-US" sz="1400" b="1" dirty="0"/>
              <a:t>: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Organic Rankine Cycle Integration and Optimization for High Efficiency CHP Genset Systems</a:t>
            </a:r>
            <a:r>
              <a:rPr lang="en-US" sz="14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1802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Project Objective(s)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48006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Traditional CHP Challenge – what to do with all that heat?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Create 24/7 thermal demand via ORC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Advance engine based CHP offerings and enhance market acceptance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Generate power from the CHP’s excess heat</a:t>
            </a:r>
          </a:p>
          <a:p>
            <a:pPr lvl="2" eaLnBrk="1" hangingPunct="1">
              <a:buClr>
                <a:schemeClr val="tx2"/>
              </a:buClr>
              <a:defRPr/>
            </a:pPr>
            <a:r>
              <a:rPr lang="en-US" altLang="en-US" sz="1900" dirty="0">
                <a:solidFill>
                  <a:schemeClr val="accent1">
                    <a:lumMod val="75000"/>
                  </a:schemeClr>
                </a:solidFill>
              </a:rPr>
              <a:t>Increase prime power efficiency when heat is not required for the building</a:t>
            </a:r>
          </a:p>
          <a:p>
            <a:pPr lvl="2" eaLnBrk="1" hangingPunct="1">
              <a:buClr>
                <a:schemeClr val="tx2"/>
              </a:buClr>
              <a:defRPr/>
            </a:pPr>
            <a:r>
              <a:rPr lang="en-US" altLang="en-US" sz="1900" dirty="0">
                <a:solidFill>
                  <a:schemeClr val="accent1">
                    <a:lumMod val="75000"/>
                  </a:schemeClr>
                </a:solidFill>
              </a:rPr>
              <a:t>Add flexibility via CHP mode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Provide “usable thermal energy” after ORC power production.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Target condensing side heat at 180F-190F range matching existing building hydronic infrastructure (today’s limit ~ 120F)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This will require new higher pressure expanders with new bearing schemes and lubrication methodology, new controls, new pressure ratings, certifications and potentially new working fluids.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Innovation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88151"/>
            <a:ext cx="8653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Traditional CHP Offerings consist of hot water, steam and absorption chilling</a:t>
            </a:r>
          </a:p>
          <a:p>
            <a:r>
              <a:rPr lang="en-US" dirty="0"/>
              <a:t> – this solution broadens those offerings and adds electrical efficiency and flexibility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7B6BB1-FC69-4C65-B0F2-4235A7485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95" y="1621665"/>
            <a:ext cx="8119610" cy="514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1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8674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Currently engine + ORC packages are not considered for CHP applications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Barriers are: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COST - $/kW of ORC equipment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No use for ORC condensing heat – too low value (~120F)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Perceived complexity with “new” technology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Technical Advancements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Raise input and exit temps of ORC so beneficial use of thermal energy after power production is possible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New expander technology Including: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Higher pressure castings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New lubrication and bearing schemes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New controls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Extreme focus on market acceptance and $/kW – largest barrier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Adding 24/7 thermal demand, added power generation when in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prime power mode 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and offering beneficial thermal in 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CHP mode </a:t>
            </a: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at the right price point will enable further CHP market acceptance and benefit to the US manufacturing sector</a:t>
            </a:r>
          </a:p>
          <a:p>
            <a:pPr eaLnBrk="1" hangingPunct="1">
              <a:buClr>
                <a:schemeClr val="tx2"/>
              </a:buClr>
            </a:pP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Innovation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1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89438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Utilize ElectraTherm’s 1,000,000 hours + of fleet operation and experience to elevate baseline production equipment and advance expander and ORC system capability to meet engine + ORC market requirements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Introduce and redesign BITZER semi-hermetic expanders to meet expander technical gaps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Higher inlet temperature and pressures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Establish a 24/7 expander fleet leader commercial site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Raise condensing temperatures to match building thermal demands and designs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Maintain acceptable system performance while driving for higher ORC condensing temperatures</a:t>
            </a:r>
          </a:p>
          <a:p>
            <a:pPr lvl="3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Investigate new low global warming potential refrigerants</a:t>
            </a:r>
          </a:p>
          <a:p>
            <a:pPr lvl="2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Address ORC shortfalls as expander weak link is addressed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Utilize baseline designs as platforms to learn as BITZER expander and new controls are integrated and new capabilities are developed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Design/build and test LOW cost clean sheet of paper design to meet strict $/kW barrier to entry</a:t>
            </a:r>
          </a:p>
          <a:p>
            <a:pPr eaLnBrk="1" hangingPunct="1">
              <a:buClr>
                <a:schemeClr val="tx2"/>
              </a:buClr>
            </a:pP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Approach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Management Approach – BP1 Milestones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61CE11D-56E2-4416-B351-A7C3F9110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550288"/>
              </p:ext>
            </p:extLst>
          </p:nvPr>
        </p:nvGraphicFramePr>
        <p:xfrm>
          <a:off x="685800" y="1058944"/>
          <a:ext cx="7924800" cy="5562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3520">
                  <a:extLst>
                    <a:ext uri="{9D8B030D-6E8A-4147-A177-3AD203B41FA5}">
                      <a16:colId xmlns:a16="http://schemas.microsoft.com/office/drawing/2014/main" xmlns="" val="2944682142"/>
                    </a:ext>
                  </a:extLst>
                </a:gridCol>
                <a:gridCol w="2505500">
                  <a:extLst>
                    <a:ext uri="{9D8B030D-6E8A-4147-A177-3AD203B41FA5}">
                      <a16:colId xmlns:a16="http://schemas.microsoft.com/office/drawing/2014/main" xmlns="" val="4278010356"/>
                    </a:ext>
                  </a:extLst>
                </a:gridCol>
                <a:gridCol w="3435780">
                  <a:extLst>
                    <a:ext uri="{9D8B030D-6E8A-4147-A177-3AD203B41FA5}">
                      <a16:colId xmlns:a16="http://schemas.microsoft.com/office/drawing/2014/main" xmlns="" val="4273318018"/>
                    </a:ext>
                  </a:extLst>
                </a:gridCol>
              </a:tblGrid>
              <a:tr h="51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Type / Milestone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97" marR="437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Milestone Description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97" marR="437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Comments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97" marR="43797" marT="0" marB="0"/>
                </a:tc>
                <a:extLst>
                  <a:ext uri="{0D108BD9-81ED-4DB2-BD59-A6C34878D82A}">
                    <a16:rowId xmlns:a16="http://schemas.microsoft.com/office/drawing/2014/main" xmlns="" val="1934075375"/>
                  </a:ext>
                </a:extLst>
              </a:tr>
              <a:tr h="1554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Technical - New working fluid chemically compatible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97" marR="437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New refrigerant and oil combinations have acceptable compatibility with all seals/o-rings and exposed materials in the entire ORC closed loop system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97" marR="437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Complete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Samples of new fluids on order</a:t>
                      </a:r>
                    </a:p>
                  </a:txBody>
                  <a:tcPr marL="43797" marR="43797" marT="0" marB="0"/>
                </a:tc>
                <a:extLst>
                  <a:ext uri="{0D108BD9-81ED-4DB2-BD59-A6C34878D82A}">
                    <a16:rowId xmlns:a16="http://schemas.microsoft.com/office/drawing/2014/main" xmlns="" val="2387512332"/>
                  </a:ext>
                </a:extLst>
              </a:tr>
              <a:tr h="10325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Technical - High temperature design complete for BHT ORC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97" marR="437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All component selection and safety calculations in accordance with ASME B31.3 complete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97" marR="437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Components reviewed and required changed identified.  Will be complete by the end of BP1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97" marR="43797" marT="0" marB="0"/>
                </a:tc>
                <a:extLst>
                  <a:ext uri="{0D108BD9-81ED-4DB2-BD59-A6C34878D82A}">
                    <a16:rowId xmlns:a16="http://schemas.microsoft.com/office/drawing/2014/main" xmlns="" val="3369763653"/>
                  </a:ext>
                </a:extLst>
              </a:tr>
              <a:tr h="10325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Technical - 4400B prototype operational at commercial test site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97" marR="437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 running and sending run data to ElectraTherm for performance/reliability analysis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97" marR="437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Unit Operational at customer site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97" marR="43797" marT="0" marB="0"/>
                </a:tc>
                <a:extLst>
                  <a:ext uri="{0D108BD9-81ED-4DB2-BD59-A6C34878D82A}">
                    <a16:rowId xmlns:a16="http://schemas.microsoft.com/office/drawing/2014/main" xmlns="" val="3572247820"/>
                  </a:ext>
                </a:extLst>
              </a:tr>
              <a:tr h="1424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Go / No Go - Thermodynamic model validated at elevated operating conditions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97" marR="437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Good agreement obtained between actual run data, and thermodynamic model for the elevated conditions necessary for CHP applications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97" marR="4379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Model will be validated with test cell data obtained with BHT Prototype - targeting initial data Q2 2020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97" marR="43797" marT="0" marB="0"/>
                </a:tc>
                <a:extLst>
                  <a:ext uri="{0D108BD9-81ED-4DB2-BD59-A6C34878D82A}">
                    <a16:rowId xmlns:a16="http://schemas.microsoft.com/office/drawing/2014/main" xmlns="" val="381303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07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Results and Accomplishments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/>
          <a:stretch/>
        </p:blipFill>
        <p:spPr bwMode="auto">
          <a:xfrm>
            <a:off x="492551" y="3559848"/>
            <a:ext cx="3774649" cy="316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 close up of a brick building&#10;&#10;Description automatically generated">
            <a:extLst>
              <a:ext uri="{FF2B5EF4-FFF2-40B4-BE49-F238E27FC236}">
                <a16:creationId xmlns:a16="http://schemas.microsoft.com/office/drawing/2014/main" xmlns="" id="{5CE5DED9-D05C-47D4-8135-AC2EA61A4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47" b="24629"/>
          <a:stretch/>
        </p:blipFill>
        <p:spPr>
          <a:xfrm>
            <a:off x="5884191" y="956432"/>
            <a:ext cx="3059945" cy="2362200"/>
          </a:xfrm>
          <a:prstGeom prst="rect">
            <a:avLst/>
          </a:prstGeom>
        </p:spPr>
      </p:pic>
      <p:pic>
        <p:nvPicPr>
          <p:cNvPr id="8" name="Picture 7" descr="The inside of a building&#10;&#10;Description automatically generated">
            <a:extLst>
              <a:ext uri="{FF2B5EF4-FFF2-40B4-BE49-F238E27FC236}">
                <a16:creationId xmlns:a16="http://schemas.microsoft.com/office/drawing/2014/main" xmlns="" id="{D4A522BE-A08E-4C57-8264-45CB74439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724400" y="3539368"/>
            <a:ext cx="4219736" cy="316480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4DCC37CD-1F07-42DB-85C9-3ECB01EC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63" y="956432"/>
            <a:ext cx="5684327" cy="23622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New HSE85 Expander designed into both 4400B and larger 6500B ORC’s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4400B retrofitted with HSE85 expander Installed and operational at customers site for endurance hours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New controls developed for operation with semi-hermetic expander / generator combination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New lubrication methods developed and validated</a:t>
            </a:r>
            <a:endParaRPr lang="en-US" altLang="en-US" sz="1800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</a:pPr>
            <a:endParaRPr lang="en-US" alt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3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Results and Accomplishments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4DCC37CD-1F07-42DB-85C9-3ECB01EC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64" y="1219200"/>
            <a:ext cx="4219736" cy="2099432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ORC modeling software (Torque) validated with new expander data  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Modeling software will be updated for better fit at higher outputs  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Modeling software will be used to estimate performance at expanded range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New estimates will be validated with data from the prototypes</a:t>
            </a:r>
            <a:endParaRPr lang="en-US" altLang="en-US" sz="1800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</a:pPr>
            <a:endParaRPr lang="en-US" alt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E44559-EA3F-4D69-96E4-B12B4757D9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" y="4197985"/>
            <a:ext cx="4690428" cy="2467955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7888390-F32E-4C5B-9A60-DF1BBEFC76F3}"/>
              </a:ext>
            </a:extLst>
          </p:cNvPr>
          <p:cNvSpPr txBox="1">
            <a:spLocks/>
          </p:cNvSpPr>
          <p:nvPr/>
        </p:nvSpPr>
        <p:spPr bwMode="auto">
          <a:xfrm>
            <a:off x="4924264" y="1219200"/>
            <a:ext cx="4219736" cy="209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ORC controls updated for operation with new expander</a:t>
            </a:r>
          </a:p>
          <a:p>
            <a:pPr defTabSz="914400" eaLnBrk="1" hangingPunct="1">
              <a:buClr>
                <a:schemeClr val="tx2"/>
              </a:buClr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ORC output (green line) and heat consumption tracks very well with changes in input temperature (top red line) </a:t>
            </a:r>
          </a:p>
          <a:p>
            <a:pPr marL="0" indent="0" defTabSz="914400" eaLnBrk="1" hangingPunct="1">
              <a:buClr>
                <a:schemeClr val="tx2"/>
              </a:buClr>
              <a:buNone/>
            </a:pPr>
            <a:endParaRPr lang="en-US" altLang="en-US" sz="1800" dirty="0">
              <a:solidFill>
                <a:srgbClr val="FF0000"/>
              </a:solidFill>
            </a:endParaRPr>
          </a:p>
          <a:p>
            <a:pPr defTabSz="914400" eaLnBrk="1" hangingPunct="1">
              <a:buClr>
                <a:schemeClr val="tx2"/>
              </a:buClr>
            </a:pPr>
            <a:endParaRPr lang="en-US" alt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450C15-5120-42E9-8F5A-EACF3F08BEA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0"/>
          <a:stretch/>
        </p:blipFill>
        <p:spPr>
          <a:xfrm>
            <a:off x="4924264" y="4011417"/>
            <a:ext cx="4072416" cy="269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64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EAC45444F234CA9ACC8BCED2DB1D4" ma:contentTypeVersion="3" ma:contentTypeDescription="Create a new document." ma:contentTypeScope="" ma:versionID="6b9c61717705cd2af4a0f834dbd3e082">
  <xsd:schema xmlns:xsd="http://www.w3.org/2001/XMLSchema" xmlns:xs="http://www.w3.org/2001/XMLSchema" xmlns:p="http://schemas.microsoft.com/office/2006/metadata/properties" xmlns:ns2="c6d9b406-8ab6-4e35-b189-c607f551e6ff" xmlns:ns3="a61bfe4a-0ddf-4441-8e99-727684e48fab" targetNamespace="http://schemas.microsoft.com/office/2006/metadata/properties" ma:root="true" ma:fieldsID="c99990c45763faf7431741662f6dd0bb" ns2:_="" ns3:_="">
    <xsd:import namespace="c6d9b406-8ab6-4e35-b189-c607f551e6ff"/>
    <xsd:import namespace="a61bfe4a-0ddf-4441-8e99-727684e48fa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05695e0-aca8-4f7a-b0cc-bf47a0a263f3}" ma:internalName="TaxCatchAll" ma:showField="CatchAllData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05695e0-aca8-4f7a-b0cc-bf47a0a263f3}" ma:internalName="TaxCatchAllLabel" ma:readOnly="true" ma:showField="CatchAllDataLabel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bfe4a-0ddf-4441-8e99-727684e48fa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5.xml><?xml version="1.0" encoding="utf-8"?>
<?mso-contentType ?>
<SharedContentType xmlns="Microsoft.SharePoint.Taxonomy.ContentTypeSync" SourceId="7bbd8d32-57eb-4c25-a7af-abe0816fa3e8" ContentTypeId="0x0101" PreviousValue="false"/>
</file>

<file path=customXml/itemProps1.xml><?xml version="1.0" encoding="utf-8"?>
<ds:datastoreItem xmlns:ds="http://schemas.openxmlformats.org/officeDocument/2006/customXml" ds:itemID="{8D2153C9-4FD2-4AD0-9C74-1A6C2FD24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d9b406-8ab6-4e35-b189-c607f551e6ff"/>
    <ds:schemaRef ds:uri="a61bfe4a-0ddf-4441-8e99-727684e48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64F08A-DB84-4F11-BC1D-481D1EFA48B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6d9b406-8ab6-4e35-b189-c607f551e6ff"/>
    <ds:schemaRef ds:uri="a61bfe4a-0ddf-4441-8e99-727684e48fa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34DBF1-E21F-438B-8CDE-114E2CDCA38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44C7261-9C90-4941-B7E8-E88FEA2D9AF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6B2254B-CBF8-467A-85EA-663255C71DF8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</TotalTime>
  <Words>1026</Words>
  <Application>Microsoft Office PowerPoint</Application>
  <PresentationFormat>On-screen Show (4:3)</PresentationFormat>
  <Paragraphs>140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Constantia</vt:lpstr>
      <vt:lpstr>Times New Roman</vt:lpstr>
      <vt:lpstr>Wingdings 2</vt:lpstr>
      <vt:lpstr>Flow</vt:lpstr>
      <vt:lpstr>Default Theme</vt:lpstr>
      <vt:lpstr>Organic Rankine Cycle (ORC) Integration and Optimization for High Efficiency CHP Genset Systems  DE‐FOA‐0001750 ElectraTherm  Oct. 2018-Dec. 2021</vt:lpstr>
      <vt:lpstr>Overview</vt:lpstr>
      <vt:lpstr>Project Objective(s)</vt:lpstr>
      <vt:lpstr>Technical Innovation</vt:lpstr>
      <vt:lpstr>Technical Innovation</vt:lpstr>
      <vt:lpstr>Technical Approach</vt:lpstr>
      <vt:lpstr>Management Approach – BP1 Milestones</vt:lpstr>
      <vt:lpstr>Results and Accomplishments</vt:lpstr>
      <vt:lpstr>Results and Accomplishments</vt:lpstr>
      <vt:lpstr>Results and Accomplishments</vt:lpstr>
      <vt:lpstr>Transition (beyond DOE assistance)</vt:lpstr>
      <vt:lpstr>Questions?</vt:lpstr>
    </vt:vector>
  </TitlesOfParts>
  <Company>t-Centric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Randall Sands</dc:creator>
  <cp:lastModifiedBy>Kardell, Jason (CONTR)</cp:lastModifiedBy>
  <cp:revision>164</cp:revision>
  <cp:lastPrinted>2019-05-10T15:30:14Z</cp:lastPrinted>
  <dcterms:created xsi:type="dcterms:W3CDTF">2010-01-20T19:19:30Z</dcterms:created>
  <dcterms:modified xsi:type="dcterms:W3CDTF">2020-05-29T17:26:23Z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0x010100AACEAC45444F234CA9ACC8BCED2DB1D4</vt:lpwstr>
  </property>
</Properties>
</file>