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6"/>
    <p:sldMasterId id="2147484094" r:id="rId7"/>
  </p:sldMasterIdLst>
  <p:notesMasterIdLst>
    <p:notesMasterId r:id="rId18"/>
  </p:notesMasterIdLst>
  <p:handoutMasterIdLst>
    <p:handoutMasterId r:id="rId19"/>
  </p:handoutMasterIdLst>
  <p:sldIdLst>
    <p:sldId id="296" r:id="rId8"/>
    <p:sldId id="298" r:id="rId9"/>
    <p:sldId id="299" r:id="rId10"/>
    <p:sldId id="301" r:id="rId11"/>
    <p:sldId id="2013" r:id="rId12"/>
    <p:sldId id="303" r:id="rId13"/>
    <p:sldId id="2011" r:id="rId14"/>
    <p:sldId id="305" r:id="rId15"/>
    <p:sldId id="2436" r:id="rId16"/>
    <p:sldId id="307" r:id="rId1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, Solomon" initials="CS" lastIdx="1" clrIdx="0">
    <p:extLst>
      <p:ext uri="{19B8F6BF-5375-455C-9EA6-DF929625EA0E}">
        <p15:presenceInfo xmlns:p15="http://schemas.microsoft.com/office/powerpoint/2012/main" userId="S-1-5-21-2844929807-1687724802-988633214-204671" providerId="AD"/>
      </p:ext>
    </p:extLst>
  </p:cmAuthor>
  <p:cmAuthor id="2" name="Anderson, Kate" initials="AK" lastIdx="7" clrIdx="1">
    <p:extLst>
      <p:ext uri="{19B8F6BF-5375-455C-9EA6-DF929625EA0E}">
        <p15:presenceInfo xmlns:p15="http://schemas.microsoft.com/office/powerpoint/2012/main" userId="S::kanderso2@nrel.gov::3771ba31-de33-4332-b53e-3a675bc26b90" providerId="AD"/>
      </p:ext>
    </p:extLst>
  </p:cmAuthor>
  <p:cmAuthor id="3" name="Zolan, Alexander" initials="ZA" lastIdx="11" clrIdx="2">
    <p:extLst>
      <p:ext uri="{19B8F6BF-5375-455C-9EA6-DF929625EA0E}">
        <p15:presenceInfo xmlns:p15="http://schemas.microsoft.com/office/powerpoint/2012/main" userId="S::azolan@nrel.gov::2d53e1b9-3574-4999-b733-4f7360ed5996" providerId="AD"/>
      </p:ext>
    </p:extLst>
  </p:cmAuthor>
  <p:cmAuthor id="4" name="Robert Braun" initials="RB" lastIdx="4" clrIdx="3">
    <p:extLst>
      <p:ext uri="{19B8F6BF-5375-455C-9EA6-DF929625EA0E}">
        <p15:presenceInfo xmlns:p15="http://schemas.microsoft.com/office/powerpoint/2012/main" userId="S-1-5-21-1034197437-1726532848-3120442065-110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5" autoAdjust="0"/>
    <p:restoredTop sz="93453" autoAdjust="0"/>
  </p:normalViewPr>
  <p:slideViewPr>
    <p:cSldViewPr snapToObjects="1">
      <p:cViewPr varScale="1">
        <p:scale>
          <a:sx n="116" d="100"/>
          <a:sy n="116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A7D07-8472-46FC-BC58-C12AB2C194EB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4D707-A4EF-4A4B-9B2A-DDA58D786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6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CF62B-1367-462A-B0B2-C4B820C9C093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80CD6-F454-43A1-A27E-2DE49F2159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91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Fuel inputs:</a:t>
            </a:r>
          </a:p>
          <a:p>
            <a:r>
              <a:rPr lang="en-US" sz="1200" dirty="0"/>
              <a:t>Natural gas</a:t>
            </a:r>
          </a:p>
          <a:p>
            <a:r>
              <a:rPr lang="en-US" sz="1200" dirty="0"/>
              <a:t>Propane</a:t>
            </a:r>
          </a:p>
          <a:p>
            <a:r>
              <a:rPr lang="en-US" sz="1200" dirty="0"/>
              <a:t>Biodigester and landfill gas</a:t>
            </a:r>
          </a:p>
          <a:p>
            <a:endParaRPr lang="en-US" sz="1200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Optional thermal system: Absorption cooling &amp; chilled water storage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80CD6-F454-43A1-A27E-2DE49F2159E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890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5661-D703-434C-85E1-C113703EA47E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AFDA-C767-4A0C-A867-D057A752C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3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818F-C607-40C3-9A28-042BAEAFF904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A7CB-5B1C-46F0-83DA-11D4178FB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DCA5-EA22-43D8-AFE5-1053C1E85373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DEAD-5BF0-427F-B1D5-13852BF69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 -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"/>
            <a:ext cx="5936343" cy="1209524"/>
          </a:xfrm>
        </p:spPr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499810"/>
            <a:ext cx="8120063" cy="4829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711702" y="6454019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NREL</a:t>
            </a:r>
            <a:r>
              <a:rPr lang="en-US" sz="800" baseline="0" dirty="0"/>
              <a:t>    </a:t>
            </a:r>
            <a:r>
              <a:rPr lang="en-US" sz="800" dirty="0"/>
              <a:t>|    </a:t>
            </a:r>
            <a:fld id="{BFD71CF8-5198-8441-A7C0-DC22FD64CBE4}" type="slidenum">
              <a:rPr lang="en-US" sz="800"/>
              <a:pPr marL="0" marR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815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 -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99" y="1"/>
            <a:ext cx="8236857" cy="1035352"/>
          </a:xfrm>
        </p:spPr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11702" y="6454019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NREL</a:t>
            </a:r>
            <a:r>
              <a:rPr lang="en-US" sz="800" baseline="0" dirty="0"/>
              <a:t>    </a:t>
            </a:r>
            <a:r>
              <a:rPr lang="en-US" sz="800" dirty="0"/>
              <a:t>|    </a:t>
            </a:r>
            <a:fld id="{BFD71CF8-5198-8441-A7C0-DC22FD64CBE4}" type="slidenum">
              <a:rPr lang="en-US" sz="800"/>
              <a:pPr marL="0" marR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1328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454" y="1669356"/>
            <a:ext cx="3952146" cy="1797768"/>
          </a:xfr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70335" y="3707711"/>
            <a:ext cx="4574979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3948646"/>
            <a:ext cx="3952712" cy="1468735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59041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19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4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93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9B2-37DF-4CEB-8524-92F032B081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802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04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DAF7110-3A19-4937-ACD5-6C167853B1AA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F184-2201-4201-B3FE-5C87FC092490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53A6-6A82-4A56-B223-EBA5E954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7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3DA7-6015-4FC8-8236-7F44CA519289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40F-1F78-464D-A015-FE0FCC73FD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7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4972-2148-4639-978D-4C06DF09A15A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5E1-F80E-4235-AB07-F3D1B7508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353F-0EA2-4C3D-A5D6-BBF112BFFA7C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EA2D-C45D-40F2-8496-64C3303B0E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8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B837-3781-4E1F-AF07-51ABDB842424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257-FE96-484D-B474-5DC765EE1E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C226-0693-4CCD-AF9D-436F38F8C2C5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08C-A0FD-4D63-96EF-7D1DA40C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5751-2693-4714-952A-7B36B7035B9E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90F9-3ADB-4691-BBA4-3E315A21D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1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88131-D324-4714-AA20-04B2362D479A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567C765-1D86-454D-B3D7-0102762237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83" r:id="rId8"/>
    <p:sldLayoutId id="2147484093" r:id="rId9"/>
    <p:sldLayoutId id="2147484084" r:id="rId10"/>
    <p:sldLayoutId id="2147484085" r:id="rId11"/>
    <p:sldLayoutId id="2147484102" r:id="rId12"/>
    <p:sldLayoutId id="2147484103" r:id="rId13"/>
    <p:sldLayoutId id="21474841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effectLst/>
              </a:rPr>
              <a:t>Combined Heat and Power (CHP) Modeling in the REopt Lite Web Tool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CID Number GO28308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National Renewable Energy Laboratory, Colorado School of Mines, and Clean Energy Group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Fiscal Year 2019-2021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772400" cy="1905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Kate Anderson, National Renewable Energy Laboratory (NREL)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Patti Garland, DOE Advanced Manufacturing Office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U.S. DOE Advanced Manufacturing Office Virtual Program Review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June 2-3, 2020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806450" y="6096000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tx2"/>
                </a:solidFill>
              </a:rPr>
              <a:t>This presentation does not contain any proprietary, confidential, or otherwise restricted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1264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7526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sz="1800" dirty="0"/>
              <a:t>Model will be a free, publicly available web tool hosted by NREL</a:t>
            </a:r>
          </a:p>
          <a:p>
            <a:pPr eaLnBrk="1" hangingPunct="1">
              <a:buClr>
                <a:schemeClr val="tx2"/>
              </a:buClr>
            </a:pPr>
            <a:r>
              <a:rPr lang="en-US" sz="1800" dirty="0"/>
              <a:t>API and open source version ensure industry can easily adopt and expand the tool</a:t>
            </a:r>
          </a:p>
          <a:p>
            <a:pPr eaLnBrk="1" hangingPunct="1">
              <a:buClr>
                <a:schemeClr val="tx2"/>
              </a:buClr>
            </a:pPr>
            <a:r>
              <a:rPr lang="en-US" sz="1800" dirty="0"/>
              <a:t>Advisory group including DOE, CHP Technical Assistance Partnerships (TAPs), Environmental Protection Agency (EPA), and </a:t>
            </a:r>
            <a:r>
              <a:rPr lang="en-US" sz="1800"/>
              <a:t>industry are engaged </a:t>
            </a:r>
            <a:r>
              <a:rPr lang="en-US" sz="1800" dirty="0"/>
              <a:t>to guide model development and provide stakeholder feedback</a:t>
            </a:r>
          </a:p>
          <a:p>
            <a:pPr eaLnBrk="1" hangingPunct="1">
              <a:buClr>
                <a:schemeClr val="tx2"/>
              </a:buClr>
            </a:pPr>
            <a:r>
              <a:rPr lang="en-US" sz="1800" dirty="0"/>
              <a:t>Outreach includes conferences, webinars, user manual, case studies, papers</a:t>
            </a:r>
          </a:p>
          <a:p>
            <a:pPr eaLnBrk="1" hangingPunct="1">
              <a:buClr>
                <a:schemeClr val="tx2"/>
              </a:buClr>
            </a:pPr>
            <a:endParaRPr 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Transition (beyond DOE assistance)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F1079E-5584-4A68-86A8-3678693C3188}"/>
              </a:ext>
            </a:extLst>
          </p:cNvPr>
          <p:cNvPicPr/>
          <p:nvPr/>
        </p:nvPicPr>
        <p:blipFill rotWithShape="1">
          <a:blip r:embed="rId2"/>
          <a:srcRect l="6090" t="15883" r="36325" b="13530"/>
          <a:stretch/>
        </p:blipFill>
        <p:spPr bwMode="auto">
          <a:xfrm>
            <a:off x="4267200" y="3196046"/>
            <a:ext cx="473075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B0031F-C1FD-463D-B534-D81137E68637}"/>
              </a:ext>
            </a:extLst>
          </p:cNvPr>
          <p:cNvSpPr txBox="1"/>
          <p:nvPr/>
        </p:nvSpPr>
        <p:spPr>
          <a:xfrm>
            <a:off x="1166854" y="316369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Who will use this tool?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3340B4-340D-4939-B0E9-94F89E98C00F}"/>
              </a:ext>
            </a:extLst>
          </p:cNvPr>
          <p:cNvSpPr txBox="1"/>
          <p:nvPr/>
        </p:nvSpPr>
        <p:spPr>
          <a:xfrm>
            <a:off x="5288530" y="3173217"/>
            <a:ext cx="327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DOD renewable energy deployment resulting from REopt screening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303DEE-0FAE-4C37-9A3E-9A476A90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0" y="3429000"/>
            <a:ext cx="3467584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7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5909" y="583763"/>
            <a:ext cx="61722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566" y="1698057"/>
            <a:ext cx="3990463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defTabSz="342900">
              <a:spcAft>
                <a:spcPts val="450"/>
              </a:spcAft>
            </a:pPr>
            <a:r>
              <a:rPr lang="en-U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Timeline: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Project Start Date: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		 02/01/2019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Budget Period End Date: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	 09/30/2021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Project End Date:	 	 	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09/30/2021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09827"/>
              </p:ext>
            </p:extLst>
          </p:nvPr>
        </p:nvGraphicFramePr>
        <p:xfrm>
          <a:off x="4262741" y="1960460"/>
          <a:ext cx="4008736" cy="1257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3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7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Share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Share %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Budget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$3,015,000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$3,015,000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Budget (BP-1&amp;2)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$3,015,000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$3,015,000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as of 3/31/19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$1,423,675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$1,423,675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0851" y="1636268"/>
            <a:ext cx="352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Project Budget and Costs: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116" y="3601493"/>
            <a:ext cx="40087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Barriers and Challenges:</a:t>
            </a:r>
          </a:p>
          <a:p>
            <a:pPr marL="227013" lvl="1" indent="-227013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Hybrid CHP deployment is limited due to lack of understanding of the configuration options, economics and resilience benefits</a:t>
            </a:r>
          </a:p>
          <a:p>
            <a:pPr defTabSz="342900"/>
            <a:endParaRPr lang="en-US" sz="900" dirty="0">
              <a:solidFill>
                <a:prstClr val="black"/>
              </a:solidFill>
            </a:endParaRPr>
          </a:p>
          <a:p>
            <a:pPr defTabSz="342900"/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3029" y="3567731"/>
            <a:ext cx="4542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Project Team and Roles:</a:t>
            </a:r>
          </a:p>
          <a:p>
            <a:pPr marL="171450" lvl="1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NREL</a:t>
            </a:r>
            <a:r>
              <a:rPr lang="en-US" altLang="en-US" sz="1600" dirty="0"/>
              <a:t>: Team lead; user interface, API, and open source model development</a:t>
            </a:r>
          </a:p>
          <a:p>
            <a:pPr marL="171450" lvl="1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Colorado School of Mines (CSM)</a:t>
            </a:r>
            <a:r>
              <a:rPr lang="en-US" altLang="en-US" sz="1600" dirty="0"/>
              <a:t>: CHP model validation and optimization efficiency</a:t>
            </a:r>
          </a:p>
          <a:p>
            <a:pPr marL="171450" lvl="1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Clean Energy Group</a:t>
            </a:r>
            <a:r>
              <a:rPr lang="en-US" altLang="en-US" sz="1600" dirty="0"/>
              <a:t>: Stakeholder engagement and outreach</a:t>
            </a:r>
            <a:r>
              <a:rPr lang="en-US" altLang="en-US" sz="1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683" y="5130482"/>
            <a:ext cx="292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AMO MYPP Connection: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MYPP Target 13.1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22" y="1069314"/>
            <a:ext cx="83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Project Title</a:t>
            </a:r>
            <a:r>
              <a:rPr lang="en-US" b="1" dirty="0"/>
              <a:t>: Combined Heat and Power (CHP) Modeling in the REopt Lite Web Tool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3E5264-AAD1-4693-B570-6F8BE715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697494"/>
            <a:ext cx="1143000" cy="1143000"/>
          </a:xfrm>
          <a:prstGeom prst="rect">
            <a:avLst/>
          </a:prstGeom>
        </p:spPr>
      </p:pic>
      <p:pic>
        <p:nvPicPr>
          <p:cNvPr id="1026" name="Picture 2" descr="logos">
            <a:extLst>
              <a:ext uri="{FF2B5EF4-FFF2-40B4-BE49-F238E27FC236}">
                <a16:creationId xmlns:a16="http://schemas.microsoft.com/office/drawing/2014/main" xmlns="" id="{A5B394E3-4BC7-4741-A599-CE37A0486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98" b="56761"/>
          <a:stretch/>
        </p:blipFill>
        <p:spPr bwMode="auto">
          <a:xfrm>
            <a:off x="1293782" y="5980711"/>
            <a:ext cx="2180835" cy="8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ean Energy Group">
            <a:extLst>
              <a:ext uri="{FF2B5EF4-FFF2-40B4-BE49-F238E27FC236}">
                <a16:creationId xmlns:a16="http://schemas.microsoft.com/office/drawing/2014/main" xmlns="" id="{8E965483-CA09-484D-B4DE-81B6CF5B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08882"/>
            <a:ext cx="2619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7D8DDD-7690-4189-A944-6F15BAF1A569}"/>
              </a:ext>
            </a:extLst>
          </p:cNvPr>
          <p:cNvSpPr txBox="1"/>
          <p:nvPr/>
        </p:nvSpPr>
        <p:spPr>
          <a:xfrm>
            <a:off x="4210851" y="3218066"/>
            <a:ext cx="4247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project was awarded via a Lab Call Competitive Procurement</a:t>
            </a:r>
          </a:p>
        </p:txBody>
      </p:sp>
    </p:spTree>
    <p:extLst>
      <p:ext uri="{BB962C8B-B14F-4D97-AF65-F5344CB8AC3E}">
        <p14:creationId xmlns:p14="http://schemas.microsoft.com/office/powerpoint/2010/main" val="367075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Project Objectives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9208" y="2646081"/>
            <a:ext cx="8861424" cy="3276600"/>
          </a:xfrm>
        </p:spPr>
        <p:txBody>
          <a:bodyPr/>
          <a:lstStyle/>
          <a:p>
            <a:pPr marL="0" indent="0" algn="ctr" eaLnBrk="1" hangingPunct="1">
              <a:buClr>
                <a:schemeClr val="tx2"/>
              </a:buClr>
              <a:buNone/>
              <a:defRPr/>
            </a:pPr>
            <a:endParaRPr lang="en-US" altLang="en-US" sz="1050" b="1" dirty="0"/>
          </a:p>
          <a:p>
            <a:pPr eaLnBrk="1" hangingPunct="1">
              <a:buClr>
                <a:schemeClr val="tx2"/>
              </a:buClr>
              <a:defRPr/>
            </a:pPr>
            <a:endParaRPr lang="en-US" altLang="en-US" sz="1050" b="1" dirty="0"/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1600" b="1" dirty="0"/>
              <a:t>Project Objectives</a:t>
            </a:r>
            <a:r>
              <a:rPr lang="en-US" altLang="en-US" sz="1600" dirty="0"/>
              <a:t>: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400" dirty="0"/>
              <a:t>Increase deployment of hybrid CHP by providing a free online decision tool to: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en-US" altLang="en-US" sz="1200" dirty="0"/>
              <a:t>Assess hybrid CHP opportunities at a candidate site 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en-US" altLang="en-US" sz="1200" dirty="0"/>
              <a:t>Quantify economic, environmental, and resilience benefits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400" dirty="0"/>
              <a:t>Increase accuracy of predicted CHP technology performance over current tools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400" dirty="0"/>
              <a:t>Optimize system configuration, size, and dispatch for lowest energy cost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400" dirty="0"/>
              <a:t>Educate customers and inform investment decisions</a:t>
            </a:r>
          </a:p>
          <a:p>
            <a:pPr marL="393700" lvl="1" indent="0" eaLnBrk="1" hangingPunct="1">
              <a:buClr>
                <a:schemeClr val="tx2"/>
              </a:buClr>
              <a:buNone/>
              <a:defRPr/>
            </a:pPr>
            <a:endParaRPr lang="en-US" altLang="en-US" sz="300" dirty="0"/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1600" b="1" dirty="0"/>
              <a:t>Support of AMO Goals: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400" dirty="0"/>
              <a:t>Hybrid CHP improves energy efficiency and reduces lifecycle energy of manufacturing sites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400" dirty="0"/>
              <a:t>Tool catalyzes adoption of CHP to drive </a:t>
            </a:r>
            <a:r>
              <a:rPr lang="en-US" sz="1400" dirty="0"/>
              <a:t>economic competitiveness and energy productivity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sz="1400" dirty="0"/>
              <a:t>Tool provides online resources for site self-assessment of CHP potential and highlights opportunities for hybrid CHP-renewable systems (MYPP Target 13.1)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endParaRPr lang="en-US" altLang="en-US" sz="1600" b="1" dirty="0"/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en-US" altLang="en-US" sz="1500" b="1" dirty="0"/>
              <a:t>Hybrid CHP= Combined Heat and Power (CHP) with solar PV, small wind, and/or battery storage</a:t>
            </a:r>
          </a:p>
          <a:p>
            <a:pPr eaLnBrk="1" hangingPunct="1">
              <a:buClr>
                <a:schemeClr val="tx2"/>
              </a:buClr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  <a:defRPr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2A00E0A8-903F-4900-A7A6-8AC9144AD8AC}"/>
              </a:ext>
            </a:extLst>
          </p:cNvPr>
          <p:cNvSpPr/>
          <p:nvPr/>
        </p:nvSpPr>
        <p:spPr>
          <a:xfrm>
            <a:off x="5030545" y="990151"/>
            <a:ext cx="3884855" cy="221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BEE15EF-6EF2-4F21-8B7C-EBECDC657563}"/>
              </a:ext>
            </a:extLst>
          </p:cNvPr>
          <p:cNvSpPr txBox="1">
            <a:spLocks/>
          </p:cNvSpPr>
          <p:nvPr/>
        </p:nvSpPr>
        <p:spPr bwMode="auto">
          <a:xfrm>
            <a:off x="135951" y="1030730"/>
            <a:ext cx="4954174" cy="221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2"/>
              </a:buClr>
              <a:defRPr/>
            </a:pPr>
            <a:r>
              <a:rPr lang="en-US" altLang="en-US" sz="1600" b="1" dirty="0"/>
              <a:t>Problem Statement</a:t>
            </a:r>
            <a:r>
              <a:rPr lang="en-US" altLang="en-US" sz="1600" dirty="0"/>
              <a:t>: </a:t>
            </a:r>
          </a:p>
          <a:p>
            <a:pPr lvl="1" defTabSz="914400" eaLnBrk="1" hangingPunct="1">
              <a:buClr>
                <a:schemeClr val="tx2"/>
              </a:buClr>
              <a:defRPr/>
            </a:pPr>
            <a:r>
              <a:rPr lang="en-US" altLang="en-US" sz="1400" dirty="0"/>
              <a:t>Hybrid CHP can reduce energy costs and emissions while providing more resilient electric power and thermal energy</a:t>
            </a:r>
          </a:p>
          <a:p>
            <a:pPr lvl="1" defTabSz="914400" eaLnBrk="1" hangingPunct="1">
              <a:buClr>
                <a:schemeClr val="tx2"/>
              </a:buClr>
              <a:defRPr/>
            </a:pPr>
            <a:r>
              <a:rPr lang="en-US" altLang="en-US" sz="1400" dirty="0"/>
              <a:t>Lack of understanding of technology options and benefits limits current deployment</a:t>
            </a:r>
          </a:p>
          <a:p>
            <a:pPr lvl="1" defTabSz="914400" eaLnBrk="1" hangingPunct="1">
              <a:buClr>
                <a:schemeClr val="tx2"/>
              </a:buClr>
              <a:defRPr/>
            </a:pPr>
            <a:r>
              <a:rPr lang="en-US" sz="1400" dirty="0"/>
              <a:t>There is a gap in the public space for a tool that integrates CHP with renewable technologies</a:t>
            </a:r>
            <a:endParaRPr lang="en-US" altLang="en-US" sz="1050" dirty="0"/>
          </a:p>
          <a:p>
            <a:pPr defTabSz="914400" eaLnBrk="1" hangingPunct="1">
              <a:buClr>
                <a:schemeClr val="tx2"/>
              </a:buClr>
              <a:defRPr/>
            </a:pPr>
            <a:endParaRPr lang="en-US" altLang="en-US" sz="1100" b="1" dirty="0"/>
          </a:p>
          <a:p>
            <a:pPr defTabSz="914400" eaLnBrk="1" hangingPunct="1">
              <a:buClr>
                <a:schemeClr val="tx2"/>
              </a:buClr>
              <a:defRPr/>
            </a:pPr>
            <a:endParaRPr lang="en-US" alt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24E249-B296-42E4-8FD8-B874BD6B6861}"/>
              </a:ext>
            </a:extLst>
          </p:cNvPr>
          <p:cNvSpPr txBox="1"/>
          <p:nvPr/>
        </p:nvSpPr>
        <p:spPr>
          <a:xfrm>
            <a:off x="6096000" y="3103734"/>
            <a:ext cx="200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CHP Technical Potential</a:t>
            </a:r>
          </a:p>
        </p:txBody>
      </p:sp>
    </p:spTree>
    <p:extLst>
      <p:ext uri="{BB962C8B-B14F-4D97-AF65-F5344CB8AC3E}">
        <p14:creationId xmlns:p14="http://schemas.microsoft.com/office/powerpoint/2010/main" val="59701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42AFBB6-22D2-4FD0-842B-4FAA63419E6E}"/>
              </a:ext>
            </a:extLst>
          </p:cNvPr>
          <p:cNvSpPr/>
          <p:nvPr/>
        </p:nvSpPr>
        <p:spPr>
          <a:xfrm>
            <a:off x="8382000" y="155338"/>
            <a:ext cx="685800" cy="1368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95969" y="990257"/>
            <a:ext cx="4724400" cy="5647251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400" dirty="0"/>
              <a:t>Current Practice and Limitations: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Most current tools evaluate CHP alone and many rely on general rules of thumb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Non-expert tools make many simplifications, while expert tools are too complex for some users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Industry lacks standard, publicly available, trusted benchmark tools for hybrid CHP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400" dirty="0"/>
              <a:t>Proposed approach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Optimize integrated CHP-renewable energy systems to decrease energy costs and emissions and increase resilience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Provide complex, expert-level analysis in an easy-to-use tool with actionable results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400" dirty="0"/>
              <a:t>Innovations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Apply advanced techniques to optimize system design and dispatch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Make expert-level analysis widely accessible through web, API, and open-source options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Provide pre-populated default datasets while allowing customization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Modify performance for site conditions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400" dirty="0"/>
              <a:t>Impact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Identify opportunities and accelerate deployment of efficient, low-cost, resilient hybrid CHP systems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Enable </a:t>
            </a:r>
            <a:r>
              <a:rPr lang="en-US" sz="1200" dirty="0"/>
              <a:t>reduced costs through decision support on hybrid CHP procurement and dispatch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Innovation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4C9BE64-F304-4353-87C1-1C5C8893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397" y="3530820"/>
            <a:ext cx="3756280" cy="32004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1B8CB46-855C-475D-8244-150BC83B282F}"/>
              </a:ext>
            </a:extLst>
          </p:cNvPr>
          <p:cNvGrpSpPr/>
          <p:nvPr/>
        </p:nvGrpSpPr>
        <p:grpSpPr>
          <a:xfrm>
            <a:off x="5096498" y="148389"/>
            <a:ext cx="3924083" cy="3276600"/>
            <a:chOff x="36871" y="2116201"/>
            <a:chExt cx="4182622" cy="35814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F1B7E2F-0ED7-49F2-AA52-C64743C712EB}"/>
                </a:ext>
              </a:extLst>
            </p:cNvPr>
            <p:cNvGrpSpPr/>
            <p:nvPr/>
          </p:nvGrpSpPr>
          <p:grpSpPr>
            <a:xfrm>
              <a:off x="36871" y="2116201"/>
              <a:ext cx="4182622" cy="3581400"/>
              <a:chOff x="36871" y="2116201"/>
              <a:chExt cx="4182622" cy="35814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94C13392-C198-4822-A313-7BB8AE998D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6442" t="48047" r="27817" b="4615"/>
              <a:stretch/>
            </p:blipFill>
            <p:spPr>
              <a:xfrm>
                <a:off x="36871" y="3352967"/>
                <a:ext cx="4182622" cy="234463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EA0437AF-D84D-46B1-85BA-353424069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6667" t="20769" r="30000" b="54261"/>
              <a:stretch/>
            </p:blipFill>
            <p:spPr>
              <a:xfrm>
                <a:off x="36871" y="2116201"/>
                <a:ext cx="3962400" cy="1236766"/>
              </a:xfrm>
              <a:prstGeom prst="rect">
                <a:avLst/>
              </a:prstGeom>
            </p:spPr>
          </p:pic>
        </p:grpSp>
        <p:pic>
          <p:nvPicPr>
            <p:cNvPr id="27" name="Picture 26" descr="REopt web tool logo">
              <a:extLst>
                <a:ext uri="{FF2B5EF4-FFF2-40B4-BE49-F238E27FC236}">
                  <a16:creationId xmlns:a16="http://schemas.microsoft.com/office/drawing/2014/main" xmlns="" id="{6B030118-4218-46E8-9FC4-CD7D0DBBB2F0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092" y="2166469"/>
              <a:ext cx="1702913" cy="5885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007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38118" y="972124"/>
            <a:ext cx="4714882" cy="5733476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600" dirty="0"/>
              <a:t>Increase accuracy of predicted CHP technology performance over current tools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400" dirty="0"/>
              <a:t>Validation against physics-based models improves performance predictions for part-load operation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400" dirty="0"/>
              <a:t>Capturing impact of ambient conditions and altitude on performance increases accuracy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400" dirty="0"/>
              <a:t>Both magnitude and quality of heat recovered are predicted as a function of generator electric load</a:t>
            </a:r>
            <a:endParaRPr lang="en-US" altLang="en-US" sz="16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1600" dirty="0"/>
              <a:t>Reduce model run times through advanced optimization techniques</a:t>
            </a:r>
          </a:p>
          <a:p>
            <a:pPr lvl="1"/>
            <a:r>
              <a:rPr lang="en-US" sz="1400" dirty="0"/>
              <a:t>Existing model run times are at their limits for real-time use</a:t>
            </a:r>
          </a:p>
          <a:p>
            <a:pPr lvl="1"/>
            <a:r>
              <a:rPr lang="en-US" sz="1400" dirty="0"/>
              <a:t>Adding new technologies and loads can increase complexity of model and solution times</a:t>
            </a:r>
          </a:p>
          <a:p>
            <a:pPr lvl="1"/>
            <a:r>
              <a:rPr lang="en-US" sz="1400" dirty="0"/>
              <a:t>Reformulation decreases solution times without compromising output analysis</a:t>
            </a:r>
          </a:p>
          <a:p>
            <a:pPr lvl="2"/>
            <a:r>
              <a:rPr lang="en-US" sz="1100" dirty="0"/>
              <a:t>Data structures have been simplified and/or eliminated</a:t>
            </a:r>
          </a:p>
          <a:p>
            <a:pPr lvl="2"/>
            <a:r>
              <a:rPr lang="en-US" sz="1100" dirty="0"/>
              <a:t>Similar constructs, e.g., constraints, have been aggregated</a:t>
            </a:r>
          </a:p>
          <a:p>
            <a:pPr lvl="2"/>
            <a:r>
              <a:rPr lang="en-US" sz="1100" dirty="0"/>
              <a:t>Numerical values causing instability and/or slow solve times have been excised</a:t>
            </a:r>
          </a:p>
          <a:p>
            <a:pPr lvl="2"/>
            <a:r>
              <a:rPr lang="en-US" sz="1100" dirty="0"/>
              <a:t>The model has been tailored to more appropriately capture end-user scenarios</a:t>
            </a:r>
          </a:p>
          <a:p>
            <a:pPr lvl="1"/>
            <a:r>
              <a:rPr lang="en-US" sz="1400" dirty="0"/>
              <a:t>Streamlining the formulation also simplifies model expansions and makes REopt more intuitive for the research and practitioner community</a:t>
            </a: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Innovation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EAFBD8-A93B-4C50-B499-7F6A849E0D3B}"/>
              </a:ext>
            </a:extLst>
          </p:cNvPr>
          <p:cNvSpPr txBox="1"/>
          <p:nvPr/>
        </p:nvSpPr>
        <p:spPr>
          <a:xfrm>
            <a:off x="5265058" y="6394369"/>
            <a:ext cx="3771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="1" dirty="0"/>
              <a:t>Model is fully validated against detailed physics-based models </a:t>
            </a:r>
            <a:endParaRPr lang="en-US" sz="12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6F5782-AC32-43AE-A82B-A189AEE50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10" y="170876"/>
            <a:ext cx="3771979" cy="2441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7FE961-D9B1-4B1F-A3A0-81AFAC3E4B01}"/>
              </a:ext>
            </a:extLst>
          </p:cNvPr>
          <p:cNvSpPr txBox="1"/>
          <p:nvPr/>
        </p:nvSpPr>
        <p:spPr>
          <a:xfrm>
            <a:off x="5314928" y="2514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Modeling part-load performance of technologies increases accuracy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30D60A-12C1-4F28-B17A-2469754C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28" y="3193969"/>
            <a:ext cx="34363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65714" y="5013750"/>
            <a:ext cx="5611743" cy="2676591"/>
          </a:xfrm>
        </p:spPr>
        <p:txBody>
          <a:bodyPr numCol="1"/>
          <a:lstStyle/>
          <a:p>
            <a:pPr marL="0" indent="0" eaLnBrk="1" hangingPunct="1">
              <a:buClr>
                <a:schemeClr val="tx2"/>
              </a:buClr>
              <a:buNone/>
            </a:pPr>
            <a:r>
              <a:rPr lang="en-US" altLang="en-US" sz="1400" b="1" u="sng" dirty="0"/>
              <a:t>Technical Approach</a:t>
            </a:r>
          </a:p>
          <a:p>
            <a:pPr eaLnBrk="1" hangingPunct="1">
              <a:buClr>
                <a:srgbClr val="008080"/>
              </a:buClr>
            </a:pPr>
            <a:r>
              <a:rPr lang="en-US" altLang="en-US" sz="1400" dirty="0"/>
              <a:t>Add CHP to REopt Lite mixed integer linear optimization model</a:t>
            </a:r>
          </a:p>
          <a:p>
            <a:pPr eaLnBrk="1" hangingPunct="1">
              <a:buClr>
                <a:srgbClr val="008080"/>
              </a:buClr>
            </a:pPr>
            <a:r>
              <a:rPr lang="en-US" sz="1400" dirty="0"/>
              <a:t>Optimize size and dispatch of hybrid CHP system to minimize lifecycle cost of energy</a:t>
            </a:r>
          </a:p>
          <a:p>
            <a:pPr>
              <a:buClr>
                <a:srgbClr val="008080"/>
              </a:buClr>
            </a:pPr>
            <a:r>
              <a:rPr lang="en-US" sz="1400" dirty="0"/>
              <a:t>Quantify economic and resilience benefits to guide users to cost-effective, resilient technologies</a:t>
            </a:r>
          </a:p>
          <a:p>
            <a:pPr>
              <a:buClr>
                <a:srgbClr val="008080"/>
              </a:buClr>
            </a:pPr>
            <a:r>
              <a:rPr lang="en-US" sz="1400" dirty="0"/>
              <a:t>Provide options for simple screening and more detailed analysis</a:t>
            </a: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E24134A0-2FA1-4C9B-94B1-C19A5DF51FDD}"/>
              </a:ext>
            </a:extLst>
          </p:cNvPr>
          <p:cNvSpPr txBox="1">
            <a:spLocks/>
          </p:cNvSpPr>
          <p:nvPr/>
        </p:nvSpPr>
        <p:spPr bwMode="auto">
          <a:xfrm>
            <a:off x="5797733" y="4986433"/>
            <a:ext cx="3179981" cy="13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Clr>
                <a:schemeClr val="tx2"/>
              </a:buClr>
              <a:buFont typeface="Wingdings 2" panose="05020102010507070707" pitchFamily="18" charset="2"/>
              <a:buNone/>
            </a:pPr>
            <a:r>
              <a:rPr lang="en-US" altLang="en-US" sz="1400" b="1" u="sng" dirty="0"/>
              <a:t>Roles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/>
              <a:t>NREL: User interface, API, and open-source model development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/>
              <a:t>CSM: Model validation and optimization speed up 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/>
              <a:t>Clean Energy Group: Stakeholder engagement and outreach </a:t>
            </a:r>
          </a:p>
          <a:p>
            <a:pPr defTabSz="914400"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14341" name="Group 14340">
            <a:extLst>
              <a:ext uri="{FF2B5EF4-FFF2-40B4-BE49-F238E27FC236}">
                <a16:creationId xmlns:a16="http://schemas.microsoft.com/office/drawing/2014/main" xmlns="" id="{36B4025C-690C-4C87-82A5-AE099FA8C322}"/>
              </a:ext>
            </a:extLst>
          </p:cNvPr>
          <p:cNvGrpSpPr/>
          <p:nvPr/>
        </p:nvGrpSpPr>
        <p:grpSpPr>
          <a:xfrm>
            <a:off x="251924" y="907994"/>
            <a:ext cx="8892076" cy="3953031"/>
            <a:chOff x="256338" y="1032423"/>
            <a:chExt cx="8892076" cy="395303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84302D3D-4920-4B8F-9FE7-73BEFA1EB50C}"/>
                </a:ext>
              </a:extLst>
            </p:cNvPr>
            <p:cNvCxnSpPr/>
            <p:nvPr/>
          </p:nvCxnSpPr>
          <p:spPr>
            <a:xfrm>
              <a:off x="2350888" y="3476881"/>
              <a:ext cx="558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6E55A16D-A7B6-47F0-8896-D48BBAC6E40B}"/>
                </a:ext>
              </a:extLst>
            </p:cNvPr>
            <p:cNvCxnSpPr/>
            <p:nvPr/>
          </p:nvCxnSpPr>
          <p:spPr>
            <a:xfrm flipH="1">
              <a:off x="5357229" y="3692661"/>
              <a:ext cx="2" cy="844487"/>
            </a:xfrm>
            <a:prstGeom prst="straightConnector1">
              <a:avLst/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2" name="Elbow Connector 59">
              <a:extLst>
                <a:ext uri="{FF2B5EF4-FFF2-40B4-BE49-F238E27FC236}">
                  <a16:creationId xmlns:a16="http://schemas.microsoft.com/office/drawing/2014/main" xmlns="" id="{D2D75FC9-53CA-42FD-B197-8A5DD5625F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469113" y="1817339"/>
              <a:ext cx="1070859" cy="584669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30D878D1-C9AB-44DA-80A1-08068401E9C6}"/>
                </a:ext>
              </a:extLst>
            </p:cNvPr>
            <p:cNvCxnSpPr/>
            <p:nvPr/>
          </p:nvCxnSpPr>
          <p:spPr>
            <a:xfrm flipV="1">
              <a:off x="4898948" y="1596977"/>
              <a:ext cx="0" cy="1048125"/>
            </a:xfrm>
            <a:prstGeom prst="straightConnector1">
              <a:avLst/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4" name="Elbow Connector 61">
              <a:extLst>
                <a:ext uri="{FF2B5EF4-FFF2-40B4-BE49-F238E27FC236}">
                  <a16:creationId xmlns:a16="http://schemas.microsoft.com/office/drawing/2014/main" xmlns="" id="{5AA705F2-CA1F-4C49-AF51-4DC8C8554143}"/>
                </a:ext>
              </a:extLst>
            </p:cNvPr>
            <p:cNvCxnSpPr/>
            <p:nvPr/>
          </p:nvCxnSpPr>
          <p:spPr>
            <a:xfrm rot="5400000">
              <a:off x="5255974" y="1808872"/>
              <a:ext cx="1070859" cy="601602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5733AACE-A73D-4986-8876-DB963D479F57}"/>
                </a:ext>
              </a:extLst>
            </p:cNvPr>
            <p:cNvCxnSpPr/>
            <p:nvPr/>
          </p:nvCxnSpPr>
          <p:spPr>
            <a:xfrm flipV="1">
              <a:off x="1741087" y="1660481"/>
              <a:ext cx="0" cy="450089"/>
            </a:xfrm>
            <a:prstGeom prst="straightConnector1">
              <a:avLst/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E01AB1CB-ADD6-4231-AD54-2899B0F29A4E}"/>
                </a:ext>
              </a:extLst>
            </p:cNvPr>
            <p:cNvCxnSpPr/>
            <p:nvPr/>
          </p:nvCxnSpPr>
          <p:spPr>
            <a:xfrm flipH="1">
              <a:off x="4214085" y="3692661"/>
              <a:ext cx="2" cy="844487"/>
            </a:xfrm>
            <a:prstGeom prst="straightConnector1">
              <a:avLst/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7" name="Elbow Connector 35">
              <a:extLst>
                <a:ext uri="{FF2B5EF4-FFF2-40B4-BE49-F238E27FC236}">
                  <a16:creationId xmlns:a16="http://schemas.microsoft.com/office/drawing/2014/main" xmlns="" id="{C8FF2C8F-F986-44F1-B51C-A47EBE10D13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065731" y="3733208"/>
              <a:ext cx="1182432" cy="507516"/>
            </a:xfrm>
            <a:prstGeom prst="bentConnector3">
              <a:avLst>
                <a:gd name="adj1" fmla="val 862"/>
              </a:avLst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8" name="Elbow Connector 36">
              <a:extLst>
                <a:ext uri="{FF2B5EF4-FFF2-40B4-BE49-F238E27FC236}">
                  <a16:creationId xmlns:a16="http://schemas.microsoft.com/office/drawing/2014/main" xmlns="" id="{9BAFCF39-E8E7-49B8-BA1B-E7D96B40E56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20539" y="2716503"/>
              <a:ext cx="1070859" cy="507516"/>
            </a:xfrm>
            <a:prstGeom prst="bentConnector3">
              <a:avLst>
                <a:gd name="adj1" fmla="val -700"/>
              </a:avLst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90A4D937-0CB1-4343-9C60-67D0A349D929}"/>
                </a:ext>
              </a:extLst>
            </p:cNvPr>
            <p:cNvCxnSpPr/>
            <p:nvPr/>
          </p:nvCxnSpPr>
          <p:spPr>
            <a:xfrm flipH="1">
              <a:off x="2394475" y="2972169"/>
              <a:ext cx="515252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9055EEF9-10A0-40DF-BAAF-FB19FDA467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6922" y="3170448"/>
              <a:ext cx="534073" cy="8960"/>
            </a:xfrm>
            <a:prstGeom prst="straightConnector1">
              <a:avLst/>
            </a:prstGeom>
            <a:noFill/>
            <a:ln w="19050" cap="flat" cmpd="sng" algn="ctr">
              <a:solidFill>
                <a:srgbClr val="333333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19286E3-8149-4918-96DB-D46651D4ADE9}"/>
                </a:ext>
              </a:extLst>
            </p:cNvPr>
            <p:cNvSpPr txBox="1"/>
            <p:nvPr/>
          </p:nvSpPr>
          <p:spPr>
            <a:xfrm>
              <a:off x="724002" y="2091324"/>
              <a:ext cx="1957493" cy="470723"/>
            </a:xfrm>
            <a:prstGeom prst="snip1Rect">
              <a:avLst/>
            </a:prstGeom>
            <a:solidFill>
              <a:srgbClr val="0079C1"/>
            </a:solidFill>
            <a:ln>
              <a:noFill/>
            </a:ln>
          </p:spPr>
          <p:txBody>
            <a:bodyPr wrap="square" lIns="91440" tIns="0" bIns="0" rtlCol="0" anchor="ctr" anchorCtr="0">
              <a:noAutofit/>
            </a:bodyPr>
            <a:lstStyle/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Renewable Generation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Solar PV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Wind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D4BC4B6F-4FB2-499D-8A1E-F6CC51DB8E15}"/>
                </a:ext>
              </a:extLst>
            </p:cNvPr>
            <p:cNvSpPr txBox="1"/>
            <p:nvPr/>
          </p:nvSpPr>
          <p:spPr>
            <a:xfrm>
              <a:off x="719548" y="3108451"/>
              <a:ext cx="1957493" cy="687317"/>
            </a:xfrm>
            <a:prstGeom prst="snip1Rect">
              <a:avLst/>
            </a:prstGeom>
            <a:solidFill>
              <a:srgbClr val="0079C1"/>
            </a:solidFill>
            <a:ln>
              <a:noFill/>
            </a:ln>
          </p:spPr>
          <p:txBody>
            <a:bodyPr wrap="square" lIns="91440" rtlCol="0" anchor="ctr" anchorCtr="0">
              <a:noAutofit/>
            </a:bodyPr>
            <a:lstStyle/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Energy Storage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Batteries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Hot water TES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Chilled Water TES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6B38348-C74E-4E92-BD59-62A05DA697D4}"/>
                </a:ext>
              </a:extLst>
            </p:cNvPr>
            <p:cNvSpPr txBox="1"/>
            <p:nvPr/>
          </p:nvSpPr>
          <p:spPr>
            <a:xfrm>
              <a:off x="719548" y="2599870"/>
              <a:ext cx="1957493" cy="466888"/>
            </a:xfrm>
            <a:prstGeom prst="snip1Rect">
              <a:avLst/>
            </a:prstGeom>
            <a:solidFill>
              <a:srgbClr val="0079C1"/>
            </a:solidFill>
            <a:ln>
              <a:noFill/>
            </a:ln>
          </p:spPr>
          <p:txBody>
            <a:bodyPr wrap="square" lIns="91440" tIns="0" bIns="0" rtlCol="0" anchor="ctr" anchorCtr="0">
              <a:noAutofit/>
            </a:bodyPr>
            <a:lstStyle/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Conventional Generation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Electric Grid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Diesel Generators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6C91D10-30A0-47D9-AF0C-A0108C460E2A}"/>
                </a:ext>
              </a:extLst>
            </p:cNvPr>
            <p:cNvSpPr txBox="1"/>
            <p:nvPr/>
          </p:nvSpPr>
          <p:spPr>
            <a:xfrm>
              <a:off x="1228801" y="1613919"/>
              <a:ext cx="961108" cy="271607"/>
            </a:xfrm>
            <a:prstGeom prst="rect">
              <a:avLst/>
            </a:prstGeom>
            <a:solidFill>
              <a:srgbClr val="0079C1"/>
            </a:solidFill>
            <a:ln>
              <a:noFill/>
            </a:ln>
          </p:spPr>
          <p:txBody>
            <a:bodyPr wrap="square" lIns="182880" rtlCol="0" anchor="ctr" anchorCtr="0">
              <a:noAutofit/>
            </a:bodyPr>
            <a:lstStyle>
              <a:defPPr>
                <a:defRPr lang="en-US"/>
              </a:defPPr>
              <a:lvl1pPr>
                <a:defRPr sz="1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defRPr>
              </a:lvl1pPr>
            </a:lstStyle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Resources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BE3D140-9896-40BF-8DDB-DEA31C9A8CCE}"/>
                </a:ext>
              </a:extLst>
            </p:cNvPr>
            <p:cNvSpPr txBox="1"/>
            <p:nvPr/>
          </p:nvSpPr>
          <p:spPr>
            <a:xfrm>
              <a:off x="2535447" y="1360032"/>
              <a:ext cx="1387558" cy="643627"/>
            </a:xfrm>
            <a:prstGeom prst="roundRect">
              <a:avLst/>
            </a:prstGeom>
            <a:solidFill>
              <a:srgbClr val="0079C1"/>
            </a:solidFill>
            <a:ln>
              <a:noFill/>
            </a:ln>
          </p:spPr>
          <p:txBody>
            <a:bodyPr wrap="square" lIns="182880" rtlCol="0" anchor="ctr" anchorCtr="0">
              <a:noAutofit/>
            </a:bodyPr>
            <a:lstStyle/>
            <a:p>
              <a:pPr marL="0" marR="0" lvl="0" indent="0" algn="ctr" defTabSz="914163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Goals</a:t>
              </a:r>
              <a:r>
                <a:rPr kumimoji="0" lang="nl-NL" sz="11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Minimize Cost</a:t>
              </a:r>
            </a:p>
            <a:p>
              <a:pPr marL="0" marR="0" lvl="0" indent="0" algn="ctr" defTabSz="914163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Resilience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58F53EB-8D67-4DEA-93CF-8D1A4FCDEE52}"/>
                </a:ext>
              </a:extLst>
            </p:cNvPr>
            <p:cNvSpPr txBox="1"/>
            <p:nvPr/>
          </p:nvSpPr>
          <p:spPr>
            <a:xfrm>
              <a:off x="4053576" y="1359588"/>
              <a:ext cx="1596034" cy="634741"/>
            </a:xfrm>
            <a:prstGeom prst="roundRect">
              <a:avLst/>
            </a:prstGeom>
            <a:solidFill>
              <a:srgbClr val="0079C1"/>
            </a:solidFill>
            <a:ln>
              <a:noFill/>
            </a:ln>
          </p:spPr>
          <p:txBody>
            <a:bodyPr wrap="square" lIns="182880" rtlCol="0" anchor="ctr" anchorCtr="0">
              <a:noAutofit/>
            </a:bodyPr>
            <a:lstStyle/>
            <a:p>
              <a:pPr marL="0" marR="0" lvl="0" indent="0" algn="ctr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Economics</a:t>
              </a:r>
            </a:p>
            <a:p>
              <a:pPr marL="0" marR="0" lvl="0" indent="0" algn="ctr" defTabSz="914163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Technology Costs</a:t>
              </a:r>
            </a:p>
            <a:p>
              <a:pPr marL="0" marR="0" lvl="0" indent="0" algn="ctr" defTabSz="914163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Incentives</a:t>
              </a:r>
            </a:p>
            <a:p>
              <a:pPr marL="0" marR="0" lvl="0" indent="0" algn="ctr" defTabSz="914163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Financial Parameters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89CBD33-DC7D-42F0-9D4C-E13612F7CC01}"/>
                </a:ext>
              </a:extLst>
            </p:cNvPr>
            <p:cNvSpPr txBox="1"/>
            <p:nvPr/>
          </p:nvSpPr>
          <p:spPr>
            <a:xfrm>
              <a:off x="5781871" y="1359588"/>
              <a:ext cx="1503009" cy="634741"/>
            </a:xfrm>
            <a:prstGeom prst="roundRect">
              <a:avLst/>
            </a:prstGeom>
            <a:solidFill>
              <a:srgbClr val="0079C1"/>
            </a:solidFill>
            <a:ln>
              <a:noFill/>
            </a:ln>
          </p:spPr>
          <p:txBody>
            <a:bodyPr wrap="square" lIns="182880" rtlCol="0" anchor="ctr" anchorCtr="0">
              <a:noAutofit/>
            </a:bodyPr>
            <a:lstStyle/>
            <a:p>
              <a:pPr marL="0" marR="0" lvl="0" indent="0" algn="ctr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Utility Costs</a:t>
              </a:r>
            </a:p>
            <a:p>
              <a:pPr marL="0" marR="0" lvl="0" indent="0" algn="ctr" defTabSz="914163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Energy Charges</a:t>
              </a:r>
            </a:p>
            <a:p>
              <a:pPr marL="0" marR="0" lvl="0" indent="0" algn="ctr" defTabSz="914163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Demand  Charges</a:t>
              </a:r>
            </a:p>
            <a:p>
              <a:pPr marL="0" marR="0" lvl="0" indent="0" algn="ctr" defTabSz="914163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Escalation Rate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3E869A1C-C880-4684-A0D1-0BF406688EAD}"/>
                </a:ext>
              </a:extLst>
            </p:cNvPr>
            <p:cNvCxnSpPr/>
            <p:nvPr/>
          </p:nvCxnSpPr>
          <p:spPr>
            <a:xfrm flipH="1">
              <a:off x="6140809" y="3156096"/>
              <a:ext cx="453421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5E9732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5F7AB02-A328-470B-9A48-5FAF755F8780}"/>
                </a:ext>
              </a:extLst>
            </p:cNvPr>
            <p:cNvSpPr txBox="1"/>
            <p:nvPr/>
          </p:nvSpPr>
          <p:spPr>
            <a:xfrm>
              <a:off x="6596914" y="2864811"/>
              <a:ext cx="1417183" cy="559220"/>
            </a:xfrm>
            <a:prstGeom prst="roundRect">
              <a:avLst/>
            </a:prstGeom>
            <a:solidFill>
              <a:srgbClr val="5E9732"/>
            </a:solidFill>
            <a:ln>
              <a:noFill/>
            </a:ln>
          </p:spPr>
          <p:txBody>
            <a:bodyPr wrap="square" lIns="91440" rtlCol="0" anchor="ctr" anchorCtr="0">
              <a:noAutofit/>
            </a:bodyPr>
            <a:lstStyle/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Operations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Optimal Dispatch</a:t>
              </a:r>
            </a:p>
          </p:txBody>
        </p:sp>
        <p:sp>
          <p:nvSpPr>
            <p:cNvPr id="61" name="Rounded Rectangle 57">
              <a:extLst>
                <a:ext uri="{FF2B5EF4-FFF2-40B4-BE49-F238E27FC236}">
                  <a16:creationId xmlns:a16="http://schemas.microsoft.com/office/drawing/2014/main" xmlns="" id="{182984CE-C231-4C0A-B544-803CF5EA241C}"/>
                </a:ext>
              </a:extLst>
            </p:cNvPr>
            <p:cNvSpPr/>
            <p:nvPr/>
          </p:nvSpPr>
          <p:spPr>
            <a:xfrm>
              <a:off x="3478411" y="2645103"/>
              <a:ext cx="2634980" cy="1035226"/>
            </a:xfrm>
            <a:prstGeom prst="roundRect">
              <a:avLst/>
            </a:prstGeom>
            <a:solidFill>
              <a:srgbClr val="000000"/>
            </a:solidFill>
            <a:ln w="5715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REopt Lite</a:t>
              </a:r>
            </a:p>
            <a:p>
              <a:pPr marL="0" marR="0" lvl="0" indent="0" algn="ctr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Techno-economic </a:t>
              </a:r>
            </a:p>
            <a:p>
              <a:pPr marL="0" marR="0" lvl="0" indent="0" algn="ctr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Integration &amp; Optimization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5C4EF98-D6E3-4C79-AF11-FAA123D769A0}"/>
                </a:ext>
              </a:extLst>
            </p:cNvPr>
            <p:cNvSpPr txBox="1"/>
            <p:nvPr/>
          </p:nvSpPr>
          <p:spPr>
            <a:xfrm rot="16200000">
              <a:off x="-1272772" y="3081572"/>
              <a:ext cx="3396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Technology Options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1DBFB5C0-3754-4CD0-BF8F-5B4EDD7BBBC3}"/>
                </a:ext>
              </a:extLst>
            </p:cNvPr>
            <p:cNvSpPr txBox="1"/>
            <p:nvPr/>
          </p:nvSpPr>
          <p:spPr>
            <a:xfrm>
              <a:off x="2870051" y="1032423"/>
              <a:ext cx="4124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Drivers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4499D49-9D71-47A0-8D11-DF15F014497E}"/>
                </a:ext>
              </a:extLst>
            </p:cNvPr>
            <p:cNvSpPr txBox="1"/>
            <p:nvPr/>
          </p:nvSpPr>
          <p:spPr>
            <a:xfrm rot="5400000">
              <a:off x="7398845" y="2906490"/>
              <a:ext cx="2115272" cy="460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Optimized Minimum</a:t>
              </a:r>
            </a:p>
            <a:p>
              <a:pPr marL="0" marR="0" lvl="0" indent="0" algn="ctr" defTabSz="6858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Cost Solution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128B4CBE-340A-4F9E-BC3F-F869496C8717}"/>
                </a:ext>
              </a:extLst>
            </p:cNvPr>
            <p:cNvSpPr txBox="1"/>
            <p:nvPr/>
          </p:nvSpPr>
          <p:spPr>
            <a:xfrm>
              <a:off x="6594122" y="2111938"/>
              <a:ext cx="1410688" cy="558264"/>
            </a:xfrm>
            <a:prstGeom prst="roundRect">
              <a:avLst/>
            </a:prstGeom>
            <a:solidFill>
              <a:srgbClr val="5E9732"/>
            </a:solidFill>
            <a:ln>
              <a:noFill/>
            </a:ln>
          </p:spPr>
          <p:txBody>
            <a:bodyPr wrap="square" lIns="91440" rtlCol="0" anchor="ctr" anchorCtr="0">
              <a:noAutofit/>
            </a:bodyPr>
            <a:lstStyle/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Technologies 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Technology Mix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Technology Size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DE66A1D6-11F2-48E4-97BD-ECB5833CFACE}"/>
                </a:ext>
              </a:extLst>
            </p:cNvPr>
            <p:cNvSpPr txBox="1"/>
            <p:nvPr/>
          </p:nvSpPr>
          <p:spPr>
            <a:xfrm>
              <a:off x="6594122" y="3665724"/>
              <a:ext cx="1410688" cy="559220"/>
            </a:xfrm>
            <a:prstGeom prst="roundRect">
              <a:avLst/>
            </a:prstGeom>
            <a:solidFill>
              <a:srgbClr val="5E9732"/>
            </a:solidFill>
            <a:ln>
              <a:noFill/>
            </a:ln>
          </p:spPr>
          <p:txBody>
            <a:bodyPr wrap="square" lIns="91440" rtlCol="0" anchor="ctr" anchorCtr="0">
              <a:noAutofit/>
            </a:bodyPr>
            <a:lstStyle/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Project Economics 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CapEx</a:t>
              </a: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, </a:t>
              </a:r>
              <a:r>
                <a:rPr kumimoji="0" lang="en-US" sz="1100" b="1" i="0" u="none" strike="noStrike" kern="0" cap="none" spc="0" normalizeH="0" baseline="0" noProof="0" dirty="0" err="1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OpEx</a:t>
              </a:r>
              <a:endParaRPr kumimoji="0" lang="en-US" sz="1100" b="1" i="0" u="none" strike="noStrike" kern="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Net Present Value</a:t>
              </a:r>
            </a:p>
          </p:txBody>
        </p:sp>
        <p:pic>
          <p:nvPicPr>
            <p:cNvPr id="67" name="Picture 4" descr="http://www.freeiconspng.com/uploads/data-analytic-icon-6.png">
              <a:extLst>
                <a:ext uri="{FF2B5EF4-FFF2-40B4-BE49-F238E27FC236}">
                  <a16:creationId xmlns:a16="http://schemas.microsoft.com/office/drawing/2014/main" xmlns="" id="{40E4597D-8F47-4E12-8161-2F18DA81E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rgbClr val="5E973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120" y="2821190"/>
              <a:ext cx="447469" cy="45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2" descr="http://www.landsker.co.uk/wp-content/uploads/2014/03/planning-businessplans.png">
              <a:extLst>
                <a:ext uri="{FF2B5EF4-FFF2-40B4-BE49-F238E27FC236}">
                  <a16:creationId xmlns:a16="http://schemas.microsoft.com/office/drawing/2014/main" xmlns="" id="{F4E5C3FE-BFB4-4573-9AFB-2E99C5E63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rgbClr val="5E973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120" y="3576237"/>
              <a:ext cx="447469" cy="44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B250BD1E-5FE1-4F68-99D9-8F39CADA7DF8}"/>
                </a:ext>
              </a:extLst>
            </p:cNvPr>
            <p:cNvCxnSpPr/>
            <p:nvPr/>
          </p:nvCxnSpPr>
          <p:spPr>
            <a:xfrm flipH="1">
              <a:off x="6367519" y="2392286"/>
              <a:ext cx="227588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5E9732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xmlns="" id="{EE041EF5-5E06-4BC9-B19F-2781C28FD169}"/>
                </a:ext>
              </a:extLst>
            </p:cNvPr>
            <p:cNvCxnSpPr/>
            <p:nvPr/>
          </p:nvCxnSpPr>
          <p:spPr>
            <a:xfrm flipH="1">
              <a:off x="6374714" y="3919533"/>
              <a:ext cx="212914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5E9732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FDBFA6B-2768-42C5-8EA1-D64F18B33781}"/>
                </a:ext>
              </a:extLst>
            </p:cNvPr>
            <p:cNvCxnSpPr/>
            <p:nvPr/>
          </p:nvCxnSpPr>
          <p:spPr>
            <a:xfrm>
              <a:off x="6374714" y="2392287"/>
              <a:ext cx="7479" cy="1544628"/>
            </a:xfrm>
            <a:prstGeom prst="line">
              <a:avLst/>
            </a:prstGeom>
            <a:noFill/>
            <a:ln w="19050" cap="flat" cmpd="sng" algn="ctr">
              <a:solidFill>
                <a:srgbClr val="5E9732"/>
              </a:solidFill>
              <a:prstDash val="solid"/>
            </a:ln>
            <a:effectLst/>
          </p:spPr>
        </p:cxnSp>
        <p:pic>
          <p:nvPicPr>
            <p:cNvPr id="72" name="Picture 33" descr="http://rgsenergy.com/images/icon_sun.png">
              <a:extLst>
                <a:ext uri="{FF2B5EF4-FFF2-40B4-BE49-F238E27FC236}">
                  <a16:creationId xmlns:a16="http://schemas.microsoft.com/office/drawing/2014/main" xmlns="" id="{CB80AA90-DD51-4054-B792-9B770482E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rgbClr val="5E973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537" y="1990660"/>
              <a:ext cx="453421" cy="45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3" descr="http://rgsenergy.com/images/icon_sun.png">
              <a:extLst>
                <a:ext uri="{FF2B5EF4-FFF2-40B4-BE49-F238E27FC236}">
                  <a16:creationId xmlns:a16="http://schemas.microsoft.com/office/drawing/2014/main" xmlns="" id="{F21ABF96-BA95-45CC-9F5B-77B61A127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rgbClr val="0079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487" y="1503622"/>
              <a:ext cx="453421" cy="45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Image result for goals icon">
              <a:extLst>
                <a:ext uri="{FF2B5EF4-FFF2-40B4-BE49-F238E27FC236}">
                  <a16:creationId xmlns:a16="http://schemas.microsoft.com/office/drawing/2014/main" xmlns="" id="{5E9FB5C2-A477-4121-B0A2-8D7F9687F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rgbClr val="0079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187" y="1106400"/>
              <a:ext cx="453421" cy="45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0" descr="http://www.cpmconstruction.com/wp-content/uploads/2013/07/finpage_icon.png">
              <a:extLst>
                <a:ext uri="{FF2B5EF4-FFF2-40B4-BE49-F238E27FC236}">
                  <a16:creationId xmlns:a16="http://schemas.microsoft.com/office/drawing/2014/main" xmlns="" id="{42A3FFFE-E6CF-4A3B-8B35-C35C4A6F3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rgbClr val="0079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132" y="1106400"/>
              <a:ext cx="453421" cy="45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31" descr="http://www.precisebp.com/images/utility-icon-51b6b6eb.png">
              <a:extLst>
                <a:ext uri="{FF2B5EF4-FFF2-40B4-BE49-F238E27FC236}">
                  <a16:creationId xmlns:a16="http://schemas.microsoft.com/office/drawing/2014/main" xmlns="" id="{22BB5E95-D1B3-478D-AB57-BC22195BA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rgbClr val="0079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810" y="1058910"/>
              <a:ext cx="453421" cy="45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0348A8F-5BA1-48D4-A123-68D3EA42B3EA}"/>
                </a:ext>
              </a:extLst>
            </p:cNvPr>
            <p:cNvSpPr txBox="1"/>
            <p:nvPr/>
          </p:nvSpPr>
          <p:spPr>
            <a:xfrm>
              <a:off x="3702321" y="4652057"/>
              <a:ext cx="1023527" cy="33339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Electric Loads</a:t>
              </a:r>
            </a:p>
          </p:txBody>
        </p:sp>
        <p:pic>
          <p:nvPicPr>
            <p:cNvPr id="81" name="Picture 2" descr="https://pixabay.com/static/uploads/photo/2014/04/03/00/42/power-plug-309142_640.png">
              <a:extLst>
                <a:ext uri="{FF2B5EF4-FFF2-40B4-BE49-F238E27FC236}">
                  <a16:creationId xmlns:a16="http://schemas.microsoft.com/office/drawing/2014/main" xmlns="" id="{B773C4F1-B9FB-43D5-ADEF-3BE4C5E14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srgbClr val="0079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425" y="3919534"/>
              <a:ext cx="633321" cy="6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1200BDC-4A79-411A-9488-23456E9ED642}"/>
                </a:ext>
              </a:extLst>
            </p:cNvPr>
            <p:cNvSpPr txBox="1"/>
            <p:nvPr/>
          </p:nvSpPr>
          <p:spPr>
            <a:xfrm>
              <a:off x="4803462" y="4552790"/>
              <a:ext cx="1137852" cy="4034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 defTabSz="914186"/>
              <a:endParaRPr lang="en-US" sz="1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  <a:p>
              <a:pPr algn="ctr" defTabSz="914186"/>
              <a:r>
                <a:rPr lang="en-US" sz="1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</a:rPr>
                <a:t>Heating Loads</a:t>
              </a:r>
            </a:p>
            <a:p>
              <a:pPr algn="ctr" defTabSz="914186"/>
              <a:r>
                <a:rPr lang="en-US" sz="1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</a:rPr>
                <a:t>Cooling Loads</a:t>
              </a:r>
            </a:p>
          </p:txBody>
        </p:sp>
        <p:pic>
          <p:nvPicPr>
            <p:cNvPr id="83" name="Picture 3" descr="Image result for natural gas icon">
              <a:extLst>
                <a:ext uri="{FF2B5EF4-FFF2-40B4-BE49-F238E27FC236}">
                  <a16:creationId xmlns:a16="http://schemas.microsoft.com/office/drawing/2014/main" xmlns="" id="{0705C0D7-0C06-477D-A34F-EF7EC2BC6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538" y="3919533"/>
              <a:ext cx="670426" cy="670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239DF5C4-EA94-4CD7-9E7E-0E93758F7140}"/>
                </a:ext>
              </a:extLst>
            </p:cNvPr>
            <p:cNvSpPr txBox="1"/>
            <p:nvPr/>
          </p:nvSpPr>
          <p:spPr>
            <a:xfrm>
              <a:off x="719548" y="3863193"/>
              <a:ext cx="1957493" cy="1095097"/>
            </a:xfrm>
            <a:prstGeom prst="snip1Rect">
              <a:avLst/>
            </a:prstGeom>
            <a:solidFill>
              <a:schemeClr val="accent1"/>
            </a:solidFill>
            <a:ln w="44450">
              <a:solidFill>
                <a:srgbClr val="FF0000"/>
              </a:solidFill>
            </a:ln>
          </p:spPr>
          <p:txBody>
            <a:bodyPr wrap="square" lIns="91440" tIns="0" bIns="0" rtlCol="0" anchor="ctr" anchorCtr="0">
              <a:noAutofit/>
            </a:bodyPr>
            <a:lstStyle/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Combined Heat &amp; Power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ln w="3175">
                    <a:noFill/>
                  </a:ln>
                  <a:solidFill>
                    <a:prstClr val="white"/>
                  </a:solidFill>
                  <a:latin typeface="Calibri"/>
                </a:rPr>
                <a:t>Internal combustion engine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ln w="3175">
                    <a:noFill/>
                  </a:ln>
                  <a:solidFill>
                    <a:prstClr val="white"/>
                  </a:solidFill>
                  <a:latin typeface="Calibri"/>
                </a:rPr>
                <a:t>Combustion turbine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ln w="3175">
                    <a:noFill/>
                  </a:ln>
                  <a:solidFill>
                    <a:prstClr val="white"/>
                  </a:solidFill>
                  <a:latin typeface="Calibri"/>
                </a:rPr>
                <a:t>Fuel cells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ln w="3175">
                    <a:noFill/>
                  </a:ln>
                  <a:solidFill>
                    <a:prstClr val="white"/>
                  </a:solidFill>
                  <a:latin typeface="Calibri"/>
                </a:rPr>
                <a:t>Microturbine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ln w="3175">
                    <a:noFill/>
                  </a:ln>
                  <a:solidFill>
                    <a:prstClr val="white"/>
                  </a:solidFill>
                  <a:latin typeface="Calibri"/>
                </a:rPr>
                <a:t>Backpressure steam turbine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ln w="3175">
                    <a:noFill/>
                  </a:ln>
                  <a:solidFill>
                    <a:prstClr val="white"/>
                  </a:solidFill>
                  <a:latin typeface="Calibri"/>
                </a:rPr>
                <a:t>Absorption chiller</a:t>
              </a:r>
            </a:p>
            <a:p>
              <a:pPr marL="0" marR="0" lvl="0" indent="0" defTabSz="914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xmlns="" id="{FDE63124-D2E6-45C2-9001-2FE6216C7E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38190" y="4410742"/>
              <a:ext cx="2910224" cy="38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088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 eaLnBrk="1" hangingPunct="1">
                <a:buClr>
                  <a:schemeClr val="tx2"/>
                </a:buClr>
                <a:buFont typeface="Wingdings 2" panose="05020102010507070707" pitchFamily="18" charset="2"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*New additions in red</a:t>
              </a:r>
              <a:endParaRPr lang="en-US" altLang="en-US" sz="1400" dirty="0">
                <a:solidFill>
                  <a:srgbClr val="FF0000"/>
                </a:solidFill>
              </a:endParaRPr>
            </a:p>
            <a:p>
              <a:pPr defTabSz="914400" eaLnBrk="1" hangingPunct="1">
                <a:buClr>
                  <a:schemeClr val="tx2"/>
                </a:buClr>
              </a:pP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8889D5-E8EF-45DA-BAAF-8EB0F01FD28D}"/>
              </a:ext>
            </a:extLst>
          </p:cNvPr>
          <p:cNvSpPr/>
          <p:nvPr/>
        </p:nvSpPr>
        <p:spPr>
          <a:xfrm>
            <a:off x="719588" y="3381262"/>
            <a:ext cx="1953039" cy="300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A61471C-05FC-434E-BE2B-E427D176BF27}"/>
              </a:ext>
            </a:extLst>
          </p:cNvPr>
          <p:cNvSpPr/>
          <p:nvPr/>
        </p:nvSpPr>
        <p:spPr>
          <a:xfrm>
            <a:off x="5020349" y="3812486"/>
            <a:ext cx="648721" cy="633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Approach, cont.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AE1A755-ED93-43C8-AEA4-C520034593E3}"/>
              </a:ext>
            </a:extLst>
          </p:cNvPr>
          <p:cNvSpPr txBox="1">
            <a:spLocks/>
          </p:cNvSpPr>
          <p:nvPr/>
        </p:nvSpPr>
        <p:spPr bwMode="auto">
          <a:xfrm>
            <a:off x="469995" y="430728"/>
            <a:ext cx="8445405" cy="9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400" dirty="0"/>
              <a:t>REopt Lite Optimizes Size and Dispatch of Integrated Systems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B83FDC-1F93-481B-82E4-2BE8B060D5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38" y="1939159"/>
            <a:ext cx="4963612" cy="3932278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6CDAB8E8-2E38-424A-BBEE-674F1536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80" y="2189874"/>
            <a:ext cx="3194741" cy="4337981"/>
          </a:xfrm>
        </p:spPr>
        <p:txBody>
          <a:bodyPr numCol="1"/>
          <a:lstStyle/>
          <a:p>
            <a:pPr marL="169859" indent="-169859" defTabSz="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Considers the integrated operation of multiple technologies</a:t>
            </a:r>
          </a:p>
          <a:p>
            <a:pPr marL="169859" indent="-169859" defTabSz="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Analyzes hourly data across the project lifecycle</a:t>
            </a:r>
          </a:p>
          <a:p>
            <a:pPr marL="169859" indent="-169859" defTabSz="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Evaluates the trade-off between capital costs, operating costs, and savings to find the most cost-effective mix</a:t>
            </a:r>
          </a:p>
          <a:p>
            <a:pPr marL="169859" indent="-169859" defTabSz="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Provides outputs including recommended technology types and sizes, economics, emissions, and resilience</a:t>
            </a:r>
          </a:p>
          <a:p>
            <a:pPr marL="169859" indent="-169859" defTabSz="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400" dirty="0"/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56B9A4-AA31-4C15-8171-6B9E88838FB1}"/>
              </a:ext>
            </a:extLst>
          </p:cNvPr>
          <p:cNvSpPr/>
          <p:nvPr/>
        </p:nvSpPr>
        <p:spPr>
          <a:xfrm>
            <a:off x="395623" y="182093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tantia (Body)"/>
              </a:rPr>
              <a:t>REopt</a:t>
            </a:r>
            <a:r>
              <a:rPr lang="en-US" dirty="0">
                <a:latin typeface="Constantia (Body)"/>
              </a:rPr>
              <a:t> Lite: </a:t>
            </a:r>
          </a:p>
        </p:txBody>
      </p:sp>
    </p:spTree>
    <p:extLst>
      <p:ext uri="{BB962C8B-B14F-4D97-AF65-F5344CB8AC3E}">
        <p14:creationId xmlns:p14="http://schemas.microsoft.com/office/powerpoint/2010/main" val="309745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114F164-BD89-4287-B5A6-A5413A906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3094"/>
              </p:ext>
            </p:extLst>
          </p:nvPr>
        </p:nvGraphicFramePr>
        <p:xfrm>
          <a:off x="429768" y="3581400"/>
          <a:ext cx="8234022" cy="2901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754">
                  <a:extLst>
                    <a:ext uri="{9D8B030D-6E8A-4147-A177-3AD203B41FA5}">
                      <a16:colId xmlns:a16="http://schemas.microsoft.com/office/drawing/2014/main" xmlns="" val="1688605226"/>
                    </a:ext>
                  </a:extLst>
                </a:gridCol>
                <a:gridCol w="1910346">
                  <a:extLst>
                    <a:ext uri="{9D8B030D-6E8A-4147-A177-3AD203B41FA5}">
                      <a16:colId xmlns:a16="http://schemas.microsoft.com/office/drawing/2014/main" xmlns="" val="4151780872"/>
                    </a:ext>
                  </a:extLst>
                </a:gridCol>
                <a:gridCol w="2327622">
                  <a:extLst>
                    <a:ext uri="{9D8B030D-6E8A-4147-A177-3AD203B41FA5}">
                      <a16:colId xmlns:a16="http://schemas.microsoft.com/office/drawing/2014/main" xmlns="" val="3923018790"/>
                    </a:ext>
                  </a:extLst>
                </a:gridCol>
                <a:gridCol w="2712300">
                  <a:extLst>
                    <a:ext uri="{9D8B030D-6E8A-4147-A177-3AD203B41FA5}">
                      <a16:colId xmlns:a16="http://schemas.microsoft.com/office/drawing/2014/main" xmlns="" val="2882025043"/>
                    </a:ext>
                  </a:extLst>
                </a:gridCol>
              </a:tblGrid>
              <a:tr h="236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FY19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FY20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FY21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679182259"/>
                  </a:ext>
                </a:extLst>
              </a:tr>
              <a:tr h="487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Q1 Progress Measure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sets and references identified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CHP model finalized and user testing and validation complete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29717386"/>
                  </a:ext>
                </a:extLst>
              </a:tr>
              <a:tr h="507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Q2 Progress Measure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Kickoff meeting held</a:t>
                      </a:r>
                      <a:endParaRPr lang="en-US" sz="12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Preliminary CHP model integrated in REopt Lite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Beta REopt Lite CHP model for a single site deployed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184852357"/>
                  </a:ext>
                </a:extLst>
              </a:tr>
              <a:tr h="512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Q3 Progress Measure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requirements developed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User interface design requirements developed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 scaled to larger systems and validated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830697529"/>
                  </a:ext>
                </a:extLst>
              </a:tr>
              <a:tr h="487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Q4 Progress Measure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 requirements developed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Preliminary user interface developed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Final REopt Lite CHP model deployed and publicized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28411951"/>
                  </a:ext>
                </a:extLst>
              </a:tr>
              <a:tr h="670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Go/No-Go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Design requirements developed</a:t>
                      </a:r>
                      <a:endParaRPr lang="en-US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Preliminary CHP model completed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Final REopt Lite CHP model deployed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23260313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196930C-8687-4DCD-8196-C7A85C27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/>
          <a:lstStyle/>
          <a:p>
            <a:r>
              <a:rPr lang="en-US" sz="1800" dirty="0"/>
              <a:t>Held two workshops with TAPs for input on tool design requirements and demonstration of beta tool</a:t>
            </a:r>
          </a:p>
          <a:p>
            <a:r>
              <a:rPr lang="en-US" sz="1800" dirty="0"/>
              <a:t>Identified default datasets, costs, assumptions, and references</a:t>
            </a:r>
          </a:p>
          <a:p>
            <a:r>
              <a:rPr lang="en-US" sz="1800" dirty="0"/>
              <a:t>Releasing beta version of CHP model at the end of June</a:t>
            </a:r>
          </a:p>
          <a:p>
            <a:pPr lvl="1"/>
            <a:r>
              <a:rPr lang="en-US" sz="1600" dirty="0"/>
              <a:t>Expanded capabilities will include heating and cooling loads, 4 combined heat and power prime movers (reciprocating engine, microturbine, combustion turbine, fuel cell), chilled water storage, hot water storage, and absorption chiller</a:t>
            </a:r>
          </a:p>
          <a:p>
            <a:pPr lvl="1"/>
            <a:r>
              <a:rPr lang="en-US" sz="1600" dirty="0"/>
              <a:t>Efficiency improvements will reduce run time</a:t>
            </a: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8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9CCD06-2020-4DBB-BD53-300CC35B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08" y="946870"/>
            <a:ext cx="82296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Tool demonstrates value of hybrid CHP systems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BD28AF49-E3A4-4602-935C-C154E4589F17}"/>
              </a:ext>
            </a:extLst>
          </p:cNvPr>
          <p:cNvSpPr txBox="1">
            <a:spLocks/>
          </p:cNvSpPr>
          <p:nvPr/>
        </p:nvSpPr>
        <p:spPr>
          <a:xfrm>
            <a:off x="271966" y="1441523"/>
            <a:ext cx="4122002" cy="29528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500" b="1" i="1" dirty="0">
                <a:solidFill>
                  <a:schemeClr val="tx2"/>
                </a:solidFill>
              </a:rPr>
              <a:t>System Size and Net Present Value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F4F7A02D-E005-487A-8303-47BF83D62724}"/>
              </a:ext>
            </a:extLst>
          </p:cNvPr>
          <p:cNvSpPr txBox="1">
            <a:spLocks/>
          </p:cNvSpPr>
          <p:nvPr/>
        </p:nvSpPr>
        <p:spPr>
          <a:xfrm>
            <a:off x="4827451" y="1474947"/>
            <a:ext cx="4122002" cy="2952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09448" rtl="0" eaLnBrk="1" latinLnBrk="0" hangingPunct="1">
              <a:spcBef>
                <a:spcPts val="1333"/>
              </a:spcBef>
              <a:buFont typeface="Arial"/>
              <a:buNone/>
              <a:defRPr sz="23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52" indent="-380905" algn="l" defTabSz="609448" rtl="0" eaLnBrk="1" latinLnBrk="0" hangingPunct="1">
              <a:spcBef>
                <a:spcPct val="20000"/>
              </a:spcBef>
              <a:buFont typeface="Arial"/>
              <a:buChar char="–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1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67" indent="-304724" algn="l" defTabSz="609448" rtl="0" eaLnBrk="1" latinLnBrk="0" hangingPunct="1">
              <a:spcBef>
                <a:spcPct val="20000"/>
              </a:spcBef>
              <a:buFont typeface="Arial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14" indent="-304724" algn="l" defTabSz="609448" rtl="0" eaLnBrk="1" latinLnBrk="0" hangingPunct="1">
              <a:spcBef>
                <a:spcPct val="20000"/>
              </a:spcBef>
              <a:buFont typeface="Arial"/>
              <a:buChar char="»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i="1" dirty="0">
                <a:solidFill>
                  <a:schemeClr val="tx2"/>
                </a:solidFill>
              </a:rPr>
              <a:t>Detailed Financial Outputs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BD8BE56-FA0A-4D74-9FD3-40A8917F0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62" y="1731261"/>
            <a:ext cx="3935577" cy="2785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B72DCD-0019-49FE-A3FD-13DC6BDB0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2" y="4987882"/>
            <a:ext cx="3937147" cy="1516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Placeholder 25">
            <a:extLst>
              <a:ext uri="{FF2B5EF4-FFF2-40B4-BE49-F238E27FC236}">
                <a16:creationId xmlns:a16="http://schemas.microsoft.com/office/drawing/2014/main" xmlns="" id="{99995B32-9608-4727-8571-5183D307E3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22" r="15822"/>
          <a:stretch>
            <a:fillRect/>
          </a:stretch>
        </p:blipFill>
        <p:spPr>
          <a:xfrm>
            <a:off x="4870374" y="1731261"/>
            <a:ext cx="3871998" cy="2785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FB08A7B0-5E6B-4777-9843-F143486635F0}"/>
              </a:ext>
            </a:extLst>
          </p:cNvPr>
          <p:cNvSpPr txBox="1">
            <a:spLocks/>
          </p:cNvSpPr>
          <p:nvPr/>
        </p:nvSpPr>
        <p:spPr>
          <a:xfrm>
            <a:off x="450780" y="4731568"/>
            <a:ext cx="4188701" cy="2952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09448" rtl="0" eaLnBrk="1" latinLnBrk="0" hangingPunct="1">
              <a:spcBef>
                <a:spcPts val="1333"/>
              </a:spcBef>
              <a:buFont typeface="Arial"/>
              <a:buNone/>
              <a:defRPr sz="23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52" indent="-380905" algn="l" defTabSz="609448" rtl="0" eaLnBrk="1" latinLnBrk="0" hangingPunct="1">
              <a:spcBef>
                <a:spcPct val="20000"/>
              </a:spcBef>
              <a:buFont typeface="Arial"/>
              <a:buChar char="–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1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67" indent="-304724" algn="l" defTabSz="609448" rtl="0" eaLnBrk="1" latinLnBrk="0" hangingPunct="1">
              <a:spcBef>
                <a:spcPct val="20000"/>
              </a:spcBef>
              <a:buFont typeface="Arial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14" indent="-304724" algn="l" defTabSz="609448" rtl="0" eaLnBrk="1" latinLnBrk="0" hangingPunct="1">
              <a:spcBef>
                <a:spcPct val="20000"/>
              </a:spcBef>
              <a:buFont typeface="Arial"/>
              <a:buChar char="»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i="1" dirty="0">
                <a:solidFill>
                  <a:schemeClr val="tx2"/>
                </a:solidFill>
              </a:rPr>
              <a:t>Hourly Electrical Dispatch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CF6C0AF3-5E4E-4936-9135-BB1BBF88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09127E6-CCA3-445D-A3EA-25C55E989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31" b="32415"/>
          <a:stretch/>
        </p:blipFill>
        <p:spPr>
          <a:xfrm>
            <a:off x="4870375" y="4987882"/>
            <a:ext cx="3871998" cy="1516326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33FF9E75-B22A-4861-9F2E-E0AED4B8FC0D}"/>
              </a:ext>
            </a:extLst>
          </p:cNvPr>
          <p:cNvSpPr txBox="1">
            <a:spLocks/>
          </p:cNvSpPr>
          <p:nvPr/>
        </p:nvSpPr>
        <p:spPr>
          <a:xfrm>
            <a:off x="4760752" y="4731568"/>
            <a:ext cx="4188701" cy="2952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09448" rtl="0" eaLnBrk="1" latinLnBrk="0" hangingPunct="1">
              <a:spcBef>
                <a:spcPts val="1333"/>
              </a:spcBef>
              <a:buFont typeface="Arial"/>
              <a:buNone/>
              <a:defRPr sz="23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52" indent="-380905" algn="l" defTabSz="609448" rtl="0" eaLnBrk="1" latinLnBrk="0" hangingPunct="1">
              <a:spcBef>
                <a:spcPct val="20000"/>
              </a:spcBef>
              <a:buFont typeface="Arial"/>
              <a:buChar char="–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1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67" indent="-304724" algn="l" defTabSz="609448" rtl="0" eaLnBrk="1" latinLnBrk="0" hangingPunct="1">
              <a:spcBef>
                <a:spcPct val="20000"/>
              </a:spcBef>
              <a:buFont typeface="Arial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14" indent="-304724" algn="l" defTabSz="609448" rtl="0" eaLnBrk="1" latinLnBrk="0" hangingPunct="1">
              <a:spcBef>
                <a:spcPct val="20000"/>
              </a:spcBef>
              <a:buFont typeface="Arial"/>
              <a:buChar char="»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i="1" dirty="0">
                <a:solidFill>
                  <a:schemeClr val="tx2"/>
                </a:solidFill>
              </a:rPr>
              <a:t>Hourly Thermal Dispatch</a:t>
            </a:r>
          </a:p>
        </p:txBody>
      </p:sp>
    </p:spTree>
    <p:extLst>
      <p:ext uri="{BB962C8B-B14F-4D97-AF65-F5344CB8AC3E}">
        <p14:creationId xmlns:p14="http://schemas.microsoft.com/office/powerpoint/2010/main" val="829625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7bbd8d32-57eb-4c25-a7af-abe0816fa3e8" ContentTypeId="0x0101" PreviousValue="false"/>
</file>

<file path=customXml/itemProps1.xml><?xml version="1.0" encoding="utf-8"?>
<ds:datastoreItem xmlns:ds="http://schemas.openxmlformats.org/officeDocument/2006/customXml" ds:itemID="{A12734EC-8916-4A18-A95D-AFAD45715E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9b406-8ab6-4e35-b189-c607f551e6ff"/>
    <ds:schemaRef ds:uri="a61bfe4a-0ddf-4441-8e99-727684e48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F55619-25C3-4F69-8059-E2A6554CD104}">
  <ds:schemaRefs>
    <ds:schemaRef ds:uri="a61bfe4a-0ddf-4441-8e99-727684e48fab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c6d9b406-8ab6-4e35-b189-c607f551e6f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37C05C-FCD6-42D7-83AF-096C22B6280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B8007D1-1920-4C21-A4A8-73602D062DB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57AE9AB-4A04-43C4-9C38-B03D23FA705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9632</TotalTime>
  <Words>1244</Words>
  <Application>Microsoft Office PowerPoint</Application>
  <PresentationFormat>On-screen Show (4:3)</PresentationFormat>
  <Paragraphs>218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Constantia</vt:lpstr>
      <vt:lpstr>Constantia (Body)</vt:lpstr>
      <vt:lpstr>Times New Roman</vt:lpstr>
      <vt:lpstr>Wingdings</vt:lpstr>
      <vt:lpstr>Wingdings 2</vt:lpstr>
      <vt:lpstr>Flow</vt:lpstr>
      <vt:lpstr>Default Theme</vt:lpstr>
      <vt:lpstr>Combined Heat and Power (CHP) Modeling in the REopt Lite Web Tool CID Number GO28308 National Renewable Energy Laboratory, Colorado School of Mines, and Clean Energy Group Fiscal Year 2019-2021</vt:lpstr>
      <vt:lpstr>Overview</vt:lpstr>
      <vt:lpstr>Project Objectives</vt:lpstr>
      <vt:lpstr>Technical Innovation</vt:lpstr>
      <vt:lpstr>Technical Innovation</vt:lpstr>
      <vt:lpstr>Technical Approach</vt:lpstr>
      <vt:lpstr>Technical Approach, cont.</vt:lpstr>
      <vt:lpstr>Results and Accomplishments</vt:lpstr>
      <vt:lpstr>Results and Accomplishments</vt:lpstr>
      <vt:lpstr>Transition (beyond DOE assistance)</vt:lpstr>
    </vt:vector>
  </TitlesOfParts>
  <Company>t-Centric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Randall Sands</dc:creator>
  <cp:lastModifiedBy>Kardell, Jason (CONTR)</cp:lastModifiedBy>
  <cp:revision>214</cp:revision>
  <cp:lastPrinted>2018-05-31T19:00:36Z</cp:lastPrinted>
  <dcterms:created xsi:type="dcterms:W3CDTF">2010-01-20T19:19:30Z</dcterms:created>
  <dcterms:modified xsi:type="dcterms:W3CDTF">2020-05-29T17:26:00Z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