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notesSlides/notesSlide9.xml" ContentType="application/vnd.openxmlformats-officedocument.presentationml.notesSlide+xml"/>
  <Override PartName="/ppt/slideLayouts/slideLayout102.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9.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4"/>
  </p:notesMasterIdLst>
  <p:handoutMasterIdLst>
    <p:handoutMasterId r:id="rId25"/>
  </p:handoutMasterIdLst>
  <p:sldIdLst>
    <p:sldId id="841" r:id="rId11"/>
    <p:sldId id="882" r:id="rId12"/>
    <p:sldId id="883" r:id="rId13"/>
    <p:sldId id="884" r:id="rId14"/>
    <p:sldId id="881" r:id="rId15"/>
    <p:sldId id="885" r:id="rId16"/>
    <p:sldId id="874" r:id="rId17"/>
    <p:sldId id="888" r:id="rId18"/>
    <p:sldId id="887" r:id="rId19"/>
    <p:sldId id="880" r:id="rId20"/>
    <p:sldId id="889" r:id="rId21"/>
    <p:sldId id="875" r:id="rId22"/>
    <p:sldId id="862"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2" autoAdjust="0"/>
    <p:restoredTop sz="89869" autoAdjust="0"/>
  </p:normalViewPr>
  <p:slideViewPr>
    <p:cSldViewPr>
      <p:cViewPr varScale="1">
        <p:scale>
          <a:sx n="92" d="100"/>
          <a:sy n="92" d="100"/>
        </p:scale>
        <p:origin x="816"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openxmlformats.org/officeDocument/2006/relationships/customXml" Target="../customXml/item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5/21/2020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8735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7662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1897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241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835713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5/21/2020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5/21/2020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9.xml"/><Relationship Id="rId7" Type="http://schemas.openxmlformats.org/officeDocument/2006/relationships/image" Target="../media/image1.jpe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theme" Target="../theme/theme7.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2"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a:t>Combined Heat and Power</a:t>
            </a:r>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a:t>Bob Gemmer, 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600" dirty="0">
                <a:solidFill>
                  <a:schemeClr val="accent5"/>
                </a:solidFill>
              </a:rPr>
              <a:t>Accomplishments: Impact of Flexible CHP Concept on the Grid (Modeling of the California Market)</a:t>
            </a:r>
          </a:p>
        </p:txBody>
      </p:sp>
      <p:sp>
        <p:nvSpPr>
          <p:cNvPr id="4" name="Content Placeholder 1">
            <a:extLst>
              <a:ext uri="{FF2B5EF4-FFF2-40B4-BE49-F238E27FC236}">
                <a16:creationId xmlns="" xmlns:a16="http://schemas.microsoft.com/office/drawing/2014/main" id="{7905E997-B8E5-4358-BC73-752A246D8F42}"/>
              </a:ext>
            </a:extLst>
          </p:cNvPr>
          <p:cNvSpPr txBox="1">
            <a:spLocks/>
          </p:cNvSpPr>
          <p:nvPr/>
        </p:nvSpPr>
        <p:spPr>
          <a:xfrm>
            <a:off x="177800" y="1447800"/>
            <a:ext cx="4470400" cy="4876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u="sng" dirty="0">
                <a:latin typeface="+mn-lt"/>
              </a:rPr>
              <a:t>Objective</a:t>
            </a:r>
            <a:r>
              <a:rPr lang="en-US" sz="1800" dirty="0">
                <a:latin typeface="+mn-lt"/>
              </a:rPr>
              <a:t>: Estimate value of added flexible CHP at California </a:t>
            </a:r>
            <a:r>
              <a:rPr lang="en-US" sz="1800" b="1" dirty="0">
                <a:latin typeface="+mn-lt"/>
              </a:rPr>
              <a:t>industrial and institutional sites </a:t>
            </a:r>
            <a:r>
              <a:rPr lang="en-US" sz="1800" dirty="0">
                <a:latin typeface="+mn-lt"/>
              </a:rPr>
              <a:t>due to increased revenue from grid services and lower CHP costs. </a:t>
            </a:r>
          </a:p>
          <a:p>
            <a:pPr marL="0" indent="0">
              <a:buFont typeface="Arial" charset="0"/>
              <a:buNone/>
            </a:pPr>
            <a:r>
              <a:rPr lang="en-US" sz="1800" u="sng" dirty="0">
                <a:latin typeface="+mn-lt"/>
              </a:rPr>
              <a:t>Three scenarios modeled</a:t>
            </a:r>
            <a:r>
              <a:rPr lang="en-US" sz="1800" dirty="0">
                <a:latin typeface="+mn-lt"/>
              </a:rPr>
              <a:t>: Added flexible CHP systems on the CA grid in 2024:</a:t>
            </a:r>
          </a:p>
          <a:p>
            <a:r>
              <a:rPr lang="en-US" sz="1800" b="1" i="1" dirty="0">
                <a:latin typeface="+mn-lt"/>
              </a:rPr>
              <a:t>Baseline: </a:t>
            </a:r>
            <a:r>
              <a:rPr lang="en-US" sz="1800" dirty="0">
                <a:latin typeface="+mn-lt"/>
              </a:rPr>
              <a:t>33% renewables on grid, 3,400 MW existing CHP for site loads</a:t>
            </a:r>
          </a:p>
          <a:p>
            <a:r>
              <a:rPr lang="en-US" sz="1800" b="1" i="1" dirty="0">
                <a:latin typeface="+mn-lt"/>
              </a:rPr>
              <a:t>Traditional CHP: </a:t>
            </a:r>
            <a:r>
              <a:rPr lang="en-US" sz="1800" dirty="0">
                <a:latin typeface="+mn-lt"/>
              </a:rPr>
              <a:t>Serves site loads + 10% capacity for grid services &lt;500 </a:t>
            </a:r>
            <a:r>
              <a:rPr lang="en-US" sz="1800" dirty="0" err="1">
                <a:latin typeface="+mn-lt"/>
              </a:rPr>
              <a:t>hr</a:t>
            </a:r>
            <a:r>
              <a:rPr lang="en-US" sz="1800" dirty="0">
                <a:latin typeface="+mn-lt"/>
              </a:rPr>
              <a:t>/</a:t>
            </a:r>
            <a:r>
              <a:rPr lang="en-US" sz="1800" dirty="0" err="1">
                <a:latin typeface="+mn-lt"/>
              </a:rPr>
              <a:t>yr</a:t>
            </a:r>
            <a:endParaRPr lang="en-US" sz="1800" dirty="0">
              <a:latin typeface="+mn-lt"/>
            </a:endParaRPr>
          </a:p>
          <a:p>
            <a:r>
              <a:rPr lang="en-US" sz="1800" b="1" i="1" dirty="0">
                <a:latin typeface="+mn-lt"/>
              </a:rPr>
              <a:t>Advanced CHP: </a:t>
            </a:r>
            <a:r>
              <a:rPr lang="en-US" sz="1800" dirty="0">
                <a:latin typeface="+mn-lt"/>
              </a:rPr>
              <a:t>Serves site loads + large flexible capacity for grid services</a:t>
            </a:r>
          </a:p>
          <a:p>
            <a:r>
              <a:rPr lang="en-US" sz="1800" b="1" i="1" dirty="0">
                <a:latin typeface="+mn-lt"/>
              </a:rPr>
              <a:t>Combined Scenario: </a:t>
            </a:r>
            <a:r>
              <a:rPr lang="en-US" sz="1800" dirty="0">
                <a:latin typeface="+mn-lt"/>
              </a:rPr>
              <a:t>Selects most profitable option (between traditional and advanced) at each site</a:t>
            </a:r>
          </a:p>
          <a:p>
            <a:endParaRPr lang="en-US" sz="1800" dirty="0">
              <a:latin typeface="+mn-lt"/>
            </a:endParaRPr>
          </a:p>
          <a:p>
            <a:endParaRPr lang="en-US" dirty="0">
              <a:latin typeface="+mn-lt"/>
            </a:endParaRPr>
          </a:p>
        </p:txBody>
      </p:sp>
      <p:sp>
        <p:nvSpPr>
          <p:cNvPr id="5" name="Content Placeholder 3">
            <a:extLst>
              <a:ext uri="{FF2B5EF4-FFF2-40B4-BE49-F238E27FC236}">
                <a16:creationId xmlns="" xmlns:a16="http://schemas.microsoft.com/office/drawing/2014/main" id="{F05F0434-9650-4ABA-8B20-AAC266CE589E}"/>
              </a:ext>
            </a:extLst>
          </p:cNvPr>
          <p:cNvSpPr txBox="1">
            <a:spLocks/>
          </p:cNvSpPr>
          <p:nvPr/>
        </p:nvSpPr>
        <p:spPr>
          <a:xfrm>
            <a:off x="4648200" y="1447800"/>
            <a:ext cx="4318000" cy="4876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u="sng" dirty="0">
                <a:latin typeface="+mn-lt"/>
              </a:rPr>
              <a:t>Key findings</a:t>
            </a:r>
            <a:r>
              <a:rPr lang="en-US" sz="1800" dirty="0">
                <a:latin typeface="+mn-lt"/>
              </a:rPr>
              <a:t>: </a:t>
            </a:r>
          </a:p>
          <a:p>
            <a:r>
              <a:rPr lang="en-US" sz="1800" b="1" i="1" dirty="0">
                <a:latin typeface="+mn-lt"/>
              </a:rPr>
              <a:t>Reduced grid operating costs</a:t>
            </a:r>
            <a:r>
              <a:rPr lang="en-US" sz="1800" dirty="0">
                <a:latin typeface="+mn-lt"/>
              </a:rPr>
              <a:t>:</a:t>
            </a:r>
          </a:p>
          <a:p>
            <a:pPr marL="400050" lvl="1" indent="0">
              <a:spcBef>
                <a:spcPts val="0"/>
              </a:spcBef>
              <a:buFont typeface="Arial" charset="0"/>
              <a:buNone/>
            </a:pPr>
            <a:r>
              <a:rPr lang="en-US" sz="1700" dirty="0"/>
              <a:t>All scenarios reduce grid operating costs by $1 Billion or more.  </a:t>
            </a:r>
          </a:p>
          <a:p>
            <a:r>
              <a:rPr lang="en-US" sz="1800" b="1" i="1" dirty="0">
                <a:latin typeface="+mn-lt"/>
              </a:rPr>
              <a:t>Increased generation capacity</a:t>
            </a:r>
            <a:r>
              <a:rPr lang="en-US" sz="1800" dirty="0">
                <a:latin typeface="+mn-lt"/>
              </a:rPr>
              <a:t>: </a:t>
            </a:r>
            <a:r>
              <a:rPr lang="en-US" sz="1700" dirty="0">
                <a:latin typeface="+mn-lt"/>
              </a:rPr>
              <a:t>Alleviates need for new centralized power plants. </a:t>
            </a:r>
          </a:p>
          <a:p>
            <a:r>
              <a:rPr lang="en-US" sz="1800" b="1" i="1" dirty="0">
                <a:latin typeface="+mn-lt"/>
              </a:rPr>
              <a:t>Lowers site energy costs and provides additional revenue stream</a:t>
            </a:r>
            <a:r>
              <a:rPr lang="en-US" sz="1800" dirty="0">
                <a:latin typeface="+mn-lt"/>
              </a:rPr>
              <a:t>: </a:t>
            </a:r>
          </a:p>
          <a:p>
            <a:pPr marL="400050" lvl="1" indent="0">
              <a:spcBef>
                <a:spcPts val="0"/>
              </a:spcBef>
              <a:buFont typeface="Arial" charset="0"/>
              <a:buNone/>
            </a:pPr>
            <a:r>
              <a:rPr lang="en-US" sz="1700" dirty="0"/>
              <a:t>Sites receive average additional revenue of $40,000 - $780,000 / MW surplus capacity.</a:t>
            </a:r>
          </a:p>
          <a:p>
            <a:r>
              <a:rPr lang="en-US" sz="1800" b="1" i="1" dirty="0">
                <a:latin typeface="+mn-lt"/>
              </a:rPr>
              <a:t>Reduction in grid stress:</a:t>
            </a:r>
            <a:r>
              <a:rPr lang="en-US" sz="1800" dirty="0">
                <a:latin typeface="+mn-lt"/>
              </a:rPr>
              <a:t> </a:t>
            </a:r>
          </a:p>
          <a:p>
            <a:pPr marL="400050" lvl="1" indent="0">
              <a:spcBef>
                <a:spcPts val="0"/>
              </a:spcBef>
              <a:buFont typeface="Arial" charset="0"/>
              <a:buNone/>
            </a:pPr>
            <a:r>
              <a:rPr lang="en-US" sz="1700" dirty="0"/>
              <a:t>Eliminates hours when reserves may not be met or transmission ratings exceeded.</a:t>
            </a:r>
          </a:p>
        </p:txBody>
      </p:sp>
      <p:sp>
        <p:nvSpPr>
          <p:cNvPr id="6" name="TextBox 5">
            <a:extLst>
              <a:ext uri="{FF2B5EF4-FFF2-40B4-BE49-F238E27FC236}">
                <a16:creationId xmlns="" xmlns:a16="http://schemas.microsoft.com/office/drawing/2014/main" id="{B5F396C9-D3B8-495D-B466-964EBE9CF728}"/>
              </a:ext>
            </a:extLst>
          </p:cNvPr>
          <p:cNvSpPr txBox="1"/>
          <p:nvPr/>
        </p:nvSpPr>
        <p:spPr>
          <a:xfrm>
            <a:off x="1714500" y="1000125"/>
            <a:ext cx="5715000" cy="381000"/>
          </a:xfrm>
          <a:prstGeom prst="rect">
            <a:avLst/>
          </a:prstGeom>
        </p:spPr>
        <p:txBody>
          <a:bodyPr vert="horz" wrap="square" lIns="91440" tIns="45720" rIns="91440" bIns="45720" rtlCol="0">
            <a:normAutofit fontScale="92500" lnSpcReduction="10000"/>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b="1" dirty="0">
                <a:solidFill>
                  <a:schemeClr val="tx1">
                    <a:lumMod val="50000"/>
                  </a:schemeClr>
                </a:solidFill>
                <a:latin typeface="+mn-lt"/>
                <a:cs typeface="Arial Narrow"/>
              </a:rPr>
              <a:t>Analysis Results</a:t>
            </a:r>
          </a:p>
        </p:txBody>
      </p:sp>
    </p:spTree>
    <p:extLst>
      <p:ext uri="{BB962C8B-B14F-4D97-AF65-F5344CB8AC3E}">
        <p14:creationId xmlns:p14="http://schemas.microsoft.com/office/powerpoint/2010/main" val="119693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97F84-1EF9-4181-B05B-86A7D3F0649B}"/>
              </a:ext>
            </a:extLst>
          </p:cNvPr>
          <p:cNvSpPr>
            <a:spLocks noGrp="1"/>
          </p:cNvSpPr>
          <p:nvPr>
            <p:ph type="title"/>
          </p:nvPr>
        </p:nvSpPr>
        <p:spPr/>
        <p:txBody>
          <a:bodyPr/>
          <a:lstStyle/>
          <a:p>
            <a:r>
              <a:rPr lang="en-US" dirty="0"/>
              <a:t>CHP TAP Regions</a:t>
            </a:r>
          </a:p>
        </p:txBody>
      </p:sp>
      <p:pic>
        <p:nvPicPr>
          <p:cNvPr id="3" name="Content Placeholder 3">
            <a:extLst>
              <a:ext uri="{FF2B5EF4-FFF2-40B4-BE49-F238E27FC236}">
                <a16:creationId xmlns="" xmlns:a16="http://schemas.microsoft.com/office/drawing/2014/main" id="{89B20665-E222-4D63-AA01-47619F8D551C}"/>
              </a:ext>
            </a:extLst>
          </p:cNvPr>
          <p:cNvPicPr>
            <a:picLocks noChangeAspect="1"/>
          </p:cNvPicPr>
          <p:nvPr/>
        </p:nvPicPr>
        <p:blipFill rotWithShape="1">
          <a:blip r:embed="rId2"/>
          <a:srcRect b="17503"/>
          <a:stretch/>
        </p:blipFill>
        <p:spPr bwMode="auto">
          <a:xfrm>
            <a:off x="533400" y="1219200"/>
            <a:ext cx="8001138" cy="4953000"/>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60303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812800"/>
          </a:xfrm>
        </p:spPr>
        <p:txBody>
          <a:bodyPr/>
          <a:lstStyle/>
          <a:p>
            <a:r>
              <a:rPr lang="en-US" sz="2400" dirty="0">
                <a:solidFill>
                  <a:schemeClr val="accent5"/>
                </a:solidFill>
              </a:rPr>
              <a:t>CHP TAP Accomplishments: FY19 and FY20 [through March 2020]</a:t>
            </a:r>
          </a:p>
        </p:txBody>
      </p:sp>
      <p:grpSp>
        <p:nvGrpSpPr>
          <p:cNvPr id="4" name="Group 3">
            <a:extLst>
              <a:ext uri="{FF2B5EF4-FFF2-40B4-BE49-F238E27FC236}">
                <a16:creationId xmlns="" xmlns:a16="http://schemas.microsoft.com/office/drawing/2014/main" id="{6B1E24A3-80F1-46D7-AF31-B9561CA0D022}"/>
              </a:ext>
            </a:extLst>
          </p:cNvPr>
          <p:cNvGrpSpPr/>
          <p:nvPr/>
        </p:nvGrpSpPr>
        <p:grpSpPr>
          <a:xfrm>
            <a:off x="208526" y="2006275"/>
            <a:ext cx="8430135" cy="3611800"/>
            <a:chOff x="1183300" y="1537797"/>
            <a:chExt cx="9825392" cy="4394710"/>
          </a:xfrm>
        </p:grpSpPr>
        <p:pic>
          <p:nvPicPr>
            <p:cNvPr id="5" name="Picture 4">
              <a:extLst>
                <a:ext uri="{FF2B5EF4-FFF2-40B4-BE49-F238E27FC236}">
                  <a16:creationId xmlns="" xmlns:a16="http://schemas.microsoft.com/office/drawing/2014/main" id="{BF31A018-C4AF-4D97-954A-679A6EBB48BC}"/>
                </a:ext>
              </a:extLst>
            </p:cNvPr>
            <p:cNvPicPr>
              <a:picLocks noChangeAspect="1"/>
            </p:cNvPicPr>
            <p:nvPr/>
          </p:nvPicPr>
          <p:blipFill>
            <a:blip r:embed="rId3"/>
            <a:stretch>
              <a:fillRect/>
            </a:stretch>
          </p:blipFill>
          <p:spPr>
            <a:xfrm>
              <a:off x="1183300" y="1537797"/>
              <a:ext cx="9825392" cy="4394710"/>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6" name="Picture 5">
              <a:extLst>
                <a:ext uri="{FF2B5EF4-FFF2-40B4-BE49-F238E27FC236}">
                  <a16:creationId xmlns="" xmlns:a16="http://schemas.microsoft.com/office/drawing/2014/main" id="{730ED426-8C43-4FC2-A38B-952204416718}"/>
                </a:ext>
              </a:extLst>
            </p:cNvPr>
            <p:cNvPicPr>
              <a:picLocks noChangeAspect="1"/>
            </p:cNvPicPr>
            <p:nvPr/>
          </p:nvPicPr>
          <p:blipFill>
            <a:blip r:embed="rId4"/>
            <a:stretch>
              <a:fillRect/>
            </a:stretch>
          </p:blipFill>
          <p:spPr>
            <a:xfrm>
              <a:off x="1315711" y="3906003"/>
              <a:ext cx="2159106" cy="1920859"/>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7" name="Picture 6">
              <a:extLst>
                <a:ext uri="{FF2B5EF4-FFF2-40B4-BE49-F238E27FC236}">
                  <a16:creationId xmlns="" xmlns:a16="http://schemas.microsoft.com/office/drawing/2014/main" id="{33A037EC-AD6B-4FD9-82E3-143AF5ECF57B}"/>
                </a:ext>
              </a:extLst>
            </p:cNvPr>
            <p:cNvPicPr>
              <a:picLocks noChangeAspect="1"/>
            </p:cNvPicPr>
            <p:nvPr/>
          </p:nvPicPr>
          <p:blipFill>
            <a:blip r:embed="rId5"/>
            <a:stretch>
              <a:fillRect/>
            </a:stretch>
          </p:blipFill>
          <p:spPr>
            <a:xfrm>
              <a:off x="3633793" y="4715469"/>
              <a:ext cx="1622695" cy="1111393"/>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8" name="Picture 7">
              <a:extLst>
                <a:ext uri="{FF2B5EF4-FFF2-40B4-BE49-F238E27FC236}">
                  <a16:creationId xmlns="" xmlns:a16="http://schemas.microsoft.com/office/drawing/2014/main" id="{839D6FE2-C33A-4C7C-AA82-6783FA6F9CCF}"/>
                </a:ext>
              </a:extLst>
            </p:cNvPr>
            <p:cNvPicPr>
              <a:picLocks noChangeAspect="1"/>
            </p:cNvPicPr>
            <p:nvPr/>
          </p:nvPicPr>
          <p:blipFill>
            <a:blip r:embed="rId6"/>
            <a:stretch>
              <a:fillRect/>
            </a:stretch>
          </p:blipFill>
          <p:spPr>
            <a:xfrm>
              <a:off x="7457717" y="5333441"/>
              <a:ext cx="1349745" cy="493421"/>
            </a:xfrm>
            <a:prstGeom prst="rect">
              <a:avLst/>
            </a:prstGeom>
            <a:ln w="3175">
              <a:solidFill>
                <a:schemeClr val="accent6">
                  <a:lumMod val="50000"/>
                </a:schemeClr>
              </a:solidFill>
            </a:ln>
            <a:effectLst>
              <a:outerShdw blurRad="63500" algn="ctr" rotWithShape="0">
                <a:prstClr val="black">
                  <a:alpha val="40000"/>
                </a:prstClr>
              </a:outerShdw>
            </a:effectLst>
          </p:spPr>
        </p:pic>
        <p:pic>
          <p:nvPicPr>
            <p:cNvPr id="9" name="Picture 8">
              <a:extLst>
                <a:ext uri="{FF2B5EF4-FFF2-40B4-BE49-F238E27FC236}">
                  <a16:creationId xmlns="" xmlns:a16="http://schemas.microsoft.com/office/drawing/2014/main" id="{4AD023F0-C108-4B48-84C3-00455F607B79}"/>
                </a:ext>
              </a:extLst>
            </p:cNvPr>
            <p:cNvPicPr>
              <a:picLocks noChangeAspect="1"/>
            </p:cNvPicPr>
            <p:nvPr/>
          </p:nvPicPr>
          <p:blipFill>
            <a:blip r:embed="rId7"/>
            <a:stretch>
              <a:fillRect/>
            </a:stretch>
          </p:blipFill>
          <p:spPr>
            <a:xfrm>
              <a:off x="1374612" y="1671851"/>
              <a:ext cx="1628775" cy="647700"/>
            </a:xfrm>
            <a:prstGeom prst="rect">
              <a:avLst/>
            </a:prstGeom>
            <a:ln w="3175">
              <a:noFill/>
            </a:ln>
            <a:effectLst>
              <a:outerShdw blurRad="63500" algn="ctr" rotWithShape="0">
                <a:prstClr val="black">
                  <a:alpha val="40000"/>
                </a:prstClr>
              </a:outerShdw>
            </a:effectLst>
          </p:spPr>
        </p:pic>
      </p:grpSp>
      <p:sp>
        <p:nvSpPr>
          <p:cNvPr id="10" name="Rectangle 9">
            <a:extLst>
              <a:ext uri="{FF2B5EF4-FFF2-40B4-BE49-F238E27FC236}">
                <a16:creationId xmlns="" xmlns:a16="http://schemas.microsoft.com/office/drawing/2014/main" id="{C81D94FB-7877-40DE-BBA7-C90FB7FDE3CE}"/>
              </a:ext>
            </a:extLst>
          </p:cNvPr>
          <p:cNvSpPr/>
          <p:nvPr/>
        </p:nvSpPr>
        <p:spPr>
          <a:xfrm>
            <a:off x="180465" y="5666972"/>
            <a:ext cx="8742873" cy="769441"/>
          </a:xfrm>
          <a:prstGeom prst="rect">
            <a:avLst/>
          </a:prstGeom>
        </p:spPr>
        <p:txBody>
          <a:bodyPr wrap="square">
            <a:spAutoFit/>
          </a:bodyPr>
          <a:lstStyle/>
          <a:p>
            <a:r>
              <a:rPr lang="en-US" sz="1100" i="1" dirty="0">
                <a:ea typeface="Calibri" panose="020F0502020204030204" pitchFamily="34" charset="0"/>
              </a:rPr>
              <a:t>Some partner engagements physically occur in a single state and engage representatives from multiple states (e.g. at regional conferences, workshops, etc.). These engagements are reflected once in the map in the state where they occurred, even if they impacted other states. For example, multiple engagements occurred with representatives from Wyoming and South Dakota, although these are not reflected in the map because the engagements occurred outside their states.</a:t>
            </a:r>
            <a:endParaRPr lang="en-US" sz="1100" dirty="0">
              <a:ea typeface="Calibri" panose="020F0502020204030204" pitchFamily="34" charset="0"/>
            </a:endParaRPr>
          </a:p>
        </p:txBody>
      </p:sp>
      <p:sp>
        <p:nvSpPr>
          <p:cNvPr id="11" name="Content Placeholder 8">
            <a:extLst>
              <a:ext uri="{FF2B5EF4-FFF2-40B4-BE49-F238E27FC236}">
                <a16:creationId xmlns="" xmlns:a16="http://schemas.microsoft.com/office/drawing/2014/main" id="{51F884A4-373A-4544-868D-958EC70B1516}"/>
              </a:ext>
            </a:extLst>
          </p:cNvPr>
          <p:cNvSpPr>
            <a:spLocks noGrp="1"/>
          </p:cNvSpPr>
          <p:nvPr/>
        </p:nvSpPr>
        <p:spPr>
          <a:xfrm>
            <a:off x="208526" y="914400"/>
            <a:ext cx="8731250" cy="1763794"/>
          </a:xfrm>
          <a:prstGeom prst="rect">
            <a:avLst/>
          </a:prstGeom>
          <a:ln w="3175">
            <a:noFill/>
          </a:ln>
        </p:spPr>
        <p:txBody>
          <a:bodyPr vert="horz" lIns="91440" tIns="45720" rIns="91440" bIns="45720" rtlCol="0">
            <a:noAutofit/>
          </a:bodyPr>
          <a:lstStyle>
            <a:lvl1pPr marL="342900" indent="-342900" algn="l" defTabSz="457200" rtl="0" eaLnBrk="1" latinLnBrk="0" hangingPunct="1">
              <a:lnSpc>
                <a:spcPct val="114000"/>
              </a:lnSpc>
              <a:spcBef>
                <a:spcPts val="600"/>
              </a:spcBef>
              <a:buFont typeface="Arial"/>
              <a:buChar char="•"/>
              <a:defRPr sz="2000" kern="1200">
                <a:solidFill>
                  <a:schemeClr val="tx1"/>
                </a:solidFill>
                <a:latin typeface="+mn-lt"/>
                <a:ea typeface="+mn-ea"/>
                <a:cs typeface="Arial"/>
              </a:defRPr>
            </a:lvl1pPr>
            <a:lvl2pPr marL="742950" indent="-28575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2pPr>
            <a:lvl3pPr marL="11430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3pPr>
            <a:lvl4pPr marL="16002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4pPr>
            <a:lvl5pPr marL="2057400" indent="-228600" algn="l" defTabSz="457200" rtl="0" eaLnBrk="1" latinLnBrk="0" hangingPunct="1">
              <a:lnSpc>
                <a:spcPct val="114000"/>
              </a:lnSpc>
              <a:spcBef>
                <a:spcPts val="600"/>
              </a:spcBef>
              <a:buFont typeface="Arial"/>
              <a:buChar char="»"/>
              <a:defRPr sz="16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300"/>
              </a:spcBef>
            </a:pPr>
            <a:r>
              <a:rPr lang="en-US" sz="1800" b="1" dirty="0">
                <a:latin typeface="Calibri" panose="020F0502020204030204" pitchFamily="34" charset="0"/>
              </a:rPr>
              <a:t>Completed over 502 TA activities with an estimated capacity of ~800 MW</a:t>
            </a:r>
          </a:p>
          <a:p>
            <a:pPr>
              <a:lnSpc>
                <a:spcPct val="100000"/>
              </a:lnSpc>
              <a:spcBef>
                <a:spcPts val="300"/>
              </a:spcBef>
            </a:pPr>
            <a:r>
              <a:rPr lang="en-US" sz="1800" b="1" dirty="0">
                <a:latin typeface="Calibri" panose="020F0502020204030204" pitchFamily="34" charset="0"/>
              </a:rPr>
              <a:t>Identified 75 end-user partners and completed 247 engagements</a:t>
            </a:r>
          </a:p>
          <a:p>
            <a:pPr>
              <a:lnSpc>
                <a:spcPct val="100000"/>
              </a:lnSpc>
              <a:spcBef>
                <a:spcPts val="300"/>
              </a:spcBef>
            </a:pPr>
            <a:r>
              <a:rPr lang="en-US" sz="1800" b="1" dirty="0">
                <a:latin typeface="Calibri" panose="020F0502020204030204" pitchFamily="34" charset="0"/>
              </a:rPr>
              <a:t>Identified 120 stakeholder partners and completed 165 engagements</a:t>
            </a:r>
            <a:r>
              <a:rPr lang="en-US" sz="1600" b="1" dirty="0">
                <a:latin typeface="Calibri" panose="020F0502020204030204" pitchFamily="34" charset="0"/>
              </a:rPr>
              <a:t/>
            </a:r>
            <a:br>
              <a:rPr lang="en-US" sz="1600" b="1" dirty="0">
                <a:latin typeface="Calibri" panose="020F0502020204030204" pitchFamily="34" charset="0"/>
              </a:rPr>
            </a:br>
            <a:endParaRPr lang="en-US" sz="1600" b="1" dirty="0">
              <a:latin typeface="Calibri" panose="020F0502020204030204" pitchFamily="34" charset="0"/>
            </a:endParaRPr>
          </a:p>
        </p:txBody>
      </p:sp>
    </p:spTree>
    <p:extLst>
      <p:ext uri="{BB962C8B-B14F-4D97-AF65-F5344CB8AC3E}">
        <p14:creationId xmlns:p14="http://schemas.microsoft.com/office/powerpoint/2010/main" val="342081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CHP Team &amp; Additional Program Presentations</a:t>
            </a:r>
          </a:p>
        </p:txBody>
      </p:sp>
      <p:sp>
        <p:nvSpPr>
          <p:cNvPr id="3" name="TextBox 2"/>
          <p:cNvSpPr txBox="1"/>
          <p:nvPr/>
        </p:nvSpPr>
        <p:spPr>
          <a:xfrm>
            <a:off x="152400" y="1066800"/>
            <a:ext cx="8839200" cy="446276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Federal Staff:</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Bob </a:t>
            </a:r>
            <a:r>
              <a:rPr lang="en-US" sz="2000" dirty="0">
                <a:solidFill>
                  <a:srgbClr val="50565C"/>
                </a:solidFill>
                <a:latin typeface="Franklin Gothic Book"/>
              </a:rPr>
              <a:t>Gemmer, Technology Manager, CHP Program </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Jamey </a:t>
            </a:r>
            <a:r>
              <a:rPr lang="en-US" sz="2000" dirty="0">
                <a:solidFill>
                  <a:srgbClr val="50565C"/>
                </a:solidFill>
                <a:latin typeface="Franklin Gothic Book"/>
              </a:rPr>
              <a:t>Evans, Technical Project Officer (TPO) for CHP </a:t>
            </a:r>
            <a:r>
              <a:rPr lang="en-US" sz="2000" dirty="0" smtClean="0">
                <a:solidFill>
                  <a:srgbClr val="50565C"/>
                </a:solidFill>
                <a:latin typeface="Franklin Gothic Book"/>
              </a:rPr>
              <a:t>TAPs</a:t>
            </a:r>
          </a:p>
          <a:p>
            <a:pPr marL="285750"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Contractor Support:</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Tommi Makila, Technical and Program </a:t>
            </a:r>
            <a:r>
              <a:rPr lang="en-US" sz="2000" dirty="0" smtClean="0">
                <a:latin typeface="Franklin Gothic Book"/>
              </a:rPr>
              <a:t>Support</a:t>
            </a:r>
            <a:endParaRPr lang="en-US" sz="20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Patti Garland, DOE CHP TAP </a:t>
            </a:r>
            <a:r>
              <a:rPr lang="en-US" sz="2000" dirty="0" smtClean="0">
                <a:latin typeface="Franklin Gothic Book"/>
              </a:rPr>
              <a:t>Coordinator</a:t>
            </a:r>
            <a:endParaRPr lang="en-US" sz="20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20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Detailed presentations </a:t>
            </a:r>
            <a:r>
              <a:rPr lang="en-US" sz="2000" dirty="0">
                <a:latin typeface="Franklin Gothic Book"/>
              </a:rPr>
              <a:t>on the CHP Program are available on the Peer Review </a:t>
            </a:r>
            <a:r>
              <a:rPr lang="en-US" sz="2000" dirty="0" smtClean="0">
                <a:latin typeface="Franklin Gothic Book"/>
              </a:rPr>
              <a:t>website</a:t>
            </a:r>
            <a:endParaRPr lang="en-US" sz="20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Individual R&amp;D projects</a:t>
            </a: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CHP TAPs</a:t>
            </a:r>
          </a:p>
          <a:p>
            <a:pPr marL="742950" lvl="1" indent="-285750" fontAlgn="ctr">
              <a:spcBef>
                <a:spcPts val="0"/>
              </a:spcBef>
              <a:spcAft>
                <a:spcPts val="600"/>
              </a:spcAft>
              <a:buClr>
                <a:srgbClr val="7AC143"/>
              </a:buClr>
              <a:buFont typeface="Wingdings" panose="05000000000000000000" pitchFamily="2" charset="2"/>
              <a:buChar char="Ø"/>
            </a:pPr>
            <a:r>
              <a:rPr lang="en-US" dirty="0">
                <a:latin typeface="Franklin Gothic Book"/>
              </a:rPr>
              <a:t>CHP Deployment Program</a:t>
            </a: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33619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600" dirty="0">
                <a:solidFill>
                  <a:schemeClr val="accent5"/>
                </a:solidFill>
              </a:rPr>
              <a:t>Combined Heat and Power (CHP) Background</a:t>
            </a:r>
          </a:p>
        </p:txBody>
      </p:sp>
      <p:sp>
        <p:nvSpPr>
          <p:cNvPr id="4" name="Content Placeholder 1">
            <a:extLst>
              <a:ext uri="{FF2B5EF4-FFF2-40B4-BE49-F238E27FC236}">
                <a16:creationId xmlns="" xmlns:a16="http://schemas.microsoft.com/office/drawing/2014/main" id="{99009C7C-7F39-40A2-BAC8-79973685C027}"/>
              </a:ext>
            </a:extLst>
          </p:cNvPr>
          <p:cNvSpPr txBox="1">
            <a:spLocks/>
          </p:cNvSpPr>
          <p:nvPr/>
        </p:nvSpPr>
        <p:spPr>
          <a:xfrm>
            <a:off x="381000" y="812800"/>
            <a:ext cx="8496300" cy="56642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solidFill>
                  <a:schemeClr val="tx1"/>
                </a:solidFill>
              </a:rPr>
              <a:t>Definition</a:t>
            </a:r>
          </a:p>
          <a:p>
            <a:pPr marL="712470" marR="128270" lvl="1" indent="-342900">
              <a:lnSpc>
                <a:spcPct val="108000"/>
              </a:lnSpc>
              <a:spcBef>
                <a:spcPts val="195"/>
              </a:spcBef>
              <a:spcAft>
                <a:spcPts val="0"/>
              </a:spcAft>
              <a:buFont typeface="Wingdings" panose="05000000000000000000" pitchFamily="2" charset="2"/>
              <a:buChar char="Ø"/>
            </a:pPr>
            <a:r>
              <a:rPr lang="en-US" sz="1600" dirty="0">
                <a:solidFill>
                  <a:schemeClr val="tx1"/>
                </a:solidFill>
              </a:rPr>
              <a:t>CHP is the concurrent production of electricity or mechanical power and useful thermal energy (for heating, cooling, and/or process uses) from a single energy input</a:t>
            </a:r>
          </a:p>
          <a:p>
            <a:pPr>
              <a:buFont typeface="Arial" panose="020B0604020202020204" pitchFamily="34" charset="0"/>
              <a:buChar char="•"/>
            </a:pPr>
            <a:r>
              <a:rPr lang="en-US" sz="1800" dirty="0"/>
              <a:t>Market space</a:t>
            </a:r>
          </a:p>
          <a:p>
            <a:pPr marL="747713" lvl="1">
              <a:buFont typeface="Wingdings" panose="05000000000000000000" pitchFamily="2" charset="2"/>
              <a:buChar char="Ø"/>
            </a:pPr>
            <a:r>
              <a:rPr lang="en-US" sz="1600" dirty="0"/>
              <a:t>CHP has largely saturated large industrial plants (&gt; 20 MW electricity)</a:t>
            </a:r>
          </a:p>
          <a:p>
            <a:pPr lvl="2">
              <a:buFont typeface="Arial" panose="020B0604020202020204" pitchFamily="34" charset="0"/>
              <a:buChar char="•"/>
            </a:pPr>
            <a:r>
              <a:rPr lang="en-US" sz="1400" dirty="0"/>
              <a:t>Provide demand reduction to the grid primarily in recent years</a:t>
            </a:r>
          </a:p>
          <a:p>
            <a:pPr lvl="2">
              <a:buFont typeface="Arial" panose="020B0604020202020204" pitchFamily="34" charset="0"/>
              <a:buChar char="•"/>
            </a:pPr>
            <a:r>
              <a:rPr lang="en-US" sz="1400" dirty="0"/>
              <a:t>Engineering and operating staff have the needed technical expertise to support cost-effective installation and operation of CHP systems</a:t>
            </a:r>
          </a:p>
          <a:p>
            <a:pPr lvl="2">
              <a:buFont typeface="Arial" panose="020B0604020202020204" pitchFamily="34" charset="0"/>
              <a:buChar char="•"/>
            </a:pPr>
            <a:r>
              <a:rPr lang="en-US" sz="1400" dirty="0"/>
              <a:t>Considering adding capacity and providing ancillary services to the grid when needed</a:t>
            </a:r>
          </a:p>
          <a:p>
            <a:pPr lvl="1">
              <a:buFont typeface="Wingdings" panose="05000000000000000000" pitchFamily="2" charset="2"/>
              <a:buChar char="Ø"/>
            </a:pPr>
            <a:r>
              <a:rPr lang="en-US" sz="1600" dirty="0"/>
              <a:t>Small/midsized industrial enterprises (SMEs) represent an important area of “white space” due to their large electric load (1-20 MW) and familiarity with self-generation</a:t>
            </a:r>
          </a:p>
          <a:p>
            <a:pPr lvl="2">
              <a:buFont typeface="Arial" panose="020B0604020202020204" pitchFamily="34" charset="0"/>
              <a:buChar char="•"/>
            </a:pPr>
            <a:r>
              <a:rPr lang="en-US" sz="1400" dirty="0"/>
              <a:t>Electric suppliers in select markets are looking at SME generation for capacity and ancillary services due to increases in variable generation</a:t>
            </a:r>
          </a:p>
          <a:p>
            <a:pPr lvl="2">
              <a:buFont typeface="Arial" panose="020B0604020202020204" pitchFamily="34" charset="0"/>
              <a:buChar char="•"/>
            </a:pPr>
            <a:r>
              <a:rPr lang="en-US" sz="1400" dirty="0"/>
              <a:t>SMEs are limited currently by technology barriers with available technologies in addition to regulatory and business barriers</a:t>
            </a:r>
          </a:p>
          <a:p>
            <a:pPr lvl="2">
              <a:buFont typeface="Arial" panose="020B0604020202020204" pitchFamily="34" charset="0"/>
              <a:buChar char="•"/>
            </a:pPr>
            <a:r>
              <a:rPr lang="en-US" sz="1400" dirty="0"/>
              <a:t>Additional technologies are needed to integrate these generation resources to the grid</a:t>
            </a:r>
          </a:p>
          <a:p>
            <a:pPr>
              <a:buFont typeface="Arial" panose="020B0604020202020204" pitchFamily="34" charset="0"/>
              <a:buChar char="•"/>
            </a:pPr>
            <a:r>
              <a:rPr lang="en-US" sz="1800" dirty="0"/>
              <a:t>The Opportunity: Flexible industrial CHP systems</a:t>
            </a:r>
          </a:p>
          <a:p>
            <a:pPr marL="712470" marR="128270" lvl="1" indent="-342900">
              <a:lnSpc>
                <a:spcPct val="108000"/>
              </a:lnSpc>
              <a:spcBef>
                <a:spcPts val="195"/>
              </a:spcBef>
              <a:spcAft>
                <a:spcPts val="0"/>
              </a:spcAft>
              <a:buFont typeface="Wingdings" panose="05000000000000000000" pitchFamily="2" charset="2"/>
              <a:buChar char="Ø"/>
            </a:pPr>
            <a:r>
              <a:rPr lang="en-US" sz="1600" dirty="0">
                <a:ea typeface="Times New Roman" panose="02020603050405020304" pitchFamily="18" charset="0"/>
                <a:cs typeface="Arial" panose="020B0604020202020204" pitchFamily="34" charset="0"/>
              </a:rPr>
              <a:t>Traditional CHP systems are sized to match the host facility’s own electricity load, but don’t typically meet the thermal needs of the host</a:t>
            </a:r>
          </a:p>
          <a:p>
            <a:pPr marL="712470" marR="128270" lvl="1" indent="-342900">
              <a:lnSpc>
                <a:spcPct val="108000"/>
              </a:lnSpc>
              <a:spcBef>
                <a:spcPts val="195"/>
              </a:spcBef>
              <a:spcAft>
                <a:spcPts val="0"/>
              </a:spcAft>
              <a:buFont typeface="Wingdings" panose="05000000000000000000" pitchFamily="2" charset="2"/>
              <a:buChar char="Ø"/>
            </a:pPr>
            <a:r>
              <a:rPr lang="en-US" sz="1600" dirty="0">
                <a:ea typeface="Times New Roman" panose="02020603050405020304" pitchFamily="18" charset="0"/>
                <a:cs typeface="Arial" panose="020B0604020202020204" pitchFamily="34" charset="0"/>
              </a:rPr>
              <a:t>An “oversized” CHP system could generate additional revenue for the host site by providing additional electricity and other services to the grid</a:t>
            </a:r>
          </a:p>
          <a:p>
            <a:pPr lvl="1">
              <a:buFont typeface="Courier New" panose="02070309020205020404" pitchFamily="49" charset="0"/>
              <a:buChar char="o"/>
            </a:pPr>
            <a:endParaRPr lang="en-US" sz="1800" dirty="0"/>
          </a:p>
          <a:p>
            <a:pPr lvl="1">
              <a:buFont typeface="Arial" panose="020B0604020202020204" pitchFamily="34" charset="0"/>
              <a:buChar char="•"/>
            </a:pPr>
            <a:endParaRPr lang="en-US" sz="18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136702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CHP Challenges and Barriers</a:t>
            </a:r>
          </a:p>
        </p:txBody>
      </p:sp>
      <p:sp>
        <p:nvSpPr>
          <p:cNvPr id="3" name="TextBox 2"/>
          <p:cNvSpPr txBox="1"/>
          <p:nvPr/>
        </p:nvSpPr>
        <p:spPr>
          <a:xfrm>
            <a:off x="228600" y="1066800"/>
            <a:ext cx="8724900" cy="586314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Cost and complexity of installation and operation</a:t>
            </a:r>
            <a:r>
              <a:rPr lang="en-US" sz="1600" dirty="0">
                <a:solidFill>
                  <a:srgbClr val="50565C"/>
                </a:solidFill>
                <a:latin typeface="Franklin Gothic Book"/>
              </a:rPr>
              <a:t>: capital investments can often be cost prohibitive, particularly in a rapidly changing policy and economic environment. </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Reliability, availability, maintainability, and durability</a:t>
            </a:r>
            <a:r>
              <a:rPr lang="en-US" sz="1600" dirty="0">
                <a:solidFill>
                  <a:srgbClr val="50565C"/>
                </a:solidFill>
                <a:latin typeface="Franklin Gothic Book"/>
              </a:rPr>
              <a:t>: need for improved performance characteristics verification for CHP systems.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System packaging</a:t>
            </a:r>
            <a:r>
              <a:rPr lang="en-US" sz="1600" dirty="0">
                <a:solidFill>
                  <a:srgbClr val="50565C"/>
                </a:solidFill>
                <a:latin typeface="Franklin Gothic Book"/>
              </a:rPr>
              <a:t>: need for pre-packaged CHP solutions that harmonize multiple components and can be easily selected and installed.</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Scalability</a:t>
            </a:r>
            <a:r>
              <a:rPr lang="en-US" sz="1600" dirty="0">
                <a:solidFill>
                  <a:srgbClr val="50565C"/>
                </a:solidFill>
                <a:latin typeface="Franklin Gothic Book"/>
              </a:rPr>
              <a:t>: need for higher-efficiency CHP systems in the 1-5 MW size range.</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Fuel flexibility</a:t>
            </a:r>
            <a:r>
              <a:rPr lang="en-US" sz="1600" dirty="0">
                <a:solidFill>
                  <a:srgbClr val="50565C"/>
                </a:solidFill>
                <a:latin typeface="Franklin Gothic Book"/>
              </a:rPr>
              <a:t>: lack of versatility to use a variety of input fuels, including renewable fuels. </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High power-to-heat ratios</a:t>
            </a:r>
            <a:r>
              <a:rPr lang="en-US" sz="1600" dirty="0">
                <a:solidFill>
                  <a:srgbClr val="50565C"/>
                </a:solidFill>
                <a:latin typeface="Franklin Gothic Book"/>
              </a:rPr>
              <a:t>: lack of high P/H ratios to enable broader adoption in end-use sectors.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Materials challenges</a:t>
            </a:r>
            <a:r>
              <a:rPr lang="en-US" sz="1600" dirty="0">
                <a:solidFill>
                  <a:srgbClr val="50565C"/>
                </a:solidFill>
                <a:latin typeface="Franklin Gothic Book"/>
              </a:rPr>
              <a:t>: lack of economical materials that can operate at higher temperatures and resist corrosion.</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Combined-cycle integration</a:t>
            </a:r>
            <a:r>
              <a:rPr lang="en-US" sz="1600" dirty="0">
                <a:solidFill>
                  <a:srgbClr val="50565C"/>
                </a:solidFill>
                <a:latin typeface="Franklin Gothic Book"/>
              </a:rPr>
              <a:t>: need for balance of power distribution between cycles and optimization of internal mass and heat flows.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Hybrid CHP-renewable energy</a:t>
            </a:r>
            <a:r>
              <a:rPr lang="en-US" sz="1600" dirty="0">
                <a:solidFill>
                  <a:srgbClr val="50565C"/>
                </a:solidFill>
                <a:latin typeface="Franklin Gothic Book"/>
              </a:rPr>
              <a:t>: need for commercially proven and available hybrid CHP-renewable energy systems.</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Regulatory barriers</a:t>
            </a:r>
            <a:r>
              <a:rPr lang="en-US" sz="1600" dirty="0">
                <a:solidFill>
                  <a:srgbClr val="50565C"/>
                </a:solidFill>
                <a:latin typeface="Franklin Gothic Book"/>
              </a:rPr>
              <a:t>: inconsistent interconnection requirements and standards; need to quantify CHP’s full energy and non-energy value in utility procurement and resource planning and incentives, and accurately apportion rates based on cost of service; unfavorable standby rates.</a:t>
            </a:r>
            <a:r>
              <a:rPr lang="en-US" sz="1400" dirty="0">
                <a:solidFill>
                  <a:srgbClr val="50565C"/>
                </a:solidFill>
                <a:latin typeface="Franklin Gothic Book"/>
              </a:rPr>
              <a:t> </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spTree>
    <p:extLst>
      <p:ext uri="{BB962C8B-B14F-4D97-AF65-F5344CB8AC3E}">
        <p14:creationId xmlns:p14="http://schemas.microsoft.com/office/powerpoint/2010/main" val="425136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CHP Objectives and Targets (AMO MYPP)</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endParaRPr lang="en-US" sz="800" b="1" dirty="0">
              <a:solidFill>
                <a:schemeClr val="tx1"/>
              </a:solidFill>
            </a:endParaRPr>
          </a:p>
          <a:p>
            <a:pPr algn="ctr"/>
            <a:r>
              <a:rPr lang="en-US" sz="1560" dirty="0">
                <a:solidFill>
                  <a:schemeClr val="tx1"/>
                </a:solidFill>
              </a:rPr>
              <a:t>Advance technologies and develop strategies that accelerate the adoption of combined heat and power through streamlined installation processes; operating improvements; increased flexibility of fuel use; and reduced cost, emissions, and perceived customer risk.</a:t>
            </a: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384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TARGETS</a:t>
            </a:r>
          </a:p>
          <a:p>
            <a:endParaRPr lang="en-US" sz="800" dirty="0">
              <a:solidFill>
                <a:schemeClr val="tx1"/>
              </a:solidFill>
            </a:endParaRPr>
          </a:p>
          <a:p>
            <a:pPr marL="342900" indent="-342900">
              <a:buFont typeface="+mj-lt"/>
              <a:buAutoNum type="arabicPeriod"/>
            </a:pPr>
            <a:r>
              <a:rPr lang="en-US" dirty="0">
                <a:solidFill>
                  <a:schemeClr val="tx1"/>
                </a:solidFill>
              </a:rPr>
              <a:t>Achieve a ten-fold cumulative increase in direct CHP technical support activities to potential commercial, institutional, and industrial end-users.</a:t>
            </a:r>
          </a:p>
          <a:p>
            <a:pPr marL="342900" indent="-342900">
              <a:buFont typeface="+mj-lt"/>
              <a:buAutoNum type="arabicPeriod"/>
            </a:pPr>
            <a:r>
              <a:rPr lang="en-US" dirty="0">
                <a:solidFill>
                  <a:schemeClr val="tx1"/>
                </a:solidFill>
              </a:rPr>
              <a:t>Advance the development of cost-effective CHP systems that are responsive to site demands as well as grid requirements.</a:t>
            </a:r>
          </a:p>
          <a:p>
            <a:pPr marL="342900" indent="-342900">
              <a:buFont typeface="+mj-lt"/>
              <a:buAutoNum type="arabicPeriod"/>
            </a:pPr>
            <a:r>
              <a:rPr lang="en-US" dirty="0">
                <a:solidFill>
                  <a:schemeClr val="tx1"/>
                </a:solidFill>
              </a:rPr>
              <a:t>Develop cost effective, high power-to-heat (P/H) ratio CHP systems with &gt;65% electric generation efficiency, &gt;75% system efficiency (HHV), and P/H greater than or equal to one (&gt;= 1).</a:t>
            </a:r>
          </a:p>
          <a:p>
            <a:pPr marL="342900" indent="-342900">
              <a:buFont typeface="+mj-lt"/>
              <a:buAutoNum type="arabicPeriod"/>
            </a:pPr>
            <a:r>
              <a:rPr lang="en-US" dirty="0">
                <a:solidFill>
                  <a:schemeClr val="tx1"/>
                </a:solidFill>
              </a:rPr>
              <a:t>Support a 20% reduction in installed cost of commercially available, packaged (&lt;10 MW) CHP systems (while maintaining &gt;75% system efficiency at HHV).</a:t>
            </a:r>
          </a:p>
          <a:p>
            <a:pPr algn="ctr"/>
            <a:endParaRPr lang="en-US" dirty="0">
              <a:solidFill>
                <a:schemeClr val="tx1"/>
              </a:solidFill>
            </a:endParaRPr>
          </a:p>
        </p:txBody>
      </p:sp>
    </p:spTree>
    <p:extLst>
      <p:ext uri="{BB962C8B-B14F-4D97-AF65-F5344CB8AC3E}">
        <p14:creationId xmlns:p14="http://schemas.microsoft.com/office/powerpoint/2010/main" val="11634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Key Concept: Flexible CHP Systems (the Basics)</a:t>
            </a:r>
          </a:p>
        </p:txBody>
      </p:sp>
      <p:pic>
        <p:nvPicPr>
          <p:cNvPr id="4" name="Picture 3">
            <a:extLst>
              <a:ext uri="{FF2B5EF4-FFF2-40B4-BE49-F238E27FC236}">
                <a16:creationId xmlns="" xmlns:a16="http://schemas.microsoft.com/office/drawing/2014/main" id="{58F4B6DB-3E2A-47E0-B592-25AB0235E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58"/>
          <a:stretch/>
        </p:blipFill>
        <p:spPr>
          <a:xfrm>
            <a:off x="197022" y="990600"/>
            <a:ext cx="8749956" cy="4343386"/>
          </a:xfrm>
          <a:prstGeom prst="rect">
            <a:avLst/>
          </a:prstGeom>
        </p:spPr>
      </p:pic>
      <p:sp>
        <p:nvSpPr>
          <p:cNvPr id="5" name="Content Placeholder 1">
            <a:extLst>
              <a:ext uri="{FF2B5EF4-FFF2-40B4-BE49-F238E27FC236}">
                <a16:creationId xmlns="" xmlns:a16="http://schemas.microsoft.com/office/drawing/2014/main" id="{2D781918-C750-4B11-AB5E-079B43B6D18A}"/>
              </a:ext>
            </a:extLst>
          </p:cNvPr>
          <p:cNvSpPr txBox="1">
            <a:spLocks/>
          </p:cNvSpPr>
          <p:nvPr/>
        </p:nvSpPr>
        <p:spPr>
          <a:xfrm>
            <a:off x="396619" y="5486400"/>
            <a:ext cx="8518781"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Concept can improve grid reliability and resiliency, along with providing economic benefits to manufacturing facilities</a:t>
            </a:r>
          </a:p>
          <a:p>
            <a:pPr marL="285750" indent="-285750">
              <a:buFont typeface="Arial" panose="020B0604020202020204" pitchFamily="34" charset="0"/>
              <a:buChar char="•"/>
            </a:pPr>
            <a:r>
              <a:rPr lang="en-US" sz="1600" dirty="0"/>
              <a:t>Technology advancements are needed to bring the concept to fruition</a:t>
            </a:r>
          </a:p>
        </p:txBody>
      </p:sp>
    </p:spTree>
    <p:extLst>
      <p:ext uri="{BB962C8B-B14F-4D97-AF65-F5344CB8AC3E}">
        <p14:creationId xmlns:p14="http://schemas.microsoft.com/office/powerpoint/2010/main" val="391646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Current R&amp;D Portfolio</a:t>
            </a:r>
          </a:p>
        </p:txBody>
      </p:sp>
      <p:sp>
        <p:nvSpPr>
          <p:cNvPr id="3" name="TextBox 2"/>
          <p:cNvSpPr txBox="1"/>
          <p:nvPr/>
        </p:nvSpPr>
        <p:spPr>
          <a:xfrm>
            <a:off x="228600" y="990600"/>
            <a:ext cx="8610600" cy="520142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Flexible CHP Systems </a:t>
            </a:r>
            <a:r>
              <a:rPr lang="en-US" sz="1600" dirty="0">
                <a:latin typeface="Franklin Gothic Book"/>
              </a:rPr>
              <a:t>to Support Grid </a:t>
            </a:r>
            <a:r>
              <a:rPr lang="en-US" sz="1600" dirty="0" smtClean="0">
                <a:latin typeface="Franklin Gothic Book"/>
              </a:rPr>
              <a:t>Modernization, 2018 selections.  (Target #</a:t>
            </a:r>
            <a:r>
              <a:rPr lang="en-US" sz="1600" dirty="0" smtClean="0">
                <a:latin typeface="Franklin Gothic Book"/>
              </a:rPr>
              <a:t>2 - cost)</a:t>
            </a:r>
            <a:endParaRPr lang="en-US" sz="1600" dirty="0">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7 awards from 2 topics </a:t>
            </a:r>
            <a:r>
              <a:rPr lang="en-US" sz="1600" dirty="0" smtClean="0">
                <a:latin typeface="Franklin Gothic Book"/>
              </a:rPr>
              <a:t>($9.2 </a:t>
            </a:r>
            <a:r>
              <a:rPr lang="en-US" sz="1600" dirty="0">
                <a:latin typeface="Franklin Gothic Book"/>
              </a:rPr>
              <a:t>million in AMO </a:t>
            </a:r>
            <a:r>
              <a:rPr lang="en-US" sz="1600" dirty="0" smtClean="0">
                <a:latin typeface="Franklin Gothic Book"/>
              </a:rPr>
              <a:t>funding, 20% cost share)</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4 awards in Power Electronics and Control Systems </a:t>
            </a:r>
            <a:r>
              <a:rPr lang="en-US" sz="1600" i="1" u="sng" dirty="0">
                <a:latin typeface="Franklin Gothic Book"/>
              </a:rPr>
              <a:t>(</a:t>
            </a:r>
            <a:r>
              <a:rPr lang="en-US" sz="1600" i="1" u="sng" dirty="0">
                <a:solidFill>
                  <a:schemeClr val="accent3">
                    <a:lumMod val="75000"/>
                  </a:schemeClr>
                </a:solidFill>
                <a:latin typeface="Franklin Gothic Book"/>
              </a:rPr>
              <a:t>strong connection with Power Electronics technical topic area</a:t>
            </a:r>
            <a:r>
              <a:rPr lang="en-US" sz="1600" i="1" u="sng" dirty="0">
                <a:latin typeface="Franklin Gothic Book"/>
              </a:rPr>
              <a:t>)</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3 awards in Electricity Generation Components</a:t>
            </a: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latin typeface="Franklin Gothic Book"/>
              </a:rPr>
              <a:t>2018 Lab Call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4 </a:t>
            </a:r>
            <a:r>
              <a:rPr lang="en-US" sz="1600" dirty="0">
                <a:latin typeface="Franklin Gothic Book"/>
              </a:rPr>
              <a:t>awards from 2 topics </a:t>
            </a:r>
            <a:r>
              <a:rPr lang="en-US" sz="1600" dirty="0" smtClean="0">
                <a:latin typeface="Franklin Gothic Book"/>
              </a:rPr>
              <a:t>($7.9 </a:t>
            </a:r>
            <a:r>
              <a:rPr lang="en-US" sz="1600" dirty="0">
                <a:latin typeface="Franklin Gothic Book"/>
              </a:rPr>
              <a:t>million in AMO funding)</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2 awards in Highly Efficient </a:t>
            </a:r>
            <a:r>
              <a:rPr lang="en-US" sz="1600" dirty="0" smtClean="0">
                <a:latin typeface="Franklin Gothic Book"/>
              </a:rPr>
              <a:t>Turbines (Target #</a:t>
            </a:r>
            <a:r>
              <a:rPr lang="en-US" sz="1600" dirty="0" smtClean="0">
                <a:latin typeface="Franklin Gothic Book"/>
              </a:rPr>
              <a:t>2 - cost)</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latin typeface="Franklin Gothic Book"/>
              </a:rPr>
              <a:t>1 awards </a:t>
            </a:r>
            <a:r>
              <a:rPr lang="en-US" sz="1600" dirty="0">
                <a:latin typeface="Franklin Gothic Book"/>
              </a:rPr>
              <a:t>in District Energy and </a:t>
            </a:r>
            <a:r>
              <a:rPr lang="en-US" sz="1600" dirty="0" smtClean="0">
                <a:latin typeface="Franklin Gothic Book"/>
              </a:rPr>
              <a:t>Microgrids, Congressionally </a:t>
            </a:r>
            <a:r>
              <a:rPr lang="en-US" sz="1600" dirty="0" smtClean="0">
                <a:latin typeface="Franklin Gothic Book"/>
              </a:rPr>
              <a:t>directed (</a:t>
            </a:r>
            <a:r>
              <a:rPr lang="en-US" sz="1600" dirty="0" smtClean="0">
                <a:latin typeface="Franklin Gothic Book"/>
              </a:rPr>
              <a:t>Target #</a:t>
            </a:r>
            <a:r>
              <a:rPr lang="en-US" sz="1600" dirty="0" smtClean="0">
                <a:latin typeface="Franklin Gothic Book"/>
              </a:rPr>
              <a:t>1 - TA)</a:t>
            </a: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AMO FY19 Multi-Topic FOA</a:t>
            </a:r>
            <a:r>
              <a:rPr lang="en-US" sz="1600" dirty="0">
                <a:latin typeface="Franklin Gothic Book"/>
              </a:rPr>
              <a:t> (awards announced February 2020)</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8 awards from 2 sub-topics </a:t>
            </a:r>
            <a:r>
              <a:rPr lang="en-US" sz="1600" dirty="0" smtClean="0">
                <a:latin typeface="Franklin Gothic Book"/>
              </a:rPr>
              <a:t>($17.6 </a:t>
            </a:r>
            <a:r>
              <a:rPr lang="en-US" sz="1600" dirty="0">
                <a:latin typeface="Franklin Gothic Book"/>
              </a:rPr>
              <a:t>million in AMO </a:t>
            </a:r>
            <a:r>
              <a:rPr lang="en-US" sz="1600" dirty="0" smtClean="0">
                <a:latin typeface="Franklin Gothic Book"/>
              </a:rPr>
              <a:t>funding, 20% cost share)</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3 awards in High Power to Heat Ratio, High Efficiency </a:t>
            </a:r>
            <a:r>
              <a:rPr lang="en-US" sz="1600" dirty="0" smtClean="0">
                <a:latin typeface="Franklin Gothic Book"/>
              </a:rPr>
              <a:t>CHP (Target </a:t>
            </a:r>
            <a:r>
              <a:rPr lang="en-US" sz="1600" dirty="0" smtClean="0">
                <a:latin typeface="Franklin Gothic Book"/>
              </a:rPr>
              <a:t>#3 – high P/H)</a:t>
            </a:r>
            <a:endParaRPr lang="en-US" sz="1600" dirty="0">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5 awards in Verification and Validation of CHP and District </a:t>
            </a:r>
            <a:r>
              <a:rPr lang="en-US" sz="1600" dirty="0" smtClean="0">
                <a:latin typeface="Franklin Gothic Book"/>
              </a:rPr>
              <a:t>Energy.  Congressionally directed.  (Target #</a:t>
            </a:r>
            <a:r>
              <a:rPr lang="en-US" sz="1600" dirty="0" smtClean="0">
                <a:latin typeface="Franklin Gothic Book"/>
              </a:rPr>
              <a:t>1 - TA)</a:t>
            </a: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a:latin typeface="Franklin Gothic Book"/>
              </a:rPr>
              <a:t>AMO </a:t>
            </a:r>
            <a:r>
              <a:rPr lang="en-US" sz="1600" b="1" dirty="0" smtClean="0">
                <a:latin typeface="Franklin Gothic Book"/>
              </a:rPr>
              <a:t>FY20 </a:t>
            </a:r>
            <a:r>
              <a:rPr lang="en-US" sz="1600" b="1" dirty="0">
                <a:latin typeface="Franklin Gothic Book"/>
              </a:rPr>
              <a:t>Multi-Topic FOA</a:t>
            </a:r>
            <a:r>
              <a:rPr lang="en-US" sz="1600" dirty="0">
                <a:latin typeface="Franklin Gothic Book"/>
              </a:rPr>
              <a:t> (released </a:t>
            </a:r>
            <a:r>
              <a:rPr lang="en-US" sz="1600" dirty="0" smtClean="0">
                <a:latin typeface="Franklin Gothic Book"/>
              </a:rPr>
              <a:t>on May 20, </a:t>
            </a:r>
            <a:r>
              <a:rPr lang="en-US" sz="1600" dirty="0">
                <a:latin typeface="Franklin Gothic Book"/>
              </a:rPr>
              <a:t>2020): CHP Demonstration in a District Energy System Integrated with a Renewably-Fueled Municipal Generating </a:t>
            </a:r>
            <a:r>
              <a:rPr lang="en-US" sz="1600" dirty="0" smtClean="0">
                <a:latin typeface="Franklin Gothic Book"/>
              </a:rPr>
              <a:t>Station.  Congressionally directed.  (Target #</a:t>
            </a:r>
            <a:r>
              <a:rPr lang="en-US" sz="1600" dirty="0" smtClean="0">
                <a:latin typeface="Franklin Gothic Book"/>
              </a:rPr>
              <a:t>2 - cost)</a:t>
            </a:r>
            <a:endParaRPr lang="en-US" sz="1600" dirty="0">
              <a:latin typeface="Franklin Gothic Book"/>
            </a:endParaRPr>
          </a:p>
        </p:txBody>
      </p:sp>
    </p:spTree>
    <p:extLst>
      <p:ext uri="{BB962C8B-B14F-4D97-AF65-F5344CB8AC3E}">
        <p14:creationId xmlns:p14="http://schemas.microsoft.com/office/powerpoint/2010/main" val="23620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Current Deployment Portfolio</a:t>
            </a:r>
          </a:p>
        </p:txBody>
      </p:sp>
      <p:sp>
        <p:nvSpPr>
          <p:cNvPr id="3" name="TextBox 2"/>
          <p:cNvSpPr txBox="1"/>
          <p:nvPr/>
        </p:nvSpPr>
        <p:spPr>
          <a:xfrm>
            <a:off x="228600" y="990600"/>
            <a:ext cx="8610600" cy="3477875"/>
          </a:xfrm>
          <a:prstGeom prst="rect">
            <a:avLst/>
          </a:prstGeom>
          <a:noFill/>
        </p:spPr>
        <p:txBody>
          <a:bodyPr wrap="square" rtlCol="0">
            <a:spAutoFit/>
          </a:bodyPr>
          <a:lstStyle/>
          <a:p>
            <a:pPr fontAlgn="ctr">
              <a:spcBef>
                <a:spcPts val="0"/>
              </a:spcBef>
              <a:spcAft>
                <a:spcPts val="600"/>
              </a:spcAft>
              <a:buClr>
                <a:srgbClr val="7AC143"/>
              </a:buClr>
            </a:pPr>
            <a:r>
              <a:rPr lang="en-US" sz="2000" dirty="0" smtClean="0">
                <a:latin typeface="Franklin Gothic Book"/>
              </a:rPr>
              <a:t>Address Targets </a:t>
            </a:r>
            <a:r>
              <a:rPr lang="en-US" sz="2000" dirty="0">
                <a:latin typeface="Franklin Gothic Book"/>
              </a:rPr>
              <a:t>#1 and </a:t>
            </a:r>
            <a:r>
              <a:rPr lang="en-US" sz="2000" dirty="0" smtClean="0">
                <a:latin typeface="Franklin Gothic Book"/>
              </a:rPr>
              <a:t>Targets </a:t>
            </a:r>
            <a:r>
              <a:rPr lang="en-US" sz="2000" dirty="0">
                <a:latin typeface="Franklin Gothic Book"/>
              </a:rPr>
              <a:t>#</a:t>
            </a:r>
            <a:r>
              <a:rPr lang="en-US" sz="2000" dirty="0" smtClean="0">
                <a:latin typeface="Franklin Gothic Book"/>
              </a:rPr>
              <a:t>4</a:t>
            </a:r>
          </a:p>
          <a:p>
            <a:pPr fontAlgn="ctr">
              <a:spcBef>
                <a:spcPts val="0"/>
              </a:spcBef>
              <a:spcAft>
                <a:spcPts val="600"/>
              </a:spcAft>
              <a:buClr>
                <a:srgbClr val="7AC143"/>
              </a:buClr>
            </a:pPr>
            <a:endParaRPr lang="en-US" sz="20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Technical Assistance Partnerships (TAPs) (Congressionally directed activity)</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10 regional centers across the country</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Competitively selected every 5 years</a:t>
            </a:r>
          </a:p>
          <a:p>
            <a:pPr marL="285750"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Lawrence Berkeley Laboratory Support</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CHP </a:t>
            </a:r>
            <a:r>
              <a:rPr lang="en-US" sz="2000" dirty="0">
                <a:latin typeface="Franklin Gothic Book"/>
              </a:rPr>
              <a:t>eCatalog</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Packaged CHP Accelerator</a:t>
            </a:r>
          </a:p>
          <a:p>
            <a:pPr marL="742950" lvl="1" indent="-285750" fontAlgn="ctr">
              <a:spcBef>
                <a:spcPts val="0"/>
              </a:spcBef>
              <a:spcAft>
                <a:spcPts val="600"/>
              </a:spcAft>
              <a:buClr>
                <a:srgbClr val="7AC143"/>
              </a:buClr>
              <a:buFont typeface="Wingdings" panose="05000000000000000000" pitchFamily="2" charset="2"/>
              <a:buChar char="Ø"/>
            </a:pPr>
            <a:r>
              <a:rPr lang="en-US" sz="2000" dirty="0">
                <a:latin typeface="Franklin Gothic Book"/>
              </a:rPr>
              <a:t>CHP Market </a:t>
            </a:r>
            <a:r>
              <a:rPr lang="en-US" sz="2000" dirty="0" smtClean="0">
                <a:latin typeface="Franklin Gothic Book"/>
              </a:rPr>
              <a:t>Resources Support</a:t>
            </a:r>
            <a:endParaRPr lang="en-US" sz="2000" dirty="0">
              <a:solidFill>
                <a:srgbClr val="50565C"/>
              </a:solidFill>
              <a:latin typeface="Franklin Gothic Book"/>
            </a:endParaRPr>
          </a:p>
        </p:txBody>
      </p:sp>
      <p:graphicFrame>
        <p:nvGraphicFramePr>
          <p:cNvPr id="5" name="Table 4"/>
          <p:cNvGraphicFramePr>
            <a:graphicFrameLocks noGrp="1"/>
          </p:cNvGraphicFramePr>
          <p:nvPr>
            <p:extLst>
              <p:ext uri="{D42A27DB-BD31-4B8C-83A1-F6EECF244321}">
                <p14:modId xmlns:p14="http://schemas.microsoft.com/office/powerpoint/2010/main" val="1698590775"/>
              </p:ext>
            </p:extLst>
          </p:nvPr>
        </p:nvGraphicFramePr>
        <p:xfrm>
          <a:off x="1143000" y="4718128"/>
          <a:ext cx="6248400" cy="1433274"/>
        </p:xfrm>
        <a:graphic>
          <a:graphicData uri="http://schemas.openxmlformats.org/drawingml/2006/table">
            <a:tbl>
              <a:tblPr firstRow="1" firstCol="1" bandRow="1">
                <a:tableStyleId>{5C22544A-7EE6-4342-B048-85BDC9FD1C3A}</a:tableStyleId>
              </a:tblPr>
              <a:tblGrid>
                <a:gridCol w="1886280">
                  <a:extLst>
                    <a:ext uri="{9D8B030D-6E8A-4147-A177-3AD203B41FA5}">
                      <a16:colId xmlns="" xmlns:a16="http://schemas.microsoft.com/office/drawing/2014/main" val="20000"/>
                    </a:ext>
                  </a:extLst>
                </a:gridCol>
                <a:gridCol w="1139905"/>
                <a:gridCol w="1545815"/>
                <a:gridCol w="1676400">
                  <a:extLst>
                    <a:ext uri="{9D8B030D-6E8A-4147-A177-3AD203B41FA5}">
                      <a16:colId xmlns="" xmlns:a16="http://schemas.microsoft.com/office/drawing/2014/main" val="20001"/>
                    </a:ext>
                  </a:extLst>
                </a:gridCol>
              </a:tblGrid>
              <a:tr h="447518">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Deployment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Budgets</a:t>
                      </a:r>
                      <a:endPar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Doe Funding</a:t>
                      </a:r>
                      <a:endPar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Cost</a:t>
                      </a:r>
                      <a:r>
                        <a:rPr lang="en-US" sz="1100" baseline="0" dirty="0" smtClean="0">
                          <a:effectLst/>
                          <a:latin typeface="Arial Narrow" panose="020B0606020202030204" pitchFamily="34" charset="0"/>
                          <a:cs typeface="Arial" panose="020B0604020202020204" pitchFamily="34" charset="0"/>
                        </a:rPr>
                        <a:t> Share</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0"/>
                  </a:ext>
                </a:extLst>
              </a:tr>
              <a:tr h="314482">
                <a:tc rowSpan="2">
                  <a:txBody>
                    <a:bodyPr/>
                    <a:lstStyle/>
                    <a:p>
                      <a:pPr marL="0" marR="0" algn="ctr">
                        <a:spcBef>
                          <a:spcPts val="0"/>
                        </a:spcBef>
                        <a:spcAft>
                          <a:spcPts val="0"/>
                        </a:spcAft>
                      </a:pPr>
                      <a:r>
                        <a:rPr lang="en-US" sz="1100" dirty="0" err="1" smtClean="0">
                          <a:effectLst/>
                          <a:latin typeface="Arial Narrow" panose="020B0606020202030204" pitchFamily="34" charset="0"/>
                          <a:cs typeface="Arial" panose="020B0604020202020204" pitchFamily="34" charset="0"/>
                        </a:rPr>
                        <a:t>Techncial</a:t>
                      </a:r>
                      <a:r>
                        <a:rPr lang="en-US" sz="1100" dirty="0" smtClean="0">
                          <a:effectLst/>
                          <a:latin typeface="Arial Narrow" panose="020B0606020202030204" pitchFamily="34" charset="0"/>
                          <a:cs typeface="Arial" panose="020B0604020202020204" pitchFamily="34" charset="0"/>
                        </a:rPr>
                        <a:t> Assistance</a:t>
                      </a:r>
                      <a:r>
                        <a:rPr lang="en-US" sz="1100" baseline="0" dirty="0" smtClean="0">
                          <a:effectLst/>
                          <a:latin typeface="Arial Narrow" panose="020B0606020202030204" pitchFamily="34" charset="0"/>
                          <a:cs typeface="Arial" panose="020B0604020202020204" pitchFamily="34" charset="0"/>
                        </a:rPr>
                        <a:t> Partnerships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Available</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Funds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24,998,700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20%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1"/>
                  </a:ext>
                </a:extLst>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Approved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$9,917,685</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20%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2"/>
                  </a:ext>
                </a:extLst>
              </a:tr>
              <a:tr h="223758">
                <a:tc rowSpan="2">
                  <a:txBody>
                    <a:bodyPr/>
                    <a:lstStyle/>
                    <a:p>
                      <a:pPr marL="0" marR="0" algn="ctr">
                        <a:spcBef>
                          <a:spcPts val="0"/>
                        </a:spcBef>
                        <a:spcAft>
                          <a:spcPts val="0"/>
                        </a:spcAft>
                      </a:pPr>
                      <a:r>
                        <a:rPr lang="en-US" sz="1100" dirty="0" smtClean="0">
                          <a:solidFill>
                            <a:schemeClr val="lt1"/>
                          </a:solidFill>
                          <a:effectLst/>
                          <a:latin typeface="Arial Narrow" panose="020B0606020202030204" pitchFamily="34" charset="0"/>
                          <a:ea typeface="+mn-ea"/>
                          <a:cs typeface="Arial" panose="020B0604020202020204" pitchFamily="34" charset="0"/>
                        </a:rPr>
                        <a:t>LBNL Support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Carry</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-over Funds</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$3,691000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3"/>
                  </a:ext>
                </a:extLst>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2020</a:t>
                      </a:r>
                      <a:r>
                        <a:rPr lang="en-US" sz="1100" baseline="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$2,000,000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p:spTree>
    <p:extLst>
      <p:ext uri="{BB962C8B-B14F-4D97-AF65-F5344CB8AC3E}">
        <p14:creationId xmlns:p14="http://schemas.microsoft.com/office/powerpoint/2010/main" val="291935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E129F-7065-4A25-AD4F-4F7C4A941FAD}"/>
              </a:ext>
            </a:extLst>
          </p:cNvPr>
          <p:cNvSpPr>
            <a:spLocks noGrp="1"/>
          </p:cNvSpPr>
          <p:nvPr>
            <p:ph type="title"/>
          </p:nvPr>
        </p:nvSpPr>
        <p:spPr/>
        <p:txBody>
          <a:bodyPr/>
          <a:lstStyle/>
          <a:p>
            <a:r>
              <a:rPr lang="en-US" sz="2800" dirty="0"/>
              <a:t>CHP </a:t>
            </a:r>
            <a:r>
              <a:rPr lang="en-US" sz="2800" dirty="0" smtClean="0"/>
              <a:t>Deployment Activities</a:t>
            </a:r>
            <a:endParaRPr lang="en-US" sz="2800" dirty="0"/>
          </a:p>
        </p:txBody>
      </p:sp>
      <p:sp>
        <p:nvSpPr>
          <p:cNvPr id="3" name="Content Placeholder 2">
            <a:extLst>
              <a:ext uri="{FF2B5EF4-FFF2-40B4-BE49-F238E27FC236}">
                <a16:creationId xmlns="" xmlns:a16="http://schemas.microsoft.com/office/drawing/2014/main" id="{531101DA-E9F5-4280-8E12-20BF048750C4}"/>
              </a:ext>
            </a:extLst>
          </p:cNvPr>
          <p:cNvSpPr txBox="1">
            <a:spLocks/>
          </p:cNvSpPr>
          <p:nvPr/>
        </p:nvSpPr>
        <p:spPr>
          <a:xfrm>
            <a:off x="71437" y="1097894"/>
            <a:ext cx="9001126" cy="5150506"/>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indent="-457200">
              <a:spcBef>
                <a:spcPts val="600"/>
              </a:spcBef>
              <a:buFont typeface="Wingdings" panose="05000000000000000000" pitchFamily="2" charset="2"/>
              <a:buChar char="Ø"/>
              <a:defRPr/>
            </a:pPr>
            <a:r>
              <a:rPr lang="en-US" sz="2000" b="1" dirty="0" smtClean="0"/>
              <a:t>TAPs</a:t>
            </a:r>
          </a:p>
          <a:p>
            <a:pPr marL="917575" lvl="1" indent="-457200">
              <a:spcBef>
                <a:spcPts val="600"/>
              </a:spcBef>
              <a:buFont typeface="Wingdings" panose="05000000000000000000" pitchFamily="2" charset="2"/>
              <a:buChar char="Ø"/>
              <a:defRPr/>
            </a:pPr>
            <a:r>
              <a:rPr lang="en-US" sz="1600" b="1" dirty="0" smtClean="0"/>
              <a:t>End </a:t>
            </a:r>
            <a:r>
              <a:rPr lang="en-US" sz="1600" b="1" dirty="0"/>
              <a:t>User </a:t>
            </a:r>
            <a:r>
              <a:rPr lang="en-US" sz="1600" b="1" dirty="0" smtClean="0"/>
              <a:t>Engagement:  </a:t>
            </a:r>
            <a:r>
              <a:rPr lang="en-US" sz="1400" dirty="0" smtClean="0">
                <a:solidFill>
                  <a:schemeClr val="bg2">
                    <a:lumMod val="10000"/>
                  </a:schemeClr>
                </a:solidFill>
              </a:rPr>
              <a:t>Partner </a:t>
            </a:r>
            <a:r>
              <a:rPr lang="en-US" sz="1400" dirty="0">
                <a:solidFill>
                  <a:schemeClr val="bg2">
                    <a:lumMod val="10000"/>
                  </a:schemeClr>
                </a:solidFill>
              </a:rPr>
              <a:t>with strategic End Users to advance technical solutions using CHP as a cost effective and resilient way to ensure American competitiveness, utilize local fuels, and enhance energy security.  CHP TAPs offer fact-based, non-biased engineering support to manufacturing, commercial, institutional and federal facilities and campuses. </a:t>
            </a:r>
          </a:p>
          <a:p>
            <a:pPr marL="917575" lvl="1" indent="-457200">
              <a:spcBef>
                <a:spcPts val="600"/>
              </a:spcBef>
              <a:buFont typeface="Wingdings" panose="05000000000000000000" pitchFamily="2" charset="2"/>
              <a:buChar char="Ø"/>
              <a:defRPr/>
            </a:pPr>
            <a:r>
              <a:rPr lang="en-US" sz="1600" b="1" dirty="0"/>
              <a:t>Stakeholder </a:t>
            </a:r>
            <a:r>
              <a:rPr lang="en-US" sz="1600" b="1" dirty="0" smtClean="0"/>
              <a:t>Engagement:  </a:t>
            </a:r>
            <a:r>
              <a:rPr lang="en-US" sz="1400" dirty="0" smtClean="0">
                <a:solidFill>
                  <a:schemeClr val="bg2">
                    <a:lumMod val="10000"/>
                  </a:schemeClr>
                </a:solidFill>
              </a:rPr>
              <a:t>Engage </a:t>
            </a:r>
            <a:r>
              <a:rPr lang="en-US" sz="1400" dirty="0">
                <a:solidFill>
                  <a:schemeClr val="bg2">
                    <a:lumMod val="10000"/>
                  </a:schemeClr>
                </a:solidFill>
              </a:rPr>
              <a:t>with strategic Stakeholders, including regulators, utilities, and policy makers, to identify and reduce the barriers to using CHP to advance regional efficiency, promote energy independence, and enhance the nation’s resilient grid. CHP TAPs provide fact-based, non-biased education to advance sound CHP programs and policies</a:t>
            </a:r>
            <a:r>
              <a:rPr lang="en-US" sz="1400" dirty="0" smtClean="0">
                <a:solidFill>
                  <a:schemeClr val="bg2">
                    <a:lumMod val="10000"/>
                  </a:schemeClr>
                </a:solidFill>
              </a:rPr>
              <a:t>.</a:t>
            </a:r>
          </a:p>
          <a:p>
            <a:pPr marL="917575" lvl="1" indent="-457200">
              <a:spcBef>
                <a:spcPts val="600"/>
              </a:spcBef>
              <a:buFont typeface="Wingdings" panose="05000000000000000000" pitchFamily="2" charset="2"/>
              <a:buChar char="Ø"/>
              <a:defRPr/>
            </a:pPr>
            <a:r>
              <a:rPr lang="en-US" sz="1600" b="1" dirty="0"/>
              <a:t>Technical </a:t>
            </a:r>
            <a:r>
              <a:rPr lang="en-US" sz="1600" b="1" dirty="0" smtClean="0"/>
              <a:t>Services:  </a:t>
            </a:r>
            <a:r>
              <a:rPr lang="en-US" sz="1400" dirty="0" smtClean="0">
                <a:solidFill>
                  <a:schemeClr val="bg2">
                    <a:lumMod val="10000"/>
                  </a:schemeClr>
                </a:solidFill>
              </a:rPr>
              <a:t>As </a:t>
            </a:r>
            <a:r>
              <a:rPr lang="en-US" sz="1400" dirty="0">
                <a:solidFill>
                  <a:schemeClr val="bg2">
                    <a:lumMod val="10000"/>
                  </a:schemeClr>
                </a:solidFill>
              </a:rPr>
              <a:t>leading experts in CHP (as well as microgrids, waste heat to power, and district energy) the CHP TAPs work with sites to screen for CHP opportunities as well as provide advanced services to maximize the economic impact and reduce the risk of CHP from initial CHP screening to installation.</a:t>
            </a:r>
            <a:r>
              <a:rPr lang="en-US" sz="1400" dirty="0">
                <a:solidFill>
                  <a:srgbClr val="008000"/>
                </a:solidFill>
              </a:rPr>
              <a:t> </a:t>
            </a:r>
            <a:endParaRPr lang="en-US" sz="1400" dirty="0" smtClean="0">
              <a:solidFill>
                <a:srgbClr val="008000"/>
              </a:solidFill>
            </a:endParaRPr>
          </a:p>
          <a:p>
            <a:pPr marL="517525" indent="-457200">
              <a:spcBef>
                <a:spcPts val="600"/>
              </a:spcBef>
              <a:buFont typeface="Wingdings" panose="05000000000000000000" pitchFamily="2" charset="2"/>
              <a:buChar char="Ø"/>
              <a:defRPr/>
            </a:pPr>
            <a:r>
              <a:rPr lang="en-US" sz="2000" b="1" dirty="0"/>
              <a:t>Packaged </a:t>
            </a:r>
            <a:r>
              <a:rPr lang="en-US" sz="2000" b="1" dirty="0" smtClean="0"/>
              <a:t>CHP</a:t>
            </a:r>
          </a:p>
          <a:p>
            <a:pPr marL="917575" lvl="1" indent="-457200">
              <a:spcBef>
                <a:spcPts val="600"/>
              </a:spcBef>
              <a:buFont typeface="Wingdings" panose="05000000000000000000" pitchFamily="2" charset="2"/>
              <a:buChar char="Ø"/>
              <a:defRPr/>
            </a:pPr>
            <a:r>
              <a:rPr lang="en-US" sz="1400" b="1" dirty="0" smtClean="0"/>
              <a:t>eCatalog:  </a:t>
            </a:r>
            <a:r>
              <a:rPr lang="en-US" sz="1400" dirty="0" smtClean="0">
                <a:solidFill>
                  <a:srgbClr val="000000"/>
                </a:solidFill>
                <a:cs typeface="Calibri" panose="020F0502020204030204" pitchFamily="34" charset="0"/>
              </a:rPr>
              <a:t>Reduce </a:t>
            </a:r>
            <a:r>
              <a:rPr lang="en-US" sz="1400" dirty="0">
                <a:solidFill>
                  <a:srgbClr val="000000"/>
                </a:solidFill>
                <a:cs typeface="Calibri" panose="020F0502020204030204" pitchFamily="34" charset="0"/>
              </a:rPr>
              <a:t>risks for end-users and vendors through a national web-based catalog (</a:t>
            </a:r>
            <a:r>
              <a:rPr lang="en-US" sz="1400" i="1" dirty="0">
                <a:solidFill>
                  <a:srgbClr val="000000"/>
                </a:solidFill>
                <a:cs typeface="Calibri" panose="020F0502020204030204" pitchFamily="34" charset="0"/>
              </a:rPr>
              <a:t>eCatalog</a:t>
            </a:r>
            <a:r>
              <a:rPr lang="en-US" sz="1400" dirty="0">
                <a:solidFill>
                  <a:srgbClr val="000000"/>
                </a:solidFill>
                <a:cs typeface="Calibri" panose="020F0502020204030204" pitchFamily="34" charset="0"/>
              </a:rPr>
              <a:t>) of DOE-recognized packaged systems and suppliers, and a partnership with state/utility partners with CHP market engagement </a:t>
            </a:r>
            <a:r>
              <a:rPr lang="en-US" sz="1400" dirty="0" smtClean="0">
                <a:solidFill>
                  <a:srgbClr val="000000"/>
                </a:solidFill>
                <a:cs typeface="Calibri" panose="020F0502020204030204" pitchFamily="34" charset="0"/>
              </a:rPr>
              <a:t>programs</a:t>
            </a:r>
          </a:p>
          <a:p>
            <a:pPr marL="917575" lvl="1" indent="-457200">
              <a:spcBef>
                <a:spcPts val="600"/>
              </a:spcBef>
              <a:buFont typeface="Wingdings" panose="05000000000000000000" pitchFamily="2" charset="2"/>
              <a:buChar char="Ø"/>
              <a:defRPr/>
            </a:pPr>
            <a:r>
              <a:rPr lang="en-US" sz="1400" b="1" dirty="0" smtClean="0"/>
              <a:t>Accelerator:  </a:t>
            </a:r>
            <a:r>
              <a:rPr lang="en-US" sz="1400" dirty="0" smtClean="0"/>
              <a:t>Work with utilities</a:t>
            </a:r>
            <a:r>
              <a:rPr lang="en-US" sz="1400" dirty="0"/>
              <a:t>, states and federal </a:t>
            </a:r>
            <a:r>
              <a:rPr lang="en-US" sz="1400" dirty="0" smtClean="0"/>
              <a:t>agencies </a:t>
            </a:r>
            <a:r>
              <a:rPr lang="en-US" sz="1400" dirty="0"/>
              <a:t>committed to promoting </a:t>
            </a:r>
            <a:br>
              <a:rPr lang="en-US" sz="1400" dirty="0"/>
            </a:br>
            <a:r>
              <a:rPr lang="en-US" sz="1400" dirty="0"/>
              <a:t>packaged CHP </a:t>
            </a:r>
            <a:r>
              <a:rPr lang="en-US" sz="1400" dirty="0" smtClean="0"/>
              <a:t>to characterize packaged </a:t>
            </a:r>
            <a:r>
              <a:rPr lang="en-US" sz="1400" dirty="0"/>
              <a:t>CHP system </a:t>
            </a:r>
            <a:r>
              <a:rPr lang="en-US" sz="1400" dirty="0" smtClean="0"/>
              <a:t>performance </a:t>
            </a:r>
            <a:r>
              <a:rPr lang="en-US" sz="1400" dirty="0"/>
              <a:t>in small/medium </a:t>
            </a:r>
            <a:r>
              <a:rPr lang="en-US" sz="1400" dirty="0" smtClean="0"/>
              <a:t>industrial</a:t>
            </a:r>
            <a:r>
              <a:rPr lang="en-US" sz="1400" dirty="0"/>
              <a:t>, commercial, </a:t>
            </a:r>
            <a:r>
              <a:rPr lang="en-US" sz="1400" dirty="0" smtClean="0"/>
              <a:t>institutional </a:t>
            </a:r>
            <a:r>
              <a:rPr lang="en-US" sz="1400" dirty="0"/>
              <a:t>and </a:t>
            </a:r>
            <a:r>
              <a:rPr lang="en-US" sz="1400" dirty="0" smtClean="0"/>
              <a:t>government markets.</a:t>
            </a:r>
          </a:p>
          <a:p>
            <a:pPr marL="517525" indent="-457200">
              <a:spcBef>
                <a:spcPts val="600"/>
              </a:spcBef>
              <a:buFont typeface="Wingdings" panose="05000000000000000000" pitchFamily="2" charset="2"/>
              <a:buChar char="Ø"/>
              <a:defRPr/>
            </a:pPr>
            <a:r>
              <a:rPr lang="en-US" sz="2000" b="1" dirty="0" smtClean="0"/>
              <a:t>Market Resources</a:t>
            </a:r>
          </a:p>
          <a:p>
            <a:pPr marL="917575" lvl="1" indent="-457200">
              <a:spcBef>
                <a:spcPts val="600"/>
              </a:spcBef>
              <a:buFont typeface="Wingdings" panose="05000000000000000000" pitchFamily="2" charset="2"/>
              <a:buChar char="Ø"/>
              <a:defRPr/>
            </a:pPr>
            <a:r>
              <a:rPr lang="en-US" sz="1600" dirty="0" smtClean="0"/>
              <a:t>Help </a:t>
            </a:r>
            <a:r>
              <a:rPr lang="en-US" sz="1600" dirty="0"/>
              <a:t>assure messaging consistent with AMO CHP </a:t>
            </a:r>
            <a:r>
              <a:rPr lang="en-US" sz="1600" dirty="0" smtClean="0"/>
              <a:t>strategy</a:t>
            </a:r>
          </a:p>
          <a:p>
            <a:pPr marL="917575" lvl="1" indent="-457200">
              <a:spcBef>
                <a:spcPts val="600"/>
              </a:spcBef>
              <a:buFont typeface="Wingdings" panose="05000000000000000000" pitchFamily="2" charset="2"/>
              <a:buChar char="Ø"/>
              <a:defRPr/>
            </a:pPr>
            <a:r>
              <a:rPr lang="en-US" sz="1600" dirty="0" smtClean="0"/>
              <a:t>Publications, </a:t>
            </a:r>
            <a:r>
              <a:rPr lang="en-US" sz="1600" dirty="0"/>
              <a:t>tools, analyses and technical materials to support CHP TAP mission; educate state and local policy makers, regulators, end users, trade associations, and CHP stakeholders; and inform AMO CHP program planning</a:t>
            </a:r>
          </a:p>
          <a:p>
            <a:pPr marL="917575" lvl="1" indent="-457200">
              <a:spcBef>
                <a:spcPts val="600"/>
              </a:spcBef>
              <a:buFont typeface="Wingdings" panose="05000000000000000000" pitchFamily="2" charset="2"/>
              <a:buChar char="Ø"/>
              <a:defRPr/>
            </a:pPr>
            <a:endParaRPr lang="en-US" sz="1600" b="1" dirty="0"/>
          </a:p>
          <a:p>
            <a:pPr marL="917575" lvl="1" indent="-457200">
              <a:spcBef>
                <a:spcPts val="600"/>
              </a:spcBef>
              <a:buFont typeface="Wingdings" panose="05000000000000000000" pitchFamily="2" charset="2"/>
              <a:buChar char="Ø"/>
              <a:defRPr/>
            </a:pPr>
            <a:endParaRPr lang="en-US" sz="1600" b="1" dirty="0"/>
          </a:p>
        </p:txBody>
      </p:sp>
    </p:spTree>
    <p:extLst>
      <p:ext uri="{BB962C8B-B14F-4D97-AF65-F5344CB8AC3E}">
        <p14:creationId xmlns:p14="http://schemas.microsoft.com/office/powerpoint/2010/main" val="91449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CHP Collaborations and Outreach</a:t>
            </a:r>
          </a:p>
        </p:txBody>
      </p:sp>
      <p:sp>
        <p:nvSpPr>
          <p:cNvPr id="3" name="TextBox 2"/>
          <p:cNvSpPr txBox="1"/>
          <p:nvPr/>
        </p:nvSpPr>
        <p:spPr>
          <a:xfrm>
            <a:off x="228600" y="990600"/>
            <a:ext cx="8610600" cy="4632037"/>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Upcoming Outreach</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Packaged CHP </a:t>
            </a:r>
            <a:r>
              <a:rPr lang="en-US" sz="1600" dirty="0" err="1">
                <a:latin typeface="Franklin Gothic Book"/>
              </a:rPr>
              <a:t>eCatalog</a:t>
            </a:r>
            <a:r>
              <a:rPr lang="en-US" sz="1600" dirty="0">
                <a:latin typeface="Franklin Gothic Book"/>
              </a:rPr>
              <a:t> and Accelerator Program Session at DOE Better Buildings/Better Plants Virtual Summit (June 10, 2020)</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CHP TAP Booth at FEMP Energy Exchange (August 11-13, 2020 in Atlanta, GA)</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Workshop on the Role of CHP in Industry and the Grid</a:t>
            </a:r>
          </a:p>
          <a:p>
            <a:pPr marL="1200150" lvl="2"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Potential partnership with CHP Alliance and Council of Industrial Boiler Owners</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CHP TAP Directors Meetings (recurring; next one Fall 2020)</a:t>
            </a:r>
          </a:p>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Major Past Outreach Events</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Dispatchable Distributed Generation: Manufacturing’s Role in Support of Grid Modernization workshop (February 2016 in Austin, TX)</a:t>
            </a:r>
          </a:p>
          <a:p>
            <a:pPr marL="742950" lvl="1"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Flexible CHP Portfolio meeting (October 2019 in Charleston, SC)</a:t>
            </a:r>
          </a:p>
          <a:p>
            <a:pPr fontAlgn="ctr">
              <a:spcBef>
                <a:spcPts val="0"/>
              </a:spcBef>
              <a:spcAft>
                <a:spcPts val="600"/>
              </a:spcAft>
              <a:buClr>
                <a:srgbClr val="7AC143"/>
              </a:buClr>
            </a:pPr>
            <a:endParaRPr lang="en-US" sz="1600" dirty="0">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a:latin typeface="Franklin Gothic Book"/>
              </a:rPr>
              <a:t>Regular collaboration with partners and stakeholders (regional energy organizations, state energy offices, utilities, nonprofits, trade organizations, manufacturers, suppliers, end users)</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latin typeface="Franklin Gothic Book"/>
            </a:endParaRPr>
          </a:p>
        </p:txBody>
      </p:sp>
    </p:spTree>
    <p:extLst>
      <p:ext uri="{BB962C8B-B14F-4D97-AF65-F5344CB8AC3E}">
        <p14:creationId xmlns:p14="http://schemas.microsoft.com/office/powerpoint/2010/main" val="720677417"/>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CEAC45444F234CA9ACC8BCED2DB1D4" ma:contentTypeVersion="3" ma:contentTypeDescription="Create a new document." ma:contentTypeScope="" ma:versionID="6b9c61717705cd2af4a0f834dbd3e082">
  <xsd:schema xmlns:xsd="http://www.w3.org/2001/XMLSchema" xmlns:xs="http://www.w3.org/2001/XMLSchema" xmlns:p="http://schemas.microsoft.com/office/2006/metadata/properties" xmlns:ns2="c6d9b406-8ab6-4e35-b189-c607f551e6ff" xmlns:ns3="a61bfe4a-0ddf-4441-8e99-727684e48fab" targetNamespace="http://schemas.microsoft.com/office/2006/metadata/properties" ma:root="true" ma:fieldsID="c99990c45763faf7431741662f6dd0bb" ns2:_="" ns3:_="">
    <xsd:import namespace="c6d9b406-8ab6-4e35-b189-c607f551e6ff"/>
    <xsd:import namespace="a61bfe4a-0ddf-4441-8e99-727684e48fab"/>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905695e0-aca8-4f7a-b0cc-bf47a0a263f3}" ma:internalName="TaxCatchAll" ma:showField="CatchAllData" ma:web="a61bfe4a-0ddf-4441-8e99-727684e48fa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05695e0-aca8-4f7a-b0cc-bf47a0a263f3}" ma:internalName="TaxCatchAllLabel" ma:readOnly="true" ma:showField="CatchAllDataLabel" ma:web="a61bfe4a-0ddf-4441-8e99-727684e48f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1bfe4a-0ddf-4441-8e99-727684e48fa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bbd8d32-57eb-4c25-a7af-abe0816fa3e8" ContentTypeId="0x0101" PreviousValue="false"/>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4C755BD2-1C8E-4830-A9D3-4394BA87E297}">
  <ds:schemaRefs>
    <ds:schemaRef ds:uri="http://schemas.microsoft.com/office/infopath/2007/PartnerControls"/>
    <ds:schemaRef ds:uri="http://purl.org/dc/dcmitype/"/>
    <ds:schemaRef ds:uri="2235f544-1706-4349-8770-f50dc984ba30"/>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b2c45fe9-1232-48f2-8c63-cfbcf4daf817"/>
    <ds:schemaRef ds:uri="http://schemas.microsoft.com/office/2006/metadata/properties"/>
  </ds:schemaRefs>
</ds:datastoreItem>
</file>

<file path=customXml/itemProps2.xml><?xml version="1.0" encoding="utf-8"?>
<ds:datastoreItem xmlns:ds="http://schemas.openxmlformats.org/officeDocument/2006/customXml" ds:itemID="{1A0F48F5-24AE-41AB-A2B2-65B6DB8FC30E}"/>
</file>

<file path=customXml/itemProps3.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4.xml><?xml version="1.0" encoding="utf-8"?>
<ds:datastoreItem xmlns:ds="http://schemas.openxmlformats.org/officeDocument/2006/customXml" ds:itemID="{4C7ADFD4-B0AF-4031-A2A6-86A1BCC0468E}"/>
</file>

<file path=customXml/itemProps5.xml><?xml version="1.0" encoding="utf-8"?>
<ds:datastoreItem xmlns:ds="http://schemas.openxmlformats.org/officeDocument/2006/customXml" ds:itemID="{2E63C0B6-FD3F-4545-AF93-8F0DB0649E97}"/>
</file>

<file path=docProps/app.xml><?xml version="1.0" encoding="utf-8"?>
<Properties xmlns="http://schemas.openxmlformats.org/officeDocument/2006/extended-properties" xmlns:vt="http://schemas.openxmlformats.org/officeDocument/2006/docPropsVTypes">
  <Template/>
  <TotalTime>27042</TotalTime>
  <Words>1720</Words>
  <Application>Microsoft Office PowerPoint</Application>
  <PresentationFormat>On-screen Show (4:3)</PresentationFormat>
  <Paragraphs>159</Paragraphs>
  <Slides>13</Slides>
  <Notes>11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13</vt:i4>
      </vt:variant>
    </vt:vector>
  </HeadingPairs>
  <TitlesOfParts>
    <vt:vector size="30" baseType="lpstr">
      <vt:lpstr>ＭＳ Ｐゴシック</vt:lpstr>
      <vt:lpstr>Arial</vt:lpstr>
      <vt:lpstr>Arial Narrow</vt:lpstr>
      <vt:lpstr>Calibri</vt:lpstr>
      <vt:lpstr>Courier New</vt:lpstr>
      <vt:lpstr>Franklin Gothic Book</vt:lpstr>
      <vt:lpstr>Franklin Gothic Medium</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Combined Heat and Power (CHP) Background</vt:lpstr>
      <vt:lpstr>CHP Challenges and Barriers</vt:lpstr>
      <vt:lpstr>CHP Objectives and Targets (AMO MYPP)</vt:lpstr>
      <vt:lpstr>Key Concept: Flexible CHP Systems (the Basics)</vt:lpstr>
      <vt:lpstr>CHP Current R&amp;D Portfolio</vt:lpstr>
      <vt:lpstr>CHP Current Deployment Portfolio</vt:lpstr>
      <vt:lpstr>CHP Deployment Activities</vt:lpstr>
      <vt:lpstr>CHP Collaborations and Outreach</vt:lpstr>
      <vt:lpstr>Accomplishments: Impact of Flexible CHP Concept on the Grid (Modeling of the California Market)</vt:lpstr>
      <vt:lpstr>CHP TAP Regions</vt:lpstr>
      <vt:lpstr>CHP TAP Accomplishments: FY19 and FY20 [through March 2020]</vt:lpstr>
      <vt:lpstr>AMO CHP Team &amp; Additional Program Presentations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Gemmer, Bob</cp:lastModifiedBy>
  <cp:revision>1089</cp:revision>
  <cp:lastPrinted>2019-10-30T16:02:12Z</cp:lastPrinted>
  <dcterms:created xsi:type="dcterms:W3CDTF">2011-06-04T16:38:42Z</dcterms:created>
  <dcterms:modified xsi:type="dcterms:W3CDTF">2020-05-21T15:17:39Z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0x010100AACEAC45444F234CA9ACC8BCED2DB1D4</vt:lpwstr>
  </property>
</Properties>
</file>