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docx" ContentType="application/vnd.openxmlformats-officedocument.wordprocessingml.document"/>
  <Default Extension="xml" ContentType="application/xml"/>
  <Default Extension="ti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80" r:id="rId2"/>
    <p:sldId id="304" r:id="rId3"/>
    <p:sldId id="306" r:id="rId4"/>
    <p:sldId id="283" r:id="rId5"/>
    <p:sldId id="317" r:id="rId6"/>
    <p:sldId id="320" r:id="rId7"/>
    <p:sldId id="319" r:id="rId8"/>
    <p:sldId id="31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00"/>
    <a:srgbClr val="D9E1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82" d="100"/>
          <a:sy n="82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19" Type="http://schemas.openxmlformats.org/officeDocument/2006/relationships/customXml" Target="../customXml/item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F5E1B-A0C5-411A-BA0B-92572431CE34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11C95-F731-4BFD-A4E8-3A7F9BF50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27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03200" y="3276600"/>
            <a:ext cx="11785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75661-D703-434C-85E1-C113703EA47E}" type="datetimeFigureOut">
              <a:rPr lang="en-US"/>
              <a:pPr>
                <a:defRPr/>
              </a:pPr>
              <a:t>5/11/2020</a:t>
            </a:fld>
            <a:endParaRPr lang="en-US" dirty="0"/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6AFDA-C767-4A0C-A867-D057A752C1B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3469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143000"/>
          </a:xfrm>
        </p:spPr>
        <p:txBody>
          <a:bodyPr>
            <a:normAutofit/>
          </a:bodyPr>
          <a:lstStyle>
            <a:lvl1pPr>
              <a:defRPr sz="45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2818F-C607-40C3-9A28-042BAEAFF904}" type="datetimeFigureOut">
              <a:rPr lang="en-US"/>
              <a:pPr>
                <a:defRPr/>
              </a:pPr>
              <a:t>5/11/2020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5A7CB-5B1C-46F0-83DA-11D4178FB41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1404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1DCA5-EA22-43D8-AFE5-1053C1E85373}" type="datetimeFigureOut">
              <a:rPr lang="en-US"/>
              <a:pPr>
                <a:defRPr/>
              </a:pPr>
              <a:t>5/11/2020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5DEAD-5BF0-427F-B1D5-13852BF6946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25593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03200" y="838200"/>
            <a:ext cx="11785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143000"/>
          </a:xfrm>
        </p:spPr>
        <p:txBody>
          <a:bodyPr>
            <a:normAutofit/>
          </a:bodyPr>
          <a:lstStyle>
            <a:lvl1pPr>
              <a:defRPr sz="45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A59B2-37DF-4CEB-8524-92F032B0810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46574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AF184-2201-4201-B3FE-5C87FC092490}" type="datetimeFigureOut">
              <a:rPr lang="en-US"/>
              <a:pPr>
                <a:defRPr/>
              </a:pPr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953A6-6A82-4A56-B223-EBA5E95486C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20606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43DA7-6015-4FC8-8236-7F44CA519289}" type="datetimeFigureOut">
              <a:rPr lang="en-US"/>
              <a:pPr>
                <a:defRPr/>
              </a:pPr>
              <a:t>5/11/2020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5A40F-1F78-464D-A015-FE0FCC73FD0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7908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03200" y="838200"/>
            <a:ext cx="11785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54972-2148-4639-978D-4C06DF09A15A}" type="datetimeFigureOut">
              <a:rPr lang="en-US"/>
              <a:pPr>
                <a:defRPr/>
              </a:pPr>
              <a:t>5/11/2020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825E1-F80E-4235-AB07-F3D1B7508DE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64696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203200" y="838200"/>
            <a:ext cx="11785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4353F-0EA2-4C3D-A5D6-BBF112BFFA7C}" type="datetimeFigureOut">
              <a:rPr lang="en-US"/>
              <a:pPr>
                <a:defRPr/>
              </a:pPr>
              <a:t>5/11/2020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FEA2D-C45D-40F2-8496-64C3303B0E5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29598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203200" y="3276600"/>
            <a:ext cx="11785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FB837-3781-4E1F-AF07-51ABDB842424}" type="datetimeFigureOut">
              <a:rPr lang="en-US"/>
              <a:pPr>
                <a:defRPr/>
              </a:pPr>
              <a:t>5/11/2020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7C257-FE96-484D-B474-5DC765EE1E5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63775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EC226-0693-4CCD-AF9D-436F38F8C2C5}" type="datetimeFigureOut">
              <a:rPr lang="en-US"/>
              <a:pPr>
                <a:defRPr/>
              </a:pPr>
              <a:t>5/11/2020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B708C-A0FD-4D63-96EF-7D1DA40CED7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6769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 dirty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15751-2693-4714-952A-7B36B7035B9E}" type="datetimeFigureOut">
              <a:rPr lang="en-US"/>
              <a:pPr>
                <a:defRPr/>
              </a:pPr>
              <a:t>5/11/2020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990F9-3ADB-4691-BBA4-3E315A21D5C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65200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 userDrawn="1"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 dirty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 dirty="0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688131-D324-4714-AA20-04B2362D479A}" type="datetimeFigureOut">
              <a:rPr lang="en-US"/>
              <a:pPr>
                <a:defRPr/>
              </a:pPr>
              <a:t>5/11/2020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F567C765-1D86-454D-B3D7-01027622377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1800" dirty="0"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1800" dirty="0"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1011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tx1"/>
                </a:solidFill>
              </a:rPr>
              <a:t>Advanced Turbine Airfoils for Efficient CHP Systems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DE-LC-000L059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National Energy Technology Laboratory/Oak Ridge National Laboratory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 October 1, 2019 – September 30, 2022</a:t>
            </a:r>
          </a:p>
        </p:txBody>
      </p:sp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2362200" y="3657600"/>
            <a:ext cx="7772400" cy="1905000"/>
          </a:xfrm>
        </p:spPr>
        <p:txBody>
          <a:bodyPr/>
          <a:lstStyle/>
          <a:p>
            <a:pPr marR="0" eaLnBrk="1" hangingPunct="1">
              <a:lnSpc>
                <a:spcPct val="90000"/>
              </a:lnSpc>
            </a:pPr>
            <a:r>
              <a:rPr lang="en-US" altLang="en-US" sz="1800" dirty="0">
                <a:solidFill>
                  <a:schemeClr val="tx2"/>
                </a:solidFill>
              </a:rPr>
              <a:t>Doug Straub</a:t>
            </a:r>
          </a:p>
          <a:p>
            <a:pPr marR="0" eaLnBrk="1" hangingPunct="1">
              <a:lnSpc>
                <a:spcPct val="90000"/>
              </a:lnSpc>
            </a:pPr>
            <a:r>
              <a:rPr lang="en-US" altLang="en-US" sz="1800" dirty="0">
                <a:solidFill>
                  <a:schemeClr val="tx2"/>
                </a:solidFill>
              </a:rPr>
              <a:t>National Energy Technology Laboratory (NETL)</a:t>
            </a:r>
          </a:p>
          <a:p>
            <a:pPr marR="0" eaLnBrk="1" hangingPunct="1">
              <a:lnSpc>
                <a:spcPct val="90000"/>
              </a:lnSpc>
            </a:pPr>
            <a:endParaRPr lang="en-US" altLang="en-US" sz="1800" dirty="0">
              <a:solidFill>
                <a:schemeClr val="tx2"/>
              </a:solidFill>
            </a:endParaRPr>
          </a:p>
          <a:p>
            <a:pPr marR="0" eaLnBrk="1" hangingPunct="1">
              <a:lnSpc>
                <a:spcPct val="90000"/>
              </a:lnSpc>
            </a:pPr>
            <a:r>
              <a:rPr lang="en-US" altLang="en-US" sz="1800" dirty="0">
                <a:solidFill>
                  <a:schemeClr val="tx2"/>
                </a:solidFill>
              </a:rPr>
              <a:t>U.S. DOE Advanced Manufacturing Office Program Review Meeting  </a:t>
            </a:r>
          </a:p>
          <a:p>
            <a:pPr marR="0" eaLnBrk="1" hangingPunct="1">
              <a:lnSpc>
                <a:spcPct val="90000"/>
              </a:lnSpc>
            </a:pPr>
            <a:r>
              <a:rPr lang="en-US" altLang="en-US" sz="1800" dirty="0">
                <a:solidFill>
                  <a:schemeClr val="tx2"/>
                </a:solidFill>
              </a:rPr>
              <a:t>Washington, D.C. </a:t>
            </a:r>
          </a:p>
          <a:p>
            <a:pPr marR="0" eaLnBrk="1" hangingPunct="1">
              <a:lnSpc>
                <a:spcPct val="90000"/>
              </a:lnSpc>
            </a:pPr>
            <a:r>
              <a:rPr lang="en-US" altLang="en-US" sz="1800" dirty="0">
                <a:solidFill>
                  <a:schemeClr val="tx2"/>
                </a:solidFill>
              </a:rPr>
              <a:t>June 2-3, 2020</a:t>
            </a:r>
          </a:p>
          <a:p>
            <a:pPr marR="0" eaLnBrk="1" hangingPunct="1">
              <a:lnSpc>
                <a:spcPct val="90000"/>
              </a:lnSpc>
            </a:pPr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20484" name="TextBox 1"/>
          <p:cNvSpPr txBox="1">
            <a:spLocks noChangeArrowheads="1"/>
          </p:cNvSpPr>
          <p:nvPr/>
        </p:nvSpPr>
        <p:spPr bwMode="auto">
          <a:xfrm>
            <a:off x="2330451" y="6096001"/>
            <a:ext cx="7997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i="1">
                <a:solidFill>
                  <a:srgbClr val="04617B"/>
                </a:solidFill>
              </a:rPr>
              <a:t>This presentation does not contain any proprietary, confidential, or otherwise restricted information.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955409" y="575877"/>
            <a:ext cx="6172200" cy="228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Overview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554961" y="1630536"/>
            <a:ext cx="4008735" cy="1146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indent="-1028700" defTabSz="342900" eaLnBrk="0" fontAlgn="base" hangingPunct="0">
              <a:spcBef>
                <a:spcPct val="0"/>
              </a:spcBef>
              <a:spcAft>
                <a:spcPts val="450"/>
              </a:spcAft>
            </a:pPr>
            <a:r>
              <a:rPr lang="en-US" sz="1400" b="1" u="sng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Timeline:</a:t>
            </a:r>
          </a:p>
          <a:p>
            <a:pPr marL="1028700" indent="-1028700" defTabSz="342900" eaLnBrk="0" fontAlgn="base" hangingPunct="0">
              <a:spcBef>
                <a:spcPct val="0"/>
              </a:spcBef>
              <a:spcAft>
                <a:spcPts val="450"/>
              </a:spcAft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Project Start Date: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10/01/2019 </a:t>
            </a:r>
          </a:p>
          <a:p>
            <a:pPr marL="1028700" indent="-1028700" defTabSz="342900" eaLnBrk="0" fontAlgn="base" hangingPunct="0">
              <a:spcBef>
                <a:spcPct val="0"/>
              </a:spcBef>
              <a:spcAft>
                <a:spcPts val="450"/>
              </a:spcAft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Budget Period End Date: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09/30/2020</a:t>
            </a:r>
          </a:p>
          <a:p>
            <a:pPr marL="1028700" indent="-1028700" defTabSz="342900" eaLnBrk="0" fontAlgn="base" hangingPunct="0">
              <a:spcBef>
                <a:spcPct val="0"/>
              </a:spcBef>
              <a:spcAft>
                <a:spcPts val="450"/>
              </a:spcAft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Project End Date:	 	 	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09/30/2022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719710"/>
              </p:ext>
            </p:extLst>
          </p:nvPr>
        </p:nvGraphicFramePr>
        <p:xfrm>
          <a:off x="7000753" y="1503432"/>
          <a:ext cx="4636284" cy="12576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9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4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86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86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43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75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DOE Share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 Share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 Share %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57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Overall Budget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$2,800,000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$2,800,000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7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Approved Budget (BP-1)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$887,576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$887,576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7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FY20 (BP-1) Plan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$1,000,000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--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$1,000,000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--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05049" y="1123085"/>
            <a:ext cx="2820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Budget and Costs: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4961" y="3037635"/>
            <a:ext cx="587753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Barriers and Challenges:</a:t>
            </a:r>
          </a:p>
          <a:p>
            <a:pPr marL="214313" indent="-214313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 of advanced cooling architectures cannot be quantified without a common baseline and test protocol</a:t>
            </a:r>
          </a:p>
          <a:p>
            <a:pPr marL="214313" indent="-214313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R&amp;D investments lag for small (&lt;20MW) gas turbines</a:t>
            </a:r>
            <a:endParaRPr lang="en-US" sz="1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 steps have not been optimized, or defined in terms of yield, resolution, and performance potential for gas turbine applications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00753" y="2972500"/>
            <a:ext cx="514645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Team and Roles:</a:t>
            </a:r>
          </a:p>
          <a:p>
            <a:pPr marL="214313" indent="-214313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Energy Technology Laboratory (NETL) – Lead</a:t>
            </a:r>
          </a:p>
          <a:p>
            <a:pPr marL="671513" lvl="1" indent="-214313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baseline and quantify benefits of advanced cooling designs</a:t>
            </a:r>
          </a:p>
          <a:p>
            <a:pPr marL="671513" lvl="1" indent="-214313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Evaluate economic benefits for small-scale (&lt;20MW) combined heat and power gas turbine applications</a:t>
            </a:r>
          </a:p>
          <a:p>
            <a:pPr marL="214313" indent="-214313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Oak Ridge National Laboratory (ORNL) </a:t>
            </a:r>
          </a:p>
          <a:p>
            <a:pPr marL="671513" lvl="1" indent="-214313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 processing of baseline and advanced designs </a:t>
            </a:r>
          </a:p>
          <a:p>
            <a:pPr marL="671513" lvl="1" indent="-214313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 selection and processing</a:t>
            </a:r>
          </a:p>
          <a:p>
            <a:pPr marL="214313" indent="-214313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Advisory Panel (industry experts)</a:t>
            </a:r>
          </a:p>
          <a:p>
            <a:pPr marL="671513" lvl="1" indent="-214313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feedback and consultation</a:t>
            </a:r>
          </a:p>
          <a:p>
            <a:pPr marL="671513" lvl="1" indent="-214313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adoption for Phase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4961" y="4929482"/>
            <a:ext cx="448654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 MYPP Connection:</a:t>
            </a:r>
          </a:p>
          <a:p>
            <a:pPr marL="214313" indent="-214313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Combined Heat and Power (CHP) Systems</a:t>
            </a:r>
          </a:p>
          <a:p>
            <a:pPr marL="671513" lvl="1" indent="-214313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 Materials</a:t>
            </a:r>
          </a:p>
          <a:p>
            <a:pPr marL="671513" lvl="1" indent="-214313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Additive Manufacturing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4961" y="1096486"/>
            <a:ext cx="6988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Title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Advanced Turbine Airfoils for Efficient CHP Systems  </a:t>
            </a:r>
          </a:p>
        </p:txBody>
      </p:sp>
    </p:spTree>
    <p:extLst>
      <p:ext uri="{BB962C8B-B14F-4D97-AF65-F5344CB8AC3E}">
        <p14:creationId xmlns:p14="http://schemas.microsoft.com/office/powerpoint/2010/main" val="718020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>
          <a:xfrm>
            <a:off x="1886717" y="264561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Project Objectives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98517" y="923467"/>
            <a:ext cx="7249065" cy="1292960"/>
          </a:xfrm>
        </p:spPr>
        <p:txBody>
          <a:bodyPr/>
          <a:lstStyle/>
          <a:p>
            <a:pPr eaLnBrk="1" hangingPunct="1">
              <a:buClr>
                <a:schemeClr val="tx2"/>
              </a:buClr>
              <a:defRPr/>
            </a:pPr>
            <a:r>
              <a:rPr lang="en-US" altLang="en-US" sz="2000" dirty="0"/>
              <a:t>CHP technical market potential is large (~100GW)</a:t>
            </a:r>
          </a:p>
          <a:p>
            <a:pPr eaLnBrk="1" hangingPunct="1">
              <a:buClr>
                <a:schemeClr val="tx2"/>
              </a:buClr>
              <a:defRPr/>
            </a:pPr>
            <a:r>
              <a:rPr lang="en-US" altLang="en-US" sz="2000" dirty="0"/>
              <a:t>Higher efficiency/lower cost </a:t>
            </a:r>
            <a:r>
              <a:rPr lang="en-US" altLang="en-US" sz="2000" dirty="0">
                <a:sym typeface="Wingdings" panose="05000000000000000000" pitchFamily="2" charset="2"/>
              </a:rPr>
              <a:t> growth of CHP market </a:t>
            </a:r>
          </a:p>
          <a:p>
            <a:pPr lvl="1" eaLnBrk="1" hangingPunct="1">
              <a:buClr>
                <a:schemeClr val="tx2"/>
              </a:buClr>
              <a:defRPr/>
            </a:pPr>
            <a:r>
              <a:rPr lang="en-US" altLang="en-US" sz="1800" dirty="0">
                <a:sym typeface="Wingdings" panose="05000000000000000000" pitchFamily="2" charset="2"/>
              </a:rPr>
              <a:t>Higher productivity and energy efficiency for US manufacturing </a:t>
            </a:r>
            <a:r>
              <a:rPr lang="en-US" altLang="en-US" sz="1200" dirty="0">
                <a:sym typeface="Wingdings" panose="05000000000000000000" pitchFamily="2" charset="2"/>
              </a:rPr>
              <a:t>(AMO strategic goal)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19C1F26-51E1-4999-9E48-56C0A28CC439}"/>
              </a:ext>
            </a:extLst>
          </p:cNvPr>
          <p:cNvSpPr txBox="1">
            <a:spLocks/>
          </p:cNvSpPr>
          <p:nvPr/>
        </p:nvSpPr>
        <p:spPr bwMode="auto">
          <a:xfrm>
            <a:off x="384963" y="2336924"/>
            <a:ext cx="7249065" cy="2591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>
                <a:schemeClr val="tx2"/>
              </a:buClr>
              <a:defRPr/>
            </a:pPr>
            <a:r>
              <a:rPr lang="en-US" altLang="en-US" sz="2000" b="1" dirty="0"/>
              <a:t>Research Target</a:t>
            </a:r>
            <a:r>
              <a:rPr lang="en-US" altLang="en-US" sz="2000" dirty="0"/>
              <a:t>:  Increase turbine inlet temperature by 100°C over 2015 baseline</a:t>
            </a:r>
          </a:p>
          <a:p>
            <a:pPr lvl="1" eaLnBrk="1" hangingPunct="1">
              <a:buClr>
                <a:schemeClr val="tx2"/>
              </a:buClr>
              <a:defRPr/>
            </a:pPr>
            <a:r>
              <a:rPr lang="en-US" altLang="en-US" sz="2000" dirty="0"/>
              <a:t>Phase 1 – Demonstrate potential of advanced cooling, AM materials, and AM processing to temperature/efficiency improvements</a:t>
            </a:r>
          </a:p>
          <a:p>
            <a:pPr lvl="1" eaLnBrk="1" hangingPunct="1">
              <a:buClr>
                <a:schemeClr val="tx2"/>
              </a:buClr>
              <a:defRPr/>
            </a:pPr>
            <a:r>
              <a:rPr lang="en-US" altLang="en-US" sz="2000" dirty="0"/>
              <a:t>Phase 2 (Option) – Establish CRADA with turbine manufacturer for follow-on development, testing, and deployment</a:t>
            </a:r>
          </a:p>
          <a:p>
            <a:pPr eaLnBrk="1" hangingPunct="1">
              <a:buClr>
                <a:schemeClr val="tx2"/>
              </a:buClr>
              <a:defRPr/>
            </a:pPr>
            <a:r>
              <a:rPr lang="en-US" altLang="en-US" sz="2000" b="1" dirty="0"/>
              <a:t>Technology adoption challenges</a:t>
            </a:r>
            <a:r>
              <a:rPr lang="en-US" altLang="en-US" sz="2000" dirty="0"/>
              <a:t>:</a:t>
            </a:r>
          </a:p>
          <a:p>
            <a:pPr lvl="1" eaLnBrk="1" hangingPunct="1">
              <a:buClr>
                <a:schemeClr val="tx2"/>
              </a:buClr>
              <a:defRPr/>
            </a:pPr>
            <a:r>
              <a:rPr lang="en-US" altLang="en-US" sz="1800" dirty="0"/>
              <a:t>Additive manufacturability limitations</a:t>
            </a:r>
          </a:p>
          <a:p>
            <a:pPr lvl="1" eaLnBrk="1" hangingPunct="1">
              <a:buClr>
                <a:schemeClr val="tx2"/>
              </a:buClr>
              <a:defRPr/>
            </a:pPr>
            <a:r>
              <a:rPr lang="en-US" altLang="en-US" sz="1800" dirty="0"/>
              <a:t>Package advanced cooling concepts into airfoils</a:t>
            </a:r>
          </a:p>
          <a:p>
            <a:pPr lvl="1" eaLnBrk="1" hangingPunct="1">
              <a:buClr>
                <a:schemeClr val="tx2"/>
              </a:buClr>
              <a:defRPr/>
            </a:pPr>
            <a:r>
              <a:rPr lang="en-US" altLang="en-US" sz="1800" dirty="0"/>
              <a:t>Assess cost/benefit tradeoffs for AM airfoils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65A118-7B97-4D10-875C-25AF6BCAFE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20"/>
          <a:stretch/>
        </p:blipFill>
        <p:spPr>
          <a:xfrm>
            <a:off x="7520473" y="861001"/>
            <a:ext cx="4525754" cy="2792547"/>
          </a:xfrm>
          <a:prstGeom prst="rect">
            <a:avLst/>
          </a:prstGeom>
        </p:spPr>
      </p:pic>
      <p:pic>
        <p:nvPicPr>
          <p:cNvPr id="6" name="Content Placeholder 13">
            <a:extLst>
              <a:ext uri="{FF2B5EF4-FFF2-40B4-BE49-F238E27FC236}">
                <a16:creationId xmlns:a16="http://schemas.microsoft.com/office/drawing/2014/main" id="{9C06BC32-41E6-4CEC-BA0A-2690E98FE8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090" r="7090"/>
          <a:stretch>
            <a:fillRect/>
          </a:stretch>
        </p:blipFill>
        <p:spPr>
          <a:xfrm>
            <a:off x="8194034" y="3856451"/>
            <a:ext cx="3178633" cy="25912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3FF819-105B-4EA9-A4A8-4219DB2ED731}"/>
              </a:ext>
            </a:extLst>
          </p:cNvPr>
          <p:cNvSpPr txBox="1"/>
          <p:nvPr/>
        </p:nvSpPr>
        <p:spPr>
          <a:xfrm>
            <a:off x="9310304" y="6128204"/>
            <a:ext cx="9460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/>
              <a:t>Source: NETL</a:t>
            </a:r>
          </a:p>
        </p:txBody>
      </p:sp>
    </p:spTree>
    <p:extLst>
      <p:ext uri="{BB962C8B-B14F-4D97-AF65-F5344CB8AC3E}">
        <p14:creationId xmlns:p14="http://schemas.microsoft.com/office/powerpoint/2010/main" val="2604965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286140" y="990600"/>
            <a:ext cx="6843707" cy="5372878"/>
          </a:xfrm>
        </p:spPr>
        <p:txBody>
          <a:bodyPr/>
          <a:lstStyle/>
          <a:p>
            <a:pPr eaLnBrk="1" hangingPunct="1">
              <a:buClr>
                <a:schemeClr val="tx2"/>
              </a:buClr>
            </a:pPr>
            <a:r>
              <a:rPr lang="en-US" altLang="en-US" sz="2000" b="1" dirty="0"/>
              <a:t>Current limitations: 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en-US" sz="1800" dirty="0"/>
              <a:t>Efficiencies for small GT’s have not increased significantly over the last decade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en-US" sz="1800" dirty="0"/>
              <a:t>Investment casting </a:t>
            </a:r>
            <a:r>
              <a:rPr lang="en-US" altLang="en-US" sz="1800" dirty="0">
                <a:sym typeface="Wingdings" panose="05000000000000000000" pitchFamily="2" charset="2"/>
              </a:rPr>
              <a:t> </a:t>
            </a:r>
            <a:r>
              <a:rPr lang="en-US" altLang="en-US" sz="1800" dirty="0"/>
              <a:t>Long lead times/high tooling costs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en-US" sz="1800" dirty="0">
                <a:sym typeface="Wingdings" panose="05000000000000000000" pitchFamily="2" charset="2"/>
              </a:rPr>
              <a:t>Prior “AM/cooling” studies have not addressed entire airfoil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en-US" sz="1800" dirty="0">
                <a:sym typeface="Wingdings" panose="05000000000000000000" pitchFamily="2" charset="2"/>
              </a:rPr>
              <a:t>No public baseline for small GT’s </a:t>
            </a:r>
          </a:p>
          <a:p>
            <a:pPr eaLnBrk="1" hangingPunct="1">
              <a:buClr>
                <a:schemeClr val="tx2"/>
              </a:buClr>
            </a:pPr>
            <a:r>
              <a:rPr lang="en-US" altLang="en-US" sz="2000" b="1" dirty="0"/>
              <a:t>Proposed Approach</a:t>
            </a:r>
            <a:r>
              <a:rPr lang="en-US" altLang="en-US" sz="2000" dirty="0"/>
              <a:t>: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en-US" sz="1800" dirty="0"/>
              <a:t>Initially focus on cooling improvements</a:t>
            </a:r>
          </a:p>
          <a:p>
            <a:pPr lvl="2" eaLnBrk="1" hangingPunct="1">
              <a:buClr>
                <a:schemeClr val="tx2"/>
              </a:buClr>
            </a:pPr>
            <a:r>
              <a:rPr lang="en-US" altLang="en-US" sz="1500" dirty="0"/>
              <a:t>Establish baseline conditions, airfoil geometry, cooling design</a:t>
            </a:r>
          </a:p>
          <a:p>
            <a:pPr lvl="2" eaLnBrk="1" hangingPunct="1">
              <a:buClr>
                <a:schemeClr val="tx2"/>
              </a:buClr>
            </a:pPr>
            <a:r>
              <a:rPr lang="en-US" altLang="en-US" sz="1500" dirty="0"/>
              <a:t>Incorporate advanced cooling enabled by AM into airfoils</a:t>
            </a:r>
          </a:p>
          <a:p>
            <a:pPr lvl="2" eaLnBrk="1" hangingPunct="1">
              <a:buClr>
                <a:schemeClr val="tx2"/>
              </a:buClr>
            </a:pPr>
            <a:r>
              <a:rPr lang="en-US" altLang="en-US" sz="1500" dirty="0"/>
              <a:t>Develop baseline engine performance model</a:t>
            </a:r>
          </a:p>
          <a:p>
            <a:pPr lvl="2" eaLnBrk="1" hangingPunct="1">
              <a:buClr>
                <a:schemeClr val="tx2"/>
              </a:buClr>
            </a:pPr>
            <a:r>
              <a:rPr lang="en-US" altLang="en-US" sz="1500" dirty="0"/>
              <a:t>Use model to predict engine performance improvements from cooling</a:t>
            </a:r>
          </a:p>
          <a:p>
            <a:pPr lvl="2" eaLnBrk="1" hangingPunct="1">
              <a:buClr>
                <a:schemeClr val="tx2"/>
              </a:buClr>
            </a:pPr>
            <a:r>
              <a:rPr lang="en-US" altLang="en-US" sz="1500" dirty="0"/>
              <a:t>Experimentally validate cooling assumptions in model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en-US" sz="1800" dirty="0"/>
              <a:t>Investigate other AM material options for small gas turbines</a:t>
            </a:r>
          </a:p>
          <a:p>
            <a:pPr lvl="2" eaLnBrk="1" hangingPunct="1">
              <a:buClr>
                <a:schemeClr val="tx2"/>
              </a:buClr>
            </a:pPr>
            <a:r>
              <a:rPr lang="en-US" altLang="en-US" sz="1500" dirty="0"/>
              <a:t>Identify potential advanced material options</a:t>
            </a:r>
          </a:p>
          <a:p>
            <a:pPr lvl="2" eaLnBrk="1" hangingPunct="1">
              <a:buClr>
                <a:schemeClr val="tx2"/>
              </a:buClr>
            </a:pPr>
            <a:r>
              <a:rPr lang="en-US" altLang="en-US" sz="1500" dirty="0"/>
              <a:t>Fabricate test airfoils for NETL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en-US" sz="1800" dirty="0"/>
              <a:t>Public baseline designs can be leveraged for future studies</a:t>
            </a:r>
          </a:p>
        </p:txBody>
      </p:sp>
      <p:sp>
        <p:nvSpPr>
          <p:cNvPr id="14339" name="Title 4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Technical Approach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331B782-E342-4B31-9300-04291D741ED5}"/>
              </a:ext>
            </a:extLst>
          </p:cNvPr>
          <p:cNvGrpSpPr/>
          <p:nvPr/>
        </p:nvGrpSpPr>
        <p:grpSpPr>
          <a:xfrm>
            <a:off x="7208276" y="990600"/>
            <a:ext cx="4575426" cy="3005325"/>
            <a:chOff x="781085" y="3222748"/>
            <a:chExt cx="4575426" cy="300532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9DA2641-B672-4E2D-A99E-24B19AD8FE9A}"/>
                </a:ext>
              </a:extLst>
            </p:cNvPr>
            <p:cNvGrpSpPr/>
            <p:nvPr/>
          </p:nvGrpSpPr>
          <p:grpSpPr>
            <a:xfrm>
              <a:off x="781085" y="3374309"/>
              <a:ext cx="4575426" cy="2853764"/>
              <a:chOff x="781085" y="3374309"/>
              <a:chExt cx="4575426" cy="2853764"/>
            </a:xfrm>
          </p:grpSpPr>
          <p:pic>
            <p:nvPicPr>
              <p:cNvPr id="8" name="Picture 7" descr="A screenshot of a cell phone&#10;&#10;Description automatically generated">
                <a:extLst>
                  <a:ext uri="{FF2B5EF4-FFF2-40B4-BE49-F238E27FC236}">
                    <a16:creationId xmlns:a16="http://schemas.microsoft.com/office/drawing/2014/main" id="{F2AB2055-B375-4483-AB20-BECD0E33F0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1085" y="3374309"/>
                <a:ext cx="4575426" cy="2723468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546365F-A7E7-4DD9-B08C-11E5FAFA4168}"/>
                  </a:ext>
                </a:extLst>
              </p:cNvPr>
              <p:cNvSpPr/>
              <p:nvPr/>
            </p:nvSpPr>
            <p:spPr>
              <a:xfrm>
                <a:off x="781085" y="5981852"/>
                <a:ext cx="3926958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dirty="0"/>
                  <a:t>Ref:  “2019 GTW Handbook,” </a:t>
                </a:r>
                <a:r>
                  <a:rPr lang="en-US" sz="1000" i="1" dirty="0"/>
                  <a:t>Gas Turbine World</a:t>
                </a:r>
                <a:r>
                  <a:rPr lang="en-US" sz="1000" dirty="0"/>
                  <a:t>, pp. 47–56, 2019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429F4C3-9552-4825-91BE-8EFDE788E5DA}"/>
                </a:ext>
              </a:extLst>
            </p:cNvPr>
            <p:cNvSpPr txBox="1"/>
            <p:nvPr/>
          </p:nvSpPr>
          <p:spPr>
            <a:xfrm>
              <a:off x="1791294" y="3222748"/>
              <a:ext cx="3486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Commercial Gas Turbine Gensets</a:t>
              </a:r>
              <a:endParaRPr lang="en-US" baseline="30000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C27A0CA-C26B-46C9-AF6D-3CEE065CC759}"/>
              </a:ext>
            </a:extLst>
          </p:cNvPr>
          <p:cNvSpPr txBox="1"/>
          <p:nvPr/>
        </p:nvSpPr>
        <p:spPr>
          <a:xfrm>
            <a:off x="7324531" y="4780918"/>
            <a:ext cx="4693297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Garamond" panose="02020404030301010803" pitchFamily="18" charset="0"/>
              </a:rPr>
              <a:t>“Baseline” Definition:</a:t>
            </a:r>
          </a:p>
          <a:p>
            <a:r>
              <a:rPr lang="en-US" i="1" dirty="0"/>
              <a:t>Representative of engines in the target size range, but not identical to any specific engine</a:t>
            </a:r>
            <a:endParaRPr lang="en-US" sz="2000" b="1" i="1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569843" y="1066800"/>
            <a:ext cx="8229600" cy="5791200"/>
          </a:xfrm>
        </p:spPr>
        <p:txBody>
          <a:bodyPr/>
          <a:lstStyle/>
          <a:p>
            <a:pPr eaLnBrk="1" hangingPunct="1">
              <a:buClr>
                <a:schemeClr val="tx2"/>
              </a:buClr>
            </a:pPr>
            <a:endParaRPr lang="en-US" altLang="en-US" sz="2400" dirty="0"/>
          </a:p>
          <a:p>
            <a:pPr eaLnBrk="1" hangingPunct="1">
              <a:buClr>
                <a:schemeClr val="tx2"/>
              </a:buClr>
            </a:pPr>
            <a:endParaRPr lang="en-US" altLang="en-US" dirty="0"/>
          </a:p>
        </p:txBody>
      </p:sp>
      <p:sp>
        <p:nvSpPr>
          <p:cNvPr id="20483" name="Title 4"/>
          <p:cNvSpPr>
            <a:spLocks noGrp="1"/>
          </p:cNvSpPr>
          <p:nvPr>
            <p:ph type="title"/>
          </p:nvPr>
        </p:nvSpPr>
        <p:spPr>
          <a:xfrm>
            <a:off x="1981200" y="533400"/>
            <a:ext cx="8229600" cy="304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Technical Approach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D563F79A-9B57-484B-B2A2-8EB8E96A8A9C}"/>
              </a:ext>
            </a:extLst>
          </p:cNvPr>
          <p:cNvSpPr txBox="1">
            <a:spLocks/>
          </p:cNvSpPr>
          <p:nvPr/>
        </p:nvSpPr>
        <p:spPr bwMode="auto">
          <a:xfrm>
            <a:off x="270627" y="1544979"/>
            <a:ext cx="3618879" cy="4615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n-US" sz="2000" dirty="0"/>
              <a:t>Target engine size and conditions</a:t>
            </a:r>
          </a:p>
          <a:p>
            <a:pPr>
              <a:buClrTx/>
            </a:pPr>
            <a:r>
              <a:rPr lang="en-US" sz="2000" dirty="0"/>
              <a:t>Baseline and advanced cooling designs</a:t>
            </a:r>
          </a:p>
          <a:p>
            <a:pPr>
              <a:buClrTx/>
            </a:pPr>
            <a:r>
              <a:rPr lang="en-US" sz="2000" dirty="0"/>
              <a:t>Model efficiency based on cooling improvements</a:t>
            </a:r>
          </a:p>
          <a:p>
            <a:pPr>
              <a:buClrTx/>
            </a:pPr>
            <a:r>
              <a:rPr lang="en-US" sz="2000" dirty="0"/>
              <a:t>Market and benefits studies</a:t>
            </a:r>
          </a:p>
          <a:p>
            <a:pPr>
              <a:buClrTx/>
            </a:pPr>
            <a:r>
              <a:rPr lang="en-US" sz="2000" dirty="0"/>
              <a:t>Identify AM material options</a:t>
            </a:r>
          </a:p>
          <a:p>
            <a:pPr>
              <a:buClrTx/>
            </a:pPr>
            <a:r>
              <a:rPr lang="en-US" sz="2000" dirty="0"/>
              <a:t>Fabricate test articles</a:t>
            </a:r>
          </a:p>
          <a:p>
            <a:pPr>
              <a:buClrTx/>
            </a:pPr>
            <a:r>
              <a:rPr lang="en-US" sz="2000" dirty="0"/>
              <a:t>Validate integrated cooling performance in test rigs</a:t>
            </a:r>
          </a:p>
          <a:p>
            <a:pPr>
              <a:buClrTx/>
            </a:pPr>
            <a:r>
              <a:rPr lang="en-US" sz="2000" dirty="0"/>
              <a:t>Identify commercial interest</a:t>
            </a:r>
          </a:p>
          <a:p>
            <a:endParaRPr lang="en-US" sz="20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ED51B83-49AC-4F83-B8F6-6551D731C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86260"/>
              </p:ext>
            </p:extLst>
          </p:nvPr>
        </p:nvGraphicFramePr>
        <p:xfrm>
          <a:off x="3821384" y="1206064"/>
          <a:ext cx="8265660" cy="4374204"/>
        </p:xfrm>
        <a:graphic>
          <a:graphicData uri="http://schemas.openxmlformats.org/drawingml/2006/table">
            <a:tbl>
              <a:tblPr firstRow="1" bandRow="1"/>
              <a:tblGrid>
                <a:gridCol w="914400">
                  <a:extLst>
                    <a:ext uri="{9D8B030D-6E8A-4147-A177-3AD203B41FA5}">
                      <a16:colId xmlns:a16="http://schemas.microsoft.com/office/drawing/2014/main" val="2021353336"/>
                    </a:ext>
                  </a:extLst>
                </a:gridCol>
                <a:gridCol w="175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030">
                  <a:extLst>
                    <a:ext uri="{9D8B030D-6E8A-4147-A177-3AD203B41FA5}">
                      <a16:colId xmlns:a16="http://schemas.microsoft.com/office/drawing/2014/main" val="132083149"/>
                    </a:ext>
                  </a:extLst>
                </a:gridCol>
                <a:gridCol w="175030">
                  <a:extLst>
                    <a:ext uri="{9D8B030D-6E8A-4147-A177-3AD203B41FA5}">
                      <a16:colId xmlns:a16="http://schemas.microsoft.com/office/drawing/2014/main" val="1413302146"/>
                    </a:ext>
                  </a:extLst>
                </a:gridCol>
                <a:gridCol w="175030">
                  <a:extLst>
                    <a:ext uri="{9D8B030D-6E8A-4147-A177-3AD203B41FA5}">
                      <a16:colId xmlns:a16="http://schemas.microsoft.com/office/drawing/2014/main" val="68596581"/>
                    </a:ext>
                  </a:extLst>
                </a:gridCol>
                <a:gridCol w="175030">
                  <a:extLst>
                    <a:ext uri="{9D8B030D-6E8A-4147-A177-3AD203B41FA5}">
                      <a16:colId xmlns:a16="http://schemas.microsoft.com/office/drawing/2014/main" val="1059606034"/>
                    </a:ext>
                  </a:extLst>
                </a:gridCol>
                <a:gridCol w="175030">
                  <a:extLst>
                    <a:ext uri="{9D8B030D-6E8A-4147-A177-3AD203B41FA5}">
                      <a16:colId xmlns:a16="http://schemas.microsoft.com/office/drawing/2014/main" val="3933377926"/>
                    </a:ext>
                  </a:extLst>
                </a:gridCol>
                <a:gridCol w="175030">
                  <a:extLst>
                    <a:ext uri="{9D8B030D-6E8A-4147-A177-3AD203B41FA5}">
                      <a16:colId xmlns:a16="http://schemas.microsoft.com/office/drawing/2014/main" val="1260989125"/>
                    </a:ext>
                  </a:extLst>
                </a:gridCol>
                <a:gridCol w="175030">
                  <a:extLst>
                    <a:ext uri="{9D8B030D-6E8A-4147-A177-3AD203B41FA5}">
                      <a16:colId xmlns:a16="http://schemas.microsoft.com/office/drawing/2014/main" val="4192800873"/>
                    </a:ext>
                  </a:extLst>
                </a:gridCol>
                <a:gridCol w="175030">
                  <a:extLst>
                    <a:ext uri="{9D8B030D-6E8A-4147-A177-3AD203B41FA5}">
                      <a16:colId xmlns:a16="http://schemas.microsoft.com/office/drawing/2014/main" val="1379321651"/>
                    </a:ext>
                  </a:extLst>
                </a:gridCol>
                <a:gridCol w="175030">
                  <a:extLst>
                    <a:ext uri="{9D8B030D-6E8A-4147-A177-3AD203B41FA5}">
                      <a16:colId xmlns:a16="http://schemas.microsoft.com/office/drawing/2014/main" val="438792150"/>
                    </a:ext>
                  </a:extLst>
                </a:gridCol>
                <a:gridCol w="175030">
                  <a:extLst>
                    <a:ext uri="{9D8B030D-6E8A-4147-A177-3AD203B41FA5}">
                      <a16:colId xmlns:a16="http://schemas.microsoft.com/office/drawing/2014/main" val="1951707195"/>
                    </a:ext>
                  </a:extLst>
                </a:gridCol>
                <a:gridCol w="175030">
                  <a:extLst>
                    <a:ext uri="{9D8B030D-6E8A-4147-A177-3AD203B41FA5}">
                      <a16:colId xmlns:a16="http://schemas.microsoft.com/office/drawing/2014/main" val="1577027177"/>
                    </a:ext>
                  </a:extLst>
                </a:gridCol>
                <a:gridCol w="175030">
                  <a:extLst>
                    <a:ext uri="{9D8B030D-6E8A-4147-A177-3AD203B41FA5}">
                      <a16:colId xmlns:a16="http://schemas.microsoft.com/office/drawing/2014/main" val="3224432402"/>
                    </a:ext>
                  </a:extLst>
                </a:gridCol>
                <a:gridCol w="175030">
                  <a:extLst>
                    <a:ext uri="{9D8B030D-6E8A-4147-A177-3AD203B41FA5}">
                      <a16:colId xmlns:a16="http://schemas.microsoft.com/office/drawing/2014/main" val="715059897"/>
                    </a:ext>
                  </a:extLst>
                </a:gridCol>
                <a:gridCol w="175030">
                  <a:extLst>
                    <a:ext uri="{9D8B030D-6E8A-4147-A177-3AD203B41FA5}">
                      <a16:colId xmlns:a16="http://schemas.microsoft.com/office/drawing/2014/main" val="334288353"/>
                    </a:ext>
                  </a:extLst>
                </a:gridCol>
                <a:gridCol w="175030">
                  <a:extLst>
                    <a:ext uri="{9D8B030D-6E8A-4147-A177-3AD203B41FA5}">
                      <a16:colId xmlns:a16="http://schemas.microsoft.com/office/drawing/2014/main" val="3581336193"/>
                    </a:ext>
                  </a:extLst>
                </a:gridCol>
                <a:gridCol w="175030">
                  <a:extLst>
                    <a:ext uri="{9D8B030D-6E8A-4147-A177-3AD203B41FA5}">
                      <a16:colId xmlns:a16="http://schemas.microsoft.com/office/drawing/2014/main" val="1473155416"/>
                    </a:ext>
                  </a:extLst>
                </a:gridCol>
                <a:gridCol w="175030">
                  <a:extLst>
                    <a:ext uri="{9D8B030D-6E8A-4147-A177-3AD203B41FA5}">
                      <a16:colId xmlns:a16="http://schemas.microsoft.com/office/drawing/2014/main" val="1206866924"/>
                    </a:ext>
                  </a:extLst>
                </a:gridCol>
                <a:gridCol w="175030">
                  <a:extLst>
                    <a:ext uri="{9D8B030D-6E8A-4147-A177-3AD203B41FA5}">
                      <a16:colId xmlns:a16="http://schemas.microsoft.com/office/drawing/2014/main" val="2925674059"/>
                    </a:ext>
                  </a:extLst>
                </a:gridCol>
                <a:gridCol w="175030">
                  <a:extLst>
                    <a:ext uri="{9D8B030D-6E8A-4147-A177-3AD203B41FA5}">
                      <a16:colId xmlns:a16="http://schemas.microsoft.com/office/drawing/2014/main" val="3697336189"/>
                    </a:ext>
                  </a:extLst>
                </a:gridCol>
                <a:gridCol w="175030">
                  <a:extLst>
                    <a:ext uri="{9D8B030D-6E8A-4147-A177-3AD203B41FA5}">
                      <a16:colId xmlns:a16="http://schemas.microsoft.com/office/drawing/2014/main" val="562828468"/>
                    </a:ext>
                  </a:extLst>
                </a:gridCol>
                <a:gridCol w="175030">
                  <a:extLst>
                    <a:ext uri="{9D8B030D-6E8A-4147-A177-3AD203B41FA5}">
                      <a16:colId xmlns:a16="http://schemas.microsoft.com/office/drawing/2014/main" val="2061560212"/>
                    </a:ext>
                  </a:extLst>
                </a:gridCol>
                <a:gridCol w="175030">
                  <a:extLst>
                    <a:ext uri="{9D8B030D-6E8A-4147-A177-3AD203B41FA5}">
                      <a16:colId xmlns:a16="http://schemas.microsoft.com/office/drawing/2014/main" val="3021155473"/>
                    </a:ext>
                  </a:extLst>
                </a:gridCol>
                <a:gridCol w="175030">
                  <a:extLst>
                    <a:ext uri="{9D8B030D-6E8A-4147-A177-3AD203B41FA5}">
                      <a16:colId xmlns:a16="http://schemas.microsoft.com/office/drawing/2014/main" val="1564272281"/>
                    </a:ext>
                  </a:extLst>
                </a:gridCol>
                <a:gridCol w="175030">
                  <a:extLst>
                    <a:ext uri="{9D8B030D-6E8A-4147-A177-3AD203B41FA5}">
                      <a16:colId xmlns:a16="http://schemas.microsoft.com/office/drawing/2014/main" val="264659837"/>
                    </a:ext>
                  </a:extLst>
                </a:gridCol>
                <a:gridCol w="175030">
                  <a:extLst>
                    <a:ext uri="{9D8B030D-6E8A-4147-A177-3AD203B41FA5}">
                      <a16:colId xmlns:a16="http://schemas.microsoft.com/office/drawing/2014/main" val="2631817251"/>
                    </a:ext>
                  </a:extLst>
                </a:gridCol>
                <a:gridCol w="175030">
                  <a:extLst>
                    <a:ext uri="{9D8B030D-6E8A-4147-A177-3AD203B41FA5}">
                      <a16:colId xmlns:a16="http://schemas.microsoft.com/office/drawing/2014/main" val="3053910161"/>
                    </a:ext>
                  </a:extLst>
                </a:gridCol>
                <a:gridCol w="175030">
                  <a:extLst>
                    <a:ext uri="{9D8B030D-6E8A-4147-A177-3AD203B41FA5}">
                      <a16:colId xmlns:a16="http://schemas.microsoft.com/office/drawing/2014/main" val="1640666489"/>
                    </a:ext>
                  </a:extLst>
                </a:gridCol>
                <a:gridCol w="175030">
                  <a:extLst>
                    <a:ext uri="{9D8B030D-6E8A-4147-A177-3AD203B41FA5}">
                      <a16:colId xmlns:a16="http://schemas.microsoft.com/office/drawing/2014/main" val="3678838523"/>
                    </a:ext>
                  </a:extLst>
                </a:gridCol>
                <a:gridCol w="175030">
                  <a:extLst>
                    <a:ext uri="{9D8B030D-6E8A-4147-A177-3AD203B41FA5}">
                      <a16:colId xmlns:a16="http://schemas.microsoft.com/office/drawing/2014/main" val="3849721018"/>
                    </a:ext>
                  </a:extLst>
                </a:gridCol>
                <a:gridCol w="175030">
                  <a:extLst>
                    <a:ext uri="{9D8B030D-6E8A-4147-A177-3AD203B41FA5}">
                      <a16:colId xmlns:a16="http://schemas.microsoft.com/office/drawing/2014/main" val="2213351125"/>
                    </a:ext>
                  </a:extLst>
                </a:gridCol>
                <a:gridCol w="175030">
                  <a:extLst>
                    <a:ext uri="{9D8B030D-6E8A-4147-A177-3AD203B41FA5}">
                      <a16:colId xmlns:a16="http://schemas.microsoft.com/office/drawing/2014/main" val="3234348191"/>
                    </a:ext>
                  </a:extLst>
                </a:gridCol>
                <a:gridCol w="175030">
                  <a:extLst>
                    <a:ext uri="{9D8B030D-6E8A-4147-A177-3AD203B41FA5}">
                      <a16:colId xmlns:a16="http://schemas.microsoft.com/office/drawing/2014/main" val="2677421609"/>
                    </a:ext>
                  </a:extLst>
                </a:gridCol>
                <a:gridCol w="175030">
                  <a:extLst>
                    <a:ext uri="{9D8B030D-6E8A-4147-A177-3AD203B41FA5}">
                      <a16:colId xmlns:a16="http://schemas.microsoft.com/office/drawing/2014/main" val="960665124"/>
                    </a:ext>
                  </a:extLst>
                </a:gridCol>
                <a:gridCol w="175030">
                  <a:extLst>
                    <a:ext uri="{9D8B030D-6E8A-4147-A177-3AD203B41FA5}">
                      <a16:colId xmlns:a16="http://schemas.microsoft.com/office/drawing/2014/main" val="2745975576"/>
                    </a:ext>
                  </a:extLst>
                </a:gridCol>
                <a:gridCol w="175030">
                  <a:extLst>
                    <a:ext uri="{9D8B030D-6E8A-4147-A177-3AD203B41FA5}">
                      <a16:colId xmlns:a16="http://schemas.microsoft.com/office/drawing/2014/main" val="330696714"/>
                    </a:ext>
                  </a:extLst>
                </a:gridCol>
                <a:gridCol w="175030">
                  <a:extLst>
                    <a:ext uri="{9D8B030D-6E8A-4147-A177-3AD203B41FA5}">
                      <a16:colId xmlns:a16="http://schemas.microsoft.com/office/drawing/2014/main" val="3878397297"/>
                    </a:ext>
                  </a:extLst>
                </a:gridCol>
                <a:gridCol w="175030">
                  <a:extLst>
                    <a:ext uri="{9D8B030D-6E8A-4147-A177-3AD203B41FA5}">
                      <a16:colId xmlns:a16="http://schemas.microsoft.com/office/drawing/2014/main" val="2446039419"/>
                    </a:ext>
                  </a:extLst>
                </a:gridCol>
                <a:gridCol w="175030">
                  <a:extLst>
                    <a:ext uri="{9D8B030D-6E8A-4147-A177-3AD203B41FA5}">
                      <a16:colId xmlns:a16="http://schemas.microsoft.com/office/drawing/2014/main" val="4076190416"/>
                    </a:ext>
                  </a:extLst>
                </a:gridCol>
                <a:gridCol w="175030">
                  <a:extLst>
                    <a:ext uri="{9D8B030D-6E8A-4147-A177-3AD203B41FA5}">
                      <a16:colId xmlns:a16="http://schemas.microsoft.com/office/drawing/2014/main" val="990134317"/>
                    </a:ext>
                  </a:extLst>
                </a:gridCol>
                <a:gridCol w="175030">
                  <a:extLst>
                    <a:ext uri="{9D8B030D-6E8A-4147-A177-3AD203B41FA5}">
                      <a16:colId xmlns:a16="http://schemas.microsoft.com/office/drawing/2014/main" val="1809157309"/>
                    </a:ext>
                  </a:extLst>
                </a:gridCol>
                <a:gridCol w="175030">
                  <a:extLst>
                    <a:ext uri="{9D8B030D-6E8A-4147-A177-3AD203B41FA5}">
                      <a16:colId xmlns:a16="http://schemas.microsoft.com/office/drawing/2014/main" val="2204893828"/>
                    </a:ext>
                  </a:extLst>
                </a:gridCol>
              </a:tblGrid>
              <a:tr h="517643">
                <a:tc row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Task</a:t>
                      </a:r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gridSpan="6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2019</a:t>
                      </a:r>
                    </a:p>
                  </a:txBody>
                  <a:tcPr marL="74815" marR="74815" marT="37407" marB="37407" anchor="ctr">
                    <a:lnL w="1905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1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2020</a:t>
                      </a:r>
                    </a:p>
                  </a:txBody>
                  <a:tcPr marL="74815" marR="74815" marT="37407" marB="37407" anchor="ctr">
                    <a:lnL w="1905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2021</a:t>
                      </a:r>
                    </a:p>
                  </a:txBody>
                  <a:tcPr marL="74815" marR="74815" marT="37407" marB="37407" anchor="ctr">
                    <a:lnL w="1905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2022</a:t>
                      </a:r>
                    </a:p>
                  </a:txBody>
                  <a:tcPr marL="74815" marR="74815" marT="37407" marB="37407" anchor="ctr">
                    <a:lnL w="1905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505">
                <a:tc v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4815" marR="74815" marT="37407" marB="37407" anchor="ctr">
                    <a:lnL w="1905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3838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rgbClr val="373838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4815" marR="74815" marT="37407" marB="37407" anchor="ctr">
                    <a:lnL w="1905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4815" marR="74815" marT="37407" marB="37407" anchor="ctr">
                    <a:lnL w="3175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3838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rgbClr val="373838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4815" marR="74815" marT="37407" marB="37407" anchor="ctr">
                    <a:lnL w="1905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4815" marR="74815" marT="37407" marB="37407" anchor="ctr">
                    <a:lnL w="3175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3838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rgbClr val="373838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4815" marR="74815" marT="37407" marB="37407" anchor="ctr">
                    <a:lnL w="1905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3838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rgbClr val="373838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05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 b="1" dirty="0"/>
                        <a:t>Advisory Panel</a:t>
                      </a:r>
                    </a:p>
                    <a:p>
                      <a:endParaRPr lang="en-US" sz="1100" b="1" dirty="0"/>
                    </a:p>
                  </a:txBody>
                  <a:tcPr marL="74815" marR="74815" marT="37407" marB="37407">
                    <a:lnL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700" dirty="0"/>
                    </a:p>
                  </a:txBody>
                  <a:tcPr marL="74815" marR="74815" marT="37407" marB="37407">
                    <a:lnL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74815" marR="74815" marT="37407" marB="37407">
                    <a:lnL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74815" marR="74815" marT="37407" marB="37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74815" marR="74815" marT="37407" marB="37407">
                    <a:lnL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74815" marR="74815" marT="37407" marB="3740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700" dirty="0"/>
                    </a:p>
                  </a:txBody>
                  <a:tcPr marL="74815" marR="74815" marT="37407" marB="37407">
                    <a:lnL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74815" marR="74815" marT="37407" marB="37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74815" marR="74815" marT="37407" marB="37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74815" marR="74815" marT="37407" marB="37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74815" marR="74815" marT="37407" marB="37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74815" marR="74815" marT="37407" marB="37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74815" marR="74815" marT="37407" marB="37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74815" marR="74815" marT="37407" marB="37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74815" marR="74815" marT="37407" marB="37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74815" marR="74815" marT="37407" marB="37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74815" marR="74815" marT="37407" marB="37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74815" marR="74815" marT="37407" marB="37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030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 b="1" dirty="0"/>
                        <a:t>Establish Test Plans and Approach</a:t>
                      </a:r>
                    </a:p>
                  </a:txBody>
                  <a:tcPr marL="74815" marR="74815" marT="37407" marB="37407">
                    <a:lnL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800" dirty="0"/>
                    </a:p>
                  </a:txBody>
                  <a:tcPr marL="74815" marR="74815" marT="37407" marB="37407">
                    <a:lnL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800" dirty="0"/>
                    </a:p>
                  </a:txBody>
                  <a:tcPr marL="74815" marR="74815" marT="37407" marB="37407">
                    <a:lnL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74815" marR="74815" marT="37407" marB="37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800" dirty="0"/>
                    </a:p>
                  </a:txBody>
                  <a:tcPr marL="74815" marR="74815" marT="37407" marB="37407">
                    <a:lnL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74815" marR="74815" marT="37407" marB="3740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800" dirty="0"/>
                    </a:p>
                  </a:txBody>
                  <a:tcPr marL="74815" marR="74815" marT="37407" marB="37407">
                    <a:lnL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74815" marR="74815" marT="37407" marB="37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74815" marR="74815" marT="37407" marB="37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74815" marR="74815" marT="37407" marB="37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74815" marR="74815" marT="37407" marB="37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74815" marR="74815" marT="37407" marB="37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74815" marR="74815" marT="37407" marB="37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74815" marR="74815" marT="37407" marB="37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74815" marR="74815" marT="37407" marB="37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74815" marR="74815" marT="37407" marB="37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74815" marR="74815" marT="37407" marB="37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74815" marR="74815" marT="37407" marB="37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2205423"/>
                  </a:ext>
                </a:extLst>
              </a:tr>
              <a:tr h="81014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 b="1" dirty="0"/>
                        <a:t>Modeling and Validation Testing</a:t>
                      </a:r>
                    </a:p>
                  </a:txBody>
                  <a:tcPr marL="74815" marR="74815" marT="37407" marB="37407">
                    <a:lnL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700" dirty="0"/>
                    </a:p>
                    <a:p>
                      <a:endParaRPr lang="en-US" sz="700" dirty="0"/>
                    </a:p>
                    <a:p>
                      <a:endParaRPr lang="en-US" sz="700" dirty="0"/>
                    </a:p>
                    <a:p>
                      <a:endParaRPr lang="en-US" sz="700" dirty="0"/>
                    </a:p>
                    <a:p>
                      <a:endParaRPr lang="en-US" sz="700" dirty="0"/>
                    </a:p>
                    <a:p>
                      <a:endParaRPr lang="en-US" sz="700" dirty="0"/>
                    </a:p>
                    <a:p>
                      <a:endParaRPr lang="en-US" sz="700" dirty="0"/>
                    </a:p>
                    <a:p>
                      <a:endParaRPr lang="en-US" sz="700" dirty="0"/>
                    </a:p>
                    <a:p>
                      <a:endParaRPr lang="en-US" sz="700" dirty="0"/>
                    </a:p>
                    <a:p>
                      <a:endParaRPr lang="en-US" sz="700" dirty="0"/>
                    </a:p>
                    <a:p>
                      <a:endParaRPr lang="en-US" sz="700" dirty="0"/>
                    </a:p>
                    <a:p>
                      <a:endParaRPr lang="en-US" sz="700" dirty="0"/>
                    </a:p>
                    <a:p>
                      <a:endParaRPr lang="en-US" sz="700" dirty="0"/>
                    </a:p>
                    <a:p>
                      <a:endParaRPr lang="en-US" sz="700" dirty="0"/>
                    </a:p>
                    <a:p>
                      <a:endParaRPr lang="en-US" sz="700" dirty="0"/>
                    </a:p>
                    <a:p>
                      <a:endParaRPr lang="en-US" sz="700" dirty="0"/>
                    </a:p>
                    <a:p>
                      <a:endParaRPr lang="en-US" sz="700" dirty="0"/>
                    </a:p>
                  </a:txBody>
                  <a:tcPr marL="74815" marR="74815" marT="37407" marB="37407">
                    <a:lnL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74815" marR="74815" marT="37407" marB="37407">
                    <a:lnL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74815" marR="74815" marT="37407" marB="37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 marL="74815" marR="74815" marT="37407" marB="37407">
                    <a:lnL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74815" marR="74815" marT="37407" marB="3740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700" dirty="0"/>
                    </a:p>
                  </a:txBody>
                  <a:tcPr marL="74815" marR="74815" marT="37407" marB="37407">
                    <a:lnL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74815" marR="74815" marT="37407" marB="37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74815" marR="74815" marT="37407" marB="37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74815" marR="74815" marT="37407" marB="37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74815" marR="74815" marT="37407" marB="37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74815" marR="74815" marT="37407" marB="37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74815" marR="74815" marT="37407" marB="37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74815" marR="74815" marT="37407" marB="37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74815" marR="74815" marT="37407" marB="37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74815" marR="74815" marT="37407" marB="37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74815" marR="74815" marT="37407" marB="37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74815" marR="74815" marT="37407" marB="37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4686616"/>
                  </a:ext>
                </a:extLst>
              </a:tr>
              <a:tr h="11821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 b="1" dirty="0"/>
                        <a:t>Reporting </a:t>
                      </a:r>
                    </a:p>
                  </a:txBody>
                  <a:tcPr marL="74815" marR="74815" marT="37407" marB="37407">
                    <a:lnL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700" dirty="0"/>
                    </a:p>
                  </a:txBody>
                  <a:tcPr marL="74815" marR="74815" marT="37407" marB="37407">
                    <a:lnL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100" dirty="0"/>
                    </a:p>
                  </a:txBody>
                  <a:tcPr marL="74815" marR="74815" marT="37407" marB="37407">
                    <a:lnL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74815" marR="74815" marT="37407" marB="37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200" dirty="0"/>
                    </a:p>
                  </a:txBody>
                  <a:tcPr marL="74815" marR="74815" marT="37407" marB="37407">
                    <a:lnL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74815" marR="74815" marT="37407" marB="3740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700" dirty="0"/>
                    </a:p>
                  </a:txBody>
                  <a:tcPr marL="74815" marR="74815" marT="37407" marB="37407">
                    <a:lnL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74815" marR="74815" marT="37407" marB="37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74815" marR="74815" marT="37407" marB="37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74815" marR="74815" marT="37407" marB="37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74815" marR="74815" marT="37407" marB="37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74815" marR="74815" marT="37407" marB="37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74815" marR="74815" marT="37407" marB="37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74815" marR="74815" marT="37407" marB="37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74815" marR="74815" marT="37407" marB="37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74815" marR="74815" marT="37407" marB="37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74815" marR="74815" marT="37407" marB="37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74815" marR="74815" marT="37407" marB="37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4349986"/>
                  </a:ext>
                </a:extLst>
              </a:tr>
            </a:tbl>
          </a:graphicData>
        </a:graphic>
      </p:graphicFrame>
      <p:sp>
        <p:nvSpPr>
          <p:cNvPr id="9" name="Right Arrow 156">
            <a:extLst>
              <a:ext uri="{FF2B5EF4-FFF2-40B4-BE49-F238E27FC236}">
                <a16:creationId xmlns:a16="http://schemas.microsoft.com/office/drawing/2014/main" id="{3222B11D-6270-4FD6-8DD5-1CBF6687AA27}"/>
              </a:ext>
            </a:extLst>
          </p:cNvPr>
          <p:cNvSpPr/>
          <p:nvPr/>
        </p:nvSpPr>
        <p:spPr>
          <a:xfrm>
            <a:off x="5242945" y="2051971"/>
            <a:ext cx="6332046" cy="302136"/>
          </a:xfrm>
          <a:prstGeom prst="rightArrow">
            <a:avLst/>
          </a:prstGeom>
          <a:solidFill>
            <a:srgbClr val="FFC000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4815" tIns="37407" rIns="74815" bIns="374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7383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Establish Technical Advisory Panel for Constructive Guidance/Feedback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30156D-2D7B-49EF-AE94-14BEA2F63404}"/>
              </a:ext>
            </a:extLst>
          </p:cNvPr>
          <p:cNvCxnSpPr>
            <a:cxnSpLocks/>
          </p:cNvCxnSpPr>
          <p:nvPr/>
        </p:nvCxnSpPr>
        <p:spPr>
          <a:xfrm flipH="1">
            <a:off x="7334774" y="3367208"/>
            <a:ext cx="1" cy="418032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1" name="Flowchart: Decision 10">
            <a:extLst>
              <a:ext uri="{FF2B5EF4-FFF2-40B4-BE49-F238E27FC236}">
                <a16:creationId xmlns:a16="http://schemas.microsoft.com/office/drawing/2014/main" id="{92B0B635-39B5-4498-BB00-796F2260A679}"/>
              </a:ext>
            </a:extLst>
          </p:cNvPr>
          <p:cNvSpPr/>
          <p:nvPr/>
        </p:nvSpPr>
        <p:spPr>
          <a:xfrm>
            <a:off x="7240320" y="3297680"/>
            <a:ext cx="182880" cy="228600"/>
          </a:xfrm>
          <a:prstGeom prst="flowChartDecision">
            <a:avLst/>
          </a:prstGeom>
          <a:solidFill>
            <a:sysClr val="window" lastClr="FFFFFF">
              <a:lumMod val="85000"/>
            </a:sysClr>
          </a:solidFill>
          <a:ln w="6350" cap="flat" cmpd="sng" algn="ctr">
            <a:solidFill>
              <a:srgbClr val="37383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37383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12" name="Right Arrow 156">
            <a:extLst>
              <a:ext uri="{FF2B5EF4-FFF2-40B4-BE49-F238E27FC236}">
                <a16:creationId xmlns:a16="http://schemas.microsoft.com/office/drawing/2014/main" id="{4D68B715-36EB-48A4-B820-279E18BDDA82}"/>
              </a:ext>
            </a:extLst>
          </p:cNvPr>
          <p:cNvSpPr/>
          <p:nvPr/>
        </p:nvSpPr>
        <p:spPr>
          <a:xfrm>
            <a:off x="5256392" y="2818500"/>
            <a:ext cx="998210" cy="301752"/>
          </a:xfrm>
          <a:prstGeom prst="rightArrow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4815" tIns="37407" rIns="74815" bIns="374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7383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 Options</a:t>
            </a:r>
          </a:p>
        </p:txBody>
      </p:sp>
      <p:sp>
        <p:nvSpPr>
          <p:cNvPr id="13" name="Right Arrow 156">
            <a:extLst>
              <a:ext uri="{FF2B5EF4-FFF2-40B4-BE49-F238E27FC236}">
                <a16:creationId xmlns:a16="http://schemas.microsoft.com/office/drawing/2014/main" id="{12C6501C-D018-4340-BB42-8DC070E491A3}"/>
              </a:ext>
            </a:extLst>
          </p:cNvPr>
          <p:cNvSpPr/>
          <p:nvPr/>
        </p:nvSpPr>
        <p:spPr>
          <a:xfrm>
            <a:off x="5256392" y="2563889"/>
            <a:ext cx="671135" cy="302136"/>
          </a:xfrm>
          <a:prstGeom prst="rightArrow">
            <a:avLst/>
          </a:prstGeom>
          <a:solidFill>
            <a:srgbClr val="FFC000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4815" tIns="37407" rIns="74815" bIns="374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7383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Baselines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37383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ight Arrow 156">
            <a:extLst>
              <a:ext uri="{FF2B5EF4-FFF2-40B4-BE49-F238E27FC236}">
                <a16:creationId xmlns:a16="http://schemas.microsoft.com/office/drawing/2014/main" id="{981AEEF5-C126-4553-A7B7-312FC81A147F}"/>
              </a:ext>
            </a:extLst>
          </p:cNvPr>
          <p:cNvSpPr/>
          <p:nvPr/>
        </p:nvSpPr>
        <p:spPr>
          <a:xfrm>
            <a:off x="5924457" y="2564081"/>
            <a:ext cx="1315616" cy="301752"/>
          </a:xfrm>
          <a:prstGeom prst="rightArrow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4815" tIns="37407" rIns="74815" bIns="374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7383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Adv cooling options</a:t>
            </a:r>
          </a:p>
        </p:txBody>
      </p:sp>
      <p:sp>
        <p:nvSpPr>
          <p:cNvPr id="15" name="Right Arrow 156">
            <a:extLst>
              <a:ext uri="{FF2B5EF4-FFF2-40B4-BE49-F238E27FC236}">
                <a16:creationId xmlns:a16="http://schemas.microsoft.com/office/drawing/2014/main" id="{FA972598-2589-46AB-A560-777B94FA61A4}"/>
              </a:ext>
            </a:extLst>
          </p:cNvPr>
          <p:cNvSpPr/>
          <p:nvPr/>
        </p:nvSpPr>
        <p:spPr>
          <a:xfrm>
            <a:off x="5702596" y="4522630"/>
            <a:ext cx="884896" cy="301752"/>
          </a:xfrm>
          <a:prstGeom prst="rightArrow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4815" tIns="37407" rIns="74815" bIns="374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7383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en-US" sz="900" b="0" i="0" u="none" strike="noStrike" kern="0" cap="none" spc="0" normalizeH="0" baseline="30000" noProof="0" dirty="0">
                <a:ln>
                  <a:noFill/>
                </a:ln>
                <a:solidFill>
                  <a:srgbClr val="37383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7383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AM Build</a:t>
            </a:r>
          </a:p>
        </p:txBody>
      </p:sp>
      <p:sp>
        <p:nvSpPr>
          <p:cNvPr id="16" name="Right Arrow 156">
            <a:extLst>
              <a:ext uri="{FF2B5EF4-FFF2-40B4-BE49-F238E27FC236}">
                <a16:creationId xmlns:a16="http://schemas.microsoft.com/office/drawing/2014/main" id="{AE4BC47C-F6AD-49B1-A49B-68637EE04A18}"/>
              </a:ext>
            </a:extLst>
          </p:cNvPr>
          <p:cNvSpPr/>
          <p:nvPr/>
        </p:nvSpPr>
        <p:spPr>
          <a:xfrm>
            <a:off x="5256392" y="3441984"/>
            <a:ext cx="2057077" cy="301752"/>
          </a:xfrm>
          <a:prstGeom prst="rightArrow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4815" tIns="37407" rIns="74815" bIns="374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7383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CHP Benefits and Market Analysis</a:t>
            </a:r>
          </a:p>
        </p:txBody>
      </p:sp>
      <p:sp>
        <p:nvSpPr>
          <p:cNvPr id="17" name="Right Arrow 156">
            <a:extLst>
              <a:ext uri="{FF2B5EF4-FFF2-40B4-BE49-F238E27FC236}">
                <a16:creationId xmlns:a16="http://schemas.microsoft.com/office/drawing/2014/main" id="{CE73AA5D-8E0D-48B9-9C93-930027CA3EC1}"/>
              </a:ext>
            </a:extLst>
          </p:cNvPr>
          <p:cNvSpPr/>
          <p:nvPr/>
        </p:nvSpPr>
        <p:spPr>
          <a:xfrm>
            <a:off x="6241863" y="2818500"/>
            <a:ext cx="1315617" cy="301752"/>
          </a:xfrm>
          <a:prstGeom prst="rightArrow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4815" tIns="37407" rIns="74815" bIns="374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7383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Advanced AM Options</a:t>
            </a:r>
          </a:p>
        </p:txBody>
      </p:sp>
      <p:sp>
        <p:nvSpPr>
          <p:cNvPr id="18" name="Right Arrow 156">
            <a:extLst>
              <a:ext uri="{FF2B5EF4-FFF2-40B4-BE49-F238E27FC236}">
                <a16:creationId xmlns:a16="http://schemas.microsoft.com/office/drawing/2014/main" id="{28F4EA40-CCDC-42AF-BCC0-240F5FF35624}"/>
              </a:ext>
            </a:extLst>
          </p:cNvPr>
          <p:cNvSpPr/>
          <p:nvPr/>
        </p:nvSpPr>
        <p:spPr>
          <a:xfrm>
            <a:off x="6448792" y="3991449"/>
            <a:ext cx="1511796" cy="301752"/>
          </a:xfrm>
          <a:prstGeom prst="rightArrow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4815" tIns="37407" rIns="74815" bIns="374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7383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Validate Preliminary Model</a:t>
            </a:r>
          </a:p>
        </p:txBody>
      </p:sp>
      <p:sp>
        <p:nvSpPr>
          <p:cNvPr id="19" name="Right Arrow 156">
            <a:extLst>
              <a:ext uri="{FF2B5EF4-FFF2-40B4-BE49-F238E27FC236}">
                <a16:creationId xmlns:a16="http://schemas.microsoft.com/office/drawing/2014/main" id="{D60BC102-A51A-451D-93A5-27F80BF3808D}"/>
              </a:ext>
            </a:extLst>
          </p:cNvPr>
          <p:cNvSpPr/>
          <p:nvPr/>
        </p:nvSpPr>
        <p:spPr>
          <a:xfrm>
            <a:off x="6310835" y="4732468"/>
            <a:ext cx="1159646" cy="301752"/>
          </a:xfrm>
          <a:prstGeom prst="rightArrow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4815" tIns="37407" rIns="74815" bIns="374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7383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Analysis of 1</a:t>
            </a:r>
            <a:r>
              <a:rPr kumimoji="0" lang="en-US" sz="900" b="0" i="0" u="none" strike="noStrike" kern="0" cap="none" spc="0" normalizeH="0" baseline="30000" noProof="0" dirty="0">
                <a:ln>
                  <a:noFill/>
                </a:ln>
                <a:solidFill>
                  <a:srgbClr val="37383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7383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Build</a:t>
            </a:r>
          </a:p>
        </p:txBody>
      </p:sp>
      <p:sp>
        <p:nvSpPr>
          <p:cNvPr id="20" name="Right Arrow 156">
            <a:extLst>
              <a:ext uri="{FF2B5EF4-FFF2-40B4-BE49-F238E27FC236}">
                <a16:creationId xmlns:a16="http://schemas.microsoft.com/office/drawing/2014/main" id="{E6234B4F-E5A3-42EB-8A45-284429D5F76C}"/>
              </a:ext>
            </a:extLst>
          </p:cNvPr>
          <p:cNvSpPr/>
          <p:nvPr/>
        </p:nvSpPr>
        <p:spPr>
          <a:xfrm>
            <a:off x="7444505" y="4532339"/>
            <a:ext cx="967825" cy="301752"/>
          </a:xfrm>
          <a:prstGeom prst="rightArrow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4815" tIns="37407" rIns="74815" bIns="374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7383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900" b="0" i="0" u="none" strike="noStrike" kern="0" cap="none" spc="0" normalizeH="0" baseline="30000" noProof="0" dirty="0">
                <a:ln>
                  <a:noFill/>
                </a:ln>
                <a:solidFill>
                  <a:srgbClr val="37383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nd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7383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 Build</a:t>
            </a:r>
          </a:p>
        </p:txBody>
      </p:sp>
      <p:sp>
        <p:nvSpPr>
          <p:cNvPr id="21" name="Right Arrow 156">
            <a:extLst>
              <a:ext uri="{FF2B5EF4-FFF2-40B4-BE49-F238E27FC236}">
                <a16:creationId xmlns:a16="http://schemas.microsoft.com/office/drawing/2014/main" id="{2E4C45AD-7957-426B-814B-994DA506A4A0}"/>
              </a:ext>
            </a:extLst>
          </p:cNvPr>
          <p:cNvSpPr/>
          <p:nvPr/>
        </p:nvSpPr>
        <p:spPr>
          <a:xfrm>
            <a:off x="7892056" y="4985491"/>
            <a:ext cx="1093121" cy="301752"/>
          </a:xfrm>
          <a:prstGeom prst="rightArrow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4815" tIns="37407" rIns="74815" bIns="374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7383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Analysis 2</a:t>
            </a:r>
            <a:r>
              <a:rPr kumimoji="0" lang="en-US" sz="900" b="0" i="0" u="none" strike="noStrike" kern="0" cap="none" spc="0" normalizeH="0" baseline="30000" noProof="0" dirty="0">
                <a:ln>
                  <a:noFill/>
                </a:ln>
                <a:solidFill>
                  <a:srgbClr val="37383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nd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7383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Build</a:t>
            </a:r>
          </a:p>
        </p:txBody>
      </p:sp>
      <p:sp>
        <p:nvSpPr>
          <p:cNvPr id="22" name="Right Arrow 156">
            <a:extLst>
              <a:ext uri="{FF2B5EF4-FFF2-40B4-BE49-F238E27FC236}">
                <a16:creationId xmlns:a16="http://schemas.microsoft.com/office/drawing/2014/main" id="{791FD6ED-9886-4051-8BAC-F2B395A7D40A}"/>
              </a:ext>
            </a:extLst>
          </p:cNvPr>
          <p:cNvSpPr/>
          <p:nvPr/>
        </p:nvSpPr>
        <p:spPr>
          <a:xfrm>
            <a:off x="7444505" y="4257955"/>
            <a:ext cx="1443265" cy="301752"/>
          </a:xfrm>
          <a:prstGeom prst="rightArrow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4815" tIns="37407" rIns="74815" bIns="374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7383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Airfoil Prelim. Design</a:t>
            </a:r>
          </a:p>
        </p:txBody>
      </p:sp>
      <p:sp>
        <p:nvSpPr>
          <p:cNvPr id="23" name="Flowchart: Decision 22">
            <a:extLst>
              <a:ext uri="{FF2B5EF4-FFF2-40B4-BE49-F238E27FC236}">
                <a16:creationId xmlns:a16="http://schemas.microsoft.com/office/drawing/2014/main" id="{F40BE4EE-7AE8-4848-A5BB-6BB4C6E39288}"/>
              </a:ext>
            </a:extLst>
          </p:cNvPr>
          <p:cNvSpPr/>
          <p:nvPr/>
        </p:nvSpPr>
        <p:spPr>
          <a:xfrm>
            <a:off x="5731093" y="5381965"/>
            <a:ext cx="111759" cy="137159"/>
          </a:xfrm>
          <a:prstGeom prst="flowChartDecision">
            <a:avLst/>
          </a:prstGeom>
          <a:solidFill>
            <a:srgbClr val="373838"/>
          </a:solidFill>
          <a:ln w="6350" cap="flat" cmpd="sng" algn="ctr">
            <a:solidFill>
              <a:srgbClr val="37383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37383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lowchart: Decision 23">
            <a:extLst>
              <a:ext uri="{FF2B5EF4-FFF2-40B4-BE49-F238E27FC236}">
                <a16:creationId xmlns:a16="http://schemas.microsoft.com/office/drawing/2014/main" id="{BC9DE729-79B1-4045-A922-C0F3D095F12A}"/>
              </a:ext>
            </a:extLst>
          </p:cNvPr>
          <p:cNvSpPr/>
          <p:nvPr/>
        </p:nvSpPr>
        <p:spPr>
          <a:xfrm>
            <a:off x="6265192" y="5381965"/>
            <a:ext cx="111759" cy="137159"/>
          </a:xfrm>
          <a:prstGeom prst="flowChartDecision">
            <a:avLst/>
          </a:prstGeom>
          <a:solidFill>
            <a:srgbClr val="373838"/>
          </a:solidFill>
          <a:ln w="6350" cap="flat" cmpd="sng" algn="ctr">
            <a:solidFill>
              <a:srgbClr val="37383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37383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Flowchart: Decision 24">
            <a:extLst>
              <a:ext uri="{FF2B5EF4-FFF2-40B4-BE49-F238E27FC236}">
                <a16:creationId xmlns:a16="http://schemas.microsoft.com/office/drawing/2014/main" id="{D8B6C37C-963C-40A4-B494-4D7AF511F440}"/>
              </a:ext>
            </a:extLst>
          </p:cNvPr>
          <p:cNvSpPr/>
          <p:nvPr/>
        </p:nvSpPr>
        <p:spPr>
          <a:xfrm>
            <a:off x="6780629" y="5381965"/>
            <a:ext cx="111759" cy="137159"/>
          </a:xfrm>
          <a:prstGeom prst="flowChartDecision">
            <a:avLst/>
          </a:prstGeom>
          <a:solidFill>
            <a:srgbClr val="373838"/>
          </a:solidFill>
          <a:ln w="6350" cap="flat" cmpd="sng" algn="ctr">
            <a:solidFill>
              <a:srgbClr val="37383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37383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Flowchart: Decision 25">
            <a:extLst>
              <a:ext uri="{FF2B5EF4-FFF2-40B4-BE49-F238E27FC236}">
                <a16:creationId xmlns:a16="http://schemas.microsoft.com/office/drawing/2014/main" id="{48F7AC9B-6761-48CC-AA2B-417A3107F1CF}"/>
              </a:ext>
            </a:extLst>
          </p:cNvPr>
          <p:cNvSpPr/>
          <p:nvPr/>
        </p:nvSpPr>
        <p:spPr>
          <a:xfrm>
            <a:off x="7324060" y="5381965"/>
            <a:ext cx="111759" cy="137159"/>
          </a:xfrm>
          <a:prstGeom prst="flowChartDecision">
            <a:avLst/>
          </a:prstGeom>
          <a:solidFill>
            <a:srgbClr val="373838"/>
          </a:solidFill>
          <a:ln w="6350" cap="flat" cmpd="sng" algn="ctr">
            <a:solidFill>
              <a:srgbClr val="37383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37383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Flowchart: Decision 26">
            <a:extLst>
              <a:ext uri="{FF2B5EF4-FFF2-40B4-BE49-F238E27FC236}">
                <a16:creationId xmlns:a16="http://schemas.microsoft.com/office/drawing/2014/main" id="{6C10240F-4813-42B6-9B20-151574FDFEDC}"/>
              </a:ext>
            </a:extLst>
          </p:cNvPr>
          <p:cNvSpPr/>
          <p:nvPr/>
        </p:nvSpPr>
        <p:spPr>
          <a:xfrm>
            <a:off x="7829779" y="5381965"/>
            <a:ext cx="111759" cy="137159"/>
          </a:xfrm>
          <a:prstGeom prst="flowChartDecision">
            <a:avLst/>
          </a:prstGeom>
          <a:solidFill>
            <a:srgbClr val="373838"/>
          </a:solidFill>
          <a:ln w="6350" cap="flat" cmpd="sng" algn="ctr">
            <a:solidFill>
              <a:srgbClr val="37383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37383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Flowchart: Decision 27">
            <a:extLst>
              <a:ext uri="{FF2B5EF4-FFF2-40B4-BE49-F238E27FC236}">
                <a16:creationId xmlns:a16="http://schemas.microsoft.com/office/drawing/2014/main" id="{98C79DA1-2A93-44A6-B000-BC8522896CFB}"/>
              </a:ext>
            </a:extLst>
          </p:cNvPr>
          <p:cNvSpPr/>
          <p:nvPr/>
        </p:nvSpPr>
        <p:spPr>
          <a:xfrm>
            <a:off x="8360897" y="5381965"/>
            <a:ext cx="111759" cy="137159"/>
          </a:xfrm>
          <a:prstGeom prst="flowChartDecision">
            <a:avLst/>
          </a:prstGeom>
          <a:solidFill>
            <a:srgbClr val="373838"/>
          </a:solidFill>
          <a:ln w="6350" cap="flat" cmpd="sng" algn="ctr">
            <a:solidFill>
              <a:srgbClr val="37383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37383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lowchart: Decision 28">
            <a:extLst>
              <a:ext uri="{FF2B5EF4-FFF2-40B4-BE49-F238E27FC236}">
                <a16:creationId xmlns:a16="http://schemas.microsoft.com/office/drawing/2014/main" id="{D8E170CC-C85F-4D62-B23A-2213640C4C15}"/>
              </a:ext>
            </a:extLst>
          </p:cNvPr>
          <p:cNvSpPr/>
          <p:nvPr/>
        </p:nvSpPr>
        <p:spPr>
          <a:xfrm>
            <a:off x="8898365" y="5381965"/>
            <a:ext cx="111759" cy="137159"/>
          </a:xfrm>
          <a:prstGeom prst="flowChartDecision">
            <a:avLst/>
          </a:prstGeom>
          <a:solidFill>
            <a:srgbClr val="373838"/>
          </a:solidFill>
          <a:ln w="6350" cap="flat" cmpd="sng" algn="ctr">
            <a:solidFill>
              <a:srgbClr val="37383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37383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Flowchart: Decision 29">
            <a:extLst>
              <a:ext uri="{FF2B5EF4-FFF2-40B4-BE49-F238E27FC236}">
                <a16:creationId xmlns:a16="http://schemas.microsoft.com/office/drawing/2014/main" id="{80BACA76-DAAE-49EE-BD1C-0AD099826672}"/>
              </a:ext>
            </a:extLst>
          </p:cNvPr>
          <p:cNvSpPr/>
          <p:nvPr/>
        </p:nvSpPr>
        <p:spPr>
          <a:xfrm>
            <a:off x="9423133" y="5381965"/>
            <a:ext cx="111759" cy="137159"/>
          </a:xfrm>
          <a:prstGeom prst="flowChartDecision">
            <a:avLst/>
          </a:prstGeom>
          <a:solidFill>
            <a:srgbClr val="373838"/>
          </a:solidFill>
          <a:ln w="6350" cap="flat" cmpd="sng" algn="ctr">
            <a:solidFill>
              <a:srgbClr val="37383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37383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Flowchart: Decision 30">
            <a:extLst>
              <a:ext uri="{FF2B5EF4-FFF2-40B4-BE49-F238E27FC236}">
                <a16:creationId xmlns:a16="http://schemas.microsoft.com/office/drawing/2014/main" id="{09C6AC87-F588-4CBE-AC7D-BAFB9167EFBA}"/>
              </a:ext>
            </a:extLst>
          </p:cNvPr>
          <p:cNvSpPr/>
          <p:nvPr/>
        </p:nvSpPr>
        <p:spPr>
          <a:xfrm>
            <a:off x="9938574" y="5381965"/>
            <a:ext cx="111759" cy="137159"/>
          </a:xfrm>
          <a:prstGeom prst="flowChartDecision">
            <a:avLst/>
          </a:prstGeom>
          <a:solidFill>
            <a:srgbClr val="373838"/>
          </a:solidFill>
          <a:ln w="6350" cap="flat" cmpd="sng" algn="ctr">
            <a:solidFill>
              <a:srgbClr val="37383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37383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Flowchart: Decision 31">
            <a:extLst>
              <a:ext uri="{FF2B5EF4-FFF2-40B4-BE49-F238E27FC236}">
                <a16:creationId xmlns:a16="http://schemas.microsoft.com/office/drawing/2014/main" id="{09A1DE61-31EC-44BE-9479-D0D87BDFE3FE}"/>
              </a:ext>
            </a:extLst>
          </p:cNvPr>
          <p:cNvSpPr/>
          <p:nvPr/>
        </p:nvSpPr>
        <p:spPr>
          <a:xfrm>
            <a:off x="10463342" y="5381965"/>
            <a:ext cx="111759" cy="137159"/>
          </a:xfrm>
          <a:prstGeom prst="flowChartDecision">
            <a:avLst/>
          </a:prstGeom>
          <a:solidFill>
            <a:srgbClr val="373838"/>
          </a:solidFill>
          <a:ln w="6350" cap="flat" cmpd="sng" algn="ctr">
            <a:solidFill>
              <a:srgbClr val="37383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37383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Flowchart: Decision 32">
            <a:extLst>
              <a:ext uri="{FF2B5EF4-FFF2-40B4-BE49-F238E27FC236}">
                <a16:creationId xmlns:a16="http://schemas.microsoft.com/office/drawing/2014/main" id="{47C7CC61-46AF-4329-80DF-09E92C6C0682}"/>
              </a:ext>
            </a:extLst>
          </p:cNvPr>
          <p:cNvSpPr/>
          <p:nvPr/>
        </p:nvSpPr>
        <p:spPr>
          <a:xfrm>
            <a:off x="11002521" y="5381965"/>
            <a:ext cx="101599" cy="137159"/>
          </a:xfrm>
          <a:prstGeom prst="flowChartDecision">
            <a:avLst/>
          </a:prstGeom>
          <a:solidFill>
            <a:srgbClr val="373838"/>
          </a:solidFill>
          <a:ln w="6350" cap="flat" cmpd="sng" algn="ctr">
            <a:solidFill>
              <a:srgbClr val="37383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37383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Flowchart: Decision 33">
            <a:extLst>
              <a:ext uri="{FF2B5EF4-FFF2-40B4-BE49-F238E27FC236}">
                <a16:creationId xmlns:a16="http://schemas.microsoft.com/office/drawing/2014/main" id="{0DA3822E-9CD4-4CE5-A2C1-1291396D3F76}"/>
              </a:ext>
            </a:extLst>
          </p:cNvPr>
          <p:cNvSpPr/>
          <p:nvPr/>
        </p:nvSpPr>
        <p:spPr>
          <a:xfrm>
            <a:off x="11536620" y="5381965"/>
            <a:ext cx="101599" cy="137159"/>
          </a:xfrm>
          <a:prstGeom prst="flowChartDecision">
            <a:avLst/>
          </a:prstGeom>
          <a:solidFill>
            <a:srgbClr val="373838"/>
          </a:solidFill>
          <a:ln w="6350" cap="flat" cmpd="sng" algn="ctr">
            <a:solidFill>
              <a:srgbClr val="37383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37383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ight Arrow 156">
            <a:extLst>
              <a:ext uri="{FF2B5EF4-FFF2-40B4-BE49-F238E27FC236}">
                <a16:creationId xmlns:a16="http://schemas.microsoft.com/office/drawing/2014/main" id="{ED3A8887-4C06-466A-A00A-545EF6C6548F}"/>
              </a:ext>
            </a:extLst>
          </p:cNvPr>
          <p:cNvSpPr/>
          <p:nvPr/>
        </p:nvSpPr>
        <p:spPr>
          <a:xfrm>
            <a:off x="7531468" y="2563889"/>
            <a:ext cx="1881075" cy="302136"/>
          </a:xfrm>
          <a:prstGeom prst="rightArrow">
            <a:avLst/>
          </a:prstGeom>
          <a:solidFill>
            <a:srgbClr val="FFC000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4815" tIns="37407" rIns="74815" bIns="374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7383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Industrial Interest in Phase 2</a:t>
            </a:r>
          </a:p>
        </p:txBody>
      </p:sp>
      <p:sp>
        <p:nvSpPr>
          <p:cNvPr id="36" name="Right Arrow 156">
            <a:extLst>
              <a:ext uri="{FF2B5EF4-FFF2-40B4-BE49-F238E27FC236}">
                <a16:creationId xmlns:a16="http://schemas.microsoft.com/office/drawing/2014/main" id="{682C9AEF-7575-4173-845E-3A26CE32492E}"/>
              </a:ext>
            </a:extLst>
          </p:cNvPr>
          <p:cNvSpPr/>
          <p:nvPr/>
        </p:nvSpPr>
        <p:spPr>
          <a:xfrm>
            <a:off x="7892057" y="4727484"/>
            <a:ext cx="1607766" cy="301752"/>
          </a:xfrm>
          <a:prstGeom prst="rightArrow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4815" tIns="37407" rIns="74815" bIns="374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7383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 fidelity checks</a:t>
            </a:r>
          </a:p>
        </p:txBody>
      </p:sp>
      <p:sp>
        <p:nvSpPr>
          <p:cNvPr id="37" name="Right Arrow 156">
            <a:extLst>
              <a:ext uri="{FF2B5EF4-FFF2-40B4-BE49-F238E27FC236}">
                <a16:creationId xmlns:a16="http://schemas.microsoft.com/office/drawing/2014/main" id="{C8F74D38-D3CD-487A-B0B2-2519D3A0693A}"/>
              </a:ext>
            </a:extLst>
          </p:cNvPr>
          <p:cNvSpPr/>
          <p:nvPr/>
        </p:nvSpPr>
        <p:spPr>
          <a:xfrm>
            <a:off x="7950585" y="3991449"/>
            <a:ext cx="1511794" cy="301752"/>
          </a:xfrm>
          <a:prstGeom prst="rightArrow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4815" tIns="37407" rIns="74815" bIns="374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7383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Complete Validation Tests</a:t>
            </a:r>
          </a:p>
        </p:txBody>
      </p:sp>
      <p:sp>
        <p:nvSpPr>
          <p:cNvPr id="38" name="Right Arrow 156">
            <a:extLst>
              <a:ext uri="{FF2B5EF4-FFF2-40B4-BE49-F238E27FC236}">
                <a16:creationId xmlns:a16="http://schemas.microsoft.com/office/drawing/2014/main" id="{99439BB8-9009-46F1-A351-7807B9E98C76}"/>
              </a:ext>
            </a:extLst>
          </p:cNvPr>
          <p:cNvSpPr/>
          <p:nvPr/>
        </p:nvSpPr>
        <p:spPr>
          <a:xfrm>
            <a:off x="6643777" y="3702202"/>
            <a:ext cx="1306807" cy="301752"/>
          </a:xfrm>
          <a:prstGeom prst="rightArrow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4815" tIns="37407" rIns="74815" bIns="374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7383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Predict Efficiency</a:t>
            </a:r>
          </a:p>
        </p:txBody>
      </p:sp>
      <p:sp>
        <p:nvSpPr>
          <p:cNvPr id="39" name="Right Arrow 156">
            <a:extLst>
              <a:ext uri="{FF2B5EF4-FFF2-40B4-BE49-F238E27FC236}">
                <a16:creationId xmlns:a16="http://schemas.microsoft.com/office/drawing/2014/main" id="{B3C3FC9A-BF03-4F2D-94A0-43D3C3584B8E}"/>
              </a:ext>
            </a:extLst>
          </p:cNvPr>
          <p:cNvSpPr/>
          <p:nvPr/>
        </p:nvSpPr>
        <p:spPr>
          <a:xfrm>
            <a:off x="9468422" y="4727484"/>
            <a:ext cx="1241915" cy="301752"/>
          </a:xfrm>
          <a:prstGeom prst="rightArrow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4815" tIns="37407" rIns="74815" bIns="374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7383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 cost analysis</a:t>
            </a:r>
          </a:p>
        </p:txBody>
      </p:sp>
      <p:sp>
        <p:nvSpPr>
          <p:cNvPr id="40" name="Right Arrow 156">
            <a:extLst>
              <a:ext uri="{FF2B5EF4-FFF2-40B4-BE49-F238E27FC236}">
                <a16:creationId xmlns:a16="http://schemas.microsoft.com/office/drawing/2014/main" id="{C7292909-86B7-401C-90A2-B27F4D79FE3C}"/>
              </a:ext>
            </a:extLst>
          </p:cNvPr>
          <p:cNvSpPr/>
          <p:nvPr/>
        </p:nvSpPr>
        <p:spPr>
          <a:xfrm>
            <a:off x="10697909" y="4536310"/>
            <a:ext cx="877082" cy="301752"/>
          </a:xfrm>
          <a:prstGeom prst="rightArrow">
            <a:avLst/>
          </a:prstGeom>
          <a:solidFill>
            <a:srgbClr val="FFC000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4815" tIns="37407" rIns="74815" bIns="374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7383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Final Report</a:t>
            </a:r>
          </a:p>
        </p:txBody>
      </p:sp>
      <p:sp>
        <p:nvSpPr>
          <p:cNvPr id="41" name="Right Arrow 156">
            <a:extLst>
              <a:ext uri="{FF2B5EF4-FFF2-40B4-BE49-F238E27FC236}">
                <a16:creationId xmlns:a16="http://schemas.microsoft.com/office/drawing/2014/main" id="{ABFA08BD-50F6-495E-973B-35702E55045C}"/>
              </a:ext>
            </a:extLst>
          </p:cNvPr>
          <p:cNvSpPr/>
          <p:nvPr/>
        </p:nvSpPr>
        <p:spPr>
          <a:xfrm>
            <a:off x="9392846" y="2568434"/>
            <a:ext cx="761618" cy="302136"/>
          </a:xfrm>
          <a:prstGeom prst="rightArrow">
            <a:avLst/>
          </a:prstGeom>
          <a:solidFill>
            <a:srgbClr val="FFC000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4815" tIns="37407" rIns="74815" bIns="374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7383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PH2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37383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Req’ts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37383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5B3EA64-52A7-4C08-911B-281815C1315D}"/>
              </a:ext>
            </a:extLst>
          </p:cNvPr>
          <p:cNvCxnSpPr>
            <a:cxnSpLocks/>
          </p:cNvCxnSpPr>
          <p:nvPr/>
        </p:nvCxnSpPr>
        <p:spPr>
          <a:xfrm flipH="1">
            <a:off x="9381226" y="2530946"/>
            <a:ext cx="1" cy="418032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43" name="Flowchart: Decision 42">
            <a:extLst>
              <a:ext uri="{FF2B5EF4-FFF2-40B4-BE49-F238E27FC236}">
                <a16:creationId xmlns:a16="http://schemas.microsoft.com/office/drawing/2014/main" id="{7417FFBD-930A-443F-89C6-C4D5B5CED455}"/>
              </a:ext>
            </a:extLst>
          </p:cNvPr>
          <p:cNvSpPr/>
          <p:nvPr/>
        </p:nvSpPr>
        <p:spPr>
          <a:xfrm>
            <a:off x="9285542" y="2369636"/>
            <a:ext cx="182880" cy="228600"/>
          </a:xfrm>
          <a:prstGeom prst="flowChartDecision">
            <a:avLst/>
          </a:prstGeom>
          <a:solidFill>
            <a:sysClr val="window" lastClr="FFFFFF">
              <a:lumMod val="85000"/>
            </a:sysClr>
          </a:solidFill>
          <a:ln w="6350" cap="flat" cmpd="sng" algn="ctr">
            <a:solidFill>
              <a:srgbClr val="37383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37383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44" name="Right Arrow 156">
            <a:extLst>
              <a:ext uri="{FF2B5EF4-FFF2-40B4-BE49-F238E27FC236}">
                <a16:creationId xmlns:a16="http://schemas.microsoft.com/office/drawing/2014/main" id="{8093CE17-6B2C-47FA-AF5E-004C44A9E105}"/>
              </a:ext>
            </a:extLst>
          </p:cNvPr>
          <p:cNvSpPr/>
          <p:nvPr/>
        </p:nvSpPr>
        <p:spPr>
          <a:xfrm>
            <a:off x="9447975" y="3991449"/>
            <a:ext cx="1269462" cy="301752"/>
          </a:xfrm>
          <a:prstGeom prst="rightArrow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4815" tIns="37407" rIns="74815" bIns="374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7383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Final Perf. Testing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F900861-5B2A-4319-B1F1-89BA1CECB709}"/>
              </a:ext>
            </a:extLst>
          </p:cNvPr>
          <p:cNvCxnSpPr>
            <a:cxnSpLocks/>
          </p:cNvCxnSpPr>
          <p:nvPr/>
        </p:nvCxnSpPr>
        <p:spPr>
          <a:xfrm flipH="1">
            <a:off x="11536619" y="4487007"/>
            <a:ext cx="1" cy="418032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46" name="Flowchart: Decision 45">
            <a:extLst>
              <a:ext uri="{FF2B5EF4-FFF2-40B4-BE49-F238E27FC236}">
                <a16:creationId xmlns:a16="http://schemas.microsoft.com/office/drawing/2014/main" id="{CA530D4B-F907-4CC9-B5E9-C8C4E6CF67B8}"/>
              </a:ext>
            </a:extLst>
          </p:cNvPr>
          <p:cNvSpPr/>
          <p:nvPr/>
        </p:nvSpPr>
        <p:spPr>
          <a:xfrm>
            <a:off x="10545233" y="4028025"/>
            <a:ext cx="182880" cy="228600"/>
          </a:xfrm>
          <a:prstGeom prst="flowChartDecision">
            <a:avLst/>
          </a:prstGeom>
          <a:solidFill>
            <a:sysClr val="window" lastClr="FFFFFF">
              <a:lumMod val="85000"/>
            </a:sysClr>
          </a:solidFill>
          <a:ln w="6350" cap="flat" cmpd="sng" algn="ctr">
            <a:solidFill>
              <a:srgbClr val="37383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37383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B5B75FC-112D-4E11-9C59-451C58643E57}"/>
              </a:ext>
            </a:extLst>
          </p:cNvPr>
          <p:cNvCxnSpPr/>
          <p:nvPr/>
        </p:nvCxnSpPr>
        <p:spPr>
          <a:xfrm>
            <a:off x="8092070" y="5950617"/>
            <a:ext cx="0" cy="244145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F5DB564C-784B-4E1B-A51E-6C557CAF78DD}"/>
              </a:ext>
            </a:extLst>
          </p:cNvPr>
          <p:cNvSpPr/>
          <p:nvPr/>
        </p:nvSpPr>
        <p:spPr>
          <a:xfrm>
            <a:off x="8073408" y="5857456"/>
            <a:ext cx="7971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Go / No-Go 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Decision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373838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C4F70EB-4057-48EC-9195-A4E1B73978CA}"/>
              </a:ext>
            </a:extLst>
          </p:cNvPr>
          <p:cNvCxnSpPr>
            <a:cxnSpLocks/>
          </p:cNvCxnSpPr>
          <p:nvPr/>
        </p:nvCxnSpPr>
        <p:spPr>
          <a:xfrm>
            <a:off x="6157539" y="5719412"/>
            <a:ext cx="3591331" cy="0"/>
          </a:xfrm>
          <a:prstGeom prst="line">
            <a:avLst/>
          </a:prstGeom>
          <a:noFill/>
          <a:ln w="285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7E6E1C39-54FB-48DB-BBB7-CD5A094F67D2}"/>
              </a:ext>
            </a:extLst>
          </p:cNvPr>
          <p:cNvSpPr/>
          <p:nvPr/>
        </p:nvSpPr>
        <p:spPr>
          <a:xfrm>
            <a:off x="7281743" y="5649147"/>
            <a:ext cx="1342923" cy="18294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2345" tIns="31173" rIns="62345" bIns="311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37383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Chart Key</a:t>
            </a:r>
          </a:p>
        </p:txBody>
      </p:sp>
      <p:sp>
        <p:nvSpPr>
          <p:cNvPr id="54" name="Flowchart: Decision 53">
            <a:extLst>
              <a:ext uri="{FF2B5EF4-FFF2-40B4-BE49-F238E27FC236}">
                <a16:creationId xmlns:a16="http://schemas.microsoft.com/office/drawing/2014/main" id="{A2277D30-E890-4B47-AAFC-76A62B440045}"/>
              </a:ext>
            </a:extLst>
          </p:cNvPr>
          <p:cNvSpPr/>
          <p:nvPr/>
        </p:nvSpPr>
        <p:spPr>
          <a:xfrm>
            <a:off x="8866436" y="5907595"/>
            <a:ext cx="223519" cy="274320"/>
          </a:xfrm>
          <a:prstGeom prst="flowChartDecision">
            <a:avLst/>
          </a:prstGeom>
          <a:solidFill>
            <a:sysClr val="window" lastClr="FFFFFF">
              <a:lumMod val="85000"/>
            </a:sysClr>
          </a:solidFill>
          <a:ln w="6350" cap="flat" cmpd="sng" algn="ctr">
            <a:solidFill>
              <a:srgbClr val="37383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37383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0435907-5D5D-4BDA-BFB6-FA7DC33F4305}"/>
              </a:ext>
            </a:extLst>
          </p:cNvPr>
          <p:cNvSpPr/>
          <p:nvPr/>
        </p:nvSpPr>
        <p:spPr>
          <a:xfrm>
            <a:off x="7209379" y="5906635"/>
            <a:ext cx="596300" cy="30175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7383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NETL &amp;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7383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ORNL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3A493B0-1932-49B0-BD0F-443D3E26C331}"/>
              </a:ext>
            </a:extLst>
          </p:cNvPr>
          <p:cNvSpPr/>
          <p:nvPr/>
        </p:nvSpPr>
        <p:spPr>
          <a:xfrm>
            <a:off x="6351042" y="6051020"/>
            <a:ext cx="596300" cy="182880"/>
          </a:xfrm>
          <a:prstGeom prst="rect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7383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ORNL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B035B59-8593-45CD-9716-1665AFFF7545}"/>
              </a:ext>
            </a:extLst>
          </p:cNvPr>
          <p:cNvSpPr/>
          <p:nvPr/>
        </p:nvSpPr>
        <p:spPr>
          <a:xfrm>
            <a:off x="6351042" y="5824157"/>
            <a:ext cx="596300" cy="182880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7383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NETL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A72F7B9-7AFB-43FF-A8C1-86B4E10B8B68}"/>
              </a:ext>
            </a:extLst>
          </p:cNvPr>
          <p:cNvSpPr/>
          <p:nvPr/>
        </p:nvSpPr>
        <p:spPr>
          <a:xfrm>
            <a:off x="9138279" y="5833877"/>
            <a:ext cx="7971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Project Milestone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373838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8" name="Right Arrow 156">
            <a:extLst>
              <a:ext uri="{FF2B5EF4-FFF2-40B4-BE49-F238E27FC236}">
                <a16:creationId xmlns:a16="http://schemas.microsoft.com/office/drawing/2014/main" id="{E003E189-5803-44BA-BF18-D7B770C246D1}"/>
              </a:ext>
            </a:extLst>
          </p:cNvPr>
          <p:cNvSpPr/>
          <p:nvPr/>
        </p:nvSpPr>
        <p:spPr>
          <a:xfrm>
            <a:off x="5619552" y="3702202"/>
            <a:ext cx="1075975" cy="301752"/>
          </a:xfrm>
          <a:prstGeom prst="rightArrow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4815" tIns="37407" rIns="74815" bIns="374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7383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CGT Model</a:t>
            </a:r>
          </a:p>
        </p:txBody>
      </p:sp>
      <p:sp>
        <p:nvSpPr>
          <p:cNvPr id="59" name="Flowchart: Decision 58">
            <a:extLst>
              <a:ext uri="{FF2B5EF4-FFF2-40B4-BE49-F238E27FC236}">
                <a16:creationId xmlns:a16="http://schemas.microsoft.com/office/drawing/2014/main" id="{0849348F-0446-4EAD-9F01-B00CE6E1A277}"/>
              </a:ext>
            </a:extLst>
          </p:cNvPr>
          <p:cNvSpPr/>
          <p:nvPr/>
        </p:nvSpPr>
        <p:spPr>
          <a:xfrm>
            <a:off x="6119615" y="2315496"/>
            <a:ext cx="182880" cy="228600"/>
          </a:xfrm>
          <a:prstGeom prst="flowChartDecision">
            <a:avLst/>
          </a:prstGeom>
          <a:solidFill>
            <a:sysClr val="window" lastClr="FFFFFF">
              <a:lumMod val="85000"/>
            </a:sysClr>
          </a:solidFill>
          <a:ln w="6350" cap="flat" cmpd="sng" algn="ctr">
            <a:solidFill>
              <a:srgbClr val="37383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37383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60" name="Flowchart: Decision 59">
            <a:extLst>
              <a:ext uri="{FF2B5EF4-FFF2-40B4-BE49-F238E27FC236}">
                <a16:creationId xmlns:a16="http://schemas.microsoft.com/office/drawing/2014/main" id="{1817C55F-4C33-4E73-9A4A-86CB1A303545}"/>
              </a:ext>
            </a:extLst>
          </p:cNvPr>
          <p:cNvSpPr/>
          <p:nvPr/>
        </p:nvSpPr>
        <p:spPr>
          <a:xfrm>
            <a:off x="6119615" y="2859875"/>
            <a:ext cx="182880" cy="228600"/>
          </a:xfrm>
          <a:prstGeom prst="flowChartDecision">
            <a:avLst/>
          </a:prstGeom>
          <a:solidFill>
            <a:sysClr val="window" lastClr="FFFFFF">
              <a:lumMod val="85000"/>
            </a:sysClr>
          </a:solidFill>
          <a:ln w="6350" cap="flat" cmpd="sng" algn="ctr">
            <a:solidFill>
              <a:srgbClr val="37383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37383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61" name="Flowchart: Decision 60">
            <a:extLst>
              <a:ext uri="{FF2B5EF4-FFF2-40B4-BE49-F238E27FC236}">
                <a16:creationId xmlns:a16="http://schemas.microsoft.com/office/drawing/2014/main" id="{ED9BACC3-EC34-4205-9F7D-CEDA8AB2ECFE}"/>
              </a:ext>
            </a:extLst>
          </p:cNvPr>
          <p:cNvSpPr/>
          <p:nvPr/>
        </p:nvSpPr>
        <p:spPr>
          <a:xfrm>
            <a:off x="6502696" y="3738778"/>
            <a:ext cx="182880" cy="228600"/>
          </a:xfrm>
          <a:prstGeom prst="flowChartDecision">
            <a:avLst/>
          </a:prstGeom>
          <a:solidFill>
            <a:sysClr val="window" lastClr="FFFFFF">
              <a:lumMod val="85000"/>
            </a:sysClr>
          </a:solidFill>
          <a:ln w="6350" cap="flat" cmpd="sng" algn="ctr">
            <a:solidFill>
              <a:srgbClr val="37383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37383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62" name="Flowchart: Decision 61">
            <a:extLst>
              <a:ext uri="{FF2B5EF4-FFF2-40B4-BE49-F238E27FC236}">
                <a16:creationId xmlns:a16="http://schemas.microsoft.com/office/drawing/2014/main" id="{5A6D6459-FA60-40B8-8E80-F175A84F4D04}"/>
              </a:ext>
            </a:extLst>
          </p:cNvPr>
          <p:cNvSpPr/>
          <p:nvPr/>
        </p:nvSpPr>
        <p:spPr>
          <a:xfrm>
            <a:off x="6646667" y="4543343"/>
            <a:ext cx="182880" cy="228600"/>
          </a:xfrm>
          <a:prstGeom prst="flowChartDecision">
            <a:avLst/>
          </a:prstGeom>
          <a:solidFill>
            <a:sysClr val="window" lastClr="FFFFFF">
              <a:lumMod val="85000"/>
            </a:sysClr>
          </a:solidFill>
          <a:ln w="6350" cap="flat" cmpd="sng" algn="ctr">
            <a:solidFill>
              <a:srgbClr val="37383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37383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63" name="Flowchart: Decision 62">
            <a:extLst>
              <a:ext uri="{FF2B5EF4-FFF2-40B4-BE49-F238E27FC236}">
                <a16:creationId xmlns:a16="http://schemas.microsoft.com/office/drawing/2014/main" id="{C96F4FC3-623F-4E6E-8C56-0C4BC002284C}"/>
              </a:ext>
            </a:extLst>
          </p:cNvPr>
          <p:cNvSpPr/>
          <p:nvPr/>
        </p:nvSpPr>
        <p:spPr>
          <a:xfrm>
            <a:off x="8769918" y="4286252"/>
            <a:ext cx="182880" cy="228600"/>
          </a:xfrm>
          <a:prstGeom prst="flowChartDecision">
            <a:avLst/>
          </a:prstGeom>
          <a:solidFill>
            <a:sysClr val="window" lastClr="FFFFFF">
              <a:lumMod val="85000"/>
            </a:sysClr>
          </a:solidFill>
          <a:ln w="6350" cap="flat" cmpd="sng" algn="ctr">
            <a:solidFill>
              <a:srgbClr val="37383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37383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B251117-D5CF-43C5-B15A-731883785C75}"/>
              </a:ext>
            </a:extLst>
          </p:cNvPr>
          <p:cNvCxnSpPr>
            <a:cxnSpLocks/>
          </p:cNvCxnSpPr>
          <p:nvPr/>
        </p:nvCxnSpPr>
        <p:spPr>
          <a:xfrm flipH="1">
            <a:off x="11574990" y="2047362"/>
            <a:ext cx="1" cy="418032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65" name="Right Arrow 156">
            <a:extLst>
              <a:ext uri="{FF2B5EF4-FFF2-40B4-BE49-F238E27FC236}">
                <a16:creationId xmlns:a16="http://schemas.microsoft.com/office/drawing/2014/main" id="{BE74EDA2-E9A1-47B3-B82D-FC81774F6642}"/>
              </a:ext>
            </a:extLst>
          </p:cNvPr>
          <p:cNvSpPr/>
          <p:nvPr/>
        </p:nvSpPr>
        <p:spPr>
          <a:xfrm>
            <a:off x="10120977" y="2563889"/>
            <a:ext cx="1454014" cy="302136"/>
          </a:xfrm>
          <a:prstGeom prst="rightArrow">
            <a:avLst/>
          </a:prstGeom>
          <a:solidFill>
            <a:srgbClr val="FFC000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4815" tIns="37407" rIns="74815" bIns="374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7383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Phase 2 CRADAs</a:t>
            </a:r>
          </a:p>
        </p:txBody>
      </p:sp>
      <p:sp>
        <p:nvSpPr>
          <p:cNvPr id="66" name="Right Arrow 156">
            <a:extLst>
              <a:ext uri="{FF2B5EF4-FFF2-40B4-BE49-F238E27FC236}">
                <a16:creationId xmlns:a16="http://schemas.microsoft.com/office/drawing/2014/main" id="{3F67EBEF-FCF1-4871-8263-B960CDE93682}"/>
              </a:ext>
            </a:extLst>
          </p:cNvPr>
          <p:cNvSpPr/>
          <p:nvPr/>
        </p:nvSpPr>
        <p:spPr>
          <a:xfrm>
            <a:off x="8962143" y="4263155"/>
            <a:ext cx="1192322" cy="301752"/>
          </a:xfrm>
          <a:prstGeom prst="rightArrow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4815" tIns="37407" rIns="74815" bIns="374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7383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Predict Efficiency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8E7FFD-74D9-4F3B-A476-002967A4629D}"/>
              </a:ext>
            </a:extLst>
          </p:cNvPr>
          <p:cNvCxnSpPr/>
          <p:nvPr/>
        </p:nvCxnSpPr>
        <p:spPr>
          <a:xfrm>
            <a:off x="6474986" y="2047362"/>
            <a:ext cx="0" cy="314978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68" name="Graphic 32767" descr="Checkmark">
            <a:extLst>
              <a:ext uri="{FF2B5EF4-FFF2-40B4-BE49-F238E27FC236}">
                <a16:creationId xmlns:a16="http://schemas.microsoft.com/office/drawing/2014/main" id="{58CDDB6F-D335-4DC0-925B-14B7900C5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3433" y="1408168"/>
            <a:ext cx="314976" cy="468306"/>
          </a:xfrm>
          <a:prstGeom prst="rect">
            <a:avLst/>
          </a:prstGeom>
        </p:spPr>
      </p:pic>
      <p:pic>
        <p:nvPicPr>
          <p:cNvPr id="70" name="Graphic 69" descr="Checkmark">
            <a:extLst>
              <a:ext uri="{FF2B5EF4-FFF2-40B4-BE49-F238E27FC236}">
                <a16:creationId xmlns:a16="http://schemas.microsoft.com/office/drawing/2014/main" id="{BB3CEAA8-F437-4209-A6BB-B5F28D1FD4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3433" y="2085758"/>
            <a:ext cx="314976" cy="468306"/>
          </a:xfrm>
          <a:prstGeom prst="rect">
            <a:avLst/>
          </a:prstGeom>
        </p:spPr>
      </p:pic>
      <p:pic>
        <p:nvPicPr>
          <p:cNvPr id="71" name="Graphic 70" descr="Checkmark">
            <a:extLst>
              <a:ext uri="{FF2B5EF4-FFF2-40B4-BE49-F238E27FC236}">
                <a16:creationId xmlns:a16="http://schemas.microsoft.com/office/drawing/2014/main" id="{C3B8766A-E1AE-48A3-BE91-75396FB953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8637" y="3794849"/>
            <a:ext cx="314976" cy="46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18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269A4-E575-46DD-BDD8-B8B65D400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302" y="-373065"/>
            <a:ext cx="10972800" cy="1143000"/>
          </a:xfrm>
        </p:spPr>
        <p:txBody>
          <a:bodyPr/>
          <a:lstStyle/>
          <a:p>
            <a:r>
              <a:rPr lang="en-US" dirty="0"/>
              <a:t>Results and Accomplishments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6A18903-A187-4F75-900F-1681A183E4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6152741"/>
              </p:ext>
            </p:extLst>
          </p:nvPr>
        </p:nvGraphicFramePr>
        <p:xfrm>
          <a:off x="251926" y="897716"/>
          <a:ext cx="7639601" cy="5792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Document" r:id="rId3" imgW="6055275" imgH="4605594" progId="Word.Document.12">
                  <p:embed/>
                </p:oleObj>
              </mc:Choice>
              <mc:Fallback>
                <p:oleObj name="Document" r:id="rId3" imgW="6055275" imgH="46055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926" y="897716"/>
                        <a:ext cx="7639601" cy="57928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D5BE5825-4E2A-467D-B1D2-4D6B7EBA28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8988" y="1600845"/>
            <a:ext cx="6001086" cy="4359439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35FBB4D-373F-40D2-B28A-673A2B3DCAE5}"/>
              </a:ext>
            </a:extLst>
          </p:cNvPr>
          <p:cNvCxnSpPr>
            <a:cxnSpLocks/>
          </p:cNvCxnSpPr>
          <p:nvPr/>
        </p:nvCxnSpPr>
        <p:spPr>
          <a:xfrm flipV="1">
            <a:off x="9041363" y="2631233"/>
            <a:ext cx="802433" cy="279919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C174128-5F96-4C15-B37A-2FBA315CBBEF}"/>
              </a:ext>
            </a:extLst>
          </p:cNvPr>
          <p:cNvSpPr txBox="1"/>
          <p:nvPr/>
        </p:nvSpPr>
        <p:spPr>
          <a:xfrm>
            <a:off x="5925878" y="1255183"/>
            <a:ext cx="606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Preliminary Cooled Gas Turbine Model (CGTM) Predictions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F80C45-58C8-4A41-959A-019BC5663EB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442" t="1740" r="9261" b="13386"/>
          <a:stretch/>
        </p:blipFill>
        <p:spPr>
          <a:xfrm>
            <a:off x="8686360" y="3614281"/>
            <a:ext cx="3026669" cy="164287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167BEEB-21C6-4228-9BC4-19E5E1EACDD5}"/>
              </a:ext>
            </a:extLst>
          </p:cNvPr>
          <p:cNvSpPr txBox="1"/>
          <p:nvPr/>
        </p:nvSpPr>
        <p:spPr>
          <a:xfrm>
            <a:off x="6485245" y="6058792"/>
            <a:ext cx="5112236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Efficiency improvement: ~2 percentage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Power increase: ~1.5 </a:t>
            </a:r>
            <a:r>
              <a:rPr lang="en-US" dirty="0" err="1"/>
              <a:t>MWe</a:t>
            </a:r>
            <a:r>
              <a:rPr lang="en-US" dirty="0"/>
              <a:t> (~20-25%)</a:t>
            </a:r>
          </a:p>
        </p:txBody>
      </p:sp>
    </p:spTree>
    <p:extLst>
      <p:ext uri="{BB962C8B-B14F-4D97-AF65-F5344CB8AC3E}">
        <p14:creationId xmlns:p14="http://schemas.microsoft.com/office/powerpoint/2010/main" val="3049411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994D45-F3BE-4F15-A6E6-4F433DF965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91" r="47887" b="2733"/>
          <a:stretch/>
        </p:blipFill>
        <p:spPr>
          <a:xfrm>
            <a:off x="2304588" y="1621033"/>
            <a:ext cx="3134031" cy="21618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B51F3F-C332-4FD5-96D1-C6FC7292B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294" y="-307910"/>
            <a:ext cx="10972800" cy="1143000"/>
          </a:xfrm>
        </p:spPr>
        <p:txBody>
          <a:bodyPr/>
          <a:lstStyle/>
          <a:p>
            <a:r>
              <a:rPr lang="en-US" dirty="0"/>
              <a:t>Results and Accomplishments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F617D5-3DB5-45D9-9012-6157CDC54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072" y="1695056"/>
            <a:ext cx="4999153" cy="22191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FC6278-EAE1-413B-9738-E586D669CD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319179"/>
            <a:ext cx="3871296" cy="22191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713CC3-96CF-46FE-8836-B4470047BE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812" r="3966" b="4970"/>
          <a:stretch/>
        </p:blipFill>
        <p:spPr>
          <a:xfrm>
            <a:off x="2304588" y="4584275"/>
            <a:ext cx="3260402" cy="21972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247353-68BE-48F8-8E65-8B11A4601403}"/>
              </a:ext>
            </a:extLst>
          </p:cNvPr>
          <p:cNvSpPr txBox="1"/>
          <p:nvPr/>
        </p:nvSpPr>
        <p:spPr>
          <a:xfrm>
            <a:off x="987647" y="1621033"/>
            <a:ext cx="4577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Stage Vane Baseline Cooled Airfoil Design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EDB26C-83E3-492D-81BD-0A460C67F15E}"/>
              </a:ext>
            </a:extLst>
          </p:cNvPr>
          <p:cNvSpPr txBox="1"/>
          <p:nvPr/>
        </p:nvSpPr>
        <p:spPr>
          <a:xfrm>
            <a:off x="845075" y="4214943"/>
            <a:ext cx="5250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Stage Rotor Blade Baseline Cooled Airfoil Design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6A35D2-B7C0-4B9E-BF80-311A292D69B3}"/>
              </a:ext>
            </a:extLst>
          </p:cNvPr>
          <p:cNvSpPr txBox="1"/>
          <p:nvPr/>
        </p:nvSpPr>
        <p:spPr>
          <a:xfrm>
            <a:off x="516294" y="1050232"/>
            <a:ext cx="1093331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Symmetric public airfoil geometry (NACA-0024) selected for testing and cooling performance validation</a:t>
            </a:r>
          </a:p>
        </p:txBody>
      </p:sp>
    </p:spTree>
    <p:extLst>
      <p:ext uri="{BB962C8B-B14F-4D97-AF65-F5344CB8AC3E}">
        <p14:creationId xmlns:p14="http://schemas.microsoft.com/office/powerpoint/2010/main" val="1545036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569843" y="1234280"/>
            <a:ext cx="10641495" cy="4937919"/>
          </a:xfrm>
        </p:spPr>
        <p:txBody>
          <a:bodyPr/>
          <a:lstStyle/>
          <a:p>
            <a:pPr eaLnBrk="1" hangingPunct="1">
              <a:buClr>
                <a:schemeClr val="tx2"/>
              </a:buClr>
            </a:pPr>
            <a:r>
              <a:rPr lang="en-US" altLang="en-US" b="1" dirty="0"/>
              <a:t>Strategy for commercial adoption</a:t>
            </a:r>
            <a:r>
              <a:rPr lang="en-US" altLang="en-US" dirty="0"/>
              <a:t>: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en-US" dirty="0"/>
              <a:t>Engage turbine OEM’s and suppliers at the beginning of the project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en-US" dirty="0"/>
              <a:t>Task 1 – Technology Advisory Panel</a:t>
            </a:r>
          </a:p>
          <a:p>
            <a:pPr lvl="2" eaLnBrk="1" hangingPunct="1">
              <a:buClr>
                <a:schemeClr val="tx2"/>
              </a:buClr>
            </a:pPr>
            <a:r>
              <a:rPr lang="en-US" altLang="en-US" dirty="0"/>
              <a:t>Provide feedback and research focus on issues needed to accelerate commercial adoption</a:t>
            </a:r>
          </a:p>
          <a:p>
            <a:pPr eaLnBrk="1" hangingPunct="1">
              <a:buClr>
                <a:schemeClr val="tx2"/>
              </a:buClr>
            </a:pPr>
            <a:r>
              <a:rPr lang="en-US" altLang="en-US" b="1" dirty="0"/>
              <a:t>At the end of Phase 1</a:t>
            </a:r>
            <a:r>
              <a:rPr lang="en-US" altLang="en-US" dirty="0"/>
              <a:t>, 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en-US" dirty="0"/>
              <a:t>CRADA’s will be established with commercialization partners with the intent of pursuing a strategy to increase TRL through engine testing</a:t>
            </a:r>
          </a:p>
          <a:p>
            <a:pPr lvl="2" eaLnBrk="1" hangingPunct="1">
              <a:buClr>
                <a:schemeClr val="tx2"/>
              </a:buClr>
            </a:pPr>
            <a:r>
              <a:rPr lang="en-US" altLang="en-US" dirty="0"/>
              <a:t>DOE role would transform into a consultant/advisory role </a:t>
            </a:r>
          </a:p>
          <a:p>
            <a:pPr lvl="2" eaLnBrk="1" hangingPunct="1">
              <a:buClr>
                <a:schemeClr val="tx2"/>
              </a:buClr>
            </a:pPr>
            <a:r>
              <a:rPr lang="en-US" altLang="en-US" dirty="0"/>
              <a:t>Leverage DOE expertise and capabilities to accelerate commercial deployment</a:t>
            </a:r>
          </a:p>
          <a:p>
            <a:pPr eaLnBrk="1" hangingPunct="1">
              <a:buClr>
                <a:schemeClr val="tx2"/>
              </a:buClr>
            </a:pPr>
            <a:endParaRPr lang="en-US" altLang="en-US" dirty="0"/>
          </a:p>
          <a:p>
            <a:pPr eaLnBrk="1" hangingPunct="1">
              <a:buClr>
                <a:schemeClr val="tx2"/>
              </a:buClr>
            </a:pPr>
            <a:endParaRPr lang="en-US" altLang="en-US" dirty="0"/>
          </a:p>
          <a:p>
            <a:pPr eaLnBrk="1" hangingPunct="1">
              <a:buClr>
                <a:schemeClr val="tx2"/>
              </a:buClr>
            </a:pPr>
            <a:endParaRPr lang="en-US" altLang="en-US" dirty="0"/>
          </a:p>
          <a:p>
            <a:pPr eaLnBrk="1" hangingPunct="1">
              <a:buClr>
                <a:schemeClr val="tx2"/>
              </a:buClr>
            </a:pPr>
            <a:endParaRPr lang="en-US" altLang="en-US" dirty="0"/>
          </a:p>
        </p:txBody>
      </p:sp>
      <p:sp>
        <p:nvSpPr>
          <p:cNvPr id="15363" name="Title 4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381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Transition (beyond DOE assistance)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2647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CEAC45444F234CA9ACC8BCED2DB1D4" ma:contentTypeVersion="3" ma:contentTypeDescription="Create a new document." ma:contentTypeScope="" ma:versionID="6b9c61717705cd2af4a0f834dbd3e082">
  <xsd:schema xmlns:xsd="http://www.w3.org/2001/XMLSchema" xmlns:xs="http://www.w3.org/2001/XMLSchema" xmlns:p="http://schemas.microsoft.com/office/2006/metadata/properties" xmlns:ns2="c6d9b406-8ab6-4e35-b189-c607f551e6ff" xmlns:ns3="a61bfe4a-0ddf-4441-8e99-727684e48fab" targetNamespace="http://schemas.microsoft.com/office/2006/metadata/properties" ma:root="true" ma:fieldsID="c99990c45763faf7431741662f6dd0bb" ns2:_="" ns3:_="">
    <xsd:import namespace="c6d9b406-8ab6-4e35-b189-c607f551e6ff"/>
    <xsd:import namespace="a61bfe4a-0ddf-4441-8e99-727684e48fa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TaxCatchAll" minOccurs="0"/>
                <xsd:element ref="ns2:TaxCatchAllLabel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d9b406-8ab6-4e35-b189-c607f551e6f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1" nillable="true" ma:displayName="Taxonomy Catch All Column" ma:hidden="true" ma:list="{905695e0-aca8-4f7a-b0cc-bf47a0a263f3}" ma:internalName="TaxCatchAll" ma:showField="CatchAllData" ma:web="a61bfe4a-0ddf-4441-8e99-727684e48f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905695e0-aca8-4f7a-b0cc-bf47a0a263f3}" ma:internalName="TaxCatchAllLabel" ma:readOnly="true" ma:showField="CatchAllDataLabel" ma:web="a61bfe4a-0ddf-4441-8e99-727684e48f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1bfe4a-0ddf-4441-8e99-727684e48fa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7bbd8d32-57eb-4c25-a7af-abe0816fa3e8" ContentTypeId="0x0101" PreviousValue="false"/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6d9b406-8ab6-4e35-b189-c607f551e6ff"/>
  </documentManagement>
</p:properties>
</file>

<file path=customXml/itemProps1.xml><?xml version="1.0" encoding="utf-8"?>
<ds:datastoreItem xmlns:ds="http://schemas.openxmlformats.org/officeDocument/2006/customXml" ds:itemID="{620030D4-B646-4866-9CD4-44898A250164}"/>
</file>

<file path=customXml/itemProps2.xml><?xml version="1.0" encoding="utf-8"?>
<ds:datastoreItem xmlns:ds="http://schemas.openxmlformats.org/officeDocument/2006/customXml" ds:itemID="{2BB0D60D-BC73-47A5-8832-8D7B6B19720F}"/>
</file>

<file path=customXml/itemProps3.xml><?xml version="1.0" encoding="utf-8"?>
<ds:datastoreItem xmlns:ds="http://schemas.openxmlformats.org/officeDocument/2006/customXml" ds:itemID="{AFFECE5F-2FA6-4005-939B-C5B9FCE57CDE}"/>
</file>

<file path=customXml/itemProps4.xml><?xml version="1.0" encoding="utf-8"?>
<ds:datastoreItem xmlns:ds="http://schemas.openxmlformats.org/officeDocument/2006/customXml" ds:itemID="{7A60E034-59FA-4FAE-88AA-E7229A1EE267}"/>
</file>

<file path=customXml/itemProps5.xml><?xml version="1.0" encoding="utf-8"?>
<ds:datastoreItem xmlns:ds="http://schemas.openxmlformats.org/officeDocument/2006/customXml" ds:itemID="{2F56EDF7-6BD9-4B87-9142-5E8B5761B54F}"/>
</file>

<file path=docProps/app.xml><?xml version="1.0" encoding="utf-8"?>
<Properties xmlns="http://schemas.openxmlformats.org/officeDocument/2006/extended-properties" xmlns:vt="http://schemas.openxmlformats.org/officeDocument/2006/docPropsVTypes">
  <TotalTime>3160</TotalTime>
  <Words>822</Words>
  <Application>Microsoft Office PowerPoint</Application>
  <PresentationFormat>Widescreen</PresentationFormat>
  <Paragraphs>181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Constantia</vt:lpstr>
      <vt:lpstr>Garamond</vt:lpstr>
      <vt:lpstr>Wingdings 2</vt:lpstr>
      <vt:lpstr>Flow</vt:lpstr>
      <vt:lpstr>Document</vt:lpstr>
      <vt:lpstr>Advanced Turbine Airfoils for Efficient CHP Systems  DE-LC-000L059  National Energy Technology Laboratory/Oak Ridge National Laboratory  October 1, 2019 – September 30, 2022</vt:lpstr>
      <vt:lpstr>Overview</vt:lpstr>
      <vt:lpstr>Project Objectives</vt:lpstr>
      <vt:lpstr>Technical Approach</vt:lpstr>
      <vt:lpstr>Technical Approach </vt:lpstr>
      <vt:lpstr>Results and Accomplishments</vt:lpstr>
      <vt:lpstr>Results and Accomplishments</vt:lpstr>
      <vt:lpstr>Transition (beyond DOE assistance)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Straub, Douglas</dc:creator>
  <cp:lastModifiedBy>Straub, Douglas</cp:lastModifiedBy>
  <cp:revision>119</cp:revision>
  <dcterms:created xsi:type="dcterms:W3CDTF">2019-05-10T20:15:48Z</dcterms:created>
  <dcterms:modified xsi:type="dcterms:W3CDTF">2020-05-11T18:35:42Z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0x010100AACEAC45444F234CA9ACC8BCED2DB1D4</vt:lpwstr>
  </property>
</Properties>
</file>