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tiff" ContentType="image/tiff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4094" r:id="rId5"/>
  </p:sldMasterIdLst>
  <p:notesMasterIdLst>
    <p:notesMasterId r:id="rId16"/>
  </p:notesMasterIdLst>
  <p:handoutMasterIdLst>
    <p:handoutMasterId r:id="rId17"/>
  </p:handoutMasterIdLst>
  <p:sldIdLst>
    <p:sldId id="279" r:id="rId6"/>
    <p:sldId id="304" r:id="rId7"/>
    <p:sldId id="307" r:id="rId8"/>
    <p:sldId id="283" r:id="rId9"/>
    <p:sldId id="310" r:id="rId10"/>
    <p:sldId id="311" r:id="rId11"/>
    <p:sldId id="312" r:id="rId12"/>
    <p:sldId id="313" r:id="rId13"/>
    <p:sldId id="314" r:id="rId14"/>
    <p:sldId id="273" r:id="rId15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g, Solomon" initials="CS" lastIdx="1" clrIdx="0">
    <p:extLst>
      <p:ext uri="{19B8F6BF-5375-455C-9EA6-DF929625EA0E}">
        <p15:presenceInfo xmlns:p15="http://schemas.microsoft.com/office/powerpoint/2012/main" userId="S-1-5-21-2844929807-1687724802-988633214-204671" providerId="AD"/>
      </p:ext>
    </p:extLst>
  </p:cmAuthor>
  <p:cmAuthor id="2" name="Wang, Fred" initials="WF" lastIdx="2" clrIdx="1">
    <p:extLst>
      <p:ext uri="{19B8F6BF-5375-455C-9EA6-DF929625EA0E}">
        <p15:presenceInfo xmlns:p15="http://schemas.microsoft.com/office/powerpoint/2012/main" userId="S-1-5-21-1126177620-2786831117-424237298-161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8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60"/>
  </p:normalViewPr>
  <p:slideViewPr>
    <p:cSldViewPr snapToObjects="1">
      <p:cViewPr>
        <p:scale>
          <a:sx n="80" d="100"/>
          <a:sy n="80" d="100"/>
        </p:scale>
        <p:origin x="33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ustomXml" Target="../customXml/item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08T15:34:41.944" idx="1">
    <p:pos x="5599" y="3402"/>
    <p:text>why is this here?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6A7D07-8472-46FC-BC58-C12AB2C194EB}" type="datetimeFigureOut">
              <a:rPr lang="en-US"/>
              <a:pPr>
                <a:defRPr/>
              </a:pPr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E4D707-A4EF-4A4B-9B2A-DDA58D7862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26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ACF62B-1367-462A-B0B2-C4B820C9C093}" type="datetimeFigureOut">
              <a:rPr lang="en-US"/>
              <a:pPr>
                <a:defRPr/>
              </a:pPr>
              <a:t>5/8/2020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580CD6-F454-43A1-A27E-2DE49F2159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915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580CD6-F454-43A1-A27E-2DE49F2159E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96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D6DB-33B8-4BBA-A985-A1690246270D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6AFDA-C767-4A0C-A867-D057A752C1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31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4D737-500E-4195-9A4C-51973B7CF0B6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A7CB-5B1C-46F0-83DA-11D4178FB4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992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9D60-675C-4A9A-A9FE-2436180153AA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5DEAD-5BF0-427F-B1D5-13852BF694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2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5" y="2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3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6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70" y="1761403"/>
            <a:ext cx="3255297" cy="75713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6" y="6313044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1" hangingPunct="1"/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ORNL is managed by UT-Battelle </a:t>
            </a:r>
            <a:b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</a:br>
            <a:r>
              <a:rPr lang="en-US" sz="1000" dirty="0">
                <a:solidFill>
                  <a:srgbClr val="1E7640"/>
                </a:solidFill>
                <a:latin typeface="Arial" charset="0"/>
                <a:cs typeface="Arial" charset="0"/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6"/>
            <a:ext cx="2953546" cy="6192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5" name="Picture 14" descr="Big circle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674" y="1081263"/>
            <a:ext cx="2451100" cy="2381251"/>
          </a:xfrm>
          <a:prstGeom prst="rect">
            <a:avLst/>
          </a:prstGeom>
        </p:spPr>
      </p:pic>
      <p:pic>
        <p:nvPicPr>
          <p:cNvPr id="14" name="Picture 13" descr="medium circle 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7475" y="1659820"/>
            <a:ext cx="2305050" cy="2127251"/>
          </a:xfrm>
          <a:prstGeom prst="rect">
            <a:avLst/>
          </a:prstGeom>
        </p:spPr>
      </p:pic>
      <p:pic>
        <p:nvPicPr>
          <p:cNvPr id="16" name="Picture 15" descr="small circl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056" y="2753429"/>
            <a:ext cx="2159000" cy="225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2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3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688" indent="-222245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19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3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8"/>
            <a:ext cx="4192528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4" y="1402418"/>
            <a:ext cx="4194175" cy="82119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4" y="2227999"/>
            <a:ext cx="4194175" cy="36746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688" indent="-222245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0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5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3911890" cy="90794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6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60" y="24400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93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0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43B191A3-482A-4527-ADB2-3696800318EB}" type="datetime1">
              <a:rPr lang="en-US" altLang="zh-CN" smtClean="0">
                <a:solidFill>
                  <a:prstClr val="black"/>
                </a:solidFill>
                <a:latin typeface="Arial" charset="0"/>
                <a:cs typeface="Arial" charset="0"/>
              </a:rPr>
              <a:t>5/8/2020</a:t>
            </a:fld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DAF7110-3A19-4937-ACD5-6C167853B1AA}" type="slidenum">
              <a:rPr lang="en-US" altLang="en-US">
                <a:solidFill>
                  <a:prstClr val="black"/>
                </a:solidFill>
                <a:latin typeface="Arial" charset="0"/>
                <a:cs typeface="Arial" charset="0"/>
              </a:rPr>
              <a:pPr defTabSz="914400" eaLnBrk="1" hangingPunct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16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9B2-37DF-4CEB-8524-92F032B081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80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BF244-E78A-4E35-A21C-575BEC1C7418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53A6-6A82-4A56-B223-EBA5E95486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75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BA97B-6990-4A1D-812B-1418C7FA8EE8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A40F-1F78-464D-A015-FE0FCC73FD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17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AE2C7-7552-4244-91AC-4EAB93E9D9A1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825E1-F80E-4235-AB07-F3D1B7508D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38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52400" y="8382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39FC-A901-436C-BF9B-41EE00CE6974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EA2D-C45D-40F2-8496-64C3303B0E5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3827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152400" y="3276600"/>
            <a:ext cx="88392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D21C-D910-4F57-BDEC-4C621B55243A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C257-FE96-484D-B474-5DC765EE1E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62D9-CA04-422E-9792-3CEBA93E4A54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708C-A0FD-4D63-96EF-7D1DA40C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312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36DB-29D9-407E-B09A-B2B2B3A9D50F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990F9-3ADB-4691-BBA4-3E315A21D5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61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 userDrawn="1"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55FBFA-D3F4-492E-B883-8CECDBA77323}" type="datetime1">
              <a:rPr lang="en-US" altLang="zh-CN" smtClean="0"/>
              <a:t>5/8/2020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F567C765-1D86-454D-B3D7-0102762237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83" r:id="rId8"/>
    <p:sldLayoutId id="2147484093" r:id="rId9"/>
    <p:sldLayoutId id="2147484084" r:id="rId10"/>
    <p:sldLayoutId id="21474840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2" y="38846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1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18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37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56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75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2" indent="-230182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59" indent="-279393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3018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59" indent="-173034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688" indent="-22224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-76200" y="1371600"/>
            <a:ext cx="8529084" cy="18288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 Based Modular Transformer-less MW-Scale Power Conditioning System and Control for Flexible CHP System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DE-EE0008410</a:t>
            </a:r>
            <a:b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Tennessee/Chattanooga Electric Power Board/</a:t>
            </a:r>
            <a:br>
              <a:rPr lang="en-US" altLang="zh-C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Carolina State University/General Electric/Oak Ridge National Laboratory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Budget Period 2</a:t>
            </a: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772400" cy="19050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PI: Fred Wang, The University of Tennessee, Knoxville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DOE Advanced Manufacturing Office Virtual Program Review</a:t>
            </a:r>
          </a:p>
          <a:p>
            <a:pPr marR="0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2-3, 2020</a:t>
            </a:r>
          </a:p>
          <a:p>
            <a:pPr marR="0" eaLnBrk="1" hangingPunct="1">
              <a:lnSpc>
                <a:spcPct val="90000"/>
              </a:lnSpc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806450" y="6096000"/>
            <a:ext cx="799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2"/>
                </a:solidFill>
              </a:rPr>
              <a:t>This presentation does not contain any proprietary, confidential, or otherwise restricted information.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12BD7-668E-4686-830E-42BBFA303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6AFDA-C767-4A0C-A867-D057A752C1B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10059-E78C-4E37-B7C0-91E509197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F2A00-85E8-41F6-BAFE-1C992F2F6285}"/>
              </a:ext>
            </a:extLst>
          </p:cNvPr>
          <p:cNvSpPr/>
          <p:nvPr/>
        </p:nvSpPr>
        <p:spPr>
          <a:xfrm>
            <a:off x="680720" y="2743200"/>
            <a:ext cx="8001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work was supported primarily by DOE under Award Number DE-EE0008410 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work made use of Engineering Research Center Shared Facilities supported by the Engineering Research Center Program of the National Science Foundation and DOE under NSF Award Number EEC-1041877 and the CURENT Industry Partnership Program.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F1B23FB-B613-4639-BA66-B4937C3AC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59680" y="5048252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45F78-3EDA-48E0-AFA9-3AD27D71D8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5030152"/>
            <a:ext cx="1470937" cy="150876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B4AAB3E-E515-4D91-9DEC-F0F22359D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83000" y="1106465"/>
            <a:ext cx="1509758" cy="150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56403" y="457200"/>
            <a:ext cx="6172200" cy="228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632" y="1456937"/>
            <a:ext cx="340016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defTabSz="342900">
              <a:spcAft>
                <a:spcPts val="450"/>
              </a:spcAft>
            </a:pPr>
            <a:r>
              <a:rPr lang="en-US" sz="1600" b="1" u="sng" dirty="0">
                <a:solidFill>
                  <a:srgbClr val="000000"/>
                </a:solidFill>
                <a:ea typeface="Calibri" panose="020F0502020204030204" pitchFamily="34" charset="0"/>
              </a:rPr>
              <a:t>Timeline: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Start Date: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		    10/30/2018 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Budget Period End Date:   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12/31/2020</a:t>
            </a:r>
          </a:p>
          <a:p>
            <a:pPr marL="1028700" indent="-1028700" defTabSz="342900">
              <a:spcAft>
                <a:spcPts val="450"/>
              </a:spcAft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Project End Date:	 	     </a:t>
            </a:r>
            <a:r>
              <a:rPr lang="en-US" sz="1400" dirty="0">
                <a:solidFill>
                  <a:srgbClr val="000000"/>
                </a:solidFill>
                <a:ea typeface="Calibri" panose="020F0502020204030204" pitchFamily="34" charset="0"/>
              </a:rPr>
              <a:t>12/31/2021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2549" y="1448053"/>
            <a:ext cx="299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Budget and Costs: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631" y="2848417"/>
            <a:ext cx="3323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Barriers and Challenges:</a:t>
            </a:r>
          </a:p>
          <a:p>
            <a:pPr marL="214313" indent="-214313" defTabSz="342900">
              <a:buSzPct val="65000"/>
              <a:buFont typeface="Wingdings" panose="05000000000000000000" pitchFamily="2" charset="2"/>
              <a:buChar char="l"/>
            </a:pPr>
            <a:r>
              <a:rPr lang="en-US" sz="1600" dirty="0">
                <a:solidFill>
                  <a:prstClr val="black"/>
                </a:solidFill>
              </a:rPr>
              <a:t>Support different combined heat and power (CHP) sources to flexibly connect with MV grid to provide a range of grid services, as well as meet grid requirements.</a:t>
            </a:r>
          </a:p>
          <a:p>
            <a:pPr marL="214313" indent="-214313" defTabSz="342900">
              <a:buSzPct val="65000"/>
              <a:buFont typeface="Wingdings" panose="05000000000000000000" pitchFamily="2" charset="2"/>
              <a:buChar char="l"/>
            </a:pPr>
            <a:r>
              <a:rPr lang="en-US" sz="1600" dirty="0">
                <a:solidFill>
                  <a:prstClr val="black"/>
                </a:solidFill>
              </a:rPr>
              <a:t>Save cost for overall CHP system.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304" y="4025542"/>
            <a:ext cx="5333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b="1" u="sng" dirty="0">
                <a:solidFill>
                  <a:prstClr val="black"/>
                </a:solidFill>
              </a:rPr>
              <a:t>Project Team and Roles:</a:t>
            </a:r>
          </a:p>
          <a:p>
            <a:pPr marL="214313" indent="-214313" defTabSz="342900">
              <a:buSzPct val="65000"/>
              <a:buFont typeface="Wingdings" panose="05000000000000000000" pitchFamily="2" charset="2"/>
              <a:buChar char="l"/>
            </a:pPr>
            <a:r>
              <a:rPr lang="en-US" sz="1600" dirty="0">
                <a:solidFill>
                  <a:prstClr val="black"/>
                </a:solidFill>
              </a:rPr>
              <a:t>Project lead: The University of Tennessee (overall lead and project management).</a:t>
            </a:r>
          </a:p>
          <a:p>
            <a:pPr marL="214313" indent="-214313" defTabSz="342900">
              <a:buSzPct val="65000"/>
              <a:buFont typeface="Wingdings" panose="05000000000000000000" pitchFamily="2" charset="2"/>
              <a:buChar char="l"/>
            </a:pPr>
            <a:r>
              <a:rPr lang="en-US" sz="1600" dirty="0">
                <a:solidFill>
                  <a:prstClr val="black"/>
                </a:solidFill>
              </a:rPr>
              <a:t>Team members:</a:t>
            </a:r>
          </a:p>
          <a:p>
            <a:pPr marL="365760" indent="-214313" defTabSz="342900">
              <a:buFont typeface="Wingdings" panose="05000000000000000000" pitchFamily="2" charset="2"/>
              <a:buChar char="Ø"/>
            </a:pPr>
            <a:r>
              <a:rPr lang="en-US" altLang="zh-CN" sz="1600" dirty="0"/>
              <a:t>Chattanooga Electric Power Board (utility partner)</a:t>
            </a:r>
          </a:p>
          <a:p>
            <a:pPr marL="365760" indent="-214313" defTabSz="342900">
              <a:buFont typeface="Wingdings" panose="05000000000000000000" pitchFamily="2" charset="2"/>
              <a:buChar char="Ø"/>
            </a:pPr>
            <a:r>
              <a:rPr lang="en-US" altLang="zh-CN" sz="1600" dirty="0"/>
              <a:t>North Carolina State University (CHP expert)</a:t>
            </a:r>
          </a:p>
          <a:p>
            <a:pPr marL="365760" indent="-214313" defTabSz="342900">
              <a:buFont typeface="Wingdings" panose="05000000000000000000" pitchFamily="2" charset="2"/>
              <a:buChar char="Ø"/>
            </a:pPr>
            <a:r>
              <a:rPr lang="en-US" altLang="zh-CN" sz="1600" dirty="0"/>
              <a:t>General Electric (power electronics manufacturer partner)</a:t>
            </a:r>
          </a:p>
          <a:p>
            <a:pPr marL="365760" indent="-214313" defTabSz="342900">
              <a:buFont typeface="Wingdings" panose="05000000000000000000" pitchFamily="2" charset="2"/>
              <a:buChar char="Ø"/>
            </a:pPr>
            <a:r>
              <a:rPr lang="en-US" altLang="zh-CN" sz="1600" dirty="0"/>
              <a:t>Oak Ridge National Laboratory (control system partner)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633" y="5450911"/>
            <a:ext cx="3628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AMO MYPP Connection:</a:t>
            </a:r>
          </a:p>
          <a:p>
            <a:pPr marL="214313" indent="-214313">
              <a:buSzPct val="65000"/>
              <a:buFont typeface="Wingdings" panose="05000000000000000000" pitchFamily="2" charset="2"/>
              <a:buChar char="l"/>
            </a:pPr>
            <a:r>
              <a:rPr lang="en-US" sz="1600" dirty="0"/>
              <a:t>AMO MYPP 3.1.13:</a:t>
            </a:r>
            <a:r>
              <a:rPr lang="zh-CN" altLang="en-US" sz="1600" dirty="0"/>
              <a:t> </a:t>
            </a:r>
            <a:r>
              <a:rPr lang="en-US" altLang="zh-CN" sz="1600" dirty="0"/>
              <a:t>Combined</a:t>
            </a:r>
            <a:r>
              <a:rPr lang="zh-CN" altLang="en-US" sz="1600" dirty="0"/>
              <a:t> </a:t>
            </a:r>
            <a:r>
              <a:rPr lang="en-US" altLang="zh-CN" sz="1600" dirty="0"/>
              <a:t>Heat and Power (CHP) system.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7432" y="846767"/>
            <a:ext cx="881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Project Title: </a:t>
            </a:r>
            <a:r>
              <a:rPr lang="en-US" sz="1600" b="1" u="sng" dirty="0" err="1"/>
              <a:t>SiC</a:t>
            </a:r>
            <a:r>
              <a:rPr lang="en-US" sz="1600" b="1" u="sng" dirty="0"/>
              <a:t> Based Modular Transformer-less MW-Scale Power Conditioning System and Control for Flexible CHP System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0574FC-D358-4049-9655-5A2381FA6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69BDF87-1DD8-4F8C-88E5-F479F2AFE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918288"/>
              </p:ext>
            </p:extLst>
          </p:nvPr>
        </p:nvGraphicFramePr>
        <p:xfrm>
          <a:off x="3892549" y="1803118"/>
          <a:ext cx="5204691" cy="2081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 Share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Share 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Budget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$1,075,701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$268,927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$1,344,628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Approved Budget (BP)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$629,472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$210,515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$839,987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Costs as of 3/31/20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$245,059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$71,272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$316,331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Project Objectives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763000" cy="38862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Existing CHP systems mainly serve site loads with very limited grid services. It highly limits the installation of small to mid-size CHP systems (1-20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MWe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work will enable grid-support functions for CHP systems, and increase the market acceptance of cost-effective, highly efficient MW-scale CHP. 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develop 1) a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based, modular, transformer-less, MW-scale, four-wire DC/AC power conditioning system (PCS), and 2) a corresponding control system for flexible CHP using general-purpose controller hardware:</a:t>
            </a:r>
          </a:p>
          <a:p>
            <a:pPr marL="561340" indent="-28575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Potential benefits include bring additional revenue for CHP users through providing grid services, and lower cost hardware of overall system.</a:t>
            </a:r>
          </a:p>
          <a:p>
            <a:pPr marL="561340" indent="-28575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Target: Compliance with related grid standards (i.e. IEEE 1547 and IEEE 2030.7), &lt;$1,800/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kWe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cost</a:t>
            </a:r>
            <a:r>
              <a:rPr lang="en-US" altLang="en-US" sz="1800" dirty="0"/>
              <a:t>.</a:t>
            </a:r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000" dirty="0" smtClean="0"/>
              <a:t>High voltage </a:t>
            </a:r>
            <a:r>
              <a:rPr lang="en-US" altLang="en-US" sz="2000" dirty="0" err="1" smtClean="0"/>
              <a:t>SiC</a:t>
            </a:r>
            <a:r>
              <a:rPr lang="en-US" altLang="en-US" sz="2000" dirty="0" smtClean="0"/>
              <a:t> PCS </a:t>
            </a:r>
            <a:r>
              <a:rPr lang="en-US" altLang="en-US" sz="2000" dirty="0"/>
              <a:t>for CHP systems </a:t>
            </a:r>
            <a:r>
              <a:rPr lang="en-US" altLang="en-US" sz="2000" dirty="0" smtClean="0"/>
              <a:t>with grid compliant and grid support functions </a:t>
            </a:r>
            <a:r>
              <a:rPr lang="en-US" altLang="en-US" sz="2000" dirty="0" smtClean="0"/>
              <a:t>are new. There are many </a:t>
            </a:r>
            <a:r>
              <a:rPr lang="en-US" altLang="en-US" sz="2000" dirty="0" smtClean="0"/>
              <a:t>unknowns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challenges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090D41-0A5F-4248-B994-BB2A4AA710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94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958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State-of–the-art CHP systems:</a:t>
            </a:r>
          </a:p>
          <a:p>
            <a:pPr marL="709930" indent="-34290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Power conditioning system (PCS): CHP sources interact with grid w/o PCS or w/ Silicon based PCS.</a:t>
            </a:r>
          </a:p>
          <a:p>
            <a:pPr marL="709930" indent="-34290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CHP Controller: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dedicated proprietary controller specifically for one type of CHP source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09930" indent="-34290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</a:pPr>
            <a:endParaRPr lang="en-US" altLang="en-US" sz="2000" dirty="0"/>
          </a:p>
          <a:p>
            <a:pPr eaLnBrk="1" hangingPunct="1">
              <a:buClr>
                <a:schemeClr val="tx2"/>
              </a:buClr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09930" indent="-34290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Very limited grid functions,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ithout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PCS and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existing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controller.</a:t>
            </a:r>
          </a:p>
          <a:p>
            <a:pPr marL="709930" indent="-34290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Inflexible and no coordination with other possible sources on site.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930" indent="-342900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Char char="l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cost hardware for Silicon based PCS and dedicated controller.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Technical Innovation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06F283-AE9B-454B-ABCC-2178A735F2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8600" y="875144"/>
            <a:ext cx="8763000" cy="5807075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Innovations of proposed approach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based PCS and general-purpose controller 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based PCS, with a higher control bandwidth, enables more grid functions and meets all grid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general-purpose controller can comprehensively consider different CHP sources, local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loads,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grid interactions, as well as other possible sources on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site.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based PCS can save bulky transformer and passives compared to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silicon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The general-purpose controller is also cheaper than dedicated controller.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Impact on manufacturing: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developed PCS uses U.S. manufactured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voltage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devices. The conventional Si based PCS will be replaced by SiC based PCS in future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manufacturing.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dedicated CHP controller will be replaced by the general-purpose CHP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controller, potentially beneficial for manufacturing.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tx2"/>
              </a:buClr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Technical Innovation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1E4AEB-03AA-4558-B493-05B942214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412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2D8F0C-4420-4FD3-9CA6-2D910BA80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1587688"/>
            <a:ext cx="4778381" cy="4625717"/>
          </a:xfrm>
          <a:prstGeom prst="rect">
            <a:avLst/>
          </a:prstGeom>
        </p:spPr>
      </p:pic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008655-BFD1-414B-82B7-E3D3A962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33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Scientific/technological aspects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C686A3-DA2F-4666-8B0E-D64B9F6E868C}"/>
              </a:ext>
            </a:extLst>
          </p:cNvPr>
          <p:cNvSpPr txBox="1">
            <a:spLocks/>
          </p:cNvSpPr>
          <p:nvPr/>
        </p:nvSpPr>
        <p:spPr bwMode="auto">
          <a:xfrm>
            <a:off x="5394960" y="1600200"/>
            <a:ext cx="3672840" cy="1828800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Flexible CHP (F-CHP) controller: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Functionality and architecture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Operation in different modes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Transition between operating modes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Controller design considering protection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Modelling and test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ABF7A1-4899-4871-84DA-C6EEE07D8709}"/>
              </a:ext>
            </a:extLst>
          </p:cNvPr>
          <p:cNvSpPr txBox="1">
            <a:spLocks/>
          </p:cNvSpPr>
          <p:nvPr/>
        </p:nvSpPr>
        <p:spPr bwMode="auto">
          <a:xfrm>
            <a:off x="5364480" y="3733800"/>
            <a:ext cx="3703320" cy="2507734"/>
          </a:xfrm>
          <a:prstGeom prst="rect">
            <a:avLst/>
          </a:prstGeom>
          <a:noFill/>
          <a:ln w="9525" cap="flat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buClr>
                <a:schemeClr val="tx2"/>
              </a:buClr>
            </a:pP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Power conditioning system (PCS):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Grid requirement identification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PCS design considering grid requirements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Multiple grid support functions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Topology, control and modulation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Silicon carbide device application issues</a:t>
            </a:r>
          </a:p>
          <a:p>
            <a:pPr marL="457200" lvl="1" defTabSz="914400" eaLnBrk="1" hangingPunct="1">
              <a:buClr>
                <a:schemeClr val="tx2"/>
              </a:buClr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PCS function test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BB5ED17-64C1-455A-B1D7-50D245296EB2}"/>
              </a:ext>
            </a:extLst>
          </p:cNvPr>
          <p:cNvSpPr/>
          <p:nvPr/>
        </p:nvSpPr>
        <p:spPr>
          <a:xfrm>
            <a:off x="3962400" y="2133600"/>
            <a:ext cx="1402080" cy="30480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26688C4-1408-4B78-9A75-D185EA9667EB}"/>
              </a:ext>
            </a:extLst>
          </p:cNvPr>
          <p:cNvSpPr/>
          <p:nvPr/>
        </p:nvSpPr>
        <p:spPr>
          <a:xfrm>
            <a:off x="3962400" y="5029200"/>
            <a:ext cx="1402080" cy="30480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342CC4-7A59-4985-B016-ECBBD4CE54DA}"/>
              </a:ext>
            </a:extLst>
          </p:cNvPr>
          <p:cNvSpPr txBox="1"/>
          <p:nvPr/>
        </p:nvSpPr>
        <p:spPr>
          <a:xfrm>
            <a:off x="1066800" y="6241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n-lt"/>
              </a:rPr>
              <a:t>Concept of overall CHP system</a:t>
            </a:r>
            <a:endParaRPr lang="zh-CN" alt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ED0B1-FEBB-4CD6-B775-2BC8E4D6D5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544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715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Participant roles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University of Tennessee (</a:t>
            </a:r>
            <a:r>
              <a:rPr lang="en-US" alt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overall lead and project management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): F-CHP controller algorithm development, PCS design and development;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Chattanooga Electric Power Board (</a:t>
            </a:r>
            <a:r>
              <a:rPr lang="en-US" altLang="zh-CN" sz="1800" u="sng" dirty="0">
                <a:latin typeface="Arial" panose="020B0604020202020204" pitchFamily="34" charset="0"/>
                <a:cs typeface="Arial" panose="020B0604020202020204" pitchFamily="34" charset="0"/>
              </a:rPr>
              <a:t>Utility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): Provide guidance on grid requirements on PCS and controller, provide data and model for CHP systems;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North Carolina State University (</a:t>
            </a:r>
            <a:r>
              <a:rPr lang="en-US" altLang="zh-CN" sz="1800" u="sng" dirty="0">
                <a:latin typeface="Arial" panose="020B0604020202020204" pitchFamily="34" charset="0"/>
                <a:cs typeface="Arial" panose="020B0604020202020204" pitchFamily="34" charset="0"/>
              </a:rPr>
              <a:t>CHP expert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): Provide expertise on CHP system, data and model;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General Electric (</a:t>
            </a:r>
            <a:r>
              <a:rPr lang="en-US" altLang="zh-CN" sz="1800" u="sng" dirty="0">
                <a:latin typeface="Arial" panose="020B0604020202020204" pitchFamily="34" charset="0"/>
                <a:cs typeface="Arial" panose="020B0604020202020204" pitchFamily="34" charset="0"/>
              </a:rPr>
              <a:t>Power electronics manufacturer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): Help on PCS design considering future manufacturing and commercialization;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Oak Ridge National Lab (</a:t>
            </a:r>
            <a:r>
              <a:rPr lang="en-US" altLang="zh-CN" sz="1800" u="sng" dirty="0">
                <a:latin typeface="Arial" panose="020B0604020202020204" pitchFamily="34" charset="0"/>
                <a:cs typeface="Arial" panose="020B0604020202020204" pitchFamily="34" charset="0"/>
              </a:rPr>
              <a:t>Control system expert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): Assist with control algorithm development. </a:t>
            </a:r>
          </a:p>
          <a:p>
            <a:pPr eaLnBrk="1" hangingPunct="1">
              <a:buClr>
                <a:schemeClr val="tx2"/>
              </a:buClr>
            </a:pPr>
            <a:r>
              <a:rPr lang="en-US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PCS design using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fully considering grid requirements;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Controller integration with existing grid infrastructure.</a:t>
            </a:r>
          </a:p>
          <a:p>
            <a:pPr marL="273050" lvl="1" indent="-273050" eaLnBrk="1" hangingPunct="1">
              <a:buClr>
                <a:schemeClr val="tx2"/>
              </a:buClr>
              <a:buSzPct val="95000"/>
            </a:pPr>
            <a:r>
              <a:rPr lang="en-U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Risks mitigation:</a:t>
            </a:r>
          </a:p>
          <a:p>
            <a:pPr lvl="1" eaLnBrk="1" hangingPunct="1">
              <a:buClr>
                <a:schemeClr val="tx2"/>
              </a:buClr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Team experience on 10 kV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based medium voltage grid interface converters, as well as microgrid controller.</a:t>
            </a:r>
          </a:p>
        </p:txBody>
      </p:sp>
      <p:sp>
        <p:nvSpPr>
          <p:cNvPr id="14339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Technical Approach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600171-6863-4CA6-9A62-ED5A869AC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420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0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 and Accomplishments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C150B-E013-4787-8644-6D3AFC83B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104A2C-544A-432E-AAAB-6C1D8EE17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49518"/>
              </p:ext>
            </p:extLst>
          </p:nvPr>
        </p:nvGraphicFramePr>
        <p:xfrm>
          <a:off x="344870" y="888023"/>
          <a:ext cx="8454259" cy="518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333">
                  <a:extLst>
                    <a:ext uri="{9D8B030D-6E8A-4147-A177-3AD203B41FA5}">
                      <a16:colId xmlns:a16="http://schemas.microsoft.com/office/drawing/2014/main" val="3728325248"/>
                    </a:ext>
                  </a:extLst>
                </a:gridCol>
                <a:gridCol w="1426926">
                  <a:extLst>
                    <a:ext uri="{9D8B030D-6E8A-4147-A177-3AD203B41FA5}">
                      <a16:colId xmlns:a16="http://schemas.microsoft.com/office/drawing/2014/main" val="707298873"/>
                    </a:ext>
                  </a:extLst>
                </a:gridCol>
              </a:tblGrid>
              <a:tr h="582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Milestone/Tasks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75290"/>
                  </a:ext>
                </a:extLst>
              </a:tr>
              <a:tr h="6707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Milestone 1.1.1 (M12/Q4, 2019):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SiC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-based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transformer-less, MW-scale, four-wire DC/AC PCS designed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9747738"/>
                  </a:ext>
                </a:extLst>
              </a:tr>
              <a:tr h="9531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Milestone 1.2.1 (M6/Q2, 2019): 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F-CHP control architecture identified, and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control algorithm developed, including 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controller and local controllers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525112"/>
                  </a:ext>
                </a:extLst>
              </a:tr>
              <a:tr h="6707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Milestone 1.2.2 (M12/Q4, 2019):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F-CHP control algorithm implemented in a general-purpose controller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897576"/>
                  </a:ext>
                </a:extLst>
              </a:tr>
              <a:tr h="6707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Milestone 2.1.1 (M12/Q4, 2020):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PCS converter prototype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built and tested, meeting all requirements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0838005"/>
                  </a:ext>
                </a:extLst>
              </a:tr>
              <a:tr h="953190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Milestone 2.2.1 (M9/Q3,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Closed-loop tests completed in Hardware-In-the-Loop (HIL) platform for F-CHP controller algorithms, hardware, and communications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8519558"/>
                  </a:ext>
                </a:extLst>
              </a:tr>
              <a:tr h="680039">
                <a:tc>
                  <a:txBody>
                    <a:bodyPr/>
                    <a:lstStyle/>
                    <a:p>
                      <a:pPr algn="just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Milestone 2.2.2 (M12/Q4,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2020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):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F-CHP controller tested in Hardware-Testbed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(HTB) platform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Progress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4124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0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0386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 readiness (TR) level of 4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~5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anticipated by end of the project.</a:t>
            </a:r>
          </a:p>
          <a:p>
            <a:pPr eaLnBrk="1" hangingPunct="1">
              <a:buClr>
                <a:schemeClr val="tx2"/>
              </a:buClr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based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PCS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technology used in this project may be introduced in GE’s power electronics product. </a:t>
            </a:r>
          </a:p>
          <a:p>
            <a:pPr marL="548640" lvl="1" indent="-273050" eaLnBrk="1" hangingPunct="1">
              <a:buClr>
                <a:schemeClr val="tx2"/>
              </a:buClr>
              <a:buSzPct val="95000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 helps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 PCS design considering future manufacturing and commercialization in this project.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flexible CHP controller will be published as open source software that can be easily adopted by manufacturers.</a:t>
            </a: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81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9E1B8-9416-412E-8F08-21FF0A936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7A59B2-37DF-4CEB-8524-92F032B0810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6172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EAC45444F234CA9ACC8BCED2DB1D4" ma:contentTypeVersion="3" ma:contentTypeDescription="Create a new document." ma:contentTypeScope="" ma:versionID="6b9c61717705cd2af4a0f834dbd3e082">
  <xsd:schema xmlns:xsd="http://www.w3.org/2001/XMLSchema" xmlns:xs="http://www.w3.org/2001/XMLSchema" xmlns:p="http://schemas.microsoft.com/office/2006/metadata/properties" xmlns:ns2="c6d9b406-8ab6-4e35-b189-c607f551e6ff" xmlns:ns3="a61bfe4a-0ddf-4441-8e99-727684e48fab" targetNamespace="http://schemas.microsoft.com/office/2006/metadata/properties" ma:root="true" ma:fieldsID="c99990c45763faf7431741662f6dd0bb" ns2:_="" ns3:_="">
    <xsd:import namespace="c6d9b406-8ab6-4e35-b189-c607f551e6ff"/>
    <xsd:import namespace="a61bfe4a-0ddf-4441-8e99-727684e48fa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9b406-8ab6-4e35-b189-c607f551e6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05695e0-aca8-4f7a-b0cc-bf47a0a263f3}" ma:internalName="TaxCatchAll" ma:showField="CatchAllData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05695e0-aca8-4f7a-b0cc-bf47a0a263f3}" ma:internalName="TaxCatchAllLabel" ma:readOnly="true" ma:showField="CatchAllDataLabel" ma:web="a61bfe4a-0ddf-4441-8e99-727684e48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bfe4a-0ddf-4441-8e99-727684e48fa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d9b406-8ab6-4e35-b189-c607f551e6ff"/>
  </documentManagement>
</p:properties>
</file>

<file path=customXml/item4.xml><?xml version="1.0" encoding="utf-8"?>
<?mso-contentType ?>
<SharedContentType xmlns="Microsoft.SharePoint.Taxonomy.ContentTypeSync" SourceId="7bbd8d32-57eb-4c25-a7af-abe0816fa3e8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4877FD9-4A04-4D53-BE4C-184E92D92AA3}"/>
</file>

<file path=customXml/itemProps2.xml><?xml version="1.0" encoding="utf-8"?>
<ds:datastoreItem xmlns:ds="http://schemas.openxmlformats.org/officeDocument/2006/customXml" ds:itemID="{B57C7F6E-85CC-4CC6-9B4A-3A9651D00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9FB5D6-7221-4BC6-831C-4F03407C0664}">
  <ds:schemaRefs>
    <ds:schemaRef ds:uri="74142e89-b32e-4942-973f-b6f91b7aa715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FC707A4B-6E39-42B5-B00B-BE80F0ED1DF3}"/>
</file>

<file path=customXml/itemProps5.xml><?xml version="1.0" encoding="utf-8"?>
<ds:datastoreItem xmlns:ds="http://schemas.openxmlformats.org/officeDocument/2006/customXml" ds:itemID="{F5B80D33-B02F-48E1-8270-D19EDB47EC4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5973</TotalTime>
  <Words>1112</Words>
  <Application>Microsoft Office PowerPoint</Application>
  <PresentationFormat>On-screen Show (4:3)</PresentationFormat>
  <Paragraphs>134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隶书</vt:lpstr>
      <vt:lpstr>黑体</vt:lpstr>
      <vt:lpstr>宋体</vt:lpstr>
      <vt:lpstr>Arial</vt:lpstr>
      <vt:lpstr>Arial Black</vt:lpstr>
      <vt:lpstr>Calibri</vt:lpstr>
      <vt:lpstr>Constantia</vt:lpstr>
      <vt:lpstr>Wingdings</vt:lpstr>
      <vt:lpstr>Wingdings 2</vt:lpstr>
      <vt:lpstr>Flow</vt:lpstr>
      <vt:lpstr>Default Theme</vt:lpstr>
      <vt:lpstr>SiC Based Modular Transformer-less MW-Scale Power Conditioning System and Control for Flexible CHP System DE-EE0008410 The University of Tennessee/Chattanooga Electric Power Board/ North Carolina State University/General Electric/Oak Ridge National Laboratory  Budget Period 2</vt:lpstr>
      <vt:lpstr>Overview</vt:lpstr>
      <vt:lpstr>Project Objectives</vt:lpstr>
      <vt:lpstr>Technical Innovation</vt:lpstr>
      <vt:lpstr>Technical Innovation</vt:lpstr>
      <vt:lpstr>Technical Approach</vt:lpstr>
      <vt:lpstr>Technical Approach</vt:lpstr>
      <vt:lpstr>Results and Accomplishments</vt:lpstr>
      <vt:lpstr>Transition</vt:lpstr>
      <vt:lpstr>Questions?</vt:lpstr>
    </vt:vector>
  </TitlesOfParts>
  <Company>t-Centric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Randall Sands</dc:creator>
  <cp:lastModifiedBy>Wang, Fred</cp:lastModifiedBy>
  <cp:revision>244</cp:revision>
  <cp:lastPrinted>2018-05-31T19:00:36Z</cp:lastPrinted>
  <dcterms:created xsi:type="dcterms:W3CDTF">2010-01-20T19:19:30Z</dcterms:created>
  <dcterms:modified xsi:type="dcterms:W3CDTF">2020-05-09T22:53:57Z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0x010100AACEAC45444F234CA9ACC8BCED2DB1D4</vt:lpwstr>
  </property>
</Properties>
</file>