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6"/>
    <p:sldMasterId id="2147484094" r:id="rId7"/>
  </p:sldMasterIdLst>
  <p:notesMasterIdLst>
    <p:notesMasterId r:id="rId17"/>
  </p:notesMasterIdLst>
  <p:handoutMasterIdLst>
    <p:handoutMasterId r:id="rId18"/>
  </p:handoutMasterIdLst>
  <p:sldIdLst>
    <p:sldId id="279" r:id="rId8"/>
    <p:sldId id="304" r:id="rId9"/>
    <p:sldId id="306" r:id="rId10"/>
    <p:sldId id="291" r:id="rId11"/>
    <p:sldId id="307" r:id="rId12"/>
    <p:sldId id="325" r:id="rId13"/>
    <p:sldId id="308" r:id="rId14"/>
    <p:sldId id="294" r:id="rId15"/>
    <p:sldId id="326" r:id="rId16"/>
  </p:sldIdLst>
  <p:sldSz cx="9144000" cy="6858000" type="screen4x3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, Solomon" initials="CS" lastIdx="1" clrIdx="0">
    <p:extLst>
      <p:ext uri="{19B8F6BF-5375-455C-9EA6-DF929625EA0E}">
        <p15:presenceInfo xmlns:p15="http://schemas.microsoft.com/office/powerpoint/2012/main" userId="S-1-5-21-2844929807-1687724802-988633214-2046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 snapToObjects="1"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014" cy="465615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22" y="0"/>
            <a:ext cx="3041014" cy="465615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6A7D07-8472-46FC-BC58-C12AB2C194EB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8722"/>
            <a:ext cx="3041014" cy="465615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22" y="8838722"/>
            <a:ext cx="3041014" cy="465615"/>
          </a:xfrm>
          <a:prstGeom prst="rect">
            <a:avLst/>
          </a:prstGeom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E4D707-A4EF-4A4B-9B2A-DDA58D7862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65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014" cy="465615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322" y="0"/>
            <a:ext cx="3041014" cy="465615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ACF62B-1367-462A-B0B2-C4B820C9C093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9" rIns="93278" bIns="4663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0"/>
            <a:ext cx="5614668" cy="4187349"/>
          </a:xfrm>
          <a:prstGeom prst="rect">
            <a:avLst/>
          </a:prstGeom>
        </p:spPr>
        <p:txBody>
          <a:bodyPr vert="horz" lIns="93278" tIns="46639" rIns="93278" bIns="4663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8722"/>
            <a:ext cx="3041014" cy="465615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322" y="8838722"/>
            <a:ext cx="3041014" cy="465615"/>
          </a:xfrm>
          <a:prstGeom prst="rect">
            <a:avLst/>
          </a:prstGeom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80CD6-F454-43A1-A27E-2DE49F2159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91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80CD6-F454-43A1-A27E-2DE49F2159E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52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80CD6-F454-43A1-A27E-2DE49F2159E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235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80CD6-F454-43A1-A27E-2DE49F2159E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994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767" indent="-2860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257" indent="-2288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1960" indent="-2288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9663" indent="-2288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7366" indent="-228851" defTabSz="45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5069" indent="-228851" defTabSz="45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2772" indent="-228851" defTabSz="45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0475" indent="-228851" defTabSz="45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52E2F3-C608-42D8-BB02-22ACCC7E3F11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7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32766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5661-D703-434C-85E1-C113703EA47E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AFDA-C767-4A0C-A867-D057A752C1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31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818F-C607-40C3-9A28-042BAEAFF904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A7CB-5B1C-46F0-83DA-11D4178FB4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992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DCA5-EA22-43D8-AFE5-1053C1E85373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DEAD-5BF0-427F-B1D5-13852BF694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49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2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5" y="2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3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6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70" y="1761403"/>
            <a:ext cx="3255297" cy="75713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6" y="6313044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/>
            <a: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6"/>
            <a:ext cx="2953546" cy="6192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5" name="Picture 14" descr="Big circ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674" y="1081263"/>
            <a:ext cx="2451100" cy="2381251"/>
          </a:xfrm>
          <a:prstGeom prst="rect">
            <a:avLst/>
          </a:prstGeom>
        </p:spPr>
      </p:pic>
      <p:pic>
        <p:nvPicPr>
          <p:cNvPr id="14" name="Picture 13" descr="medium circle 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475" y="1659820"/>
            <a:ext cx="2305050" cy="2127251"/>
          </a:xfrm>
          <a:prstGeom prst="rect">
            <a:avLst/>
          </a:prstGeom>
        </p:spPr>
      </p:pic>
      <p:pic>
        <p:nvPicPr>
          <p:cNvPr id="16" name="Picture 15" descr="small circ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056" y="2753429"/>
            <a:ext cx="2159000" cy="22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2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3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688" indent="-22224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19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3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8"/>
            <a:ext cx="4192528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4" y="1402418"/>
            <a:ext cx="4194175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4" y="2227999"/>
            <a:ext cx="4194175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0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5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9079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6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93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404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8DAF7110-3A19-4937-ACD5-6C167853B1AA}" type="slidenum">
              <a:rPr lang="en-US" altLang="en-US">
                <a:solidFill>
                  <a:prstClr val="black"/>
                </a:solidFill>
                <a:latin typeface="Arial" charset="0"/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6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59B2-37DF-4CEB-8524-92F032B081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8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F184-2201-4201-B3FE-5C87FC092490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53A6-6A82-4A56-B223-EBA5E95486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275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3DA7-6015-4FC8-8236-7F44CA519289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A40F-1F78-464D-A015-FE0FCC73FD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17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54972-2148-4639-978D-4C06DF09A15A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25E1-F80E-4235-AB07-F3D1B7508D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388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353F-0EA2-4C3D-A5D6-BBF112BFFA7C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EA2D-C45D-40F2-8496-64C3303B0E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382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52400" y="32766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B837-3781-4E1F-AF07-51ABDB842424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C257-FE96-484D-B474-5DC765EE1E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34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C226-0693-4CCD-AF9D-436F38F8C2C5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708C-A0FD-4D63-96EF-7D1DA40CED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312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5751-2693-4714-952A-7B36B7035B9E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90F9-3ADB-4691-BBA4-3E315A21D5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61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688131-D324-4714-AA20-04B2362D479A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F567C765-1D86-454D-B3D7-0102762237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83" r:id="rId8"/>
    <p:sldLayoutId id="2147484093" r:id="rId9"/>
    <p:sldLayoutId id="2147484084" r:id="rId10"/>
    <p:sldLayoutId id="21474840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1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18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37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56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2" indent="-230182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59" indent="-27939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30182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59" indent="-173034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688" indent="-22224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(null)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ndiaye@ge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Converter-Interfaced CHP Plant for Improved Grid-Integration, Flexibility and Resiliency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DE-EE0008412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GE Research/GE Renewable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10/1/2018 – 12/31/2020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772400" cy="19050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Ibrahima Ndiaye, GE Research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</a:endParaRPr>
          </a:p>
          <a:p>
            <a:pPr marR="0" eaLnBrk="1" hangingPunct="1"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</a:endParaRP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U.S. DOE Advanced Manufacturing Office Program Review Meeting  </a:t>
            </a: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Washington, D.C. </a:t>
            </a: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June 2-3, 2020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806450" y="6096000"/>
            <a:ext cx="799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chemeClr val="tx2"/>
                </a:solidFill>
              </a:rPr>
              <a:t>This presentation does not contain any proprietary, confidential, or otherwise restricted information.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172200" cy="228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632" y="2025003"/>
            <a:ext cx="3257550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1028700" defTabSz="342900">
              <a:spcAft>
                <a:spcPts val="450"/>
              </a:spcAft>
            </a:pPr>
            <a:r>
              <a:rPr lang="en-US" sz="1200" b="1" u="sng" dirty="0">
                <a:solidFill>
                  <a:srgbClr val="000000"/>
                </a:solidFill>
                <a:ea typeface="Calibri" panose="020F0502020204030204" pitchFamily="34" charset="0"/>
              </a:rPr>
              <a:t>Timeline: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Project Start Date: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			10/01/2018 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Budget Period End Date: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	12/31/2020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Project End Date:	 	 	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12/31/2020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140557"/>
              </p:ext>
            </p:extLst>
          </p:nvPr>
        </p:nvGraphicFramePr>
        <p:xfrm>
          <a:off x="4424235" y="2296372"/>
          <a:ext cx="4237852" cy="1479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0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34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34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64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94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DOE Share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Cost Share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Cost Share 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Overall Budget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$1,499,533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$374,883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$1,874,416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Approved Budget (BP-1)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$916,338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$229,084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$1,145,422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Approved Budget (BP-2)</a:t>
                      </a:r>
                      <a:endParaRPr kumimoji="0" lang="en-US" sz="11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$583,174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$145,799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$728,973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108759636"/>
                  </a:ext>
                </a:extLst>
              </a:tr>
              <a:tr h="273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Costs as of 3/31/2020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$907,558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$226,890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$1,134,448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73806" y="1962960"/>
            <a:ext cx="2457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 u="sng" dirty="0">
                <a:solidFill>
                  <a:prstClr val="black"/>
                </a:solidFill>
              </a:rPr>
              <a:t>Project Budget and Costs: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632" y="3362749"/>
            <a:ext cx="347636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 u="sng" dirty="0">
                <a:solidFill>
                  <a:prstClr val="black"/>
                </a:solidFill>
              </a:rPr>
              <a:t>Barriers and Challenges: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Economic viability of converter-interface CHP 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Comprehensive modeling of reciprocating engines controls 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Complexity of integrating controls of engines, converter and plant controller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Integration of evolving grid code requirements, energy markets dynamics and other economic factors</a:t>
            </a:r>
            <a:endParaRPr lang="en-US" sz="900" dirty="0">
              <a:solidFill>
                <a:prstClr val="black"/>
              </a:solidFill>
            </a:endParaRPr>
          </a:p>
          <a:p>
            <a:pPr defTabSz="342900"/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3805" y="4253061"/>
            <a:ext cx="42882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 u="sng" dirty="0">
                <a:solidFill>
                  <a:prstClr val="black"/>
                </a:solidFill>
              </a:rPr>
              <a:t>Project Team and Roles: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GE Research: project management, economic and technical feasibility analysis, development of the control platform, validation tests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GE Renewable: cost share, steering committee, technical support with converter controls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National Grid: advisory, support on user cases applications and grid code requirements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487487"/>
            <a:ext cx="3093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AMO MYPP Connection: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Combined Heat and Power (CHP) systems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919" y="1219200"/>
            <a:ext cx="835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Project Title</a:t>
            </a:r>
            <a:r>
              <a:rPr lang="en-US" sz="1600" b="1" dirty="0"/>
              <a:t>: Converter-Interfaced CHP Plant for Improved Grid-Integration, Flexibility and Resiliency  </a:t>
            </a:r>
          </a:p>
        </p:txBody>
      </p:sp>
    </p:spTree>
    <p:extLst>
      <p:ext uri="{BB962C8B-B14F-4D97-AF65-F5344CB8AC3E}">
        <p14:creationId xmlns:p14="http://schemas.microsoft.com/office/powerpoint/2010/main" val="71802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5803168"/>
            <a:ext cx="863629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000" dirty="0"/>
              <a:t>(Converter-Interfaced CHP Plant for Improved Grid-Integration, Flexibility and Resiliency)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36FC20D-021F-4DA9-8EEA-B4C24A3B8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Simplify the interconnection process of small-to medium sized CHP systems (1-20 </a:t>
            </a:r>
            <a:r>
              <a:rPr lang="en-US" altLang="en-US" sz="2000" dirty="0" err="1"/>
              <a:t>MWe</a:t>
            </a:r>
            <a:r>
              <a:rPr lang="en-US" altLang="en-US" sz="2000" dirty="0"/>
              <a:t>) to the distribution grid while providing a higher ROI for CHP.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600" dirty="0"/>
              <a:t>Grid code requirements are more stringent and are constantly evolving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600" dirty="0"/>
              <a:t>Limited flexibility of current CHP systems discourages their participation in ancillary services markets which limits their potential revenue streams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900" dirty="0"/>
          </a:p>
          <a:p>
            <a:pPr lvl="1" eaLnBrk="1" hangingPunct="1">
              <a:buClr>
                <a:schemeClr val="tx2"/>
              </a:buClr>
            </a:pPr>
            <a:endParaRPr lang="en-US" altLang="en-US" sz="900" dirty="0"/>
          </a:p>
          <a:p>
            <a:pPr eaLnBrk="1" hangingPunct="1">
              <a:buClr>
                <a:schemeClr val="tx2"/>
              </a:buClr>
            </a:pPr>
            <a:endParaRPr lang="en-US" altLang="en-US" sz="900" dirty="0"/>
          </a:p>
          <a:p>
            <a:pPr eaLnBrk="1" hangingPunct="1">
              <a:buClr>
                <a:schemeClr val="tx2"/>
              </a:buClr>
            </a:pPr>
            <a:r>
              <a:rPr lang="en-US" altLang="en-US" sz="2000" b="1" u="sng" dirty="0"/>
              <a:t>Objective</a:t>
            </a:r>
            <a:r>
              <a:rPr lang="en-US" altLang="en-US" sz="2000" dirty="0"/>
              <a:t>: Develop a grid-interface converter controls and plant controller for a seamless interconnection of small to medium sized CHP plants to the distribution grid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600" u="sng" dirty="0"/>
              <a:t>Approach</a:t>
            </a:r>
            <a:r>
              <a:rPr lang="en-US" altLang="en-US" sz="1600" dirty="0"/>
              <a:t>: Confirm both the technical and economic benefits, Develop and size the converter; Integrate, test and validate the controls of the engine, generator, converter and plant controller, Validate compliance with IEEE 1547-2018 and IEEE 2030.7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600" u="sng" dirty="0"/>
              <a:t>Targets</a:t>
            </a:r>
            <a:r>
              <a:rPr lang="en-US" altLang="en-US" sz="1600" dirty="0"/>
              <a:t>: ROI &gt; 10%, meet IEEE 1547 requirements, islanding mode operation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FB81B416-907F-4474-861A-943EEC93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Project Objective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3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/>
          <p:cNvSpPr txBox="1">
            <a:spLocks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4100" dirty="0">
                <a:ea typeface="+mj-ea"/>
                <a:cs typeface="+mj-cs"/>
              </a:rPr>
              <a:t>Technical Innovation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57200" y="6064327"/>
            <a:ext cx="8636290" cy="61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000" dirty="0"/>
              <a:t>(Converter-Interfaced CHP Plant for Improved Grid-Integration, Flexibility and Resiliency)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05BAFB8-3471-4328-AE00-9D6DD072E2EB}"/>
              </a:ext>
            </a:extLst>
          </p:cNvPr>
          <p:cNvGrpSpPr/>
          <p:nvPr/>
        </p:nvGrpSpPr>
        <p:grpSpPr>
          <a:xfrm>
            <a:off x="157892" y="1090729"/>
            <a:ext cx="4109308" cy="2429570"/>
            <a:chOff x="4025186" y="623231"/>
            <a:chExt cx="4141627" cy="266049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551EBFF8-4190-42A7-B9EA-11568A3CBE69}"/>
                </a:ext>
              </a:extLst>
            </p:cNvPr>
            <p:cNvCxnSpPr>
              <a:cxnSpLocks/>
            </p:cNvCxnSpPr>
            <p:nvPr/>
          </p:nvCxnSpPr>
          <p:spPr>
            <a:xfrm>
              <a:off x="7388326" y="1638343"/>
              <a:ext cx="0" cy="12058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93">
              <a:extLst>
                <a:ext uri="{FF2B5EF4-FFF2-40B4-BE49-F238E27FC236}">
                  <a16:creationId xmlns:a16="http://schemas.microsoft.com/office/drawing/2014/main" xmlns="" id="{05F88D89-82D8-4DF0-BE67-30F25FCF5AE6}"/>
                </a:ext>
              </a:extLst>
            </p:cNvPr>
            <p:cNvSpPr/>
            <p:nvPr/>
          </p:nvSpPr>
          <p:spPr>
            <a:xfrm>
              <a:off x="5183571" y="1700200"/>
              <a:ext cx="121023" cy="477371"/>
            </a:xfrm>
            <a:custGeom>
              <a:avLst/>
              <a:gdLst>
                <a:gd name="connsiteX0" fmla="*/ 0 w 121023"/>
                <a:gd name="connsiteY0" fmla="*/ 477371 h 477371"/>
                <a:gd name="connsiteX1" fmla="*/ 0 w 121023"/>
                <a:gd name="connsiteY1" fmla="*/ 238685 h 477371"/>
                <a:gd name="connsiteX2" fmla="*/ 121023 w 121023"/>
                <a:gd name="connsiteY2" fmla="*/ 0 h 4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023" h="477371">
                  <a:moveTo>
                    <a:pt x="0" y="477371"/>
                  </a:moveTo>
                  <a:lnTo>
                    <a:pt x="0" y="238685"/>
                  </a:lnTo>
                  <a:lnTo>
                    <a:pt x="121023" y="0"/>
                  </a:lnTo>
                </a:path>
              </a:pathLst>
            </a:cu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95">
              <a:extLst>
                <a:ext uri="{FF2B5EF4-FFF2-40B4-BE49-F238E27FC236}">
                  <a16:creationId xmlns:a16="http://schemas.microsoft.com/office/drawing/2014/main" xmlns="" id="{C0684457-C0FC-42AB-B6F1-985C9027D768}"/>
                </a:ext>
              </a:extLst>
            </p:cNvPr>
            <p:cNvSpPr/>
            <p:nvPr/>
          </p:nvSpPr>
          <p:spPr>
            <a:xfrm>
              <a:off x="4092716" y="2130918"/>
              <a:ext cx="367746" cy="453006"/>
            </a:xfrm>
            <a:custGeom>
              <a:avLst/>
              <a:gdLst>
                <a:gd name="connsiteX0" fmla="*/ 215900 w 590550"/>
                <a:gd name="connsiteY0" fmla="*/ 0 h 736600"/>
                <a:gd name="connsiteX1" fmla="*/ 215900 w 590550"/>
                <a:gd name="connsiteY1" fmla="*/ 184150 h 736600"/>
                <a:gd name="connsiteX2" fmla="*/ 0 w 590550"/>
                <a:gd name="connsiteY2" fmla="*/ 301625 h 736600"/>
                <a:gd name="connsiteX3" fmla="*/ 0 w 590550"/>
                <a:gd name="connsiteY3" fmla="*/ 736600 h 736600"/>
                <a:gd name="connsiteX4" fmla="*/ 590550 w 590550"/>
                <a:gd name="connsiteY4" fmla="*/ 736600 h 736600"/>
                <a:gd name="connsiteX5" fmla="*/ 590550 w 590550"/>
                <a:gd name="connsiteY5" fmla="*/ 301625 h 736600"/>
                <a:gd name="connsiteX6" fmla="*/ 368300 w 590550"/>
                <a:gd name="connsiteY6" fmla="*/ 190500 h 736600"/>
                <a:gd name="connsiteX7" fmla="*/ 368300 w 590550"/>
                <a:gd name="connsiteY7" fmla="*/ 6350 h 736600"/>
                <a:gd name="connsiteX0" fmla="*/ 215900 w 590550"/>
                <a:gd name="connsiteY0" fmla="*/ 0 h 736600"/>
                <a:gd name="connsiteX1" fmla="*/ 215900 w 590550"/>
                <a:gd name="connsiteY1" fmla="*/ 184150 h 736600"/>
                <a:gd name="connsiteX2" fmla="*/ 0 w 590550"/>
                <a:gd name="connsiteY2" fmla="*/ 301625 h 736600"/>
                <a:gd name="connsiteX3" fmla="*/ 0 w 590550"/>
                <a:gd name="connsiteY3" fmla="*/ 736600 h 736600"/>
                <a:gd name="connsiteX4" fmla="*/ 590550 w 590550"/>
                <a:gd name="connsiteY4" fmla="*/ 736600 h 736600"/>
                <a:gd name="connsiteX5" fmla="*/ 590550 w 590550"/>
                <a:gd name="connsiteY5" fmla="*/ 301625 h 736600"/>
                <a:gd name="connsiteX6" fmla="*/ 368300 w 590550"/>
                <a:gd name="connsiteY6" fmla="*/ 190500 h 736600"/>
                <a:gd name="connsiteX7" fmla="*/ 368300 w 590550"/>
                <a:gd name="connsiteY7" fmla="*/ 0 h 736600"/>
                <a:gd name="connsiteX0" fmla="*/ 215900 w 590550"/>
                <a:gd name="connsiteY0" fmla="*/ 9525 h 746125"/>
                <a:gd name="connsiteX1" fmla="*/ 215900 w 590550"/>
                <a:gd name="connsiteY1" fmla="*/ 193675 h 746125"/>
                <a:gd name="connsiteX2" fmla="*/ 0 w 590550"/>
                <a:gd name="connsiteY2" fmla="*/ 311150 h 746125"/>
                <a:gd name="connsiteX3" fmla="*/ 0 w 590550"/>
                <a:gd name="connsiteY3" fmla="*/ 746125 h 746125"/>
                <a:gd name="connsiteX4" fmla="*/ 590550 w 590550"/>
                <a:gd name="connsiteY4" fmla="*/ 746125 h 746125"/>
                <a:gd name="connsiteX5" fmla="*/ 590550 w 590550"/>
                <a:gd name="connsiteY5" fmla="*/ 311150 h 746125"/>
                <a:gd name="connsiteX6" fmla="*/ 368300 w 590550"/>
                <a:gd name="connsiteY6" fmla="*/ 200025 h 746125"/>
                <a:gd name="connsiteX7" fmla="*/ 371475 w 590550"/>
                <a:gd name="connsiteY7" fmla="*/ 0 h 746125"/>
                <a:gd name="connsiteX0" fmla="*/ 215900 w 590550"/>
                <a:gd name="connsiteY0" fmla="*/ 3175 h 739775"/>
                <a:gd name="connsiteX1" fmla="*/ 215900 w 590550"/>
                <a:gd name="connsiteY1" fmla="*/ 187325 h 739775"/>
                <a:gd name="connsiteX2" fmla="*/ 0 w 590550"/>
                <a:gd name="connsiteY2" fmla="*/ 304800 h 739775"/>
                <a:gd name="connsiteX3" fmla="*/ 0 w 590550"/>
                <a:gd name="connsiteY3" fmla="*/ 739775 h 739775"/>
                <a:gd name="connsiteX4" fmla="*/ 590550 w 590550"/>
                <a:gd name="connsiteY4" fmla="*/ 739775 h 739775"/>
                <a:gd name="connsiteX5" fmla="*/ 590550 w 590550"/>
                <a:gd name="connsiteY5" fmla="*/ 304800 h 739775"/>
                <a:gd name="connsiteX6" fmla="*/ 368300 w 590550"/>
                <a:gd name="connsiteY6" fmla="*/ 193675 h 739775"/>
                <a:gd name="connsiteX7" fmla="*/ 371475 w 590550"/>
                <a:gd name="connsiteY7" fmla="*/ 0 h 739775"/>
                <a:gd name="connsiteX0" fmla="*/ 215900 w 590550"/>
                <a:gd name="connsiteY0" fmla="*/ 0 h 736600"/>
                <a:gd name="connsiteX1" fmla="*/ 215900 w 590550"/>
                <a:gd name="connsiteY1" fmla="*/ 184150 h 736600"/>
                <a:gd name="connsiteX2" fmla="*/ 0 w 590550"/>
                <a:gd name="connsiteY2" fmla="*/ 301625 h 736600"/>
                <a:gd name="connsiteX3" fmla="*/ 0 w 590550"/>
                <a:gd name="connsiteY3" fmla="*/ 736600 h 736600"/>
                <a:gd name="connsiteX4" fmla="*/ 590550 w 590550"/>
                <a:gd name="connsiteY4" fmla="*/ 736600 h 736600"/>
                <a:gd name="connsiteX5" fmla="*/ 590550 w 590550"/>
                <a:gd name="connsiteY5" fmla="*/ 301625 h 736600"/>
                <a:gd name="connsiteX6" fmla="*/ 368300 w 590550"/>
                <a:gd name="connsiteY6" fmla="*/ 190500 h 736600"/>
                <a:gd name="connsiteX7" fmla="*/ 368300 w 590550"/>
                <a:gd name="connsiteY7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550" h="736600">
                  <a:moveTo>
                    <a:pt x="215900" y="0"/>
                  </a:moveTo>
                  <a:lnTo>
                    <a:pt x="215900" y="184150"/>
                  </a:lnTo>
                  <a:lnTo>
                    <a:pt x="0" y="301625"/>
                  </a:lnTo>
                  <a:lnTo>
                    <a:pt x="0" y="736600"/>
                  </a:lnTo>
                  <a:lnTo>
                    <a:pt x="590550" y="736600"/>
                  </a:lnTo>
                  <a:lnTo>
                    <a:pt x="590550" y="301625"/>
                  </a:lnTo>
                  <a:lnTo>
                    <a:pt x="368300" y="190500"/>
                  </a:lnTo>
                  <a:cubicBezTo>
                    <a:pt x="369358" y="123825"/>
                    <a:pt x="367242" y="66675"/>
                    <a:pt x="368300" y="0"/>
                  </a:cubicBezTo>
                </a:path>
              </a:pathLst>
            </a:custGeom>
            <a:noFill/>
            <a:ln w="158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-Turn Arrow 96">
              <a:extLst>
                <a:ext uri="{FF2B5EF4-FFF2-40B4-BE49-F238E27FC236}">
                  <a16:creationId xmlns:a16="http://schemas.microsoft.com/office/drawing/2014/main" xmlns="" id="{16A25A6C-AA33-47C5-8AB3-1B0084082939}"/>
                </a:ext>
              </a:extLst>
            </p:cNvPr>
            <p:cNvSpPr/>
            <p:nvPr/>
          </p:nvSpPr>
          <p:spPr>
            <a:xfrm rot="5400000">
              <a:off x="4262116" y="2342019"/>
              <a:ext cx="66298" cy="77582"/>
            </a:xfrm>
            <a:prstGeom prst="uturnArrow">
              <a:avLst>
                <a:gd name="adj1" fmla="val 25000"/>
                <a:gd name="adj2" fmla="val 1974"/>
                <a:gd name="adj3" fmla="val 21053"/>
                <a:gd name="adj4" fmla="val 50000"/>
                <a:gd name="adj5" fmla="val 100000"/>
              </a:avLst>
            </a:prstGeom>
            <a:solidFill>
              <a:schemeClr val="tx2"/>
            </a:solidFill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U-Turn Arrow 97">
              <a:extLst>
                <a:ext uri="{FF2B5EF4-FFF2-40B4-BE49-F238E27FC236}">
                  <a16:creationId xmlns:a16="http://schemas.microsoft.com/office/drawing/2014/main" xmlns="" id="{A611BFCD-91D0-4B39-81E5-843834E6DF07}"/>
                </a:ext>
              </a:extLst>
            </p:cNvPr>
            <p:cNvSpPr/>
            <p:nvPr/>
          </p:nvSpPr>
          <p:spPr>
            <a:xfrm rot="16200000">
              <a:off x="4209682" y="2408230"/>
              <a:ext cx="66654" cy="74205"/>
            </a:xfrm>
            <a:prstGeom prst="uturnArrow">
              <a:avLst>
                <a:gd name="adj1" fmla="val 25000"/>
                <a:gd name="adj2" fmla="val 1974"/>
                <a:gd name="adj3" fmla="val 21053"/>
                <a:gd name="adj4" fmla="val 50000"/>
                <a:gd name="adj5" fmla="val 100000"/>
              </a:avLst>
            </a:prstGeom>
            <a:solidFill>
              <a:schemeClr val="tx2"/>
            </a:solidFill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8148E54-346B-4D2E-91E2-F8EB72BB68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25186" y="2352052"/>
              <a:ext cx="266742" cy="13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6D5FAF8-DB9A-4955-8228-A501564ABBC6}"/>
                </a:ext>
              </a:extLst>
            </p:cNvPr>
            <p:cNvCxnSpPr/>
            <p:nvPr/>
          </p:nvCxnSpPr>
          <p:spPr>
            <a:xfrm flipH="1" flipV="1">
              <a:off x="4239592" y="2479676"/>
              <a:ext cx="266742" cy="1309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FB16B64-AE93-4595-BC33-DD08FB47D3D7}"/>
                </a:ext>
              </a:extLst>
            </p:cNvPr>
            <p:cNvSpPr/>
            <p:nvPr/>
          </p:nvSpPr>
          <p:spPr>
            <a:xfrm>
              <a:off x="4151804" y="2522791"/>
              <a:ext cx="253236" cy="28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8A24DC3-759B-499F-983A-A162F9087B67}"/>
                </a:ext>
              </a:extLst>
            </p:cNvPr>
            <p:cNvSpPr txBox="1"/>
            <p:nvPr/>
          </p:nvSpPr>
          <p:spPr>
            <a:xfrm>
              <a:off x="4330028" y="3105743"/>
              <a:ext cx="870694" cy="17798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CHP engine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1BBFF8E-D311-4E73-B7A3-DBEED093D396}"/>
                </a:ext>
              </a:extLst>
            </p:cNvPr>
            <p:cNvSpPr txBox="1"/>
            <p:nvPr/>
          </p:nvSpPr>
          <p:spPr>
            <a:xfrm>
              <a:off x="4436061" y="1229719"/>
              <a:ext cx="270716" cy="168703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i="1" dirty="0">
                  <a:solidFill>
                    <a:schemeClr val="bg2">
                      <a:lumMod val="10000"/>
                    </a:schemeClr>
                  </a:solidFill>
                </a:rPr>
                <a:t>POI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6A004DC-0158-4DF1-9439-528504E01E45}"/>
                </a:ext>
              </a:extLst>
            </p:cNvPr>
            <p:cNvSpPr txBox="1"/>
            <p:nvPr/>
          </p:nvSpPr>
          <p:spPr>
            <a:xfrm>
              <a:off x="4138992" y="1898185"/>
              <a:ext cx="273160" cy="22607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Heat</a:t>
              </a:r>
              <a:b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loads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C004F97-5047-46B1-97E9-EBA3291CA3C8}"/>
                </a:ext>
              </a:extLst>
            </p:cNvPr>
            <p:cNvSpPr txBox="1"/>
            <p:nvPr/>
          </p:nvSpPr>
          <p:spPr>
            <a:xfrm>
              <a:off x="5549206" y="2457433"/>
              <a:ext cx="608662" cy="22607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Controllable</a:t>
              </a:r>
              <a:b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loads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0617192-B721-471A-BD39-6F4612AB0E3E}"/>
                </a:ext>
              </a:extLst>
            </p:cNvPr>
            <p:cNvSpPr txBox="1"/>
            <p:nvPr/>
          </p:nvSpPr>
          <p:spPr>
            <a:xfrm>
              <a:off x="6238167" y="2448293"/>
              <a:ext cx="525778" cy="22607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Shed-able</a:t>
              </a:r>
              <a:b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loads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B228457-B0A8-4459-A762-760CA015FDDE}"/>
                </a:ext>
              </a:extLst>
            </p:cNvPr>
            <p:cNvSpPr txBox="1"/>
            <p:nvPr/>
          </p:nvSpPr>
          <p:spPr>
            <a:xfrm>
              <a:off x="7185703" y="2065774"/>
              <a:ext cx="981110" cy="372872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dirty="0">
                  <a:solidFill>
                    <a:schemeClr val="tx2">
                      <a:lumMod val="75000"/>
                    </a:schemeClr>
                  </a:solidFill>
                </a:rPr>
                <a:t>Critical loads with</a:t>
              </a:r>
              <a:br>
                <a:rPr lang="en-US" sz="8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800" dirty="0">
                  <a:solidFill>
                    <a:schemeClr val="tx2">
                      <a:lumMod val="75000"/>
                    </a:schemeClr>
                  </a:solidFill>
                </a:rPr>
                <a:t>Standby Emergency</a:t>
              </a:r>
              <a:br>
                <a:rPr lang="en-US" sz="8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800" dirty="0">
                  <a:solidFill>
                    <a:schemeClr val="tx2">
                      <a:lumMod val="75000"/>
                    </a:schemeClr>
                  </a:solidFill>
                </a:rPr>
                <a:t>Generator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1A3A0F47-4CFF-412E-8239-9E495F4BD159}"/>
                </a:ext>
              </a:extLst>
            </p:cNvPr>
            <p:cNvCxnSpPr/>
            <p:nvPr/>
          </p:nvCxnSpPr>
          <p:spPr>
            <a:xfrm>
              <a:off x="4794818" y="627767"/>
              <a:ext cx="0" cy="947895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53855F9-4C2A-4E26-BCA1-C1FDF028254A}"/>
                </a:ext>
              </a:extLst>
            </p:cNvPr>
            <p:cNvSpPr txBox="1"/>
            <p:nvPr/>
          </p:nvSpPr>
          <p:spPr>
            <a:xfrm>
              <a:off x="4258379" y="657050"/>
              <a:ext cx="383630" cy="22607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Utility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7CBEDBE-23B7-4B81-BFF3-4F6FFC033DB5}"/>
                </a:ext>
              </a:extLst>
            </p:cNvPr>
            <p:cNvSpPr/>
            <p:nvPr/>
          </p:nvSpPr>
          <p:spPr>
            <a:xfrm>
              <a:off x="5150476" y="1668921"/>
              <a:ext cx="59774" cy="60815"/>
            </a:xfrm>
            <a:prstGeom prst="ellips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1EC30403-69DB-46B6-AFF4-E8B2267E7CCF}"/>
                </a:ext>
              </a:extLst>
            </p:cNvPr>
            <p:cNvCxnSpPr>
              <a:cxnSpLocks/>
            </p:cNvCxnSpPr>
            <p:nvPr/>
          </p:nvCxnSpPr>
          <p:spPr>
            <a:xfrm>
              <a:off x="5180363" y="1579011"/>
              <a:ext cx="0" cy="120581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B412990E-346D-4DA3-BDA6-7B6A7E6E100A}"/>
                </a:ext>
              </a:extLst>
            </p:cNvPr>
            <p:cNvSpPr/>
            <p:nvPr/>
          </p:nvSpPr>
          <p:spPr>
            <a:xfrm>
              <a:off x="5822829" y="1668921"/>
              <a:ext cx="59774" cy="60815"/>
            </a:xfrm>
            <a:prstGeom prst="ellips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13E172B5-3BB5-4863-A790-188B6C5B8A95}"/>
                </a:ext>
              </a:extLst>
            </p:cNvPr>
            <p:cNvCxnSpPr>
              <a:cxnSpLocks/>
            </p:cNvCxnSpPr>
            <p:nvPr/>
          </p:nvCxnSpPr>
          <p:spPr>
            <a:xfrm>
              <a:off x="5852716" y="1579011"/>
              <a:ext cx="0" cy="120581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E6C20C4D-D52D-450F-953D-B98A45DA57B8}"/>
                </a:ext>
              </a:extLst>
            </p:cNvPr>
            <p:cNvSpPr/>
            <p:nvPr/>
          </p:nvSpPr>
          <p:spPr>
            <a:xfrm>
              <a:off x="6471650" y="1668921"/>
              <a:ext cx="59774" cy="60815"/>
            </a:xfrm>
            <a:prstGeom prst="ellips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10ACD47C-ADF8-4706-82C5-5C31EDCE61AC}"/>
                </a:ext>
              </a:extLst>
            </p:cNvPr>
            <p:cNvCxnSpPr>
              <a:cxnSpLocks/>
            </p:cNvCxnSpPr>
            <p:nvPr/>
          </p:nvCxnSpPr>
          <p:spPr>
            <a:xfrm>
              <a:off x="6501537" y="1579011"/>
              <a:ext cx="0" cy="120581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0D4679F-D96C-4301-A08F-A3A416073E12}"/>
                </a:ext>
              </a:extLst>
            </p:cNvPr>
            <p:cNvSpPr/>
            <p:nvPr/>
          </p:nvSpPr>
          <p:spPr>
            <a:xfrm>
              <a:off x="6974531" y="1668921"/>
              <a:ext cx="59774" cy="60815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DD861DB-BA19-4D9E-8332-3234609C7886}"/>
                </a:ext>
              </a:extLst>
            </p:cNvPr>
            <p:cNvCxnSpPr>
              <a:cxnSpLocks/>
            </p:cNvCxnSpPr>
            <p:nvPr/>
          </p:nvCxnSpPr>
          <p:spPr>
            <a:xfrm>
              <a:off x="7004418" y="1579011"/>
              <a:ext cx="0" cy="12058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FD1ADC90-2378-49B5-9626-995AFCC8601C}"/>
                </a:ext>
              </a:extLst>
            </p:cNvPr>
            <p:cNvSpPr/>
            <p:nvPr/>
          </p:nvSpPr>
          <p:spPr>
            <a:xfrm>
              <a:off x="5153149" y="1911096"/>
              <a:ext cx="59774" cy="60815"/>
            </a:xfrm>
            <a:prstGeom prst="ellips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133">
              <a:extLst>
                <a:ext uri="{FF2B5EF4-FFF2-40B4-BE49-F238E27FC236}">
                  <a16:creationId xmlns:a16="http://schemas.microsoft.com/office/drawing/2014/main" xmlns="" id="{0B2CAA44-1E32-423E-8A96-6A241BD9C678}"/>
                </a:ext>
              </a:extLst>
            </p:cNvPr>
            <p:cNvSpPr/>
            <p:nvPr/>
          </p:nvSpPr>
          <p:spPr>
            <a:xfrm rot="1790001">
              <a:off x="5237732" y="1783950"/>
              <a:ext cx="36576" cy="91440"/>
            </a:xfrm>
            <a:custGeom>
              <a:avLst/>
              <a:gdLst>
                <a:gd name="connsiteX0" fmla="*/ 0 w 53788"/>
                <a:gd name="connsiteY0" fmla="*/ 0 h 174811"/>
                <a:gd name="connsiteX1" fmla="*/ 53788 w 53788"/>
                <a:gd name="connsiteY1" fmla="*/ 0 h 174811"/>
                <a:gd name="connsiteX2" fmla="*/ 53788 w 53788"/>
                <a:gd name="connsiteY2" fmla="*/ 174811 h 17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88" h="174811">
                  <a:moveTo>
                    <a:pt x="0" y="0"/>
                  </a:moveTo>
                  <a:lnTo>
                    <a:pt x="53788" y="0"/>
                  </a:lnTo>
                  <a:lnTo>
                    <a:pt x="53788" y="174811"/>
                  </a:lnTo>
                </a:path>
              </a:pathLst>
            </a:custGeom>
            <a:noFill/>
            <a:ln w="952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134">
              <a:extLst>
                <a:ext uri="{FF2B5EF4-FFF2-40B4-BE49-F238E27FC236}">
                  <a16:creationId xmlns:a16="http://schemas.microsoft.com/office/drawing/2014/main" xmlns="" id="{3EFFFFEE-C3B9-4A85-AFD4-6380680498F5}"/>
                </a:ext>
              </a:extLst>
            </p:cNvPr>
            <p:cNvSpPr/>
            <p:nvPr/>
          </p:nvSpPr>
          <p:spPr>
            <a:xfrm>
              <a:off x="5842241" y="1696710"/>
              <a:ext cx="121023" cy="477371"/>
            </a:xfrm>
            <a:custGeom>
              <a:avLst/>
              <a:gdLst>
                <a:gd name="connsiteX0" fmla="*/ 0 w 121023"/>
                <a:gd name="connsiteY0" fmla="*/ 477371 h 477371"/>
                <a:gd name="connsiteX1" fmla="*/ 0 w 121023"/>
                <a:gd name="connsiteY1" fmla="*/ 238685 h 477371"/>
                <a:gd name="connsiteX2" fmla="*/ 121023 w 121023"/>
                <a:gd name="connsiteY2" fmla="*/ 0 h 4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023" h="477371">
                  <a:moveTo>
                    <a:pt x="0" y="477371"/>
                  </a:moveTo>
                  <a:lnTo>
                    <a:pt x="0" y="238685"/>
                  </a:lnTo>
                  <a:lnTo>
                    <a:pt x="121023" y="0"/>
                  </a:lnTo>
                </a:path>
              </a:pathLst>
            </a:cu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52996502-3AB9-46A3-8836-619F05EFB458}"/>
                </a:ext>
              </a:extLst>
            </p:cNvPr>
            <p:cNvSpPr/>
            <p:nvPr/>
          </p:nvSpPr>
          <p:spPr>
            <a:xfrm>
              <a:off x="5811819" y="1907606"/>
              <a:ext cx="59774" cy="60815"/>
            </a:xfrm>
            <a:prstGeom prst="ellips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136">
              <a:extLst>
                <a:ext uri="{FF2B5EF4-FFF2-40B4-BE49-F238E27FC236}">
                  <a16:creationId xmlns:a16="http://schemas.microsoft.com/office/drawing/2014/main" xmlns="" id="{6E47E089-5E0C-4128-BE8F-CD0F072F0FA9}"/>
                </a:ext>
              </a:extLst>
            </p:cNvPr>
            <p:cNvSpPr/>
            <p:nvPr/>
          </p:nvSpPr>
          <p:spPr>
            <a:xfrm rot="1790001">
              <a:off x="5896402" y="1780460"/>
              <a:ext cx="36576" cy="91440"/>
            </a:xfrm>
            <a:custGeom>
              <a:avLst/>
              <a:gdLst>
                <a:gd name="connsiteX0" fmla="*/ 0 w 53788"/>
                <a:gd name="connsiteY0" fmla="*/ 0 h 174811"/>
                <a:gd name="connsiteX1" fmla="*/ 53788 w 53788"/>
                <a:gd name="connsiteY1" fmla="*/ 0 h 174811"/>
                <a:gd name="connsiteX2" fmla="*/ 53788 w 53788"/>
                <a:gd name="connsiteY2" fmla="*/ 174811 h 17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88" h="174811">
                  <a:moveTo>
                    <a:pt x="0" y="0"/>
                  </a:moveTo>
                  <a:lnTo>
                    <a:pt x="53788" y="0"/>
                  </a:lnTo>
                  <a:lnTo>
                    <a:pt x="53788" y="174811"/>
                  </a:lnTo>
                </a:path>
              </a:pathLst>
            </a:custGeom>
            <a:noFill/>
            <a:ln w="952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137">
              <a:extLst>
                <a:ext uri="{FF2B5EF4-FFF2-40B4-BE49-F238E27FC236}">
                  <a16:creationId xmlns:a16="http://schemas.microsoft.com/office/drawing/2014/main" xmlns="" id="{EC6971AD-0CDE-4F8A-BC77-C917C0ACBA0B}"/>
                </a:ext>
              </a:extLst>
            </p:cNvPr>
            <p:cNvSpPr/>
            <p:nvPr/>
          </p:nvSpPr>
          <p:spPr>
            <a:xfrm>
              <a:off x="6494424" y="1696710"/>
              <a:ext cx="121023" cy="477371"/>
            </a:xfrm>
            <a:custGeom>
              <a:avLst/>
              <a:gdLst>
                <a:gd name="connsiteX0" fmla="*/ 0 w 121023"/>
                <a:gd name="connsiteY0" fmla="*/ 477371 h 477371"/>
                <a:gd name="connsiteX1" fmla="*/ 0 w 121023"/>
                <a:gd name="connsiteY1" fmla="*/ 238685 h 477371"/>
                <a:gd name="connsiteX2" fmla="*/ 121023 w 121023"/>
                <a:gd name="connsiteY2" fmla="*/ 0 h 4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023" h="477371">
                  <a:moveTo>
                    <a:pt x="0" y="477371"/>
                  </a:moveTo>
                  <a:lnTo>
                    <a:pt x="0" y="238685"/>
                  </a:lnTo>
                  <a:lnTo>
                    <a:pt x="121023" y="0"/>
                  </a:lnTo>
                </a:path>
              </a:pathLst>
            </a:cu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33D67BDC-A121-456E-8705-06EBD5B7973B}"/>
                </a:ext>
              </a:extLst>
            </p:cNvPr>
            <p:cNvSpPr/>
            <p:nvPr/>
          </p:nvSpPr>
          <p:spPr>
            <a:xfrm>
              <a:off x="6464002" y="1907606"/>
              <a:ext cx="59774" cy="60815"/>
            </a:xfrm>
            <a:prstGeom prst="ellips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139">
              <a:extLst>
                <a:ext uri="{FF2B5EF4-FFF2-40B4-BE49-F238E27FC236}">
                  <a16:creationId xmlns:a16="http://schemas.microsoft.com/office/drawing/2014/main" xmlns="" id="{C80946DE-36D0-4089-B876-22F40061B4F3}"/>
                </a:ext>
              </a:extLst>
            </p:cNvPr>
            <p:cNvSpPr/>
            <p:nvPr/>
          </p:nvSpPr>
          <p:spPr>
            <a:xfrm rot="1790001">
              <a:off x="6548585" y="1780460"/>
              <a:ext cx="36576" cy="91440"/>
            </a:xfrm>
            <a:custGeom>
              <a:avLst/>
              <a:gdLst>
                <a:gd name="connsiteX0" fmla="*/ 0 w 53788"/>
                <a:gd name="connsiteY0" fmla="*/ 0 h 174811"/>
                <a:gd name="connsiteX1" fmla="*/ 53788 w 53788"/>
                <a:gd name="connsiteY1" fmla="*/ 0 h 174811"/>
                <a:gd name="connsiteX2" fmla="*/ 53788 w 53788"/>
                <a:gd name="connsiteY2" fmla="*/ 174811 h 17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88" h="174811">
                  <a:moveTo>
                    <a:pt x="0" y="0"/>
                  </a:moveTo>
                  <a:lnTo>
                    <a:pt x="53788" y="0"/>
                  </a:lnTo>
                  <a:lnTo>
                    <a:pt x="53788" y="174811"/>
                  </a:lnTo>
                </a:path>
              </a:pathLst>
            </a:custGeom>
            <a:noFill/>
            <a:ln w="952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BEAE9C0-9313-457E-81AF-A628BAB34B2F}"/>
                </a:ext>
              </a:extLst>
            </p:cNvPr>
            <p:cNvSpPr/>
            <p:nvPr/>
          </p:nvSpPr>
          <p:spPr>
            <a:xfrm>
              <a:off x="4203371" y="2832784"/>
              <a:ext cx="270855" cy="275571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FEC31125-B791-4F6D-BA77-BCE2DBD7CE7E}"/>
                </a:ext>
              </a:extLst>
            </p:cNvPr>
            <p:cNvSpPr/>
            <p:nvPr/>
          </p:nvSpPr>
          <p:spPr>
            <a:xfrm>
              <a:off x="4203654" y="2816906"/>
              <a:ext cx="90106" cy="157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149">
              <a:extLst>
                <a:ext uri="{FF2B5EF4-FFF2-40B4-BE49-F238E27FC236}">
                  <a16:creationId xmlns:a16="http://schemas.microsoft.com/office/drawing/2014/main" xmlns="" id="{C2F15183-8E30-40FC-96F2-EDA4918EFF81}"/>
                </a:ext>
              </a:extLst>
            </p:cNvPr>
            <p:cNvSpPr/>
            <p:nvPr/>
          </p:nvSpPr>
          <p:spPr>
            <a:xfrm>
              <a:off x="4199354" y="2806555"/>
              <a:ext cx="96616" cy="172529"/>
            </a:xfrm>
            <a:custGeom>
              <a:avLst/>
              <a:gdLst>
                <a:gd name="connsiteX0" fmla="*/ 0 w 96616"/>
                <a:gd name="connsiteY0" fmla="*/ 172529 h 172529"/>
                <a:gd name="connsiteX1" fmla="*/ 0 w 96616"/>
                <a:gd name="connsiteY1" fmla="*/ 0 h 172529"/>
                <a:gd name="connsiteX2" fmla="*/ 96616 w 96616"/>
                <a:gd name="connsiteY2" fmla="*/ 0 h 172529"/>
                <a:gd name="connsiteX3" fmla="*/ 96616 w 96616"/>
                <a:gd name="connsiteY3" fmla="*/ 41407 h 1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16" h="172529">
                  <a:moveTo>
                    <a:pt x="0" y="172529"/>
                  </a:moveTo>
                  <a:lnTo>
                    <a:pt x="0" y="0"/>
                  </a:lnTo>
                  <a:lnTo>
                    <a:pt x="96616" y="0"/>
                  </a:lnTo>
                  <a:lnTo>
                    <a:pt x="96616" y="41407"/>
                  </a:lnTo>
                </a:path>
              </a:pathLst>
            </a:custGeom>
            <a:noFill/>
            <a:ln w="158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B55A41DC-8F8A-47A1-AFFF-C7D402AC123A}"/>
                </a:ext>
              </a:extLst>
            </p:cNvPr>
            <p:cNvSpPr/>
            <p:nvPr/>
          </p:nvSpPr>
          <p:spPr>
            <a:xfrm rot="18900000">
              <a:off x="4272408" y="2879245"/>
              <a:ext cx="49974" cy="88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FCD5D901-BCEF-4F4F-AA3A-052BB1812361}"/>
                </a:ext>
              </a:extLst>
            </p:cNvPr>
            <p:cNvSpPr/>
            <p:nvPr/>
          </p:nvSpPr>
          <p:spPr>
            <a:xfrm rot="13500000">
              <a:off x="4362121" y="2879245"/>
              <a:ext cx="49974" cy="88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C984932D-D477-45E4-A84D-B6FD25BDEDB0}"/>
                </a:ext>
              </a:extLst>
            </p:cNvPr>
            <p:cNvSpPr/>
            <p:nvPr/>
          </p:nvSpPr>
          <p:spPr>
            <a:xfrm rot="2700000" flipV="1">
              <a:off x="4272409" y="2972727"/>
              <a:ext cx="49974" cy="88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383AEE9-BDB9-403F-8C20-45104CB758BE}"/>
                </a:ext>
              </a:extLst>
            </p:cNvPr>
            <p:cNvSpPr/>
            <p:nvPr/>
          </p:nvSpPr>
          <p:spPr>
            <a:xfrm rot="8100000" flipV="1">
              <a:off x="4362122" y="2972727"/>
              <a:ext cx="49974" cy="88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D79B0535-896D-4533-B0D9-3948E7A3FEEB}"/>
                </a:ext>
              </a:extLst>
            </p:cNvPr>
            <p:cNvSpPr/>
            <p:nvPr/>
          </p:nvSpPr>
          <p:spPr>
            <a:xfrm>
              <a:off x="4312910" y="2936838"/>
              <a:ext cx="58757" cy="597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40EAC55A-62DE-44E5-8DA1-C8B00BB119E6}"/>
                </a:ext>
              </a:extLst>
            </p:cNvPr>
            <p:cNvGrpSpPr/>
            <p:nvPr/>
          </p:nvGrpSpPr>
          <p:grpSpPr>
            <a:xfrm rot="20700000">
              <a:off x="4178722" y="2630058"/>
              <a:ext cx="78089" cy="148514"/>
              <a:chOff x="4055044" y="695820"/>
              <a:chExt cx="193213" cy="367465"/>
            </a:xfrm>
            <a:noFill/>
          </p:grpSpPr>
          <p:sp>
            <p:nvSpPr>
              <p:cNvPr id="84" name="Arc 83">
                <a:extLst>
                  <a:ext uri="{FF2B5EF4-FFF2-40B4-BE49-F238E27FC236}">
                    <a16:creationId xmlns:a16="http://schemas.microsoft.com/office/drawing/2014/main" xmlns="" id="{9021E93D-8D68-492B-A4B5-8DC8F27BC801}"/>
                  </a:ext>
                </a:extLst>
              </p:cNvPr>
              <p:cNvSpPr/>
              <p:nvPr/>
            </p:nvSpPr>
            <p:spPr>
              <a:xfrm>
                <a:off x="4055044" y="695820"/>
                <a:ext cx="183536" cy="183535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>
                <a:extLst>
                  <a:ext uri="{FF2B5EF4-FFF2-40B4-BE49-F238E27FC236}">
                    <a16:creationId xmlns:a16="http://schemas.microsoft.com/office/drawing/2014/main" xmlns="" id="{7E8EEFE0-F77C-4DCE-B43F-E4CAB9688545}"/>
                  </a:ext>
                </a:extLst>
              </p:cNvPr>
              <p:cNvSpPr/>
              <p:nvPr/>
            </p:nvSpPr>
            <p:spPr>
              <a:xfrm flipH="1">
                <a:off x="4064723" y="879751"/>
                <a:ext cx="183534" cy="183534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0041252D-1C94-4A33-9BD1-ED5C2A117F2E}"/>
                </a:ext>
              </a:extLst>
            </p:cNvPr>
            <p:cNvGrpSpPr/>
            <p:nvPr/>
          </p:nvGrpSpPr>
          <p:grpSpPr>
            <a:xfrm rot="20700000">
              <a:off x="4213228" y="2630058"/>
              <a:ext cx="78089" cy="148514"/>
              <a:chOff x="4055044" y="695820"/>
              <a:chExt cx="193213" cy="367465"/>
            </a:xfrm>
            <a:noFill/>
          </p:grpSpPr>
          <p:sp>
            <p:nvSpPr>
              <p:cNvPr id="82" name="Arc 81">
                <a:extLst>
                  <a:ext uri="{FF2B5EF4-FFF2-40B4-BE49-F238E27FC236}">
                    <a16:creationId xmlns:a16="http://schemas.microsoft.com/office/drawing/2014/main" xmlns="" id="{88ECF683-902C-4A54-8550-18F80EE2FFAF}"/>
                  </a:ext>
                </a:extLst>
              </p:cNvPr>
              <p:cNvSpPr/>
              <p:nvPr/>
            </p:nvSpPr>
            <p:spPr>
              <a:xfrm>
                <a:off x="4055044" y="695820"/>
                <a:ext cx="183536" cy="183535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xmlns="" id="{98DE8605-1E14-498B-B966-A9662E1D24BC}"/>
                  </a:ext>
                </a:extLst>
              </p:cNvPr>
              <p:cNvSpPr/>
              <p:nvPr/>
            </p:nvSpPr>
            <p:spPr>
              <a:xfrm flipH="1">
                <a:off x="4064723" y="879751"/>
                <a:ext cx="183534" cy="183534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773EBBB9-E7C9-4501-A153-C2DDE80BB405}"/>
                </a:ext>
              </a:extLst>
            </p:cNvPr>
            <p:cNvGrpSpPr/>
            <p:nvPr/>
          </p:nvGrpSpPr>
          <p:grpSpPr>
            <a:xfrm rot="20700000">
              <a:off x="4247734" y="2630058"/>
              <a:ext cx="78089" cy="148514"/>
              <a:chOff x="4055044" y="695820"/>
              <a:chExt cx="193213" cy="367465"/>
            </a:xfrm>
            <a:noFill/>
          </p:grpSpPr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xmlns="" id="{70D2E789-E746-4EAC-8F40-B06D73AAA24A}"/>
                  </a:ext>
                </a:extLst>
              </p:cNvPr>
              <p:cNvSpPr/>
              <p:nvPr/>
            </p:nvSpPr>
            <p:spPr>
              <a:xfrm>
                <a:off x="4055044" y="695820"/>
                <a:ext cx="183536" cy="183535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xmlns="" id="{FEC71DC8-A1DF-415E-8985-DE5D9627C10B}"/>
                  </a:ext>
                </a:extLst>
              </p:cNvPr>
              <p:cNvSpPr/>
              <p:nvPr/>
            </p:nvSpPr>
            <p:spPr>
              <a:xfrm flipH="1">
                <a:off x="4064723" y="879751"/>
                <a:ext cx="183534" cy="183534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2" name="Elbow Connector 166">
              <a:extLst>
                <a:ext uri="{FF2B5EF4-FFF2-40B4-BE49-F238E27FC236}">
                  <a16:creationId xmlns:a16="http://schemas.microsoft.com/office/drawing/2014/main" xmlns="" id="{2C6AAC10-02EA-40DF-A573-3986BB8EF1F9}"/>
                </a:ext>
              </a:extLst>
            </p:cNvPr>
            <p:cNvCxnSpPr>
              <a:cxnSpLocks/>
              <a:stCxn id="74" idx="3"/>
              <a:endCxn id="61" idx="1"/>
            </p:cNvCxnSpPr>
            <p:nvPr/>
          </p:nvCxnSpPr>
          <p:spPr>
            <a:xfrm flipV="1">
              <a:off x="4855842" y="937325"/>
              <a:ext cx="844036" cy="37289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171">
              <a:extLst>
                <a:ext uri="{FF2B5EF4-FFF2-40B4-BE49-F238E27FC236}">
                  <a16:creationId xmlns:a16="http://schemas.microsoft.com/office/drawing/2014/main" xmlns="" id="{F8303932-4C02-4F84-83F0-AB2F4D192829}"/>
                </a:ext>
              </a:extLst>
            </p:cNvPr>
            <p:cNvCxnSpPr>
              <a:cxnSpLocks/>
              <a:stCxn id="55" idx="3"/>
              <a:endCxn id="60" idx="2"/>
            </p:cNvCxnSpPr>
            <p:nvPr/>
          </p:nvCxnSpPr>
          <p:spPr>
            <a:xfrm flipV="1">
              <a:off x="5907780" y="1034332"/>
              <a:ext cx="270091" cy="1197362"/>
            </a:xfrm>
            <a:prstGeom prst="bentConnector2">
              <a:avLst/>
            </a:prstGeom>
            <a:ln w="127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172">
              <a:extLst>
                <a:ext uri="{FF2B5EF4-FFF2-40B4-BE49-F238E27FC236}">
                  <a16:creationId xmlns:a16="http://schemas.microsoft.com/office/drawing/2014/main" xmlns="" id="{0664F914-7143-441B-B5C8-F85BAEC1E95F}"/>
                </a:ext>
              </a:extLst>
            </p:cNvPr>
            <p:cNvSpPr/>
            <p:nvPr/>
          </p:nvSpPr>
          <p:spPr>
            <a:xfrm flipH="1">
              <a:off x="6276319" y="975650"/>
              <a:ext cx="198935" cy="858559"/>
            </a:xfrm>
            <a:custGeom>
              <a:avLst/>
              <a:gdLst>
                <a:gd name="connsiteX0" fmla="*/ 0 w 247796"/>
                <a:gd name="connsiteY0" fmla="*/ 1368110 h 1368110"/>
                <a:gd name="connsiteX1" fmla="*/ 247796 w 247796"/>
                <a:gd name="connsiteY1" fmla="*/ 1368110 h 1368110"/>
                <a:gd name="connsiteX2" fmla="*/ 247796 w 247796"/>
                <a:gd name="connsiteY2" fmla="*/ 0 h 13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796" h="1368110">
                  <a:moveTo>
                    <a:pt x="0" y="1368110"/>
                  </a:moveTo>
                  <a:lnTo>
                    <a:pt x="247796" y="1368110"/>
                  </a:lnTo>
                  <a:lnTo>
                    <a:pt x="247796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253E7E25-F2E8-404F-B563-69697CD6BFE5}"/>
                </a:ext>
              </a:extLst>
            </p:cNvPr>
            <p:cNvSpPr/>
            <p:nvPr/>
          </p:nvSpPr>
          <p:spPr>
            <a:xfrm>
              <a:off x="5785733" y="2047136"/>
              <a:ext cx="122047" cy="369115"/>
            </a:xfrm>
            <a:prstGeom prst="rect">
              <a:avLst/>
            </a:prstGeom>
            <a:solidFill>
              <a:schemeClr val="bg1"/>
            </a:solidFill>
            <a:ln w="15875" cap="sq">
              <a:solidFill>
                <a:schemeClr val="bg2">
                  <a:lumMod val="1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0A9D340A-CF7A-4665-824F-A46E7655BF54}"/>
                </a:ext>
              </a:extLst>
            </p:cNvPr>
            <p:cNvSpPr/>
            <p:nvPr/>
          </p:nvSpPr>
          <p:spPr>
            <a:xfrm>
              <a:off x="6431685" y="2047136"/>
              <a:ext cx="122047" cy="369115"/>
            </a:xfrm>
            <a:prstGeom prst="rect">
              <a:avLst/>
            </a:prstGeom>
            <a:solidFill>
              <a:schemeClr val="bg1"/>
            </a:solidFill>
            <a:ln w="15875" cap="sq">
              <a:solidFill>
                <a:schemeClr val="bg2">
                  <a:lumMod val="1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918496C3-5551-46F2-829C-0EDB8AF2CA3D}"/>
                </a:ext>
              </a:extLst>
            </p:cNvPr>
            <p:cNvGrpSpPr/>
            <p:nvPr/>
          </p:nvGrpSpPr>
          <p:grpSpPr>
            <a:xfrm flipH="1">
              <a:off x="7002137" y="1696710"/>
              <a:ext cx="186537" cy="719541"/>
              <a:chOff x="7468722" y="1696710"/>
              <a:chExt cx="186537" cy="719541"/>
            </a:xfrm>
          </p:grpSpPr>
          <p:sp>
            <p:nvSpPr>
              <p:cNvPr id="77" name="Freeform 140">
                <a:extLst>
                  <a:ext uri="{FF2B5EF4-FFF2-40B4-BE49-F238E27FC236}">
                    <a16:creationId xmlns:a16="http://schemas.microsoft.com/office/drawing/2014/main" xmlns="" id="{76082755-D531-4731-B9DA-AABAFFCFCA08}"/>
                  </a:ext>
                </a:extLst>
              </p:cNvPr>
              <p:cNvSpPr/>
              <p:nvPr/>
            </p:nvSpPr>
            <p:spPr>
              <a:xfrm>
                <a:off x="7534236" y="1696710"/>
                <a:ext cx="121023" cy="477371"/>
              </a:xfrm>
              <a:custGeom>
                <a:avLst/>
                <a:gdLst>
                  <a:gd name="connsiteX0" fmla="*/ 0 w 121023"/>
                  <a:gd name="connsiteY0" fmla="*/ 477371 h 477371"/>
                  <a:gd name="connsiteX1" fmla="*/ 0 w 121023"/>
                  <a:gd name="connsiteY1" fmla="*/ 238685 h 477371"/>
                  <a:gd name="connsiteX2" fmla="*/ 121023 w 121023"/>
                  <a:gd name="connsiteY2" fmla="*/ 0 h 47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023" h="477371">
                    <a:moveTo>
                      <a:pt x="0" y="477371"/>
                    </a:moveTo>
                    <a:lnTo>
                      <a:pt x="0" y="238685"/>
                    </a:lnTo>
                    <a:lnTo>
                      <a:pt x="121023" y="0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9D22E753-0BE9-4D29-9F5C-D6576FDF9427}"/>
                  </a:ext>
                </a:extLst>
              </p:cNvPr>
              <p:cNvSpPr/>
              <p:nvPr/>
            </p:nvSpPr>
            <p:spPr>
              <a:xfrm>
                <a:off x="7503814" y="1907606"/>
                <a:ext cx="59774" cy="60815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F9352916-4056-498A-8586-F7B989EA09AE}"/>
                  </a:ext>
                </a:extLst>
              </p:cNvPr>
              <p:cNvSpPr/>
              <p:nvPr/>
            </p:nvSpPr>
            <p:spPr>
              <a:xfrm>
                <a:off x="7468722" y="2047136"/>
                <a:ext cx="122047" cy="369115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70EC3510-5B25-4828-9644-F26C5BAF8085}"/>
                </a:ext>
              </a:extLst>
            </p:cNvPr>
            <p:cNvSpPr/>
            <p:nvPr/>
          </p:nvSpPr>
          <p:spPr>
            <a:xfrm>
              <a:off x="4659391" y="623231"/>
              <a:ext cx="270855" cy="27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0C3E9F1F-8FA5-49C2-B04B-C07EE5993C78}"/>
                </a:ext>
              </a:extLst>
            </p:cNvPr>
            <p:cNvGrpSpPr/>
            <p:nvPr/>
          </p:nvGrpSpPr>
          <p:grpSpPr>
            <a:xfrm rot="16200000">
              <a:off x="4755169" y="687785"/>
              <a:ext cx="78982" cy="148355"/>
              <a:chOff x="4052835" y="704069"/>
              <a:chExt cx="195422" cy="367073"/>
            </a:xfrm>
            <a:noFill/>
          </p:grpSpPr>
          <p:sp>
            <p:nvSpPr>
              <p:cNvPr id="75" name="Arc 74">
                <a:extLst>
                  <a:ext uri="{FF2B5EF4-FFF2-40B4-BE49-F238E27FC236}">
                    <a16:creationId xmlns:a16="http://schemas.microsoft.com/office/drawing/2014/main" xmlns="" id="{7DC5D5AB-0EF1-42FC-A41B-2CD024C2F66A}"/>
                  </a:ext>
                </a:extLst>
              </p:cNvPr>
              <p:cNvSpPr/>
              <p:nvPr/>
            </p:nvSpPr>
            <p:spPr>
              <a:xfrm>
                <a:off x="4052835" y="704069"/>
                <a:ext cx="183535" cy="183535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>
                <a:extLst>
                  <a:ext uri="{FF2B5EF4-FFF2-40B4-BE49-F238E27FC236}">
                    <a16:creationId xmlns:a16="http://schemas.microsoft.com/office/drawing/2014/main" xmlns="" id="{2C37D513-5CAB-4D99-9174-DCB291FAA8AA}"/>
                  </a:ext>
                </a:extLst>
              </p:cNvPr>
              <p:cNvSpPr/>
              <p:nvPr/>
            </p:nvSpPr>
            <p:spPr>
              <a:xfrm flipH="1">
                <a:off x="4064724" y="887607"/>
                <a:ext cx="183533" cy="183535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CC0FDF44-B2AB-4B24-837B-7BCCE58D6F5E}"/>
                </a:ext>
              </a:extLst>
            </p:cNvPr>
            <p:cNvSpPr/>
            <p:nvPr/>
          </p:nvSpPr>
          <p:spPr>
            <a:xfrm>
              <a:off x="5668899" y="810702"/>
              <a:ext cx="1017944" cy="2236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2F0A200-6525-4DF5-A0E7-64648609D8BD}"/>
                </a:ext>
              </a:extLst>
            </p:cNvPr>
            <p:cNvSpPr txBox="1"/>
            <p:nvPr/>
          </p:nvSpPr>
          <p:spPr>
            <a:xfrm>
              <a:off x="5699878" y="822313"/>
              <a:ext cx="922088" cy="23002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900" dirty="0">
                  <a:solidFill>
                    <a:schemeClr val="bg2">
                      <a:lumMod val="10000"/>
                    </a:schemeClr>
                  </a:solidFill>
                </a:rPr>
                <a:t>Plant controls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F4AA2022-E469-4BC1-AADF-A674DAC2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16" y="2727344"/>
              <a:ext cx="646643" cy="438600"/>
            </a:xfrm>
            <a:prstGeom prst="rect">
              <a:avLst/>
            </a:prstGeom>
          </p:spPr>
        </p:pic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61F2A4D4-ABBA-4C63-A73F-F04A6BD45EF7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flipH="1">
              <a:off x="5181716" y="1971911"/>
              <a:ext cx="1320" cy="875836"/>
            </a:xfrm>
            <a:prstGeom prst="line">
              <a:avLst/>
            </a:prstGeom>
            <a:ln w="952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ED792388-EDC7-4B82-93FC-0C4D572D1D17}"/>
                </a:ext>
              </a:extLst>
            </p:cNvPr>
            <p:cNvCxnSpPr>
              <a:cxnSpLocks/>
            </p:cNvCxnSpPr>
            <p:nvPr/>
          </p:nvCxnSpPr>
          <p:spPr>
            <a:xfrm>
              <a:off x="5023091" y="2994887"/>
              <a:ext cx="18288" cy="0"/>
            </a:xfrm>
            <a:prstGeom prst="line">
              <a:avLst/>
            </a:prstGeom>
            <a:ln w="158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016B76E0-4B2F-49F1-BB47-F3CC9354D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72083" y="1645900"/>
              <a:ext cx="646643" cy="438600"/>
            </a:xfrm>
            <a:prstGeom prst="rect">
              <a:avLst/>
            </a:prstGeom>
          </p:spPr>
        </p:pic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50B03F15-1A16-4566-AEE0-6575BE49AD1B}"/>
                </a:ext>
              </a:extLst>
            </p:cNvPr>
            <p:cNvSpPr/>
            <p:nvPr/>
          </p:nvSpPr>
          <p:spPr>
            <a:xfrm>
              <a:off x="7254707" y="1766790"/>
              <a:ext cx="270855" cy="27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F0">
                  <a:alpha val="5200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8E485001-CEB2-4B27-8298-0A16EC13BADD}"/>
                </a:ext>
              </a:extLst>
            </p:cNvPr>
            <p:cNvCxnSpPr>
              <a:cxnSpLocks/>
            </p:cNvCxnSpPr>
            <p:nvPr/>
          </p:nvCxnSpPr>
          <p:spPr>
            <a:xfrm>
              <a:off x="7255703" y="1641833"/>
              <a:ext cx="13611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3DE0575B-5351-4690-8F06-42B8ADA1F345}"/>
                </a:ext>
              </a:extLst>
            </p:cNvPr>
            <p:cNvSpPr/>
            <p:nvPr/>
          </p:nvSpPr>
          <p:spPr>
            <a:xfrm>
              <a:off x="7225817" y="1609589"/>
              <a:ext cx="59774" cy="60815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Circular Arrow 8">
              <a:extLst>
                <a:ext uri="{FF2B5EF4-FFF2-40B4-BE49-F238E27FC236}">
                  <a16:creationId xmlns:a16="http://schemas.microsoft.com/office/drawing/2014/main" xmlns="" id="{4C7BA957-FE62-4489-BFA2-55D2EEC6721E}"/>
                </a:ext>
              </a:extLst>
            </p:cNvPr>
            <p:cNvSpPr/>
            <p:nvPr/>
          </p:nvSpPr>
          <p:spPr>
            <a:xfrm rot="20700000">
              <a:off x="6997879" y="1710698"/>
              <a:ext cx="249485" cy="249485"/>
            </a:xfrm>
            <a:prstGeom prst="circularArrow">
              <a:avLst>
                <a:gd name="adj1" fmla="val 677"/>
                <a:gd name="adj2" fmla="val 1041963"/>
                <a:gd name="adj3" fmla="val 19926740"/>
                <a:gd name="adj4" fmla="val 11767265"/>
                <a:gd name="adj5" fmla="val 9621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3DDE8BBB-AB05-4F38-BAF5-F70C4D4ED8D7}"/>
                </a:ext>
              </a:extLst>
            </p:cNvPr>
            <p:cNvSpPr/>
            <p:nvPr/>
          </p:nvSpPr>
          <p:spPr>
            <a:xfrm>
              <a:off x="4571616" y="2359011"/>
              <a:ext cx="430834" cy="3153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11771313-717F-48D8-896B-BC96ADD787E5}"/>
                </a:ext>
              </a:extLst>
            </p:cNvPr>
            <p:cNvSpPr txBox="1"/>
            <p:nvPr/>
          </p:nvSpPr>
          <p:spPr>
            <a:xfrm>
              <a:off x="4518756" y="2369227"/>
              <a:ext cx="545932" cy="3016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Engine</a:t>
              </a:r>
              <a:b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controls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FEA49D3B-A0F5-47A6-BFAF-1EF6D80D18DA}"/>
                </a:ext>
              </a:extLst>
            </p:cNvPr>
            <p:cNvSpPr/>
            <p:nvPr/>
          </p:nvSpPr>
          <p:spPr>
            <a:xfrm>
              <a:off x="5048858" y="2847747"/>
              <a:ext cx="270855" cy="27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FC72B814-B37B-43F6-A33A-5B4F256D2A73}"/>
                </a:ext>
              </a:extLst>
            </p:cNvPr>
            <p:cNvCxnSpPr>
              <a:cxnSpLocks/>
            </p:cNvCxnSpPr>
            <p:nvPr/>
          </p:nvCxnSpPr>
          <p:spPr>
            <a:xfrm>
              <a:off x="4025186" y="1575662"/>
              <a:ext cx="3780476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1FF05460-69D0-414B-A070-DC361FE1A2CE}"/>
                </a:ext>
              </a:extLst>
            </p:cNvPr>
            <p:cNvSpPr/>
            <p:nvPr/>
          </p:nvSpPr>
          <p:spPr>
            <a:xfrm>
              <a:off x="4733795" y="1251492"/>
              <a:ext cx="122047" cy="117445"/>
            </a:xfrm>
            <a:prstGeom prst="rect">
              <a:avLst/>
            </a:prstGeom>
            <a:solidFill>
              <a:schemeClr val="bg1"/>
            </a:solidFill>
            <a:ln w="15875" cap="sq">
              <a:solidFill>
                <a:schemeClr val="bg2">
                  <a:lumMod val="1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14D2EAA0-677B-441C-9E1D-E5B87FAC33A6}"/>
              </a:ext>
            </a:extLst>
          </p:cNvPr>
          <p:cNvGrpSpPr/>
          <p:nvPr/>
        </p:nvGrpSpPr>
        <p:grpSpPr>
          <a:xfrm>
            <a:off x="4814286" y="998389"/>
            <a:ext cx="4177314" cy="2521910"/>
            <a:chOff x="6861996" y="3565618"/>
            <a:chExt cx="4141627" cy="266049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8D279445-DE13-4215-B490-C478DF7CA2B8}"/>
                </a:ext>
              </a:extLst>
            </p:cNvPr>
            <p:cNvCxnSpPr>
              <a:cxnSpLocks/>
            </p:cNvCxnSpPr>
            <p:nvPr/>
          </p:nvCxnSpPr>
          <p:spPr>
            <a:xfrm>
              <a:off x="10225136" y="4580730"/>
              <a:ext cx="0" cy="12058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214">
              <a:extLst>
                <a:ext uri="{FF2B5EF4-FFF2-40B4-BE49-F238E27FC236}">
                  <a16:creationId xmlns:a16="http://schemas.microsoft.com/office/drawing/2014/main" xmlns="" id="{23DBE3A8-CAD2-41BB-B233-5D08F6436DBB}"/>
                </a:ext>
              </a:extLst>
            </p:cNvPr>
            <p:cNvSpPr/>
            <p:nvPr/>
          </p:nvSpPr>
          <p:spPr>
            <a:xfrm flipH="1">
              <a:off x="9574523" y="3918037"/>
              <a:ext cx="198935" cy="858559"/>
            </a:xfrm>
            <a:custGeom>
              <a:avLst/>
              <a:gdLst>
                <a:gd name="connsiteX0" fmla="*/ 0 w 247796"/>
                <a:gd name="connsiteY0" fmla="*/ 1368110 h 1368110"/>
                <a:gd name="connsiteX1" fmla="*/ 247796 w 247796"/>
                <a:gd name="connsiteY1" fmla="*/ 1368110 h 1368110"/>
                <a:gd name="connsiteX2" fmla="*/ 247796 w 247796"/>
                <a:gd name="connsiteY2" fmla="*/ 0 h 13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796" h="1368110">
                  <a:moveTo>
                    <a:pt x="0" y="1368110"/>
                  </a:moveTo>
                  <a:lnTo>
                    <a:pt x="247796" y="1368110"/>
                  </a:lnTo>
                  <a:lnTo>
                    <a:pt x="247796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xmlns="" id="{4F18D83A-B76B-4EA6-AD0C-836D784B1A7E}"/>
                </a:ext>
              </a:extLst>
            </p:cNvPr>
            <p:cNvSpPr/>
            <p:nvPr/>
          </p:nvSpPr>
          <p:spPr>
            <a:xfrm>
              <a:off x="8006314" y="4642587"/>
              <a:ext cx="121023" cy="477371"/>
            </a:xfrm>
            <a:custGeom>
              <a:avLst/>
              <a:gdLst>
                <a:gd name="connsiteX0" fmla="*/ 0 w 121023"/>
                <a:gd name="connsiteY0" fmla="*/ 477371 h 477371"/>
                <a:gd name="connsiteX1" fmla="*/ 0 w 121023"/>
                <a:gd name="connsiteY1" fmla="*/ 238685 h 477371"/>
                <a:gd name="connsiteX2" fmla="*/ 121023 w 121023"/>
                <a:gd name="connsiteY2" fmla="*/ 0 h 4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023" h="477371">
                  <a:moveTo>
                    <a:pt x="0" y="477371"/>
                  </a:moveTo>
                  <a:lnTo>
                    <a:pt x="0" y="238685"/>
                  </a:lnTo>
                  <a:lnTo>
                    <a:pt x="121023" y="0"/>
                  </a:lnTo>
                </a:path>
              </a:pathLst>
            </a:cu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94">
              <a:extLst>
                <a:ext uri="{FF2B5EF4-FFF2-40B4-BE49-F238E27FC236}">
                  <a16:creationId xmlns:a16="http://schemas.microsoft.com/office/drawing/2014/main" xmlns="" id="{00AEC36F-C6B6-493E-BAC1-D76954F49E34}"/>
                </a:ext>
              </a:extLst>
            </p:cNvPr>
            <p:cNvSpPr/>
            <p:nvPr/>
          </p:nvSpPr>
          <p:spPr>
            <a:xfrm>
              <a:off x="7822451" y="4947249"/>
              <a:ext cx="468274" cy="808352"/>
            </a:xfrm>
            <a:prstGeom prst="roundRect">
              <a:avLst>
                <a:gd name="adj" fmla="val 10150"/>
              </a:avLst>
            </a:prstGeom>
            <a:solidFill>
              <a:schemeClr val="bg1"/>
            </a:solidFill>
            <a:ln w="15875">
              <a:solidFill>
                <a:schemeClr val="bg2">
                  <a:lumMod val="10000"/>
                </a:schemeClr>
              </a:solidFill>
              <a:prstDash val="sysDash"/>
            </a:ln>
            <a:effectLst>
              <a:glow rad="63500">
                <a:schemeClr val="accent2">
                  <a:satMod val="175000"/>
                  <a:alpha val="2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accent1"/>
                </a:solidFill>
              </a:endParaRPr>
            </a:p>
          </p:txBody>
        </p:sp>
        <p:sp>
          <p:nvSpPr>
            <p:cNvPr id="91" name="Freeform 95">
              <a:extLst>
                <a:ext uri="{FF2B5EF4-FFF2-40B4-BE49-F238E27FC236}">
                  <a16:creationId xmlns:a16="http://schemas.microsoft.com/office/drawing/2014/main" xmlns="" id="{F6531561-DC7F-40F9-B0C5-E0B55F555237}"/>
                </a:ext>
              </a:extLst>
            </p:cNvPr>
            <p:cNvSpPr/>
            <p:nvPr/>
          </p:nvSpPr>
          <p:spPr>
            <a:xfrm>
              <a:off x="6929526" y="5073305"/>
              <a:ext cx="367746" cy="453006"/>
            </a:xfrm>
            <a:custGeom>
              <a:avLst/>
              <a:gdLst>
                <a:gd name="connsiteX0" fmla="*/ 215900 w 590550"/>
                <a:gd name="connsiteY0" fmla="*/ 0 h 736600"/>
                <a:gd name="connsiteX1" fmla="*/ 215900 w 590550"/>
                <a:gd name="connsiteY1" fmla="*/ 184150 h 736600"/>
                <a:gd name="connsiteX2" fmla="*/ 0 w 590550"/>
                <a:gd name="connsiteY2" fmla="*/ 301625 h 736600"/>
                <a:gd name="connsiteX3" fmla="*/ 0 w 590550"/>
                <a:gd name="connsiteY3" fmla="*/ 736600 h 736600"/>
                <a:gd name="connsiteX4" fmla="*/ 590550 w 590550"/>
                <a:gd name="connsiteY4" fmla="*/ 736600 h 736600"/>
                <a:gd name="connsiteX5" fmla="*/ 590550 w 590550"/>
                <a:gd name="connsiteY5" fmla="*/ 301625 h 736600"/>
                <a:gd name="connsiteX6" fmla="*/ 368300 w 590550"/>
                <a:gd name="connsiteY6" fmla="*/ 190500 h 736600"/>
                <a:gd name="connsiteX7" fmla="*/ 368300 w 590550"/>
                <a:gd name="connsiteY7" fmla="*/ 6350 h 736600"/>
                <a:gd name="connsiteX0" fmla="*/ 215900 w 590550"/>
                <a:gd name="connsiteY0" fmla="*/ 0 h 736600"/>
                <a:gd name="connsiteX1" fmla="*/ 215900 w 590550"/>
                <a:gd name="connsiteY1" fmla="*/ 184150 h 736600"/>
                <a:gd name="connsiteX2" fmla="*/ 0 w 590550"/>
                <a:gd name="connsiteY2" fmla="*/ 301625 h 736600"/>
                <a:gd name="connsiteX3" fmla="*/ 0 w 590550"/>
                <a:gd name="connsiteY3" fmla="*/ 736600 h 736600"/>
                <a:gd name="connsiteX4" fmla="*/ 590550 w 590550"/>
                <a:gd name="connsiteY4" fmla="*/ 736600 h 736600"/>
                <a:gd name="connsiteX5" fmla="*/ 590550 w 590550"/>
                <a:gd name="connsiteY5" fmla="*/ 301625 h 736600"/>
                <a:gd name="connsiteX6" fmla="*/ 368300 w 590550"/>
                <a:gd name="connsiteY6" fmla="*/ 190500 h 736600"/>
                <a:gd name="connsiteX7" fmla="*/ 368300 w 590550"/>
                <a:gd name="connsiteY7" fmla="*/ 0 h 736600"/>
                <a:gd name="connsiteX0" fmla="*/ 215900 w 590550"/>
                <a:gd name="connsiteY0" fmla="*/ 9525 h 746125"/>
                <a:gd name="connsiteX1" fmla="*/ 215900 w 590550"/>
                <a:gd name="connsiteY1" fmla="*/ 193675 h 746125"/>
                <a:gd name="connsiteX2" fmla="*/ 0 w 590550"/>
                <a:gd name="connsiteY2" fmla="*/ 311150 h 746125"/>
                <a:gd name="connsiteX3" fmla="*/ 0 w 590550"/>
                <a:gd name="connsiteY3" fmla="*/ 746125 h 746125"/>
                <a:gd name="connsiteX4" fmla="*/ 590550 w 590550"/>
                <a:gd name="connsiteY4" fmla="*/ 746125 h 746125"/>
                <a:gd name="connsiteX5" fmla="*/ 590550 w 590550"/>
                <a:gd name="connsiteY5" fmla="*/ 311150 h 746125"/>
                <a:gd name="connsiteX6" fmla="*/ 368300 w 590550"/>
                <a:gd name="connsiteY6" fmla="*/ 200025 h 746125"/>
                <a:gd name="connsiteX7" fmla="*/ 371475 w 590550"/>
                <a:gd name="connsiteY7" fmla="*/ 0 h 746125"/>
                <a:gd name="connsiteX0" fmla="*/ 215900 w 590550"/>
                <a:gd name="connsiteY0" fmla="*/ 3175 h 739775"/>
                <a:gd name="connsiteX1" fmla="*/ 215900 w 590550"/>
                <a:gd name="connsiteY1" fmla="*/ 187325 h 739775"/>
                <a:gd name="connsiteX2" fmla="*/ 0 w 590550"/>
                <a:gd name="connsiteY2" fmla="*/ 304800 h 739775"/>
                <a:gd name="connsiteX3" fmla="*/ 0 w 590550"/>
                <a:gd name="connsiteY3" fmla="*/ 739775 h 739775"/>
                <a:gd name="connsiteX4" fmla="*/ 590550 w 590550"/>
                <a:gd name="connsiteY4" fmla="*/ 739775 h 739775"/>
                <a:gd name="connsiteX5" fmla="*/ 590550 w 590550"/>
                <a:gd name="connsiteY5" fmla="*/ 304800 h 739775"/>
                <a:gd name="connsiteX6" fmla="*/ 368300 w 590550"/>
                <a:gd name="connsiteY6" fmla="*/ 193675 h 739775"/>
                <a:gd name="connsiteX7" fmla="*/ 371475 w 590550"/>
                <a:gd name="connsiteY7" fmla="*/ 0 h 739775"/>
                <a:gd name="connsiteX0" fmla="*/ 215900 w 590550"/>
                <a:gd name="connsiteY0" fmla="*/ 0 h 736600"/>
                <a:gd name="connsiteX1" fmla="*/ 215900 w 590550"/>
                <a:gd name="connsiteY1" fmla="*/ 184150 h 736600"/>
                <a:gd name="connsiteX2" fmla="*/ 0 w 590550"/>
                <a:gd name="connsiteY2" fmla="*/ 301625 h 736600"/>
                <a:gd name="connsiteX3" fmla="*/ 0 w 590550"/>
                <a:gd name="connsiteY3" fmla="*/ 736600 h 736600"/>
                <a:gd name="connsiteX4" fmla="*/ 590550 w 590550"/>
                <a:gd name="connsiteY4" fmla="*/ 736600 h 736600"/>
                <a:gd name="connsiteX5" fmla="*/ 590550 w 590550"/>
                <a:gd name="connsiteY5" fmla="*/ 301625 h 736600"/>
                <a:gd name="connsiteX6" fmla="*/ 368300 w 590550"/>
                <a:gd name="connsiteY6" fmla="*/ 190500 h 736600"/>
                <a:gd name="connsiteX7" fmla="*/ 368300 w 590550"/>
                <a:gd name="connsiteY7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550" h="736600">
                  <a:moveTo>
                    <a:pt x="215900" y="0"/>
                  </a:moveTo>
                  <a:lnTo>
                    <a:pt x="215900" y="184150"/>
                  </a:lnTo>
                  <a:lnTo>
                    <a:pt x="0" y="301625"/>
                  </a:lnTo>
                  <a:lnTo>
                    <a:pt x="0" y="736600"/>
                  </a:lnTo>
                  <a:lnTo>
                    <a:pt x="590550" y="736600"/>
                  </a:lnTo>
                  <a:lnTo>
                    <a:pt x="590550" y="301625"/>
                  </a:lnTo>
                  <a:lnTo>
                    <a:pt x="368300" y="190500"/>
                  </a:lnTo>
                  <a:cubicBezTo>
                    <a:pt x="369358" y="123825"/>
                    <a:pt x="367242" y="66675"/>
                    <a:pt x="368300" y="0"/>
                  </a:cubicBezTo>
                </a:path>
              </a:pathLst>
            </a:custGeom>
            <a:noFill/>
            <a:ln w="158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U-Turn Arrow 96">
              <a:extLst>
                <a:ext uri="{FF2B5EF4-FFF2-40B4-BE49-F238E27FC236}">
                  <a16:creationId xmlns:a16="http://schemas.microsoft.com/office/drawing/2014/main" xmlns="" id="{ACFF489B-A7A5-4BC8-A15D-A4701E219EB1}"/>
                </a:ext>
              </a:extLst>
            </p:cNvPr>
            <p:cNvSpPr/>
            <p:nvPr/>
          </p:nvSpPr>
          <p:spPr>
            <a:xfrm rot="5400000">
              <a:off x="7098926" y="5284406"/>
              <a:ext cx="66298" cy="77582"/>
            </a:xfrm>
            <a:prstGeom prst="uturnArrow">
              <a:avLst>
                <a:gd name="adj1" fmla="val 25000"/>
                <a:gd name="adj2" fmla="val 1974"/>
                <a:gd name="adj3" fmla="val 21053"/>
                <a:gd name="adj4" fmla="val 50000"/>
                <a:gd name="adj5" fmla="val 100000"/>
              </a:avLst>
            </a:prstGeom>
            <a:solidFill>
              <a:schemeClr val="tx2"/>
            </a:solidFill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U-Turn Arrow 97">
              <a:extLst>
                <a:ext uri="{FF2B5EF4-FFF2-40B4-BE49-F238E27FC236}">
                  <a16:creationId xmlns:a16="http://schemas.microsoft.com/office/drawing/2014/main" xmlns="" id="{B58933CB-FEEC-419F-9BBE-E76BA93CC946}"/>
                </a:ext>
              </a:extLst>
            </p:cNvPr>
            <p:cNvSpPr/>
            <p:nvPr/>
          </p:nvSpPr>
          <p:spPr>
            <a:xfrm rot="16200000">
              <a:off x="7046492" y="5350617"/>
              <a:ext cx="66654" cy="74205"/>
            </a:xfrm>
            <a:prstGeom prst="uturnArrow">
              <a:avLst>
                <a:gd name="adj1" fmla="val 25000"/>
                <a:gd name="adj2" fmla="val 1974"/>
                <a:gd name="adj3" fmla="val 21053"/>
                <a:gd name="adj4" fmla="val 50000"/>
                <a:gd name="adj5" fmla="val 100000"/>
              </a:avLst>
            </a:prstGeom>
            <a:solidFill>
              <a:schemeClr val="tx2"/>
            </a:solidFill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0605F307-18F7-4414-BE5A-25BF99841D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1996" y="5289701"/>
              <a:ext cx="266742" cy="13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06411F8F-CDA7-4830-8DC8-2FD8C84DD821}"/>
                </a:ext>
              </a:extLst>
            </p:cNvPr>
            <p:cNvCxnSpPr/>
            <p:nvPr/>
          </p:nvCxnSpPr>
          <p:spPr>
            <a:xfrm flipH="1" flipV="1">
              <a:off x="7076402" y="5417907"/>
              <a:ext cx="266742" cy="1309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CA19BA6F-BF69-4165-86C2-05BEA6041E52}"/>
                </a:ext>
              </a:extLst>
            </p:cNvPr>
            <p:cNvSpPr/>
            <p:nvPr/>
          </p:nvSpPr>
          <p:spPr>
            <a:xfrm>
              <a:off x="6988614" y="5465178"/>
              <a:ext cx="253236" cy="28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xmlns="" id="{088B30DD-9873-4BB0-A1AB-B411A0519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4" t="55592" r="72374" b="34114"/>
            <a:stretch/>
          </p:blipFill>
          <p:spPr>
            <a:xfrm rot="5400000">
              <a:off x="8069473" y="5278414"/>
              <a:ext cx="236159" cy="101418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xmlns="" id="{5377FBC4-4D0B-43FC-99E1-88E600BA2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1" t="56275" r="57865" b="34445"/>
            <a:stretch/>
          </p:blipFill>
          <p:spPr>
            <a:xfrm rot="5400000">
              <a:off x="8043771" y="5539959"/>
              <a:ext cx="284118" cy="91440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A9DEF26D-95C1-46C2-96B0-24D8C87BFDB4}"/>
                </a:ext>
              </a:extLst>
            </p:cNvPr>
            <p:cNvSpPr txBox="1"/>
            <p:nvPr/>
          </p:nvSpPr>
          <p:spPr>
            <a:xfrm>
              <a:off x="7166838" y="6048130"/>
              <a:ext cx="870694" cy="17798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CHP engine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6DA97EE3-044C-4B6F-97F7-8C5EEAB09956}"/>
                </a:ext>
              </a:extLst>
            </p:cNvPr>
            <p:cNvSpPr txBox="1"/>
            <p:nvPr/>
          </p:nvSpPr>
          <p:spPr>
            <a:xfrm>
              <a:off x="7272871" y="4172106"/>
              <a:ext cx="270716" cy="168703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i="1" dirty="0">
                  <a:solidFill>
                    <a:schemeClr val="bg2">
                      <a:lumMod val="10000"/>
                    </a:schemeClr>
                  </a:solidFill>
                </a:rPr>
                <a:t>POI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5BEA6B54-1C27-4D16-AFBC-9155F6438997}"/>
                </a:ext>
              </a:extLst>
            </p:cNvPr>
            <p:cNvSpPr txBox="1"/>
            <p:nvPr/>
          </p:nvSpPr>
          <p:spPr>
            <a:xfrm>
              <a:off x="6975802" y="4840572"/>
              <a:ext cx="273160" cy="22607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Heat</a:t>
              </a:r>
              <a:b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loads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888887F2-D423-41FB-BEE2-AD59B5678204}"/>
                </a:ext>
              </a:extLst>
            </p:cNvPr>
            <p:cNvSpPr txBox="1"/>
            <p:nvPr/>
          </p:nvSpPr>
          <p:spPr>
            <a:xfrm>
              <a:off x="8386016" y="5399820"/>
              <a:ext cx="608662" cy="22607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Controllable</a:t>
              </a:r>
              <a:b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loads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9B898D0F-0E6B-4AD3-AFA5-CBBEC21C56C0}"/>
                </a:ext>
              </a:extLst>
            </p:cNvPr>
            <p:cNvSpPr txBox="1"/>
            <p:nvPr/>
          </p:nvSpPr>
          <p:spPr>
            <a:xfrm>
              <a:off x="9074977" y="5390680"/>
              <a:ext cx="525778" cy="22607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Shed-able</a:t>
              </a:r>
              <a:b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loads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9FA7BBAE-C7F5-4315-8EB7-B0AA4FEAE39A}"/>
                </a:ext>
              </a:extLst>
            </p:cNvPr>
            <p:cNvSpPr txBox="1"/>
            <p:nvPr/>
          </p:nvSpPr>
          <p:spPr>
            <a:xfrm>
              <a:off x="10022513" y="5008161"/>
              <a:ext cx="981110" cy="372872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dirty="0">
                  <a:solidFill>
                    <a:schemeClr val="tx2">
                      <a:lumMod val="75000"/>
                    </a:schemeClr>
                  </a:solidFill>
                </a:rPr>
                <a:t>Critical loads with</a:t>
              </a:r>
              <a:br>
                <a:rPr lang="en-US" sz="8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800" dirty="0">
                  <a:solidFill>
                    <a:schemeClr val="tx2">
                      <a:lumMod val="75000"/>
                    </a:schemeClr>
                  </a:solidFill>
                </a:rPr>
                <a:t>Standby Emergency</a:t>
              </a:r>
              <a:br>
                <a:rPr lang="en-US" sz="8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800" dirty="0">
                  <a:solidFill>
                    <a:schemeClr val="tx2">
                      <a:lumMod val="75000"/>
                    </a:schemeClr>
                  </a:solidFill>
                </a:rPr>
                <a:t>Generator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4F7C7C92-2786-4726-BF8E-3C32A55BE222}"/>
                </a:ext>
              </a:extLst>
            </p:cNvPr>
            <p:cNvCxnSpPr/>
            <p:nvPr/>
          </p:nvCxnSpPr>
          <p:spPr>
            <a:xfrm>
              <a:off x="7631628" y="3570154"/>
              <a:ext cx="0" cy="947895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F2365FC8-22C0-4E26-BE49-7071D23B2CC8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96" y="4518049"/>
              <a:ext cx="3780476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7AD4D179-6A64-4923-8358-1BF5C6D01C0C}"/>
                </a:ext>
              </a:extLst>
            </p:cNvPr>
            <p:cNvSpPr txBox="1"/>
            <p:nvPr/>
          </p:nvSpPr>
          <p:spPr>
            <a:xfrm>
              <a:off x="7095189" y="3599437"/>
              <a:ext cx="383630" cy="22607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Utility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E343A0C2-3366-45F6-BD0B-B3725E678F6E}"/>
                </a:ext>
              </a:extLst>
            </p:cNvPr>
            <p:cNvSpPr/>
            <p:nvPr/>
          </p:nvSpPr>
          <p:spPr>
            <a:xfrm>
              <a:off x="7570605" y="4193879"/>
              <a:ext cx="122047" cy="117445"/>
            </a:xfrm>
            <a:prstGeom prst="rect">
              <a:avLst/>
            </a:prstGeom>
            <a:solidFill>
              <a:schemeClr val="bg1"/>
            </a:solidFill>
            <a:ln w="15875" cap="sq">
              <a:solidFill>
                <a:schemeClr val="bg2">
                  <a:lumMod val="1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B8C1FA1E-B87A-40D2-91E8-4457F2D85B65}"/>
                </a:ext>
              </a:extLst>
            </p:cNvPr>
            <p:cNvSpPr/>
            <p:nvPr/>
          </p:nvSpPr>
          <p:spPr>
            <a:xfrm>
              <a:off x="7987286" y="4611308"/>
              <a:ext cx="59774" cy="60815"/>
            </a:xfrm>
            <a:prstGeom prst="ellips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D9E0526B-7AAD-4AF0-AD0E-A60FA8DBBFA7}"/>
                </a:ext>
              </a:extLst>
            </p:cNvPr>
            <p:cNvCxnSpPr>
              <a:cxnSpLocks/>
            </p:cNvCxnSpPr>
            <p:nvPr/>
          </p:nvCxnSpPr>
          <p:spPr>
            <a:xfrm>
              <a:off x="8017173" y="4521398"/>
              <a:ext cx="0" cy="120581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63A71397-E6FE-4205-84B3-4B83C0836506}"/>
                </a:ext>
              </a:extLst>
            </p:cNvPr>
            <p:cNvSpPr/>
            <p:nvPr/>
          </p:nvSpPr>
          <p:spPr>
            <a:xfrm>
              <a:off x="8659639" y="4611308"/>
              <a:ext cx="59774" cy="60815"/>
            </a:xfrm>
            <a:prstGeom prst="ellips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70EA6124-1254-40B2-9BDC-FD8C25CEBA07}"/>
                </a:ext>
              </a:extLst>
            </p:cNvPr>
            <p:cNvCxnSpPr>
              <a:cxnSpLocks/>
            </p:cNvCxnSpPr>
            <p:nvPr/>
          </p:nvCxnSpPr>
          <p:spPr>
            <a:xfrm>
              <a:off x="8689526" y="4521398"/>
              <a:ext cx="0" cy="120581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8990A7FA-4DAA-436E-81F0-0C205315B950}"/>
                </a:ext>
              </a:extLst>
            </p:cNvPr>
            <p:cNvSpPr/>
            <p:nvPr/>
          </p:nvSpPr>
          <p:spPr>
            <a:xfrm>
              <a:off x="9308460" y="4611308"/>
              <a:ext cx="59774" cy="60815"/>
            </a:xfrm>
            <a:prstGeom prst="ellips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EC7CFAD6-4F09-487F-9795-B7C6D9CE4B64}"/>
                </a:ext>
              </a:extLst>
            </p:cNvPr>
            <p:cNvCxnSpPr>
              <a:cxnSpLocks/>
            </p:cNvCxnSpPr>
            <p:nvPr/>
          </p:nvCxnSpPr>
          <p:spPr>
            <a:xfrm>
              <a:off x="9338347" y="4521398"/>
              <a:ext cx="0" cy="120581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45F4921D-2E2B-471A-9178-17D01FFF442E}"/>
                </a:ext>
              </a:extLst>
            </p:cNvPr>
            <p:cNvSpPr/>
            <p:nvPr/>
          </p:nvSpPr>
          <p:spPr>
            <a:xfrm>
              <a:off x="9811341" y="4611308"/>
              <a:ext cx="59774" cy="60815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2383A8A9-6F78-4F3C-A912-98EBA19ACD71}"/>
                </a:ext>
              </a:extLst>
            </p:cNvPr>
            <p:cNvCxnSpPr>
              <a:cxnSpLocks/>
            </p:cNvCxnSpPr>
            <p:nvPr/>
          </p:nvCxnSpPr>
          <p:spPr>
            <a:xfrm>
              <a:off x="9841228" y="4521398"/>
              <a:ext cx="0" cy="12058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2D829966-936E-4A38-8717-C7C2C7E85C2C}"/>
                </a:ext>
              </a:extLst>
            </p:cNvPr>
            <p:cNvSpPr/>
            <p:nvPr/>
          </p:nvSpPr>
          <p:spPr>
            <a:xfrm>
              <a:off x="7975892" y="4853483"/>
              <a:ext cx="59774" cy="60815"/>
            </a:xfrm>
            <a:prstGeom prst="ellips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33">
              <a:extLst>
                <a:ext uri="{FF2B5EF4-FFF2-40B4-BE49-F238E27FC236}">
                  <a16:creationId xmlns:a16="http://schemas.microsoft.com/office/drawing/2014/main" xmlns="" id="{BAEFE222-70A4-4147-AC10-2EC22DA03522}"/>
                </a:ext>
              </a:extLst>
            </p:cNvPr>
            <p:cNvSpPr/>
            <p:nvPr/>
          </p:nvSpPr>
          <p:spPr>
            <a:xfrm rot="1790001">
              <a:off x="8060475" y="4726337"/>
              <a:ext cx="36576" cy="91440"/>
            </a:xfrm>
            <a:custGeom>
              <a:avLst/>
              <a:gdLst>
                <a:gd name="connsiteX0" fmla="*/ 0 w 53788"/>
                <a:gd name="connsiteY0" fmla="*/ 0 h 174811"/>
                <a:gd name="connsiteX1" fmla="*/ 53788 w 53788"/>
                <a:gd name="connsiteY1" fmla="*/ 0 h 174811"/>
                <a:gd name="connsiteX2" fmla="*/ 53788 w 53788"/>
                <a:gd name="connsiteY2" fmla="*/ 174811 h 17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88" h="174811">
                  <a:moveTo>
                    <a:pt x="0" y="0"/>
                  </a:moveTo>
                  <a:lnTo>
                    <a:pt x="53788" y="0"/>
                  </a:lnTo>
                  <a:lnTo>
                    <a:pt x="53788" y="174811"/>
                  </a:lnTo>
                </a:path>
              </a:pathLst>
            </a:custGeom>
            <a:noFill/>
            <a:ln w="952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34">
              <a:extLst>
                <a:ext uri="{FF2B5EF4-FFF2-40B4-BE49-F238E27FC236}">
                  <a16:creationId xmlns:a16="http://schemas.microsoft.com/office/drawing/2014/main" xmlns="" id="{43B6527D-07E2-40AB-8AA6-BF5CB45270F8}"/>
                </a:ext>
              </a:extLst>
            </p:cNvPr>
            <p:cNvSpPr/>
            <p:nvPr/>
          </p:nvSpPr>
          <p:spPr>
            <a:xfrm>
              <a:off x="8679051" y="4639097"/>
              <a:ext cx="121023" cy="477371"/>
            </a:xfrm>
            <a:custGeom>
              <a:avLst/>
              <a:gdLst>
                <a:gd name="connsiteX0" fmla="*/ 0 w 121023"/>
                <a:gd name="connsiteY0" fmla="*/ 477371 h 477371"/>
                <a:gd name="connsiteX1" fmla="*/ 0 w 121023"/>
                <a:gd name="connsiteY1" fmla="*/ 238685 h 477371"/>
                <a:gd name="connsiteX2" fmla="*/ 121023 w 121023"/>
                <a:gd name="connsiteY2" fmla="*/ 0 h 4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023" h="477371">
                  <a:moveTo>
                    <a:pt x="0" y="477371"/>
                  </a:moveTo>
                  <a:lnTo>
                    <a:pt x="0" y="238685"/>
                  </a:lnTo>
                  <a:lnTo>
                    <a:pt x="121023" y="0"/>
                  </a:lnTo>
                </a:path>
              </a:pathLst>
            </a:cu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CC429400-DB1B-4F77-8CCE-98115A9A25C6}"/>
                </a:ext>
              </a:extLst>
            </p:cNvPr>
            <p:cNvSpPr/>
            <p:nvPr/>
          </p:nvSpPr>
          <p:spPr>
            <a:xfrm>
              <a:off x="8648629" y="4849993"/>
              <a:ext cx="59774" cy="60815"/>
            </a:xfrm>
            <a:prstGeom prst="ellips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36">
              <a:extLst>
                <a:ext uri="{FF2B5EF4-FFF2-40B4-BE49-F238E27FC236}">
                  <a16:creationId xmlns:a16="http://schemas.microsoft.com/office/drawing/2014/main" xmlns="" id="{F69EF3D4-0F17-4701-8324-6E4489AF4C7F}"/>
                </a:ext>
              </a:extLst>
            </p:cNvPr>
            <p:cNvSpPr/>
            <p:nvPr/>
          </p:nvSpPr>
          <p:spPr>
            <a:xfrm rot="1790001">
              <a:off x="8733212" y="4722847"/>
              <a:ext cx="36576" cy="91440"/>
            </a:xfrm>
            <a:custGeom>
              <a:avLst/>
              <a:gdLst>
                <a:gd name="connsiteX0" fmla="*/ 0 w 53788"/>
                <a:gd name="connsiteY0" fmla="*/ 0 h 174811"/>
                <a:gd name="connsiteX1" fmla="*/ 53788 w 53788"/>
                <a:gd name="connsiteY1" fmla="*/ 0 h 174811"/>
                <a:gd name="connsiteX2" fmla="*/ 53788 w 53788"/>
                <a:gd name="connsiteY2" fmla="*/ 174811 h 17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88" h="174811">
                  <a:moveTo>
                    <a:pt x="0" y="0"/>
                  </a:moveTo>
                  <a:lnTo>
                    <a:pt x="53788" y="0"/>
                  </a:lnTo>
                  <a:lnTo>
                    <a:pt x="53788" y="174811"/>
                  </a:lnTo>
                </a:path>
              </a:pathLst>
            </a:custGeom>
            <a:noFill/>
            <a:ln w="952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37">
              <a:extLst>
                <a:ext uri="{FF2B5EF4-FFF2-40B4-BE49-F238E27FC236}">
                  <a16:creationId xmlns:a16="http://schemas.microsoft.com/office/drawing/2014/main" xmlns="" id="{F83547DF-2385-4FF7-A9DB-8313659C521B}"/>
                </a:ext>
              </a:extLst>
            </p:cNvPr>
            <p:cNvSpPr/>
            <p:nvPr/>
          </p:nvSpPr>
          <p:spPr>
            <a:xfrm>
              <a:off x="9331234" y="4639097"/>
              <a:ext cx="121023" cy="477371"/>
            </a:xfrm>
            <a:custGeom>
              <a:avLst/>
              <a:gdLst>
                <a:gd name="connsiteX0" fmla="*/ 0 w 121023"/>
                <a:gd name="connsiteY0" fmla="*/ 477371 h 477371"/>
                <a:gd name="connsiteX1" fmla="*/ 0 w 121023"/>
                <a:gd name="connsiteY1" fmla="*/ 238685 h 477371"/>
                <a:gd name="connsiteX2" fmla="*/ 121023 w 121023"/>
                <a:gd name="connsiteY2" fmla="*/ 0 h 4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023" h="477371">
                  <a:moveTo>
                    <a:pt x="0" y="477371"/>
                  </a:moveTo>
                  <a:lnTo>
                    <a:pt x="0" y="238685"/>
                  </a:lnTo>
                  <a:lnTo>
                    <a:pt x="121023" y="0"/>
                  </a:lnTo>
                </a:path>
              </a:pathLst>
            </a:cu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4D605D4F-C240-44D0-B67D-7A0953F3A3C1}"/>
                </a:ext>
              </a:extLst>
            </p:cNvPr>
            <p:cNvSpPr/>
            <p:nvPr/>
          </p:nvSpPr>
          <p:spPr>
            <a:xfrm>
              <a:off x="9300812" y="4849993"/>
              <a:ext cx="59774" cy="60815"/>
            </a:xfrm>
            <a:prstGeom prst="ellips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39">
              <a:extLst>
                <a:ext uri="{FF2B5EF4-FFF2-40B4-BE49-F238E27FC236}">
                  <a16:creationId xmlns:a16="http://schemas.microsoft.com/office/drawing/2014/main" xmlns="" id="{21605B71-ECBF-41A1-8AD8-F314895CE598}"/>
                </a:ext>
              </a:extLst>
            </p:cNvPr>
            <p:cNvSpPr/>
            <p:nvPr/>
          </p:nvSpPr>
          <p:spPr>
            <a:xfrm rot="1790001">
              <a:off x="9385395" y="4722847"/>
              <a:ext cx="36576" cy="91440"/>
            </a:xfrm>
            <a:custGeom>
              <a:avLst/>
              <a:gdLst>
                <a:gd name="connsiteX0" fmla="*/ 0 w 53788"/>
                <a:gd name="connsiteY0" fmla="*/ 0 h 174811"/>
                <a:gd name="connsiteX1" fmla="*/ 53788 w 53788"/>
                <a:gd name="connsiteY1" fmla="*/ 0 h 174811"/>
                <a:gd name="connsiteX2" fmla="*/ 53788 w 53788"/>
                <a:gd name="connsiteY2" fmla="*/ 174811 h 17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88" h="174811">
                  <a:moveTo>
                    <a:pt x="0" y="0"/>
                  </a:moveTo>
                  <a:lnTo>
                    <a:pt x="53788" y="0"/>
                  </a:lnTo>
                  <a:lnTo>
                    <a:pt x="53788" y="174811"/>
                  </a:lnTo>
                </a:path>
              </a:pathLst>
            </a:custGeom>
            <a:noFill/>
            <a:ln w="952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xmlns="" id="{7BA219C9-8737-431E-90B8-47DBDC1CD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7" t="7403" r="55563" b="42287"/>
            <a:stretch/>
          </p:blipFill>
          <p:spPr>
            <a:xfrm rot="5400000">
              <a:off x="7666888" y="5237642"/>
              <a:ext cx="692925" cy="271415"/>
            </a:xfrm>
            <a:prstGeom prst="rect">
              <a:avLst/>
            </a:prstGeom>
          </p:spPr>
        </p:pic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C59409DE-4F9B-476D-928B-DB5C0F6D8C9D}"/>
                </a:ext>
              </a:extLst>
            </p:cNvPr>
            <p:cNvSpPr/>
            <p:nvPr/>
          </p:nvSpPr>
          <p:spPr>
            <a:xfrm>
              <a:off x="7040181" y="5775171"/>
              <a:ext cx="270855" cy="275571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38F9F6A3-364D-4651-BA42-1677E88B8D3F}"/>
                </a:ext>
              </a:extLst>
            </p:cNvPr>
            <p:cNvSpPr/>
            <p:nvPr/>
          </p:nvSpPr>
          <p:spPr>
            <a:xfrm>
              <a:off x="7040464" y="5759293"/>
              <a:ext cx="90106" cy="157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49">
              <a:extLst>
                <a:ext uri="{FF2B5EF4-FFF2-40B4-BE49-F238E27FC236}">
                  <a16:creationId xmlns:a16="http://schemas.microsoft.com/office/drawing/2014/main" xmlns="" id="{0A54FF0A-B56E-4EA3-913D-A2463B109134}"/>
                </a:ext>
              </a:extLst>
            </p:cNvPr>
            <p:cNvSpPr/>
            <p:nvPr/>
          </p:nvSpPr>
          <p:spPr>
            <a:xfrm>
              <a:off x="7040853" y="5748942"/>
              <a:ext cx="96616" cy="172529"/>
            </a:xfrm>
            <a:custGeom>
              <a:avLst/>
              <a:gdLst>
                <a:gd name="connsiteX0" fmla="*/ 0 w 96616"/>
                <a:gd name="connsiteY0" fmla="*/ 172529 h 172529"/>
                <a:gd name="connsiteX1" fmla="*/ 0 w 96616"/>
                <a:gd name="connsiteY1" fmla="*/ 0 h 172529"/>
                <a:gd name="connsiteX2" fmla="*/ 96616 w 96616"/>
                <a:gd name="connsiteY2" fmla="*/ 0 h 172529"/>
                <a:gd name="connsiteX3" fmla="*/ 96616 w 96616"/>
                <a:gd name="connsiteY3" fmla="*/ 41407 h 1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16" h="172529">
                  <a:moveTo>
                    <a:pt x="0" y="172529"/>
                  </a:moveTo>
                  <a:lnTo>
                    <a:pt x="0" y="0"/>
                  </a:lnTo>
                  <a:lnTo>
                    <a:pt x="96616" y="0"/>
                  </a:lnTo>
                  <a:lnTo>
                    <a:pt x="96616" y="41407"/>
                  </a:lnTo>
                </a:path>
              </a:pathLst>
            </a:custGeom>
            <a:noFill/>
            <a:ln w="158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EFF186BB-0307-4376-BD19-9666A6708029}"/>
                </a:ext>
              </a:extLst>
            </p:cNvPr>
            <p:cNvSpPr/>
            <p:nvPr/>
          </p:nvSpPr>
          <p:spPr>
            <a:xfrm rot="18900000">
              <a:off x="7109218" y="5821632"/>
              <a:ext cx="49974" cy="88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2C05D972-C3D2-4A03-AAF8-B92C668E8D07}"/>
                </a:ext>
              </a:extLst>
            </p:cNvPr>
            <p:cNvSpPr/>
            <p:nvPr/>
          </p:nvSpPr>
          <p:spPr>
            <a:xfrm rot="13500000">
              <a:off x="7198931" y="5821632"/>
              <a:ext cx="49974" cy="88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3680C0A3-5DD9-482F-9F8C-C4CE924B5FB7}"/>
                </a:ext>
              </a:extLst>
            </p:cNvPr>
            <p:cNvSpPr/>
            <p:nvPr/>
          </p:nvSpPr>
          <p:spPr>
            <a:xfrm rot="2700000" flipV="1">
              <a:off x="7109219" y="5915114"/>
              <a:ext cx="49974" cy="88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331AC34B-F6B7-4945-A848-0B9677031A14}"/>
                </a:ext>
              </a:extLst>
            </p:cNvPr>
            <p:cNvSpPr/>
            <p:nvPr/>
          </p:nvSpPr>
          <p:spPr>
            <a:xfrm rot="8100000" flipV="1">
              <a:off x="7198932" y="5915114"/>
              <a:ext cx="49974" cy="88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02398FCA-1959-4278-8135-4CF62306CBA1}"/>
                </a:ext>
              </a:extLst>
            </p:cNvPr>
            <p:cNvSpPr/>
            <p:nvPr/>
          </p:nvSpPr>
          <p:spPr>
            <a:xfrm>
              <a:off x="7149720" y="5879225"/>
              <a:ext cx="58757" cy="597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B3971DBF-D52A-447A-9B77-3994E0A6DA04}"/>
                </a:ext>
              </a:extLst>
            </p:cNvPr>
            <p:cNvGrpSpPr/>
            <p:nvPr/>
          </p:nvGrpSpPr>
          <p:grpSpPr>
            <a:xfrm rot="20700000">
              <a:off x="7015532" y="5572445"/>
              <a:ext cx="78089" cy="148514"/>
              <a:chOff x="4055044" y="695820"/>
              <a:chExt cx="193213" cy="367465"/>
            </a:xfrm>
            <a:noFill/>
          </p:grpSpPr>
          <p:sp>
            <p:nvSpPr>
              <p:cNvPr id="174" name="Arc 173">
                <a:extLst>
                  <a:ext uri="{FF2B5EF4-FFF2-40B4-BE49-F238E27FC236}">
                    <a16:creationId xmlns:a16="http://schemas.microsoft.com/office/drawing/2014/main" xmlns="" id="{BC1C88BF-92D9-4616-9A43-0C056940D687}"/>
                  </a:ext>
                </a:extLst>
              </p:cNvPr>
              <p:cNvSpPr/>
              <p:nvPr/>
            </p:nvSpPr>
            <p:spPr>
              <a:xfrm>
                <a:off x="4055044" y="695820"/>
                <a:ext cx="183536" cy="183535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Arc 174">
                <a:extLst>
                  <a:ext uri="{FF2B5EF4-FFF2-40B4-BE49-F238E27FC236}">
                    <a16:creationId xmlns:a16="http://schemas.microsoft.com/office/drawing/2014/main" xmlns="" id="{217946E7-C28E-469E-AB2E-D8A556C367D6}"/>
                  </a:ext>
                </a:extLst>
              </p:cNvPr>
              <p:cNvSpPr/>
              <p:nvPr/>
            </p:nvSpPr>
            <p:spPr>
              <a:xfrm flipH="1">
                <a:off x="4064723" y="879751"/>
                <a:ext cx="183534" cy="183534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63928854-2575-4331-B512-83F60C9AFEB0}"/>
                </a:ext>
              </a:extLst>
            </p:cNvPr>
            <p:cNvGrpSpPr/>
            <p:nvPr/>
          </p:nvGrpSpPr>
          <p:grpSpPr>
            <a:xfrm rot="20700000">
              <a:off x="7050038" y="5572445"/>
              <a:ext cx="78089" cy="148514"/>
              <a:chOff x="4055044" y="695820"/>
              <a:chExt cx="193213" cy="367465"/>
            </a:xfrm>
            <a:noFill/>
          </p:grpSpPr>
          <p:sp>
            <p:nvSpPr>
              <p:cNvPr id="172" name="Arc 171">
                <a:extLst>
                  <a:ext uri="{FF2B5EF4-FFF2-40B4-BE49-F238E27FC236}">
                    <a16:creationId xmlns:a16="http://schemas.microsoft.com/office/drawing/2014/main" xmlns="" id="{3956530E-6856-4DE2-91CF-F4487E35A966}"/>
                  </a:ext>
                </a:extLst>
              </p:cNvPr>
              <p:cNvSpPr/>
              <p:nvPr/>
            </p:nvSpPr>
            <p:spPr>
              <a:xfrm>
                <a:off x="4055044" y="695820"/>
                <a:ext cx="183536" cy="183535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Arc 172">
                <a:extLst>
                  <a:ext uri="{FF2B5EF4-FFF2-40B4-BE49-F238E27FC236}">
                    <a16:creationId xmlns:a16="http://schemas.microsoft.com/office/drawing/2014/main" xmlns="" id="{F7597D24-CCE7-4BF8-BEED-370DC72D6E51}"/>
                  </a:ext>
                </a:extLst>
              </p:cNvPr>
              <p:cNvSpPr/>
              <p:nvPr/>
            </p:nvSpPr>
            <p:spPr>
              <a:xfrm flipH="1">
                <a:off x="4064723" y="879751"/>
                <a:ext cx="183534" cy="183534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86CA91D4-9B25-4764-AD92-A7CABF31F5BB}"/>
                </a:ext>
              </a:extLst>
            </p:cNvPr>
            <p:cNvGrpSpPr/>
            <p:nvPr/>
          </p:nvGrpSpPr>
          <p:grpSpPr>
            <a:xfrm rot="20700000">
              <a:off x="7084544" y="5572445"/>
              <a:ext cx="78089" cy="148514"/>
              <a:chOff x="4055044" y="695820"/>
              <a:chExt cx="193213" cy="367465"/>
            </a:xfrm>
            <a:noFill/>
          </p:grpSpPr>
          <p:sp>
            <p:nvSpPr>
              <p:cNvPr id="170" name="Arc 169">
                <a:extLst>
                  <a:ext uri="{FF2B5EF4-FFF2-40B4-BE49-F238E27FC236}">
                    <a16:creationId xmlns:a16="http://schemas.microsoft.com/office/drawing/2014/main" xmlns="" id="{EB9F79A7-8846-43A9-ABB6-23D4B69891D9}"/>
                  </a:ext>
                </a:extLst>
              </p:cNvPr>
              <p:cNvSpPr/>
              <p:nvPr/>
            </p:nvSpPr>
            <p:spPr>
              <a:xfrm>
                <a:off x="4055044" y="695820"/>
                <a:ext cx="183536" cy="183535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Arc 170">
                <a:extLst>
                  <a:ext uri="{FF2B5EF4-FFF2-40B4-BE49-F238E27FC236}">
                    <a16:creationId xmlns:a16="http://schemas.microsoft.com/office/drawing/2014/main" xmlns="" id="{BC1DC7F8-9D17-4CB4-AA25-21A059352499}"/>
                  </a:ext>
                </a:extLst>
              </p:cNvPr>
              <p:cNvSpPr/>
              <p:nvPr/>
            </p:nvSpPr>
            <p:spPr>
              <a:xfrm flipH="1">
                <a:off x="4064723" y="879751"/>
                <a:ext cx="183534" cy="183534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7" name="Elbow Connector 166">
              <a:extLst>
                <a:ext uri="{FF2B5EF4-FFF2-40B4-BE49-F238E27FC236}">
                  <a16:creationId xmlns:a16="http://schemas.microsoft.com/office/drawing/2014/main" xmlns="" id="{1D78A7D4-4B31-4613-8516-FB385BEF6512}"/>
                </a:ext>
              </a:extLst>
            </p:cNvPr>
            <p:cNvCxnSpPr>
              <a:cxnSpLocks/>
              <a:stCxn id="108" idx="3"/>
              <a:endCxn id="150" idx="1"/>
            </p:cNvCxnSpPr>
            <p:nvPr/>
          </p:nvCxnSpPr>
          <p:spPr>
            <a:xfrm flipV="1">
              <a:off x="7692652" y="3879712"/>
              <a:ext cx="478195" cy="37289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Freeform 167">
              <a:extLst>
                <a:ext uri="{FF2B5EF4-FFF2-40B4-BE49-F238E27FC236}">
                  <a16:creationId xmlns:a16="http://schemas.microsoft.com/office/drawing/2014/main" xmlns="" id="{FFEA6AC0-CD20-491E-A4B6-5B4850633C73}"/>
                </a:ext>
              </a:extLst>
            </p:cNvPr>
            <p:cNvSpPr/>
            <p:nvPr/>
          </p:nvSpPr>
          <p:spPr>
            <a:xfrm>
              <a:off x="7304276" y="3961015"/>
              <a:ext cx="880493" cy="1349562"/>
            </a:xfrm>
            <a:custGeom>
              <a:avLst/>
              <a:gdLst>
                <a:gd name="connsiteX0" fmla="*/ 844599 w 844599"/>
                <a:gd name="connsiteY0" fmla="*/ 0 h 1497242"/>
                <a:gd name="connsiteX1" fmla="*/ 596804 w 844599"/>
                <a:gd name="connsiteY1" fmla="*/ 0 h 1497242"/>
                <a:gd name="connsiteX2" fmla="*/ 596804 w 844599"/>
                <a:gd name="connsiteY2" fmla="*/ 917890 h 1497242"/>
                <a:gd name="connsiteX3" fmla="*/ 129133 w 844599"/>
                <a:gd name="connsiteY3" fmla="*/ 917890 h 1497242"/>
                <a:gd name="connsiteX4" fmla="*/ 129133 w 844599"/>
                <a:gd name="connsiteY4" fmla="*/ 1497242 h 1497242"/>
                <a:gd name="connsiteX5" fmla="*/ 0 w 844599"/>
                <a:gd name="connsiteY5" fmla="*/ 1497242 h 14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4599" h="1497242">
                  <a:moveTo>
                    <a:pt x="844599" y="0"/>
                  </a:moveTo>
                  <a:lnTo>
                    <a:pt x="596804" y="0"/>
                  </a:lnTo>
                  <a:lnTo>
                    <a:pt x="596804" y="917890"/>
                  </a:lnTo>
                  <a:lnTo>
                    <a:pt x="129133" y="917890"/>
                  </a:lnTo>
                  <a:lnTo>
                    <a:pt x="129133" y="1497242"/>
                  </a:lnTo>
                  <a:lnTo>
                    <a:pt x="0" y="1497242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70">
              <a:extLst>
                <a:ext uri="{FF2B5EF4-FFF2-40B4-BE49-F238E27FC236}">
                  <a16:creationId xmlns:a16="http://schemas.microsoft.com/office/drawing/2014/main" xmlns="" id="{1CF342B1-7B29-4266-8BCA-20533620DAD2}"/>
                </a:ext>
              </a:extLst>
            </p:cNvPr>
            <p:cNvSpPr/>
            <p:nvPr/>
          </p:nvSpPr>
          <p:spPr>
            <a:xfrm>
              <a:off x="8296451" y="3918036"/>
              <a:ext cx="247796" cy="1400091"/>
            </a:xfrm>
            <a:custGeom>
              <a:avLst/>
              <a:gdLst>
                <a:gd name="connsiteX0" fmla="*/ 0 w 247796"/>
                <a:gd name="connsiteY0" fmla="*/ 1368110 h 1368110"/>
                <a:gd name="connsiteX1" fmla="*/ 247796 w 247796"/>
                <a:gd name="connsiteY1" fmla="*/ 1368110 h 1368110"/>
                <a:gd name="connsiteX2" fmla="*/ 247796 w 247796"/>
                <a:gd name="connsiteY2" fmla="*/ 0 h 13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796" h="1368110">
                  <a:moveTo>
                    <a:pt x="0" y="1368110"/>
                  </a:moveTo>
                  <a:lnTo>
                    <a:pt x="247796" y="1368110"/>
                  </a:lnTo>
                  <a:lnTo>
                    <a:pt x="247796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Elbow Connector 171">
              <a:extLst>
                <a:ext uri="{FF2B5EF4-FFF2-40B4-BE49-F238E27FC236}">
                  <a16:creationId xmlns:a16="http://schemas.microsoft.com/office/drawing/2014/main" xmlns="" id="{855D803F-9183-4A35-A9A3-AE5F5959B604}"/>
                </a:ext>
              </a:extLst>
            </p:cNvPr>
            <p:cNvCxnSpPr>
              <a:cxnSpLocks/>
              <a:stCxn id="142" idx="3"/>
              <a:endCxn id="149" idx="2"/>
            </p:cNvCxnSpPr>
            <p:nvPr/>
          </p:nvCxnSpPr>
          <p:spPr>
            <a:xfrm flipV="1">
              <a:off x="8744590" y="4160078"/>
              <a:ext cx="203843" cy="1014003"/>
            </a:xfrm>
            <a:prstGeom prst="bentConnector2">
              <a:avLst/>
            </a:prstGeom>
            <a:ln w="127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Freeform 172">
              <a:extLst>
                <a:ext uri="{FF2B5EF4-FFF2-40B4-BE49-F238E27FC236}">
                  <a16:creationId xmlns:a16="http://schemas.microsoft.com/office/drawing/2014/main" xmlns="" id="{45F9A4C1-056C-4B5C-9512-8033E8737177}"/>
                </a:ext>
              </a:extLst>
            </p:cNvPr>
            <p:cNvSpPr/>
            <p:nvPr/>
          </p:nvSpPr>
          <p:spPr>
            <a:xfrm flipH="1">
              <a:off x="9113129" y="3918037"/>
              <a:ext cx="198935" cy="858559"/>
            </a:xfrm>
            <a:custGeom>
              <a:avLst/>
              <a:gdLst>
                <a:gd name="connsiteX0" fmla="*/ 0 w 247796"/>
                <a:gd name="connsiteY0" fmla="*/ 1368110 h 1368110"/>
                <a:gd name="connsiteX1" fmla="*/ 247796 w 247796"/>
                <a:gd name="connsiteY1" fmla="*/ 1368110 h 1368110"/>
                <a:gd name="connsiteX2" fmla="*/ 247796 w 247796"/>
                <a:gd name="connsiteY2" fmla="*/ 0 h 13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796" h="1368110">
                  <a:moveTo>
                    <a:pt x="0" y="1368110"/>
                  </a:moveTo>
                  <a:lnTo>
                    <a:pt x="247796" y="1368110"/>
                  </a:lnTo>
                  <a:lnTo>
                    <a:pt x="247796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87F90135-16E1-46D1-8E9E-1EFA09F08BEF}"/>
                </a:ext>
              </a:extLst>
            </p:cNvPr>
            <p:cNvSpPr/>
            <p:nvPr/>
          </p:nvSpPr>
          <p:spPr>
            <a:xfrm>
              <a:off x="8622543" y="4989523"/>
              <a:ext cx="122047" cy="369115"/>
            </a:xfrm>
            <a:prstGeom prst="rect">
              <a:avLst/>
            </a:prstGeom>
            <a:solidFill>
              <a:schemeClr val="bg1"/>
            </a:solidFill>
            <a:ln w="15875" cap="sq">
              <a:solidFill>
                <a:schemeClr val="bg2">
                  <a:lumMod val="1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56051014-F5A6-4BCB-BBB5-CAFAFD708061}"/>
                </a:ext>
              </a:extLst>
            </p:cNvPr>
            <p:cNvSpPr/>
            <p:nvPr/>
          </p:nvSpPr>
          <p:spPr>
            <a:xfrm>
              <a:off x="9268495" y="4989523"/>
              <a:ext cx="122047" cy="369115"/>
            </a:xfrm>
            <a:prstGeom prst="rect">
              <a:avLst/>
            </a:prstGeom>
            <a:solidFill>
              <a:schemeClr val="bg1"/>
            </a:solidFill>
            <a:ln w="15875" cap="sq">
              <a:solidFill>
                <a:schemeClr val="bg2">
                  <a:lumMod val="1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="" id="{C6EA47D1-FA9A-4819-BAD2-D25EDD2F29C8}"/>
                </a:ext>
              </a:extLst>
            </p:cNvPr>
            <p:cNvGrpSpPr/>
            <p:nvPr/>
          </p:nvGrpSpPr>
          <p:grpSpPr>
            <a:xfrm flipH="1">
              <a:off x="9838947" y="4639097"/>
              <a:ext cx="186537" cy="719541"/>
              <a:chOff x="7468722" y="1696710"/>
              <a:chExt cx="186537" cy="719541"/>
            </a:xfrm>
          </p:grpSpPr>
          <p:sp>
            <p:nvSpPr>
              <p:cNvPr id="167" name="Freeform 140">
                <a:extLst>
                  <a:ext uri="{FF2B5EF4-FFF2-40B4-BE49-F238E27FC236}">
                    <a16:creationId xmlns:a16="http://schemas.microsoft.com/office/drawing/2014/main" xmlns="" id="{D08B7D94-7486-4006-99EC-B64172AE818A}"/>
                  </a:ext>
                </a:extLst>
              </p:cNvPr>
              <p:cNvSpPr/>
              <p:nvPr/>
            </p:nvSpPr>
            <p:spPr>
              <a:xfrm>
                <a:off x="7534236" y="1696710"/>
                <a:ext cx="121023" cy="477371"/>
              </a:xfrm>
              <a:custGeom>
                <a:avLst/>
                <a:gdLst>
                  <a:gd name="connsiteX0" fmla="*/ 0 w 121023"/>
                  <a:gd name="connsiteY0" fmla="*/ 477371 h 477371"/>
                  <a:gd name="connsiteX1" fmla="*/ 0 w 121023"/>
                  <a:gd name="connsiteY1" fmla="*/ 238685 h 477371"/>
                  <a:gd name="connsiteX2" fmla="*/ 121023 w 121023"/>
                  <a:gd name="connsiteY2" fmla="*/ 0 h 47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023" h="477371">
                    <a:moveTo>
                      <a:pt x="0" y="477371"/>
                    </a:moveTo>
                    <a:lnTo>
                      <a:pt x="0" y="238685"/>
                    </a:lnTo>
                    <a:lnTo>
                      <a:pt x="121023" y="0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xmlns="" id="{33485CF8-4950-4624-86CA-AF02503DBB6E}"/>
                  </a:ext>
                </a:extLst>
              </p:cNvPr>
              <p:cNvSpPr/>
              <p:nvPr/>
            </p:nvSpPr>
            <p:spPr>
              <a:xfrm>
                <a:off x="7503814" y="1907606"/>
                <a:ext cx="59774" cy="60815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xmlns="" id="{BA2F667C-7379-4D72-87BB-67ACDDC2B98D}"/>
                  </a:ext>
                </a:extLst>
              </p:cNvPr>
              <p:cNvSpPr/>
              <p:nvPr/>
            </p:nvSpPr>
            <p:spPr>
              <a:xfrm>
                <a:off x="7468722" y="2047136"/>
                <a:ext cx="122047" cy="369115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8313F783-062B-4D66-914D-75FB735B1064}"/>
                </a:ext>
              </a:extLst>
            </p:cNvPr>
            <p:cNvSpPr/>
            <p:nvPr/>
          </p:nvSpPr>
          <p:spPr>
            <a:xfrm>
              <a:off x="7496201" y="3565618"/>
              <a:ext cx="270855" cy="27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C1920589-5854-4164-AA3A-52E69905F064}"/>
                </a:ext>
              </a:extLst>
            </p:cNvPr>
            <p:cNvSpPr/>
            <p:nvPr/>
          </p:nvSpPr>
          <p:spPr>
            <a:xfrm>
              <a:off x="7981478" y="4976507"/>
              <a:ext cx="4751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xmlns="" id="{63C571BD-21AC-4DD9-9136-A663043A4011}"/>
                </a:ext>
              </a:extLst>
            </p:cNvPr>
            <p:cNvGrpSpPr/>
            <p:nvPr/>
          </p:nvGrpSpPr>
          <p:grpSpPr>
            <a:xfrm rot="16200000">
              <a:off x="7591979" y="3630172"/>
              <a:ext cx="78982" cy="148355"/>
              <a:chOff x="4052835" y="704069"/>
              <a:chExt cx="195422" cy="367073"/>
            </a:xfrm>
            <a:noFill/>
          </p:grpSpPr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xmlns="" id="{131DAA75-FE7F-4146-93AA-522E28C3556D}"/>
                  </a:ext>
                </a:extLst>
              </p:cNvPr>
              <p:cNvSpPr/>
              <p:nvPr/>
            </p:nvSpPr>
            <p:spPr>
              <a:xfrm>
                <a:off x="4052835" y="704069"/>
                <a:ext cx="183535" cy="183535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xmlns="" id="{9777F184-8A26-49A0-8298-7F403E699DF6}"/>
                  </a:ext>
                </a:extLst>
              </p:cNvPr>
              <p:cNvSpPr/>
              <p:nvPr/>
            </p:nvSpPr>
            <p:spPr>
              <a:xfrm flipH="1">
                <a:off x="4064724" y="887607"/>
                <a:ext cx="183533" cy="183535"/>
              </a:xfrm>
              <a:prstGeom prst="arc">
                <a:avLst>
                  <a:gd name="adj1" fmla="val 16200000"/>
                  <a:gd name="adj2" fmla="val 5359778"/>
                </a:avLst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05D9C72C-A743-4390-8E5E-5F94E7B6148E}"/>
                </a:ext>
              </a:extLst>
            </p:cNvPr>
            <p:cNvCxnSpPr>
              <a:cxnSpLocks/>
            </p:cNvCxnSpPr>
            <p:nvPr/>
          </p:nvCxnSpPr>
          <p:spPr>
            <a:xfrm>
              <a:off x="8023508" y="5716731"/>
              <a:ext cx="0" cy="9144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91ACE562-E97B-4A53-B567-B5CE4C93D4F9}"/>
                </a:ext>
              </a:extLst>
            </p:cNvPr>
            <p:cNvSpPr/>
            <p:nvPr/>
          </p:nvSpPr>
          <p:spPr>
            <a:xfrm>
              <a:off x="8187542" y="3569729"/>
              <a:ext cx="1521782" cy="5903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1F94B5A1-94A9-4A1B-B30B-CB820B3F847A}"/>
                </a:ext>
              </a:extLst>
            </p:cNvPr>
            <p:cNvSpPr txBox="1"/>
            <p:nvPr/>
          </p:nvSpPr>
          <p:spPr>
            <a:xfrm>
              <a:off x="8170847" y="3724255"/>
              <a:ext cx="736040" cy="31091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</a:rPr>
                <a:t>Microgrid controller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96EAACAE-6494-4503-B4BE-B4A35C09DA26}"/>
                </a:ext>
              </a:extLst>
            </p:cNvPr>
            <p:cNvSpPr txBox="1"/>
            <p:nvPr/>
          </p:nvSpPr>
          <p:spPr>
            <a:xfrm>
              <a:off x="8831386" y="3878693"/>
              <a:ext cx="794048" cy="212297"/>
            </a:xfrm>
            <a:prstGeom prst="roundRect">
              <a:avLst>
                <a:gd name="adj" fmla="val 342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IEEE 2030.7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0EEE2821-88BB-4CB3-958C-23E5524E3D24}"/>
                </a:ext>
              </a:extLst>
            </p:cNvPr>
            <p:cNvSpPr txBox="1"/>
            <p:nvPr/>
          </p:nvSpPr>
          <p:spPr>
            <a:xfrm>
              <a:off x="8831386" y="3630965"/>
              <a:ext cx="794048" cy="212297"/>
            </a:xfrm>
            <a:prstGeom prst="roundRect">
              <a:avLst>
                <a:gd name="adj" fmla="val 342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800" dirty="0">
                  <a:solidFill>
                    <a:schemeClr val="bg2">
                      <a:lumMod val="10000"/>
                    </a:schemeClr>
                  </a:solidFill>
                </a:rPr>
                <a:t>IEEE 1547</a:t>
              </a:r>
            </a:p>
          </p:txBody>
        </p:sp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xmlns="" id="{A4F22DE5-D812-4459-8246-30DABDA52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326" y="5669731"/>
              <a:ext cx="646643" cy="438600"/>
            </a:xfrm>
            <a:prstGeom prst="rect">
              <a:avLst/>
            </a:prstGeom>
          </p:spPr>
        </p:pic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44CD7C93-9ABE-4037-8B8F-2F6DB5DC02A5}"/>
                </a:ext>
              </a:extLst>
            </p:cNvPr>
            <p:cNvCxnSpPr>
              <a:cxnSpLocks/>
            </p:cNvCxnSpPr>
            <p:nvPr/>
          </p:nvCxnSpPr>
          <p:spPr>
            <a:xfrm>
              <a:off x="8023508" y="5710381"/>
              <a:ext cx="0" cy="91440"/>
            </a:xfrm>
            <a:prstGeom prst="line">
              <a:avLst/>
            </a:prstGeom>
            <a:ln w="95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CB1C780A-7DBB-439E-ACCD-077EBF522D48}"/>
                </a:ext>
              </a:extLst>
            </p:cNvPr>
            <p:cNvSpPr/>
            <p:nvPr/>
          </p:nvSpPr>
          <p:spPr>
            <a:xfrm>
              <a:off x="7885668" y="5790134"/>
              <a:ext cx="270855" cy="27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EEF738BE-506B-4E21-8AEA-8B8E6A3D424F}"/>
                </a:ext>
              </a:extLst>
            </p:cNvPr>
            <p:cNvCxnSpPr>
              <a:cxnSpLocks/>
            </p:cNvCxnSpPr>
            <p:nvPr/>
          </p:nvCxnSpPr>
          <p:spPr>
            <a:xfrm>
              <a:off x="8004458" y="4929331"/>
              <a:ext cx="0" cy="45720"/>
            </a:xfrm>
            <a:prstGeom prst="line">
              <a:avLst/>
            </a:prstGeom>
            <a:ln w="952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ED020686-5ECA-43AB-8832-831C6E96C05E}"/>
                </a:ext>
              </a:extLst>
            </p:cNvPr>
            <p:cNvCxnSpPr>
              <a:cxnSpLocks/>
            </p:cNvCxnSpPr>
            <p:nvPr/>
          </p:nvCxnSpPr>
          <p:spPr>
            <a:xfrm>
              <a:off x="7859901" y="5937274"/>
              <a:ext cx="18288" cy="0"/>
            </a:xfrm>
            <a:prstGeom prst="line">
              <a:avLst/>
            </a:prstGeom>
            <a:ln w="158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xmlns="" id="{EA3B0E12-86EA-424C-A6FE-48ADC274CCEE}"/>
                </a:ext>
              </a:extLst>
            </p:cNvPr>
            <p:cNvSpPr txBox="1"/>
            <p:nvPr/>
          </p:nvSpPr>
          <p:spPr>
            <a:xfrm>
              <a:off x="8128454" y="4141472"/>
              <a:ext cx="361676" cy="22607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>
                  <a:solidFill>
                    <a:srgbClr val="FF0000"/>
                  </a:solidFill>
                </a:rPr>
                <a:t>NEW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xmlns="" id="{C3D20AD9-3DFC-40B3-B338-A644B6266DD1}"/>
                </a:ext>
              </a:extLst>
            </p:cNvPr>
            <p:cNvSpPr txBox="1"/>
            <p:nvPr/>
          </p:nvSpPr>
          <p:spPr>
            <a:xfrm>
              <a:off x="8128454" y="4753869"/>
              <a:ext cx="361676" cy="22607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>
                  <a:solidFill>
                    <a:srgbClr val="FF0000"/>
                  </a:solidFill>
                </a:rPr>
                <a:t>NEW</a:t>
              </a:r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xmlns="" id="{AF5632DE-665B-4F60-B303-3B3AFF2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08893" y="4588287"/>
              <a:ext cx="646643" cy="438600"/>
            </a:xfrm>
            <a:prstGeom prst="rect">
              <a:avLst/>
            </a:prstGeom>
          </p:spPr>
        </p:pic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103580E4-108D-463F-9E8E-7C1C91299C86}"/>
                </a:ext>
              </a:extLst>
            </p:cNvPr>
            <p:cNvSpPr/>
            <p:nvPr/>
          </p:nvSpPr>
          <p:spPr>
            <a:xfrm>
              <a:off x="10091517" y="4709177"/>
              <a:ext cx="270855" cy="27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F0">
                  <a:alpha val="5200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17E07FA8-C14B-42C1-B543-9A7FBEC00D52}"/>
                </a:ext>
              </a:extLst>
            </p:cNvPr>
            <p:cNvCxnSpPr>
              <a:cxnSpLocks/>
            </p:cNvCxnSpPr>
            <p:nvPr/>
          </p:nvCxnSpPr>
          <p:spPr>
            <a:xfrm>
              <a:off x="10092513" y="4584220"/>
              <a:ext cx="13611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xmlns="" id="{41A40FD0-0525-4891-859A-A8424CD9FD2C}"/>
                </a:ext>
              </a:extLst>
            </p:cNvPr>
            <p:cNvSpPr/>
            <p:nvPr/>
          </p:nvSpPr>
          <p:spPr>
            <a:xfrm>
              <a:off x="10062627" y="4551976"/>
              <a:ext cx="59774" cy="60815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Circular Arrow 8">
              <a:extLst>
                <a:ext uri="{FF2B5EF4-FFF2-40B4-BE49-F238E27FC236}">
                  <a16:creationId xmlns:a16="http://schemas.microsoft.com/office/drawing/2014/main" xmlns="" id="{BC4927EA-BDBC-4E1E-AEC6-E9E96D9E6604}"/>
                </a:ext>
              </a:extLst>
            </p:cNvPr>
            <p:cNvSpPr/>
            <p:nvPr/>
          </p:nvSpPr>
          <p:spPr>
            <a:xfrm rot="20700000">
              <a:off x="9834689" y="4653085"/>
              <a:ext cx="249485" cy="249485"/>
            </a:xfrm>
            <a:prstGeom prst="circularArrow">
              <a:avLst>
                <a:gd name="adj1" fmla="val 677"/>
                <a:gd name="adj2" fmla="val 1041963"/>
                <a:gd name="adj3" fmla="val 19926740"/>
                <a:gd name="adj4" fmla="val 11767265"/>
                <a:gd name="adj5" fmla="val 9621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A8E99060-3C78-48F7-BDF6-28745C5D613D}"/>
              </a:ext>
            </a:extLst>
          </p:cNvPr>
          <p:cNvSpPr txBox="1"/>
          <p:nvPr/>
        </p:nvSpPr>
        <p:spPr>
          <a:xfrm>
            <a:off x="6947885" y="3100681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Proposed technology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6DCB4349-7DCD-4618-AE6F-5A6DA44CD731}"/>
              </a:ext>
            </a:extLst>
          </p:cNvPr>
          <p:cNvSpPr txBox="1"/>
          <p:nvPr/>
        </p:nvSpPr>
        <p:spPr>
          <a:xfrm>
            <a:off x="2154443" y="3112643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Existing technology</a:t>
            </a:r>
          </a:p>
        </p:txBody>
      </p:sp>
      <p:sp>
        <p:nvSpPr>
          <p:cNvPr id="178" name="Content Placeholder 2">
            <a:extLst>
              <a:ext uri="{FF2B5EF4-FFF2-40B4-BE49-F238E27FC236}">
                <a16:creationId xmlns:a16="http://schemas.microsoft.com/office/drawing/2014/main" xmlns="" id="{9C834BF9-5B5F-4202-A7FF-FE33BACAE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" y="3657600"/>
            <a:ext cx="3859929" cy="22860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1400" b="1" u="sng" dirty="0"/>
              <a:t>Limitations with current practice</a:t>
            </a:r>
            <a:r>
              <a:rPr lang="en-US" altLang="en-US" sz="1400" dirty="0"/>
              <a:t>: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lengthy interconnection process with comprehensive system studies to demonstrate compliance with utility requirements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high fault contribution that limits hosting capacity of the feeder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generator oversized for harmonics and reactive power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limited reactive power flexibility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high interconnection costs limiting ROI and discouraging projects to go to commissioning</a:t>
            </a:r>
          </a:p>
        </p:txBody>
      </p:sp>
      <p:sp>
        <p:nvSpPr>
          <p:cNvPr id="179" name="Content Placeholder 2">
            <a:extLst>
              <a:ext uri="{FF2B5EF4-FFF2-40B4-BE49-F238E27FC236}">
                <a16:creationId xmlns:a16="http://schemas.microsoft.com/office/drawing/2014/main" xmlns="" id="{F7243110-8F55-4A12-B034-96F16BF24E25}"/>
              </a:ext>
            </a:extLst>
          </p:cNvPr>
          <p:cNvSpPr txBox="1">
            <a:spLocks/>
          </p:cNvSpPr>
          <p:nvPr/>
        </p:nvSpPr>
        <p:spPr bwMode="auto">
          <a:xfrm>
            <a:off x="4464328" y="3657600"/>
            <a:ext cx="4527272" cy="240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>
                <a:schemeClr val="tx2"/>
              </a:buClr>
            </a:pPr>
            <a:r>
              <a:rPr lang="en-US" altLang="en-US" sz="1400" b="1" u="sng" dirty="0"/>
              <a:t>Proposed approach</a:t>
            </a:r>
            <a:r>
              <a:rPr lang="en-US" altLang="en-US" sz="1400" dirty="0"/>
              <a:t>: 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200" dirty="0"/>
              <a:t>interconnect CHP systems using a grid-ready inverter which already incorporates the key grid functions. 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200" dirty="0"/>
              <a:t>plant controller for energy management and protection </a:t>
            </a:r>
          </a:p>
          <a:p>
            <a:pPr defTabSz="914400" eaLnBrk="1" hangingPunct="1">
              <a:buClr>
                <a:schemeClr val="tx2"/>
              </a:buClr>
            </a:pPr>
            <a:r>
              <a:rPr lang="en-US" altLang="en-US" sz="1400" dirty="0"/>
              <a:t>Critical innovations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200" dirty="0"/>
              <a:t>reduce required size of the generator by 25%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200" dirty="0"/>
              <a:t>significantly limit the short-circuit fault contribution of CHP eliminating a key barrier to higher penetration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200" dirty="0"/>
              <a:t>decouple the CHP frequency from the grid dynamics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200" dirty="0"/>
              <a:t>streamline the interconnection process of CHP in the distribution grid with the grid-ready inverter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Approach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6019800"/>
            <a:ext cx="8636290" cy="66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000" dirty="0"/>
              <a:t>(Converter-Interfaced CHP Plant for Improved Grid-Integration, Flexibility and Resiliency)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CAFB125-5AC7-4867-B36E-891BCD1D0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10" y="1371600"/>
            <a:ext cx="4341590" cy="41148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1400" dirty="0"/>
              <a:t>Confirm the economic feasibility of converter-interfaced CHP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study 5 user-cases (applications, size, ISO)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compare ROI between directly-coupled and converter-interfaced CHP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sensitivity analysis of the ROI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800" dirty="0"/>
          </a:p>
          <a:p>
            <a:pPr eaLnBrk="1" hangingPunct="1">
              <a:buClr>
                <a:schemeClr val="tx2"/>
              </a:buClr>
            </a:pPr>
            <a:endParaRPr lang="en-US" altLang="en-US" sz="1400" dirty="0"/>
          </a:p>
          <a:p>
            <a:pPr eaLnBrk="1" hangingPunct="1">
              <a:buClr>
                <a:schemeClr val="tx2"/>
              </a:buClr>
            </a:pPr>
            <a:r>
              <a:rPr lang="en-US" altLang="en-US" sz="1400" dirty="0"/>
              <a:t>Confirm the technical performance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design the converter and its controls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develop a hardware-in-the-loop simulations platform to validate system performance and compliance with IEEE 1547 </a:t>
            </a:r>
          </a:p>
          <a:p>
            <a:pPr lvl="1" eaLnBrk="1" hangingPunct="1">
              <a:buClr>
                <a:schemeClr val="tx2"/>
              </a:buClr>
            </a:pPr>
            <a:endParaRPr lang="en-US" altLang="en-US" sz="800" dirty="0"/>
          </a:p>
          <a:p>
            <a:pPr eaLnBrk="1" hangingPunct="1">
              <a:buClr>
                <a:schemeClr val="tx2"/>
              </a:buClr>
            </a:pPr>
            <a:endParaRPr lang="en-US" altLang="en-US" sz="1400" dirty="0"/>
          </a:p>
          <a:p>
            <a:pPr eaLnBrk="1" hangingPunct="1">
              <a:buClr>
                <a:schemeClr val="tx2"/>
              </a:buClr>
            </a:pPr>
            <a:r>
              <a:rPr lang="en-US" altLang="en-US" sz="1400" dirty="0"/>
              <a:t>Validate the system performance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develop a power hardware-in-the-loop with a  +1MW converter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200" dirty="0"/>
              <a:t>test performance for active and reactive power dispatch and connection and disconnection to grid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B209C4C-6D05-4242-9CC7-49573C3152D5}"/>
              </a:ext>
            </a:extLst>
          </p:cNvPr>
          <p:cNvSpPr txBox="1">
            <a:spLocks/>
          </p:cNvSpPr>
          <p:nvPr/>
        </p:nvSpPr>
        <p:spPr bwMode="auto">
          <a:xfrm>
            <a:off x="4686728" y="3753142"/>
            <a:ext cx="4240859" cy="20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Clr>
                <a:schemeClr val="tx2"/>
              </a:buClr>
              <a:buNone/>
            </a:pPr>
            <a:r>
              <a:rPr lang="en-US" altLang="en-US" sz="1600" dirty="0"/>
              <a:t>Key technical challenges</a:t>
            </a:r>
          </a:p>
          <a:p>
            <a:pPr defTabSz="914400" eaLnBrk="1" hangingPunct="1">
              <a:buClr>
                <a:schemeClr val="tx2"/>
              </a:buClr>
            </a:pPr>
            <a:r>
              <a:rPr lang="en-US" altLang="en-US" sz="1400" dirty="0"/>
              <a:t>integration of the different controls from the engine, the generator, the converter and the plant controller</a:t>
            </a:r>
          </a:p>
          <a:p>
            <a:pPr defTabSz="914400" eaLnBrk="1" hangingPunct="1">
              <a:buClr>
                <a:schemeClr val="tx2"/>
              </a:buClr>
            </a:pPr>
            <a:r>
              <a:rPr lang="en-US" altLang="en-US" sz="1400" dirty="0"/>
              <a:t>demonstrate ride-through capabilities that meet IEEE 1547 category II DER performances</a:t>
            </a:r>
          </a:p>
          <a:p>
            <a:pPr defTabSz="914400" eaLnBrk="1" hangingPunct="1">
              <a:buClr>
                <a:schemeClr val="tx2"/>
              </a:buClr>
            </a:pPr>
            <a:r>
              <a:rPr lang="en-US" altLang="en-US" sz="1400" dirty="0"/>
              <a:t>develop controls for islanding mode operation</a:t>
            </a:r>
          </a:p>
          <a:p>
            <a:pPr defTabSz="914400" eaLnBrk="1" hangingPunct="1">
              <a:buClr>
                <a:schemeClr val="tx2"/>
              </a:buClr>
            </a:pPr>
            <a:r>
              <a:rPr lang="en-US" altLang="en-US" sz="1400" dirty="0"/>
              <a:t>fault selectivity in islanding mode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5633B5-E47B-4BEB-9699-195D62157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95400"/>
            <a:ext cx="4243869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5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Results and Accomplishments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6019800"/>
            <a:ext cx="8636290" cy="66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000" dirty="0"/>
              <a:t>(Converter-Interfaced CHP Plant for Improved Grid-Integration, Flexibility and Resiliency)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62E6DE9-0D97-4B1E-828D-B2DF6CB00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24895"/>
              </p:ext>
            </p:extLst>
          </p:nvPr>
        </p:nvGraphicFramePr>
        <p:xfrm>
          <a:off x="457200" y="969321"/>
          <a:ext cx="8229600" cy="3194083"/>
        </p:xfrm>
        <a:graphic>
          <a:graphicData uri="http://schemas.openxmlformats.org/drawingml/2006/table">
            <a:tbl>
              <a:tblPr/>
              <a:tblGrid>
                <a:gridCol w="2480884">
                  <a:extLst>
                    <a:ext uri="{9D8B030D-6E8A-4147-A177-3AD203B41FA5}">
                      <a16:colId xmlns:a16="http://schemas.microsoft.com/office/drawing/2014/main" xmlns="" val="1778894767"/>
                    </a:ext>
                  </a:extLst>
                </a:gridCol>
                <a:gridCol w="4841726">
                  <a:extLst>
                    <a:ext uri="{9D8B030D-6E8A-4147-A177-3AD203B41FA5}">
                      <a16:colId xmlns:a16="http://schemas.microsoft.com/office/drawing/2014/main" xmlns="" val="1059709960"/>
                    </a:ext>
                  </a:extLst>
                </a:gridCol>
                <a:gridCol w="906990">
                  <a:extLst>
                    <a:ext uri="{9D8B030D-6E8A-4147-A177-3AD203B41FA5}">
                      <a16:colId xmlns:a16="http://schemas.microsoft.com/office/drawing/2014/main" xmlns="" val="1637495210"/>
                    </a:ext>
                  </a:extLst>
                </a:gridCol>
              </a:tblGrid>
              <a:tr h="3287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Milestone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052019"/>
                  </a:ext>
                </a:extLst>
              </a:tr>
              <a:tr h="22350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Budget Period 1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070691"/>
                  </a:ext>
                </a:extLst>
              </a:tr>
              <a:tr h="560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Comparison of the technical merit between converter-interfaced and directly-coupled CHP plants completed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 detailed evaluation of the technical merit of converter-interfaced CHP is completed and compared with directly-coupled CHP.  A validated list of the technical specifications for selecting and sizing the converter for the CHP</a:t>
                      </a:r>
                    </a:p>
                  </a:txBody>
                  <a:tcPr marL="7263" marR="7263" marT="7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Achieved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3" marR="7263" marT="7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3875899"/>
                  </a:ext>
                </a:extLst>
              </a:tr>
              <a:tr h="454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Comparison of the economical merit between converter-interfaced and directly-coupled CHP plants completed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 business case study for converter-interfaced CHP is completed and compared with directly-coupled CHP plants. Detailed ROI calculations</a:t>
                      </a:r>
                    </a:p>
                  </a:txBody>
                  <a:tcPr marL="7263" marR="7263" marT="7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Achieved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63" marR="7263" marT="7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9071915"/>
                  </a:ext>
                </a:extLst>
              </a:tr>
              <a:tr h="3287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Load meters installed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Load meters installed for real-time testing of the interface converter; Real-time load data readings available at the microgrid controller</a:t>
                      </a:r>
                    </a:p>
                  </a:txBody>
                  <a:tcPr marL="7263" marR="7263" marT="7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Partially achieved</a:t>
                      </a:r>
                    </a:p>
                  </a:txBody>
                  <a:tcPr marL="7263" marR="7263" marT="7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19114"/>
                  </a:ext>
                </a:extLst>
              </a:tr>
              <a:tr h="3649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Control algorithms validated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Hardware-in-loop (HIL) simulations results confirming compliance with IEEE 1547 and P2030.7</a:t>
                      </a:r>
                    </a:p>
                  </a:txBody>
                  <a:tcPr marL="7263" marR="7263" marT="7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Partially achieved</a:t>
                      </a:r>
                    </a:p>
                  </a:txBody>
                  <a:tcPr marL="7263" marR="7263" marT="7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415665"/>
                  </a:ext>
                </a:extLst>
              </a:tr>
              <a:tr h="863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Calculated ROI for converter-interfaced CHP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 justify the continuation of the project the ROI for converter-interfaced CHP in at least one of the use cases studied must be higher than 15%. Moreover, the ROI for converter-interfaced CHP should be in the majority of cases higher than that of baseline directly-coupled CHP</a:t>
                      </a:r>
                    </a:p>
                  </a:txBody>
                  <a:tcPr marL="7263" marR="7263" marT="7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Achieved</a:t>
                      </a:r>
                      <a:endParaRPr kumimoji="0" lang="en-US" sz="1100" b="0" i="0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63" marR="7263" marT="7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039043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1071243-2A5E-4385-956B-5286549AE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079141"/>
              </p:ext>
            </p:extLst>
          </p:nvPr>
        </p:nvGraphicFramePr>
        <p:xfrm>
          <a:off x="457200" y="4114800"/>
          <a:ext cx="8229601" cy="1797035"/>
        </p:xfrm>
        <a:graphic>
          <a:graphicData uri="http://schemas.openxmlformats.org/drawingml/2006/table">
            <a:tbl>
              <a:tblPr/>
              <a:tblGrid>
                <a:gridCol w="2480885">
                  <a:extLst>
                    <a:ext uri="{9D8B030D-6E8A-4147-A177-3AD203B41FA5}">
                      <a16:colId xmlns:a16="http://schemas.microsoft.com/office/drawing/2014/main" xmlns="" val="1204381083"/>
                    </a:ext>
                  </a:extLst>
                </a:gridCol>
                <a:gridCol w="4841726">
                  <a:extLst>
                    <a:ext uri="{9D8B030D-6E8A-4147-A177-3AD203B41FA5}">
                      <a16:colId xmlns:a16="http://schemas.microsoft.com/office/drawing/2014/main" xmlns="" val="4036423753"/>
                    </a:ext>
                  </a:extLst>
                </a:gridCol>
                <a:gridCol w="906990">
                  <a:extLst>
                    <a:ext uri="{9D8B030D-6E8A-4147-A177-3AD203B41FA5}">
                      <a16:colId xmlns:a16="http://schemas.microsoft.com/office/drawing/2014/main" xmlns="" val="1282527069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Budget Period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9873126"/>
                  </a:ext>
                </a:extLst>
              </a:tr>
              <a:tr h="575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Power hardware-in-loop (PHIL) test setup completed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 testbed controllability must be demonstrated. Inverter output data and system protection functions should match load and trip commands from the microgrid controller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 progress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5402081"/>
                  </a:ext>
                </a:extLst>
              </a:tr>
              <a:tr h="325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System performance validated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PHIL tests and simulations results confirming compliance with IEEE 1547 and P2030.7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 progress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9834800"/>
                  </a:ext>
                </a:extLst>
              </a:tr>
              <a:tr h="6478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Controls integration and full operation of the Inverter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Controls integration and full operation of the inverter should be met. Moreover, the design should demonstrate the ability to meet IEEE 1547 requirements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 progress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19238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100" dirty="0"/>
              <a:t>Results and Accomplishments </a:t>
            </a:r>
            <a:r>
              <a:rPr lang="en-US" altLang="en-US" sz="1400" dirty="0">
                <a:solidFill>
                  <a:schemeClr val="bg1"/>
                </a:solidFill>
              </a:rPr>
              <a:t>(1 slide max)</a:t>
            </a:r>
            <a:endParaRPr lang="en-US" altLang="en-US" sz="4100" dirty="0">
              <a:solidFill>
                <a:schemeClr val="bg1"/>
              </a:solidFill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81000" y="6172200"/>
            <a:ext cx="8636290" cy="66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000" dirty="0"/>
              <a:t>(Converter-Interfaced CHP Plant for Improved Grid-Integration, Flexibility and Resiliency)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E087BE7-4AB4-4C93-A0D3-6832ACF7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70" y="990599"/>
            <a:ext cx="8597430" cy="4952993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HIL simulations:</a:t>
            </a:r>
            <a:endParaRPr lang="en-US" alt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E51A0C-AD02-474C-839D-8DD1C34E5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990600"/>
            <a:ext cx="4495800" cy="3767262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4F2AFABF-06BD-46D6-836D-8C65AB307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830605"/>
              </p:ext>
            </p:extLst>
          </p:nvPr>
        </p:nvGraphicFramePr>
        <p:xfrm>
          <a:off x="152400" y="1503042"/>
          <a:ext cx="4191000" cy="2535558"/>
        </p:xfrm>
        <a:graphic>
          <a:graphicData uri="http://schemas.openxmlformats.org/drawingml/2006/table">
            <a:tbl>
              <a:tblPr firstRow="1" firstCol="1" bandRow="1"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1432093512"/>
                    </a:ext>
                  </a:extLst>
                </a:gridCol>
                <a:gridCol w="591298">
                  <a:extLst>
                    <a:ext uri="{9D8B030D-6E8A-4147-A177-3AD203B41FA5}">
                      <a16:colId xmlns:a16="http://schemas.microsoft.com/office/drawing/2014/main" xmlns="" val="935359463"/>
                    </a:ext>
                  </a:extLst>
                </a:gridCol>
                <a:gridCol w="653678">
                  <a:extLst>
                    <a:ext uri="{9D8B030D-6E8A-4147-A177-3AD203B41FA5}">
                      <a16:colId xmlns:a16="http://schemas.microsoft.com/office/drawing/2014/main" xmlns="" val="2758725073"/>
                    </a:ext>
                  </a:extLst>
                </a:gridCol>
                <a:gridCol w="660024">
                  <a:extLst>
                    <a:ext uri="{9D8B030D-6E8A-4147-A177-3AD203B41FA5}">
                      <a16:colId xmlns:a16="http://schemas.microsoft.com/office/drawing/2014/main" xmlns="" val="100474570"/>
                    </a:ext>
                  </a:extLst>
                </a:gridCol>
                <a:gridCol w="647328">
                  <a:extLst>
                    <a:ext uri="{9D8B030D-6E8A-4147-A177-3AD203B41FA5}">
                      <a16:colId xmlns:a16="http://schemas.microsoft.com/office/drawing/2014/main" xmlns="" val="377035679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6501730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components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Pow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[MW]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 Pow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[MW]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Voltage [kV]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 Ramp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[MW/s]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Dwn Ramp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[MW/s]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2452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CHP engine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0.070</a:t>
                      </a:r>
                      <a:endParaRPr lang="en-US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1365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Interface Converter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3352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Grid model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7542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Breaker (PCC)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6969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Sheddable load #1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2740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Sheddable load #2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165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Controllable load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5916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Critical load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469221"/>
                  </a:ext>
                </a:extLst>
              </a:tr>
            </a:tbl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4DE93001-A4C2-4A76-B331-044094EB19DA}"/>
              </a:ext>
            </a:extLst>
          </p:cNvPr>
          <p:cNvSpPr txBox="1">
            <a:spLocks/>
          </p:cNvSpPr>
          <p:nvPr/>
        </p:nvSpPr>
        <p:spPr>
          <a:xfrm>
            <a:off x="228600" y="4216179"/>
            <a:ext cx="5609521" cy="1727421"/>
          </a:xfrm>
          <a:prstGeom prst="rect">
            <a:avLst/>
          </a:prstGeom>
        </p:spPr>
        <p:txBody>
          <a:bodyPr/>
          <a:lstStyle>
            <a:lvl1pPr marL="192024" indent="-192024" algn="l" defTabSz="914400" rtl="0" eaLnBrk="1" latinLnBrk="0" hangingPunct="1">
              <a:lnSpc>
                <a:spcPct val="99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FontTx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92088" indent="-192088" algn="l" defTabSz="914400" rtl="0" eaLnBrk="1" latinLnBrk="0" hangingPunct="1">
              <a:lnSpc>
                <a:spcPct val="99000"/>
              </a:lnSpc>
              <a:spcBef>
                <a:spcPts val="1200"/>
              </a:spcBef>
              <a:buSzPct val="91000"/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FontTx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92024" indent="-192024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63666A"/>
                </a:solidFill>
                <a:cs typeface="Times" panose="02020603050405020304" pitchFamily="18" charset="0"/>
              </a:rPr>
              <a:t>Test cases for the validation of the control platform</a:t>
            </a:r>
          </a:p>
          <a:p>
            <a:pPr fontAlgn="auto">
              <a:lnSpc>
                <a:spcPct val="100000"/>
              </a:lnSpc>
              <a:spcBef>
                <a:spcPts val="200"/>
              </a:spcBef>
            </a:pPr>
            <a:r>
              <a:rPr lang="en-US" sz="1600" dirty="0">
                <a:solidFill>
                  <a:srgbClr val="63666A"/>
                </a:solidFill>
                <a:cs typeface="Times" panose="02020603050405020304" pitchFamily="18" charset="0"/>
              </a:rPr>
              <a:t>Planned disconnection from the grid in normal operation</a:t>
            </a:r>
          </a:p>
          <a:p>
            <a:pPr fontAlgn="auto">
              <a:lnSpc>
                <a:spcPct val="100000"/>
              </a:lnSpc>
              <a:spcBef>
                <a:spcPts val="200"/>
              </a:spcBef>
            </a:pPr>
            <a:r>
              <a:rPr lang="en-US" sz="1600" dirty="0">
                <a:solidFill>
                  <a:srgbClr val="63666A"/>
                </a:solidFill>
                <a:cs typeface="Times" panose="02020603050405020304" pitchFamily="18" charset="0"/>
              </a:rPr>
              <a:t>Synchronization and reconnection to the grid</a:t>
            </a:r>
          </a:p>
          <a:p>
            <a:pPr fontAlgn="auto">
              <a:lnSpc>
                <a:spcPct val="100000"/>
              </a:lnSpc>
              <a:spcBef>
                <a:spcPts val="200"/>
              </a:spcBef>
            </a:pPr>
            <a:r>
              <a:rPr lang="en-US" sz="1600" dirty="0">
                <a:solidFill>
                  <a:srgbClr val="63666A"/>
                </a:solidFill>
                <a:cs typeface="Times" panose="02020603050405020304" pitchFamily="18" charset="0"/>
              </a:rPr>
              <a:t>Voltage and Frequency ride-through following faults</a:t>
            </a:r>
          </a:p>
          <a:p>
            <a:pPr fontAlgn="auto">
              <a:lnSpc>
                <a:spcPct val="100000"/>
              </a:lnSpc>
              <a:spcBef>
                <a:spcPts val="200"/>
              </a:spcBef>
            </a:pPr>
            <a:r>
              <a:rPr lang="en-US" sz="1600" dirty="0">
                <a:solidFill>
                  <a:srgbClr val="63666A"/>
                </a:solidFill>
                <a:cs typeface="Times" panose="02020603050405020304" pitchFamily="18" charset="0"/>
              </a:rPr>
              <a:t>Active power dispatch</a:t>
            </a:r>
          </a:p>
          <a:p>
            <a:pPr fontAlgn="auto">
              <a:lnSpc>
                <a:spcPct val="100000"/>
              </a:lnSpc>
              <a:spcBef>
                <a:spcPts val="200"/>
              </a:spcBef>
            </a:pPr>
            <a:r>
              <a:rPr lang="en-US" sz="1600" dirty="0">
                <a:solidFill>
                  <a:srgbClr val="63666A"/>
                </a:solidFill>
                <a:cs typeface="Times" panose="02020603050405020304" pitchFamily="18" charset="0"/>
              </a:rPr>
              <a:t>Power factor correction at PCC</a:t>
            </a:r>
          </a:p>
          <a:p>
            <a:pPr fontAlgn="auto">
              <a:lnSpc>
                <a:spcPct val="100000"/>
              </a:lnSpc>
              <a:spcBef>
                <a:spcPts val="200"/>
              </a:spcBef>
            </a:pPr>
            <a:r>
              <a:rPr lang="en-US" sz="1600" dirty="0">
                <a:solidFill>
                  <a:srgbClr val="63666A"/>
                </a:solidFill>
                <a:cs typeface="Times" panose="02020603050405020304" pitchFamily="18" charset="0"/>
              </a:rPr>
              <a:t>Internal and external faults</a:t>
            </a:r>
          </a:p>
          <a:p>
            <a:pPr fontAlgn="auto">
              <a:lnSpc>
                <a:spcPct val="100000"/>
              </a:lnSpc>
              <a:spcBef>
                <a:spcPts val="200"/>
              </a:spcBef>
            </a:pPr>
            <a:endParaRPr lang="en-US" sz="1600" dirty="0">
              <a:solidFill>
                <a:srgbClr val="63666A"/>
              </a:solidFill>
              <a:cs typeface="Times" panose="02020603050405020304" pitchFamily="18" charset="0"/>
            </a:endParaRPr>
          </a:p>
          <a:p>
            <a:pPr fontAlgn="auto">
              <a:lnSpc>
                <a:spcPct val="100000"/>
              </a:lnSpc>
              <a:spcBef>
                <a:spcPts val="200"/>
              </a:spcBef>
            </a:pPr>
            <a:endParaRPr lang="en-US" sz="1600" dirty="0">
              <a:solidFill>
                <a:srgbClr val="63666A"/>
              </a:solidFill>
              <a:cs typeface="Times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BCA99C-36E0-4438-B2F4-EDBC154C853D}"/>
              </a:ext>
            </a:extLst>
          </p:cNvPr>
          <p:cNvSpPr/>
          <p:nvPr/>
        </p:nvSpPr>
        <p:spPr>
          <a:xfrm>
            <a:off x="5715000" y="51816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25 test cases successfully passed!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1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2438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Transition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5943600"/>
            <a:ext cx="8636290" cy="73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000" dirty="0"/>
              <a:t>(Converter-Interfaced CHP Plant for Improved Grid-Integration, Flexibility and Resiliency)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6041A32-F72C-4533-8B1C-D1BCAB50C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70" y="1295399"/>
            <a:ext cx="8229600" cy="4267201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Technology Readiness Level (TRL) is anticipated to be 6 by project end</a:t>
            </a:r>
          </a:p>
          <a:p>
            <a:pPr eaLnBrk="1" hangingPunct="1">
              <a:buClr>
                <a:schemeClr val="tx2"/>
              </a:buClr>
            </a:pPr>
            <a:endParaRPr lang="en-US" altLang="en-US" sz="2000" dirty="0"/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GE Renewable will be the commercialization partner.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GE Renewable manufactures and commercialize inverters and microgrid controllers (through its Grid Solutions sub-business)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has a strong presence and large existing customer base in the US commercial and industrial manufacturing markets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/>
              <a:t>GE Renewable is a key project stakeholder and will provide technical support for final on the converter controls</a:t>
            </a:r>
          </a:p>
          <a:p>
            <a:pPr eaLnBrk="1" hangingPunct="1">
              <a:buClr>
                <a:schemeClr val="tx2"/>
              </a:buClr>
            </a:pPr>
            <a:endParaRPr lang="en-US" altLang="en-US" sz="2000" dirty="0"/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/>
              <a:t>National Grid expresses interest for future demonstration phase to validate potential for grid support services 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331AE8-4E7E-4997-9CCE-44AAC6E0AACC}"/>
              </a:ext>
            </a:extLst>
          </p:cNvPr>
          <p:cNvSpPr txBox="1"/>
          <p:nvPr/>
        </p:nvSpPr>
        <p:spPr>
          <a:xfrm>
            <a:off x="351004" y="1371600"/>
            <a:ext cx="8345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Ibrahima Ndiaye (Principal Investigator), GE Research, </a:t>
            </a:r>
            <a:r>
              <a:rPr lang="en-US" sz="2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ndiaye@ge.com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7bbd8d32-57eb-4c25-a7af-abe0816fa3e8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EAC45444F234CA9ACC8BCED2DB1D4" ma:contentTypeVersion="3" ma:contentTypeDescription="Create a new document." ma:contentTypeScope="" ma:versionID="6b9c61717705cd2af4a0f834dbd3e082">
  <xsd:schema xmlns:xsd="http://www.w3.org/2001/XMLSchema" xmlns:xs="http://www.w3.org/2001/XMLSchema" xmlns:p="http://schemas.microsoft.com/office/2006/metadata/properties" xmlns:ns2="c6d9b406-8ab6-4e35-b189-c607f551e6ff" xmlns:ns3="a61bfe4a-0ddf-4441-8e99-727684e48fab" targetNamespace="http://schemas.microsoft.com/office/2006/metadata/properties" ma:root="true" ma:fieldsID="c99990c45763faf7431741662f6dd0bb" ns2:_="" ns3:_="">
    <xsd:import namespace="c6d9b406-8ab6-4e35-b189-c607f551e6ff"/>
    <xsd:import namespace="a61bfe4a-0ddf-4441-8e99-727684e48f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05695e0-aca8-4f7a-b0cc-bf47a0a263f3}" ma:internalName="TaxCatchAll" ma:showField="CatchAllData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05695e0-aca8-4f7a-b0cc-bf47a0a263f3}" ma:internalName="TaxCatchAllLabel" ma:readOnly="true" ma:showField="CatchAllDataLabel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bfe4a-0ddf-4441-8e99-727684e48f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4A082B-2721-4FD3-9003-8FCB6E21AA9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6549E13-B1A6-4A34-83B8-BDDABC3AFAB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28E7BEA-6112-43A8-A065-B1F68DB067C0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c6d9b406-8ab6-4e35-b189-c607f551e6ff"/>
    <ds:schemaRef ds:uri="http://purl.org/dc/terms/"/>
    <ds:schemaRef ds:uri="a61bfe4a-0ddf-4441-8e99-727684e48fa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74E9CB17-ECCC-4247-946A-762D0B383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9b406-8ab6-4e35-b189-c607f551e6ff"/>
    <ds:schemaRef ds:uri="a61bfe4a-0ddf-4441-8e99-727684e48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640E4CE-4029-415E-BF3C-858B6B7C48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4365</TotalTime>
  <Words>1262</Words>
  <Application>Microsoft Office PowerPoint</Application>
  <PresentationFormat>On-screen Show (4:3)</PresentationFormat>
  <Paragraphs>243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ＭＳ Ｐゴシック</vt:lpstr>
      <vt:lpstr>Arial</vt:lpstr>
      <vt:lpstr>Arial Black</vt:lpstr>
      <vt:lpstr>Arial Narrow</vt:lpstr>
      <vt:lpstr>Calibri</vt:lpstr>
      <vt:lpstr>Constantia</vt:lpstr>
      <vt:lpstr>Times</vt:lpstr>
      <vt:lpstr>Times New Roman</vt:lpstr>
      <vt:lpstr>Wingdings 2</vt:lpstr>
      <vt:lpstr>Flow</vt:lpstr>
      <vt:lpstr>Default Theme</vt:lpstr>
      <vt:lpstr>Converter-Interfaced CHP Plant for Improved Grid-Integration, Flexibility and Resiliency DE-EE0008412 GE Research/GE Renewable   10/1/2018 – 12/31/2020</vt:lpstr>
      <vt:lpstr>Overview</vt:lpstr>
      <vt:lpstr>Project Objective</vt:lpstr>
      <vt:lpstr>PowerPoint Presentation</vt:lpstr>
      <vt:lpstr>Technical Approach</vt:lpstr>
      <vt:lpstr>Results and Accomplishments</vt:lpstr>
      <vt:lpstr>Results and Accomplishments (1 slide max)</vt:lpstr>
      <vt:lpstr>Transition</vt:lpstr>
      <vt:lpstr>Questions?</vt:lpstr>
    </vt:vector>
  </TitlesOfParts>
  <Company>t-Centric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Randall Sands</dc:creator>
  <cp:lastModifiedBy>Kardell, Jason (CONTR)</cp:lastModifiedBy>
  <cp:revision>239</cp:revision>
  <cp:lastPrinted>2019-05-14T20:48:58Z</cp:lastPrinted>
  <dcterms:created xsi:type="dcterms:W3CDTF">2010-01-20T19:19:30Z</dcterms:created>
  <dcterms:modified xsi:type="dcterms:W3CDTF">2020-05-29T17:25:37Z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0x010100AACEAC45444F234CA9ACC8BCED2DB1D4</vt:lpwstr>
  </property>
</Properties>
</file>