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4094" r:id="rId5"/>
  </p:sldMasterIdLst>
  <p:notesMasterIdLst>
    <p:notesMasterId r:id="rId15"/>
  </p:notesMasterIdLst>
  <p:handoutMasterIdLst>
    <p:handoutMasterId r:id="rId16"/>
  </p:handoutMasterIdLst>
  <p:sldIdLst>
    <p:sldId id="279" r:id="rId6"/>
    <p:sldId id="304" r:id="rId7"/>
    <p:sldId id="305" r:id="rId8"/>
    <p:sldId id="289" r:id="rId9"/>
    <p:sldId id="307" r:id="rId10"/>
    <p:sldId id="291" r:id="rId11"/>
    <p:sldId id="301" r:id="rId12"/>
    <p:sldId id="306" r:id="rId13"/>
    <p:sldId id="294" r:id="rId14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, Solomon" initials="CS" lastIdx="1" clrIdx="0">
    <p:extLst>
      <p:ext uri="{19B8F6BF-5375-455C-9EA6-DF929625EA0E}">
        <p15:presenceInfo xmlns:p15="http://schemas.microsoft.com/office/powerpoint/2012/main" userId="S-1-5-21-2844929807-1687724802-988633214-204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4663"/>
  </p:normalViewPr>
  <p:slideViewPr>
    <p:cSldViewPr snapToObjects="1">
      <p:cViewPr varScale="1">
        <p:scale>
          <a:sx n="117" d="100"/>
          <a:sy n="117" d="100"/>
        </p:scale>
        <p:origin x="1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5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2E2F3-C608-42D8-BB02-22ACCC7E3F11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2E2F3-C608-42D8-BB02-22ACCC7E3F1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5661-D703-434C-85E1-C113703EA47E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818F-C607-40C3-9A28-042BAEAFF904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DCA5-EA22-43D8-AFE5-1053C1E85373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F184-2201-4201-B3FE-5C87FC092490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DA7-6015-4FC8-8236-7F44CA519289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972-2148-4639-978D-4C06DF09A15A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53F-0EA2-4C3D-A5D6-BBF112BFFA7C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837-3781-4E1F-AF07-51ABDB842424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226-0693-4CCD-AF9D-436F38F8C2C5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751-2693-4714-952A-7B36B7035B9E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88131-D324-4714-AA20-04B2362D479A}" type="datetimeFigureOut">
              <a:rPr lang="en-US"/>
              <a:pPr>
                <a:defRPr/>
              </a:pPr>
              <a:t>5/8/20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High Performance, High Temperature Materials for High Efficiency Power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CPS # 34924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Oak Ridge National Laboratory/Argonne National Laboratory/Siemens Corp.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July 1, 2019–June 30, 2022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B. Pint, Oak Ridge National Laboratory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Virtual Program Review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2-3, 2020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6403" y="533400"/>
            <a:ext cx="61722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632" y="1923521"/>
            <a:ext cx="325755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>
              <a:spcAft>
                <a:spcPts val="450"/>
              </a:spcAft>
            </a:pPr>
            <a:r>
              <a:rPr lang="en-U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Timeline: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Project Start Date: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			07/01/2019 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	03/31/2020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Date:	 	 	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06/30/2022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37481"/>
              </p:ext>
            </p:extLst>
          </p:nvPr>
        </p:nvGraphicFramePr>
        <p:xfrm>
          <a:off x="4267200" y="1371600"/>
          <a:ext cx="4495800" cy="120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$2,060,000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$2.060.000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 Budget (BP-1&amp;2)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$2,060,000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$2,060,000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Costs as of 3/31/19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$555,356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$1,200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$556,556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3806" y="990600"/>
            <a:ext cx="339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918" y="3031504"/>
            <a:ext cx="39988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Barriers and Challenges: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Developing materials for ≥100°C increased temperature operation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Validating a component lifetime model using field exposed specimens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Identifying hot corrosion coating solutions with good mechanical properties for better fuel flexibility</a:t>
            </a: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6201" y="3031504"/>
            <a:ext cx="40097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Team and Roles: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ORNL:  Technical lead on 3 tasks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ANL:  advanced characterization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Capstone Turbine Corp: 65kW turbine operation and durability testing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Solar Turbines: field-exposed specimens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Siemens Corp: provide coatings for testing; feedback on test conditions and modeling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Tennessee Technological University:  fabricate coatings for hot corrosion 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033" y="4455348"/>
            <a:ext cx="4009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AMO MYPP Connection: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CHP Materials challenges: lack of economical materials that can operate at higher temperatures and resist corrosion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Cost and complexity of installation and operation.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Reliability, availability, maintainability, and durability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Scalability: higher-efficiency 1-5 MW systems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Fuel flexibility: including renewable fuels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19" y="990600"/>
            <a:ext cx="357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Project Title</a:t>
            </a:r>
            <a:r>
              <a:rPr lang="en-US" sz="1600" b="1" dirty="0"/>
              <a:t>:</a:t>
            </a:r>
          </a:p>
          <a:p>
            <a:r>
              <a:rPr lang="en-US" sz="1600" dirty="0"/>
              <a:t>High Performance, High Temperature Materials for High Efficiency Power   </a:t>
            </a:r>
          </a:p>
        </p:txBody>
      </p:sp>
    </p:spTree>
    <p:extLst>
      <p:ext uri="{BB962C8B-B14F-4D97-AF65-F5344CB8AC3E}">
        <p14:creationId xmlns:p14="http://schemas.microsoft.com/office/powerpoint/2010/main" val="718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5791200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BB7080E-C155-4725-937A-86563385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Project Objective(s)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B0D1FC-AC53-45FE-8078-8112EE39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Develop higher performance and lower-cost materials  to increase combined heat &amp; power (CHP) system efficiency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Higher temperatures are needed to improve system efficiency</a:t>
            </a:r>
            <a:endParaRPr lang="en-US" altLang="en-US" sz="1800" dirty="0"/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Innovative, high-temperature materials often are significantly more expensive or less reliable than current materials for 25-40 kh lifetimes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b="1" u="sng" dirty="0"/>
              <a:t>Objective</a:t>
            </a:r>
            <a:r>
              <a:rPr lang="en-US" altLang="en-US" sz="2000" dirty="0"/>
              <a:t>: Develop materials solutions for ≥100°C using lifetime modeling validated by laboratory experiments and field exposures in conjunction with industry partners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000" dirty="0"/>
              <a:t>Approach: Identify materials solutions using laboratory experiments, field exposures, advanced characterization and validated lifetime models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700" dirty="0"/>
              <a:t>Industrial partners provided feedback and field exposed components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000" dirty="0"/>
              <a:t>Target: ≥100°C temperature increase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000" dirty="0"/>
              <a:t>Evaluating alumina-forming austenitic steels and hot c0rrosion coatings with appropriate fatigue resistance</a:t>
            </a:r>
          </a:p>
        </p:txBody>
      </p:sp>
    </p:spTree>
    <p:extLst>
      <p:ext uri="{BB962C8B-B14F-4D97-AF65-F5344CB8AC3E}">
        <p14:creationId xmlns:p14="http://schemas.microsoft.com/office/powerpoint/2010/main" val="313263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</a:p>
        </p:txBody>
      </p:sp>
      <p:sp>
        <p:nvSpPr>
          <p:cNvPr id="27652" name="AutoShape 926"/>
          <p:cNvSpPr>
            <a:spLocks noChangeAspect="1" noChangeArrowheads="1"/>
          </p:cNvSpPr>
          <p:nvPr/>
        </p:nvSpPr>
        <p:spPr bwMode="auto">
          <a:xfrm>
            <a:off x="3581400" y="4257675"/>
            <a:ext cx="51704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5803168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D214D9-6BE2-DC46-90CB-222604DD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2" y="885332"/>
            <a:ext cx="8229600" cy="51054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Identifying high performance materials with reasonable cost to enable  higher efficiency CHP systems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Alumina-forming austenitic steels can achieve strength and oxidation resistance comparable to 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Higher temperatures are needed to improve system efficiency</a:t>
            </a:r>
            <a:endParaRPr lang="en-US" altLang="en-US" sz="1800" dirty="0"/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Innovative, high-temperature materials often are significantly more expensive or less reliable than current materials for 25-40 kh lifetimes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b="1" u="sng" dirty="0"/>
              <a:t>Objective</a:t>
            </a:r>
            <a:r>
              <a:rPr lang="en-US" altLang="en-US" sz="2000" dirty="0"/>
              <a:t>: Develop materials solutions for ≥100°C using lifetime modeling validated by laboratory experiments and field exposures in conjunction with industry partners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000" dirty="0"/>
              <a:t>Approach: Identify materials solutions using laboratory experiments, field exposures, advanced characterization and validated lifetime models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700" dirty="0"/>
              <a:t>Industrial partners provided feedback and field exposed components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700" dirty="0"/>
              <a:t>Target: ≥100°C temperature increase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700" dirty="0"/>
              <a:t>Evaluating alumina-forming austenitic steels and hot c0rrosion coatings with appropriate fatigue resistance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400" dirty="0"/>
              <a:t>Excellent industry team feedback on experiment parameters and critical materials issues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400" dirty="0"/>
              <a:t>Evaluating new materials in laboratory testing</a:t>
            </a:r>
          </a:p>
          <a:p>
            <a:pPr lvl="1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ORNL Alumina-forming austenitic steel (Fe-base)</a:t>
            </a:r>
          </a:p>
          <a:p>
            <a:pPr lvl="2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850°C maximum temperature (Task 1)</a:t>
            </a:r>
          </a:p>
          <a:p>
            <a:pPr lvl="1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Newly patented Ni-base alumina-forming alloy</a:t>
            </a:r>
          </a:p>
          <a:p>
            <a:pPr lvl="2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1150°C maximum temperature (Task 2)</a:t>
            </a:r>
          </a:p>
          <a:p>
            <a:pPr lvl="1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Candidates coatings from industry</a:t>
            </a:r>
          </a:p>
          <a:p>
            <a:pPr lvl="2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700°C hot corrosion and fatigue testing (Task 3)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400" dirty="0"/>
              <a:t>Modeling (Tasks 1 and 2)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400" dirty="0"/>
              <a:t>Challenges</a:t>
            </a:r>
          </a:p>
          <a:p>
            <a:pPr lvl="1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Material available from industry partners or made at ORNL</a:t>
            </a:r>
          </a:p>
          <a:p>
            <a:pPr lvl="1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Choosing correct experiment parameters:  industry feedback</a:t>
            </a:r>
          </a:p>
          <a:p>
            <a:pPr lvl="1" eaLnBrk="1" hangingPunct="1">
              <a:spcBef>
                <a:spcPts val="300"/>
              </a:spcBef>
              <a:buClr>
                <a:schemeClr val="tx2"/>
              </a:buClr>
            </a:pPr>
            <a:r>
              <a:rPr lang="en-US" altLang="en-US" sz="2000" dirty="0"/>
              <a:t>SO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requires additional safety reviews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6507B2-5068-BF42-A247-8A322629B6D2}"/>
              </a:ext>
            </a:extLst>
          </p:cNvPr>
          <p:cNvSpPr txBox="1">
            <a:spLocks/>
          </p:cNvSpPr>
          <p:nvPr/>
        </p:nvSpPr>
        <p:spPr bwMode="auto">
          <a:xfrm>
            <a:off x="507710" y="5752237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</p:spTree>
    <p:extLst>
      <p:ext uri="{BB962C8B-B14F-4D97-AF65-F5344CB8AC3E}">
        <p14:creationId xmlns:p14="http://schemas.microsoft.com/office/powerpoint/2010/main" val="296969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 txBox="1">
            <a:spLocks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4100" dirty="0">
                <a:ea typeface="+mj-ea"/>
                <a:cs typeface="+mj-cs"/>
              </a:rPr>
              <a:t>Technical Approach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07710" y="5733618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EB654B-A5D7-1243-BB23-47A4878B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dirty="0"/>
              <a:t>Modeling approach: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r>
              <a:rPr lang="en-US" altLang="en-US" dirty="0"/>
              <a:t>Parameters:  </a:t>
            </a:r>
            <a:r>
              <a:rPr lang="en-US" altLang="en-US" sz="2200" dirty="0"/>
              <a:t>%H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O, gas velocity, duty cycle, wall thickness…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dirty="0"/>
              <a:t>Failure criteria: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/>
              <a:t>Using drop to 10%Cr at surface for initial predictions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/>
              <a:t>Observations from field exposed material may alter that metric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31FFD-E95C-1F4F-B695-D3339947F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8"/>
          <a:stretch/>
        </p:blipFill>
        <p:spPr>
          <a:xfrm>
            <a:off x="2918394" y="2175383"/>
            <a:ext cx="3343402" cy="2294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68C68-A0BC-9142-A6D7-7B8145F9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84475"/>
            <a:ext cx="3317584" cy="2537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DDE2B-1CD8-DF46-9EEB-71B8178FB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0" t="8585" r="9085" b="4112"/>
          <a:stretch/>
        </p:blipFill>
        <p:spPr>
          <a:xfrm>
            <a:off x="5764594" y="2175383"/>
            <a:ext cx="2788826" cy="2139853"/>
          </a:xfrm>
          <a:prstGeom prst="rect">
            <a:avLst/>
          </a:prstGeom>
        </p:spPr>
      </p:pic>
      <p:sp>
        <p:nvSpPr>
          <p:cNvPr id="10" name="object 22">
            <a:extLst>
              <a:ext uri="{FF2B5EF4-FFF2-40B4-BE49-F238E27FC236}">
                <a16:creationId xmlns:a16="http://schemas.microsoft.com/office/drawing/2014/main" id="{22D27206-2891-A041-9DC2-CE2DAF55FDA4}"/>
              </a:ext>
            </a:extLst>
          </p:cNvPr>
          <p:cNvSpPr txBox="1"/>
          <p:nvPr/>
        </p:nvSpPr>
        <p:spPr>
          <a:xfrm>
            <a:off x="6218509" y="1556657"/>
            <a:ext cx="233491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spcAft>
                <a:spcPts val="450"/>
              </a:spcAft>
            </a:pPr>
            <a:r>
              <a:rPr lang="en-US" b="1" dirty="0">
                <a:solidFill>
                  <a:srgbClr val="7030A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Oxidation lifetime diagram</a:t>
            </a: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1FA16999-DEE4-2C41-869A-DD91585F2DEB}"/>
              </a:ext>
            </a:extLst>
          </p:cNvPr>
          <p:cNvSpPr txBox="1"/>
          <p:nvPr/>
        </p:nvSpPr>
        <p:spPr>
          <a:xfrm>
            <a:off x="818269" y="1556657"/>
            <a:ext cx="233491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spcAft>
                <a:spcPts val="450"/>
              </a:spcAft>
            </a:pPr>
            <a:r>
              <a:rPr lang="en-US" b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Predict oxidation kinetics</a:t>
            </a: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8B63FA5C-44E7-1640-9AA7-092E8FA37177}"/>
              </a:ext>
            </a:extLst>
          </p:cNvPr>
          <p:cNvSpPr txBox="1"/>
          <p:nvPr/>
        </p:nvSpPr>
        <p:spPr>
          <a:xfrm>
            <a:off x="3466916" y="1556657"/>
            <a:ext cx="233491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spcAft>
                <a:spcPts val="450"/>
              </a:spcAft>
            </a:pPr>
            <a:r>
              <a:rPr lang="en-US" b="1" dirty="0">
                <a:solidFill>
                  <a:srgbClr val="0066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Predict compositional changes (Cr-depletion)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39DB3-50EB-DB4D-8A02-1BB42A832590}"/>
              </a:ext>
            </a:extLst>
          </p:cNvPr>
          <p:cNvSpPr/>
          <p:nvPr/>
        </p:nvSpPr>
        <p:spPr>
          <a:xfrm>
            <a:off x="3689392" y="3091581"/>
            <a:ext cx="20052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800°C, 10,000h, 0.1 mm foil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E44F9-6C91-264D-B156-E84FC4701265}"/>
              </a:ext>
            </a:extLst>
          </p:cNvPr>
          <p:cNvSpPr/>
          <p:nvPr/>
        </p:nvSpPr>
        <p:spPr>
          <a:xfrm>
            <a:off x="860785" y="2202783"/>
            <a:ext cx="127451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800°C, 0.1mm foil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77A39C-3DF1-304E-8AC0-CF1B0F4F6277}"/>
              </a:ext>
            </a:extLst>
          </p:cNvPr>
          <p:cNvSpPr/>
          <p:nvPr/>
        </p:nvSpPr>
        <p:spPr>
          <a:xfrm>
            <a:off x="2298876" y="2974186"/>
            <a:ext cx="498742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25" dirty="0">
                <a:latin typeface="+mj-lt"/>
              </a:rPr>
              <a:t>Dry air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D42C0-67C8-5E4C-897D-430851E5EECF}"/>
              </a:ext>
            </a:extLst>
          </p:cNvPr>
          <p:cNvSpPr/>
          <p:nvPr/>
        </p:nvSpPr>
        <p:spPr>
          <a:xfrm>
            <a:off x="2170997" y="3377733"/>
            <a:ext cx="889116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25" dirty="0">
                <a:latin typeface="+mj-lt"/>
              </a:rPr>
              <a:t>Air + 10 % H</a:t>
            </a:r>
            <a:r>
              <a:rPr lang="en-US" sz="825" baseline="-25000" dirty="0">
                <a:latin typeface="+mj-lt"/>
              </a:rPr>
              <a:t>2</a:t>
            </a:r>
            <a:r>
              <a:rPr lang="en-US" sz="825" dirty="0">
                <a:latin typeface="+mj-lt"/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12034-9030-1D47-B2D3-BBAE159DD4BA}"/>
              </a:ext>
            </a:extLst>
          </p:cNvPr>
          <p:cNvSpPr/>
          <p:nvPr/>
        </p:nvSpPr>
        <p:spPr>
          <a:xfrm>
            <a:off x="4885331" y="3663400"/>
            <a:ext cx="114300" cy="11415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EF3680-FBD6-9643-BC41-9D454FCA3D23}"/>
              </a:ext>
            </a:extLst>
          </p:cNvPr>
          <p:cNvSpPr/>
          <p:nvPr/>
        </p:nvSpPr>
        <p:spPr>
          <a:xfrm>
            <a:off x="5019548" y="3638429"/>
            <a:ext cx="782279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25" dirty="0">
                <a:latin typeface="+mj-lt"/>
              </a:rPr>
              <a:t>Measured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7147A6-CAB3-144E-9028-23F8C9EF8ECF}"/>
              </a:ext>
            </a:extLst>
          </p:cNvPr>
          <p:cNvCxnSpPr>
            <a:cxnSpLocks/>
          </p:cNvCxnSpPr>
          <p:nvPr/>
        </p:nvCxnSpPr>
        <p:spPr>
          <a:xfrm>
            <a:off x="4793071" y="3899330"/>
            <a:ext cx="298820" cy="242"/>
          </a:xfrm>
          <a:prstGeom prst="line">
            <a:avLst/>
          </a:prstGeom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16A9F9-76B1-8944-992D-B8F78B797D26}"/>
              </a:ext>
            </a:extLst>
          </p:cNvPr>
          <p:cNvSpPr/>
          <p:nvPr/>
        </p:nvSpPr>
        <p:spPr>
          <a:xfrm>
            <a:off x="5019548" y="3802529"/>
            <a:ext cx="782279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25" dirty="0">
                <a:latin typeface="+mj-lt"/>
              </a:rPr>
              <a:t>Calculated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100" dirty="0"/>
              <a:t>Results and Accomplishments </a:t>
            </a:r>
            <a:r>
              <a:rPr lang="en-US" altLang="en-US" sz="1400" dirty="0">
                <a:solidFill>
                  <a:schemeClr val="bg1"/>
                </a:solidFill>
              </a:rPr>
              <a:t>(1 slide max)</a:t>
            </a:r>
            <a:endParaRPr lang="en-US" altLang="en-US" sz="4100" dirty="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5803168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104A2C-544A-432E-AAAB-6C1D8EE17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67523"/>
              </p:ext>
            </p:extLst>
          </p:nvPr>
        </p:nvGraphicFramePr>
        <p:xfrm>
          <a:off x="440267" y="990600"/>
          <a:ext cx="845425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100">
                  <a:extLst>
                    <a:ext uri="{9D8B030D-6E8A-4147-A177-3AD203B41FA5}">
                      <a16:colId xmlns:a16="http://schemas.microsoft.com/office/drawing/2014/main" val="3728325248"/>
                    </a:ext>
                  </a:extLst>
                </a:gridCol>
                <a:gridCol w="993159">
                  <a:extLst>
                    <a:ext uri="{9D8B030D-6E8A-4147-A177-3AD203B41FA5}">
                      <a16:colId xmlns:a16="http://schemas.microsoft.com/office/drawing/2014/main" val="707298873"/>
                    </a:ext>
                  </a:extLst>
                </a:gridCol>
              </a:tblGrid>
              <a:tr h="1250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Milestone/Tasks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75290"/>
                  </a:ext>
                </a:extLst>
              </a:tr>
              <a:tr h="2722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1.1 (Y1/Q1, FY19/Q4)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Begin testing of new model alloys with different Mn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747738"/>
                  </a:ext>
                </a:extLst>
              </a:tr>
              <a:tr h="2313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1.2 (Y1/Q2):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Quantify alloy foil reaction rates after 1,000 h at 850°C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525112"/>
                  </a:ext>
                </a:extLst>
              </a:tr>
              <a:tr h="2066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1.3 (Y1/Q3):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Identify 2 corrosion coatings for fatigue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897576"/>
                  </a:ext>
                </a:extLst>
              </a:tr>
              <a:tr h="2594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Milestone 1.4 (Y2/Q4, FY20/Q3):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Evaluate 3 candidates based on 5,000 h 850°C exposures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38005"/>
                  </a:ext>
                </a:extLst>
              </a:tr>
              <a:tr h="186354">
                <a:tc>
                  <a:txBody>
                    <a:bodyPr/>
                    <a:lstStyle/>
                    <a:p>
                      <a:pPr algn="just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2.1 (Y2/Q1):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Initiate creep testing on new foil alloys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519558"/>
                  </a:ext>
                </a:extLst>
              </a:tr>
              <a:tr h="249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2.2 (Y2/Q2):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Complete at least 3 fatigue experiments in SO2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792155"/>
                  </a:ext>
                </a:extLst>
              </a:tr>
              <a:tr h="249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2.3 (Y2/Q3):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Submit journal paper on lifetime modeling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295357"/>
                  </a:ext>
                </a:extLst>
              </a:tr>
              <a:tr h="249854">
                <a:tc>
                  <a:txBody>
                    <a:bodyPr/>
                    <a:lstStyle/>
                    <a:p>
                      <a:pPr algn="just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Milestone 2.4 (Y2/Q4):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Evaluate ≥2 coatings in corrosion and 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347874"/>
                  </a:ext>
                </a:extLst>
              </a:tr>
              <a:tr h="249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Go-No Go Decision (Y2/Q4):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Identify 1 coating with adequate corrosion &amp; fatigue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500063"/>
                  </a:ext>
                </a:extLst>
              </a:tr>
              <a:tr h="1990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3.1 (Y3/Q1):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Quantify precipitates in new alloy at ANL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7473515"/>
                  </a:ext>
                </a:extLst>
              </a:tr>
              <a:tr h="1863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3.2 (Y3/Q2):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Submit journal paper on coating fatigue behavior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641135"/>
                  </a:ext>
                </a:extLst>
              </a:tr>
              <a:tr h="2399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3.3 (Y3/Q3):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Validate lifetime model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975853"/>
                  </a:ext>
                </a:extLst>
              </a:tr>
              <a:tr h="2399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Milestone 3.4 (Y3/Q4):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model, predict behavior within ±1s of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3979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4C03B2-9F5A-A248-81B8-4689E414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22520"/>
            <a:ext cx="8229600" cy="1331861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AFA steel has performed well after &gt;2,000 hr at 850°C in laboratory testing in simulated exhaust gas (air + 10%H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New equipment under construction for conducting fatigue testing under hot corrosion conditions (SO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containing gas)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734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100" dirty="0"/>
              <a:t>Results and Accomplishments </a:t>
            </a:r>
            <a:r>
              <a:rPr lang="en-US" altLang="en-US" sz="1400" dirty="0">
                <a:solidFill>
                  <a:schemeClr val="bg1"/>
                </a:solidFill>
              </a:rPr>
              <a:t>(1 slide max)</a:t>
            </a:r>
            <a:endParaRPr lang="en-US" altLang="en-US" sz="4100" dirty="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5803168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4C03B2-9F5A-A248-81B8-4689E414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81599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Material received from industrial partners: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Solar Turbines:  provided foils exposed 106,000 hr in Mercury 50 duct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Capstone:  removed rainbow recuperator after 15,000 hr operation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Siemens:  coatings for hot corrosion testing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AFA steel has performed well after &gt;2,000 hr at 850°C in laboratory testing in simulated exhaust gas (air + 10%H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Initial results show promising results for two hot corrosion-resistant coatings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New equipment under construction for conducting fatigue testing under hot corrosion conditions (SO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containing gas)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Modeling simulations initiated using advanced physics-based models and High-Performance Computing infrastructure (&gt; 200 computational cores) to allow rapid predictions of material behavior during exposures in air + 10%H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for up to 100kh as a function of time, temperature, alloy composition and gas flow rate.</a:t>
            </a:r>
          </a:p>
          <a:p>
            <a:pPr eaLnBrk="1" hangingPunct="1">
              <a:buClr>
                <a:schemeClr val="tx2"/>
              </a:buClr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367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2438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5803168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(High Performance, High Temperature Materials for High Efficiency Power)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B4002A-A9E3-4CA5-9AAD-88D17D0F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528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dirty="0"/>
              <a:t>First patent awarded for Ni-based alumina-forming alloy for 1150°C application in January 2019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dirty="0"/>
              <a:t>Office actions are being pursued for a second patent on this class of alloys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dirty="0"/>
              <a:t>Engaging with industry to increase TRL level to 4-5 for new Ni-based alloys and Fe-based AFA alloys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/>
              <a:t>Discussions with alloy manufacturers and end users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/>
              <a:t>Fabricating larger heats of new alloys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5CB9DC0-C8ED-4314-8263-BAD994006B4A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2c45fe9-1232-48f2-8c63-cfbcf4daf817"/>
    <ds:schemaRef ds:uri="2235f544-1706-4349-8770-f50dc984ba30"/>
  </ds:schemaRefs>
</ds:datastoreItem>
</file>

<file path=customXml/itemProps2.xml><?xml version="1.0" encoding="utf-8"?>
<ds:datastoreItem xmlns:ds="http://schemas.openxmlformats.org/officeDocument/2006/customXml" ds:itemID="{11877BCA-30C1-412F-AB4C-0FB2E04E70D2}"/>
</file>

<file path=customXml/itemProps3.xml><?xml version="1.0" encoding="utf-8"?>
<ds:datastoreItem xmlns:ds="http://schemas.openxmlformats.org/officeDocument/2006/customXml" ds:itemID="{09E76162-1840-47E3-A752-9669D284EE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A6F55E-6BC7-48B5-8C47-49F71277FE57}"/>
</file>

<file path=customXml/itemProps5.xml><?xml version="1.0" encoding="utf-8"?>
<ds:datastoreItem xmlns:ds="http://schemas.openxmlformats.org/officeDocument/2006/customXml" ds:itemID="{ECEF98A2-A619-4604-A526-5A20D094DB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</TotalTime>
  <Words>1300</Words>
  <Application>Microsoft Macintosh PowerPoint</Application>
  <PresentationFormat>On-screen Show (4:3)</PresentationFormat>
  <Paragraphs>160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Constantia</vt:lpstr>
      <vt:lpstr>Times New Roman</vt:lpstr>
      <vt:lpstr>Wingdings 2</vt:lpstr>
      <vt:lpstr>Flow</vt:lpstr>
      <vt:lpstr>Default Theme</vt:lpstr>
      <vt:lpstr>High Performance, High Temperature Materials for High Efficiency Power  CPS # 34924  Oak Ridge National Laboratory/Argonne National Laboratory/Siemens Corp.  July 1, 2019–June 30, 2022</vt:lpstr>
      <vt:lpstr>Overview</vt:lpstr>
      <vt:lpstr>Project Objective(s)</vt:lpstr>
      <vt:lpstr>Technical Innovation</vt:lpstr>
      <vt:lpstr>Technical Approach</vt:lpstr>
      <vt:lpstr>PowerPoint Presentation</vt:lpstr>
      <vt:lpstr>Results and Accomplishments (1 slide max)</vt:lpstr>
      <vt:lpstr>Results and Accomplishments (1 slide max)</vt:lpstr>
      <vt:lpstr>Transition</vt:lpstr>
    </vt:vector>
  </TitlesOfParts>
  <Company>t-Centric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Pint, Bruce A.</cp:lastModifiedBy>
  <cp:revision>158</cp:revision>
  <cp:lastPrinted>2018-05-31T19:00:36Z</cp:lastPrinted>
  <dcterms:created xsi:type="dcterms:W3CDTF">2010-01-20T19:19:30Z</dcterms:created>
  <dcterms:modified xsi:type="dcterms:W3CDTF">2020-05-11T23:37:16Z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