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1"/>
  </p:sldMasterIdLst>
  <p:notesMasterIdLst>
    <p:notesMasterId r:id="rId33"/>
  </p:notesMasterIdLst>
  <p:handoutMasterIdLst>
    <p:handoutMasterId r:id="rId34"/>
  </p:handoutMasterIdLst>
  <p:sldIdLst>
    <p:sldId id="325" r:id="rId2"/>
    <p:sldId id="268" r:id="rId3"/>
    <p:sldId id="269" r:id="rId4"/>
    <p:sldId id="311" r:id="rId5"/>
    <p:sldId id="305" r:id="rId6"/>
    <p:sldId id="312" r:id="rId7"/>
    <p:sldId id="273" r:id="rId8"/>
    <p:sldId id="274" r:id="rId9"/>
    <p:sldId id="327" r:id="rId10"/>
    <p:sldId id="276" r:id="rId11"/>
    <p:sldId id="277" r:id="rId12"/>
    <p:sldId id="328" r:id="rId13"/>
    <p:sldId id="329" r:id="rId14"/>
    <p:sldId id="280" r:id="rId15"/>
    <p:sldId id="304" r:id="rId16"/>
    <p:sldId id="281" r:id="rId17"/>
    <p:sldId id="300" r:id="rId18"/>
    <p:sldId id="313" r:id="rId19"/>
    <p:sldId id="285" r:id="rId20"/>
    <p:sldId id="286" r:id="rId21"/>
    <p:sldId id="287" r:id="rId22"/>
    <p:sldId id="288" r:id="rId23"/>
    <p:sldId id="289" r:id="rId24"/>
    <p:sldId id="324" r:id="rId25"/>
    <p:sldId id="320" r:id="rId26"/>
    <p:sldId id="290" r:id="rId27"/>
    <p:sldId id="302" r:id="rId28"/>
    <p:sldId id="326" r:id="rId29"/>
    <p:sldId id="306" r:id="rId30"/>
    <p:sldId id="309" r:id="rId31"/>
    <p:sldId id="310" r:id="rId32"/>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112"/>
    <a:srgbClr val="3A9011"/>
    <a:srgbClr val="519531"/>
    <a:srgbClr val="5F99B4"/>
    <a:srgbClr val="FBBB8A"/>
    <a:srgbClr val="7FB394"/>
    <a:srgbClr val="6666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98" autoAdjust="0"/>
    <p:restoredTop sz="68468" autoAdjust="0"/>
  </p:normalViewPr>
  <p:slideViewPr>
    <p:cSldViewPr snapToGrid="0">
      <p:cViewPr varScale="1">
        <p:scale>
          <a:sx n="85" d="100"/>
          <a:sy n="85" d="100"/>
        </p:scale>
        <p:origin x="300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9" d="100"/>
          <a:sy n="69" d="100"/>
        </p:scale>
        <p:origin x="237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eerefs8.doe.local\Org_Data\EE-3F\1%20-%20Briefing%20Materials\1-%20PRESENTATIONS%20&amp;%20GRAPHICS\1-General%20Program\Market%20Slides\Shipments\2018\2018%20Data%20FINAL\Dataset_US-DoE_15April2019_FINAL2018.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eerefs8.doe.local\Org_Data\EE-3F\1%20-%20Briefing%20Materials\1-%20PRESENTATIONS%20&amp;%20GRAPHICS\1-General%20Program\Market%20Slides\FCEV%20sales\Edrive_Sales_Mar19.xlsm"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eerefs4.doe.local\Org_Data\EE-3F\1%20-%20Briefing%20Materials\1-%20PRESENTATIONS%20&amp;%20GRAPHICS\1-General%20Program\2017\00%2000%200000%20Slide%20Deck\Raw\Cost%20reduction%20simplified%20for%20boiler%20plat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34623487763744"/>
          <c:y val="0.1346941598485889"/>
          <c:w val="0.76579763228076636"/>
          <c:h val="0.61730455865024225"/>
        </c:manualLayout>
      </c:layout>
      <c:barChart>
        <c:barDir val="col"/>
        <c:grouping val="stacked"/>
        <c:varyColors val="0"/>
        <c:ser>
          <c:idx val="0"/>
          <c:order val="0"/>
          <c:tx>
            <c:strRef>
              <c:f>'15Apr2019(FINAL2018)'!$B$13</c:f>
              <c:strCache>
                <c:ptCount val="1"/>
                <c:pt idx="0">
                  <c:v>Portable</c:v>
                </c:pt>
              </c:strCache>
            </c:strRef>
          </c:tx>
          <c:spPr>
            <a:solidFill>
              <a:schemeClr val="accent2"/>
            </a:solidFill>
          </c:spPr>
          <c:invertIfNegative val="0"/>
          <c:cat>
            <c:numRef>
              <c:f>'15Apr2019(FINAL2018)'!$K$12:$N$12</c:f>
              <c:numCache>
                <c:formatCode>General</c:formatCode>
                <c:ptCount val="4"/>
                <c:pt idx="0">
                  <c:v>2015</c:v>
                </c:pt>
                <c:pt idx="1">
                  <c:v>2016</c:v>
                </c:pt>
                <c:pt idx="2">
                  <c:v>2017</c:v>
                </c:pt>
                <c:pt idx="3">
                  <c:v>2018</c:v>
                </c:pt>
              </c:numCache>
            </c:numRef>
          </c:cat>
          <c:val>
            <c:numRef>
              <c:f>'15Apr2019(FINAL2018)'!$K$13:$N$13</c:f>
              <c:numCache>
                <c:formatCode>0.0</c:formatCode>
                <c:ptCount val="4"/>
                <c:pt idx="0">
                  <c:v>0.9</c:v>
                </c:pt>
                <c:pt idx="1">
                  <c:v>0.3</c:v>
                </c:pt>
                <c:pt idx="2">
                  <c:v>0.6</c:v>
                </c:pt>
                <c:pt idx="3">
                  <c:v>0.7</c:v>
                </c:pt>
              </c:numCache>
            </c:numRef>
          </c:val>
          <c:extLst>
            <c:ext xmlns:c16="http://schemas.microsoft.com/office/drawing/2014/chart" uri="{C3380CC4-5D6E-409C-BE32-E72D297353CC}">
              <c16:uniqueId val="{00000000-4F18-4424-B3DB-54D8F05A0E03}"/>
            </c:ext>
          </c:extLst>
        </c:ser>
        <c:ser>
          <c:idx val="1"/>
          <c:order val="1"/>
          <c:tx>
            <c:strRef>
              <c:f>'15Apr2019(FINAL2018)'!$B$14</c:f>
              <c:strCache>
                <c:ptCount val="1"/>
                <c:pt idx="0">
                  <c:v>Stationary</c:v>
                </c:pt>
              </c:strCache>
            </c:strRef>
          </c:tx>
          <c:spPr>
            <a:solidFill>
              <a:srgbClr val="92D050"/>
            </a:solidFill>
          </c:spPr>
          <c:invertIfNegative val="0"/>
          <c:cat>
            <c:numRef>
              <c:f>'15Apr2019(FINAL2018)'!$K$12:$N$12</c:f>
              <c:numCache>
                <c:formatCode>General</c:formatCode>
                <c:ptCount val="4"/>
                <c:pt idx="0">
                  <c:v>2015</c:v>
                </c:pt>
                <c:pt idx="1">
                  <c:v>2016</c:v>
                </c:pt>
                <c:pt idx="2">
                  <c:v>2017</c:v>
                </c:pt>
                <c:pt idx="3">
                  <c:v>2018</c:v>
                </c:pt>
              </c:numCache>
            </c:numRef>
          </c:cat>
          <c:val>
            <c:numRef>
              <c:f>'15Apr2019(FINAL2018)'!$K$14:$N$14</c:f>
              <c:numCache>
                <c:formatCode>0.0</c:formatCode>
                <c:ptCount val="4"/>
                <c:pt idx="0">
                  <c:v>183.6</c:v>
                </c:pt>
                <c:pt idx="1">
                  <c:v>209</c:v>
                </c:pt>
                <c:pt idx="2">
                  <c:v>222.3</c:v>
                </c:pt>
                <c:pt idx="3">
                  <c:v>220.6</c:v>
                </c:pt>
              </c:numCache>
            </c:numRef>
          </c:val>
          <c:extLst>
            <c:ext xmlns:c16="http://schemas.microsoft.com/office/drawing/2014/chart" uri="{C3380CC4-5D6E-409C-BE32-E72D297353CC}">
              <c16:uniqueId val="{00000001-4F18-4424-B3DB-54D8F05A0E03}"/>
            </c:ext>
          </c:extLst>
        </c:ser>
        <c:ser>
          <c:idx val="2"/>
          <c:order val="2"/>
          <c:tx>
            <c:strRef>
              <c:f>'15Apr2019(FINAL2018)'!$B$15</c:f>
              <c:strCache>
                <c:ptCount val="1"/>
                <c:pt idx="0">
                  <c:v>Transport</c:v>
                </c:pt>
              </c:strCache>
            </c:strRef>
          </c:tx>
          <c:invertIfNegative val="0"/>
          <c:cat>
            <c:numRef>
              <c:f>'15Apr2019(FINAL2018)'!$K$12:$N$12</c:f>
              <c:numCache>
                <c:formatCode>General</c:formatCode>
                <c:ptCount val="4"/>
                <c:pt idx="0">
                  <c:v>2015</c:v>
                </c:pt>
                <c:pt idx="1">
                  <c:v>2016</c:v>
                </c:pt>
                <c:pt idx="2">
                  <c:v>2017</c:v>
                </c:pt>
                <c:pt idx="3">
                  <c:v>2018</c:v>
                </c:pt>
              </c:numCache>
            </c:numRef>
          </c:cat>
          <c:val>
            <c:numRef>
              <c:f>'15Apr2019(FINAL2018)'!$K$15:$N$15</c:f>
              <c:numCache>
                <c:formatCode>0.0</c:formatCode>
                <c:ptCount val="4"/>
                <c:pt idx="0">
                  <c:v>113.6</c:v>
                </c:pt>
                <c:pt idx="1">
                  <c:v>307.2</c:v>
                </c:pt>
                <c:pt idx="2">
                  <c:v>435.6</c:v>
                </c:pt>
                <c:pt idx="3">
                  <c:v>584.5</c:v>
                </c:pt>
              </c:numCache>
            </c:numRef>
          </c:val>
          <c:extLst>
            <c:ext xmlns:c16="http://schemas.microsoft.com/office/drawing/2014/chart" uri="{C3380CC4-5D6E-409C-BE32-E72D297353CC}">
              <c16:uniqueId val="{00000002-4F18-4424-B3DB-54D8F05A0E03}"/>
            </c:ext>
          </c:extLst>
        </c:ser>
        <c:dLbls>
          <c:showLegendKey val="0"/>
          <c:showVal val="0"/>
          <c:showCatName val="0"/>
          <c:showSerName val="0"/>
          <c:showPercent val="0"/>
          <c:showBubbleSize val="0"/>
        </c:dLbls>
        <c:gapWidth val="86"/>
        <c:overlap val="100"/>
        <c:axId val="728421392"/>
        <c:axId val="728426096"/>
      </c:barChart>
      <c:catAx>
        <c:axId val="728421392"/>
        <c:scaling>
          <c:orientation val="minMax"/>
        </c:scaling>
        <c:delete val="0"/>
        <c:axPos val="b"/>
        <c:numFmt formatCode="General" sourceLinked="1"/>
        <c:majorTickMark val="out"/>
        <c:minorTickMark val="none"/>
        <c:tickLblPos val="nextTo"/>
        <c:txPr>
          <a:bodyPr/>
          <a:lstStyle/>
          <a:p>
            <a:pPr>
              <a:defRPr sz="1200" b="1">
                <a:latin typeface="Calibri" panose="020F0502020204030204" pitchFamily="34" charset="0"/>
              </a:defRPr>
            </a:pPr>
            <a:endParaRPr lang="en-US"/>
          </a:p>
        </c:txPr>
        <c:crossAx val="728426096"/>
        <c:crosses val="autoZero"/>
        <c:auto val="1"/>
        <c:lblAlgn val="ctr"/>
        <c:lblOffset val="100"/>
        <c:noMultiLvlLbl val="0"/>
      </c:catAx>
      <c:valAx>
        <c:axId val="728426096"/>
        <c:scaling>
          <c:orientation val="minMax"/>
        </c:scaling>
        <c:delete val="0"/>
        <c:axPos val="l"/>
        <c:title>
          <c:tx>
            <c:rich>
              <a:bodyPr rot="-5400000" vert="horz"/>
              <a:lstStyle/>
              <a:p>
                <a:pPr>
                  <a:defRPr sz="1400">
                    <a:latin typeface="Calibri" panose="020F0502020204030204" pitchFamily="34" charset="0"/>
                  </a:defRPr>
                </a:pPr>
                <a:r>
                  <a:rPr lang="en-GB" sz="1400" dirty="0">
                    <a:latin typeface="Calibri" panose="020F0502020204030204" pitchFamily="34" charset="0"/>
                  </a:rPr>
                  <a:t>Megawatts</a:t>
                </a:r>
              </a:p>
            </c:rich>
          </c:tx>
          <c:layout>
            <c:manualLayout>
              <c:xMode val="edge"/>
              <c:yMode val="edge"/>
              <c:x val="6.1298760971381719E-3"/>
              <c:y val="0.29305336136683391"/>
            </c:manualLayout>
          </c:layout>
          <c:overlay val="0"/>
        </c:title>
        <c:numFmt formatCode="0" sourceLinked="0"/>
        <c:majorTickMark val="none"/>
        <c:minorTickMark val="none"/>
        <c:tickLblPos val="nextTo"/>
        <c:txPr>
          <a:bodyPr/>
          <a:lstStyle/>
          <a:p>
            <a:pPr>
              <a:defRPr sz="1100" b="1">
                <a:latin typeface="Calibri" panose="020F0502020204030204" pitchFamily="34" charset="0"/>
              </a:defRPr>
            </a:pPr>
            <a:endParaRPr lang="en-US"/>
          </a:p>
        </c:txPr>
        <c:crossAx val="728421392"/>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09384589747281"/>
          <c:y val="4.1201328389301087E-2"/>
          <c:w val="0.86551161756375972"/>
          <c:h val="0.87036117643366218"/>
        </c:manualLayout>
      </c:layout>
      <c:lineChart>
        <c:grouping val="standard"/>
        <c:varyColors val="0"/>
        <c:ser>
          <c:idx val="0"/>
          <c:order val="0"/>
          <c:spPr>
            <a:ln w="28575" cap="rnd">
              <a:solidFill>
                <a:schemeClr val="bg1"/>
              </a:solidFill>
              <a:round/>
            </a:ln>
            <a:effectLst/>
          </c:spPr>
          <c:marker>
            <c:symbol val="none"/>
          </c:marker>
          <c:dPt>
            <c:idx val="57"/>
            <c:marker>
              <c:symbol val="none"/>
            </c:marker>
            <c:bubble3D val="0"/>
            <c:extLst>
              <c:ext xmlns:c16="http://schemas.microsoft.com/office/drawing/2014/chart" uri="{C3380CC4-5D6E-409C-BE32-E72D297353CC}">
                <c16:uniqueId val="{00000000-B8B8-41BB-944D-DF624D8C3017}"/>
              </c:ext>
            </c:extLst>
          </c:dPt>
          <c:dPt>
            <c:idx val="58"/>
            <c:marker>
              <c:symbol val="none"/>
            </c:marker>
            <c:bubble3D val="0"/>
            <c:extLst>
              <c:ext xmlns:c16="http://schemas.microsoft.com/office/drawing/2014/chart" uri="{C3380CC4-5D6E-409C-BE32-E72D297353CC}">
                <c16:uniqueId val="{00000001-B1E3-43A8-82BA-F00909EBB115}"/>
              </c:ext>
            </c:extLst>
          </c:dPt>
          <c:dPt>
            <c:idx val="61"/>
            <c:marker>
              <c:symbol val="circle"/>
              <c:size val="14"/>
              <c:spPr>
                <a:solidFill>
                  <a:schemeClr val="bg1"/>
                </a:solidFill>
                <a:ln w="9525">
                  <a:noFill/>
                </a:ln>
                <a:effectLst/>
              </c:spPr>
            </c:marker>
            <c:bubble3D val="0"/>
            <c:extLst>
              <c:ext xmlns:c16="http://schemas.microsoft.com/office/drawing/2014/chart" uri="{C3380CC4-5D6E-409C-BE32-E72D297353CC}">
                <c16:uniqueId val="{00000002-B1E3-43A8-82BA-F00909EBB115}"/>
              </c:ext>
            </c:extLst>
          </c:dPt>
          <c:cat>
            <c:numRef>
              <c:f>FCEV!$A$3:$A$64</c:f>
              <c:numCache>
                <c:formatCode>mmm\-yy</c:formatCode>
                <c:ptCount val="62"/>
                <c:pt idx="0">
                  <c:v>41804</c:v>
                </c:pt>
                <c:pt idx="1">
                  <c:v>41834</c:v>
                </c:pt>
                <c:pt idx="2">
                  <c:v>41865</c:v>
                </c:pt>
                <c:pt idx="3">
                  <c:v>41896</c:v>
                </c:pt>
                <c:pt idx="4">
                  <c:v>41926</c:v>
                </c:pt>
                <c:pt idx="5">
                  <c:v>41957</c:v>
                </c:pt>
                <c:pt idx="6">
                  <c:v>41987</c:v>
                </c:pt>
                <c:pt idx="7">
                  <c:v>42018</c:v>
                </c:pt>
                <c:pt idx="8">
                  <c:v>42049</c:v>
                </c:pt>
                <c:pt idx="9">
                  <c:v>42077</c:v>
                </c:pt>
                <c:pt idx="10">
                  <c:v>42108</c:v>
                </c:pt>
                <c:pt idx="11">
                  <c:v>42138</c:v>
                </c:pt>
                <c:pt idx="12">
                  <c:v>42169</c:v>
                </c:pt>
                <c:pt idx="13">
                  <c:v>42199</c:v>
                </c:pt>
                <c:pt idx="14">
                  <c:v>42230</c:v>
                </c:pt>
                <c:pt idx="15">
                  <c:v>42261</c:v>
                </c:pt>
                <c:pt idx="16">
                  <c:v>42278</c:v>
                </c:pt>
                <c:pt idx="17">
                  <c:v>42309</c:v>
                </c:pt>
                <c:pt idx="18">
                  <c:v>42339</c:v>
                </c:pt>
                <c:pt idx="19">
                  <c:v>42370</c:v>
                </c:pt>
                <c:pt idx="20">
                  <c:v>42401</c:v>
                </c:pt>
                <c:pt idx="21">
                  <c:v>42430</c:v>
                </c:pt>
                <c:pt idx="22">
                  <c:v>42461</c:v>
                </c:pt>
                <c:pt idx="23">
                  <c:v>42491</c:v>
                </c:pt>
                <c:pt idx="24">
                  <c:v>42522</c:v>
                </c:pt>
                <c:pt idx="25">
                  <c:v>42552</c:v>
                </c:pt>
                <c:pt idx="26">
                  <c:v>42583</c:v>
                </c:pt>
                <c:pt idx="27">
                  <c:v>42629</c:v>
                </c:pt>
                <c:pt idx="28">
                  <c:v>42659</c:v>
                </c:pt>
                <c:pt idx="29">
                  <c:v>42690</c:v>
                </c:pt>
                <c:pt idx="30">
                  <c:v>42720</c:v>
                </c:pt>
                <c:pt idx="31" formatCode="[$-409]mmm\-yy;@">
                  <c:v>42736</c:v>
                </c:pt>
                <c:pt idx="32" formatCode="[$-409]mmm\-yy;@">
                  <c:v>42767</c:v>
                </c:pt>
                <c:pt idx="33" formatCode="[$-409]mmm\-yy;@">
                  <c:v>42795</c:v>
                </c:pt>
                <c:pt idx="34" formatCode="[$-409]mmm\-yy;@">
                  <c:v>42826</c:v>
                </c:pt>
                <c:pt idx="35" formatCode="[$-409]mmm\-yy;@">
                  <c:v>42856</c:v>
                </c:pt>
                <c:pt idx="36" formatCode="[$-409]mmm\-yy;@">
                  <c:v>42887</c:v>
                </c:pt>
                <c:pt idx="37" formatCode="[$-409]mmm\-yy;@">
                  <c:v>42917</c:v>
                </c:pt>
                <c:pt idx="38" formatCode="[$-409]mmm\-yy;@">
                  <c:v>42948</c:v>
                </c:pt>
                <c:pt idx="39" formatCode="[$-409]mmm\-yy;@">
                  <c:v>42979</c:v>
                </c:pt>
                <c:pt idx="40" formatCode="[$-409]mmm\-yy;@">
                  <c:v>43009</c:v>
                </c:pt>
                <c:pt idx="41" formatCode="[$-409]mmm\-yy;@">
                  <c:v>43040</c:v>
                </c:pt>
                <c:pt idx="42" formatCode="[$-409]mmm\-yy;@">
                  <c:v>43070</c:v>
                </c:pt>
                <c:pt idx="43" formatCode="[$-409]mmm\-yy;@">
                  <c:v>43101</c:v>
                </c:pt>
                <c:pt idx="44" formatCode="[$-409]mmm\-yy;@">
                  <c:v>43132</c:v>
                </c:pt>
                <c:pt idx="45" formatCode="[$-409]mmm\-yy;@">
                  <c:v>43160</c:v>
                </c:pt>
                <c:pt idx="46" formatCode="[$-409]mmm\-yy;@">
                  <c:v>43191</c:v>
                </c:pt>
                <c:pt idx="47" formatCode="[$-409]mmm\-yy;@">
                  <c:v>43221</c:v>
                </c:pt>
                <c:pt idx="48" formatCode="[$-409]mmm\-yy;@">
                  <c:v>43252</c:v>
                </c:pt>
                <c:pt idx="49" formatCode="[$-409]mmm\-yy;@">
                  <c:v>43282</c:v>
                </c:pt>
                <c:pt idx="50" formatCode="[$-409]mmm\-yy;@">
                  <c:v>43313</c:v>
                </c:pt>
                <c:pt idx="51" formatCode="[$-409]mmm\-yy;@">
                  <c:v>43344</c:v>
                </c:pt>
                <c:pt idx="52" formatCode="[$-409]mmm\-yy;@">
                  <c:v>43374</c:v>
                </c:pt>
                <c:pt idx="53" formatCode="[$-409]mmm\-yy;@">
                  <c:v>43405</c:v>
                </c:pt>
                <c:pt idx="54" formatCode="[$-409]mmm\-yy;@">
                  <c:v>43435</c:v>
                </c:pt>
                <c:pt idx="55" formatCode="[$-409]mmm\-yy;@">
                  <c:v>43466</c:v>
                </c:pt>
                <c:pt idx="56" formatCode="[$-409]mmm\-yy;@">
                  <c:v>43497</c:v>
                </c:pt>
                <c:pt idx="57" formatCode="[$-409]mmm\-yy;@">
                  <c:v>43525</c:v>
                </c:pt>
                <c:pt idx="58" formatCode="[$-409]mmm\-yy;@">
                  <c:v>43556</c:v>
                </c:pt>
                <c:pt idx="59" formatCode="[$-409]mmm\-yy;@">
                  <c:v>43586</c:v>
                </c:pt>
                <c:pt idx="60" formatCode="[$-409]mmm\-yy;@">
                  <c:v>43617</c:v>
                </c:pt>
                <c:pt idx="61" formatCode="[$-409]mmm\-yy;@">
                  <c:v>43647</c:v>
                </c:pt>
              </c:numCache>
            </c:numRef>
          </c:cat>
          <c:val>
            <c:numRef>
              <c:f>FCEV!$L$3:$L$64</c:f>
              <c:numCache>
                <c:formatCode>#,##0</c:formatCode>
                <c:ptCount val="62"/>
                <c:pt idx="0">
                  <c:v>6</c:v>
                </c:pt>
                <c:pt idx="1">
                  <c:v>16</c:v>
                </c:pt>
                <c:pt idx="2">
                  <c:v>26</c:v>
                </c:pt>
                <c:pt idx="3">
                  <c:v>32</c:v>
                </c:pt>
                <c:pt idx="4">
                  <c:v>33</c:v>
                </c:pt>
                <c:pt idx="5">
                  <c:v>43</c:v>
                </c:pt>
                <c:pt idx="6">
                  <c:v>55</c:v>
                </c:pt>
                <c:pt idx="7">
                  <c:v>61</c:v>
                </c:pt>
                <c:pt idx="8">
                  <c:v>64</c:v>
                </c:pt>
                <c:pt idx="9">
                  <c:v>67</c:v>
                </c:pt>
                <c:pt idx="10">
                  <c:v>68</c:v>
                </c:pt>
                <c:pt idx="11">
                  <c:v>70</c:v>
                </c:pt>
                <c:pt idx="12">
                  <c:v>72</c:v>
                </c:pt>
                <c:pt idx="13">
                  <c:v>74</c:v>
                </c:pt>
                <c:pt idx="14">
                  <c:v>75</c:v>
                </c:pt>
                <c:pt idx="15">
                  <c:v>82</c:v>
                </c:pt>
                <c:pt idx="16">
                  <c:v>121</c:v>
                </c:pt>
                <c:pt idx="17">
                  <c:v>144</c:v>
                </c:pt>
                <c:pt idx="18">
                  <c:v>159</c:v>
                </c:pt>
                <c:pt idx="19">
                  <c:v>187</c:v>
                </c:pt>
                <c:pt idx="20">
                  <c:v>220</c:v>
                </c:pt>
                <c:pt idx="21">
                  <c:v>265</c:v>
                </c:pt>
                <c:pt idx="22">
                  <c:v>310</c:v>
                </c:pt>
                <c:pt idx="23">
                  <c:v>354</c:v>
                </c:pt>
                <c:pt idx="24">
                  <c:v>402</c:v>
                </c:pt>
                <c:pt idx="25">
                  <c:v>462</c:v>
                </c:pt>
                <c:pt idx="26">
                  <c:v>835</c:v>
                </c:pt>
                <c:pt idx="27">
                  <c:v>908</c:v>
                </c:pt>
                <c:pt idx="28">
                  <c:v>1011</c:v>
                </c:pt>
                <c:pt idx="29">
                  <c:v>1116</c:v>
                </c:pt>
                <c:pt idx="30">
                  <c:v>1233</c:v>
                </c:pt>
                <c:pt idx="31">
                  <c:v>1360</c:v>
                </c:pt>
                <c:pt idx="32">
                  <c:v>1502</c:v>
                </c:pt>
                <c:pt idx="33">
                  <c:v>1645</c:v>
                </c:pt>
                <c:pt idx="34">
                  <c:v>1790</c:v>
                </c:pt>
                <c:pt idx="35">
                  <c:v>2075</c:v>
                </c:pt>
                <c:pt idx="36">
                  <c:v>2255</c:v>
                </c:pt>
                <c:pt idx="37">
                  <c:v>2420</c:v>
                </c:pt>
                <c:pt idx="38">
                  <c:v>2547</c:v>
                </c:pt>
                <c:pt idx="39">
                  <c:v>2748</c:v>
                </c:pt>
                <c:pt idx="40">
                  <c:v>3000</c:v>
                </c:pt>
                <c:pt idx="41">
                  <c:v>3249</c:v>
                </c:pt>
                <c:pt idx="42">
                  <c:v>3546</c:v>
                </c:pt>
                <c:pt idx="43">
                  <c:v>3816</c:v>
                </c:pt>
                <c:pt idx="44">
                  <c:v>4232</c:v>
                </c:pt>
                <c:pt idx="45">
                  <c:v>4436</c:v>
                </c:pt>
                <c:pt idx="46">
                  <c:v>4683</c:v>
                </c:pt>
                <c:pt idx="47">
                  <c:v>4834</c:v>
                </c:pt>
                <c:pt idx="48">
                  <c:v>4941</c:v>
                </c:pt>
                <c:pt idx="49">
                  <c:v>5151</c:v>
                </c:pt>
                <c:pt idx="50">
                  <c:v>5386</c:v>
                </c:pt>
                <c:pt idx="51">
                  <c:v>5640</c:v>
                </c:pt>
                <c:pt idx="52">
                  <c:v>5808</c:v>
                </c:pt>
                <c:pt idx="53">
                  <c:v>6011</c:v>
                </c:pt>
                <c:pt idx="54">
                  <c:v>6244</c:v>
                </c:pt>
                <c:pt idx="55">
                  <c:v>6323</c:v>
                </c:pt>
                <c:pt idx="56">
                  <c:v>6422</c:v>
                </c:pt>
                <c:pt idx="57">
                  <c:v>6631</c:v>
                </c:pt>
                <c:pt idx="58">
                  <c:v>6863</c:v>
                </c:pt>
                <c:pt idx="59">
                  <c:v>7138</c:v>
                </c:pt>
                <c:pt idx="60">
                  <c:v>7335</c:v>
                </c:pt>
                <c:pt idx="61">
                  <c:v>7487</c:v>
                </c:pt>
              </c:numCache>
            </c:numRef>
          </c:val>
          <c:smooth val="0"/>
          <c:extLst>
            <c:ext xmlns:c16="http://schemas.microsoft.com/office/drawing/2014/chart" uri="{C3380CC4-5D6E-409C-BE32-E72D297353CC}">
              <c16:uniqueId val="{00000001-B8B8-41BB-944D-DF624D8C3017}"/>
            </c:ext>
          </c:extLst>
        </c:ser>
        <c:dLbls>
          <c:showLegendKey val="0"/>
          <c:showVal val="0"/>
          <c:showCatName val="0"/>
          <c:showSerName val="0"/>
          <c:showPercent val="0"/>
          <c:showBubbleSize val="0"/>
        </c:dLbls>
        <c:smooth val="0"/>
        <c:axId val="728409240"/>
        <c:axId val="728408848"/>
      </c:lineChart>
      <c:dateAx>
        <c:axId val="728409240"/>
        <c:scaling>
          <c:orientation val="minMax"/>
        </c:scaling>
        <c:delete val="0"/>
        <c:axPos val="b"/>
        <c:numFmt formatCode="mmm\-yy" sourceLinked="1"/>
        <c:majorTickMark val="none"/>
        <c:minorTickMark val="none"/>
        <c:tickLblPos val="nextTo"/>
        <c:spPr>
          <a:noFill/>
          <a:ln w="9525" cap="flat" cmpd="sng" algn="ctr">
            <a:solidFill>
              <a:schemeClr val="bg1">
                <a:lumMod val="9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Calibri" panose="020F0502020204030204" pitchFamily="34" charset="0"/>
                <a:ea typeface="+mn-ea"/>
                <a:cs typeface="+mn-cs"/>
              </a:defRPr>
            </a:pPr>
            <a:endParaRPr lang="en-US"/>
          </a:p>
        </c:txPr>
        <c:crossAx val="728408848"/>
        <c:crosses val="autoZero"/>
        <c:auto val="1"/>
        <c:lblOffset val="100"/>
        <c:baseTimeUnit val="days"/>
        <c:majorUnit val="24"/>
        <c:majorTimeUnit val="months"/>
      </c:dateAx>
      <c:valAx>
        <c:axId val="728408848"/>
        <c:scaling>
          <c:orientation val="minMax"/>
        </c:scaling>
        <c:delete val="0"/>
        <c:axPos val="l"/>
        <c:numFmt formatCode="#,##0" sourceLinked="1"/>
        <c:majorTickMark val="none"/>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200" b="1" i="0" u="none" strike="noStrike" kern="1200" baseline="0">
                <a:solidFill>
                  <a:schemeClr val="bg1"/>
                </a:solidFill>
                <a:latin typeface="Calibri" panose="020F0502020204030204" pitchFamily="34" charset="0"/>
                <a:ea typeface="+mn-ea"/>
                <a:cs typeface="+mn-cs"/>
              </a:defRPr>
            </a:pPr>
            <a:endParaRPr lang="en-US"/>
          </a:p>
        </c:txPr>
        <c:crossAx val="728409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51614591100189E-2"/>
          <c:y val="0.11177181738919399"/>
          <c:w val="0.92690322394978975"/>
          <c:h val="0.79519743287821454"/>
        </c:manualLayout>
      </c:layout>
      <c:scatterChart>
        <c:scatterStyle val="lineMarker"/>
        <c:varyColors val="0"/>
        <c:ser>
          <c:idx val="0"/>
          <c:order val="0"/>
          <c:spPr>
            <a:ln w="25400" cap="rnd">
              <a:solidFill>
                <a:srgbClr val="000000"/>
              </a:solidFill>
              <a:round/>
            </a:ln>
            <a:effectLst/>
          </c:spPr>
          <c:marker>
            <c:symbol val="circle"/>
            <c:size val="5"/>
            <c:spPr>
              <a:solidFill>
                <a:schemeClr val="accent1"/>
              </a:solidFill>
              <a:ln w="9525">
                <a:solidFill>
                  <a:schemeClr val="accent1"/>
                </a:solidFill>
              </a:ln>
              <a:effectLst/>
            </c:spPr>
          </c:marker>
          <c:dPt>
            <c:idx val="0"/>
            <c:marker>
              <c:symbol val="circle"/>
              <c:size val="6"/>
              <c:spPr>
                <a:solidFill>
                  <a:srgbClr val="000608"/>
                </a:solidFill>
                <a:ln w="9525">
                  <a:noFill/>
                </a:ln>
                <a:effectLst/>
              </c:spPr>
            </c:marker>
            <c:bubble3D val="0"/>
            <c:extLst>
              <c:ext xmlns:c16="http://schemas.microsoft.com/office/drawing/2014/chart" uri="{C3380CC4-5D6E-409C-BE32-E72D297353CC}">
                <c16:uniqueId val="{00000000-A096-614C-89D0-A62A2ED48EC2}"/>
              </c:ext>
            </c:extLst>
          </c:dPt>
          <c:dPt>
            <c:idx val="1"/>
            <c:marker>
              <c:symbol val="circle"/>
              <c:size val="8"/>
              <c:spPr>
                <a:solidFill>
                  <a:srgbClr val="92D050"/>
                </a:solidFill>
                <a:ln w="9525">
                  <a:solidFill>
                    <a:srgbClr val="000000"/>
                  </a:solidFill>
                </a:ln>
                <a:effectLst/>
              </c:spPr>
            </c:marker>
            <c:bubble3D val="0"/>
            <c:extLst>
              <c:ext xmlns:c16="http://schemas.microsoft.com/office/drawing/2014/chart" uri="{C3380CC4-5D6E-409C-BE32-E72D297353CC}">
                <c16:uniqueId val="{00000001-A096-614C-89D0-A62A2ED48EC2}"/>
              </c:ext>
            </c:extLst>
          </c:dPt>
          <c:dPt>
            <c:idx val="2"/>
            <c:marker>
              <c:symbol val="circle"/>
              <c:size val="10"/>
              <c:spPr>
                <a:solidFill>
                  <a:schemeClr val="accent1"/>
                </a:solidFill>
                <a:ln w="9525">
                  <a:solidFill>
                    <a:srgbClr val="000608"/>
                  </a:solidFill>
                </a:ln>
                <a:effectLst/>
              </c:spPr>
            </c:marker>
            <c:bubble3D val="0"/>
            <c:extLst>
              <c:ext xmlns:c16="http://schemas.microsoft.com/office/drawing/2014/chart" uri="{C3380CC4-5D6E-409C-BE32-E72D297353CC}">
                <c16:uniqueId val="{00000002-A096-614C-89D0-A62A2ED48EC2}"/>
              </c:ext>
            </c:extLst>
          </c:dPt>
          <c:xVal>
            <c:numRef>
              <c:f>Sheet1!$A$3:$A$4</c:f>
              <c:numCache>
                <c:formatCode>General</c:formatCode>
                <c:ptCount val="2"/>
                <c:pt idx="0">
                  <c:v>2006</c:v>
                </c:pt>
                <c:pt idx="1">
                  <c:v>2017</c:v>
                </c:pt>
              </c:numCache>
            </c:numRef>
          </c:xVal>
          <c:yVal>
            <c:numRef>
              <c:f>Sheet1!$B$3:$B$4</c:f>
              <c:numCache>
                <c:formatCode>General</c:formatCode>
                <c:ptCount val="2"/>
                <c:pt idx="0">
                  <c:v>124</c:v>
                </c:pt>
                <c:pt idx="1">
                  <c:v>45</c:v>
                </c:pt>
              </c:numCache>
            </c:numRef>
          </c:yVal>
          <c:smooth val="0"/>
          <c:extLst>
            <c:ext xmlns:c16="http://schemas.microsoft.com/office/drawing/2014/chart" uri="{C3380CC4-5D6E-409C-BE32-E72D297353CC}">
              <c16:uniqueId val="{00000003-A096-614C-89D0-A62A2ED48EC2}"/>
            </c:ext>
          </c:extLst>
        </c:ser>
        <c:dLbls>
          <c:showLegendKey val="0"/>
          <c:showVal val="0"/>
          <c:showCatName val="0"/>
          <c:showSerName val="0"/>
          <c:showPercent val="0"/>
          <c:showBubbleSize val="0"/>
        </c:dLbls>
        <c:axId val="443456576"/>
        <c:axId val="443456968"/>
      </c:scatterChart>
      <c:valAx>
        <c:axId val="443456576"/>
        <c:scaling>
          <c:orientation val="minMax"/>
        </c:scaling>
        <c:delete val="1"/>
        <c:axPos val="b"/>
        <c:numFmt formatCode="General" sourceLinked="1"/>
        <c:majorTickMark val="none"/>
        <c:minorTickMark val="none"/>
        <c:tickLblPos val="nextTo"/>
        <c:crossAx val="443456968"/>
        <c:crosses val="autoZero"/>
        <c:crossBetween val="midCat"/>
      </c:valAx>
      <c:valAx>
        <c:axId val="443456968"/>
        <c:scaling>
          <c:orientation val="minMax"/>
        </c:scaling>
        <c:delete val="1"/>
        <c:axPos val="l"/>
        <c:numFmt formatCode="General" sourceLinked="1"/>
        <c:majorTickMark val="none"/>
        <c:minorTickMark val="none"/>
        <c:tickLblPos val="nextTo"/>
        <c:crossAx val="443456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57234006385907E-2"/>
          <c:y val="0.11714721951240521"/>
          <c:w val="0.89428795955735751"/>
          <c:h val="0.73393760457919588"/>
        </c:manualLayout>
      </c:layout>
      <c:barChart>
        <c:barDir val="bar"/>
        <c:grouping val="stacked"/>
        <c:varyColors val="0"/>
        <c:ser>
          <c:idx val="0"/>
          <c:order val="0"/>
          <c:tx>
            <c:strRef>
              <c:f>DataWTWgraph!$AY$4</c:f>
              <c:strCache>
                <c:ptCount val="1"/>
                <c:pt idx="0">
                  <c:v>low</c:v>
                </c:pt>
              </c:strCache>
            </c:strRef>
          </c:tx>
          <c:spPr>
            <a:noFill/>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DataWTWgraph!$AY$5:$AY$34</c:f>
              <c:numCache>
                <c:formatCode>0</c:formatCode>
                <c:ptCount val="10"/>
                <c:pt idx="0">
                  <c:v>167.45425162337662</c:v>
                </c:pt>
                <c:pt idx="1">
                  <c:v>210.52873376623376</c:v>
                </c:pt>
                <c:pt idx="2">
                  <c:v>105.11999999999999</c:v>
                </c:pt>
                <c:pt idx="3">
                  <c:v>108.893029858163</c:v>
                </c:pt>
                <c:pt idx="4">
                  <c:v>1204.7748903262432</c:v>
                </c:pt>
                <c:pt idx="5">
                  <c:v>2109.4504153619428</c:v>
                </c:pt>
                <c:pt idx="6">
                  <c:v>96.156970046082947</c:v>
                </c:pt>
                <c:pt idx="7">
                  <c:v>3279.9925427801372</c:v>
                </c:pt>
                <c:pt idx="8">
                  <c:v>2976.2990306122447</c:v>
                </c:pt>
                <c:pt idx="9">
                  <c:v>3154.014123376623</c:v>
                </c:pt>
              </c:numCache>
            </c:numRef>
          </c:val>
          <c:extLst>
            <c:ext xmlns:c16="http://schemas.microsoft.com/office/drawing/2014/chart" uri="{C3380CC4-5D6E-409C-BE32-E72D297353CC}">
              <c16:uniqueId val="{00000000-64E2-4F4B-83AF-AE82E0E0D84C}"/>
            </c:ext>
          </c:extLst>
        </c:ser>
        <c:ser>
          <c:idx val="1"/>
          <c:order val="1"/>
          <c:tx>
            <c:strRef>
              <c:f>DataWTWgraph!$AZ$4</c:f>
              <c:strCache>
                <c:ptCount val="1"/>
                <c:pt idx="0">
                  <c:v>MincrFcev</c:v>
                </c:pt>
              </c:strCache>
            </c:strRef>
          </c:tx>
          <c:spPr>
            <a:solidFill>
              <a:schemeClr val="accent3">
                <a:lumMod val="75000"/>
              </a:schemeClr>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DataWTWgraph!$AZ$5:$AZ$34</c:f>
              <c:numCache>
                <c:formatCode>0</c:formatCode>
                <c:ptCount val="10"/>
                <c:pt idx="0">
                  <c:v>10.494510194805201</c:v>
                </c:pt>
                <c:pt idx="1">
                  <c:v>15.66344805194808</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1-64E2-4F4B-83AF-AE82E0E0D84C}"/>
            </c:ext>
          </c:extLst>
        </c:ser>
        <c:ser>
          <c:idx val="2"/>
          <c:order val="2"/>
          <c:tx>
            <c:strRef>
              <c:f>DataWTWgraph!$BA$4</c:f>
              <c:strCache>
                <c:ptCount val="1"/>
                <c:pt idx="0">
                  <c:v>HincrFcev</c:v>
                </c:pt>
              </c:strCache>
            </c:strRef>
          </c:tx>
          <c:spPr>
            <a:solidFill>
              <a:srgbClr val="77933C"/>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DataWTWgraph!$BA$5:$BA$34</c:f>
              <c:numCache>
                <c:formatCode>0</c:formatCode>
                <c:ptCount val="10"/>
                <c:pt idx="0">
                  <c:v>13.356649338842985</c:v>
                </c:pt>
                <c:pt idx="1">
                  <c:v>19.935297520661123</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2-64E2-4F4B-83AF-AE82E0E0D84C}"/>
            </c:ext>
          </c:extLst>
        </c:ser>
        <c:ser>
          <c:idx val="3"/>
          <c:order val="3"/>
          <c:tx>
            <c:strRef>
              <c:f>DataWTWgraph!$BB$4</c:f>
              <c:strCache>
                <c:ptCount val="1"/>
                <c:pt idx="0">
                  <c:v>MincrBev</c:v>
                </c:pt>
              </c:strCache>
            </c:strRef>
          </c:tx>
          <c:spPr>
            <a:solidFill>
              <a:schemeClr val="accent6">
                <a:lumMod val="75000"/>
              </a:schemeClr>
            </a:solidFill>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DataWTWgraph!$BB$5:$BB$34</c:f>
              <c:numCache>
                <c:formatCode>0</c:formatCode>
                <c:ptCount val="10"/>
                <c:pt idx="0">
                  <c:v>0</c:v>
                </c:pt>
                <c:pt idx="1">
                  <c:v>0</c:v>
                </c:pt>
                <c:pt idx="2">
                  <c:v>4.0944000000000145</c:v>
                </c:pt>
                <c:pt idx="3">
                  <c:v>4.3868571428571457</c:v>
                </c:pt>
                <c:pt idx="4">
                  <c:v>0</c:v>
                </c:pt>
                <c:pt idx="5">
                  <c:v>0</c:v>
                </c:pt>
                <c:pt idx="6">
                  <c:v>0</c:v>
                </c:pt>
                <c:pt idx="7">
                  <c:v>0</c:v>
                </c:pt>
                <c:pt idx="8">
                  <c:v>0</c:v>
                </c:pt>
                <c:pt idx="9">
                  <c:v>0</c:v>
                </c:pt>
              </c:numCache>
            </c:numRef>
          </c:val>
          <c:extLst>
            <c:ext xmlns:c16="http://schemas.microsoft.com/office/drawing/2014/chart" uri="{C3380CC4-5D6E-409C-BE32-E72D297353CC}">
              <c16:uniqueId val="{00000003-64E2-4F4B-83AF-AE82E0E0D84C}"/>
            </c:ext>
          </c:extLst>
        </c:ser>
        <c:ser>
          <c:idx val="4"/>
          <c:order val="4"/>
          <c:tx>
            <c:strRef>
              <c:f>DataWTWgraph!$BC$4</c:f>
              <c:strCache>
                <c:ptCount val="1"/>
                <c:pt idx="0">
                  <c:v>HincrBev</c:v>
                </c:pt>
              </c:strCache>
            </c:strRef>
          </c:tx>
          <c:spPr>
            <a:solidFill>
              <a:schemeClr val="accent6">
                <a:lumMod val="60000"/>
                <a:lumOff val="40000"/>
              </a:schemeClr>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DataWTWgraph!$BC$5:$BC$34</c:f>
              <c:numCache>
                <c:formatCode>0</c:formatCode>
                <c:ptCount val="10"/>
                <c:pt idx="0">
                  <c:v>0</c:v>
                </c:pt>
                <c:pt idx="1">
                  <c:v>0</c:v>
                </c:pt>
                <c:pt idx="2">
                  <c:v>5.2110545454545445</c:v>
                </c:pt>
                <c:pt idx="3">
                  <c:v>7.9096363636363662</c:v>
                </c:pt>
                <c:pt idx="4">
                  <c:v>0</c:v>
                </c:pt>
                <c:pt idx="5">
                  <c:v>0</c:v>
                </c:pt>
                <c:pt idx="6">
                  <c:v>0</c:v>
                </c:pt>
                <c:pt idx="7">
                  <c:v>0</c:v>
                </c:pt>
                <c:pt idx="8">
                  <c:v>0</c:v>
                </c:pt>
                <c:pt idx="9">
                  <c:v>0</c:v>
                </c:pt>
              </c:numCache>
            </c:numRef>
          </c:val>
          <c:extLst>
            <c:ext xmlns:c16="http://schemas.microsoft.com/office/drawing/2014/chart" uri="{C3380CC4-5D6E-409C-BE32-E72D297353CC}">
              <c16:uniqueId val="{00000004-64E2-4F4B-83AF-AE82E0E0D84C}"/>
            </c:ext>
          </c:extLst>
        </c:ser>
        <c:ser>
          <c:idx val="5"/>
          <c:order val="5"/>
          <c:tx>
            <c:strRef>
              <c:f>DataWTWgraph!$BD$4</c:f>
              <c:strCache>
                <c:ptCount val="1"/>
                <c:pt idx="0">
                  <c:v>MincErev</c:v>
                </c:pt>
              </c:strCache>
            </c:strRef>
          </c:tx>
          <c:spPr>
            <a:solidFill>
              <a:schemeClr val="accent4">
                <a:lumMod val="75000"/>
              </a:schemeClr>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DataWTWgraph!$BD$5:$BD$34</c:f>
              <c:numCache>
                <c:formatCode>0</c:formatCode>
                <c:ptCount val="10"/>
                <c:pt idx="0">
                  <c:v>0</c:v>
                </c:pt>
                <c:pt idx="1">
                  <c:v>0</c:v>
                </c:pt>
                <c:pt idx="2">
                  <c:v>0</c:v>
                </c:pt>
                <c:pt idx="3">
                  <c:v>0</c:v>
                </c:pt>
                <c:pt idx="4">
                  <c:v>134.73298683914936</c:v>
                </c:pt>
                <c:pt idx="5">
                  <c:v>0</c:v>
                </c:pt>
                <c:pt idx="6">
                  <c:v>0</c:v>
                </c:pt>
                <c:pt idx="7">
                  <c:v>0</c:v>
                </c:pt>
                <c:pt idx="8">
                  <c:v>0</c:v>
                </c:pt>
                <c:pt idx="9">
                  <c:v>0</c:v>
                </c:pt>
              </c:numCache>
            </c:numRef>
          </c:val>
          <c:extLst>
            <c:ext xmlns:c16="http://schemas.microsoft.com/office/drawing/2014/chart" uri="{C3380CC4-5D6E-409C-BE32-E72D297353CC}">
              <c16:uniqueId val="{00000005-64E2-4F4B-83AF-AE82E0E0D84C}"/>
            </c:ext>
          </c:extLst>
        </c:ser>
        <c:ser>
          <c:idx val="6"/>
          <c:order val="6"/>
          <c:tx>
            <c:strRef>
              <c:f>DataWTWgraph!$BE$4</c:f>
              <c:strCache>
                <c:ptCount val="1"/>
                <c:pt idx="0">
                  <c:v>HincrErev</c:v>
                </c:pt>
              </c:strCache>
            </c:strRef>
          </c:tx>
          <c:spPr>
            <a:solidFill>
              <a:srgbClr val="604A7B"/>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DataWTWgraph!$BE$5:$BE$34</c:f>
              <c:numCache>
                <c:formatCode>0</c:formatCode>
                <c:ptCount val="10"/>
                <c:pt idx="0">
                  <c:v>0</c:v>
                </c:pt>
                <c:pt idx="1">
                  <c:v>0</c:v>
                </c:pt>
                <c:pt idx="2">
                  <c:v>0</c:v>
                </c:pt>
                <c:pt idx="3">
                  <c:v>0</c:v>
                </c:pt>
                <c:pt idx="4">
                  <c:v>173.10680143164427</c:v>
                </c:pt>
                <c:pt idx="5">
                  <c:v>0</c:v>
                </c:pt>
                <c:pt idx="6">
                  <c:v>0</c:v>
                </c:pt>
                <c:pt idx="7">
                  <c:v>0</c:v>
                </c:pt>
                <c:pt idx="8">
                  <c:v>0</c:v>
                </c:pt>
                <c:pt idx="9">
                  <c:v>0</c:v>
                </c:pt>
              </c:numCache>
            </c:numRef>
          </c:val>
          <c:extLst>
            <c:ext xmlns:c16="http://schemas.microsoft.com/office/drawing/2014/chart" uri="{C3380CC4-5D6E-409C-BE32-E72D297353CC}">
              <c16:uniqueId val="{00000006-64E2-4F4B-83AF-AE82E0E0D84C}"/>
            </c:ext>
          </c:extLst>
        </c:ser>
        <c:ser>
          <c:idx val="7"/>
          <c:order val="7"/>
          <c:tx>
            <c:strRef>
              <c:f>DataWTWgraph!$BF$4</c:f>
              <c:strCache>
                <c:ptCount val="1"/>
                <c:pt idx="0">
                  <c:v>MincrPhev</c:v>
                </c:pt>
              </c:strCache>
            </c:strRef>
          </c:tx>
          <c:spPr>
            <a:solidFill>
              <a:schemeClr val="tx2">
                <a:lumMod val="60000"/>
                <a:lumOff val="40000"/>
              </a:schemeClr>
            </a:solidFill>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DataWTWgraph!$BF$5:$BF$34</c:f>
              <c:numCache>
                <c:formatCode>0</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7-64E2-4F4B-83AF-AE82E0E0D84C}"/>
            </c:ext>
          </c:extLst>
        </c:ser>
        <c:ser>
          <c:idx val="8"/>
          <c:order val="8"/>
          <c:tx>
            <c:strRef>
              <c:f>DataWTWgraph!$BG$4</c:f>
              <c:strCache>
                <c:ptCount val="1"/>
                <c:pt idx="0">
                  <c:v>HincrPhev</c:v>
                </c:pt>
              </c:strCache>
            </c:strRef>
          </c:tx>
          <c:spPr>
            <a:solidFill>
              <a:schemeClr val="accent5">
                <a:lumMod val="40000"/>
                <a:lumOff val="60000"/>
              </a:schemeClr>
            </a:solidFill>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DataWTWgraph!$BG$5:$BG$34</c:f>
              <c:numCache>
                <c:formatCode>0</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8-64E2-4F4B-83AF-AE82E0E0D84C}"/>
            </c:ext>
          </c:extLst>
        </c:ser>
        <c:ser>
          <c:idx val="9"/>
          <c:order val="9"/>
          <c:tx>
            <c:strRef>
              <c:f>DataWTWgraph!$BH$4</c:f>
              <c:strCache>
                <c:ptCount val="1"/>
                <c:pt idx="0">
                  <c:v>MincrHev</c:v>
                </c:pt>
              </c:strCache>
            </c:strRef>
          </c:tx>
          <c:spPr>
            <a:solidFill>
              <a:schemeClr val="accent6">
                <a:lumMod val="50000"/>
              </a:schemeClr>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DataWTWgraph!$BH$5:$BH$34</c:f>
              <c:numCache>
                <c:formatCode>0</c:formatCode>
                <c:ptCount val="10"/>
                <c:pt idx="0">
                  <c:v>0</c:v>
                </c:pt>
                <c:pt idx="1">
                  <c:v>0</c:v>
                </c:pt>
                <c:pt idx="2">
                  <c:v>0</c:v>
                </c:pt>
                <c:pt idx="3">
                  <c:v>0</c:v>
                </c:pt>
                <c:pt idx="4">
                  <c:v>0</c:v>
                </c:pt>
                <c:pt idx="5">
                  <c:v>243.54111857142857</c:v>
                </c:pt>
                <c:pt idx="6">
                  <c:v>0</c:v>
                </c:pt>
                <c:pt idx="7">
                  <c:v>0</c:v>
                </c:pt>
                <c:pt idx="8">
                  <c:v>0</c:v>
                </c:pt>
                <c:pt idx="9">
                  <c:v>0</c:v>
                </c:pt>
              </c:numCache>
            </c:numRef>
          </c:val>
          <c:extLst>
            <c:ext xmlns:c16="http://schemas.microsoft.com/office/drawing/2014/chart" uri="{C3380CC4-5D6E-409C-BE32-E72D297353CC}">
              <c16:uniqueId val="{00000009-64E2-4F4B-83AF-AE82E0E0D84C}"/>
            </c:ext>
          </c:extLst>
        </c:ser>
        <c:ser>
          <c:idx val="10"/>
          <c:order val="10"/>
          <c:tx>
            <c:strRef>
              <c:f>DataWTWgraph!$BI$4</c:f>
              <c:strCache>
                <c:ptCount val="1"/>
                <c:pt idx="0">
                  <c:v>HincrHev</c:v>
                </c:pt>
              </c:strCache>
            </c:strRef>
          </c:tx>
          <c:spPr>
            <a:solidFill>
              <a:srgbClr val="984807"/>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DataWTWgraph!$BI$5:$BI$34</c:f>
              <c:numCache>
                <c:formatCode>0</c:formatCode>
                <c:ptCount val="10"/>
                <c:pt idx="0">
                  <c:v>0</c:v>
                </c:pt>
                <c:pt idx="1">
                  <c:v>0</c:v>
                </c:pt>
                <c:pt idx="2">
                  <c:v>0</c:v>
                </c:pt>
                <c:pt idx="3">
                  <c:v>0</c:v>
                </c:pt>
                <c:pt idx="4">
                  <c:v>0</c:v>
                </c:pt>
                <c:pt idx="5">
                  <c:v>309.96142363636363</c:v>
                </c:pt>
                <c:pt idx="6">
                  <c:v>0</c:v>
                </c:pt>
                <c:pt idx="7">
                  <c:v>0</c:v>
                </c:pt>
                <c:pt idx="8">
                  <c:v>0</c:v>
                </c:pt>
                <c:pt idx="9">
                  <c:v>0</c:v>
                </c:pt>
              </c:numCache>
            </c:numRef>
          </c:val>
          <c:extLst>
            <c:ext xmlns:c16="http://schemas.microsoft.com/office/drawing/2014/chart" uri="{C3380CC4-5D6E-409C-BE32-E72D297353CC}">
              <c16:uniqueId val="{0000000A-64E2-4F4B-83AF-AE82E0E0D84C}"/>
            </c:ext>
          </c:extLst>
        </c:ser>
        <c:ser>
          <c:idx val="11"/>
          <c:order val="11"/>
          <c:tx>
            <c:strRef>
              <c:f>DataWTWgraph!$BJ$4</c:f>
              <c:strCache>
                <c:ptCount val="1"/>
                <c:pt idx="0">
                  <c:v>MincrIcev</c:v>
                </c:pt>
              </c:strCache>
            </c:strRef>
          </c:tx>
          <c:spPr>
            <a:solidFill>
              <a:schemeClr val="bg1">
                <a:lumMod val="50000"/>
              </a:schemeClr>
            </a:solidFill>
            <a:ln>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DataWTWgraph!$BJ$5:$BJ$34</c:f>
              <c:numCache>
                <c:formatCode>0</c:formatCode>
                <c:ptCount val="10"/>
                <c:pt idx="0">
                  <c:v>0</c:v>
                </c:pt>
                <c:pt idx="1">
                  <c:v>0</c:v>
                </c:pt>
                <c:pt idx="2">
                  <c:v>0</c:v>
                </c:pt>
                <c:pt idx="3">
                  <c:v>0</c:v>
                </c:pt>
                <c:pt idx="4">
                  <c:v>0</c:v>
                </c:pt>
                <c:pt idx="5">
                  <c:v>0</c:v>
                </c:pt>
                <c:pt idx="6">
                  <c:v>1.9388364055299547</c:v>
                </c:pt>
                <c:pt idx="7">
                  <c:v>383.57234415584435</c:v>
                </c:pt>
                <c:pt idx="8">
                  <c:v>347.91588367346958</c:v>
                </c:pt>
                <c:pt idx="9">
                  <c:v>369.00169480519526</c:v>
                </c:pt>
              </c:numCache>
            </c:numRef>
          </c:val>
          <c:extLst>
            <c:ext xmlns:c16="http://schemas.microsoft.com/office/drawing/2014/chart" uri="{C3380CC4-5D6E-409C-BE32-E72D297353CC}">
              <c16:uniqueId val="{0000000B-64E2-4F4B-83AF-AE82E0E0D84C}"/>
            </c:ext>
          </c:extLst>
        </c:ser>
        <c:ser>
          <c:idx val="12"/>
          <c:order val="12"/>
          <c:tx>
            <c:strRef>
              <c:f>DataWTWgraph!$BK$4</c:f>
              <c:strCache>
                <c:ptCount val="1"/>
                <c:pt idx="0">
                  <c:v>HinccIcev</c:v>
                </c:pt>
              </c:strCache>
            </c:strRef>
          </c:tx>
          <c:spPr>
            <a:solidFill>
              <a:srgbClr val="7F7F7F"/>
            </a:solidFill>
            <a:ln w="9525">
              <a:solidFill>
                <a:sysClr val="window" lastClr="FFFFFF"/>
              </a:solidFill>
            </a:ln>
          </c:spPr>
          <c:invertIfNegative val="0"/>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DataWTWgraph!$BK$5:$BK$34</c:f>
              <c:numCache>
                <c:formatCode>0</c:formatCode>
                <c:ptCount val="10"/>
                <c:pt idx="0">
                  <c:v>0</c:v>
                </c:pt>
                <c:pt idx="1">
                  <c:v>0</c:v>
                </c:pt>
                <c:pt idx="2">
                  <c:v>0</c:v>
                </c:pt>
                <c:pt idx="3">
                  <c:v>0</c:v>
                </c:pt>
                <c:pt idx="4">
                  <c:v>0</c:v>
                </c:pt>
                <c:pt idx="5">
                  <c:v>0</c:v>
                </c:pt>
                <c:pt idx="6">
                  <c:v>2.4676099706744878</c:v>
                </c:pt>
                <c:pt idx="7">
                  <c:v>488.18298347107429</c:v>
                </c:pt>
                <c:pt idx="8">
                  <c:v>442.80203376623331</c:v>
                </c:pt>
                <c:pt idx="9">
                  <c:v>469.63852066115714</c:v>
                </c:pt>
              </c:numCache>
            </c:numRef>
          </c:val>
          <c:extLst>
            <c:ext xmlns:c16="http://schemas.microsoft.com/office/drawing/2014/chart" uri="{C3380CC4-5D6E-409C-BE32-E72D297353CC}">
              <c16:uniqueId val="{0000000C-64E2-4F4B-83AF-AE82E0E0D84C}"/>
            </c:ext>
          </c:extLst>
        </c:ser>
        <c:dLbls>
          <c:showLegendKey val="0"/>
          <c:showVal val="0"/>
          <c:showCatName val="0"/>
          <c:showSerName val="0"/>
          <c:showPercent val="0"/>
          <c:showBubbleSize val="0"/>
        </c:dLbls>
        <c:gapWidth val="15"/>
        <c:overlap val="100"/>
        <c:axId val="443460104"/>
        <c:axId val="445229496"/>
      </c:barChart>
      <c:barChart>
        <c:barDir val="bar"/>
        <c:grouping val="clustered"/>
        <c:varyColors val="0"/>
        <c:ser>
          <c:idx val="13"/>
          <c:order val="13"/>
          <c:tx>
            <c:strRef>
              <c:f>DataWTWgraph!$BL$4</c:f>
              <c:strCache>
                <c:ptCount val="1"/>
                <c:pt idx="0">
                  <c:v>Mid</c:v>
                </c:pt>
              </c:strCache>
            </c:strRef>
          </c:tx>
          <c:spPr>
            <a:noFill/>
          </c:spPr>
          <c:invertIfNegative val="0"/>
          <c:dLbls>
            <c:dLbl>
              <c:idx val="4"/>
              <c:layout>
                <c:manualLayout>
                  <c:x val="2.737310053313603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E3-CB4D-97F4-D025EC8D203C}"/>
                </c:ext>
              </c:extLst>
            </c:dLbl>
            <c:dLbl>
              <c:idx val="5"/>
              <c:layout>
                <c:manualLayout>
                  <c:x val="-1.0949240213254415E-2"/>
                  <c:y val="2.7349411341606568E-3"/>
                </c:manualLayout>
              </c:layout>
              <c:tx>
                <c:rich>
                  <a:bodyPr/>
                  <a:lstStyle/>
                  <a:p>
                    <a:fld id="{3C3C4990-816F-4CB8-94DD-9540C23E37E4}" type="VALUE">
                      <a:rPr lang="en-US">
                        <a:solidFill>
                          <a:schemeClr val="bg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0E3-CB4D-97F4-D025EC8D203C}"/>
                </c:ext>
              </c:extLst>
            </c:dLbl>
            <c:dLbl>
              <c:idx val="7"/>
              <c:spPr>
                <a:noFill/>
                <a:ln>
                  <a:noFill/>
                </a:ln>
                <a:effectLst/>
              </c:spPr>
              <c:txPr>
                <a:bodyPr/>
                <a:lstStyle/>
                <a:p>
                  <a:pPr>
                    <a:defRPr sz="1400">
                      <a:solidFill>
                        <a:schemeClr val="bg1"/>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14F9-4DE9-AABD-129A90B54913}"/>
                </c:ext>
              </c:extLst>
            </c:dLbl>
            <c:dLbl>
              <c:idx val="8"/>
              <c:spPr>
                <a:noFill/>
                <a:ln>
                  <a:noFill/>
                </a:ln>
                <a:effectLst/>
              </c:spPr>
              <c:txPr>
                <a:bodyPr/>
                <a:lstStyle/>
                <a:p>
                  <a:pPr>
                    <a:defRPr sz="1400">
                      <a:solidFill>
                        <a:schemeClr val="bg1"/>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14F9-4DE9-AABD-129A90B54913}"/>
                </c:ext>
              </c:extLst>
            </c:dLbl>
            <c:dLbl>
              <c:idx val="9"/>
              <c:spPr>
                <a:noFill/>
                <a:ln>
                  <a:noFill/>
                </a:ln>
                <a:effectLst/>
              </c:spPr>
              <c:txPr>
                <a:bodyPr/>
                <a:lstStyle/>
                <a:p>
                  <a:pPr>
                    <a:defRPr sz="1400">
                      <a:solidFill>
                        <a:schemeClr val="bg1"/>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14F9-4DE9-AABD-129A90B54913}"/>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DataWTWgraph!$AX$5:$AX$34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DataWTWgraph!$BL$5:$BL$34</c:f>
              <c:numCache>
                <c:formatCode>0</c:formatCode>
                <c:ptCount val="10"/>
                <c:pt idx="0">
                  <c:v>177.94876181818182</c:v>
                </c:pt>
                <c:pt idx="1">
                  <c:v>226.19218181818184</c:v>
                </c:pt>
                <c:pt idx="2">
                  <c:v>109.21440000000001</c:v>
                </c:pt>
                <c:pt idx="3">
                  <c:v>113.27988700102014</c:v>
                </c:pt>
                <c:pt idx="4">
                  <c:v>1339.5078771653925</c:v>
                </c:pt>
                <c:pt idx="5">
                  <c:v>2352.9915339333711</c:v>
                </c:pt>
                <c:pt idx="6">
                  <c:v>98.095806451612901</c:v>
                </c:pt>
                <c:pt idx="7">
                  <c:v>3663.5648869359811</c:v>
                </c:pt>
                <c:pt idx="8">
                  <c:v>3324.2149142857143</c:v>
                </c:pt>
                <c:pt idx="9">
                  <c:v>3523.0158181818183</c:v>
                </c:pt>
              </c:numCache>
            </c:numRef>
          </c:val>
          <c:extLst>
            <c:ext xmlns:c16="http://schemas.microsoft.com/office/drawing/2014/chart" uri="{C3380CC4-5D6E-409C-BE32-E72D297353CC}">
              <c16:uniqueId val="{0000000D-64E2-4F4B-83AF-AE82E0E0D84C}"/>
            </c:ext>
          </c:extLst>
        </c:ser>
        <c:dLbls>
          <c:showLegendKey val="0"/>
          <c:showVal val="0"/>
          <c:showCatName val="0"/>
          <c:showSerName val="0"/>
          <c:showPercent val="0"/>
          <c:showBubbleSize val="0"/>
        </c:dLbls>
        <c:gapWidth val="150"/>
        <c:axId val="445230280"/>
        <c:axId val="445229888"/>
      </c:barChart>
      <c:catAx>
        <c:axId val="443460104"/>
        <c:scaling>
          <c:orientation val="minMax"/>
        </c:scaling>
        <c:delete val="1"/>
        <c:axPos val="l"/>
        <c:numFmt formatCode="General" sourceLinked="0"/>
        <c:majorTickMark val="out"/>
        <c:minorTickMark val="none"/>
        <c:tickLblPos val="nextTo"/>
        <c:crossAx val="445229496"/>
        <c:crosses val="autoZero"/>
        <c:auto val="1"/>
        <c:lblAlgn val="ctr"/>
        <c:lblOffset val="100"/>
        <c:noMultiLvlLbl val="0"/>
      </c:catAx>
      <c:valAx>
        <c:axId val="445229496"/>
        <c:scaling>
          <c:orientation val="minMax"/>
        </c:scaling>
        <c:delete val="0"/>
        <c:axPos val="b"/>
        <c:majorGridlines>
          <c:spPr>
            <a:ln>
              <a:noFill/>
            </a:ln>
          </c:spPr>
        </c:majorGridlines>
        <c:title>
          <c:tx>
            <c:strRef>
              <c:f>DataWTWgraph!$AV$2</c:f>
              <c:strCache>
                <c:ptCount val="1"/>
                <c:pt idx="0">
                  <c:v>Btu of Petroleum Energy per Mile</c:v>
                </c:pt>
              </c:strCache>
            </c:strRef>
          </c:tx>
          <c:layout>
            <c:manualLayout>
              <c:xMode val="edge"/>
              <c:yMode val="edge"/>
              <c:x val="0.35093062075725923"/>
              <c:y val="0.89324663354588341"/>
            </c:manualLayout>
          </c:layout>
          <c:overlay val="0"/>
          <c:txPr>
            <a:bodyPr/>
            <a:lstStyle/>
            <a:p>
              <a:pPr>
                <a:defRPr sz="1600"/>
              </a:pPr>
              <a:endParaRPr lang="en-US"/>
            </a:p>
          </c:txPr>
        </c:title>
        <c:numFmt formatCode="0" sourceLinked="1"/>
        <c:majorTickMark val="out"/>
        <c:minorTickMark val="none"/>
        <c:tickLblPos val="nextTo"/>
        <c:txPr>
          <a:bodyPr/>
          <a:lstStyle/>
          <a:p>
            <a:pPr>
              <a:defRPr sz="1200"/>
            </a:pPr>
            <a:endParaRPr lang="en-US"/>
          </a:p>
        </c:txPr>
        <c:crossAx val="443460104"/>
        <c:crosses val="autoZero"/>
        <c:crossBetween val="between"/>
      </c:valAx>
      <c:valAx>
        <c:axId val="445229888"/>
        <c:scaling>
          <c:orientation val="minMax"/>
          <c:max val="5000"/>
          <c:min val="0"/>
        </c:scaling>
        <c:delete val="1"/>
        <c:axPos val="t"/>
        <c:numFmt formatCode="0" sourceLinked="1"/>
        <c:majorTickMark val="out"/>
        <c:minorTickMark val="none"/>
        <c:tickLblPos val="nextTo"/>
        <c:crossAx val="445230280"/>
        <c:crosses val="max"/>
        <c:crossBetween val="between"/>
      </c:valAx>
      <c:catAx>
        <c:axId val="445230280"/>
        <c:scaling>
          <c:orientation val="minMax"/>
        </c:scaling>
        <c:delete val="1"/>
        <c:axPos val="l"/>
        <c:numFmt formatCode="General" sourceLinked="1"/>
        <c:majorTickMark val="out"/>
        <c:minorTickMark val="none"/>
        <c:tickLblPos val="none"/>
        <c:crossAx val="445229888"/>
        <c:crosses val="autoZero"/>
        <c:auto val="1"/>
        <c:lblAlgn val="ctr"/>
        <c:lblOffset val="100"/>
        <c:noMultiLvlLbl val="0"/>
      </c:catAx>
    </c:plotArea>
    <c:plotVisOnly val="1"/>
    <c:dispBlanksAs val="gap"/>
    <c:showDLblsOverMax val="0"/>
  </c:chart>
  <c:txPr>
    <a:bodyPr/>
    <a:lstStyle/>
    <a:p>
      <a:pPr>
        <a:defRPr b="1"/>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418658329771473"/>
          <c:y val="0.39239869294261548"/>
          <c:w val="0.65398418391488122"/>
          <c:h val="0.48076708901142945"/>
        </c:manualLayout>
      </c:layout>
      <c:barChart>
        <c:barDir val="bar"/>
        <c:grouping val="stacked"/>
        <c:varyColors val="0"/>
        <c:ser>
          <c:idx val="0"/>
          <c:order val="0"/>
          <c:tx>
            <c:strRef>
              <c:f>DataWTWgraph!$AG$4</c:f>
              <c:strCache>
                <c:ptCount val="1"/>
                <c:pt idx="0">
                  <c:v>low</c:v>
                </c:pt>
              </c:strCache>
            </c:strRef>
          </c:tx>
          <c:spPr>
            <a:noFill/>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DataWTWgraph!$AG$5:$AG$34</c:f>
              <c:numCache>
                <c:formatCode>0</c:formatCode>
                <c:ptCount val="10"/>
                <c:pt idx="0">
                  <c:v>172.96154870129868</c:v>
                </c:pt>
                <c:pt idx="1">
                  <c:v>231.06201298701296</c:v>
                </c:pt>
                <c:pt idx="2">
                  <c:v>199.00999999999996</c:v>
                </c:pt>
                <c:pt idx="3">
                  <c:v>211.11979653954711</c:v>
                </c:pt>
                <c:pt idx="4">
                  <c:v>254.65243048469208</c:v>
                </c:pt>
                <c:pt idx="5">
                  <c:v>231.55655804501836</c:v>
                </c:pt>
                <c:pt idx="6">
                  <c:v>297.51152073732715</c:v>
                </c:pt>
                <c:pt idx="7">
                  <c:v>331.02873791184527</c:v>
                </c:pt>
                <c:pt idx="8">
                  <c:v>309.76081632653057</c:v>
                </c:pt>
                <c:pt idx="9">
                  <c:v>325.37743506493507</c:v>
                </c:pt>
              </c:numCache>
            </c:numRef>
          </c:val>
          <c:extLst>
            <c:ext xmlns:c16="http://schemas.microsoft.com/office/drawing/2014/chart" uri="{C3380CC4-5D6E-409C-BE32-E72D297353CC}">
              <c16:uniqueId val="{00000000-4167-4A52-8F29-D9277979C4AA}"/>
            </c:ext>
          </c:extLst>
        </c:ser>
        <c:ser>
          <c:idx val="1"/>
          <c:order val="1"/>
          <c:tx>
            <c:strRef>
              <c:f>DataWTWgraph!$AH$4</c:f>
              <c:strCache>
                <c:ptCount val="1"/>
                <c:pt idx="0">
                  <c:v>MincrFcev</c:v>
                </c:pt>
              </c:strCache>
            </c:strRef>
          </c:tx>
          <c:spPr>
            <a:solidFill>
              <a:schemeClr val="accent3">
                <a:lumMod val="75000"/>
              </a:schemeClr>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DataWTWgraph!$AH$5:$AH$34</c:f>
              <c:numCache>
                <c:formatCode>0</c:formatCode>
                <c:ptCount val="10"/>
                <c:pt idx="0">
                  <c:v>14.155385844155845</c:v>
                </c:pt>
                <c:pt idx="1">
                  <c:v>21.127441558441603</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1-4167-4A52-8F29-D9277979C4AA}"/>
            </c:ext>
          </c:extLst>
        </c:ser>
        <c:ser>
          <c:idx val="2"/>
          <c:order val="2"/>
          <c:tx>
            <c:strRef>
              <c:f>DataWTWgraph!$AI$4</c:f>
              <c:strCache>
                <c:ptCount val="1"/>
                <c:pt idx="0">
                  <c:v>HincrFcev</c:v>
                </c:pt>
              </c:strCache>
            </c:strRef>
          </c:tx>
          <c:spPr>
            <a:solidFill>
              <a:srgbClr val="77933C"/>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DataWTWgraph!$AI$5:$AI$34</c:f>
              <c:numCache>
                <c:formatCode>0</c:formatCode>
                <c:ptCount val="10"/>
                <c:pt idx="0">
                  <c:v>18.015945619834696</c:v>
                </c:pt>
                <c:pt idx="1">
                  <c:v>26.88947107438014</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2-4167-4A52-8F29-D9277979C4AA}"/>
            </c:ext>
          </c:extLst>
        </c:ser>
        <c:ser>
          <c:idx val="3"/>
          <c:order val="3"/>
          <c:tx>
            <c:strRef>
              <c:f>DataWTWgraph!$AJ$4</c:f>
              <c:strCache>
                <c:ptCount val="1"/>
                <c:pt idx="0">
                  <c:v>MincrBev</c:v>
                </c:pt>
              </c:strCache>
            </c:strRef>
          </c:tx>
          <c:spPr>
            <a:solidFill>
              <a:schemeClr val="accent6">
                <a:lumMod val="75000"/>
              </a:schemeClr>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DataWTWgraph!$AJ$5:$AJ$34</c:f>
              <c:numCache>
                <c:formatCode>0</c:formatCode>
                <c:ptCount val="10"/>
                <c:pt idx="0">
                  <c:v>0</c:v>
                </c:pt>
                <c:pt idx="1">
                  <c:v>0</c:v>
                </c:pt>
                <c:pt idx="2">
                  <c:v>17.401200000000046</c:v>
                </c:pt>
                <c:pt idx="3">
                  <c:v>18.644142857142867</c:v>
                </c:pt>
                <c:pt idx="4">
                  <c:v>0</c:v>
                </c:pt>
                <c:pt idx="5">
                  <c:v>0</c:v>
                </c:pt>
                <c:pt idx="6">
                  <c:v>0</c:v>
                </c:pt>
                <c:pt idx="7">
                  <c:v>0</c:v>
                </c:pt>
                <c:pt idx="8">
                  <c:v>0</c:v>
                </c:pt>
                <c:pt idx="9">
                  <c:v>0</c:v>
                </c:pt>
              </c:numCache>
            </c:numRef>
          </c:val>
          <c:extLst>
            <c:ext xmlns:c16="http://schemas.microsoft.com/office/drawing/2014/chart" uri="{C3380CC4-5D6E-409C-BE32-E72D297353CC}">
              <c16:uniqueId val="{00000003-4167-4A52-8F29-D9277979C4AA}"/>
            </c:ext>
          </c:extLst>
        </c:ser>
        <c:ser>
          <c:idx val="4"/>
          <c:order val="4"/>
          <c:tx>
            <c:strRef>
              <c:f>DataWTWgraph!$AK$4</c:f>
              <c:strCache>
                <c:ptCount val="1"/>
                <c:pt idx="0">
                  <c:v>HincrBev</c:v>
                </c:pt>
              </c:strCache>
            </c:strRef>
          </c:tx>
          <c:spPr>
            <a:solidFill>
              <a:srgbClr val="E46C0A"/>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DataWTWgraph!$AK$5:$AK$34</c:f>
              <c:numCache>
                <c:formatCode>0</c:formatCode>
                <c:ptCount val="10"/>
                <c:pt idx="0">
                  <c:v>0</c:v>
                </c:pt>
                <c:pt idx="1">
                  <c:v>0</c:v>
                </c:pt>
                <c:pt idx="2">
                  <c:v>22.146981818181814</c:v>
                </c:pt>
                <c:pt idx="3">
                  <c:v>23.728909090909099</c:v>
                </c:pt>
                <c:pt idx="4">
                  <c:v>0</c:v>
                </c:pt>
                <c:pt idx="5">
                  <c:v>0</c:v>
                </c:pt>
                <c:pt idx="6">
                  <c:v>0</c:v>
                </c:pt>
                <c:pt idx="7">
                  <c:v>0</c:v>
                </c:pt>
                <c:pt idx="8">
                  <c:v>0</c:v>
                </c:pt>
                <c:pt idx="9">
                  <c:v>0</c:v>
                </c:pt>
              </c:numCache>
            </c:numRef>
          </c:val>
          <c:extLst>
            <c:ext xmlns:c16="http://schemas.microsoft.com/office/drawing/2014/chart" uri="{C3380CC4-5D6E-409C-BE32-E72D297353CC}">
              <c16:uniqueId val="{00000004-4167-4A52-8F29-D9277979C4AA}"/>
            </c:ext>
          </c:extLst>
        </c:ser>
        <c:ser>
          <c:idx val="5"/>
          <c:order val="5"/>
          <c:tx>
            <c:strRef>
              <c:f>DataWTWgraph!$AL$4</c:f>
              <c:strCache>
                <c:ptCount val="1"/>
                <c:pt idx="0">
                  <c:v>MincErev</c:v>
                </c:pt>
              </c:strCache>
            </c:strRef>
          </c:tx>
          <c:spPr>
            <a:solidFill>
              <a:schemeClr val="accent4">
                <a:lumMod val="75000"/>
              </a:schemeClr>
            </a:solidFill>
          </c:spPr>
          <c:invertIfNegative val="0"/>
          <c:dPt>
            <c:idx val="4"/>
            <c:invertIfNegative val="0"/>
            <c:bubble3D val="0"/>
            <c:spPr>
              <a:solidFill>
                <a:schemeClr val="accent4">
                  <a:lumMod val="75000"/>
                </a:schemeClr>
              </a:solidFill>
              <a:ln>
                <a:solidFill>
                  <a:sysClr val="window" lastClr="FFFFFF"/>
                </a:solidFill>
              </a:ln>
            </c:spPr>
            <c:extLst>
              <c:ext xmlns:c16="http://schemas.microsoft.com/office/drawing/2014/chart" uri="{C3380CC4-5D6E-409C-BE32-E72D297353CC}">
                <c16:uniqueId val="{00000001-2D04-6844-B447-2B988C834915}"/>
              </c:ext>
            </c:extLst>
          </c:dPt>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DataWTWgraph!$AL$5:$AL$34</c:f>
              <c:numCache>
                <c:formatCode>0</c:formatCode>
                <c:ptCount val="10"/>
                <c:pt idx="0">
                  <c:v>0</c:v>
                </c:pt>
                <c:pt idx="1">
                  <c:v>0</c:v>
                </c:pt>
                <c:pt idx="2">
                  <c:v>0</c:v>
                </c:pt>
                <c:pt idx="3">
                  <c:v>0</c:v>
                </c:pt>
                <c:pt idx="4">
                  <c:v>25.398291658163089</c:v>
                </c:pt>
                <c:pt idx="5">
                  <c:v>0</c:v>
                </c:pt>
                <c:pt idx="6">
                  <c:v>0</c:v>
                </c:pt>
                <c:pt idx="7">
                  <c:v>0</c:v>
                </c:pt>
                <c:pt idx="8">
                  <c:v>0</c:v>
                </c:pt>
                <c:pt idx="9">
                  <c:v>0</c:v>
                </c:pt>
              </c:numCache>
            </c:numRef>
          </c:val>
          <c:extLst>
            <c:ext xmlns:c16="http://schemas.microsoft.com/office/drawing/2014/chart" uri="{C3380CC4-5D6E-409C-BE32-E72D297353CC}">
              <c16:uniqueId val="{00000005-4167-4A52-8F29-D9277979C4AA}"/>
            </c:ext>
          </c:extLst>
        </c:ser>
        <c:ser>
          <c:idx val="6"/>
          <c:order val="6"/>
          <c:tx>
            <c:strRef>
              <c:f>DataWTWgraph!$AM$4</c:f>
              <c:strCache>
                <c:ptCount val="1"/>
                <c:pt idx="0">
                  <c:v>HincrErev</c:v>
                </c:pt>
              </c:strCache>
            </c:strRef>
          </c:tx>
          <c:spPr>
            <a:solidFill>
              <a:srgbClr val="604A7B"/>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DataWTWgraph!$AM$5:$AM$34</c:f>
              <c:numCache>
                <c:formatCode>0</c:formatCode>
                <c:ptCount val="10"/>
                <c:pt idx="0">
                  <c:v>0</c:v>
                </c:pt>
                <c:pt idx="1">
                  <c:v>0</c:v>
                </c:pt>
                <c:pt idx="2">
                  <c:v>0</c:v>
                </c:pt>
                <c:pt idx="3">
                  <c:v>0</c:v>
                </c:pt>
                <c:pt idx="4">
                  <c:v>32.32509847402568</c:v>
                </c:pt>
                <c:pt idx="5">
                  <c:v>0</c:v>
                </c:pt>
                <c:pt idx="6">
                  <c:v>0</c:v>
                </c:pt>
                <c:pt idx="7">
                  <c:v>0</c:v>
                </c:pt>
                <c:pt idx="8">
                  <c:v>0</c:v>
                </c:pt>
                <c:pt idx="9">
                  <c:v>0</c:v>
                </c:pt>
              </c:numCache>
            </c:numRef>
          </c:val>
          <c:extLst>
            <c:ext xmlns:c16="http://schemas.microsoft.com/office/drawing/2014/chart" uri="{C3380CC4-5D6E-409C-BE32-E72D297353CC}">
              <c16:uniqueId val="{00000006-4167-4A52-8F29-D9277979C4AA}"/>
            </c:ext>
          </c:extLst>
        </c:ser>
        <c:ser>
          <c:idx val="7"/>
          <c:order val="7"/>
          <c:tx>
            <c:strRef>
              <c:f>DataWTWgraph!$AN$4</c:f>
              <c:strCache>
                <c:ptCount val="1"/>
                <c:pt idx="0">
                  <c:v>MincrPhev</c:v>
                </c:pt>
              </c:strCache>
            </c:strRef>
          </c:tx>
          <c:spPr>
            <a:solidFill>
              <a:schemeClr val="tx2">
                <a:lumMod val="60000"/>
                <a:lumOff val="40000"/>
              </a:schemeClr>
            </a:solidFill>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DataWTWgraph!$AN$5:$AN$34</c:f>
              <c:numCache>
                <c:formatCode>0</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7-4167-4A52-8F29-D9277979C4AA}"/>
            </c:ext>
          </c:extLst>
        </c:ser>
        <c:ser>
          <c:idx val="8"/>
          <c:order val="8"/>
          <c:tx>
            <c:strRef>
              <c:f>DataWTWgraph!$AO$4</c:f>
              <c:strCache>
                <c:ptCount val="1"/>
                <c:pt idx="0">
                  <c:v>HincrPhev</c:v>
                </c:pt>
              </c:strCache>
            </c:strRef>
          </c:tx>
          <c:spPr>
            <a:solidFill>
              <a:schemeClr val="accent5">
                <a:lumMod val="40000"/>
                <a:lumOff val="60000"/>
              </a:schemeClr>
            </a:solidFill>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DataWTWgraph!$AO$5:$AO$34</c:f>
              <c:numCache>
                <c:formatCode>0</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8-4167-4A52-8F29-D9277979C4AA}"/>
            </c:ext>
          </c:extLst>
        </c:ser>
        <c:ser>
          <c:idx val="9"/>
          <c:order val="9"/>
          <c:tx>
            <c:strRef>
              <c:f>DataWTWgraph!$AP$4</c:f>
              <c:strCache>
                <c:ptCount val="1"/>
                <c:pt idx="0">
                  <c:v>MincrHev</c:v>
                </c:pt>
              </c:strCache>
            </c:strRef>
          </c:tx>
          <c:spPr>
            <a:solidFill>
              <a:schemeClr val="accent6">
                <a:lumMod val="50000"/>
              </a:schemeClr>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DataWTWgraph!$AP$5:$AP$34</c:f>
              <c:numCache>
                <c:formatCode>0</c:formatCode>
                <c:ptCount val="10"/>
                <c:pt idx="0">
                  <c:v>0</c:v>
                </c:pt>
                <c:pt idx="1">
                  <c:v>0</c:v>
                </c:pt>
                <c:pt idx="2">
                  <c:v>0</c:v>
                </c:pt>
                <c:pt idx="3">
                  <c:v>0</c:v>
                </c:pt>
                <c:pt idx="4">
                  <c:v>0</c:v>
                </c:pt>
                <c:pt idx="5">
                  <c:v>22.839492857142858</c:v>
                </c:pt>
                <c:pt idx="6">
                  <c:v>0</c:v>
                </c:pt>
                <c:pt idx="7">
                  <c:v>0</c:v>
                </c:pt>
                <c:pt idx="8">
                  <c:v>0</c:v>
                </c:pt>
                <c:pt idx="9">
                  <c:v>0</c:v>
                </c:pt>
              </c:numCache>
            </c:numRef>
          </c:val>
          <c:extLst>
            <c:ext xmlns:c16="http://schemas.microsoft.com/office/drawing/2014/chart" uri="{C3380CC4-5D6E-409C-BE32-E72D297353CC}">
              <c16:uniqueId val="{00000009-4167-4A52-8F29-D9277979C4AA}"/>
            </c:ext>
          </c:extLst>
        </c:ser>
        <c:ser>
          <c:idx val="10"/>
          <c:order val="10"/>
          <c:tx>
            <c:strRef>
              <c:f>DataWTWgraph!$AQ$4</c:f>
              <c:strCache>
                <c:ptCount val="1"/>
                <c:pt idx="0">
                  <c:v>HincrHev</c:v>
                </c:pt>
              </c:strCache>
            </c:strRef>
          </c:tx>
          <c:spPr>
            <a:solidFill>
              <a:srgbClr val="873E06"/>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DataWTWgraph!$AQ$5:$AQ$34</c:f>
              <c:numCache>
                <c:formatCode>0</c:formatCode>
                <c:ptCount val="10"/>
                <c:pt idx="0">
                  <c:v>0</c:v>
                </c:pt>
                <c:pt idx="1">
                  <c:v>0</c:v>
                </c:pt>
                <c:pt idx="2">
                  <c:v>0</c:v>
                </c:pt>
                <c:pt idx="3">
                  <c:v>0</c:v>
                </c:pt>
                <c:pt idx="4">
                  <c:v>0</c:v>
                </c:pt>
                <c:pt idx="5">
                  <c:v>29.068445454545468</c:v>
                </c:pt>
                <c:pt idx="6">
                  <c:v>0</c:v>
                </c:pt>
                <c:pt idx="7">
                  <c:v>0</c:v>
                </c:pt>
                <c:pt idx="8">
                  <c:v>0</c:v>
                </c:pt>
                <c:pt idx="9">
                  <c:v>0</c:v>
                </c:pt>
              </c:numCache>
            </c:numRef>
          </c:val>
          <c:extLst>
            <c:ext xmlns:c16="http://schemas.microsoft.com/office/drawing/2014/chart" uri="{C3380CC4-5D6E-409C-BE32-E72D297353CC}">
              <c16:uniqueId val="{0000000A-4167-4A52-8F29-D9277979C4AA}"/>
            </c:ext>
          </c:extLst>
        </c:ser>
        <c:ser>
          <c:idx val="11"/>
          <c:order val="11"/>
          <c:tx>
            <c:strRef>
              <c:f>DataWTWgraph!$AR$4</c:f>
              <c:strCache>
                <c:ptCount val="1"/>
                <c:pt idx="0">
                  <c:v>MincrIcev</c:v>
                </c:pt>
              </c:strCache>
            </c:strRef>
          </c:tx>
          <c:spPr>
            <a:solidFill>
              <a:srgbClr val="6A737B"/>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DataWTWgraph!$AR$5:$AR$34</c:f>
              <c:numCache>
                <c:formatCode>0</c:formatCode>
                <c:ptCount val="10"/>
                <c:pt idx="0">
                  <c:v>0</c:v>
                </c:pt>
                <c:pt idx="1">
                  <c:v>0</c:v>
                </c:pt>
                <c:pt idx="2">
                  <c:v>0</c:v>
                </c:pt>
                <c:pt idx="3">
                  <c:v>0</c:v>
                </c:pt>
                <c:pt idx="4">
                  <c:v>0</c:v>
                </c:pt>
                <c:pt idx="5">
                  <c:v>0</c:v>
                </c:pt>
                <c:pt idx="6">
                  <c:v>31.021382488479276</c:v>
                </c:pt>
                <c:pt idx="7">
                  <c:v>34.96955844155849</c:v>
                </c:pt>
                <c:pt idx="8">
                  <c:v>32.971297959183687</c:v>
                </c:pt>
                <c:pt idx="9">
                  <c:v>34.605292207792218</c:v>
                </c:pt>
              </c:numCache>
            </c:numRef>
          </c:val>
          <c:extLst>
            <c:ext xmlns:c16="http://schemas.microsoft.com/office/drawing/2014/chart" uri="{C3380CC4-5D6E-409C-BE32-E72D297353CC}">
              <c16:uniqueId val="{0000000B-4167-4A52-8F29-D9277979C4AA}"/>
            </c:ext>
          </c:extLst>
        </c:ser>
        <c:ser>
          <c:idx val="12"/>
          <c:order val="12"/>
          <c:tx>
            <c:strRef>
              <c:f>DataWTWgraph!$AS$4</c:f>
              <c:strCache>
                <c:ptCount val="1"/>
                <c:pt idx="0">
                  <c:v>HinccIcev</c:v>
                </c:pt>
              </c:strCache>
            </c:strRef>
          </c:tx>
          <c:spPr>
            <a:solidFill>
              <a:srgbClr val="6A737B"/>
            </a:solidFill>
            <a:ln>
              <a:solidFill>
                <a:sysClr val="window" lastClr="FFFFFF"/>
              </a:solidFill>
            </a:ln>
          </c:spPr>
          <c:invertIfNegative val="0"/>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DataWTWgraph!$AS$5:$AS$34</c:f>
              <c:numCache>
                <c:formatCode>0</c:formatCode>
                <c:ptCount val="10"/>
                <c:pt idx="0">
                  <c:v>0</c:v>
                </c:pt>
                <c:pt idx="1">
                  <c:v>0</c:v>
                </c:pt>
                <c:pt idx="2">
                  <c:v>0</c:v>
                </c:pt>
                <c:pt idx="3">
                  <c:v>0</c:v>
                </c:pt>
                <c:pt idx="4">
                  <c:v>0</c:v>
                </c:pt>
                <c:pt idx="5">
                  <c:v>0</c:v>
                </c:pt>
                <c:pt idx="6">
                  <c:v>39.481759530791805</c:v>
                </c:pt>
                <c:pt idx="7">
                  <c:v>44.506710743801591</c:v>
                </c:pt>
                <c:pt idx="8">
                  <c:v>41.963470129870132</c:v>
                </c:pt>
                <c:pt idx="9">
                  <c:v>44.043099173553685</c:v>
                </c:pt>
              </c:numCache>
            </c:numRef>
          </c:val>
          <c:extLst>
            <c:ext xmlns:c16="http://schemas.microsoft.com/office/drawing/2014/chart" uri="{C3380CC4-5D6E-409C-BE32-E72D297353CC}">
              <c16:uniqueId val="{0000000C-4167-4A52-8F29-D9277979C4AA}"/>
            </c:ext>
          </c:extLst>
        </c:ser>
        <c:dLbls>
          <c:showLegendKey val="0"/>
          <c:showVal val="0"/>
          <c:showCatName val="0"/>
          <c:showSerName val="0"/>
          <c:showPercent val="0"/>
          <c:showBubbleSize val="0"/>
        </c:dLbls>
        <c:gapWidth val="22"/>
        <c:overlap val="100"/>
        <c:axId val="445231064"/>
        <c:axId val="445231456"/>
      </c:barChart>
      <c:barChart>
        <c:barDir val="bar"/>
        <c:grouping val="clustered"/>
        <c:varyColors val="0"/>
        <c:ser>
          <c:idx val="13"/>
          <c:order val="13"/>
          <c:tx>
            <c:strRef>
              <c:f>DataWTWgraph!$AT$4</c:f>
              <c:strCache>
                <c:ptCount val="1"/>
                <c:pt idx="0">
                  <c:v>Mid</c:v>
                </c:pt>
              </c:strCache>
            </c:strRef>
          </c:tx>
          <c:spPr>
            <a:noFill/>
          </c:spPr>
          <c:invertIfNegative val="0"/>
          <c:dLbls>
            <c:dLbl>
              <c:idx val="0"/>
              <c:layout>
                <c:manualLayout>
                  <c:x val="-1.059027752959922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04-6844-B447-2B988C834915}"/>
                </c:ext>
              </c:extLst>
            </c:dLbl>
            <c:dLbl>
              <c:idx val="7"/>
              <c:layout>
                <c:manualLayout>
                  <c:x val="1.5128967899427387E-3"/>
                  <c:y val="-4.07612925630540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04-6844-B447-2B988C834915}"/>
                </c:ext>
              </c:extLst>
            </c:dLbl>
            <c:spPr>
              <a:noFill/>
              <a:ln>
                <a:noFill/>
              </a:ln>
              <a:effectLst/>
            </c:spPr>
            <c:txPr>
              <a:bodyPr/>
              <a:lstStyle/>
              <a:p>
                <a:pPr>
                  <a:defRPr sz="1600">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DataWTWgraph!$AF$5:$AF$34</c:f>
              <c:strCache>
                <c:ptCount val="10"/>
                <c:pt idx="0">
                  <c:v>Mirai N Gas H2 with 33% Renewable Content (Trucked)</c:v>
                </c:pt>
                <c:pt idx="1">
                  <c:v>Mirai N Gas H2 (Trucked)</c:v>
                </c:pt>
                <c:pt idx="2">
                  <c:v>Chevy Spark U.S. Grid Mix</c:v>
                </c:pt>
                <c:pt idx="3">
                  <c:v>Nissan Leaf U.S. Grid Mix</c:v>
                </c:pt>
                <c:pt idx="4">
                  <c:v>Volt Gasoline &amp; U.S. Grid Mix</c:v>
                </c:pt>
                <c:pt idx="5">
                  <c:v>Prius Gasoline</c:v>
                </c:pt>
                <c:pt idx="6">
                  <c:v>Honda Civic CNG</c:v>
                </c:pt>
                <c:pt idx="7">
                  <c:v>Chevy Cruze Diesel</c:v>
                </c:pt>
                <c:pt idx="8">
                  <c:v>Nissan Versa Gasoline</c:v>
                </c:pt>
                <c:pt idx="9">
                  <c:v>Honda Civic Gasoline</c:v>
                </c:pt>
              </c:strCache>
            </c:strRef>
          </c:cat>
          <c:val>
            <c:numRef>
              <c:f>DataWTWgraph!$AT$5:$AT$34</c:f>
              <c:numCache>
                <c:formatCode>0</c:formatCode>
                <c:ptCount val="10"/>
                <c:pt idx="0">
                  <c:v>187.11693454545454</c:v>
                </c:pt>
                <c:pt idx="1">
                  <c:v>252.18945454545457</c:v>
                </c:pt>
                <c:pt idx="2">
                  <c:v>216.41120000000001</c:v>
                </c:pt>
                <c:pt idx="3">
                  <c:v>229.76393939668998</c:v>
                </c:pt>
                <c:pt idx="4">
                  <c:v>280.05072214285519</c:v>
                </c:pt>
                <c:pt idx="5">
                  <c:v>254.39605090216122</c:v>
                </c:pt>
                <c:pt idx="6">
                  <c:v>328.53290322580642</c:v>
                </c:pt>
                <c:pt idx="7">
                  <c:v>365.99829635340376</c:v>
                </c:pt>
                <c:pt idx="8">
                  <c:v>342.73211428571426</c:v>
                </c:pt>
                <c:pt idx="9">
                  <c:v>359.98272727272729</c:v>
                </c:pt>
              </c:numCache>
            </c:numRef>
          </c:val>
          <c:extLst>
            <c:ext xmlns:c16="http://schemas.microsoft.com/office/drawing/2014/chart" uri="{C3380CC4-5D6E-409C-BE32-E72D297353CC}">
              <c16:uniqueId val="{0000000D-4167-4A52-8F29-D9277979C4AA}"/>
            </c:ext>
          </c:extLst>
        </c:ser>
        <c:dLbls>
          <c:showLegendKey val="0"/>
          <c:showVal val="0"/>
          <c:showCatName val="0"/>
          <c:showSerName val="0"/>
          <c:showPercent val="0"/>
          <c:showBubbleSize val="0"/>
        </c:dLbls>
        <c:gapWidth val="180"/>
        <c:axId val="445232240"/>
        <c:axId val="445231848"/>
      </c:barChart>
      <c:catAx>
        <c:axId val="445231064"/>
        <c:scaling>
          <c:orientation val="minMax"/>
        </c:scaling>
        <c:delete val="1"/>
        <c:axPos val="l"/>
        <c:numFmt formatCode="General" sourceLinked="0"/>
        <c:majorTickMark val="out"/>
        <c:minorTickMark val="none"/>
        <c:tickLblPos val="nextTo"/>
        <c:crossAx val="445231456"/>
        <c:crossesAt val="-120"/>
        <c:auto val="1"/>
        <c:lblAlgn val="ctr"/>
        <c:lblOffset val="100"/>
        <c:noMultiLvlLbl val="0"/>
      </c:catAx>
      <c:valAx>
        <c:axId val="445231456"/>
        <c:scaling>
          <c:orientation val="minMax"/>
          <c:max val="440"/>
          <c:min val="160"/>
        </c:scaling>
        <c:delete val="0"/>
        <c:axPos val="b"/>
        <c:majorGridlines>
          <c:spPr>
            <a:ln>
              <a:noFill/>
            </a:ln>
          </c:spPr>
        </c:majorGridlines>
        <c:title>
          <c:tx>
            <c:strRef>
              <c:f>DataWTWgraph!$AD$2</c:f>
              <c:strCache>
                <c:ptCount val="1"/>
                <c:pt idx="0">
                  <c:v>Grams of CO2e per Mile</c:v>
                </c:pt>
              </c:strCache>
            </c:strRef>
          </c:tx>
          <c:layout>
            <c:manualLayout>
              <c:xMode val="edge"/>
              <c:yMode val="edge"/>
              <c:x val="0.53866142227546343"/>
              <c:y val="0.923199466187545"/>
            </c:manualLayout>
          </c:layout>
          <c:overlay val="0"/>
          <c:txPr>
            <a:bodyPr/>
            <a:lstStyle/>
            <a:p>
              <a:pPr>
                <a:defRPr sz="1400"/>
              </a:pPr>
              <a:endParaRPr lang="en-US"/>
            </a:p>
          </c:txPr>
        </c:title>
        <c:numFmt formatCode="0" sourceLinked="1"/>
        <c:majorTickMark val="out"/>
        <c:minorTickMark val="none"/>
        <c:tickLblPos val="nextTo"/>
        <c:spPr>
          <a:ln>
            <a:solidFill>
              <a:schemeClr val="tx1"/>
            </a:solidFill>
          </a:ln>
        </c:spPr>
        <c:txPr>
          <a:bodyPr/>
          <a:lstStyle/>
          <a:p>
            <a:pPr>
              <a:defRPr sz="1400"/>
            </a:pPr>
            <a:endParaRPr lang="en-US"/>
          </a:p>
        </c:txPr>
        <c:crossAx val="445231064"/>
        <c:crossesAt val="1"/>
        <c:crossBetween val="between"/>
      </c:valAx>
      <c:valAx>
        <c:axId val="445231848"/>
        <c:scaling>
          <c:orientation val="minMax"/>
          <c:max val="450"/>
          <c:min val="0"/>
        </c:scaling>
        <c:delete val="1"/>
        <c:axPos val="t"/>
        <c:numFmt formatCode="0" sourceLinked="1"/>
        <c:majorTickMark val="out"/>
        <c:minorTickMark val="none"/>
        <c:tickLblPos val="nextTo"/>
        <c:crossAx val="445232240"/>
        <c:crosses val="max"/>
        <c:crossBetween val="between"/>
      </c:valAx>
      <c:catAx>
        <c:axId val="445232240"/>
        <c:scaling>
          <c:orientation val="minMax"/>
        </c:scaling>
        <c:delete val="1"/>
        <c:axPos val="l"/>
        <c:numFmt formatCode="General" sourceLinked="1"/>
        <c:majorTickMark val="out"/>
        <c:minorTickMark val="none"/>
        <c:tickLblPos val="none"/>
        <c:crossAx val="445231848"/>
        <c:crosses val="autoZero"/>
        <c:auto val="1"/>
        <c:lblAlgn val="ctr"/>
        <c:lblOffset val="100"/>
        <c:noMultiLvlLbl val="0"/>
      </c:catAx>
      <c:spPr>
        <a:noFill/>
      </c:spPr>
    </c:plotArea>
    <c:plotVisOnly val="1"/>
    <c:dispBlanksAs val="gap"/>
    <c:showDLblsOverMax val="0"/>
  </c:chart>
  <c:spPr>
    <a:noFill/>
  </c:spPr>
  <c:txPr>
    <a:bodyPr/>
    <a:lstStyle/>
    <a:p>
      <a:pPr>
        <a:defRPr b="1"/>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106" charset="0"/>
                <a:ea typeface="ＭＳ Ｐゴシック" pitchFamily="-106" charset="-128"/>
                <a:cs typeface="ＭＳ Ｐゴシック" pitchFamily="-106" charset="-128"/>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1DD2DA67-90E6-4B6F-BAF1-CF6D47A40762}" type="datetime1">
              <a:rPr lang="en-US" altLang="en-US"/>
              <a:pPr/>
              <a:t>9/20/2019</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106" charset="0"/>
                <a:ea typeface="ＭＳ Ｐゴシック" pitchFamily="-106" charset="-128"/>
                <a:cs typeface="ＭＳ Ｐゴシック" pitchFamily="-106" charset="-128"/>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61A7E822-2932-4D55-9927-18D739D49A6E}" type="slidenum">
              <a:rPr lang="en-US" altLang="en-US"/>
              <a:pPr/>
              <a:t>‹#›</a:t>
            </a:fld>
            <a:endParaRPr lang="en-US" altLang="en-US"/>
          </a:p>
        </p:txBody>
      </p:sp>
    </p:spTree>
    <p:extLst>
      <p:ext uri="{BB962C8B-B14F-4D97-AF65-F5344CB8AC3E}">
        <p14:creationId xmlns:p14="http://schemas.microsoft.com/office/powerpoint/2010/main" val="21278204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234023"/>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106" charset="0"/>
                <a:ea typeface="ＭＳ Ｐゴシック" pitchFamily="-106" charset="-128"/>
                <a:cs typeface="ＭＳ Ｐゴシック" pitchFamily="-106" charset="-128"/>
              </a:defRPr>
            </a:lvl1pPr>
          </a:lstStyle>
          <a:p>
            <a:pPr>
              <a:defRPr/>
            </a:pPr>
            <a:endParaRPr lang="en-US"/>
          </a:p>
        </p:txBody>
      </p:sp>
      <p:sp>
        <p:nvSpPr>
          <p:cNvPr id="3" name="Date Placeholder 2"/>
          <p:cNvSpPr>
            <a:spLocks noGrp="1"/>
          </p:cNvSpPr>
          <p:nvPr>
            <p:ph type="dt" idx="1"/>
          </p:nvPr>
        </p:nvSpPr>
        <p:spPr>
          <a:xfrm>
            <a:off x="3970938" y="1"/>
            <a:ext cx="3037840" cy="234023"/>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fld id="{160CAD0B-6837-4AD0-BD71-8C3995C938A8}" type="datetime1">
              <a:rPr lang="en-US" altLang="en-US"/>
              <a:pPr/>
              <a:t>9/20/2019</a:t>
            </a:fld>
            <a:endParaRPr lang="en-US" altLang="en-US"/>
          </a:p>
        </p:txBody>
      </p:sp>
      <p:sp>
        <p:nvSpPr>
          <p:cNvPr id="4" name="Slide Image Placeholder 3"/>
          <p:cNvSpPr>
            <a:spLocks noGrp="1" noRot="1" noChangeAspect="1"/>
          </p:cNvSpPr>
          <p:nvPr>
            <p:ph type="sldImg" idx="2"/>
          </p:nvPr>
        </p:nvSpPr>
        <p:spPr>
          <a:xfrm>
            <a:off x="1179513" y="23336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167413" y="3720174"/>
            <a:ext cx="6654648" cy="5270971"/>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088272"/>
            <a:ext cx="3037840" cy="206514"/>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106" charset="0"/>
                <a:ea typeface="ＭＳ Ｐゴシック" pitchFamily="-106" charset="-128"/>
                <a:cs typeface="ＭＳ Ｐゴシック" pitchFamily="-106" charset="-128"/>
              </a:defRPr>
            </a:lvl1pPr>
          </a:lstStyle>
          <a:p>
            <a:pPr>
              <a:defRPr/>
            </a:pPr>
            <a:endParaRPr lang="en-US"/>
          </a:p>
        </p:txBody>
      </p:sp>
      <p:sp>
        <p:nvSpPr>
          <p:cNvPr id="7" name="Slide Number Placeholder 6"/>
          <p:cNvSpPr>
            <a:spLocks noGrp="1"/>
          </p:cNvSpPr>
          <p:nvPr>
            <p:ph type="sldNum" sz="quarter" idx="5"/>
          </p:nvPr>
        </p:nvSpPr>
        <p:spPr>
          <a:xfrm>
            <a:off x="3970938" y="9088272"/>
            <a:ext cx="3037840" cy="206514"/>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7301E1F8-11BE-4C31-9DA2-3690FA20E82B}" type="slidenum">
              <a:rPr lang="en-US" altLang="en-US"/>
              <a:pPr/>
              <a:t>‹#›</a:t>
            </a:fld>
            <a:endParaRPr lang="en-US" altLang="en-US"/>
          </a:p>
        </p:txBody>
      </p:sp>
    </p:spTree>
    <p:extLst>
      <p:ext uri="{BB962C8B-B14F-4D97-AF65-F5344CB8AC3E}">
        <p14:creationId xmlns:p14="http://schemas.microsoft.com/office/powerpoint/2010/main" val="30812798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Welcome and thank you for being here.</a:t>
            </a:r>
          </a:p>
          <a:p>
            <a:endParaRPr lang="en-US" dirty="0"/>
          </a:p>
          <a:p>
            <a:pPr marL="174708" indent="-174708">
              <a:buFont typeface="Arial" panose="020B0604020202020204" pitchFamily="34" charset="0"/>
              <a:buChar char="•"/>
            </a:pPr>
            <a:r>
              <a:rPr lang="en-US" dirty="0"/>
              <a:t>My name is ____________ and I am here to talk to you about hydrogen and fuel cell technologies. </a:t>
            </a:r>
          </a:p>
          <a:p>
            <a:endParaRPr lang="en-US" dirty="0"/>
          </a:p>
          <a:p>
            <a:pPr marL="174708" indent="-174708">
              <a:buFont typeface="Arial" panose="020B0604020202020204" pitchFamily="34" charset="0"/>
              <a:buChar char="•"/>
            </a:pPr>
            <a:r>
              <a:rPr lang="en-US" dirty="0"/>
              <a:t>The material presented in this presentation comes from resources the U.S. Department of Energy’s Fuel Cell Technologies Office has made available to the public on its website to increase general understanding of hydrogen and fuel cells.</a:t>
            </a:r>
            <a:r>
              <a:rPr lang="en-US" baseline="0" dirty="0"/>
              <a:t> </a:t>
            </a:r>
            <a:endParaRPr lang="en-US" dirty="0"/>
          </a:p>
        </p:txBody>
      </p:sp>
      <p:sp>
        <p:nvSpPr>
          <p:cNvPr id="4" name="Slide Number Placeholder 3"/>
          <p:cNvSpPr>
            <a:spLocks noGrp="1"/>
          </p:cNvSpPr>
          <p:nvPr>
            <p:ph type="sldNum" sz="quarter" idx="10"/>
          </p:nvPr>
        </p:nvSpPr>
        <p:spPr/>
        <p:txBody>
          <a:bodyPr/>
          <a:lstStyle/>
          <a:p>
            <a:fld id="{7301E1F8-11BE-4C31-9DA2-3690FA20E82B}" type="slidenum">
              <a:rPr lang="en-US" altLang="en-US" smtClean="0"/>
              <a:pPr/>
              <a:t>1</a:t>
            </a:fld>
            <a:endParaRPr lang="en-US" altLang="en-US"/>
          </a:p>
        </p:txBody>
      </p:sp>
    </p:spTree>
    <p:extLst>
      <p:ext uri="{BB962C8B-B14F-4D97-AF65-F5344CB8AC3E}">
        <p14:creationId xmlns:p14="http://schemas.microsoft.com/office/powerpoint/2010/main" val="1019700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ea typeface="+mn-ea"/>
                <a:cs typeface="+mn-cs"/>
              </a:rPr>
              <a:t>We are more dependent on electricity than we were generations ago so a failure of supply today can have major consequences.</a:t>
            </a:r>
          </a:p>
          <a:p>
            <a:pPr marL="174708" indent="-174708">
              <a:buFont typeface="Arial" panose="020B0604020202020204" pitchFamily="34" charset="0"/>
              <a:buChar char="•"/>
            </a:pPr>
            <a:endParaRPr lang="en-US" dirty="0">
              <a:ea typeface="+mn-ea"/>
              <a:cs typeface="+mn-cs"/>
            </a:endParaRPr>
          </a:p>
          <a:p>
            <a:pPr marL="174708" indent="-174708">
              <a:buFont typeface="Arial" panose="020B0604020202020204" pitchFamily="34" charset="0"/>
              <a:buChar char="•"/>
            </a:pPr>
            <a:r>
              <a:rPr lang="en-US" dirty="0">
                <a:ea typeface="+mn-ea"/>
                <a:cs typeface="+mn-cs"/>
              </a:rPr>
              <a:t>Loss of electrical power now means interruption of vital digital communications networks, advanced medical therapies, financial transactions and bank operations, critical transport mechanisms, refrigeration, and other essential services. </a:t>
            </a:r>
          </a:p>
          <a:p>
            <a:pPr marL="174708" indent="-174708">
              <a:buFont typeface="Arial" panose="020B0604020202020204" pitchFamily="34" charset="0"/>
              <a:buChar char="•"/>
            </a:pPr>
            <a:endParaRPr lang="en-US" dirty="0">
              <a:ea typeface="+mn-ea"/>
              <a:cs typeface="+mn-cs"/>
            </a:endParaRPr>
          </a:p>
          <a:p>
            <a:pPr marL="174708" indent="-174708">
              <a:buFont typeface="Arial" panose="020B0604020202020204" pitchFamily="34" charset="0"/>
              <a:buChar char="•"/>
            </a:pPr>
            <a:r>
              <a:rPr lang="en-US" dirty="0">
                <a:ea typeface="+mn-ea"/>
                <a:cs typeface="+mn-cs"/>
              </a:rPr>
              <a:t>Our dependence on electricity creates a demand for non-stop electric power.</a:t>
            </a:r>
          </a:p>
          <a:p>
            <a:pPr marL="174708" indent="-174708">
              <a:buFont typeface="Arial" panose="020B0604020202020204" pitchFamily="34" charset="0"/>
              <a:buChar char="•"/>
            </a:pPr>
            <a:endParaRPr lang="en-US" dirty="0">
              <a:ea typeface="+mn-ea"/>
              <a:cs typeface="+mn-cs"/>
            </a:endParaRPr>
          </a:p>
          <a:p>
            <a:pPr marL="174708" indent="-174708">
              <a:buFont typeface="Arial" panose="020B0604020202020204" pitchFamily="34" charset="0"/>
              <a:buChar char="•"/>
            </a:pPr>
            <a:r>
              <a:rPr lang="en-US" dirty="0"/>
              <a:t>This is why fuel cells for backup power are starting to operate all over the United States and in other countries.</a:t>
            </a:r>
            <a:r>
              <a:rPr lang="en-US" baseline="0" dirty="0"/>
              <a:t> </a:t>
            </a:r>
            <a:endParaRPr lang="en-US" dirty="0">
              <a:ea typeface="+mn-ea"/>
              <a:cs typeface="+mn-cs"/>
            </a:endParaRPr>
          </a:p>
          <a:p>
            <a:pPr lvl="0"/>
            <a:endParaRPr lang="en-US" dirty="0">
              <a:ea typeface="+mn-ea"/>
              <a:cs typeface="+mn-cs"/>
            </a:endParaRPr>
          </a:p>
          <a:p>
            <a:pPr marL="174708" indent="-174708">
              <a:buFont typeface="Arial" panose="020B0604020202020204" pitchFamily="34" charset="0"/>
              <a:buChar char="•"/>
            </a:pPr>
            <a:r>
              <a:rPr lang="en-US" dirty="0">
                <a:ea typeface="+mn-ea"/>
                <a:cs typeface="+mn-cs"/>
              </a:rPr>
              <a:t>In the United States, fuel cell installations of more than 240 MW provide stationary power in more than 40 states;</a:t>
            </a:r>
          </a:p>
          <a:p>
            <a:pPr lvl="0"/>
            <a:endParaRPr lang="en-US" dirty="0">
              <a:ea typeface="+mn-ea"/>
              <a:cs typeface="+mn-cs"/>
            </a:endParaRPr>
          </a:p>
          <a:p>
            <a:pPr marL="174708" indent="-174708">
              <a:buFont typeface="Arial" panose="020B0604020202020204" pitchFamily="34" charset="0"/>
              <a:buChar char="•"/>
            </a:pPr>
            <a:r>
              <a:rPr lang="en-US" dirty="0">
                <a:ea typeface="+mn-ea"/>
                <a:cs typeface="+mn-cs"/>
              </a:rPr>
              <a:t>And DOE is tracking over 8,000 backup power units deployed or on order by industry.</a:t>
            </a:r>
          </a:p>
          <a:p>
            <a:endParaRPr lang="en-US" dirty="0"/>
          </a:p>
        </p:txBody>
      </p:sp>
      <p:sp>
        <p:nvSpPr>
          <p:cNvPr id="4" name="Slide Number Placeholder 3"/>
          <p:cNvSpPr>
            <a:spLocks noGrp="1"/>
          </p:cNvSpPr>
          <p:nvPr>
            <p:ph type="sldNum" sz="quarter" idx="10"/>
          </p:nvPr>
        </p:nvSpPr>
        <p:spPr/>
        <p:txBody>
          <a:bodyPr/>
          <a:lstStyle/>
          <a:p>
            <a:fld id="{A7A6B093-DAAF-4E1D-9328-BCDF57B46D82}" type="slidenum">
              <a:rPr lang="en-US" smtClean="0"/>
              <a:t>10</a:t>
            </a:fld>
            <a:endParaRPr lang="en-US"/>
          </a:p>
        </p:txBody>
      </p:sp>
    </p:spTree>
    <p:extLst>
      <p:ext uri="{BB962C8B-B14F-4D97-AF65-F5344CB8AC3E}">
        <p14:creationId xmlns:p14="http://schemas.microsoft.com/office/powerpoint/2010/main" val="73554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eaLnBrk="1" fontAlgn="auto" hangingPunct="1">
              <a:spcBef>
                <a:spcPts val="0"/>
              </a:spcBef>
              <a:spcAft>
                <a:spcPts val="0"/>
              </a:spcAft>
              <a:buFont typeface="Arial" panose="020B0604020202020204" pitchFamily="34" charset="0"/>
              <a:buChar char="•"/>
              <a:defRPr/>
            </a:pPr>
            <a:r>
              <a:rPr lang="en-US" dirty="0">
                <a:ea typeface="+mn-ea"/>
                <a:cs typeface="+mn-cs"/>
              </a:rPr>
              <a:t>But we are not the only ones doing this.</a:t>
            </a:r>
          </a:p>
          <a:p>
            <a:pPr marL="174708" indent="-174708" defTabSz="931774" eaLnBrk="1" fontAlgn="auto" hangingPunct="1">
              <a:spcBef>
                <a:spcPts val="0"/>
              </a:spcBef>
              <a:spcAft>
                <a:spcPts val="0"/>
              </a:spcAft>
              <a:buFont typeface="Arial" panose="020B0604020202020204" pitchFamily="34" charset="0"/>
              <a:buChar char="•"/>
              <a:defRPr/>
            </a:pP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r>
              <a:rPr lang="en-US" dirty="0">
                <a:ea typeface="+mn-ea"/>
                <a:cs typeface="+mn-cs"/>
              </a:rPr>
              <a:t>Fuel cell and hydrogen applications are becoming accepted and used in other parts of the world including Germany, Japan, Korea, China, France,</a:t>
            </a:r>
            <a:r>
              <a:rPr lang="en-US" baseline="0" dirty="0">
                <a:ea typeface="+mn-ea"/>
                <a:cs typeface="+mn-cs"/>
              </a:rPr>
              <a:t> and UK, among others. </a:t>
            </a:r>
          </a:p>
          <a:p>
            <a:pPr marL="0" indent="0" defTabSz="931774" eaLnBrk="1" fontAlgn="auto" hangingPunct="1">
              <a:spcBef>
                <a:spcPts val="0"/>
              </a:spcBef>
              <a:spcAft>
                <a:spcPts val="0"/>
              </a:spcAft>
              <a:buFont typeface="Arial" panose="020B0604020202020204" pitchFamily="34" charset="0"/>
              <a:buNone/>
              <a:defRPr/>
            </a:pP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r>
              <a:rPr lang="en-US" dirty="0">
                <a:ea typeface="+mn-ea"/>
                <a:cs typeface="+mn-cs"/>
              </a:rPr>
              <a:t>Germany</a:t>
            </a:r>
            <a:r>
              <a:rPr lang="en-US" baseline="0" dirty="0">
                <a:ea typeface="+mn-ea"/>
                <a:cs typeface="+mn-cs"/>
              </a:rPr>
              <a:t> is demonstrating t</a:t>
            </a:r>
            <a:r>
              <a:rPr lang="en-US" dirty="0">
                <a:ea typeface="+mn-ea"/>
                <a:cs typeface="+mn-cs"/>
              </a:rPr>
              <a:t>he world’s first fuel cell-powered train </a:t>
            </a:r>
            <a:r>
              <a:rPr lang="en-US" baseline="0" dirty="0">
                <a:ea typeface="+mn-ea"/>
                <a:cs typeface="+mn-cs"/>
              </a:rPr>
              <a:t>and planning to have it transport passengers. It can travel 500 miles and carry 300 passengers. </a:t>
            </a: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r>
              <a:rPr lang="en-US" dirty="0">
                <a:ea typeface="+mn-ea"/>
                <a:cs typeface="+mn-cs"/>
              </a:rPr>
              <a:t>Aircraft engineers, also in Germany, have successfully tested the world’s first 4-seater plane that uses hydrogen and fuel cells to fly.</a:t>
            </a:r>
            <a:r>
              <a:rPr lang="en-US" baseline="0" dirty="0">
                <a:ea typeface="+mn-ea"/>
                <a:cs typeface="+mn-cs"/>
              </a:rPr>
              <a:t> </a:t>
            </a: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r>
              <a:rPr lang="en-US" dirty="0">
                <a:ea typeface="+mn-ea"/>
                <a:cs typeface="+mn-cs"/>
              </a:rPr>
              <a:t>Japan has major</a:t>
            </a:r>
            <a:r>
              <a:rPr lang="en-US" baseline="0" dirty="0">
                <a:ea typeface="+mn-ea"/>
                <a:cs typeface="+mn-cs"/>
              </a:rPr>
              <a:t> plans for hydrogen and started several years ago in the town of Fukuoka with a demonstration of hydrogen for various applications. </a:t>
            </a:r>
          </a:p>
          <a:p>
            <a:pPr marL="174708" indent="-174708" defTabSz="931774" eaLnBrk="1" fontAlgn="auto" hangingPunct="1">
              <a:spcBef>
                <a:spcPts val="0"/>
              </a:spcBef>
              <a:spcAft>
                <a:spcPts val="0"/>
              </a:spcAft>
              <a:buFont typeface="Arial" panose="020B0604020202020204" pitchFamily="34" charset="0"/>
              <a:buChar char="•"/>
              <a:defRPr/>
            </a:pPr>
            <a:endParaRPr lang="en-US" baseline="0"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r>
              <a:rPr lang="en-US" baseline="0" dirty="0">
                <a:ea typeface="+mn-ea"/>
                <a:cs typeface="+mn-cs"/>
              </a:rPr>
              <a:t>Japan also has over 300,000 small fuel cells being used for residential applications. </a:t>
            </a: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endParaRPr lang="en-US" dirty="0">
              <a:ea typeface="+mn-ea"/>
              <a:cs typeface="+mn-cs"/>
            </a:endParaRPr>
          </a:p>
          <a:p>
            <a:pPr marL="174708" indent="-174708" defTabSz="931774" eaLnBrk="1" fontAlgn="auto" hangingPunct="1">
              <a:spcBef>
                <a:spcPts val="0"/>
              </a:spcBef>
              <a:spcAft>
                <a:spcPts val="0"/>
              </a:spcAft>
              <a:buFont typeface="Arial" panose="020B0604020202020204" pitchFamily="34" charset="0"/>
              <a:buChar char="•"/>
              <a:defRPr/>
            </a:pPr>
            <a:r>
              <a:rPr lang="en-US" dirty="0">
                <a:ea typeface="+mn-ea"/>
                <a:cs typeface="+mn-cs"/>
              </a:rPr>
              <a:t>And if you stop by Paris, don’t be surprised if one of the cabs you ride in is powered by fuel cells since they recently launched a small fleet of fuel cell cabs.</a:t>
            </a:r>
            <a:endParaRPr lang="en-US" dirty="0"/>
          </a:p>
        </p:txBody>
      </p:sp>
      <p:sp>
        <p:nvSpPr>
          <p:cNvPr id="4" name="Slide Number Placeholder 3"/>
          <p:cNvSpPr>
            <a:spLocks noGrp="1"/>
          </p:cNvSpPr>
          <p:nvPr>
            <p:ph type="sldNum" sz="quarter" idx="10"/>
          </p:nvPr>
        </p:nvSpPr>
        <p:spPr/>
        <p:txBody>
          <a:bodyPr/>
          <a:lstStyle/>
          <a:p>
            <a:fld id="{FE6BCBE8-7828-45B9-8228-8B65373ADE3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7396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401" indent="-168401" defTabSz="898136">
              <a:buFont typeface="Arial" panose="020B0604020202020204" pitchFamily="34" charset="0"/>
              <a:buChar char="•"/>
              <a:defRPr/>
            </a:pPr>
            <a:r>
              <a:rPr lang="en-US" dirty="0"/>
              <a:t>We continue to see growth in fuel cell systems</a:t>
            </a:r>
            <a:r>
              <a:rPr lang="en-US" baseline="0" dirty="0"/>
              <a:t> shipped annually. </a:t>
            </a:r>
            <a:endParaRPr lang="en-US" dirty="0"/>
          </a:p>
          <a:p>
            <a:pPr marL="168401" indent="-168401" defTabSz="898136">
              <a:buFont typeface="Arial" panose="020B0604020202020204" pitchFamily="34" charset="0"/>
              <a:buChar char="•"/>
              <a:defRPr/>
            </a:pPr>
            <a:endParaRPr lang="en-US" dirty="0"/>
          </a:p>
          <a:p>
            <a:pPr marL="168401" indent="-168401" defTabSz="898136">
              <a:buFont typeface="Arial" panose="020B0604020202020204" pitchFamily="34" charset="0"/>
              <a:buChar char="•"/>
              <a:defRPr/>
            </a:pPr>
            <a:r>
              <a:rPr lang="en-US" dirty="0"/>
              <a:t>Mostly in transportation, and mostly in a type of fuel cell called proton exchange membrane (</a:t>
            </a:r>
            <a:r>
              <a:rPr lang="en-US" baseline="0" dirty="0"/>
              <a:t>also known as polymer electrolyte membrane fuel cells) or </a:t>
            </a:r>
            <a:r>
              <a:rPr lang="en-US" dirty="0"/>
              <a:t>PEM fuel cells over the last year.</a:t>
            </a:r>
          </a:p>
          <a:p>
            <a:pPr marL="168401" indent="-168401" defTabSz="898136">
              <a:buFont typeface="Arial" panose="020B0604020202020204" pitchFamily="34" charset="0"/>
              <a:buChar char="•"/>
              <a:defRPr/>
            </a:pPr>
            <a:endParaRPr lang="en-US" dirty="0"/>
          </a:p>
          <a:p>
            <a:pPr marL="168401" indent="-168401" defTabSz="898136">
              <a:buFont typeface="Arial" panose="020B0604020202020204" pitchFamily="34" charset="0"/>
              <a:buChar char="•"/>
              <a:defRPr/>
            </a:pPr>
            <a:r>
              <a:rPr lang="en-US" dirty="0"/>
              <a:t>With 800 megawatts of fuel cell power and about 70,000</a:t>
            </a:r>
            <a:r>
              <a:rPr lang="en-US" baseline="0" dirty="0"/>
              <a:t> fuel cell units</a:t>
            </a:r>
            <a:r>
              <a:rPr lang="en-US" dirty="0"/>
              <a:t> shipped worldwide along with a $2.3B in fuel cell market revenue in 2018;</a:t>
            </a:r>
          </a:p>
          <a:p>
            <a:pPr marL="168401" indent="-168401" defTabSz="898136">
              <a:buFont typeface="Arial" panose="020B0604020202020204" pitchFamily="34" charset="0"/>
              <a:buChar char="•"/>
              <a:defRPr/>
            </a:pPr>
            <a:endParaRPr lang="en-US" dirty="0"/>
          </a:p>
          <a:p>
            <a:pPr marL="168401" indent="-168401" defTabSz="898136">
              <a:buFont typeface="Arial" panose="020B0604020202020204" pitchFamily="34" charset="0"/>
              <a:buChar char="•"/>
              <a:defRPr/>
            </a:pPr>
            <a:r>
              <a:rPr lang="en-US" dirty="0"/>
              <a:t>This is a very exiting time for the</a:t>
            </a:r>
            <a:r>
              <a:rPr lang="en-US" baseline="0" dirty="0"/>
              <a:t> </a:t>
            </a:r>
            <a:r>
              <a:rPr lang="en-US" dirty="0"/>
              <a:t>fuel cell industry!</a:t>
            </a:r>
          </a:p>
          <a:p>
            <a:endParaRPr lang="en-US" dirty="0"/>
          </a:p>
        </p:txBody>
      </p:sp>
      <p:sp>
        <p:nvSpPr>
          <p:cNvPr id="4" name="Slide Number Placeholder 3"/>
          <p:cNvSpPr>
            <a:spLocks noGrp="1"/>
          </p:cNvSpPr>
          <p:nvPr>
            <p:ph type="sldNum" sz="quarter" idx="10"/>
          </p:nvPr>
        </p:nvSpPr>
        <p:spPr/>
        <p:txBody>
          <a:bodyPr/>
          <a:lstStyle/>
          <a:p>
            <a:fld id="{4631FACE-930E-432D-AAA7-170501A13DF3}" type="slidenum">
              <a:rPr lang="en-US" smtClean="0"/>
              <a:t>12</a:t>
            </a:fld>
            <a:endParaRPr lang="en-US"/>
          </a:p>
        </p:txBody>
      </p:sp>
    </p:spTree>
    <p:extLst>
      <p:ext uri="{BB962C8B-B14F-4D97-AF65-F5344CB8AC3E}">
        <p14:creationId xmlns:p14="http://schemas.microsoft.com/office/powerpoint/2010/main" val="217338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For the first time in history, we have commercial fuel cell electric vehicles on the road in the U.S., running on hydrogen, with completely zero petroleum and zero emissions coming from the tailpipe!</a:t>
            </a:r>
          </a:p>
          <a:p>
            <a:endParaRPr lang="en-US" b="0" dirty="0"/>
          </a:p>
          <a:p>
            <a:pPr marL="174708" indent="-174708">
              <a:buFont typeface="Arial" panose="020B0604020202020204" pitchFamily="34" charset="0"/>
              <a:buChar char="•"/>
            </a:pPr>
            <a:r>
              <a:rPr lang="en-US" dirty="0"/>
              <a:t>Over 7,500 fuel cell cars have been sold</a:t>
            </a:r>
            <a:r>
              <a:rPr lang="en-US" baseline="0" dirty="0"/>
              <a:t> or </a:t>
            </a:r>
            <a:r>
              <a:rPr lang="en-US" dirty="0"/>
              <a:t>leased</a:t>
            </a:r>
            <a:r>
              <a:rPr lang="en-US" baseline="0" dirty="0"/>
              <a:t> as of August 2019. </a:t>
            </a:r>
            <a:endParaRPr lang="en-US" dirty="0"/>
          </a:p>
          <a:p>
            <a:pPr marL="0" indent="0">
              <a:buFont typeface="Arial" panose="020B0604020202020204" pitchFamily="34" charset="0"/>
              <a:buNone/>
            </a:pPr>
            <a:endParaRPr lang="en-US" dirty="0"/>
          </a:p>
          <a:p>
            <a:endParaRPr lang="en-US" dirty="0"/>
          </a:p>
          <a:p>
            <a:endParaRPr lang="en-US" dirty="0"/>
          </a:p>
          <a:p>
            <a:endParaRPr lang="en-US" dirty="0"/>
          </a:p>
          <a:p>
            <a:pPr marL="178027" indent="-178027">
              <a:buFont typeface="Arial" panose="020B0604020202020204" pitchFamily="34" charset="0"/>
              <a:buChar char="•"/>
            </a:pPr>
            <a:endParaRPr lang="en-US" dirty="0">
              <a:ea typeface="+mn-ea"/>
              <a:cs typeface="+mn-cs"/>
            </a:endParaRPr>
          </a:p>
        </p:txBody>
      </p:sp>
      <p:sp>
        <p:nvSpPr>
          <p:cNvPr id="4" name="Slide Number Placeholder 3"/>
          <p:cNvSpPr>
            <a:spLocks noGrp="1"/>
          </p:cNvSpPr>
          <p:nvPr>
            <p:ph type="sldNum" sz="quarter" idx="10"/>
          </p:nvPr>
        </p:nvSpPr>
        <p:spPr/>
        <p:txBody>
          <a:bodyPr/>
          <a:lstStyle/>
          <a:p>
            <a:fld id="{FE6BCBE8-7828-45B9-8228-8B65373ADE3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0693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67413" y="3720173"/>
            <a:ext cx="6654648" cy="5465225"/>
          </a:xfrm>
        </p:spPr>
        <p:txBody>
          <a:bodyPr>
            <a:noAutofit/>
          </a:bodyPr>
          <a:lstStyle/>
          <a:p>
            <a:pPr marL="174708" indent="-174708">
              <a:spcAft>
                <a:spcPts val="0"/>
              </a:spcAft>
              <a:buFont typeface="Arial" panose="020B0604020202020204" pitchFamily="34" charset="0"/>
              <a:buChar char="•"/>
            </a:pPr>
            <a:r>
              <a:rPr lang="en-US" dirty="0"/>
              <a:t>One of the questions that is often asked is “how much will I have to pay to fuel a car like this?”</a:t>
            </a:r>
          </a:p>
          <a:p>
            <a:pPr marL="174708" indent="-174708">
              <a:spcAft>
                <a:spcPts val="0"/>
              </a:spcAft>
              <a:buFont typeface="Arial" panose="020B0604020202020204" pitchFamily="34" charset="0"/>
              <a:buChar char="•"/>
            </a:pPr>
            <a:r>
              <a:rPr lang="en-US" dirty="0"/>
              <a:t>The shorter answer is that because the fuel cell is so much more efficient that the internal combustion engine, fueling a fuel cell car can</a:t>
            </a:r>
            <a:r>
              <a:rPr lang="en-US" baseline="0" dirty="0"/>
              <a:t> </a:t>
            </a:r>
            <a:r>
              <a:rPr lang="en-US" dirty="0"/>
              <a:t>cost around the same as fueling a gasoline car,</a:t>
            </a:r>
          </a:p>
          <a:p>
            <a:pPr marL="174708" indent="-174708">
              <a:spcAft>
                <a:spcPts val="0"/>
              </a:spcAft>
              <a:buFont typeface="Arial" panose="020B0604020202020204" pitchFamily="34" charset="0"/>
              <a:buChar char="•"/>
            </a:pPr>
            <a:r>
              <a:rPr lang="en-US" dirty="0"/>
              <a:t>Although most fuel cell cars on the road now come with free fuel for three years or</a:t>
            </a:r>
            <a:r>
              <a:rPr lang="en-US" baseline="0" dirty="0"/>
              <a:t> for a certain amount of miles.</a:t>
            </a:r>
            <a:endParaRPr lang="en-US" dirty="0"/>
          </a:p>
          <a:p>
            <a:pPr marL="174708" indent="-174708">
              <a:spcAft>
                <a:spcPts val="0"/>
              </a:spcAft>
              <a:buFont typeface="Arial" panose="020B0604020202020204" pitchFamily="34" charset="0"/>
              <a:buChar char="•"/>
            </a:pPr>
            <a:r>
              <a:rPr lang="en-US" dirty="0"/>
              <a:t>Here is a simple exercise to give you a ballpark number for the cost of refueling a fuel cell car based on current conditions and to show you how that would compare to the cost of refueling a gasoline car:</a:t>
            </a:r>
            <a:r>
              <a:rPr lang="en-US" baseline="0" dirty="0"/>
              <a:t> </a:t>
            </a:r>
            <a:endParaRPr lang="en-US" dirty="0"/>
          </a:p>
          <a:p>
            <a:pPr marL="631908" lvl="1" indent="-174708">
              <a:spcAft>
                <a:spcPts val="0"/>
              </a:spcAft>
              <a:buFont typeface="Arial" panose="020B0604020202020204" pitchFamily="34" charset="0"/>
              <a:buChar char="•"/>
            </a:pPr>
            <a:r>
              <a:rPr lang="en-US" dirty="0"/>
              <a:t>For this example, we are assuming our gasoline car has a fuel economy of 20 miles per gallon and a tank that holds 15 gallons of gasoline.</a:t>
            </a:r>
          </a:p>
          <a:p>
            <a:pPr marL="631908" lvl="1" indent="-174708">
              <a:spcAft>
                <a:spcPts val="0"/>
              </a:spcAft>
              <a:buFont typeface="Arial" panose="020B0604020202020204" pitchFamily="34" charset="0"/>
              <a:buChar char="•"/>
            </a:pPr>
            <a:r>
              <a:rPr lang="en-US" dirty="0"/>
              <a:t>A full tank in this car will give you a 300-mile</a:t>
            </a:r>
            <a:r>
              <a:rPr lang="en-US" baseline="0" dirty="0"/>
              <a:t> range.</a:t>
            </a:r>
          </a:p>
          <a:p>
            <a:pPr marL="631908" lvl="1" indent="-174708">
              <a:spcAft>
                <a:spcPts val="0"/>
              </a:spcAft>
              <a:buFont typeface="Arial" panose="020B0604020202020204" pitchFamily="34" charset="0"/>
              <a:buChar char="•"/>
            </a:pPr>
            <a:r>
              <a:rPr lang="en-US" dirty="0"/>
              <a:t>Assuming the price of gasoline is around $4 per gallon, filling up this car would cost you around $60.</a:t>
            </a:r>
          </a:p>
          <a:p>
            <a:pPr marL="631908" lvl="1" indent="-174708">
              <a:spcAft>
                <a:spcPts val="0"/>
              </a:spcAft>
              <a:buFont typeface="Arial" panose="020B0604020202020204" pitchFamily="34" charset="0"/>
              <a:buChar char="•"/>
            </a:pPr>
            <a:r>
              <a:rPr lang="en-US" dirty="0"/>
              <a:t>So driving 300 miles in the gasoline car will cost you $60.</a:t>
            </a:r>
          </a:p>
          <a:p>
            <a:pPr marL="631908" lvl="1" indent="-174708">
              <a:spcAft>
                <a:spcPts val="0"/>
              </a:spcAft>
              <a:buFont typeface="Arial" panose="020B0604020202020204" pitchFamily="34" charset="0"/>
              <a:buChar char="•"/>
            </a:pPr>
            <a:r>
              <a:rPr lang="en-US" dirty="0"/>
              <a:t>If we run the same exercise with the fuel cell car, the number you get is comparable.</a:t>
            </a:r>
          </a:p>
          <a:p>
            <a:pPr marL="631908" lvl="1" indent="-174708">
              <a:spcAft>
                <a:spcPts val="0"/>
              </a:spcAft>
              <a:buFont typeface="Arial" panose="020B0604020202020204" pitchFamily="34" charset="0"/>
              <a:buChar char="•"/>
            </a:pPr>
            <a:r>
              <a:rPr lang="en-US" dirty="0"/>
              <a:t>In this example we are assuming our fuel cell car has a fuel economy of 60 miles per gallon of gasoline equivalent (or kilogram of hydrogen) and a tank that holds 5 gallons of gasoline equivalent.</a:t>
            </a:r>
          </a:p>
          <a:p>
            <a:pPr marL="631908" lvl="1" indent="-174708">
              <a:spcAft>
                <a:spcPts val="0"/>
              </a:spcAft>
              <a:buFont typeface="Arial" panose="020B0604020202020204" pitchFamily="34" charset="0"/>
              <a:buChar char="•"/>
            </a:pPr>
            <a:r>
              <a:rPr lang="en-US" dirty="0"/>
              <a:t>These</a:t>
            </a:r>
            <a:r>
              <a:rPr lang="en-US" baseline="0" dirty="0"/>
              <a:t> numbers </a:t>
            </a:r>
            <a:r>
              <a:rPr lang="en-US" dirty="0"/>
              <a:t>are representative of the fuel</a:t>
            </a:r>
            <a:r>
              <a:rPr lang="en-US" baseline="0" dirty="0"/>
              <a:t> economy</a:t>
            </a:r>
            <a:r>
              <a:rPr lang="en-US" dirty="0"/>
              <a:t> of the fuel cell cars on the road today.</a:t>
            </a:r>
          </a:p>
          <a:p>
            <a:pPr marL="631908" lvl="1" indent="-174708">
              <a:spcAft>
                <a:spcPts val="0"/>
              </a:spcAft>
              <a:buFont typeface="Arial" panose="020B0604020202020204" pitchFamily="34" charset="0"/>
              <a:buChar char="•"/>
            </a:pPr>
            <a:r>
              <a:rPr lang="en-US" dirty="0"/>
              <a:t>A full tank in this fuel cell car will give you a 300-mile range—or the same driving range that you’d get with our gasoline car example.</a:t>
            </a:r>
          </a:p>
          <a:p>
            <a:pPr marL="631908" lvl="1" indent="-174708">
              <a:spcAft>
                <a:spcPts val="0"/>
              </a:spcAft>
              <a:buFont typeface="Arial" panose="020B0604020202020204" pitchFamily="34" charset="0"/>
              <a:buChar char="•"/>
            </a:pPr>
            <a:r>
              <a:rPr lang="en-US" dirty="0"/>
              <a:t>Assuming the price of hydrogen is $10 per gallon of gasoline equivalent (or kg), filling up this fuel cell car would cost you around $50. </a:t>
            </a:r>
          </a:p>
          <a:p>
            <a:pPr marL="631908" lvl="1" indent="-174708">
              <a:spcAft>
                <a:spcPts val="0"/>
              </a:spcAft>
              <a:buFont typeface="Arial" panose="020B0604020202020204" pitchFamily="34" charset="0"/>
              <a:buChar char="•"/>
            </a:pPr>
            <a:r>
              <a:rPr lang="en-US" dirty="0"/>
              <a:t>Therefore driving 300 miles in the fuel cell car will cost you $50.</a:t>
            </a:r>
          </a:p>
          <a:p>
            <a:pPr marL="174708" indent="-174708">
              <a:spcAft>
                <a:spcPts val="0"/>
              </a:spcAft>
              <a:buFont typeface="Arial" panose="020B0604020202020204" pitchFamily="34" charset="0"/>
              <a:buChar char="•"/>
            </a:pPr>
            <a:r>
              <a:rPr lang="en-US" dirty="0"/>
              <a:t>The price</a:t>
            </a:r>
            <a:r>
              <a:rPr lang="en-US" baseline="0" dirty="0"/>
              <a:t> of hydrogen can be up to 50% higher at some newer stations though and we still need to reduce cost. </a:t>
            </a:r>
            <a:endParaRPr lang="en-US" dirty="0"/>
          </a:p>
        </p:txBody>
      </p:sp>
      <p:sp>
        <p:nvSpPr>
          <p:cNvPr id="4" name="Slide Number Placeholder 3"/>
          <p:cNvSpPr>
            <a:spLocks noGrp="1"/>
          </p:cNvSpPr>
          <p:nvPr>
            <p:ph type="sldNum" sz="quarter" idx="10"/>
          </p:nvPr>
        </p:nvSpPr>
        <p:spPr/>
        <p:txBody>
          <a:bodyPr/>
          <a:lstStyle/>
          <a:p>
            <a:fld id="{A7A6B093-DAAF-4E1D-9328-BCDF57B46D82}" type="slidenum">
              <a:rPr lang="en-US" smtClean="0"/>
              <a:pPr/>
              <a:t>14</a:t>
            </a:fld>
            <a:endParaRPr lang="en-US"/>
          </a:p>
        </p:txBody>
      </p:sp>
      <p:sp>
        <p:nvSpPr>
          <p:cNvPr id="6" name="Slide Image Placeholder 5"/>
          <p:cNvSpPr>
            <a:spLocks noGrp="1" noRot="1" noChangeAspect="1"/>
          </p:cNvSpPr>
          <p:nvPr>
            <p:ph type="sldImg"/>
          </p:nvPr>
        </p:nvSpPr>
        <p:spPr>
          <a:xfrm>
            <a:off x="1244600" y="233363"/>
            <a:ext cx="4518025" cy="3389312"/>
          </a:xfrm>
        </p:spPr>
      </p:sp>
    </p:spTree>
    <p:extLst>
      <p:ext uri="{BB962C8B-B14F-4D97-AF65-F5344CB8AC3E}">
        <p14:creationId xmlns:p14="http://schemas.microsoft.com/office/powerpoint/2010/main" val="143106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The U.S. Department of Energy’s (DOE) Fuel Cell Technologies Office (FCTO) within the DOE’s Office of Energy Efficiency</a:t>
            </a:r>
            <a:r>
              <a:rPr lang="en-US" baseline="0" dirty="0"/>
              <a:t> and Renewable Energy</a:t>
            </a:r>
            <a:r>
              <a:rPr lang="en-US" dirty="0"/>
              <a:t> is focused on early research and development (R&amp;D) in hydrogen and fuel cell technologies leading to energy security</a:t>
            </a:r>
            <a:r>
              <a:rPr lang="en-US" baseline="0" dirty="0"/>
              <a:t> and </a:t>
            </a:r>
            <a:r>
              <a:rPr lang="en-US" dirty="0"/>
              <a:t>resiliency and paving the way to a strong domestic economy.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Early R&amp;D areas span fuel cells and hydrogen R&amp;D, which enable advancements in catalysts, electrodes, hydrogen production and delivery pathways, and advanced materials for hydrogen storage.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Through early R&amp;D, FCTO has enabled technological breakthroughs reducing the cost, improving the performance, and accelerating the market entry of hydrogen and fuel cells, including: </a:t>
            </a:r>
          </a:p>
          <a:p>
            <a:pPr marL="174708" indent="-174708">
              <a:buFont typeface="Arial" panose="020B0604020202020204" pitchFamily="34" charset="0"/>
              <a:buChar char="•"/>
            </a:pPr>
            <a:endParaRPr lang="en-US" dirty="0"/>
          </a:p>
          <a:p>
            <a:pPr marL="640594" lvl="1" indent="-174708">
              <a:buFont typeface="Arial" panose="020B0604020202020204" pitchFamily="34" charset="0"/>
              <a:buChar char="•"/>
            </a:pPr>
            <a:r>
              <a:rPr lang="en-US" dirty="0"/>
              <a:t>Cut the cost of automotive fuel cells (at high volume) by 60% since 2006 to roughly</a:t>
            </a:r>
            <a:r>
              <a:rPr lang="en-US" baseline="0" dirty="0"/>
              <a:t> </a:t>
            </a:r>
            <a:r>
              <a:rPr lang="en-US" dirty="0"/>
              <a:t>$50/KW today (at 100,000 units</a:t>
            </a:r>
            <a:r>
              <a:rPr lang="en-US" baseline="0" dirty="0"/>
              <a:t> per year)</a:t>
            </a:r>
            <a:r>
              <a:rPr lang="en-US" dirty="0"/>
              <a:t>. </a:t>
            </a:r>
          </a:p>
          <a:p>
            <a:pPr marL="640594" lvl="1" indent="-174708">
              <a:buFont typeface="Arial" panose="020B0604020202020204" pitchFamily="34" charset="0"/>
              <a:buChar char="•"/>
            </a:pPr>
            <a:r>
              <a:rPr lang="en-US" dirty="0"/>
              <a:t>Quadrupled the lifetime of a fuel cell since 2006 to</a:t>
            </a:r>
            <a:r>
              <a:rPr lang="en-US" baseline="0" dirty="0"/>
              <a:t> more than </a:t>
            </a:r>
            <a:r>
              <a:rPr lang="en-US" dirty="0"/>
              <a:t>120,000 miles or 4,100 hours. </a:t>
            </a:r>
          </a:p>
          <a:p>
            <a:pPr marL="640594" lvl="1" indent="-174708">
              <a:buFont typeface="Arial" panose="020B0604020202020204" pitchFamily="34" charset="0"/>
              <a:buChar char="•"/>
            </a:pPr>
            <a:r>
              <a:rPr lang="en-US" dirty="0"/>
              <a:t>Cut the cost of </a:t>
            </a:r>
            <a:r>
              <a:rPr lang="en-US" dirty="0" err="1"/>
              <a:t>electrolyzers</a:t>
            </a:r>
            <a:r>
              <a:rPr lang="en-US" dirty="0"/>
              <a:t>—a technology to produce hydrogen—by over 80% since 2002.</a:t>
            </a:r>
          </a:p>
          <a:p>
            <a:pPr marL="640594" lvl="1" indent="-174708">
              <a:buFont typeface="Arial" panose="020B0604020202020204" pitchFamily="34" charset="0"/>
              <a:buChar char="•"/>
            </a:pPr>
            <a:r>
              <a:rPr lang="en-US" dirty="0"/>
              <a:t>Enabled</a:t>
            </a:r>
            <a:r>
              <a:rPr lang="en-US" baseline="0" dirty="0"/>
              <a:t> over 700 U.S. patents and about 30 technologies developed by industry in the market.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62005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DOE focuses on R&amp;D work that addresses key technological challenges, improves the performance and reduces the cost of</a:t>
            </a:r>
            <a:r>
              <a:rPr lang="en-US" baseline="0" dirty="0"/>
              <a:t> key hydrogen and fuel cell components. </a:t>
            </a:r>
            <a:endParaRPr lang="en-US" dirty="0"/>
          </a:p>
          <a:p>
            <a:pPr marL="465886" lvl="1" indent="0">
              <a:buFont typeface="Arial" panose="020B0604020202020204" pitchFamily="34" charset="0"/>
              <a:buNone/>
            </a:pPr>
            <a:endParaRPr lang="en-US" dirty="0"/>
          </a:p>
          <a:p>
            <a:pPr marL="174708" indent="-174708">
              <a:buFont typeface="Arial" panose="020B0604020202020204" pitchFamily="34" charset="0"/>
              <a:buChar char="•"/>
            </a:pPr>
            <a:r>
              <a:rPr lang="en-US" dirty="0"/>
              <a:t>For example,</a:t>
            </a:r>
            <a:r>
              <a:rPr lang="en-US" baseline="0" dirty="0"/>
              <a:t> </a:t>
            </a:r>
            <a:r>
              <a:rPr lang="en-US" dirty="0"/>
              <a:t>DOE-funded R&amp;D has contributed to advances in the</a:t>
            </a:r>
            <a:r>
              <a:rPr lang="en-US" baseline="0" dirty="0"/>
              <a:t> </a:t>
            </a:r>
            <a:r>
              <a:rPr lang="en-US" dirty="0"/>
              <a:t>technology being used in fuel cell cars such as fuel cell catalysts and membrane electrode assemblies (MEAs);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700-bar composite overwrapped pressure vessels used to store hydrogen in the car;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And other critical engine system technologies in a fuel cell car, including the electric powered air compressor and the humidifier. </a:t>
            </a:r>
          </a:p>
        </p:txBody>
      </p:sp>
      <p:sp>
        <p:nvSpPr>
          <p:cNvPr id="4" name="Slide Number Placeholder 3"/>
          <p:cNvSpPr>
            <a:spLocks noGrp="1"/>
          </p:cNvSpPr>
          <p:nvPr>
            <p:ph type="sldNum" sz="quarter" idx="10"/>
          </p:nvPr>
        </p:nvSpPr>
        <p:spPr/>
        <p:txBody>
          <a:bodyPr/>
          <a:lstStyle/>
          <a:p>
            <a:fld id="{EA1563FC-82AB-D046-9156-A73D670BA998}" type="slidenum">
              <a:rPr lang="en-US" smtClean="0"/>
              <a:pPr/>
              <a:t>16</a:t>
            </a:fld>
            <a:endParaRPr lang="en-US"/>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891570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eaLnBrk="1" fontAlgn="auto" hangingPunct="1">
              <a:spcBef>
                <a:spcPts val="0"/>
              </a:spcBef>
              <a:spcAft>
                <a:spcPts val="0"/>
              </a:spcAft>
              <a:buFont typeface="Arial" panose="020B0604020202020204" pitchFamily="34" charset="0"/>
              <a:buChar char="•"/>
              <a:defRPr/>
            </a:pPr>
            <a:r>
              <a:rPr lang="en-US" dirty="0"/>
              <a:t>Hydrogen is a standard industrial chemical commodity today. </a:t>
            </a:r>
          </a:p>
          <a:p>
            <a:pPr marL="174708" indent="-174708" defTabSz="931774" eaLnBrk="1" fontAlgn="auto" hangingPunct="1">
              <a:spcBef>
                <a:spcPts val="0"/>
              </a:spcBef>
              <a:spcAft>
                <a:spcPts val="0"/>
              </a:spcAft>
              <a:buFont typeface="Arial" panose="020B0604020202020204" pitchFamily="34" charset="0"/>
              <a:buChar char="•"/>
              <a:defRPr/>
            </a:pPr>
            <a:endParaRPr lang="en-US" dirty="0"/>
          </a:p>
          <a:p>
            <a:pPr marL="174708" indent="-174708" defTabSz="931774" eaLnBrk="1" fontAlgn="auto" hangingPunct="1">
              <a:spcBef>
                <a:spcPts val="0"/>
              </a:spcBef>
              <a:spcAft>
                <a:spcPts val="0"/>
              </a:spcAft>
              <a:buFont typeface="Arial" panose="020B0604020202020204" pitchFamily="34" charset="0"/>
              <a:buChar char="•"/>
              <a:defRPr/>
            </a:pPr>
            <a:r>
              <a:rPr lang="en-US" dirty="0"/>
              <a:t>In the United States, we produce approximately 10 million metric tons of hydrogen every year. </a:t>
            </a:r>
          </a:p>
          <a:p>
            <a:pPr marL="174708" indent="-174708" defTabSz="931774" eaLnBrk="1" fontAlgn="auto" hangingPunct="1">
              <a:spcBef>
                <a:spcPts val="0"/>
              </a:spcBef>
              <a:spcAft>
                <a:spcPts val="0"/>
              </a:spcAft>
              <a:buFont typeface="Arial" panose="020B0604020202020204" pitchFamily="34" charset="0"/>
              <a:buChar char="•"/>
              <a:defRPr/>
            </a:pPr>
            <a:endParaRPr lang="en-US" dirty="0"/>
          </a:p>
          <a:p>
            <a:pPr marL="174708" indent="-174708" defTabSz="931774" eaLnBrk="1" fontAlgn="auto" hangingPunct="1">
              <a:spcBef>
                <a:spcPts val="0"/>
              </a:spcBef>
              <a:spcAft>
                <a:spcPts val="0"/>
              </a:spcAft>
              <a:buFont typeface="Arial" panose="020B0604020202020204" pitchFamily="34" charset="0"/>
              <a:buChar char="•"/>
              <a:defRPr/>
            </a:pPr>
            <a:r>
              <a:rPr lang="en-US" dirty="0"/>
              <a:t>Most of that hydrogen is used in the petrochemical industry for petroleum refining, followed by the fertilizer industry for ammonia production. </a:t>
            </a:r>
          </a:p>
          <a:p>
            <a:pPr marL="174708" indent="-174708" defTabSz="931774" eaLnBrk="1" fontAlgn="auto" hangingPunct="1">
              <a:spcBef>
                <a:spcPts val="0"/>
              </a:spcBef>
              <a:spcAft>
                <a:spcPts val="0"/>
              </a:spcAft>
              <a:buFont typeface="Arial" panose="020B0604020202020204" pitchFamily="34" charset="0"/>
              <a:buChar char="•"/>
              <a:defRPr/>
            </a:pPr>
            <a:endParaRPr lang="en-US" dirty="0"/>
          </a:p>
          <a:p>
            <a:pPr marL="174708" indent="-174708" defTabSz="931774" eaLnBrk="1" fontAlgn="auto" hangingPunct="1">
              <a:spcBef>
                <a:spcPts val="0"/>
              </a:spcBef>
              <a:spcAft>
                <a:spcPts val="0"/>
              </a:spcAft>
              <a:buFont typeface="Arial" panose="020B0604020202020204" pitchFamily="34" charset="0"/>
              <a:buChar char="•"/>
              <a:defRPr/>
            </a:pPr>
            <a:r>
              <a:rPr lang="en-US" dirty="0"/>
              <a:t>Today, most hydrogen comes from natural gas. </a:t>
            </a:r>
          </a:p>
          <a:p>
            <a:pPr marL="174708" indent="-174708" defTabSz="931774" eaLnBrk="1" fontAlgn="auto" hangingPunct="1">
              <a:spcBef>
                <a:spcPts val="0"/>
              </a:spcBef>
              <a:spcAft>
                <a:spcPts val="0"/>
              </a:spcAft>
              <a:buFont typeface="Arial" panose="020B0604020202020204" pitchFamily="34" charset="0"/>
              <a:buChar char="•"/>
              <a:defRPr/>
            </a:pPr>
            <a:endParaRPr lang="en-US" dirty="0"/>
          </a:p>
          <a:p>
            <a:pPr marL="174708" indent="-174708" defTabSz="931774" eaLnBrk="1" fontAlgn="auto" hangingPunct="1">
              <a:spcBef>
                <a:spcPts val="0"/>
              </a:spcBef>
              <a:spcAft>
                <a:spcPts val="0"/>
              </a:spcAft>
              <a:buFont typeface="Arial" panose="020B0604020202020204" pitchFamily="34" charset="0"/>
              <a:buChar char="•"/>
              <a:defRPr/>
            </a:pPr>
            <a:r>
              <a:rPr lang="en-US" dirty="0"/>
              <a:t>This pathway provides hydrogen at roughly $2/gallon of gasoline equivalent (or kg),</a:t>
            </a:r>
            <a:r>
              <a:rPr lang="en-US" baseline="0" dirty="0"/>
              <a:t> but delivering, compressing, and dispensing it to cars can add an additional $3 to $5 per kilogram even at high volumes. </a:t>
            </a:r>
            <a:r>
              <a:rPr lang="en-US" dirty="0"/>
              <a:t> </a:t>
            </a:r>
          </a:p>
          <a:p>
            <a:endParaRPr lang="en-US" dirty="0"/>
          </a:p>
        </p:txBody>
      </p:sp>
      <p:sp>
        <p:nvSpPr>
          <p:cNvPr id="4" name="Slide Number Placeholder 3"/>
          <p:cNvSpPr>
            <a:spLocks noGrp="1"/>
          </p:cNvSpPr>
          <p:nvPr>
            <p:ph type="sldNum" sz="quarter" idx="10"/>
          </p:nvPr>
        </p:nvSpPr>
        <p:spPr/>
        <p:txBody>
          <a:bodyPr/>
          <a:lstStyle/>
          <a:p>
            <a:fld id="{7301E1F8-11BE-4C31-9DA2-3690FA20E82B}" type="slidenum">
              <a:rPr lang="en-US" altLang="en-US" smtClean="0"/>
              <a:pPr/>
              <a:t>17</a:t>
            </a:fld>
            <a:endParaRPr lang="en-US" altLang="en-US"/>
          </a:p>
        </p:txBody>
      </p:sp>
    </p:spTree>
    <p:extLst>
      <p:ext uri="{BB962C8B-B14F-4D97-AF65-F5344CB8AC3E}">
        <p14:creationId xmlns:p14="http://schemas.microsoft.com/office/powerpoint/2010/main" val="3915796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There</a:t>
            </a:r>
            <a:r>
              <a:rPr lang="en-US" sz="1200" kern="1200" baseline="0" dirty="0">
                <a:solidFill>
                  <a:schemeClr val="tx1"/>
                </a:solidFill>
                <a:latin typeface="+mn-lt"/>
                <a:ea typeface="MS PGothic" panose="020B0600070205080204" pitchFamily="34" charset="-128"/>
                <a:cs typeface="ＭＳ Ｐゴシック" pitchFamily="-108" charset="-128"/>
              </a:rPr>
              <a:t> has</a:t>
            </a:r>
            <a:r>
              <a:rPr lang="en-US" sz="1200" kern="1200" dirty="0">
                <a:solidFill>
                  <a:schemeClr val="tx1"/>
                </a:solidFill>
                <a:latin typeface="+mn-lt"/>
                <a:ea typeface="MS PGothic" panose="020B0600070205080204" pitchFamily="34" charset="-128"/>
                <a:cs typeface="ＭＳ Ｐゴシック" pitchFamily="-108" charset="-128"/>
              </a:rPr>
              <a:t> been steady</a:t>
            </a:r>
            <a:r>
              <a:rPr lang="en-US" sz="1200" kern="1200" baseline="0" dirty="0">
                <a:solidFill>
                  <a:schemeClr val="tx1"/>
                </a:solidFill>
                <a:latin typeface="+mn-lt"/>
                <a:ea typeface="MS PGothic" panose="020B0600070205080204" pitchFamily="34" charset="-128"/>
                <a:cs typeface="ＭＳ Ｐゴシック" pitchFamily="-108" charset="-128"/>
              </a:rPr>
              <a:t> </a:t>
            </a:r>
            <a:r>
              <a:rPr lang="en-US" sz="1200" kern="1200" dirty="0">
                <a:solidFill>
                  <a:schemeClr val="tx1"/>
                </a:solidFill>
                <a:latin typeface="+mn-lt"/>
                <a:ea typeface="MS PGothic" panose="020B0600070205080204" pitchFamily="34" charset="-128"/>
                <a:cs typeface="ＭＳ Ｐゴシック" pitchFamily="-108" charset="-128"/>
              </a:rPr>
              <a:t>progress on hydrogen stations. </a:t>
            </a: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There more</a:t>
            </a:r>
            <a:r>
              <a:rPr lang="en-US" sz="1200" kern="1200" baseline="0" dirty="0">
                <a:solidFill>
                  <a:schemeClr val="tx1"/>
                </a:solidFill>
                <a:latin typeface="+mn-lt"/>
                <a:ea typeface="MS PGothic" panose="020B0600070205080204" pitchFamily="34" charset="-128"/>
                <a:cs typeface="ＭＳ Ｐゴシック" pitchFamily="-108" charset="-128"/>
              </a:rPr>
              <a:t> than 40</a:t>
            </a:r>
            <a:r>
              <a:rPr lang="en-US" sz="1200" kern="1200" dirty="0">
                <a:solidFill>
                  <a:schemeClr val="tx1"/>
                </a:solidFill>
                <a:latin typeface="+mn-lt"/>
                <a:ea typeface="MS PGothic" panose="020B0600070205080204" pitchFamily="34" charset="-128"/>
                <a:cs typeface="ＭＳ Ｐゴシック" pitchFamily="-108" charset="-128"/>
              </a:rPr>
              <a:t> retail and publicly available hydrogen stations as of July 2019.</a:t>
            </a:r>
          </a:p>
          <a:p>
            <a:pPr marL="0" indent="0">
              <a:buFont typeface="Arial" panose="020B0604020202020204" pitchFamily="34" charset="0"/>
              <a:buNone/>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marR="0" lvl="0" indent="-174708"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mn-lt"/>
                <a:ea typeface="MS PGothic" panose="020B0600070205080204" pitchFamily="34" charset="-128"/>
                <a:cs typeface="ＭＳ Ｐゴシック" pitchFamily="-108" charset="-128"/>
              </a:rPr>
              <a:t>And many more are coming in the Northeast with industry funding.</a:t>
            </a: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r>
              <a:rPr lang="en-US" dirty="0">
                <a:effectLst/>
              </a:rPr>
              <a:t>Most stations are clustered in urban</a:t>
            </a:r>
            <a:r>
              <a:rPr lang="en-US" baseline="0" dirty="0">
                <a:effectLst/>
              </a:rPr>
              <a:t> </a:t>
            </a:r>
            <a:r>
              <a:rPr lang="en-US" dirty="0">
                <a:effectLst/>
              </a:rPr>
              <a:t>areas like San Francisco</a:t>
            </a:r>
            <a:r>
              <a:rPr lang="en-US" baseline="0" dirty="0">
                <a:effectLst/>
              </a:rPr>
              <a:t> and Los Angeles</a:t>
            </a:r>
            <a:r>
              <a:rPr lang="en-US" dirty="0">
                <a:effectLst/>
              </a:rPr>
              <a:t> where many fuel cell car owners</a:t>
            </a:r>
            <a:r>
              <a:rPr lang="en-US" baseline="0" dirty="0">
                <a:effectLst/>
              </a:rPr>
              <a:t> live. </a:t>
            </a:r>
            <a:endParaRPr lang="en-US" sz="1200" kern="1200" dirty="0">
              <a:solidFill>
                <a:schemeClr val="tx1"/>
              </a:solidFill>
              <a:latin typeface="+mn-lt"/>
              <a:ea typeface="MS PGothic" panose="020B0600070205080204" pitchFamily="34" charset="-128"/>
              <a:cs typeface="ＭＳ Ｐゴシック" pitchFamily="-108" charset="-128"/>
            </a:endParaRPr>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18371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Here are just</a:t>
            </a:r>
            <a:r>
              <a:rPr lang="en-US" baseline="0" dirty="0"/>
              <a:t> a few examples of what those stations in California look like.</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The ones you see here are stations in South San Francisco (upper right), Hayward (upper left), Los Angeles (lower right), and Torrance (lower left).</a:t>
            </a:r>
          </a:p>
        </p:txBody>
      </p:sp>
      <p:sp>
        <p:nvSpPr>
          <p:cNvPr id="4" name="Slide Number Placeholder 3"/>
          <p:cNvSpPr>
            <a:spLocks noGrp="1"/>
          </p:cNvSpPr>
          <p:nvPr>
            <p:ph type="sldNum" sz="quarter" idx="10"/>
          </p:nvPr>
        </p:nvSpPr>
        <p:spPr/>
        <p:txBody>
          <a:bodyPr/>
          <a:lstStyle/>
          <a:p>
            <a:fld id="{A7A6B093-DAAF-4E1D-9328-BCDF57B46D82}" type="slidenum">
              <a:rPr lang="en-US" smtClean="0"/>
              <a:t>19</a:t>
            </a:fld>
            <a:endParaRPr lang="en-US"/>
          </a:p>
        </p:txBody>
      </p:sp>
    </p:spTree>
    <p:extLst>
      <p:ext uri="{BB962C8B-B14F-4D97-AF65-F5344CB8AC3E}">
        <p14:creationId xmlns:p14="http://schemas.microsoft.com/office/powerpoint/2010/main" val="89166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2"/>
          <p:cNvSpPr>
            <a:spLocks noGrp="1"/>
          </p:cNvSpPr>
          <p:nvPr>
            <p:ph type="body" idx="1"/>
          </p:nvPr>
        </p:nvSpPr>
        <p:spPr/>
        <p:txBody>
          <a:bodyPr/>
          <a:lstStyle/>
          <a:p>
            <a:pPr marL="174708" indent="-174708">
              <a:buFont typeface="Arial" panose="020B0604020202020204" pitchFamily="34" charset="0"/>
              <a:buChar char="•"/>
            </a:pPr>
            <a:r>
              <a:rPr lang="en-US" dirty="0"/>
              <a:t>Today the technology around generating efficient and sustainable energy is rapidly evolving and hydrogen and fuel cells are among the most versatile examples of this.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Similar to a battery, a fuel</a:t>
            </a:r>
            <a:r>
              <a:rPr lang="en-US" baseline="0" dirty="0"/>
              <a:t> cell </a:t>
            </a:r>
            <a:r>
              <a:rPr lang="en-US" dirty="0"/>
              <a:t>is a device that produces electricity from chemical fuels, in just one step.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Unlike batteries, fuel cells don’t run down or need recharging.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As long as there is a constant source of fuel and oxygen, fuel cells will continue to generate power.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And they don’t burn the fuel – the electricity is produced directly.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When you use hydrogen, the only products besides the electricity are water vapor and heat,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So fuel</a:t>
            </a:r>
            <a:r>
              <a:rPr lang="en-US" baseline="0" dirty="0"/>
              <a:t> cells produce clean power. </a:t>
            </a:r>
            <a:endParaRPr lang="en-US" dirty="0"/>
          </a:p>
        </p:txBody>
      </p:sp>
      <p:sp>
        <p:nvSpPr>
          <p:cNvPr id="44035" name="Slide Number Placeholder 3"/>
          <p:cNvSpPr>
            <a:spLocks noGrp="1"/>
          </p:cNvSpPr>
          <p:nvPr>
            <p:ph type="sldNum" sz="quarter" idx="5"/>
          </p:nvPr>
        </p:nvSpPr>
        <p:spPr/>
        <p:txBody>
          <a:bodyPr/>
          <a:lstStyle/>
          <a:p>
            <a:fld id="{4DE464E3-AAD4-4180-8DFA-99FB054F3412}" type="slidenum">
              <a:rPr lang="en-US" smtClean="0"/>
              <a:pPr/>
              <a:t>2</a:t>
            </a:fld>
            <a:endParaRPr lang="en-US"/>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15270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And this is what refueling a</a:t>
            </a:r>
            <a:r>
              <a:rPr lang="en-US" baseline="0" dirty="0"/>
              <a:t> fuel cell car looks like. </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You can refuel a fuel cell car much like you would refuel your gasoline</a:t>
            </a:r>
            <a:r>
              <a:rPr lang="en-US" baseline="0" dirty="0"/>
              <a:t> </a:t>
            </a:r>
            <a:r>
              <a:rPr lang="en-US" dirty="0"/>
              <a:t>car.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Just drive up, open the tank, fill, and go.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Just like with traditional gasoline vehicles, it typically takes a few minutes to fill your tank and it</a:t>
            </a:r>
            <a:r>
              <a:rPr lang="en-US" baseline="0" dirty="0"/>
              <a:t> is</a:t>
            </a:r>
            <a:r>
              <a:rPr lang="en-US" dirty="0"/>
              <a:t> just as safe!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A6B093-DAAF-4E1D-9328-BCDF57B46D82}" type="slidenum">
              <a:rPr lang="en-US" smtClean="0"/>
              <a:pPr/>
              <a:t>20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66257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465887">
              <a:buFont typeface="Arial" panose="020B0604020202020204" pitchFamily="34" charset="0"/>
              <a:buChar char="•"/>
            </a:pPr>
            <a:r>
              <a:rPr lang="en-US" dirty="0"/>
              <a:t>The hydrogen you use as fuel in a fuel cell car can be produced from multiple energy sources that are abundant in the United States</a:t>
            </a:r>
          </a:p>
          <a:p>
            <a:pPr marL="174708" indent="-174708" defTabSz="465887">
              <a:buFont typeface="Arial" panose="020B0604020202020204" pitchFamily="34" charset="0"/>
              <a:buChar char="•"/>
            </a:pPr>
            <a:endParaRPr lang="en-US" dirty="0"/>
          </a:p>
          <a:p>
            <a:pPr marL="174708" indent="-174708" defTabSz="465887">
              <a:buFont typeface="Arial" panose="020B0604020202020204" pitchFamily="34" charset="0"/>
              <a:buChar char="•"/>
            </a:pPr>
            <a:r>
              <a:rPr lang="en-US" dirty="0"/>
              <a:t>Including fossil fuels such as natural gas and coal;</a:t>
            </a:r>
          </a:p>
          <a:p>
            <a:pPr marL="174708" indent="-174708" defTabSz="465887">
              <a:buFont typeface="Arial" panose="020B0604020202020204" pitchFamily="34" charset="0"/>
              <a:buChar char="•"/>
            </a:pPr>
            <a:endParaRPr lang="en-US" dirty="0"/>
          </a:p>
          <a:p>
            <a:pPr marL="174708" indent="-174708" defTabSz="465887">
              <a:buFont typeface="Arial" panose="020B0604020202020204" pitchFamily="34" charset="0"/>
              <a:buChar char="•"/>
            </a:pPr>
            <a:r>
              <a:rPr lang="en-US" dirty="0"/>
              <a:t>Nuclear power;</a:t>
            </a:r>
            <a:r>
              <a:rPr lang="en-US" baseline="0" dirty="0"/>
              <a:t> </a:t>
            </a:r>
            <a:endParaRPr lang="en-US" dirty="0"/>
          </a:p>
          <a:p>
            <a:pPr marL="174708" indent="-174708" defTabSz="465887">
              <a:buFont typeface="Arial" panose="020B0604020202020204" pitchFamily="34" charset="0"/>
              <a:buChar char="•"/>
            </a:pPr>
            <a:endParaRPr lang="en-US" dirty="0"/>
          </a:p>
          <a:p>
            <a:pPr marL="174708" indent="-174708" defTabSz="465887">
              <a:buFont typeface="Arial" panose="020B0604020202020204" pitchFamily="34" charset="0"/>
              <a:buChar char="•"/>
            </a:pPr>
            <a:r>
              <a:rPr lang="en-US" dirty="0"/>
              <a:t>And renewable resources like wind, solar, geothermal, and biomass.</a:t>
            </a:r>
          </a:p>
          <a:p>
            <a:pPr marL="174708" indent="-174708" defTabSz="465887">
              <a:buFont typeface="Arial" panose="020B0604020202020204" pitchFamily="34" charset="0"/>
              <a:buChar char="•"/>
            </a:pPr>
            <a:endParaRPr lang="en-US" dirty="0"/>
          </a:p>
          <a:p>
            <a:pPr marL="174708" indent="-174708" defTabSz="465887">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7A6B093-DAAF-4E1D-9328-BCDF57B46D82}" type="slidenum">
              <a:rPr lang="en-US" smtClean="0"/>
              <a:t>21</a:t>
            </a:fld>
            <a:endParaRPr lang="en-US"/>
          </a:p>
        </p:txBody>
      </p:sp>
    </p:spTree>
    <p:extLst>
      <p:ext uri="{BB962C8B-B14F-4D97-AF65-F5344CB8AC3E}">
        <p14:creationId xmlns:p14="http://schemas.microsoft.com/office/powerpoint/2010/main" val="599817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You can use any</a:t>
            </a:r>
            <a:r>
              <a:rPr lang="en-US" baseline="0" dirty="0"/>
              <a:t> energy source we saw earlier and couple it with the processes you see here to produce hydrogen.</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For example, most of today’s hydrogen is produced from natural gas through a process called steam methane reforming.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This is where steam and hydrocarbons come together under high temperature to produce hydrogen.</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You can also use power from renewable sources to generate electricity, which you then couple with water to produce hydrogen through a process called electrolysis.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In electrolysis, you apply an electric current to water and split it into oxygen and hydrogen.</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You can also bypass the electricity step and use direct sunlight to produce hydrogen in a process called photoelectrochemical hydrogen production.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Or</a:t>
            </a:r>
            <a:r>
              <a:rPr lang="en-US" dirty="0"/>
              <a:t> </a:t>
            </a:r>
            <a:r>
              <a:rPr lang="en-US" baseline="0" dirty="0"/>
              <a:t>you can rely on microbes</a:t>
            </a:r>
            <a:r>
              <a:rPr lang="en-US" dirty="0"/>
              <a:t> </a:t>
            </a:r>
            <a:r>
              <a:rPr lang="en-US" baseline="0" dirty="0"/>
              <a:t>that consume biomass to produce hydrogen gas. </a:t>
            </a:r>
            <a:endParaRPr lang="en-US" dirty="0"/>
          </a:p>
        </p:txBody>
      </p:sp>
      <p:sp>
        <p:nvSpPr>
          <p:cNvPr id="4" name="Slide Number Placeholder 3"/>
          <p:cNvSpPr>
            <a:spLocks noGrp="1"/>
          </p:cNvSpPr>
          <p:nvPr>
            <p:ph type="sldNum" sz="quarter" idx="10"/>
          </p:nvPr>
        </p:nvSpPr>
        <p:spPr/>
        <p:txBody>
          <a:bodyPr/>
          <a:lstStyle/>
          <a:p>
            <a:fld id="{A7A6B093-DAAF-4E1D-9328-BCDF57B46D82}" type="slidenum">
              <a:rPr lang="en-US" smtClean="0"/>
              <a:t>22</a:t>
            </a:fld>
            <a:endParaRPr lang="en-US"/>
          </a:p>
        </p:txBody>
      </p:sp>
    </p:spTree>
    <p:extLst>
      <p:ext uri="{BB962C8B-B14F-4D97-AF65-F5344CB8AC3E}">
        <p14:creationId xmlns:p14="http://schemas.microsoft.com/office/powerpoint/2010/main" val="3239726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As we saw</a:t>
            </a:r>
            <a:r>
              <a:rPr lang="en-US" baseline="0" dirty="0"/>
              <a:t> earlier, most of the hydrogen we produce in the United States is used for petroleum refining, followed by industries in the chemical space.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However, applications in transportation, stationary power, and energy storage are emerging rapidly.</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Hydrogen can be used in fuel cells for transportation applications like passenger cars, buses, trucks, and forklifts;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And for stationary power for buildings and facilities across the country including cell phone towers, data centers, hospitals, supermarkets, and many more.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Like a battery, hydrogen has the ability to store energy and it can do so in large quantities and for a long time.</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So you could use any excess energy from renewable power that the grid cannot take and store it as hydrogen until you need to use it. </a:t>
            </a:r>
          </a:p>
        </p:txBody>
      </p:sp>
      <p:sp>
        <p:nvSpPr>
          <p:cNvPr id="4" name="Slide Number Placeholder 3"/>
          <p:cNvSpPr>
            <a:spLocks noGrp="1"/>
          </p:cNvSpPr>
          <p:nvPr>
            <p:ph type="sldNum" sz="quarter" idx="10"/>
          </p:nvPr>
        </p:nvSpPr>
        <p:spPr/>
        <p:txBody>
          <a:bodyPr/>
          <a:lstStyle/>
          <a:p>
            <a:fld id="{A7A6B093-DAAF-4E1D-9328-BCDF57B46D82}" type="slidenum">
              <a:rPr lang="en-US" smtClean="0"/>
              <a:t>23</a:t>
            </a:fld>
            <a:endParaRPr lang="en-US"/>
          </a:p>
        </p:txBody>
      </p:sp>
    </p:spTree>
    <p:extLst>
      <p:ext uri="{BB962C8B-B14F-4D97-AF65-F5344CB8AC3E}">
        <p14:creationId xmlns:p14="http://schemas.microsoft.com/office/powerpoint/2010/main" val="2105614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a:t>
            </a:r>
            <a:r>
              <a:rPr lang="en-US" baseline="0" dirty="0"/>
              <a:t> you put all of the benefits hydrogen can bring by being incorporated into our energy system together, you end up with the H2@Scale vision. </a:t>
            </a:r>
          </a:p>
          <a:p>
            <a:pPr marL="171450" indent="-171450">
              <a:buFont typeface="Arial" panose="020B0604020202020204" pitchFamily="34" charset="0"/>
              <a:buChar char="•"/>
            </a:pPr>
            <a:endParaRPr lang="en-US" sz="1200" kern="1200" baseline="0" dirty="0">
              <a:solidFill>
                <a:schemeClr val="tx1"/>
              </a:solidFill>
              <a:effectLst/>
              <a:latin typeface="+mn-lt"/>
              <a:ea typeface="MS PGothic" panose="020B0600070205080204" pitchFamily="34" charset="-128"/>
              <a:cs typeface="ＭＳ Ｐゴシック" pitchFamily="-108" charset="-128"/>
            </a:endParaRPr>
          </a:p>
          <a:p>
            <a:pPr marL="171450" indent="-171450">
              <a:buFont typeface="Arial" panose="020B0604020202020204" pitchFamily="34" charset="0"/>
              <a:buChar char="•"/>
            </a:pPr>
            <a:r>
              <a:rPr lang="en-US" sz="1200" kern="1200" dirty="0">
                <a:solidFill>
                  <a:schemeClr val="tx1"/>
                </a:solidFill>
                <a:effectLst/>
                <a:latin typeface="+mn-lt"/>
                <a:ea typeface="MS PGothic" panose="020B0600070205080204" pitchFamily="34" charset="-128"/>
                <a:cs typeface="ＭＳ Ｐゴシック" pitchFamily="-108" charset="-128"/>
              </a:rPr>
              <a:t>H2@Scale lays a framework for the potential wide-scale production and utilization of hydrogen. </a:t>
            </a:r>
          </a:p>
          <a:p>
            <a:pPr marL="171450" indent="-171450">
              <a:buFont typeface="Arial" panose="020B0604020202020204" pitchFamily="34" charset="0"/>
              <a:buChar cha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171450" indent="-171450">
              <a:buFont typeface="Arial" panose="020B0604020202020204" pitchFamily="34" charset="0"/>
              <a:buChar char="•"/>
            </a:pPr>
            <a:r>
              <a:rPr lang="en-US" sz="1200" kern="1200" dirty="0">
                <a:solidFill>
                  <a:schemeClr val="tx1"/>
                </a:solidFill>
                <a:effectLst/>
                <a:latin typeface="+mn-lt"/>
                <a:ea typeface="MS PGothic" panose="020B0600070205080204" pitchFamily="34" charset="-128"/>
                <a:cs typeface="ＭＳ Ｐゴシック" pitchFamily="-108" charset="-128"/>
              </a:rPr>
              <a:t>By</a:t>
            </a:r>
            <a:r>
              <a:rPr lang="en-US" sz="1200" kern="1200" baseline="0" dirty="0">
                <a:solidFill>
                  <a:schemeClr val="tx1"/>
                </a:solidFill>
                <a:effectLst/>
                <a:latin typeface="+mn-lt"/>
                <a:ea typeface="MS PGothic" panose="020B0600070205080204" pitchFamily="34" charset="-128"/>
                <a:cs typeface="ＭＳ Ｐゴシック" pitchFamily="-108" charset="-128"/>
              </a:rPr>
              <a:t> implementing the H2@Scale vision </a:t>
            </a:r>
            <a:r>
              <a:rPr lang="en-US" sz="1200" kern="1200" dirty="0">
                <a:solidFill>
                  <a:schemeClr val="tx1"/>
                </a:solidFill>
                <a:effectLst/>
                <a:latin typeface="+mn-lt"/>
                <a:ea typeface="MS PGothic" panose="020B0600070205080204" pitchFamily="34" charset="-128"/>
                <a:cs typeface="ＭＳ Ｐゴシック" pitchFamily="-108" charset="-128"/>
              </a:rPr>
              <a:t>we can address high level energy-related issues such as enabling grid resiliency, energy security, cross-sector efficiency improvements, and emissions reductions.</a:t>
            </a:r>
          </a:p>
          <a:p>
            <a:pPr marL="171450" indent="-171450">
              <a:buFont typeface="Arial" panose="020B0604020202020204" pitchFamily="34" charset="0"/>
              <a:buChar char="•"/>
            </a:pPr>
            <a:endParaRPr lang="en-US" sz="1200" kern="1200" dirty="0">
              <a:solidFill>
                <a:schemeClr val="tx1"/>
              </a:solidFill>
              <a:effectLst/>
              <a:latin typeface="+mn-lt"/>
              <a:ea typeface="MS PGothic" panose="020B0600070205080204" pitchFamily="34" charset="-128"/>
              <a:cs typeface="ＭＳ Ｐゴシック" pitchFamily="-108" charset="-128"/>
            </a:endParaRPr>
          </a:p>
          <a:p>
            <a:pPr marL="171450" indent="-171450">
              <a:buFont typeface="Arial" panose="020B0604020202020204" pitchFamily="34" charset="0"/>
              <a:buChar char="•"/>
            </a:pPr>
            <a:r>
              <a:rPr lang="en-US" sz="1200" kern="1200" dirty="0">
                <a:solidFill>
                  <a:schemeClr val="tx1"/>
                </a:solidFill>
                <a:effectLst/>
                <a:latin typeface="+mn-lt"/>
                <a:ea typeface="MS PGothic" panose="020B0600070205080204" pitchFamily="34" charset="-128"/>
                <a:cs typeface="ＭＳ Ｐゴシック" pitchFamily="-108" charset="-128"/>
              </a:rPr>
              <a:t>The U.S. Department of Energy is working to </a:t>
            </a:r>
            <a:r>
              <a:rPr lang="en-US" sz="1200" kern="1200" baseline="0" dirty="0">
                <a:solidFill>
                  <a:schemeClr val="tx1"/>
                </a:solidFill>
                <a:effectLst/>
                <a:latin typeface="+mn-lt"/>
                <a:ea typeface="MS PGothic" panose="020B0600070205080204" pitchFamily="34" charset="-128"/>
                <a:cs typeface="ＭＳ Ｐゴシック" pitchFamily="-108" charset="-128"/>
              </a:rPr>
              <a:t>bring the H2@Scale vision to life by </a:t>
            </a:r>
            <a:r>
              <a:rPr lang="en-US" sz="1200" kern="1200" dirty="0">
                <a:solidFill>
                  <a:schemeClr val="tx1"/>
                </a:solidFill>
                <a:effectLst/>
                <a:latin typeface="+mn-lt"/>
                <a:ea typeface="MS PGothic" panose="020B0600070205080204" pitchFamily="34" charset="-128"/>
                <a:cs typeface="ＭＳ Ｐゴシック" pitchFamily="-108" charset="-128"/>
              </a:rPr>
              <a:t>bringing industry</a:t>
            </a:r>
            <a:r>
              <a:rPr lang="en-US" sz="1200" kern="1200" baseline="0" dirty="0">
                <a:solidFill>
                  <a:schemeClr val="tx1"/>
                </a:solidFill>
                <a:effectLst/>
                <a:latin typeface="+mn-lt"/>
                <a:ea typeface="MS PGothic" panose="020B0600070205080204" pitchFamily="34" charset="-128"/>
                <a:cs typeface="ＭＳ Ｐゴシック" pitchFamily="-108" charset="-128"/>
              </a:rPr>
              <a:t> and national laboratories together, </a:t>
            </a:r>
          </a:p>
          <a:p>
            <a:pPr marL="171450" indent="-171450">
              <a:buFont typeface="Arial" panose="020B0604020202020204" pitchFamily="34" charset="0"/>
              <a:buChar char="•"/>
            </a:pPr>
            <a:endParaRPr lang="en-US" sz="1200" kern="1200" baseline="0" dirty="0">
              <a:solidFill>
                <a:schemeClr val="tx1"/>
              </a:solidFill>
              <a:effectLst/>
              <a:latin typeface="+mn-lt"/>
              <a:ea typeface="MS PGothic" panose="020B0600070205080204" pitchFamily="34" charset="-128"/>
              <a:cs typeface="ＭＳ Ｐゴシック" pitchFamily="-108" charset="-128"/>
            </a:endParaRPr>
          </a:p>
          <a:p>
            <a:pPr marL="171450" indent="-171450">
              <a:buFont typeface="Arial" panose="020B0604020202020204" pitchFamily="34" charset="0"/>
              <a:buChar char="•"/>
            </a:pPr>
            <a:r>
              <a:rPr lang="en-US" sz="1200" kern="1200" baseline="0" dirty="0">
                <a:solidFill>
                  <a:schemeClr val="tx1"/>
                </a:solidFill>
                <a:effectLst/>
                <a:latin typeface="+mn-lt"/>
                <a:ea typeface="MS PGothic" panose="020B0600070205080204" pitchFamily="34" charset="-128"/>
                <a:cs typeface="ＭＳ Ｐゴシック" pitchFamily="-108" charset="-128"/>
              </a:rPr>
              <a:t>And enabling them to work collaboratively on key issues that prevent the the wide-scale integration of hydrogen into our energy system.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301E1F8-11BE-4C31-9DA2-3690FA20E82B}" type="slidenum">
              <a:rPr lang="en-US" altLang="en-US" smtClean="0"/>
              <a:pPr/>
              <a:t>24</a:t>
            </a:fld>
            <a:endParaRPr lang="en-US" altLang="en-US"/>
          </a:p>
        </p:txBody>
      </p:sp>
    </p:spTree>
    <p:extLst>
      <p:ext uri="{BB962C8B-B14F-4D97-AF65-F5344CB8AC3E}">
        <p14:creationId xmlns:p14="http://schemas.microsoft.com/office/powerpoint/2010/main" val="1266305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H2@Scale’s ultimate objective</a:t>
            </a:r>
            <a:r>
              <a:rPr lang="en-US" baseline="0" dirty="0"/>
              <a:t> is to enable a reliable, affordable, secure, and clean energy future for everyone. </a:t>
            </a:r>
            <a:endParaRPr lang="en-US" dirty="0"/>
          </a:p>
        </p:txBody>
      </p:sp>
      <p:sp>
        <p:nvSpPr>
          <p:cNvPr id="4" name="Slide Number Placeholder 3"/>
          <p:cNvSpPr>
            <a:spLocks noGrp="1"/>
          </p:cNvSpPr>
          <p:nvPr>
            <p:ph type="sldNum" sz="quarter" idx="10"/>
          </p:nvPr>
        </p:nvSpPr>
        <p:spPr/>
        <p:txBody>
          <a:bodyPr/>
          <a:lstStyle/>
          <a:p>
            <a:fld id="{7301E1F8-11BE-4C31-9DA2-3690FA20E82B}" type="slidenum">
              <a:rPr lang="en-US" altLang="en-US" smtClean="0"/>
              <a:pPr/>
              <a:t>25</a:t>
            </a:fld>
            <a:endParaRPr lang="en-US" altLang="en-US"/>
          </a:p>
        </p:txBody>
      </p:sp>
    </p:spTree>
    <p:extLst>
      <p:ext uri="{BB962C8B-B14F-4D97-AF65-F5344CB8AC3E}">
        <p14:creationId xmlns:p14="http://schemas.microsoft.com/office/powerpoint/2010/main" val="398032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a:t>
            </a:r>
            <a:r>
              <a:rPr lang="en-US" baseline="0" dirty="0"/>
              <a:t>multiple resources available on the DOE FCTO website.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And if you would like to receive the latest news and developments, you can sign up for FCTO newsletter using the link in this slide.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By signing up you’ll also receive FCTO’s “Fact of the Month” about this exciting technology and have fun hydrogen and fuel cell facts to share with your friends, classmates, colleagues, and family!</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Take a moment to explore some of the educational resources listed on this slide.</a:t>
            </a:r>
          </a:p>
        </p:txBody>
      </p:sp>
      <p:sp>
        <p:nvSpPr>
          <p:cNvPr id="4" name="Slide Number Placeholder 3"/>
          <p:cNvSpPr>
            <a:spLocks noGrp="1"/>
          </p:cNvSpPr>
          <p:nvPr>
            <p:ph type="sldNum" sz="quarter" idx="10"/>
          </p:nvPr>
        </p:nvSpPr>
        <p:spPr/>
        <p:txBody>
          <a:bodyPr/>
          <a:lstStyle/>
          <a:p>
            <a:fld id="{A7A6B093-DAAF-4E1D-9328-BCDF57B46D82}" type="slidenum">
              <a:rPr lang="en-US" smtClean="0"/>
              <a:t>26</a:t>
            </a:fld>
            <a:endParaRPr lang="en-US"/>
          </a:p>
        </p:txBody>
      </p:sp>
    </p:spTree>
    <p:extLst>
      <p:ext uri="{BB962C8B-B14F-4D97-AF65-F5344CB8AC3E}">
        <p14:creationId xmlns:p14="http://schemas.microsoft.com/office/powerpoint/2010/main" val="1295744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How can you help?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Help to</a:t>
            </a:r>
            <a:r>
              <a:rPr lang="en-US" baseline="0" dirty="0"/>
              <a:t> </a:t>
            </a:r>
            <a:r>
              <a:rPr lang="en-US" dirty="0"/>
              <a:t>spread the word about anything</a:t>
            </a:r>
            <a:r>
              <a:rPr lang="en-US" baseline="0" dirty="0"/>
              <a:t> you’ve learned or find interesting about this exciting technology </a:t>
            </a:r>
            <a:r>
              <a:rPr lang="en-US" dirty="0"/>
              <a:t>during Hydrogen and</a:t>
            </a:r>
            <a:r>
              <a:rPr lang="en-US" baseline="0" dirty="0"/>
              <a:t> F</a:t>
            </a:r>
            <a:r>
              <a:rPr lang="en-US" dirty="0"/>
              <a:t>uel Cell Day </a:t>
            </a:r>
            <a:r>
              <a:rPr lang="en-US" baseline="0" dirty="0"/>
              <a:t>on 10/08 since the atomic weight of hydrogen is 1.008.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dirty="0"/>
              <a:t>The first ever Hydrogen and</a:t>
            </a:r>
            <a:r>
              <a:rPr lang="en-US" baseline="0" dirty="0"/>
              <a:t> F</a:t>
            </a:r>
            <a:r>
              <a:rPr lang="en-US" dirty="0"/>
              <a:t>uel Cell Day (held on its very own atomic-weight-day) was</a:t>
            </a:r>
            <a:r>
              <a:rPr lang="en-US" baseline="0" dirty="0"/>
              <a:t> in 2015;</a:t>
            </a:r>
          </a:p>
          <a:p>
            <a:pPr marL="174708" indent="-174708">
              <a:buFont typeface="Arial" panose="020B0604020202020204" pitchFamily="34" charset="0"/>
              <a:buChar char="•"/>
            </a:pPr>
            <a:endParaRPr lang="en-US" baseline="0" dirty="0"/>
          </a:p>
          <a:p>
            <a:pPr marL="174708" indent="-174708" defTabSz="931774" eaLnBrk="1" fontAlgn="auto" hangingPunct="1">
              <a:spcBef>
                <a:spcPts val="0"/>
              </a:spcBef>
              <a:spcAft>
                <a:spcPts val="0"/>
              </a:spcAft>
              <a:buFont typeface="Arial" panose="020B0604020202020204" pitchFamily="34" charset="0"/>
              <a:buChar char="•"/>
              <a:defRPr/>
            </a:pPr>
            <a:r>
              <a:rPr lang="en-US" dirty="0"/>
              <a:t>And it honors the dedication and hard work of all those involved in the development and success of hydrogen and fuel cell technologies.</a:t>
            </a:r>
          </a:p>
          <a:p>
            <a:endParaRPr lang="en-US" baseline="0" dirty="0"/>
          </a:p>
          <a:p>
            <a:pPr marL="174708" indent="-174708">
              <a:buFont typeface="Arial" panose="020B0604020202020204" pitchFamily="34" charset="0"/>
              <a:buChar char="•"/>
            </a:pPr>
            <a:r>
              <a:rPr lang="en-US" baseline="0" dirty="0"/>
              <a:t>The day and week is peppered with </a:t>
            </a:r>
            <a:r>
              <a:rPr lang="en-US" dirty="0"/>
              <a:t>hundreds of events, announcements, and social media activity across the nation.</a:t>
            </a:r>
            <a:r>
              <a:rPr lang="en-US" baseline="0" dirty="0"/>
              <a:t> </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Last year, the hydrogen and fuel cell day message was </a:t>
            </a:r>
            <a:r>
              <a:rPr lang="en-US" b="1" dirty="0"/>
              <a:t>viewed over social media almost half a million times. </a:t>
            </a:r>
            <a:r>
              <a:rPr lang="en-US" b="0" dirty="0"/>
              <a:t>Help us</a:t>
            </a:r>
            <a:r>
              <a:rPr lang="en-US" b="0" baseline="0" dirty="0"/>
              <a:t> hit a million this year!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In addition to public education about hydrogen and fuel cells, thousands of people are now aware that the atomic mass of the simplest and most abundant element in the universe is 1.008! </a:t>
            </a:r>
          </a:p>
          <a:p>
            <a:pPr lvl="0"/>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t>27</a:t>
            </a:fld>
            <a:endParaRPr lang="en-US"/>
          </a:p>
        </p:txBody>
      </p:sp>
    </p:spTree>
    <p:extLst>
      <p:ext uri="{BB962C8B-B14F-4D97-AF65-F5344CB8AC3E}">
        <p14:creationId xmlns:p14="http://schemas.microsoft.com/office/powerpoint/2010/main" val="235452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dirty="0"/>
              <a:t>Share your thoughts in social media using #H2IQ, #</a:t>
            </a:r>
            <a:r>
              <a:rPr lang="en-US" dirty="0" err="1"/>
              <a:t>FuelCellsNow</a:t>
            </a:r>
            <a:r>
              <a:rPr lang="en-US" dirty="0"/>
              <a:t>, and #</a:t>
            </a:r>
            <a:r>
              <a:rPr lang="en-US" dirty="0" err="1"/>
              <a:t>HydrogenNow</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DOE</a:t>
            </a:r>
            <a:r>
              <a:rPr lang="en-US" baseline="0" dirty="0"/>
              <a:t> FCTO wants to hear from you! </a:t>
            </a:r>
            <a:r>
              <a:rPr lang="en-US" dirty="0"/>
              <a:t>If you want to get in touch with us, email fuelcells@ee.doe.gov;</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And check out the DOE FCTO website at energy.gov/</a:t>
            </a:r>
            <a:r>
              <a:rPr lang="en-US" dirty="0" err="1"/>
              <a:t>eere</a:t>
            </a:r>
            <a:r>
              <a:rPr lang="en-US" dirty="0"/>
              <a:t>/</a:t>
            </a:r>
            <a:r>
              <a:rPr lang="en-US" dirty="0" err="1"/>
              <a:t>fuelcells</a:t>
            </a:r>
            <a:r>
              <a:rPr lang="en-US" dirty="0"/>
              <a:t> to learn more about this exciting technology!</a:t>
            </a:r>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163297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01E1F8-11BE-4C31-9DA2-3690FA20E82B}" type="slidenum">
              <a:rPr lang="en-US" altLang="en-US" smtClean="0"/>
              <a:pPr/>
              <a:t>29</a:t>
            </a:fld>
            <a:endParaRPr lang="en-US" altLang="en-US"/>
          </a:p>
        </p:txBody>
      </p:sp>
    </p:spTree>
    <p:extLst>
      <p:ext uri="{BB962C8B-B14F-4D97-AF65-F5344CB8AC3E}">
        <p14:creationId xmlns:p14="http://schemas.microsoft.com/office/powerpoint/2010/main" val="138004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Regular cars burn the fuel in a process called combustion, which is not a very efficient way to use energy.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With combustion, over 80% of energy going into powering gasoline cars becomes waste heat and only a 20% goes into running the car.</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Fuel cells have just one chemical step involved with no combustion or burning taking place, so they are really efficient and that means you can use more of the energy in the fuel.</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With today’s fuel cell system, over 60% of the energy going into powering the fuel cell car is actually used to run the car and less than 40% becomes waste heat.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 kilogram of hydrogen has the same amount of energy as a gallon of gasoline, but in a fuel cell car, that kilogram of hydrogen will take you about twice as far as a gallon of gas will get you in a traditional gasoline car.</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To put it in other words, with fuel cell cars you essentially get double the fuel economy than you would with traditional gasoline cars.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You also do</a:t>
            </a:r>
            <a:r>
              <a:rPr lang="en-US" baseline="0" dirty="0"/>
              <a:t> not have any pistons or conventional transmission and oil changes in a fuel cell car. </a:t>
            </a:r>
            <a:endParaRPr lang="en-US" dirty="0"/>
          </a:p>
        </p:txBody>
      </p:sp>
      <p:sp>
        <p:nvSpPr>
          <p:cNvPr id="4" name="Slide Number Placeholder 3"/>
          <p:cNvSpPr>
            <a:spLocks noGrp="1"/>
          </p:cNvSpPr>
          <p:nvPr>
            <p:ph type="sldNum" sz="quarter" idx="10"/>
          </p:nvPr>
        </p:nvSpPr>
        <p:spPr/>
        <p:txBody>
          <a:bodyPr/>
          <a:lstStyle/>
          <a:p>
            <a:fld id="{A7A6B093-DAAF-4E1D-9328-BCDF57B46D82}" type="slidenum">
              <a:rPr lang="en-US" smtClean="0"/>
              <a:pPr/>
              <a:t>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11344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t>30</a:t>
            </a:fld>
            <a:endParaRPr lang="en-US"/>
          </a:p>
        </p:txBody>
      </p:sp>
    </p:spTree>
    <p:extLst>
      <p:ext uri="{BB962C8B-B14F-4D97-AF65-F5344CB8AC3E}">
        <p14:creationId xmlns:p14="http://schemas.microsoft.com/office/powerpoint/2010/main" val="411260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t>31</a:t>
            </a:fld>
            <a:endParaRPr lang="en-US"/>
          </a:p>
        </p:txBody>
      </p:sp>
    </p:spTree>
    <p:extLst>
      <p:ext uri="{BB962C8B-B14F-4D97-AF65-F5344CB8AC3E}">
        <p14:creationId xmlns:p14="http://schemas.microsoft.com/office/powerpoint/2010/main" val="107272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Hydrogen is the simplest element known, the lightest of all gases,</a:t>
            </a:r>
            <a:r>
              <a:rPr lang="en-US" baseline="0" dirty="0"/>
              <a:t> and the most abundant element in the universe. </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It</a:t>
            </a:r>
            <a:r>
              <a:rPr lang="en-US" baseline="0" dirty="0"/>
              <a:t> is</a:t>
            </a:r>
            <a:r>
              <a:rPr lang="en-US" dirty="0"/>
              <a:t> an ideal energy carrier, not an energy source, that can</a:t>
            </a:r>
            <a:r>
              <a:rPr lang="en-US" baseline="0" dirty="0"/>
              <a:t> cleanly store energy</a:t>
            </a:r>
            <a:r>
              <a:rPr lang="en-US" dirty="0"/>
              <a:t> and can be produced from diverse domestic resources as you’ll see in the next slides.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Hydrogen has been used widely and for decades as an industrial commodity with approximately ten million metric tonnes produced every year in the United States.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It is used as a chemical in multiple sectors including petroleum refining, fertilizer production, food processing, and it is even used in cosmetics!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It</a:t>
            </a:r>
            <a:r>
              <a:rPr lang="en-US" baseline="0" dirty="0"/>
              <a:t> can be used as a fuel </a:t>
            </a:r>
            <a:r>
              <a:rPr lang="en-US" dirty="0"/>
              <a:t>in</a:t>
            </a:r>
            <a:r>
              <a:rPr lang="en-US" baseline="0" dirty="0"/>
              <a:t> </a:t>
            </a:r>
            <a:r>
              <a:rPr lang="en-US" dirty="0"/>
              <a:t>fuel cells for transportation, stationary and portable power; in engines and turbines; and also as a mechanism to store energy.</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This</a:t>
            </a:r>
            <a:r>
              <a:rPr lang="en-US" baseline="0" dirty="0"/>
              <a:t> set of slides </a:t>
            </a:r>
            <a:r>
              <a:rPr lang="en-US" dirty="0"/>
              <a:t>will focus mostly on the benefits of hydrogen when used in a fuel cell or as an energy storage mechanism. </a:t>
            </a:r>
          </a:p>
        </p:txBody>
      </p:sp>
      <p:sp>
        <p:nvSpPr>
          <p:cNvPr id="4" name="Slide Number Placeholder 3"/>
          <p:cNvSpPr>
            <a:spLocks noGrp="1"/>
          </p:cNvSpPr>
          <p:nvPr>
            <p:ph type="sldNum" sz="quarter" idx="10"/>
          </p:nvPr>
        </p:nvSpPr>
        <p:spPr/>
        <p:txBody>
          <a:bodyPr/>
          <a:lstStyle/>
          <a:p>
            <a:fld id="{FE6BCBE8-7828-45B9-8228-8B65373ADE3D}" type="slidenum">
              <a:rPr lang="en-US" smtClean="0"/>
              <a:pPr/>
              <a:t>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8056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Here is one of the key features of hydrogen as a fuel.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Hydrogen has the highest energy content of all known conventional fuels (by weight).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It</a:t>
            </a:r>
            <a:r>
              <a:rPr lang="en-US" baseline="0" dirty="0"/>
              <a:t> has a</a:t>
            </a:r>
            <a:r>
              <a:rPr lang="en-US" dirty="0"/>
              <a:t>lmost 3</a:t>
            </a:r>
            <a:r>
              <a:rPr lang="en-US" baseline="0" dirty="0"/>
              <a:t> times</a:t>
            </a:r>
            <a:r>
              <a:rPr lang="en-US" dirty="0"/>
              <a:t> more energy content</a:t>
            </a:r>
            <a:r>
              <a:rPr lang="en-US" baseline="0" dirty="0"/>
              <a:t> by mass than gasoline.</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But it is</a:t>
            </a:r>
            <a:r>
              <a:rPr lang="en-US" baseline="0" dirty="0"/>
              <a:t> </a:t>
            </a:r>
            <a:r>
              <a:rPr lang="en-US" dirty="0"/>
              <a:t>the other way around when you look at energy density by volume.</a:t>
            </a:r>
          </a:p>
          <a:p>
            <a:pPr lvl="0"/>
            <a:endParaRPr lang="en-US" dirty="0"/>
          </a:p>
          <a:p>
            <a:pPr marL="174708" indent="-174708">
              <a:buFont typeface="Arial" panose="020B0604020202020204" pitchFamily="34" charset="0"/>
              <a:buChar char="•"/>
            </a:pPr>
            <a:r>
              <a:rPr lang="en-US" dirty="0"/>
              <a:t>Hydrogen has approximately 4 times less energy content by</a:t>
            </a:r>
            <a:r>
              <a:rPr lang="en-US" baseline="0" dirty="0"/>
              <a:t> volume than gasoline; </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Which means you need a lot of space to store it;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And this makes storing hydrogen difficult especially in applications where space is premium.</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However, even though the energy by volume is worse and it takes energy to produce, deliver, and store hydrogen, the fuel cell is so efficient that it partially makes up for</a:t>
            </a:r>
            <a:r>
              <a:rPr lang="en-US" baseline="0" dirty="0"/>
              <a:t> those losses. </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E6BCBE8-7828-45B9-8228-8B65373ADE3D}" type="slidenum">
              <a:rPr lang="en-US" smtClean="0"/>
              <a:pPr/>
              <a:t>5</a:t>
            </a:fld>
            <a:endParaRPr lang="en-US"/>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76234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67412" y="3720173"/>
            <a:ext cx="6682551" cy="5368098"/>
          </a:xfrm>
        </p:spPr>
        <p:txBody>
          <a:bodyPr>
            <a:noAutofit/>
          </a:bodyPr>
          <a:lstStyle/>
          <a:p>
            <a:pPr marL="174708" indent="-174708">
              <a:buFont typeface="Arial" panose="020B0604020202020204" pitchFamily="34" charset="0"/>
              <a:buChar char="•"/>
            </a:pPr>
            <a:r>
              <a:rPr lang="en-US" dirty="0"/>
              <a:t>Why</a:t>
            </a:r>
            <a:r>
              <a:rPr lang="en-US" baseline="0" dirty="0"/>
              <a:t> </a:t>
            </a:r>
            <a:r>
              <a:rPr lang="en-US" dirty="0"/>
              <a:t>fuel cells and hydrogen? </a:t>
            </a:r>
          </a:p>
          <a:p>
            <a:pPr marL="174708" indent="-174708">
              <a:buFont typeface="Arial" panose="020B0604020202020204" pitchFamily="34" charset="0"/>
              <a:buChar char="•"/>
            </a:pPr>
            <a:r>
              <a:rPr lang="en-US" b="1" dirty="0"/>
              <a:t>Fuel cells are efficient</a:t>
            </a:r>
          </a:p>
          <a:p>
            <a:pPr marL="640594" lvl="1" indent="-174708">
              <a:buFont typeface="Arial" panose="020B0604020202020204" pitchFamily="34" charset="0"/>
              <a:buChar char="•"/>
            </a:pPr>
            <a:r>
              <a:rPr lang="en-US" dirty="0"/>
              <a:t>As we saw</a:t>
            </a:r>
            <a:r>
              <a:rPr lang="en-US" baseline="0" dirty="0"/>
              <a:t> earlier, fuel cells are more </a:t>
            </a:r>
            <a:r>
              <a:rPr lang="en-US" dirty="0"/>
              <a:t>efficient than internal combustion in vehicles.</a:t>
            </a:r>
          </a:p>
          <a:p>
            <a:pPr marL="640594" lvl="1" indent="-174708">
              <a:buFont typeface="Arial" panose="020B0604020202020204" pitchFamily="34" charset="0"/>
              <a:buChar char="•"/>
            </a:pPr>
            <a:r>
              <a:rPr lang="en-US" dirty="0"/>
              <a:t>And in stationary power applications</a:t>
            </a:r>
            <a:r>
              <a:rPr lang="en-US" baseline="0" dirty="0"/>
              <a:t> efficiency can be even higher. </a:t>
            </a:r>
          </a:p>
          <a:p>
            <a:pPr marL="640594" lvl="1" indent="-174708">
              <a:buFont typeface="Arial" panose="020B0604020202020204" pitchFamily="34" charset="0"/>
              <a:buChar char="•"/>
            </a:pPr>
            <a:r>
              <a:rPr lang="en-US" baseline="0" dirty="0"/>
              <a:t>When we incorporate </a:t>
            </a:r>
            <a:r>
              <a:rPr lang="en-US" dirty="0"/>
              <a:t>fuel cells into a combined heat and power system for stationary power, we can get efficiencies</a:t>
            </a:r>
            <a:r>
              <a:rPr lang="en-US" baseline="0" dirty="0"/>
              <a:t> of </a:t>
            </a:r>
            <a:r>
              <a:rPr lang="en-US" dirty="0"/>
              <a:t>80% and even more in some cases.</a:t>
            </a:r>
          </a:p>
          <a:p>
            <a:pPr marL="174708" indent="-174708">
              <a:buFont typeface="Arial" panose="020B0604020202020204" pitchFamily="34" charset="0"/>
              <a:buChar char="•"/>
            </a:pPr>
            <a:r>
              <a:rPr lang="en-US" b="1" dirty="0"/>
              <a:t>Fuel cells use more of our domestic energy resources and less oil so we can be less dependent on foreign</a:t>
            </a:r>
            <a:r>
              <a:rPr lang="en-US" b="1" baseline="0" dirty="0"/>
              <a:t> countries</a:t>
            </a:r>
            <a:endParaRPr lang="en-US" b="1" dirty="0"/>
          </a:p>
          <a:p>
            <a:pPr marL="640594" lvl="1" indent="-174708">
              <a:buFont typeface="Arial" panose="020B0604020202020204" pitchFamily="34" charset="0"/>
              <a:buChar char="•"/>
            </a:pPr>
            <a:r>
              <a:rPr lang="en-US" dirty="0"/>
              <a:t>And this is because hydrogen can be generated from so many resources that are available and abundant here in the United States such as natural gas, biomass, waste products, coal, and just water.</a:t>
            </a:r>
          </a:p>
          <a:p>
            <a:pPr marL="174708" indent="-174708">
              <a:buFont typeface="Arial" panose="020B0604020202020204" pitchFamily="34" charset="0"/>
              <a:buChar char="•"/>
            </a:pPr>
            <a:r>
              <a:rPr lang="en-US" dirty="0"/>
              <a:t> </a:t>
            </a:r>
            <a:r>
              <a:rPr lang="en-US" b="1" dirty="0"/>
              <a:t>Fuel cells are convenient, quiet, and clean</a:t>
            </a:r>
          </a:p>
          <a:p>
            <a:pPr marL="640594" lvl="1" indent="-174708">
              <a:buFont typeface="Arial" panose="020B0604020202020204" pitchFamily="34" charset="0"/>
              <a:buChar char="•"/>
            </a:pPr>
            <a:r>
              <a:rPr lang="en-US" dirty="0"/>
              <a:t>For example fueling</a:t>
            </a:r>
            <a:r>
              <a:rPr lang="en-US" baseline="0" dirty="0"/>
              <a:t> a fuel cell car just takes minutes!</a:t>
            </a:r>
            <a:endParaRPr lang="en-US" dirty="0"/>
          </a:p>
          <a:p>
            <a:pPr marL="640594" lvl="1" indent="-174708">
              <a:buFont typeface="Arial" panose="020B0604020202020204" pitchFamily="34" charset="0"/>
              <a:buChar char="•"/>
            </a:pPr>
            <a:r>
              <a:rPr lang="en-US" dirty="0"/>
              <a:t>Since they have no moving parts, they operate quietly—which by the way is one of the reasons why they are being considered for silent missions in the military.</a:t>
            </a:r>
          </a:p>
          <a:p>
            <a:pPr marL="640594" lvl="1" indent="-174708">
              <a:buFont typeface="Arial" panose="020B0604020202020204" pitchFamily="34" charset="0"/>
              <a:buChar char="•"/>
            </a:pPr>
            <a:r>
              <a:rPr lang="en-US" dirty="0"/>
              <a:t>And the only products that come out of a fuel cell are electricity, heat, and water. No pollution or other dirty byproducts come out of the tailpipe of a fuel cell car. </a:t>
            </a:r>
          </a:p>
          <a:p>
            <a:pPr marL="174708" indent="-174708">
              <a:buFont typeface="Arial" panose="020B0604020202020204" pitchFamily="34" charset="0"/>
              <a:buChar char="•"/>
            </a:pPr>
            <a:r>
              <a:rPr lang="en-US" b="1" dirty="0"/>
              <a:t>Fuel cells are versatile as they can scale up easily and meet a variety of power needs—large or small!</a:t>
            </a:r>
          </a:p>
          <a:p>
            <a:pPr marL="640594" lvl="1" indent="-174708">
              <a:buFont typeface="Arial" panose="020B0604020202020204" pitchFamily="34" charset="0"/>
              <a:buChar char="•"/>
            </a:pPr>
            <a:r>
              <a:rPr lang="en-US" dirty="0"/>
              <a:t>You can stack individual fuel cells to increase the amount of power they can provide. </a:t>
            </a:r>
          </a:p>
          <a:p>
            <a:pPr marL="640594" lvl="1" indent="-174708">
              <a:buFont typeface="Arial" panose="020B0604020202020204" pitchFamily="34" charset="0"/>
              <a:buChar char="•"/>
            </a:pPr>
            <a:r>
              <a:rPr lang="en-US" dirty="0"/>
              <a:t>The taller the stack the more power you have.</a:t>
            </a:r>
          </a:p>
          <a:p>
            <a:pPr marL="640594" lvl="1" indent="-174708">
              <a:buFont typeface="Arial" panose="020B0604020202020204" pitchFamily="34" charset="0"/>
              <a:buChar char="•"/>
            </a:pPr>
            <a:r>
              <a:rPr lang="en-US" dirty="0"/>
              <a:t>Large fuel cell stacks can create electricity for houses and buildings, medium fuel cell stacks can power vehicles, while small stacks can power your laptop or cell phone. </a:t>
            </a:r>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7A6B093-DAAF-4E1D-9328-BCDF57B46D82}" type="slidenum">
              <a:rPr lang="en-US" smtClean="0"/>
              <a:pPr/>
              <a:t>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8642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 is</a:t>
            </a:r>
            <a:r>
              <a:rPr lang="en-US" baseline="0" dirty="0"/>
              <a:t> a lot of activity in hydrogen and fuel cells right now,</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And these are just a few examples of new and exciting developments taking place</a:t>
            </a:r>
            <a:r>
              <a:rPr lang="en-US" baseline="0" dirty="0"/>
              <a:t> supported by the Energy Department’s Fuel Cell Technologies Office.</a:t>
            </a:r>
            <a:endParaRPr lang="en-US" dirty="0"/>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The UPS and FedEx are incorporating testing fuel cells in their delivery</a:t>
            </a:r>
            <a:r>
              <a:rPr lang="en-US" baseline="0" dirty="0"/>
              <a:t> trucks </a:t>
            </a:r>
            <a:r>
              <a:rPr lang="en-US" dirty="0"/>
              <a:t>as a way to potentially double the driving range compared to battery electric counterparts.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These fuel cell delivery trucks are running</a:t>
            </a:r>
            <a:r>
              <a:rPr lang="en-US" baseline="0" dirty="0"/>
              <a:t> in </a:t>
            </a:r>
            <a:r>
              <a:rPr lang="en-US" dirty="0"/>
              <a:t>Sacramento and Albany as part of a demonstration phase.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Another example is the world’s first fuel cell cargo truck</a:t>
            </a:r>
            <a:r>
              <a:rPr lang="en-US" baseline="0" dirty="0"/>
              <a:t> fleet that is </a:t>
            </a:r>
            <a:r>
              <a:rPr lang="en-US" dirty="0"/>
              <a:t>being demonstrated at an airport in Memphis,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And the world’s first fuel cell for maritime ports was demonstrated in Honolulu Harbor in Hawaii in collaboration with the maritime administration.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6BCBE8-7828-45B9-8228-8B65373ADE3D}" type="slidenum">
              <a:rPr lang="en-US" smtClean="0"/>
              <a:pPr/>
              <a:t>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2270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list goes on and on: </a:t>
            </a:r>
          </a:p>
          <a:p>
            <a:pPr marL="174708" indent="-174708">
              <a:buFont typeface="Arial" panose="020B0604020202020204" pitchFamily="34" charset="0"/>
              <a:buChar char="•"/>
            </a:pPr>
            <a:endParaRPr lang="en-US" dirty="0"/>
          </a:p>
          <a:p>
            <a:pPr marL="174708" indent="-174708" defTabSz="898136">
              <a:buFont typeface="Arial" panose="020B0604020202020204" pitchFamily="34" charset="0"/>
              <a:buChar char="•"/>
              <a:defRPr/>
            </a:pPr>
            <a:r>
              <a:rPr lang="en-US" dirty="0"/>
              <a:t>Many of you may have watched </a:t>
            </a:r>
            <a:r>
              <a:rPr lang="en-US" baseline="0" dirty="0"/>
              <a:t>the</a:t>
            </a:r>
            <a:r>
              <a:rPr lang="en-US" dirty="0"/>
              <a:t> Super Bowl without realizing that some of the lights and other equipment used during this event were powered by fuel cells instead of a noisy</a:t>
            </a:r>
            <a:r>
              <a:rPr lang="en-US" baseline="0" dirty="0"/>
              <a:t> polluting diesel generator;</a:t>
            </a:r>
            <a:r>
              <a:rPr lang="en-US" dirty="0"/>
              <a: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aseline="0" dirty="0"/>
              <a:t>More than 30 fuel cell buses are providing transit service in the United States;</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Industry</a:t>
            </a:r>
            <a:r>
              <a:rPr lang="en-US" baseline="0" dirty="0"/>
              <a:t> unveiled </a:t>
            </a:r>
            <a:r>
              <a:rPr lang="en-US" dirty="0"/>
              <a:t>the first fuel cell powered heavy-duty truck prototype that is</a:t>
            </a:r>
            <a:r>
              <a:rPr lang="en-US" baseline="0" dirty="0"/>
              <a:t> being tested at a U.S. port </a:t>
            </a:r>
            <a:r>
              <a:rPr lang="en-US" dirty="0"/>
              <a:t>and emits nothing other than water vapor; and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U.S. Army and General Motors (GM) collaborated to develop the Colorado ZH2, a near silent</a:t>
            </a:r>
            <a:r>
              <a:rPr lang="en-US" baseline="0" dirty="0"/>
              <a:t> </a:t>
            </a:r>
            <a:r>
              <a:rPr lang="en-US" dirty="0"/>
              <a:t>hydrogen-powered military vehicle that</a:t>
            </a:r>
            <a:r>
              <a:rPr lang="en-US" baseline="0" dirty="0"/>
              <a:t> can produce stationary power as well as drinkable </a:t>
            </a:r>
            <a:r>
              <a:rPr lang="en-US" dirty="0"/>
              <a:t>water for field use.</a:t>
            </a:r>
            <a:r>
              <a:rPr lang="en-U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6BCBE8-7828-45B9-8228-8B65373ADE3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82734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There</a:t>
            </a:r>
            <a:r>
              <a:rPr lang="en-US" sz="1200" kern="1200" baseline="0" dirty="0">
                <a:solidFill>
                  <a:schemeClr val="tx1"/>
                </a:solidFill>
                <a:latin typeface="+mn-lt"/>
                <a:ea typeface="MS PGothic" panose="020B0600070205080204" pitchFamily="34" charset="-128"/>
                <a:cs typeface="ＭＳ Ｐゴシック" pitchFamily="-108" charset="-128"/>
              </a:rPr>
              <a:t> are many m</a:t>
            </a:r>
            <a:r>
              <a:rPr lang="en-US" sz="1200" kern="1200" dirty="0">
                <a:solidFill>
                  <a:schemeClr val="tx1"/>
                </a:solidFill>
                <a:latin typeface="+mn-lt"/>
                <a:ea typeface="MS PGothic" panose="020B0600070205080204" pitchFamily="34" charset="-128"/>
                <a:cs typeface="ＭＳ Ｐゴシック" pitchFamily="-108" charset="-128"/>
              </a:rPr>
              <a:t>ore ways in which we are starting to use fuel cells in everyday life.</a:t>
            </a:r>
            <a:r>
              <a:rPr lang="en-US" sz="1200" kern="1200" baseline="0" dirty="0">
                <a:solidFill>
                  <a:schemeClr val="tx1"/>
                </a:solidFill>
                <a:latin typeface="+mn-lt"/>
                <a:ea typeface="MS PGothic" panose="020B0600070205080204" pitchFamily="34" charset="-128"/>
                <a:cs typeface="ＭＳ Ｐゴシック" pitchFamily="-108" charset="-128"/>
              </a:rPr>
              <a:t> </a:t>
            </a: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In natural emergencies and in sectors where uninterrupted electrical power is essential, many people are turning to fuel cells.</a:t>
            </a: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This was the case during Hurricane Sandy, where multiple fuel cells were used in the Northeast as backup power.</a:t>
            </a: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Many of you might be aware that the World Trade Center in NYC relies on fuel cells to power some of its operations;</a:t>
            </a: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And many more units are being installed all over the country for cell phone towers, data centers, hospitals, and other critical loads.</a:t>
            </a: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indent="-174708">
              <a:buFont typeface="Arial" panose="020B0604020202020204" pitchFamily="34" charset="0"/>
              <a:buChar char="•"/>
            </a:pPr>
            <a:r>
              <a:rPr lang="en-US" sz="1200" kern="1200" dirty="0">
                <a:solidFill>
                  <a:schemeClr val="tx1"/>
                </a:solidFill>
                <a:latin typeface="+mn-lt"/>
                <a:ea typeface="MS PGothic" panose="020B0600070205080204" pitchFamily="34" charset="-128"/>
                <a:cs typeface="ＭＳ Ｐゴシック" pitchFamily="-108" charset="-128"/>
              </a:rPr>
              <a:t>Other niche markets for fuel cells are forklifts, since they can provide zero emissions with</a:t>
            </a:r>
            <a:r>
              <a:rPr lang="en-US" sz="1200" kern="1200" baseline="0" dirty="0">
                <a:solidFill>
                  <a:schemeClr val="tx1"/>
                </a:solidFill>
                <a:latin typeface="+mn-lt"/>
                <a:ea typeface="MS PGothic" panose="020B0600070205080204" pitchFamily="34" charset="-128"/>
                <a:cs typeface="ＭＳ Ｐゴシック" pitchFamily="-108" charset="-128"/>
              </a:rPr>
              <a:t> </a:t>
            </a:r>
            <a:r>
              <a:rPr lang="en-US" sz="1200" kern="1200" dirty="0">
                <a:solidFill>
                  <a:schemeClr val="tx1"/>
                </a:solidFill>
                <a:latin typeface="+mn-lt"/>
                <a:ea typeface="MS PGothic" panose="020B0600070205080204" pitchFamily="34" charset="-128"/>
                <a:cs typeface="ＭＳ Ｐゴシック" pitchFamily="-108" charset="-128"/>
              </a:rPr>
              <a:t>quick refueling and minimize work downtime. </a:t>
            </a:r>
          </a:p>
          <a:p>
            <a:pPr marL="174708" indent="-174708">
              <a:buFont typeface="Arial" panose="020B0604020202020204" pitchFamily="34" charset="0"/>
              <a:buChar char="•"/>
            </a:pPr>
            <a:endParaRPr lang="en-US" sz="1200" kern="1200" dirty="0">
              <a:solidFill>
                <a:schemeClr val="tx1"/>
              </a:solidFill>
              <a:latin typeface="+mn-lt"/>
              <a:ea typeface="MS PGothic" panose="020B0600070205080204" pitchFamily="34" charset="-128"/>
              <a:cs typeface="ＭＳ Ｐゴシック" pitchFamily="-108" charset="-128"/>
            </a:endParaRPr>
          </a:p>
          <a:p>
            <a:pPr marL="174708" marR="0" lvl="0" indent="-174708"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mn-lt"/>
                <a:ea typeface="MS PGothic" panose="020B0600070205080204" pitchFamily="34" charset="-128"/>
                <a:cs typeface="ＭＳ Ｐゴシック" pitchFamily="-108" charset="-128"/>
              </a:rPr>
              <a:t>The </a:t>
            </a:r>
            <a:r>
              <a:rPr lang="en-US" baseline="0" dirty="0"/>
              <a:t>Energy Department’s Fuel Cell Technologies Office </a:t>
            </a:r>
            <a:r>
              <a:rPr lang="en-US" sz="1200" kern="1200" dirty="0">
                <a:solidFill>
                  <a:schemeClr val="tx1"/>
                </a:solidFill>
                <a:latin typeface="+mn-lt"/>
                <a:ea typeface="MS PGothic" panose="020B0600070205080204" pitchFamily="34" charset="-128"/>
                <a:cs typeface="ＭＳ Ｐゴシック" pitchFamily="-108" charset="-128"/>
              </a:rPr>
              <a:t>is tracking over 26,000 fuel cell forklifts purchased or on order by warehouses and big stores in the United States.</a:t>
            </a:r>
          </a:p>
          <a:p>
            <a:pPr marL="174708" indent="-174708">
              <a:buFont typeface="Arial" panose="020B0604020202020204" pitchFamily="34" charset="0"/>
              <a:buChar char="•"/>
            </a:pPr>
            <a:endParaRPr lang="en-US" dirty="0">
              <a:ea typeface="+mn-ea"/>
              <a:cs typeface="+mn-cs"/>
            </a:endParaRPr>
          </a:p>
        </p:txBody>
      </p:sp>
      <p:sp>
        <p:nvSpPr>
          <p:cNvPr id="4" name="Slide Number Placeholder 3"/>
          <p:cNvSpPr>
            <a:spLocks noGrp="1"/>
          </p:cNvSpPr>
          <p:nvPr>
            <p:ph type="sldNum" sz="quarter" idx="10"/>
          </p:nvPr>
        </p:nvSpPr>
        <p:spPr/>
        <p:txBody>
          <a:bodyPr/>
          <a:lstStyle/>
          <a:p>
            <a:fld id="{FE6BCBE8-7828-45B9-8228-8B65373ADE3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2972616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452" y="0"/>
            <a:ext cx="18573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hasCustomPrompt="1"/>
          </p:nvPr>
        </p:nvSpPr>
        <p:spPr>
          <a:xfrm>
            <a:off x="486452" y="2486025"/>
            <a:ext cx="8278849" cy="521137"/>
          </a:xfrm>
          <a:prstGeom prst="rect">
            <a:avLst/>
          </a:prstGeom>
        </p:spPr>
        <p:txBody>
          <a:bodyPr>
            <a:normAutofit/>
          </a:bodyPr>
          <a:lstStyle>
            <a:lvl1pPr marL="0" indent="0" algn="l">
              <a:buNone/>
              <a:defRPr sz="2400" b="0" i="0" baseline="0">
                <a:solidFill>
                  <a:srgbClr val="282B2E"/>
                </a:solidFill>
                <a:latin typeface="Calibri" panose="020F0502020204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22" name="Text Placeholder 18"/>
          <p:cNvSpPr>
            <a:spLocks noGrp="1"/>
          </p:cNvSpPr>
          <p:nvPr>
            <p:ph type="body" sz="quarter" idx="13" hasCustomPrompt="1"/>
          </p:nvPr>
        </p:nvSpPr>
        <p:spPr>
          <a:xfrm>
            <a:off x="486452" y="3057962"/>
            <a:ext cx="4174448" cy="390540"/>
          </a:xfrm>
          <a:prstGeom prst="rect">
            <a:avLst/>
          </a:prstGeom>
        </p:spPr>
        <p:txBody>
          <a:bodyPr>
            <a:noAutofit/>
          </a:bodyPr>
          <a:lstStyle>
            <a:lvl1pPr>
              <a:buNone/>
              <a:defRPr sz="1800" baseline="0">
                <a:solidFill>
                  <a:srgbClr val="282B2E"/>
                </a:solidFill>
                <a:latin typeface="Calibri" panose="020F0502020204030204" pitchFamily="34" charset="0"/>
                <a:cs typeface="Arial"/>
              </a:defRPr>
            </a:lvl1pPr>
            <a:lvl5pPr>
              <a:defRPr/>
            </a:lvl5pPr>
          </a:lstStyle>
          <a:p>
            <a:pPr lvl="0"/>
            <a:r>
              <a:rPr lang="en-US" dirty="0"/>
              <a:t>Event/Venue Name </a:t>
            </a:r>
          </a:p>
        </p:txBody>
      </p:sp>
      <p:grpSp>
        <p:nvGrpSpPr>
          <p:cNvPr id="17" name="Group 16"/>
          <p:cNvGrpSpPr/>
          <p:nvPr userDrawn="1"/>
        </p:nvGrpSpPr>
        <p:grpSpPr>
          <a:xfrm>
            <a:off x="1722778" y="4069754"/>
            <a:ext cx="7489404" cy="2788246"/>
            <a:chOff x="1840344" y="3825914"/>
            <a:chExt cx="7489404" cy="2788246"/>
          </a:xfrm>
        </p:grpSpPr>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40344" y="3825916"/>
              <a:ext cx="3353617" cy="2788244"/>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44851" y="3825914"/>
              <a:ext cx="3784897" cy="2788245"/>
            </a:xfrm>
            <a:prstGeom prst="rect">
              <a:avLst/>
            </a:prstGeom>
          </p:spPr>
        </p:pic>
        <p:grpSp>
          <p:nvGrpSpPr>
            <p:cNvPr id="24" name="Group 23"/>
            <p:cNvGrpSpPr/>
            <p:nvPr userDrawn="1"/>
          </p:nvGrpSpPr>
          <p:grpSpPr>
            <a:xfrm>
              <a:off x="4193496" y="3825915"/>
              <a:ext cx="2634492" cy="2784230"/>
              <a:chOff x="1837632" y="3779687"/>
              <a:chExt cx="2634492" cy="2784230"/>
            </a:xfrm>
          </p:grpSpPr>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37632" y="3779687"/>
                <a:ext cx="2634491" cy="1625013"/>
              </a:xfrm>
              <a:prstGeom prst="rect">
                <a:avLst/>
              </a:prstGeom>
            </p:spPr>
          </p:pic>
          <p:pic>
            <p:nvPicPr>
              <p:cNvPr id="26" name="Picture 2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37632" y="5279227"/>
                <a:ext cx="2634492" cy="1284690"/>
              </a:xfrm>
              <a:prstGeom prst="rect">
                <a:avLst/>
              </a:prstGeom>
            </p:spPr>
          </p:pic>
        </p:grpSp>
      </p:grpSp>
      <p:pic>
        <p:nvPicPr>
          <p:cNvPr id="4" name="Picture 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6241" y="4076698"/>
            <a:ext cx="2649373" cy="2798872"/>
          </a:xfrm>
          <a:prstGeom prst="rect">
            <a:avLst/>
          </a:prstGeom>
        </p:spPr>
      </p:pic>
      <p:pic>
        <p:nvPicPr>
          <p:cNvPr id="5" name="Picture 4"/>
          <p:cNvPicPr>
            <a:picLocks noChangeAspect="1"/>
          </p:cNvPicPr>
          <p:nvPr userDrawn="1"/>
        </p:nvPicPr>
        <p:blipFill>
          <a:blip r:embed="rId8"/>
          <a:stretch>
            <a:fillRect/>
          </a:stretch>
        </p:blipFill>
        <p:spPr>
          <a:xfrm>
            <a:off x="9156700" y="3867150"/>
            <a:ext cx="1000125" cy="3473450"/>
          </a:xfrm>
          <a:prstGeom prst="rect">
            <a:avLst/>
          </a:prstGeom>
        </p:spPr>
      </p:pic>
      <p:pic>
        <p:nvPicPr>
          <p:cNvPr id="27" name="Picture 26"/>
          <p:cNvPicPr>
            <a:picLocks noChangeAspect="1"/>
          </p:cNvPicPr>
          <p:nvPr userDrawn="1"/>
        </p:nvPicPr>
        <p:blipFill>
          <a:blip r:embed="rId8"/>
          <a:stretch>
            <a:fillRect/>
          </a:stretch>
        </p:blipFill>
        <p:spPr>
          <a:xfrm>
            <a:off x="-1013249" y="3867150"/>
            <a:ext cx="1000125" cy="3473450"/>
          </a:xfrm>
          <a:prstGeom prst="rect">
            <a:avLst/>
          </a:prstGeom>
        </p:spPr>
      </p:pic>
      <p:sp>
        <p:nvSpPr>
          <p:cNvPr id="11" name="Title 10"/>
          <p:cNvSpPr>
            <a:spLocks noGrp="1"/>
          </p:cNvSpPr>
          <p:nvPr>
            <p:ph type="title" hasCustomPrompt="1"/>
          </p:nvPr>
        </p:nvSpPr>
        <p:spPr>
          <a:xfrm>
            <a:off x="486452" y="1652802"/>
            <a:ext cx="8278849" cy="812800"/>
          </a:xfrm>
        </p:spPr>
        <p:txBody>
          <a:bodyPr/>
          <a:lstStyle>
            <a:lvl1pPr>
              <a:defRPr sz="3400" baseline="0"/>
            </a:lvl1pPr>
          </a:lstStyle>
          <a:p>
            <a:r>
              <a:rPr lang="en-US" dirty="0"/>
              <a:t>Presentation Title </a:t>
            </a:r>
          </a:p>
        </p:txBody>
      </p:sp>
      <p:sp>
        <p:nvSpPr>
          <p:cNvPr id="35" name="Text Placeholder 18"/>
          <p:cNvSpPr>
            <a:spLocks noGrp="1"/>
          </p:cNvSpPr>
          <p:nvPr>
            <p:ph type="body" sz="quarter" idx="14" hasCustomPrompt="1"/>
          </p:nvPr>
        </p:nvSpPr>
        <p:spPr>
          <a:xfrm>
            <a:off x="486453" y="3499302"/>
            <a:ext cx="4174448" cy="352839"/>
          </a:xfrm>
          <a:prstGeom prst="rect">
            <a:avLst/>
          </a:prstGeom>
        </p:spPr>
        <p:txBody>
          <a:bodyPr>
            <a:noAutofit/>
          </a:bodyPr>
          <a:lstStyle>
            <a:lvl1pPr>
              <a:buNone/>
              <a:defRPr sz="1600" baseline="0">
                <a:solidFill>
                  <a:srgbClr val="282B2E"/>
                </a:solidFill>
                <a:latin typeface="Calibri" panose="020F0502020204030204" pitchFamily="34" charset="0"/>
                <a:cs typeface="Arial"/>
              </a:defRPr>
            </a:lvl1pPr>
            <a:lvl5pPr>
              <a:defRPr/>
            </a:lvl5pPr>
          </a:lstStyle>
          <a:p>
            <a:pPr lvl="0"/>
            <a:r>
              <a:rPr lang="en-US" dirty="0"/>
              <a:t>Date</a:t>
            </a:r>
          </a:p>
        </p:txBody>
      </p:sp>
      <p:pic>
        <p:nvPicPr>
          <p:cNvPr id="16" name="Picture 15"/>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779330" y="152843"/>
            <a:ext cx="985971" cy="762830"/>
          </a:xfrm>
          <a:prstGeom prst="rect">
            <a:avLst/>
          </a:prstGeom>
        </p:spPr>
      </p:pic>
    </p:spTree>
    <p:extLst>
      <p:ext uri="{BB962C8B-B14F-4D97-AF65-F5344CB8AC3E}">
        <p14:creationId xmlns:p14="http://schemas.microsoft.com/office/powerpoint/2010/main" val="365159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34201" cy="706829"/>
          </a:xfrm>
        </p:spPr>
        <p:txBody>
          <a:bodyPr>
            <a:normAutofit/>
          </a:bodyPr>
          <a:lstStyle>
            <a:lvl1pPr>
              <a:defRPr sz="2600"/>
            </a:lvl1pPr>
          </a:lstStyle>
          <a:p>
            <a:r>
              <a:rPr lang="en-US" dirty="0"/>
              <a:t>Click to edit Master title style</a:t>
            </a:r>
          </a:p>
        </p:txBody>
      </p:sp>
      <p:sp>
        <p:nvSpPr>
          <p:cNvPr id="4" name="Text Placeholder 3"/>
          <p:cNvSpPr>
            <a:spLocks noGrp="1"/>
          </p:cNvSpPr>
          <p:nvPr>
            <p:ph type="body" sz="quarter" idx="10"/>
          </p:nvPr>
        </p:nvSpPr>
        <p:spPr>
          <a:xfrm>
            <a:off x="152400" y="838200"/>
            <a:ext cx="8839200" cy="57912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3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8384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774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57200" y="914400"/>
            <a:ext cx="8229600" cy="52578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522012"/>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Rectangle 5"/>
          <p:cNvSpPr/>
          <p:nvPr userDrawn="1"/>
        </p:nvSpPr>
        <p:spPr>
          <a:xfrm>
            <a:off x="148390" y="6320589"/>
            <a:ext cx="88392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0" y="685801"/>
            <a:ext cx="9144000" cy="5486399"/>
          </a:xfrm>
          <a:prstGeom prst="rect">
            <a:avLst/>
          </a:prstGeom>
        </p:spPr>
        <p:txBody>
          <a:bodyPr/>
          <a:lstStyle>
            <a:lvl1pPr marL="457200">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normAutofit/>
          </a:bodyPr>
          <a:lstStyle>
            <a:lvl1pPr>
              <a:defRPr sz="2600"/>
            </a:lvl1pPr>
          </a:lstStyle>
          <a:p>
            <a:r>
              <a:rPr lang="en-US" dirty="0"/>
              <a:t>Click to edit Master title style</a:t>
            </a:r>
          </a:p>
        </p:txBody>
      </p:sp>
      <p:sp>
        <p:nvSpPr>
          <p:cNvPr id="10" name="Text Placeholder 9"/>
          <p:cNvSpPr>
            <a:spLocks noGrp="1"/>
          </p:cNvSpPr>
          <p:nvPr>
            <p:ph type="body" sz="quarter" idx="10"/>
          </p:nvPr>
        </p:nvSpPr>
        <p:spPr>
          <a:xfrm>
            <a:off x="152400" y="6320589"/>
            <a:ext cx="88392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a:p>
        </p:txBody>
      </p:sp>
    </p:spTree>
    <p:extLst>
      <p:ext uri="{BB962C8B-B14F-4D97-AF65-F5344CB8AC3E}">
        <p14:creationId xmlns:p14="http://schemas.microsoft.com/office/powerpoint/2010/main" val="900666166"/>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5562600" cy="398798"/>
          </a:xfrm>
          <a:prstGeom prst="rect">
            <a:avLst/>
          </a:prstGeom>
        </p:spPr>
        <p:txBody>
          <a:bodyPr/>
          <a:lstStyle/>
          <a:p>
            <a:pPr fontAlgn="base">
              <a:spcBef>
                <a:spcPct val="0"/>
              </a:spcBef>
              <a:spcAft>
                <a:spcPct val="0"/>
              </a:spcAft>
            </a:pPr>
            <a:r>
              <a:rPr lang="en-US" dirty="0">
                <a:solidFill>
                  <a:srgbClr val="50565C"/>
                </a:solidFill>
                <a:latin typeface="Arial" charset="0"/>
              </a:rPr>
              <a:t>‹#›</a:t>
            </a:r>
          </a:p>
        </p:txBody>
      </p:sp>
      <p:sp>
        <p:nvSpPr>
          <p:cNvPr id="5" name="Footer Placeholder 4"/>
          <p:cNvSpPr>
            <a:spLocks noGrp="1"/>
          </p:cNvSpPr>
          <p:nvPr>
            <p:ph type="ftr" sz="quarter" idx="11"/>
          </p:nvPr>
        </p:nvSpPr>
        <p:spPr>
          <a:xfrm>
            <a:off x="457200" y="6324600"/>
            <a:ext cx="4572000" cy="381000"/>
          </a:xfrm>
          <a:prstGeom prst="rect">
            <a:avLst/>
          </a:prstGeom>
        </p:spPr>
        <p:txBody>
          <a:bodyPr/>
          <a:lstStyle>
            <a:lvl1pPr algn="l">
              <a:defRPr/>
            </a:lvl1pPr>
          </a:lstStyle>
          <a:p>
            <a:pPr fontAlgn="base">
              <a:spcBef>
                <a:spcPct val="0"/>
              </a:spcBef>
              <a:spcAft>
                <a:spcPct val="0"/>
              </a:spcAft>
            </a:pPr>
            <a:r>
              <a:rPr lang="en-US" dirty="0">
                <a:solidFill>
                  <a:srgbClr val="50565C"/>
                </a:solidFill>
                <a:latin typeface="Arial" charset="0"/>
              </a:rPr>
              <a:t>Investing in America's Clean Energy Now &amp; in the Future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FC229E16-E781-488A-8063-572126328FDF}" type="slidenum">
              <a:rPr lang="en-US">
                <a:solidFill>
                  <a:srgbClr val="50565C"/>
                </a:solidFill>
                <a:latin typeface="Arial" charset="0"/>
              </a:rPr>
              <a:pPr fontAlgn="base">
                <a:spcBef>
                  <a:spcPct val="0"/>
                </a:spcBef>
                <a:spcAft>
                  <a:spcPct val="0"/>
                </a:spcAft>
              </a:pPr>
              <a:t>‹#›</a:t>
            </a:fld>
            <a:endParaRPr lang="en-US" dirty="0">
              <a:solidFill>
                <a:srgbClr val="50565C"/>
              </a:solidFill>
              <a:latin typeface="Arial" charset="0"/>
            </a:endParaRPr>
          </a:p>
        </p:txBody>
      </p:sp>
    </p:spTree>
    <p:extLst>
      <p:ext uri="{BB962C8B-B14F-4D97-AF65-F5344CB8AC3E}">
        <p14:creationId xmlns:p14="http://schemas.microsoft.com/office/powerpoint/2010/main" val="3107726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357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A4F2C97-1B71-4A92-9560-24ECCD2C8701}" type="datetimeFigureOut">
              <a:rPr lang="en-US" smtClean="0"/>
              <a:t>9/20/2019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7662B45-065E-419C-8042-BE5C43E90A62}" type="slidenum">
              <a:rPr lang="en-US" smtClean="0"/>
              <a:t>‹#›</a:t>
            </a:fld>
            <a:endParaRPr lang="en-US"/>
          </a:p>
        </p:txBody>
      </p:sp>
    </p:spTree>
    <p:extLst>
      <p:ext uri="{BB962C8B-B14F-4D97-AF65-F5344CB8AC3E}">
        <p14:creationId xmlns:p14="http://schemas.microsoft.com/office/powerpoint/2010/main" val="231515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01600" y="-38100"/>
            <a:ext cx="8983663" cy="812800"/>
          </a:xfrm>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0492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01599" y="-38100"/>
            <a:ext cx="8983663" cy="812800"/>
          </a:xfrm>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693030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a:xfrm>
            <a:off x="88900" y="-38100"/>
            <a:ext cx="8996363" cy="812800"/>
          </a:xfrm>
        </p:spPr>
        <p:txBody>
          <a:bodyPr/>
          <a:lstStyle/>
          <a:p>
            <a:r>
              <a:rPr lang="en-US" dirty="0"/>
              <a:t>Click to edit Master title style</a:t>
            </a:r>
          </a:p>
        </p:txBody>
      </p:sp>
      <p:sp>
        <p:nvSpPr>
          <p:cNvPr id="7" name="Chart Placeholder 6"/>
          <p:cNvSpPr>
            <a:spLocks noGrp="1"/>
          </p:cNvSpPr>
          <p:nvPr>
            <p:ph type="chart" sz="quarter" idx="10"/>
          </p:nvPr>
        </p:nvSpPr>
        <p:spPr>
          <a:xfrm>
            <a:off x="365774" y="1045595"/>
            <a:ext cx="8435326"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4040995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50471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2839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56227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851557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dirty="0">
                <a:solidFill>
                  <a:srgbClr val="FFFFFF"/>
                </a:solidFill>
                <a:latin typeface="Calibri" panose="020F0502020204030204" pitchFamily="34" charset="0"/>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971298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73025" y="-38100"/>
            <a:ext cx="901223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20000"/>
              </a:spcBef>
              <a:buFont typeface="Arial" panose="020B0604020202020204" pitchFamily="34" charset="0"/>
              <a:buNone/>
            </a:pPr>
            <a:fld id="{2CCD9EC0-66C5-4446-9EA5-B869C9FB46F0}" type="slidenum">
              <a:rPr lang="en-US" altLang="en-US" sz="900">
                <a:solidFill>
                  <a:srgbClr val="FFFFFF"/>
                </a:solidFill>
                <a:latin typeface="Franklin Gothic Book" panose="020B0503020102020204" pitchFamily="34" charset="0"/>
                <a:cs typeface="Arial" panose="020B0604020202020204" pitchFamily="34" charset="0"/>
              </a:rPr>
              <a:pPr algn="ctr" eaLnBrk="1" hangingPunct="1">
                <a:lnSpc>
                  <a:spcPct val="90000"/>
                </a:lnSpc>
                <a:spcBef>
                  <a:spcPct val="20000"/>
                </a:spcBef>
                <a:buFont typeface="Arial" panose="020B0604020202020204" pitchFamily="34" charset="0"/>
                <a:buNone/>
              </a:pPr>
              <a:t>‹#›</a:t>
            </a:fld>
            <a:endParaRPr lang="en-US" altLang="en-US" sz="900">
              <a:solidFill>
                <a:srgbClr val="FFFFFF"/>
              </a:solidFill>
              <a:latin typeface="Franklin Gothic Book" panose="020B0503020102020204" pitchFamily="34" charset="0"/>
              <a:cs typeface="Arial" panose="020B0604020202020204" pitchFamily="34" charset="0"/>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a:defRPr/>
            </a:pPr>
            <a:r>
              <a:rPr lang="en-US" sz="950" dirty="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266700" y="1047750"/>
            <a:ext cx="82343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Rectangle 1"/>
          <p:cNvSpPr/>
          <p:nvPr userDrawn="1"/>
        </p:nvSpPr>
        <p:spPr>
          <a:xfrm>
            <a:off x="5018088" y="6595661"/>
            <a:ext cx="4572000" cy="238527"/>
          </a:xfrm>
          <a:prstGeom prst="rect">
            <a:avLst/>
          </a:prstGeom>
        </p:spPr>
        <p:txBody>
          <a:bodyPr>
            <a:spAutoFit/>
          </a:bodyPr>
          <a:lstStyle/>
          <a:p>
            <a:r>
              <a:rPr lang="en-US" sz="950" kern="1200" dirty="0">
                <a:solidFill>
                  <a:schemeClr val="bg1"/>
                </a:solidFill>
                <a:latin typeface="+mj-lt"/>
                <a:ea typeface="ＭＳ Ｐゴシック" pitchFamily="-106" charset="-128"/>
                <a:cs typeface="ＭＳ Ｐゴシック" pitchFamily="-106" charset="-128"/>
              </a:rPr>
              <a:t>FUEL CELL TECHNOLOGIES</a:t>
            </a:r>
            <a:r>
              <a:rPr lang="en-US" sz="950" kern="1200" baseline="0" dirty="0">
                <a:solidFill>
                  <a:schemeClr val="bg1"/>
                </a:solidFill>
                <a:latin typeface="+mj-lt"/>
                <a:ea typeface="ＭＳ Ｐゴシック" pitchFamily="-106" charset="-128"/>
                <a:cs typeface="ＭＳ Ｐゴシック" pitchFamily="-106" charset="-128"/>
              </a:rPr>
              <a:t> OFFICE</a:t>
            </a:r>
            <a:endParaRPr lang="en-US" sz="950" kern="1200" dirty="0">
              <a:solidFill>
                <a:schemeClr val="bg1"/>
              </a:solidFill>
              <a:latin typeface="+mj-lt"/>
              <a:ea typeface="ＭＳ Ｐゴシック" pitchFamily="-106" charset="-128"/>
              <a:cs typeface="ＭＳ Ｐゴシック" pitchFamily="-106" charset="-128"/>
            </a:endParaRPr>
          </a:p>
        </p:txBody>
      </p:sp>
      <p:cxnSp>
        <p:nvCxnSpPr>
          <p:cNvPr id="16" name="Straight Connector 15"/>
          <p:cNvCxnSpPr/>
          <p:nvPr userDrawn="1"/>
        </p:nvCxnSpPr>
        <p:spPr>
          <a:xfrm>
            <a:off x="4980214" y="6600624"/>
            <a:ext cx="0" cy="2286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124312" y="85270"/>
            <a:ext cx="786159" cy="608239"/>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36" r:id="rId2"/>
    <p:sldLayoutId id="2147483737" r:id="rId3"/>
    <p:sldLayoutId id="2147483738" r:id="rId4"/>
    <p:sldLayoutId id="2147483740" r:id="rId5"/>
    <p:sldLayoutId id="2147483741" r:id="rId6"/>
    <p:sldLayoutId id="2147483742" r:id="rId7"/>
    <p:sldLayoutId id="2147483743" r:id="rId8"/>
    <p:sldLayoutId id="2147483744" r:id="rId9"/>
    <p:sldLayoutId id="2147483746" r:id="rId10"/>
    <p:sldLayoutId id="2147483747" r:id="rId11"/>
    <p:sldLayoutId id="2147483748" r:id="rId12"/>
    <p:sldLayoutId id="2147483749" r:id="rId13"/>
    <p:sldLayoutId id="2147483750" r:id="rId14"/>
    <p:sldLayoutId id="2147483752" r:id="rId15"/>
    <p:sldLayoutId id="2147483754" r:id="rId16"/>
    <p:sldLayoutId id="2147483755" r:id="rId17"/>
  </p:sldLayoutIdLst>
  <p:txStyles>
    <p:titleStyle>
      <a:lvl1pPr algn="l" defTabSz="457200" rtl="0" eaLnBrk="1" fontAlgn="base" hangingPunct="1">
        <a:spcBef>
          <a:spcPct val="0"/>
        </a:spcBef>
        <a:spcAft>
          <a:spcPct val="0"/>
        </a:spcAft>
        <a:defRPr lang="en-US" sz="3300" b="1" kern="1200" dirty="0">
          <a:solidFill>
            <a:srgbClr val="007934"/>
          </a:solidFill>
          <a:latin typeface="Calibri" panose="020F0502020204030204" pitchFamily="34" charset="0"/>
          <a:ea typeface="Calibri" panose="020F0502020204030204" pitchFamily="34"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Calibri" panose="020F0502020204030204" pitchFamily="34" charset="0"/>
          <a:ea typeface="Calibri" panose="020F0502020204030204" pitchFamily="34"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Calibri" panose="020F0502020204030204" pitchFamily="34" charset="0"/>
          <a:ea typeface="Calibri" panose="020F0502020204030204" pitchFamily="34"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Calibri" panose="020F0502020204030204" pitchFamily="34" charset="0"/>
          <a:ea typeface="Calibri" panose="020F0502020204030204" pitchFamily="34"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Calibri" panose="020F0502020204030204" pitchFamily="34" charset="0"/>
          <a:ea typeface="Calibri" panose="020F0502020204030204" pitchFamily="34"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Calibri" panose="020F0502020204030204" pitchFamily="34" charset="0"/>
          <a:ea typeface="Calibri" panose="020F050202020403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chart" Target="../charts/chart1.xml"/><Relationship Id="rId4" Type="http://schemas.openxmlformats.org/officeDocument/2006/relationships/image" Target="../media/image49.png"/><Relationship Id="rId9"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9.jpeg"/><Relationship Id="rId5" Type="http://schemas.openxmlformats.org/officeDocument/2006/relationships/image" Target="../media/image78.jpg"/><Relationship Id="rId4" Type="http://schemas.openxmlformats.org/officeDocument/2006/relationships/image" Target="../media/image77.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82.jpe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hyperlink" Target="http://www.energy.gov/eere/fuelcells/hydrogen-resources" TargetMode="Externa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www.energy.gov/eere/fuelcells/hydrogen-production-processes" TargetMode="External"/><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hyperlink" Target="https://energy.gov/eere/fuelcells/fuel-cell-technologies-educational-publications" TargetMode="External"/><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hyperlink" Target="https://energy.gov/eere/fuelcells/fuel-cell-technologies-office-newsletter" TargetMode="External"/><Relationship Id="rId7" Type="http://schemas.openxmlformats.org/officeDocument/2006/relationships/hyperlink" Target="https://energy.gov/eere/fuelcells/"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www.energy.gov/eere/fuelcells/increase-your-h2iq" TargetMode="External"/><Relationship Id="rId5" Type="http://schemas.openxmlformats.org/officeDocument/2006/relationships/hyperlink" Target="http://energy.gov/eere/videos/energy-101-fuel-cell-technology" TargetMode="External"/><Relationship Id="rId4" Type="http://schemas.openxmlformats.org/officeDocument/2006/relationships/hyperlink" Target="http://www.energy.gov/eere/fuelcells/students-and-educato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cid:1ED96A0C-2EC1-4DF5-94E4-E6ABF2206A7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3"/>
          </p:nvPr>
        </p:nvSpPr>
        <p:spPr/>
        <p:txBody>
          <a:bodyPr/>
          <a:lstStyle/>
          <a:p>
            <a:endParaRPr lang="en-US" dirty="0"/>
          </a:p>
        </p:txBody>
      </p:sp>
      <p:sp>
        <p:nvSpPr>
          <p:cNvPr id="2" name="Title 1"/>
          <p:cNvSpPr>
            <a:spLocks noGrp="1"/>
          </p:cNvSpPr>
          <p:nvPr>
            <p:ph type="title"/>
          </p:nvPr>
        </p:nvSpPr>
        <p:spPr/>
        <p:txBody>
          <a:bodyPr/>
          <a:lstStyle/>
          <a:p>
            <a:r>
              <a:rPr lang="en-US" sz="3600" dirty="0"/>
              <a:t>Increase your H</a:t>
            </a:r>
            <a:r>
              <a:rPr lang="en-US" sz="3600" baseline="-25000" dirty="0"/>
              <a:t>2</a:t>
            </a:r>
            <a:r>
              <a:rPr lang="en-US" sz="3600" dirty="0"/>
              <a:t>IQ!</a:t>
            </a:r>
          </a:p>
        </p:txBody>
      </p:sp>
      <p:sp>
        <p:nvSpPr>
          <p:cNvPr id="7" name="Text Placeholder 6"/>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508886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8138" y="5458764"/>
            <a:ext cx="5585838" cy="491690"/>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alibri" panose="020F0502020204030204" pitchFamily="34" charset="0"/>
            </a:endParaRPr>
          </a:p>
        </p:txBody>
      </p:sp>
      <p:sp>
        <p:nvSpPr>
          <p:cNvPr id="12" name="Rectangle 11"/>
          <p:cNvSpPr/>
          <p:nvPr/>
        </p:nvSpPr>
        <p:spPr>
          <a:xfrm>
            <a:off x="6629398" y="2492998"/>
            <a:ext cx="2319581" cy="457200"/>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alibri" panose="020F0502020204030204" pitchFamily="34" charset="0"/>
            </a:endParaRPr>
          </a:p>
        </p:txBody>
      </p:sp>
      <p:sp>
        <p:nvSpPr>
          <p:cNvPr id="2" name="Title 1"/>
          <p:cNvSpPr>
            <a:spLocks noGrp="1"/>
          </p:cNvSpPr>
          <p:nvPr>
            <p:ph type="title"/>
          </p:nvPr>
        </p:nvSpPr>
        <p:spPr>
          <a:xfrm>
            <a:off x="0" y="47847"/>
            <a:ext cx="7766304" cy="637953"/>
          </a:xfrm>
        </p:spPr>
        <p:txBody>
          <a:bodyPr>
            <a:noAutofit/>
          </a:bodyPr>
          <a:lstStyle/>
          <a:p>
            <a:r>
              <a:rPr lang="en-US" sz="3600" dirty="0"/>
              <a:t>Fuel cells operating all over the U.S. </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76200" y="1384663"/>
            <a:ext cx="6705598" cy="4101737"/>
          </a:xfrm>
          <a:prstGeom prst="rect">
            <a:avLst/>
          </a:prstGeom>
        </p:spPr>
      </p:pic>
      <p:pic>
        <p:nvPicPr>
          <p:cNvPr id="6" name="Picture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98313" y="4303184"/>
            <a:ext cx="2830594" cy="1988701"/>
          </a:xfrm>
          <a:prstGeom prst="rect">
            <a:avLst/>
          </a:prstGeom>
          <a:ln>
            <a:solidFill>
              <a:srgbClr val="0B0C0D"/>
            </a:solidFill>
          </a:ln>
        </p:spPr>
      </p:pic>
      <p:sp>
        <p:nvSpPr>
          <p:cNvPr id="7" name="Rectangle 6"/>
          <p:cNvSpPr/>
          <p:nvPr/>
        </p:nvSpPr>
        <p:spPr>
          <a:xfrm>
            <a:off x="0" y="822981"/>
            <a:ext cx="9144000" cy="665844"/>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200" y="870153"/>
            <a:ext cx="9296400" cy="11430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800" b="1" noProof="0" dirty="0">
                <a:solidFill>
                  <a:schemeClr val="bg1"/>
                </a:solidFill>
                <a:latin typeface="Calibri" panose="020F0502020204030204" pitchFamily="34" charset="0"/>
                <a:cs typeface="Calibri" panose="020F0502020204030204" pitchFamily="34" charset="0"/>
              </a:rPr>
              <a:t>Fuel cells used for backup power in more than 40 states</a:t>
            </a:r>
            <a:endParaRPr kumimoji="0" lang="en-US" sz="2800" b="1" i="0" u="none" strike="noStrike" kern="1200" cap="none"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9" name="TextBox 8"/>
          <p:cNvSpPr txBox="1"/>
          <p:nvPr/>
        </p:nvSpPr>
        <p:spPr>
          <a:xfrm>
            <a:off x="2503714" y="6325942"/>
            <a:ext cx="4876800" cy="513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dirty="0">
                <a:solidFill>
                  <a:srgbClr val="0B0C0D"/>
                </a:solidFill>
                <a:latin typeface="+mj-lt"/>
                <a:cs typeface="Arial Narrow"/>
              </a:rPr>
              <a:t>Source: DOE </a:t>
            </a:r>
            <a:r>
              <a:rPr kumimoji="0" lang="en-US" sz="1200" i="0" u="none" strike="noStrike" kern="1200" cap="none" spc="0" normalizeH="0" baseline="0" noProof="0" dirty="0">
                <a:ln>
                  <a:noFill/>
                </a:ln>
                <a:solidFill>
                  <a:srgbClr val="0B0C0D"/>
                </a:solidFill>
                <a:effectLst/>
                <a:uLnTx/>
                <a:uFillTx/>
                <a:latin typeface="+mj-lt"/>
                <a:ea typeface="+mn-ea"/>
                <a:cs typeface="Arial Narrow"/>
              </a:rPr>
              <a:t>State of the States: Fuel Cells in 2016 Report </a:t>
            </a:r>
          </a:p>
        </p:txBody>
      </p:sp>
      <p:sp>
        <p:nvSpPr>
          <p:cNvPr id="10" name="Rectangle 9"/>
          <p:cNvSpPr/>
          <p:nvPr/>
        </p:nvSpPr>
        <p:spPr>
          <a:xfrm>
            <a:off x="6712422" y="2492998"/>
            <a:ext cx="2109989" cy="4616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US" b="1" dirty="0">
                <a:solidFill>
                  <a:schemeClr val="bg1"/>
                </a:solidFill>
                <a:latin typeface="Calibri" panose="020F0502020204030204" pitchFamily="34" charset="0"/>
              </a:rPr>
              <a:t>Over 240 MW</a:t>
            </a:r>
            <a:endParaRPr lang="en-US" spc="300" dirty="0">
              <a:solidFill>
                <a:srgbClr val="0B0C0D"/>
              </a:solidFill>
              <a:latin typeface="Calibri" panose="020F0502020204030204" pitchFamily="34" charset="0"/>
            </a:endParaRPr>
          </a:p>
        </p:txBody>
      </p:sp>
      <p:sp>
        <p:nvSpPr>
          <p:cNvPr id="11" name="Rectangle 10"/>
          <p:cNvSpPr/>
          <p:nvPr/>
        </p:nvSpPr>
        <p:spPr>
          <a:xfrm>
            <a:off x="310245" y="5403245"/>
            <a:ext cx="5577479" cy="830997"/>
          </a:xfrm>
          <a:prstGeom prst="rect">
            <a:avLst/>
          </a:prstGeom>
        </p:spPr>
        <p:txBody>
          <a:bodyPr wrap="square">
            <a:noAutofit/>
          </a:bodyPr>
          <a:lstStyle/>
          <a:p>
            <a:pPr algn="ctr">
              <a:spcBef>
                <a:spcPts val="600"/>
              </a:spcBef>
              <a:spcAft>
                <a:spcPts val="1800"/>
              </a:spcAft>
            </a:pPr>
            <a:r>
              <a:rPr lang="en-US" sz="3200" b="1" dirty="0">
                <a:solidFill>
                  <a:schemeClr val="bg1"/>
                </a:solidFill>
                <a:latin typeface="Calibri" panose="020F0502020204030204" pitchFamily="34" charset="0"/>
              </a:rPr>
              <a:t>Over 8,000 backup power units </a:t>
            </a:r>
            <a:r>
              <a:rPr lang="en-US" sz="2000" spc="600" dirty="0">
                <a:solidFill>
                  <a:srgbClr val="0B0C0D"/>
                </a:solidFill>
                <a:latin typeface="Calibri" panose="020F0502020204030204" pitchFamily="34" charset="0"/>
              </a:rPr>
              <a:t>deployed or on order  </a:t>
            </a:r>
          </a:p>
        </p:txBody>
      </p:sp>
      <p:sp>
        <p:nvSpPr>
          <p:cNvPr id="15" name="Rectangle 14"/>
          <p:cNvSpPr/>
          <p:nvPr/>
        </p:nvSpPr>
        <p:spPr>
          <a:xfrm>
            <a:off x="6660993" y="2940905"/>
            <a:ext cx="2236556" cy="923330"/>
          </a:xfrm>
          <a:prstGeom prst="rect">
            <a:avLst/>
          </a:prstGeom>
        </p:spPr>
        <p:txBody>
          <a:bodyPr wrap="square">
            <a:spAutoFit/>
          </a:bodyPr>
          <a:lstStyle/>
          <a:p>
            <a:pPr algn="ctr">
              <a:lnSpc>
                <a:spcPct val="90000"/>
              </a:lnSpc>
            </a:pPr>
            <a:r>
              <a:rPr lang="en-US" sz="2000" b="1" dirty="0">
                <a:solidFill>
                  <a:srgbClr val="0B0C0D"/>
                </a:solidFill>
                <a:latin typeface="Calibri" panose="020F0502020204030204" pitchFamily="34" charset="0"/>
              </a:rPr>
              <a:t>in stationary fuel cell power </a:t>
            </a:r>
            <a:r>
              <a:rPr lang="en-US" sz="2000" spc="300" dirty="0">
                <a:solidFill>
                  <a:srgbClr val="0B0C0D"/>
                </a:solidFill>
                <a:latin typeface="Calibri" panose="020F0502020204030204" pitchFamily="34" charset="0"/>
              </a:rPr>
              <a:t>installed</a:t>
            </a:r>
          </a:p>
        </p:txBody>
      </p:sp>
      <p:sp>
        <p:nvSpPr>
          <p:cNvPr id="16" name="Rectangle 15"/>
          <p:cNvSpPr/>
          <p:nvPr/>
        </p:nvSpPr>
        <p:spPr>
          <a:xfrm>
            <a:off x="6629399" y="2492998"/>
            <a:ext cx="2319580" cy="1371237"/>
          </a:xfrm>
          <a:prstGeom prst="rect">
            <a:avLst/>
          </a:prstGeom>
          <a:no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alibri" panose="020F0502020204030204" pitchFamily="34" charset="0"/>
            </a:endParaRPr>
          </a:p>
        </p:txBody>
      </p:sp>
      <p:sp>
        <p:nvSpPr>
          <p:cNvPr id="17" name="Rectangle 16"/>
          <p:cNvSpPr/>
          <p:nvPr/>
        </p:nvSpPr>
        <p:spPr>
          <a:xfrm>
            <a:off x="268138" y="5458764"/>
            <a:ext cx="5585838" cy="830997"/>
          </a:xfrm>
          <a:prstGeom prst="rect">
            <a:avLst/>
          </a:prstGeom>
          <a:no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Calibri" panose="020F0502020204030204" pitchFamily="34" charset="0"/>
            </a:endParaRPr>
          </a:p>
        </p:txBody>
      </p:sp>
    </p:spTree>
    <p:extLst>
      <p:ext uri="{BB962C8B-B14F-4D97-AF65-F5344CB8AC3E}">
        <p14:creationId xmlns:p14="http://schemas.microsoft.com/office/powerpoint/2010/main" val="136207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48199" y="3736045"/>
            <a:ext cx="4325738" cy="2634087"/>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8200" y="861604"/>
            <a:ext cx="4325737" cy="2683669"/>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812" y="1213044"/>
            <a:ext cx="4309018" cy="2332229"/>
          </a:xfrm>
          <a:prstGeom prst="rect">
            <a:avLst/>
          </a:prstGeom>
        </p:spPr>
      </p:pic>
      <p:sp>
        <p:nvSpPr>
          <p:cNvPr id="17" name="Rectangle 16"/>
          <p:cNvSpPr/>
          <p:nvPr/>
        </p:nvSpPr>
        <p:spPr>
          <a:xfrm>
            <a:off x="120811" y="861605"/>
            <a:ext cx="4309019" cy="578814"/>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World’s first 4-seater fuel cell plane takes off at German Airport </a:t>
            </a:r>
          </a:p>
        </p:txBody>
      </p:sp>
      <p:sp>
        <p:nvSpPr>
          <p:cNvPr id="18" name="Title 1"/>
          <p:cNvSpPr txBox="1">
            <a:spLocks/>
          </p:cNvSpPr>
          <p:nvPr/>
        </p:nvSpPr>
        <p:spPr>
          <a:xfrm>
            <a:off x="-1" y="-15976"/>
            <a:ext cx="6934201" cy="706829"/>
          </a:xfrm>
          <a:prstGeom prst="rect">
            <a:avLst/>
          </a:prstGeom>
        </p:spPr>
        <p:txBody>
          <a:bodyPr vert="horz" lIns="91440" tIns="45720" rIns="91440" bIns="45720" rtlCol="0" anchor="ct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r>
              <a:rPr lang="en-US" sz="3400" dirty="0"/>
              <a:t>Real World Applications – Abroad</a:t>
            </a:r>
          </a:p>
        </p:txBody>
      </p:sp>
      <p:sp>
        <p:nvSpPr>
          <p:cNvPr id="10" name="Rectangle 9"/>
          <p:cNvSpPr/>
          <p:nvPr/>
        </p:nvSpPr>
        <p:spPr>
          <a:xfrm>
            <a:off x="4648200" y="3550327"/>
            <a:ext cx="4325737" cy="578814"/>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World’s first hydrogen fuel cell train </a:t>
            </a:r>
          </a:p>
          <a:p>
            <a:pPr algn="ctr">
              <a:lnSpc>
                <a:spcPct val="80000"/>
              </a:lnSpc>
            </a:pPr>
            <a:r>
              <a:rPr lang="en-US" sz="1800" b="1" dirty="0">
                <a:solidFill>
                  <a:schemeClr val="bg1"/>
                </a:solidFill>
                <a:latin typeface="Calibri" panose="020F0502020204030204" pitchFamily="34" charset="0"/>
              </a:rPr>
              <a:t>in Germany</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811" y="3775297"/>
            <a:ext cx="4309019" cy="2594836"/>
          </a:xfrm>
          <a:prstGeom prst="rect">
            <a:avLst/>
          </a:prstGeom>
        </p:spPr>
      </p:pic>
      <p:sp>
        <p:nvSpPr>
          <p:cNvPr id="12" name="Rectangle 11"/>
          <p:cNvSpPr/>
          <p:nvPr/>
        </p:nvSpPr>
        <p:spPr>
          <a:xfrm>
            <a:off x="120811" y="3550327"/>
            <a:ext cx="4309019" cy="578814"/>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A town in Fukuoka, Japan </a:t>
            </a:r>
          </a:p>
          <a:p>
            <a:pPr algn="ctr">
              <a:lnSpc>
                <a:spcPct val="80000"/>
              </a:lnSpc>
            </a:pPr>
            <a:r>
              <a:rPr lang="en-US" sz="1800" b="1" dirty="0">
                <a:solidFill>
                  <a:schemeClr val="bg1"/>
                </a:solidFill>
                <a:latin typeface="Calibri" panose="020F0502020204030204" pitchFamily="34" charset="0"/>
              </a:rPr>
              <a:t>running on hydrogen </a:t>
            </a:r>
          </a:p>
        </p:txBody>
      </p:sp>
      <p:sp>
        <p:nvSpPr>
          <p:cNvPr id="13" name="Rectangle 12"/>
          <p:cNvSpPr/>
          <p:nvPr/>
        </p:nvSpPr>
        <p:spPr>
          <a:xfrm>
            <a:off x="4648201" y="858631"/>
            <a:ext cx="4342942" cy="578814"/>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Fuel cell cab fleet launched in Paris, France</a:t>
            </a:r>
          </a:p>
        </p:txBody>
      </p:sp>
      <p:sp>
        <p:nvSpPr>
          <p:cNvPr id="14" name="Title 1"/>
          <p:cNvSpPr>
            <a:spLocks noGrp="1"/>
          </p:cNvSpPr>
          <p:nvPr>
            <p:ph type="title"/>
          </p:nvPr>
        </p:nvSpPr>
        <p:spPr>
          <a:xfrm>
            <a:off x="0" y="47847"/>
            <a:ext cx="7851648" cy="637953"/>
          </a:xfrm>
        </p:spPr>
        <p:txBody>
          <a:bodyPr>
            <a:noAutofit/>
          </a:bodyPr>
          <a:lstStyle/>
          <a:p>
            <a:r>
              <a:rPr lang="en-US" sz="3600" dirty="0"/>
              <a:t>Real world applications—abroad </a:t>
            </a:r>
          </a:p>
        </p:txBody>
      </p:sp>
      <p:sp>
        <p:nvSpPr>
          <p:cNvPr id="15" name="TextBox 14"/>
          <p:cNvSpPr txBox="1"/>
          <p:nvPr/>
        </p:nvSpPr>
        <p:spPr>
          <a:xfrm>
            <a:off x="4592834" y="6348026"/>
            <a:ext cx="2657618" cy="230832"/>
          </a:xfrm>
          <a:prstGeom prst="rect">
            <a:avLst/>
          </a:prstGeom>
          <a:noFill/>
        </p:spPr>
        <p:txBody>
          <a:bodyPr wrap="square" rtlCol="0">
            <a:spAutoFit/>
          </a:bodyPr>
          <a:lstStyle/>
          <a:p>
            <a:r>
              <a:rPr lang="en-US" sz="900" b="1" dirty="0">
                <a:latin typeface="Calibri" panose="020F0502020204030204" pitchFamily="34" charset="0"/>
              </a:rPr>
              <a:t>Photo Credit: </a:t>
            </a:r>
            <a:r>
              <a:rPr lang="en-US" sz="900" b="1" dirty="0" err="1">
                <a:latin typeface="Calibri" panose="020F0502020204030204" pitchFamily="34" charset="0"/>
              </a:rPr>
              <a:t>Hydrogenics</a:t>
            </a:r>
            <a:r>
              <a:rPr lang="en-US" sz="900" b="1" dirty="0">
                <a:latin typeface="Calibri" panose="020F0502020204030204" pitchFamily="34" charset="0"/>
              </a:rPr>
              <a:t> and Alstom</a:t>
            </a:r>
          </a:p>
        </p:txBody>
      </p:sp>
      <p:sp>
        <p:nvSpPr>
          <p:cNvPr id="16" name="TextBox 15"/>
          <p:cNvSpPr txBox="1"/>
          <p:nvPr/>
        </p:nvSpPr>
        <p:spPr>
          <a:xfrm>
            <a:off x="103605" y="3338743"/>
            <a:ext cx="3463459" cy="230832"/>
          </a:xfrm>
          <a:prstGeom prst="rect">
            <a:avLst/>
          </a:prstGeom>
          <a:noFill/>
        </p:spPr>
        <p:txBody>
          <a:bodyPr wrap="square" rtlCol="0">
            <a:spAutoFit/>
          </a:bodyPr>
          <a:lstStyle/>
          <a:p>
            <a:r>
              <a:rPr lang="en-US" sz="900" b="1" dirty="0">
                <a:solidFill>
                  <a:schemeClr val="bg1"/>
                </a:solidFill>
                <a:latin typeface="Calibri" panose="020F0502020204030204" pitchFamily="34" charset="0"/>
              </a:rPr>
              <a:t>Photo Credit: Christoph Schmidt/</a:t>
            </a:r>
            <a:r>
              <a:rPr lang="en-US" sz="900" b="1" dirty="0" err="1">
                <a:solidFill>
                  <a:schemeClr val="bg1"/>
                </a:solidFill>
                <a:latin typeface="Calibri" panose="020F0502020204030204" pitchFamily="34" charset="0"/>
              </a:rPr>
              <a:t>dpa</a:t>
            </a:r>
            <a:r>
              <a:rPr lang="en-US" sz="900" b="1" dirty="0">
                <a:solidFill>
                  <a:schemeClr val="bg1"/>
                </a:solidFill>
                <a:latin typeface="Calibri" panose="020F0502020204030204" pitchFamily="34" charset="0"/>
              </a:rPr>
              <a:t> via AP and phys.org. </a:t>
            </a:r>
          </a:p>
        </p:txBody>
      </p:sp>
      <p:sp>
        <p:nvSpPr>
          <p:cNvPr id="20" name="TextBox 19"/>
          <p:cNvSpPr txBox="1"/>
          <p:nvPr/>
        </p:nvSpPr>
        <p:spPr>
          <a:xfrm>
            <a:off x="69935" y="6342973"/>
            <a:ext cx="3463459" cy="230832"/>
          </a:xfrm>
          <a:prstGeom prst="rect">
            <a:avLst/>
          </a:prstGeom>
          <a:noFill/>
        </p:spPr>
        <p:txBody>
          <a:bodyPr wrap="square" rtlCol="0">
            <a:spAutoFit/>
          </a:bodyPr>
          <a:lstStyle/>
          <a:p>
            <a:r>
              <a:rPr lang="en-US" sz="900" b="1" dirty="0">
                <a:latin typeface="Calibri" panose="020F0502020204030204" pitchFamily="34" charset="0"/>
              </a:rPr>
              <a:t>Photo Credit: Fukuoka Pref.</a:t>
            </a:r>
          </a:p>
        </p:txBody>
      </p:sp>
      <p:sp>
        <p:nvSpPr>
          <p:cNvPr id="21" name="TextBox 20"/>
          <p:cNvSpPr txBox="1"/>
          <p:nvPr/>
        </p:nvSpPr>
        <p:spPr>
          <a:xfrm>
            <a:off x="4648199" y="3338743"/>
            <a:ext cx="3463459" cy="230832"/>
          </a:xfrm>
          <a:prstGeom prst="rect">
            <a:avLst/>
          </a:prstGeom>
          <a:noFill/>
        </p:spPr>
        <p:txBody>
          <a:bodyPr wrap="square" rtlCol="0">
            <a:spAutoFit/>
          </a:bodyPr>
          <a:lstStyle/>
          <a:p>
            <a:r>
              <a:rPr lang="en-US" sz="900" b="1" dirty="0">
                <a:solidFill>
                  <a:schemeClr val="bg1"/>
                </a:solidFill>
                <a:latin typeface="Calibri" panose="020F0502020204030204" pitchFamily="34" charset="0"/>
              </a:rPr>
              <a:t>Photo Credit: Hyundai </a:t>
            </a:r>
          </a:p>
        </p:txBody>
      </p:sp>
    </p:spTree>
    <p:extLst>
      <p:ext uri="{BB962C8B-B14F-4D97-AF65-F5344CB8AC3E}">
        <p14:creationId xmlns:p14="http://schemas.microsoft.com/office/powerpoint/2010/main" val="800388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3451053" y="1522324"/>
            <a:ext cx="5634209" cy="1803322"/>
          </a:xfrm>
          <a:prstGeom prst="rect">
            <a:avLst/>
          </a:prstGeom>
          <a:solidFill>
            <a:schemeClr val="accent3">
              <a:alpha val="15000"/>
            </a:schemeClr>
          </a:solid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7159554" y="3380721"/>
            <a:ext cx="1925708" cy="1889774"/>
          </a:xfrm>
          <a:prstGeom prst="rect">
            <a:avLst/>
          </a:prstGeom>
          <a:solidFill>
            <a:schemeClr val="accent2">
              <a:alpha val="15000"/>
            </a:schemeClr>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431149" y="3368692"/>
            <a:ext cx="3605470" cy="1888248"/>
          </a:xfrm>
          <a:prstGeom prst="rect">
            <a:avLst/>
          </a:prstGeom>
          <a:solidFill>
            <a:schemeClr val="accent1">
              <a:alpha val="15000"/>
            </a:schemeClr>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808048"/>
            <a:ext cx="9144000" cy="668407"/>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itle 4"/>
          <p:cNvSpPr>
            <a:spLocks noGrp="1"/>
          </p:cNvSpPr>
          <p:nvPr>
            <p:ph type="title"/>
          </p:nvPr>
        </p:nvSpPr>
        <p:spPr/>
        <p:txBody>
          <a:bodyPr>
            <a:normAutofit/>
          </a:bodyPr>
          <a:lstStyle/>
          <a:p>
            <a:r>
              <a:rPr lang="en-US" sz="3600" dirty="0"/>
              <a:t>Fuel cell market growth</a:t>
            </a:r>
          </a:p>
        </p:txBody>
      </p:sp>
      <p:sp>
        <p:nvSpPr>
          <p:cNvPr id="16" name="TextBox 14"/>
          <p:cNvSpPr txBox="1"/>
          <p:nvPr/>
        </p:nvSpPr>
        <p:spPr>
          <a:xfrm>
            <a:off x="1371600" y="832601"/>
            <a:ext cx="7504368"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200" b="1" dirty="0">
                <a:solidFill>
                  <a:prstClr val="white"/>
                </a:solidFill>
                <a:latin typeface="Calibri" panose="020F0502020204030204" pitchFamily="34" charset="0"/>
              </a:rPr>
              <a:t>Fuel Cell Power Shipped Worldwide (MW)</a:t>
            </a:r>
          </a:p>
        </p:txBody>
      </p:sp>
      <p:sp>
        <p:nvSpPr>
          <p:cNvPr id="20" name="TextBox 15"/>
          <p:cNvSpPr txBox="1"/>
          <p:nvPr/>
        </p:nvSpPr>
        <p:spPr>
          <a:xfrm>
            <a:off x="16194" y="5065430"/>
            <a:ext cx="3984171" cy="331231"/>
          </a:xfrm>
          <a:prstGeom prst="rect">
            <a:avLst/>
          </a:prstGeom>
        </p:spPr>
        <p:txBody>
          <a:bodyPr vert="horz" wrap="square" lIns="91440" tIns="45720" rIns="91440" bIns="4572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a:buFont typeface="Arial"/>
              <a:buNone/>
            </a:pPr>
            <a:r>
              <a:rPr lang="en-US" sz="900" dirty="0">
                <a:solidFill>
                  <a:srgbClr val="000000"/>
                </a:solidFill>
                <a:latin typeface="Calibri" panose="020F0502020204030204" pitchFamily="34" charset="0"/>
                <a:cs typeface="Arial Narrow"/>
              </a:rPr>
              <a:t>Source: DOE and E4tech</a:t>
            </a:r>
          </a:p>
        </p:txBody>
      </p:sp>
      <p:pic>
        <p:nvPicPr>
          <p:cNvPr id="21" name="Picture 20"/>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604108" y="848259"/>
            <a:ext cx="539113" cy="548641"/>
          </a:xfrm>
          <a:prstGeom prst="rect">
            <a:avLst/>
          </a:prstGeom>
        </p:spPr>
      </p:pic>
      <p:sp>
        <p:nvSpPr>
          <p:cNvPr id="25" name="Rectangle 24"/>
          <p:cNvSpPr/>
          <p:nvPr/>
        </p:nvSpPr>
        <p:spPr>
          <a:xfrm>
            <a:off x="143933" y="726933"/>
            <a:ext cx="5837495" cy="59351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43933" y="745384"/>
            <a:ext cx="5837495" cy="59501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823768" y="5797570"/>
            <a:ext cx="2243693" cy="531580"/>
          </a:xfrm>
          <a:prstGeom prst="rect">
            <a:avLst/>
          </a:prstGeom>
        </p:spPr>
        <p:txBody>
          <a:bodyPr vert="horz" wrap="square" lIns="91440" tIns="45720" rIns="91440" bIns="45720" rtlCol="0">
            <a:noAutofit/>
          </a:bodyPr>
          <a:lstStyle/>
          <a:p>
            <a:pPr marL="0" marR="0" indent="0" algn="r" defTabSz="457200" rtl="0" eaLnBrk="1" fontAlgn="auto" latinLnBrk="0" hangingPunct="1">
              <a:lnSpc>
                <a:spcPct val="80000"/>
              </a:lnSpc>
              <a:spcAft>
                <a:spcPts val="0"/>
              </a:spcAft>
              <a:buClrTx/>
              <a:buSzTx/>
              <a:buFont typeface="Arial"/>
              <a:buNone/>
              <a:tabLst/>
            </a:pPr>
            <a:r>
              <a:rPr lang="en-US" b="1" spc="-150" dirty="0">
                <a:solidFill>
                  <a:srgbClr val="000000"/>
                </a:solidFill>
                <a:latin typeface="Calibri" panose="020F0502020204030204" pitchFamily="34" charset="0"/>
                <a:cs typeface="Arial Narrow"/>
              </a:rPr>
              <a:t>fuel cell power </a:t>
            </a:r>
            <a:r>
              <a:rPr lang="en-US" sz="2000" spc="-150" noProof="0" dirty="0">
                <a:solidFill>
                  <a:srgbClr val="000000"/>
                </a:solidFill>
                <a:latin typeface="Calibri" panose="020F0502020204030204" pitchFamily="34" charset="0"/>
                <a:cs typeface="Arial Narrow"/>
              </a:rPr>
              <a:t>shipped worldwide</a:t>
            </a:r>
            <a:endParaRPr kumimoji="0" lang="en-US" sz="2000" i="0" u="none" strike="noStrike" kern="1200" cap="none" spc="-150" normalizeH="0" baseline="0" noProof="0" dirty="0">
              <a:ln>
                <a:noFill/>
              </a:ln>
              <a:solidFill>
                <a:srgbClr val="000000"/>
              </a:solidFill>
              <a:effectLst/>
              <a:uLnTx/>
              <a:uFillTx/>
              <a:latin typeface="Calibri" panose="020F0502020204030204" pitchFamily="34" charset="0"/>
              <a:cs typeface="Arial Narrow"/>
            </a:endParaRPr>
          </a:p>
        </p:txBody>
      </p:sp>
      <p:sp>
        <p:nvSpPr>
          <p:cNvPr id="33" name="TextBox 32"/>
          <p:cNvSpPr txBox="1"/>
          <p:nvPr/>
        </p:nvSpPr>
        <p:spPr>
          <a:xfrm>
            <a:off x="926842" y="5262713"/>
            <a:ext cx="2400739" cy="854029"/>
          </a:xfrm>
          <a:prstGeom prst="rect">
            <a:avLst/>
          </a:prstGeom>
        </p:spPr>
        <p:txBody>
          <a:bodyPr vert="horz" wrap="squar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3600" b="1" spc="-150" dirty="0">
                <a:solidFill>
                  <a:schemeClr val="accent4">
                    <a:lumMod val="50000"/>
                  </a:schemeClr>
                </a:solidFill>
                <a:latin typeface="Calibri" panose="020F0502020204030204" pitchFamily="34" charset="0"/>
                <a:ea typeface="+mn-ea"/>
                <a:cs typeface="Arial Narrow"/>
              </a:rPr>
              <a:t>800</a:t>
            </a:r>
            <a:r>
              <a:rPr kumimoji="0" lang="en-US" sz="3600" b="1" i="0" u="none" strike="noStrike" kern="1200" cap="none" spc="-150" normalizeH="0" baseline="0" noProof="0" dirty="0">
                <a:ln>
                  <a:noFill/>
                </a:ln>
                <a:solidFill>
                  <a:schemeClr val="accent4">
                    <a:lumMod val="50000"/>
                  </a:schemeClr>
                </a:solidFill>
                <a:effectLst/>
                <a:uLnTx/>
                <a:uFillTx/>
                <a:latin typeface="Calibri" panose="020F0502020204030204" pitchFamily="34" charset="0"/>
                <a:ea typeface="+mn-ea"/>
                <a:cs typeface="Arial Narrow"/>
              </a:rPr>
              <a:t> MW</a:t>
            </a:r>
          </a:p>
        </p:txBody>
      </p:sp>
      <p:sp>
        <p:nvSpPr>
          <p:cNvPr id="34" name="Rectangle 33"/>
          <p:cNvSpPr/>
          <p:nvPr/>
        </p:nvSpPr>
        <p:spPr>
          <a:xfrm>
            <a:off x="94377" y="5339545"/>
            <a:ext cx="2926632" cy="1102035"/>
          </a:xfrm>
          <a:prstGeom prst="rect">
            <a:avLst/>
          </a:prstGeom>
          <a:no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panose="020F0502020204030204" pitchFamily="34" charset="0"/>
            </a:endParaRPr>
          </a:p>
        </p:txBody>
      </p:sp>
      <p:sp>
        <p:nvSpPr>
          <p:cNvPr id="36" name="TextBox 35"/>
          <p:cNvSpPr txBox="1"/>
          <p:nvPr/>
        </p:nvSpPr>
        <p:spPr>
          <a:xfrm>
            <a:off x="3723255" y="5270495"/>
            <a:ext cx="2400739" cy="854029"/>
          </a:xfrm>
          <a:prstGeom prst="rect">
            <a:avLst/>
          </a:prstGeom>
        </p:spPr>
        <p:txBody>
          <a:bodyPr vert="horz" wrap="squar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3600" b="1" spc="-150" dirty="0">
                <a:solidFill>
                  <a:schemeClr val="accent4">
                    <a:lumMod val="50000"/>
                  </a:schemeClr>
                </a:solidFill>
                <a:latin typeface="Calibri" panose="020F0502020204030204" pitchFamily="34" charset="0"/>
                <a:ea typeface="+mn-ea"/>
                <a:cs typeface="Arial Narrow"/>
              </a:rPr>
              <a:t>68</a:t>
            </a:r>
            <a:r>
              <a:rPr kumimoji="0" lang="en-US" sz="3600" b="1" i="0" u="none" strike="noStrike" kern="1200" cap="none" spc="-150" normalizeH="0" baseline="0" noProof="0" dirty="0">
                <a:ln>
                  <a:noFill/>
                </a:ln>
                <a:solidFill>
                  <a:schemeClr val="accent4">
                    <a:lumMod val="50000"/>
                  </a:schemeClr>
                </a:solidFill>
                <a:effectLst/>
                <a:uLnTx/>
                <a:uFillTx/>
                <a:latin typeface="Calibri" panose="020F0502020204030204" pitchFamily="34" charset="0"/>
                <a:ea typeface="+mn-ea"/>
                <a:cs typeface="Arial Narrow"/>
              </a:rPr>
              <a:t>,500</a:t>
            </a:r>
          </a:p>
        </p:txBody>
      </p:sp>
      <p:sp>
        <p:nvSpPr>
          <p:cNvPr id="49" name="TextBox 48"/>
          <p:cNvSpPr txBox="1"/>
          <p:nvPr/>
        </p:nvSpPr>
        <p:spPr>
          <a:xfrm>
            <a:off x="3475033" y="5805594"/>
            <a:ext cx="2243693" cy="531580"/>
          </a:xfrm>
          <a:prstGeom prst="rect">
            <a:avLst/>
          </a:prstGeom>
        </p:spPr>
        <p:txBody>
          <a:bodyPr vert="horz" wrap="square" lIns="91440" tIns="45720" rIns="91440" bIns="45720" rtlCol="0">
            <a:noAutofit/>
          </a:bodyPr>
          <a:lstStyle/>
          <a:p>
            <a:pPr marL="0" marR="0" indent="0" algn="r" defTabSz="457200" rtl="0" eaLnBrk="1" fontAlgn="auto" latinLnBrk="0" hangingPunct="1">
              <a:lnSpc>
                <a:spcPct val="80000"/>
              </a:lnSpc>
              <a:spcAft>
                <a:spcPts val="0"/>
              </a:spcAft>
              <a:buClrTx/>
              <a:buSzTx/>
              <a:buFont typeface="Arial"/>
              <a:buNone/>
              <a:tabLst/>
            </a:pPr>
            <a:r>
              <a:rPr lang="en-US" b="1" spc="-150" dirty="0">
                <a:solidFill>
                  <a:srgbClr val="000000"/>
                </a:solidFill>
                <a:latin typeface="Calibri" panose="020F0502020204030204" pitchFamily="34" charset="0"/>
                <a:cs typeface="Arial Narrow"/>
              </a:rPr>
              <a:t>fuel cell units</a:t>
            </a:r>
          </a:p>
          <a:p>
            <a:pPr marL="0" marR="0" indent="0" algn="r" defTabSz="457200" rtl="0" eaLnBrk="1" fontAlgn="auto" latinLnBrk="0" hangingPunct="1">
              <a:lnSpc>
                <a:spcPct val="80000"/>
              </a:lnSpc>
              <a:spcAft>
                <a:spcPts val="0"/>
              </a:spcAft>
              <a:buClrTx/>
              <a:buSzTx/>
              <a:buFont typeface="Arial"/>
              <a:buNone/>
              <a:tabLst/>
            </a:pPr>
            <a:r>
              <a:rPr lang="en-US" sz="2000" spc="-150" dirty="0">
                <a:solidFill>
                  <a:srgbClr val="000000"/>
                </a:solidFill>
                <a:latin typeface="Calibri" panose="020F0502020204030204" pitchFamily="34" charset="0"/>
                <a:cs typeface="Arial Narrow"/>
              </a:rPr>
              <a:t>s</a:t>
            </a:r>
            <a:r>
              <a:rPr kumimoji="0" lang="en-US" sz="2000" i="0" u="none" strike="noStrike" kern="1200" cap="none" spc="-150" normalizeH="0" baseline="0" noProof="0" dirty="0">
                <a:ln>
                  <a:noFill/>
                </a:ln>
                <a:solidFill>
                  <a:srgbClr val="000000"/>
                </a:solidFill>
                <a:effectLst/>
                <a:uLnTx/>
                <a:uFillTx/>
                <a:latin typeface="Calibri" panose="020F0502020204030204" pitchFamily="34" charset="0"/>
                <a:cs typeface="Arial Narrow"/>
              </a:rPr>
              <a:t>hipped worldwide</a:t>
            </a:r>
            <a:endParaRPr kumimoji="0" lang="en-US" sz="1800" i="0" u="none" strike="noStrike" kern="1200" cap="none" spc="-150" normalizeH="0" baseline="0" noProof="0" dirty="0">
              <a:ln>
                <a:noFill/>
              </a:ln>
              <a:solidFill>
                <a:srgbClr val="000000"/>
              </a:solidFill>
              <a:effectLst/>
              <a:uLnTx/>
              <a:uFillTx/>
              <a:latin typeface="Calibri" panose="020F0502020204030204" pitchFamily="34" charset="0"/>
              <a:cs typeface="Arial Narrow"/>
            </a:endParaRPr>
          </a:p>
        </p:txBody>
      </p:sp>
      <p:sp>
        <p:nvSpPr>
          <p:cNvPr id="50" name="Rectangle 49"/>
          <p:cNvSpPr/>
          <p:nvPr/>
        </p:nvSpPr>
        <p:spPr>
          <a:xfrm>
            <a:off x="3101987" y="5348746"/>
            <a:ext cx="2640769" cy="1098901"/>
          </a:xfrm>
          <a:prstGeom prst="rect">
            <a:avLst/>
          </a:prstGeom>
          <a:no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panose="020F0502020204030204" pitchFamily="34" charset="0"/>
            </a:endParaRPr>
          </a:p>
        </p:txBody>
      </p:sp>
      <p:pic>
        <p:nvPicPr>
          <p:cNvPr id="55" name="Picture 54"/>
          <p:cNvPicPr>
            <a:picLocks noChangeAspect="1"/>
          </p:cNvPicPr>
          <p:nvPr/>
        </p:nvPicPr>
        <p:blipFill>
          <a:blip r:embed="rId4">
            <a:clrChange>
              <a:clrFrom>
                <a:srgbClr val="FFFFFF"/>
              </a:clrFrom>
              <a:clrTo>
                <a:srgbClr val="FFFFFF">
                  <a:alpha val="0"/>
                </a:srgbClr>
              </a:clrTo>
            </a:clrChange>
            <a:biLevel thresh="50000"/>
          </a:blip>
          <a:stretch>
            <a:fillRect/>
          </a:stretch>
        </p:blipFill>
        <p:spPr>
          <a:xfrm>
            <a:off x="3115027" y="5396661"/>
            <a:ext cx="798379" cy="825990"/>
          </a:xfrm>
          <a:prstGeom prst="rect">
            <a:avLst/>
          </a:prstGeom>
        </p:spPr>
      </p:pic>
      <p:pic>
        <p:nvPicPr>
          <p:cNvPr id="57" name="Picture 56"/>
          <p:cNvPicPr>
            <a:picLocks noChangeAspect="1"/>
          </p:cNvPicPr>
          <p:nvPr/>
        </p:nvPicPr>
        <p:blipFill>
          <a:blip r:embed="rId3"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98024" y="5503431"/>
            <a:ext cx="787466" cy="801383"/>
          </a:xfrm>
          <a:prstGeom prst="rect">
            <a:avLst/>
          </a:prstGeom>
        </p:spPr>
      </p:pic>
      <p:sp>
        <p:nvSpPr>
          <p:cNvPr id="58" name="Rectangle 57"/>
          <p:cNvSpPr/>
          <p:nvPr/>
        </p:nvSpPr>
        <p:spPr>
          <a:xfrm>
            <a:off x="40581" y="6376205"/>
            <a:ext cx="1249060" cy="246221"/>
          </a:xfrm>
          <a:prstGeom prst="rect">
            <a:avLst/>
          </a:prstGeom>
        </p:spPr>
        <p:txBody>
          <a:bodyPr wrap="none">
            <a:spAutoFit/>
          </a:bodyPr>
          <a:lstStyle/>
          <a:p>
            <a:r>
              <a:rPr lang="en-US" sz="1000" dirty="0">
                <a:solidFill>
                  <a:srgbClr val="000000"/>
                </a:solidFill>
                <a:latin typeface="Calibri" panose="020F0502020204030204" pitchFamily="34" charset="0"/>
                <a:cs typeface="Arial Narrow"/>
              </a:rPr>
              <a:t>Source: DOE, E4tech</a:t>
            </a:r>
            <a:endParaRPr lang="en-US" sz="1000" dirty="0">
              <a:latin typeface="Calibri" panose="020F0502020204030204" pitchFamily="34" charset="0"/>
            </a:endParaRPr>
          </a:p>
        </p:txBody>
      </p:sp>
      <p:sp>
        <p:nvSpPr>
          <p:cNvPr id="37" name="Rectangle 36"/>
          <p:cNvSpPr/>
          <p:nvPr/>
        </p:nvSpPr>
        <p:spPr>
          <a:xfrm>
            <a:off x="5192720" y="1683325"/>
            <a:ext cx="223284" cy="223284"/>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5591223" y="1586694"/>
            <a:ext cx="914400" cy="478466"/>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Aft>
                <a:spcPts val="0"/>
              </a:spcAft>
              <a:buClrTx/>
              <a:buSzTx/>
              <a:buFont typeface="Arial"/>
              <a:buNone/>
              <a:tabLst/>
            </a:pPr>
            <a:r>
              <a:rPr kumimoji="0" lang="en-US" sz="2000" b="1" i="0" u="none" strike="noStrike" kern="1200" cap="none" spc="0" normalizeH="0" noProof="0" dirty="0">
                <a:ln>
                  <a:noFill/>
                </a:ln>
                <a:solidFill>
                  <a:schemeClr val="tx1">
                    <a:lumMod val="50000"/>
                  </a:schemeClr>
                </a:solidFill>
                <a:effectLst/>
                <a:uLnTx/>
                <a:uFillTx/>
                <a:latin typeface="+mj-lt"/>
                <a:ea typeface="+mn-ea"/>
                <a:cs typeface="Arial Narrow"/>
              </a:rPr>
              <a:t>Transportation</a:t>
            </a:r>
            <a:endParaRPr kumimoji="0" lang="en-US" sz="2400" b="1" i="0" u="none" strike="noStrike" kern="1200" cap="none" spc="0" normalizeH="0" noProof="0" dirty="0">
              <a:ln>
                <a:noFill/>
              </a:ln>
              <a:solidFill>
                <a:schemeClr val="tx1">
                  <a:lumMod val="50000"/>
                </a:schemeClr>
              </a:solidFill>
              <a:effectLst/>
              <a:uLnTx/>
              <a:uFillTx/>
              <a:latin typeface="+mj-lt"/>
              <a:ea typeface="+mn-ea"/>
              <a:cs typeface="Arial Narrow"/>
            </a:endParaRPr>
          </a:p>
        </p:txBody>
      </p:sp>
      <p:sp>
        <p:nvSpPr>
          <p:cNvPr id="43" name="TextBox 42"/>
          <p:cNvSpPr txBox="1"/>
          <p:nvPr/>
        </p:nvSpPr>
        <p:spPr>
          <a:xfrm>
            <a:off x="7715627" y="3434824"/>
            <a:ext cx="920149" cy="478466"/>
          </a:xfrm>
          <a:prstGeom prst="rect">
            <a:avLst/>
          </a:prstGeom>
        </p:spPr>
        <p:txBody>
          <a:bodyPr vert="horz" wrap="none" lIns="91440" tIns="45720" rIns="91440" bIns="45720" rtlCol="0">
            <a:noAutofit/>
          </a:bodyPr>
          <a:lstStyle/>
          <a:p>
            <a:pPr marL="0" marR="0" indent="0" algn="l" defTabSz="457200" rtl="0" eaLnBrk="1" fontAlgn="auto" latinLnBrk="0" hangingPunct="1">
              <a:lnSpc>
                <a:spcPct val="100000"/>
              </a:lnSpc>
              <a:spcAft>
                <a:spcPts val="0"/>
              </a:spcAft>
              <a:buClrTx/>
              <a:buSzTx/>
              <a:buFont typeface="Arial"/>
              <a:buNone/>
              <a:tabLst/>
            </a:pPr>
            <a:r>
              <a:rPr kumimoji="0" lang="en-US" sz="2000" b="1" i="0" u="none" strike="noStrike" kern="1200" cap="none" spc="0" normalizeH="0" noProof="0" dirty="0">
                <a:ln>
                  <a:noFill/>
                </a:ln>
                <a:solidFill>
                  <a:schemeClr val="tx1">
                    <a:lumMod val="50000"/>
                  </a:schemeClr>
                </a:solidFill>
                <a:effectLst/>
                <a:uLnTx/>
                <a:uFillTx/>
                <a:latin typeface="+mj-lt"/>
                <a:ea typeface="+mn-ea"/>
                <a:cs typeface="Arial Narrow"/>
              </a:rPr>
              <a:t>Portable </a:t>
            </a:r>
          </a:p>
        </p:txBody>
      </p:sp>
      <p:sp>
        <p:nvSpPr>
          <p:cNvPr id="44" name="Rectangle 43"/>
          <p:cNvSpPr/>
          <p:nvPr/>
        </p:nvSpPr>
        <p:spPr>
          <a:xfrm>
            <a:off x="7461214" y="3497085"/>
            <a:ext cx="223284" cy="22328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8783" y="3783417"/>
            <a:ext cx="3180607" cy="1322061"/>
          </a:xfrm>
          <a:prstGeom prst="rect">
            <a:avLst/>
          </a:prstGeom>
        </p:spPr>
      </p:pic>
      <p:sp>
        <p:nvSpPr>
          <p:cNvPr id="59" name="TextBox 58"/>
          <p:cNvSpPr txBox="1"/>
          <p:nvPr/>
        </p:nvSpPr>
        <p:spPr>
          <a:xfrm>
            <a:off x="4883536" y="3400565"/>
            <a:ext cx="914400" cy="478466"/>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Aft>
                <a:spcPts val="0"/>
              </a:spcAft>
              <a:buClrTx/>
              <a:buSzTx/>
              <a:buFont typeface="Arial"/>
              <a:buNone/>
              <a:tabLst/>
            </a:pPr>
            <a:r>
              <a:rPr kumimoji="0" lang="en-US" sz="2000" b="1" i="0" u="none" strike="noStrike" kern="1200" cap="none" spc="0" normalizeH="0" noProof="0" dirty="0">
                <a:ln>
                  <a:noFill/>
                </a:ln>
                <a:solidFill>
                  <a:schemeClr val="tx1">
                    <a:lumMod val="50000"/>
                  </a:schemeClr>
                </a:solidFill>
                <a:effectLst/>
                <a:uLnTx/>
                <a:uFillTx/>
                <a:latin typeface="+mj-lt"/>
                <a:ea typeface="+mn-ea"/>
                <a:cs typeface="Arial Narrow"/>
              </a:rPr>
              <a:t>Stationary</a:t>
            </a:r>
          </a:p>
        </p:txBody>
      </p:sp>
      <p:sp>
        <p:nvSpPr>
          <p:cNvPr id="60" name="Rectangle 59"/>
          <p:cNvSpPr/>
          <p:nvPr/>
        </p:nvSpPr>
        <p:spPr>
          <a:xfrm>
            <a:off x="4642615" y="3492763"/>
            <a:ext cx="223284" cy="22328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1" name="TextBox 60"/>
          <p:cNvSpPr txBox="1"/>
          <p:nvPr/>
        </p:nvSpPr>
        <p:spPr>
          <a:xfrm>
            <a:off x="6647455" y="5523787"/>
            <a:ext cx="2400739" cy="854029"/>
          </a:xfrm>
          <a:prstGeom prst="rect">
            <a:avLst/>
          </a:prstGeom>
        </p:spPr>
        <p:txBody>
          <a:bodyPr vert="horz" wrap="squar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3600" b="1" spc="-150" dirty="0">
                <a:solidFill>
                  <a:schemeClr val="accent4">
                    <a:lumMod val="50000"/>
                  </a:schemeClr>
                </a:solidFill>
                <a:latin typeface="Calibri" panose="020F0502020204030204" pitchFamily="34" charset="0"/>
                <a:cs typeface="Arial Narrow"/>
              </a:rPr>
              <a:t>$2.3 Billion</a:t>
            </a:r>
            <a:endParaRPr kumimoji="0" lang="en-US" sz="3600" b="1" i="0" u="none" strike="noStrike" kern="1200" cap="none" spc="-150" normalizeH="0" baseline="0" noProof="0" dirty="0">
              <a:ln>
                <a:noFill/>
              </a:ln>
              <a:solidFill>
                <a:schemeClr val="accent4">
                  <a:lumMod val="50000"/>
                </a:schemeClr>
              </a:solidFill>
              <a:effectLst/>
              <a:uLnTx/>
              <a:uFillTx/>
              <a:latin typeface="Calibri" panose="020F0502020204030204" pitchFamily="34" charset="0"/>
              <a:ea typeface="+mn-ea"/>
              <a:cs typeface="Arial Narrow"/>
            </a:endParaRPr>
          </a:p>
        </p:txBody>
      </p:sp>
      <p:sp>
        <p:nvSpPr>
          <p:cNvPr id="62" name="Rectangle 61"/>
          <p:cNvSpPr/>
          <p:nvPr/>
        </p:nvSpPr>
        <p:spPr>
          <a:xfrm>
            <a:off x="5802004" y="5360927"/>
            <a:ext cx="3217713" cy="1086720"/>
          </a:xfrm>
          <a:prstGeom prst="rect">
            <a:avLst/>
          </a:prstGeom>
          <a:no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panose="020F0502020204030204" pitchFamily="34" charset="0"/>
            </a:endParaRPr>
          </a:p>
        </p:txBody>
      </p:sp>
      <p:sp>
        <p:nvSpPr>
          <p:cNvPr id="63" name="TextBox 62"/>
          <p:cNvSpPr txBox="1"/>
          <p:nvPr/>
        </p:nvSpPr>
        <p:spPr>
          <a:xfrm>
            <a:off x="7260911" y="5356545"/>
            <a:ext cx="1758806" cy="213860"/>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400" i="0" u="none" strike="noStrike" kern="1200" cap="none" spc="0" normalizeH="0" baseline="0" noProof="0" dirty="0">
                <a:ln>
                  <a:noFill/>
                </a:ln>
                <a:solidFill>
                  <a:srgbClr val="000000"/>
                </a:solidFill>
                <a:effectLst/>
                <a:uLnTx/>
                <a:uFillTx/>
                <a:latin typeface="Calibri" panose="020F0502020204030204" pitchFamily="34" charset="0"/>
                <a:ea typeface="+mn-ea"/>
                <a:cs typeface="Arial Narrow"/>
              </a:rPr>
              <a:t>Approximately</a:t>
            </a:r>
          </a:p>
        </p:txBody>
      </p:sp>
      <p:pic>
        <p:nvPicPr>
          <p:cNvPr id="64" name="Picture 63"/>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951801" y="5557766"/>
            <a:ext cx="712248" cy="712248"/>
          </a:xfrm>
          <a:prstGeom prst="rect">
            <a:avLst/>
          </a:prstGeom>
        </p:spPr>
      </p:pic>
      <p:sp>
        <p:nvSpPr>
          <p:cNvPr id="66" name="TextBox 65"/>
          <p:cNvSpPr txBox="1"/>
          <p:nvPr/>
        </p:nvSpPr>
        <p:spPr>
          <a:xfrm>
            <a:off x="6664049" y="6063360"/>
            <a:ext cx="2367550" cy="53158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80000"/>
              </a:lnSpc>
              <a:spcAft>
                <a:spcPts val="0"/>
              </a:spcAft>
              <a:buClrTx/>
              <a:buSzTx/>
              <a:buFont typeface="Arial"/>
              <a:buNone/>
              <a:tabLst/>
            </a:pPr>
            <a:r>
              <a:rPr lang="en-US" b="1" spc="-150" dirty="0">
                <a:solidFill>
                  <a:srgbClr val="000000"/>
                </a:solidFill>
                <a:latin typeface="+mj-lt"/>
                <a:cs typeface="Arial Narrow"/>
              </a:rPr>
              <a:t>fuel cell revenue</a:t>
            </a:r>
            <a:endParaRPr kumimoji="0" lang="en-US" i="0" u="none" strike="noStrike" kern="1200" cap="none" spc="-150" normalizeH="0" baseline="0" noProof="0" dirty="0">
              <a:ln>
                <a:noFill/>
              </a:ln>
              <a:solidFill>
                <a:srgbClr val="000000"/>
              </a:solidFill>
              <a:effectLst/>
              <a:uLnTx/>
              <a:uFillTx/>
              <a:latin typeface="+mj-lt"/>
              <a:cs typeface="Arial Narrow"/>
            </a:endParaRPr>
          </a:p>
        </p:txBody>
      </p:sp>
      <p:sp>
        <p:nvSpPr>
          <p:cNvPr id="4" name="TextBox 3"/>
          <p:cNvSpPr txBox="1"/>
          <p:nvPr/>
        </p:nvSpPr>
        <p:spPr>
          <a:xfrm>
            <a:off x="8175701" y="5067247"/>
            <a:ext cx="1549182" cy="200055"/>
          </a:xfrm>
          <a:prstGeom prst="rect">
            <a:avLst/>
          </a:prstGeom>
          <a:noFill/>
        </p:spPr>
        <p:txBody>
          <a:bodyPr wrap="square" rtlCol="0">
            <a:spAutoFit/>
          </a:bodyPr>
          <a:lstStyle/>
          <a:p>
            <a:r>
              <a:rPr lang="en-US" sz="700" dirty="0">
                <a:latin typeface="Calibri" panose="020F0502020204030204" pitchFamily="34" charset="0"/>
              </a:rPr>
              <a:t>Photo credit: FCHEA</a:t>
            </a:r>
          </a:p>
        </p:txBody>
      </p:sp>
      <p:sp>
        <p:nvSpPr>
          <p:cNvPr id="46" name="TextBox 45"/>
          <p:cNvSpPr txBox="1"/>
          <p:nvPr/>
        </p:nvSpPr>
        <p:spPr>
          <a:xfrm>
            <a:off x="6171596" y="5078580"/>
            <a:ext cx="1549182" cy="200055"/>
          </a:xfrm>
          <a:prstGeom prst="rect">
            <a:avLst/>
          </a:prstGeom>
          <a:noFill/>
        </p:spPr>
        <p:txBody>
          <a:bodyPr wrap="square" rtlCol="0">
            <a:spAutoFit/>
          </a:bodyPr>
          <a:lstStyle/>
          <a:p>
            <a:r>
              <a:rPr lang="en-US" sz="700" dirty="0">
                <a:latin typeface="Calibri" panose="020F0502020204030204" pitchFamily="34" charset="0"/>
              </a:rPr>
              <a:t>Photo credit: NREL</a:t>
            </a:r>
          </a:p>
        </p:txBody>
      </p:sp>
      <p:pic>
        <p:nvPicPr>
          <p:cNvPr id="52" name="Picture 51"/>
          <p:cNvPicPr>
            <a:picLocks noChangeAspect="1"/>
          </p:cNvPicPr>
          <p:nvPr/>
        </p:nvPicPr>
        <p:blipFill>
          <a:blip r:embed="rId7"/>
          <a:stretch>
            <a:fillRect/>
          </a:stretch>
        </p:blipFill>
        <p:spPr>
          <a:xfrm>
            <a:off x="3785681" y="2074385"/>
            <a:ext cx="1597248" cy="1017855"/>
          </a:xfrm>
          <a:prstGeom prst="rect">
            <a:avLst/>
          </a:prstGeom>
        </p:spPr>
      </p:pic>
      <p:pic>
        <p:nvPicPr>
          <p:cNvPr id="53" name="Picture 52"/>
          <p:cNvPicPr>
            <a:picLocks noChangeAspect="1"/>
          </p:cNvPicPr>
          <p:nvPr/>
        </p:nvPicPr>
        <p:blipFill>
          <a:blip r:embed="rId8"/>
          <a:stretch>
            <a:fillRect/>
          </a:stretch>
        </p:blipFill>
        <p:spPr>
          <a:xfrm>
            <a:off x="7297430" y="2066992"/>
            <a:ext cx="1560818" cy="1025248"/>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8630" y="2055421"/>
            <a:ext cx="1616741" cy="1026960"/>
          </a:xfrm>
          <a:prstGeom prst="rect">
            <a:avLst/>
          </a:prstGeom>
        </p:spPr>
      </p:pic>
      <p:sp>
        <p:nvSpPr>
          <p:cNvPr id="54" name="TextBox 53"/>
          <p:cNvSpPr txBox="1"/>
          <p:nvPr/>
        </p:nvSpPr>
        <p:spPr>
          <a:xfrm>
            <a:off x="3475033" y="3113720"/>
            <a:ext cx="2116190" cy="200055"/>
          </a:xfrm>
          <a:prstGeom prst="rect">
            <a:avLst/>
          </a:prstGeom>
          <a:noFill/>
        </p:spPr>
        <p:txBody>
          <a:bodyPr wrap="square" rtlCol="0">
            <a:spAutoFit/>
          </a:bodyPr>
          <a:lstStyle/>
          <a:p>
            <a:r>
              <a:rPr lang="en-US" sz="700" dirty="0">
                <a:latin typeface="Calibri" panose="020F0502020204030204" pitchFamily="34" charset="0"/>
              </a:rPr>
              <a:t>Photo credit: Hyundai, Toyota, and Honda</a:t>
            </a:r>
          </a:p>
        </p:txBody>
      </p:sp>
      <p:graphicFrame>
        <p:nvGraphicFramePr>
          <p:cNvPr id="41" name="Chart 40">
            <a:extLst>
              <a:ext uri="{FF2B5EF4-FFF2-40B4-BE49-F238E27FC236}">
                <a16:creationId xmlns:a16="http://schemas.microsoft.com/office/drawing/2014/main" id="{00000000-0008-0000-0200-000005000000}"/>
              </a:ext>
            </a:extLst>
          </p:cNvPr>
          <p:cNvGraphicFramePr>
            <a:graphicFrameLocks/>
          </p:cNvGraphicFramePr>
          <p:nvPr/>
        </p:nvGraphicFramePr>
        <p:xfrm>
          <a:off x="-4971" y="962089"/>
          <a:ext cx="3369065" cy="5031599"/>
        </p:xfrm>
        <a:graphic>
          <a:graphicData uri="http://schemas.openxmlformats.org/drawingml/2006/chart">
            <c:chart xmlns:c="http://schemas.openxmlformats.org/drawingml/2006/chart" xmlns:r="http://schemas.openxmlformats.org/officeDocument/2006/relationships" r:id="rId10"/>
          </a:graphicData>
        </a:graphic>
      </p:graphicFrame>
      <p:pic>
        <p:nvPicPr>
          <p:cNvPr id="2" name="Picture 1"/>
          <p:cNvPicPr>
            <a:picLocks noChangeAspect="1"/>
          </p:cNvPicPr>
          <p:nvPr/>
        </p:nvPicPr>
        <p:blipFill>
          <a:blip r:embed="rId11">
            <a:clrChange>
              <a:clrFrom>
                <a:srgbClr val="F9FAFA"/>
              </a:clrFrom>
              <a:clrTo>
                <a:srgbClr val="F9FAFA">
                  <a:alpha val="0"/>
                </a:srgbClr>
              </a:clrTo>
            </a:clrChange>
          </a:blip>
          <a:stretch>
            <a:fillRect/>
          </a:stretch>
        </p:blipFill>
        <p:spPr>
          <a:xfrm>
            <a:off x="7238989" y="4031472"/>
            <a:ext cx="1780728" cy="969198"/>
          </a:xfrm>
          <a:prstGeom prst="rect">
            <a:avLst/>
          </a:prstGeom>
        </p:spPr>
      </p:pic>
    </p:spTree>
    <p:extLst>
      <p:ext uri="{BB962C8B-B14F-4D97-AF65-F5344CB8AC3E}">
        <p14:creationId xmlns:p14="http://schemas.microsoft.com/office/powerpoint/2010/main" val="1852217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828675"/>
            <a:ext cx="5322345" cy="575706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019" t="40145" r="22605" b="19759"/>
          <a:stretch/>
        </p:blipFill>
        <p:spPr>
          <a:xfrm>
            <a:off x="5322344" y="2676827"/>
            <a:ext cx="3821654" cy="2098349"/>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7180" t="38195" r="18263" b="10255"/>
          <a:stretch/>
        </p:blipFill>
        <p:spPr>
          <a:xfrm>
            <a:off x="5322346" y="828675"/>
            <a:ext cx="3821654" cy="1867767"/>
          </a:xfrm>
          <a:prstGeom prst="rect">
            <a:avLst/>
          </a:prstGeom>
        </p:spPr>
      </p:pic>
      <p:pic>
        <p:nvPicPr>
          <p:cNvPr id="21" name="Picture 20"/>
          <p:cNvPicPr>
            <a:picLocks noChangeAspect="1"/>
          </p:cNvPicPr>
          <p:nvPr/>
        </p:nvPicPr>
        <p:blipFill rotWithShape="1">
          <a:blip r:embed="rId5"/>
          <a:srcRect l="5481" t="27816" r="5895" b="9955"/>
          <a:stretch/>
        </p:blipFill>
        <p:spPr>
          <a:xfrm>
            <a:off x="5322345" y="4775176"/>
            <a:ext cx="3821655" cy="1810559"/>
          </a:xfrm>
          <a:prstGeom prst="rect">
            <a:avLst/>
          </a:prstGeom>
        </p:spPr>
      </p:pic>
      <p:sp>
        <p:nvSpPr>
          <p:cNvPr id="32" name="Title 1"/>
          <p:cNvSpPr>
            <a:spLocks noGrp="1"/>
          </p:cNvSpPr>
          <p:nvPr>
            <p:ph type="title"/>
          </p:nvPr>
        </p:nvSpPr>
        <p:spPr>
          <a:xfrm>
            <a:off x="1" y="80268"/>
            <a:ext cx="8983663" cy="609600"/>
          </a:xfrm>
        </p:spPr>
        <p:txBody>
          <a:bodyPr/>
          <a:lstStyle/>
          <a:p>
            <a:pPr marL="137160"/>
            <a:r>
              <a:rPr lang="en-US" dirty="0"/>
              <a:t>U.S. fuel cell car sales</a:t>
            </a:r>
          </a:p>
        </p:txBody>
      </p:sp>
      <p:graphicFrame>
        <p:nvGraphicFramePr>
          <p:cNvPr id="11" name="Chart 10"/>
          <p:cNvGraphicFramePr>
            <a:graphicFrameLocks/>
          </p:cNvGraphicFramePr>
          <p:nvPr>
            <p:extLst>
              <p:ext uri="{D42A27DB-BD31-4B8C-83A1-F6EECF244321}">
                <p14:modId xmlns:p14="http://schemas.microsoft.com/office/powerpoint/2010/main" val="2425432557"/>
              </p:ext>
            </p:extLst>
          </p:nvPr>
        </p:nvGraphicFramePr>
        <p:xfrm>
          <a:off x="101601" y="716310"/>
          <a:ext cx="4948381" cy="5766683"/>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3591710" y="1010164"/>
            <a:ext cx="1153757" cy="484748"/>
          </a:xfrm>
          <a:prstGeom prst="rect">
            <a:avLst/>
          </a:prstGeom>
          <a:noFill/>
        </p:spPr>
        <p:txBody>
          <a:bodyPr wrap="square" rtlCol="0">
            <a:spAutoFit/>
          </a:bodyPr>
          <a:lstStyle/>
          <a:p>
            <a:pPr algn="l"/>
            <a:r>
              <a:rPr lang="en-US" sz="1500" b="1" dirty="0">
                <a:solidFill>
                  <a:schemeClr val="bg1"/>
                </a:solidFill>
                <a:latin typeface="Calibri" panose="020F0502020204030204" pitchFamily="34" charset="0"/>
                <a:cs typeface="Calibri" panose="020F0502020204030204" pitchFamily="34" charset="0"/>
              </a:rPr>
              <a:t>Over 7,500</a:t>
            </a:r>
          </a:p>
          <a:p>
            <a:pPr algn="l"/>
            <a:r>
              <a:rPr lang="en-US" sz="1050" dirty="0">
                <a:solidFill>
                  <a:schemeClr val="bg1"/>
                </a:solidFill>
                <a:latin typeface="Calibri" panose="020F0502020204030204" pitchFamily="34" charset="0"/>
                <a:cs typeface="Calibri" panose="020F0502020204030204" pitchFamily="34" charset="0"/>
              </a:rPr>
              <a:t>Aug. 2019</a:t>
            </a:r>
          </a:p>
        </p:txBody>
      </p:sp>
      <p:sp>
        <p:nvSpPr>
          <p:cNvPr id="12" name="Rectangle 11"/>
          <p:cNvSpPr/>
          <p:nvPr/>
        </p:nvSpPr>
        <p:spPr>
          <a:xfrm>
            <a:off x="994111" y="2562879"/>
            <a:ext cx="3576584" cy="1779404"/>
          </a:xfrm>
          <a:prstGeom prst="rect">
            <a:avLst/>
          </a:prstGeom>
          <a:solidFill>
            <a:schemeClr val="accent4">
              <a:lumMod val="50000"/>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pPr>
            <a:endParaRPr lang="en-US" sz="2925" b="1" dirty="0">
              <a:solidFill>
                <a:srgbClr val="002060"/>
              </a:solidFill>
            </a:endParaRPr>
          </a:p>
        </p:txBody>
      </p:sp>
      <p:sp>
        <p:nvSpPr>
          <p:cNvPr id="14" name="Rectangle 13"/>
          <p:cNvSpPr/>
          <p:nvPr/>
        </p:nvSpPr>
        <p:spPr>
          <a:xfrm>
            <a:off x="1427641" y="2883175"/>
            <a:ext cx="2954750" cy="1138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spcAft>
                <a:spcPts val="2250"/>
              </a:spcAft>
            </a:pPr>
            <a:r>
              <a:rPr lang="en-US" sz="3150" b="1" dirty="0">
                <a:latin typeface="Calibri" panose="020F0502020204030204" pitchFamily="34" charset="0"/>
              </a:rPr>
              <a:t>Over 7,500 fuel cell cars on the road</a:t>
            </a:r>
          </a:p>
        </p:txBody>
      </p:sp>
    </p:spTree>
    <p:extLst>
      <p:ext uri="{BB962C8B-B14F-4D97-AF65-F5344CB8AC3E}">
        <p14:creationId xmlns:p14="http://schemas.microsoft.com/office/powerpoint/2010/main" val="888366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840781"/>
            <a:ext cx="9143999" cy="2913651"/>
          </a:xfrm>
          <a:prstGeom prst="rect">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latin typeface="Calibri" panose="020F0502020204030204" pitchFamily="34" charset="0"/>
            </a:endParaRPr>
          </a:p>
        </p:txBody>
      </p:sp>
      <p:sp>
        <p:nvSpPr>
          <p:cNvPr id="8" name="Title 7"/>
          <p:cNvSpPr>
            <a:spLocks noGrp="1"/>
          </p:cNvSpPr>
          <p:nvPr>
            <p:ph type="title"/>
          </p:nvPr>
        </p:nvSpPr>
        <p:spPr>
          <a:xfrm>
            <a:off x="40558" y="-11355"/>
            <a:ext cx="9103440" cy="806539"/>
          </a:xfrm>
        </p:spPr>
        <p:txBody>
          <a:bodyPr>
            <a:noAutofit/>
          </a:bodyPr>
          <a:lstStyle/>
          <a:p>
            <a:r>
              <a:rPr lang="en-US" sz="3400" dirty="0"/>
              <a:t>A simple example: gasoline vs. fuel cell car</a:t>
            </a:r>
          </a:p>
        </p:txBody>
      </p:sp>
      <p:pic>
        <p:nvPicPr>
          <p:cNvPr id="2" name="Picture 1"/>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174523" y="762000"/>
            <a:ext cx="2590800" cy="2590800"/>
          </a:xfrm>
          <a:prstGeom prst="rect">
            <a:avLst/>
          </a:prstGeom>
        </p:spPr>
      </p:pic>
      <p:pic>
        <p:nvPicPr>
          <p:cNvPr id="5" name="Picture 4"/>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38266" y="3768213"/>
            <a:ext cx="2590800" cy="2590800"/>
          </a:xfrm>
          <a:prstGeom prst="rect">
            <a:avLst/>
          </a:prstGeom>
        </p:spPr>
      </p:pic>
      <p:cxnSp>
        <p:nvCxnSpPr>
          <p:cNvPr id="4" name="Straight Connector 3"/>
          <p:cNvCxnSpPr/>
          <p:nvPr/>
        </p:nvCxnSpPr>
        <p:spPr>
          <a:xfrm>
            <a:off x="-40559" y="3754432"/>
            <a:ext cx="9144000" cy="0"/>
          </a:xfrm>
          <a:prstGeom prst="line">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85800" y="3234813"/>
            <a:ext cx="2514600"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rgbClr val="50565C">
                    <a:lumMod val="50000"/>
                  </a:srgbClr>
                </a:solidFill>
                <a:latin typeface="Calibri" panose="020F0502020204030204" pitchFamily="34" charset="0"/>
                <a:cs typeface="Arial Narrow"/>
              </a:rPr>
              <a:t>Gasoline Car</a:t>
            </a:r>
          </a:p>
        </p:txBody>
      </p:sp>
      <p:sp>
        <p:nvSpPr>
          <p:cNvPr id="10" name="TextBox 9"/>
          <p:cNvSpPr txBox="1"/>
          <p:nvPr/>
        </p:nvSpPr>
        <p:spPr>
          <a:xfrm>
            <a:off x="728350" y="5986980"/>
            <a:ext cx="1714500"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1600" b="1" dirty="0">
                <a:solidFill>
                  <a:srgbClr val="296583"/>
                </a:solidFill>
                <a:latin typeface="Calibri" panose="020F0502020204030204" pitchFamily="34" charset="0"/>
                <a:cs typeface="Arial Narrow"/>
              </a:rPr>
              <a:t>Fuel Cell Car</a:t>
            </a:r>
          </a:p>
        </p:txBody>
      </p:sp>
      <p:sp>
        <p:nvSpPr>
          <p:cNvPr id="11" name="TextBox 10"/>
          <p:cNvSpPr txBox="1"/>
          <p:nvPr/>
        </p:nvSpPr>
        <p:spPr>
          <a:xfrm>
            <a:off x="2846489" y="1005233"/>
            <a:ext cx="961103" cy="914400"/>
          </a:xfrm>
          <a:prstGeom prst="rect">
            <a:avLst/>
          </a:prstGeom>
        </p:spPr>
        <p:txBody>
          <a:bodyPr vert="horz" wrap="square" lIns="91440" tIns="45720" rIns="91440" bIns="45720" rtlCol="0" anchor="ctr">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20</a:t>
            </a:r>
          </a:p>
        </p:txBody>
      </p:sp>
      <p:sp>
        <p:nvSpPr>
          <p:cNvPr id="12" name="TextBox 11"/>
          <p:cNvSpPr txBox="1"/>
          <p:nvPr/>
        </p:nvSpPr>
        <p:spPr>
          <a:xfrm>
            <a:off x="3562965" y="1017374"/>
            <a:ext cx="914400" cy="533400"/>
          </a:xfrm>
          <a:prstGeom prst="rect">
            <a:avLst/>
          </a:prstGeom>
        </p:spPr>
        <p:txBody>
          <a:bodyPr vert="horz" wrap="square" lIns="91440" tIns="45720" rIns="91440" bIns="45720" rtlCol="0" anchor="ctr">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miles</a:t>
            </a:r>
          </a:p>
        </p:txBody>
      </p:sp>
      <p:cxnSp>
        <p:nvCxnSpPr>
          <p:cNvPr id="14" name="Straight Connector 13"/>
          <p:cNvCxnSpPr/>
          <p:nvPr/>
        </p:nvCxnSpPr>
        <p:spPr>
          <a:xfrm>
            <a:off x="3558048" y="1486929"/>
            <a:ext cx="762000"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86764" y="1397410"/>
            <a:ext cx="1044677" cy="533400"/>
          </a:xfrm>
          <a:prstGeom prst="rect">
            <a:avLst/>
          </a:prstGeom>
        </p:spPr>
        <p:txBody>
          <a:bodyPr vert="horz" wrap="square" lIns="91440" tIns="45720" rIns="91440" bIns="45720" rtlCol="0" anchor="ctr">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gallon</a:t>
            </a:r>
          </a:p>
        </p:txBody>
      </p:sp>
      <p:sp>
        <p:nvSpPr>
          <p:cNvPr id="17" name="TextBox 16"/>
          <p:cNvSpPr txBox="1"/>
          <p:nvPr/>
        </p:nvSpPr>
        <p:spPr>
          <a:xfrm>
            <a:off x="4537587" y="1101213"/>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X</a:t>
            </a:r>
          </a:p>
        </p:txBody>
      </p:sp>
      <p:sp>
        <p:nvSpPr>
          <p:cNvPr id="18" name="TextBox 17"/>
          <p:cNvSpPr txBox="1"/>
          <p:nvPr/>
        </p:nvSpPr>
        <p:spPr>
          <a:xfrm>
            <a:off x="5069690" y="1091381"/>
            <a:ext cx="961103"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15</a:t>
            </a:r>
          </a:p>
        </p:txBody>
      </p:sp>
      <p:sp>
        <p:nvSpPr>
          <p:cNvPr id="19" name="TextBox 18"/>
          <p:cNvSpPr txBox="1"/>
          <p:nvPr/>
        </p:nvSpPr>
        <p:spPr>
          <a:xfrm>
            <a:off x="5771398" y="1072337"/>
            <a:ext cx="1703439"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gallon</a:t>
            </a:r>
          </a:p>
        </p:txBody>
      </p:sp>
      <p:cxnSp>
        <p:nvCxnSpPr>
          <p:cNvPr id="20" name="Straight Connector 19"/>
          <p:cNvCxnSpPr/>
          <p:nvPr/>
        </p:nvCxnSpPr>
        <p:spPr>
          <a:xfrm flipV="1">
            <a:off x="5823221" y="1486929"/>
            <a:ext cx="895898" cy="206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67400" y="1447800"/>
            <a:ext cx="990599"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tank</a:t>
            </a:r>
          </a:p>
        </p:txBody>
      </p:sp>
      <p:sp>
        <p:nvSpPr>
          <p:cNvPr id="23" name="TextBox 22"/>
          <p:cNvSpPr txBox="1"/>
          <p:nvPr/>
        </p:nvSpPr>
        <p:spPr>
          <a:xfrm>
            <a:off x="6752303" y="1066800"/>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a:t>
            </a:r>
          </a:p>
        </p:txBody>
      </p:sp>
      <p:sp>
        <p:nvSpPr>
          <p:cNvPr id="24" name="TextBox 23"/>
          <p:cNvSpPr txBox="1"/>
          <p:nvPr/>
        </p:nvSpPr>
        <p:spPr>
          <a:xfrm>
            <a:off x="7162800" y="1066800"/>
            <a:ext cx="1934497"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300 miles</a:t>
            </a:r>
          </a:p>
        </p:txBody>
      </p:sp>
      <p:cxnSp>
        <p:nvCxnSpPr>
          <p:cNvPr id="25" name="Straight Connector 24"/>
          <p:cNvCxnSpPr/>
          <p:nvPr/>
        </p:nvCxnSpPr>
        <p:spPr>
          <a:xfrm>
            <a:off x="2780071" y="2209800"/>
            <a:ext cx="6363929" cy="0"/>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864044" y="2511942"/>
            <a:ext cx="961103"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15</a:t>
            </a:r>
          </a:p>
        </p:txBody>
      </p:sp>
      <p:sp>
        <p:nvSpPr>
          <p:cNvPr id="28" name="TextBox 27"/>
          <p:cNvSpPr txBox="1"/>
          <p:nvPr/>
        </p:nvSpPr>
        <p:spPr>
          <a:xfrm>
            <a:off x="3443348" y="2667001"/>
            <a:ext cx="1349477"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gallons</a:t>
            </a:r>
          </a:p>
        </p:txBody>
      </p:sp>
      <p:sp>
        <p:nvSpPr>
          <p:cNvPr id="26" name="TextBox 25"/>
          <p:cNvSpPr txBox="1"/>
          <p:nvPr/>
        </p:nvSpPr>
        <p:spPr>
          <a:xfrm>
            <a:off x="4543732" y="2552700"/>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X</a:t>
            </a:r>
          </a:p>
        </p:txBody>
      </p:sp>
      <p:sp>
        <p:nvSpPr>
          <p:cNvPr id="29" name="TextBox 28"/>
          <p:cNvSpPr txBox="1"/>
          <p:nvPr/>
        </p:nvSpPr>
        <p:spPr>
          <a:xfrm>
            <a:off x="5030858" y="2537015"/>
            <a:ext cx="961103"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4 </a:t>
            </a:r>
          </a:p>
        </p:txBody>
      </p:sp>
      <p:sp>
        <p:nvSpPr>
          <p:cNvPr id="30" name="TextBox 29"/>
          <p:cNvSpPr txBox="1"/>
          <p:nvPr/>
        </p:nvSpPr>
        <p:spPr>
          <a:xfrm>
            <a:off x="5696197" y="2501694"/>
            <a:ext cx="1703439"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dollars</a:t>
            </a:r>
          </a:p>
        </p:txBody>
      </p:sp>
      <p:sp>
        <p:nvSpPr>
          <p:cNvPr id="33" name="TextBox 32"/>
          <p:cNvSpPr txBox="1"/>
          <p:nvPr/>
        </p:nvSpPr>
        <p:spPr>
          <a:xfrm>
            <a:off x="5713667" y="2895600"/>
            <a:ext cx="1044677"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gallon</a:t>
            </a:r>
          </a:p>
        </p:txBody>
      </p:sp>
      <p:sp>
        <p:nvSpPr>
          <p:cNvPr id="34" name="TextBox 33"/>
          <p:cNvSpPr txBox="1"/>
          <p:nvPr/>
        </p:nvSpPr>
        <p:spPr>
          <a:xfrm>
            <a:off x="6761735" y="2559429"/>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a:t>
            </a:r>
          </a:p>
        </p:txBody>
      </p:sp>
      <p:sp>
        <p:nvSpPr>
          <p:cNvPr id="35" name="TextBox 34"/>
          <p:cNvSpPr txBox="1"/>
          <p:nvPr/>
        </p:nvSpPr>
        <p:spPr>
          <a:xfrm>
            <a:off x="7209502" y="2498841"/>
            <a:ext cx="1934497"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4000" b="1" dirty="0">
                <a:solidFill>
                  <a:schemeClr val="accent6"/>
                </a:solidFill>
                <a:latin typeface="Calibri" panose="020F0502020204030204" pitchFamily="34" charset="0"/>
                <a:cs typeface="Arial Narrow"/>
              </a:rPr>
              <a:t>$60</a:t>
            </a:r>
          </a:p>
        </p:txBody>
      </p:sp>
      <p:sp>
        <p:nvSpPr>
          <p:cNvPr id="36" name="TextBox 35"/>
          <p:cNvSpPr txBox="1"/>
          <p:nvPr/>
        </p:nvSpPr>
        <p:spPr>
          <a:xfrm>
            <a:off x="2833418" y="4090933"/>
            <a:ext cx="961103"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60 </a:t>
            </a:r>
          </a:p>
        </p:txBody>
      </p:sp>
      <p:sp>
        <p:nvSpPr>
          <p:cNvPr id="37" name="TextBox 36"/>
          <p:cNvSpPr txBox="1"/>
          <p:nvPr/>
        </p:nvSpPr>
        <p:spPr>
          <a:xfrm>
            <a:off x="3526424" y="4061754"/>
            <a:ext cx="914400"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miles</a:t>
            </a:r>
          </a:p>
        </p:txBody>
      </p:sp>
      <p:sp>
        <p:nvSpPr>
          <p:cNvPr id="38" name="TextBox 37"/>
          <p:cNvSpPr txBox="1"/>
          <p:nvPr/>
        </p:nvSpPr>
        <p:spPr>
          <a:xfrm>
            <a:off x="3453579" y="4447353"/>
            <a:ext cx="1418303" cy="862779"/>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kg (</a:t>
            </a:r>
            <a:r>
              <a:rPr lang="en-US" sz="2000" b="1" dirty="0" err="1">
                <a:solidFill>
                  <a:schemeClr val="tx1">
                    <a:lumMod val="50000"/>
                  </a:schemeClr>
                </a:solidFill>
                <a:latin typeface="Calibri" panose="020F0502020204030204" pitchFamily="34" charset="0"/>
                <a:cs typeface="Arial Narrow"/>
              </a:rPr>
              <a:t>gge</a:t>
            </a:r>
            <a:r>
              <a:rPr lang="en-US" sz="2000" b="1" dirty="0">
                <a:solidFill>
                  <a:schemeClr val="tx1">
                    <a:lumMod val="50000"/>
                  </a:schemeClr>
                </a:solidFill>
                <a:latin typeface="Calibri" panose="020F0502020204030204" pitchFamily="34" charset="0"/>
                <a:cs typeface="Arial Narrow"/>
              </a:rPr>
              <a:t>)</a:t>
            </a:r>
          </a:p>
        </p:txBody>
      </p:sp>
      <p:cxnSp>
        <p:nvCxnSpPr>
          <p:cNvPr id="39" name="Straight Connector 38"/>
          <p:cNvCxnSpPr/>
          <p:nvPr/>
        </p:nvCxnSpPr>
        <p:spPr>
          <a:xfrm>
            <a:off x="3526424" y="4459695"/>
            <a:ext cx="879987"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43731" y="4149577"/>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X</a:t>
            </a:r>
          </a:p>
        </p:txBody>
      </p:sp>
      <p:sp>
        <p:nvSpPr>
          <p:cNvPr id="41" name="TextBox 40"/>
          <p:cNvSpPr txBox="1"/>
          <p:nvPr/>
        </p:nvSpPr>
        <p:spPr>
          <a:xfrm>
            <a:off x="5064839" y="4139279"/>
            <a:ext cx="961103"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5</a:t>
            </a:r>
          </a:p>
        </p:txBody>
      </p:sp>
      <p:sp>
        <p:nvSpPr>
          <p:cNvPr id="42" name="TextBox 41"/>
          <p:cNvSpPr txBox="1"/>
          <p:nvPr/>
        </p:nvSpPr>
        <p:spPr>
          <a:xfrm>
            <a:off x="5638799" y="4078695"/>
            <a:ext cx="1703439"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kg (</a:t>
            </a:r>
            <a:r>
              <a:rPr lang="en-US" sz="2000" b="1" dirty="0" err="1">
                <a:solidFill>
                  <a:schemeClr val="tx1">
                    <a:lumMod val="50000"/>
                  </a:schemeClr>
                </a:solidFill>
                <a:latin typeface="Calibri" panose="020F0502020204030204" pitchFamily="34" charset="0"/>
                <a:cs typeface="Arial Narrow"/>
              </a:rPr>
              <a:t>gge</a:t>
            </a:r>
            <a:r>
              <a:rPr lang="en-US" sz="2000" b="1" dirty="0">
                <a:solidFill>
                  <a:schemeClr val="tx1">
                    <a:lumMod val="50000"/>
                  </a:schemeClr>
                </a:solidFill>
                <a:latin typeface="Calibri" panose="020F0502020204030204" pitchFamily="34" charset="0"/>
                <a:cs typeface="Arial Narrow"/>
              </a:rPr>
              <a:t>)</a:t>
            </a:r>
          </a:p>
        </p:txBody>
      </p:sp>
      <p:sp>
        <p:nvSpPr>
          <p:cNvPr id="43" name="TextBox 42"/>
          <p:cNvSpPr txBox="1"/>
          <p:nvPr/>
        </p:nvSpPr>
        <p:spPr>
          <a:xfrm>
            <a:off x="5791199" y="4459695"/>
            <a:ext cx="1044677"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tank</a:t>
            </a:r>
          </a:p>
        </p:txBody>
      </p:sp>
      <p:sp>
        <p:nvSpPr>
          <p:cNvPr id="45" name="TextBox 44"/>
          <p:cNvSpPr txBox="1"/>
          <p:nvPr/>
        </p:nvSpPr>
        <p:spPr>
          <a:xfrm>
            <a:off x="6760906" y="4104319"/>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a:t>
            </a:r>
          </a:p>
        </p:txBody>
      </p:sp>
      <p:sp>
        <p:nvSpPr>
          <p:cNvPr id="46" name="TextBox 45"/>
          <p:cNvSpPr txBox="1"/>
          <p:nvPr/>
        </p:nvSpPr>
        <p:spPr>
          <a:xfrm>
            <a:off x="7162799" y="4104319"/>
            <a:ext cx="1934497"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300 miles</a:t>
            </a:r>
          </a:p>
        </p:txBody>
      </p:sp>
      <p:sp>
        <p:nvSpPr>
          <p:cNvPr id="47" name="TextBox 46"/>
          <p:cNvSpPr txBox="1"/>
          <p:nvPr/>
        </p:nvSpPr>
        <p:spPr>
          <a:xfrm>
            <a:off x="2895599" y="5369979"/>
            <a:ext cx="961103"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5 </a:t>
            </a:r>
          </a:p>
        </p:txBody>
      </p:sp>
      <p:sp>
        <p:nvSpPr>
          <p:cNvPr id="48" name="TextBox 47"/>
          <p:cNvSpPr txBox="1"/>
          <p:nvPr/>
        </p:nvSpPr>
        <p:spPr>
          <a:xfrm>
            <a:off x="3603522" y="5293779"/>
            <a:ext cx="1349477"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kg</a:t>
            </a:r>
          </a:p>
        </p:txBody>
      </p:sp>
      <p:sp>
        <p:nvSpPr>
          <p:cNvPr id="49" name="TextBox 48"/>
          <p:cNvSpPr txBox="1"/>
          <p:nvPr/>
        </p:nvSpPr>
        <p:spPr>
          <a:xfrm>
            <a:off x="4539478" y="5471922"/>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X</a:t>
            </a:r>
          </a:p>
        </p:txBody>
      </p:sp>
      <p:sp>
        <p:nvSpPr>
          <p:cNvPr id="50" name="TextBox 49"/>
          <p:cNvSpPr txBox="1"/>
          <p:nvPr/>
        </p:nvSpPr>
        <p:spPr>
          <a:xfrm>
            <a:off x="5714999" y="5293779"/>
            <a:ext cx="1703439"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dollars</a:t>
            </a:r>
          </a:p>
        </p:txBody>
      </p:sp>
      <p:sp>
        <p:nvSpPr>
          <p:cNvPr id="51" name="TextBox 50"/>
          <p:cNvSpPr txBox="1"/>
          <p:nvPr/>
        </p:nvSpPr>
        <p:spPr>
          <a:xfrm>
            <a:off x="5031542" y="5395722"/>
            <a:ext cx="961103"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3600" b="1" dirty="0">
                <a:solidFill>
                  <a:schemeClr val="tx1">
                    <a:lumMod val="50000"/>
                  </a:schemeClr>
                </a:solidFill>
                <a:latin typeface="Calibri" panose="020F0502020204030204" pitchFamily="34" charset="0"/>
                <a:cs typeface="Arial Narrow"/>
              </a:rPr>
              <a:t>10 </a:t>
            </a:r>
          </a:p>
        </p:txBody>
      </p:sp>
      <p:sp>
        <p:nvSpPr>
          <p:cNvPr id="53" name="TextBox 52"/>
          <p:cNvSpPr txBox="1"/>
          <p:nvPr/>
        </p:nvSpPr>
        <p:spPr>
          <a:xfrm>
            <a:off x="5714999" y="5598579"/>
            <a:ext cx="1295400" cy="6096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kg (</a:t>
            </a:r>
            <a:r>
              <a:rPr lang="en-US" sz="2000" b="1" dirty="0" err="1">
                <a:solidFill>
                  <a:schemeClr val="tx1">
                    <a:lumMod val="50000"/>
                  </a:schemeClr>
                </a:solidFill>
                <a:latin typeface="Calibri" panose="020F0502020204030204" pitchFamily="34" charset="0"/>
                <a:cs typeface="Arial Narrow"/>
              </a:rPr>
              <a:t>gge</a:t>
            </a:r>
            <a:r>
              <a:rPr lang="en-US" sz="2000" b="1" dirty="0">
                <a:solidFill>
                  <a:schemeClr val="tx1">
                    <a:lumMod val="50000"/>
                  </a:schemeClr>
                </a:solidFill>
                <a:latin typeface="Calibri" panose="020F0502020204030204" pitchFamily="34" charset="0"/>
                <a:cs typeface="Arial Narrow"/>
              </a:rPr>
              <a:t>)</a:t>
            </a:r>
          </a:p>
        </p:txBody>
      </p:sp>
      <p:sp>
        <p:nvSpPr>
          <p:cNvPr id="55" name="TextBox 54"/>
          <p:cNvSpPr txBox="1"/>
          <p:nvPr/>
        </p:nvSpPr>
        <p:spPr>
          <a:xfrm>
            <a:off x="6756189" y="5357107"/>
            <a:ext cx="914400" cy="533400"/>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dirty="0">
                <a:solidFill>
                  <a:schemeClr val="tx1">
                    <a:lumMod val="50000"/>
                  </a:schemeClr>
                </a:solidFill>
                <a:latin typeface="Calibri" panose="020F0502020204030204" pitchFamily="34" charset="0"/>
                <a:cs typeface="Arial Narrow"/>
              </a:rPr>
              <a:t>=</a:t>
            </a:r>
          </a:p>
        </p:txBody>
      </p:sp>
      <p:sp>
        <p:nvSpPr>
          <p:cNvPr id="56" name="TextBox 55"/>
          <p:cNvSpPr txBox="1"/>
          <p:nvPr/>
        </p:nvSpPr>
        <p:spPr>
          <a:xfrm>
            <a:off x="7129435" y="5339280"/>
            <a:ext cx="1934497" cy="914400"/>
          </a:xfrm>
          <a:prstGeom prst="rect">
            <a:avLst/>
          </a:prstGeom>
        </p:spPr>
        <p:txBody>
          <a:bodyPr vert="horz" wrap="square" lIns="91440" tIns="45720" rIns="91440" bIns="45720" rtlCol="0">
            <a:noAutofit/>
          </a:bodyPr>
          <a:lstStyle/>
          <a:p>
            <a:pPr defTabSz="457200">
              <a:spcBef>
                <a:spcPct val="20000"/>
              </a:spcBef>
              <a:buFont typeface="Arial"/>
              <a:buNone/>
            </a:pPr>
            <a:r>
              <a:rPr lang="en-US" sz="4000" b="1" dirty="0">
                <a:solidFill>
                  <a:schemeClr val="accent1"/>
                </a:solidFill>
                <a:latin typeface="Calibri" panose="020F0502020204030204" pitchFamily="34" charset="0"/>
                <a:cs typeface="Arial Narrow"/>
              </a:rPr>
              <a:t>$50</a:t>
            </a:r>
          </a:p>
        </p:txBody>
      </p:sp>
      <p:cxnSp>
        <p:nvCxnSpPr>
          <p:cNvPr id="57" name="Straight Connector 56"/>
          <p:cNvCxnSpPr/>
          <p:nvPr/>
        </p:nvCxnSpPr>
        <p:spPr>
          <a:xfrm>
            <a:off x="2895599" y="5155794"/>
            <a:ext cx="6248400" cy="0"/>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5740541" y="4488483"/>
            <a:ext cx="895898" cy="206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5818786" y="5674779"/>
            <a:ext cx="895898" cy="206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40558" y="3740454"/>
            <a:ext cx="9103441" cy="2815535"/>
          </a:xfrm>
          <a:prstGeom prst="rect">
            <a:avLst/>
          </a:prstGeom>
          <a:noFill/>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solidFill>
                <a:srgbClr val="7AC143">
                  <a:lumMod val="75000"/>
                </a:srgbClr>
              </a:solidFill>
              <a:latin typeface="Calibri" panose="020F0502020204030204" pitchFamily="34" charset="0"/>
            </a:endParaRPr>
          </a:p>
        </p:txBody>
      </p:sp>
      <p:cxnSp>
        <p:nvCxnSpPr>
          <p:cNvPr id="52" name="Straight Connector 51"/>
          <p:cNvCxnSpPr/>
          <p:nvPr/>
        </p:nvCxnSpPr>
        <p:spPr>
          <a:xfrm>
            <a:off x="3428999" y="5674779"/>
            <a:ext cx="879987" cy="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505199" y="5598579"/>
            <a:ext cx="1044677" cy="533400"/>
          </a:xfrm>
          <a:prstGeom prst="rect">
            <a:avLst/>
          </a:prstGeom>
        </p:spPr>
        <p:txBody>
          <a:bodyPr vert="horz" wrap="square" lIns="91440" tIns="45720" rIns="91440" bIns="45720" rtlCol="0">
            <a:normAutofit/>
          </a:bodyPr>
          <a:lstStyle/>
          <a:p>
            <a:pPr defTabSz="457200">
              <a:spcBef>
                <a:spcPct val="20000"/>
              </a:spcBef>
              <a:buFont typeface="Arial"/>
              <a:buNone/>
            </a:pPr>
            <a:r>
              <a:rPr lang="en-US" sz="2000" b="1" dirty="0">
                <a:solidFill>
                  <a:schemeClr val="tx1">
                    <a:lumMod val="50000"/>
                  </a:schemeClr>
                </a:solidFill>
                <a:latin typeface="Calibri" panose="020F0502020204030204" pitchFamily="34" charset="0"/>
                <a:cs typeface="Arial Narrow"/>
              </a:rPr>
              <a:t>tank</a:t>
            </a:r>
          </a:p>
        </p:txBody>
      </p:sp>
      <p:cxnSp>
        <p:nvCxnSpPr>
          <p:cNvPr id="64" name="Straight Connector 63"/>
          <p:cNvCxnSpPr/>
          <p:nvPr/>
        </p:nvCxnSpPr>
        <p:spPr>
          <a:xfrm flipV="1">
            <a:off x="5733502" y="2895600"/>
            <a:ext cx="895898" cy="2060"/>
          </a:xfrm>
          <a:prstGeom prst="line">
            <a:avLst/>
          </a:prstGeom>
          <a:ln w="2540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008483" y="6039760"/>
            <a:ext cx="2517288" cy="279572"/>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000" i="0" u="none" strike="noStrike" kern="1200" cap="none" spc="0" normalizeH="0" baseline="0" noProof="0" dirty="0" err="1">
                <a:ln>
                  <a:noFill/>
                </a:ln>
                <a:solidFill>
                  <a:schemeClr val="tx1">
                    <a:lumMod val="50000"/>
                  </a:schemeClr>
                </a:solidFill>
                <a:effectLst/>
                <a:uLnTx/>
                <a:uFillTx/>
                <a:latin typeface="Calibri" panose="020F0502020204030204" pitchFamily="34" charset="0"/>
                <a:ea typeface="+mn-ea"/>
                <a:cs typeface="Arial Narrow"/>
              </a:rPr>
              <a:t>gge</a:t>
            </a:r>
            <a:r>
              <a:rPr kumimoji="0" lang="en-US" sz="100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Arial Narrow"/>
              </a:rPr>
              <a:t>: gallon of gasoline equivalent</a:t>
            </a:r>
          </a:p>
        </p:txBody>
      </p:sp>
      <p:sp>
        <p:nvSpPr>
          <p:cNvPr id="6" name="TextBox 5"/>
          <p:cNvSpPr txBox="1"/>
          <p:nvPr/>
        </p:nvSpPr>
        <p:spPr>
          <a:xfrm>
            <a:off x="4773051" y="6208131"/>
            <a:ext cx="4514056" cy="327261"/>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000" dirty="0">
                <a:solidFill>
                  <a:srgbClr val="0B0C0D"/>
                </a:solidFill>
                <a:latin typeface="Calibri" panose="020F0502020204030204" pitchFamily="34" charset="0"/>
                <a:cs typeface="Arial Narrow"/>
              </a:rPr>
              <a:t>Note: 1 kg of hydrogen has the same amount of energy as 1 gallon of gasoline  </a:t>
            </a:r>
            <a:endParaRPr kumimoji="0" lang="en-US" sz="1000" i="0" u="none" strike="noStrike" kern="1200" cap="none" spc="0" normalizeH="0" baseline="0" noProof="0" dirty="0">
              <a:ln>
                <a:noFill/>
              </a:ln>
              <a:solidFill>
                <a:srgbClr val="0B0C0D"/>
              </a:solidFill>
              <a:effectLst/>
              <a:uLnTx/>
              <a:uFillTx/>
              <a:latin typeface="Calibri" panose="020F0502020204030204" pitchFamily="34" charset="0"/>
              <a:cs typeface="Arial Narrow"/>
            </a:endParaRPr>
          </a:p>
        </p:txBody>
      </p:sp>
      <p:sp>
        <p:nvSpPr>
          <p:cNvPr id="9" name="TextBox 8"/>
          <p:cNvSpPr txBox="1"/>
          <p:nvPr/>
        </p:nvSpPr>
        <p:spPr>
          <a:xfrm>
            <a:off x="3664887" y="3377993"/>
            <a:ext cx="5340358" cy="276999"/>
          </a:xfrm>
          <a:prstGeom prst="rect">
            <a:avLst/>
          </a:prstGeom>
          <a:noFill/>
        </p:spPr>
        <p:txBody>
          <a:bodyPr wrap="square" rtlCol="0">
            <a:spAutoFit/>
          </a:bodyPr>
          <a:lstStyle/>
          <a:p>
            <a:pPr algn="r"/>
            <a:r>
              <a:rPr lang="en-US" sz="1200" dirty="0">
                <a:latin typeface="Calibri" panose="020F0502020204030204" pitchFamily="34" charset="0"/>
              </a:rPr>
              <a:t>Note: Illustrative example, does not reflect current gasoline prices</a:t>
            </a:r>
          </a:p>
        </p:txBody>
      </p:sp>
    </p:spTree>
    <p:extLst>
      <p:ext uri="{BB962C8B-B14F-4D97-AF65-F5344CB8AC3E}">
        <p14:creationId xmlns:p14="http://schemas.microsoft.com/office/powerpoint/2010/main" val="1534290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6" grpId="0"/>
      <p:bldP spid="17" grpId="0"/>
      <p:bldP spid="18" grpId="0"/>
      <p:bldP spid="19" grpId="0"/>
      <p:bldP spid="22" grpId="0"/>
      <p:bldP spid="23" grpId="0"/>
      <p:bldP spid="24" grpId="0"/>
      <p:bldP spid="27" grpId="0"/>
      <p:bldP spid="28" grpId="0"/>
      <p:bldP spid="26" grpId="0"/>
      <p:bldP spid="29" grpId="0"/>
      <p:bldP spid="30" grpId="0"/>
      <p:bldP spid="33" grpId="0"/>
      <p:bldP spid="34" grpId="0"/>
      <p:bldP spid="35" grpId="0"/>
      <p:bldP spid="36" grpId="0"/>
      <p:bldP spid="37" grpId="0"/>
      <p:bldP spid="38" grpId="0"/>
      <p:bldP spid="40" grpId="0"/>
      <p:bldP spid="41" grpId="0"/>
      <p:bldP spid="42" grpId="0"/>
      <p:bldP spid="43" grpId="0"/>
      <p:bldP spid="45" grpId="0"/>
      <p:bldP spid="46" grpId="0"/>
      <p:bldP spid="47" grpId="0"/>
      <p:bldP spid="48" grpId="0"/>
      <p:bldP spid="49" grpId="0"/>
      <p:bldP spid="50" grpId="0"/>
      <p:bldP spid="51" grpId="0"/>
      <p:bldP spid="53" grpId="0"/>
      <p:bldP spid="55" grpId="0"/>
      <p:bldP spid="56" grpId="0"/>
      <p:bldP spid="60" grpId="0" animBg="1"/>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Chart 55"/>
          <p:cNvGraphicFramePr>
            <a:graphicFrameLocks/>
          </p:cNvGraphicFramePr>
          <p:nvPr/>
        </p:nvGraphicFramePr>
        <p:xfrm>
          <a:off x="4986809" y="2921630"/>
          <a:ext cx="3987898" cy="2225060"/>
        </p:xfrm>
        <a:graphic>
          <a:graphicData uri="http://schemas.openxmlformats.org/drawingml/2006/chart">
            <c:chart xmlns:c="http://schemas.openxmlformats.org/drawingml/2006/chart" xmlns:r="http://schemas.openxmlformats.org/officeDocument/2006/relationships" r:id="rId3"/>
          </a:graphicData>
        </a:graphic>
      </p:graphicFrame>
      <p:sp>
        <p:nvSpPr>
          <p:cNvPr id="79" name="Rectangle 78"/>
          <p:cNvSpPr/>
          <p:nvPr/>
        </p:nvSpPr>
        <p:spPr>
          <a:xfrm>
            <a:off x="5167949" y="4710262"/>
            <a:ext cx="3911935" cy="39977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78" name="Rectangle 77"/>
          <p:cNvSpPr/>
          <p:nvPr/>
        </p:nvSpPr>
        <p:spPr>
          <a:xfrm>
            <a:off x="5159775" y="2445042"/>
            <a:ext cx="3920109" cy="4319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37" name="Rectangle 36"/>
          <p:cNvSpPr/>
          <p:nvPr/>
        </p:nvSpPr>
        <p:spPr>
          <a:xfrm>
            <a:off x="133806" y="3509719"/>
            <a:ext cx="4918097" cy="51132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3" name="Rectangle 22"/>
          <p:cNvSpPr/>
          <p:nvPr/>
        </p:nvSpPr>
        <p:spPr>
          <a:xfrm>
            <a:off x="163772" y="1969845"/>
            <a:ext cx="4896949" cy="468930"/>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1" name="Rectangle 20"/>
          <p:cNvSpPr/>
          <p:nvPr/>
        </p:nvSpPr>
        <p:spPr>
          <a:xfrm>
            <a:off x="6265256" y="903830"/>
            <a:ext cx="2840391" cy="99622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0" name="Rectangle 19"/>
          <p:cNvSpPr/>
          <p:nvPr/>
        </p:nvSpPr>
        <p:spPr>
          <a:xfrm>
            <a:off x="163772" y="903830"/>
            <a:ext cx="1787858" cy="100933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 name="Title 1"/>
          <p:cNvSpPr>
            <a:spLocks noGrp="1"/>
          </p:cNvSpPr>
          <p:nvPr>
            <p:ph type="title"/>
          </p:nvPr>
        </p:nvSpPr>
        <p:spPr/>
        <p:txBody>
          <a:bodyPr/>
          <a:lstStyle/>
          <a:p>
            <a:r>
              <a:rPr lang="en-US" sz="3600" dirty="0"/>
              <a:t>DOE Hydrogen and Fuel Cells Program</a:t>
            </a:r>
          </a:p>
        </p:txBody>
      </p:sp>
      <p:sp>
        <p:nvSpPr>
          <p:cNvPr id="14" name="TextBox 13"/>
          <p:cNvSpPr txBox="1"/>
          <p:nvPr/>
        </p:nvSpPr>
        <p:spPr>
          <a:xfrm>
            <a:off x="23504" y="1028826"/>
            <a:ext cx="2060812" cy="662940"/>
          </a:xfrm>
          <a:prstGeom prst="rect">
            <a:avLst/>
          </a:prstGeom>
        </p:spPr>
        <p:txBody>
          <a:bodyPr vert="horz" wrap="square" lIns="91440" tIns="45720" rIns="91440" bIns="45720" rtlCol="0">
            <a:noAutofit/>
          </a:bodyPr>
          <a:lstStyle/>
          <a:p>
            <a:pPr algn="ctr" defTabSz="457200">
              <a:lnSpc>
                <a:spcPct val="90000"/>
              </a:lnSpc>
              <a:buFont typeface="Arial"/>
              <a:buNone/>
            </a:pPr>
            <a:r>
              <a:rPr lang="en-US" sz="2700" b="1" dirty="0">
                <a:solidFill>
                  <a:prstClr val="white"/>
                </a:solidFill>
                <a:latin typeface="Calibri" panose="020F0502020204030204" pitchFamily="34" charset="0"/>
                <a:cs typeface="Arial Narrow"/>
              </a:rPr>
              <a:t>Early R&amp;D Focus</a:t>
            </a:r>
          </a:p>
        </p:txBody>
      </p:sp>
      <p:sp>
        <p:nvSpPr>
          <p:cNvPr id="17" name="Rectangle 16"/>
          <p:cNvSpPr/>
          <p:nvPr/>
        </p:nvSpPr>
        <p:spPr>
          <a:xfrm>
            <a:off x="6305237" y="878604"/>
            <a:ext cx="2800410" cy="1015663"/>
          </a:xfrm>
          <a:prstGeom prst="rect">
            <a:avLst/>
          </a:prstGeom>
        </p:spPr>
        <p:txBody>
          <a:bodyPr wrap="square">
            <a:spAutoFit/>
          </a:bodyPr>
          <a:lstStyle/>
          <a:p>
            <a:pPr marL="182880" indent="-182880">
              <a:buFont typeface="Arial" panose="020B0604020202020204" pitchFamily="34" charset="0"/>
              <a:buChar char="•"/>
            </a:pPr>
            <a:r>
              <a:rPr lang="en-US" sz="2000" spc="-150" dirty="0">
                <a:solidFill>
                  <a:srgbClr val="000000"/>
                </a:solidFill>
                <a:latin typeface="Calibri" panose="020F0502020204030204" pitchFamily="34" charset="0"/>
              </a:rPr>
              <a:t>Energy security</a:t>
            </a:r>
          </a:p>
          <a:p>
            <a:pPr marL="182880" indent="-182880">
              <a:buFont typeface="Arial" panose="020B0604020202020204" pitchFamily="34" charset="0"/>
              <a:buChar char="•"/>
            </a:pPr>
            <a:r>
              <a:rPr lang="en-US" sz="2000" spc="-150" dirty="0">
                <a:solidFill>
                  <a:srgbClr val="000000"/>
                </a:solidFill>
                <a:latin typeface="Calibri" panose="020F0502020204030204" pitchFamily="34" charset="0"/>
              </a:rPr>
              <a:t>Energy resiliency</a:t>
            </a:r>
          </a:p>
          <a:p>
            <a:pPr marL="182880" indent="-182880">
              <a:buFont typeface="Arial" panose="020B0604020202020204" pitchFamily="34" charset="0"/>
              <a:buChar char="•"/>
            </a:pPr>
            <a:r>
              <a:rPr lang="en-US" sz="2000" spc="-150" dirty="0">
                <a:solidFill>
                  <a:srgbClr val="000000"/>
                </a:solidFill>
                <a:latin typeface="Calibri" panose="020F0502020204030204" pitchFamily="34" charset="0"/>
              </a:rPr>
              <a:t>Strong  domestic economy</a:t>
            </a:r>
          </a:p>
        </p:txBody>
      </p:sp>
      <p:sp>
        <p:nvSpPr>
          <p:cNvPr id="18" name="TextBox 17"/>
          <p:cNvSpPr txBox="1"/>
          <p:nvPr/>
        </p:nvSpPr>
        <p:spPr>
          <a:xfrm>
            <a:off x="2199504" y="891104"/>
            <a:ext cx="3777898" cy="642159"/>
          </a:xfrm>
          <a:prstGeom prst="rect">
            <a:avLst/>
          </a:prstGeom>
        </p:spPr>
        <p:txBody>
          <a:bodyPr vert="horz" wrap="square" lIns="91440" tIns="45720" rIns="91440" bIns="45720" rtlCol="0">
            <a:noAutofit/>
          </a:bodyPr>
          <a:lstStyle/>
          <a:p>
            <a:pPr algn="ctr" defTabSz="457200">
              <a:lnSpc>
                <a:spcPct val="90000"/>
              </a:lnSpc>
              <a:spcBef>
                <a:spcPct val="20000"/>
              </a:spcBef>
              <a:buFont typeface="Arial"/>
              <a:buNone/>
            </a:pPr>
            <a:r>
              <a:rPr lang="en-US" sz="2200" b="1" spc="-150" dirty="0">
                <a:solidFill>
                  <a:srgbClr val="000608"/>
                </a:solidFill>
                <a:latin typeface="Calibri" panose="020F0502020204030204" pitchFamily="34" charset="0"/>
                <a:cs typeface="Arial Narrow"/>
              </a:rPr>
              <a:t>Applied research, development and innovation in emerging hydrogen and fuel cell technologies </a:t>
            </a:r>
            <a:r>
              <a:rPr lang="en-US" sz="2200" spc="-150" dirty="0">
                <a:solidFill>
                  <a:srgbClr val="000608"/>
                </a:solidFill>
                <a:latin typeface="Calibri" panose="020F0502020204030204" pitchFamily="34" charset="0"/>
                <a:cs typeface="Arial Narrow"/>
              </a:rPr>
              <a:t>leading to:</a:t>
            </a:r>
          </a:p>
        </p:txBody>
      </p:sp>
      <p:sp>
        <p:nvSpPr>
          <p:cNvPr id="22" name="Rectangle 21"/>
          <p:cNvSpPr/>
          <p:nvPr/>
        </p:nvSpPr>
        <p:spPr>
          <a:xfrm>
            <a:off x="163774" y="1971775"/>
            <a:ext cx="4896947" cy="4533705"/>
          </a:xfrm>
          <a:prstGeom prst="rect">
            <a:avLst/>
          </a:prstGeom>
          <a:noFill/>
          <a:ln w="12700">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4" name="TextBox 23"/>
          <p:cNvSpPr txBox="1"/>
          <p:nvPr/>
        </p:nvSpPr>
        <p:spPr>
          <a:xfrm>
            <a:off x="-40443" y="3509719"/>
            <a:ext cx="2868490" cy="642159"/>
          </a:xfrm>
          <a:prstGeom prst="rect">
            <a:avLst/>
          </a:prstGeom>
        </p:spPr>
        <p:txBody>
          <a:bodyPr vert="horz" wrap="square" lIns="91440" tIns="45720" rIns="91440" bIns="45720" rtlCol="0">
            <a:noAutofit/>
          </a:bodyPr>
          <a:lstStyle/>
          <a:p>
            <a:pPr algn="ctr" defTabSz="457200">
              <a:spcBef>
                <a:spcPct val="20000"/>
              </a:spcBef>
              <a:buFont typeface="Arial"/>
              <a:buNone/>
            </a:pPr>
            <a:r>
              <a:rPr lang="en-US" sz="2400" b="1" dirty="0">
                <a:solidFill>
                  <a:srgbClr val="000608"/>
                </a:solidFill>
                <a:latin typeface="Calibri" panose="020F0502020204030204" pitchFamily="34" charset="0"/>
                <a:cs typeface="Arial Narrow"/>
              </a:rPr>
              <a:t>Fuel Cells</a:t>
            </a:r>
          </a:p>
        </p:txBody>
      </p:sp>
      <p:sp>
        <p:nvSpPr>
          <p:cNvPr id="26" name="Rectangle 25"/>
          <p:cNvSpPr/>
          <p:nvPr/>
        </p:nvSpPr>
        <p:spPr>
          <a:xfrm>
            <a:off x="5159775" y="1971775"/>
            <a:ext cx="3914631" cy="466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5" name="TextBox 4"/>
          <p:cNvSpPr txBox="1"/>
          <p:nvPr/>
        </p:nvSpPr>
        <p:spPr>
          <a:xfrm>
            <a:off x="5794268" y="1973379"/>
            <a:ext cx="2686050" cy="662940"/>
          </a:xfrm>
          <a:prstGeom prst="rect">
            <a:avLst/>
          </a:prstGeom>
        </p:spPr>
        <p:txBody>
          <a:bodyPr vert="horz" wrap="square" lIns="91440" tIns="45720" rIns="91440" bIns="45720" rtlCol="0">
            <a:noAutofit/>
          </a:bodyPr>
          <a:lstStyle/>
          <a:p>
            <a:pPr algn="ctr" defTabSz="457200">
              <a:lnSpc>
                <a:spcPct val="90000"/>
              </a:lnSpc>
              <a:buFont typeface="Arial"/>
              <a:buNone/>
            </a:pPr>
            <a:r>
              <a:rPr lang="en-US" sz="2700" b="1" dirty="0">
                <a:solidFill>
                  <a:prstClr val="white"/>
                </a:solidFill>
                <a:latin typeface="Calibri" panose="020F0502020204030204" pitchFamily="34" charset="0"/>
                <a:cs typeface="Arial Narrow"/>
              </a:rPr>
              <a:t>Early R&amp;D Impact</a:t>
            </a:r>
          </a:p>
        </p:txBody>
      </p:sp>
      <p:pic>
        <p:nvPicPr>
          <p:cNvPr id="27" name="Picture 26"/>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936880" y="2616546"/>
            <a:ext cx="793280" cy="820714"/>
          </a:xfrm>
          <a:prstGeom prst="rect">
            <a:avLst/>
          </a:prstGeom>
        </p:spPr>
      </p:pic>
      <p:sp>
        <p:nvSpPr>
          <p:cNvPr id="28" name="Rectangle 27"/>
          <p:cNvSpPr/>
          <p:nvPr/>
        </p:nvSpPr>
        <p:spPr>
          <a:xfrm>
            <a:off x="224985" y="4265591"/>
            <a:ext cx="2601364" cy="1991314"/>
          </a:xfrm>
          <a:prstGeom prst="rect">
            <a:avLst/>
          </a:prstGeom>
        </p:spPr>
        <p:txBody>
          <a:bodyPr wrap="square">
            <a:spAutoFit/>
          </a:bodyPr>
          <a:lstStyle/>
          <a:p>
            <a:pPr marL="182880" indent="-182880">
              <a:lnSpc>
                <a:spcPct val="90000"/>
              </a:lnSpc>
              <a:spcAft>
                <a:spcPts val="600"/>
              </a:spcAft>
              <a:buFont typeface="Arial" panose="020B0604020202020204" pitchFamily="34" charset="0"/>
              <a:buChar char="•"/>
            </a:pPr>
            <a:r>
              <a:rPr lang="en-US" sz="1900" dirty="0">
                <a:solidFill>
                  <a:srgbClr val="000608"/>
                </a:solidFill>
                <a:latin typeface="Calibri" panose="020F0502020204030204" pitchFamily="34" charset="0"/>
              </a:rPr>
              <a:t>PGM-free catalysts</a:t>
            </a:r>
          </a:p>
          <a:p>
            <a:pPr marL="182880" indent="-182880">
              <a:lnSpc>
                <a:spcPct val="90000"/>
              </a:lnSpc>
              <a:spcAft>
                <a:spcPts val="600"/>
              </a:spcAft>
              <a:buFont typeface="Arial" panose="020B0604020202020204" pitchFamily="34" charset="0"/>
              <a:buChar char="•"/>
            </a:pPr>
            <a:r>
              <a:rPr lang="en-US" sz="1900" dirty="0">
                <a:solidFill>
                  <a:srgbClr val="000608"/>
                </a:solidFill>
                <a:latin typeface="Calibri" panose="020F0502020204030204" pitchFamily="34" charset="0"/>
              </a:rPr>
              <a:t>Durable MEAs</a:t>
            </a:r>
          </a:p>
          <a:p>
            <a:pPr marL="182880" indent="-182880">
              <a:lnSpc>
                <a:spcPct val="90000"/>
              </a:lnSpc>
              <a:buFont typeface="Arial" panose="020B0604020202020204" pitchFamily="34" charset="0"/>
              <a:buChar char="•"/>
            </a:pPr>
            <a:r>
              <a:rPr lang="en-US" sz="1900" dirty="0">
                <a:solidFill>
                  <a:srgbClr val="000608"/>
                </a:solidFill>
                <a:latin typeface="Calibri" panose="020F0502020204030204" pitchFamily="34" charset="0"/>
              </a:rPr>
              <a:t>Electrode performance </a:t>
            </a:r>
          </a:p>
          <a:p>
            <a:pPr marL="285750" indent="-285750">
              <a:spcAft>
                <a:spcPts val="600"/>
              </a:spcAft>
              <a:buFont typeface="Arial" panose="020B0604020202020204" pitchFamily="34" charset="0"/>
              <a:buChar char="•"/>
            </a:pPr>
            <a:endParaRPr lang="en-US" sz="2000" spc="-150" dirty="0">
              <a:solidFill>
                <a:srgbClr val="000608"/>
              </a:solidFill>
              <a:latin typeface="Calibri" panose="020F0502020204030204" pitchFamily="34" charset="0"/>
            </a:endParaRPr>
          </a:p>
          <a:p>
            <a:pPr>
              <a:spcAft>
                <a:spcPts val="600"/>
              </a:spcAft>
            </a:pPr>
            <a:r>
              <a:rPr lang="en-US" sz="2000" spc="-150" dirty="0">
                <a:solidFill>
                  <a:srgbClr val="000608"/>
                </a:solidFill>
                <a:latin typeface="Calibri" panose="020F0502020204030204" pitchFamily="34" charset="0"/>
              </a:rPr>
              <a:t> </a:t>
            </a:r>
          </a:p>
        </p:txBody>
      </p:sp>
      <p:sp>
        <p:nvSpPr>
          <p:cNvPr id="29" name="TextBox 28"/>
          <p:cNvSpPr txBox="1"/>
          <p:nvPr/>
        </p:nvSpPr>
        <p:spPr>
          <a:xfrm>
            <a:off x="3119499" y="3496425"/>
            <a:ext cx="1773221" cy="642159"/>
          </a:xfrm>
          <a:prstGeom prst="rect">
            <a:avLst/>
          </a:prstGeom>
        </p:spPr>
        <p:txBody>
          <a:bodyPr vert="horz" wrap="square" lIns="91440" tIns="45720" rIns="91440" bIns="45720" rtlCol="0">
            <a:noAutofit/>
          </a:bodyPr>
          <a:lstStyle/>
          <a:p>
            <a:pPr algn="ctr" defTabSz="457200">
              <a:spcBef>
                <a:spcPct val="20000"/>
              </a:spcBef>
              <a:buFont typeface="Arial"/>
              <a:buNone/>
            </a:pPr>
            <a:r>
              <a:rPr lang="en-US" sz="2400" b="1" dirty="0">
                <a:solidFill>
                  <a:srgbClr val="000608"/>
                </a:solidFill>
                <a:latin typeface="Calibri" panose="020F0502020204030204" pitchFamily="34" charset="0"/>
                <a:cs typeface="Arial Narrow"/>
              </a:rPr>
              <a:t>Hydrogen </a:t>
            </a:r>
          </a:p>
        </p:txBody>
      </p:sp>
      <p:pic>
        <p:nvPicPr>
          <p:cNvPr id="30" name="Picture 29"/>
          <p:cNvPicPr>
            <a:picLocks noChangeAspect="1"/>
          </p:cNvPicPr>
          <p:nvPr/>
        </p:nvPicPr>
        <p:blipFill>
          <a:blip r:embed="rId5" cstate="screen">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3637536" y="2630200"/>
            <a:ext cx="769055" cy="782707"/>
          </a:xfrm>
          <a:prstGeom prst="rect">
            <a:avLst/>
          </a:prstGeom>
        </p:spPr>
      </p:pic>
      <p:sp>
        <p:nvSpPr>
          <p:cNvPr id="31" name="Rectangle 30"/>
          <p:cNvSpPr/>
          <p:nvPr/>
        </p:nvSpPr>
        <p:spPr>
          <a:xfrm>
            <a:off x="2735254" y="4287136"/>
            <a:ext cx="2305231" cy="2794611"/>
          </a:xfrm>
          <a:prstGeom prst="rect">
            <a:avLst/>
          </a:prstGeom>
        </p:spPr>
        <p:txBody>
          <a:bodyPr wrap="square">
            <a:spAutoFit/>
          </a:bodyPr>
          <a:lstStyle/>
          <a:p>
            <a:pPr marL="182880" indent="-182880">
              <a:lnSpc>
                <a:spcPct val="90000"/>
              </a:lnSpc>
              <a:spcAft>
                <a:spcPts val="600"/>
              </a:spcAft>
              <a:buFont typeface="Arial" panose="020B0604020202020204" pitchFamily="34" charset="0"/>
              <a:buChar char="•"/>
            </a:pPr>
            <a:r>
              <a:rPr lang="en-US" sz="1900" dirty="0">
                <a:solidFill>
                  <a:srgbClr val="000608"/>
                </a:solidFill>
                <a:latin typeface="Calibri" panose="020F0502020204030204" pitchFamily="34" charset="0"/>
              </a:rPr>
              <a:t>Production pathways  </a:t>
            </a:r>
          </a:p>
          <a:p>
            <a:pPr marL="182880" indent="-182880">
              <a:lnSpc>
                <a:spcPct val="90000"/>
              </a:lnSpc>
              <a:spcAft>
                <a:spcPts val="600"/>
              </a:spcAft>
              <a:buFont typeface="Arial" panose="020B0604020202020204" pitchFamily="34" charset="0"/>
              <a:buChar char="•"/>
            </a:pPr>
            <a:r>
              <a:rPr lang="en-US" sz="1900" dirty="0">
                <a:solidFill>
                  <a:srgbClr val="000608"/>
                </a:solidFill>
                <a:latin typeface="Calibri" panose="020F0502020204030204" pitchFamily="34" charset="0"/>
              </a:rPr>
              <a:t>Delivery components </a:t>
            </a:r>
          </a:p>
          <a:p>
            <a:pPr marL="182880" indent="-182880">
              <a:lnSpc>
                <a:spcPct val="90000"/>
              </a:lnSpc>
              <a:buFont typeface="Arial" panose="020B0604020202020204" pitchFamily="34" charset="0"/>
              <a:buChar char="•"/>
            </a:pPr>
            <a:r>
              <a:rPr lang="en-US" sz="1900" dirty="0">
                <a:solidFill>
                  <a:srgbClr val="000608"/>
                </a:solidFill>
                <a:latin typeface="Calibri" panose="020F0502020204030204" pitchFamily="34" charset="0"/>
              </a:rPr>
              <a:t>Advanced materials for storage </a:t>
            </a:r>
          </a:p>
          <a:p>
            <a:pPr marL="182880" indent="-182880">
              <a:lnSpc>
                <a:spcPct val="90000"/>
              </a:lnSpc>
              <a:buFont typeface="Arial" panose="020B0604020202020204" pitchFamily="34" charset="0"/>
              <a:buChar char="•"/>
            </a:pPr>
            <a:endParaRPr lang="en-US" sz="2000" spc="-150" dirty="0">
              <a:solidFill>
                <a:srgbClr val="000608"/>
              </a:solidFill>
              <a:latin typeface="Calibri" panose="020F0502020204030204" pitchFamily="34" charset="0"/>
            </a:endParaRPr>
          </a:p>
          <a:p>
            <a:pPr marL="285750" indent="-285750">
              <a:spcAft>
                <a:spcPts val="600"/>
              </a:spcAft>
              <a:buFont typeface="Arial" panose="020B0604020202020204" pitchFamily="34" charset="0"/>
              <a:buChar char="•"/>
            </a:pPr>
            <a:endParaRPr lang="en-US" sz="2000" spc="-150" dirty="0">
              <a:solidFill>
                <a:srgbClr val="000608"/>
              </a:solidFill>
              <a:latin typeface="Calibri" panose="020F0502020204030204" pitchFamily="34" charset="0"/>
            </a:endParaRPr>
          </a:p>
          <a:p>
            <a:pPr>
              <a:spcAft>
                <a:spcPts val="600"/>
              </a:spcAft>
            </a:pPr>
            <a:r>
              <a:rPr lang="en-US" sz="2000" spc="-150" dirty="0">
                <a:solidFill>
                  <a:srgbClr val="000608"/>
                </a:solidFill>
                <a:latin typeface="Calibri" panose="020F0502020204030204" pitchFamily="34" charset="0"/>
              </a:rPr>
              <a:t> </a:t>
            </a:r>
          </a:p>
        </p:txBody>
      </p:sp>
      <p:cxnSp>
        <p:nvCxnSpPr>
          <p:cNvPr id="39" name="Straight Connector 38"/>
          <p:cNvCxnSpPr/>
          <p:nvPr/>
        </p:nvCxnSpPr>
        <p:spPr>
          <a:xfrm>
            <a:off x="2673935" y="4144215"/>
            <a:ext cx="0" cy="2065539"/>
          </a:xfrm>
          <a:prstGeom prst="line">
            <a:avLst/>
          </a:prstGeom>
          <a:ln w="15875">
            <a:solidFill>
              <a:srgbClr val="000608"/>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384437" y="2401987"/>
            <a:ext cx="3573617" cy="642159"/>
          </a:xfrm>
          <a:prstGeom prst="rect">
            <a:avLst/>
          </a:prstGeom>
        </p:spPr>
        <p:txBody>
          <a:bodyPr vert="horz" wrap="square" lIns="91440" tIns="45720" rIns="91440" bIns="45720" rtlCol="0">
            <a:noAutofit/>
          </a:bodyPr>
          <a:lstStyle/>
          <a:p>
            <a:pPr algn="ctr" defTabSz="457200">
              <a:spcBef>
                <a:spcPct val="20000"/>
              </a:spcBef>
              <a:buFont typeface="Arial"/>
              <a:buNone/>
            </a:pPr>
            <a:r>
              <a:rPr lang="en-US" sz="2600" b="1" spc="-150" dirty="0">
                <a:solidFill>
                  <a:srgbClr val="000608"/>
                </a:solidFill>
                <a:latin typeface="Calibri" panose="020F0502020204030204" pitchFamily="34" charset="0"/>
                <a:cs typeface="Arial Narrow"/>
              </a:rPr>
              <a:t>60% Lower Fuel Cell Cost </a:t>
            </a:r>
          </a:p>
        </p:txBody>
      </p:sp>
      <p:sp>
        <p:nvSpPr>
          <p:cNvPr id="41" name="TextBox 40"/>
          <p:cNvSpPr txBox="1"/>
          <p:nvPr/>
        </p:nvSpPr>
        <p:spPr>
          <a:xfrm>
            <a:off x="5238821" y="4665885"/>
            <a:ext cx="3751064" cy="642159"/>
          </a:xfrm>
          <a:prstGeom prst="rect">
            <a:avLst/>
          </a:prstGeom>
        </p:spPr>
        <p:txBody>
          <a:bodyPr vert="horz" wrap="square" lIns="91440" tIns="45720" rIns="91440" bIns="45720" rtlCol="0">
            <a:noAutofit/>
          </a:bodyPr>
          <a:lstStyle/>
          <a:p>
            <a:pPr algn="ctr" defTabSz="457200">
              <a:spcBef>
                <a:spcPct val="20000"/>
              </a:spcBef>
              <a:buFont typeface="Arial"/>
              <a:buNone/>
            </a:pPr>
            <a:r>
              <a:rPr lang="en-US" sz="2600" b="1" spc="-150" dirty="0">
                <a:solidFill>
                  <a:srgbClr val="000608"/>
                </a:solidFill>
                <a:latin typeface="Calibri" panose="020F0502020204030204" pitchFamily="34" charset="0"/>
                <a:cs typeface="Arial Narrow"/>
              </a:rPr>
              <a:t>Greater Fuel Cell Durability </a:t>
            </a:r>
          </a:p>
        </p:txBody>
      </p:sp>
      <p:sp>
        <p:nvSpPr>
          <p:cNvPr id="42" name="TextBox 41"/>
          <p:cNvSpPr txBox="1"/>
          <p:nvPr/>
        </p:nvSpPr>
        <p:spPr>
          <a:xfrm>
            <a:off x="224985" y="6045711"/>
            <a:ext cx="2837389" cy="290860"/>
          </a:xfrm>
          <a:prstGeom prst="rect">
            <a:avLst/>
          </a:prstGeom>
        </p:spPr>
        <p:txBody>
          <a:bodyPr vert="horz" wrap="square" lIns="91440" tIns="45720" rIns="91440" bIns="45720" rtlCol="0">
            <a:noAutofit/>
          </a:bodyPr>
          <a:lstStyle/>
          <a:p>
            <a:pPr defTabSz="457200">
              <a:spcBef>
                <a:spcPct val="20000"/>
              </a:spcBef>
              <a:buFont typeface="Arial"/>
              <a:buNone/>
            </a:pPr>
            <a:r>
              <a:rPr lang="en-US" sz="1050" dirty="0">
                <a:solidFill>
                  <a:srgbClr val="000608"/>
                </a:solidFill>
                <a:latin typeface="Calibri" panose="020F0502020204030204" pitchFamily="34" charset="0"/>
                <a:cs typeface="Arial Narrow"/>
              </a:rPr>
              <a:t>PGM = Platinum group metals</a:t>
            </a:r>
          </a:p>
          <a:p>
            <a:pPr defTabSz="457200">
              <a:spcBef>
                <a:spcPct val="20000"/>
              </a:spcBef>
              <a:buFont typeface="Arial"/>
              <a:buNone/>
            </a:pPr>
            <a:r>
              <a:rPr lang="en-US" sz="1050" dirty="0">
                <a:solidFill>
                  <a:srgbClr val="000608"/>
                </a:solidFill>
                <a:latin typeface="Calibri" panose="020F0502020204030204" pitchFamily="34" charset="0"/>
                <a:cs typeface="Arial Narrow"/>
              </a:rPr>
              <a:t>MEA = Membrane electrode assembly</a:t>
            </a:r>
          </a:p>
        </p:txBody>
      </p:sp>
      <p:sp>
        <p:nvSpPr>
          <p:cNvPr id="44" name="TextBox 43"/>
          <p:cNvSpPr txBox="1"/>
          <p:nvPr/>
        </p:nvSpPr>
        <p:spPr>
          <a:xfrm>
            <a:off x="1333520" y="1973379"/>
            <a:ext cx="2686050" cy="662940"/>
          </a:xfrm>
          <a:prstGeom prst="rect">
            <a:avLst/>
          </a:prstGeom>
        </p:spPr>
        <p:txBody>
          <a:bodyPr vert="horz" wrap="square" lIns="91440" tIns="45720" rIns="91440" bIns="45720" rtlCol="0">
            <a:noAutofit/>
          </a:bodyPr>
          <a:lstStyle/>
          <a:p>
            <a:pPr algn="ctr" defTabSz="457200">
              <a:lnSpc>
                <a:spcPct val="90000"/>
              </a:lnSpc>
              <a:buFont typeface="Arial"/>
              <a:buNone/>
            </a:pPr>
            <a:r>
              <a:rPr lang="en-US" sz="2700" b="1" dirty="0">
                <a:solidFill>
                  <a:prstClr val="white"/>
                </a:solidFill>
                <a:latin typeface="Calibri" panose="020F0502020204030204" pitchFamily="34" charset="0"/>
                <a:cs typeface="Arial Narrow"/>
              </a:rPr>
              <a:t>Early R&amp;D Areas</a:t>
            </a:r>
          </a:p>
        </p:txBody>
      </p:sp>
      <p:cxnSp>
        <p:nvCxnSpPr>
          <p:cNvPr id="52" name="Straight Connector 51"/>
          <p:cNvCxnSpPr/>
          <p:nvPr/>
        </p:nvCxnSpPr>
        <p:spPr>
          <a:xfrm flipV="1">
            <a:off x="5382682" y="4505995"/>
            <a:ext cx="3548099" cy="24"/>
          </a:xfrm>
          <a:prstGeom prst="line">
            <a:avLst/>
          </a:prstGeom>
          <a:ln w="15875">
            <a:solidFill>
              <a:srgbClr val="000608"/>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640939" y="4508466"/>
            <a:ext cx="584325" cy="216966"/>
          </a:xfrm>
          <a:prstGeom prst="rect">
            <a:avLst/>
          </a:prstGeom>
        </p:spPr>
        <p:txBody>
          <a:bodyPr vert="horz" wrap="square" lIns="91440" tIns="45720" rIns="91440" bIns="45720" rtlCol="0">
            <a:noAutofit/>
          </a:bodyPr>
          <a:lstStyle/>
          <a:p>
            <a:pPr defTabSz="457200">
              <a:spcBef>
                <a:spcPct val="20000"/>
              </a:spcBef>
              <a:buFont typeface="Arial"/>
              <a:buNone/>
            </a:pPr>
            <a:r>
              <a:rPr lang="en-US" sz="1050" b="1" dirty="0">
                <a:solidFill>
                  <a:srgbClr val="000608"/>
                </a:solidFill>
                <a:latin typeface="Calibri" panose="020F0502020204030204" pitchFamily="34" charset="0"/>
                <a:cs typeface="Arial Narrow"/>
              </a:rPr>
              <a:t>2006</a:t>
            </a:r>
          </a:p>
        </p:txBody>
      </p:sp>
      <p:sp>
        <p:nvSpPr>
          <p:cNvPr id="63" name="TextBox 62"/>
          <p:cNvSpPr txBox="1"/>
          <p:nvPr/>
        </p:nvSpPr>
        <p:spPr>
          <a:xfrm>
            <a:off x="8244334" y="4475861"/>
            <a:ext cx="584325" cy="216966"/>
          </a:xfrm>
          <a:prstGeom prst="rect">
            <a:avLst/>
          </a:prstGeom>
        </p:spPr>
        <p:txBody>
          <a:bodyPr vert="horz" wrap="square" lIns="91440" tIns="45720" rIns="91440" bIns="45720" rtlCol="0">
            <a:noAutofit/>
          </a:bodyPr>
          <a:lstStyle/>
          <a:p>
            <a:pPr defTabSz="457200">
              <a:spcBef>
                <a:spcPct val="20000"/>
              </a:spcBef>
              <a:buFont typeface="Arial"/>
              <a:buNone/>
            </a:pPr>
            <a:r>
              <a:rPr lang="en-US" sz="1050" b="1" dirty="0">
                <a:solidFill>
                  <a:srgbClr val="000608"/>
                </a:solidFill>
                <a:latin typeface="Calibri" panose="020F0502020204030204" pitchFamily="34" charset="0"/>
                <a:cs typeface="Arial Narrow"/>
              </a:rPr>
              <a:t>Today</a:t>
            </a:r>
          </a:p>
        </p:txBody>
      </p:sp>
      <p:cxnSp>
        <p:nvCxnSpPr>
          <p:cNvPr id="64" name="Straight Connector 63"/>
          <p:cNvCxnSpPr/>
          <p:nvPr/>
        </p:nvCxnSpPr>
        <p:spPr>
          <a:xfrm>
            <a:off x="5382682" y="3070481"/>
            <a:ext cx="0" cy="1435514"/>
          </a:xfrm>
          <a:prstGeom prst="line">
            <a:avLst/>
          </a:prstGeom>
          <a:ln w="15875">
            <a:solidFill>
              <a:srgbClr val="000608"/>
            </a:solidFill>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5191540" y="2839867"/>
            <a:ext cx="584325" cy="216966"/>
          </a:xfrm>
          <a:prstGeom prst="rect">
            <a:avLst/>
          </a:prstGeom>
        </p:spPr>
        <p:txBody>
          <a:bodyPr vert="horz" wrap="square" lIns="91440" tIns="45720" rIns="91440" bIns="45720" rtlCol="0">
            <a:noAutofit/>
          </a:bodyPr>
          <a:lstStyle/>
          <a:p>
            <a:pPr defTabSz="457200">
              <a:spcBef>
                <a:spcPct val="20000"/>
              </a:spcBef>
              <a:buFont typeface="Arial"/>
              <a:buNone/>
            </a:pPr>
            <a:r>
              <a:rPr lang="en-US" sz="1000" dirty="0">
                <a:solidFill>
                  <a:srgbClr val="000608"/>
                </a:solidFill>
                <a:latin typeface="Calibri" panose="020F0502020204030204" pitchFamily="34" charset="0"/>
                <a:cs typeface="Arial Narrow"/>
              </a:rPr>
              <a:t>$/KW</a:t>
            </a:r>
          </a:p>
        </p:txBody>
      </p:sp>
      <p:sp>
        <p:nvSpPr>
          <p:cNvPr id="70" name="TextBox 69"/>
          <p:cNvSpPr txBox="1"/>
          <p:nvPr/>
        </p:nvSpPr>
        <p:spPr>
          <a:xfrm>
            <a:off x="5602976" y="2934374"/>
            <a:ext cx="1116487" cy="337491"/>
          </a:xfrm>
          <a:prstGeom prst="rect">
            <a:avLst/>
          </a:prstGeom>
        </p:spPr>
        <p:txBody>
          <a:bodyPr vert="horz" wrap="square" lIns="91440" tIns="45720" rIns="91440" bIns="45720" rtlCol="0">
            <a:noAutofit/>
          </a:bodyPr>
          <a:lstStyle/>
          <a:p>
            <a:pPr defTabSz="457200">
              <a:spcBef>
                <a:spcPct val="20000"/>
              </a:spcBef>
              <a:buFont typeface="Arial"/>
              <a:buNone/>
            </a:pPr>
            <a:r>
              <a:rPr lang="en-US" sz="1600" b="1" dirty="0">
                <a:solidFill>
                  <a:srgbClr val="000608"/>
                </a:solidFill>
                <a:latin typeface="Calibri" panose="020F0502020204030204" pitchFamily="34" charset="0"/>
                <a:cs typeface="Arial Narrow"/>
              </a:rPr>
              <a:t>$124/KW</a:t>
            </a:r>
          </a:p>
        </p:txBody>
      </p:sp>
      <p:sp>
        <p:nvSpPr>
          <p:cNvPr id="72" name="TextBox 71"/>
          <p:cNvSpPr txBox="1"/>
          <p:nvPr/>
        </p:nvSpPr>
        <p:spPr>
          <a:xfrm>
            <a:off x="8170901" y="3877702"/>
            <a:ext cx="934746" cy="302643"/>
          </a:xfrm>
          <a:prstGeom prst="rect">
            <a:avLst/>
          </a:prstGeom>
        </p:spPr>
        <p:txBody>
          <a:bodyPr vert="horz" wrap="square" lIns="91440" tIns="45720" rIns="91440" bIns="45720" rtlCol="0">
            <a:noAutofit/>
          </a:bodyPr>
          <a:lstStyle/>
          <a:p>
            <a:pPr defTabSz="457200">
              <a:spcBef>
                <a:spcPct val="20000"/>
              </a:spcBef>
              <a:buFont typeface="Arial"/>
              <a:buNone/>
            </a:pPr>
            <a:r>
              <a:rPr lang="en-US" sz="1600" b="1" dirty="0">
                <a:solidFill>
                  <a:srgbClr val="000608"/>
                </a:solidFill>
                <a:latin typeface="Calibri" panose="020F0502020204030204" pitchFamily="34" charset="0"/>
                <a:cs typeface="Arial Narrow"/>
              </a:rPr>
              <a:t>$50/KW</a:t>
            </a:r>
          </a:p>
        </p:txBody>
      </p:sp>
      <p:sp>
        <p:nvSpPr>
          <p:cNvPr id="75" name="TextBox 74"/>
          <p:cNvSpPr txBox="1"/>
          <p:nvPr/>
        </p:nvSpPr>
        <p:spPr>
          <a:xfrm>
            <a:off x="5453009" y="4976001"/>
            <a:ext cx="1062011" cy="545018"/>
          </a:xfrm>
          <a:prstGeom prst="rect">
            <a:avLst/>
          </a:prstGeom>
        </p:spPr>
        <p:txBody>
          <a:bodyPr vert="horz" wrap="square" lIns="91440" tIns="45720" rIns="91440" bIns="45720" rtlCol="0">
            <a:noAutofit/>
          </a:bodyPr>
          <a:lstStyle/>
          <a:p>
            <a:pPr defTabSz="457200">
              <a:spcBef>
                <a:spcPct val="20000"/>
              </a:spcBef>
              <a:buFont typeface="Arial"/>
              <a:buNone/>
            </a:pPr>
            <a:r>
              <a:rPr lang="en-US" sz="3200" b="1" spc="300" dirty="0">
                <a:solidFill>
                  <a:srgbClr val="000608"/>
                </a:solidFill>
                <a:latin typeface="Calibri" panose="020F0502020204030204" pitchFamily="34" charset="0"/>
                <a:cs typeface="Arial Narrow"/>
              </a:rPr>
              <a:t>4X </a:t>
            </a:r>
          </a:p>
        </p:txBody>
      </p:sp>
      <p:sp>
        <p:nvSpPr>
          <p:cNvPr id="76" name="TextBox 75"/>
          <p:cNvSpPr txBox="1"/>
          <p:nvPr/>
        </p:nvSpPr>
        <p:spPr>
          <a:xfrm>
            <a:off x="6074519" y="5047719"/>
            <a:ext cx="2453642" cy="545018"/>
          </a:xfrm>
          <a:prstGeom prst="rect">
            <a:avLst/>
          </a:prstGeom>
        </p:spPr>
        <p:txBody>
          <a:bodyPr vert="horz" wrap="square" lIns="91440" tIns="45720" rIns="91440" bIns="45720" rtlCol="0">
            <a:noAutofit/>
          </a:bodyPr>
          <a:lstStyle/>
          <a:p>
            <a:pPr defTabSz="457200">
              <a:spcBef>
                <a:spcPct val="20000"/>
              </a:spcBef>
              <a:buFont typeface="Arial"/>
              <a:buNone/>
            </a:pPr>
            <a:r>
              <a:rPr lang="en-US" sz="2600" b="1" spc="300" dirty="0">
                <a:solidFill>
                  <a:srgbClr val="000608"/>
                </a:solidFill>
                <a:latin typeface="Calibri" panose="020F0502020204030204" pitchFamily="34" charset="0"/>
                <a:cs typeface="Arial Narrow"/>
              </a:rPr>
              <a:t>more hours</a:t>
            </a:r>
          </a:p>
        </p:txBody>
      </p:sp>
      <p:sp>
        <p:nvSpPr>
          <p:cNvPr id="77" name="TextBox 76"/>
          <p:cNvSpPr txBox="1"/>
          <p:nvPr/>
        </p:nvSpPr>
        <p:spPr>
          <a:xfrm>
            <a:off x="6265256" y="6017538"/>
            <a:ext cx="2885969" cy="545018"/>
          </a:xfrm>
          <a:prstGeom prst="rect">
            <a:avLst/>
          </a:prstGeom>
        </p:spPr>
        <p:txBody>
          <a:bodyPr vert="horz" wrap="square" lIns="91440" tIns="45720" rIns="91440" bIns="45720" rtlCol="0">
            <a:noAutofit/>
          </a:bodyPr>
          <a:lstStyle/>
          <a:p>
            <a:pPr defTabSz="457200">
              <a:spcBef>
                <a:spcPct val="20000"/>
              </a:spcBef>
              <a:buFont typeface="Arial"/>
              <a:buNone/>
            </a:pPr>
            <a:endParaRPr lang="en-US" sz="2800" b="1" dirty="0">
              <a:solidFill>
                <a:srgbClr val="000608"/>
              </a:solidFill>
              <a:latin typeface="Calibri" panose="020F0502020204030204" pitchFamily="34" charset="0"/>
              <a:cs typeface="Arial Narrow"/>
            </a:endParaRPr>
          </a:p>
        </p:txBody>
      </p:sp>
      <p:sp>
        <p:nvSpPr>
          <p:cNvPr id="80" name="TextBox 79"/>
          <p:cNvSpPr txBox="1"/>
          <p:nvPr/>
        </p:nvSpPr>
        <p:spPr>
          <a:xfrm>
            <a:off x="6707921" y="5684442"/>
            <a:ext cx="2752206" cy="545018"/>
          </a:xfrm>
          <a:prstGeom prst="rect">
            <a:avLst/>
          </a:prstGeom>
        </p:spPr>
        <p:txBody>
          <a:bodyPr vert="horz" wrap="square" lIns="91440" tIns="45720" rIns="91440" bIns="45720" rtlCol="0">
            <a:noAutofit/>
          </a:bodyPr>
          <a:lstStyle/>
          <a:p>
            <a:pPr defTabSz="457200">
              <a:spcBef>
                <a:spcPct val="20000"/>
              </a:spcBef>
              <a:buFont typeface="Arial"/>
              <a:buNone/>
            </a:pPr>
            <a:endParaRPr lang="en-US" spc="-150" dirty="0">
              <a:solidFill>
                <a:srgbClr val="000608"/>
              </a:solidFill>
              <a:latin typeface="Calibri" panose="020F0502020204030204" pitchFamily="34" charset="0"/>
              <a:cs typeface="Arial Narrow"/>
            </a:endParaRPr>
          </a:p>
        </p:txBody>
      </p:sp>
      <p:pic>
        <p:nvPicPr>
          <p:cNvPr id="81" name="Picture 8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73015" y="5159434"/>
            <a:ext cx="481219" cy="481219"/>
          </a:xfrm>
          <a:prstGeom prst="rect">
            <a:avLst/>
          </a:prstGeom>
        </p:spPr>
      </p:pic>
      <p:sp>
        <p:nvSpPr>
          <p:cNvPr id="47" name="Rectangle 46"/>
          <p:cNvSpPr/>
          <p:nvPr/>
        </p:nvSpPr>
        <p:spPr>
          <a:xfrm>
            <a:off x="5154298" y="5812205"/>
            <a:ext cx="3920109" cy="39977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48" name="TextBox 47"/>
          <p:cNvSpPr txBox="1"/>
          <p:nvPr/>
        </p:nvSpPr>
        <p:spPr>
          <a:xfrm>
            <a:off x="5118565" y="5748765"/>
            <a:ext cx="4025435" cy="642159"/>
          </a:xfrm>
          <a:prstGeom prst="rect">
            <a:avLst/>
          </a:prstGeom>
        </p:spPr>
        <p:txBody>
          <a:bodyPr vert="horz" wrap="square" lIns="91440" tIns="45720" rIns="91440" bIns="45720" rtlCol="0">
            <a:noAutofit/>
          </a:bodyPr>
          <a:lstStyle/>
          <a:p>
            <a:pPr algn="ctr" defTabSz="457200">
              <a:spcBef>
                <a:spcPct val="20000"/>
              </a:spcBef>
              <a:buFont typeface="Arial"/>
              <a:buNone/>
            </a:pPr>
            <a:r>
              <a:rPr lang="en-US" sz="2600" b="1" spc="-150" dirty="0">
                <a:solidFill>
                  <a:srgbClr val="000608"/>
                </a:solidFill>
                <a:latin typeface="Calibri" panose="020F0502020204030204" pitchFamily="34" charset="0"/>
                <a:cs typeface="Arial Narrow"/>
              </a:rPr>
              <a:t>80% Lower Electrolyzer Cost </a:t>
            </a:r>
          </a:p>
        </p:txBody>
      </p:sp>
      <p:sp>
        <p:nvSpPr>
          <p:cNvPr id="49" name="TextBox 48"/>
          <p:cNvSpPr txBox="1"/>
          <p:nvPr/>
        </p:nvSpPr>
        <p:spPr>
          <a:xfrm>
            <a:off x="5720916" y="6165535"/>
            <a:ext cx="2921823" cy="545018"/>
          </a:xfrm>
          <a:prstGeom prst="rect">
            <a:avLst/>
          </a:prstGeom>
        </p:spPr>
        <p:txBody>
          <a:bodyPr vert="horz" wrap="square" lIns="91440" tIns="45720" rIns="91440" bIns="45720" rtlCol="0">
            <a:noAutofit/>
          </a:bodyPr>
          <a:lstStyle/>
          <a:p>
            <a:pPr defTabSz="457200">
              <a:spcBef>
                <a:spcPct val="20000"/>
              </a:spcBef>
              <a:buFont typeface="Arial"/>
              <a:buNone/>
            </a:pPr>
            <a:r>
              <a:rPr lang="en-US" sz="1800" dirty="0">
                <a:solidFill>
                  <a:srgbClr val="000608"/>
                </a:solidFill>
                <a:latin typeface="Calibri" panose="020F0502020204030204" pitchFamily="34" charset="0"/>
                <a:cs typeface="Arial Narrow"/>
              </a:rPr>
              <a:t>for H</a:t>
            </a:r>
            <a:r>
              <a:rPr lang="en-US" sz="1800" baseline="-25000" dirty="0">
                <a:solidFill>
                  <a:srgbClr val="000608"/>
                </a:solidFill>
                <a:latin typeface="Calibri" panose="020F0502020204030204" pitchFamily="34" charset="0"/>
                <a:cs typeface="Arial Narrow"/>
              </a:rPr>
              <a:t>2 </a:t>
            </a:r>
            <a:r>
              <a:rPr lang="en-US" sz="1800" dirty="0">
                <a:solidFill>
                  <a:srgbClr val="000608"/>
                </a:solidFill>
                <a:latin typeface="Calibri" panose="020F0502020204030204" pitchFamily="34" charset="0"/>
                <a:cs typeface="Arial Narrow"/>
              </a:rPr>
              <a:t>production</a:t>
            </a:r>
            <a:r>
              <a:rPr lang="en-US" sz="1800" baseline="-25000" dirty="0">
                <a:solidFill>
                  <a:srgbClr val="000608"/>
                </a:solidFill>
                <a:latin typeface="Calibri" panose="020F0502020204030204" pitchFamily="34" charset="0"/>
                <a:cs typeface="Arial Narrow"/>
              </a:rPr>
              <a:t> </a:t>
            </a:r>
            <a:r>
              <a:rPr lang="en-US" sz="1800" dirty="0">
                <a:solidFill>
                  <a:srgbClr val="000608"/>
                </a:solidFill>
                <a:latin typeface="Calibri" panose="020F0502020204030204" pitchFamily="34" charset="0"/>
                <a:cs typeface="Arial Narrow"/>
              </a:rPr>
              <a:t>since 2002</a:t>
            </a:r>
          </a:p>
        </p:txBody>
      </p:sp>
      <p:sp>
        <p:nvSpPr>
          <p:cNvPr id="25" name="Rectangle 24"/>
          <p:cNvSpPr/>
          <p:nvPr/>
        </p:nvSpPr>
        <p:spPr>
          <a:xfrm>
            <a:off x="5154297" y="1977320"/>
            <a:ext cx="3920109" cy="4533704"/>
          </a:xfrm>
          <a:prstGeom prst="rect">
            <a:avLst/>
          </a:prstGeom>
          <a:noFill/>
          <a:ln w="12700">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51" name="TextBox 50"/>
          <p:cNvSpPr txBox="1"/>
          <p:nvPr/>
        </p:nvSpPr>
        <p:spPr>
          <a:xfrm>
            <a:off x="5413976" y="5425268"/>
            <a:ext cx="3098086" cy="545018"/>
          </a:xfrm>
          <a:prstGeom prst="rect">
            <a:avLst/>
          </a:prstGeom>
        </p:spPr>
        <p:txBody>
          <a:bodyPr vert="horz" wrap="square" lIns="91440" tIns="45720" rIns="91440" bIns="45720" rtlCol="0">
            <a:noAutofit/>
          </a:bodyPr>
          <a:lstStyle/>
          <a:p>
            <a:pPr defTabSz="457200">
              <a:spcBef>
                <a:spcPct val="20000"/>
              </a:spcBef>
              <a:buFont typeface="Arial"/>
              <a:buNone/>
            </a:pPr>
            <a:r>
              <a:rPr lang="en-US" sz="1800" dirty="0">
                <a:solidFill>
                  <a:srgbClr val="000608"/>
                </a:solidFill>
                <a:latin typeface="Calibri" panose="020F0502020204030204" pitchFamily="34" charset="0"/>
                <a:cs typeface="Arial Narrow"/>
              </a:rPr>
              <a:t>of fuel cell lifetime since 2006</a:t>
            </a:r>
          </a:p>
        </p:txBody>
      </p:sp>
      <p:sp>
        <p:nvSpPr>
          <p:cNvPr id="11" name="Rectangle 10"/>
          <p:cNvSpPr/>
          <p:nvPr/>
        </p:nvSpPr>
        <p:spPr>
          <a:xfrm>
            <a:off x="163772" y="893714"/>
            <a:ext cx="8924286" cy="1019446"/>
          </a:xfrm>
          <a:prstGeom prst="rect">
            <a:avLst/>
          </a:pr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58" name="TextBox 57"/>
          <p:cNvSpPr txBox="1"/>
          <p:nvPr/>
        </p:nvSpPr>
        <p:spPr>
          <a:xfrm>
            <a:off x="5618089" y="3124783"/>
            <a:ext cx="1197950" cy="215444"/>
          </a:xfrm>
          <a:prstGeom prst="rect">
            <a:avLst/>
          </a:prstGeom>
          <a:noFill/>
        </p:spPr>
        <p:txBody>
          <a:bodyPr wrap="square" rtlCol="0">
            <a:spAutoFit/>
          </a:bodyPr>
          <a:lstStyle/>
          <a:p>
            <a:r>
              <a:rPr lang="en-US" sz="800" dirty="0">
                <a:latin typeface="Calibri" panose="020F0502020204030204" pitchFamily="34" charset="0"/>
              </a:rPr>
              <a:t>At high-volume</a:t>
            </a:r>
          </a:p>
        </p:txBody>
      </p:sp>
      <p:sp>
        <p:nvSpPr>
          <p:cNvPr id="46" name="TextBox 45"/>
          <p:cNvSpPr txBox="1"/>
          <p:nvPr/>
        </p:nvSpPr>
        <p:spPr>
          <a:xfrm>
            <a:off x="8197833" y="4067585"/>
            <a:ext cx="1197950" cy="215444"/>
          </a:xfrm>
          <a:prstGeom prst="rect">
            <a:avLst/>
          </a:prstGeom>
          <a:noFill/>
        </p:spPr>
        <p:txBody>
          <a:bodyPr wrap="square" rtlCol="0">
            <a:spAutoFit/>
          </a:bodyPr>
          <a:lstStyle/>
          <a:p>
            <a:r>
              <a:rPr lang="en-US" sz="800" dirty="0">
                <a:latin typeface="Calibri" panose="020F0502020204030204" pitchFamily="34" charset="0"/>
              </a:rPr>
              <a:t>At 100K/yr.</a:t>
            </a:r>
          </a:p>
        </p:txBody>
      </p:sp>
    </p:spTree>
    <p:extLst>
      <p:ext uri="{BB962C8B-B14F-4D97-AF65-F5344CB8AC3E}">
        <p14:creationId xmlns:p14="http://schemas.microsoft.com/office/powerpoint/2010/main" val="310901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500" dirty="0"/>
              <a:t>Examples of technology enabled by DOE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071" y="1328905"/>
            <a:ext cx="5425418" cy="396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stCxn id="8" idx="1"/>
            <a:endCxn id="11" idx="6"/>
          </p:cNvCxnSpPr>
          <p:nvPr/>
        </p:nvCxnSpPr>
        <p:spPr>
          <a:xfrm flipH="1" flipV="1">
            <a:off x="1546858" y="1709601"/>
            <a:ext cx="1960137" cy="142892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8" name="Oval 7"/>
          <p:cNvSpPr/>
          <p:nvPr/>
        </p:nvSpPr>
        <p:spPr>
          <a:xfrm>
            <a:off x="3476706" y="3106646"/>
            <a:ext cx="206828" cy="217714"/>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0939" y="2528794"/>
            <a:ext cx="2231568" cy="707886"/>
          </a:xfrm>
          <a:prstGeom prst="rect">
            <a:avLst/>
          </a:prstGeom>
          <a:noFill/>
        </p:spPr>
        <p:txBody>
          <a:bodyPr wrap="square" rtlCol="0">
            <a:spAutoFit/>
          </a:bodyPr>
          <a:lstStyle/>
          <a:p>
            <a:pPr algn="ctr"/>
            <a:r>
              <a:rPr lang="en-US" sz="2000" b="1" dirty="0">
                <a:solidFill>
                  <a:srgbClr val="000000"/>
                </a:solidFill>
                <a:latin typeface="Calibri" panose="020F0502020204030204" pitchFamily="34" charset="0"/>
              </a:rPr>
              <a:t>700-bar pressure vessels</a:t>
            </a:r>
          </a:p>
        </p:txBody>
      </p:sp>
      <p:sp>
        <p:nvSpPr>
          <p:cNvPr id="11" name="Oval 10"/>
          <p:cNvSpPr/>
          <p:nvPr/>
        </p:nvSpPr>
        <p:spPr>
          <a:xfrm>
            <a:off x="109946" y="1010194"/>
            <a:ext cx="1436912" cy="1398814"/>
          </a:xfrm>
          <a:prstGeom prst="ellipse">
            <a:avLst/>
          </a:prstGeom>
          <a:blipFill>
            <a:blip r:embed="rId4"/>
            <a:stretch>
              <a:fillRect/>
            </a:stretch>
          </a:blip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955574" y="3971845"/>
            <a:ext cx="206828" cy="217714"/>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002014" y="2444881"/>
            <a:ext cx="1963460" cy="400110"/>
          </a:xfrm>
          <a:prstGeom prst="rect">
            <a:avLst/>
          </a:prstGeom>
          <a:noFill/>
        </p:spPr>
        <p:txBody>
          <a:bodyPr wrap="square" rtlCol="0">
            <a:spAutoFit/>
          </a:bodyPr>
          <a:lstStyle/>
          <a:p>
            <a:pPr algn="ctr"/>
            <a:r>
              <a:rPr lang="en-US" sz="2000" b="1" dirty="0">
                <a:solidFill>
                  <a:srgbClr val="000000"/>
                </a:solidFill>
                <a:latin typeface="Calibri" panose="020F0502020204030204" pitchFamily="34" charset="0"/>
              </a:rPr>
              <a:t>Air compressors</a:t>
            </a:r>
          </a:p>
        </p:txBody>
      </p:sp>
      <p:sp>
        <p:nvSpPr>
          <p:cNvPr id="26" name="Oval 25"/>
          <p:cNvSpPr/>
          <p:nvPr/>
        </p:nvSpPr>
        <p:spPr>
          <a:xfrm>
            <a:off x="5555268" y="3791062"/>
            <a:ext cx="206828" cy="217714"/>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6" idx="5"/>
            <a:endCxn id="32" idx="1"/>
          </p:cNvCxnSpPr>
          <p:nvPr/>
        </p:nvCxnSpPr>
        <p:spPr>
          <a:xfrm>
            <a:off x="5731807" y="3976893"/>
            <a:ext cx="792094" cy="109635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2" name="Oval 31"/>
          <p:cNvSpPr/>
          <p:nvPr/>
        </p:nvSpPr>
        <p:spPr>
          <a:xfrm>
            <a:off x="6301512" y="4869732"/>
            <a:ext cx="1518566" cy="1389711"/>
          </a:xfrm>
          <a:prstGeom prst="ellipse">
            <a:avLst/>
          </a:prstGeom>
          <a:blipFill>
            <a:blip r:embed="rId5"/>
            <a:stretch>
              <a:fillRect/>
            </a:stretch>
          </a:blip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079265" y="4428728"/>
            <a:ext cx="1581752" cy="400110"/>
          </a:xfrm>
          <a:prstGeom prst="rect">
            <a:avLst/>
          </a:prstGeom>
          <a:noFill/>
        </p:spPr>
        <p:txBody>
          <a:bodyPr wrap="square" rtlCol="0">
            <a:spAutoFit/>
          </a:bodyPr>
          <a:lstStyle/>
          <a:p>
            <a:r>
              <a:rPr lang="en-US" sz="2000" b="1" dirty="0">
                <a:solidFill>
                  <a:srgbClr val="000000"/>
                </a:solidFill>
                <a:latin typeface="Calibri" panose="020F0502020204030204" pitchFamily="34" charset="0"/>
              </a:rPr>
              <a:t>Humidifiers</a:t>
            </a:r>
          </a:p>
        </p:txBody>
      </p:sp>
      <p:sp>
        <p:nvSpPr>
          <p:cNvPr id="35" name="TextBox 34"/>
          <p:cNvSpPr txBox="1"/>
          <p:nvPr/>
        </p:nvSpPr>
        <p:spPr>
          <a:xfrm>
            <a:off x="3037540" y="5311509"/>
            <a:ext cx="613689" cy="251460"/>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050" b="1" i="0" u="none" strike="noStrike" kern="1200" cap="none" spc="0" normalizeH="0" baseline="0" noProof="0" dirty="0">
                <a:ln>
                  <a:noFill/>
                </a:ln>
                <a:solidFill>
                  <a:srgbClr val="FFFFFF"/>
                </a:solidFill>
                <a:effectLst/>
                <a:uLnTx/>
                <a:uFillTx/>
                <a:latin typeface="Calibri" panose="020F0502020204030204" pitchFamily="34" charset="0"/>
                <a:cs typeface="Arial Narrow"/>
              </a:rPr>
              <a:t>5 nm</a:t>
            </a:r>
          </a:p>
        </p:txBody>
      </p:sp>
      <p:sp>
        <p:nvSpPr>
          <p:cNvPr id="38" name="Oval 37"/>
          <p:cNvSpPr/>
          <p:nvPr/>
        </p:nvSpPr>
        <p:spPr>
          <a:xfrm>
            <a:off x="5780386" y="3573348"/>
            <a:ext cx="206828" cy="217714"/>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20306882">
            <a:off x="6270522" y="4119250"/>
            <a:ext cx="640894" cy="403738"/>
          </a:xfrm>
          <a:custGeom>
            <a:avLst/>
            <a:gdLst>
              <a:gd name="connsiteX0" fmla="*/ 0 w 246746"/>
              <a:gd name="connsiteY0" fmla="*/ 0 h 142112"/>
              <a:gd name="connsiteX1" fmla="*/ 246746 w 246746"/>
              <a:gd name="connsiteY1" fmla="*/ 0 h 142112"/>
              <a:gd name="connsiteX2" fmla="*/ 246746 w 246746"/>
              <a:gd name="connsiteY2" fmla="*/ 142112 h 142112"/>
              <a:gd name="connsiteX3" fmla="*/ 0 w 246746"/>
              <a:gd name="connsiteY3" fmla="*/ 142112 h 142112"/>
              <a:gd name="connsiteX4" fmla="*/ 0 w 246746"/>
              <a:gd name="connsiteY4" fmla="*/ 0 h 142112"/>
              <a:gd name="connsiteX0" fmla="*/ 0 w 337152"/>
              <a:gd name="connsiteY0" fmla="*/ 25501 h 142112"/>
              <a:gd name="connsiteX1" fmla="*/ 337152 w 337152"/>
              <a:gd name="connsiteY1" fmla="*/ 0 h 142112"/>
              <a:gd name="connsiteX2" fmla="*/ 337152 w 337152"/>
              <a:gd name="connsiteY2" fmla="*/ 142112 h 142112"/>
              <a:gd name="connsiteX3" fmla="*/ 90406 w 337152"/>
              <a:gd name="connsiteY3" fmla="*/ 142112 h 142112"/>
              <a:gd name="connsiteX4" fmla="*/ 0 w 337152"/>
              <a:gd name="connsiteY4" fmla="*/ 25501 h 142112"/>
              <a:gd name="connsiteX0" fmla="*/ 0 w 337152"/>
              <a:gd name="connsiteY0" fmla="*/ 25501 h 151344"/>
              <a:gd name="connsiteX1" fmla="*/ 337152 w 337152"/>
              <a:gd name="connsiteY1" fmla="*/ 0 h 151344"/>
              <a:gd name="connsiteX2" fmla="*/ 337152 w 337152"/>
              <a:gd name="connsiteY2" fmla="*/ 142112 h 151344"/>
              <a:gd name="connsiteX3" fmla="*/ 94411 w 337152"/>
              <a:gd name="connsiteY3" fmla="*/ 151344 h 151344"/>
              <a:gd name="connsiteX4" fmla="*/ 0 w 337152"/>
              <a:gd name="connsiteY4" fmla="*/ 25501 h 151344"/>
              <a:gd name="connsiteX0" fmla="*/ 0 w 418854"/>
              <a:gd name="connsiteY0" fmla="*/ 77392 h 203235"/>
              <a:gd name="connsiteX1" fmla="*/ 418854 w 418854"/>
              <a:gd name="connsiteY1" fmla="*/ 0 h 203235"/>
              <a:gd name="connsiteX2" fmla="*/ 337152 w 418854"/>
              <a:gd name="connsiteY2" fmla="*/ 194003 h 203235"/>
              <a:gd name="connsiteX3" fmla="*/ 94411 w 418854"/>
              <a:gd name="connsiteY3" fmla="*/ 203235 h 203235"/>
              <a:gd name="connsiteX4" fmla="*/ 0 w 418854"/>
              <a:gd name="connsiteY4" fmla="*/ 77392 h 203235"/>
              <a:gd name="connsiteX0" fmla="*/ 0 w 430867"/>
              <a:gd name="connsiteY0" fmla="*/ 77392 h 203235"/>
              <a:gd name="connsiteX1" fmla="*/ 418854 w 430867"/>
              <a:gd name="connsiteY1" fmla="*/ 0 h 203235"/>
              <a:gd name="connsiteX2" fmla="*/ 430867 w 430867"/>
              <a:gd name="connsiteY2" fmla="*/ 169810 h 203235"/>
              <a:gd name="connsiteX3" fmla="*/ 94411 w 430867"/>
              <a:gd name="connsiteY3" fmla="*/ 203235 h 203235"/>
              <a:gd name="connsiteX4" fmla="*/ 0 w 430867"/>
              <a:gd name="connsiteY4" fmla="*/ 77392 h 203235"/>
              <a:gd name="connsiteX0" fmla="*/ 0 w 432785"/>
              <a:gd name="connsiteY0" fmla="*/ 77392 h 203235"/>
              <a:gd name="connsiteX1" fmla="*/ 418854 w 432785"/>
              <a:gd name="connsiteY1" fmla="*/ 0 h 203235"/>
              <a:gd name="connsiteX2" fmla="*/ 432785 w 432785"/>
              <a:gd name="connsiteY2" fmla="*/ 155266 h 203235"/>
              <a:gd name="connsiteX3" fmla="*/ 94411 w 432785"/>
              <a:gd name="connsiteY3" fmla="*/ 203235 h 203235"/>
              <a:gd name="connsiteX4" fmla="*/ 0 w 432785"/>
              <a:gd name="connsiteY4" fmla="*/ 77392 h 203235"/>
              <a:gd name="connsiteX0" fmla="*/ 0 w 417811"/>
              <a:gd name="connsiteY0" fmla="*/ 76002 h 203235"/>
              <a:gd name="connsiteX1" fmla="*/ 403880 w 417811"/>
              <a:gd name="connsiteY1" fmla="*/ 0 h 203235"/>
              <a:gd name="connsiteX2" fmla="*/ 417811 w 417811"/>
              <a:gd name="connsiteY2" fmla="*/ 155266 h 203235"/>
              <a:gd name="connsiteX3" fmla="*/ 79437 w 417811"/>
              <a:gd name="connsiteY3" fmla="*/ 203235 h 203235"/>
              <a:gd name="connsiteX4" fmla="*/ 0 w 417811"/>
              <a:gd name="connsiteY4" fmla="*/ 76002 h 203235"/>
              <a:gd name="connsiteX0" fmla="*/ 0 w 447680"/>
              <a:gd name="connsiteY0" fmla="*/ 76002 h 203235"/>
              <a:gd name="connsiteX1" fmla="*/ 403880 w 447680"/>
              <a:gd name="connsiteY1" fmla="*/ 0 h 203235"/>
              <a:gd name="connsiteX2" fmla="*/ 447680 w 447680"/>
              <a:gd name="connsiteY2" fmla="*/ 133326 h 203235"/>
              <a:gd name="connsiteX3" fmla="*/ 79437 w 447680"/>
              <a:gd name="connsiteY3" fmla="*/ 203235 h 203235"/>
              <a:gd name="connsiteX4" fmla="*/ 0 w 447680"/>
              <a:gd name="connsiteY4" fmla="*/ 76002 h 203235"/>
              <a:gd name="connsiteX0" fmla="*/ 0 w 455234"/>
              <a:gd name="connsiteY0" fmla="*/ 76002 h 203235"/>
              <a:gd name="connsiteX1" fmla="*/ 403880 w 455234"/>
              <a:gd name="connsiteY1" fmla="*/ 0 h 203235"/>
              <a:gd name="connsiteX2" fmla="*/ 447680 w 455234"/>
              <a:gd name="connsiteY2" fmla="*/ 133326 h 203235"/>
              <a:gd name="connsiteX3" fmla="*/ 79437 w 455234"/>
              <a:gd name="connsiteY3" fmla="*/ 203235 h 203235"/>
              <a:gd name="connsiteX4" fmla="*/ 0 w 455234"/>
              <a:gd name="connsiteY4" fmla="*/ 76002 h 203235"/>
              <a:gd name="connsiteX0" fmla="*/ 0 w 460501"/>
              <a:gd name="connsiteY0" fmla="*/ 96637 h 223870"/>
              <a:gd name="connsiteX1" fmla="*/ 436874 w 460501"/>
              <a:gd name="connsiteY1" fmla="*/ 0 h 223870"/>
              <a:gd name="connsiteX2" fmla="*/ 447680 w 460501"/>
              <a:gd name="connsiteY2" fmla="*/ 153961 h 223870"/>
              <a:gd name="connsiteX3" fmla="*/ 79437 w 460501"/>
              <a:gd name="connsiteY3" fmla="*/ 223870 h 223870"/>
              <a:gd name="connsiteX4" fmla="*/ 0 w 460501"/>
              <a:gd name="connsiteY4" fmla="*/ 96637 h 223870"/>
              <a:gd name="connsiteX0" fmla="*/ 0 w 484896"/>
              <a:gd name="connsiteY0" fmla="*/ 96637 h 223870"/>
              <a:gd name="connsiteX1" fmla="*/ 436874 w 484896"/>
              <a:gd name="connsiteY1" fmla="*/ 0 h 223870"/>
              <a:gd name="connsiteX2" fmla="*/ 476970 w 484896"/>
              <a:gd name="connsiteY2" fmla="*/ 143256 h 223870"/>
              <a:gd name="connsiteX3" fmla="*/ 79437 w 484896"/>
              <a:gd name="connsiteY3" fmla="*/ 223870 h 223870"/>
              <a:gd name="connsiteX4" fmla="*/ 0 w 484896"/>
              <a:gd name="connsiteY4" fmla="*/ 96637 h 223870"/>
              <a:gd name="connsiteX0" fmla="*/ 0 w 497728"/>
              <a:gd name="connsiteY0" fmla="*/ 197731 h 324964"/>
              <a:gd name="connsiteX1" fmla="*/ 486498 w 497728"/>
              <a:gd name="connsiteY1" fmla="*/ 0 h 324964"/>
              <a:gd name="connsiteX2" fmla="*/ 476970 w 497728"/>
              <a:gd name="connsiteY2" fmla="*/ 244350 h 324964"/>
              <a:gd name="connsiteX3" fmla="*/ 79437 w 497728"/>
              <a:gd name="connsiteY3" fmla="*/ 324964 h 324964"/>
              <a:gd name="connsiteX4" fmla="*/ 0 w 497728"/>
              <a:gd name="connsiteY4" fmla="*/ 197731 h 324964"/>
              <a:gd name="connsiteX0" fmla="*/ 0 w 497728"/>
              <a:gd name="connsiteY0" fmla="*/ 197731 h 324964"/>
              <a:gd name="connsiteX1" fmla="*/ 486498 w 497728"/>
              <a:gd name="connsiteY1" fmla="*/ 0 h 324964"/>
              <a:gd name="connsiteX2" fmla="*/ 476970 w 497728"/>
              <a:gd name="connsiteY2" fmla="*/ 244350 h 324964"/>
              <a:gd name="connsiteX3" fmla="*/ 79437 w 497728"/>
              <a:gd name="connsiteY3" fmla="*/ 324964 h 324964"/>
              <a:gd name="connsiteX4" fmla="*/ 0 w 497728"/>
              <a:gd name="connsiteY4" fmla="*/ 197731 h 324964"/>
              <a:gd name="connsiteX0" fmla="*/ 0 w 475311"/>
              <a:gd name="connsiteY0" fmla="*/ 148285 h 324964"/>
              <a:gd name="connsiteX1" fmla="*/ 464081 w 475311"/>
              <a:gd name="connsiteY1" fmla="*/ 0 h 324964"/>
              <a:gd name="connsiteX2" fmla="*/ 454553 w 475311"/>
              <a:gd name="connsiteY2" fmla="*/ 244350 h 324964"/>
              <a:gd name="connsiteX3" fmla="*/ 57020 w 475311"/>
              <a:gd name="connsiteY3" fmla="*/ 324964 h 324964"/>
              <a:gd name="connsiteX4" fmla="*/ 0 w 475311"/>
              <a:gd name="connsiteY4" fmla="*/ 148285 h 324964"/>
              <a:gd name="connsiteX0" fmla="*/ 1787 w 477098"/>
              <a:gd name="connsiteY0" fmla="*/ 148285 h 324964"/>
              <a:gd name="connsiteX1" fmla="*/ 465868 w 477098"/>
              <a:gd name="connsiteY1" fmla="*/ 0 h 324964"/>
              <a:gd name="connsiteX2" fmla="*/ 456340 w 477098"/>
              <a:gd name="connsiteY2" fmla="*/ 244350 h 324964"/>
              <a:gd name="connsiteX3" fmla="*/ 58807 w 477098"/>
              <a:gd name="connsiteY3" fmla="*/ 324964 h 324964"/>
              <a:gd name="connsiteX4" fmla="*/ 1787 w 477098"/>
              <a:gd name="connsiteY4" fmla="*/ 148285 h 324964"/>
              <a:gd name="connsiteX0" fmla="*/ 1787 w 477098"/>
              <a:gd name="connsiteY0" fmla="*/ 148285 h 324964"/>
              <a:gd name="connsiteX1" fmla="*/ 465868 w 477098"/>
              <a:gd name="connsiteY1" fmla="*/ 0 h 324964"/>
              <a:gd name="connsiteX2" fmla="*/ 456340 w 477098"/>
              <a:gd name="connsiteY2" fmla="*/ 244350 h 324964"/>
              <a:gd name="connsiteX3" fmla="*/ 58807 w 477098"/>
              <a:gd name="connsiteY3" fmla="*/ 324964 h 324964"/>
              <a:gd name="connsiteX4" fmla="*/ 1787 w 477098"/>
              <a:gd name="connsiteY4" fmla="*/ 148285 h 324964"/>
              <a:gd name="connsiteX0" fmla="*/ 1523 w 476834"/>
              <a:gd name="connsiteY0" fmla="*/ 148285 h 329271"/>
              <a:gd name="connsiteX1" fmla="*/ 465604 w 476834"/>
              <a:gd name="connsiteY1" fmla="*/ 0 h 329271"/>
              <a:gd name="connsiteX2" fmla="*/ 456076 w 476834"/>
              <a:gd name="connsiteY2" fmla="*/ 244350 h 329271"/>
              <a:gd name="connsiteX3" fmla="*/ 68842 w 476834"/>
              <a:gd name="connsiteY3" fmla="*/ 329271 h 329271"/>
              <a:gd name="connsiteX4" fmla="*/ 1523 w 476834"/>
              <a:gd name="connsiteY4" fmla="*/ 148285 h 329271"/>
              <a:gd name="connsiteX0" fmla="*/ 2911 w 478222"/>
              <a:gd name="connsiteY0" fmla="*/ 148285 h 329271"/>
              <a:gd name="connsiteX1" fmla="*/ 466992 w 478222"/>
              <a:gd name="connsiteY1" fmla="*/ 0 h 329271"/>
              <a:gd name="connsiteX2" fmla="*/ 457464 w 478222"/>
              <a:gd name="connsiteY2" fmla="*/ 244350 h 329271"/>
              <a:gd name="connsiteX3" fmla="*/ 70230 w 478222"/>
              <a:gd name="connsiteY3" fmla="*/ 329271 h 329271"/>
              <a:gd name="connsiteX4" fmla="*/ 2911 w 478222"/>
              <a:gd name="connsiteY4" fmla="*/ 148285 h 329271"/>
              <a:gd name="connsiteX0" fmla="*/ 2911 w 478222"/>
              <a:gd name="connsiteY0" fmla="*/ 148285 h 333001"/>
              <a:gd name="connsiteX1" fmla="*/ 466992 w 478222"/>
              <a:gd name="connsiteY1" fmla="*/ 0 h 333001"/>
              <a:gd name="connsiteX2" fmla="*/ 457464 w 478222"/>
              <a:gd name="connsiteY2" fmla="*/ 244350 h 333001"/>
              <a:gd name="connsiteX3" fmla="*/ 70230 w 478222"/>
              <a:gd name="connsiteY3" fmla="*/ 329271 h 333001"/>
              <a:gd name="connsiteX4" fmla="*/ 2911 w 478222"/>
              <a:gd name="connsiteY4" fmla="*/ 148285 h 333001"/>
              <a:gd name="connsiteX0" fmla="*/ 2440 w 477751"/>
              <a:gd name="connsiteY0" fmla="*/ 148285 h 344174"/>
              <a:gd name="connsiteX1" fmla="*/ 466521 w 477751"/>
              <a:gd name="connsiteY1" fmla="*/ 0 h 344174"/>
              <a:gd name="connsiteX2" fmla="*/ 456993 w 477751"/>
              <a:gd name="connsiteY2" fmla="*/ 244350 h 344174"/>
              <a:gd name="connsiteX3" fmla="*/ 77347 w 477751"/>
              <a:gd name="connsiteY3" fmla="*/ 340847 h 344174"/>
              <a:gd name="connsiteX4" fmla="*/ 2440 w 477751"/>
              <a:gd name="connsiteY4" fmla="*/ 148285 h 344174"/>
              <a:gd name="connsiteX0" fmla="*/ 2440 w 478159"/>
              <a:gd name="connsiteY0" fmla="*/ 148285 h 347116"/>
              <a:gd name="connsiteX1" fmla="*/ 466521 w 478159"/>
              <a:gd name="connsiteY1" fmla="*/ 0 h 347116"/>
              <a:gd name="connsiteX2" fmla="*/ 457888 w 478159"/>
              <a:gd name="connsiteY2" fmla="*/ 295141 h 347116"/>
              <a:gd name="connsiteX3" fmla="*/ 77347 w 478159"/>
              <a:gd name="connsiteY3" fmla="*/ 340847 h 347116"/>
              <a:gd name="connsiteX4" fmla="*/ 2440 w 478159"/>
              <a:gd name="connsiteY4" fmla="*/ 148285 h 347116"/>
              <a:gd name="connsiteX0" fmla="*/ 2366 w 478085"/>
              <a:gd name="connsiteY0" fmla="*/ 148285 h 363082"/>
              <a:gd name="connsiteX1" fmla="*/ 466447 w 478085"/>
              <a:gd name="connsiteY1" fmla="*/ 0 h 363082"/>
              <a:gd name="connsiteX2" fmla="*/ 457814 w 478085"/>
              <a:gd name="connsiteY2" fmla="*/ 295141 h 363082"/>
              <a:gd name="connsiteX3" fmla="*/ 78715 w 478085"/>
              <a:gd name="connsiteY3" fmla="*/ 358256 h 363082"/>
              <a:gd name="connsiteX4" fmla="*/ 2366 w 478085"/>
              <a:gd name="connsiteY4" fmla="*/ 148285 h 363082"/>
              <a:gd name="connsiteX0" fmla="*/ 1690 w 495931"/>
              <a:gd name="connsiteY0" fmla="*/ 144742 h 363082"/>
              <a:gd name="connsiteX1" fmla="*/ 484293 w 495931"/>
              <a:gd name="connsiteY1" fmla="*/ 0 h 363082"/>
              <a:gd name="connsiteX2" fmla="*/ 475660 w 495931"/>
              <a:gd name="connsiteY2" fmla="*/ 295141 h 363082"/>
              <a:gd name="connsiteX3" fmla="*/ 96561 w 495931"/>
              <a:gd name="connsiteY3" fmla="*/ 358256 h 363082"/>
              <a:gd name="connsiteX4" fmla="*/ 1690 w 495931"/>
              <a:gd name="connsiteY4" fmla="*/ 144742 h 363082"/>
              <a:gd name="connsiteX0" fmla="*/ 1690 w 512405"/>
              <a:gd name="connsiteY0" fmla="*/ 144742 h 362289"/>
              <a:gd name="connsiteX1" fmla="*/ 484293 w 512405"/>
              <a:gd name="connsiteY1" fmla="*/ 0 h 362289"/>
              <a:gd name="connsiteX2" fmla="*/ 500963 w 512405"/>
              <a:gd name="connsiteY2" fmla="*/ 280511 h 362289"/>
              <a:gd name="connsiteX3" fmla="*/ 96561 w 512405"/>
              <a:gd name="connsiteY3" fmla="*/ 358256 h 362289"/>
              <a:gd name="connsiteX4" fmla="*/ 1690 w 512405"/>
              <a:gd name="connsiteY4" fmla="*/ 144742 h 362289"/>
              <a:gd name="connsiteX0" fmla="*/ 1453 w 522554"/>
              <a:gd name="connsiteY0" fmla="*/ 119392 h 362289"/>
              <a:gd name="connsiteX1" fmla="*/ 494442 w 522554"/>
              <a:gd name="connsiteY1" fmla="*/ 0 h 362289"/>
              <a:gd name="connsiteX2" fmla="*/ 511112 w 522554"/>
              <a:gd name="connsiteY2" fmla="*/ 280511 h 362289"/>
              <a:gd name="connsiteX3" fmla="*/ 106710 w 522554"/>
              <a:gd name="connsiteY3" fmla="*/ 358256 h 362289"/>
              <a:gd name="connsiteX4" fmla="*/ 1453 w 522554"/>
              <a:gd name="connsiteY4" fmla="*/ 119392 h 362289"/>
              <a:gd name="connsiteX0" fmla="*/ 1453 w 525588"/>
              <a:gd name="connsiteY0" fmla="*/ 139764 h 382661"/>
              <a:gd name="connsiteX1" fmla="*/ 506012 w 525588"/>
              <a:gd name="connsiteY1" fmla="*/ 0 h 382661"/>
              <a:gd name="connsiteX2" fmla="*/ 511112 w 525588"/>
              <a:gd name="connsiteY2" fmla="*/ 300883 h 382661"/>
              <a:gd name="connsiteX3" fmla="*/ 106710 w 525588"/>
              <a:gd name="connsiteY3" fmla="*/ 378628 h 382661"/>
              <a:gd name="connsiteX4" fmla="*/ 1453 w 525588"/>
              <a:gd name="connsiteY4" fmla="*/ 139764 h 382661"/>
              <a:gd name="connsiteX0" fmla="*/ 691 w 604951"/>
              <a:gd name="connsiteY0" fmla="*/ 158008 h 382661"/>
              <a:gd name="connsiteX1" fmla="*/ 585375 w 604951"/>
              <a:gd name="connsiteY1" fmla="*/ 0 h 382661"/>
              <a:gd name="connsiteX2" fmla="*/ 590475 w 604951"/>
              <a:gd name="connsiteY2" fmla="*/ 300883 h 382661"/>
              <a:gd name="connsiteX3" fmla="*/ 186073 w 604951"/>
              <a:gd name="connsiteY3" fmla="*/ 378628 h 382661"/>
              <a:gd name="connsiteX4" fmla="*/ 691 w 604951"/>
              <a:gd name="connsiteY4" fmla="*/ 158008 h 382661"/>
              <a:gd name="connsiteX0" fmla="*/ 1154 w 605414"/>
              <a:gd name="connsiteY0" fmla="*/ 158008 h 403738"/>
              <a:gd name="connsiteX1" fmla="*/ 585838 w 605414"/>
              <a:gd name="connsiteY1" fmla="*/ 0 h 403738"/>
              <a:gd name="connsiteX2" fmla="*/ 590938 w 605414"/>
              <a:gd name="connsiteY2" fmla="*/ 300883 h 403738"/>
              <a:gd name="connsiteX3" fmla="*/ 125421 w 605414"/>
              <a:gd name="connsiteY3" fmla="*/ 400506 h 403738"/>
              <a:gd name="connsiteX4" fmla="*/ 1154 w 605414"/>
              <a:gd name="connsiteY4" fmla="*/ 158008 h 403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414" h="403738">
                <a:moveTo>
                  <a:pt x="1154" y="158008"/>
                </a:moveTo>
                <a:cubicBezTo>
                  <a:pt x="67447" y="115034"/>
                  <a:pt x="408495" y="42759"/>
                  <a:pt x="585838" y="0"/>
                </a:cubicBezTo>
                <a:cubicBezTo>
                  <a:pt x="600438" y="44442"/>
                  <a:pt x="618789" y="258888"/>
                  <a:pt x="590938" y="300883"/>
                </a:cubicBezTo>
                <a:cubicBezTo>
                  <a:pt x="461860" y="329190"/>
                  <a:pt x="283493" y="422134"/>
                  <a:pt x="125421" y="400506"/>
                </a:cubicBezTo>
                <a:cubicBezTo>
                  <a:pt x="70726" y="330892"/>
                  <a:pt x="-10652" y="225026"/>
                  <a:pt x="1154" y="158008"/>
                </a:cubicBezTo>
                <a:close/>
              </a:path>
            </a:pathLst>
          </a:custGeom>
          <a:blipFill>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11"/>
          <p:cNvSpPr/>
          <p:nvPr/>
        </p:nvSpPr>
        <p:spPr>
          <a:xfrm rot="17070721" flipH="1">
            <a:off x="6548092" y="3853352"/>
            <a:ext cx="584940" cy="341731"/>
          </a:xfrm>
          <a:custGeom>
            <a:avLst/>
            <a:gdLst>
              <a:gd name="connsiteX0" fmla="*/ 0 w 246746"/>
              <a:gd name="connsiteY0" fmla="*/ 0 h 142112"/>
              <a:gd name="connsiteX1" fmla="*/ 246746 w 246746"/>
              <a:gd name="connsiteY1" fmla="*/ 0 h 142112"/>
              <a:gd name="connsiteX2" fmla="*/ 246746 w 246746"/>
              <a:gd name="connsiteY2" fmla="*/ 142112 h 142112"/>
              <a:gd name="connsiteX3" fmla="*/ 0 w 246746"/>
              <a:gd name="connsiteY3" fmla="*/ 142112 h 142112"/>
              <a:gd name="connsiteX4" fmla="*/ 0 w 246746"/>
              <a:gd name="connsiteY4" fmla="*/ 0 h 142112"/>
              <a:gd name="connsiteX0" fmla="*/ 0 w 337152"/>
              <a:gd name="connsiteY0" fmla="*/ 25501 h 142112"/>
              <a:gd name="connsiteX1" fmla="*/ 337152 w 337152"/>
              <a:gd name="connsiteY1" fmla="*/ 0 h 142112"/>
              <a:gd name="connsiteX2" fmla="*/ 337152 w 337152"/>
              <a:gd name="connsiteY2" fmla="*/ 142112 h 142112"/>
              <a:gd name="connsiteX3" fmla="*/ 90406 w 337152"/>
              <a:gd name="connsiteY3" fmla="*/ 142112 h 142112"/>
              <a:gd name="connsiteX4" fmla="*/ 0 w 337152"/>
              <a:gd name="connsiteY4" fmla="*/ 25501 h 142112"/>
              <a:gd name="connsiteX0" fmla="*/ 0 w 337152"/>
              <a:gd name="connsiteY0" fmla="*/ 25501 h 151344"/>
              <a:gd name="connsiteX1" fmla="*/ 337152 w 337152"/>
              <a:gd name="connsiteY1" fmla="*/ 0 h 151344"/>
              <a:gd name="connsiteX2" fmla="*/ 337152 w 337152"/>
              <a:gd name="connsiteY2" fmla="*/ 142112 h 151344"/>
              <a:gd name="connsiteX3" fmla="*/ 94411 w 337152"/>
              <a:gd name="connsiteY3" fmla="*/ 151344 h 151344"/>
              <a:gd name="connsiteX4" fmla="*/ 0 w 337152"/>
              <a:gd name="connsiteY4" fmla="*/ 25501 h 151344"/>
              <a:gd name="connsiteX0" fmla="*/ 0 w 418854"/>
              <a:gd name="connsiteY0" fmla="*/ 77392 h 203235"/>
              <a:gd name="connsiteX1" fmla="*/ 418854 w 418854"/>
              <a:gd name="connsiteY1" fmla="*/ 0 h 203235"/>
              <a:gd name="connsiteX2" fmla="*/ 337152 w 418854"/>
              <a:gd name="connsiteY2" fmla="*/ 194003 h 203235"/>
              <a:gd name="connsiteX3" fmla="*/ 94411 w 418854"/>
              <a:gd name="connsiteY3" fmla="*/ 203235 h 203235"/>
              <a:gd name="connsiteX4" fmla="*/ 0 w 418854"/>
              <a:gd name="connsiteY4" fmla="*/ 77392 h 203235"/>
              <a:gd name="connsiteX0" fmla="*/ 0 w 430867"/>
              <a:gd name="connsiteY0" fmla="*/ 77392 h 203235"/>
              <a:gd name="connsiteX1" fmla="*/ 418854 w 430867"/>
              <a:gd name="connsiteY1" fmla="*/ 0 h 203235"/>
              <a:gd name="connsiteX2" fmla="*/ 430867 w 430867"/>
              <a:gd name="connsiteY2" fmla="*/ 169810 h 203235"/>
              <a:gd name="connsiteX3" fmla="*/ 94411 w 430867"/>
              <a:gd name="connsiteY3" fmla="*/ 203235 h 203235"/>
              <a:gd name="connsiteX4" fmla="*/ 0 w 430867"/>
              <a:gd name="connsiteY4" fmla="*/ 77392 h 203235"/>
              <a:gd name="connsiteX0" fmla="*/ 0 w 432785"/>
              <a:gd name="connsiteY0" fmla="*/ 77392 h 203235"/>
              <a:gd name="connsiteX1" fmla="*/ 418854 w 432785"/>
              <a:gd name="connsiteY1" fmla="*/ 0 h 203235"/>
              <a:gd name="connsiteX2" fmla="*/ 432785 w 432785"/>
              <a:gd name="connsiteY2" fmla="*/ 155266 h 203235"/>
              <a:gd name="connsiteX3" fmla="*/ 94411 w 432785"/>
              <a:gd name="connsiteY3" fmla="*/ 203235 h 203235"/>
              <a:gd name="connsiteX4" fmla="*/ 0 w 432785"/>
              <a:gd name="connsiteY4" fmla="*/ 77392 h 203235"/>
              <a:gd name="connsiteX0" fmla="*/ 0 w 417811"/>
              <a:gd name="connsiteY0" fmla="*/ 76002 h 203235"/>
              <a:gd name="connsiteX1" fmla="*/ 403880 w 417811"/>
              <a:gd name="connsiteY1" fmla="*/ 0 h 203235"/>
              <a:gd name="connsiteX2" fmla="*/ 417811 w 417811"/>
              <a:gd name="connsiteY2" fmla="*/ 155266 h 203235"/>
              <a:gd name="connsiteX3" fmla="*/ 79437 w 417811"/>
              <a:gd name="connsiteY3" fmla="*/ 203235 h 203235"/>
              <a:gd name="connsiteX4" fmla="*/ 0 w 417811"/>
              <a:gd name="connsiteY4" fmla="*/ 76002 h 203235"/>
              <a:gd name="connsiteX0" fmla="*/ 0 w 417811"/>
              <a:gd name="connsiteY0" fmla="*/ 76002 h 159471"/>
              <a:gd name="connsiteX1" fmla="*/ 403880 w 417811"/>
              <a:gd name="connsiteY1" fmla="*/ 0 h 159471"/>
              <a:gd name="connsiteX2" fmla="*/ 417811 w 417811"/>
              <a:gd name="connsiteY2" fmla="*/ 155266 h 159471"/>
              <a:gd name="connsiteX3" fmla="*/ 113586 w 417811"/>
              <a:gd name="connsiteY3" fmla="*/ 159471 h 159471"/>
              <a:gd name="connsiteX4" fmla="*/ 0 w 417811"/>
              <a:gd name="connsiteY4" fmla="*/ 76002 h 159471"/>
              <a:gd name="connsiteX0" fmla="*/ 0 w 417811"/>
              <a:gd name="connsiteY0" fmla="*/ 76002 h 159471"/>
              <a:gd name="connsiteX1" fmla="*/ 403880 w 417811"/>
              <a:gd name="connsiteY1" fmla="*/ 0 h 159471"/>
              <a:gd name="connsiteX2" fmla="*/ 417811 w 417811"/>
              <a:gd name="connsiteY2" fmla="*/ 155266 h 159471"/>
              <a:gd name="connsiteX3" fmla="*/ 113586 w 417811"/>
              <a:gd name="connsiteY3" fmla="*/ 159471 h 159471"/>
              <a:gd name="connsiteX4" fmla="*/ 0 w 417811"/>
              <a:gd name="connsiteY4" fmla="*/ 76002 h 159471"/>
              <a:gd name="connsiteX0" fmla="*/ 0 w 480565"/>
              <a:gd name="connsiteY0" fmla="*/ 106514 h 189983"/>
              <a:gd name="connsiteX1" fmla="*/ 480565 w 480565"/>
              <a:gd name="connsiteY1" fmla="*/ 0 h 189983"/>
              <a:gd name="connsiteX2" fmla="*/ 417811 w 480565"/>
              <a:gd name="connsiteY2" fmla="*/ 185778 h 189983"/>
              <a:gd name="connsiteX3" fmla="*/ 113586 w 480565"/>
              <a:gd name="connsiteY3" fmla="*/ 189983 h 189983"/>
              <a:gd name="connsiteX4" fmla="*/ 0 w 480565"/>
              <a:gd name="connsiteY4" fmla="*/ 106514 h 189983"/>
              <a:gd name="connsiteX0" fmla="*/ 0 w 480565"/>
              <a:gd name="connsiteY0" fmla="*/ 106514 h 189983"/>
              <a:gd name="connsiteX1" fmla="*/ 480565 w 480565"/>
              <a:gd name="connsiteY1" fmla="*/ 0 h 189983"/>
              <a:gd name="connsiteX2" fmla="*/ 433650 w 480565"/>
              <a:gd name="connsiteY2" fmla="*/ 189344 h 189983"/>
              <a:gd name="connsiteX3" fmla="*/ 113586 w 480565"/>
              <a:gd name="connsiteY3" fmla="*/ 189983 h 189983"/>
              <a:gd name="connsiteX4" fmla="*/ 0 w 480565"/>
              <a:gd name="connsiteY4" fmla="*/ 106514 h 189983"/>
              <a:gd name="connsiteX0" fmla="*/ 0 w 526284"/>
              <a:gd name="connsiteY0" fmla="*/ 106514 h 189983"/>
              <a:gd name="connsiteX1" fmla="*/ 480565 w 526284"/>
              <a:gd name="connsiteY1" fmla="*/ 0 h 189983"/>
              <a:gd name="connsiteX2" fmla="*/ 433650 w 526284"/>
              <a:gd name="connsiteY2" fmla="*/ 189344 h 189983"/>
              <a:gd name="connsiteX3" fmla="*/ 113586 w 526284"/>
              <a:gd name="connsiteY3" fmla="*/ 189983 h 189983"/>
              <a:gd name="connsiteX4" fmla="*/ 0 w 526284"/>
              <a:gd name="connsiteY4" fmla="*/ 106514 h 189983"/>
              <a:gd name="connsiteX0" fmla="*/ 0 w 547784"/>
              <a:gd name="connsiteY0" fmla="*/ 106514 h 189983"/>
              <a:gd name="connsiteX1" fmla="*/ 480565 w 547784"/>
              <a:gd name="connsiteY1" fmla="*/ 0 h 189983"/>
              <a:gd name="connsiteX2" fmla="*/ 433650 w 547784"/>
              <a:gd name="connsiteY2" fmla="*/ 189344 h 189983"/>
              <a:gd name="connsiteX3" fmla="*/ 113586 w 547784"/>
              <a:gd name="connsiteY3" fmla="*/ 189983 h 189983"/>
              <a:gd name="connsiteX4" fmla="*/ 0 w 547784"/>
              <a:gd name="connsiteY4" fmla="*/ 106514 h 189983"/>
              <a:gd name="connsiteX0" fmla="*/ 0 w 532897"/>
              <a:gd name="connsiteY0" fmla="*/ 106514 h 189983"/>
              <a:gd name="connsiteX1" fmla="*/ 480565 w 532897"/>
              <a:gd name="connsiteY1" fmla="*/ 0 h 189983"/>
              <a:gd name="connsiteX2" fmla="*/ 433650 w 532897"/>
              <a:gd name="connsiteY2" fmla="*/ 189344 h 189983"/>
              <a:gd name="connsiteX3" fmla="*/ 113586 w 532897"/>
              <a:gd name="connsiteY3" fmla="*/ 189983 h 189983"/>
              <a:gd name="connsiteX4" fmla="*/ 0 w 532897"/>
              <a:gd name="connsiteY4" fmla="*/ 106514 h 189983"/>
              <a:gd name="connsiteX0" fmla="*/ 0 w 555545"/>
              <a:gd name="connsiteY0" fmla="*/ 106514 h 189983"/>
              <a:gd name="connsiteX1" fmla="*/ 480565 w 555545"/>
              <a:gd name="connsiteY1" fmla="*/ 0 h 189983"/>
              <a:gd name="connsiteX2" fmla="*/ 465610 w 555545"/>
              <a:gd name="connsiteY2" fmla="*/ 167139 h 189983"/>
              <a:gd name="connsiteX3" fmla="*/ 113586 w 555545"/>
              <a:gd name="connsiteY3" fmla="*/ 189983 h 189983"/>
              <a:gd name="connsiteX4" fmla="*/ 0 w 555545"/>
              <a:gd name="connsiteY4" fmla="*/ 106514 h 189983"/>
              <a:gd name="connsiteX0" fmla="*/ 0 w 610651"/>
              <a:gd name="connsiteY0" fmla="*/ 106514 h 195135"/>
              <a:gd name="connsiteX1" fmla="*/ 480565 w 610651"/>
              <a:gd name="connsiteY1" fmla="*/ 0 h 195135"/>
              <a:gd name="connsiteX2" fmla="*/ 536169 w 610651"/>
              <a:gd name="connsiteY2" fmla="*/ 195135 h 195135"/>
              <a:gd name="connsiteX3" fmla="*/ 113586 w 610651"/>
              <a:gd name="connsiteY3" fmla="*/ 189983 h 195135"/>
              <a:gd name="connsiteX4" fmla="*/ 0 w 610651"/>
              <a:gd name="connsiteY4" fmla="*/ 106514 h 195135"/>
              <a:gd name="connsiteX0" fmla="*/ 0 w 686838"/>
              <a:gd name="connsiteY0" fmla="*/ 97435 h 195135"/>
              <a:gd name="connsiteX1" fmla="*/ 556752 w 686838"/>
              <a:gd name="connsiteY1" fmla="*/ 0 h 195135"/>
              <a:gd name="connsiteX2" fmla="*/ 612356 w 686838"/>
              <a:gd name="connsiteY2" fmla="*/ 195135 h 195135"/>
              <a:gd name="connsiteX3" fmla="*/ 189773 w 686838"/>
              <a:gd name="connsiteY3" fmla="*/ 189983 h 195135"/>
              <a:gd name="connsiteX4" fmla="*/ 0 w 686838"/>
              <a:gd name="connsiteY4" fmla="*/ 97435 h 195135"/>
              <a:gd name="connsiteX0" fmla="*/ 0 w 683299"/>
              <a:gd name="connsiteY0" fmla="*/ 122226 h 219926"/>
              <a:gd name="connsiteX1" fmla="*/ 536286 w 683299"/>
              <a:gd name="connsiteY1" fmla="*/ 0 h 219926"/>
              <a:gd name="connsiteX2" fmla="*/ 612356 w 683299"/>
              <a:gd name="connsiteY2" fmla="*/ 219926 h 219926"/>
              <a:gd name="connsiteX3" fmla="*/ 189773 w 683299"/>
              <a:gd name="connsiteY3" fmla="*/ 214774 h 219926"/>
              <a:gd name="connsiteX4" fmla="*/ 0 w 683299"/>
              <a:gd name="connsiteY4" fmla="*/ 122226 h 219926"/>
              <a:gd name="connsiteX0" fmla="*/ 0 w 684074"/>
              <a:gd name="connsiteY0" fmla="*/ 153470 h 251170"/>
              <a:gd name="connsiteX1" fmla="*/ 540943 w 684074"/>
              <a:gd name="connsiteY1" fmla="*/ 0 h 251170"/>
              <a:gd name="connsiteX2" fmla="*/ 612356 w 684074"/>
              <a:gd name="connsiteY2" fmla="*/ 251170 h 251170"/>
              <a:gd name="connsiteX3" fmla="*/ 189773 w 684074"/>
              <a:gd name="connsiteY3" fmla="*/ 246018 h 251170"/>
              <a:gd name="connsiteX4" fmla="*/ 0 w 684074"/>
              <a:gd name="connsiteY4" fmla="*/ 153470 h 251170"/>
              <a:gd name="connsiteX0" fmla="*/ 0 w 686194"/>
              <a:gd name="connsiteY0" fmla="*/ 178972 h 276672"/>
              <a:gd name="connsiteX1" fmla="*/ 553171 w 686194"/>
              <a:gd name="connsiteY1" fmla="*/ 0 h 276672"/>
              <a:gd name="connsiteX2" fmla="*/ 612356 w 686194"/>
              <a:gd name="connsiteY2" fmla="*/ 276672 h 276672"/>
              <a:gd name="connsiteX3" fmla="*/ 189773 w 686194"/>
              <a:gd name="connsiteY3" fmla="*/ 271520 h 276672"/>
              <a:gd name="connsiteX4" fmla="*/ 0 w 686194"/>
              <a:gd name="connsiteY4" fmla="*/ 178972 h 276672"/>
              <a:gd name="connsiteX0" fmla="*/ 0 w 686194"/>
              <a:gd name="connsiteY0" fmla="*/ 178972 h 301576"/>
              <a:gd name="connsiteX1" fmla="*/ 553171 w 686194"/>
              <a:gd name="connsiteY1" fmla="*/ 0 h 301576"/>
              <a:gd name="connsiteX2" fmla="*/ 612356 w 686194"/>
              <a:gd name="connsiteY2" fmla="*/ 276672 h 301576"/>
              <a:gd name="connsiteX3" fmla="*/ 176068 w 686194"/>
              <a:gd name="connsiteY3" fmla="*/ 301576 h 301576"/>
              <a:gd name="connsiteX4" fmla="*/ 0 w 686194"/>
              <a:gd name="connsiteY4" fmla="*/ 178972 h 301576"/>
              <a:gd name="connsiteX0" fmla="*/ 0 w 689047"/>
              <a:gd name="connsiteY0" fmla="*/ 178972 h 301576"/>
              <a:gd name="connsiteX1" fmla="*/ 553171 w 689047"/>
              <a:gd name="connsiteY1" fmla="*/ 0 h 301576"/>
              <a:gd name="connsiteX2" fmla="*/ 615822 w 689047"/>
              <a:gd name="connsiteY2" fmla="*/ 265024 h 301576"/>
              <a:gd name="connsiteX3" fmla="*/ 176068 w 689047"/>
              <a:gd name="connsiteY3" fmla="*/ 301576 h 301576"/>
              <a:gd name="connsiteX4" fmla="*/ 0 w 689047"/>
              <a:gd name="connsiteY4" fmla="*/ 178972 h 301576"/>
              <a:gd name="connsiteX0" fmla="*/ 0 w 705570"/>
              <a:gd name="connsiteY0" fmla="*/ 178972 h 301576"/>
              <a:gd name="connsiteX1" fmla="*/ 553171 w 705570"/>
              <a:gd name="connsiteY1" fmla="*/ 0 h 301576"/>
              <a:gd name="connsiteX2" fmla="*/ 635671 w 705570"/>
              <a:gd name="connsiteY2" fmla="*/ 294350 h 301576"/>
              <a:gd name="connsiteX3" fmla="*/ 176068 w 705570"/>
              <a:gd name="connsiteY3" fmla="*/ 301576 h 301576"/>
              <a:gd name="connsiteX4" fmla="*/ 0 w 705570"/>
              <a:gd name="connsiteY4" fmla="*/ 178972 h 301576"/>
              <a:gd name="connsiteX0" fmla="*/ 0 w 675271"/>
              <a:gd name="connsiteY0" fmla="*/ 178972 h 301576"/>
              <a:gd name="connsiteX1" fmla="*/ 553171 w 675271"/>
              <a:gd name="connsiteY1" fmla="*/ 0 h 301576"/>
              <a:gd name="connsiteX2" fmla="*/ 598964 w 675271"/>
              <a:gd name="connsiteY2" fmla="*/ 273657 h 301576"/>
              <a:gd name="connsiteX3" fmla="*/ 176068 w 675271"/>
              <a:gd name="connsiteY3" fmla="*/ 301576 h 301576"/>
              <a:gd name="connsiteX4" fmla="*/ 0 w 675271"/>
              <a:gd name="connsiteY4" fmla="*/ 178972 h 301576"/>
              <a:gd name="connsiteX0" fmla="*/ 0 w 675271"/>
              <a:gd name="connsiteY0" fmla="*/ 178972 h 301576"/>
              <a:gd name="connsiteX1" fmla="*/ 553171 w 675271"/>
              <a:gd name="connsiteY1" fmla="*/ 0 h 301576"/>
              <a:gd name="connsiteX2" fmla="*/ 598964 w 675271"/>
              <a:gd name="connsiteY2" fmla="*/ 273657 h 301576"/>
              <a:gd name="connsiteX3" fmla="*/ 176068 w 675271"/>
              <a:gd name="connsiteY3" fmla="*/ 301576 h 301576"/>
              <a:gd name="connsiteX4" fmla="*/ 0 w 675271"/>
              <a:gd name="connsiteY4" fmla="*/ 178972 h 301576"/>
              <a:gd name="connsiteX0" fmla="*/ 0 w 676192"/>
              <a:gd name="connsiteY0" fmla="*/ 211038 h 333642"/>
              <a:gd name="connsiteX1" fmla="*/ 557951 w 676192"/>
              <a:gd name="connsiteY1" fmla="*/ 0 h 333642"/>
              <a:gd name="connsiteX2" fmla="*/ 598964 w 676192"/>
              <a:gd name="connsiteY2" fmla="*/ 305723 h 333642"/>
              <a:gd name="connsiteX3" fmla="*/ 176068 w 676192"/>
              <a:gd name="connsiteY3" fmla="*/ 333642 h 333642"/>
              <a:gd name="connsiteX4" fmla="*/ 0 w 676192"/>
              <a:gd name="connsiteY4" fmla="*/ 211038 h 333642"/>
              <a:gd name="connsiteX0" fmla="*/ 0 w 672483"/>
              <a:gd name="connsiteY0" fmla="*/ 211038 h 341731"/>
              <a:gd name="connsiteX1" fmla="*/ 557951 w 672483"/>
              <a:gd name="connsiteY1" fmla="*/ 0 h 341731"/>
              <a:gd name="connsiteX2" fmla="*/ 594342 w 672483"/>
              <a:gd name="connsiteY2" fmla="*/ 321253 h 341731"/>
              <a:gd name="connsiteX3" fmla="*/ 176068 w 672483"/>
              <a:gd name="connsiteY3" fmla="*/ 333642 h 341731"/>
              <a:gd name="connsiteX4" fmla="*/ 0 w 672483"/>
              <a:gd name="connsiteY4" fmla="*/ 211038 h 341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3" h="341731">
                <a:moveTo>
                  <a:pt x="0" y="211038"/>
                </a:moveTo>
                <a:lnTo>
                  <a:pt x="557951" y="0"/>
                </a:lnTo>
                <a:cubicBezTo>
                  <a:pt x="542313" y="63115"/>
                  <a:pt x="795775" y="230140"/>
                  <a:pt x="594342" y="321253"/>
                </a:cubicBezTo>
                <a:cubicBezTo>
                  <a:pt x="438514" y="364497"/>
                  <a:pt x="317033" y="324336"/>
                  <a:pt x="176068" y="333642"/>
                </a:cubicBezTo>
                <a:cubicBezTo>
                  <a:pt x="88635" y="302009"/>
                  <a:pt x="37862" y="238861"/>
                  <a:pt x="0" y="211038"/>
                </a:cubicBezTo>
                <a:close/>
              </a:path>
            </a:pathLst>
          </a:custGeom>
          <a:blipFill>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2132" y="1036137"/>
            <a:ext cx="2243434" cy="1355009"/>
          </a:xfrm>
          <a:prstGeom prst="rect">
            <a:avLst/>
          </a:prstGeom>
          <a:ln>
            <a:solidFill>
              <a:schemeClr val="accent3"/>
            </a:solidFill>
          </a:ln>
        </p:spPr>
      </p:pic>
      <p:cxnSp>
        <p:nvCxnSpPr>
          <p:cNvPr id="17" name="Straight Arrow Connector 16"/>
          <p:cNvCxnSpPr>
            <a:stCxn id="16" idx="7"/>
          </p:cNvCxnSpPr>
          <p:nvPr/>
        </p:nvCxnSpPr>
        <p:spPr>
          <a:xfrm flipV="1">
            <a:off x="6132113" y="2374847"/>
            <a:ext cx="947152" cy="162888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4545" y="4708552"/>
            <a:ext cx="3728102" cy="1267555"/>
          </a:xfrm>
          <a:prstGeom prst="rect">
            <a:avLst/>
          </a:prstGeom>
          <a:ln>
            <a:solidFill>
              <a:schemeClr val="accent3"/>
            </a:solidFill>
          </a:ln>
        </p:spPr>
      </p:pic>
      <p:sp>
        <p:nvSpPr>
          <p:cNvPr id="31" name="TextBox 30"/>
          <p:cNvSpPr txBox="1"/>
          <p:nvPr/>
        </p:nvSpPr>
        <p:spPr>
          <a:xfrm>
            <a:off x="418923" y="5982621"/>
            <a:ext cx="2958118" cy="400110"/>
          </a:xfrm>
          <a:prstGeom prst="rect">
            <a:avLst/>
          </a:prstGeom>
          <a:noFill/>
        </p:spPr>
        <p:txBody>
          <a:bodyPr wrap="square" rtlCol="0">
            <a:spAutoFit/>
          </a:bodyPr>
          <a:lstStyle/>
          <a:p>
            <a:r>
              <a:rPr lang="en-US" sz="2000" b="1" dirty="0">
                <a:solidFill>
                  <a:srgbClr val="000000"/>
                </a:solidFill>
                <a:latin typeface="Calibri" panose="020F0502020204030204" pitchFamily="34" charset="0"/>
              </a:rPr>
              <a:t>Fuel cell stack systems</a:t>
            </a:r>
          </a:p>
        </p:txBody>
      </p:sp>
      <p:cxnSp>
        <p:nvCxnSpPr>
          <p:cNvPr id="39" name="Straight Arrow Connector 38"/>
          <p:cNvCxnSpPr>
            <a:stCxn id="38" idx="1"/>
          </p:cNvCxnSpPr>
          <p:nvPr/>
        </p:nvCxnSpPr>
        <p:spPr>
          <a:xfrm flipH="1">
            <a:off x="2272525" y="3605231"/>
            <a:ext cx="3538150" cy="108856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a:xfrm>
            <a:off x="6369653" y="6261777"/>
            <a:ext cx="2774347" cy="304800"/>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40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Arial Narrow"/>
              </a:rPr>
              <a:t>DOE: U.S. Department of Energy</a:t>
            </a:r>
          </a:p>
        </p:txBody>
      </p:sp>
    </p:spTree>
    <p:extLst>
      <p:ext uri="{BB962C8B-B14F-4D97-AF65-F5344CB8AC3E}">
        <p14:creationId xmlns:p14="http://schemas.microsoft.com/office/powerpoint/2010/main" val="158997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493545" y="5839212"/>
            <a:ext cx="2465745" cy="6621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 name="Rectangle 22"/>
          <p:cNvSpPr/>
          <p:nvPr/>
        </p:nvSpPr>
        <p:spPr>
          <a:xfrm>
            <a:off x="4129584" y="5840951"/>
            <a:ext cx="2402983" cy="66216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8" name="Rectangle 17"/>
          <p:cNvSpPr/>
          <p:nvPr/>
        </p:nvSpPr>
        <p:spPr>
          <a:xfrm>
            <a:off x="196609" y="5826383"/>
            <a:ext cx="3805623" cy="676732"/>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1"/>
          <p:cNvSpPr>
            <a:spLocks noGrp="1"/>
          </p:cNvSpPr>
          <p:nvPr>
            <p:ph type="title"/>
          </p:nvPr>
        </p:nvSpPr>
        <p:spPr/>
        <p:txBody>
          <a:bodyPr/>
          <a:lstStyle/>
          <a:p>
            <a:r>
              <a:rPr lang="en-US" sz="3600" dirty="0"/>
              <a:t>Hydrogen is an industrial commodity </a:t>
            </a:r>
          </a:p>
        </p:txBody>
      </p:sp>
      <p:sp>
        <p:nvSpPr>
          <p:cNvPr id="14" name="Rectangle 13"/>
          <p:cNvSpPr/>
          <p:nvPr/>
        </p:nvSpPr>
        <p:spPr>
          <a:xfrm>
            <a:off x="73152" y="963167"/>
            <a:ext cx="8973312" cy="4411429"/>
          </a:xfrm>
          <a:prstGeom prst="rect">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5" name="TextBox 14"/>
          <p:cNvSpPr txBox="1"/>
          <p:nvPr/>
        </p:nvSpPr>
        <p:spPr>
          <a:xfrm>
            <a:off x="223820" y="5929327"/>
            <a:ext cx="3948545" cy="818392"/>
          </a:xfrm>
          <a:prstGeom prst="rect">
            <a:avLst/>
          </a:prstGeom>
        </p:spPr>
        <p:txBody>
          <a:bodyPr vert="horz" wrap="square" lIns="91440" tIns="45720" rIns="91440" bIns="45720" rtlCol="0">
            <a:normAutofit fontScale="775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41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Narrow"/>
              </a:rPr>
              <a:t>10 </a:t>
            </a:r>
            <a:r>
              <a:rPr kumimoji="0" lang="en-US" sz="40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Narrow"/>
              </a:rPr>
              <a:t>million metric tons </a:t>
            </a:r>
          </a:p>
        </p:txBody>
      </p:sp>
      <p:sp>
        <p:nvSpPr>
          <p:cNvPr id="16" name="TextBox 15"/>
          <p:cNvSpPr txBox="1"/>
          <p:nvPr/>
        </p:nvSpPr>
        <p:spPr>
          <a:xfrm>
            <a:off x="253538" y="5405196"/>
            <a:ext cx="3805623" cy="361933"/>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2400" b="1" spc="-150" noProof="0" dirty="0">
                <a:solidFill>
                  <a:schemeClr val="tx1">
                    <a:lumMod val="50000"/>
                  </a:schemeClr>
                </a:solidFill>
                <a:latin typeface="Calibri" panose="020F0502020204030204" pitchFamily="34" charset="0"/>
                <a:cs typeface="Arial Narrow"/>
              </a:rPr>
              <a:t>U.S. annual hydrogen production</a:t>
            </a:r>
            <a:endParaRPr kumimoji="0" lang="en-US" sz="2400" b="1" i="0" u="none" strike="noStrike" kern="1200" cap="none" spc="-15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19" name="Rectangle 18"/>
          <p:cNvSpPr/>
          <p:nvPr/>
        </p:nvSpPr>
        <p:spPr>
          <a:xfrm>
            <a:off x="194056" y="5437853"/>
            <a:ext cx="3808176" cy="1039043"/>
          </a:xfrm>
          <a:prstGeom prst="rect">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 name="TextBox 16"/>
          <p:cNvSpPr txBox="1"/>
          <p:nvPr/>
        </p:nvSpPr>
        <p:spPr>
          <a:xfrm>
            <a:off x="4867306" y="5415314"/>
            <a:ext cx="3252477" cy="361933"/>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400" b="1" dirty="0">
                <a:solidFill>
                  <a:schemeClr val="tx1">
                    <a:lumMod val="50000"/>
                  </a:schemeClr>
                </a:solidFill>
                <a:latin typeface="Calibri" panose="020F0502020204030204" pitchFamily="34" charset="0"/>
                <a:cs typeface="Arial Narrow"/>
              </a:rPr>
              <a:t>Largest users in the U.S. </a:t>
            </a:r>
            <a:endParaRPr kumimoji="0" lang="en-US" sz="2400" b="1" i="0" u="none" strike="noStrike" kern="1200" cap="none"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3" name="TextBox 2"/>
          <p:cNvSpPr txBox="1"/>
          <p:nvPr/>
        </p:nvSpPr>
        <p:spPr>
          <a:xfrm>
            <a:off x="4142600" y="5845212"/>
            <a:ext cx="1776598" cy="581818"/>
          </a:xfrm>
          <a:prstGeom prst="rect">
            <a:avLst/>
          </a:prstGeom>
        </p:spPr>
        <p:txBody>
          <a:bodyPr vert="horz" wrap="square" lIns="91440" tIns="45720" rIns="91440" bIns="45720" rtlCol="0">
            <a:noAutofit/>
          </a:bodyPr>
          <a:lstStyle/>
          <a:p>
            <a:pPr marL="0" marR="0" indent="0" defTabSz="457200" rtl="0" eaLnBrk="1" fontAlgn="auto" latinLnBrk="0" hangingPunct="1">
              <a:lnSpc>
                <a:spcPct val="80000"/>
              </a:lnSpc>
              <a:spcAft>
                <a:spcPts val="0"/>
              </a:spcAft>
              <a:buClrTx/>
              <a:buSzTx/>
              <a:buFont typeface="Arial"/>
              <a:buNone/>
              <a:tabLst/>
            </a:pPr>
            <a:r>
              <a:rPr lang="en-US" sz="2400" b="1" spc="-150" dirty="0">
                <a:solidFill>
                  <a:schemeClr val="bg1"/>
                </a:solidFill>
                <a:latin typeface="Calibri" panose="020F0502020204030204" pitchFamily="34" charset="0"/>
                <a:cs typeface="Arial Narrow"/>
              </a:rPr>
              <a:t>Petroleum Processing</a:t>
            </a:r>
            <a:endParaRPr kumimoji="0" lang="en-US" sz="2400" b="1" i="0" u="none" strike="noStrike" kern="1200" cap="none" spc="-150" normalizeH="0" baseline="0" noProof="0" dirty="0">
              <a:ln>
                <a:noFill/>
              </a:ln>
              <a:solidFill>
                <a:schemeClr val="bg1"/>
              </a:solidFill>
              <a:effectLst/>
              <a:uLnTx/>
              <a:uFillTx/>
              <a:latin typeface="Calibri" panose="020F0502020204030204" pitchFamily="34" charset="0"/>
              <a:cs typeface="Arial Narrow"/>
            </a:endParaRPr>
          </a:p>
        </p:txBody>
      </p:sp>
      <p:sp>
        <p:nvSpPr>
          <p:cNvPr id="20" name="TextBox 19"/>
          <p:cNvSpPr txBox="1"/>
          <p:nvPr/>
        </p:nvSpPr>
        <p:spPr>
          <a:xfrm>
            <a:off x="6367786" y="5858091"/>
            <a:ext cx="1776598" cy="581818"/>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80000"/>
              </a:lnSpc>
              <a:spcAft>
                <a:spcPts val="0"/>
              </a:spcAft>
              <a:buClrTx/>
              <a:buSzTx/>
              <a:buFont typeface="Arial"/>
              <a:buNone/>
              <a:tabLst/>
            </a:pPr>
            <a:r>
              <a:rPr lang="en-US" sz="2400" b="1" spc="-150" dirty="0">
                <a:solidFill>
                  <a:schemeClr val="bg1"/>
                </a:solidFill>
                <a:latin typeface="Calibri" panose="020F0502020204030204" pitchFamily="34" charset="0"/>
                <a:cs typeface="Arial Narrow"/>
              </a:rPr>
              <a:t>Fertilizer Production</a:t>
            </a:r>
            <a:endParaRPr kumimoji="0" lang="en-US" sz="2400" b="1" i="0" u="none" strike="noStrike" kern="1200" cap="none" spc="-150" normalizeH="0" baseline="0" noProof="0" dirty="0">
              <a:ln>
                <a:noFill/>
              </a:ln>
              <a:solidFill>
                <a:schemeClr val="bg1"/>
              </a:solidFill>
              <a:effectLst/>
              <a:uLnTx/>
              <a:uFillTx/>
              <a:latin typeface="Calibri" panose="020F0502020204030204" pitchFamily="34" charset="0"/>
              <a:cs typeface="Arial Narrow"/>
            </a:endParaRPr>
          </a:p>
        </p:txBody>
      </p:sp>
      <p:sp>
        <p:nvSpPr>
          <p:cNvPr id="4" name="TextBox 3"/>
          <p:cNvSpPr txBox="1"/>
          <p:nvPr/>
        </p:nvSpPr>
        <p:spPr>
          <a:xfrm>
            <a:off x="5492566" y="5863692"/>
            <a:ext cx="1185763" cy="613205"/>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Narrow"/>
              </a:rPr>
              <a:t>68%</a:t>
            </a:r>
          </a:p>
        </p:txBody>
      </p:sp>
      <p:sp>
        <p:nvSpPr>
          <p:cNvPr id="21" name="TextBox 20"/>
          <p:cNvSpPr txBox="1"/>
          <p:nvPr/>
        </p:nvSpPr>
        <p:spPr>
          <a:xfrm>
            <a:off x="7959599" y="5850813"/>
            <a:ext cx="1185763" cy="613205"/>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Narrow"/>
              </a:rPr>
              <a:t>21%</a:t>
            </a:r>
          </a:p>
        </p:txBody>
      </p:sp>
      <p:sp>
        <p:nvSpPr>
          <p:cNvPr id="22" name="Rectangle 21"/>
          <p:cNvSpPr/>
          <p:nvPr/>
        </p:nvSpPr>
        <p:spPr>
          <a:xfrm>
            <a:off x="4129584" y="5425739"/>
            <a:ext cx="4829706" cy="1077376"/>
          </a:xfrm>
          <a:prstGeom prst="rect">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6" name="Straight Connector 5"/>
          <p:cNvCxnSpPr/>
          <p:nvPr/>
        </p:nvCxnSpPr>
        <p:spPr>
          <a:xfrm>
            <a:off x="5505445" y="5850813"/>
            <a:ext cx="0" cy="636698"/>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966302" y="5850813"/>
            <a:ext cx="0" cy="636698"/>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86894" y="961428"/>
            <a:ext cx="7128540" cy="4296350"/>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7008813" y="2129102"/>
            <a:ext cx="2076450" cy="1806143"/>
          </a:xfrm>
          <a:prstGeom prst="rect">
            <a:avLst/>
          </a:prstGeom>
        </p:spPr>
      </p:pic>
      <p:pic>
        <p:nvPicPr>
          <p:cNvPr id="26" name="Picture 25"/>
          <p:cNvPicPr>
            <a:picLocks noChangeAspect="1"/>
          </p:cNvPicPr>
          <p:nvPr/>
        </p:nvPicPr>
        <p:blipFill>
          <a:blip r:embed="rId5"/>
          <a:stretch>
            <a:fillRect/>
          </a:stretch>
        </p:blipFill>
        <p:spPr>
          <a:xfrm>
            <a:off x="6970014" y="4053430"/>
            <a:ext cx="2076450" cy="1047750"/>
          </a:xfrm>
          <a:prstGeom prst="rect">
            <a:avLst/>
          </a:prstGeom>
        </p:spPr>
      </p:pic>
    </p:spTree>
    <p:extLst>
      <p:ext uri="{BB962C8B-B14F-4D97-AF65-F5344CB8AC3E}">
        <p14:creationId xmlns:p14="http://schemas.microsoft.com/office/powerpoint/2010/main" val="2041946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C7EAFC"/>
              </a:clrFrom>
              <a:clrTo>
                <a:srgbClr val="C7EAFC">
                  <a:alpha val="0"/>
                </a:srgbClr>
              </a:clrTo>
            </a:clrChange>
            <a:extLst>
              <a:ext uri="{28A0092B-C50C-407E-A947-70E740481C1C}">
                <a14:useLocalDpi xmlns:a14="http://schemas.microsoft.com/office/drawing/2010/main"/>
              </a:ext>
            </a:extLst>
          </a:blip>
          <a:stretch>
            <a:fillRect/>
          </a:stretch>
        </p:blipFill>
        <p:spPr>
          <a:xfrm>
            <a:off x="62324" y="933918"/>
            <a:ext cx="4824056" cy="4869416"/>
          </a:xfrm>
          <a:prstGeom prst="rect">
            <a:avLst/>
          </a:prstGeom>
        </p:spPr>
      </p:pic>
      <p:pic>
        <p:nvPicPr>
          <p:cNvPr id="9" name="Picture 8"/>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5946" y="4061414"/>
            <a:ext cx="1189482" cy="995281"/>
          </a:xfrm>
          <a:prstGeom prst="rect">
            <a:avLst/>
          </a:prstGeom>
        </p:spPr>
      </p:pic>
      <p:pic>
        <p:nvPicPr>
          <p:cNvPr id="13" name="Picture 12"/>
          <p:cNvPicPr>
            <a:picLocks noChangeAspect="1"/>
          </p:cNvPicPr>
          <p:nvPr/>
        </p:nvPicPr>
        <p:blipFill rotWithShape="1">
          <a:blip r:embed="rId5" cstate="email">
            <a:clrChange>
              <a:clrFrom>
                <a:srgbClr val="A4CDFF"/>
              </a:clrFrom>
              <a:clrTo>
                <a:srgbClr val="A4CDFF">
                  <a:alpha val="0"/>
                </a:srgbClr>
              </a:clrTo>
            </a:clrChange>
            <a:extLst>
              <a:ext uri="{28A0092B-C50C-407E-A947-70E740481C1C}">
                <a14:useLocalDpi xmlns:a14="http://schemas.microsoft.com/office/drawing/2010/main"/>
              </a:ext>
            </a:extLst>
          </a:blip>
          <a:srcRect/>
          <a:stretch/>
        </p:blipFill>
        <p:spPr>
          <a:xfrm>
            <a:off x="4803666" y="981104"/>
            <a:ext cx="4114540" cy="2979341"/>
          </a:xfrm>
          <a:prstGeom prst="rect">
            <a:avLst/>
          </a:prstGeom>
        </p:spPr>
      </p:pic>
      <p:grpSp>
        <p:nvGrpSpPr>
          <p:cNvPr id="14" name="Group 13"/>
          <p:cNvGrpSpPr/>
          <p:nvPr/>
        </p:nvGrpSpPr>
        <p:grpSpPr>
          <a:xfrm>
            <a:off x="5552450" y="3758869"/>
            <a:ext cx="4051707" cy="245966"/>
            <a:chOff x="915745" y="6213109"/>
            <a:chExt cx="4051707" cy="245966"/>
          </a:xfrm>
        </p:grpSpPr>
        <p:sp>
          <p:nvSpPr>
            <p:cNvPr id="15" name="Rectangle 14"/>
            <p:cNvSpPr/>
            <p:nvPr/>
          </p:nvSpPr>
          <p:spPr>
            <a:xfrm rot="2532737">
              <a:off x="915745" y="6298797"/>
              <a:ext cx="97714" cy="90835"/>
            </a:xfrm>
            <a:prstGeom prst="rect">
              <a:avLst/>
            </a:prstGeom>
            <a:solidFill>
              <a:srgbClr val="CCFF33"/>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pitchFamily="34" charset="0"/>
              </a:endParaRPr>
            </a:p>
          </p:txBody>
        </p:sp>
        <p:sp>
          <p:nvSpPr>
            <p:cNvPr id="16" name="Oval 15"/>
            <p:cNvSpPr/>
            <p:nvPr/>
          </p:nvSpPr>
          <p:spPr>
            <a:xfrm>
              <a:off x="1820249" y="6297819"/>
              <a:ext cx="112222" cy="100148"/>
            </a:xfrm>
            <a:prstGeom prst="ellipse">
              <a:avLst/>
            </a:prstGeom>
            <a:solidFill>
              <a:srgbClr val="CCFF33"/>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pitchFamily="34" charset="0"/>
              </a:endParaRPr>
            </a:p>
          </p:txBody>
        </p:sp>
        <p:sp>
          <p:nvSpPr>
            <p:cNvPr id="17" name="Oval 16"/>
            <p:cNvSpPr/>
            <p:nvPr/>
          </p:nvSpPr>
          <p:spPr>
            <a:xfrm>
              <a:off x="2886703" y="6288506"/>
              <a:ext cx="112222" cy="100148"/>
            </a:xfrm>
            <a:prstGeom prst="ellipse">
              <a:avLst/>
            </a:prstGeom>
            <a:solidFill>
              <a:srgbClr val="009900"/>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pitchFamily="34" charset="0"/>
              </a:endParaRPr>
            </a:p>
          </p:txBody>
        </p:sp>
        <p:sp>
          <p:nvSpPr>
            <p:cNvPr id="18" name="Rectangle 17"/>
            <p:cNvSpPr/>
            <p:nvPr/>
          </p:nvSpPr>
          <p:spPr>
            <a:xfrm>
              <a:off x="3695208" y="6283108"/>
              <a:ext cx="97714" cy="90835"/>
            </a:xfrm>
            <a:prstGeom prst="rect">
              <a:avLst/>
            </a:prstGeom>
            <a:solidFill>
              <a:srgbClr val="009900"/>
            </a:solidFill>
            <a:ln w="12700"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Calibri" panose="020F0502020204030204" pitchFamily="34" charset="0"/>
              </a:endParaRPr>
            </a:p>
          </p:txBody>
        </p:sp>
        <p:sp>
          <p:nvSpPr>
            <p:cNvPr id="19" name="TextBox 18"/>
            <p:cNvSpPr txBox="1"/>
            <p:nvPr/>
          </p:nvSpPr>
          <p:spPr>
            <a:xfrm>
              <a:off x="1001880" y="6224783"/>
              <a:ext cx="954925" cy="230832"/>
            </a:xfrm>
            <a:prstGeom prst="rect">
              <a:avLst/>
            </a:prstGeom>
            <a:noFill/>
          </p:spPr>
          <p:txBody>
            <a:bodyPr wrap="square" rtlCol="0">
              <a:spAutoFit/>
            </a:bodyPr>
            <a:lstStyle/>
            <a:p>
              <a:r>
                <a:rPr lang="en-US" sz="900" dirty="0">
                  <a:solidFill>
                    <a:prstClr val="black"/>
                  </a:solidFill>
                  <a:latin typeface="Calibri" panose="020F0502020204030204" pitchFamily="34" charset="0"/>
                  <a:cs typeface="Arial" panose="020B0604020202020204" pitchFamily="34" charset="0"/>
                </a:rPr>
                <a:t>Open - Retail</a:t>
              </a:r>
            </a:p>
          </p:txBody>
        </p:sp>
        <p:sp>
          <p:nvSpPr>
            <p:cNvPr id="20" name="TextBox 19"/>
            <p:cNvSpPr txBox="1"/>
            <p:nvPr/>
          </p:nvSpPr>
          <p:spPr>
            <a:xfrm>
              <a:off x="3816022" y="6221691"/>
              <a:ext cx="1151430" cy="230832"/>
            </a:xfrm>
            <a:prstGeom prst="rect">
              <a:avLst/>
            </a:prstGeom>
            <a:noFill/>
          </p:spPr>
          <p:txBody>
            <a:bodyPr wrap="square" rtlCol="0">
              <a:spAutoFit/>
            </a:bodyPr>
            <a:lstStyle/>
            <a:p>
              <a:r>
                <a:rPr lang="en-US" sz="900" dirty="0">
                  <a:solidFill>
                    <a:prstClr val="black"/>
                  </a:solidFill>
                  <a:latin typeface="Calibri" panose="020F0502020204030204" pitchFamily="34" charset="0"/>
                  <a:cs typeface="Arial" panose="020B0604020202020204" pitchFamily="34" charset="0"/>
                </a:rPr>
                <a:t>Hub</a:t>
              </a:r>
              <a:endParaRPr lang="en-US" sz="1000" dirty="0">
                <a:solidFill>
                  <a:prstClr val="black"/>
                </a:solidFill>
                <a:latin typeface="Calibri" panose="020F0502020204030204" pitchFamily="34" charset="0"/>
                <a:cs typeface="Arial" panose="020B0604020202020204" pitchFamily="34" charset="0"/>
              </a:endParaRPr>
            </a:p>
          </p:txBody>
        </p:sp>
        <p:sp>
          <p:nvSpPr>
            <p:cNvPr id="21" name="TextBox 20"/>
            <p:cNvSpPr txBox="1"/>
            <p:nvPr/>
          </p:nvSpPr>
          <p:spPr>
            <a:xfrm>
              <a:off x="1896704" y="6228243"/>
              <a:ext cx="1137320" cy="230832"/>
            </a:xfrm>
            <a:prstGeom prst="rect">
              <a:avLst/>
            </a:prstGeom>
            <a:noFill/>
          </p:spPr>
          <p:txBody>
            <a:bodyPr wrap="square" rtlCol="0">
              <a:spAutoFit/>
            </a:bodyPr>
            <a:lstStyle/>
            <a:p>
              <a:r>
                <a:rPr lang="en-US" sz="900" dirty="0">
                  <a:solidFill>
                    <a:prstClr val="black"/>
                  </a:solidFill>
                  <a:latin typeface="Calibri" panose="020F0502020204030204" pitchFamily="34" charset="0"/>
                  <a:cs typeface="Arial" panose="020B0604020202020204" pitchFamily="34" charset="0"/>
                </a:rPr>
                <a:t>Open Non-Retail</a:t>
              </a:r>
            </a:p>
          </p:txBody>
        </p:sp>
        <p:sp>
          <p:nvSpPr>
            <p:cNvPr id="22" name="TextBox 21"/>
            <p:cNvSpPr txBox="1"/>
            <p:nvPr/>
          </p:nvSpPr>
          <p:spPr>
            <a:xfrm>
              <a:off x="2992295" y="6213109"/>
              <a:ext cx="838839" cy="230832"/>
            </a:xfrm>
            <a:prstGeom prst="rect">
              <a:avLst/>
            </a:prstGeom>
            <a:noFill/>
          </p:spPr>
          <p:txBody>
            <a:bodyPr wrap="square" rtlCol="0">
              <a:spAutoFit/>
            </a:bodyPr>
            <a:lstStyle/>
            <a:p>
              <a:r>
                <a:rPr lang="en-US" sz="900" dirty="0">
                  <a:solidFill>
                    <a:prstClr val="black"/>
                  </a:solidFill>
                  <a:latin typeface="Calibri" panose="020F0502020204030204" pitchFamily="34" charset="0"/>
                  <a:cs typeface="Arial" panose="020B0604020202020204" pitchFamily="34" charset="0"/>
                </a:rPr>
                <a:t>In Progress</a:t>
              </a:r>
            </a:p>
          </p:txBody>
        </p:sp>
      </p:grpSp>
      <p:sp>
        <p:nvSpPr>
          <p:cNvPr id="23" name="Rectangle 22"/>
          <p:cNvSpPr/>
          <p:nvPr/>
        </p:nvSpPr>
        <p:spPr>
          <a:xfrm>
            <a:off x="4669536" y="500176"/>
            <a:ext cx="4389120" cy="3437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4" name="Rectangle 23"/>
          <p:cNvSpPr/>
          <p:nvPr/>
        </p:nvSpPr>
        <p:spPr>
          <a:xfrm>
            <a:off x="4803668" y="882488"/>
            <a:ext cx="4144008" cy="3184001"/>
          </a:xfrm>
          <a:prstGeom prst="rect">
            <a:avLst/>
          </a:prstGeom>
          <a:noFill/>
          <a:ln w="12700">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6" name="Rectangle 25"/>
          <p:cNvSpPr/>
          <p:nvPr/>
        </p:nvSpPr>
        <p:spPr>
          <a:xfrm>
            <a:off x="2640516" y="933918"/>
            <a:ext cx="2029020" cy="543994"/>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latin typeface="Calibri" panose="020F0502020204030204" pitchFamily="34" charset="0"/>
              </a:rPr>
              <a:t>California</a:t>
            </a:r>
          </a:p>
        </p:txBody>
      </p:sp>
      <p:sp>
        <p:nvSpPr>
          <p:cNvPr id="28" name="Rectangle 27"/>
          <p:cNvSpPr/>
          <p:nvPr/>
        </p:nvSpPr>
        <p:spPr>
          <a:xfrm>
            <a:off x="2640516" y="933918"/>
            <a:ext cx="2015294" cy="1867622"/>
          </a:xfrm>
          <a:prstGeom prst="rect">
            <a:avLst/>
          </a:prstGeom>
          <a:noFill/>
          <a:ln>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29" name="Rectangle 28"/>
          <p:cNvSpPr/>
          <p:nvPr/>
        </p:nvSpPr>
        <p:spPr>
          <a:xfrm>
            <a:off x="3749040" y="1889760"/>
            <a:ext cx="496570" cy="395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30" name="Rectangle 29"/>
          <p:cNvSpPr/>
          <p:nvPr/>
        </p:nvSpPr>
        <p:spPr>
          <a:xfrm>
            <a:off x="5704400" y="4209263"/>
            <a:ext cx="2464533" cy="524256"/>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latin typeface="Calibri" panose="020F0502020204030204" pitchFamily="34" charset="0"/>
              </a:rPr>
              <a:t>Northeast</a:t>
            </a:r>
          </a:p>
        </p:txBody>
      </p:sp>
      <p:sp>
        <p:nvSpPr>
          <p:cNvPr id="31" name="Rectangle 30"/>
          <p:cNvSpPr/>
          <p:nvPr/>
        </p:nvSpPr>
        <p:spPr>
          <a:xfrm>
            <a:off x="5704400" y="4209263"/>
            <a:ext cx="2464533" cy="1454164"/>
          </a:xfrm>
          <a:prstGeom prst="rect">
            <a:avLst/>
          </a:prstGeom>
          <a:noFill/>
          <a:ln>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32" name="Rectangle 31"/>
          <p:cNvSpPr/>
          <p:nvPr/>
        </p:nvSpPr>
        <p:spPr>
          <a:xfrm>
            <a:off x="5900872" y="4792984"/>
            <a:ext cx="2119200" cy="830997"/>
          </a:xfrm>
          <a:prstGeom prst="rect">
            <a:avLst/>
          </a:prstGeom>
        </p:spPr>
        <p:txBody>
          <a:bodyPr wrap="square">
            <a:spAutoFit/>
          </a:bodyPr>
          <a:lstStyle/>
          <a:p>
            <a:pPr algn="ctr">
              <a:defRPr/>
            </a:pPr>
            <a:r>
              <a:rPr lang="en-US" b="1" kern="0" spc="-150" dirty="0">
                <a:solidFill>
                  <a:srgbClr val="000000"/>
                </a:solidFill>
                <a:latin typeface="Calibri" panose="020F0502020204030204" pitchFamily="34" charset="0"/>
                <a:cs typeface="Arial Narrow"/>
              </a:rPr>
              <a:t>Approx. 12 to 25 stations planned </a:t>
            </a:r>
            <a:endParaRPr lang="en-US" kern="0" spc="-150" dirty="0">
              <a:solidFill>
                <a:srgbClr val="000000"/>
              </a:solidFill>
              <a:latin typeface="Calibri" panose="020F0502020204030204" pitchFamily="34" charset="0"/>
              <a:cs typeface="Arial Narrow"/>
            </a:endParaRPr>
          </a:p>
        </p:txBody>
      </p:sp>
      <p:sp>
        <p:nvSpPr>
          <p:cNvPr id="2" name="Title 1"/>
          <p:cNvSpPr>
            <a:spLocks noGrp="1"/>
          </p:cNvSpPr>
          <p:nvPr>
            <p:ph type="title"/>
          </p:nvPr>
        </p:nvSpPr>
        <p:spPr>
          <a:xfrm>
            <a:off x="101600" y="-38100"/>
            <a:ext cx="8067333" cy="812800"/>
          </a:xfrm>
        </p:spPr>
        <p:txBody>
          <a:bodyPr/>
          <a:lstStyle/>
          <a:p>
            <a:r>
              <a:rPr lang="en-US" sz="3200" dirty="0"/>
              <a:t>H</a:t>
            </a:r>
            <a:r>
              <a:rPr lang="en-US" sz="3200" baseline="-25000" dirty="0"/>
              <a:t>2</a:t>
            </a:r>
            <a:r>
              <a:rPr lang="en-US" sz="3200" dirty="0"/>
              <a:t> stations now open in selected U.S. regions</a:t>
            </a:r>
          </a:p>
        </p:txBody>
      </p:sp>
      <p:sp>
        <p:nvSpPr>
          <p:cNvPr id="33" name="Rectangle 32"/>
          <p:cNvSpPr/>
          <p:nvPr/>
        </p:nvSpPr>
        <p:spPr>
          <a:xfrm>
            <a:off x="250722" y="5881219"/>
            <a:ext cx="8696953" cy="571714"/>
          </a:xfrm>
          <a:prstGeom prst="rect">
            <a:avLst/>
          </a:prstGeom>
          <a:noFill/>
          <a:ln>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34" name="Rectangle 33"/>
          <p:cNvSpPr/>
          <p:nvPr/>
        </p:nvSpPr>
        <p:spPr>
          <a:xfrm>
            <a:off x="-74562" y="5991268"/>
            <a:ext cx="9335985" cy="461665"/>
          </a:xfrm>
          <a:prstGeom prst="rect">
            <a:avLst/>
          </a:prstGeom>
        </p:spPr>
        <p:txBody>
          <a:bodyPr wrap="square">
            <a:spAutoFit/>
          </a:bodyPr>
          <a:lstStyle/>
          <a:p>
            <a:pPr algn="ctr">
              <a:defRPr/>
            </a:pPr>
            <a:r>
              <a:rPr lang="en-US" b="1" kern="0" spc="-150" dirty="0">
                <a:solidFill>
                  <a:srgbClr val="000000"/>
                </a:solidFill>
                <a:latin typeface="Calibri" panose="020F0502020204030204" pitchFamily="34" charset="0"/>
                <a:cs typeface="Arial Narrow"/>
              </a:rPr>
              <a:t>Others with interest: Hawaii, Ohio, Texas, Colorado, South Carolina, and others</a:t>
            </a:r>
            <a:endParaRPr lang="en-US" kern="0" spc="-150" dirty="0">
              <a:solidFill>
                <a:srgbClr val="000000"/>
              </a:solidFill>
              <a:latin typeface="Calibri" panose="020F0502020204030204" pitchFamily="34" charset="0"/>
              <a:cs typeface="Arial Narrow"/>
            </a:endParaRPr>
          </a:p>
        </p:txBody>
      </p:sp>
      <p:sp>
        <p:nvSpPr>
          <p:cNvPr id="3" name="Rectangle 2"/>
          <p:cNvSpPr/>
          <p:nvPr/>
        </p:nvSpPr>
        <p:spPr>
          <a:xfrm>
            <a:off x="3130475" y="1968649"/>
            <a:ext cx="322730" cy="502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663943" y="1456271"/>
            <a:ext cx="1938528" cy="1232361"/>
          </a:xfrm>
          <a:prstGeom prst="rect">
            <a:avLst/>
          </a:prstGeom>
        </p:spPr>
        <p:txBody>
          <a:bodyPr vert="horz" wrap="square" lIns="91440" tIns="45720" rIns="91440" bIns="45720" rtlCol="0">
            <a:noAutofit/>
          </a:bodyPr>
          <a:lstStyle/>
          <a:p>
            <a:pPr algn="ctr">
              <a:spcBef>
                <a:spcPct val="20000"/>
              </a:spcBef>
              <a:buFont typeface="Arial"/>
              <a:buNone/>
            </a:pPr>
            <a:r>
              <a:rPr lang="en-US" b="1" spc="-150" dirty="0">
                <a:solidFill>
                  <a:srgbClr val="000608"/>
                </a:solidFill>
                <a:latin typeface="Calibri" panose="020F0502020204030204" pitchFamily="34" charset="0"/>
                <a:cs typeface="Arial Narrow"/>
              </a:rPr>
              <a:t>Over 40 open retail</a:t>
            </a:r>
          </a:p>
          <a:p>
            <a:pPr algn="ctr">
              <a:spcBef>
                <a:spcPct val="20000"/>
              </a:spcBef>
              <a:buFont typeface="Arial"/>
              <a:buNone/>
            </a:pPr>
            <a:r>
              <a:rPr lang="en-US" b="1" spc="-150" dirty="0">
                <a:solidFill>
                  <a:srgbClr val="000608"/>
                </a:solidFill>
                <a:latin typeface="Calibri" panose="020F0502020204030204" pitchFamily="34" charset="0"/>
                <a:cs typeface="Arial Narrow"/>
              </a:rPr>
              <a:t>Funding for 200  </a:t>
            </a:r>
          </a:p>
        </p:txBody>
      </p:sp>
    </p:spTree>
    <p:extLst>
      <p:ext uri="{BB962C8B-B14F-4D97-AF65-F5344CB8AC3E}">
        <p14:creationId xmlns:p14="http://schemas.microsoft.com/office/powerpoint/2010/main" val="932551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418226"/>
            <a:ext cx="4585503" cy="2948707"/>
          </a:xfrm>
          <a:prstGeom prst="rect">
            <a:avLst/>
          </a:prstGeom>
        </p:spPr>
      </p:pic>
      <p:sp>
        <p:nvSpPr>
          <p:cNvPr id="2" name="Title 1"/>
          <p:cNvSpPr>
            <a:spLocks noGrp="1"/>
          </p:cNvSpPr>
          <p:nvPr>
            <p:ph type="title"/>
          </p:nvPr>
        </p:nvSpPr>
        <p:spPr>
          <a:xfrm>
            <a:off x="114300" y="0"/>
            <a:ext cx="9029700" cy="706829"/>
          </a:xfrm>
        </p:spPr>
        <p:txBody>
          <a:bodyPr>
            <a:normAutofit/>
          </a:bodyPr>
          <a:lstStyle/>
          <a:p>
            <a:r>
              <a:rPr lang="en-US" sz="3250" dirty="0"/>
              <a:t>H</a:t>
            </a:r>
            <a:r>
              <a:rPr lang="en-US" sz="3250" baseline="-25000" dirty="0"/>
              <a:t>2</a:t>
            </a:r>
            <a:r>
              <a:rPr lang="en-US" sz="3250" dirty="0"/>
              <a:t> stations look similar to regular gas stations </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23618"/>
            <a:ext cx="4833258" cy="313018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7904" y="3927676"/>
            <a:ext cx="4566096" cy="2439257"/>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5502" y="828188"/>
            <a:ext cx="4646910" cy="3125615"/>
          </a:xfrm>
          <a:prstGeom prst="rect">
            <a:avLst/>
          </a:prstGeom>
        </p:spPr>
      </p:pic>
      <p:sp>
        <p:nvSpPr>
          <p:cNvPr id="6" name="TextBox 5"/>
          <p:cNvSpPr txBox="1"/>
          <p:nvPr/>
        </p:nvSpPr>
        <p:spPr>
          <a:xfrm>
            <a:off x="1272951" y="6299201"/>
            <a:ext cx="6197601" cy="307777"/>
          </a:xfrm>
          <a:prstGeom prst="rect">
            <a:avLst/>
          </a:prstGeom>
          <a:noFill/>
        </p:spPr>
        <p:txBody>
          <a:bodyPr wrap="square" rtlCol="0">
            <a:spAutoFit/>
          </a:bodyPr>
          <a:lstStyle/>
          <a:p>
            <a:pPr algn="ctr"/>
            <a:r>
              <a:rPr lang="en-US" sz="1400" dirty="0">
                <a:latin typeface="Calibri" panose="020F0502020204030204" pitchFamily="34" charset="0"/>
              </a:rPr>
              <a:t>Photo courtesy: </a:t>
            </a:r>
            <a:r>
              <a:rPr lang="en-US" sz="1400" dirty="0" err="1">
                <a:latin typeface="Calibri" panose="020F0502020204030204" pitchFamily="34" charset="0"/>
              </a:rPr>
              <a:t>CaFCP</a:t>
            </a:r>
            <a:endParaRPr lang="en-US" sz="1400" dirty="0">
              <a:latin typeface="Calibri" panose="020F0502020204030204" pitchFamily="34" charset="0"/>
            </a:endParaRPr>
          </a:p>
        </p:txBody>
      </p:sp>
    </p:spTree>
    <p:extLst>
      <p:ext uri="{BB962C8B-B14F-4D97-AF65-F5344CB8AC3E}">
        <p14:creationId xmlns:p14="http://schemas.microsoft.com/office/powerpoint/2010/main" val="17294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6934201" cy="706829"/>
          </a:xfrm>
        </p:spPr>
        <p:txBody>
          <a:bodyPr>
            <a:normAutofit/>
          </a:bodyPr>
          <a:lstStyle/>
          <a:p>
            <a:r>
              <a:rPr lang="en-US" sz="3600" dirty="0"/>
              <a:t>What is a fuel cell? </a:t>
            </a:r>
          </a:p>
        </p:txBody>
      </p:sp>
      <p:sp>
        <p:nvSpPr>
          <p:cNvPr id="6" name="TextBox 5"/>
          <p:cNvSpPr txBox="1"/>
          <p:nvPr/>
        </p:nvSpPr>
        <p:spPr>
          <a:xfrm>
            <a:off x="6553198" y="2667000"/>
            <a:ext cx="2314433" cy="22098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3200" spc="-150" dirty="0">
                <a:solidFill>
                  <a:schemeClr val="bg1"/>
                </a:solidFill>
                <a:latin typeface="+mj-lt"/>
                <a:cs typeface="Arial Narrow"/>
              </a:rPr>
              <a:t>Produces </a:t>
            </a:r>
            <a:r>
              <a:rPr lang="en-US" sz="3200" b="1" spc="-150" dirty="0">
                <a:solidFill>
                  <a:schemeClr val="bg1"/>
                </a:solidFill>
                <a:latin typeface="+mj-lt"/>
                <a:cs typeface="Arial Narrow"/>
              </a:rPr>
              <a:t>electricity without combustion</a:t>
            </a:r>
            <a:endParaRPr kumimoji="0" lang="en-US" sz="3200" b="1" i="0" u="none" strike="noStrike" kern="1200" cap="none" spc="-150" normalizeH="0" baseline="0" noProof="0" dirty="0">
              <a:ln>
                <a:noFill/>
              </a:ln>
              <a:solidFill>
                <a:schemeClr val="bg1"/>
              </a:solidFill>
              <a:effectLst/>
              <a:uLnTx/>
              <a:uFillTx/>
              <a:latin typeface="+mj-lt"/>
              <a:cs typeface="Arial Narrow"/>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704032" y="1591297"/>
            <a:ext cx="7655595" cy="4708969"/>
          </a:xfrm>
          <a:prstGeom prst="rect">
            <a:avLst/>
          </a:prstGeom>
        </p:spPr>
      </p:pic>
      <p:sp>
        <p:nvSpPr>
          <p:cNvPr id="11" name="Rectangle 10"/>
          <p:cNvSpPr/>
          <p:nvPr/>
        </p:nvSpPr>
        <p:spPr>
          <a:xfrm>
            <a:off x="0" y="816141"/>
            <a:ext cx="9144000" cy="665844"/>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200" y="910485"/>
            <a:ext cx="9296400" cy="11430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800" b="1" dirty="0">
                <a:solidFill>
                  <a:schemeClr val="bg1"/>
                </a:solidFill>
                <a:latin typeface="Calibri" panose="020F0502020204030204" pitchFamily="34" charset="0"/>
                <a:cs typeface="Calibri" panose="020F0502020204030204" pitchFamily="34" charset="0"/>
              </a:rPr>
              <a:t>Takes hydrogen in and puts electricity and water vapor out</a:t>
            </a:r>
            <a:endParaRPr kumimoji="0" lang="en-US" sz="2800" b="1" i="0" u="none" strike="noStrike" kern="1200" cap="none"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138" y="5622202"/>
            <a:ext cx="678064" cy="678064"/>
          </a:xfrm>
          <a:prstGeom prst="rect">
            <a:avLst/>
          </a:prstGeom>
        </p:spPr>
      </p:pic>
    </p:spTree>
    <p:extLst>
      <p:ext uri="{BB962C8B-B14F-4D97-AF65-F5344CB8AC3E}">
        <p14:creationId xmlns:p14="http://schemas.microsoft.com/office/powerpoint/2010/main" val="1408130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22199"/>
            <a:ext cx="5360670" cy="1360059"/>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1"/>
          <p:cNvSpPr>
            <a:spLocks noGrp="1"/>
          </p:cNvSpPr>
          <p:nvPr>
            <p:ph type="title"/>
          </p:nvPr>
        </p:nvSpPr>
        <p:spPr>
          <a:xfrm>
            <a:off x="163286" y="1"/>
            <a:ext cx="9150046" cy="609600"/>
          </a:xfrm>
        </p:spPr>
        <p:txBody>
          <a:bodyPr>
            <a:noAutofit/>
          </a:bodyPr>
          <a:lstStyle/>
          <a:p>
            <a:r>
              <a:rPr lang="en-US" sz="3600" dirty="0"/>
              <a:t>What does hydrogen refueling look like?</a:t>
            </a:r>
          </a:p>
        </p:txBody>
      </p:sp>
      <p:sp>
        <p:nvSpPr>
          <p:cNvPr id="6" name="TextBox 5"/>
          <p:cNvSpPr txBox="1"/>
          <p:nvPr/>
        </p:nvSpPr>
        <p:spPr>
          <a:xfrm>
            <a:off x="304800" y="892630"/>
            <a:ext cx="4114800" cy="1200329"/>
          </a:xfrm>
          <a:prstGeom prst="rect">
            <a:avLst/>
          </a:prstGeom>
          <a:noFill/>
        </p:spPr>
        <p:txBody>
          <a:bodyPr wrap="square" rtlCol="0">
            <a:spAutoFit/>
          </a:bodyPr>
          <a:lstStyle/>
          <a:p>
            <a:pPr marL="285750" indent="-285750" algn="l">
              <a:buFont typeface="Arial" pitchFamily="34" charset="0"/>
              <a:buChar char="•"/>
              <a:tabLst>
                <a:tab pos="457200" algn="l"/>
              </a:tabLst>
            </a:pPr>
            <a:r>
              <a:rPr lang="en-US" sz="2400" dirty="0">
                <a:solidFill>
                  <a:schemeClr val="bg1"/>
                </a:solidFill>
                <a:latin typeface="Calibri" panose="020F0502020204030204" pitchFamily="34" charset="0"/>
              </a:rPr>
              <a:t>Takes minutes </a:t>
            </a:r>
          </a:p>
          <a:p>
            <a:pPr marL="285750" indent="-285750" algn="l">
              <a:buFont typeface="Arial" pitchFamily="34" charset="0"/>
              <a:buChar char="•"/>
              <a:tabLst>
                <a:tab pos="457200" algn="l"/>
              </a:tabLst>
            </a:pPr>
            <a:r>
              <a:rPr lang="en-US" sz="2400" dirty="0">
                <a:solidFill>
                  <a:schemeClr val="bg1"/>
                </a:solidFill>
                <a:latin typeface="Calibri" panose="020F0502020204030204" pitchFamily="34" charset="0"/>
              </a:rPr>
              <a:t>Similar dispenser to gasoline</a:t>
            </a:r>
          </a:p>
          <a:p>
            <a:pPr marL="285750" indent="-285750" algn="l">
              <a:buFont typeface="Arial" pitchFamily="34" charset="0"/>
              <a:buChar char="•"/>
              <a:tabLst>
                <a:tab pos="457200" algn="l"/>
              </a:tabLst>
            </a:pPr>
            <a:r>
              <a:rPr lang="en-US" sz="2400" dirty="0">
                <a:solidFill>
                  <a:schemeClr val="bg1"/>
                </a:solidFill>
                <a:latin typeface="Calibri" panose="020F0502020204030204" pitchFamily="34" charset="0"/>
              </a:rPr>
              <a:t>Safe and familiar process </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585107" y="2438400"/>
            <a:ext cx="7991475" cy="40671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5029200"/>
            <a:ext cx="769576" cy="769576"/>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0829" y="822199"/>
            <a:ext cx="4171906" cy="2629123"/>
          </a:xfrm>
          <a:prstGeom prst="rect">
            <a:avLst/>
          </a:prstGeom>
        </p:spPr>
      </p:pic>
    </p:spTree>
    <p:extLst>
      <p:ext uri="{BB962C8B-B14F-4D97-AF65-F5344CB8AC3E}">
        <p14:creationId xmlns:p14="http://schemas.microsoft.com/office/powerpoint/2010/main" val="2854015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63017" y="2306303"/>
            <a:ext cx="1480984" cy="3862173"/>
          </a:xfrm>
          <a:prstGeom prst="rect">
            <a:avLst/>
          </a:prstGeom>
        </p:spPr>
      </p:pic>
      <p:pic>
        <p:nvPicPr>
          <p:cNvPr id="6" name="Picture 5"/>
          <p:cNvPicPr>
            <a:picLocks noChangeAspect="1"/>
          </p:cNvPicPr>
          <p:nvPr/>
        </p:nvPicPr>
        <p:blipFill>
          <a:blip r:embed="rId3"/>
          <a:stretch>
            <a:fillRect/>
          </a:stretch>
        </p:blipFill>
        <p:spPr>
          <a:xfrm>
            <a:off x="-32132" y="2306304"/>
            <a:ext cx="1480984" cy="3862173"/>
          </a:xfrm>
          <a:prstGeom prst="rect">
            <a:avLst/>
          </a:prstGeom>
        </p:spPr>
      </p:pic>
      <p:sp>
        <p:nvSpPr>
          <p:cNvPr id="2" name="Title 1"/>
          <p:cNvSpPr>
            <a:spLocks noGrp="1"/>
          </p:cNvSpPr>
          <p:nvPr>
            <p:ph type="title"/>
          </p:nvPr>
        </p:nvSpPr>
        <p:spPr>
          <a:xfrm>
            <a:off x="114300" y="0"/>
            <a:ext cx="7383780" cy="706829"/>
          </a:xfrm>
        </p:spPr>
        <p:txBody>
          <a:bodyPr>
            <a:normAutofit/>
          </a:bodyPr>
          <a:lstStyle/>
          <a:p>
            <a:r>
              <a:rPr lang="en-US" sz="3600" dirty="0"/>
              <a:t>Many energy sources for hydrogen </a:t>
            </a:r>
          </a:p>
        </p:txBody>
      </p:sp>
      <p:pic>
        <p:nvPicPr>
          <p:cNvPr id="4" name="Picture 3"/>
          <p:cNvPicPr>
            <a:picLocks noChangeAspect="1"/>
          </p:cNvPicPr>
          <p:nvPr/>
        </p:nvPicPr>
        <p:blipFill>
          <a:blip r:embed="rId4"/>
          <a:stretch>
            <a:fillRect/>
          </a:stretch>
        </p:blipFill>
        <p:spPr>
          <a:xfrm>
            <a:off x="653668" y="2306304"/>
            <a:ext cx="7391400" cy="3862173"/>
          </a:xfrm>
          <a:prstGeom prst="rect">
            <a:avLst/>
          </a:prstGeom>
        </p:spPr>
      </p:pic>
      <p:pic>
        <p:nvPicPr>
          <p:cNvPr id="8" name="Picture 7"/>
          <p:cNvPicPr>
            <a:picLocks noChangeAspect="1"/>
          </p:cNvPicPr>
          <p:nvPr/>
        </p:nvPicPr>
        <p:blipFill>
          <a:blip r:embed="rId3"/>
          <a:stretch>
            <a:fillRect/>
          </a:stretch>
        </p:blipFill>
        <p:spPr>
          <a:xfrm>
            <a:off x="-16723" y="1974328"/>
            <a:ext cx="9176133" cy="394770"/>
          </a:xfrm>
          <a:prstGeom prst="rect">
            <a:avLst/>
          </a:prstGeom>
        </p:spPr>
      </p:pic>
      <p:sp>
        <p:nvSpPr>
          <p:cNvPr id="11" name="TextBox 10"/>
          <p:cNvSpPr txBox="1"/>
          <p:nvPr/>
        </p:nvSpPr>
        <p:spPr>
          <a:xfrm>
            <a:off x="0" y="818572"/>
            <a:ext cx="9132065" cy="6858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600"/>
              </a:spcAft>
              <a:buClrTx/>
              <a:buSzTx/>
              <a:buFont typeface="Arial"/>
              <a:buNone/>
              <a:tabLst/>
            </a:pPr>
            <a:r>
              <a:rPr lang="en-US" sz="2800" b="1" dirty="0">
                <a:solidFill>
                  <a:schemeClr val="tx1">
                    <a:lumMod val="50000"/>
                  </a:schemeClr>
                </a:solidFill>
                <a:latin typeface="Calibri" panose="020F0502020204030204" pitchFamily="34" charset="0"/>
                <a:cs typeface="Arial Narrow"/>
              </a:rPr>
              <a:t>Domestic energy sources can be used to produce hydrogen</a:t>
            </a:r>
          </a:p>
          <a:p>
            <a:pPr marL="0" marR="0" indent="0" algn="ctr" defTabSz="457200" rtl="0" eaLnBrk="1" fontAlgn="auto" latinLnBrk="0" hangingPunct="1">
              <a:lnSpc>
                <a:spcPct val="100000"/>
              </a:lnSpc>
              <a:spcBef>
                <a:spcPct val="20000"/>
              </a:spcBef>
              <a:spcAft>
                <a:spcPts val="0"/>
              </a:spcAft>
              <a:buClrTx/>
              <a:buSzTx/>
              <a:buFont typeface="Arial"/>
              <a:buNone/>
              <a:tabLst/>
            </a:pPr>
            <a:r>
              <a:rPr lang="en-US" sz="2800" b="1" noProof="0" dirty="0">
                <a:solidFill>
                  <a:schemeClr val="tx1">
                    <a:lumMod val="50000"/>
                  </a:schemeClr>
                </a:solidFill>
                <a:latin typeface="Calibri" panose="020F0502020204030204" pitchFamily="34" charset="0"/>
                <a:cs typeface="Arial Narrow"/>
              </a:rPr>
              <a:t>Most of today’s hydrogen comes from natural gas</a:t>
            </a:r>
            <a:endParaRPr kumimoji="0" lang="en-US" sz="2800" b="1"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12" name="Rectangle 11"/>
          <p:cNvSpPr/>
          <p:nvPr/>
        </p:nvSpPr>
        <p:spPr>
          <a:xfrm>
            <a:off x="2619186" y="6163387"/>
            <a:ext cx="6149641" cy="369332"/>
          </a:xfrm>
          <a:prstGeom prst="rect">
            <a:avLst/>
          </a:prstGeom>
        </p:spPr>
        <p:txBody>
          <a:bodyPr wrap="square">
            <a:spAutoFit/>
          </a:bodyPr>
          <a:lstStyle/>
          <a:p>
            <a:r>
              <a:rPr lang="en-US" sz="1800" dirty="0">
                <a:latin typeface="Calibri" panose="020F0502020204030204" pitchFamily="34" charset="0"/>
                <a:hlinkClick r:id="rId5"/>
              </a:rPr>
              <a:t>http://www.energy.gov/eere/fuelcells/hydrogen-resources</a:t>
            </a:r>
            <a:r>
              <a:rPr lang="en-US" sz="1800" dirty="0">
                <a:latin typeface="Calibri" panose="020F0502020204030204" pitchFamily="34" charset="0"/>
              </a:rPr>
              <a:t> </a:t>
            </a:r>
          </a:p>
        </p:txBody>
      </p:sp>
      <p:sp>
        <p:nvSpPr>
          <p:cNvPr id="13" name="TextBox 12"/>
          <p:cNvSpPr txBox="1"/>
          <p:nvPr/>
        </p:nvSpPr>
        <p:spPr>
          <a:xfrm>
            <a:off x="1049944" y="6163387"/>
            <a:ext cx="3352800" cy="337066"/>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80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Arial Narrow"/>
              </a:rPr>
              <a:t>Learn more at:</a:t>
            </a:r>
          </a:p>
        </p:txBody>
      </p:sp>
      <p:cxnSp>
        <p:nvCxnSpPr>
          <p:cNvPr id="15" name="Straight Connector 14"/>
          <p:cNvCxnSpPr/>
          <p:nvPr/>
        </p:nvCxnSpPr>
        <p:spPr>
          <a:xfrm>
            <a:off x="255251" y="1360714"/>
            <a:ext cx="8740441" cy="0"/>
          </a:xfrm>
          <a:prstGeom prst="line">
            <a:avLst/>
          </a:prstGeom>
          <a:ln w="1905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866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32134" y="1909546"/>
            <a:ext cx="9132065" cy="418387"/>
          </a:xfrm>
          <a:prstGeom prst="rect">
            <a:avLst/>
          </a:prstGeom>
        </p:spPr>
      </p:pic>
      <p:pic>
        <p:nvPicPr>
          <p:cNvPr id="28" name="Picture 27"/>
          <p:cNvPicPr>
            <a:picLocks noChangeAspect="1"/>
          </p:cNvPicPr>
          <p:nvPr/>
        </p:nvPicPr>
        <p:blipFill>
          <a:blip r:embed="rId3"/>
          <a:stretch>
            <a:fillRect/>
          </a:stretch>
        </p:blipFill>
        <p:spPr>
          <a:xfrm>
            <a:off x="413132" y="3553941"/>
            <a:ext cx="8686800" cy="638175"/>
          </a:xfrm>
          <a:prstGeom prst="rect">
            <a:avLst/>
          </a:prstGeom>
        </p:spPr>
      </p:pic>
      <p:sp>
        <p:nvSpPr>
          <p:cNvPr id="2" name="Title 1"/>
          <p:cNvSpPr>
            <a:spLocks noGrp="1"/>
          </p:cNvSpPr>
          <p:nvPr>
            <p:ph type="title"/>
          </p:nvPr>
        </p:nvSpPr>
        <p:spPr>
          <a:xfrm>
            <a:off x="123914" y="0"/>
            <a:ext cx="8850753" cy="706829"/>
          </a:xfrm>
        </p:spPr>
        <p:txBody>
          <a:bodyPr>
            <a:normAutofit/>
          </a:bodyPr>
          <a:lstStyle/>
          <a:p>
            <a:r>
              <a:rPr lang="en-US" sz="3600" dirty="0"/>
              <a:t>Many ways to produce hydrogen </a:t>
            </a:r>
          </a:p>
        </p:txBody>
      </p:sp>
      <p:sp>
        <p:nvSpPr>
          <p:cNvPr id="11" name="TextBox 10"/>
          <p:cNvSpPr txBox="1"/>
          <p:nvPr/>
        </p:nvSpPr>
        <p:spPr>
          <a:xfrm>
            <a:off x="-76200" y="884554"/>
            <a:ext cx="9220200" cy="6858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90000"/>
              </a:lnSpc>
              <a:spcAft>
                <a:spcPts val="600"/>
              </a:spcAft>
              <a:buClrTx/>
              <a:buSzTx/>
              <a:buFont typeface="Arial"/>
              <a:buNone/>
              <a:tabLst/>
            </a:pPr>
            <a:r>
              <a:rPr lang="en-US" sz="2900" b="1" dirty="0">
                <a:solidFill>
                  <a:schemeClr val="tx1">
                    <a:lumMod val="50000"/>
                  </a:schemeClr>
                </a:solidFill>
                <a:latin typeface="Calibri" panose="020F0502020204030204" pitchFamily="34" charset="0"/>
                <a:cs typeface="Arial Narrow"/>
              </a:rPr>
              <a:t>Most of today’s hydrogen is produced through </a:t>
            </a:r>
          </a:p>
          <a:p>
            <a:pPr marL="0" marR="0" indent="0" algn="ctr" defTabSz="457200" rtl="0" eaLnBrk="1" fontAlgn="auto" latinLnBrk="0" hangingPunct="1">
              <a:lnSpc>
                <a:spcPct val="90000"/>
              </a:lnSpc>
              <a:spcAft>
                <a:spcPts val="0"/>
              </a:spcAft>
              <a:buClrTx/>
              <a:buSzTx/>
              <a:buFont typeface="Arial"/>
              <a:buNone/>
              <a:tabLst/>
            </a:pPr>
            <a:r>
              <a:rPr lang="en-US" sz="2900" b="1" dirty="0">
                <a:solidFill>
                  <a:schemeClr val="tx1">
                    <a:lumMod val="50000"/>
                  </a:schemeClr>
                </a:solidFill>
                <a:latin typeface="Calibri" panose="020F0502020204030204" pitchFamily="34" charset="0"/>
                <a:cs typeface="Arial Narrow"/>
              </a:rPr>
              <a:t>steam methane reforming  </a:t>
            </a:r>
            <a:endParaRPr kumimoji="0" lang="en-US" sz="2900" b="1"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12" name="Rectangle 11"/>
          <p:cNvSpPr/>
          <p:nvPr/>
        </p:nvSpPr>
        <p:spPr>
          <a:xfrm>
            <a:off x="1312770" y="6153302"/>
            <a:ext cx="7466972" cy="615553"/>
          </a:xfrm>
          <a:prstGeom prst="rect">
            <a:avLst/>
          </a:prstGeom>
        </p:spPr>
        <p:txBody>
          <a:bodyPr wrap="square">
            <a:spAutoFit/>
          </a:bodyPr>
          <a:lstStyle/>
          <a:p>
            <a:r>
              <a:rPr lang="en-US" sz="1600" dirty="0">
                <a:latin typeface="Calibri" panose="020F0502020204030204" pitchFamily="34" charset="0"/>
                <a:hlinkClick r:id="rId4"/>
              </a:rPr>
              <a:t>http://www.energy.gov/eere/fuelcells/hydrogen-production-processes</a:t>
            </a:r>
            <a:r>
              <a:rPr lang="en-US" sz="1600" dirty="0">
                <a:latin typeface="Calibri" panose="020F0502020204030204" pitchFamily="34" charset="0"/>
              </a:rPr>
              <a:t> </a:t>
            </a:r>
          </a:p>
          <a:p>
            <a:endParaRPr lang="en-US" sz="1800" dirty="0">
              <a:latin typeface="Calibri" panose="020F0502020204030204" pitchFamily="34" charset="0"/>
            </a:endParaRPr>
          </a:p>
        </p:txBody>
      </p:sp>
      <p:sp>
        <p:nvSpPr>
          <p:cNvPr id="13" name="TextBox 12"/>
          <p:cNvSpPr txBox="1"/>
          <p:nvPr/>
        </p:nvSpPr>
        <p:spPr>
          <a:xfrm>
            <a:off x="3581401" y="5900797"/>
            <a:ext cx="3352800" cy="337066"/>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80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Arial Narrow"/>
              </a:rPr>
              <a:t>Learn more at:</a:t>
            </a:r>
          </a:p>
        </p:txBody>
      </p:sp>
      <p:pic>
        <p:nvPicPr>
          <p:cNvPr id="5" name="Picture 4"/>
          <p:cNvPicPr>
            <a:picLocks noChangeAspect="1"/>
          </p:cNvPicPr>
          <p:nvPr/>
        </p:nvPicPr>
        <p:blipFill>
          <a:blip r:embed="rId5"/>
          <a:stretch>
            <a:fillRect/>
          </a:stretch>
        </p:blipFill>
        <p:spPr>
          <a:xfrm>
            <a:off x="-30297" y="1929585"/>
            <a:ext cx="521465" cy="1981854"/>
          </a:xfrm>
          <a:prstGeom prst="rect">
            <a:avLst/>
          </a:prstGeom>
        </p:spPr>
      </p:pic>
      <p:pic>
        <p:nvPicPr>
          <p:cNvPr id="14" name="Picture 13"/>
          <p:cNvPicPr>
            <a:picLocks noChangeAspect="1"/>
          </p:cNvPicPr>
          <p:nvPr/>
        </p:nvPicPr>
        <p:blipFill>
          <a:blip r:embed="rId5"/>
          <a:stretch>
            <a:fillRect/>
          </a:stretch>
        </p:blipFill>
        <p:spPr>
          <a:xfrm>
            <a:off x="7961695" y="1929585"/>
            <a:ext cx="1138237" cy="1981852"/>
          </a:xfrm>
          <a:prstGeom prst="rect">
            <a:avLst/>
          </a:prstGeom>
        </p:spPr>
      </p:pic>
      <p:pic>
        <p:nvPicPr>
          <p:cNvPr id="15" name="Picture 14"/>
          <p:cNvPicPr>
            <a:picLocks noChangeAspect="1"/>
          </p:cNvPicPr>
          <p:nvPr/>
        </p:nvPicPr>
        <p:blipFill>
          <a:blip r:embed="rId5"/>
          <a:stretch>
            <a:fillRect/>
          </a:stretch>
        </p:blipFill>
        <p:spPr>
          <a:xfrm>
            <a:off x="-32133" y="3873796"/>
            <a:ext cx="9132065" cy="1981852"/>
          </a:xfrm>
          <a:prstGeom prst="rect">
            <a:avLst/>
          </a:prstGeom>
        </p:spPr>
      </p:pic>
      <p:cxnSp>
        <p:nvCxnSpPr>
          <p:cNvPr id="17" name="Straight Connector 16"/>
          <p:cNvCxnSpPr/>
          <p:nvPr/>
        </p:nvCxnSpPr>
        <p:spPr>
          <a:xfrm>
            <a:off x="2318132" y="3911437"/>
            <a:ext cx="0" cy="167574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60853" y="3873028"/>
            <a:ext cx="0" cy="167574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747371" y="3787717"/>
            <a:ext cx="0" cy="167574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3914" y="3937156"/>
            <a:ext cx="2057399"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b="1" dirty="0">
                <a:solidFill>
                  <a:srgbClr val="FFFFFF"/>
                </a:solidFill>
                <a:latin typeface="Calibri" panose="020F0502020204030204" pitchFamily="34" charset="0"/>
                <a:cs typeface="Arial Narrow"/>
              </a:rPr>
              <a:t>Electricity separates water into oxygen and hydrogen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sp>
        <p:nvSpPr>
          <p:cNvPr id="21" name="TextBox 20"/>
          <p:cNvSpPr txBox="1"/>
          <p:nvPr/>
        </p:nvSpPr>
        <p:spPr>
          <a:xfrm>
            <a:off x="2368888" y="3941178"/>
            <a:ext cx="2057399"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b="1" dirty="0">
                <a:solidFill>
                  <a:srgbClr val="FFFFFF"/>
                </a:solidFill>
                <a:latin typeface="Calibri" panose="020F0502020204030204" pitchFamily="34" charset="0"/>
                <a:cs typeface="Arial Narrow"/>
              </a:rPr>
              <a:t>Microbes or enzymes break down plants and produce hydrogen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sp>
        <p:nvSpPr>
          <p:cNvPr id="22" name="TextBox 21"/>
          <p:cNvSpPr txBox="1"/>
          <p:nvPr/>
        </p:nvSpPr>
        <p:spPr>
          <a:xfrm>
            <a:off x="4546175" y="3899050"/>
            <a:ext cx="2057399"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b="1" noProof="0" dirty="0">
                <a:solidFill>
                  <a:srgbClr val="FFFFFF"/>
                </a:solidFill>
                <a:latin typeface="Calibri" panose="020F0502020204030204" pitchFamily="34" charset="0"/>
                <a:cs typeface="Arial Narrow"/>
              </a:rPr>
              <a:t>Energy from direct sunlight and sun heat splits molecules </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sp>
        <p:nvSpPr>
          <p:cNvPr id="23" name="TextBox 22"/>
          <p:cNvSpPr txBox="1"/>
          <p:nvPr/>
        </p:nvSpPr>
        <p:spPr>
          <a:xfrm>
            <a:off x="6747371" y="3862233"/>
            <a:ext cx="2057399"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b="1" dirty="0">
                <a:solidFill>
                  <a:srgbClr val="FFFFFF"/>
                </a:solidFill>
                <a:latin typeface="Calibri" panose="020F0502020204030204" pitchFamily="34" charset="0"/>
                <a:cs typeface="Arial Narrow"/>
              </a:rPr>
              <a:t>Steam and hydrocarbons come together under high temperature</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pic>
        <p:nvPicPr>
          <p:cNvPr id="24" name="Picture 23"/>
          <p:cNvPicPr>
            <a:picLocks noChangeAspect="1"/>
          </p:cNvPicPr>
          <p:nvPr/>
        </p:nvPicPr>
        <p:blipFill>
          <a:blip r:embed="rId6"/>
          <a:stretch>
            <a:fillRect/>
          </a:stretch>
        </p:blipFill>
        <p:spPr>
          <a:xfrm>
            <a:off x="6971748" y="2017675"/>
            <a:ext cx="1657292" cy="1604731"/>
          </a:xfrm>
          <a:prstGeom prst="rect">
            <a:avLst/>
          </a:prstGeom>
        </p:spPr>
      </p:pic>
      <p:pic>
        <p:nvPicPr>
          <p:cNvPr id="25" name="Picture 24"/>
          <p:cNvPicPr>
            <a:picLocks noChangeAspect="1"/>
          </p:cNvPicPr>
          <p:nvPr/>
        </p:nvPicPr>
        <p:blipFill>
          <a:blip r:embed="rId7"/>
          <a:stretch>
            <a:fillRect/>
          </a:stretch>
        </p:blipFill>
        <p:spPr>
          <a:xfrm>
            <a:off x="4756532" y="2041963"/>
            <a:ext cx="1657258" cy="1591493"/>
          </a:xfrm>
          <a:prstGeom prst="rect">
            <a:avLst/>
          </a:prstGeom>
        </p:spPr>
      </p:pic>
      <p:pic>
        <p:nvPicPr>
          <p:cNvPr id="27" name="Picture 26"/>
          <p:cNvPicPr>
            <a:picLocks noChangeAspect="1"/>
          </p:cNvPicPr>
          <p:nvPr/>
        </p:nvPicPr>
        <p:blipFill>
          <a:blip r:embed="rId8"/>
          <a:stretch>
            <a:fillRect/>
          </a:stretch>
        </p:blipFill>
        <p:spPr>
          <a:xfrm>
            <a:off x="422993" y="2027855"/>
            <a:ext cx="1665293" cy="1579043"/>
          </a:xfrm>
          <a:prstGeom prst="rect">
            <a:avLst/>
          </a:prstGeom>
        </p:spPr>
      </p:pic>
      <p:pic>
        <p:nvPicPr>
          <p:cNvPr id="30" name="Picture 29"/>
          <p:cNvPicPr>
            <a:picLocks noChangeAspect="1"/>
          </p:cNvPicPr>
          <p:nvPr/>
        </p:nvPicPr>
        <p:blipFill>
          <a:blip r:embed="rId3"/>
          <a:stretch>
            <a:fillRect/>
          </a:stretch>
        </p:blipFill>
        <p:spPr>
          <a:xfrm>
            <a:off x="2039073" y="2041963"/>
            <a:ext cx="526268" cy="1725771"/>
          </a:xfrm>
          <a:prstGeom prst="rect">
            <a:avLst/>
          </a:prstGeom>
        </p:spPr>
      </p:pic>
      <p:pic>
        <p:nvPicPr>
          <p:cNvPr id="31" name="Picture 30"/>
          <p:cNvPicPr>
            <a:picLocks noChangeAspect="1"/>
          </p:cNvPicPr>
          <p:nvPr/>
        </p:nvPicPr>
        <p:blipFill>
          <a:blip r:embed="rId3"/>
          <a:stretch>
            <a:fillRect/>
          </a:stretch>
        </p:blipFill>
        <p:spPr>
          <a:xfrm>
            <a:off x="4165175" y="2151390"/>
            <a:ext cx="591356" cy="1725771"/>
          </a:xfrm>
          <a:prstGeom prst="rect">
            <a:avLst/>
          </a:prstGeom>
        </p:spPr>
      </p:pic>
      <p:pic>
        <p:nvPicPr>
          <p:cNvPr id="32" name="Picture 31"/>
          <p:cNvPicPr>
            <a:picLocks noChangeAspect="1"/>
          </p:cNvPicPr>
          <p:nvPr/>
        </p:nvPicPr>
        <p:blipFill>
          <a:blip r:embed="rId3"/>
          <a:stretch>
            <a:fillRect/>
          </a:stretch>
        </p:blipFill>
        <p:spPr>
          <a:xfrm>
            <a:off x="6289596" y="2226518"/>
            <a:ext cx="682152" cy="1725771"/>
          </a:xfrm>
          <a:prstGeom prst="rect">
            <a:avLst/>
          </a:prstGeom>
        </p:spPr>
      </p:pic>
      <p:pic>
        <p:nvPicPr>
          <p:cNvPr id="3" name="Picture 2"/>
          <p:cNvPicPr>
            <a:picLocks noChangeAspect="1"/>
          </p:cNvPicPr>
          <p:nvPr/>
        </p:nvPicPr>
        <p:blipFill>
          <a:blip r:embed="rId9"/>
          <a:stretch>
            <a:fillRect/>
          </a:stretch>
        </p:blipFill>
        <p:spPr>
          <a:xfrm>
            <a:off x="2560265" y="2021081"/>
            <a:ext cx="1719211" cy="1607226"/>
          </a:xfrm>
          <a:prstGeom prst="rect">
            <a:avLst/>
          </a:prstGeom>
        </p:spPr>
      </p:pic>
    </p:spTree>
    <p:extLst>
      <p:ext uri="{BB962C8B-B14F-4D97-AF65-F5344CB8AC3E}">
        <p14:creationId xmlns:p14="http://schemas.microsoft.com/office/powerpoint/2010/main" val="3648678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919422"/>
            <a:ext cx="9143482" cy="4001669"/>
          </a:xfrm>
          <a:prstGeom prst="rect">
            <a:avLst/>
          </a:prstGeom>
        </p:spPr>
      </p:pic>
      <p:sp>
        <p:nvSpPr>
          <p:cNvPr id="2" name="Title 1"/>
          <p:cNvSpPr>
            <a:spLocks noGrp="1"/>
          </p:cNvSpPr>
          <p:nvPr>
            <p:ph type="title"/>
          </p:nvPr>
        </p:nvSpPr>
        <p:spPr>
          <a:xfrm>
            <a:off x="95653" y="0"/>
            <a:ext cx="6838548" cy="706829"/>
          </a:xfrm>
        </p:spPr>
        <p:txBody>
          <a:bodyPr>
            <a:normAutofit/>
          </a:bodyPr>
          <a:lstStyle/>
          <a:p>
            <a:r>
              <a:rPr lang="en-US" sz="3600" dirty="0"/>
              <a:t>Multiple uses for hydrogen  </a:t>
            </a:r>
          </a:p>
        </p:txBody>
      </p:sp>
      <p:sp>
        <p:nvSpPr>
          <p:cNvPr id="11" name="TextBox 10"/>
          <p:cNvSpPr txBox="1"/>
          <p:nvPr/>
        </p:nvSpPr>
        <p:spPr>
          <a:xfrm>
            <a:off x="0" y="894894"/>
            <a:ext cx="9220200" cy="6858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90000"/>
              </a:lnSpc>
              <a:spcAft>
                <a:spcPts val="600"/>
              </a:spcAft>
              <a:buClrTx/>
              <a:buSzTx/>
              <a:buFont typeface="Arial"/>
              <a:buNone/>
              <a:tabLst/>
            </a:pPr>
            <a:r>
              <a:rPr lang="en-US" sz="2900" b="1" dirty="0">
                <a:solidFill>
                  <a:schemeClr val="tx1">
                    <a:lumMod val="50000"/>
                  </a:schemeClr>
                </a:solidFill>
                <a:latin typeface="Calibri" panose="020F0502020204030204" pitchFamily="34" charset="0"/>
                <a:cs typeface="Arial Narrow"/>
              </a:rPr>
              <a:t>Hydrogen can be used in many sectors </a:t>
            </a:r>
          </a:p>
          <a:p>
            <a:pPr marL="0" marR="0" indent="0" algn="ctr" defTabSz="457200" rtl="0" eaLnBrk="1" fontAlgn="auto" latinLnBrk="0" hangingPunct="1">
              <a:lnSpc>
                <a:spcPct val="90000"/>
              </a:lnSpc>
              <a:spcAft>
                <a:spcPts val="600"/>
              </a:spcAft>
              <a:buClrTx/>
              <a:buSzTx/>
              <a:buFont typeface="Arial"/>
              <a:buNone/>
              <a:tabLst/>
            </a:pPr>
            <a:r>
              <a:rPr lang="en-US" sz="2900" b="1" dirty="0">
                <a:solidFill>
                  <a:schemeClr val="tx1">
                    <a:lumMod val="50000"/>
                  </a:schemeClr>
                </a:solidFill>
                <a:latin typeface="Calibri" panose="020F0502020204030204" pitchFamily="34" charset="0"/>
                <a:cs typeface="Arial Narrow"/>
              </a:rPr>
              <a:t>t</a:t>
            </a:r>
            <a:r>
              <a:rPr lang="en-US" sz="2900" b="1" noProof="0" dirty="0" err="1">
                <a:solidFill>
                  <a:schemeClr val="tx1">
                    <a:lumMod val="50000"/>
                  </a:schemeClr>
                </a:solidFill>
                <a:latin typeface="Calibri" panose="020F0502020204030204" pitchFamily="34" charset="0"/>
                <a:cs typeface="Arial Narrow"/>
              </a:rPr>
              <a:t>hroughout</a:t>
            </a:r>
            <a:r>
              <a:rPr lang="en-US" sz="2900" b="1" noProof="0" dirty="0">
                <a:solidFill>
                  <a:schemeClr val="tx1">
                    <a:lumMod val="50000"/>
                  </a:schemeClr>
                </a:solidFill>
                <a:latin typeface="Calibri" panose="020F0502020204030204" pitchFamily="34" charset="0"/>
                <a:cs typeface="Arial Narrow"/>
              </a:rPr>
              <a:t> the economy </a:t>
            </a:r>
            <a:endParaRPr kumimoji="0" lang="en-US" sz="2900" b="1"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12" name="Rectangle 11"/>
          <p:cNvSpPr/>
          <p:nvPr/>
        </p:nvSpPr>
        <p:spPr>
          <a:xfrm>
            <a:off x="724914" y="6193640"/>
            <a:ext cx="8811047" cy="1138773"/>
          </a:xfrm>
          <a:prstGeom prst="rect">
            <a:avLst/>
          </a:prstGeom>
        </p:spPr>
        <p:txBody>
          <a:bodyPr wrap="square">
            <a:spAutoFit/>
          </a:bodyPr>
          <a:lstStyle/>
          <a:p>
            <a:r>
              <a:rPr lang="en-US" sz="1800" dirty="0">
                <a:latin typeface="Calibri" panose="020F0502020204030204" pitchFamily="34" charset="0"/>
                <a:hlinkClick r:id="rId4"/>
              </a:rPr>
              <a:t>https://energy.gov/eere/fuelcells/fuel-cell-technologies-educational-publications</a:t>
            </a:r>
            <a:endParaRPr lang="en-US" sz="1800"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p:txBody>
      </p:sp>
      <p:sp>
        <p:nvSpPr>
          <p:cNvPr id="13" name="TextBox 12"/>
          <p:cNvSpPr txBox="1"/>
          <p:nvPr/>
        </p:nvSpPr>
        <p:spPr>
          <a:xfrm>
            <a:off x="3564178" y="5987832"/>
            <a:ext cx="3352800" cy="337066"/>
          </a:xfrm>
          <a:prstGeom prst="rect">
            <a:avLst/>
          </a:prstGeom>
        </p:spPr>
        <p:txBody>
          <a:bodyPr vert="horz" wrap="square" lIns="91440" tIns="45720" rIns="91440" bIns="45720" rtlCol="0">
            <a:normAutofit fontScale="775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mn-ea"/>
                <a:cs typeface="Arial Narrow"/>
              </a:rPr>
              <a:t>Learn more at:</a:t>
            </a:r>
          </a:p>
        </p:txBody>
      </p:sp>
      <p:cxnSp>
        <p:nvCxnSpPr>
          <p:cNvPr id="19" name="Straight Connector 18"/>
          <p:cNvCxnSpPr/>
          <p:nvPr/>
        </p:nvCxnSpPr>
        <p:spPr>
          <a:xfrm>
            <a:off x="5634739" y="3816824"/>
            <a:ext cx="0" cy="195186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5653" y="3816824"/>
            <a:ext cx="1666522"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noProof="0" dirty="0">
                <a:solidFill>
                  <a:srgbClr val="FFFFFF"/>
                </a:solidFill>
                <a:latin typeface="Calibri" panose="020F0502020204030204" pitchFamily="34" charset="0"/>
                <a:cs typeface="Arial Narrow"/>
              </a:rPr>
              <a:t>Including other mobile applications like buses, trucks, and forklifts </a:t>
            </a:r>
            <a:endParaRPr kumimoji="0" lang="en-US" sz="2000"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sp>
        <p:nvSpPr>
          <p:cNvPr id="21" name="TextBox 20"/>
          <p:cNvSpPr txBox="1"/>
          <p:nvPr/>
        </p:nvSpPr>
        <p:spPr>
          <a:xfrm>
            <a:off x="1935996" y="3798640"/>
            <a:ext cx="1698226"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dirty="0">
                <a:solidFill>
                  <a:srgbClr val="FFFFFF"/>
                </a:solidFill>
                <a:latin typeface="Calibri" panose="020F0502020204030204" pitchFamily="34" charset="0"/>
                <a:cs typeface="Arial Narrow"/>
              </a:rPr>
              <a:t>Good for limiting  renewable power curtailing and stabilizing grid </a:t>
            </a:r>
            <a:endParaRPr kumimoji="0" lang="en-US" sz="2000"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sp>
        <p:nvSpPr>
          <p:cNvPr id="22" name="TextBox 21"/>
          <p:cNvSpPr txBox="1"/>
          <p:nvPr/>
        </p:nvSpPr>
        <p:spPr>
          <a:xfrm>
            <a:off x="3766248" y="3816824"/>
            <a:ext cx="1938060"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dirty="0">
                <a:solidFill>
                  <a:srgbClr val="FFFFFF"/>
                </a:solidFill>
                <a:latin typeface="Calibri" panose="020F0502020204030204" pitchFamily="34" charset="0"/>
                <a:cs typeface="Arial Narrow"/>
              </a:rPr>
              <a:t>Interest from cell phone towers, data centers, hospitals, and supermarkets</a:t>
            </a:r>
            <a:endParaRPr kumimoji="0" lang="en-US" sz="2000"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sp>
        <p:nvSpPr>
          <p:cNvPr id="23" name="TextBox 22"/>
          <p:cNvSpPr txBox="1"/>
          <p:nvPr/>
        </p:nvSpPr>
        <p:spPr>
          <a:xfrm>
            <a:off x="5695309" y="3816824"/>
            <a:ext cx="1562346"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dirty="0">
                <a:solidFill>
                  <a:srgbClr val="FFFFFF"/>
                </a:solidFill>
                <a:latin typeface="Calibri" panose="020F0502020204030204" pitchFamily="34" charset="0"/>
                <a:cs typeface="Arial Narrow"/>
              </a:rPr>
              <a:t>Largest use of hydrogen produced today </a:t>
            </a:r>
            <a:endParaRPr kumimoji="0" lang="en-US" sz="2000"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pic>
        <p:nvPicPr>
          <p:cNvPr id="3" name="Picture 2"/>
          <p:cNvPicPr>
            <a:picLocks noChangeAspect="1"/>
          </p:cNvPicPr>
          <p:nvPr/>
        </p:nvPicPr>
        <p:blipFill>
          <a:blip r:embed="rId5"/>
          <a:stretch>
            <a:fillRect/>
          </a:stretch>
        </p:blipFill>
        <p:spPr>
          <a:xfrm>
            <a:off x="79306" y="2200850"/>
            <a:ext cx="1762890" cy="1623190"/>
          </a:xfrm>
          <a:prstGeom prst="rect">
            <a:avLst/>
          </a:prstGeom>
        </p:spPr>
      </p:pic>
      <p:pic>
        <p:nvPicPr>
          <p:cNvPr id="4" name="Picture 3"/>
          <p:cNvPicPr>
            <a:picLocks noChangeAspect="1"/>
          </p:cNvPicPr>
          <p:nvPr/>
        </p:nvPicPr>
        <p:blipFill>
          <a:blip r:embed="rId6"/>
          <a:stretch>
            <a:fillRect/>
          </a:stretch>
        </p:blipFill>
        <p:spPr>
          <a:xfrm>
            <a:off x="2033021" y="2234316"/>
            <a:ext cx="1652588" cy="1553828"/>
          </a:xfrm>
          <a:prstGeom prst="rect">
            <a:avLst/>
          </a:prstGeom>
        </p:spPr>
      </p:pic>
      <p:pic>
        <p:nvPicPr>
          <p:cNvPr id="6" name="Picture 5"/>
          <p:cNvPicPr>
            <a:picLocks noChangeAspect="1"/>
          </p:cNvPicPr>
          <p:nvPr/>
        </p:nvPicPr>
        <p:blipFill>
          <a:blip r:embed="rId7"/>
          <a:stretch>
            <a:fillRect/>
          </a:stretch>
        </p:blipFill>
        <p:spPr>
          <a:xfrm>
            <a:off x="3915637" y="2289238"/>
            <a:ext cx="1622478" cy="1556524"/>
          </a:xfrm>
          <a:prstGeom prst="rect">
            <a:avLst/>
          </a:prstGeom>
        </p:spPr>
      </p:pic>
      <p:pic>
        <p:nvPicPr>
          <p:cNvPr id="7" name="Picture 6"/>
          <p:cNvPicPr>
            <a:picLocks noChangeAspect="1"/>
          </p:cNvPicPr>
          <p:nvPr/>
        </p:nvPicPr>
        <p:blipFill>
          <a:blip r:embed="rId8"/>
          <a:stretch>
            <a:fillRect/>
          </a:stretch>
        </p:blipFill>
        <p:spPr>
          <a:xfrm>
            <a:off x="5634739" y="2279638"/>
            <a:ext cx="1616016" cy="1537186"/>
          </a:xfrm>
          <a:prstGeom prst="rect">
            <a:avLst/>
          </a:prstGeom>
        </p:spPr>
      </p:pic>
      <p:pic>
        <p:nvPicPr>
          <p:cNvPr id="9" name="Picture 8"/>
          <p:cNvPicPr>
            <a:picLocks noChangeAspect="1"/>
          </p:cNvPicPr>
          <p:nvPr/>
        </p:nvPicPr>
        <p:blipFill>
          <a:blip r:embed="rId9"/>
          <a:stretch>
            <a:fillRect/>
          </a:stretch>
        </p:blipFill>
        <p:spPr>
          <a:xfrm>
            <a:off x="7353938" y="2198959"/>
            <a:ext cx="1619111" cy="1599681"/>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06762" y="3460528"/>
            <a:ext cx="369672" cy="373174"/>
          </a:xfrm>
          <a:prstGeom prst="rect">
            <a:avLst/>
          </a:prstGeom>
        </p:spPr>
      </p:pic>
      <p:pic>
        <p:nvPicPr>
          <p:cNvPr id="33" name="Picture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37095" y="2089160"/>
            <a:ext cx="287188" cy="444244"/>
          </a:xfrm>
          <a:prstGeom prst="rect">
            <a:avLst/>
          </a:prstGeom>
        </p:spPr>
      </p:pic>
      <p:sp>
        <p:nvSpPr>
          <p:cNvPr id="35" name="TextBox 34"/>
          <p:cNvSpPr txBox="1"/>
          <p:nvPr/>
        </p:nvSpPr>
        <p:spPr>
          <a:xfrm>
            <a:off x="7423506" y="3821828"/>
            <a:ext cx="1562346" cy="9906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000" dirty="0">
                <a:solidFill>
                  <a:srgbClr val="FFFFFF"/>
                </a:solidFill>
                <a:latin typeface="Calibri" panose="020F0502020204030204" pitchFamily="34" charset="0"/>
                <a:cs typeface="Arial Narrow"/>
              </a:rPr>
              <a:t>Second largest use of hydrogen produced today </a:t>
            </a:r>
            <a:endParaRPr kumimoji="0" lang="en-US" sz="2000" i="0" u="none" strike="noStrike" kern="1200" cap="none" spc="0" normalizeH="0" baseline="0" noProof="0" dirty="0">
              <a:ln>
                <a:noFill/>
              </a:ln>
              <a:solidFill>
                <a:srgbClr val="FFFFFF"/>
              </a:solidFill>
              <a:effectLst/>
              <a:uLnTx/>
              <a:uFillTx/>
              <a:latin typeface="Calibri" panose="020F0502020204030204" pitchFamily="34" charset="0"/>
              <a:cs typeface="Arial Narrow"/>
            </a:endParaRPr>
          </a:p>
        </p:txBody>
      </p:sp>
      <p:cxnSp>
        <p:nvCxnSpPr>
          <p:cNvPr id="37" name="Straight Connector 36"/>
          <p:cNvCxnSpPr/>
          <p:nvPr/>
        </p:nvCxnSpPr>
        <p:spPr>
          <a:xfrm>
            <a:off x="7423506" y="3845009"/>
            <a:ext cx="0" cy="195186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876434" y="3845009"/>
            <a:ext cx="0" cy="195186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752082" y="3788144"/>
            <a:ext cx="0" cy="195186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287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6566" y="2909486"/>
            <a:ext cx="344271" cy="171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10" name="Rectangle 9"/>
          <p:cNvSpPr/>
          <p:nvPr/>
        </p:nvSpPr>
        <p:spPr>
          <a:xfrm>
            <a:off x="1076565" y="3357308"/>
            <a:ext cx="344271" cy="171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8" name="Rectangle 7"/>
          <p:cNvSpPr/>
          <p:nvPr/>
        </p:nvSpPr>
        <p:spPr>
          <a:xfrm>
            <a:off x="1519311" y="1153551"/>
            <a:ext cx="1477107" cy="984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14" name="Title 1"/>
          <p:cNvSpPr txBox="1">
            <a:spLocks/>
          </p:cNvSpPr>
          <p:nvPr/>
        </p:nvSpPr>
        <p:spPr bwMode="auto">
          <a:xfrm>
            <a:off x="0" y="32150"/>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1" kern="1200" dirty="0">
                <a:solidFill>
                  <a:srgbClr val="007934"/>
                </a:solidFill>
                <a:latin typeface="Calibri" panose="020F0502020204030204" pitchFamily="34" charset="0"/>
                <a:ea typeface="Calibri" panose="020F0502020204030204" pitchFamily="34"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pPr marL="1828800" indent="-1774825">
              <a:lnSpc>
                <a:spcPct val="70000"/>
              </a:lnSpc>
            </a:pPr>
            <a:r>
              <a:rPr lang="en-US" sz="3400" dirty="0"/>
              <a:t>Putting it all together: H</a:t>
            </a:r>
            <a:r>
              <a:rPr lang="en-US" sz="3400" baseline="-25000" dirty="0"/>
              <a:t>2</a:t>
            </a:r>
            <a:r>
              <a:rPr lang="en-US" sz="3400" dirty="0"/>
              <a:t>@Scale vision </a:t>
            </a:r>
          </a:p>
        </p:txBody>
      </p:sp>
      <p:pic>
        <p:nvPicPr>
          <p:cNvPr id="15" name="Content Placeholder 3"/>
          <p:cNvPicPr>
            <a:picLocks noGrp="1" noChangeAspect="1"/>
          </p:cNvPicPr>
          <p:nvPr>
            <p:ph sz="quarter" idx="10"/>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750" y="878194"/>
            <a:ext cx="8428525" cy="5662301"/>
          </a:xfrm>
        </p:spPr>
      </p:pic>
      <p:sp>
        <p:nvSpPr>
          <p:cNvPr id="2" name="TextBox 1"/>
          <p:cNvSpPr txBox="1"/>
          <p:nvPr/>
        </p:nvSpPr>
        <p:spPr>
          <a:xfrm>
            <a:off x="1613340" y="834126"/>
            <a:ext cx="2048859" cy="212450"/>
          </a:xfrm>
          <a:prstGeom prst="rect">
            <a:avLst/>
          </a:prstGeom>
          <a:solidFill>
            <a:schemeClr val="bg1"/>
          </a:solidFill>
        </p:spPr>
        <p:txBody>
          <a:bodyPr wrap="square" rtlCol="0">
            <a:noAutofit/>
          </a:bodyPr>
          <a:lstStyle/>
          <a:p>
            <a:r>
              <a:rPr lang="en-US" sz="1300" dirty="0">
                <a:latin typeface="Calibri" panose="020F0502020204030204" pitchFamily="34" charset="0"/>
              </a:rPr>
              <a:t>Conventional Storage</a:t>
            </a:r>
          </a:p>
        </p:txBody>
      </p:sp>
    </p:spTree>
    <p:extLst>
      <p:ext uri="{BB962C8B-B14F-4D97-AF65-F5344CB8AC3E}">
        <p14:creationId xmlns:p14="http://schemas.microsoft.com/office/powerpoint/2010/main" val="47299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3541"/>
            <a:ext cx="9144000" cy="4274545"/>
          </a:xfrm>
          <a:prstGeom prst="rect">
            <a:avLst/>
          </a:prstGeom>
        </p:spPr>
      </p:pic>
      <p:sp>
        <p:nvSpPr>
          <p:cNvPr id="5" name="Rectangle 4"/>
          <p:cNvSpPr/>
          <p:nvPr/>
        </p:nvSpPr>
        <p:spPr>
          <a:xfrm>
            <a:off x="-1" y="0"/>
            <a:ext cx="9144001" cy="230084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3370" y="165964"/>
            <a:ext cx="8778444" cy="2474524"/>
          </a:xfrm>
          <a:prstGeom prst="rect">
            <a:avLst/>
          </a:prstGeom>
          <a:noFill/>
        </p:spPr>
        <p:txBody>
          <a:bodyPr wrap="square" rtlCol="0">
            <a:spAutoFit/>
          </a:bodyPr>
          <a:lstStyle/>
          <a:p>
            <a:pPr>
              <a:lnSpc>
                <a:spcPct val="90000"/>
              </a:lnSpc>
            </a:pPr>
            <a:r>
              <a:rPr lang="en-US" sz="4400" b="1" dirty="0">
                <a:solidFill>
                  <a:schemeClr val="bg1"/>
                </a:solidFill>
                <a:latin typeface="Calibri" panose="020F0502020204030204" pitchFamily="34" charset="0"/>
              </a:rPr>
              <a:t>H</a:t>
            </a:r>
            <a:r>
              <a:rPr lang="en-US" sz="4400" b="1" baseline="-25000" dirty="0">
                <a:solidFill>
                  <a:schemeClr val="bg1"/>
                </a:solidFill>
                <a:latin typeface="Calibri" panose="020F0502020204030204" pitchFamily="34" charset="0"/>
              </a:rPr>
              <a:t>2</a:t>
            </a:r>
            <a:r>
              <a:rPr lang="en-US" sz="4400" b="1" dirty="0">
                <a:solidFill>
                  <a:schemeClr val="bg1"/>
                </a:solidFill>
                <a:latin typeface="Calibri" panose="020F0502020204030204" pitchFamily="34" charset="0"/>
              </a:rPr>
              <a:t>@Scale: </a:t>
            </a:r>
          </a:p>
          <a:p>
            <a:pPr>
              <a:lnSpc>
                <a:spcPct val="90000"/>
              </a:lnSpc>
            </a:pPr>
            <a:r>
              <a:rPr lang="en-US" sz="4400" b="1" dirty="0">
                <a:solidFill>
                  <a:schemeClr val="bg1"/>
                </a:solidFill>
                <a:latin typeface="Calibri" panose="020F0502020204030204" pitchFamily="34" charset="0"/>
              </a:rPr>
              <a:t>Enabling a reliable, affordable, secure, and clean energy future </a:t>
            </a:r>
          </a:p>
          <a:p>
            <a:endParaRPr lang="en-US" sz="3600" b="1" dirty="0">
              <a:solidFill>
                <a:schemeClr val="bg1"/>
              </a:solidFill>
              <a:latin typeface="Calibri" panose="020F0502020204030204" pitchFamily="34" charset="0"/>
            </a:endParaRPr>
          </a:p>
        </p:txBody>
      </p:sp>
      <p:grpSp>
        <p:nvGrpSpPr>
          <p:cNvPr id="30" name="Group 29"/>
          <p:cNvGrpSpPr/>
          <p:nvPr/>
        </p:nvGrpSpPr>
        <p:grpSpPr>
          <a:xfrm>
            <a:off x="6090557" y="3115561"/>
            <a:ext cx="2801257" cy="3283270"/>
            <a:chOff x="6076043" y="2360818"/>
            <a:chExt cx="2801257" cy="3283270"/>
          </a:xfrm>
        </p:grpSpPr>
        <p:sp>
          <p:nvSpPr>
            <p:cNvPr id="6" name="Rectangle 5"/>
            <p:cNvSpPr/>
            <p:nvPr/>
          </p:nvSpPr>
          <p:spPr>
            <a:xfrm>
              <a:off x="6076043" y="2360818"/>
              <a:ext cx="2801257" cy="328327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23000" y="2634033"/>
              <a:ext cx="2535093" cy="338554"/>
            </a:xfrm>
            <a:prstGeom prst="rect">
              <a:avLst/>
            </a:prstGeom>
            <a:noFill/>
          </p:spPr>
          <p:txBody>
            <a:bodyPr wrap="square" rtlCol="0">
              <a:spAutoFit/>
            </a:bodyPr>
            <a:lstStyle/>
            <a:p>
              <a:pPr algn="ctr"/>
              <a:r>
                <a:rPr lang="en-US" sz="1600" b="1" dirty="0">
                  <a:latin typeface="Calibri" panose="020F0502020204030204" pitchFamily="34" charset="0"/>
                </a:rPr>
                <a:t>ADDITIONAL BENEFITS</a:t>
              </a:r>
            </a:p>
          </p:txBody>
        </p:sp>
        <p:sp>
          <p:nvSpPr>
            <p:cNvPr id="9" name="TextBox 8"/>
            <p:cNvSpPr txBox="1"/>
            <p:nvPr/>
          </p:nvSpPr>
          <p:spPr>
            <a:xfrm>
              <a:off x="6451602" y="3087431"/>
              <a:ext cx="2073729" cy="2369880"/>
            </a:xfrm>
            <a:prstGeom prst="rect">
              <a:avLst/>
            </a:prstGeom>
            <a:noFill/>
          </p:spPr>
          <p:txBody>
            <a:bodyPr wrap="square" rtlCol="0">
              <a:spAutoFit/>
            </a:bodyPr>
            <a:lstStyle/>
            <a:p>
              <a:pPr algn="ctr">
                <a:lnSpc>
                  <a:spcPct val="90000"/>
                </a:lnSpc>
                <a:spcAft>
                  <a:spcPts val="1200"/>
                </a:spcAft>
              </a:pPr>
              <a:r>
                <a:rPr lang="en-US" sz="2400" b="1" dirty="0">
                  <a:latin typeface="Calibri" panose="020F0502020204030204" pitchFamily="34" charset="0"/>
                </a:rPr>
                <a:t>Security</a:t>
              </a:r>
            </a:p>
            <a:p>
              <a:pPr algn="ctr">
                <a:lnSpc>
                  <a:spcPct val="90000"/>
                </a:lnSpc>
                <a:spcAft>
                  <a:spcPts val="1200"/>
                </a:spcAft>
              </a:pPr>
              <a:r>
                <a:rPr lang="en-US" b="1" dirty="0">
                  <a:latin typeface="Calibri" panose="020F0502020204030204" pitchFamily="34" charset="0"/>
                </a:rPr>
                <a:t>Flexibility</a:t>
              </a:r>
              <a:endParaRPr lang="en-US" sz="2400" b="1" dirty="0">
                <a:latin typeface="Calibri" panose="020F0502020204030204" pitchFamily="34" charset="0"/>
              </a:endParaRPr>
            </a:p>
            <a:p>
              <a:pPr algn="ctr">
                <a:lnSpc>
                  <a:spcPct val="90000"/>
                </a:lnSpc>
                <a:spcAft>
                  <a:spcPts val="1200"/>
                </a:spcAft>
              </a:pPr>
              <a:r>
                <a:rPr lang="en-US" sz="2400" b="1" dirty="0">
                  <a:latin typeface="Calibri" panose="020F0502020204030204" pitchFamily="34" charset="0"/>
                </a:rPr>
                <a:t>Jobs</a:t>
              </a:r>
            </a:p>
            <a:p>
              <a:pPr algn="ctr">
                <a:lnSpc>
                  <a:spcPct val="90000"/>
                </a:lnSpc>
                <a:spcAft>
                  <a:spcPts val="1200"/>
                </a:spcAft>
              </a:pPr>
              <a:r>
                <a:rPr lang="en-US" sz="2400" b="1" dirty="0">
                  <a:latin typeface="Calibri" panose="020F0502020204030204" pitchFamily="34" charset="0"/>
                </a:rPr>
                <a:t>Health</a:t>
              </a:r>
            </a:p>
            <a:p>
              <a:pPr algn="ctr">
                <a:lnSpc>
                  <a:spcPct val="90000"/>
                </a:lnSpc>
                <a:spcAft>
                  <a:spcPts val="1200"/>
                </a:spcAft>
              </a:pPr>
              <a:r>
                <a:rPr lang="en-US" sz="2400" b="1" dirty="0">
                  <a:latin typeface="Calibri" panose="020F0502020204030204" pitchFamily="34" charset="0"/>
                </a:rPr>
                <a:t>Resiliency</a:t>
              </a:r>
            </a:p>
          </p:txBody>
        </p:sp>
      </p:grpSp>
    </p:spTree>
    <p:extLst>
      <p:ext uri="{BB962C8B-B14F-4D97-AF65-F5344CB8AC3E}">
        <p14:creationId xmlns:p14="http://schemas.microsoft.com/office/powerpoint/2010/main" val="3162516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Hydrogen for education – resources</a:t>
            </a:r>
          </a:p>
        </p:txBody>
      </p:sp>
      <p:sp>
        <p:nvSpPr>
          <p:cNvPr id="3" name="Content Placeholder 2"/>
          <p:cNvSpPr>
            <a:spLocks noGrp="1"/>
          </p:cNvSpPr>
          <p:nvPr>
            <p:ph idx="1"/>
          </p:nvPr>
        </p:nvSpPr>
        <p:spPr>
          <a:xfrm>
            <a:off x="177006" y="1232978"/>
            <a:ext cx="8804275" cy="5625022"/>
          </a:xfrm>
        </p:spPr>
        <p:txBody>
          <a:bodyPr>
            <a:noAutofit/>
          </a:bodyPr>
          <a:lstStyle/>
          <a:p>
            <a:pPr marL="0" lvl="0" indent="0">
              <a:buNone/>
            </a:pPr>
            <a:r>
              <a:rPr lang="en-US" sz="2400" b="1" dirty="0">
                <a:solidFill>
                  <a:schemeClr val="tx1">
                    <a:lumMod val="50000"/>
                  </a:schemeClr>
                </a:solidFill>
              </a:rPr>
              <a:t>Sign up to receive news and latest developments</a:t>
            </a:r>
          </a:p>
          <a:p>
            <a:pPr>
              <a:spcAft>
                <a:spcPts val="1200"/>
              </a:spcAft>
            </a:pPr>
            <a:r>
              <a:rPr lang="en-US" sz="1800" dirty="0">
                <a:solidFill>
                  <a:schemeClr val="tx1">
                    <a:lumMod val="50000"/>
                  </a:schemeClr>
                </a:solidFill>
                <a:hlinkClick r:id="rId3"/>
              </a:rPr>
              <a:t>https://energy.gov/eere/fuelcells/fuel-cell-technologies-office-newsletter</a:t>
            </a:r>
            <a:r>
              <a:rPr lang="en-US" sz="1800" dirty="0">
                <a:solidFill>
                  <a:schemeClr val="tx1">
                    <a:lumMod val="50000"/>
                  </a:schemeClr>
                </a:solidFill>
              </a:rPr>
              <a:t> </a:t>
            </a:r>
          </a:p>
          <a:p>
            <a:pPr marL="0" lvl="0" indent="0">
              <a:buNone/>
            </a:pPr>
            <a:r>
              <a:rPr lang="en-US" sz="2400" b="1" dirty="0">
                <a:solidFill>
                  <a:schemeClr val="tx1">
                    <a:lumMod val="50000"/>
                  </a:schemeClr>
                </a:solidFill>
              </a:rPr>
              <a:t>Learn more with DOE’s educational resources, videos and more!</a:t>
            </a:r>
          </a:p>
          <a:p>
            <a:pPr marL="342900" lvl="1" indent="-342900">
              <a:buFont typeface="Arial" panose="020B0604020202020204" pitchFamily="34" charset="0"/>
              <a:buChar char="•"/>
            </a:pPr>
            <a:r>
              <a:rPr lang="en-US" sz="1800" dirty="0">
                <a:solidFill>
                  <a:schemeClr val="tx1">
                    <a:lumMod val="50000"/>
                  </a:schemeClr>
                </a:solidFill>
                <a:hlinkClick r:id="rId4"/>
              </a:rPr>
              <a:t>http://www.energy.gov/eere/fuelcells/students-and-educators</a:t>
            </a:r>
            <a:r>
              <a:rPr lang="en-US" sz="1800" dirty="0">
                <a:solidFill>
                  <a:schemeClr val="tx1">
                    <a:lumMod val="50000"/>
                  </a:schemeClr>
                </a:solidFill>
              </a:rPr>
              <a:t> </a:t>
            </a:r>
          </a:p>
          <a:p>
            <a:pPr marL="342900" lvl="1" indent="-342900">
              <a:spcAft>
                <a:spcPts val="1200"/>
              </a:spcAft>
              <a:buFont typeface="Arial" panose="020B0604020202020204" pitchFamily="34" charset="0"/>
              <a:buChar char="•"/>
            </a:pPr>
            <a:r>
              <a:rPr lang="en-US" sz="1800" dirty="0">
                <a:solidFill>
                  <a:schemeClr val="tx1">
                    <a:lumMod val="50000"/>
                  </a:schemeClr>
                </a:solidFill>
                <a:hlinkClick r:id="rId5"/>
              </a:rPr>
              <a:t>http://energy.gov/eere/videos/energy-101-fuel-cell-technology</a:t>
            </a:r>
            <a:endParaRPr lang="en-US" sz="1800" dirty="0">
              <a:solidFill>
                <a:schemeClr val="tx1">
                  <a:lumMod val="50000"/>
                </a:schemeClr>
              </a:solidFill>
            </a:endParaRPr>
          </a:p>
          <a:p>
            <a:pPr marL="0" indent="0">
              <a:buNone/>
            </a:pPr>
            <a:r>
              <a:rPr lang="en-US" sz="2400" b="1" dirty="0">
                <a:solidFill>
                  <a:schemeClr val="tx1">
                    <a:lumMod val="50000"/>
                  </a:schemeClr>
                </a:solidFill>
              </a:rPr>
              <a:t>Share the knowledge and give an </a:t>
            </a:r>
            <a:r>
              <a:rPr lang="en-US" sz="2400" b="1" i="1" dirty="0">
                <a:solidFill>
                  <a:schemeClr val="tx1">
                    <a:lumMod val="50000"/>
                  </a:schemeClr>
                </a:solidFill>
              </a:rPr>
              <a:t>Increase your H2IQ </a:t>
            </a:r>
            <a:r>
              <a:rPr lang="en-US" sz="2400" b="1" dirty="0">
                <a:solidFill>
                  <a:schemeClr val="tx1">
                    <a:lumMod val="50000"/>
                  </a:schemeClr>
                </a:solidFill>
              </a:rPr>
              <a:t>presentation!</a:t>
            </a:r>
          </a:p>
          <a:p>
            <a:r>
              <a:rPr lang="en-US" sz="1800" dirty="0">
                <a:solidFill>
                  <a:schemeClr val="tx1">
                    <a:lumMod val="50000"/>
                  </a:schemeClr>
                </a:solidFill>
                <a:hlinkClick r:id="rId6"/>
              </a:rPr>
              <a:t>https://www.energy.gov/eere/fuelcells/increase-your-h2iq</a:t>
            </a:r>
            <a:r>
              <a:rPr lang="en-US" sz="1800" dirty="0">
                <a:solidFill>
                  <a:schemeClr val="tx1">
                    <a:lumMod val="50000"/>
                  </a:schemeClr>
                </a:solidFill>
              </a:rPr>
              <a:t>  </a:t>
            </a:r>
          </a:p>
          <a:p>
            <a:r>
              <a:rPr lang="en-US" sz="1800" dirty="0">
                <a:solidFill>
                  <a:schemeClr val="tx1">
                    <a:lumMod val="50000"/>
                  </a:schemeClr>
                </a:solidFill>
                <a:hlinkClick r:id="rId7"/>
              </a:rPr>
              <a:t>https://energy.gov/eere/fuelcells/</a:t>
            </a:r>
            <a:endParaRPr lang="en-US" sz="1800" dirty="0">
              <a:solidFill>
                <a:schemeClr val="tx1">
                  <a:lumMod val="50000"/>
                </a:schemeClr>
              </a:solidFill>
            </a:endParaRPr>
          </a:p>
          <a:p>
            <a:endParaRPr lang="en-US" sz="1800" b="1" dirty="0">
              <a:solidFill>
                <a:schemeClr val="tx1">
                  <a:lumMod val="50000"/>
                </a:schemeClr>
              </a:solidFill>
            </a:endParaRPr>
          </a:p>
        </p:txBody>
      </p:sp>
      <p:pic>
        <p:nvPicPr>
          <p:cNvPr id="6"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87428" y="4219207"/>
            <a:ext cx="2690089" cy="215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8705" y="4985488"/>
            <a:ext cx="4784959" cy="1107996"/>
          </a:xfrm>
          <a:prstGeom prst="rect">
            <a:avLst/>
          </a:prstGeom>
        </p:spPr>
        <p:txBody>
          <a:bodyPr wrap="square">
            <a:spAutoFit/>
          </a:bodyPr>
          <a:lstStyle/>
          <a:p>
            <a:pPr>
              <a:spcBef>
                <a:spcPts val="0"/>
              </a:spcBef>
            </a:pPr>
            <a:r>
              <a:rPr lang="en-US" b="1" dirty="0">
                <a:solidFill>
                  <a:schemeClr val="tx1">
                    <a:lumMod val="50000"/>
                  </a:schemeClr>
                </a:solidFill>
                <a:latin typeface="Calibri" panose="020F0502020204030204" pitchFamily="34" charset="0"/>
                <a:ea typeface="Calibri" panose="020F0502020204030204" pitchFamily="34" charset="0"/>
                <a:cs typeface="Arial"/>
              </a:rPr>
              <a:t>Visit H</a:t>
            </a:r>
            <a:r>
              <a:rPr lang="en-US" b="1" baseline="-25000" dirty="0">
                <a:solidFill>
                  <a:schemeClr val="tx1">
                    <a:lumMod val="50000"/>
                  </a:schemeClr>
                </a:solidFill>
                <a:latin typeface="Calibri" panose="020F0502020204030204" pitchFamily="34" charset="0"/>
                <a:ea typeface="Calibri" panose="020F0502020204030204" pitchFamily="34" charset="0"/>
                <a:cs typeface="Arial"/>
              </a:rPr>
              <a:t>2</a:t>
            </a:r>
            <a:r>
              <a:rPr lang="en-US" b="1" dirty="0">
                <a:solidFill>
                  <a:schemeClr val="tx1">
                    <a:lumMod val="50000"/>
                  </a:schemeClr>
                </a:solidFill>
                <a:latin typeface="Calibri" panose="020F0502020204030204" pitchFamily="34" charset="0"/>
                <a:ea typeface="Calibri" panose="020F0502020204030204" pitchFamily="34" charset="0"/>
                <a:cs typeface="Arial"/>
              </a:rPr>
              <a:t>Tools.org </a:t>
            </a:r>
          </a:p>
          <a:p>
            <a:pPr>
              <a:spcBef>
                <a:spcPts val="0"/>
              </a:spcBef>
            </a:pPr>
            <a:r>
              <a:rPr lang="en-US" b="1" i="1" dirty="0">
                <a:solidFill>
                  <a:schemeClr val="tx1">
                    <a:lumMod val="50000"/>
                  </a:schemeClr>
                </a:solidFill>
                <a:latin typeface="Calibri" panose="020F0502020204030204" pitchFamily="34" charset="0"/>
                <a:ea typeface="Calibri" panose="020F0502020204030204" pitchFamily="34" charset="0"/>
                <a:cs typeface="Arial"/>
              </a:rPr>
              <a:t>A hydrogen safety resources portal </a:t>
            </a:r>
          </a:p>
          <a:p>
            <a:endParaRPr lang="en-US" sz="1800" dirty="0">
              <a:solidFill>
                <a:schemeClr val="tx1">
                  <a:lumMod val="50000"/>
                </a:schemeClr>
              </a:solidFill>
            </a:endParaRPr>
          </a:p>
        </p:txBody>
      </p:sp>
    </p:spTree>
    <p:extLst>
      <p:ext uri="{BB962C8B-B14F-4D97-AF65-F5344CB8AC3E}">
        <p14:creationId xmlns:p14="http://schemas.microsoft.com/office/powerpoint/2010/main" val="182001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87694" y="812800"/>
            <a:ext cx="4156306" cy="5767873"/>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p:cNvSpPr/>
          <p:nvPr/>
        </p:nvSpPr>
        <p:spPr>
          <a:xfrm>
            <a:off x="5214670" y="3021046"/>
            <a:ext cx="3741099" cy="1359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latin typeface="Calibri" panose="020F0502020204030204" pitchFamily="34" charset="0"/>
              </a:rPr>
              <a:t>Celebrate Hydrogen &amp; Fuel Cell Day on 10/8 or October 8  </a:t>
            </a:r>
            <a:r>
              <a:rPr lang="en-US" sz="3600" dirty="0">
                <a:latin typeface="Calibri" panose="020F0502020204030204" pitchFamily="34" charset="0"/>
              </a:rPr>
              <a:t>(held on its very own atomic- weight-day) </a:t>
            </a:r>
            <a:endParaRPr lang="en-US" sz="3600" u="sng" dirty="0">
              <a:latin typeface="Calibri" panose="020F050202020403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605" y="1889355"/>
            <a:ext cx="3408485" cy="33300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4"/>
          <p:cNvSpPr>
            <a:spLocks noChangeArrowheads="1"/>
          </p:cNvSpPr>
          <p:nvPr/>
        </p:nvSpPr>
        <p:spPr bwMode="auto">
          <a:xfrm>
            <a:off x="-16625" y="6001081"/>
            <a:ext cx="5004318" cy="579592"/>
          </a:xfrm>
          <a:prstGeom prst="rect">
            <a:avLst/>
          </a:prstGeom>
          <a:solidFill>
            <a:schemeClr val="accent1"/>
          </a:solidFill>
          <a:ln>
            <a:noFill/>
          </a:ln>
          <a:effectLst/>
        </p:spPr>
        <p:txBody>
          <a:bodyPr vert="horz" wrap="square" lIns="36576" tIns="36576" rIns="36576" bIns="36576" numCol="1" anchor="t" anchorCtr="0" compatLnSpc="1">
            <a:prstTxWarp prst="textNoShape">
              <a:avLst/>
            </a:prstTxWarp>
          </a:bodyPr>
          <a:lstStyle/>
          <a:p>
            <a:endParaRPr lang="en-US">
              <a:latin typeface="Calibri" panose="020F0502020204030204" pitchFamily="34" charset="0"/>
            </a:endParaRPr>
          </a:p>
        </p:txBody>
      </p:sp>
      <p:sp>
        <p:nvSpPr>
          <p:cNvPr id="3" name="Text Box 5"/>
          <p:cNvSpPr txBox="1">
            <a:spLocks noChangeArrowheads="1"/>
          </p:cNvSpPr>
          <p:nvPr/>
        </p:nvSpPr>
        <p:spPr bwMode="auto">
          <a:xfrm>
            <a:off x="355269" y="6078309"/>
            <a:ext cx="4467455" cy="5023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FFFF"/>
                </a:solidFill>
                <a:effectLst/>
                <a:latin typeface="Calibri" panose="020F0502020204030204" pitchFamily="34" charset="0"/>
              </a:rPr>
              <a:t>Learn more: energy.gov/</a:t>
            </a:r>
            <a:r>
              <a:rPr kumimoji="0" lang="en-US" altLang="en-US" sz="2100" b="1" i="0" u="none" strike="noStrike" cap="none" normalizeH="0" baseline="0" dirty="0" err="1">
                <a:ln>
                  <a:noFill/>
                </a:ln>
                <a:solidFill>
                  <a:srgbClr val="FFFFFF"/>
                </a:solidFill>
                <a:effectLst/>
                <a:latin typeface="Calibri" panose="020F0502020204030204" pitchFamily="34" charset="0"/>
              </a:rPr>
              <a:t>eere</a:t>
            </a:r>
            <a:r>
              <a:rPr kumimoji="0" lang="en-US" altLang="en-US" sz="2100" b="1" i="0" u="none" strike="noStrike" cap="none" normalizeH="0" baseline="0" dirty="0">
                <a:ln>
                  <a:noFill/>
                </a:ln>
                <a:solidFill>
                  <a:srgbClr val="FFFFFF"/>
                </a:solidFill>
                <a:effectLst/>
                <a:latin typeface="Calibri" panose="020F0502020204030204" pitchFamily="34" charset="0"/>
              </a:rPr>
              <a:t>/</a:t>
            </a:r>
            <a:r>
              <a:rPr kumimoji="0" lang="en-US" altLang="en-US" sz="2100" b="1" i="0" u="none" strike="noStrike" cap="none" normalizeH="0" baseline="0" dirty="0" err="1">
                <a:ln>
                  <a:noFill/>
                </a:ln>
                <a:solidFill>
                  <a:srgbClr val="FFFFFF"/>
                </a:solidFill>
                <a:effectLst/>
                <a:latin typeface="Calibri" panose="020F0502020204030204" pitchFamily="34" charset="0"/>
              </a:rPr>
              <a:t>fuelcells</a:t>
            </a:r>
            <a:r>
              <a:rPr kumimoji="0" lang="en-US" altLang="en-US" sz="2100" b="1" i="0" u="none" strike="noStrike" cap="none" normalizeH="0" baseline="0" dirty="0">
                <a:ln>
                  <a:noFill/>
                </a:ln>
                <a:solidFill>
                  <a:srgbClr val="FFFFFF"/>
                </a:solidFill>
                <a:effectLst/>
                <a:latin typeface="Calibri" panose="020F0502020204030204" pitchFamily="34" charset="0"/>
              </a:rPr>
              <a:t> </a:t>
            </a:r>
            <a:endParaRPr kumimoji="0" lang="en-US" altLang="en-US" sz="2100" b="0" i="0" u="none" strike="noStrike" cap="none" normalizeH="0" baseline="0" dirty="0">
              <a:ln>
                <a:noFill/>
              </a:ln>
              <a:solidFill>
                <a:schemeClr val="tx1"/>
              </a:solidFill>
              <a:effectLst/>
              <a:latin typeface="Calibri" panose="020F0502020204030204" pitchFamily="34" charset="0"/>
            </a:endParaRPr>
          </a:p>
        </p:txBody>
      </p:sp>
      <p:sp>
        <p:nvSpPr>
          <p:cNvPr id="11" name="Oval 10"/>
          <p:cNvSpPr/>
          <p:nvPr/>
        </p:nvSpPr>
        <p:spPr>
          <a:xfrm>
            <a:off x="3069934" y="1889355"/>
            <a:ext cx="1128156" cy="432287"/>
          </a:xfrm>
          <a:prstGeom prst="ellipse">
            <a:avLst/>
          </a:prstGeom>
          <a:noFill/>
          <a:ln w="44450">
            <a:solidFill>
              <a:srgbClr val="00B0F0">
                <a:alpha val="9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pitchFamily="34" charset="0"/>
            </a:endParaRPr>
          </a:p>
        </p:txBody>
      </p:sp>
      <p:sp>
        <p:nvSpPr>
          <p:cNvPr id="15" name="Title 14"/>
          <p:cNvSpPr>
            <a:spLocks noGrp="1"/>
          </p:cNvSpPr>
          <p:nvPr>
            <p:ph type="title"/>
          </p:nvPr>
        </p:nvSpPr>
        <p:spPr>
          <a:xfrm>
            <a:off x="114300" y="1860"/>
            <a:ext cx="8869363" cy="812800"/>
          </a:xfrm>
        </p:spPr>
        <p:txBody>
          <a:bodyPr/>
          <a:lstStyle/>
          <a:p>
            <a:r>
              <a:rPr lang="en-US" sz="3600" dirty="0"/>
              <a:t>Take part in it!</a:t>
            </a:r>
          </a:p>
        </p:txBody>
      </p:sp>
    </p:spTree>
    <p:extLst>
      <p:ext uri="{BB962C8B-B14F-4D97-AF65-F5344CB8AC3E}">
        <p14:creationId xmlns:p14="http://schemas.microsoft.com/office/powerpoint/2010/main" val="243133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Text Box 5"/>
          <p:cNvSpPr txBox="1">
            <a:spLocks noChangeArrowheads="1"/>
          </p:cNvSpPr>
          <p:nvPr/>
        </p:nvSpPr>
        <p:spPr bwMode="auto">
          <a:xfrm>
            <a:off x="347126" y="812002"/>
            <a:ext cx="8537575" cy="2622256"/>
          </a:xfrm>
          <a:prstGeom prst="rect">
            <a:avLst/>
          </a:prstGeom>
          <a:noFill/>
          <a:ln w="9525" algn="ctr">
            <a:noFill/>
            <a:miter lim="800000"/>
            <a:headEnd/>
            <a:tailEnd/>
          </a:ln>
        </p:spPr>
        <p:txBody>
          <a:bodyPr wrap="square">
            <a:spAutoFit/>
          </a:bodyPr>
          <a:lstStyle/>
          <a:p>
            <a:pPr algn="ctr">
              <a:spcBef>
                <a:spcPts val="0"/>
              </a:spcBef>
              <a:spcAft>
                <a:spcPts val="1200"/>
              </a:spcAft>
              <a:tabLst>
                <a:tab pos="682625" algn="l"/>
              </a:tabLst>
            </a:pPr>
            <a:r>
              <a:rPr lang="en-US" sz="8800" b="1" dirty="0">
                <a:solidFill>
                  <a:schemeClr val="accent4">
                    <a:lumMod val="50000"/>
                  </a:schemeClr>
                </a:solidFill>
                <a:latin typeface="Calibri" panose="020F0502020204030204" pitchFamily="34" charset="0"/>
              </a:rPr>
              <a:t>Thank You</a:t>
            </a:r>
            <a:endParaRPr lang="en-US" sz="2800" b="1" dirty="0">
              <a:solidFill>
                <a:schemeClr val="accent4">
                  <a:lumMod val="50000"/>
                </a:schemeClr>
              </a:solidFill>
              <a:latin typeface="Calibri" panose="020F0502020204030204" pitchFamily="34" charset="0"/>
            </a:endParaRPr>
          </a:p>
          <a:p>
            <a:pPr algn="ctr">
              <a:spcBef>
                <a:spcPts val="0"/>
              </a:spcBef>
              <a:tabLst>
                <a:tab pos="682625" algn="l"/>
              </a:tabLst>
            </a:pPr>
            <a:r>
              <a:rPr lang="en-US" sz="3200" b="1" dirty="0">
                <a:solidFill>
                  <a:schemeClr val="accent4">
                    <a:lumMod val="50000"/>
                  </a:schemeClr>
                </a:solidFill>
                <a:latin typeface="Calibri" panose="020F0502020204030204" pitchFamily="34" charset="0"/>
              </a:rPr>
              <a:t>Fuel Cell Technologies Office</a:t>
            </a:r>
          </a:p>
          <a:p>
            <a:pPr algn="ctr">
              <a:spcBef>
                <a:spcPct val="60000"/>
              </a:spcBef>
              <a:tabLst>
                <a:tab pos="682625" algn="l"/>
              </a:tabLst>
            </a:pPr>
            <a:r>
              <a:rPr lang="en-US" sz="1900" dirty="0">
                <a:solidFill>
                  <a:srgbClr val="338112"/>
                </a:solidFill>
              </a:rPr>
              <a:t> </a:t>
            </a:r>
          </a:p>
        </p:txBody>
      </p:sp>
      <p:sp>
        <p:nvSpPr>
          <p:cNvPr id="139268" name="Text Box 3"/>
          <p:cNvSpPr txBox="1">
            <a:spLocks noChangeArrowheads="1"/>
          </p:cNvSpPr>
          <p:nvPr/>
        </p:nvSpPr>
        <p:spPr bwMode="auto">
          <a:xfrm>
            <a:off x="763846" y="5584855"/>
            <a:ext cx="7704137" cy="584775"/>
          </a:xfrm>
          <a:prstGeom prst="rect">
            <a:avLst/>
          </a:prstGeom>
          <a:solidFill>
            <a:schemeClr val="accent4">
              <a:lumMod val="50000"/>
            </a:schemeClr>
          </a:solidFill>
          <a:ln w="9525" algn="ctr">
            <a:noFill/>
            <a:miter lim="800000"/>
            <a:headEnd/>
            <a:tailEnd/>
          </a:ln>
        </p:spPr>
        <p:txBody>
          <a:bodyPr>
            <a:spAutoFit/>
          </a:bodyPr>
          <a:lstStyle/>
          <a:p>
            <a:pPr algn="ctr">
              <a:spcBef>
                <a:spcPct val="50000"/>
              </a:spcBef>
            </a:pPr>
            <a:r>
              <a:rPr lang="en-US" sz="3200" b="1" dirty="0">
                <a:solidFill>
                  <a:schemeClr val="bg1"/>
                </a:solidFill>
                <a:latin typeface="Calibri" panose="020F0502020204030204" pitchFamily="34" charset="0"/>
              </a:rPr>
              <a:t>energy.gov/</a:t>
            </a:r>
            <a:r>
              <a:rPr lang="en-US" sz="3200" b="1" dirty="0" err="1">
                <a:solidFill>
                  <a:schemeClr val="bg1"/>
                </a:solidFill>
                <a:latin typeface="Calibri" panose="020F0502020204030204" pitchFamily="34" charset="0"/>
              </a:rPr>
              <a:t>eere</a:t>
            </a:r>
            <a:r>
              <a:rPr lang="en-US" sz="3200" b="1" dirty="0">
                <a:solidFill>
                  <a:schemeClr val="bg1"/>
                </a:solidFill>
                <a:latin typeface="Calibri" panose="020F0502020204030204" pitchFamily="34" charset="0"/>
              </a:rPr>
              <a:t>/</a:t>
            </a:r>
            <a:r>
              <a:rPr lang="en-US" sz="3200" b="1" dirty="0" err="1">
                <a:solidFill>
                  <a:schemeClr val="bg1"/>
                </a:solidFill>
                <a:latin typeface="Calibri" panose="020F0502020204030204" pitchFamily="34" charset="0"/>
              </a:rPr>
              <a:t>fuelcells</a:t>
            </a:r>
            <a:endParaRPr lang="en-US" sz="3200" b="1" dirty="0">
              <a:solidFill>
                <a:schemeClr val="bg1"/>
              </a:solidFill>
              <a:latin typeface="Calibri" panose="020F0502020204030204" pitchFamily="34" charset="0"/>
            </a:endParaRPr>
          </a:p>
        </p:txBody>
      </p:sp>
      <p:sp>
        <p:nvSpPr>
          <p:cNvPr id="4" name="TextBox 3"/>
          <p:cNvSpPr txBox="1"/>
          <p:nvPr/>
        </p:nvSpPr>
        <p:spPr>
          <a:xfrm>
            <a:off x="132735" y="3864627"/>
            <a:ext cx="4645742" cy="15240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Aft>
                <a:spcPts val="0"/>
              </a:spcAft>
              <a:buClrTx/>
              <a:buSzTx/>
              <a:buFont typeface="Arial"/>
              <a:buNone/>
              <a:tabLst/>
            </a:pPr>
            <a:r>
              <a:rPr lang="en-US" sz="2800" b="1" noProof="0" dirty="0">
                <a:solidFill>
                  <a:schemeClr val="accent4">
                    <a:lumMod val="50000"/>
                  </a:schemeClr>
                </a:solidFill>
                <a:latin typeface="Calibri" panose="020F0502020204030204" pitchFamily="34" charset="0"/>
                <a:cs typeface="Arial Narrow"/>
              </a:rPr>
              <a:t>Share thoughts</a:t>
            </a:r>
          </a:p>
          <a:p>
            <a:pPr marL="0" marR="0" indent="0" algn="ctr" defTabSz="457200" rtl="0" eaLnBrk="1" fontAlgn="auto" latinLnBrk="0" hangingPunct="1">
              <a:lnSpc>
                <a:spcPct val="100000"/>
              </a:lnSpc>
              <a:spcAft>
                <a:spcPts val="0"/>
              </a:spcAft>
              <a:buClrTx/>
              <a:buSzTx/>
              <a:buFont typeface="Arial"/>
              <a:buNone/>
              <a:tabLst/>
            </a:pPr>
            <a:r>
              <a:rPr lang="en-US" b="1" dirty="0">
                <a:solidFill>
                  <a:schemeClr val="accent5"/>
                </a:solidFill>
                <a:latin typeface="Calibri" panose="020F0502020204030204" pitchFamily="34" charset="0"/>
                <a:cs typeface="Arial Narrow"/>
              </a:rPr>
              <a:t>#H2IQ #</a:t>
            </a:r>
            <a:r>
              <a:rPr lang="en-US" b="1" dirty="0" err="1">
                <a:solidFill>
                  <a:schemeClr val="accent5"/>
                </a:solidFill>
                <a:latin typeface="Calibri" panose="020F0502020204030204" pitchFamily="34" charset="0"/>
                <a:cs typeface="Arial Narrow"/>
              </a:rPr>
              <a:t>FuelCellsNow</a:t>
            </a:r>
            <a:r>
              <a:rPr lang="en-US" b="1" dirty="0">
                <a:solidFill>
                  <a:schemeClr val="accent5"/>
                </a:solidFill>
                <a:latin typeface="Calibri" panose="020F0502020204030204" pitchFamily="34" charset="0"/>
                <a:cs typeface="Arial Narrow"/>
              </a:rPr>
              <a:t> #</a:t>
            </a:r>
            <a:r>
              <a:rPr lang="en-US" b="1" dirty="0" err="1">
                <a:solidFill>
                  <a:schemeClr val="accent5"/>
                </a:solidFill>
                <a:latin typeface="Calibri" panose="020F0502020204030204" pitchFamily="34" charset="0"/>
                <a:cs typeface="Arial Narrow"/>
              </a:rPr>
              <a:t>HydrogenNow</a:t>
            </a:r>
            <a:endParaRPr lang="en-US" b="1" dirty="0">
              <a:solidFill>
                <a:schemeClr val="accent5"/>
              </a:solidFill>
              <a:latin typeface="Calibri" panose="020F0502020204030204" pitchFamily="34" charset="0"/>
              <a:cs typeface="Arial Narrow"/>
            </a:endParaRPr>
          </a:p>
        </p:txBody>
      </p:sp>
      <p:sp>
        <p:nvSpPr>
          <p:cNvPr id="2" name="Rectangle 1"/>
          <p:cNvSpPr/>
          <p:nvPr/>
        </p:nvSpPr>
        <p:spPr>
          <a:xfrm>
            <a:off x="4368393" y="3827622"/>
            <a:ext cx="4516308" cy="954107"/>
          </a:xfrm>
          <a:prstGeom prst="rect">
            <a:avLst/>
          </a:prstGeom>
        </p:spPr>
        <p:txBody>
          <a:bodyPr wrap="square">
            <a:spAutoFit/>
          </a:bodyPr>
          <a:lstStyle/>
          <a:p>
            <a:pPr algn="ctr"/>
            <a:r>
              <a:rPr lang="en-US" sz="2800" b="1" dirty="0">
                <a:solidFill>
                  <a:schemeClr val="accent4">
                    <a:lumMod val="50000"/>
                  </a:schemeClr>
                </a:solidFill>
                <a:latin typeface="Calibri" panose="020F0502020204030204" pitchFamily="34" charset="0"/>
                <a:cs typeface="Arial Narrow"/>
              </a:rPr>
              <a:t>Email us</a:t>
            </a:r>
          </a:p>
          <a:p>
            <a:pPr algn="ctr"/>
            <a:r>
              <a:rPr lang="en-US" sz="2800" b="1" dirty="0">
                <a:solidFill>
                  <a:schemeClr val="accent4">
                    <a:lumMod val="50000"/>
                  </a:schemeClr>
                </a:solidFill>
                <a:latin typeface="Calibri" panose="020F0502020204030204" pitchFamily="34" charset="0"/>
                <a:cs typeface="Arial Narrow"/>
              </a:rPr>
              <a:t> </a:t>
            </a:r>
            <a:r>
              <a:rPr lang="en-US" b="1" dirty="0">
                <a:solidFill>
                  <a:schemeClr val="accent5"/>
                </a:solidFill>
                <a:latin typeface="Calibri" panose="020F0502020204030204" pitchFamily="34" charset="0"/>
              </a:rPr>
              <a:t>fuelcells@ee.doe.gov</a:t>
            </a:r>
            <a:endParaRPr lang="en-US" sz="2000" b="1" dirty="0">
              <a:solidFill>
                <a:schemeClr val="accent5"/>
              </a:solidFill>
              <a:latin typeface="Calibri" panose="020F0502020204030204" pitchFamily="34" charset="0"/>
              <a:cs typeface="Arial Narrow"/>
            </a:endParaRPr>
          </a:p>
        </p:txBody>
      </p:sp>
      <p:sp>
        <p:nvSpPr>
          <p:cNvPr id="7" name="Rectangle 6"/>
          <p:cNvSpPr/>
          <p:nvPr/>
        </p:nvSpPr>
        <p:spPr>
          <a:xfrm>
            <a:off x="2239227" y="5065497"/>
            <a:ext cx="4516308" cy="523220"/>
          </a:xfrm>
          <a:prstGeom prst="rect">
            <a:avLst/>
          </a:prstGeom>
        </p:spPr>
        <p:txBody>
          <a:bodyPr wrap="square">
            <a:spAutoFit/>
          </a:bodyPr>
          <a:lstStyle/>
          <a:p>
            <a:pPr algn="ctr"/>
            <a:r>
              <a:rPr lang="en-US" sz="2800" b="1" dirty="0">
                <a:solidFill>
                  <a:schemeClr val="accent4">
                    <a:lumMod val="50000"/>
                  </a:schemeClr>
                </a:solidFill>
                <a:latin typeface="Calibri" panose="020F0502020204030204" pitchFamily="34" charset="0"/>
                <a:cs typeface="Arial Narrow"/>
              </a:rPr>
              <a:t>Learn more</a:t>
            </a:r>
            <a:endParaRPr lang="en-US" sz="2000" b="1" dirty="0">
              <a:solidFill>
                <a:schemeClr val="accent5"/>
              </a:solidFill>
              <a:latin typeface="Calibri" panose="020F0502020204030204" pitchFamily="34" charset="0"/>
              <a:cs typeface="Arial Narrow"/>
            </a:endParaRPr>
          </a:p>
        </p:txBody>
      </p:sp>
      <p:pic>
        <p:nvPicPr>
          <p:cNvPr id="3" name="Picture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76677" y="2921795"/>
            <a:ext cx="3441407" cy="504405"/>
          </a:xfrm>
          <a:prstGeom prst="rect">
            <a:avLst/>
          </a:prstGeom>
        </p:spPr>
      </p:pic>
    </p:spTree>
    <p:extLst>
      <p:ext uri="{BB962C8B-B14F-4D97-AF65-F5344CB8AC3E}">
        <p14:creationId xmlns:p14="http://schemas.microsoft.com/office/powerpoint/2010/main" val="34608992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350017" y="2493318"/>
            <a:ext cx="6717351" cy="1938992"/>
          </a:xfrm>
          <a:prstGeom prst="rect">
            <a:avLst/>
          </a:prstGeom>
          <a:noFill/>
          <a:ln w="9525" algn="ctr">
            <a:noFill/>
            <a:miter lim="800000"/>
            <a:headEnd/>
            <a:tailEnd/>
          </a:ln>
        </p:spPr>
        <p:txBody>
          <a:bodyPr wrap="square">
            <a:spAutoFit/>
          </a:bodyPr>
          <a:lstStyle/>
          <a:p>
            <a:pPr algn="ctr">
              <a:spcBef>
                <a:spcPts val="0"/>
              </a:spcBef>
              <a:spcAft>
                <a:spcPts val="1200"/>
              </a:spcAft>
              <a:tabLst>
                <a:tab pos="682625" algn="l"/>
              </a:tabLst>
            </a:pPr>
            <a:r>
              <a:rPr lang="en-US" sz="6000" b="1" dirty="0">
                <a:solidFill>
                  <a:schemeClr val="accent4">
                    <a:lumMod val="50000"/>
                  </a:schemeClr>
                </a:solidFill>
                <a:latin typeface="Calibri" panose="020F0502020204030204" pitchFamily="34" charset="0"/>
              </a:rPr>
              <a:t>Additional Information</a:t>
            </a:r>
            <a:endParaRPr lang="en-US" sz="1200" dirty="0">
              <a:solidFill>
                <a:srgbClr val="338112"/>
              </a:solidFill>
            </a:endParaRPr>
          </a:p>
        </p:txBody>
      </p:sp>
    </p:spTree>
    <p:extLst>
      <p:ext uri="{BB962C8B-B14F-4D97-AF65-F5344CB8AC3E}">
        <p14:creationId xmlns:p14="http://schemas.microsoft.com/office/powerpoint/2010/main" val="263610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Fuel cells are more energy efficient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209" y="1699279"/>
            <a:ext cx="8409242" cy="4333553"/>
          </a:xfrm>
          <a:prstGeom prst="rect">
            <a:avLst/>
          </a:prstGeom>
        </p:spPr>
      </p:pic>
      <p:sp>
        <p:nvSpPr>
          <p:cNvPr id="6" name="Rectangle 5"/>
          <p:cNvSpPr/>
          <p:nvPr/>
        </p:nvSpPr>
        <p:spPr>
          <a:xfrm>
            <a:off x="3810" y="822960"/>
            <a:ext cx="9144000" cy="665844"/>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2390" y="917304"/>
            <a:ext cx="9296400" cy="11430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800" b="1" dirty="0">
                <a:solidFill>
                  <a:schemeClr val="bg1"/>
                </a:solidFill>
                <a:latin typeface="Calibri" panose="020F0502020204030204" pitchFamily="34" charset="0"/>
                <a:cs typeface="Calibri" panose="020F0502020204030204" pitchFamily="34" charset="0"/>
              </a:rPr>
              <a:t>Twice as efficient as a gasoline car and water out of tailpipe </a:t>
            </a:r>
            <a:endParaRPr kumimoji="0" lang="en-US" sz="2800" b="1" i="0" u="none" strike="noStrike" kern="1200" cap="none"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110" y="5794218"/>
            <a:ext cx="634648" cy="634648"/>
          </a:xfrm>
          <a:prstGeom prst="rect">
            <a:avLst/>
          </a:prstGeom>
        </p:spPr>
      </p:pic>
    </p:spTree>
    <p:extLst>
      <p:ext uri="{BB962C8B-B14F-4D97-AF65-F5344CB8AC3E}">
        <p14:creationId xmlns:p14="http://schemas.microsoft.com/office/powerpoint/2010/main" val="3188810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760218" y="5101161"/>
            <a:ext cx="6160113" cy="678866"/>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0" name="Rectangle 29"/>
          <p:cNvSpPr/>
          <p:nvPr/>
        </p:nvSpPr>
        <p:spPr>
          <a:xfrm>
            <a:off x="2752124" y="4508654"/>
            <a:ext cx="6160112" cy="604682"/>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1" name="Rectangle 30"/>
          <p:cNvSpPr/>
          <p:nvPr/>
        </p:nvSpPr>
        <p:spPr>
          <a:xfrm>
            <a:off x="2774976" y="4105192"/>
            <a:ext cx="6160112" cy="403462"/>
          </a:xfrm>
          <a:prstGeom prst="rect">
            <a:avLst/>
          </a:prstGeom>
          <a:solidFill>
            <a:srgbClr val="E2CF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2" name="Rectangle 31"/>
          <p:cNvSpPr/>
          <p:nvPr/>
        </p:nvSpPr>
        <p:spPr>
          <a:xfrm>
            <a:off x="2774976" y="3771113"/>
            <a:ext cx="6160112" cy="344089"/>
          </a:xfrm>
          <a:prstGeom prst="rect">
            <a:avLst/>
          </a:prstGeom>
          <a:solidFill>
            <a:srgbClr val="F9CF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3" name="Rectangle 32"/>
          <p:cNvSpPr/>
          <p:nvPr/>
        </p:nvSpPr>
        <p:spPr>
          <a:xfrm>
            <a:off x="2761124" y="2347797"/>
            <a:ext cx="6131698" cy="142331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1"/>
          <p:cNvSpPr>
            <a:spLocks noGrp="1"/>
          </p:cNvSpPr>
          <p:nvPr>
            <p:ph type="title"/>
          </p:nvPr>
        </p:nvSpPr>
        <p:spPr/>
        <p:txBody>
          <a:bodyPr/>
          <a:lstStyle/>
          <a:p>
            <a:r>
              <a:rPr lang="en-US" dirty="0"/>
              <a:t>Life-cycle petroleum use—today’s cars</a:t>
            </a:r>
          </a:p>
        </p:txBody>
      </p:sp>
      <p:graphicFrame>
        <p:nvGraphicFramePr>
          <p:cNvPr id="5" name="Chart 4"/>
          <p:cNvGraphicFramePr>
            <a:graphicFrameLocks noGrp="1"/>
          </p:cNvGraphicFramePr>
          <p:nvPr/>
        </p:nvGraphicFramePr>
        <p:xfrm>
          <a:off x="2201753" y="1827924"/>
          <a:ext cx="6959387" cy="46436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817805"/>
            <a:ext cx="9144000" cy="423168"/>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Narrow"/>
              </a:rPr>
              <a:t>Low, Medium, </a:t>
            </a:r>
            <a:r>
              <a:rPr lang="en-US" b="1" dirty="0">
                <a:solidFill>
                  <a:srgbClr val="000000"/>
                </a:solidFill>
                <a:latin typeface="Calibri" panose="020F0502020204030204" pitchFamily="34" charset="0"/>
                <a:ea typeface="+mn-ea"/>
                <a:cs typeface="Arial Narrow"/>
              </a:rPr>
              <a:t>and</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Narrow"/>
              </a:rPr>
              <a:t> High Petroleum Energy/Mile</a:t>
            </a:r>
            <a:r>
              <a:rPr kumimoji="0" lang="en-US" sz="2400" b="1" i="0" u="none" strike="noStrike" kern="1200" cap="none" spc="0" normalizeH="0" noProof="0" dirty="0">
                <a:ln>
                  <a:noFill/>
                </a:ln>
                <a:solidFill>
                  <a:srgbClr val="000000"/>
                </a:solidFill>
                <a:effectLst/>
                <a:uLnTx/>
                <a:uFillTx/>
                <a:latin typeface="Calibri" panose="020F0502020204030204" pitchFamily="34" charset="0"/>
                <a:ea typeface="+mn-ea"/>
                <a:cs typeface="Arial Narrow"/>
              </a:rPr>
              <a:t> for 2015 Technology</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Narrow"/>
            </a:endParaRPr>
          </a:p>
        </p:txBody>
      </p:sp>
      <p:sp>
        <p:nvSpPr>
          <p:cNvPr id="14" name="TextBox 13"/>
          <p:cNvSpPr txBox="1"/>
          <p:nvPr/>
        </p:nvSpPr>
        <p:spPr>
          <a:xfrm>
            <a:off x="1200600" y="2380993"/>
            <a:ext cx="1514148" cy="40118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6A737B"/>
                </a:solidFill>
                <a:effectLst/>
                <a:uLnTx/>
                <a:uFillTx/>
                <a:latin typeface="Calibri" panose="020F0502020204030204" pitchFamily="34" charset="0"/>
                <a:ea typeface="+mn-ea"/>
                <a:cs typeface="Arial Narrow"/>
              </a:rPr>
              <a:t>Honda Civic</a:t>
            </a:r>
          </a:p>
        </p:txBody>
      </p:sp>
      <p:sp>
        <p:nvSpPr>
          <p:cNvPr id="15" name="TextBox 14"/>
          <p:cNvSpPr txBox="1"/>
          <p:nvPr/>
        </p:nvSpPr>
        <p:spPr>
          <a:xfrm>
            <a:off x="1060647" y="2708657"/>
            <a:ext cx="1654101" cy="463124"/>
          </a:xfrm>
          <a:prstGeom prst="rect">
            <a:avLst/>
          </a:prstGeom>
        </p:spPr>
        <p:txBody>
          <a:bodyPr vert="horz" wrap="square" lIns="91440" tIns="45720" rIns="91440" bIns="45720" rtlCol="0">
            <a:normAutofit/>
          </a:bodyPr>
          <a:lstStyle/>
          <a:p>
            <a:pPr algn="r" defTabSz="457200">
              <a:spcBef>
                <a:spcPct val="20000"/>
              </a:spcBef>
            </a:pPr>
            <a:r>
              <a:rPr lang="en-US" sz="1500" b="1" dirty="0">
                <a:solidFill>
                  <a:srgbClr val="6A737B"/>
                </a:solidFill>
                <a:latin typeface="Calibri" panose="020F0502020204030204" pitchFamily="34" charset="0"/>
                <a:cs typeface="Arial Narrow"/>
              </a:rPr>
              <a:t>Nissan Versa</a:t>
            </a:r>
          </a:p>
        </p:txBody>
      </p:sp>
      <p:sp>
        <p:nvSpPr>
          <p:cNvPr id="16" name="TextBox 15"/>
          <p:cNvSpPr txBox="1"/>
          <p:nvPr/>
        </p:nvSpPr>
        <p:spPr>
          <a:xfrm>
            <a:off x="647833" y="2994471"/>
            <a:ext cx="2066915" cy="463124"/>
          </a:xfrm>
          <a:prstGeom prst="rect">
            <a:avLst/>
          </a:prstGeom>
        </p:spPr>
        <p:txBody>
          <a:bodyPr vert="horz" wrap="square" lIns="91440" tIns="45720" rIns="91440" bIns="45720" rtlCol="0">
            <a:normAutofit/>
          </a:bodyPr>
          <a:lstStyle/>
          <a:p>
            <a:pPr algn="r" defTabSz="457200">
              <a:lnSpc>
                <a:spcPct val="120000"/>
              </a:lnSpc>
              <a:spcBef>
                <a:spcPct val="20000"/>
              </a:spcBef>
            </a:pPr>
            <a:r>
              <a:rPr lang="en-US" sz="1500" b="1" dirty="0">
                <a:solidFill>
                  <a:srgbClr val="6A737B"/>
                </a:solidFill>
                <a:latin typeface="Calibri" panose="020F0502020204030204" pitchFamily="34" charset="0"/>
                <a:cs typeface="Arial Narrow"/>
              </a:rPr>
              <a:t>Chevy </a:t>
            </a:r>
            <a:r>
              <a:rPr lang="en-US" sz="1500" b="1" dirty="0" err="1">
                <a:solidFill>
                  <a:srgbClr val="6A737B"/>
                </a:solidFill>
                <a:latin typeface="Calibri" panose="020F0502020204030204" pitchFamily="34" charset="0"/>
                <a:cs typeface="Arial Narrow"/>
              </a:rPr>
              <a:t>Cruze</a:t>
            </a:r>
            <a:r>
              <a:rPr lang="en-US" sz="1500" b="1" dirty="0">
                <a:solidFill>
                  <a:srgbClr val="6A737B"/>
                </a:solidFill>
                <a:latin typeface="Calibri" panose="020F0502020204030204" pitchFamily="34" charset="0"/>
                <a:cs typeface="Arial Narrow"/>
              </a:rPr>
              <a:t> Diesel </a:t>
            </a:r>
          </a:p>
        </p:txBody>
      </p:sp>
      <p:sp>
        <p:nvSpPr>
          <p:cNvPr id="17" name="TextBox 16"/>
          <p:cNvSpPr txBox="1"/>
          <p:nvPr/>
        </p:nvSpPr>
        <p:spPr>
          <a:xfrm>
            <a:off x="686624" y="3373227"/>
            <a:ext cx="2028124" cy="509427"/>
          </a:xfrm>
          <a:prstGeom prst="rect">
            <a:avLst/>
          </a:prstGeom>
        </p:spPr>
        <p:txBody>
          <a:bodyPr vert="horz" wrap="square" lIns="91440" tIns="45720" rIns="91440" bIns="45720" rtlCol="0">
            <a:normAutofit/>
          </a:bodyPr>
          <a:lstStyle/>
          <a:p>
            <a:pPr marR="0" indent="0" algn="r" defTabSz="457200" fontAlgn="auto">
              <a:lnSpc>
                <a:spcPct val="100000"/>
              </a:lnSpc>
              <a:spcBef>
                <a:spcPct val="20000"/>
              </a:spcBef>
              <a:spcAft>
                <a:spcPts val="0"/>
              </a:spcAft>
              <a:buClrTx/>
              <a:buSzTx/>
              <a:buFont typeface="Arial"/>
              <a:buNone/>
              <a:tabLst/>
            </a:pPr>
            <a:r>
              <a:rPr lang="en-US" sz="1500" b="1" dirty="0">
                <a:solidFill>
                  <a:srgbClr val="6A737B"/>
                </a:solidFill>
                <a:latin typeface="Calibri" panose="020F0502020204030204" pitchFamily="34" charset="0"/>
                <a:cs typeface="Arial Narrow"/>
              </a:rPr>
              <a:t>Honda </a:t>
            </a:r>
            <a:r>
              <a:rPr lang="en-US" sz="1500" b="1" dirty="0" err="1">
                <a:solidFill>
                  <a:srgbClr val="6A737B"/>
                </a:solidFill>
                <a:latin typeface="Calibri" panose="020F0502020204030204" pitchFamily="34" charset="0"/>
                <a:cs typeface="Arial Narrow"/>
              </a:rPr>
              <a:t>Civi</a:t>
            </a:r>
            <a:r>
              <a:rPr lang="en-US" sz="1500" b="1" dirty="0">
                <a:solidFill>
                  <a:srgbClr val="6A737B"/>
                </a:solidFill>
                <a:latin typeface="Calibri" panose="020F0502020204030204" pitchFamily="34" charset="0"/>
                <a:cs typeface="Arial Narrow"/>
              </a:rPr>
              <a:t>c CNG</a:t>
            </a:r>
          </a:p>
        </p:txBody>
      </p:sp>
      <p:sp>
        <p:nvSpPr>
          <p:cNvPr id="18" name="TextBox 17"/>
          <p:cNvSpPr txBox="1"/>
          <p:nvPr/>
        </p:nvSpPr>
        <p:spPr>
          <a:xfrm>
            <a:off x="988960" y="3764288"/>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984807"/>
                </a:solidFill>
                <a:effectLst/>
                <a:uLnTx/>
                <a:uFillTx/>
                <a:latin typeface="Calibri" panose="020F0502020204030204" pitchFamily="34" charset="0"/>
                <a:cs typeface="Arial Narrow"/>
              </a:rPr>
              <a:t>Toyota Prius</a:t>
            </a:r>
          </a:p>
        </p:txBody>
      </p:sp>
      <p:sp>
        <p:nvSpPr>
          <p:cNvPr id="19" name="TextBox 18"/>
          <p:cNvSpPr txBox="1"/>
          <p:nvPr/>
        </p:nvSpPr>
        <p:spPr>
          <a:xfrm>
            <a:off x="988960" y="4105742"/>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604A7B"/>
                </a:solidFill>
                <a:effectLst/>
                <a:uLnTx/>
                <a:uFillTx/>
                <a:latin typeface="Calibri" panose="020F0502020204030204" pitchFamily="34" charset="0"/>
                <a:cs typeface="Arial Narrow"/>
              </a:rPr>
              <a:t>Chevy</a:t>
            </a:r>
            <a:r>
              <a:rPr kumimoji="0" lang="en-US" sz="1500" b="1" i="0" u="none" strike="noStrike" kern="1200" cap="none" spc="0" normalizeH="0" noProof="0" dirty="0">
                <a:ln>
                  <a:noFill/>
                </a:ln>
                <a:solidFill>
                  <a:srgbClr val="604A7B"/>
                </a:solidFill>
                <a:effectLst/>
                <a:uLnTx/>
                <a:uFillTx/>
                <a:latin typeface="Calibri" panose="020F0502020204030204" pitchFamily="34" charset="0"/>
                <a:cs typeface="Arial Narrow"/>
              </a:rPr>
              <a:t> </a:t>
            </a:r>
            <a:r>
              <a:rPr kumimoji="0" lang="en-US" sz="1500" b="1" i="0" u="none" strike="noStrike" kern="1200" cap="none" spc="0" normalizeH="0" baseline="0" noProof="0" dirty="0">
                <a:ln>
                  <a:noFill/>
                </a:ln>
                <a:solidFill>
                  <a:srgbClr val="604A7B"/>
                </a:solidFill>
                <a:effectLst/>
                <a:uLnTx/>
                <a:uFillTx/>
                <a:latin typeface="Calibri" panose="020F0502020204030204" pitchFamily="34" charset="0"/>
                <a:cs typeface="Arial Narrow"/>
              </a:rPr>
              <a:t>Volt</a:t>
            </a:r>
          </a:p>
        </p:txBody>
      </p:sp>
      <p:sp>
        <p:nvSpPr>
          <p:cNvPr id="20" name="TextBox 19"/>
          <p:cNvSpPr txBox="1"/>
          <p:nvPr/>
        </p:nvSpPr>
        <p:spPr>
          <a:xfrm>
            <a:off x="988960" y="4449831"/>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F7954B"/>
                </a:solidFill>
                <a:effectLst/>
                <a:uLnTx/>
                <a:uFillTx/>
                <a:latin typeface="Calibri" panose="020F0502020204030204" pitchFamily="34" charset="0"/>
                <a:cs typeface="Arial Narrow"/>
              </a:rPr>
              <a:t>Nissan Leaf</a:t>
            </a:r>
          </a:p>
        </p:txBody>
      </p:sp>
      <p:sp>
        <p:nvSpPr>
          <p:cNvPr id="21" name="TextBox 20"/>
          <p:cNvSpPr txBox="1"/>
          <p:nvPr/>
        </p:nvSpPr>
        <p:spPr>
          <a:xfrm>
            <a:off x="988960" y="4772432"/>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F7954B"/>
                </a:solidFill>
                <a:effectLst/>
                <a:uLnTx/>
                <a:uFillTx/>
                <a:latin typeface="Calibri" panose="020F0502020204030204" pitchFamily="34" charset="0"/>
                <a:cs typeface="Arial Narrow"/>
              </a:rPr>
              <a:t>Chevy</a:t>
            </a:r>
            <a:r>
              <a:rPr kumimoji="0" lang="en-US" sz="1500" b="1" i="0" u="none" strike="noStrike" kern="1200" cap="none" spc="0" normalizeH="0" noProof="0" dirty="0">
                <a:ln>
                  <a:noFill/>
                </a:ln>
                <a:solidFill>
                  <a:srgbClr val="F7954B"/>
                </a:solidFill>
                <a:effectLst/>
                <a:uLnTx/>
                <a:uFillTx/>
                <a:latin typeface="Calibri" panose="020F0502020204030204" pitchFamily="34" charset="0"/>
                <a:cs typeface="Arial Narrow"/>
              </a:rPr>
              <a:t> Spark</a:t>
            </a:r>
            <a:endParaRPr kumimoji="0" lang="en-US" sz="1500" b="1" i="0" u="none" strike="noStrike" kern="1200" cap="none" spc="0" normalizeH="0" baseline="0" noProof="0" dirty="0">
              <a:ln>
                <a:noFill/>
              </a:ln>
              <a:solidFill>
                <a:srgbClr val="F7954B"/>
              </a:solidFill>
              <a:effectLst/>
              <a:uLnTx/>
              <a:uFillTx/>
              <a:latin typeface="Calibri" panose="020F0502020204030204" pitchFamily="34" charset="0"/>
              <a:cs typeface="Arial Narrow"/>
            </a:endParaRPr>
          </a:p>
        </p:txBody>
      </p:sp>
      <p:sp>
        <p:nvSpPr>
          <p:cNvPr id="22" name="TextBox 21"/>
          <p:cNvSpPr txBox="1"/>
          <p:nvPr/>
        </p:nvSpPr>
        <p:spPr>
          <a:xfrm>
            <a:off x="670129" y="5116521"/>
            <a:ext cx="2044619"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Arial Narrow"/>
              </a:rPr>
              <a:t>Toyota Mirai (NG)</a:t>
            </a:r>
          </a:p>
        </p:txBody>
      </p:sp>
      <p:sp>
        <p:nvSpPr>
          <p:cNvPr id="23" name="TextBox 22"/>
          <p:cNvSpPr txBox="1"/>
          <p:nvPr/>
        </p:nvSpPr>
        <p:spPr>
          <a:xfrm>
            <a:off x="-277287" y="5482513"/>
            <a:ext cx="2992035"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Arial Narrow"/>
              </a:rPr>
              <a:t>Toyota Mirai (33% Renewable)</a:t>
            </a:r>
          </a:p>
        </p:txBody>
      </p:sp>
      <p:sp>
        <p:nvSpPr>
          <p:cNvPr id="34" name="Rectangle 33"/>
          <p:cNvSpPr/>
          <p:nvPr/>
        </p:nvSpPr>
        <p:spPr>
          <a:xfrm>
            <a:off x="8892822" y="2273053"/>
            <a:ext cx="173971" cy="3506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5" name="Rectangle 34"/>
          <p:cNvSpPr/>
          <p:nvPr/>
        </p:nvSpPr>
        <p:spPr>
          <a:xfrm>
            <a:off x="2633183" y="2265514"/>
            <a:ext cx="81565" cy="3506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500">
              <a:latin typeface="Calibri" panose="020F0502020204030204" pitchFamily="34" charset="0"/>
            </a:endParaRPr>
          </a:p>
        </p:txBody>
      </p:sp>
      <p:sp>
        <p:nvSpPr>
          <p:cNvPr id="36" name="TextBox 35"/>
          <p:cNvSpPr txBox="1"/>
          <p:nvPr/>
        </p:nvSpPr>
        <p:spPr>
          <a:xfrm>
            <a:off x="6400800" y="1576981"/>
            <a:ext cx="899410" cy="288444"/>
          </a:xfrm>
          <a:prstGeom prst="rect">
            <a:avLst/>
          </a:prstGeom>
        </p:spPr>
        <p:txBody>
          <a:bodyPr vert="horz" wrap="square" lIns="91440" tIns="45720" rIns="91440" bIns="45720" rtlCol="0">
            <a:normAutofit fontScale="625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37" name="TextBox 36"/>
          <p:cNvSpPr txBox="1"/>
          <p:nvPr/>
        </p:nvSpPr>
        <p:spPr>
          <a:xfrm>
            <a:off x="6400800" y="1576981"/>
            <a:ext cx="1225446" cy="433441"/>
          </a:xfrm>
          <a:prstGeom prst="rect">
            <a:avLst/>
          </a:prstGeom>
        </p:spPr>
        <p:txBody>
          <a:bodyPr vert="horz" wrap="squar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38" name="TextBox 37"/>
          <p:cNvSpPr txBox="1"/>
          <p:nvPr/>
        </p:nvSpPr>
        <p:spPr>
          <a:xfrm>
            <a:off x="6505731" y="1424581"/>
            <a:ext cx="914400" cy="440844"/>
          </a:xfrm>
          <a:prstGeom prst="rect">
            <a:avLst/>
          </a:prstGeom>
        </p:spPr>
        <p:txBody>
          <a:bodyPr vert="horz" wrap="squar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pic>
        <p:nvPicPr>
          <p:cNvPr id="39" name="Picture 3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154" y="1253863"/>
            <a:ext cx="8896040" cy="924789"/>
          </a:xfrm>
          <a:prstGeom prst="rect">
            <a:avLst/>
          </a:prstGeom>
        </p:spPr>
      </p:pic>
      <p:sp>
        <p:nvSpPr>
          <p:cNvPr id="40" name="Rectangle 39"/>
          <p:cNvSpPr/>
          <p:nvPr/>
        </p:nvSpPr>
        <p:spPr>
          <a:xfrm>
            <a:off x="3724291" y="1965213"/>
            <a:ext cx="1697832" cy="830997"/>
          </a:xfrm>
          <a:prstGeom prst="rect">
            <a:avLst/>
          </a:prstGeom>
        </p:spPr>
        <p:txBody>
          <a:bodyPr wrap="square">
            <a:spAutoFit/>
          </a:bodyPr>
          <a:lstStyle/>
          <a:p>
            <a:pPr algn="ctr"/>
            <a:r>
              <a:rPr lang="en-US" sz="1200" b="1" dirty="0">
                <a:solidFill>
                  <a:srgbClr val="7030A0"/>
                </a:solidFill>
                <a:latin typeface="Calibri" panose="020F0502020204030204" pitchFamily="34" charset="0"/>
              </a:rPr>
              <a:t>Extended-Range Electric</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41" name="Rectangle 40"/>
          <p:cNvSpPr/>
          <p:nvPr/>
        </p:nvSpPr>
        <p:spPr>
          <a:xfrm>
            <a:off x="15303" y="1977491"/>
            <a:ext cx="2050513" cy="276999"/>
          </a:xfrm>
          <a:prstGeom prst="rect">
            <a:avLst/>
          </a:prstGeom>
        </p:spPr>
        <p:txBody>
          <a:bodyPr wrap="square">
            <a:spAutoFit/>
          </a:bodyPr>
          <a:lstStyle/>
          <a:p>
            <a:pPr algn="ctr"/>
            <a:r>
              <a:rPr lang="en-US" sz="1200" b="1" dirty="0">
                <a:solidFill>
                  <a:schemeClr val="tx2"/>
                </a:solidFill>
                <a:latin typeface="Calibri" panose="020F0502020204030204" pitchFamily="34" charset="0"/>
              </a:rPr>
              <a:t>Internal Combustion Engine</a:t>
            </a:r>
            <a:endParaRPr lang="en-US" dirty="0">
              <a:solidFill>
                <a:schemeClr val="tx2"/>
              </a:solidFill>
              <a:latin typeface="Calibri" panose="020F0502020204030204" pitchFamily="34" charset="0"/>
            </a:endParaRPr>
          </a:p>
        </p:txBody>
      </p:sp>
      <p:sp>
        <p:nvSpPr>
          <p:cNvPr id="42" name="Rectangle 41"/>
          <p:cNvSpPr/>
          <p:nvPr/>
        </p:nvSpPr>
        <p:spPr>
          <a:xfrm>
            <a:off x="1899608" y="2010422"/>
            <a:ext cx="1697832" cy="646331"/>
          </a:xfrm>
          <a:prstGeom prst="rect">
            <a:avLst/>
          </a:prstGeom>
        </p:spPr>
        <p:txBody>
          <a:bodyPr wrap="square">
            <a:spAutoFit/>
          </a:bodyPr>
          <a:lstStyle/>
          <a:p>
            <a:pPr algn="ctr"/>
            <a:r>
              <a:rPr lang="en-US" sz="1200" b="1" dirty="0">
                <a:solidFill>
                  <a:srgbClr val="C00000"/>
                </a:solidFill>
                <a:latin typeface="Calibri" panose="020F0502020204030204" pitchFamily="34" charset="0"/>
              </a:rPr>
              <a:t>Hybrid Electric </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43" name="Rectangle 42"/>
          <p:cNvSpPr/>
          <p:nvPr/>
        </p:nvSpPr>
        <p:spPr>
          <a:xfrm>
            <a:off x="5567103" y="1974803"/>
            <a:ext cx="1697832" cy="646331"/>
          </a:xfrm>
          <a:prstGeom prst="rect">
            <a:avLst/>
          </a:prstGeom>
        </p:spPr>
        <p:txBody>
          <a:bodyPr wrap="square">
            <a:spAutoFit/>
          </a:bodyPr>
          <a:lstStyle/>
          <a:p>
            <a:pPr algn="ctr"/>
            <a:r>
              <a:rPr lang="en-US" sz="1200" b="1" dirty="0">
                <a:solidFill>
                  <a:srgbClr val="FF6600"/>
                </a:solidFill>
                <a:latin typeface="Calibri" panose="020F0502020204030204" pitchFamily="34" charset="0"/>
              </a:rPr>
              <a:t>Battery Electric</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44" name="Rectangle 43"/>
          <p:cNvSpPr/>
          <p:nvPr/>
        </p:nvSpPr>
        <p:spPr>
          <a:xfrm>
            <a:off x="7339970" y="1962034"/>
            <a:ext cx="1697832" cy="646331"/>
          </a:xfrm>
          <a:prstGeom prst="rect">
            <a:avLst/>
          </a:prstGeom>
        </p:spPr>
        <p:txBody>
          <a:bodyPr wrap="square">
            <a:spAutoFit/>
          </a:bodyPr>
          <a:lstStyle/>
          <a:p>
            <a:pPr algn="ctr"/>
            <a:r>
              <a:rPr lang="en-US" sz="1200" b="1" dirty="0">
                <a:solidFill>
                  <a:srgbClr val="92D050"/>
                </a:solidFill>
                <a:latin typeface="Calibri" panose="020F0502020204030204" pitchFamily="34" charset="0"/>
              </a:rPr>
              <a:t>Fuel Cell Electric</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45" name="TextBox 44"/>
          <p:cNvSpPr txBox="1"/>
          <p:nvPr/>
        </p:nvSpPr>
        <p:spPr>
          <a:xfrm>
            <a:off x="774054" y="1606805"/>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ICE</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46" name="TextBox 45"/>
          <p:cNvSpPr txBox="1"/>
          <p:nvPr/>
        </p:nvSpPr>
        <p:spPr>
          <a:xfrm>
            <a:off x="2538523" y="1636447"/>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HEV</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47" name="TextBox 46"/>
          <p:cNvSpPr txBox="1"/>
          <p:nvPr/>
        </p:nvSpPr>
        <p:spPr>
          <a:xfrm>
            <a:off x="4340973" y="1602025"/>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rPr>
              <a:t>ERE</a:t>
            </a:r>
          </a:p>
        </p:txBody>
      </p:sp>
      <p:sp>
        <p:nvSpPr>
          <p:cNvPr id="48" name="TextBox 47"/>
          <p:cNvSpPr txBox="1"/>
          <p:nvPr/>
        </p:nvSpPr>
        <p:spPr>
          <a:xfrm>
            <a:off x="6136438" y="1586527"/>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BEV</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49" name="TextBox 48"/>
          <p:cNvSpPr txBox="1"/>
          <p:nvPr/>
        </p:nvSpPr>
        <p:spPr>
          <a:xfrm>
            <a:off x="7977819" y="1585335"/>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FCE</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51" name="TextBox 50"/>
          <p:cNvSpPr txBox="1"/>
          <p:nvPr/>
        </p:nvSpPr>
        <p:spPr>
          <a:xfrm>
            <a:off x="4455273" y="6216189"/>
            <a:ext cx="4697221" cy="403413"/>
          </a:xfrm>
          <a:prstGeom prst="rect">
            <a:avLst/>
          </a:prstGeom>
        </p:spPr>
        <p:txBody>
          <a:bodyPr vert="horz" wrap="square" lIns="91440" tIns="45720" rIns="91440" bIns="45720" rtlCol="0">
            <a:noAutofit/>
          </a:bodyPr>
          <a:lstStyle/>
          <a:p>
            <a:pPr algn="r" defTabSz="457200">
              <a:spcBef>
                <a:spcPct val="20000"/>
              </a:spcBef>
            </a:pPr>
            <a:r>
              <a:rPr lang="en-US" sz="1050" noProof="0" dirty="0">
                <a:solidFill>
                  <a:schemeClr val="tx1">
                    <a:lumMod val="50000"/>
                  </a:schemeClr>
                </a:solidFill>
                <a:latin typeface="Calibri" panose="020F0502020204030204" pitchFamily="34" charset="0"/>
                <a:cs typeface="Arial Narrow"/>
              </a:rPr>
              <a:t>Source: DOE Hydrogen and Fuel Cells Program </a:t>
            </a:r>
            <a:r>
              <a:rPr lang="en-US" sz="1050" dirty="0">
                <a:solidFill>
                  <a:schemeClr val="tx1">
                    <a:lumMod val="50000"/>
                  </a:schemeClr>
                </a:solidFill>
                <a:latin typeface="Calibri" panose="020F0502020204030204" pitchFamily="34" charset="0"/>
                <a:cs typeface="Arial Narrow"/>
              </a:rPr>
              <a:t>Record 16004 (https://www.hydrogen.energy.gov/pdfs/16004_life-cycle_ghg_oil_use_cars.pdf)</a:t>
            </a:r>
            <a:endParaRPr kumimoji="0" lang="en-US" sz="105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50" name="TextBox 1"/>
          <p:cNvSpPr txBox="1"/>
          <p:nvPr/>
        </p:nvSpPr>
        <p:spPr>
          <a:xfrm>
            <a:off x="6582493" y="2076150"/>
            <a:ext cx="2205624" cy="266339"/>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rgbClr val="070809"/>
                </a:solidFill>
                <a:latin typeface="Calibri" panose="020F0502020204030204" pitchFamily="34" charset="0"/>
              </a:rPr>
              <a:t>Current gasoline ICEV: 4300</a:t>
            </a:r>
          </a:p>
        </p:txBody>
      </p:sp>
    </p:spTree>
    <p:extLst>
      <p:ext uri="{BB962C8B-B14F-4D97-AF65-F5344CB8AC3E}">
        <p14:creationId xmlns:p14="http://schemas.microsoft.com/office/powerpoint/2010/main" val="3009484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2877773" y="5053026"/>
            <a:ext cx="5963965" cy="57001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6" name="Rectangle 95"/>
          <p:cNvSpPr/>
          <p:nvPr/>
        </p:nvSpPr>
        <p:spPr>
          <a:xfrm>
            <a:off x="2854923" y="4413262"/>
            <a:ext cx="5963964" cy="614936"/>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5" name="Rectangle 94"/>
          <p:cNvSpPr/>
          <p:nvPr/>
        </p:nvSpPr>
        <p:spPr>
          <a:xfrm>
            <a:off x="2877775" y="4121459"/>
            <a:ext cx="5963964" cy="308279"/>
          </a:xfrm>
          <a:prstGeom prst="rect">
            <a:avLst/>
          </a:prstGeom>
          <a:solidFill>
            <a:srgbClr val="E2CF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4" name="Rectangle 93"/>
          <p:cNvSpPr/>
          <p:nvPr/>
        </p:nvSpPr>
        <p:spPr>
          <a:xfrm>
            <a:off x="2877775" y="3804213"/>
            <a:ext cx="5963964" cy="308279"/>
          </a:xfrm>
          <a:prstGeom prst="rect">
            <a:avLst/>
          </a:prstGeom>
          <a:solidFill>
            <a:srgbClr val="F9CF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3" name="Rectangle 92"/>
          <p:cNvSpPr/>
          <p:nvPr/>
        </p:nvSpPr>
        <p:spPr>
          <a:xfrm>
            <a:off x="2863017" y="2522812"/>
            <a:ext cx="5936455" cy="12655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1"/>
          <p:cNvSpPr>
            <a:spLocks noGrp="1"/>
          </p:cNvSpPr>
          <p:nvPr>
            <p:ph type="title"/>
          </p:nvPr>
        </p:nvSpPr>
        <p:spPr/>
        <p:txBody>
          <a:bodyPr/>
          <a:lstStyle/>
          <a:p>
            <a:r>
              <a:rPr lang="en-US" dirty="0"/>
              <a:t>Life-cycle emissions—today’s cars</a:t>
            </a:r>
          </a:p>
        </p:txBody>
      </p:sp>
      <p:graphicFrame>
        <p:nvGraphicFramePr>
          <p:cNvPr id="7" name="Chart 6"/>
          <p:cNvGraphicFramePr>
            <a:graphicFrameLocks noGrp="1"/>
          </p:cNvGraphicFramePr>
          <p:nvPr/>
        </p:nvGraphicFramePr>
        <p:xfrm>
          <a:off x="447246" y="167972"/>
          <a:ext cx="8394492" cy="6231402"/>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p:cNvSpPr txBox="1"/>
          <p:nvPr/>
        </p:nvSpPr>
        <p:spPr>
          <a:xfrm>
            <a:off x="16489" y="813218"/>
            <a:ext cx="9076946" cy="329467"/>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Narrow"/>
              </a:rPr>
              <a:t>Low, Medium, and High </a:t>
            </a:r>
            <a:r>
              <a:rPr lang="en-US" b="1" dirty="0">
                <a:solidFill>
                  <a:srgbClr val="000000"/>
                </a:solidFill>
                <a:latin typeface="Calibri" panose="020F0502020204030204" pitchFamily="34" charset="0"/>
                <a:ea typeface="+mn-ea"/>
                <a:cs typeface="Arial Narrow"/>
              </a:rPr>
              <a:t>Emissions</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Narrow"/>
              </a:rPr>
              <a:t>/Mile</a:t>
            </a:r>
            <a:r>
              <a:rPr kumimoji="0" lang="en-US" sz="2400" b="1" i="0" u="none" strike="noStrike" kern="1200" cap="none" spc="0" normalizeH="0" noProof="0" dirty="0">
                <a:ln>
                  <a:noFill/>
                </a:ln>
                <a:solidFill>
                  <a:srgbClr val="000000"/>
                </a:solidFill>
                <a:effectLst/>
                <a:uLnTx/>
                <a:uFillTx/>
                <a:latin typeface="Calibri" panose="020F0502020204030204" pitchFamily="34" charset="0"/>
                <a:ea typeface="+mn-ea"/>
                <a:cs typeface="Arial Narrow"/>
              </a:rPr>
              <a:t> for 2015 Technology</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Narrow"/>
            </a:endParaRPr>
          </a:p>
        </p:txBody>
      </p:sp>
      <p:sp>
        <p:nvSpPr>
          <p:cNvPr id="31" name="TextBox 30"/>
          <p:cNvSpPr txBox="1"/>
          <p:nvPr/>
        </p:nvSpPr>
        <p:spPr>
          <a:xfrm>
            <a:off x="6400800" y="1479008"/>
            <a:ext cx="899410" cy="288444"/>
          </a:xfrm>
          <a:prstGeom prst="rect">
            <a:avLst/>
          </a:prstGeom>
        </p:spPr>
        <p:txBody>
          <a:bodyPr vert="horz" wrap="square" lIns="91440" tIns="45720" rIns="91440" bIns="45720" rtlCol="0">
            <a:normAutofit fontScale="625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32" name="TextBox 31"/>
          <p:cNvSpPr txBox="1"/>
          <p:nvPr/>
        </p:nvSpPr>
        <p:spPr>
          <a:xfrm>
            <a:off x="6400800" y="1479008"/>
            <a:ext cx="1225446" cy="433441"/>
          </a:xfrm>
          <a:prstGeom prst="rect">
            <a:avLst/>
          </a:prstGeom>
        </p:spPr>
        <p:txBody>
          <a:bodyPr vert="horz" wrap="squar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33" name="TextBox 32"/>
          <p:cNvSpPr txBox="1"/>
          <p:nvPr/>
        </p:nvSpPr>
        <p:spPr>
          <a:xfrm>
            <a:off x="6505731" y="1326608"/>
            <a:ext cx="914400" cy="440844"/>
          </a:xfrm>
          <a:prstGeom prst="rect">
            <a:avLst/>
          </a:prstGeom>
        </p:spPr>
        <p:txBody>
          <a:bodyPr vert="horz" wrap="squar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154" y="1264750"/>
            <a:ext cx="8896040" cy="924789"/>
          </a:xfrm>
          <a:prstGeom prst="rect">
            <a:avLst/>
          </a:prstGeom>
        </p:spPr>
      </p:pic>
      <p:sp>
        <p:nvSpPr>
          <p:cNvPr id="11" name="Rectangle 10"/>
          <p:cNvSpPr/>
          <p:nvPr/>
        </p:nvSpPr>
        <p:spPr>
          <a:xfrm>
            <a:off x="3723084" y="1959751"/>
            <a:ext cx="1697832" cy="830997"/>
          </a:xfrm>
          <a:prstGeom prst="rect">
            <a:avLst/>
          </a:prstGeom>
        </p:spPr>
        <p:txBody>
          <a:bodyPr wrap="square">
            <a:spAutoFit/>
          </a:bodyPr>
          <a:lstStyle/>
          <a:p>
            <a:pPr algn="ctr"/>
            <a:r>
              <a:rPr lang="en-US" sz="1200" b="1" dirty="0">
                <a:solidFill>
                  <a:srgbClr val="7030A0"/>
                </a:solidFill>
                <a:latin typeface="Calibri" panose="020F0502020204030204" pitchFamily="34" charset="0"/>
              </a:rPr>
              <a:t>Extended-Range Electric</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75" name="Rectangle 74"/>
          <p:cNvSpPr/>
          <p:nvPr/>
        </p:nvSpPr>
        <p:spPr>
          <a:xfrm>
            <a:off x="0" y="1971304"/>
            <a:ext cx="2050513" cy="276999"/>
          </a:xfrm>
          <a:prstGeom prst="rect">
            <a:avLst/>
          </a:prstGeom>
        </p:spPr>
        <p:txBody>
          <a:bodyPr wrap="square">
            <a:spAutoFit/>
          </a:bodyPr>
          <a:lstStyle/>
          <a:p>
            <a:pPr algn="ctr"/>
            <a:r>
              <a:rPr lang="en-US" sz="1200" b="1" dirty="0">
                <a:solidFill>
                  <a:schemeClr val="tx2"/>
                </a:solidFill>
                <a:latin typeface="Calibri" panose="020F0502020204030204" pitchFamily="34" charset="0"/>
              </a:rPr>
              <a:t>Internal Combustion Engine</a:t>
            </a:r>
            <a:endParaRPr lang="en-US" dirty="0">
              <a:solidFill>
                <a:schemeClr val="tx2"/>
              </a:solidFill>
              <a:latin typeface="Calibri" panose="020F0502020204030204" pitchFamily="34" charset="0"/>
            </a:endParaRPr>
          </a:p>
        </p:txBody>
      </p:sp>
      <p:sp>
        <p:nvSpPr>
          <p:cNvPr id="76" name="Rectangle 75"/>
          <p:cNvSpPr/>
          <p:nvPr/>
        </p:nvSpPr>
        <p:spPr>
          <a:xfrm>
            <a:off x="1954175" y="2004651"/>
            <a:ext cx="1697832" cy="646331"/>
          </a:xfrm>
          <a:prstGeom prst="rect">
            <a:avLst/>
          </a:prstGeom>
        </p:spPr>
        <p:txBody>
          <a:bodyPr wrap="square">
            <a:spAutoFit/>
          </a:bodyPr>
          <a:lstStyle/>
          <a:p>
            <a:pPr algn="ctr"/>
            <a:r>
              <a:rPr lang="en-US" sz="1200" b="1" dirty="0">
                <a:solidFill>
                  <a:srgbClr val="C00000"/>
                </a:solidFill>
                <a:latin typeface="Calibri" panose="020F0502020204030204" pitchFamily="34" charset="0"/>
              </a:rPr>
              <a:t>Hybrid Electric </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77" name="Rectangle 76"/>
          <p:cNvSpPr/>
          <p:nvPr/>
        </p:nvSpPr>
        <p:spPr>
          <a:xfrm>
            <a:off x="5551884" y="1988325"/>
            <a:ext cx="1697832" cy="646331"/>
          </a:xfrm>
          <a:prstGeom prst="rect">
            <a:avLst/>
          </a:prstGeom>
        </p:spPr>
        <p:txBody>
          <a:bodyPr wrap="square">
            <a:spAutoFit/>
          </a:bodyPr>
          <a:lstStyle/>
          <a:p>
            <a:pPr algn="ctr"/>
            <a:r>
              <a:rPr lang="en-US" sz="1200" b="1" dirty="0">
                <a:solidFill>
                  <a:srgbClr val="FF6600"/>
                </a:solidFill>
                <a:latin typeface="Calibri" panose="020F0502020204030204" pitchFamily="34" charset="0"/>
              </a:rPr>
              <a:t>Battery Electric</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78" name="Rectangle 77"/>
          <p:cNvSpPr/>
          <p:nvPr/>
        </p:nvSpPr>
        <p:spPr>
          <a:xfrm>
            <a:off x="7395603" y="1988325"/>
            <a:ext cx="1697832" cy="646331"/>
          </a:xfrm>
          <a:prstGeom prst="rect">
            <a:avLst/>
          </a:prstGeom>
        </p:spPr>
        <p:txBody>
          <a:bodyPr wrap="square">
            <a:spAutoFit/>
          </a:bodyPr>
          <a:lstStyle/>
          <a:p>
            <a:pPr algn="ctr"/>
            <a:r>
              <a:rPr lang="en-US" sz="1200" b="1" dirty="0">
                <a:solidFill>
                  <a:srgbClr val="92D050"/>
                </a:solidFill>
                <a:latin typeface="Calibri" panose="020F0502020204030204" pitchFamily="34" charset="0"/>
              </a:rPr>
              <a:t>Fuel Cell Electric</a:t>
            </a:r>
          </a:p>
          <a:p>
            <a:r>
              <a:rPr lang="en-US" b="1" dirty="0">
                <a:solidFill>
                  <a:schemeClr val="accent4">
                    <a:lumMod val="75000"/>
                  </a:schemeClr>
                </a:solidFill>
                <a:latin typeface="Calibri" panose="020F0502020204030204" pitchFamily="34" charset="0"/>
              </a:rPr>
              <a:t> </a:t>
            </a:r>
            <a:endParaRPr lang="en-US" dirty="0">
              <a:latin typeface="Calibri" panose="020F0502020204030204" pitchFamily="34" charset="0"/>
            </a:endParaRPr>
          </a:p>
        </p:txBody>
      </p:sp>
      <p:sp>
        <p:nvSpPr>
          <p:cNvPr id="79" name="TextBox 78"/>
          <p:cNvSpPr txBox="1"/>
          <p:nvPr/>
        </p:nvSpPr>
        <p:spPr>
          <a:xfrm>
            <a:off x="774054" y="1617692"/>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ICE</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80" name="TextBox 79"/>
          <p:cNvSpPr txBox="1"/>
          <p:nvPr/>
        </p:nvSpPr>
        <p:spPr>
          <a:xfrm>
            <a:off x="2538523" y="1647334"/>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HEV</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81" name="TextBox 80"/>
          <p:cNvSpPr txBox="1"/>
          <p:nvPr/>
        </p:nvSpPr>
        <p:spPr>
          <a:xfrm>
            <a:off x="4340973" y="1612912"/>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rPr>
              <a:t>ERE</a:t>
            </a:r>
          </a:p>
        </p:txBody>
      </p:sp>
      <p:sp>
        <p:nvSpPr>
          <p:cNvPr id="82" name="TextBox 81"/>
          <p:cNvSpPr txBox="1"/>
          <p:nvPr/>
        </p:nvSpPr>
        <p:spPr>
          <a:xfrm>
            <a:off x="6136438" y="1597414"/>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BEV</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83" name="TextBox 82"/>
          <p:cNvSpPr txBox="1"/>
          <p:nvPr/>
        </p:nvSpPr>
        <p:spPr>
          <a:xfrm>
            <a:off x="7977819" y="1596222"/>
            <a:ext cx="533400" cy="288444"/>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1200" b="1" dirty="0">
                <a:solidFill>
                  <a:srgbClr val="FFFFFF"/>
                </a:solidFill>
                <a:latin typeface="Calibri" panose="020F0502020204030204" pitchFamily="34" charset="0"/>
                <a:cs typeface="Arial Narrow"/>
              </a:rPr>
              <a:t>FCE</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Narrow"/>
            </a:endParaRPr>
          </a:p>
        </p:txBody>
      </p:sp>
      <p:sp>
        <p:nvSpPr>
          <p:cNvPr id="26" name="TextBox 25"/>
          <p:cNvSpPr txBox="1"/>
          <p:nvPr/>
        </p:nvSpPr>
        <p:spPr>
          <a:xfrm>
            <a:off x="1301466" y="2515227"/>
            <a:ext cx="1514148" cy="40118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6A737B"/>
                </a:solidFill>
                <a:effectLst/>
                <a:uLnTx/>
                <a:uFillTx/>
                <a:latin typeface="Calibri" panose="020F0502020204030204" pitchFamily="34" charset="0"/>
                <a:ea typeface="+mn-ea"/>
                <a:cs typeface="Arial Narrow"/>
              </a:rPr>
              <a:t>Honda Civic</a:t>
            </a:r>
          </a:p>
        </p:txBody>
      </p:sp>
      <p:sp>
        <p:nvSpPr>
          <p:cNvPr id="84" name="TextBox 83"/>
          <p:cNvSpPr txBox="1"/>
          <p:nvPr/>
        </p:nvSpPr>
        <p:spPr>
          <a:xfrm>
            <a:off x="1161513" y="2800493"/>
            <a:ext cx="1654101" cy="463124"/>
          </a:xfrm>
          <a:prstGeom prst="rect">
            <a:avLst/>
          </a:prstGeom>
        </p:spPr>
        <p:txBody>
          <a:bodyPr vert="horz" wrap="square" lIns="91440" tIns="45720" rIns="91440" bIns="45720" rtlCol="0">
            <a:normAutofit/>
          </a:bodyPr>
          <a:lstStyle/>
          <a:p>
            <a:pPr algn="r" defTabSz="457200">
              <a:spcBef>
                <a:spcPct val="20000"/>
              </a:spcBef>
            </a:pPr>
            <a:r>
              <a:rPr lang="en-US" sz="1500" b="1" dirty="0">
                <a:solidFill>
                  <a:srgbClr val="6A737B"/>
                </a:solidFill>
                <a:latin typeface="Calibri" panose="020F0502020204030204" pitchFamily="34" charset="0"/>
                <a:cs typeface="Arial Narrow"/>
              </a:rPr>
              <a:t>Nissan Versa</a:t>
            </a:r>
          </a:p>
        </p:txBody>
      </p:sp>
      <p:sp>
        <p:nvSpPr>
          <p:cNvPr id="85" name="TextBox 84"/>
          <p:cNvSpPr txBox="1"/>
          <p:nvPr/>
        </p:nvSpPr>
        <p:spPr>
          <a:xfrm>
            <a:off x="748699" y="3065369"/>
            <a:ext cx="2066915" cy="463124"/>
          </a:xfrm>
          <a:prstGeom prst="rect">
            <a:avLst/>
          </a:prstGeom>
        </p:spPr>
        <p:txBody>
          <a:bodyPr vert="horz" wrap="square" lIns="91440" tIns="45720" rIns="91440" bIns="45720" rtlCol="0">
            <a:normAutofit/>
          </a:bodyPr>
          <a:lstStyle/>
          <a:p>
            <a:pPr algn="r" defTabSz="457200">
              <a:lnSpc>
                <a:spcPct val="120000"/>
              </a:lnSpc>
              <a:spcBef>
                <a:spcPct val="20000"/>
              </a:spcBef>
            </a:pPr>
            <a:r>
              <a:rPr lang="en-US" sz="1500" b="1" dirty="0">
                <a:solidFill>
                  <a:srgbClr val="6A737B"/>
                </a:solidFill>
                <a:latin typeface="Calibri" panose="020F0502020204030204" pitchFamily="34" charset="0"/>
                <a:cs typeface="Arial Narrow"/>
              </a:rPr>
              <a:t>Chevy </a:t>
            </a:r>
            <a:r>
              <a:rPr lang="en-US" sz="1500" b="1" dirty="0" err="1">
                <a:solidFill>
                  <a:srgbClr val="6A737B"/>
                </a:solidFill>
                <a:latin typeface="Calibri" panose="020F0502020204030204" pitchFamily="34" charset="0"/>
                <a:cs typeface="Arial Narrow"/>
              </a:rPr>
              <a:t>Cruze</a:t>
            </a:r>
            <a:r>
              <a:rPr lang="en-US" sz="1500" b="1" dirty="0">
                <a:solidFill>
                  <a:srgbClr val="6A737B"/>
                </a:solidFill>
                <a:latin typeface="Calibri" panose="020F0502020204030204" pitchFamily="34" charset="0"/>
                <a:cs typeface="Arial Narrow"/>
              </a:rPr>
              <a:t> Diesel </a:t>
            </a:r>
          </a:p>
        </p:txBody>
      </p:sp>
      <p:sp>
        <p:nvSpPr>
          <p:cNvPr id="86" name="TextBox 85"/>
          <p:cNvSpPr txBox="1"/>
          <p:nvPr/>
        </p:nvSpPr>
        <p:spPr>
          <a:xfrm>
            <a:off x="787490" y="3413853"/>
            <a:ext cx="2028124" cy="509427"/>
          </a:xfrm>
          <a:prstGeom prst="rect">
            <a:avLst/>
          </a:prstGeom>
        </p:spPr>
        <p:txBody>
          <a:bodyPr vert="horz" wrap="square" lIns="91440" tIns="45720" rIns="91440" bIns="45720" rtlCol="0">
            <a:normAutofit/>
          </a:bodyPr>
          <a:lstStyle/>
          <a:p>
            <a:pPr marR="0" indent="0" algn="r" defTabSz="457200" fontAlgn="auto">
              <a:lnSpc>
                <a:spcPct val="100000"/>
              </a:lnSpc>
              <a:spcBef>
                <a:spcPct val="20000"/>
              </a:spcBef>
              <a:spcAft>
                <a:spcPts val="0"/>
              </a:spcAft>
              <a:buClrTx/>
              <a:buSzTx/>
              <a:buFont typeface="Arial"/>
              <a:buNone/>
              <a:tabLst/>
            </a:pPr>
            <a:r>
              <a:rPr lang="en-US" sz="1500" b="1" dirty="0">
                <a:solidFill>
                  <a:srgbClr val="6A737B"/>
                </a:solidFill>
                <a:latin typeface="Calibri" panose="020F0502020204030204" pitchFamily="34" charset="0"/>
                <a:cs typeface="Arial Narrow"/>
              </a:rPr>
              <a:t>Honda </a:t>
            </a:r>
            <a:r>
              <a:rPr lang="en-US" sz="1500" b="1" dirty="0" err="1">
                <a:solidFill>
                  <a:srgbClr val="6A737B"/>
                </a:solidFill>
                <a:latin typeface="Calibri" panose="020F0502020204030204" pitchFamily="34" charset="0"/>
                <a:cs typeface="Arial Narrow"/>
              </a:rPr>
              <a:t>Civi</a:t>
            </a:r>
            <a:r>
              <a:rPr lang="en-US" sz="1500" b="1" dirty="0">
                <a:solidFill>
                  <a:srgbClr val="6A737B"/>
                </a:solidFill>
                <a:latin typeface="Calibri" panose="020F0502020204030204" pitchFamily="34" charset="0"/>
                <a:cs typeface="Arial Narrow"/>
              </a:rPr>
              <a:t>c CNG</a:t>
            </a:r>
          </a:p>
        </p:txBody>
      </p:sp>
      <p:sp>
        <p:nvSpPr>
          <p:cNvPr id="87" name="TextBox 86"/>
          <p:cNvSpPr txBox="1"/>
          <p:nvPr/>
        </p:nvSpPr>
        <p:spPr>
          <a:xfrm>
            <a:off x="1089826" y="3759503"/>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984807"/>
                </a:solidFill>
                <a:effectLst/>
                <a:uLnTx/>
                <a:uFillTx/>
                <a:latin typeface="Calibri" panose="020F0502020204030204" pitchFamily="34" charset="0"/>
                <a:cs typeface="Arial Narrow"/>
              </a:rPr>
              <a:t>Toyota Prius</a:t>
            </a:r>
          </a:p>
        </p:txBody>
      </p:sp>
      <p:sp>
        <p:nvSpPr>
          <p:cNvPr id="88" name="TextBox 87"/>
          <p:cNvSpPr txBox="1"/>
          <p:nvPr/>
        </p:nvSpPr>
        <p:spPr>
          <a:xfrm>
            <a:off x="1089826" y="4071995"/>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604A7B"/>
                </a:solidFill>
                <a:effectLst/>
                <a:uLnTx/>
                <a:uFillTx/>
                <a:latin typeface="Calibri" panose="020F0502020204030204" pitchFamily="34" charset="0"/>
                <a:cs typeface="Arial Narrow"/>
              </a:rPr>
              <a:t>Chevy</a:t>
            </a:r>
            <a:r>
              <a:rPr kumimoji="0" lang="en-US" sz="1500" b="1" i="0" u="none" strike="noStrike" kern="1200" cap="none" spc="0" normalizeH="0" noProof="0" dirty="0">
                <a:ln>
                  <a:noFill/>
                </a:ln>
                <a:solidFill>
                  <a:srgbClr val="604A7B"/>
                </a:solidFill>
                <a:effectLst/>
                <a:uLnTx/>
                <a:uFillTx/>
                <a:latin typeface="Calibri" panose="020F0502020204030204" pitchFamily="34" charset="0"/>
                <a:cs typeface="Arial Narrow"/>
              </a:rPr>
              <a:t> </a:t>
            </a:r>
            <a:r>
              <a:rPr kumimoji="0" lang="en-US" sz="1500" b="1" i="0" u="none" strike="noStrike" kern="1200" cap="none" spc="0" normalizeH="0" baseline="0" noProof="0" dirty="0">
                <a:ln>
                  <a:noFill/>
                </a:ln>
                <a:solidFill>
                  <a:srgbClr val="604A7B"/>
                </a:solidFill>
                <a:effectLst/>
                <a:uLnTx/>
                <a:uFillTx/>
                <a:latin typeface="Calibri" panose="020F0502020204030204" pitchFamily="34" charset="0"/>
                <a:cs typeface="Arial Narrow"/>
              </a:rPr>
              <a:t>Volt</a:t>
            </a:r>
          </a:p>
        </p:txBody>
      </p:sp>
      <p:sp>
        <p:nvSpPr>
          <p:cNvPr id="89" name="TextBox 88"/>
          <p:cNvSpPr txBox="1"/>
          <p:nvPr/>
        </p:nvSpPr>
        <p:spPr>
          <a:xfrm>
            <a:off x="1089826" y="4414416"/>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F7954B"/>
                </a:solidFill>
                <a:effectLst/>
                <a:uLnTx/>
                <a:uFillTx/>
                <a:latin typeface="Calibri" panose="020F0502020204030204" pitchFamily="34" charset="0"/>
                <a:cs typeface="Arial Narrow"/>
              </a:rPr>
              <a:t>Nissan Leaf</a:t>
            </a:r>
          </a:p>
        </p:txBody>
      </p:sp>
      <p:sp>
        <p:nvSpPr>
          <p:cNvPr id="90" name="TextBox 89"/>
          <p:cNvSpPr txBox="1"/>
          <p:nvPr/>
        </p:nvSpPr>
        <p:spPr>
          <a:xfrm>
            <a:off x="1089826" y="4707113"/>
            <a:ext cx="1725788"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rgbClr val="F7954B"/>
                </a:solidFill>
                <a:effectLst/>
                <a:uLnTx/>
                <a:uFillTx/>
                <a:latin typeface="Calibri" panose="020F0502020204030204" pitchFamily="34" charset="0"/>
                <a:cs typeface="Arial Narrow"/>
              </a:rPr>
              <a:t>Chevy</a:t>
            </a:r>
            <a:r>
              <a:rPr kumimoji="0" lang="en-US" sz="1500" b="1" i="0" u="none" strike="noStrike" kern="1200" cap="none" spc="0" normalizeH="0" noProof="0" dirty="0">
                <a:ln>
                  <a:noFill/>
                </a:ln>
                <a:solidFill>
                  <a:srgbClr val="F7954B"/>
                </a:solidFill>
                <a:effectLst/>
                <a:uLnTx/>
                <a:uFillTx/>
                <a:latin typeface="Calibri" panose="020F0502020204030204" pitchFamily="34" charset="0"/>
                <a:cs typeface="Arial Narrow"/>
              </a:rPr>
              <a:t> Spark</a:t>
            </a:r>
            <a:endParaRPr kumimoji="0" lang="en-US" sz="1500" b="1" i="0" u="none" strike="noStrike" kern="1200" cap="none" spc="0" normalizeH="0" baseline="0" noProof="0" dirty="0">
              <a:ln>
                <a:noFill/>
              </a:ln>
              <a:solidFill>
                <a:srgbClr val="F7954B"/>
              </a:solidFill>
              <a:effectLst/>
              <a:uLnTx/>
              <a:uFillTx/>
              <a:latin typeface="Calibri" panose="020F0502020204030204" pitchFamily="34" charset="0"/>
              <a:cs typeface="Arial Narrow"/>
            </a:endParaRPr>
          </a:p>
        </p:txBody>
      </p:sp>
      <p:sp>
        <p:nvSpPr>
          <p:cNvPr id="91" name="TextBox 90"/>
          <p:cNvSpPr txBox="1"/>
          <p:nvPr/>
        </p:nvSpPr>
        <p:spPr>
          <a:xfrm>
            <a:off x="770995" y="5019347"/>
            <a:ext cx="2044619"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Arial Narrow"/>
              </a:rPr>
              <a:t>Toyota Mirai (NG)</a:t>
            </a:r>
          </a:p>
        </p:txBody>
      </p:sp>
      <p:sp>
        <p:nvSpPr>
          <p:cNvPr id="92" name="TextBox 91"/>
          <p:cNvSpPr txBox="1"/>
          <p:nvPr/>
        </p:nvSpPr>
        <p:spPr>
          <a:xfrm>
            <a:off x="-176421" y="5331160"/>
            <a:ext cx="2992035" cy="509427"/>
          </a:xfrm>
          <a:prstGeom prst="rect">
            <a:avLst/>
          </a:prstGeom>
        </p:spPr>
        <p:txBody>
          <a:bodyPr vert="horz" wrap="square" lIns="91440" tIns="45720" rIns="91440" bIns="45720" rtlCol="0">
            <a:norm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r>
              <a:rPr kumimoji="0" lang="en-US" sz="15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Arial Narrow"/>
              </a:rPr>
              <a:t>Toyota Mirai (33% Renewable)</a:t>
            </a:r>
          </a:p>
        </p:txBody>
      </p:sp>
      <p:cxnSp>
        <p:nvCxnSpPr>
          <p:cNvPr id="99" name="Straight Connector 98"/>
          <p:cNvCxnSpPr/>
          <p:nvPr/>
        </p:nvCxnSpPr>
        <p:spPr>
          <a:xfrm>
            <a:off x="2815614" y="2566083"/>
            <a:ext cx="0" cy="3070212"/>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8342271" y="2522811"/>
            <a:ext cx="669471" cy="330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6" name="Rectangle 35"/>
          <p:cNvSpPr/>
          <p:nvPr/>
        </p:nvSpPr>
        <p:spPr>
          <a:xfrm flipH="1">
            <a:off x="2769895" y="2316195"/>
            <a:ext cx="45719" cy="332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500">
              <a:latin typeface="Calibri" panose="020F0502020204030204" pitchFamily="34" charset="0"/>
            </a:endParaRPr>
          </a:p>
        </p:txBody>
      </p:sp>
      <p:sp>
        <p:nvSpPr>
          <p:cNvPr id="4" name="TextBox 3"/>
          <p:cNvSpPr txBox="1"/>
          <p:nvPr/>
        </p:nvSpPr>
        <p:spPr>
          <a:xfrm>
            <a:off x="4079106" y="6148361"/>
            <a:ext cx="5247751" cy="403413"/>
          </a:xfrm>
          <a:prstGeom prst="rect">
            <a:avLst/>
          </a:prstGeom>
        </p:spPr>
        <p:txBody>
          <a:bodyPr vert="horz" wrap="square" lIns="91440" tIns="45720" rIns="91440" bIns="45720" rtlCol="0">
            <a:noAutofit/>
          </a:bodyPr>
          <a:lstStyle/>
          <a:p>
            <a:pPr defTabSz="457200"/>
            <a:r>
              <a:rPr lang="en-US" sz="1100" noProof="0" dirty="0">
                <a:solidFill>
                  <a:schemeClr val="tx1">
                    <a:lumMod val="50000"/>
                  </a:schemeClr>
                </a:solidFill>
                <a:latin typeface="Calibri" panose="020F0502020204030204" pitchFamily="34" charset="0"/>
                <a:cs typeface="Arial Narrow"/>
              </a:rPr>
              <a:t>Source: DOE Hydrogen and Fuel Cells Program </a:t>
            </a:r>
            <a:r>
              <a:rPr lang="en-US" sz="1100" dirty="0">
                <a:solidFill>
                  <a:schemeClr val="tx1">
                    <a:lumMod val="50000"/>
                  </a:schemeClr>
                </a:solidFill>
                <a:latin typeface="Calibri" panose="020F0502020204030204" pitchFamily="34" charset="0"/>
                <a:cs typeface="Arial Narrow"/>
              </a:rPr>
              <a:t>Record 16004 </a:t>
            </a:r>
          </a:p>
          <a:p>
            <a:pPr defTabSz="457200"/>
            <a:r>
              <a:rPr lang="en-US" sz="1100" dirty="0">
                <a:solidFill>
                  <a:schemeClr val="tx1">
                    <a:lumMod val="50000"/>
                  </a:schemeClr>
                </a:solidFill>
                <a:latin typeface="Calibri" panose="020F0502020204030204" pitchFamily="34" charset="0"/>
                <a:cs typeface="Arial Narrow"/>
              </a:rPr>
              <a:t>(</a:t>
            </a:r>
            <a:r>
              <a:rPr lang="en-US" sz="1000" dirty="0">
                <a:solidFill>
                  <a:schemeClr val="tx1">
                    <a:lumMod val="50000"/>
                  </a:schemeClr>
                </a:solidFill>
                <a:latin typeface="Calibri" panose="020F0502020204030204" pitchFamily="34" charset="0"/>
                <a:cs typeface="Arial Narrow"/>
              </a:rPr>
              <a:t>https://www.hydrogen.energy.gov/pdfs/16004_life-cycle_ghg_oil_use_cars.pdf</a:t>
            </a:r>
            <a:r>
              <a:rPr lang="en-US" sz="1050" dirty="0">
                <a:solidFill>
                  <a:schemeClr val="tx1">
                    <a:lumMod val="50000"/>
                  </a:schemeClr>
                </a:solidFill>
                <a:latin typeface="Calibri" panose="020F0502020204030204" pitchFamily="34" charset="0"/>
                <a:cs typeface="Arial Narrow"/>
              </a:rPr>
              <a:t>)</a:t>
            </a:r>
            <a:endParaRPr kumimoji="0" lang="en-US" sz="12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39" name="TextBox 1"/>
          <p:cNvSpPr txBox="1"/>
          <p:nvPr/>
        </p:nvSpPr>
        <p:spPr>
          <a:xfrm>
            <a:off x="5966956" y="2176284"/>
            <a:ext cx="2205624" cy="266339"/>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tx2"/>
                </a:solidFill>
                <a:latin typeface="Calibri" panose="020F0502020204030204" pitchFamily="34" charset="0"/>
              </a:rPr>
              <a:t>Current gasoline ICEV: ~450</a:t>
            </a:r>
          </a:p>
        </p:txBody>
      </p:sp>
    </p:spTree>
    <p:extLst>
      <p:ext uri="{BB962C8B-B14F-4D97-AF65-F5344CB8AC3E}">
        <p14:creationId xmlns:p14="http://schemas.microsoft.com/office/powerpoint/2010/main" val="157642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What is hydrogen?  </a:t>
            </a:r>
          </a:p>
        </p:txBody>
      </p:sp>
      <p:sp>
        <p:nvSpPr>
          <p:cNvPr id="9" name="Rectangle 8"/>
          <p:cNvSpPr/>
          <p:nvPr/>
        </p:nvSpPr>
        <p:spPr>
          <a:xfrm>
            <a:off x="0" y="820751"/>
            <a:ext cx="9144000" cy="685800"/>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277" y="889543"/>
            <a:ext cx="9116786" cy="22098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800" b="1" spc="-150" dirty="0">
                <a:solidFill>
                  <a:schemeClr val="bg1"/>
                </a:solidFill>
                <a:latin typeface="Calibri" panose="020F0502020204030204" pitchFamily="34" charset="0"/>
                <a:cs typeface="Calibri" panose="020F0502020204030204" pitchFamily="34" charset="0"/>
              </a:rPr>
              <a:t>Lightest of all gases and a versatile, clean and flexible energy carrier </a:t>
            </a:r>
            <a:endParaRPr kumimoji="0" lang="en-US" sz="2800" b="1" i="0" u="none" strike="noStrike" kern="1200" cap="none" spc="-150" normalizeH="0" baseline="0" noProof="0" dirty="0">
              <a:ln>
                <a:noFill/>
              </a:ln>
              <a:solidFill>
                <a:schemeClr val="bg1"/>
              </a:solidFill>
              <a:uLnTx/>
              <a:uFillTx/>
              <a:latin typeface="Calibri" panose="020F0502020204030204" pitchFamily="34" charset="0"/>
              <a:cs typeface="Calibri" panose="020F0502020204030204" pitchFamily="34" charset="0"/>
            </a:endParaRPr>
          </a:p>
        </p:txBody>
      </p:sp>
      <p:sp>
        <p:nvSpPr>
          <p:cNvPr id="6" name="Rectangle 5"/>
          <p:cNvSpPr/>
          <p:nvPr/>
        </p:nvSpPr>
        <p:spPr>
          <a:xfrm>
            <a:off x="-19051" y="5906170"/>
            <a:ext cx="9176113" cy="66584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5250" y="5953342"/>
            <a:ext cx="9296400" cy="11430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2550" spc="-150" dirty="0">
                <a:solidFill>
                  <a:schemeClr val="accent4">
                    <a:lumMod val="50000"/>
                  </a:schemeClr>
                </a:solidFill>
                <a:latin typeface="+mj-lt"/>
                <a:cs typeface="Calibri" panose="020F0502020204030204" pitchFamily="34" charset="0"/>
              </a:rPr>
              <a:t>Produced from diverse domestic resources and used in many applications</a:t>
            </a:r>
            <a:endParaRPr kumimoji="0" lang="en-US" sz="2550" i="0" u="none" strike="noStrike" kern="1200" cap="none" spc="-150" normalizeH="0" baseline="0" noProof="0" dirty="0">
              <a:ln>
                <a:noFill/>
              </a:ln>
              <a:solidFill>
                <a:schemeClr val="accent4">
                  <a:lumMod val="50000"/>
                </a:schemeClr>
              </a:solidFill>
              <a:effectLst/>
              <a:uLnTx/>
              <a:uFillTx/>
              <a:latin typeface="+mj-lt"/>
              <a:cs typeface="Calibri" panose="020F0502020204030204" pitchFamily="34" charset="0"/>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1415441" y="1620473"/>
            <a:ext cx="5915025" cy="4381500"/>
          </a:xfrm>
          <a:prstGeom prst="rect">
            <a:avLst/>
          </a:prstGeom>
        </p:spPr>
      </p:pic>
    </p:spTree>
    <p:extLst>
      <p:ext uri="{BB962C8B-B14F-4D97-AF65-F5344CB8AC3E}">
        <p14:creationId xmlns:p14="http://schemas.microsoft.com/office/powerpoint/2010/main" val="664677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32658"/>
            <a:ext cx="9236597" cy="637953"/>
          </a:xfrm>
        </p:spPr>
        <p:txBody>
          <a:bodyPr>
            <a:noAutofit/>
          </a:bodyPr>
          <a:lstStyle/>
          <a:p>
            <a:r>
              <a:rPr lang="en-US" dirty="0"/>
              <a:t>Hydrogen’s energy content </a:t>
            </a:r>
          </a:p>
        </p:txBody>
      </p:sp>
      <p:pic>
        <p:nvPicPr>
          <p:cNvPr id="8" name="Picture 7"/>
          <p:cNvPicPr>
            <a:picLocks noChangeAspect="1"/>
          </p:cNvPicPr>
          <p:nvPr/>
        </p:nvPicPr>
        <p:blipFill>
          <a:blip r:embed="rId3"/>
          <a:stretch>
            <a:fillRect/>
          </a:stretch>
        </p:blipFill>
        <p:spPr>
          <a:xfrm>
            <a:off x="47174" y="3619229"/>
            <a:ext cx="4465923" cy="2829357"/>
          </a:xfrm>
          <a:prstGeom prst="rect">
            <a:avLst/>
          </a:prstGeom>
        </p:spPr>
      </p:pic>
      <p:pic>
        <p:nvPicPr>
          <p:cNvPr id="10" name="Content Placeholder 7"/>
          <p:cNvPicPr>
            <a:picLocks noChangeAspect="1"/>
          </p:cNvPicPr>
          <p:nvPr/>
        </p:nvPicPr>
        <p:blipFill>
          <a:blip r:embed="rId4">
            <a:clrChange>
              <a:clrFrom>
                <a:srgbClr val="FFFFFF"/>
              </a:clrFrom>
              <a:clrTo>
                <a:srgbClr val="FFFFFF">
                  <a:alpha val="0"/>
                </a:srgbClr>
              </a:clrTo>
            </a:clrChange>
          </a:blip>
          <a:stretch>
            <a:fillRect/>
          </a:stretch>
        </p:blipFill>
        <p:spPr bwMode="auto">
          <a:xfrm>
            <a:off x="4513097" y="3619229"/>
            <a:ext cx="4630903" cy="282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820750"/>
            <a:ext cx="9144000" cy="697771"/>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0277" y="889543"/>
            <a:ext cx="9116786" cy="220980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endParaRPr kumimoji="0" lang="en-US" sz="2600" i="0" u="none" strike="noStrike" kern="1200" cap="none" spc="-150" normalizeH="0" baseline="0" noProof="0" dirty="0">
              <a:ln>
                <a:noFill/>
              </a:ln>
              <a:solidFill>
                <a:schemeClr val="bg1"/>
              </a:solidFill>
              <a:effectLst/>
              <a:uLnTx/>
              <a:uFillTx/>
              <a:latin typeface="+mj-lt"/>
              <a:cs typeface="Arial Narrow"/>
            </a:endParaRPr>
          </a:p>
        </p:txBody>
      </p:sp>
      <p:sp>
        <p:nvSpPr>
          <p:cNvPr id="14" name="TextBox 13"/>
          <p:cNvSpPr txBox="1"/>
          <p:nvPr/>
        </p:nvSpPr>
        <p:spPr>
          <a:xfrm>
            <a:off x="174467" y="853408"/>
            <a:ext cx="8709917" cy="1153626"/>
          </a:xfrm>
          <a:prstGeom prst="rect">
            <a:avLst/>
          </a:prstGeom>
        </p:spPr>
        <p:txBody>
          <a:bodyPr vert="horz" wrap="square" lIns="91440" tIns="45720" rIns="91440" bIns="45720" rtlCol="0">
            <a:noAutofit/>
          </a:bodyPr>
          <a:lstStyle/>
          <a:p>
            <a:pPr algn="ctr" defTabSz="457200">
              <a:spcBef>
                <a:spcPct val="20000"/>
              </a:spcBef>
              <a:buFont typeface="Arial"/>
              <a:buNone/>
            </a:pPr>
            <a:r>
              <a:rPr lang="en-US" sz="3000" b="1" dirty="0">
                <a:solidFill>
                  <a:schemeClr val="bg1"/>
                </a:solidFill>
                <a:latin typeface="Calibri" panose="020F0502020204030204" pitchFamily="34" charset="0"/>
                <a:cs typeface="Arial Narrow"/>
              </a:rPr>
              <a:t>High energy by mass, low energy by volume</a:t>
            </a:r>
          </a:p>
        </p:txBody>
      </p:sp>
      <p:pic>
        <p:nvPicPr>
          <p:cNvPr id="2" name="Picture 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9103" y="1819475"/>
            <a:ext cx="3087828" cy="1498800"/>
          </a:xfrm>
          <a:prstGeom prst="rect">
            <a:avLst/>
          </a:prstGeom>
        </p:spPr>
      </p:pic>
      <p:pic>
        <p:nvPicPr>
          <p:cNvPr id="5" name="Picture 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59096" y="1766833"/>
            <a:ext cx="3028445" cy="1619986"/>
          </a:xfrm>
          <a:prstGeom prst="rect">
            <a:avLst/>
          </a:prstGeom>
        </p:spPr>
      </p:pic>
      <p:cxnSp>
        <p:nvCxnSpPr>
          <p:cNvPr id="7" name="Straight Connector 6"/>
          <p:cNvCxnSpPr/>
          <p:nvPr/>
        </p:nvCxnSpPr>
        <p:spPr>
          <a:xfrm>
            <a:off x="4513097" y="1819475"/>
            <a:ext cx="0" cy="4629111"/>
          </a:xfrm>
          <a:prstGeom prst="line">
            <a:avLst/>
          </a:prstGeom>
          <a:ln>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75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133384" y="1456490"/>
            <a:ext cx="2558705" cy="1476774"/>
            <a:chOff x="2133384" y="1456490"/>
            <a:chExt cx="2558705" cy="1476774"/>
          </a:xfrm>
        </p:grpSpPr>
        <p:sp>
          <p:nvSpPr>
            <p:cNvPr id="12" name="Rectangle 11"/>
            <p:cNvSpPr/>
            <p:nvPr/>
          </p:nvSpPr>
          <p:spPr>
            <a:xfrm>
              <a:off x="2140789" y="1716033"/>
              <a:ext cx="1260779" cy="358097"/>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Rectangle 35"/>
            <p:cNvSpPr/>
            <p:nvPr/>
          </p:nvSpPr>
          <p:spPr>
            <a:xfrm>
              <a:off x="2140789" y="2369253"/>
              <a:ext cx="2551300" cy="364812"/>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0" name="Straight Connector 9"/>
            <p:cNvCxnSpPr/>
            <p:nvPr/>
          </p:nvCxnSpPr>
          <p:spPr>
            <a:xfrm flipH="1">
              <a:off x="2133384" y="1456490"/>
              <a:ext cx="7405" cy="1476774"/>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sp>
        <p:nvSpPr>
          <p:cNvPr id="49" name="Rectangle 48"/>
          <p:cNvSpPr/>
          <p:nvPr/>
        </p:nvSpPr>
        <p:spPr>
          <a:xfrm>
            <a:off x="-8110" y="4987625"/>
            <a:ext cx="9144000" cy="600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8" name="Rectangle 47"/>
          <p:cNvSpPr/>
          <p:nvPr/>
        </p:nvSpPr>
        <p:spPr>
          <a:xfrm>
            <a:off x="-8110" y="3267424"/>
            <a:ext cx="9152109" cy="60087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6" name="Rectangle 45"/>
          <p:cNvSpPr/>
          <p:nvPr/>
        </p:nvSpPr>
        <p:spPr>
          <a:xfrm>
            <a:off x="0" y="820039"/>
            <a:ext cx="9144000" cy="6008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1"/>
          <p:cNvSpPr>
            <a:spLocks noGrp="1"/>
          </p:cNvSpPr>
          <p:nvPr>
            <p:ph type="title"/>
          </p:nvPr>
        </p:nvSpPr>
        <p:spPr/>
        <p:txBody>
          <a:bodyPr>
            <a:normAutofit/>
          </a:bodyPr>
          <a:lstStyle/>
          <a:p>
            <a:r>
              <a:rPr lang="en-US" sz="3600" dirty="0"/>
              <a:t>Why hydrogen and fuel cells? </a:t>
            </a:r>
          </a:p>
        </p:txBody>
      </p:sp>
      <p:sp>
        <p:nvSpPr>
          <p:cNvPr id="4" name="TextBox 3"/>
          <p:cNvSpPr txBox="1"/>
          <p:nvPr/>
        </p:nvSpPr>
        <p:spPr>
          <a:xfrm>
            <a:off x="1018132" y="820039"/>
            <a:ext cx="2514600" cy="609600"/>
          </a:xfrm>
          <a:prstGeom prst="rect">
            <a:avLst/>
          </a:prstGeom>
          <a:noFill/>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3200" b="1" dirty="0">
                <a:solidFill>
                  <a:schemeClr val="bg1"/>
                </a:solidFill>
                <a:latin typeface="Calibri" panose="020F0502020204030204" pitchFamily="34" charset="0"/>
                <a:cs typeface="Arial Narrow"/>
              </a:rPr>
              <a:t>Efficient</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Arial Narrow"/>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368664" y="837242"/>
            <a:ext cx="531695" cy="531695"/>
          </a:xfrm>
          <a:prstGeom prst="rect">
            <a:avLst/>
          </a:prstGeom>
          <a:noFill/>
        </p:spPr>
      </p:pic>
      <p:sp>
        <p:nvSpPr>
          <p:cNvPr id="8" name="TextBox 7"/>
          <p:cNvSpPr txBox="1"/>
          <p:nvPr/>
        </p:nvSpPr>
        <p:spPr>
          <a:xfrm>
            <a:off x="5396248" y="829715"/>
            <a:ext cx="5061467" cy="626775"/>
          </a:xfrm>
          <a:prstGeom prst="rect">
            <a:avLst/>
          </a:prstGeom>
          <a:noFill/>
        </p:spPr>
        <p:txBody>
          <a:bodyPr vert="horz" wrap="square" lIns="91440" tIns="45720" rIns="91440" bIns="45720" rtlCol="0">
            <a:noAutofit/>
          </a:bodyPr>
          <a:lstStyle/>
          <a:p>
            <a:pPr defTabSz="457200">
              <a:spcBef>
                <a:spcPct val="20000"/>
              </a:spcBef>
            </a:pPr>
            <a:r>
              <a:rPr lang="en-US" sz="3200" b="1" dirty="0">
                <a:solidFill>
                  <a:schemeClr val="bg1"/>
                </a:solidFill>
                <a:latin typeface="Calibri" panose="020F0502020204030204" pitchFamily="34" charset="0"/>
                <a:cs typeface="Arial Narrow"/>
              </a:rPr>
              <a:t>Uses domestic fuels</a:t>
            </a:r>
          </a:p>
        </p:txBody>
      </p:sp>
      <p:pic>
        <p:nvPicPr>
          <p:cNvPr id="19" name="Picture 18"/>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4839933" y="848747"/>
            <a:ext cx="531695" cy="531695"/>
          </a:xfrm>
          <a:prstGeom prst="rect">
            <a:avLst/>
          </a:prstGeom>
          <a:noFill/>
        </p:spPr>
      </p:pic>
      <p:sp>
        <p:nvSpPr>
          <p:cNvPr id="22" name="TextBox 21"/>
          <p:cNvSpPr txBox="1"/>
          <p:nvPr/>
        </p:nvSpPr>
        <p:spPr>
          <a:xfrm>
            <a:off x="915840" y="3283691"/>
            <a:ext cx="4480408" cy="609600"/>
          </a:xfrm>
          <a:prstGeom prst="rect">
            <a:avLst/>
          </a:prstGeom>
          <a:noFill/>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3200" b="1" dirty="0">
                <a:solidFill>
                  <a:schemeClr val="bg1"/>
                </a:solidFill>
                <a:latin typeface="Calibri" panose="020F0502020204030204" pitchFamily="34" charset="0"/>
                <a:cs typeface="Arial Narrow"/>
              </a:rPr>
              <a:t>Convenient</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Arial Narrow"/>
            </a:endParaRPr>
          </a:p>
        </p:txBody>
      </p:sp>
      <p:pic>
        <p:nvPicPr>
          <p:cNvPr id="23" name="Picture 22"/>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386545" y="3328050"/>
            <a:ext cx="531695" cy="531695"/>
          </a:xfrm>
          <a:prstGeom prst="rect">
            <a:avLst/>
          </a:prstGeom>
          <a:noFill/>
        </p:spPr>
      </p:pic>
      <p:pic>
        <p:nvPicPr>
          <p:cNvPr id="26" name="Picture 25"/>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1822774" y="5007678"/>
            <a:ext cx="531695" cy="531695"/>
          </a:xfrm>
          <a:prstGeom prst="rect">
            <a:avLst/>
          </a:prstGeom>
          <a:noFill/>
        </p:spPr>
      </p:pic>
      <p:sp>
        <p:nvSpPr>
          <p:cNvPr id="27" name="TextBox 26"/>
          <p:cNvSpPr txBox="1"/>
          <p:nvPr/>
        </p:nvSpPr>
        <p:spPr>
          <a:xfrm>
            <a:off x="2476640" y="4997966"/>
            <a:ext cx="5276444" cy="528344"/>
          </a:xfrm>
          <a:prstGeom prst="rect">
            <a:avLst/>
          </a:prstGeom>
          <a:noFill/>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3200" b="1" dirty="0">
                <a:solidFill>
                  <a:schemeClr val="bg1"/>
                </a:solidFill>
                <a:latin typeface="Calibri" panose="020F0502020204030204" pitchFamily="34" charset="0"/>
                <a:cs typeface="Arial Narrow"/>
              </a:rPr>
              <a:t>Versatile and easily scalable</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Arial Narrow"/>
            </a:endParaRPr>
          </a:p>
        </p:txBody>
      </p:sp>
      <p:pic>
        <p:nvPicPr>
          <p:cNvPr id="32" name="Picture 31"/>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3562756" y="3319220"/>
            <a:ext cx="531695" cy="531695"/>
          </a:xfrm>
          <a:prstGeom prst="rect">
            <a:avLst/>
          </a:prstGeom>
          <a:noFill/>
        </p:spPr>
      </p:pic>
      <p:sp>
        <p:nvSpPr>
          <p:cNvPr id="33" name="TextBox 32"/>
          <p:cNvSpPr txBox="1"/>
          <p:nvPr/>
        </p:nvSpPr>
        <p:spPr>
          <a:xfrm>
            <a:off x="4136404" y="3288957"/>
            <a:ext cx="4480408" cy="609600"/>
          </a:xfrm>
          <a:prstGeom prst="rect">
            <a:avLst/>
          </a:prstGeom>
          <a:noFill/>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3200" b="1" dirty="0">
                <a:solidFill>
                  <a:schemeClr val="bg1"/>
                </a:solidFill>
                <a:latin typeface="Calibri" panose="020F0502020204030204" pitchFamily="34" charset="0"/>
                <a:cs typeface="Arial Narrow"/>
              </a:rPr>
              <a:t>Quiet</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Arial Narrow"/>
            </a:endParaRPr>
          </a:p>
        </p:txBody>
      </p:sp>
      <p:pic>
        <p:nvPicPr>
          <p:cNvPr id="34" name="Picture 33"/>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6304250" y="3327910"/>
            <a:ext cx="531695" cy="531695"/>
          </a:xfrm>
          <a:prstGeom prst="rect">
            <a:avLst/>
          </a:prstGeom>
          <a:noFill/>
        </p:spPr>
      </p:pic>
      <p:sp>
        <p:nvSpPr>
          <p:cNvPr id="35" name="TextBox 34"/>
          <p:cNvSpPr txBox="1"/>
          <p:nvPr/>
        </p:nvSpPr>
        <p:spPr>
          <a:xfrm>
            <a:off x="6903796" y="3283691"/>
            <a:ext cx="3140097" cy="609600"/>
          </a:xfrm>
          <a:prstGeom prst="rect">
            <a:avLst/>
          </a:prstGeom>
          <a:noFill/>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sz="3200" b="1" dirty="0">
                <a:solidFill>
                  <a:schemeClr val="bg1"/>
                </a:solidFill>
                <a:latin typeface="Calibri" panose="020F0502020204030204" pitchFamily="34" charset="0"/>
                <a:cs typeface="Arial Narrow"/>
              </a:rPr>
              <a:t>Clean </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Arial Narrow"/>
            </a:endParaRPr>
          </a:p>
        </p:txBody>
      </p:sp>
      <p:pic>
        <p:nvPicPr>
          <p:cNvPr id="39" name="Picture 38"/>
          <p:cNvPicPr>
            <a:picLocks noChangeAspect="1"/>
          </p:cNvPicPr>
          <p:nvPr/>
        </p:nvPicPr>
        <p:blipFill>
          <a:blip r:embed="rId4"/>
          <a:stretch>
            <a:fillRect/>
          </a:stretch>
        </p:blipFill>
        <p:spPr>
          <a:xfrm>
            <a:off x="6991511" y="3897411"/>
            <a:ext cx="935470" cy="898928"/>
          </a:xfrm>
          <a:prstGeom prst="rect">
            <a:avLst/>
          </a:prstGeom>
        </p:spPr>
      </p:pic>
      <p:pic>
        <p:nvPicPr>
          <p:cNvPr id="40" name="Picture 39"/>
          <p:cNvPicPr>
            <a:picLocks noChangeAspect="1"/>
          </p:cNvPicPr>
          <p:nvPr/>
        </p:nvPicPr>
        <p:blipFill>
          <a:blip r:embed="rId5"/>
          <a:stretch>
            <a:fillRect/>
          </a:stretch>
        </p:blipFill>
        <p:spPr>
          <a:xfrm>
            <a:off x="1408251" y="3909805"/>
            <a:ext cx="888877" cy="888877"/>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5114863" y="1616107"/>
            <a:ext cx="2378773" cy="1367641"/>
          </a:xfrm>
          <a:prstGeom prst="rect">
            <a:avLst/>
          </a:prstGeom>
        </p:spPr>
      </p:pic>
      <p:sp>
        <p:nvSpPr>
          <p:cNvPr id="43" name="TextBox 42"/>
          <p:cNvSpPr txBox="1"/>
          <p:nvPr/>
        </p:nvSpPr>
        <p:spPr>
          <a:xfrm>
            <a:off x="1185764" y="4747970"/>
            <a:ext cx="1573402" cy="1220554"/>
          </a:xfrm>
          <a:prstGeom prst="rect">
            <a:avLst/>
          </a:prstGeom>
        </p:spPr>
        <p:txBody>
          <a:bodyPr vert="horz" wrap="square" lIns="91440" tIns="45720" rIns="91440" bIns="45720" rtlCol="0">
            <a:normAutofit/>
          </a:bodyPr>
          <a:lstStyle/>
          <a:p>
            <a:pPr marR="0" algn="l" defTabSz="457200" rtl="0" eaLnBrk="1" fontAlgn="auto" latinLnBrk="0" hangingPunct="1">
              <a:lnSpc>
                <a:spcPct val="100000"/>
              </a:lnSpc>
              <a:spcBef>
                <a:spcPct val="20000"/>
              </a:spcBef>
              <a:spcAft>
                <a:spcPts val="0"/>
              </a:spcAft>
              <a:buClrTx/>
              <a:buSzTx/>
              <a:tabLst/>
            </a:pPr>
            <a:r>
              <a:rPr lang="en-US" sz="1200" dirty="0">
                <a:solidFill>
                  <a:schemeClr val="tx1">
                    <a:lumMod val="50000"/>
                  </a:schemeClr>
                </a:solidFill>
                <a:latin typeface="Calibri" panose="020F0502020204030204" pitchFamily="34" charset="0"/>
                <a:cs typeface="Arial Narrow"/>
              </a:rPr>
              <a:t>Refuels in minutes</a:t>
            </a:r>
            <a:endParaRPr kumimoji="0" lang="en-US" sz="12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pic>
        <p:nvPicPr>
          <p:cNvPr id="45" name="Picture 44"/>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208166" y="3877323"/>
            <a:ext cx="865506" cy="970602"/>
          </a:xfrm>
          <a:prstGeom prst="rect">
            <a:avLst/>
          </a:prstGeom>
        </p:spPr>
      </p:pic>
      <p:sp>
        <p:nvSpPr>
          <p:cNvPr id="50" name="TextBox 49"/>
          <p:cNvSpPr txBox="1"/>
          <p:nvPr/>
        </p:nvSpPr>
        <p:spPr>
          <a:xfrm>
            <a:off x="7577764" y="1657493"/>
            <a:ext cx="1573402" cy="1456543"/>
          </a:xfrm>
          <a:prstGeom prst="rect">
            <a:avLst/>
          </a:prstGeom>
        </p:spPr>
        <p:txBody>
          <a:bodyPr vert="horz" wrap="square" lIns="91440" tIns="45720" rIns="91440" bIns="45720" rtlCol="0">
            <a:normAutofit/>
          </a:bodyPr>
          <a:lstStyle/>
          <a:p>
            <a:pPr marL="91440" marR="0" indent="-9144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pPr>
            <a:r>
              <a:rPr kumimoji="0" lang="en-US" sz="12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rPr>
              <a:t>Natural gas</a:t>
            </a:r>
          </a:p>
          <a:p>
            <a:pPr marL="91440" marR="0" indent="-9144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pPr>
            <a:r>
              <a:rPr lang="en-US" sz="1200" dirty="0">
                <a:solidFill>
                  <a:schemeClr val="tx1">
                    <a:lumMod val="50000"/>
                  </a:schemeClr>
                </a:solidFill>
                <a:latin typeface="Calibri" panose="020F0502020204030204" pitchFamily="34" charset="0"/>
                <a:cs typeface="Arial Narrow"/>
              </a:rPr>
              <a:t>Renewable sources (wind, solar, biomass, etc.)</a:t>
            </a:r>
          </a:p>
          <a:p>
            <a:pPr marL="91440" marR="0" indent="-9144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pPr>
            <a:r>
              <a:rPr kumimoji="0" lang="en-US" sz="12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rPr>
              <a:t>Nuclear</a:t>
            </a:r>
          </a:p>
          <a:p>
            <a:pPr marL="91440" marR="0" indent="-9144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pPr>
            <a:r>
              <a:rPr lang="en-US" sz="1200" dirty="0">
                <a:solidFill>
                  <a:schemeClr val="tx1">
                    <a:lumMod val="50000"/>
                  </a:schemeClr>
                </a:solidFill>
                <a:latin typeface="Calibri" panose="020F0502020204030204" pitchFamily="34" charset="0"/>
                <a:cs typeface="Arial Narrow"/>
              </a:rPr>
              <a:t>Coal</a:t>
            </a:r>
            <a:endParaRPr kumimoji="0" lang="en-US" sz="12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a:p>
            <a:pPr marL="91440" marR="0" indent="-9144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pPr>
            <a:endParaRPr lang="en-US" sz="1200" dirty="0">
              <a:solidFill>
                <a:schemeClr val="tx1">
                  <a:lumMod val="50000"/>
                </a:schemeClr>
              </a:solidFill>
              <a:latin typeface="Calibri" panose="020F0502020204030204" pitchFamily="34" charset="0"/>
              <a:cs typeface="Arial Narrow"/>
            </a:endParaRPr>
          </a:p>
        </p:txBody>
      </p:sp>
      <p:sp>
        <p:nvSpPr>
          <p:cNvPr id="51" name="TextBox 50"/>
          <p:cNvSpPr txBox="1"/>
          <p:nvPr/>
        </p:nvSpPr>
        <p:spPr>
          <a:xfrm>
            <a:off x="3867772" y="4724400"/>
            <a:ext cx="1573402" cy="1220554"/>
          </a:xfrm>
          <a:prstGeom prst="rect">
            <a:avLst/>
          </a:prstGeom>
        </p:spPr>
        <p:txBody>
          <a:bodyPr vert="horz" wrap="square" lIns="91440" tIns="45720" rIns="91440" bIns="45720" rtlCol="0">
            <a:normAutofit/>
          </a:bodyPr>
          <a:lstStyle/>
          <a:p>
            <a:pPr marR="0" algn="l" defTabSz="457200" rtl="0" eaLnBrk="1" fontAlgn="auto" latinLnBrk="0" hangingPunct="1">
              <a:lnSpc>
                <a:spcPct val="100000"/>
              </a:lnSpc>
              <a:spcBef>
                <a:spcPct val="20000"/>
              </a:spcBef>
              <a:spcAft>
                <a:spcPts val="0"/>
              </a:spcAft>
              <a:buClrTx/>
              <a:buSzTx/>
              <a:tabLst/>
            </a:pPr>
            <a:r>
              <a:rPr lang="en-US" sz="1200" dirty="0">
                <a:solidFill>
                  <a:schemeClr val="tx1">
                    <a:lumMod val="50000"/>
                  </a:schemeClr>
                </a:solidFill>
                <a:latin typeface="Calibri" panose="020F0502020204030204" pitchFamily="34" charset="0"/>
                <a:cs typeface="Arial Narrow"/>
              </a:rPr>
              <a:t>No noise in operation</a:t>
            </a:r>
            <a:endParaRPr kumimoji="0" lang="en-US" sz="12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52" name="TextBox 51"/>
          <p:cNvSpPr txBox="1"/>
          <p:nvPr/>
        </p:nvSpPr>
        <p:spPr>
          <a:xfrm>
            <a:off x="6634498" y="4739905"/>
            <a:ext cx="2008212" cy="1231786"/>
          </a:xfrm>
          <a:prstGeom prst="rect">
            <a:avLst/>
          </a:prstGeom>
        </p:spPr>
        <p:txBody>
          <a:bodyPr vert="horz" wrap="square" lIns="91440" tIns="45720" rIns="91440" bIns="45720" rtlCol="0">
            <a:normAutofit/>
          </a:bodyPr>
          <a:lstStyle/>
          <a:p>
            <a:pPr marR="0" algn="l" defTabSz="457200" rtl="0" eaLnBrk="1" fontAlgn="auto" latinLnBrk="0" hangingPunct="1">
              <a:lnSpc>
                <a:spcPct val="100000"/>
              </a:lnSpc>
              <a:spcBef>
                <a:spcPct val="20000"/>
              </a:spcBef>
              <a:spcAft>
                <a:spcPts val="0"/>
              </a:spcAft>
              <a:buClrTx/>
              <a:buSzTx/>
              <a:tabLst/>
            </a:pPr>
            <a:r>
              <a:rPr lang="en-US" sz="1200" dirty="0">
                <a:solidFill>
                  <a:schemeClr val="tx1">
                    <a:lumMod val="50000"/>
                  </a:schemeClr>
                </a:solidFill>
                <a:latin typeface="Calibri" panose="020F0502020204030204" pitchFamily="34" charset="0"/>
                <a:cs typeface="Arial Narrow"/>
              </a:rPr>
              <a:t>Zero tailpipe emissions</a:t>
            </a:r>
            <a:endParaRPr kumimoji="0" lang="en-US" sz="1200" i="0" u="none" strike="noStrike" kern="1200" cap="none" spc="0" normalizeH="0" baseline="0" noProof="0" dirty="0">
              <a:ln>
                <a:noFill/>
              </a:ln>
              <a:solidFill>
                <a:schemeClr val="tx1">
                  <a:lumMod val="50000"/>
                </a:schemeClr>
              </a:solidFill>
              <a:effectLst/>
              <a:uLnTx/>
              <a:uFillTx/>
              <a:latin typeface="Calibri" panose="020F0502020204030204" pitchFamily="34" charset="0"/>
              <a:cs typeface="Arial Narrow"/>
            </a:endParaRPr>
          </a:p>
        </p:txBody>
      </p:sp>
      <p:sp>
        <p:nvSpPr>
          <p:cNvPr id="47" name="Rectangle 46"/>
          <p:cNvSpPr/>
          <p:nvPr/>
        </p:nvSpPr>
        <p:spPr>
          <a:xfrm>
            <a:off x="454977" y="1741019"/>
            <a:ext cx="1652993" cy="3590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solidFill>
                  <a:schemeClr val="tx1">
                    <a:lumMod val="50000"/>
                  </a:schemeClr>
                </a:solidFill>
                <a:latin typeface="Calibri" panose="020F0502020204030204" pitchFamily="34" charset="0"/>
              </a:rPr>
              <a:t>Internal combustion engine in a car</a:t>
            </a:r>
          </a:p>
        </p:txBody>
      </p:sp>
      <p:sp>
        <p:nvSpPr>
          <p:cNvPr id="54" name="Rectangle 53"/>
          <p:cNvSpPr/>
          <p:nvPr/>
        </p:nvSpPr>
        <p:spPr>
          <a:xfrm>
            <a:off x="779860" y="2376715"/>
            <a:ext cx="1469045" cy="3590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lumMod val="50000"/>
                  </a:schemeClr>
                </a:solidFill>
                <a:latin typeface="Calibri" panose="020F0502020204030204" pitchFamily="34" charset="0"/>
              </a:rPr>
              <a:t>Fuel cell in a car</a:t>
            </a:r>
          </a:p>
        </p:txBody>
      </p:sp>
      <p:sp>
        <p:nvSpPr>
          <p:cNvPr id="13" name="TextBox 12"/>
          <p:cNvSpPr txBox="1"/>
          <p:nvPr/>
        </p:nvSpPr>
        <p:spPr>
          <a:xfrm>
            <a:off x="2206427" y="1719929"/>
            <a:ext cx="1208286" cy="369332"/>
          </a:xfrm>
          <a:prstGeom prst="rect">
            <a:avLst/>
          </a:prstGeom>
          <a:noFill/>
        </p:spPr>
        <p:txBody>
          <a:bodyPr wrap="square" rtlCol="0">
            <a:spAutoFit/>
          </a:bodyPr>
          <a:lstStyle/>
          <a:p>
            <a:r>
              <a:rPr lang="en-US" sz="1800" b="1" dirty="0">
                <a:solidFill>
                  <a:schemeClr val="bg1"/>
                </a:solidFill>
                <a:latin typeface="Calibri" panose="020F0502020204030204" pitchFamily="34" charset="0"/>
              </a:rPr>
              <a:t>20%–30% </a:t>
            </a:r>
          </a:p>
        </p:txBody>
      </p:sp>
      <p:sp>
        <p:nvSpPr>
          <p:cNvPr id="41" name="TextBox 40"/>
          <p:cNvSpPr txBox="1"/>
          <p:nvPr/>
        </p:nvSpPr>
        <p:spPr>
          <a:xfrm>
            <a:off x="4095351" y="2355536"/>
            <a:ext cx="1208286" cy="369332"/>
          </a:xfrm>
          <a:prstGeom prst="rect">
            <a:avLst/>
          </a:prstGeom>
          <a:noFill/>
        </p:spPr>
        <p:txBody>
          <a:bodyPr wrap="square" rtlCol="0">
            <a:spAutoFit/>
          </a:bodyPr>
          <a:lstStyle/>
          <a:p>
            <a:r>
              <a:rPr lang="en-US" sz="1800" b="1" dirty="0">
                <a:solidFill>
                  <a:schemeClr val="bg1"/>
                </a:solidFill>
                <a:latin typeface="Calibri" panose="020F0502020204030204" pitchFamily="34" charset="0"/>
              </a:rPr>
              <a:t>60% </a:t>
            </a:r>
          </a:p>
        </p:txBody>
      </p:sp>
      <p:grpSp>
        <p:nvGrpSpPr>
          <p:cNvPr id="20" name="Group 19"/>
          <p:cNvGrpSpPr/>
          <p:nvPr/>
        </p:nvGrpSpPr>
        <p:grpSpPr>
          <a:xfrm>
            <a:off x="2206427" y="2818313"/>
            <a:ext cx="2485661" cy="91275"/>
            <a:chOff x="2206427" y="2946329"/>
            <a:chExt cx="2485661" cy="91275"/>
          </a:xfrm>
        </p:grpSpPr>
        <p:cxnSp>
          <p:nvCxnSpPr>
            <p:cNvPr id="16" name="Straight Arrow Connector 15"/>
            <p:cNvCxnSpPr/>
            <p:nvPr/>
          </p:nvCxnSpPr>
          <p:spPr>
            <a:xfrm>
              <a:off x="2275432" y="2983748"/>
              <a:ext cx="2416656" cy="0"/>
            </a:xfrm>
            <a:prstGeom prst="straightConnector1">
              <a:avLst/>
            </a:prstGeom>
            <a:ln>
              <a:solidFill>
                <a:schemeClr val="accent2"/>
              </a:solidFill>
              <a:tailEnd type="triangle"/>
            </a:ln>
            <a:effectLst/>
          </p:spPr>
          <p:style>
            <a:lnRef idx="2">
              <a:schemeClr val="accent2"/>
            </a:lnRef>
            <a:fillRef idx="0">
              <a:schemeClr val="accent2"/>
            </a:fillRef>
            <a:effectRef idx="1">
              <a:schemeClr val="accent2"/>
            </a:effectRef>
            <a:fontRef idx="minor">
              <a:schemeClr val="tx1"/>
            </a:fontRef>
          </p:style>
        </p:cxnSp>
        <p:sp>
          <p:nvSpPr>
            <p:cNvPr id="17" name="Oval 16"/>
            <p:cNvSpPr/>
            <p:nvPr/>
          </p:nvSpPr>
          <p:spPr>
            <a:xfrm>
              <a:off x="2206427" y="2946329"/>
              <a:ext cx="90701" cy="91275"/>
            </a:xfrm>
            <a:prstGeom prst="ellipse">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8" name="TextBox 17"/>
          <p:cNvSpPr txBox="1"/>
          <p:nvPr/>
        </p:nvSpPr>
        <p:spPr>
          <a:xfrm>
            <a:off x="2983958" y="2836601"/>
            <a:ext cx="1894191" cy="338554"/>
          </a:xfrm>
          <a:prstGeom prst="rect">
            <a:avLst/>
          </a:prstGeom>
          <a:noFill/>
        </p:spPr>
        <p:txBody>
          <a:bodyPr wrap="square" rtlCol="0">
            <a:spAutoFit/>
          </a:bodyPr>
          <a:lstStyle/>
          <a:p>
            <a:r>
              <a:rPr lang="en-US" sz="1600" dirty="0">
                <a:latin typeface="Calibri" panose="020F0502020204030204" pitchFamily="34" charset="0"/>
              </a:rPr>
              <a:t>Efficiency</a:t>
            </a:r>
          </a:p>
        </p:txBody>
      </p:sp>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164452" y="5683643"/>
            <a:ext cx="511867" cy="654714"/>
          </a:xfrm>
          <a:prstGeom prst="rect">
            <a:avLst/>
          </a:prstGeom>
        </p:spPr>
      </p:pic>
      <p:pic>
        <p:nvPicPr>
          <p:cNvPr id="53" name="Picture 52"/>
          <p:cNvPicPr>
            <a:picLocks noChangeAspect="1"/>
          </p:cNvPicPr>
          <p:nvPr/>
        </p:nvPicPr>
        <p:blipFill>
          <a:blip r:embed="rId9">
            <a:clrChange>
              <a:clrFrom>
                <a:srgbClr val="FFFFFF"/>
              </a:clrFrom>
              <a:clrTo>
                <a:srgbClr val="FFFFFF">
                  <a:alpha val="0"/>
                </a:srgbClr>
              </a:clrTo>
            </a:clrChange>
          </a:blip>
          <a:stretch>
            <a:fillRect/>
          </a:stretch>
        </p:blipFill>
        <p:spPr>
          <a:xfrm>
            <a:off x="2705687" y="5700398"/>
            <a:ext cx="1575745" cy="708708"/>
          </a:xfrm>
          <a:prstGeom prst="rect">
            <a:avLst/>
          </a:prstGeom>
        </p:spPr>
      </p:pic>
      <p:pic>
        <p:nvPicPr>
          <p:cNvPr id="55" name="Picture 54"/>
          <p:cNvPicPr>
            <a:picLocks noChangeAspect="1"/>
          </p:cNvPicPr>
          <p:nvPr/>
        </p:nvPicPr>
        <p:blipFill>
          <a:blip r:embed="rId10">
            <a:clrChange>
              <a:clrFrom>
                <a:srgbClr val="FFFFFF"/>
              </a:clrFrom>
              <a:clrTo>
                <a:srgbClr val="FFFFFF">
                  <a:alpha val="0"/>
                </a:srgbClr>
              </a:clrTo>
            </a:clrChange>
          </a:blip>
          <a:stretch>
            <a:fillRect/>
          </a:stretch>
        </p:blipFill>
        <p:spPr>
          <a:xfrm>
            <a:off x="701544" y="5716335"/>
            <a:ext cx="922273" cy="676834"/>
          </a:xfrm>
          <a:prstGeom prst="rect">
            <a:avLst/>
          </a:prstGeom>
        </p:spPr>
      </p:pic>
      <p:pic>
        <p:nvPicPr>
          <p:cNvPr id="56" name="Picture 55"/>
          <p:cNvPicPr>
            <a:picLocks noChangeAspect="1"/>
          </p:cNvPicPr>
          <p:nvPr/>
        </p:nvPicPr>
        <p:blipFill>
          <a:blip r:embed="rId11">
            <a:clrChange>
              <a:clrFrom>
                <a:srgbClr val="FFFFFF"/>
              </a:clrFrom>
              <a:clrTo>
                <a:srgbClr val="FFFFFF">
                  <a:alpha val="0"/>
                </a:srgbClr>
              </a:clrTo>
            </a:clrChange>
          </a:blip>
          <a:stretch>
            <a:fillRect/>
          </a:stretch>
        </p:blipFill>
        <p:spPr>
          <a:xfrm>
            <a:off x="5178954" y="5700398"/>
            <a:ext cx="631371" cy="640140"/>
          </a:xfrm>
          <a:prstGeom prst="rect">
            <a:avLst/>
          </a:prstGeom>
        </p:spPr>
      </p:pic>
      <p:pic>
        <p:nvPicPr>
          <p:cNvPr id="57" name="Picture 56"/>
          <p:cNvPicPr>
            <a:picLocks noChangeAspect="1"/>
          </p:cNvPicPr>
          <p:nvPr/>
        </p:nvPicPr>
        <p:blipFill>
          <a:blip r:embed="rId12">
            <a:clrChange>
              <a:clrFrom>
                <a:srgbClr val="FFFFFF"/>
              </a:clrFrom>
              <a:clrTo>
                <a:srgbClr val="FFFFFF">
                  <a:alpha val="0"/>
                </a:srgbClr>
              </a:clrTo>
            </a:clrChange>
          </a:blip>
          <a:stretch>
            <a:fillRect/>
          </a:stretch>
        </p:blipFill>
        <p:spPr>
          <a:xfrm>
            <a:off x="6304249" y="5669089"/>
            <a:ext cx="899480" cy="689892"/>
          </a:xfrm>
          <a:prstGeom prst="rect">
            <a:avLst/>
          </a:prstGeom>
        </p:spPr>
      </p:pic>
      <p:pic>
        <p:nvPicPr>
          <p:cNvPr id="58" name="Picture 57"/>
          <p:cNvPicPr>
            <a:picLocks noChangeAspect="1"/>
          </p:cNvPicPr>
          <p:nvPr/>
        </p:nvPicPr>
        <p:blipFill>
          <a:blip r:embed="rId13">
            <a:clrChange>
              <a:clrFrom>
                <a:srgbClr val="FFFFFF"/>
              </a:clrFrom>
              <a:clrTo>
                <a:srgbClr val="FFFFFF">
                  <a:alpha val="0"/>
                </a:srgbClr>
              </a:clrTo>
            </a:clrChange>
          </a:blip>
          <a:stretch>
            <a:fillRect/>
          </a:stretch>
        </p:blipFill>
        <p:spPr>
          <a:xfrm>
            <a:off x="7681889" y="5640414"/>
            <a:ext cx="1391690" cy="910353"/>
          </a:xfrm>
          <a:prstGeom prst="rect">
            <a:avLst/>
          </a:prstGeom>
        </p:spPr>
      </p:pic>
      <p:sp>
        <p:nvSpPr>
          <p:cNvPr id="59" name="TextBox 58"/>
          <p:cNvSpPr txBox="1"/>
          <p:nvPr/>
        </p:nvSpPr>
        <p:spPr>
          <a:xfrm>
            <a:off x="403860" y="6273521"/>
            <a:ext cx="3219897" cy="276999"/>
          </a:xfrm>
          <a:prstGeom prst="rect">
            <a:avLst/>
          </a:prstGeom>
          <a:noFill/>
        </p:spPr>
        <p:txBody>
          <a:bodyPr wrap="square" rtlCol="0">
            <a:spAutoFit/>
          </a:bodyPr>
          <a:lstStyle/>
          <a:p>
            <a:pPr algn="ctr"/>
            <a:r>
              <a:rPr lang="en-US" sz="1200" dirty="0">
                <a:latin typeface="Calibri" panose="020F0502020204030204" pitchFamily="34" charset="0"/>
              </a:rPr>
              <a:t>Transportation</a:t>
            </a:r>
          </a:p>
        </p:txBody>
      </p:sp>
      <p:sp>
        <p:nvSpPr>
          <p:cNvPr id="60" name="TextBox 59"/>
          <p:cNvSpPr txBox="1"/>
          <p:nvPr/>
        </p:nvSpPr>
        <p:spPr>
          <a:xfrm>
            <a:off x="5381562" y="6271291"/>
            <a:ext cx="3219897" cy="276999"/>
          </a:xfrm>
          <a:prstGeom prst="rect">
            <a:avLst/>
          </a:prstGeom>
          <a:noFill/>
        </p:spPr>
        <p:txBody>
          <a:bodyPr wrap="square" rtlCol="0">
            <a:spAutoFit/>
          </a:bodyPr>
          <a:lstStyle/>
          <a:p>
            <a:pPr algn="ctr"/>
            <a:r>
              <a:rPr lang="en-US" sz="1200" dirty="0">
                <a:latin typeface="Calibri" panose="020F0502020204030204" pitchFamily="34" charset="0"/>
              </a:rPr>
              <a:t>Stationary</a:t>
            </a:r>
          </a:p>
        </p:txBody>
      </p:sp>
      <p:cxnSp>
        <p:nvCxnSpPr>
          <p:cNvPr id="61" name="Straight Connector 60"/>
          <p:cNvCxnSpPr/>
          <p:nvPr/>
        </p:nvCxnSpPr>
        <p:spPr>
          <a:xfrm>
            <a:off x="4839933" y="5741883"/>
            <a:ext cx="0" cy="651286"/>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62" name="Picture 61"/>
          <p:cNvPicPr>
            <a:picLocks noChangeAspect="1"/>
          </p:cNvPicPr>
          <p:nvPr/>
        </p:nvPicPr>
        <p:blipFill>
          <a:blip r:embed="rId14">
            <a:clrChange>
              <a:clrFrom>
                <a:srgbClr val="FFFFFF"/>
              </a:clrFrom>
              <a:clrTo>
                <a:srgbClr val="FFFFFF">
                  <a:alpha val="0"/>
                </a:srgbClr>
              </a:clrTo>
            </a:clrChange>
          </a:blip>
          <a:stretch>
            <a:fillRect/>
          </a:stretch>
        </p:blipFill>
        <p:spPr>
          <a:xfrm>
            <a:off x="1611764" y="5589723"/>
            <a:ext cx="1150889" cy="796769"/>
          </a:xfrm>
          <a:prstGeom prst="rect">
            <a:avLst/>
          </a:prstGeom>
        </p:spPr>
      </p:pic>
    </p:spTree>
    <p:extLst>
      <p:ext uri="{BB962C8B-B14F-4D97-AF65-F5344CB8AC3E}">
        <p14:creationId xmlns:p14="http://schemas.microsoft.com/office/powerpoint/2010/main" val="640953220"/>
      </p:ext>
    </p:extLst>
  </p:cSld>
  <p:clrMapOvr>
    <a:masterClrMapping/>
  </p:clrMapOvr>
  <mc:AlternateContent xmlns:mc="http://schemas.openxmlformats.org/markup-compatibility/2006" xmlns:p14="http://schemas.microsoft.com/office/powerpoint/2010/main">
    <mc:Choice Requires="p14">
      <p:transition spd="slow" p14:dur="1500" advClick="0" advTm="20000">
        <p:fade/>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8860" y="1425604"/>
            <a:ext cx="3991770" cy="2193630"/>
          </a:xfrm>
          <a:prstGeom prst="rect">
            <a:avLst/>
          </a:prstGeom>
        </p:spPr>
      </p:pic>
      <p:sp>
        <p:nvSpPr>
          <p:cNvPr id="2" name="Title 1"/>
          <p:cNvSpPr>
            <a:spLocks noGrp="1"/>
          </p:cNvSpPr>
          <p:nvPr>
            <p:ph type="title"/>
          </p:nvPr>
        </p:nvSpPr>
        <p:spPr>
          <a:xfrm>
            <a:off x="0" y="0"/>
            <a:ext cx="7997952" cy="706829"/>
          </a:xfrm>
        </p:spPr>
        <p:txBody>
          <a:bodyPr>
            <a:noAutofit/>
          </a:bodyPr>
          <a:lstStyle/>
          <a:p>
            <a:r>
              <a:rPr lang="en-US" sz="3600" dirty="0"/>
              <a:t>Real world applications—in the U.S. </a:t>
            </a:r>
          </a:p>
        </p:txBody>
      </p:sp>
      <p:sp>
        <p:nvSpPr>
          <p:cNvPr id="7" name="TextBox 6"/>
          <p:cNvSpPr txBox="1"/>
          <p:nvPr/>
        </p:nvSpPr>
        <p:spPr>
          <a:xfrm>
            <a:off x="257778" y="1157468"/>
            <a:ext cx="4580873" cy="416689"/>
          </a:xfrm>
          <a:prstGeom prst="rect">
            <a:avLst/>
          </a:prstGeom>
        </p:spPr>
        <p:txBody>
          <a:bodyPr vert="horz" wrap="square" lIns="91440" tIns="45720" rIns="91440" bIns="45720" rtlCol="0">
            <a:normAutofit/>
          </a:bodyPr>
          <a:lstStyle/>
          <a:p>
            <a:pPr defTabSz="457200">
              <a:spcBef>
                <a:spcPct val="20000"/>
              </a:spcBef>
              <a:buFont typeface="Arial"/>
              <a:buNone/>
            </a:pPr>
            <a:endParaRPr lang="en-US" sz="1800" b="1" dirty="0">
              <a:solidFill>
                <a:srgbClr val="FFFFFF"/>
              </a:solidFill>
              <a:latin typeface="Calibri" panose="020F0502020204030204" pitchFamily="34" charset="0"/>
              <a:cs typeface="Arial Narrow"/>
            </a:endParaRPr>
          </a:p>
        </p:txBody>
      </p:sp>
      <p:grpSp>
        <p:nvGrpSpPr>
          <p:cNvPr id="4" name="Group 3"/>
          <p:cNvGrpSpPr/>
          <p:nvPr/>
        </p:nvGrpSpPr>
        <p:grpSpPr>
          <a:xfrm>
            <a:off x="148489" y="3619234"/>
            <a:ext cx="8752142" cy="2765085"/>
            <a:chOff x="-2953722" y="5349347"/>
            <a:chExt cx="7349626" cy="2681672"/>
          </a:xfrm>
        </p:grpSpPr>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808" y="5970557"/>
              <a:ext cx="3352096" cy="2060462"/>
            </a:xfrm>
            <a:prstGeom prst="rect">
              <a:avLst/>
            </a:prstGeom>
          </p:spPr>
        </p:pic>
        <p:sp>
          <p:nvSpPr>
            <p:cNvPr id="11" name="Rectangle 10"/>
            <p:cNvSpPr/>
            <p:nvPr/>
          </p:nvSpPr>
          <p:spPr>
            <a:xfrm>
              <a:off x="-2953722" y="5349347"/>
              <a:ext cx="3670907" cy="621210"/>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800" b="1" dirty="0">
                  <a:solidFill>
                    <a:schemeClr val="bg1"/>
                  </a:solidFill>
                  <a:latin typeface="Calibri" panose="020F0502020204030204" pitchFamily="34" charset="0"/>
                </a:rPr>
                <a:t>Fuel cell delivery and parcel trucks starting deliveries in CA and NY </a:t>
              </a:r>
            </a:p>
          </p:txBody>
        </p:sp>
      </p:grpSp>
      <p:sp>
        <p:nvSpPr>
          <p:cNvPr id="12" name="Rectangle 11"/>
          <p:cNvSpPr/>
          <p:nvPr/>
        </p:nvSpPr>
        <p:spPr>
          <a:xfrm>
            <a:off x="4908860" y="840869"/>
            <a:ext cx="3991770" cy="622171"/>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800" b="1" dirty="0">
                <a:solidFill>
                  <a:schemeClr val="bg1"/>
                </a:solidFill>
                <a:latin typeface="Calibri" panose="020F0502020204030204" pitchFamily="34" charset="0"/>
              </a:rPr>
              <a:t>First fuel cell tow truck fleet at </a:t>
            </a:r>
          </a:p>
          <a:p>
            <a:pPr algn="ctr">
              <a:lnSpc>
                <a:spcPct val="90000"/>
              </a:lnSpc>
            </a:pPr>
            <a:r>
              <a:rPr lang="en-US" sz="1800" b="1" dirty="0">
                <a:solidFill>
                  <a:schemeClr val="bg1"/>
                </a:solidFill>
                <a:latin typeface="Calibri" panose="020F0502020204030204" pitchFamily="34" charset="0"/>
              </a:rPr>
              <a:t>airport in Memphis</a:t>
            </a:r>
          </a:p>
        </p:txBody>
      </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489" y="4259767"/>
            <a:ext cx="4371419" cy="2124552"/>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490" y="881282"/>
            <a:ext cx="4371419" cy="2737952"/>
          </a:xfrm>
          <a:prstGeom prst="rect">
            <a:avLst/>
          </a:prstGeom>
        </p:spPr>
      </p:pic>
      <p:sp>
        <p:nvSpPr>
          <p:cNvPr id="19" name="Rectangle 18"/>
          <p:cNvSpPr/>
          <p:nvPr/>
        </p:nvSpPr>
        <p:spPr>
          <a:xfrm>
            <a:off x="4908860" y="3600784"/>
            <a:ext cx="3991770" cy="645791"/>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800" b="1" dirty="0">
                <a:solidFill>
                  <a:schemeClr val="bg1"/>
                </a:solidFill>
                <a:latin typeface="Calibri" panose="020F0502020204030204" pitchFamily="34" charset="0"/>
              </a:rPr>
              <a:t>World’s first fuel cell for </a:t>
            </a:r>
          </a:p>
          <a:p>
            <a:pPr algn="ctr">
              <a:lnSpc>
                <a:spcPct val="90000"/>
              </a:lnSpc>
            </a:pPr>
            <a:r>
              <a:rPr lang="en-US" sz="1800" b="1" dirty="0">
                <a:solidFill>
                  <a:schemeClr val="bg1"/>
                </a:solidFill>
                <a:latin typeface="Calibri" panose="020F0502020204030204" pitchFamily="34" charset="0"/>
              </a:rPr>
              <a:t>maritime ports in Hawaii </a:t>
            </a:r>
          </a:p>
        </p:txBody>
      </p:sp>
      <p:sp>
        <p:nvSpPr>
          <p:cNvPr id="3" name="TextBox 2"/>
          <p:cNvSpPr txBox="1"/>
          <p:nvPr/>
        </p:nvSpPr>
        <p:spPr>
          <a:xfrm>
            <a:off x="121329" y="3410630"/>
            <a:ext cx="1704281" cy="230832"/>
          </a:xfrm>
          <a:prstGeom prst="rect">
            <a:avLst/>
          </a:prstGeom>
          <a:noFill/>
        </p:spPr>
        <p:txBody>
          <a:bodyPr wrap="square" rtlCol="0">
            <a:spAutoFit/>
          </a:bodyPr>
          <a:lstStyle/>
          <a:p>
            <a:r>
              <a:rPr lang="en-US" sz="900" b="1" dirty="0">
                <a:latin typeface="Calibri" panose="020F0502020204030204" pitchFamily="34" charset="0"/>
              </a:rPr>
              <a:t>Photo Credit: UPS</a:t>
            </a:r>
          </a:p>
        </p:txBody>
      </p:sp>
      <p:sp>
        <p:nvSpPr>
          <p:cNvPr id="13" name="TextBox 12"/>
          <p:cNvSpPr txBox="1"/>
          <p:nvPr/>
        </p:nvSpPr>
        <p:spPr>
          <a:xfrm>
            <a:off x="121328" y="6332088"/>
            <a:ext cx="1704281" cy="230832"/>
          </a:xfrm>
          <a:prstGeom prst="rect">
            <a:avLst/>
          </a:prstGeom>
          <a:noFill/>
        </p:spPr>
        <p:txBody>
          <a:bodyPr wrap="square" rtlCol="0">
            <a:spAutoFit/>
          </a:bodyPr>
          <a:lstStyle/>
          <a:p>
            <a:r>
              <a:rPr lang="en-US" sz="900" b="1" dirty="0">
                <a:latin typeface="Calibri" panose="020F0502020204030204" pitchFamily="34" charset="0"/>
              </a:rPr>
              <a:t>Photo Credit: FedEx </a:t>
            </a:r>
          </a:p>
        </p:txBody>
      </p:sp>
      <p:sp>
        <p:nvSpPr>
          <p:cNvPr id="20" name="TextBox 19"/>
          <p:cNvSpPr txBox="1"/>
          <p:nvPr/>
        </p:nvSpPr>
        <p:spPr>
          <a:xfrm>
            <a:off x="4829598" y="6344857"/>
            <a:ext cx="3001650" cy="230832"/>
          </a:xfrm>
          <a:prstGeom prst="rect">
            <a:avLst/>
          </a:prstGeom>
          <a:noFill/>
        </p:spPr>
        <p:txBody>
          <a:bodyPr wrap="square" rtlCol="0">
            <a:spAutoFit/>
          </a:bodyPr>
          <a:lstStyle/>
          <a:p>
            <a:r>
              <a:rPr lang="en-US" sz="900" b="1" dirty="0">
                <a:latin typeface="Calibri" panose="020F0502020204030204" pitchFamily="34" charset="0"/>
              </a:rPr>
              <a:t>Photo Credit: Sandia National Laboratories</a:t>
            </a:r>
          </a:p>
        </p:txBody>
      </p:sp>
    </p:spTree>
    <p:extLst>
      <p:ext uri="{BB962C8B-B14F-4D97-AF65-F5344CB8AC3E}">
        <p14:creationId xmlns:p14="http://schemas.microsoft.com/office/powerpoint/2010/main" val="1131948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6967" y="881250"/>
            <a:ext cx="4541940" cy="2504745"/>
          </a:xfrm>
          <a:prstGeom prst="rect">
            <a:avLst/>
          </a:prstGeom>
        </p:spPr>
      </p:pic>
      <p:pic>
        <p:nvPicPr>
          <p:cNvPr id="16" name="Picture 15"/>
          <p:cNvPicPr>
            <a:picLocks noChangeAspect="1"/>
          </p:cNvPicPr>
          <p:nvPr/>
        </p:nvPicPr>
        <p:blipFill>
          <a:blip r:embed="rId4"/>
          <a:stretch>
            <a:fillRect/>
          </a:stretch>
        </p:blipFill>
        <p:spPr>
          <a:xfrm>
            <a:off x="103605" y="889174"/>
            <a:ext cx="4169365" cy="2668986"/>
          </a:xfrm>
          <a:prstGeom prst="rect">
            <a:avLst/>
          </a:prstGeom>
        </p:spPr>
      </p:pic>
      <p:grpSp>
        <p:nvGrpSpPr>
          <p:cNvPr id="8" name="Group 7"/>
          <p:cNvGrpSpPr/>
          <p:nvPr/>
        </p:nvGrpSpPr>
        <p:grpSpPr>
          <a:xfrm>
            <a:off x="4434260" y="3550238"/>
            <a:ext cx="4709740" cy="2841665"/>
            <a:chOff x="187355" y="608507"/>
            <a:chExt cx="4651296" cy="2682567"/>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355" y="615985"/>
              <a:ext cx="4485579" cy="2675089"/>
            </a:xfrm>
            <a:prstGeom prst="rect">
              <a:avLst/>
            </a:prstGeom>
          </p:spPr>
        </p:pic>
        <p:sp>
          <p:nvSpPr>
            <p:cNvPr id="7" name="TextBox 6"/>
            <p:cNvSpPr txBox="1"/>
            <p:nvPr/>
          </p:nvSpPr>
          <p:spPr>
            <a:xfrm>
              <a:off x="257778" y="1157468"/>
              <a:ext cx="4580873" cy="416689"/>
            </a:xfrm>
            <a:prstGeom prst="rect">
              <a:avLst/>
            </a:prstGeom>
          </p:spPr>
          <p:txBody>
            <a:bodyPr vert="horz" wrap="square" lIns="91440" tIns="45720" rIns="91440" bIns="45720" rtlCol="0">
              <a:normAutofit/>
            </a:bodyPr>
            <a:lstStyle/>
            <a:p>
              <a:pPr defTabSz="457200">
                <a:spcBef>
                  <a:spcPct val="20000"/>
                </a:spcBef>
                <a:buFont typeface="Arial"/>
                <a:buNone/>
              </a:pPr>
              <a:endParaRPr lang="en-US" sz="2000" b="1" dirty="0">
                <a:solidFill>
                  <a:srgbClr val="FFFFFF"/>
                </a:solidFill>
                <a:latin typeface="Calibri" panose="020F0502020204030204" pitchFamily="34" charset="0"/>
                <a:cs typeface="Arial Narrow"/>
              </a:endParaRPr>
            </a:p>
          </p:txBody>
        </p:sp>
        <p:sp>
          <p:nvSpPr>
            <p:cNvPr id="9" name="Rectangle 8"/>
            <p:cNvSpPr/>
            <p:nvPr/>
          </p:nvSpPr>
          <p:spPr>
            <a:xfrm>
              <a:off x="193629" y="608507"/>
              <a:ext cx="4491853" cy="634828"/>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b="1" dirty="0">
                  <a:solidFill>
                    <a:schemeClr val="bg1"/>
                  </a:solidFill>
                  <a:latin typeface="Calibri" panose="020F0502020204030204" pitchFamily="34" charset="0"/>
                </a:rPr>
                <a:t>ZH2: U.S. Army and GM collaboration</a:t>
              </a:r>
            </a:p>
            <a:p>
              <a:pPr algn="ctr">
                <a:lnSpc>
                  <a:spcPct val="80000"/>
                </a:lnSpc>
              </a:pPr>
              <a:r>
                <a:rPr lang="en-US" sz="2000" b="1" dirty="0">
                  <a:solidFill>
                    <a:schemeClr val="bg1"/>
                  </a:solidFill>
                  <a:latin typeface="Calibri" panose="020F0502020204030204" pitchFamily="34" charset="0"/>
                </a:rPr>
                <a:t>First of its kind</a:t>
              </a:r>
            </a:p>
          </p:txBody>
        </p:sp>
      </p:grpSp>
      <p:sp>
        <p:nvSpPr>
          <p:cNvPr id="10" name="Rectangle 9"/>
          <p:cNvSpPr/>
          <p:nvPr/>
        </p:nvSpPr>
        <p:spPr>
          <a:xfrm>
            <a:off x="4446966" y="889178"/>
            <a:ext cx="4548293" cy="590950"/>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b="1" dirty="0">
                <a:solidFill>
                  <a:schemeClr val="bg1"/>
                </a:solidFill>
                <a:latin typeface="Calibri" panose="020F0502020204030204" pitchFamily="34" charset="0"/>
              </a:rPr>
              <a:t>Fuel cell buses in California surpass</a:t>
            </a:r>
          </a:p>
          <a:p>
            <a:pPr algn="ctr">
              <a:lnSpc>
                <a:spcPct val="80000"/>
              </a:lnSpc>
            </a:pPr>
            <a:r>
              <a:rPr lang="en-US" sz="2000" b="1" dirty="0">
                <a:solidFill>
                  <a:schemeClr val="bg1"/>
                </a:solidFill>
                <a:latin typeface="Calibri" panose="020F0502020204030204" pitchFamily="34" charset="0"/>
              </a:rPr>
              <a:t> 19M passengers </a:t>
            </a:r>
          </a:p>
        </p:txBody>
      </p:sp>
      <p:grpSp>
        <p:nvGrpSpPr>
          <p:cNvPr id="13" name="Group 12"/>
          <p:cNvGrpSpPr/>
          <p:nvPr/>
        </p:nvGrpSpPr>
        <p:grpSpPr>
          <a:xfrm>
            <a:off x="103605" y="3550238"/>
            <a:ext cx="4169366" cy="2841665"/>
            <a:chOff x="5028527" y="3505674"/>
            <a:chExt cx="3885896" cy="2716681"/>
          </a:xfrm>
        </p:grpSpPr>
        <p:pic>
          <p:nvPicPr>
            <p:cNvPr id="6" name="Picture 5"/>
            <p:cNvPicPr/>
            <p:nvPr/>
          </p:nvPicPr>
          <p:blipFill>
            <a:blip r:embed="rId6">
              <a:extLst>
                <a:ext uri="{28A0092B-C50C-407E-A947-70E740481C1C}">
                  <a14:useLocalDpi xmlns:a14="http://schemas.microsoft.com/office/drawing/2010/main"/>
                </a:ext>
              </a:extLst>
            </a:blip>
            <a:stretch>
              <a:fillRect/>
            </a:stretch>
          </p:blipFill>
          <p:spPr>
            <a:xfrm>
              <a:off x="5028527" y="3505674"/>
              <a:ext cx="3885895" cy="2716681"/>
            </a:xfrm>
            <a:prstGeom prst="rect">
              <a:avLst/>
            </a:prstGeom>
          </p:spPr>
        </p:pic>
        <p:sp>
          <p:nvSpPr>
            <p:cNvPr id="11" name="Rectangle 10"/>
            <p:cNvSpPr/>
            <p:nvPr/>
          </p:nvSpPr>
          <p:spPr>
            <a:xfrm>
              <a:off x="5028527" y="3505675"/>
              <a:ext cx="3885896" cy="642901"/>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b="1" dirty="0">
                  <a:solidFill>
                    <a:schemeClr val="bg1"/>
                  </a:solidFill>
                  <a:latin typeface="Calibri" panose="020F0502020204030204" pitchFamily="34" charset="0"/>
                </a:rPr>
                <a:t>Industry demonstrates first                   heavy-duty fuel cell truck in CA</a:t>
              </a:r>
            </a:p>
          </p:txBody>
        </p:sp>
      </p:grpSp>
      <p:sp>
        <p:nvSpPr>
          <p:cNvPr id="17" name="Rectangle 16"/>
          <p:cNvSpPr/>
          <p:nvPr/>
        </p:nvSpPr>
        <p:spPr>
          <a:xfrm>
            <a:off x="104229" y="889174"/>
            <a:ext cx="4169365" cy="594790"/>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b="1" dirty="0">
                <a:solidFill>
                  <a:schemeClr val="bg1"/>
                </a:solidFill>
                <a:latin typeface="Calibri" panose="020F0502020204030204" pitchFamily="34" charset="0"/>
              </a:rPr>
              <a:t>Fuel cell powered lights at </a:t>
            </a:r>
          </a:p>
          <a:p>
            <a:pPr algn="ctr">
              <a:lnSpc>
                <a:spcPct val="80000"/>
              </a:lnSpc>
            </a:pPr>
            <a:r>
              <a:rPr lang="en-US" sz="2000" b="1" dirty="0">
                <a:solidFill>
                  <a:schemeClr val="bg1"/>
                </a:solidFill>
                <a:latin typeface="Calibri" panose="020F0502020204030204" pitchFamily="34" charset="0"/>
              </a:rPr>
              <a:t>Super Bowl in CA</a:t>
            </a:r>
          </a:p>
        </p:txBody>
      </p:sp>
      <p:sp>
        <p:nvSpPr>
          <p:cNvPr id="18" name="Title 1"/>
          <p:cNvSpPr txBox="1">
            <a:spLocks/>
          </p:cNvSpPr>
          <p:nvPr/>
        </p:nvSpPr>
        <p:spPr>
          <a:xfrm>
            <a:off x="-1" y="-15976"/>
            <a:ext cx="6934201" cy="706829"/>
          </a:xfrm>
          <a:prstGeom prst="rect">
            <a:avLst/>
          </a:prstGeom>
        </p:spPr>
        <p:txBody>
          <a:bodyPr vert="horz" lIns="91440" tIns="45720" rIns="91440" bIns="45720" rtlCol="0" anchor="ct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r>
              <a:rPr lang="en-US" sz="3400" dirty="0"/>
              <a:t>Real World Applications – In the U.S.</a:t>
            </a:r>
          </a:p>
        </p:txBody>
      </p:sp>
      <p:sp>
        <p:nvSpPr>
          <p:cNvPr id="19" name="Title 1"/>
          <p:cNvSpPr>
            <a:spLocks noGrp="1"/>
          </p:cNvSpPr>
          <p:nvPr>
            <p:ph type="title"/>
          </p:nvPr>
        </p:nvSpPr>
        <p:spPr>
          <a:xfrm>
            <a:off x="0" y="0"/>
            <a:ext cx="7717536" cy="706829"/>
          </a:xfrm>
        </p:spPr>
        <p:txBody>
          <a:bodyPr>
            <a:normAutofit/>
          </a:bodyPr>
          <a:lstStyle/>
          <a:p>
            <a:r>
              <a:rPr lang="en-US" sz="3600" dirty="0"/>
              <a:t>Real world applications—in the U.S. </a:t>
            </a:r>
          </a:p>
        </p:txBody>
      </p:sp>
      <p:sp>
        <p:nvSpPr>
          <p:cNvPr id="20" name="TextBox 19"/>
          <p:cNvSpPr txBox="1"/>
          <p:nvPr/>
        </p:nvSpPr>
        <p:spPr>
          <a:xfrm>
            <a:off x="4349764" y="6355691"/>
            <a:ext cx="2657618" cy="230832"/>
          </a:xfrm>
          <a:prstGeom prst="rect">
            <a:avLst/>
          </a:prstGeom>
          <a:noFill/>
        </p:spPr>
        <p:txBody>
          <a:bodyPr wrap="square" rtlCol="0">
            <a:spAutoFit/>
          </a:bodyPr>
          <a:lstStyle/>
          <a:p>
            <a:r>
              <a:rPr lang="en-US" sz="900" b="1" dirty="0">
                <a:latin typeface="Calibri" panose="020F0502020204030204" pitchFamily="34" charset="0"/>
              </a:rPr>
              <a:t>Photo Credit: General Motors</a:t>
            </a:r>
          </a:p>
        </p:txBody>
      </p:sp>
      <p:sp>
        <p:nvSpPr>
          <p:cNvPr id="21" name="TextBox 20"/>
          <p:cNvSpPr txBox="1"/>
          <p:nvPr/>
        </p:nvSpPr>
        <p:spPr>
          <a:xfrm>
            <a:off x="26811" y="6355691"/>
            <a:ext cx="2657618" cy="230832"/>
          </a:xfrm>
          <a:prstGeom prst="rect">
            <a:avLst/>
          </a:prstGeom>
          <a:noFill/>
        </p:spPr>
        <p:txBody>
          <a:bodyPr wrap="square" rtlCol="0">
            <a:spAutoFit/>
          </a:bodyPr>
          <a:lstStyle/>
          <a:p>
            <a:r>
              <a:rPr lang="en-US" sz="900" b="1" dirty="0">
                <a:latin typeface="Calibri" panose="020F0502020204030204" pitchFamily="34" charset="0"/>
              </a:rPr>
              <a:t>Photo Credit: Toyota </a:t>
            </a:r>
          </a:p>
        </p:txBody>
      </p:sp>
      <p:sp>
        <p:nvSpPr>
          <p:cNvPr id="22" name="TextBox 21"/>
          <p:cNvSpPr txBox="1"/>
          <p:nvPr/>
        </p:nvSpPr>
        <p:spPr>
          <a:xfrm>
            <a:off x="4412501" y="3346565"/>
            <a:ext cx="2657618" cy="230832"/>
          </a:xfrm>
          <a:prstGeom prst="rect">
            <a:avLst/>
          </a:prstGeom>
          <a:noFill/>
        </p:spPr>
        <p:txBody>
          <a:bodyPr wrap="square" rtlCol="0">
            <a:spAutoFit/>
          </a:bodyPr>
          <a:lstStyle/>
          <a:p>
            <a:r>
              <a:rPr lang="en-US" sz="900" b="1" dirty="0">
                <a:latin typeface="Calibri" panose="020F0502020204030204" pitchFamily="34" charset="0"/>
              </a:rPr>
              <a:t>Photo Credit: NREL </a:t>
            </a:r>
          </a:p>
        </p:txBody>
      </p:sp>
    </p:spTree>
    <p:extLst>
      <p:ext uri="{BB962C8B-B14F-4D97-AF65-F5344CB8AC3E}">
        <p14:creationId xmlns:p14="http://schemas.microsoft.com/office/powerpoint/2010/main" val="263617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ED96A0C-2EC1-4DF5-94E4-E6ABF2206A77" descr="cid:1ED96A0C-2EC1-4DF5-94E4-E6ABF2206A77"/>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232" y="835151"/>
            <a:ext cx="4158054" cy="28944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5"/>
          <a:stretch>
            <a:fillRect/>
          </a:stretch>
        </p:blipFill>
        <p:spPr>
          <a:xfrm>
            <a:off x="234231" y="4308451"/>
            <a:ext cx="4168739" cy="2084840"/>
          </a:xfrm>
          <a:prstGeom prst="rect">
            <a:avLst/>
          </a:prstGeom>
        </p:spPr>
      </p:pic>
      <p:sp>
        <p:nvSpPr>
          <p:cNvPr id="18" name="Title 1"/>
          <p:cNvSpPr txBox="1">
            <a:spLocks/>
          </p:cNvSpPr>
          <p:nvPr/>
        </p:nvSpPr>
        <p:spPr>
          <a:xfrm>
            <a:off x="-1" y="-15976"/>
            <a:ext cx="6934201" cy="706829"/>
          </a:xfrm>
          <a:prstGeom prst="rect">
            <a:avLst/>
          </a:prstGeom>
        </p:spPr>
        <p:txBody>
          <a:bodyPr vert="horz" lIns="91440" tIns="45720" rIns="91440" bIns="45720" rtlCol="0" anchor="ct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r>
              <a:rPr lang="en-US" sz="3400" dirty="0"/>
              <a:t>Real World Applications – In the U.S.</a:t>
            </a:r>
          </a:p>
        </p:txBody>
      </p:sp>
      <p:sp>
        <p:nvSpPr>
          <p:cNvPr id="21" name="Rectangle 20"/>
          <p:cNvSpPr/>
          <p:nvPr/>
        </p:nvSpPr>
        <p:spPr>
          <a:xfrm>
            <a:off x="4629048" y="835150"/>
            <a:ext cx="4378433" cy="578814"/>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Fuel cells used to power </a:t>
            </a:r>
          </a:p>
          <a:p>
            <a:pPr algn="ctr">
              <a:lnSpc>
                <a:spcPct val="80000"/>
              </a:lnSpc>
            </a:pPr>
            <a:r>
              <a:rPr lang="en-US" sz="1800" b="1" dirty="0">
                <a:solidFill>
                  <a:schemeClr val="bg1"/>
                </a:solidFill>
                <a:latin typeface="Calibri" panose="020F0502020204030204" pitchFamily="34" charset="0"/>
              </a:rPr>
              <a:t>World Trade Center in NYC </a:t>
            </a:r>
          </a:p>
        </p:txBody>
      </p:sp>
      <p:sp>
        <p:nvSpPr>
          <p:cNvPr id="24" name="Rectangle 23"/>
          <p:cNvSpPr/>
          <p:nvPr/>
        </p:nvSpPr>
        <p:spPr>
          <a:xfrm>
            <a:off x="234233" y="3729636"/>
            <a:ext cx="4168739" cy="578815"/>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Increasing orders of fuel cell forklifts by warehouses and stores in the U.S.</a:t>
            </a:r>
          </a:p>
        </p:txBody>
      </p:sp>
      <p:sp>
        <p:nvSpPr>
          <p:cNvPr id="25" name="Rectangle 24"/>
          <p:cNvSpPr/>
          <p:nvPr/>
        </p:nvSpPr>
        <p:spPr>
          <a:xfrm>
            <a:off x="234232" y="835150"/>
            <a:ext cx="4168739" cy="578814"/>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Fuel cells provided backup power during Hurricane Sandy in the U.S. Northeast</a:t>
            </a:r>
          </a:p>
        </p:txBody>
      </p:sp>
      <p:sp>
        <p:nvSpPr>
          <p:cNvPr id="28" name="Rectangle 27"/>
          <p:cNvSpPr/>
          <p:nvPr/>
        </p:nvSpPr>
        <p:spPr>
          <a:xfrm>
            <a:off x="4629048" y="3729637"/>
            <a:ext cx="4378433" cy="578814"/>
          </a:xfrm>
          <a:prstGeom prst="rect">
            <a:avLst/>
          </a:prstGeom>
          <a:solidFill>
            <a:schemeClr val="accent4">
              <a:lumMod val="5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800" b="1" dirty="0">
                <a:solidFill>
                  <a:schemeClr val="bg1"/>
                </a:solidFill>
                <a:latin typeface="Calibri" panose="020F0502020204030204" pitchFamily="34" charset="0"/>
              </a:rPr>
              <a:t>Backup power installed all over the country for cell phone towers, railroads, and utilities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9048" y="4281224"/>
            <a:ext cx="4378433" cy="2112067"/>
          </a:xfrm>
          <a:prstGeom prst="rect">
            <a:avLst/>
          </a:prstGeom>
        </p:spPr>
      </p:pic>
      <p:sp>
        <p:nvSpPr>
          <p:cNvPr id="12" name="Title 1"/>
          <p:cNvSpPr>
            <a:spLocks noGrp="1"/>
          </p:cNvSpPr>
          <p:nvPr>
            <p:ph type="title"/>
          </p:nvPr>
        </p:nvSpPr>
        <p:spPr>
          <a:xfrm>
            <a:off x="0" y="0"/>
            <a:ext cx="8010144" cy="706829"/>
          </a:xfrm>
        </p:spPr>
        <p:txBody>
          <a:bodyPr>
            <a:normAutofit/>
          </a:bodyPr>
          <a:lstStyle/>
          <a:p>
            <a:r>
              <a:rPr lang="en-US" sz="3600" dirty="0"/>
              <a:t>Real world applications—in the U.S. </a:t>
            </a:r>
          </a:p>
        </p:txBody>
      </p:sp>
      <p:sp>
        <p:nvSpPr>
          <p:cNvPr id="13" name="TextBox 12"/>
          <p:cNvSpPr txBox="1"/>
          <p:nvPr/>
        </p:nvSpPr>
        <p:spPr>
          <a:xfrm>
            <a:off x="157372" y="6357079"/>
            <a:ext cx="2657618" cy="230832"/>
          </a:xfrm>
          <a:prstGeom prst="rect">
            <a:avLst/>
          </a:prstGeom>
          <a:noFill/>
        </p:spPr>
        <p:txBody>
          <a:bodyPr wrap="square" rtlCol="0">
            <a:spAutoFit/>
          </a:bodyPr>
          <a:lstStyle/>
          <a:p>
            <a:r>
              <a:rPr lang="en-US" sz="900" b="1" dirty="0">
                <a:latin typeface="Calibri" panose="020F0502020204030204" pitchFamily="34" charset="0"/>
              </a:rPr>
              <a:t>Photo Credit: BMW Manufacturing</a:t>
            </a:r>
          </a:p>
        </p:txBody>
      </p:sp>
      <p:sp>
        <p:nvSpPr>
          <p:cNvPr id="16" name="TextBox 15"/>
          <p:cNvSpPr txBox="1"/>
          <p:nvPr/>
        </p:nvSpPr>
        <p:spPr>
          <a:xfrm>
            <a:off x="4610940" y="6357079"/>
            <a:ext cx="2657618" cy="230832"/>
          </a:xfrm>
          <a:prstGeom prst="rect">
            <a:avLst/>
          </a:prstGeom>
          <a:noFill/>
        </p:spPr>
        <p:txBody>
          <a:bodyPr wrap="square" rtlCol="0">
            <a:spAutoFit/>
          </a:bodyPr>
          <a:lstStyle/>
          <a:p>
            <a:r>
              <a:rPr lang="en-US" sz="900" b="1" dirty="0">
                <a:latin typeface="Calibri" panose="020F0502020204030204" pitchFamily="34" charset="0"/>
              </a:rPr>
              <a:t>Photo Credit: NREL</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9048" y="1413964"/>
            <a:ext cx="4378433" cy="2315672"/>
          </a:xfrm>
          <a:prstGeom prst="rect">
            <a:avLst/>
          </a:prstGeom>
        </p:spPr>
      </p:pic>
    </p:spTree>
    <p:extLst>
      <p:ext uri="{BB962C8B-B14F-4D97-AF65-F5344CB8AC3E}">
        <p14:creationId xmlns:p14="http://schemas.microsoft.com/office/powerpoint/2010/main" val="3921487416"/>
      </p:ext>
    </p:extLst>
  </p:cSld>
  <p:clrMapOvr>
    <a:masterClrMapping/>
  </p:clrMapOvr>
</p:sld>
</file>

<file path=ppt/theme/theme1.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EERE PPT</Template>
  <TotalTime>2366</TotalTime>
  <Words>5177</Words>
  <Application>Microsoft Office PowerPoint</Application>
  <PresentationFormat>On-screen Show (4:3)</PresentationFormat>
  <Paragraphs>629</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Courier New</vt:lpstr>
      <vt:lpstr>Franklin Gothic Book</vt:lpstr>
      <vt:lpstr>Franklin Gothic Medium</vt:lpstr>
      <vt:lpstr>Wingdings</vt:lpstr>
      <vt:lpstr>EERE PPT</vt:lpstr>
      <vt:lpstr>Increase your H2IQ!</vt:lpstr>
      <vt:lpstr>What is a fuel cell? </vt:lpstr>
      <vt:lpstr>Fuel cells are more energy efficient </vt:lpstr>
      <vt:lpstr>What is hydrogen?  </vt:lpstr>
      <vt:lpstr>Hydrogen’s energy content </vt:lpstr>
      <vt:lpstr>Why hydrogen and fuel cells? </vt:lpstr>
      <vt:lpstr>Real world applications—in the U.S. </vt:lpstr>
      <vt:lpstr>Real world applications—in the U.S. </vt:lpstr>
      <vt:lpstr>Real world applications—in the U.S. </vt:lpstr>
      <vt:lpstr>Fuel cells operating all over the U.S. </vt:lpstr>
      <vt:lpstr>Real world applications—abroad </vt:lpstr>
      <vt:lpstr>Fuel cell market growth</vt:lpstr>
      <vt:lpstr>U.S. fuel cell car sales</vt:lpstr>
      <vt:lpstr>A simple example: gasoline vs. fuel cell car</vt:lpstr>
      <vt:lpstr>DOE Hydrogen and Fuel Cells Program</vt:lpstr>
      <vt:lpstr>Examples of technology enabled by DOE</vt:lpstr>
      <vt:lpstr>Hydrogen is an industrial commodity </vt:lpstr>
      <vt:lpstr>H2 stations now open in selected U.S. regions</vt:lpstr>
      <vt:lpstr>H2 stations look similar to regular gas stations </vt:lpstr>
      <vt:lpstr>What does hydrogen refueling look like?</vt:lpstr>
      <vt:lpstr>Many energy sources for hydrogen </vt:lpstr>
      <vt:lpstr>Many ways to produce hydrogen </vt:lpstr>
      <vt:lpstr>Multiple uses for hydrogen  </vt:lpstr>
      <vt:lpstr>PowerPoint Presentation</vt:lpstr>
      <vt:lpstr>PowerPoint Presentation</vt:lpstr>
      <vt:lpstr>Hydrogen for education – resources</vt:lpstr>
      <vt:lpstr>Take part in it!</vt:lpstr>
      <vt:lpstr>PowerPoint Presentation</vt:lpstr>
      <vt:lpstr>PowerPoint Presentation</vt:lpstr>
      <vt:lpstr>Life-cycle petroleum use—today’s cars</vt:lpstr>
      <vt:lpstr>Life-cycle emissions—today’s cars</vt:lpstr>
    </vt:vector>
  </TitlesOfParts>
  <Company>U.S. Department of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Increase Your H2IQ Training Resource</dc:title>
  <dc:subject>Training resource from the DOE Fuel Cell Technologies Office to increase general understanding of hydrogen and fuel cells.</dc:subject>
  <dc:creator/>
  <cp:lastModifiedBy>Havig, Sara</cp:lastModifiedBy>
  <cp:revision>269</cp:revision>
  <cp:lastPrinted>2018-07-12T22:59:41Z</cp:lastPrinted>
  <dcterms:created xsi:type="dcterms:W3CDTF">2017-06-27T17:23:25Z</dcterms:created>
  <dcterms:modified xsi:type="dcterms:W3CDTF">2019-09-20T20:52:21Z</dcterms:modified>
  <cp:contentStatus/>
</cp:coreProperties>
</file>