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5"/>
  </p:sldMasterIdLst>
  <p:notesMasterIdLst>
    <p:notesMasterId r:id="rId17"/>
  </p:notesMasterIdLst>
  <p:sldIdLst>
    <p:sldId id="454" r:id="rId6"/>
    <p:sldId id="593" r:id="rId7"/>
    <p:sldId id="589" r:id="rId8"/>
    <p:sldId id="588" r:id="rId9"/>
    <p:sldId id="587" r:id="rId10"/>
    <p:sldId id="591" r:id="rId11"/>
    <p:sldId id="590" r:id="rId12"/>
    <p:sldId id="594" r:id="rId13"/>
    <p:sldId id="592" r:id="rId14"/>
    <p:sldId id="563" r:id="rId15"/>
    <p:sldId id="571" r:id="rId16"/>
  </p:sldIdLst>
  <p:sldSz cx="9144000" cy="6858000" type="screen4x3"/>
  <p:notesSz cx="6985000" cy="92837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defRPr sz="1100" b="1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defRPr sz="1100" b="1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defRPr sz="1100" b="1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defRPr sz="1100" b="1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bg2"/>
      </a:buClr>
      <a:buSzPct val="75000"/>
      <a:buFont typeface="Wingdings" pitchFamily="2" charset="2"/>
      <a:defRPr sz="1100" b="1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 Unicode MS" pitchFamily="34" charset="-128"/>
        <a:ea typeface="+mn-ea"/>
        <a:cs typeface="+mn-cs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 Unicode MS" pitchFamily="34" charset="-128"/>
        <a:ea typeface="+mn-ea"/>
        <a:cs typeface="+mn-cs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 Unicode MS" pitchFamily="34" charset="-128"/>
        <a:ea typeface="+mn-ea"/>
        <a:cs typeface="+mn-cs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 Unicode MS" pitchFamily="34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8000"/>
    <a:srgbClr val="0000FF"/>
    <a:srgbClr val="CC0000"/>
    <a:srgbClr val="009900"/>
    <a:srgbClr val="225122"/>
    <a:srgbClr val="006600"/>
    <a:srgbClr val="5F5F5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05" autoAdjust="0"/>
    <p:restoredTop sz="94660"/>
  </p:normalViewPr>
  <p:slideViewPr>
    <p:cSldViewPr>
      <p:cViewPr varScale="1">
        <p:scale>
          <a:sx n="110" d="100"/>
          <a:sy n="110" d="100"/>
        </p:scale>
        <p:origin x="156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1FBA7E-1057-4282-962B-E7635027A55E}" type="doc">
      <dgm:prSet loTypeId="urn:microsoft.com/office/officeart/2005/8/layout/radial6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8E0B0CC1-3903-46FA-A72A-39852BBDE19B}">
      <dgm:prSet phldrT="[Text]" custT="1"/>
      <dgm:spPr/>
      <dgm:t>
        <a:bodyPr/>
        <a:lstStyle/>
        <a:p>
          <a:r>
            <a:rPr lang="en-US" sz="1800" b="1" dirty="0" smtClean="0"/>
            <a:t>IPL</a:t>
          </a:r>
          <a:endParaRPr lang="en-US" sz="1800" b="1" dirty="0"/>
        </a:p>
      </dgm:t>
    </dgm:pt>
    <dgm:pt modelId="{BC80A483-3119-4815-A383-CB5519BDA0E5}" type="parTrans" cxnId="{33ACB7A1-83E1-483D-9EB1-961AAAC996DB}">
      <dgm:prSet/>
      <dgm:spPr/>
      <dgm:t>
        <a:bodyPr/>
        <a:lstStyle/>
        <a:p>
          <a:endParaRPr lang="en-US" sz="1000" b="1"/>
        </a:p>
      </dgm:t>
    </dgm:pt>
    <dgm:pt modelId="{3F3D4158-E76E-4698-8C22-FF80878D465E}" type="sibTrans" cxnId="{33ACB7A1-83E1-483D-9EB1-961AAAC996DB}">
      <dgm:prSet/>
      <dgm:spPr/>
      <dgm:t>
        <a:bodyPr/>
        <a:lstStyle/>
        <a:p>
          <a:endParaRPr lang="en-US" sz="1000" b="1"/>
        </a:p>
      </dgm:t>
    </dgm:pt>
    <dgm:pt modelId="{4F0B7229-6F29-4234-8BA8-7C46FBF3BAA8}">
      <dgm:prSet phldrT="[Text]" custT="1"/>
      <dgm:spPr/>
      <dgm:t>
        <a:bodyPr/>
        <a:lstStyle/>
        <a:p>
          <a:r>
            <a:rPr lang="en-US" sz="900" b="1" dirty="0" smtClean="0"/>
            <a:t>Intellectual Property Management</a:t>
          </a:r>
        </a:p>
      </dgm:t>
    </dgm:pt>
    <dgm:pt modelId="{6B3A6F84-AAB1-44B6-895A-07867828CB3E}" type="parTrans" cxnId="{6E290A09-F12A-4088-8D81-C974DDB8F72B}">
      <dgm:prSet/>
      <dgm:spPr/>
      <dgm:t>
        <a:bodyPr/>
        <a:lstStyle/>
        <a:p>
          <a:endParaRPr lang="en-US" sz="1000" b="1"/>
        </a:p>
      </dgm:t>
    </dgm:pt>
    <dgm:pt modelId="{6F91E87C-4693-47E0-991D-00D05672A2DA}" type="sibTrans" cxnId="{6E290A09-F12A-4088-8D81-C974DDB8F72B}">
      <dgm:prSet/>
      <dgm:spPr/>
      <dgm:t>
        <a:bodyPr/>
        <a:lstStyle/>
        <a:p>
          <a:endParaRPr lang="en-US" sz="1000" b="1"/>
        </a:p>
      </dgm:t>
    </dgm:pt>
    <dgm:pt modelId="{D2BF5AD4-9B75-45FA-8546-A5F00ED544CD}">
      <dgm:prSet custT="1"/>
      <dgm:spPr/>
      <dgm:t>
        <a:bodyPr/>
        <a:lstStyle/>
        <a:p>
          <a:r>
            <a:rPr lang="en-US" sz="1000" b="1" dirty="0" smtClean="0"/>
            <a:t>Program Office &amp; Site Office Counsel</a:t>
          </a:r>
          <a:endParaRPr lang="en-US" sz="1000" b="1" dirty="0"/>
        </a:p>
      </dgm:t>
    </dgm:pt>
    <dgm:pt modelId="{B2D6110B-BC6E-4F9D-8435-4DF734D50ACB}" type="parTrans" cxnId="{F38AC76C-0071-4C8C-BC55-F87069A9B75B}">
      <dgm:prSet/>
      <dgm:spPr/>
      <dgm:t>
        <a:bodyPr/>
        <a:lstStyle/>
        <a:p>
          <a:endParaRPr lang="en-US" sz="1000" b="1"/>
        </a:p>
      </dgm:t>
    </dgm:pt>
    <dgm:pt modelId="{230D1755-63E7-464D-847C-674ADA5B05E4}" type="sibTrans" cxnId="{F38AC76C-0071-4C8C-BC55-F87069A9B75B}">
      <dgm:prSet/>
      <dgm:spPr/>
      <dgm:t>
        <a:bodyPr/>
        <a:lstStyle/>
        <a:p>
          <a:endParaRPr lang="en-US" sz="1000" b="1"/>
        </a:p>
      </dgm:t>
    </dgm:pt>
    <dgm:pt modelId="{6B124CFD-846C-4C83-899D-08E1292DE08E}">
      <dgm:prSet custT="1"/>
      <dgm:spPr/>
      <dgm:t>
        <a:bodyPr/>
        <a:lstStyle/>
        <a:p>
          <a:r>
            <a:rPr lang="en-US" sz="1000" b="1" dirty="0" smtClean="0"/>
            <a:t>Commercial Deployment</a:t>
          </a:r>
          <a:endParaRPr lang="en-US" sz="1000" b="1" dirty="0"/>
        </a:p>
      </dgm:t>
    </dgm:pt>
    <dgm:pt modelId="{03C190BD-F81B-43B5-B1AF-571E39ADE182}" type="parTrans" cxnId="{E1E1C3C7-CD79-4948-9581-9E6BAEBC3EDE}">
      <dgm:prSet/>
      <dgm:spPr/>
      <dgm:t>
        <a:bodyPr/>
        <a:lstStyle/>
        <a:p>
          <a:endParaRPr lang="en-US" sz="1000" b="1"/>
        </a:p>
      </dgm:t>
    </dgm:pt>
    <dgm:pt modelId="{797C6E37-A266-4B8C-A5F1-E3A4A1BB32B9}" type="sibTrans" cxnId="{E1E1C3C7-CD79-4948-9581-9E6BAEBC3EDE}">
      <dgm:prSet/>
      <dgm:spPr/>
      <dgm:t>
        <a:bodyPr/>
        <a:lstStyle/>
        <a:p>
          <a:endParaRPr lang="en-US" sz="1000" b="1"/>
        </a:p>
      </dgm:t>
    </dgm:pt>
    <dgm:pt modelId="{72725383-4FA0-4AEE-97C9-A3F1961FF10D}">
      <dgm:prSet custT="1"/>
      <dgm:spPr/>
      <dgm:t>
        <a:bodyPr/>
        <a:lstStyle/>
        <a:p>
          <a:r>
            <a:rPr lang="en-US" sz="1000" b="1" dirty="0" smtClean="0"/>
            <a:t>Technology Transfer</a:t>
          </a:r>
          <a:endParaRPr lang="en-US" sz="1000" b="1" dirty="0"/>
        </a:p>
      </dgm:t>
    </dgm:pt>
    <dgm:pt modelId="{D05A77AB-3E95-442E-82B5-24F624599A68}" type="sibTrans" cxnId="{C79268AC-3CDA-4F64-A43A-D7744CE158CF}">
      <dgm:prSet/>
      <dgm:spPr/>
      <dgm:t>
        <a:bodyPr/>
        <a:lstStyle/>
        <a:p>
          <a:endParaRPr lang="en-US" sz="1000" b="1"/>
        </a:p>
      </dgm:t>
    </dgm:pt>
    <dgm:pt modelId="{062E5A19-BC51-40A4-B465-8A480DC084EB}" type="parTrans" cxnId="{C79268AC-3CDA-4F64-A43A-D7744CE158CF}">
      <dgm:prSet/>
      <dgm:spPr/>
      <dgm:t>
        <a:bodyPr/>
        <a:lstStyle/>
        <a:p>
          <a:endParaRPr lang="en-US" sz="1000" b="1"/>
        </a:p>
      </dgm:t>
    </dgm:pt>
    <dgm:pt modelId="{A84EBD8C-4C54-4266-B5E1-5EB16F80144D}">
      <dgm:prSet custT="1"/>
      <dgm:spPr/>
      <dgm:t>
        <a:bodyPr lIns="0" rIns="0" bIns="91440"/>
        <a:lstStyle/>
        <a:p>
          <a:r>
            <a:rPr lang="en-US" sz="1000" b="1" dirty="0" smtClean="0"/>
            <a:t>Major  Initiatives</a:t>
          </a:r>
          <a:endParaRPr lang="en-US" sz="1000" b="1" dirty="0"/>
        </a:p>
      </dgm:t>
    </dgm:pt>
    <dgm:pt modelId="{D8576E90-7003-4145-AE5A-A26E0D5D25AD}" type="sibTrans" cxnId="{B6F9D6E9-C6DA-43A9-AF5E-2BCC5ED30205}">
      <dgm:prSet/>
      <dgm:spPr/>
      <dgm:t>
        <a:bodyPr/>
        <a:lstStyle/>
        <a:p>
          <a:endParaRPr lang="en-US" sz="1000" b="1"/>
        </a:p>
      </dgm:t>
    </dgm:pt>
    <dgm:pt modelId="{4457F949-F6F4-4036-AED8-CC89A05D450A}" type="parTrans" cxnId="{B6F9D6E9-C6DA-43A9-AF5E-2BCC5ED30205}">
      <dgm:prSet/>
      <dgm:spPr/>
      <dgm:t>
        <a:bodyPr/>
        <a:lstStyle/>
        <a:p>
          <a:endParaRPr lang="en-US" sz="1000" b="1"/>
        </a:p>
      </dgm:t>
    </dgm:pt>
    <dgm:pt modelId="{5E1DA871-A195-4FB1-942B-91E3FDFC6C43}">
      <dgm:prSet custT="1"/>
      <dgm:spPr/>
      <dgm:t>
        <a:bodyPr lIns="0" tIns="91440" rIns="0"/>
        <a:lstStyle/>
        <a:p>
          <a:r>
            <a:rPr lang="en-US" sz="1000" b="1" dirty="0" smtClean="0"/>
            <a:t>Intellectual Property Protection</a:t>
          </a:r>
          <a:endParaRPr lang="en-US" sz="1000" b="1" dirty="0"/>
        </a:p>
      </dgm:t>
    </dgm:pt>
    <dgm:pt modelId="{C941E7B0-82AF-432F-87E1-5B6B0372A21D}" type="sibTrans" cxnId="{B0B80E8A-8E37-4D9D-8182-0C01BF7278EF}">
      <dgm:prSet/>
      <dgm:spPr/>
      <dgm:t>
        <a:bodyPr/>
        <a:lstStyle/>
        <a:p>
          <a:endParaRPr lang="en-US" sz="1000" b="1"/>
        </a:p>
      </dgm:t>
    </dgm:pt>
    <dgm:pt modelId="{9B3035E8-8088-47A5-AE4A-A05EFA2B4448}" type="parTrans" cxnId="{B0B80E8A-8E37-4D9D-8182-0C01BF7278EF}">
      <dgm:prSet/>
      <dgm:spPr/>
      <dgm:t>
        <a:bodyPr/>
        <a:lstStyle/>
        <a:p>
          <a:endParaRPr lang="en-US" sz="1000" b="1"/>
        </a:p>
      </dgm:t>
    </dgm:pt>
    <dgm:pt modelId="{996F0456-9556-4F86-BEC0-1F8805D84311}">
      <dgm:prSet phldrT="[Text]" custT="1"/>
      <dgm:spPr/>
      <dgm:t>
        <a:bodyPr/>
        <a:lstStyle/>
        <a:p>
          <a:r>
            <a:rPr lang="en-US" sz="1000" b="1" dirty="0" smtClean="0"/>
            <a:t>Direct DOE Transactions</a:t>
          </a:r>
          <a:endParaRPr lang="en-US" sz="1000" b="1" dirty="0"/>
        </a:p>
      </dgm:t>
    </dgm:pt>
    <dgm:pt modelId="{49C67425-DFB5-4880-9247-5C4995C287A8}" type="sibTrans" cxnId="{223110EB-809C-4E6C-BC01-FDFE9474DF18}">
      <dgm:prSet/>
      <dgm:spPr/>
      <dgm:t>
        <a:bodyPr/>
        <a:lstStyle/>
        <a:p>
          <a:endParaRPr lang="en-US" sz="1000" b="1"/>
        </a:p>
      </dgm:t>
    </dgm:pt>
    <dgm:pt modelId="{54233E6F-9B40-470A-8E02-10B62C006DEE}" type="parTrans" cxnId="{223110EB-809C-4E6C-BC01-FDFE9474DF18}">
      <dgm:prSet/>
      <dgm:spPr/>
      <dgm:t>
        <a:bodyPr/>
        <a:lstStyle/>
        <a:p>
          <a:endParaRPr lang="en-US" sz="1000" b="1"/>
        </a:p>
      </dgm:t>
    </dgm:pt>
    <dgm:pt modelId="{6AA7888B-8668-4CBA-AA45-903F80786E77}">
      <dgm:prSet custT="1"/>
      <dgm:spPr/>
      <dgm:t>
        <a:bodyPr/>
        <a:lstStyle/>
        <a:p>
          <a:r>
            <a:rPr lang="en-US" sz="1000" b="1" dirty="0" smtClean="0"/>
            <a:t>Litigation Support</a:t>
          </a:r>
          <a:endParaRPr lang="en-US" sz="1000" b="1" dirty="0"/>
        </a:p>
      </dgm:t>
    </dgm:pt>
    <dgm:pt modelId="{C3AB797F-6E96-4A77-B86B-AE65A38A63FE}" type="parTrans" cxnId="{31905A82-B141-4B5E-A86A-B3DAA6A82CCB}">
      <dgm:prSet/>
      <dgm:spPr/>
      <dgm:t>
        <a:bodyPr/>
        <a:lstStyle/>
        <a:p>
          <a:endParaRPr lang="en-US"/>
        </a:p>
      </dgm:t>
    </dgm:pt>
    <dgm:pt modelId="{62A2E4D8-BFEC-4278-9F71-9805FB557C99}" type="sibTrans" cxnId="{31905A82-B141-4B5E-A86A-B3DAA6A82CCB}">
      <dgm:prSet/>
      <dgm:spPr/>
      <dgm:t>
        <a:bodyPr/>
        <a:lstStyle/>
        <a:p>
          <a:endParaRPr lang="en-US"/>
        </a:p>
      </dgm:t>
    </dgm:pt>
    <dgm:pt modelId="{4E8FC153-DE4D-4394-96FA-8B055BA7EC02}" type="pres">
      <dgm:prSet presAssocID="{311FBA7E-1057-4282-962B-E7635027A55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4779C8-BA38-4C02-B544-85AC49E443A9}" type="pres">
      <dgm:prSet presAssocID="{8E0B0CC1-3903-46FA-A72A-39852BBDE19B}" presName="centerShape" presStyleLbl="node0" presStyleIdx="0" presStyleCnt="1" custScaleX="117322" custScaleY="114610"/>
      <dgm:spPr/>
      <dgm:t>
        <a:bodyPr/>
        <a:lstStyle/>
        <a:p>
          <a:endParaRPr lang="en-US"/>
        </a:p>
      </dgm:t>
    </dgm:pt>
    <dgm:pt modelId="{6042D9DE-6369-41E7-8365-244A002753B1}" type="pres">
      <dgm:prSet presAssocID="{996F0456-9556-4F86-BEC0-1F8805D84311}" presName="node" presStyleLbl="node1" presStyleIdx="0" presStyleCnt="8" custScaleX="118641" custScaleY="111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A4372D-F377-4844-B7C9-61F8C9822D0F}" type="pres">
      <dgm:prSet presAssocID="{996F0456-9556-4F86-BEC0-1F8805D84311}" presName="dummy" presStyleCnt="0"/>
      <dgm:spPr/>
      <dgm:t>
        <a:bodyPr/>
        <a:lstStyle/>
        <a:p>
          <a:endParaRPr lang="en-US"/>
        </a:p>
      </dgm:t>
    </dgm:pt>
    <dgm:pt modelId="{BD98DD6F-679C-4195-A852-B6745E7C41C6}" type="pres">
      <dgm:prSet presAssocID="{49C67425-DFB5-4880-9247-5C4995C287A8}" presName="sibTrans" presStyleLbl="sibTrans2D1" presStyleIdx="0" presStyleCnt="8"/>
      <dgm:spPr/>
      <dgm:t>
        <a:bodyPr/>
        <a:lstStyle/>
        <a:p>
          <a:endParaRPr lang="en-US"/>
        </a:p>
      </dgm:t>
    </dgm:pt>
    <dgm:pt modelId="{B6657441-5A0B-4911-8732-215CB94B2F67}" type="pres">
      <dgm:prSet presAssocID="{D2BF5AD4-9B75-45FA-8546-A5F00ED544CD}" presName="node" presStyleLbl="node1" presStyleIdx="1" presStyleCnt="8" custScaleX="118641" custScaleY="111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226C95-5851-4FF9-8A97-190560657B84}" type="pres">
      <dgm:prSet presAssocID="{D2BF5AD4-9B75-45FA-8546-A5F00ED544CD}" presName="dummy" presStyleCnt="0"/>
      <dgm:spPr/>
      <dgm:t>
        <a:bodyPr/>
        <a:lstStyle/>
        <a:p>
          <a:endParaRPr lang="en-US"/>
        </a:p>
      </dgm:t>
    </dgm:pt>
    <dgm:pt modelId="{337A1B18-18DA-4F85-AD9E-5EA5C29AA7CB}" type="pres">
      <dgm:prSet presAssocID="{230D1755-63E7-464D-847C-674ADA5B05E4}" presName="sibTrans" presStyleLbl="sibTrans2D1" presStyleIdx="1" presStyleCnt="8"/>
      <dgm:spPr/>
      <dgm:t>
        <a:bodyPr/>
        <a:lstStyle/>
        <a:p>
          <a:endParaRPr lang="en-US"/>
        </a:p>
      </dgm:t>
    </dgm:pt>
    <dgm:pt modelId="{704E26B1-6203-4ADB-8A95-1234AF77EFC5}" type="pres">
      <dgm:prSet presAssocID="{72725383-4FA0-4AEE-97C9-A3F1961FF10D}" presName="node" presStyleLbl="node1" presStyleIdx="2" presStyleCnt="8" custScaleX="123249" custScaleY="1159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9D9481-3053-487B-9F3F-CF6AB30A4D9D}" type="pres">
      <dgm:prSet presAssocID="{72725383-4FA0-4AEE-97C9-A3F1961FF10D}" presName="dummy" presStyleCnt="0"/>
      <dgm:spPr/>
      <dgm:t>
        <a:bodyPr/>
        <a:lstStyle/>
        <a:p>
          <a:endParaRPr lang="en-US"/>
        </a:p>
      </dgm:t>
    </dgm:pt>
    <dgm:pt modelId="{7B5B7A4F-EE7F-48D6-B027-0E0005362DB3}" type="pres">
      <dgm:prSet presAssocID="{D05A77AB-3E95-442E-82B5-24F624599A68}" presName="sibTrans" presStyleLbl="sibTrans2D1" presStyleIdx="2" presStyleCnt="8"/>
      <dgm:spPr/>
      <dgm:t>
        <a:bodyPr/>
        <a:lstStyle/>
        <a:p>
          <a:endParaRPr lang="en-US"/>
        </a:p>
      </dgm:t>
    </dgm:pt>
    <dgm:pt modelId="{4BDB8BD4-0B7F-480D-92B9-6681DD65D881}" type="pres">
      <dgm:prSet presAssocID="{6AA7888B-8668-4CBA-AA45-903F80786E77}" presName="node" presStyleLbl="node1" presStyleIdx="3" presStyleCnt="8" custScaleX="118788" custScaleY="1138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D12EFD-4CE5-4234-A4FC-0C3D51F1AC89}" type="pres">
      <dgm:prSet presAssocID="{6AA7888B-8668-4CBA-AA45-903F80786E77}" presName="dummy" presStyleCnt="0"/>
      <dgm:spPr/>
      <dgm:t>
        <a:bodyPr/>
        <a:lstStyle/>
        <a:p>
          <a:endParaRPr lang="en-US"/>
        </a:p>
      </dgm:t>
    </dgm:pt>
    <dgm:pt modelId="{23536636-AA70-482B-8713-7F267C3C97CA}" type="pres">
      <dgm:prSet presAssocID="{62A2E4D8-BFEC-4278-9F71-9805FB557C99}" presName="sibTrans" presStyleLbl="sibTrans2D1" presStyleIdx="3" presStyleCnt="8"/>
      <dgm:spPr/>
      <dgm:t>
        <a:bodyPr/>
        <a:lstStyle/>
        <a:p>
          <a:endParaRPr lang="en-US"/>
        </a:p>
      </dgm:t>
    </dgm:pt>
    <dgm:pt modelId="{BA001EE2-8EF4-4BA9-945D-01AE7221840E}" type="pres">
      <dgm:prSet presAssocID="{6B124CFD-846C-4C83-899D-08E1292DE08E}" presName="node" presStyleLbl="node1" presStyleIdx="4" presStyleCnt="8" custScaleX="118641" custScaleY="111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A14136-6209-4475-9F4B-320A49B82492}" type="pres">
      <dgm:prSet presAssocID="{6B124CFD-846C-4C83-899D-08E1292DE08E}" presName="dummy" presStyleCnt="0"/>
      <dgm:spPr/>
      <dgm:t>
        <a:bodyPr/>
        <a:lstStyle/>
        <a:p>
          <a:endParaRPr lang="en-US"/>
        </a:p>
      </dgm:t>
    </dgm:pt>
    <dgm:pt modelId="{EF61FDAE-0DFB-46B4-B824-6173D30BECF8}" type="pres">
      <dgm:prSet presAssocID="{797C6E37-A266-4B8C-A5F1-E3A4A1BB32B9}" presName="sibTrans" presStyleLbl="sibTrans2D1" presStyleIdx="4" presStyleCnt="8"/>
      <dgm:spPr/>
      <dgm:t>
        <a:bodyPr/>
        <a:lstStyle/>
        <a:p>
          <a:endParaRPr lang="en-US"/>
        </a:p>
      </dgm:t>
    </dgm:pt>
    <dgm:pt modelId="{25E12A40-195B-4313-A844-E4DD999407FA}" type="pres">
      <dgm:prSet presAssocID="{5E1DA871-A195-4FB1-942B-91E3FDFC6C43}" presName="node" presStyleLbl="node1" presStyleIdx="5" presStyleCnt="8" custScaleX="118641" custScaleY="111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D3FEBF-7B36-48EC-92F0-F2D3BBF0A4F0}" type="pres">
      <dgm:prSet presAssocID="{5E1DA871-A195-4FB1-942B-91E3FDFC6C43}" presName="dummy" presStyleCnt="0"/>
      <dgm:spPr/>
      <dgm:t>
        <a:bodyPr/>
        <a:lstStyle/>
        <a:p>
          <a:endParaRPr lang="en-US"/>
        </a:p>
      </dgm:t>
    </dgm:pt>
    <dgm:pt modelId="{66820E17-C0A4-4CEC-85AA-958BED946F7F}" type="pres">
      <dgm:prSet presAssocID="{C941E7B0-82AF-432F-87E1-5B6B0372A21D}" presName="sibTrans" presStyleLbl="sibTrans2D1" presStyleIdx="5" presStyleCnt="8"/>
      <dgm:spPr/>
      <dgm:t>
        <a:bodyPr/>
        <a:lstStyle/>
        <a:p>
          <a:endParaRPr lang="en-US"/>
        </a:p>
      </dgm:t>
    </dgm:pt>
    <dgm:pt modelId="{C94F8B53-66E0-47D5-A348-8C0AA9DD9927}" type="pres">
      <dgm:prSet presAssocID="{A84EBD8C-4C54-4266-B5E1-5EB16F80144D}" presName="node" presStyleLbl="node1" presStyleIdx="6" presStyleCnt="8" custScaleX="118641" custScaleY="111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D47B5F-12D5-4306-80FC-46BB1708C457}" type="pres">
      <dgm:prSet presAssocID="{A84EBD8C-4C54-4266-B5E1-5EB16F80144D}" presName="dummy" presStyleCnt="0"/>
      <dgm:spPr/>
      <dgm:t>
        <a:bodyPr/>
        <a:lstStyle/>
        <a:p>
          <a:endParaRPr lang="en-US"/>
        </a:p>
      </dgm:t>
    </dgm:pt>
    <dgm:pt modelId="{FFF38B30-8603-4506-AE65-E2FF0EDA2A85}" type="pres">
      <dgm:prSet presAssocID="{D8576E90-7003-4145-AE5A-A26E0D5D25AD}" presName="sibTrans" presStyleLbl="sibTrans2D1" presStyleIdx="6" presStyleCnt="8"/>
      <dgm:spPr/>
      <dgm:t>
        <a:bodyPr/>
        <a:lstStyle/>
        <a:p>
          <a:endParaRPr lang="en-US"/>
        </a:p>
      </dgm:t>
    </dgm:pt>
    <dgm:pt modelId="{D3FF2D1F-295B-4057-8C71-597C88E925CE}" type="pres">
      <dgm:prSet presAssocID="{4F0B7229-6F29-4234-8BA8-7C46FBF3BAA8}" presName="node" presStyleLbl="node1" presStyleIdx="7" presStyleCnt="8" custScaleX="118641" custScaleY="111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F769C3-B6F8-4F1D-8FCD-C4CBEF5CE3DB}" type="pres">
      <dgm:prSet presAssocID="{4F0B7229-6F29-4234-8BA8-7C46FBF3BAA8}" presName="dummy" presStyleCnt="0"/>
      <dgm:spPr/>
      <dgm:t>
        <a:bodyPr/>
        <a:lstStyle/>
        <a:p>
          <a:endParaRPr lang="en-US"/>
        </a:p>
      </dgm:t>
    </dgm:pt>
    <dgm:pt modelId="{B09F29DB-5FB7-4DBD-B37B-18E28FD341DF}" type="pres">
      <dgm:prSet presAssocID="{6F91E87C-4693-47E0-991D-00D05672A2DA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B6F9D6E9-C6DA-43A9-AF5E-2BCC5ED30205}" srcId="{8E0B0CC1-3903-46FA-A72A-39852BBDE19B}" destId="{A84EBD8C-4C54-4266-B5E1-5EB16F80144D}" srcOrd="6" destOrd="0" parTransId="{4457F949-F6F4-4036-AED8-CC89A05D450A}" sibTransId="{D8576E90-7003-4145-AE5A-A26E0D5D25AD}"/>
    <dgm:cxn modelId="{54D43AAD-9C37-4389-AA46-350104C5B050}" type="presOf" srcId="{6B124CFD-846C-4C83-899D-08E1292DE08E}" destId="{BA001EE2-8EF4-4BA9-945D-01AE7221840E}" srcOrd="0" destOrd="0" presId="urn:microsoft.com/office/officeart/2005/8/layout/radial6"/>
    <dgm:cxn modelId="{88D12E04-DF18-4C21-944A-2503D59ABA17}" type="presOf" srcId="{6F91E87C-4693-47E0-991D-00D05672A2DA}" destId="{B09F29DB-5FB7-4DBD-B37B-18E28FD341DF}" srcOrd="0" destOrd="0" presId="urn:microsoft.com/office/officeart/2005/8/layout/radial6"/>
    <dgm:cxn modelId="{C79268AC-3CDA-4F64-A43A-D7744CE158CF}" srcId="{8E0B0CC1-3903-46FA-A72A-39852BBDE19B}" destId="{72725383-4FA0-4AEE-97C9-A3F1961FF10D}" srcOrd="2" destOrd="0" parTransId="{062E5A19-BC51-40A4-B465-8A480DC084EB}" sibTransId="{D05A77AB-3E95-442E-82B5-24F624599A68}"/>
    <dgm:cxn modelId="{58AE2625-5A7F-44EA-855E-B0E1EEEE4739}" type="presOf" srcId="{A84EBD8C-4C54-4266-B5E1-5EB16F80144D}" destId="{C94F8B53-66E0-47D5-A348-8C0AA9DD9927}" srcOrd="0" destOrd="0" presId="urn:microsoft.com/office/officeart/2005/8/layout/radial6"/>
    <dgm:cxn modelId="{72CD2ECC-FBA6-4E5D-8D1B-845A1AFBA901}" type="presOf" srcId="{D2BF5AD4-9B75-45FA-8546-A5F00ED544CD}" destId="{B6657441-5A0B-4911-8732-215CB94B2F67}" srcOrd="0" destOrd="0" presId="urn:microsoft.com/office/officeart/2005/8/layout/radial6"/>
    <dgm:cxn modelId="{A43FAF1F-2E2A-437C-B4F0-280BD48C389E}" type="presOf" srcId="{8E0B0CC1-3903-46FA-A72A-39852BBDE19B}" destId="{864779C8-BA38-4C02-B544-85AC49E443A9}" srcOrd="0" destOrd="0" presId="urn:microsoft.com/office/officeart/2005/8/layout/radial6"/>
    <dgm:cxn modelId="{B0D2F814-0449-4EB7-AB73-F09B4A64F4D6}" type="presOf" srcId="{311FBA7E-1057-4282-962B-E7635027A55E}" destId="{4E8FC153-DE4D-4394-96FA-8B055BA7EC02}" srcOrd="0" destOrd="0" presId="urn:microsoft.com/office/officeart/2005/8/layout/radial6"/>
    <dgm:cxn modelId="{B58C1DD5-23EA-403C-AD9E-D87B611768CF}" type="presOf" srcId="{230D1755-63E7-464D-847C-674ADA5B05E4}" destId="{337A1B18-18DA-4F85-AD9E-5EA5C29AA7CB}" srcOrd="0" destOrd="0" presId="urn:microsoft.com/office/officeart/2005/8/layout/radial6"/>
    <dgm:cxn modelId="{CE8493B6-E78E-4AF0-A044-F2BFE54222EC}" type="presOf" srcId="{6AA7888B-8668-4CBA-AA45-903F80786E77}" destId="{4BDB8BD4-0B7F-480D-92B9-6681DD65D881}" srcOrd="0" destOrd="0" presId="urn:microsoft.com/office/officeart/2005/8/layout/radial6"/>
    <dgm:cxn modelId="{B55E9E45-3977-44B8-8389-8B87E7FD03D7}" type="presOf" srcId="{5E1DA871-A195-4FB1-942B-91E3FDFC6C43}" destId="{25E12A40-195B-4313-A844-E4DD999407FA}" srcOrd="0" destOrd="0" presId="urn:microsoft.com/office/officeart/2005/8/layout/radial6"/>
    <dgm:cxn modelId="{EE3C147A-16AA-4729-8EA2-E1AEF975974D}" type="presOf" srcId="{62A2E4D8-BFEC-4278-9F71-9805FB557C99}" destId="{23536636-AA70-482B-8713-7F267C3C97CA}" srcOrd="0" destOrd="0" presId="urn:microsoft.com/office/officeart/2005/8/layout/radial6"/>
    <dgm:cxn modelId="{6E290A09-F12A-4088-8D81-C974DDB8F72B}" srcId="{8E0B0CC1-3903-46FA-A72A-39852BBDE19B}" destId="{4F0B7229-6F29-4234-8BA8-7C46FBF3BAA8}" srcOrd="7" destOrd="0" parTransId="{6B3A6F84-AAB1-44B6-895A-07867828CB3E}" sibTransId="{6F91E87C-4693-47E0-991D-00D05672A2DA}"/>
    <dgm:cxn modelId="{D578507D-3BEA-41F8-A60F-FD1ACB79E671}" type="presOf" srcId="{996F0456-9556-4F86-BEC0-1F8805D84311}" destId="{6042D9DE-6369-41E7-8365-244A002753B1}" srcOrd="0" destOrd="0" presId="urn:microsoft.com/office/officeart/2005/8/layout/radial6"/>
    <dgm:cxn modelId="{D69E8FEB-BC39-488B-9089-0CDE73B7EDF6}" type="presOf" srcId="{D8576E90-7003-4145-AE5A-A26E0D5D25AD}" destId="{FFF38B30-8603-4506-AE65-E2FF0EDA2A85}" srcOrd="0" destOrd="0" presId="urn:microsoft.com/office/officeart/2005/8/layout/radial6"/>
    <dgm:cxn modelId="{7D4FBFD2-8871-4014-B0BF-F6094D943EC1}" type="presOf" srcId="{C941E7B0-82AF-432F-87E1-5B6B0372A21D}" destId="{66820E17-C0A4-4CEC-85AA-958BED946F7F}" srcOrd="0" destOrd="0" presId="urn:microsoft.com/office/officeart/2005/8/layout/radial6"/>
    <dgm:cxn modelId="{D1EFABBD-3C6F-48D9-AC50-EF4D3E1A3144}" type="presOf" srcId="{797C6E37-A266-4B8C-A5F1-E3A4A1BB32B9}" destId="{EF61FDAE-0DFB-46B4-B824-6173D30BECF8}" srcOrd="0" destOrd="0" presId="urn:microsoft.com/office/officeart/2005/8/layout/radial6"/>
    <dgm:cxn modelId="{F8BF39A4-AF52-47E9-8637-D482DBED06D7}" type="presOf" srcId="{49C67425-DFB5-4880-9247-5C4995C287A8}" destId="{BD98DD6F-679C-4195-A852-B6745E7C41C6}" srcOrd="0" destOrd="0" presId="urn:microsoft.com/office/officeart/2005/8/layout/radial6"/>
    <dgm:cxn modelId="{31905A82-B141-4B5E-A86A-B3DAA6A82CCB}" srcId="{8E0B0CC1-3903-46FA-A72A-39852BBDE19B}" destId="{6AA7888B-8668-4CBA-AA45-903F80786E77}" srcOrd="3" destOrd="0" parTransId="{C3AB797F-6E96-4A77-B86B-AE65A38A63FE}" sibTransId="{62A2E4D8-BFEC-4278-9F71-9805FB557C99}"/>
    <dgm:cxn modelId="{E1E1C3C7-CD79-4948-9581-9E6BAEBC3EDE}" srcId="{8E0B0CC1-3903-46FA-A72A-39852BBDE19B}" destId="{6B124CFD-846C-4C83-899D-08E1292DE08E}" srcOrd="4" destOrd="0" parTransId="{03C190BD-F81B-43B5-B1AF-571E39ADE182}" sibTransId="{797C6E37-A266-4B8C-A5F1-E3A4A1BB32B9}"/>
    <dgm:cxn modelId="{223110EB-809C-4E6C-BC01-FDFE9474DF18}" srcId="{8E0B0CC1-3903-46FA-A72A-39852BBDE19B}" destId="{996F0456-9556-4F86-BEC0-1F8805D84311}" srcOrd="0" destOrd="0" parTransId="{54233E6F-9B40-470A-8E02-10B62C006DEE}" sibTransId="{49C67425-DFB5-4880-9247-5C4995C287A8}"/>
    <dgm:cxn modelId="{B0B80E8A-8E37-4D9D-8182-0C01BF7278EF}" srcId="{8E0B0CC1-3903-46FA-A72A-39852BBDE19B}" destId="{5E1DA871-A195-4FB1-942B-91E3FDFC6C43}" srcOrd="5" destOrd="0" parTransId="{9B3035E8-8088-47A5-AE4A-A05EFA2B4448}" sibTransId="{C941E7B0-82AF-432F-87E1-5B6B0372A21D}"/>
    <dgm:cxn modelId="{F38AC76C-0071-4C8C-BC55-F87069A9B75B}" srcId="{8E0B0CC1-3903-46FA-A72A-39852BBDE19B}" destId="{D2BF5AD4-9B75-45FA-8546-A5F00ED544CD}" srcOrd="1" destOrd="0" parTransId="{B2D6110B-BC6E-4F9D-8435-4DF734D50ACB}" sibTransId="{230D1755-63E7-464D-847C-674ADA5B05E4}"/>
    <dgm:cxn modelId="{9055F7CA-B191-4F8A-8279-5B14E95EA951}" type="presOf" srcId="{4F0B7229-6F29-4234-8BA8-7C46FBF3BAA8}" destId="{D3FF2D1F-295B-4057-8C71-597C88E925CE}" srcOrd="0" destOrd="0" presId="urn:microsoft.com/office/officeart/2005/8/layout/radial6"/>
    <dgm:cxn modelId="{AADAF770-80AA-406D-B674-B53DA207D03D}" type="presOf" srcId="{72725383-4FA0-4AEE-97C9-A3F1961FF10D}" destId="{704E26B1-6203-4ADB-8A95-1234AF77EFC5}" srcOrd="0" destOrd="0" presId="urn:microsoft.com/office/officeart/2005/8/layout/radial6"/>
    <dgm:cxn modelId="{875968AC-4B89-43DB-BDB5-8804FFFAF940}" type="presOf" srcId="{D05A77AB-3E95-442E-82B5-24F624599A68}" destId="{7B5B7A4F-EE7F-48D6-B027-0E0005362DB3}" srcOrd="0" destOrd="0" presId="urn:microsoft.com/office/officeart/2005/8/layout/radial6"/>
    <dgm:cxn modelId="{33ACB7A1-83E1-483D-9EB1-961AAAC996DB}" srcId="{311FBA7E-1057-4282-962B-E7635027A55E}" destId="{8E0B0CC1-3903-46FA-A72A-39852BBDE19B}" srcOrd="0" destOrd="0" parTransId="{BC80A483-3119-4815-A383-CB5519BDA0E5}" sibTransId="{3F3D4158-E76E-4698-8C22-FF80878D465E}"/>
    <dgm:cxn modelId="{F348E9F9-9380-4714-84D5-0040AA3B920A}" type="presParOf" srcId="{4E8FC153-DE4D-4394-96FA-8B055BA7EC02}" destId="{864779C8-BA38-4C02-B544-85AC49E443A9}" srcOrd="0" destOrd="0" presId="urn:microsoft.com/office/officeart/2005/8/layout/radial6"/>
    <dgm:cxn modelId="{4FC375C8-682D-479C-B267-76D7B2AE9E22}" type="presParOf" srcId="{4E8FC153-DE4D-4394-96FA-8B055BA7EC02}" destId="{6042D9DE-6369-41E7-8365-244A002753B1}" srcOrd="1" destOrd="0" presId="urn:microsoft.com/office/officeart/2005/8/layout/radial6"/>
    <dgm:cxn modelId="{9217E2CB-5F7A-4F0C-90CE-57C750198BF3}" type="presParOf" srcId="{4E8FC153-DE4D-4394-96FA-8B055BA7EC02}" destId="{E9A4372D-F377-4844-B7C9-61F8C9822D0F}" srcOrd="2" destOrd="0" presId="urn:microsoft.com/office/officeart/2005/8/layout/radial6"/>
    <dgm:cxn modelId="{D18CA627-4BEA-4633-97F3-4D78222CB131}" type="presParOf" srcId="{4E8FC153-DE4D-4394-96FA-8B055BA7EC02}" destId="{BD98DD6F-679C-4195-A852-B6745E7C41C6}" srcOrd="3" destOrd="0" presId="urn:microsoft.com/office/officeart/2005/8/layout/radial6"/>
    <dgm:cxn modelId="{D5C3E0EE-F88E-4571-9815-14B63EF22FFD}" type="presParOf" srcId="{4E8FC153-DE4D-4394-96FA-8B055BA7EC02}" destId="{B6657441-5A0B-4911-8732-215CB94B2F67}" srcOrd="4" destOrd="0" presId="urn:microsoft.com/office/officeart/2005/8/layout/radial6"/>
    <dgm:cxn modelId="{1911FDC9-B4CE-4119-BEAB-2BECF74CE42C}" type="presParOf" srcId="{4E8FC153-DE4D-4394-96FA-8B055BA7EC02}" destId="{9D226C95-5851-4FF9-8A97-190560657B84}" srcOrd="5" destOrd="0" presId="urn:microsoft.com/office/officeart/2005/8/layout/radial6"/>
    <dgm:cxn modelId="{96AA4C35-E611-4320-9EAC-5B0293CCDF09}" type="presParOf" srcId="{4E8FC153-DE4D-4394-96FA-8B055BA7EC02}" destId="{337A1B18-18DA-4F85-AD9E-5EA5C29AA7CB}" srcOrd="6" destOrd="0" presId="urn:microsoft.com/office/officeart/2005/8/layout/radial6"/>
    <dgm:cxn modelId="{52AB0B5F-6B8A-48B4-A9B6-A147A269B87B}" type="presParOf" srcId="{4E8FC153-DE4D-4394-96FA-8B055BA7EC02}" destId="{704E26B1-6203-4ADB-8A95-1234AF77EFC5}" srcOrd="7" destOrd="0" presId="urn:microsoft.com/office/officeart/2005/8/layout/radial6"/>
    <dgm:cxn modelId="{44258A24-D62A-4B0F-9F1B-8C96B185D9B3}" type="presParOf" srcId="{4E8FC153-DE4D-4394-96FA-8B055BA7EC02}" destId="{E29D9481-3053-487B-9F3F-CF6AB30A4D9D}" srcOrd="8" destOrd="0" presId="urn:microsoft.com/office/officeart/2005/8/layout/radial6"/>
    <dgm:cxn modelId="{28D73A5F-47D9-4097-8166-4BA33222E3DF}" type="presParOf" srcId="{4E8FC153-DE4D-4394-96FA-8B055BA7EC02}" destId="{7B5B7A4F-EE7F-48D6-B027-0E0005362DB3}" srcOrd="9" destOrd="0" presId="urn:microsoft.com/office/officeart/2005/8/layout/radial6"/>
    <dgm:cxn modelId="{23563324-64B9-4790-98BB-8C467D86ACCC}" type="presParOf" srcId="{4E8FC153-DE4D-4394-96FA-8B055BA7EC02}" destId="{4BDB8BD4-0B7F-480D-92B9-6681DD65D881}" srcOrd="10" destOrd="0" presId="urn:microsoft.com/office/officeart/2005/8/layout/radial6"/>
    <dgm:cxn modelId="{41CF9163-9B93-407B-ACB9-D1F2E7DCD783}" type="presParOf" srcId="{4E8FC153-DE4D-4394-96FA-8B055BA7EC02}" destId="{FFD12EFD-4CE5-4234-A4FC-0C3D51F1AC89}" srcOrd="11" destOrd="0" presId="urn:microsoft.com/office/officeart/2005/8/layout/radial6"/>
    <dgm:cxn modelId="{F1EDF9DD-E09F-471D-92AC-2CD593F8E3A7}" type="presParOf" srcId="{4E8FC153-DE4D-4394-96FA-8B055BA7EC02}" destId="{23536636-AA70-482B-8713-7F267C3C97CA}" srcOrd="12" destOrd="0" presId="urn:microsoft.com/office/officeart/2005/8/layout/radial6"/>
    <dgm:cxn modelId="{D88B7138-4651-4283-B2D6-7C6C1D03E5FD}" type="presParOf" srcId="{4E8FC153-DE4D-4394-96FA-8B055BA7EC02}" destId="{BA001EE2-8EF4-4BA9-945D-01AE7221840E}" srcOrd="13" destOrd="0" presId="urn:microsoft.com/office/officeart/2005/8/layout/radial6"/>
    <dgm:cxn modelId="{0A672673-9072-43CE-9990-11715DBFCAF7}" type="presParOf" srcId="{4E8FC153-DE4D-4394-96FA-8B055BA7EC02}" destId="{F7A14136-6209-4475-9F4B-320A49B82492}" srcOrd="14" destOrd="0" presId="urn:microsoft.com/office/officeart/2005/8/layout/radial6"/>
    <dgm:cxn modelId="{47B14DE3-4602-4549-A625-95C3E2B7A5DF}" type="presParOf" srcId="{4E8FC153-DE4D-4394-96FA-8B055BA7EC02}" destId="{EF61FDAE-0DFB-46B4-B824-6173D30BECF8}" srcOrd="15" destOrd="0" presId="urn:microsoft.com/office/officeart/2005/8/layout/radial6"/>
    <dgm:cxn modelId="{07798E91-4698-40F2-A1B5-87F584662DCE}" type="presParOf" srcId="{4E8FC153-DE4D-4394-96FA-8B055BA7EC02}" destId="{25E12A40-195B-4313-A844-E4DD999407FA}" srcOrd="16" destOrd="0" presId="urn:microsoft.com/office/officeart/2005/8/layout/radial6"/>
    <dgm:cxn modelId="{95A2F727-05BF-4819-BC39-43A648011591}" type="presParOf" srcId="{4E8FC153-DE4D-4394-96FA-8B055BA7EC02}" destId="{32D3FEBF-7B36-48EC-92F0-F2D3BBF0A4F0}" srcOrd="17" destOrd="0" presId="urn:microsoft.com/office/officeart/2005/8/layout/radial6"/>
    <dgm:cxn modelId="{173A464C-3B42-4CFD-98FC-58FB1050EC66}" type="presParOf" srcId="{4E8FC153-DE4D-4394-96FA-8B055BA7EC02}" destId="{66820E17-C0A4-4CEC-85AA-958BED946F7F}" srcOrd="18" destOrd="0" presId="urn:microsoft.com/office/officeart/2005/8/layout/radial6"/>
    <dgm:cxn modelId="{27C5970C-F332-428B-8433-0A3F24467551}" type="presParOf" srcId="{4E8FC153-DE4D-4394-96FA-8B055BA7EC02}" destId="{C94F8B53-66E0-47D5-A348-8C0AA9DD9927}" srcOrd="19" destOrd="0" presId="urn:microsoft.com/office/officeart/2005/8/layout/radial6"/>
    <dgm:cxn modelId="{7DB39A38-654C-47BC-88C2-9629CB186197}" type="presParOf" srcId="{4E8FC153-DE4D-4394-96FA-8B055BA7EC02}" destId="{2ED47B5F-12D5-4306-80FC-46BB1708C457}" srcOrd="20" destOrd="0" presId="urn:microsoft.com/office/officeart/2005/8/layout/radial6"/>
    <dgm:cxn modelId="{F9C277BD-50B1-4E3B-B2EF-45717B6F7456}" type="presParOf" srcId="{4E8FC153-DE4D-4394-96FA-8B055BA7EC02}" destId="{FFF38B30-8603-4506-AE65-E2FF0EDA2A85}" srcOrd="21" destOrd="0" presId="urn:microsoft.com/office/officeart/2005/8/layout/radial6"/>
    <dgm:cxn modelId="{FC847F2A-3195-44BE-A6BF-43A9418EECFF}" type="presParOf" srcId="{4E8FC153-DE4D-4394-96FA-8B055BA7EC02}" destId="{D3FF2D1F-295B-4057-8C71-597C88E925CE}" srcOrd="22" destOrd="0" presId="urn:microsoft.com/office/officeart/2005/8/layout/radial6"/>
    <dgm:cxn modelId="{0B9BD0F6-904C-4211-B5D0-18F5AA94B704}" type="presParOf" srcId="{4E8FC153-DE4D-4394-96FA-8B055BA7EC02}" destId="{BAF769C3-B6F8-4F1D-8FCD-C4CBEF5CE3DB}" srcOrd="23" destOrd="0" presId="urn:microsoft.com/office/officeart/2005/8/layout/radial6"/>
    <dgm:cxn modelId="{0F777E5E-3EF7-4F0C-B590-FDFB3063DFB4}" type="presParOf" srcId="{4E8FC153-DE4D-4394-96FA-8B055BA7EC02}" destId="{B09F29DB-5FB7-4DBD-B37B-18E28FD341DF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9F29DB-5FB7-4DBD-B37B-18E28FD341DF}">
      <dsp:nvSpPr>
        <dsp:cNvPr id="0" name=""/>
        <dsp:cNvSpPr/>
      </dsp:nvSpPr>
      <dsp:spPr>
        <a:xfrm>
          <a:off x="638131" y="394535"/>
          <a:ext cx="3564678" cy="3564678"/>
        </a:xfrm>
        <a:prstGeom prst="blockArc">
          <a:avLst>
            <a:gd name="adj1" fmla="val 13500000"/>
            <a:gd name="adj2" fmla="val 16200000"/>
            <a:gd name="adj3" fmla="val 342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38B30-8603-4506-AE65-E2FF0EDA2A85}">
      <dsp:nvSpPr>
        <dsp:cNvPr id="0" name=""/>
        <dsp:cNvSpPr/>
      </dsp:nvSpPr>
      <dsp:spPr>
        <a:xfrm>
          <a:off x="638131" y="394535"/>
          <a:ext cx="3564678" cy="3564678"/>
        </a:xfrm>
        <a:prstGeom prst="blockArc">
          <a:avLst>
            <a:gd name="adj1" fmla="val 10800000"/>
            <a:gd name="adj2" fmla="val 13500000"/>
            <a:gd name="adj3" fmla="val 342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820E17-C0A4-4CEC-85AA-958BED946F7F}">
      <dsp:nvSpPr>
        <dsp:cNvPr id="0" name=""/>
        <dsp:cNvSpPr/>
      </dsp:nvSpPr>
      <dsp:spPr>
        <a:xfrm>
          <a:off x="638131" y="394535"/>
          <a:ext cx="3564678" cy="3564678"/>
        </a:xfrm>
        <a:prstGeom prst="blockArc">
          <a:avLst>
            <a:gd name="adj1" fmla="val 8100000"/>
            <a:gd name="adj2" fmla="val 10800000"/>
            <a:gd name="adj3" fmla="val 342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1FDAE-0DFB-46B4-B824-6173D30BECF8}">
      <dsp:nvSpPr>
        <dsp:cNvPr id="0" name=""/>
        <dsp:cNvSpPr/>
      </dsp:nvSpPr>
      <dsp:spPr>
        <a:xfrm>
          <a:off x="638131" y="394535"/>
          <a:ext cx="3564678" cy="3564678"/>
        </a:xfrm>
        <a:prstGeom prst="blockArc">
          <a:avLst>
            <a:gd name="adj1" fmla="val 5400000"/>
            <a:gd name="adj2" fmla="val 8100000"/>
            <a:gd name="adj3" fmla="val 342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36636-AA70-482B-8713-7F267C3C97CA}">
      <dsp:nvSpPr>
        <dsp:cNvPr id="0" name=""/>
        <dsp:cNvSpPr/>
      </dsp:nvSpPr>
      <dsp:spPr>
        <a:xfrm>
          <a:off x="638131" y="394535"/>
          <a:ext cx="3564678" cy="3564678"/>
        </a:xfrm>
        <a:prstGeom prst="blockArc">
          <a:avLst>
            <a:gd name="adj1" fmla="val 2700000"/>
            <a:gd name="adj2" fmla="val 5400000"/>
            <a:gd name="adj3" fmla="val 342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5B7A4F-EE7F-48D6-B027-0E0005362DB3}">
      <dsp:nvSpPr>
        <dsp:cNvPr id="0" name=""/>
        <dsp:cNvSpPr/>
      </dsp:nvSpPr>
      <dsp:spPr>
        <a:xfrm>
          <a:off x="638131" y="394535"/>
          <a:ext cx="3564678" cy="3564678"/>
        </a:xfrm>
        <a:prstGeom prst="blockArc">
          <a:avLst>
            <a:gd name="adj1" fmla="val 0"/>
            <a:gd name="adj2" fmla="val 2700000"/>
            <a:gd name="adj3" fmla="val 342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A1B18-18DA-4F85-AD9E-5EA5C29AA7CB}">
      <dsp:nvSpPr>
        <dsp:cNvPr id="0" name=""/>
        <dsp:cNvSpPr/>
      </dsp:nvSpPr>
      <dsp:spPr>
        <a:xfrm>
          <a:off x="638131" y="394535"/>
          <a:ext cx="3564678" cy="3564678"/>
        </a:xfrm>
        <a:prstGeom prst="blockArc">
          <a:avLst>
            <a:gd name="adj1" fmla="val 18900000"/>
            <a:gd name="adj2" fmla="val 0"/>
            <a:gd name="adj3" fmla="val 342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8DD6F-679C-4195-A852-B6745E7C41C6}">
      <dsp:nvSpPr>
        <dsp:cNvPr id="0" name=""/>
        <dsp:cNvSpPr/>
      </dsp:nvSpPr>
      <dsp:spPr>
        <a:xfrm>
          <a:off x="638131" y="394535"/>
          <a:ext cx="3564678" cy="3564678"/>
        </a:xfrm>
        <a:prstGeom prst="blockArc">
          <a:avLst>
            <a:gd name="adj1" fmla="val 16200000"/>
            <a:gd name="adj2" fmla="val 18900000"/>
            <a:gd name="adj3" fmla="val 3423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4779C8-BA38-4C02-B544-85AC49E443A9}">
      <dsp:nvSpPr>
        <dsp:cNvPr id="0" name=""/>
        <dsp:cNvSpPr/>
      </dsp:nvSpPr>
      <dsp:spPr>
        <a:xfrm>
          <a:off x="1710455" y="1483272"/>
          <a:ext cx="1420028" cy="13872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IPL</a:t>
          </a:r>
          <a:endParaRPr lang="en-US" sz="1800" b="1" kern="1200" dirty="0"/>
        </a:p>
      </dsp:txBody>
      <dsp:txXfrm>
        <a:off x="1918413" y="1686423"/>
        <a:ext cx="1004112" cy="980901"/>
      </dsp:txXfrm>
    </dsp:sp>
    <dsp:sp modelId="{6042D9DE-6369-41E7-8365-244A002753B1}">
      <dsp:nvSpPr>
        <dsp:cNvPr id="0" name=""/>
        <dsp:cNvSpPr/>
      </dsp:nvSpPr>
      <dsp:spPr>
        <a:xfrm>
          <a:off x="1917872" y="-49114"/>
          <a:ext cx="1005195" cy="9483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Direct DOE Transactions</a:t>
          </a:r>
          <a:endParaRPr lang="en-US" sz="1000" b="1" kern="1200" dirty="0"/>
        </a:p>
      </dsp:txBody>
      <dsp:txXfrm>
        <a:off x="2065079" y="89762"/>
        <a:ext cx="710781" cy="670550"/>
      </dsp:txXfrm>
    </dsp:sp>
    <dsp:sp modelId="{B6657441-5A0B-4911-8732-215CB94B2F67}">
      <dsp:nvSpPr>
        <dsp:cNvPr id="0" name=""/>
        <dsp:cNvSpPr/>
      </dsp:nvSpPr>
      <dsp:spPr>
        <a:xfrm>
          <a:off x="3156608" y="463987"/>
          <a:ext cx="1005195" cy="9483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Program Office &amp; Site Office Counsel</a:t>
          </a:r>
          <a:endParaRPr lang="en-US" sz="1000" b="1" kern="1200" dirty="0"/>
        </a:p>
      </dsp:txBody>
      <dsp:txXfrm>
        <a:off x="3303815" y="602863"/>
        <a:ext cx="710781" cy="670550"/>
      </dsp:txXfrm>
    </dsp:sp>
    <dsp:sp modelId="{704E26B1-6203-4ADB-8A95-1234AF77EFC5}">
      <dsp:nvSpPr>
        <dsp:cNvPr id="0" name=""/>
        <dsp:cNvSpPr/>
      </dsp:nvSpPr>
      <dsp:spPr>
        <a:xfrm>
          <a:off x="3650189" y="1685820"/>
          <a:ext cx="1044237" cy="98210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Technology Transfer</a:t>
          </a:r>
          <a:endParaRPr lang="en-US" sz="1000" b="1" kern="1200" dirty="0"/>
        </a:p>
      </dsp:txBody>
      <dsp:txXfrm>
        <a:off x="3803114" y="1829646"/>
        <a:ext cx="738387" cy="694455"/>
      </dsp:txXfrm>
    </dsp:sp>
    <dsp:sp modelId="{4BDB8BD4-0B7F-480D-92B9-6681DD65D881}">
      <dsp:nvSpPr>
        <dsp:cNvPr id="0" name=""/>
        <dsp:cNvSpPr/>
      </dsp:nvSpPr>
      <dsp:spPr>
        <a:xfrm>
          <a:off x="3155985" y="2933381"/>
          <a:ext cx="1006440" cy="9644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Litigation Support</a:t>
          </a:r>
          <a:endParaRPr lang="en-US" sz="1000" b="1" kern="1200" dirty="0"/>
        </a:p>
      </dsp:txBody>
      <dsp:txXfrm>
        <a:off x="3303375" y="3074623"/>
        <a:ext cx="711660" cy="681975"/>
      </dsp:txXfrm>
    </dsp:sp>
    <dsp:sp modelId="{BA001EE2-8EF4-4BA9-945D-01AE7221840E}">
      <dsp:nvSpPr>
        <dsp:cNvPr id="0" name=""/>
        <dsp:cNvSpPr/>
      </dsp:nvSpPr>
      <dsp:spPr>
        <a:xfrm>
          <a:off x="1917872" y="3454561"/>
          <a:ext cx="1005195" cy="9483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Commercial Deployment</a:t>
          </a:r>
          <a:endParaRPr lang="en-US" sz="1000" b="1" kern="1200" dirty="0"/>
        </a:p>
      </dsp:txBody>
      <dsp:txXfrm>
        <a:off x="2065079" y="3593437"/>
        <a:ext cx="710781" cy="670550"/>
      </dsp:txXfrm>
    </dsp:sp>
    <dsp:sp modelId="{25E12A40-195B-4313-A844-E4DD999407FA}">
      <dsp:nvSpPr>
        <dsp:cNvPr id="0" name=""/>
        <dsp:cNvSpPr/>
      </dsp:nvSpPr>
      <dsp:spPr>
        <a:xfrm>
          <a:off x="679136" y="2941459"/>
          <a:ext cx="1005195" cy="9483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1440" rIns="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Intellectual Property Protection</a:t>
          </a:r>
          <a:endParaRPr lang="en-US" sz="1000" b="1" kern="1200" dirty="0"/>
        </a:p>
      </dsp:txBody>
      <dsp:txXfrm>
        <a:off x="826343" y="3080335"/>
        <a:ext cx="710781" cy="670550"/>
      </dsp:txXfrm>
    </dsp:sp>
    <dsp:sp modelId="{C94F8B53-66E0-47D5-A348-8C0AA9DD9927}">
      <dsp:nvSpPr>
        <dsp:cNvPr id="0" name=""/>
        <dsp:cNvSpPr/>
      </dsp:nvSpPr>
      <dsp:spPr>
        <a:xfrm>
          <a:off x="166034" y="1702723"/>
          <a:ext cx="1005195" cy="9483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700" rIns="0" bIns="914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Major  Initiatives</a:t>
          </a:r>
          <a:endParaRPr lang="en-US" sz="1000" b="1" kern="1200" dirty="0"/>
        </a:p>
      </dsp:txBody>
      <dsp:txXfrm>
        <a:off x="313241" y="1841599"/>
        <a:ext cx="710781" cy="670550"/>
      </dsp:txXfrm>
    </dsp:sp>
    <dsp:sp modelId="{D3FF2D1F-295B-4057-8C71-597C88E925CE}">
      <dsp:nvSpPr>
        <dsp:cNvPr id="0" name=""/>
        <dsp:cNvSpPr/>
      </dsp:nvSpPr>
      <dsp:spPr>
        <a:xfrm>
          <a:off x="679136" y="463987"/>
          <a:ext cx="1005195" cy="94830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/>
            <a:t>Intellectual Property Management</a:t>
          </a:r>
        </a:p>
      </dsp:txBody>
      <dsp:txXfrm>
        <a:off x="826343" y="602863"/>
        <a:ext cx="710781" cy="670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defTabSz="92960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5953" y="1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algn="r" defTabSz="92960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134" y="4410392"/>
            <a:ext cx="5586735" cy="4177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17613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defTabSz="92960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5953" y="8817613"/>
            <a:ext cx="3027466" cy="4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algn="r" defTabSz="929603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</a:defRPr>
            </a:lvl1pPr>
          </a:lstStyle>
          <a:p>
            <a:fld id="{973EFCE3-80DA-447F-B74E-3244945755E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226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63FC-82AB-D046-9156-A73D670BA99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384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39690" y="0"/>
            <a:ext cx="9183690" cy="9271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456363"/>
            <a:ext cx="9153144" cy="40163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-1" y="5562600"/>
            <a:ext cx="4584258" cy="893763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4576572" y="5562600"/>
            <a:ext cx="4597085" cy="893763"/>
          </a:xfrm>
          <a:prstGeom prst="rect">
            <a:avLst/>
          </a:prstGeom>
          <a:solidFill>
            <a:srgbClr val="64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202680" y="243047"/>
            <a:ext cx="5312295" cy="603505"/>
          </a:xfrm>
          <a:prstGeom prst="rect">
            <a:avLst/>
          </a:prstGeom>
        </p:spPr>
        <p:txBody>
          <a:bodyPr lIns="0" rIns="0" anchor="ctr" anchorCtr="0">
            <a:normAutofit/>
          </a:bodyPr>
          <a:lstStyle>
            <a:lvl1pPr algn="l">
              <a:defRPr sz="2000" b="1" baseline="0">
                <a:solidFill>
                  <a:srgbClr val="FFFFFF"/>
                </a:solidFill>
                <a:latin typeface="+mj-lt"/>
                <a:cs typeface="Arial"/>
              </a:defRPr>
            </a:lvl1pPr>
          </a:lstStyle>
          <a:p>
            <a:r>
              <a:rPr lang="en-US" dirty="0" smtClean="0"/>
              <a:t>Integrated Support Center (ISC-CH)</a:t>
            </a:r>
            <a:br>
              <a:rPr lang="en-US" dirty="0" smtClean="0"/>
            </a:br>
            <a:r>
              <a:rPr lang="en-US" dirty="0" smtClean="0"/>
              <a:t>Intellectual Property Law Division (IPL)</a:t>
            </a:r>
            <a:endParaRPr lang="en-US" dirty="0"/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3046" y="5658022"/>
            <a:ext cx="4382300" cy="7701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i="0">
                <a:solidFill>
                  <a:srgbClr val="FFFFFF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20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4789588" y="5678356"/>
            <a:ext cx="4171052" cy="3311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cs typeface="Arial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2"/>
          </p:nvPr>
        </p:nvSpPr>
        <p:spPr>
          <a:xfrm>
            <a:off x="4791075" y="6009481"/>
            <a:ext cx="4174470" cy="31128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cs typeface="Arial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187150" y="6162916"/>
            <a:ext cx="1390650" cy="18920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200">
                <a:solidFill>
                  <a:schemeClr val="bg1"/>
                </a:solidFill>
                <a:latin typeface="+mn-lt"/>
                <a:cs typeface="Arial"/>
              </a:defRPr>
            </a:lvl1pPr>
            <a:lvl5pPr>
              <a:defRPr/>
            </a:lvl5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-1" y="898281"/>
            <a:ext cx="9144001" cy="55570"/>
            <a:chOff x="-1" y="656981"/>
            <a:chExt cx="9144001" cy="55570"/>
          </a:xfrm>
        </p:grpSpPr>
        <p:sp>
          <p:nvSpPr>
            <p:cNvPr id="29" name="Rectangle 28"/>
            <p:cNvSpPr/>
            <p:nvPr userDrawn="1"/>
          </p:nvSpPr>
          <p:spPr bwMode="auto">
            <a:xfrm flipH="1" flipV="1">
              <a:off x="-1" y="656982"/>
              <a:ext cx="4268788" cy="54864"/>
            </a:xfrm>
            <a:prstGeom prst="rect">
              <a:avLst/>
            </a:prstGeom>
            <a:solidFill>
              <a:srgbClr val="0099C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0" name="Rectangle 29"/>
            <p:cNvSpPr/>
            <p:nvPr userDrawn="1"/>
          </p:nvSpPr>
          <p:spPr bwMode="auto">
            <a:xfrm flipH="1" flipV="1">
              <a:off x="5834063" y="656988"/>
              <a:ext cx="3309937" cy="5556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Rectangle 30"/>
            <p:cNvSpPr/>
            <p:nvPr userDrawn="1"/>
          </p:nvSpPr>
          <p:spPr bwMode="auto">
            <a:xfrm flipH="1" flipV="1">
              <a:off x="4267200" y="656981"/>
              <a:ext cx="1704975" cy="5486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786297241"/>
              </p:ext>
            </p:extLst>
          </p:nvPr>
        </p:nvGraphicFramePr>
        <p:xfrm>
          <a:off x="104774" y="1114743"/>
          <a:ext cx="4860461" cy="4353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671951" y="2243564"/>
            <a:ext cx="4406335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baseline="0" dirty="0" smtClean="0">
                <a:solidFill>
                  <a:schemeClr val="accent4"/>
                </a:solidFill>
                <a:effectLst/>
                <a:latin typeface="Arial Black" panose="020B0A04020102020204" pitchFamily="34" charset="0"/>
              </a:rPr>
              <a:t>The Future of </a:t>
            </a:r>
            <a:r>
              <a:rPr lang="en-US" sz="2800" b="1" baseline="0" dirty="0" err="1" smtClean="0">
                <a:solidFill>
                  <a:schemeClr val="accent4"/>
                </a:solidFill>
                <a:effectLst/>
                <a:latin typeface="Arial Black" panose="020B0A04020102020204" pitchFamily="34" charset="0"/>
              </a:rPr>
              <a:t>iEdison</a:t>
            </a:r>
            <a:endParaRPr lang="en-US" sz="2800" b="1" baseline="0" dirty="0" smtClean="0">
              <a:solidFill>
                <a:schemeClr val="accent4"/>
              </a:solidFill>
              <a:effectLst/>
              <a:latin typeface="Arial Black" panose="020B0A040201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3192" y="100332"/>
            <a:ext cx="3109952" cy="7534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2088" y="812800"/>
            <a:ext cx="8731250" cy="5530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0337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ed text &amp;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92088" y="819150"/>
            <a:ext cx="8731250" cy="5524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6390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196850" y="800100"/>
            <a:ext cx="8726488" cy="554355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53765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438" y="0"/>
            <a:ext cx="8724900" cy="812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00" y="812800"/>
            <a:ext cx="8732838" cy="553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9"/>
          <p:cNvSpPr txBox="1">
            <a:spLocks/>
          </p:cNvSpPr>
          <p:nvPr/>
        </p:nvSpPr>
        <p:spPr>
          <a:xfrm>
            <a:off x="42335" y="6532122"/>
            <a:ext cx="452308" cy="241300"/>
          </a:xfrm>
          <a:prstGeom prst="rect">
            <a:avLst/>
          </a:prstGeom>
        </p:spPr>
        <p:txBody>
          <a:bodyPr>
            <a:prstTxWarp prst="textNoShape">
              <a:avLst/>
            </a:prstTxWarp>
            <a:norm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Arial" pitchFamily="-106" charset="0"/>
              <a:buNone/>
            </a:pPr>
            <a:fld id="{1EF35371-194E-174F-9528-630C4585B8CC}" type="slidenum">
              <a:rPr lang="en-US" sz="1000" smtClean="0">
                <a:solidFill>
                  <a:schemeClr val="tx1"/>
                </a:solidFill>
                <a:ea typeface="Arial" pitchFamily="-106" charset="0"/>
                <a:cs typeface="Arial" pitchFamily="-106" charset="0"/>
              </a:rPr>
              <a:pPr marL="342900" indent="-342900" algn="ctr">
                <a:lnSpc>
                  <a:spcPct val="90000"/>
                </a:lnSpc>
                <a:spcBef>
                  <a:spcPct val="20000"/>
                </a:spcBef>
                <a:buFont typeface="Arial" pitchFamily="-106" charset="0"/>
                <a:buNone/>
              </a:pPr>
              <a:t>‹#›</a:t>
            </a:fld>
            <a:endParaRPr lang="en-US" sz="1000" dirty="0">
              <a:solidFill>
                <a:schemeClr val="tx1"/>
              </a:solidFill>
              <a:ea typeface="Arial" pitchFamily="-106" charset="0"/>
              <a:cs typeface="Arial" pitchFamily="-106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1" y="656981"/>
            <a:ext cx="9144001" cy="55570"/>
            <a:chOff x="-1" y="656981"/>
            <a:chExt cx="9144001" cy="55570"/>
          </a:xfrm>
        </p:grpSpPr>
        <p:sp>
          <p:nvSpPr>
            <p:cNvPr id="11" name="Rectangle 10"/>
            <p:cNvSpPr/>
            <p:nvPr userDrawn="1"/>
          </p:nvSpPr>
          <p:spPr bwMode="auto">
            <a:xfrm flipH="1" flipV="1">
              <a:off x="-1" y="656982"/>
              <a:ext cx="4268788" cy="548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 userDrawn="1"/>
          </p:nvSpPr>
          <p:spPr bwMode="auto">
            <a:xfrm flipH="1" flipV="1">
              <a:off x="5834063" y="656988"/>
              <a:ext cx="3309937" cy="5556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Rectangle 16"/>
            <p:cNvSpPr/>
            <p:nvPr userDrawn="1"/>
          </p:nvSpPr>
          <p:spPr bwMode="auto">
            <a:xfrm flipH="1" flipV="1">
              <a:off x="4267200" y="656981"/>
              <a:ext cx="1704975" cy="5486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pic>
        <p:nvPicPr>
          <p:cNvPr id="10" name="Picture 9" descr="New_DOE_Logo_Color_Hi-Res_042808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6353273"/>
            <a:ext cx="1847850" cy="474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lang="en-US" sz="2800" b="1" kern="1200" dirty="0" smtClean="0">
          <a:solidFill>
            <a:schemeClr val="tx1"/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ergy.gov/eere/funding/invention-utilization-report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680" y="166847"/>
            <a:ext cx="5312295" cy="603505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/>
              <a:t>Integrated Support Center (ISC-CH)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1800" dirty="0" smtClean="0"/>
              <a:t>Intellectual Property Law Division (IPL)</a:t>
            </a:r>
            <a:endParaRPr lang="en-US" sz="1800" b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</a:p>
          <a:p>
            <a:r>
              <a:rPr lang="en-US" sz="1900" dirty="0" smtClean="0"/>
              <a:t>September </a:t>
            </a:r>
            <a:r>
              <a:rPr lang="en-US" sz="1900" dirty="0" smtClean="0"/>
              <a:t>10, 2019</a:t>
            </a:r>
            <a:endParaRPr lang="en-US" sz="1900" dirty="0" smtClean="0"/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656220" y="5562600"/>
            <a:ext cx="441157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Michael J. Dobbs</a:t>
            </a:r>
            <a:endParaRPr lang="en-US" sz="12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Deputy Chief Counsel for Intellectual Property</a:t>
            </a:r>
            <a:endParaRPr lang="en-US" sz="12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ISC-CH  -- U.S</a:t>
            </a:r>
            <a:r>
              <a:rPr lang="en-US" sz="1200" dirty="0">
                <a:solidFill>
                  <a:schemeClr val="bg1"/>
                </a:solidFill>
              </a:rPr>
              <a:t>. Dept. of Energy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Mike.Dobbs@science.doe.gov   Tel</a:t>
            </a:r>
            <a:r>
              <a:rPr lang="en-US" sz="1200" dirty="0">
                <a:solidFill>
                  <a:schemeClr val="bg1"/>
                </a:solidFill>
              </a:rPr>
              <a:t>: (630) </a:t>
            </a:r>
            <a:r>
              <a:rPr lang="en-US" sz="1200" dirty="0" smtClean="0">
                <a:solidFill>
                  <a:schemeClr val="bg1"/>
                </a:solidFill>
              </a:rPr>
              <a:t>252-2164 </a:t>
            </a:r>
            <a:endParaRPr lang="en-US" sz="12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477000"/>
            <a:ext cx="914400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 algn="just">
              <a:buNone/>
              <a:defRPr/>
            </a:pPr>
            <a:r>
              <a:rPr lang="en-US" sz="12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Providing responsive and impactful legal counsel to our customers and  ensuring effective management and protection of DOE funded Intellectual Property.</a:t>
            </a:r>
          </a:p>
        </p:txBody>
      </p:sp>
    </p:spTree>
    <p:extLst>
      <p:ext uri="{BB962C8B-B14F-4D97-AF65-F5344CB8AC3E}">
        <p14:creationId xmlns:p14="http://schemas.microsoft.com/office/powerpoint/2010/main" val="169626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Invention Reporting Timeline </a:t>
            </a:r>
            <a:r>
              <a:rPr lang="en-US" dirty="0">
                <a:solidFill>
                  <a:schemeClr val="tx2"/>
                </a:solidFill>
              </a:rPr>
              <a:t>Bayh-Dole </a:t>
            </a:r>
            <a:r>
              <a:rPr lang="en-US" dirty="0" smtClean="0">
                <a:solidFill>
                  <a:schemeClr val="tx2"/>
                </a:solidFill>
              </a:rPr>
              <a:t>1.0 (</a:t>
            </a:r>
            <a:r>
              <a:rPr lang="en-US" dirty="0" err="1" smtClean="0">
                <a:solidFill>
                  <a:schemeClr val="tx2"/>
                </a:solidFill>
              </a:rPr>
              <a:t>iEdison</a:t>
            </a:r>
            <a:r>
              <a:rPr lang="en-US" dirty="0" smtClean="0">
                <a:solidFill>
                  <a:schemeClr val="tx2"/>
                </a:solidFill>
              </a:rPr>
              <a:t> 1.0)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04800" y="3449819"/>
            <a:ext cx="8229600" cy="679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20181" y="2914847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35312" y="2388673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Invention</a:t>
            </a:r>
          </a:p>
          <a:p>
            <a:pPr algn="ctr"/>
            <a:r>
              <a:rPr lang="en-US" sz="1400" dirty="0" smtClean="0"/>
              <a:t>Report</a:t>
            </a:r>
            <a:endParaRPr lang="en-US" sz="1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2704575" y="2914847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242665" y="1657433"/>
            <a:ext cx="1524000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Initial Non-Provisional Patent Application Filing &amp; Reporting</a:t>
            </a:r>
            <a:endParaRPr lang="en-US" sz="1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7848600" y="2934331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19800" y="1836214"/>
            <a:ext cx="1687512" cy="110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Confirmatory License</a:t>
            </a:r>
          </a:p>
          <a:p>
            <a:pPr algn="ctr"/>
            <a:r>
              <a:rPr lang="en-US" sz="1400" dirty="0" smtClean="0"/>
              <a:t>Submission (anytime after filing)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7086600" y="2164129"/>
            <a:ext cx="1524000" cy="717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Patent </a:t>
            </a:r>
          </a:p>
          <a:p>
            <a:pPr algn="ctr"/>
            <a:r>
              <a:rPr lang="en-US" sz="1400" dirty="0" smtClean="0"/>
              <a:t>Issuance Reporting</a:t>
            </a:r>
            <a:endParaRPr lang="en-US" sz="14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3700788" y="2914847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93377" y="2905057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-29761" y="241262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Invention</a:t>
            </a:r>
          </a:p>
          <a:p>
            <a:pPr algn="ctr"/>
            <a:r>
              <a:rPr lang="en-US" sz="1400" dirty="0" smtClean="0"/>
              <a:t>Disclosure</a:t>
            </a:r>
            <a:endParaRPr lang="en-US" sz="1400" dirty="0"/>
          </a:p>
        </p:txBody>
      </p:sp>
      <p:sp>
        <p:nvSpPr>
          <p:cNvPr id="3" name="Right Brace 2"/>
          <p:cNvSpPr/>
          <p:nvPr/>
        </p:nvSpPr>
        <p:spPr>
          <a:xfrm rot="5400000">
            <a:off x="910931" y="3843100"/>
            <a:ext cx="691696" cy="926805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29209" y="4800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Less than </a:t>
            </a:r>
          </a:p>
          <a:p>
            <a:pPr algn="ctr"/>
            <a:r>
              <a:rPr lang="en-US" sz="1400" dirty="0" smtClean="0"/>
              <a:t>2 mo.</a:t>
            </a:r>
            <a:endParaRPr lang="en-US" sz="1400" dirty="0"/>
          </a:p>
        </p:txBody>
      </p:sp>
      <p:sp>
        <p:nvSpPr>
          <p:cNvPr id="34" name="Right Brace 33"/>
          <p:cNvSpPr/>
          <p:nvPr/>
        </p:nvSpPr>
        <p:spPr>
          <a:xfrm rot="5400000">
            <a:off x="1866530" y="3816051"/>
            <a:ext cx="691696" cy="984394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447499" y="4803554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Less than </a:t>
            </a:r>
          </a:p>
          <a:p>
            <a:pPr algn="ctr"/>
            <a:r>
              <a:rPr lang="en-US" sz="1400" dirty="0" smtClean="0"/>
              <a:t>2 years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1904207" y="2424601"/>
            <a:ext cx="15240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Election Decision</a:t>
            </a:r>
            <a:endParaRPr lang="en-US" sz="1400" dirty="0"/>
          </a:p>
        </p:txBody>
      </p:sp>
      <p:sp>
        <p:nvSpPr>
          <p:cNvPr id="37" name="Right Brace 36"/>
          <p:cNvSpPr/>
          <p:nvPr/>
        </p:nvSpPr>
        <p:spPr>
          <a:xfrm rot="5400000">
            <a:off x="3481410" y="3185564"/>
            <a:ext cx="691696" cy="2245367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952821" y="4716878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Less than </a:t>
            </a:r>
          </a:p>
          <a:p>
            <a:pPr algn="ctr"/>
            <a:r>
              <a:rPr lang="en-US" sz="1400" dirty="0" smtClean="0"/>
              <a:t>1 year</a:t>
            </a:r>
            <a:endParaRPr lang="en-US" sz="1400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4949942" y="2888285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863556" y="2931555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029021" y="1641307"/>
            <a:ext cx="1524000" cy="1255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Initial PCT/Provisional Patent Application Filing &amp; Reporting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76201" y="5294629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i="1" dirty="0" smtClean="0"/>
              <a:t>*DOE may extend any due dates (including invention reporting)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i="1" dirty="0" smtClean="0"/>
              <a:t>with substantive justification.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i="1" dirty="0" smtClean="0"/>
              <a:t>**If the awardee will not continue patent efforts, most notify agency not less than 30 days prior to expiration of statutory deadline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15382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Invention Reporting Timeline </a:t>
            </a:r>
            <a:r>
              <a:rPr lang="en-US" dirty="0">
                <a:solidFill>
                  <a:schemeClr val="tx2"/>
                </a:solidFill>
              </a:rPr>
              <a:t>DOE Bayh-Dole </a:t>
            </a:r>
            <a:r>
              <a:rPr lang="en-US" dirty="0" smtClean="0">
                <a:solidFill>
                  <a:schemeClr val="tx2"/>
                </a:solidFill>
              </a:rPr>
              <a:t>(Bayh-Dole 2.0)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04800" y="3449819"/>
            <a:ext cx="8229600" cy="679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20181" y="2914847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35312" y="2388673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Invention</a:t>
            </a:r>
          </a:p>
          <a:p>
            <a:pPr algn="ctr"/>
            <a:r>
              <a:rPr lang="en-US" sz="1400" dirty="0" smtClean="0"/>
              <a:t>Report</a:t>
            </a:r>
            <a:endParaRPr lang="en-US" sz="1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2704575" y="2914847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86407" y="1654019"/>
            <a:ext cx="15240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Initial Provisional Patent Application Filing &amp; Reporting</a:t>
            </a:r>
            <a:endParaRPr lang="en-US" sz="1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7848600" y="2934331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26353" y="1846995"/>
            <a:ext cx="1687512" cy="110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Confirmatory License</a:t>
            </a:r>
          </a:p>
          <a:p>
            <a:pPr algn="ctr"/>
            <a:r>
              <a:rPr lang="en-US" sz="1400" dirty="0" smtClean="0"/>
              <a:t>Submission (anytime after filing)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7086600" y="2164129"/>
            <a:ext cx="1524000" cy="717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Patent </a:t>
            </a:r>
          </a:p>
          <a:p>
            <a:pPr algn="ctr"/>
            <a:r>
              <a:rPr lang="en-US" sz="1400" dirty="0" smtClean="0"/>
              <a:t>Issuance Reporting</a:t>
            </a:r>
            <a:endParaRPr lang="en-US" sz="14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3700788" y="2914847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93377" y="2905057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-29761" y="241262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Invention</a:t>
            </a:r>
          </a:p>
          <a:p>
            <a:pPr algn="ctr"/>
            <a:r>
              <a:rPr lang="en-US" sz="1400" dirty="0" smtClean="0"/>
              <a:t>Disclosure</a:t>
            </a:r>
            <a:endParaRPr lang="en-US" sz="1400" dirty="0"/>
          </a:p>
        </p:txBody>
      </p:sp>
      <p:sp>
        <p:nvSpPr>
          <p:cNvPr id="3" name="Right Brace 2"/>
          <p:cNvSpPr/>
          <p:nvPr/>
        </p:nvSpPr>
        <p:spPr>
          <a:xfrm rot="5400000">
            <a:off x="910931" y="3843100"/>
            <a:ext cx="691696" cy="926805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29209" y="4800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Less than </a:t>
            </a:r>
          </a:p>
          <a:p>
            <a:pPr algn="ctr"/>
            <a:r>
              <a:rPr lang="en-US" sz="1400" dirty="0" smtClean="0"/>
              <a:t>2 mo.</a:t>
            </a:r>
            <a:endParaRPr lang="en-US" sz="1400" dirty="0"/>
          </a:p>
        </p:txBody>
      </p:sp>
      <p:sp>
        <p:nvSpPr>
          <p:cNvPr id="34" name="Right Brace 33"/>
          <p:cNvSpPr/>
          <p:nvPr/>
        </p:nvSpPr>
        <p:spPr>
          <a:xfrm rot="5400000">
            <a:off x="1866530" y="3816051"/>
            <a:ext cx="691696" cy="984394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447499" y="4803554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Less than </a:t>
            </a:r>
          </a:p>
          <a:p>
            <a:pPr algn="ctr"/>
            <a:r>
              <a:rPr lang="en-US" sz="1400" dirty="0" smtClean="0"/>
              <a:t>2 years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1904207" y="2424601"/>
            <a:ext cx="15240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Election Decision</a:t>
            </a:r>
            <a:endParaRPr lang="en-US" sz="1400" dirty="0"/>
          </a:p>
        </p:txBody>
      </p:sp>
      <p:sp>
        <p:nvSpPr>
          <p:cNvPr id="37" name="Right Brace 36"/>
          <p:cNvSpPr/>
          <p:nvPr/>
        </p:nvSpPr>
        <p:spPr>
          <a:xfrm rot="5400000">
            <a:off x="2850924" y="3816051"/>
            <a:ext cx="691696" cy="984394"/>
          </a:xfrm>
          <a:prstGeom prst="rightBr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465789" y="4771409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Less than </a:t>
            </a:r>
          </a:p>
          <a:p>
            <a:pPr algn="ctr"/>
            <a:r>
              <a:rPr lang="en-US" sz="1400" dirty="0" smtClean="0"/>
              <a:t>1 year</a:t>
            </a:r>
            <a:endParaRPr lang="en-US" sz="1400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4566003" y="2962770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170109" y="2942336"/>
            <a:ext cx="0" cy="1143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29209" y="5476232"/>
            <a:ext cx="77893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 smtClean="0"/>
              <a:t>*DOE may extend any due dates (including invention reporting)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 smtClean="0"/>
              <a:t>with substantive justification.</a:t>
            </a:r>
            <a:endParaRPr lang="en-US" sz="20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3840481" y="2318252"/>
            <a:ext cx="1524000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Initial Non-Provisional Filing</a:t>
            </a:r>
            <a:endParaRPr lang="en-US" sz="1400" dirty="0"/>
          </a:p>
        </p:txBody>
      </p:sp>
      <p:sp>
        <p:nvSpPr>
          <p:cNvPr id="27" name="Right Brace 26"/>
          <p:cNvSpPr/>
          <p:nvPr/>
        </p:nvSpPr>
        <p:spPr>
          <a:xfrm rot="5400000">
            <a:off x="3786401" y="3943899"/>
            <a:ext cx="691696" cy="857277"/>
          </a:xfrm>
          <a:prstGeom prst="rightBrac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28207" y="4800600"/>
            <a:ext cx="16002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10 mo.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19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Recent </a:t>
            </a:r>
            <a:r>
              <a:rPr lang="en-US" dirty="0" smtClean="0"/>
              <a:t>Utilization Reporting </a:t>
            </a:r>
            <a:r>
              <a:rPr lang="en-US" dirty="0" smtClean="0"/>
              <a:t>Minor Upgrades</a:t>
            </a:r>
            <a:endParaRPr lang="en-US" dirty="0" smtClean="0"/>
          </a:p>
          <a:p>
            <a:r>
              <a:rPr lang="en-US" dirty="0" smtClean="0"/>
              <a:t>Pending Utilization </a:t>
            </a:r>
            <a:r>
              <a:rPr lang="en-US" dirty="0"/>
              <a:t>Reporting </a:t>
            </a:r>
            <a:r>
              <a:rPr lang="en-US" dirty="0" smtClean="0"/>
              <a:t>Minor Upgrades</a:t>
            </a:r>
            <a:endParaRPr lang="en-US" dirty="0" smtClean="0"/>
          </a:p>
          <a:p>
            <a:r>
              <a:rPr lang="en-US" dirty="0" err="1"/>
              <a:t>iEdison</a:t>
            </a:r>
            <a:r>
              <a:rPr lang="en-US" dirty="0"/>
              <a:t> </a:t>
            </a:r>
            <a:r>
              <a:rPr lang="en-US" dirty="0" smtClean="0"/>
              <a:t>Background</a:t>
            </a:r>
          </a:p>
          <a:p>
            <a:r>
              <a:rPr lang="en-US" dirty="0" err="1" smtClean="0"/>
              <a:t>iEdison</a:t>
            </a:r>
            <a:r>
              <a:rPr lang="en-US" dirty="0" smtClean="0"/>
              <a:t> </a:t>
            </a:r>
            <a:r>
              <a:rPr lang="en-US" dirty="0" smtClean="0"/>
              <a:t>Rewrite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44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Utilization Reporting Minor </a:t>
            </a:r>
            <a:r>
              <a:rPr lang="en-US" dirty="0" smtClean="0"/>
              <a:t>Upgrades (</a:t>
            </a:r>
            <a:r>
              <a:rPr lang="en-US" dirty="0"/>
              <a:t>July 19, </a:t>
            </a:r>
            <a:r>
              <a:rPr lang="en-US" dirty="0" smtClean="0"/>
              <a:t>2019)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Requires all DOE funded awardees to submit annual utilization </a:t>
            </a:r>
            <a:r>
              <a:rPr lang="en-US" dirty="0" smtClean="0"/>
              <a:t>reports (</a:t>
            </a:r>
            <a:r>
              <a:rPr lang="en-US" i="1" dirty="0" smtClean="0"/>
              <a:t>2 CFR 910.364</a:t>
            </a:r>
            <a:r>
              <a:rPr lang="en-US" dirty="0" smtClean="0"/>
              <a:t>)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Reports are due at the end of the awardee’s fiscal year (</a:t>
            </a:r>
            <a:r>
              <a:rPr lang="en-US" dirty="0" smtClean="0"/>
              <a:t>configurable </a:t>
            </a:r>
            <a:r>
              <a:rPr lang="en-US" dirty="0" smtClean="0"/>
              <a:t>by Awardee in </a:t>
            </a:r>
            <a:r>
              <a:rPr lang="en-US" dirty="0" err="1" smtClean="0"/>
              <a:t>iEdison</a:t>
            </a:r>
            <a:r>
              <a:rPr lang="en-US" dirty="0" smtClean="0"/>
              <a:t>).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DOE Labs have been advised to ignore utilization messages.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Added 6 questions to the existing 9 </a:t>
            </a:r>
            <a:r>
              <a:rPr lang="en-US" dirty="0" err="1" smtClean="0"/>
              <a:t>iEdison</a:t>
            </a:r>
            <a:r>
              <a:rPr lang="en-US" dirty="0" smtClean="0"/>
              <a:t> utilization questions.   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Approximate </a:t>
            </a:r>
            <a:r>
              <a:rPr lang="en-US" dirty="0"/>
              <a:t>number of new US-based jobs created because of commercialization efforts during the reporting period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Number </a:t>
            </a:r>
            <a:r>
              <a:rPr lang="en-US" dirty="0"/>
              <a:t>of new US-based companies created from the commercialization efforts during the reporting period. 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unique commercial products made through the use of or embodying the subject invention.  For each product, also list the associated NAICS code (if applicable)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manufacturing location(s) of each commercial product </a:t>
            </a:r>
            <a:r>
              <a:rPr lang="en-US" dirty="0" smtClean="0"/>
              <a:t>listed.</a:t>
            </a:r>
            <a:endParaRPr lang="en-US" dirty="0"/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Total </a:t>
            </a:r>
            <a:r>
              <a:rPr lang="en-US" dirty="0"/>
              <a:t>number of each commercial product made at each </a:t>
            </a:r>
            <a:r>
              <a:rPr lang="en-US" dirty="0" smtClean="0"/>
              <a:t>location.</a:t>
            </a:r>
            <a:endParaRPr lang="en-US" dirty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Describe </a:t>
            </a:r>
            <a:r>
              <a:rPr lang="en-US" dirty="0"/>
              <a:t>how the development and commercialization of the subject invention comply with any required U.S. manufacturing requirements (e.g., U.S. Preference, a U.S. Competitive Clause, U.S. Manufacturing Plan, etc. .)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36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Pending Utilization Reporting Minor Upgrades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Add a link to DOE’s Utilization report guidance at </a:t>
            </a:r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www.energy.gov/eere/funding/invention-utilization-reports</a:t>
            </a:r>
            <a:r>
              <a:rPr lang="en-US" u="sng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Hide </a:t>
            </a:r>
            <a:r>
              <a:rPr lang="en-US" dirty="0"/>
              <a:t>the FDA question when DOE is the only funding </a:t>
            </a:r>
            <a:r>
              <a:rPr lang="en-US" dirty="0" smtClean="0"/>
              <a:t>agency. </a:t>
            </a:r>
            <a:r>
              <a:rPr lang="en-US" dirty="0"/>
              <a:t> This question is not applicable to DOE funded work and may be confusingly similar to our commercialization question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Add another text field for “Additional </a:t>
            </a:r>
            <a:r>
              <a:rPr lang="en-US" dirty="0"/>
              <a:t>Information Requested by Program</a:t>
            </a:r>
            <a:r>
              <a:rPr lang="en-US" dirty="0" smtClean="0"/>
              <a:t>”.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Update </a:t>
            </a:r>
            <a:r>
              <a:rPr lang="en-US" dirty="0"/>
              <a:t>the batch upload tool to accept DOE’s utilization questions. 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Update the agency export tool to export </a:t>
            </a:r>
            <a:r>
              <a:rPr lang="en-US" dirty="0"/>
              <a:t>DOE’s utilization questions.  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Reporting tool in </a:t>
            </a:r>
            <a:r>
              <a:rPr lang="en-US" dirty="0" err="1" smtClean="0"/>
              <a:t>iEdison</a:t>
            </a:r>
            <a:r>
              <a:rPr lang="en-US" dirty="0" smtClean="0"/>
              <a:t> includes all fields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65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iEdison</a:t>
            </a:r>
            <a:r>
              <a:rPr lang="en-US" dirty="0" smtClean="0"/>
              <a:t> Background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iEdison</a:t>
            </a:r>
            <a:r>
              <a:rPr lang="en-US" dirty="0" smtClean="0"/>
              <a:t> – Interagency Invention management system currently managed by NIH.  Shared docketing system for reporting compliance. </a:t>
            </a:r>
          </a:p>
          <a:p>
            <a:r>
              <a:rPr lang="en-US" dirty="0" smtClean="0"/>
              <a:t>Bayh-Dole Act 35 USC 201 et seq.: Grants a Non-profit or </a:t>
            </a:r>
            <a:r>
              <a:rPr lang="en-US" dirty="0"/>
              <a:t>small business firm </a:t>
            </a:r>
            <a:r>
              <a:rPr lang="en-US" dirty="0" smtClean="0"/>
              <a:t>the </a:t>
            </a:r>
            <a:r>
              <a:rPr lang="en-US" dirty="0"/>
              <a:t>right to elect title to their subject inventions.  Previously the Government took title (e.g. AEA, NNEA</a:t>
            </a:r>
            <a:r>
              <a:rPr lang="en-US" dirty="0" smtClean="0"/>
              <a:t>).</a:t>
            </a:r>
            <a:endParaRPr lang="en-US" dirty="0"/>
          </a:p>
          <a:p>
            <a:pPr lvl="1"/>
            <a:r>
              <a:rPr lang="en-US" dirty="0"/>
              <a:t>Other entity types (e.g. Large Businesses, Foreign) granted through Executive Order 12591 (1987) unless otherwise prohibited by statute (</a:t>
            </a:r>
            <a:r>
              <a:rPr lang="en-US" dirty="0" err="1"/>
              <a:t>e.g</a:t>
            </a:r>
            <a:r>
              <a:rPr lang="en-US" dirty="0"/>
              <a:t> AEA, NNEA</a:t>
            </a:r>
            <a:r>
              <a:rPr lang="en-US" dirty="0" smtClean="0"/>
              <a:t>).  DOE has several patent waiver to waive title to large businesses (e.g. EERE, FE and ARPA-E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Declaration of Exceptional Circumstance (DEC)</a:t>
            </a:r>
            <a:endParaRPr lang="en-US" dirty="0" smtClean="0"/>
          </a:p>
          <a:p>
            <a:r>
              <a:rPr lang="en-US" dirty="0" smtClean="0"/>
              <a:t>Bayh-Dole 1.0 – Commerce Bayh-Dole Regulations </a:t>
            </a:r>
            <a:r>
              <a:rPr lang="en-US" sz="2400" dirty="0"/>
              <a:t>(60 FR 41812, Aug. 14, 1995</a:t>
            </a:r>
            <a:r>
              <a:rPr lang="en-US" sz="2400" dirty="0" smtClean="0"/>
              <a:t>)</a:t>
            </a:r>
          </a:p>
          <a:p>
            <a:pPr lvl="1"/>
            <a:r>
              <a:rPr lang="en-US" dirty="0" smtClean="0"/>
              <a:t>Limits the initial patent application to just a non-provisional patent application</a:t>
            </a:r>
          </a:p>
          <a:p>
            <a:pPr lvl="1"/>
            <a:r>
              <a:rPr lang="en-US" dirty="0" smtClean="0"/>
              <a:t>Provides a limited 60 day window from “learning of the failure” for an agency to demand title.  </a:t>
            </a:r>
          </a:p>
          <a:p>
            <a:r>
              <a:rPr lang="en-US" dirty="0"/>
              <a:t>Bayh-Dole </a:t>
            </a:r>
            <a:r>
              <a:rPr lang="en-US" dirty="0" smtClean="0"/>
              <a:t>2.0 </a:t>
            </a:r>
            <a:r>
              <a:rPr lang="en-US" dirty="0"/>
              <a:t>– Commerce Bayh-Dole Regulations </a:t>
            </a:r>
            <a:r>
              <a:rPr lang="en-US" sz="2400" dirty="0" smtClean="0"/>
              <a:t>(</a:t>
            </a:r>
            <a:r>
              <a:rPr lang="en-US" sz="2400" dirty="0"/>
              <a:t>83 FR 15954</a:t>
            </a:r>
            <a:r>
              <a:rPr lang="en-US" sz="2400" dirty="0" smtClean="0"/>
              <a:t>, Apr. 13, 2018)</a:t>
            </a:r>
            <a:endParaRPr lang="en-US" sz="2400" dirty="0"/>
          </a:p>
          <a:p>
            <a:pPr lvl="1"/>
            <a:r>
              <a:rPr lang="en-US" dirty="0" smtClean="0"/>
              <a:t>Not yet well utilized (currently in GNP-119 and upcoming DEAR rewrite)</a:t>
            </a:r>
          </a:p>
          <a:p>
            <a:pPr lvl="1"/>
            <a:r>
              <a:rPr lang="en-US" dirty="0" smtClean="0"/>
              <a:t>Broadens the </a:t>
            </a:r>
            <a:r>
              <a:rPr lang="en-US" dirty="0"/>
              <a:t>initial patent application </a:t>
            </a:r>
            <a:r>
              <a:rPr lang="en-US" dirty="0" smtClean="0"/>
              <a:t>definition to provisional, non-provisional and PCT patent applications.</a:t>
            </a:r>
            <a:endParaRPr lang="en-US" dirty="0"/>
          </a:p>
          <a:p>
            <a:pPr lvl="1"/>
            <a:r>
              <a:rPr lang="en-US" dirty="0" smtClean="0"/>
              <a:t>Removes the limited </a:t>
            </a:r>
            <a:r>
              <a:rPr lang="en-US" dirty="0"/>
              <a:t>60 day window from “learning of the failure” for an agency to demand title.  </a:t>
            </a:r>
            <a:endParaRPr lang="en-US" dirty="0" smtClean="0"/>
          </a:p>
          <a:p>
            <a:pPr lvl="1"/>
            <a:r>
              <a:rPr lang="en-US" dirty="0" smtClean="0"/>
              <a:t>Establishes a new (extendable) timeline for filing a non-provisional application within 1 year of a provisional.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iEdison</a:t>
            </a:r>
            <a:r>
              <a:rPr lang="en-US" dirty="0" smtClean="0"/>
              <a:t> Pending Upgrades (DOE </a:t>
            </a:r>
            <a:r>
              <a:rPr lang="en-US" dirty="0" smtClean="0"/>
              <a:t>Request Submitted </a:t>
            </a:r>
            <a:r>
              <a:rPr lang="en-US" dirty="0" smtClean="0"/>
              <a:t>2/14/2018)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 compliance with Bayh-Dole 2.0 (Effective May 2018)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Ability to handle different award terms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Bayh-Dole 1.0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Bayh-Dole 2.0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DEC/NNEA/AEA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New timelines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1 year to file a non-provisional application after an provisional application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Security Updates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Streamlined account creation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Utilization Reporting Updates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Add functionality for agencies to add additional agency specific </a:t>
            </a:r>
            <a:r>
              <a:rPr lang="en-US" dirty="0" smtClean="0"/>
              <a:t>questions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Enhanced Search, Display, and Export </a:t>
            </a:r>
            <a:r>
              <a:rPr lang="en-US" dirty="0" smtClean="0"/>
              <a:t>Functionality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Invention Record Validation before assigning </a:t>
            </a:r>
            <a:r>
              <a:rPr lang="en-US" dirty="0" err="1"/>
              <a:t>iEdison</a:t>
            </a:r>
            <a:r>
              <a:rPr lang="en-US" dirty="0"/>
              <a:t> Number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Agency and awardee system-to-system connectivity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USPTO </a:t>
            </a:r>
            <a:r>
              <a:rPr lang="en-US" dirty="0"/>
              <a:t>Confirmatory License Automated Submission to USPTO </a:t>
            </a:r>
            <a:r>
              <a:rPr lang="en-US" dirty="0" smtClean="0"/>
              <a:t>filing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Routing functionality for agency approvals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18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iEdison</a:t>
            </a:r>
            <a:r>
              <a:rPr lang="en-US" dirty="0" smtClean="0"/>
              <a:t> Upgrade Overview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Initial effort for NIH to manage rewrite was unsuccessful</a:t>
            </a:r>
            <a:r>
              <a:rPr lang="en-US" dirty="0" smtClean="0"/>
              <a:t>.</a:t>
            </a:r>
          </a:p>
          <a:p>
            <a:r>
              <a:rPr lang="en-US" dirty="0" smtClean="0"/>
              <a:t>NIST plans to rewrite, manage and maintain </a:t>
            </a:r>
            <a:r>
              <a:rPr lang="en-US" dirty="0" err="1" smtClean="0"/>
              <a:t>iEdsion</a:t>
            </a:r>
            <a:r>
              <a:rPr lang="en-US" dirty="0" smtClean="0"/>
              <a:t> using ~$</a:t>
            </a:r>
            <a:r>
              <a:rPr lang="en-US" dirty="0"/>
              <a:t>4M for </a:t>
            </a:r>
            <a:r>
              <a:rPr lang="en-US" dirty="0" err="1"/>
              <a:t>iEdison</a:t>
            </a:r>
            <a:r>
              <a:rPr lang="en-US" dirty="0"/>
              <a:t> rewrite.   (FY18 and 19 funds)</a:t>
            </a:r>
          </a:p>
          <a:p>
            <a:r>
              <a:rPr lang="en-US" dirty="0" smtClean="0"/>
              <a:t>Delays due to NIST legislative technology transfer legislative reforms.</a:t>
            </a:r>
            <a:endParaRPr lang="en-US" dirty="0" smtClean="0"/>
          </a:p>
          <a:p>
            <a:r>
              <a:rPr lang="en-US" dirty="0" smtClean="0"/>
              <a:t>NIST engaging </a:t>
            </a:r>
            <a:r>
              <a:rPr lang="en-US" dirty="0" smtClean="0"/>
              <a:t>with a </a:t>
            </a:r>
            <a:r>
              <a:rPr lang="en-US" dirty="0"/>
              <a:t>small, inter-agency </a:t>
            </a:r>
            <a:r>
              <a:rPr lang="en-US" dirty="0" smtClean="0"/>
              <a:t>group to develop </a:t>
            </a:r>
            <a:r>
              <a:rPr lang="en-US" dirty="0" smtClean="0"/>
              <a:t>requirements.  Expect requirements to </a:t>
            </a:r>
            <a:r>
              <a:rPr lang="en-US" dirty="0" smtClean="0"/>
              <a:t>be released for public comment.</a:t>
            </a:r>
          </a:p>
          <a:p>
            <a:r>
              <a:rPr lang="en-US" dirty="0" smtClean="0"/>
              <a:t>All data will be transferred.  NIH will continue to maintain </a:t>
            </a:r>
            <a:r>
              <a:rPr lang="en-US" dirty="0" err="1" smtClean="0"/>
              <a:t>iEdison</a:t>
            </a:r>
            <a:r>
              <a:rPr lang="en-US" dirty="0" smtClean="0"/>
              <a:t> during product development. </a:t>
            </a:r>
          </a:p>
          <a:p>
            <a:r>
              <a:rPr lang="en-US" dirty="0" smtClean="0"/>
              <a:t>Expected that NIST will release </a:t>
            </a:r>
            <a:r>
              <a:rPr lang="en-US" dirty="0"/>
              <a:t>an “Agency Feedback  Questionnaire</a:t>
            </a:r>
            <a:r>
              <a:rPr lang="en-US" dirty="0" smtClean="0"/>
              <a:t>”.</a:t>
            </a:r>
            <a:endParaRPr lang="en-US" dirty="0"/>
          </a:p>
          <a:p>
            <a:r>
              <a:rPr lang="en-US" dirty="0" smtClean="0"/>
              <a:t>RFI and RFP is expected to be </a:t>
            </a:r>
            <a:r>
              <a:rPr lang="en-US" dirty="0" smtClean="0"/>
              <a:t>competitive </a:t>
            </a:r>
            <a:r>
              <a:rPr lang="en-US" dirty="0" smtClean="0"/>
              <a:t>and open to respondents including custom software developers and docketing </a:t>
            </a:r>
            <a:r>
              <a:rPr lang="en-US" dirty="0"/>
              <a:t>system venders</a:t>
            </a:r>
          </a:p>
          <a:p>
            <a:r>
              <a:rPr lang="en-US" dirty="0" smtClean="0"/>
              <a:t>Goal </a:t>
            </a:r>
            <a:r>
              <a:rPr lang="en-US" dirty="0"/>
              <a:t>of deployment before end of FY20.  (May be difficult</a:t>
            </a:r>
            <a:r>
              <a:rPr lang="en-US" dirty="0" smtClean="0"/>
              <a:t>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04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iEdison</a:t>
            </a:r>
            <a:r>
              <a:rPr lang="en-US" dirty="0" smtClean="0"/>
              <a:t> Upgrade Impact to DOE Labs and Awardees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Limited enhancements until rewrite (eta FY</a:t>
            </a:r>
            <a:r>
              <a:rPr lang="en-US" sz="1600" dirty="0" smtClean="0"/>
              <a:t>20</a:t>
            </a:r>
            <a:r>
              <a:rPr lang="en-US" dirty="0" smtClean="0"/>
              <a:t>)</a:t>
            </a:r>
          </a:p>
          <a:p>
            <a:r>
              <a:rPr lang="en-US" dirty="0" smtClean="0"/>
              <a:t>New user interface.  Training is anticipated.</a:t>
            </a:r>
          </a:p>
          <a:p>
            <a:r>
              <a:rPr lang="en-US" dirty="0" smtClean="0"/>
              <a:t>Expected that existing system-to-system data transfer will continue to be supported.  However, custom development and vender development may be needed to access new fields and functionality.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50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0" dirty="0" smtClean="0"/>
              <a:t>?</a:t>
            </a:r>
            <a:endParaRPr lang="en-US" sz="40000" dirty="0"/>
          </a:p>
        </p:txBody>
      </p:sp>
    </p:spTree>
    <p:extLst>
      <p:ext uri="{BB962C8B-B14F-4D97-AF65-F5344CB8AC3E}">
        <p14:creationId xmlns:p14="http://schemas.microsoft.com/office/powerpoint/2010/main" val="322131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PL 2015">
  <a:themeElements>
    <a:clrScheme name="EERE PPT Green">
      <a:dk1>
        <a:srgbClr val="4C4C4C"/>
      </a:dk1>
      <a:lt1>
        <a:sysClr val="window" lastClr="FFFFFF"/>
      </a:lt1>
      <a:dk2>
        <a:srgbClr val="666666"/>
      </a:dk2>
      <a:lt2>
        <a:srgbClr val="EEECE1"/>
      </a:lt2>
      <a:accent1>
        <a:srgbClr val="99CC33"/>
      </a:accent1>
      <a:accent2>
        <a:srgbClr val="FFCC00"/>
      </a:accent2>
      <a:accent3>
        <a:srgbClr val="0099CC"/>
      </a:accent3>
      <a:accent4>
        <a:srgbClr val="006699"/>
      </a:accent4>
      <a:accent5>
        <a:srgbClr val="006633"/>
      </a:accent5>
      <a:accent6>
        <a:srgbClr val="FF9933"/>
      </a:accent6>
      <a:hlink>
        <a:srgbClr val="006699"/>
      </a:hlink>
      <a:folHlink>
        <a:srgbClr val="6666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21CF043A66CE4FB54F91B4912D02B5" ma:contentTypeVersion="9" ma:contentTypeDescription="Create a new document." ma:contentTypeScope="" ma:versionID="9b9bd475e19bae505045c7669d018009">
  <xsd:schema xmlns:xsd="http://www.w3.org/2001/XMLSchema" xmlns:xs="http://www.w3.org/2001/XMLSchema" xmlns:p="http://schemas.microsoft.com/office/2006/metadata/properties" xmlns:ns1="http://schemas.microsoft.com/sharepoint/v3" xmlns:ns2="38cd4933-2f97-4995-a482-85917f63505b" xmlns:ns3="3c2dca09-0efd-4718-bd30-e07a7fc34ca3" xmlns:ns4="233eefd7-1486-4379-b083-89771e4550f2" targetNamespace="http://schemas.microsoft.com/office/2006/metadata/properties" ma:root="true" ma:fieldsID="c67d865d74a3f9ce54df7cf567fa5526" ns1:_="" ns2:_="" ns3:_="" ns4:_="">
    <xsd:import namespace="http://schemas.microsoft.com/sharepoint/v3"/>
    <xsd:import namespace="38cd4933-2f97-4995-a482-85917f63505b"/>
    <xsd:import namespace="3c2dca09-0efd-4718-bd30-e07a7fc34ca3"/>
    <xsd:import namespace="233eefd7-1486-4379-b083-89771e4550f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TaxKeywordTaxHTField" minOccurs="0"/>
                <xsd:element ref="ns4:TaxCatchAll" minOccurs="0"/>
                <xsd:element ref="ns1:AverageRating" minOccurs="0"/>
                <xsd:element ref="ns1:Rating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verageRating" ma:index="14" nillable="true" ma:displayName="Rating (0-5)" ma:decimals="2" ma:description="Average value of all the ratings that have been submitted" ma:internalName="AverageRating" ma:readOnly="true">
      <xsd:simpleType>
        <xsd:restriction base="dms:Number"/>
      </xsd:simpleType>
    </xsd:element>
    <xsd:element name="RatingCount" ma:index="15" nillable="true" ma:displayName="Number of Ratings" ma:decimals="0" ma:description="Number of ratings submitted" ma:internalName="RatingCount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cd4933-2f97-4995-a482-85917f63505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2dca09-0efd-4718-bd30-e07a7fc34ca3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2" nillable="true" ma:taxonomy="true" ma:internalName="TaxKeywordTaxHTField" ma:taxonomyFieldName="TaxKeyword" ma:displayName="Enterprise Keywords" ma:fieldId="{23f27201-bee3-471e-b2e7-b64fd8b7ca38}" ma:taxonomyMulti="true" ma:sspId="43c8c17d-6de2-4d94-b57c-8c1896722c74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eefd7-1486-4379-b083-89771e4550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444c640-ea81-4d2c-a39c-7380918d7588}" ma:internalName="TaxCatchAll" ma:readOnly="false" ma:showField="CatchAllData" ma:web="3c2dca09-0efd-4718-bd30-e07a7fc34c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verageRating xmlns="http://schemas.microsoft.com/sharepoint/v3" xsi:nil="true"/>
    <TaxCatchAll xmlns="233eefd7-1486-4379-b083-89771e4550f2"/>
    <TaxKeywordTaxHTField xmlns="3c2dca09-0efd-4718-bd30-e07a7fc34ca3">
      <Terms xmlns="http://schemas.microsoft.com/office/infopath/2007/PartnerControls"/>
    </TaxKeywordTaxHTField>
    <_dlc_DocId xmlns="38cd4933-2f97-4995-a482-85917f63505b">SCCHOCC-16-1315</_dlc_DocId>
    <_dlc_DocIdUrl xmlns="38cd4933-2f97-4995-a482-85917f63505b">
      <Url>https://chip2.ch.doe.gov/teamsites/OCC/IPL/_layouts/DocIdRedir.aspx?ID=SCCHOCC-16-1315</Url>
      <Description>SCCHOCC-16-1315</Description>
    </_dlc_DocIdUrl>
    <RatingCount xmlns="http://schemas.microsoft.com/sharepoint/v3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F9A35F-DF7F-4B6E-9C6D-BE0F446BE55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8E5CA41-FEC2-46C9-A56C-79043B0FE6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8cd4933-2f97-4995-a482-85917f63505b"/>
    <ds:schemaRef ds:uri="3c2dca09-0efd-4718-bd30-e07a7fc34ca3"/>
    <ds:schemaRef ds:uri="233eefd7-1486-4379-b083-89771e4550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5AC268-AF6F-434C-AFA0-C82A1F4C0DD1}">
  <ds:schemaRefs>
    <ds:schemaRef ds:uri="http://purl.org/dc/terms/"/>
    <ds:schemaRef ds:uri="http://www.w3.org/XML/1998/namespace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233eefd7-1486-4379-b083-89771e4550f2"/>
    <ds:schemaRef ds:uri="http://purl.org/dc/dcmitype/"/>
    <ds:schemaRef ds:uri="http://schemas.openxmlformats.org/package/2006/metadata/core-properties"/>
    <ds:schemaRef ds:uri="3c2dca09-0efd-4718-bd30-e07a7fc34ca3"/>
    <ds:schemaRef ds:uri="38cd4933-2f97-4995-a482-85917f63505b"/>
    <ds:schemaRef ds:uri="http://schemas.microsoft.com/office/2006/metadata/properties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6BDF14F9-C267-4C47-BCAF-682892278C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IPL 2015</Template>
  <TotalTime>15261</TotalTime>
  <Words>968</Words>
  <Application>Microsoft Office PowerPoint</Application>
  <PresentationFormat>On-screen Show (4:3)</PresentationFormat>
  <Paragraphs>123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 Unicode MS</vt:lpstr>
      <vt:lpstr>ＭＳ Ｐゴシック</vt:lpstr>
      <vt:lpstr>Arial</vt:lpstr>
      <vt:lpstr>Arial Black</vt:lpstr>
      <vt:lpstr>Calibri</vt:lpstr>
      <vt:lpstr>Wingdings</vt:lpstr>
      <vt:lpstr>IPL 2015</vt:lpstr>
      <vt:lpstr>Integrated Support Center (ISC-CH) Intellectual Property Law Division (IPL)</vt:lpstr>
      <vt:lpstr>Agenda</vt:lpstr>
      <vt:lpstr>Utilization Reporting Minor Upgrades (July 19, 2019)</vt:lpstr>
      <vt:lpstr>Pending Utilization Reporting Minor Upgrades</vt:lpstr>
      <vt:lpstr>iEdison Background</vt:lpstr>
      <vt:lpstr>iEdison Pending Upgrades (DOE Request Submitted 2/14/2018)</vt:lpstr>
      <vt:lpstr>iEdison Upgrade Overview</vt:lpstr>
      <vt:lpstr>iEdison Upgrade Impact to DOE Labs and Awardees</vt:lpstr>
      <vt:lpstr>Questions?</vt:lpstr>
      <vt:lpstr>Invention Reporting Timeline Bayh-Dole 1.0 (iEdison 1.0)</vt:lpstr>
      <vt:lpstr>Invention Reporting Timeline DOE Bayh-Dole (Bayh-Dole 2.0)</vt:lpstr>
    </vt:vector>
  </TitlesOfParts>
  <Company>U. S. Department of Energy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Patent and Data Rights under SBIR/STTR Awards</dc:title>
  <dc:creator>Administrator</dc:creator>
  <cp:lastModifiedBy>Dobbs, Mike</cp:lastModifiedBy>
  <cp:revision>527</cp:revision>
  <cp:lastPrinted>2018-11-27T21:27:36Z</cp:lastPrinted>
  <dcterms:created xsi:type="dcterms:W3CDTF">2009-07-10T12:32:20Z</dcterms:created>
  <dcterms:modified xsi:type="dcterms:W3CDTF">2019-09-06T20:46:59Z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0x010100B021CF043A66CE4FB54F91B4912D02B5</vt:lpwstr>
  </property>
  <property fmtid="{D5CDD505-2E9C-101B-9397-08002B2CF9AE}" pid="3" name="_dlc_DocIdItemGuid">
    <vt:lpwstr>06c233b8-adbd-4aae-8cf0-a6a86c250bfc</vt:lpwstr>
  </property>
  <property fmtid="{D5CDD505-2E9C-101B-9397-08002B2CF9AE}" pid="4" name="TaxKeyword">
    <vt:lpwstr/>
  </property>
  <property fmtid="{D5CDD505-2E9C-101B-9397-08002B2CF9AE}" pid="5" name="Order">
    <vt:r8>131500</vt:r8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TemplateUrl">
    <vt:lpwstr/>
  </property>
</Properties>
</file>