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7" r:id="rId2"/>
    <p:sldId id="295" r:id="rId3"/>
    <p:sldId id="306" r:id="rId4"/>
    <p:sldId id="307" r:id="rId5"/>
    <p:sldId id="308" r:id="rId6"/>
    <p:sldId id="323" r:id="rId7"/>
    <p:sldId id="313" r:id="rId8"/>
    <p:sldId id="292" r:id="rId9"/>
    <p:sldId id="263" r:id="rId10"/>
    <p:sldId id="302" r:id="rId11"/>
    <p:sldId id="319" r:id="rId12"/>
    <p:sldId id="318" r:id="rId13"/>
    <p:sldId id="320" r:id="rId14"/>
    <p:sldId id="321" r:id="rId15"/>
    <p:sldId id="322" r:id="rId16"/>
    <p:sldId id="28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k M. Case" initials="NMC" lastIdx="0" clrIdx="0">
    <p:extLst>
      <p:ext uri="{19B8F6BF-5375-455C-9EA6-DF929625EA0E}">
        <p15:presenceInfo xmlns:p15="http://schemas.microsoft.com/office/powerpoint/2012/main" userId="Nick M. Case" providerId="None"/>
      </p:ext>
    </p:extLst>
  </p:cmAuthor>
  <p:cmAuthor id="2" name="Wang, Alice" initials="WA" lastIdx="1" clrIdx="1">
    <p:extLst>
      <p:ext uri="{19B8F6BF-5375-455C-9EA6-DF929625EA0E}">
        <p15:presenceInfo xmlns:p15="http://schemas.microsoft.com/office/powerpoint/2012/main" userId="S-1-5-21-2844929807-1687724802-988633214-1877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64AD"/>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80531" autoAdjust="0"/>
  </p:normalViewPr>
  <p:slideViewPr>
    <p:cSldViewPr snapToGrid="0">
      <p:cViewPr varScale="1">
        <p:scale>
          <a:sx n="89" d="100"/>
          <a:sy n="89" d="100"/>
        </p:scale>
        <p:origin x="1325"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3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Funding Requested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Sheet1!$A$3</c:f>
              <c:strCache>
                <c:ptCount val="1"/>
                <c:pt idx="0">
                  <c:v>TCF FY16-19</c:v>
                </c:pt>
              </c:strCache>
            </c:strRef>
          </c:cat>
          <c:val>
            <c:numRef>
              <c:f>Sheet1!$B$3</c:f>
              <c:numCache>
                <c:formatCode>"$"#,##0_);[Red]\("$"#,##0\)</c:formatCode>
                <c:ptCount val="1"/>
                <c:pt idx="0">
                  <c:v>175181487</c:v>
                </c:pt>
              </c:numCache>
            </c:numRef>
          </c:val>
        </c:ser>
        <c:ser>
          <c:idx val="1"/>
          <c:order val="1"/>
          <c:tx>
            <c:strRef>
              <c:f>Sheet1!$C$2</c:f>
              <c:strCache>
                <c:ptCount val="1"/>
                <c:pt idx="0">
                  <c:v>Available Funding</c:v>
                </c:pt>
              </c:strCache>
            </c:strRef>
          </c:tx>
          <c:spPr>
            <a:solidFill>
              <a:schemeClr val="accent6"/>
            </a:solidFill>
            <a:ln>
              <a:noFill/>
            </a:ln>
            <a:effectLst/>
          </c:spPr>
          <c:invertIfNegative val="0"/>
          <c:dLbls>
            <c:dLbl>
              <c:idx val="0"/>
              <c:layout/>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c:f>
              <c:strCache>
                <c:ptCount val="1"/>
                <c:pt idx="0">
                  <c:v>TCF FY16-19</c:v>
                </c:pt>
              </c:strCache>
            </c:strRef>
          </c:cat>
          <c:val>
            <c:numRef>
              <c:f>Sheet1!$C$3</c:f>
              <c:numCache>
                <c:formatCode>"$"#,##0_);[Red]\("$"#,##0\)</c:formatCode>
                <c:ptCount val="1"/>
                <c:pt idx="0">
                  <c:v>99376000</c:v>
                </c:pt>
              </c:numCache>
            </c:numRef>
          </c:val>
        </c:ser>
        <c:ser>
          <c:idx val="2"/>
          <c:order val="2"/>
          <c:tx>
            <c:strRef>
              <c:f>Sheet1!$D$2</c:f>
              <c:strCache>
                <c:ptCount val="1"/>
                <c:pt idx="0">
                  <c:v>Selections</c:v>
                </c:pt>
              </c:strCache>
            </c:strRef>
          </c:tx>
          <c:spPr>
            <a:solidFill>
              <a:schemeClr val="accent3"/>
            </a:solidFill>
            <a:ln>
              <a:noFill/>
            </a:ln>
            <a:effectLst/>
          </c:spPr>
          <c:invertIfNegative val="0"/>
          <c:dLbls>
            <c:dLbl>
              <c:idx val="0"/>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c:f>
              <c:strCache>
                <c:ptCount val="1"/>
                <c:pt idx="0">
                  <c:v>TCF FY16-19</c:v>
                </c:pt>
              </c:strCache>
            </c:strRef>
          </c:cat>
          <c:val>
            <c:numRef>
              <c:f>Sheet1!$D$3</c:f>
              <c:numCache>
                <c:formatCode>"$"#,##0_);[Red]\("$"#,##0\)</c:formatCode>
                <c:ptCount val="1"/>
                <c:pt idx="0">
                  <c:v>79349674</c:v>
                </c:pt>
              </c:numCache>
            </c:numRef>
          </c:val>
        </c:ser>
        <c:dLbls>
          <c:showLegendKey val="0"/>
          <c:showVal val="0"/>
          <c:showCatName val="0"/>
          <c:showSerName val="0"/>
          <c:showPercent val="0"/>
          <c:showBubbleSize val="0"/>
        </c:dLbls>
        <c:gapWidth val="150"/>
        <c:axId val="462348880"/>
        <c:axId val="462804528"/>
      </c:barChart>
      <c:catAx>
        <c:axId val="462348880"/>
        <c:scaling>
          <c:orientation val="minMax"/>
        </c:scaling>
        <c:delete val="1"/>
        <c:axPos val="b"/>
        <c:numFmt formatCode="General" sourceLinked="1"/>
        <c:majorTickMark val="none"/>
        <c:minorTickMark val="none"/>
        <c:tickLblPos val="nextTo"/>
        <c:crossAx val="462804528"/>
        <c:crosses val="autoZero"/>
        <c:auto val="1"/>
        <c:lblAlgn val="ctr"/>
        <c:lblOffset val="100"/>
        <c:noMultiLvlLbl val="0"/>
      </c:catAx>
      <c:valAx>
        <c:axId val="462804528"/>
        <c:scaling>
          <c:orientation val="minMax"/>
          <c:max val="176000000"/>
          <c:min val="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97" b="0" i="0" u="none" strike="noStrike" kern="1200" baseline="0">
                <a:solidFill>
                  <a:schemeClr val="tx1">
                    <a:lumMod val="65000"/>
                    <a:lumOff val="35000"/>
                  </a:schemeClr>
                </a:solidFill>
                <a:latin typeface="+mn-lt"/>
                <a:ea typeface="+mn-ea"/>
                <a:cs typeface="+mn-cs"/>
              </a:defRPr>
            </a:pPr>
            <a:endParaRPr lang="en-US"/>
          </a:p>
        </c:txPr>
        <c:crossAx val="462348880"/>
        <c:crosses val="autoZero"/>
        <c:crossBetween val="between"/>
      </c:valAx>
      <c:spPr>
        <a:noFill/>
        <a:ln>
          <a:noFill/>
        </a:ln>
        <a:effectLst/>
      </c:spPr>
    </c:plotArea>
    <c:legend>
      <c:legendPos val="b"/>
      <c:layout>
        <c:manualLayout>
          <c:xMode val="edge"/>
          <c:yMode val="edge"/>
          <c:x val="0.46506437128537637"/>
          <c:y val="5.9829908122544524E-2"/>
          <c:w val="0.30663747025835097"/>
          <c:h val="0.21230726744485806"/>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243BA7E-8C57-449D-8E3C-B23110B84963}" type="datetimeFigureOut">
              <a:rPr lang="en-US" smtClean="0"/>
              <a:t>9/6/2019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1579BFB-5333-47BB-ACA8-4BBF6E7DA459}" type="slidenum">
              <a:rPr lang="en-US" smtClean="0"/>
              <a:t>‹#›</a:t>
            </a:fld>
            <a:endParaRPr lang="en-US" dirty="0"/>
          </a:p>
        </p:txBody>
      </p:sp>
    </p:spTree>
    <p:extLst>
      <p:ext uri="{BB962C8B-B14F-4D97-AF65-F5344CB8AC3E}">
        <p14:creationId xmlns:p14="http://schemas.microsoft.com/office/powerpoint/2010/main" val="2648674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22990F4-E3F6-491F-9B53-4B9A990E510C}" type="datetimeFigureOut">
              <a:rPr lang="en-US" smtClean="0"/>
              <a:t>9/6/2019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F78D23A-5C1C-451F-A45E-C72DFE42AC99}" type="slidenum">
              <a:rPr lang="en-US" smtClean="0"/>
              <a:t>‹#›</a:t>
            </a:fld>
            <a:endParaRPr lang="en-US" dirty="0"/>
          </a:p>
        </p:txBody>
      </p:sp>
    </p:spTree>
    <p:extLst>
      <p:ext uri="{BB962C8B-B14F-4D97-AF65-F5344CB8AC3E}">
        <p14:creationId xmlns:p14="http://schemas.microsoft.com/office/powerpoint/2010/main" val="160631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A086B-2CAD-4309-8CDD-D25AF1364C27}"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940808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A086B-2CAD-4309-8CDD-D25AF1364C27}" type="slidenum">
              <a:rPr lang="en-US" smtClean="0"/>
              <a:t>10</a:t>
            </a:fld>
            <a:endParaRPr lang="en-US" dirty="0"/>
          </a:p>
        </p:txBody>
      </p:sp>
    </p:spTree>
    <p:extLst>
      <p:ext uri="{BB962C8B-B14F-4D97-AF65-F5344CB8AC3E}">
        <p14:creationId xmlns:p14="http://schemas.microsoft.com/office/powerpoint/2010/main" val="2856263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Body)"/>
              </a:rPr>
              <a:t>The TCF</a:t>
            </a:r>
            <a:r>
              <a:rPr lang="en-US" sz="1200" baseline="0" dirty="0">
                <a:latin typeface="Calibri (Body)"/>
              </a:rPr>
              <a:t>’s goals are to:</a:t>
            </a:r>
          </a:p>
          <a:p>
            <a:pPr marL="171450" indent="-171450">
              <a:buFont typeface="Arial" panose="020B0604020202020204" pitchFamily="34" charset="0"/>
              <a:buChar char="•"/>
            </a:pPr>
            <a:r>
              <a:rPr lang="en-US" sz="1200" baseline="0" dirty="0">
                <a:latin typeface="Calibri (Body)"/>
              </a:rPr>
              <a:t>Perform </a:t>
            </a:r>
            <a:r>
              <a:rPr lang="en-US" sz="1200" baseline="0" dirty="0" smtClean="0">
                <a:latin typeface="Calibri (Body)"/>
              </a:rPr>
              <a:t>technical </a:t>
            </a:r>
            <a:r>
              <a:rPr lang="en-US" sz="1200" baseline="0" dirty="0" smtClean="0">
                <a:latin typeface="+mn-lt"/>
              </a:rPr>
              <a:t>— </a:t>
            </a:r>
            <a:r>
              <a:rPr lang="en-US" sz="1200" baseline="0" dirty="0" smtClean="0">
                <a:latin typeface="Calibri (Body)"/>
              </a:rPr>
              <a:t>or technology </a:t>
            </a:r>
            <a:r>
              <a:rPr lang="en-US" sz="1200" baseline="0" dirty="0" smtClean="0">
                <a:latin typeface="+mn-lt"/>
              </a:rPr>
              <a:t>— </a:t>
            </a:r>
            <a:r>
              <a:rPr lang="en-US" sz="1200" baseline="0" dirty="0" smtClean="0">
                <a:latin typeface="Calibri (Body)"/>
              </a:rPr>
              <a:t>maturation </a:t>
            </a:r>
            <a:r>
              <a:rPr lang="en-US" sz="1200" baseline="0" dirty="0">
                <a:latin typeface="Calibri (Body)"/>
              </a:rPr>
              <a:t>with the intent of attracting private partners willing to support a technology’s commercialization.</a:t>
            </a:r>
          </a:p>
          <a:p>
            <a:pPr marL="171450" indent="-171450">
              <a:buFont typeface="Arial" panose="020B0604020202020204" pitchFamily="34" charset="0"/>
              <a:buChar char="•"/>
            </a:pPr>
            <a:r>
              <a:rPr lang="en-US" sz="1200" baseline="0" dirty="0">
                <a:latin typeface="Calibri (Body)"/>
              </a:rPr>
              <a:t>Support cooperative development of technology with a private partner for a specific commercial application. </a:t>
            </a:r>
          </a:p>
          <a:p>
            <a:endParaRPr lang="en-US" sz="1200" dirty="0">
              <a:latin typeface="Calibri (Body)"/>
            </a:endParaRPr>
          </a:p>
          <a:p>
            <a:r>
              <a:rPr lang="en-US" sz="1200" dirty="0">
                <a:latin typeface="Calibri (Body)"/>
              </a:rPr>
              <a:t>The TCF seeks to address two key gaps:</a:t>
            </a:r>
          </a:p>
          <a:p>
            <a:pPr marL="171450" lvl="0" indent="-171450">
              <a:spcBef>
                <a:spcPts val="600"/>
              </a:spcBef>
              <a:buFont typeface="Arial" panose="020B0604020202020204" pitchFamily="34" charset="0"/>
              <a:buChar char="•"/>
            </a:pPr>
            <a:r>
              <a:rPr lang="en-US" sz="1200" dirty="0" smtClean="0">
                <a:solidFill>
                  <a:prstClr val="black"/>
                </a:solidFill>
                <a:latin typeface="Calibri (Body)"/>
              </a:rPr>
              <a:t>Technical or </a:t>
            </a:r>
            <a:r>
              <a:rPr lang="en-US" sz="1200" baseline="0" dirty="0" smtClean="0">
                <a:latin typeface="+mn-lt"/>
              </a:rPr>
              <a:t>— </a:t>
            </a:r>
            <a:r>
              <a:rPr lang="en-US" sz="1200" dirty="0" smtClean="0">
                <a:solidFill>
                  <a:prstClr val="black"/>
                </a:solidFill>
                <a:latin typeface="Calibri (Body)"/>
              </a:rPr>
              <a:t>technology </a:t>
            </a:r>
            <a:r>
              <a:rPr lang="en-US" sz="1200" baseline="0" dirty="0" smtClean="0">
                <a:latin typeface="+mn-lt"/>
              </a:rPr>
              <a:t>— </a:t>
            </a:r>
            <a:r>
              <a:rPr lang="en-US" sz="1200" dirty="0" smtClean="0">
                <a:solidFill>
                  <a:prstClr val="black"/>
                </a:solidFill>
                <a:latin typeface="Calibri (Body)"/>
              </a:rPr>
              <a:t>maturation </a:t>
            </a:r>
            <a:r>
              <a:rPr lang="en-US" sz="1200" dirty="0">
                <a:solidFill>
                  <a:prstClr val="black"/>
                </a:solidFill>
                <a:latin typeface="Calibri (Body)"/>
              </a:rPr>
              <a:t>resources</a:t>
            </a:r>
          </a:p>
          <a:p>
            <a:pPr marL="171450" lvl="0" indent="-171450">
              <a:spcBef>
                <a:spcPts val="600"/>
              </a:spcBef>
              <a:buFont typeface="Arial" panose="020B0604020202020204" pitchFamily="34" charset="0"/>
              <a:buChar char="•"/>
            </a:pPr>
            <a:r>
              <a:rPr lang="en-US" sz="1200" dirty="0">
                <a:solidFill>
                  <a:prstClr val="black"/>
                </a:solidFill>
                <a:latin typeface="Calibri (Body)"/>
              </a:rPr>
              <a:t>Focused outreach and industry engagement to commercialize high-potential energy technologies</a:t>
            </a:r>
            <a:endParaRPr lang="en-US" sz="1200" dirty="0">
              <a:latin typeface="Calibri (Body)"/>
            </a:endParaRPr>
          </a:p>
          <a:p>
            <a:endParaRPr lang="en-US" dirty="0"/>
          </a:p>
        </p:txBody>
      </p:sp>
      <p:sp>
        <p:nvSpPr>
          <p:cNvPr id="4" name="Slide Number Placeholder 3"/>
          <p:cNvSpPr>
            <a:spLocks noGrp="1"/>
          </p:cNvSpPr>
          <p:nvPr>
            <p:ph type="sldNum" sz="quarter" idx="10"/>
          </p:nvPr>
        </p:nvSpPr>
        <p:spPr/>
        <p:txBody>
          <a:bodyPr/>
          <a:lstStyle/>
          <a:p>
            <a:fld id="{2CB8EED7-6DA3-444F-8421-AC40FC90E4D7}" type="slidenum">
              <a:rPr lang="en-US" smtClean="0"/>
              <a:t>11</a:t>
            </a:fld>
            <a:endParaRPr lang="en-US" dirty="0"/>
          </a:p>
        </p:txBody>
      </p:sp>
    </p:spTree>
    <p:extLst>
      <p:ext uri="{BB962C8B-B14F-4D97-AF65-F5344CB8AC3E}">
        <p14:creationId xmlns:p14="http://schemas.microsoft.com/office/powerpoint/2010/main" val="1690251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F78D23A-5C1C-451F-A45E-C72DFE42AC99}" type="slidenum">
              <a:rPr lang="en-US" smtClean="0"/>
              <a:t>12</a:t>
            </a:fld>
            <a:endParaRPr lang="en-US" dirty="0"/>
          </a:p>
        </p:txBody>
      </p:sp>
    </p:spTree>
    <p:extLst>
      <p:ext uri="{BB962C8B-B14F-4D97-AF65-F5344CB8AC3E}">
        <p14:creationId xmlns:p14="http://schemas.microsoft.com/office/powerpoint/2010/main" val="466534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78D23A-5C1C-451F-A45E-C72DFE42AC99}" type="slidenum">
              <a:rPr lang="en-US" smtClean="0"/>
              <a:t>16</a:t>
            </a:fld>
            <a:endParaRPr lang="en-US" dirty="0"/>
          </a:p>
        </p:txBody>
      </p:sp>
    </p:spTree>
    <p:extLst>
      <p:ext uri="{BB962C8B-B14F-4D97-AF65-F5344CB8AC3E}">
        <p14:creationId xmlns:p14="http://schemas.microsoft.com/office/powerpoint/2010/main" val="3355464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aseline="0" dirty="0" smtClean="0">
                <a:latin typeface="+mn-lt"/>
              </a:rPr>
              <a:t>The </a:t>
            </a:r>
            <a:r>
              <a:rPr lang="en-US" sz="1200" baseline="0" dirty="0">
                <a:latin typeface="+mn-lt"/>
              </a:rPr>
              <a:t>Energy Policy Act of 2005 </a:t>
            </a:r>
            <a:r>
              <a:rPr lang="en-US" sz="1200" baseline="0" dirty="0" smtClean="0">
                <a:latin typeface="+mn-lt"/>
              </a:rPr>
              <a:t>— EPAct </a:t>
            </a:r>
            <a:r>
              <a:rPr lang="en-US" sz="1200" baseline="0" dirty="0">
                <a:latin typeface="+mn-lt"/>
              </a:rPr>
              <a:t>2005 </a:t>
            </a:r>
            <a:r>
              <a:rPr lang="en-US" sz="1200" baseline="0" dirty="0" smtClean="0">
                <a:latin typeface="+mn-lt"/>
              </a:rPr>
              <a:t>— directs </a:t>
            </a:r>
            <a:r>
              <a:rPr lang="en-US" sz="1200" baseline="0" dirty="0">
                <a:latin typeface="+mn-lt"/>
              </a:rPr>
              <a:t>DOE to establish the TCF, and sets aside zero point nine percent of the department’s R&amp;D budget within the applied energy programs. DOE’s applied energy programs are: </a:t>
            </a:r>
          </a:p>
          <a:p>
            <a:endParaRPr lang="en-US" sz="1200" baseline="0" dirty="0">
              <a:latin typeface="+mn-lt"/>
            </a:endParaRPr>
          </a:p>
          <a:p>
            <a:r>
              <a:rPr lang="en-US" sz="1200" baseline="0" dirty="0">
                <a:latin typeface="+mn-lt"/>
              </a:rPr>
              <a:t>The Office of Cybersecurity, Energy Security, and Emergency Response (CESER)</a:t>
            </a:r>
          </a:p>
          <a:p>
            <a:r>
              <a:rPr lang="en-US" sz="1200" baseline="0" dirty="0">
                <a:latin typeface="+mn-lt"/>
              </a:rPr>
              <a:t>The Office of Electricity (OE)</a:t>
            </a:r>
          </a:p>
          <a:p>
            <a:r>
              <a:rPr lang="en-US" sz="1200" baseline="0" dirty="0">
                <a:latin typeface="+mn-lt"/>
              </a:rPr>
              <a:t>The Office of Energy Efficiency and Renewable Energy (EE or EERE)</a:t>
            </a:r>
          </a:p>
          <a:p>
            <a:r>
              <a:rPr lang="en-US" sz="1200" baseline="0" dirty="0">
                <a:latin typeface="+mn-lt"/>
              </a:rPr>
              <a:t>The Office of Fossil Energy (FE)</a:t>
            </a:r>
          </a:p>
          <a:p>
            <a:r>
              <a:rPr lang="en-US" sz="1200" baseline="0" dirty="0">
                <a:latin typeface="+mn-lt"/>
              </a:rPr>
              <a:t>The Office of Nuclear Energy  (NE</a:t>
            </a:r>
            <a:r>
              <a:rPr lang="en-US" sz="1200" baseline="0" dirty="0" smtClean="0">
                <a:latin typeface="+mn-lt"/>
              </a:rPr>
              <a:t>)</a:t>
            </a:r>
            <a:endParaRPr lang="en-US" sz="1200" baseline="0" dirty="0">
              <a:latin typeface="+mn-lt"/>
            </a:endParaRPr>
          </a:p>
        </p:txBody>
      </p:sp>
      <p:sp>
        <p:nvSpPr>
          <p:cNvPr id="4" name="Slide Number Placeholder 3"/>
          <p:cNvSpPr>
            <a:spLocks noGrp="1"/>
          </p:cNvSpPr>
          <p:nvPr>
            <p:ph type="sldNum" sz="quarter" idx="10"/>
          </p:nvPr>
        </p:nvSpPr>
        <p:spPr/>
        <p:txBody>
          <a:bodyPr/>
          <a:lstStyle/>
          <a:p>
            <a:fld id="{2CB8EED7-6DA3-444F-8421-AC40FC90E4D7}"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457824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Body)"/>
              </a:rPr>
              <a:t>The TCF</a:t>
            </a:r>
            <a:r>
              <a:rPr lang="en-US" sz="1200" baseline="0" dirty="0">
                <a:latin typeface="Calibri (Body)"/>
              </a:rPr>
              <a:t>’s goals are to:</a:t>
            </a:r>
          </a:p>
          <a:p>
            <a:pPr marL="171450" indent="-171450">
              <a:buFont typeface="Arial" panose="020B0604020202020204" pitchFamily="34" charset="0"/>
              <a:buChar char="•"/>
            </a:pPr>
            <a:r>
              <a:rPr lang="en-US" sz="1200" baseline="0" dirty="0">
                <a:latin typeface="Calibri (Body)"/>
              </a:rPr>
              <a:t>Perform </a:t>
            </a:r>
            <a:r>
              <a:rPr lang="en-US" sz="1200" baseline="0" dirty="0" smtClean="0">
                <a:latin typeface="Calibri (Body)"/>
              </a:rPr>
              <a:t>technical </a:t>
            </a:r>
            <a:r>
              <a:rPr lang="en-US" sz="1200" baseline="0" dirty="0" smtClean="0">
                <a:latin typeface="+mn-lt"/>
              </a:rPr>
              <a:t>— </a:t>
            </a:r>
            <a:r>
              <a:rPr lang="en-US" sz="1200" baseline="0" dirty="0" smtClean="0">
                <a:latin typeface="Calibri (Body)"/>
              </a:rPr>
              <a:t>or technology </a:t>
            </a:r>
            <a:r>
              <a:rPr lang="en-US" sz="1200" baseline="0" dirty="0" smtClean="0">
                <a:latin typeface="+mn-lt"/>
              </a:rPr>
              <a:t>— </a:t>
            </a:r>
            <a:r>
              <a:rPr lang="en-US" sz="1200" baseline="0" dirty="0" smtClean="0">
                <a:latin typeface="Calibri (Body)"/>
              </a:rPr>
              <a:t>maturation </a:t>
            </a:r>
            <a:r>
              <a:rPr lang="en-US" sz="1200" baseline="0" dirty="0">
                <a:latin typeface="Calibri (Body)"/>
              </a:rPr>
              <a:t>with the intent of attracting private partners willing to support a technology’s commercialization.</a:t>
            </a:r>
          </a:p>
          <a:p>
            <a:pPr marL="171450" indent="-171450">
              <a:buFont typeface="Arial" panose="020B0604020202020204" pitchFamily="34" charset="0"/>
              <a:buChar char="•"/>
            </a:pPr>
            <a:r>
              <a:rPr lang="en-US" sz="1200" baseline="0" dirty="0">
                <a:latin typeface="Calibri (Body)"/>
              </a:rPr>
              <a:t>Support cooperative development of technology with a private partner for a specific commercial application. </a:t>
            </a:r>
          </a:p>
          <a:p>
            <a:endParaRPr lang="en-US" sz="1200" dirty="0">
              <a:latin typeface="Calibri (Body)"/>
            </a:endParaRPr>
          </a:p>
          <a:p>
            <a:r>
              <a:rPr lang="en-US" sz="1200" dirty="0">
                <a:latin typeface="Calibri (Body)"/>
              </a:rPr>
              <a:t>The TCF seeks to address two key gaps:</a:t>
            </a:r>
          </a:p>
          <a:p>
            <a:pPr marL="171450" lvl="0" indent="-171450">
              <a:spcBef>
                <a:spcPts val="600"/>
              </a:spcBef>
              <a:buFont typeface="Arial" panose="020B0604020202020204" pitchFamily="34" charset="0"/>
              <a:buChar char="•"/>
            </a:pPr>
            <a:r>
              <a:rPr lang="en-US" sz="1200" dirty="0" smtClean="0">
                <a:solidFill>
                  <a:prstClr val="black"/>
                </a:solidFill>
                <a:latin typeface="Calibri (Body)"/>
              </a:rPr>
              <a:t>Technical or </a:t>
            </a:r>
            <a:r>
              <a:rPr lang="en-US" sz="1200" baseline="0" dirty="0" smtClean="0">
                <a:latin typeface="+mn-lt"/>
              </a:rPr>
              <a:t>— </a:t>
            </a:r>
            <a:r>
              <a:rPr lang="en-US" sz="1200" dirty="0" smtClean="0">
                <a:solidFill>
                  <a:prstClr val="black"/>
                </a:solidFill>
                <a:latin typeface="Calibri (Body)"/>
              </a:rPr>
              <a:t>technology </a:t>
            </a:r>
            <a:r>
              <a:rPr lang="en-US" sz="1200" baseline="0" dirty="0" smtClean="0">
                <a:latin typeface="+mn-lt"/>
              </a:rPr>
              <a:t>— </a:t>
            </a:r>
            <a:r>
              <a:rPr lang="en-US" sz="1200" dirty="0" smtClean="0">
                <a:solidFill>
                  <a:prstClr val="black"/>
                </a:solidFill>
                <a:latin typeface="Calibri (Body)"/>
              </a:rPr>
              <a:t>maturation </a:t>
            </a:r>
            <a:r>
              <a:rPr lang="en-US" sz="1200" dirty="0">
                <a:solidFill>
                  <a:prstClr val="black"/>
                </a:solidFill>
                <a:latin typeface="Calibri (Body)"/>
              </a:rPr>
              <a:t>resources</a:t>
            </a:r>
          </a:p>
          <a:p>
            <a:pPr marL="171450" lvl="0" indent="-171450">
              <a:spcBef>
                <a:spcPts val="600"/>
              </a:spcBef>
              <a:buFont typeface="Arial" panose="020B0604020202020204" pitchFamily="34" charset="0"/>
              <a:buChar char="•"/>
            </a:pPr>
            <a:r>
              <a:rPr lang="en-US" sz="1200" dirty="0">
                <a:solidFill>
                  <a:prstClr val="black"/>
                </a:solidFill>
                <a:latin typeface="Calibri (Body)"/>
              </a:rPr>
              <a:t>Focused outreach and industry engagement to commercialize high-potential energy technologies</a:t>
            </a:r>
            <a:endParaRPr lang="en-US" sz="1200" dirty="0">
              <a:latin typeface="Calibri (Body)"/>
            </a:endParaRPr>
          </a:p>
          <a:p>
            <a:endParaRPr lang="en-US" dirty="0"/>
          </a:p>
        </p:txBody>
      </p:sp>
      <p:sp>
        <p:nvSpPr>
          <p:cNvPr id="4" name="Slide Number Placeholder 3"/>
          <p:cNvSpPr>
            <a:spLocks noGrp="1"/>
          </p:cNvSpPr>
          <p:nvPr>
            <p:ph type="sldNum" sz="quarter" idx="10"/>
          </p:nvPr>
        </p:nvSpPr>
        <p:spPr/>
        <p:txBody>
          <a:bodyPr/>
          <a:lstStyle/>
          <a:p>
            <a:fld id="{2CB8EED7-6DA3-444F-8421-AC40FC90E4D7}" type="slidenum">
              <a:rPr lang="en-US" smtClean="0"/>
              <a:t>3</a:t>
            </a:fld>
            <a:endParaRPr lang="en-US" dirty="0"/>
          </a:p>
        </p:txBody>
      </p:sp>
    </p:spTree>
    <p:extLst>
      <p:ext uri="{BB962C8B-B14F-4D97-AF65-F5344CB8AC3E}">
        <p14:creationId xmlns:p14="http://schemas.microsoft.com/office/powerpoint/2010/main" val="215618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mn-lt"/>
              </a:rPr>
              <a:t>The TCF focuses on commercializing promising energy technologies across *the entire range of DOE’s portfolio of applied energy programs.*</a:t>
            </a:r>
          </a:p>
          <a:p>
            <a:endParaRPr lang="en-US" sz="120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mn-lt"/>
              </a:rPr>
              <a:t>All proposals are subject to a merit review process to evaluate the technical and commercial viability of the proposed project. </a:t>
            </a:r>
          </a:p>
        </p:txBody>
      </p:sp>
      <p:sp>
        <p:nvSpPr>
          <p:cNvPr id="4" name="Slide Number Placeholder 3"/>
          <p:cNvSpPr>
            <a:spLocks noGrp="1"/>
          </p:cNvSpPr>
          <p:nvPr>
            <p:ph type="sldNum" sz="quarter" idx="10"/>
          </p:nvPr>
        </p:nvSpPr>
        <p:spPr/>
        <p:txBody>
          <a:bodyPr/>
          <a:lstStyle/>
          <a:p>
            <a:fld id="{2CB8EED7-6DA3-444F-8421-AC40FC90E4D7}"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814545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alibri (Body)"/>
              </a:rPr>
              <a:t>There</a:t>
            </a:r>
            <a:r>
              <a:rPr lang="en-US" sz="1200" baseline="0" dirty="0">
                <a:latin typeface="Calibri (Body)"/>
              </a:rPr>
              <a:t> are two TCF topics.  Both require a 50-50 split between the TCF investment and the non-federal share, which may be in cash or </a:t>
            </a:r>
            <a:r>
              <a:rPr lang="en-US" sz="1200" baseline="0" dirty="0" smtClean="0">
                <a:latin typeface="Calibri (Body)"/>
              </a:rPr>
              <a:t>in-kind, unless </a:t>
            </a:r>
            <a:r>
              <a:rPr lang="en-US" sz="1200" baseline="0" dirty="0" smtClean="0">
                <a:latin typeface="+mn-lt"/>
              </a:rPr>
              <a:t>— for Topic 1 projects — a DOE facility of providing the matching funds. Those contributions must be in cash.</a:t>
            </a:r>
            <a:endParaRPr lang="en-US" sz="1200" baseline="0" dirty="0">
              <a:latin typeface="Calibri (Body)"/>
            </a:endParaRPr>
          </a:p>
          <a:p>
            <a:endParaRPr lang="en-US" sz="1200" baseline="0" dirty="0">
              <a:latin typeface="Calibri (Body)"/>
            </a:endParaRPr>
          </a:p>
          <a:p>
            <a:r>
              <a:rPr lang="en-US" sz="1200" dirty="0">
                <a:latin typeface="Calibri (Body)"/>
              </a:rPr>
              <a:t>Topic 1: Technology Maturation Projects</a:t>
            </a:r>
          </a:p>
          <a:p>
            <a:r>
              <a:rPr lang="en-US" sz="1200" dirty="0">
                <a:latin typeface="Calibri (Body)"/>
              </a:rPr>
              <a:t>6-12 month target periods of performance</a:t>
            </a:r>
          </a:p>
          <a:p>
            <a:r>
              <a:rPr lang="en-US" sz="1200" dirty="0">
                <a:latin typeface="Calibri (Body)"/>
              </a:rPr>
              <a:t>6 pages, plus appendices</a:t>
            </a:r>
          </a:p>
          <a:p>
            <a:r>
              <a:rPr lang="en-US" sz="1200" dirty="0">
                <a:latin typeface="Calibri (Body)"/>
              </a:rPr>
              <a:t>$100,000-$150,000 TCF funding request, which is half of total project costs</a:t>
            </a:r>
          </a:p>
          <a:p>
            <a:r>
              <a:rPr lang="en-US" sz="1200" b="1" dirty="0">
                <a:latin typeface="Calibri (Body)"/>
              </a:rPr>
              <a:t>May</a:t>
            </a:r>
            <a:r>
              <a:rPr lang="en-US" sz="1200" dirty="0">
                <a:latin typeface="Calibri (Body)"/>
              </a:rPr>
              <a:t> have a partner</a:t>
            </a:r>
          </a:p>
          <a:p>
            <a:endParaRPr lang="en-US" sz="1200" dirty="0">
              <a:latin typeface="Calibri (Body)"/>
            </a:endParaRPr>
          </a:p>
          <a:p>
            <a:r>
              <a:rPr lang="en-US" sz="1200" dirty="0">
                <a:latin typeface="Calibri (Body)"/>
              </a:rPr>
              <a:t>Topic 2: Cooperative Development Projects</a:t>
            </a:r>
          </a:p>
          <a:p>
            <a:r>
              <a:rPr lang="en-US" sz="1200" dirty="0">
                <a:latin typeface="Calibri (Body)"/>
              </a:rPr>
              <a:t>12-24 month target periods of performance</a:t>
            </a:r>
          </a:p>
          <a:p>
            <a:r>
              <a:rPr lang="en-US" sz="1200" dirty="0">
                <a:latin typeface="Calibri (Body)"/>
              </a:rPr>
              <a:t>12 pages, plus appendices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Body)"/>
              </a:rPr>
              <a:t> $250,000-$750,000 TCF funding request, which is half of total project costs</a:t>
            </a:r>
          </a:p>
          <a:p>
            <a:r>
              <a:rPr lang="en-US" sz="1200" b="1" dirty="0">
                <a:latin typeface="Calibri (Body)"/>
              </a:rPr>
              <a:t>Must</a:t>
            </a:r>
            <a:r>
              <a:rPr lang="en-US" sz="1200" dirty="0">
                <a:latin typeface="Calibri (Body)"/>
              </a:rPr>
              <a:t> have a partner</a:t>
            </a:r>
          </a:p>
          <a:p>
            <a:endParaRPr lang="en-US" dirty="0"/>
          </a:p>
        </p:txBody>
      </p:sp>
      <p:sp>
        <p:nvSpPr>
          <p:cNvPr id="4" name="Slide Number Placeholder 3"/>
          <p:cNvSpPr>
            <a:spLocks noGrp="1"/>
          </p:cNvSpPr>
          <p:nvPr>
            <p:ph type="sldNum" sz="quarter" idx="10"/>
          </p:nvPr>
        </p:nvSpPr>
        <p:spPr/>
        <p:txBody>
          <a:bodyPr/>
          <a:lstStyle/>
          <a:p>
            <a:fld id="{B62A086B-2CAD-4309-8CDD-D25AF1364C27}" type="slidenum">
              <a:rPr lang="en-US" smtClean="0"/>
              <a:t>5</a:t>
            </a:fld>
            <a:endParaRPr lang="en-US" dirty="0"/>
          </a:p>
        </p:txBody>
      </p:sp>
    </p:spTree>
    <p:extLst>
      <p:ext uri="{BB962C8B-B14F-4D97-AF65-F5344CB8AC3E}">
        <p14:creationId xmlns:p14="http://schemas.microsoft.com/office/powerpoint/2010/main" val="3247895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mn-lt"/>
              </a:rPr>
              <a:t>TCF </a:t>
            </a:r>
            <a:r>
              <a:rPr lang="en-US" sz="1200" dirty="0">
                <a:latin typeface="+mn-lt"/>
              </a:rPr>
              <a:t>is open to DOE’s 21 national laboratories</a:t>
            </a:r>
            <a:r>
              <a:rPr lang="en-US" sz="1200" baseline="0" dirty="0">
                <a:latin typeface="+mn-lt"/>
              </a:rPr>
              <a:t> and National Nuclear Security Administration (NNSA) sites and plants – again, “Facilities” for our purposes here. Facilities may partner together – and in the case of Topic 2 proposals, must identify a non-Federal partner. Facilities may submit multiple proposals, and are eligible for multiple awards. Here’s a list of the DOE facilities that </a:t>
            </a:r>
            <a:r>
              <a:rPr lang="en-US" sz="1200" baseline="0" dirty="0" smtClean="0">
                <a:latin typeface="+mn-lt"/>
              </a:rPr>
              <a:t>are eligible </a:t>
            </a:r>
            <a:r>
              <a:rPr lang="en-US" sz="1200" baseline="0" dirty="0">
                <a:latin typeface="+mn-lt"/>
              </a:rPr>
              <a:t>to submit TCF proposals.</a:t>
            </a:r>
            <a:endParaRPr lang="en-US" sz="1200" dirty="0">
              <a:latin typeface="+mn-lt"/>
            </a:endParaRPr>
          </a:p>
        </p:txBody>
      </p:sp>
      <p:sp>
        <p:nvSpPr>
          <p:cNvPr id="4" name="Slide Number Placeholder 3"/>
          <p:cNvSpPr>
            <a:spLocks noGrp="1"/>
          </p:cNvSpPr>
          <p:nvPr>
            <p:ph type="sldNum" sz="quarter" idx="10"/>
          </p:nvPr>
        </p:nvSpPr>
        <p:spPr/>
        <p:txBody>
          <a:bodyPr/>
          <a:lstStyle/>
          <a:p>
            <a:fld id="{B62A086B-2CAD-4309-8CDD-D25AF1364C27}"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517528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mn-lt"/>
              </a:rPr>
              <a:t>Because TCF funding is aligned with DOE’s applied energy program funds, TCF projects must be relevant to a technology area within a DOE applied energy program office to be considered. Here is a list of DOE’s applied energy Program Offices </a:t>
            </a:r>
            <a:r>
              <a:rPr lang="en-US" sz="1200" baseline="0" dirty="0" smtClean="0">
                <a:latin typeface="+mn-lt"/>
              </a:rPr>
              <a:t>— </a:t>
            </a:r>
            <a:r>
              <a:rPr lang="en-US" sz="1200" dirty="0" smtClean="0">
                <a:latin typeface="+mn-lt"/>
              </a:rPr>
              <a:t>the Office of Cybersecurity, Energy Security, and Emergency Response (CESER); the Office of Electricity (OE); the Office of Energy Efficiency and Renewable Energy (EE); the Office of Fossil Energy (FE); the Office of Nuclear Energy (NE).</a:t>
            </a:r>
          </a:p>
          <a:p>
            <a:endParaRPr lang="en-US" sz="1200" dirty="0" smtClean="0">
              <a:latin typeface="+mn-lt"/>
            </a:endParaRPr>
          </a:p>
          <a:p>
            <a:r>
              <a:rPr lang="en-US" sz="1200" dirty="0" smtClean="0">
                <a:latin typeface="+mn-lt"/>
              </a:rPr>
              <a:t>Below each Office is a bulleted list of their technology areas. Each TCF proposal must fall within at least one of these – and the applicants may have select as many as two. Among</a:t>
            </a:r>
            <a:r>
              <a:rPr lang="en-US" sz="1200" baseline="0" dirty="0" smtClean="0">
                <a:latin typeface="+mn-lt"/>
              </a:rPr>
              <a:t> other benefits to the program, primary and secondary technology areas allow OTT some flexibility in using funds at the congressional control account level. </a:t>
            </a:r>
            <a:r>
              <a:rPr lang="en-US" sz="1200" dirty="0" smtClean="0">
                <a:latin typeface="+mn-lt"/>
              </a:rPr>
              <a:t>Whether applicants selected one or two areas </a:t>
            </a:r>
            <a:r>
              <a:rPr lang="en-US" sz="1200" baseline="0" dirty="0" smtClean="0">
                <a:latin typeface="+mn-lt"/>
              </a:rPr>
              <a:t>— </a:t>
            </a:r>
            <a:r>
              <a:rPr lang="en-US" sz="1200" dirty="0" smtClean="0">
                <a:latin typeface="+mn-lt"/>
              </a:rPr>
              <a:t>a primary and a secondary </a:t>
            </a:r>
            <a:r>
              <a:rPr lang="en-US" sz="1200" baseline="0" dirty="0" smtClean="0">
                <a:latin typeface="+mn-lt"/>
              </a:rPr>
              <a:t>— </a:t>
            </a:r>
            <a:r>
              <a:rPr lang="en-US" sz="1200" dirty="0" smtClean="0">
                <a:latin typeface="+mn-lt"/>
              </a:rPr>
              <a:t>proposals are only merit reviewed in their primary areas. </a:t>
            </a:r>
            <a:endParaRPr lang="en-US" sz="1200" dirty="0">
              <a:latin typeface="+mn-lt"/>
            </a:endParaRPr>
          </a:p>
        </p:txBody>
      </p:sp>
      <p:sp>
        <p:nvSpPr>
          <p:cNvPr id="4" name="Slide Number Placeholder 3"/>
          <p:cNvSpPr>
            <a:spLocks noGrp="1"/>
          </p:cNvSpPr>
          <p:nvPr>
            <p:ph type="sldNum" sz="quarter" idx="10"/>
          </p:nvPr>
        </p:nvSpPr>
        <p:spPr/>
        <p:txBody>
          <a:bodyPr/>
          <a:lstStyle/>
          <a:p>
            <a:fld id="{B62A086B-2CAD-4309-8CDD-D25AF1364C27}" type="slidenum">
              <a:rPr lang="en-US" smtClean="0"/>
              <a:t>7</a:t>
            </a:fld>
            <a:endParaRPr lang="en-US" dirty="0"/>
          </a:p>
        </p:txBody>
      </p:sp>
    </p:spTree>
    <p:extLst>
      <p:ext uri="{BB962C8B-B14F-4D97-AF65-F5344CB8AC3E}">
        <p14:creationId xmlns:p14="http://schemas.microsoft.com/office/powerpoint/2010/main" val="951213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walks through the proposal and review process. </a:t>
            </a:r>
            <a:r>
              <a:rPr lang="en-US" baseline="0" dirty="0" smtClean="0"/>
              <a:t>Proposal eligibility declarations </a:t>
            </a:r>
            <a:r>
              <a:rPr lang="en-US" sz="1200" baseline="0" dirty="0" smtClean="0">
                <a:latin typeface="+mn-lt"/>
              </a:rPr>
              <a:t>— similar to concept papers — </a:t>
            </a:r>
            <a:r>
              <a:rPr lang="en-US" baseline="0" dirty="0" smtClean="0"/>
              <a:t>are </a:t>
            </a:r>
            <a:r>
              <a:rPr lang="en-US" baseline="0" dirty="0"/>
              <a:t>screened for eligibility and conformance. Those that </a:t>
            </a:r>
            <a:r>
              <a:rPr lang="en-US" baseline="0" dirty="0" smtClean="0"/>
              <a:t>pass are eligible to submit full proposals. Each full proposal receives </a:t>
            </a:r>
            <a:r>
              <a:rPr lang="en-US" baseline="0" dirty="0"/>
              <a:t>3 independent merit reviews </a:t>
            </a:r>
            <a:r>
              <a:rPr lang="en-US" sz="1200" baseline="0" dirty="0" smtClean="0">
                <a:latin typeface="+mn-lt"/>
              </a:rPr>
              <a:t>— </a:t>
            </a:r>
            <a:r>
              <a:rPr lang="en-US" baseline="0" dirty="0" smtClean="0"/>
              <a:t>2 </a:t>
            </a:r>
            <a:r>
              <a:rPr lang="en-US" baseline="0" dirty="0"/>
              <a:t>from technical subject matter experts and 1 from a commercialization expert. Crosscutting </a:t>
            </a:r>
            <a:r>
              <a:rPr lang="en-US" baseline="0" dirty="0" smtClean="0"/>
              <a:t>proposals are  reviewed </a:t>
            </a:r>
            <a:r>
              <a:rPr lang="en-US" baseline="0" dirty="0"/>
              <a:t>by SMEs in the Primary </a:t>
            </a:r>
            <a:r>
              <a:rPr lang="en-US" baseline="0" dirty="0" smtClean="0"/>
              <a:t>Technology Area </a:t>
            </a:r>
            <a:r>
              <a:rPr lang="en-US" baseline="0" dirty="0"/>
              <a:t>only. </a:t>
            </a:r>
            <a:r>
              <a:rPr lang="en-US" baseline="0" dirty="0" smtClean="0"/>
              <a:t>Merit </a:t>
            </a:r>
            <a:r>
              <a:rPr lang="en-US" baseline="0" dirty="0"/>
              <a:t>review scores </a:t>
            </a:r>
            <a:r>
              <a:rPr lang="en-US" baseline="0" dirty="0" smtClean="0"/>
              <a:t>inform an overall score for each proposal. </a:t>
            </a:r>
            <a:endParaRPr lang="en-US" dirty="0"/>
          </a:p>
        </p:txBody>
      </p:sp>
      <p:sp>
        <p:nvSpPr>
          <p:cNvPr id="4" name="Slide Number Placeholder 3"/>
          <p:cNvSpPr>
            <a:spLocks noGrp="1"/>
          </p:cNvSpPr>
          <p:nvPr>
            <p:ph type="sldNum" sz="quarter" idx="10"/>
          </p:nvPr>
        </p:nvSpPr>
        <p:spPr/>
        <p:txBody>
          <a:bodyPr/>
          <a:lstStyle/>
          <a:p>
            <a:fld id="{B62A086B-2CAD-4309-8CDD-D25AF1364C27}" type="slidenum">
              <a:rPr lang="en-US" smtClean="0"/>
              <a:t>8</a:t>
            </a:fld>
            <a:endParaRPr lang="en-US" dirty="0"/>
          </a:p>
        </p:txBody>
      </p:sp>
    </p:spTree>
    <p:extLst>
      <p:ext uri="{BB962C8B-B14F-4D97-AF65-F5344CB8AC3E}">
        <p14:creationId xmlns:p14="http://schemas.microsoft.com/office/powerpoint/2010/main" val="3642350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78D23A-5C1C-451F-A45E-C72DFE42AC99}" type="slidenum">
              <a:rPr lang="en-US" smtClean="0"/>
              <a:t>9</a:t>
            </a:fld>
            <a:endParaRPr lang="en-US" dirty="0"/>
          </a:p>
        </p:txBody>
      </p:sp>
    </p:spTree>
    <p:extLst>
      <p:ext uri="{BB962C8B-B14F-4D97-AF65-F5344CB8AC3E}">
        <p14:creationId xmlns:p14="http://schemas.microsoft.com/office/powerpoint/2010/main" val="7606284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p:cNvSpPr/>
          <p:nvPr userDrawn="1"/>
        </p:nvSpPr>
        <p:spPr>
          <a:xfrm>
            <a:off x="1397977" y="37991"/>
            <a:ext cx="7746024" cy="1178899"/>
          </a:xfrm>
          <a:prstGeom prst="rect">
            <a:avLst/>
          </a:prstGeom>
          <a:solidFill>
            <a:srgbClr val="17589E"/>
          </a:solidFill>
          <a:ln>
            <a:solidFill>
              <a:srgbClr val="002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0" name="Rectangle 9"/>
          <p:cNvSpPr/>
          <p:nvPr userDrawn="1"/>
        </p:nvSpPr>
        <p:spPr>
          <a:xfrm>
            <a:off x="0" y="29313"/>
            <a:ext cx="1287681" cy="1196257"/>
          </a:xfrm>
          <a:prstGeom prst="rect">
            <a:avLst/>
          </a:prstGeom>
          <a:solidFill>
            <a:srgbClr val="002B66"/>
          </a:solidFill>
          <a:ln>
            <a:solidFill>
              <a:srgbClr val="175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7" name="Rectangle 16"/>
          <p:cNvSpPr/>
          <p:nvPr userDrawn="1"/>
        </p:nvSpPr>
        <p:spPr>
          <a:xfrm>
            <a:off x="-462" y="6624735"/>
            <a:ext cx="9144000" cy="233265"/>
          </a:xfrm>
          <a:prstGeom prst="rect">
            <a:avLst/>
          </a:prstGeom>
          <a:solidFill>
            <a:srgbClr val="17589E"/>
          </a:solidFill>
          <a:ln>
            <a:solidFill>
              <a:srgbClr val="002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8" name="TextBox 17"/>
          <p:cNvSpPr txBox="1"/>
          <p:nvPr userDrawn="1"/>
        </p:nvSpPr>
        <p:spPr>
          <a:xfrm>
            <a:off x="6895437" y="6572090"/>
            <a:ext cx="2542478" cy="276999"/>
          </a:xfrm>
          <a:prstGeom prst="rect">
            <a:avLst/>
          </a:prstGeom>
          <a:noFill/>
        </p:spPr>
        <p:txBody>
          <a:bodyPr wrap="square" rtlCol="0">
            <a:spAutoFit/>
          </a:bodyPr>
          <a:lstStyle/>
          <a:p>
            <a:r>
              <a:rPr lang="en-US" sz="1200" dirty="0">
                <a:solidFill>
                  <a:prstClr val="white"/>
                </a:solidFill>
              </a:rPr>
              <a:t>Energy.gov/technologytransitions</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726" y="2155321"/>
            <a:ext cx="8204200" cy="1551781"/>
          </a:xfrm>
          <a:prstGeom prst="rect">
            <a:avLst/>
          </a:prstGeom>
        </p:spPr>
      </p:pic>
    </p:spTree>
    <p:extLst>
      <p:ext uri="{BB962C8B-B14F-4D97-AF65-F5344CB8AC3E}">
        <p14:creationId xmlns:p14="http://schemas.microsoft.com/office/powerpoint/2010/main" val="56923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marL="0" indent="0">
              <a:buNone/>
              <a:defRPr sz="2000"/>
            </a:lvl1pPr>
            <a:lvl2pPr>
              <a:defRPr sz="2000"/>
            </a:lvl2pPr>
            <a:lvl3pPr marL="1143000" indent="-228600">
              <a:buFont typeface="Courier New" panose="02070309020205020404" pitchFamily="49" charset="0"/>
              <a:buChar char="o"/>
              <a:defRPr sz="2000"/>
            </a:lvl3pPr>
            <a:lvl4pPr marL="1371600" indent="0">
              <a:buNone/>
              <a:defRPr sz="2000"/>
            </a:lvl4pPr>
            <a:lvl5pPr marL="2171700" indent="-342900">
              <a:buFont typeface="Wingdings" panose="05000000000000000000" pitchFamily="2" charset="2"/>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 Fourth level</a:t>
            </a:r>
          </a:p>
          <a:p>
            <a:pPr lvl="4"/>
            <a:r>
              <a:rPr lang="en-US" dirty="0"/>
              <a:t>Fifth level</a:t>
            </a:r>
          </a:p>
        </p:txBody>
      </p:sp>
      <p:sp>
        <p:nvSpPr>
          <p:cNvPr id="7" name="Rectangle 6"/>
          <p:cNvSpPr/>
          <p:nvPr userDrawn="1"/>
        </p:nvSpPr>
        <p:spPr>
          <a:xfrm>
            <a:off x="923192" y="29313"/>
            <a:ext cx="8201273" cy="480641"/>
          </a:xfrm>
          <a:prstGeom prst="rect">
            <a:avLst/>
          </a:prstGeom>
          <a:solidFill>
            <a:srgbClr val="17589E"/>
          </a:solidFill>
          <a:ln>
            <a:solidFill>
              <a:srgbClr val="175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8" name="Rectangle 7"/>
          <p:cNvSpPr/>
          <p:nvPr userDrawn="1"/>
        </p:nvSpPr>
        <p:spPr>
          <a:xfrm>
            <a:off x="0" y="29314"/>
            <a:ext cx="844064" cy="480640"/>
          </a:xfrm>
          <a:prstGeom prst="rect">
            <a:avLst/>
          </a:prstGeom>
          <a:solidFill>
            <a:srgbClr val="002B66"/>
          </a:solidFill>
          <a:ln>
            <a:solidFill>
              <a:srgbClr val="002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0" name="Rectangle 9"/>
          <p:cNvSpPr/>
          <p:nvPr userDrawn="1"/>
        </p:nvSpPr>
        <p:spPr>
          <a:xfrm>
            <a:off x="0" y="6702494"/>
            <a:ext cx="9144000" cy="136706"/>
          </a:xfrm>
          <a:prstGeom prst="rect">
            <a:avLst/>
          </a:prstGeom>
          <a:solidFill>
            <a:srgbClr val="17589E"/>
          </a:solidFill>
          <a:ln>
            <a:solidFill>
              <a:srgbClr val="002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1" name="TextBox 10"/>
          <p:cNvSpPr txBox="1"/>
          <p:nvPr userDrawn="1"/>
        </p:nvSpPr>
        <p:spPr>
          <a:xfrm>
            <a:off x="8937" y="6640042"/>
            <a:ext cx="2533262" cy="261610"/>
          </a:xfrm>
          <a:prstGeom prst="rect">
            <a:avLst/>
          </a:prstGeom>
          <a:noFill/>
        </p:spPr>
        <p:txBody>
          <a:bodyPr wrap="square" rtlCol="0">
            <a:spAutoFit/>
          </a:bodyPr>
          <a:lstStyle/>
          <a:p>
            <a:r>
              <a:rPr lang="en-US" sz="1050" dirty="0">
                <a:solidFill>
                  <a:prstClr val="white"/>
                </a:solidFill>
              </a:rPr>
              <a:t>Energy.gov/technologytransitions</a:t>
            </a:r>
          </a:p>
        </p:txBody>
      </p:sp>
      <p:sp>
        <p:nvSpPr>
          <p:cNvPr id="12" name="TextBox 11"/>
          <p:cNvSpPr txBox="1"/>
          <p:nvPr userDrawn="1"/>
        </p:nvSpPr>
        <p:spPr>
          <a:xfrm>
            <a:off x="8747449" y="6640042"/>
            <a:ext cx="377016" cy="261610"/>
          </a:xfrm>
          <a:prstGeom prst="rect">
            <a:avLst/>
          </a:prstGeom>
          <a:noFill/>
        </p:spPr>
        <p:txBody>
          <a:bodyPr wrap="square" rtlCol="0">
            <a:spAutoFit/>
          </a:bodyPr>
          <a:lstStyle/>
          <a:p>
            <a:fld id="{D3B8654E-0357-4498-9434-C9C49F6346A3}" type="slidenum">
              <a:rPr lang="en-US" sz="1050">
                <a:solidFill>
                  <a:prstClr val="white"/>
                </a:solidFill>
              </a:rPr>
              <a:pPr/>
              <a:t>‹#›</a:t>
            </a:fld>
            <a:endParaRPr lang="en-US" sz="1050" dirty="0">
              <a:solidFill>
                <a:prstClr val="white"/>
              </a:solidFill>
            </a:endParaRPr>
          </a:p>
        </p:txBody>
      </p:sp>
      <p:sp>
        <p:nvSpPr>
          <p:cNvPr id="2" name="Title 1"/>
          <p:cNvSpPr>
            <a:spLocks noGrp="1"/>
          </p:cNvSpPr>
          <p:nvPr>
            <p:ph type="title"/>
          </p:nvPr>
        </p:nvSpPr>
        <p:spPr>
          <a:xfrm>
            <a:off x="2226190" y="29313"/>
            <a:ext cx="6771217" cy="480641"/>
          </a:xfrm>
        </p:spPr>
        <p:txBody>
          <a:bodyPr>
            <a:noAutofit/>
          </a:bodyPr>
          <a:lstStyle>
            <a:lvl1pPr algn="r">
              <a:defRPr sz="2800" b="1">
                <a:solidFill>
                  <a:schemeClr val="bg1"/>
                </a:solidFill>
                <a:effectLst>
                  <a:outerShdw blurRad="38100" dist="38100" dir="2700000" algn="tl">
                    <a:srgbClr val="000000">
                      <a:alpha val="43137"/>
                    </a:srgbClr>
                  </a:outerShdw>
                </a:effectLst>
              </a:defRPr>
            </a:lvl1pPr>
          </a:lstStyle>
          <a:p>
            <a:r>
              <a:rPr lang="en-US" dirty="0"/>
              <a:t>Click to edit Master title style</a:t>
            </a:r>
          </a:p>
        </p:txBody>
      </p:sp>
      <p:pic>
        <p:nvPicPr>
          <p:cNvPr id="13" name="Picture 12"/>
          <p:cNvPicPr>
            <a:picLocks noChangeAspect="1"/>
          </p:cNvPicPr>
          <p:nvPr userDrawn="1"/>
        </p:nvPicPr>
        <p:blipFill rotWithShape="1">
          <a:blip r:embed="rId2" cstate="print">
            <a:extLst>
              <a:ext uri="{28A0092B-C50C-407E-A947-70E740481C1C}">
                <a14:useLocalDpi xmlns:a14="http://schemas.microsoft.com/office/drawing/2010/main" val="0"/>
              </a:ext>
            </a:extLst>
          </a:blip>
          <a:srcRect l="61636" t="11270" r="9303" b="-1"/>
          <a:stretch/>
        </p:blipFill>
        <p:spPr>
          <a:xfrm>
            <a:off x="48502" y="0"/>
            <a:ext cx="835126" cy="624822"/>
          </a:xfrm>
          <a:prstGeom prst="rect">
            <a:avLst/>
          </a:prstGeom>
        </p:spPr>
      </p:pic>
    </p:spTree>
    <p:extLst>
      <p:ext uri="{BB962C8B-B14F-4D97-AF65-F5344CB8AC3E}">
        <p14:creationId xmlns:p14="http://schemas.microsoft.com/office/powerpoint/2010/main" val="4050364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userDrawn="1"/>
        </p:nvSpPr>
        <p:spPr>
          <a:xfrm>
            <a:off x="923192" y="29313"/>
            <a:ext cx="8201273" cy="480641"/>
          </a:xfrm>
          <a:prstGeom prst="rect">
            <a:avLst/>
          </a:prstGeom>
          <a:solidFill>
            <a:srgbClr val="17589E"/>
          </a:solidFill>
          <a:ln>
            <a:solidFill>
              <a:srgbClr val="175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8" name="Rectangle 7"/>
          <p:cNvSpPr/>
          <p:nvPr userDrawn="1"/>
        </p:nvSpPr>
        <p:spPr>
          <a:xfrm>
            <a:off x="0" y="29314"/>
            <a:ext cx="844064" cy="480640"/>
          </a:xfrm>
          <a:prstGeom prst="rect">
            <a:avLst/>
          </a:prstGeom>
          <a:solidFill>
            <a:srgbClr val="002B66"/>
          </a:solidFill>
          <a:ln>
            <a:solidFill>
              <a:srgbClr val="002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0" name="Rectangle 9"/>
          <p:cNvSpPr/>
          <p:nvPr userDrawn="1"/>
        </p:nvSpPr>
        <p:spPr>
          <a:xfrm>
            <a:off x="0" y="6702494"/>
            <a:ext cx="9144000" cy="136706"/>
          </a:xfrm>
          <a:prstGeom prst="rect">
            <a:avLst/>
          </a:prstGeom>
          <a:solidFill>
            <a:srgbClr val="17589E"/>
          </a:solidFill>
          <a:ln>
            <a:solidFill>
              <a:srgbClr val="002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1" name="TextBox 10"/>
          <p:cNvSpPr txBox="1"/>
          <p:nvPr userDrawn="1"/>
        </p:nvSpPr>
        <p:spPr>
          <a:xfrm>
            <a:off x="8937" y="6640042"/>
            <a:ext cx="2533262" cy="261610"/>
          </a:xfrm>
          <a:prstGeom prst="rect">
            <a:avLst/>
          </a:prstGeom>
          <a:noFill/>
        </p:spPr>
        <p:txBody>
          <a:bodyPr wrap="square" rtlCol="0">
            <a:spAutoFit/>
          </a:bodyPr>
          <a:lstStyle/>
          <a:p>
            <a:r>
              <a:rPr lang="en-US" sz="1050" dirty="0">
                <a:solidFill>
                  <a:prstClr val="white"/>
                </a:solidFill>
              </a:rPr>
              <a:t>Energy.gov/technologytransitions</a:t>
            </a:r>
          </a:p>
        </p:txBody>
      </p:sp>
      <p:sp>
        <p:nvSpPr>
          <p:cNvPr id="12" name="TextBox 11"/>
          <p:cNvSpPr txBox="1"/>
          <p:nvPr userDrawn="1"/>
        </p:nvSpPr>
        <p:spPr>
          <a:xfrm>
            <a:off x="8747449" y="6640042"/>
            <a:ext cx="377016" cy="261610"/>
          </a:xfrm>
          <a:prstGeom prst="rect">
            <a:avLst/>
          </a:prstGeom>
          <a:noFill/>
        </p:spPr>
        <p:txBody>
          <a:bodyPr wrap="square" rtlCol="0">
            <a:spAutoFit/>
          </a:bodyPr>
          <a:lstStyle/>
          <a:p>
            <a:fld id="{D3B8654E-0357-4498-9434-C9C49F6346A3}" type="slidenum">
              <a:rPr lang="en-US" sz="1050" smtClean="0">
                <a:solidFill>
                  <a:prstClr val="white"/>
                </a:solidFill>
              </a:rPr>
              <a:pPr/>
              <a:t>‹#›</a:t>
            </a:fld>
            <a:endParaRPr lang="en-US" sz="1050" dirty="0">
              <a:solidFill>
                <a:prstClr val="white"/>
              </a:solidFill>
            </a:endParaRPr>
          </a:p>
        </p:txBody>
      </p:sp>
      <p:sp>
        <p:nvSpPr>
          <p:cNvPr id="2" name="Title 1"/>
          <p:cNvSpPr>
            <a:spLocks noGrp="1"/>
          </p:cNvSpPr>
          <p:nvPr>
            <p:ph type="title"/>
          </p:nvPr>
        </p:nvSpPr>
        <p:spPr>
          <a:xfrm>
            <a:off x="2226190" y="29313"/>
            <a:ext cx="6771217" cy="480641"/>
          </a:xfrm>
        </p:spPr>
        <p:txBody>
          <a:bodyPr>
            <a:noAutofit/>
          </a:bodyPr>
          <a:lstStyle>
            <a:lvl1pPr algn="r">
              <a:defRPr sz="2800" b="1">
                <a:solidFill>
                  <a:schemeClr val="bg1"/>
                </a:solidFill>
                <a:effectLst>
                  <a:outerShdw blurRad="38100" dist="38100" dir="2700000" algn="tl">
                    <a:srgbClr val="000000">
                      <a:alpha val="43137"/>
                    </a:srgbClr>
                  </a:outerShdw>
                </a:effectLst>
              </a:defRPr>
            </a:lvl1pPr>
          </a:lstStyle>
          <a:p>
            <a:r>
              <a:rPr lang="en-US" dirty="0"/>
              <a:t>Click to edit Master title style</a:t>
            </a:r>
          </a:p>
        </p:txBody>
      </p:sp>
      <p:pic>
        <p:nvPicPr>
          <p:cNvPr id="13" name="Picture 12"/>
          <p:cNvPicPr>
            <a:picLocks noChangeAspect="1"/>
          </p:cNvPicPr>
          <p:nvPr userDrawn="1"/>
        </p:nvPicPr>
        <p:blipFill rotWithShape="1">
          <a:blip r:embed="rId2" cstate="email">
            <a:extLst>
              <a:ext uri="{28A0092B-C50C-407E-A947-70E740481C1C}">
                <a14:useLocalDpi xmlns:a14="http://schemas.microsoft.com/office/drawing/2010/main"/>
              </a:ext>
            </a:extLst>
          </a:blip>
          <a:srcRect b="-1"/>
          <a:stretch/>
        </p:blipFill>
        <p:spPr>
          <a:xfrm>
            <a:off x="48502" y="0"/>
            <a:ext cx="835126" cy="624822"/>
          </a:xfrm>
          <a:prstGeom prst="rect">
            <a:avLst/>
          </a:prstGeom>
        </p:spPr>
      </p:pic>
    </p:spTree>
    <p:extLst>
      <p:ext uri="{BB962C8B-B14F-4D97-AF65-F5344CB8AC3E}">
        <p14:creationId xmlns:p14="http://schemas.microsoft.com/office/powerpoint/2010/main" val="10265447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276EE-7417-4710-A0D0-DD6F297779C6}" type="datetime1">
              <a:rPr lang="en-US" smtClean="0">
                <a:solidFill>
                  <a:prstClr val="black">
                    <a:tint val="75000"/>
                  </a:prstClr>
                </a:solidFill>
              </a:rPr>
              <a:pPr/>
              <a:t>9/6/2019</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C0450-4E84-4F5E-BAC2-2D9DF7791F9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0328347"/>
      </p:ext>
    </p:extLst>
  </p:cSld>
  <p:clrMap bg1="lt1" tx1="dk1" bg2="lt2" tx2="dk2" accent1="accent1" accent2="accent2" accent3="accent3" accent4="accent4" accent5="accent5" accent6="accent6" hlink="hlink" folHlink="folHlink"/>
  <p:sldLayoutIdLst>
    <p:sldLayoutId id="2147483684" r:id="rId1"/>
    <p:sldLayoutId id="2147483674" r:id="rId2"/>
    <p:sldLayoutId id="2147483685"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donald.macdonald@hq.doe.gov"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mailto:alice.wang@hq.doe.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745" y="4055152"/>
            <a:ext cx="8346332" cy="954107"/>
          </a:xfrm>
          <a:prstGeom prst="rect">
            <a:avLst/>
          </a:prstGeom>
          <a:noFill/>
        </p:spPr>
        <p:txBody>
          <a:bodyPr wrap="square" rtlCol="0">
            <a:spAutoFit/>
          </a:bodyPr>
          <a:lstStyle/>
          <a:p>
            <a:pPr algn="ctr"/>
            <a:r>
              <a:rPr lang="en-US" sz="2800" b="1" dirty="0" smtClean="0">
                <a:solidFill>
                  <a:schemeClr val="tx1">
                    <a:lumMod val="65000"/>
                    <a:lumOff val="35000"/>
                  </a:schemeClr>
                </a:solidFill>
              </a:rPr>
              <a:t>Technology </a:t>
            </a:r>
            <a:r>
              <a:rPr lang="en-US" sz="2800" b="1" dirty="0">
                <a:solidFill>
                  <a:schemeClr val="tx1">
                    <a:lumMod val="65000"/>
                    <a:lumOff val="35000"/>
                  </a:schemeClr>
                </a:solidFill>
              </a:rPr>
              <a:t>Commercialization </a:t>
            </a:r>
            <a:r>
              <a:rPr lang="en-US" sz="2800" b="1" dirty="0" smtClean="0">
                <a:solidFill>
                  <a:schemeClr val="tx1">
                    <a:lumMod val="65000"/>
                    <a:lumOff val="35000"/>
                  </a:schemeClr>
                </a:solidFill>
              </a:rPr>
              <a:t>Fund</a:t>
            </a:r>
            <a:r>
              <a:rPr lang="en-US" sz="2800" b="1" dirty="0">
                <a:solidFill>
                  <a:schemeClr val="tx1">
                    <a:lumMod val="65000"/>
                    <a:lumOff val="35000"/>
                  </a:schemeClr>
                </a:solidFill>
              </a:rPr>
              <a:t/>
            </a:r>
            <a:br>
              <a:rPr lang="en-US" sz="2800" b="1" dirty="0">
                <a:solidFill>
                  <a:schemeClr val="tx1">
                    <a:lumMod val="65000"/>
                    <a:lumOff val="35000"/>
                  </a:schemeClr>
                </a:solidFill>
              </a:rPr>
            </a:br>
            <a:r>
              <a:rPr lang="en-US" sz="2800" dirty="0" smtClean="0">
                <a:solidFill>
                  <a:schemeClr val="tx1">
                    <a:lumMod val="65000"/>
                    <a:lumOff val="35000"/>
                  </a:schemeClr>
                </a:solidFill>
              </a:rPr>
              <a:t>September 10, </a:t>
            </a:r>
            <a:r>
              <a:rPr lang="en-US" sz="2800" dirty="0">
                <a:solidFill>
                  <a:schemeClr val="tx1">
                    <a:lumMod val="65000"/>
                    <a:lumOff val="35000"/>
                  </a:schemeClr>
                </a:solidFill>
              </a:rPr>
              <a:t>2019</a:t>
            </a:r>
            <a:endParaRPr lang="en-US" sz="2800" b="1" dirty="0">
              <a:solidFill>
                <a:schemeClr val="tx1">
                  <a:lumMod val="65000"/>
                  <a:lumOff val="35000"/>
                </a:schemeClr>
              </a:solidFill>
            </a:endParaRPr>
          </a:p>
        </p:txBody>
      </p:sp>
    </p:spTree>
    <p:extLst>
      <p:ext uri="{BB962C8B-B14F-4D97-AF65-F5344CB8AC3E}">
        <p14:creationId xmlns:p14="http://schemas.microsoft.com/office/powerpoint/2010/main" val="3459806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11741" y="29317"/>
            <a:ext cx="8012669" cy="480641"/>
          </a:xfrm>
        </p:spPr>
        <p:txBody>
          <a:bodyPr>
            <a:noAutofit/>
          </a:bodyPr>
          <a:lstStyle/>
          <a:p>
            <a:r>
              <a:rPr lang="en-US" dirty="0"/>
              <a:t>TCF </a:t>
            </a:r>
            <a:r>
              <a:rPr lang="en-US" dirty="0" smtClean="0"/>
              <a:t>FY16-FY19 Funding Summary</a:t>
            </a:r>
            <a:endParaRPr lang="en-US" dirty="0"/>
          </a:p>
        </p:txBody>
      </p:sp>
      <p:graphicFrame>
        <p:nvGraphicFramePr>
          <p:cNvPr id="7" name="Chart 6"/>
          <p:cNvGraphicFramePr/>
          <p:nvPr>
            <p:extLst>
              <p:ext uri="{D42A27DB-BD31-4B8C-83A1-F6EECF244321}">
                <p14:modId xmlns:p14="http://schemas.microsoft.com/office/powerpoint/2010/main" val="2449849510"/>
              </p:ext>
            </p:extLst>
          </p:nvPr>
        </p:nvGraphicFramePr>
        <p:xfrm>
          <a:off x="0" y="945387"/>
          <a:ext cx="9124410" cy="578198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2601642" y="5784840"/>
            <a:ext cx="1349921" cy="338554"/>
          </a:xfrm>
          <a:prstGeom prst="rect">
            <a:avLst/>
          </a:prstGeom>
          <a:noFill/>
        </p:spPr>
        <p:txBody>
          <a:bodyPr wrap="none" rtlCol="0">
            <a:spAutoFit/>
          </a:bodyPr>
          <a:lstStyle/>
          <a:p>
            <a:r>
              <a:rPr lang="en-US" sz="1600" dirty="0" smtClean="0">
                <a:solidFill>
                  <a:schemeClr val="bg1"/>
                </a:solidFill>
              </a:rPr>
              <a:t>525 proposals</a:t>
            </a:r>
          </a:p>
        </p:txBody>
      </p:sp>
      <p:sp>
        <p:nvSpPr>
          <p:cNvPr id="13" name="TextBox 12"/>
          <p:cNvSpPr txBox="1"/>
          <p:nvPr/>
        </p:nvSpPr>
        <p:spPr>
          <a:xfrm>
            <a:off x="6128612" y="5784840"/>
            <a:ext cx="1374094" cy="338554"/>
          </a:xfrm>
          <a:prstGeom prst="rect">
            <a:avLst/>
          </a:prstGeom>
          <a:noFill/>
        </p:spPr>
        <p:txBody>
          <a:bodyPr wrap="none" rtlCol="0">
            <a:spAutoFit/>
          </a:bodyPr>
          <a:lstStyle/>
          <a:p>
            <a:r>
              <a:rPr lang="en-US" sz="1600" dirty="0" smtClean="0">
                <a:solidFill>
                  <a:schemeClr val="bg1"/>
                </a:solidFill>
              </a:rPr>
              <a:t>248 selections</a:t>
            </a:r>
            <a:endParaRPr lang="en-US" sz="1600" dirty="0">
              <a:solidFill>
                <a:schemeClr val="bg1"/>
              </a:solidFill>
            </a:endParaRPr>
          </a:p>
        </p:txBody>
      </p:sp>
    </p:spTree>
    <p:extLst>
      <p:ext uri="{BB962C8B-B14F-4D97-AF65-F5344CB8AC3E}">
        <p14:creationId xmlns:p14="http://schemas.microsoft.com/office/powerpoint/2010/main" val="456390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Partnership Agreements</a:t>
            </a:r>
            <a:endParaRPr lang="en-US" dirty="0"/>
          </a:p>
        </p:txBody>
      </p:sp>
      <p:sp>
        <p:nvSpPr>
          <p:cNvPr id="7" name="Rectangle 6"/>
          <p:cNvSpPr/>
          <p:nvPr/>
        </p:nvSpPr>
        <p:spPr>
          <a:xfrm>
            <a:off x="1660641" y="848859"/>
            <a:ext cx="7261666" cy="181990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ts val="600"/>
              </a:spcBef>
              <a:buFont typeface="Arial" panose="020B0604020202020204" pitchFamily="34" charset="0"/>
              <a:buChar char="•"/>
            </a:pPr>
            <a:r>
              <a:rPr lang="en-US" sz="1600" dirty="0" smtClean="0">
                <a:solidFill>
                  <a:schemeClr val="tx1">
                    <a:lumMod val="65000"/>
                    <a:lumOff val="35000"/>
                  </a:schemeClr>
                </a:solidFill>
              </a:rPr>
              <a:t>CRADAs are the preferred and default agreement type for all TCF projects.</a:t>
            </a:r>
          </a:p>
          <a:p>
            <a:pPr marL="800100" lvl="1" indent="-342900">
              <a:spcBef>
                <a:spcPts val="600"/>
              </a:spcBef>
              <a:buFont typeface="Arial" panose="020B0604020202020204" pitchFamily="34" charset="0"/>
              <a:buChar char="•"/>
            </a:pPr>
            <a:r>
              <a:rPr lang="en-US" sz="1600" dirty="0" smtClean="0">
                <a:solidFill>
                  <a:schemeClr val="tx1">
                    <a:lumMod val="65000"/>
                    <a:lumOff val="35000"/>
                  </a:schemeClr>
                </a:solidFill>
              </a:rPr>
              <a:t>Standard CRADA Template. There is no TCF-specific CRADA template.</a:t>
            </a:r>
          </a:p>
          <a:p>
            <a:pPr marL="342900" indent="-342900">
              <a:spcBef>
                <a:spcPts val="600"/>
              </a:spcBef>
              <a:buFont typeface="Arial" panose="020B0604020202020204" pitchFamily="34" charset="0"/>
              <a:buChar char="•"/>
            </a:pPr>
            <a:r>
              <a:rPr lang="en-US" sz="1600" dirty="0" smtClean="0">
                <a:solidFill>
                  <a:schemeClr val="tx1">
                    <a:lumMod val="65000"/>
                    <a:lumOff val="35000"/>
                  </a:schemeClr>
                </a:solidFill>
              </a:rPr>
              <a:t>OTT may approve other agreement types. </a:t>
            </a:r>
          </a:p>
          <a:p>
            <a:pPr marL="342900" indent="-342900">
              <a:spcBef>
                <a:spcPts val="600"/>
              </a:spcBef>
              <a:buFont typeface="Arial" panose="020B0604020202020204" pitchFamily="34" charset="0"/>
              <a:buChar char="•"/>
            </a:pPr>
            <a:r>
              <a:rPr lang="en-US" sz="1600" dirty="0" smtClean="0">
                <a:solidFill>
                  <a:schemeClr val="tx1">
                    <a:lumMod val="65000"/>
                    <a:lumOff val="35000"/>
                  </a:schemeClr>
                </a:solidFill>
              </a:rPr>
              <a:t>If a DOE Facility wishes to use a different partnership mechanism for a specific project, it must secure OTT’s permission prior to signing an agreement.</a:t>
            </a:r>
            <a:endParaRPr lang="en-US" sz="1600" dirty="0">
              <a:solidFill>
                <a:schemeClr val="tx1">
                  <a:lumMod val="65000"/>
                  <a:lumOff val="35000"/>
                </a:schemeClr>
              </a:solidFill>
            </a:endParaRPr>
          </a:p>
        </p:txBody>
      </p:sp>
      <p:sp>
        <p:nvSpPr>
          <p:cNvPr id="12" name="Rectangle 11"/>
          <p:cNvSpPr/>
          <p:nvPr/>
        </p:nvSpPr>
        <p:spPr>
          <a:xfrm>
            <a:off x="244984" y="4522003"/>
            <a:ext cx="7973825" cy="2011983"/>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u="sng" dirty="0" smtClean="0">
                <a:solidFill>
                  <a:schemeClr val="tx1">
                    <a:lumMod val="65000"/>
                    <a:lumOff val="35000"/>
                  </a:schemeClr>
                </a:solidFill>
              </a:rPr>
              <a:t>All TCF Projects must have in place the following patent or copyright protection:</a:t>
            </a:r>
          </a:p>
          <a:p>
            <a:pPr marL="342900" lvl="0" indent="-342900">
              <a:spcBef>
                <a:spcPts val="600"/>
              </a:spcBef>
              <a:buFont typeface="Arial" panose="020B0604020202020204" pitchFamily="34" charset="0"/>
              <a:buChar char="•"/>
            </a:pPr>
            <a:r>
              <a:rPr lang="en-US" sz="1600" dirty="0" smtClean="0">
                <a:solidFill>
                  <a:schemeClr val="tx1">
                    <a:lumMod val="65000"/>
                    <a:lumOff val="35000"/>
                  </a:schemeClr>
                </a:solidFill>
              </a:rPr>
              <a:t>Topic 1: Applicants must have filed a provisional or non-provisional patent application or for copyright protection.</a:t>
            </a:r>
          </a:p>
          <a:p>
            <a:pPr marL="342900" lvl="0" indent="-342900">
              <a:spcBef>
                <a:spcPts val="600"/>
              </a:spcBef>
              <a:buFont typeface="Arial" panose="020B0604020202020204" pitchFamily="34" charset="0"/>
              <a:buChar char="•"/>
            </a:pPr>
            <a:r>
              <a:rPr lang="en-US" sz="1600" dirty="0" smtClean="0">
                <a:solidFill>
                  <a:schemeClr val="tx1">
                    <a:lumMod val="65000"/>
                    <a:lumOff val="35000"/>
                  </a:schemeClr>
                </a:solidFill>
              </a:rPr>
              <a:t>Topic 2: Applicants must have filed a non-provisional patent application or for copyright protection.</a:t>
            </a:r>
            <a:endParaRPr lang="en-US" sz="1600" dirty="0">
              <a:solidFill>
                <a:schemeClr val="tx1">
                  <a:lumMod val="65000"/>
                  <a:lumOff val="35000"/>
                </a:schemeClr>
              </a:solidFill>
            </a:endParaRPr>
          </a:p>
        </p:txBody>
      </p:sp>
      <p:pic>
        <p:nvPicPr>
          <p:cNvPr id="6" name="Picture 5"/>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07027" y="2790749"/>
            <a:ext cx="2012329" cy="1609266"/>
          </a:xfrm>
          <a:prstGeom prst="rect">
            <a:avLst/>
          </a:prstGeom>
        </p:spPr>
      </p:pic>
    </p:spTree>
    <p:extLst>
      <p:ext uri="{BB962C8B-B14F-4D97-AF65-F5344CB8AC3E}">
        <p14:creationId xmlns:p14="http://schemas.microsoft.com/office/powerpoint/2010/main" val="1175494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Legislative Proposal Changes</a:t>
            </a:r>
            <a:endParaRPr lang="en-US" dirty="0"/>
          </a:p>
        </p:txBody>
      </p:sp>
      <p:sp>
        <p:nvSpPr>
          <p:cNvPr id="4" name="Rectangle 3"/>
          <p:cNvSpPr/>
          <p:nvPr/>
        </p:nvSpPr>
        <p:spPr>
          <a:xfrm>
            <a:off x="665017" y="753828"/>
            <a:ext cx="7952780" cy="2563505"/>
          </a:xfrm>
          <a:prstGeom prst="rect">
            <a:avLst/>
          </a:prstGeom>
          <a:ln w="38100"/>
        </p:spPr>
        <p:style>
          <a:lnRef idx="2">
            <a:schemeClr val="accent1"/>
          </a:lnRef>
          <a:fillRef idx="1">
            <a:schemeClr val="lt1"/>
          </a:fillRef>
          <a:effectRef idx="0">
            <a:schemeClr val="accent1"/>
          </a:effectRef>
          <a:fontRef idx="minor">
            <a:schemeClr val="dk1"/>
          </a:fontRef>
        </p:style>
        <p:txBody>
          <a:bodyPr tIns="0" rtlCol="0" anchor="ctr"/>
          <a:lstStyle/>
          <a:p>
            <a:pPr algn="ctr"/>
            <a:r>
              <a:rPr lang="en-US" sz="2000" b="1" dirty="0" smtClean="0">
                <a:solidFill>
                  <a:schemeClr val="tx1">
                    <a:lumMod val="65000"/>
                    <a:lumOff val="35000"/>
                  </a:schemeClr>
                </a:solidFill>
              </a:rPr>
              <a:t>(1) Creation of a Centralized Fund</a:t>
            </a:r>
          </a:p>
          <a:p>
            <a:pPr marL="342900" indent="-342900">
              <a:buFont typeface="Arial" panose="020B0604020202020204" pitchFamily="34" charset="0"/>
              <a:buChar char="•"/>
            </a:pPr>
            <a:r>
              <a:rPr lang="en-US" sz="2000" dirty="0" smtClean="0">
                <a:solidFill>
                  <a:schemeClr val="tx1">
                    <a:lumMod val="65000"/>
                    <a:lumOff val="35000"/>
                  </a:schemeClr>
                </a:solidFill>
              </a:rPr>
              <a:t>Funds for TCF are currently derived by assessing a 0.9% charge against the appropriations made available. Funds provided by this method must retain their appropriations character.</a:t>
            </a:r>
          </a:p>
          <a:p>
            <a:pPr marL="342900" indent="-342900">
              <a:buFont typeface="Arial" panose="020B0604020202020204" pitchFamily="34" charset="0"/>
              <a:buChar char="•"/>
            </a:pPr>
            <a:r>
              <a:rPr lang="en-US" sz="2000" dirty="0" smtClean="0">
                <a:solidFill>
                  <a:schemeClr val="tx1">
                    <a:lumMod val="65000"/>
                    <a:lumOff val="35000"/>
                  </a:schemeClr>
                </a:solidFill>
              </a:rPr>
              <a:t>Propose to create a fund in the Treasury into which the TCF assessment could be placed. </a:t>
            </a:r>
          </a:p>
          <a:p>
            <a:pPr marL="800100" lvl="1" indent="-342900">
              <a:buFont typeface="Arial" panose="020B0604020202020204" pitchFamily="34" charset="0"/>
              <a:buChar char="•"/>
            </a:pPr>
            <a:r>
              <a:rPr lang="en-US" dirty="0" smtClean="0">
                <a:solidFill>
                  <a:schemeClr val="tx1">
                    <a:lumMod val="65000"/>
                    <a:lumOff val="35000"/>
                  </a:schemeClr>
                </a:solidFill>
              </a:rPr>
              <a:t>Such a fund would relax appropriations constraints and allow for TCF funds to be allocated irrespective of the original appropriations purpose.</a:t>
            </a:r>
          </a:p>
        </p:txBody>
      </p:sp>
      <p:sp>
        <p:nvSpPr>
          <p:cNvPr id="6" name="Rectangle 5"/>
          <p:cNvSpPr/>
          <p:nvPr/>
        </p:nvSpPr>
        <p:spPr>
          <a:xfrm>
            <a:off x="665017" y="3493358"/>
            <a:ext cx="7952780" cy="3064460"/>
          </a:xfrm>
          <a:prstGeom prst="rect">
            <a:avLst/>
          </a:prstGeom>
          <a:ln w="38100"/>
        </p:spPr>
        <p:style>
          <a:lnRef idx="2">
            <a:schemeClr val="accent1"/>
          </a:lnRef>
          <a:fillRef idx="1">
            <a:schemeClr val="lt1"/>
          </a:fillRef>
          <a:effectRef idx="0">
            <a:schemeClr val="accent1"/>
          </a:effectRef>
          <a:fontRef idx="minor">
            <a:schemeClr val="dk1"/>
          </a:fontRef>
        </p:style>
        <p:txBody>
          <a:bodyPr tIns="0" rtlCol="0" anchor="ctr"/>
          <a:lstStyle/>
          <a:p>
            <a:pPr algn="ctr"/>
            <a:r>
              <a:rPr lang="en-US" sz="2000" b="1" dirty="0" smtClean="0">
                <a:solidFill>
                  <a:schemeClr val="tx1">
                    <a:lumMod val="65000"/>
                    <a:lumOff val="35000"/>
                  </a:schemeClr>
                </a:solidFill>
              </a:rPr>
              <a:t>(2) Revising the Cost Match Requirements</a:t>
            </a:r>
          </a:p>
          <a:p>
            <a:pPr marL="342900" indent="-342900">
              <a:buFont typeface="Arial" panose="020B0604020202020204" pitchFamily="34" charset="0"/>
              <a:buChar char="•"/>
            </a:pPr>
            <a:r>
              <a:rPr lang="en-US" sz="2000" dirty="0" smtClean="0">
                <a:solidFill>
                  <a:schemeClr val="tx1">
                    <a:lumMod val="65000"/>
                    <a:lumOff val="35000"/>
                  </a:schemeClr>
                </a:solidFill>
              </a:rPr>
              <a:t>The term matching funds has been defined to mean a share ratio of 50-50, where each dollar provided by the TCF must be matched with a dollar from non-federal funds.</a:t>
            </a:r>
          </a:p>
          <a:p>
            <a:pPr marL="342900" indent="-342900">
              <a:buFont typeface="Arial" panose="020B0604020202020204" pitchFamily="34" charset="0"/>
              <a:buChar char="•"/>
            </a:pPr>
            <a:r>
              <a:rPr lang="en-US" sz="2000" dirty="0" smtClean="0">
                <a:solidFill>
                  <a:schemeClr val="tx1">
                    <a:lumMod val="65000"/>
                    <a:lumOff val="35000"/>
                  </a:schemeClr>
                </a:solidFill>
              </a:rPr>
              <a:t>Labs must provide the 50% cost share if they’re the sole performer. </a:t>
            </a:r>
          </a:p>
          <a:p>
            <a:pPr marL="800100" lvl="1" indent="-342900">
              <a:buFont typeface="Arial" panose="020B0604020202020204" pitchFamily="34" charset="0"/>
              <a:buChar char="•"/>
            </a:pPr>
            <a:r>
              <a:rPr lang="en-US" dirty="0" smtClean="0">
                <a:solidFill>
                  <a:schemeClr val="tx1">
                    <a:lumMod val="65000"/>
                    <a:lumOff val="35000"/>
                  </a:schemeClr>
                </a:solidFill>
              </a:rPr>
              <a:t>These funds generally come from their royalty accounts – extremely limiting and small, especially for smaller labs.</a:t>
            </a:r>
          </a:p>
          <a:p>
            <a:pPr marL="342900" indent="-342900">
              <a:buFont typeface="Arial" panose="020B0604020202020204" pitchFamily="34" charset="0"/>
              <a:buChar char="•"/>
            </a:pPr>
            <a:r>
              <a:rPr lang="en-US" sz="2000" dirty="0" smtClean="0">
                <a:solidFill>
                  <a:schemeClr val="tx1">
                    <a:lumMod val="65000"/>
                    <a:lumOff val="35000"/>
                  </a:schemeClr>
                </a:solidFill>
              </a:rPr>
              <a:t>Propose to amend </a:t>
            </a:r>
            <a:r>
              <a:rPr lang="en-US" sz="2000" dirty="0" err="1" smtClean="0">
                <a:solidFill>
                  <a:schemeClr val="tx1">
                    <a:lumMod val="65000"/>
                    <a:lumOff val="35000"/>
                  </a:schemeClr>
                </a:solidFill>
              </a:rPr>
              <a:t>EPAct</a:t>
            </a:r>
            <a:r>
              <a:rPr lang="en-US" sz="2000" dirty="0" smtClean="0">
                <a:solidFill>
                  <a:schemeClr val="tx1">
                    <a:lumMod val="65000"/>
                    <a:lumOff val="35000"/>
                  </a:schemeClr>
                </a:solidFill>
              </a:rPr>
              <a:t> 2005 to provide the Secretary flexibility to change the TCF cost matching ratio. </a:t>
            </a:r>
            <a:endParaRPr lang="en-US" sz="1600" dirty="0">
              <a:solidFill>
                <a:schemeClr val="tx1">
                  <a:lumMod val="65000"/>
                  <a:lumOff val="35000"/>
                </a:schemeClr>
              </a:solidFill>
            </a:endParaRPr>
          </a:p>
        </p:txBody>
      </p:sp>
    </p:spTree>
    <p:extLst>
      <p:ext uri="{BB962C8B-B14F-4D97-AF65-F5344CB8AC3E}">
        <p14:creationId xmlns:p14="http://schemas.microsoft.com/office/powerpoint/2010/main" val="1092617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Changes from FY19 → FY20</a:t>
            </a:r>
            <a:endParaRPr lang="en-US" b="1" dirty="0"/>
          </a:p>
        </p:txBody>
      </p:sp>
      <p:sp>
        <p:nvSpPr>
          <p:cNvPr id="4" name="Content Placeholder 1"/>
          <p:cNvSpPr>
            <a:spLocks noGrp="1"/>
          </p:cNvSpPr>
          <p:nvPr>
            <p:ph idx="1"/>
          </p:nvPr>
        </p:nvSpPr>
        <p:spPr>
          <a:xfrm>
            <a:off x="6055743" y="959667"/>
            <a:ext cx="3088257" cy="5898333"/>
          </a:xfrm>
        </p:spPr>
        <p:txBody>
          <a:bodyPr>
            <a:normAutofit/>
          </a:bodyPr>
          <a:lstStyle/>
          <a:p>
            <a:pPr marL="0" indent="0" algn="ctr">
              <a:buNone/>
            </a:pPr>
            <a:r>
              <a:rPr lang="en-US" sz="2000" b="1" u="sng" dirty="0" smtClean="0">
                <a:solidFill>
                  <a:schemeClr val="tx1">
                    <a:lumMod val="65000"/>
                    <a:lumOff val="35000"/>
                  </a:schemeClr>
                </a:solidFill>
              </a:rPr>
              <a:t>FY20</a:t>
            </a:r>
          </a:p>
          <a:p>
            <a:pPr marL="0" indent="0">
              <a:buNone/>
            </a:pPr>
            <a:endParaRPr lang="en-US" sz="2000" dirty="0" smtClean="0">
              <a:solidFill>
                <a:schemeClr val="tx1">
                  <a:lumMod val="65000"/>
                  <a:lumOff val="35000"/>
                </a:schemeClr>
              </a:solidFill>
            </a:endParaRPr>
          </a:p>
          <a:p>
            <a:pPr marL="0" indent="0">
              <a:buNone/>
            </a:pPr>
            <a:r>
              <a:rPr lang="en-US" sz="2000" dirty="0" smtClean="0">
                <a:solidFill>
                  <a:schemeClr val="tx1">
                    <a:lumMod val="65000"/>
                    <a:lumOff val="35000"/>
                  </a:schemeClr>
                </a:solidFill>
              </a:rPr>
              <a:t>6-18 months for Topic 1</a:t>
            </a:r>
          </a:p>
          <a:p>
            <a:pPr marL="0" indent="0">
              <a:buNone/>
            </a:pPr>
            <a:r>
              <a:rPr lang="en-US" sz="2000" dirty="0" smtClean="0">
                <a:solidFill>
                  <a:schemeClr val="tx1">
                    <a:lumMod val="65000"/>
                    <a:lumOff val="35000"/>
                  </a:schemeClr>
                </a:solidFill>
              </a:rPr>
              <a:t>12-36 months for Topic 2</a:t>
            </a:r>
            <a:endParaRPr lang="en-US" sz="2000" dirty="0">
              <a:solidFill>
                <a:schemeClr val="tx1">
                  <a:lumMod val="65000"/>
                  <a:lumOff val="35000"/>
                </a:schemeClr>
              </a:solidFill>
            </a:endParaRPr>
          </a:p>
          <a:p>
            <a:pPr marL="0" indent="0">
              <a:buNone/>
            </a:pPr>
            <a:endParaRPr lang="en-US" sz="2000" dirty="0" smtClean="0">
              <a:solidFill>
                <a:schemeClr val="tx1">
                  <a:lumMod val="65000"/>
                  <a:lumOff val="35000"/>
                </a:schemeClr>
              </a:solidFill>
            </a:endParaRPr>
          </a:p>
          <a:p>
            <a:pPr marL="0" indent="0">
              <a:buNone/>
            </a:pPr>
            <a:endParaRPr lang="en-US" sz="2000" dirty="0" smtClean="0">
              <a:solidFill>
                <a:schemeClr val="tx1">
                  <a:lumMod val="65000"/>
                  <a:lumOff val="35000"/>
                </a:schemeClr>
              </a:solidFill>
            </a:endParaRPr>
          </a:p>
          <a:p>
            <a:pPr marL="0" indent="0">
              <a:lnSpc>
                <a:spcPct val="150000"/>
              </a:lnSpc>
              <a:buNone/>
            </a:pPr>
            <a:r>
              <a:rPr lang="en-US" sz="2000" dirty="0" smtClean="0">
                <a:solidFill>
                  <a:schemeClr val="tx1">
                    <a:lumMod val="65000"/>
                    <a:lumOff val="35000"/>
                  </a:schemeClr>
                </a:solidFill>
              </a:rPr>
              <a:t>$100K-$250K for Topic 1</a:t>
            </a:r>
          </a:p>
          <a:p>
            <a:pPr marL="0" indent="0">
              <a:buNone/>
            </a:pPr>
            <a:r>
              <a:rPr lang="en-US" sz="2000" dirty="0" smtClean="0">
                <a:solidFill>
                  <a:schemeClr val="tx1">
                    <a:lumMod val="65000"/>
                    <a:lumOff val="35000"/>
                  </a:schemeClr>
                </a:solidFill>
              </a:rPr>
              <a:t>$250K-$1.5M for Topic 2</a:t>
            </a:r>
            <a:endParaRPr lang="en-US" sz="2000" dirty="0">
              <a:solidFill>
                <a:schemeClr val="tx1">
                  <a:lumMod val="65000"/>
                  <a:lumOff val="35000"/>
                </a:schemeClr>
              </a:solidFill>
            </a:endParaRPr>
          </a:p>
          <a:p>
            <a:pPr marL="0" indent="0">
              <a:spcBef>
                <a:spcPts val="1000"/>
              </a:spcBef>
              <a:buNone/>
            </a:pPr>
            <a:endParaRPr lang="en-US" sz="2000" b="1" dirty="0">
              <a:solidFill>
                <a:schemeClr val="tx1">
                  <a:lumMod val="65000"/>
                  <a:lumOff val="35000"/>
                </a:schemeClr>
              </a:solidFill>
            </a:endParaRPr>
          </a:p>
          <a:p>
            <a:pPr marL="0" indent="0">
              <a:buNone/>
            </a:pPr>
            <a:endParaRPr lang="en-US" sz="2000" dirty="0" smtClean="0">
              <a:solidFill>
                <a:schemeClr val="tx1">
                  <a:lumMod val="65000"/>
                  <a:lumOff val="35000"/>
                </a:schemeClr>
              </a:solidFill>
            </a:endParaRPr>
          </a:p>
          <a:p>
            <a:pPr marL="0" indent="0">
              <a:lnSpc>
                <a:spcPct val="100000"/>
              </a:lnSpc>
              <a:buNone/>
            </a:pPr>
            <a:r>
              <a:rPr lang="en-US" sz="2000" dirty="0" smtClean="0">
                <a:solidFill>
                  <a:schemeClr val="tx1">
                    <a:lumMod val="65000"/>
                    <a:lumOff val="35000"/>
                  </a:schemeClr>
                </a:solidFill>
              </a:rPr>
              <a:t>Mandatory letter(s) of commitment from private partner(s)</a:t>
            </a:r>
            <a:endParaRPr lang="en-US" sz="2000" dirty="0">
              <a:solidFill>
                <a:schemeClr val="tx1">
                  <a:lumMod val="65000"/>
                  <a:lumOff val="35000"/>
                </a:schemeClr>
              </a:solidFill>
            </a:endParaRPr>
          </a:p>
        </p:txBody>
      </p:sp>
      <p:sp>
        <p:nvSpPr>
          <p:cNvPr id="5" name="Content Placeholder 1"/>
          <p:cNvSpPr txBox="1">
            <a:spLocks/>
          </p:cNvSpPr>
          <p:nvPr/>
        </p:nvSpPr>
        <p:spPr>
          <a:xfrm>
            <a:off x="334207" y="959667"/>
            <a:ext cx="2751825" cy="58983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2000" b="1" u="sng" dirty="0" smtClean="0">
                <a:solidFill>
                  <a:schemeClr val="tx1">
                    <a:lumMod val="65000"/>
                    <a:lumOff val="35000"/>
                  </a:schemeClr>
                </a:solidFill>
              </a:rPr>
              <a:t>FY19</a:t>
            </a:r>
          </a:p>
          <a:p>
            <a:pPr marL="0" indent="0" algn="r">
              <a:buNone/>
            </a:pPr>
            <a:endParaRPr lang="en-US" sz="2000" dirty="0" smtClean="0">
              <a:solidFill>
                <a:schemeClr val="tx1">
                  <a:lumMod val="65000"/>
                  <a:lumOff val="35000"/>
                </a:schemeClr>
              </a:solidFill>
            </a:endParaRPr>
          </a:p>
          <a:p>
            <a:pPr marL="0" indent="0" algn="r">
              <a:buNone/>
            </a:pPr>
            <a:r>
              <a:rPr lang="en-US" sz="2000" dirty="0" smtClean="0">
                <a:solidFill>
                  <a:schemeClr val="tx1">
                    <a:lumMod val="65000"/>
                    <a:lumOff val="35000"/>
                  </a:schemeClr>
                </a:solidFill>
              </a:rPr>
              <a:t>6-12 months for Topic 1</a:t>
            </a:r>
          </a:p>
          <a:p>
            <a:pPr marL="0" indent="0" algn="r">
              <a:buNone/>
            </a:pPr>
            <a:r>
              <a:rPr lang="en-US" sz="2000" dirty="0" smtClean="0">
                <a:solidFill>
                  <a:schemeClr val="tx1">
                    <a:lumMod val="65000"/>
                    <a:lumOff val="35000"/>
                  </a:schemeClr>
                </a:solidFill>
              </a:rPr>
              <a:t>12-24 months for Topic 2</a:t>
            </a:r>
          </a:p>
          <a:p>
            <a:pPr marL="0" indent="0" algn="r">
              <a:buNone/>
            </a:pPr>
            <a:endParaRPr lang="en-US" sz="2000" dirty="0" smtClean="0">
              <a:solidFill>
                <a:schemeClr val="tx1">
                  <a:lumMod val="65000"/>
                  <a:lumOff val="35000"/>
                </a:schemeClr>
              </a:solidFill>
            </a:endParaRPr>
          </a:p>
          <a:p>
            <a:pPr marL="0" indent="0" algn="r">
              <a:buNone/>
            </a:pPr>
            <a:endParaRPr lang="en-US" sz="2000" dirty="0" smtClean="0">
              <a:solidFill>
                <a:schemeClr val="tx1">
                  <a:lumMod val="65000"/>
                  <a:lumOff val="35000"/>
                </a:schemeClr>
              </a:solidFill>
            </a:endParaRPr>
          </a:p>
          <a:p>
            <a:pPr marL="0" indent="0" algn="r">
              <a:buNone/>
            </a:pPr>
            <a:r>
              <a:rPr lang="en-US" sz="2000" dirty="0" smtClean="0">
                <a:solidFill>
                  <a:schemeClr val="tx1">
                    <a:lumMod val="65000"/>
                    <a:lumOff val="35000"/>
                  </a:schemeClr>
                </a:solidFill>
              </a:rPr>
              <a:t>$100K-$150K for Topic 1</a:t>
            </a:r>
          </a:p>
          <a:p>
            <a:pPr marL="0" indent="0" algn="r">
              <a:buNone/>
            </a:pPr>
            <a:r>
              <a:rPr lang="en-US" sz="2000" dirty="0" smtClean="0">
                <a:solidFill>
                  <a:schemeClr val="tx1">
                    <a:lumMod val="65000"/>
                    <a:lumOff val="35000"/>
                  </a:schemeClr>
                </a:solidFill>
              </a:rPr>
              <a:t>$250K-$750K for Topic 2</a:t>
            </a:r>
          </a:p>
          <a:p>
            <a:pPr marL="0" indent="0" algn="r">
              <a:buNone/>
            </a:pPr>
            <a:endParaRPr lang="en-US" sz="2000" dirty="0" smtClean="0">
              <a:solidFill>
                <a:schemeClr val="tx1">
                  <a:lumMod val="65000"/>
                  <a:lumOff val="35000"/>
                </a:schemeClr>
              </a:solidFill>
            </a:endParaRPr>
          </a:p>
          <a:p>
            <a:pPr marL="0" indent="0" algn="r">
              <a:buNone/>
            </a:pPr>
            <a:endParaRPr lang="en-US" sz="2000" dirty="0">
              <a:solidFill>
                <a:schemeClr val="tx1">
                  <a:lumMod val="65000"/>
                  <a:lumOff val="35000"/>
                </a:schemeClr>
              </a:solidFill>
            </a:endParaRPr>
          </a:p>
          <a:p>
            <a:pPr marL="0" indent="0" algn="r">
              <a:buNone/>
            </a:pPr>
            <a:r>
              <a:rPr lang="en-US" sz="2000" dirty="0" smtClean="0">
                <a:solidFill>
                  <a:schemeClr val="tx1">
                    <a:lumMod val="65000"/>
                    <a:lumOff val="35000"/>
                  </a:schemeClr>
                </a:solidFill>
              </a:rPr>
              <a:t>Optional letter(s) of support</a:t>
            </a:r>
          </a:p>
          <a:p>
            <a:pPr algn="r"/>
            <a:endParaRPr lang="en-US" sz="1800" dirty="0" smtClean="0">
              <a:solidFill>
                <a:schemeClr val="tx1">
                  <a:lumMod val="65000"/>
                  <a:lumOff val="35000"/>
                </a:schemeClr>
              </a:solidFill>
            </a:endParaRPr>
          </a:p>
        </p:txBody>
      </p:sp>
      <p:sp>
        <p:nvSpPr>
          <p:cNvPr id="3" name="Left-Right Arrow 2"/>
          <p:cNvSpPr/>
          <p:nvPr/>
        </p:nvSpPr>
        <p:spPr>
          <a:xfrm>
            <a:off x="3086029" y="1709070"/>
            <a:ext cx="2815627" cy="80575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Period of Performance</a:t>
            </a:r>
            <a:endParaRPr lang="en-US" dirty="0"/>
          </a:p>
        </p:txBody>
      </p:sp>
      <p:sp>
        <p:nvSpPr>
          <p:cNvPr id="7" name="Left-Right Arrow 6"/>
          <p:cNvSpPr/>
          <p:nvPr/>
        </p:nvSpPr>
        <p:spPr>
          <a:xfrm>
            <a:off x="3086029" y="3264232"/>
            <a:ext cx="2815627" cy="80575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Award Amounts</a:t>
            </a:r>
            <a:endParaRPr lang="en-US" dirty="0"/>
          </a:p>
        </p:txBody>
      </p:sp>
      <p:sp>
        <p:nvSpPr>
          <p:cNvPr id="8" name="Left-Right Arrow 7"/>
          <p:cNvSpPr/>
          <p:nvPr/>
        </p:nvSpPr>
        <p:spPr>
          <a:xfrm>
            <a:off x="3086028" y="4822868"/>
            <a:ext cx="2815627" cy="80575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Letters from Partners</a:t>
            </a:r>
            <a:endParaRPr lang="en-US" dirty="0"/>
          </a:p>
        </p:txBody>
      </p:sp>
    </p:spTree>
    <p:extLst>
      <p:ext uri="{BB962C8B-B14F-4D97-AF65-F5344CB8AC3E}">
        <p14:creationId xmlns:p14="http://schemas.microsoft.com/office/powerpoint/2010/main" val="143160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from FY19 → FY20</a:t>
            </a:r>
            <a:endParaRPr lang="en-US" b="1" dirty="0"/>
          </a:p>
        </p:txBody>
      </p:sp>
      <p:sp>
        <p:nvSpPr>
          <p:cNvPr id="3" name="Content Placeholder 2"/>
          <p:cNvSpPr>
            <a:spLocks noGrp="1"/>
          </p:cNvSpPr>
          <p:nvPr>
            <p:ph idx="1"/>
          </p:nvPr>
        </p:nvSpPr>
        <p:spPr>
          <a:xfrm>
            <a:off x="226336" y="957274"/>
            <a:ext cx="8564579" cy="5561222"/>
          </a:xfrm>
        </p:spPr>
        <p:txBody>
          <a:bodyPr>
            <a:noAutofit/>
          </a:bodyPr>
          <a:lstStyle/>
          <a:p>
            <a:r>
              <a:rPr lang="en-US" sz="2400" b="1" dirty="0" smtClean="0">
                <a:solidFill>
                  <a:schemeClr val="tx1">
                    <a:lumMod val="65000"/>
                    <a:lumOff val="35000"/>
                  </a:schemeClr>
                </a:solidFill>
              </a:rPr>
              <a:t>Clarified Topics 1 and 2 descriptions</a:t>
            </a:r>
          </a:p>
          <a:p>
            <a:pPr lvl="1"/>
            <a:r>
              <a:rPr lang="en-US" sz="2000" dirty="0" smtClean="0">
                <a:solidFill>
                  <a:schemeClr val="tx1">
                    <a:lumMod val="65000"/>
                    <a:lumOff val="35000"/>
                  </a:schemeClr>
                </a:solidFill>
              </a:rPr>
              <a:t>Eliminated the topic names and took out TRL references for Topic 1.</a:t>
            </a:r>
          </a:p>
          <a:p>
            <a:r>
              <a:rPr lang="en-US" sz="2400" b="1" dirty="0" smtClean="0">
                <a:solidFill>
                  <a:schemeClr val="tx1">
                    <a:lumMod val="65000"/>
                    <a:lumOff val="35000"/>
                  </a:schemeClr>
                </a:solidFill>
              </a:rPr>
              <a:t>Added “or other approved partnership agreement” where appropriate</a:t>
            </a:r>
          </a:p>
          <a:p>
            <a:pPr lvl="1"/>
            <a:r>
              <a:rPr lang="en-US" sz="2000" dirty="0" smtClean="0">
                <a:solidFill>
                  <a:schemeClr val="tx1">
                    <a:lumMod val="65000"/>
                    <a:lumOff val="35000"/>
                  </a:schemeClr>
                </a:solidFill>
              </a:rPr>
              <a:t>CRADA is still the default agreement, but adding this phrase helps applicants understand that OTT is open to other types of agreements, pending approval.</a:t>
            </a:r>
          </a:p>
          <a:p>
            <a:r>
              <a:rPr lang="en-US" sz="2400" b="1" dirty="0" smtClean="0">
                <a:solidFill>
                  <a:schemeClr val="tx1">
                    <a:lumMod val="65000"/>
                    <a:lumOff val="35000"/>
                  </a:schemeClr>
                </a:solidFill>
              </a:rPr>
              <a:t>New Funding Eligibility Consideration</a:t>
            </a:r>
          </a:p>
          <a:p>
            <a:pPr lvl="1"/>
            <a:r>
              <a:rPr lang="en-US" sz="2000" dirty="0" smtClean="0">
                <a:solidFill>
                  <a:schemeClr val="tx1">
                    <a:lumMod val="65000"/>
                    <a:lumOff val="35000"/>
                  </a:schemeClr>
                </a:solidFill>
              </a:rPr>
              <a:t>After completing Topic 1 and Topic 2 projects under a single field of use, a technology is now eligible to receive funding again as either a Topic 1 or 2, provided the new project articulates a different field of use.</a:t>
            </a:r>
          </a:p>
          <a:p>
            <a:r>
              <a:rPr lang="en-US" sz="2400" b="1" dirty="0" smtClean="0">
                <a:solidFill>
                  <a:schemeClr val="tx1">
                    <a:lumMod val="65000"/>
                    <a:lumOff val="35000"/>
                  </a:schemeClr>
                </a:solidFill>
              </a:rPr>
              <a:t>Communications </a:t>
            </a:r>
            <a:r>
              <a:rPr lang="en-US" sz="2400" b="1" dirty="0">
                <a:solidFill>
                  <a:schemeClr val="tx1">
                    <a:lumMod val="65000"/>
                    <a:lumOff val="35000"/>
                  </a:schemeClr>
                </a:solidFill>
              </a:rPr>
              <a:t>with Tech Transfer Offices</a:t>
            </a:r>
          </a:p>
          <a:p>
            <a:pPr lvl="1"/>
            <a:r>
              <a:rPr lang="en-US" sz="2000" dirty="0">
                <a:solidFill>
                  <a:schemeClr val="tx1">
                    <a:lumMod val="65000"/>
                    <a:lumOff val="35000"/>
                  </a:schemeClr>
                </a:solidFill>
              </a:rPr>
              <a:t>OTT will notify </a:t>
            </a:r>
            <a:r>
              <a:rPr lang="en-US" sz="2000" dirty="0" smtClean="0">
                <a:solidFill>
                  <a:schemeClr val="tx1">
                    <a:lumMod val="65000"/>
                    <a:lumOff val="35000"/>
                  </a:schemeClr>
                </a:solidFill>
              </a:rPr>
              <a:t>each DOE </a:t>
            </a:r>
            <a:r>
              <a:rPr lang="en-US" sz="2000" dirty="0">
                <a:solidFill>
                  <a:schemeClr val="tx1">
                    <a:lumMod val="65000"/>
                    <a:lumOff val="35000"/>
                  </a:schemeClr>
                </a:solidFill>
              </a:rPr>
              <a:t>Facility’s Tech Transfer </a:t>
            </a:r>
            <a:r>
              <a:rPr lang="en-US" sz="2000" dirty="0" smtClean="0">
                <a:solidFill>
                  <a:schemeClr val="tx1">
                    <a:lumMod val="65000"/>
                    <a:lumOff val="35000"/>
                  </a:schemeClr>
                </a:solidFill>
              </a:rPr>
              <a:t>Offices as it moves through the evaluation and selection process.</a:t>
            </a:r>
            <a:endParaRPr lang="en-US" dirty="0">
              <a:solidFill>
                <a:schemeClr val="tx1">
                  <a:lumMod val="65000"/>
                  <a:lumOff val="35000"/>
                </a:schemeClr>
              </a:solidFill>
            </a:endParaRPr>
          </a:p>
          <a:p>
            <a:endParaRPr lang="en-US" sz="2000" dirty="0" smtClean="0">
              <a:solidFill>
                <a:schemeClr val="tx1">
                  <a:lumMod val="65000"/>
                  <a:lumOff val="35000"/>
                </a:schemeClr>
              </a:solidFill>
            </a:endParaRPr>
          </a:p>
        </p:txBody>
      </p:sp>
    </p:spTree>
    <p:extLst>
      <p:ext uri="{BB962C8B-B14F-4D97-AF65-F5344CB8AC3E}">
        <p14:creationId xmlns:p14="http://schemas.microsoft.com/office/powerpoint/2010/main" val="774784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from FY19 → FY20</a:t>
            </a:r>
            <a:endParaRPr lang="en-US" b="1" dirty="0"/>
          </a:p>
        </p:txBody>
      </p:sp>
      <p:sp>
        <p:nvSpPr>
          <p:cNvPr id="3" name="Content Placeholder 2"/>
          <p:cNvSpPr>
            <a:spLocks noGrp="1"/>
          </p:cNvSpPr>
          <p:nvPr>
            <p:ph idx="1"/>
          </p:nvPr>
        </p:nvSpPr>
        <p:spPr>
          <a:xfrm>
            <a:off x="213525" y="941560"/>
            <a:ext cx="8783882" cy="5404920"/>
          </a:xfrm>
        </p:spPr>
        <p:txBody>
          <a:bodyPr>
            <a:normAutofit/>
          </a:bodyPr>
          <a:lstStyle/>
          <a:p>
            <a:r>
              <a:rPr lang="en-US" sz="2400" b="1" dirty="0">
                <a:solidFill>
                  <a:schemeClr val="tx1">
                    <a:lumMod val="65000"/>
                    <a:lumOff val="35000"/>
                  </a:schemeClr>
                </a:solidFill>
              </a:rPr>
              <a:t>Response to Review Comments</a:t>
            </a:r>
          </a:p>
          <a:p>
            <a:pPr lvl="1"/>
            <a:r>
              <a:rPr lang="en-US" dirty="0">
                <a:solidFill>
                  <a:schemeClr val="tx1">
                    <a:lumMod val="65000"/>
                    <a:lumOff val="35000"/>
                  </a:schemeClr>
                </a:solidFill>
              </a:rPr>
              <a:t>Applicants will receive review comments after the Independent Merit Review. They will have up to 3 business days to provide an optional response </a:t>
            </a:r>
            <a:r>
              <a:rPr lang="en-US" dirty="0" smtClean="0">
                <a:solidFill>
                  <a:schemeClr val="tx1">
                    <a:lumMod val="65000"/>
                    <a:lumOff val="35000"/>
                  </a:schemeClr>
                </a:solidFill>
              </a:rPr>
              <a:t>to </a:t>
            </a:r>
            <a:r>
              <a:rPr lang="en-US" dirty="0">
                <a:solidFill>
                  <a:schemeClr val="tx1">
                    <a:lumMod val="65000"/>
                    <a:lumOff val="35000"/>
                  </a:schemeClr>
                </a:solidFill>
              </a:rPr>
              <a:t>review comments. </a:t>
            </a:r>
          </a:p>
          <a:p>
            <a:pPr lvl="1"/>
            <a:r>
              <a:rPr lang="en-US" dirty="0">
                <a:solidFill>
                  <a:schemeClr val="tx1">
                    <a:lumMod val="65000"/>
                    <a:lumOff val="35000"/>
                  </a:schemeClr>
                </a:solidFill>
              </a:rPr>
              <a:t>This is not an opportunity to change the outcome of the Independent Merit Review. The responses will be provided to the Program Offices and the MRC</a:t>
            </a:r>
            <a:r>
              <a:rPr lang="en-US" dirty="0" smtClean="0">
                <a:solidFill>
                  <a:schemeClr val="tx1">
                    <a:lumMod val="65000"/>
                    <a:lumOff val="35000"/>
                  </a:schemeClr>
                </a:solidFill>
              </a:rPr>
              <a:t>.</a:t>
            </a:r>
            <a:endParaRPr lang="en-US" dirty="0">
              <a:solidFill>
                <a:schemeClr val="tx1">
                  <a:lumMod val="65000"/>
                  <a:lumOff val="35000"/>
                </a:schemeClr>
              </a:solidFill>
            </a:endParaRPr>
          </a:p>
          <a:p>
            <a:r>
              <a:rPr lang="en-US" sz="2400" b="1" dirty="0" smtClean="0">
                <a:solidFill>
                  <a:schemeClr val="tx1">
                    <a:lumMod val="65000"/>
                    <a:lumOff val="35000"/>
                  </a:schemeClr>
                </a:solidFill>
              </a:rPr>
              <a:t>Project Administration</a:t>
            </a:r>
          </a:p>
          <a:p>
            <a:pPr lvl="1"/>
            <a:r>
              <a:rPr lang="en-US" sz="2000" dirty="0" smtClean="0">
                <a:solidFill>
                  <a:schemeClr val="tx1">
                    <a:lumMod val="65000"/>
                    <a:lumOff val="35000"/>
                  </a:schemeClr>
                </a:solidFill>
              </a:rPr>
              <a:t>TCF project recipients are required to upload reporting to the Project Information Collection System (PICS) each calendar quarter.</a:t>
            </a:r>
          </a:p>
          <a:p>
            <a:pPr lvl="1"/>
            <a:r>
              <a:rPr lang="en-US" sz="2000" dirty="0" smtClean="0">
                <a:solidFill>
                  <a:schemeClr val="tx1">
                    <a:lumMod val="65000"/>
                    <a:lumOff val="35000"/>
                  </a:schemeClr>
                </a:solidFill>
              </a:rPr>
              <a:t>Training on PICS for new project recipients will be provided by OTT.</a:t>
            </a:r>
          </a:p>
          <a:p>
            <a:r>
              <a:rPr lang="en-US" sz="2400" b="1" dirty="0" smtClean="0">
                <a:solidFill>
                  <a:schemeClr val="tx1">
                    <a:lumMod val="65000"/>
                    <a:lumOff val="35000"/>
                  </a:schemeClr>
                </a:solidFill>
              </a:rPr>
              <a:t>Keywords</a:t>
            </a:r>
            <a:endParaRPr lang="en-US" sz="2400" b="1" dirty="0">
              <a:solidFill>
                <a:schemeClr val="tx1">
                  <a:lumMod val="65000"/>
                  <a:lumOff val="35000"/>
                </a:schemeClr>
              </a:solidFill>
            </a:endParaRPr>
          </a:p>
          <a:p>
            <a:pPr lvl="1"/>
            <a:r>
              <a:rPr lang="en-US" sz="2000" dirty="0">
                <a:solidFill>
                  <a:schemeClr val="tx1">
                    <a:lumMod val="65000"/>
                    <a:lumOff val="35000"/>
                  </a:schemeClr>
                </a:solidFill>
              </a:rPr>
              <a:t>Applicants must provide keywords </a:t>
            </a:r>
            <a:r>
              <a:rPr lang="en-US" sz="2000" dirty="0" smtClean="0">
                <a:solidFill>
                  <a:schemeClr val="tx1">
                    <a:lumMod val="65000"/>
                    <a:lumOff val="35000"/>
                  </a:schemeClr>
                </a:solidFill>
              </a:rPr>
              <a:t>or phrases to </a:t>
            </a:r>
            <a:r>
              <a:rPr lang="en-US" sz="2000" dirty="0">
                <a:solidFill>
                  <a:schemeClr val="tx1">
                    <a:lumMod val="65000"/>
                    <a:lumOff val="35000"/>
                  </a:schemeClr>
                </a:solidFill>
              </a:rPr>
              <a:t>describe their projects in the proposal. This will assist in identifying appropriate SMEs for the Independent Merit Review</a:t>
            </a:r>
            <a:r>
              <a:rPr lang="en-US" sz="2000" dirty="0" smtClean="0">
                <a:solidFill>
                  <a:schemeClr val="tx1">
                    <a:lumMod val="65000"/>
                    <a:lumOff val="35000"/>
                  </a:schemeClr>
                </a:solidFill>
              </a:rPr>
              <a:t>.</a:t>
            </a:r>
            <a:endParaRPr lang="en-US" sz="2000" dirty="0">
              <a:solidFill>
                <a:schemeClr val="tx1">
                  <a:lumMod val="65000"/>
                  <a:lumOff val="35000"/>
                </a:schemeClr>
              </a:solidFill>
            </a:endParaRPr>
          </a:p>
        </p:txBody>
      </p:sp>
    </p:spTree>
    <p:extLst>
      <p:ext uri="{BB962C8B-B14F-4D97-AF65-F5344CB8AC3E}">
        <p14:creationId xmlns:p14="http://schemas.microsoft.com/office/powerpoint/2010/main" val="2015276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549774"/>
            <a:ext cx="9144000" cy="923330"/>
          </a:xfrm>
          <a:prstGeom prst="rect">
            <a:avLst/>
          </a:prstGeom>
          <a:noFill/>
        </p:spPr>
        <p:txBody>
          <a:bodyPr wrap="square" rtlCol="0">
            <a:spAutoFit/>
          </a:bodyPr>
          <a:lstStyle/>
          <a:p>
            <a:pPr algn="ctr"/>
            <a:r>
              <a:rPr lang="en-US" dirty="0" smtClean="0"/>
              <a:t>Contact Don Macdonald and/or Alice Wang with any questions</a:t>
            </a:r>
          </a:p>
          <a:p>
            <a:pPr algn="ctr"/>
            <a:r>
              <a:rPr lang="en-US" dirty="0" smtClean="0">
                <a:hlinkClick r:id="rId3"/>
              </a:rPr>
              <a:t>donald.macdonald@hq.doe.gov</a:t>
            </a:r>
            <a:r>
              <a:rPr lang="en-US" dirty="0" smtClean="0"/>
              <a:t> </a:t>
            </a:r>
          </a:p>
          <a:p>
            <a:pPr algn="ctr"/>
            <a:r>
              <a:rPr lang="en-US" dirty="0" smtClean="0">
                <a:hlinkClick r:id="rId4"/>
              </a:rPr>
              <a:t>alice.wang@hq.doe.gov</a:t>
            </a:r>
            <a:r>
              <a:rPr lang="en-US" dirty="0" smtClean="0"/>
              <a:t> </a:t>
            </a:r>
            <a:endParaRPr lang="en-US" dirty="0"/>
          </a:p>
        </p:txBody>
      </p:sp>
      <p:sp>
        <p:nvSpPr>
          <p:cNvPr id="4" name="TextBox 3"/>
          <p:cNvSpPr txBox="1"/>
          <p:nvPr/>
        </p:nvSpPr>
        <p:spPr>
          <a:xfrm>
            <a:off x="437745" y="4055152"/>
            <a:ext cx="8346332" cy="523220"/>
          </a:xfrm>
          <a:prstGeom prst="rect">
            <a:avLst/>
          </a:prstGeom>
          <a:noFill/>
        </p:spPr>
        <p:txBody>
          <a:bodyPr wrap="square" rtlCol="0">
            <a:spAutoFit/>
          </a:bodyPr>
          <a:lstStyle/>
          <a:p>
            <a:pPr algn="ctr"/>
            <a:r>
              <a:rPr lang="en-US" sz="2800" b="1" dirty="0" smtClean="0">
                <a:solidFill>
                  <a:schemeClr val="tx1">
                    <a:lumMod val="65000"/>
                    <a:lumOff val="35000"/>
                  </a:schemeClr>
                </a:solidFill>
              </a:rPr>
              <a:t>Thank You</a:t>
            </a:r>
            <a:endParaRPr lang="en-US" sz="2800" b="1" dirty="0">
              <a:solidFill>
                <a:schemeClr val="tx1">
                  <a:lumMod val="65000"/>
                  <a:lumOff val="35000"/>
                </a:schemeClr>
              </a:solidFill>
            </a:endParaRPr>
          </a:p>
        </p:txBody>
      </p:sp>
    </p:spTree>
    <p:extLst>
      <p:ext uri="{BB962C8B-B14F-4D97-AF65-F5344CB8AC3E}">
        <p14:creationId xmlns:p14="http://schemas.microsoft.com/office/powerpoint/2010/main" val="2939306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696822" y="629242"/>
            <a:ext cx="4294777" cy="5909491"/>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endParaRPr lang="en-US" sz="1600" dirty="0">
              <a:solidFill>
                <a:schemeClr val="tx1">
                  <a:lumMod val="65000"/>
                  <a:lumOff val="35000"/>
                </a:schemeClr>
              </a:solidFill>
            </a:endParaRPr>
          </a:p>
          <a:p>
            <a:pPr algn="ctr">
              <a:lnSpc>
                <a:spcPct val="150000"/>
              </a:lnSpc>
            </a:pPr>
            <a:r>
              <a:rPr lang="en-US" sz="1600" b="1" dirty="0">
                <a:solidFill>
                  <a:schemeClr val="tx1">
                    <a:lumMod val="65000"/>
                    <a:lumOff val="35000"/>
                  </a:schemeClr>
                </a:solidFill>
              </a:rPr>
              <a:t>EPAct 2005 Section 1001(e)</a:t>
            </a:r>
          </a:p>
          <a:p>
            <a:pPr algn="ctr">
              <a:lnSpc>
                <a:spcPct val="150000"/>
              </a:lnSpc>
            </a:pPr>
            <a:r>
              <a:rPr lang="en-US" sz="1600" b="1" dirty="0">
                <a:solidFill>
                  <a:schemeClr val="tx1">
                    <a:lumMod val="65000"/>
                    <a:lumOff val="35000"/>
                  </a:schemeClr>
                </a:solidFill>
              </a:rPr>
              <a:t>(as amended)</a:t>
            </a:r>
          </a:p>
          <a:p>
            <a:pPr algn="ctr">
              <a:lnSpc>
                <a:spcPct val="150000"/>
              </a:lnSpc>
            </a:pPr>
            <a:r>
              <a:rPr lang="en-US" sz="1600" b="1" dirty="0">
                <a:solidFill>
                  <a:schemeClr val="tx1">
                    <a:lumMod val="65000"/>
                    <a:lumOff val="35000"/>
                  </a:schemeClr>
                </a:solidFill>
              </a:rPr>
              <a:t>Energy Technology </a:t>
            </a:r>
            <a:br>
              <a:rPr lang="en-US" sz="1600" b="1" dirty="0">
                <a:solidFill>
                  <a:schemeClr val="tx1">
                    <a:lumMod val="65000"/>
                    <a:lumOff val="35000"/>
                  </a:schemeClr>
                </a:solidFill>
              </a:rPr>
            </a:br>
            <a:r>
              <a:rPr lang="en-US" sz="1600" b="1" dirty="0">
                <a:solidFill>
                  <a:schemeClr val="tx1">
                    <a:lumMod val="65000"/>
                    <a:lumOff val="35000"/>
                  </a:schemeClr>
                </a:solidFill>
              </a:rPr>
              <a:t>Commercialization Fund</a:t>
            </a:r>
          </a:p>
          <a:p>
            <a:pPr marL="234950">
              <a:lnSpc>
                <a:spcPct val="150000"/>
              </a:lnSpc>
              <a:spcBef>
                <a:spcPts val="600"/>
              </a:spcBef>
              <a:tabLst>
                <a:tab pos="339725" algn="l"/>
              </a:tabLst>
            </a:pPr>
            <a:r>
              <a:rPr lang="en-US" sz="1600" dirty="0">
                <a:solidFill>
                  <a:schemeClr val="tx1">
                    <a:lumMod val="65000"/>
                    <a:lumOff val="35000"/>
                  </a:schemeClr>
                </a:solidFill>
              </a:rPr>
              <a:t>“The Secretary shall establish an Energy Technology Commercialization Fund, using 0.9 percent of the amount made available to the Department for applied energy research, development, demonstration, and commercial application for each fiscal year based on future planned activities and the amount of the appropriations for the fiscal year, to be used to provide matching funds with private partners to promote promising energy technologies for commercial purposes.”</a:t>
            </a:r>
          </a:p>
          <a:p>
            <a:pPr algn="ctr"/>
            <a:endParaRPr lang="en-US" sz="1400" dirty="0">
              <a:solidFill>
                <a:prstClr val="black"/>
              </a:solidFill>
            </a:endParaRPr>
          </a:p>
        </p:txBody>
      </p:sp>
      <p:sp>
        <p:nvSpPr>
          <p:cNvPr id="2" name="Title 1"/>
          <p:cNvSpPr>
            <a:spLocks noGrp="1"/>
          </p:cNvSpPr>
          <p:nvPr>
            <p:ph type="title"/>
          </p:nvPr>
        </p:nvSpPr>
        <p:spPr>
          <a:xfrm>
            <a:off x="2133600" y="-81579"/>
            <a:ext cx="7010400" cy="710821"/>
          </a:xfrm>
        </p:spPr>
        <p:txBody>
          <a:bodyPr>
            <a:normAutofit/>
          </a:bodyPr>
          <a:lstStyle/>
          <a:p>
            <a:pPr algn="r"/>
            <a:r>
              <a:rPr lang="en-US" b="1" dirty="0">
                <a:solidFill>
                  <a:schemeClr val="bg1"/>
                </a:solidFill>
              </a:rPr>
              <a:t>TCF Background</a:t>
            </a: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27162" y="1018248"/>
            <a:ext cx="4317259" cy="513147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390415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TCF Goals</a:t>
            </a:r>
          </a:p>
        </p:txBody>
      </p:sp>
      <p:sp>
        <p:nvSpPr>
          <p:cNvPr id="7" name="Rectangle 6"/>
          <p:cNvSpPr/>
          <p:nvPr/>
        </p:nvSpPr>
        <p:spPr>
          <a:xfrm>
            <a:off x="203033" y="821698"/>
            <a:ext cx="7261666" cy="181990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u="sng" dirty="0">
                <a:solidFill>
                  <a:schemeClr val="tx1">
                    <a:lumMod val="65000"/>
                    <a:lumOff val="35000"/>
                  </a:schemeClr>
                </a:solidFill>
              </a:rPr>
              <a:t>TCF </a:t>
            </a:r>
            <a:r>
              <a:rPr lang="en-US" sz="1600" b="1" u="sng" dirty="0" smtClean="0">
                <a:solidFill>
                  <a:schemeClr val="tx1">
                    <a:lumMod val="65000"/>
                    <a:lumOff val="35000"/>
                  </a:schemeClr>
                </a:solidFill>
              </a:rPr>
              <a:t>Goals</a:t>
            </a:r>
            <a:endParaRPr lang="en-US" sz="1600" b="1" u="sng" dirty="0">
              <a:solidFill>
                <a:schemeClr val="tx1">
                  <a:lumMod val="65000"/>
                  <a:lumOff val="35000"/>
                </a:schemeClr>
              </a:solidFill>
            </a:endParaRPr>
          </a:p>
          <a:p>
            <a:pPr marL="342900" indent="-342900">
              <a:spcBef>
                <a:spcPts val="600"/>
              </a:spcBef>
              <a:buFont typeface="Arial" panose="020B0604020202020204" pitchFamily="34" charset="0"/>
              <a:buChar char="•"/>
            </a:pPr>
            <a:r>
              <a:rPr lang="en-US" sz="1600" dirty="0">
                <a:solidFill>
                  <a:schemeClr val="tx1">
                    <a:lumMod val="65000"/>
                    <a:lumOff val="35000"/>
                  </a:schemeClr>
                </a:solidFill>
              </a:rPr>
              <a:t>Perform </a:t>
            </a:r>
            <a:r>
              <a:rPr lang="en-US" sz="1600" dirty="0" smtClean="0">
                <a:solidFill>
                  <a:schemeClr val="tx1">
                    <a:lumMod val="65000"/>
                    <a:lumOff val="35000"/>
                  </a:schemeClr>
                </a:solidFill>
              </a:rPr>
              <a:t>technology maturation with </a:t>
            </a:r>
            <a:r>
              <a:rPr lang="en-US" sz="1600" dirty="0">
                <a:solidFill>
                  <a:schemeClr val="tx1">
                    <a:lumMod val="65000"/>
                    <a:lumOff val="35000"/>
                  </a:schemeClr>
                </a:solidFill>
              </a:rPr>
              <a:t>the intent of attracting a private partner that is willing to support the technology’s commercialization.</a:t>
            </a:r>
          </a:p>
          <a:p>
            <a:pPr marL="342900" indent="-342900">
              <a:spcBef>
                <a:spcPts val="600"/>
              </a:spcBef>
              <a:buFont typeface="Arial" panose="020B0604020202020204" pitchFamily="34" charset="0"/>
              <a:buChar char="•"/>
            </a:pPr>
            <a:r>
              <a:rPr lang="en-US" sz="1600" dirty="0">
                <a:solidFill>
                  <a:schemeClr val="tx1">
                    <a:lumMod val="65000"/>
                    <a:lumOff val="35000"/>
                  </a:schemeClr>
                </a:solidFill>
              </a:rPr>
              <a:t>Support cooperative development of technology with a private partner for a specific commercial application. </a:t>
            </a:r>
          </a:p>
        </p:txBody>
      </p:sp>
      <p:sp>
        <p:nvSpPr>
          <p:cNvPr id="12" name="Rectangle 11"/>
          <p:cNvSpPr/>
          <p:nvPr/>
        </p:nvSpPr>
        <p:spPr>
          <a:xfrm>
            <a:off x="1698171" y="4653280"/>
            <a:ext cx="7299236" cy="188976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u="sng" dirty="0">
                <a:solidFill>
                  <a:schemeClr val="tx1">
                    <a:lumMod val="65000"/>
                    <a:lumOff val="35000"/>
                  </a:schemeClr>
                </a:solidFill>
              </a:rPr>
              <a:t>Key Gaps to Address</a:t>
            </a:r>
          </a:p>
          <a:p>
            <a:pPr marL="342900" lvl="0" indent="-342900">
              <a:spcBef>
                <a:spcPts val="600"/>
              </a:spcBef>
              <a:buFont typeface="Arial" panose="020B0604020202020204" pitchFamily="34" charset="0"/>
              <a:buChar char="•"/>
            </a:pPr>
            <a:r>
              <a:rPr lang="en-US" sz="1600" dirty="0" smtClean="0">
                <a:solidFill>
                  <a:schemeClr val="tx1">
                    <a:lumMod val="65000"/>
                    <a:lumOff val="35000"/>
                  </a:schemeClr>
                </a:solidFill>
              </a:rPr>
              <a:t>Technology maturation </a:t>
            </a:r>
            <a:r>
              <a:rPr lang="en-US" sz="1600" dirty="0">
                <a:solidFill>
                  <a:schemeClr val="tx1">
                    <a:lumMod val="65000"/>
                    <a:lumOff val="35000"/>
                  </a:schemeClr>
                </a:solidFill>
              </a:rPr>
              <a:t>resource gap.</a:t>
            </a:r>
          </a:p>
          <a:p>
            <a:pPr marL="342900" lvl="0" indent="-342900">
              <a:spcBef>
                <a:spcPts val="600"/>
              </a:spcBef>
              <a:buFont typeface="Arial" panose="020B0604020202020204" pitchFamily="34" charset="0"/>
              <a:buChar char="•"/>
            </a:pPr>
            <a:r>
              <a:rPr lang="en-US" sz="1600" dirty="0">
                <a:solidFill>
                  <a:schemeClr val="tx1">
                    <a:lumMod val="65000"/>
                    <a:lumOff val="35000"/>
                  </a:schemeClr>
                </a:solidFill>
              </a:rPr>
              <a:t>Focused outreach and industry engagement to commercialize high-potential energy technologies.</a:t>
            </a:r>
          </a:p>
        </p:txBody>
      </p:sp>
      <p:pic>
        <p:nvPicPr>
          <p:cNvPr id="5" name="Picture 4"/>
          <p:cNvPicPr/>
          <p:nvPr/>
        </p:nvPicPr>
        <p:blipFill rotWithShape="1">
          <a:blip r:embed="rId3"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bwMode="auto">
          <a:xfrm>
            <a:off x="3597264" y="2847044"/>
            <a:ext cx="2651136" cy="160079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11989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7780" y="1304976"/>
            <a:ext cx="7952780" cy="2780887"/>
          </a:xfrm>
          <a:prstGeom prst="rect">
            <a:avLst/>
          </a:prstGeom>
          <a:ln w="38100"/>
        </p:spPr>
        <p:style>
          <a:lnRef idx="2">
            <a:schemeClr val="accent1"/>
          </a:lnRef>
          <a:fillRef idx="1">
            <a:schemeClr val="lt1"/>
          </a:fillRef>
          <a:effectRef idx="0">
            <a:schemeClr val="accent1"/>
          </a:effectRef>
          <a:fontRef idx="minor">
            <a:schemeClr val="dk1"/>
          </a:fontRef>
        </p:style>
        <p:txBody>
          <a:bodyPr tIns="0" rtlCol="0" anchor="ctr"/>
          <a:lstStyle/>
          <a:p>
            <a:endParaRPr lang="en-US" sz="2000" b="1" dirty="0">
              <a:solidFill>
                <a:schemeClr val="tx1">
                  <a:lumMod val="65000"/>
                  <a:lumOff val="35000"/>
                </a:schemeClr>
              </a:solidFill>
            </a:endParaRPr>
          </a:p>
          <a:p>
            <a:r>
              <a:rPr lang="en-US" sz="2000" b="1" dirty="0">
                <a:solidFill>
                  <a:schemeClr val="tx1">
                    <a:lumMod val="65000"/>
                    <a:lumOff val="35000"/>
                  </a:schemeClr>
                </a:solidFill>
              </a:rPr>
              <a:t>The TCF focuses on commercializing promising energy technologies across the entire range of DOE’s portfolio of applied energy programs, and in two Topic areas. </a:t>
            </a:r>
          </a:p>
          <a:p>
            <a:r>
              <a:rPr lang="en-US" sz="2000" b="1" dirty="0">
                <a:solidFill>
                  <a:schemeClr val="tx1">
                    <a:lumMod val="65000"/>
                    <a:lumOff val="35000"/>
                  </a:schemeClr>
                </a:solidFill>
              </a:rPr>
              <a:t/>
            </a:r>
            <a:br>
              <a:rPr lang="en-US" sz="2000" b="1" dirty="0">
                <a:solidFill>
                  <a:schemeClr val="tx1">
                    <a:lumMod val="65000"/>
                    <a:lumOff val="35000"/>
                  </a:schemeClr>
                </a:solidFill>
              </a:rPr>
            </a:br>
            <a:r>
              <a:rPr lang="en-US" sz="2000" dirty="0">
                <a:solidFill>
                  <a:schemeClr val="tx1">
                    <a:lumMod val="65000"/>
                    <a:lumOff val="35000"/>
                  </a:schemeClr>
                </a:solidFill>
              </a:rPr>
              <a:t>All proposals are subject to a merit review process to evaluate the technical and commercial viability of the proposed project.  </a:t>
            </a:r>
          </a:p>
          <a:p>
            <a:pPr marL="285750" indent="-285750">
              <a:buFont typeface="Arial" panose="020B0604020202020204" pitchFamily="34" charset="0"/>
              <a:buChar char="•"/>
            </a:pPr>
            <a:endParaRPr lang="en-US" sz="1600" dirty="0">
              <a:solidFill>
                <a:schemeClr val="tx1">
                  <a:lumMod val="65000"/>
                  <a:lumOff val="35000"/>
                </a:schemeClr>
              </a:solidFill>
            </a:endParaRPr>
          </a:p>
          <a:p>
            <a:endParaRPr lang="en-US" sz="1600" b="1" dirty="0">
              <a:solidFill>
                <a:schemeClr val="tx1">
                  <a:lumMod val="65000"/>
                  <a:lumOff val="35000"/>
                </a:schemeClr>
              </a:solidFill>
            </a:endParaRPr>
          </a:p>
        </p:txBody>
      </p:sp>
      <p:sp>
        <p:nvSpPr>
          <p:cNvPr id="2" name="Title 1"/>
          <p:cNvSpPr>
            <a:spLocks noGrp="1"/>
          </p:cNvSpPr>
          <p:nvPr>
            <p:ph type="title"/>
          </p:nvPr>
        </p:nvSpPr>
        <p:spPr>
          <a:xfrm>
            <a:off x="2133600" y="-81579"/>
            <a:ext cx="7010400" cy="710821"/>
          </a:xfrm>
        </p:spPr>
        <p:txBody>
          <a:bodyPr>
            <a:normAutofit/>
          </a:bodyPr>
          <a:lstStyle/>
          <a:p>
            <a:pPr algn="r"/>
            <a:r>
              <a:rPr lang="en-US" b="1" dirty="0">
                <a:solidFill>
                  <a:schemeClr val="bg1"/>
                </a:solidFill>
              </a:rPr>
              <a:t>TCF Structure</a:t>
            </a:r>
          </a:p>
        </p:txBody>
      </p:sp>
      <p:pic>
        <p:nvPicPr>
          <p:cNvPr id="3" name="Picture 2"/>
          <p:cNvPicPr>
            <a:picLocks noChangeAspect="1"/>
          </p:cNvPicPr>
          <p:nvPr/>
        </p:nvPicPr>
        <p:blipFill rotWithShape="1">
          <a:blip r:embed="rId3"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5672632" y="4433104"/>
            <a:ext cx="2892248" cy="1830536"/>
          </a:xfrm>
          <a:prstGeom prst="rect">
            <a:avLst/>
          </a:prstGeom>
          <a:effectLst/>
        </p:spPr>
      </p:pic>
    </p:spTree>
    <p:extLst>
      <p:ext uri="{BB962C8B-B14F-4D97-AF65-F5344CB8AC3E}">
        <p14:creationId xmlns:p14="http://schemas.microsoft.com/office/powerpoint/2010/main" val="425765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5398" y="987487"/>
            <a:ext cx="5486400" cy="1809750"/>
          </a:xfrm>
          <a:ln w="38100"/>
        </p:spPr>
        <p:style>
          <a:lnRef idx="2">
            <a:schemeClr val="accent1"/>
          </a:lnRef>
          <a:fillRef idx="1">
            <a:schemeClr val="lt1"/>
          </a:fillRef>
          <a:effectRef idx="0">
            <a:schemeClr val="accent1"/>
          </a:effectRef>
          <a:fontRef idx="minor">
            <a:schemeClr val="dk1"/>
          </a:fontRef>
        </p:style>
        <p:txBody>
          <a:bodyPr vert="horz" lIns="91440" tIns="0" rIns="91440" bIns="45720" rtlCol="0" anchor="ctr">
            <a:noAutofit/>
          </a:bodyPr>
          <a:lstStyle/>
          <a:p>
            <a:pPr indent="-228600" algn="ctr">
              <a:spcBef>
                <a:spcPts val="0"/>
              </a:spcBef>
            </a:pPr>
            <a:r>
              <a:rPr lang="en-US" u="sng" dirty="0">
                <a:solidFill>
                  <a:schemeClr val="tx1">
                    <a:lumMod val="65000"/>
                    <a:lumOff val="35000"/>
                  </a:schemeClr>
                </a:solidFill>
              </a:rPr>
              <a:t>Topic </a:t>
            </a:r>
            <a:r>
              <a:rPr lang="en-US" u="sng" dirty="0" smtClean="0">
                <a:solidFill>
                  <a:schemeClr val="tx1">
                    <a:lumMod val="65000"/>
                    <a:lumOff val="35000"/>
                  </a:schemeClr>
                </a:solidFill>
              </a:rPr>
              <a:t>1 Projects</a:t>
            </a:r>
          </a:p>
          <a:p>
            <a:pPr marL="57150" indent="-285750">
              <a:spcBef>
                <a:spcPts val="0"/>
              </a:spcBef>
              <a:buFont typeface="Arial" panose="020B0604020202020204" pitchFamily="34" charset="0"/>
              <a:buChar char="•"/>
            </a:pPr>
            <a:r>
              <a:rPr lang="en-US" dirty="0" smtClean="0">
                <a:solidFill>
                  <a:schemeClr val="tx1">
                    <a:lumMod val="65000"/>
                    <a:lumOff val="35000"/>
                  </a:schemeClr>
                </a:solidFill>
              </a:rPr>
              <a:t>6-18 month target periods of performance</a:t>
            </a:r>
          </a:p>
          <a:p>
            <a:pPr marL="57150" indent="-285750">
              <a:spcBef>
                <a:spcPts val="0"/>
              </a:spcBef>
              <a:buFont typeface="Arial" panose="020B0604020202020204" pitchFamily="34" charset="0"/>
              <a:buChar char="•"/>
            </a:pPr>
            <a:r>
              <a:rPr lang="en-US" dirty="0" smtClean="0">
                <a:solidFill>
                  <a:schemeClr val="tx1">
                    <a:lumMod val="65000"/>
                    <a:lumOff val="35000"/>
                  </a:schemeClr>
                </a:solidFill>
              </a:rPr>
              <a:t>6 </a:t>
            </a:r>
            <a:r>
              <a:rPr lang="en-US" dirty="0">
                <a:solidFill>
                  <a:schemeClr val="tx1">
                    <a:lumMod val="65000"/>
                    <a:lumOff val="35000"/>
                  </a:schemeClr>
                </a:solidFill>
              </a:rPr>
              <a:t>pages, plus appendices</a:t>
            </a:r>
          </a:p>
          <a:p>
            <a:pPr marL="57150" indent="-285750">
              <a:spcBef>
                <a:spcPts val="0"/>
              </a:spcBef>
              <a:buFont typeface="Arial" panose="020B0604020202020204" pitchFamily="34" charset="0"/>
              <a:buChar char="•"/>
            </a:pPr>
            <a:r>
              <a:rPr lang="en-US" dirty="0">
                <a:solidFill>
                  <a:schemeClr val="tx1">
                    <a:lumMod val="65000"/>
                    <a:lumOff val="35000"/>
                  </a:schemeClr>
                </a:solidFill>
              </a:rPr>
              <a:t>$100,000-</a:t>
            </a:r>
            <a:r>
              <a:rPr lang="en-US" dirty="0" smtClean="0">
                <a:solidFill>
                  <a:schemeClr val="tx1">
                    <a:lumMod val="65000"/>
                    <a:lumOff val="35000"/>
                  </a:schemeClr>
                </a:solidFill>
              </a:rPr>
              <a:t>$250,000 </a:t>
            </a:r>
            <a:r>
              <a:rPr lang="en-US" dirty="0">
                <a:solidFill>
                  <a:schemeClr val="tx1">
                    <a:lumMod val="65000"/>
                    <a:lumOff val="35000"/>
                  </a:schemeClr>
                </a:solidFill>
              </a:rPr>
              <a:t>TCF funding request</a:t>
            </a:r>
          </a:p>
          <a:p>
            <a:pPr marL="57150" indent="-285750">
              <a:spcBef>
                <a:spcPts val="0"/>
              </a:spcBef>
              <a:buFont typeface="Arial" panose="020B0604020202020204" pitchFamily="34" charset="0"/>
              <a:buChar char="•"/>
            </a:pPr>
            <a:r>
              <a:rPr lang="en-US" dirty="0">
                <a:solidFill>
                  <a:schemeClr val="tx1">
                    <a:lumMod val="65000"/>
                    <a:lumOff val="35000"/>
                  </a:schemeClr>
                </a:solidFill>
              </a:rPr>
              <a:t>May have a partner</a:t>
            </a:r>
          </a:p>
        </p:txBody>
      </p:sp>
      <p:sp>
        <p:nvSpPr>
          <p:cNvPr id="3" name="Title 2"/>
          <p:cNvSpPr>
            <a:spLocks noGrp="1"/>
          </p:cNvSpPr>
          <p:nvPr>
            <p:ph type="title"/>
          </p:nvPr>
        </p:nvSpPr>
        <p:spPr/>
        <p:txBody>
          <a:bodyPr/>
          <a:lstStyle/>
          <a:p>
            <a:r>
              <a:rPr lang="en-US" dirty="0"/>
              <a:t>TCF FY </a:t>
            </a:r>
            <a:r>
              <a:rPr lang="en-US" dirty="0" smtClean="0"/>
              <a:t>Structure: Project Topics</a:t>
            </a:r>
            <a:endParaRPr lang="en-US" dirty="0"/>
          </a:p>
        </p:txBody>
      </p:sp>
      <p:sp>
        <p:nvSpPr>
          <p:cNvPr id="5" name="Content Placeholder 1"/>
          <p:cNvSpPr txBox="1">
            <a:spLocks/>
          </p:cNvSpPr>
          <p:nvPr/>
        </p:nvSpPr>
        <p:spPr>
          <a:xfrm>
            <a:off x="3286125" y="4531768"/>
            <a:ext cx="5486400" cy="1809750"/>
          </a:xfrm>
          <a:prstGeom prst="rect">
            <a:avLst/>
          </a:prstGeom>
          <a:ln w="38100"/>
        </p:spPr>
        <p:style>
          <a:lnRef idx="2">
            <a:schemeClr val="accent1"/>
          </a:lnRef>
          <a:fillRef idx="1">
            <a:schemeClr val="lt1"/>
          </a:fillRef>
          <a:effectRef idx="0">
            <a:schemeClr val="accent1"/>
          </a:effectRef>
          <a:fontRef idx="minor">
            <a:schemeClr val="dk1"/>
          </a:fontRef>
        </p:style>
        <p:txBody>
          <a:bodyPr vert="horz" lIns="91440" tIns="0" rIns="91440" bIns="45720" rtlCol="0" anchor="ctr">
            <a:noAutofit/>
          </a:bodyPr>
          <a:lstStyle>
            <a:lvl1pPr marL="0" indent="0" algn="l" defTabSz="914400" rtl="0" eaLnBrk="1" latinLnBrk="0" hangingPunct="1">
              <a:lnSpc>
                <a:spcPct val="100000"/>
              </a:lnSpc>
              <a:spcBef>
                <a:spcPts val="1000"/>
              </a:spcBef>
              <a:buFont typeface="Arial" panose="020B0604020202020204" pitchFamily="34" charset="0"/>
              <a:buNone/>
              <a:defRPr sz="1800" kern="1200">
                <a:solidFill>
                  <a:schemeClr val="dk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dk1"/>
                </a:solidFill>
                <a:latin typeface="+mn-lt"/>
                <a:ea typeface="+mn-ea"/>
                <a:cs typeface="+mn-cs"/>
              </a:defRPr>
            </a:lvl2pPr>
            <a:lvl3pPr marL="1143000" indent="-228600" algn="l" defTabSz="914400" rtl="0" eaLnBrk="1" latinLnBrk="0" hangingPunct="1">
              <a:lnSpc>
                <a:spcPct val="100000"/>
              </a:lnSpc>
              <a:spcBef>
                <a:spcPts val="500"/>
              </a:spcBef>
              <a:buFont typeface="Courier New" panose="02070309020205020404" pitchFamily="49" charset="0"/>
              <a:buChar char="o"/>
              <a:defRPr sz="1800" kern="1200">
                <a:solidFill>
                  <a:schemeClr val="dk1"/>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800" kern="1200">
                <a:solidFill>
                  <a:schemeClr val="dk1"/>
                </a:solidFill>
                <a:latin typeface="+mn-lt"/>
                <a:ea typeface="+mn-ea"/>
                <a:cs typeface="+mn-cs"/>
              </a:defRPr>
            </a:lvl4pPr>
            <a:lvl5pPr marL="2114550" indent="-285750" algn="l" defTabSz="914400" rtl="0" eaLnBrk="1" latinLnBrk="0" hangingPunct="1">
              <a:lnSpc>
                <a:spcPct val="100000"/>
              </a:lnSpc>
              <a:spcBef>
                <a:spcPts val="500"/>
              </a:spcBef>
              <a:buFont typeface="Wingdings" panose="05000000000000000000" pitchFamily="2" charset="2"/>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indent="-228600" algn="ctr">
              <a:spcBef>
                <a:spcPts val="0"/>
              </a:spcBef>
            </a:pPr>
            <a:r>
              <a:rPr lang="en-US" sz="2000" u="sng" dirty="0">
                <a:solidFill>
                  <a:schemeClr val="tx1">
                    <a:lumMod val="65000"/>
                    <a:lumOff val="35000"/>
                  </a:schemeClr>
                </a:solidFill>
              </a:rPr>
              <a:t>Topic </a:t>
            </a:r>
            <a:r>
              <a:rPr lang="en-US" sz="2000" u="sng" dirty="0" smtClean="0">
                <a:solidFill>
                  <a:schemeClr val="tx1">
                    <a:lumMod val="65000"/>
                    <a:lumOff val="35000"/>
                  </a:schemeClr>
                </a:solidFill>
              </a:rPr>
              <a:t>2 Projects</a:t>
            </a:r>
            <a:endParaRPr lang="en-US" sz="2000" u="sng" dirty="0">
              <a:solidFill>
                <a:schemeClr val="tx1">
                  <a:lumMod val="65000"/>
                  <a:lumOff val="35000"/>
                </a:schemeClr>
              </a:solidFill>
            </a:endParaRPr>
          </a:p>
          <a:p>
            <a:pPr marL="57150" indent="-285750">
              <a:spcBef>
                <a:spcPts val="0"/>
              </a:spcBef>
              <a:buFont typeface="Arial" panose="020B0604020202020204" pitchFamily="34" charset="0"/>
              <a:buChar char="•"/>
            </a:pPr>
            <a:r>
              <a:rPr lang="en-US" sz="2000" dirty="0" smtClean="0">
                <a:solidFill>
                  <a:schemeClr val="tx1">
                    <a:lumMod val="65000"/>
                    <a:lumOff val="35000"/>
                  </a:schemeClr>
                </a:solidFill>
              </a:rPr>
              <a:t>12-36 </a:t>
            </a:r>
            <a:r>
              <a:rPr lang="en-US" sz="2000" dirty="0">
                <a:solidFill>
                  <a:schemeClr val="tx1">
                    <a:lumMod val="65000"/>
                    <a:lumOff val="35000"/>
                  </a:schemeClr>
                </a:solidFill>
              </a:rPr>
              <a:t>month target periods of performance</a:t>
            </a:r>
          </a:p>
          <a:p>
            <a:pPr marL="57150" indent="-285750">
              <a:spcBef>
                <a:spcPts val="0"/>
              </a:spcBef>
              <a:buFont typeface="Arial" panose="020B0604020202020204" pitchFamily="34" charset="0"/>
              <a:buChar char="•"/>
            </a:pPr>
            <a:r>
              <a:rPr lang="en-US" sz="2000" dirty="0">
                <a:solidFill>
                  <a:schemeClr val="tx1">
                    <a:lumMod val="65000"/>
                    <a:lumOff val="35000"/>
                  </a:schemeClr>
                </a:solidFill>
              </a:rPr>
              <a:t>12 pages, plus appendices</a:t>
            </a:r>
          </a:p>
          <a:p>
            <a:pPr marL="57150" indent="-285750">
              <a:spcBef>
                <a:spcPts val="0"/>
              </a:spcBef>
              <a:buFont typeface="Arial" panose="020B0604020202020204" pitchFamily="34" charset="0"/>
              <a:buChar char="•"/>
            </a:pPr>
            <a:r>
              <a:rPr lang="en-US" sz="2000" dirty="0">
                <a:solidFill>
                  <a:schemeClr val="tx1">
                    <a:lumMod val="65000"/>
                    <a:lumOff val="35000"/>
                  </a:schemeClr>
                </a:solidFill>
              </a:rPr>
              <a:t>$250,000-</a:t>
            </a:r>
            <a:r>
              <a:rPr lang="en-US" sz="2000" dirty="0" smtClean="0">
                <a:solidFill>
                  <a:schemeClr val="tx1">
                    <a:lumMod val="65000"/>
                    <a:lumOff val="35000"/>
                  </a:schemeClr>
                </a:solidFill>
              </a:rPr>
              <a:t>$1,500,000 </a:t>
            </a:r>
            <a:r>
              <a:rPr lang="en-US" sz="2000" dirty="0">
                <a:solidFill>
                  <a:schemeClr val="tx1">
                    <a:lumMod val="65000"/>
                    <a:lumOff val="35000"/>
                  </a:schemeClr>
                </a:solidFill>
              </a:rPr>
              <a:t>TCF funding request</a:t>
            </a:r>
          </a:p>
          <a:p>
            <a:pPr marL="57150" indent="-285750">
              <a:spcBef>
                <a:spcPts val="0"/>
              </a:spcBef>
              <a:buFont typeface="Arial" panose="020B0604020202020204" pitchFamily="34" charset="0"/>
              <a:buChar char="•"/>
            </a:pPr>
            <a:r>
              <a:rPr lang="en-US" sz="2000" dirty="0">
                <a:solidFill>
                  <a:schemeClr val="tx1">
                    <a:lumMod val="65000"/>
                    <a:lumOff val="35000"/>
                  </a:schemeClr>
                </a:solidFill>
              </a:rPr>
              <a:t>Must have a partner</a:t>
            </a:r>
            <a:endParaRPr lang="en-US" sz="2000"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rotWithShape="1">
          <a:blip r:embed="rId3"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762376" y="2986657"/>
            <a:ext cx="2476500" cy="1355691"/>
          </a:xfrm>
          <a:prstGeom prst="rect">
            <a:avLst/>
          </a:prstGeom>
        </p:spPr>
      </p:pic>
    </p:spTree>
    <p:extLst>
      <p:ext uri="{BB962C8B-B14F-4D97-AF65-F5344CB8AC3E}">
        <p14:creationId xmlns:p14="http://schemas.microsoft.com/office/powerpoint/2010/main" val="2349602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9177" y="768864"/>
            <a:ext cx="8885646" cy="1326153"/>
          </a:xfrm>
          <a:ln/>
        </p:spPr>
        <p:style>
          <a:lnRef idx="2">
            <a:schemeClr val="accent1"/>
          </a:lnRef>
          <a:fillRef idx="1">
            <a:schemeClr val="lt1"/>
          </a:fillRef>
          <a:effectRef idx="0">
            <a:schemeClr val="accent1"/>
          </a:effectRef>
          <a:fontRef idx="minor">
            <a:schemeClr val="dk1"/>
          </a:fontRef>
        </p:style>
        <p:txBody>
          <a:bodyPr tIns="0" rtlCol="0" anchor="ctr">
            <a:noAutofit/>
          </a:bodyPr>
          <a:lstStyle/>
          <a:p>
            <a:r>
              <a:rPr lang="en-US" sz="1600" dirty="0">
                <a:solidFill>
                  <a:schemeClr val="tx1">
                    <a:lumMod val="65000"/>
                    <a:lumOff val="35000"/>
                  </a:schemeClr>
                </a:solidFill>
              </a:rPr>
              <a:t>Only U.S. Department of Energy National Laboratories, Plants, and Sites (DOE facilities) </a:t>
            </a:r>
            <a:br>
              <a:rPr lang="en-US" sz="1600" dirty="0">
                <a:solidFill>
                  <a:schemeClr val="tx1">
                    <a:lumMod val="65000"/>
                    <a:lumOff val="35000"/>
                  </a:schemeClr>
                </a:solidFill>
              </a:rPr>
            </a:br>
            <a:r>
              <a:rPr lang="en-US" sz="1600" dirty="0">
                <a:solidFill>
                  <a:schemeClr val="tx1">
                    <a:lumMod val="65000"/>
                    <a:lumOff val="35000"/>
                  </a:schemeClr>
                </a:solidFill>
              </a:rPr>
              <a:t>are eligible to apply for TCF funding</a:t>
            </a:r>
          </a:p>
          <a:p>
            <a:pPr marL="457200" lvl="1"/>
            <a:r>
              <a:rPr lang="en-US" sz="1600" dirty="0">
                <a:solidFill>
                  <a:schemeClr val="tx1">
                    <a:lumMod val="65000"/>
                    <a:lumOff val="35000"/>
                  </a:schemeClr>
                </a:solidFill>
              </a:rPr>
              <a:t>Facilities may bring partners into a proposal but the lead facility is the sole awardee</a:t>
            </a:r>
          </a:p>
          <a:p>
            <a:pPr marL="457200" lvl="1"/>
            <a:r>
              <a:rPr lang="en-US" sz="1600" dirty="0">
                <a:solidFill>
                  <a:schemeClr val="tx1">
                    <a:lumMod val="65000"/>
                    <a:lumOff val="35000"/>
                  </a:schemeClr>
                </a:solidFill>
              </a:rPr>
              <a:t>Facilities are eligible for multiple awards</a:t>
            </a:r>
          </a:p>
        </p:txBody>
      </p:sp>
      <p:sp>
        <p:nvSpPr>
          <p:cNvPr id="8" name="TextBox 7"/>
          <p:cNvSpPr txBox="1"/>
          <p:nvPr/>
        </p:nvSpPr>
        <p:spPr>
          <a:xfrm>
            <a:off x="365760" y="2282807"/>
            <a:ext cx="8412480" cy="4071694"/>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txBody>
          <a:bodyPr wrap="square" numCol="2" rtlCol="0">
            <a:noAutofit/>
          </a:bodyPr>
          <a:lstStyle/>
          <a:p>
            <a:pPr marL="285750" indent="-285750">
              <a:spcAft>
                <a:spcPts val="600"/>
              </a:spcAft>
              <a:buFont typeface="Arial" panose="020B0604020202020204" pitchFamily="34" charset="0"/>
              <a:buChar char="•"/>
            </a:pPr>
            <a:r>
              <a:rPr lang="en-US" sz="1600" dirty="0">
                <a:solidFill>
                  <a:prstClr val="black">
                    <a:lumMod val="65000"/>
                    <a:lumOff val="35000"/>
                  </a:prstClr>
                </a:solidFill>
              </a:rPr>
              <a:t>Ames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Argonne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Brookhaven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Fermi National Accelerator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Idaho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Kansas City National Security Campus</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Lawrence Livermore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Lawrence Berkeley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Los Alamos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National Energy Technology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National Renewable Energy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Nevada National Security Site</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Oak Ridge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Pacific Northwest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Pantex Plant</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Princeton Plasma Physics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Sandia National Laboratories</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Savannah River National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SLAC National Accelerator Laboratory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Thomas Jefferson National </a:t>
            </a:r>
            <a:br>
              <a:rPr lang="en-US" sz="1600" dirty="0">
                <a:solidFill>
                  <a:prstClr val="black">
                    <a:lumMod val="65000"/>
                    <a:lumOff val="35000"/>
                  </a:prstClr>
                </a:solidFill>
              </a:rPr>
            </a:br>
            <a:r>
              <a:rPr lang="en-US" sz="1600" dirty="0">
                <a:solidFill>
                  <a:prstClr val="black">
                    <a:lumMod val="65000"/>
                    <a:lumOff val="35000"/>
                  </a:prstClr>
                </a:solidFill>
              </a:rPr>
              <a:t>Accelerator Facility</a:t>
            </a:r>
          </a:p>
          <a:p>
            <a:pPr marL="285750" indent="-285750">
              <a:spcAft>
                <a:spcPts val="600"/>
              </a:spcAft>
              <a:buFont typeface="Arial" panose="020B0604020202020204" pitchFamily="34" charset="0"/>
              <a:buChar char="•"/>
            </a:pPr>
            <a:r>
              <a:rPr lang="en-US" sz="1600" dirty="0">
                <a:solidFill>
                  <a:prstClr val="black">
                    <a:lumMod val="65000"/>
                    <a:lumOff val="35000"/>
                  </a:prstClr>
                </a:solidFill>
              </a:rPr>
              <a:t>Y-12 National Security Complex</a:t>
            </a:r>
          </a:p>
        </p:txBody>
      </p:sp>
      <p:sp>
        <p:nvSpPr>
          <p:cNvPr id="6" name="Title 1"/>
          <p:cNvSpPr>
            <a:spLocks noGrp="1"/>
          </p:cNvSpPr>
          <p:nvPr>
            <p:ph type="title"/>
          </p:nvPr>
        </p:nvSpPr>
        <p:spPr>
          <a:xfrm>
            <a:off x="2226190" y="29313"/>
            <a:ext cx="6771217" cy="480641"/>
          </a:xfrm>
        </p:spPr>
        <p:txBody>
          <a:bodyPr/>
          <a:lstStyle/>
          <a:p>
            <a:r>
              <a:rPr lang="en-US" dirty="0"/>
              <a:t>TCF Structure: Applicants</a:t>
            </a:r>
          </a:p>
        </p:txBody>
      </p:sp>
    </p:spTree>
    <p:extLst>
      <p:ext uri="{BB962C8B-B14F-4D97-AF65-F5344CB8AC3E}">
        <p14:creationId xmlns:p14="http://schemas.microsoft.com/office/powerpoint/2010/main" val="3115032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79018"/>
            <a:ext cx="8866208" cy="324186"/>
          </a:xfrm>
        </p:spPr>
        <p:txBody>
          <a:bodyPr numCol="1">
            <a:noAutofit/>
          </a:bodyPr>
          <a:lstStyle/>
          <a:p>
            <a:pPr marL="0" indent="0" algn="ctr">
              <a:buNone/>
            </a:pPr>
            <a:r>
              <a:rPr lang="en-US" sz="1600" b="1" dirty="0">
                <a:solidFill>
                  <a:schemeClr val="tx1">
                    <a:lumMod val="65000"/>
                    <a:lumOff val="35000"/>
                  </a:schemeClr>
                </a:solidFill>
              </a:rPr>
              <a:t>Projects must align with DOE Program Offices and Technology Areas</a:t>
            </a:r>
          </a:p>
          <a:p>
            <a:pPr marL="0" indent="0">
              <a:buNone/>
            </a:pPr>
            <a:endParaRPr lang="en-US" sz="1600" b="1" dirty="0">
              <a:solidFill>
                <a:schemeClr val="tx1">
                  <a:lumMod val="65000"/>
                  <a:lumOff val="35000"/>
                </a:schemeClr>
              </a:solidFill>
            </a:endParaRPr>
          </a:p>
        </p:txBody>
      </p:sp>
      <p:sp>
        <p:nvSpPr>
          <p:cNvPr id="8" name="TextBox 7"/>
          <p:cNvSpPr txBox="1"/>
          <p:nvPr/>
        </p:nvSpPr>
        <p:spPr>
          <a:xfrm>
            <a:off x="0" y="891586"/>
            <a:ext cx="9144001" cy="5966414"/>
          </a:xfrm>
          <a:prstGeom prst="rect">
            <a:avLst/>
          </a:prstGeom>
          <a:solidFill>
            <a:schemeClr val="accent1">
              <a:lumMod val="20000"/>
              <a:lumOff val="80000"/>
            </a:schemeClr>
          </a:solidFill>
          <a:ln>
            <a:noFill/>
          </a:ln>
          <a:effectLst/>
        </p:spPr>
        <p:txBody>
          <a:bodyPr wrap="square" numCol="2" spcCol="457200" rtlCol="0" anchor="ctr">
            <a:noAutofit/>
          </a:bodyPr>
          <a:lstStyle/>
          <a:p>
            <a:pPr>
              <a:spcAft>
                <a:spcPts val="600"/>
              </a:spcAft>
            </a:pPr>
            <a:r>
              <a:rPr lang="en-US" sz="1600" b="1" u="sng" dirty="0">
                <a:solidFill>
                  <a:schemeClr val="tx1">
                    <a:lumMod val="65000"/>
                    <a:lumOff val="35000"/>
                  </a:schemeClr>
                </a:solidFill>
              </a:rPr>
              <a:t>Office of Cybersecurity, Energy Security, and Emergency Response (CESER) </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Cybersecurity for Energy Delivery Systems</a:t>
            </a:r>
          </a:p>
          <a:p>
            <a:pPr>
              <a:spcAft>
                <a:spcPts val="600"/>
              </a:spcAft>
            </a:pPr>
            <a:r>
              <a:rPr lang="en-US" sz="1600" b="1" u="sng" dirty="0">
                <a:solidFill>
                  <a:schemeClr val="tx1">
                    <a:lumMod val="65000"/>
                    <a:lumOff val="35000"/>
                  </a:schemeClr>
                </a:solidFill>
              </a:rPr>
              <a:t>Office of Electricity (OE)</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Transmission </a:t>
            </a:r>
            <a:r>
              <a:rPr lang="en-US" sz="1600" dirty="0" smtClean="0">
                <a:solidFill>
                  <a:schemeClr val="tx1">
                    <a:lumMod val="65000"/>
                    <a:lumOff val="35000"/>
                  </a:schemeClr>
                </a:solidFill>
              </a:rPr>
              <a:t>Reliability and Resilience</a:t>
            </a:r>
            <a:endParaRPr lang="en-US" sz="1600" dirty="0">
              <a:solidFill>
                <a:schemeClr val="tx1">
                  <a:lumMod val="65000"/>
                  <a:lumOff val="35000"/>
                </a:schemeClr>
              </a:solidFill>
            </a:endParaRP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Resilient Distribution Systems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Energy Storage (Grid Scale) </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Transformer Resilience and Advanced Components </a:t>
            </a:r>
          </a:p>
          <a:p>
            <a:pPr>
              <a:spcAft>
                <a:spcPts val="600"/>
              </a:spcAft>
            </a:pPr>
            <a:r>
              <a:rPr lang="en-US" sz="1600" b="1" u="sng" dirty="0">
                <a:solidFill>
                  <a:schemeClr val="tx1">
                    <a:lumMod val="65000"/>
                    <a:lumOff val="35000"/>
                  </a:schemeClr>
                </a:solidFill>
              </a:rPr>
              <a:t>Office of Energy Efficiency &amp; Renewable Energy</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Advanced Manufacturing</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Bioenergy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Building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Fuel Cell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Geothermal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Solar Energy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Vehicle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Water Power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Wind Energy Technologies</a:t>
            </a:r>
          </a:p>
          <a:p>
            <a:pPr>
              <a:spcAft>
                <a:spcPts val="600"/>
              </a:spcAft>
            </a:pPr>
            <a:endParaRPr lang="en-US" sz="1600" dirty="0">
              <a:solidFill>
                <a:schemeClr val="tx1">
                  <a:lumMod val="65000"/>
                  <a:lumOff val="35000"/>
                </a:schemeClr>
              </a:solidFill>
            </a:endParaRPr>
          </a:p>
          <a:p>
            <a:pPr>
              <a:spcAft>
                <a:spcPts val="600"/>
              </a:spcAft>
            </a:pPr>
            <a:endParaRPr lang="en-US" sz="1600" b="1" u="sng" dirty="0">
              <a:solidFill>
                <a:schemeClr val="tx1">
                  <a:lumMod val="65000"/>
                  <a:lumOff val="35000"/>
                </a:schemeClr>
              </a:solidFill>
            </a:endParaRPr>
          </a:p>
        </p:txBody>
      </p:sp>
      <p:sp>
        <p:nvSpPr>
          <p:cNvPr id="6" name="Title 1"/>
          <p:cNvSpPr>
            <a:spLocks noGrp="1"/>
          </p:cNvSpPr>
          <p:nvPr>
            <p:ph type="title"/>
          </p:nvPr>
        </p:nvSpPr>
        <p:spPr>
          <a:xfrm>
            <a:off x="2226190" y="29313"/>
            <a:ext cx="6771217" cy="480641"/>
          </a:xfrm>
        </p:spPr>
        <p:txBody>
          <a:bodyPr/>
          <a:lstStyle/>
          <a:p>
            <a:r>
              <a:rPr lang="en-US" dirty="0"/>
              <a:t>TCF Structure: </a:t>
            </a:r>
            <a:r>
              <a:rPr lang="en-US" dirty="0" smtClean="0"/>
              <a:t>Program/Technology Areas </a:t>
            </a:r>
            <a:endParaRPr lang="en-US" dirty="0"/>
          </a:p>
        </p:txBody>
      </p:sp>
      <p:sp>
        <p:nvSpPr>
          <p:cNvPr id="5" name="TextBox 4"/>
          <p:cNvSpPr txBox="1"/>
          <p:nvPr/>
        </p:nvSpPr>
        <p:spPr>
          <a:xfrm>
            <a:off x="5058136" y="891586"/>
            <a:ext cx="4085864" cy="5624961"/>
          </a:xfrm>
          <a:prstGeom prst="rect">
            <a:avLst/>
          </a:prstGeom>
          <a:solidFill>
            <a:schemeClr val="accent1">
              <a:lumMod val="20000"/>
              <a:lumOff val="80000"/>
            </a:schemeClr>
          </a:solidFill>
          <a:ln>
            <a:noFill/>
          </a:ln>
          <a:effectLst/>
        </p:spPr>
        <p:txBody>
          <a:bodyPr wrap="square" numCol="1" spcCol="457200" rtlCol="0" anchor="t">
            <a:noAutofit/>
          </a:bodyPr>
          <a:lstStyle/>
          <a:p>
            <a:pPr>
              <a:spcAft>
                <a:spcPts val="600"/>
              </a:spcAft>
            </a:pPr>
            <a:r>
              <a:rPr lang="en-US" sz="1600" b="1" u="sng" dirty="0">
                <a:solidFill>
                  <a:schemeClr val="tx1">
                    <a:lumMod val="65000"/>
                    <a:lumOff val="35000"/>
                  </a:schemeClr>
                </a:solidFill>
              </a:rPr>
              <a:t>Office of Fossil Energy (FE)</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Advanced Energy Systems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Cross-cutting Research</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Carbon Capture</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CO2 Utilization </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Carbon Storage</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Natural Gas Technologies</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Unconventional Fossil Energy Technologies from Petroleum – Oil Technologies</a:t>
            </a:r>
          </a:p>
          <a:p>
            <a:pPr>
              <a:spcAft>
                <a:spcPts val="600"/>
              </a:spcAft>
            </a:pPr>
            <a:r>
              <a:rPr lang="en-US" sz="1600" b="1" u="sng" dirty="0">
                <a:solidFill>
                  <a:schemeClr val="tx1">
                    <a:lumMod val="65000"/>
                    <a:lumOff val="35000"/>
                  </a:schemeClr>
                </a:solidFill>
              </a:rPr>
              <a:t>Office of Nuclear Energy (NE)</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Fuel Cycle Research and Development</a:t>
            </a:r>
          </a:p>
          <a:p>
            <a:pPr marL="285750" indent="-285750">
              <a:spcAft>
                <a:spcPts val="600"/>
              </a:spcAft>
              <a:buFont typeface="Arial" panose="020B0604020202020204" pitchFamily="34" charset="0"/>
              <a:buChar char="•"/>
            </a:pPr>
            <a:r>
              <a:rPr lang="en-US" sz="1600" dirty="0">
                <a:solidFill>
                  <a:schemeClr val="tx1">
                    <a:lumMod val="65000"/>
                    <a:lumOff val="35000"/>
                  </a:schemeClr>
                </a:solidFill>
              </a:rPr>
              <a:t>Reactor Concepts Research, Development and Demonstration</a:t>
            </a:r>
          </a:p>
          <a:p>
            <a:pPr marL="285750" indent="-285750">
              <a:spcAft>
                <a:spcPts val="600"/>
              </a:spcAft>
              <a:buFont typeface="Arial" panose="020B0604020202020204" pitchFamily="34" charset="0"/>
              <a:buChar char="•"/>
            </a:pPr>
            <a:r>
              <a:rPr lang="en-US" sz="1600" dirty="0" smtClean="0">
                <a:solidFill>
                  <a:schemeClr val="tx1">
                    <a:lumMod val="65000"/>
                    <a:lumOff val="35000"/>
                  </a:schemeClr>
                </a:solidFill>
              </a:rPr>
              <a:t>Nuclear </a:t>
            </a:r>
            <a:r>
              <a:rPr lang="en-US" sz="1600" dirty="0">
                <a:solidFill>
                  <a:schemeClr val="tx1">
                    <a:lumMod val="65000"/>
                    <a:lumOff val="35000"/>
                  </a:schemeClr>
                </a:solidFill>
              </a:rPr>
              <a:t>Energy Enabling </a:t>
            </a:r>
            <a:r>
              <a:rPr lang="en-US" sz="1600" dirty="0" smtClean="0">
                <a:solidFill>
                  <a:schemeClr val="tx1">
                    <a:lumMod val="65000"/>
                    <a:lumOff val="35000"/>
                  </a:schemeClr>
                </a:solidFill>
              </a:rPr>
              <a:t>Technologies</a:t>
            </a:r>
            <a:endParaRPr lang="en-US" sz="1600" dirty="0">
              <a:solidFill>
                <a:schemeClr val="tx1">
                  <a:lumMod val="65000"/>
                  <a:lumOff val="35000"/>
                </a:schemeClr>
              </a:solidFill>
            </a:endParaRPr>
          </a:p>
        </p:txBody>
      </p:sp>
      <p:sp>
        <p:nvSpPr>
          <p:cNvPr id="2" name="TextBox 1"/>
          <p:cNvSpPr txBox="1"/>
          <p:nvPr/>
        </p:nvSpPr>
        <p:spPr>
          <a:xfrm>
            <a:off x="3957954" y="3620246"/>
            <a:ext cx="558166" cy="338554"/>
          </a:xfrm>
          <a:prstGeom prst="rect">
            <a:avLst/>
          </a:prstGeom>
          <a:noFill/>
        </p:spPr>
        <p:txBody>
          <a:bodyPr wrap="none" rtlCol="0">
            <a:spAutoFit/>
          </a:bodyPr>
          <a:lstStyle/>
          <a:p>
            <a:r>
              <a:rPr lang="en-US" sz="1600" b="1" u="sng" dirty="0">
                <a:solidFill>
                  <a:schemeClr val="tx1">
                    <a:lumMod val="65000"/>
                    <a:lumOff val="35000"/>
                  </a:schemeClr>
                </a:solidFill>
              </a:rPr>
              <a:t> (EE)</a:t>
            </a:r>
          </a:p>
        </p:txBody>
      </p:sp>
    </p:spTree>
    <p:extLst>
      <p:ext uri="{BB962C8B-B14F-4D97-AF65-F5344CB8AC3E}">
        <p14:creationId xmlns:p14="http://schemas.microsoft.com/office/powerpoint/2010/main" val="52685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688" y="29313"/>
            <a:ext cx="7858720" cy="480641"/>
          </a:xfrm>
        </p:spPr>
        <p:txBody>
          <a:bodyPr/>
          <a:lstStyle/>
          <a:p>
            <a:r>
              <a:rPr lang="en-US" dirty="0" smtClean="0"/>
              <a:t>TCF Structure</a:t>
            </a:r>
            <a:r>
              <a:rPr lang="en-US" dirty="0"/>
              <a:t>:</a:t>
            </a:r>
            <a:r>
              <a:rPr lang="en-US" dirty="0" smtClean="0"/>
              <a:t> Process</a:t>
            </a:r>
            <a:endParaRPr lang="en-US" dirty="0"/>
          </a:p>
        </p:txBody>
      </p:sp>
      <p:grpSp>
        <p:nvGrpSpPr>
          <p:cNvPr id="30" name="Group 29"/>
          <p:cNvGrpSpPr/>
          <p:nvPr/>
        </p:nvGrpSpPr>
        <p:grpSpPr>
          <a:xfrm>
            <a:off x="319106" y="551267"/>
            <a:ext cx="8471506" cy="6052059"/>
            <a:chOff x="1250720" y="551267"/>
            <a:chExt cx="8471506" cy="6052059"/>
          </a:xfrm>
        </p:grpSpPr>
        <p:grpSp>
          <p:nvGrpSpPr>
            <p:cNvPr id="3" name="Group 2"/>
            <p:cNvGrpSpPr/>
            <p:nvPr/>
          </p:nvGrpSpPr>
          <p:grpSpPr>
            <a:xfrm>
              <a:off x="1250720" y="551267"/>
              <a:ext cx="6723838" cy="6052059"/>
              <a:chOff x="1250720" y="551267"/>
              <a:chExt cx="6723838" cy="6052059"/>
            </a:xfrm>
          </p:grpSpPr>
          <p:sp>
            <p:nvSpPr>
              <p:cNvPr id="9" name="Bent-Up Arrow 8"/>
              <p:cNvSpPr/>
              <p:nvPr/>
            </p:nvSpPr>
            <p:spPr>
              <a:xfrm rot="5400000">
                <a:off x="1456377" y="1411746"/>
                <a:ext cx="776241" cy="88372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5" name="Freeform 14"/>
              <p:cNvSpPr/>
              <p:nvPr/>
            </p:nvSpPr>
            <p:spPr>
              <a:xfrm>
                <a:off x="1250720" y="551267"/>
                <a:ext cx="1306733" cy="914671"/>
              </a:xfrm>
              <a:custGeom>
                <a:avLst/>
                <a:gdLst>
                  <a:gd name="connsiteX0" fmla="*/ 0 w 1306733"/>
                  <a:gd name="connsiteY0" fmla="*/ 152476 h 914671"/>
                  <a:gd name="connsiteX1" fmla="*/ 152476 w 1306733"/>
                  <a:gd name="connsiteY1" fmla="*/ 0 h 914671"/>
                  <a:gd name="connsiteX2" fmla="*/ 1154257 w 1306733"/>
                  <a:gd name="connsiteY2" fmla="*/ 0 h 914671"/>
                  <a:gd name="connsiteX3" fmla="*/ 1306733 w 1306733"/>
                  <a:gd name="connsiteY3" fmla="*/ 152476 h 914671"/>
                  <a:gd name="connsiteX4" fmla="*/ 1306733 w 1306733"/>
                  <a:gd name="connsiteY4" fmla="*/ 762195 h 914671"/>
                  <a:gd name="connsiteX5" fmla="*/ 1154257 w 1306733"/>
                  <a:gd name="connsiteY5" fmla="*/ 914671 h 914671"/>
                  <a:gd name="connsiteX6" fmla="*/ 152476 w 1306733"/>
                  <a:gd name="connsiteY6" fmla="*/ 914671 h 914671"/>
                  <a:gd name="connsiteX7" fmla="*/ 0 w 1306733"/>
                  <a:gd name="connsiteY7" fmla="*/ 762195 h 914671"/>
                  <a:gd name="connsiteX8" fmla="*/ 0 w 1306733"/>
                  <a:gd name="connsiteY8" fmla="*/ 152476 h 91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733" h="914671">
                    <a:moveTo>
                      <a:pt x="0" y="152476"/>
                    </a:moveTo>
                    <a:cubicBezTo>
                      <a:pt x="0" y="68266"/>
                      <a:pt x="68266" y="0"/>
                      <a:pt x="152476" y="0"/>
                    </a:cubicBezTo>
                    <a:lnTo>
                      <a:pt x="1154257" y="0"/>
                    </a:lnTo>
                    <a:cubicBezTo>
                      <a:pt x="1238467" y="0"/>
                      <a:pt x="1306733" y="68266"/>
                      <a:pt x="1306733" y="152476"/>
                    </a:cubicBezTo>
                    <a:lnTo>
                      <a:pt x="1306733" y="762195"/>
                    </a:lnTo>
                    <a:cubicBezTo>
                      <a:pt x="1306733" y="846405"/>
                      <a:pt x="1238467" y="914671"/>
                      <a:pt x="1154257" y="914671"/>
                    </a:cubicBezTo>
                    <a:lnTo>
                      <a:pt x="152476" y="914671"/>
                    </a:lnTo>
                    <a:cubicBezTo>
                      <a:pt x="68266" y="914671"/>
                      <a:pt x="0" y="846405"/>
                      <a:pt x="0" y="762195"/>
                    </a:cubicBezTo>
                    <a:lnTo>
                      <a:pt x="0" y="1524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619" tIns="105619" rIns="105619" bIns="105619" numCol="1" spcCol="1270" anchor="ctr" anchorCtr="0">
                <a:noAutofit/>
              </a:bodyPr>
              <a:lstStyle/>
              <a:p>
                <a:pPr lvl="0" algn="ctr" defTabSz="711200">
                  <a:lnSpc>
                    <a:spcPct val="90000"/>
                  </a:lnSpc>
                  <a:spcBef>
                    <a:spcPct val="0"/>
                  </a:spcBef>
                  <a:spcAft>
                    <a:spcPct val="35000"/>
                  </a:spcAft>
                </a:pPr>
                <a:r>
                  <a:rPr lang="en-US" sz="1600" dirty="0"/>
                  <a:t>Proposal Eligibility Declarations </a:t>
                </a:r>
                <a:endParaRPr lang="en-US" sz="1600" kern="1200" dirty="0"/>
              </a:p>
            </p:txBody>
          </p:sp>
          <p:sp>
            <p:nvSpPr>
              <p:cNvPr id="16" name="Freeform 15"/>
              <p:cNvSpPr/>
              <p:nvPr/>
            </p:nvSpPr>
            <p:spPr>
              <a:xfrm>
                <a:off x="2557454" y="638502"/>
                <a:ext cx="950393" cy="739277"/>
              </a:xfrm>
              <a:custGeom>
                <a:avLst/>
                <a:gdLst>
                  <a:gd name="connsiteX0" fmla="*/ 0 w 950393"/>
                  <a:gd name="connsiteY0" fmla="*/ 0 h 739277"/>
                  <a:gd name="connsiteX1" fmla="*/ 950393 w 950393"/>
                  <a:gd name="connsiteY1" fmla="*/ 0 h 739277"/>
                  <a:gd name="connsiteX2" fmla="*/ 950393 w 950393"/>
                  <a:gd name="connsiteY2" fmla="*/ 739277 h 739277"/>
                  <a:gd name="connsiteX3" fmla="*/ 0 w 950393"/>
                  <a:gd name="connsiteY3" fmla="*/ 739277 h 739277"/>
                  <a:gd name="connsiteX4" fmla="*/ 0 w 950393"/>
                  <a:gd name="connsiteY4" fmla="*/ 0 h 739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0393" h="739277">
                    <a:moveTo>
                      <a:pt x="0" y="0"/>
                    </a:moveTo>
                    <a:lnTo>
                      <a:pt x="950393" y="0"/>
                    </a:lnTo>
                    <a:lnTo>
                      <a:pt x="950393" y="739277"/>
                    </a:lnTo>
                    <a:lnTo>
                      <a:pt x="0" y="7392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p:txBody>
          </p:sp>
          <p:sp>
            <p:nvSpPr>
              <p:cNvPr id="17" name="Bent-Up Arrow 16"/>
              <p:cNvSpPr/>
              <p:nvPr/>
            </p:nvSpPr>
            <p:spPr>
              <a:xfrm rot="5400000">
                <a:off x="2539798" y="2439224"/>
                <a:ext cx="776241" cy="88372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8" name="Freeform 17"/>
              <p:cNvSpPr/>
              <p:nvPr/>
            </p:nvSpPr>
            <p:spPr>
              <a:xfrm>
                <a:off x="2334141" y="1578745"/>
                <a:ext cx="1306733" cy="914671"/>
              </a:xfrm>
              <a:custGeom>
                <a:avLst/>
                <a:gdLst>
                  <a:gd name="connsiteX0" fmla="*/ 0 w 1306733"/>
                  <a:gd name="connsiteY0" fmla="*/ 152476 h 914671"/>
                  <a:gd name="connsiteX1" fmla="*/ 152476 w 1306733"/>
                  <a:gd name="connsiteY1" fmla="*/ 0 h 914671"/>
                  <a:gd name="connsiteX2" fmla="*/ 1154257 w 1306733"/>
                  <a:gd name="connsiteY2" fmla="*/ 0 h 914671"/>
                  <a:gd name="connsiteX3" fmla="*/ 1306733 w 1306733"/>
                  <a:gd name="connsiteY3" fmla="*/ 152476 h 914671"/>
                  <a:gd name="connsiteX4" fmla="*/ 1306733 w 1306733"/>
                  <a:gd name="connsiteY4" fmla="*/ 762195 h 914671"/>
                  <a:gd name="connsiteX5" fmla="*/ 1154257 w 1306733"/>
                  <a:gd name="connsiteY5" fmla="*/ 914671 h 914671"/>
                  <a:gd name="connsiteX6" fmla="*/ 152476 w 1306733"/>
                  <a:gd name="connsiteY6" fmla="*/ 914671 h 914671"/>
                  <a:gd name="connsiteX7" fmla="*/ 0 w 1306733"/>
                  <a:gd name="connsiteY7" fmla="*/ 762195 h 914671"/>
                  <a:gd name="connsiteX8" fmla="*/ 0 w 1306733"/>
                  <a:gd name="connsiteY8" fmla="*/ 152476 h 91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733" h="914671">
                    <a:moveTo>
                      <a:pt x="0" y="152476"/>
                    </a:moveTo>
                    <a:cubicBezTo>
                      <a:pt x="0" y="68266"/>
                      <a:pt x="68266" y="0"/>
                      <a:pt x="152476" y="0"/>
                    </a:cubicBezTo>
                    <a:lnTo>
                      <a:pt x="1154257" y="0"/>
                    </a:lnTo>
                    <a:cubicBezTo>
                      <a:pt x="1238467" y="0"/>
                      <a:pt x="1306733" y="68266"/>
                      <a:pt x="1306733" y="152476"/>
                    </a:cubicBezTo>
                    <a:lnTo>
                      <a:pt x="1306733" y="762195"/>
                    </a:lnTo>
                    <a:cubicBezTo>
                      <a:pt x="1306733" y="846405"/>
                      <a:pt x="1238467" y="914671"/>
                      <a:pt x="1154257" y="914671"/>
                    </a:cubicBezTo>
                    <a:lnTo>
                      <a:pt x="152476" y="914671"/>
                    </a:lnTo>
                    <a:cubicBezTo>
                      <a:pt x="68266" y="914671"/>
                      <a:pt x="0" y="846405"/>
                      <a:pt x="0" y="762195"/>
                    </a:cubicBezTo>
                    <a:lnTo>
                      <a:pt x="0" y="1524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619" tIns="105619" rIns="105619" bIns="105619" numCol="1" spcCol="1270" anchor="ctr" anchorCtr="0">
                <a:noAutofit/>
              </a:bodyPr>
              <a:lstStyle/>
              <a:p>
                <a:pPr lvl="0" algn="ctr" defTabSz="711200">
                  <a:lnSpc>
                    <a:spcPct val="90000"/>
                  </a:lnSpc>
                  <a:spcBef>
                    <a:spcPct val="0"/>
                  </a:spcBef>
                  <a:spcAft>
                    <a:spcPct val="35000"/>
                  </a:spcAft>
                </a:pPr>
                <a:r>
                  <a:rPr lang="en-US" sz="1600" kern="1200" dirty="0"/>
                  <a:t>Proposals</a:t>
                </a:r>
              </a:p>
            </p:txBody>
          </p:sp>
          <p:sp>
            <p:nvSpPr>
              <p:cNvPr id="19" name="Freeform 18"/>
              <p:cNvSpPr/>
              <p:nvPr/>
            </p:nvSpPr>
            <p:spPr>
              <a:xfrm>
                <a:off x="3640875" y="1665979"/>
                <a:ext cx="950393" cy="739277"/>
              </a:xfrm>
              <a:custGeom>
                <a:avLst/>
                <a:gdLst>
                  <a:gd name="connsiteX0" fmla="*/ 0 w 950393"/>
                  <a:gd name="connsiteY0" fmla="*/ 0 h 739277"/>
                  <a:gd name="connsiteX1" fmla="*/ 950393 w 950393"/>
                  <a:gd name="connsiteY1" fmla="*/ 0 h 739277"/>
                  <a:gd name="connsiteX2" fmla="*/ 950393 w 950393"/>
                  <a:gd name="connsiteY2" fmla="*/ 739277 h 739277"/>
                  <a:gd name="connsiteX3" fmla="*/ 0 w 950393"/>
                  <a:gd name="connsiteY3" fmla="*/ 739277 h 739277"/>
                  <a:gd name="connsiteX4" fmla="*/ 0 w 950393"/>
                  <a:gd name="connsiteY4" fmla="*/ 0 h 739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0393" h="739277">
                    <a:moveTo>
                      <a:pt x="0" y="0"/>
                    </a:moveTo>
                    <a:lnTo>
                      <a:pt x="950393" y="0"/>
                    </a:lnTo>
                    <a:lnTo>
                      <a:pt x="950393" y="739277"/>
                    </a:lnTo>
                    <a:lnTo>
                      <a:pt x="0" y="7392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p:txBody>
          </p:sp>
          <p:sp>
            <p:nvSpPr>
              <p:cNvPr id="20" name="Bent-Up Arrow 19"/>
              <p:cNvSpPr/>
              <p:nvPr/>
            </p:nvSpPr>
            <p:spPr>
              <a:xfrm rot="5400000">
                <a:off x="3623219" y="3466701"/>
                <a:ext cx="776241" cy="88372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1" name="Freeform 20"/>
              <p:cNvSpPr/>
              <p:nvPr/>
            </p:nvSpPr>
            <p:spPr>
              <a:xfrm>
                <a:off x="3417562" y="2606222"/>
                <a:ext cx="1306733" cy="914671"/>
              </a:xfrm>
              <a:custGeom>
                <a:avLst/>
                <a:gdLst>
                  <a:gd name="connsiteX0" fmla="*/ 0 w 1306733"/>
                  <a:gd name="connsiteY0" fmla="*/ 152476 h 914671"/>
                  <a:gd name="connsiteX1" fmla="*/ 152476 w 1306733"/>
                  <a:gd name="connsiteY1" fmla="*/ 0 h 914671"/>
                  <a:gd name="connsiteX2" fmla="*/ 1154257 w 1306733"/>
                  <a:gd name="connsiteY2" fmla="*/ 0 h 914671"/>
                  <a:gd name="connsiteX3" fmla="*/ 1306733 w 1306733"/>
                  <a:gd name="connsiteY3" fmla="*/ 152476 h 914671"/>
                  <a:gd name="connsiteX4" fmla="*/ 1306733 w 1306733"/>
                  <a:gd name="connsiteY4" fmla="*/ 762195 h 914671"/>
                  <a:gd name="connsiteX5" fmla="*/ 1154257 w 1306733"/>
                  <a:gd name="connsiteY5" fmla="*/ 914671 h 914671"/>
                  <a:gd name="connsiteX6" fmla="*/ 152476 w 1306733"/>
                  <a:gd name="connsiteY6" fmla="*/ 914671 h 914671"/>
                  <a:gd name="connsiteX7" fmla="*/ 0 w 1306733"/>
                  <a:gd name="connsiteY7" fmla="*/ 762195 h 914671"/>
                  <a:gd name="connsiteX8" fmla="*/ 0 w 1306733"/>
                  <a:gd name="connsiteY8" fmla="*/ 152476 h 91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733" h="914671">
                    <a:moveTo>
                      <a:pt x="0" y="152476"/>
                    </a:moveTo>
                    <a:cubicBezTo>
                      <a:pt x="0" y="68266"/>
                      <a:pt x="68266" y="0"/>
                      <a:pt x="152476" y="0"/>
                    </a:cubicBezTo>
                    <a:lnTo>
                      <a:pt x="1154257" y="0"/>
                    </a:lnTo>
                    <a:cubicBezTo>
                      <a:pt x="1238467" y="0"/>
                      <a:pt x="1306733" y="68266"/>
                      <a:pt x="1306733" y="152476"/>
                    </a:cubicBezTo>
                    <a:lnTo>
                      <a:pt x="1306733" y="762195"/>
                    </a:lnTo>
                    <a:cubicBezTo>
                      <a:pt x="1306733" y="846405"/>
                      <a:pt x="1238467" y="914671"/>
                      <a:pt x="1154257" y="914671"/>
                    </a:cubicBezTo>
                    <a:lnTo>
                      <a:pt x="152476" y="914671"/>
                    </a:lnTo>
                    <a:cubicBezTo>
                      <a:pt x="68266" y="914671"/>
                      <a:pt x="0" y="846405"/>
                      <a:pt x="0" y="762195"/>
                    </a:cubicBezTo>
                    <a:lnTo>
                      <a:pt x="0" y="1524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619" tIns="105619" rIns="105619" bIns="105619" numCol="1" spcCol="1270" anchor="ctr" anchorCtr="0">
                <a:noAutofit/>
              </a:bodyPr>
              <a:lstStyle/>
              <a:p>
                <a:pPr lvl="0" algn="ctr" defTabSz="711200">
                  <a:lnSpc>
                    <a:spcPct val="90000"/>
                  </a:lnSpc>
                  <a:spcBef>
                    <a:spcPct val="0"/>
                  </a:spcBef>
                  <a:spcAft>
                    <a:spcPct val="35000"/>
                  </a:spcAft>
                </a:pPr>
                <a:r>
                  <a:rPr lang="en-US" sz="1600" kern="1200" dirty="0"/>
                  <a:t>Independent Merit Review</a:t>
                </a:r>
              </a:p>
            </p:txBody>
          </p:sp>
          <p:sp>
            <p:nvSpPr>
              <p:cNvPr id="22" name="Freeform 21"/>
              <p:cNvSpPr/>
              <p:nvPr/>
            </p:nvSpPr>
            <p:spPr>
              <a:xfrm>
                <a:off x="4724296" y="2693457"/>
                <a:ext cx="950393" cy="739277"/>
              </a:xfrm>
              <a:custGeom>
                <a:avLst/>
                <a:gdLst>
                  <a:gd name="connsiteX0" fmla="*/ 0 w 950393"/>
                  <a:gd name="connsiteY0" fmla="*/ 0 h 739277"/>
                  <a:gd name="connsiteX1" fmla="*/ 950393 w 950393"/>
                  <a:gd name="connsiteY1" fmla="*/ 0 h 739277"/>
                  <a:gd name="connsiteX2" fmla="*/ 950393 w 950393"/>
                  <a:gd name="connsiteY2" fmla="*/ 739277 h 739277"/>
                  <a:gd name="connsiteX3" fmla="*/ 0 w 950393"/>
                  <a:gd name="connsiteY3" fmla="*/ 739277 h 739277"/>
                  <a:gd name="connsiteX4" fmla="*/ 0 w 950393"/>
                  <a:gd name="connsiteY4" fmla="*/ 0 h 739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0393" h="739277">
                    <a:moveTo>
                      <a:pt x="0" y="0"/>
                    </a:moveTo>
                    <a:lnTo>
                      <a:pt x="950393" y="0"/>
                    </a:lnTo>
                    <a:lnTo>
                      <a:pt x="950393" y="739277"/>
                    </a:lnTo>
                    <a:lnTo>
                      <a:pt x="0" y="7392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p:txBody>
          </p:sp>
          <p:sp>
            <p:nvSpPr>
              <p:cNvPr id="23" name="Bent-Up Arrow 22"/>
              <p:cNvSpPr/>
              <p:nvPr/>
            </p:nvSpPr>
            <p:spPr>
              <a:xfrm rot="5400000">
                <a:off x="4706640" y="4494179"/>
                <a:ext cx="776241" cy="88372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4" name="Freeform 23"/>
              <p:cNvSpPr/>
              <p:nvPr/>
            </p:nvSpPr>
            <p:spPr>
              <a:xfrm>
                <a:off x="4500983" y="3633700"/>
                <a:ext cx="1306733" cy="914671"/>
              </a:xfrm>
              <a:custGeom>
                <a:avLst/>
                <a:gdLst>
                  <a:gd name="connsiteX0" fmla="*/ 0 w 1306733"/>
                  <a:gd name="connsiteY0" fmla="*/ 152476 h 914671"/>
                  <a:gd name="connsiteX1" fmla="*/ 152476 w 1306733"/>
                  <a:gd name="connsiteY1" fmla="*/ 0 h 914671"/>
                  <a:gd name="connsiteX2" fmla="*/ 1154257 w 1306733"/>
                  <a:gd name="connsiteY2" fmla="*/ 0 h 914671"/>
                  <a:gd name="connsiteX3" fmla="*/ 1306733 w 1306733"/>
                  <a:gd name="connsiteY3" fmla="*/ 152476 h 914671"/>
                  <a:gd name="connsiteX4" fmla="*/ 1306733 w 1306733"/>
                  <a:gd name="connsiteY4" fmla="*/ 762195 h 914671"/>
                  <a:gd name="connsiteX5" fmla="*/ 1154257 w 1306733"/>
                  <a:gd name="connsiteY5" fmla="*/ 914671 h 914671"/>
                  <a:gd name="connsiteX6" fmla="*/ 152476 w 1306733"/>
                  <a:gd name="connsiteY6" fmla="*/ 914671 h 914671"/>
                  <a:gd name="connsiteX7" fmla="*/ 0 w 1306733"/>
                  <a:gd name="connsiteY7" fmla="*/ 762195 h 914671"/>
                  <a:gd name="connsiteX8" fmla="*/ 0 w 1306733"/>
                  <a:gd name="connsiteY8" fmla="*/ 152476 h 91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733" h="914671">
                    <a:moveTo>
                      <a:pt x="0" y="152476"/>
                    </a:moveTo>
                    <a:cubicBezTo>
                      <a:pt x="0" y="68266"/>
                      <a:pt x="68266" y="0"/>
                      <a:pt x="152476" y="0"/>
                    </a:cubicBezTo>
                    <a:lnTo>
                      <a:pt x="1154257" y="0"/>
                    </a:lnTo>
                    <a:cubicBezTo>
                      <a:pt x="1238467" y="0"/>
                      <a:pt x="1306733" y="68266"/>
                      <a:pt x="1306733" y="152476"/>
                    </a:cubicBezTo>
                    <a:lnTo>
                      <a:pt x="1306733" y="762195"/>
                    </a:lnTo>
                    <a:cubicBezTo>
                      <a:pt x="1306733" y="846405"/>
                      <a:pt x="1238467" y="914671"/>
                      <a:pt x="1154257" y="914671"/>
                    </a:cubicBezTo>
                    <a:lnTo>
                      <a:pt x="152476" y="914671"/>
                    </a:lnTo>
                    <a:cubicBezTo>
                      <a:pt x="68266" y="914671"/>
                      <a:pt x="0" y="846405"/>
                      <a:pt x="0" y="762195"/>
                    </a:cubicBezTo>
                    <a:lnTo>
                      <a:pt x="0" y="1524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619" tIns="105619" rIns="105619" bIns="105619" numCol="1" spcCol="1270" anchor="ctr" anchorCtr="0">
                <a:noAutofit/>
              </a:bodyPr>
              <a:lstStyle/>
              <a:p>
                <a:pPr lvl="0" algn="ctr" defTabSz="711200">
                  <a:lnSpc>
                    <a:spcPct val="90000"/>
                  </a:lnSpc>
                  <a:spcBef>
                    <a:spcPct val="0"/>
                  </a:spcBef>
                  <a:spcAft>
                    <a:spcPct val="35000"/>
                  </a:spcAft>
                </a:pPr>
                <a:r>
                  <a:rPr lang="en-US" sz="1600" kern="1200" dirty="0"/>
                  <a:t>Program Office Rankings</a:t>
                </a:r>
              </a:p>
            </p:txBody>
          </p:sp>
          <p:sp>
            <p:nvSpPr>
              <p:cNvPr id="25" name="Rectangle 24"/>
              <p:cNvSpPr/>
              <p:nvPr/>
            </p:nvSpPr>
            <p:spPr>
              <a:xfrm>
                <a:off x="5807717" y="3720934"/>
                <a:ext cx="950393" cy="7392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Bent-Up Arrow 25"/>
              <p:cNvSpPr/>
              <p:nvPr/>
            </p:nvSpPr>
            <p:spPr>
              <a:xfrm rot="5400000">
                <a:off x="5790061" y="5521656"/>
                <a:ext cx="776241" cy="88372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7" name="Freeform 26"/>
              <p:cNvSpPr/>
              <p:nvPr/>
            </p:nvSpPr>
            <p:spPr>
              <a:xfrm>
                <a:off x="5584404" y="4661177"/>
                <a:ext cx="1306733" cy="914671"/>
              </a:xfrm>
              <a:custGeom>
                <a:avLst/>
                <a:gdLst>
                  <a:gd name="connsiteX0" fmla="*/ 0 w 1306733"/>
                  <a:gd name="connsiteY0" fmla="*/ 152476 h 914671"/>
                  <a:gd name="connsiteX1" fmla="*/ 152476 w 1306733"/>
                  <a:gd name="connsiteY1" fmla="*/ 0 h 914671"/>
                  <a:gd name="connsiteX2" fmla="*/ 1154257 w 1306733"/>
                  <a:gd name="connsiteY2" fmla="*/ 0 h 914671"/>
                  <a:gd name="connsiteX3" fmla="*/ 1306733 w 1306733"/>
                  <a:gd name="connsiteY3" fmla="*/ 152476 h 914671"/>
                  <a:gd name="connsiteX4" fmla="*/ 1306733 w 1306733"/>
                  <a:gd name="connsiteY4" fmla="*/ 762195 h 914671"/>
                  <a:gd name="connsiteX5" fmla="*/ 1154257 w 1306733"/>
                  <a:gd name="connsiteY5" fmla="*/ 914671 h 914671"/>
                  <a:gd name="connsiteX6" fmla="*/ 152476 w 1306733"/>
                  <a:gd name="connsiteY6" fmla="*/ 914671 h 914671"/>
                  <a:gd name="connsiteX7" fmla="*/ 0 w 1306733"/>
                  <a:gd name="connsiteY7" fmla="*/ 762195 h 914671"/>
                  <a:gd name="connsiteX8" fmla="*/ 0 w 1306733"/>
                  <a:gd name="connsiteY8" fmla="*/ 152476 h 91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733" h="914671">
                    <a:moveTo>
                      <a:pt x="0" y="152476"/>
                    </a:moveTo>
                    <a:cubicBezTo>
                      <a:pt x="0" y="68266"/>
                      <a:pt x="68266" y="0"/>
                      <a:pt x="152476" y="0"/>
                    </a:cubicBezTo>
                    <a:lnTo>
                      <a:pt x="1154257" y="0"/>
                    </a:lnTo>
                    <a:cubicBezTo>
                      <a:pt x="1238467" y="0"/>
                      <a:pt x="1306733" y="68266"/>
                      <a:pt x="1306733" y="152476"/>
                    </a:cubicBezTo>
                    <a:lnTo>
                      <a:pt x="1306733" y="762195"/>
                    </a:lnTo>
                    <a:cubicBezTo>
                      <a:pt x="1306733" y="846405"/>
                      <a:pt x="1238467" y="914671"/>
                      <a:pt x="1154257" y="914671"/>
                    </a:cubicBezTo>
                    <a:lnTo>
                      <a:pt x="152476" y="914671"/>
                    </a:lnTo>
                    <a:cubicBezTo>
                      <a:pt x="68266" y="914671"/>
                      <a:pt x="0" y="846405"/>
                      <a:pt x="0" y="762195"/>
                    </a:cubicBezTo>
                    <a:lnTo>
                      <a:pt x="0" y="1524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619" tIns="105619" rIns="105619" bIns="105619" numCol="1" spcCol="1270" anchor="ctr" anchorCtr="0">
                <a:noAutofit/>
              </a:bodyPr>
              <a:lstStyle/>
              <a:p>
                <a:pPr algn="ctr" defTabSz="711200">
                  <a:lnSpc>
                    <a:spcPct val="90000"/>
                  </a:lnSpc>
                  <a:spcBef>
                    <a:spcPct val="0"/>
                  </a:spcBef>
                  <a:spcAft>
                    <a:spcPct val="35000"/>
                  </a:spcAft>
                </a:pPr>
                <a:r>
                  <a:rPr lang="en-US" sz="1600" dirty="0"/>
                  <a:t>Merit Review Committee</a:t>
                </a:r>
              </a:p>
            </p:txBody>
          </p:sp>
          <p:sp>
            <p:nvSpPr>
              <p:cNvPr id="28" name="Rectangle 27"/>
              <p:cNvSpPr/>
              <p:nvPr/>
            </p:nvSpPr>
            <p:spPr>
              <a:xfrm>
                <a:off x="6891138" y="4748412"/>
                <a:ext cx="950393" cy="7392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Freeform 28"/>
              <p:cNvSpPr/>
              <p:nvPr/>
            </p:nvSpPr>
            <p:spPr>
              <a:xfrm>
                <a:off x="6667825" y="5688655"/>
                <a:ext cx="1306733" cy="914671"/>
              </a:xfrm>
              <a:custGeom>
                <a:avLst/>
                <a:gdLst>
                  <a:gd name="connsiteX0" fmla="*/ 0 w 1306733"/>
                  <a:gd name="connsiteY0" fmla="*/ 152476 h 914671"/>
                  <a:gd name="connsiteX1" fmla="*/ 152476 w 1306733"/>
                  <a:gd name="connsiteY1" fmla="*/ 0 h 914671"/>
                  <a:gd name="connsiteX2" fmla="*/ 1154257 w 1306733"/>
                  <a:gd name="connsiteY2" fmla="*/ 0 h 914671"/>
                  <a:gd name="connsiteX3" fmla="*/ 1306733 w 1306733"/>
                  <a:gd name="connsiteY3" fmla="*/ 152476 h 914671"/>
                  <a:gd name="connsiteX4" fmla="*/ 1306733 w 1306733"/>
                  <a:gd name="connsiteY4" fmla="*/ 762195 h 914671"/>
                  <a:gd name="connsiteX5" fmla="*/ 1154257 w 1306733"/>
                  <a:gd name="connsiteY5" fmla="*/ 914671 h 914671"/>
                  <a:gd name="connsiteX6" fmla="*/ 152476 w 1306733"/>
                  <a:gd name="connsiteY6" fmla="*/ 914671 h 914671"/>
                  <a:gd name="connsiteX7" fmla="*/ 0 w 1306733"/>
                  <a:gd name="connsiteY7" fmla="*/ 762195 h 914671"/>
                  <a:gd name="connsiteX8" fmla="*/ 0 w 1306733"/>
                  <a:gd name="connsiteY8" fmla="*/ 152476 h 914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733" h="914671">
                    <a:moveTo>
                      <a:pt x="0" y="152476"/>
                    </a:moveTo>
                    <a:cubicBezTo>
                      <a:pt x="0" y="68266"/>
                      <a:pt x="68266" y="0"/>
                      <a:pt x="152476" y="0"/>
                    </a:cubicBezTo>
                    <a:lnTo>
                      <a:pt x="1154257" y="0"/>
                    </a:lnTo>
                    <a:cubicBezTo>
                      <a:pt x="1238467" y="0"/>
                      <a:pt x="1306733" y="68266"/>
                      <a:pt x="1306733" y="152476"/>
                    </a:cubicBezTo>
                    <a:lnTo>
                      <a:pt x="1306733" y="762195"/>
                    </a:lnTo>
                    <a:cubicBezTo>
                      <a:pt x="1306733" y="846405"/>
                      <a:pt x="1238467" y="914671"/>
                      <a:pt x="1154257" y="914671"/>
                    </a:cubicBezTo>
                    <a:lnTo>
                      <a:pt x="152476" y="914671"/>
                    </a:lnTo>
                    <a:cubicBezTo>
                      <a:pt x="68266" y="914671"/>
                      <a:pt x="0" y="846405"/>
                      <a:pt x="0" y="762195"/>
                    </a:cubicBezTo>
                    <a:lnTo>
                      <a:pt x="0" y="1524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619" tIns="105619" rIns="105619" bIns="105619" numCol="1" spcCol="1270" anchor="ctr" anchorCtr="0">
                <a:noAutofit/>
              </a:bodyPr>
              <a:lstStyle/>
              <a:p>
                <a:pPr lvl="0" algn="ctr" defTabSz="711200">
                  <a:lnSpc>
                    <a:spcPct val="90000"/>
                  </a:lnSpc>
                  <a:spcBef>
                    <a:spcPct val="0"/>
                  </a:spcBef>
                  <a:spcAft>
                    <a:spcPct val="35000"/>
                  </a:spcAft>
                </a:pPr>
                <a:r>
                  <a:rPr lang="en-US" sz="1600" kern="1200" dirty="0"/>
                  <a:t>Selection Decisions</a:t>
                </a:r>
              </a:p>
            </p:txBody>
          </p:sp>
        </p:grpSp>
        <p:sp>
          <p:nvSpPr>
            <p:cNvPr id="5" name="Right Brace 4"/>
            <p:cNvSpPr/>
            <p:nvPr/>
          </p:nvSpPr>
          <p:spPr>
            <a:xfrm>
              <a:off x="3983313" y="561149"/>
              <a:ext cx="538480" cy="1871469"/>
            </a:xfrm>
            <a:prstGeom prst="rightBrace">
              <a:avLst>
                <a:gd name="adj1" fmla="val 8333"/>
                <a:gd name="adj2" fmla="val 4946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2544648" y="625014"/>
              <a:ext cx="1798249" cy="830997"/>
            </a:xfrm>
            <a:prstGeom prst="rect">
              <a:avLst/>
            </a:prstGeom>
            <a:noFill/>
          </p:spPr>
          <p:txBody>
            <a:bodyPr wrap="none" rtlCol="0">
              <a:spAutoFit/>
            </a:bodyPr>
            <a:lstStyle/>
            <a:p>
              <a:r>
                <a:rPr lang="en-US" sz="1600" dirty="0">
                  <a:solidFill>
                    <a:schemeClr val="tx1">
                      <a:lumMod val="65000"/>
                      <a:lumOff val="35000"/>
                    </a:schemeClr>
                  </a:solidFill>
                </a:rPr>
                <a:t>OTT</a:t>
              </a:r>
              <a:br>
                <a:rPr lang="en-US" sz="1600" dirty="0">
                  <a:solidFill>
                    <a:schemeClr val="tx1">
                      <a:lumMod val="65000"/>
                      <a:lumOff val="35000"/>
                    </a:schemeClr>
                  </a:solidFill>
                </a:rPr>
              </a:br>
              <a:r>
                <a:rPr lang="en-US" sz="1600" dirty="0">
                  <a:solidFill>
                    <a:schemeClr val="tx1">
                      <a:lumMod val="65000"/>
                      <a:lumOff val="35000"/>
                    </a:schemeClr>
                  </a:solidFill>
                </a:rPr>
                <a:t>Mission Area </a:t>
              </a:r>
              <a:br>
                <a:rPr lang="en-US" sz="1600" dirty="0">
                  <a:solidFill>
                    <a:schemeClr val="tx1">
                      <a:lumMod val="65000"/>
                      <a:lumOff val="35000"/>
                    </a:schemeClr>
                  </a:solidFill>
                </a:rPr>
              </a:br>
              <a:r>
                <a:rPr lang="en-US" sz="1600" dirty="0">
                  <a:solidFill>
                    <a:schemeClr val="tx1">
                      <a:lumMod val="65000"/>
                      <a:lumOff val="35000"/>
                    </a:schemeClr>
                  </a:solidFill>
                </a:rPr>
                <a:t>Relevance Reviews </a:t>
              </a:r>
            </a:p>
          </p:txBody>
        </p:sp>
        <p:sp>
          <p:nvSpPr>
            <p:cNvPr id="8" name="TextBox 7"/>
            <p:cNvSpPr txBox="1"/>
            <p:nvPr/>
          </p:nvSpPr>
          <p:spPr>
            <a:xfrm>
              <a:off x="6861505" y="4759884"/>
              <a:ext cx="2245999" cy="584775"/>
            </a:xfrm>
            <a:prstGeom prst="rect">
              <a:avLst/>
            </a:prstGeom>
            <a:noFill/>
          </p:spPr>
          <p:txBody>
            <a:bodyPr wrap="none" rtlCol="0">
              <a:spAutoFit/>
            </a:bodyPr>
            <a:lstStyle>
              <a:defPPr>
                <a:defRPr lang="en-US"/>
              </a:defPPr>
              <a:lvl1pPr>
                <a:defRPr sz="1600">
                  <a:solidFill>
                    <a:schemeClr val="tx1">
                      <a:lumMod val="65000"/>
                      <a:lumOff val="35000"/>
                    </a:schemeClr>
                  </a:solidFill>
                </a:defRPr>
              </a:lvl1pPr>
            </a:lstStyle>
            <a:p>
              <a:r>
                <a:rPr lang="en-US" dirty="0"/>
                <a:t>Senior DOE Officials </a:t>
              </a:r>
              <a:br>
                <a:rPr lang="en-US" dirty="0"/>
              </a:br>
              <a:r>
                <a:rPr lang="en-US" dirty="0"/>
                <a:t>make recommendations </a:t>
              </a:r>
            </a:p>
          </p:txBody>
        </p:sp>
        <p:sp>
          <p:nvSpPr>
            <p:cNvPr id="10" name="Right Brace 9"/>
            <p:cNvSpPr/>
            <p:nvPr/>
          </p:nvSpPr>
          <p:spPr>
            <a:xfrm rot="10800000">
              <a:off x="5258147" y="4663140"/>
              <a:ext cx="538480" cy="194018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TextBox 10"/>
            <p:cNvSpPr txBox="1"/>
            <p:nvPr/>
          </p:nvSpPr>
          <p:spPr>
            <a:xfrm>
              <a:off x="3218156" y="5468444"/>
              <a:ext cx="2067938" cy="338554"/>
            </a:xfrm>
            <a:prstGeom prst="rect">
              <a:avLst/>
            </a:prstGeom>
            <a:noFill/>
          </p:spPr>
          <p:txBody>
            <a:bodyPr wrap="none" rtlCol="0">
              <a:spAutoFit/>
            </a:bodyPr>
            <a:lstStyle>
              <a:defPPr>
                <a:defRPr lang="en-US"/>
              </a:defPPr>
              <a:lvl1pPr>
                <a:defRPr sz="1600">
                  <a:solidFill>
                    <a:schemeClr val="tx1">
                      <a:lumMod val="65000"/>
                      <a:lumOff val="35000"/>
                    </a:schemeClr>
                  </a:solidFill>
                </a:defRPr>
              </a:lvl1pPr>
            </a:lstStyle>
            <a:p>
              <a:r>
                <a:rPr lang="en-US" dirty="0"/>
                <a:t>Program Policy Factors</a:t>
              </a:r>
            </a:p>
          </p:txBody>
        </p:sp>
        <p:sp>
          <p:nvSpPr>
            <p:cNvPr id="12" name="TextBox 11"/>
            <p:cNvSpPr txBox="1"/>
            <p:nvPr/>
          </p:nvSpPr>
          <p:spPr>
            <a:xfrm>
              <a:off x="7992650" y="5853602"/>
              <a:ext cx="1729576" cy="584775"/>
            </a:xfrm>
            <a:prstGeom prst="rect">
              <a:avLst/>
            </a:prstGeom>
            <a:noFill/>
          </p:spPr>
          <p:txBody>
            <a:bodyPr wrap="none" rtlCol="0">
              <a:spAutoFit/>
            </a:bodyPr>
            <a:lstStyle>
              <a:defPPr>
                <a:defRPr lang="en-US"/>
              </a:defPPr>
              <a:lvl1pPr>
                <a:defRPr sz="1600">
                  <a:solidFill>
                    <a:schemeClr val="tx1">
                      <a:lumMod val="65000"/>
                      <a:lumOff val="35000"/>
                    </a:schemeClr>
                  </a:solidFill>
                </a:defRPr>
              </a:lvl1pPr>
            </a:lstStyle>
            <a:p>
              <a:r>
                <a:rPr lang="en-US" dirty="0"/>
                <a:t>Senior DOE official</a:t>
              </a:r>
              <a:br>
                <a:rPr lang="en-US" dirty="0"/>
              </a:br>
              <a:r>
                <a:rPr lang="en-US" dirty="0"/>
                <a:t>makes selections </a:t>
              </a:r>
            </a:p>
          </p:txBody>
        </p:sp>
        <p:sp>
          <p:nvSpPr>
            <p:cNvPr id="13" name="TextBox 12"/>
            <p:cNvSpPr txBox="1"/>
            <p:nvPr/>
          </p:nvSpPr>
          <p:spPr>
            <a:xfrm>
              <a:off x="4581452" y="1325862"/>
              <a:ext cx="2309735" cy="338554"/>
            </a:xfrm>
            <a:prstGeom prst="rect">
              <a:avLst/>
            </a:prstGeom>
            <a:noFill/>
          </p:spPr>
          <p:txBody>
            <a:bodyPr wrap="none" rtlCol="0">
              <a:spAutoFit/>
            </a:bodyPr>
            <a:lstStyle/>
            <a:p>
              <a:r>
                <a:rPr lang="en-US" sz="1600" dirty="0">
                  <a:solidFill>
                    <a:schemeClr val="tx1">
                      <a:lumMod val="65000"/>
                      <a:lumOff val="35000"/>
                    </a:schemeClr>
                  </a:solidFill>
                </a:rPr>
                <a:t>OTT Compliance Reviews </a:t>
              </a:r>
            </a:p>
          </p:txBody>
        </p:sp>
        <p:sp>
          <p:nvSpPr>
            <p:cNvPr id="14" name="TextBox 13"/>
            <p:cNvSpPr txBox="1"/>
            <p:nvPr/>
          </p:nvSpPr>
          <p:spPr>
            <a:xfrm>
              <a:off x="5825015" y="3607785"/>
              <a:ext cx="1541319" cy="830997"/>
            </a:xfrm>
            <a:prstGeom prst="rect">
              <a:avLst/>
            </a:prstGeom>
            <a:noFill/>
          </p:spPr>
          <p:txBody>
            <a:bodyPr wrap="none" rtlCol="0">
              <a:spAutoFit/>
            </a:bodyPr>
            <a:lstStyle>
              <a:defPPr>
                <a:defRPr lang="en-US"/>
              </a:defPPr>
              <a:lvl1pPr>
                <a:defRPr sz="1600">
                  <a:solidFill>
                    <a:schemeClr val="tx1">
                      <a:lumMod val="65000"/>
                      <a:lumOff val="35000"/>
                    </a:schemeClr>
                  </a:solidFill>
                </a:defRPr>
              </a:lvl1pPr>
            </a:lstStyle>
            <a:p>
              <a:r>
                <a:rPr lang="en-US" dirty="0" smtClean="0"/>
                <a:t>Opportunity </a:t>
              </a:r>
              <a:r>
                <a:rPr lang="en-US" dirty="0"/>
                <a:t>for </a:t>
              </a:r>
              <a:br>
                <a:rPr lang="en-US" dirty="0"/>
              </a:br>
              <a:r>
                <a:rPr lang="en-US" dirty="0"/>
                <a:t>Program </a:t>
              </a:r>
              <a:r>
                <a:rPr lang="en-US" dirty="0" smtClean="0"/>
                <a:t>Office</a:t>
              </a:r>
              <a:br>
                <a:rPr lang="en-US" dirty="0" smtClean="0"/>
              </a:br>
              <a:r>
                <a:rPr lang="en-US" dirty="0" smtClean="0"/>
                <a:t>input:</a:t>
              </a:r>
              <a:endParaRPr lang="en-US" dirty="0"/>
            </a:p>
          </p:txBody>
        </p:sp>
      </p:grpSp>
      <p:sp>
        <p:nvSpPr>
          <p:cNvPr id="32" name="TextBox 31"/>
          <p:cNvSpPr txBox="1"/>
          <p:nvPr/>
        </p:nvSpPr>
        <p:spPr>
          <a:xfrm>
            <a:off x="3857435" y="2630705"/>
            <a:ext cx="3241015" cy="830997"/>
          </a:xfrm>
          <a:prstGeom prst="rect">
            <a:avLst/>
          </a:prstGeom>
          <a:noFill/>
        </p:spPr>
        <p:txBody>
          <a:bodyPr wrap="none" rtlCol="0">
            <a:spAutoFit/>
          </a:bodyPr>
          <a:lstStyle>
            <a:defPPr>
              <a:defRPr lang="en-US"/>
            </a:defPPr>
            <a:lvl1pPr>
              <a:defRPr sz="1600">
                <a:solidFill>
                  <a:schemeClr val="tx1">
                    <a:lumMod val="65000"/>
                    <a:lumOff val="35000"/>
                  </a:schemeClr>
                </a:solidFill>
              </a:defRPr>
            </a:lvl1pPr>
          </a:lstStyle>
          <a:p>
            <a:r>
              <a:rPr lang="en-US" dirty="0"/>
              <a:t>3 independent reviews per proposal:</a:t>
            </a:r>
          </a:p>
          <a:p>
            <a:pPr marL="285750" indent="-285750">
              <a:buFont typeface="Arial" panose="020B0604020202020204" pitchFamily="34" charset="0"/>
              <a:buChar char="•"/>
            </a:pPr>
            <a:r>
              <a:rPr lang="en-US" dirty="0"/>
              <a:t>2 technical SMEs</a:t>
            </a:r>
          </a:p>
          <a:p>
            <a:pPr marL="285750" indent="-285750">
              <a:buFont typeface="Arial" panose="020B0604020202020204" pitchFamily="34" charset="0"/>
              <a:buChar char="•"/>
            </a:pPr>
            <a:r>
              <a:rPr lang="en-US" dirty="0"/>
              <a:t>1 commercialization </a:t>
            </a:r>
            <a:r>
              <a:rPr lang="en-US" dirty="0" smtClean="0"/>
              <a:t>expert</a:t>
            </a:r>
            <a:endParaRPr lang="en-US" dirty="0"/>
          </a:p>
        </p:txBody>
      </p:sp>
      <p:sp>
        <p:nvSpPr>
          <p:cNvPr id="7" name="TextBox 6"/>
          <p:cNvSpPr txBox="1"/>
          <p:nvPr/>
        </p:nvSpPr>
        <p:spPr>
          <a:xfrm>
            <a:off x="6389577" y="3478378"/>
            <a:ext cx="2155709"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lumMod val="65000"/>
                    <a:lumOff val="35000"/>
                  </a:schemeClr>
                </a:solidFill>
              </a:rPr>
              <a:t>CESER (new in 2019)</a:t>
            </a:r>
          </a:p>
          <a:p>
            <a:pPr marL="285750" indent="-285750">
              <a:buFont typeface="Arial" panose="020B0604020202020204" pitchFamily="34" charset="0"/>
              <a:buChar char="•"/>
            </a:pPr>
            <a:r>
              <a:rPr lang="en-US" sz="1400" dirty="0" smtClean="0">
                <a:solidFill>
                  <a:schemeClr val="tx1">
                    <a:lumMod val="65000"/>
                    <a:lumOff val="35000"/>
                  </a:schemeClr>
                </a:solidFill>
              </a:rPr>
              <a:t>EERE</a:t>
            </a:r>
          </a:p>
          <a:p>
            <a:pPr marL="285750" indent="-285750">
              <a:buFont typeface="Arial" panose="020B0604020202020204" pitchFamily="34" charset="0"/>
              <a:buChar char="•"/>
            </a:pPr>
            <a:r>
              <a:rPr lang="en-US" sz="1400" dirty="0" smtClean="0">
                <a:solidFill>
                  <a:schemeClr val="tx1">
                    <a:lumMod val="65000"/>
                    <a:lumOff val="35000"/>
                  </a:schemeClr>
                </a:solidFill>
              </a:rPr>
              <a:t>FE</a:t>
            </a:r>
          </a:p>
          <a:p>
            <a:pPr marL="285750" indent="-285750">
              <a:buFont typeface="Arial" panose="020B0604020202020204" pitchFamily="34" charset="0"/>
              <a:buChar char="•"/>
            </a:pPr>
            <a:r>
              <a:rPr lang="en-US" sz="1400" dirty="0" smtClean="0">
                <a:solidFill>
                  <a:schemeClr val="tx1">
                    <a:lumMod val="65000"/>
                    <a:lumOff val="35000"/>
                  </a:schemeClr>
                </a:solidFill>
              </a:rPr>
              <a:t>NE</a:t>
            </a:r>
          </a:p>
          <a:p>
            <a:pPr marL="285750" indent="-285750">
              <a:buFont typeface="Arial" panose="020B0604020202020204" pitchFamily="34" charset="0"/>
              <a:buChar char="•"/>
            </a:pPr>
            <a:r>
              <a:rPr lang="en-US" sz="1400" dirty="0" smtClean="0">
                <a:solidFill>
                  <a:schemeClr val="tx1">
                    <a:lumMod val="65000"/>
                    <a:lumOff val="35000"/>
                  </a:schemeClr>
                </a:solidFill>
              </a:rPr>
              <a:t>OE</a:t>
            </a:r>
            <a:endParaRPr lang="en-US" sz="1400" dirty="0">
              <a:solidFill>
                <a:schemeClr val="tx1">
                  <a:lumMod val="65000"/>
                  <a:lumOff val="35000"/>
                </a:schemeClr>
              </a:solidFill>
            </a:endParaRPr>
          </a:p>
        </p:txBody>
      </p:sp>
    </p:spTree>
    <p:extLst>
      <p:ext uri="{BB962C8B-B14F-4D97-AF65-F5344CB8AC3E}">
        <p14:creationId xmlns:p14="http://schemas.microsoft.com/office/powerpoint/2010/main" val="158464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Summary of </a:t>
            </a:r>
            <a:r>
              <a:rPr lang="en-US" dirty="0"/>
              <a:t>TCF </a:t>
            </a:r>
            <a:r>
              <a:rPr lang="en-US" dirty="0" smtClean="0"/>
              <a:t>FY16-FY19</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34708847"/>
              </p:ext>
            </p:extLst>
          </p:nvPr>
        </p:nvGraphicFramePr>
        <p:xfrm>
          <a:off x="0" y="2048471"/>
          <a:ext cx="9144002" cy="1463040"/>
        </p:xfrm>
        <a:graphic>
          <a:graphicData uri="http://schemas.openxmlformats.org/drawingml/2006/table">
            <a:tbl>
              <a:tblPr firstRow="1" firstCol="1" bandRow="1">
                <a:tableStyleId>{69CF1AB2-1976-4502-BF36-3FF5EA218861}</a:tableStyleId>
              </a:tblPr>
              <a:tblGrid>
                <a:gridCol w="1545772">
                  <a:extLst>
                    <a:ext uri="{9D8B030D-6E8A-4147-A177-3AD203B41FA5}">
                      <a16:colId xmlns="" xmlns:a16="http://schemas.microsoft.com/office/drawing/2014/main" val="20000"/>
                    </a:ext>
                  </a:extLst>
                </a:gridCol>
                <a:gridCol w="2532743">
                  <a:extLst>
                    <a:ext uri="{9D8B030D-6E8A-4147-A177-3AD203B41FA5}">
                      <a16:colId xmlns="" xmlns:a16="http://schemas.microsoft.com/office/drawing/2014/main" val="20001"/>
                    </a:ext>
                  </a:extLst>
                </a:gridCol>
                <a:gridCol w="2532744"/>
                <a:gridCol w="2532743"/>
              </a:tblGrid>
              <a:tr h="163223">
                <a:tc>
                  <a:txBody>
                    <a:bodyPr/>
                    <a:lstStyle/>
                    <a:p>
                      <a:pPr marL="0" marR="0" indent="0" algn="l" defTabSz="914400" rtl="0" eaLnBrk="1" fontAlgn="auto" latinLnBrk="0" hangingPunct="1">
                        <a:lnSpc>
                          <a:spcPct val="100000"/>
                        </a:lnSpc>
                        <a:spcBef>
                          <a:spcPts val="300"/>
                        </a:spcBef>
                        <a:spcAft>
                          <a:spcPts val="300"/>
                        </a:spcAft>
                        <a:buClrTx/>
                        <a:buSzTx/>
                        <a:buFontTx/>
                        <a:buNone/>
                        <a:tabLst/>
                        <a:defRPr/>
                      </a:pPr>
                      <a:r>
                        <a:rPr lang="en-US" sz="1600" b="0" i="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Year</a:t>
                      </a:r>
                      <a:endParaRPr lang="en-US" sz="1600" b="0" i="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1600" b="0" i="0" kern="1200" dirty="0" smtClean="0">
                          <a:solidFill>
                            <a:schemeClr val="tx1">
                              <a:lumMod val="65000"/>
                              <a:lumOff val="35000"/>
                            </a:schemeClr>
                          </a:solidFill>
                          <a:latin typeface="+mn-lt"/>
                          <a:ea typeface="+mn-ea"/>
                          <a:cs typeface="+mn-cs"/>
                        </a:rPr>
                        <a:t>Available</a:t>
                      </a:r>
                      <a:br>
                        <a:rPr lang="en-US" sz="1600" b="0" i="0" kern="1200" dirty="0" smtClean="0">
                          <a:solidFill>
                            <a:schemeClr val="tx1">
                              <a:lumMod val="65000"/>
                              <a:lumOff val="35000"/>
                            </a:schemeClr>
                          </a:solidFill>
                          <a:latin typeface="+mn-lt"/>
                          <a:ea typeface="+mn-ea"/>
                          <a:cs typeface="+mn-cs"/>
                        </a:rPr>
                      </a:br>
                      <a:r>
                        <a:rPr lang="en-US" sz="1600" b="0" i="0" kern="1200" dirty="0" smtClean="0">
                          <a:solidFill>
                            <a:schemeClr val="tx1">
                              <a:lumMod val="65000"/>
                              <a:lumOff val="35000"/>
                            </a:schemeClr>
                          </a:solidFill>
                          <a:latin typeface="+mn-lt"/>
                          <a:ea typeface="+mn-ea"/>
                          <a:cs typeface="+mn-cs"/>
                        </a:rPr>
                        <a:t>Funding</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1600" b="0" i="0" kern="1200" dirty="0" smtClean="0">
                          <a:solidFill>
                            <a:schemeClr val="tx1">
                              <a:lumMod val="65000"/>
                              <a:lumOff val="35000"/>
                            </a:schemeClr>
                          </a:solidFill>
                          <a:latin typeface="+mn-lt"/>
                          <a:ea typeface="+mn-ea"/>
                          <a:cs typeface="+mn-cs"/>
                        </a:rPr>
                        <a:t>Projects </a:t>
                      </a:r>
                      <a:br>
                        <a:rPr lang="en-US" sz="1600" b="0" i="0" kern="1200" dirty="0" smtClean="0">
                          <a:solidFill>
                            <a:schemeClr val="tx1">
                              <a:lumMod val="65000"/>
                              <a:lumOff val="35000"/>
                            </a:schemeClr>
                          </a:solidFill>
                          <a:latin typeface="+mn-lt"/>
                          <a:ea typeface="+mn-ea"/>
                          <a:cs typeface="+mn-cs"/>
                        </a:rPr>
                      </a:br>
                      <a:r>
                        <a:rPr lang="en-US" sz="1600" b="0" i="0" kern="1200" dirty="0" smtClean="0">
                          <a:solidFill>
                            <a:schemeClr val="tx1">
                              <a:lumMod val="65000"/>
                              <a:lumOff val="35000"/>
                            </a:schemeClr>
                          </a:solidFill>
                          <a:latin typeface="+mn-lt"/>
                          <a:ea typeface="+mn-ea"/>
                          <a:cs typeface="+mn-cs"/>
                        </a:rPr>
                        <a:t>Selected</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1600" b="0" i="0" kern="1200" dirty="0" smtClean="0">
                          <a:solidFill>
                            <a:schemeClr val="tx1">
                              <a:lumMod val="65000"/>
                              <a:lumOff val="35000"/>
                            </a:schemeClr>
                          </a:solidFill>
                          <a:latin typeface="+mn-lt"/>
                          <a:ea typeface="+mn-ea"/>
                          <a:cs typeface="+mn-cs"/>
                        </a:rPr>
                        <a:t>TCF Funding </a:t>
                      </a:r>
                      <a:br>
                        <a:rPr lang="en-US" sz="1600" b="0" i="0" kern="1200" dirty="0" smtClean="0">
                          <a:solidFill>
                            <a:schemeClr val="tx1">
                              <a:lumMod val="65000"/>
                              <a:lumOff val="35000"/>
                            </a:schemeClr>
                          </a:solidFill>
                          <a:latin typeface="+mn-lt"/>
                          <a:ea typeface="+mn-ea"/>
                          <a:cs typeface="+mn-cs"/>
                        </a:rPr>
                      </a:br>
                      <a:r>
                        <a:rPr lang="en-US" sz="1600" b="0" i="0" kern="1200" dirty="0" smtClean="0">
                          <a:solidFill>
                            <a:schemeClr val="tx1">
                              <a:lumMod val="65000"/>
                              <a:lumOff val="35000"/>
                            </a:schemeClr>
                          </a:solidFill>
                          <a:latin typeface="+mn-lt"/>
                          <a:ea typeface="+mn-ea"/>
                          <a:cs typeface="+mn-cs"/>
                        </a:rPr>
                        <a:t>Selected Projects</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63224">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US" sz="1600" b="0" i="0" kern="1200" dirty="0" smtClean="0">
                          <a:solidFill>
                            <a:schemeClr val="tx1">
                              <a:lumMod val="65000"/>
                              <a:lumOff val="35000"/>
                            </a:schemeClr>
                          </a:solidFill>
                          <a:latin typeface="+mn-lt"/>
                          <a:ea typeface="+mn-ea"/>
                          <a:cs typeface="+mn-cs"/>
                        </a:rPr>
                        <a:t>FY16</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$19,671,000</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54</a:t>
                      </a:r>
                      <a:endParaRPr lang="en-US" sz="1600" i="0" dirty="0">
                        <a:solidFill>
                          <a:schemeClr val="tx1">
                            <a:lumMod val="65000"/>
                            <a:lumOff val="35000"/>
                          </a:schemeClr>
                        </a:solidFill>
                        <a:effectLst/>
                      </a:endParaRP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$15,927,626</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63224">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US" sz="1600" b="0" i="0" kern="1200" dirty="0" smtClean="0">
                          <a:solidFill>
                            <a:schemeClr val="tx1">
                              <a:lumMod val="65000"/>
                              <a:lumOff val="35000"/>
                            </a:schemeClr>
                          </a:solidFill>
                          <a:latin typeface="+mn-lt"/>
                          <a:ea typeface="+mn-ea"/>
                          <a:cs typeface="+mn-cs"/>
                        </a:rPr>
                        <a:t>FY17</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$22,372,855</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54</a:t>
                      </a:r>
                      <a:endParaRPr lang="en-US" sz="1600" i="0" dirty="0">
                        <a:solidFill>
                          <a:schemeClr val="tx1">
                            <a:lumMod val="65000"/>
                            <a:lumOff val="35000"/>
                          </a:schemeClr>
                        </a:solidFill>
                        <a:effectLst/>
                      </a:endParaRP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$18,535,315</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63223">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US" sz="1600" b="0" i="0" kern="1200" dirty="0" smtClean="0">
                          <a:solidFill>
                            <a:schemeClr val="tx1">
                              <a:lumMod val="65000"/>
                              <a:lumOff val="35000"/>
                            </a:schemeClr>
                          </a:solidFill>
                          <a:latin typeface="+mn-lt"/>
                          <a:ea typeface="+mn-ea"/>
                          <a:cs typeface="+mn-cs"/>
                        </a:rPr>
                        <a:t>FY18</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$28,724,054</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63</a:t>
                      </a:r>
                      <a:endParaRPr lang="en-US" sz="1600" i="0" dirty="0">
                        <a:solidFill>
                          <a:schemeClr val="tx1">
                            <a:lumMod val="65000"/>
                            <a:lumOff val="35000"/>
                          </a:schemeClr>
                        </a:solidFill>
                        <a:effectLst/>
                      </a:endParaRP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$21,016,665</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63223">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US" sz="1600" b="0" i="0" kern="1200" dirty="0" smtClean="0">
                          <a:solidFill>
                            <a:schemeClr val="tx1">
                              <a:lumMod val="65000"/>
                              <a:lumOff val="35000"/>
                            </a:schemeClr>
                          </a:solidFill>
                          <a:latin typeface="+mn-lt"/>
                          <a:ea typeface="+mn-ea"/>
                          <a:cs typeface="+mn-cs"/>
                        </a:rPr>
                        <a:t>FY19</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$32,045,216</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77</a:t>
                      </a:r>
                      <a:endParaRPr lang="en-US" sz="1600" i="0" dirty="0">
                        <a:solidFill>
                          <a:schemeClr val="tx1">
                            <a:lumMod val="65000"/>
                            <a:lumOff val="35000"/>
                          </a:schemeClr>
                        </a:solidFill>
                        <a:effectLst/>
                      </a:endParaRP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a:lnSpc>
                          <a:spcPct val="100000"/>
                        </a:lnSpc>
                        <a:spcBef>
                          <a:spcPts val="0"/>
                        </a:spcBef>
                        <a:spcAft>
                          <a:spcPts val="0"/>
                        </a:spcAft>
                        <a:buFont typeface="Symbol" panose="05050102010706020507" pitchFamily="18" charset="2"/>
                        <a:buNone/>
                      </a:pPr>
                      <a:r>
                        <a:rPr lang="en-US" sz="1600" i="0" dirty="0" smtClean="0">
                          <a:solidFill>
                            <a:schemeClr val="tx1">
                              <a:lumMod val="65000"/>
                              <a:lumOff val="35000"/>
                            </a:schemeClr>
                          </a:solidFill>
                          <a:effectLst/>
                        </a:rPr>
                        <a:t>$23,870,068</a:t>
                      </a:r>
                    </a:p>
                  </a:txBody>
                  <a:tcPr marL="51167" marR="51167"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2" name="Rectangle 1"/>
          <p:cNvSpPr/>
          <p:nvPr/>
        </p:nvSpPr>
        <p:spPr>
          <a:xfrm>
            <a:off x="2" y="2031054"/>
            <a:ext cx="9144000" cy="148045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0359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9032</TotalTime>
  <Words>1794</Words>
  <Application>Microsoft Office PowerPoint</Application>
  <PresentationFormat>On-screen Show (4:3)</PresentationFormat>
  <Paragraphs>254</Paragraphs>
  <Slides>16</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(Body)</vt:lpstr>
      <vt:lpstr>Calibri Light</vt:lpstr>
      <vt:lpstr>Courier New</vt:lpstr>
      <vt:lpstr>Symbol</vt:lpstr>
      <vt:lpstr>Times New Roman</vt:lpstr>
      <vt:lpstr>Wingdings</vt:lpstr>
      <vt:lpstr>1_Office Theme</vt:lpstr>
      <vt:lpstr>PowerPoint Presentation</vt:lpstr>
      <vt:lpstr>TCF Background</vt:lpstr>
      <vt:lpstr>TCF Goals</vt:lpstr>
      <vt:lpstr>TCF Structure</vt:lpstr>
      <vt:lpstr>TCF FY Structure: Project Topics</vt:lpstr>
      <vt:lpstr>TCF Structure: Applicants</vt:lpstr>
      <vt:lpstr>TCF Structure: Program/Technology Areas </vt:lpstr>
      <vt:lpstr>TCF Structure: Process</vt:lpstr>
      <vt:lpstr>Summary of TCF FY16-FY19</vt:lpstr>
      <vt:lpstr>TCF FY16-FY19 Funding Summary</vt:lpstr>
      <vt:lpstr>Partnership Agreements</vt:lpstr>
      <vt:lpstr>Legislative Proposal Changes</vt:lpstr>
      <vt:lpstr>Changes from FY19 → FY20</vt:lpstr>
      <vt:lpstr>Changes from FY19 → FY20</vt:lpstr>
      <vt:lpstr>Changes from FY19 → FY20</vt:lpstr>
      <vt:lpstr>PowerPoint Presentation</vt:lpstr>
    </vt:vector>
  </TitlesOfParts>
  <Company>U.S.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Macdonald, Donald</dc:creator>
  <cp:lastModifiedBy>Macdonald, Donald</cp:lastModifiedBy>
  <cp:revision>493</cp:revision>
  <cp:lastPrinted>2019-07-09T17:27:24Z</cp:lastPrinted>
  <dcterms:created xsi:type="dcterms:W3CDTF">2016-06-04T19:02:02Z</dcterms:created>
  <dcterms:modified xsi:type="dcterms:W3CDTF">2019-09-06T19:33:45Z</dcterms:modified>
</cp:coreProperties>
</file>