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2" r:id="rId5"/>
  </p:sldMasterIdLst>
  <p:notesMasterIdLst>
    <p:notesMasterId r:id="rId21"/>
  </p:notesMasterIdLst>
  <p:sldIdLst>
    <p:sldId id="454" r:id="rId6"/>
    <p:sldId id="537" r:id="rId7"/>
    <p:sldId id="538" r:id="rId8"/>
    <p:sldId id="539" r:id="rId9"/>
    <p:sldId id="525" r:id="rId10"/>
    <p:sldId id="519" r:id="rId11"/>
    <p:sldId id="520" r:id="rId12"/>
    <p:sldId id="521" r:id="rId13"/>
    <p:sldId id="530" r:id="rId14"/>
    <p:sldId id="528" r:id="rId15"/>
    <p:sldId id="529" r:id="rId16"/>
    <p:sldId id="531" r:id="rId17"/>
    <p:sldId id="540" r:id="rId18"/>
    <p:sldId id="533" r:id="rId19"/>
    <p:sldId id="517" r:id="rId20"/>
  </p:sldIdLst>
  <p:sldSz cx="9144000" cy="6858000" type="screen4x3"/>
  <p:notesSz cx="6985000" cy="9283700"/>
  <p:defaultTextStyle>
    <a:defPPr>
      <a:defRPr lang="en-US"/>
    </a:defPPr>
    <a:lvl1pPr algn="l" rtl="0" fontAlgn="base">
      <a:lnSpc>
        <a:spcPct val="90000"/>
      </a:lnSpc>
      <a:spcBef>
        <a:spcPct val="20000"/>
      </a:spcBef>
      <a:spcAft>
        <a:spcPct val="0"/>
      </a:spcAft>
      <a:buClr>
        <a:schemeClr val="bg2"/>
      </a:buClr>
      <a:buSzPct val="75000"/>
      <a:buFont typeface="Wingdings" pitchFamily="2" charset="2"/>
      <a:defRPr sz="1100" b="1" kern="1200">
        <a:solidFill>
          <a:schemeClr val="tx1"/>
        </a:solidFill>
        <a:latin typeface="Arial Unicode MS" pitchFamily="34" charset="-128"/>
        <a:ea typeface="+mn-ea"/>
        <a:cs typeface="+mn-cs"/>
      </a:defRPr>
    </a:lvl1pPr>
    <a:lvl2pPr marL="457200" algn="l" rtl="0" fontAlgn="base">
      <a:lnSpc>
        <a:spcPct val="90000"/>
      </a:lnSpc>
      <a:spcBef>
        <a:spcPct val="20000"/>
      </a:spcBef>
      <a:spcAft>
        <a:spcPct val="0"/>
      </a:spcAft>
      <a:buClr>
        <a:schemeClr val="bg2"/>
      </a:buClr>
      <a:buSzPct val="75000"/>
      <a:buFont typeface="Wingdings" pitchFamily="2" charset="2"/>
      <a:defRPr sz="1100" b="1" kern="1200">
        <a:solidFill>
          <a:schemeClr val="tx1"/>
        </a:solidFill>
        <a:latin typeface="Arial Unicode MS" pitchFamily="34" charset="-128"/>
        <a:ea typeface="+mn-ea"/>
        <a:cs typeface="+mn-cs"/>
      </a:defRPr>
    </a:lvl2pPr>
    <a:lvl3pPr marL="914400" algn="l" rtl="0" fontAlgn="base">
      <a:lnSpc>
        <a:spcPct val="90000"/>
      </a:lnSpc>
      <a:spcBef>
        <a:spcPct val="20000"/>
      </a:spcBef>
      <a:spcAft>
        <a:spcPct val="0"/>
      </a:spcAft>
      <a:buClr>
        <a:schemeClr val="bg2"/>
      </a:buClr>
      <a:buSzPct val="75000"/>
      <a:buFont typeface="Wingdings" pitchFamily="2" charset="2"/>
      <a:defRPr sz="1100" b="1" kern="1200">
        <a:solidFill>
          <a:schemeClr val="tx1"/>
        </a:solidFill>
        <a:latin typeface="Arial Unicode MS" pitchFamily="34" charset="-128"/>
        <a:ea typeface="+mn-ea"/>
        <a:cs typeface="+mn-cs"/>
      </a:defRPr>
    </a:lvl3pPr>
    <a:lvl4pPr marL="1371600" algn="l" rtl="0" fontAlgn="base">
      <a:lnSpc>
        <a:spcPct val="90000"/>
      </a:lnSpc>
      <a:spcBef>
        <a:spcPct val="20000"/>
      </a:spcBef>
      <a:spcAft>
        <a:spcPct val="0"/>
      </a:spcAft>
      <a:buClr>
        <a:schemeClr val="bg2"/>
      </a:buClr>
      <a:buSzPct val="75000"/>
      <a:buFont typeface="Wingdings" pitchFamily="2" charset="2"/>
      <a:defRPr sz="1100" b="1" kern="1200">
        <a:solidFill>
          <a:schemeClr val="tx1"/>
        </a:solidFill>
        <a:latin typeface="Arial Unicode MS" pitchFamily="34" charset="-128"/>
        <a:ea typeface="+mn-ea"/>
        <a:cs typeface="+mn-cs"/>
      </a:defRPr>
    </a:lvl4pPr>
    <a:lvl5pPr marL="1828800" algn="l" rtl="0" fontAlgn="base">
      <a:lnSpc>
        <a:spcPct val="90000"/>
      </a:lnSpc>
      <a:spcBef>
        <a:spcPct val="20000"/>
      </a:spcBef>
      <a:spcAft>
        <a:spcPct val="0"/>
      </a:spcAft>
      <a:buClr>
        <a:schemeClr val="bg2"/>
      </a:buClr>
      <a:buSzPct val="75000"/>
      <a:buFont typeface="Wingdings" pitchFamily="2" charset="2"/>
      <a:defRPr sz="1100" b="1" kern="1200">
        <a:solidFill>
          <a:schemeClr val="tx1"/>
        </a:solidFill>
        <a:latin typeface="Arial Unicode MS" pitchFamily="34" charset="-128"/>
        <a:ea typeface="+mn-ea"/>
        <a:cs typeface="+mn-cs"/>
      </a:defRPr>
    </a:lvl5pPr>
    <a:lvl6pPr marL="2286000" algn="l" defTabSz="914400" rtl="0" eaLnBrk="1" latinLnBrk="0" hangingPunct="1">
      <a:defRPr sz="1100" b="1" kern="1200">
        <a:solidFill>
          <a:schemeClr val="tx1"/>
        </a:solidFill>
        <a:latin typeface="Arial Unicode MS" pitchFamily="34" charset="-128"/>
        <a:ea typeface="+mn-ea"/>
        <a:cs typeface="+mn-cs"/>
      </a:defRPr>
    </a:lvl6pPr>
    <a:lvl7pPr marL="2743200" algn="l" defTabSz="914400" rtl="0" eaLnBrk="1" latinLnBrk="0" hangingPunct="1">
      <a:defRPr sz="1100" b="1" kern="1200">
        <a:solidFill>
          <a:schemeClr val="tx1"/>
        </a:solidFill>
        <a:latin typeface="Arial Unicode MS" pitchFamily="34" charset="-128"/>
        <a:ea typeface="+mn-ea"/>
        <a:cs typeface="+mn-cs"/>
      </a:defRPr>
    </a:lvl7pPr>
    <a:lvl8pPr marL="3200400" algn="l" defTabSz="914400" rtl="0" eaLnBrk="1" latinLnBrk="0" hangingPunct="1">
      <a:defRPr sz="1100" b="1" kern="1200">
        <a:solidFill>
          <a:schemeClr val="tx1"/>
        </a:solidFill>
        <a:latin typeface="Arial Unicode MS" pitchFamily="34" charset="-128"/>
        <a:ea typeface="+mn-ea"/>
        <a:cs typeface="+mn-cs"/>
      </a:defRPr>
    </a:lvl8pPr>
    <a:lvl9pPr marL="3657600" algn="l" defTabSz="914400" rtl="0" eaLnBrk="1" latinLnBrk="0" hangingPunct="1">
      <a:defRPr sz="1100" b="1" kern="1200">
        <a:solidFill>
          <a:schemeClr val="tx1"/>
        </a:solidFill>
        <a:latin typeface="Arial Unicode MS" pitchFamily="34" charset="-128"/>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8000"/>
    <a:srgbClr val="0000FF"/>
    <a:srgbClr val="CC0000"/>
    <a:srgbClr val="009900"/>
    <a:srgbClr val="225122"/>
    <a:srgbClr val="006600"/>
    <a:srgbClr val="5F5F5F"/>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05" autoAdjust="0"/>
    <p:restoredTop sz="94660"/>
  </p:normalViewPr>
  <p:slideViewPr>
    <p:cSldViewPr>
      <p:cViewPr varScale="1">
        <p:scale>
          <a:sx n="110" d="100"/>
          <a:sy n="110" d="100"/>
        </p:scale>
        <p:origin x="1560"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11FBA7E-1057-4282-962B-E7635027A55E}" type="doc">
      <dgm:prSet loTypeId="urn:microsoft.com/office/officeart/2005/8/layout/radial6" loCatId="cycle" qsTypeId="urn:microsoft.com/office/officeart/2005/8/quickstyle/simple1" qsCatId="simple" csTypeId="urn:microsoft.com/office/officeart/2005/8/colors/accent5_1" csCatId="accent5" phldr="1"/>
      <dgm:spPr/>
      <dgm:t>
        <a:bodyPr/>
        <a:lstStyle/>
        <a:p>
          <a:endParaRPr lang="en-US"/>
        </a:p>
      </dgm:t>
    </dgm:pt>
    <dgm:pt modelId="{8E0B0CC1-3903-46FA-A72A-39852BBDE19B}">
      <dgm:prSet phldrT="[Text]" custT="1"/>
      <dgm:spPr/>
      <dgm:t>
        <a:bodyPr/>
        <a:lstStyle/>
        <a:p>
          <a:r>
            <a:rPr lang="en-US" sz="1800" b="1" dirty="0" smtClean="0"/>
            <a:t>SC</a:t>
          </a:r>
          <a:endParaRPr lang="en-US" sz="1800" b="1" dirty="0"/>
        </a:p>
      </dgm:t>
    </dgm:pt>
    <dgm:pt modelId="{BC80A483-3119-4815-A383-CB5519BDA0E5}" type="parTrans" cxnId="{33ACB7A1-83E1-483D-9EB1-961AAAC996DB}">
      <dgm:prSet/>
      <dgm:spPr/>
      <dgm:t>
        <a:bodyPr/>
        <a:lstStyle/>
        <a:p>
          <a:endParaRPr lang="en-US" sz="1000" b="1"/>
        </a:p>
      </dgm:t>
    </dgm:pt>
    <dgm:pt modelId="{3F3D4158-E76E-4698-8C22-FF80878D465E}" type="sibTrans" cxnId="{33ACB7A1-83E1-483D-9EB1-961AAAC996DB}">
      <dgm:prSet/>
      <dgm:spPr/>
      <dgm:t>
        <a:bodyPr/>
        <a:lstStyle/>
        <a:p>
          <a:endParaRPr lang="en-US" sz="1000" b="1"/>
        </a:p>
      </dgm:t>
    </dgm:pt>
    <dgm:pt modelId="{4F0B7229-6F29-4234-8BA8-7C46FBF3BAA8}">
      <dgm:prSet phldrT="[Text]" custT="1"/>
      <dgm:spPr/>
      <dgm:t>
        <a:bodyPr/>
        <a:lstStyle/>
        <a:p>
          <a:r>
            <a:rPr lang="en-US" sz="900" b="1" dirty="0" smtClean="0"/>
            <a:t>Intellectual Property Management</a:t>
          </a:r>
        </a:p>
      </dgm:t>
    </dgm:pt>
    <dgm:pt modelId="{6B3A6F84-AAB1-44B6-895A-07867828CB3E}" type="parTrans" cxnId="{6E290A09-F12A-4088-8D81-C974DDB8F72B}">
      <dgm:prSet/>
      <dgm:spPr/>
      <dgm:t>
        <a:bodyPr/>
        <a:lstStyle/>
        <a:p>
          <a:endParaRPr lang="en-US" sz="1000" b="1"/>
        </a:p>
      </dgm:t>
    </dgm:pt>
    <dgm:pt modelId="{6F91E87C-4693-47E0-991D-00D05672A2DA}" type="sibTrans" cxnId="{6E290A09-F12A-4088-8D81-C974DDB8F72B}">
      <dgm:prSet/>
      <dgm:spPr/>
      <dgm:t>
        <a:bodyPr/>
        <a:lstStyle/>
        <a:p>
          <a:endParaRPr lang="en-US" sz="1000" b="1"/>
        </a:p>
      </dgm:t>
    </dgm:pt>
    <dgm:pt modelId="{D2BF5AD4-9B75-45FA-8546-A5F00ED544CD}">
      <dgm:prSet custT="1"/>
      <dgm:spPr/>
      <dgm:t>
        <a:bodyPr/>
        <a:lstStyle/>
        <a:p>
          <a:r>
            <a:rPr lang="en-US" sz="1000" b="1" dirty="0" smtClean="0"/>
            <a:t>Program Office &amp; Site Office Counsel</a:t>
          </a:r>
          <a:endParaRPr lang="en-US" sz="1000" b="1" dirty="0"/>
        </a:p>
      </dgm:t>
    </dgm:pt>
    <dgm:pt modelId="{B2D6110B-BC6E-4F9D-8435-4DF734D50ACB}" type="parTrans" cxnId="{F38AC76C-0071-4C8C-BC55-F87069A9B75B}">
      <dgm:prSet/>
      <dgm:spPr/>
      <dgm:t>
        <a:bodyPr/>
        <a:lstStyle/>
        <a:p>
          <a:endParaRPr lang="en-US" sz="1000" b="1"/>
        </a:p>
      </dgm:t>
    </dgm:pt>
    <dgm:pt modelId="{230D1755-63E7-464D-847C-674ADA5B05E4}" type="sibTrans" cxnId="{F38AC76C-0071-4C8C-BC55-F87069A9B75B}">
      <dgm:prSet/>
      <dgm:spPr/>
      <dgm:t>
        <a:bodyPr/>
        <a:lstStyle/>
        <a:p>
          <a:endParaRPr lang="en-US" sz="1000" b="1"/>
        </a:p>
      </dgm:t>
    </dgm:pt>
    <dgm:pt modelId="{6B124CFD-846C-4C83-899D-08E1292DE08E}">
      <dgm:prSet custT="1"/>
      <dgm:spPr/>
      <dgm:t>
        <a:bodyPr/>
        <a:lstStyle/>
        <a:p>
          <a:r>
            <a:rPr lang="en-US" sz="1000" b="1" dirty="0" smtClean="0"/>
            <a:t>Commercial Deployment</a:t>
          </a:r>
          <a:endParaRPr lang="en-US" sz="1000" b="1" dirty="0"/>
        </a:p>
      </dgm:t>
    </dgm:pt>
    <dgm:pt modelId="{03C190BD-F81B-43B5-B1AF-571E39ADE182}" type="parTrans" cxnId="{E1E1C3C7-CD79-4948-9581-9E6BAEBC3EDE}">
      <dgm:prSet/>
      <dgm:spPr/>
      <dgm:t>
        <a:bodyPr/>
        <a:lstStyle/>
        <a:p>
          <a:endParaRPr lang="en-US" sz="1000" b="1"/>
        </a:p>
      </dgm:t>
    </dgm:pt>
    <dgm:pt modelId="{797C6E37-A266-4B8C-A5F1-E3A4A1BB32B9}" type="sibTrans" cxnId="{E1E1C3C7-CD79-4948-9581-9E6BAEBC3EDE}">
      <dgm:prSet/>
      <dgm:spPr/>
      <dgm:t>
        <a:bodyPr/>
        <a:lstStyle/>
        <a:p>
          <a:endParaRPr lang="en-US" sz="1000" b="1"/>
        </a:p>
      </dgm:t>
    </dgm:pt>
    <dgm:pt modelId="{72725383-4FA0-4AEE-97C9-A3F1961FF10D}">
      <dgm:prSet custT="1"/>
      <dgm:spPr/>
      <dgm:t>
        <a:bodyPr/>
        <a:lstStyle/>
        <a:p>
          <a:r>
            <a:rPr lang="en-US" sz="1000" b="1" dirty="0" smtClean="0"/>
            <a:t>Technology Transfer</a:t>
          </a:r>
          <a:endParaRPr lang="en-US" sz="1000" b="1" dirty="0"/>
        </a:p>
      </dgm:t>
    </dgm:pt>
    <dgm:pt modelId="{D05A77AB-3E95-442E-82B5-24F624599A68}" type="sibTrans" cxnId="{C79268AC-3CDA-4F64-A43A-D7744CE158CF}">
      <dgm:prSet/>
      <dgm:spPr/>
      <dgm:t>
        <a:bodyPr/>
        <a:lstStyle/>
        <a:p>
          <a:endParaRPr lang="en-US" sz="1000" b="1"/>
        </a:p>
      </dgm:t>
    </dgm:pt>
    <dgm:pt modelId="{062E5A19-BC51-40A4-B465-8A480DC084EB}" type="parTrans" cxnId="{C79268AC-3CDA-4F64-A43A-D7744CE158CF}">
      <dgm:prSet/>
      <dgm:spPr/>
      <dgm:t>
        <a:bodyPr/>
        <a:lstStyle/>
        <a:p>
          <a:endParaRPr lang="en-US" sz="1000" b="1"/>
        </a:p>
      </dgm:t>
    </dgm:pt>
    <dgm:pt modelId="{A84EBD8C-4C54-4266-B5E1-5EB16F80144D}">
      <dgm:prSet custT="1"/>
      <dgm:spPr/>
      <dgm:t>
        <a:bodyPr lIns="0" rIns="0" bIns="91440"/>
        <a:lstStyle/>
        <a:p>
          <a:r>
            <a:rPr lang="en-US" sz="1000" b="1" dirty="0" smtClean="0"/>
            <a:t>Major  Initiatives</a:t>
          </a:r>
          <a:endParaRPr lang="en-US" sz="1000" b="1" dirty="0"/>
        </a:p>
      </dgm:t>
    </dgm:pt>
    <dgm:pt modelId="{D8576E90-7003-4145-AE5A-A26E0D5D25AD}" type="sibTrans" cxnId="{B6F9D6E9-C6DA-43A9-AF5E-2BCC5ED30205}">
      <dgm:prSet/>
      <dgm:spPr/>
      <dgm:t>
        <a:bodyPr/>
        <a:lstStyle/>
        <a:p>
          <a:endParaRPr lang="en-US" sz="1000" b="1"/>
        </a:p>
      </dgm:t>
    </dgm:pt>
    <dgm:pt modelId="{4457F949-F6F4-4036-AED8-CC89A05D450A}" type="parTrans" cxnId="{B6F9D6E9-C6DA-43A9-AF5E-2BCC5ED30205}">
      <dgm:prSet/>
      <dgm:spPr/>
      <dgm:t>
        <a:bodyPr/>
        <a:lstStyle/>
        <a:p>
          <a:endParaRPr lang="en-US" sz="1000" b="1"/>
        </a:p>
      </dgm:t>
    </dgm:pt>
    <dgm:pt modelId="{5E1DA871-A195-4FB1-942B-91E3FDFC6C43}">
      <dgm:prSet custT="1"/>
      <dgm:spPr/>
      <dgm:t>
        <a:bodyPr lIns="0" tIns="91440" rIns="0"/>
        <a:lstStyle/>
        <a:p>
          <a:r>
            <a:rPr lang="en-US" sz="1000" b="1" dirty="0" smtClean="0"/>
            <a:t>Intellectual Property Protection</a:t>
          </a:r>
          <a:endParaRPr lang="en-US" sz="1000" b="1" dirty="0"/>
        </a:p>
      </dgm:t>
    </dgm:pt>
    <dgm:pt modelId="{C941E7B0-82AF-432F-87E1-5B6B0372A21D}" type="sibTrans" cxnId="{B0B80E8A-8E37-4D9D-8182-0C01BF7278EF}">
      <dgm:prSet/>
      <dgm:spPr/>
      <dgm:t>
        <a:bodyPr/>
        <a:lstStyle/>
        <a:p>
          <a:endParaRPr lang="en-US" sz="1000" b="1"/>
        </a:p>
      </dgm:t>
    </dgm:pt>
    <dgm:pt modelId="{9B3035E8-8088-47A5-AE4A-A05EFA2B4448}" type="parTrans" cxnId="{B0B80E8A-8E37-4D9D-8182-0C01BF7278EF}">
      <dgm:prSet/>
      <dgm:spPr/>
      <dgm:t>
        <a:bodyPr/>
        <a:lstStyle/>
        <a:p>
          <a:endParaRPr lang="en-US" sz="1000" b="1"/>
        </a:p>
      </dgm:t>
    </dgm:pt>
    <dgm:pt modelId="{996F0456-9556-4F86-BEC0-1F8805D84311}">
      <dgm:prSet phldrT="[Text]" custT="1"/>
      <dgm:spPr/>
      <dgm:t>
        <a:bodyPr/>
        <a:lstStyle/>
        <a:p>
          <a:r>
            <a:rPr lang="en-US" sz="1000" b="1" dirty="0" smtClean="0"/>
            <a:t>Direct DOE Transactions</a:t>
          </a:r>
          <a:endParaRPr lang="en-US" sz="1000" b="1" dirty="0"/>
        </a:p>
      </dgm:t>
    </dgm:pt>
    <dgm:pt modelId="{49C67425-DFB5-4880-9247-5C4995C287A8}" type="sibTrans" cxnId="{223110EB-809C-4E6C-BC01-FDFE9474DF18}">
      <dgm:prSet/>
      <dgm:spPr/>
      <dgm:t>
        <a:bodyPr/>
        <a:lstStyle/>
        <a:p>
          <a:endParaRPr lang="en-US" sz="1000" b="1"/>
        </a:p>
      </dgm:t>
    </dgm:pt>
    <dgm:pt modelId="{54233E6F-9B40-470A-8E02-10B62C006DEE}" type="parTrans" cxnId="{223110EB-809C-4E6C-BC01-FDFE9474DF18}">
      <dgm:prSet/>
      <dgm:spPr/>
      <dgm:t>
        <a:bodyPr/>
        <a:lstStyle/>
        <a:p>
          <a:endParaRPr lang="en-US" sz="1000" b="1"/>
        </a:p>
      </dgm:t>
    </dgm:pt>
    <dgm:pt modelId="{6AA7888B-8668-4CBA-AA45-903F80786E77}">
      <dgm:prSet custT="1"/>
      <dgm:spPr/>
      <dgm:t>
        <a:bodyPr/>
        <a:lstStyle/>
        <a:p>
          <a:r>
            <a:rPr lang="en-US" sz="1000" b="1" dirty="0" smtClean="0"/>
            <a:t>Litigation Support</a:t>
          </a:r>
          <a:endParaRPr lang="en-US" sz="1000" b="1" dirty="0"/>
        </a:p>
      </dgm:t>
    </dgm:pt>
    <dgm:pt modelId="{C3AB797F-6E96-4A77-B86B-AE65A38A63FE}" type="parTrans" cxnId="{31905A82-B141-4B5E-A86A-B3DAA6A82CCB}">
      <dgm:prSet/>
      <dgm:spPr/>
      <dgm:t>
        <a:bodyPr/>
        <a:lstStyle/>
        <a:p>
          <a:endParaRPr lang="en-US"/>
        </a:p>
      </dgm:t>
    </dgm:pt>
    <dgm:pt modelId="{62A2E4D8-BFEC-4278-9F71-9805FB557C99}" type="sibTrans" cxnId="{31905A82-B141-4B5E-A86A-B3DAA6A82CCB}">
      <dgm:prSet/>
      <dgm:spPr/>
      <dgm:t>
        <a:bodyPr/>
        <a:lstStyle/>
        <a:p>
          <a:endParaRPr lang="en-US"/>
        </a:p>
      </dgm:t>
    </dgm:pt>
    <dgm:pt modelId="{4E8FC153-DE4D-4394-96FA-8B055BA7EC02}" type="pres">
      <dgm:prSet presAssocID="{311FBA7E-1057-4282-962B-E7635027A55E}" presName="Name0" presStyleCnt="0">
        <dgm:presLayoutVars>
          <dgm:chMax val="1"/>
          <dgm:dir/>
          <dgm:animLvl val="ctr"/>
          <dgm:resizeHandles val="exact"/>
        </dgm:presLayoutVars>
      </dgm:prSet>
      <dgm:spPr/>
      <dgm:t>
        <a:bodyPr/>
        <a:lstStyle/>
        <a:p>
          <a:endParaRPr lang="en-US"/>
        </a:p>
      </dgm:t>
    </dgm:pt>
    <dgm:pt modelId="{864779C8-BA38-4C02-B544-85AC49E443A9}" type="pres">
      <dgm:prSet presAssocID="{8E0B0CC1-3903-46FA-A72A-39852BBDE19B}" presName="centerShape" presStyleLbl="node0" presStyleIdx="0" presStyleCnt="1" custScaleX="117322" custScaleY="114610"/>
      <dgm:spPr/>
      <dgm:t>
        <a:bodyPr/>
        <a:lstStyle/>
        <a:p>
          <a:endParaRPr lang="en-US"/>
        </a:p>
      </dgm:t>
    </dgm:pt>
    <dgm:pt modelId="{6042D9DE-6369-41E7-8365-244A002753B1}" type="pres">
      <dgm:prSet presAssocID="{996F0456-9556-4F86-BEC0-1F8805D84311}" presName="node" presStyleLbl="node1" presStyleIdx="0" presStyleCnt="8" custScaleX="118641" custScaleY="111926">
        <dgm:presLayoutVars>
          <dgm:bulletEnabled val="1"/>
        </dgm:presLayoutVars>
      </dgm:prSet>
      <dgm:spPr/>
      <dgm:t>
        <a:bodyPr/>
        <a:lstStyle/>
        <a:p>
          <a:endParaRPr lang="en-US"/>
        </a:p>
      </dgm:t>
    </dgm:pt>
    <dgm:pt modelId="{E9A4372D-F377-4844-B7C9-61F8C9822D0F}" type="pres">
      <dgm:prSet presAssocID="{996F0456-9556-4F86-BEC0-1F8805D84311}" presName="dummy" presStyleCnt="0"/>
      <dgm:spPr/>
      <dgm:t>
        <a:bodyPr/>
        <a:lstStyle/>
        <a:p>
          <a:endParaRPr lang="en-US"/>
        </a:p>
      </dgm:t>
    </dgm:pt>
    <dgm:pt modelId="{BD98DD6F-679C-4195-A852-B6745E7C41C6}" type="pres">
      <dgm:prSet presAssocID="{49C67425-DFB5-4880-9247-5C4995C287A8}" presName="sibTrans" presStyleLbl="sibTrans2D1" presStyleIdx="0" presStyleCnt="8"/>
      <dgm:spPr/>
      <dgm:t>
        <a:bodyPr/>
        <a:lstStyle/>
        <a:p>
          <a:endParaRPr lang="en-US"/>
        </a:p>
      </dgm:t>
    </dgm:pt>
    <dgm:pt modelId="{B6657441-5A0B-4911-8732-215CB94B2F67}" type="pres">
      <dgm:prSet presAssocID="{D2BF5AD4-9B75-45FA-8546-A5F00ED544CD}" presName="node" presStyleLbl="node1" presStyleIdx="1" presStyleCnt="8" custScaleX="118641" custScaleY="111926">
        <dgm:presLayoutVars>
          <dgm:bulletEnabled val="1"/>
        </dgm:presLayoutVars>
      </dgm:prSet>
      <dgm:spPr/>
      <dgm:t>
        <a:bodyPr/>
        <a:lstStyle/>
        <a:p>
          <a:endParaRPr lang="en-US"/>
        </a:p>
      </dgm:t>
    </dgm:pt>
    <dgm:pt modelId="{9D226C95-5851-4FF9-8A97-190560657B84}" type="pres">
      <dgm:prSet presAssocID="{D2BF5AD4-9B75-45FA-8546-A5F00ED544CD}" presName="dummy" presStyleCnt="0"/>
      <dgm:spPr/>
      <dgm:t>
        <a:bodyPr/>
        <a:lstStyle/>
        <a:p>
          <a:endParaRPr lang="en-US"/>
        </a:p>
      </dgm:t>
    </dgm:pt>
    <dgm:pt modelId="{337A1B18-18DA-4F85-AD9E-5EA5C29AA7CB}" type="pres">
      <dgm:prSet presAssocID="{230D1755-63E7-464D-847C-674ADA5B05E4}" presName="sibTrans" presStyleLbl="sibTrans2D1" presStyleIdx="1" presStyleCnt="8"/>
      <dgm:spPr/>
      <dgm:t>
        <a:bodyPr/>
        <a:lstStyle/>
        <a:p>
          <a:endParaRPr lang="en-US"/>
        </a:p>
      </dgm:t>
    </dgm:pt>
    <dgm:pt modelId="{704E26B1-6203-4ADB-8A95-1234AF77EFC5}" type="pres">
      <dgm:prSet presAssocID="{72725383-4FA0-4AEE-97C9-A3F1961FF10D}" presName="node" presStyleLbl="node1" presStyleIdx="2" presStyleCnt="8" custScaleX="123249" custScaleY="115916">
        <dgm:presLayoutVars>
          <dgm:bulletEnabled val="1"/>
        </dgm:presLayoutVars>
      </dgm:prSet>
      <dgm:spPr/>
      <dgm:t>
        <a:bodyPr/>
        <a:lstStyle/>
        <a:p>
          <a:endParaRPr lang="en-US"/>
        </a:p>
      </dgm:t>
    </dgm:pt>
    <dgm:pt modelId="{E29D9481-3053-487B-9F3F-CF6AB30A4D9D}" type="pres">
      <dgm:prSet presAssocID="{72725383-4FA0-4AEE-97C9-A3F1961FF10D}" presName="dummy" presStyleCnt="0"/>
      <dgm:spPr/>
      <dgm:t>
        <a:bodyPr/>
        <a:lstStyle/>
        <a:p>
          <a:endParaRPr lang="en-US"/>
        </a:p>
      </dgm:t>
    </dgm:pt>
    <dgm:pt modelId="{7B5B7A4F-EE7F-48D6-B027-0E0005362DB3}" type="pres">
      <dgm:prSet presAssocID="{D05A77AB-3E95-442E-82B5-24F624599A68}" presName="sibTrans" presStyleLbl="sibTrans2D1" presStyleIdx="2" presStyleCnt="8"/>
      <dgm:spPr/>
      <dgm:t>
        <a:bodyPr/>
        <a:lstStyle/>
        <a:p>
          <a:endParaRPr lang="en-US"/>
        </a:p>
      </dgm:t>
    </dgm:pt>
    <dgm:pt modelId="{4BDB8BD4-0B7F-480D-92B9-6681DD65D881}" type="pres">
      <dgm:prSet presAssocID="{6AA7888B-8668-4CBA-AA45-903F80786E77}" presName="node" presStyleLbl="node1" presStyleIdx="3" presStyleCnt="8" custScaleX="118788" custScaleY="113833">
        <dgm:presLayoutVars>
          <dgm:bulletEnabled val="1"/>
        </dgm:presLayoutVars>
      </dgm:prSet>
      <dgm:spPr/>
      <dgm:t>
        <a:bodyPr/>
        <a:lstStyle/>
        <a:p>
          <a:endParaRPr lang="en-US"/>
        </a:p>
      </dgm:t>
    </dgm:pt>
    <dgm:pt modelId="{FFD12EFD-4CE5-4234-A4FC-0C3D51F1AC89}" type="pres">
      <dgm:prSet presAssocID="{6AA7888B-8668-4CBA-AA45-903F80786E77}" presName="dummy" presStyleCnt="0"/>
      <dgm:spPr/>
      <dgm:t>
        <a:bodyPr/>
        <a:lstStyle/>
        <a:p>
          <a:endParaRPr lang="en-US"/>
        </a:p>
      </dgm:t>
    </dgm:pt>
    <dgm:pt modelId="{23536636-AA70-482B-8713-7F267C3C97CA}" type="pres">
      <dgm:prSet presAssocID="{62A2E4D8-BFEC-4278-9F71-9805FB557C99}" presName="sibTrans" presStyleLbl="sibTrans2D1" presStyleIdx="3" presStyleCnt="8"/>
      <dgm:spPr/>
      <dgm:t>
        <a:bodyPr/>
        <a:lstStyle/>
        <a:p>
          <a:endParaRPr lang="en-US"/>
        </a:p>
      </dgm:t>
    </dgm:pt>
    <dgm:pt modelId="{BA001EE2-8EF4-4BA9-945D-01AE7221840E}" type="pres">
      <dgm:prSet presAssocID="{6B124CFD-846C-4C83-899D-08E1292DE08E}" presName="node" presStyleLbl="node1" presStyleIdx="4" presStyleCnt="8" custScaleX="118641" custScaleY="111926">
        <dgm:presLayoutVars>
          <dgm:bulletEnabled val="1"/>
        </dgm:presLayoutVars>
      </dgm:prSet>
      <dgm:spPr/>
      <dgm:t>
        <a:bodyPr/>
        <a:lstStyle/>
        <a:p>
          <a:endParaRPr lang="en-US"/>
        </a:p>
      </dgm:t>
    </dgm:pt>
    <dgm:pt modelId="{F7A14136-6209-4475-9F4B-320A49B82492}" type="pres">
      <dgm:prSet presAssocID="{6B124CFD-846C-4C83-899D-08E1292DE08E}" presName="dummy" presStyleCnt="0"/>
      <dgm:spPr/>
      <dgm:t>
        <a:bodyPr/>
        <a:lstStyle/>
        <a:p>
          <a:endParaRPr lang="en-US"/>
        </a:p>
      </dgm:t>
    </dgm:pt>
    <dgm:pt modelId="{EF61FDAE-0DFB-46B4-B824-6173D30BECF8}" type="pres">
      <dgm:prSet presAssocID="{797C6E37-A266-4B8C-A5F1-E3A4A1BB32B9}" presName="sibTrans" presStyleLbl="sibTrans2D1" presStyleIdx="4" presStyleCnt="8"/>
      <dgm:spPr/>
      <dgm:t>
        <a:bodyPr/>
        <a:lstStyle/>
        <a:p>
          <a:endParaRPr lang="en-US"/>
        </a:p>
      </dgm:t>
    </dgm:pt>
    <dgm:pt modelId="{25E12A40-195B-4313-A844-E4DD999407FA}" type="pres">
      <dgm:prSet presAssocID="{5E1DA871-A195-4FB1-942B-91E3FDFC6C43}" presName="node" presStyleLbl="node1" presStyleIdx="5" presStyleCnt="8" custScaleX="118641" custScaleY="111926">
        <dgm:presLayoutVars>
          <dgm:bulletEnabled val="1"/>
        </dgm:presLayoutVars>
      </dgm:prSet>
      <dgm:spPr/>
      <dgm:t>
        <a:bodyPr/>
        <a:lstStyle/>
        <a:p>
          <a:endParaRPr lang="en-US"/>
        </a:p>
      </dgm:t>
    </dgm:pt>
    <dgm:pt modelId="{32D3FEBF-7B36-48EC-92F0-F2D3BBF0A4F0}" type="pres">
      <dgm:prSet presAssocID="{5E1DA871-A195-4FB1-942B-91E3FDFC6C43}" presName="dummy" presStyleCnt="0"/>
      <dgm:spPr/>
      <dgm:t>
        <a:bodyPr/>
        <a:lstStyle/>
        <a:p>
          <a:endParaRPr lang="en-US"/>
        </a:p>
      </dgm:t>
    </dgm:pt>
    <dgm:pt modelId="{66820E17-C0A4-4CEC-85AA-958BED946F7F}" type="pres">
      <dgm:prSet presAssocID="{C941E7B0-82AF-432F-87E1-5B6B0372A21D}" presName="sibTrans" presStyleLbl="sibTrans2D1" presStyleIdx="5" presStyleCnt="8"/>
      <dgm:spPr/>
      <dgm:t>
        <a:bodyPr/>
        <a:lstStyle/>
        <a:p>
          <a:endParaRPr lang="en-US"/>
        </a:p>
      </dgm:t>
    </dgm:pt>
    <dgm:pt modelId="{C94F8B53-66E0-47D5-A348-8C0AA9DD9927}" type="pres">
      <dgm:prSet presAssocID="{A84EBD8C-4C54-4266-B5E1-5EB16F80144D}" presName="node" presStyleLbl="node1" presStyleIdx="6" presStyleCnt="8" custScaleX="118641" custScaleY="111926">
        <dgm:presLayoutVars>
          <dgm:bulletEnabled val="1"/>
        </dgm:presLayoutVars>
      </dgm:prSet>
      <dgm:spPr/>
      <dgm:t>
        <a:bodyPr/>
        <a:lstStyle/>
        <a:p>
          <a:endParaRPr lang="en-US"/>
        </a:p>
      </dgm:t>
    </dgm:pt>
    <dgm:pt modelId="{2ED47B5F-12D5-4306-80FC-46BB1708C457}" type="pres">
      <dgm:prSet presAssocID="{A84EBD8C-4C54-4266-B5E1-5EB16F80144D}" presName="dummy" presStyleCnt="0"/>
      <dgm:spPr/>
      <dgm:t>
        <a:bodyPr/>
        <a:lstStyle/>
        <a:p>
          <a:endParaRPr lang="en-US"/>
        </a:p>
      </dgm:t>
    </dgm:pt>
    <dgm:pt modelId="{FFF38B30-8603-4506-AE65-E2FF0EDA2A85}" type="pres">
      <dgm:prSet presAssocID="{D8576E90-7003-4145-AE5A-A26E0D5D25AD}" presName="sibTrans" presStyleLbl="sibTrans2D1" presStyleIdx="6" presStyleCnt="8"/>
      <dgm:spPr/>
      <dgm:t>
        <a:bodyPr/>
        <a:lstStyle/>
        <a:p>
          <a:endParaRPr lang="en-US"/>
        </a:p>
      </dgm:t>
    </dgm:pt>
    <dgm:pt modelId="{D3FF2D1F-295B-4057-8C71-597C88E925CE}" type="pres">
      <dgm:prSet presAssocID="{4F0B7229-6F29-4234-8BA8-7C46FBF3BAA8}" presName="node" presStyleLbl="node1" presStyleIdx="7" presStyleCnt="8" custScaleX="118641" custScaleY="111926">
        <dgm:presLayoutVars>
          <dgm:bulletEnabled val="1"/>
        </dgm:presLayoutVars>
      </dgm:prSet>
      <dgm:spPr/>
      <dgm:t>
        <a:bodyPr/>
        <a:lstStyle/>
        <a:p>
          <a:endParaRPr lang="en-US"/>
        </a:p>
      </dgm:t>
    </dgm:pt>
    <dgm:pt modelId="{BAF769C3-B6F8-4F1D-8FCD-C4CBEF5CE3DB}" type="pres">
      <dgm:prSet presAssocID="{4F0B7229-6F29-4234-8BA8-7C46FBF3BAA8}" presName="dummy" presStyleCnt="0"/>
      <dgm:spPr/>
      <dgm:t>
        <a:bodyPr/>
        <a:lstStyle/>
        <a:p>
          <a:endParaRPr lang="en-US"/>
        </a:p>
      </dgm:t>
    </dgm:pt>
    <dgm:pt modelId="{B09F29DB-5FB7-4DBD-B37B-18E28FD341DF}" type="pres">
      <dgm:prSet presAssocID="{6F91E87C-4693-47E0-991D-00D05672A2DA}" presName="sibTrans" presStyleLbl="sibTrans2D1" presStyleIdx="7" presStyleCnt="8"/>
      <dgm:spPr/>
      <dgm:t>
        <a:bodyPr/>
        <a:lstStyle/>
        <a:p>
          <a:endParaRPr lang="en-US"/>
        </a:p>
      </dgm:t>
    </dgm:pt>
  </dgm:ptLst>
  <dgm:cxnLst>
    <dgm:cxn modelId="{33ACB7A1-83E1-483D-9EB1-961AAAC996DB}" srcId="{311FBA7E-1057-4282-962B-E7635027A55E}" destId="{8E0B0CC1-3903-46FA-A72A-39852BBDE19B}" srcOrd="0" destOrd="0" parTransId="{BC80A483-3119-4815-A383-CB5519BDA0E5}" sibTransId="{3F3D4158-E76E-4698-8C22-FF80878D465E}"/>
    <dgm:cxn modelId="{D1EFABBD-3C6F-48D9-AC50-EF4D3E1A3144}" type="presOf" srcId="{797C6E37-A266-4B8C-A5F1-E3A4A1BB32B9}" destId="{EF61FDAE-0DFB-46B4-B824-6173D30BECF8}" srcOrd="0" destOrd="0" presId="urn:microsoft.com/office/officeart/2005/8/layout/radial6"/>
    <dgm:cxn modelId="{A43FAF1F-2E2A-437C-B4F0-280BD48C389E}" type="presOf" srcId="{8E0B0CC1-3903-46FA-A72A-39852BBDE19B}" destId="{864779C8-BA38-4C02-B544-85AC49E443A9}" srcOrd="0" destOrd="0" presId="urn:microsoft.com/office/officeart/2005/8/layout/radial6"/>
    <dgm:cxn modelId="{7D4FBFD2-8871-4014-B0BF-F6094D943EC1}" type="presOf" srcId="{C941E7B0-82AF-432F-87E1-5B6B0372A21D}" destId="{66820E17-C0A4-4CEC-85AA-958BED946F7F}" srcOrd="0" destOrd="0" presId="urn:microsoft.com/office/officeart/2005/8/layout/radial6"/>
    <dgm:cxn modelId="{B6F9D6E9-C6DA-43A9-AF5E-2BCC5ED30205}" srcId="{8E0B0CC1-3903-46FA-A72A-39852BBDE19B}" destId="{A84EBD8C-4C54-4266-B5E1-5EB16F80144D}" srcOrd="6" destOrd="0" parTransId="{4457F949-F6F4-4036-AED8-CC89A05D450A}" sibTransId="{D8576E90-7003-4145-AE5A-A26E0D5D25AD}"/>
    <dgm:cxn modelId="{B0D2F814-0449-4EB7-AB73-F09B4A64F4D6}" type="presOf" srcId="{311FBA7E-1057-4282-962B-E7635027A55E}" destId="{4E8FC153-DE4D-4394-96FA-8B055BA7EC02}" srcOrd="0" destOrd="0" presId="urn:microsoft.com/office/officeart/2005/8/layout/radial6"/>
    <dgm:cxn modelId="{54D43AAD-9C37-4389-AA46-350104C5B050}" type="presOf" srcId="{6B124CFD-846C-4C83-899D-08E1292DE08E}" destId="{BA001EE2-8EF4-4BA9-945D-01AE7221840E}" srcOrd="0" destOrd="0" presId="urn:microsoft.com/office/officeart/2005/8/layout/radial6"/>
    <dgm:cxn modelId="{C79268AC-3CDA-4F64-A43A-D7744CE158CF}" srcId="{8E0B0CC1-3903-46FA-A72A-39852BBDE19B}" destId="{72725383-4FA0-4AEE-97C9-A3F1961FF10D}" srcOrd="2" destOrd="0" parTransId="{062E5A19-BC51-40A4-B465-8A480DC084EB}" sibTransId="{D05A77AB-3E95-442E-82B5-24F624599A68}"/>
    <dgm:cxn modelId="{E1E1C3C7-CD79-4948-9581-9E6BAEBC3EDE}" srcId="{8E0B0CC1-3903-46FA-A72A-39852BBDE19B}" destId="{6B124CFD-846C-4C83-899D-08E1292DE08E}" srcOrd="4" destOrd="0" parTransId="{03C190BD-F81B-43B5-B1AF-571E39ADE182}" sibTransId="{797C6E37-A266-4B8C-A5F1-E3A4A1BB32B9}"/>
    <dgm:cxn modelId="{AADAF770-80AA-406D-B674-B53DA207D03D}" type="presOf" srcId="{72725383-4FA0-4AEE-97C9-A3F1961FF10D}" destId="{704E26B1-6203-4ADB-8A95-1234AF77EFC5}" srcOrd="0" destOrd="0" presId="urn:microsoft.com/office/officeart/2005/8/layout/radial6"/>
    <dgm:cxn modelId="{D578507D-3BEA-41F8-A60F-FD1ACB79E671}" type="presOf" srcId="{996F0456-9556-4F86-BEC0-1F8805D84311}" destId="{6042D9DE-6369-41E7-8365-244A002753B1}" srcOrd="0" destOrd="0" presId="urn:microsoft.com/office/officeart/2005/8/layout/radial6"/>
    <dgm:cxn modelId="{B58C1DD5-23EA-403C-AD9E-D87B611768CF}" type="presOf" srcId="{230D1755-63E7-464D-847C-674ADA5B05E4}" destId="{337A1B18-18DA-4F85-AD9E-5EA5C29AA7CB}" srcOrd="0" destOrd="0" presId="urn:microsoft.com/office/officeart/2005/8/layout/radial6"/>
    <dgm:cxn modelId="{F38AC76C-0071-4C8C-BC55-F87069A9B75B}" srcId="{8E0B0CC1-3903-46FA-A72A-39852BBDE19B}" destId="{D2BF5AD4-9B75-45FA-8546-A5F00ED544CD}" srcOrd="1" destOrd="0" parTransId="{B2D6110B-BC6E-4F9D-8435-4DF734D50ACB}" sibTransId="{230D1755-63E7-464D-847C-674ADA5B05E4}"/>
    <dgm:cxn modelId="{D69E8FEB-BC39-488B-9089-0CDE73B7EDF6}" type="presOf" srcId="{D8576E90-7003-4145-AE5A-A26E0D5D25AD}" destId="{FFF38B30-8603-4506-AE65-E2FF0EDA2A85}" srcOrd="0" destOrd="0" presId="urn:microsoft.com/office/officeart/2005/8/layout/radial6"/>
    <dgm:cxn modelId="{31905A82-B141-4B5E-A86A-B3DAA6A82CCB}" srcId="{8E0B0CC1-3903-46FA-A72A-39852BBDE19B}" destId="{6AA7888B-8668-4CBA-AA45-903F80786E77}" srcOrd="3" destOrd="0" parTransId="{C3AB797F-6E96-4A77-B86B-AE65A38A63FE}" sibTransId="{62A2E4D8-BFEC-4278-9F71-9805FB557C99}"/>
    <dgm:cxn modelId="{CE8493B6-E78E-4AF0-A044-F2BFE54222EC}" type="presOf" srcId="{6AA7888B-8668-4CBA-AA45-903F80786E77}" destId="{4BDB8BD4-0B7F-480D-92B9-6681DD65D881}" srcOrd="0" destOrd="0" presId="urn:microsoft.com/office/officeart/2005/8/layout/radial6"/>
    <dgm:cxn modelId="{875968AC-4B89-43DB-BDB5-8804FFFAF940}" type="presOf" srcId="{D05A77AB-3E95-442E-82B5-24F624599A68}" destId="{7B5B7A4F-EE7F-48D6-B027-0E0005362DB3}" srcOrd="0" destOrd="0" presId="urn:microsoft.com/office/officeart/2005/8/layout/radial6"/>
    <dgm:cxn modelId="{B55E9E45-3977-44B8-8389-8B87E7FD03D7}" type="presOf" srcId="{5E1DA871-A195-4FB1-942B-91E3FDFC6C43}" destId="{25E12A40-195B-4313-A844-E4DD999407FA}" srcOrd="0" destOrd="0" presId="urn:microsoft.com/office/officeart/2005/8/layout/radial6"/>
    <dgm:cxn modelId="{F8BF39A4-AF52-47E9-8637-D482DBED06D7}" type="presOf" srcId="{49C67425-DFB5-4880-9247-5C4995C287A8}" destId="{BD98DD6F-679C-4195-A852-B6745E7C41C6}" srcOrd="0" destOrd="0" presId="urn:microsoft.com/office/officeart/2005/8/layout/radial6"/>
    <dgm:cxn modelId="{72CD2ECC-FBA6-4E5D-8D1B-845A1AFBA901}" type="presOf" srcId="{D2BF5AD4-9B75-45FA-8546-A5F00ED544CD}" destId="{B6657441-5A0B-4911-8732-215CB94B2F67}" srcOrd="0" destOrd="0" presId="urn:microsoft.com/office/officeart/2005/8/layout/radial6"/>
    <dgm:cxn modelId="{9055F7CA-B191-4F8A-8279-5B14E95EA951}" type="presOf" srcId="{4F0B7229-6F29-4234-8BA8-7C46FBF3BAA8}" destId="{D3FF2D1F-295B-4057-8C71-597C88E925CE}" srcOrd="0" destOrd="0" presId="urn:microsoft.com/office/officeart/2005/8/layout/radial6"/>
    <dgm:cxn modelId="{6E290A09-F12A-4088-8D81-C974DDB8F72B}" srcId="{8E0B0CC1-3903-46FA-A72A-39852BBDE19B}" destId="{4F0B7229-6F29-4234-8BA8-7C46FBF3BAA8}" srcOrd="7" destOrd="0" parTransId="{6B3A6F84-AAB1-44B6-895A-07867828CB3E}" sibTransId="{6F91E87C-4693-47E0-991D-00D05672A2DA}"/>
    <dgm:cxn modelId="{58AE2625-5A7F-44EA-855E-B0E1EEEE4739}" type="presOf" srcId="{A84EBD8C-4C54-4266-B5E1-5EB16F80144D}" destId="{C94F8B53-66E0-47D5-A348-8C0AA9DD9927}" srcOrd="0" destOrd="0" presId="urn:microsoft.com/office/officeart/2005/8/layout/radial6"/>
    <dgm:cxn modelId="{EE3C147A-16AA-4729-8EA2-E1AEF975974D}" type="presOf" srcId="{62A2E4D8-BFEC-4278-9F71-9805FB557C99}" destId="{23536636-AA70-482B-8713-7F267C3C97CA}" srcOrd="0" destOrd="0" presId="urn:microsoft.com/office/officeart/2005/8/layout/radial6"/>
    <dgm:cxn modelId="{88D12E04-DF18-4C21-944A-2503D59ABA17}" type="presOf" srcId="{6F91E87C-4693-47E0-991D-00D05672A2DA}" destId="{B09F29DB-5FB7-4DBD-B37B-18E28FD341DF}" srcOrd="0" destOrd="0" presId="urn:microsoft.com/office/officeart/2005/8/layout/radial6"/>
    <dgm:cxn modelId="{223110EB-809C-4E6C-BC01-FDFE9474DF18}" srcId="{8E0B0CC1-3903-46FA-A72A-39852BBDE19B}" destId="{996F0456-9556-4F86-BEC0-1F8805D84311}" srcOrd="0" destOrd="0" parTransId="{54233E6F-9B40-470A-8E02-10B62C006DEE}" sibTransId="{49C67425-DFB5-4880-9247-5C4995C287A8}"/>
    <dgm:cxn modelId="{B0B80E8A-8E37-4D9D-8182-0C01BF7278EF}" srcId="{8E0B0CC1-3903-46FA-A72A-39852BBDE19B}" destId="{5E1DA871-A195-4FB1-942B-91E3FDFC6C43}" srcOrd="5" destOrd="0" parTransId="{9B3035E8-8088-47A5-AE4A-A05EFA2B4448}" sibTransId="{C941E7B0-82AF-432F-87E1-5B6B0372A21D}"/>
    <dgm:cxn modelId="{F348E9F9-9380-4714-84D5-0040AA3B920A}" type="presParOf" srcId="{4E8FC153-DE4D-4394-96FA-8B055BA7EC02}" destId="{864779C8-BA38-4C02-B544-85AC49E443A9}" srcOrd="0" destOrd="0" presId="urn:microsoft.com/office/officeart/2005/8/layout/radial6"/>
    <dgm:cxn modelId="{4FC375C8-682D-479C-B267-76D7B2AE9E22}" type="presParOf" srcId="{4E8FC153-DE4D-4394-96FA-8B055BA7EC02}" destId="{6042D9DE-6369-41E7-8365-244A002753B1}" srcOrd="1" destOrd="0" presId="urn:microsoft.com/office/officeart/2005/8/layout/radial6"/>
    <dgm:cxn modelId="{9217E2CB-5F7A-4F0C-90CE-57C750198BF3}" type="presParOf" srcId="{4E8FC153-DE4D-4394-96FA-8B055BA7EC02}" destId="{E9A4372D-F377-4844-B7C9-61F8C9822D0F}" srcOrd="2" destOrd="0" presId="urn:microsoft.com/office/officeart/2005/8/layout/radial6"/>
    <dgm:cxn modelId="{D18CA627-4BEA-4633-97F3-4D78222CB131}" type="presParOf" srcId="{4E8FC153-DE4D-4394-96FA-8B055BA7EC02}" destId="{BD98DD6F-679C-4195-A852-B6745E7C41C6}" srcOrd="3" destOrd="0" presId="urn:microsoft.com/office/officeart/2005/8/layout/radial6"/>
    <dgm:cxn modelId="{D5C3E0EE-F88E-4571-9815-14B63EF22FFD}" type="presParOf" srcId="{4E8FC153-DE4D-4394-96FA-8B055BA7EC02}" destId="{B6657441-5A0B-4911-8732-215CB94B2F67}" srcOrd="4" destOrd="0" presId="urn:microsoft.com/office/officeart/2005/8/layout/radial6"/>
    <dgm:cxn modelId="{1911FDC9-B4CE-4119-BEAB-2BECF74CE42C}" type="presParOf" srcId="{4E8FC153-DE4D-4394-96FA-8B055BA7EC02}" destId="{9D226C95-5851-4FF9-8A97-190560657B84}" srcOrd="5" destOrd="0" presId="urn:microsoft.com/office/officeart/2005/8/layout/radial6"/>
    <dgm:cxn modelId="{96AA4C35-E611-4320-9EAC-5B0293CCDF09}" type="presParOf" srcId="{4E8FC153-DE4D-4394-96FA-8B055BA7EC02}" destId="{337A1B18-18DA-4F85-AD9E-5EA5C29AA7CB}" srcOrd="6" destOrd="0" presId="urn:microsoft.com/office/officeart/2005/8/layout/radial6"/>
    <dgm:cxn modelId="{52AB0B5F-6B8A-48B4-A9B6-A147A269B87B}" type="presParOf" srcId="{4E8FC153-DE4D-4394-96FA-8B055BA7EC02}" destId="{704E26B1-6203-4ADB-8A95-1234AF77EFC5}" srcOrd="7" destOrd="0" presId="urn:microsoft.com/office/officeart/2005/8/layout/radial6"/>
    <dgm:cxn modelId="{44258A24-D62A-4B0F-9F1B-8C96B185D9B3}" type="presParOf" srcId="{4E8FC153-DE4D-4394-96FA-8B055BA7EC02}" destId="{E29D9481-3053-487B-9F3F-CF6AB30A4D9D}" srcOrd="8" destOrd="0" presId="urn:microsoft.com/office/officeart/2005/8/layout/radial6"/>
    <dgm:cxn modelId="{28D73A5F-47D9-4097-8166-4BA33222E3DF}" type="presParOf" srcId="{4E8FC153-DE4D-4394-96FA-8B055BA7EC02}" destId="{7B5B7A4F-EE7F-48D6-B027-0E0005362DB3}" srcOrd="9" destOrd="0" presId="urn:microsoft.com/office/officeart/2005/8/layout/radial6"/>
    <dgm:cxn modelId="{23563324-64B9-4790-98BB-8C467D86ACCC}" type="presParOf" srcId="{4E8FC153-DE4D-4394-96FA-8B055BA7EC02}" destId="{4BDB8BD4-0B7F-480D-92B9-6681DD65D881}" srcOrd="10" destOrd="0" presId="urn:microsoft.com/office/officeart/2005/8/layout/radial6"/>
    <dgm:cxn modelId="{41CF9163-9B93-407B-ACB9-D1F2E7DCD783}" type="presParOf" srcId="{4E8FC153-DE4D-4394-96FA-8B055BA7EC02}" destId="{FFD12EFD-4CE5-4234-A4FC-0C3D51F1AC89}" srcOrd="11" destOrd="0" presId="urn:microsoft.com/office/officeart/2005/8/layout/radial6"/>
    <dgm:cxn modelId="{F1EDF9DD-E09F-471D-92AC-2CD593F8E3A7}" type="presParOf" srcId="{4E8FC153-DE4D-4394-96FA-8B055BA7EC02}" destId="{23536636-AA70-482B-8713-7F267C3C97CA}" srcOrd="12" destOrd="0" presId="urn:microsoft.com/office/officeart/2005/8/layout/radial6"/>
    <dgm:cxn modelId="{D88B7138-4651-4283-B2D6-7C6C1D03E5FD}" type="presParOf" srcId="{4E8FC153-DE4D-4394-96FA-8B055BA7EC02}" destId="{BA001EE2-8EF4-4BA9-945D-01AE7221840E}" srcOrd="13" destOrd="0" presId="urn:microsoft.com/office/officeart/2005/8/layout/radial6"/>
    <dgm:cxn modelId="{0A672673-9072-43CE-9990-11715DBFCAF7}" type="presParOf" srcId="{4E8FC153-DE4D-4394-96FA-8B055BA7EC02}" destId="{F7A14136-6209-4475-9F4B-320A49B82492}" srcOrd="14" destOrd="0" presId="urn:microsoft.com/office/officeart/2005/8/layout/radial6"/>
    <dgm:cxn modelId="{47B14DE3-4602-4549-A625-95C3E2B7A5DF}" type="presParOf" srcId="{4E8FC153-DE4D-4394-96FA-8B055BA7EC02}" destId="{EF61FDAE-0DFB-46B4-B824-6173D30BECF8}" srcOrd="15" destOrd="0" presId="urn:microsoft.com/office/officeart/2005/8/layout/radial6"/>
    <dgm:cxn modelId="{07798E91-4698-40F2-A1B5-87F584662DCE}" type="presParOf" srcId="{4E8FC153-DE4D-4394-96FA-8B055BA7EC02}" destId="{25E12A40-195B-4313-A844-E4DD999407FA}" srcOrd="16" destOrd="0" presId="urn:microsoft.com/office/officeart/2005/8/layout/radial6"/>
    <dgm:cxn modelId="{95A2F727-05BF-4819-BC39-43A648011591}" type="presParOf" srcId="{4E8FC153-DE4D-4394-96FA-8B055BA7EC02}" destId="{32D3FEBF-7B36-48EC-92F0-F2D3BBF0A4F0}" srcOrd="17" destOrd="0" presId="urn:microsoft.com/office/officeart/2005/8/layout/radial6"/>
    <dgm:cxn modelId="{173A464C-3B42-4CFD-98FC-58FB1050EC66}" type="presParOf" srcId="{4E8FC153-DE4D-4394-96FA-8B055BA7EC02}" destId="{66820E17-C0A4-4CEC-85AA-958BED946F7F}" srcOrd="18" destOrd="0" presId="urn:microsoft.com/office/officeart/2005/8/layout/radial6"/>
    <dgm:cxn modelId="{27C5970C-F332-428B-8433-0A3F24467551}" type="presParOf" srcId="{4E8FC153-DE4D-4394-96FA-8B055BA7EC02}" destId="{C94F8B53-66E0-47D5-A348-8C0AA9DD9927}" srcOrd="19" destOrd="0" presId="urn:microsoft.com/office/officeart/2005/8/layout/radial6"/>
    <dgm:cxn modelId="{7DB39A38-654C-47BC-88C2-9629CB186197}" type="presParOf" srcId="{4E8FC153-DE4D-4394-96FA-8B055BA7EC02}" destId="{2ED47B5F-12D5-4306-80FC-46BB1708C457}" srcOrd="20" destOrd="0" presId="urn:microsoft.com/office/officeart/2005/8/layout/radial6"/>
    <dgm:cxn modelId="{F9C277BD-50B1-4E3B-B2EF-45717B6F7456}" type="presParOf" srcId="{4E8FC153-DE4D-4394-96FA-8B055BA7EC02}" destId="{FFF38B30-8603-4506-AE65-E2FF0EDA2A85}" srcOrd="21" destOrd="0" presId="urn:microsoft.com/office/officeart/2005/8/layout/radial6"/>
    <dgm:cxn modelId="{FC847F2A-3195-44BE-A6BF-43A9418EECFF}" type="presParOf" srcId="{4E8FC153-DE4D-4394-96FA-8B055BA7EC02}" destId="{D3FF2D1F-295B-4057-8C71-597C88E925CE}" srcOrd="22" destOrd="0" presId="urn:microsoft.com/office/officeart/2005/8/layout/radial6"/>
    <dgm:cxn modelId="{0B9BD0F6-904C-4211-B5D0-18F5AA94B704}" type="presParOf" srcId="{4E8FC153-DE4D-4394-96FA-8B055BA7EC02}" destId="{BAF769C3-B6F8-4F1D-8FCD-C4CBEF5CE3DB}" srcOrd="23" destOrd="0" presId="urn:microsoft.com/office/officeart/2005/8/layout/radial6"/>
    <dgm:cxn modelId="{0F777E5E-3EF7-4F0C-B590-FDFB3063DFB4}" type="presParOf" srcId="{4E8FC153-DE4D-4394-96FA-8B055BA7EC02}" destId="{B09F29DB-5FB7-4DBD-B37B-18E28FD341DF}" srcOrd="24"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9F29DB-5FB7-4DBD-B37B-18E28FD341DF}">
      <dsp:nvSpPr>
        <dsp:cNvPr id="0" name=""/>
        <dsp:cNvSpPr/>
      </dsp:nvSpPr>
      <dsp:spPr>
        <a:xfrm>
          <a:off x="638131" y="394535"/>
          <a:ext cx="3564678" cy="3564678"/>
        </a:xfrm>
        <a:prstGeom prst="blockArc">
          <a:avLst>
            <a:gd name="adj1" fmla="val 13500000"/>
            <a:gd name="adj2" fmla="val 16200000"/>
            <a:gd name="adj3" fmla="val 3423"/>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FF38B30-8603-4506-AE65-E2FF0EDA2A85}">
      <dsp:nvSpPr>
        <dsp:cNvPr id="0" name=""/>
        <dsp:cNvSpPr/>
      </dsp:nvSpPr>
      <dsp:spPr>
        <a:xfrm>
          <a:off x="638131" y="394535"/>
          <a:ext cx="3564678" cy="3564678"/>
        </a:xfrm>
        <a:prstGeom prst="blockArc">
          <a:avLst>
            <a:gd name="adj1" fmla="val 10800000"/>
            <a:gd name="adj2" fmla="val 13500000"/>
            <a:gd name="adj3" fmla="val 3423"/>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6820E17-C0A4-4CEC-85AA-958BED946F7F}">
      <dsp:nvSpPr>
        <dsp:cNvPr id="0" name=""/>
        <dsp:cNvSpPr/>
      </dsp:nvSpPr>
      <dsp:spPr>
        <a:xfrm>
          <a:off x="638131" y="394535"/>
          <a:ext cx="3564678" cy="3564678"/>
        </a:xfrm>
        <a:prstGeom prst="blockArc">
          <a:avLst>
            <a:gd name="adj1" fmla="val 8100000"/>
            <a:gd name="adj2" fmla="val 10800000"/>
            <a:gd name="adj3" fmla="val 3423"/>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F61FDAE-0DFB-46B4-B824-6173D30BECF8}">
      <dsp:nvSpPr>
        <dsp:cNvPr id="0" name=""/>
        <dsp:cNvSpPr/>
      </dsp:nvSpPr>
      <dsp:spPr>
        <a:xfrm>
          <a:off x="638131" y="394535"/>
          <a:ext cx="3564678" cy="3564678"/>
        </a:xfrm>
        <a:prstGeom prst="blockArc">
          <a:avLst>
            <a:gd name="adj1" fmla="val 5400000"/>
            <a:gd name="adj2" fmla="val 8100000"/>
            <a:gd name="adj3" fmla="val 3423"/>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3536636-AA70-482B-8713-7F267C3C97CA}">
      <dsp:nvSpPr>
        <dsp:cNvPr id="0" name=""/>
        <dsp:cNvSpPr/>
      </dsp:nvSpPr>
      <dsp:spPr>
        <a:xfrm>
          <a:off x="638131" y="394535"/>
          <a:ext cx="3564678" cy="3564678"/>
        </a:xfrm>
        <a:prstGeom prst="blockArc">
          <a:avLst>
            <a:gd name="adj1" fmla="val 2700000"/>
            <a:gd name="adj2" fmla="val 5400000"/>
            <a:gd name="adj3" fmla="val 3423"/>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B5B7A4F-EE7F-48D6-B027-0E0005362DB3}">
      <dsp:nvSpPr>
        <dsp:cNvPr id="0" name=""/>
        <dsp:cNvSpPr/>
      </dsp:nvSpPr>
      <dsp:spPr>
        <a:xfrm>
          <a:off x="638131" y="394535"/>
          <a:ext cx="3564678" cy="3564678"/>
        </a:xfrm>
        <a:prstGeom prst="blockArc">
          <a:avLst>
            <a:gd name="adj1" fmla="val 0"/>
            <a:gd name="adj2" fmla="val 2700000"/>
            <a:gd name="adj3" fmla="val 3423"/>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37A1B18-18DA-4F85-AD9E-5EA5C29AA7CB}">
      <dsp:nvSpPr>
        <dsp:cNvPr id="0" name=""/>
        <dsp:cNvSpPr/>
      </dsp:nvSpPr>
      <dsp:spPr>
        <a:xfrm>
          <a:off x="638131" y="394535"/>
          <a:ext cx="3564678" cy="3564678"/>
        </a:xfrm>
        <a:prstGeom prst="blockArc">
          <a:avLst>
            <a:gd name="adj1" fmla="val 18900000"/>
            <a:gd name="adj2" fmla="val 0"/>
            <a:gd name="adj3" fmla="val 3423"/>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D98DD6F-679C-4195-A852-B6745E7C41C6}">
      <dsp:nvSpPr>
        <dsp:cNvPr id="0" name=""/>
        <dsp:cNvSpPr/>
      </dsp:nvSpPr>
      <dsp:spPr>
        <a:xfrm>
          <a:off x="638131" y="394535"/>
          <a:ext cx="3564678" cy="3564678"/>
        </a:xfrm>
        <a:prstGeom prst="blockArc">
          <a:avLst>
            <a:gd name="adj1" fmla="val 16200000"/>
            <a:gd name="adj2" fmla="val 18900000"/>
            <a:gd name="adj3" fmla="val 3423"/>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64779C8-BA38-4C02-B544-85AC49E443A9}">
      <dsp:nvSpPr>
        <dsp:cNvPr id="0" name=""/>
        <dsp:cNvSpPr/>
      </dsp:nvSpPr>
      <dsp:spPr>
        <a:xfrm>
          <a:off x="1710455" y="1483272"/>
          <a:ext cx="1420028" cy="1387203"/>
        </a:xfrm>
        <a:prstGeom prst="ellipse">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b="1" kern="1200" dirty="0" smtClean="0"/>
            <a:t>SC</a:t>
          </a:r>
          <a:endParaRPr lang="en-US" sz="1800" b="1" kern="1200" dirty="0"/>
        </a:p>
      </dsp:txBody>
      <dsp:txXfrm>
        <a:off x="1918413" y="1686423"/>
        <a:ext cx="1004112" cy="980901"/>
      </dsp:txXfrm>
    </dsp:sp>
    <dsp:sp modelId="{6042D9DE-6369-41E7-8365-244A002753B1}">
      <dsp:nvSpPr>
        <dsp:cNvPr id="0" name=""/>
        <dsp:cNvSpPr/>
      </dsp:nvSpPr>
      <dsp:spPr>
        <a:xfrm>
          <a:off x="1917872" y="-49114"/>
          <a:ext cx="1005195" cy="948302"/>
        </a:xfrm>
        <a:prstGeom prst="ellipse">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b="1" kern="1200" dirty="0" smtClean="0"/>
            <a:t>Direct DOE Transactions</a:t>
          </a:r>
          <a:endParaRPr lang="en-US" sz="1000" b="1" kern="1200" dirty="0"/>
        </a:p>
      </dsp:txBody>
      <dsp:txXfrm>
        <a:off x="2065079" y="89762"/>
        <a:ext cx="710781" cy="670550"/>
      </dsp:txXfrm>
    </dsp:sp>
    <dsp:sp modelId="{B6657441-5A0B-4911-8732-215CB94B2F67}">
      <dsp:nvSpPr>
        <dsp:cNvPr id="0" name=""/>
        <dsp:cNvSpPr/>
      </dsp:nvSpPr>
      <dsp:spPr>
        <a:xfrm>
          <a:off x="3156608" y="463987"/>
          <a:ext cx="1005195" cy="948302"/>
        </a:xfrm>
        <a:prstGeom prst="ellipse">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b="1" kern="1200" dirty="0" smtClean="0"/>
            <a:t>Program Office &amp; Site Office Counsel</a:t>
          </a:r>
          <a:endParaRPr lang="en-US" sz="1000" b="1" kern="1200" dirty="0"/>
        </a:p>
      </dsp:txBody>
      <dsp:txXfrm>
        <a:off x="3303815" y="602863"/>
        <a:ext cx="710781" cy="670550"/>
      </dsp:txXfrm>
    </dsp:sp>
    <dsp:sp modelId="{704E26B1-6203-4ADB-8A95-1234AF77EFC5}">
      <dsp:nvSpPr>
        <dsp:cNvPr id="0" name=""/>
        <dsp:cNvSpPr/>
      </dsp:nvSpPr>
      <dsp:spPr>
        <a:xfrm>
          <a:off x="3650189" y="1685820"/>
          <a:ext cx="1044237" cy="982107"/>
        </a:xfrm>
        <a:prstGeom prst="ellipse">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b="1" kern="1200" dirty="0" smtClean="0"/>
            <a:t>Technology Transfer</a:t>
          </a:r>
          <a:endParaRPr lang="en-US" sz="1000" b="1" kern="1200" dirty="0"/>
        </a:p>
      </dsp:txBody>
      <dsp:txXfrm>
        <a:off x="3803114" y="1829646"/>
        <a:ext cx="738387" cy="694455"/>
      </dsp:txXfrm>
    </dsp:sp>
    <dsp:sp modelId="{4BDB8BD4-0B7F-480D-92B9-6681DD65D881}">
      <dsp:nvSpPr>
        <dsp:cNvPr id="0" name=""/>
        <dsp:cNvSpPr/>
      </dsp:nvSpPr>
      <dsp:spPr>
        <a:xfrm>
          <a:off x="3155985" y="2933381"/>
          <a:ext cx="1006440" cy="964459"/>
        </a:xfrm>
        <a:prstGeom prst="ellipse">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b="1" kern="1200" dirty="0" smtClean="0"/>
            <a:t>Litigation Support</a:t>
          </a:r>
          <a:endParaRPr lang="en-US" sz="1000" b="1" kern="1200" dirty="0"/>
        </a:p>
      </dsp:txBody>
      <dsp:txXfrm>
        <a:off x="3303375" y="3074623"/>
        <a:ext cx="711660" cy="681975"/>
      </dsp:txXfrm>
    </dsp:sp>
    <dsp:sp modelId="{BA001EE2-8EF4-4BA9-945D-01AE7221840E}">
      <dsp:nvSpPr>
        <dsp:cNvPr id="0" name=""/>
        <dsp:cNvSpPr/>
      </dsp:nvSpPr>
      <dsp:spPr>
        <a:xfrm>
          <a:off x="1917872" y="3454561"/>
          <a:ext cx="1005195" cy="948302"/>
        </a:xfrm>
        <a:prstGeom prst="ellipse">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b="1" kern="1200" dirty="0" smtClean="0"/>
            <a:t>Commercial Deployment</a:t>
          </a:r>
          <a:endParaRPr lang="en-US" sz="1000" b="1" kern="1200" dirty="0"/>
        </a:p>
      </dsp:txBody>
      <dsp:txXfrm>
        <a:off x="2065079" y="3593437"/>
        <a:ext cx="710781" cy="670550"/>
      </dsp:txXfrm>
    </dsp:sp>
    <dsp:sp modelId="{25E12A40-195B-4313-A844-E4DD999407FA}">
      <dsp:nvSpPr>
        <dsp:cNvPr id="0" name=""/>
        <dsp:cNvSpPr/>
      </dsp:nvSpPr>
      <dsp:spPr>
        <a:xfrm>
          <a:off x="679136" y="2941459"/>
          <a:ext cx="1005195" cy="948302"/>
        </a:xfrm>
        <a:prstGeom prst="ellipse">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91440" rIns="0" bIns="12700" numCol="1" spcCol="1270" anchor="ctr" anchorCtr="0">
          <a:noAutofit/>
        </a:bodyPr>
        <a:lstStyle/>
        <a:p>
          <a:pPr lvl="0" algn="ctr" defTabSz="444500">
            <a:lnSpc>
              <a:spcPct val="90000"/>
            </a:lnSpc>
            <a:spcBef>
              <a:spcPct val="0"/>
            </a:spcBef>
            <a:spcAft>
              <a:spcPct val="35000"/>
            </a:spcAft>
          </a:pPr>
          <a:r>
            <a:rPr lang="en-US" sz="1000" b="1" kern="1200" dirty="0" smtClean="0"/>
            <a:t>Intellectual Property Protection</a:t>
          </a:r>
          <a:endParaRPr lang="en-US" sz="1000" b="1" kern="1200" dirty="0"/>
        </a:p>
      </dsp:txBody>
      <dsp:txXfrm>
        <a:off x="826343" y="3080335"/>
        <a:ext cx="710781" cy="670550"/>
      </dsp:txXfrm>
    </dsp:sp>
    <dsp:sp modelId="{C94F8B53-66E0-47D5-A348-8C0AA9DD9927}">
      <dsp:nvSpPr>
        <dsp:cNvPr id="0" name=""/>
        <dsp:cNvSpPr/>
      </dsp:nvSpPr>
      <dsp:spPr>
        <a:xfrm>
          <a:off x="166034" y="1702723"/>
          <a:ext cx="1005195" cy="948302"/>
        </a:xfrm>
        <a:prstGeom prst="ellipse">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2700" rIns="0" bIns="91440" numCol="1" spcCol="1270" anchor="ctr" anchorCtr="0">
          <a:noAutofit/>
        </a:bodyPr>
        <a:lstStyle/>
        <a:p>
          <a:pPr lvl="0" algn="ctr" defTabSz="444500">
            <a:lnSpc>
              <a:spcPct val="90000"/>
            </a:lnSpc>
            <a:spcBef>
              <a:spcPct val="0"/>
            </a:spcBef>
            <a:spcAft>
              <a:spcPct val="35000"/>
            </a:spcAft>
          </a:pPr>
          <a:r>
            <a:rPr lang="en-US" sz="1000" b="1" kern="1200" dirty="0" smtClean="0"/>
            <a:t>Major  Initiatives</a:t>
          </a:r>
          <a:endParaRPr lang="en-US" sz="1000" b="1" kern="1200" dirty="0"/>
        </a:p>
      </dsp:txBody>
      <dsp:txXfrm>
        <a:off x="313241" y="1841599"/>
        <a:ext cx="710781" cy="670550"/>
      </dsp:txXfrm>
    </dsp:sp>
    <dsp:sp modelId="{D3FF2D1F-295B-4057-8C71-597C88E925CE}">
      <dsp:nvSpPr>
        <dsp:cNvPr id="0" name=""/>
        <dsp:cNvSpPr/>
      </dsp:nvSpPr>
      <dsp:spPr>
        <a:xfrm>
          <a:off x="679136" y="463987"/>
          <a:ext cx="1005195" cy="948302"/>
        </a:xfrm>
        <a:prstGeom prst="ellipse">
          <a:avLst/>
        </a:prstGeom>
        <a:solidFill>
          <a:schemeClr val="lt1">
            <a:hueOff val="0"/>
            <a:satOff val="0"/>
            <a:lumOff val="0"/>
            <a:alphaOff val="0"/>
          </a:schemeClr>
        </a:solidFill>
        <a:ln w="25400" cap="flat" cmpd="sng" algn="ctr">
          <a:solidFill>
            <a:schemeClr val="accent5">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b="1" kern="1200" dirty="0" smtClean="0"/>
            <a:t>Intellectual Property Management</a:t>
          </a:r>
        </a:p>
      </dsp:txBody>
      <dsp:txXfrm>
        <a:off x="826343" y="602863"/>
        <a:ext cx="710781" cy="670550"/>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2" y="1"/>
            <a:ext cx="3027466" cy="464503"/>
          </a:xfrm>
          <a:prstGeom prst="rect">
            <a:avLst/>
          </a:prstGeom>
          <a:noFill/>
          <a:ln w="9525">
            <a:noFill/>
            <a:miter lim="800000"/>
            <a:headEnd/>
            <a:tailEnd/>
          </a:ln>
          <a:effectLst/>
        </p:spPr>
        <p:txBody>
          <a:bodyPr vert="horz" wrap="square" lIns="92951" tIns="46476" rIns="92951" bIns="46476" numCol="1" anchor="t" anchorCtr="0" compatLnSpc="1">
            <a:prstTxWarp prst="textNoShape">
              <a:avLst/>
            </a:prstTxWarp>
          </a:bodyPr>
          <a:lstStyle>
            <a:lvl1pPr defTabSz="929603">
              <a:lnSpc>
                <a:spcPct val="100000"/>
              </a:lnSpc>
              <a:spcBef>
                <a:spcPct val="0"/>
              </a:spcBef>
              <a:buClrTx/>
              <a:buSzTx/>
              <a:buFontTx/>
              <a:buNone/>
              <a:defRPr sz="1200" b="0">
                <a:latin typeface="Arial" pitchFamily="34" charset="0"/>
              </a:defRPr>
            </a:lvl1pPr>
          </a:lstStyle>
          <a:p>
            <a:endParaRPr lang="en-US" dirty="0"/>
          </a:p>
        </p:txBody>
      </p:sp>
      <p:sp>
        <p:nvSpPr>
          <p:cNvPr id="36867" name="Rectangle 3"/>
          <p:cNvSpPr>
            <a:spLocks noGrp="1" noChangeArrowheads="1"/>
          </p:cNvSpPr>
          <p:nvPr>
            <p:ph type="dt" idx="1"/>
          </p:nvPr>
        </p:nvSpPr>
        <p:spPr bwMode="auto">
          <a:xfrm>
            <a:off x="3955953" y="1"/>
            <a:ext cx="3027466" cy="464503"/>
          </a:xfrm>
          <a:prstGeom prst="rect">
            <a:avLst/>
          </a:prstGeom>
          <a:noFill/>
          <a:ln w="9525">
            <a:noFill/>
            <a:miter lim="800000"/>
            <a:headEnd/>
            <a:tailEnd/>
          </a:ln>
          <a:effectLst/>
        </p:spPr>
        <p:txBody>
          <a:bodyPr vert="horz" wrap="square" lIns="92951" tIns="46476" rIns="92951" bIns="46476" numCol="1" anchor="t" anchorCtr="0" compatLnSpc="1">
            <a:prstTxWarp prst="textNoShape">
              <a:avLst/>
            </a:prstTxWarp>
          </a:bodyPr>
          <a:lstStyle>
            <a:lvl1pPr algn="r" defTabSz="929603">
              <a:lnSpc>
                <a:spcPct val="100000"/>
              </a:lnSpc>
              <a:spcBef>
                <a:spcPct val="0"/>
              </a:spcBef>
              <a:buClrTx/>
              <a:buSzTx/>
              <a:buFontTx/>
              <a:buNone/>
              <a:defRPr sz="1200" b="0">
                <a:latin typeface="Arial" pitchFamily="34" charset="0"/>
              </a:defRPr>
            </a:lvl1pPr>
          </a:lstStyle>
          <a:p>
            <a:endParaRPr lang="en-US" dirty="0"/>
          </a:p>
        </p:txBody>
      </p:sp>
      <p:sp>
        <p:nvSpPr>
          <p:cNvPr id="36868" name="Rectangle 4"/>
          <p:cNvSpPr>
            <a:spLocks noGrp="1" noRot="1" noChangeAspect="1" noChangeArrowheads="1" noTextEdit="1"/>
          </p:cNvSpPr>
          <p:nvPr>
            <p:ph type="sldImg" idx="2"/>
          </p:nvPr>
        </p:nvSpPr>
        <p:spPr bwMode="auto">
          <a:xfrm>
            <a:off x="1171575" y="695325"/>
            <a:ext cx="4641850" cy="3481388"/>
          </a:xfrm>
          <a:prstGeom prst="rect">
            <a:avLst/>
          </a:prstGeom>
          <a:noFill/>
          <a:ln w="9525">
            <a:solidFill>
              <a:srgbClr val="000000"/>
            </a:solidFill>
            <a:miter lim="800000"/>
            <a:headEnd/>
            <a:tailEnd/>
          </a:ln>
          <a:effectLst/>
        </p:spPr>
      </p:sp>
      <p:sp>
        <p:nvSpPr>
          <p:cNvPr id="36869" name="Rectangle 5"/>
          <p:cNvSpPr>
            <a:spLocks noGrp="1" noChangeArrowheads="1"/>
          </p:cNvSpPr>
          <p:nvPr>
            <p:ph type="body" sz="quarter" idx="3"/>
          </p:nvPr>
        </p:nvSpPr>
        <p:spPr bwMode="auto">
          <a:xfrm>
            <a:off x="699134" y="4410392"/>
            <a:ext cx="5586735" cy="4177348"/>
          </a:xfrm>
          <a:prstGeom prst="rect">
            <a:avLst/>
          </a:prstGeom>
          <a:noFill/>
          <a:ln w="9525">
            <a:noFill/>
            <a:miter lim="800000"/>
            <a:headEnd/>
            <a:tailEnd/>
          </a:ln>
          <a:effectLst/>
        </p:spPr>
        <p:txBody>
          <a:bodyPr vert="horz" wrap="square" lIns="92951" tIns="46476" rIns="92951" bIns="4647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6870" name="Rectangle 6"/>
          <p:cNvSpPr>
            <a:spLocks noGrp="1" noChangeArrowheads="1"/>
          </p:cNvSpPr>
          <p:nvPr>
            <p:ph type="ftr" sz="quarter" idx="4"/>
          </p:nvPr>
        </p:nvSpPr>
        <p:spPr bwMode="auto">
          <a:xfrm>
            <a:off x="2" y="8817613"/>
            <a:ext cx="3027466" cy="464503"/>
          </a:xfrm>
          <a:prstGeom prst="rect">
            <a:avLst/>
          </a:prstGeom>
          <a:noFill/>
          <a:ln w="9525">
            <a:noFill/>
            <a:miter lim="800000"/>
            <a:headEnd/>
            <a:tailEnd/>
          </a:ln>
          <a:effectLst/>
        </p:spPr>
        <p:txBody>
          <a:bodyPr vert="horz" wrap="square" lIns="92951" tIns="46476" rIns="92951" bIns="46476" numCol="1" anchor="b" anchorCtr="0" compatLnSpc="1">
            <a:prstTxWarp prst="textNoShape">
              <a:avLst/>
            </a:prstTxWarp>
          </a:bodyPr>
          <a:lstStyle>
            <a:lvl1pPr defTabSz="929603">
              <a:lnSpc>
                <a:spcPct val="100000"/>
              </a:lnSpc>
              <a:spcBef>
                <a:spcPct val="0"/>
              </a:spcBef>
              <a:buClrTx/>
              <a:buSzTx/>
              <a:buFontTx/>
              <a:buNone/>
              <a:defRPr sz="1200" b="0">
                <a:latin typeface="Arial" pitchFamily="34" charset="0"/>
              </a:defRPr>
            </a:lvl1pPr>
          </a:lstStyle>
          <a:p>
            <a:endParaRPr lang="en-US" dirty="0"/>
          </a:p>
        </p:txBody>
      </p:sp>
      <p:sp>
        <p:nvSpPr>
          <p:cNvPr id="36871" name="Rectangle 7"/>
          <p:cNvSpPr>
            <a:spLocks noGrp="1" noChangeArrowheads="1"/>
          </p:cNvSpPr>
          <p:nvPr>
            <p:ph type="sldNum" sz="quarter" idx="5"/>
          </p:nvPr>
        </p:nvSpPr>
        <p:spPr bwMode="auto">
          <a:xfrm>
            <a:off x="3955953" y="8817613"/>
            <a:ext cx="3027466" cy="464503"/>
          </a:xfrm>
          <a:prstGeom prst="rect">
            <a:avLst/>
          </a:prstGeom>
          <a:noFill/>
          <a:ln w="9525">
            <a:noFill/>
            <a:miter lim="800000"/>
            <a:headEnd/>
            <a:tailEnd/>
          </a:ln>
          <a:effectLst/>
        </p:spPr>
        <p:txBody>
          <a:bodyPr vert="horz" wrap="square" lIns="92951" tIns="46476" rIns="92951" bIns="46476" numCol="1" anchor="b" anchorCtr="0" compatLnSpc="1">
            <a:prstTxWarp prst="textNoShape">
              <a:avLst/>
            </a:prstTxWarp>
          </a:bodyPr>
          <a:lstStyle>
            <a:lvl1pPr algn="r" defTabSz="929603">
              <a:lnSpc>
                <a:spcPct val="100000"/>
              </a:lnSpc>
              <a:spcBef>
                <a:spcPct val="0"/>
              </a:spcBef>
              <a:buClrTx/>
              <a:buSzTx/>
              <a:buFontTx/>
              <a:buNone/>
              <a:defRPr sz="1200" b="0">
                <a:latin typeface="Arial" pitchFamily="34" charset="0"/>
              </a:defRPr>
            </a:lvl1pPr>
          </a:lstStyle>
          <a:p>
            <a:fld id="{973EFCE3-80DA-447F-B74E-3244945755E5}" type="slidenum">
              <a:rPr lang="en-US"/>
              <a:pPr/>
              <a:t>‹#›</a:t>
            </a:fld>
            <a:endParaRPr lang="en-US" dirty="0"/>
          </a:p>
        </p:txBody>
      </p:sp>
    </p:spTree>
    <p:extLst>
      <p:ext uri="{BB962C8B-B14F-4D97-AF65-F5344CB8AC3E}">
        <p14:creationId xmlns:p14="http://schemas.microsoft.com/office/powerpoint/2010/main" val="69822668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mn-cs"/>
      </a:defRPr>
    </a:lvl1pPr>
    <a:lvl2pPr marL="457200" algn="l" rtl="0" fontAlgn="base">
      <a:spcBef>
        <a:spcPct val="30000"/>
      </a:spcBef>
      <a:spcAft>
        <a:spcPct val="0"/>
      </a:spcAft>
      <a:defRPr sz="1200" kern="1200">
        <a:solidFill>
          <a:schemeClr val="tx1"/>
        </a:solidFill>
        <a:latin typeface="Arial" pitchFamily="34" charset="0"/>
        <a:ea typeface="+mn-ea"/>
        <a:cs typeface="+mn-cs"/>
      </a:defRPr>
    </a:lvl2pPr>
    <a:lvl3pPr marL="914400" algn="l" rtl="0" fontAlgn="base">
      <a:spcBef>
        <a:spcPct val="30000"/>
      </a:spcBef>
      <a:spcAft>
        <a:spcPct val="0"/>
      </a:spcAft>
      <a:defRPr sz="1200" kern="1200">
        <a:solidFill>
          <a:schemeClr val="tx1"/>
        </a:solidFill>
        <a:latin typeface="Arial" pitchFamily="34" charset="0"/>
        <a:ea typeface="+mn-ea"/>
        <a:cs typeface="+mn-cs"/>
      </a:defRPr>
    </a:lvl3pPr>
    <a:lvl4pPr marL="1371600" algn="l" rtl="0" fontAlgn="base">
      <a:spcBef>
        <a:spcPct val="30000"/>
      </a:spcBef>
      <a:spcAft>
        <a:spcPct val="0"/>
      </a:spcAft>
      <a:defRPr sz="1200" kern="1200">
        <a:solidFill>
          <a:schemeClr val="tx1"/>
        </a:solidFill>
        <a:latin typeface="Arial" pitchFamily="34" charset="0"/>
        <a:ea typeface="+mn-ea"/>
        <a:cs typeface="+mn-cs"/>
      </a:defRPr>
    </a:lvl4pPr>
    <a:lvl5pPr marL="1828800" algn="l" rtl="0" fontAlgn="base">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A1563FC-82AB-D046-9156-A73D670BA998}" type="slidenum">
              <a:rPr lang="en-US" smtClean="0"/>
              <a:pPr/>
              <a:t>1</a:t>
            </a:fld>
            <a:endParaRPr lang="en-US" dirty="0"/>
          </a:p>
        </p:txBody>
      </p:sp>
    </p:spTree>
    <p:extLst>
      <p:ext uri="{BB962C8B-B14F-4D97-AF65-F5344CB8AC3E}">
        <p14:creationId xmlns:p14="http://schemas.microsoft.com/office/powerpoint/2010/main" val="223338434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Master" Target="../slideMasters/slideMaster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p:spTree>
      <p:nvGrpSpPr>
        <p:cNvPr id="1" name=""/>
        <p:cNvGrpSpPr/>
        <p:nvPr/>
      </p:nvGrpSpPr>
      <p:grpSpPr>
        <a:xfrm>
          <a:off x="0" y="0"/>
          <a:ext cx="0" cy="0"/>
          <a:chOff x="0" y="0"/>
          <a:chExt cx="0" cy="0"/>
        </a:xfrm>
      </p:grpSpPr>
      <p:sp>
        <p:nvSpPr>
          <p:cNvPr id="8" name="Rectangle 7"/>
          <p:cNvSpPr/>
          <p:nvPr/>
        </p:nvSpPr>
        <p:spPr>
          <a:xfrm>
            <a:off x="-39690" y="0"/>
            <a:ext cx="9183690" cy="9271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dirty="0">
              <a:solidFill>
                <a:srgbClr val="FFFFFF"/>
              </a:solidFill>
              <a:ea typeface="ＭＳ Ｐゴシック" pitchFamily="-106" charset="-128"/>
              <a:cs typeface="ＭＳ Ｐゴシック" pitchFamily="-106" charset="-128"/>
            </a:endParaRPr>
          </a:p>
        </p:txBody>
      </p:sp>
      <p:sp>
        <p:nvSpPr>
          <p:cNvPr id="9" name="Rectangle 8"/>
          <p:cNvSpPr/>
          <p:nvPr/>
        </p:nvSpPr>
        <p:spPr>
          <a:xfrm>
            <a:off x="0" y="6456363"/>
            <a:ext cx="9153144" cy="401637"/>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dirty="0">
              <a:solidFill>
                <a:srgbClr val="FFFFFF"/>
              </a:solidFill>
              <a:ea typeface="ＭＳ Ｐゴシック" pitchFamily="-106" charset="-128"/>
              <a:cs typeface="ＭＳ Ｐゴシック" pitchFamily="-106" charset="-128"/>
            </a:endParaRPr>
          </a:p>
        </p:txBody>
      </p:sp>
      <p:sp>
        <p:nvSpPr>
          <p:cNvPr id="10" name="Rectangle 9"/>
          <p:cNvSpPr/>
          <p:nvPr/>
        </p:nvSpPr>
        <p:spPr>
          <a:xfrm flipH="1">
            <a:off x="-1" y="5562600"/>
            <a:ext cx="4584258" cy="893763"/>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dirty="0">
              <a:solidFill>
                <a:srgbClr val="FFFFFF"/>
              </a:solidFill>
              <a:ea typeface="ＭＳ Ｐゴシック" pitchFamily="-106" charset="-128"/>
              <a:cs typeface="ＭＳ Ｐゴシック" pitchFamily="-106" charset="-128"/>
            </a:endParaRPr>
          </a:p>
        </p:txBody>
      </p:sp>
      <p:sp>
        <p:nvSpPr>
          <p:cNvPr id="12" name="Rectangle 11"/>
          <p:cNvSpPr/>
          <p:nvPr/>
        </p:nvSpPr>
        <p:spPr>
          <a:xfrm flipH="1">
            <a:off x="4576572" y="5562600"/>
            <a:ext cx="4597085" cy="893763"/>
          </a:xfrm>
          <a:prstGeom prst="rect">
            <a:avLst/>
          </a:prstGeom>
          <a:solidFill>
            <a:srgbClr val="646D70"/>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dirty="0">
              <a:solidFill>
                <a:srgbClr val="FFFFFF"/>
              </a:solidFill>
              <a:ea typeface="ＭＳ Ｐゴシック" pitchFamily="-106" charset="-128"/>
              <a:cs typeface="ＭＳ Ｐゴシック" pitchFamily="-106" charset="-128"/>
            </a:endParaRPr>
          </a:p>
        </p:txBody>
      </p:sp>
      <p:sp>
        <p:nvSpPr>
          <p:cNvPr id="18" name="Title 1"/>
          <p:cNvSpPr>
            <a:spLocks noGrp="1"/>
          </p:cNvSpPr>
          <p:nvPr>
            <p:ph type="ctrTitle" hasCustomPrompt="1"/>
          </p:nvPr>
        </p:nvSpPr>
        <p:spPr>
          <a:xfrm>
            <a:off x="202680" y="243047"/>
            <a:ext cx="5312295" cy="603505"/>
          </a:xfrm>
          <a:prstGeom prst="rect">
            <a:avLst/>
          </a:prstGeom>
        </p:spPr>
        <p:txBody>
          <a:bodyPr lIns="0" rIns="0" anchor="ctr" anchorCtr="0">
            <a:normAutofit/>
          </a:bodyPr>
          <a:lstStyle>
            <a:lvl1pPr algn="l">
              <a:defRPr sz="2000" b="1" baseline="0">
                <a:solidFill>
                  <a:srgbClr val="FFFFFF"/>
                </a:solidFill>
                <a:latin typeface="+mj-lt"/>
                <a:cs typeface="Arial"/>
              </a:defRPr>
            </a:lvl1pPr>
          </a:lstStyle>
          <a:p>
            <a:r>
              <a:rPr lang="en-US" dirty="0" smtClean="0"/>
              <a:t>U.S. Department of Energy </a:t>
            </a:r>
            <a:br>
              <a:rPr lang="en-US" dirty="0" smtClean="0"/>
            </a:br>
            <a:r>
              <a:rPr lang="en-US" dirty="0" smtClean="0"/>
              <a:t>Office of Science</a:t>
            </a:r>
            <a:endParaRPr lang="en-US" dirty="0"/>
          </a:p>
        </p:txBody>
      </p:sp>
      <p:sp>
        <p:nvSpPr>
          <p:cNvPr id="19" name="Subtitle 2"/>
          <p:cNvSpPr>
            <a:spLocks noGrp="1"/>
          </p:cNvSpPr>
          <p:nvPr>
            <p:ph type="subTitle" idx="1" hasCustomPrompt="1"/>
          </p:nvPr>
        </p:nvSpPr>
        <p:spPr>
          <a:xfrm>
            <a:off x="163046" y="5658022"/>
            <a:ext cx="4382300" cy="770137"/>
          </a:xfrm>
          <a:prstGeom prst="rect">
            <a:avLst/>
          </a:prstGeom>
        </p:spPr>
        <p:txBody>
          <a:bodyPr>
            <a:normAutofit/>
          </a:bodyPr>
          <a:lstStyle>
            <a:lvl1pPr marL="0" indent="0" algn="l">
              <a:buNone/>
              <a:defRPr sz="2400" b="1" i="0">
                <a:solidFill>
                  <a:srgbClr val="FFFFFF"/>
                </a:solidFill>
                <a:latin typeface="+mn-lt"/>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Presentation Title</a:t>
            </a:r>
            <a:endParaRPr lang="en-US" dirty="0"/>
          </a:p>
        </p:txBody>
      </p:sp>
      <p:sp>
        <p:nvSpPr>
          <p:cNvPr id="20" name="Text Placeholder 17"/>
          <p:cNvSpPr>
            <a:spLocks noGrp="1"/>
          </p:cNvSpPr>
          <p:nvPr>
            <p:ph type="body" sz="quarter" idx="10"/>
          </p:nvPr>
        </p:nvSpPr>
        <p:spPr>
          <a:xfrm>
            <a:off x="4789588" y="5678356"/>
            <a:ext cx="4171052" cy="331125"/>
          </a:xfrm>
          <a:prstGeom prst="rect">
            <a:avLst/>
          </a:prstGeom>
        </p:spPr>
        <p:txBody>
          <a:bodyPr/>
          <a:lstStyle>
            <a:lvl1pPr marL="0" marR="0" indent="0" algn="l" defTabSz="457200" rtl="0" eaLnBrk="1" fontAlgn="auto" latinLnBrk="0" hangingPunct="1">
              <a:lnSpc>
                <a:spcPct val="100000"/>
              </a:lnSpc>
              <a:spcBef>
                <a:spcPct val="20000"/>
              </a:spcBef>
              <a:spcAft>
                <a:spcPts val="0"/>
              </a:spcAft>
              <a:buClrTx/>
              <a:buSzTx/>
              <a:buFontTx/>
              <a:buNone/>
              <a:tabLst/>
              <a:defRPr kumimoji="0" lang="en-US" sz="1600" b="1" i="0" u="none" strike="noStrike" kern="1200" cap="none" spc="0" normalizeH="0" baseline="0" noProof="0">
                <a:ln>
                  <a:noFill/>
                </a:ln>
                <a:solidFill>
                  <a:schemeClr val="bg1"/>
                </a:solidFill>
                <a:effectLst/>
                <a:uLnTx/>
                <a:uFillTx/>
                <a:latin typeface="+mn-lt"/>
                <a:cs typeface="Arial"/>
              </a:defRPr>
            </a:lvl1pPr>
          </a:lstStyle>
          <a:p>
            <a:pPr lvl="0"/>
            <a:r>
              <a:rPr lang="en-US" noProof="0" smtClean="0"/>
              <a:t>Click to edit Master text styles</a:t>
            </a:r>
          </a:p>
        </p:txBody>
      </p:sp>
      <p:sp>
        <p:nvSpPr>
          <p:cNvPr id="21" name="Text Placeholder 22"/>
          <p:cNvSpPr>
            <a:spLocks noGrp="1"/>
          </p:cNvSpPr>
          <p:nvPr>
            <p:ph type="body" sz="quarter" idx="12"/>
          </p:nvPr>
        </p:nvSpPr>
        <p:spPr>
          <a:xfrm>
            <a:off x="4791075" y="6009481"/>
            <a:ext cx="4174470" cy="311285"/>
          </a:xfrm>
          <a:prstGeom prst="rect">
            <a:avLst/>
          </a:prstGeom>
        </p:spPr>
        <p:txBody>
          <a:bodyPr/>
          <a:lstStyle>
            <a:lvl1pPr marL="0" marR="0" indent="0" algn="l" defTabSz="457200" rtl="0" eaLnBrk="1" fontAlgn="auto" latinLnBrk="0" hangingPunct="1">
              <a:lnSpc>
                <a:spcPct val="100000"/>
              </a:lnSpc>
              <a:spcBef>
                <a:spcPct val="20000"/>
              </a:spcBef>
              <a:spcAft>
                <a:spcPts val="0"/>
              </a:spcAft>
              <a:buClrTx/>
              <a:buSzTx/>
              <a:buFontTx/>
              <a:buNone/>
              <a:tabLst/>
              <a:defRPr kumimoji="0" lang="en-US" sz="1200" b="0" i="0" u="none" strike="noStrike" kern="1200" cap="none" spc="0" normalizeH="0" baseline="0" noProof="0">
                <a:ln>
                  <a:noFill/>
                </a:ln>
                <a:solidFill>
                  <a:schemeClr val="bg1"/>
                </a:solidFill>
                <a:effectLst/>
                <a:uLnTx/>
                <a:uFillTx/>
                <a:latin typeface="+mn-lt"/>
                <a:cs typeface="Arial"/>
              </a:defRPr>
            </a:lvl1pPr>
          </a:lstStyle>
          <a:p>
            <a:pPr lvl="0"/>
            <a:r>
              <a:rPr lang="en-US" noProof="0" smtClean="0"/>
              <a:t>Click to edit Master text styles</a:t>
            </a:r>
          </a:p>
        </p:txBody>
      </p:sp>
      <p:sp>
        <p:nvSpPr>
          <p:cNvPr id="22" name="Text Placeholder 18"/>
          <p:cNvSpPr>
            <a:spLocks noGrp="1"/>
          </p:cNvSpPr>
          <p:nvPr>
            <p:ph type="body" sz="quarter" idx="13" hasCustomPrompt="1"/>
          </p:nvPr>
        </p:nvSpPr>
        <p:spPr>
          <a:xfrm>
            <a:off x="187150" y="6162916"/>
            <a:ext cx="1390650" cy="189209"/>
          </a:xfrm>
          <a:prstGeom prst="rect">
            <a:avLst/>
          </a:prstGeom>
        </p:spPr>
        <p:txBody>
          <a:bodyPr>
            <a:normAutofit/>
          </a:bodyPr>
          <a:lstStyle>
            <a:lvl1pPr>
              <a:buNone/>
              <a:defRPr sz="1200">
                <a:solidFill>
                  <a:schemeClr val="bg1"/>
                </a:solidFill>
                <a:latin typeface="+mn-lt"/>
                <a:cs typeface="Arial"/>
              </a:defRPr>
            </a:lvl1pPr>
            <a:lvl5pPr>
              <a:defRPr/>
            </a:lvl5pPr>
          </a:lstStyle>
          <a:p>
            <a:pPr lvl="0"/>
            <a:r>
              <a:rPr lang="en-US" dirty="0" smtClean="0"/>
              <a:t>Date</a:t>
            </a:r>
            <a:endParaRPr lang="en-US" dirty="0"/>
          </a:p>
        </p:txBody>
      </p:sp>
      <p:grpSp>
        <p:nvGrpSpPr>
          <p:cNvPr id="28" name="Group 27"/>
          <p:cNvGrpSpPr/>
          <p:nvPr/>
        </p:nvGrpSpPr>
        <p:grpSpPr>
          <a:xfrm>
            <a:off x="-1" y="898281"/>
            <a:ext cx="9144001" cy="55570"/>
            <a:chOff x="-1" y="656981"/>
            <a:chExt cx="9144001" cy="55570"/>
          </a:xfrm>
        </p:grpSpPr>
        <p:sp>
          <p:nvSpPr>
            <p:cNvPr id="29" name="Rectangle 28"/>
            <p:cNvSpPr/>
            <p:nvPr userDrawn="1"/>
          </p:nvSpPr>
          <p:spPr bwMode="auto">
            <a:xfrm flipH="1" flipV="1">
              <a:off x="-1" y="656982"/>
              <a:ext cx="4268788" cy="54864"/>
            </a:xfrm>
            <a:prstGeom prst="rect">
              <a:avLst/>
            </a:prstGeom>
            <a:solidFill>
              <a:srgbClr val="0099CC"/>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dirty="0">
                <a:solidFill>
                  <a:srgbClr val="FFFFFF"/>
                </a:solidFill>
                <a:ea typeface="ＭＳ Ｐゴシック" pitchFamily="-106" charset="-128"/>
                <a:cs typeface="ＭＳ Ｐゴシック" pitchFamily="-106" charset="-128"/>
              </a:endParaRPr>
            </a:p>
          </p:txBody>
        </p:sp>
        <p:sp>
          <p:nvSpPr>
            <p:cNvPr id="30" name="Rectangle 29"/>
            <p:cNvSpPr/>
            <p:nvPr userDrawn="1"/>
          </p:nvSpPr>
          <p:spPr bwMode="auto">
            <a:xfrm flipH="1" flipV="1">
              <a:off x="5834063" y="656988"/>
              <a:ext cx="3309937" cy="5556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dirty="0">
                <a:solidFill>
                  <a:srgbClr val="FFFFFF"/>
                </a:solidFill>
                <a:ea typeface="ＭＳ Ｐゴシック" pitchFamily="-106" charset="-128"/>
                <a:cs typeface="ＭＳ Ｐゴシック" pitchFamily="-106" charset="-128"/>
              </a:endParaRPr>
            </a:p>
          </p:txBody>
        </p:sp>
        <p:sp>
          <p:nvSpPr>
            <p:cNvPr id="31" name="Rectangle 30"/>
            <p:cNvSpPr/>
            <p:nvPr userDrawn="1"/>
          </p:nvSpPr>
          <p:spPr bwMode="auto">
            <a:xfrm flipH="1" flipV="1">
              <a:off x="4267200" y="656981"/>
              <a:ext cx="1704975" cy="54864"/>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dirty="0">
                <a:solidFill>
                  <a:srgbClr val="FFFFFF"/>
                </a:solidFill>
                <a:ea typeface="ＭＳ Ｐゴシック" pitchFamily="-106" charset="-128"/>
                <a:cs typeface="ＭＳ Ｐゴシック" pitchFamily="-106" charset="-128"/>
              </a:endParaRPr>
            </a:p>
          </p:txBody>
        </p:sp>
      </p:grpSp>
      <p:graphicFrame>
        <p:nvGraphicFramePr>
          <p:cNvPr id="16" name="Diagram 15"/>
          <p:cNvGraphicFramePr/>
          <p:nvPr>
            <p:extLst>
              <p:ext uri="{D42A27DB-BD31-4B8C-83A1-F6EECF244321}">
                <p14:modId xmlns:p14="http://schemas.microsoft.com/office/powerpoint/2010/main" val="715489907"/>
              </p:ext>
            </p:extLst>
          </p:nvPr>
        </p:nvGraphicFramePr>
        <p:xfrm>
          <a:off x="104774" y="1114743"/>
          <a:ext cx="4860461" cy="43537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7" name="TextBox 16"/>
          <p:cNvSpPr txBox="1"/>
          <p:nvPr/>
        </p:nvSpPr>
        <p:spPr>
          <a:xfrm>
            <a:off x="4841874" y="2243564"/>
            <a:ext cx="4066499" cy="954107"/>
          </a:xfrm>
          <a:prstGeom prst="rect">
            <a:avLst/>
          </a:prstGeom>
          <a:noFill/>
        </p:spPr>
        <p:txBody>
          <a:bodyPr wrap="none" rtlCol="0">
            <a:spAutoFit/>
          </a:bodyPr>
          <a:lstStyle/>
          <a:p>
            <a:pPr algn="ctr"/>
            <a:r>
              <a:rPr lang="en-US" sz="2800" b="1" baseline="0" dirty="0" smtClean="0">
                <a:solidFill>
                  <a:schemeClr val="accent4"/>
                </a:solidFill>
                <a:effectLst/>
                <a:latin typeface="Arial Black" panose="020B0A04020102020204" pitchFamily="34" charset="0"/>
              </a:rPr>
              <a:t>SC Lab Involvement</a:t>
            </a:r>
          </a:p>
          <a:p>
            <a:pPr algn="ctr"/>
            <a:r>
              <a:rPr lang="en-US" sz="2800" b="1" baseline="0" dirty="0" smtClean="0">
                <a:solidFill>
                  <a:schemeClr val="accent4"/>
                </a:solidFill>
                <a:effectLst/>
                <a:latin typeface="Arial Black" panose="020B0A04020102020204" pitchFamily="34" charset="0"/>
              </a:rPr>
              <a:t>in Consortia</a:t>
            </a:r>
          </a:p>
        </p:txBody>
      </p:sp>
      <p:pic>
        <p:nvPicPr>
          <p:cNvPr id="24" name="Picture 2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043192" y="100332"/>
            <a:ext cx="3109952" cy="753469"/>
          </a:xfrm>
          <a:prstGeom prst="rect">
            <a:avLst/>
          </a:prstGeom>
        </p:spPr>
      </p:pic>
    </p:spTree>
  </p:cSld>
  <p:clrMapOvr>
    <a:masterClrMapping/>
  </p:clrMapOvr>
  <p:timing>
    <p:tnLst>
      <p:par>
        <p:cTn id="1" dur="indefinite" restart="never" nodeType="tmRoot"/>
      </p:par>
    </p:tnLst>
  </p:timing>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Bullete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Text Placeholder 3"/>
          <p:cNvSpPr>
            <a:spLocks noGrp="1"/>
          </p:cNvSpPr>
          <p:nvPr>
            <p:ph type="body" sz="quarter" idx="10"/>
          </p:nvPr>
        </p:nvSpPr>
        <p:spPr>
          <a:xfrm>
            <a:off x="192088" y="812800"/>
            <a:ext cx="8731250" cy="55308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520703379"/>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Bulleted text &amp; graphic">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Content Placeholder 3"/>
          <p:cNvSpPr>
            <a:spLocks noGrp="1"/>
          </p:cNvSpPr>
          <p:nvPr>
            <p:ph sz="quarter" idx="10"/>
          </p:nvPr>
        </p:nvSpPr>
        <p:spPr>
          <a:xfrm>
            <a:off x="192088" y="819150"/>
            <a:ext cx="8731250" cy="5524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329863909"/>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har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Chart Placeholder 3"/>
          <p:cNvSpPr>
            <a:spLocks noGrp="1"/>
          </p:cNvSpPr>
          <p:nvPr>
            <p:ph type="chart" sz="quarter" idx="10"/>
          </p:nvPr>
        </p:nvSpPr>
        <p:spPr>
          <a:xfrm>
            <a:off x="196850" y="800100"/>
            <a:ext cx="8726488" cy="5543550"/>
          </a:xfrm>
        </p:spPr>
        <p:txBody>
          <a:bodyPr/>
          <a:lstStyle/>
          <a:p>
            <a:r>
              <a:rPr lang="en-US" smtClean="0"/>
              <a:t>Click icon to add chart</a:t>
            </a:r>
            <a:endParaRPr lang="en-US" dirty="0"/>
          </a:p>
        </p:txBody>
      </p:sp>
    </p:spTree>
    <p:extLst>
      <p:ext uri="{BB962C8B-B14F-4D97-AF65-F5344CB8AC3E}">
        <p14:creationId xmlns:p14="http://schemas.microsoft.com/office/powerpoint/2010/main" val="2437537653"/>
      </p:ext>
    </p:extLst>
  </p:cSld>
  <p:clrMapOvr>
    <a:masterClrMapping/>
  </p:clrMapOvr>
  <p:hf hdr="0" ft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8438" y="0"/>
            <a:ext cx="8724900" cy="81272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90500" y="812800"/>
            <a:ext cx="8732838" cy="5537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Text Placeholder 9"/>
          <p:cNvSpPr txBox="1">
            <a:spLocks/>
          </p:cNvSpPr>
          <p:nvPr/>
        </p:nvSpPr>
        <p:spPr>
          <a:xfrm>
            <a:off x="42335" y="6532122"/>
            <a:ext cx="452308" cy="241300"/>
          </a:xfrm>
          <a:prstGeom prst="rect">
            <a:avLst/>
          </a:prstGeom>
        </p:spPr>
        <p:txBody>
          <a:bodyPr>
            <a:prstTxWarp prst="textNoShape">
              <a:avLst/>
            </a:prstTxWarp>
            <a:normAutofit/>
          </a:bodyPr>
          <a:lstStyle/>
          <a:p>
            <a:pPr marL="342900" indent="-342900" algn="ctr">
              <a:lnSpc>
                <a:spcPct val="90000"/>
              </a:lnSpc>
              <a:spcBef>
                <a:spcPct val="20000"/>
              </a:spcBef>
              <a:buFont typeface="Arial" pitchFamily="-106" charset="0"/>
              <a:buNone/>
            </a:pPr>
            <a:fld id="{1EF35371-194E-174F-9528-630C4585B8CC}" type="slidenum">
              <a:rPr lang="en-US" sz="1000" smtClean="0">
                <a:solidFill>
                  <a:schemeClr val="tx1"/>
                </a:solidFill>
                <a:ea typeface="Arial" pitchFamily="-106" charset="0"/>
                <a:cs typeface="Arial" pitchFamily="-106" charset="0"/>
              </a:rPr>
              <a:pPr marL="342900" indent="-342900" algn="ctr">
                <a:lnSpc>
                  <a:spcPct val="90000"/>
                </a:lnSpc>
                <a:spcBef>
                  <a:spcPct val="20000"/>
                </a:spcBef>
                <a:buFont typeface="Arial" pitchFamily="-106" charset="0"/>
                <a:buNone/>
              </a:pPr>
              <a:t>‹#›</a:t>
            </a:fld>
            <a:endParaRPr lang="en-US" sz="1000" dirty="0">
              <a:solidFill>
                <a:schemeClr val="tx1"/>
              </a:solidFill>
              <a:ea typeface="Arial" pitchFamily="-106" charset="0"/>
              <a:cs typeface="Arial" pitchFamily="-106" charset="0"/>
            </a:endParaRPr>
          </a:p>
        </p:txBody>
      </p:sp>
      <p:grpSp>
        <p:nvGrpSpPr>
          <p:cNvPr id="4" name="Group 3"/>
          <p:cNvGrpSpPr/>
          <p:nvPr/>
        </p:nvGrpSpPr>
        <p:grpSpPr>
          <a:xfrm>
            <a:off x="-1" y="656981"/>
            <a:ext cx="9144001" cy="55570"/>
            <a:chOff x="-1" y="656981"/>
            <a:chExt cx="9144001" cy="55570"/>
          </a:xfrm>
        </p:grpSpPr>
        <p:sp>
          <p:nvSpPr>
            <p:cNvPr id="11" name="Rectangle 10"/>
            <p:cNvSpPr/>
            <p:nvPr userDrawn="1"/>
          </p:nvSpPr>
          <p:spPr bwMode="auto">
            <a:xfrm flipH="1" flipV="1">
              <a:off x="-1" y="656982"/>
              <a:ext cx="4268788" cy="54864"/>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dirty="0">
                <a:solidFill>
                  <a:srgbClr val="FFFFFF"/>
                </a:solidFill>
                <a:ea typeface="ＭＳ Ｐゴシック" pitchFamily="-106" charset="-128"/>
                <a:cs typeface="ＭＳ Ｐゴシック" pitchFamily="-106" charset="-128"/>
              </a:endParaRPr>
            </a:p>
          </p:txBody>
        </p:sp>
        <p:sp>
          <p:nvSpPr>
            <p:cNvPr id="13" name="Rectangle 12"/>
            <p:cNvSpPr/>
            <p:nvPr userDrawn="1"/>
          </p:nvSpPr>
          <p:spPr bwMode="auto">
            <a:xfrm flipH="1" flipV="1">
              <a:off x="5834063" y="656988"/>
              <a:ext cx="3309937" cy="5556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dirty="0">
                <a:solidFill>
                  <a:srgbClr val="FFFFFF"/>
                </a:solidFill>
                <a:ea typeface="ＭＳ Ｐゴシック" pitchFamily="-106" charset="-128"/>
                <a:cs typeface="ＭＳ Ｐゴシック" pitchFamily="-106" charset="-128"/>
              </a:endParaRPr>
            </a:p>
          </p:txBody>
        </p:sp>
        <p:sp>
          <p:nvSpPr>
            <p:cNvPr id="17" name="Rectangle 16"/>
            <p:cNvSpPr/>
            <p:nvPr userDrawn="1"/>
          </p:nvSpPr>
          <p:spPr bwMode="auto">
            <a:xfrm flipH="1" flipV="1">
              <a:off x="4267200" y="656981"/>
              <a:ext cx="1704975" cy="54864"/>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dirty="0">
                <a:solidFill>
                  <a:srgbClr val="FFFFFF"/>
                </a:solidFill>
                <a:ea typeface="ＭＳ Ｐゴシック" pitchFamily="-106" charset="-128"/>
                <a:cs typeface="ＭＳ Ｐゴシック" pitchFamily="-106" charset="-128"/>
              </a:endParaRPr>
            </a:p>
          </p:txBody>
        </p:sp>
      </p:grpSp>
      <p:pic>
        <p:nvPicPr>
          <p:cNvPr id="10" name="Picture 9" descr="New_DOE_Logo_Color_Hi-Res_042808.jpg"/>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810375" y="6353273"/>
            <a:ext cx="1847850" cy="474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Lst>
  <p:timing>
    <p:tnLst>
      <p:par>
        <p:cTn id="1" dur="indefinite" restart="never" nodeType="tmRoot"/>
      </p:par>
    </p:tnLst>
  </p:timing>
  <p:hf hdr="0" ftr="0" dt="0"/>
  <p:txStyles>
    <p:titleStyle>
      <a:lvl1pPr algn="l" defTabSz="457200" rtl="0" eaLnBrk="1" latinLnBrk="0" hangingPunct="1">
        <a:spcBef>
          <a:spcPct val="0"/>
        </a:spcBef>
        <a:buNone/>
        <a:defRPr lang="en-US" sz="2800" b="1" kern="1200" dirty="0" smtClean="0">
          <a:solidFill>
            <a:schemeClr val="tx1"/>
          </a:solidFill>
          <a:latin typeface="+mj-lt"/>
          <a:ea typeface="+mj-ea"/>
          <a:cs typeface="Arial"/>
        </a:defRPr>
      </a:lvl1pPr>
    </p:titleStyle>
    <p:bodyStyle>
      <a:lvl1pPr marL="342900" indent="-342900" algn="l" defTabSz="457200" rtl="0" eaLnBrk="1" latinLnBrk="0" hangingPunct="1">
        <a:spcBef>
          <a:spcPct val="20000"/>
        </a:spcBef>
        <a:buFont typeface="Arial"/>
        <a:buChar char="•"/>
        <a:defRPr sz="2200" kern="1200">
          <a:solidFill>
            <a:schemeClr val="tx1"/>
          </a:solidFill>
          <a:latin typeface="+mn-lt"/>
          <a:ea typeface="+mn-ea"/>
          <a:cs typeface="Arial"/>
        </a:defRPr>
      </a:lvl1pPr>
      <a:lvl2pPr marL="742950" indent="-285750" algn="l" defTabSz="457200" rtl="0" eaLnBrk="1" latinLnBrk="0" hangingPunct="1">
        <a:spcBef>
          <a:spcPct val="20000"/>
        </a:spcBef>
        <a:buFont typeface="Arial"/>
        <a:buChar char="–"/>
        <a:defRPr sz="1800" kern="1200">
          <a:solidFill>
            <a:schemeClr val="tx1"/>
          </a:solidFill>
          <a:latin typeface="+mn-lt"/>
          <a:ea typeface="+mn-ea"/>
          <a:cs typeface="Arial"/>
        </a:defRPr>
      </a:lvl2pPr>
      <a:lvl3pPr marL="1143000" indent="-228600" algn="l" defTabSz="457200" rtl="0" eaLnBrk="1" latinLnBrk="0" hangingPunct="1">
        <a:spcBef>
          <a:spcPct val="20000"/>
        </a:spcBef>
        <a:buFont typeface="Arial"/>
        <a:buChar char="•"/>
        <a:defRPr sz="1800" kern="1200">
          <a:solidFill>
            <a:schemeClr val="tx1"/>
          </a:solidFill>
          <a:latin typeface="+mn-lt"/>
          <a:ea typeface="+mn-ea"/>
          <a:cs typeface="Arial"/>
        </a:defRPr>
      </a:lvl3pPr>
      <a:lvl4pPr marL="1600200" indent="-228600" algn="l" defTabSz="457200" rtl="0" eaLnBrk="1" latinLnBrk="0" hangingPunct="1">
        <a:spcBef>
          <a:spcPct val="20000"/>
        </a:spcBef>
        <a:buFont typeface="Arial"/>
        <a:buChar char="–"/>
        <a:defRPr sz="1800" kern="1200">
          <a:solidFill>
            <a:schemeClr val="tx1"/>
          </a:solidFill>
          <a:latin typeface="+mn-lt"/>
          <a:ea typeface="+mn-ea"/>
          <a:cs typeface="Arial"/>
        </a:defRPr>
      </a:lvl4pPr>
      <a:lvl5pPr marL="2057400" indent="-228600" algn="l" defTabSz="457200" rtl="0" eaLnBrk="1" latinLnBrk="0" hangingPunct="1">
        <a:spcBef>
          <a:spcPct val="20000"/>
        </a:spcBef>
        <a:buFont typeface="Arial"/>
        <a:buChar char="»"/>
        <a:defRPr sz="1800" kern="1200">
          <a:solidFill>
            <a:schemeClr val="tx1"/>
          </a:solidFill>
          <a:latin typeface="+mn-lt"/>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p:txBody>
          <a:bodyPr>
            <a:normAutofit lnSpcReduction="10000"/>
          </a:bodyPr>
          <a:lstStyle/>
          <a:p>
            <a:r>
              <a:rPr lang="en-US" dirty="0" smtClean="0"/>
              <a:t> </a:t>
            </a:r>
          </a:p>
          <a:p>
            <a:r>
              <a:rPr lang="en-US" sz="1900" dirty="0" smtClean="0"/>
              <a:t>September 10, 2019</a:t>
            </a:r>
          </a:p>
        </p:txBody>
      </p:sp>
      <p:sp>
        <p:nvSpPr>
          <p:cNvPr id="4" name="Text Box 10"/>
          <p:cNvSpPr txBox="1">
            <a:spLocks noChangeArrowheads="1"/>
          </p:cNvSpPr>
          <p:nvPr/>
        </p:nvSpPr>
        <p:spPr bwMode="auto">
          <a:xfrm>
            <a:off x="4572000" y="5597162"/>
            <a:ext cx="4411579" cy="646331"/>
          </a:xfrm>
          <a:prstGeom prst="rect">
            <a:avLst/>
          </a:prstGeom>
          <a:noFill/>
          <a:ln w="9525">
            <a:noFill/>
            <a:miter lim="800000"/>
            <a:headEnd/>
            <a:tailEnd/>
          </a:ln>
          <a:effectLst/>
        </p:spPr>
        <p:txBody>
          <a:bodyPr wrap="square">
            <a:spAutoFit/>
          </a:bodyPr>
          <a:lstStyle/>
          <a:p>
            <a:pPr>
              <a:lnSpc>
                <a:spcPct val="100000"/>
              </a:lnSpc>
              <a:spcBef>
                <a:spcPct val="0"/>
              </a:spcBef>
              <a:buClrTx/>
              <a:buSzTx/>
              <a:buFontTx/>
              <a:buNone/>
            </a:pPr>
            <a:r>
              <a:rPr lang="en-US" sz="1200" dirty="0" smtClean="0">
                <a:solidFill>
                  <a:schemeClr val="bg1"/>
                </a:solidFill>
              </a:rPr>
              <a:t>Michael Dobbs</a:t>
            </a:r>
          </a:p>
          <a:p>
            <a:pPr>
              <a:lnSpc>
                <a:spcPct val="100000"/>
              </a:lnSpc>
              <a:spcBef>
                <a:spcPct val="0"/>
              </a:spcBef>
              <a:buClrTx/>
              <a:buSzTx/>
            </a:pPr>
            <a:r>
              <a:rPr lang="en-US" sz="1200" dirty="0">
                <a:solidFill>
                  <a:schemeClr val="bg1"/>
                </a:solidFill>
              </a:rPr>
              <a:t>John LaBarge</a:t>
            </a:r>
          </a:p>
          <a:p>
            <a:pPr>
              <a:lnSpc>
                <a:spcPct val="100000"/>
              </a:lnSpc>
              <a:spcBef>
                <a:spcPct val="0"/>
              </a:spcBef>
              <a:buClrTx/>
              <a:buSzTx/>
              <a:buFontTx/>
              <a:buNone/>
            </a:pPr>
            <a:r>
              <a:rPr lang="en-US" sz="1200" dirty="0" smtClean="0">
                <a:solidFill>
                  <a:schemeClr val="bg1"/>
                </a:solidFill>
              </a:rPr>
              <a:t>Emily Schneider</a:t>
            </a:r>
            <a:endParaRPr lang="en-US" sz="1200" dirty="0">
              <a:solidFill>
                <a:schemeClr val="bg1"/>
              </a:solidFill>
            </a:endParaRPr>
          </a:p>
        </p:txBody>
      </p:sp>
      <p:sp>
        <p:nvSpPr>
          <p:cNvPr id="3" name="Rectangle 2"/>
          <p:cNvSpPr/>
          <p:nvPr/>
        </p:nvSpPr>
        <p:spPr>
          <a:xfrm>
            <a:off x="0" y="6477000"/>
            <a:ext cx="9144000" cy="424732"/>
          </a:xfrm>
          <a:prstGeom prst="rect">
            <a:avLst/>
          </a:prstGeom>
        </p:spPr>
        <p:txBody>
          <a:bodyPr wrap="square">
            <a:spAutoFit/>
          </a:bodyPr>
          <a:lstStyle/>
          <a:p>
            <a:pPr marL="0" lvl="1" indent="0" algn="just">
              <a:buNone/>
              <a:defRPr/>
            </a:pPr>
            <a:r>
              <a:rPr lang="en-US" sz="1200" i="1" dirty="0">
                <a:solidFill>
                  <a:schemeClr val="bg1"/>
                </a:solidFill>
                <a:latin typeface="Calibri" panose="020F0502020204030204" pitchFamily="34" charset="0"/>
                <a:cs typeface="Calibri" panose="020F0502020204030204" pitchFamily="34" charset="0"/>
              </a:rPr>
              <a:t>Providing responsive and impactful legal counsel to our customers and  ensuring effective management and protection of DOE funded Intellectual Property.</a:t>
            </a:r>
          </a:p>
        </p:txBody>
      </p:sp>
      <p:sp>
        <p:nvSpPr>
          <p:cNvPr id="5" name="Title 4"/>
          <p:cNvSpPr>
            <a:spLocks noGrp="1"/>
          </p:cNvSpPr>
          <p:nvPr>
            <p:ph type="ctrTitle"/>
          </p:nvPr>
        </p:nvSpPr>
        <p:spPr/>
        <p:txBody>
          <a:bodyPr/>
          <a:lstStyle/>
          <a:p>
            <a:endParaRPr lang="en-US"/>
          </a:p>
        </p:txBody>
      </p:sp>
    </p:spTree>
    <p:extLst>
      <p:ext uri="{BB962C8B-B14F-4D97-AF65-F5344CB8AC3E}">
        <p14:creationId xmlns:p14="http://schemas.microsoft.com/office/powerpoint/2010/main" val="16962657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Bayh-Dole Rights of Federally Funded Members</a:t>
            </a:r>
            <a:endParaRPr lang="en-US" dirty="0"/>
          </a:p>
        </p:txBody>
      </p:sp>
      <p:sp>
        <p:nvSpPr>
          <p:cNvPr id="3" name="Text Placeholder 2"/>
          <p:cNvSpPr>
            <a:spLocks noGrp="1"/>
          </p:cNvSpPr>
          <p:nvPr>
            <p:ph type="body" sz="quarter" idx="10"/>
          </p:nvPr>
        </p:nvSpPr>
        <p:spPr/>
        <p:txBody>
          <a:bodyPr>
            <a:normAutofit/>
          </a:bodyPr>
          <a:lstStyle/>
          <a:p>
            <a:r>
              <a:rPr lang="en-US" b="1" dirty="0" smtClean="0"/>
              <a:t>Issue</a:t>
            </a:r>
            <a:r>
              <a:rPr lang="en-US" dirty="0" smtClean="0"/>
              <a:t>: “</a:t>
            </a:r>
            <a:r>
              <a:rPr lang="en-US" dirty="0"/>
              <a:t>The subcontractor will retain all rights provided for the contractor in this clause, and the contractor will not, as part of the consideration for awarding the subcontract, obtain rights in the subcontractor's subject inventions.”  See award terms and 35 USC </a:t>
            </a:r>
            <a:r>
              <a:rPr lang="en-US" dirty="0" smtClean="0"/>
              <a:t>202</a:t>
            </a:r>
          </a:p>
          <a:p>
            <a:pPr lvl="1"/>
            <a:r>
              <a:rPr lang="en-US" dirty="0" smtClean="0"/>
              <a:t>The </a:t>
            </a:r>
            <a:r>
              <a:rPr lang="en-US" dirty="0"/>
              <a:t>consortium should not require licenses (e.g. background, foreground, cross licenses and options)  be granted in subcontractor inventions to receive the federally funded subcontract. </a:t>
            </a:r>
            <a:endParaRPr lang="en-US" dirty="0" smtClean="0"/>
          </a:p>
          <a:p>
            <a:r>
              <a:rPr lang="en-US" b="1" dirty="0" smtClean="0"/>
              <a:t>Solution</a:t>
            </a:r>
            <a:r>
              <a:rPr lang="en-US" dirty="0" smtClean="0"/>
              <a:t>: Provide an opt-out to all consortium licenses.  </a:t>
            </a:r>
          </a:p>
          <a:p>
            <a:pPr lvl="1"/>
            <a:r>
              <a:rPr lang="en-US" dirty="0" smtClean="0"/>
              <a:t>May be time limited (e.g. pre-award, before close of project).  </a:t>
            </a:r>
          </a:p>
          <a:p>
            <a:pPr lvl="1"/>
            <a:r>
              <a:rPr lang="en-US" dirty="0" smtClean="0"/>
              <a:t>May reduce membership benefits, but cannot be a condition of the award.</a:t>
            </a:r>
          </a:p>
          <a:p>
            <a:pPr lvl="1"/>
            <a:r>
              <a:rPr lang="en-US" dirty="0" smtClean="0"/>
              <a:t>Example </a:t>
            </a:r>
            <a:r>
              <a:rPr lang="en-US" dirty="0" smtClean="0"/>
              <a:t>(</a:t>
            </a:r>
            <a:r>
              <a:rPr lang="en-US" i="1" dirty="0" err="1" smtClean="0"/>
              <a:t>Slawniak</a:t>
            </a:r>
            <a:r>
              <a:rPr lang="en-US" i="1" dirty="0" smtClean="0"/>
              <a:t> Language</a:t>
            </a:r>
            <a:r>
              <a:rPr lang="en-US" dirty="0" smtClean="0"/>
              <a:t>): </a:t>
            </a:r>
            <a:r>
              <a:rPr lang="en-US" dirty="0" smtClean="0"/>
              <a:t>If </a:t>
            </a:r>
            <a:r>
              <a:rPr lang="en-US" dirty="0"/>
              <a:t>at any time a Member desires to not provide or revoke the above grant of license, it may do so by providing all other Members thirty (30) days’ written notice.  However, by delivering such notice, all reciprocal grants of licenses as set forth in this provision shall automatically terminate, effective immediately.  Any license shall reflect these reserved non-exclusive license rights to other Members.  </a:t>
            </a:r>
          </a:p>
          <a:p>
            <a:pPr lvl="1"/>
            <a:endParaRPr lang="en-US" dirty="0" smtClean="0"/>
          </a:p>
          <a:p>
            <a:pPr lvl="1"/>
            <a:endParaRPr lang="en-US" dirty="0" smtClean="0"/>
          </a:p>
          <a:p>
            <a:endParaRPr lang="en-US" dirty="0"/>
          </a:p>
        </p:txBody>
      </p:sp>
    </p:spTree>
    <p:extLst>
      <p:ext uri="{BB962C8B-B14F-4D97-AF65-F5344CB8AC3E}">
        <p14:creationId xmlns:p14="http://schemas.microsoft.com/office/powerpoint/2010/main" val="40680793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Intellectual Property Management Plan (IPMP)</a:t>
            </a:r>
            <a:endParaRPr lang="en-US" dirty="0"/>
          </a:p>
        </p:txBody>
      </p:sp>
      <p:sp>
        <p:nvSpPr>
          <p:cNvPr id="3" name="Text Placeholder 2"/>
          <p:cNvSpPr>
            <a:spLocks noGrp="1"/>
          </p:cNvSpPr>
          <p:nvPr>
            <p:ph type="body" sz="quarter" idx="10"/>
          </p:nvPr>
        </p:nvSpPr>
        <p:spPr/>
        <p:txBody>
          <a:bodyPr>
            <a:normAutofit fontScale="92500" lnSpcReduction="10000"/>
          </a:bodyPr>
          <a:lstStyle/>
          <a:p>
            <a:r>
              <a:rPr lang="en-US" b="1" dirty="0" smtClean="0"/>
              <a:t>Issue</a:t>
            </a:r>
            <a:r>
              <a:rPr lang="en-US" dirty="0"/>
              <a:t>: IP Management plan not clearly excluding DOE Lab generated intellectual property. </a:t>
            </a:r>
          </a:p>
          <a:p>
            <a:r>
              <a:rPr lang="en-US" b="1" dirty="0" smtClean="0"/>
              <a:t>Solution</a:t>
            </a:r>
            <a:r>
              <a:rPr lang="en-US" dirty="0" smtClean="0"/>
              <a:t>: Provide clarification that IP rights in any research performed by the lab shall be </a:t>
            </a:r>
            <a:r>
              <a:rPr lang="en-US" dirty="0"/>
              <a:t>dictated </a:t>
            </a:r>
            <a:r>
              <a:rPr lang="en-US" dirty="0" smtClean="0"/>
              <a:t>solely by the CRADA.   </a:t>
            </a:r>
          </a:p>
          <a:p>
            <a:pPr lvl="1"/>
            <a:r>
              <a:rPr lang="en-US" dirty="0" smtClean="0"/>
              <a:t>Exempting lab from IPMP</a:t>
            </a:r>
          </a:p>
          <a:p>
            <a:pPr lvl="1"/>
            <a:r>
              <a:rPr lang="en-US" dirty="0" smtClean="0"/>
              <a:t>Separate sections for labs and non-lab reciprocal licenses in the IPMP</a:t>
            </a:r>
          </a:p>
          <a:p>
            <a:pPr lvl="1"/>
            <a:r>
              <a:rPr lang="en-US" dirty="0" smtClean="0"/>
              <a:t>Exempting </a:t>
            </a:r>
            <a:r>
              <a:rPr lang="en-US" dirty="0"/>
              <a:t>specific sections (e.g. licenses)</a:t>
            </a:r>
          </a:p>
          <a:p>
            <a:pPr lvl="2"/>
            <a:r>
              <a:rPr lang="en-US" dirty="0"/>
              <a:t>The INTELLECTUAL PROPERTY rights of DOE Office of Science (SC) Laboratory will be solely dictated by a Cooperative Research and Development Agreement (CRADA) and not subject to this section X.</a:t>
            </a:r>
          </a:p>
          <a:p>
            <a:pPr lvl="1"/>
            <a:r>
              <a:rPr lang="en-US" dirty="0"/>
              <a:t>General Language</a:t>
            </a:r>
          </a:p>
          <a:p>
            <a:pPr lvl="2"/>
            <a:r>
              <a:rPr lang="en-US" dirty="0"/>
              <a:t>All work performed by a DOE Office of Science (SC) Laboratory as part of this consortium will be funded directly to the Laboratory by the Government and subject to the Laboratory's contract with the Government.</a:t>
            </a:r>
          </a:p>
          <a:p>
            <a:pPr lvl="2"/>
            <a:r>
              <a:rPr lang="en-US" dirty="0"/>
              <a:t>All work performed by a DOE SC Laboratory as part of this consortium will be performed under a separate CRADA containing the entire agreement between the Parties with respect to the work performed by the Laboratory.  Nothing in this membership agreement shall affect work performed by a DOE SC Laboratory, including rights in intellectual property generated in the work performed by the Laboratory</a:t>
            </a:r>
            <a:r>
              <a:rPr lang="en-US" dirty="0" smtClean="0"/>
              <a:t>. </a:t>
            </a:r>
            <a:endParaRPr lang="en-US" dirty="0"/>
          </a:p>
          <a:p>
            <a:pPr lvl="1"/>
            <a:endParaRPr lang="en-US" dirty="0" smtClean="0"/>
          </a:p>
          <a:p>
            <a:pPr lvl="1"/>
            <a:endParaRPr lang="en-US" dirty="0" smtClean="0"/>
          </a:p>
          <a:p>
            <a:endParaRPr lang="en-US" dirty="0"/>
          </a:p>
        </p:txBody>
      </p:sp>
    </p:spTree>
    <p:extLst>
      <p:ext uri="{BB962C8B-B14F-4D97-AF65-F5344CB8AC3E}">
        <p14:creationId xmlns:p14="http://schemas.microsoft.com/office/powerpoint/2010/main" val="20161856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SC Lab Licenses to Consortium Members</a:t>
            </a:r>
            <a:endParaRPr lang="en-US" dirty="0"/>
          </a:p>
        </p:txBody>
      </p:sp>
      <p:sp>
        <p:nvSpPr>
          <p:cNvPr id="3" name="Text Placeholder 2"/>
          <p:cNvSpPr>
            <a:spLocks noGrp="1"/>
          </p:cNvSpPr>
          <p:nvPr>
            <p:ph type="body" sz="quarter" idx="10"/>
          </p:nvPr>
        </p:nvSpPr>
        <p:spPr/>
        <p:txBody>
          <a:bodyPr>
            <a:normAutofit/>
          </a:bodyPr>
          <a:lstStyle/>
          <a:p>
            <a:r>
              <a:rPr lang="en-US" dirty="0" smtClean="0"/>
              <a:t>Must be in compliance with prime contract</a:t>
            </a:r>
          </a:p>
          <a:p>
            <a:pPr lvl="1"/>
            <a:r>
              <a:rPr lang="en-US" dirty="0" smtClean="0"/>
              <a:t>FOO</a:t>
            </a:r>
          </a:p>
          <a:p>
            <a:pPr lvl="2"/>
            <a:r>
              <a:rPr lang="en-US" dirty="0"/>
              <a:t>Although CRADA participant may get invention disclosure early, non-participants (but consortium members)</a:t>
            </a:r>
          </a:p>
          <a:p>
            <a:pPr lvl="2"/>
            <a:r>
              <a:rPr lang="en-US" dirty="0"/>
              <a:t>Invention availability release must at least coincide with public </a:t>
            </a:r>
            <a:endParaRPr lang="en-US" dirty="0" smtClean="0"/>
          </a:p>
          <a:p>
            <a:r>
              <a:rPr lang="en-US" dirty="0" smtClean="0"/>
              <a:t>Background Licenses may be granted per normal procedures or included in membership agreement</a:t>
            </a:r>
          </a:p>
          <a:p>
            <a:r>
              <a:rPr lang="en-US" dirty="0" smtClean="0"/>
              <a:t>Foreground licenses in Lab IP</a:t>
            </a:r>
          </a:p>
          <a:p>
            <a:pPr lvl="1"/>
            <a:r>
              <a:rPr lang="en-US" dirty="0" smtClean="0"/>
              <a:t>Should not be directed by IPMP</a:t>
            </a:r>
          </a:p>
          <a:p>
            <a:pPr lvl="1"/>
            <a:r>
              <a:rPr lang="en-US" dirty="0" smtClean="0"/>
              <a:t>May be granted to CRADA participant in CRADA terms</a:t>
            </a:r>
          </a:p>
          <a:p>
            <a:pPr lvl="1"/>
            <a:r>
              <a:rPr lang="en-US" dirty="0" smtClean="0"/>
              <a:t>Should consider participants</a:t>
            </a:r>
            <a:endParaRPr lang="en-US" dirty="0"/>
          </a:p>
          <a:p>
            <a:pPr lvl="2"/>
            <a:r>
              <a:rPr lang="en-US" dirty="0" smtClean="0"/>
              <a:t> Members who are not included in the CRADA will need to negotiate any rights in foreground IP through the participant (e.g. consortium lead) or through lab’s standard licensing practice in compliance with FOO</a:t>
            </a:r>
            <a:endParaRPr lang="en-US" dirty="0"/>
          </a:p>
          <a:p>
            <a:pPr lvl="1"/>
            <a:endParaRPr lang="en-US" dirty="0" smtClean="0"/>
          </a:p>
          <a:p>
            <a:pPr lvl="1"/>
            <a:endParaRPr lang="en-US" dirty="0" smtClean="0"/>
          </a:p>
          <a:p>
            <a:endParaRPr lang="en-US" dirty="0"/>
          </a:p>
        </p:txBody>
      </p:sp>
    </p:spTree>
    <p:extLst>
      <p:ext uri="{BB962C8B-B14F-4D97-AF65-F5344CB8AC3E}">
        <p14:creationId xmlns:p14="http://schemas.microsoft.com/office/powerpoint/2010/main" val="4003416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Additional Consortia Considerations (SC v. Non-SC lead)</a:t>
            </a:r>
            <a:endParaRPr lang="en-US" dirty="0"/>
          </a:p>
        </p:txBody>
      </p:sp>
      <p:sp>
        <p:nvSpPr>
          <p:cNvPr id="3" name="Text Placeholder 2"/>
          <p:cNvSpPr>
            <a:spLocks noGrp="1"/>
          </p:cNvSpPr>
          <p:nvPr>
            <p:ph type="body" sz="quarter" idx="10"/>
          </p:nvPr>
        </p:nvSpPr>
        <p:spPr/>
        <p:txBody>
          <a:bodyPr/>
          <a:lstStyle/>
          <a:p>
            <a:endParaRPr lang="en-US" dirty="0"/>
          </a:p>
        </p:txBody>
      </p:sp>
      <p:graphicFrame>
        <p:nvGraphicFramePr>
          <p:cNvPr id="4" name="Table 3"/>
          <p:cNvGraphicFramePr>
            <a:graphicFrameLocks noGrp="1"/>
          </p:cNvGraphicFramePr>
          <p:nvPr>
            <p:extLst/>
          </p:nvPr>
        </p:nvGraphicFramePr>
        <p:xfrm>
          <a:off x="533400" y="1523999"/>
          <a:ext cx="7620001" cy="4191000"/>
        </p:xfrm>
        <a:graphic>
          <a:graphicData uri="http://schemas.openxmlformats.org/drawingml/2006/table">
            <a:tbl>
              <a:tblPr firstRow="1" firstCol="1" bandRow="1">
                <a:tableStyleId>{5C22544A-7EE6-4342-B048-85BDC9FD1C3A}</a:tableStyleId>
              </a:tblPr>
              <a:tblGrid>
                <a:gridCol w="2539457"/>
                <a:gridCol w="2540272"/>
                <a:gridCol w="2540272"/>
              </a:tblGrid>
              <a:tr h="545556">
                <a:tc>
                  <a:txBody>
                    <a:bodyPr/>
                    <a:lstStyle/>
                    <a:p>
                      <a:pPr marL="0" marR="0">
                        <a:lnSpc>
                          <a:spcPct val="107000"/>
                        </a:lnSpc>
                        <a:spcBef>
                          <a:spcPts val="0"/>
                        </a:spcBef>
                        <a:spcAft>
                          <a:spcPts val="0"/>
                        </a:spcAft>
                      </a:pPr>
                      <a:r>
                        <a:rPr lang="en-US" sz="1600" dirty="0">
                          <a:effectLst/>
                        </a:rPr>
                        <a:t>Feature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SC Lab as Lead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Non-SC Lead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83891">
                <a:tc>
                  <a:txBody>
                    <a:bodyPr/>
                    <a:lstStyle/>
                    <a:p>
                      <a:pPr marL="0" marR="0">
                        <a:lnSpc>
                          <a:spcPct val="107000"/>
                        </a:lnSpc>
                        <a:spcBef>
                          <a:spcPts val="0"/>
                        </a:spcBef>
                        <a:spcAft>
                          <a:spcPts val="0"/>
                        </a:spcAft>
                      </a:pPr>
                      <a:r>
                        <a:rPr lang="en-US" sz="1600" dirty="0">
                          <a:effectLst/>
                        </a:rPr>
                        <a:t>Membership Fees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No</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dirty="0" smtClean="0">
                          <a:effectLst/>
                        </a:rPr>
                        <a:t>Yes (but SC labs</a:t>
                      </a:r>
                      <a:r>
                        <a:rPr lang="en-US" sz="1600" baseline="0" dirty="0" smtClean="0">
                          <a:effectLst/>
                        </a:rPr>
                        <a:t> do not pay</a:t>
                      </a:r>
                      <a:r>
                        <a:rPr lang="en-US" sz="1600" dirty="0" smtClean="0">
                          <a:effectLst/>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83891">
                <a:tc>
                  <a:txBody>
                    <a:bodyPr/>
                    <a:lstStyle/>
                    <a:p>
                      <a:pPr marL="0" marR="0">
                        <a:lnSpc>
                          <a:spcPct val="107000"/>
                        </a:lnSpc>
                        <a:spcBef>
                          <a:spcPts val="0"/>
                        </a:spcBef>
                        <a:spcAft>
                          <a:spcPts val="0"/>
                        </a:spcAft>
                      </a:pPr>
                      <a:r>
                        <a:rPr lang="en-US" sz="1600" dirty="0">
                          <a:effectLst/>
                        </a:rPr>
                        <a:t>Tiered Structure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dirty="0">
                          <a:effectLst/>
                        </a:rPr>
                        <a:t>No</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Yes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80924">
                <a:tc>
                  <a:txBody>
                    <a:bodyPr/>
                    <a:lstStyle/>
                    <a:p>
                      <a:pPr marL="0" marR="0">
                        <a:lnSpc>
                          <a:spcPct val="107000"/>
                        </a:lnSpc>
                        <a:spcBef>
                          <a:spcPts val="0"/>
                        </a:spcBef>
                        <a:spcAft>
                          <a:spcPts val="0"/>
                        </a:spcAft>
                      </a:pPr>
                      <a:r>
                        <a:rPr lang="en-US" sz="1600">
                          <a:effectLst/>
                        </a:rPr>
                        <a:t>Preferential Access to Lab or Lab IP</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dirty="0">
                          <a:effectLst/>
                        </a:rPr>
                        <a:t>No</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a:effectLst/>
                        </a:rPr>
                        <a:t>No</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248369">
                <a:tc>
                  <a:txBody>
                    <a:bodyPr/>
                    <a:lstStyle/>
                    <a:p>
                      <a:pPr marL="0" marR="0">
                        <a:lnSpc>
                          <a:spcPct val="107000"/>
                        </a:lnSpc>
                        <a:spcBef>
                          <a:spcPts val="0"/>
                        </a:spcBef>
                        <a:spcAft>
                          <a:spcPts val="0"/>
                        </a:spcAft>
                      </a:pPr>
                      <a:r>
                        <a:rPr lang="en-US" sz="1600" dirty="0">
                          <a:effectLst/>
                        </a:rPr>
                        <a:t>Management of  Funds/Administration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dirty="0" smtClean="0">
                          <a:effectLst/>
                        </a:rPr>
                        <a:t>Yes-Advantages in having </a:t>
                      </a:r>
                      <a:r>
                        <a:rPr lang="en-US" sz="1600" dirty="0">
                          <a:effectLst/>
                        </a:rPr>
                        <a:t>an experienced infrastructure and templates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dirty="0">
                          <a:effectLst/>
                        </a:rPr>
                        <a:t>Yes – although potential increase in costs for </a:t>
                      </a:r>
                    </a:p>
                    <a:p>
                      <a:pPr marL="0" marR="0">
                        <a:lnSpc>
                          <a:spcPct val="107000"/>
                        </a:lnSpc>
                        <a:spcBef>
                          <a:spcPts val="0"/>
                        </a:spcBef>
                        <a:spcAft>
                          <a:spcPts val="0"/>
                        </a:spcAft>
                      </a:pPr>
                      <a:r>
                        <a:rPr lang="en-US" sz="1600" dirty="0">
                          <a:effectLst/>
                        </a:rPr>
                        <a:t>administration (less available for R&amp;D)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248369">
                <a:tc>
                  <a:txBody>
                    <a:bodyPr/>
                    <a:lstStyle/>
                    <a:p>
                      <a:pPr marL="0" marR="0">
                        <a:lnSpc>
                          <a:spcPct val="107000"/>
                        </a:lnSpc>
                        <a:spcBef>
                          <a:spcPts val="0"/>
                        </a:spcBef>
                        <a:spcAft>
                          <a:spcPts val="0"/>
                        </a:spcAft>
                      </a:pPr>
                      <a:r>
                        <a:rPr lang="en-US" sz="1600" dirty="0" smtClean="0">
                          <a:effectLst/>
                          <a:latin typeface="Calibri" panose="020F0502020204030204" pitchFamily="34" charset="0"/>
                          <a:ea typeface="Calibri" panose="020F0502020204030204" pitchFamily="34" charset="0"/>
                          <a:cs typeface="Times New Roman" panose="02020603050405020304" pitchFamily="18" charset="0"/>
                        </a:rPr>
                        <a:t>Foreign Members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457200" rtl="0" eaLnBrk="1" fontAlgn="auto" latinLnBrk="0" hangingPunct="1">
                        <a:lnSpc>
                          <a:spcPct val="107000"/>
                        </a:lnSpc>
                        <a:spcBef>
                          <a:spcPts val="0"/>
                        </a:spcBef>
                        <a:spcAft>
                          <a:spcPts val="0"/>
                        </a:spcAft>
                        <a:buClrTx/>
                        <a:buSzTx/>
                        <a:buFont typeface="Arial" panose="020B0604020202020204" pitchFamily="34" charset="0"/>
                        <a:buNone/>
                        <a:tabLst/>
                        <a:defRPr/>
                      </a:pPr>
                      <a:r>
                        <a:rPr lang="en-US" sz="1600" dirty="0" smtClean="0">
                          <a:effectLst/>
                          <a:latin typeface="Calibri" panose="020F0502020204030204" pitchFamily="34" charset="0"/>
                          <a:ea typeface="Calibri" panose="020F0502020204030204" pitchFamily="34" charset="0"/>
                          <a:cs typeface="Times New Roman" panose="02020603050405020304" pitchFamily="18" charset="0"/>
                        </a:rPr>
                        <a:t>Foreign review required for Lab work (CRADA) and</a:t>
                      </a:r>
                    </a:p>
                    <a:p>
                      <a:pPr marL="0" marR="0">
                        <a:lnSpc>
                          <a:spcPct val="107000"/>
                        </a:lnSpc>
                        <a:spcBef>
                          <a:spcPts val="0"/>
                        </a:spcBef>
                        <a:spcAft>
                          <a:spcPts val="0"/>
                        </a:spcAft>
                      </a:pPr>
                      <a:r>
                        <a:rPr lang="en-US" sz="1600" dirty="0" smtClean="0">
                          <a:effectLst/>
                          <a:latin typeface="Calibri" panose="020F0502020204030204" pitchFamily="34" charset="0"/>
                          <a:ea typeface="Calibri" panose="020F0502020204030204" pitchFamily="34" charset="0"/>
                          <a:cs typeface="Times New Roman" panose="02020603050405020304" pitchFamily="18" charset="0"/>
                        </a:rPr>
                        <a:t>may require foreign</a:t>
                      </a:r>
                      <a:r>
                        <a:rPr lang="en-US" sz="1600" baseline="0" dirty="0" smtClean="0">
                          <a:effectLst/>
                          <a:latin typeface="Calibri" panose="020F0502020204030204" pitchFamily="34" charset="0"/>
                          <a:ea typeface="Calibri" panose="020F0502020204030204" pitchFamily="34" charset="0"/>
                          <a:cs typeface="Times New Roman" panose="02020603050405020304" pitchFamily="18" charset="0"/>
                        </a:rPr>
                        <a:t> review for membership</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600" dirty="0" smtClean="0">
                          <a:effectLst/>
                          <a:latin typeface="Calibri" panose="020F0502020204030204" pitchFamily="34" charset="0"/>
                          <a:ea typeface="Calibri" panose="020F0502020204030204" pitchFamily="34" charset="0"/>
                          <a:cs typeface="Times New Roman" panose="02020603050405020304" pitchFamily="18" charset="0"/>
                        </a:rPr>
                        <a:t>Foreign review required for Lab work (CRADA) and</a:t>
                      </a:r>
                    </a:p>
                    <a:p>
                      <a:pPr marL="0" marR="0">
                        <a:lnSpc>
                          <a:spcPct val="107000"/>
                        </a:lnSpc>
                        <a:spcBef>
                          <a:spcPts val="0"/>
                        </a:spcBef>
                        <a:spcAft>
                          <a:spcPts val="0"/>
                        </a:spcAft>
                      </a:pPr>
                      <a:r>
                        <a:rPr lang="en-US" sz="1600" dirty="0" smtClean="0">
                          <a:effectLst/>
                          <a:latin typeface="Calibri" panose="020F0502020204030204" pitchFamily="34" charset="0"/>
                          <a:ea typeface="Calibri" panose="020F0502020204030204" pitchFamily="34" charset="0"/>
                          <a:cs typeface="Times New Roman" panose="02020603050405020304" pitchFamily="18" charset="0"/>
                        </a:rPr>
                        <a:t>may require foreign</a:t>
                      </a:r>
                      <a:r>
                        <a:rPr lang="en-US" sz="1600" baseline="0" dirty="0" smtClean="0">
                          <a:effectLst/>
                          <a:latin typeface="Calibri" panose="020F0502020204030204" pitchFamily="34" charset="0"/>
                          <a:ea typeface="Calibri" panose="020F0502020204030204" pitchFamily="34" charset="0"/>
                          <a:cs typeface="Times New Roman" panose="02020603050405020304" pitchFamily="18" charset="0"/>
                        </a:rPr>
                        <a:t> review for membership</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16144417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Plans</a:t>
            </a:r>
            <a:endParaRPr lang="en-US" dirty="0"/>
          </a:p>
        </p:txBody>
      </p:sp>
      <p:sp>
        <p:nvSpPr>
          <p:cNvPr id="3" name="Text Placeholder 2"/>
          <p:cNvSpPr>
            <a:spLocks noGrp="1"/>
          </p:cNvSpPr>
          <p:nvPr>
            <p:ph type="body" sz="quarter" idx="10"/>
          </p:nvPr>
        </p:nvSpPr>
        <p:spPr/>
        <p:txBody>
          <a:bodyPr/>
          <a:lstStyle/>
          <a:p>
            <a:r>
              <a:rPr lang="en-US" dirty="0" smtClean="0"/>
              <a:t>Non-Lab Lead Consortium</a:t>
            </a:r>
          </a:p>
          <a:p>
            <a:pPr lvl="1"/>
            <a:r>
              <a:rPr lang="en-US" dirty="0" smtClean="0"/>
              <a:t>SC and Patent Counsel will continue to work with labs and may provide additional guidance as needed to help streamline SC-32 reviews</a:t>
            </a:r>
          </a:p>
          <a:p>
            <a:pPr lvl="1"/>
            <a:r>
              <a:rPr lang="en-US" dirty="0"/>
              <a:t>Foreign participation </a:t>
            </a:r>
            <a:r>
              <a:rPr lang="en-US" dirty="0" smtClean="0"/>
              <a:t>in CRADA will require 485.1 review</a:t>
            </a:r>
          </a:p>
          <a:p>
            <a:r>
              <a:rPr lang="en-US" dirty="0" smtClean="0"/>
              <a:t>Lab Lead Consortium</a:t>
            </a:r>
          </a:p>
          <a:p>
            <a:pPr lvl="1"/>
            <a:r>
              <a:rPr lang="en-US" dirty="0" smtClean="0"/>
              <a:t>Additional review and discussion needed.</a:t>
            </a:r>
          </a:p>
          <a:p>
            <a:pPr lvl="1"/>
            <a:r>
              <a:rPr lang="en-US" dirty="0"/>
              <a:t>Foreign participation </a:t>
            </a:r>
            <a:r>
              <a:rPr lang="en-US" dirty="0" smtClean="0"/>
              <a:t>in consortium will require 485.1 review</a:t>
            </a:r>
            <a:endParaRPr lang="en-US" dirty="0"/>
          </a:p>
          <a:p>
            <a:pPr lvl="1"/>
            <a:endParaRPr lang="en-US" dirty="0" smtClean="0"/>
          </a:p>
          <a:p>
            <a:endParaRPr lang="en-US" dirty="0"/>
          </a:p>
        </p:txBody>
      </p:sp>
    </p:spTree>
    <p:extLst>
      <p:ext uri="{BB962C8B-B14F-4D97-AF65-F5344CB8AC3E}">
        <p14:creationId xmlns:p14="http://schemas.microsoft.com/office/powerpoint/2010/main" val="13381149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Questions?</a:t>
            </a:r>
            <a:endParaRPr lang="en-US" dirty="0"/>
          </a:p>
        </p:txBody>
      </p:sp>
      <p:sp>
        <p:nvSpPr>
          <p:cNvPr id="6" name="Text Placeholder 5"/>
          <p:cNvSpPr>
            <a:spLocks noGrp="1"/>
          </p:cNvSpPr>
          <p:nvPr>
            <p:ph type="body" sz="quarter" idx="10"/>
          </p:nvPr>
        </p:nvSpPr>
        <p:spPr/>
        <p:txBody>
          <a:bodyPr>
            <a:noAutofit/>
          </a:bodyPr>
          <a:lstStyle/>
          <a:p>
            <a:pPr marL="0" indent="0" algn="ctr">
              <a:buNone/>
            </a:pPr>
            <a:r>
              <a:rPr lang="en-US" sz="40000" dirty="0" smtClean="0"/>
              <a:t>?</a:t>
            </a:r>
            <a:endParaRPr lang="en-US" sz="40000" dirty="0"/>
          </a:p>
        </p:txBody>
      </p:sp>
    </p:spTree>
    <p:extLst>
      <p:ext uri="{BB962C8B-B14F-4D97-AF65-F5344CB8AC3E}">
        <p14:creationId xmlns:p14="http://schemas.microsoft.com/office/powerpoint/2010/main" val="22615858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Consortia Overview -- Common Types</a:t>
            </a:r>
            <a:endParaRPr lang="en-US" dirty="0"/>
          </a:p>
        </p:txBody>
      </p:sp>
      <p:sp>
        <p:nvSpPr>
          <p:cNvPr id="3" name="Text Placeholder 2"/>
          <p:cNvSpPr>
            <a:spLocks noGrp="1"/>
          </p:cNvSpPr>
          <p:nvPr>
            <p:ph type="body" sz="quarter" idx="10"/>
          </p:nvPr>
        </p:nvSpPr>
        <p:spPr/>
        <p:txBody>
          <a:bodyPr>
            <a:normAutofit lnSpcReduction="10000"/>
          </a:bodyPr>
          <a:lstStyle/>
          <a:p>
            <a:r>
              <a:rPr lang="en-US" dirty="0" smtClean="0"/>
              <a:t>Virtual (or legal) association </a:t>
            </a:r>
            <a:r>
              <a:rPr lang="en-US" dirty="0"/>
              <a:t>of </a:t>
            </a:r>
            <a:r>
              <a:rPr lang="en-US" dirty="0" smtClean="0"/>
              <a:t>organizations pooling </a:t>
            </a:r>
            <a:r>
              <a:rPr lang="en-US" dirty="0"/>
              <a:t>their resources </a:t>
            </a:r>
            <a:r>
              <a:rPr lang="en-US" dirty="0" smtClean="0"/>
              <a:t>to achieve a </a:t>
            </a:r>
            <a:r>
              <a:rPr lang="en-US" dirty="0"/>
              <a:t>common goal</a:t>
            </a:r>
            <a:r>
              <a:rPr lang="en-US" dirty="0" smtClean="0"/>
              <a:t>.</a:t>
            </a:r>
          </a:p>
          <a:p>
            <a:r>
              <a:rPr lang="en-US" dirty="0" smtClean="0"/>
              <a:t>Membership</a:t>
            </a:r>
          </a:p>
          <a:p>
            <a:pPr lvl="1"/>
            <a:r>
              <a:rPr lang="en-US" dirty="0" smtClean="0"/>
              <a:t>Close (e.g. only originating team)</a:t>
            </a:r>
          </a:p>
          <a:p>
            <a:pPr lvl="1"/>
            <a:r>
              <a:rPr lang="en-US" dirty="0" smtClean="0"/>
              <a:t>Open</a:t>
            </a:r>
          </a:p>
          <a:p>
            <a:r>
              <a:rPr lang="en-US" dirty="0" smtClean="0"/>
              <a:t>Intellectual Property (IP)</a:t>
            </a:r>
          </a:p>
          <a:p>
            <a:pPr lvl="1"/>
            <a:r>
              <a:rPr lang="en-US" dirty="0" smtClean="0"/>
              <a:t>Preferential access to IP amongst members</a:t>
            </a:r>
          </a:p>
          <a:p>
            <a:pPr lvl="1"/>
            <a:r>
              <a:rPr lang="en-US" dirty="0"/>
              <a:t>Cross Licensing amongst </a:t>
            </a:r>
            <a:r>
              <a:rPr lang="en-US" dirty="0" smtClean="0"/>
              <a:t>members</a:t>
            </a:r>
          </a:p>
          <a:p>
            <a:pPr lvl="2"/>
            <a:r>
              <a:rPr lang="en-US" dirty="0" smtClean="0"/>
              <a:t>Foreground</a:t>
            </a:r>
          </a:p>
          <a:p>
            <a:pPr lvl="2"/>
            <a:r>
              <a:rPr lang="en-US" dirty="0" smtClean="0"/>
              <a:t>Background</a:t>
            </a:r>
          </a:p>
          <a:p>
            <a:r>
              <a:rPr lang="en-US" dirty="0" smtClean="0"/>
              <a:t>Lead Institution</a:t>
            </a:r>
          </a:p>
          <a:p>
            <a:pPr lvl="1"/>
            <a:r>
              <a:rPr lang="en-US" dirty="0" smtClean="0"/>
              <a:t>Laboratory as a member</a:t>
            </a:r>
          </a:p>
          <a:p>
            <a:pPr lvl="1"/>
            <a:r>
              <a:rPr lang="en-US" dirty="0" smtClean="0"/>
              <a:t>Laboratory as Lead</a:t>
            </a:r>
          </a:p>
          <a:p>
            <a:r>
              <a:rPr lang="en-US" dirty="0" smtClean="0"/>
              <a:t>Term</a:t>
            </a:r>
          </a:p>
          <a:p>
            <a:pPr lvl="1"/>
            <a:r>
              <a:rPr lang="en-US" dirty="0" smtClean="0"/>
              <a:t>Self Sustaining</a:t>
            </a:r>
          </a:p>
          <a:p>
            <a:pPr lvl="1"/>
            <a:r>
              <a:rPr lang="en-US" dirty="0" smtClean="0"/>
              <a:t>Limited Term</a:t>
            </a:r>
          </a:p>
          <a:p>
            <a:endParaRPr lang="en-US" dirty="0" smtClean="0"/>
          </a:p>
          <a:p>
            <a:endParaRPr lang="en-US" dirty="0"/>
          </a:p>
          <a:p>
            <a:pPr lvl="1"/>
            <a:endParaRPr lang="en-US" dirty="0" smtClean="0"/>
          </a:p>
        </p:txBody>
      </p:sp>
    </p:spTree>
    <p:extLst>
      <p:ext uri="{BB962C8B-B14F-4D97-AF65-F5344CB8AC3E}">
        <p14:creationId xmlns:p14="http://schemas.microsoft.com/office/powerpoint/2010/main" val="3534572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 Primary Concerns</a:t>
            </a:r>
            <a:endParaRPr lang="en-US" dirty="0"/>
          </a:p>
        </p:txBody>
      </p:sp>
      <p:sp>
        <p:nvSpPr>
          <p:cNvPr id="3" name="Text Placeholder 2"/>
          <p:cNvSpPr>
            <a:spLocks noGrp="1"/>
          </p:cNvSpPr>
          <p:nvPr>
            <p:ph type="body" sz="quarter" idx="10"/>
          </p:nvPr>
        </p:nvSpPr>
        <p:spPr>
          <a:xfrm>
            <a:off x="192088" y="1295400"/>
            <a:ext cx="8731250" cy="5048250"/>
          </a:xfrm>
        </p:spPr>
        <p:txBody>
          <a:bodyPr/>
          <a:lstStyle/>
          <a:p>
            <a:r>
              <a:rPr lang="en-US" dirty="0" smtClean="0"/>
              <a:t>Special Access to Laboratory Resources</a:t>
            </a:r>
          </a:p>
          <a:p>
            <a:pPr lvl="1"/>
            <a:r>
              <a:rPr lang="en-US" dirty="0" smtClean="0"/>
              <a:t>All parties have equal access to laboratory (e.g., tiered structures)</a:t>
            </a:r>
          </a:p>
          <a:p>
            <a:pPr lvl="1"/>
            <a:r>
              <a:rPr lang="en-US" dirty="0" smtClean="0"/>
              <a:t>All parties need to use standard mechanisms</a:t>
            </a:r>
          </a:p>
          <a:p>
            <a:r>
              <a:rPr lang="en-US" dirty="0" smtClean="0"/>
              <a:t>Preferential Access </a:t>
            </a:r>
            <a:r>
              <a:rPr lang="en-US" dirty="0"/>
              <a:t>to Laboratory </a:t>
            </a:r>
            <a:r>
              <a:rPr lang="en-US" dirty="0" smtClean="0"/>
              <a:t>Intellectual Property (IP)</a:t>
            </a:r>
          </a:p>
          <a:p>
            <a:pPr lvl="1"/>
            <a:r>
              <a:rPr lang="en-US" dirty="0" smtClean="0"/>
              <a:t>No guaranteed licenses to laboratory IP (e.g., Fairness of opportunity)</a:t>
            </a:r>
          </a:p>
          <a:p>
            <a:pPr lvl="1"/>
            <a:r>
              <a:rPr lang="en-US" dirty="0" smtClean="0"/>
              <a:t>IP governed by standard terms and conditions (M&amp;O contract, CRADA)</a:t>
            </a:r>
          </a:p>
          <a:p>
            <a:r>
              <a:rPr lang="en-US" dirty="0" smtClean="0"/>
              <a:t>Proper DOE Oversight</a:t>
            </a:r>
          </a:p>
          <a:p>
            <a:pPr lvl="1"/>
            <a:r>
              <a:rPr lang="en-US" dirty="0"/>
              <a:t>Site office approval of work performed by the laboratory </a:t>
            </a:r>
            <a:endParaRPr lang="en-US" dirty="0" smtClean="0"/>
          </a:p>
          <a:p>
            <a:pPr lvl="1"/>
            <a:r>
              <a:rPr lang="en-US" dirty="0" smtClean="0"/>
              <a:t>Foreign Engagement Review (DOE O 485.1) as needed</a:t>
            </a:r>
          </a:p>
          <a:p>
            <a:pPr marL="400050" lvl="1" indent="0">
              <a:buNone/>
            </a:pPr>
            <a:endParaRPr lang="en-US" dirty="0" smtClean="0"/>
          </a:p>
          <a:p>
            <a:pPr marL="457200" indent="-457200">
              <a:buFont typeface="+mj-lt"/>
              <a:buAutoNum type="arabicPeriod"/>
            </a:pPr>
            <a:endParaRPr lang="en-US" dirty="0" smtClean="0"/>
          </a:p>
          <a:p>
            <a:pPr marL="457200" indent="-457200">
              <a:buFont typeface="+mj-lt"/>
              <a:buAutoNum type="arabicPeriod"/>
            </a:pPr>
            <a:endParaRPr lang="en-US" dirty="0"/>
          </a:p>
        </p:txBody>
      </p:sp>
    </p:spTree>
    <p:extLst>
      <p:ext uri="{BB962C8B-B14F-4D97-AF65-F5344CB8AC3E}">
        <p14:creationId xmlns:p14="http://schemas.microsoft.com/office/powerpoint/2010/main" val="516727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Office of Science Approval</a:t>
            </a:r>
            <a:endParaRPr lang="en-US" dirty="0"/>
          </a:p>
        </p:txBody>
      </p:sp>
      <p:sp>
        <p:nvSpPr>
          <p:cNvPr id="3" name="Text Placeholder 2"/>
          <p:cNvSpPr>
            <a:spLocks noGrp="1"/>
          </p:cNvSpPr>
          <p:nvPr>
            <p:ph type="body" sz="quarter" idx="10"/>
          </p:nvPr>
        </p:nvSpPr>
        <p:spPr>
          <a:xfrm>
            <a:off x="192088" y="1295400"/>
            <a:ext cx="8731250" cy="5048250"/>
          </a:xfrm>
        </p:spPr>
        <p:txBody>
          <a:bodyPr/>
          <a:lstStyle/>
          <a:p>
            <a:r>
              <a:rPr lang="en-US" dirty="0" smtClean="0"/>
              <a:t>New requirement in all EERE FOAs for Consortia/Institutes</a:t>
            </a:r>
          </a:p>
          <a:p>
            <a:r>
              <a:rPr lang="en-US" dirty="0" smtClean="0"/>
              <a:t>Also required for other consortia</a:t>
            </a:r>
          </a:p>
          <a:p>
            <a:r>
              <a:rPr lang="en-US" dirty="0" smtClean="0"/>
              <a:t>Process for Approval</a:t>
            </a:r>
          </a:p>
          <a:p>
            <a:pPr lvl="1"/>
            <a:r>
              <a:rPr lang="en-US" dirty="0" smtClean="0"/>
              <a:t>Ad hoc to date</a:t>
            </a:r>
          </a:p>
          <a:p>
            <a:pPr lvl="1"/>
            <a:r>
              <a:rPr lang="en-US" dirty="0" smtClean="0"/>
              <a:t>Key areas need to addressed</a:t>
            </a:r>
          </a:p>
          <a:p>
            <a:pPr lvl="2"/>
            <a:r>
              <a:rPr lang="en-US" dirty="0" smtClean="0"/>
              <a:t>Laboratory as the lead or a team member</a:t>
            </a:r>
          </a:p>
          <a:p>
            <a:pPr lvl="2"/>
            <a:r>
              <a:rPr lang="en-US" dirty="0" smtClean="0"/>
              <a:t>Access to laboratory resources/intellectual property</a:t>
            </a:r>
          </a:p>
          <a:p>
            <a:pPr lvl="2"/>
            <a:r>
              <a:rPr lang="en-US" dirty="0" smtClean="0"/>
              <a:t>Other key aspects (e.g., membership fees)</a:t>
            </a:r>
          </a:p>
          <a:p>
            <a:pPr lvl="1"/>
            <a:r>
              <a:rPr lang="en-US" dirty="0" smtClean="0"/>
              <a:t>Earlier engagement the better</a:t>
            </a:r>
          </a:p>
          <a:p>
            <a:pPr marL="857250" lvl="1" indent="-457200">
              <a:buFont typeface="+mj-lt"/>
              <a:buAutoNum type="arabicPeriod"/>
            </a:pPr>
            <a:endParaRPr lang="en-US" dirty="0" smtClean="0"/>
          </a:p>
          <a:p>
            <a:pPr marL="457200" indent="-457200">
              <a:buFont typeface="+mj-lt"/>
              <a:buAutoNum type="arabicPeriod"/>
            </a:pPr>
            <a:endParaRPr lang="en-US" dirty="0" smtClean="0"/>
          </a:p>
          <a:p>
            <a:pPr marL="457200" indent="-457200">
              <a:buFont typeface="+mj-lt"/>
              <a:buAutoNum type="arabicPeriod"/>
            </a:pPr>
            <a:endParaRPr lang="en-US" dirty="0"/>
          </a:p>
        </p:txBody>
      </p:sp>
    </p:spTree>
    <p:extLst>
      <p:ext uri="{BB962C8B-B14F-4D97-AF65-F5344CB8AC3E}">
        <p14:creationId xmlns:p14="http://schemas.microsoft.com/office/powerpoint/2010/main" val="9725759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SC Guidance Overview</a:t>
            </a:r>
            <a:endParaRPr lang="en-US" dirty="0"/>
          </a:p>
        </p:txBody>
      </p:sp>
      <p:sp>
        <p:nvSpPr>
          <p:cNvPr id="3" name="Text Placeholder 2"/>
          <p:cNvSpPr>
            <a:spLocks noGrp="1"/>
          </p:cNvSpPr>
          <p:nvPr>
            <p:ph type="body" sz="quarter" idx="10"/>
          </p:nvPr>
        </p:nvSpPr>
        <p:spPr/>
        <p:txBody>
          <a:bodyPr/>
          <a:lstStyle/>
          <a:p>
            <a:r>
              <a:rPr lang="en-US" dirty="0" smtClean="0"/>
              <a:t>All lab work performed under an independent CRADA</a:t>
            </a:r>
          </a:p>
          <a:p>
            <a:pPr lvl="1"/>
            <a:r>
              <a:rPr lang="en-US" dirty="0" smtClean="0"/>
              <a:t>Standard, negotiable agreement available to others outside of the consortium.  </a:t>
            </a:r>
          </a:p>
          <a:p>
            <a:pPr lvl="2"/>
            <a:r>
              <a:rPr lang="en-US" dirty="0"/>
              <a:t>Special Access to Laboratory Resources</a:t>
            </a:r>
          </a:p>
          <a:p>
            <a:pPr lvl="2"/>
            <a:r>
              <a:rPr lang="en-US" dirty="0" smtClean="0"/>
              <a:t>Preferential </a:t>
            </a:r>
            <a:r>
              <a:rPr lang="en-US" dirty="0"/>
              <a:t>Access to Laboratory Intellectual Property (IP)</a:t>
            </a:r>
          </a:p>
          <a:p>
            <a:pPr lvl="2"/>
            <a:r>
              <a:rPr lang="en-US" dirty="0" smtClean="0"/>
              <a:t>Proper </a:t>
            </a:r>
            <a:r>
              <a:rPr lang="en-US" dirty="0"/>
              <a:t>DOE Oversight</a:t>
            </a:r>
            <a:endParaRPr lang="en-US" dirty="0" smtClean="0"/>
          </a:p>
          <a:p>
            <a:r>
              <a:rPr lang="en-US" dirty="0" smtClean="0"/>
              <a:t>Membership agreements are acceptable as long as it does not apply to lab work or lab IP. </a:t>
            </a:r>
          </a:p>
          <a:p>
            <a:pPr lvl="1"/>
            <a:r>
              <a:rPr lang="en-US" dirty="0" smtClean="0"/>
              <a:t>Allows labs to participate in conferences, meetings, and other consortia functions as a member.</a:t>
            </a:r>
          </a:p>
          <a:p>
            <a:pPr lvl="1"/>
            <a:endParaRPr lang="en-US" dirty="0"/>
          </a:p>
        </p:txBody>
      </p:sp>
    </p:spTree>
    <p:extLst>
      <p:ext uri="{BB962C8B-B14F-4D97-AF65-F5344CB8AC3E}">
        <p14:creationId xmlns:p14="http://schemas.microsoft.com/office/powerpoint/2010/main" val="7561310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9672" y="76200"/>
            <a:ext cx="8724900" cy="533400"/>
          </a:xfrm>
        </p:spPr>
        <p:txBody>
          <a:bodyPr>
            <a:normAutofit fontScale="90000"/>
          </a:bodyPr>
          <a:lstStyle/>
          <a:p>
            <a:r>
              <a:rPr lang="en-US" sz="3200" dirty="0" smtClean="0">
                <a:solidFill>
                  <a:schemeClr val="tx2"/>
                </a:solidFill>
              </a:rPr>
              <a:t>Current SC Guidance </a:t>
            </a:r>
            <a:r>
              <a:rPr lang="en-US" sz="3200" dirty="0" smtClean="0">
                <a:solidFill>
                  <a:schemeClr val="tx2"/>
                </a:solidFill>
              </a:rPr>
              <a:t>(2018)</a:t>
            </a:r>
            <a:endParaRPr lang="en-US" sz="3200" dirty="0">
              <a:solidFill>
                <a:schemeClr val="tx2"/>
              </a:solidFill>
            </a:endParaRPr>
          </a:p>
        </p:txBody>
      </p:sp>
      <p:sp>
        <p:nvSpPr>
          <p:cNvPr id="13" name="TextBox 12"/>
          <p:cNvSpPr txBox="1"/>
          <p:nvPr/>
        </p:nvSpPr>
        <p:spPr>
          <a:xfrm>
            <a:off x="2750737" y="4109322"/>
            <a:ext cx="2286000" cy="286232"/>
          </a:xfrm>
          <a:prstGeom prst="rect">
            <a:avLst/>
          </a:prstGeom>
        </p:spPr>
        <p:style>
          <a:lnRef idx="1">
            <a:schemeClr val="accent4"/>
          </a:lnRef>
          <a:fillRef idx="3">
            <a:schemeClr val="accent4"/>
          </a:fillRef>
          <a:effectRef idx="2">
            <a:schemeClr val="accent4"/>
          </a:effectRef>
          <a:fontRef idx="minor">
            <a:schemeClr val="lt1"/>
          </a:fontRef>
        </p:style>
        <p:txBody>
          <a:bodyPr wrap="square" rtlCol="0">
            <a:spAutoFit/>
          </a:bodyPr>
          <a:lstStyle/>
          <a:p>
            <a:pPr algn="ctr"/>
            <a:r>
              <a:rPr lang="en-US" sz="1400" dirty="0" smtClean="0"/>
              <a:t>DOE Laboratories</a:t>
            </a:r>
          </a:p>
        </p:txBody>
      </p:sp>
      <p:sp>
        <p:nvSpPr>
          <p:cNvPr id="16" name="TextBox 15"/>
          <p:cNvSpPr txBox="1"/>
          <p:nvPr/>
        </p:nvSpPr>
        <p:spPr>
          <a:xfrm>
            <a:off x="6544332" y="1889774"/>
            <a:ext cx="2286000" cy="286232"/>
          </a:xfrm>
          <a:prstGeom prst="rect">
            <a:avLst/>
          </a:prstGeom>
        </p:spPr>
        <p:style>
          <a:lnRef idx="1">
            <a:schemeClr val="accent4"/>
          </a:lnRef>
          <a:fillRef idx="3">
            <a:schemeClr val="accent4"/>
          </a:fillRef>
          <a:effectRef idx="2">
            <a:schemeClr val="accent4"/>
          </a:effectRef>
          <a:fontRef idx="minor">
            <a:schemeClr val="lt1"/>
          </a:fontRef>
        </p:style>
        <p:txBody>
          <a:bodyPr wrap="square" rtlCol="0">
            <a:spAutoFit/>
          </a:bodyPr>
          <a:lstStyle/>
          <a:p>
            <a:r>
              <a:rPr lang="en-US" sz="1400" dirty="0" smtClean="0"/>
              <a:t>DOE Funding</a:t>
            </a:r>
            <a:endParaRPr lang="en-US" sz="1400" dirty="0"/>
          </a:p>
        </p:txBody>
      </p:sp>
      <p:cxnSp>
        <p:nvCxnSpPr>
          <p:cNvPr id="18" name="Elbow Connector 17"/>
          <p:cNvCxnSpPr>
            <a:stCxn id="16" idx="2"/>
            <a:endCxn id="13" idx="3"/>
          </p:cNvCxnSpPr>
          <p:nvPr/>
        </p:nvCxnSpPr>
        <p:spPr>
          <a:xfrm rot="5400000">
            <a:off x="5323819" y="1888925"/>
            <a:ext cx="2076432" cy="2650595"/>
          </a:xfrm>
          <a:prstGeom prst="bentConnector2">
            <a:avLst/>
          </a:prstGeom>
          <a:ln>
            <a:tailEnd type="triangle"/>
          </a:ln>
        </p:spPr>
        <p:style>
          <a:lnRef idx="2">
            <a:schemeClr val="accent1"/>
          </a:lnRef>
          <a:fillRef idx="0">
            <a:schemeClr val="accent1"/>
          </a:fillRef>
          <a:effectRef idx="1">
            <a:schemeClr val="accent1"/>
          </a:effectRef>
          <a:fontRef idx="minor">
            <a:schemeClr val="tx1"/>
          </a:fontRef>
        </p:style>
      </p:cxnSp>
      <p:grpSp>
        <p:nvGrpSpPr>
          <p:cNvPr id="46" name="Group 45"/>
          <p:cNvGrpSpPr/>
          <p:nvPr/>
        </p:nvGrpSpPr>
        <p:grpSpPr>
          <a:xfrm>
            <a:off x="2022118" y="1328075"/>
            <a:ext cx="3786770" cy="1262725"/>
            <a:chOff x="2243179" y="2046181"/>
            <a:chExt cx="3786770" cy="1262725"/>
          </a:xfrm>
        </p:grpSpPr>
        <p:sp>
          <p:nvSpPr>
            <p:cNvPr id="3" name="TextBox 2"/>
            <p:cNvSpPr txBox="1"/>
            <p:nvPr/>
          </p:nvSpPr>
          <p:spPr>
            <a:xfrm>
              <a:off x="2243179" y="2642570"/>
              <a:ext cx="3786770" cy="6663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800" dirty="0" smtClean="0">
                  <a:solidFill>
                    <a:schemeClr val="tx2"/>
                  </a:solidFill>
                </a:rPr>
                <a:t>Consortium</a:t>
              </a:r>
            </a:p>
            <a:p>
              <a:pPr algn="ctr"/>
              <a:r>
                <a:rPr lang="en-US" b="0" i="1" dirty="0" smtClean="0">
                  <a:solidFill>
                    <a:schemeClr val="tx2"/>
                  </a:solidFill>
                </a:rPr>
                <a:t>Legal Entity or Lead of Virtual Entity</a:t>
              </a:r>
              <a:endParaRPr lang="en-US" b="0" i="1" dirty="0"/>
            </a:p>
          </p:txBody>
        </p:sp>
        <p:sp>
          <p:nvSpPr>
            <p:cNvPr id="7" name="TextBox 6"/>
            <p:cNvSpPr txBox="1"/>
            <p:nvPr/>
          </p:nvSpPr>
          <p:spPr>
            <a:xfrm>
              <a:off x="2243179" y="2358805"/>
              <a:ext cx="1871621" cy="2862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en-US" sz="1400" dirty="0" smtClean="0"/>
                <a:t>*Non-Profit Entities</a:t>
              </a:r>
            </a:p>
          </p:txBody>
        </p:sp>
        <p:sp>
          <p:nvSpPr>
            <p:cNvPr id="12" name="TextBox 11"/>
            <p:cNvSpPr txBox="1"/>
            <p:nvPr/>
          </p:nvSpPr>
          <p:spPr>
            <a:xfrm>
              <a:off x="2243179" y="2046181"/>
              <a:ext cx="1874335" cy="286232"/>
            </a:xfrm>
            <a:prstGeom prst="rect">
              <a:avLst/>
            </a:prstGeom>
            <a:ln>
              <a:solidFill>
                <a:schemeClr val="accent1"/>
              </a:solidFill>
            </a:ln>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z="1400" dirty="0" smtClean="0"/>
                <a:t>*Foreign Entities</a:t>
              </a:r>
              <a:endParaRPr lang="en-US" sz="1400" dirty="0"/>
            </a:p>
          </p:txBody>
        </p:sp>
        <p:sp>
          <p:nvSpPr>
            <p:cNvPr id="34" name="TextBox 33"/>
            <p:cNvSpPr txBox="1"/>
            <p:nvPr/>
          </p:nvSpPr>
          <p:spPr>
            <a:xfrm>
              <a:off x="4114798" y="2046181"/>
              <a:ext cx="1915151" cy="28623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US" sz="1400" dirty="0" smtClean="0"/>
                <a:t>*Large Businesses</a:t>
              </a:r>
            </a:p>
          </p:txBody>
        </p:sp>
        <p:sp>
          <p:nvSpPr>
            <p:cNvPr id="35" name="TextBox 34"/>
            <p:cNvSpPr txBox="1"/>
            <p:nvPr/>
          </p:nvSpPr>
          <p:spPr>
            <a:xfrm>
              <a:off x="4114798" y="2349538"/>
              <a:ext cx="1915151" cy="286232"/>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US" sz="1400" dirty="0" smtClean="0"/>
                <a:t>*Small Businesses</a:t>
              </a:r>
            </a:p>
          </p:txBody>
        </p:sp>
      </p:grpSp>
      <p:cxnSp>
        <p:nvCxnSpPr>
          <p:cNvPr id="53" name="Straight Arrow Connector 52"/>
          <p:cNvCxnSpPr>
            <a:stCxn id="16" idx="1"/>
          </p:cNvCxnSpPr>
          <p:nvPr/>
        </p:nvCxnSpPr>
        <p:spPr>
          <a:xfrm flipH="1" flipV="1">
            <a:off x="5808888" y="2025225"/>
            <a:ext cx="735444" cy="7665"/>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55" name="TextBox 54"/>
          <p:cNvSpPr txBox="1"/>
          <p:nvPr/>
        </p:nvSpPr>
        <p:spPr>
          <a:xfrm>
            <a:off x="5763455" y="3955850"/>
            <a:ext cx="1447832" cy="244682"/>
          </a:xfrm>
          <a:prstGeom prst="rect">
            <a:avLst/>
          </a:prstGeom>
          <a:noFill/>
        </p:spPr>
        <p:txBody>
          <a:bodyPr wrap="none" rtlCol="0">
            <a:spAutoFit/>
          </a:bodyPr>
          <a:lstStyle/>
          <a:p>
            <a:r>
              <a:rPr lang="en-US" dirty="0" smtClean="0"/>
              <a:t>DOE Direct Funding</a:t>
            </a:r>
            <a:endParaRPr lang="en-US" dirty="0"/>
          </a:p>
        </p:txBody>
      </p:sp>
      <p:cxnSp>
        <p:nvCxnSpPr>
          <p:cNvPr id="65" name="Straight Arrow Connector 64"/>
          <p:cNvCxnSpPr>
            <a:stCxn id="3" idx="2"/>
            <a:endCxn id="13" idx="0"/>
          </p:cNvCxnSpPr>
          <p:nvPr/>
        </p:nvCxnSpPr>
        <p:spPr>
          <a:xfrm flipH="1">
            <a:off x="3893737" y="2590800"/>
            <a:ext cx="21766" cy="1518522"/>
          </a:xfrm>
          <a:prstGeom prst="straightConnector1">
            <a:avLst/>
          </a:prstGeom>
          <a:ln>
            <a:headEnd type="arrow" w="med" len="med"/>
            <a:tailEnd type="arrow" w="med" len="med"/>
          </a:ln>
        </p:spPr>
        <p:style>
          <a:lnRef idx="2">
            <a:schemeClr val="accent1"/>
          </a:lnRef>
          <a:fillRef idx="0">
            <a:schemeClr val="accent1"/>
          </a:fillRef>
          <a:effectRef idx="1">
            <a:schemeClr val="accent1"/>
          </a:effectRef>
          <a:fontRef idx="minor">
            <a:schemeClr val="tx1"/>
          </a:fontRef>
        </p:style>
      </p:cxnSp>
      <p:sp>
        <p:nvSpPr>
          <p:cNvPr id="66" name="TextBox 65"/>
          <p:cNvSpPr txBox="1"/>
          <p:nvPr/>
        </p:nvSpPr>
        <p:spPr>
          <a:xfrm>
            <a:off x="319672" y="4500999"/>
            <a:ext cx="8510660" cy="1107996"/>
          </a:xfrm>
          <a:prstGeom prst="rect">
            <a:avLst/>
          </a:prstGeom>
          <a:noFill/>
        </p:spPr>
        <p:txBody>
          <a:bodyPr wrap="square" rtlCol="0">
            <a:spAutoFit/>
          </a:bodyPr>
          <a:lstStyle/>
          <a:p>
            <a:r>
              <a:rPr lang="en-US" dirty="0" smtClean="0">
                <a:latin typeface="+mn-lt"/>
              </a:rPr>
              <a:t>All DOE SC Laboratory Work for the Consortium Performed under CRADA(s) </a:t>
            </a:r>
          </a:p>
          <a:p>
            <a:r>
              <a:rPr lang="en-US" b="0" dirty="0" smtClean="0">
                <a:latin typeface="+mn-lt"/>
              </a:rPr>
              <a:t>– CRADA terms already provide the Participant the statutory option to choose an exclusive license, for reasonable compensation, for a pre-negotiated field of use in laboratory inventions</a:t>
            </a:r>
            <a:r>
              <a:rPr lang="en-US" b="0" dirty="0">
                <a:latin typeface="+mn-lt"/>
              </a:rPr>
              <a:t>. Participant may invoke their exclusive option as a CRADA Participant and sublicense as they choose thereby granting their members any </a:t>
            </a:r>
            <a:r>
              <a:rPr lang="en-US" b="0" dirty="0" smtClean="0">
                <a:latin typeface="+mn-lt"/>
              </a:rPr>
              <a:t>rights </a:t>
            </a:r>
            <a:r>
              <a:rPr lang="en-US" b="0" dirty="0">
                <a:latin typeface="+mn-lt"/>
              </a:rPr>
              <a:t>requested </a:t>
            </a:r>
            <a:r>
              <a:rPr lang="en-US" b="0" dirty="0" smtClean="0">
                <a:latin typeface="+mn-lt"/>
              </a:rPr>
              <a:t>under </a:t>
            </a:r>
            <a:r>
              <a:rPr lang="en-US" b="0" dirty="0">
                <a:latin typeface="+mn-lt"/>
              </a:rPr>
              <a:t>the </a:t>
            </a:r>
            <a:r>
              <a:rPr lang="en-US" b="0" dirty="0" smtClean="0">
                <a:latin typeface="+mn-lt"/>
              </a:rPr>
              <a:t>Intellectual Property Management </a:t>
            </a:r>
            <a:r>
              <a:rPr lang="en-US" b="0" dirty="0">
                <a:latin typeface="+mn-lt"/>
              </a:rPr>
              <a:t>Plan. </a:t>
            </a:r>
            <a:endParaRPr lang="en-US" b="0" dirty="0" smtClean="0">
              <a:latin typeface="+mn-lt"/>
            </a:endParaRPr>
          </a:p>
          <a:p>
            <a:r>
              <a:rPr lang="en-US" b="0" dirty="0" smtClean="0">
                <a:latin typeface="+mn-lt"/>
              </a:rPr>
              <a:t>- Participant may also negotiate other desired </a:t>
            </a:r>
            <a:r>
              <a:rPr lang="en-US" b="0" dirty="0">
                <a:latin typeface="+mn-lt"/>
              </a:rPr>
              <a:t>rights in </a:t>
            </a:r>
            <a:r>
              <a:rPr lang="en-US" b="0" dirty="0" smtClean="0">
                <a:latin typeface="+mn-lt"/>
              </a:rPr>
              <a:t>laboratory </a:t>
            </a:r>
            <a:r>
              <a:rPr lang="en-US" b="0" dirty="0">
                <a:latin typeface="+mn-lt"/>
              </a:rPr>
              <a:t>inventions (e.g. non-commercial license</a:t>
            </a:r>
            <a:r>
              <a:rPr lang="en-US" b="0" dirty="0" smtClean="0">
                <a:latin typeface="+mn-lt"/>
              </a:rPr>
              <a:t>). </a:t>
            </a:r>
          </a:p>
          <a:p>
            <a:r>
              <a:rPr lang="en-US" b="0" dirty="0" smtClean="0">
                <a:latin typeface="+mn-lt"/>
              </a:rPr>
              <a:t>- Each task order to be approved by DOE if a Task Order CRADA is used</a:t>
            </a:r>
            <a:endParaRPr lang="en-US" b="0" dirty="0">
              <a:latin typeface="+mn-lt"/>
            </a:endParaRPr>
          </a:p>
        </p:txBody>
      </p:sp>
      <p:sp>
        <p:nvSpPr>
          <p:cNvPr id="67" name="TextBox 66"/>
          <p:cNvSpPr txBox="1"/>
          <p:nvPr/>
        </p:nvSpPr>
        <p:spPr>
          <a:xfrm rot="16200000">
            <a:off x="3430594" y="3304608"/>
            <a:ext cx="681597" cy="244682"/>
          </a:xfrm>
          <a:prstGeom prst="rect">
            <a:avLst/>
          </a:prstGeom>
          <a:noFill/>
        </p:spPr>
        <p:txBody>
          <a:bodyPr wrap="none" rtlCol="0">
            <a:spAutoFit/>
          </a:bodyPr>
          <a:lstStyle/>
          <a:p>
            <a:r>
              <a:rPr lang="en-US" dirty="0" smtClean="0"/>
              <a:t>CRADA</a:t>
            </a:r>
            <a:endParaRPr lang="en-US" dirty="0"/>
          </a:p>
        </p:txBody>
      </p:sp>
      <p:sp>
        <p:nvSpPr>
          <p:cNvPr id="17" name="Rectangle 16"/>
          <p:cNvSpPr/>
          <p:nvPr/>
        </p:nvSpPr>
        <p:spPr>
          <a:xfrm>
            <a:off x="152400" y="914399"/>
            <a:ext cx="8892172" cy="5334001"/>
          </a:xfrm>
          <a:prstGeom prst="rect">
            <a:avLst/>
          </a:prstGeom>
          <a:noFill/>
          <a:ln w="76200">
            <a:solidFill>
              <a:schemeClr val="tx1"/>
            </a:solidFill>
            <a:prstDash val="dashDot"/>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TextBox 18"/>
          <p:cNvSpPr txBox="1"/>
          <p:nvPr/>
        </p:nvSpPr>
        <p:spPr>
          <a:xfrm>
            <a:off x="319672" y="5679124"/>
            <a:ext cx="8671928" cy="549381"/>
          </a:xfrm>
          <a:prstGeom prst="rect">
            <a:avLst/>
          </a:prstGeom>
          <a:noFill/>
        </p:spPr>
        <p:txBody>
          <a:bodyPr wrap="square" rtlCol="0">
            <a:spAutoFit/>
          </a:bodyPr>
          <a:lstStyle/>
          <a:p>
            <a:r>
              <a:rPr lang="en-US" dirty="0" smtClean="0">
                <a:latin typeface="+mn-lt"/>
              </a:rPr>
              <a:t>*Membership Agreement: </a:t>
            </a:r>
            <a:r>
              <a:rPr lang="en-US" b="0" dirty="0" smtClean="0">
                <a:latin typeface="+mn-lt"/>
              </a:rPr>
              <a:t>Members </a:t>
            </a:r>
            <a:r>
              <a:rPr lang="en-US" b="0" dirty="0">
                <a:latin typeface="+mn-lt"/>
              </a:rPr>
              <a:t>of the consortium </a:t>
            </a:r>
            <a:r>
              <a:rPr lang="en-US" b="0" dirty="0" smtClean="0">
                <a:latin typeface="+mn-lt"/>
              </a:rPr>
              <a:t>(including laboratories) are </a:t>
            </a:r>
            <a:r>
              <a:rPr lang="en-US" b="0" dirty="0">
                <a:latin typeface="+mn-lt"/>
              </a:rPr>
              <a:t>bound by a membership </a:t>
            </a:r>
            <a:r>
              <a:rPr lang="en-US" b="0" dirty="0" smtClean="0">
                <a:latin typeface="+mn-lt"/>
              </a:rPr>
              <a:t>agreement.  However, the membership agreement specifically states a</a:t>
            </a:r>
            <a:r>
              <a:rPr lang="en-US" b="0" dirty="0" smtClean="0">
                <a:solidFill>
                  <a:srgbClr val="4C4C4C"/>
                </a:solidFill>
                <a:latin typeface="+mn-lt"/>
              </a:rPr>
              <a:t>ll </a:t>
            </a:r>
            <a:r>
              <a:rPr lang="en-US" b="0" dirty="0">
                <a:solidFill>
                  <a:srgbClr val="4C4C4C"/>
                </a:solidFill>
                <a:latin typeface="+mn-lt"/>
              </a:rPr>
              <a:t>work performed by </a:t>
            </a:r>
            <a:r>
              <a:rPr lang="en-US" b="0" dirty="0" smtClean="0">
                <a:solidFill>
                  <a:srgbClr val="4C4C4C"/>
                </a:solidFill>
                <a:latin typeface="+mn-lt"/>
              </a:rPr>
              <a:t>a laboratory as </a:t>
            </a:r>
            <a:r>
              <a:rPr lang="en-US" b="0" dirty="0">
                <a:solidFill>
                  <a:srgbClr val="4C4C4C"/>
                </a:solidFill>
                <a:latin typeface="+mn-lt"/>
              </a:rPr>
              <a:t>part of this </a:t>
            </a:r>
            <a:r>
              <a:rPr lang="en-US" b="0" dirty="0" smtClean="0">
                <a:solidFill>
                  <a:srgbClr val="4C4C4C"/>
                </a:solidFill>
                <a:latin typeface="+mn-lt"/>
              </a:rPr>
              <a:t>consortium </a:t>
            </a:r>
            <a:r>
              <a:rPr lang="en-US" b="0" dirty="0">
                <a:solidFill>
                  <a:srgbClr val="4C4C4C"/>
                </a:solidFill>
                <a:latin typeface="+mn-lt"/>
              </a:rPr>
              <a:t>will be performed under a separate </a:t>
            </a:r>
            <a:r>
              <a:rPr lang="en-US" b="0" dirty="0" smtClean="0">
                <a:solidFill>
                  <a:srgbClr val="4C4C4C"/>
                </a:solidFill>
                <a:latin typeface="+mn-lt"/>
              </a:rPr>
              <a:t>and independent CRADA which provides the terms and conditions governing all laboratory work and resulting intellectual property.</a:t>
            </a:r>
            <a:endParaRPr lang="en-US" b="0" dirty="0">
              <a:latin typeface="+mn-lt"/>
            </a:endParaRPr>
          </a:p>
        </p:txBody>
      </p:sp>
    </p:spTree>
    <p:extLst>
      <p:ext uri="{BB962C8B-B14F-4D97-AF65-F5344CB8AC3E}">
        <p14:creationId xmlns:p14="http://schemas.microsoft.com/office/powerpoint/2010/main" val="26993102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Membership Agreement Language --  </a:t>
            </a:r>
            <a:r>
              <a:rPr lang="en-US" sz="2400" dirty="0">
                <a:solidFill>
                  <a:schemeClr val="tx2"/>
                </a:solidFill>
              </a:rPr>
              <a:t>Current SC Guidance </a:t>
            </a:r>
            <a:r>
              <a:rPr lang="en-US" sz="2400" dirty="0" smtClean="0">
                <a:solidFill>
                  <a:schemeClr val="tx2"/>
                </a:solidFill>
              </a:rPr>
              <a:t>(2018)</a:t>
            </a:r>
            <a:endParaRPr lang="en-US" sz="2400" dirty="0"/>
          </a:p>
        </p:txBody>
      </p:sp>
      <p:sp>
        <p:nvSpPr>
          <p:cNvPr id="3" name="Text Placeholder 2"/>
          <p:cNvSpPr>
            <a:spLocks noGrp="1"/>
          </p:cNvSpPr>
          <p:nvPr>
            <p:ph type="body" sz="quarter" idx="10"/>
          </p:nvPr>
        </p:nvSpPr>
        <p:spPr>
          <a:xfrm>
            <a:off x="192088" y="793750"/>
            <a:ext cx="8731250" cy="5530850"/>
          </a:xfrm>
        </p:spPr>
        <p:txBody>
          <a:bodyPr/>
          <a:lstStyle/>
          <a:p>
            <a:r>
              <a:rPr lang="en-US" dirty="0" smtClean="0"/>
              <a:t>All work performed by a DOE Office of Science (SC) Laboratory as part of this consortium will be funded directly to the Laboratory </a:t>
            </a:r>
            <a:r>
              <a:rPr lang="en-US" dirty="0"/>
              <a:t>by </a:t>
            </a:r>
            <a:r>
              <a:rPr lang="en-US" dirty="0" smtClean="0"/>
              <a:t>the Government and subject to the Laboratory's contract with the Government.</a:t>
            </a:r>
          </a:p>
          <a:p>
            <a:r>
              <a:rPr lang="en-US" dirty="0" smtClean="0"/>
              <a:t>All work performed by a DOE SC Laboratory </a:t>
            </a:r>
            <a:r>
              <a:rPr lang="en-US" dirty="0"/>
              <a:t>as </a:t>
            </a:r>
            <a:r>
              <a:rPr lang="en-US" dirty="0" smtClean="0"/>
              <a:t>part of this consortium will be performed under a separate CRADA containing the entire agreement between the Parties with respect to the work performed by the Laboratory</a:t>
            </a:r>
            <a:r>
              <a:rPr lang="en-US" dirty="0"/>
              <a:t>.  </a:t>
            </a:r>
            <a:r>
              <a:rPr lang="en-US" dirty="0" smtClean="0"/>
              <a:t>Nothing in this membership agreement shall affect work performed by </a:t>
            </a:r>
            <a:r>
              <a:rPr lang="en-US" dirty="0"/>
              <a:t>a </a:t>
            </a:r>
            <a:r>
              <a:rPr lang="en-US" dirty="0" smtClean="0"/>
              <a:t>DOE SC Laboratory</a:t>
            </a:r>
            <a:r>
              <a:rPr lang="en-US" dirty="0"/>
              <a:t>, </a:t>
            </a:r>
            <a:r>
              <a:rPr lang="en-US" dirty="0" smtClean="0"/>
              <a:t>including rights in intellectual property generated in the work performed by the Laboratory.</a:t>
            </a:r>
          </a:p>
        </p:txBody>
      </p:sp>
    </p:spTree>
    <p:extLst>
      <p:ext uri="{BB962C8B-B14F-4D97-AF65-F5344CB8AC3E}">
        <p14:creationId xmlns:p14="http://schemas.microsoft.com/office/powerpoint/2010/main" val="13781355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CRADA Language --  </a:t>
            </a:r>
            <a:r>
              <a:rPr lang="en-US" dirty="0">
                <a:solidFill>
                  <a:schemeClr val="tx2"/>
                </a:solidFill>
              </a:rPr>
              <a:t>Current SC Guidance </a:t>
            </a:r>
            <a:r>
              <a:rPr lang="en-US" dirty="0" smtClean="0">
                <a:solidFill>
                  <a:schemeClr val="tx2"/>
                </a:solidFill>
              </a:rPr>
              <a:t>(2018)</a:t>
            </a:r>
            <a:endParaRPr lang="en-US" dirty="0"/>
          </a:p>
        </p:txBody>
      </p:sp>
      <p:sp>
        <p:nvSpPr>
          <p:cNvPr id="3" name="Text Placeholder 2"/>
          <p:cNvSpPr>
            <a:spLocks noGrp="1"/>
          </p:cNvSpPr>
          <p:nvPr>
            <p:ph type="body" sz="quarter" idx="10"/>
          </p:nvPr>
        </p:nvSpPr>
        <p:spPr>
          <a:xfrm>
            <a:off x="192088" y="793750"/>
            <a:ext cx="8731250" cy="5530850"/>
          </a:xfrm>
        </p:spPr>
        <p:txBody>
          <a:bodyPr/>
          <a:lstStyle/>
          <a:p>
            <a:r>
              <a:rPr lang="en-US" b="1" dirty="0"/>
              <a:t>ARTICLE XIII: </a:t>
            </a:r>
            <a:r>
              <a:rPr lang="en-US" b="1" u="heavy" dirty="0"/>
              <a:t>ENTIRE CRADA, MODIFICATIONS, ADMINISTRATION AND </a:t>
            </a:r>
            <a:r>
              <a:rPr lang="en-US" b="1" u="heavy" dirty="0" smtClean="0"/>
              <a:t>TERMINATION (Additions underlined)</a:t>
            </a:r>
            <a:endParaRPr lang="en-US" b="1" u="sng" dirty="0"/>
          </a:p>
          <a:p>
            <a:pPr lvl="1"/>
            <a:r>
              <a:rPr lang="en-US" i="1" dirty="0"/>
              <a:t>This CRADA with its annexes contains the entire agreement between the Parties with respect to the subject matter hereof, and all prior representations or </a:t>
            </a:r>
            <a:r>
              <a:rPr lang="en-US" i="1" dirty="0" smtClean="0"/>
              <a:t>agreements</a:t>
            </a:r>
            <a:r>
              <a:rPr lang="en-US" i="1" u="sng" dirty="0" smtClean="0"/>
              <a:t>  </a:t>
            </a:r>
            <a:r>
              <a:rPr lang="en-US" i="1" dirty="0" smtClean="0"/>
              <a:t> </a:t>
            </a:r>
            <a:r>
              <a:rPr lang="en-US" i="1" dirty="0"/>
              <a:t>relating </a:t>
            </a:r>
            <a:r>
              <a:rPr lang="en-US" i="1" dirty="0" smtClean="0"/>
              <a:t>hereto</a:t>
            </a:r>
            <a:r>
              <a:rPr lang="en-US" i="1" u="sng" dirty="0" smtClean="0"/>
              <a:t>, </a:t>
            </a:r>
            <a:r>
              <a:rPr lang="en-US" i="1" u="sng" dirty="0"/>
              <a:t>including any membership agreements, IP management plans or any other documents related to any consortia,</a:t>
            </a:r>
            <a:r>
              <a:rPr lang="en-US" i="1" dirty="0" smtClean="0"/>
              <a:t> </a:t>
            </a:r>
            <a:r>
              <a:rPr lang="en-US" i="1" dirty="0"/>
              <a:t>have been merged into this document and are thus superseded in totality by this CRADA</a:t>
            </a:r>
            <a:r>
              <a:rPr lang="en-US" i="1" dirty="0" smtClean="0"/>
              <a:t>.</a:t>
            </a:r>
          </a:p>
          <a:p>
            <a:pPr lvl="1"/>
            <a:r>
              <a:rPr lang="en-US" i="1" u="sng" dirty="0"/>
              <a:t>In the event of any inconsistency between the terms of this CRADA and any other agreement, including any membership agreements, IP management plans, or any other documents related to any consortia, the terms of this CRADA will control.</a:t>
            </a:r>
            <a:endParaRPr lang="en-US" u="sng" dirty="0"/>
          </a:p>
          <a:p>
            <a:pPr lvl="1"/>
            <a:endParaRPr lang="en-US" dirty="0"/>
          </a:p>
        </p:txBody>
      </p:sp>
    </p:spTree>
    <p:extLst>
      <p:ext uri="{BB962C8B-B14F-4D97-AF65-F5344CB8AC3E}">
        <p14:creationId xmlns:p14="http://schemas.microsoft.com/office/powerpoint/2010/main" val="42075506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 Guidance Common Issues</a:t>
            </a:r>
            <a:endParaRPr lang="en-US" dirty="0"/>
          </a:p>
        </p:txBody>
      </p:sp>
      <p:sp>
        <p:nvSpPr>
          <p:cNvPr id="3" name="Text Placeholder 2"/>
          <p:cNvSpPr>
            <a:spLocks noGrp="1"/>
          </p:cNvSpPr>
          <p:nvPr>
            <p:ph type="body" sz="quarter" idx="10"/>
          </p:nvPr>
        </p:nvSpPr>
        <p:spPr/>
        <p:txBody>
          <a:bodyPr/>
          <a:lstStyle/>
          <a:p>
            <a:pPr marL="457200" indent="-457200">
              <a:buFont typeface="+mj-lt"/>
              <a:buAutoNum type="arabicPeriod"/>
            </a:pPr>
            <a:r>
              <a:rPr lang="en-US" dirty="0"/>
              <a:t>Bayh-Dole </a:t>
            </a:r>
            <a:r>
              <a:rPr lang="en-US" dirty="0" smtClean="0"/>
              <a:t>rights </a:t>
            </a:r>
            <a:r>
              <a:rPr lang="en-US" dirty="0"/>
              <a:t>of </a:t>
            </a:r>
            <a:r>
              <a:rPr lang="en-US" dirty="0" smtClean="0"/>
              <a:t>federally funded members.</a:t>
            </a:r>
          </a:p>
          <a:p>
            <a:pPr marL="857250" lvl="1" indent="-457200">
              <a:buFont typeface="+mj-lt"/>
              <a:buAutoNum type="arabicPeriod"/>
            </a:pPr>
            <a:r>
              <a:rPr lang="en-US" dirty="0" smtClean="0"/>
              <a:t>Must allow subcontractor to keep all rights in their inventions</a:t>
            </a:r>
            <a:endParaRPr lang="en-US" dirty="0" smtClean="0"/>
          </a:p>
          <a:p>
            <a:pPr marL="457200" indent="-457200">
              <a:buFont typeface="+mj-lt"/>
              <a:buAutoNum type="arabicPeriod"/>
            </a:pPr>
            <a:r>
              <a:rPr lang="en-US" dirty="0" smtClean="0"/>
              <a:t>IP Management plan not clearly excluding DOE Lab generated intellectual </a:t>
            </a:r>
            <a:r>
              <a:rPr lang="en-US" dirty="0" smtClean="0"/>
              <a:t>property from licensing.</a:t>
            </a:r>
            <a:endParaRPr lang="en-US" dirty="0" smtClean="0"/>
          </a:p>
          <a:p>
            <a:pPr marL="857250" lvl="1" indent="-457200">
              <a:buFont typeface="+mj-lt"/>
              <a:buAutoNum type="arabicPeriod"/>
            </a:pPr>
            <a:r>
              <a:rPr lang="en-US" dirty="0" smtClean="0"/>
              <a:t>Lab inventions </a:t>
            </a:r>
            <a:r>
              <a:rPr lang="en-US" dirty="0" smtClean="0"/>
              <a:t>may not be affected </a:t>
            </a:r>
            <a:r>
              <a:rPr lang="en-US" dirty="0" smtClean="0"/>
              <a:t>by IPMP</a:t>
            </a:r>
          </a:p>
          <a:p>
            <a:pPr marL="857250" lvl="1" indent="-457200">
              <a:buFont typeface="+mj-lt"/>
              <a:buAutoNum type="arabicPeriod"/>
            </a:pPr>
            <a:r>
              <a:rPr lang="en-US" dirty="0" smtClean="0"/>
              <a:t>Lab must follow FOO when releasing invention information.</a:t>
            </a:r>
          </a:p>
          <a:p>
            <a:pPr marL="1257300" lvl="2" indent="-457200">
              <a:buFont typeface="+mj-lt"/>
              <a:buAutoNum type="arabicPeriod"/>
            </a:pPr>
            <a:r>
              <a:rPr lang="en-US" dirty="0" smtClean="0"/>
              <a:t>No </a:t>
            </a:r>
            <a:r>
              <a:rPr lang="en-US" dirty="0" smtClean="0"/>
              <a:t>early  access to lab inventions except for CRADA participant(s)</a:t>
            </a:r>
          </a:p>
        </p:txBody>
      </p:sp>
    </p:spTree>
    <p:extLst>
      <p:ext uri="{BB962C8B-B14F-4D97-AF65-F5344CB8AC3E}">
        <p14:creationId xmlns:p14="http://schemas.microsoft.com/office/powerpoint/2010/main" val="4267431140"/>
      </p:ext>
    </p:extLst>
  </p:cSld>
  <p:clrMapOvr>
    <a:masterClrMapping/>
  </p:clrMapOvr>
</p:sld>
</file>

<file path=ppt/theme/theme1.xml><?xml version="1.0" encoding="utf-8"?>
<a:theme xmlns:a="http://schemas.openxmlformats.org/drawingml/2006/main" name="IPL 2015">
  <a:themeElements>
    <a:clrScheme name="EERE PPT Green">
      <a:dk1>
        <a:srgbClr val="4C4C4C"/>
      </a:dk1>
      <a:lt1>
        <a:sysClr val="window" lastClr="FFFFFF"/>
      </a:lt1>
      <a:dk2>
        <a:srgbClr val="666666"/>
      </a:dk2>
      <a:lt2>
        <a:srgbClr val="EEECE1"/>
      </a:lt2>
      <a:accent1>
        <a:srgbClr val="99CC33"/>
      </a:accent1>
      <a:accent2>
        <a:srgbClr val="FFCC00"/>
      </a:accent2>
      <a:accent3>
        <a:srgbClr val="0099CC"/>
      </a:accent3>
      <a:accent4>
        <a:srgbClr val="006699"/>
      </a:accent4>
      <a:accent5>
        <a:srgbClr val="006633"/>
      </a:accent5>
      <a:accent6>
        <a:srgbClr val="FF9933"/>
      </a:accent6>
      <a:hlink>
        <a:srgbClr val="006699"/>
      </a:hlink>
      <a:folHlink>
        <a:srgbClr val="66666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AverageRating xmlns="http://schemas.microsoft.com/sharepoint/v3" xsi:nil="true"/>
    <TaxCatchAll xmlns="233eefd7-1486-4379-b083-89771e4550f2"/>
    <TaxKeywordTaxHTField xmlns="3c2dca09-0efd-4718-bd30-e07a7fc34ca3">
      <Terms xmlns="http://schemas.microsoft.com/office/infopath/2007/PartnerControls"/>
    </TaxKeywordTaxHTField>
    <_dlc_DocId xmlns="38cd4933-2f97-4995-a482-85917f63505b">SCCHOCC-16-1315</_dlc_DocId>
    <_dlc_DocIdUrl xmlns="38cd4933-2f97-4995-a482-85917f63505b">
      <Url>https://chip2.ch.doe.gov/teamsites/OCC/IPL/_layouts/DocIdRedir.aspx?ID=SCCHOCC-16-1315</Url>
      <Description>SCCHOCC-16-1315</Description>
    </_dlc_DocIdUrl>
    <RatingCount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021CF043A66CE4FB54F91B4912D02B5" ma:contentTypeVersion="9" ma:contentTypeDescription="Create a new document." ma:contentTypeScope="" ma:versionID="9b9bd475e19bae505045c7669d018009">
  <xsd:schema xmlns:xsd="http://www.w3.org/2001/XMLSchema" xmlns:xs="http://www.w3.org/2001/XMLSchema" xmlns:p="http://schemas.microsoft.com/office/2006/metadata/properties" xmlns:ns1="http://schemas.microsoft.com/sharepoint/v3" xmlns:ns2="38cd4933-2f97-4995-a482-85917f63505b" xmlns:ns3="3c2dca09-0efd-4718-bd30-e07a7fc34ca3" xmlns:ns4="233eefd7-1486-4379-b083-89771e4550f2" targetNamespace="http://schemas.microsoft.com/office/2006/metadata/properties" ma:root="true" ma:fieldsID="c67d865d74a3f9ce54df7cf567fa5526" ns1:_="" ns2:_="" ns3:_="" ns4:_="">
    <xsd:import namespace="http://schemas.microsoft.com/sharepoint/v3"/>
    <xsd:import namespace="38cd4933-2f97-4995-a482-85917f63505b"/>
    <xsd:import namespace="3c2dca09-0efd-4718-bd30-e07a7fc34ca3"/>
    <xsd:import namespace="233eefd7-1486-4379-b083-89771e4550f2"/>
    <xsd:element name="properties">
      <xsd:complexType>
        <xsd:sequence>
          <xsd:element name="documentManagement">
            <xsd:complexType>
              <xsd:all>
                <xsd:element ref="ns2:_dlc_DocId" minOccurs="0"/>
                <xsd:element ref="ns2:_dlc_DocIdUrl" minOccurs="0"/>
                <xsd:element ref="ns2:_dlc_DocIdPersistId" minOccurs="0"/>
                <xsd:element ref="ns3:TaxKeywordTaxHTField" minOccurs="0"/>
                <xsd:element ref="ns4:TaxCatchAll" minOccurs="0"/>
                <xsd:element ref="ns1:AverageRating" minOccurs="0"/>
                <xsd:element ref="ns1:Rating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AverageRating" ma:index="14" nillable="true" ma:displayName="Rating (0-5)" ma:decimals="2" ma:description="Average value of all the ratings that have been submitted" ma:internalName="AverageRating" ma:readOnly="true">
      <xsd:simpleType>
        <xsd:restriction base="dms:Number"/>
      </xsd:simpleType>
    </xsd:element>
    <xsd:element name="RatingCount" ma:index="15" nillable="true" ma:displayName="Number of Ratings" ma:decimals="0" ma:description="Number of ratings submitted" ma:internalName="RatingCount" ma:readOnly="true">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38cd4933-2f97-4995-a482-85917f63505b"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3c2dca09-0efd-4718-bd30-e07a7fc34ca3" elementFormDefault="qualified">
    <xsd:import namespace="http://schemas.microsoft.com/office/2006/documentManagement/types"/>
    <xsd:import namespace="http://schemas.microsoft.com/office/infopath/2007/PartnerControls"/>
    <xsd:element name="TaxKeywordTaxHTField" ma:index="12" nillable="true" ma:taxonomy="true" ma:internalName="TaxKeywordTaxHTField" ma:taxonomyFieldName="TaxKeyword" ma:displayName="Enterprise Keywords" ma:fieldId="{23f27201-bee3-471e-b2e7-b64fd8b7ca38}" ma:taxonomyMulti="true" ma:sspId="43c8c17d-6de2-4d94-b57c-8c1896722c74" ma:termSetId="00000000-0000-0000-0000-000000000000" ma:anchorId="00000000-0000-0000-0000-000000000000" ma:open="true" ma:isKeyword="tru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233eefd7-1486-4379-b083-89771e4550f2"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d444c640-ea81-4d2c-a39c-7380918d7588}" ma:internalName="TaxCatchAll" ma:readOnly="false" ma:showField="CatchAllData" ma:web="3c2dca09-0efd-4718-bd30-e07a7fc34ca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6BDF14F9-C267-4C47-BCAF-682892278C50}">
  <ds:schemaRefs>
    <ds:schemaRef ds:uri="http://schemas.microsoft.com/sharepoint/v3/contenttype/forms"/>
  </ds:schemaRefs>
</ds:datastoreItem>
</file>

<file path=customXml/itemProps2.xml><?xml version="1.0" encoding="utf-8"?>
<ds:datastoreItem xmlns:ds="http://schemas.openxmlformats.org/officeDocument/2006/customXml" ds:itemID="{725AC268-AF6F-434C-AFA0-C82A1F4C0DD1}">
  <ds:schemaRefs>
    <ds:schemaRef ds:uri="http://purl.org/dc/terms/"/>
    <ds:schemaRef ds:uri="http://www.w3.org/XML/1998/namespace"/>
    <ds:schemaRef ds:uri="http://schemas.microsoft.com/office/2006/documentManagement/types"/>
    <ds:schemaRef ds:uri="http://schemas.microsoft.com/sharepoint/v3"/>
    <ds:schemaRef ds:uri="http://schemas.microsoft.com/office/infopath/2007/PartnerControls"/>
    <ds:schemaRef ds:uri="233eefd7-1486-4379-b083-89771e4550f2"/>
    <ds:schemaRef ds:uri="http://purl.org/dc/dcmitype/"/>
    <ds:schemaRef ds:uri="http://schemas.openxmlformats.org/package/2006/metadata/core-properties"/>
    <ds:schemaRef ds:uri="3c2dca09-0efd-4718-bd30-e07a7fc34ca3"/>
    <ds:schemaRef ds:uri="38cd4933-2f97-4995-a482-85917f63505b"/>
    <ds:schemaRef ds:uri="http://schemas.microsoft.com/office/2006/metadata/properties"/>
    <ds:schemaRef ds:uri="http://purl.org/dc/elements/1.1/"/>
  </ds:schemaRefs>
</ds:datastoreItem>
</file>

<file path=customXml/itemProps3.xml><?xml version="1.0" encoding="utf-8"?>
<ds:datastoreItem xmlns:ds="http://schemas.openxmlformats.org/officeDocument/2006/customXml" ds:itemID="{C8E5CA41-FEC2-46C9-A56C-79043B0FE62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8cd4933-2f97-4995-a482-85917f63505b"/>
    <ds:schemaRef ds:uri="3c2dca09-0efd-4718-bd30-e07a7fc34ca3"/>
    <ds:schemaRef ds:uri="233eefd7-1486-4379-b083-89771e4550f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3FF9A35F-DF7F-4B6E-9C6D-BE0F446BE556}">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IPL 2015</Template>
  <TotalTime>15348</TotalTime>
  <Words>1310</Words>
  <Application>Microsoft Office PowerPoint</Application>
  <PresentationFormat>On-screen Show (4:3)</PresentationFormat>
  <Paragraphs>146</Paragraphs>
  <Slides>15</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 Unicode MS</vt:lpstr>
      <vt:lpstr>ＭＳ Ｐゴシック</vt:lpstr>
      <vt:lpstr>Arial</vt:lpstr>
      <vt:lpstr>Arial Black</vt:lpstr>
      <vt:lpstr>Calibri</vt:lpstr>
      <vt:lpstr>Times New Roman</vt:lpstr>
      <vt:lpstr>Wingdings</vt:lpstr>
      <vt:lpstr>IPL 2015</vt:lpstr>
      <vt:lpstr>PowerPoint Presentation</vt:lpstr>
      <vt:lpstr>Consortia Overview -- Common Types</vt:lpstr>
      <vt:lpstr>SC Primary Concerns</vt:lpstr>
      <vt:lpstr>Office of Science Approval</vt:lpstr>
      <vt:lpstr>Current SC Guidance Overview</vt:lpstr>
      <vt:lpstr>Current SC Guidance (2018)</vt:lpstr>
      <vt:lpstr>Membership Agreement Language --  Current SC Guidance (2018)</vt:lpstr>
      <vt:lpstr>CRADA Language --  Current SC Guidance (2018)</vt:lpstr>
      <vt:lpstr>Post Guidance Common Issues</vt:lpstr>
      <vt:lpstr>Bayh-Dole Rights of Federally Funded Members</vt:lpstr>
      <vt:lpstr>Intellectual Property Management Plan (IPMP)</vt:lpstr>
      <vt:lpstr>SC Lab Licenses to Consortium Members</vt:lpstr>
      <vt:lpstr>Additional Consortia Considerations (SC v. Non-SC lead)</vt:lpstr>
      <vt:lpstr>Future Plans</vt:lpstr>
      <vt:lpstr>Questions?</vt:lpstr>
    </vt:vector>
  </TitlesOfParts>
  <Company>U. S. Department of Energy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Patent and Data Rights under SBIR/STTR Awards</dc:title>
  <dc:creator>Administrator</dc:creator>
  <cp:lastModifiedBy>Dobbs, Mike</cp:lastModifiedBy>
  <cp:revision>534</cp:revision>
  <cp:lastPrinted>2018-11-27T21:27:36Z</cp:lastPrinted>
  <dcterms:created xsi:type="dcterms:W3CDTF">2009-07-10T12:32:20Z</dcterms:created>
  <dcterms:modified xsi:type="dcterms:W3CDTF">2019-09-06T18:20:18Z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0x010100B021CF043A66CE4FB54F91B4912D02B5</vt:lpwstr>
  </property>
  <property fmtid="{D5CDD505-2E9C-101B-9397-08002B2CF9AE}" pid="3" name="_dlc_DocIdItemGuid">
    <vt:lpwstr>06c233b8-adbd-4aae-8cf0-a6a86c250bfc</vt:lpwstr>
  </property>
  <property fmtid="{D5CDD505-2E9C-101B-9397-08002B2CF9AE}" pid="4" name="TaxKeyword">
    <vt:lpwstr/>
  </property>
  <property fmtid="{D5CDD505-2E9C-101B-9397-08002B2CF9AE}" pid="5" name="Order">
    <vt:r8>131500</vt:r8>
  </property>
  <property fmtid="{D5CDD505-2E9C-101B-9397-08002B2CF9AE}" pid="6" name="xd_ProgID">
    <vt:lpwstr/>
  </property>
  <property fmtid="{D5CDD505-2E9C-101B-9397-08002B2CF9AE}" pid="7" name="_SourceUrl">
    <vt:lpwstr/>
  </property>
  <property fmtid="{D5CDD505-2E9C-101B-9397-08002B2CF9AE}" pid="8" name="_SharedFileIndex">
    <vt:lpwstr/>
  </property>
  <property fmtid="{D5CDD505-2E9C-101B-9397-08002B2CF9AE}" pid="9" name="TemplateUrl">
    <vt:lpwstr/>
  </property>
</Properties>
</file>