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7" r:id="rId2"/>
    <p:sldId id="265" r:id="rId3"/>
    <p:sldId id="259" r:id="rId4"/>
    <p:sldId id="260" r:id="rId5"/>
    <p:sldId id="261" r:id="rId6"/>
    <p:sldId id="262" r:id="rId7"/>
    <p:sldId id="268"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186" autoAdjust="0"/>
  </p:normalViewPr>
  <p:slideViewPr>
    <p:cSldViewPr snapToGrid="0">
      <p:cViewPr varScale="1">
        <p:scale>
          <a:sx n="87" d="100"/>
          <a:sy n="87" d="100"/>
        </p:scale>
        <p:origin x="180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EC3E8D-F765-406A-B002-D17F177D50B9}" type="datetimeFigureOut">
              <a:rPr lang="en-US" smtClean="0"/>
              <a:t>9/8/2019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DFAB69-242A-437F-8725-4C8285D8845E}" type="slidenum">
              <a:rPr lang="en-US" smtClean="0"/>
              <a:t>‹#›</a:t>
            </a:fld>
            <a:endParaRPr lang="en-US"/>
          </a:p>
        </p:txBody>
      </p:sp>
    </p:spTree>
    <p:extLst>
      <p:ext uri="{BB962C8B-B14F-4D97-AF65-F5344CB8AC3E}">
        <p14:creationId xmlns:p14="http://schemas.microsoft.com/office/powerpoint/2010/main" val="3594612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1.next.westlaw.com/Link/Document/FullText?findType=L&amp;pubNum=1000546&amp;cite=28USCAS1498&amp;originatingDoc=Ibd17a229fe6e11e8bc5b825c4b9add2e&amp;refType=RB&amp;originationContext=document&amp;transitionType=DocumentItem&amp;contextData=(sc.Keycite)#co_pp_8b3b0000958a4"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1.next.westlaw.com/Link/Document/FullText?findType=Y&amp;serNum=2031746018&amp;pubNum=0000999&amp;originatingDoc=Ibd17a229fe6e11e8bc5b825c4b9add2e&amp;refType=RP&amp;originationContext=document&amp;transitionType=DocumentItem&amp;contextData=(sc.Keycite)"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1.next.westlaw.com/Link/Document/FullText?findType=Y&amp;serNum=2005627226&amp;pubNum=0004074&amp;originatingDoc=Ibd17a229fe6e11e8bc5b825c4b9add2e&amp;refType=PA&amp;docFamilyGuid=Ie964d64143bd11d9b191a8f6c39ba129&amp;originationContext=document&amp;transitionType=DocumentItem&amp;contextData=(sc.Keycite)"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1.next.westlaw.com/Link/Document/FullText?findType=Y&amp;serNum=2033619398&amp;pubNum=0000780&amp;originatingDoc=Ibd17a229fe6e11e8bc5b825c4b9add2e&amp;refType=RP&amp;originationContext=document&amp;transitionType=DocumentItem&amp;contextData=(sc.Keycite)" TargetMode="External"/><Relationship Id="rId4" Type="http://schemas.openxmlformats.org/officeDocument/2006/relationships/hyperlink" Target="https://1.next.westlaw.com/Link/Document/FullText?findType=L&amp;pubNum=1000546&amp;cite=35USCAS101&amp;originatingDoc=Ibd17a229fe6e11e8bc5b825c4b9add2e&amp;refType=LQ&amp;originationContext=document&amp;transitionType=DocumentItem&amp;contextData=(sc.Keycite)"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Return Mail received a patent in 2004 which claimed a method for delivering undeliverable mail. </a:t>
            </a:r>
            <a:r>
              <a:rPr lang="en-US" sz="1200" b="0" i="0" u="none" strike="noStrike" kern="1200" dirty="0">
                <a:solidFill>
                  <a:schemeClr val="tx1"/>
                </a:solidFill>
                <a:effectLst/>
                <a:latin typeface="+mn-lt"/>
                <a:ea typeface="+mn-ea"/>
                <a:cs typeface="+mn-cs"/>
              </a:rPr>
              <a:t>USPS has processed returned mail as part of its statutory duty to provide national mail delivery services for decades.  Licensing negotiations were ongoing but ultimately broke down. In 2006, the Postal Service announced that it would offer an enhanced address-change service - “</a:t>
            </a:r>
            <a:r>
              <a:rPr lang="en-US" sz="1200" b="0" i="0" u="none" strike="noStrike" kern="1200" dirty="0" err="1">
                <a:solidFill>
                  <a:schemeClr val="tx1"/>
                </a:solidFill>
                <a:effectLst/>
                <a:latin typeface="+mn-lt"/>
                <a:ea typeface="+mn-ea"/>
                <a:cs typeface="+mn-cs"/>
              </a:rPr>
              <a:t>OneCode</a:t>
            </a:r>
            <a:r>
              <a:rPr lang="en-US" sz="1200" b="0" i="0" u="none" strike="noStrike" kern="1200" dirty="0">
                <a:solidFill>
                  <a:schemeClr val="tx1"/>
                </a:solidFill>
                <a:effectLst/>
                <a:latin typeface="+mn-lt"/>
                <a:ea typeface="+mn-ea"/>
                <a:cs typeface="+mn-cs"/>
              </a:rPr>
              <a:t> ACS” - to process returned and undeliverable mail. </a:t>
            </a:r>
            <a:endParaRPr lang="en-US" dirty="0"/>
          </a:p>
        </p:txBody>
      </p:sp>
      <p:sp>
        <p:nvSpPr>
          <p:cNvPr id="4" name="Slide Number Placeholder 3"/>
          <p:cNvSpPr>
            <a:spLocks noGrp="1"/>
          </p:cNvSpPr>
          <p:nvPr>
            <p:ph type="sldNum" sz="quarter" idx="5"/>
          </p:nvPr>
        </p:nvSpPr>
        <p:spPr/>
        <p:txBody>
          <a:bodyPr/>
          <a:lstStyle/>
          <a:p>
            <a:fld id="{A2DFAB69-242A-437F-8725-4C8285D8845E}" type="slidenum">
              <a:rPr lang="en-US" smtClean="0"/>
              <a:t>2</a:t>
            </a:fld>
            <a:endParaRPr lang="en-US"/>
          </a:p>
        </p:txBody>
      </p:sp>
    </p:spTree>
    <p:extLst>
      <p:ext uri="{BB962C8B-B14F-4D97-AF65-F5344CB8AC3E}">
        <p14:creationId xmlns:p14="http://schemas.microsoft.com/office/powerpoint/2010/main" val="1069258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USPS requested ex </a:t>
            </a:r>
            <a:r>
              <a:rPr lang="en-US" dirty="0" err="1"/>
              <a:t>parte</a:t>
            </a:r>
            <a:r>
              <a:rPr lang="en-US" dirty="0"/>
              <a:t> reexamination of the Return Mail Patent. The PTO cancelled the original claims but issued several new ones, confirming the validity of the patent. </a:t>
            </a:r>
          </a:p>
        </p:txBody>
      </p:sp>
      <p:sp>
        <p:nvSpPr>
          <p:cNvPr id="4" name="Slide Number Placeholder 3"/>
          <p:cNvSpPr>
            <a:spLocks noGrp="1"/>
          </p:cNvSpPr>
          <p:nvPr>
            <p:ph type="sldNum" sz="quarter" idx="5"/>
          </p:nvPr>
        </p:nvSpPr>
        <p:spPr/>
        <p:txBody>
          <a:bodyPr/>
          <a:lstStyle/>
          <a:p>
            <a:fld id="{A2DFAB69-242A-437F-8725-4C8285D8845E}" type="slidenum">
              <a:rPr lang="en-US" smtClean="0"/>
              <a:t>3</a:t>
            </a:fld>
            <a:endParaRPr lang="en-US"/>
          </a:p>
        </p:txBody>
      </p:sp>
    </p:spTree>
    <p:extLst>
      <p:ext uri="{BB962C8B-B14F-4D97-AF65-F5344CB8AC3E}">
        <p14:creationId xmlns:p14="http://schemas.microsoft.com/office/powerpoint/2010/main" val="4117770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On February 28, 2011, Return Mail brought suit against the United States in the Court of Federal Claims under </a:t>
            </a:r>
            <a:r>
              <a:rPr lang="en-US" sz="1200" b="0" i="0" u="none" strike="noStrike" kern="1200" dirty="0">
                <a:solidFill>
                  <a:schemeClr val="tx1"/>
                </a:solidFill>
                <a:effectLst/>
                <a:latin typeface="+mn-lt"/>
                <a:ea typeface="+mn-ea"/>
                <a:cs typeface="+mn-cs"/>
                <a:hlinkClick r:id="rId3"/>
              </a:rPr>
              <a:t>28 U.S.C. § 1498(a)</a:t>
            </a:r>
            <a:r>
              <a:rPr lang="en-US" sz="1200" b="0" i="0" u="none" strike="noStrike" kern="1200" dirty="0">
                <a:solidFill>
                  <a:schemeClr val="tx1"/>
                </a:solidFill>
                <a:effectLst/>
                <a:latin typeface="+mn-lt"/>
                <a:ea typeface="+mn-ea"/>
                <a:cs typeface="+mn-cs"/>
              </a:rPr>
              <a:t>, seeking compensation for unlawful use of the invention. That litigation proceeded for three years, including the government's answer to the complaint and litigation of a </a:t>
            </a:r>
            <a:r>
              <a:rPr lang="en-US" sz="1200" b="0" i="1" u="none" strike="noStrike" kern="1200" dirty="0">
                <a:solidFill>
                  <a:schemeClr val="tx1"/>
                </a:solidFill>
                <a:effectLst/>
                <a:latin typeface="+mn-lt"/>
                <a:ea typeface="+mn-ea"/>
                <a:cs typeface="+mn-cs"/>
              </a:rPr>
              <a:t>Markman</a:t>
            </a:r>
            <a:r>
              <a:rPr lang="en-US" sz="1200" b="0" i="0" u="none" strike="noStrike" kern="1200" dirty="0">
                <a:solidFill>
                  <a:schemeClr val="tx1"/>
                </a:solidFill>
                <a:effectLst/>
                <a:latin typeface="+mn-lt"/>
                <a:ea typeface="+mn-ea"/>
                <a:cs typeface="+mn-cs"/>
              </a:rPr>
              <a:t> proceeding at which the court construed various of the patent claims and adopted Return Mail's claim construction positions. </a:t>
            </a:r>
            <a:r>
              <a:rPr lang="en-US" sz="1200" b="1" i="1" u="none" strike="noStrike" kern="1200" dirty="0">
                <a:solidFill>
                  <a:schemeClr val="tx1"/>
                </a:solidFill>
                <a:effectLst/>
                <a:latin typeface="+mn-lt"/>
                <a:ea typeface="+mn-ea"/>
                <a:cs typeface="+mn-cs"/>
                <a:hlinkClick r:id="rId4"/>
              </a:rPr>
              <a:t>Return</a:t>
            </a:r>
            <a:r>
              <a:rPr lang="en-US" sz="1200" b="0" i="1" u="none" strike="noStrike" kern="1200" dirty="0">
                <a:solidFill>
                  <a:schemeClr val="tx1"/>
                </a:solidFill>
                <a:effectLst/>
                <a:latin typeface="+mn-lt"/>
                <a:ea typeface="+mn-ea"/>
                <a:cs typeface="+mn-cs"/>
                <a:hlinkClick r:id="rId4"/>
              </a:rPr>
              <a:t> </a:t>
            </a:r>
            <a:r>
              <a:rPr lang="en-US" sz="1200" b="1" i="1" u="none" strike="noStrike" kern="1200" dirty="0">
                <a:solidFill>
                  <a:schemeClr val="tx1"/>
                </a:solidFill>
                <a:effectLst/>
                <a:latin typeface="+mn-lt"/>
                <a:ea typeface="+mn-ea"/>
                <a:cs typeface="+mn-cs"/>
                <a:hlinkClick r:id="rId4"/>
              </a:rPr>
              <a:t>Mail</a:t>
            </a:r>
            <a:r>
              <a:rPr lang="en-US" sz="1200" b="0" i="1" u="none" strike="noStrike" kern="1200" dirty="0">
                <a:solidFill>
                  <a:schemeClr val="tx1"/>
                </a:solidFill>
                <a:effectLst/>
                <a:latin typeface="+mn-lt"/>
                <a:ea typeface="+mn-ea"/>
                <a:cs typeface="+mn-cs"/>
                <a:hlinkClick r:id="rId4"/>
              </a:rPr>
              <a:t>, </a:t>
            </a:r>
            <a:r>
              <a:rPr lang="en-US" sz="1200" b="1" i="1" u="none" strike="noStrike" kern="1200" dirty="0">
                <a:solidFill>
                  <a:schemeClr val="tx1"/>
                </a:solidFill>
                <a:effectLst/>
                <a:latin typeface="+mn-lt"/>
                <a:ea typeface="+mn-ea"/>
                <a:cs typeface="+mn-cs"/>
                <a:hlinkClick r:id="rId4"/>
              </a:rPr>
              <a:t>Inc</a:t>
            </a:r>
            <a:r>
              <a:rPr lang="en-US" sz="1200" b="0" i="1" u="none" strike="noStrike" kern="1200" dirty="0">
                <a:solidFill>
                  <a:schemeClr val="tx1"/>
                </a:solidFill>
                <a:effectLst/>
                <a:latin typeface="+mn-lt"/>
                <a:ea typeface="+mn-ea"/>
                <a:cs typeface="+mn-cs"/>
                <a:hlinkClick r:id="rId4"/>
              </a:rPr>
              <a:t>. </a:t>
            </a:r>
            <a:r>
              <a:rPr lang="en-US" sz="1200" b="1" i="1" u="none" strike="noStrike" kern="1200" dirty="0">
                <a:solidFill>
                  <a:schemeClr val="tx1"/>
                </a:solidFill>
                <a:effectLst/>
                <a:latin typeface="+mn-lt"/>
                <a:ea typeface="+mn-ea"/>
                <a:cs typeface="+mn-cs"/>
                <a:hlinkClick r:id="rId4"/>
              </a:rPr>
              <a:t>v</a:t>
            </a:r>
            <a:r>
              <a:rPr lang="en-US" sz="1200" b="0" i="1" u="none" strike="noStrike" kern="1200" dirty="0">
                <a:solidFill>
                  <a:schemeClr val="tx1"/>
                </a:solidFill>
                <a:effectLst/>
                <a:latin typeface="+mn-lt"/>
                <a:ea typeface="+mn-ea"/>
                <a:cs typeface="+mn-cs"/>
                <a:hlinkClick r:id="rId4"/>
              </a:rPr>
              <a:t>. </a:t>
            </a:r>
            <a:r>
              <a:rPr lang="en-US" sz="1200" b="1" i="1" u="none" strike="noStrike" kern="1200" dirty="0">
                <a:solidFill>
                  <a:schemeClr val="tx1"/>
                </a:solidFill>
                <a:effectLst/>
                <a:latin typeface="+mn-lt"/>
                <a:ea typeface="+mn-ea"/>
                <a:cs typeface="+mn-cs"/>
                <a:hlinkClick r:id="rId4"/>
              </a:rPr>
              <a:t>United</a:t>
            </a:r>
            <a:r>
              <a:rPr lang="en-US" sz="1200" b="0" i="1" u="none" strike="noStrike" kern="1200" dirty="0">
                <a:solidFill>
                  <a:schemeClr val="tx1"/>
                </a:solidFill>
                <a:effectLst/>
                <a:latin typeface="+mn-lt"/>
                <a:ea typeface="+mn-ea"/>
                <a:cs typeface="+mn-cs"/>
                <a:hlinkClick r:id="rId4"/>
              </a:rPr>
              <a:t> </a:t>
            </a:r>
            <a:r>
              <a:rPr lang="en-US" sz="1200" b="1" i="1" u="none" strike="noStrike" kern="1200" dirty="0">
                <a:solidFill>
                  <a:schemeClr val="tx1"/>
                </a:solidFill>
                <a:effectLst/>
                <a:latin typeface="+mn-lt"/>
                <a:ea typeface="+mn-ea"/>
                <a:cs typeface="+mn-cs"/>
                <a:hlinkClick r:id="rId4"/>
              </a:rPr>
              <a:t>States</a:t>
            </a:r>
            <a:r>
              <a:rPr lang="en-US" sz="1200" b="0" i="1" u="none" strike="noStrike" kern="1200" dirty="0">
                <a:solidFill>
                  <a:schemeClr val="tx1"/>
                </a:solidFill>
                <a:effectLst/>
                <a:latin typeface="+mn-lt"/>
                <a:ea typeface="+mn-ea"/>
                <a:cs typeface="+mn-cs"/>
                <a:hlinkClick r:id="rId4"/>
              </a:rPr>
              <a:t>,</a:t>
            </a:r>
            <a:r>
              <a:rPr lang="en-US" sz="1200" b="0" i="0" u="none" strike="noStrike" kern="1200" dirty="0">
                <a:solidFill>
                  <a:schemeClr val="tx1"/>
                </a:solidFill>
                <a:effectLst/>
                <a:latin typeface="+mn-lt"/>
                <a:ea typeface="+mn-ea"/>
                <a:cs typeface="+mn-cs"/>
                <a:hlinkClick r:id="rId4"/>
              </a:rPr>
              <a:t> </a:t>
            </a:r>
            <a:r>
              <a:rPr lang="en-US" sz="1200" b="1" i="0" u="none" strike="noStrike" kern="1200" dirty="0">
                <a:solidFill>
                  <a:schemeClr val="tx1"/>
                </a:solidFill>
                <a:effectLst/>
                <a:latin typeface="+mn-lt"/>
                <a:ea typeface="+mn-ea"/>
                <a:cs typeface="+mn-cs"/>
                <a:hlinkClick r:id="rId4"/>
              </a:rPr>
              <a:t>2013</a:t>
            </a:r>
            <a:r>
              <a:rPr lang="en-US" sz="1200" b="0" i="0" u="none" strike="noStrike" kern="1200" dirty="0">
                <a:solidFill>
                  <a:schemeClr val="tx1"/>
                </a:solidFill>
                <a:effectLst/>
                <a:latin typeface="+mn-lt"/>
                <a:ea typeface="+mn-ea"/>
                <a:cs typeface="+mn-cs"/>
                <a:hlinkClick r:id="rId4"/>
              </a:rPr>
              <a:t> </a:t>
            </a:r>
            <a:r>
              <a:rPr lang="en-US" sz="1200" b="1" i="0" u="none" strike="noStrike" kern="1200" dirty="0">
                <a:solidFill>
                  <a:schemeClr val="tx1"/>
                </a:solidFill>
                <a:effectLst/>
                <a:latin typeface="+mn-lt"/>
                <a:ea typeface="+mn-ea"/>
                <a:cs typeface="+mn-cs"/>
                <a:hlinkClick r:id="rId4"/>
              </a:rPr>
              <a:t>WL</a:t>
            </a:r>
            <a:r>
              <a:rPr lang="en-US" sz="1200" b="0" i="0" u="none" strike="noStrike" kern="1200" dirty="0">
                <a:solidFill>
                  <a:schemeClr val="tx1"/>
                </a:solidFill>
                <a:effectLst/>
                <a:latin typeface="+mn-lt"/>
                <a:ea typeface="+mn-ea"/>
                <a:cs typeface="+mn-cs"/>
                <a:hlinkClick r:id="rId4"/>
              </a:rPr>
              <a:t> </a:t>
            </a:r>
            <a:r>
              <a:rPr lang="en-US" sz="1200" b="1" i="0" u="none" strike="noStrike" kern="1200" dirty="0">
                <a:solidFill>
                  <a:schemeClr val="tx1"/>
                </a:solidFill>
                <a:effectLst/>
                <a:latin typeface="+mn-lt"/>
                <a:ea typeface="+mn-ea"/>
                <a:cs typeface="+mn-cs"/>
                <a:hlinkClick r:id="rId4"/>
              </a:rPr>
              <a:t>5569433</a:t>
            </a:r>
            <a:r>
              <a:rPr lang="en-US" sz="1200" b="0" i="0" u="none" strike="noStrike" kern="1200" dirty="0">
                <a:solidFill>
                  <a:schemeClr val="tx1"/>
                </a:solidFill>
                <a:effectLst/>
                <a:latin typeface="+mn-lt"/>
                <a:ea typeface="+mn-ea"/>
                <a:cs typeface="+mn-cs"/>
                <a:hlinkClick r:id="rId4"/>
              </a:rPr>
              <a:t> (</a:t>
            </a:r>
            <a:r>
              <a:rPr lang="en-US" sz="1200" b="1" i="0" u="none" strike="noStrike" kern="1200" dirty="0">
                <a:solidFill>
                  <a:schemeClr val="tx1"/>
                </a:solidFill>
                <a:effectLst/>
                <a:latin typeface="+mn-lt"/>
                <a:ea typeface="+mn-ea"/>
                <a:cs typeface="+mn-cs"/>
                <a:hlinkClick r:id="rId4"/>
              </a:rPr>
              <a:t>Oct</a:t>
            </a:r>
            <a:r>
              <a:rPr lang="en-US" sz="1200" b="0" i="0" u="none" strike="noStrike" kern="1200" dirty="0">
                <a:solidFill>
                  <a:schemeClr val="tx1"/>
                </a:solidFill>
                <a:effectLst/>
                <a:latin typeface="+mn-lt"/>
                <a:ea typeface="+mn-ea"/>
                <a:cs typeface="+mn-cs"/>
                <a:hlinkClick r:id="rId4"/>
              </a:rPr>
              <a:t>. </a:t>
            </a:r>
            <a:r>
              <a:rPr lang="en-US" sz="1200" b="1" i="0" u="none" strike="noStrike" kern="1200" dirty="0">
                <a:solidFill>
                  <a:schemeClr val="tx1"/>
                </a:solidFill>
                <a:effectLst/>
                <a:latin typeface="+mn-lt"/>
                <a:ea typeface="+mn-ea"/>
                <a:cs typeface="+mn-cs"/>
                <a:hlinkClick r:id="rId4"/>
              </a:rPr>
              <a:t>4</a:t>
            </a:r>
            <a:r>
              <a:rPr lang="en-US" sz="1200" b="0" i="0" u="none" strike="noStrike" kern="1200" dirty="0">
                <a:solidFill>
                  <a:schemeClr val="tx1"/>
                </a:solidFill>
                <a:effectLst/>
                <a:latin typeface="+mn-lt"/>
                <a:ea typeface="+mn-ea"/>
                <a:cs typeface="+mn-cs"/>
                <a:hlinkClick r:id="rId4"/>
              </a:rPr>
              <a:t>, </a:t>
            </a:r>
            <a:r>
              <a:rPr lang="en-US" sz="1200" b="1" i="0" u="none" strike="noStrike" kern="1200" dirty="0">
                <a:solidFill>
                  <a:schemeClr val="tx1"/>
                </a:solidFill>
                <a:effectLst/>
                <a:latin typeface="+mn-lt"/>
                <a:ea typeface="+mn-ea"/>
                <a:cs typeface="+mn-cs"/>
                <a:hlinkClick r:id="rId4"/>
              </a:rPr>
              <a:t>2013</a:t>
            </a:r>
            <a:r>
              <a:rPr lang="en-US" sz="1200" b="0" i="0" u="none" strike="noStrike" kern="1200" dirty="0">
                <a:solidFill>
                  <a:schemeClr val="tx1"/>
                </a:solidFill>
                <a:effectLst/>
                <a:latin typeface="+mn-lt"/>
                <a:ea typeface="+mn-ea"/>
                <a:cs typeface="+mn-cs"/>
                <a:hlinkClick r:id="rId4"/>
              </a:rPr>
              <a:t>)</a:t>
            </a:r>
            <a:r>
              <a:rPr lang="en-US" sz="1200" b="0" i="0" u="none" strike="noStrike"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A2DFAB69-242A-437F-8725-4C8285D8845E}" type="slidenum">
              <a:rPr lang="en-US" smtClean="0"/>
              <a:t>4</a:t>
            </a:fld>
            <a:endParaRPr lang="en-US"/>
          </a:p>
        </p:txBody>
      </p:sp>
    </p:spTree>
    <p:extLst>
      <p:ext uri="{BB962C8B-B14F-4D97-AF65-F5344CB8AC3E}">
        <p14:creationId xmlns:p14="http://schemas.microsoft.com/office/powerpoint/2010/main" val="750773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While the lawsuit was pending in the CFC, the Postal Service petitioned the Board for a CBM review, challenging Return Mail's ′</a:t>
            </a:r>
            <a:r>
              <a:rPr lang="en-US" sz="1200" b="0" i="0" u="none" strike="noStrike" kern="1200" dirty="0">
                <a:solidFill>
                  <a:schemeClr val="tx1"/>
                </a:solidFill>
                <a:effectLst/>
                <a:latin typeface="+mn-lt"/>
                <a:ea typeface="+mn-ea"/>
                <a:cs typeface="+mn-cs"/>
                <a:hlinkClick r:id="rId3"/>
              </a:rPr>
              <a:t>548 Patent</a:t>
            </a:r>
            <a:r>
              <a:rPr lang="en-US" sz="1200" b="0" i="0" u="none" strike="noStrike" kern="1200" dirty="0">
                <a:solidFill>
                  <a:schemeClr val="tx1"/>
                </a:solidFill>
                <a:effectLst/>
                <a:latin typeface="+mn-lt"/>
                <a:ea typeface="+mn-ea"/>
                <a:cs typeface="+mn-cs"/>
              </a:rPr>
              <a:t> as invalid on various grounds, including anticipation, obviousness, and ineligibility. Pet. App. 6a-7a. The Postal Service identified the United States as the real party in interest.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The invalidated Return Mail's ′</a:t>
            </a:r>
            <a:r>
              <a:rPr lang="en-US" sz="1200" b="0" i="0" u="none" strike="noStrike" kern="1200" dirty="0">
                <a:solidFill>
                  <a:schemeClr val="tx1"/>
                </a:solidFill>
                <a:effectLst/>
                <a:latin typeface="+mn-lt"/>
                <a:ea typeface="+mn-ea"/>
                <a:cs typeface="+mn-cs"/>
                <a:hlinkClick r:id="rId3"/>
              </a:rPr>
              <a:t>548 Patent</a:t>
            </a:r>
            <a:r>
              <a:rPr lang="en-US" sz="1200" b="0" i="0" u="none" strike="noStrike" kern="1200" dirty="0">
                <a:solidFill>
                  <a:schemeClr val="tx1"/>
                </a:solidFill>
                <a:effectLst/>
                <a:latin typeface="+mn-lt"/>
                <a:ea typeface="+mn-ea"/>
                <a:cs typeface="+mn-cs"/>
              </a:rPr>
              <a:t> as ineligible for patent protection under </a:t>
            </a:r>
            <a:r>
              <a:rPr lang="en-US" sz="1200" b="0" i="0" u="none" strike="noStrike" kern="1200" dirty="0">
                <a:solidFill>
                  <a:schemeClr val="tx1"/>
                </a:solidFill>
                <a:effectLst/>
                <a:latin typeface="+mn-lt"/>
                <a:ea typeface="+mn-ea"/>
                <a:cs typeface="+mn-cs"/>
                <a:hlinkClick r:id="rId4"/>
              </a:rPr>
              <a:t>35 U.S.C. § 101</a:t>
            </a:r>
            <a:r>
              <a:rPr lang="en-US" sz="1200" b="0" i="0" u="none" strike="noStrike" kern="1200" dirty="0">
                <a:solidFill>
                  <a:schemeClr val="tx1"/>
                </a:solidFill>
                <a:effectLst/>
                <a:latin typeface="+mn-lt"/>
                <a:ea typeface="+mn-ea"/>
                <a:cs typeface="+mn-cs"/>
              </a:rPr>
              <a:t> and </a:t>
            </a:r>
            <a:r>
              <a:rPr lang="en-US" sz="1200" b="0" i="1" u="none" strike="noStrike" kern="1200" dirty="0">
                <a:solidFill>
                  <a:schemeClr val="tx1"/>
                </a:solidFill>
                <a:effectLst/>
                <a:latin typeface="+mn-lt"/>
                <a:ea typeface="+mn-ea"/>
                <a:cs typeface="+mn-cs"/>
                <a:hlinkClick r:id="rId5"/>
              </a:rPr>
              <a:t>Alice Corp. v. CLS Bank International,</a:t>
            </a:r>
            <a:r>
              <a:rPr lang="en-US" sz="1200" b="0" i="0" u="none" strike="noStrike" kern="1200" dirty="0">
                <a:solidFill>
                  <a:schemeClr val="tx1"/>
                </a:solidFill>
                <a:effectLst/>
                <a:latin typeface="+mn-lt"/>
                <a:ea typeface="+mn-ea"/>
                <a:cs typeface="+mn-cs"/>
                <a:hlinkClick r:id="rId5"/>
              </a:rPr>
              <a:t> 573 U.S. 208 (2014)</a:t>
            </a:r>
            <a:r>
              <a:rPr lang="en-US" sz="1200" b="0" i="0" u="none" strike="noStrike"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A2DFAB69-242A-437F-8725-4C8285D8845E}" type="slidenum">
              <a:rPr lang="en-US" smtClean="0"/>
              <a:t>5</a:t>
            </a:fld>
            <a:endParaRPr lang="en-US"/>
          </a:p>
        </p:txBody>
      </p:sp>
    </p:spTree>
    <p:extLst>
      <p:ext uri="{BB962C8B-B14F-4D97-AF65-F5344CB8AC3E}">
        <p14:creationId xmlns:p14="http://schemas.microsoft.com/office/powerpoint/2010/main" val="3510710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PTAB briefly discussed standing but it was the Fed Cir that ultimately considered whether the United states was a person that could petition for CBM review.  Return Mail argued that it was unfair that the US could assert invalidity arguments at the PTAB and then again at the CFC, whereas others are estopped in district court from asserting whatever they have asserted at the PTAB. The Federal Circuit affirmed concluding that the Government is a person eligible to petition for CMB review. </a:t>
            </a:r>
          </a:p>
        </p:txBody>
      </p:sp>
      <p:sp>
        <p:nvSpPr>
          <p:cNvPr id="4" name="Slide Number Placeholder 3"/>
          <p:cNvSpPr>
            <a:spLocks noGrp="1"/>
          </p:cNvSpPr>
          <p:nvPr>
            <p:ph type="sldNum" sz="quarter" idx="5"/>
          </p:nvPr>
        </p:nvSpPr>
        <p:spPr/>
        <p:txBody>
          <a:bodyPr/>
          <a:lstStyle/>
          <a:p>
            <a:fld id="{A2DFAB69-242A-437F-8725-4C8285D8845E}" type="slidenum">
              <a:rPr lang="en-US" smtClean="0"/>
              <a:t>6</a:t>
            </a:fld>
            <a:endParaRPr lang="en-US"/>
          </a:p>
        </p:txBody>
      </p:sp>
    </p:spTree>
    <p:extLst>
      <p:ext uri="{BB962C8B-B14F-4D97-AF65-F5344CB8AC3E}">
        <p14:creationId xmlns:p14="http://schemas.microsoft.com/office/powerpoint/2010/main" val="1379180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central question in this case is whether the Federal Government can avail itself of the thee Post issuance review proceedings: inter parties review, post-grant review, covered business method review</a:t>
            </a:r>
          </a:p>
          <a:p>
            <a:endParaRPr lang="en-US" dirty="0"/>
          </a:p>
        </p:txBody>
      </p:sp>
      <p:sp>
        <p:nvSpPr>
          <p:cNvPr id="4" name="Slide Number Placeholder 3"/>
          <p:cNvSpPr>
            <a:spLocks noGrp="1"/>
          </p:cNvSpPr>
          <p:nvPr>
            <p:ph type="sldNum" sz="quarter" idx="10"/>
          </p:nvPr>
        </p:nvSpPr>
        <p:spPr/>
        <p:txBody>
          <a:bodyPr/>
          <a:lstStyle/>
          <a:p>
            <a:fld id="{A2DFAB69-242A-437F-8725-4C8285D8845E}" type="slidenum">
              <a:rPr lang="en-US" smtClean="0"/>
              <a:t>7</a:t>
            </a:fld>
            <a:endParaRPr lang="en-US"/>
          </a:p>
        </p:txBody>
      </p:sp>
    </p:spTree>
    <p:extLst>
      <p:ext uri="{BB962C8B-B14F-4D97-AF65-F5344CB8AC3E}">
        <p14:creationId xmlns:p14="http://schemas.microsoft.com/office/powerpoint/2010/main" val="1632449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 6-3 opinion authored by Justice Sotomayor the court held that a federal agency is not a person who may petition for post-issuance review under the AIA.</a:t>
            </a:r>
          </a:p>
          <a:p>
            <a:endParaRPr lang="en-US" dirty="0" smtClean="0"/>
          </a:p>
          <a:p>
            <a:r>
              <a:rPr lang="en-US" dirty="0" smtClean="0"/>
              <a:t>The AIA provides that only “a person” other than the patent owner may file with the Office a petition to institute post-grant review or </a:t>
            </a:r>
            <a:r>
              <a:rPr lang="en-US" dirty="0" err="1" smtClean="0"/>
              <a:t>interpartes</a:t>
            </a:r>
            <a:r>
              <a:rPr lang="en-US" dirty="0" smtClean="0"/>
              <a:t> review of an issued patent.  Likewise it states that a “person” eligible to seek CMB review may not do so “unless the person or the person’s real party in interest or privy has been sued for infringement.”</a:t>
            </a:r>
          </a:p>
          <a:p>
            <a:endParaRPr lang="en-US" dirty="0" smtClean="0"/>
          </a:p>
          <a:p>
            <a:r>
              <a:rPr lang="en-US" dirty="0" smtClean="0"/>
              <a:t>The patent statues do not define the term “person”.</a:t>
            </a:r>
          </a:p>
          <a:p>
            <a:pPr marL="171450" indent="-171450">
              <a:buFont typeface="Arial" panose="020B0604020202020204" pitchFamily="34" charset="0"/>
              <a:buChar char="•"/>
            </a:pPr>
            <a:r>
              <a:rPr lang="en-US" dirty="0" smtClean="0"/>
              <a:t>Presumption applied that ultimately the Postal Service could not rebut</a:t>
            </a:r>
          </a:p>
          <a:p>
            <a:pPr marL="628650" lvl="1" indent="-171450">
              <a:buFont typeface="Arial" panose="020B0604020202020204" pitchFamily="34" charset="0"/>
              <a:buChar char="•"/>
            </a:pPr>
            <a:r>
              <a:rPr lang="en-US" dirty="0" smtClean="0"/>
              <a:t>In the absences of an express statutory definition the Court applies a longstanding interpretive presumption that person does not include the sovereign, and thus excludes a federal agency like the postal service</a:t>
            </a:r>
          </a:p>
          <a:p>
            <a:pPr marL="628650" lvl="1" indent="-171450">
              <a:buFont typeface="Arial" panose="020B0604020202020204" pitchFamily="34" charset="0"/>
              <a:buChar char="•"/>
            </a:pPr>
            <a:r>
              <a:rPr lang="en-US" dirty="0" smtClean="0"/>
              <a:t>There is also  an express directive from Congress- the Dictionary Act provides a definition of person that does not include the Federal </a:t>
            </a:r>
            <a:r>
              <a:rPr lang="en-US" dirty="0" err="1" smtClean="0"/>
              <a:t>Governemnt</a:t>
            </a:r>
            <a:endParaRPr lang="en-US" dirty="0" smtClean="0"/>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2DFAB69-242A-437F-8725-4C8285D8845E}" type="slidenum">
              <a:rPr lang="en-US" smtClean="0"/>
              <a:t>8</a:t>
            </a:fld>
            <a:endParaRPr lang="en-US"/>
          </a:p>
        </p:txBody>
      </p:sp>
    </p:spTree>
    <p:extLst>
      <p:ext uri="{BB962C8B-B14F-4D97-AF65-F5344CB8AC3E}">
        <p14:creationId xmlns:p14="http://schemas.microsoft.com/office/powerpoint/2010/main" val="2352702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BDE1E6-1E34-4604-B51D-B5EB4C3B49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C92996C-155D-4EA6-B667-E5DC8DE6CF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76D1A3EF-25A2-4767-A096-D79698F1F64D}"/>
              </a:ext>
            </a:extLst>
          </p:cNvPr>
          <p:cNvSpPr>
            <a:spLocks noGrp="1"/>
          </p:cNvSpPr>
          <p:nvPr>
            <p:ph type="dt" sz="half" idx="10"/>
          </p:nvPr>
        </p:nvSpPr>
        <p:spPr/>
        <p:txBody>
          <a:bodyPr/>
          <a:lstStyle/>
          <a:p>
            <a:fld id="{EF8DE657-80DF-4D2E-A8A3-A3153581DA0F}" type="datetimeFigureOut">
              <a:rPr lang="en-US" smtClean="0"/>
              <a:t>9/8/2019</a:t>
            </a:fld>
            <a:endParaRPr lang="en-US"/>
          </a:p>
        </p:txBody>
      </p:sp>
      <p:sp>
        <p:nvSpPr>
          <p:cNvPr id="5" name="Footer Placeholder 4">
            <a:extLst>
              <a:ext uri="{FF2B5EF4-FFF2-40B4-BE49-F238E27FC236}">
                <a16:creationId xmlns:a16="http://schemas.microsoft.com/office/drawing/2014/main" xmlns="" id="{6857494F-1756-4C8E-BEA6-7BCE47B53D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ECFBB86-9CF7-4FC5-9B5C-926155981167}"/>
              </a:ext>
            </a:extLst>
          </p:cNvPr>
          <p:cNvSpPr>
            <a:spLocks noGrp="1"/>
          </p:cNvSpPr>
          <p:nvPr>
            <p:ph type="sldNum" sz="quarter" idx="12"/>
          </p:nvPr>
        </p:nvSpPr>
        <p:spPr/>
        <p:txBody>
          <a:bodyPr/>
          <a:lstStyle/>
          <a:p>
            <a:fld id="{4802C38E-2F28-4AEA-A1CC-B3BF3C8FF009}" type="slidenum">
              <a:rPr lang="en-US" smtClean="0"/>
              <a:t>‹#›</a:t>
            </a:fld>
            <a:endParaRPr lang="en-US"/>
          </a:p>
        </p:txBody>
      </p:sp>
    </p:spTree>
    <p:extLst>
      <p:ext uri="{BB962C8B-B14F-4D97-AF65-F5344CB8AC3E}">
        <p14:creationId xmlns:p14="http://schemas.microsoft.com/office/powerpoint/2010/main" val="3861943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9389AC-4BF6-4C58-96D3-53572D9AEA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1C7E3B51-DF34-4E0C-B18C-042CEDF307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ADECABA-8F8D-4BBD-96B2-16C393DFC6B6}"/>
              </a:ext>
            </a:extLst>
          </p:cNvPr>
          <p:cNvSpPr>
            <a:spLocks noGrp="1"/>
          </p:cNvSpPr>
          <p:nvPr>
            <p:ph type="dt" sz="half" idx="10"/>
          </p:nvPr>
        </p:nvSpPr>
        <p:spPr/>
        <p:txBody>
          <a:bodyPr/>
          <a:lstStyle/>
          <a:p>
            <a:fld id="{EF8DE657-80DF-4D2E-A8A3-A3153581DA0F}" type="datetimeFigureOut">
              <a:rPr lang="en-US" smtClean="0"/>
              <a:t>9/8/2019</a:t>
            </a:fld>
            <a:endParaRPr lang="en-US"/>
          </a:p>
        </p:txBody>
      </p:sp>
      <p:sp>
        <p:nvSpPr>
          <p:cNvPr id="5" name="Footer Placeholder 4">
            <a:extLst>
              <a:ext uri="{FF2B5EF4-FFF2-40B4-BE49-F238E27FC236}">
                <a16:creationId xmlns:a16="http://schemas.microsoft.com/office/drawing/2014/main" xmlns="" id="{D41BE2EC-7336-4AFB-BA6B-2761494F9A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41DD2E7-0BBF-48DD-8147-2DF6D256D0DD}"/>
              </a:ext>
            </a:extLst>
          </p:cNvPr>
          <p:cNvSpPr>
            <a:spLocks noGrp="1"/>
          </p:cNvSpPr>
          <p:nvPr>
            <p:ph type="sldNum" sz="quarter" idx="12"/>
          </p:nvPr>
        </p:nvSpPr>
        <p:spPr/>
        <p:txBody>
          <a:bodyPr/>
          <a:lstStyle/>
          <a:p>
            <a:fld id="{4802C38E-2F28-4AEA-A1CC-B3BF3C8FF009}" type="slidenum">
              <a:rPr lang="en-US" smtClean="0"/>
              <a:t>‹#›</a:t>
            </a:fld>
            <a:endParaRPr lang="en-US"/>
          </a:p>
        </p:txBody>
      </p:sp>
    </p:spTree>
    <p:extLst>
      <p:ext uri="{BB962C8B-B14F-4D97-AF65-F5344CB8AC3E}">
        <p14:creationId xmlns:p14="http://schemas.microsoft.com/office/powerpoint/2010/main" val="1542780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AF65365-DCE3-4494-A9BD-FACBC336CB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3A6F0002-6F67-4801-811B-6E484D11AD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7062F80-AAE9-4C4F-9FF3-F4128883231E}"/>
              </a:ext>
            </a:extLst>
          </p:cNvPr>
          <p:cNvSpPr>
            <a:spLocks noGrp="1"/>
          </p:cNvSpPr>
          <p:nvPr>
            <p:ph type="dt" sz="half" idx="10"/>
          </p:nvPr>
        </p:nvSpPr>
        <p:spPr/>
        <p:txBody>
          <a:bodyPr/>
          <a:lstStyle/>
          <a:p>
            <a:fld id="{EF8DE657-80DF-4D2E-A8A3-A3153581DA0F}" type="datetimeFigureOut">
              <a:rPr lang="en-US" smtClean="0"/>
              <a:t>9/8/2019</a:t>
            </a:fld>
            <a:endParaRPr lang="en-US"/>
          </a:p>
        </p:txBody>
      </p:sp>
      <p:sp>
        <p:nvSpPr>
          <p:cNvPr id="5" name="Footer Placeholder 4">
            <a:extLst>
              <a:ext uri="{FF2B5EF4-FFF2-40B4-BE49-F238E27FC236}">
                <a16:creationId xmlns:a16="http://schemas.microsoft.com/office/drawing/2014/main" xmlns="" id="{57B23634-7850-4317-AA9C-8A1E3668D4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922C235-1255-4791-9937-208AC693F6CC}"/>
              </a:ext>
            </a:extLst>
          </p:cNvPr>
          <p:cNvSpPr>
            <a:spLocks noGrp="1"/>
          </p:cNvSpPr>
          <p:nvPr>
            <p:ph type="sldNum" sz="quarter" idx="12"/>
          </p:nvPr>
        </p:nvSpPr>
        <p:spPr/>
        <p:txBody>
          <a:bodyPr/>
          <a:lstStyle/>
          <a:p>
            <a:fld id="{4802C38E-2F28-4AEA-A1CC-B3BF3C8FF009}" type="slidenum">
              <a:rPr lang="en-US" smtClean="0"/>
              <a:t>‹#›</a:t>
            </a:fld>
            <a:endParaRPr lang="en-US"/>
          </a:p>
        </p:txBody>
      </p:sp>
    </p:spTree>
    <p:extLst>
      <p:ext uri="{BB962C8B-B14F-4D97-AF65-F5344CB8AC3E}">
        <p14:creationId xmlns:p14="http://schemas.microsoft.com/office/powerpoint/2010/main" val="4153423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571500" cy="371476"/>
          </a:xfrm>
        </p:spPr>
        <p:txBody>
          <a:bodyPr/>
          <a:lstStyle/>
          <a:p>
            <a:fld id="{A8F0E54F-2DF1-45C2-BB09-42144E8B79AF}" type="slidenum">
              <a:rPr lang="en-US" smtClean="0"/>
              <a:t>‹#›</a:t>
            </a:fld>
            <a:endParaRPr lang="en-US" dirty="0"/>
          </a:p>
        </p:txBody>
      </p:sp>
      <p:grpSp>
        <p:nvGrpSpPr>
          <p:cNvPr id="7" name="Group 6"/>
          <p:cNvGrpSpPr/>
          <p:nvPr userDrawn="1"/>
        </p:nvGrpSpPr>
        <p:grpSpPr>
          <a:xfrm>
            <a:off x="0" y="656986"/>
            <a:ext cx="12192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350"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350"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486901" y="6001894"/>
            <a:ext cx="2383068"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9814323" y="112609"/>
            <a:ext cx="2377678"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500" b="1" dirty="0" smtClean="0">
                <a:latin typeface="+mn-lt"/>
                <a:ea typeface="Tahoma" panose="020B0604030504040204" pitchFamily="34" charset="0"/>
                <a:cs typeface="Tahoma" panose="020B0604030504040204" pitchFamily="34" charset="0"/>
              </a:rPr>
              <a:t>DOE </a:t>
            </a:r>
            <a:r>
              <a:rPr lang="en-US" sz="1500" dirty="0" smtClean="0">
                <a:latin typeface="+mn-lt"/>
                <a:ea typeface="Tahoma" panose="020B0604030504040204" pitchFamily="34" charset="0"/>
                <a:cs typeface="Tahoma" panose="020B0604030504040204" pitchFamily="34" charset="0"/>
              </a:rPr>
              <a:t>IP</a:t>
            </a:r>
            <a:r>
              <a:rPr lang="en-US" sz="1500" b="1" dirty="0" smtClean="0">
                <a:latin typeface="+mn-lt"/>
                <a:ea typeface="Tahoma" panose="020B0604030504040204" pitchFamily="34" charset="0"/>
                <a:cs typeface="Tahoma" panose="020B0604030504040204" pitchFamily="34" charset="0"/>
              </a:rPr>
              <a:t> Counsel</a:t>
            </a:r>
            <a:endParaRPr lang="en-US" sz="1500" b="1" dirty="0">
              <a:latin typeface="+mn-lt"/>
              <a:ea typeface="Tahoma" panose="020B0604030504040204" pitchFamily="34" charset="0"/>
              <a:cs typeface="Tahoma" panose="020B0604030504040204" pitchFamily="34" charset="0"/>
            </a:endParaRPr>
          </a:p>
          <a:p>
            <a:pPr algn="ctr" fontAlgn="auto">
              <a:spcAft>
                <a:spcPts val="0"/>
              </a:spcAft>
              <a:defRPr/>
            </a:pPr>
            <a:endParaRPr lang="en-US" sz="750"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14778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688AAA-848D-483F-90CE-016F5D8E1A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F753FB5-59F5-4A16-8E22-B740037C53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CA54066-21A1-4389-B0CA-70639EDA2989}"/>
              </a:ext>
            </a:extLst>
          </p:cNvPr>
          <p:cNvSpPr>
            <a:spLocks noGrp="1"/>
          </p:cNvSpPr>
          <p:nvPr>
            <p:ph type="dt" sz="half" idx="10"/>
          </p:nvPr>
        </p:nvSpPr>
        <p:spPr/>
        <p:txBody>
          <a:bodyPr/>
          <a:lstStyle/>
          <a:p>
            <a:fld id="{EF8DE657-80DF-4D2E-A8A3-A3153581DA0F}" type="datetimeFigureOut">
              <a:rPr lang="en-US" smtClean="0"/>
              <a:t>9/8/2019</a:t>
            </a:fld>
            <a:endParaRPr lang="en-US"/>
          </a:p>
        </p:txBody>
      </p:sp>
      <p:sp>
        <p:nvSpPr>
          <p:cNvPr id="5" name="Footer Placeholder 4">
            <a:extLst>
              <a:ext uri="{FF2B5EF4-FFF2-40B4-BE49-F238E27FC236}">
                <a16:creationId xmlns:a16="http://schemas.microsoft.com/office/drawing/2014/main" xmlns="" id="{EB8ECEDD-5F09-4446-8B95-7C0E3B99D0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A8640EF-FCC1-4B35-83DA-5AFEB9DB6323}"/>
              </a:ext>
            </a:extLst>
          </p:cNvPr>
          <p:cNvSpPr>
            <a:spLocks noGrp="1"/>
          </p:cNvSpPr>
          <p:nvPr>
            <p:ph type="sldNum" sz="quarter" idx="12"/>
          </p:nvPr>
        </p:nvSpPr>
        <p:spPr/>
        <p:txBody>
          <a:bodyPr/>
          <a:lstStyle/>
          <a:p>
            <a:fld id="{4802C38E-2F28-4AEA-A1CC-B3BF3C8FF009}" type="slidenum">
              <a:rPr lang="en-US" smtClean="0"/>
              <a:t>‹#›</a:t>
            </a:fld>
            <a:endParaRPr lang="en-US"/>
          </a:p>
        </p:txBody>
      </p:sp>
    </p:spTree>
    <p:extLst>
      <p:ext uri="{BB962C8B-B14F-4D97-AF65-F5344CB8AC3E}">
        <p14:creationId xmlns:p14="http://schemas.microsoft.com/office/powerpoint/2010/main" val="1697044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2D5581-9945-47CC-8D95-FD2F90B4E31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77972FE-9562-42F0-8798-8CA09D1696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C654CD6-8868-485C-BEC7-617B70C324C6}"/>
              </a:ext>
            </a:extLst>
          </p:cNvPr>
          <p:cNvSpPr>
            <a:spLocks noGrp="1"/>
          </p:cNvSpPr>
          <p:nvPr>
            <p:ph type="dt" sz="half" idx="10"/>
          </p:nvPr>
        </p:nvSpPr>
        <p:spPr/>
        <p:txBody>
          <a:bodyPr/>
          <a:lstStyle/>
          <a:p>
            <a:fld id="{EF8DE657-80DF-4D2E-A8A3-A3153581DA0F}" type="datetimeFigureOut">
              <a:rPr lang="en-US" smtClean="0"/>
              <a:t>9/8/2019</a:t>
            </a:fld>
            <a:endParaRPr lang="en-US"/>
          </a:p>
        </p:txBody>
      </p:sp>
      <p:sp>
        <p:nvSpPr>
          <p:cNvPr id="5" name="Footer Placeholder 4">
            <a:extLst>
              <a:ext uri="{FF2B5EF4-FFF2-40B4-BE49-F238E27FC236}">
                <a16:creationId xmlns:a16="http://schemas.microsoft.com/office/drawing/2014/main" xmlns="" id="{6880E7B6-D7DB-43C5-800C-846E3BBE10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E09753A-FE53-4313-82E7-2538817FC6D6}"/>
              </a:ext>
            </a:extLst>
          </p:cNvPr>
          <p:cNvSpPr>
            <a:spLocks noGrp="1"/>
          </p:cNvSpPr>
          <p:nvPr>
            <p:ph type="sldNum" sz="quarter" idx="12"/>
          </p:nvPr>
        </p:nvSpPr>
        <p:spPr/>
        <p:txBody>
          <a:bodyPr/>
          <a:lstStyle/>
          <a:p>
            <a:fld id="{4802C38E-2F28-4AEA-A1CC-B3BF3C8FF009}" type="slidenum">
              <a:rPr lang="en-US" smtClean="0"/>
              <a:t>‹#›</a:t>
            </a:fld>
            <a:endParaRPr lang="en-US"/>
          </a:p>
        </p:txBody>
      </p:sp>
    </p:spTree>
    <p:extLst>
      <p:ext uri="{BB962C8B-B14F-4D97-AF65-F5344CB8AC3E}">
        <p14:creationId xmlns:p14="http://schemas.microsoft.com/office/powerpoint/2010/main" val="333054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19794F-93C4-4B26-936B-FD11F3420C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50E81DA-748E-4947-994D-9F8ED5D1E9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12034285-8D96-4592-B48B-4066E3B234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F7DEB5B-3816-4D8F-A006-A5F00CCFDE67}"/>
              </a:ext>
            </a:extLst>
          </p:cNvPr>
          <p:cNvSpPr>
            <a:spLocks noGrp="1"/>
          </p:cNvSpPr>
          <p:nvPr>
            <p:ph type="dt" sz="half" idx="10"/>
          </p:nvPr>
        </p:nvSpPr>
        <p:spPr/>
        <p:txBody>
          <a:bodyPr/>
          <a:lstStyle/>
          <a:p>
            <a:fld id="{EF8DE657-80DF-4D2E-A8A3-A3153581DA0F}" type="datetimeFigureOut">
              <a:rPr lang="en-US" smtClean="0"/>
              <a:t>9/8/2019</a:t>
            </a:fld>
            <a:endParaRPr lang="en-US"/>
          </a:p>
        </p:txBody>
      </p:sp>
      <p:sp>
        <p:nvSpPr>
          <p:cNvPr id="6" name="Footer Placeholder 5">
            <a:extLst>
              <a:ext uri="{FF2B5EF4-FFF2-40B4-BE49-F238E27FC236}">
                <a16:creationId xmlns:a16="http://schemas.microsoft.com/office/drawing/2014/main" xmlns="" id="{206A1201-9A46-458F-A98F-BD3EE4B001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220638D-FD7C-4B63-8673-3CF29BC4A497}"/>
              </a:ext>
            </a:extLst>
          </p:cNvPr>
          <p:cNvSpPr>
            <a:spLocks noGrp="1"/>
          </p:cNvSpPr>
          <p:nvPr>
            <p:ph type="sldNum" sz="quarter" idx="12"/>
          </p:nvPr>
        </p:nvSpPr>
        <p:spPr/>
        <p:txBody>
          <a:bodyPr/>
          <a:lstStyle/>
          <a:p>
            <a:fld id="{4802C38E-2F28-4AEA-A1CC-B3BF3C8FF009}" type="slidenum">
              <a:rPr lang="en-US" smtClean="0"/>
              <a:t>‹#›</a:t>
            </a:fld>
            <a:endParaRPr lang="en-US"/>
          </a:p>
        </p:txBody>
      </p:sp>
    </p:spTree>
    <p:extLst>
      <p:ext uri="{BB962C8B-B14F-4D97-AF65-F5344CB8AC3E}">
        <p14:creationId xmlns:p14="http://schemas.microsoft.com/office/powerpoint/2010/main" val="160479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16A362-BA4D-4029-A4DE-4604A8C122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DCA2B091-0072-4FE9-BDCA-8E940E7F8A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EE6D206-FA0A-41BC-A9ED-00B8A27D9D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2BC7EF6B-10D3-4A01-8529-134C2B71E3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3990873-BE1C-49C9-BF08-227CC5ADEC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C70074CB-87B6-4E59-BB5F-2AC428281AB5}"/>
              </a:ext>
            </a:extLst>
          </p:cNvPr>
          <p:cNvSpPr>
            <a:spLocks noGrp="1"/>
          </p:cNvSpPr>
          <p:nvPr>
            <p:ph type="dt" sz="half" idx="10"/>
          </p:nvPr>
        </p:nvSpPr>
        <p:spPr/>
        <p:txBody>
          <a:bodyPr/>
          <a:lstStyle/>
          <a:p>
            <a:fld id="{EF8DE657-80DF-4D2E-A8A3-A3153581DA0F}" type="datetimeFigureOut">
              <a:rPr lang="en-US" smtClean="0"/>
              <a:t>9/8/2019</a:t>
            </a:fld>
            <a:endParaRPr lang="en-US"/>
          </a:p>
        </p:txBody>
      </p:sp>
      <p:sp>
        <p:nvSpPr>
          <p:cNvPr id="8" name="Footer Placeholder 7">
            <a:extLst>
              <a:ext uri="{FF2B5EF4-FFF2-40B4-BE49-F238E27FC236}">
                <a16:creationId xmlns:a16="http://schemas.microsoft.com/office/drawing/2014/main" xmlns="" id="{5BEE4866-0908-4D3A-8153-BA28BFC4381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414C05A-F908-4EE5-81CF-FD9D37230D35}"/>
              </a:ext>
            </a:extLst>
          </p:cNvPr>
          <p:cNvSpPr>
            <a:spLocks noGrp="1"/>
          </p:cNvSpPr>
          <p:nvPr>
            <p:ph type="sldNum" sz="quarter" idx="12"/>
          </p:nvPr>
        </p:nvSpPr>
        <p:spPr/>
        <p:txBody>
          <a:bodyPr/>
          <a:lstStyle/>
          <a:p>
            <a:fld id="{4802C38E-2F28-4AEA-A1CC-B3BF3C8FF009}" type="slidenum">
              <a:rPr lang="en-US" smtClean="0"/>
              <a:t>‹#›</a:t>
            </a:fld>
            <a:endParaRPr lang="en-US"/>
          </a:p>
        </p:txBody>
      </p:sp>
    </p:spTree>
    <p:extLst>
      <p:ext uri="{BB962C8B-B14F-4D97-AF65-F5344CB8AC3E}">
        <p14:creationId xmlns:p14="http://schemas.microsoft.com/office/powerpoint/2010/main" val="1788402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56CB7B-CF86-4BD1-B3C2-907967DFA7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773C9370-CE74-4770-8B61-90FEAFE58A0E}"/>
              </a:ext>
            </a:extLst>
          </p:cNvPr>
          <p:cNvSpPr>
            <a:spLocks noGrp="1"/>
          </p:cNvSpPr>
          <p:nvPr>
            <p:ph type="dt" sz="half" idx="10"/>
          </p:nvPr>
        </p:nvSpPr>
        <p:spPr/>
        <p:txBody>
          <a:bodyPr/>
          <a:lstStyle/>
          <a:p>
            <a:fld id="{EF8DE657-80DF-4D2E-A8A3-A3153581DA0F}" type="datetimeFigureOut">
              <a:rPr lang="en-US" smtClean="0"/>
              <a:t>9/8/2019</a:t>
            </a:fld>
            <a:endParaRPr lang="en-US"/>
          </a:p>
        </p:txBody>
      </p:sp>
      <p:sp>
        <p:nvSpPr>
          <p:cNvPr id="4" name="Footer Placeholder 3">
            <a:extLst>
              <a:ext uri="{FF2B5EF4-FFF2-40B4-BE49-F238E27FC236}">
                <a16:creationId xmlns:a16="http://schemas.microsoft.com/office/drawing/2014/main" xmlns="" id="{D70E02A4-FCDA-4E84-AD7B-4B00D44E7C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168EF32-DC45-4A9D-B3F3-AA3443B23CAD}"/>
              </a:ext>
            </a:extLst>
          </p:cNvPr>
          <p:cNvSpPr>
            <a:spLocks noGrp="1"/>
          </p:cNvSpPr>
          <p:nvPr>
            <p:ph type="sldNum" sz="quarter" idx="12"/>
          </p:nvPr>
        </p:nvSpPr>
        <p:spPr/>
        <p:txBody>
          <a:bodyPr/>
          <a:lstStyle/>
          <a:p>
            <a:fld id="{4802C38E-2F28-4AEA-A1CC-B3BF3C8FF009}" type="slidenum">
              <a:rPr lang="en-US" smtClean="0"/>
              <a:t>‹#›</a:t>
            </a:fld>
            <a:endParaRPr lang="en-US"/>
          </a:p>
        </p:txBody>
      </p:sp>
    </p:spTree>
    <p:extLst>
      <p:ext uri="{BB962C8B-B14F-4D97-AF65-F5344CB8AC3E}">
        <p14:creationId xmlns:p14="http://schemas.microsoft.com/office/powerpoint/2010/main" val="45605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BABB8BB-2A30-43AB-8DAE-C69D4821A3B1}"/>
              </a:ext>
            </a:extLst>
          </p:cNvPr>
          <p:cNvSpPr>
            <a:spLocks noGrp="1"/>
          </p:cNvSpPr>
          <p:nvPr>
            <p:ph type="dt" sz="half" idx="10"/>
          </p:nvPr>
        </p:nvSpPr>
        <p:spPr/>
        <p:txBody>
          <a:bodyPr/>
          <a:lstStyle/>
          <a:p>
            <a:fld id="{EF8DE657-80DF-4D2E-A8A3-A3153581DA0F}" type="datetimeFigureOut">
              <a:rPr lang="en-US" smtClean="0"/>
              <a:t>9/8/2019</a:t>
            </a:fld>
            <a:endParaRPr lang="en-US"/>
          </a:p>
        </p:txBody>
      </p:sp>
      <p:sp>
        <p:nvSpPr>
          <p:cNvPr id="3" name="Footer Placeholder 2">
            <a:extLst>
              <a:ext uri="{FF2B5EF4-FFF2-40B4-BE49-F238E27FC236}">
                <a16:creationId xmlns:a16="http://schemas.microsoft.com/office/drawing/2014/main" xmlns="" id="{77836D1E-E0FB-4356-9241-5AA4AC89E3A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D83267FF-EE4F-4E8E-A0E8-D1219709CF84}"/>
              </a:ext>
            </a:extLst>
          </p:cNvPr>
          <p:cNvSpPr>
            <a:spLocks noGrp="1"/>
          </p:cNvSpPr>
          <p:nvPr>
            <p:ph type="sldNum" sz="quarter" idx="12"/>
          </p:nvPr>
        </p:nvSpPr>
        <p:spPr/>
        <p:txBody>
          <a:bodyPr/>
          <a:lstStyle/>
          <a:p>
            <a:fld id="{4802C38E-2F28-4AEA-A1CC-B3BF3C8FF009}" type="slidenum">
              <a:rPr lang="en-US" smtClean="0"/>
              <a:t>‹#›</a:t>
            </a:fld>
            <a:endParaRPr lang="en-US"/>
          </a:p>
        </p:txBody>
      </p:sp>
    </p:spTree>
    <p:extLst>
      <p:ext uri="{BB962C8B-B14F-4D97-AF65-F5344CB8AC3E}">
        <p14:creationId xmlns:p14="http://schemas.microsoft.com/office/powerpoint/2010/main" val="1505953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5FCA02-8F91-4FBA-9366-00207186C5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EC518C42-BFE7-4BAA-A66A-4D860A1D81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A4C63A2-5385-4ECA-8937-3219B2F86E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9ADE28A-D450-4399-9BDA-6486513B9EA1}"/>
              </a:ext>
            </a:extLst>
          </p:cNvPr>
          <p:cNvSpPr>
            <a:spLocks noGrp="1"/>
          </p:cNvSpPr>
          <p:nvPr>
            <p:ph type="dt" sz="half" idx="10"/>
          </p:nvPr>
        </p:nvSpPr>
        <p:spPr/>
        <p:txBody>
          <a:bodyPr/>
          <a:lstStyle/>
          <a:p>
            <a:fld id="{EF8DE657-80DF-4D2E-A8A3-A3153581DA0F}" type="datetimeFigureOut">
              <a:rPr lang="en-US" smtClean="0"/>
              <a:t>9/8/2019</a:t>
            </a:fld>
            <a:endParaRPr lang="en-US"/>
          </a:p>
        </p:txBody>
      </p:sp>
      <p:sp>
        <p:nvSpPr>
          <p:cNvPr id="6" name="Footer Placeholder 5">
            <a:extLst>
              <a:ext uri="{FF2B5EF4-FFF2-40B4-BE49-F238E27FC236}">
                <a16:creationId xmlns:a16="http://schemas.microsoft.com/office/drawing/2014/main" xmlns="" id="{13E07002-1EF2-445B-A7D5-B19273D33E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BA511EF-F067-484F-8276-FD4BC33284B0}"/>
              </a:ext>
            </a:extLst>
          </p:cNvPr>
          <p:cNvSpPr>
            <a:spLocks noGrp="1"/>
          </p:cNvSpPr>
          <p:nvPr>
            <p:ph type="sldNum" sz="quarter" idx="12"/>
          </p:nvPr>
        </p:nvSpPr>
        <p:spPr/>
        <p:txBody>
          <a:bodyPr/>
          <a:lstStyle/>
          <a:p>
            <a:fld id="{4802C38E-2F28-4AEA-A1CC-B3BF3C8FF009}" type="slidenum">
              <a:rPr lang="en-US" smtClean="0"/>
              <a:t>‹#›</a:t>
            </a:fld>
            <a:endParaRPr lang="en-US"/>
          </a:p>
        </p:txBody>
      </p:sp>
    </p:spTree>
    <p:extLst>
      <p:ext uri="{BB962C8B-B14F-4D97-AF65-F5344CB8AC3E}">
        <p14:creationId xmlns:p14="http://schemas.microsoft.com/office/powerpoint/2010/main" val="164567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7AAEE5-5B81-4911-9CC8-559B9B382C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2D986716-F385-4CEB-B153-88109F72C0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7331BE07-7923-46E7-80D5-8CA06B0E4C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648F566-5F8C-4758-A155-E48A0619C120}"/>
              </a:ext>
            </a:extLst>
          </p:cNvPr>
          <p:cNvSpPr>
            <a:spLocks noGrp="1"/>
          </p:cNvSpPr>
          <p:nvPr>
            <p:ph type="dt" sz="half" idx="10"/>
          </p:nvPr>
        </p:nvSpPr>
        <p:spPr/>
        <p:txBody>
          <a:bodyPr/>
          <a:lstStyle/>
          <a:p>
            <a:fld id="{EF8DE657-80DF-4D2E-A8A3-A3153581DA0F}" type="datetimeFigureOut">
              <a:rPr lang="en-US" smtClean="0"/>
              <a:t>9/8/2019</a:t>
            </a:fld>
            <a:endParaRPr lang="en-US"/>
          </a:p>
        </p:txBody>
      </p:sp>
      <p:sp>
        <p:nvSpPr>
          <p:cNvPr id="6" name="Footer Placeholder 5">
            <a:extLst>
              <a:ext uri="{FF2B5EF4-FFF2-40B4-BE49-F238E27FC236}">
                <a16:creationId xmlns:a16="http://schemas.microsoft.com/office/drawing/2014/main" xmlns="" id="{EB4D91B1-2AB8-43E5-9021-E0B06E9851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B41ED5C-A478-4DE0-B188-C5F96720E59E}"/>
              </a:ext>
            </a:extLst>
          </p:cNvPr>
          <p:cNvSpPr>
            <a:spLocks noGrp="1"/>
          </p:cNvSpPr>
          <p:nvPr>
            <p:ph type="sldNum" sz="quarter" idx="12"/>
          </p:nvPr>
        </p:nvSpPr>
        <p:spPr/>
        <p:txBody>
          <a:bodyPr/>
          <a:lstStyle/>
          <a:p>
            <a:fld id="{4802C38E-2F28-4AEA-A1CC-B3BF3C8FF009}" type="slidenum">
              <a:rPr lang="en-US" smtClean="0"/>
              <a:t>‹#›</a:t>
            </a:fld>
            <a:endParaRPr lang="en-US"/>
          </a:p>
        </p:txBody>
      </p:sp>
    </p:spTree>
    <p:extLst>
      <p:ext uri="{BB962C8B-B14F-4D97-AF65-F5344CB8AC3E}">
        <p14:creationId xmlns:p14="http://schemas.microsoft.com/office/powerpoint/2010/main" val="707268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1155EB8-97AD-4169-87A7-2E089EB2C1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5DE1DFF-F3C9-492C-8AF7-FF00091863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DA77BC4-7D2F-46B5-89F5-776AF13648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8DE657-80DF-4D2E-A8A3-A3153581DA0F}" type="datetimeFigureOut">
              <a:rPr lang="en-US" smtClean="0"/>
              <a:t>9/8/2019</a:t>
            </a:fld>
            <a:endParaRPr lang="en-US"/>
          </a:p>
        </p:txBody>
      </p:sp>
      <p:sp>
        <p:nvSpPr>
          <p:cNvPr id="5" name="Footer Placeholder 4">
            <a:extLst>
              <a:ext uri="{FF2B5EF4-FFF2-40B4-BE49-F238E27FC236}">
                <a16:creationId xmlns:a16="http://schemas.microsoft.com/office/drawing/2014/main" xmlns="" id="{EDECA9CF-4CCA-4937-AA1D-065675AEC8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1C27F958-0565-41C2-97A1-2C12899356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02C38E-2F28-4AEA-A1CC-B3BF3C8FF009}" type="slidenum">
              <a:rPr lang="en-US" smtClean="0"/>
              <a:t>‹#›</a:t>
            </a:fld>
            <a:endParaRPr lang="en-US"/>
          </a:p>
        </p:txBody>
      </p:sp>
    </p:spTree>
    <p:extLst>
      <p:ext uri="{BB962C8B-B14F-4D97-AF65-F5344CB8AC3E}">
        <p14:creationId xmlns:p14="http://schemas.microsoft.com/office/powerpoint/2010/main" val="27101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1.next.westlaw.com/Link/Document/FullText?findType=l&amp;pubNum=1077005&amp;cite=UUID(I4EC254D0E2-C811E09C69A-E09CBDB48B5)&amp;originatingDoc=Ibd17a229fe6e11e8bc5b825c4b9add2e&amp;refType=SL&amp;originationContext=document&amp;transitionType=DocumentItem&amp;contextData=(sc.Keycite)"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xmlns="" id="{4F8FF818-D00D-44FE-9C3A-8FB7B3181757}"/>
              </a:ext>
            </a:extLst>
          </p:cNvPr>
          <p:cNvSpPr txBox="1">
            <a:spLocks/>
          </p:cNvSpPr>
          <p:nvPr/>
        </p:nvSpPr>
        <p:spPr>
          <a:xfrm>
            <a:off x="122549" y="1122363"/>
            <a:ext cx="11953188" cy="23876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dirty="0" smtClean="0"/>
              <a:t>Return Mail, Inc. v. United States Postal Service</a:t>
            </a:r>
            <a:endParaRPr lang="en-US" sz="6000" dirty="0"/>
          </a:p>
        </p:txBody>
      </p:sp>
      <p:sp>
        <p:nvSpPr>
          <p:cNvPr id="12" name="Subtitle 2">
            <a:extLst>
              <a:ext uri="{FF2B5EF4-FFF2-40B4-BE49-F238E27FC236}">
                <a16:creationId xmlns:a16="http://schemas.microsoft.com/office/drawing/2014/main" xmlns="" id="{1B8227A4-0F09-4E62-A116-621E5D08F975}"/>
              </a:ext>
            </a:extLst>
          </p:cNvPr>
          <p:cNvSpPr txBox="1">
            <a:spLocks/>
          </p:cNvSpPr>
          <p:nvPr/>
        </p:nvSpPr>
        <p:spPr>
          <a:xfrm>
            <a:off x="1524000" y="3602038"/>
            <a:ext cx="9144000" cy="16557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smtClean="0"/>
          </a:p>
          <a:p>
            <a:pPr marL="0" indent="0" algn="ctr">
              <a:buNone/>
            </a:pPr>
            <a:r>
              <a:rPr lang="en-US" dirty="0" smtClean="0"/>
              <a:t>June 10, 2019</a:t>
            </a:r>
          </a:p>
          <a:p>
            <a:endParaRPr lang="en-US" dirty="0"/>
          </a:p>
        </p:txBody>
      </p:sp>
    </p:spTree>
    <p:extLst>
      <p:ext uri="{BB962C8B-B14F-4D97-AF65-F5344CB8AC3E}">
        <p14:creationId xmlns:p14="http://schemas.microsoft.com/office/powerpoint/2010/main" val="8038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42DABA-69BA-488A-9901-A1B315BA3594}"/>
              </a:ext>
            </a:extLst>
          </p:cNvPr>
          <p:cNvSpPr>
            <a:spLocks noGrp="1"/>
          </p:cNvSpPr>
          <p:nvPr>
            <p:ph type="title"/>
          </p:nvPr>
        </p:nvSpPr>
        <p:spPr>
          <a:xfrm>
            <a:off x="838200" y="0"/>
            <a:ext cx="10515600" cy="1325563"/>
          </a:xfrm>
        </p:spPr>
        <p:txBody>
          <a:bodyPr/>
          <a:lstStyle/>
          <a:p>
            <a:pPr algn="ctr"/>
            <a:r>
              <a:rPr lang="en-US" dirty="0"/>
              <a:t>Background</a:t>
            </a:r>
          </a:p>
        </p:txBody>
      </p:sp>
      <p:pic>
        <p:nvPicPr>
          <p:cNvPr id="5" name="Content Placeholder 4">
            <a:extLst>
              <a:ext uri="{FF2B5EF4-FFF2-40B4-BE49-F238E27FC236}">
                <a16:creationId xmlns:a16="http://schemas.microsoft.com/office/drawing/2014/main" xmlns="" id="{CE875D49-C7EE-41FD-BD14-988CE290AB9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814382" y="1457326"/>
            <a:ext cx="6041203" cy="5226050"/>
          </a:xfrm>
        </p:spPr>
      </p:pic>
    </p:spTree>
    <p:extLst>
      <p:ext uri="{BB962C8B-B14F-4D97-AF65-F5344CB8AC3E}">
        <p14:creationId xmlns:p14="http://schemas.microsoft.com/office/powerpoint/2010/main" val="2303088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217A3D-CA59-4FD8-884A-A9E8E678CDBC}"/>
              </a:ext>
            </a:extLst>
          </p:cNvPr>
          <p:cNvSpPr>
            <a:spLocks noGrp="1"/>
          </p:cNvSpPr>
          <p:nvPr>
            <p:ph type="title"/>
          </p:nvPr>
        </p:nvSpPr>
        <p:spPr>
          <a:xfrm>
            <a:off x="838200" y="1"/>
            <a:ext cx="10515600" cy="1155032"/>
          </a:xfrm>
        </p:spPr>
        <p:txBody>
          <a:bodyPr/>
          <a:lstStyle/>
          <a:p>
            <a:pPr algn="ctr"/>
            <a:r>
              <a:rPr lang="en-US" dirty="0"/>
              <a:t>Procedural History</a:t>
            </a:r>
          </a:p>
        </p:txBody>
      </p:sp>
      <p:sp>
        <p:nvSpPr>
          <p:cNvPr id="3" name="Content Placeholder 2">
            <a:extLst>
              <a:ext uri="{FF2B5EF4-FFF2-40B4-BE49-F238E27FC236}">
                <a16:creationId xmlns:a16="http://schemas.microsoft.com/office/drawing/2014/main" xmlns="" id="{F385BF6B-5623-4898-AAD3-7EB1AD269F79}"/>
              </a:ext>
            </a:extLst>
          </p:cNvPr>
          <p:cNvSpPr>
            <a:spLocks noGrp="1"/>
          </p:cNvSpPr>
          <p:nvPr>
            <p:ph idx="1"/>
          </p:nvPr>
        </p:nvSpPr>
        <p:spPr>
          <a:xfrm>
            <a:off x="4523874" y="5470357"/>
            <a:ext cx="2835442" cy="1155032"/>
          </a:xfrm>
          <a:ln w="6350">
            <a:solidFill>
              <a:schemeClr val="tx1"/>
            </a:solidFill>
          </a:ln>
        </p:spPr>
        <p:txBody>
          <a:bodyPr>
            <a:normAutofit fontScale="92500" lnSpcReduction="20000"/>
          </a:bodyPr>
          <a:lstStyle/>
          <a:p>
            <a:pPr marL="0" indent="0" algn="ctr">
              <a:buNone/>
            </a:pPr>
            <a:r>
              <a:rPr lang="en-US" b="1" dirty="0"/>
              <a:t>Nov 4, 2004</a:t>
            </a:r>
          </a:p>
          <a:p>
            <a:pPr marL="0" indent="0" algn="ctr">
              <a:buNone/>
            </a:pPr>
            <a:r>
              <a:rPr lang="en-US" dirty="0"/>
              <a:t>Return Mail Patent Issued</a:t>
            </a:r>
          </a:p>
        </p:txBody>
      </p:sp>
      <p:sp>
        <p:nvSpPr>
          <p:cNvPr id="5" name="TextBox 4">
            <a:extLst>
              <a:ext uri="{FF2B5EF4-FFF2-40B4-BE49-F238E27FC236}">
                <a16:creationId xmlns:a16="http://schemas.microsoft.com/office/drawing/2014/main" xmlns="" id="{1767B3EA-1CE7-4360-AD09-C05BC097416D}"/>
              </a:ext>
            </a:extLst>
          </p:cNvPr>
          <p:cNvSpPr txBox="1"/>
          <p:nvPr/>
        </p:nvSpPr>
        <p:spPr>
          <a:xfrm>
            <a:off x="820613" y="3382055"/>
            <a:ext cx="3445042" cy="1292662"/>
          </a:xfrm>
          <a:prstGeom prst="rect">
            <a:avLst/>
          </a:prstGeom>
          <a:noFill/>
          <a:ln w="6350">
            <a:solidFill>
              <a:schemeClr val="tx1"/>
            </a:solidFill>
          </a:ln>
        </p:spPr>
        <p:txBody>
          <a:bodyPr wrap="square" rtlCol="0">
            <a:spAutoFit/>
          </a:bodyPr>
          <a:lstStyle/>
          <a:p>
            <a:pPr algn="ctr"/>
            <a:r>
              <a:rPr lang="en-US" sz="2600" b="1" dirty="0"/>
              <a:t>Jan 4, 2011</a:t>
            </a:r>
          </a:p>
          <a:p>
            <a:pPr algn="ctr"/>
            <a:r>
              <a:rPr lang="en-US" sz="2600" dirty="0"/>
              <a:t>PTO found Return Mail Patent valid</a:t>
            </a:r>
          </a:p>
        </p:txBody>
      </p:sp>
      <p:cxnSp>
        <p:nvCxnSpPr>
          <p:cNvPr id="24" name="Straight Connector 23">
            <a:extLst>
              <a:ext uri="{FF2B5EF4-FFF2-40B4-BE49-F238E27FC236}">
                <a16:creationId xmlns:a16="http://schemas.microsoft.com/office/drawing/2014/main" xmlns="" id="{7E15D7EC-263B-4E0C-A54A-68ABF062B03A}"/>
              </a:ext>
            </a:extLst>
          </p:cNvPr>
          <p:cNvCxnSpPr>
            <a:cxnSpLocks/>
          </p:cNvCxnSpPr>
          <p:nvPr/>
        </p:nvCxnSpPr>
        <p:spPr>
          <a:xfrm flipH="1">
            <a:off x="2368446" y="5216577"/>
            <a:ext cx="35731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xmlns="" id="{B87B2970-D170-4226-B00A-7A0DD3E6C7A2}"/>
              </a:ext>
            </a:extLst>
          </p:cNvPr>
          <p:cNvCxnSpPr>
            <a:cxnSpLocks/>
          </p:cNvCxnSpPr>
          <p:nvPr/>
        </p:nvCxnSpPr>
        <p:spPr>
          <a:xfrm flipV="1">
            <a:off x="2368446" y="4781862"/>
            <a:ext cx="0" cy="4197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21C17B73-36D9-454A-8DEF-6F39356B7A21}"/>
              </a:ext>
            </a:extLst>
          </p:cNvPr>
          <p:cNvCxnSpPr>
            <a:cxnSpLocks/>
          </p:cNvCxnSpPr>
          <p:nvPr/>
        </p:nvCxnSpPr>
        <p:spPr>
          <a:xfrm flipV="1">
            <a:off x="5941596" y="5216577"/>
            <a:ext cx="0" cy="2537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2288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217A3D-CA59-4FD8-884A-A9E8E678CDBC}"/>
              </a:ext>
            </a:extLst>
          </p:cNvPr>
          <p:cNvSpPr>
            <a:spLocks noGrp="1"/>
          </p:cNvSpPr>
          <p:nvPr>
            <p:ph type="title"/>
          </p:nvPr>
        </p:nvSpPr>
        <p:spPr>
          <a:xfrm>
            <a:off x="838200" y="1"/>
            <a:ext cx="10515600" cy="1155032"/>
          </a:xfrm>
        </p:spPr>
        <p:txBody>
          <a:bodyPr/>
          <a:lstStyle/>
          <a:p>
            <a:pPr algn="ctr"/>
            <a:r>
              <a:rPr lang="en-US" dirty="0"/>
              <a:t>Procedural History</a:t>
            </a:r>
          </a:p>
        </p:txBody>
      </p:sp>
      <p:sp>
        <p:nvSpPr>
          <p:cNvPr id="3" name="Content Placeholder 2">
            <a:extLst>
              <a:ext uri="{FF2B5EF4-FFF2-40B4-BE49-F238E27FC236}">
                <a16:creationId xmlns:a16="http://schemas.microsoft.com/office/drawing/2014/main" xmlns="" id="{F385BF6B-5623-4898-AAD3-7EB1AD269F79}"/>
              </a:ext>
            </a:extLst>
          </p:cNvPr>
          <p:cNvSpPr>
            <a:spLocks noGrp="1"/>
          </p:cNvSpPr>
          <p:nvPr>
            <p:ph idx="1"/>
          </p:nvPr>
        </p:nvSpPr>
        <p:spPr>
          <a:xfrm>
            <a:off x="4523874" y="5470357"/>
            <a:ext cx="2835442" cy="1155032"/>
          </a:xfrm>
          <a:ln w="6350">
            <a:solidFill>
              <a:schemeClr val="tx1"/>
            </a:solidFill>
          </a:ln>
        </p:spPr>
        <p:txBody>
          <a:bodyPr>
            <a:normAutofit fontScale="92500" lnSpcReduction="20000"/>
          </a:bodyPr>
          <a:lstStyle/>
          <a:p>
            <a:pPr marL="0" indent="0" algn="ctr">
              <a:buNone/>
            </a:pPr>
            <a:r>
              <a:rPr lang="en-US" b="1" dirty="0"/>
              <a:t>Nov 4, 2004</a:t>
            </a:r>
          </a:p>
          <a:p>
            <a:pPr marL="0" indent="0" algn="ctr">
              <a:buNone/>
            </a:pPr>
            <a:r>
              <a:rPr lang="en-US" dirty="0"/>
              <a:t>Return Mail Patent Issued</a:t>
            </a:r>
          </a:p>
        </p:txBody>
      </p:sp>
      <p:sp>
        <p:nvSpPr>
          <p:cNvPr id="5" name="TextBox 4">
            <a:extLst>
              <a:ext uri="{FF2B5EF4-FFF2-40B4-BE49-F238E27FC236}">
                <a16:creationId xmlns:a16="http://schemas.microsoft.com/office/drawing/2014/main" xmlns="" id="{1767B3EA-1CE7-4360-AD09-C05BC097416D}"/>
              </a:ext>
            </a:extLst>
          </p:cNvPr>
          <p:cNvSpPr txBox="1"/>
          <p:nvPr/>
        </p:nvSpPr>
        <p:spPr>
          <a:xfrm>
            <a:off x="820613" y="3382055"/>
            <a:ext cx="3445042" cy="1292662"/>
          </a:xfrm>
          <a:prstGeom prst="rect">
            <a:avLst/>
          </a:prstGeom>
          <a:noFill/>
          <a:ln w="6350">
            <a:solidFill>
              <a:schemeClr val="tx1"/>
            </a:solidFill>
          </a:ln>
        </p:spPr>
        <p:txBody>
          <a:bodyPr wrap="square" rtlCol="0">
            <a:spAutoFit/>
          </a:bodyPr>
          <a:lstStyle/>
          <a:p>
            <a:pPr algn="ctr"/>
            <a:r>
              <a:rPr lang="en-US" sz="2600" b="1" dirty="0"/>
              <a:t>Jan 4, 2011</a:t>
            </a:r>
          </a:p>
          <a:p>
            <a:pPr algn="ctr"/>
            <a:r>
              <a:rPr lang="en-US" sz="2600" dirty="0"/>
              <a:t>PTO found Return Mail Patent valid</a:t>
            </a:r>
          </a:p>
        </p:txBody>
      </p:sp>
      <p:cxnSp>
        <p:nvCxnSpPr>
          <p:cNvPr id="24" name="Straight Connector 23">
            <a:extLst>
              <a:ext uri="{FF2B5EF4-FFF2-40B4-BE49-F238E27FC236}">
                <a16:creationId xmlns:a16="http://schemas.microsoft.com/office/drawing/2014/main" xmlns="" id="{7E15D7EC-263B-4E0C-A54A-68ABF062B03A}"/>
              </a:ext>
            </a:extLst>
          </p:cNvPr>
          <p:cNvCxnSpPr>
            <a:cxnSpLocks/>
          </p:cNvCxnSpPr>
          <p:nvPr/>
        </p:nvCxnSpPr>
        <p:spPr>
          <a:xfrm flipH="1">
            <a:off x="2368446" y="5216577"/>
            <a:ext cx="35731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xmlns="" id="{B87B2970-D170-4226-B00A-7A0DD3E6C7A2}"/>
              </a:ext>
            </a:extLst>
          </p:cNvPr>
          <p:cNvCxnSpPr>
            <a:cxnSpLocks/>
          </p:cNvCxnSpPr>
          <p:nvPr/>
        </p:nvCxnSpPr>
        <p:spPr>
          <a:xfrm flipV="1">
            <a:off x="2368446" y="4781862"/>
            <a:ext cx="0" cy="4197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xmlns="" id="{F3907384-180A-411A-B2DF-8C1563BE0738}"/>
              </a:ext>
            </a:extLst>
          </p:cNvPr>
          <p:cNvCxnSpPr>
            <a:cxnSpLocks/>
          </p:cNvCxnSpPr>
          <p:nvPr/>
        </p:nvCxnSpPr>
        <p:spPr>
          <a:xfrm flipV="1">
            <a:off x="2368446" y="3043003"/>
            <a:ext cx="0" cy="3390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21C17B73-36D9-454A-8DEF-6F39356B7A21}"/>
              </a:ext>
            </a:extLst>
          </p:cNvPr>
          <p:cNvCxnSpPr>
            <a:cxnSpLocks/>
          </p:cNvCxnSpPr>
          <p:nvPr/>
        </p:nvCxnSpPr>
        <p:spPr>
          <a:xfrm flipV="1">
            <a:off x="5941596" y="5216577"/>
            <a:ext cx="0" cy="2537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xmlns="" id="{A4C74776-B7FA-40E3-96A3-FDF594FDA76D}"/>
              </a:ext>
            </a:extLst>
          </p:cNvPr>
          <p:cNvSpPr/>
          <p:nvPr/>
        </p:nvSpPr>
        <p:spPr>
          <a:xfrm>
            <a:off x="820614" y="1622213"/>
            <a:ext cx="3445042" cy="1292662"/>
          </a:xfrm>
          <a:prstGeom prst="rect">
            <a:avLst/>
          </a:prstGeom>
          <a:ln w="6350">
            <a:solidFill>
              <a:schemeClr val="tx1"/>
            </a:solidFill>
          </a:ln>
        </p:spPr>
        <p:txBody>
          <a:bodyPr wrap="square">
            <a:spAutoFit/>
          </a:bodyPr>
          <a:lstStyle/>
          <a:p>
            <a:pPr algn="ctr"/>
            <a:r>
              <a:rPr lang="en-US" sz="2600" b="1" i="0" u="none" strike="noStrike" dirty="0">
                <a:solidFill>
                  <a:srgbClr val="212121"/>
                </a:solidFill>
                <a:effectLst/>
              </a:rPr>
              <a:t>Feb 28, 2011 </a:t>
            </a:r>
          </a:p>
          <a:p>
            <a:pPr algn="ctr"/>
            <a:r>
              <a:rPr lang="en-US" sz="2600" b="0" i="0" u="none" strike="noStrike" dirty="0">
                <a:solidFill>
                  <a:srgbClr val="212121"/>
                </a:solidFill>
                <a:effectLst/>
              </a:rPr>
              <a:t>Return Mail brought suit in CFC seeking $$</a:t>
            </a:r>
            <a:endParaRPr lang="en-US" sz="2600" dirty="0"/>
          </a:p>
        </p:txBody>
      </p:sp>
    </p:spTree>
    <p:extLst>
      <p:ext uri="{BB962C8B-B14F-4D97-AF65-F5344CB8AC3E}">
        <p14:creationId xmlns:p14="http://schemas.microsoft.com/office/powerpoint/2010/main" val="2037485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217A3D-CA59-4FD8-884A-A9E8E678CDBC}"/>
              </a:ext>
            </a:extLst>
          </p:cNvPr>
          <p:cNvSpPr>
            <a:spLocks noGrp="1"/>
          </p:cNvSpPr>
          <p:nvPr>
            <p:ph type="title"/>
          </p:nvPr>
        </p:nvSpPr>
        <p:spPr>
          <a:xfrm>
            <a:off x="838200" y="1"/>
            <a:ext cx="10515600" cy="1155032"/>
          </a:xfrm>
        </p:spPr>
        <p:txBody>
          <a:bodyPr/>
          <a:lstStyle/>
          <a:p>
            <a:pPr algn="ctr"/>
            <a:r>
              <a:rPr lang="en-US" dirty="0"/>
              <a:t>Procedural History</a:t>
            </a:r>
          </a:p>
        </p:txBody>
      </p:sp>
      <p:sp>
        <p:nvSpPr>
          <p:cNvPr id="3" name="Content Placeholder 2">
            <a:extLst>
              <a:ext uri="{FF2B5EF4-FFF2-40B4-BE49-F238E27FC236}">
                <a16:creationId xmlns:a16="http://schemas.microsoft.com/office/drawing/2014/main" xmlns="" id="{F385BF6B-5623-4898-AAD3-7EB1AD269F79}"/>
              </a:ext>
            </a:extLst>
          </p:cNvPr>
          <p:cNvSpPr>
            <a:spLocks noGrp="1"/>
          </p:cNvSpPr>
          <p:nvPr>
            <p:ph idx="1"/>
          </p:nvPr>
        </p:nvSpPr>
        <p:spPr>
          <a:xfrm>
            <a:off x="4523874" y="5470357"/>
            <a:ext cx="2835442" cy="1155032"/>
          </a:xfrm>
          <a:ln w="6350">
            <a:solidFill>
              <a:schemeClr val="tx1"/>
            </a:solidFill>
          </a:ln>
        </p:spPr>
        <p:txBody>
          <a:bodyPr>
            <a:normAutofit fontScale="92500" lnSpcReduction="20000"/>
          </a:bodyPr>
          <a:lstStyle/>
          <a:p>
            <a:pPr marL="0" indent="0" algn="ctr">
              <a:buNone/>
            </a:pPr>
            <a:r>
              <a:rPr lang="en-US" b="1" dirty="0"/>
              <a:t>Nov 4, 2004</a:t>
            </a:r>
          </a:p>
          <a:p>
            <a:pPr marL="0" indent="0" algn="ctr">
              <a:buNone/>
            </a:pPr>
            <a:r>
              <a:rPr lang="en-US" dirty="0"/>
              <a:t>Return Mail Patent Issued</a:t>
            </a:r>
          </a:p>
        </p:txBody>
      </p:sp>
      <p:sp>
        <p:nvSpPr>
          <p:cNvPr id="5" name="TextBox 4">
            <a:extLst>
              <a:ext uri="{FF2B5EF4-FFF2-40B4-BE49-F238E27FC236}">
                <a16:creationId xmlns:a16="http://schemas.microsoft.com/office/drawing/2014/main" xmlns="" id="{1767B3EA-1CE7-4360-AD09-C05BC097416D}"/>
              </a:ext>
            </a:extLst>
          </p:cNvPr>
          <p:cNvSpPr txBox="1"/>
          <p:nvPr/>
        </p:nvSpPr>
        <p:spPr>
          <a:xfrm>
            <a:off x="820613" y="3382055"/>
            <a:ext cx="3445042" cy="1292662"/>
          </a:xfrm>
          <a:prstGeom prst="rect">
            <a:avLst/>
          </a:prstGeom>
          <a:noFill/>
          <a:ln w="6350">
            <a:solidFill>
              <a:schemeClr val="tx1"/>
            </a:solidFill>
          </a:ln>
        </p:spPr>
        <p:txBody>
          <a:bodyPr wrap="square" rtlCol="0">
            <a:spAutoFit/>
          </a:bodyPr>
          <a:lstStyle/>
          <a:p>
            <a:pPr algn="ctr"/>
            <a:r>
              <a:rPr lang="en-US" sz="2600" b="1" dirty="0"/>
              <a:t>Jan 4, 2011</a:t>
            </a:r>
          </a:p>
          <a:p>
            <a:pPr algn="ctr"/>
            <a:r>
              <a:rPr lang="en-US" sz="2600" dirty="0"/>
              <a:t>PTO found Return Mail Patent valid</a:t>
            </a:r>
          </a:p>
        </p:txBody>
      </p:sp>
      <p:cxnSp>
        <p:nvCxnSpPr>
          <p:cNvPr id="24" name="Straight Connector 23">
            <a:extLst>
              <a:ext uri="{FF2B5EF4-FFF2-40B4-BE49-F238E27FC236}">
                <a16:creationId xmlns:a16="http://schemas.microsoft.com/office/drawing/2014/main" xmlns="" id="{7E15D7EC-263B-4E0C-A54A-68ABF062B03A}"/>
              </a:ext>
            </a:extLst>
          </p:cNvPr>
          <p:cNvCxnSpPr>
            <a:cxnSpLocks/>
          </p:cNvCxnSpPr>
          <p:nvPr/>
        </p:nvCxnSpPr>
        <p:spPr>
          <a:xfrm flipH="1">
            <a:off x="2368447" y="5216577"/>
            <a:ext cx="703681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xmlns="" id="{B87B2970-D170-4226-B00A-7A0DD3E6C7A2}"/>
              </a:ext>
            </a:extLst>
          </p:cNvPr>
          <p:cNvCxnSpPr>
            <a:cxnSpLocks/>
          </p:cNvCxnSpPr>
          <p:nvPr/>
        </p:nvCxnSpPr>
        <p:spPr>
          <a:xfrm flipV="1">
            <a:off x="2368446" y="4781862"/>
            <a:ext cx="0" cy="4197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xmlns="" id="{F3907384-180A-411A-B2DF-8C1563BE0738}"/>
              </a:ext>
            </a:extLst>
          </p:cNvPr>
          <p:cNvCxnSpPr>
            <a:cxnSpLocks/>
          </p:cNvCxnSpPr>
          <p:nvPr/>
        </p:nvCxnSpPr>
        <p:spPr>
          <a:xfrm flipV="1">
            <a:off x="2368446" y="3043003"/>
            <a:ext cx="0" cy="3390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21C17B73-36D9-454A-8DEF-6F39356B7A21}"/>
              </a:ext>
            </a:extLst>
          </p:cNvPr>
          <p:cNvCxnSpPr>
            <a:cxnSpLocks/>
          </p:cNvCxnSpPr>
          <p:nvPr/>
        </p:nvCxnSpPr>
        <p:spPr>
          <a:xfrm flipV="1">
            <a:off x="5941596" y="5216577"/>
            <a:ext cx="0" cy="2537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xmlns="" id="{A4C74776-B7FA-40E3-96A3-FDF594FDA76D}"/>
              </a:ext>
            </a:extLst>
          </p:cNvPr>
          <p:cNvSpPr/>
          <p:nvPr/>
        </p:nvSpPr>
        <p:spPr>
          <a:xfrm>
            <a:off x="820614" y="1622213"/>
            <a:ext cx="3445042" cy="1292662"/>
          </a:xfrm>
          <a:prstGeom prst="rect">
            <a:avLst/>
          </a:prstGeom>
          <a:ln w="6350">
            <a:solidFill>
              <a:schemeClr val="tx1"/>
            </a:solidFill>
          </a:ln>
        </p:spPr>
        <p:txBody>
          <a:bodyPr wrap="square">
            <a:spAutoFit/>
          </a:bodyPr>
          <a:lstStyle/>
          <a:p>
            <a:pPr algn="ctr"/>
            <a:r>
              <a:rPr lang="en-US" sz="2600" b="1" i="0" u="none" strike="noStrike" dirty="0">
                <a:solidFill>
                  <a:srgbClr val="212121"/>
                </a:solidFill>
                <a:effectLst/>
              </a:rPr>
              <a:t>Feb 28, 2011 </a:t>
            </a:r>
          </a:p>
          <a:p>
            <a:pPr algn="ctr"/>
            <a:r>
              <a:rPr lang="en-US" sz="2600" b="0" i="0" u="none" strike="noStrike" dirty="0">
                <a:solidFill>
                  <a:srgbClr val="212121"/>
                </a:solidFill>
                <a:effectLst/>
              </a:rPr>
              <a:t>Return Mail brought suit in CFC seeking $$</a:t>
            </a:r>
            <a:endParaRPr lang="en-US" sz="2600" dirty="0"/>
          </a:p>
        </p:txBody>
      </p:sp>
      <p:sp>
        <p:nvSpPr>
          <p:cNvPr id="10" name="Rectangle 9">
            <a:extLst>
              <a:ext uri="{FF2B5EF4-FFF2-40B4-BE49-F238E27FC236}">
                <a16:creationId xmlns:a16="http://schemas.microsoft.com/office/drawing/2014/main" xmlns="" id="{9E71AB0E-33BF-4C60-826F-0D2CEB6A80EE}"/>
              </a:ext>
            </a:extLst>
          </p:cNvPr>
          <p:cNvSpPr/>
          <p:nvPr/>
        </p:nvSpPr>
        <p:spPr>
          <a:xfrm>
            <a:off x="7067008" y="3456735"/>
            <a:ext cx="5005883" cy="1292662"/>
          </a:xfrm>
          <a:prstGeom prst="rect">
            <a:avLst/>
          </a:prstGeom>
          <a:ln w="6350">
            <a:solidFill>
              <a:schemeClr val="tx1"/>
            </a:solidFill>
          </a:ln>
        </p:spPr>
        <p:txBody>
          <a:bodyPr wrap="square">
            <a:spAutoFit/>
          </a:bodyPr>
          <a:lstStyle/>
          <a:p>
            <a:pPr algn="ctr"/>
            <a:r>
              <a:rPr lang="en-US" sz="2600" b="1" i="0" u="none" strike="noStrike" dirty="0">
                <a:solidFill>
                  <a:srgbClr val="212121"/>
                </a:solidFill>
                <a:effectLst/>
              </a:rPr>
              <a:t>Oct 16, 2014</a:t>
            </a:r>
          </a:p>
          <a:p>
            <a:pPr algn="ctr"/>
            <a:r>
              <a:rPr lang="en-US" sz="2600" i="0" u="none" strike="noStrike" dirty="0">
                <a:solidFill>
                  <a:srgbClr val="212121"/>
                </a:solidFill>
                <a:effectLst/>
              </a:rPr>
              <a:t>PTAB invalidated Return Mail’s Patent</a:t>
            </a:r>
          </a:p>
        </p:txBody>
      </p:sp>
      <p:cxnSp>
        <p:nvCxnSpPr>
          <p:cNvPr id="12" name="Straight Arrow Connector 11">
            <a:extLst>
              <a:ext uri="{FF2B5EF4-FFF2-40B4-BE49-F238E27FC236}">
                <a16:creationId xmlns:a16="http://schemas.microsoft.com/office/drawing/2014/main" xmlns="" id="{F43B7DE3-C1C2-4698-9315-3D334E843DF7}"/>
              </a:ext>
            </a:extLst>
          </p:cNvPr>
          <p:cNvCxnSpPr>
            <a:cxnSpLocks/>
          </p:cNvCxnSpPr>
          <p:nvPr/>
        </p:nvCxnSpPr>
        <p:spPr>
          <a:xfrm flipV="1">
            <a:off x="9378845" y="4781862"/>
            <a:ext cx="0" cy="4197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5501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217A3D-CA59-4FD8-884A-A9E8E678CDBC}"/>
              </a:ext>
            </a:extLst>
          </p:cNvPr>
          <p:cNvSpPr>
            <a:spLocks noGrp="1"/>
          </p:cNvSpPr>
          <p:nvPr>
            <p:ph type="title"/>
          </p:nvPr>
        </p:nvSpPr>
        <p:spPr>
          <a:xfrm>
            <a:off x="838200" y="1"/>
            <a:ext cx="10515600" cy="1155032"/>
          </a:xfrm>
        </p:spPr>
        <p:txBody>
          <a:bodyPr/>
          <a:lstStyle/>
          <a:p>
            <a:pPr algn="ctr"/>
            <a:r>
              <a:rPr lang="en-US" dirty="0"/>
              <a:t>Procedural History</a:t>
            </a:r>
          </a:p>
        </p:txBody>
      </p:sp>
      <p:sp>
        <p:nvSpPr>
          <p:cNvPr id="3" name="Content Placeholder 2">
            <a:extLst>
              <a:ext uri="{FF2B5EF4-FFF2-40B4-BE49-F238E27FC236}">
                <a16:creationId xmlns:a16="http://schemas.microsoft.com/office/drawing/2014/main" xmlns="" id="{F385BF6B-5623-4898-AAD3-7EB1AD269F79}"/>
              </a:ext>
            </a:extLst>
          </p:cNvPr>
          <p:cNvSpPr>
            <a:spLocks noGrp="1"/>
          </p:cNvSpPr>
          <p:nvPr>
            <p:ph idx="1"/>
          </p:nvPr>
        </p:nvSpPr>
        <p:spPr>
          <a:xfrm>
            <a:off x="4523874" y="5470357"/>
            <a:ext cx="2835442" cy="1155032"/>
          </a:xfrm>
          <a:ln w="6350">
            <a:solidFill>
              <a:schemeClr val="tx1"/>
            </a:solidFill>
          </a:ln>
        </p:spPr>
        <p:txBody>
          <a:bodyPr>
            <a:normAutofit fontScale="92500" lnSpcReduction="20000"/>
          </a:bodyPr>
          <a:lstStyle/>
          <a:p>
            <a:pPr marL="0" indent="0" algn="ctr">
              <a:buNone/>
            </a:pPr>
            <a:r>
              <a:rPr lang="en-US" b="1" dirty="0"/>
              <a:t>Nov 4, 2004</a:t>
            </a:r>
          </a:p>
          <a:p>
            <a:pPr marL="0" indent="0" algn="ctr">
              <a:buNone/>
            </a:pPr>
            <a:r>
              <a:rPr lang="en-US" dirty="0"/>
              <a:t>Return Mail Patent Issued</a:t>
            </a:r>
          </a:p>
        </p:txBody>
      </p:sp>
      <p:sp>
        <p:nvSpPr>
          <p:cNvPr id="5" name="TextBox 4">
            <a:extLst>
              <a:ext uri="{FF2B5EF4-FFF2-40B4-BE49-F238E27FC236}">
                <a16:creationId xmlns:a16="http://schemas.microsoft.com/office/drawing/2014/main" xmlns="" id="{1767B3EA-1CE7-4360-AD09-C05BC097416D}"/>
              </a:ext>
            </a:extLst>
          </p:cNvPr>
          <p:cNvSpPr txBox="1"/>
          <p:nvPr/>
        </p:nvSpPr>
        <p:spPr>
          <a:xfrm>
            <a:off x="820613" y="3382055"/>
            <a:ext cx="3445042" cy="1292662"/>
          </a:xfrm>
          <a:prstGeom prst="rect">
            <a:avLst/>
          </a:prstGeom>
          <a:noFill/>
          <a:ln w="6350">
            <a:solidFill>
              <a:schemeClr val="tx1"/>
            </a:solidFill>
          </a:ln>
        </p:spPr>
        <p:txBody>
          <a:bodyPr wrap="square" rtlCol="0">
            <a:spAutoFit/>
          </a:bodyPr>
          <a:lstStyle/>
          <a:p>
            <a:pPr algn="ctr"/>
            <a:r>
              <a:rPr lang="en-US" sz="2600" b="1" dirty="0"/>
              <a:t>Jan 4, 2011</a:t>
            </a:r>
          </a:p>
          <a:p>
            <a:pPr algn="ctr"/>
            <a:r>
              <a:rPr lang="en-US" sz="2600" dirty="0"/>
              <a:t>PTO found Return Mail Patent valid</a:t>
            </a:r>
          </a:p>
        </p:txBody>
      </p:sp>
      <p:cxnSp>
        <p:nvCxnSpPr>
          <p:cNvPr id="24" name="Straight Connector 23">
            <a:extLst>
              <a:ext uri="{FF2B5EF4-FFF2-40B4-BE49-F238E27FC236}">
                <a16:creationId xmlns:a16="http://schemas.microsoft.com/office/drawing/2014/main" xmlns="" id="{7E15D7EC-263B-4E0C-A54A-68ABF062B03A}"/>
              </a:ext>
            </a:extLst>
          </p:cNvPr>
          <p:cNvCxnSpPr>
            <a:cxnSpLocks/>
          </p:cNvCxnSpPr>
          <p:nvPr/>
        </p:nvCxnSpPr>
        <p:spPr>
          <a:xfrm flipH="1">
            <a:off x="2368447" y="5216577"/>
            <a:ext cx="703681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xmlns="" id="{B87B2970-D170-4226-B00A-7A0DD3E6C7A2}"/>
              </a:ext>
            </a:extLst>
          </p:cNvPr>
          <p:cNvCxnSpPr>
            <a:cxnSpLocks/>
          </p:cNvCxnSpPr>
          <p:nvPr/>
        </p:nvCxnSpPr>
        <p:spPr>
          <a:xfrm flipV="1">
            <a:off x="2368446" y="4781862"/>
            <a:ext cx="0" cy="4197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xmlns="" id="{F3907384-180A-411A-B2DF-8C1563BE0738}"/>
              </a:ext>
            </a:extLst>
          </p:cNvPr>
          <p:cNvCxnSpPr>
            <a:cxnSpLocks/>
          </p:cNvCxnSpPr>
          <p:nvPr/>
        </p:nvCxnSpPr>
        <p:spPr>
          <a:xfrm flipV="1">
            <a:off x="2368446" y="3043003"/>
            <a:ext cx="0" cy="3390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21C17B73-36D9-454A-8DEF-6F39356B7A21}"/>
              </a:ext>
            </a:extLst>
          </p:cNvPr>
          <p:cNvCxnSpPr>
            <a:cxnSpLocks/>
          </p:cNvCxnSpPr>
          <p:nvPr/>
        </p:nvCxnSpPr>
        <p:spPr>
          <a:xfrm flipV="1">
            <a:off x="5941596" y="5216577"/>
            <a:ext cx="0" cy="2537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xmlns="" id="{A4C74776-B7FA-40E3-96A3-FDF594FDA76D}"/>
              </a:ext>
            </a:extLst>
          </p:cNvPr>
          <p:cNvSpPr/>
          <p:nvPr/>
        </p:nvSpPr>
        <p:spPr>
          <a:xfrm>
            <a:off x="820614" y="1622213"/>
            <a:ext cx="3445042" cy="1292662"/>
          </a:xfrm>
          <a:prstGeom prst="rect">
            <a:avLst/>
          </a:prstGeom>
          <a:ln w="6350">
            <a:solidFill>
              <a:schemeClr val="tx1"/>
            </a:solidFill>
          </a:ln>
        </p:spPr>
        <p:txBody>
          <a:bodyPr wrap="square">
            <a:spAutoFit/>
          </a:bodyPr>
          <a:lstStyle/>
          <a:p>
            <a:pPr algn="ctr"/>
            <a:r>
              <a:rPr lang="en-US" sz="2600" b="1" i="0" u="none" strike="noStrike" dirty="0">
                <a:solidFill>
                  <a:srgbClr val="212121"/>
                </a:solidFill>
                <a:effectLst/>
              </a:rPr>
              <a:t>Feb 28, 2011 </a:t>
            </a:r>
          </a:p>
          <a:p>
            <a:pPr algn="ctr"/>
            <a:r>
              <a:rPr lang="en-US" sz="2600" b="0" i="0" u="none" strike="noStrike" dirty="0">
                <a:solidFill>
                  <a:srgbClr val="212121"/>
                </a:solidFill>
                <a:effectLst/>
              </a:rPr>
              <a:t>Return Mail brought suit in CFC seeking $$</a:t>
            </a:r>
            <a:endParaRPr lang="en-US" sz="2600" dirty="0"/>
          </a:p>
        </p:txBody>
      </p:sp>
      <p:sp>
        <p:nvSpPr>
          <p:cNvPr id="10" name="Rectangle 9">
            <a:extLst>
              <a:ext uri="{FF2B5EF4-FFF2-40B4-BE49-F238E27FC236}">
                <a16:creationId xmlns:a16="http://schemas.microsoft.com/office/drawing/2014/main" xmlns="" id="{9E71AB0E-33BF-4C60-826F-0D2CEB6A80EE}"/>
              </a:ext>
            </a:extLst>
          </p:cNvPr>
          <p:cNvSpPr/>
          <p:nvPr/>
        </p:nvSpPr>
        <p:spPr>
          <a:xfrm>
            <a:off x="7067008" y="3456735"/>
            <a:ext cx="5005883" cy="1292662"/>
          </a:xfrm>
          <a:prstGeom prst="rect">
            <a:avLst/>
          </a:prstGeom>
          <a:ln w="6350">
            <a:solidFill>
              <a:schemeClr val="tx1"/>
            </a:solidFill>
          </a:ln>
        </p:spPr>
        <p:txBody>
          <a:bodyPr wrap="square">
            <a:spAutoFit/>
          </a:bodyPr>
          <a:lstStyle/>
          <a:p>
            <a:pPr algn="ctr"/>
            <a:r>
              <a:rPr lang="en-US" sz="2600" b="1" i="0" u="none" strike="noStrike" dirty="0">
                <a:solidFill>
                  <a:srgbClr val="212121"/>
                </a:solidFill>
                <a:effectLst/>
              </a:rPr>
              <a:t>Oct 16, 2014</a:t>
            </a:r>
          </a:p>
          <a:p>
            <a:pPr algn="ctr"/>
            <a:r>
              <a:rPr lang="en-US" sz="2600" i="0" u="none" strike="noStrike" dirty="0">
                <a:solidFill>
                  <a:srgbClr val="212121"/>
                </a:solidFill>
                <a:effectLst/>
              </a:rPr>
              <a:t>PTAB invalidated Return Mail’s Patent</a:t>
            </a:r>
          </a:p>
        </p:txBody>
      </p:sp>
      <p:cxnSp>
        <p:nvCxnSpPr>
          <p:cNvPr id="12" name="Straight Arrow Connector 11">
            <a:extLst>
              <a:ext uri="{FF2B5EF4-FFF2-40B4-BE49-F238E27FC236}">
                <a16:creationId xmlns:a16="http://schemas.microsoft.com/office/drawing/2014/main" xmlns="" id="{F43B7DE3-C1C2-4698-9315-3D334E843DF7}"/>
              </a:ext>
            </a:extLst>
          </p:cNvPr>
          <p:cNvCxnSpPr>
            <a:cxnSpLocks/>
          </p:cNvCxnSpPr>
          <p:nvPr/>
        </p:nvCxnSpPr>
        <p:spPr>
          <a:xfrm flipV="1">
            <a:off x="9378845" y="4781862"/>
            <a:ext cx="0" cy="4197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xmlns="" id="{64B8E939-7D9F-4FA8-844B-CC2A9C5FE98C}"/>
              </a:ext>
            </a:extLst>
          </p:cNvPr>
          <p:cNvCxnSpPr>
            <a:cxnSpLocks/>
          </p:cNvCxnSpPr>
          <p:nvPr/>
        </p:nvCxnSpPr>
        <p:spPr>
          <a:xfrm flipV="1">
            <a:off x="6266662" y="3212529"/>
            <a:ext cx="0" cy="12287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xmlns="" id="{8CFB5433-27DC-4F25-BFF2-27DA03208EA5}"/>
              </a:ext>
            </a:extLst>
          </p:cNvPr>
          <p:cNvSpPr/>
          <p:nvPr/>
        </p:nvSpPr>
        <p:spPr>
          <a:xfrm>
            <a:off x="4856375" y="1510247"/>
            <a:ext cx="2746208" cy="1692771"/>
          </a:xfrm>
          <a:prstGeom prst="rect">
            <a:avLst/>
          </a:prstGeom>
          <a:ln w="6350">
            <a:solidFill>
              <a:schemeClr val="tx1"/>
            </a:solidFill>
          </a:ln>
        </p:spPr>
        <p:txBody>
          <a:bodyPr wrap="square">
            <a:spAutoFit/>
          </a:bodyPr>
          <a:lstStyle/>
          <a:p>
            <a:pPr algn="ctr"/>
            <a:r>
              <a:rPr lang="en-US" sz="2600" b="1" dirty="0">
                <a:solidFill>
                  <a:srgbClr val="212121"/>
                </a:solidFill>
              </a:rPr>
              <a:t>Aug 28, 2017</a:t>
            </a:r>
          </a:p>
          <a:p>
            <a:pPr algn="ctr"/>
            <a:r>
              <a:rPr lang="en-US" sz="2600" dirty="0">
                <a:solidFill>
                  <a:srgbClr val="212121"/>
                </a:solidFill>
              </a:rPr>
              <a:t>Fed Cir affirmed patent invalid as CBM</a:t>
            </a:r>
            <a:endParaRPr lang="en-US" sz="2600" i="0" u="none" strike="noStrike" dirty="0">
              <a:solidFill>
                <a:srgbClr val="212121"/>
              </a:solidFill>
              <a:effectLst/>
            </a:endParaRPr>
          </a:p>
        </p:txBody>
      </p:sp>
      <p:cxnSp>
        <p:nvCxnSpPr>
          <p:cNvPr id="17" name="Straight Connector 16">
            <a:extLst>
              <a:ext uri="{FF2B5EF4-FFF2-40B4-BE49-F238E27FC236}">
                <a16:creationId xmlns:a16="http://schemas.microsoft.com/office/drawing/2014/main" xmlns="" id="{59C62B86-8377-4449-916D-502BA4EA9D94}"/>
              </a:ext>
            </a:extLst>
          </p:cNvPr>
          <p:cNvCxnSpPr>
            <a:cxnSpLocks/>
          </p:cNvCxnSpPr>
          <p:nvPr/>
        </p:nvCxnSpPr>
        <p:spPr>
          <a:xfrm flipH="1">
            <a:off x="6273946" y="4467540"/>
            <a:ext cx="77849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7898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A0EDF256-E0AF-4779-B7AF-1EBC2361B1BD}"/>
              </a:ext>
            </a:extLst>
          </p:cNvPr>
          <p:cNvSpPr txBox="1">
            <a:spLocks/>
          </p:cNvSpPr>
          <p:nvPr/>
        </p:nvSpPr>
        <p:spPr>
          <a:xfrm>
            <a:off x="761082" y="0"/>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mtClean="0"/>
              <a:t>Issue</a:t>
            </a:r>
            <a:endParaRPr lang="en-US" dirty="0"/>
          </a:p>
        </p:txBody>
      </p:sp>
      <p:sp>
        <p:nvSpPr>
          <p:cNvPr id="5" name="Content Placeholder 2">
            <a:extLst>
              <a:ext uri="{FF2B5EF4-FFF2-40B4-BE49-F238E27FC236}">
                <a16:creationId xmlns:a16="http://schemas.microsoft.com/office/drawing/2014/main" xmlns="" id="{2E527FE3-FA4D-4CAA-83CE-EC723C0EA152}"/>
              </a:ext>
            </a:extLst>
          </p:cNvPr>
          <p:cNvSpPr txBox="1">
            <a:spLocks/>
          </p:cNvSpPr>
          <p:nvPr/>
        </p:nvSpPr>
        <p:spPr>
          <a:xfrm>
            <a:off x="882268" y="1175629"/>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mtClean="0"/>
              <a:t>Whether the government is a “person” who may petition to institute review proceedings under the Leahy-Smith America Invents Act (AIA), </a:t>
            </a:r>
            <a:r>
              <a:rPr lang="en-US" smtClean="0">
                <a:hlinkClick r:id="rId3"/>
              </a:rPr>
              <a:t>Pub. L. No. 112-29, 125 Stat. 284 (2011).</a:t>
            </a:r>
            <a:endParaRPr lang="en-US" dirty="0"/>
          </a:p>
        </p:txBody>
      </p:sp>
    </p:spTree>
    <p:extLst>
      <p:ext uri="{BB962C8B-B14F-4D97-AF65-F5344CB8AC3E}">
        <p14:creationId xmlns:p14="http://schemas.microsoft.com/office/powerpoint/2010/main" val="1101030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DD469899-BB8D-4885-877D-3383580C3898}"/>
              </a:ext>
            </a:extLst>
          </p:cNvPr>
          <p:cNvSpPr txBox="1">
            <a:spLocks/>
          </p:cNvSpPr>
          <p:nvPr/>
        </p:nvSpPr>
        <p:spPr>
          <a:xfrm>
            <a:off x="882268" y="0"/>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mtClean="0"/>
              <a:t>Opinion</a:t>
            </a:r>
            <a:endParaRPr lang="en-US" dirty="0"/>
          </a:p>
        </p:txBody>
      </p:sp>
      <p:pic>
        <p:nvPicPr>
          <p:cNvPr id="7" name="Picture 6">
            <a:extLst>
              <a:ext uri="{FF2B5EF4-FFF2-40B4-BE49-F238E27FC236}">
                <a16:creationId xmlns:a16="http://schemas.microsoft.com/office/drawing/2014/main" xmlns="" id="{558A6289-0770-4866-9190-46CA0239FD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81598" y="947451"/>
            <a:ext cx="3728890" cy="5543837"/>
          </a:xfrm>
          <a:prstGeom prst="rect">
            <a:avLst/>
          </a:prstGeom>
        </p:spPr>
      </p:pic>
      <p:sp>
        <p:nvSpPr>
          <p:cNvPr id="8" name="TextBox 7">
            <a:extLst>
              <a:ext uri="{FF2B5EF4-FFF2-40B4-BE49-F238E27FC236}">
                <a16:creationId xmlns:a16="http://schemas.microsoft.com/office/drawing/2014/main" xmlns="" id="{C12FF622-2CBB-40B8-9149-CA98744B4AC9}"/>
              </a:ext>
            </a:extLst>
          </p:cNvPr>
          <p:cNvSpPr txBox="1"/>
          <p:nvPr/>
        </p:nvSpPr>
        <p:spPr>
          <a:xfrm>
            <a:off x="1433359" y="6488668"/>
            <a:ext cx="3566568" cy="369332"/>
          </a:xfrm>
          <a:prstGeom prst="rect">
            <a:avLst/>
          </a:prstGeom>
          <a:noFill/>
        </p:spPr>
        <p:txBody>
          <a:bodyPr wrap="square" rtlCol="0">
            <a:spAutoFit/>
          </a:bodyPr>
          <a:lstStyle/>
          <a:p>
            <a:r>
              <a:rPr lang="en-US" dirty="0"/>
              <a:t>Source: Whitehouse.gov</a:t>
            </a:r>
          </a:p>
        </p:txBody>
      </p:sp>
      <p:sp>
        <p:nvSpPr>
          <p:cNvPr id="9" name="TextBox 8">
            <a:extLst>
              <a:ext uri="{FF2B5EF4-FFF2-40B4-BE49-F238E27FC236}">
                <a16:creationId xmlns:a16="http://schemas.microsoft.com/office/drawing/2014/main" xmlns="" id="{566F304F-8A2D-49BF-88C6-1568AD9F41CB}"/>
              </a:ext>
            </a:extLst>
          </p:cNvPr>
          <p:cNvSpPr txBox="1"/>
          <p:nvPr/>
        </p:nvSpPr>
        <p:spPr>
          <a:xfrm>
            <a:off x="8098564" y="1802674"/>
            <a:ext cx="3255235" cy="1200329"/>
          </a:xfrm>
          <a:prstGeom prst="rect">
            <a:avLst/>
          </a:prstGeom>
          <a:noFill/>
        </p:spPr>
        <p:txBody>
          <a:bodyPr wrap="square" rtlCol="0">
            <a:spAutoFit/>
          </a:bodyPr>
          <a:lstStyle/>
          <a:p>
            <a:r>
              <a:rPr lang="en-US" dirty="0"/>
              <a:t>6-3 </a:t>
            </a:r>
          </a:p>
          <a:p>
            <a:r>
              <a:rPr lang="en-US" dirty="0"/>
              <a:t>Sotomayor joined by Roberts, Thomas, Alito, Gorsuch, and Kavanaugh</a:t>
            </a:r>
          </a:p>
        </p:txBody>
      </p:sp>
    </p:spTree>
    <p:extLst>
      <p:ext uri="{BB962C8B-B14F-4D97-AF65-F5344CB8AC3E}">
        <p14:creationId xmlns:p14="http://schemas.microsoft.com/office/powerpoint/2010/main" val="998100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TotalTime>
  <Words>813</Words>
  <Application>Microsoft Office PowerPoint</Application>
  <PresentationFormat>Widescreen</PresentationFormat>
  <Paragraphs>65</Paragraphs>
  <Slides>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ＭＳ Ｐゴシック</vt:lpstr>
      <vt:lpstr>Arial</vt:lpstr>
      <vt:lpstr>Calibri</vt:lpstr>
      <vt:lpstr>Calibri Light</vt:lpstr>
      <vt:lpstr>Tahoma</vt:lpstr>
      <vt:lpstr>Office Theme</vt:lpstr>
      <vt:lpstr>PowerPoint Presentation</vt:lpstr>
      <vt:lpstr>Background</vt:lpstr>
      <vt:lpstr>Procedural History</vt:lpstr>
      <vt:lpstr>Procedural History</vt:lpstr>
      <vt:lpstr>Procedural History</vt:lpstr>
      <vt:lpstr>Procedural History</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Return Mail, Inc. v. Postal Service</dc:title>
  <dc:creator>Steven Brown</dc:creator>
  <cp:lastModifiedBy>Springer, Brighton</cp:lastModifiedBy>
  <cp:revision>17</cp:revision>
  <dcterms:created xsi:type="dcterms:W3CDTF">2019-09-08T19:38:25Z</dcterms:created>
  <dcterms:modified xsi:type="dcterms:W3CDTF">2019-09-09T01:04:20Z</dcterms:modified>
</cp:coreProperties>
</file>