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5" r:id="rId1"/>
  </p:sldMasterIdLst>
  <p:notesMasterIdLst>
    <p:notesMasterId r:id="rId25"/>
  </p:notesMasterIdLst>
  <p:handoutMasterIdLst>
    <p:handoutMasterId r:id="rId26"/>
  </p:handoutMasterIdLst>
  <p:sldIdLst>
    <p:sldId id="331" r:id="rId2"/>
    <p:sldId id="379" r:id="rId3"/>
    <p:sldId id="382" r:id="rId4"/>
    <p:sldId id="384" r:id="rId5"/>
    <p:sldId id="383" r:id="rId6"/>
    <p:sldId id="394" r:id="rId7"/>
    <p:sldId id="362" r:id="rId8"/>
    <p:sldId id="385" r:id="rId9"/>
    <p:sldId id="386" r:id="rId10"/>
    <p:sldId id="387" r:id="rId11"/>
    <p:sldId id="378" r:id="rId12"/>
    <p:sldId id="388" r:id="rId13"/>
    <p:sldId id="389" r:id="rId14"/>
    <p:sldId id="390" r:id="rId15"/>
    <p:sldId id="391" r:id="rId16"/>
    <p:sldId id="392" r:id="rId17"/>
    <p:sldId id="393" r:id="rId18"/>
    <p:sldId id="337" r:id="rId19"/>
    <p:sldId id="376" r:id="rId20"/>
    <p:sldId id="381" r:id="rId21"/>
    <p:sldId id="367" r:id="rId22"/>
    <p:sldId id="380" r:id="rId23"/>
    <p:sldId id="371" r:id="rId24"/>
  </p:sldIdLst>
  <p:sldSz cx="9144000" cy="6858000" type="screen4x3"/>
  <p:notesSz cx="6858000" cy="9296400"/>
  <p:defaultTextStyle>
    <a:defPPr>
      <a:defRPr lang="en-US"/>
    </a:defPPr>
    <a:lvl1pPr algn="ctr" rtl="0" eaLnBrk="0" fontAlgn="base" hangingPunct="0">
      <a:spcBef>
        <a:spcPct val="0"/>
      </a:spcBef>
      <a:spcAft>
        <a:spcPct val="0"/>
      </a:spcAft>
      <a:defRPr sz="2400" i="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i="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i="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i="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a:srgbClr val="D5FFE8"/>
    <a:srgbClr val="DDFFEC"/>
    <a:srgbClr val="333399"/>
    <a:srgbClr val="E5FFE5"/>
    <a:srgbClr val="C7E6A4"/>
    <a:srgbClr val="D8EE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p:cViewPr varScale="1">
        <p:scale>
          <a:sx n="86" d="100"/>
          <a:sy n="86" d="100"/>
        </p:scale>
        <p:origin x="811"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0" d="100"/>
          <a:sy n="40" d="100"/>
        </p:scale>
        <p:origin x="-1392" y="-96"/>
      </p:cViewPr>
      <p:guideLst>
        <p:guide orient="horz" pos="292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1" y="0"/>
            <a:ext cx="2973042" cy="456732"/>
          </a:xfrm>
          <a:prstGeom prst="rect">
            <a:avLst/>
          </a:prstGeom>
          <a:noFill/>
          <a:ln w="12700">
            <a:noFill/>
            <a:miter lim="800000"/>
            <a:headEnd type="none" w="sm" len="sm"/>
            <a:tailEnd type="none" w="sm" len="sm"/>
          </a:ln>
          <a:effectLst/>
        </p:spPr>
        <p:txBody>
          <a:bodyPr vert="horz" wrap="square" lIns="91201" tIns="45599" rIns="91201" bIns="45599" numCol="1" anchor="t" anchorCtr="0" compatLnSpc="1">
            <a:prstTxWarp prst="textNoShape">
              <a:avLst/>
            </a:prstTxWarp>
          </a:bodyPr>
          <a:lstStyle>
            <a:lvl1pPr algn="l">
              <a:defRPr sz="1200" i="0"/>
            </a:lvl1pPr>
          </a:lstStyle>
          <a:p>
            <a:pPr>
              <a:defRPr/>
            </a:pPr>
            <a:endParaRPr lang="en-US"/>
          </a:p>
        </p:txBody>
      </p:sp>
      <p:sp>
        <p:nvSpPr>
          <p:cNvPr id="33795" name="Rectangle 3"/>
          <p:cNvSpPr>
            <a:spLocks noGrp="1" noChangeArrowheads="1"/>
          </p:cNvSpPr>
          <p:nvPr>
            <p:ph type="dt" sz="quarter" idx="1"/>
          </p:nvPr>
        </p:nvSpPr>
        <p:spPr bwMode="auto">
          <a:xfrm>
            <a:off x="3884962" y="0"/>
            <a:ext cx="2973041" cy="456732"/>
          </a:xfrm>
          <a:prstGeom prst="rect">
            <a:avLst/>
          </a:prstGeom>
          <a:noFill/>
          <a:ln w="12700">
            <a:noFill/>
            <a:miter lim="800000"/>
            <a:headEnd type="none" w="sm" len="sm"/>
            <a:tailEnd type="none" w="sm" len="sm"/>
          </a:ln>
          <a:effectLst/>
        </p:spPr>
        <p:txBody>
          <a:bodyPr vert="horz" wrap="square" lIns="91201" tIns="45599" rIns="91201" bIns="45599" numCol="1" anchor="t" anchorCtr="0" compatLnSpc="1">
            <a:prstTxWarp prst="textNoShape">
              <a:avLst/>
            </a:prstTxWarp>
          </a:bodyPr>
          <a:lstStyle>
            <a:lvl1pPr algn="r">
              <a:defRPr sz="1200" i="0"/>
            </a:lvl1pPr>
          </a:lstStyle>
          <a:p>
            <a:pPr>
              <a:defRPr/>
            </a:pPr>
            <a:endParaRPr lang="en-US"/>
          </a:p>
        </p:txBody>
      </p:sp>
      <p:sp>
        <p:nvSpPr>
          <p:cNvPr id="33796" name="Rectangle 4"/>
          <p:cNvSpPr>
            <a:spLocks noGrp="1" noChangeArrowheads="1"/>
          </p:cNvSpPr>
          <p:nvPr>
            <p:ph type="ftr" sz="quarter" idx="2"/>
          </p:nvPr>
        </p:nvSpPr>
        <p:spPr bwMode="auto">
          <a:xfrm>
            <a:off x="1" y="8839668"/>
            <a:ext cx="2973042" cy="456732"/>
          </a:xfrm>
          <a:prstGeom prst="rect">
            <a:avLst/>
          </a:prstGeom>
          <a:noFill/>
          <a:ln w="12700">
            <a:noFill/>
            <a:miter lim="800000"/>
            <a:headEnd type="none" w="sm" len="sm"/>
            <a:tailEnd type="none" w="sm" len="sm"/>
          </a:ln>
          <a:effectLst/>
        </p:spPr>
        <p:txBody>
          <a:bodyPr vert="horz" wrap="square" lIns="91201" tIns="45599" rIns="91201" bIns="45599" numCol="1" anchor="b" anchorCtr="0" compatLnSpc="1">
            <a:prstTxWarp prst="textNoShape">
              <a:avLst/>
            </a:prstTxWarp>
          </a:bodyPr>
          <a:lstStyle>
            <a:lvl1pPr algn="l">
              <a:defRPr sz="1200" i="0"/>
            </a:lvl1pPr>
          </a:lstStyle>
          <a:p>
            <a:pPr>
              <a:defRPr/>
            </a:pPr>
            <a:endParaRPr lang="en-US"/>
          </a:p>
        </p:txBody>
      </p:sp>
      <p:sp>
        <p:nvSpPr>
          <p:cNvPr id="33797" name="Rectangle 5"/>
          <p:cNvSpPr>
            <a:spLocks noGrp="1" noChangeArrowheads="1"/>
          </p:cNvSpPr>
          <p:nvPr>
            <p:ph type="sldNum" sz="quarter" idx="3"/>
          </p:nvPr>
        </p:nvSpPr>
        <p:spPr bwMode="auto">
          <a:xfrm>
            <a:off x="3884962" y="8839668"/>
            <a:ext cx="2973041" cy="456732"/>
          </a:xfrm>
          <a:prstGeom prst="rect">
            <a:avLst/>
          </a:prstGeom>
          <a:noFill/>
          <a:ln w="12700">
            <a:noFill/>
            <a:miter lim="800000"/>
            <a:headEnd type="none" w="sm" len="sm"/>
            <a:tailEnd type="none" w="sm" len="sm"/>
          </a:ln>
          <a:effectLst/>
        </p:spPr>
        <p:txBody>
          <a:bodyPr vert="horz" wrap="square" lIns="91201" tIns="45599" rIns="91201" bIns="45599" numCol="1" anchor="b" anchorCtr="0" compatLnSpc="1">
            <a:prstTxWarp prst="textNoShape">
              <a:avLst/>
            </a:prstTxWarp>
          </a:bodyPr>
          <a:lstStyle>
            <a:lvl1pPr algn="r">
              <a:defRPr sz="1200" i="0"/>
            </a:lvl1pPr>
          </a:lstStyle>
          <a:p>
            <a:pPr>
              <a:defRPr/>
            </a:pPr>
            <a:fld id="{E325DFC5-1D3D-4485-A5E1-47E2F1114594}" type="slidenum">
              <a:rPr lang="en-US"/>
              <a:pPr>
                <a:defRPr/>
              </a:pPr>
              <a:t>‹#›</a:t>
            </a:fld>
            <a:endParaRPr lang="en-US" dirty="0"/>
          </a:p>
        </p:txBody>
      </p:sp>
    </p:spTree>
    <p:extLst>
      <p:ext uri="{BB962C8B-B14F-4D97-AF65-F5344CB8AC3E}">
        <p14:creationId xmlns:p14="http://schemas.microsoft.com/office/powerpoint/2010/main" val="4110691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91458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New_DOE_Logo_Color_042808"/>
          <p:cNvPicPr>
            <a:picLocks noChangeAspect="1" noChangeArrowheads="1"/>
          </p:cNvPicPr>
          <p:nvPr userDrawn="1"/>
        </p:nvPicPr>
        <p:blipFill>
          <a:blip r:embed="rId2" cstate="print"/>
          <a:srcRect/>
          <a:stretch>
            <a:fillRect/>
          </a:stretch>
        </p:blipFill>
        <p:spPr bwMode="auto">
          <a:xfrm>
            <a:off x="288925" y="317500"/>
            <a:ext cx="3052763" cy="768350"/>
          </a:xfrm>
          <a:prstGeom prst="rect">
            <a:avLst/>
          </a:prstGeom>
          <a:noFill/>
          <a:ln w="9525">
            <a:noFill/>
            <a:miter lim="800000"/>
            <a:headEnd/>
            <a:tailEnd/>
          </a:ln>
        </p:spPr>
      </p:pic>
      <p:sp>
        <p:nvSpPr>
          <p:cNvPr id="2" name="Title 1"/>
          <p:cNvSpPr>
            <a:spLocks noGrp="1"/>
          </p:cNvSpPr>
          <p:nvPr>
            <p:ph type="ctrTitle"/>
          </p:nvPr>
        </p:nvSpPr>
        <p:spPr>
          <a:xfrm>
            <a:off x="685800" y="673091"/>
            <a:ext cx="7772400" cy="1470025"/>
          </a:xfrm>
          <a:noFill/>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74797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Line 16"/>
          <p:cNvSpPr>
            <a:spLocks noChangeShapeType="1"/>
          </p:cNvSpPr>
          <p:nvPr userDrawn="1"/>
        </p:nvSpPr>
        <p:spPr bwMode="auto">
          <a:xfrm>
            <a:off x="468313" y="1066800"/>
            <a:ext cx="8207375" cy="0"/>
          </a:xfrm>
          <a:prstGeom prst="line">
            <a:avLst/>
          </a:prstGeom>
          <a:noFill/>
          <a:ln w="38100">
            <a:gradFill flip="none" rotWithShape="1">
              <a:gsLst>
                <a:gs pos="0">
                  <a:srgbClr val="0000CC"/>
                </a:gs>
                <a:gs pos="50000">
                  <a:srgbClr val="00B050"/>
                </a:gs>
                <a:gs pos="100000">
                  <a:srgbClr val="333399">
                    <a:alpha val="72000"/>
                  </a:srgbClr>
                </a:gs>
              </a:gsLst>
              <a:lin ang="0" scaled="1"/>
              <a:tileRect/>
            </a:gradFill>
            <a:round/>
            <a:headEnd type="none" w="sm" len="sm"/>
            <a:tailEnd type="none" w="sm" len="sm"/>
          </a:ln>
          <a:effectLst/>
        </p:spPr>
        <p:txBody>
          <a:bodyPr wrap="none" anchor="ctr"/>
          <a:lstStyle/>
          <a:p>
            <a:pPr>
              <a:defRPr/>
            </a:pPr>
            <a:endParaRPr lang="en-US" dirty="0"/>
          </a:p>
        </p:txBody>
      </p:sp>
      <p:pic>
        <p:nvPicPr>
          <p:cNvPr id="5" name="Picture 7" descr="New_DOE_Logo_Color_042808"/>
          <p:cNvPicPr>
            <a:picLocks noChangeAspect="1" noChangeArrowheads="1"/>
          </p:cNvPicPr>
          <p:nvPr userDrawn="1"/>
        </p:nvPicPr>
        <p:blipFill>
          <a:blip r:embed="rId2" cstate="print"/>
          <a:srcRect/>
          <a:stretch>
            <a:fillRect/>
          </a:stretch>
        </p:blipFill>
        <p:spPr bwMode="auto">
          <a:xfrm>
            <a:off x="111125" y="6184900"/>
            <a:ext cx="2287588" cy="576263"/>
          </a:xfrm>
          <a:prstGeom prst="rect">
            <a:avLst/>
          </a:prstGeom>
          <a:noFill/>
          <a:ln w="9525">
            <a:noFill/>
            <a:miter lim="800000"/>
            <a:headEnd/>
            <a:tailEnd/>
          </a:ln>
        </p:spPr>
      </p:pic>
      <p:sp>
        <p:nvSpPr>
          <p:cNvPr id="2" name="Title 1"/>
          <p:cNvSpPr>
            <a:spLocks noGrp="1"/>
          </p:cNvSpPr>
          <p:nvPr>
            <p:ph type="title"/>
          </p:nvPr>
        </p:nvSpPr>
        <p:spPr>
          <a:xfrm>
            <a:off x="457200" y="71414"/>
            <a:ext cx="8229600" cy="1143000"/>
          </a:xfrm>
          <a:noFill/>
        </p:spPr>
        <p:txBody>
          <a:bodyPr anchor="ctr"/>
          <a:lstStyle>
            <a:lvl1pPr algn="ctr">
              <a:defRPr/>
            </a:lvl1pPr>
          </a:lstStyle>
          <a:p>
            <a:r>
              <a:rPr lang="en-US" dirty="0" smtClean="0"/>
              <a:t>Click to edit Master title style</a:t>
            </a:r>
            <a:endParaRPr lang="en-US" dirty="0"/>
          </a:p>
        </p:txBody>
      </p:sp>
      <p:sp>
        <p:nvSpPr>
          <p:cNvPr id="10" name="Content Placeholder 2"/>
          <p:cNvSpPr>
            <a:spLocks noGrp="1"/>
          </p:cNvSpPr>
          <p:nvPr>
            <p:ph idx="1"/>
          </p:nvPr>
        </p:nvSpPr>
        <p:spPr>
          <a:xfrm>
            <a:off x="457200" y="1500174"/>
            <a:ext cx="8229600" cy="4525963"/>
          </a:xfrm>
        </p:spPr>
        <p:txBody>
          <a:bodyPr/>
          <a:lstStyle>
            <a:lvl1pPr>
              <a:spcBef>
                <a:spcPts val="600"/>
              </a:spcBef>
              <a:spcAft>
                <a:spcPts val="600"/>
              </a:spcAft>
              <a:buClr>
                <a:srgbClr val="008000"/>
              </a:buClr>
              <a:buSzPct val="75000"/>
              <a:defRPr>
                <a:effectLst/>
              </a:defRPr>
            </a:lvl1pPr>
            <a:lvl2pPr>
              <a:spcBef>
                <a:spcPts val="600"/>
              </a:spcBef>
              <a:spcAft>
                <a:spcPts val="600"/>
              </a:spcAft>
              <a:buClr>
                <a:srgbClr val="008000"/>
              </a:buClr>
              <a:buSzPct val="75000"/>
              <a:defRPr>
                <a:effectLst/>
              </a:defRPr>
            </a:lvl2pPr>
            <a:lvl3pPr>
              <a:spcBef>
                <a:spcPts val="600"/>
              </a:spcBef>
              <a:spcAft>
                <a:spcPts val="600"/>
              </a:spcAft>
              <a:buClr>
                <a:srgbClr val="008000"/>
              </a:buClr>
              <a:buSzPct val="75000"/>
              <a:defRPr>
                <a:solidFill>
                  <a:schemeClr val="tx1"/>
                </a:solidFill>
                <a:effectLst/>
              </a:defRPr>
            </a:lvl3pPr>
            <a:lvl4pPr>
              <a:spcBef>
                <a:spcPts val="600"/>
              </a:spcBef>
              <a:spcAft>
                <a:spcPts val="600"/>
              </a:spcAft>
              <a:buClr>
                <a:srgbClr val="008000"/>
              </a:buClr>
              <a:buSzPct val="75000"/>
              <a:defRPr>
                <a:solidFill>
                  <a:schemeClr val="tx1"/>
                </a:solidFill>
                <a:effectLst/>
              </a:defRPr>
            </a:lvl4pPr>
            <a:lvl5pPr>
              <a:spcBef>
                <a:spcPts val="600"/>
              </a:spcBef>
              <a:spcAft>
                <a:spcPts val="600"/>
              </a:spcAft>
              <a:buClr>
                <a:srgbClr val="008000"/>
              </a:buClr>
              <a:buSzPct val="75000"/>
              <a:defRPr>
                <a:solidFill>
                  <a:schemeClr val="tx1"/>
                </a:solidFill>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6"/>
          <p:cNvSpPr>
            <a:spLocks noGrp="1" noChangeArrowheads="1"/>
          </p:cNvSpPr>
          <p:nvPr>
            <p:ph type="sldNum" sz="quarter" idx="10"/>
          </p:nvPr>
        </p:nvSpPr>
        <p:spPr>
          <a:xfrm>
            <a:off x="8286750" y="6357938"/>
            <a:ext cx="649288" cy="268287"/>
          </a:xfrm>
        </p:spPr>
        <p:txBody>
          <a:bodyPr/>
          <a:lstStyle>
            <a:lvl1pPr>
              <a:defRPr sz="1200" baseline="0"/>
            </a:lvl1pPr>
          </a:lstStyle>
          <a:p>
            <a:pPr>
              <a:defRPr/>
            </a:pPr>
            <a:fld id="{0A4418CB-4132-4EEC-A023-8239F1B7807E}" type="slidenum">
              <a:rPr lang="en-US"/>
              <a:pPr>
                <a:defRPr/>
              </a:pPr>
              <a:t>‹#›</a:t>
            </a:fld>
            <a:endParaRPr lang="en-US" dirty="0"/>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4C3C79D-098E-4506-ABA0-5354966638BA}" type="slidenum">
              <a:rPr lang="en-US"/>
              <a:pPr>
                <a:defRPr/>
              </a:pPr>
              <a:t>‹#›</a:t>
            </a:fld>
            <a:endParaRPr lang="en-US" dirty="0"/>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0293E4A-40F0-4CB1-9DD5-EFF3CFCD5069}" type="slidenum">
              <a:rPr lang="en-US"/>
              <a:pPr>
                <a:defRPr/>
              </a:pPr>
              <a:t>‹#›</a:t>
            </a:fld>
            <a:endParaRPr lang="en-US" dirty="0"/>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5FFE5">
                <a:alpha val="72157"/>
              </a:srgbClr>
            </a:gs>
            <a:gs pos="50000">
              <a:schemeClr val="bg1">
                <a:alpha val="0"/>
              </a:schemeClr>
            </a:gs>
            <a:gs pos="100000">
              <a:srgbClr val="E5FFE5">
                <a:alpha val="72157"/>
              </a:srgbClr>
            </a:gs>
          </a:gsLst>
          <a:lin ang="16200000" scaled="1"/>
          <a:tileRect/>
        </a:gradFill>
        <a:effectLst/>
      </p:bgPr>
    </p:bg>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bwMode="auto">
          <a:xfrm>
            <a:off x="457200" y="188913"/>
            <a:ext cx="8229600" cy="1143000"/>
          </a:xfrm>
          <a:prstGeom prst="rect">
            <a:avLst/>
          </a:prstGeom>
          <a:solidFill>
            <a:srgbClr val="FFFFFF">
              <a:alpha val="50000"/>
            </a:srgbClr>
          </a:solid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84675" name="Rectangle 3"/>
          <p:cNvSpPr>
            <a:spLocks noGrp="1" noChangeArrowheads="1"/>
          </p:cNvSpPr>
          <p:nvPr>
            <p:ph type="body" idx="1"/>
          </p:nvPr>
        </p:nvSpPr>
        <p:spPr bwMode="auto">
          <a:xfrm>
            <a:off x="457200" y="1557338"/>
            <a:ext cx="8229600"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4676" name="Rectangle 4"/>
          <p:cNvSpPr>
            <a:spLocks noGrp="1" noChangeArrowheads="1"/>
          </p:cNvSpPr>
          <p:nvPr>
            <p:ph type="dt" sz="half" idx="2"/>
          </p:nvPr>
        </p:nvSpPr>
        <p:spPr bwMode="auto">
          <a:xfrm>
            <a:off x="6227763" y="6237288"/>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i="0">
                <a:latin typeface="Arial" charset="0"/>
              </a:defRPr>
            </a:lvl1pPr>
          </a:lstStyle>
          <a:p>
            <a:pPr>
              <a:defRPr/>
            </a:pPr>
            <a:endParaRPr lang="en-US"/>
          </a:p>
        </p:txBody>
      </p:sp>
      <p:sp>
        <p:nvSpPr>
          <p:cNvPr id="2846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i="0">
                <a:latin typeface="Arial" charset="0"/>
              </a:defRPr>
            </a:lvl1pPr>
          </a:lstStyle>
          <a:p>
            <a:pPr>
              <a:defRPr/>
            </a:pPr>
            <a:endParaRPr lang="en-US"/>
          </a:p>
        </p:txBody>
      </p:sp>
      <p:sp>
        <p:nvSpPr>
          <p:cNvPr id="284678" name="Rectangle 6"/>
          <p:cNvSpPr>
            <a:spLocks noGrp="1" noChangeArrowheads="1"/>
          </p:cNvSpPr>
          <p:nvPr>
            <p:ph type="sldNum" sz="quarter" idx="4"/>
          </p:nvPr>
        </p:nvSpPr>
        <p:spPr bwMode="auto">
          <a:xfrm>
            <a:off x="250825" y="6400800"/>
            <a:ext cx="649288" cy="268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i="0">
                <a:effectLst>
                  <a:outerShdw blurRad="38100" dist="38100" dir="2700000" algn="tl">
                    <a:srgbClr val="C0C0C0"/>
                  </a:outerShdw>
                </a:effectLst>
                <a:latin typeface="+mn-lt"/>
              </a:defRPr>
            </a:lvl1pPr>
          </a:lstStyle>
          <a:p>
            <a:pPr>
              <a:defRPr/>
            </a:pPr>
            <a:fld id="{CB761316-99E7-45A2-9E91-156D0430AE5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5" r:id="rId3"/>
    <p:sldLayoutId id="2147483766" r:id="rId4"/>
  </p:sldLayoutIdLst>
  <p:transition>
    <p:zoom/>
  </p:transition>
  <p:timing>
    <p:tnLst>
      <p:par>
        <p:cTn id="1" dur="indefinite" restart="never" nodeType="tmRoot"/>
      </p:par>
    </p:tnLst>
  </p:timing>
  <p:hf hdr="0" ftr="0" dt="0"/>
  <p:txStyles>
    <p:title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Americana XBd BT" pitchFamily="18" charset="0"/>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Americana XBd BT" pitchFamily="18" charset="0"/>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Americana XBd BT" pitchFamily="18" charset="0"/>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Americana XBd BT" pitchFamily="18" charset="0"/>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Americana XBd BT" pitchFamily="18"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Americana XBd BT" pitchFamily="18"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Americana XBd BT" pitchFamily="18"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Americana XBd BT" pitchFamily="18" charset="0"/>
        </a:defRPr>
      </a:lvl9pPr>
    </p:titleStyle>
    <p:bodyStyle>
      <a:lvl1pPr marL="469900" indent="-469900" algn="l" rtl="0" eaLnBrk="0" fontAlgn="base" hangingPunct="0">
        <a:spcBef>
          <a:spcPct val="20000"/>
        </a:spcBef>
        <a:spcAft>
          <a:spcPct val="0"/>
        </a:spcAft>
        <a:buClr>
          <a:srgbClr val="000099"/>
        </a:buClr>
        <a:buFont typeface="Wingdings" pitchFamily="2" charset="2"/>
        <a:buChar char="Ø"/>
        <a:defRPr sz="3200">
          <a:solidFill>
            <a:schemeClr val="tx1"/>
          </a:solidFill>
          <a:effectLst>
            <a:outerShdw blurRad="38100" dist="38100" dir="2700000" algn="tl">
              <a:srgbClr val="C0C0C0"/>
            </a:outerShdw>
          </a:effectLst>
          <a:latin typeface="+mn-lt"/>
          <a:ea typeface="+mn-ea"/>
          <a:cs typeface="+mn-cs"/>
        </a:defRPr>
      </a:lvl1pPr>
      <a:lvl2pPr marL="908050" indent="-436563" algn="l" rtl="0" eaLnBrk="0" fontAlgn="base" hangingPunct="0">
        <a:spcBef>
          <a:spcPct val="20000"/>
        </a:spcBef>
        <a:spcAft>
          <a:spcPct val="0"/>
        </a:spcAft>
        <a:buClr>
          <a:srgbClr val="000099"/>
        </a:buClr>
        <a:buFont typeface="Wingdings" pitchFamily="2" charset="2"/>
        <a:buChar char="à"/>
        <a:defRPr sz="2800">
          <a:solidFill>
            <a:schemeClr val="tx1"/>
          </a:solidFill>
          <a:effectLst>
            <a:outerShdw blurRad="38100" dist="38100" dir="2700000" algn="tl">
              <a:srgbClr val="C0C0C0"/>
            </a:outerShdw>
          </a:effectLst>
          <a:latin typeface="+mn-lt"/>
        </a:defRPr>
      </a:lvl2pPr>
      <a:lvl3pPr marL="1377950" indent="-468313" algn="l" rtl="0" eaLnBrk="0" fontAlgn="base" hangingPunct="0">
        <a:spcBef>
          <a:spcPct val="20000"/>
        </a:spcBef>
        <a:spcAft>
          <a:spcPct val="0"/>
        </a:spcAft>
        <a:buClr>
          <a:srgbClr val="000099"/>
        </a:buClr>
        <a:buFont typeface="Wingdings" pitchFamily="2" charset="2"/>
        <a:buChar char="§"/>
        <a:defRPr sz="2400">
          <a:solidFill>
            <a:srgbClr val="333399"/>
          </a:solidFill>
          <a:effectLst>
            <a:outerShdw blurRad="38100" dist="38100" dir="2700000" algn="tl">
              <a:srgbClr val="C0C0C0"/>
            </a:outerShdw>
          </a:effectLst>
          <a:latin typeface="+mn-lt"/>
        </a:defRPr>
      </a:lvl3pPr>
      <a:lvl4pPr marL="1827213" indent="-438150" algn="l" rtl="0" eaLnBrk="0" fontAlgn="base" hangingPunct="0">
        <a:spcBef>
          <a:spcPct val="20000"/>
        </a:spcBef>
        <a:spcAft>
          <a:spcPct val="0"/>
        </a:spcAft>
        <a:buClr>
          <a:srgbClr val="000099"/>
        </a:buClr>
        <a:buFont typeface="Americana XBd BT" pitchFamily="18" charset="0"/>
        <a:buChar char="–"/>
        <a:defRPr sz="2000">
          <a:solidFill>
            <a:srgbClr val="333399"/>
          </a:solidFill>
          <a:effectLst>
            <a:outerShdw blurRad="38100" dist="38100" dir="2700000" algn="tl">
              <a:srgbClr val="C0C0C0"/>
            </a:outerShdw>
          </a:effectLst>
          <a:latin typeface="+mn-lt"/>
        </a:defRPr>
      </a:lvl4pPr>
      <a:lvl5pPr marL="2297113" indent="-468313" algn="l" rtl="0" eaLnBrk="0" fontAlgn="base" hangingPunct="0">
        <a:spcBef>
          <a:spcPct val="20000"/>
        </a:spcBef>
        <a:spcAft>
          <a:spcPct val="0"/>
        </a:spcAft>
        <a:buClr>
          <a:srgbClr val="000099"/>
        </a:buClr>
        <a:buFont typeface="Wingdings" pitchFamily="2" charset="2"/>
        <a:buChar char="Ø"/>
        <a:defRPr sz="2000">
          <a:solidFill>
            <a:srgbClr val="333399"/>
          </a:solidFill>
          <a:effectLst>
            <a:outerShdw blurRad="38100" dist="38100" dir="2700000" algn="tl">
              <a:srgbClr val="C0C0C0"/>
            </a:outerShdw>
          </a:effectLst>
          <a:latin typeface="+mn-lt"/>
        </a:defRPr>
      </a:lvl5pPr>
      <a:lvl6pPr marL="2754313" indent="-468313" algn="l" rtl="0" fontAlgn="base">
        <a:spcBef>
          <a:spcPct val="20000"/>
        </a:spcBef>
        <a:spcAft>
          <a:spcPct val="0"/>
        </a:spcAft>
        <a:buClr>
          <a:srgbClr val="000099"/>
        </a:buClr>
        <a:buFont typeface="Wingdings" pitchFamily="2" charset="2"/>
        <a:buChar char="Ø"/>
        <a:defRPr sz="2000">
          <a:solidFill>
            <a:srgbClr val="333399"/>
          </a:solidFill>
          <a:effectLst>
            <a:outerShdw blurRad="38100" dist="38100" dir="2700000" algn="tl">
              <a:srgbClr val="C0C0C0"/>
            </a:outerShdw>
          </a:effectLst>
          <a:latin typeface="+mn-lt"/>
        </a:defRPr>
      </a:lvl6pPr>
      <a:lvl7pPr marL="3211513" indent="-468313" algn="l" rtl="0" fontAlgn="base">
        <a:spcBef>
          <a:spcPct val="20000"/>
        </a:spcBef>
        <a:spcAft>
          <a:spcPct val="0"/>
        </a:spcAft>
        <a:buClr>
          <a:srgbClr val="000099"/>
        </a:buClr>
        <a:buFont typeface="Wingdings" pitchFamily="2" charset="2"/>
        <a:buChar char="Ø"/>
        <a:defRPr sz="2000">
          <a:solidFill>
            <a:srgbClr val="333399"/>
          </a:solidFill>
          <a:effectLst>
            <a:outerShdw blurRad="38100" dist="38100" dir="2700000" algn="tl">
              <a:srgbClr val="C0C0C0"/>
            </a:outerShdw>
          </a:effectLst>
          <a:latin typeface="+mn-lt"/>
        </a:defRPr>
      </a:lvl7pPr>
      <a:lvl8pPr marL="3668713" indent="-468313" algn="l" rtl="0" fontAlgn="base">
        <a:spcBef>
          <a:spcPct val="20000"/>
        </a:spcBef>
        <a:spcAft>
          <a:spcPct val="0"/>
        </a:spcAft>
        <a:buClr>
          <a:srgbClr val="000099"/>
        </a:buClr>
        <a:buFont typeface="Wingdings" pitchFamily="2" charset="2"/>
        <a:buChar char="Ø"/>
        <a:defRPr sz="2000">
          <a:solidFill>
            <a:srgbClr val="333399"/>
          </a:solidFill>
          <a:effectLst>
            <a:outerShdw blurRad="38100" dist="38100" dir="2700000" algn="tl">
              <a:srgbClr val="C0C0C0"/>
            </a:outerShdw>
          </a:effectLst>
          <a:latin typeface="+mn-lt"/>
        </a:defRPr>
      </a:lvl8pPr>
      <a:lvl9pPr marL="4125913" indent="-468313" algn="l" rtl="0" fontAlgn="base">
        <a:spcBef>
          <a:spcPct val="20000"/>
        </a:spcBef>
        <a:spcAft>
          <a:spcPct val="0"/>
        </a:spcAft>
        <a:buClr>
          <a:srgbClr val="000099"/>
        </a:buClr>
        <a:buFont typeface="Wingdings" pitchFamily="2" charset="2"/>
        <a:buChar char="Ø"/>
        <a:defRPr sz="2000">
          <a:solidFill>
            <a:srgbClr val="333399"/>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467544" y="2276872"/>
            <a:ext cx="8501063" cy="1285875"/>
          </a:xfrm>
        </p:spPr>
        <p:txBody>
          <a:bodyPr anchor="ctr"/>
          <a:lstStyle/>
          <a:p>
            <a:pPr algn="ctr">
              <a:defRPr/>
            </a:pPr>
            <a:r>
              <a:rPr lang="en-US" sz="3600" cap="small" dirty="0" smtClean="0"/>
              <a:t>Hitkansut Patent Litigation:</a:t>
            </a:r>
            <a:br>
              <a:rPr lang="en-US" sz="3600" cap="small" dirty="0" smtClean="0"/>
            </a:br>
            <a:r>
              <a:rPr lang="en-US" sz="2800" cap="small" dirty="0" smtClean="0"/>
              <a:t>Attorney Fees &amp; Costs under 28 USC </a:t>
            </a:r>
            <a:r>
              <a:rPr lang="en-US" sz="2800" cap="small" dirty="0" smtClean="0">
                <a:latin typeface="Times New Roman" panose="02020603050405020304" pitchFamily="18" charset="0"/>
                <a:cs typeface="Times New Roman" panose="02020603050405020304" pitchFamily="18" charset="0"/>
              </a:rPr>
              <a:t>§</a:t>
            </a:r>
            <a:r>
              <a:rPr lang="en-US" sz="2800" cap="small" dirty="0" smtClean="0"/>
              <a:t>1498</a:t>
            </a:r>
            <a:endParaRPr lang="en-US" sz="2800" cap="small" dirty="0"/>
          </a:p>
        </p:txBody>
      </p:sp>
      <p:sp>
        <p:nvSpPr>
          <p:cNvPr id="4099" name="Subtitle 8"/>
          <p:cNvSpPr>
            <a:spLocks noGrp="1"/>
          </p:cNvSpPr>
          <p:nvPr>
            <p:ph type="subTitle" idx="1"/>
          </p:nvPr>
        </p:nvSpPr>
        <p:spPr>
          <a:xfrm>
            <a:off x="179512" y="6021288"/>
            <a:ext cx="8215313" cy="3150096"/>
          </a:xfrm>
        </p:spPr>
        <p:txBody>
          <a:bodyPr anchor="ctr"/>
          <a:lstStyle/>
          <a:p>
            <a:endParaRPr lang="en-US" sz="2000" i="1" dirty="0" smtClean="0">
              <a:effectLst/>
            </a:endParaRPr>
          </a:p>
        </p:txBody>
      </p:sp>
      <p:sp>
        <p:nvSpPr>
          <p:cNvPr id="10" name="Subtitle 8"/>
          <p:cNvSpPr txBox="1">
            <a:spLocks/>
          </p:cNvSpPr>
          <p:nvPr/>
        </p:nvSpPr>
        <p:spPr bwMode="auto">
          <a:xfrm>
            <a:off x="1835696" y="4941168"/>
            <a:ext cx="5572125" cy="642937"/>
          </a:xfrm>
          <a:prstGeom prst="rect">
            <a:avLst/>
          </a:prstGeom>
          <a:noFill/>
          <a:ln w="9525">
            <a:noFill/>
            <a:miter lim="800000"/>
            <a:headEnd/>
            <a:tailEnd/>
          </a:ln>
          <a:effectLst/>
        </p:spPr>
        <p:txBody>
          <a:bodyPr anchor="ctr"/>
          <a:lstStyle/>
          <a:p>
            <a:pPr>
              <a:spcBef>
                <a:spcPct val="20000"/>
              </a:spcBef>
              <a:buClr>
                <a:srgbClr val="000099"/>
              </a:buClr>
              <a:buFont typeface="Wingdings" pitchFamily="2" charset="2"/>
              <a:buNone/>
              <a:defRPr/>
            </a:pPr>
            <a:r>
              <a:rPr lang="en-US" sz="2000" i="0" kern="0" dirty="0" smtClean="0">
                <a:solidFill>
                  <a:srgbClr val="333399"/>
                </a:solidFill>
                <a:effectLst>
                  <a:outerShdw blurRad="38100" dist="38100" dir="2700000" algn="tl">
                    <a:srgbClr val="C0C0C0"/>
                  </a:outerShdw>
                </a:effectLst>
                <a:latin typeface="+mn-lt"/>
              </a:rPr>
              <a:t>September 10, 2019</a:t>
            </a:r>
            <a:endParaRPr lang="en-US" sz="2000" i="0" kern="0" dirty="0">
              <a:solidFill>
                <a:srgbClr val="333399"/>
              </a:solidFill>
              <a:effectLst>
                <a:outerShdw blurRad="38100" dist="38100" dir="2700000" algn="tl">
                  <a:srgbClr val="C0C0C0"/>
                </a:outerShdw>
              </a:effectLst>
              <a:latin typeface="+mn-lt"/>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Hitkansut Opinion</a:t>
            </a:r>
            <a:endParaRPr lang="en-US" sz="3200" cap="small" dirty="0"/>
          </a:p>
        </p:txBody>
      </p:sp>
      <p:sp>
        <p:nvSpPr>
          <p:cNvPr id="3" name="Content Placeholder 2"/>
          <p:cNvSpPr>
            <a:spLocks noGrp="1"/>
          </p:cNvSpPr>
          <p:nvPr>
            <p:ph idx="1"/>
          </p:nvPr>
        </p:nvSpPr>
        <p:spPr/>
        <p:txBody>
          <a:bodyPr/>
          <a:lstStyle/>
          <a:p>
            <a:r>
              <a:rPr lang="en-US" sz="2200" dirty="0"/>
              <a:t>Reasonableness:</a:t>
            </a:r>
          </a:p>
          <a:p>
            <a:pPr lvl="1"/>
            <a:r>
              <a:rPr lang="en-US" sz="2200" dirty="0"/>
              <a:t>CFC </a:t>
            </a:r>
            <a:r>
              <a:rPr lang="en-US" sz="2200" dirty="0" smtClean="0"/>
              <a:t>stated </a:t>
            </a:r>
            <a:r>
              <a:rPr lang="en-US" sz="2200" dirty="0"/>
              <a:t>no cap even though fees exceed the </a:t>
            </a:r>
            <a:r>
              <a:rPr lang="en-US" sz="2200" dirty="0" smtClean="0"/>
              <a:t>damages (no cap in 28 USC </a:t>
            </a:r>
            <a:r>
              <a:rPr lang="en-US" sz="2200" dirty="0" smtClean="0">
                <a:latin typeface="Times New Roman" panose="02020603050405020304" pitchFamily="18" charset="0"/>
                <a:cs typeface="Times New Roman" panose="02020603050405020304" pitchFamily="18" charset="0"/>
              </a:rPr>
              <a:t>§</a:t>
            </a:r>
            <a:r>
              <a:rPr lang="en-US" sz="2200" dirty="0" smtClean="0"/>
              <a:t>1498</a:t>
            </a:r>
            <a:r>
              <a:rPr lang="en-US" sz="2200" dirty="0" smtClean="0"/>
              <a:t>).</a:t>
            </a:r>
            <a:endParaRPr lang="en-US" sz="2200" dirty="0"/>
          </a:p>
          <a:p>
            <a:pPr lvl="1"/>
            <a:r>
              <a:rPr lang="en-US" sz="2200" dirty="0"/>
              <a:t>CFC rejected Government’s arguments regarding reducing the fees by 95% since </a:t>
            </a:r>
            <a:r>
              <a:rPr lang="en-US" sz="2200" dirty="0" smtClean="0"/>
              <a:t>Hitkansut </a:t>
            </a:r>
            <a:r>
              <a:rPr lang="en-US" sz="2200" dirty="0"/>
              <a:t>was only awarded five percent of the damages originally requested.  Hitkansut prevailed on the primary issue:  Infringement</a:t>
            </a:r>
            <a:r>
              <a:rPr lang="en-US" sz="2200" dirty="0" smtClean="0"/>
              <a:t>.</a:t>
            </a:r>
          </a:p>
          <a:p>
            <a:pPr lvl="1"/>
            <a:r>
              <a:rPr lang="en-US" sz="2200" dirty="0" smtClean="0"/>
              <a:t>Fees recovered are not dependent on level of success (i.e. actual damages), but on potential value to the claimant.</a:t>
            </a:r>
            <a:endParaRPr lang="en-US" sz="2200" dirty="0"/>
          </a:p>
          <a:p>
            <a:endParaRPr lang="en-US" sz="2200"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10</a:t>
            </a:fld>
            <a:endParaRPr lang="en-US" dirty="0"/>
          </a:p>
        </p:txBody>
      </p:sp>
    </p:spTree>
    <p:extLst>
      <p:ext uri="{BB962C8B-B14F-4D97-AF65-F5344CB8AC3E}">
        <p14:creationId xmlns:p14="http://schemas.microsoft.com/office/powerpoint/2010/main" val="1748058747"/>
      </p:ext>
    </p:extLst>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Government’s Appeal</a:t>
            </a:r>
            <a:endParaRPr lang="en-US" sz="3200" cap="small"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11</a:t>
            </a:fld>
            <a:endParaRPr lang="en-US" dirty="0"/>
          </a:p>
        </p:txBody>
      </p:sp>
      <p:sp>
        <p:nvSpPr>
          <p:cNvPr id="3" name="Content Placeholder 2"/>
          <p:cNvSpPr>
            <a:spLocks noGrp="1"/>
          </p:cNvSpPr>
          <p:nvPr>
            <p:ph idx="1"/>
          </p:nvPr>
        </p:nvSpPr>
        <p:spPr/>
        <p:txBody>
          <a:bodyPr/>
          <a:lstStyle/>
          <a:p>
            <a:r>
              <a:rPr lang="en-US" sz="2200" dirty="0" smtClean="0"/>
              <a:t>I.	Whether “position of the United </a:t>
            </a:r>
            <a:r>
              <a:rPr lang="en-US" sz="2200" dirty="0" smtClean="0"/>
              <a:t>States” </a:t>
            </a:r>
            <a:r>
              <a:rPr lang="en-US" sz="2200" dirty="0" smtClean="0"/>
              <a:t>as used in 28 USC </a:t>
            </a:r>
            <a:r>
              <a:rPr lang="en-US" sz="2200" dirty="0" smtClean="0">
                <a:latin typeface="Times New Roman" panose="02020603050405020304" pitchFamily="18" charset="0"/>
                <a:cs typeface="Times New Roman" panose="02020603050405020304" pitchFamily="18" charset="0"/>
              </a:rPr>
              <a:t>§</a:t>
            </a:r>
            <a:r>
              <a:rPr lang="en-US" sz="2200" dirty="0" smtClean="0"/>
              <a:t>1498(a) includes pre-litigation conduct</a:t>
            </a:r>
            <a:r>
              <a:rPr lang="en-US" sz="2200" dirty="0" smtClean="0"/>
              <a:t>.</a:t>
            </a:r>
          </a:p>
          <a:p>
            <a:pPr marL="0" indent="0">
              <a:buNone/>
            </a:pPr>
            <a:endParaRPr lang="en-US" sz="2200" dirty="0" smtClean="0"/>
          </a:p>
          <a:p>
            <a:r>
              <a:rPr lang="en-US" sz="2200" dirty="0" smtClean="0"/>
              <a:t>II. Whether CFC erred in determining </a:t>
            </a:r>
            <a:r>
              <a:rPr lang="en-US" sz="2200" dirty="0" smtClean="0"/>
              <a:t>“</a:t>
            </a:r>
            <a:r>
              <a:rPr lang="en-US" sz="2200" dirty="0" smtClean="0"/>
              <a:t>reasonable” attorney fees that reflects plaintiff’s failure to prevail on a substantial part of their claim for royalty-based damages.</a:t>
            </a:r>
            <a:endParaRPr lang="en-US" sz="2200" dirty="0"/>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small" dirty="0" smtClean="0"/>
              <a:t>I. </a:t>
            </a:r>
            <a:r>
              <a:rPr lang="en-US" sz="3200" cap="small" dirty="0" smtClean="0"/>
              <a:t>Pre-Litigation Conduct</a:t>
            </a:r>
            <a:endParaRPr lang="en-US" sz="3200" cap="small" dirty="0"/>
          </a:p>
        </p:txBody>
      </p:sp>
      <p:sp>
        <p:nvSpPr>
          <p:cNvPr id="3" name="Content Placeholder 2"/>
          <p:cNvSpPr>
            <a:spLocks noGrp="1"/>
          </p:cNvSpPr>
          <p:nvPr>
            <p:ph idx="1"/>
          </p:nvPr>
        </p:nvSpPr>
        <p:spPr/>
        <p:txBody>
          <a:bodyPr/>
          <a:lstStyle/>
          <a:p>
            <a:r>
              <a:rPr lang="en-US" sz="2000" dirty="0" smtClean="0"/>
              <a:t>DOJ asserts that the “position of the United States” is limited to its position in the litigation -</a:t>
            </a:r>
          </a:p>
          <a:p>
            <a:pPr lvl="1"/>
            <a:r>
              <a:rPr lang="en-US" sz="2000" dirty="0" smtClean="0"/>
              <a:t>Statutory meaning – refers to the Government’s position (statements or acts) as to the merits of the infringement claim.</a:t>
            </a:r>
          </a:p>
          <a:p>
            <a:pPr lvl="1"/>
            <a:r>
              <a:rPr lang="en-US" sz="2000" dirty="0" smtClean="0"/>
              <a:t>No indication that Congress intended to waive sovereign immunity by considering pre-litigation conduct as part of the “position of the United States.”</a:t>
            </a:r>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12</a:t>
            </a:fld>
            <a:endParaRPr lang="en-US" dirty="0"/>
          </a:p>
        </p:txBody>
      </p:sp>
    </p:spTree>
    <p:extLst>
      <p:ext uri="{BB962C8B-B14F-4D97-AF65-F5344CB8AC3E}">
        <p14:creationId xmlns:p14="http://schemas.microsoft.com/office/powerpoint/2010/main" val="608635886"/>
      </p:ext>
    </p:extLst>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I. Pre-litigation Conduct</a:t>
            </a:r>
            <a:endParaRPr lang="en-US" sz="3200" cap="small" dirty="0"/>
          </a:p>
        </p:txBody>
      </p:sp>
      <p:sp>
        <p:nvSpPr>
          <p:cNvPr id="3" name="Content Placeholder 2"/>
          <p:cNvSpPr>
            <a:spLocks noGrp="1"/>
          </p:cNvSpPr>
          <p:nvPr>
            <p:ph idx="1"/>
          </p:nvPr>
        </p:nvSpPr>
        <p:spPr/>
        <p:txBody>
          <a:bodyPr/>
          <a:lstStyle/>
          <a:p>
            <a:pPr marL="0" indent="0">
              <a:buNone/>
            </a:pPr>
            <a:r>
              <a:rPr lang="en-US" sz="2200" dirty="0" smtClean="0"/>
              <a:t>DOJ’s argument:</a:t>
            </a:r>
          </a:p>
          <a:p>
            <a:r>
              <a:rPr lang="en-US" sz="2200" dirty="0" smtClean="0"/>
              <a:t>EAJA </a:t>
            </a:r>
            <a:r>
              <a:rPr lang="en-US" sz="2200" dirty="0"/>
              <a:t>is distinguished from 28 </a:t>
            </a:r>
            <a:r>
              <a:rPr lang="en-US" sz="2200" dirty="0" smtClean="0"/>
              <a:t>USC </a:t>
            </a:r>
            <a:r>
              <a:rPr lang="en-US" sz="2200" dirty="0" smtClean="0">
                <a:latin typeface="Times New Roman" panose="02020603050405020304" pitchFamily="18" charset="0"/>
                <a:cs typeface="Times New Roman" panose="02020603050405020304" pitchFamily="18" charset="0"/>
              </a:rPr>
              <a:t>§</a:t>
            </a:r>
            <a:r>
              <a:rPr lang="en-US" sz="2200" dirty="0" smtClean="0"/>
              <a:t> </a:t>
            </a:r>
            <a:r>
              <a:rPr lang="en-US" sz="2200" dirty="0"/>
              <a:t>1498.</a:t>
            </a:r>
          </a:p>
          <a:p>
            <a:r>
              <a:rPr lang="en-US" sz="2200" dirty="0"/>
              <a:t>Eminent domain – government has the legal right to take patents subject to compensation to patent owner</a:t>
            </a:r>
            <a:r>
              <a:rPr lang="en-US" sz="2200" dirty="0" smtClean="0"/>
              <a:t>.</a:t>
            </a:r>
          </a:p>
          <a:p>
            <a:r>
              <a:rPr lang="en-US" sz="2200" dirty="0" smtClean="0"/>
              <a:t>Government does not take a formal position; the government simply acts, lawfully using a patent invention as permitted under statute.</a:t>
            </a:r>
            <a:endParaRPr lang="en-US" sz="2200" dirty="0"/>
          </a:p>
          <a:p>
            <a:endParaRPr lang="en-US"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13</a:t>
            </a:fld>
            <a:endParaRPr lang="en-US" dirty="0"/>
          </a:p>
        </p:txBody>
      </p:sp>
    </p:spTree>
    <p:extLst>
      <p:ext uri="{BB962C8B-B14F-4D97-AF65-F5344CB8AC3E}">
        <p14:creationId xmlns:p14="http://schemas.microsoft.com/office/powerpoint/2010/main" val="1144575953"/>
      </p:ext>
    </p:extLst>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I. Pre-litigation Conduct</a:t>
            </a:r>
            <a:endParaRPr lang="en-US" sz="3200" cap="small" dirty="0"/>
          </a:p>
        </p:txBody>
      </p:sp>
      <p:sp>
        <p:nvSpPr>
          <p:cNvPr id="3" name="Content Placeholder 2"/>
          <p:cNvSpPr>
            <a:spLocks noGrp="1"/>
          </p:cNvSpPr>
          <p:nvPr>
            <p:ph idx="1"/>
          </p:nvPr>
        </p:nvSpPr>
        <p:spPr/>
        <p:txBody>
          <a:bodyPr/>
          <a:lstStyle/>
          <a:p>
            <a:r>
              <a:rPr lang="en-US" sz="2200" dirty="0" smtClean="0"/>
              <a:t>EAJA defines “position of the United States” includes “in addition to the position taken by the United States in the civil action, the action or failure to act by the agency upon which the civil action is based…  </a:t>
            </a:r>
            <a:r>
              <a:rPr lang="en-US" sz="2200" i="1" dirty="0" smtClean="0"/>
              <a:t>28 USC </a:t>
            </a:r>
            <a:r>
              <a:rPr lang="en-US" sz="2200" i="1" dirty="0" smtClean="0">
                <a:latin typeface="Times New Roman" panose="02020603050405020304" pitchFamily="18" charset="0"/>
                <a:cs typeface="Times New Roman" panose="02020603050405020304" pitchFamily="18" charset="0"/>
              </a:rPr>
              <a:t>§</a:t>
            </a:r>
            <a:r>
              <a:rPr lang="en-US" sz="2200" i="1" dirty="0" smtClean="0"/>
              <a:t>1498 </a:t>
            </a:r>
            <a:r>
              <a:rPr lang="en-US" sz="2200" i="1" dirty="0" smtClean="0"/>
              <a:t>does not have this definition.</a:t>
            </a:r>
          </a:p>
          <a:p>
            <a:r>
              <a:rPr lang="en-US" sz="2200" dirty="0" smtClean="0"/>
              <a:t>Consideration of pre-litigation conduct makes no sense for 28 USC </a:t>
            </a:r>
            <a:r>
              <a:rPr lang="en-US" sz="2200" dirty="0" smtClean="0">
                <a:latin typeface="Times New Roman" panose="02020603050405020304" pitchFamily="18" charset="0"/>
                <a:cs typeface="Times New Roman" panose="02020603050405020304" pitchFamily="18" charset="0"/>
              </a:rPr>
              <a:t>§</a:t>
            </a:r>
            <a:r>
              <a:rPr lang="en-US" sz="2200" dirty="0" smtClean="0"/>
              <a:t>1498 </a:t>
            </a:r>
            <a:r>
              <a:rPr lang="en-US" sz="2200" dirty="0" smtClean="0"/>
              <a:t>since such conduct (i.e. infringement) would invariably result in the “position of the United States” being unjustified.	</a:t>
            </a:r>
          </a:p>
          <a:p>
            <a:r>
              <a:rPr lang="en-US" sz="2200" dirty="0" smtClean="0"/>
              <a:t>Although an administrative claim procedure is available, it is not a prerequisite and thus an analysis of the Government’s position is not necessarily available.</a:t>
            </a:r>
          </a:p>
          <a:p>
            <a:pPr lvl="1"/>
            <a:endParaRPr lang="en-US" sz="1800"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14</a:t>
            </a:fld>
            <a:endParaRPr lang="en-US" dirty="0"/>
          </a:p>
        </p:txBody>
      </p:sp>
    </p:spTree>
    <p:extLst>
      <p:ext uri="{BB962C8B-B14F-4D97-AF65-F5344CB8AC3E}">
        <p14:creationId xmlns:p14="http://schemas.microsoft.com/office/powerpoint/2010/main" val="3130534588"/>
      </p:ext>
    </p:extLst>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I. Pre-litigation conduct</a:t>
            </a:r>
            <a:endParaRPr lang="en-US" sz="3200" cap="small" dirty="0"/>
          </a:p>
        </p:txBody>
      </p:sp>
      <p:sp>
        <p:nvSpPr>
          <p:cNvPr id="3" name="Content Placeholder 2"/>
          <p:cNvSpPr>
            <a:spLocks noGrp="1"/>
          </p:cNvSpPr>
          <p:nvPr>
            <p:ph idx="1"/>
          </p:nvPr>
        </p:nvSpPr>
        <p:spPr/>
        <p:txBody>
          <a:bodyPr/>
          <a:lstStyle/>
          <a:p>
            <a:r>
              <a:rPr lang="en-US" sz="2000" dirty="0" smtClean="0"/>
              <a:t>Even if pre-litigation conduct could be considered, the CFC went to far.</a:t>
            </a:r>
          </a:p>
          <a:p>
            <a:r>
              <a:rPr lang="en-US" sz="2000" dirty="0" smtClean="0"/>
              <a:t>Filing of patent applications and issuing papers are not misconduct and are not determinative of whether a taking has occurred.</a:t>
            </a:r>
          </a:p>
          <a:p>
            <a:r>
              <a:rPr lang="en-US" sz="2000" dirty="0" smtClean="0"/>
              <a:t>“</a:t>
            </a:r>
            <a:r>
              <a:rPr lang="en-US" sz="2000" i="1" dirty="0" smtClean="0"/>
              <a:t>CFC opinion is paradoxical:</a:t>
            </a:r>
            <a:r>
              <a:rPr lang="en-US" sz="2000" i="1" dirty="0"/>
              <a:t> </a:t>
            </a:r>
            <a:r>
              <a:rPr lang="en-US" sz="2000" i="1" dirty="0" smtClean="0"/>
              <a:t> it awarded attorney’s fees under </a:t>
            </a:r>
            <a:r>
              <a:rPr lang="en-US" sz="2000" i="1" dirty="0" smtClean="0">
                <a:latin typeface="Times New Roman" panose="02020603050405020304" pitchFamily="18" charset="0"/>
                <a:cs typeface="Times New Roman" panose="02020603050405020304" pitchFamily="18" charset="0"/>
              </a:rPr>
              <a:t>§</a:t>
            </a:r>
            <a:r>
              <a:rPr lang="en-US" sz="2000" i="1" dirty="0" smtClean="0"/>
              <a:t>1498 for doing precisely what the very same statute authorized, taking a license without the consent of the patent owner, while basing the liability for such fees on conduct not directly related to the taking of the license</a:t>
            </a:r>
            <a:r>
              <a:rPr lang="en-US" sz="2000" dirty="0" smtClean="0"/>
              <a:t>.”</a:t>
            </a:r>
          </a:p>
          <a:p>
            <a:r>
              <a:rPr lang="en-US" sz="2000" dirty="0" smtClean="0"/>
              <a:t>CFC accused the government of violating a non-disclosure agreement in 2003 or </a:t>
            </a:r>
            <a:r>
              <a:rPr lang="en-US" sz="2000" dirty="0" smtClean="0"/>
              <a:t>2004 – </a:t>
            </a:r>
            <a:r>
              <a:rPr lang="en-US" sz="2000" dirty="0" smtClean="0"/>
              <a:t>this charge was </a:t>
            </a:r>
            <a:r>
              <a:rPr lang="en-US" sz="2000" u="sng" dirty="0" smtClean="0"/>
              <a:t>never</a:t>
            </a:r>
            <a:r>
              <a:rPr lang="en-US" sz="2000" dirty="0" smtClean="0"/>
              <a:t> pleaded (plus would be time barred under EAJA).</a:t>
            </a:r>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15</a:t>
            </a:fld>
            <a:endParaRPr lang="en-US" dirty="0"/>
          </a:p>
        </p:txBody>
      </p:sp>
    </p:spTree>
    <p:extLst>
      <p:ext uri="{BB962C8B-B14F-4D97-AF65-F5344CB8AC3E}">
        <p14:creationId xmlns:p14="http://schemas.microsoft.com/office/powerpoint/2010/main" val="3406496581"/>
      </p:ext>
    </p:extLst>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t>
            </a:r>
            <a:r>
              <a:rPr lang="en-US" sz="3200" cap="small" dirty="0" smtClean="0"/>
              <a:t>Pre-litigation Conduct</a:t>
            </a:r>
            <a:endParaRPr lang="en-US" sz="3200" cap="small" dirty="0"/>
          </a:p>
        </p:txBody>
      </p:sp>
      <p:sp>
        <p:nvSpPr>
          <p:cNvPr id="3" name="Content Placeholder 2"/>
          <p:cNvSpPr>
            <a:spLocks noGrp="1"/>
          </p:cNvSpPr>
          <p:nvPr>
            <p:ph idx="1"/>
          </p:nvPr>
        </p:nvSpPr>
        <p:spPr/>
        <p:txBody>
          <a:bodyPr/>
          <a:lstStyle/>
          <a:p>
            <a:r>
              <a:rPr lang="en-US" sz="2200" dirty="0" smtClean="0"/>
              <a:t>Government’s position was substantially justified:</a:t>
            </a:r>
          </a:p>
          <a:p>
            <a:pPr lvl="1"/>
            <a:r>
              <a:rPr lang="en-US" sz="2200" dirty="0" smtClean="0"/>
              <a:t>Four claims found invalid thus challenge had merit.</a:t>
            </a:r>
          </a:p>
          <a:p>
            <a:pPr lvl="1"/>
            <a:r>
              <a:rPr lang="en-US" sz="2200" dirty="0" smtClean="0"/>
              <a:t>Government succeeded in limiting compensation to $200K instead of $5.6M.</a:t>
            </a:r>
            <a:endParaRPr lang="en-US" sz="2200"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16</a:t>
            </a:fld>
            <a:endParaRPr lang="en-US" dirty="0"/>
          </a:p>
        </p:txBody>
      </p:sp>
    </p:spTree>
    <p:extLst>
      <p:ext uri="{BB962C8B-B14F-4D97-AF65-F5344CB8AC3E}">
        <p14:creationId xmlns:p14="http://schemas.microsoft.com/office/powerpoint/2010/main" val="1831523963"/>
      </p:ext>
    </p:extLst>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II. Reasonableness of Fee Award </a:t>
            </a:r>
            <a:endParaRPr lang="en-US" sz="3200" cap="small" dirty="0"/>
          </a:p>
        </p:txBody>
      </p:sp>
      <p:sp>
        <p:nvSpPr>
          <p:cNvPr id="3" name="Content Placeholder 2"/>
          <p:cNvSpPr>
            <a:spLocks noGrp="1"/>
          </p:cNvSpPr>
          <p:nvPr>
            <p:ph idx="1"/>
          </p:nvPr>
        </p:nvSpPr>
        <p:spPr/>
        <p:txBody>
          <a:bodyPr/>
          <a:lstStyle/>
          <a:p>
            <a:pPr marL="0" indent="0">
              <a:buNone/>
            </a:pPr>
            <a:r>
              <a:rPr lang="en-US" sz="2200" dirty="0" smtClean="0"/>
              <a:t>DOJ’s position:</a:t>
            </a:r>
          </a:p>
          <a:p>
            <a:r>
              <a:rPr lang="en-US" sz="2200" dirty="0" smtClean="0"/>
              <a:t>Fee award should have been adjusted to account for </a:t>
            </a:r>
            <a:r>
              <a:rPr lang="en-US" sz="2200" dirty="0" err="1" smtClean="0"/>
              <a:t>Hitkansut’s</a:t>
            </a:r>
            <a:r>
              <a:rPr lang="en-US" sz="2200" dirty="0" smtClean="0"/>
              <a:t> limited success.</a:t>
            </a:r>
          </a:p>
          <a:p>
            <a:r>
              <a:rPr lang="en-US" sz="2200" dirty="0" smtClean="0"/>
              <a:t>Focus on actual result not potential claim.</a:t>
            </a:r>
            <a:endParaRPr lang="en-US" sz="2200"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17</a:t>
            </a:fld>
            <a:endParaRPr lang="en-US" dirty="0"/>
          </a:p>
        </p:txBody>
      </p:sp>
    </p:spTree>
    <p:extLst>
      <p:ext uri="{BB962C8B-B14F-4D97-AF65-F5344CB8AC3E}">
        <p14:creationId xmlns:p14="http://schemas.microsoft.com/office/powerpoint/2010/main" val="2860066331"/>
      </p:ext>
    </p:extLst>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650" y="153988"/>
            <a:ext cx="8775700" cy="877163"/>
          </a:xfrm>
        </p:spPr>
        <p:txBody>
          <a:bodyPr/>
          <a:lstStyle/>
          <a:p>
            <a:r>
              <a:rPr lang="en-US" sz="3200" cap="small" dirty="0" err="1" smtClean="0"/>
              <a:t>FastShip</a:t>
            </a:r>
            <a:r>
              <a:rPr lang="en-US" sz="3200" cap="small" dirty="0" smtClean="0"/>
              <a:t>, LLC</a:t>
            </a:r>
            <a:endParaRPr lang="en-US" sz="3200" cap="small" dirty="0"/>
          </a:p>
        </p:txBody>
      </p:sp>
      <p:sp>
        <p:nvSpPr>
          <p:cNvPr id="3" name="Content Placeholder 2"/>
          <p:cNvSpPr>
            <a:spLocks noGrp="1"/>
          </p:cNvSpPr>
          <p:nvPr>
            <p:ph idx="1"/>
          </p:nvPr>
        </p:nvSpPr>
        <p:spPr>
          <a:xfrm>
            <a:off x="170265" y="1412776"/>
            <a:ext cx="8765773" cy="3456384"/>
          </a:xfrm>
        </p:spPr>
        <p:txBody>
          <a:bodyPr/>
          <a:lstStyle/>
          <a:p>
            <a:r>
              <a:rPr lang="en-US" sz="2200" i="1" dirty="0" err="1" smtClean="0"/>
              <a:t>FastShip</a:t>
            </a:r>
            <a:r>
              <a:rPr lang="en-US" sz="2200" i="1" dirty="0" smtClean="0"/>
              <a:t>, LLC v. United States</a:t>
            </a:r>
            <a:r>
              <a:rPr lang="en-US" sz="2200" dirty="0" smtClean="0"/>
              <a:t>, No. 12-484C (June 27, 2019</a:t>
            </a:r>
            <a:r>
              <a:rPr lang="en-US" sz="2200" dirty="0" smtClean="0"/>
              <a:t>).</a:t>
            </a:r>
            <a:endParaRPr lang="en-US" sz="2200" dirty="0" smtClean="0"/>
          </a:p>
          <a:p>
            <a:pPr lvl="1"/>
            <a:r>
              <a:rPr lang="en-US" sz="2200" dirty="0" smtClean="0"/>
              <a:t>2012- </a:t>
            </a:r>
            <a:r>
              <a:rPr lang="en-US" sz="2200" dirty="0" err="1" smtClean="0"/>
              <a:t>FastShip</a:t>
            </a:r>
            <a:r>
              <a:rPr lang="en-US" sz="2200" dirty="0" smtClean="0"/>
              <a:t> sued US for patent infringement for a class of littoral combat ships.</a:t>
            </a:r>
          </a:p>
          <a:p>
            <a:pPr lvl="1"/>
            <a:r>
              <a:rPr lang="en-US" sz="2200" dirty="0" smtClean="0"/>
              <a:t>CFC granted government’s motion for SJ finding some ships were not “manufactured” prior to the expiration of the patents in suit.</a:t>
            </a:r>
          </a:p>
          <a:p>
            <a:pPr lvl="1"/>
            <a:r>
              <a:rPr lang="en-US" sz="2200" dirty="0" smtClean="0"/>
              <a:t>2018- </a:t>
            </a:r>
            <a:r>
              <a:rPr lang="en-US" sz="2200" dirty="0" err="1" smtClean="0"/>
              <a:t>FastShip</a:t>
            </a:r>
            <a:r>
              <a:rPr lang="en-US" sz="2200" dirty="0" smtClean="0"/>
              <a:t> ultimately awarded $12.36M in damages, including delay damages. </a:t>
            </a:r>
            <a:r>
              <a:rPr lang="en-US" sz="2200" dirty="0" err="1" smtClean="0"/>
              <a:t>FastShip</a:t>
            </a:r>
            <a:r>
              <a:rPr lang="en-US" sz="2200" dirty="0" smtClean="0"/>
              <a:t> files motion for attorney fees and expenses.</a:t>
            </a:r>
          </a:p>
          <a:p>
            <a:pPr lvl="1"/>
            <a:r>
              <a:rPr lang="en-US" sz="2200" dirty="0" smtClean="0"/>
              <a:t>2019 – CFC awards </a:t>
            </a:r>
            <a:r>
              <a:rPr lang="en-US" sz="2200" dirty="0" err="1" smtClean="0"/>
              <a:t>FastShip</a:t>
            </a:r>
            <a:r>
              <a:rPr lang="en-US" sz="2200" dirty="0" smtClean="0"/>
              <a:t> $7.4M in attorney fees and related expenses.</a:t>
            </a:r>
          </a:p>
          <a:p>
            <a:pPr lvl="1"/>
            <a:endParaRPr lang="en-US" sz="2000" b="1" dirty="0" smtClean="0"/>
          </a:p>
          <a:p>
            <a:pPr lvl="1"/>
            <a:endParaRPr lang="en-US" sz="2000" b="1" dirty="0" smtClean="0"/>
          </a:p>
          <a:p>
            <a:pPr algn="ctr">
              <a:buNone/>
            </a:pPr>
            <a:r>
              <a:rPr lang="en-US" sz="2400" b="1" dirty="0" smtClean="0"/>
              <a:t>	</a:t>
            </a:r>
            <a:endParaRPr lang="en-US" sz="1200" dirty="0" smtClean="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18</a:t>
            </a:fld>
            <a:endParaRPr lang="en-US" dirty="0"/>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err="1" smtClean="0"/>
              <a:t>FastShip</a:t>
            </a:r>
            <a:r>
              <a:rPr lang="en-US" sz="3200" cap="small" dirty="0" smtClean="0"/>
              <a:t>, LLC</a:t>
            </a:r>
            <a:endParaRPr lang="en-US" sz="3200" cap="small" dirty="0"/>
          </a:p>
        </p:txBody>
      </p:sp>
      <p:sp>
        <p:nvSpPr>
          <p:cNvPr id="3" name="Content Placeholder 2"/>
          <p:cNvSpPr>
            <a:spLocks noGrp="1"/>
          </p:cNvSpPr>
          <p:nvPr>
            <p:ph idx="1"/>
          </p:nvPr>
        </p:nvSpPr>
        <p:spPr>
          <a:xfrm>
            <a:off x="457200" y="1052736"/>
            <a:ext cx="8229600" cy="5112568"/>
          </a:xfrm>
        </p:spPr>
        <p:txBody>
          <a:bodyPr/>
          <a:lstStyle/>
          <a:p>
            <a:pPr>
              <a:buNone/>
            </a:pPr>
            <a:endParaRPr lang="en-US" sz="2000" b="1" dirty="0" smtClean="0"/>
          </a:p>
          <a:p>
            <a:r>
              <a:rPr lang="en-US" sz="2200" dirty="0" smtClean="0"/>
              <a:t>CFC held that Government’s position was not substantially justified based on the government’s ENTIRE CONDUCT (Hitkansut).</a:t>
            </a:r>
          </a:p>
          <a:p>
            <a:pPr lvl="1"/>
            <a:r>
              <a:rPr lang="en-US" sz="2200" dirty="0" smtClean="0"/>
              <a:t>Pre-litigation conduct:</a:t>
            </a:r>
          </a:p>
          <a:p>
            <a:pPr lvl="2"/>
            <a:r>
              <a:rPr lang="en-US" sz="2200" dirty="0" smtClean="0"/>
              <a:t>Navy’s contractor met with </a:t>
            </a:r>
            <a:r>
              <a:rPr lang="en-US" sz="2200" dirty="0" err="1" smtClean="0"/>
              <a:t>FastShip</a:t>
            </a:r>
            <a:r>
              <a:rPr lang="en-US" sz="2200" dirty="0" smtClean="0"/>
              <a:t>, signed a confidentiality agreement, but thereafter contractor manufactured the ships and infringed.</a:t>
            </a:r>
          </a:p>
          <a:p>
            <a:pPr lvl="2"/>
            <a:r>
              <a:rPr lang="en-US" sz="2200" dirty="0" smtClean="0"/>
              <a:t>Navy delayed responding to </a:t>
            </a:r>
            <a:r>
              <a:rPr lang="en-US" sz="2200" dirty="0" err="1" smtClean="0"/>
              <a:t>FastShip’s</a:t>
            </a:r>
            <a:r>
              <a:rPr lang="en-US" sz="2200" dirty="0" smtClean="0"/>
              <a:t> administrative claim for two years, and responded with a two page denial.</a:t>
            </a:r>
          </a:p>
          <a:p>
            <a:pPr lvl="1"/>
            <a:endParaRPr lang="en-US" sz="2200"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19</a:t>
            </a:fld>
            <a:endParaRPr lang="en-US" dirty="0"/>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Timeline</a:t>
            </a:r>
            <a:endParaRPr lang="en-US" sz="3200" cap="small"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2</a:t>
            </a:fld>
            <a:endParaRPr lang="en-US" dirty="0"/>
          </a:p>
        </p:txBody>
      </p:sp>
      <p:sp>
        <p:nvSpPr>
          <p:cNvPr id="3" name="Content Placeholder 2"/>
          <p:cNvSpPr>
            <a:spLocks noGrp="1"/>
          </p:cNvSpPr>
          <p:nvPr>
            <p:ph idx="1"/>
          </p:nvPr>
        </p:nvSpPr>
        <p:spPr/>
        <p:txBody>
          <a:bodyPr/>
          <a:lstStyle/>
          <a:p>
            <a:r>
              <a:rPr lang="en-US" sz="1800" i="1" dirty="0" smtClean="0"/>
              <a:t>Hitkansut LLC &amp; </a:t>
            </a:r>
            <a:r>
              <a:rPr lang="en-US" sz="1800" i="1" dirty="0" err="1" smtClean="0"/>
              <a:t>Acceledyne</a:t>
            </a:r>
            <a:r>
              <a:rPr lang="en-US" sz="1800" i="1" dirty="0" smtClean="0"/>
              <a:t> Technologies, LTD v. United States.</a:t>
            </a:r>
          </a:p>
          <a:p>
            <a:r>
              <a:rPr lang="en-US" sz="1800" dirty="0" smtClean="0"/>
              <a:t>May </a:t>
            </a:r>
            <a:r>
              <a:rPr lang="en-US" sz="1800" dirty="0" smtClean="0"/>
              <a:t>2012:  Hitkansut </a:t>
            </a:r>
            <a:r>
              <a:rPr lang="en-US" sz="1800" dirty="0" smtClean="0"/>
              <a:t>filed suit in the CFC for use of the process claimed in U.S. Patent No. 7,175,722 (‘722 Patent).</a:t>
            </a:r>
          </a:p>
          <a:p>
            <a:r>
              <a:rPr lang="en-US" sz="1800" dirty="0" smtClean="0"/>
              <a:t>CFC ruled on SJ finding that claims 7, 8, and 14 were not directed to eligible subject matter.</a:t>
            </a:r>
          </a:p>
          <a:p>
            <a:r>
              <a:rPr lang="en-US" sz="1800" dirty="0" smtClean="0"/>
              <a:t>CFC found claim 2 be invalid under 35 USC </a:t>
            </a:r>
            <a:r>
              <a:rPr lang="en-US" sz="1800" dirty="0" smtClean="0">
                <a:latin typeface="Times New Roman" panose="02020603050405020304" pitchFamily="18" charset="0"/>
                <a:cs typeface="Times New Roman" panose="02020603050405020304" pitchFamily="18" charset="0"/>
              </a:rPr>
              <a:t>§ </a:t>
            </a:r>
            <a:r>
              <a:rPr lang="en-US" sz="1800" dirty="0" smtClean="0">
                <a:latin typeface="+mj-lt"/>
                <a:cs typeface="Times New Roman" panose="02020603050405020304" pitchFamily="18" charset="0"/>
              </a:rPr>
              <a:t>112, paragraph 4.</a:t>
            </a:r>
          </a:p>
          <a:p>
            <a:r>
              <a:rPr lang="en-US" sz="1800" dirty="0" smtClean="0">
                <a:latin typeface="+mj-lt"/>
                <a:cs typeface="Times New Roman" panose="02020603050405020304" pitchFamily="18" charset="0"/>
              </a:rPr>
              <a:t>2016:  14 </a:t>
            </a:r>
            <a:r>
              <a:rPr lang="en-US" sz="1800" dirty="0" smtClean="0">
                <a:latin typeface="+mj-lt"/>
                <a:cs typeface="Times New Roman" panose="02020603050405020304" pitchFamily="18" charset="0"/>
              </a:rPr>
              <a:t>day </a:t>
            </a:r>
            <a:r>
              <a:rPr lang="en-US" sz="1800" dirty="0" smtClean="0">
                <a:latin typeface="+mj-lt"/>
                <a:cs typeface="Times New Roman" panose="02020603050405020304" pitchFamily="18" charset="0"/>
              </a:rPr>
              <a:t>trial. </a:t>
            </a:r>
          </a:p>
          <a:p>
            <a:r>
              <a:rPr lang="en-US" sz="1800" dirty="0" smtClean="0">
                <a:latin typeface="+mj-lt"/>
                <a:cs typeface="Times New Roman" panose="02020603050405020304" pitchFamily="18" charset="0"/>
              </a:rPr>
              <a:t>February 2017:  </a:t>
            </a:r>
            <a:r>
              <a:rPr lang="en-US" sz="1800" dirty="0" smtClean="0">
                <a:latin typeface="+mj-lt"/>
                <a:cs typeface="Times New Roman" panose="02020603050405020304" pitchFamily="18" charset="0"/>
              </a:rPr>
              <a:t>CFC </a:t>
            </a:r>
            <a:r>
              <a:rPr lang="en-US" sz="1800" dirty="0" smtClean="0">
                <a:latin typeface="+mj-lt"/>
                <a:cs typeface="Times New Roman" panose="02020603050405020304" pitchFamily="18" charset="0"/>
              </a:rPr>
              <a:t>found claims 1, 6, and 11 infringed </a:t>
            </a:r>
            <a:r>
              <a:rPr lang="en-US" sz="1800" i="1" dirty="0" smtClean="0">
                <a:latin typeface="+mj-lt"/>
                <a:cs typeface="Times New Roman" panose="02020603050405020304" pitchFamily="18" charset="0"/>
              </a:rPr>
              <a:t>(Hitkansut LLC v. United States</a:t>
            </a:r>
            <a:r>
              <a:rPr lang="en-US" sz="1800" dirty="0" smtClean="0">
                <a:latin typeface="+mj-lt"/>
                <a:cs typeface="Times New Roman" panose="02020603050405020304" pitchFamily="18" charset="0"/>
              </a:rPr>
              <a:t>, 130 Fed. Cl. 353,395 (Fed Cl. 2017).</a:t>
            </a:r>
            <a:endParaRPr lang="en-US" sz="1800" dirty="0" smtClean="0">
              <a:latin typeface="+mj-lt"/>
            </a:endParaRPr>
          </a:p>
          <a:p>
            <a:endParaRPr lang="en-US" sz="2000" dirty="0"/>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err="1" smtClean="0"/>
              <a:t>FastShip</a:t>
            </a:r>
            <a:r>
              <a:rPr lang="en-US" sz="3200" cap="small" dirty="0" smtClean="0"/>
              <a:t>, LLC</a:t>
            </a:r>
            <a:endParaRPr lang="en-US" sz="3200" cap="small" dirty="0"/>
          </a:p>
        </p:txBody>
      </p:sp>
      <p:sp>
        <p:nvSpPr>
          <p:cNvPr id="3" name="Content Placeholder 2"/>
          <p:cNvSpPr>
            <a:spLocks noGrp="1"/>
          </p:cNvSpPr>
          <p:nvPr>
            <p:ph idx="1"/>
          </p:nvPr>
        </p:nvSpPr>
        <p:spPr>
          <a:xfrm>
            <a:off x="457200" y="1340768"/>
            <a:ext cx="8229600" cy="4677065"/>
          </a:xfrm>
        </p:spPr>
        <p:txBody>
          <a:bodyPr/>
          <a:lstStyle/>
          <a:p>
            <a:r>
              <a:rPr lang="en-US" sz="2200" dirty="0">
                <a:solidFill>
                  <a:srgbClr val="000000"/>
                </a:solidFill>
              </a:rPr>
              <a:t>During litigation:</a:t>
            </a:r>
          </a:p>
          <a:p>
            <a:pPr lvl="1"/>
            <a:r>
              <a:rPr lang="en-US" sz="2200" dirty="0">
                <a:solidFill>
                  <a:srgbClr val="000000"/>
                </a:solidFill>
              </a:rPr>
              <a:t>Government </a:t>
            </a:r>
            <a:r>
              <a:rPr lang="en-US" sz="2200" dirty="0" smtClean="0">
                <a:solidFill>
                  <a:srgbClr val="000000"/>
                </a:solidFill>
              </a:rPr>
              <a:t>was unsuccessful </a:t>
            </a:r>
            <a:r>
              <a:rPr lang="en-US" sz="2200" dirty="0">
                <a:solidFill>
                  <a:srgbClr val="000000"/>
                </a:solidFill>
              </a:rPr>
              <a:t>on validity argument in part based on testimony from Government’s own </a:t>
            </a:r>
            <a:r>
              <a:rPr lang="en-US" sz="2200" dirty="0" smtClean="0">
                <a:solidFill>
                  <a:srgbClr val="000000"/>
                </a:solidFill>
              </a:rPr>
              <a:t>expert.</a:t>
            </a:r>
            <a:endParaRPr lang="en-US" sz="2200" dirty="0">
              <a:solidFill>
                <a:srgbClr val="000000"/>
              </a:solidFill>
            </a:endParaRPr>
          </a:p>
          <a:p>
            <a:pPr lvl="1"/>
            <a:r>
              <a:rPr lang="en-US" sz="2200" dirty="0">
                <a:solidFill>
                  <a:srgbClr val="000000"/>
                </a:solidFill>
              </a:rPr>
              <a:t>Government’s used incorrect units in its analysis of </a:t>
            </a:r>
            <a:r>
              <a:rPr lang="en-US" sz="2200" dirty="0" smtClean="0">
                <a:solidFill>
                  <a:srgbClr val="000000"/>
                </a:solidFill>
              </a:rPr>
              <a:t>non-infringement.</a:t>
            </a:r>
            <a:endParaRPr lang="en-US" sz="2200" dirty="0">
              <a:solidFill>
                <a:srgbClr val="000000"/>
              </a:solidFill>
            </a:endParaRPr>
          </a:p>
          <a:p>
            <a:pPr lvl="1"/>
            <a:r>
              <a:rPr lang="en-US" sz="2200" dirty="0">
                <a:solidFill>
                  <a:srgbClr val="000000"/>
                </a:solidFill>
              </a:rPr>
              <a:t>Government’s expert had “extraordinary skill” in the art and it was unreasonable to use </a:t>
            </a:r>
            <a:r>
              <a:rPr lang="en-US" sz="2200" dirty="0" smtClean="0">
                <a:solidFill>
                  <a:srgbClr val="000000"/>
                </a:solidFill>
              </a:rPr>
              <a:t>him.</a:t>
            </a:r>
            <a:endParaRPr lang="en-US" sz="1800" dirty="0">
              <a:solidFill>
                <a:srgbClr val="000000"/>
              </a:solidFill>
            </a:endParaRPr>
          </a:p>
          <a:p>
            <a:pPr marL="344487" indent="-342900"/>
            <a:r>
              <a:rPr lang="en-US" sz="2200" dirty="0" smtClean="0">
                <a:solidFill>
                  <a:srgbClr val="000000"/>
                </a:solidFill>
              </a:rPr>
              <a:t>Appeal by DOJ expected.</a:t>
            </a:r>
            <a:endParaRPr lang="en-US" sz="2200" dirty="0">
              <a:solidFill>
                <a:srgbClr val="000000"/>
              </a:solidFill>
            </a:endParaRPr>
          </a:p>
          <a:p>
            <a:pPr lvl="2"/>
            <a:endParaRPr lang="en-US" sz="1400" dirty="0">
              <a:solidFill>
                <a:srgbClr val="000000"/>
              </a:solidFill>
            </a:endParaRPr>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20</a:t>
            </a:fld>
            <a:endParaRPr lang="en-US" dirty="0"/>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smtClean="0"/>
              <a:t>What Does this Mean?</a:t>
            </a:r>
            <a:endParaRPr lang="en-US" sz="3600" cap="small" dirty="0"/>
          </a:p>
        </p:txBody>
      </p:sp>
      <p:sp>
        <p:nvSpPr>
          <p:cNvPr id="3" name="Content Placeholder 2"/>
          <p:cNvSpPr>
            <a:spLocks noGrp="1"/>
          </p:cNvSpPr>
          <p:nvPr>
            <p:ph idx="1"/>
          </p:nvPr>
        </p:nvSpPr>
        <p:spPr/>
        <p:txBody>
          <a:bodyPr/>
          <a:lstStyle/>
          <a:p>
            <a:r>
              <a:rPr lang="en-US" sz="2200" dirty="0" smtClean="0"/>
              <a:t>Increases the potential of patent suits against the government even where costs exceed potential </a:t>
            </a:r>
            <a:r>
              <a:rPr lang="en-US" sz="2200" dirty="0" smtClean="0"/>
              <a:t>damages. </a:t>
            </a:r>
          </a:p>
          <a:p>
            <a:r>
              <a:rPr lang="en-US" sz="2200" dirty="0" smtClean="0"/>
              <a:t>Provides leverage to licensors negotiating with government and its contractors.</a:t>
            </a:r>
          </a:p>
          <a:p>
            <a:r>
              <a:rPr lang="en-US" sz="2200" dirty="0" smtClean="0"/>
              <a:t>May </a:t>
            </a:r>
            <a:r>
              <a:rPr lang="en-US" sz="2200" dirty="0" smtClean="0"/>
              <a:t>encourage transfer of patent from a large company to a nonprofit or entity with no more than 500 employees.</a:t>
            </a:r>
          </a:p>
          <a:p>
            <a:endParaRPr lang="en-US" sz="2200" dirty="0" smtClean="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21</a:t>
            </a:fld>
            <a:endParaRPr lang="en-US" dirty="0"/>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What does this mean for DOE labs?</a:t>
            </a:r>
            <a:endParaRPr lang="en-US" sz="3200" cap="small" dirty="0"/>
          </a:p>
        </p:txBody>
      </p:sp>
      <p:sp>
        <p:nvSpPr>
          <p:cNvPr id="3" name="Content Placeholder 2"/>
          <p:cNvSpPr>
            <a:spLocks noGrp="1"/>
          </p:cNvSpPr>
          <p:nvPr>
            <p:ph idx="1"/>
          </p:nvPr>
        </p:nvSpPr>
        <p:spPr/>
        <p:txBody>
          <a:bodyPr/>
          <a:lstStyle/>
          <a:p>
            <a:r>
              <a:rPr lang="en-US" sz="2200" dirty="0" smtClean="0"/>
              <a:t>Potential need for infringement analysis prior to engaging in R&amp;D and subcontracting; increase costs and possible delay.</a:t>
            </a:r>
          </a:p>
          <a:p>
            <a:r>
              <a:rPr lang="en-US" sz="2200" dirty="0" smtClean="0"/>
              <a:t>Behavior of Lab employees will be scrutinized.</a:t>
            </a:r>
          </a:p>
          <a:p>
            <a:r>
              <a:rPr lang="en-US" sz="2200" dirty="0" smtClean="0"/>
              <a:t>Potential uncertainty regarding third party collaborations as risk potentially increased regarding “conduct” and indemnity clauses.</a:t>
            </a:r>
          </a:p>
          <a:p>
            <a:r>
              <a:rPr lang="en-US" sz="2200" dirty="0" smtClean="0"/>
              <a:t>Encourages lawsuits against DOE contractors.</a:t>
            </a:r>
          </a:p>
          <a:p>
            <a:r>
              <a:rPr lang="en-US" sz="2200" dirty="0" smtClean="0"/>
              <a:t>Reduces R&amp;D budgets since costs will be expended for settlements rather than attorney fees which could easily dwarf damages.</a:t>
            </a:r>
          </a:p>
          <a:p>
            <a:endParaRPr lang="en-US" sz="2000" dirty="0" smtClean="0"/>
          </a:p>
          <a:p>
            <a:endParaRPr lang="en-US" sz="2000"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22</a:t>
            </a:fld>
            <a:endParaRPr lang="en-US" dirty="0"/>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small" dirty="0" smtClean="0"/>
              <a:t>Questions?</a:t>
            </a:r>
            <a:endParaRPr lang="en-US" sz="3600" cap="small"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0750" y="1978819"/>
            <a:ext cx="4762500" cy="3568700"/>
          </a:xfrm>
        </p:spPr>
      </p:pic>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23</a:t>
            </a:fld>
            <a:endParaRPr lang="en-US" dirty="0"/>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Timeline</a:t>
            </a:r>
            <a:endParaRPr lang="en-US" sz="3200" cap="small"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3</a:t>
            </a:fld>
            <a:endParaRPr lang="en-US" dirty="0"/>
          </a:p>
        </p:txBody>
      </p:sp>
      <p:sp>
        <p:nvSpPr>
          <p:cNvPr id="3" name="Content Placeholder 2"/>
          <p:cNvSpPr>
            <a:spLocks noGrp="1"/>
          </p:cNvSpPr>
          <p:nvPr>
            <p:ph idx="1"/>
          </p:nvPr>
        </p:nvSpPr>
        <p:spPr>
          <a:xfrm>
            <a:off x="457200" y="1124744"/>
            <a:ext cx="8229600" cy="4901393"/>
          </a:xfrm>
        </p:spPr>
        <p:txBody>
          <a:bodyPr/>
          <a:lstStyle/>
          <a:p>
            <a:r>
              <a:rPr lang="en-US" sz="1600" dirty="0" smtClean="0"/>
              <a:t>Re damages, Hitkansut sought $5.6M in royalties based on a rate of 8% to 10% of the funding received by ORNL through R&amp;D funding on the accused process.</a:t>
            </a:r>
          </a:p>
          <a:p>
            <a:r>
              <a:rPr lang="en-US" sz="1600" dirty="0" smtClean="0"/>
              <a:t>CFC rejected the “royalty on research” theory.</a:t>
            </a:r>
          </a:p>
          <a:p>
            <a:r>
              <a:rPr lang="en-US" sz="1600" dirty="0" smtClean="0"/>
              <a:t>CFC awards Hitkansut $200K (= upfront fee for a license to conduct research), plus interest.</a:t>
            </a:r>
          </a:p>
          <a:p>
            <a:r>
              <a:rPr lang="en-US" sz="1600" dirty="0" smtClean="0"/>
              <a:t>March </a:t>
            </a:r>
            <a:r>
              <a:rPr lang="en-US" sz="1600" dirty="0" smtClean="0"/>
              <a:t>2017:  Both </a:t>
            </a:r>
            <a:r>
              <a:rPr lang="en-US" sz="1600" dirty="0" smtClean="0"/>
              <a:t>parties filed noticed to appeal to CAFC.</a:t>
            </a:r>
          </a:p>
          <a:p>
            <a:r>
              <a:rPr lang="en-US" sz="1600" dirty="0" smtClean="0"/>
              <a:t>May </a:t>
            </a:r>
            <a:r>
              <a:rPr lang="en-US" sz="1600" dirty="0" smtClean="0"/>
              <a:t>2018:  CFC </a:t>
            </a:r>
            <a:r>
              <a:rPr lang="en-US" sz="1600" dirty="0" smtClean="0"/>
              <a:t>decision affirmed by CAFC.</a:t>
            </a:r>
          </a:p>
          <a:p>
            <a:r>
              <a:rPr lang="en-US" sz="1600" dirty="0" smtClean="0"/>
              <a:t>October </a:t>
            </a:r>
            <a:r>
              <a:rPr lang="en-US" sz="1600" dirty="0" smtClean="0"/>
              <a:t>2018:  Hitkansut </a:t>
            </a:r>
            <a:r>
              <a:rPr lang="en-US" sz="1600" dirty="0" smtClean="0"/>
              <a:t>filed in CFC for $4.51M in attorney and other costs.</a:t>
            </a:r>
          </a:p>
          <a:p>
            <a:r>
              <a:rPr lang="en-US" sz="1600" dirty="0" smtClean="0"/>
              <a:t>March </a:t>
            </a:r>
            <a:r>
              <a:rPr lang="en-US" sz="1600" dirty="0" smtClean="0"/>
              <a:t>2019:  CFC </a:t>
            </a:r>
            <a:r>
              <a:rPr lang="en-US" sz="1600" dirty="0" smtClean="0"/>
              <a:t>awards Hitkansut $4.38M.</a:t>
            </a:r>
          </a:p>
          <a:p>
            <a:r>
              <a:rPr lang="en-US" sz="1600" dirty="0" smtClean="0"/>
              <a:t>May </a:t>
            </a:r>
            <a:r>
              <a:rPr lang="en-US" sz="1600" dirty="0" smtClean="0"/>
              <a:t>2019:  Notice </a:t>
            </a:r>
            <a:r>
              <a:rPr lang="en-US" sz="1600" dirty="0" smtClean="0"/>
              <a:t>of appeal to CAFC filed by </a:t>
            </a:r>
            <a:r>
              <a:rPr lang="en-US" sz="1600" dirty="0" smtClean="0"/>
              <a:t>DOJ.</a:t>
            </a:r>
            <a:endParaRPr lang="en-US" sz="1600" dirty="0" smtClean="0"/>
          </a:p>
          <a:p>
            <a:r>
              <a:rPr lang="en-US" sz="1600" dirty="0" smtClean="0"/>
              <a:t>June </a:t>
            </a:r>
            <a:r>
              <a:rPr lang="en-US" sz="1600" dirty="0" smtClean="0"/>
              <a:t>2019:  CFC </a:t>
            </a:r>
            <a:r>
              <a:rPr lang="en-US" sz="1600" dirty="0" smtClean="0"/>
              <a:t>issues </a:t>
            </a:r>
            <a:r>
              <a:rPr lang="en-US" sz="1600" dirty="0" err="1" smtClean="0"/>
              <a:t>FastShip</a:t>
            </a:r>
            <a:r>
              <a:rPr lang="en-US" sz="1600" dirty="0" smtClean="0"/>
              <a:t>, LLC opinion.</a:t>
            </a:r>
          </a:p>
          <a:p>
            <a:r>
              <a:rPr lang="en-US" sz="1600" dirty="0" smtClean="0"/>
              <a:t>August </a:t>
            </a:r>
            <a:r>
              <a:rPr lang="en-US" sz="1600" dirty="0" smtClean="0"/>
              <a:t>2019:  DOJ </a:t>
            </a:r>
            <a:r>
              <a:rPr lang="en-US" sz="1600" dirty="0" smtClean="0"/>
              <a:t>files </a:t>
            </a:r>
            <a:r>
              <a:rPr lang="en-US" sz="1600" dirty="0"/>
              <a:t>P</a:t>
            </a:r>
            <a:r>
              <a:rPr lang="en-US" sz="1600" dirty="0" smtClean="0"/>
              <a:t>rincipal Brief for </a:t>
            </a:r>
            <a:r>
              <a:rPr lang="en-US" sz="1600" dirty="0" smtClean="0"/>
              <a:t>Hitkansut.</a:t>
            </a:r>
            <a:endParaRPr lang="en-US" sz="1600" dirty="0"/>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28 USC </a:t>
            </a:r>
            <a:r>
              <a:rPr lang="en-US" sz="3200" dirty="0" smtClean="0">
                <a:latin typeface="Times New Roman" panose="02020603050405020304" pitchFamily="18" charset="0"/>
                <a:cs typeface="Times New Roman" panose="02020603050405020304" pitchFamily="18" charset="0"/>
              </a:rPr>
              <a:t>§</a:t>
            </a:r>
            <a:r>
              <a:rPr lang="en-US" sz="3200" dirty="0" smtClean="0"/>
              <a:t>1498(a</a:t>
            </a:r>
            <a:r>
              <a:rPr lang="en-US" sz="3200" dirty="0" smtClean="0"/>
              <a:t>)</a:t>
            </a:r>
            <a:endParaRPr lang="en-US" sz="3200" dirty="0"/>
          </a:p>
        </p:txBody>
      </p:sp>
      <p:sp>
        <p:nvSpPr>
          <p:cNvPr id="3" name="Content Placeholder 2"/>
          <p:cNvSpPr>
            <a:spLocks noGrp="1"/>
          </p:cNvSpPr>
          <p:nvPr>
            <p:ph idx="1"/>
          </p:nvPr>
        </p:nvSpPr>
        <p:spPr/>
        <p:txBody>
          <a:bodyPr/>
          <a:lstStyle/>
          <a:p>
            <a:pPr marL="0" indent="0">
              <a:buNone/>
            </a:pPr>
            <a:r>
              <a:rPr lang="en-US" sz="2200" dirty="0" smtClean="0"/>
              <a:t>Whenever </a:t>
            </a:r>
            <a:r>
              <a:rPr lang="en-US" sz="2200" dirty="0"/>
              <a:t>an invention described in and covered by a patent of the United States is used or manufactured by or for the United States without license of the owner thereof or lawful right to use or manufacture the same, </a:t>
            </a:r>
            <a:r>
              <a:rPr lang="en-US" sz="2200" dirty="0" smtClean="0"/>
              <a:t>the </a:t>
            </a:r>
            <a:r>
              <a:rPr lang="en-US" sz="2200" dirty="0"/>
              <a:t>owner’s remedy shall be by action against the United States </a:t>
            </a:r>
            <a:r>
              <a:rPr lang="en-US" sz="2200" dirty="0" smtClean="0"/>
              <a:t>in </a:t>
            </a:r>
            <a:r>
              <a:rPr lang="en-US" sz="2200" dirty="0"/>
              <a:t>the United States Court of Federal Claims for the recovery of his </a:t>
            </a:r>
            <a:r>
              <a:rPr lang="en-US" sz="2200" b="1" i="1" u="sng" dirty="0"/>
              <a:t>reasonable and entire compensation </a:t>
            </a:r>
            <a:r>
              <a:rPr lang="en-US" sz="2200" dirty="0"/>
              <a:t>for such use and manufacture. </a:t>
            </a:r>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4</a:t>
            </a:fld>
            <a:endParaRPr lang="en-US" dirty="0"/>
          </a:p>
        </p:txBody>
      </p:sp>
    </p:spTree>
    <p:extLst>
      <p:ext uri="{BB962C8B-B14F-4D97-AF65-F5344CB8AC3E}">
        <p14:creationId xmlns:p14="http://schemas.microsoft.com/office/powerpoint/2010/main" val="1835909341"/>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28 </a:t>
            </a:r>
            <a:r>
              <a:rPr lang="en-US" sz="3200" cap="small" dirty="0" smtClean="0"/>
              <a:t>USC</a:t>
            </a:r>
            <a:r>
              <a:rPr lang="en-US" sz="3200" dirty="0" smtClean="0"/>
              <a:t> </a:t>
            </a:r>
            <a:r>
              <a:rPr lang="en-US" sz="3200" dirty="0" smtClean="0">
                <a:latin typeface="Times New Roman" panose="02020603050405020304" pitchFamily="18" charset="0"/>
                <a:cs typeface="Times New Roman" panose="02020603050405020304" pitchFamily="18" charset="0"/>
              </a:rPr>
              <a:t>§</a:t>
            </a:r>
            <a:r>
              <a:rPr lang="en-US" sz="3200" dirty="0" smtClean="0"/>
              <a:t>1498(a</a:t>
            </a:r>
            <a:r>
              <a:rPr lang="en-US" sz="3200" dirty="0" smtClean="0"/>
              <a:t>) </a:t>
            </a:r>
            <a:r>
              <a:rPr lang="en-US" sz="3200" cap="small" dirty="0" smtClean="0"/>
              <a:t>Fee Shifting Provision</a:t>
            </a:r>
            <a:endParaRPr lang="en-US" sz="3200" cap="small" dirty="0"/>
          </a:p>
        </p:txBody>
      </p:sp>
      <p:sp>
        <p:nvSpPr>
          <p:cNvPr id="3" name="Content Placeholder 2"/>
          <p:cNvSpPr>
            <a:spLocks noGrp="1"/>
          </p:cNvSpPr>
          <p:nvPr>
            <p:ph idx="1"/>
          </p:nvPr>
        </p:nvSpPr>
        <p:spPr>
          <a:xfrm>
            <a:off x="457200" y="1214414"/>
            <a:ext cx="8229600" cy="4811723"/>
          </a:xfrm>
        </p:spPr>
        <p:txBody>
          <a:bodyPr/>
          <a:lstStyle/>
          <a:p>
            <a:r>
              <a:rPr lang="en-US" sz="1800" dirty="0"/>
              <a:t>Reasonable and entire compensation shall include </a:t>
            </a:r>
            <a:endParaRPr lang="en-US" sz="1800" dirty="0" smtClean="0"/>
          </a:p>
          <a:p>
            <a:pPr lvl="1"/>
            <a:r>
              <a:rPr lang="en-US" sz="1800" dirty="0" smtClean="0"/>
              <a:t>the </a:t>
            </a:r>
            <a:r>
              <a:rPr lang="en-US" sz="1800" dirty="0"/>
              <a:t>owner’s reasonable costs, including reasonable fees for expert witnesses and attorneys, in pursuing the action if the owner is an </a:t>
            </a:r>
            <a:r>
              <a:rPr lang="en-US" sz="1800" b="1" i="1" u="sng" dirty="0"/>
              <a:t>independent inventor, a nonprofit organization, or an entity that had no more than 500 employees </a:t>
            </a:r>
            <a:r>
              <a:rPr lang="en-US" sz="1800" dirty="0"/>
              <a:t>at any time during the 5-year period preceding the use or manufacture of the patented invention by or for the United States. </a:t>
            </a:r>
            <a:endParaRPr lang="en-US" sz="1800" dirty="0" smtClean="0"/>
          </a:p>
          <a:p>
            <a:pPr lvl="1"/>
            <a:r>
              <a:rPr lang="en-US" sz="1800" dirty="0" smtClean="0"/>
              <a:t>Notwithstanding </a:t>
            </a:r>
            <a:r>
              <a:rPr lang="en-US" sz="1800" dirty="0"/>
              <a:t>the preceding sentences, unless the action has been pending for more than 10 years from the time of filing to the time that the owner applies for such costs and fees, </a:t>
            </a:r>
            <a:r>
              <a:rPr lang="en-US" sz="1800" i="1" dirty="0"/>
              <a:t>reasonable and entire compensation shall </a:t>
            </a:r>
            <a:r>
              <a:rPr lang="en-US" sz="1800" b="1" i="1" u="sng" dirty="0"/>
              <a:t>not</a:t>
            </a:r>
            <a:r>
              <a:rPr lang="en-US" sz="1800" i="1" dirty="0"/>
              <a:t> include such costs and fees </a:t>
            </a:r>
            <a:r>
              <a:rPr lang="en-US" sz="1800" b="1" i="1" u="sng" dirty="0"/>
              <a:t>if the court finds that the position of the United States was substantially justified </a:t>
            </a:r>
            <a:r>
              <a:rPr lang="en-US" sz="1800" dirty="0"/>
              <a:t>or that special circumstances make an award unjust</a:t>
            </a:r>
            <a:r>
              <a:rPr lang="en-US" sz="1800" dirty="0" smtClean="0"/>
              <a:t>.</a:t>
            </a:r>
          </a:p>
          <a:p>
            <a:r>
              <a:rPr lang="en-US" sz="1800" dirty="0" smtClean="0"/>
              <a:t>Fee shifting provision added in 1996.  Authority of CFC not exercised until Hitkansut </a:t>
            </a:r>
            <a:r>
              <a:rPr lang="en-US" sz="1800" dirty="0" smtClean="0"/>
              <a:t>decision.</a:t>
            </a:r>
            <a:endParaRPr lang="en-US" sz="1800"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5</a:t>
            </a:fld>
            <a:endParaRPr lang="en-US" dirty="0"/>
          </a:p>
        </p:txBody>
      </p:sp>
    </p:spTree>
    <p:extLst>
      <p:ext uri="{BB962C8B-B14F-4D97-AF65-F5344CB8AC3E}">
        <p14:creationId xmlns:p14="http://schemas.microsoft.com/office/powerpoint/2010/main" val="878285112"/>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Hitkansut Opinion Summary</a:t>
            </a:r>
            <a:endParaRPr lang="en-US" sz="3200" cap="small" dirty="0"/>
          </a:p>
        </p:txBody>
      </p:sp>
      <p:sp>
        <p:nvSpPr>
          <p:cNvPr id="3" name="Content Placeholder 2"/>
          <p:cNvSpPr>
            <a:spLocks noGrp="1"/>
          </p:cNvSpPr>
          <p:nvPr>
            <p:ph idx="1"/>
          </p:nvPr>
        </p:nvSpPr>
        <p:spPr>
          <a:xfrm>
            <a:off x="457200" y="1214414"/>
            <a:ext cx="8229600" cy="4811723"/>
          </a:xfrm>
        </p:spPr>
        <p:txBody>
          <a:bodyPr/>
          <a:lstStyle/>
          <a:p>
            <a:pPr marL="0" indent="0">
              <a:buNone/>
            </a:pPr>
            <a:r>
              <a:rPr lang="en-US" sz="2000" dirty="0" smtClean="0"/>
              <a:t>1) Patent Owner does not waive recovery of costs and fees by failing to request them before judgement.</a:t>
            </a:r>
          </a:p>
          <a:p>
            <a:pPr marL="0" indent="0">
              <a:buNone/>
            </a:pPr>
            <a:r>
              <a:rPr lang="en-US" sz="2000" dirty="0" smtClean="0"/>
              <a:t>2) Patent Owner has standing even if fees incurred by legal counsel under contingency fees.</a:t>
            </a:r>
          </a:p>
          <a:p>
            <a:pPr marL="0" indent="0">
              <a:buNone/>
            </a:pPr>
            <a:r>
              <a:rPr lang="en-US" sz="2000" b="1" i="1" dirty="0" smtClean="0"/>
              <a:t>3) Pre-litigation conduct is considered </a:t>
            </a:r>
            <a:r>
              <a:rPr lang="en-US" sz="2000" b="1" i="1" dirty="0" smtClean="0"/>
              <a:t>when </a:t>
            </a:r>
            <a:r>
              <a:rPr lang="en-US" sz="2000" b="1" i="1" dirty="0" smtClean="0"/>
              <a:t>determining whether Government’s position substantially justified.</a:t>
            </a:r>
          </a:p>
          <a:p>
            <a:pPr marL="0" indent="0">
              <a:buNone/>
            </a:pPr>
            <a:r>
              <a:rPr lang="en-US" sz="2000" b="1" i="1" dirty="0" smtClean="0"/>
              <a:t>4) Costs and fees are capped by reasonableness; depends on potential value of the suit during litigation, not on the actual damages awarded.</a:t>
            </a:r>
          </a:p>
          <a:p>
            <a:pPr marL="0" indent="0">
              <a:buNone/>
            </a:pPr>
            <a:r>
              <a:rPr lang="en-US" sz="2000" dirty="0" smtClean="0"/>
              <a:t>5) Fees and costs can be requested and recovered from every phase of the litigation, including those expended to request costs and fees.</a:t>
            </a:r>
          </a:p>
          <a:p>
            <a:endParaRPr lang="en-US" dirty="0"/>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6</a:t>
            </a:fld>
            <a:endParaRPr lang="en-US" dirty="0"/>
          </a:p>
        </p:txBody>
      </p:sp>
    </p:spTree>
    <p:extLst>
      <p:ext uri="{BB962C8B-B14F-4D97-AF65-F5344CB8AC3E}">
        <p14:creationId xmlns:p14="http://schemas.microsoft.com/office/powerpoint/2010/main" val="600391873"/>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Hitkansut Opinion</a:t>
            </a:r>
            <a:endParaRPr lang="en-US" sz="3200" cap="small" dirty="0"/>
          </a:p>
        </p:txBody>
      </p:sp>
      <p:sp>
        <p:nvSpPr>
          <p:cNvPr id="3" name="Content Placeholder 2"/>
          <p:cNvSpPr>
            <a:spLocks noGrp="1"/>
          </p:cNvSpPr>
          <p:nvPr>
            <p:ph idx="1"/>
          </p:nvPr>
        </p:nvSpPr>
        <p:spPr>
          <a:xfrm>
            <a:off x="457200" y="1214414"/>
            <a:ext cx="8229600" cy="5094906"/>
          </a:xfrm>
        </p:spPr>
        <p:txBody>
          <a:bodyPr/>
          <a:lstStyle/>
          <a:p>
            <a:r>
              <a:rPr lang="en-US" sz="2000" dirty="0" smtClean="0">
                <a:latin typeface="Americana XBd BT"/>
              </a:rPr>
              <a:t>Was the Government’s Position Substantially Justified?</a:t>
            </a:r>
          </a:p>
          <a:p>
            <a:pPr lvl="1"/>
            <a:r>
              <a:rPr lang="en-US" sz="2000" i="1" dirty="0" smtClean="0">
                <a:latin typeface="Americana XBd BT"/>
              </a:rPr>
              <a:t>Interpretation of “substantially justified”</a:t>
            </a:r>
          </a:p>
          <a:p>
            <a:pPr lvl="2"/>
            <a:r>
              <a:rPr lang="en-US" sz="2000" dirty="0" smtClean="0">
                <a:latin typeface="Americana XBd BT"/>
              </a:rPr>
              <a:t>Language added by Senate to statute in 1996; modeled after EAJA.</a:t>
            </a:r>
          </a:p>
          <a:p>
            <a:pPr lvl="2"/>
            <a:r>
              <a:rPr lang="en-US" sz="2000" dirty="0" smtClean="0">
                <a:latin typeface="Americana XBd BT"/>
              </a:rPr>
              <a:t>Language has not been interpreted in context of 28 </a:t>
            </a:r>
            <a:r>
              <a:rPr lang="en-US" sz="2000" dirty="0" smtClean="0">
                <a:latin typeface="Americana XBd BT"/>
              </a:rPr>
              <a:t>USC </a:t>
            </a:r>
            <a:r>
              <a:rPr lang="en-US" sz="2000" dirty="0" smtClean="0">
                <a:latin typeface="Times New Roman" panose="02020603050405020304" pitchFamily="18" charset="0"/>
                <a:cs typeface="Times New Roman" panose="02020603050405020304" pitchFamily="18" charset="0"/>
              </a:rPr>
              <a:t>§</a:t>
            </a:r>
            <a:r>
              <a:rPr lang="en-US" sz="2000" dirty="0" smtClean="0">
                <a:latin typeface="Americana XBd BT"/>
              </a:rPr>
              <a:t>1498 </a:t>
            </a:r>
            <a:r>
              <a:rPr lang="en-US" sz="2000" dirty="0" smtClean="0">
                <a:latin typeface="Americana XBd BT"/>
              </a:rPr>
              <a:t>by USC or CAFC</a:t>
            </a:r>
            <a:r>
              <a:rPr lang="en-US" sz="2000" dirty="0">
                <a:latin typeface="Americana XBd BT"/>
              </a:rPr>
              <a:t>.</a:t>
            </a:r>
            <a:endParaRPr lang="en-US" sz="2000" dirty="0" smtClean="0">
              <a:latin typeface="Americana XBd BT"/>
            </a:endParaRPr>
          </a:p>
          <a:p>
            <a:pPr lvl="2"/>
            <a:r>
              <a:rPr lang="en-US" sz="2000" dirty="0" smtClean="0">
                <a:latin typeface="Americana XBd BT"/>
              </a:rPr>
              <a:t>CFC interpreted the term in a manner consistent with EAJA.</a:t>
            </a:r>
          </a:p>
          <a:p>
            <a:pPr lvl="1"/>
            <a:r>
              <a:rPr lang="en-US" sz="2000" i="1" dirty="0" smtClean="0">
                <a:latin typeface="Americana XBd BT"/>
              </a:rPr>
              <a:t>Pre-suit conduct &amp; defining “the position of the United States”</a:t>
            </a:r>
          </a:p>
          <a:p>
            <a:pPr lvl="2"/>
            <a:r>
              <a:rPr lang="en-US" sz="2000" dirty="0" smtClean="0">
                <a:latin typeface="Americana XBd BT"/>
              </a:rPr>
              <a:t>EAJA defines this as BOTH the position taken by the U.S. in the civil action AND the action or failure to act by the agency upon which the civil action is based.</a:t>
            </a:r>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7</a:t>
            </a:fld>
            <a:endParaRPr lang="en-US" dirty="0"/>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Hitkansut Opinion</a:t>
            </a:r>
            <a:endParaRPr lang="en-US" sz="3200" cap="small" dirty="0"/>
          </a:p>
        </p:txBody>
      </p:sp>
      <p:sp>
        <p:nvSpPr>
          <p:cNvPr id="3" name="Content Placeholder 2"/>
          <p:cNvSpPr>
            <a:spLocks noGrp="1"/>
          </p:cNvSpPr>
          <p:nvPr>
            <p:ph idx="1"/>
          </p:nvPr>
        </p:nvSpPr>
        <p:spPr/>
        <p:txBody>
          <a:bodyPr/>
          <a:lstStyle/>
          <a:p>
            <a:r>
              <a:rPr lang="en-US" sz="2200" i="1" dirty="0" smtClean="0"/>
              <a:t>[T]he Court finds that to evaluate whether “the position of the United States was substantially justified” requires the court to examine all facts surrounding the conduct of the United States that are material to infringement of </a:t>
            </a:r>
            <a:r>
              <a:rPr lang="en-US" sz="2200" i="1" dirty="0" err="1" smtClean="0"/>
              <a:t>Hitkansut’s</a:t>
            </a:r>
            <a:r>
              <a:rPr lang="en-US" sz="2200" i="1" dirty="0" smtClean="0"/>
              <a:t> patent, regardless of when the conduct occurred.</a:t>
            </a:r>
          </a:p>
          <a:p>
            <a:r>
              <a:rPr lang="en-US" sz="2200" dirty="0" smtClean="0"/>
              <a:t>Pre-Litigation Conduct: Whether a reasonable person could conclude that its position during the case and beforehand was supportable.</a:t>
            </a:r>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8</a:t>
            </a:fld>
            <a:endParaRPr lang="en-US" dirty="0"/>
          </a:p>
        </p:txBody>
      </p:sp>
    </p:spTree>
    <p:extLst>
      <p:ext uri="{BB962C8B-B14F-4D97-AF65-F5344CB8AC3E}">
        <p14:creationId xmlns:p14="http://schemas.microsoft.com/office/powerpoint/2010/main" val="669582931"/>
      </p:ext>
    </p:extLst>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t>Hitkansut Opinion</a:t>
            </a:r>
            <a:endParaRPr lang="en-US" sz="3200" cap="small" dirty="0"/>
          </a:p>
        </p:txBody>
      </p:sp>
      <p:sp>
        <p:nvSpPr>
          <p:cNvPr id="3" name="Content Placeholder 2"/>
          <p:cNvSpPr>
            <a:spLocks noGrp="1"/>
          </p:cNvSpPr>
          <p:nvPr>
            <p:ph idx="1"/>
          </p:nvPr>
        </p:nvSpPr>
        <p:spPr/>
        <p:txBody>
          <a:bodyPr/>
          <a:lstStyle/>
          <a:p>
            <a:r>
              <a:rPr lang="en-US" sz="2200" dirty="0" smtClean="0"/>
              <a:t>CFC focused on ORNL’s conduct:</a:t>
            </a:r>
          </a:p>
          <a:p>
            <a:pPr lvl="1"/>
            <a:r>
              <a:rPr lang="en-US" sz="2200" dirty="0" smtClean="0"/>
              <a:t>Hitkansut disclosed technology to ORNL under an NDA and ORNL shifted its research to cover the patented technology.</a:t>
            </a:r>
          </a:p>
          <a:p>
            <a:pPr lvl="1"/>
            <a:r>
              <a:rPr lang="en-US" sz="2200" dirty="0" smtClean="0"/>
              <a:t>ORNL took sole credit for process, published papers, </a:t>
            </a:r>
            <a:r>
              <a:rPr lang="en-US" sz="2200" dirty="0" smtClean="0"/>
              <a:t>and filed </a:t>
            </a:r>
            <a:r>
              <a:rPr lang="en-US" sz="2200" dirty="0" smtClean="0"/>
              <a:t>patent applications with no reference to </a:t>
            </a:r>
            <a:r>
              <a:rPr lang="en-US" sz="2200" dirty="0" err="1" smtClean="0"/>
              <a:t>Hitkansut’s</a:t>
            </a:r>
            <a:r>
              <a:rPr lang="en-US" sz="2200" dirty="0" smtClean="0"/>
              <a:t> patent.</a:t>
            </a:r>
          </a:p>
          <a:p>
            <a:r>
              <a:rPr lang="en-US" sz="2200" dirty="0" smtClean="0"/>
              <a:t>CFC criticized the government’s invalidity position (even though four of the seven claims were invalidated) with respect to obviousness (didn’t meet the test) and ineligibility (</a:t>
            </a:r>
            <a:r>
              <a:rPr lang="en-US" sz="2200" i="1" dirty="0" smtClean="0"/>
              <a:t>Alice</a:t>
            </a:r>
            <a:r>
              <a:rPr lang="en-US" sz="2200" dirty="0" smtClean="0"/>
              <a:t> test not met).</a:t>
            </a:r>
          </a:p>
        </p:txBody>
      </p:sp>
      <p:sp>
        <p:nvSpPr>
          <p:cNvPr id="4" name="Slide Number Placeholder 3"/>
          <p:cNvSpPr>
            <a:spLocks noGrp="1"/>
          </p:cNvSpPr>
          <p:nvPr>
            <p:ph type="sldNum" sz="quarter" idx="10"/>
          </p:nvPr>
        </p:nvSpPr>
        <p:spPr/>
        <p:txBody>
          <a:bodyPr/>
          <a:lstStyle/>
          <a:p>
            <a:pPr>
              <a:defRPr/>
            </a:pPr>
            <a:fld id="{0A4418CB-4132-4EEC-A023-8239F1B7807E}" type="slidenum">
              <a:rPr lang="en-US" smtClean="0"/>
              <a:pPr>
                <a:defRPr/>
              </a:pPr>
              <a:t>9</a:t>
            </a:fld>
            <a:endParaRPr lang="en-US" dirty="0"/>
          </a:p>
        </p:txBody>
      </p:sp>
    </p:spTree>
    <p:extLst>
      <p:ext uri="{BB962C8B-B14F-4D97-AF65-F5344CB8AC3E}">
        <p14:creationId xmlns:p14="http://schemas.microsoft.com/office/powerpoint/2010/main" val="235275934"/>
      </p:ext>
    </p:extLst>
  </p:cSld>
  <p:clrMapOvr>
    <a:masterClrMapping/>
  </p:clrMapOvr>
  <p:transition>
    <p:zoom/>
  </p:transition>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mericana XBd BT"/>
        <a:ea typeface=""/>
        <a:cs typeface=""/>
      </a:majorFont>
      <a:minorFont>
        <a:latin typeface="Americana XBd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3300"/>
          </a:solidFill>
          <a:prstDash val="solid"/>
          <a:round/>
          <a:headEnd type="none" w="sm" len="sm"/>
          <a:tailEnd type="triangle" w="sm" len="sm"/>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rgbClr val="FF3300"/>
          </a:solidFill>
          <a:prstDash val="solid"/>
          <a:round/>
          <a:headEnd type="none" w="sm" len="sm"/>
          <a:tailEnd type="triangle" w="sm" len="sm"/>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Office\Templates\FlagPhoto.pot</Template>
  <TotalTime>20671</TotalTime>
  <Words>1718</Words>
  <Application>Microsoft Office PowerPoint</Application>
  <PresentationFormat>On-screen Show (4:3)</PresentationFormat>
  <Paragraphs>138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Americana XBd BT</vt:lpstr>
      <vt:lpstr>Arial</vt:lpstr>
      <vt:lpstr>Times New Roman</vt:lpstr>
      <vt:lpstr>Wingdings</vt:lpstr>
      <vt:lpstr>Quadrant</vt:lpstr>
      <vt:lpstr>Hitkansut Patent Litigation: Attorney Fees &amp; Costs under 28 USC §1498</vt:lpstr>
      <vt:lpstr>Timeline</vt:lpstr>
      <vt:lpstr>Timeline</vt:lpstr>
      <vt:lpstr>28 USC §1498(a)</vt:lpstr>
      <vt:lpstr>28 USC §1498(a) Fee Shifting Provision</vt:lpstr>
      <vt:lpstr>Hitkansut Opinion Summary</vt:lpstr>
      <vt:lpstr>Hitkansut Opinion</vt:lpstr>
      <vt:lpstr>Hitkansut Opinion</vt:lpstr>
      <vt:lpstr>Hitkansut Opinion</vt:lpstr>
      <vt:lpstr>Hitkansut Opinion</vt:lpstr>
      <vt:lpstr>Government’s Appeal</vt:lpstr>
      <vt:lpstr>I. Pre-Litigation Conduct</vt:lpstr>
      <vt:lpstr>I. Pre-litigation Conduct</vt:lpstr>
      <vt:lpstr>I. Pre-litigation Conduct</vt:lpstr>
      <vt:lpstr>I. Pre-litigation conduct</vt:lpstr>
      <vt:lpstr>I. Pre-litigation Conduct</vt:lpstr>
      <vt:lpstr>II. Reasonableness of Fee Award </vt:lpstr>
      <vt:lpstr>FastShip, LLC</vt:lpstr>
      <vt:lpstr>FastShip, LLC</vt:lpstr>
      <vt:lpstr>FastShip, LLC</vt:lpstr>
      <vt:lpstr>What Does this Mean?</vt:lpstr>
      <vt:lpstr>What does this mean for DOE labs?</vt:lpstr>
      <vt:lpstr>Questions?</vt:lpstr>
    </vt:vector>
  </TitlesOfParts>
  <Company>US DOE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Preparedness</dc:title>
  <dc:creator>patty</dc:creator>
  <cp:lastModifiedBy>Schneider, Emily G</cp:lastModifiedBy>
  <cp:revision>618</cp:revision>
  <cp:lastPrinted>2001-12-10T14:45:42Z</cp:lastPrinted>
  <dcterms:created xsi:type="dcterms:W3CDTF">2000-02-18T14:59:03Z</dcterms:created>
  <dcterms:modified xsi:type="dcterms:W3CDTF">2019-09-05T21:34:10Z</dcterms:modified>
</cp:coreProperties>
</file>