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6" r:id="rId1"/>
  </p:sldMasterIdLst>
  <p:notesMasterIdLst>
    <p:notesMasterId r:id="rId14"/>
  </p:notesMasterIdLst>
  <p:sldIdLst>
    <p:sldId id="274" r:id="rId2"/>
    <p:sldId id="284" r:id="rId3"/>
    <p:sldId id="292" r:id="rId4"/>
    <p:sldId id="279" r:id="rId5"/>
    <p:sldId id="287" r:id="rId6"/>
    <p:sldId id="294" r:id="rId7"/>
    <p:sldId id="293" r:id="rId8"/>
    <p:sldId id="295" r:id="rId9"/>
    <p:sldId id="296" r:id="rId10"/>
    <p:sldId id="297" r:id="rId11"/>
    <p:sldId id="298" r:id="rId12"/>
    <p:sldId id="285"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udwell, Sara" initials="SS" lastIdx="6" clrIdx="0">
    <p:extLst>
      <p:ext uri="{19B8F6BF-5375-455C-9EA6-DF929625EA0E}">
        <p15:presenceInfo xmlns:p15="http://schemas.microsoft.com/office/powerpoint/2012/main" userId="S-1-5-21-1451171089-1277907434-1501187911-7946" providerId="AD"/>
      </p:ext>
    </p:extLst>
  </p:cmAuthor>
  <p:cmAuthor id="2" name="Robinson, Carly" initials="RC" lastIdx="4" clrIdx="1">
    <p:extLst>
      <p:ext uri="{19B8F6BF-5375-455C-9EA6-DF929625EA0E}">
        <p15:presenceInfo xmlns:p15="http://schemas.microsoft.com/office/powerpoint/2012/main" userId="S-1-5-21-414935543-1342250053-1793291686-109036" providerId="AD"/>
      </p:ext>
    </p:extLst>
  </p:cmAuthor>
  <p:cmAuthor id="3" name="Sherline, Crystal" initials="SC" lastIdx="2" clrIdx="2">
    <p:extLst>
      <p:ext uri="{19B8F6BF-5375-455C-9EA6-DF929625EA0E}">
        <p15:presenceInfo xmlns:p15="http://schemas.microsoft.com/office/powerpoint/2012/main" userId="Sherline, Crystal" providerId="None"/>
      </p:ext>
    </p:extLst>
  </p:cmAuthor>
  <p:cmAuthor id="4" name="Martin, Joanna" initials="MJ" lastIdx="7" clrIdx="3">
    <p:extLst>
      <p:ext uri="{19B8F6BF-5375-455C-9EA6-DF929625EA0E}">
        <p15:presenceInfo xmlns:p15="http://schemas.microsoft.com/office/powerpoint/2012/main" userId="S-1-5-21-414935543-1342250053-1793291686-49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6" d="100"/>
          <a:sy n="66" d="100"/>
        </p:scale>
        <p:origin x="632" y="4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D3075EF-6B2B-4AEC-8A59-D77EC91C0554}" type="datetimeFigureOut">
              <a:rPr lang="en-US" smtClean="0"/>
              <a:t>9/6/2019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AA1FA2-04CB-4F88-9200-DF784CA7CBB0}" type="slidenum">
              <a:rPr lang="en-US" smtClean="0"/>
              <a:t>‹#›</a:t>
            </a:fld>
            <a:endParaRPr lang="en-US" dirty="0"/>
          </a:p>
        </p:txBody>
      </p:sp>
    </p:spTree>
    <p:extLst>
      <p:ext uri="{BB962C8B-B14F-4D97-AF65-F5344CB8AC3E}">
        <p14:creationId xmlns:p14="http://schemas.microsoft.com/office/powerpoint/2010/main" val="3249450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AA1FA2-04CB-4F88-9200-DF784CA7CBB0}" type="slidenum">
              <a:rPr lang="en-US" smtClean="0"/>
              <a:t>2</a:t>
            </a:fld>
            <a:endParaRPr lang="en-US" dirty="0"/>
          </a:p>
        </p:txBody>
      </p:sp>
    </p:spTree>
    <p:extLst>
      <p:ext uri="{BB962C8B-B14F-4D97-AF65-F5344CB8AC3E}">
        <p14:creationId xmlns:p14="http://schemas.microsoft.com/office/powerpoint/2010/main" val="3389051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88AA0C-5B8B-4782-8017-F9A4EE74DA0B}"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8B96F-4DE2-413C-B277-DE665EA1E962}"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3642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1D6C8-97B8-4693-A7F9-09D1D00E0A5A}"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1731803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8E2829-04C3-4E55-9B0E-DDEF7A68254E}"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2671683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30375A-6797-4936-956E-619C04598CB7}"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26005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0CA78F-B0F3-49C4-9626-E0D727C28390}"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98B96F-4DE2-413C-B277-DE665EA1E962}"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336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B37738-46BD-470A-AF34-4C8E057F9DDC}"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4112272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976A81-5882-4D11-9AB6-664ED2530D0B}" type="datetime1">
              <a:rPr lang="en-US" smtClean="0"/>
              <a:t>9/6/2019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118709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9347A9-900E-411E-9CDA-64E9C46F0D42}" type="datetime1">
              <a:rPr lang="en-US" smtClean="0"/>
              <a:t>9/6/2019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2062339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ECB8EB5-8D36-4738-8819-2D8F34C9F83C}" type="datetime1">
              <a:rPr lang="en-US" smtClean="0"/>
              <a:t>9/6/2019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276779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BE322E3-C49E-44BA-98E3-4F68E3014FAE}" type="datetime1">
              <a:rPr lang="en-US" smtClean="0"/>
              <a:t>9/6/2019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398B96F-4DE2-413C-B277-DE665EA1E962}" type="slidenum">
              <a:rPr lang="en-US" smtClean="0"/>
              <a:t>‹#›</a:t>
            </a:fld>
            <a:endParaRPr lang="en-US" dirty="0"/>
          </a:p>
        </p:txBody>
      </p:sp>
    </p:spTree>
    <p:extLst>
      <p:ext uri="{BB962C8B-B14F-4D97-AF65-F5344CB8AC3E}">
        <p14:creationId xmlns:p14="http://schemas.microsoft.com/office/powerpoint/2010/main" val="281239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71804-EE2D-493A-8B16-F2EC299C67D7}"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98B96F-4DE2-413C-B277-DE665EA1E962}" type="slidenum">
              <a:rPr lang="en-US" smtClean="0"/>
              <a:t>‹#›</a:t>
            </a:fld>
            <a:endParaRPr lang="en-US" dirty="0"/>
          </a:p>
        </p:txBody>
      </p:sp>
    </p:spTree>
    <p:extLst>
      <p:ext uri="{BB962C8B-B14F-4D97-AF65-F5344CB8AC3E}">
        <p14:creationId xmlns:p14="http://schemas.microsoft.com/office/powerpoint/2010/main" val="3912076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1C6332-FE8B-4E78-96BF-DC6AD69E7040}" type="datetime1">
              <a:rPr lang="en-US" smtClean="0"/>
              <a:t>9/6/2019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398B96F-4DE2-413C-B277-DE665EA1E962}"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1244680"/>
      </p:ext>
    </p:extLst>
  </p:cSld>
  <p:clrMap bg1="lt1" tx1="dk1" bg2="lt2" tx2="dk2" accent1="accent1" accent2="accent2" accent3="accent3" accent4="accent4" accent5="accent5" accent6="accent6" hlink="hlink" folHlink="folHlink"/>
  <p:sldLayoutIdLst>
    <p:sldLayoutId id="2147484217" r:id="rId1"/>
    <p:sldLayoutId id="2147484218" r:id="rId2"/>
    <p:sldLayoutId id="2147484219" r:id="rId3"/>
    <p:sldLayoutId id="2147484220" r:id="rId4"/>
    <p:sldLayoutId id="2147484221" r:id="rId5"/>
    <p:sldLayoutId id="2147484222" r:id="rId6"/>
    <p:sldLayoutId id="2147484223" r:id="rId7"/>
    <p:sldLayoutId id="2147484224" r:id="rId8"/>
    <p:sldLayoutId id="2147484225" r:id="rId9"/>
    <p:sldLayoutId id="2147484226" r:id="rId10"/>
    <p:sldLayoutId id="214748422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Joanna.martin@science.doe.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309F116E-1267-4191-B926-5E9552883FD5}"/>
              </a:ext>
            </a:extLst>
          </p:cNvPr>
          <p:cNvSpPr>
            <a:spLocks noGrp="1"/>
          </p:cNvSpPr>
          <p:nvPr>
            <p:ph type="ctrTitle"/>
          </p:nvPr>
        </p:nvSpPr>
        <p:spPr>
          <a:xfrm>
            <a:off x="1100051" y="950278"/>
            <a:ext cx="10058400" cy="3566160"/>
          </a:xfrm>
        </p:spPr>
        <p:txBody>
          <a:bodyPr>
            <a:normAutofit/>
          </a:bodyPr>
          <a:lstStyle/>
          <a:p>
            <a:r>
              <a:rPr lang="en-US" sz="4800" dirty="0" smtClean="0"/>
              <a:t>Managing the Release of Scientific and Technical Reports with Protected Data</a:t>
            </a:r>
            <a:br>
              <a:rPr lang="en-US" sz="4800" dirty="0" smtClean="0"/>
            </a:br>
            <a:endParaRPr lang="en-US" sz="4800" dirty="0"/>
          </a:p>
        </p:txBody>
      </p:sp>
      <p:sp>
        <p:nvSpPr>
          <p:cNvPr id="7" name="Subtitle 6">
            <a:extLst>
              <a:ext uri="{FF2B5EF4-FFF2-40B4-BE49-F238E27FC236}">
                <a16:creationId xmlns="" xmlns:a16="http://schemas.microsoft.com/office/drawing/2014/main" id="{7AFC0438-CB1B-4C03-9A3A-C26019C9A99D}"/>
              </a:ext>
            </a:extLst>
          </p:cNvPr>
          <p:cNvSpPr>
            <a:spLocks noGrp="1"/>
          </p:cNvSpPr>
          <p:nvPr>
            <p:ph type="subTitle" idx="1"/>
          </p:nvPr>
        </p:nvSpPr>
        <p:spPr>
          <a:xfrm>
            <a:off x="1365379" y="4961047"/>
            <a:ext cx="9144000" cy="1655762"/>
          </a:xfrm>
        </p:spPr>
        <p:txBody>
          <a:bodyPr>
            <a:normAutofit/>
          </a:bodyPr>
          <a:lstStyle/>
          <a:p>
            <a:pPr>
              <a:spcBef>
                <a:spcPts val="0"/>
              </a:spcBef>
              <a:spcAft>
                <a:spcPts val="0"/>
              </a:spcAft>
            </a:pPr>
            <a:r>
              <a:rPr lang="en-US" sz="1400" b="1" dirty="0" smtClean="0"/>
              <a:t>September 10, 2019</a:t>
            </a:r>
            <a:endParaRPr lang="en-US" sz="1400" b="1" dirty="0"/>
          </a:p>
          <a:p>
            <a:pPr>
              <a:spcBef>
                <a:spcPts val="0"/>
              </a:spcBef>
              <a:spcAft>
                <a:spcPts val="0"/>
              </a:spcAft>
            </a:pPr>
            <a:r>
              <a:rPr lang="en-US" sz="1400" dirty="0"/>
              <a:t>Joanna </a:t>
            </a:r>
            <a:r>
              <a:rPr lang="en-US" sz="1400" dirty="0" smtClean="0"/>
              <a:t>Martin</a:t>
            </a:r>
            <a:endParaRPr lang="en-US" sz="1400" dirty="0"/>
          </a:p>
          <a:p>
            <a:pPr>
              <a:spcBef>
                <a:spcPts val="0"/>
              </a:spcBef>
              <a:spcAft>
                <a:spcPts val="0"/>
              </a:spcAft>
            </a:pPr>
            <a:r>
              <a:rPr lang="en-US" sz="1400" dirty="0" smtClean="0"/>
              <a:t>Department </a:t>
            </a:r>
            <a:r>
              <a:rPr lang="en-US" sz="1400" dirty="0"/>
              <a:t>of energy</a:t>
            </a:r>
          </a:p>
          <a:p>
            <a:pPr>
              <a:spcBef>
                <a:spcPts val="0"/>
              </a:spcBef>
              <a:spcAft>
                <a:spcPts val="0"/>
              </a:spcAft>
            </a:pPr>
            <a:r>
              <a:rPr lang="en-US" sz="1400" dirty="0"/>
              <a:t>Office of scientific and technical information (OSTI)</a:t>
            </a:r>
          </a:p>
        </p:txBody>
      </p:sp>
      <p:sp>
        <p:nvSpPr>
          <p:cNvPr id="2" name="Slide Number Placeholder 1">
            <a:extLst>
              <a:ext uri="{FF2B5EF4-FFF2-40B4-BE49-F238E27FC236}">
                <a16:creationId xmlns="" xmlns:a16="http://schemas.microsoft.com/office/drawing/2014/main" id="{56CED7CE-F1CC-4373-B77B-767612A569DB}"/>
              </a:ext>
            </a:extLst>
          </p:cNvPr>
          <p:cNvSpPr>
            <a:spLocks noGrp="1"/>
          </p:cNvSpPr>
          <p:nvPr>
            <p:ph type="sldNum" sz="quarter" idx="12"/>
          </p:nvPr>
        </p:nvSpPr>
        <p:spPr/>
        <p:txBody>
          <a:bodyPr/>
          <a:lstStyle/>
          <a:p>
            <a:fld id="{B398B96F-4DE2-413C-B277-DE665EA1E962}" type="slidenum">
              <a:rPr lang="en-US" smtClean="0"/>
              <a:t>1</a:t>
            </a:fld>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15" y="630797"/>
            <a:ext cx="5686350" cy="1463040"/>
          </a:xfrm>
          <a:prstGeom prst="rect">
            <a:avLst/>
          </a:prstGeom>
        </p:spPr>
      </p:pic>
    </p:spTree>
    <p:extLst>
      <p:ext uri="{BB962C8B-B14F-4D97-AF65-F5344CB8AC3E}">
        <p14:creationId xmlns:p14="http://schemas.microsoft.com/office/powerpoint/2010/main" val="272608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345740" y="205500"/>
            <a:ext cx="10058400" cy="1225296"/>
          </a:xfrm>
        </p:spPr>
        <p:txBody>
          <a:bodyPr>
            <a:normAutofit/>
          </a:bodyPr>
          <a:lstStyle/>
          <a:p>
            <a:r>
              <a:rPr lang="en-US" sz="4000" dirty="0" smtClean="0"/>
              <a:t>SBA Updates to the Data Protection Period</a:t>
            </a:r>
            <a:endParaRPr lang="en-US" sz="4000"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345740" y="1719417"/>
            <a:ext cx="11165840" cy="4740368"/>
          </a:xfrm>
        </p:spPr>
        <p:txBody>
          <a:bodyPr>
            <a:normAutofit fontScale="92500" lnSpcReduction="10000"/>
          </a:bodyPr>
          <a:lstStyle/>
          <a:p>
            <a:pPr>
              <a:buClr>
                <a:schemeClr val="tx1"/>
              </a:buClr>
              <a:buFont typeface="Arial" panose="020B0604020202020204" pitchFamily="34" charset="0"/>
              <a:buChar char="•"/>
            </a:pPr>
            <a:r>
              <a:rPr lang="en-US" sz="2600" dirty="0" smtClean="0"/>
              <a:t>Most recently, the SBA updated its policy guidance to change the data protection period to a FIXED 20 year period eliminating the need for managing extendable periods in the long-term.</a:t>
            </a:r>
          </a:p>
          <a:p>
            <a:pPr>
              <a:buClr>
                <a:schemeClr val="tx1"/>
              </a:buClr>
              <a:buFont typeface="Arial" panose="020B0604020202020204" pitchFamily="34" charset="0"/>
              <a:buChar char="•"/>
            </a:pPr>
            <a:r>
              <a:rPr lang="en-US" sz="2600" dirty="0" smtClean="0"/>
              <a:t>SBIR/STTR Awards issued before May 1, 2019 are still impacted by the extendable protection periods requiring the need to manage reports submitted under those award terms using the current system functionality.</a:t>
            </a:r>
          </a:p>
          <a:p>
            <a:pPr>
              <a:buClr>
                <a:schemeClr val="tx1"/>
              </a:buClr>
              <a:buFont typeface="Arial" panose="020B0604020202020204" pitchFamily="34" charset="0"/>
              <a:buChar char="•"/>
            </a:pPr>
            <a:r>
              <a:rPr lang="en-US" sz="2600" dirty="0" smtClean="0"/>
              <a:t>SBIR/STTR Awards issued on/after May 1, 2019, have updated T&amp;Cs to reflect the FIXED 20 year data protection period.  Currently, we are working with SBIR/STTR and CH to update the system workflow to accommodate the data protection changes for those awards.</a:t>
            </a:r>
          </a:p>
          <a:p>
            <a:pPr>
              <a:buClr>
                <a:schemeClr val="tx1"/>
              </a:buClr>
              <a:buFont typeface="Arial" panose="020B0604020202020204" pitchFamily="34" charset="0"/>
              <a:buChar char="•"/>
            </a:pPr>
            <a:r>
              <a:rPr lang="en-US" sz="2600" dirty="0" smtClean="0"/>
              <a:t>E-Link implementation, to address these changes, is scheduled ~December 2019 where reports submitted with either type of protection period will be automatically managed and released accordingly.</a:t>
            </a:r>
          </a:p>
          <a:p>
            <a:pPr marL="0" indent="0">
              <a:buClr>
                <a:schemeClr val="tx1"/>
              </a:buClr>
              <a:buNone/>
            </a:pPr>
            <a:endParaRPr lang="en-US" sz="2600" dirty="0" smtClean="0"/>
          </a:p>
          <a:p>
            <a:pPr>
              <a:buClr>
                <a:schemeClr val="tx1"/>
              </a:buClr>
            </a:pPr>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10</a:t>
            </a:fld>
            <a:endParaRPr lang="en-US" dirty="0"/>
          </a:p>
        </p:txBody>
      </p:sp>
    </p:spTree>
    <p:extLst>
      <p:ext uri="{BB962C8B-B14F-4D97-AF65-F5344CB8AC3E}">
        <p14:creationId xmlns:p14="http://schemas.microsoft.com/office/powerpoint/2010/main" val="596493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336114" y="233968"/>
            <a:ext cx="10876369" cy="1225296"/>
          </a:xfrm>
        </p:spPr>
        <p:txBody>
          <a:bodyPr>
            <a:normAutofit/>
          </a:bodyPr>
          <a:lstStyle/>
          <a:p>
            <a:r>
              <a:rPr lang="en-US" sz="3600" dirty="0" smtClean="0"/>
              <a:t>Other work to release reports with Protected Data (</a:t>
            </a:r>
            <a:r>
              <a:rPr lang="en-US" sz="3600" dirty="0" smtClean="0"/>
              <a:t>EPAct</a:t>
            </a:r>
            <a:r>
              <a:rPr lang="en-US" sz="3600" dirty="0" smtClean="0"/>
              <a:t>)</a:t>
            </a:r>
            <a:endParaRPr lang="en-US" sz="3600"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336114" y="1459264"/>
            <a:ext cx="11165840" cy="4740368"/>
          </a:xfrm>
        </p:spPr>
        <p:txBody>
          <a:bodyPr>
            <a:normAutofit fontScale="92500" lnSpcReduction="10000"/>
          </a:bodyPr>
          <a:lstStyle/>
          <a:p>
            <a:pPr>
              <a:buClr>
                <a:schemeClr val="tx1"/>
              </a:buClr>
            </a:pPr>
            <a:endParaRPr lang="en-US" sz="2600" dirty="0" smtClean="0"/>
          </a:p>
          <a:p>
            <a:pPr>
              <a:buClr>
                <a:schemeClr val="tx1"/>
              </a:buClr>
              <a:buFont typeface="Arial" panose="020B0604020202020204" pitchFamily="34" charset="0"/>
              <a:buChar char="•"/>
            </a:pPr>
            <a:r>
              <a:rPr lang="en-US" sz="2600" dirty="0" smtClean="0"/>
              <a:t>In addition to management of the release of SBIR/STTR reports, reports with </a:t>
            </a:r>
            <a:r>
              <a:rPr lang="en-US" sz="2600" dirty="0" smtClean="0"/>
              <a:t>EPAct</a:t>
            </a:r>
            <a:r>
              <a:rPr lang="en-US" sz="2600" dirty="0" smtClean="0"/>
              <a:t> protected data are next to be managed leveraging off the relevant workflow described for SBIR/STTR (but will accommodate a different data protection period - no more than 5 years).  </a:t>
            </a:r>
          </a:p>
          <a:p>
            <a:pPr>
              <a:buClr>
                <a:schemeClr val="tx1"/>
              </a:buClr>
              <a:buFont typeface="Arial" panose="020B0604020202020204" pitchFamily="34" charset="0"/>
              <a:buChar char="•"/>
            </a:pPr>
            <a:r>
              <a:rPr lang="en-US" sz="2600" dirty="0" smtClean="0"/>
              <a:t>Reports with </a:t>
            </a:r>
            <a:r>
              <a:rPr lang="en-US" sz="2600" dirty="0" smtClean="0"/>
              <a:t>EPAct</a:t>
            </a:r>
            <a:r>
              <a:rPr lang="en-US" sz="2600" dirty="0"/>
              <a:t> </a:t>
            </a:r>
            <a:r>
              <a:rPr lang="en-US" sz="2600" dirty="0" smtClean="0"/>
              <a:t>protected data are currently in SRC and not being released automatically after the data protection period creating a similar need (as with SBIR/STTR reports).</a:t>
            </a:r>
          </a:p>
          <a:p>
            <a:pPr>
              <a:buClr>
                <a:schemeClr val="tx1"/>
              </a:buClr>
              <a:buFont typeface="Arial" panose="020B0604020202020204" pitchFamily="34" charset="0"/>
              <a:buChar char="•"/>
            </a:pPr>
            <a:r>
              <a:rPr lang="en-US" sz="2600" dirty="0" smtClean="0"/>
              <a:t>Specific E-Link workflow is being determined with primary stakeholders from EERE and NETL.</a:t>
            </a:r>
          </a:p>
          <a:p>
            <a:pPr>
              <a:buClr>
                <a:schemeClr val="tx1"/>
              </a:buClr>
              <a:buFont typeface="Arial" panose="020B0604020202020204" pitchFamily="34" charset="0"/>
              <a:buChar char="•"/>
            </a:pPr>
            <a:r>
              <a:rPr lang="en-US" sz="2600" dirty="0" smtClean="0"/>
              <a:t>It is expected that E-Link will accommodate the automatic release process for reports with </a:t>
            </a:r>
            <a:r>
              <a:rPr lang="en-US" sz="2600" dirty="0" smtClean="0"/>
              <a:t>EPAct</a:t>
            </a:r>
            <a:r>
              <a:rPr lang="en-US" sz="2600" dirty="0" smtClean="0"/>
              <a:t> data by Q2 of FY 2020.</a:t>
            </a:r>
          </a:p>
          <a:p>
            <a:pPr>
              <a:buClr>
                <a:schemeClr val="tx1"/>
              </a:buClr>
            </a:pPr>
            <a:endParaRPr lang="en-US" sz="2600" dirty="0" smtClean="0"/>
          </a:p>
          <a:p>
            <a:pPr>
              <a:buClr>
                <a:schemeClr val="tx1"/>
              </a:buClr>
            </a:pPr>
            <a:endParaRPr lang="en-US" sz="2600" dirty="0" smtClean="0"/>
          </a:p>
          <a:p>
            <a:pPr>
              <a:buClr>
                <a:schemeClr val="tx1"/>
              </a:buClr>
            </a:pPr>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11</a:t>
            </a:fld>
            <a:endParaRPr lang="en-US" dirty="0"/>
          </a:p>
        </p:txBody>
      </p:sp>
    </p:spTree>
    <p:extLst>
      <p:ext uri="{BB962C8B-B14F-4D97-AF65-F5344CB8AC3E}">
        <p14:creationId xmlns:p14="http://schemas.microsoft.com/office/powerpoint/2010/main" val="533881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1267968" y="3183082"/>
            <a:ext cx="10515600" cy="1325563"/>
          </a:xfrm>
        </p:spPr>
        <p:txBody>
          <a:bodyPr>
            <a:normAutofit/>
          </a:bodyPr>
          <a:lstStyle/>
          <a:p>
            <a:r>
              <a:rPr lang="en-US" sz="3600" dirty="0" smtClean="0"/>
              <a:t>For </a:t>
            </a:r>
            <a:r>
              <a:rPr lang="en-US" sz="3600" dirty="0"/>
              <a:t>More Information</a:t>
            </a:r>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1154083" y="4067244"/>
            <a:ext cx="10058400" cy="4023360"/>
          </a:xfrm>
        </p:spPr>
        <p:txBody>
          <a:bodyPr>
            <a:normAutofit/>
          </a:bodyPr>
          <a:lstStyle/>
          <a:p>
            <a:pPr marL="201168" lvl="1" indent="0">
              <a:buNone/>
            </a:pPr>
            <a:endParaRPr lang="en-US" sz="2600" dirty="0" smtClean="0">
              <a:solidFill>
                <a:schemeClr val="accent2"/>
              </a:solidFill>
            </a:endParaRPr>
          </a:p>
          <a:p>
            <a:pPr marL="201168" lvl="1" indent="0">
              <a:buNone/>
            </a:pPr>
            <a:r>
              <a:rPr lang="en-US" sz="2600" dirty="0" smtClean="0">
                <a:solidFill>
                  <a:schemeClr val="accent2"/>
                </a:solidFill>
              </a:rPr>
              <a:t>Contact:</a:t>
            </a:r>
            <a:endParaRPr lang="en-US" sz="2600" dirty="0">
              <a:solidFill>
                <a:schemeClr val="accent2"/>
              </a:solidFill>
            </a:endParaRPr>
          </a:p>
          <a:p>
            <a:pPr marL="201168" lvl="1" indent="0">
              <a:buNone/>
            </a:pPr>
            <a:r>
              <a:rPr lang="en-US" sz="2600" dirty="0" smtClean="0">
                <a:solidFill>
                  <a:schemeClr val="accent2"/>
                </a:solidFill>
              </a:rPr>
              <a:t>Joanna </a:t>
            </a:r>
            <a:r>
              <a:rPr lang="en-US" sz="2600" dirty="0" smtClean="0">
                <a:solidFill>
                  <a:schemeClr val="accent2"/>
                </a:solidFill>
              </a:rPr>
              <a:t>Martin</a:t>
            </a:r>
          </a:p>
          <a:p>
            <a:pPr marL="201168" lvl="1" indent="0">
              <a:buNone/>
            </a:pPr>
            <a:r>
              <a:rPr lang="en-US" sz="2600" dirty="0" smtClean="0">
                <a:solidFill>
                  <a:schemeClr val="accent2"/>
                </a:solidFill>
              </a:rPr>
              <a:t>Office of Scientific and Technical Information (OSTI)</a:t>
            </a:r>
            <a:endParaRPr lang="en-US" sz="2600" dirty="0" smtClean="0">
              <a:solidFill>
                <a:schemeClr val="accent2"/>
              </a:solidFill>
            </a:endParaRPr>
          </a:p>
          <a:p>
            <a:pPr marL="201168" lvl="1" indent="0">
              <a:buNone/>
            </a:pPr>
            <a:r>
              <a:rPr lang="en-US" sz="2600" dirty="0" smtClean="0">
                <a:solidFill>
                  <a:schemeClr val="accent2"/>
                </a:solidFill>
                <a:hlinkClick r:id="rId2"/>
              </a:rPr>
              <a:t>Joanna.martin@science.doe.gov</a:t>
            </a:r>
            <a:endParaRPr lang="en-US" sz="2600" dirty="0" smtClean="0">
              <a:solidFill>
                <a:schemeClr val="accent2"/>
              </a:solidFill>
            </a:endParaRPr>
          </a:p>
          <a:p>
            <a:pPr marL="0" indent="0">
              <a:buNone/>
            </a:pPr>
            <a:endParaRPr lang="en-US" i="1" dirty="0"/>
          </a:p>
          <a:p>
            <a:pPr marL="0" indent="0">
              <a:buNone/>
            </a:pPr>
            <a:endParaRPr lang="en-US" i="1" dirty="0"/>
          </a:p>
          <a:p>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12</a:t>
            </a:fld>
            <a:endParaRPr lang="en-US" dirty="0"/>
          </a:p>
        </p:txBody>
      </p:sp>
      <p:sp>
        <p:nvSpPr>
          <p:cNvPr id="5" name="Title 1">
            <a:extLst>
              <a:ext uri="{FF2B5EF4-FFF2-40B4-BE49-F238E27FC236}">
                <a16:creationId xmlns="" xmlns:a16="http://schemas.microsoft.com/office/drawing/2014/main" id="{47B5800D-0AF5-4DFD-9C88-2B543C05076C}"/>
              </a:ext>
            </a:extLst>
          </p:cNvPr>
          <p:cNvSpPr txBox="1">
            <a:spLocks/>
          </p:cNvSpPr>
          <p:nvPr/>
        </p:nvSpPr>
        <p:spPr>
          <a:xfrm>
            <a:off x="497145" y="193324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smtClean="0"/>
              <a:t>Questions?</a:t>
            </a:r>
            <a:endParaRPr lang="en-US" sz="6000" dirty="0"/>
          </a:p>
        </p:txBody>
      </p:sp>
    </p:spTree>
    <p:extLst>
      <p:ext uri="{BB962C8B-B14F-4D97-AF65-F5344CB8AC3E}">
        <p14:creationId xmlns:p14="http://schemas.microsoft.com/office/powerpoint/2010/main" val="384710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498070" y="0"/>
            <a:ext cx="10058400" cy="1450757"/>
          </a:xfrm>
        </p:spPr>
        <p:txBody>
          <a:bodyPr>
            <a:normAutofit/>
          </a:bodyPr>
          <a:lstStyle/>
          <a:p>
            <a:r>
              <a:rPr lang="en-US" sz="4000" dirty="0" smtClean="0"/>
              <a:t>Context</a:t>
            </a:r>
            <a:endParaRPr lang="en-US" sz="4000"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856648" y="1590104"/>
            <a:ext cx="10158824" cy="4766246"/>
          </a:xfrm>
        </p:spPr>
        <p:txBody>
          <a:bodyPr>
            <a:normAutofit/>
          </a:bodyPr>
          <a:lstStyle/>
          <a:p>
            <a:endParaRPr lang="en-US" sz="2800" dirty="0"/>
          </a:p>
          <a:p>
            <a:endParaRPr lang="en-US" b="1" dirty="0"/>
          </a:p>
          <a:p>
            <a:pPr marL="0" indent="0">
              <a:buNone/>
            </a:pPr>
            <a:endParaRPr lang="en-US" i="1" dirty="0"/>
          </a:p>
          <a:p>
            <a:pPr marL="0" indent="0">
              <a:buNone/>
            </a:pPr>
            <a:endParaRPr lang="en-US" i="1" dirty="0"/>
          </a:p>
          <a:p>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2</a:t>
            </a:fld>
            <a:endParaRPr lang="en-US" dirty="0"/>
          </a:p>
        </p:txBody>
      </p:sp>
      <p:sp>
        <p:nvSpPr>
          <p:cNvPr id="5" name="TextBox 4"/>
          <p:cNvSpPr txBox="1"/>
          <p:nvPr/>
        </p:nvSpPr>
        <p:spPr>
          <a:xfrm>
            <a:off x="1405288" y="2377440"/>
            <a:ext cx="184731" cy="369332"/>
          </a:xfrm>
          <a:prstGeom prst="rect">
            <a:avLst/>
          </a:prstGeom>
          <a:noFill/>
        </p:spPr>
        <p:txBody>
          <a:bodyPr wrap="none" rtlCol="0">
            <a:spAutoFit/>
          </a:bodyPr>
          <a:lstStyle/>
          <a:p>
            <a:endParaRPr lang="en-US" dirty="0"/>
          </a:p>
        </p:txBody>
      </p:sp>
      <p:sp>
        <p:nvSpPr>
          <p:cNvPr id="6" name="Content Placeholder 2">
            <a:extLst>
              <a:ext uri="{FF2B5EF4-FFF2-40B4-BE49-F238E27FC236}">
                <a16:creationId xmlns="" xmlns:a16="http://schemas.microsoft.com/office/drawing/2014/main" id="{8DFBB920-2C83-4858-BAE8-F60DF852A8F7}"/>
              </a:ext>
            </a:extLst>
          </p:cNvPr>
          <p:cNvSpPr txBox="1">
            <a:spLocks/>
          </p:cNvSpPr>
          <p:nvPr/>
        </p:nvSpPr>
        <p:spPr>
          <a:xfrm>
            <a:off x="498070" y="1829755"/>
            <a:ext cx="10305697" cy="428694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tx1"/>
              </a:buClr>
            </a:pPr>
            <a:r>
              <a:rPr lang="en-US" sz="2400" dirty="0" smtClean="0"/>
              <a:t>Final Scientific and Technical </a:t>
            </a:r>
            <a:r>
              <a:rPr lang="en-US" sz="2400" dirty="0"/>
              <a:t>Reports </a:t>
            </a:r>
            <a:r>
              <a:rPr lang="en-US" sz="2400" dirty="0" smtClean="0"/>
              <a:t>(FTRs – to be called “reports” throughout) are </a:t>
            </a:r>
            <a:r>
              <a:rPr lang="en-US" sz="2400" dirty="0"/>
              <a:t>required to be submitted to OSTI at the end of an award per the terms and conditions of most financial assistance agreements.  </a:t>
            </a:r>
            <a:endParaRPr lang="en-US" sz="2400" dirty="0" smtClean="0"/>
          </a:p>
          <a:p>
            <a:pPr lvl="0"/>
            <a:r>
              <a:rPr lang="en-US" sz="2400" dirty="0"/>
              <a:t>The expectation is that </a:t>
            </a:r>
            <a:r>
              <a:rPr lang="en-US" sz="2400" dirty="0" smtClean="0"/>
              <a:t>the report will </a:t>
            </a:r>
            <a:r>
              <a:rPr lang="en-US" sz="2400" dirty="0"/>
              <a:t>be released </a:t>
            </a:r>
            <a:r>
              <a:rPr lang="en-US" sz="2400" i="1" dirty="0"/>
              <a:t>as broadly as possible</a:t>
            </a:r>
            <a:r>
              <a:rPr lang="en-US" sz="2400" dirty="0"/>
              <a:t>, e.g., to the </a:t>
            </a:r>
            <a:r>
              <a:rPr lang="en-US" sz="2400" dirty="0" smtClean="0"/>
              <a:t>public, as </a:t>
            </a:r>
            <a:r>
              <a:rPr lang="en-US" sz="2400" dirty="0"/>
              <a:t>long as the data </a:t>
            </a:r>
            <a:r>
              <a:rPr lang="en-US" sz="2400" dirty="0" smtClean="0"/>
              <a:t>are </a:t>
            </a:r>
            <a:r>
              <a:rPr lang="en-US" sz="2400" dirty="0"/>
              <a:t>not restricted.  </a:t>
            </a:r>
          </a:p>
          <a:p>
            <a:pPr lvl="0"/>
            <a:r>
              <a:rPr lang="en-US" sz="2400" dirty="0" smtClean="0"/>
              <a:t>Data in these reports may have </a:t>
            </a:r>
            <a:r>
              <a:rPr lang="en-US" sz="2400" dirty="0"/>
              <a:t>certain distribution limitations </a:t>
            </a:r>
            <a:r>
              <a:rPr lang="en-US" sz="2400" dirty="0" smtClean="0"/>
              <a:t>“limiting” </a:t>
            </a:r>
            <a:r>
              <a:rPr lang="en-US" sz="2400" dirty="0"/>
              <a:t>the release of the report for a </a:t>
            </a:r>
            <a:r>
              <a:rPr lang="en-US" sz="2400" u="sng" dirty="0"/>
              <a:t>period of time</a:t>
            </a:r>
            <a:r>
              <a:rPr lang="en-US" sz="2400" dirty="0"/>
              <a:t>.  After that period of time, the data are no longer protected, and should be made publicly accessible.  </a:t>
            </a:r>
            <a:r>
              <a:rPr lang="en-US" sz="2400" b="1" dirty="0"/>
              <a:t>SBIR/STTR awards produce these types of reports, and so do awards where data is protected under </a:t>
            </a:r>
            <a:r>
              <a:rPr lang="en-US" sz="2400" b="1" dirty="0"/>
              <a:t>EPAct</a:t>
            </a:r>
            <a:r>
              <a:rPr lang="en-US" sz="2400" b="1" dirty="0"/>
              <a:t>.</a:t>
            </a:r>
            <a:endParaRPr lang="en-US" sz="2400" dirty="0"/>
          </a:p>
          <a:p>
            <a:pPr lvl="0"/>
            <a:r>
              <a:rPr lang="en-US" sz="2400" dirty="0"/>
              <a:t>Managing the transition from “protected” to “unlimited” for </a:t>
            </a:r>
            <a:r>
              <a:rPr lang="en-US" sz="2400" dirty="0" smtClean="0"/>
              <a:t>SBIR/STTR reports, </a:t>
            </a:r>
            <a:r>
              <a:rPr lang="en-US" sz="2400" dirty="0"/>
              <a:t>as well as </a:t>
            </a:r>
            <a:r>
              <a:rPr lang="en-US" sz="2400" dirty="0" smtClean="0"/>
              <a:t>reports with </a:t>
            </a:r>
            <a:r>
              <a:rPr lang="en-US" sz="2400" dirty="0"/>
              <a:t>EPAct</a:t>
            </a:r>
            <a:r>
              <a:rPr lang="en-US" sz="2400" dirty="0"/>
              <a:t> protected data, will be </a:t>
            </a:r>
            <a:r>
              <a:rPr lang="en-US" sz="2400" dirty="0" smtClean="0"/>
              <a:t>discussed.</a:t>
            </a:r>
            <a:endParaRPr lang="en-US" sz="2400" dirty="0"/>
          </a:p>
          <a:p>
            <a:pPr>
              <a:buClr>
                <a:schemeClr val="tx1"/>
              </a:buClr>
            </a:pPr>
            <a:endParaRPr lang="en-US" sz="2400" dirty="0"/>
          </a:p>
          <a:p>
            <a:pPr>
              <a:buClr>
                <a:schemeClr val="tx1"/>
              </a:buClr>
            </a:pPr>
            <a:endParaRPr lang="en-US" sz="2400" dirty="0" smtClean="0"/>
          </a:p>
          <a:p>
            <a:pPr>
              <a:buClr>
                <a:schemeClr val="tx1"/>
              </a:buClr>
            </a:pPr>
            <a:endParaRPr lang="en-US" sz="2400" dirty="0" smtClean="0"/>
          </a:p>
          <a:p>
            <a:pPr marL="514350" indent="-514350">
              <a:buClr>
                <a:schemeClr val="tx1"/>
              </a:buClr>
              <a:buFont typeface="Arial" panose="020B0604020202020204" pitchFamily="34" charset="0"/>
              <a:buAutoNum type="arabicParenR"/>
            </a:pPr>
            <a:endParaRPr lang="en-US" dirty="0" smtClean="0"/>
          </a:p>
          <a:p>
            <a:pPr marL="0" indent="0">
              <a:buFont typeface="Arial" panose="020B0604020202020204" pitchFamily="34" charset="0"/>
              <a:buNone/>
            </a:pPr>
            <a:endParaRPr lang="en-US" i="1" dirty="0" smtClean="0"/>
          </a:p>
          <a:p>
            <a:pPr marL="0" indent="0">
              <a:buFont typeface="Arial" panose="020B0604020202020204" pitchFamily="34" charset="0"/>
              <a:buNone/>
            </a:pPr>
            <a:endParaRPr lang="en-US" i="1" dirty="0" smtClean="0"/>
          </a:p>
          <a:p>
            <a:endParaRPr lang="en-US" dirty="0"/>
          </a:p>
        </p:txBody>
      </p:sp>
    </p:spTree>
    <p:extLst>
      <p:ext uri="{BB962C8B-B14F-4D97-AF65-F5344CB8AC3E}">
        <p14:creationId xmlns:p14="http://schemas.microsoft.com/office/powerpoint/2010/main" val="1811448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471638" y="331038"/>
            <a:ext cx="10981930" cy="1105953"/>
          </a:xfrm>
        </p:spPr>
        <p:txBody>
          <a:bodyPr>
            <a:noAutofit/>
          </a:bodyPr>
          <a:lstStyle/>
          <a:p>
            <a:r>
              <a:rPr lang="en-US" sz="4000" dirty="0" smtClean="0"/>
              <a:t>Handling of protected reports at OSTI – </a:t>
            </a:r>
            <a:r>
              <a:rPr lang="en-US" sz="4000" i="1" dirty="0" smtClean="0"/>
              <a:t>The Landscape</a:t>
            </a:r>
            <a:endParaRPr lang="en-US" sz="4000" i="1"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3</a:t>
            </a:fld>
            <a:endParaRPr lang="en-US" dirty="0"/>
          </a:p>
        </p:txBody>
      </p:sp>
      <p:pic>
        <p:nvPicPr>
          <p:cNvPr id="6" name="Picture 5"/>
          <p:cNvPicPr>
            <a:picLocks noChangeAspect="1"/>
          </p:cNvPicPr>
          <p:nvPr/>
        </p:nvPicPr>
        <p:blipFill>
          <a:blip r:embed="rId2"/>
          <a:stretch>
            <a:fillRect/>
          </a:stretch>
        </p:blipFill>
        <p:spPr>
          <a:xfrm>
            <a:off x="6905517" y="4916683"/>
            <a:ext cx="4461424" cy="1282209"/>
          </a:xfrm>
          <a:prstGeom prst="rect">
            <a:avLst/>
          </a:prstGeom>
        </p:spPr>
      </p:pic>
      <p:sp>
        <p:nvSpPr>
          <p:cNvPr id="7" name="Content Placeholder 2">
            <a:extLst>
              <a:ext uri="{FF2B5EF4-FFF2-40B4-BE49-F238E27FC236}">
                <a16:creationId xmlns="" xmlns:a16="http://schemas.microsoft.com/office/drawing/2014/main" id="{8DFBB920-2C83-4858-BAE8-F60DF852A8F7}"/>
              </a:ext>
            </a:extLst>
          </p:cNvPr>
          <p:cNvSpPr txBox="1">
            <a:spLocks/>
          </p:cNvSpPr>
          <p:nvPr/>
        </p:nvSpPr>
        <p:spPr>
          <a:xfrm>
            <a:off x="622808" y="1983888"/>
            <a:ext cx="10305697" cy="42869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tx1"/>
              </a:buClr>
            </a:pPr>
            <a:r>
              <a:rPr lang="en-US" sz="2400" dirty="0" smtClean="0"/>
              <a:t>Reports submitted </a:t>
            </a:r>
            <a:r>
              <a:rPr lang="en-US" sz="2400" dirty="0" smtClean="0"/>
              <a:t>to OSTI </a:t>
            </a:r>
            <a:r>
              <a:rPr lang="en-US" sz="2400" dirty="0" smtClean="0"/>
              <a:t>with distribution </a:t>
            </a:r>
            <a:r>
              <a:rPr lang="en-US" sz="2400" dirty="0" smtClean="0"/>
              <a:t>limitations other than “unlimited” (not to include classified) are submitted through E-Link </a:t>
            </a:r>
            <a:r>
              <a:rPr lang="en-US" sz="2400" dirty="0" smtClean="0"/>
              <a:t>and are </a:t>
            </a:r>
            <a:r>
              <a:rPr lang="en-US" sz="2400" dirty="0" smtClean="0"/>
              <a:t>disseminated through a product called the Science Research Connection (SRC).  </a:t>
            </a:r>
          </a:p>
          <a:p>
            <a:pPr>
              <a:buClr>
                <a:schemeClr val="tx1"/>
              </a:buClr>
            </a:pPr>
            <a:r>
              <a:rPr lang="en-US" sz="2400" dirty="0" smtClean="0"/>
              <a:t>SRC, however, only su</a:t>
            </a:r>
            <a:r>
              <a:rPr lang="en-US" sz="2400" dirty="0" smtClean="0"/>
              <a:t>pports access to </a:t>
            </a:r>
            <a:r>
              <a:rPr lang="en-US" sz="2400" dirty="0" smtClean="0"/>
              <a:t>DOE </a:t>
            </a:r>
            <a:r>
              <a:rPr lang="en-US" sz="2400" dirty="0" smtClean="0"/>
              <a:t>federal and contractor </a:t>
            </a:r>
            <a:r>
              <a:rPr lang="en-US" sz="2400" dirty="0" smtClean="0"/>
              <a:t>employees. </a:t>
            </a:r>
          </a:p>
          <a:p>
            <a:pPr>
              <a:buClr>
                <a:schemeClr val="tx1"/>
              </a:buClr>
            </a:pPr>
            <a:r>
              <a:rPr lang="en-US" sz="2400" dirty="0" smtClean="0"/>
              <a:t>The full-text of the report may </a:t>
            </a:r>
            <a:r>
              <a:rPr lang="en-US" sz="2400" dirty="0" smtClean="0"/>
              <a:t>be </a:t>
            </a:r>
            <a:r>
              <a:rPr lang="en-US" sz="2400" dirty="0" smtClean="0"/>
              <a:t>protected in SRC, as well, relying </a:t>
            </a:r>
            <a:r>
              <a:rPr lang="en-US" sz="2400" dirty="0" smtClean="0"/>
              <a:t>on the user to request a document for a result.  Staff at OSTI then determine whether the </a:t>
            </a:r>
            <a:r>
              <a:rPr lang="en-US" sz="2400" dirty="0" smtClean="0"/>
              <a:t>document can </a:t>
            </a:r>
            <a:r>
              <a:rPr lang="en-US" sz="2400" dirty="0" smtClean="0"/>
              <a:t>be released to the requestor.  </a:t>
            </a:r>
            <a:r>
              <a:rPr lang="en-US" sz="2400" u="sng" dirty="0" smtClean="0"/>
              <a:t>Previously, </a:t>
            </a:r>
            <a:r>
              <a:rPr lang="en-US" sz="2400" u="sng" dirty="0" smtClean="0"/>
              <a:t>information about SBIR/STTR reports were </a:t>
            </a:r>
            <a:r>
              <a:rPr lang="en-US" sz="2400" u="sng" dirty="0" smtClean="0"/>
              <a:t>only found through SRC.</a:t>
            </a:r>
          </a:p>
          <a:p>
            <a:pPr marL="514350" indent="-514350">
              <a:buClr>
                <a:schemeClr val="tx1"/>
              </a:buClr>
              <a:buFont typeface="Arial" panose="020B0604020202020204" pitchFamily="34" charset="0"/>
              <a:buAutoNum type="arabicParenR"/>
            </a:pPr>
            <a:endParaRPr lang="en-US" dirty="0" smtClean="0"/>
          </a:p>
          <a:p>
            <a:pPr marL="0" indent="0">
              <a:buFont typeface="Arial" panose="020B0604020202020204" pitchFamily="34" charset="0"/>
              <a:buNone/>
            </a:pPr>
            <a:endParaRPr lang="en-US" i="1" dirty="0" smtClean="0"/>
          </a:p>
          <a:p>
            <a:pPr marL="0" indent="0">
              <a:buFont typeface="Arial" panose="020B0604020202020204" pitchFamily="34" charset="0"/>
              <a:buNone/>
            </a:pPr>
            <a:endParaRPr lang="en-US" i="1" dirty="0" smtClean="0"/>
          </a:p>
          <a:p>
            <a:endParaRPr lang="en-US" dirty="0"/>
          </a:p>
        </p:txBody>
      </p:sp>
      <p:pic>
        <p:nvPicPr>
          <p:cNvPr id="3" name="Picture 2"/>
          <p:cNvPicPr>
            <a:picLocks noChangeAspect="1"/>
          </p:cNvPicPr>
          <p:nvPr/>
        </p:nvPicPr>
        <p:blipFill>
          <a:blip r:embed="rId3"/>
          <a:stretch>
            <a:fillRect/>
          </a:stretch>
        </p:blipFill>
        <p:spPr>
          <a:xfrm>
            <a:off x="702644" y="5097020"/>
            <a:ext cx="4495638" cy="1101872"/>
          </a:xfrm>
          <a:prstGeom prst="rect">
            <a:avLst/>
          </a:prstGeom>
        </p:spPr>
      </p:pic>
    </p:spTree>
    <p:extLst>
      <p:ext uri="{BB962C8B-B14F-4D97-AF65-F5344CB8AC3E}">
        <p14:creationId xmlns:p14="http://schemas.microsoft.com/office/powerpoint/2010/main" val="86230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559227" y="228866"/>
            <a:ext cx="10754360" cy="1471077"/>
          </a:xfrm>
        </p:spPr>
        <p:txBody>
          <a:bodyPr>
            <a:normAutofit/>
          </a:bodyPr>
          <a:lstStyle/>
          <a:p>
            <a:r>
              <a:rPr lang="en-US" sz="4000" dirty="0" smtClean="0"/>
              <a:t>Handling of protected reports at OSTI – </a:t>
            </a:r>
            <a:br>
              <a:rPr lang="en-US" sz="4000" dirty="0" smtClean="0"/>
            </a:br>
            <a:r>
              <a:rPr lang="en-US" sz="4000" i="1" dirty="0" smtClean="0"/>
              <a:t>Changes for SBIR/STTR</a:t>
            </a:r>
            <a:endParaRPr lang="en-US" sz="4000" i="1"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716438" y="2069407"/>
            <a:ext cx="10765410" cy="4286943"/>
          </a:xfrm>
        </p:spPr>
        <p:txBody>
          <a:bodyPr>
            <a:normAutofit/>
          </a:bodyPr>
          <a:lstStyle/>
          <a:p>
            <a:pPr>
              <a:buClr>
                <a:schemeClr val="tx1"/>
              </a:buClr>
              <a:buFont typeface="Arial" panose="020B0604020202020204" pitchFamily="34" charset="0"/>
              <a:buChar char="•"/>
            </a:pPr>
            <a:r>
              <a:rPr lang="en-US" sz="2600" dirty="0" smtClean="0"/>
              <a:t>In 2014, an IG Audit, </a:t>
            </a:r>
            <a:r>
              <a:rPr lang="en-US" sz="2600" i="1" dirty="0"/>
              <a:t>Public Dissemination of Research Results </a:t>
            </a:r>
            <a:r>
              <a:rPr lang="en-US" sz="2600" dirty="0"/>
              <a:t>(DOE/IG-0912</a:t>
            </a:r>
            <a:r>
              <a:rPr lang="en-US" sz="2600" dirty="0" smtClean="0"/>
              <a:t>), reported that SBIR/STTR </a:t>
            </a:r>
            <a:r>
              <a:rPr lang="en-US" sz="2600" dirty="0" smtClean="0"/>
              <a:t>reports were </a:t>
            </a:r>
            <a:r>
              <a:rPr lang="en-US" sz="2600" dirty="0"/>
              <a:t>not being </a:t>
            </a:r>
            <a:r>
              <a:rPr lang="en-US" sz="2600" dirty="0" smtClean="0"/>
              <a:t>released </a:t>
            </a:r>
            <a:r>
              <a:rPr lang="en-US" sz="2600" dirty="0"/>
              <a:t>to the public </a:t>
            </a:r>
            <a:r>
              <a:rPr lang="en-US" sz="2600" dirty="0" smtClean="0"/>
              <a:t>because the information about these reports </a:t>
            </a:r>
            <a:r>
              <a:rPr lang="en-US" sz="2600" dirty="0" smtClean="0"/>
              <a:t>were only </a:t>
            </a:r>
            <a:r>
              <a:rPr lang="en-US" sz="2600" dirty="0" smtClean="0"/>
              <a:t>available in SRC.</a:t>
            </a:r>
          </a:p>
          <a:p>
            <a:pPr>
              <a:buClr>
                <a:schemeClr val="tx1"/>
              </a:buClr>
              <a:buFont typeface="Arial" panose="020B0604020202020204" pitchFamily="34" charset="0"/>
              <a:buChar char="•"/>
            </a:pPr>
            <a:r>
              <a:rPr lang="en-US" sz="2600" i="1" dirty="0" smtClean="0"/>
              <a:t>Because of this, </a:t>
            </a:r>
            <a:r>
              <a:rPr lang="en-US" sz="2600" dirty="0" smtClean="0"/>
              <a:t>the public would have no way of knowing about the </a:t>
            </a:r>
            <a:r>
              <a:rPr lang="en-US" sz="2600" dirty="0" smtClean="0"/>
              <a:t>results of SBIR/STTR </a:t>
            </a:r>
            <a:r>
              <a:rPr lang="en-US" sz="2600" dirty="0" smtClean="0"/>
              <a:t>research </a:t>
            </a:r>
            <a:r>
              <a:rPr lang="en-US" sz="2600" dirty="0" smtClean="0"/>
              <a:t>even </a:t>
            </a:r>
            <a:r>
              <a:rPr lang="en-US" sz="2600" dirty="0" smtClean="0"/>
              <a:t>after the data protection period had expired.  </a:t>
            </a:r>
          </a:p>
          <a:p>
            <a:pPr>
              <a:buClr>
                <a:schemeClr val="tx1"/>
              </a:buClr>
              <a:buFont typeface="Arial" panose="020B0604020202020204" pitchFamily="34" charset="0"/>
              <a:buChar char="•"/>
            </a:pPr>
            <a:r>
              <a:rPr lang="en-US" sz="2600" dirty="0" smtClean="0"/>
              <a:t>The SBIR/STTR office asked OSTI to work with them to find a solution to manage the </a:t>
            </a:r>
            <a:r>
              <a:rPr lang="en-US" sz="2600" dirty="0" smtClean="0"/>
              <a:t>SBIR/STTR reports so </a:t>
            </a:r>
            <a:r>
              <a:rPr lang="en-US" sz="2600" dirty="0" smtClean="0"/>
              <a:t>that after the data protection period, the </a:t>
            </a:r>
            <a:r>
              <a:rPr lang="en-US" sz="2600" dirty="0" smtClean="0"/>
              <a:t>report would </a:t>
            </a:r>
            <a:r>
              <a:rPr lang="en-US" sz="2600" dirty="0" smtClean="0"/>
              <a:t>be released to the public like any other unlimited </a:t>
            </a:r>
            <a:r>
              <a:rPr lang="en-US" sz="2600" dirty="0" smtClean="0"/>
              <a:t>report </a:t>
            </a:r>
            <a:r>
              <a:rPr lang="en-US" sz="2600" dirty="0" smtClean="0"/>
              <a:t>– </a:t>
            </a:r>
            <a:r>
              <a:rPr lang="en-US" sz="2600" i="1" dirty="0" smtClean="0"/>
              <a:t>broadening discoverability of the research when the data became available for public use.</a:t>
            </a:r>
          </a:p>
          <a:p>
            <a:pPr marL="514350" indent="-514350">
              <a:buClr>
                <a:schemeClr val="tx1"/>
              </a:buClr>
              <a:buAutoNum type="arabicParenR"/>
            </a:pPr>
            <a:endParaRPr lang="en-US" dirty="0"/>
          </a:p>
          <a:p>
            <a:pPr marL="0" indent="0">
              <a:buNone/>
            </a:pPr>
            <a:endParaRPr lang="en-US" i="1" dirty="0"/>
          </a:p>
          <a:p>
            <a:pPr marL="0" indent="0">
              <a:buNone/>
            </a:pPr>
            <a:endParaRPr lang="en-US" i="1" dirty="0"/>
          </a:p>
          <a:p>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4</a:t>
            </a:fld>
            <a:endParaRPr lang="en-US" dirty="0"/>
          </a:p>
        </p:txBody>
      </p:sp>
    </p:spTree>
    <p:extLst>
      <p:ext uri="{BB962C8B-B14F-4D97-AF65-F5344CB8AC3E}">
        <p14:creationId xmlns:p14="http://schemas.microsoft.com/office/powerpoint/2010/main" val="370455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368647" y="150419"/>
            <a:ext cx="11165840" cy="1471077"/>
          </a:xfrm>
        </p:spPr>
        <p:txBody>
          <a:bodyPr>
            <a:normAutofit/>
          </a:bodyPr>
          <a:lstStyle/>
          <a:p>
            <a:r>
              <a:rPr lang="en-US" sz="4000" dirty="0" smtClean="0"/>
              <a:t>How did we change the handling of SBIR/STTR reports?  </a:t>
            </a:r>
            <a:endParaRPr lang="en-US" sz="4000" i="1"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493776" y="2103216"/>
            <a:ext cx="11165840" cy="4286943"/>
          </a:xfrm>
        </p:spPr>
        <p:txBody>
          <a:bodyPr>
            <a:normAutofit/>
          </a:bodyPr>
          <a:lstStyle/>
          <a:p>
            <a:pPr>
              <a:buClr>
                <a:schemeClr val="tx1"/>
              </a:buClr>
            </a:pPr>
            <a:r>
              <a:rPr lang="en-US" sz="2800" i="1" dirty="0">
                <a:solidFill>
                  <a:srgbClr val="C00000"/>
                </a:solidFill>
              </a:rPr>
              <a:t>First, needed to address challenges of extendable release </a:t>
            </a:r>
            <a:r>
              <a:rPr lang="en-US" sz="2800" i="1" dirty="0" smtClean="0">
                <a:solidFill>
                  <a:srgbClr val="C00000"/>
                </a:solidFill>
              </a:rPr>
              <a:t>dates</a:t>
            </a:r>
            <a:endParaRPr lang="en-US" dirty="0">
              <a:solidFill>
                <a:srgbClr val="C00000"/>
              </a:solidFill>
            </a:endParaRPr>
          </a:p>
          <a:p>
            <a:pPr>
              <a:buClr>
                <a:schemeClr val="tx1"/>
              </a:buClr>
              <a:buFont typeface="Arial" panose="020B0604020202020204" pitchFamily="34" charset="0"/>
              <a:buChar char="•"/>
            </a:pPr>
            <a:r>
              <a:rPr lang="en-US" sz="2800" dirty="0" smtClean="0"/>
              <a:t>SBIR/STTR </a:t>
            </a:r>
            <a:r>
              <a:rPr lang="en-US" sz="2800" dirty="0" smtClean="0"/>
              <a:t>reports submitted at this time had data protection periods that were extendable – meaning that if a Phase I, received a Phase II, Phase III, the data protection period would be extended by another 4 years.</a:t>
            </a:r>
          </a:p>
          <a:p>
            <a:pPr>
              <a:buClr>
                <a:schemeClr val="tx1"/>
              </a:buClr>
              <a:buFont typeface="Arial" panose="020B0604020202020204" pitchFamily="34" charset="0"/>
              <a:buChar char="•"/>
            </a:pPr>
            <a:r>
              <a:rPr lang="en-US" sz="2800" dirty="0" smtClean="0"/>
              <a:t>We determined that the best way to address the extendable protection period would be by </a:t>
            </a:r>
            <a:r>
              <a:rPr lang="en-US" sz="2800" dirty="0" smtClean="0"/>
              <a:t>emailing the </a:t>
            </a:r>
            <a:r>
              <a:rPr lang="en-US" sz="2800" dirty="0" smtClean="0"/>
              <a:t>PI, and the Business Official at the SBC </a:t>
            </a:r>
            <a:r>
              <a:rPr lang="en-US" sz="2800" dirty="0" smtClean="0"/>
              <a:t>about their options (how) to </a:t>
            </a:r>
            <a:r>
              <a:rPr lang="en-US" sz="2800" dirty="0" smtClean="0"/>
              <a:t>extend the release dates, and </a:t>
            </a:r>
            <a:r>
              <a:rPr lang="en-US" sz="2800" dirty="0" smtClean="0"/>
              <a:t>their right </a:t>
            </a:r>
            <a:r>
              <a:rPr lang="en-US" sz="2800" dirty="0" smtClean="0"/>
              <a:t>to do </a:t>
            </a:r>
            <a:r>
              <a:rPr lang="en-US" sz="2800" dirty="0" smtClean="0"/>
              <a:t>so, and would automate that process.  </a:t>
            </a:r>
            <a:endParaRPr lang="en-US" sz="2800" dirty="0"/>
          </a:p>
          <a:p>
            <a:pPr marL="0" indent="0">
              <a:buNone/>
            </a:pPr>
            <a:endParaRPr lang="en-US" i="1" dirty="0"/>
          </a:p>
          <a:p>
            <a:pPr marL="0" indent="0">
              <a:buNone/>
            </a:pPr>
            <a:endParaRPr lang="en-US" i="1" dirty="0"/>
          </a:p>
          <a:p>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5</a:t>
            </a:fld>
            <a:endParaRPr lang="en-US" dirty="0"/>
          </a:p>
        </p:txBody>
      </p:sp>
    </p:spTree>
    <p:extLst>
      <p:ext uri="{BB962C8B-B14F-4D97-AF65-F5344CB8AC3E}">
        <p14:creationId xmlns:p14="http://schemas.microsoft.com/office/powerpoint/2010/main" val="161270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354619" y="476922"/>
            <a:ext cx="10058400" cy="1072153"/>
          </a:xfrm>
        </p:spPr>
        <p:txBody>
          <a:bodyPr>
            <a:noAutofit/>
          </a:bodyPr>
          <a:lstStyle/>
          <a:p>
            <a:r>
              <a:rPr lang="en-US" sz="4000" dirty="0" smtClean="0"/>
              <a:t>The process for submission and </a:t>
            </a:r>
            <a:r>
              <a:rPr lang="en-US" sz="4000" dirty="0" smtClean="0"/>
              <a:t/>
            </a:r>
            <a:br>
              <a:rPr lang="en-US" sz="4000" dirty="0" smtClean="0"/>
            </a:br>
            <a:r>
              <a:rPr lang="en-US" sz="4000" dirty="0" smtClean="0"/>
              <a:t>notifications</a:t>
            </a:r>
            <a:endParaRPr lang="en-US" sz="4000"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354619" y="1762868"/>
            <a:ext cx="6456910" cy="5388704"/>
          </a:xfrm>
        </p:spPr>
        <p:txBody>
          <a:bodyPr>
            <a:normAutofit/>
          </a:bodyPr>
          <a:lstStyle/>
          <a:p>
            <a:pPr>
              <a:buClr>
                <a:schemeClr val="tx1"/>
              </a:buClr>
              <a:buFont typeface="Arial" panose="020B0604020202020204" pitchFamily="34" charset="0"/>
              <a:buChar char="•"/>
            </a:pPr>
            <a:r>
              <a:rPr lang="en-US" dirty="0"/>
              <a:t>W</a:t>
            </a:r>
            <a:r>
              <a:rPr lang="en-US" dirty="0" smtClean="0"/>
              <a:t>e </a:t>
            </a:r>
            <a:r>
              <a:rPr lang="en-US" dirty="0" smtClean="0"/>
              <a:t>created a new product type </a:t>
            </a:r>
            <a:r>
              <a:rPr lang="en-US" dirty="0" smtClean="0"/>
              <a:t>in E-Link to </a:t>
            </a:r>
            <a:r>
              <a:rPr lang="en-US" dirty="0" smtClean="0"/>
              <a:t>align with the distinct nature of the SBIR/STTR award </a:t>
            </a:r>
            <a:r>
              <a:rPr lang="en-US" dirty="0" smtClean="0"/>
              <a:t>type. SBIR/STTR recipients now use this type to </a:t>
            </a:r>
            <a:r>
              <a:rPr lang="en-US" dirty="0"/>
              <a:t>submit their reports through E-Link.</a:t>
            </a:r>
            <a:endParaRPr lang="en-US" dirty="0" smtClean="0"/>
          </a:p>
          <a:p>
            <a:pPr>
              <a:buClr>
                <a:schemeClr val="tx1"/>
              </a:buClr>
              <a:buFont typeface="Arial" panose="020B0604020202020204" pitchFamily="34" charset="0"/>
              <a:buChar char="•"/>
            </a:pPr>
            <a:r>
              <a:rPr lang="en-US" dirty="0" smtClean="0"/>
              <a:t>The release date for the report </a:t>
            </a:r>
            <a:r>
              <a:rPr lang="en-US" dirty="0" smtClean="0"/>
              <a:t>is automatically </a:t>
            </a:r>
            <a:r>
              <a:rPr lang="en-US" dirty="0" smtClean="0"/>
              <a:t>calculated by adding 4 years to the date </a:t>
            </a:r>
            <a:r>
              <a:rPr lang="en-US" dirty="0" smtClean="0"/>
              <a:t>of submission, </a:t>
            </a:r>
            <a:r>
              <a:rPr lang="en-US" dirty="0" smtClean="0"/>
              <a:t>and the submitter is notified of this date on the </a:t>
            </a:r>
            <a:r>
              <a:rPr lang="en-US" dirty="0" smtClean="0"/>
              <a:t>interface.</a:t>
            </a:r>
            <a:endParaRPr lang="en-US" dirty="0" smtClean="0"/>
          </a:p>
          <a:p>
            <a:pPr>
              <a:buClr>
                <a:schemeClr val="tx1"/>
              </a:buClr>
              <a:buFont typeface="Arial" panose="020B0604020202020204" pitchFamily="34" charset="0"/>
              <a:buChar char="•"/>
            </a:pPr>
            <a:r>
              <a:rPr lang="en-US" dirty="0" smtClean="0"/>
              <a:t>Two certifications were added </a:t>
            </a:r>
            <a:r>
              <a:rPr lang="en-US" dirty="0" smtClean="0"/>
              <a:t>to </a:t>
            </a:r>
            <a:r>
              <a:rPr lang="en-US" dirty="0" smtClean="0"/>
              <a:t>make </a:t>
            </a:r>
            <a:r>
              <a:rPr lang="en-US" dirty="0" smtClean="0"/>
              <a:t>clear what </a:t>
            </a:r>
            <a:r>
              <a:rPr lang="en-US" dirty="0" smtClean="0"/>
              <a:t>the Federal Government will do with the data, after the </a:t>
            </a:r>
            <a:r>
              <a:rPr lang="en-US" dirty="0" smtClean="0"/>
              <a:t>release date, and </a:t>
            </a:r>
            <a:r>
              <a:rPr lang="en-US" dirty="0" smtClean="0"/>
              <a:t>what steps are needed </a:t>
            </a:r>
            <a:r>
              <a:rPr lang="en-US" dirty="0" smtClean="0"/>
              <a:t>to </a:t>
            </a:r>
            <a:r>
              <a:rPr lang="en-US" dirty="0" smtClean="0"/>
              <a:t>extend the release </a:t>
            </a:r>
            <a:r>
              <a:rPr lang="en-US" dirty="0" smtClean="0"/>
              <a:t>date.</a:t>
            </a:r>
            <a:endParaRPr lang="en-US" dirty="0" smtClean="0"/>
          </a:p>
          <a:p>
            <a:pPr>
              <a:buClr>
                <a:schemeClr val="tx1"/>
              </a:buClr>
              <a:buFont typeface="Arial" panose="020B0604020202020204" pitchFamily="34" charset="0"/>
              <a:buChar char="•"/>
            </a:pPr>
            <a:r>
              <a:rPr lang="en-US" dirty="0" smtClean="0"/>
              <a:t>After </a:t>
            </a:r>
            <a:r>
              <a:rPr lang="en-US" dirty="0" smtClean="0"/>
              <a:t>submission, </a:t>
            </a:r>
            <a:r>
              <a:rPr lang="en-US" dirty="0" smtClean="0"/>
              <a:t>the email process kicks off </a:t>
            </a:r>
            <a:r>
              <a:rPr lang="en-US" dirty="0" smtClean="0"/>
              <a:t>to </a:t>
            </a:r>
            <a:r>
              <a:rPr lang="en-US" dirty="0" smtClean="0"/>
              <a:t>effectively handle communications about the release date and to </a:t>
            </a:r>
            <a:r>
              <a:rPr lang="en-US" dirty="0" smtClean="0"/>
              <a:t>notify recipients about </a:t>
            </a:r>
            <a:r>
              <a:rPr lang="en-US" dirty="0" smtClean="0"/>
              <a:t>the steps to extend the </a:t>
            </a:r>
            <a:r>
              <a:rPr lang="en-US" dirty="0" smtClean="0"/>
              <a:t>release date, </a:t>
            </a:r>
            <a:r>
              <a:rPr lang="en-US" dirty="0" smtClean="0"/>
              <a:t>if needed.</a:t>
            </a:r>
          </a:p>
          <a:p>
            <a:pPr>
              <a:buFont typeface="Arial" panose="020B0604020202020204" pitchFamily="34" charset="0"/>
              <a:buChar char="•"/>
            </a:pPr>
            <a:endParaRPr lang="en-US" i="1" dirty="0"/>
          </a:p>
          <a:p>
            <a:pPr>
              <a:buFont typeface="Arial" panose="020B0604020202020204" pitchFamily="34" charset="0"/>
              <a:buChar char="•"/>
            </a:pPr>
            <a:endParaRPr lang="en-US" i="1" dirty="0"/>
          </a:p>
          <a:p>
            <a:pPr>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6</a:t>
            </a:fld>
            <a:endParaRPr lang="en-US" dirty="0"/>
          </a:p>
        </p:txBody>
      </p:sp>
      <p:pic>
        <p:nvPicPr>
          <p:cNvPr id="8" name="Picture 7"/>
          <p:cNvPicPr>
            <a:picLocks noChangeAspect="1"/>
          </p:cNvPicPr>
          <p:nvPr/>
        </p:nvPicPr>
        <p:blipFill rotWithShape="1">
          <a:blip r:embed="rId2"/>
          <a:srcRect l="24288" t="1866" r="8036" b="8800"/>
          <a:stretch/>
        </p:blipFill>
        <p:spPr>
          <a:xfrm>
            <a:off x="7043911" y="1060072"/>
            <a:ext cx="4700286" cy="5120640"/>
          </a:xfrm>
          <a:prstGeom prst="rect">
            <a:avLst/>
          </a:prstGeom>
        </p:spPr>
      </p:pic>
      <p:sp>
        <p:nvSpPr>
          <p:cNvPr id="10" name="Rectangle 9"/>
          <p:cNvSpPr/>
          <p:nvPr/>
        </p:nvSpPr>
        <p:spPr>
          <a:xfrm>
            <a:off x="7151571" y="3282214"/>
            <a:ext cx="4360244" cy="744039"/>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151572" y="4110425"/>
            <a:ext cx="4360244" cy="2070287"/>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151571" y="1012999"/>
            <a:ext cx="4252584" cy="66179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15870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336114" y="-5026"/>
            <a:ext cx="10058400" cy="1471077"/>
          </a:xfrm>
        </p:spPr>
        <p:txBody>
          <a:bodyPr>
            <a:normAutofit/>
          </a:bodyPr>
          <a:lstStyle/>
          <a:p>
            <a:r>
              <a:rPr lang="en-US" sz="4000" dirty="0" smtClean="0"/>
              <a:t>Email Notifications</a:t>
            </a:r>
            <a:endParaRPr lang="en-US" sz="4000"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363426" y="1320375"/>
            <a:ext cx="11165840" cy="4286943"/>
          </a:xfrm>
        </p:spPr>
        <p:txBody>
          <a:bodyPr>
            <a:normAutofit/>
          </a:bodyPr>
          <a:lstStyle/>
          <a:p>
            <a:pPr>
              <a:buClr>
                <a:schemeClr val="tx1"/>
              </a:buClr>
            </a:pPr>
            <a:endParaRPr lang="en-US" sz="2400" dirty="0" smtClean="0"/>
          </a:p>
          <a:p>
            <a:pPr>
              <a:buClr>
                <a:schemeClr val="tx1"/>
              </a:buClr>
            </a:pPr>
            <a:r>
              <a:rPr lang="en-US" sz="2400" dirty="0" smtClean="0"/>
              <a:t>Emails </a:t>
            </a:r>
            <a:r>
              <a:rPr lang="en-US" sz="2400" dirty="0"/>
              <a:t>are </a:t>
            </a:r>
            <a:r>
              <a:rPr lang="en-US" sz="2400" dirty="0" smtClean="0"/>
              <a:t>sent at </a:t>
            </a:r>
            <a:r>
              <a:rPr lang="en-US" sz="2400" dirty="0"/>
              <a:t>time of </a:t>
            </a:r>
            <a:r>
              <a:rPr lang="en-US" sz="2400" dirty="0" smtClean="0"/>
              <a:t>submission, </a:t>
            </a:r>
            <a:r>
              <a:rPr lang="en-US" sz="2400" dirty="0"/>
              <a:t>then at 1 year, 3 months, and 2 weeks prior to the release of </a:t>
            </a:r>
            <a:r>
              <a:rPr lang="en-US" sz="2400" dirty="0" smtClean="0"/>
              <a:t>the report. </a:t>
            </a:r>
            <a:r>
              <a:rPr lang="en-US" sz="2400" dirty="0" smtClean="0"/>
              <a:t>All email communications provide </a:t>
            </a:r>
            <a:r>
              <a:rPr lang="en-US" sz="2400" dirty="0" smtClean="0"/>
              <a:t>similar information and are automated.</a:t>
            </a:r>
            <a:endParaRPr lang="en-US" sz="2400" dirty="0"/>
          </a:p>
          <a:p>
            <a:pPr marL="514350" indent="-514350">
              <a:buClr>
                <a:schemeClr val="tx1"/>
              </a:buClr>
              <a:buAutoNum type="arabicParenR"/>
            </a:pPr>
            <a:endParaRPr lang="en-US" dirty="0"/>
          </a:p>
          <a:p>
            <a:pPr marL="0" indent="0">
              <a:buNone/>
            </a:pPr>
            <a:endParaRPr lang="en-US" i="1" dirty="0"/>
          </a:p>
          <a:p>
            <a:pPr marL="0" indent="0">
              <a:buNone/>
            </a:pPr>
            <a:endParaRPr lang="en-US" i="1" dirty="0"/>
          </a:p>
          <a:p>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7</a:t>
            </a:fld>
            <a:endParaRPr lang="en-US" dirty="0"/>
          </a:p>
        </p:txBody>
      </p:sp>
      <p:pic>
        <p:nvPicPr>
          <p:cNvPr id="5" name="Content Placeholder 5"/>
          <p:cNvPicPr>
            <a:picLocks noChangeAspect="1"/>
          </p:cNvPicPr>
          <p:nvPr/>
        </p:nvPicPr>
        <p:blipFill rotWithShape="1">
          <a:blip r:embed="rId2"/>
          <a:srcRect b="17290"/>
          <a:stretch/>
        </p:blipFill>
        <p:spPr>
          <a:xfrm>
            <a:off x="3694177" y="2939919"/>
            <a:ext cx="8009048" cy="3871697"/>
          </a:xfrm>
          <a:prstGeom prst="rect">
            <a:avLst/>
          </a:prstGeom>
        </p:spPr>
      </p:pic>
      <p:sp>
        <p:nvSpPr>
          <p:cNvPr id="6" name="Oval 5"/>
          <p:cNvSpPr/>
          <p:nvPr/>
        </p:nvSpPr>
        <p:spPr>
          <a:xfrm>
            <a:off x="2714324" y="3602736"/>
            <a:ext cx="9057373" cy="3208880"/>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flipH="1">
            <a:off x="336114" y="3166279"/>
            <a:ext cx="2699694" cy="92333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solidFill>
                  <a:schemeClr val="tx2"/>
                </a:solidFill>
              </a:rPr>
              <a:t>Notification of release date and instructions for extending the date</a:t>
            </a:r>
            <a:endParaRPr lang="en-US" b="1" dirty="0">
              <a:solidFill>
                <a:schemeClr val="tx2"/>
              </a:solidFill>
            </a:endParaRPr>
          </a:p>
        </p:txBody>
      </p:sp>
      <p:cxnSp>
        <p:nvCxnSpPr>
          <p:cNvPr id="9" name="Straight Arrow Connector 8"/>
          <p:cNvCxnSpPr/>
          <p:nvPr/>
        </p:nvCxnSpPr>
        <p:spPr>
          <a:xfrm>
            <a:off x="2605063" y="4089609"/>
            <a:ext cx="590524" cy="376513"/>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1843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B5800D-0AF5-4DFD-9C88-2B543C05076C}"/>
              </a:ext>
            </a:extLst>
          </p:cNvPr>
          <p:cNvSpPr>
            <a:spLocks noGrp="1"/>
          </p:cNvSpPr>
          <p:nvPr>
            <p:ph type="title"/>
          </p:nvPr>
        </p:nvSpPr>
        <p:spPr>
          <a:xfrm>
            <a:off x="569674" y="301753"/>
            <a:ext cx="10058400" cy="1225296"/>
          </a:xfrm>
        </p:spPr>
        <p:txBody>
          <a:bodyPr>
            <a:normAutofit/>
          </a:bodyPr>
          <a:lstStyle/>
          <a:p>
            <a:r>
              <a:rPr lang="en-US" sz="4000" dirty="0" smtClean="0"/>
              <a:t>Dissemination</a:t>
            </a:r>
            <a:endParaRPr lang="en-US" sz="4000" dirty="0"/>
          </a:p>
        </p:txBody>
      </p:sp>
      <p:sp>
        <p:nvSpPr>
          <p:cNvPr id="3" name="Content Placeholder 2">
            <a:extLst>
              <a:ext uri="{FF2B5EF4-FFF2-40B4-BE49-F238E27FC236}">
                <a16:creationId xmlns="" xmlns:a16="http://schemas.microsoft.com/office/drawing/2014/main" id="{8DFBB920-2C83-4858-BAE8-F60DF852A8F7}"/>
              </a:ext>
            </a:extLst>
          </p:cNvPr>
          <p:cNvSpPr>
            <a:spLocks noGrp="1"/>
          </p:cNvSpPr>
          <p:nvPr>
            <p:ph idx="1"/>
          </p:nvPr>
        </p:nvSpPr>
        <p:spPr>
          <a:xfrm>
            <a:off x="569674" y="2007904"/>
            <a:ext cx="11165840" cy="4740368"/>
          </a:xfrm>
        </p:spPr>
        <p:txBody>
          <a:bodyPr>
            <a:normAutofit fontScale="70000" lnSpcReduction="20000"/>
          </a:bodyPr>
          <a:lstStyle/>
          <a:p>
            <a:pPr>
              <a:buClr>
                <a:schemeClr val="tx1"/>
              </a:buClr>
              <a:buFont typeface="Arial" panose="020B0604020202020204" pitchFamily="34" charset="0"/>
              <a:buChar char="•"/>
            </a:pPr>
            <a:r>
              <a:rPr lang="en-US" sz="3100" dirty="0" smtClean="0"/>
              <a:t>Upon submission, the OSTI systems (E-Link and OSTI.GOV) handle the </a:t>
            </a:r>
            <a:r>
              <a:rPr lang="en-US" sz="3100" dirty="0" smtClean="0"/>
              <a:t>reports </a:t>
            </a:r>
            <a:r>
              <a:rPr lang="en-US" sz="3100" dirty="0" smtClean="0"/>
              <a:t>by </a:t>
            </a:r>
            <a:r>
              <a:rPr lang="en-US" sz="3100" dirty="0" smtClean="0"/>
              <a:t>making the metadata available </a:t>
            </a:r>
            <a:r>
              <a:rPr lang="en-US" sz="3100" dirty="0" smtClean="0"/>
              <a:t>(before the report is released) letting the </a:t>
            </a:r>
            <a:r>
              <a:rPr lang="en-US" sz="3100" dirty="0" smtClean="0"/>
              <a:t>public know when the report </a:t>
            </a:r>
            <a:r>
              <a:rPr lang="en-US" sz="3100" i="1" dirty="0" smtClean="0"/>
              <a:t>may</a:t>
            </a:r>
            <a:r>
              <a:rPr lang="en-US" sz="3100" dirty="0" smtClean="0"/>
              <a:t> be available.  </a:t>
            </a:r>
            <a:r>
              <a:rPr lang="en-US" sz="3100" i="1" dirty="0" smtClean="0"/>
              <a:t>Screenshot next slide.</a:t>
            </a:r>
          </a:p>
          <a:p>
            <a:pPr>
              <a:buClr>
                <a:schemeClr val="tx1"/>
              </a:buClr>
              <a:buFont typeface="Arial" panose="020B0604020202020204" pitchFamily="34" charset="0"/>
              <a:buChar char="•"/>
            </a:pPr>
            <a:r>
              <a:rPr lang="en-US" sz="3100" dirty="0" smtClean="0"/>
              <a:t>After submission, </a:t>
            </a:r>
            <a:r>
              <a:rPr lang="en-US" sz="3100" dirty="0" smtClean="0"/>
              <a:t>the releasing official is </a:t>
            </a:r>
            <a:r>
              <a:rPr lang="en-US" sz="3100" dirty="0" smtClean="0"/>
              <a:t>notified </a:t>
            </a:r>
            <a:r>
              <a:rPr lang="en-US" sz="3100" dirty="0" smtClean="0"/>
              <a:t>that the report is in E-Link ready for review and release </a:t>
            </a:r>
            <a:r>
              <a:rPr lang="en-US" sz="3100" i="1" dirty="0" smtClean="0"/>
              <a:t>(although “release” in this sense isn’t the same as release to the public).</a:t>
            </a:r>
          </a:p>
          <a:p>
            <a:pPr>
              <a:buClr>
                <a:schemeClr val="tx1"/>
              </a:buClr>
              <a:buFont typeface="Arial" panose="020B0604020202020204" pitchFamily="34" charset="0"/>
              <a:buChar char="•"/>
            </a:pPr>
            <a:r>
              <a:rPr lang="en-US" sz="3100" dirty="0" smtClean="0"/>
              <a:t> The releasing official will follow normal </a:t>
            </a:r>
            <a:r>
              <a:rPr lang="en-US" sz="3100" dirty="0" smtClean="0"/>
              <a:t>closeout steps for review and release, and will </a:t>
            </a:r>
            <a:r>
              <a:rPr lang="en-US" sz="3100" dirty="0" smtClean="0"/>
              <a:t>check the </a:t>
            </a:r>
            <a:r>
              <a:rPr lang="en-US" sz="3100" dirty="0" smtClean="0"/>
              <a:t>markings on the report (data rights notice) and distribution limitations </a:t>
            </a:r>
            <a:r>
              <a:rPr lang="en-US" sz="3100" dirty="0" smtClean="0"/>
              <a:t>to </a:t>
            </a:r>
            <a:r>
              <a:rPr lang="en-US" sz="3100" dirty="0" smtClean="0"/>
              <a:t>ensure they are aligned. </a:t>
            </a:r>
            <a:r>
              <a:rPr lang="en-US" sz="3100" dirty="0" smtClean="0"/>
              <a:t>Once the releasing </a:t>
            </a:r>
            <a:r>
              <a:rPr lang="en-US" sz="3100" dirty="0" smtClean="0"/>
              <a:t>official “releases” the report in E-Link, </a:t>
            </a:r>
            <a:r>
              <a:rPr lang="en-US" sz="3100" dirty="0" smtClean="0"/>
              <a:t>the metadata is released in OSTI.GOV, and then the </a:t>
            </a:r>
            <a:r>
              <a:rPr lang="en-US" sz="3100" dirty="0" smtClean="0"/>
              <a:t>report will sit, on hold, until </a:t>
            </a:r>
            <a:r>
              <a:rPr lang="en-US" sz="3100" dirty="0" smtClean="0"/>
              <a:t>the release date, </a:t>
            </a:r>
            <a:r>
              <a:rPr lang="en-US" sz="3100" dirty="0" smtClean="0"/>
              <a:t>or until any further reports are submitted to OSTI for the award, or the SBC certifies that R&amp;D is continuing under the award. </a:t>
            </a:r>
            <a:endParaRPr lang="en-US" sz="3100" dirty="0" smtClean="0"/>
          </a:p>
          <a:p>
            <a:pPr marL="0" indent="0">
              <a:buClr>
                <a:schemeClr val="tx1"/>
              </a:buClr>
              <a:buNone/>
            </a:pPr>
            <a:r>
              <a:rPr lang="en-US" sz="3200" b="1" dirty="0" smtClean="0"/>
              <a:t>Therefore</a:t>
            </a:r>
            <a:r>
              <a:rPr lang="en-US" sz="3200" dirty="0"/>
              <a:t>, for the report to be released in OSTI.GOV, the report must be 1) “released” by the releasing official, and 2) neither of the two events described (subsequent report submitted or certification of ongoing R&amp;D) </a:t>
            </a:r>
            <a:r>
              <a:rPr lang="en-US" sz="3200" dirty="0" smtClean="0"/>
              <a:t>will have </a:t>
            </a:r>
            <a:r>
              <a:rPr lang="en-US" sz="3200" dirty="0"/>
              <a:t>occurred.  The system handles these processes </a:t>
            </a:r>
            <a:r>
              <a:rPr lang="en-US" sz="3200" u="sng" dirty="0"/>
              <a:t>automatically</a:t>
            </a:r>
            <a:r>
              <a:rPr lang="en-US" sz="3200" dirty="0"/>
              <a:t> to ensure that the report is released to the public in accordance with the data rights of the SBC, and the Federal Government.</a:t>
            </a:r>
          </a:p>
          <a:p>
            <a:pPr>
              <a:buClr>
                <a:schemeClr val="tx1"/>
              </a:buClr>
              <a:buFont typeface="Arial" panose="020B0604020202020204" pitchFamily="34" charset="0"/>
              <a:buChar char="•"/>
            </a:pPr>
            <a:endParaRPr lang="en-US" sz="3100" dirty="0" smtClean="0"/>
          </a:p>
          <a:p>
            <a:pPr>
              <a:buClr>
                <a:schemeClr val="tx1"/>
              </a:buClr>
              <a:buFont typeface="Arial" panose="020B0604020202020204" pitchFamily="34" charset="0"/>
              <a:buChar char="•"/>
            </a:pPr>
            <a:endParaRPr lang="en-US" sz="3100" dirty="0" smtClean="0"/>
          </a:p>
          <a:p>
            <a:pPr marL="0" indent="0">
              <a:buClr>
                <a:schemeClr val="tx1"/>
              </a:buClr>
              <a:buNone/>
            </a:pPr>
            <a:endParaRPr lang="en-US" sz="2600" dirty="0" smtClean="0"/>
          </a:p>
          <a:p>
            <a:endParaRPr lang="en-US" dirty="0"/>
          </a:p>
        </p:txBody>
      </p:sp>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8</a:t>
            </a:fld>
            <a:endParaRPr lang="en-US" dirty="0"/>
          </a:p>
        </p:txBody>
      </p:sp>
    </p:spTree>
    <p:extLst>
      <p:ext uri="{BB962C8B-B14F-4D97-AF65-F5344CB8AC3E}">
        <p14:creationId xmlns:p14="http://schemas.microsoft.com/office/powerpoint/2010/main" val="302932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EF205477-A7A9-47F4-87AD-A3DC83A69E27}"/>
              </a:ext>
            </a:extLst>
          </p:cNvPr>
          <p:cNvSpPr>
            <a:spLocks noGrp="1"/>
          </p:cNvSpPr>
          <p:nvPr>
            <p:ph type="sldNum" sz="quarter" idx="12"/>
          </p:nvPr>
        </p:nvSpPr>
        <p:spPr/>
        <p:txBody>
          <a:bodyPr/>
          <a:lstStyle/>
          <a:p>
            <a:fld id="{B398B96F-4DE2-413C-B277-DE665EA1E962}" type="slidenum">
              <a:rPr lang="en-US" smtClean="0"/>
              <a:t>9</a:t>
            </a:fld>
            <a:endParaRPr lang="en-US" dirty="0"/>
          </a:p>
        </p:txBody>
      </p:sp>
      <p:pic>
        <p:nvPicPr>
          <p:cNvPr id="5" name="Picture 4"/>
          <p:cNvPicPr>
            <a:picLocks noChangeAspect="1"/>
          </p:cNvPicPr>
          <p:nvPr/>
        </p:nvPicPr>
        <p:blipFill rotWithShape="1">
          <a:blip r:embed="rId2"/>
          <a:srcRect l="3612" r="9866" b="1339"/>
          <a:stretch/>
        </p:blipFill>
        <p:spPr>
          <a:xfrm>
            <a:off x="5638904" y="221678"/>
            <a:ext cx="6118433" cy="6134672"/>
          </a:xfrm>
          <a:prstGeom prst="rect">
            <a:avLst/>
          </a:prstGeom>
        </p:spPr>
      </p:pic>
      <p:sp>
        <p:nvSpPr>
          <p:cNvPr id="6" name="Title 1">
            <a:extLst>
              <a:ext uri="{FF2B5EF4-FFF2-40B4-BE49-F238E27FC236}">
                <a16:creationId xmlns="" xmlns:a16="http://schemas.microsoft.com/office/drawing/2014/main" id="{47B5800D-0AF5-4DFD-9C88-2B543C05076C}"/>
              </a:ext>
            </a:extLst>
          </p:cNvPr>
          <p:cNvSpPr txBox="1">
            <a:spLocks/>
          </p:cNvSpPr>
          <p:nvPr/>
        </p:nvSpPr>
        <p:spPr>
          <a:xfrm>
            <a:off x="339605" y="352140"/>
            <a:ext cx="5086233" cy="147107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How the SBIR/STTR data is released in </a:t>
            </a:r>
            <a:r>
              <a:rPr lang="en-US" sz="4000" dirty="0" smtClean="0"/>
              <a:t>OSTI.GOV</a:t>
            </a:r>
            <a:endParaRPr lang="en-US" sz="4000" i="1" dirty="0"/>
          </a:p>
        </p:txBody>
      </p:sp>
      <p:sp>
        <p:nvSpPr>
          <p:cNvPr id="7" name="Rectangle 6"/>
          <p:cNvSpPr/>
          <p:nvPr/>
        </p:nvSpPr>
        <p:spPr>
          <a:xfrm>
            <a:off x="5638904" y="2148840"/>
            <a:ext cx="1630680" cy="853723"/>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39605" y="1893545"/>
            <a:ext cx="4761784"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a:t>Once the releasing official “releases” the </a:t>
            </a:r>
            <a:r>
              <a:rPr lang="en-US" sz="2000" dirty="0" smtClean="0"/>
              <a:t>report, </a:t>
            </a:r>
            <a:r>
              <a:rPr lang="en-US" sz="2000" dirty="0"/>
              <a:t>the metadata is released in </a:t>
            </a:r>
            <a:r>
              <a:rPr lang="en-US" sz="2000" dirty="0" smtClean="0"/>
              <a:t>OSTI.GOV immediately.</a:t>
            </a:r>
          </a:p>
          <a:p>
            <a:pPr marL="342900" indent="-342900">
              <a:buFont typeface="Arial" panose="020B0604020202020204" pitchFamily="34" charset="0"/>
              <a:buChar char="•"/>
            </a:pPr>
            <a:r>
              <a:rPr lang="en-US" sz="2000" dirty="0" smtClean="0"/>
              <a:t>After the release date, the report is released to OSTI.GOV.</a:t>
            </a:r>
            <a:endParaRPr lang="en-US" sz="2000" dirty="0"/>
          </a:p>
        </p:txBody>
      </p:sp>
      <p:pic>
        <p:nvPicPr>
          <p:cNvPr id="11" name="Picture 10"/>
          <p:cNvPicPr>
            <a:picLocks noChangeAspect="1"/>
          </p:cNvPicPr>
          <p:nvPr/>
        </p:nvPicPr>
        <p:blipFill rotWithShape="1">
          <a:blip r:embed="rId3"/>
          <a:srcRect t="3733" b="55067"/>
          <a:stretch/>
        </p:blipFill>
        <p:spPr>
          <a:xfrm>
            <a:off x="339605" y="3595089"/>
            <a:ext cx="6386037" cy="2560320"/>
          </a:xfrm>
          <a:prstGeom prst="rect">
            <a:avLst/>
          </a:prstGeom>
        </p:spPr>
      </p:pic>
      <p:sp>
        <p:nvSpPr>
          <p:cNvPr id="12" name="Rectangle 11"/>
          <p:cNvSpPr/>
          <p:nvPr/>
        </p:nvSpPr>
        <p:spPr>
          <a:xfrm>
            <a:off x="456834" y="5301686"/>
            <a:ext cx="1630680" cy="853723"/>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368432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4233</TotalTime>
  <Words>1313</Words>
  <Application>Microsoft Office PowerPoint</Application>
  <PresentationFormat>Widescreen</PresentationFormat>
  <Paragraphs>90</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Retrospect</vt:lpstr>
      <vt:lpstr>Managing the Release of Scientific and Technical Reports with Protected Data </vt:lpstr>
      <vt:lpstr>Context</vt:lpstr>
      <vt:lpstr>Handling of protected reports at OSTI – The Landscape</vt:lpstr>
      <vt:lpstr>Handling of protected reports at OSTI –  Changes for SBIR/STTR</vt:lpstr>
      <vt:lpstr>How did we change the handling of SBIR/STTR reports?  </vt:lpstr>
      <vt:lpstr>The process for submission and  notifications</vt:lpstr>
      <vt:lpstr>Email Notifications</vt:lpstr>
      <vt:lpstr>Dissemination</vt:lpstr>
      <vt:lpstr>PowerPoint Presentation</vt:lpstr>
      <vt:lpstr>SBA Updates to the Data Protection Period</vt:lpstr>
      <vt:lpstr>Other work to release reports with Protected Data (EPAct)</vt:lpstr>
      <vt:lpstr>For More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FAIR Guiding Principles at OSTI</dc:title>
  <dc:creator>Sherline, Crystal</dc:creator>
  <cp:lastModifiedBy>Martin, Joanna</cp:lastModifiedBy>
  <cp:revision>102</cp:revision>
  <cp:lastPrinted>2019-06-05T15:09:01Z</cp:lastPrinted>
  <dcterms:created xsi:type="dcterms:W3CDTF">2019-04-09T14:40:43Z</dcterms:created>
  <dcterms:modified xsi:type="dcterms:W3CDTF">2019-09-06T21:52:04Z</dcterms:modified>
</cp:coreProperties>
</file>