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6" r:id="rId3"/>
    <p:sldId id="283" r:id="rId4"/>
    <p:sldId id="287" r:id="rId5"/>
    <p:sldId id="286" r:id="rId6"/>
    <p:sldId id="288" r:id="rId7"/>
    <p:sldId id="289" r:id="rId8"/>
    <p:sldId id="290" r:id="rId9"/>
    <p:sldId id="292" r:id="rId10"/>
    <p:sldId id="293" r:id="rId11"/>
    <p:sldId id="294" r:id="rId12"/>
    <p:sldId id="291" r:id="rId13"/>
    <p:sldId id="28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3B"/>
    <a:srgbClr val="006600"/>
    <a:srgbClr val="145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0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54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C6BF-81C6-45F1-80CF-FAD588EE0E5A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05AC1-9D3D-4DD3-87D0-D77D34562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9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05AC1-9D3D-4DD3-87D0-D77D34562D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8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-1"/>
            <a:ext cx="12192000" cy="112467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6456363"/>
            <a:ext cx="12204192" cy="4016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 flipH="1">
            <a:off x="0" y="5372100"/>
            <a:ext cx="6112344" cy="1084263"/>
          </a:xfrm>
          <a:prstGeom prst="rect">
            <a:avLst/>
          </a:prstGeom>
          <a:solidFill>
            <a:srgbClr val="0064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 flipH="1">
            <a:off x="6030217" y="5372100"/>
            <a:ext cx="6161781" cy="1084263"/>
          </a:xfrm>
          <a:prstGeom prst="rect">
            <a:avLst/>
          </a:prstGeom>
          <a:solidFill>
            <a:srgbClr val="64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202681" y="243047"/>
            <a:ext cx="5503262" cy="603505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2000" b="1" baseline="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Department of Energy </a:t>
            </a:r>
            <a:br>
              <a:rPr lang="en-US" dirty="0" smtClean="0"/>
            </a:br>
            <a:r>
              <a:rPr lang="en-US" dirty="0" smtClean="0"/>
              <a:t>Intellectual Property Counsel (IPC)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3046" y="5658022"/>
            <a:ext cx="5843067" cy="7701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i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275390" y="5607844"/>
            <a:ext cx="5916609" cy="37343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6275389" y="6009481"/>
            <a:ext cx="5916609" cy="393159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87151" y="6162916"/>
            <a:ext cx="1854200" cy="1892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200">
                <a:solidFill>
                  <a:schemeClr val="bg1"/>
                </a:solidFill>
                <a:latin typeface="+mn-lt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6343" y="1069101"/>
            <a:ext cx="12192001" cy="57023"/>
            <a:chOff x="-1" y="656980"/>
            <a:chExt cx="9144001" cy="57023"/>
          </a:xfrm>
        </p:grpSpPr>
        <p:sp>
          <p:nvSpPr>
            <p:cNvPr id="18" name="Rectangle 17"/>
            <p:cNvSpPr/>
            <p:nvPr userDrawn="1"/>
          </p:nvSpPr>
          <p:spPr bwMode="auto">
            <a:xfrm flipH="1" flipV="1">
              <a:off x="-1" y="656981"/>
              <a:ext cx="4268788" cy="55569"/>
            </a:xfrm>
            <a:prstGeom prst="rect">
              <a:avLst/>
            </a:prstGeom>
            <a:solidFill>
              <a:srgbClr val="0099C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 flipH="1" flipV="1">
              <a:off x="5834063" y="656988"/>
              <a:ext cx="3309937" cy="555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/>
            <p:nvPr userDrawn="1"/>
          </p:nvSpPr>
          <p:spPr bwMode="auto">
            <a:xfrm flipH="1" flipV="1">
              <a:off x="4267199" y="656980"/>
              <a:ext cx="1704975" cy="570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752" y="119908"/>
            <a:ext cx="4146603" cy="89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0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3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18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19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56117" y="812800"/>
            <a:ext cx="11641667" cy="553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763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6524"/>
            <a:ext cx="571500" cy="371476"/>
          </a:xfrm>
        </p:spPr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56986"/>
            <a:ext cx="12192000" cy="66063"/>
            <a:chOff x="4267200" y="656980"/>
            <a:chExt cx="4876800" cy="55571"/>
          </a:xfrm>
        </p:grpSpPr>
        <p:sp>
          <p:nvSpPr>
            <p:cNvPr id="8" name="Rectangle 7"/>
            <p:cNvSpPr/>
            <p:nvPr userDrawn="1"/>
          </p:nvSpPr>
          <p:spPr bwMode="auto">
            <a:xfrm flipH="1" flipV="1">
              <a:off x="5834063" y="656988"/>
              <a:ext cx="3309937" cy="555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1350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flipH="1" flipV="1">
              <a:off x="4267200" y="656980"/>
              <a:ext cx="1704975" cy="548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1350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pic>
        <p:nvPicPr>
          <p:cNvPr id="10" name="Picture 9" descr="New_DOE_Logo_Color_Hi-Res_042808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1" y="6001894"/>
            <a:ext cx="2383068" cy="66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814323" y="112609"/>
            <a:ext cx="237767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5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DOE </a:t>
            </a:r>
            <a:r>
              <a:rPr lang="en-US" sz="15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IP</a:t>
            </a:r>
            <a:r>
              <a:rPr lang="en-US" sz="15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Counsel</a:t>
            </a:r>
            <a:endParaRPr lang="en-US" sz="150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75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32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8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3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2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5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3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C80FC-C7FF-42EE-91A0-108A7B5B4BE3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EEF0E-EF02-4222-9D1D-98CB6C0BD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9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B43B4-E207-4E84-A5D7-570651E57A79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0E54F-2DF1-45C2-BB09-42144E8B7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5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.Mahalingappa@hq.do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Resized_20190909_155228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burns@hq.doe.gov" TargetMode="External"/><Relationship Id="rId2" Type="http://schemas.openxmlformats.org/officeDocument/2006/relationships/hyperlink" Target="mailto:jennifer.Mahalingappa@hq.doe.gov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rianne.lynch@hq.doe.gov" TargetMode="External"/><Relationship Id="rId4" Type="http://schemas.openxmlformats.org/officeDocument/2006/relationships/hyperlink" Target="mailto:brighton.springer@hq.doe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Pepsi, Gatorade vs. SportFuel, Inc.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68443" y="5584371"/>
            <a:ext cx="1469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 IP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 10,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67935"/>
              </p:ext>
            </p:extLst>
          </p:nvPr>
        </p:nvGraphicFramePr>
        <p:xfrm>
          <a:off x="879205" y="3682286"/>
          <a:ext cx="7777685" cy="10972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51806"/>
                <a:gridCol w="3925879"/>
              </a:tblGrid>
              <a:tr h="1883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Marianne Lynch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Patent Attorney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Marianne.lynch@hq.doe.gov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83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83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7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500" y="365125"/>
            <a:ext cx="10130829" cy="513061"/>
          </a:xfrm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GATORAID IS Thirst Aid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deep down body thirst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cid:Resized_20190909_155228.jpg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804" y="1376126"/>
            <a:ext cx="4138814" cy="5386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643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734938"/>
            <a:ext cx="11225093" cy="56087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2, 2019, a unanimous three-judge panel of the 7th U.S. Circuit Court of Appeals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Gatorade’s motion for summary judgment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concluded Gatorade met the fair use requirements.     </a:t>
            </a: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Gatorade’s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 was a fair use of the term “sports fuel” because the company didn’t use the term “sports fuel” as a trademark but as a description of its products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 used the “sports fuel” slogan fairly and in good faith.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400" y="57795"/>
            <a:ext cx="6507162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7th Circuit Decision</a:t>
            </a:r>
          </a:p>
        </p:txBody>
      </p:sp>
    </p:spTree>
    <p:extLst>
      <p:ext uri="{BB962C8B-B14F-4D97-AF65-F5344CB8AC3E}">
        <p14:creationId xmlns:p14="http://schemas.microsoft.com/office/powerpoint/2010/main" val="40837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777667"/>
            <a:ext cx="9746671" cy="5565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numerous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 in its opinion to justify its position that Gatorade's use of its own name is always emphasized and often larger than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slogan.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Gatorade’s own trademarks were more prominently displayed than the term Sports Fuel and although they had trademarked the phrase “The Sports Fuel Company” they hadn’t used the term “Sports Fuel” in a manner that would suggest an indication of source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as an “attention‐getting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said producers of sports nutrition products for athletes regularly use the term “sports fuel” to describe the products they sell.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concluded that Gatorade successfully raised a fair use defense against Sport‐Fuel’s claims, they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whether Gatorade’s use of the slogan presented a risk of confusion to SportFuel’s mark.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400" y="57795"/>
            <a:ext cx="6507162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7th Circuit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(continued)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0" y="1122363"/>
            <a:ext cx="9144000" cy="1432578"/>
          </a:xfrm>
          <a:prstGeom prst="rect">
            <a:avLst/>
          </a:prstGeom>
        </p:spPr>
        <p:txBody>
          <a:bodyPr vert="horz" lIns="0" tIns="45720" rIns="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baseline="0">
                <a:solidFill>
                  <a:srgbClr val="FFFFFF"/>
                </a:solidFill>
                <a:latin typeface="+mj-lt"/>
                <a:ea typeface="+mj-ea"/>
                <a:cs typeface="Arial"/>
              </a:defRPr>
            </a:lvl1pPr>
          </a:lstStyle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Trademark Questions?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21688"/>
              </p:ext>
            </p:extLst>
          </p:nvPr>
        </p:nvGraphicFramePr>
        <p:xfrm>
          <a:off x="2018480" y="2218765"/>
          <a:ext cx="8305800" cy="14478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113349"/>
                <a:gridCol w="4192451"/>
              </a:tblGrid>
              <a:tr h="2259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Jennifer Mahalingappa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b="0" dirty="0" smtClean="0"/>
                        <a:t>Patent Attorney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hlinkClick r:id="rId2"/>
                        </a:rPr>
                        <a:t>jennifer.mahalingappa@hq.doe.gov</a:t>
                      </a:r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9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Rob Burns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b="0" dirty="0" smtClean="0"/>
                        <a:t>Patent Attorney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hlinkClick r:id="rId3"/>
                        </a:rPr>
                        <a:t>robert.burns@hq.doe.gov</a:t>
                      </a:r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0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Brighton Springer</a:t>
                      </a:r>
                      <a:r>
                        <a:rPr lang="en-US" b="0" dirty="0" smtClean="0"/>
                        <a:t>, Attorney</a:t>
                      </a:r>
                      <a:r>
                        <a:rPr lang="en-US" b="0" baseline="0" dirty="0" smtClean="0"/>
                        <a:t> Advisor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Marianne Lynch</a:t>
                      </a:r>
                      <a:r>
                        <a:rPr lang="en-US" b="0" baseline="0" dirty="0" smtClean="0"/>
                        <a:t>, Patent Attorney</a:t>
                      </a:r>
                      <a:endParaRPr lang="en-US" b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brighton.springer@hq.doe.gov</a:t>
                      </a:r>
                      <a:endParaRPr lang="en-US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 smtClean="0">
                          <a:hlinkClick r:id="rId5"/>
                        </a:rPr>
                        <a:t>marianne.lynch@hq.doe.gov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9007" y="4513607"/>
            <a:ext cx="11404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Reference herein to any specific commercial product, process, </a:t>
            </a:r>
            <a:r>
              <a:rPr lang="en-US" sz="1600" dirty="0" smtClean="0"/>
              <a:t>or </a:t>
            </a:r>
            <a:r>
              <a:rPr lang="en-US" sz="1600" dirty="0"/>
              <a:t>service by trade name, trademark, manufacturer, or </a:t>
            </a:r>
            <a:r>
              <a:rPr lang="en-US" sz="1600" dirty="0" smtClean="0"/>
              <a:t>otherwise</a:t>
            </a:r>
            <a:r>
              <a:rPr lang="en-US" sz="1600" dirty="0"/>
              <a:t>, does not necessarily constitute or imply its </a:t>
            </a:r>
            <a:r>
              <a:rPr lang="en-US" sz="1600" dirty="0" smtClean="0"/>
              <a:t>endorsement</a:t>
            </a:r>
            <a:r>
              <a:rPr lang="en-US" sz="1600" dirty="0"/>
              <a:t>, recommendation, or favoring by the </a:t>
            </a:r>
            <a:r>
              <a:rPr lang="en-US" sz="1600" dirty="0" smtClean="0"/>
              <a:t>United </a:t>
            </a:r>
            <a:r>
              <a:rPr lang="en-US" sz="1600" dirty="0"/>
              <a:t>States Government or any agency thereof or its </a:t>
            </a:r>
            <a:r>
              <a:rPr lang="en-US" sz="1600" dirty="0" smtClean="0"/>
              <a:t>contractors </a:t>
            </a:r>
            <a:r>
              <a:rPr lang="en-US" sz="1600" dirty="0"/>
              <a:t>or subcontractors.</a:t>
            </a:r>
          </a:p>
        </p:txBody>
      </p:sp>
    </p:spTree>
    <p:extLst>
      <p:ext uri="{BB962C8B-B14F-4D97-AF65-F5344CB8AC3E}">
        <p14:creationId xmlns:p14="http://schemas.microsoft.com/office/powerpoint/2010/main" val="8638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6" y="794759"/>
            <a:ext cx="10763621" cy="55488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2016, SportFuel, a sports nutrition consulting firm, sued Pepsi and Gatorade, alleging trademark infringement, unfair competition and false designation of origin in violation of the Lanham Act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Suit was brought after Gatorade rebranded with “Gatorade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Sports Fuel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Company” slogan.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14, 2018, the the District Court of Illinois granted Gatorade’s motion for summary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judgment.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SportFuel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appealed to the 7th U.S. Circuit Court of Appeals.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57795"/>
            <a:ext cx="8776447" cy="5334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Lawsuit: SportFuel Trademark -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Gatorade The Sports Fuel Company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5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982766"/>
            <a:ext cx="10866171" cy="53608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moved for summary judgment on two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grounds and argued: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SportFuel failed to provide evidence that allowed a jury to find a likelihood of confusion—a necessary element to each of SportFuel’s claims.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Lanham Act protected its use of “Sports Fuel” as a fair use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0075" lvl="1" indent="-257175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Clr>
                <a:schemeClr val="tx1"/>
              </a:buCl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128187"/>
            <a:ext cx="7051705" cy="4630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Judgment Request of 7th Circuit Court</a:t>
            </a:r>
          </a:p>
        </p:txBody>
      </p:sp>
    </p:spTree>
    <p:extLst>
      <p:ext uri="{BB962C8B-B14F-4D97-AF65-F5344CB8AC3E}">
        <p14:creationId xmlns:p14="http://schemas.microsoft.com/office/powerpoint/2010/main" val="8066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812800"/>
            <a:ext cx="10454142" cy="55308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SportFuel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founded in 1993,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 consultant for athletes,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NHL’s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Chicago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Blackhawks,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sells branded dietary supplements.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“SportFuel” mark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prior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2013 for "food nutrition consultation," "nutrition counseling," and "providing information about dietary supplements and nutrition" and the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mark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2015 for "dietary supplements" and "sports drinks enhanced with vitamins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 Fuel founder, Julie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nutritionist on the Gatorade Sports Science Institute’s Sports Nutrition Advisory Board from 1995 until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2003.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57795"/>
            <a:ext cx="8776447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SportFuel, Inc. Background</a:t>
            </a:r>
          </a:p>
        </p:txBody>
      </p:sp>
    </p:spTree>
    <p:extLst>
      <p:ext uri="{BB962C8B-B14F-4D97-AF65-F5344CB8AC3E}">
        <p14:creationId xmlns:p14="http://schemas.microsoft.com/office/powerpoint/2010/main" val="229819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854578"/>
            <a:ext cx="10917446" cy="54890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1965, is more widely known and is the official sports drink of the NBA, PGA, MLB, MLS, and other organizations.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2015, Gatorade began using the slogan "Gatorade The Sports Fuel Company" on its products. 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2016, Gatorade registered the words "Gatorade The Sports Fuel Company" as a trademark.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USPTO told Gatorade it viewed the term “sports fuel” as descriptive and not appropriate for trademark use. 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disclaimed the exclusive use of “The Sports Fuel Company” after the PTO advised the company that the phrase was merely descriptive of its products.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57795"/>
            <a:ext cx="8776447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Gatorade Background</a:t>
            </a:r>
          </a:p>
        </p:txBody>
      </p:sp>
    </p:spTree>
    <p:extLst>
      <p:ext uri="{BB962C8B-B14F-4D97-AF65-F5344CB8AC3E}">
        <p14:creationId xmlns:p14="http://schemas.microsoft.com/office/powerpoint/2010/main" val="14488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6" y="811850"/>
            <a:ext cx="11190911" cy="55317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Lanham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Act: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odifies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law trademark protections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those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or service marks to register them for exclusive use in commerce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holder of a registered mark has a civil action against anyone employing an imitation of it in commerce when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is likely to cause confusion,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mistake, or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deceive, or against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who make a false designation of origin for a mark.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prevail on either claim, a plaintiff must establish that (1) its mark is protectable and (2) the defendant’s use of the mark is likely to cause confusion among consumers.”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fair use defense, parties may use trademarked language in descriptions that do not create confusion about the source of a product. 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defending party needs to show they are not using the word or phrase as a trademark, but as a descriptive of its goods, and is used fairly and in good faith.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57795"/>
            <a:ext cx="8776447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Lanham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</a:p>
        </p:txBody>
      </p:sp>
    </p:spTree>
    <p:extLst>
      <p:ext uri="{BB962C8B-B14F-4D97-AF65-F5344CB8AC3E}">
        <p14:creationId xmlns:p14="http://schemas.microsoft.com/office/powerpoint/2010/main" val="29436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92087" y="1170774"/>
            <a:ext cx="9601393" cy="51728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exclusivity can be limited by the “fair use” defense. </a:t>
            </a: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use trademarked language in descriptions that do not create confusion about the source of a product. </a:t>
            </a:r>
          </a:p>
          <a:p>
            <a:pPr marL="600075" lvl="1" indent="-257175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defending party needs to show they are not using the word or phrase as a trademark, but as a descriptive of its goods, and is used fairly and in good faith.</a:t>
            </a:r>
          </a:p>
          <a:p>
            <a:pPr marL="214313" indent="-214313">
              <a:lnSpc>
                <a:spcPct val="150000"/>
              </a:lnSpc>
              <a:buClr>
                <a:schemeClr val="tx1"/>
              </a:buClr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399" y="57795"/>
            <a:ext cx="8776447" cy="53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Under The Lanham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</a:p>
        </p:txBody>
      </p:sp>
    </p:spTree>
    <p:extLst>
      <p:ext uri="{BB962C8B-B14F-4D97-AF65-F5344CB8AC3E}">
        <p14:creationId xmlns:p14="http://schemas.microsoft.com/office/powerpoint/2010/main" val="34843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 Showing Smaller Print for Sports Fuel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477" y="1825625"/>
            <a:ext cx="3401045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763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Gatorade Logo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3" y="2055813"/>
            <a:ext cx="5734477" cy="314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580" y="2043544"/>
            <a:ext cx="5766609" cy="306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962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0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C791A7-0A10-4D47-A4C9-A96183E80B4B}" vid="{D46E4C80-4FE9-4CBE-BED3-A27AF0A5FB3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C791A7-0A10-4D47-A4C9-A96183E80B4B}" vid="{095D273E-62DE-44B0-BB0C-124A99BAA29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GC-62 PP template with cover</Template>
  <TotalTime>1584</TotalTime>
  <Words>967</Words>
  <Application>Microsoft Office PowerPoint</Application>
  <PresentationFormat>Widescreen</PresentationFormat>
  <Paragraphs>62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Custom Design</vt:lpstr>
      <vt:lpstr>Trademarks  Pepsi, Gatorade vs. SportFuel, Inc.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Image Showing Smaller Print for Sports Fuel</vt:lpstr>
      <vt:lpstr>Example of Gatorade Logo</vt:lpstr>
      <vt:lpstr>GATORAID IS Thirst Aid  for deep down body thirst</vt:lpstr>
      <vt:lpstr>PowerPoint Presentation</vt:lpstr>
      <vt:lpstr>PowerPoint Presentation</vt:lpstr>
      <vt:lpstr>PowerPoint Presentation</vt:lpstr>
    </vt:vector>
  </TitlesOfParts>
  <Company>U.S.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 Basics</dc:title>
  <dc:creator>Mahalingappa, Jennifer</dc:creator>
  <cp:lastModifiedBy>Lynch, Marianne</cp:lastModifiedBy>
  <cp:revision>154</cp:revision>
  <dcterms:created xsi:type="dcterms:W3CDTF">2017-02-08T18:17:08Z</dcterms:created>
  <dcterms:modified xsi:type="dcterms:W3CDTF">2019-09-09T21:19:12Z</dcterms:modified>
</cp:coreProperties>
</file>