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2" r:id="rId5"/>
  </p:sldMasterIdLst>
  <p:notesMasterIdLst>
    <p:notesMasterId r:id="rId18"/>
  </p:notesMasterIdLst>
  <p:handoutMasterIdLst>
    <p:handoutMasterId r:id="rId19"/>
  </p:handoutMasterIdLst>
  <p:sldIdLst>
    <p:sldId id="256" r:id="rId6"/>
    <p:sldId id="620" r:id="rId7"/>
    <p:sldId id="629" r:id="rId8"/>
    <p:sldId id="619" r:id="rId9"/>
    <p:sldId id="621" r:id="rId10"/>
    <p:sldId id="622" r:id="rId11"/>
    <p:sldId id="623" r:id="rId12"/>
    <p:sldId id="624" r:id="rId13"/>
    <p:sldId id="625" r:id="rId14"/>
    <p:sldId id="626" r:id="rId15"/>
    <p:sldId id="627" r:id="rId16"/>
    <p:sldId id="617" r:id="rId17"/>
  </p:sldIdLst>
  <p:sldSz cx="9144000" cy="6858000" type="screen4x3"/>
  <p:notesSz cx="6881813" cy="9296400"/>
  <p:defaultTextStyle>
    <a:defPPr>
      <a:defRPr lang="en-US"/>
    </a:defPPr>
    <a:lvl1pPr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1pPr>
    <a:lvl2pPr marL="4572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2pPr>
    <a:lvl3pPr marL="9144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3pPr>
    <a:lvl4pPr marL="13716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4pPr>
    <a:lvl5pPr marL="18288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5pPr>
    <a:lvl6pPr marL="2286000" algn="l" defTabSz="914400" rtl="0" eaLnBrk="1" latinLnBrk="0" hangingPunct="1">
      <a:defRPr sz="1100" b="1" kern="1200">
        <a:solidFill>
          <a:schemeClr val="tx1"/>
        </a:solidFill>
        <a:latin typeface="Arial Unicode MS" pitchFamily="34" charset="-128"/>
        <a:ea typeface="+mn-ea"/>
        <a:cs typeface="+mn-cs"/>
      </a:defRPr>
    </a:lvl6pPr>
    <a:lvl7pPr marL="2743200" algn="l" defTabSz="914400" rtl="0" eaLnBrk="1" latinLnBrk="0" hangingPunct="1">
      <a:defRPr sz="1100" b="1" kern="1200">
        <a:solidFill>
          <a:schemeClr val="tx1"/>
        </a:solidFill>
        <a:latin typeface="Arial Unicode MS" pitchFamily="34" charset="-128"/>
        <a:ea typeface="+mn-ea"/>
        <a:cs typeface="+mn-cs"/>
      </a:defRPr>
    </a:lvl7pPr>
    <a:lvl8pPr marL="3200400" algn="l" defTabSz="914400" rtl="0" eaLnBrk="1" latinLnBrk="0" hangingPunct="1">
      <a:defRPr sz="1100" b="1" kern="1200">
        <a:solidFill>
          <a:schemeClr val="tx1"/>
        </a:solidFill>
        <a:latin typeface="Arial Unicode MS" pitchFamily="34" charset="-128"/>
        <a:ea typeface="+mn-ea"/>
        <a:cs typeface="+mn-cs"/>
      </a:defRPr>
    </a:lvl8pPr>
    <a:lvl9pPr marL="3657600" algn="l" defTabSz="914400" rtl="0" eaLnBrk="1" latinLnBrk="0" hangingPunct="1">
      <a:defRPr sz="1100" b="1"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9999"/>
    <a:srgbClr val="83C937"/>
    <a:srgbClr val="5F5F5F"/>
    <a:srgbClr val="006600"/>
    <a:srgbClr val="3333CC"/>
    <a:srgbClr val="008000"/>
    <a:srgbClr val="0000FF"/>
    <a:srgbClr val="225122"/>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86691" autoAdjust="0"/>
  </p:normalViewPr>
  <p:slideViewPr>
    <p:cSldViewPr>
      <p:cViewPr varScale="1">
        <p:scale>
          <a:sx n="112" d="100"/>
          <a:sy n="112"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84A0DA-3802-42A4-8F0C-38A667FCFD51}"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US"/>
        </a:p>
      </dgm:t>
    </dgm:pt>
    <dgm:pt modelId="{D8B2D766-57A1-4602-A13E-0517C350EB54}">
      <dgm:prSet phldrT="[Text]" custT="1"/>
      <dgm:spPr/>
      <dgm:t>
        <a:bodyPr/>
        <a:lstStyle/>
        <a:p>
          <a:r>
            <a:rPr lang="en-US" sz="1200" dirty="0" smtClean="0"/>
            <a:t>Intellectual Property Counsel</a:t>
          </a:r>
          <a:endParaRPr lang="en-US" sz="1200" dirty="0"/>
        </a:p>
      </dgm:t>
    </dgm:pt>
    <dgm:pt modelId="{4FBF43BF-40F1-4F7C-9385-571BEF3A7B28}" type="parTrans" cxnId="{57D61936-D057-4605-9518-FE8A7E033B89}">
      <dgm:prSet/>
      <dgm:spPr/>
      <dgm:t>
        <a:bodyPr/>
        <a:lstStyle/>
        <a:p>
          <a:endParaRPr lang="en-US" sz="1200"/>
        </a:p>
      </dgm:t>
    </dgm:pt>
    <dgm:pt modelId="{DF67D271-777D-4045-8CB2-35C16F97AA0A}" type="sibTrans" cxnId="{57D61936-D057-4605-9518-FE8A7E033B89}">
      <dgm:prSet/>
      <dgm:spPr/>
      <dgm:t>
        <a:bodyPr/>
        <a:lstStyle/>
        <a:p>
          <a:endParaRPr lang="en-US" sz="1200"/>
        </a:p>
      </dgm:t>
    </dgm:pt>
    <dgm:pt modelId="{40BB0F33-9D1D-4B99-805F-7E223DE7A8EB}">
      <dgm:prSet phldrT="[Text]" custT="1"/>
      <dgm:spPr/>
      <dgm:t>
        <a:bodyPr/>
        <a:lstStyle/>
        <a:p>
          <a:r>
            <a:rPr lang="en-US" sz="1200" dirty="0" smtClean="0"/>
            <a:t> Technology Transfer</a:t>
          </a:r>
          <a:endParaRPr lang="en-US" sz="1200" dirty="0"/>
        </a:p>
      </dgm:t>
    </dgm:pt>
    <dgm:pt modelId="{C79E03C8-1064-4C50-B8AD-136AB4FD8E70}" type="parTrans" cxnId="{7AD13E6A-EB50-4B94-A6F6-90FDB2F4C69A}">
      <dgm:prSet/>
      <dgm:spPr/>
      <dgm:t>
        <a:bodyPr/>
        <a:lstStyle/>
        <a:p>
          <a:endParaRPr lang="en-US" sz="1200"/>
        </a:p>
      </dgm:t>
    </dgm:pt>
    <dgm:pt modelId="{F0117CB8-7325-4217-88B8-0C79CA07EC66}" type="sibTrans" cxnId="{7AD13E6A-EB50-4B94-A6F6-90FDB2F4C69A}">
      <dgm:prSet/>
      <dgm:spPr/>
      <dgm:t>
        <a:bodyPr/>
        <a:lstStyle/>
        <a:p>
          <a:endParaRPr lang="en-US" sz="1200"/>
        </a:p>
      </dgm:t>
    </dgm:pt>
    <dgm:pt modelId="{5A3A09CD-CF0C-4C93-9176-84E9AFBC4ADF}">
      <dgm:prSet custT="1"/>
      <dgm:spPr/>
      <dgm:t>
        <a:bodyPr/>
        <a:lstStyle/>
        <a:p>
          <a:r>
            <a:rPr lang="en-US" sz="1200" dirty="0" smtClean="0"/>
            <a:t>IP Management &amp; Protection</a:t>
          </a:r>
          <a:endParaRPr lang="en-US" sz="1200" dirty="0"/>
        </a:p>
      </dgm:t>
    </dgm:pt>
    <dgm:pt modelId="{F20E85CE-3000-4004-B805-78B686E560C7}" type="parTrans" cxnId="{EE4812BC-B497-423C-A36C-85905471D869}">
      <dgm:prSet/>
      <dgm:spPr/>
      <dgm:t>
        <a:bodyPr/>
        <a:lstStyle/>
        <a:p>
          <a:endParaRPr lang="en-US" sz="1200"/>
        </a:p>
      </dgm:t>
    </dgm:pt>
    <dgm:pt modelId="{C6B144DC-4EAE-46B6-9A94-F2B03F699BEE}" type="sibTrans" cxnId="{EE4812BC-B497-423C-A36C-85905471D869}">
      <dgm:prSet/>
      <dgm:spPr/>
      <dgm:t>
        <a:bodyPr/>
        <a:lstStyle/>
        <a:p>
          <a:endParaRPr lang="en-US" sz="1200"/>
        </a:p>
      </dgm:t>
    </dgm:pt>
    <dgm:pt modelId="{FC8B1FA8-0D06-49C3-933D-76E0A8E48B7E}" type="pres">
      <dgm:prSet presAssocID="{A584A0DA-3802-42A4-8F0C-38A667FCFD51}" presName="Name0" presStyleCnt="0">
        <dgm:presLayoutVars>
          <dgm:chMax val="7"/>
          <dgm:chPref val="7"/>
          <dgm:dir/>
        </dgm:presLayoutVars>
      </dgm:prSet>
      <dgm:spPr/>
      <dgm:t>
        <a:bodyPr/>
        <a:lstStyle/>
        <a:p>
          <a:endParaRPr lang="en-US"/>
        </a:p>
      </dgm:t>
    </dgm:pt>
    <dgm:pt modelId="{EE287710-9857-4B41-B837-F01B3F42D7E4}" type="pres">
      <dgm:prSet presAssocID="{A584A0DA-3802-42A4-8F0C-38A667FCFD51}" presName="Name1" presStyleCnt="0"/>
      <dgm:spPr/>
    </dgm:pt>
    <dgm:pt modelId="{18A02166-0FEA-49B7-99EB-9A8B72DA0A29}" type="pres">
      <dgm:prSet presAssocID="{A584A0DA-3802-42A4-8F0C-38A667FCFD51}" presName="cycle" presStyleCnt="0"/>
      <dgm:spPr/>
    </dgm:pt>
    <dgm:pt modelId="{3BD96E16-1658-4BCA-9A3D-221E8CE30411}" type="pres">
      <dgm:prSet presAssocID="{A584A0DA-3802-42A4-8F0C-38A667FCFD51}" presName="srcNode" presStyleLbl="node1" presStyleIdx="0" presStyleCnt="3"/>
      <dgm:spPr/>
    </dgm:pt>
    <dgm:pt modelId="{0CAE6A04-798C-4306-B48A-96AAE9D3D8D8}" type="pres">
      <dgm:prSet presAssocID="{A584A0DA-3802-42A4-8F0C-38A667FCFD51}" presName="conn" presStyleLbl="parChTrans1D2" presStyleIdx="0" presStyleCnt="1"/>
      <dgm:spPr/>
      <dgm:t>
        <a:bodyPr/>
        <a:lstStyle/>
        <a:p>
          <a:endParaRPr lang="en-US"/>
        </a:p>
      </dgm:t>
    </dgm:pt>
    <dgm:pt modelId="{AF26DC23-44A3-4A1D-A831-2486FAB04448}" type="pres">
      <dgm:prSet presAssocID="{A584A0DA-3802-42A4-8F0C-38A667FCFD51}" presName="extraNode" presStyleLbl="node1" presStyleIdx="0" presStyleCnt="3"/>
      <dgm:spPr/>
    </dgm:pt>
    <dgm:pt modelId="{18C936AD-6D2B-4E7F-8AA5-22578A0AFA7C}" type="pres">
      <dgm:prSet presAssocID="{A584A0DA-3802-42A4-8F0C-38A667FCFD51}" presName="dstNode" presStyleLbl="node1" presStyleIdx="0" presStyleCnt="3"/>
      <dgm:spPr/>
    </dgm:pt>
    <dgm:pt modelId="{E78531B2-A6B3-4B31-8099-6B2EBAA12FEE}" type="pres">
      <dgm:prSet presAssocID="{D8B2D766-57A1-4602-A13E-0517C350EB54}" presName="text_1" presStyleLbl="node1" presStyleIdx="0" presStyleCnt="3">
        <dgm:presLayoutVars>
          <dgm:bulletEnabled val="1"/>
        </dgm:presLayoutVars>
      </dgm:prSet>
      <dgm:spPr/>
      <dgm:t>
        <a:bodyPr/>
        <a:lstStyle/>
        <a:p>
          <a:endParaRPr lang="en-US"/>
        </a:p>
      </dgm:t>
    </dgm:pt>
    <dgm:pt modelId="{B7F86F79-A255-44FF-8A02-1486843708D8}" type="pres">
      <dgm:prSet presAssocID="{D8B2D766-57A1-4602-A13E-0517C350EB54}" presName="accent_1" presStyleCnt="0"/>
      <dgm:spPr/>
    </dgm:pt>
    <dgm:pt modelId="{869060DC-F9EC-4BCF-B059-C5D964BC1F37}" type="pres">
      <dgm:prSet presAssocID="{D8B2D766-57A1-4602-A13E-0517C350EB54}" presName="accentRepeatNode" presStyleLbl="solidFgAcc1" presStyleIdx="0" presStyleCnt="3"/>
      <dgm:spPr/>
    </dgm:pt>
    <dgm:pt modelId="{69D75330-C318-4D9E-8488-5C7EDF55E019}" type="pres">
      <dgm:prSet presAssocID="{5A3A09CD-CF0C-4C93-9176-84E9AFBC4ADF}" presName="text_2" presStyleLbl="node1" presStyleIdx="1" presStyleCnt="3">
        <dgm:presLayoutVars>
          <dgm:bulletEnabled val="1"/>
        </dgm:presLayoutVars>
      </dgm:prSet>
      <dgm:spPr/>
      <dgm:t>
        <a:bodyPr/>
        <a:lstStyle/>
        <a:p>
          <a:endParaRPr lang="en-US"/>
        </a:p>
      </dgm:t>
    </dgm:pt>
    <dgm:pt modelId="{7B3BB7B7-133B-4DF0-B77A-9E54F0656F74}" type="pres">
      <dgm:prSet presAssocID="{5A3A09CD-CF0C-4C93-9176-84E9AFBC4ADF}" presName="accent_2" presStyleCnt="0"/>
      <dgm:spPr/>
    </dgm:pt>
    <dgm:pt modelId="{0EB2DD75-699E-4EDF-804D-1B9A929E792B}" type="pres">
      <dgm:prSet presAssocID="{5A3A09CD-CF0C-4C93-9176-84E9AFBC4ADF}" presName="accentRepeatNode" presStyleLbl="solidFgAcc1" presStyleIdx="1" presStyleCnt="3"/>
      <dgm:spPr/>
    </dgm:pt>
    <dgm:pt modelId="{CCB59BD6-B467-4C64-9D58-C2D50298F308}" type="pres">
      <dgm:prSet presAssocID="{40BB0F33-9D1D-4B99-805F-7E223DE7A8EB}" presName="text_3" presStyleLbl="node1" presStyleIdx="2" presStyleCnt="3">
        <dgm:presLayoutVars>
          <dgm:bulletEnabled val="1"/>
        </dgm:presLayoutVars>
      </dgm:prSet>
      <dgm:spPr/>
      <dgm:t>
        <a:bodyPr/>
        <a:lstStyle/>
        <a:p>
          <a:endParaRPr lang="en-US"/>
        </a:p>
      </dgm:t>
    </dgm:pt>
    <dgm:pt modelId="{656DE1C3-07A2-48A7-88AC-162AF0EBD535}" type="pres">
      <dgm:prSet presAssocID="{40BB0F33-9D1D-4B99-805F-7E223DE7A8EB}" presName="accent_3" presStyleCnt="0"/>
      <dgm:spPr/>
    </dgm:pt>
    <dgm:pt modelId="{A2032A7E-4996-455F-B3E4-9081584255E0}" type="pres">
      <dgm:prSet presAssocID="{40BB0F33-9D1D-4B99-805F-7E223DE7A8EB}" presName="accentRepeatNode" presStyleLbl="solidFgAcc1" presStyleIdx="2" presStyleCnt="3"/>
      <dgm:spPr/>
    </dgm:pt>
  </dgm:ptLst>
  <dgm:cxnLst>
    <dgm:cxn modelId="{D42B147A-C009-44B5-B741-A3D801E54900}" type="presOf" srcId="{5A3A09CD-CF0C-4C93-9176-84E9AFBC4ADF}" destId="{69D75330-C318-4D9E-8488-5C7EDF55E019}" srcOrd="0" destOrd="0" presId="urn:microsoft.com/office/officeart/2008/layout/VerticalCurvedList"/>
    <dgm:cxn modelId="{57D61936-D057-4605-9518-FE8A7E033B89}" srcId="{A584A0DA-3802-42A4-8F0C-38A667FCFD51}" destId="{D8B2D766-57A1-4602-A13E-0517C350EB54}" srcOrd="0" destOrd="0" parTransId="{4FBF43BF-40F1-4F7C-9385-571BEF3A7B28}" sibTransId="{DF67D271-777D-4045-8CB2-35C16F97AA0A}"/>
    <dgm:cxn modelId="{71C78D8E-FCE0-4B23-9584-EA4F9A175A91}" type="presOf" srcId="{A584A0DA-3802-42A4-8F0C-38A667FCFD51}" destId="{FC8B1FA8-0D06-49C3-933D-76E0A8E48B7E}" srcOrd="0" destOrd="0" presId="urn:microsoft.com/office/officeart/2008/layout/VerticalCurvedList"/>
    <dgm:cxn modelId="{7AD13E6A-EB50-4B94-A6F6-90FDB2F4C69A}" srcId="{A584A0DA-3802-42A4-8F0C-38A667FCFD51}" destId="{40BB0F33-9D1D-4B99-805F-7E223DE7A8EB}" srcOrd="2" destOrd="0" parTransId="{C79E03C8-1064-4C50-B8AD-136AB4FD8E70}" sibTransId="{F0117CB8-7325-4217-88B8-0C79CA07EC66}"/>
    <dgm:cxn modelId="{EE4812BC-B497-423C-A36C-85905471D869}" srcId="{A584A0DA-3802-42A4-8F0C-38A667FCFD51}" destId="{5A3A09CD-CF0C-4C93-9176-84E9AFBC4ADF}" srcOrd="1" destOrd="0" parTransId="{F20E85CE-3000-4004-B805-78B686E560C7}" sibTransId="{C6B144DC-4EAE-46B6-9A94-F2B03F699BEE}"/>
    <dgm:cxn modelId="{4C4279D2-C374-4D42-BD56-93C5A61669BB}" type="presOf" srcId="{D8B2D766-57A1-4602-A13E-0517C350EB54}" destId="{E78531B2-A6B3-4B31-8099-6B2EBAA12FEE}" srcOrd="0" destOrd="0" presId="urn:microsoft.com/office/officeart/2008/layout/VerticalCurvedList"/>
    <dgm:cxn modelId="{4ECB9C8D-76FC-4F75-AA97-B7A1594856F0}" type="presOf" srcId="{40BB0F33-9D1D-4B99-805F-7E223DE7A8EB}" destId="{CCB59BD6-B467-4C64-9D58-C2D50298F308}" srcOrd="0" destOrd="0" presId="urn:microsoft.com/office/officeart/2008/layout/VerticalCurvedList"/>
    <dgm:cxn modelId="{C0450D96-E29C-46A9-854A-0E3C7760872A}" type="presOf" srcId="{DF67D271-777D-4045-8CB2-35C16F97AA0A}" destId="{0CAE6A04-798C-4306-B48A-96AAE9D3D8D8}" srcOrd="0" destOrd="0" presId="urn:microsoft.com/office/officeart/2008/layout/VerticalCurvedList"/>
    <dgm:cxn modelId="{A798A0ED-140E-4EDD-9A76-96289C4CE424}" type="presParOf" srcId="{FC8B1FA8-0D06-49C3-933D-76E0A8E48B7E}" destId="{EE287710-9857-4B41-B837-F01B3F42D7E4}" srcOrd="0" destOrd="0" presId="urn:microsoft.com/office/officeart/2008/layout/VerticalCurvedList"/>
    <dgm:cxn modelId="{32622C2A-5A4E-45AF-B932-7849338863F9}" type="presParOf" srcId="{EE287710-9857-4B41-B837-F01B3F42D7E4}" destId="{18A02166-0FEA-49B7-99EB-9A8B72DA0A29}" srcOrd="0" destOrd="0" presId="urn:microsoft.com/office/officeart/2008/layout/VerticalCurvedList"/>
    <dgm:cxn modelId="{42ED532D-A85E-4B42-8440-12F57DE2C30E}" type="presParOf" srcId="{18A02166-0FEA-49B7-99EB-9A8B72DA0A29}" destId="{3BD96E16-1658-4BCA-9A3D-221E8CE30411}" srcOrd="0" destOrd="0" presId="urn:microsoft.com/office/officeart/2008/layout/VerticalCurvedList"/>
    <dgm:cxn modelId="{FBD5B761-77E3-4039-AF23-BAD109FAF268}" type="presParOf" srcId="{18A02166-0FEA-49B7-99EB-9A8B72DA0A29}" destId="{0CAE6A04-798C-4306-B48A-96AAE9D3D8D8}" srcOrd="1" destOrd="0" presId="urn:microsoft.com/office/officeart/2008/layout/VerticalCurvedList"/>
    <dgm:cxn modelId="{525A9738-1521-4588-94F7-131323796ED5}" type="presParOf" srcId="{18A02166-0FEA-49B7-99EB-9A8B72DA0A29}" destId="{AF26DC23-44A3-4A1D-A831-2486FAB04448}" srcOrd="2" destOrd="0" presId="urn:microsoft.com/office/officeart/2008/layout/VerticalCurvedList"/>
    <dgm:cxn modelId="{2817599D-A475-4BF6-A815-9FA2EB0A0434}" type="presParOf" srcId="{18A02166-0FEA-49B7-99EB-9A8B72DA0A29}" destId="{18C936AD-6D2B-4E7F-8AA5-22578A0AFA7C}" srcOrd="3" destOrd="0" presId="urn:microsoft.com/office/officeart/2008/layout/VerticalCurvedList"/>
    <dgm:cxn modelId="{FEF06059-480A-4703-8599-422763DB951C}" type="presParOf" srcId="{EE287710-9857-4B41-B837-F01B3F42D7E4}" destId="{E78531B2-A6B3-4B31-8099-6B2EBAA12FEE}" srcOrd="1" destOrd="0" presId="urn:microsoft.com/office/officeart/2008/layout/VerticalCurvedList"/>
    <dgm:cxn modelId="{4F913A5F-CD6A-4B50-A332-4733956E98E7}" type="presParOf" srcId="{EE287710-9857-4B41-B837-F01B3F42D7E4}" destId="{B7F86F79-A255-44FF-8A02-1486843708D8}" srcOrd="2" destOrd="0" presId="urn:microsoft.com/office/officeart/2008/layout/VerticalCurvedList"/>
    <dgm:cxn modelId="{FCFFADA0-0998-4717-BB9D-08CA425FD081}" type="presParOf" srcId="{B7F86F79-A255-44FF-8A02-1486843708D8}" destId="{869060DC-F9EC-4BCF-B059-C5D964BC1F37}" srcOrd="0" destOrd="0" presId="urn:microsoft.com/office/officeart/2008/layout/VerticalCurvedList"/>
    <dgm:cxn modelId="{CF5F0114-80A4-4B3E-A20E-145DB6B46C8B}" type="presParOf" srcId="{EE287710-9857-4B41-B837-F01B3F42D7E4}" destId="{69D75330-C318-4D9E-8488-5C7EDF55E019}" srcOrd="3" destOrd="0" presId="urn:microsoft.com/office/officeart/2008/layout/VerticalCurvedList"/>
    <dgm:cxn modelId="{31CEEF2B-8C20-4896-A419-B28B75B1A5C8}" type="presParOf" srcId="{EE287710-9857-4B41-B837-F01B3F42D7E4}" destId="{7B3BB7B7-133B-4DF0-B77A-9E54F0656F74}" srcOrd="4" destOrd="0" presId="urn:microsoft.com/office/officeart/2008/layout/VerticalCurvedList"/>
    <dgm:cxn modelId="{920C3507-2CB9-49C6-A9B1-AF2163B8C151}" type="presParOf" srcId="{7B3BB7B7-133B-4DF0-B77A-9E54F0656F74}" destId="{0EB2DD75-699E-4EDF-804D-1B9A929E792B}" srcOrd="0" destOrd="0" presId="urn:microsoft.com/office/officeart/2008/layout/VerticalCurvedList"/>
    <dgm:cxn modelId="{1583865C-F37F-4869-8EBF-8F874443B8C5}" type="presParOf" srcId="{EE287710-9857-4B41-B837-F01B3F42D7E4}" destId="{CCB59BD6-B467-4C64-9D58-C2D50298F308}" srcOrd="5" destOrd="0" presId="urn:microsoft.com/office/officeart/2008/layout/VerticalCurvedList"/>
    <dgm:cxn modelId="{17167F59-F6D7-43D1-890F-16FD293CEDA1}" type="presParOf" srcId="{EE287710-9857-4B41-B837-F01B3F42D7E4}" destId="{656DE1C3-07A2-48A7-88AC-162AF0EBD535}" srcOrd="6" destOrd="0" presId="urn:microsoft.com/office/officeart/2008/layout/VerticalCurvedList"/>
    <dgm:cxn modelId="{C03D1281-8E1E-4C21-9D1B-56B486055561}" type="presParOf" srcId="{656DE1C3-07A2-48A7-88AC-162AF0EBD535}" destId="{A2032A7E-4996-455F-B3E4-9081584255E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E6A04-798C-4306-B48A-96AAE9D3D8D8}">
      <dsp:nvSpPr>
        <dsp:cNvPr id="0" name=""/>
        <dsp:cNvSpPr/>
      </dsp:nvSpPr>
      <dsp:spPr>
        <a:xfrm>
          <a:off x="-2473178" y="-381935"/>
          <a:ext cx="2953033" cy="2953033"/>
        </a:xfrm>
        <a:prstGeom prst="blockArc">
          <a:avLst>
            <a:gd name="adj1" fmla="val 18900000"/>
            <a:gd name="adj2" fmla="val 2700000"/>
            <a:gd name="adj3" fmla="val 731"/>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531B2-A6B3-4B31-8099-6B2EBAA12FEE}">
      <dsp:nvSpPr>
        <dsp:cNvPr id="0" name=""/>
        <dsp:cNvSpPr/>
      </dsp:nvSpPr>
      <dsp:spPr>
        <a:xfrm>
          <a:off x="308490" y="218916"/>
          <a:ext cx="3525479" cy="43783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7529"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Intellectual Property Counsel</a:t>
          </a:r>
          <a:endParaRPr lang="en-US" sz="1200" kern="1200" dirty="0"/>
        </a:p>
      </dsp:txBody>
      <dsp:txXfrm>
        <a:off x="308490" y="218916"/>
        <a:ext cx="3525479" cy="437832"/>
      </dsp:txXfrm>
    </dsp:sp>
    <dsp:sp modelId="{869060DC-F9EC-4BCF-B059-C5D964BC1F37}">
      <dsp:nvSpPr>
        <dsp:cNvPr id="0" name=""/>
        <dsp:cNvSpPr/>
      </dsp:nvSpPr>
      <dsp:spPr>
        <a:xfrm>
          <a:off x="34845" y="164187"/>
          <a:ext cx="547290" cy="54729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75330-C318-4D9E-8488-5C7EDF55E019}">
      <dsp:nvSpPr>
        <dsp:cNvPr id="0" name=""/>
        <dsp:cNvSpPr/>
      </dsp:nvSpPr>
      <dsp:spPr>
        <a:xfrm>
          <a:off x="467642" y="875664"/>
          <a:ext cx="3366327" cy="437832"/>
        </a:xfrm>
        <a:prstGeom prst="rect">
          <a:avLst/>
        </a:prstGeom>
        <a:solidFill>
          <a:schemeClr val="accent2">
            <a:hueOff val="-150002"/>
            <a:satOff val="0"/>
            <a:lumOff val="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7529"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IP Management &amp; Protection</a:t>
          </a:r>
          <a:endParaRPr lang="en-US" sz="1200" kern="1200" dirty="0"/>
        </a:p>
      </dsp:txBody>
      <dsp:txXfrm>
        <a:off x="467642" y="875664"/>
        <a:ext cx="3366327" cy="437832"/>
      </dsp:txXfrm>
    </dsp:sp>
    <dsp:sp modelId="{0EB2DD75-699E-4EDF-804D-1B9A929E792B}">
      <dsp:nvSpPr>
        <dsp:cNvPr id="0" name=""/>
        <dsp:cNvSpPr/>
      </dsp:nvSpPr>
      <dsp:spPr>
        <a:xfrm>
          <a:off x="193997" y="820935"/>
          <a:ext cx="547290" cy="547290"/>
        </a:xfrm>
        <a:prstGeom prst="ellipse">
          <a:avLst/>
        </a:prstGeom>
        <a:solidFill>
          <a:schemeClr val="lt1">
            <a:hueOff val="0"/>
            <a:satOff val="0"/>
            <a:lumOff val="0"/>
            <a:alphaOff val="0"/>
          </a:schemeClr>
        </a:solidFill>
        <a:ln w="25400" cap="flat" cmpd="sng" algn="ctr">
          <a:solidFill>
            <a:schemeClr val="accent2">
              <a:hueOff val="-150002"/>
              <a:satOff val="0"/>
              <a:lumOff val="5000"/>
              <a:alphaOff val="0"/>
            </a:schemeClr>
          </a:solidFill>
          <a:prstDash val="solid"/>
        </a:ln>
        <a:effectLst/>
      </dsp:spPr>
      <dsp:style>
        <a:lnRef idx="2">
          <a:scrgbClr r="0" g="0" b="0"/>
        </a:lnRef>
        <a:fillRef idx="1">
          <a:scrgbClr r="0" g="0" b="0"/>
        </a:fillRef>
        <a:effectRef idx="0">
          <a:scrgbClr r="0" g="0" b="0"/>
        </a:effectRef>
        <a:fontRef idx="minor"/>
      </dsp:style>
    </dsp:sp>
    <dsp:sp modelId="{CCB59BD6-B467-4C64-9D58-C2D50298F308}">
      <dsp:nvSpPr>
        <dsp:cNvPr id="0" name=""/>
        <dsp:cNvSpPr/>
      </dsp:nvSpPr>
      <dsp:spPr>
        <a:xfrm>
          <a:off x="308490" y="1532413"/>
          <a:ext cx="3525479" cy="437832"/>
        </a:xfrm>
        <a:prstGeom prst="rect">
          <a:avLst/>
        </a:prstGeom>
        <a:solidFill>
          <a:schemeClr val="accent2">
            <a:hueOff val="-300004"/>
            <a:satOff val="0"/>
            <a:lumOff val="10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7529"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 Technology Transfer</a:t>
          </a:r>
          <a:endParaRPr lang="en-US" sz="1200" kern="1200" dirty="0"/>
        </a:p>
      </dsp:txBody>
      <dsp:txXfrm>
        <a:off x="308490" y="1532413"/>
        <a:ext cx="3525479" cy="437832"/>
      </dsp:txXfrm>
    </dsp:sp>
    <dsp:sp modelId="{A2032A7E-4996-455F-B3E4-9081584255E0}">
      <dsp:nvSpPr>
        <dsp:cNvPr id="0" name=""/>
        <dsp:cNvSpPr/>
      </dsp:nvSpPr>
      <dsp:spPr>
        <a:xfrm>
          <a:off x="34845" y="1477684"/>
          <a:ext cx="547290" cy="547290"/>
        </a:xfrm>
        <a:prstGeom prst="ellipse">
          <a:avLst/>
        </a:prstGeom>
        <a:solidFill>
          <a:schemeClr val="lt1">
            <a:hueOff val="0"/>
            <a:satOff val="0"/>
            <a:lumOff val="0"/>
            <a:alphaOff val="0"/>
          </a:schemeClr>
        </a:solidFill>
        <a:ln w="25400" cap="flat" cmpd="sng" algn="ctr">
          <a:solidFill>
            <a:schemeClr val="accent2">
              <a:hueOff val="-300004"/>
              <a:satOff val="0"/>
              <a:lumOff val="1000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513" y="1"/>
            <a:ext cx="2982742" cy="466725"/>
          </a:xfrm>
          <a:prstGeom prst="rect">
            <a:avLst/>
          </a:prstGeom>
        </p:spPr>
        <p:txBody>
          <a:bodyPr vert="horz" lIns="91440" tIns="45720" rIns="91440" bIns="45720" rtlCol="0"/>
          <a:lstStyle>
            <a:lvl1pPr algn="r">
              <a:defRPr sz="1200"/>
            </a:lvl1pPr>
          </a:lstStyle>
          <a:p>
            <a:fld id="{0E07A536-233A-4C8C-BB1F-4073091C8F6C}" type="datetimeFigureOut">
              <a:rPr lang="en-US" smtClean="0"/>
              <a:t>9/9/2019</a:t>
            </a:fld>
            <a:endParaRPr lang="en-US" dirty="0"/>
          </a:p>
        </p:txBody>
      </p:sp>
      <p:sp>
        <p:nvSpPr>
          <p:cNvPr id="4" name="Footer Placeholder 3"/>
          <p:cNvSpPr>
            <a:spLocks noGrp="1"/>
          </p:cNvSpPr>
          <p:nvPr>
            <p:ph type="ftr" sz="quarter" idx="2"/>
          </p:nvPr>
        </p:nvSpPr>
        <p:spPr>
          <a:xfrm>
            <a:off x="1" y="8829676"/>
            <a:ext cx="2982742"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513" y="8829676"/>
            <a:ext cx="2982742" cy="466725"/>
          </a:xfrm>
          <a:prstGeom prst="rect">
            <a:avLst/>
          </a:prstGeom>
        </p:spPr>
        <p:txBody>
          <a:bodyPr vert="horz" lIns="91440" tIns="45720" rIns="91440" bIns="45720" rtlCol="0" anchor="b"/>
          <a:lstStyle>
            <a:lvl1pPr algn="r">
              <a:defRPr sz="1200"/>
            </a:lvl1pPr>
          </a:lstStyle>
          <a:p>
            <a:fld id="{8FDFCCD8-161F-46FA-80A0-A11BC7C704AB}" type="slidenum">
              <a:rPr lang="en-US" smtClean="0"/>
              <a:t>‹#›</a:t>
            </a:fld>
            <a:endParaRPr lang="en-US" dirty="0"/>
          </a:p>
        </p:txBody>
      </p:sp>
    </p:spTree>
    <p:extLst>
      <p:ext uri="{BB962C8B-B14F-4D97-AF65-F5344CB8AC3E}">
        <p14:creationId xmlns:p14="http://schemas.microsoft.com/office/powerpoint/2010/main" val="2663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5" y="3"/>
            <a:ext cx="2982742" cy="465138"/>
          </a:xfrm>
          <a:prstGeom prst="rect">
            <a:avLst/>
          </a:prstGeom>
          <a:noFill/>
          <a:ln w="9525">
            <a:noFill/>
            <a:miter lim="800000"/>
            <a:headEnd/>
            <a:tailEnd/>
          </a:ln>
          <a:effectLst/>
        </p:spPr>
        <p:txBody>
          <a:bodyPr vert="horz" wrap="square" lIns="93381" tIns="46691" rIns="93381" bIns="46691" numCol="1" anchor="t" anchorCtr="0" compatLnSpc="1">
            <a:prstTxWarp prst="textNoShape">
              <a:avLst/>
            </a:prstTxWarp>
          </a:bodyPr>
          <a:lstStyle>
            <a:lvl1pPr defTabSz="933907">
              <a:lnSpc>
                <a:spcPct val="100000"/>
              </a:lnSpc>
              <a:spcBef>
                <a:spcPct val="0"/>
              </a:spcBef>
              <a:buClrTx/>
              <a:buSzTx/>
              <a:buFontTx/>
              <a:buNone/>
              <a:defRPr sz="1200" b="0">
                <a:latin typeface="Arial" pitchFamily="34" charset="0"/>
              </a:defRPr>
            </a:lvl1pPr>
          </a:lstStyle>
          <a:p>
            <a:endParaRPr lang="en-US" dirty="0"/>
          </a:p>
        </p:txBody>
      </p:sp>
      <p:sp>
        <p:nvSpPr>
          <p:cNvPr id="36867" name="Rectangle 3"/>
          <p:cNvSpPr>
            <a:spLocks noGrp="1" noChangeArrowheads="1"/>
          </p:cNvSpPr>
          <p:nvPr>
            <p:ph type="dt" idx="1"/>
          </p:nvPr>
        </p:nvSpPr>
        <p:spPr bwMode="auto">
          <a:xfrm>
            <a:off x="3897514" y="3"/>
            <a:ext cx="2982742" cy="465138"/>
          </a:xfrm>
          <a:prstGeom prst="rect">
            <a:avLst/>
          </a:prstGeom>
          <a:noFill/>
          <a:ln w="9525">
            <a:noFill/>
            <a:miter lim="800000"/>
            <a:headEnd/>
            <a:tailEnd/>
          </a:ln>
          <a:effectLst/>
        </p:spPr>
        <p:txBody>
          <a:bodyPr vert="horz" wrap="square" lIns="93381" tIns="46691" rIns="93381" bIns="46691" numCol="1" anchor="t" anchorCtr="0" compatLnSpc="1">
            <a:prstTxWarp prst="textNoShape">
              <a:avLst/>
            </a:prstTxWarp>
          </a:bodyPr>
          <a:lstStyle>
            <a:lvl1pPr algn="r" defTabSz="933907">
              <a:lnSpc>
                <a:spcPct val="100000"/>
              </a:lnSpc>
              <a:spcBef>
                <a:spcPct val="0"/>
              </a:spcBef>
              <a:buClrTx/>
              <a:buSzTx/>
              <a:buFontTx/>
              <a:buNone/>
              <a:defRPr sz="1200" b="0">
                <a:latin typeface="Arial" pitchFamily="34" charset="0"/>
              </a:defRPr>
            </a:lvl1pPr>
          </a:lstStyle>
          <a:p>
            <a:endParaRPr lang="en-US" dirty="0"/>
          </a:p>
        </p:txBody>
      </p:sp>
      <p:sp>
        <p:nvSpPr>
          <p:cNvPr id="36868"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88805" y="4416428"/>
            <a:ext cx="5504204" cy="4183064"/>
          </a:xfrm>
          <a:prstGeom prst="rect">
            <a:avLst/>
          </a:prstGeom>
          <a:noFill/>
          <a:ln w="9525">
            <a:noFill/>
            <a:miter lim="800000"/>
            <a:headEnd/>
            <a:tailEnd/>
          </a:ln>
          <a:effectLst/>
        </p:spPr>
        <p:txBody>
          <a:bodyPr vert="horz" wrap="square" lIns="93381" tIns="46691" rIns="93381" bIns="4669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70" name="Rectangle 6"/>
          <p:cNvSpPr>
            <a:spLocks noGrp="1" noChangeArrowheads="1"/>
          </p:cNvSpPr>
          <p:nvPr>
            <p:ph type="ftr" sz="quarter" idx="4"/>
          </p:nvPr>
        </p:nvSpPr>
        <p:spPr bwMode="auto">
          <a:xfrm>
            <a:off x="5" y="8829676"/>
            <a:ext cx="2982742" cy="465138"/>
          </a:xfrm>
          <a:prstGeom prst="rect">
            <a:avLst/>
          </a:prstGeom>
          <a:noFill/>
          <a:ln w="9525">
            <a:noFill/>
            <a:miter lim="800000"/>
            <a:headEnd/>
            <a:tailEnd/>
          </a:ln>
          <a:effectLst/>
        </p:spPr>
        <p:txBody>
          <a:bodyPr vert="horz" wrap="square" lIns="93381" tIns="46691" rIns="93381" bIns="46691" numCol="1" anchor="b" anchorCtr="0" compatLnSpc="1">
            <a:prstTxWarp prst="textNoShape">
              <a:avLst/>
            </a:prstTxWarp>
          </a:bodyPr>
          <a:lstStyle>
            <a:lvl1pPr defTabSz="933907">
              <a:lnSpc>
                <a:spcPct val="100000"/>
              </a:lnSpc>
              <a:spcBef>
                <a:spcPct val="0"/>
              </a:spcBef>
              <a:buClrTx/>
              <a:buSzTx/>
              <a:buFontTx/>
              <a:buNone/>
              <a:defRPr sz="1200" b="0">
                <a:latin typeface="Arial" pitchFamily="34" charset="0"/>
              </a:defRPr>
            </a:lvl1pPr>
          </a:lstStyle>
          <a:p>
            <a:endParaRPr lang="en-US" dirty="0"/>
          </a:p>
        </p:txBody>
      </p:sp>
      <p:sp>
        <p:nvSpPr>
          <p:cNvPr id="36871" name="Rectangle 7"/>
          <p:cNvSpPr>
            <a:spLocks noGrp="1" noChangeArrowheads="1"/>
          </p:cNvSpPr>
          <p:nvPr>
            <p:ph type="sldNum" sz="quarter" idx="5"/>
          </p:nvPr>
        </p:nvSpPr>
        <p:spPr bwMode="auto">
          <a:xfrm>
            <a:off x="3897514" y="8829676"/>
            <a:ext cx="2982742" cy="465138"/>
          </a:xfrm>
          <a:prstGeom prst="rect">
            <a:avLst/>
          </a:prstGeom>
          <a:noFill/>
          <a:ln w="9525">
            <a:noFill/>
            <a:miter lim="800000"/>
            <a:headEnd/>
            <a:tailEnd/>
          </a:ln>
          <a:effectLst/>
        </p:spPr>
        <p:txBody>
          <a:bodyPr vert="horz" wrap="square" lIns="93381" tIns="46691" rIns="93381" bIns="46691" numCol="1" anchor="b" anchorCtr="0" compatLnSpc="1">
            <a:prstTxWarp prst="textNoShape">
              <a:avLst/>
            </a:prstTxWarp>
          </a:bodyPr>
          <a:lstStyle>
            <a:lvl1pPr algn="r" defTabSz="933907">
              <a:lnSpc>
                <a:spcPct val="100000"/>
              </a:lnSpc>
              <a:spcBef>
                <a:spcPct val="0"/>
              </a:spcBef>
              <a:buClrTx/>
              <a:buSzTx/>
              <a:buFontTx/>
              <a:buNone/>
              <a:defRPr sz="1200" b="0">
                <a:latin typeface="Arial" pitchFamily="34" charset="0"/>
              </a:defRPr>
            </a:lvl1pPr>
          </a:lstStyle>
          <a:p>
            <a:fld id="{973EFCE3-80DA-447F-B74E-3244945755E5}" type="slidenum">
              <a:rPr lang="en-US"/>
              <a:pPr/>
              <a:t>‹#›</a:t>
            </a:fld>
            <a:endParaRPr lang="en-US" dirty="0"/>
          </a:p>
        </p:txBody>
      </p:sp>
    </p:spTree>
    <p:extLst>
      <p:ext uri="{BB962C8B-B14F-4D97-AF65-F5344CB8AC3E}">
        <p14:creationId xmlns:p14="http://schemas.microsoft.com/office/powerpoint/2010/main" val="4618551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3EFCE3-80DA-447F-B74E-3244945755E5}" type="slidenum">
              <a:rPr lang="en-US" smtClean="0"/>
              <a:pPr/>
              <a:t>1</a:t>
            </a:fld>
            <a:endParaRPr lang="en-US" dirty="0"/>
          </a:p>
        </p:txBody>
      </p:sp>
    </p:spTree>
    <p:extLst>
      <p:ext uri="{BB962C8B-B14F-4D97-AF65-F5344CB8AC3E}">
        <p14:creationId xmlns:p14="http://schemas.microsoft.com/office/powerpoint/2010/main" val="26452024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ectangle 7"/>
          <p:cNvSpPr/>
          <p:nvPr userDrawn="1"/>
        </p:nvSpPr>
        <p:spPr>
          <a:xfrm>
            <a:off x="0" y="0"/>
            <a:ext cx="9144000" cy="9271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9" name="Rectangle 8"/>
          <p:cNvSpPr/>
          <p:nvPr/>
        </p:nvSpPr>
        <p:spPr>
          <a:xfrm>
            <a:off x="0" y="5313179"/>
            <a:ext cx="9153144" cy="154482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nvGrpSpPr>
          <p:cNvPr id="28" name="Group 27"/>
          <p:cNvGrpSpPr/>
          <p:nvPr userDrawn="1"/>
        </p:nvGrpSpPr>
        <p:grpSpPr>
          <a:xfrm>
            <a:off x="-1" y="898280"/>
            <a:ext cx="9144001" cy="57023"/>
            <a:chOff x="-1" y="656980"/>
            <a:chExt cx="9144001" cy="57023"/>
          </a:xfrm>
        </p:grpSpPr>
        <p:sp>
          <p:nvSpPr>
            <p:cNvPr id="29" name="Rectangle 28"/>
            <p:cNvSpPr/>
            <p:nvPr userDrawn="1"/>
          </p:nvSpPr>
          <p:spPr bwMode="auto">
            <a:xfrm flipH="1" flipV="1">
              <a:off x="-1" y="656981"/>
              <a:ext cx="4268788" cy="55569"/>
            </a:xfrm>
            <a:prstGeom prst="rect">
              <a:avLst/>
            </a:prstGeom>
            <a:solidFill>
              <a:srgbClr val="0099CC"/>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0" name="Rectangle 29"/>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1" name="Rectangle 30"/>
            <p:cNvSpPr/>
            <p:nvPr userDrawn="1"/>
          </p:nvSpPr>
          <p:spPr bwMode="auto">
            <a:xfrm flipH="1" flipV="1">
              <a:off x="4267199" y="656980"/>
              <a:ext cx="1704975" cy="5702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34063" y="100332"/>
            <a:ext cx="3109952" cy="753469"/>
          </a:xfrm>
          <a:prstGeom prst="rect">
            <a:avLst/>
          </a:prstGeom>
        </p:spPr>
      </p:pic>
      <p:sp>
        <p:nvSpPr>
          <p:cNvPr id="17" name="Rectangle 7"/>
          <p:cNvSpPr>
            <a:spLocks noChangeArrowheads="1"/>
          </p:cNvSpPr>
          <p:nvPr userDrawn="1"/>
        </p:nvSpPr>
        <p:spPr bwMode="auto">
          <a:xfrm>
            <a:off x="539071" y="2230255"/>
            <a:ext cx="3190643"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3600" b="1" dirty="0" smtClean="0">
                <a:latin typeface="+mn-lt"/>
                <a:ea typeface="Tahoma" panose="020B0604030504040204" pitchFamily="34" charset="0"/>
                <a:cs typeface="Tahoma" panose="020B0604030504040204" pitchFamily="34" charset="0"/>
              </a:rPr>
              <a:t>DOE </a:t>
            </a:r>
            <a:r>
              <a:rPr lang="en-US" sz="3600" dirty="0" smtClean="0">
                <a:solidFill>
                  <a:schemeClr val="accent2"/>
                </a:solidFill>
                <a:latin typeface="+mn-lt"/>
                <a:ea typeface="Tahoma" panose="020B0604030504040204" pitchFamily="34" charset="0"/>
                <a:cs typeface="Tahoma" panose="020B0604030504040204" pitchFamily="34" charset="0"/>
              </a:rPr>
              <a:t>IP</a:t>
            </a:r>
            <a:r>
              <a:rPr lang="en-US" sz="3600" b="1" dirty="0" smtClean="0">
                <a:latin typeface="+mn-lt"/>
                <a:ea typeface="Tahoma" panose="020B0604030504040204" pitchFamily="34" charset="0"/>
                <a:cs typeface="Tahoma" panose="020B0604030504040204" pitchFamily="34" charset="0"/>
              </a:rPr>
              <a:t> Counsel</a:t>
            </a:r>
            <a:endParaRPr lang="en-US" sz="3600" b="1" dirty="0">
              <a:latin typeface="+mn-lt"/>
              <a:ea typeface="Tahoma" panose="020B0604030504040204" pitchFamily="34" charset="0"/>
              <a:cs typeface="Tahoma" panose="020B0604030504040204" pitchFamily="34" charset="0"/>
            </a:endParaRPr>
          </a:p>
        </p:txBody>
      </p:sp>
      <p:graphicFrame>
        <p:nvGraphicFramePr>
          <p:cNvPr id="7" name="Diagram 6"/>
          <p:cNvGraphicFramePr/>
          <p:nvPr userDrawn="1">
            <p:extLst>
              <p:ext uri="{D42A27DB-BD31-4B8C-83A1-F6EECF244321}">
                <p14:modId xmlns:p14="http://schemas.microsoft.com/office/powerpoint/2010/main" val="2017102833"/>
              </p:ext>
            </p:extLst>
          </p:nvPr>
        </p:nvGraphicFramePr>
        <p:xfrm>
          <a:off x="28575" y="2981936"/>
          <a:ext cx="3859546" cy="2189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9848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1554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43068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1213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349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7" name="Rectangle 6"/>
          <p:cNvSpPr>
            <a:spLocks noChangeAspect="1"/>
          </p:cNvSpPr>
          <p:nvPr/>
        </p:nvSpPr>
        <p:spPr>
          <a:xfrm>
            <a:off x="447675" y="600075"/>
            <a:ext cx="82391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a:xfrm>
            <a:off x="5559425" y="5956300"/>
            <a:ext cx="2133600" cy="365125"/>
          </a:xfrm>
          <a:prstGeom prst="rect">
            <a:avLst/>
          </a:prstGeom>
        </p:spPr>
        <p:txBody>
          <a:bodyPr/>
          <a:lstStyle>
            <a:lvl1pPr>
              <a:defRPr dirty="0"/>
            </a:lvl1pPr>
          </a:lstStyle>
          <a:p>
            <a:pPr>
              <a:defRPr/>
            </a:pPr>
            <a:endParaRPr lang="en-US" dirty="0"/>
          </a:p>
        </p:txBody>
      </p:sp>
      <p:sp>
        <p:nvSpPr>
          <p:cNvPr id="9" name="Footer Placeholder 7"/>
          <p:cNvSpPr>
            <a:spLocks noGrp="1"/>
          </p:cNvSpPr>
          <p:nvPr>
            <p:ph type="ftr" sz="quarter" idx="11"/>
          </p:nvPr>
        </p:nvSpPr>
        <p:spPr>
          <a:xfrm>
            <a:off x="581025" y="5951538"/>
            <a:ext cx="4870450" cy="365125"/>
          </a:xfrm>
          <a:prstGeom prst="rect">
            <a:avLst/>
          </a:prstGeom>
        </p:spPr>
        <p:txBody>
          <a:bodyPr/>
          <a:lstStyle>
            <a:lvl1pPr>
              <a:defRPr dirty="0"/>
            </a:lvl1pPr>
          </a:lstStyle>
          <a:p>
            <a:pPr>
              <a:defRPr/>
            </a:pPr>
            <a:endParaRPr lang="en-US" dirty="0"/>
          </a:p>
        </p:txBody>
      </p:sp>
      <p:sp>
        <p:nvSpPr>
          <p:cNvPr id="10" name="Slide Number Placeholder 8"/>
          <p:cNvSpPr>
            <a:spLocks noGrp="1"/>
          </p:cNvSpPr>
          <p:nvPr>
            <p:ph type="sldNum" sz="quarter" idx="12"/>
          </p:nvPr>
        </p:nvSpPr>
        <p:spPr>
          <a:xfrm>
            <a:off x="7800975" y="5956300"/>
            <a:ext cx="769938" cy="365125"/>
          </a:xfrm>
          <a:prstGeom prst="rect">
            <a:avLst/>
          </a:prstGeom>
        </p:spPr>
        <p:txBody>
          <a:bodyPr/>
          <a:lstStyle>
            <a:lvl1pPr>
              <a:defRPr/>
            </a:lvl1pPr>
          </a:lstStyle>
          <a:p>
            <a:pPr>
              <a:defRPr/>
            </a:pPr>
            <a:fld id="{C5697B0E-E3C9-473B-AEC1-B37A5A3DF908}" type="slidenum">
              <a:rPr lang="en-US" altLang="en-US"/>
              <a:pPr>
                <a:defRPr/>
              </a:pPr>
              <a:t>‹#›</a:t>
            </a:fld>
            <a:endParaRPr lang="en-US" altLang="en-US" dirty="0"/>
          </a:p>
        </p:txBody>
      </p:sp>
    </p:spTree>
    <p:extLst>
      <p:ext uri="{BB962C8B-B14F-4D97-AF65-F5344CB8AC3E}">
        <p14:creationId xmlns:p14="http://schemas.microsoft.com/office/powerpoint/2010/main" val="1635520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aphicFrame>
        <p:nvGraphicFramePr>
          <p:cNvPr id="4" name="Object 7"/>
          <p:cNvGraphicFramePr>
            <a:graphicFrameLocks noChangeAspect="1"/>
          </p:cNvGraphicFramePr>
          <p:nvPr/>
        </p:nvGraphicFramePr>
        <p:xfrm>
          <a:off x="533400" y="838200"/>
          <a:ext cx="8077200" cy="147638"/>
        </p:xfrm>
        <a:graphic>
          <a:graphicData uri="http://schemas.openxmlformats.org/presentationml/2006/ole">
            <mc:AlternateContent xmlns:mc="http://schemas.openxmlformats.org/markup-compatibility/2006">
              <mc:Choice xmlns:v="urn:schemas-microsoft-com:vml" Requires="v">
                <p:oleObj spid="_x0000_s1292" name="Visio" r:id="rId3" imgW="4692132" imgH="85832" progId="Visio.Drawing.11">
                  <p:embed/>
                </p:oleObj>
              </mc:Choice>
              <mc:Fallback>
                <p:oleObj name="Visio" r:id="rId3" imgW="4692132" imgH="85832"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838200"/>
                        <a:ext cx="8077200" cy="14763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8"/>
          <p:cNvGraphicFramePr>
            <a:graphicFrameLocks noChangeAspect="1"/>
          </p:cNvGraphicFramePr>
          <p:nvPr/>
        </p:nvGraphicFramePr>
        <p:xfrm>
          <a:off x="6781800" y="95250"/>
          <a:ext cx="2362200" cy="736600"/>
        </p:xfrm>
        <a:graphic>
          <a:graphicData uri="http://schemas.openxmlformats.org/presentationml/2006/ole">
            <mc:AlternateContent xmlns:mc="http://schemas.openxmlformats.org/markup-compatibility/2006">
              <mc:Choice xmlns:v="urn:schemas-microsoft-com:vml" Requires="v">
                <p:oleObj spid="_x0000_s1293" name="Visio" r:id="rId5" imgW="4843313" imgH="1510508" progId="Visio.Drawing.11">
                  <p:embed/>
                </p:oleObj>
              </mc:Choice>
              <mc:Fallback>
                <p:oleObj name="Visio" r:id="rId5" imgW="4843313" imgH="1510508"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95250"/>
                        <a:ext cx="2362200" cy="7366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 name="Rectangle 5"/>
          <p:cNvSpPr/>
          <p:nvPr userDrawn="1"/>
        </p:nvSpPr>
        <p:spPr>
          <a:xfrm>
            <a:off x="7315200" y="685800"/>
            <a:ext cx="1676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fld id="{2E1AA322-06AE-4747-9D99-3D692E28BB00}" type="slidenum">
              <a:rPr lang="en-US" altLang="en-US"/>
              <a:pPr/>
              <a:t>‹#›</a:t>
            </a:fld>
            <a:endParaRPr lang="en-US" altLang="en-US" dirty="0"/>
          </a:p>
        </p:txBody>
      </p:sp>
    </p:spTree>
    <p:extLst>
      <p:ext uri="{BB962C8B-B14F-4D97-AF65-F5344CB8AC3E}">
        <p14:creationId xmlns:p14="http://schemas.microsoft.com/office/powerpoint/2010/main" val="5920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192088" y="812800"/>
            <a:ext cx="8731250" cy="5530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0703379"/>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text &amp;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ontent Placeholder 3"/>
          <p:cNvSpPr>
            <a:spLocks noGrp="1"/>
          </p:cNvSpPr>
          <p:nvPr>
            <p:ph sz="quarter" idx="10"/>
          </p:nvPr>
        </p:nvSpPr>
        <p:spPr>
          <a:xfrm>
            <a:off x="192088" y="819150"/>
            <a:ext cx="8731250" cy="5524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298639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hart Placeholder 3"/>
          <p:cNvSpPr>
            <a:spLocks noGrp="1"/>
          </p:cNvSpPr>
          <p:nvPr>
            <p:ph type="chart" sz="quarter" idx="10"/>
          </p:nvPr>
        </p:nvSpPr>
        <p:spPr>
          <a:xfrm>
            <a:off x="196850" y="800100"/>
            <a:ext cx="8726488" cy="5543550"/>
          </a:xfrm>
        </p:spPr>
        <p:txBody>
          <a:bodyPr/>
          <a:lstStyle/>
          <a:p>
            <a:r>
              <a:rPr lang="en-US" dirty="0" smtClean="0"/>
              <a:t>Click icon to add chart</a:t>
            </a:r>
            <a:endParaRPr lang="en-US" dirty="0"/>
          </a:p>
        </p:txBody>
      </p:sp>
    </p:spTree>
    <p:extLst>
      <p:ext uri="{BB962C8B-B14F-4D97-AF65-F5344CB8AC3E}">
        <p14:creationId xmlns:p14="http://schemas.microsoft.com/office/powerpoint/2010/main" val="243753765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282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3905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1502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9689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143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57795"/>
            <a:ext cx="6507162" cy="533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2400" y="702822"/>
            <a:ext cx="8732838" cy="553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9"/>
          <p:cNvSpPr txBox="1">
            <a:spLocks/>
          </p:cNvSpPr>
          <p:nvPr/>
        </p:nvSpPr>
        <p:spPr>
          <a:xfrm>
            <a:off x="42335" y="6532122"/>
            <a:ext cx="452308" cy="241300"/>
          </a:xfrm>
          <a:prstGeom prst="rect">
            <a:avLst/>
          </a:prstGeom>
        </p:spPr>
        <p:txBody>
          <a:bodyPr>
            <a:prstTxWarp prst="textNoShape">
              <a:avLst/>
            </a:prstTxWarp>
            <a:normAutofit/>
          </a:bodyPr>
          <a:lstStyle/>
          <a:p>
            <a:pPr marL="342900" indent="-342900" algn="ctr">
              <a:lnSpc>
                <a:spcPct val="90000"/>
              </a:lnSpc>
              <a:spcBef>
                <a:spcPct val="20000"/>
              </a:spcBef>
              <a:buFont typeface="Arial" pitchFamily="-106" charset="0"/>
              <a:buNone/>
            </a:pPr>
            <a:fld id="{1EF35371-194E-174F-9528-630C4585B8CC}" type="slidenum">
              <a:rPr lang="en-US" sz="1000" smtClean="0">
                <a:solidFill>
                  <a:schemeClr val="tx1"/>
                </a:solidFill>
                <a:ea typeface="Arial" pitchFamily="-106" charset="0"/>
                <a:cs typeface="Arial" pitchFamily="-106" charset="0"/>
              </a:rPr>
              <a:pPr marL="342900" indent="-342900" algn="ctr">
                <a:lnSpc>
                  <a:spcPct val="90000"/>
                </a:lnSpc>
                <a:spcBef>
                  <a:spcPct val="20000"/>
                </a:spcBef>
                <a:buFont typeface="Arial" pitchFamily="-106" charset="0"/>
                <a:buNone/>
              </a:pPr>
              <a:t>‹#›</a:t>
            </a:fld>
            <a:endParaRPr lang="en-US" sz="1000" dirty="0">
              <a:solidFill>
                <a:schemeClr val="tx1"/>
              </a:solidFill>
              <a:ea typeface="Arial" pitchFamily="-106" charset="0"/>
              <a:cs typeface="Arial" pitchFamily="-106" charset="0"/>
            </a:endParaRPr>
          </a:p>
        </p:txBody>
      </p:sp>
      <p:grpSp>
        <p:nvGrpSpPr>
          <p:cNvPr id="4" name="Group 3"/>
          <p:cNvGrpSpPr/>
          <p:nvPr/>
        </p:nvGrpSpPr>
        <p:grpSpPr>
          <a:xfrm>
            <a:off x="-1" y="656981"/>
            <a:ext cx="9144001" cy="55570"/>
            <a:chOff x="-1" y="656981"/>
            <a:chExt cx="9144001" cy="55570"/>
          </a:xfrm>
        </p:grpSpPr>
        <p:sp>
          <p:nvSpPr>
            <p:cNvPr id="11" name="Rectangle 10"/>
            <p:cNvSpPr/>
            <p:nvPr userDrawn="1"/>
          </p:nvSpPr>
          <p:spPr bwMode="auto">
            <a:xfrm flipH="1" flipV="1">
              <a:off x="-1" y="656982"/>
              <a:ext cx="4268788" cy="54864"/>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3" name="Rectangle 12"/>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7" name="Rectangle 16"/>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705600" y="6240022"/>
            <a:ext cx="207887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userDrawn="1"/>
        </p:nvSpPr>
        <p:spPr bwMode="auto">
          <a:xfrm>
            <a:off x="6705600" y="14492"/>
            <a:ext cx="2377678"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500" b="1" dirty="0" smtClean="0">
                <a:latin typeface="+mn-lt"/>
                <a:ea typeface="Tahoma" panose="020B0604030504040204" pitchFamily="34" charset="0"/>
                <a:cs typeface="Tahoma" panose="020B0604030504040204" pitchFamily="34" charset="0"/>
              </a:rPr>
              <a:t>DOE </a:t>
            </a:r>
            <a:r>
              <a:rPr lang="en-US" sz="1500" dirty="0" smtClean="0">
                <a:solidFill>
                  <a:schemeClr val="accent2"/>
                </a:solidFill>
                <a:latin typeface="+mn-lt"/>
                <a:ea typeface="Tahoma" panose="020B0604030504040204" pitchFamily="34" charset="0"/>
                <a:cs typeface="Tahoma" panose="020B0604030504040204" pitchFamily="34" charset="0"/>
              </a:rPr>
              <a:t>IP</a:t>
            </a:r>
            <a:r>
              <a:rPr lang="en-US" sz="1500" b="1" dirty="0" smtClean="0">
                <a:latin typeface="+mn-lt"/>
                <a:ea typeface="Tahoma" panose="020B0604030504040204" pitchFamily="34" charset="0"/>
                <a:cs typeface="Tahoma" panose="020B0604030504040204" pitchFamily="34" charset="0"/>
              </a:rPr>
              <a:t> Counsel</a:t>
            </a:r>
            <a:endParaRPr lang="en-US" sz="1500" b="1" dirty="0">
              <a:latin typeface="+mn-lt"/>
              <a:ea typeface="Tahoma" panose="020B0604030504040204" pitchFamily="34" charset="0"/>
              <a:cs typeface="Tahoma" panose="020B0604030504040204" pitchFamily="34" charset="0"/>
            </a:endParaRPr>
          </a:p>
          <a:p>
            <a:pPr algn="ctr" fontAlgn="auto">
              <a:spcAft>
                <a:spcPts val="0"/>
              </a:spcAft>
              <a:defRPr/>
            </a:pPr>
            <a:endParaRPr lang="en-US" sz="750" b="1" dirty="0">
              <a:latin typeface="+mn-lt"/>
              <a:ea typeface="Tahoma" panose="020B0604030504040204" pitchFamily="34" charset="0"/>
              <a:cs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1" r:id="rId15"/>
    <p:sldLayoutId id="2147483682" r:id="rId16"/>
  </p:sldLayoutIdLst>
  <p:timing>
    <p:tnLst>
      <p:par>
        <p:cTn id="1" dur="indefinite" restart="never" nodeType="tmRoot"/>
      </p:par>
    </p:tnLst>
  </p:timing>
  <p:hf hdr="0" ftr="0" dt="0"/>
  <p:txStyles>
    <p:titleStyle>
      <a:lvl1pPr algn="l" defTabSz="457200" rtl="0" eaLnBrk="1" latinLnBrk="0" hangingPunct="1">
        <a:spcBef>
          <a:spcPct val="0"/>
        </a:spcBef>
        <a:buNone/>
        <a:defRPr lang="en-US" sz="2800" b="1" kern="1200" dirty="0" smtClean="0">
          <a:solidFill>
            <a:schemeClr val="tx1"/>
          </a:solidFill>
          <a:latin typeface="+mj-lt"/>
          <a:ea typeface="+mj-ea"/>
          <a:cs typeface="Arial"/>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24400" y="3538785"/>
            <a:ext cx="4359822" cy="480131"/>
          </a:xfrm>
          <a:prstGeom prst="rect">
            <a:avLst/>
          </a:prstGeom>
          <a:noFill/>
        </p:spPr>
        <p:txBody>
          <a:bodyPr wrap="square" rtlCol="0">
            <a:spAutoFit/>
          </a:bodyPr>
          <a:lstStyle/>
          <a:p>
            <a:r>
              <a:rPr lang="en-US" sz="2800" dirty="0">
                <a:solidFill>
                  <a:schemeClr val="accent4"/>
                </a:solidFill>
                <a:latin typeface="+mn-lt"/>
              </a:rPr>
              <a:t>DEAR Clauses Update </a:t>
            </a:r>
            <a:endParaRPr lang="en-US" sz="2800" b="1" baseline="0" dirty="0" smtClean="0">
              <a:solidFill>
                <a:schemeClr val="accent4"/>
              </a:solidFill>
              <a:effectLst/>
              <a:latin typeface="+mn-lt"/>
            </a:endParaRPr>
          </a:p>
        </p:txBody>
      </p:sp>
      <p:sp>
        <p:nvSpPr>
          <p:cNvPr id="8" name="Rectangle 7"/>
          <p:cNvSpPr/>
          <p:nvPr/>
        </p:nvSpPr>
        <p:spPr>
          <a:xfrm>
            <a:off x="4724400" y="3962400"/>
            <a:ext cx="4373462" cy="341632"/>
          </a:xfrm>
          <a:prstGeom prst="rect">
            <a:avLst/>
          </a:prstGeom>
        </p:spPr>
        <p:txBody>
          <a:bodyPr wrap="square">
            <a:spAutoFit/>
          </a:bodyPr>
          <a:lstStyle/>
          <a:p>
            <a:r>
              <a:rPr lang="en-US" sz="1800" dirty="0" smtClean="0">
                <a:solidFill>
                  <a:schemeClr val="accent5"/>
                </a:solidFill>
                <a:latin typeface="+mj-lt"/>
              </a:rPr>
              <a:t>Pending and proposed changes </a:t>
            </a:r>
          </a:p>
        </p:txBody>
      </p:sp>
      <p:sp>
        <p:nvSpPr>
          <p:cNvPr id="9" name="Text Placeholder 8"/>
          <p:cNvSpPr>
            <a:spLocks noGrp="1"/>
          </p:cNvSpPr>
          <p:nvPr>
            <p:ph type="body" sz="quarter" idx="4294967295"/>
          </p:nvPr>
        </p:nvSpPr>
        <p:spPr>
          <a:xfrm>
            <a:off x="4724400" y="5638800"/>
            <a:ext cx="4171052" cy="331125"/>
          </a:xfrm>
        </p:spPr>
        <p:txBody>
          <a:bodyPr>
            <a:noAutofit/>
          </a:bodyPr>
          <a:lstStyle/>
          <a:p>
            <a:pPr marL="0" indent="0">
              <a:buNone/>
            </a:pPr>
            <a:r>
              <a:rPr lang="en-US" sz="1400" b="1" dirty="0" smtClean="0">
                <a:solidFill>
                  <a:schemeClr val="bg1"/>
                </a:solidFill>
              </a:rPr>
              <a:t>Gary Drew</a:t>
            </a:r>
            <a:r>
              <a:rPr lang="en-US" sz="1400" dirty="0" smtClean="0">
                <a:solidFill>
                  <a:schemeClr val="bg1"/>
                </a:solidFill>
              </a:rPr>
              <a:t>, Patent Attorney</a:t>
            </a:r>
            <a:endParaRPr lang="en-US" sz="1400" b="0" dirty="0" smtClean="0">
              <a:solidFill>
                <a:schemeClr val="bg1"/>
              </a:solidFill>
            </a:endParaRPr>
          </a:p>
          <a:p>
            <a:endParaRPr lang="en-US" sz="1400" dirty="0"/>
          </a:p>
        </p:txBody>
      </p:sp>
      <p:sp>
        <p:nvSpPr>
          <p:cNvPr id="5" name="Text Placeholder 8"/>
          <p:cNvSpPr txBox="1">
            <a:spLocks/>
          </p:cNvSpPr>
          <p:nvPr/>
        </p:nvSpPr>
        <p:spPr>
          <a:xfrm>
            <a:off x="4724400" y="5832136"/>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None/>
            </a:pPr>
            <a:r>
              <a:rPr lang="en-US" sz="1400" b="0" dirty="0">
                <a:solidFill>
                  <a:schemeClr val="bg1"/>
                </a:solidFill>
              </a:rPr>
              <a:t>gary.drew@science.doe.gov , 510-486-6703</a:t>
            </a:r>
            <a:endParaRPr lang="en-US" sz="1400" b="0" dirty="0"/>
          </a:p>
        </p:txBody>
      </p:sp>
      <p:sp>
        <p:nvSpPr>
          <p:cNvPr id="10" name="Text Placeholder 8"/>
          <p:cNvSpPr txBox="1">
            <a:spLocks/>
          </p:cNvSpPr>
          <p:nvPr/>
        </p:nvSpPr>
        <p:spPr>
          <a:xfrm>
            <a:off x="4724400" y="6145875"/>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Font typeface="Arial"/>
              <a:buNone/>
            </a:pPr>
            <a:r>
              <a:rPr lang="en-US" sz="1400" b="1" dirty="0" smtClean="0">
                <a:solidFill>
                  <a:schemeClr val="bg1"/>
                </a:solidFill>
              </a:rPr>
              <a:t>Rob Burns</a:t>
            </a:r>
            <a:r>
              <a:rPr lang="en-US" sz="1400" b="0" dirty="0" smtClean="0">
                <a:solidFill>
                  <a:schemeClr val="bg1"/>
                </a:solidFill>
              </a:rPr>
              <a:t>, Patent Attorney</a:t>
            </a:r>
          </a:p>
          <a:p>
            <a:pPr fontAlgn="auto">
              <a:lnSpc>
                <a:spcPct val="100000"/>
              </a:lnSpc>
              <a:spcAft>
                <a:spcPts val="0"/>
              </a:spcAft>
              <a:buClrTx/>
              <a:buSzTx/>
            </a:pPr>
            <a:endParaRPr lang="en-US" sz="1400" b="0" dirty="0"/>
          </a:p>
        </p:txBody>
      </p:sp>
      <p:sp>
        <p:nvSpPr>
          <p:cNvPr id="11" name="Text Placeholder 8"/>
          <p:cNvSpPr txBox="1">
            <a:spLocks/>
          </p:cNvSpPr>
          <p:nvPr/>
        </p:nvSpPr>
        <p:spPr>
          <a:xfrm>
            <a:off x="4724400" y="6341692"/>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Font typeface="Arial"/>
              <a:buNone/>
            </a:pPr>
            <a:r>
              <a:rPr lang="en-US" sz="1400" b="0" dirty="0">
                <a:solidFill>
                  <a:schemeClr val="bg1"/>
                </a:solidFill>
              </a:rPr>
              <a:t>r</a:t>
            </a:r>
            <a:r>
              <a:rPr lang="en-US" sz="1400" b="0" dirty="0" smtClean="0">
                <a:solidFill>
                  <a:schemeClr val="bg1"/>
                </a:solidFill>
              </a:rPr>
              <a:t>obert.burns@hq.doe.gov, 202-586-3445</a:t>
            </a:r>
          </a:p>
          <a:p>
            <a:pPr fontAlgn="auto">
              <a:lnSpc>
                <a:spcPct val="100000"/>
              </a:lnSpc>
              <a:spcAft>
                <a:spcPts val="0"/>
              </a:spcAft>
              <a:buClrTx/>
              <a:buSzTx/>
            </a:pPr>
            <a:endParaRPr lang="en-US" sz="14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Rights</a:t>
            </a:r>
            <a:endParaRPr lang="en-US" dirty="0"/>
          </a:p>
        </p:txBody>
      </p:sp>
      <p:sp>
        <p:nvSpPr>
          <p:cNvPr id="3" name="Text Placeholder 2"/>
          <p:cNvSpPr>
            <a:spLocks noGrp="1"/>
          </p:cNvSpPr>
          <p:nvPr>
            <p:ph type="body" sz="quarter" idx="10"/>
          </p:nvPr>
        </p:nvSpPr>
        <p:spPr/>
        <p:txBody>
          <a:bodyPr>
            <a:normAutofit fontScale="92500"/>
          </a:bodyPr>
          <a:lstStyle/>
          <a:p>
            <a:pPr algn="just">
              <a:buFont typeface="Wingdings" panose="05000000000000000000" pitchFamily="2" charset="2"/>
              <a:buChar char="Ø"/>
            </a:pPr>
            <a:r>
              <a:rPr lang="en-US" sz="2400" dirty="0" smtClean="0"/>
              <a:t>Paragraph </a:t>
            </a:r>
            <a:r>
              <a:rPr lang="en-US" sz="2400" dirty="0"/>
              <a:t>(c)(1)—Contractor shall notify DOE of “accepted” manuscript 60 days prior to end of statutory bar.</a:t>
            </a:r>
          </a:p>
          <a:p>
            <a:pPr algn="just">
              <a:buFont typeface="Wingdings" panose="05000000000000000000" pitchFamily="2" charset="2"/>
              <a:buChar char="Ø"/>
            </a:pPr>
            <a:r>
              <a:rPr lang="en-US" sz="2400" dirty="0"/>
              <a:t>Paragraph (c)(4)—Add a paragraph to allow reporting through </a:t>
            </a:r>
            <a:r>
              <a:rPr lang="en-US" sz="2400" dirty="0" smtClean="0"/>
              <a:t/>
            </a:r>
            <a:br>
              <a:rPr lang="en-US" sz="2400" dirty="0" smtClean="0"/>
            </a:br>
            <a:r>
              <a:rPr lang="en-US" sz="2400" dirty="0" smtClean="0"/>
              <a:t>NIH-iEdison </a:t>
            </a:r>
            <a:r>
              <a:rPr lang="en-US" sz="2400" dirty="0"/>
              <a:t>portal to report, elect and file </a:t>
            </a:r>
            <a:r>
              <a:rPr lang="en-US" sz="2400" dirty="0" smtClean="0"/>
              <a:t>inventions</a:t>
            </a:r>
            <a:endParaRPr lang="en-US" sz="2400" dirty="0"/>
          </a:p>
          <a:p>
            <a:pPr algn="just">
              <a:buFont typeface="Wingdings" panose="05000000000000000000" pitchFamily="2" charset="2"/>
              <a:buChar char="Ø"/>
            </a:pPr>
            <a:r>
              <a:rPr lang="en-US" sz="2400" dirty="0"/>
              <a:t>Paragraph (c)(6) —publication “approval” to “review” and reference to lab procedures in (f)(5) (Contractor’s Invention Identification Procedures) is enough protection for DOE for rare publication affecting rights in invention DOE might protect</a:t>
            </a:r>
          </a:p>
          <a:p>
            <a:pPr algn="just">
              <a:buFont typeface="Wingdings" panose="05000000000000000000" pitchFamily="2" charset="2"/>
              <a:buChar char="Ø"/>
            </a:pPr>
            <a:r>
              <a:rPr lang="en-US" sz="2400" dirty="0"/>
              <a:t>Paragraph (h)—instead of reporting commercializing for the thousands of active patents, the </a:t>
            </a:r>
            <a:r>
              <a:rPr lang="en-US" sz="2400" dirty="0" smtClean="0"/>
              <a:t>Lab </a:t>
            </a:r>
            <a:r>
              <a:rPr lang="en-US" sz="2400" dirty="0"/>
              <a:t>responds to the yearly data call for the Department of Commerce that shows the technology transfer </a:t>
            </a:r>
            <a:r>
              <a:rPr lang="en-US" sz="2400" dirty="0" smtClean="0"/>
              <a:t>activity  </a:t>
            </a:r>
            <a:endParaRPr lang="en-US" sz="2400" dirty="0"/>
          </a:p>
          <a:p>
            <a:pPr algn="just">
              <a:buFont typeface="Wingdings" panose="05000000000000000000" pitchFamily="2" charset="2"/>
              <a:buChar char="Ø"/>
            </a:pPr>
            <a:r>
              <a:rPr lang="en-US" sz="2400" dirty="0"/>
              <a:t>Paragraph (q)—Classified Inventions.  Since several Science Labs do not generate Classified Inventions, </a:t>
            </a:r>
            <a:r>
              <a:rPr lang="en-US" sz="2400" dirty="0" smtClean="0"/>
              <a:t>moves </a:t>
            </a:r>
            <a:r>
              <a:rPr lang="en-US" sz="2400" dirty="0"/>
              <a:t>that paragraph as an Alternate 2 to be included when Labs do generate Classified </a:t>
            </a:r>
            <a:r>
              <a:rPr lang="en-US" sz="2400" dirty="0" smtClean="0"/>
              <a:t>Inventions </a:t>
            </a:r>
            <a:r>
              <a:rPr lang="en-US" sz="2400" b="1" dirty="0" smtClean="0"/>
              <a:t>(but may move back in NOPR</a:t>
            </a:r>
            <a:r>
              <a:rPr lang="en-US" sz="2400" dirty="0" smtClean="0"/>
              <a:t>) </a:t>
            </a:r>
            <a:endParaRPr lang="en-US" sz="2400" dirty="0"/>
          </a:p>
          <a:p>
            <a:endParaRPr lang="en-US" dirty="0"/>
          </a:p>
        </p:txBody>
      </p:sp>
    </p:spTree>
    <p:extLst>
      <p:ext uri="{BB962C8B-B14F-4D97-AF65-F5344CB8AC3E}">
        <p14:creationId xmlns:p14="http://schemas.microsoft.com/office/powerpoint/2010/main" val="2737435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Clauses</a:t>
            </a:r>
            <a:endParaRPr lang="en-US" dirty="0"/>
          </a:p>
        </p:txBody>
      </p:sp>
      <p:sp>
        <p:nvSpPr>
          <p:cNvPr id="3" name="Text Placeholder 2"/>
          <p:cNvSpPr>
            <a:spLocks noGrp="1"/>
          </p:cNvSpPr>
          <p:nvPr>
            <p:ph type="body" sz="quarter" idx="10"/>
          </p:nvPr>
        </p:nvSpPr>
        <p:spPr/>
        <p:txBody>
          <a:bodyPr/>
          <a:lstStyle/>
          <a:p>
            <a:pPr>
              <a:buFont typeface="Wingdings" panose="05000000000000000000" pitchFamily="2" charset="2"/>
              <a:buChar char="Ø"/>
            </a:pPr>
            <a:r>
              <a:rPr lang="en-US" sz="2400" dirty="0"/>
              <a:t>Authorization &amp; </a:t>
            </a:r>
            <a:r>
              <a:rPr lang="en-US" sz="2400" dirty="0" smtClean="0"/>
              <a:t>Consent, Notice </a:t>
            </a:r>
            <a:r>
              <a:rPr lang="en-US" sz="2400" dirty="0"/>
              <a:t>&amp; Assistance Regarding Patent &amp; Copyright </a:t>
            </a:r>
            <a:r>
              <a:rPr lang="en-US" sz="2400" dirty="0" smtClean="0"/>
              <a:t>Infringement</a:t>
            </a:r>
          </a:p>
          <a:p>
            <a:pPr lvl="1"/>
            <a:r>
              <a:rPr lang="en-US" sz="2000" dirty="0" smtClean="0"/>
              <a:t>changed </a:t>
            </a:r>
            <a:r>
              <a:rPr lang="en-US" sz="2000" dirty="0"/>
              <a:t>the $100,000 threshold to “the simplified acquisition threshold” so that clause sets don’t have to be changed when the dollar level changes.  </a:t>
            </a:r>
            <a:endParaRPr lang="en-US" sz="2000" dirty="0" smtClean="0"/>
          </a:p>
          <a:p>
            <a:pPr>
              <a:buFont typeface="Wingdings" panose="05000000000000000000" pitchFamily="2" charset="2"/>
              <a:buChar char="Ø"/>
            </a:pPr>
            <a:r>
              <a:rPr lang="en-US" sz="2400" dirty="0" smtClean="0"/>
              <a:t>CO deviation for (c)(1) and (2) in A&amp;C—only changed (c)(3)</a:t>
            </a:r>
            <a:endParaRPr lang="en-US" sz="2400" dirty="0"/>
          </a:p>
          <a:p>
            <a:endParaRPr lang="en-US" dirty="0"/>
          </a:p>
        </p:txBody>
      </p:sp>
    </p:spTree>
    <p:extLst>
      <p:ext uri="{BB962C8B-B14F-4D97-AF65-F5344CB8AC3E}">
        <p14:creationId xmlns:p14="http://schemas.microsoft.com/office/powerpoint/2010/main" val="19798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438400"/>
            <a:ext cx="6507162" cy="533400"/>
          </a:xfrm>
        </p:spPr>
        <p:txBody>
          <a:bodyPr/>
          <a:lstStyle/>
          <a:p>
            <a:r>
              <a:rPr lang="en-US" dirty="0" smtClean="0">
                <a:solidFill>
                  <a:schemeClr val="tx2"/>
                </a:solidFill>
              </a:rPr>
              <a:t>Thank You</a:t>
            </a:r>
            <a:endParaRPr lang="en-US" dirty="0">
              <a:solidFill>
                <a:schemeClr val="tx2"/>
              </a:solidFill>
            </a:endParaRPr>
          </a:p>
        </p:txBody>
      </p:sp>
      <p:sp>
        <p:nvSpPr>
          <p:cNvPr id="6" name="Subtitle 5"/>
          <p:cNvSpPr>
            <a:spLocks noGrp="1"/>
          </p:cNvSpPr>
          <p:nvPr>
            <p:ph type="body" sz="quarter" idx="10"/>
          </p:nvPr>
        </p:nvSpPr>
        <p:spPr>
          <a:xfrm>
            <a:off x="228600" y="4495800"/>
            <a:ext cx="8731250" cy="1543050"/>
          </a:xfrm>
          <a:solidFill>
            <a:schemeClr val="accent4"/>
          </a:solidFill>
          <a:ln>
            <a:solidFill>
              <a:schemeClr val="accent4"/>
            </a:solidFill>
          </a:ln>
        </p:spPr>
        <p:txBody>
          <a:bodyPr/>
          <a:lstStyle/>
          <a:p>
            <a:endParaRPr lang="en-US" dirty="0"/>
          </a:p>
          <a:p>
            <a:endParaRPr lang="en-US" dirty="0"/>
          </a:p>
        </p:txBody>
      </p:sp>
      <p:sp>
        <p:nvSpPr>
          <p:cNvPr id="13" name="Text Placeholder 8"/>
          <p:cNvSpPr txBox="1">
            <a:spLocks/>
          </p:cNvSpPr>
          <p:nvPr/>
        </p:nvSpPr>
        <p:spPr>
          <a:xfrm>
            <a:off x="4724400" y="4800600"/>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Font typeface="Arial"/>
              <a:buNone/>
            </a:pPr>
            <a:r>
              <a:rPr lang="en-US" sz="1400" b="1" dirty="0" smtClean="0">
                <a:solidFill>
                  <a:schemeClr val="bg1"/>
                </a:solidFill>
              </a:rPr>
              <a:t>Gary Drew</a:t>
            </a:r>
            <a:r>
              <a:rPr lang="en-US" sz="1400" b="0" dirty="0" smtClean="0">
                <a:solidFill>
                  <a:schemeClr val="bg1"/>
                </a:solidFill>
              </a:rPr>
              <a:t>, Patent Attorney</a:t>
            </a:r>
          </a:p>
          <a:p>
            <a:pPr fontAlgn="auto">
              <a:lnSpc>
                <a:spcPct val="100000"/>
              </a:lnSpc>
              <a:spcAft>
                <a:spcPts val="0"/>
              </a:spcAft>
              <a:buClrTx/>
              <a:buSzTx/>
            </a:pPr>
            <a:endParaRPr lang="en-US" sz="1400" b="0" dirty="0"/>
          </a:p>
        </p:txBody>
      </p:sp>
      <p:sp>
        <p:nvSpPr>
          <p:cNvPr id="14" name="Text Placeholder 8"/>
          <p:cNvSpPr txBox="1">
            <a:spLocks/>
          </p:cNvSpPr>
          <p:nvPr/>
        </p:nvSpPr>
        <p:spPr>
          <a:xfrm>
            <a:off x="4724400" y="4993936"/>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None/>
            </a:pPr>
            <a:r>
              <a:rPr lang="en-US" sz="1400" b="0" dirty="0">
                <a:solidFill>
                  <a:schemeClr val="bg1"/>
                </a:solidFill>
              </a:rPr>
              <a:t>gary.drew@science.doe.gov , 510-486-6703</a:t>
            </a:r>
            <a:endParaRPr lang="en-US" sz="1400" b="0" dirty="0"/>
          </a:p>
        </p:txBody>
      </p:sp>
      <p:sp>
        <p:nvSpPr>
          <p:cNvPr id="15" name="Text Placeholder 8"/>
          <p:cNvSpPr txBox="1">
            <a:spLocks/>
          </p:cNvSpPr>
          <p:nvPr/>
        </p:nvSpPr>
        <p:spPr>
          <a:xfrm>
            <a:off x="4724400" y="5307675"/>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Font typeface="Arial"/>
              <a:buNone/>
            </a:pPr>
            <a:r>
              <a:rPr lang="en-US" sz="1400" b="1" dirty="0" smtClean="0">
                <a:solidFill>
                  <a:schemeClr val="bg1"/>
                </a:solidFill>
              </a:rPr>
              <a:t>Rob Burns</a:t>
            </a:r>
            <a:r>
              <a:rPr lang="en-US" sz="1400" b="0" dirty="0" smtClean="0">
                <a:solidFill>
                  <a:schemeClr val="bg1"/>
                </a:solidFill>
              </a:rPr>
              <a:t>, Patent Attorney</a:t>
            </a:r>
          </a:p>
          <a:p>
            <a:pPr fontAlgn="auto">
              <a:lnSpc>
                <a:spcPct val="100000"/>
              </a:lnSpc>
              <a:spcAft>
                <a:spcPts val="0"/>
              </a:spcAft>
              <a:buClrTx/>
              <a:buSzTx/>
            </a:pPr>
            <a:endParaRPr lang="en-US" sz="1400" b="0" dirty="0"/>
          </a:p>
        </p:txBody>
      </p:sp>
      <p:sp>
        <p:nvSpPr>
          <p:cNvPr id="16" name="Text Placeholder 8"/>
          <p:cNvSpPr txBox="1">
            <a:spLocks/>
          </p:cNvSpPr>
          <p:nvPr/>
        </p:nvSpPr>
        <p:spPr>
          <a:xfrm>
            <a:off x="4724400" y="5503492"/>
            <a:ext cx="4171052" cy="3311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00000"/>
              </a:lnSpc>
              <a:spcAft>
                <a:spcPts val="0"/>
              </a:spcAft>
              <a:buClrTx/>
              <a:buSzTx/>
              <a:buFont typeface="Arial"/>
              <a:buNone/>
            </a:pPr>
            <a:r>
              <a:rPr lang="en-US" sz="1400" b="0" dirty="0">
                <a:solidFill>
                  <a:schemeClr val="bg1"/>
                </a:solidFill>
              </a:rPr>
              <a:t>r</a:t>
            </a:r>
            <a:r>
              <a:rPr lang="en-US" sz="1400" b="0" dirty="0" smtClean="0">
                <a:solidFill>
                  <a:schemeClr val="bg1"/>
                </a:solidFill>
              </a:rPr>
              <a:t>obert.burns@hq.doe.gov, 202-586-3445</a:t>
            </a:r>
          </a:p>
          <a:p>
            <a:pPr fontAlgn="auto">
              <a:lnSpc>
                <a:spcPct val="100000"/>
              </a:lnSpc>
              <a:spcAft>
                <a:spcPts val="0"/>
              </a:spcAft>
              <a:buClrTx/>
              <a:buSzTx/>
            </a:pPr>
            <a:endParaRPr lang="en-US" sz="1400" b="0" dirty="0"/>
          </a:p>
        </p:txBody>
      </p:sp>
    </p:spTree>
    <p:extLst>
      <p:ext uri="{BB962C8B-B14F-4D97-AF65-F5344CB8AC3E}">
        <p14:creationId xmlns:p14="http://schemas.microsoft.com/office/powerpoint/2010/main" val="3488001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Text Placeholder 2"/>
          <p:cNvSpPr>
            <a:spLocks noGrp="1"/>
          </p:cNvSpPr>
          <p:nvPr>
            <p:ph type="body" sz="quarter" idx="10"/>
          </p:nvPr>
        </p:nvSpPr>
        <p:spPr/>
        <p:txBody>
          <a:bodyPr>
            <a:normAutofit/>
          </a:bodyPr>
          <a:lstStyle/>
          <a:p>
            <a:pPr lvl="0" algn="just">
              <a:spcBef>
                <a:spcPts val="600"/>
              </a:spcBef>
              <a:spcAft>
                <a:spcPts val="600"/>
              </a:spcAft>
              <a:buFont typeface="Wingdings" panose="05000000000000000000" pitchFamily="2" charset="2"/>
              <a:buChar char="Ø"/>
            </a:pPr>
            <a:r>
              <a:rPr lang="en-US" sz="2400" dirty="0" smtClean="0"/>
              <a:t>Largest ever revision </a:t>
            </a:r>
            <a:r>
              <a:rPr lang="en-US" sz="2400" dirty="0"/>
              <a:t>to the </a:t>
            </a:r>
            <a:r>
              <a:rPr lang="en-US" sz="2400" dirty="0" smtClean="0"/>
              <a:t>DEAR</a:t>
            </a:r>
          </a:p>
          <a:p>
            <a:pPr lvl="0" algn="just">
              <a:spcBef>
                <a:spcPts val="600"/>
              </a:spcBef>
              <a:spcAft>
                <a:spcPts val="600"/>
              </a:spcAft>
              <a:buFont typeface="Wingdings" panose="05000000000000000000" pitchFamily="2" charset="2"/>
              <a:buChar char="Ø"/>
            </a:pPr>
            <a:r>
              <a:rPr lang="en-US" sz="2400" dirty="0"/>
              <a:t>Comprehensive review involving stakeholders throughout DOE </a:t>
            </a:r>
          </a:p>
          <a:p>
            <a:pPr lvl="1" algn="just">
              <a:spcBef>
                <a:spcPts val="600"/>
              </a:spcBef>
              <a:spcAft>
                <a:spcPts val="600"/>
              </a:spcAft>
            </a:pPr>
            <a:r>
              <a:rPr lang="en-US" sz="2400" dirty="0"/>
              <a:t>AU, GC, IN, MA, NNSA, Office of Science, OTT, Field Offices</a:t>
            </a:r>
          </a:p>
          <a:p>
            <a:pPr lvl="1" algn="just">
              <a:lnSpc>
                <a:spcPct val="90000"/>
              </a:lnSpc>
            </a:pPr>
            <a:r>
              <a:rPr lang="en-US" sz="2400" dirty="0"/>
              <a:t>RevCom Process (2015-2016)</a:t>
            </a:r>
          </a:p>
          <a:p>
            <a:pPr lvl="2" algn="just">
              <a:lnSpc>
                <a:spcPct val="90000"/>
              </a:lnSpc>
            </a:pPr>
            <a:r>
              <a:rPr lang="en-US" sz="2400" dirty="0"/>
              <a:t>Rights In Data (DEAR 970.5227-2)</a:t>
            </a:r>
          </a:p>
          <a:p>
            <a:pPr lvl="2" algn="just">
              <a:lnSpc>
                <a:spcPct val="90000"/>
              </a:lnSpc>
            </a:pPr>
            <a:r>
              <a:rPr lang="en-US" sz="2400" dirty="0"/>
              <a:t>Technology Transfer Mission (DEAR 970.5227-3)</a:t>
            </a:r>
          </a:p>
          <a:p>
            <a:pPr lvl="2" algn="just">
              <a:lnSpc>
                <a:spcPct val="90000"/>
              </a:lnSpc>
            </a:pPr>
            <a:r>
              <a:rPr lang="en-US" sz="2400" dirty="0"/>
              <a:t>Made it through comment phase but didn’t get finalized</a:t>
            </a:r>
          </a:p>
          <a:p>
            <a:pPr algn="just">
              <a:spcBef>
                <a:spcPts val="600"/>
              </a:spcBef>
              <a:spcAft>
                <a:spcPts val="600"/>
              </a:spcAft>
              <a:buFont typeface="Wingdings" panose="05000000000000000000" pitchFamily="2" charset="2"/>
              <a:buChar char="Ø"/>
            </a:pPr>
            <a:r>
              <a:rPr lang="en-US" sz="2400" dirty="0" smtClean="0"/>
              <a:t>Revolutionary </a:t>
            </a:r>
            <a:r>
              <a:rPr lang="en-US" sz="2400" dirty="0"/>
              <a:t>Working Group (</a:t>
            </a:r>
            <a:r>
              <a:rPr lang="en-US" sz="2400" dirty="0" smtClean="0"/>
              <a:t>RWG) for </a:t>
            </a:r>
            <a:r>
              <a:rPr lang="en-US" sz="2400" dirty="0"/>
              <a:t>LBNL M&amp;O </a:t>
            </a:r>
            <a:r>
              <a:rPr lang="en-US" sz="2400" dirty="0" smtClean="0"/>
              <a:t>Contract</a:t>
            </a:r>
          </a:p>
          <a:p>
            <a:pPr algn="just">
              <a:spcBef>
                <a:spcPts val="600"/>
              </a:spcBef>
              <a:spcAft>
                <a:spcPts val="600"/>
              </a:spcAft>
              <a:buFont typeface="Wingdings" panose="05000000000000000000" pitchFamily="2" charset="2"/>
              <a:buChar char="Ø"/>
            </a:pPr>
            <a:r>
              <a:rPr lang="en-US" sz="2400" dirty="0" smtClean="0"/>
              <a:t>DOE </a:t>
            </a:r>
            <a:r>
              <a:rPr lang="en-US" sz="2400" dirty="0"/>
              <a:t>Regulatory Reform Working Group changes </a:t>
            </a:r>
          </a:p>
          <a:p>
            <a:pPr algn="just">
              <a:spcBef>
                <a:spcPts val="600"/>
              </a:spcBef>
              <a:spcAft>
                <a:spcPts val="600"/>
              </a:spcAft>
              <a:buFont typeface="Wingdings" panose="05000000000000000000" pitchFamily="2" charset="2"/>
              <a:buChar char="Ø"/>
            </a:pPr>
            <a:r>
              <a:rPr lang="en-US" sz="2400" dirty="0" smtClean="0"/>
              <a:t>Consolidated inputs undergoing internal DOE MA review</a:t>
            </a:r>
            <a:endParaRPr lang="en-US" sz="2400" dirty="0"/>
          </a:p>
        </p:txBody>
      </p:sp>
    </p:spTree>
    <p:extLst>
      <p:ext uri="{BB962C8B-B14F-4D97-AF65-F5344CB8AC3E}">
        <p14:creationId xmlns:p14="http://schemas.microsoft.com/office/powerpoint/2010/main" val="265225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Highlights</a:t>
            </a:r>
            <a:endParaRPr lang="en-US" dirty="0"/>
          </a:p>
        </p:txBody>
      </p:sp>
      <p:sp>
        <p:nvSpPr>
          <p:cNvPr id="3" name="Text Placeholder 2"/>
          <p:cNvSpPr>
            <a:spLocks noGrp="1"/>
          </p:cNvSpPr>
          <p:nvPr>
            <p:ph type="body" sz="quarter" idx="10"/>
          </p:nvPr>
        </p:nvSpPr>
        <p:spPr/>
        <p:txBody>
          <a:bodyPr>
            <a:normAutofit lnSpcReduction="10000"/>
          </a:bodyPr>
          <a:lstStyle/>
          <a:p>
            <a:pPr algn="just">
              <a:spcBef>
                <a:spcPts val="600"/>
              </a:spcBef>
              <a:spcAft>
                <a:spcPts val="600"/>
              </a:spcAft>
              <a:buFont typeface="Wingdings" panose="05000000000000000000" pitchFamily="2" charset="2"/>
              <a:buChar char="Ø"/>
            </a:pPr>
            <a:r>
              <a:rPr lang="en-US" dirty="0" smtClean="0"/>
              <a:t>Changes </a:t>
            </a:r>
            <a:r>
              <a:rPr lang="en-US" dirty="0"/>
              <a:t>mandated by HR 589 / P.L. 115-246 and 115-248</a:t>
            </a:r>
          </a:p>
          <a:p>
            <a:pPr lvl="1" algn="just">
              <a:spcBef>
                <a:spcPts val="600"/>
              </a:spcBef>
              <a:spcAft>
                <a:spcPts val="600"/>
              </a:spcAft>
            </a:pPr>
            <a:r>
              <a:rPr lang="en-US" dirty="0"/>
              <a:t>Technology transfer mission clause includes “early stage and precommercial technology demonstration” as an allowable cost</a:t>
            </a:r>
          </a:p>
          <a:p>
            <a:pPr algn="just">
              <a:spcBef>
                <a:spcPts val="600"/>
              </a:spcBef>
              <a:spcAft>
                <a:spcPts val="600"/>
              </a:spcAft>
              <a:buFont typeface="Wingdings" panose="05000000000000000000" pitchFamily="2" charset="2"/>
              <a:buChar char="Ø"/>
            </a:pPr>
            <a:r>
              <a:rPr lang="en-US" dirty="0"/>
              <a:t>Changes mandated by Bayh-Dole update</a:t>
            </a:r>
          </a:p>
          <a:p>
            <a:pPr lvl="1" algn="just">
              <a:spcBef>
                <a:spcPts val="600"/>
              </a:spcBef>
              <a:spcAft>
                <a:spcPts val="600"/>
              </a:spcAft>
            </a:pPr>
            <a:r>
              <a:rPr lang="en-US" dirty="0"/>
              <a:t>No more 60-day time limit for DOE to request title after learning of a contractor failure to disclose an invention or elect title within the specified times</a:t>
            </a:r>
          </a:p>
          <a:p>
            <a:pPr algn="just">
              <a:spcBef>
                <a:spcPts val="600"/>
              </a:spcBef>
              <a:spcAft>
                <a:spcPts val="600"/>
              </a:spcAft>
              <a:buFont typeface="Wingdings" panose="05000000000000000000" pitchFamily="2" charset="2"/>
              <a:buChar char="Ø"/>
            </a:pPr>
            <a:r>
              <a:rPr lang="en-US" dirty="0"/>
              <a:t>Incorporating the TTRRWG reforms (CRADAs and SPPs)</a:t>
            </a:r>
          </a:p>
          <a:p>
            <a:pPr lvl="1" algn="just">
              <a:spcBef>
                <a:spcPts val="600"/>
              </a:spcBef>
              <a:spcAft>
                <a:spcPts val="600"/>
              </a:spcAft>
            </a:pPr>
            <a:r>
              <a:rPr lang="en-US" dirty="0"/>
              <a:t>Master Scope of Work (MSW) and patent indemnity waiver / warranty provisions for SPPs and CRADAs</a:t>
            </a:r>
          </a:p>
          <a:p>
            <a:pPr algn="just">
              <a:spcBef>
                <a:spcPts val="600"/>
              </a:spcBef>
              <a:spcAft>
                <a:spcPts val="600"/>
              </a:spcAft>
              <a:buFont typeface="Wingdings" panose="05000000000000000000" pitchFamily="2" charset="2"/>
              <a:buChar char="Ø"/>
            </a:pPr>
            <a:r>
              <a:rPr lang="en-US" dirty="0"/>
              <a:t>Changing the Conflict of Interest (COI) provisions to require the Contractor to notify the DOE CO when</a:t>
            </a:r>
          </a:p>
          <a:p>
            <a:pPr lvl="1" algn="just">
              <a:spcBef>
                <a:spcPts val="600"/>
              </a:spcBef>
              <a:spcAft>
                <a:spcPts val="600"/>
              </a:spcAft>
            </a:pPr>
            <a:r>
              <a:rPr lang="en-US" dirty="0" smtClean="0"/>
              <a:t>(d)(8) CO approval package for exclusive employee company license include any SPP/CRADA info</a:t>
            </a:r>
            <a:endParaRPr lang="en-US" dirty="0"/>
          </a:p>
          <a:p>
            <a:pPr lvl="1" algn="just">
              <a:spcBef>
                <a:spcPts val="600"/>
              </a:spcBef>
              <a:spcAft>
                <a:spcPts val="600"/>
              </a:spcAft>
            </a:pPr>
            <a:r>
              <a:rPr lang="en-US" dirty="0" smtClean="0"/>
              <a:t>(d)(10) the </a:t>
            </a:r>
            <a:r>
              <a:rPr lang="en-US" dirty="0"/>
              <a:t>Contractor evaluator is an inventor of a subject </a:t>
            </a:r>
            <a:r>
              <a:rPr lang="en-US" dirty="0" smtClean="0"/>
              <a:t>invention or principal of company submitting proposal</a:t>
            </a:r>
            <a:endParaRPr lang="en-US" dirty="0"/>
          </a:p>
          <a:p>
            <a:endParaRPr lang="en-US" dirty="0"/>
          </a:p>
        </p:txBody>
      </p:sp>
    </p:spTree>
    <p:extLst>
      <p:ext uri="{BB962C8B-B14F-4D97-AF65-F5344CB8AC3E}">
        <p14:creationId xmlns:p14="http://schemas.microsoft.com/office/powerpoint/2010/main" val="175589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hange </a:t>
            </a:r>
            <a:r>
              <a:rPr lang="en-US" dirty="0"/>
              <a:t>H</a:t>
            </a:r>
            <a:r>
              <a:rPr lang="en-US" dirty="0" smtClean="0"/>
              <a:t>ighlights</a:t>
            </a:r>
            <a:endParaRPr lang="en-US" dirty="0"/>
          </a:p>
        </p:txBody>
      </p:sp>
      <p:sp>
        <p:nvSpPr>
          <p:cNvPr id="3" name="Text Placeholder 2"/>
          <p:cNvSpPr>
            <a:spLocks noGrp="1"/>
          </p:cNvSpPr>
          <p:nvPr>
            <p:ph type="body" sz="quarter" idx="10"/>
          </p:nvPr>
        </p:nvSpPr>
        <p:spPr/>
        <p:txBody>
          <a:bodyPr>
            <a:normAutofit/>
          </a:bodyPr>
          <a:lstStyle/>
          <a:p>
            <a:pPr algn="just">
              <a:spcBef>
                <a:spcPts val="600"/>
              </a:spcBef>
              <a:spcAft>
                <a:spcPts val="600"/>
              </a:spcAft>
              <a:buFont typeface="Wingdings" panose="05000000000000000000" pitchFamily="2" charset="2"/>
              <a:buChar char="Ø"/>
            </a:pPr>
            <a:r>
              <a:rPr lang="en-US" sz="2400" dirty="0" smtClean="0"/>
              <a:t>Patent Clause</a:t>
            </a:r>
          </a:p>
          <a:p>
            <a:pPr lvl="1" algn="just">
              <a:spcBef>
                <a:spcPts val="600"/>
              </a:spcBef>
              <a:spcAft>
                <a:spcPts val="600"/>
              </a:spcAft>
            </a:pPr>
            <a:r>
              <a:rPr lang="en-US" sz="2000" dirty="0" smtClean="0"/>
              <a:t>Updates list of Exceptional Circumstances</a:t>
            </a:r>
          </a:p>
          <a:p>
            <a:pPr lvl="1" algn="just">
              <a:spcBef>
                <a:spcPts val="600"/>
              </a:spcBef>
              <a:spcAft>
                <a:spcPts val="600"/>
              </a:spcAft>
            </a:pPr>
            <a:r>
              <a:rPr lang="en-US" sz="2000" dirty="0" smtClean="0"/>
              <a:t>Adds paragraph on “unauthorized access” by third parties to notify DOE</a:t>
            </a:r>
            <a:endParaRPr lang="en-US" sz="2400" dirty="0" smtClean="0"/>
          </a:p>
          <a:p>
            <a:pPr algn="just">
              <a:spcBef>
                <a:spcPts val="600"/>
              </a:spcBef>
              <a:spcAft>
                <a:spcPts val="600"/>
              </a:spcAft>
              <a:buFont typeface="Wingdings" panose="05000000000000000000" pitchFamily="2" charset="2"/>
              <a:buChar char="Ø"/>
            </a:pPr>
            <a:r>
              <a:rPr lang="en-US" sz="2400" dirty="0" smtClean="0"/>
              <a:t>Adds clause for Agreements for Commercializing Technology (ACT)</a:t>
            </a:r>
          </a:p>
          <a:p>
            <a:pPr algn="just">
              <a:spcBef>
                <a:spcPts val="600"/>
              </a:spcBef>
              <a:spcAft>
                <a:spcPts val="600"/>
              </a:spcAft>
              <a:buFont typeface="Wingdings" panose="05000000000000000000" pitchFamily="2" charset="2"/>
              <a:buChar char="Ø"/>
            </a:pPr>
            <a:r>
              <a:rPr lang="en-US" sz="2400" dirty="0" smtClean="0"/>
              <a:t>Amends DEAR 927.409 to allow use of FAR 52.227-1 (with modifications to the copyright provisions)</a:t>
            </a:r>
          </a:p>
          <a:p>
            <a:pPr algn="just">
              <a:spcBef>
                <a:spcPts val="600"/>
              </a:spcBef>
              <a:spcAft>
                <a:spcPts val="600"/>
              </a:spcAft>
              <a:buFont typeface="Wingdings" panose="05000000000000000000" pitchFamily="2" charset="2"/>
              <a:buChar char="Ø"/>
            </a:pPr>
            <a:r>
              <a:rPr lang="en-US" sz="2400" dirty="0" smtClean="0"/>
              <a:t>Copyright modifications to FAR 52.227-14, Alternate I</a:t>
            </a:r>
          </a:p>
          <a:p>
            <a:pPr lvl="1" algn="just">
              <a:spcBef>
                <a:spcPts val="600"/>
              </a:spcBef>
              <a:spcAft>
                <a:spcPts val="600"/>
              </a:spcAft>
            </a:pPr>
            <a:r>
              <a:rPr lang="en-US" sz="2000" dirty="0" smtClean="0"/>
              <a:t>FAR 52.227-14 Rights in Data: Modified to allow DOE patent counsel to approve any subcontractor copyright request (not just software)</a:t>
            </a:r>
          </a:p>
          <a:p>
            <a:pPr lvl="1" algn="just">
              <a:spcBef>
                <a:spcPts val="600"/>
              </a:spcBef>
              <a:spcAft>
                <a:spcPts val="600"/>
              </a:spcAft>
            </a:pPr>
            <a:r>
              <a:rPr lang="en-US" sz="2000" dirty="0" smtClean="0"/>
              <a:t>FAR 52.227-17 Special Works</a:t>
            </a:r>
            <a:r>
              <a:rPr lang="en-US" sz="2000" dirty="0"/>
              <a:t>: Modified to allow DOE </a:t>
            </a:r>
            <a:r>
              <a:rPr lang="en-US" sz="2000" dirty="0" smtClean="0"/>
              <a:t>patent counsel to direct subcontractor to assert copyright and transfer to DOE or Lab</a:t>
            </a:r>
            <a:endParaRPr lang="en-US" sz="2000" dirty="0"/>
          </a:p>
        </p:txBody>
      </p:sp>
    </p:spTree>
    <p:extLst>
      <p:ext uri="{BB962C8B-B14F-4D97-AF65-F5344CB8AC3E}">
        <p14:creationId xmlns:p14="http://schemas.microsoft.com/office/powerpoint/2010/main" val="168271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Science Changes</a:t>
            </a:r>
            <a:endParaRPr lang="en-US" dirty="0"/>
          </a:p>
        </p:txBody>
      </p:sp>
      <p:sp>
        <p:nvSpPr>
          <p:cNvPr id="3" name="Text Placeholder 2"/>
          <p:cNvSpPr>
            <a:spLocks noGrp="1"/>
          </p:cNvSpPr>
          <p:nvPr>
            <p:ph type="body" sz="quarter" idx="10"/>
          </p:nvPr>
        </p:nvSpPr>
        <p:spPr/>
        <p:txBody>
          <a:bodyPr>
            <a:normAutofit/>
          </a:bodyPr>
          <a:lstStyle/>
          <a:p>
            <a:pPr algn="just">
              <a:spcBef>
                <a:spcPts val="600"/>
              </a:spcBef>
              <a:spcAft>
                <a:spcPts val="600"/>
              </a:spcAft>
              <a:buFont typeface="Wingdings" panose="05000000000000000000" pitchFamily="2" charset="2"/>
              <a:buChar char="Ø"/>
            </a:pPr>
            <a:r>
              <a:rPr lang="en-US" sz="2400" dirty="0"/>
              <a:t>First </a:t>
            </a:r>
            <a:r>
              <a:rPr lang="en-US" sz="2400" dirty="0" smtClean="0"/>
              <a:t>set approved by Joseph </a:t>
            </a:r>
            <a:r>
              <a:rPr lang="en-US" sz="2400" dirty="0"/>
              <a:t>McBrearty (4/2/18)</a:t>
            </a:r>
          </a:p>
          <a:p>
            <a:pPr lvl="1" algn="just">
              <a:spcBef>
                <a:spcPts val="600"/>
              </a:spcBef>
              <a:spcAft>
                <a:spcPts val="600"/>
              </a:spcAft>
            </a:pPr>
            <a:r>
              <a:rPr lang="en-US" sz="2000" dirty="0"/>
              <a:t>Technology Transfer Mission (DEAR 970.5227-3)</a:t>
            </a:r>
          </a:p>
          <a:p>
            <a:pPr lvl="1" algn="just">
              <a:spcBef>
                <a:spcPts val="600"/>
              </a:spcBef>
              <a:spcAft>
                <a:spcPts val="600"/>
              </a:spcAft>
            </a:pPr>
            <a:r>
              <a:rPr lang="en-US" sz="2000" dirty="0" smtClean="0"/>
              <a:t>Authorization </a:t>
            </a:r>
            <a:r>
              <a:rPr lang="en-US" sz="2000" dirty="0"/>
              <a:t>and Consent (DEAR 970.5227-4)</a:t>
            </a:r>
          </a:p>
          <a:p>
            <a:pPr lvl="1" algn="just">
              <a:spcBef>
                <a:spcPts val="600"/>
              </a:spcBef>
              <a:spcAft>
                <a:spcPts val="600"/>
              </a:spcAft>
            </a:pPr>
            <a:r>
              <a:rPr lang="en-US" sz="2000" dirty="0" smtClean="0"/>
              <a:t>Patent and </a:t>
            </a:r>
            <a:r>
              <a:rPr lang="en-US" sz="2000" dirty="0"/>
              <a:t>Copyright Infringement Notice &amp; Assistance (DEAR 970.5227-5)</a:t>
            </a:r>
          </a:p>
          <a:p>
            <a:pPr lvl="1" algn="just">
              <a:spcBef>
                <a:spcPts val="600"/>
              </a:spcBef>
              <a:spcAft>
                <a:spcPts val="600"/>
              </a:spcAft>
            </a:pPr>
            <a:r>
              <a:rPr lang="en-US" sz="2000" dirty="0"/>
              <a:t>Patent Rights (DEAR 970.5227-10)</a:t>
            </a:r>
          </a:p>
          <a:p>
            <a:pPr algn="just">
              <a:spcBef>
                <a:spcPts val="600"/>
              </a:spcBef>
              <a:buFont typeface="Wingdings" panose="05000000000000000000" pitchFamily="2" charset="2"/>
              <a:buChar char="Ø"/>
            </a:pPr>
            <a:r>
              <a:rPr lang="en-US" sz="2400" dirty="0" smtClean="0"/>
              <a:t>Second set approved by </a:t>
            </a:r>
            <a:r>
              <a:rPr lang="en-US" sz="2400" dirty="0"/>
              <a:t>Steven Jones (9/26/18) </a:t>
            </a:r>
          </a:p>
          <a:p>
            <a:pPr lvl="1" algn="just">
              <a:lnSpc>
                <a:spcPct val="90000"/>
              </a:lnSpc>
            </a:pPr>
            <a:r>
              <a:rPr lang="en-US" sz="2000" dirty="0"/>
              <a:t>Rights In Data (DEAR </a:t>
            </a:r>
            <a:r>
              <a:rPr lang="en-US" sz="2000" dirty="0" smtClean="0"/>
              <a:t>970.5227-2)</a:t>
            </a:r>
          </a:p>
          <a:p>
            <a:pPr lvl="0" algn="just">
              <a:spcBef>
                <a:spcPts val="600"/>
              </a:spcBef>
              <a:spcAft>
                <a:spcPts val="600"/>
              </a:spcAft>
              <a:buFont typeface="Wingdings" panose="05000000000000000000" pitchFamily="2" charset="2"/>
              <a:buChar char="Ø"/>
            </a:pPr>
            <a:r>
              <a:rPr lang="en-US" sz="2400" dirty="0" smtClean="0"/>
              <a:t>Should check if M&amp;O has been updated for Office of Science, other labs will need to consult their CO</a:t>
            </a:r>
            <a:endParaRPr lang="en-US" sz="2400" dirty="0"/>
          </a:p>
        </p:txBody>
      </p:sp>
    </p:spTree>
    <p:extLst>
      <p:ext uri="{BB962C8B-B14F-4D97-AF65-F5344CB8AC3E}">
        <p14:creationId xmlns:p14="http://schemas.microsoft.com/office/powerpoint/2010/main" val="67507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Data</a:t>
            </a:r>
            <a:endParaRPr lang="en-US" dirty="0"/>
          </a:p>
        </p:txBody>
      </p:sp>
      <p:sp>
        <p:nvSpPr>
          <p:cNvPr id="3" name="Text Placeholder 2"/>
          <p:cNvSpPr>
            <a:spLocks noGrp="1"/>
          </p:cNvSpPr>
          <p:nvPr>
            <p:ph type="body" sz="quarter" idx="10"/>
          </p:nvPr>
        </p:nvSpPr>
        <p:spPr/>
        <p:txBody>
          <a:bodyPr>
            <a:normAutofit fontScale="92500" lnSpcReduction="10000"/>
          </a:bodyPr>
          <a:lstStyle/>
          <a:p>
            <a:pPr algn="just">
              <a:buFont typeface="Wingdings" panose="05000000000000000000" pitchFamily="2" charset="2"/>
              <a:buChar char="Ø"/>
            </a:pPr>
            <a:r>
              <a:rPr lang="en-US" sz="2400" dirty="0" smtClean="0"/>
              <a:t>Definitions </a:t>
            </a:r>
            <a:r>
              <a:rPr lang="en-US" sz="2400" dirty="0"/>
              <a:t>added in RevCom </a:t>
            </a:r>
          </a:p>
          <a:p>
            <a:pPr algn="just">
              <a:buFont typeface="Wingdings" panose="05000000000000000000" pitchFamily="2" charset="2"/>
              <a:buChar char="Ø"/>
            </a:pPr>
            <a:r>
              <a:rPr lang="en-US" sz="2400" dirty="0" smtClean="0"/>
              <a:t>*Paragraph </a:t>
            </a:r>
            <a:r>
              <a:rPr lang="en-US" sz="2400" dirty="0"/>
              <a:t>(b)(2)(iii</a:t>
            </a:r>
            <a:r>
              <a:rPr lang="en-US" sz="2400" dirty="0" smtClean="0"/>
              <a:t>)– change from “technical articles” to “technical works and works </a:t>
            </a:r>
            <a:r>
              <a:rPr lang="en-US" sz="2400" dirty="0"/>
              <a:t>produced by Contractor under DEAR </a:t>
            </a:r>
            <a:r>
              <a:rPr lang="en-US" sz="2400" dirty="0" smtClean="0"/>
              <a:t>952.204-75”  </a:t>
            </a:r>
            <a:endParaRPr lang="en-US" sz="2400" dirty="0"/>
          </a:p>
          <a:p>
            <a:pPr lvl="1" algn="just">
              <a:buFont typeface="Calibri" panose="020F0502020204030204" pitchFamily="34" charset="0"/>
              <a:buChar char="–"/>
            </a:pPr>
            <a:r>
              <a:rPr lang="en-US" sz="2000" dirty="0" smtClean="0"/>
              <a:t>Lab </a:t>
            </a:r>
            <a:r>
              <a:rPr lang="en-US" sz="2000" dirty="0"/>
              <a:t>may </a:t>
            </a:r>
            <a:r>
              <a:rPr lang="en-US" sz="2000" dirty="0" smtClean="0"/>
              <a:t>assert </a:t>
            </a:r>
            <a:r>
              <a:rPr lang="en-US" sz="2000" dirty="0"/>
              <a:t>copyright in works such as reports, media, presentations, communication pieces, videos and other scientific and educational materials where the lab may want control </a:t>
            </a:r>
            <a:r>
              <a:rPr lang="en-US" sz="2000" dirty="0" smtClean="0"/>
              <a:t>the </a:t>
            </a:r>
            <a:r>
              <a:rPr lang="en-US" sz="2000" dirty="0"/>
              <a:t>content of but </a:t>
            </a:r>
            <a:r>
              <a:rPr lang="en-US" sz="2000" dirty="0" smtClean="0"/>
              <a:t>are not </a:t>
            </a:r>
            <a:r>
              <a:rPr lang="en-US" sz="2000" dirty="0"/>
              <a:t>planning on commercially </a:t>
            </a:r>
            <a:r>
              <a:rPr lang="en-US" sz="2000" dirty="0" smtClean="0"/>
              <a:t>licensing</a:t>
            </a:r>
            <a:endParaRPr lang="en-US" sz="2000" dirty="0"/>
          </a:p>
          <a:p>
            <a:pPr algn="just">
              <a:buFont typeface="Wingdings" panose="05000000000000000000" pitchFamily="2" charset="2"/>
              <a:buChar char="Ø"/>
            </a:pPr>
            <a:r>
              <a:rPr lang="en-US" sz="2400" dirty="0"/>
              <a:t>Paragraph (b)(4)—Scientific and technical Information reported to OSTI</a:t>
            </a:r>
          </a:p>
          <a:p>
            <a:pPr algn="just">
              <a:buFont typeface="Wingdings" panose="05000000000000000000" pitchFamily="2" charset="2"/>
              <a:buChar char="Ø"/>
            </a:pPr>
            <a:r>
              <a:rPr lang="en-US" sz="2400" dirty="0"/>
              <a:t>Paragraph (c)(3)—Government can have Contractor assert copyright and transfer to the Government (similar to FAR 52.227-17</a:t>
            </a:r>
            <a:r>
              <a:rPr lang="en-US" sz="2400" dirty="0" smtClean="0"/>
              <a:t>) </a:t>
            </a:r>
            <a:endParaRPr lang="en-US" sz="2400" dirty="0"/>
          </a:p>
          <a:p>
            <a:pPr algn="just">
              <a:buFont typeface="Wingdings" panose="05000000000000000000" pitchFamily="2" charset="2"/>
              <a:buChar char="Ø"/>
            </a:pPr>
            <a:r>
              <a:rPr lang="en-US" sz="2400" dirty="0"/>
              <a:t>*Paragraph (d)(1</a:t>
            </a:r>
            <a:r>
              <a:rPr lang="en-US" sz="2400" dirty="0" smtClean="0"/>
              <a:t>)</a:t>
            </a:r>
          </a:p>
          <a:p>
            <a:pPr lvl="1" algn="just"/>
            <a:r>
              <a:rPr lang="en-US" sz="2000" dirty="0" smtClean="0"/>
              <a:t>Broadens </a:t>
            </a:r>
            <a:r>
              <a:rPr lang="en-US" sz="2000" dirty="0"/>
              <a:t>from scientific and technical “articles” to “works” to include “contributions to chapters of book compilation”, reports, non-architectural drawings ,videos, website, workshops, or social media.  </a:t>
            </a:r>
            <a:endParaRPr lang="en-US" sz="2000" dirty="0" smtClean="0"/>
          </a:p>
          <a:p>
            <a:pPr lvl="1" algn="just"/>
            <a:r>
              <a:rPr lang="en-US" sz="2000" dirty="0" smtClean="0"/>
              <a:t>“</a:t>
            </a:r>
            <a:r>
              <a:rPr lang="en-US" sz="2000" dirty="0"/>
              <a:t>Purpose of scientific research, knowledge and education” added to distinguish from paragraph (e) where © assertion is for “control distribution to advance the goals of TT mission</a:t>
            </a:r>
            <a:r>
              <a:rPr lang="en-US" sz="2000" dirty="0" smtClean="0"/>
              <a:t>.”</a:t>
            </a:r>
            <a:endParaRPr lang="en-US" sz="2000" dirty="0"/>
          </a:p>
          <a:p>
            <a:pPr lvl="0">
              <a:spcBef>
                <a:spcPts val="600"/>
              </a:spcBef>
              <a:spcAft>
                <a:spcPts val="600"/>
              </a:spcAft>
              <a:buFont typeface="Wingdings" panose="05000000000000000000" pitchFamily="2" charset="2"/>
              <a:buChar char="Ø"/>
            </a:pPr>
            <a:endParaRPr lang="en-US" dirty="0"/>
          </a:p>
        </p:txBody>
      </p:sp>
    </p:spTree>
    <p:extLst>
      <p:ext uri="{BB962C8B-B14F-4D97-AF65-F5344CB8AC3E}">
        <p14:creationId xmlns:p14="http://schemas.microsoft.com/office/powerpoint/2010/main" val="991675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Rights In </a:t>
            </a:r>
            <a:r>
              <a:rPr lang="en-US" dirty="0" smtClean="0"/>
              <a:t>Data</a:t>
            </a:r>
            <a:endParaRPr lang="en-US" dirty="0"/>
          </a:p>
        </p:txBody>
      </p:sp>
      <p:sp>
        <p:nvSpPr>
          <p:cNvPr id="3" name="Text Placeholder 2"/>
          <p:cNvSpPr>
            <a:spLocks noGrp="1"/>
          </p:cNvSpPr>
          <p:nvPr>
            <p:ph type="body" sz="quarter" idx="10"/>
          </p:nvPr>
        </p:nvSpPr>
        <p:spPr/>
        <p:txBody>
          <a:bodyPr>
            <a:normAutofit fontScale="55000" lnSpcReduction="20000"/>
          </a:bodyPr>
          <a:lstStyle/>
          <a:p>
            <a:pPr algn="just">
              <a:buFont typeface="Wingdings" panose="05000000000000000000" pitchFamily="2" charset="2"/>
              <a:buChar char="Ø"/>
            </a:pPr>
            <a:r>
              <a:rPr lang="en-US" dirty="0"/>
              <a:t>*</a:t>
            </a:r>
            <a:r>
              <a:rPr lang="en-US" sz="3600" dirty="0"/>
              <a:t>Paragraph (e)(1)(iv)—removed appendix for treaties and reference DOE’s Office of International Affairs for latest </a:t>
            </a:r>
            <a:r>
              <a:rPr lang="en-US" sz="3600" dirty="0" smtClean="0"/>
              <a:t>list  </a:t>
            </a:r>
            <a:endParaRPr lang="en-US" sz="3600" dirty="0"/>
          </a:p>
          <a:p>
            <a:pPr algn="just">
              <a:buFont typeface="Wingdings" panose="05000000000000000000" pitchFamily="2" charset="2"/>
              <a:buChar char="Ø"/>
            </a:pPr>
            <a:r>
              <a:rPr lang="en-US" sz="3500" dirty="0"/>
              <a:t>Paragraph (e)(3)(iv)—reworded language from RevCom to change renewing exclusive copyright every five years to a standard when lab abandons </a:t>
            </a:r>
            <a:r>
              <a:rPr lang="en-US" sz="3500" dirty="0" smtClean="0"/>
              <a:t>commercialization</a:t>
            </a:r>
            <a:endParaRPr lang="en-US" sz="3500" dirty="0"/>
          </a:p>
          <a:p>
            <a:pPr lvl="1" algn="just"/>
            <a:r>
              <a:rPr lang="en-US" sz="3500" dirty="0"/>
              <a:t>Extends to “subsequent minor versions (e.g., minor revisions, patches and bug fixes) having same funding source, same name and substantially the same functionality</a:t>
            </a:r>
          </a:p>
          <a:p>
            <a:pPr lvl="1" algn="just"/>
            <a:r>
              <a:rPr lang="en-US" sz="3500" dirty="0"/>
              <a:t>May extend to subsequent major versions with approval of Patent Counsel</a:t>
            </a:r>
          </a:p>
          <a:p>
            <a:pPr lvl="1" algn="just"/>
            <a:r>
              <a:rPr lang="en-US" sz="3500" dirty="0" smtClean="0"/>
              <a:t>Grandfathers </a:t>
            </a:r>
            <a:r>
              <a:rPr lang="en-US" sz="3500" dirty="0"/>
              <a:t>clause for previously approved copyright will follow the abandon commercializing </a:t>
            </a:r>
            <a:r>
              <a:rPr lang="en-US" sz="3500" dirty="0" smtClean="0"/>
              <a:t>standard</a:t>
            </a:r>
          </a:p>
          <a:p>
            <a:pPr algn="just">
              <a:buFont typeface="Wingdings" panose="05000000000000000000" pitchFamily="2" charset="2"/>
              <a:buChar char="Ø"/>
            </a:pPr>
            <a:r>
              <a:rPr lang="en-US" sz="3500" dirty="0"/>
              <a:t>Paragraph (f)—</a:t>
            </a:r>
            <a:r>
              <a:rPr lang="en-US" sz="3500" dirty="0" smtClean="0"/>
              <a:t>Adds </a:t>
            </a:r>
            <a:r>
              <a:rPr lang="en-US" sz="3500" dirty="0"/>
              <a:t>a section on Open Source Software.   Modified a bit from Acquisition Letter of 2006 that is in most M&amp;O Contracts now, but similar except: </a:t>
            </a:r>
          </a:p>
          <a:p>
            <a:pPr lvl="1" algn="just"/>
            <a:r>
              <a:rPr lang="en-US" sz="3500" dirty="0" smtClean="0"/>
              <a:t>Industry </a:t>
            </a:r>
            <a:r>
              <a:rPr lang="en-US" sz="3500" dirty="0"/>
              <a:t>standard disclaimer can be used</a:t>
            </a:r>
          </a:p>
          <a:p>
            <a:pPr lvl="1" algn="just"/>
            <a:r>
              <a:rPr lang="en-US" sz="3500" dirty="0"/>
              <a:t>Removed Export Control and Trademark sections since covered elsewhere</a:t>
            </a:r>
          </a:p>
          <a:p>
            <a:pPr algn="just">
              <a:buFont typeface="Wingdings" panose="05000000000000000000" pitchFamily="2" charset="2"/>
              <a:buChar char="Ø"/>
            </a:pPr>
            <a:r>
              <a:rPr lang="en-US" sz="3500" dirty="0"/>
              <a:t>*Paragraph (g)—Patent Counsel can approve the replacement of  FAR 52.227-14 with FAR 52.227-17 Special Work without CO approval.  However, the provision to direct copyright and transfer of FAR will still require DOE </a:t>
            </a:r>
            <a:r>
              <a:rPr lang="en-US" sz="3500" dirty="0" smtClean="0"/>
              <a:t>CO</a:t>
            </a:r>
          </a:p>
          <a:p>
            <a:pPr algn="just">
              <a:buFont typeface="Wingdings" panose="05000000000000000000" pitchFamily="2" charset="2"/>
              <a:buChar char="Ø"/>
            </a:pPr>
            <a:r>
              <a:rPr lang="en-US" sz="3600" dirty="0" smtClean="0"/>
              <a:t>Makes </a:t>
            </a:r>
            <a:r>
              <a:rPr lang="en-US" sz="3600" dirty="0"/>
              <a:t>matching changes to DEAR 970-5227-1 Rights in Data-Facilities; the Other Patent clauses DEAR 970-5227-11 and -12</a:t>
            </a:r>
          </a:p>
          <a:p>
            <a:pPr marL="0" indent="0">
              <a:buNone/>
            </a:pPr>
            <a:endParaRPr lang="en-US" sz="3500" dirty="0" smtClean="0"/>
          </a:p>
          <a:p>
            <a:pPr>
              <a:buFont typeface="Wingdings" panose="05000000000000000000" pitchFamily="2" charset="2"/>
              <a:buChar char="Ø"/>
            </a:pPr>
            <a:endParaRPr lang="en-US" sz="2000" dirty="0"/>
          </a:p>
        </p:txBody>
      </p:sp>
    </p:spTree>
    <p:extLst>
      <p:ext uri="{BB962C8B-B14F-4D97-AF65-F5344CB8AC3E}">
        <p14:creationId xmlns:p14="http://schemas.microsoft.com/office/powerpoint/2010/main" val="131923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Transfer Mission</a:t>
            </a:r>
          </a:p>
        </p:txBody>
      </p:sp>
      <p:sp>
        <p:nvSpPr>
          <p:cNvPr id="3" name="Text Placeholder 2"/>
          <p:cNvSpPr>
            <a:spLocks noGrp="1"/>
          </p:cNvSpPr>
          <p:nvPr>
            <p:ph type="body" sz="quarter" idx="10"/>
          </p:nvPr>
        </p:nvSpPr>
        <p:spPr/>
        <p:txBody>
          <a:bodyPr>
            <a:normAutofit/>
          </a:bodyPr>
          <a:lstStyle/>
          <a:p>
            <a:pPr>
              <a:buFont typeface="Wingdings" panose="05000000000000000000" pitchFamily="2" charset="2"/>
              <a:buChar char="Ø"/>
            </a:pPr>
            <a:r>
              <a:rPr lang="en-US" sz="2400" dirty="0"/>
              <a:t>Paragraph (a)(3)—</a:t>
            </a:r>
            <a:r>
              <a:rPr lang="en-US" sz="2400" dirty="0" smtClean="0"/>
              <a:t>adds </a:t>
            </a:r>
            <a:r>
              <a:rPr lang="en-US" sz="2400" dirty="0"/>
              <a:t>a paragraph on </a:t>
            </a:r>
            <a:r>
              <a:rPr lang="en-US" sz="2400" dirty="0" smtClean="0"/>
              <a:t>trademarks </a:t>
            </a:r>
            <a:r>
              <a:rPr lang="en-US" sz="2400" dirty="0"/>
              <a:t>and </a:t>
            </a:r>
            <a:r>
              <a:rPr lang="en-US" sz="2400" dirty="0" smtClean="0"/>
              <a:t>service marks </a:t>
            </a:r>
            <a:endParaRPr lang="en-US" sz="2400" dirty="0"/>
          </a:p>
          <a:p>
            <a:pPr>
              <a:buFont typeface="Wingdings" panose="05000000000000000000" pitchFamily="2" charset="2"/>
              <a:buChar char="Ø"/>
            </a:pPr>
            <a:r>
              <a:rPr lang="en-US" sz="2400" dirty="0" smtClean="0"/>
              <a:t>*</a:t>
            </a:r>
            <a:r>
              <a:rPr lang="en-US" sz="2400" dirty="0"/>
              <a:t>Paragraph (c)(1)—</a:t>
            </a:r>
            <a:r>
              <a:rPr lang="en-US" sz="2400" dirty="0" smtClean="0"/>
              <a:t>deletes </a:t>
            </a:r>
            <a:r>
              <a:rPr lang="en-US" sz="2400" dirty="0"/>
              <a:t>the requirement </a:t>
            </a:r>
            <a:r>
              <a:rPr lang="en-US" sz="2400" dirty="0" smtClean="0"/>
              <a:t>for CO </a:t>
            </a:r>
            <a:r>
              <a:rPr lang="en-US" sz="2400" dirty="0"/>
              <a:t>approval for raising the budget of Licensing Activity above 0.5 percent of operating funds. </a:t>
            </a:r>
          </a:p>
          <a:p>
            <a:pPr>
              <a:buFont typeface="Wingdings" panose="05000000000000000000" pitchFamily="2" charset="2"/>
              <a:buChar char="Ø"/>
            </a:pPr>
            <a:r>
              <a:rPr lang="en-US" sz="2400" dirty="0"/>
              <a:t>*Paragraph (d)(1) and (n)(5</a:t>
            </a:r>
            <a:r>
              <a:rPr lang="en-US" sz="2400" dirty="0" smtClean="0"/>
              <a:t>)—changes Conflict </a:t>
            </a:r>
            <a:r>
              <a:rPr lang="en-US" sz="2400" dirty="0"/>
              <a:t>of Interest in (d)(1) </a:t>
            </a:r>
            <a:r>
              <a:rPr lang="en-US" sz="2400" dirty="0" smtClean="0"/>
              <a:t>from </a:t>
            </a:r>
            <a:r>
              <a:rPr lang="en-US" sz="2400" dirty="0"/>
              <a:t>“preparing, negotiating, and approving” to “negotiating, approving and performing</a:t>
            </a:r>
            <a:r>
              <a:rPr lang="en-US" sz="2400" dirty="0" smtClean="0"/>
              <a:t>” (preparation </a:t>
            </a:r>
            <a:r>
              <a:rPr lang="en-US" sz="2400" dirty="0"/>
              <a:t>by staff is not included, but the PI performing is </a:t>
            </a:r>
            <a:r>
              <a:rPr lang="en-US" sz="2400" dirty="0" smtClean="0"/>
              <a:t>now)</a:t>
            </a:r>
            <a:endParaRPr lang="en-US" sz="2400" dirty="0"/>
          </a:p>
          <a:p>
            <a:pPr>
              <a:buFont typeface="Wingdings" panose="05000000000000000000" pitchFamily="2" charset="2"/>
              <a:buChar char="Ø"/>
            </a:pPr>
            <a:r>
              <a:rPr lang="en-US" sz="2400" dirty="0" smtClean="0"/>
              <a:t>Paragraph </a:t>
            </a:r>
            <a:r>
              <a:rPr lang="en-US" sz="2400" dirty="0"/>
              <a:t>(f</a:t>
            </a:r>
            <a:r>
              <a:rPr lang="en-US" sz="2400" dirty="0" smtClean="0"/>
              <a:t>)—incorporates U.S</a:t>
            </a:r>
            <a:r>
              <a:rPr lang="en-US" sz="2400" dirty="0"/>
              <a:t>. Trade Rep review </a:t>
            </a:r>
            <a:r>
              <a:rPr lang="en-US" sz="2400" dirty="0" smtClean="0"/>
              <a:t>provisions from </a:t>
            </a:r>
            <a:r>
              <a:rPr lang="en-US" sz="2400" dirty="0"/>
              <a:t>Acquisition Letter 2006</a:t>
            </a:r>
          </a:p>
        </p:txBody>
      </p:sp>
    </p:spTree>
    <p:extLst>
      <p:ext uri="{BB962C8B-B14F-4D97-AF65-F5344CB8AC3E}">
        <p14:creationId xmlns:p14="http://schemas.microsoft.com/office/powerpoint/2010/main" val="2199300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Transfer Mission</a:t>
            </a:r>
          </a:p>
        </p:txBody>
      </p:sp>
      <p:sp>
        <p:nvSpPr>
          <p:cNvPr id="3" name="Text Placeholder 2"/>
          <p:cNvSpPr>
            <a:spLocks noGrp="1"/>
          </p:cNvSpPr>
          <p:nvPr>
            <p:ph type="body" sz="quarter" idx="10"/>
          </p:nvPr>
        </p:nvSpPr>
        <p:spPr/>
        <p:txBody>
          <a:bodyPr>
            <a:normAutofit/>
          </a:bodyPr>
          <a:lstStyle/>
          <a:p>
            <a:pPr>
              <a:buFont typeface="Wingdings" panose="05000000000000000000" pitchFamily="2" charset="2"/>
              <a:buChar char="Ø"/>
            </a:pPr>
            <a:r>
              <a:rPr lang="en-US" sz="2400" dirty="0" smtClean="0"/>
              <a:t>*</a:t>
            </a:r>
            <a:r>
              <a:rPr lang="en-US" sz="2400" dirty="0"/>
              <a:t>Paragraph (h)(1)—matches the statute 35 USC 202(c)(7) to drop the net amount of royalty collected above 5% of Lab budget from 75% to 15% paid to </a:t>
            </a:r>
            <a:r>
              <a:rPr lang="en-US" sz="2400" dirty="0" smtClean="0"/>
              <a:t>treasury </a:t>
            </a:r>
            <a:endParaRPr lang="en-US" sz="2400" dirty="0"/>
          </a:p>
          <a:p>
            <a:pPr>
              <a:buFont typeface="Wingdings" panose="05000000000000000000" pitchFamily="2" charset="2"/>
              <a:buChar char="Ø"/>
            </a:pPr>
            <a:r>
              <a:rPr lang="en-US" sz="2400" dirty="0" smtClean="0"/>
              <a:t>*</a:t>
            </a:r>
            <a:r>
              <a:rPr lang="en-US" sz="2400" dirty="0"/>
              <a:t>Paragraph (l</a:t>
            </a:r>
            <a:r>
              <a:rPr lang="en-US" sz="2400" dirty="0" smtClean="0"/>
              <a:t>)—allows the </a:t>
            </a:r>
            <a:r>
              <a:rPr lang="en-US" sz="2400" dirty="0"/>
              <a:t>Report to Congress for technology transfer plan </a:t>
            </a:r>
            <a:r>
              <a:rPr lang="en-US" sz="2400" dirty="0" smtClean="0"/>
              <a:t>to </a:t>
            </a:r>
            <a:r>
              <a:rPr lang="en-US" sz="2400" dirty="0"/>
              <a:t>allow to be included as part of the Annual Laboratory </a:t>
            </a:r>
            <a:r>
              <a:rPr lang="en-US" sz="2400" dirty="0" smtClean="0"/>
              <a:t>Plan (i.e. eliminates </a:t>
            </a:r>
            <a:r>
              <a:rPr lang="en-US" sz="2400" dirty="0"/>
              <a:t>a duplicate </a:t>
            </a:r>
            <a:r>
              <a:rPr lang="en-US" sz="2400" dirty="0" smtClean="0"/>
              <a:t>report) </a:t>
            </a:r>
            <a:endParaRPr lang="en-US" sz="2400" dirty="0"/>
          </a:p>
          <a:p>
            <a:pPr>
              <a:buFont typeface="Wingdings" panose="05000000000000000000" pitchFamily="2" charset="2"/>
              <a:buChar char="Ø"/>
            </a:pPr>
            <a:r>
              <a:rPr lang="en-US" sz="2400" dirty="0"/>
              <a:t>Paragraph (n</a:t>
            </a:r>
            <a:r>
              <a:rPr lang="en-US" sz="2400" dirty="0" smtClean="0"/>
              <a:t>)—lab </a:t>
            </a:r>
            <a:r>
              <a:rPr lang="en-US" sz="2400" dirty="0"/>
              <a:t>licensing to consider U.S. Trade Representative information from Acquisition Letter 2006</a:t>
            </a:r>
          </a:p>
          <a:p>
            <a:pPr>
              <a:buFont typeface="Wingdings" panose="05000000000000000000" pitchFamily="2" charset="2"/>
              <a:buChar char="Ø"/>
            </a:pPr>
            <a:r>
              <a:rPr lang="en-US" sz="2400" dirty="0"/>
              <a:t>Paragraph (p)—</a:t>
            </a:r>
            <a:r>
              <a:rPr lang="en-US" sz="2400" dirty="0" smtClean="0"/>
              <a:t>moves </a:t>
            </a:r>
            <a:r>
              <a:rPr lang="en-US" sz="2400" dirty="0"/>
              <a:t>the Ombudsman paragraph from Alternate I to the </a:t>
            </a:r>
            <a:r>
              <a:rPr lang="en-US" sz="2400" dirty="0" smtClean="0"/>
              <a:t>clause</a:t>
            </a:r>
            <a:endParaRPr lang="en-US" sz="2400" dirty="0"/>
          </a:p>
          <a:p>
            <a:endParaRPr lang="en-US" dirty="0"/>
          </a:p>
        </p:txBody>
      </p:sp>
    </p:spTree>
    <p:extLst>
      <p:ext uri="{BB962C8B-B14F-4D97-AF65-F5344CB8AC3E}">
        <p14:creationId xmlns:p14="http://schemas.microsoft.com/office/powerpoint/2010/main" val="3649335804"/>
      </p:ext>
    </p:extLst>
  </p:cSld>
  <p:clrMapOvr>
    <a:masterClrMapping/>
  </p:clrMapOvr>
</p:sld>
</file>

<file path=ppt/theme/theme1.xml><?xml version="1.0" encoding="utf-8"?>
<a:theme xmlns:a="http://schemas.openxmlformats.org/drawingml/2006/main" name="IPL">
  <a:themeElements>
    <a:clrScheme name="Custom 2">
      <a:dk1>
        <a:srgbClr val="4C4C4C"/>
      </a:dk1>
      <a:lt1>
        <a:sysClr val="window" lastClr="FFFFFF"/>
      </a:lt1>
      <a:dk2>
        <a:srgbClr val="666666"/>
      </a:dk2>
      <a:lt2>
        <a:srgbClr val="EEECE1"/>
      </a:lt2>
      <a:accent1>
        <a:srgbClr val="99CC33"/>
      </a:accent1>
      <a:accent2>
        <a:srgbClr val="006699"/>
      </a:accent2>
      <a:accent3>
        <a:srgbClr val="0099CC"/>
      </a:accent3>
      <a:accent4>
        <a:srgbClr val="006699"/>
      </a:accent4>
      <a:accent5>
        <a:srgbClr val="006633"/>
      </a:accent5>
      <a:accent6>
        <a:srgbClr val="FF9933"/>
      </a:accent6>
      <a:hlink>
        <a:srgbClr val="006699"/>
      </a:hlink>
      <a:folHlink>
        <a:srgbClr val="66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e16b02a1-78dd-4052-a46f-2e38165ca616">SCCHOCC-16-432</_dlc_DocId>
    <_dlc_DocIdUrl xmlns="e16b02a1-78dd-4052-a46f-2e38165ca616">
      <Url>https://chip2.ch.doe.gov/teamsites/OCC/IPL/_layouts/DocIdRedir.aspx?ID=SCCHOCC-16-432</Url>
      <Description>SCCHOCC-16-432</Description>
    </_dlc_DocIdUrl>
    <TaxCatchAll xmlns="e16b02a1-78dd-4052-a46f-2e38165ca616"/>
    <TaxKeywordTaxHTField xmlns="e16b02a1-78dd-4052-a46f-2e38165ca616">
      <Terms xmlns="http://schemas.microsoft.com/office/infopath/2007/PartnerControls"/>
    </TaxKeywordTaxHTField>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9B1544B3B5E2BA4EACF5917DC3977D41" ma:contentTypeVersion="8" ma:contentTypeDescription="Create a new document." ma:contentTypeScope="" ma:versionID="193ecced8c8da6e303dd648f6d76db64">
  <xsd:schema xmlns:xsd="http://www.w3.org/2001/XMLSchema" xmlns:xs="http://www.w3.org/2001/XMLSchema" xmlns:p="http://schemas.microsoft.com/office/2006/metadata/properties" xmlns:ns1="http://schemas.microsoft.com/sharepoint/v3" xmlns:ns2="e16b02a1-78dd-4052-a46f-2e38165ca616" targetNamespace="http://schemas.microsoft.com/office/2006/metadata/properties" ma:root="true" ma:fieldsID="8cc70fa7a894dc8cb83fbb2c7b15e3e3" ns1:_="" ns2:_="">
    <xsd:import namespace="http://schemas.microsoft.com/sharepoint/v3"/>
    <xsd:import namespace="e16b02a1-78dd-4052-a46f-2e38165ca616"/>
    <xsd:element name="properties">
      <xsd:complexType>
        <xsd:sequence>
          <xsd:element name="documentManagement">
            <xsd:complexType>
              <xsd:all>
                <xsd:element ref="ns2:_dlc_DocId" minOccurs="0"/>
                <xsd:element ref="ns2:_dlc_DocIdUrl" minOccurs="0"/>
                <xsd:element ref="ns2:_dlc_DocIdPersistId" minOccurs="0"/>
                <xsd:element ref="ns2:TaxKeywordTaxHTField" minOccurs="0"/>
                <xsd:element ref="ns2:TaxCatchAll"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4" nillable="true" ma:displayName="Rating (0-5)" ma:decimals="2" ma:description="Average value of all the ratings that have been submitted" ma:internalName="AverageRating" ma:readOnly="true">
      <xsd:simpleType>
        <xsd:restriction base="dms:Number"/>
      </xsd:simpleType>
    </xsd:element>
    <xsd:element name="RatingCount" ma:index="15"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e16b02a1-78dd-4052-a46f-2e38165ca61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2"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01e69d10-e65c-4c72-ab0d-01af590637f9}" ma:internalName="TaxCatchAll" ma:showField="CatchAllData" ma:web="e16b02a1-78dd-4052-a46f-2e38165ca6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35AA4A-46C7-4F53-8A3E-C0BC0067F124}">
  <ds:schemaRefs>
    <ds:schemaRef ds:uri="http://schemas.microsoft.com/sharepoint/v3/contenttype/forms"/>
  </ds:schemaRefs>
</ds:datastoreItem>
</file>

<file path=customXml/itemProps2.xml><?xml version="1.0" encoding="utf-8"?>
<ds:datastoreItem xmlns:ds="http://schemas.openxmlformats.org/officeDocument/2006/customXml" ds:itemID="{FCB0E118-CD74-43BE-A067-A1E3B3426B8B}">
  <ds:schemaRefs>
    <ds:schemaRef ds:uri="http://schemas.microsoft.com/sharepoint/events"/>
  </ds:schemaRefs>
</ds:datastoreItem>
</file>

<file path=customXml/itemProps3.xml><?xml version="1.0" encoding="utf-8"?>
<ds:datastoreItem xmlns:ds="http://schemas.openxmlformats.org/officeDocument/2006/customXml" ds:itemID="{48286C48-801E-4248-B1F1-D6C32BBE3D8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16b02a1-78dd-4052-a46f-2e38165ca616"/>
    <ds:schemaRef ds:uri="http://schemas.microsoft.com/sharepoint/v3"/>
    <ds:schemaRef ds:uri="http://www.w3.org/XML/1998/namespace"/>
    <ds:schemaRef ds:uri="http://purl.org/dc/dcmitype/"/>
  </ds:schemaRefs>
</ds:datastoreItem>
</file>

<file path=customXml/itemProps4.xml><?xml version="1.0" encoding="utf-8"?>
<ds:datastoreItem xmlns:ds="http://schemas.openxmlformats.org/officeDocument/2006/customXml" ds:itemID="{E7CD8673-878A-440E-A957-17AC92474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16b02a1-78dd-4052-a46f-2e38165ca6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IPL</Template>
  <TotalTime>56150</TotalTime>
  <Words>1166</Words>
  <Application>Microsoft Office PowerPoint</Application>
  <PresentationFormat>On-screen Show (4:3)</PresentationFormat>
  <Paragraphs>91</Paragraphs>
  <Slides>12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ＭＳ Ｐゴシック</vt:lpstr>
      <vt:lpstr>Arial</vt:lpstr>
      <vt:lpstr>Calibri</vt:lpstr>
      <vt:lpstr>Tahoma</vt:lpstr>
      <vt:lpstr>Wingdings</vt:lpstr>
      <vt:lpstr>IPL</vt:lpstr>
      <vt:lpstr>Visio</vt:lpstr>
      <vt:lpstr>PowerPoint Presentation</vt:lpstr>
      <vt:lpstr>Overview</vt:lpstr>
      <vt:lpstr>Change Highlights</vt:lpstr>
      <vt:lpstr>Change Highlights</vt:lpstr>
      <vt:lpstr>Office of Science Changes</vt:lpstr>
      <vt:lpstr>Rights In Data</vt:lpstr>
      <vt:lpstr>Rights In Data</vt:lpstr>
      <vt:lpstr>Technology Transfer Mission</vt:lpstr>
      <vt:lpstr>Technology Transfer Mission</vt:lpstr>
      <vt:lpstr>Patent Rights</vt:lpstr>
      <vt:lpstr>Other Clauses</vt:lpstr>
      <vt:lpstr>Thank You</vt:lpstr>
    </vt:vector>
  </TitlesOfParts>
  <Company>U. 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Burns, Robert T</cp:lastModifiedBy>
  <cp:revision>2005</cp:revision>
  <cp:lastPrinted>2019-09-05T18:52:38Z</cp:lastPrinted>
  <dcterms:created xsi:type="dcterms:W3CDTF">2009-07-10T12:32:20Z</dcterms:created>
  <dcterms:modified xsi:type="dcterms:W3CDTF">2019-09-09T19:22:03Z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0x0101009B1544B3B5E2BA4EACF5917DC3977D41</vt:lpwstr>
  </property>
  <property fmtid="{D5CDD505-2E9C-101B-9397-08002B2CF9AE}" pid="3" name="_dlc_DocIdItemGuid">
    <vt:lpwstr>1559ff22-3845-4d28-af84-3428fdef6e16</vt:lpwstr>
  </property>
</Properties>
</file>