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33" r:id="rId4"/>
    <p:sldId id="281" r:id="rId5"/>
    <p:sldId id="308" r:id="rId6"/>
    <p:sldId id="327" r:id="rId7"/>
    <p:sldId id="337" r:id="rId8"/>
    <p:sldId id="314" r:id="rId9"/>
    <p:sldId id="331" r:id="rId10"/>
    <p:sldId id="334" r:id="rId11"/>
    <p:sldId id="336" r:id="rId12"/>
    <p:sldId id="26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112"/>
    <a:srgbClr val="017A3E"/>
    <a:srgbClr val="3A9011"/>
    <a:srgbClr val="000000"/>
    <a:srgbClr val="5F99B4"/>
    <a:srgbClr val="FBBB8A"/>
    <a:srgbClr val="7FB394"/>
    <a:srgbClr val="666666"/>
    <a:srgbClr val="FFCC00"/>
    <a:srgbClr val="51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7" autoAdjust="0"/>
    <p:restoredTop sz="83548" autoAdjust="0"/>
  </p:normalViewPr>
  <p:slideViewPr>
    <p:cSldViewPr snapToGrid="0">
      <p:cViewPr varScale="1">
        <p:scale>
          <a:sx n="79" d="100"/>
          <a:sy n="79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7F8AA6E-ECD0-9D40-BAD1-EA49601A2780}" type="datetime1">
              <a:rPr lang="en-US"/>
              <a:pPr>
                <a:defRPr/>
              </a:pPr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FCBF4D7-99DD-6C44-AF7F-D04097750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EC30B84-E6CF-2E4A-9C4C-1537BE6DF82D}" type="datetime1">
              <a:rPr lang="en-US"/>
              <a:pPr>
                <a:defRPr/>
              </a:pPr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876C8BC-3021-F342-BA19-E07C58457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9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0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3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6C8BC-3021-F342-BA19-E07C58457B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7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148138"/>
            <a:ext cx="9166226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9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7067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8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816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1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D76F7A1E-3F4C-DF4C-9790-D56DE13EB8B0}" type="slidenum">
              <a:rPr lang="en-US" sz="900" smtClean="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communicationstandards/paperwork-reduction-act-surveys-and-user-research" TargetMode="External"/><Relationship Id="rId2" Type="http://schemas.openxmlformats.org/officeDocument/2006/relationships/hyperlink" Target="https://www.energy.gov/eere/communicationstandards/web-survey-requirements-and-best-pract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rolyn.Hinkley@ee.doe.gov" TargetMode="External"/><Relationship Id="rId4" Type="http://schemas.openxmlformats.org/officeDocument/2006/relationships/hyperlink" Target="mailto:Elizabeth.spencer@nrel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support-subscription-para" TargetMode="External"/><Relationship Id="rId2" Type="http://schemas.openxmlformats.org/officeDocument/2006/relationships/hyperlink" Target="https://www.energy.gov/support-online-user-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ECMS-Support@hq.doe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timeline/eere-timeli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charset="0"/>
              </a:rPr>
              <a:t>EERE Web Coordinators Meeting</a:t>
            </a:r>
          </a:p>
          <a:p>
            <a:r>
              <a:rPr lang="en-US" sz="2400" dirty="0">
                <a:latin typeface="Franklin Gothic Medium" charset="0"/>
              </a:rPr>
              <a:t>June 21,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Surveys,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8"/>
            <a:ext cx="8426450" cy="5179102"/>
          </a:xfrm>
        </p:spPr>
      </p:pic>
    </p:spTree>
    <p:extLst>
      <p:ext uri="{BB962C8B-B14F-4D97-AF65-F5344CB8AC3E}">
        <p14:creationId xmlns:p14="http://schemas.microsoft.com/office/powerpoint/2010/main" val="10194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URLs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 basic overview of the survey guidelines, go to: 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https://www.energy.gov/eere/communicationstandards/web-survey-requirements-and-best-practices</a:t>
            </a:r>
            <a:r>
              <a:rPr lang="en-US" u="sng" dirty="0"/>
              <a:t> </a:t>
            </a:r>
          </a:p>
          <a:p>
            <a:pPr marL="0" indent="0" algn="ctr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For a step-by-step guide on the OMB approval process, go here: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https://www.energy.gov/eere/communicationstandards/paperwork-reduction-act-surveys-and-user-research</a:t>
            </a:r>
            <a:r>
              <a:rPr lang="en-US" u="sng" dirty="0"/>
              <a:t> </a:t>
            </a:r>
          </a:p>
          <a:p>
            <a:pPr marL="0" indent="0">
              <a:buNone/>
            </a:pPr>
            <a:r>
              <a:rPr lang="en-US" dirty="0"/>
              <a:t>You can also contact Elizabeth Spencer (</a:t>
            </a:r>
            <a:r>
              <a:rPr lang="en-US" dirty="0">
                <a:hlinkClick r:id="rId4"/>
              </a:rPr>
              <a:t>Elizabeth.spencer@nrel.gov</a:t>
            </a:r>
            <a:r>
              <a:rPr lang="en-US" dirty="0"/>
              <a:t>) or Carolyn Hinkley (</a:t>
            </a:r>
            <a:r>
              <a:rPr lang="en-US" dirty="0">
                <a:hlinkClick r:id="rId5"/>
              </a:rPr>
              <a:t>Carolyn.Hinkley@ee.doe.gov</a:t>
            </a:r>
            <a:r>
              <a:rPr lang="en-US" dirty="0"/>
              <a:t>)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515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0" y="2389188"/>
            <a:ext cx="9144000" cy="812800"/>
          </a:xfrm>
        </p:spPr>
        <p:txBody>
          <a:bodyPr/>
          <a:lstStyle/>
          <a:p>
            <a:r>
              <a:rPr lang="en-US" dirty="0"/>
              <a:t>Next meeting: July 19, 2018</a:t>
            </a:r>
            <a:br>
              <a:rPr lang="en-US" dirty="0"/>
            </a:br>
            <a:r>
              <a:rPr lang="en-US" dirty="0"/>
              <a:t>1:00-2:00 EST</a:t>
            </a:r>
            <a:br>
              <a:rPr lang="en-US" dirty="0"/>
            </a:br>
            <a:r>
              <a:rPr lang="en-US" dirty="0"/>
              <a:t>11:00-12:00 MST</a:t>
            </a:r>
            <a:br>
              <a:rPr lang="en-US" dirty="0"/>
            </a:br>
            <a:r>
              <a:rPr lang="en-US" dirty="0"/>
              <a:t>Golden: X300 &amp; HQ: 5E-069</a:t>
            </a:r>
            <a:br>
              <a:rPr lang="en-US" dirty="0"/>
            </a:br>
            <a:endParaRPr dirty="0">
              <a:latin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rgbClr val="338112"/>
                </a:solidFill>
                <a:cs typeface="Franklin Gothic Book"/>
              </a:rPr>
              <a:t>Around the Room – Alex, Carolyn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CMS releases– Ernie, Ryon or Maura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Subscription blocks being deprecated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EERE Timeline—Alex and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Communication Standards—Elizabeth and Carolyn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New CMS releases– Ernie, Ryon or Maura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8112"/>
                </a:solidFill>
              </a:rPr>
              <a:t>Subscription blocks being deprecated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EERE Timeline—Alex and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Communication Standards—Elizabeth and Carolyn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New CMS Releases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/>
              <a:t>New Subscription paragraph type to replace the Block Reference paragraphs that reference subscription block types (mostly SilverPop Form and a few JavaScript blocks). All block types will be deprecated as we prepare for migration from Drupal 7 to Drupal 8.</a:t>
            </a:r>
          </a:p>
          <a:p>
            <a:r>
              <a:rPr lang="en-US" sz="2400" dirty="0"/>
              <a:t>See instructions in the </a:t>
            </a:r>
            <a:r>
              <a:rPr lang="en-US" sz="2400" u="sng" dirty="0">
                <a:hlinkClick r:id="rId2"/>
              </a:rPr>
              <a:t>Online User Guide</a:t>
            </a:r>
            <a:r>
              <a:rPr lang="en-US" sz="2400" dirty="0"/>
              <a:t> for the </a:t>
            </a:r>
            <a:r>
              <a:rPr lang="en-US" sz="2400" u="sng" dirty="0">
                <a:hlinkClick r:id="rId3"/>
              </a:rPr>
              <a:t>Subscription paragraph</a:t>
            </a:r>
            <a:r>
              <a:rPr lang="en-US" sz="2400" dirty="0"/>
              <a:t> and contact </a:t>
            </a:r>
            <a:r>
              <a:rPr lang="en-US" sz="2400" u="sng" dirty="0">
                <a:hlinkClick r:id="rId4"/>
              </a:rPr>
              <a:t>DOECMS-Support@hq.doe.gov</a:t>
            </a:r>
            <a:r>
              <a:rPr lang="en-US" sz="2400" dirty="0"/>
              <a:t>, if you have questions.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91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3773" y="914401"/>
            <a:ext cx="8621638" cy="550283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Franklin Gothic Book"/>
              </a:rPr>
              <a:t>DOE Web Council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CMS releases– Ernie, Ryon or Maura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Subscription blocks being deprecated</a:t>
            </a:r>
          </a:p>
          <a:p>
            <a:r>
              <a:rPr lang="en-US" sz="2400" dirty="0">
                <a:solidFill>
                  <a:srgbClr val="338112"/>
                </a:solidFill>
              </a:rPr>
              <a:t>EERE Timeline—Alex and Carolyn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Communication Standards—Elizabeth and Carolyn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EERE Timeline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https://www.energy.gov/eere/timeline/eere-timeline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" y="1565327"/>
            <a:ext cx="7881742" cy="49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Major events in EERE’s history that have shaped the agency:</a:t>
            </a:r>
          </a:p>
          <a:p>
            <a:pPr lvl="1"/>
            <a:r>
              <a:rPr lang="en-US" dirty="0"/>
              <a:t>Programs being initiated, changed or recognized;</a:t>
            </a:r>
          </a:p>
          <a:p>
            <a:pPr lvl="1"/>
            <a:r>
              <a:rPr lang="en-US" dirty="0"/>
              <a:t>Major awards;</a:t>
            </a:r>
          </a:p>
          <a:p>
            <a:pPr lvl="1"/>
            <a:r>
              <a:rPr lang="en-US" dirty="0"/>
              <a:t>Major new leaders or major changes in organization;</a:t>
            </a:r>
          </a:p>
          <a:p>
            <a:pPr lvl="1"/>
            <a:r>
              <a:rPr lang="en-US" dirty="0"/>
              <a:t>Significant legislation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9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 charset="0"/>
              </a:rPr>
              <a:t>Agenda</a:t>
            </a:r>
            <a:endParaRPr sz="3200" dirty="0">
              <a:latin typeface="Franklin Gothic Medium" charset="0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60363" y="988287"/>
            <a:ext cx="8148206" cy="525046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Franklin Gothic Book"/>
              </a:rPr>
              <a:t>Around the Room – Alex, Carolyn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Franklin Gothic Book"/>
              </a:rPr>
              <a:t>DOE Web Council notes</a:t>
            </a:r>
          </a:p>
          <a:p>
            <a:r>
              <a:rPr lang="en-US" dirty="0">
                <a:solidFill>
                  <a:schemeClr val="tx1"/>
                </a:solidFill>
              </a:rPr>
              <a:t>New CMS releases– Ernie, Ryon or Maura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Subscription blocks being deprecated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EERE Timeline—Alex and Carolyn</a:t>
            </a:r>
          </a:p>
          <a:p>
            <a:r>
              <a:rPr lang="en-US" sz="2400" dirty="0">
                <a:solidFill>
                  <a:srgbClr val="338112"/>
                </a:solidFill>
              </a:rPr>
              <a:t>Communication Standards—Elizabeth and Carolyn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9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30340" y="1046163"/>
            <a:ext cx="7883320" cy="537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163"/>
            <a:ext cx="9217474" cy="53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9261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 PPT.pot</Template>
  <TotalTime>9105</TotalTime>
  <Words>304</Words>
  <Application>Microsoft Office PowerPoint</Application>
  <PresentationFormat>On-screen Show (4:3)</PresentationFormat>
  <Paragraphs>54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Wingdings</vt:lpstr>
      <vt:lpstr>ヒラギノ角ゴ Pro W3</vt:lpstr>
      <vt:lpstr>EERE PPT</vt:lpstr>
      <vt:lpstr>PowerPoint Presentation</vt:lpstr>
      <vt:lpstr>Agenda</vt:lpstr>
      <vt:lpstr>Agenda</vt:lpstr>
      <vt:lpstr>New CMS Releases</vt:lpstr>
      <vt:lpstr>Agenda</vt:lpstr>
      <vt:lpstr>EERE Timeline</vt:lpstr>
      <vt:lpstr>Timeline Criteria</vt:lpstr>
      <vt:lpstr>Agenda</vt:lpstr>
      <vt:lpstr>Surveys</vt:lpstr>
      <vt:lpstr>Surveys, cont.</vt:lpstr>
      <vt:lpstr>Surveys URLs</vt:lpstr>
      <vt:lpstr>Next meeting: July 19, 2018 1:00-2:00 EST 11:00-12:00 MST Golden: X300 &amp; HQ: 5E-069 </vt:lpstr>
    </vt:vector>
  </TitlesOfParts>
  <Company>NREL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June 2018</dc:title>
  <dc:subject>Presentation slides from the June 21, 2018, Web Coordinator Meeting. Topics include a summary of recent changes to the Energy.gov CMS; a status update on the update of the EERE Timeline; and an overview of the OMB review process for surveys and usability tests.</dc:subject>
  <dc:creator>NREL Staff</dc:creator>
  <cp:lastModifiedBy>Spencer, Elizabeth</cp:lastModifiedBy>
  <cp:revision>197</cp:revision>
  <dcterms:created xsi:type="dcterms:W3CDTF">2011-11-16T16:51:06Z</dcterms:created>
  <dcterms:modified xsi:type="dcterms:W3CDTF">2018-06-22T13:34:44Z</dcterms:modified>
</cp:coreProperties>
</file>