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708" r:id="rId3"/>
  </p:sldMasterIdLst>
  <p:notesMasterIdLst>
    <p:notesMasterId r:id="rId25"/>
  </p:notesMasterIdLst>
  <p:handoutMasterIdLst>
    <p:handoutMasterId r:id="rId26"/>
  </p:handoutMasterIdLst>
  <p:sldIdLst>
    <p:sldId id="264" r:id="rId4"/>
    <p:sldId id="290" r:id="rId5"/>
    <p:sldId id="289" r:id="rId6"/>
    <p:sldId id="301" r:id="rId7"/>
    <p:sldId id="280" r:id="rId8"/>
    <p:sldId id="297" r:id="rId9"/>
    <p:sldId id="310" r:id="rId10"/>
    <p:sldId id="288" r:id="rId11"/>
    <p:sldId id="309" r:id="rId12"/>
    <p:sldId id="285" r:id="rId13"/>
    <p:sldId id="286" r:id="rId14"/>
    <p:sldId id="298" r:id="rId15"/>
    <p:sldId id="305" r:id="rId16"/>
    <p:sldId id="304" r:id="rId17"/>
    <p:sldId id="302" r:id="rId18"/>
    <p:sldId id="303" r:id="rId19"/>
    <p:sldId id="306" r:id="rId20"/>
    <p:sldId id="307" r:id="rId21"/>
    <p:sldId id="311" r:id="rId22"/>
    <p:sldId id="295" r:id="rId23"/>
    <p:sldId id="282" r:id="rId24"/>
  </p:sldIdLst>
  <p:sldSz cx="12192000" cy="6858000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16" userDrawn="1">
          <p15:clr>
            <a:srgbClr val="A4A3A4"/>
          </p15:clr>
        </p15:guide>
        <p15:guide id="2" pos="741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9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00FC"/>
    <a:srgbClr val="373838"/>
    <a:srgbClr val="98C93D"/>
    <a:srgbClr val="93C33B"/>
    <a:srgbClr val="79A32D"/>
    <a:srgbClr val="000000"/>
    <a:srgbClr val="648825"/>
    <a:srgbClr val="6487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748" autoAdjust="0"/>
    <p:restoredTop sz="94641" autoAdjust="0"/>
  </p:normalViewPr>
  <p:slideViewPr>
    <p:cSldViewPr snapToGrid="0">
      <p:cViewPr varScale="1">
        <p:scale>
          <a:sx n="71" d="100"/>
          <a:sy n="71" d="100"/>
        </p:scale>
        <p:origin x="82" y="936"/>
      </p:cViewPr>
      <p:guideLst>
        <p:guide orient="horz" pos="3816"/>
        <p:guide pos="741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2736" y="82"/>
      </p:cViewPr>
      <p:guideLst>
        <p:guide orient="horz" pos="2909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4CA9B8-74BC-42CC-8AD2-E73F5E847AA6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9"/>
            <a:ext cx="3037840" cy="4618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772669"/>
            <a:ext cx="3037840" cy="4618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33F5EF-7B2D-436D-B831-F48ECB832F1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3F0C78-A474-427F-BA25-C8DB30E4F4E1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3425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45000"/>
            <a:ext cx="5607050" cy="36369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525"/>
            <a:ext cx="303847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772525"/>
            <a:ext cx="303847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4C9A35-4B96-4CE0-ACF1-F0C1DC7366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194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4C9A35-4B96-4CE0-ACF1-F0C1DC73660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396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africabriefing.org/wp-content/uploads/2015/06/powerline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" t="32856" r="36" b="18203"/>
          <a:stretch/>
        </p:blipFill>
        <p:spPr bwMode="auto">
          <a:xfrm>
            <a:off x="0" y="2293258"/>
            <a:ext cx="12192000" cy="4601028"/>
          </a:xfrm>
          <a:prstGeom prst="rect">
            <a:avLst/>
          </a:prstGeom>
          <a:noFill/>
          <a:effectLst>
            <a:innerShdw blurRad="1270000" dist="50800" dir="5400000">
              <a:prstClr val="black">
                <a:alpha val="98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650" y="6337699"/>
            <a:ext cx="1431208" cy="3483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7" name="Title 1"/>
          <p:cNvSpPr>
            <a:spLocks noGrp="1"/>
          </p:cNvSpPr>
          <p:nvPr>
            <p:ph type="ctrTitle" hasCustomPrompt="1"/>
          </p:nvPr>
        </p:nvSpPr>
        <p:spPr>
          <a:xfrm>
            <a:off x="270628" y="285430"/>
            <a:ext cx="9033029" cy="919232"/>
          </a:xfrm>
        </p:spPr>
        <p:txBody>
          <a:bodyPr anchor="b"/>
          <a:lstStyle>
            <a:lvl1pPr algn="l">
              <a:defRPr sz="6000" b="1">
                <a:solidFill>
                  <a:srgbClr val="373838"/>
                </a:solidFill>
              </a:defRPr>
            </a:lvl1pPr>
          </a:lstStyle>
          <a:p>
            <a:r>
              <a:rPr lang="en-US" dirty="0"/>
              <a:t>Master Cover Title</a:t>
            </a:r>
          </a:p>
        </p:txBody>
      </p:sp>
      <p:sp>
        <p:nvSpPr>
          <p:cNvPr id="3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0628" y="1208302"/>
            <a:ext cx="9033029" cy="373510"/>
          </a:xfrm>
        </p:spPr>
        <p:txBody>
          <a:bodyPr>
            <a:noAutofit/>
          </a:bodyPr>
          <a:lstStyle>
            <a:lvl1pPr marL="0" indent="0" algn="l">
              <a:buNone/>
              <a:defRPr sz="3200" b="1">
                <a:solidFill>
                  <a:srgbClr val="98C93D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Cover Subtitle</a:t>
            </a:r>
          </a:p>
        </p:txBody>
      </p:sp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099" y="284249"/>
            <a:ext cx="2307273" cy="917977"/>
          </a:xfrm>
          <a:prstGeom prst="rect">
            <a:avLst/>
          </a:prstGeom>
        </p:spPr>
      </p:pic>
      <p:cxnSp>
        <p:nvCxnSpPr>
          <p:cNvPr id="17" name="Straight Connector 16"/>
          <p:cNvCxnSpPr/>
          <p:nvPr userDrawn="1"/>
        </p:nvCxnSpPr>
        <p:spPr>
          <a:xfrm>
            <a:off x="0" y="2239990"/>
            <a:ext cx="12192000" cy="0"/>
          </a:xfrm>
          <a:prstGeom prst="line">
            <a:avLst/>
          </a:prstGeom>
          <a:ln w="31750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Subtitle 2"/>
          <p:cNvSpPr txBox="1">
            <a:spLocks/>
          </p:cNvSpPr>
          <p:nvPr userDrawn="1"/>
        </p:nvSpPr>
        <p:spPr>
          <a:xfrm>
            <a:off x="270628" y="6319729"/>
            <a:ext cx="4869402" cy="4112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solidFill>
                  <a:srgbClr val="98C93D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i="0" baseline="0" dirty="0">
                <a:solidFill>
                  <a:schemeClr val="bg1"/>
                </a:solidFill>
                <a:latin typeface="Garamond" panose="02020404030301010803" pitchFamily="18" charset="0"/>
              </a:rPr>
              <a:t>Solutions for Today </a:t>
            </a:r>
            <a:r>
              <a:rPr lang="en-US" sz="1800" b="1" i="0" kern="1200" dirty="0">
                <a:solidFill>
                  <a:schemeClr val="bg1"/>
                </a:solidFill>
                <a:effectLst/>
                <a:latin typeface="Garamond" panose="02020404030301010803" pitchFamily="18" charset="0"/>
                <a:ea typeface="+mn-ea"/>
                <a:cs typeface="+mn-cs"/>
              </a:rPr>
              <a:t>| </a:t>
            </a:r>
            <a:r>
              <a:rPr lang="en-US" sz="1800" b="1" i="0" baseline="0" dirty="0">
                <a:solidFill>
                  <a:schemeClr val="bg1"/>
                </a:solidFill>
                <a:latin typeface="Garamond" panose="02020404030301010803" pitchFamily="18" charset="0"/>
              </a:rPr>
              <a:t>Options for Tomorrow</a:t>
            </a:r>
          </a:p>
        </p:txBody>
      </p:sp>
    </p:spTree>
    <p:extLst>
      <p:ext uri="{BB962C8B-B14F-4D97-AF65-F5344CB8AC3E}">
        <p14:creationId xmlns:p14="http://schemas.microsoft.com/office/powerpoint/2010/main" val="530092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C7537A-5437-4C78-8066-BAA4E64146D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8B58C6-1A4A-4604-9B43-6F89BCB9B1A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37227" y="1070013"/>
            <a:ext cx="11245171" cy="5057775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"/>
              <a:defRPr lang="en-US" sz="1800" b="1" kern="1200" dirty="0" smtClean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>
              <a:buFont typeface="Calibri" panose="020F0502020204030204" pitchFamily="34" charset="0"/>
              <a:buChar char="•"/>
              <a:defRPr lang="en-US" sz="1600" kern="1200" dirty="0" smtClean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>
              <a:buFont typeface="Courier New" panose="02070309020205020404" pitchFamily="49" charset="0"/>
              <a:buChar char="o"/>
              <a:defRPr lang="en-US" sz="1500" kern="1200" baseline="0" dirty="0" smtClean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>
              <a:defRPr sz="1400">
                <a:solidFill>
                  <a:srgbClr val="002060"/>
                </a:solidFill>
              </a:defRPr>
            </a:lvl4pPr>
            <a:lvl5pPr>
              <a:defRPr sz="1200">
                <a:solidFill>
                  <a:srgbClr val="002060"/>
                </a:solidFill>
              </a:defRPr>
            </a:lvl5pPr>
          </a:lstStyle>
          <a:p>
            <a:pPr marL="457200" lvl="0" indent="-457200" algn="l" rtl="0" eaLnBrk="0" fontAlgn="base" hangingPunct="0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"/>
            </a:pPr>
            <a:r>
              <a:rPr lang="en-US" dirty="0"/>
              <a:t>Click to edit Master text styles</a:t>
            </a:r>
          </a:p>
          <a:p>
            <a:pPr marL="914400" lvl="1" indent="-457200" algn="l" rtl="0" eaLnBrk="0" fontAlgn="base" hangingPunct="0"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●"/>
            </a:pPr>
            <a:r>
              <a:rPr lang="en-US" dirty="0"/>
              <a:t>Second level</a:t>
            </a:r>
          </a:p>
          <a:p>
            <a:pPr marL="1371600" lvl="2" indent="-4572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</a:pPr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0627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8"/>
          <p:cNvSpPr>
            <a:spLocks noChangeArrowheads="1"/>
          </p:cNvSpPr>
          <p:nvPr userDrawn="1"/>
        </p:nvSpPr>
        <p:spPr bwMode="auto">
          <a:xfrm>
            <a:off x="0" y="0"/>
            <a:ext cx="12192000" cy="76200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0"/>
            <a:ext cx="9550400" cy="762000"/>
          </a:xfrm>
        </p:spPr>
        <p:txBody>
          <a:bodyPr>
            <a:normAutofit/>
          </a:bodyPr>
          <a:lstStyle>
            <a:lvl1pPr algn="l">
              <a:defRPr sz="24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2800" y="82550"/>
            <a:ext cx="20320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8890000" y="649287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1131EA82-0226-494D-BCD0-CAC795CE0BBC}" type="slidenum">
              <a:rPr lang="en-US" sz="1200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sz="1200" dirty="0">
              <a:solidFill>
                <a:prstClr val="black"/>
              </a:solidFill>
            </a:endParaRPr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9406389" y="138798"/>
            <a:ext cx="2889956" cy="598488"/>
            <a:chOff x="4934462" y="121896"/>
            <a:chExt cx="2167467" cy="598488"/>
          </a:xfrm>
        </p:grpSpPr>
        <p:sp>
          <p:nvSpPr>
            <p:cNvPr id="22" name="TextBox 21"/>
            <p:cNvSpPr txBox="1"/>
            <p:nvPr userDrawn="1"/>
          </p:nvSpPr>
          <p:spPr>
            <a:xfrm>
              <a:off x="4934462" y="152857"/>
              <a:ext cx="81017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50" b="1" dirty="0">
                  <a:solidFill>
                    <a:prstClr val="white"/>
                  </a:solidFill>
                  <a:latin typeface="Arial Narrow" panose="020B0606020202030204" pitchFamily="34" charset="0"/>
                </a:rPr>
                <a:t>Fossil Energy</a:t>
              </a:r>
            </a:p>
          </p:txBody>
        </p:sp>
        <p:pic>
          <p:nvPicPr>
            <p:cNvPr id="23" name="Picture 12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 l="54683" r="41376"/>
            <a:stretch>
              <a:fillRect/>
            </a:stretch>
          </p:blipFill>
          <p:spPr bwMode="auto">
            <a:xfrm>
              <a:off x="5706533" y="121896"/>
              <a:ext cx="152400" cy="598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23"/>
            <p:cNvPicPr>
              <a:picLocks noChangeAspect="1"/>
            </p:cNvPicPr>
            <p:nvPr userDrawn="1"/>
          </p:nvPicPr>
          <p:blipFill rotWithShape="1">
            <a:blip r:embed="rId4"/>
            <a:srcRect l="45210"/>
            <a:stretch/>
          </p:blipFill>
          <p:spPr>
            <a:xfrm>
              <a:off x="5782733" y="121896"/>
              <a:ext cx="1319196" cy="5244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79788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3167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8"/>
          <p:cNvSpPr>
            <a:spLocks noChangeArrowheads="1"/>
          </p:cNvSpPr>
          <p:nvPr userDrawn="1"/>
        </p:nvSpPr>
        <p:spPr bwMode="auto">
          <a:xfrm>
            <a:off x="0" y="0"/>
            <a:ext cx="12192000" cy="76200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03200" y="0"/>
            <a:ext cx="9550400" cy="762000"/>
          </a:xfrm>
        </p:spPr>
        <p:txBody>
          <a:bodyPr>
            <a:normAutofit/>
          </a:bodyPr>
          <a:lstStyle>
            <a:lvl1pPr algn="l">
              <a:defRPr sz="24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12"/>
          <p:cNvPicPr>
            <a:picLocks noChangeAspect="1" noChangeArrowheads="1"/>
          </p:cNvPicPr>
          <p:nvPr userDrawn="1"/>
        </p:nvPicPr>
        <p:blipFill>
          <a:blip r:embed="rId2" cstate="print"/>
          <a:srcRect l="54683" r="41376"/>
          <a:stretch>
            <a:fillRect/>
          </a:stretch>
        </p:blipFill>
        <p:spPr bwMode="auto">
          <a:xfrm>
            <a:off x="9753600" y="76200"/>
            <a:ext cx="203200" cy="59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Slide Number Placeholder 5"/>
          <p:cNvSpPr txBox="1">
            <a:spLocks/>
          </p:cNvSpPr>
          <p:nvPr userDrawn="1"/>
        </p:nvSpPr>
        <p:spPr>
          <a:xfrm>
            <a:off x="8890000" y="649287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1131EA82-0226-494D-BCD0-CAC795CE0BBC}" type="slidenum">
              <a:rPr lang="en-US" sz="1200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sz="1200" dirty="0">
              <a:solidFill>
                <a:prstClr val="black"/>
              </a:solidFill>
            </a:endParaRP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9406389" y="138798"/>
            <a:ext cx="2889956" cy="598488"/>
            <a:chOff x="4934462" y="121896"/>
            <a:chExt cx="2167467" cy="598488"/>
          </a:xfrm>
        </p:grpSpPr>
        <p:sp>
          <p:nvSpPr>
            <p:cNvPr id="21" name="TextBox 20"/>
            <p:cNvSpPr txBox="1"/>
            <p:nvPr userDrawn="1"/>
          </p:nvSpPr>
          <p:spPr>
            <a:xfrm>
              <a:off x="4934462" y="152857"/>
              <a:ext cx="81017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50" b="1" dirty="0">
                  <a:solidFill>
                    <a:prstClr val="white"/>
                  </a:solidFill>
                  <a:latin typeface="Arial Narrow" panose="020B0606020202030204" pitchFamily="34" charset="0"/>
                </a:rPr>
                <a:t>Fossil Energy</a:t>
              </a:r>
            </a:p>
          </p:txBody>
        </p:sp>
        <p:pic>
          <p:nvPicPr>
            <p:cNvPr id="22" name="Picture 12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 l="54683" r="41376"/>
            <a:stretch>
              <a:fillRect/>
            </a:stretch>
          </p:blipFill>
          <p:spPr bwMode="auto">
            <a:xfrm>
              <a:off x="5706533" y="121896"/>
              <a:ext cx="152400" cy="598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22"/>
            <p:cNvPicPr>
              <a:picLocks noChangeAspect="1"/>
            </p:cNvPicPr>
            <p:nvPr userDrawn="1"/>
          </p:nvPicPr>
          <p:blipFill rotWithShape="1">
            <a:blip r:embed="rId3"/>
            <a:srcRect l="45210"/>
            <a:stretch/>
          </p:blipFill>
          <p:spPr>
            <a:xfrm>
              <a:off x="5782733" y="121896"/>
              <a:ext cx="1319196" cy="5244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47968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104495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104495"/>
            <a:ext cx="6815667" cy="502166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266545"/>
            <a:ext cx="4011084" cy="38596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8890000" y="649287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1131EA82-0226-494D-BCD0-CAC795CE0BBC}" type="slidenum">
              <a:rPr lang="en-US" sz="1200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6299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-1015" y="6447405"/>
            <a:ext cx="8530436" cy="411480"/>
          </a:xfrm>
          <a:prstGeom prst="rect">
            <a:avLst/>
          </a:prstGeom>
          <a:solidFill>
            <a:schemeClr val="bg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800" kern="0" dirty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8496469" y="6447405"/>
            <a:ext cx="3696111" cy="411480"/>
          </a:xfrm>
          <a:prstGeom prst="rect">
            <a:avLst/>
          </a:prstGeom>
          <a:solidFill>
            <a:schemeClr val="bg1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800" kern="0" dirty="0">
              <a:solidFill>
                <a:prstClr val="white"/>
              </a:solidFill>
            </a:endParaRPr>
          </a:p>
        </p:txBody>
      </p:sp>
      <p:sp>
        <p:nvSpPr>
          <p:cNvPr id="22" name="Isosceles Triangle 21"/>
          <p:cNvSpPr>
            <a:spLocks noChangeAspect="1"/>
          </p:cNvSpPr>
          <p:nvPr userDrawn="1"/>
        </p:nvSpPr>
        <p:spPr>
          <a:xfrm>
            <a:off x="7831453" y="6447405"/>
            <a:ext cx="667617" cy="411480"/>
          </a:xfrm>
          <a:prstGeom prst="triangle">
            <a:avLst>
              <a:gd name="adj" fmla="val 10000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3815" y="1108665"/>
            <a:ext cx="12192000" cy="36576"/>
          </a:xfrm>
          <a:prstGeom prst="rect">
            <a:avLst/>
          </a:prstGeom>
          <a:solidFill>
            <a:schemeClr val="accent4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800" kern="0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3815" y="1037535"/>
            <a:ext cx="12192000" cy="73152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800" kern="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3815" y="0"/>
            <a:ext cx="12192000" cy="10747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</a:pPr>
            <a:endParaRPr lang="en-US" sz="2400" b="1" i="1" dirty="0">
              <a:solidFill>
                <a:prstClr val="white"/>
              </a:solidFill>
            </a:endParaRPr>
          </a:p>
        </p:txBody>
      </p:sp>
      <p:sp>
        <p:nvSpPr>
          <p:cNvPr id="21" name="Title 17"/>
          <p:cNvSpPr>
            <a:spLocks noGrp="1"/>
          </p:cNvSpPr>
          <p:nvPr>
            <p:ph type="title"/>
          </p:nvPr>
        </p:nvSpPr>
        <p:spPr>
          <a:xfrm>
            <a:off x="609600" y="274321"/>
            <a:ext cx="9631680" cy="584775"/>
          </a:xfrm>
          <a:prstGeom prst="rect">
            <a:avLst/>
          </a:prstGeom>
        </p:spPr>
        <p:txBody>
          <a:bodyPr lIns="0" rIns="0" anchor="ctr" anchorCtr="0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609600" y="1238148"/>
            <a:ext cx="10972800" cy="4937760"/>
          </a:xfrm>
        </p:spPr>
        <p:txBody>
          <a:bodyPr>
            <a:normAutofit/>
          </a:bodyPr>
          <a:lstStyle>
            <a:lvl1pPr>
              <a:defRPr sz="2400">
                <a:ln>
                  <a:noFill/>
                </a:ln>
                <a:solidFill>
                  <a:schemeClr val="tx1"/>
                </a:solidFill>
              </a:defRPr>
            </a:lvl1pPr>
            <a:lvl2pPr marL="744538" indent="-280988">
              <a:defRPr sz="2000">
                <a:ln>
                  <a:noFill/>
                </a:ln>
                <a:solidFill>
                  <a:schemeClr val="tx1"/>
                </a:solidFill>
              </a:defRPr>
            </a:lvl2pPr>
            <a:lvl3pPr marL="1090613" indent="-228600">
              <a:defRPr sz="1800">
                <a:ln>
                  <a:noFill/>
                </a:ln>
                <a:solidFill>
                  <a:schemeClr val="tx1"/>
                </a:solidFill>
              </a:defRPr>
            </a:lvl3pPr>
            <a:lvl4pPr marL="1484313" indent="-228600">
              <a:defRPr>
                <a:ln>
                  <a:noFill/>
                </a:ln>
                <a:solidFill>
                  <a:schemeClr val="tx1"/>
                </a:solidFill>
              </a:defRPr>
            </a:lvl4pPr>
            <a:lvl5pPr marL="1825625" indent="-228600">
              <a:defRPr>
                <a:ln>
                  <a:noFill/>
                </a:ln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120" y="146305"/>
            <a:ext cx="1463040" cy="842839"/>
          </a:xfrm>
          <a:prstGeom prst="rect">
            <a:avLst/>
          </a:prstGeom>
        </p:spPr>
      </p:pic>
      <p:sp>
        <p:nvSpPr>
          <p:cNvPr id="24" name="Slide Number Placeholder 5"/>
          <p:cNvSpPr txBox="1">
            <a:spLocks/>
          </p:cNvSpPr>
          <p:nvPr userDrawn="1"/>
        </p:nvSpPr>
        <p:spPr>
          <a:xfrm>
            <a:off x="11267052" y="6568508"/>
            <a:ext cx="543697" cy="169277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1A67B82-1E28-4693-A5EE-50EE6C4A9166}" type="slidenum">
              <a:rPr lang="en-US" sz="1100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4914732" y="6560812"/>
            <a:ext cx="6705600" cy="184666"/>
          </a:xfrm>
        </p:spPr>
        <p:txBody>
          <a:bodyPr anchor="ctr">
            <a:spAutoFit/>
          </a:bodyPr>
          <a:lstStyle>
            <a:lvl1pPr marL="0" indent="1588" algn="r">
              <a:spcBef>
                <a:spcPts val="0"/>
              </a:spcBef>
              <a:buNone/>
              <a:defRPr sz="600" b="0" i="1">
                <a:solidFill>
                  <a:schemeClr val="bg1">
                    <a:lumMod val="65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references</a:t>
            </a:r>
          </a:p>
        </p:txBody>
      </p:sp>
      <p:grpSp>
        <p:nvGrpSpPr>
          <p:cNvPr id="28" name="Group 27"/>
          <p:cNvGrpSpPr/>
          <p:nvPr userDrawn="1"/>
        </p:nvGrpSpPr>
        <p:grpSpPr>
          <a:xfrm>
            <a:off x="459883" y="6480204"/>
            <a:ext cx="3836856" cy="345882"/>
            <a:chOff x="347472" y="6437376"/>
            <a:chExt cx="2877642" cy="345882"/>
          </a:xfrm>
        </p:grpSpPr>
        <p:pic>
          <p:nvPicPr>
            <p:cNvPr id="29" name="Picture 28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553"/>
            <a:stretch/>
          </p:blipFill>
          <p:spPr>
            <a:xfrm>
              <a:off x="347472" y="6437376"/>
              <a:ext cx="1343216" cy="345882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 userDrawn="1"/>
          </p:nvSpPr>
          <p:spPr>
            <a:xfrm>
              <a:off x="1598799" y="6439996"/>
              <a:ext cx="1626315" cy="341632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9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National Energy Technology Laboratory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999864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 userDrawn="1"/>
        </p:nvSpPr>
        <p:spPr bwMode="auto">
          <a:xfrm>
            <a:off x="1" y="0"/>
            <a:ext cx="12192001" cy="762000"/>
          </a:xfrm>
          <a:prstGeom prst="rect">
            <a:avLst/>
          </a:prstGeom>
          <a:gradFill flip="none" rotWithShape="1">
            <a:gsLst>
              <a:gs pos="0">
                <a:srgbClr val="1049BC"/>
              </a:gs>
              <a:gs pos="30000">
                <a:schemeClr val="tx2"/>
              </a:gs>
              <a:gs pos="100000">
                <a:srgbClr val="1049BC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528" y="94517"/>
            <a:ext cx="10972800" cy="637512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769600" y="6479282"/>
            <a:ext cx="14224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A678FDB-1DDC-4625-825C-0BD5C030F430}" type="slidenum">
              <a:rPr lang="en-US" sz="1350">
                <a:solidFill>
                  <a:prstClr val="black"/>
                </a:solidFill>
              </a:rPr>
              <a:pPr/>
              <a:t>‹#›</a:t>
            </a:fld>
            <a:endParaRPr lang="en-US" sz="1350" dirty="0">
              <a:solidFill>
                <a:prstClr val="black"/>
              </a:solidFill>
            </a:endParaRPr>
          </a:p>
        </p:txBody>
      </p:sp>
      <p:pic>
        <p:nvPicPr>
          <p:cNvPr id="6" name="Picture 7"/>
          <p:cNvPicPr>
            <a:picLocks noChangeAspect="1" noChangeArrowheads="1"/>
          </p:cNvPicPr>
          <p:nvPr userDrawn="1"/>
        </p:nvPicPr>
        <p:blipFill>
          <a:blip r:embed="rId2" cstate="print"/>
          <a:srcRect r="46588"/>
          <a:stretch>
            <a:fillRect/>
          </a:stretch>
        </p:blipFill>
        <p:spPr bwMode="auto">
          <a:xfrm>
            <a:off x="9734121" y="178402"/>
            <a:ext cx="2157023" cy="469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164079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africabriefing.org/wp-content/uploads/2015/06/powerline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" t="32856" r="36" b="18203"/>
          <a:stretch/>
        </p:blipFill>
        <p:spPr bwMode="auto">
          <a:xfrm>
            <a:off x="0" y="2293258"/>
            <a:ext cx="12192000" cy="4601028"/>
          </a:xfrm>
          <a:prstGeom prst="rect">
            <a:avLst/>
          </a:prstGeom>
          <a:noFill/>
          <a:effectLst>
            <a:innerShdw blurRad="1270000" dist="50800" dir="5400000">
              <a:prstClr val="black">
                <a:alpha val="98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651" y="6337701"/>
            <a:ext cx="1431208" cy="3483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7" name="Title 1"/>
          <p:cNvSpPr>
            <a:spLocks noGrp="1"/>
          </p:cNvSpPr>
          <p:nvPr>
            <p:ph type="ctrTitle" hasCustomPrompt="1"/>
          </p:nvPr>
        </p:nvSpPr>
        <p:spPr>
          <a:xfrm>
            <a:off x="270628" y="285430"/>
            <a:ext cx="9033029" cy="919232"/>
          </a:xfrm>
        </p:spPr>
        <p:txBody>
          <a:bodyPr anchor="b"/>
          <a:lstStyle>
            <a:lvl1pPr algn="l">
              <a:defRPr sz="6000" b="1">
                <a:solidFill>
                  <a:srgbClr val="373838"/>
                </a:solidFill>
              </a:defRPr>
            </a:lvl1pPr>
          </a:lstStyle>
          <a:p>
            <a:r>
              <a:rPr lang="en-US" dirty="0"/>
              <a:t>Master Cover Title</a:t>
            </a:r>
          </a:p>
        </p:txBody>
      </p:sp>
      <p:sp>
        <p:nvSpPr>
          <p:cNvPr id="3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0628" y="1208302"/>
            <a:ext cx="9033029" cy="373510"/>
          </a:xfrm>
        </p:spPr>
        <p:txBody>
          <a:bodyPr>
            <a:noAutofit/>
          </a:bodyPr>
          <a:lstStyle>
            <a:lvl1pPr marL="0" indent="0" algn="l">
              <a:buNone/>
              <a:defRPr sz="3200" b="1">
                <a:solidFill>
                  <a:srgbClr val="98C93D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Master Cover Subtitle</a:t>
            </a:r>
          </a:p>
        </p:txBody>
      </p:sp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101" y="284251"/>
            <a:ext cx="2307273" cy="917977"/>
          </a:xfrm>
          <a:prstGeom prst="rect">
            <a:avLst/>
          </a:prstGeom>
        </p:spPr>
      </p:pic>
      <p:cxnSp>
        <p:nvCxnSpPr>
          <p:cNvPr id="17" name="Straight Connector 16"/>
          <p:cNvCxnSpPr/>
          <p:nvPr userDrawn="1"/>
        </p:nvCxnSpPr>
        <p:spPr>
          <a:xfrm>
            <a:off x="0" y="2239990"/>
            <a:ext cx="12192000" cy="0"/>
          </a:xfrm>
          <a:prstGeom prst="line">
            <a:avLst/>
          </a:prstGeom>
          <a:ln w="31750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Subtitle 2"/>
          <p:cNvSpPr txBox="1">
            <a:spLocks/>
          </p:cNvSpPr>
          <p:nvPr userDrawn="1"/>
        </p:nvSpPr>
        <p:spPr>
          <a:xfrm>
            <a:off x="270628" y="6319731"/>
            <a:ext cx="4869403" cy="4112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solidFill>
                  <a:srgbClr val="98C93D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i="0" baseline="0" dirty="0">
                <a:solidFill>
                  <a:schemeClr val="bg1"/>
                </a:solidFill>
                <a:latin typeface="Garamond" panose="02020404030301010803" pitchFamily="18" charset="0"/>
              </a:rPr>
              <a:t>Solutions for Today </a:t>
            </a:r>
            <a:r>
              <a:rPr lang="en-US" sz="1800" b="1" i="0" kern="1200" dirty="0">
                <a:solidFill>
                  <a:schemeClr val="bg1"/>
                </a:solidFill>
                <a:effectLst/>
                <a:latin typeface="Garamond" panose="02020404030301010803" pitchFamily="18" charset="0"/>
                <a:ea typeface="+mn-ea"/>
                <a:cs typeface="+mn-cs"/>
              </a:rPr>
              <a:t>| </a:t>
            </a:r>
            <a:r>
              <a:rPr lang="en-US" sz="1800" b="1" i="0" baseline="0" dirty="0">
                <a:solidFill>
                  <a:schemeClr val="bg1"/>
                </a:solidFill>
                <a:latin typeface="Garamond" panose="02020404030301010803" pitchFamily="18" charset="0"/>
              </a:rPr>
              <a:t>Options for Tomorrow</a:t>
            </a:r>
          </a:p>
        </p:txBody>
      </p:sp>
    </p:spTree>
    <p:extLst>
      <p:ext uri="{BB962C8B-B14F-4D97-AF65-F5344CB8AC3E}">
        <p14:creationId xmlns:p14="http://schemas.microsoft.com/office/powerpoint/2010/main" val="15659277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www.zastavki.com/pictures/2560x1600/2009/Nature_Forest_The_road_through_the_national_park_017408_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67" b="13833"/>
          <a:stretch/>
        </p:blipFill>
        <p:spPr bwMode="auto">
          <a:xfrm>
            <a:off x="0" y="2293258"/>
            <a:ext cx="12192000" cy="4601028"/>
          </a:xfrm>
          <a:prstGeom prst="rect">
            <a:avLst/>
          </a:prstGeom>
          <a:noFill/>
          <a:effectLst>
            <a:innerShdw blurRad="12700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651" y="6337701"/>
            <a:ext cx="1431208" cy="3483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7" name="Title 1"/>
          <p:cNvSpPr>
            <a:spLocks noGrp="1"/>
          </p:cNvSpPr>
          <p:nvPr>
            <p:ph type="ctrTitle" hasCustomPrompt="1"/>
          </p:nvPr>
        </p:nvSpPr>
        <p:spPr>
          <a:xfrm>
            <a:off x="270628" y="285430"/>
            <a:ext cx="9033029" cy="919232"/>
          </a:xfrm>
        </p:spPr>
        <p:txBody>
          <a:bodyPr anchor="b"/>
          <a:lstStyle>
            <a:lvl1pPr algn="l">
              <a:defRPr sz="6000" b="1">
                <a:solidFill>
                  <a:srgbClr val="373838"/>
                </a:solidFill>
              </a:defRPr>
            </a:lvl1pPr>
          </a:lstStyle>
          <a:p>
            <a:r>
              <a:rPr lang="en-US" dirty="0"/>
              <a:t>Master Cover Title</a:t>
            </a:r>
          </a:p>
        </p:txBody>
      </p:sp>
      <p:sp>
        <p:nvSpPr>
          <p:cNvPr id="3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0628" y="1208302"/>
            <a:ext cx="9033029" cy="373510"/>
          </a:xfrm>
        </p:spPr>
        <p:txBody>
          <a:bodyPr>
            <a:noAutofit/>
          </a:bodyPr>
          <a:lstStyle>
            <a:lvl1pPr marL="0" indent="0" algn="l">
              <a:buNone/>
              <a:defRPr sz="3200" b="1">
                <a:solidFill>
                  <a:srgbClr val="98C93D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Master Cover Subtitle</a:t>
            </a:r>
          </a:p>
        </p:txBody>
      </p:sp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101" y="284251"/>
            <a:ext cx="2307273" cy="917977"/>
          </a:xfrm>
          <a:prstGeom prst="rect">
            <a:avLst/>
          </a:prstGeom>
        </p:spPr>
      </p:pic>
      <p:cxnSp>
        <p:nvCxnSpPr>
          <p:cNvPr id="17" name="Straight Connector 16"/>
          <p:cNvCxnSpPr/>
          <p:nvPr userDrawn="1"/>
        </p:nvCxnSpPr>
        <p:spPr>
          <a:xfrm>
            <a:off x="0" y="2239990"/>
            <a:ext cx="12192000" cy="0"/>
          </a:xfrm>
          <a:prstGeom prst="line">
            <a:avLst/>
          </a:prstGeom>
          <a:ln w="31750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Subtitle 2"/>
          <p:cNvSpPr txBox="1">
            <a:spLocks/>
          </p:cNvSpPr>
          <p:nvPr userDrawn="1"/>
        </p:nvSpPr>
        <p:spPr>
          <a:xfrm>
            <a:off x="270628" y="6319731"/>
            <a:ext cx="4869403" cy="4112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solidFill>
                  <a:srgbClr val="98C93D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i="0" baseline="0" dirty="0">
                <a:solidFill>
                  <a:schemeClr val="bg1"/>
                </a:solidFill>
                <a:latin typeface="Garamond" panose="02020404030301010803" pitchFamily="18" charset="0"/>
              </a:rPr>
              <a:t>Solutions for Today </a:t>
            </a:r>
            <a:r>
              <a:rPr lang="en-US" sz="1800" b="1" i="0" kern="1200" dirty="0">
                <a:solidFill>
                  <a:schemeClr val="bg1"/>
                </a:solidFill>
                <a:effectLst/>
                <a:latin typeface="Garamond" panose="02020404030301010803" pitchFamily="18" charset="0"/>
                <a:ea typeface="+mn-ea"/>
                <a:cs typeface="+mn-cs"/>
              </a:rPr>
              <a:t>| </a:t>
            </a:r>
            <a:r>
              <a:rPr lang="en-US" sz="1800" b="1" i="0" baseline="0" dirty="0">
                <a:solidFill>
                  <a:schemeClr val="bg1"/>
                </a:solidFill>
                <a:latin typeface="Garamond" panose="02020404030301010803" pitchFamily="18" charset="0"/>
              </a:rPr>
              <a:t>Options for Tomorrow</a:t>
            </a:r>
          </a:p>
        </p:txBody>
      </p:sp>
    </p:spTree>
    <p:extLst>
      <p:ext uri="{BB962C8B-B14F-4D97-AF65-F5344CB8AC3E}">
        <p14:creationId xmlns:p14="http://schemas.microsoft.com/office/powerpoint/2010/main" val="20831436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://rtv21.tv/web/wp-content/uploads/2015/04/pylon3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7" t="752" r="3726" b="2198"/>
          <a:stretch/>
        </p:blipFill>
        <p:spPr bwMode="auto">
          <a:xfrm flipH="1">
            <a:off x="6030900" y="-1"/>
            <a:ext cx="6161101" cy="6858001"/>
          </a:xfrm>
          <a:prstGeom prst="rect">
            <a:avLst/>
          </a:prstGeom>
          <a:noFill/>
          <a:effectLst>
            <a:innerShdw blurRad="1270000">
              <a:prstClr val="black">
                <a:alpha val="65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221942" y="1202262"/>
            <a:ext cx="5557423" cy="2387600"/>
          </a:xfrm>
        </p:spPr>
        <p:txBody>
          <a:bodyPr anchor="b"/>
          <a:lstStyle>
            <a:lvl1pPr algn="ctr">
              <a:defRPr sz="6000" b="1">
                <a:solidFill>
                  <a:srgbClr val="373838"/>
                </a:solidFill>
              </a:defRPr>
            </a:lvl1pPr>
          </a:lstStyle>
          <a:p>
            <a:r>
              <a:rPr lang="en-US" dirty="0"/>
              <a:t>Master Cover Long Title</a:t>
            </a:r>
          </a:p>
        </p:txBody>
      </p:sp>
      <p:sp>
        <p:nvSpPr>
          <p:cNvPr id="2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21942" y="3681937"/>
            <a:ext cx="5557423" cy="1655762"/>
          </a:xfrm>
        </p:spPr>
        <p:txBody>
          <a:bodyPr/>
          <a:lstStyle>
            <a:lvl1pPr marL="0" indent="0" algn="ctr">
              <a:buNone/>
              <a:defRPr sz="2400" b="0">
                <a:solidFill>
                  <a:srgbClr val="373838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Master Cover Subtitle</a:t>
            </a: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017" y="5521635"/>
            <a:ext cx="2307273" cy="917977"/>
          </a:xfrm>
          <a:prstGeom prst="rect">
            <a:avLst/>
          </a:prstGeom>
        </p:spPr>
      </p:pic>
      <p:sp>
        <p:nvSpPr>
          <p:cNvPr id="27" name="Rectangle 26"/>
          <p:cNvSpPr/>
          <p:nvPr userDrawn="1"/>
        </p:nvSpPr>
        <p:spPr>
          <a:xfrm flipH="1">
            <a:off x="53265" y="-9526"/>
            <a:ext cx="70560" cy="6858001"/>
          </a:xfrm>
          <a:prstGeom prst="rect">
            <a:avLst/>
          </a:prstGeom>
          <a:gradFill flip="none" rotWithShape="1">
            <a:gsLst>
              <a:gs pos="0">
                <a:srgbClr val="98C93D"/>
              </a:gs>
              <a:gs pos="100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8" name="Rectangle 27"/>
          <p:cNvSpPr/>
          <p:nvPr userDrawn="1"/>
        </p:nvSpPr>
        <p:spPr>
          <a:xfrm rot="5400000">
            <a:off x="8554376" y="3220380"/>
            <a:ext cx="1114146" cy="6161100"/>
          </a:xfrm>
          <a:prstGeom prst="rect">
            <a:avLst/>
          </a:prstGeom>
          <a:gradFill flip="none" rotWithShape="1">
            <a:gsLst>
              <a:gs pos="0">
                <a:srgbClr val="373838">
                  <a:alpha val="0"/>
                </a:srgbClr>
              </a:gs>
              <a:gs pos="100000">
                <a:srgbClr val="000000">
                  <a:alpha val="37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139" y="6338658"/>
            <a:ext cx="1824891" cy="44421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94033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bg1">
            <a:alpha val="8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africabriefing.org/wp-content/uploads/2015/06/powerline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3" r="36" b="18098"/>
          <a:stretch/>
        </p:blipFill>
        <p:spPr bwMode="auto">
          <a:xfrm>
            <a:off x="0" y="-1"/>
            <a:ext cx="12192000" cy="6958633"/>
          </a:xfrm>
          <a:prstGeom prst="rect">
            <a:avLst/>
          </a:prstGeom>
          <a:noFill/>
          <a:effectLst>
            <a:innerShdw blurRad="127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 Single Corner Rectangle 14"/>
          <p:cNvSpPr/>
          <p:nvPr userDrawn="1"/>
        </p:nvSpPr>
        <p:spPr>
          <a:xfrm>
            <a:off x="127252" y="595084"/>
            <a:ext cx="8606971" cy="3759200"/>
          </a:xfrm>
          <a:prstGeom prst="round1Rect">
            <a:avLst/>
          </a:prstGeom>
          <a:solidFill>
            <a:schemeClr val="bg1">
              <a:alpha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3" name="Title 1"/>
          <p:cNvSpPr>
            <a:spLocks noGrp="1"/>
          </p:cNvSpPr>
          <p:nvPr>
            <p:ph type="ctrTitle" hasCustomPrompt="1"/>
          </p:nvPr>
        </p:nvSpPr>
        <p:spPr>
          <a:xfrm>
            <a:off x="647060" y="946591"/>
            <a:ext cx="7567352" cy="1697057"/>
          </a:xfrm>
        </p:spPr>
        <p:txBody>
          <a:bodyPr anchor="b"/>
          <a:lstStyle>
            <a:lvl1pPr algn="ctr">
              <a:defRPr sz="6000" b="1">
                <a:solidFill>
                  <a:srgbClr val="373838"/>
                </a:solidFill>
              </a:defRPr>
            </a:lvl1pPr>
          </a:lstStyle>
          <a:p>
            <a:r>
              <a:rPr lang="en-US" dirty="0"/>
              <a:t>Master Cover Longer Title</a:t>
            </a:r>
          </a:p>
        </p:txBody>
      </p:sp>
      <p:sp>
        <p:nvSpPr>
          <p:cNvPr id="2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47060" y="2745244"/>
            <a:ext cx="7567352" cy="954616"/>
          </a:xfrm>
        </p:spPr>
        <p:txBody>
          <a:bodyPr>
            <a:noAutofit/>
          </a:bodyPr>
          <a:lstStyle>
            <a:lvl1pPr marL="0" indent="0" algn="ctr">
              <a:buNone/>
              <a:defRPr sz="3200" b="0" baseline="0">
                <a:solidFill>
                  <a:srgbClr val="373838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Master Cover Super-Long Subtitle with Names, Places, and Technologies</a:t>
            </a:r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60" y="6329780"/>
            <a:ext cx="1861363" cy="45309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Round Single Corner Rectangle 7"/>
          <p:cNvSpPr/>
          <p:nvPr userDrawn="1"/>
        </p:nvSpPr>
        <p:spPr>
          <a:xfrm flipH="1">
            <a:off x="8672076" y="4804229"/>
            <a:ext cx="3389707" cy="1525550"/>
          </a:xfrm>
          <a:prstGeom prst="round1Rect">
            <a:avLst/>
          </a:prstGeom>
          <a:solidFill>
            <a:schemeClr val="bg1">
              <a:alpha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913" y="5004515"/>
            <a:ext cx="2865599" cy="1140114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 flipH="1">
            <a:off x="12126896" y="4804228"/>
            <a:ext cx="65101" cy="1525550"/>
          </a:xfrm>
          <a:prstGeom prst="rect">
            <a:avLst/>
          </a:prstGeom>
          <a:gradFill flip="none" rotWithShape="1">
            <a:gsLst>
              <a:gs pos="0">
                <a:srgbClr val="98C93D"/>
              </a:gs>
              <a:gs pos="100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Rectangle 15"/>
          <p:cNvSpPr/>
          <p:nvPr userDrawn="1"/>
        </p:nvSpPr>
        <p:spPr>
          <a:xfrm flipH="1">
            <a:off x="-1" y="595084"/>
            <a:ext cx="65107" cy="3759200"/>
          </a:xfrm>
          <a:prstGeom prst="rect">
            <a:avLst/>
          </a:prstGeom>
          <a:gradFill flip="none" rotWithShape="1">
            <a:gsLst>
              <a:gs pos="0">
                <a:srgbClr val="98C93D"/>
              </a:gs>
              <a:gs pos="100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1041652" y="2729607"/>
            <a:ext cx="6778171" cy="15639"/>
          </a:xfrm>
          <a:prstGeom prst="line">
            <a:avLst/>
          </a:prstGeom>
          <a:ln w="22225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2184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www.zastavki.com/pictures/2560x1600/2009/Nature_Forest_The_road_through_the_national_park_017408_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67" b="13833"/>
          <a:stretch/>
        </p:blipFill>
        <p:spPr bwMode="auto">
          <a:xfrm>
            <a:off x="0" y="2293258"/>
            <a:ext cx="12192000" cy="4601028"/>
          </a:xfrm>
          <a:prstGeom prst="rect">
            <a:avLst/>
          </a:prstGeom>
          <a:noFill/>
          <a:effectLst>
            <a:innerShdw blurRad="12700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650" y="6337699"/>
            <a:ext cx="1431208" cy="3483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7" name="Title 1"/>
          <p:cNvSpPr>
            <a:spLocks noGrp="1"/>
          </p:cNvSpPr>
          <p:nvPr>
            <p:ph type="ctrTitle" hasCustomPrompt="1"/>
          </p:nvPr>
        </p:nvSpPr>
        <p:spPr>
          <a:xfrm>
            <a:off x="270628" y="285430"/>
            <a:ext cx="9033029" cy="919232"/>
          </a:xfrm>
        </p:spPr>
        <p:txBody>
          <a:bodyPr anchor="b"/>
          <a:lstStyle>
            <a:lvl1pPr algn="l">
              <a:defRPr sz="6000" b="1">
                <a:solidFill>
                  <a:srgbClr val="373838"/>
                </a:solidFill>
              </a:defRPr>
            </a:lvl1pPr>
          </a:lstStyle>
          <a:p>
            <a:r>
              <a:rPr lang="en-US" dirty="0"/>
              <a:t>Master Cover Title</a:t>
            </a:r>
          </a:p>
        </p:txBody>
      </p:sp>
      <p:sp>
        <p:nvSpPr>
          <p:cNvPr id="3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0628" y="1208302"/>
            <a:ext cx="9033029" cy="373510"/>
          </a:xfrm>
        </p:spPr>
        <p:txBody>
          <a:bodyPr>
            <a:noAutofit/>
          </a:bodyPr>
          <a:lstStyle>
            <a:lvl1pPr marL="0" indent="0" algn="l">
              <a:buNone/>
              <a:defRPr sz="3200" b="1">
                <a:solidFill>
                  <a:srgbClr val="98C93D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Cover Subtitle</a:t>
            </a:r>
          </a:p>
        </p:txBody>
      </p:sp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099" y="284249"/>
            <a:ext cx="2307273" cy="917977"/>
          </a:xfrm>
          <a:prstGeom prst="rect">
            <a:avLst/>
          </a:prstGeom>
        </p:spPr>
      </p:pic>
      <p:cxnSp>
        <p:nvCxnSpPr>
          <p:cNvPr id="17" name="Straight Connector 16"/>
          <p:cNvCxnSpPr/>
          <p:nvPr userDrawn="1"/>
        </p:nvCxnSpPr>
        <p:spPr>
          <a:xfrm>
            <a:off x="0" y="2239990"/>
            <a:ext cx="12192000" cy="0"/>
          </a:xfrm>
          <a:prstGeom prst="line">
            <a:avLst/>
          </a:prstGeom>
          <a:ln w="31750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Subtitle 2"/>
          <p:cNvSpPr txBox="1">
            <a:spLocks/>
          </p:cNvSpPr>
          <p:nvPr userDrawn="1"/>
        </p:nvSpPr>
        <p:spPr>
          <a:xfrm>
            <a:off x="270628" y="6319729"/>
            <a:ext cx="4869402" cy="4112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solidFill>
                  <a:srgbClr val="98C93D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i="0" baseline="0" dirty="0">
                <a:solidFill>
                  <a:schemeClr val="bg1"/>
                </a:solidFill>
                <a:latin typeface="Garamond" panose="02020404030301010803" pitchFamily="18" charset="0"/>
              </a:rPr>
              <a:t>Solutions for Today </a:t>
            </a:r>
            <a:r>
              <a:rPr lang="en-US" sz="1800" b="1" i="0" kern="1200" dirty="0">
                <a:solidFill>
                  <a:schemeClr val="bg1"/>
                </a:solidFill>
                <a:effectLst/>
                <a:latin typeface="Garamond" panose="02020404030301010803" pitchFamily="18" charset="0"/>
                <a:ea typeface="+mn-ea"/>
                <a:cs typeface="+mn-cs"/>
              </a:rPr>
              <a:t>| </a:t>
            </a:r>
            <a:r>
              <a:rPr lang="en-US" sz="1800" b="1" i="0" baseline="0" dirty="0">
                <a:solidFill>
                  <a:schemeClr val="bg1"/>
                </a:solidFill>
                <a:latin typeface="Garamond" panose="02020404030301010803" pitchFamily="18" charset="0"/>
              </a:rPr>
              <a:t>Options for Tomorrow</a:t>
            </a:r>
          </a:p>
        </p:txBody>
      </p:sp>
    </p:spTree>
    <p:extLst>
      <p:ext uri="{BB962C8B-B14F-4D97-AF65-F5344CB8AC3E}">
        <p14:creationId xmlns:p14="http://schemas.microsoft.com/office/powerpoint/2010/main" val="19879810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3670155-80AC-45DA-83DB-0E7E0B209F9F}"/>
              </a:ext>
            </a:extLst>
          </p:cNvPr>
          <p:cNvSpPr/>
          <p:nvPr userDrawn="1"/>
        </p:nvSpPr>
        <p:spPr>
          <a:xfrm>
            <a:off x="11120847" y="6258757"/>
            <a:ext cx="1071154" cy="517000"/>
          </a:xfrm>
          <a:prstGeom prst="rect">
            <a:avLst/>
          </a:prstGeom>
          <a:gradFill flip="none" rotWithShape="1">
            <a:gsLst>
              <a:gs pos="44000">
                <a:srgbClr val="98C93D"/>
              </a:gs>
              <a:gs pos="100000">
                <a:schemeClr val="accent6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43" name="Straight Connector 42"/>
          <p:cNvCxnSpPr>
            <a:cxnSpLocks/>
          </p:cNvCxnSpPr>
          <p:nvPr userDrawn="1"/>
        </p:nvCxnSpPr>
        <p:spPr>
          <a:xfrm>
            <a:off x="2" y="753618"/>
            <a:ext cx="5169528" cy="0"/>
          </a:xfrm>
          <a:prstGeom prst="line">
            <a:avLst/>
          </a:prstGeom>
          <a:ln w="22225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629" y="1544980"/>
            <a:ext cx="11580921" cy="4010336"/>
          </a:xfrm>
        </p:spPr>
        <p:txBody>
          <a:bodyPr/>
          <a:lstStyle>
            <a:lvl1pPr>
              <a:defRPr b="1">
                <a:latin typeface="Garamond" panose="02020404030301010803" pitchFamily="18" charset="0"/>
              </a:defRPr>
            </a:lvl1pPr>
            <a:lvl2pPr>
              <a:defRPr>
                <a:latin typeface="Garamond" panose="02020404030301010803" pitchFamily="18" charset="0"/>
              </a:defRPr>
            </a:lvl2pPr>
            <a:lvl3pPr>
              <a:defRPr>
                <a:latin typeface="Garamond" panose="02020404030301010803" pitchFamily="18" charset="0"/>
              </a:defRPr>
            </a:lvl3pPr>
            <a:lvl4pPr>
              <a:defRPr>
                <a:latin typeface="Garamond" panose="02020404030301010803" pitchFamily="18" charset="0"/>
              </a:defRPr>
            </a:lvl4pPr>
            <a:lvl5pPr>
              <a:defRPr>
                <a:latin typeface="Garamond" panose="02020404030301010803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270630" y="260268"/>
            <a:ext cx="4898900" cy="600980"/>
          </a:xfrm>
        </p:spPr>
        <p:txBody>
          <a:bodyPr anchor="b">
            <a:normAutofit/>
          </a:bodyPr>
          <a:lstStyle>
            <a:lvl1pPr algn="l">
              <a:defRPr sz="4000" b="1">
                <a:solidFill>
                  <a:srgbClr val="373838"/>
                </a:solidFill>
              </a:defRPr>
            </a:lvl1pPr>
          </a:lstStyle>
          <a:p>
            <a:r>
              <a:rPr lang="en-US" dirty="0"/>
              <a:t>Master Page Title 1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70629" y="778081"/>
            <a:ext cx="4898901" cy="373510"/>
          </a:xfrm>
        </p:spPr>
        <p:txBody>
          <a:bodyPr>
            <a:noAutofit/>
          </a:bodyPr>
          <a:lstStyle>
            <a:lvl1pPr marL="0" indent="0" algn="l">
              <a:buNone/>
              <a:defRPr sz="1800" b="0">
                <a:solidFill>
                  <a:srgbClr val="373838"/>
                </a:solidFill>
                <a:latin typeface="Century Gothic" panose="020B0502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Master Page Subtitle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113" y="260269"/>
            <a:ext cx="1917435" cy="762875"/>
          </a:xfrm>
          <a:prstGeom prst="rect">
            <a:avLst/>
          </a:prstGeom>
        </p:spPr>
      </p:pic>
      <p:sp>
        <p:nvSpPr>
          <p:cNvPr id="51" name="Rectangle 50"/>
          <p:cNvSpPr/>
          <p:nvPr userDrawn="1"/>
        </p:nvSpPr>
        <p:spPr>
          <a:xfrm>
            <a:off x="0" y="6258757"/>
            <a:ext cx="2595153" cy="517000"/>
          </a:xfrm>
          <a:prstGeom prst="rect">
            <a:avLst/>
          </a:prstGeom>
          <a:gradFill flip="none" rotWithShape="1">
            <a:gsLst>
              <a:gs pos="44000">
                <a:srgbClr val="98C93D"/>
              </a:gs>
              <a:gs pos="8000">
                <a:schemeClr val="accent6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2" name="Rectangle 51"/>
          <p:cNvSpPr/>
          <p:nvPr userDrawn="1"/>
        </p:nvSpPr>
        <p:spPr>
          <a:xfrm rot="5400000" flipH="1">
            <a:off x="6073143" y="748018"/>
            <a:ext cx="45719" cy="12192000"/>
          </a:xfrm>
          <a:prstGeom prst="rect">
            <a:avLst/>
          </a:prstGeom>
          <a:gradFill flip="none" rotWithShape="1">
            <a:gsLst>
              <a:gs pos="100000">
                <a:srgbClr val="648725"/>
              </a:gs>
              <a:gs pos="37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3" name="Rectangle 52"/>
          <p:cNvSpPr/>
          <p:nvPr userDrawn="1"/>
        </p:nvSpPr>
        <p:spPr>
          <a:xfrm>
            <a:off x="11448582" y="6350000"/>
            <a:ext cx="434734" cy="3693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fld id="{BD1BBCF7-C2B2-490C-A676-4763179728A4}" type="slidenum">
              <a:rPr lang="en-US" sz="1800" b="1" smtClean="0">
                <a:solidFill>
                  <a:schemeClr val="bg1"/>
                </a:solidFill>
                <a:latin typeface="Century Gothic" panose="020B0502020202020204" pitchFamily="34" charset="0"/>
              </a:rPr>
              <a:pPr/>
              <a:t>‹#›</a:t>
            </a:fld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54" name="Picture 5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83" b="-5834"/>
          <a:stretch/>
        </p:blipFill>
        <p:spPr>
          <a:xfrm>
            <a:off x="270627" y="6323380"/>
            <a:ext cx="1703316" cy="4257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8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22794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Straight Connector 42"/>
          <p:cNvCxnSpPr/>
          <p:nvPr userDrawn="1"/>
        </p:nvCxnSpPr>
        <p:spPr>
          <a:xfrm>
            <a:off x="0" y="1176950"/>
            <a:ext cx="12192000" cy="0"/>
          </a:xfrm>
          <a:prstGeom prst="line">
            <a:avLst/>
          </a:prstGeom>
          <a:ln w="22225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629" y="1544980"/>
            <a:ext cx="11580921" cy="4010336"/>
          </a:xfrm>
        </p:spPr>
        <p:txBody>
          <a:bodyPr/>
          <a:lstStyle>
            <a:lvl1pPr>
              <a:defRPr b="1">
                <a:latin typeface="Garamond" panose="02020404030301010803" pitchFamily="18" charset="0"/>
              </a:defRPr>
            </a:lvl1pPr>
            <a:lvl2pPr>
              <a:defRPr>
                <a:latin typeface="Garamond" panose="02020404030301010803" pitchFamily="18" charset="0"/>
              </a:defRPr>
            </a:lvl2pPr>
            <a:lvl3pPr>
              <a:defRPr>
                <a:latin typeface="Garamond" panose="02020404030301010803" pitchFamily="18" charset="0"/>
              </a:defRPr>
            </a:lvl3pPr>
            <a:lvl4pPr>
              <a:defRPr>
                <a:latin typeface="Garamond" panose="02020404030301010803" pitchFamily="18" charset="0"/>
              </a:defRPr>
            </a:lvl4pPr>
            <a:lvl5pPr>
              <a:defRPr>
                <a:latin typeface="Garamond" panose="02020404030301010803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113" y="260269"/>
            <a:ext cx="1917435" cy="762875"/>
          </a:xfrm>
          <a:prstGeom prst="rect">
            <a:avLst/>
          </a:prstGeom>
        </p:spPr>
      </p:pic>
      <p:sp>
        <p:nvSpPr>
          <p:cNvPr id="51" name="Rectangle 50"/>
          <p:cNvSpPr/>
          <p:nvPr userDrawn="1"/>
        </p:nvSpPr>
        <p:spPr>
          <a:xfrm>
            <a:off x="0" y="6258757"/>
            <a:ext cx="12192000" cy="517000"/>
          </a:xfrm>
          <a:prstGeom prst="rect">
            <a:avLst/>
          </a:prstGeom>
          <a:gradFill flip="none" rotWithShape="1">
            <a:gsLst>
              <a:gs pos="44000">
                <a:srgbClr val="98C93D"/>
              </a:gs>
              <a:gs pos="100000">
                <a:srgbClr val="64872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2" name="Rectangle 51"/>
          <p:cNvSpPr/>
          <p:nvPr userDrawn="1"/>
        </p:nvSpPr>
        <p:spPr>
          <a:xfrm rot="5400000" flipH="1">
            <a:off x="6073143" y="748018"/>
            <a:ext cx="45719" cy="12192000"/>
          </a:xfrm>
          <a:prstGeom prst="rect">
            <a:avLst/>
          </a:prstGeom>
          <a:gradFill flip="none" rotWithShape="1">
            <a:gsLst>
              <a:gs pos="100000">
                <a:srgbClr val="648725"/>
              </a:gs>
              <a:gs pos="37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3" name="Rectangle 52"/>
          <p:cNvSpPr/>
          <p:nvPr userDrawn="1"/>
        </p:nvSpPr>
        <p:spPr>
          <a:xfrm>
            <a:off x="11448582" y="6350000"/>
            <a:ext cx="434734" cy="3693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fld id="{BD1BBCF7-C2B2-490C-A676-4763179728A4}" type="slidenum">
              <a:rPr lang="en-US" sz="1800" b="1" smtClean="0">
                <a:solidFill>
                  <a:schemeClr val="bg1"/>
                </a:solidFill>
                <a:latin typeface="Century Gothic" panose="020B0502020202020204" pitchFamily="34" charset="0"/>
              </a:rPr>
              <a:pPr/>
              <a:t>‹#›</a:t>
            </a:fld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54" name="Picture 5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83" b="-5834"/>
          <a:stretch/>
        </p:blipFill>
        <p:spPr>
          <a:xfrm>
            <a:off x="270627" y="6323380"/>
            <a:ext cx="1703316" cy="4257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8000"/>
              </a:prstClr>
            </a:outerShdw>
          </a:effectLst>
        </p:spPr>
      </p:pic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270629" y="146034"/>
            <a:ext cx="8810273" cy="1134678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rgbClr val="373838"/>
                </a:solidFill>
              </a:defRPr>
            </a:lvl1pPr>
          </a:lstStyle>
          <a:p>
            <a:r>
              <a:rPr lang="en-US" dirty="0"/>
              <a:t>Master Page Title 1</a:t>
            </a:r>
            <a:br>
              <a:rPr lang="en-US" dirty="0"/>
            </a:br>
            <a:r>
              <a:rPr lang="en-US" dirty="0"/>
              <a:t>Two Lines</a:t>
            </a:r>
          </a:p>
        </p:txBody>
      </p:sp>
    </p:spTree>
    <p:extLst>
      <p:ext uri="{BB962C8B-B14F-4D97-AF65-F5344CB8AC3E}">
        <p14:creationId xmlns:p14="http://schemas.microsoft.com/office/powerpoint/2010/main" val="28982225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 rot="5400000">
            <a:off x="1239014" y="4996788"/>
            <a:ext cx="45719" cy="2523741"/>
          </a:xfrm>
          <a:prstGeom prst="rect">
            <a:avLst/>
          </a:prstGeom>
          <a:gradFill flip="none" rotWithShape="1">
            <a:gsLst>
              <a:gs pos="100000">
                <a:srgbClr val="648725"/>
              </a:gs>
              <a:gs pos="37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3" name="Rectangle 22"/>
          <p:cNvSpPr/>
          <p:nvPr userDrawn="1"/>
        </p:nvSpPr>
        <p:spPr>
          <a:xfrm>
            <a:off x="11448582" y="6407238"/>
            <a:ext cx="434734" cy="369332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fld id="{BD1BBCF7-C2B2-490C-A676-4763179728A4}" type="slidenum">
              <a:rPr lang="en-US" sz="1800" b="1" smtClean="0">
                <a:solidFill>
                  <a:srgbClr val="373838"/>
                </a:solidFill>
                <a:latin typeface="Century Gothic" panose="020B0502020202020204" pitchFamily="34" charset="0"/>
              </a:rPr>
              <a:pPr/>
              <a:t>‹#›</a:t>
            </a:fld>
            <a:endParaRPr lang="en-US" sz="1800" dirty="0">
              <a:solidFill>
                <a:srgbClr val="373838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398" b="-7124"/>
          <a:stretch/>
        </p:blipFill>
        <p:spPr>
          <a:xfrm>
            <a:off x="270625" y="6390755"/>
            <a:ext cx="1717832" cy="430961"/>
          </a:xfrm>
          <a:prstGeom prst="rect">
            <a:avLst/>
          </a:prstGeom>
          <a:solidFill>
            <a:schemeClr val="bg1"/>
          </a:solidFill>
          <a:effectLst/>
        </p:spPr>
      </p:pic>
      <p:sp>
        <p:nvSpPr>
          <p:cNvPr id="28" name="Title 1"/>
          <p:cNvSpPr>
            <a:spLocks noGrp="1"/>
          </p:cNvSpPr>
          <p:nvPr>
            <p:ph type="ctrTitle" hasCustomPrompt="1"/>
          </p:nvPr>
        </p:nvSpPr>
        <p:spPr>
          <a:xfrm>
            <a:off x="270630" y="251390"/>
            <a:ext cx="5317372" cy="600980"/>
          </a:xfrm>
        </p:spPr>
        <p:txBody>
          <a:bodyPr anchor="b">
            <a:normAutofit/>
          </a:bodyPr>
          <a:lstStyle>
            <a:lvl1pPr algn="l">
              <a:defRPr sz="4000" b="1">
                <a:solidFill>
                  <a:srgbClr val="373838"/>
                </a:solidFill>
              </a:defRPr>
            </a:lvl1pPr>
          </a:lstStyle>
          <a:p>
            <a:r>
              <a:rPr lang="en-US" dirty="0"/>
              <a:t>Master Page Title 1</a:t>
            </a:r>
          </a:p>
        </p:txBody>
      </p:sp>
      <p:sp>
        <p:nvSpPr>
          <p:cNvPr id="2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70630" y="878777"/>
            <a:ext cx="5317372" cy="373510"/>
          </a:xfrm>
        </p:spPr>
        <p:txBody>
          <a:bodyPr>
            <a:noAutofit/>
          </a:bodyPr>
          <a:lstStyle>
            <a:lvl1pPr marL="0" indent="0" algn="l">
              <a:buNone/>
              <a:defRPr sz="1800" b="1">
                <a:solidFill>
                  <a:srgbClr val="373838"/>
                </a:solidFill>
                <a:latin typeface="Century Gothic" panose="020B0502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Master Page Subtitle</a:t>
            </a: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-1955"/>
          <a:stretch/>
        </p:blipFill>
        <p:spPr>
          <a:xfrm>
            <a:off x="9374715" y="251392"/>
            <a:ext cx="2476835" cy="96653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5106331-C396-4AA0-8014-C906AC6CB5A0}"/>
              </a:ext>
            </a:extLst>
          </p:cNvPr>
          <p:cNvSpPr/>
          <p:nvPr userDrawn="1"/>
        </p:nvSpPr>
        <p:spPr>
          <a:xfrm rot="5400000">
            <a:off x="10907270" y="4996788"/>
            <a:ext cx="45719" cy="2523741"/>
          </a:xfrm>
          <a:prstGeom prst="rect">
            <a:avLst/>
          </a:prstGeom>
          <a:gradFill flip="none" rotWithShape="1">
            <a:gsLst>
              <a:gs pos="100000">
                <a:srgbClr val="648725"/>
              </a:gs>
              <a:gs pos="37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611353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://rtv21.tv/web/wp-content/uploads/2015/04/pylon3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7" t="752" r="3726" b="2198"/>
          <a:stretch/>
        </p:blipFill>
        <p:spPr bwMode="auto">
          <a:xfrm flipH="1">
            <a:off x="6030899" y="-1"/>
            <a:ext cx="6161101" cy="6858001"/>
          </a:xfrm>
          <a:prstGeom prst="rect">
            <a:avLst/>
          </a:prstGeom>
          <a:noFill/>
          <a:effectLst>
            <a:innerShdw blurRad="1270000">
              <a:prstClr val="black">
                <a:alpha val="65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221942" y="1202262"/>
            <a:ext cx="5557422" cy="2387600"/>
          </a:xfrm>
        </p:spPr>
        <p:txBody>
          <a:bodyPr anchor="b"/>
          <a:lstStyle>
            <a:lvl1pPr algn="ctr">
              <a:defRPr sz="6000" b="1">
                <a:solidFill>
                  <a:srgbClr val="373838"/>
                </a:solidFill>
              </a:defRPr>
            </a:lvl1pPr>
          </a:lstStyle>
          <a:p>
            <a:r>
              <a:rPr lang="en-US" dirty="0"/>
              <a:t>Master Cover Long Title</a:t>
            </a:r>
          </a:p>
        </p:txBody>
      </p:sp>
      <p:sp>
        <p:nvSpPr>
          <p:cNvPr id="2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21942" y="3681937"/>
            <a:ext cx="5557422" cy="1655762"/>
          </a:xfrm>
        </p:spPr>
        <p:txBody>
          <a:bodyPr/>
          <a:lstStyle>
            <a:lvl1pPr marL="0" indent="0" algn="ctr">
              <a:buNone/>
              <a:defRPr sz="2400" b="0">
                <a:solidFill>
                  <a:srgbClr val="373838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Cover Subtitle</a:t>
            </a: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016" y="5521633"/>
            <a:ext cx="2307273" cy="917977"/>
          </a:xfrm>
          <a:prstGeom prst="rect">
            <a:avLst/>
          </a:prstGeom>
        </p:spPr>
      </p:pic>
      <p:sp>
        <p:nvSpPr>
          <p:cNvPr id="27" name="Rectangle 26"/>
          <p:cNvSpPr/>
          <p:nvPr userDrawn="1"/>
        </p:nvSpPr>
        <p:spPr>
          <a:xfrm flipH="1">
            <a:off x="53265" y="-9526"/>
            <a:ext cx="70560" cy="6858001"/>
          </a:xfrm>
          <a:prstGeom prst="rect">
            <a:avLst/>
          </a:prstGeom>
          <a:gradFill flip="none" rotWithShape="1">
            <a:gsLst>
              <a:gs pos="0">
                <a:srgbClr val="98C93D"/>
              </a:gs>
              <a:gs pos="100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 userDrawn="1"/>
        </p:nvSpPr>
        <p:spPr>
          <a:xfrm rot="5400000">
            <a:off x="8554376" y="3220379"/>
            <a:ext cx="1114146" cy="6161100"/>
          </a:xfrm>
          <a:prstGeom prst="rect">
            <a:avLst/>
          </a:prstGeom>
          <a:gradFill flip="none" rotWithShape="1">
            <a:gsLst>
              <a:gs pos="0">
                <a:srgbClr val="373838">
                  <a:alpha val="0"/>
                </a:srgbClr>
              </a:gs>
              <a:gs pos="100000">
                <a:srgbClr val="000000">
                  <a:alpha val="37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139" y="6338656"/>
            <a:ext cx="1824890" cy="44421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364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bg1">
            <a:alpha val="8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africabriefing.org/wp-content/uploads/2015/06/powerline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3" r="36" b="18098"/>
          <a:stretch/>
        </p:blipFill>
        <p:spPr bwMode="auto">
          <a:xfrm>
            <a:off x="0" y="-1"/>
            <a:ext cx="12192000" cy="6958633"/>
          </a:xfrm>
          <a:prstGeom prst="rect">
            <a:avLst/>
          </a:prstGeom>
          <a:noFill/>
          <a:effectLst>
            <a:innerShdw blurRad="127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 Single Corner Rectangle 14"/>
          <p:cNvSpPr/>
          <p:nvPr userDrawn="1"/>
        </p:nvSpPr>
        <p:spPr>
          <a:xfrm>
            <a:off x="127251" y="595084"/>
            <a:ext cx="8606971" cy="3759200"/>
          </a:xfrm>
          <a:prstGeom prst="round1Rect">
            <a:avLst/>
          </a:prstGeom>
          <a:solidFill>
            <a:schemeClr val="bg1">
              <a:alpha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/>
          <p:cNvSpPr>
            <a:spLocks noGrp="1"/>
          </p:cNvSpPr>
          <p:nvPr>
            <p:ph type="ctrTitle" hasCustomPrompt="1"/>
          </p:nvPr>
        </p:nvSpPr>
        <p:spPr>
          <a:xfrm>
            <a:off x="647060" y="946589"/>
            <a:ext cx="7567352" cy="1697057"/>
          </a:xfrm>
        </p:spPr>
        <p:txBody>
          <a:bodyPr anchor="b"/>
          <a:lstStyle>
            <a:lvl1pPr algn="ctr">
              <a:defRPr sz="6000" b="1">
                <a:solidFill>
                  <a:srgbClr val="373838"/>
                </a:solidFill>
              </a:defRPr>
            </a:lvl1pPr>
          </a:lstStyle>
          <a:p>
            <a:r>
              <a:rPr lang="en-US" dirty="0"/>
              <a:t>Master Cover Longer Title</a:t>
            </a:r>
          </a:p>
        </p:txBody>
      </p:sp>
      <p:sp>
        <p:nvSpPr>
          <p:cNvPr id="2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47060" y="2745244"/>
            <a:ext cx="7567352" cy="954616"/>
          </a:xfrm>
        </p:spPr>
        <p:txBody>
          <a:bodyPr>
            <a:noAutofit/>
          </a:bodyPr>
          <a:lstStyle>
            <a:lvl1pPr marL="0" indent="0" algn="ctr">
              <a:buNone/>
              <a:defRPr sz="3200" b="0" baseline="0">
                <a:solidFill>
                  <a:srgbClr val="373838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Cover Super-Long Subtitle with Names, Places, and Technologies</a:t>
            </a:r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60" y="6329778"/>
            <a:ext cx="1861362" cy="45309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Round Single Corner Rectangle 7"/>
          <p:cNvSpPr/>
          <p:nvPr userDrawn="1"/>
        </p:nvSpPr>
        <p:spPr>
          <a:xfrm flipH="1">
            <a:off x="8672076" y="4804229"/>
            <a:ext cx="3389706" cy="1525550"/>
          </a:xfrm>
          <a:prstGeom prst="round1Rect">
            <a:avLst/>
          </a:prstGeom>
          <a:solidFill>
            <a:schemeClr val="bg1">
              <a:alpha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912" y="5004515"/>
            <a:ext cx="2865598" cy="1140114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 flipH="1">
            <a:off x="12126896" y="4804228"/>
            <a:ext cx="65101" cy="1525550"/>
          </a:xfrm>
          <a:prstGeom prst="rect">
            <a:avLst/>
          </a:prstGeom>
          <a:gradFill flip="none" rotWithShape="1">
            <a:gsLst>
              <a:gs pos="0">
                <a:srgbClr val="98C93D"/>
              </a:gs>
              <a:gs pos="100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 flipH="1">
            <a:off x="-1" y="595084"/>
            <a:ext cx="65106" cy="3759200"/>
          </a:xfrm>
          <a:prstGeom prst="rect">
            <a:avLst/>
          </a:prstGeom>
          <a:gradFill flip="none" rotWithShape="1">
            <a:gsLst>
              <a:gs pos="0">
                <a:srgbClr val="98C93D"/>
              </a:gs>
              <a:gs pos="100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1041651" y="2729605"/>
            <a:ext cx="6778171" cy="15639"/>
          </a:xfrm>
          <a:prstGeom prst="line">
            <a:avLst/>
          </a:prstGeom>
          <a:ln w="22225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472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Straight Connector 42"/>
          <p:cNvCxnSpPr/>
          <p:nvPr userDrawn="1"/>
        </p:nvCxnSpPr>
        <p:spPr>
          <a:xfrm>
            <a:off x="0" y="753618"/>
            <a:ext cx="9858375" cy="0"/>
          </a:xfrm>
          <a:prstGeom prst="line">
            <a:avLst/>
          </a:prstGeom>
          <a:ln w="22225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627" y="1544980"/>
            <a:ext cx="11580921" cy="4010336"/>
          </a:xfrm>
        </p:spPr>
        <p:txBody>
          <a:bodyPr/>
          <a:lstStyle>
            <a:lvl1pPr>
              <a:defRPr b="1">
                <a:latin typeface="Garamond" panose="02020404030301010803" pitchFamily="18" charset="0"/>
              </a:defRPr>
            </a:lvl1pPr>
            <a:lvl2pPr>
              <a:defRPr>
                <a:latin typeface="Garamond" panose="02020404030301010803" pitchFamily="18" charset="0"/>
              </a:defRPr>
            </a:lvl2pPr>
            <a:lvl3pPr>
              <a:defRPr>
                <a:latin typeface="Garamond" panose="02020404030301010803" pitchFamily="18" charset="0"/>
              </a:defRPr>
            </a:lvl3pPr>
            <a:lvl4pPr>
              <a:defRPr>
                <a:latin typeface="Garamond" panose="02020404030301010803" pitchFamily="18" charset="0"/>
              </a:defRPr>
            </a:lvl4pPr>
            <a:lvl5pPr>
              <a:defRPr>
                <a:latin typeface="Garamond" panose="02020404030301010803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270628" y="260268"/>
            <a:ext cx="11580921" cy="600980"/>
          </a:xfrm>
        </p:spPr>
        <p:txBody>
          <a:bodyPr anchor="b">
            <a:normAutofit/>
          </a:bodyPr>
          <a:lstStyle>
            <a:lvl1pPr algn="l">
              <a:defRPr sz="4000" b="1">
                <a:solidFill>
                  <a:srgbClr val="373838"/>
                </a:solidFill>
              </a:defRPr>
            </a:lvl1pPr>
          </a:lstStyle>
          <a:p>
            <a:r>
              <a:rPr lang="en-US" dirty="0"/>
              <a:t>Master Page Title 1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70628" y="778081"/>
            <a:ext cx="11580921" cy="373510"/>
          </a:xfrm>
        </p:spPr>
        <p:txBody>
          <a:bodyPr>
            <a:noAutofit/>
          </a:bodyPr>
          <a:lstStyle>
            <a:lvl1pPr marL="0" indent="0" algn="l">
              <a:buNone/>
              <a:defRPr sz="1800" b="0">
                <a:solidFill>
                  <a:srgbClr val="373838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Page Subtitle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113" y="260267"/>
            <a:ext cx="1917435" cy="762875"/>
          </a:xfrm>
          <a:prstGeom prst="rect">
            <a:avLst/>
          </a:prstGeom>
        </p:spPr>
      </p:pic>
      <p:sp>
        <p:nvSpPr>
          <p:cNvPr id="51" name="Rectangle 50"/>
          <p:cNvSpPr/>
          <p:nvPr userDrawn="1"/>
        </p:nvSpPr>
        <p:spPr>
          <a:xfrm>
            <a:off x="0" y="6258757"/>
            <a:ext cx="12192000" cy="517000"/>
          </a:xfrm>
          <a:prstGeom prst="rect">
            <a:avLst/>
          </a:prstGeom>
          <a:gradFill flip="none" rotWithShape="1">
            <a:gsLst>
              <a:gs pos="44000">
                <a:srgbClr val="98C93D"/>
              </a:gs>
              <a:gs pos="100000">
                <a:srgbClr val="64872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 userDrawn="1"/>
        </p:nvSpPr>
        <p:spPr>
          <a:xfrm rot="5400000" flipH="1">
            <a:off x="6073142" y="748018"/>
            <a:ext cx="45719" cy="12192000"/>
          </a:xfrm>
          <a:prstGeom prst="rect">
            <a:avLst/>
          </a:prstGeom>
          <a:gradFill flip="none" rotWithShape="1">
            <a:gsLst>
              <a:gs pos="100000">
                <a:srgbClr val="648725"/>
              </a:gs>
              <a:gs pos="37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 userDrawn="1"/>
        </p:nvSpPr>
        <p:spPr>
          <a:xfrm>
            <a:off x="11448581" y="6350000"/>
            <a:ext cx="434734" cy="3693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fld id="{BD1BBCF7-C2B2-490C-A676-4763179728A4}" type="slidenum">
              <a:rPr lang="en-US" b="1" smtClean="0">
                <a:solidFill>
                  <a:schemeClr val="bg1"/>
                </a:solidFill>
                <a:latin typeface="Century Gothic" panose="020B0502020202020204" pitchFamily="34" charset="0"/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4" name="Picture 5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83" b="-5834"/>
          <a:stretch/>
        </p:blipFill>
        <p:spPr>
          <a:xfrm>
            <a:off x="270627" y="6323378"/>
            <a:ext cx="1703316" cy="4257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8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6361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Straight Connector 42"/>
          <p:cNvCxnSpPr/>
          <p:nvPr userDrawn="1"/>
        </p:nvCxnSpPr>
        <p:spPr>
          <a:xfrm>
            <a:off x="0" y="1176950"/>
            <a:ext cx="12192000" cy="0"/>
          </a:xfrm>
          <a:prstGeom prst="line">
            <a:avLst/>
          </a:prstGeom>
          <a:ln w="22225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627" y="1544980"/>
            <a:ext cx="11580921" cy="4010336"/>
          </a:xfrm>
        </p:spPr>
        <p:txBody>
          <a:bodyPr/>
          <a:lstStyle>
            <a:lvl1pPr>
              <a:defRPr b="1">
                <a:latin typeface="Garamond" panose="02020404030301010803" pitchFamily="18" charset="0"/>
              </a:defRPr>
            </a:lvl1pPr>
            <a:lvl2pPr>
              <a:defRPr>
                <a:latin typeface="Garamond" panose="02020404030301010803" pitchFamily="18" charset="0"/>
              </a:defRPr>
            </a:lvl2pPr>
            <a:lvl3pPr>
              <a:defRPr>
                <a:latin typeface="Garamond" panose="02020404030301010803" pitchFamily="18" charset="0"/>
              </a:defRPr>
            </a:lvl3pPr>
            <a:lvl4pPr>
              <a:defRPr>
                <a:latin typeface="Garamond" panose="02020404030301010803" pitchFamily="18" charset="0"/>
              </a:defRPr>
            </a:lvl4pPr>
            <a:lvl5pPr>
              <a:defRPr>
                <a:latin typeface="Garamond" panose="02020404030301010803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113" y="260267"/>
            <a:ext cx="1917435" cy="762875"/>
          </a:xfrm>
          <a:prstGeom prst="rect">
            <a:avLst/>
          </a:prstGeom>
        </p:spPr>
      </p:pic>
      <p:sp>
        <p:nvSpPr>
          <p:cNvPr id="51" name="Rectangle 50"/>
          <p:cNvSpPr/>
          <p:nvPr userDrawn="1"/>
        </p:nvSpPr>
        <p:spPr>
          <a:xfrm>
            <a:off x="0" y="6258757"/>
            <a:ext cx="12192000" cy="517000"/>
          </a:xfrm>
          <a:prstGeom prst="rect">
            <a:avLst/>
          </a:prstGeom>
          <a:gradFill flip="none" rotWithShape="1">
            <a:gsLst>
              <a:gs pos="44000">
                <a:srgbClr val="98C93D"/>
              </a:gs>
              <a:gs pos="100000">
                <a:srgbClr val="64872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 userDrawn="1"/>
        </p:nvSpPr>
        <p:spPr>
          <a:xfrm rot="5400000" flipH="1">
            <a:off x="6073142" y="748018"/>
            <a:ext cx="45719" cy="12192000"/>
          </a:xfrm>
          <a:prstGeom prst="rect">
            <a:avLst/>
          </a:prstGeom>
          <a:gradFill flip="none" rotWithShape="1">
            <a:gsLst>
              <a:gs pos="100000">
                <a:srgbClr val="648725"/>
              </a:gs>
              <a:gs pos="37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 userDrawn="1"/>
        </p:nvSpPr>
        <p:spPr>
          <a:xfrm>
            <a:off x="11448581" y="6350000"/>
            <a:ext cx="434734" cy="3693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fld id="{BD1BBCF7-C2B2-490C-A676-4763179728A4}" type="slidenum">
              <a:rPr lang="en-US" b="1" smtClean="0">
                <a:solidFill>
                  <a:schemeClr val="bg1"/>
                </a:solidFill>
                <a:latin typeface="Century Gothic" panose="020B0502020202020204" pitchFamily="34" charset="0"/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4" name="Picture 5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83" b="-5834"/>
          <a:stretch/>
        </p:blipFill>
        <p:spPr>
          <a:xfrm>
            <a:off x="270627" y="6323378"/>
            <a:ext cx="1703316" cy="4257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8000"/>
              </a:prstClr>
            </a:outerShdw>
          </a:effectLst>
        </p:spPr>
      </p:pic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270628" y="146034"/>
            <a:ext cx="8810273" cy="1134678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rgbClr val="373838"/>
                </a:solidFill>
              </a:defRPr>
            </a:lvl1pPr>
          </a:lstStyle>
          <a:p>
            <a:r>
              <a:rPr lang="en-US" dirty="0"/>
              <a:t>Master Page Title 1</a:t>
            </a:r>
            <a:br>
              <a:rPr lang="en-US" dirty="0"/>
            </a:br>
            <a:r>
              <a:rPr lang="en-US" dirty="0"/>
              <a:t>Two Lines</a:t>
            </a:r>
          </a:p>
        </p:txBody>
      </p:sp>
    </p:spTree>
    <p:extLst>
      <p:ext uri="{BB962C8B-B14F-4D97-AF65-F5344CB8AC3E}">
        <p14:creationId xmlns:p14="http://schemas.microsoft.com/office/powerpoint/2010/main" val="1978112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 rot="5400000" flipH="1">
            <a:off x="6073142" y="208378"/>
            <a:ext cx="45719" cy="12192000"/>
          </a:xfrm>
          <a:prstGeom prst="rect">
            <a:avLst/>
          </a:prstGeom>
          <a:gradFill flip="none" rotWithShape="1">
            <a:gsLst>
              <a:gs pos="100000">
                <a:srgbClr val="648725"/>
              </a:gs>
              <a:gs pos="37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 userDrawn="1"/>
        </p:nvSpPr>
        <p:spPr>
          <a:xfrm>
            <a:off x="11448581" y="6407238"/>
            <a:ext cx="434734" cy="369332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fld id="{BD1BBCF7-C2B2-490C-A676-4763179728A4}" type="slidenum">
              <a:rPr lang="en-US" b="1" smtClean="0">
                <a:solidFill>
                  <a:srgbClr val="373838"/>
                </a:solidFill>
                <a:latin typeface="Century Gothic" panose="020B0502020202020204" pitchFamily="34" charset="0"/>
              </a:rPr>
              <a:pPr/>
              <a:t>‹#›</a:t>
            </a:fld>
            <a:endParaRPr lang="en-US" dirty="0">
              <a:solidFill>
                <a:srgbClr val="373838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398" b="-7124"/>
          <a:stretch/>
        </p:blipFill>
        <p:spPr>
          <a:xfrm>
            <a:off x="270625" y="6390753"/>
            <a:ext cx="1717832" cy="430961"/>
          </a:xfrm>
          <a:prstGeom prst="rect">
            <a:avLst/>
          </a:prstGeom>
          <a:solidFill>
            <a:schemeClr val="bg1"/>
          </a:solidFill>
          <a:effectLst/>
        </p:spPr>
      </p:pic>
      <p:sp>
        <p:nvSpPr>
          <p:cNvPr id="28" name="Title 1"/>
          <p:cNvSpPr>
            <a:spLocks noGrp="1"/>
          </p:cNvSpPr>
          <p:nvPr>
            <p:ph type="ctrTitle" hasCustomPrompt="1"/>
          </p:nvPr>
        </p:nvSpPr>
        <p:spPr>
          <a:xfrm>
            <a:off x="270629" y="251390"/>
            <a:ext cx="5317372" cy="600980"/>
          </a:xfrm>
        </p:spPr>
        <p:txBody>
          <a:bodyPr anchor="b">
            <a:normAutofit/>
          </a:bodyPr>
          <a:lstStyle>
            <a:lvl1pPr algn="l">
              <a:defRPr sz="4000" b="1">
                <a:solidFill>
                  <a:srgbClr val="373838"/>
                </a:solidFill>
              </a:defRPr>
            </a:lvl1pPr>
          </a:lstStyle>
          <a:p>
            <a:r>
              <a:rPr lang="en-US" dirty="0"/>
              <a:t>Master Page Title 1</a:t>
            </a:r>
          </a:p>
        </p:txBody>
      </p:sp>
      <p:sp>
        <p:nvSpPr>
          <p:cNvPr id="2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70629" y="878777"/>
            <a:ext cx="5317372" cy="373510"/>
          </a:xfrm>
        </p:spPr>
        <p:txBody>
          <a:bodyPr>
            <a:noAutofit/>
          </a:bodyPr>
          <a:lstStyle>
            <a:lvl1pPr marL="0" indent="0" algn="l">
              <a:buNone/>
              <a:defRPr sz="1800" b="1">
                <a:solidFill>
                  <a:srgbClr val="373838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Page Subtitle</a:t>
            </a: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-1955"/>
          <a:stretch/>
        </p:blipFill>
        <p:spPr>
          <a:xfrm>
            <a:off x="9374715" y="251390"/>
            <a:ext cx="2476834" cy="96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980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176"/>
            <a:ext cx="10363200" cy="10636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1594" y="5986676"/>
            <a:ext cx="2395281" cy="4522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9200" y="6537771"/>
            <a:ext cx="3267675" cy="18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848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 userDrawn="1"/>
        </p:nvSpPr>
        <p:spPr bwMode="auto">
          <a:xfrm>
            <a:off x="0" y="0"/>
            <a:ext cx="3251200" cy="6858000"/>
          </a:xfrm>
          <a:prstGeom prst="rect">
            <a:avLst/>
          </a:prstGeom>
          <a:solidFill>
            <a:srgbClr val="00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1800" dirty="0">
              <a:solidFill>
                <a:prstClr val="black"/>
              </a:solidFill>
            </a:endParaRPr>
          </a:p>
        </p:txBody>
      </p:sp>
      <p:pic>
        <p:nvPicPr>
          <p:cNvPr id="6" name="Picture 7"/>
          <p:cNvPicPr>
            <a:picLocks noChangeAspect="1" noChangeArrowheads="1"/>
          </p:cNvPicPr>
          <p:nvPr userDrawn="1"/>
        </p:nvPicPr>
        <p:blipFill>
          <a:blip r:embed="rId2" cstate="print"/>
          <a:srcRect r="46588"/>
          <a:stretch>
            <a:fillRect/>
          </a:stretch>
        </p:blipFill>
        <p:spPr bwMode="auto">
          <a:xfrm>
            <a:off x="79855" y="202064"/>
            <a:ext cx="3119967" cy="67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9"/>
          <p:cNvSpPr>
            <a:spLocks noChangeShapeType="1"/>
          </p:cNvSpPr>
          <p:nvPr userDrawn="1"/>
        </p:nvSpPr>
        <p:spPr bwMode="auto">
          <a:xfrm>
            <a:off x="945570" y="824364"/>
            <a:ext cx="2254251" cy="0"/>
          </a:xfrm>
          <a:prstGeom prst="line">
            <a:avLst/>
          </a:prstGeom>
          <a:noFill/>
          <a:ln w="25400">
            <a:solidFill>
              <a:srgbClr val="B1A503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332213" y="2356803"/>
            <a:ext cx="8267551" cy="685800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332213" y="3066673"/>
            <a:ext cx="8250188" cy="533400"/>
          </a:xfrm>
        </p:spPr>
        <p:txBody>
          <a:bodyPr>
            <a:normAutofit/>
          </a:bodyPr>
          <a:lstStyle>
            <a:lvl1pPr marL="0" indent="0" algn="ctr">
              <a:buFont typeface="Wingdings" pitchFamily="2" charset="2"/>
              <a:buNone/>
              <a:defRPr sz="180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Subtitle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3332212" y="3610120"/>
            <a:ext cx="8318360" cy="1027286"/>
          </a:xfrm>
        </p:spPr>
        <p:txBody>
          <a:bodyPr>
            <a:noAutofit/>
          </a:bodyPr>
          <a:lstStyle>
            <a:lvl1pPr algn="ctr">
              <a:buNone/>
              <a:defRPr sz="160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1pPr>
            <a:lvl2pPr algn="r">
              <a:buNone/>
              <a:defRPr sz="160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2pPr>
            <a:lvl3pPr algn="r">
              <a:buNone/>
              <a:defRPr sz="160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3pPr>
            <a:lvl4pPr algn="r">
              <a:buNone/>
              <a:defRPr sz="160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4pPr>
            <a:lvl5pPr algn="r">
              <a:buNone/>
              <a:defRPr sz="1600" b="1">
                <a:solidFill>
                  <a:srgbClr val="002060"/>
                </a:solidFill>
              </a:defRPr>
            </a:lvl5pPr>
          </a:lstStyle>
          <a:p>
            <a:pPr lvl="0"/>
            <a:r>
              <a:rPr lang="en-US" dirty="0"/>
              <a:t>Presenter Information</a:t>
            </a: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47" y="5008653"/>
            <a:ext cx="1734548" cy="999251"/>
          </a:xfrm>
          <a:prstGeom prst="rect">
            <a:avLst/>
          </a:prstGeom>
        </p:spPr>
      </p:pic>
      <p:sp>
        <p:nvSpPr>
          <p:cNvPr id="27" name="TextBox 26"/>
          <p:cNvSpPr txBox="1"/>
          <p:nvPr userDrawn="1"/>
        </p:nvSpPr>
        <p:spPr>
          <a:xfrm>
            <a:off x="-729427" y="6225592"/>
            <a:ext cx="3200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i="1" spc="50" dirty="0">
                <a:solidFill>
                  <a:prstClr val="white"/>
                </a:solidFill>
              </a:rPr>
              <a:t>Driving Innovation </a:t>
            </a:r>
            <a:r>
              <a:rPr lang="en-US" sz="1100" b="1" i="1" spc="50" dirty="0">
                <a:solidFill>
                  <a:prstClr val="white"/>
                </a:solidFill>
              </a:rPr>
              <a:t>♦</a:t>
            </a:r>
            <a:r>
              <a:rPr lang="en-US" sz="1400" b="1" i="1" spc="50" dirty="0">
                <a:solidFill>
                  <a:prstClr val="white"/>
                </a:solidFill>
              </a:rPr>
              <a:t> Delivering Results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1" hasCustomPrompt="1"/>
          </p:nvPr>
        </p:nvSpPr>
        <p:spPr>
          <a:xfrm>
            <a:off x="3332212" y="4645587"/>
            <a:ext cx="8318360" cy="338137"/>
          </a:xfrm>
        </p:spPr>
        <p:txBody>
          <a:bodyPr/>
          <a:lstStyle>
            <a:lvl1pPr marL="0" indent="0" algn="ctr">
              <a:buNone/>
              <a:defRPr lang="en-US" sz="1600" kern="1200" dirty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sz="1400" dirty="0"/>
              <a:t>Date</a:t>
            </a:r>
          </a:p>
        </p:txBody>
      </p:sp>
      <p:pic>
        <p:nvPicPr>
          <p:cNvPr id="73" name="Picture 14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881514"/>
            <a:ext cx="3050117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" name="Picture 1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219" y="944510"/>
            <a:ext cx="2540000" cy="1607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" name="Picture 15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081" y="890151"/>
            <a:ext cx="2844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" name="Picture 16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400" y="762001"/>
            <a:ext cx="3048000" cy="2145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" name="Picture 76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471028" y="5045438"/>
            <a:ext cx="9521209" cy="1441764"/>
          </a:xfrm>
          <a:prstGeom prst="rect">
            <a:avLst/>
          </a:prstGeom>
          <a:noFill/>
          <a:ln>
            <a:noFill/>
          </a:ln>
          <a:effectLst>
            <a:outerShdw blurRad="508000" dist="342900" dir="24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2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9718" y="993941"/>
            <a:ext cx="275590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72487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882809-195B-4C71-AF45-AF8015062DE4}" type="datetimeFigureOut">
              <a:rPr lang="en-US" smtClean="0"/>
              <a:pPr/>
              <a:t>3/15/2018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1BBCF7-C2B2-490C-A676-4763179728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583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72" r:id="rId2"/>
    <p:sldLayoutId id="2147483649" r:id="rId3"/>
    <p:sldLayoutId id="2147483660" r:id="rId4"/>
    <p:sldLayoutId id="2147483661" r:id="rId5"/>
    <p:sldLayoutId id="2147483670" r:id="rId6"/>
    <p:sldLayoutId id="2147483671" r:id="rId7"/>
    <p:sldLayoutId id="214748370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rgbClr val="373838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rgbClr val="373838"/>
          </a:solidFill>
          <a:latin typeface="Garamond" panose="020204040303010108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373838"/>
          </a:solidFill>
          <a:latin typeface="Garamond" panose="020204040303010108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373838"/>
          </a:solidFill>
          <a:latin typeface="Garamond" panose="020204040303010108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73838"/>
          </a:solidFill>
          <a:latin typeface="Garamond" panose="020204040303010108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73838"/>
          </a:solidFill>
          <a:latin typeface="Garamond" panose="020204040303010108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AC7537A-5437-4C78-8066-BAA4E64146D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D8B58C6-1A4A-4604-9B43-6F89BCB9B1A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Rectangle 8"/>
          <p:cNvSpPr>
            <a:spLocks noChangeArrowheads="1"/>
          </p:cNvSpPr>
          <p:nvPr userDrawn="1"/>
        </p:nvSpPr>
        <p:spPr bwMode="auto">
          <a:xfrm>
            <a:off x="0" y="9721"/>
            <a:ext cx="12192000" cy="76200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1800" dirty="0">
              <a:solidFill>
                <a:prstClr val="black"/>
              </a:solidFill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9406389" y="148519"/>
            <a:ext cx="2889956" cy="598488"/>
            <a:chOff x="4934462" y="121896"/>
            <a:chExt cx="2167467" cy="598488"/>
          </a:xfrm>
        </p:grpSpPr>
        <p:sp>
          <p:nvSpPr>
            <p:cNvPr id="9" name="TextBox 8"/>
            <p:cNvSpPr txBox="1"/>
            <p:nvPr userDrawn="1"/>
          </p:nvSpPr>
          <p:spPr>
            <a:xfrm>
              <a:off x="4934462" y="152857"/>
              <a:ext cx="81017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50" b="1" dirty="0">
                  <a:solidFill>
                    <a:prstClr val="white"/>
                  </a:solidFill>
                  <a:latin typeface="Arial Narrow" panose="020B0606020202030204" pitchFamily="34" charset="0"/>
                </a:rPr>
                <a:t>Fossil Energy</a:t>
              </a:r>
            </a:p>
          </p:txBody>
        </p:sp>
        <p:pic>
          <p:nvPicPr>
            <p:cNvPr id="10" name="Picture 12"/>
            <p:cNvPicPr>
              <a:picLocks noChangeAspect="1" noChangeArrowheads="1"/>
            </p:cNvPicPr>
            <p:nvPr userDrawn="1"/>
          </p:nvPicPr>
          <p:blipFill>
            <a:blip r:embed="rId9" cstate="print"/>
            <a:srcRect l="54683" r="41376"/>
            <a:stretch>
              <a:fillRect/>
            </a:stretch>
          </p:blipFill>
          <p:spPr bwMode="auto">
            <a:xfrm>
              <a:off x="5706533" y="121896"/>
              <a:ext cx="152400" cy="598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 rotWithShape="1">
            <a:blip r:embed="rId10"/>
            <a:srcRect l="45210"/>
            <a:stretch/>
          </p:blipFill>
          <p:spPr>
            <a:xfrm>
              <a:off x="5782733" y="121896"/>
              <a:ext cx="1319196" cy="524435"/>
            </a:xfrm>
            <a:prstGeom prst="rect">
              <a:avLst/>
            </a:prstGeom>
          </p:spPr>
        </p:pic>
      </p:grpSp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9721"/>
            <a:ext cx="10972800" cy="63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02823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882809-195B-4C71-AF45-AF8015062DE4}" type="datetimeFigureOut">
              <a:rPr lang="en-US" smtClean="0"/>
              <a:pPr/>
              <a:t>3/15/2018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1BBCF7-C2B2-490C-A676-4763179728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312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rgbClr val="373838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rgbClr val="373838"/>
          </a:solidFill>
          <a:latin typeface="Garamond" panose="02020404030301010803" pitchFamily="18" charset="0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373838"/>
          </a:solidFill>
          <a:latin typeface="Garamond" panose="02020404030301010803" pitchFamily="18" charset="0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373838"/>
          </a:solidFill>
          <a:latin typeface="Garamond" panose="02020404030301010803" pitchFamily="18" charset="0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73838"/>
          </a:solidFill>
          <a:latin typeface="Garamond" panose="02020404030301010803" pitchFamily="18" charset="0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73838"/>
          </a:solidFill>
          <a:latin typeface="Garamond" panose="02020404030301010803" pitchFamily="18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/>
              <a:t>Transformative Heat Exchanger Concepts: Heat Pipes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0628" y="1208302"/>
            <a:ext cx="9033029" cy="539484"/>
          </a:xfrm>
        </p:spPr>
        <p:txBody>
          <a:bodyPr/>
          <a:lstStyle/>
          <a:p>
            <a:r>
              <a:rPr lang="en-US" dirty="0"/>
              <a:t>Innovation - Lunch and Learn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0458994" y="1876150"/>
            <a:ext cx="1584960" cy="2717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solidFill>
                  <a:srgbClr val="98C93D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1" dirty="0">
                <a:solidFill>
                  <a:srgbClr val="373838"/>
                </a:solidFill>
                <a:latin typeface="Century Gothic" panose="020B0502020202020204" pitchFamily="34" charset="0"/>
              </a:rPr>
              <a:t>M</a:t>
            </a:r>
            <a:r>
              <a:rPr lang="en-US" sz="1400" b="1" i="0" baseline="0" dirty="0">
                <a:solidFill>
                  <a:srgbClr val="373838"/>
                </a:solidFill>
                <a:latin typeface="Century Gothic" panose="020B0502020202020204" pitchFamily="34" charset="0"/>
              </a:rPr>
              <a:t>arch 9, 2018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0627" y="1747786"/>
            <a:ext cx="9927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Jim Black </a:t>
            </a:r>
          </a:p>
        </p:txBody>
      </p:sp>
    </p:spTree>
    <p:extLst>
      <p:ext uri="{BB962C8B-B14F-4D97-AF65-F5344CB8AC3E}">
        <p14:creationId xmlns:p14="http://schemas.microsoft.com/office/powerpoint/2010/main" val="4060913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1F2B564-CD7D-4690-8574-FEEB50BDD8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08925" y="1544638"/>
            <a:ext cx="5504299" cy="401002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2CA8A1E-A547-474D-A969-EB069F8063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Heat Pipe Enhanced Recuperator Concept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DC901D23-2619-4756-9324-8DAC6AB908FD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84FB193-F4FD-4917-B4BD-B8E7C29437D3}"/>
              </a:ext>
            </a:extLst>
          </p:cNvPr>
          <p:cNvCxnSpPr>
            <a:cxnSpLocks/>
          </p:cNvCxnSpPr>
          <p:nvPr/>
        </p:nvCxnSpPr>
        <p:spPr>
          <a:xfrm flipV="1">
            <a:off x="2730843" y="3263707"/>
            <a:ext cx="1149179" cy="257969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triangle" w="lg" len="lg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1F029CA-C54D-470A-A701-BD259272629D}"/>
              </a:ext>
            </a:extLst>
          </p:cNvPr>
          <p:cNvSpPr txBox="1"/>
          <p:nvPr/>
        </p:nvSpPr>
        <p:spPr>
          <a:xfrm>
            <a:off x="796886" y="3299386"/>
            <a:ext cx="22736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194°C (381°F)</a:t>
            </a:r>
          </a:p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23.99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MPa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 (3,479 psi)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A8C0DF-0590-4E52-86A4-BA05A1E214BA}"/>
              </a:ext>
            </a:extLst>
          </p:cNvPr>
          <p:cNvSpPr txBox="1"/>
          <p:nvPr/>
        </p:nvSpPr>
        <p:spPr>
          <a:xfrm>
            <a:off x="9411130" y="1566931"/>
            <a:ext cx="22736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accent2"/>
                </a:solidFill>
                <a:latin typeface="Calibri" panose="020F0502020204030204" pitchFamily="34" charset="0"/>
              </a:rPr>
              <a:t>533°C (991°F)</a:t>
            </a:r>
          </a:p>
          <a:p>
            <a:pPr algn="r"/>
            <a:r>
              <a:rPr lang="en-US" b="1" dirty="0">
                <a:solidFill>
                  <a:schemeClr val="accent2"/>
                </a:solidFill>
                <a:latin typeface="Calibri" panose="020F0502020204030204" pitchFamily="34" charset="0"/>
              </a:rPr>
              <a:t>23.86 </a:t>
            </a:r>
            <a:r>
              <a:rPr lang="en-US" b="1" dirty="0" err="1">
                <a:solidFill>
                  <a:schemeClr val="accent2"/>
                </a:solidFill>
                <a:latin typeface="Calibri" panose="020F0502020204030204" pitchFamily="34" charset="0"/>
              </a:rPr>
              <a:t>MPa</a:t>
            </a:r>
            <a:r>
              <a:rPr lang="en-US" b="1" dirty="0">
                <a:solidFill>
                  <a:schemeClr val="accent2"/>
                </a:solidFill>
                <a:latin typeface="Calibri" panose="020F0502020204030204" pitchFamily="34" charset="0"/>
              </a:rPr>
              <a:t> (3,460 psi)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A230F37-BFE7-4915-8D58-6B7130A6D165}"/>
              </a:ext>
            </a:extLst>
          </p:cNvPr>
          <p:cNvCxnSpPr>
            <a:cxnSpLocks/>
          </p:cNvCxnSpPr>
          <p:nvPr/>
        </p:nvCxnSpPr>
        <p:spPr>
          <a:xfrm flipV="1">
            <a:off x="8261951" y="1955293"/>
            <a:ext cx="1149179" cy="257969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 w="lg" len="lg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FAA1628-19AD-4799-AD61-E4293EF05F99}"/>
              </a:ext>
            </a:extLst>
          </p:cNvPr>
          <p:cNvCxnSpPr>
            <a:cxnSpLocks/>
          </p:cNvCxnSpPr>
          <p:nvPr/>
        </p:nvCxnSpPr>
        <p:spPr>
          <a:xfrm flipH="1">
            <a:off x="2911151" y="4853234"/>
            <a:ext cx="1210962" cy="262463"/>
          </a:xfrm>
          <a:prstGeom prst="straightConnector1">
            <a:avLst/>
          </a:prstGeom>
          <a:ln w="28575">
            <a:solidFill>
              <a:srgbClr val="0070C0"/>
            </a:solidFill>
            <a:tailEnd type="triangle" w="lg" len="lg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A91CC70-4BD8-445D-B77F-0A01F39843CF}"/>
              </a:ext>
            </a:extLst>
          </p:cNvPr>
          <p:cNvCxnSpPr>
            <a:cxnSpLocks/>
          </p:cNvCxnSpPr>
          <p:nvPr/>
        </p:nvCxnSpPr>
        <p:spPr>
          <a:xfrm flipH="1">
            <a:off x="8475421" y="3558746"/>
            <a:ext cx="1224633" cy="274792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66F656DD-7690-45EB-8B26-3A0049644CE4}"/>
              </a:ext>
            </a:extLst>
          </p:cNvPr>
          <p:cNvSpPr txBox="1"/>
          <p:nvPr/>
        </p:nvSpPr>
        <p:spPr>
          <a:xfrm>
            <a:off x="9431124" y="3299385"/>
            <a:ext cx="22736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</a:rPr>
              <a:t>581°C (1,078°F)</a:t>
            </a:r>
          </a:p>
          <a:p>
            <a:pPr algn="r"/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</a:rPr>
              <a:t>8.96 </a:t>
            </a:r>
            <a:r>
              <a:rPr lang="en-US" b="1" dirty="0" err="1">
                <a:solidFill>
                  <a:srgbClr val="C00000"/>
                </a:solidFill>
                <a:latin typeface="Calibri" panose="020F0502020204030204" pitchFamily="34" charset="0"/>
              </a:rPr>
              <a:t>MPa</a:t>
            </a: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</a:rPr>
              <a:t> (1,299 psi)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3FA52D1-1340-4440-A937-83864B606501}"/>
              </a:ext>
            </a:extLst>
          </p:cNvPr>
          <p:cNvSpPr txBox="1"/>
          <p:nvPr/>
        </p:nvSpPr>
        <p:spPr>
          <a:xfrm>
            <a:off x="796886" y="4792531"/>
            <a:ext cx="22736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</a:rPr>
              <a:t>204°C (399°F)</a:t>
            </a:r>
          </a:p>
          <a:p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</a:rPr>
              <a:t>8.83 </a:t>
            </a:r>
            <a:r>
              <a:rPr lang="en-US" b="1" dirty="0" err="1">
                <a:solidFill>
                  <a:srgbClr val="0070C0"/>
                </a:solidFill>
                <a:latin typeface="Calibri" panose="020F0502020204030204" pitchFamily="34" charset="0"/>
              </a:rPr>
              <a:t>MPa</a:t>
            </a:r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</a:rPr>
              <a:t> (1,280 psi)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03104F-92FE-49F8-84DE-289EFBD1BFD1}"/>
              </a:ext>
            </a:extLst>
          </p:cNvPr>
          <p:cNvSpPr txBox="1"/>
          <p:nvPr/>
        </p:nvSpPr>
        <p:spPr>
          <a:xfrm rot="20717428">
            <a:off x="4890501" y="1856403"/>
            <a:ext cx="1520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Cold Side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849E958-AC9A-417F-AE41-4CA964FEA3B4}"/>
              </a:ext>
            </a:extLst>
          </p:cNvPr>
          <p:cNvSpPr txBox="1"/>
          <p:nvPr/>
        </p:nvSpPr>
        <p:spPr>
          <a:xfrm rot="20717428">
            <a:off x="5977850" y="4799799"/>
            <a:ext cx="1520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Hot Side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8B98C32-CE59-417E-81AC-2D5C24251AAB}"/>
              </a:ext>
            </a:extLst>
          </p:cNvPr>
          <p:cNvSpPr txBox="1"/>
          <p:nvPr/>
        </p:nvSpPr>
        <p:spPr>
          <a:xfrm rot="20821484">
            <a:off x="2563318" y="3159164"/>
            <a:ext cx="10555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Cold Stream In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CB52657-0002-4CE8-8A88-DF29CA926EEE}"/>
              </a:ext>
            </a:extLst>
          </p:cNvPr>
          <p:cNvSpPr txBox="1"/>
          <p:nvPr/>
        </p:nvSpPr>
        <p:spPr>
          <a:xfrm rot="20821484">
            <a:off x="8559979" y="3414542"/>
            <a:ext cx="10555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Hot Stream In</a:t>
            </a:r>
          </a:p>
        </p:txBody>
      </p:sp>
    </p:spTree>
    <p:extLst>
      <p:ext uri="{BB962C8B-B14F-4D97-AF65-F5344CB8AC3E}">
        <p14:creationId xmlns:p14="http://schemas.microsoft.com/office/powerpoint/2010/main" val="6219592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A1CD013-B647-4E69-B754-8C1C5503C8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12608"/>
          <a:stretch/>
        </p:blipFill>
        <p:spPr>
          <a:xfrm>
            <a:off x="5809788" y="964836"/>
            <a:ext cx="4506601" cy="2816942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EF4CB2A-1DA8-403A-89B3-70E8981EEB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71" y="1202573"/>
            <a:ext cx="5987407" cy="287685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Working Fluid</a:t>
            </a:r>
          </a:p>
          <a:p>
            <a:pPr lvl="1"/>
            <a:r>
              <a:rPr lang="en-US" dirty="0"/>
              <a:t>Operating temperature must be between triple point and critical point of fluid (phase change region)</a:t>
            </a:r>
          </a:p>
          <a:p>
            <a:pPr lvl="1"/>
            <a:r>
              <a:rPr lang="en-US" dirty="0"/>
              <a:t>High figure of merit required – M =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lang="en-US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lang="en-US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fg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baseline="-25000" dirty="0"/>
              <a:t>l</a:t>
            </a:r>
          </a:p>
          <a:p>
            <a:pPr lvl="2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lang="en-US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- l</a:t>
            </a:r>
            <a:r>
              <a:rPr lang="en-US" dirty="0"/>
              <a:t>iquid density – high</a:t>
            </a:r>
          </a:p>
          <a:p>
            <a:pPr lvl="2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lang="en-US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- s</a:t>
            </a:r>
            <a:r>
              <a:rPr lang="en-US" dirty="0"/>
              <a:t>urface tension – high</a:t>
            </a:r>
          </a:p>
          <a:p>
            <a:pPr lvl="2"/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fg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 l</a:t>
            </a:r>
            <a:r>
              <a:rPr lang="en-US" dirty="0"/>
              <a:t>atent heat – high</a:t>
            </a:r>
          </a:p>
          <a:p>
            <a:pPr lvl="2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- l</a:t>
            </a:r>
            <a:r>
              <a:rPr lang="en-US" dirty="0"/>
              <a:t>iquid viscosity – low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DC6922B-A836-4977-8B7E-2716F4072C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Heat Pipe and Thermosyphon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2C57D470-B6C3-48B0-BDB5-AA67245EF551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sz="2400" dirty="0"/>
              <a:t>Design Consideration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84DE4302-0643-404A-982D-7E15A409A5DD}"/>
              </a:ext>
            </a:extLst>
          </p:cNvPr>
          <p:cNvSpPr txBox="1">
            <a:spLocks/>
          </p:cNvSpPr>
          <p:nvPr/>
        </p:nvSpPr>
        <p:spPr>
          <a:xfrm>
            <a:off x="29571" y="4050241"/>
            <a:ext cx="8466973" cy="4307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Working fluid will be at saturation pressure for working temp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2C3C3AB-BEC3-49A7-B536-AC7F2C8999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6770" y="2009422"/>
            <a:ext cx="2999919" cy="4137378"/>
          </a:xfrm>
          <a:prstGeom prst="rect">
            <a:avLst/>
          </a:prstGeom>
        </p:spPr>
      </p:pic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083F4F20-8021-4AF4-872E-AC4A04B71046}"/>
              </a:ext>
            </a:extLst>
          </p:cNvPr>
          <p:cNvSpPr txBox="1">
            <a:spLocks/>
          </p:cNvSpPr>
          <p:nvPr/>
        </p:nvSpPr>
        <p:spPr>
          <a:xfrm>
            <a:off x="29571" y="4471220"/>
            <a:ext cx="8466973" cy="191911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Container</a:t>
            </a:r>
          </a:p>
          <a:p>
            <a:pPr lvl="1"/>
            <a:r>
              <a:rPr lang="en-US" dirty="0"/>
              <a:t>Material must be compatible with working fluid and process fluid </a:t>
            </a:r>
          </a:p>
          <a:p>
            <a:r>
              <a:rPr lang="en-US" dirty="0"/>
              <a:t>Wick – not necessary for pure thermosyphon</a:t>
            </a:r>
          </a:p>
          <a:p>
            <a:pPr lvl="1"/>
            <a:r>
              <a:rPr lang="en-US" dirty="0"/>
              <a:t>Wick type can be selected for high capillary pumping, high thermal conductivity, or high permeability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346F0D-41FF-4E79-9E26-5536DB5BD6D3}"/>
              </a:ext>
            </a:extLst>
          </p:cNvPr>
          <p:cNvSpPr txBox="1"/>
          <p:nvPr/>
        </p:nvSpPr>
        <p:spPr>
          <a:xfrm>
            <a:off x="10528417" y="2489584"/>
            <a:ext cx="232756" cy="200055"/>
          </a:xfrm>
          <a:prstGeom prst="rect">
            <a:avLst/>
          </a:prstGeom>
          <a:solidFill>
            <a:srgbClr val="4700FC"/>
          </a:solidFill>
        </p:spPr>
        <p:txBody>
          <a:bodyPr wrap="square" lIns="9144" rIns="9144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860CAC-0EF8-400C-B281-102C03BADB61}"/>
              </a:ext>
            </a:extLst>
          </p:cNvPr>
          <p:cNvSpPr txBox="1"/>
          <p:nvPr/>
        </p:nvSpPr>
        <p:spPr>
          <a:xfrm>
            <a:off x="6992814" y="6349963"/>
            <a:ext cx="4496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Ref: Amir </a:t>
            </a:r>
            <a:r>
              <a:rPr lang="en-US" sz="1200" dirty="0" err="1"/>
              <a:t>Faghri</a:t>
            </a:r>
            <a:r>
              <a:rPr lang="en-US" sz="1200" dirty="0"/>
              <a:t>, “Heat Pipes: Review, Opportunities and Challenges</a:t>
            </a:r>
          </a:p>
        </p:txBody>
      </p:sp>
    </p:spTree>
    <p:extLst>
      <p:ext uri="{BB962C8B-B14F-4D97-AF65-F5344CB8AC3E}">
        <p14:creationId xmlns:p14="http://schemas.microsoft.com/office/powerpoint/2010/main" val="172501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8" grpId="0"/>
      <p:bldP spid="10" grpId="0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07CD19F3-2D0E-47AA-A330-E32C7454F1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6020" y="1843764"/>
            <a:ext cx="6221985" cy="2805504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99C2529D-ACD4-42C5-A35B-0D7A747796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Working Fluid Options</a:t>
            </a: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B1049608-CB08-4018-910D-FBF466A8BC58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sz="2400" dirty="0"/>
              <a:t>Working Fluid Options for High Temperature Recuperator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E17113-262E-46AB-B8A4-E797D3F02B0D}"/>
              </a:ext>
            </a:extLst>
          </p:cNvPr>
          <p:cNvSpPr txBox="1"/>
          <p:nvPr/>
        </p:nvSpPr>
        <p:spPr>
          <a:xfrm>
            <a:off x="270628" y="1390474"/>
            <a:ext cx="544539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Cold End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~470K – 550K (200°C - 280°C, 400°F - 530°F)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Water is suitable working fluid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Hot End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~723K - 830K (450°C - 560°C, 840°F - 1,040°F)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Cesium is suitable working fluid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Intermediate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~550K – 723K (280°C - 450°C, 400°F - 840°F)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Working fluid ???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Sulfur polymerizes around 190°C creating startup challenge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Hydrocarbons are unstable at higher temperatures making upsets problematic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Advanced Cooling Technologies (Heat Pipe manufacturer and developer) suggests that cesium could be used to lower temperature.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Temperature range overlap is required for operability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96259F-7BE4-4976-8382-F6BA07D47EC1}"/>
              </a:ext>
            </a:extLst>
          </p:cNvPr>
          <p:cNvSpPr txBox="1"/>
          <p:nvPr/>
        </p:nvSpPr>
        <p:spPr>
          <a:xfrm>
            <a:off x="5737583" y="1497301"/>
            <a:ext cx="62004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Working Fluid Temperature Range and Compatible Envelope Materials</a:t>
            </a:r>
          </a:p>
        </p:txBody>
      </p:sp>
    </p:spTree>
    <p:extLst>
      <p:ext uri="{BB962C8B-B14F-4D97-AF65-F5344CB8AC3E}">
        <p14:creationId xmlns:p14="http://schemas.microsoft.com/office/powerpoint/2010/main" val="329170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EF4CB2A-1DA8-403A-89B3-70E8981EEB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782" y="1251213"/>
            <a:ext cx="11277600" cy="4373732"/>
          </a:xfrm>
        </p:spPr>
        <p:txBody>
          <a:bodyPr>
            <a:normAutofit/>
          </a:bodyPr>
          <a:lstStyle/>
          <a:p>
            <a:r>
              <a:rPr lang="en-US" dirty="0"/>
              <a:t>The capacity is determined by the most restrictive of the following physical aspects of the heat pipe.</a:t>
            </a:r>
          </a:p>
          <a:p>
            <a:pPr lvl="1"/>
            <a:r>
              <a:rPr lang="en-US" dirty="0"/>
              <a:t>Heat transfer resistance network – next slide</a:t>
            </a:r>
          </a:p>
          <a:p>
            <a:pPr lvl="1"/>
            <a:r>
              <a:rPr lang="en-US" dirty="0"/>
              <a:t>Capillary limit – flow through wick - consideration only for heat pipe</a:t>
            </a:r>
          </a:p>
          <a:p>
            <a:pPr lvl="1"/>
            <a:r>
              <a:rPr lang="en-US" dirty="0"/>
              <a:t>Sonic limit – gas velocity is too high</a:t>
            </a:r>
          </a:p>
          <a:p>
            <a:pPr lvl="1"/>
            <a:r>
              <a:rPr lang="en-US" dirty="0"/>
              <a:t>Entrainment limit – consideration only for heat pipe</a:t>
            </a:r>
          </a:p>
          <a:p>
            <a:pPr lvl="1"/>
            <a:r>
              <a:rPr lang="en-US" dirty="0"/>
              <a:t>Boiling limit – high boiling flux prevents liquid from contacting wall in evaporator section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DC6922B-A836-4977-8B7E-2716F4072C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Heat Pipe and Thermosyphon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2C57D470-B6C3-48B0-BDB5-AA67245EF551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sz="2400" dirty="0"/>
              <a:t>Capacity</a:t>
            </a:r>
          </a:p>
        </p:txBody>
      </p:sp>
    </p:spTree>
    <p:extLst>
      <p:ext uri="{BB962C8B-B14F-4D97-AF65-F5344CB8AC3E}">
        <p14:creationId xmlns:p14="http://schemas.microsoft.com/office/powerpoint/2010/main" val="364727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DC6922B-A836-4977-8B7E-2716F4072C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Heat Exchanger Resistance Networks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000291D-3A6C-4374-A5D0-04B4C8A58C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628" y="1251427"/>
            <a:ext cx="4205690" cy="1346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4536D35-CE73-4B56-A8A8-D8DF49B5C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628" y="3109147"/>
            <a:ext cx="4222626" cy="24539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BA294F-BF8A-4F54-A4E9-A576E7DC7A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4034" y="1251427"/>
            <a:ext cx="7057515" cy="4593469"/>
          </a:xfrm>
          <a:prstGeom prst="rect">
            <a:avLst/>
          </a:prstGeom>
        </p:spPr>
      </p:pic>
      <p:sp>
        <p:nvSpPr>
          <p:cNvPr id="7" name="Subtitle 6">
            <a:extLst>
              <a:ext uri="{FF2B5EF4-FFF2-40B4-BE49-F238E27FC236}">
                <a16:creationId xmlns:a16="http://schemas.microsoft.com/office/drawing/2014/main" id="{2DE111C1-520A-4A86-999F-41FAAB6BF9AB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7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DC6922B-A836-4977-8B7E-2716F4072C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Heat Pipe/Thermosyphon Enhanced Recuperator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2C57D470-B6C3-48B0-BDB5-AA67245EF551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dirty="0"/>
              <a:t>Advantages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1420900-FD35-4521-B222-6C5F77CF50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627" y="1379061"/>
            <a:ext cx="9954028" cy="4010336"/>
          </a:xfrm>
        </p:spPr>
        <p:txBody>
          <a:bodyPr>
            <a:normAutofit/>
          </a:bodyPr>
          <a:lstStyle/>
          <a:p>
            <a:r>
              <a:rPr lang="en-US" dirty="0"/>
              <a:t>Process fluids can be housed in separate vessels transferring the heat between vessels using the heat pipe or thermosyphon.  Individual vessels can be designed for minimum required pressure.</a:t>
            </a:r>
          </a:p>
          <a:p>
            <a:r>
              <a:rPr lang="en-US" dirty="0"/>
              <a:t>Extended surface can be attached to heat pipe that is not a pressure boundary allowing for thinner and less costly materials of construction.</a:t>
            </a:r>
          </a:p>
          <a:p>
            <a:r>
              <a:rPr lang="en-US" dirty="0" err="1"/>
              <a:t>Headering</a:t>
            </a:r>
            <a:r>
              <a:rPr lang="en-US" dirty="0"/>
              <a:t> requirements are minimal if any since process fluids are in separate vessels.</a:t>
            </a:r>
          </a:p>
        </p:txBody>
      </p:sp>
    </p:spTree>
    <p:extLst>
      <p:ext uri="{BB962C8B-B14F-4D97-AF65-F5344CB8AC3E}">
        <p14:creationId xmlns:p14="http://schemas.microsoft.com/office/powerpoint/2010/main" val="3798468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DC6922B-A836-4977-8B7E-2716F4072C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Heat Pipe/Thermosyphon Enhanced Recuperator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2C57D470-B6C3-48B0-BDB5-AA67245EF551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dirty="0"/>
              <a:t>Challenges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5E2DD53-93E3-4CD7-87C1-2520C8EBD4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Identify a medium temperature working fluid or extending the range of the high temperature fluid</a:t>
            </a:r>
          </a:p>
          <a:p>
            <a:pPr>
              <a:spcBef>
                <a:spcPts val="1200"/>
              </a:spcBef>
            </a:pPr>
            <a:r>
              <a:rPr lang="en-US" dirty="0"/>
              <a:t>Develop a configuration that addresses the additional heat transfer resistances</a:t>
            </a:r>
          </a:p>
          <a:p>
            <a:pPr>
              <a:spcBef>
                <a:spcPts val="1200"/>
              </a:spcBef>
            </a:pPr>
            <a:r>
              <a:rPr lang="en-US" dirty="0"/>
              <a:t>Develop a configuration with extended surface on the process fluid side that is conducive to manufacture</a:t>
            </a:r>
          </a:p>
          <a:p>
            <a:pPr>
              <a:spcBef>
                <a:spcPts val="1200"/>
              </a:spcBef>
            </a:pPr>
            <a:r>
              <a:rPr lang="en-US" dirty="0"/>
              <a:t>Develop high capacity heat pipe/thermosyphon – likely need a design that transfers 10’s of kW per unit at recuperator conditions</a:t>
            </a:r>
          </a:p>
        </p:txBody>
      </p:sp>
    </p:spTree>
    <p:extLst>
      <p:ext uri="{BB962C8B-B14F-4D97-AF65-F5344CB8AC3E}">
        <p14:creationId xmlns:p14="http://schemas.microsoft.com/office/powerpoint/2010/main" val="850893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326EDD-CB92-4146-AB87-F9751E20F67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97027" y="778081"/>
            <a:ext cx="2587215" cy="488903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DC6922B-A836-4977-8B7E-2716F4072C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Thermosyphon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2C57D470-B6C3-48B0-BDB5-AA67245EF551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dirty="0"/>
              <a:t>Numerical Model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5E2DD53-93E3-4CD7-87C1-2520C8EBD4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627" y="1275576"/>
            <a:ext cx="7882773" cy="4010336"/>
          </a:xfrm>
        </p:spPr>
        <p:txBody>
          <a:bodyPr/>
          <a:lstStyle/>
          <a:p>
            <a:r>
              <a:rPr lang="en-US" dirty="0"/>
              <a:t>Evaporator section</a:t>
            </a:r>
          </a:p>
          <a:p>
            <a:pPr lvl="1"/>
            <a:r>
              <a:rPr lang="en-US" dirty="0"/>
              <a:t>Flow boiling through dispersed bubbly (&lt;20% quality) and annular (20% &lt; quality &lt; 90%) flow regimes.  Fluid will exit evaporator section as mist flow (quality &gt; 90%)  </a:t>
            </a:r>
          </a:p>
          <a:p>
            <a:r>
              <a:rPr lang="en-US" dirty="0"/>
              <a:t>Condenser section</a:t>
            </a:r>
          </a:p>
          <a:p>
            <a:pPr lvl="1"/>
            <a:r>
              <a:rPr lang="en-US" dirty="0"/>
              <a:t>Film wise condensation inside vertical tubes</a:t>
            </a:r>
          </a:p>
          <a:p>
            <a:r>
              <a:rPr lang="en-US" dirty="0"/>
              <a:t>Vapor riser and liquid </a:t>
            </a:r>
            <a:r>
              <a:rPr lang="en-US" dirty="0" err="1"/>
              <a:t>downcomer</a:t>
            </a:r>
            <a:endParaRPr lang="en-US" dirty="0"/>
          </a:p>
          <a:p>
            <a:pPr lvl="1"/>
            <a:r>
              <a:rPr lang="en-US" dirty="0"/>
              <a:t>Assume single phase flow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EE5038-6673-40F8-A534-8E423EC87F84}"/>
              </a:ext>
            </a:extLst>
          </p:cNvPr>
          <p:cNvSpPr txBox="1"/>
          <p:nvPr/>
        </p:nvSpPr>
        <p:spPr>
          <a:xfrm>
            <a:off x="7370617" y="5770700"/>
            <a:ext cx="4322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Ref: </a:t>
            </a:r>
            <a:r>
              <a:rPr lang="en-US" sz="1200" dirty="0" err="1"/>
              <a:t>Chehade</a:t>
            </a:r>
            <a:r>
              <a:rPr lang="en-US" sz="1200" dirty="0"/>
              <a:t> et al, “Experimental investigation and modeling of a loop thermosyphon for cooling with zero electrical consumption”</a:t>
            </a:r>
          </a:p>
        </p:txBody>
      </p:sp>
    </p:spTree>
    <p:extLst>
      <p:ext uri="{BB962C8B-B14F-4D97-AF65-F5344CB8AC3E}">
        <p14:creationId xmlns:p14="http://schemas.microsoft.com/office/powerpoint/2010/main" val="83130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DC6922B-A836-4977-8B7E-2716F4072C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Project Approach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5E2DD53-93E3-4CD7-87C1-2520C8EBD4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627" y="1544979"/>
            <a:ext cx="10771446" cy="4521027"/>
          </a:xfrm>
        </p:spPr>
        <p:txBody>
          <a:bodyPr>
            <a:noAutofit/>
          </a:bodyPr>
          <a:lstStyle/>
          <a:p>
            <a:r>
              <a:rPr lang="en-US" dirty="0"/>
              <a:t>Develop thermosyphon model</a:t>
            </a:r>
          </a:p>
          <a:p>
            <a:r>
              <a:rPr lang="en-US" dirty="0"/>
              <a:t>Develop heat exchanger model</a:t>
            </a:r>
          </a:p>
          <a:p>
            <a:r>
              <a:rPr lang="en-US" dirty="0"/>
              <a:t>Merge thermosyphon and heat exchanger models</a:t>
            </a:r>
          </a:p>
          <a:p>
            <a:r>
              <a:rPr lang="en-US" dirty="0"/>
              <a:t>Develop a conceptual design for the high temperature recuperator for the STEP (10 </a:t>
            </a:r>
            <a:r>
              <a:rPr lang="en-US" dirty="0" err="1"/>
              <a:t>MWe</a:t>
            </a:r>
            <a:r>
              <a:rPr lang="en-US" dirty="0"/>
              <a:t>) project</a:t>
            </a:r>
          </a:p>
          <a:p>
            <a:r>
              <a:rPr lang="en-US" dirty="0"/>
              <a:t>Estimate the material requirements</a:t>
            </a:r>
          </a:p>
          <a:p>
            <a:r>
              <a:rPr lang="en-US" dirty="0"/>
              <a:t>Compare with other recuperators under development</a:t>
            </a:r>
          </a:p>
          <a:p>
            <a:r>
              <a:rPr lang="en-US" dirty="0"/>
              <a:t>Go/no go decision</a:t>
            </a:r>
          </a:p>
          <a:p>
            <a:r>
              <a:rPr lang="en-US" dirty="0"/>
              <a:t>If “go” then design and test a prototype thermosyphon loop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4C26F0D8-A174-49EC-99EE-5A07EEDA4A26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10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4D2D310-556A-4487-8F81-8C4C809BC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6707" y="3140100"/>
            <a:ext cx="3082173" cy="9950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Questions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42EE019-0B1F-4EB8-A6C5-AB10478C2E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86EFDC0-89B6-4763-98FA-AB33BDE105C4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4639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331F4AD-FF75-4F46-8326-91C15D5A0C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628" y="1414351"/>
            <a:ext cx="11580921" cy="502999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Fossil Energy Headquarters</a:t>
            </a:r>
          </a:p>
          <a:p>
            <a:pPr lvl="1"/>
            <a:r>
              <a:rPr lang="en-US" dirty="0"/>
              <a:t>Darren Mollot</a:t>
            </a:r>
          </a:p>
          <a:p>
            <a:r>
              <a:rPr lang="en-US" dirty="0"/>
              <a:t>Ames National Laboratory/ Iowa State</a:t>
            </a:r>
          </a:p>
          <a:p>
            <a:pPr lvl="1"/>
            <a:r>
              <a:rPr lang="en-US" dirty="0"/>
              <a:t>Jun Cui</a:t>
            </a:r>
          </a:p>
          <a:p>
            <a:r>
              <a:rPr lang="en-US" dirty="0"/>
              <a:t>Oak Ridge National Laboratory</a:t>
            </a:r>
          </a:p>
          <a:p>
            <a:pPr lvl="1"/>
            <a:r>
              <a:rPr lang="en-US" dirty="0"/>
              <a:t>Adrian Sabau</a:t>
            </a:r>
          </a:p>
          <a:p>
            <a:pPr lvl="1"/>
            <a:r>
              <a:rPr lang="en-US" dirty="0"/>
              <a:t>Lonnie Love</a:t>
            </a:r>
          </a:p>
          <a:p>
            <a:pPr lvl="1"/>
            <a:r>
              <a:rPr lang="en-US" dirty="0"/>
              <a:t>Yarom Polsky</a:t>
            </a:r>
          </a:p>
          <a:p>
            <a:pPr lvl="1"/>
            <a:r>
              <a:rPr lang="en-US" dirty="0"/>
              <a:t>Stefani Pemberton</a:t>
            </a:r>
          </a:p>
          <a:p>
            <a:pPr lvl="1"/>
            <a:r>
              <a:rPr lang="en-US" dirty="0"/>
              <a:t>Ryan Dehoff</a:t>
            </a:r>
          </a:p>
          <a:p>
            <a:pPr lvl="1"/>
            <a:r>
              <a:rPr lang="en-US" dirty="0"/>
              <a:t>William Peter</a:t>
            </a:r>
          </a:p>
          <a:p>
            <a:pPr lvl="1"/>
            <a:r>
              <a:rPr lang="en-US" dirty="0"/>
              <a:t>Abas </a:t>
            </a:r>
            <a:r>
              <a:rPr lang="en-US" dirty="0" err="1"/>
              <a:t>Abdoli</a:t>
            </a:r>
            <a:endParaRPr lang="en-US" dirty="0"/>
          </a:p>
          <a:p>
            <a:r>
              <a:rPr lang="en-US" dirty="0"/>
              <a:t>National Energy Technology Laboratory</a:t>
            </a:r>
          </a:p>
          <a:p>
            <a:pPr lvl="1"/>
            <a:r>
              <a:rPr lang="en-US" dirty="0"/>
              <a:t>Omer Dogan</a:t>
            </a:r>
          </a:p>
          <a:p>
            <a:pPr lvl="1"/>
            <a:r>
              <a:rPr lang="en-US" dirty="0"/>
              <a:t>Erik Shuster</a:t>
            </a:r>
          </a:p>
          <a:p>
            <a:pPr lvl="1"/>
            <a:r>
              <a:rPr lang="en-US" dirty="0"/>
              <a:t>Jim Black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712BCDA-481F-49EC-835D-3F39D5F467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Project Team</a:t>
            </a:r>
          </a:p>
        </p:txBody>
      </p:sp>
    </p:spTree>
    <p:extLst>
      <p:ext uri="{BB962C8B-B14F-4D97-AF65-F5344CB8AC3E}">
        <p14:creationId xmlns:p14="http://schemas.microsoft.com/office/powerpoint/2010/main" val="28941657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7A80A70-AB34-4A7F-8E1F-BA358A3D9E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9FC139A-AE95-47E4-A171-90952D6745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20541771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474BD746-B547-4E68-9541-B7271B1AB9BB}"/>
                  </a:ext>
                </a:extLst>
              </p:cNvPr>
              <p:cNvSpPr>
                <a:spLocks noGrp="1"/>
              </p:cNvSpPr>
              <p:nvPr>
                <p:ph type="ctr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US" dirty="0"/>
                  <a:t>sCO</a:t>
                </a:r>
                <a14:m>
                  <m:oMath xmlns:m="http://schemas.openxmlformats.org/officeDocument/2006/math">
                    <m:r>
                      <a:rPr lang="en-US" i="1" baseline="-25000" dirty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dirty="0"/>
                  <a:t> Power Cycle - Indirect</a:t>
                </a:r>
              </a:p>
            </p:txBody>
          </p:sp>
        </mc:Choice>
        <mc:Fallback xmlns="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474BD746-B547-4E68-9541-B7271B1AB9B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blipFill>
                <a:blip r:embed="rId2"/>
                <a:stretch>
                  <a:fillRect l="-1579" t="-22449" b="-387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ubtitle 3">
            <a:extLst>
              <a:ext uri="{FF2B5EF4-FFF2-40B4-BE49-F238E27FC236}">
                <a16:creationId xmlns:a16="http://schemas.microsoft.com/office/drawing/2014/main" id="{96B2D5F5-B8FC-46D4-8B08-0B89FA8C6C76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10 MWe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92D49A5-F021-4D19-B421-9F9B3D0AA9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38057" y="861248"/>
            <a:ext cx="7405647" cy="53476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5BBF0C-39E3-497F-89DB-D8297BFB2BA6}"/>
              </a:ext>
            </a:extLst>
          </p:cNvPr>
          <p:cNvSpPr txBox="1"/>
          <p:nvPr/>
        </p:nvSpPr>
        <p:spPr>
          <a:xfrm>
            <a:off x="9785811" y="5947279"/>
            <a:ext cx="10118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373838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(Source: NETL)</a:t>
            </a:r>
          </a:p>
        </p:txBody>
      </p:sp>
    </p:spTree>
    <p:extLst>
      <p:ext uri="{BB962C8B-B14F-4D97-AF65-F5344CB8AC3E}">
        <p14:creationId xmlns:p14="http://schemas.microsoft.com/office/powerpoint/2010/main" val="4279758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30A6031-431A-4084-B133-42923F13DF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sCO</a:t>
            </a:r>
            <a:r>
              <a:rPr lang="en-US" baseline="-25000" dirty="0"/>
              <a:t>2</a:t>
            </a:r>
            <a:r>
              <a:rPr lang="en-US" dirty="0"/>
              <a:t> Power Cycles</a:t>
            </a:r>
          </a:p>
          <a:p>
            <a:r>
              <a:rPr lang="en-US" dirty="0"/>
              <a:t>Recuperator Development</a:t>
            </a:r>
          </a:p>
          <a:p>
            <a:r>
              <a:rPr lang="en-US" dirty="0"/>
              <a:t>Heat Pipes and Thermosyphon</a:t>
            </a:r>
          </a:p>
          <a:p>
            <a:r>
              <a:rPr lang="en-US" dirty="0"/>
              <a:t>Heat Exchanger Resistance Networks</a:t>
            </a:r>
          </a:p>
          <a:p>
            <a:r>
              <a:rPr lang="en-US" dirty="0"/>
              <a:t>Thermosyphon Numerical Model</a:t>
            </a:r>
          </a:p>
          <a:p>
            <a:r>
              <a:rPr lang="en-US" dirty="0"/>
              <a:t>Project Steps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42F6704-8F29-4B6E-B9BA-5DA1206081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Presentation Outline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8B82E4-9821-4AF5-B954-9C7489AFD8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357" y="1206229"/>
            <a:ext cx="3203643" cy="504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1658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89A11EA-3CEF-45C8-A553-106EB14D1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627" y="1544979"/>
            <a:ext cx="6121381" cy="170865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Indirect-Fired</a:t>
            </a:r>
          </a:p>
          <a:p>
            <a:pPr lvl="1"/>
            <a:r>
              <a:rPr lang="en-US" dirty="0"/>
              <a:t>PR ~3:1</a:t>
            </a:r>
          </a:p>
          <a:p>
            <a:pPr lvl="1"/>
            <a:r>
              <a:rPr lang="en-US" dirty="0"/>
              <a:t>TIT ~715°C (or higher)</a:t>
            </a:r>
          </a:p>
          <a:p>
            <a:pPr lvl="1"/>
            <a:r>
              <a:rPr lang="en-US" dirty="0"/>
              <a:t>Cooler Temp ~35°C (or lower)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HTR inlet temp ~ 580°C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B8C7FFD-5151-4B06-B1E7-88AE931210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Basic sCO</a:t>
            </a:r>
            <a:r>
              <a:rPr lang="en-US" baseline="-25000" dirty="0"/>
              <a:t>2</a:t>
            </a:r>
            <a:r>
              <a:rPr lang="en-US" dirty="0"/>
              <a:t> Power Cycle Configurations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CF04800-FA84-4E4B-A521-239C1E9BA4DD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8">
            <a:extLst>
              <a:ext uri="{FF2B5EF4-FFF2-40B4-BE49-F238E27FC236}">
                <a16:creationId xmlns:a16="http://schemas.microsoft.com/office/drawing/2014/main" id="{4086D5FF-62B0-4104-ABDE-85299445F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6216" y="4118062"/>
            <a:ext cx="4245753" cy="16356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49B629-D99F-47D8-B719-789B62AD33B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77775" y="1883534"/>
            <a:ext cx="4435174" cy="14915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020852-0CB2-47AC-B2FE-0AA6077361BC}"/>
              </a:ext>
            </a:extLst>
          </p:cNvPr>
          <p:cNvSpPr txBox="1"/>
          <p:nvPr/>
        </p:nvSpPr>
        <p:spPr>
          <a:xfrm>
            <a:off x="6925011" y="1544980"/>
            <a:ext cx="40479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73838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Indirect sCO</a:t>
            </a:r>
            <a:r>
              <a:rPr kumimoji="0" lang="en-US" sz="1600" b="1" i="0" u="none" strike="noStrike" kern="1200" cap="none" spc="0" normalizeH="0" baseline="-25000" noProof="0" dirty="0">
                <a:ln>
                  <a:noFill/>
                </a:ln>
                <a:solidFill>
                  <a:srgbClr val="373838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2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73838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Recompression Brayton Cycle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1FCD0D-3C64-4BD1-A88B-A3EF1D1CAC81}"/>
              </a:ext>
            </a:extLst>
          </p:cNvPr>
          <p:cNvSpPr txBox="1"/>
          <p:nvPr/>
        </p:nvSpPr>
        <p:spPr>
          <a:xfrm>
            <a:off x="10233177" y="3253630"/>
            <a:ext cx="10118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373838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(Source: NETL)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A34682-A7BB-4FE3-95BB-A85DA75EDE0C}"/>
              </a:ext>
            </a:extLst>
          </p:cNvPr>
          <p:cNvSpPr txBox="1"/>
          <p:nvPr/>
        </p:nvSpPr>
        <p:spPr>
          <a:xfrm>
            <a:off x="10101134" y="5753721"/>
            <a:ext cx="10118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373838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(Source: NETL)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E36B29-1D05-4CA9-944E-F08343A004FE}"/>
              </a:ext>
            </a:extLst>
          </p:cNvPr>
          <p:cNvSpPr txBox="1"/>
          <p:nvPr/>
        </p:nvSpPr>
        <p:spPr>
          <a:xfrm>
            <a:off x="8287752" y="3808419"/>
            <a:ext cx="18133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73838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Direct sCO</a:t>
            </a:r>
            <a:r>
              <a:rPr kumimoji="0" lang="en-US" sz="1600" b="1" i="0" u="none" strike="noStrike" kern="1200" cap="none" spc="0" normalizeH="0" baseline="-25000" noProof="0" dirty="0">
                <a:ln>
                  <a:noFill/>
                </a:ln>
                <a:solidFill>
                  <a:srgbClr val="373838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2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73838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Cycle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BD8A8C4F-A755-4FCC-B7C5-2C59F8051C3E}"/>
              </a:ext>
            </a:extLst>
          </p:cNvPr>
          <p:cNvSpPr txBox="1">
            <a:spLocks/>
          </p:cNvSpPr>
          <p:nvPr/>
        </p:nvSpPr>
        <p:spPr>
          <a:xfrm>
            <a:off x="413510" y="3782247"/>
            <a:ext cx="6121381" cy="223308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Direct-Fired</a:t>
            </a:r>
          </a:p>
          <a:p>
            <a:pPr lvl="1"/>
            <a:r>
              <a:rPr lang="en-US" dirty="0"/>
              <a:t>PR ~ 9:1</a:t>
            </a:r>
          </a:p>
          <a:p>
            <a:pPr lvl="1"/>
            <a:r>
              <a:rPr lang="en-US" dirty="0"/>
              <a:t>TIT ~ 1200°C (or higher)</a:t>
            </a:r>
          </a:p>
          <a:p>
            <a:pPr lvl="1"/>
            <a:r>
              <a:rPr lang="en-US" dirty="0"/>
              <a:t>Cooler Temp ~27°C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Recuperator inlet temp ~ 800°C.  This limits the firing temperature and cycle efficiency.</a:t>
            </a:r>
          </a:p>
        </p:txBody>
      </p:sp>
    </p:spTree>
    <p:extLst>
      <p:ext uri="{BB962C8B-B14F-4D97-AF65-F5344CB8AC3E}">
        <p14:creationId xmlns:p14="http://schemas.microsoft.com/office/powerpoint/2010/main" val="3095809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7" grpId="0"/>
      <p:bldP spid="8" grpId="0"/>
      <p:bldP spid="9" grpId="0"/>
      <p:bldP spid="10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Recuperators Configurations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601985-19EE-4385-84B6-2F68CE79B4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5687"/>
          <a:stretch/>
        </p:blipFill>
        <p:spPr>
          <a:xfrm>
            <a:off x="270628" y="1008466"/>
            <a:ext cx="3972492" cy="2121592"/>
          </a:xfrm>
          <a:prstGeom prst="rect">
            <a:avLst/>
          </a:prstGeom>
        </p:spPr>
      </p:pic>
      <p:pic>
        <p:nvPicPr>
          <p:cNvPr id="8" name="Picture 4" descr="\\admin.netl.doe.gov\data\Home\strockj\myfiles\Downloads\fe0024104-image.jpg">
            <a:extLst>
              <a:ext uri="{FF2B5EF4-FFF2-40B4-BE49-F238E27FC236}">
                <a16:creationId xmlns:a16="http://schemas.microsoft.com/office/drawing/2014/main" id="{FB91EB5D-84E5-480E-B8AE-AF672FB2F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690" y="3397993"/>
            <a:ext cx="1619794" cy="2289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7F9810E-E049-439B-88C6-0B9A86CB0D3E}"/>
              </a:ext>
            </a:extLst>
          </p:cNvPr>
          <p:cNvSpPr txBox="1"/>
          <p:nvPr/>
        </p:nvSpPr>
        <p:spPr>
          <a:xfrm>
            <a:off x="4368507" y="5724531"/>
            <a:ext cx="40194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SwRI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 – Thin film primary exchanger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D4FBE1C-7AF0-46CF-8E21-20A3AC21D7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421"/>
          <a:stretch/>
        </p:blipFill>
        <p:spPr>
          <a:xfrm>
            <a:off x="954808" y="3221511"/>
            <a:ext cx="2228018" cy="24077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D1684D0-4124-40B7-AC19-ECC636643C24}"/>
              </a:ext>
            </a:extLst>
          </p:cNvPr>
          <p:cNvSpPr txBox="1"/>
          <p:nvPr/>
        </p:nvSpPr>
        <p:spPr>
          <a:xfrm>
            <a:off x="363957" y="5629251"/>
            <a:ext cx="3409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Oregon State University Microchannel exchanger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80BD6D1-1C50-46D6-A024-F5BF0C603D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271"/>
          <a:stretch/>
        </p:blipFill>
        <p:spPr>
          <a:xfrm>
            <a:off x="8409709" y="1014955"/>
            <a:ext cx="3441840" cy="21215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1507A00-E1A4-4D37-8ADF-DC9C571AF1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285" r="30775"/>
          <a:stretch/>
        </p:blipFill>
        <p:spPr>
          <a:xfrm>
            <a:off x="4471427" y="1008466"/>
            <a:ext cx="3813591" cy="21215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94DAC1E-BCD6-4D31-BD18-ECF759CAEE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89525" y="3136547"/>
            <a:ext cx="2562011" cy="23545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7CBB748-6D76-4EC9-B490-6D8DD31956D0}"/>
              </a:ext>
            </a:extLst>
          </p:cNvPr>
          <p:cNvSpPr txBox="1"/>
          <p:nvPr/>
        </p:nvSpPr>
        <p:spPr>
          <a:xfrm>
            <a:off x="8882743" y="5720705"/>
            <a:ext cx="28384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Altex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 – Plate exchanger</a:t>
            </a:r>
          </a:p>
        </p:txBody>
      </p:sp>
    </p:spTree>
    <p:extLst>
      <p:ext uri="{BB962C8B-B14F-4D97-AF65-F5344CB8AC3E}">
        <p14:creationId xmlns:p14="http://schemas.microsoft.com/office/powerpoint/2010/main" val="314608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7F83E86-8DCF-4B6F-8B13-B3ECB2DE89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30528" y="1264356"/>
            <a:ext cx="7023843" cy="447987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9721FBC-C3F6-4F00-AB06-11D396BC5E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Heat Pipe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E42C8D7-F85E-4308-B852-B80B0E2C2F04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sz="2400" dirty="0"/>
              <a:t>Basic Functions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366893-7678-4197-AF0A-55E5E8BCC3E8}"/>
              </a:ext>
            </a:extLst>
          </p:cNvPr>
          <p:cNvSpPr txBox="1"/>
          <p:nvPr/>
        </p:nvSpPr>
        <p:spPr>
          <a:xfrm>
            <a:off x="270628" y="1264356"/>
            <a:ext cx="538510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Heat applied at evaporator end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Working fluid boils/vaporizes and flows through core to the condenser end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Heat removed at condenser end causes working fluid to condense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Combination of capillary force from wick and gravitational force cause liquid working fluid to flow to evaporator end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Cycle repeats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BFB70D-8365-4346-9C54-F68B6912AB17}"/>
              </a:ext>
            </a:extLst>
          </p:cNvPr>
          <p:cNvSpPr txBox="1"/>
          <p:nvPr/>
        </p:nvSpPr>
        <p:spPr>
          <a:xfrm>
            <a:off x="4830528" y="5887986"/>
            <a:ext cx="6920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Ref: Amir </a:t>
            </a:r>
            <a:r>
              <a:rPr lang="en-US" sz="1200" dirty="0" err="1"/>
              <a:t>Faghri</a:t>
            </a:r>
            <a:r>
              <a:rPr lang="en-US" sz="1200" dirty="0"/>
              <a:t>, “Heat Pipes: Review, Opportunities and Challenges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40ADC8-50B3-4D4D-A677-E2AA5E2533CB}"/>
              </a:ext>
            </a:extLst>
          </p:cNvPr>
          <p:cNvSpPr txBox="1"/>
          <p:nvPr/>
        </p:nvSpPr>
        <p:spPr>
          <a:xfrm rot="-1860000">
            <a:off x="5607305" y="3029448"/>
            <a:ext cx="90756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Condenser</a:t>
            </a:r>
          </a:p>
          <a:p>
            <a:pPr algn="ctr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section</a:t>
            </a:r>
          </a:p>
        </p:txBody>
      </p:sp>
    </p:spTree>
    <p:extLst>
      <p:ext uri="{BB962C8B-B14F-4D97-AF65-F5344CB8AC3E}">
        <p14:creationId xmlns:p14="http://schemas.microsoft.com/office/powerpoint/2010/main" val="608272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0F409D-72A2-471C-A1B8-4CF49F2650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069" y="0"/>
            <a:ext cx="6249945" cy="6596248"/>
          </a:xfrm>
          <a:prstGeom prst="rect">
            <a:avLst/>
          </a:prstGeom>
        </p:spPr>
      </p:pic>
      <p:sp>
        <p:nvSpPr>
          <p:cNvPr id="95" name="Title 94">
            <a:extLst>
              <a:ext uri="{FF2B5EF4-FFF2-40B4-BE49-F238E27FC236}">
                <a16:creationId xmlns:a16="http://schemas.microsoft.com/office/drawing/2014/main" id="{AF2CFC33-674C-4694-A0AF-B9E02339CD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0629" y="260268"/>
            <a:ext cx="4898901" cy="600980"/>
          </a:xfrm>
        </p:spPr>
        <p:txBody>
          <a:bodyPr>
            <a:normAutofit fontScale="90000"/>
          </a:bodyPr>
          <a:lstStyle/>
          <a:p>
            <a:r>
              <a:rPr lang="en-US" dirty="0"/>
              <a:t>Thermosyphon</a:t>
            </a:r>
          </a:p>
        </p:txBody>
      </p:sp>
      <p:sp>
        <p:nvSpPr>
          <p:cNvPr id="97" name="Subtitle 96">
            <a:extLst>
              <a:ext uri="{FF2B5EF4-FFF2-40B4-BE49-F238E27FC236}">
                <a16:creationId xmlns:a16="http://schemas.microsoft.com/office/drawing/2014/main" id="{3483F294-63C0-44F6-B4AD-61BCA829A1A5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Basic Functions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10E6B9-5288-4F9D-A2C8-0E4A66A3FAA7}"/>
              </a:ext>
            </a:extLst>
          </p:cNvPr>
          <p:cNvSpPr txBox="1"/>
          <p:nvPr/>
        </p:nvSpPr>
        <p:spPr>
          <a:xfrm>
            <a:off x="9644680" y="4299850"/>
            <a:ext cx="2054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Thermosyphon Evaporator – Cool Process Fluid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E3EB56C3-E67A-4B20-BE05-A6B06A0BC5CE}"/>
              </a:ext>
            </a:extLst>
          </p:cNvPr>
          <p:cNvSpPr txBox="1"/>
          <p:nvPr/>
        </p:nvSpPr>
        <p:spPr>
          <a:xfrm>
            <a:off x="10094686" y="1590185"/>
            <a:ext cx="19451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Thermosyphon Condenser – Heat Process Fluid</a:t>
            </a:r>
          </a:p>
        </p:txBody>
      </p:sp>
      <p:sp>
        <p:nvSpPr>
          <p:cNvPr id="99" name="Content Placeholder 98">
            <a:extLst>
              <a:ext uri="{FF2B5EF4-FFF2-40B4-BE49-F238E27FC236}">
                <a16:creationId xmlns:a16="http://schemas.microsoft.com/office/drawing/2014/main" id="{C1A3DE40-91A1-4B9D-9396-D00EE750BA1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64520" y="1132351"/>
            <a:ext cx="4256873" cy="5053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/>
              <a:t>Condensed fluid </a:t>
            </a:r>
            <a:r>
              <a:rPr lang="en-US" sz="2400" dirty="0"/>
              <a:t>exits condenser and enters </a:t>
            </a:r>
            <a:r>
              <a:rPr lang="en-US" sz="2400" dirty="0" err="1"/>
              <a:t>downcomer</a:t>
            </a:r>
            <a:r>
              <a:rPr lang="en-US" sz="2400" dirty="0"/>
              <a:t> providing hydrostatic head to drive flow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Liquid enters evaporator and absorbs heat and vaporizes in a flow boiling regime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Vapor flows through riser to condenser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Heat rejected in condenser causing film wise condensing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Cycle repeats</a:t>
            </a:r>
          </a:p>
        </p:txBody>
      </p:sp>
    </p:spTree>
    <p:extLst>
      <p:ext uri="{BB962C8B-B14F-4D97-AF65-F5344CB8AC3E}">
        <p14:creationId xmlns:p14="http://schemas.microsoft.com/office/powerpoint/2010/main" val="301429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2FAB774-81E9-48D3-AD99-4B3123533A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095" y="2052165"/>
            <a:ext cx="3034517" cy="372774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9721FBC-C3F6-4F00-AB06-11D396BC5E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Heat Pipe and Thermosyphon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E42C8D7-F85E-4308-B852-B80B0E2C2F04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70628" y="778081"/>
            <a:ext cx="3108821" cy="373510"/>
          </a:xfrm>
        </p:spPr>
        <p:txBody>
          <a:bodyPr/>
          <a:lstStyle/>
          <a:p>
            <a:r>
              <a:rPr lang="en-US" sz="2400" dirty="0"/>
              <a:t>Select Applications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26777B-64A0-47C8-BFCC-605A326FBE38}"/>
              </a:ext>
            </a:extLst>
          </p:cNvPr>
          <p:cNvSpPr txBox="1"/>
          <p:nvPr/>
        </p:nvSpPr>
        <p:spPr>
          <a:xfrm>
            <a:off x="444337" y="5779912"/>
            <a:ext cx="2935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F.W.Gay</a:t>
            </a:r>
            <a:r>
              <a:rPr lang="en-US" sz="1200" dirty="0"/>
              <a:t>, “Thermosyphon heat exchanger”, 1929 U.S. patent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695752-A9E4-42B8-964A-6725B66E2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9956" y="2052165"/>
            <a:ext cx="4391380" cy="32976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10882EB-A3BA-4259-8974-4CF00192C5A3}"/>
              </a:ext>
            </a:extLst>
          </p:cNvPr>
          <p:cNvSpPr txBox="1"/>
          <p:nvPr/>
        </p:nvSpPr>
        <p:spPr>
          <a:xfrm>
            <a:off x="4299082" y="5435901"/>
            <a:ext cx="46736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Internet image, faculty Web sites at University of Virginia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FEC26C-5ADF-46EB-A14E-B344A9BA75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8725" y="2052165"/>
            <a:ext cx="3343275" cy="29432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F37F4D9-206D-4128-85C5-26C01CB4E624}"/>
              </a:ext>
            </a:extLst>
          </p:cNvPr>
          <p:cNvSpPr txBox="1"/>
          <p:nvPr/>
        </p:nvSpPr>
        <p:spPr>
          <a:xfrm>
            <a:off x="9843910" y="5131801"/>
            <a:ext cx="17836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Internet image, Amazon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053A4A-F831-4F7C-B16A-9D4AD569C134}"/>
              </a:ext>
            </a:extLst>
          </p:cNvPr>
          <p:cNvSpPr txBox="1"/>
          <p:nvPr/>
        </p:nvSpPr>
        <p:spPr>
          <a:xfrm>
            <a:off x="270628" y="1286933"/>
            <a:ext cx="30953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Thermosyphon Enhanced Heat Exchanger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A51C7D-F978-4C56-AF46-AA03CFA6FD29}"/>
              </a:ext>
            </a:extLst>
          </p:cNvPr>
          <p:cNvSpPr txBox="1"/>
          <p:nvPr/>
        </p:nvSpPr>
        <p:spPr>
          <a:xfrm>
            <a:off x="4237726" y="1286933"/>
            <a:ext cx="40144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Thermosyphon Support Columns for trans-Alaska Pipeline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866431-171C-4ADC-AB20-40DC51913D0A}"/>
              </a:ext>
            </a:extLst>
          </p:cNvPr>
          <p:cNvSpPr txBox="1"/>
          <p:nvPr/>
        </p:nvSpPr>
        <p:spPr>
          <a:xfrm>
            <a:off x="8972684" y="1286933"/>
            <a:ext cx="30953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CPU Cooler</a:t>
            </a:r>
          </a:p>
        </p:txBody>
      </p:sp>
    </p:spTree>
    <p:extLst>
      <p:ext uri="{BB962C8B-B14F-4D97-AF65-F5344CB8AC3E}">
        <p14:creationId xmlns:p14="http://schemas.microsoft.com/office/powerpoint/2010/main" val="3032040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9721FBC-C3F6-4F00-AB06-11D396BC5E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Heat Pipe and Thermosyphon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E42C8D7-F85E-4308-B852-B80B0E2C2F04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70628" y="778081"/>
            <a:ext cx="7349372" cy="373510"/>
          </a:xfrm>
        </p:spPr>
        <p:txBody>
          <a:bodyPr/>
          <a:lstStyle/>
          <a:p>
            <a:r>
              <a:rPr lang="en-US" sz="2400" dirty="0"/>
              <a:t>Application – Passive Energy Recovery for HVAC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B13D667-D8AF-490B-B926-F56C5F769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6700" y="1978258"/>
            <a:ext cx="4698279" cy="266047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AAEF6CE-5EC8-44F8-8283-90C60801B7A1}"/>
              </a:ext>
            </a:extLst>
          </p:cNvPr>
          <p:cNvSpPr/>
          <p:nvPr/>
        </p:nvSpPr>
        <p:spPr>
          <a:xfrm rot="16200000">
            <a:off x="553724" y="3554462"/>
            <a:ext cx="2622271" cy="41563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7EE762A-AEC1-4A10-BEE6-F2E4554A382C}"/>
              </a:ext>
            </a:extLst>
          </p:cNvPr>
          <p:cNvSpPr txBox="1"/>
          <p:nvPr/>
        </p:nvSpPr>
        <p:spPr>
          <a:xfrm>
            <a:off x="9295614" y="4638729"/>
            <a:ext cx="26893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Advanced Cooling Technologies web site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2BA7CE8-D22A-43D6-915E-ADCF64C4A4B5}"/>
              </a:ext>
            </a:extLst>
          </p:cNvPr>
          <p:cNvSpPr/>
          <p:nvPr/>
        </p:nvSpPr>
        <p:spPr>
          <a:xfrm rot="16200000">
            <a:off x="2162995" y="3554462"/>
            <a:ext cx="2622271" cy="41563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69AE110-996C-4931-91AF-D00EAB54966F}"/>
              </a:ext>
            </a:extLst>
          </p:cNvPr>
          <p:cNvSpPr/>
          <p:nvPr/>
        </p:nvSpPr>
        <p:spPr>
          <a:xfrm rot="16200000">
            <a:off x="3792024" y="3554463"/>
            <a:ext cx="2622271" cy="41563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1900F18-DD59-49E0-AFD9-F34C41BE55CF}"/>
              </a:ext>
            </a:extLst>
          </p:cNvPr>
          <p:cNvCxnSpPr>
            <a:cxnSpLocks/>
            <a:endCxn id="17" idx="0"/>
          </p:cNvCxnSpPr>
          <p:nvPr/>
        </p:nvCxnSpPr>
        <p:spPr>
          <a:xfrm>
            <a:off x="404734" y="3762280"/>
            <a:ext cx="125230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8BAA5B2-E917-40BE-91F1-4CC6F0A56007}"/>
              </a:ext>
            </a:extLst>
          </p:cNvPr>
          <p:cNvCxnSpPr>
            <a:cxnSpLocks/>
            <a:stCxn id="21" idx="2"/>
            <a:endCxn id="22" idx="0"/>
          </p:cNvCxnSpPr>
          <p:nvPr/>
        </p:nvCxnSpPr>
        <p:spPr>
          <a:xfrm>
            <a:off x="3681949" y="3762280"/>
            <a:ext cx="1213392" cy="1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C7E7BFF-27EE-4A43-9701-522B3D25A43B}"/>
              </a:ext>
            </a:extLst>
          </p:cNvPr>
          <p:cNvCxnSpPr>
            <a:cxnSpLocks/>
            <a:stCxn id="22" idx="2"/>
          </p:cNvCxnSpPr>
          <p:nvPr/>
        </p:nvCxnSpPr>
        <p:spPr>
          <a:xfrm>
            <a:off x="5310978" y="3762281"/>
            <a:ext cx="1560085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67CC38D-145E-4BE1-AE78-3DEA491869DD}"/>
              </a:ext>
            </a:extLst>
          </p:cNvPr>
          <p:cNvCxnSpPr>
            <a:cxnSpLocks/>
            <a:stCxn id="17" idx="2"/>
            <a:endCxn id="21" idx="0"/>
          </p:cNvCxnSpPr>
          <p:nvPr/>
        </p:nvCxnSpPr>
        <p:spPr>
          <a:xfrm>
            <a:off x="2072678" y="3762280"/>
            <a:ext cx="1193634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36C695AA-F313-4A16-9887-59CC90D29EFF}"/>
              </a:ext>
            </a:extLst>
          </p:cNvPr>
          <p:cNvSpPr txBox="1"/>
          <p:nvPr/>
        </p:nvSpPr>
        <p:spPr>
          <a:xfrm>
            <a:off x="1003065" y="1708879"/>
            <a:ext cx="1666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Precooler</a:t>
            </a:r>
            <a:r>
              <a:rPr lang="en-US" dirty="0"/>
              <a:t>/Heat Pipe Evaporator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6494C1B-6A0C-4232-9504-3E0AAEDA002F}"/>
              </a:ext>
            </a:extLst>
          </p:cNvPr>
          <p:cNvSpPr txBox="1"/>
          <p:nvPr/>
        </p:nvSpPr>
        <p:spPr>
          <a:xfrm>
            <a:off x="4296768" y="1708879"/>
            <a:ext cx="1666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Reheater</a:t>
            </a:r>
            <a:r>
              <a:rPr lang="en-US" dirty="0"/>
              <a:t>/Heat Pipe Condenser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42D06E5-C2FF-4E37-BD33-DB7A1621BCB3}"/>
              </a:ext>
            </a:extLst>
          </p:cNvPr>
          <p:cNvSpPr txBox="1"/>
          <p:nvPr/>
        </p:nvSpPr>
        <p:spPr>
          <a:xfrm>
            <a:off x="76790" y="3115949"/>
            <a:ext cx="1666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Ambient Air 90°F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F820D4A-46CB-4042-AAE0-37CF060801B2}"/>
              </a:ext>
            </a:extLst>
          </p:cNvPr>
          <p:cNvSpPr txBox="1"/>
          <p:nvPr/>
        </p:nvSpPr>
        <p:spPr>
          <a:xfrm>
            <a:off x="2223942" y="3366543"/>
            <a:ext cx="967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80°F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8DB6130-8F49-4564-A689-DD12E0A23D49}"/>
              </a:ext>
            </a:extLst>
          </p:cNvPr>
          <p:cNvSpPr txBox="1"/>
          <p:nvPr/>
        </p:nvSpPr>
        <p:spPr>
          <a:xfrm>
            <a:off x="3877358" y="3392948"/>
            <a:ext cx="822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50°F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A816D58-BE7C-47FD-B04D-32854A160944}"/>
              </a:ext>
            </a:extLst>
          </p:cNvPr>
          <p:cNvSpPr txBox="1"/>
          <p:nvPr/>
        </p:nvSpPr>
        <p:spPr>
          <a:xfrm>
            <a:off x="5300793" y="2834634"/>
            <a:ext cx="16664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Conditioned Air 65°F dry bulb, 50°F dew point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D880D1E-3E06-4BB4-8D23-127A2BCE8632}"/>
              </a:ext>
            </a:extLst>
          </p:cNvPr>
          <p:cNvSpPr txBox="1"/>
          <p:nvPr/>
        </p:nvSpPr>
        <p:spPr>
          <a:xfrm>
            <a:off x="3116690" y="1978258"/>
            <a:ext cx="833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Cooler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DB8871A2-D6EB-4496-8F61-201992DC5797}"/>
              </a:ext>
            </a:extLst>
          </p:cNvPr>
          <p:cNvCxnSpPr>
            <a:cxnSpLocks/>
          </p:cNvCxnSpPr>
          <p:nvPr/>
        </p:nvCxnSpPr>
        <p:spPr>
          <a:xfrm>
            <a:off x="2707506" y="3762002"/>
            <a:ext cx="9722" cy="906916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FEDA0123-3726-47E8-8F27-4CE0A8AAE070}"/>
              </a:ext>
            </a:extLst>
          </p:cNvPr>
          <p:cNvCxnSpPr>
            <a:cxnSpLocks/>
          </p:cNvCxnSpPr>
          <p:nvPr/>
        </p:nvCxnSpPr>
        <p:spPr>
          <a:xfrm>
            <a:off x="4305895" y="3762002"/>
            <a:ext cx="9722" cy="906916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EB8D10CF-A252-4728-AF3E-59557837C1A7}"/>
              </a:ext>
            </a:extLst>
          </p:cNvPr>
          <p:cNvSpPr txBox="1"/>
          <p:nvPr/>
        </p:nvSpPr>
        <p:spPr>
          <a:xfrm>
            <a:off x="2072678" y="4652625"/>
            <a:ext cx="11664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Condensate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184B145-3CF7-4C3E-A5BC-D30512BD1B87}"/>
              </a:ext>
            </a:extLst>
          </p:cNvPr>
          <p:cNvSpPr txBox="1"/>
          <p:nvPr/>
        </p:nvSpPr>
        <p:spPr>
          <a:xfrm>
            <a:off x="3732408" y="4649082"/>
            <a:ext cx="11664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Condensate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8DF1A8B6-FB22-4A68-A534-B28C16F46B09}"/>
              </a:ext>
            </a:extLst>
          </p:cNvPr>
          <p:cNvCxnSpPr>
            <a:cxnSpLocks/>
          </p:cNvCxnSpPr>
          <p:nvPr/>
        </p:nvCxnSpPr>
        <p:spPr>
          <a:xfrm>
            <a:off x="1879600" y="2659464"/>
            <a:ext cx="0" cy="2962199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529EE402-F0D9-4D9B-B208-5B48A7260168}"/>
              </a:ext>
            </a:extLst>
          </p:cNvPr>
          <p:cNvCxnSpPr>
            <a:cxnSpLocks/>
          </p:cNvCxnSpPr>
          <p:nvPr/>
        </p:nvCxnSpPr>
        <p:spPr>
          <a:xfrm>
            <a:off x="5115339" y="2703443"/>
            <a:ext cx="15413" cy="2918220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D13D104A-8BB6-4477-9A6C-4AB1728AE113}"/>
              </a:ext>
            </a:extLst>
          </p:cNvPr>
          <p:cNvCxnSpPr>
            <a:cxnSpLocks/>
          </p:cNvCxnSpPr>
          <p:nvPr/>
        </p:nvCxnSpPr>
        <p:spPr>
          <a:xfrm flipH="1">
            <a:off x="1872230" y="5602704"/>
            <a:ext cx="3257753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41C6CB81-11BC-4506-81DA-381D2ACFECB0}"/>
              </a:ext>
            </a:extLst>
          </p:cNvPr>
          <p:cNvSpPr txBox="1"/>
          <p:nvPr/>
        </p:nvSpPr>
        <p:spPr>
          <a:xfrm>
            <a:off x="2917898" y="5827061"/>
            <a:ext cx="10320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Heat Pipe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A8D4275-D285-49C6-A438-E88D1E329D00}"/>
              </a:ext>
            </a:extLst>
          </p:cNvPr>
          <p:cNvCxnSpPr/>
          <p:nvPr/>
        </p:nvCxnSpPr>
        <p:spPr>
          <a:xfrm>
            <a:off x="3112224" y="5528462"/>
            <a:ext cx="68580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B373AB4-4E1B-4C4B-AA15-9BBEC6ADE9D2}"/>
              </a:ext>
            </a:extLst>
          </p:cNvPr>
          <p:cNvCxnSpPr>
            <a:cxnSpLocks/>
          </p:cNvCxnSpPr>
          <p:nvPr/>
        </p:nvCxnSpPr>
        <p:spPr>
          <a:xfrm>
            <a:off x="3103556" y="5679017"/>
            <a:ext cx="685800" cy="0"/>
          </a:xfrm>
          <a:prstGeom prst="straightConnector1">
            <a:avLst/>
          </a:prstGeom>
          <a:ln w="28575">
            <a:solidFill>
              <a:schemeClr val="accent5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C2C7EC5-2A2C-4C89-8EC6-46C2723E2B03}"/>
              </a:ext>
            </a:extLst>
          </p:cNvPr>
          <p:cNvSpPr txBox="1"/>
          <p:nvPr/>
        </p:nvSpPr>
        <p:spPr>
          <a:xfrm>
            <a:off x="3174233" y="5317729"/>
            <a:ext cx="471948" cy="156966"/>
          </a:xfrm>
          <a:prstGeom prst="rect">
            <a:avLst/>
          </a:prstGeom>
          <a:noFill/>
        </p:spPr>
        <p:txBody>
          <a:bodyPr wrap="square" lIns="9144" tIns="9144" rIns="9144" bIns="9144" rtlCol="0">
            <a:spAutoFit/>
          </a:bodyPr>
          <a:lstStyle/>
          <a:p>
            <a:pPr algn="ctr"/>
            <a:r>
              <a:rPr lang="en-US" sz="900" b="1" dirty="0">
                <a:solidFill>
                  <a:srgbClr val="C00000"/>
                </a:solidFill>
              </a:rPr>
              <a:t>Vapor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8750CAB-B690-4C5C-A8A0-9A98C4B2E512}"/>
              </a:ext>
            </a:extLst>
          </p:cNvPr>
          <p:cNvSpPr txBox="1"/>
          <p:nvPr/>
        </p:nvSpPr>
        <p:spPr>
          <a:xfrm>
            <a:off x="3176400" y="5700957"/>
            <a:ext cx="467614" cy="156966"/>
          </a:xfrm>
          <a:prstGeom prst="rect">
            <a:avLst/>
          </a:prstGeom>
          <a:noFill/>
        </p:spPr>
        <p:txBody>
          <a:bodyPr wrap="square" lIns="9144" tIns="9144" rIns="9144" bIns="9144" rtlCol="0">
            <a:spAutoFit/>
          </a:bodyPr>
          <a:lstStyle/>
          <a:p>
            <a:pPr algn="ctr"/>
            <a:r>
              <a:rPr lang="en-US" sz="900" b="1" dirty="0">
                <a:solidFill>
                  <a:schemeClr val="accent5"/>
                </a:solidFill>
              </a:rPr>
              <a:t>Liquid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0449475-562B-4788-8093-D90AFB63A9F2}"/>
              </a:ext>
            </a:extLst>
          </p:cNvPr>
          <p:cNvSpPr/>
          <p:nvPr/>
        </p:nvSpPr>
        <p:spPr>
          <a:xfrm>
            <a:off x="3811672" y="5478850"/>
            <a:ext cx="79334" cy="237653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6293F93-A39B-40FB-96C4-021F5BC5B92E}"/>
              </a:ext>
            </a:extLst>
          </p:cNvPr>
          <p:cNvCxnSpPr>
            <a:cxnSpLocks/>
          </p:cNvCxnSpPr>
          <p:nvPr/>
        </p:nvCxnSpPr>
        <p:spPr>
          <a:xfrm flipH="1">
            <a:off x="3022979" y="5476360"/>
            <a:ext cx="82836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5320E53-428F-4FB3-B141-00F37276BB2B}"/>
              </a:ext>
            </a:extLst>
          </p:cNvPr>
          <p:cNvCxnSpPr>
            <a:cxnSpLocks/>
          </p:cNvCxnSpPr>
          <p:nvPr/>
        </p:nvCxnSpPr>
        <p:spPr>
          <a:xfrm flipH="1">
            <a:off x="3023697" y="5715435"/>
            <a:ext cx="82836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>
            <a:extLst>
              <a:ext uri="{FF2B5EF4-FFF2-40B4-BE49-F238E27FC236}">
                <a16:creationId xmlns:a16="http://schemas.microsoft.com/office/drawing/2014/main" id="{D8278743-DEE9-46BA-B23A-FB2FF8CE77F7}"/>
              </a:ext>
            </a:extLst>
          </p:cNvPr>
          <p:cNvSpPr/>
          <p:nvPr/>
        </p:nvSpPr>
        <p:spPr>
          <a:xfrm>
            <a:off x="2984311" y="5479448"/>
            <a:ext cx="79334" cy="237653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775286-5002-4B60-9CFB-2BEB33D0729A}"/>
              </a:ext>
            </a:extLst>
          </p:cNvPr>
          <p:cNvSpPr txBox="1"/>
          <p:nvPr/>
        </p:nvSpPr>
        <p:spPr>
          <a:xfrm>
            <a:off x="4602372" y="5597676"/>
            <a:ext cx="12632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Heat Flow Direction</a:t>
            </a:r>
          </a:p>
        </p:txBody>
      </p:sp>
    </p:spTree>
    <p:extLst>
      <p:ext uri="{BB962C8B-B14F-4D97-AF65-F5344CB8AC3E}">
        <p14:creationId xmlns:p14="http://schemas.microsoft.com/office/powerpoint/2010/main" val="3512592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rgbClr val="373838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TL PowerPoint Presentation Template.potx" id="{871690E1-128A-4655-9483-4CDE564C5DE5}" vid="{BCFC4E8F-5690-49C0-B0F2-219E6FE42EB5}"/>
    </a:ext>
  </a:extLst>
</a:theme>
</file>

<file path=ppt/theme/theme2.xml><?xml version="1.0" encoding="utf-8"?>
<a:theme xmlns:a="http://schemas.openxmlformats.org/drawingml/2006/main" name="4_2010-09-24 Zoi Oil and Ga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Custom 2">
      <a:dk1>
        <a:srgbClr val="373838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TL PowerPoint Presentation Template.potx" id="{871690E1-128A-4655-9483-4CDE564C5DE5}" vid="{BCFC4E8F-5690-49C0-B0F2-219E6FE42EB5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NETL PowerPoint Presentation Template</Template>
  <TotalTime>14620</TotalTime>
  <Words>1139</Words>
  <Application>Microsoft Office PowerPoint</Application>
  <PresentationFormat>Widescreen</PresentationFormat>
  <Paragraphs>180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Adobe Arabic</vt:lpstr>
      <vt:lpstr>Arial</vt:lpstr>
      <vt:lpstr>Arial Narrow</vt:lpstr>
      <vt:lpstr>Calibri</vt:lpstr>
      <vt:lpstr>Cambria Math</vt:lpstr>
      <vt:lpstr>Century Gothic</vt:lpstr>
      <vt:lpstr>Courier New</vt:lpstr>
      <vt:lpstr>Garamond</vt:lpstr>
      <vt:lpstr>Times New Roman</vt:lpstr>
      <vt:lpstr>Wingdings</vt:lpstr>
      <vt:lpstr>Office Theme</vt:lpstr>
      <vt:lpstr>4_2010-09-24 Zoi Oil and Gas</vt:lpstr>
      <vt:lpstr>1_Office Theme</vt:lpstr>
      <vt:lpstr>Transformative Heat Exchanger Concepts: Heat Pipes</vt:lpstr>
      <vt:lpstr>Project Team</vt:lpstr>
      <vt:lpstr>Presentation Outline</vt:lpstr>
      <vt:lpstr>Basic sCO2 Power Cycle Configurations</vt:lpstr>
      <vt:lpstr>Recuperators Configurations</vt:lpstr>
      <vt:lpstr>Heat Pipe</vt:lpstr>
      <vt:lpstr>Thermosyphon</vt:lpstr>
      <vt:lpstr>Heat Pipe and Thermosyphon</vt:lpstr>
      <vt:lpstr>Heat Pipe and Thermosyphon</vt:lpstr>
      <vt:lpstr>Heat Pipe Enhanced Recuperator Concept</vt:lpstr>
      <vt:lpstr>Heat Pipe and Thermosyphon</vt:lpstr>
      <vt:lpstr>Working Fluid Options</vt:lpstr>
      <vt:lpstr>Heat Pipe and Thermosyphon</vt:lpstr>
      <vt:lpstr>Heat Exchanger Resistance Networks</vt:lpstr>
      <vt:lpstr>Heat Pipe/Thermosyphon Enhanced Recuperator</vt:lpstr>
      <vt:lpstr>Heat Pipe/Thermosyphon Enhanced Recuperator</vt:lpstr>
      <vt:lpstr>Thermosyphon</vt:lpstr>
      <vt:lpstr>Project Approach</vt:lpstr>
      <vt:lpstr>PowerPoint Presentation</vt:lpstr>
      <vt:lpstr>Backup Slides</vt:lpstr>
      <vt:lpstr>sCO2 Power Cycle - Indirect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Master Cover Title</dc:title>
  <dc:creator>Black, James B.</dc:creator>
  <cp:lastModifiedBy>Black, James B.</cp:lastModifiedBy>
  <cp:revision>244</cp:revision>
  <cp:lastPrinted>2018-01-30T14:26:58Z</cp:lastPrinted>
  <dcterms:created xsi:type="dcterms:W3CDTF">2017-09-25T14:43:16Z</dcterms:created>
  <dcterms:modified xsi:type="dcterms:W3CDTF">2018-03-15T14:03:58Z</dcterms:modified>
</cp:coreProperties>
</file>