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308" r:id="rId4"/>
    <p:sldId id="309" r:id="rId5"/>
    <p:sldId id="280" r:id="rId6"/>
    <p:sldId id="284" r:id="rId7"/>
    <p:sldId id="285" r:id="rId8"/>
    <p:sldId id="281" r:id="rId9"/>
    <p:sldId id="296" r:id="rId10"/>
    <p:sldId id="304" r:id="rId11"/>
    <p:sldId id="305" r:id="rId12"/>
    <p:sldId id="307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3E"/>
    <a:srgbClr val="3A9011"/>
    <a:srgbClr val="000000"/>
    <a:srgbClr val="5F99B4"/>
    <a:srgbClr val="FBBB8A"/>
    <a:srgbClr val="7FB394"/>
    <a:srgbClr val="666666"/>
    <a:srgbClr val="FFCC00"/>
    <a:srgbClr val="519531"/>
    <a:srgbClr val="338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2" autoAdjust="0"/>
    <p:restoredTop sz="83548" autoAdjust="0"/>
  </p:normalViewPr>
  <p:slideViewPr>
    <p:cSldViewPr snapToGrid="0">
      <p:cViewPr varScale="1">
        <p:scale>
          <a:sx n="79" d="100"/>
          <a:sy n="79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7F8AA6E-ECD0-9D40-BAD1-EA49601A2780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FCBF4D7-99DD-6C44-AF7F-D04097750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6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EC30B84-E6CF-2E4A-9C4C-1537BE6DF82D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876C8BC-3021-F342-BA19-E07C58457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9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6C8BC-3021-F342-BA19-E07C58457B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0" y="0"/>
            <a:ext cx="1857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hoto 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148138"/>
            <a:ext cx="9166226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30961" y="1544720"/>
            <a:ext cx="8269754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5" y="3424166"/>
            <a:ext cx="2849177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96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7067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6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8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4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816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1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6578600"/>
            <a:ext cx="732790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0"/>
            <a:ext cx="1825625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38100"/>
            <a:ext cx="872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3" y="6605588"/>
            <a:ext cx="45243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D76F7A1E-3F4C-DF4C-9790-D56DE13EB8B0}" type="slidenum">
              <a:rPr lang="en-US" sz="900" smtClean="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0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" y="6596063"/>
            <a:ext cx="4945063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1047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37" r:id="rId3"/>
    <p:sldLayoutId id="2147483738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gov/eere/funding/eere-funding-opportuniti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>
          <a:xfrm>
            <a:off x="530225" y="1544638"/>
            <a:ext cx="8270875" cy="1381125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charset="0"/>
              </a:rPr>
              <a:t>EERE Web Coordinators Meeting</a:t>
            </a:r>
          </a:p>
          <a:p>
            <a:r>
              <a:rPr lang="en-US" sz="2400" dirty="0">
                <a:latin typeface="Franklin Gothic Medium" charset="0"/>
              </a:rPr>
              <a:t>April 19,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Key Metrics Takeaways for March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150125" y="774700"/>
            <a:ext cx="8635100" cy="56419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Traditional Media</a:t>
            </a:r>
            <a:endParaRPr lang="en-US" sz="2000" dirty="0"/>
          </a:p>
          <a:p>
            <a:pPr lvl="0"/>
            <a:r>
              <a:rPr lang="en-US" sz="2000" dirty="0"/>
              <a:t>4 News Releases in February. </a:t>
            </a:r>
          </a:p>
          <a:p>
            <a:pPr lvl="0"/>
            <a:r>
              <a:rPr lang="en-US" sz="2000" dirty="0"/>
              <a:t>3 Media Inquiries</a:t>
            </a:r>
          </a:p>
          <a:p>
            <a:pPr lvl="0"/>
            <a:r>
              <a:rPr lang="en-US" sz="2000" dirty="0"/>
              <a:t>2  media pitches in February</a:t>
            </a:r>
          </a:p>
          <a:p>
            <a:pPr lvl="0"/>
            <a:r>
              <a:rPr lang="en-US" sz="2000" dirty="0"/>
              <a:t>2 media interviews</a:t>
            </a:r>
          </a:p>
          <a:p>
            <a:pPr lvl="0"/>
            <a:r>
              <a:rPr lang="en-US" sz="2000" dirty="0"/>
              <a:t>EERE in the News: Solar had the most news articles (28), followed by Vehicles (23) and Advanced Manufacturing (16).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Digital</a:t>
            </a:r>
            <a:r>
              <a:rPr lang="en-US" sz="2000" dirty="0"/>
              <a:t> </a:t>
            </a:r>
            <a:r>
              <a:rPr lang="en-US" sz="2000" b="1" dirty="0"/>
              <a:t>Media</a:t>
            </a:r>
            <a:endParaRPr lang="en-US" sz="2000" dirty="0"/>
          </a:p>
          <a:p>
            <a:pPr lvl="0"/>
            <a:r>
              <a:rPr lang="en-US" sz="2000" b="1" dirty="0"/>
              <a:t>Blog: </a:t>
            </a:r>
            <a:r>
              <a:rPr lang="en-US" sz="2000" dirty="0"/>
              <a:t>1</a:t>
            </a:r>
            <a:r>
              <a:rPr lang="en-US" sz="2000" b="1" dirty="0"/>
              <a:t> </a:t>
            </a:r>
            <a:r>
              <a:rPr lang="en-US" sz="2000" dirty="0"/>
              <a:t>blog post in March, with </a:t>
            </a:r>
            <a:r>
              <a:rPr lang="en-US" sz="2000" b="1" dirty="0"/>
              <a:t>1,196</a:t>
            </a:r>
            <a:r>
              <a:rPr lang="en-US" sz="2000" dirty="0"/>
              <a:t> total page views and </a:t>
            </a:r>
            <a:r>
              <a:rPr lang="en-US" sz="2000" b="1" dirty="0"/>
              <a:t>1,073</a:t>
            </a:r>
            <a:r>
              <a:rPr lang="en-US" sz="2000" dirty="0"/>
              <a:t> unique page views.</a:t>
            </a:r>
          </a:p>
          <a:p>
            <a:pPr lvl="0"/>
            <a:r>
              <a:rPr lang="en-US" sz="2000" b="1" dirty="0"/>
              <a:t>Facebook: </a:t>
            </a:r>
            <a:r>
              <a:rPr lang="en-US" sz="2000" dirty="0"/>
              <a:t>Most popular post was a #DidYouKnow about 3% of nation’s dams generating energy. It had </a:t>
            </a:r>
            <a:r>
              <a:rPr lang="en-US" sz="2000" b="1" dirty="0"/>
              <a:t>66</a:t>
            </a:r>
            <a:r>
              <a:rPr lang="en-US" sz="2000" dirty="0"/>
              <a:t> reactions (e.g., “likes”) and </a:t>
            </a:r>
            <a:r>
              <a:rPr lang="en-US" sz="2000" b="1" dirty="0"/>
              <a:t>20</a:t>
            </a:r>
            <a:r>
              <a:rPr lang="en-US" sz="2000" dirty="0"/>
              <a:t> shares.</a:t>
            </a:r>
          </a:p>
          <a:p>
            <a:pPr lvl="0"/>
            <a:r>
              <a:rPr lang="en-US" sz="2000" b="1" dirty="0"/>
              <a:t>Video: </a:t>
            </a:r>
            <a:r>
              <a:rPr lang="en-US" sz="2000" dirty="0"/>
              <a:t>No</a:t>
            </a:r>
            <a:r>
              <a:rPr lang="en-US" sz="2000" b="1" dirty="0"/>
              <a:t> </a:t>
            </a:r>
            <a:r>
              <a:rPr lang="en-US" sz="2000" dirty="0"/>
              <a:t>new videos in March, but we posted video content </a:t>
            </a:r>
            <a:r>
              <a:rPr lang="en-US" sz="2400" dirty="0"/>
              <a:t>from Wind, </a:t>
            </a:r>
            <a:r>
              <a:rPr lang="en-US" sz="2000" dirty="0"/>
              <a:t>Solar and Vehicles to Facebook.</a:t>
            </a:r>
          </a:p>
          <a:p>
            <a:pPr lvl="1"/>
            <a:r>
              <a:rPr lang="en-US" sz="2000" dirty="0">
                <a:latin typeface="+mj-lt"/>
              </a:rPr>
              <a:t>EERE’s March Facebook video posts had more than </a:t>
            </a:r>
            <a:r>
              <a:rPr lang="en-US" sz="2000" b="1" dirty="0">
                <a:latin typeface="+mj-lt"/>
              </a:rPr>
              <a:t>8,200</a:t>
            </a:r>
            <a:r>
              <a:rPr lang="en-US" sz="2000" dirty="0">
                <a:latin typeface="+mj-lt"/>
              </a:rPr>
              <a:t> views.</a:t>
            </a:r>
          </a:p>
        </p:txBody>
      </p:sp>
    </p:spTree>
    <p:extLst>
      <p:ext uri="{BB962C8B-B14F-4D97-AF65-F5344CB8AC3E}">
        <p14:creationId xmlns:p14="http://schemas.microsoft.com/office/powerpoint/2010/main" val="23298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 Takeaways for March,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34" y="774700"/>
            <a:ext cx="9048466" cy="5844463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/>
              <a:t> Web</a:t>
            </a:r>
            <a:endParaRPr lang="en-US" sz="1900" dirty="0"/>
          </a:p>
          <a:p>
            <a:pPr lvl="0"/>
            <a:r>
              <a:rPr lang="en-US" sz="1900" b="1" dirty="0"/>
              <a:t>Traffic: </a:t>
            </a:r>
            <a:r>
              <a:rPr lang="en-US" sz="1900" dirty="0"/>
              <a:t>EERE and Energy Saver websites made up </a:t>
            </a:r>
            <a:r>
              <a:rPr lang="en-US" sz="1900" b="1" dirty="0"/>
              <a:t>more than 52%</a:t>
            </a:r>
            <a:r>
              <a:rPr lang="en-US" sz="1900" dirty="0"/>
              <a:t> of all page views on energy.gov in March 2018. </a:t>
            </a:r>
          </a:p>
          <a:p>
            <a:pPr lvl="0"/>
            <a:r>
              <a:rPr lang="en-US" sz="1900" b="1" dirty="0"/>
              <a:t>9</a:t>
            </a:r>
            <a:r>
              <a:rPr lang="en-US" sz="1900" dirty="0"/>
              <a:t> </a:t>
            </a:r>
            <a:r>
              <a:rPr lang="en-US" sz="1900" b="1" dirty="0"/>
              <a:t>of the top 10</a:t>
            </a:r>
            <a:r>
              <a:rPr lang="en-US" sz="1900" dirty="0"/>
              <a:t> most viewed pages across energy.gov were from EERE and Energy Saver.</a:t>
            </a:r>
          </a:p>
          <a:p>
            <a:pPr marL="0" lvl="0" indent="0">
              <a:buNone/>
            </a:pPr>
            <a:endParaRPr lang="en-US" sz="1900" b="1" dirty="0"/>
          </a:p>
          <a:p>
            <a:pPr marL="0" lvl="0" indent="0">
              <a:buNone/>
            </a:pPr>
            <a:r>
              <a:rPr lang="en-US" sz="1900" b="1" dirty="0"/>
              <a:t>EERE Corporate and Office sites</a:t>
            </a:r>
            <a:r>
              <a:rPr lang="en-US" sz="1900" dirty="0"/>
              <a:t>: EERE websites had almost </a:t>
            </a:r>
            <a:r>
              <a:rPr lang="en-US" sz="1900" b="1" dirty="0"/>
              <a:t>815,000</a:t>
            </a:r>
            <a:r>
              <a:rPr lang="en-US" sz="1900" dirty="0"/>
              <a:t> </a:t>
            </a:r>
            <a:r>
              <a:rPr lang="en-US" sz="1900" b="1" dirty="0"/>
              <a:t>users</a:t>
            </a:r>
            <a:r>
              <a:rPr lang="en-US" sz="1900" dirty="0"/>
              <a:t>, an </a:t>
            </a:r>
            <a:r>
              <a:rPr lang="en-US" sz="1900" b="1" dirty="0"/>
              <a:t>8.13% increase</a:t>
            </a:r>
            <a:r>
              <a:rPr lang="en-US" sz="1900" dirty="0"/>
              <a:t> from March 2017; there were more than </a:t>
            </a:r>
            <a:r>
              <a:rPr lang="en-US" sz="1900" b="1" dirty="0"/>
              <a:t>2.3 million page views</a:t>
            </a:r>
            <a:r>
              <a:rPr lang="en-US" sz="1900" dirty="0"/>
              <a:t>, </a:t>
            </a:r>
            <a:r>
              <a:rPr lang="en-US" sz="1900" b="1" dirty="0"/>
              <a:t>up less than 1%</a:t>
            </a:r>
            <a:r>
              <a:rPr lang="en-US" sz="1900" dirty="0"/>
              <a:t> compared to the previous year.</a:t>
            </a:r>
          </a:p>
          <a:p>
            <a:pPr marL="0" lvl="0" indent="0">
              <a:buNone/>
            </a:pPr>
            <a:r>
              <a:rPr lang="en-US" sz="1900" b="1" dirty="0"/>
              <a:t>Energy Saver :</a:t>
            </a:r>
            <a:r>
              <a:rPr lang="en-US" sz="1900" dirty="0"/>
              <a:t> The Energy Saver website had </a:t>
            </a:r>
            <a:r>
              <a:rPr lang="en-US" sz="1900" b="1" dirty="0"/>
              <a:t>almost 500,000 users</a:t>
            </a:r>
            <a:r>
              <a:rPr lang="en-US" sz="1900" dirty="0"/>
              <a:t>, a </a:t>
            </a:r>
            <a:r>
              <a:rPr lang="en-US" sz="1900" b="1" dirty="0"/>
              <a:t>12.08% decrease</a:t>
            </a:r>
            <a:r>
              <a:rPr lang="en-US" sz="1900" dirty="0"/>
              <a:t> from March 2017; there were more than</a:t>
            </a:r>
            <a:r>
              <a:rPr lang="en-US" sz="1900" b="1" dirty="0"/>
              <a:t> 850,000 page views</a:t>
            </a:r>
            <a:r>
              <a:rPr lang="en-US" sz="1900" dirty="0"/>
              <a:t>, </a:t>
            </a:r>
            <a:r>
              <a:rPr lang="en-US" sz="1900" b="1" dirty="0"/>
              <a:t>down 11.45% </a:t>
            </a:r>
            <a:r>
              <a:rPr lang="en-US" sz="1900" dirty="0"/>
              <a:t>compared to the previous year.</a:t>
            </a:r>
          </a:p>
          <a:p>
            <a:pPr marL="0" indent="0">
              <a:buNone/>
            </a:pPr>
            <a:r>
              <a:rPr lang="en-US" sz="1900" b="1" dirty="0"/>
              <a:t> 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Correspondence</a:t>
            </a:r>
            <a:endParaRPr lang="en-US" sz="1900" dirty="0"/>
          </a:p>
          <a:p>
            <a:pPr lvl="0"/>
            <a:r>
              <a:rPr lang="en-US" sz="1900" b="1" dirty="0"/>
              <a:t>Public Correspondence: 100 </a:t>
            </a:r>
            <a:r>
              <a:rPr lang="en-US" sz="1900" dirty="0"/>
              <a:t>public mail, email and letters came into EERE; </a:t>
            </a:r>
            <a:r>
              <a:rPr lang="en-US" sz="1900" b="1" dirty="0"/>
              <a:t>nine</a:t>
            </a:r>
            <a:r>
              <a:rPr lang="en-US" sz="1900" dirty="0"/>
              <a:t> were classified as ‘prepare response’ and routed through eDOCS.</a:t>
            </a:r>
          </a:p>
          <a:p>
            <a:pPr lvl="0"/>
            <a:r>
              <a:rPr lang="en-US" sz="1900" b="1" dirty="0"/>
              <a:t>Controlled Correspondence: </a:t>
            </a:r>
            <a:r>
              <a:rPr lang="en-US" sz="1900" dirty="0"/>
              <a:t>EERE received 3 Congressional or high-level government correspondences.</a:t>
            </a:r>
          </a:p>
          <a:p>
            <a:pPr marL="0" indent="0">
              <a:buNone/>
            </a:pPr>
            <a:r>
              <a:rPr lang="en-US" sz="1900" dirty="0"/>
              <a:t> 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4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Introducing Digital Director Robbie Myers -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Changes to the CMS and Depreciated Fields – Atiq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Key Metrics Takeaways for March –Drew</a:t>
            </a:r>
          </a:p>
          <a:p>
            <a:r>
              <a:rPr lang="en-US" sz="2400" dirty="0">
                <a:solidFill>
                  <a:srgbClr val="017A3E"/>
                </a:solidFill>
              </a:rPr>
              <a:t>Funding Site FY18 Update - Elizabeth</a:t>
            </a:r>
          </a:p>
        </p:txBody>
      </p:sp>
    </p:spTree>
    <p:extLst>
      <p:ext uri="{BB962C8B-B14F-4D97-AF65-F5344CB8AC3E}">
        <p14:creationId xmlns:p14="http://schemas.microsoft.com/office/powerpoint/2010/main" val="77877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31F47-734D-415A-9E25-E12004FF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382"/>
            <a:ext cx="9144000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EERE Funding Opportunities (</a:t>
            </a:r>
            <a:r>
              <a:rPr lang="en-US" dirty="0">
                <a:hlinkClick r:id="rId2"/>
              </a:rPr>
              <a:t>energy.gov/eere/funding/</a:t>
            </a:r>
            <a:r>
              <a:rPr lang="en-US" dirty="0"/>
              <a:t>) explains the Funding Opportunity Announcement application, review, and reporting processes.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primarily geared toward research-focused organizations and researchers who are most likely to apply for FOAs.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fiscal year, we finished some quality of life updates that will make the content more useful.</a:t>
            </a:r>
          </a:p>
        </p:txBody>
      </p:sp>
    </p:spTree>
    <p:extLst>
      <p:ext uri="{BB962C8B-B14F-4D97-AF65-F5344CB8AC3E}">
        <p14:creationId xmlns:p14="http://schemas.microsoft.com/office/powerpoint/2010/main" val="248172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Simpler Landing Pages</a:t>
            </a:r>
          </a:p>
          <a:p>
            <a:pPr marL="0" indent="0">
              <a:buNone/>
            </a:pPr>
            <a:r>
              <a:rPr lang="en-US" dirty="0"/>
              <a:t>The landing pages used to be content-rich, which didn’t matter when we had left navigation.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each section opens with a “directory-style” landing page that links to all of the subpages in that 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does push the content down a level, but since Funding Opportunities only has 23 pages, this didn’t hurt readability.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3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74E2B-2B2E-4EF0-8A21-3168A7D5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043354"/>
            <a:ext cx="8111239" cy="55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Updated Images</a:t>
            </a:r>
          </a:p>
          <a:p>
            <a:pPr marL="0" indent="0">
              <a:buNone/>
            </a:pPr>
            <a:r>
              <a:rPr lang="en-US" dirty="0"/>
              <a:t>The site had old images using the old (pre-refresh) color scheme. We brought those up to date: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he EERE funding and evaluation process, covering the steps from concept letters to selection.">
            <a:extLst>
              <a:ext uri="{FF2B5EF4-FFF2-40B4-BE49-F238E27FC236}">
                <a16:creationId xmlns:a16="http://schemas.microsoft.com/office/drawing/2014/main" id="{89DF3DC5-DE09-4CAA-917C-43C05E72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5599"/>
            <a:ext cx="9144000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9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Content for More Audiences</a:t>
            </a:r>
          </a:p>
          <a:p>
            <a:pPr marL="0" indent="0">
              <a:buNone/>
            </a:pPr>
            <a:r>
              <a:rPr lang="en-US" dirty="0"/>
              <a:t>And, in the future, we’ll have a brand-new page that explains what funding options are available for the audiences who often </a:t>
            </a:r>
            <a:r>
              <a:rPr lang="en-US" b="1" dirty="0"/>
              <a:t>can’t</a:t>
            </a:r>
            <a:r>
              <a:rPr lang="en-US" dirty="0"/>
              <a:t> apply for FOAs—or who just don’t know much about EERE’s funding at all. People like:</a:t>
            </a:r>
          </a:p>
          <a:p>
            <a:r>
              <a:rPr lang="en-US" dirty="0"/>
              <a:t>Inventors</a:t>
            </a:r>
          </a:p>
          <a:p>
            <a:r>
              <a:rPr lang="en-US" dirty="0"/>
              <a:t>Consumers purchasing EE/RE technology</a:t>
            </a:r>
          </a:p>
          <a:p>
            <a:r>
              <a:rPr lang="en-US" dirty="0"/>
              <a:t>Small business owners</a:t>
            </a:r>
          </a:p>
          <a:p>
            <a:r>
              <a:rPr lang="en-US" dirty="0"/>
              <a:t>Foreign entities</a:t>
            </a:r>
          </a:p>
          <a:p>
            <a:r>
              <a:rPr lang="en-US" dirty="0"/>
              <a:t>State and local government</a:t>
            </a:r>
          </a:p>
          <a:p>
            <a:r>
              <a:rPr lang="en-US" dirty="0"/>
              <a:t>And more!</a:t>
            </a:r>
          </a:p>
          <a:p>
            <a:pPr marL="0" indent="0">
              <a:buNone/>
            </a:pPr>
            <a:r>
              <a:rPr lang="en-US" dirty="0"/>
              <a:t>This page will point people toward other EERE resources.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2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A3E"/>
                </a:solidFill>
              </a:rPr>
              <a:t>EERE Funding Opportunities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4645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cs typeface="Franklin Gothic Book"/>
              </a:rPr>
              <a:t>Around the Room – Alex, Carolyn</a:t>
            </a:r>
          </a:p>
          <a:p>
            <a:pPr lvl="1"/>
            <a:r>
              <a:rPr lang="en-US" dirty="0">
                <a:solidFill>
                  <a:schemeClr val="accent5"/>
                </a:solidFill>
                <a:cs typeface="Franklin Gothic Book"/>
              </a:rPr>
              <a:t>DOE Web Council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Changes to the CMS and Deprecated Fields – Atiq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Introducing Digital Director Robbie Myers – Carolyn, Atiq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Key Metrics Takeaways for March – Drew</a:t>
            </a:r>
          </a:p>
          <a:p>
            <a:r>
              <a:rPr lang="en-US" sz="2400" dirty="0">
                <a:solidFill>
                  <a:schemeClr val="tx1"/>
                </a:solidFill>
              </a:rPr>
              <a:t>Funding Site FY18 Update - Elizabeth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0" y="2389188"/>
            <a:ext cx="9144000" cy="812800"/>
          </a:xfrm>
        </p:spPr>
        <p:txBody>
          <a:bodyPr/>
          <a:lstStyle/>
          <a:p>
            <a:r>
              <a:rPr lang="en-US" dirty="0"/>
              <a:t>Next meeting: May 17, 2018</a:t>
            </a:r>
            <a:br>
              <a:rPr lang="en-US" dirty="0"/>
            </a:br>
            <a:r>
              <a:rPr lang="en-US" dirty="0"/>
              <a:t>1:00-2:00 EST</a:t>
            </a:r>
            <a:br>
              <a:rPr lang="en-US" dirty="0"/>
            </a:br>
            <a:r>
              <a:rPr lang="en-US" dirty="0"/>
              <a:t>11:00-12:00 MST</a:t>
            </a:r>
            <a:br>
              <a:rPr lang="en-US" dirty="0"/>
            </a:br>
            <a:r>
              <a:rPr lang="en-US" dirty="0"/>
              <a:t>Golden: X300 &amp; HQ: 5E-069</a:t>
            </a:r>
            <a:br>
              <a:rPr lang="en-US" dirty="0"/>
            </a:br>
            <a:endParaRPr dirty="0">
              <a:latin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Web Council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3773" y="914401"/>
            <a:ext cx="8621638" cy="5502834"/>
          </a:xfrm>
        </p:spPr>
        <p:txBody>
          <a:bodyPr/>
          <a:lstStyle/>
          <a:p>
            <a:pPr lvl="0"/>
            <a:r>
              <a:rPr lang="en-US" sz="2800" dirty="0"/>
              <a:t>NNSA site launched in energy.gov CMS (/nnsa)</a:t>
            </a:r>
          </a:p>
          <a:p>
            <a:pPr lvl="1"/>
            <a:r>
              <a:rPr lang="en-US" dirty="0"/>
              <a:t>Lots of redirects (over 3,000)</a:t>
            </a:r>
          </a:p>
          <a:p>
            <a:pPr lvl="1"/>
            <a:r>
              <a:rPr lang="en-US" dirty="0"/>
              <a:t>Limited blogs &amp; press releases to 3 years old</a:t>
            </a:r>
          </a:p>
          <a:p>
            <a:pPr lvl="1"/>
            <a:r>
              <a:rPr lang="en-US" dirty="0"/>
              <a:t>Made great use of accordions, judicious content editing</a:t>
            </a:r>
          </a:p>
          <a:p>
            <a:pPr lvl="1"/>
            <a:r>
              <a:rPr lang="en-US" dirty="0"/>
              <a:t>Still going through some orphan pages</a:t>
            </a:r>
          </a:p>
          <a:p>
            <a:pPr lvl="1"/>
            <a:r>
              <a:rPr lang="en-US" dirty="0"/>
              <a:t>Love the update on the download nodes, for single PDF</a:t>
            </a:r>
          </a:p>
          <a:p>
            <a:pPr lvl="1"/>
            <a:r>
              <a:rPr lang="en-US" dirty="0"/>
              <a:t>Office of Science is next up</a:t>
            </a:r>
          </a:p>
          <a:p>
            <a:pPr lvl="0"/>
            <a:r>
              <a:rPr lang="en-US" sz="2800" dirty="0"/>
              <a:t>Digital dashboard</a:t>
            </a:r>
          </a:p>
          <a:p>
            <a:pPr lvl="1"/>
            <a:r>
              <a:rPr lang="en-US" dirty="0"/>
              <a:t>GSA portal to benchmark websites against other agencies</a:t>
            </a:r>
          </a:p>
          <a:p>
            <a:pPr lvl="1"/>
            <a:r>
              <a:rPr lang="en-US" dirty="0"/>
              <a:t>Access is through the MAX system</a:t>
            </a:r>
          </a:p>
          <a:p>
            <a:pPr lvl="1"/>
            <a:r>
              <a:rPr lang="en-US" dirty="0"/>
              <a:t>See digital dashboard topic in Powerpedia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Web Council Notes,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z="2800" dirty="0"/>
              <a:t>Cloud sandbox initiative: </a:t>
            </a:r>
            <a:r>
              <a:rPr lang="en-US" dirty="0"/>
              <a:t>A secure location to evaluate new technologies and methodologies while limiting risks associated with introducing new apps, services. </a:t>
            </a:r>
          </a:p>
          <a:p>
            <a:pPr lvl="1"/>
            <a:r>
              <a:rPr lang="en-US" dirty="0"/>
              <a:t>See Cloud Sandbox Initiative in Powerpedia</a:t>
            </a:r>
          </a:p>
          <a:p>
            <a:pPr lvl="0"/>
            <a:r>
              <a:rPr lang="en-US" sz="2800" dirty="0"/>
              <a:t>Can look up government wide analytics on analytics.USA.gov </a:t>
            </a:r>
          </a:p>
          <a:p>
            <a:pPr lvl="0"/>
            <a:r>
              <a:rPr lang="en-US" sz="2800" dirty="0"/>
              <a:t>GSA is looking into developing a set of tools similar to what Siteimprove does that would be available for use government wide.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4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r>
              <a:rPr lang="en-US" sz="2400" dirty="0">
                <a:solidFill>
                  <a:srgbClr val="3A9011"/>
                </a:solidFill>
              </a:rPr>
              <a:t>Introducing Digital Director Robbie Myers – Carolyn, Atiq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Changes to the CMS and Depreciated Fields – Atiq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Key Metrics Takeaways for March – Drew</a:t>
            </a:r>
          </a:p>
          <a:p>
            <a:r>
              <a:rPr lang="en-US" sz="2400" dirty="0">
                <a:solidFill>
                  <a:schemeClr val="tx1"/>
                </a:solidFill>
              </a:rPr>
              <a:t>Funding Site FY18 Update – Elizabeth</a:t>
            </a:r>
          </a:p>
        </p:txBody>
      </p:sp>
    </p:spTree>
    <p:extLst>
      <p:ext uri="{BB962C8B-B14F-4D97-AF65-F5344CB8AC3E}">
        <p14:creationId xmlns:p14="http://schemas.microsoft.com/office/powerpoint/2010/main" val="388720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Robbie Myers—DOE’s New Digital Director</a:t>
            </a:r>
            <a:endParaRPr sz="3200" dirty="0">
              <a:latin typeface="Franklin Gothic Medium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8" y="966610"/>
            <a:ext cx="3810000" cy="3810000"/>
          </a:xfrm>
        </p:spPr>
      </p:pic>
      <p:sp>
        <p:nvSpPr>
          <p:cNvPr id="3" name="TextBox 2"/>
          <p:cNvSpPr txBox="1"/>
          <p:nvPr/>
        </p:nvSpPr>
        <p:spPr>
          <a:xfrm>
            <a:off x="4722813" y="1119116"/>
            <a:ext cx="4066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Former Digital Director for Senate Conference Committee</a:t>
            </a:r>
          </a:p>
          <a:p>
            <a:endParaRPr lang="en-US" dirty="0"/>
          </a:p>
          <a:p>
            <a:r>
              <a:rPr lang="en-US" dirty="0"/>
              <a:t>Now serving as the DOE Digital Director in PA </a:t>
            </a:r>
          </a:p>
        </p:txBody>
      </p:sp>
    </p:spTree>
    <p:extLst>
      <p:ext uri="{BB962C8B-B14F-4D97-AF65-F5344CB8AC3E}">
        <p14:creationId xmlns:p14="http://schemas.microsoft.com/office/powerpoint/2010/main" val="26947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Introducing Digital Director Robbie Myers – Carolyn, Atiq</a:t>
            </a:r>
          </a:p>
          <a:p>
            <a:r>
              <a:rPr lang="en-US" sz="2400" dirty="0">
                <a:solidFill>
                  <a:srgbClr val="3A9011"/>
                </a:solidFill>
              </a:rPr>
              <a:t>New Changes to the CMS and Depreciated Fields – Atiq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Key Metrics Takeaways for March – Carolyn (maybe Drew)</a:t>
            </a:r>
          </a:p>
          <a:p>
            <a:r>
              <a:rPr lang="en-US" sz="2400" dirty="0">
                <a:solidFill>
                  <a:schemeClr val="tx1"/>
                </a:solidFill>
              </a:rPr>
              <a:t>Funding Site FY18 Update – Elizabeth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7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Changes to the CMS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lvl="0"/>
            <a:r>
              <a:rPr lang="en-US" sz="2800" dirty="0"/>
              <a:t>Reminder on deprecated fields</a:t>
            </a:r>
          </a:p>
          <a:p>
            <a:pPr lvl="1"/>
            <a:r>
              <a:rPr lang="en-US" dirty="0"/>
              <a:t>Accordions will be purged (4 for EERE, 1 For GTO -EGS) - new deadline</a:t>
            </a:r>
          </a:p>
          <a:p>
            <a:pPr lvl="1"/>
            <a:r>
              <a:rPr lang="en-US" dirty="0"/>
              <a:t>Column 2 content type to be done by the end of May - still saw some EERE content in the list. ~30 pages I could see</a:t>
            </a:r>
          </a:p>
          <a:p>
            <a:pPr lvl="0"/>
            <a:r>
              <a:rPr lang="en-US" sz="2800" dirty="0"/>
              <a:t>Siteimprove shows that overall we’re improving quickly on accessibility, not so much on QA. Mostly broken links are the bugaboo. (Overall on DOE- may vary with program offices)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1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Introducing Digital Director Robbie Myers -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Changes to the CMS and Depreciated Fields – Atiq</a:t>
            </a:r>
          </a:p>
          <a:p>
            <a:r>
              <a:rPr lang="en-US" sz="2400" dirty="0">
                <a:solidFill>
                  <a:srgbClr val="3A9011"/>
                </a:solidFill>
              </a:rPr>
              <a:t>Key Metrics Takeaways for March –Drew</a:t>
            </a:r>
          </a:p>
          <a:p>
            <a:r>
              <a:rPr lang="en-US" sz="2400" dirty="0">
                <a:solidFill>
                  <a:schemeClr val="tx1"/>
                </a:solidFill>
              </a:rPr>
              <a:t>Funding Site FY18 Update - Elizabeth</a:t>
            </a:r>
          </a:p>
        </p:txBody>
      </p:sp>
    </p:spTree>
    <p:extLst>
      <p:ext uri="{BB962C8B-B14F-4D97-AF65-F5344CB8AC3E}">
        <p14:creationId xmlns:p14="http://schemas.microsoft.com/office/powerpoint/2010/main" val="1578734153"/>
      </p:ext>
    </p:extLst>
  </p:cSld>
  <p:clrMapOvr>
    <a:masterClrMapping/>
  </p:clrMapOvr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 PPT.pot</Template>
  <TotalTime>8344</TotalTime>
  <Words>801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Wingdings</vt:lpstr>
      <vt:lpstr>ヒラギノ角ゴ Pro W3</vt:lpstr>
      <vt:lpstr>EERE PPT</vt:lpstr>
      <vt:lpstr>PowerPoint Presentation</vt:lpstr>
      <vt:lpstr>Agenda</vt:lpstr>
      <vt:lpstr>DOE Web Council Notes</vt:lpstr>
      <vt:lpstr>DOE Web Council Notes, cont.</vt:lpstr>
      <vt:lpstr>Agenda</vt:lpstr>
      <vt:lpstr>Robbie Myers—DOE’s New Digital Director</vt:lpstr>
      <vt:lpstr>Agenda</vt:lpstr>
      <vt:lpstr>Changes to the CMS</vt:lpstr>
      <vt:lpstr>Agenda</vt:lpstr>
      <vt:lpstr>Key Metrics Takeaways for March</vt:lpstr>
      <vt:lpstr>Key Metrics Takeaways for March, cont.</vt:lpstr>
      <vt:lpstr>Agenda</vt:lpstr>
      <vt:lpstr>EERE Funding Opportunities Update</vt:lpstr>
      <vt:lpstr>EERE Funding Opportunities Update</vt:lpstr>
      <vt:lpstr>EERE Funding Opportunities Update</vt:lpstr>
      <vt:lpstr>EERE Funding Opportunities Update</vt:lpstr>
      <vt:lpstr>EERE Funding Opportunities Update</vt:lpstr>
      <vt:lpstr>EERE Funding Opportunities Update</vt:lpstr>
      <vt:lpstr>EERE Funding Opportunities Update</vt:lpstr>
      <vt:lpstr>Next meeting: May 17, 2018 1:00-2:00 EST 11:00-12:00 MST Golden: X300 &amp; HQ: 5E-069 </vt:lpstr>
    </vt:vector>
  </TitlesOfParts>
  <Company>NREL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April 2018</dc:title>
  <dc:subject>Presentation slides from the April 19, 2018, Web Coordinator Meeting. Topics include new changes to the CMS and deprecated fields; the new Digital Director, Robbie Myers; key stat takeaways for March; and an overview of the Funding Opportunities content update.</dc:subject>
  <dc:creator>NREL Staff</dc:creator>
  <cp:lastModifiedBy>Spencer, Elizabeth</cp:lastModifiedBy>
  <cp:revision>160</cp:revision>
  <dcterms:created xsi:type="dcterms:W3CDTF">2011-11-16T16:51:06Z</dcterms:created>
  <dcterms:modified xsi:type="dcterms:W3CDTF">2018-04-23T19:58:35Z</dcterms:modified>
</cp:coreProperties>
</file>