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21"/>
  </p:notesMasterIdLst>
  <p:handoutMasterIdLst>
    <p:handoutMasterId r:id="rId22"/>
  </p:handoutMasterIdLst>
  <p:sldIdLst>
    <p:sldId id="256" r:id="rId2"/>
    <p:sldId id="259" r:id="rId3"/>
    <p:sldId id="264" r:id="rId4"/>
    <p:sldId id="278" r:id="rId5"/>
    <p:sldId id="279"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63"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A3E"/>
    <a:srgbClr val="000000"/>
    <a:srgbClr val="5F99B4"/>
    <a:srgbClr val="FBBB8A"/>
    <a:srgbClr val="7FB394"/>
    <a:srgbClr val="3A9011"/>
    <a:srgbClr val="666666"/>
    <a:srgbClr val="FFCC00"/>
    <a:srgbClr val="519531"/>
    <a:srgbClr val="3381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48" autoAdjust="0"/>
  </p:normalViewPr>
  <p:slideViewPr>
    <p:cSldViewPr snapToGrid="0">
      <p:cViewPr varScale="1">
        <p:scale>
          <a:sx n="72" d="100"/>
          <a:sy n="72" d="100"/>
        </p:scale>
        <p:origin x="1098" y="7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D7F8AA6E-ECD0-9D40-BAD1-EA49601A2780}" type="datetime1">
              <a:rPr lang="en-US"/>
              <a:pPr>
                <a:defRPr/>
              </a:pPr>
              <a:t>2/16/2018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8FCBF4D7-99DD-6C44-AF7F-D04097750DCB}" type="slidenum">
              <a:rPr lang="en-US"/>
              <a:pPr>
                <a:defRPr/>
              </a:pPr>
              <a:t>‹#›</a:t>
            </a:fld>
            <a:endParaRPr lang="en-US"/>
          </a:p>
        </p:txBody>
      </p:sp>
    </p:spTree>
    <p:extLst>
      <p:ext uri="{BB962C8B-B14F-4D97-AF65-F5344CB8AC3E}">
        <p14:creationId xmlns:p14="http://schemas.microsoft.com/office/powerpoint/2010/main" val="27182619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3EC30B84-E6CF-2E4A-9C4C-1537BE6DF82D}" type="datetime1">
              <a:rPr lang="en-US"/>
              <a:pPr>
                <a:defRPr/>
              </a:pPr>
              <a:t>2/16/2018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8876C8BC-3021-F342-BA19-E07C58457BC8}" type="slidenum">
              <a:rPr lang="en-US"/>
              <a:pPr>
                <a:defRPr/>
              </a:pPr>
              <a:t>‹#›</a:t>
            </a:fld>
            <a:endParaRPr lang="en-US"/>
          </a:p>
        </p:txBody>
      </p:sp>
    </p:spTree>
    <p:extLst>
      <p:ext uri="{BB962C8B-B14F-4D97-AF65-F5344CB8AC3E}">
        <p14:creationId xmlns:p14="http://schemas.microsoft.com/office/powerpoint/2010/main" val="167849056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*More than half of all page views across </a:t>
            </a:r>
            <a:r>
              <a:rPr lang="en-US" dirty="0" err="1"/>
              <a:t>energy.gov</a:t>
            </a:r>
            <a:r>
              <a:rPr lang="en-US" dirty="0"/>
              <a:t> took place on Energy Saver (27.94%) and EERE (26.75%) websites in January 2018.</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Calibri" charset="0"/>
              </a:rPr>
              <a:t>• The Cold Weather "Bomb Cyclone" helped Energy Saver's Insulation page log more than 38,800 page views, while leading the site to its best month in over a year.</a:t>
            </a:r>
            <a:r>
              <a:rPr lang="en-US" dirty="0"/>
              <a:t> We updated all of that insulation content in</a:t>
            </a:r>
            <a:r>
              <a:rPr lang="en-US" baseline="0" dirty="0"/>
              <a:t> January as well.</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*On January 11, Facebook announced changes to the news feed algorithm that will limit the reach of public pages and video content in favor of more interactive, engaging posts from friends and family.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Two editions of the BTO Digest were in the top three issues of 89 total bulletins sent with the most bulletin link clicks in January. The message titled, "Digest: BTO Year in Review, Buildings and the Grid 101 - How Much it Matters," had the most engagements at 2,384 clicks, while "Energy Code Commentator:  Compliance for Metal Buildings," earned 1,967.</a:t>
            </a:r>
          </a:p>
        </p:txBody>
      </p:sp>
      <p:sp>
        <p:nvSpPr>
          <p:cNvPr id="4" name="Slide Number Placeholder 3"/>
          <p:cNvSpPr>
            <a:spLocks noGrp="1"/>
          </p:cNvSpPr>
          <p:nvPr>
            <p:ph type="sldNum" sz="quarter" idx="10"/>
          </p:nvPr>
        </p:nvSpPr>
        <p:spPr/>
        <p:txBody>
          <a:bodyPr/>
          <a:lstStyle/>
          <a:p>
            <a:pPr>
              <a:defRPr/>
            </a:pPr>
            <a:fld id="{8876C8BC-3021-F342-BA19-E07C58457BC8}" type="slidenum">
              <a:rPr lang="en-US" smtClean="0"/>
              <a:pPr>
                <a:defRPr/>
              </a:pPr>
              <a:t>4</a:t>
            </a:fld>
            <a:endParaRPr lang="en-US"/>
          </a:p>
        </p:txBody>
      </p:sp>
    </p:spTree>
    <p:extLst>
      <p:ext uri="{BB962C8B-B14F-4D97-AF65-F5344CB8AC3E}">
        <p14:creationId xmlns:p14="http://schemas.microsoft.com/office/powerpoint/2010/main" val="133450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76C8BC-3021-F342-BA19-E07C58457BC8}" type="slidenum">
              <a:rPr lang="en-US" smtClean="0"/>
              <a:pPr>
                <a:defRPr/>
              </a:pPr>
              <a:t>5</a:t>
            </a:fld>
            <a:endParaRPr lang="en-US"/>
          </a:p>
        </p:txBody>
      </p:sp>
    </p:spTree>
    <p:extLst>
      <p:ext uri="{BB962C8B-B14F-4D97-AF65-F5344CB8AC3E}">
        <p14:creationId xmlns:p14="http://schemas.microsoft.com/office/powerpoint/2010/main" val="659161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128396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241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34358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7067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04786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009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277473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198163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a:solidFill>
                  <a:srgbClr val="FFFFFF"/>
                </a:solidFill>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72616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defRPr/>
            </a:pPr>
            <a:fld id="{D76F7A1E-3F4C-DF4C-9790-D56DE13EB8B0}" type="slidenum">
              <a:rPr lang="en-US" sz="900" smtClean="0">
                <a:solidFill>
                  <a:srgbClr val="FFFFFF"/>
                </a:solidFill>
                <a:latin typeface="Franklin Gothic Book" charset="0"/>
                <a:cs typeface="Arial" charset="0"/>
              </a:rPr>
              <a:pPr algn="ctr" eaLnBrk="1" hangingPunct="1">
                <a:lnSpc>
                  <a:spcPct val="90000"/>
                </a:lnSpc>
                <a:spcBef>
                  <a:spcPct val="20000"/>
                </a:spcBef>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a:defRPr/>
            </a:pPr>
            <a:r>
              <a:rPr lang="en-US" sz="950" dirty="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39" r:id="rId1"/>
    <p:sldLayoutId id="2147483736" r:id="rId2"/>
    <p:sldLayoutId id="2147483737" r:id="rId3"/>
    <p:sldLayoutId id="2147483738" r:id="rId4"/>
    <p:sldLayoutId id="2147483740" r:id="rId5"/>
    <p:sldLayoutId id="2147483741" r:id="rId6"/>
    <p:sldLayoutId id="2147483742" r:id="rId7"/>
    <p:sldLayoutId id="2147483743" r:id="rId8"/>
    <p:sldLayoutId id="2147483744" r:id="rId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Elizabeth.spencer@nrel.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ergy.gov/eere/communicationstandards/creating-and-promoting-email-distribution-and-govdelivery-lis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nergy.gov/eere/communicationstandards/creating-emails-email-distribution-lists-and-govdeliver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ubtitle 2"/>
          <p:cNvSpPr>
            <a:spLocks noGrp="1"/>
          </p:cNvSpPr>
          <p:nvPr>
            <p:ph type="subTitle" idx="1"/>
          </p:nvPr>
        </p:nvSpPr>
        <p:spPr>
          <a:xfrm>
            <a:off x="530225" y="1544638"/>
            <a:ext cx="8270875" cy="1381125"/>
          </a:xfrm>
        </p:spPr>
        <p:txBody>
          <a:bodyPr>
            <a:normAutofit/>
          </a:bodyPr>
          <a:lstStyle/>
          <a:p>
            <a:r>
              <a:rPr lang="en-US" dirty="0">
                <a:latin typeface="Franklin Gothic Medium" charset="0"/>
              </a:rPr>
              <a:t>EERE Web Coordinators Meeting</a:t>
            </a:r>
          </a:p>
          <a:p>
            <a:r>
              <a:rPr lang="en-US" sz="2400" dirty="0">
                <a:latin typeface="Franklin Gothic Medium" charset="0"/>
              </a:rPr>
              <a:t>February 15,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7A3E"/>
                </a:solidFill>
              </a:rPr>
              <a:t>Communication Standards Survey</a:t>
            </a:r>
          </a:p>
        </p:txBody>
      </p:sp>
      <p:sp>
        <p:nvSpPr>
          <p:cNvPr id="3" name="Content Placeholder 2"/>
          <p:cNvSpPr>
            <a:spLocks noGrp="1"/>
          </p:cNvSpPr>
          <p:nvPr>
            <p:ph sz="quarter" idx="10"/>
          </p:nvPr>
        </p:nvSpPr>
        <p:spPr/>
        <p:txBody>
          <a:bodyPr/>
          <a:lstStyle/>
          <a:p>
            <a:pPr marL="0" indent="0">
              <a:buNone/>
            </a:pPr>
            <a:r>
              <a:rPr lang="en-US" dirty="0"/>
              <a:t>We started with an internal survey.</a:t>
            </a:r>
          </a:p>
          <a:p>
            <a:pPr marL="0" indent="0">
              <a:buNone/>
            </a:pPr>
            <a:endParaRPr lang="en-US" dirty="0"/>
          </a:p>
          <a:p>
            <a:r>
              <a:rPr lang="en-US" dirty="0"/>
              <a:t>We surveyed 30 federal communications contacts.</a:t>
            </a:r>
          </a:p>
          <a:p>
            <a:r>
              <a:rPr lang="en-US" dirty="0"/>
              <a:t>We couldn’t survey any contractors—not without having to go through OMB!</a:t>
            </a:r>
          </a:p>
          <a:p>
            <a:r>
              <a:rPr lang="en-US" dirty="0"/>
              <a:t>Nine individuals responded.</a:t>
            </a:r>
          </a:p>
          <a:p>
            <a:r>
              <a:rPr lang="en-US" dirty="0"/>
              <a:t>The results were pretty interesting!</a:t>
            </a:r>
          </a:p>
          <a:p>
            <a:r>
              <a:rPr lang="en-US" dirty="0"/>
              <a:t>Everyone we contacted was familiar with the Communication Standards website. And…</a:t>
            </a:r>
          </a:p>
        </p:txBody>
      </p:sp>
    </p:spTree>
    <p:extLst>
      <p:ext uri="{BB962C8B-B14F-4D97-AF65-F5344CB8AC3E}">
        <p14:creationId xmlns:p14="http://schemas.microsoft.com/office/powerpoint/2010/main" val="110718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7A3E"/>
                </a:solidFill>
              </a:rPr>
              <a:t>Communication Standards Survey</a:t>
            </a:r>
          </a:p>
        </p:txBody>
      </p:sp>
      <p:sp>
        <p:nvSpPr>
          <p:cNvPr id="3" name="Content Placeholder 2"/>
          <p:cNvSpPr>
            <a:spLocks noGrp="1"/>
          </p:cNvSpPr>
          <p:nvPr>
            <p:ph sz="quarter" idx="10"/>
          </p:nvPr>
        </p:nvSpPr>
        <p:spPr/>
        <p:txBody>
          <a:bodyPr/>
          <a:lstStyle/>
          <a:p>
            <a:pPr marL="0" indent="0">
              <a:buNone/>
            </a:pPr>
            <a:r>
              <a:rPr lang="en-US" dirty="0"/>
              <a:t>Our respondents primarily visited the site for print templates, logos, and the style guide.</a:t>
            </a:r>
          </a:p>
        </p:txBody>
      </p:sp>
      <p:pic>
        <p:nvPicPr>
          <p:cNvPr id="5" name="Picture 4">
            <a:extLst>
              <a:ext uri="{FF2B5EF4-FFF2-40B4-BE49-F238E27FC236}">
                <a16:creationId xmlns:a16="http://schemas.microsoft.com/office/drawing/2014/main" id="{373B2AA8-77A0-42B0-8B58-353F42885AB7}"/>
              </a:ext>
            </a:extLst>
          </p:cNvPr>
          <p:cNvPicPr>
            <a:picLocks noChangeAspect="1"/>
          </p:cNvPicPr>
          <p:nvPr/>
        </p:nvPicPr>
        <p:blipFill>
          <a:blip r:embed="rId2"/>
          <a:stretch>
            <a:fillRect/>
          </a:stretch>
        </p:blipFill>
        <p:spPr>
          <a:xfrm>
            <a:off x="904088" y="1917437"/>
            <a:ext cx="7206241" cy="4654365"/>
          </a:xfrm>
          <a:prstGeom prst="rect">
            <a:avLst/>
          </a:prstGeom>
        </p:spPr>
      </p:pic>
    </p:spTree>
    <p:extLst>
      <p:ext uri="{BB962C8B-B14F-4D97-AF65-F5344CB8AC3E}">
        <p14:creationId xmlns:p14="http://schemas.microsoft.com/office/powerpoint/2010/main" val="307479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7A3E"/>
                </a:solidFill>
              </a:rPr>
              <a:t>Communication Standards Survey</a:t>
            </a:r>
          </a:p>
        </p:txBody>
      </p:sp>
      <p:sp>
        <p:nvSpPr>
          <p:cNvPr id="3" name="Content Placeholder 2"/>
          <p:cNvSpPr>
            <a:spLocks noGrp="1"/>
          </p:cNvSpPr>
          <p:nvPr>
            <p:ph sz="quarter" idx="10"/>
          </p:nvPr>
        </p:nvSpPr>
        <p:spPr/>
        <p:txBody>
          <a:bodyPr/>
          <a:lstStyle/>
          <a:p>
            <a:pPr marL="0" indent="0">
              <a:buNone/>
            </a:pPr>
            <a:r>
              <a:rPr lang="en-US" dirty="0"/>
              <a:t>Templates were the most popular web-related content (and newsletters, writing guidelines, and social media!)</a:t>
            </a:r>
          </a:p>
        </p:txBody>
      </p:sp>
      <p:pic>
        <p:nvPicPr>
          <p:cNvPr id="6" name="Picture 5">
            <a:extLst>
              <a:ext uri="{FF2B5EF4-FFF2-40B4-BE49-F238E27FC236}">
                <a16:creationId xmlns:a16="http://schemas.microsoft.com/office/drawing/2014/main" id="{52B7A879-9F3D-42A0-9C9F-ADDFC6BAA85E}"/>
              </a:ext>
            </a:extLst>
          </p:cNvPr>
          <p:cNvPicPr>
            <a:picLocks noChangeAspect="1"/>
          </p:cNvPicPr>
          <p:nvPr/>
        </p:nvPicPr>
        <p:blipFill>
          <a:blip r:embed="rId2"/>
          <a:stretch>
            <a:fillRect/>
          </a:stretch>
        </p:blipFill>
        <p:spPr>
          <a:xfrm>
            <a:off x="1402485" y="2011510"/>
            <a:ext cx="7052404" cy="4534823"/>
          </a:xfrm>
          <a:prstGeom prst="rect">
            <a:avLst/>
          </a:prstGeom>
        </p:spPr>
      </p:pic>
    </p:spTree>
    <p:extLst>
      <p:ext uri="{BB962C8B-B14F-4D97-AF65-F5344CB8AC3E}">
        <p14:creationId xmlns:p14="http://schemas.microsoft.com/office/powerpoint/2010/main" val="5829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7A3E"/>
                </a:solidFill>
              </a:rPr>
              <a:t>Communication Standards Survey</a:t>
            </a:r>
          </a:p>
        </p:txBody>
      </p:sp>
      <p:sp>
        <p:nvSpPr>
          <p:cNvPr id="3" name="Content Placeholder 2"/>
          <p:cNvSpPr>
            <a:spLocks noGrp="1"/>
          </p:cNvSpPr>
          <p:nvPr>
            <p:ph sz="quarter" idx="10"/>
          </p:nvPr>
        </p:nvSpPr>
        <p:spPr/>
        <p:txBody>
          <a:bodyPr/>
          <a:lstStyle/>
          <a:p>
            <a:pPr marL="0" indent="0">
              <a:buNone/>
            </a:pPr>
            <a:r>
              <a:rPr lang="en-US" dirty="0"/>
              <a:t>One pain point people talked a lot about was the Asset Management System—the log-in system you have to use to access the templates and logos.</a:t>
            </a:r>
          </a:p>
        </p:txBody>
      </p:sp>
      <p:pic>
        <p:nvPicPr>
          <p:cNvPr id="5" name="Picture 4">
            <a:extLst>
              <a:ext uri="{FF2B5EF4-FFF2-40B4-BE49-F238E27FC236}">
                <a16:creationId xmlns:a16="http://schemas.microsoft.com/office/drawing/2014/main" id="{CC4C2B8F-A073-4EB1-84ED-6ACA959D3C08}"/>
              </a:ext>
            </a:extLst>
          </p:cNvPr>
          <p:cNvPicPr>
            <a:picLocks noChangeAspect="1"/>
          </p:cNvPicPr>
          <p:nvPr/>
        </p:nvPicPr>
        <p:blipFill>
          <a:blip r:embed="rId2"/>
          <a:stretch>
            <a:fillRect/>
          </a:stretch>
        </p:blipFill>
        <p:spPr>
          <a:xfrm>
            <a:off x="2371418" y="3016319"/>
            <a:ext cx="4401164" cy="2972215"/>
          </a:xfrm>
          <a:prstGeom prst="rect">
            <a:avLst/>
          </a:prstGeom>
        </p:spPr>
      </p:pic>
    </p:spTree>
    <p:extLst>
      <p:ext uri="{BB962C8B-B14F-4D97-AF65-F5344CB8AC3E}">
        <p14:creationId xmlns:p14="http://schemas.microsoft.com/office/powerpoint/2010/main" val="269825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7A3E"/>
                </a:solidFill>
              </a:rPr>
              <a:t>Communication Standards Survey</a:t>
            </a:r>
          </a:p>
        </p:txBody>
      </p:sp>
      <p:sp>
        <p:nvSpPr>
          <p:cNvPr id="3" name="Content Placeholder 2"/>
          <p:cNvSpPr>
            <a:spLocks noGrp="1"/>
          </p:cNvSpPr>
          <p:nvPr>
            <p:ph sz="quarter" idx="10"/>
          </p:nvPr>
        </p:nvSpPr>
        <p:spPr/>
        <p:txBody>
          <a:bodyPr/>
          <a:lstStyle/>
          <a:p>
            <a:pPr marL="0" indent="0">
              <a:buNone/>
            </a:pPr>
            <a:r>
              <a:rPr lang="en-US" dirty="0"/>
              <a:t>While we couldn’t formally survey the contractors, you can still pass along your “wish list” for big changes or new content that you’d like to see.</a:t>
            </a:r>
          </a:p>
          <a:p>
            <a:pPr marL="0" indent="0">
              <a:buNone/>
            </a:pPr>
            <a:endParaRPr lang="en-US" dirty="0"/>
          </a:p>
          <a:p>
            <a:pPr marL="0" indent="0">
              <a:buNone/>
            </a:pPr>
            <a:r>
              <a:rPr lang="en-US" dirty="0"/>
              <a:t>If you have a suggested change, send it to </a:t>
            </a:r>
            <a:r>
              <a:rPr lang="en-US" dirty="0">
                <a:hlinkClick r:id="rId2"/>
              </a:rPr>
              <a:t>elizabeth.spencer@nrel.gov</a:t>
            </a:r>
            <a:r>
              <a:rPr lang="en-US" dirty="0"/>
              <a:t>. </a:t>
            </a:r>
          </a:p>
        </p:txBody>
      </p:sp>
    </p:spTree>
    <p:extLst>
      <p:ext uri="{BB962C8B-B14F-4D97-AF65-F5344CB8AC3E}">
        <p14:creationId xmlns:p14="http://schemas.microsoft.com/office/powerpoint/2010/main" val="1674614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7A3E"/>
                </a:solidFill>
              </a:rPr>
              <a:t>Content Review</a:t>
            </a:r>
          </a:p>
        </p:txBody>
      </p:sp>
      <p:sp>
        <p:nvSpPr>
          <p:cNvPr id="3" name="Content Placeholder 2"/>
          <p:cNvSpPr>
            <a:spLocks noGrp="1"/>
          </p:cNvSpPr>
          <p:nvPr>
            <p:ph sz="quarter" idx="10"/>
          </p:nvPr>
        </p:nvSpPr>
        <p:spPr/>
        <p:txBody>
          <a:bodyPr/>
          <a:lstStyle/>
          <a:p>
            <a:pPr marL="0" indent="0">
              <a:buNone/>
            </a:pPr>
            <a:r>
              <a:rPr lang="en-US" dirty="0"/>
              <a:t>We had subject matter experts review all the sections we didn’t get to update in FY17. This means we have brand-new updates to:</a:t>
            </a:r>
          </a:p>
          <a:p>
            <a:r>
              <a:rPr lang="en-US" b="1" dirty="0"/>
              <a:t>The Print Section</a:t>
            </a:r>
            <a:r>
              <a:rPr lang="en-US" dirty="0"/>
              <a:t>: Complete with new PGT process!</a:t>
            </a:r>
          </a:p>
          <a:p>
            <a:r>
              <a:rPr lang="en-US" b="1" dirty="0"/>
              <a:t>The Social Media Page: </a:t>
            </a:r>
            <a:r>
              <a:rPr lang="en-US" dirty="0"/>
              <a:t>With updated contacts and processes!</a:t>
            </a:r>
          </a:p>
          <a:p>
            <a:r>
              <a:rPr lang="en-US" b="1" dirty="0"/>
              <a:t>The Web Process and Approvals Pages</a:t>
            </a:r>
          </a:p>
          <a:p>
            <a:r>
              <a:rPr lang="en-US" b="1" dirty="0"/>
              <a:t>The Web Writing Pages</a:t>
            </a:r>
          </a:p>
          <a:p>
            <a:r>
              <a:rPr lang="en-US" b="1" dirty="0"/>
              <a:t>A lot of technical pages about creating web pages</a:t>
            </a:r>
          </a:p>
          <a:p>
            <a:endParaRPr lang="en-US" b="1" dirty="0"/>
          </a:p>
          <a:p>
            <a:pPr marL="0" indent="0">
              <a:buNone/>
            </a:pPr>
            <a:r>
              <a:rPr lang="en-US" dirty="0"/>
              <a:t>And the newsletter content!</a:t>
            </a:r>
          </a:p>
          <a:p>
            <a:endParaRPr lang="en-US" b="1" dirty="0"/>
          </a:p>
        </p:txBody>
      </p:sp>
    </p:spTree>
    <p:extLst>
      <p:ext uri="{BB962C8B-B14F-4D97-AF65-F5344CB8AC3E}">
        <p14:creationId xmlns:p14="http://schemas.microsoft.com/office/powerpoint/2010/main" val="295196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7A3E"/>
                </a:solidFill>
              </a:rPr>
              <a:t>Newsletter Page</a:t>
            </a:r>
          </a:p>
        </p:txBody>
      </p:sp>
      <p:sp>
        <p:nvSpPr>
          <p:cNvPr id="3" name="Content Placeholder 2"/>
          <p:cNvSpPr>
            <a:spLocks noGrp="1"/>
          </p:cNvSpPr>
          <p:nvPr>
            <p:ph sz="quarter" idx="10"/>
          </p:nvPr>
        </p:nvSpPr>
        <p:spPr/>
        <p:txBody>
          <a:bodyPr/>
          <a:lstStyle/>
          <a:p>
            <a:pPr marL="0" indent="0">
              <a:buNone/>
            </a:pPr>
            <a:r>
              <a:rPr lang="en-US" dirty="0"/>
              <a:t>In December 2017, I gave a presentation about GovDelivery at the DOE Community of Practice meeting. A lot of that information wasn’t on the website.</a:t>
            </a:r>
          </a:p>
          <a:p>
            <a:pPr marL="0" indent="0">
              <a:buNone/>
            </a:pPr>
            <a:endParaRPr lang="en-US" dirty="0"/>
          </a:p>
          <a:p>
            <a:pPr marL="0" indent="0">
              <a:buNone/>
            </a:pPr>
            <a:r>
              <a:rPr lang="en-US" dirty="0">
                <a:hlinkClick r:id="rId2"/>
              </a:rPr>
              <a:t>https://energy.gov/eere/communicationstandards/creating-and-promoting-email-distribution-and-govdelivery-lists</a:t>
            </a:r>
            <a:endParaRPr lang="en-US" dirty="0"/>
          </a:p>
          <a:p>
            <a:pPr marL="0" indent="0">
              <a:buNone/>
            </a:pPr>
            <a:endParaRPr lang="en-US" dirty="0"/>
          </a:p>
          <a:p>
            <a:pPr marL="0" indent="0">
              <a:buNone/>
            </a:pPr>
            <a:r>
              <a:rPr lang="en-US" dirty="0"/>
              <a:t>This page now includes information on promoting and building email lists.</a:t>
            </a:r>
          </a:p>
        </p:txBody>
      </p:sp>
    </p:spTree>
    <p:extLst>
      <p:ext uri="{BB962C8B-B14F-4D97-AF65-F5344CB8AC3E}">
        <p14:creationId xmlns:p14="http://schemas.microsoft.com/office/powerpoint/2010/main" val="121741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7A3E"/>
                </a:solidFill>
              </a:rPr>
              <a:t>Newsletter Page</a:t>
            </a:r>
          </a:p>
        </p:txBody>
      </p:sp>
      <p:sp>
        <p:nvSpPr>
          <p:cNvPr id="3" name="Content Placeholder 2"/>
          <p:cNvSpPr>
            <a:spLocks noGrp="1"/>
          </p:cNvSpPr>
          <p:nvPr>
            <p:ph sz="quarter" idx="10"/>
          </p:nvPr>
        </p:nvSpPr>
        <p:spPr/>
        <p:txBody>
          <a:bodyPr/>
          <a:lstStyle/>
          <a:p>
            <a:pPr marL="0" indent="0">
              <a:buNone/>
            </a:pPr>
            <a:r>
              <a:rPr lang="en-US" dirty="0">
                <a:hlinkClick r:id="rId2"/>
              </a:rPr>
              <a:t>https://energy.gov/eere/communicationstandards/creating-emails-email-distribution-lists-and-govdelivery</a:t>
            </a:r>
            <a:endParaRPr lang="en-US" dirty="0"/>
          </a:p>
          <a:p>
            <a:pPr marL="0" indent="0">
              <a:buNone/>
            </a:pPr>
            <a:endParaRPr lang="en-US" dirty="0"/>
          </a:p>
          <a:p>
            <a:r>
              <a:rPr lang="en-US" dirty="0"/>
              <a:t>Includes more information about how to add preheader information to your emails.</a:t>
            </a:r>
          </a:p>
          <a:p>
            <a:r>
              <a:rPr lang="en-US" dirty="0"/>
              <a:t>Explains what preheader text is for and how to update it.</a:t>
            </a:r>
          </a:p>
          <a:p>
            <a:r>
              <a:rPr lang="en-US" dirty="0"/>
              <a:t>Explains the View in Browser link—and includes the code that lets you link to the GovDelivery HTML version of your email.</a:t>
            </a:r>
          </a:p>
        </p:txBody>
      </p:sp>
    </p:spTree>
    <p:extLst>
      <p:ext uri="{BB962C8B-B14F-4D97-AF65-F5344CB8AC3E}">
        <p14:creationId xmlns:p14="http://schemas.microsoft.com/office/powerpoint/2010/main" val="238640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7A3E"/>
                </a:solidFill>
              </a:rPr>
              <a:t>Communication Standards FY18 Update</a:t>
            </a:r>
          </a:p>
        </p:txBody>
      </p:sp>
      <p:sp>
        <p:nvSpPr>
          <p:cNvPr id="3" name="Content Placeholder 2"/>
          <p:cNvSpPr>
            <a:spLocks noGrp="1"/>
          </p:cNvSpPr>
          <p:nvPr>
            <p:ph sz="quarter" idx="10"/>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Questions?</a:t>
            </a:r>
          </a:p>
        </p:txBody>
      </p:sp>
    </p:spTree>
    <p:extLst>
      <p:ext uri="{BB962C8B-B14F-4D97-AF65-F5344CB8AC3E}">
        <p14:creationId xmlns:p14="http://schemas.microsoft.com/office/powerpoint/2010/main" val="306468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a:xfrm>
            <a:off x="0" y="2389188"/>
            <a:ext cx="9144000" cy="812800"/>
          </a:xfrm>
        </p:spPr>
        <p:txBody>
          <a:bodyPr/>
          <a:lstStyle/>
          <a:p>
            <a:r>
              <a:rPr lang="en-US" dirty="0"/>
              <a:t>Next meeting: March 15, 2018</a:t>
            </a:r>
            <a:br>
              <a:rPr lang="en-US" dirty="0"/>
            </a:br>
            <a:r>
              <a:rPr lang="en-US" dirty="0"/>
              <a:t>1:00-2:00 EST</a:t>
            </a:r>
            <a:br>
              <a:rPr lang="en-US" dirty="0"/>
            </a:br>
            <a:r>
              <a:rPr lang="en-US" dirty="0"/>
              <a:t>11:00-12:00 MST</a:t>
            </a:r>
            <a:br>
              <a:rPr lang="en-US" dirty="0"/>
            </a:br>
            <a:r>
              <a:rPr lang="en-US" dirty="0"/>
              <a:t>Golden: X300 &amp; HQ: 5E-069</a:t>
            </a:r>
            <a:br>
              <a:rPr lang="en-US" dirty="0"/>
            </a:br>
            <a:endParaRPr dirty="0">
              <a:latin typeface="Franklin Gothic Medium"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sz="3200" dirty="0">
                <a:latin typeface="Franklin Gothic Medium" charset="0"/>
              </a:rPr>
              <a:t>Agenda</a:t>
            </a:r>
            <a:endParaRPr sz="3200"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sz="2400" dirty="0">
                <a:solidFill>
                  <a:schemeClr val="accent5"/>
                </a:solidFill>
                <a:cs typeface="Franklin Gothic Book"/>
              </a:rPr>
              <a:t>Around the Room</a:t>
            </a:r>
          </a:p>
          <a:p>
            <a:r>
              <a:rPr lang="en-US" sz="2400" dirty="0">
                <a:solidFill>
                  <a:schemeClr val="tx1"/>
                </a:solidFill>
              </a:rPr>
              <a:t>Key Metrics Takeaways for January - Adrienne</a:t>
            </a:r>
          </a:p>
          <a:p>
            <a:r>
              <a:rPr lang="en-US" sz="2400" dirty="0">
                <a:solidFill>
                  <a:schemeClr val="tx1"/>
                </a:solidFill>
              </a:rPr>
              <a:t>New Changes to the CMS and Depreciated Fields - Atiq</a:t>
            </a:r>
          </a:p>
          <a:p>
            <a:r>
              <a:rPr lang="en-US" sz="2400" dirty="0">
                <a:solidFill>
                  <a:schemeClr val="tx1"/>
                </a:solidFill>
              </a:rPr>
              <a:t>Multifactor Authentication Requirement - Alex</a:t>
            </a:r>
          </a:p>
          <a:p>
            <a:r>
              <a:rPr lang="en-US" sz="2400" dirty="0">
                <a:solidFill>
                  <a:schemeClr val="tx1"/>
                </a:solidFill>
              </a:rPr>
              <a:t>Communication Standards FY18 Update - Elizabeth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sz="3200" dirty="0">
                <a:latin typeface="Franklin Gothic Medium" charset="0"/>
              </a:rPr>
              <a:t>Agenda</a:t>
            </a:r>
            <a:endParaRPr sz="3200"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sz="2400" dirty="0">
                <a:solidFill>
                  <a:schemeClr val="tx1"/>
                </a:solidFill>
                <a:cs typeface="Franklin Gothic Book"/>
              </a:rPr>
              <a:t>Around the Room</a:t>
            </a:r>
          </a:p>
          <a:p>
            <a:r>
              <a:rPr lang="en-US" sz="2400" dirty="0">
                <a:solidFill>
                  <a:srgbClr val="017A3E"/>
                </a:solidFill>
              </a:rPr>
              <a:t>Key Metrics Takeaways for January - Adrienne</a:t>
            </a:r>
          </a:p>
          <a:p>
            <a:r>
              <a:rPr lang="en-US" sz="2400" dirty="0">
                <a:solidFill>
                  <a:schemeClr val="tx1"/>
                </a:solidFill>
              </a:rPr>
              <a:t>New Changes to the CMS and Depreciated Fields - Atiq</a:t>
            </a:r>
          </a:p>
          <a:p>
            <a:r>
              <a:rPr lang="en-US" sz="2400" dirty="0">
                <a:solidFill>
                  <a:schemeClr val="tx1"/>
                </a:solidFill>
              </a:rPr>
              <a:t>Multifactor Authentication Requirement - Alex</a:t>
            </a:r>
          </a:p>
          <a:p>
            <a:r>
              <a:rPr lang="en-US" sz="2400" dirty="0">
                <a:solidFill>
                  <a:schemeClr val="tx1"/>
                </a:solidFill>
              </a:rPr>
              <a:t>Communication Standards FY18 Update - Elizabeth</a:t>
            </a:r>
          </a:p>
        </p:txBody>
      </p:sp>
    </p:spTree>
    <p:extLst>
      <p:ext uri="{BB962C8B-B14F-4D97-AF65-F5344CB8AC3E}">
        <p14:creationId xmlns:p14="http://schemas.microsoft.com/office/powerpoint/2010/main" val="170344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for January Metrics</a:t>
            </a:r>
            <a:endParaRPr lang="en-US" dirty="0">
              <a:solidFill>
                <a:srgbClr val="017A3E"/>
              </a:solidFill>
            </a:endParaRPr>
          </a:p>
        </p:txBody>
      </p:sp>
      <p:pic>
        <p:nvPicPr>
          <p:cNvPr id="4" name="Content Placeholder 3">
            <a:extLst>
              <a:ext uri="{FF2B5EF4-FFF2-40B4-BE49-F238E27FC236}">
                <a16:creationId xmlns:a16="http://schemas.microsoft.com/office/drawing/2014/main" id="{4C7D60D3-399E-4D25-87D5-96E182B05A90}"/>
              </a:ext>
            </a:extLst>
          </p:cNvPr>
          <p:cNvPicPr>
            <a:picLocks noGrp="1" noChangeAspect="1"/>
          </p:cNvPicPr>
          <p:nvPr>
            <p:ph sz="quarter" idx="10"/>
          </p:nvPr>
        </p:nvPicPr>
        <p:blipFill>
          <a:blip r:embed="rId3"/>
          <a:stretch>
            <a:fillRect/>
          </a:stretch>
        </p:blipFill>
        <p:spPr>
          <a:xfrm>
            <a:off x="538977" y="1103424"/>
            <a:ext cx="7233423" cy="5127980"/>
          </a:xfrm>
          <a:prstGeom prst="rect">
            <a:avLst/>
          </a:prstGeom>
        </p:spPr>
      </p:pic>
    </p:spTree>
    <p:extLst>
      <p:ext uri="{BB962C8B-B14F-4D97-AF65-F5344CB8AC3E}">
        <p14:creationId xmlns:p14="http://schemas.microsoft.com/office/powerpoint/2010/main" val="336019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for January Metrics</a:t>
            </a:r>
          </a:p>
        </p:txBody>
      </p:sp>
      <p:sp>
        <p:nvSpPr>
          <p:cNvPr id="3" name="Content Placeholder 2"/>
          <p:cNvSpPr>
            <a:spLocks noGrp="1"/>
          </p:cNvSpPr>
          <p:nvPr>
            <p:ph sz="quarter" idx="10"/>
          </p:nvPr>
        </p:nvSpPr>
        <p:spPr/>
        <p:txBody>
          <a:bodyPr/>
          <a:lstStyle/>
          <a:p>
            <a:pPr marL="0" indent="0" eaLnBrk="0" hangingPunct="0">
              <a:spcBef>
                <a:spcPct val="30000"/>
              </a:spcBef>
              <a:buNone/>
              <a:defRPr/>
            </a:pPr>
            <a:r>
              <a:rPr lang="en-US" sz="1600" b="1" dirty="0">
                <a:solidFill>
                  <a:srgbClr val="000000"/>
                </a:solidFill>
                <a:latin typeface="Calibri" charset="0"/>
              </a:rPr>
              <a:t>WEB</a:t>
            </a:r>
            <a:r>
              <a:rPr lang="en-US" sz="1600" dirty="0"/>
              <a:t> </a:t>
            </a:r>
            <a:r>
              <a:rPr lang="en-US" sz="1600" b="1" dirty="0">
                <a:solidFill>
                  <a:srgbClr val="000000"/>
                </a:solidFill>
                <a:latin typeface="Calibri" charset="0"/>
              </a:rPr>
              <a:t> </a:t>
            </a:r>
          </a:p>
          <a:p>
            <a:pPr marL="0" indent="0" eaLnBrk="0" hangingPunct="0">
              <a:spcBef>
                <a:spcPct val="30000"/>
              </a:spcBef>
              <a:buNone/>
              <a:defRPr/>
            </a:pPr>
            <a:r>
              <a:rPr lang="en-US" sz="1600" dirty="0">
                <a:solidFill>
                  <a:srgbClr val="000000"/>
                </a:solidFill>
                <a:latin typeface="Calibri" charset="0"/>
              </a:rPr>
              <a:t>• Both EERE and Energy Saver saw website users increase by more than 7% over the previous year, combining for 1.4 million total visitors in January.</a:t>
            </a:r>
            <a:r>
              <a:rPr lang="en-US" sz="1600" dirty="0"/>
              <a:t> </a:t>
            </a:r>
          </a:p>
          <a:p>
            <a:pPr marL="0" indent="0" eaLnBrk="0" hangingPunct="0">
              <a:spcBef>
                <a:spcPct val="30000"/>
              </a:spcBef>
              <a:buNone/>
              <a:defRPr/>
            </a:pPr>
            <a:r>
              <a:rPr lang="en-US" sz="1600" dirty="0">
                <a:solidFill>
                  <a:srgbClr val="000000"/>
                </a:solidFill>
                <a:latin typeface="Calibri" charset="0"/>
              </a:rPr>
              <a:t>• The Solar, Hydrogen and Fuel Cells, and Vehicles websites had the biggest year-over-year increases in traffic among EERE offices.  </a:t>
            </a:r>
            <a:r>
              <a:rPr lang="en-US" sz="1600" dirty="0"/>
              <a:t> </a:t>
            </a:r>
            <a:r>
              <a:rPr lang="en-US" sz="1600" dirty="0">
                <a:solidFill>
                  <a:srgbClr val="000000"/>
                </a:solidFill>
                <a:latin typeface="Calibri" charset="0"/>
              </a:rPr>
              <a:t> </a:t>
            </a:r>
            <a:r>
              <a:rPr lang="en-US" sz="1600" dirty="0"/>
              <a:t> </a:t>
            </a:r>
            <a:r>
              <a:rPr lang="en-US" sz="1600" dirty="0">
                <a:solidFill>
                  <a:srgbClr val="000000"/>
                </a:solidFill>
                <a:latin typeface="Calibri" charset="0"/>
              </a:rPr>
              <a:t> </a:t>
            </a:r>
            <a:r>
              <a:rPr lang="en-US" sz="1600" dirty="0"/>
              <a:t> </a:t>
            </a:r>
            <a:r>
              <a:rPr lang="en-US" sz="1600" dirty="0">
                <a:solidFill>
                  <a:srgbClr val="000000"/>
                </a:solidFill>
                <a:latin typeface="Calibri" charset="0"/>
              </a:rPr>
              <a:t> </a:t>
            </a:r>
            <a:r>
              <a:rPr lang="en-US" sz="1600" dirty="0"/>
              <a:t> </a:t>
            </a:r>
            <a:r>
              <a:rPr lang="en-US" sz="1600" dirty="0">
                <a:solidFill>
                  <a:srgbClr val="000000"/>
                </a:solidFill>
                <a:latin typeface="Calibri" charset="0"/>
              </a:rPr>
              <a:t> </a:t>
            </a:r>
            <a:r>
              <a:rPr lang="en-US" sz="1600" dirty="0"/>
              <a:t> </a:t>
            </a:r>
            <a:r>
              <a:rPr lang="en-US" sz="1600" dirty="0">
                <a:solidFill>
                  <a:srgbClr val="000000"/>
                </a:solidFill>
                <a:latin typeface="Calibri" charset="0"/>
              </a:rPr>
              <a:t> </a:t>
            </a:r>
            <a:r>
              <a:rPr lang="en-US" sz="1600" dirty="0"/>
              <a:t> </a:t>
            </a:r>
            <a:r>
              <a:rPr lang="en-US" sz="1600" dirty="0">
                <a:solidFill>
                  <a:srgbClr val="000000"/>
                </a:solidFill>
                <a:latin typeface="Calibri" charset="0"/>
              </a:rPr>
              <a:t> </a:t>
            </a:r>
            <a:r>
              <a:rPr lang="en-US" sz="1600" dirty="0"/>
              <a:t> </a:t>
            </a:r>
            <a:r>
              <a:rPr lang="en-US" sz="1600" dirty="0">
                <a:solidFill>
                  <a:srgbClr val="000000"/>
                </a:solidFill>
                <a:latin typeface="Calibri" charset="0"/>
              </a:rPr>
              <a:t> </a:t>
            </a:r>
            <a:r>
              <a:rPr lang="en-US" sz="1600" dirty="0"/>
              <a:t> </a:t>
            </a:r>
            <a:r>
              <a:rPr lang="en-US" sz="1600" dirty="0">
                <a:solidFill>
                  <a:srgbClr val="000000"/>
                </a:solidFill>
                <a:latin typeface="Calibri" charset="0"/>
              </a:rPr>
              <a:t> </a:t>
            </a:r>
            <a:r>
              <a:rPr lang="en-US" sz="1600" dirty="0"/>
              <a:t> </a:t>
            </a:r>
          </a:p>
          <a:p>
            <a:pPr marL="0" indent="0" eaLnBrk="0" hangingPunct="0">
              <a:spcBef>
                <a:spcPct val="30000"/>
              </a:spcBef>
              <a:buNone/>
              <a:defRPr/>
            </a:pPr>
            <a:r>
              <a:rPr lang="en-US" sz="1600" b="1" dirty="0">
                <a:solidFill>
                  <a:srgbClr val="000000"/>
                </a:solidFill>
                <a:latin typeface="Calibri" charset="0"/>
              </a:rPr>
              <a:t>EMAIL</a:t>
            </a:r>
            <a:r>
              <a:rPr lang="en-US" sz="1600" dirty="0"/>
              <a:t>  </a:t>
            </a:r>
          </a:p>
          <a:p>
            <a:pPr marL="0" indent="0" eaLnBrk="0" hangingPunct="0">
              <a:spcBef>
                <a:spcPct val="30000"/>
              </a:spcBef>
              <a:buNone/>
              <a:defRPr/>
            </a:pPr>
            <a:r>
              <a:rPr lang="en-US" sz="1600" dirty="0">
                <a:solidFill>
                  <a:srgbClr val="000000"/>
                </a:solidFill>
                <a:latin typeface="Calibri" charset="0"/>
              </a:rPr>
              <a:t>• EERE's 264 email lists are approaching 430,000 subscribers.</a:t>
            </a:r>
            <a:r>
              <a:rPr lang="en-US" sz="1600" dirty="0"/>
              <a:t> </a:t>
            </a:r>
          </a:p>
          <a:p>
            <a:pPr marL="0" indent="0" eaLnBrk="0" hangingPunct="0">
              <a:spcBef>
                <a:spcPct val="30000"/>
              </a:spcBef>
              <a:buNone/>
              <a:defRPr/>
            </a:pPr>
            <a:r>
              <a:rPr lang="en-US" sz="1600" dirty="0">
                <a:solidFill>
                  <a:srgbClr val="000000"/>
                </a:solidFill>
                <a:latin typeface="Calibri" charset="0"/>
              </a:rPr>
              <a:t>• The 89 email bulletins sent by EERE in January received more than 215,000 unique opens</a:t>
            </a:r>
            <a:br>
              <a:rPr lang="en-US" sz="1600" dirty="0">
                <a:solidFill>
                  <a:srgbClr val="000000"/>
                </a:solidFill>
                <a:latin typeface="Calibri" charset="0"/>
              </a:rPr>
            </a:br>
            <a:r>
              <a:rPr lang="en-US" sz="1600" dirty="0">
                <a:solidFill>
                  <a:srgbClr val="000000"/>
                </a:solidFill>
                <a:latin typeface="Calibri" charset="0"/>
              </a:rPr>
              <a:t>• Email referrals drove about 14,000 site visits to EERE websites, or about 2% of all EERE site traffic.</a:t>
            </a:r>
          </a:p>
          <a:p>
            <a:pPr marL="0" indent="0" eaLnBrk="0" hangingPunct="0">
              <a:spcBef>
                <a:spcPct val="30000"/>
              </a:spcBef>
              <a:buNone/>
              <a:defRPr/>
            </a:pPr>
            <a:r>
              <a:rPr lang="en-US" sz="1600" dirty="0"/>
              <a:t> </a:t>
            </a:r>
            <a:r>
              <a:rPr lang="en-US" sz="1600" b="1" dirty="0">
                <a:solidFill>
                  <a:srgbClr val="000000"/>
                </a:solidFill>
                <a:latin typeface="Calibri" charset="0"/>
              </a:rPr>
              <a:t>SOCIAL MEDIA</a:t>
            </a:r>
            <a:endParaRPr lang="en-US" sz="1600" dirty="0"/>
          </a:p>
          <a:p>
            <a:pPr marL="0" indent="0" eaLnBrk="0" hangingPunct="0">
              <a:spcBef>
                <a:spcPct val="30000"/>
              </a:spcBef>
              <a:buNone/>
              <a:defRPr/>
            </a:pPr>
            <a:r>
              <a:rPr lang="en-US" sz="1600" dirty="0">
                <a:solidFill>
                  <a:srgbClr val="000000"/>
                </a:solidFill>
                <a:latin typeface="Calibri" charset="0"/>
              </a:rPr>
              <a:t>• EERE's most liked Facebook post in January was a #</a:t>
            </a:r>
            <a:r>
              <a:rPr lang="en-US" sz="1600" dirty="0" err="1">
                <a:solidFill>
                  <a:srgbClr val="000000"/>
                </a:solidFill>
                <a:latin typeface="Calibri" charset="0"/>
              </a:rPr>
              <a:t>DidYouKnow</a:t>
            </a:r>
            <a:r>
              <a:rPr lang="en-US" sz="1600" dirty="0">
                <a:solidFill>
                  <a:srgbClr val="000000"/>
                </a:solidFill>
                <a:latin typeface="Calibri" charset="0"/>
              </a:rPr>
              <a:t> post linking to the new blog titled, "Using Deep Geothermal to Heat and Cool Buildings and Reduce Energy Bills." </a:t>
            </a:r>
            <a:r>
              <a:rPr lang="en-US" sz="1600" dirty="0"/>
              <a:t> </a:t>
            </a:r>
          </a:p>
          <a:p>
            <a:pPr marL="0" indent="0" eaLnBrk="0" hangingPunct="0">
              <a:spcBef>
                <a:spcPct val="30000"/>
              </a:spcBef>
              <a:buNone/>
              <a:defRPr/>
            </a:pPr>
            <a:r>
              <a:rPr lang="en-US" sz="1600" dirty="0">
                <a:solidFill>
                  <a:srgbClr val="000000"/>
                </a:solidFill>
                <a:latin typeface="Calibri" charset="0"/>
              </a:rPr>
              <a:t>• Social media platforms referred more than 7,000 sessions to EERE websites, or about 1% of all EERE site traffic.</a:t>
            </a:r>
          </a:p>
          <a:p>
            <a:pPr marL="0" indent="0" eaLnBrk="0" hangingPunct="0">
              <a:spcBef>
                <a:spcPct val="30000"/>
              </a:spcBef>
              <a:buNone/>
              <a:defRPr/>
            </a:pPr>
            <a:r>
              <a:rPr lang="en-US" sz="1600" b="1" dirty="0">
                <a:solidFill>
                  <a:srgbClr val="000000"/>
                </a:solidFill>
                <a:latin typeface="Calibri" charset="0"/>
              </a:rPr>
              <a:t>VIDEO</a:t>
            </a:r>
            <a:r>
              <a:rPr lang="en-US" sz="1600" dirty="0">
                <a:solidFill>
                  <a:schemeClr val="tx1"/>
                </a:solidFill>
              </a:rPr>
              <a:t> </a:t>
            </a:r>
          </a:p>
          <a:p>
            <a:pPr marL="0" indent="0" eaLnBrk="0" hangingPunct="0">
              <a:spcBef>
                <a:spcPct val="30000"/>
              </a:spcBef>
              <a:buNone/>
              <a:defRPr/>
            </a:pPr>
            <a:r>
              <a:rPr lang="en-US" sz="1600" dirty="0">
                <a:solidFill>
                  <a:srgbClr val="000000"/>
                </a:solidFill>
                <a:latin typeface="Calibri" charset="0"/>
              </a:rPr>
              <a:t>• The "Energy Talks: Advanced Research, Nuclear Energy, Water Power" had the most watch time of new content posted this month, receiving almost 24 hours of viewership.</a:t>
            </a:r>
            <a:endParaRPr lang="en-US" sz="1600" dirty="0"/>
          </a:p>
        </p:txBody>
      </p:sp>
    </p:spTree>
    <p:extLst>
      <p:ext uri="{BB962C8B-B14F-4D97-AF65-F5344CB8AC3E}">
        <p14:creationId xmlns:p14="http://schemas.microsoft.com/office/powerpoint/2010/main" val="103116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sz="3200" dirty="0">
                <a:latin typeface="Franklin Gothic Medium" charset="0"/>
              </a:rPr>
              <a:t>Agenda</a:t>
            </a:r>
            <a:endParaRPr sz="3200"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sz="2400" dirty="0">
                <a:solidFill>
                  <a:schemeClr val="tx1"/>
                </a:solidFill>
                <a:cs typeface="Franklin Gothic Book"/>
              </a:rPr>
              <a:t>Around the Room</a:t>
            </a:r>
          </a:p>
          <a:p>
            <a:r>
              <a:rPr lang="en-US" sz="2400" dirty="0">
                <a:solidFill>
                  <a:schemeClr val="tx1"/>
                </a:solidFill>
              </a:rPr>
              <a:t>Key Metrics Takeaways for January - Adrienne</a:t>
            </a:r>
          </a:p>
          <a:p>
            <a:r>
              <a:rPr lang="en-US" sz="2400" dirty="0">
                <a:solidFill>
                  <a:srgbClr val="017A3E"/>
                </a:solidFill>
              </a:rPr>
              <a:t>New Changes to the CMS and Depreciated Fields - Atiq</a:t>
            </a:r>
          </a:p>
          <a:p>
            <a:r>
              <a:rPr lang="en-US" sz="2400" dirty="0">
                <a:solidFill>
                  <a:schemeClr val="tx1"/>
                </a:solidFill>
              </a:rPr>
              <a:t>Multifactor Authentication Requirement - Alex</a:t>
            </a:r>
          </a:p>
          <a:p>
            <a:r>
              <a:rPr lang="en-US" sz="2400" dirty="0">
                <a:solidFill>
                  <a:schemeClr val="tx1"/>
                </a:solidFill>
              </a:rPr>
              <a:t>Communication Standards FY18 Update - Elizabeth</a:t>
            </a:r>
          </a:p>
        </p:txBody>
      </p:sp>
    </p:spTree>
    <p:extLst>
      <p:ext uri="{BB962C8B-B14F-4D97-AF65-F5344CB8AC3E}">
        <p14:creationId xmlns:p14="http://schemas.microsoft.com/office/powerpoint/2010/main" val="426189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sz="3200" dirty="0">
                <a:latin typeface="Franklin Gothic Medium" charset="0"/>
              </a:rPr>
              <a:t>Agenda</a:t>
            </a:r>
            <a:endParaRPr sz="3200"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sz="2400" dirty="0">
                <a:solidFill>
                  <a:schemeClr val="tx1"/>
                </a:solidFill>
                <a:cs typeface="Franklin Gothic Book"/>
              </a:rPr>
              <a:t>Around the Room</a:t>
            </a:r>
          </a:p>
          <a:p>
            <a:r>
              <a:rPr lang="en-US" sz="2400" dirty="0">
                <a:solidFill>
                  <a:schemeClr val="tx1"/>
                </a:solidFill>
              </a:rPr>
              <a:t>Key Metrics Takeaways for January - Adrienne</a:t>
            </a:r>
          </a:p>
          <a:p>
            <a:r>
              <a:rPr lang="en-US" sz="2400" dirty="0">
                <a:solidFill>
                  <a:schemeClr val="tx1"/>
                </a:solidFill>
              </a:rPr>
              <a:t>New Changes to the CMS and Depreciated Fields - Atiq</a:t>
            </a:r>
          </a:p>
          <a:p>
            <a:r>
              <a:rPr lang="en-US" sz="2400" dirty="0">
                <a:solidFill>
                  <a:srgbClr val="017A3E"/>
                </a:solidFill>
              </a:rPr>
              <a:t>Multifactor Authentication Requirement - Alex</a:t>
            </a:r>
          </a:p>
          <a:p>
            <a:r>
              <a:rPr lang="en-US" sz="2400" dirty="0">
                <a:solidFill>
                  <a:schemeClr val="tx1"/>
                </a:solidFill>
              </a:rPr>
              <a:t>Communication Standards FY18 Update - Elizabeth</a:t>
            </a:r>
          </a:p>
        </p:txBody>
      </p:sp>
    </p:spTree>
    <p:extLst>
      <p:ext uri="{BB962C8B-B14F-4D97-AF65-F5344CB8AC3E}">
        <p14:creationId xmlns:p14="http://schemas.microsoft.com/office/powerpoint/2010/main" val="180359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sz="3200" dirty="0">
                <a:latin typeface="Franklin Gothic Medium" charset="0"/>
              </a:rPr>
              <a:t>Agenda</a:t>
            </a:r>
            <a:endParaRPr sz="3200"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sz="2400" dirty="0">
                <a:solidFill>
                  <a:schemeClr val="tx1"/>
                </a:solidFill>
                <a:cs typeface="Franklin Gothic Book"/>
              </a:rPr>
              <a:t>Around the Room</a:t>
            </a:r>
          </a:p>
          <a:p>
            <a:r>
              <a:rPr lang="en-US" sz="2400" dirty="0">
                <a:solidFill>
                  <a:schemeClr val="tx1"/>
                </a:solidFill>
              </a:rPr>
              <a:t>Key Metrics Takeaways for January - Adrienne</a:t>
            </a:r>
          </a:p>
          <a:p>
            <a:r>
              <a:rPr lang="en-US" sz="2400" dirty="0">
                <a:solidFill>
                  <a:schemeClr val="tx1"/>
                </a:solidFill>
              </a:rPr>
              <a:t>New Changes to the CMS and Depreciated Fields - Atiq</a:t>
            </a:r>
          </a:p>
          <a:p>
            <a:r>
              <a:rPr lang="en-US" sz="2400" dirty="0">
                <a:solidFill>
                  <a:schemeClr val="tx1"/>
                </a:solidFill>
              </a:rPr>
              <a:t>Multifactor Authentication Requirement - Alex</a:t>
            </a:r>
          </a:p>
          <a:p>
            <a:r>
              <a:rPr lang="en-US" sz="2400" dirty="0">
                <a:solidFill>
                  <a:srgbClr val="017A3E"/>
                </a:solidFill>
              </a:rPr>
              <a:t>Communication Standards FY18 Update - Elizabeth</a:t>
            </a:r>
          </a:p>
        </p:txBody>
      </p:sp>
    </p:spTree>
    <p:extLst>
      <p:ext uri="{BB962C8B-B14F-4D97-AF65-F5344CB8AC3E}">
        <p14:creationId xmlns:p14="http://schemas.microsoft.com/office/powerpoint/2010/main" val="28464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7A3E"/>
                </a:solidFill>
              </a:rPr>
              <a:t>Communication Standards FY18 Update</a:t>
            </a:r>
          </a:p>
        </p:txBody>
      </p:sp>
      <p:sp>
        <p:nvSpPr>
          <p:cNvPr id="3" name="Content Placeholder 2"/>
          <p:cNvSpPr>
            <a:spLocks noGrp="1"/>
          </p:cNvSpPr>
          <p:nvPr>
            <p:ph sz="quarter" idx="10"/>
          </p:nvPr>
        </p:nvSpPr>
        <p:spPr/>
        <p:txBody>
          <a:bodyPr/>
          <a:lstStyle/>
          <a:p>
            <a:pPr marL="0" indent="0">
              <a:buNone/>
            </a:pPr>
            <a:r>
              <a:rPr lang="en-US" dirty="0"/>
              <a:t>We’ve done a lot of work on Standards this fiscal year!</a:t>
            </a:r>
          </a:p>
          <a:p>
            <a:pPr marL="0" indent="0">
              <a:buNone/>
            </a:pPr>
            <a:endParaRPr lang="en-US" dirty="0"/>
          </a:p>
          <a:p>
            <a:r>
              <a:rPr lang="en-US" dirty="0"/>
              <a:t>We surveyed federal employees</a:t>
            </a:r>
          </a:p>
          <a:p>
            <a:r>
              <a:rPr lang="en-US" dirty="0"/>
              <a:t>We did a content review on all the content.</a:t>
            </a:r>
          </a:p>
          <a:p>
            <a:r>
              <a:rPr lang="en-US" dirty="0"/>
              <a:t>We updated the content that our subject matter experts flagged.</a:t>
            </a:r>
          </a:p>
        </p:txBody>
      </p:sp>
    </p:spTree>
    <p:extLst>
      <p:ext uri="{BB962C8B-B14F-4D97-AF65-F5344CB8AC3E}">
        <p14:creationId xmlns:p14="http://schemas.microsoft.com/office/powerpoint/2010/main" val="3638121116"/>
      </p:ext>
    </p:extLst>
  </p:cSld>
  <p:clrMapOvr>
    <a:masterClrMapping/>
  </p:clrMapOvr>
</p:sld>
</file>

<file path=ppt/theme/theme1.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EERE PPT.pot</Template>
  <TotalTime>7777</TotalTime>
  <Words>782</Words>
  <Application>Microsoft Office PowerPoint</Application>
  <PresentationFormat>On-screen Show (4:3)</PresentationFormat>
  <Paragraphs>105</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Calibri</vt:lpstr>
      <vt:lpstr>Courier New</vt:lpstr>
      <vt:lpstr>Franklin Gothic Book</vt:lpstr>
      <vt:lpstr>Franklin Gothic Medium</vt:lpstr>
      <vt:lpstr>Wingdings</vt:lpstr>
      <vt:lpstr>ヒラギノ角ゴ Pro W3</vt:lpstr>
      <vt:lpstr>EERE PPT</vt:lpstr>
      <vt:lpstr>PowerPoint Presentation</vt:lpstr>
      <vt:lpstr>Agenda</vt:lpstr>
      <vt:lpstr>Agenda</vt:lpstr>
      <vt:lpstr>Key Takeaways for January Metrics</vt:lpstr>
      <vt:lpstr>Key Takeaways for January Metrics</vt:lpstr>
      <vt:lpstr>Agenda</vt:lpstr>
      <vt:lpstr>Agenda</vt:lpstr>
      <vt:lpstr>Agenda</vt:lpstr>
      <vt:lpstr>Communication Standards FY18 Update</vt:lpstr>
      <vt:lpstr>Communication Standards Survey</vt:lpstr>
      <vt:lpstr>Communication Standards Survey</vt:lpstr>
      <vt:lpstr>Communication Standards Survey</vt:lpstr>
      <vt:lpstr>Communication Standards Survey</vt:lpstr>
      <vt:lpstr>Communication Standards Survey</vt:lpstr>
      <vt:lpstr>Content Review</vt:lpstr>
      <vt:lpstr>Newsletter Page</vt:lpstr>
      <vt:lpstr>Newsletter Page</vt:lpstr>
      <vt:lpstr>Communication Standards FY18 Update</vt:lpstr>
      <vt:lpstr>Next meeting: March 15, 2018 1:00-2:00 EST 11:00-12:00 MST Golden: X300 &amp; HQ: 5E-069 </vt:lpstr>
    </vt:vector>
  </TitlesOfParts>
  <Company>NREL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EERE Web Coordinators Meeting: February 2018</dc:title>
  <dc:subject>Presentation slides from the February 15, 2018, Web Coordinator Meeting. Topics include key metrics for January, changes to the CMS and depreciated fields, the multifactor authentication requirement, and an overview of the FY18 Communication Standards content update.</dc:subject>
  <dc:creator>NREL Staff</dc:creator>
  <cp:lastModifiedBy>Spencer, Elizabeth</cp:lastModifiedBy>
  <cp:revision>127</cp:revision>
  <dcterms:created xsi:type="dcterms:W3CDTF">2011-11-16T16:51:06Z</dcterms:created>
  <dcterms:modified xsi:type="dcterms:W3CDTF">2018-02-16T18:05:57Z</dcterms:modified>
</cp:coreProperties>
</file>