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1"/>
  </p:sldMasterIdLst>
  <p:notesMasterIdLst>
    <p:notesMasterId r:id="rId29"/>
  </p:notesMasterIdLst>
  <p:handoutMasterIdLst>
    <p:handoutMasterId r:id="rId30"/>
  </p:handoutMasterIdLst>
  <p:sldIdLst>
    <p:sldId id="256" r:id="rId2"/>
    <p:sldId id="259" r:id="rId3"/>
    <p:sldId id="283" r:id="rId4"/>
    <p:sldId id="287" r:id="rId5"/>
    <p:sldId id="286" r:id="rId6"/>
    <p:sldId id="284"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5" r:id="rId27"/>
    <p:sldId id="263" r:id="rId2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A3E"/>
    <a:srgbClr val="5F99B4"/>
    <a:srgbClr val="FBBB8A"/>
    <a:srgbClr val="7FB394"/>
    <a:srgbClr val="3A9011"/>
    <a:srgbClr val="666666"/>
    <a:srgbClr val="FFCC00"/>
    <a:srgbClr val="519531"/>
    <a:srgbClr val="3381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548" autoAdjust="0"/>
  </p:normalViewPr>
  <p:slideViewPr>
    <p:cSldViewPr snapToGrid="0">
      <p:cViewPr>
        <p:scale>
          <a:sx n="84" d="100"/>
          <a:sy n="84" d="100"/>
        </p:scale>
        <p:origin x="-696" y="-60"/>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06" charset="0"/>
                <a:ea typeface="ＭＳ Ｐゴシック" pitchFamily="-106" charset="-128"/>
                <a:cs typeface="ＭＳ Ｐゴシック" pitchFamily="-106"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ea typeface="ＭＳ Ｐゴシック" pitchFamily="-106" charset="-128"/>
                <a:cs typeface="ＭＳ Ｐゴシック" pitchFamily="-106" charset="-128"/>
              </a:defRPr>
            </a:lvl1pPr>
          </a:lstStyle>
          <a:p>
            <a:pPr>
              <a:defRPr/>
            </a:pPr>
            <a:fld id="{D7F8AA6E-ECD0-9D40-BAD1-EA49601A2780}" type="datetime1">
              <a:rPr lang="en-US"/>
              <a:pPr>
                <a:defRPr/>
              </a:pPr>
              <a:t>10/23/2017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06" charset="0"/>
                <a:ea typeface="ＭＳ Ｐゴシック" pitchFamily="-106" charset="-128"/>
                <a:cs typeface="ＭＳ Ｐゴシック" pitchFamily="-106"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ea typeface="ＭＳ Ｐゴシック" pitchFamily="-106" charset="-128"/>
                <a:cs typeface="ＭＳ Ｐゴシック" pitchFamily="-106" charset="-128"/>
              </a:defRPr>
            </a:lvl1pPr>
          </a:lstStyle>
          <a:p>
            <a:pPr>
              <a:defRPr/>
            </a:pPr>
            <a:fld id="{8FCBF4D7-99DD-6C44-AF7F-D04097750DCB}" type="slidenum">
              <a:rPr lang="en-US"/>
              <a:pPr>
                <a:defRPr/>
              </a:pPr>
              <a:t>‹#›</a:t>
            </a:fld>
            <a:endParaRPr lang="en-US"/>
          </a:p>
        </p:txBody>
      </p:sp>
    </p:spTree>
    <p:extLst>
      <p:ext uri="{BB962C8B-B14F-4D97-AF65-F5344CB8AC3E}">
        <p14:creationId xmlns:p14="http://schemas.microsoft.com/office/powerpoint/2010/main" val="27182619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06" charset="0"/>
                <a:ea typeface="ＭＳ Ｐゴシック" pitchFamily="-106" charset="-128"/>
                <a:cs typeface="ＭＳ Ｐゴシック" pitchFamily="-106"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ea typeface="ＭＳ Ｐゴシック" pitchFamily="-106" charset="-128"/>
                <a:cs typeface="ＭＳ Ｐゴシック" pitchFamily="-106" charset="-128"/>
              </a:defRPr>
            </a:lvl1pPr>
          </a:lstStyle>
          <a:p>
            <a:pPr>
              <a:defRPr/>
            </a:pPr>
            <a:fld id="{3EC30B84-E6CF-2E4A-9C4C-1537BE6DF82D}" type="datetime1">
              <a:rPr lang="en-US"/>
              <a:pPr>
                <a:defRPr/>
              </a:pPr>
              <a:t>10/23/2017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06" charset="0"/>
                <a:ea typeface="ＭＳ Ｐゴシック" pitchFamily="-106" charset="-128"/>
                <a:cs typeface="ＭＳ Ｐゴシック" pitchFamily="-106"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ea typeface="ＭＳ Ｐゴシック" pitchFamily="-106" charset="-128"/>
                <a:cs typeface="ＭＳ Ｐゴシック" pitchFamily="-106" charset="-128"/>
              </a:defRPr>
            </a:lvl1pPr>
          </a:lstStyle>
          <a:p>
            <a:pPr>
              <a:defRPr/>
            </a:pPr>
            <a:fld id="{8876C8BC-3021-F342-BA19-E07C58457BC8}" type="slidenum">
              <a:rPr lang="en-US"/>
              <a:pPr>
                <a:defRPr/>
              </a:pPr>
              <a:t>‹#›</a:t>
            </a:fld>
            <a:endParaRPr lang="en-US"/>
          </a:p>
        </p:txBody>
      </p:sp>
    </p:spTree>
    <p:extLst>
      <p:ext uri="{BB962C8B-B14F-4D97-AF65-F5344CB8AC3E}">
        <p14:creationId xmlns:p14="http://schemas.microsoft.com/office/powerpoint/2010/main" val="167849056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a:t>
            </a:r>
            <a:r>
              <a:rPr lang="en-US" baseline="0" dirty="0" smtClean="0"/>
              <a:t> 508 is an amendment to the Workforce Rehabilitation Act of 1973, signed into law by President Clinton in 1998.</a:t>
            </a:r>
            <a:endParaRPr lang="en-US" dirty="0"/>
          </a:p>
        </p:txBody>
      </p:sp>
      <p:sp>
        <p:nvSpPr>
          <p:cNvPr id="4" name="Slide Number Placeholder 3"/>
          <p:cNvSpPr>
            <a:spLocks noGrp="1"/>
          </p:cNvSpPr>
          <p:nvPr>
            <p:ph type="sldNum" sz="quarter" idx="10"/>
          </p:nvPr>
        </p:nvSpPr>
        <p:spPr/>
        <p:txBody>
          <a:bodyPr/>
          <a:lstStyle/>
          <a:p>
            <a:fld id="{FE4C1A54-7F2E-2148-854B-9D255CDB8720}" type="slidenum">
              <a:rPr lang="en-US" smtClean="0"/>
              <a:pPr/>
              <a:t>7</a:t>
            </a:fld>
            <a:endParaRPr lang="en-US" dirty="0"/>
          </a:p>
        </p:txBody>
      </p:sp>
    </p:spTree>
    <p:extLst>
      <p:ext uri="{BB962C8B-B14F-4D97-AF65-F5344CB8AC3E}">
        <p14:creationId xmlns:p14="http://schemas.microsoft.com/office/powerpoint/2010/main" val="1527788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4C1A54-7F2E-2148-854B-9D255CDB8720}" type="slidenum">
              <a:rPr lang="en-US" smtClean="0"/>
              <a:pPr/>
              <a:t>18</a:t>
            </a:fld>
            <a:endParaRPr lang="en-US" dirty="0"/>
          </a:p>
        </p:txBody>
      </p:sp>
    </p:spTree>
    <p:extLst>
      <p:ext uri="{BB962C8B-B14F-4D97-AF65-F5344CB8AC3E}">
        <p14:creationId xmlns:p14="http://schemas.microsoft.com/office/powerpoint/2010/main" val="4029990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4C1A54-7F2E-2148-854B-9D255CDB8720}" type="slidenum">
              <a:rPr lang="en-US" smtClean="0"/>
              <a:pPr/>
              <a:t>19</a:t>
            </a:fld>
            <a:endParaRPr lang="en-US" dirty="0"/>
          </a:p>
        </p:txBody>
      </p:sp>
    </p:spTree>
    <p:extLst>
      <p:ext uri="{BB962C8B-B14F-4D97-AF65-F5344CB8AC3E}">
        <p14:creationId xmlns:p14="http://schemas.microsoft.com/office/powerpoint/2010/main" val="4029990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4C1A54-7F2E-2148-854B-9D255CDB8720}" type="slidenum">
              <a:rPr lang="en-US" smtClean="0"/>
              <a:pPr/>
              <a:t>20</a:t>
            </a:fld>
            <a:endParaRPr lang="en-US" dirty="0"/>
          </a:p>
        </p:txBody>
      </p:sp>
    </p:spTree>
    <p:extLst>
      <p:ext uri="{BB962C8B-B14F-4D97-AF65-F5344CB8AC3E}">
        <p14:creationId xmlns:p14="http://schemas.microsoft.com/office/powerpoint/2010/main" val="4029990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4C1A54-7F2E-2148-854B-9D255CDB8720}" type="slidenum">
              <a:rPr lang="en-US" smtClean="0"/>
              <a:pPr/>
              <a:t>21</a:t>
            </a:fld>
            <a:endParaRPr lang="en-US" dirty="0"/>
          </a:p>
        </p:txBody>
      </p:sp>
    </p:spTree>
    <p:extLst>
      <p:ext uri="{BB962C8B-B14F-4D97-AF65-F5344CB8AC3E}">
        <p14:creationId xmlns:p14="http://schemas.microsoft.com/office/powerpoint/2010/main" val="4029990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4C1A54-7F2E-2148-854B-9D255CDB8720}" type="slidenum">
              <a:rPr lang="en-US" smtClean="0"/>
              <a:pPr/>
              <a:t>22</a:t>
            </a:fld>
            <a:endParaRPr lang="en-US" dirty="0"/>
          </a:p>
        </p:txBody>
      </p:sp>
    </p:spTree>
    <p:extLst>
      <p:ext uri="{BB962C8B-B14F-4D97-AF65-F5344CB8AC3E}">
        <p14:creationId xmlns:p14="http://schemas.microsoft.com/office/powerpoint/2010/main" val="4029990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4C1A54-7F2E-2148-854B-9D255CDB8720}" type="slidenum">
              <a:rPr lang="en-US" smtClean="0"/>
              <a:pPr/>
              <a:t>23</a:t>
            </a:fld>
            <a:endParaRPr lang="en-US" dirty="0"/>
          </a:p>
        </p:txBody>
      </p:sp>
    </p:spTree>
    <p:extLst>
      <p:ext uri="{BB962C8B-B14F-4D97-AF65-F5344CB8AC3E}">
        <p14:creationId xmlns:p14="http://schemas.microsoft.com/office/powerpoint/2010/main" val="4029990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4C1A54-7F2E-2148-854B-9D255CDB8720}" type="slidenum">
              <a:rPr lang="en-US" smtClean="0"/>
              <a:pPr/>
              <a:t>24</a:t>
            </a:fld>
            <a:endParaRPr lang="en-US" dirty="0"/>
          </a:p>
        </p:txBody>
      </p:sp>
    </p:spTree>
    <p:extLst>
      <p:ext uri="{BB962C8B-B14F-4D97-AF65-F5344CB8AC3E}">
        <p14:creationId xmlns:p14="http://schemas.microsoft.com/office/powerpoint/2010/main" val="4029990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4C1A54-7F2E-2148-854B-9D255CDB8720}" type="slidenum">
              <a:rPr lang="en-US" smtClean="0"/>
              <a:pPr/>
              <a:t>25</a:t>
            </a:fld>
            <a:endParaRPr lang="en-US" dirty="0"/>
          </a:p>
        </p:txBody>
      </p:sp>
    </p:spTree>
    <p:extLst>
      <p:ext uri="{BB962C8B-B14F-4D97-AF65-F5344CB8AC3E}">
        <p14:creationId xmlns:p14="http://schemas.microsoft.com/office/powerpoint/2010/main" val="4029990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Web Content</a:t>
            </a:r>
            <a:r>
              <a:rPr lang="en-US" baseline="0" dirty="0" smtClean="0"/>
              <a:t> Accessibility Guidelines produced by the World Wide Web Consortium (W3C)</a:t>
            </a:r>
          </a:p>
          <a:p>
            <a:endParaRPr lang="en-US" baseline="0" dirty="0" smtClean="0"/>
          </a:p>
          <a:p>
            <a:r>
              <a:rPr lang="en-US" dirty="0" smtClean="0">
                <a:latin typeface="Franklin Gothic Medium" charset="0"/>
              </a:rPr>
              <a:t>Low contrast text</a:t>
            </a:r>
          </a:p>
          <a:p>
            <a:pPr lvl="1"/>
            <a:r>
              <a:rPr lang="en-US" dirty="0" smtClean="0">
                <a:latin typeface="Franklin Gothic Medium" charset="0"/>
              </a:rPr>
              <a:t>Must meet a specific contrast ration between foreground &amp; background colors</a:t>
            </a:r>
          </a:p>
          <a:p>
            <a:r>
              <a:rPr lang="en-US" dirty="0" smtClean="0">
                <a:latin typeface="Franklin Gothic Medium" charset="0"/>
              </a:rPr>
              <a:t>Meaningful sequence</a:t>
            </a:r>
          </a:p>
          <a:p>
            <a:r>
              <a:rPr lang="en-US" dirty="0" smtClean="0">
                <a:latin typeface="Franklin Gothic Medium" charset="0"/>
              </a:rPr>
              <a:t>Fixed size text</a:t>
            </a:r>
          </a:p>
          <a:p>
            <a:pPr lvl="1"/>
            <a:r>
              <a:rPr lang="en-US" dirty="0" smtClean="0">
                <a:latin typeface="Franklin Gothic Medium" charset="0"/>
              </a:rPr>
              <a:t>Text must be able to be resized up to 200 percent</a:t>
            </a:r>
          </a:p>
          <a:p>
            <a:r>
              <a:rPr lang="en-US" dirty="0" smtClean="0">
                <a:latin typeface="Franklin Gothic Medium" charset="0"/>
              </a:rPr>
              <a:t>Clarity and consistency</a:t>
            </a:r>
          </a:p>
          <a:p>
            <a:r>
              <a:rPr lang="en-US" dirty="0" smtClean="0">
                <a:latin typeface="Franklin Gothic Medium" charset="0"/>
              </a:rPr>
              <a:t>Site navigation</a:t>
            </a:r>
          </a:p>
          <a:p>
            <a:r>
              <a:rPr lang="en-US" dirty="0" smtClean="0">
                <a:latin typeface="Franklin Gothic Medium" charset="0"/>
              </a:rPr>
              <a:t>Help users correct mistakes</a:t>
            </a:r>
          </a:p>
          <a:p>
            <a:endParaRPr lang="en-US" dirty="0"/>
          </a:p>
        </p:txBody>
      </p:sp>
      <p:sp>
        <p:nvSpPr>
          <p:cNvPr id="4" name="Slide Number Placeholder 3"/>
          <p:cNvSpPr>
            <a:spLocks noGrp="1"/>
          </p:cNvSpPr>
          <p:nvPr>
            <p:ph type="sldNum" sz="quarter" idx="10"/>
          </p:nvPr>
        </p:nvSpPr>
        <p:spPr/>
        <p:txBody>
          <a:bodyPr/>
          <a:lstStyle/>
          <a:p>
            <a:fld id="{FE4C1A54-7F2E-2148-854B-9D255CDB8720}" type="slidenum">
              <a:rPr lang="en-US" smtClean="0"/>
              <a:pPr/>
              <a:t>8</a:t>
            </a:fld>
            <a:endParaRPr lang="en-US" dirty="0"/>
          </a:p>
        </p:txBody>
      </p:sp>
    </p:spTree>
    <p:extLst>
      <p:ext uri="{BB962C8B-B14F-4D97-AF65-F5344CB8AC3E}">
        <p14:creationId xmlns:p14="http://schemas.microsoft.com/office/powerpoint/2010/main" val="925429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for visual focus that moves with the keyboard</a:t>
            </a:r>
            <a:endParaRPr lang="en-US" dirty="0"/>
          </a:p>
        </p:txBody>
      </p:sp>
      <p:sp>
        <p:nvSpPr>
          <p:cNvPr id="4" name="Slide Number Placeholder 3"/>
          <p:cNvSpPr>
            <a:spLocks noGrp="1"/>
          </p:cNvSpPr>
          <p:nvPr>
            <p:ph type="sldNum" sz="quarter" idx="10"/>
          </p:nvPr>
        </p:nvSpPr>
        <p:spPr/>
        <p:txBody>
          <a:bodyPr/>
          <a:lstStyle/>
          <a:p>
            <a:fld id="{FE4C1A54-7F2E-2148-854B-9D255CDB8720}" type="slidenum">
              <a:rPr lang="en-US" smtClean="0"/>
              <a:pPr/>
              <a:t>11</a:t>
            </a:fld>
            <a:endParaRPr lang="en-US" dirty="0"/>
          </a:p>
        </p:txBody>
      </p:sp>
    </p:spTree>
    <p:extLst>
      <p:ext uri="{BB962C8B-B14F-4D97-AF65-F5344CB8AC3E}">
        <p14:creationId xmlns:p14="http://schemas.microsoft.com/office/powerpoint/2010/main" val="4029990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Required fields are indicated</a:t>
            </a:r>
            <a:endParaRPr lang="en-US" dirty="0"/>
          </a:p>
        </p:txBody>
      </p:sp>
      <p:sp>
        <p:nvSpPr>
          <p:cNvPr id="4" name="Slide Number Placeholder 3"/>
          <p:cNvSpPr>
            <a:spLocks noGrp="1"/>
          </p:cNvSpPr>
          <p:nvPr>
            <p:ph type="sldNum" sz="quarter" idx="10"/>
          </p:nvPr>
        </p:nvSpPr>
        <p:spPr/>
        <p:txBody>
          <a:bodyPr/>
          <a:lstStyle/>
          <a:p>
            <a:fld id="{FE4C1A54-7F2E-2148-854B-9D255CDB8720}" type="slidenum">
              <a:rPr lang="en-US" smtClean="0"/>
              <a:pPr/>
              <a:t>12</a:t>
            </a:fld>
            <a:endParaRPr lang="en-US" dirty="0"/>
          </a:p>
        </p:txBody>
      </p:sp>
    </p:spTree>
    <p:extLst>
      <p:ext uri="{BB962C8B-B14F-4D97-AF65-F5344CB8AC3E}">
        <p14:creationId xmlns:p14="http://schemas.microsoft.com/office/powerpoint/2010/main" val="4029990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4C1A54-7F2E-2148-854B-9D255CDB8720}" type="slidenum">
              <a:rPr lang="en-US" smtClean="0"/>
              <a:pPr/>
              <a:t>13</a:t>
            </a:fld>
            <a:endParaRPr lang="en-US" dirty="0"/>
          </a:p>
        </p:txBody>
      </p:sp>
    </p:spTree>
    <p:extLst>
      <p:ext uri="{BB962C8B-B14F-4D97-AF65-F5344CB8AC3E}">
        <p14:creationId xmlns:p14="http://schemas.microsoft.com/office/powerpoint/2010/main" val="4029990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4C1A54-7F2E-2148-854B-9D255CDB8720}" type="slidenum">
              <a:rPr lang="en-US" smtClean="0"/>
              <a:pPr/>
              <a:t>14</a:t>
            </a:fld>
            <a:endParaRPr lang="en-US" dirty="0"/>
          </a:p>
        </p:txBody>
      </p:sp>
    </p:spTree>
    <p:extLst>
      <p:ext uri="{BB962C8B-B14F-4D97-AF65-F5344CB8AC3E}">
        <p14:creationId xmlns:p14="http://schemas.microsoft.com/office/powerpoint/2010/main" val="4029990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4C1A54-7F2E-2148-854B-9D255CDB8720}" type="slidenum">
              <a:rPr lang="en-US" smtClean="0"/>
              <a:pPr/>
              <a:t>15</a:t>
            </a:fld>
            <a:endParaRPr lang="en-US" dirty="0"/>
          </a:p>
        </p:txBody>
      </p:sp>
    </p:spTree>
    <p:extLst>
      <p:ext uri="{BB962C8B-B14F-4D97-AF65-F5344CB8AC3E}">
        <p14:creationId xmlns:p14="http://schemas.microsoft.com/office/powerpoint/2010/main" val="4029990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lphaUcPeriod"/>
            </a:pPr>
            <a:r>
              <a:rPr lang="en-US" dirty="0" smtClean="0"/>
              <a:t>Does not adequately describe the content of the image</a:t>
            </a:r>
          </a:p>
          <a:p>
            <a:pPr marL="232943" indent="-232943">
              <a:buAutoNum type="alphaUcPeriod"/>
            </a:pPr>
            <a:r>
              <a:rPr lang="en-US" dirty="0" smtClean="0"/>
              <a:t>May</a:t>
            </a:r>
            <a:r>
              <a:rPr lang="en-US" baseline="0" dirty="0" smtClean="0"/>
              <a:t> be adequate, but does not provide much additional content. </a:t>
            </a:r>
          </a:p>
          <a:p>
            <a:pPr marL="232943" indent="-232943">
              <a:buAutoNum type="alphaUcPeriod"/>
            </a:pPr>
            <a:r>
              <a:rPr lang="en-US" baseline="0" dirty="0" smtClean="0"/>
              <a:t>Provides more information that may help the user identify the content itself.</a:t>
            </a:r>
          </a:p>
          <a:p>
            <a:pPr marL="232943" indent="-232943">
              <a:buAutoNum type="alphaUcPeriod"/>
            </a:pPr>
            <a:r>
              <a:rPr lang="en-US" baseline="0" dirty="0" smtClean="0"/>
              <a:t>Might be okay if the purpose is to present an art technique</a:t>
            </a:r>
          </a:p>
          <a:p>
            <a:pPr marL="232943" indent="-232943">
              <a:buAutoNum type="alphaUcPeriod"/>
            </a:pPr>
            <a:r>
              <a:rPr lang="en-US" baseline="0" dirty="0" smtClean="0"/>
              <a:t>May be okay if a detailed examination of the painting is in order. </a:t>
            </a:r>
          </a:p>
          <a:p>
            <a:pPr marL="232943" indent="-232943">
              <a:buAutoNum type="alphaUcPeriod"/>
            </a:pPr>
            <a:endParaRPr lang="en-US" baseline="0" dirty="0" smtClean="0"/>
          </a:p>
          <a:p>
            <a:r>
              <a:rPr lang="en-US" baseline="0" dirty="0" smtClean="0"/>
              <a:t>No one right answer. Depends on the context.</a:t>
            </a:r>
            <a:endParaRPr lang="en-US" dirty="0" smtClean="0"/>
          </a:p>
          <a:p>
            <a:endParaRPr lang="en-US" dirty="0"/>
          </a:p>
        </p:txBody>
      </p:sp>
      <p:sp>
        <p:nvSpPr>
          <p:cNvPr id="4" name="Slide Number Placeholder 3"/>
          <p:cNvSpPr>
            <a:spLocks noGrp="1"/>
          </p:cNvSpPr>
          <p:nvPr>
            <p:ph type="sldNum" sz="quarter" idx="10"/>
          </p:nvPr>
        </p:nvSpPr>
        <p:spPr/>
        <p:txBody>
          <a:bodyPr/>
          <a:lstStyle/>
          <a:p>
            <a:fld id="{FE4C1A54-7F2E-2148-854B-9D255CDB8720}" type="slidenum">
              <a:rPr lang="en-US" smtClean="0"/>
              <a:pPr/>
              <a:t>16</a:t>
            </a:fld>
            <a:endParaRPr lang="en-US" dirty="0"/>
          </a:p>
        </p:txBody>
      </p:sp>
    </p:spTree>
    <p:extLst>
      <p:ext uri="{BB962C8B-B14F-4D97-AF65-F5344CB8AC3E}">
        <p14:creationId xmlns:p14="http://schemas.microsoft.com/office/powerpoint/2010/main" val="4029990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4C1A54-7F2E-2148-854B-9D255CDB8720}" type="slidenum">
              <a:rPr lang="en-US" smtClean="0"/>
              <a:pPr/>
              <a:t>17</a:t>
            </a:fld>
            <a:endParaRPr lang="en-US" dirty="0"/>
          </a:p>
        </p:txBody>
      </p:sp>
    </p:spTree>
    <p:extLst>
      <p:ext uri="{BB962C8B-B14F-4D97-AF65-F5344CB8AC3E}">
        <p14:creationId xmlns:p14="http://schemas.microsoft.com/office/powerpoint/2010/main" val="40299906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p:nvSpPr>
        <p:spPr>
          <a:xfrm>
            <a:off x="0" y="676275"/>
            <a:ext cx="9144000" cy="282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a:extLst>
              <a:ext uri="{28A0092B-C50C-407E-A947-70E740481C1C}">
                <a14:useLocalDpi xmlns:a14="http://schemas.microsoft.com/office/drawing/2010/main" val="0"/>
              </a:ext>
            </a:extLst>
          </a:blip>
          <a:srcRect t="28281"/>
          <a:stretch>
            <a:fillRect/>
          </a:stretch>
        </p:blipFill>
        <p:spPr bwMode="auto">
          <a:xfrm>
            <a:off x="647700" y="0"/>
            <a:ext cx="1857375"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photo coll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4148138"/>
            <a:ext cx="9166226" cy="272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530961" y="1544720"/>
            <a:ext cx="8269754" cy="1381360"/>
          </a:xfrm>
          <a:prstGeom prst="rect">
            <a:avLst/>
          </a:prstGeom>
        </p:spPr>
        <p:txBody>
          <a:bodyPr>
            <a:normAutofit/>
          </a:bodyPr>
          <a:lstStyle>
            <a:lvl1pPr marL="0" indent="0" algn="l">
              <a:buNone/>
              <a:defRPr sz="4000" b="1" i="0">
                <a:solidFill>
                  <a:srgbClr val="282B2E"/>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0" name="Text Placeholder 17"/>
          <p:cNvSpPr>
            <a:spLocks noGrp="1"/>
          </p:cNvSpPr>
          <p:nvPr>
            <p:ph type="body" sz="quarter" idx="10"/>
          </p:nvPr>
        </p:nvSpPr>
        <p:spPr>
          <a:xfrm>
            <a:off x="554669" y="2976351"/>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p:nvPr>
        </p:nvSpPr>
        <p:spPr>
          <a:xfrm>
            <a:off x="559105" y="3424166"/>
            <a:ext cx="2849177" cy="288687"/>
          </a:xfrm>
          <a:prstGeom prst="rect">
            <a:avLst/>
          </a:prstGeom>
        </p:spPr>
        <p:txBody>
          <a:bodyPr>
            <a:normAutofit/>
          </a:bodyPr>
          <a:lstStyle>
            <a:lvl1pPr>
              <a:buNone/>
              <a:defRPr sz="1200">
                <a:solidFill>
                  <a:srgbClr val="282B2E"/>
                </a:solidFill>
                <a:latin typeface="+mn-lt"/>
                <a:cs typeface="Arial"/>
              </a:defRPr>
            </a:lvl1pPr>
            <a:lvl5pPr>
              <a:defRPr/>
            </a:lvl5pPr>
          </a:lstStyle>
          <a:p>
            <a:pPr lvl="0"/>
            <a:r>
              <a:rPr lang="en-US" smtClean="0"/>
              <a:t>Click to edit Master text styles</a:t>
            </a:r>
          </a:p>
        </p:txBody>
      </p:sp>
    </p:spTree>
    <p:extLst>
      <p:ext uri="{BB962C8B-B14F-4D97-AF65-F5344CB8AC3E}">
        <p14:creationId xmlns:p14="http://schemas.microsoft.com/office/powerpoint/2010/main" val="1283962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Content Placeholder 6"/>
          <p:cNvSpPr>
            <a:spLocks noGrp="1"/>
          </p:cNvSpPr>
          <p:nvPr>
            <p:ph sz="quarter" idx="10"/>
          </p:nvPr>
        </p:nvSpPr>
        <p:spPr>
          <a:xfrm>
            <a:off x="358211" y="1046531"/>
            <a:ext cx="8427200" cy="537070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62416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lvl1pPr>
          </a:lstStyle>
          <a:p>
            <a:pPr lvl="0"/>
            <a:r>
              <a:rPr lang="en-US" smtClean="0"/>
              <a:t>Click to edit Master text styles</a:t>
            </a:r>
          </a:p>
        </p:txBody>
      </p:sp>
      <p:sp>
        <p:nvSpPr>
          <p:cNvPr id="9"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lvl1pPr>
          </a:lstStyle>
          <a:p>
            <a:pPr lvl="0"/>
            <a:r>
              <a:rPr lang="en-US" smtClean="0"/>
              <a:t>Click to edit Master text styles</a:t>
            </a:r>
          </a:p>
        </p:txBody>
      </p:sp>
    </p:spTree>
    <p:extLst>
      <p:ext uri="{BB962C8B-B14F-4D97-AF65-F5344CB8AC3E}">
        <p14:creationId xmlns:p14="http://schemas.microsoft.com/office/powerpoint/2010/main" val="3343586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smtClean="0"/>
              <a:t>Click icon to add chart</a:t>
            </a:r>
            <a:endParaRPr lang="en-US" noProof="0"/>
          </a:p>
        </p:txBody>
      </p:sp>
    </p:spTree>
    <p:extLst>
      <p:ext uri="{BB962C8B-B14F-4D97-AF65-F5344CB8AC3E}">
        <p14:creationId xmlns:p14="http://schemas.microsoft.com/office/powerpoint/2010/main" val="1670673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 white">
    <p:spTree>
      <p:nvGrpSpPr>
        <p:cNvPr id="1" name=""/>
        <p:cNvGrpSpPr/>
        <p:nvPr/>
      </p:nvGrpSpPr>
      <p:grpSpPr>
        <a:xfrm>
          <a:off x="0" y="0"/>
          <a:ext cx="0" cy="0"/>
          <a:chOff x="0" y="0"/>
          <a:chExt cx="0" cy="0"/>
        </a:xfrm>
      </p:grpSpPr>
      <p:sp>
        <p:nvSpPr>
          <p:cNvPr id="4" name="Rectangle 3"/>
          <p:cNvSpPr/>
          <p:nvPr/>
        </p:nvSpPr>
        <p:spPr>
          <a:xfrm>
            <a:off x="0" y="676275"/>
            <a:ext cx="9144000" cy="282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6"/>
            <a:ext cx="9144000" cy="812725"/>
          </a:xfrm>
        </p:spPr>
        <p:txBody>
          <a:bodyPr/>
          <a:lstStyle>
            <a:lvl1pPr algn="ctr">
              <a:defRPr/>
            </a:lvl1pPr>
          </a:lstStyle>
          <a:p>
            <a:r>
              <a:rPr lang="en-US" smtClean="0"/>
              <a:t>Click to edit Master title style</a:t>
            </a:r>
            <a:endParaRPr lang="en-US" dirty="0"/>
          </a:p>
        </p:txBody>
      </p:sp>
      <p:sp>
        <p:nvSpPr>
          <p:cNvPr id="7"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lvl1pPr>
          </a:lstStyle>
          <a:p>
            <a:pPr lvl="0"/>
            <a:r>
              <a:rPr lang="en-US" smtClean="0"/>
              <a:t>Click to edit Master text styles</a:t>
            </a:r>
          </a:p>
        </p:txBody>
      </p:sp>
    </p:spTree>
    <p:extLst>
      <p:ext uri="{BB962C8B-B14F-4D97-AF65-F5344CB8AC3E}">
        <p14:creationId xmlns:p14="http://schemas.microsoft.com/office/powerpoint/2010/main" val="1047863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8" name="Content Placeholder 6"/>
          <p:cNvSpPr>
            <a:spLocks noGrp="1"/>
          </p:cNvSpPr>
          <p:nvPr>
            <p:ph sz="quarter" idx="10"/>
          </p:nvPr>
        </p:nvSpPr>
        <p:spPr>
          <a:xfrm>
            <a:off x="358211" y="1046531"/>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0095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solidFill>
                  <a:srgbClr val="FFFFFF"/>
                </a:solidFill>
              </a:defRPr>
            </a:lvl1pPr>
          </a:lstStyle>
          <a:p>
            <a:pPr lvl="0"/>
            <a:r>
              <a:rPr lang="en-US" smtClean="0"/>
              <a:t>Click to edit Master text styles</a:t>
            </a:r>
          </a:p>
        </p:txBody>
      </p:sp>
      <p:sp>
        <p:nvSpPr>
          <p:cNvPr id="12"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3277473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smtClean="0"/>
              <a:t>Click icon to add chart</a:t>
            </a:r>
            <a:endParaRPr lang="en-US" noProof="0"/>
          </a:p>
        </p:txBody>
      </p:sp>
    </p:spTree>
    <p:extLst>
      <p:ext uri="{BB962C8B-B14F-4D97-AF65-F5344CB8AC3E}">
        <p14:creationId xmlns:p14="http://schemas.microsoft.com/office/powerpoint/2010/main" val="1981637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 green">
    <p:spTree>
      <p:nvGrpSpPr>
        <p:cNvPr id="1" name=""/>
        <p:cNvGrpSpPr/>
        <p:nvPr/>
      </p:nvGrpSpPr>
      <p:grpSpPr>
        <a:xfrm>
          <a:off x="0" y="0"/>
          <a:ext cx="0" cy="0"/>
          <a:chOff x="0" y="0"/>
          <a:chExt cx="0" cy="0"/>
        </a:xfrm>
      </p:grpSpPr>
      <p:sp>
        <p:nvSpPr>
          <p:cNvPr id="3" name="Rectangle 2"/>
          <p:cNvSpPr/>
          <p:nvPr/>
        </p:nvSpPr>
        <p:spPr>
          <a:xfrm>
            <a:off x="0" y="0"/>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a:defRPr/>
            </a:pPr>
            <a:r>
              <a:rPr>
                <a:solidFill>
                  <a:srgbClr val="FFFFFF"/>
                </a:solidFill>
              </a:rPr>
              <a:t>Click to edit Master title style</a:t>
            </a:r>
          </a:p>
        </p:txBody>
      </p:sp>
      <p:sp>
        <p:nvSpPr>
          <p:cNvPr id="10"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1726165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16100" y="6578600"/>
            <a:ext cx="732790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25625"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363" y="-38100"/>
            <a:ext cx="87249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4" name="Text Placeholder 9"/>
          <p:cNvSpPr txBox="1">
            <a:spLocks/>
          </p:cNvSpPr>
          <p:nvPr/>
        </p:nvSpPr>
        <p:spPr>
          <a:xfrm>
            <a:off x="8691563" y="6605588"/>
            <a:ext cx="452437" cy="241300"/>
          </a:xfrm>
          <a:prstGeom prst="rect">
            <a:avLst/>
          </a:prstGeom>
        </p:spPr>
        <p:txBody>
          <a:bodyPr>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lnSpc>
                <a:spcPct val="90000"/>
              </a:lnSpc>
              <a:spcBef>
                <a:spcPct val="20000"/>
              </a:spcBef>
              <a:buFont typeface="Arial" charset="0"/>
              <a:buNone/>
              <a:defRPr/>
            </a:pPr>
            <a:fld id="{D76F7A1E-3F4C-DF4C-9790-D56DE13EB8B0}" type="slidenum">
              <a:rPr lang="en-US" sz="900" smtClean="0">
                <a:solidFill>
                  <a:srgbClr val="FFFFFF"/>
                </a:solidFill>
                <a:latin typeface="Franklin Gothic Book" charset="0"/>
                <a:cs typeface="Arial" charset="0"/>
              </a:rPr>
              <a:pPr algn="ctr" eaLnBrk="1" hangingPunct="1">
                <a:lnSpc>
                  <a:spcPct val="90000"/>
                </a:lnSpc>
                <a:spcBef>
                  <a:spcPct val="20000"/>
                </a:spcBef>
                <a:buFont typeface="Arial" charset="0"/>
                <a:buNone/>
                <a:defRPr/>
              </a:pPr>
              <a:t>‹#›</a:t>
            </a:fld>
            <a:endParaRPr lang="en-US" sz="900" smtClean="0">
              <a:solidFill>
                <a:srgbClr val="FFFFFF"/>
              </a:solidFill>
              <a:latin typeface="Franklin Gothic Book" charset="0"/>
              <a:cs typeface="Arial" charset="0"/>
            </a:endParaRPr>
          </a:p>
        </p:txBody>
      </p:sp>
      <p:sp>
        <p:nvSpPr>
          <p:cNvPr id="11" name="Rectangle 10"/>
          <p:cNvSpPr/>
          <p:nvPr/>
        </p:nvSpPr>
        <p:spPr bwMode="auto">
          <a:xfrm flipH="1" flipV="1">
            <a:off x="0" y="787400"/>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5" name="TextBox 4"/>
          <p:cNvSpPr txBox="1"/>
          <p:nvPr/>
        </p:nvSpPr>
        <p:spPr>
          <a:xfrm>
            <a:off x="73025" y="6596063"/>
            <a:ext cx="4945063" cy="238125"/>
          </a:xfrm>
          <a:prstGeom prst="rect">
            <a:avLst/>
          </a:prstGeom>
          <a:noFill/>
        </p:spPr>
        <p:txBody>
          <a:bodyPr>
            <a:spAutoFit/>
          </a:bodyPr>
          <a:lstStyle/>
          <a:p>
            <a:pPr>
              <a:defRPr/>
            </a:pPr>
            <a:r>
              <a:rPr lang="en-US" sz="950" dirty="0">
                <a:solidFill>
                  <a:schemeClr val="bg1"/>
                </a:solidFill>
                <a:latin typeface="+mj-lt"/>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363" y="104775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739" r:id="rId1"/>
    <p:sldLayoutId id="2147483736" r:id="rId2"/>
    <p:sldLayoutId id="2147483737" r:id="rId3"/>
    <p:sldLayoutId id="2147483738" r:id="rId4"/>
    <p:sldLayoutId id="2147483740" r:id="rId5"/>
    <p:sldLayoutId id="2147483741" r:id="rId6"/>
    <p:sldLayoutId id="2147483742" r:id="rId7"/>
    <p:sldLayoutId id="2147483743" r:id="rId8"/>
    <p:sldLayoutId id="2147483744" r:id="rId9"/>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nergy.gov/eere/communicationstandards/web-requirements-and-best-practices-pdf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ebaim.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ubtitle 2"/>
          <p:cNvSpPr>
            <a:spLocks noGrp="1"/>
          </p:cNvSpPr>
          <p:nvPr>
            <p:ph type="subTitle" idx="1"/>
          </p:nvPr>
        </p:nvSpPr>
        <p:spPr>
          <a:xfrm>
            <a:off x="530225" y="1544638"/>
            <a:ext cx="8270875" cy="1381125"/>
          </a:xfrm>
        </p:spPr>
        <p:txBody>
          <a:bodyPr>
            <a:normAutofit/>
          </a:bodyPr>
          <a:lstStyle/>
          <a:p>
            <a:r>
              <a:rPr lang="en-US" dirty="0" smtClean="0">
                <a:latin typeface="Franklin Gothic Medium" charset="0"/>
              </a:rPr>
              <a:t>EERE Web Coordinators Meeting</a:t>
            </a:r>
          </a:p>
          <a:p>
            <a:r>
              <a:rPr lang="en-US" sz="2400" dirty="0" smtClean="0">
                <a:latin typeface="Franklin Gothic Medium" charset="0"/>
              </a:rPr>
              <a:t>October 19, 2017</a:t>
            </a:r>
            <a:endParaRPr lang="en-US" sz="2400" dirty="0">
              <a:latin typeface="Franklin Gothic Medium"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3"/>
          <p:cNvSpPr>
            <a:spLocks noGrp="1"/>
          </p:cNvSpPr>
          <p:nvPr>
            <p:ph type="title"/>
          </p:nvPr>
        </p:nvSpPr>
        <p:spPr>
          <a:xfrm>
            <a:off x="0" y="2389188"/>
            <a:ext cx="9144000" cy="812800"/>
          </a:xfrm>
        </p:spPr>
        <p:txBody>
          <a:bodyPr/>
          <a:lstStyle/>
          <a:p>
            <a:r>
              <a:rPr lang="en-US" dirty="0" smtClean="0">
                <a:latin typeface="Franklin Gothic Medium" charset="0"/>
              </a:rPr>
              <a:t>The Standards</a:t>
            </a:r>
            <a:endParaRPr dirty="0">
              <a:latin typeface="Franklin Gothic Medium" charset="0"/>
            </a:endParaRPr>
          </a:p>
        </p:txBody>
      </p:sp>
    </p:spTree>
    <p:extLst>
      <p:ext uri="{BB962C8B-B14F-4D97-AF65-F5344CB8AC3E}">
        <p14:creationId xmlns:p14="http://schemas.microsoft.com/office/powerpoint/2010/main" val="1623711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5"/>
          <p:cNvSpPr>
            <a:spLocks noGrp="1"/>
          </p:cNvSpPr>
          <p:nvPr>
            <p:ph type="title"/>
          </p:nvPr>
        </p:nvSpPr>
        <p:spPr/>
        <p:txBody>
          <a:bodyPr/>
          <a:lstStyle/>
          <a:p>
            <a:pPr marL="0" indent="0"/>
            <a:r>
              <a:rPr lang="en-US" dirty="0" smtClean="0">
                <a:latin typeface="Franklin Gothic Medium" charset="0"/>
              </a:rPr>
              <a:t>Keyboard Access</a:t>
            </a:r>
            <a:endParaRPr lang="en-US" dirty="0">
              <a:latin typeface="Franklin Gothic Medium" charset="0"/>
            </a:endParaRPr>
          </a:p>
        </p:txBody>
      </p:sp>
      <p:sp>
        <p:nvSpPr>
          <p:cNvPr id="11266" name="Content Placeholder 16"/>
          <p:cNvSpPr>
            <a:spLocks noGrp="1"/>
          </p:cNvSpPr>
          <p:nvPr>
            <p:ph sz="quarter" idx="10"/>
          </p:nvPr>
        </p:nvSpPr>
        <p:spPr>
          <a:xfrm>
            <a:off x="358775" y="1046163"/>
            <a:ext cx="8426450" cy="5370512"/>
          </a:xfrm>
        </p:spPr>
        <p:txBody>
          <a:bodyPr/>
          <a:lstStyle/>
          <a:p>
            <a:r>
              <a:rPr lang="en-US" dirty="0" smtClean="0">
                <a:latin typeface="Franklin Gothic Medium" charset="0"/>
              </a:rPr>
              <a:t>All interface elements that can be accessed by mouse must also be accessible by keyboard</a:t>
            </a:r>
          </a:p>
        </p:txBody>
      </p:sp>
      <p:pic>
        <p:nvPicPr>
          <p:cNvPr id="2" name="Picture 1"/>
          <p:cNvPicPr>
            <a:picLocks noChangeAspect="1"/>
          </p:cNvPicPr>
          <p:nvPr/>
        </p:nvPicPr>
        <p:blipFill>
          <a:blip r:embed="rId3"/>
          <a:stretch>
            <a:fillRect/>
          </a:stretch>
        </p:blipFill>
        <p:spPr>
          <a:xfrm>
            <a:off x="978712" y="2697876"/>
            <a:ext cx="6985000" cy="3276600"/>
          </a:xfrm>
          <a:prstGeom prst="rect">
            <a:avLst/>
          </a:prstGeom>
        </p:spPr>
      </p:pic>
    </p:spTree>
    <p:extLst>
      <p:ext uri="{BB962C8B-B14F-4D97-AF65-F5344CB8AC3E}">
        <p14:creationId xmlns:p14="http://schemas.microsoft.com/office/powerpoint/2010/main" val="4266318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5"/>
          <p:cNvSpPr>
            <a:spLocks noGrp="1"/>
          </p:cNvSpPr>
          <p:nvPr>
            <p:ph type="title"/>
          </p:nvPr>
        </p:nvSpPr>
        <p:spPr/>
        <p:txBody>
          <a:bodyPr/>
          <a:lstStyle/>
          <a:p>
            <a:pPr marL="0" indent="0"/>
            <a:r>
              <a:rPr lang="en-US" dirty="0" smtClean="0">
                <a:latin typeface="Franklin Gothic Medium" charset="0"/>
              </a:rPr>
              <a:t>Web Forms</a:t>
            </a:r>
            <a:endParaRPr lang="en-US" dirty="0">
              <a:latin typeface="Franklin Gothic Medium" charset="0"/>
            </a:endParaRPr>
          </a:p>
        </p:txBody>
      </p:sp>
      <p:sp>
        <p:nvSpPr>
          <p:cNvPr id="11266" name="Content Placeholder 16"/>
          <p:cNvSpPr>
            <a:spLocks noGrp="1"/>
          </p:cNvSpPr>
          <p:nvPr>
            <p:ph sz="quarter" idx="10"/>
          </p:nvPr>
        </p:nvSpPr>
        <p:spPr>
          <a:xfrm>
            <a:off x="358775" y="1046163"/>
            <a:ext cx="8426450" cy="5370512"/>
          </a:xfrm>
        </p:spPr>
        <p:txBody>
          <a:bodyPr/>
          <a:lstStyle/>
          <a:p>
            <a:r>
              <a:rPr lang="en-US" dirty="0" smtClean="0">
                <a:latin typeface="Franklin Gothic Medium" charset="0"/>
              </a:rPr>
              <a:t>Keyboard accessible</a:t>
            </a:r>
          </a:p>
          <a:p>
            <a:r>
              <a:rPr lang="en-US" dirty="0" smtClean="0">
                <a:latin typeface="Franklin Gothic Medium" charset="0"/>
              </a:rPr>
              <a:t>Text labels for each form field</a:t>
            </a:r>
          </a:p>
          <a:p>
            <a:r>
              <a:rPr lang="en-US" dirty="0" smtClean="0">
                <a:latin typeface="Franklin Gothic Medium" charset="0"/>
              </a:rPr>
              <a:t>Sufficient cues and instructions</a:t>
            </a:r>
          </a:p>
          <a:p>
            <a:r>
              <a:rPr lang="en-US" dirty="0" smtClean="0">
                <a:latin typeface="Franklin Gothic Medium" charset="0"/>
              </a:rPr>
              <a:t>Helpful error messages</a:t>
            </a:r>
          </a:p>
          <a:p>
            <a:pPr lvl="1"/>
            <a:endParaRPr lang="en-US" dirty="0">
              <a:latin typeface="Franklin Gothic Medium" charset="0"/>
            </a:endParaRPr>
          </a:p>
        </p:txBody>
      </p:sp>
      <p:pic>
        <p:nvPicPr>
          <p:cNvPr id="2" name="Picture 1"/>
          <p:cNvPicPr>
            <a:picLocks noChangeAspect="1"/>
          </p:cNvPicPr>
          <p:nvPr/>
        </p:nvPicPr>
        <p:blipFill>
          <a:blip r:embed="rId3"/>
          <a:stretch>
            <a:fillRect/>
          </a:stretch>
        </p:blipFill>
        <p:spPr>
          <a:xfrm>
            <a:off x="80630" y="3430752"/>
            <a:ext cx="8939905" cy="2776557"/>
          </a:xfrm>
          <a:prstGeom prst="rect">
            <a:avLst/>
          </a:prstGeom>
        </p:spPr>
      </p:pic>
    </p:spTree>
    <p:extLst>
      <p:ext uri="{BB962C8B-B14F-4D97-AF65-F5344CB8AC3E}">
        <p14:creationId xmlns:p14="http://schemas.microsoft.com/office/powerpoint/2010/main" val="19639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5"/>
          <p:cNvSpPr>
            <a:spLocks noGrp="1"/>
          </p:cNvSpPr>
          <p:nvPr>
            <p:ph type="title"/>
          </p:nvPr>
        </p:nvSpPr>
        <p:spPr/>
        <p:txBody>
          <a:bodyPr/>
          <a:lstStyle/>
          <a:p>
            <a:pPr marL="0" indent="0"/>
            <a:r>
              <a:rPr lang="en-US" dirty="0" smtClean="0">
                <a:latin typeface="Franklin Gothic Medium" charset="0"/>
              </a:rPr>
              <a:t>Dynamic Content from JavaScript</a:t>
            </a:r>
            <a:endParaRPr lang="en-US" dirty="0">
              <a:latin typeface="Franklin Gothic Medium" charset="0"/>
            </a:endParaRPr>
          </a:p>
        </p:txBody>
      </p:sp>
      <p:sp>
        <p:nvSpPr>
          <p:cNvPr id="11266" name="Content Placeholder 16"/>
          <p:cNvSpPr>
            <a:spLocks noGrp="1"/>
          </p:cNvSpPr>
          <p:nvPr>
            <p:ph sz="quarter" idx="10"/>
          </p:nvPr>
        </p:nvSpPr>
        <p:spPr>
          <a:xfrm>
            <a:off x="358775" y="1046163"/>
            <a:ext cx="8426450" cy="5370512"/>
          </a:xfrm>
        </p:spPr>
        <p:txBody>
          <a:bodyPr/>
          <a:lstStyle/>
          <a:p>
            <a:r>
              <a:rPr lang="en-US" dirty="0" smtClean="0">
                <a:latin typeface="Franklin Gothic Medium" charset="0"/>
              </a:rPr>
              <a:t>Keyboard accessible</a:t>
            </a:r>
          </a:p>
          <a:p>
            <a:r>
              <a:rPr lang="en-US" dirty="0" smtClean="0">
                <a:latin typeface="Franklin Gothic Medium" charset="0"/>
              </a:rPr>
              <a:t>Available to screen reader</a:t>
            </a:r>
          </a:p>
          <a:p>
            <a:r>
              <a:rPr lang="en-US" dirty="0" smtClean="0">
                <a:latin typeface="Franklin Gothic Medium" charset="0"/>
              </a:rPr>
              <a:t>Examples</a:t>
            </a:r>
          </a:p>
          <a:p>
            <a:pPr lvl="1"/>
            <a:r>
              <a:rPr lang="en-US" dirty="0" smtClean="0">
                <a:latin typeface="Franklin Gothic Medium" charset="0"/>
              </a:rPr>
              <a:t>Accordions</a:t>
            </a:r>
          </a:p>
          <a:p>
            <a:pPr lvl="1"/>
            <a:r>
              <a:rPr lang="en-US" dirty="0" smtClean="0">
                <a:latin typeface="Franklin Gothic Medium" charset="0"/>
              </a:rPr>
              <a:t>Pop up windows</a:t>
            </a:r>
          </a:p>
          <a:p>
            <a:pPr lvl="1"/>
            <a:endParaRPr lang="en-US" dirty="0">
              <a:latin typeface="Franklin Gothic Medium" charset="0"/>
            </a:endParaRPr>
          </a:p>
        </p:txBody>
      </p:sp>
      <p:pic>
        <p:nvPicPr>
          <p:cNvPr id="2" name="Picture 1"/>
          <p:cNvPicPr>
            <a:picLocks noChangeAspect="1"/>
          </p:cNvPicPr>
          <p:nvPr/>
        </p:nvPicPr>
        <p:blipFill>
          <a:blip r:embed="rId3"/>
          <a:stretch>
            <a:fillRect/>
          </a:stretch>
        </p:blipFill>
        <p:spPr>
          <a:xfrm>
            <a:off x="0" y="3735877"/>
            <a:ext cx="9144000" cy="2677812"/>
          </a:xfrm>
          <a:prstGeom prst="rect">
            <a:avLst/>
          </a:prstGeom>
        </p:spPr>
      </p:pic>
    </p:spTree>
    <p:extLst>
      <p:ext uri="{BB962C8B-B14F-4D97-AF65-F5344CB8AC3E}">
        <p14:creationId xmlns:p14="http://schemas.microsoft.com/office/powerpoint/2010/main" val="260136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5"/>
          <p:cNvSpPr>
            <a:spLocks noGrp="1"/>
          </p:cNvSpPr>
          <p:nvPr>
            <p:ph type="title"/>
          </p:nvPr>
        </p:nvSpPr>
        <p:spPr/>
        <p:txBody>
          <a:bodyPr/>
          <a:lstStyle/>
          <a:p>
            <a:pPr marL="0" indent="0"/>
            <a:r>
              <a:rPr lang="en-US" dirty="0" smtClean="0">
                <a:latin typeface="Franklin Gothic Medium" charset="0"/>
              </a:rPr>
              <a:t>Images</a:t>
            </a:r>
            <a:endParaRPr lang="en-US" dirty="0">
              <a:latin typeface="Franklin Gothic Medium" charset="0"/>
            </a:endParaRPr>
          </a:p>
        </p:txBody>
      </p:sp>
      <p:sp>
        <p:nvSpPr>
          <p:cNvPr id="11266" name="Content Placeholder 16"/>
          <p:cNvSpPr>
            <a:spLocks noGrp="1"/>
          </p:cNvSpPr>
          <p:nvPr>
            <p:ph sz="quarter" idx="10"/>
          </p:nvPr>
        </p:nvSpPr>
        <p:spPr>
          <a:xfrm>
            <a:off x="358775" y="1046163"/>
            <a:ext cx="8426450" cy="5370512"/>
          </a:xfrm>
        </p:spPr>
        <p:txBody>
          <a:bodyPr/>
          <a:lstStyle/>
          <a:p>
            <a:r>
              <a:rPr lang="en-US" dirty="0" smtClean="0">
                <a:latin typeface="Franklin Gothic Medium" charset="0"/>
              </a:rPr>
              <a:t>Alternative text (alt text)</a:t>
            </a:r>
          </a:p>
          <a:p>
            <a:pPr lvl="1"/>
            <a:r>
              <a:rPr lang="en-US" dirty="0" smtClean="0">
                <a:latin typeface="Franklin Gothic Medium" charset="0"/>
              </a:rPr>
              <a:t>Read by screen readers in place of images allowing the content and function of the image to accessible to those with visual or cognitive disabilities. </a:t>
            </a:r>
            <a:endParaRPr lang="en-US" dirty="0">
              <a:latin typeface="Franklin Gothic Medium" charset="0"/>
            </a:endParaRPr>
          </a:p>
          <a:p>
            <a:pPr lvl="2"/>
            <a:r>
              <a:rPr lang="en-US" dirty="0" smtClean="0">
                <a:latin typeface="Franklin Gothic Medium" charset="0"/>
              </a:rPr>
              <a:t>Can be in the alt attribute of the image element</a:t>
            </a:r>
          </a:p>
          <a:p>
            <a:pPr lvl="2"/>
            <a:r>
              <a:rPr lang="en-US" dirty="0" smtClean="0">
                <a:latin typeface="Franklin Gothic Medium" charset="0"/>
              </a:rPr>
              <a:t>Can be within the content surrounding the image itself. </a:t>
            </a:r>
          </a:p>
          <a:p>
            <a:pPr lvl="3"/>
            <a:r>
              <a:rPr lang="en-US" dirty="0" smtClean="0">
                <a:latin typeface="Franklin Gothic Medium" charset="0"/>
              </a:rPr>
              <a:t>All images must have an alt attribute.  If the alt text is given in the main content, the alt attribute can be empty.</a:t>
            </a:r>
          </a:p>
          <a:p>
            <a:pPr lvl="2"/>
            <a:endParaRPr lang="en-US" dirty="0" smtClean="0">
              <a:latin typeface="Franklin Gothic Medium" charset="0"/>
            </a:endParaRPr>
          </a:p>
        </p:txBody>
      </p:sp>
    </p:spTree>
    <p:extLst>
      <p:ext uri="{BB962C8B-B14F-4D97-AF65-F5344CB8AC3E}">
        <p14:creationId xmlns:p14="http://schemas.microsoft.com/office/powerpoint/2010/main" val="2529803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5"/>
          <p:cNvSpPr>
            <a:spLocks noGrp="1"/>
          </p:cNvSpPr>
          <p:nvPr>
            <p:ph type="title"/>
          </p:nvPr>
        </p:nvSpPr>
        <p:spPr/>
        <p:txBody>
          <a:bodyPr/>
          <a:lstStyle/>
          <a:p>
            <a:pPr marL="0" indent="0"/>
            <a:r>
              <a:rPr lang="en-US" dirty="0" smtClean="0">
                <a:latin typeface="Franklin Gothic Medium" charset="0"/>
              </a:rPr>
              <a:t>Images</a:t>
            </a:r>
            <a:endParaRPr lang="en-US" dirty="0">
              <a:latin typeface="Franklin Gothic Medium" charset="0"/>
            </a:endParaRPr>
          </a:p>
        </p:txBody>
      </p:sp>
      <p:sp>
        <p:nvSpPr>
          <p:cNvPr id="11266" name="Content Placeholder 16"/>
          <p:cNvSpPr>
            <a:spLocks noGrp="1"/>
          </p:cNvSpPr>
          <p:nvPr>
            <p:ph sz="quarter" idx="10"/>
          </p:nvPr>
        </p:nvSpPr>
        <p:spPr>
          <a:xfrm>
            <a:off x="358775" y="1046163"/>
            <a:ext cx="8426450" cy="5370512"/>
          </a:xfrm>
        </p:spPr>
        <p:txBody>
          <a:bodyPr/>
          <a:lstStyle/>
          <a:p>
            <a:r>
              <a:rPr lang="en-US" dirty="0">
                <a:latin typeface="Franklin Gothic Medium" charset="0"/>
              </a:rPr>
              <a:t>Alt attribute should typically</a:t>
            </a:r>
          </a:p>
          <a:p>
            <a:pPr lvl="1"/>
            <a:r>
              <a:rPr lang="en-US" dirty="0">
                <a:latin typeface="Franklin Gothic Medium" charset="0"/>
              </a:rPr>
              <a:t>Be accurate and equivalent</a:t>
            </a:r>
          </a:p>
          <a:p>
            <a:pPr lvl="1"/>
            <a:r>
              <a:rPr lang="en-US" dirty="0">
                <a:latin typeface="Franklin Gothic Medium" charset="0"/>
              </a:rPr>
              <a:t>Be succinct</a:t>
            </a:r>
          </a:p>
          <a:p>
            <a:pPr lvl="1"/>
            <a:r>
              <a:rPr lang="en-US" dirty="0">
                <a:latin typeface="Franklin Gothic Medium" charset="0"/>
              </a:rPr>
              <a:t>Not be redundant</a:t>
            </a:r>
          </a:p>
          <a:p>
            <a:pPr lvl="1"/>
            <a:r>
              <a:rPr lang="en-US" dirty="0">
                <a:latin typeface="Franklin Gothic Medium" charset="0"/>
              </a:rPr>
              <a:t>Not use the phrases “image of...” or “graphic of...”</a:t>
            </a:r>
          </a:p>
          <a:p>
            <a:endParaRPr lang="en-US" dirty="0" smtClean="0">
              <a:latin typeface="Franklin Gothic Medium" charset="0"/>
            </a:endParaRPr>
          </a:p>
        </p:txBody>
      </p:sp>
    </p:spTree>
    <p:extLst>
      <p:ext uri="{BB962C8B-B14F-4D97-AF65-F5344CB8AC3E}">
        <p14:creationId xmlns:p14="http://schemas.microsoft.com/office/powerpoint/2010/main" val="3363140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5"/>
          <p:cNvSpPr>
            <a:spLocks noGrp="1"/>
          </p:cNvSpPr>
          <p:nvPr>
            <p:ph type="title"/>
          </p:nvPr>
        </p:nvSpPr>
        <p:spPr/>
        <p:txBody>
          <a:bodyPr/>
          <a:lstStyle/>
          <a:p>
            <a:r>
              <a:rPr lang="en-US" dirty="0" smtClean="0">
                <a:latin typeface="Franklin Gothic Medium" charset="0"/>
              </a:rPr>
              <a:t>Alt Text: Context is Everything</a:t>
            </a:r>
            <a:endParaRPr lang="en-US" dirty="0">
              <a:latin typeface="Franklin Gothic Medium" charset="0"/>
            </a:endParaRPr>
          </a:p>
        </p:txBody>
      </p:sp>
      <p:sp>
        <p:nvSpPr>
          <p:cNvPr id="11266" name="Content Placeholder 16"/>
          <p:cNvSpPr>
            <a:spLocks noGrp="1"/>
          </p:cNvSpPr>
          <p:nvPr>
            <p:ph sz="quarter" idx="10"/>
          </p:nvPr>
        </p:nvSpPr>
        <p:spPr>
          <a:xfrm>
            <a:off x="348696" y="1036084"/>
            <a:ext cx="8419868" cy="5062156"/>
          </a:xfrm>
        </p:spPr>
        <p:txBody>
          <a:bodyPr/>
          <a:lstStyle/>
          <a:p>
            <a:r>
              <a:rPr lang="en-US" dirty="0" smtClean="0">
                <a:latin typeface="Franklin Gothic Medium" charset="0"/>
              </a:rPr>
              <a:t>Which would you</a:t>
            </a:r>
            <a:br>
              <a:rPr lang="en-US" dirty="0" smtClean="0">
                <a:latin typeface="Franklin Gothic Medium" charset="0"/>
              </a:rPr>
            </a:br>
            <a:r>
              <a:rPr lang="en-US" dirty="0" smtClean="0">
                <a:latin typeface="Franklin Gothic Medium" charset="0"/>
              </a:rPr>
              <a:t>choose?</a:t>
            </a:r>
          </a:p>
          <a:p>
            <a:pPr lvl="1"/>
            <a:r>
              <a:rPr lang="en-US" sz="2000" dirty="0" smtClean="0">
                <a:latin typeface="Franklin Gothic Medium" charset="0"/>
              </a:rPr>
              <a:t>George Washington</a:t>
            </a:r>
          </a:p>
          <a:p>
            <a:pPr lvl="1"/>
            <a:r>
              <a:rPr lang="en-US" sz="2000" dirty="0" smtClean="0">
                <a:latin typeface="Franklin Gothic Medium" charset="0"/>
              </a:rPr>
              <a:t>Painting of George </a:t>
            </a:r>
            <a:br>
              <a:rPr lang="en-US" sz="2000" dirty="0" smtClean="0">
                <a:latin typeface="Franklin Gothic Medium" charset="0"/>
              </a:rPr>
            </a:br>
            <a:r>
              <a:rPr lang="en-US" sz="2000" dirty="0" smtClean="0">
                <a:latin typeface="Franklin Gothic Medium" charset="0"/>
              </a:rPr>
              <a:t>Washington</a:t>
            </a:r>
          </a:p>
          <a:p>
            <a:pPr lvl="1"/>
            <a:r>
              <a:rPr lang="en-US" sz="2000" dirty="0" smtClean="0">
                <a:latin typeface="Franklin Gothic Medium" charset="0"/>
              </a:rPr>
              <a:t>Painting of George</a:t>
            </a:r>
            <a:br>
              <a:rPr lang="en-US" sz="2000" dirty="0" smtClean="0">
                <a:latin typeface="Franklin Gothic Medium" charset="0"/>
              </a:rPr>
            </a:br>
            <a:r>
              <a:rPr lang="en-US" sz="2000" dirty="0" smtClean="0">
                <a:latin typeface="Franklin Gothic Medium" charset="0"/>
              </a:rPr>
              <a:t>Washington crossing the</a:t>
            </a:r>
            <a:br>
              <a:rPr lang="en-US" sz="2000" dirty="0" smtClean="0">
                <a:latin typeface="Franklin Gothic Medium" charset="0"/>
              </a:rPr>
            </a:br>
            <a:r>
              <a:rPr lang="en-US" sz="2000" dirty="0" smtClean="0">
                <a:latin typeface="Franklin Gothic Medium" charset="0"/>
              </a:rPr>
              <a:t>Delaware River.</a:t>
            </a:r>
          </a:p>
          <a:p>
            <a:pPr lvl="1"/>
            <a:r>
              <a:rPr lang="en-US" sz="2000" dirty="0">
                <a:latin typeface="Franklin Gothic Medium" charset="0"/>
              </a:rPr>
              <a:t>A classic painting demonstrating the use of light and color to create composition.</a:t>
            </a:r>
          </a:p>
          <a:p>
            <a:pPr lvl="1"/>
            <a:r>
              <a:rPr lang="en-US" sz="2000" dirty="0">
                <a:latin typeface="+mj-lt"/>
              </a:rPr>
              <a:t>Painting of George Washington crossing the Delaware River. Swirling waves surround the boat where the majestic George Washington looks forward out of the storm and into the rays of light across the river as he leads his weary troops to battle.</a:t>
            </a:r>
          </a:p>
          <a:p>
            <a:pPr lvl="1"/>
            <a:endParaRPr lang="en-US" sz="2000" dirty="0" smtClean="0">
              <a:latin typeface="Franklin Gothic Medium" charset="0"/>
            </a:endParaRPr>
          </a:p>
        </p:txBody>
      </p:sp>
      <p:pic>
        <p:nvPicPr>
          <p:cNvPr id="5" name="Picture 4" descr="gw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4402" y="1040845"/>
            <a:ext cx="4824613" cy="2786215"/>
          </a:xfrm>
          <a:prstGeom prst="rect">
            <a:avLst/>
          </a:prstGeom>
        </p:spPr>
      </p:pic>
    </p:spTree>
    <p:extLst>
      <p:ext uri="{BB962C8B-B14F-4D97-AF65-F5344CB8AC3E}">
        <p14:creationId xmlns:p14="http://schemas.microsoft.com/office/powerpoint/2010/main" val="2553456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5"/>
          <p:cNvSpPr>
            <a:spLocks noGrp="1"/>
          </p:cNvSpPr>
          <p:nvPr>
            <p:ph type="title"/>
          </p:nvPr>
        </p:nvSpPr>
        <p:spPr/>
        <p:txBody>
          <a:bodyPr/>
          <a:lstStyle/>
          <a:p>
            <a:pPr marL="0" indent="0"/>
            <a:r>
              <a:rPr lang="en-US" dirty="0" smtClean="0">
                <a:latin typeface="Franklin Gothic Medium" charset="0"/>
              </a:rPr>
              <a:t>Functional Images</a:t>
            </a:r>
            <a:endParaRPr lang="en-US" dirty="0">
              <a:latin typeface="Franklin Gothic Medium" charset="0"/>
            </a:endParaRPr>
          </a:p>
        </p:txBody>
      </p:sp>
      <p:sp>
        <p:nvSpPr>
          <p:cNvPr id="11266" name="Content Placeholder 16"/>
          <p:cNvSpPr>
            <a:spLocks noGrp="1"/>
          </p:cNvSpPr>
          <p:nvPr>
            <p:ph sz="quarter" idx="10"/>
          </p:nvPr>
        </p:nvSpPr>
        <p:spPr>
          <a:xfrm>
            <a:off x="358775" y="1046163"/>
            <a:ext cx="8426450" cy="5370512"/>
          </a:xfrm>
        </p:spPr>
        <p:txBody>
          <a:bodyPr/>
          <a:lstStyle/>
          <a:p>
            <a:r>
              <a:rPr lang="en-US" dirty="0" smtClean="0">
                <a:latin typeface="Franklin Gothic Medium" charset="0"/>
              </a:rPr>
              <a:t>Is the image used as a link?</a:t>
            </a:r>
          </a:p>
          <a:p>
            <a:pPr lvl="1"/>
            <a:r>
              <a:rPr lang="en-US" dirty="0" smtClean="0">
                <a:latin typeface="Franklin Gothic Medium" charset="0"/>
              </a:rPr>
              <a:t>Alt text should describe the destination</a:t>
            </a:r>
          </a:p>
          <a:p>
            <a:pPr marL="1371600" lvl="3" indent="0">
              <a:buNone/>
            </a:pPr>
            <a:r>
              <a:rPr lang="en-US" dirty="0" smtClean="0">
                <a:latin typeface="Franklin Gothic Medium" charset="0"/>
              </a:rPr>
              <a:t> </a:t>
            </a:r>
            <a:endParaRPr lang="en-US" dirty="0">
              <a:latin typeface="Franklin Gothic Medium" charset="0"/>
            </a:endParaRPr>
          </a:p>
          <a:p>
            <a:endParaRPr lang="en-US" dirty="0" smtClean="0">
              <a:latin typeface="Franklin Gothic Medium" charset="0"/>
            </a:endParaRPr>
          </a:p>
          <a:p>
            <a:endParaRPr lang="en-US" dirty="0">
              <a:latin typeface="Franklin Gothic Medium" charset="0"/>
            </a:endParaRPr>
          </a:p>
          <a:p>
            <a:endParaRPr lang="en-US" dirty="0" smtClean="0">
              <a:latin typeface="Franklin Gothic Medium" charset="0"/>
            </a:endParaRPr>
          </a:p>
          <a:p>
            <a:endParaRPr lang="en-US" dirty="0" smtClean="0">
              <a:latin typeface="Franklin Gothic Medium" charset="0"/>
            </a:endParaRPr>
          </a:p>
          <a:p>
            <a:pPr lvl="1"/>
            <a:endParaRPr lang="en-US" dirty="0" smtClean="0">
              <a:latin typeface="Franklin Gothic Medium" charset="0"/>
            </a:endParaRPr>
          </a:p>
          <a:p>
            <a:pPr lvl="1"/>
            <a:r>
              <a:rPr lang="en-US" dirty="0" smtClean="0">
                <a:latin typeface="Franklin Gothic Medium" charset="0"/>
              </a:rPr>
              <a:t>Alt=“Department of Energy”</a:t>
            </a:r>
            <a:endParaRPr lang="en-US" dirty="0">
              <a:latin typeface="Franklin Gothic Medium" charset="0"/>
            </a:endParaRPr>
          </a:p>
        </p:txBody>
      </p:sp>
      <p:pic>
        <p:nvPicPr>
          <p:cNvPr id="2" name="Picture 1"/>
          <p:cNvPicPr>
            <a:picLocks noChangeAspect="1"/>
          </p:cNvPicPr>
          <p:nvPr/>
        </p:nvPicPr>
        <p:blipFill>
          <a:blip r:embed="rId3"/>
          <a:stretch>
            <a:fillRect/>
          </a:stretch>
        </p:blipFill>
        <p:spPr>
          <a:xfrm>
            <a:off x="2717800" y="2514600"/>
            <a:ext cx="3708400" cy="1828800"/>
          </a:xfrm>
          <a:prstGeom prst="rect">
            <a:avLst/>
          </a:prstGeom>
        </p:spPr>
      </p:pic>
    </p:spTree>
    <p:extLst>
      <p:ext uri="{BB962C8B-B14F-4D97-AF65-F5344CB8AC3E}">
        <p14:creationId xmlns:p14="http://schemas.microsoft.com/office/powerpoint/2010/main" val="29758175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5"/>
          <p:cNvSpPr>
            <a:spLocks noGrp="1"/>
          </p:cNvSpPr>
          <p:nvPr>
            <p:ph type="title"/>
          </p:nvPr>
        </p:nvSpPr>
        <p:spPr/>
        <p:txBody>
          <a:bodyPr/>
          <a:lstStyle/>
          <a:p>
            <a:pPr marL="0" indent="0"/>
            <a:r>
              <a:rPr lang="en-US" dirty="0" smtClean="0">
                <a:latin typeface="Franklin Gothic Medium" charset="0"/>
              </a:rPr>
              <a:t>Charts, Graphs, and Maps</a:t>
            </a:r>
            <a:endParaRPr lang="en-US" dirty="0">
              <a:latin typeface="Franklin Gothic Medium" charset="0"/>
            </a:endParaRPr>
          </a:p>
        </p:txBody>
      </p:sp>
      <p:sp>
        <p:nvSpPr>
          <p:cNvPr id="11266" name="Content Placeholder 16"/>
          <p:cNvSpPr>
            <a:spLocks noGrp="1"/>
          </p:cNvSpPr>
          <p:nvPr>
            <p:ph sz="quarter" idx="10"/>
          </p:nvPr>
        </p:nvSpPr>
        <p:spPr>
          <a:xfrm>
            <a:off x="358775" y="1046163"/>
            <a:ext cx="8426450" cy="5370512"/>
          </a:xfrm>
        </p:spPr>
        <p:txBody>
          <a:bodyPr/>
          <a:lstStyle/>
          <a:p>
            <a:r>
              <a:rPr lang="en-US" dirty="0" smtClean="0"/>
              <a:t>What information do you </a:t>
            </a:r>
            <a:r>
              <a:rPr lang="en-US" dirty="0"/>
              <a:t>want the user to understand about the </a:t>
            </a:r>
            <a:r>
              <a:rPr lang="en-US" dirty="0" smtClean="0"/>
              <a:t>image?</a:t>
            </a:r>
            <a:endParaRPr lang="en-US" dirty="0"/>
          </a:p>
          <a:p>
            <a:pPr lvl="1"/>
            <a:r>
              <a:rPr lang="en-US" dirty="0" smtClean="0"/>
              <a:t>In a </a:t>
            </a:r>
            <a:r>
              <a:rPr lang="en-US" dirty="0"/>
              <a:t>graph, you may just want the user to know a certain statistic is trending upward.</a:t>
            </a:r>
          </a:p>
          <a:p>
            <a:r>
              <a:rPr lang="en-US" dirty="0"/>
              <a:t>When alt text can’t be succinct and is NOT presented within the context of the page, provide a link to a separate page with a longer description. Do not include it in the alt text. </a:t>
            </a:r>
          </a:p>
        </p:txBody>
      </p:sp>
    </p:spTree>
    <p:extLst>
      <p:ext uri="{BB962C8B-B14F-4D97-AF65-F5344CB8AC3E}">
        <p14:creationId xmlns:p14="http://schemas.microsoft.com/office/powerpoint/2010/main" val="35404487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5"/>
          <p:cNvSpPr>
            <a:spLocks noGrp="1"/>
          </p:cNvSpPr>
          <p:nvPr>
            <p:ph type="title"/>
          </p:nvPr>
        </p:nvSpPr>
        <p:spPr/>
        <p:txBody>
          <a:bodyPr/>
          <a:lstStyle/>
          <a:p>
            <a:pPr marL="0" indent="0"/>
            <a:r>
              <a:rPr lang="en-US" dirty="0" smtClean="0">
                <a:latin typeface="Franklin Gothic Medium" charset="0"/>
              </a:rPr>
              <a:t>Audio/Video</a:t>
            </a:r>
            <a:endParaRPr lang="en-US" dirty="0">
              <a:latin typeface="Franklin Gothic Medium" charset="0"/>
            </a:endParaRPr>
          </a:p>
        </p:txBody>
      </p:sp>
      <p:sp>
        <p:nvSpPr>
          <p:cNvPr id="11266" name="Content Placeholder 16"/>
          <p:cNvSpPr>
            <a:spLocks noGrp="1"/>
          </p:cNvSpPr>
          <p:nvPr>
            <p:ph sz="quarter" idx="10"/>
          </p:nvPr>
        </p:nvSpPr>
        <p:spPr>
          <a:xfrm>
            <a:off x="358775" y="1046163"/>
            <a:ext cx="8426450" cy="5370512"/>
          </a:xfrm>
        </p:spPr>
        <p:txBody>
          <a:bodyPr/>
          <a:lstStyle/>
          <a:p>
            <a:pPr lvl="0"/>
            <a:r>
              <a:rPr lang="en-US" dirty="0"/>
              <a:t>Synchronized captions</a:t>
            </a:r>
          </a:p>
          <a:p>
            <a:pPr lvl="0"/>
            <a:r>
              <a:rPr lang="en-US" dirty="0" smtClean="0"/>
              <a:t>No </a:t>
            </a:r>
            <a:r>
              <a:rPr lang="en-US" dirty="0"/>
              <a:t>autoplay</a:t>
            </a:r>
          </a:p>
        </p:txBody>
      </p:sp>
      <p:pic>
        <p:nvPicPr>
          <p:cNvPr id="2" name="Picture 1"/>
          <p:cNvPicPr>
            <a:picLocks noChangeAspect="1"/>
          </p:cNvPicPr>
          <p:nvPr/>
        </p:nvPicPr>
        <p:blipFill>
          <a:blip r:embed="rId3"/>
          <a:stretch>
            <a:fillRect/>
          </a:stretch>
        </p:blipFill>
        <p:spPr>
          <a:xfrm>
            <a:off x="2539860" y="2287365"/>
            <a:ext cx="6604140" cy="3702070"/>
          </a:xfrm>
          <a:prstGeom prst="rect">
            <a:avLst/>
          </a:prstGeom>
        </p:spPr>
      </p:pic>
    </p:spTree>
    <p:extLst>
      <p:ext uri="{BB962C8B-B14F-4D97-AF65-F5344CB8AC3E}">
        <p14:creationId xmlns:p14="http://schemas.microsoft.com/office/powerpoint/2010/main" val="2672859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5"/>
          <p:cNvSpPr>
            <a:spLocks noGrp="1"/>
          </p:cNvSpPr>
          <p:nvPr>
            <p:ph type="title"/>
          </p:nvPr>
        </p:nvSpPr>
        <p:spPr/>
        <p:txBody>
          <a:bodyPr/>
          <a:lstStyle/>
          <a:p>
            <a:r>
              <a:rPr lang="en-US" sz="3200" dirty="0" smtClean="0">
                <a:latin typeface="Franklin Gothic Medium" charset="0"/>
              </a:rPr>
              <a:t>Agenda</a:t>
            </a:r>
            <a:endParaRPr sz="3200" dirty="0">
              <a:latin typeface="Franklin Gothic Medium" charset="0"/>
            </a:endParaRPr>
          </a:p>
        </p:txBody>
      </p:sp>
      <p:sp>
        <p:nvSpPr>
          <p:cNvPr id="11266" name="Content Placeholder 16"/>
          <p:cNvSpPr>
            <a:spLocks noGrp="1"/>
          </p:cNvSpPr>
          <p:nvPr>
            <p:ph sz="quarter" idx="10"/>
          </p:nvPr>
        </p:nvSpPr>
        <p:spPr>
          <a:xfrm>
            <a:off x="358775" y="1046163"/>
            <a:ext cx="8426450" cy="5370512"/>
          </a:xfrm>
        </p:spPr>
        <p:txBody>
          <a:bodyPr/>
          <a:lstStyle/>
          <a:p>
            <a:r>
              <a:rPr lang="en-US" sz="2400" dirty="0">
                <a:solidFill>
                  <a:schemeClr val="accent5"/>
                </a:solidFill>
                <a:cs typeface="Franklin Gothic Book"/>
              </a:rPr>
              <a:t>Around the </a:t>
            </a:r>
            <a:r>
              <a:rPr lang="en-US" sz="2400" dirty="0" smtClean="0">
                <a:solidFill>
                  <a:schemeClr val="accent5"/>
                </a:solidFill>
                <a:cs typeface="Franklin Gothic Book"/>
              </a:rPr>
              <a:t>room </a:t>
            </a:r>
            <a:r>
              <a:rPr lang="mr-IN" sz="2400" dirty="0" smtClean="0">
                <a:solidFill>
                  <a:schemeClr val="accent5"/>
                </a:solidFill>
                <a:cs typeface="Franklin Gothic Book"/>
              </a:rPr>
              <a:t>–</a:t>
            </a:r>
            <a:r>
              <a:rPr lang="en-US" sz="2400" dirty="0" smtClean="0">
                <a:solidFill>
                  <a:schemeClr val="accent5"/>
                </a:solidFill>
                <a:cs typeface="Franklin Gothic Book"/>
              </a:rPr>
              <a:t> Alex, Carolyn</a:t>
            </a:r>
          </a:p>
          <a:p>
            <a:r>
              <a:rPr lang="en-US" sz="2400" dirty="0" smtClean="0">
                <a:solidFill>
                  <a:schemeClr val="tx1"/>
                </a:solidFill>
                <a:cs typeface="Franklin Gothic Book"/>
              </a:rPr>
              <a:t>DOE Web Council Summary</a:t>
            </a:r>
          </a:p>
          <a:p>
            <a:r>
              <a:rPr lang="en-US" sz="2400" dirty="0" smtClean="0"/>
              <a:t>The DOE </a:t>
            </a:r>
            <a:r>
              <a:rPr lang="en-US" sz="2400" dirty="0"/>
              <a:t>Cyber Conference </a:t>
            </a:r>
            <a:endParaRPr lang="en-US" sz="2400" dirty="0" smtClean="0">
              <a:solidFill>
                <a:schemeClr val="tx1"/>
              </a:solidFill>
              <a:cs typeface="Franklin Gothic Book"/>
            </a:endParaRPr>
          </a:p>
          <a:p>
            <a:r>
              <a:rPr lang="en-US" sz="2400" dirty="0" smtClean="0">
                <a:solidFill>
                  <a:schemeClr val="tx1"/>
                </a:solidFill>
                <a:cs typeface="Franklin Gothic Book"/>
              </a:rPr>
              <a:t>Energy.gov Social Media Sharing</a:t>
            </a:r>
          </a:p>
          <a:p>
            <a:r>
              <a:rPr lang="en-US" sz="2400" dirty="0" smtClean="0">
                <a:solidFill>
                  <a:schemeClr val="tx1"/>
                </a:solidFill>
              </a:rPr>
              <a:t>Section 508: Web Standards Overview</a:t>
            </a:r>
          </a:p>
          <a:p>
            <a:r>
              <a:rPr lang="en-US" sz="2400" dirty="0" smtClean="0">
                <a:solidFill>
                  <a:schemeClr val="tx1"/>
                </a:solidFill>
              </a:rPr>
              <a:t>Share Your Successes With the Web Coordinators!</a:t>
            </a:r>
            <a:endParaRPr lang="en-US" sz="2400" dirty="0" smtClean="0"/>
          </a:p>
          <a:p>
            <a:endParaRPr lang="en-US" dirty="0" smtClean="0">
              <a:cs typeface="Franklin Gothic Book"/>
            </a:endParaRPr>
          </a:p>
          <a:p>
            <a:endParaRPr lang="en-US" dirty="0">
              <a:cs typeface="Franklin Gothic Book"/>
            </a:endParaRPr>
          </a:p>
          <a:p>
            <a:endParaRPr lang="en-US" dirty="0">
              <a:cs typeface="Franklin Gothic Book"/>
            </a:endParaRPr>
          </a:p>
          <a:p>
            <a:endParaRPr lang="en-US" dirty="0">
              <a:cs typeface="Franklin Gothic Book"/>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5"/>
          <p:cNvSpPr>
            <a:spLocks noGrp="1"/>
          </p:cNvSpPr>
          <p:nvPr>
            <p:ph type="title"/>
          </p:nvPr>
        </p:nvSpPr>
        <p:spPr/>
        <p:txBody>
          <a:bodyPr/>
          <a:lstStyle/>
          <a:p>
            <a:pPr marL="0" indent="0"/>
            <a:r>
              <a:rPr lang="en-US" dirty="0"/>
              <a:t>Color &amp; Other Sensory Dependencies</a:t>
            </a:r>
            <a:endParaRPr lang="en-US" dirty="0">
              <a:latin typeface="Franklin Gothic Medium" charset="0"/>
            </a:endParaRPr>
          </a:p>
        </p:txBody>
      </p:sp>
      <p:sp>
        <p:nvSpPr>
          <p:cNvPr id="11266" name="Content Placeholder 16"/>
          <p:cNvSpPr>
            <a:spLocks noGrp="1"/>
          </p:cNvSpPr>
          <p:nvPr>
            <p:ph sz="quarter" idx="10"/>
          </p:nvPr>
        </p:nvSpPr>
        <p:spPr>
          <a:xfrm>
            <a:off x="358775" y="1046163"/>
            <a:ext cx="8426450" cy="5370512"/>
          </a:xfrm>
        </p:spPr>
        <p:txBody>
          <a:bodyPr/>
          <a:lstStyle/>
          <a:p>
            <a:pPr lvl="0"/>
            <a:r>
              <a:rPr lang="en-US" dirty="0"/>
              <a:t>Color, sound, or shape is not exclusively used to convey </a:t>
            </a:r>
            <a:r>
              <a:rPr lang="en-US" dirty="0" smtClean="0"/>
              <a:t>important </a:t>
            </a:r>
            <a:r>
              <a:rPr lang="en-US" dirty="0"/>
              <a:t>information</a:t>
            </a:r>
          </a:p>
          <a:p>
            <a:pPr lvl="0"/>
            <a:r>
              <a:rPr lang="en-US" dirty="0" smtClean="0"/>
              <a:t>Contrast</a:t>
            </a:r>
          </a:p>
          <a:p>
            <a:pPr lvl="0"/>
            <a:endParaRPr lang="en-US" dirty="0"/>
          </a:p>
          <a:p>
            <a:pPr lvl="0"/>
            <a:endParaRPr lang="en-US" dirty="0"/>
          </a:p>
        </p:txBody>
      </p:sp>
      <p:pic>
        <p:nvPicPr>
          <p:cNvPr id="2" name="Picture 1"/>
          <p:cNvPicPr>
            <a:picLocks noChangeAspect="1"/>
          </p:cNvPicPr>
          <p:nvPr/>
        </p:nvPicPr>
        <p:blipFill>
          <a:blip r:embed="rId3"/>
          <a:stretch>
            <a:fillRect/>
          </a:stretch>
        </p:blipFill>
        <p:spPr>
          <a:xfrm>
            <a:off x="3315744" y="2040052"/>
            <a:ext cx="5180694" cy="4152686"/>
          </a:xfrm>
          <a:prstGeom prst="rect">
            <a:avLst/>
          </a:prstGeom>
        </p:spPr>
      </p:pic>
    </p:spTree>
    <p:extLst>
      <p:ext uri="{BB962C8B-B14F-4D97-AF65-F5344CB8AC3E}">
        <p14:creationId xmlns:p14="http://schemas.microsoft.com/office/powerpoint/2010/main" val="42913732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5"/>
          <p:cNvSpPr>
            <a:spLocks noGrp="1"/>
          </p:cNvSpPr>
          <p:nvPr>
            <p:ph type="title"/>
          </p:nvPr>
        </p:nvSpPr>
        <p:spPr/>
        <p:txBody>
          <a:bodyPr/>
          <a:lstStyle/>
          <a:p>
            <a:pPr marL="0" indent="0"/>
            <a:r>
              <a:rPr lang="en-US" dirty="0" smtClean="0"/>
              <a:t>Data Tables</a:t>
            </a:r>
            <a:endParaRPr lang="en-US" dirty="0">
              <a:latin typeface="Franklin Gothic Medium" charset="0"/>
            </a:endParaRPr>
          </a:p>
        </p:txBody>
      </p:sp>
      <p:sp>
        <p:nvSpPr>
          <p:cNvPr id="11266" name="Content Placeholder 16"/>
          <p:cNvSpPr>
            <a:spLocks noGrp="1"/>
          </p:cNvSpPr>
          <p:nvPr>
            <p:ph sz="quarter" idx="10"/>
          </p:nvPr>
        </p:nvSpPr>
        <p:spPr>
          <a:xfrm>
            <a:off x="358775" y="1046163"/>
            <a:ext cx="8426450" cy="5370512"/>
          </a:xfrm>
        </p:spPr>
        <p:txBody>
          <a:bodyPr/>
          <a:lstStyle/>
          <a:p>
            <a:pPr lvl="0"/>
            <a:r>
              <a:rPr lang="en-US" dirty="0" smtClean="0"/>
              <a:t>Header cells must be coded as such</a:t>
            </a:r>
            <a:endParaRPr lang="en-US" dirty="0"/>
          </a:p>
        </p:txBody>
      </p:sp>
      <p:pic>
        <p:nvPicPr>
          <p:cNvPr id="2" name="Picture 1"/>
          <p:cNvPicPr>
            <a:picLocks noChangeAspect="1"/>
          </p:cNvPicPr>
          <p:nvPr/>
        </p:nvPicPr>
        <p:blipFill>
          <a:blip r:embed="rId3"/>
          <a:stretch>
            <a:fillRect/>
          </a:stretch>
        </p:blipFill>
        <p:spPr>
          <a:xfrm>
            <a:off x="0" y="1790700"/>
            <a:ext cx="9144000" cy="3251915"/>
          </a:xfrm>
          <a:prstGeom prst="rect">
            <a:avLst/>
          </a:prstGeom>
        </p:spPr>
      </p:pic>
    </p:spTree>
    <p:extLst>
      <p:ext uri="{BB962C8B-B14F-4D97-AF65-F5344CB8AC3E}">
        <p14:creationId xmlns:p14="http://schemas.microsoft.com/office/powerpoint/2010/main" val="4263589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5"/>
          <p:cNvSpPr>
            <a:spLocks noGrp="1"/>
          </p:cNvSpPr>
          <p:nvPr>
            <p:ph type="title"/>
          </p:nvPr>
        </p:nvSpPr>
        <p:spPr/>
        <p:txBody>
          <a:bodyPr/>
          <a:lstStyle/>
          <a:p>
            <a:pPr marL="0" indent="0"/>
            <a:r>
              <a:rPr lang="en-US" dirty="0" smtClean="0"/>
              <a:t>Text</a:t>
            </a:r>
            <a:endParaRPr lang="en-US" dirty="0">
              <a:latin typeface="Franklin Gothic Medium" charset="0"/>
            </a:endParaRPr>
          </a:p>
        </p:txBody>
      </p:sp>
      <p:sp>
        <p:nvSpPr>
          <p:cNvPr id="11266" name="Content Placeholder 16"/>
          <p:cNvSpPr>
            <a:spLocks noGrp="1"/>
          </p:cNvSpPr>
          <p:nvPr>
            <p:ph sz="quarter" idx="10"/>
          </p:nvPr>
        </p:nvSpPr>
        <p:spPr>
          <a:xfrm>
            <a:off x="439406" y="997894"/>
            <a:ext cx="8278764" cy="4078176"/>
          </a:xfrm>
        </p:spPr>
        <p:txBody>
          <a:bodyPr/>
          <a:lstStyle/>
          <a:p>
            <a:pPr lvl="0"/>
            <a:r>
              <a:rPr lang="en-US" dirty="0" smtClean="0"/>
              <a:t>Page title is descriptive</a:t>
            </a:r>
          </a:p>
          <a:p>
            <a:pPr lvl="0"/>
            <a:r>
              <a:rPr lang="en-US" dirty="0" smtClean="0"/>
              <a:t>Link text tells you where it’s going</a:t>
            </a:r>
          </a:p>
          <a:p>
            <a:pPr lvl="0"/>
            <a:r>
              <a:rPr lang="en-US" dirty="0" smtClean="0"/>
              <a:t>Page headings and form labels are meaningful</a:t>
            </a:r>
          </a:p>
          <a:p>
            <a:pPr lvl="0"/>
            <a:r>
              <a:rPr lang="en-US" dirty="0" smtClean="0"/>
              <a:t>Can resize text up to 200% without losing functionality</a:t>
            </a:r>
          </a:p>
          <a:p>
            <a:pPr lvl="0"/>
            <a:endParaRPr lang="en-US" dirty="0" smtClean="0"/>
          </a:p>
        </p:txBody>
      </p:sp>
      <p:pic>
        <p:nvPicPr>
          <p:cNvPr id="3" name="Picture 2"/>
          <p:cNvPicPr>
            <a:picLocks noChangeAspect="1"/>
          </p:cNvPicPr>
          <p:nvPr/>
        </p:nvPicPr>
        <p:blipFill>
          <a:blip r:embed="rId3"/>
          <a:stretch>
            <a:fillRect/>
          </a:stretch>
        </p:blipFill>
        <p:spPr>
          <a:xfrm>
            <a:off x="803127" y="3403053"/>
            <a:ext cx="4679745" cy="2536534"/>
          </a:xfrm>
          <a:prstGeom prst="rect">
            <a:avLst/>
          </a:prstGeom>
        </p:spPr>
      </p:pic>
    </p:spTree>
    <p:extLst>
      <p:ext uri="{BB962C8B-B14F-4D97-AF65-F5344CB8AC3E}">
        <p14:creationId xmlns:p14="http://schemas.microsoft.com/office/powerpoint/2010/main" val="14052864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5"/>
          <p:cNvSpPr>
            <a:spLocks noGrp="1"/>
          </p:cNvSpPr>
          <p:nvPr>
            <p:ph type="title"/>
          </p:nvPr>
        </p:nvSpPr>
        <p:spPr/>
        <p:txBody>
          <a:bodyPr/>
          <a:lstStyle/>
          <a:p>
            <a:pPr marL="0" indent="0"/>
            <a:r>
              <a:rPr lang="en-US" dirty="0" smtClean="0"/>
              <a:t>Documents</a:t>
            </a:r>
            <a:endParaRPr lang="en-US" dirty="0">
              <a:latin typeface="Franklin Gothic Medium" charset="0"/>
            </a:endParaRPr>
          </a:p>
        </p:txBody>
      </p:sp>
      <p:sp>
        <p:nvSpPr>
          <p:cNvPr id="11266" name="Content Placeholder 16"/>
          <p:cNvSpPr>
            <a:spLocks noGrp="1"/>
          </p:cNvSpPr>
          <p:nvPr>
            <p:ph sz="quarter" idx="10"/>
          </p:nvPr>
        </p:nvSpPr>
        <p:spPr>
          <a:xfrm>
            <a:off x="358775" y="1046163"/>
            <a:ext cx="8426450" cy="5370512"/>
          </a:xfrm>
        </p:spPr>
        <p:txBody>
          <a:bodyPr/>
          <a:lstStyle/>
          <a:p>
            <a:pPr lvl="0"/>
            <a:r>
              <a:rPr lang="en-US" dirty="0" smtClean="0"/>
              <a:t>Should follow the same rules as HTML</a:t>
            </a:r>
          </a:p>
          <a:p>
            <a:pPr lvl="0"/>
            <a:r>
              <a:rPr lang="en-US" dirty="0" smtClean="0"/>
              <a:t>Good alt text, headers, accessible tables, page flow, etc.</a:t>
            </a:r>
          </a:p>
          <a:p>
            <a:pPr lvl="0"/>
            <a:r>
              <a:rPr lang="en-US" dirty="0" smtClean="0"/>
              <a:t>PDFs should be tagged for accessibility</a:t>
            </a:r>
          </a:p>
          <a:p>
            <a:pPr lvl="0"/>
            <a:r>
              <a:rPr lang="en-US" dirty="0" smtClean="0">
                <a:hlinkClick r:id="rId3"/>
              </a:rPr>
              <a:t>EERE Standards for PDFs</a:t>
            </a:r>
            <a:endParaRPr lang="en-US" dirty="0"/>
          </a:p>
        </p:txBody>
      </p:sp>
    </p:spTree>
    <p:extLst>
      <p:ext uri="{BB962C8B-B14F-4D97-AF65-F5344CB8AC3E}">
        <p14:creationId xmlns:p14="http://schemas.microsoft.com/office/powerpoint/2010/main" val="10496391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5"/>
          <p:cNvSpPr>
            <a:spLocks noGrp="1"/>
          </p:cNvSpPr>
          <p:nvPr>
            <p:ph type="title"/>
          </p:nvPr>
        </p:nvSpPr>
        <p:spPr/>
        <p:txBody>
          <a:bodyPr/>
          <a:lstStyle/>
          <a:p>
            <a:pPr marL="0" indent="0"/>
            <a:r>
              <a:rPr lang="en-US" dirty="0" smtClean="0"/>
              <a:t>Resources</a:t>
            </a:r>
            <a:endParaRPr lang="en-US" dirty="0">
              <a:latin typeface="Franklin Gothic Medium" charset="0"/>
            </a:endParaRPr>
          </a:p>
        </p:txBody>
      </p:sp>
      <p:sp>
        <p:nvSpPr>
          <p:cNvPr id="11266" name="Content Placeholder 16"/>
          <p:cNvSpPr>
            <a:spLocks noGrp="1"/>
          </p:cNvSpPr>
          <p:nvPr>
            <p:ph sz="quarter" idx="10"/>
          </p:nvPr>
        </p:nvSpPr>
        <p:spPr>
          <a:xfrm>
            <a:off x="358775" y="1046163"/>
            <a:ext cx="8426450" cy="5370512"/>
          </a:xfrm>
        </p:spPr>
        <p:txBody>
          <a:bodyPr/>
          <a:lstStyle/>
          <a:p>
            <a:r>
              <a:rPr lang="en-US" dirty="0" smtClean="0">
                <a:hlinkClick r:id="rId3"/>
              </a:rPr>
              <a:t>Web Accessibility in Mind</a:t>
            </a:r>
            <a:endParaRPr lang="en-US" dirty="0"/>
          </a:p>
        </p:txBody>
      </p:sp>
    </p:spTree>
    <p:extLst>
      <p:ext uri="{BB962C8B-B14F-4D97-AF65-F5344CB8AC3E}">
        <p14:creationId xmlns:p14="http://schemas.microsoft.com/office/powerpoint/2010/main" val="39942337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5"/>
          <p:cNvSpPr>
            <a:spLocks noGrp="1"/>
          </p:cNvSpPr>
          <p:nvPr>
            <p:ph type="title"/>
          </p:nvPr>
        </p:nvSpPr>
        <p:spPr/>
        <p:txBody>
          <a:bodyPr/>
          <a:lstStyle/>
          <a:p>
            <a:pPr marL="0" indent="0"/>
            <a:r>
              <a:rPr lang="en-US" dirty="0" smtClean="0"/>
              <a:t>Questions?</a:t>
            </a:r>
            <a:endParaRPr lang="en-US" dirty="0">
              <a:latin typeface="Franklin Gothic Medium" charset="0"/>
            </a:endParaRPr>
          </a:p>
        </p:txBody>
      </p:sp>
    </p:spTree>
    <p:extLst>
      <p:ext uri="{BB962C8B-B14F-4D97-AF65-F5344CB8AC3E}">
        <p14:creationId xmlns:p14="http://schemas.microsoft.com/office/powerpoint/2010/main" val="23140926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5"/>
          <p:cNvSpPr>
            <a:spLocks noGrp="1"/>
          </p:cNvSpPr>
          <p:nvPr>
            <p:ph type="title"/>
          </p:nvPr>
        </p:nvSpPr>
        <p:spPr/>
        <p:txBody>
          <a:bodyPr/>
          <a:lstStyle/>
          <a:p>
            <a:r>
              <a:rPr lang="en-US" sz="3200" dirty="0" smtClean="0">
                <a:latin typeface="Franklin Gothic Medium" charset="0"/>
              </a:rPr>
              <a:t>Agenda</a:t>
            </a:r>
            <a:endParaRPr sz="3200" dirty="0">
              <a:latin typeface="Franklin Gothic Medium" charset="0"/>
            </a:endParaRPr>
          </a:p>
        </p:txBody>
      </p:sp>
      <p:sp>
        <p:nvSpPr>
          <p:cNvPr id="11266" name="Content Placeholder 16"/>
          <p:cNvSpPr>
            <a:spLocks noGrp="1"/>
          </p:cNvSpPr>
          <p:nvPr>
            <p:ph sz="quarter" idx="10"/>
          </p:nvPr>
        </p:nvSpPr>
        <p:spPr>
          <a:xfrm>
            <a:off x="358775" y="1046163"/>
            <a:ext cx="8426450" cy="5370512"/>
          </a:xfrm>
        </p:spPr>
        <p:txBody>
          <a:bodyPr/>
          <a:lstStyle/>
          <a:p>
            <a:r>
              <a:rPr lang="en-US" sz="2400" dirty="0">
                <a:solidFill>
                  <a:schemeClr val="tx1"/>
                </a:solidFill>
                <a:cs typeface="Franklin Gothic Book"/>
              </a:rPr>
              <a:t>Around the </a:t>
            </a:r>
            <a:r>
              <a:rPr lang="en-US" sz="2400" dirty="0" smtClean="0">
                <a:solidFill>
                  <a:schemeClr val="tx1"/>
                </a:solidFill>
                <a:cs typeface="Franklin Gothic Book"/>
              </a:rPr>
              <a:t>room </a:t>
            </a:r>
            <a:r>
              <a:rPr lang="mr-IN" sz="2400" dirty="0" smtClean="0">
                <a:solidFill>
                  <a:schemeClr val="tx1"/>
                </a:solidFill>
                <a:cs typeface="Franklin Gothic Book"/>
              </a:rPr>
              <a:t>–</a:t>
            </a:r>
            <a:r>
              <a:rPr lang="en-US" sz="2400" dirty="0" smtClean="0">
                <a:solidFill>
                  <a:schemeClr val="tx1"/>
                </a:solidFill>
                <a:cs typeface="Franklin Gothic Book"/>
              </a:rPr>
              <a:t> Alex, Carolyn</a:t>
            </a:r>
          </a:p>
          <a:p>
            <a:r>
              <a:rPr lang="en-US" sz="2400" dirty="0" smtClean="0">
                <a:solidFill>
                  <a:schemeClr val="tx1"/>
                </a:solidFill>
                <a:cs typeface="Franklin Gothic Book"/>
              </a:rPr>
              <a:t>DOE Web Council Summary</a:t>
            </a:r>
          </a:p>
          <a:p>
            <a:r>
              <a:rPr lang="en-US" sz="2400" dirty="0"/>
              <a:t>The DOE Cyber Conference </a:t>
            </a:r>
            <a:endParaRPr lang="en-US" sz="2400" dirty="0">
              <a:solidFill>
                <a:schemeClr val="tx1"/>
              </a:solidFill>
              <a:cs typeface="Franklin Gothic Book"/>
            </a:endParaRPr>
          </a:p>
          <a:p>
            <a:r>
              <a:rPr lang="en-US" sz="2400" dirty="0" smtClean="0">
                <a:solidFill>
                  <a:schemeClr val="tx1"/>
                </a:solidFill>
                <a:cs typeface="Franklin Gothic Book"/>
              </a:rPr>
              <a:t>Energy.gov </a:t>
            </a:r>
            <a:r>
              <a:rPr lang="en-US" sz="2400" dirty="0">
                <a:solidFill>
                  <a:schemeClr val="tx1"/>
                </a:solidFill>
                <a:cs typeface="Franklin Gothic Book"/>
              </a:rPr>
              <a:t>Social Media Sharing</a:t>
            </a:r>
          </a:p>
          <a:p>
            <a:r>
              <a:rPr lang="en-US" sz="2400" dirty="0" smtClean="0">
                <a:solidFill>
                  <a:schemeClr val="tx1"/>
                </a:solidFill>
              </a:rPr>
              <a:t>Section 508: Web Standards Overview</a:t>
            </a:r>
          </a:p>
          <a:p>
            <a:r>
              <a:rPr lang="en-US" sz="2400" dirty="0" smtClean="0">
                <a:solidFill>
                  <a:srgbClr val="017A3E"/>
                </a:solidFill>
              </a:rPr>
              <a:t>Share Your Successes With the Web Coordinators!</a:t>
            </a:r>
          </a:p>
          <a:p>
            <a:endParaRPr lang="en-US" dirty="0" smtClean="0">
              <a:cs typeface="Franklin Gothic Book"/>
            </a:endParaRPr>
          </a:p>
          <a:p>
            <a:endParaRPr lang="en-US" dirty="0">
              <a:cs typeface="Franklin Gothic Book"/>
            </a:endParaRPr>
          </a:p>
          <a:p>
            <a:endParaRPr lang="en-US" dirty="0">
              <a:cs typeface="Franklin Gothic Book"/>
            </a:endParaRPr>
          </a:p>
          <a:p>
            <a:endParaRPr lang="en-US" dirty="0">
              <a:cs typeface="Franklin Gothic Book"/>
            </a:endParaRPr>
          </a:p>
        </p:txBody>
      </p:sp>
    </p:spTree>
    <p:extLst>
      <p:ext uri="{BB962C8B-B14F-4D97-AF65-F5344CB8AC3E}">
        <p14:creationId xmlns:p14="http://schemas.microsoft.com/office/powerpoint/2010/main" val="37966069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3"/>
          <p:cNvSpPr>
            <a:spLocks noGrp="1"/>
          </p:cNvSpPr>
          <p:nvPr>
            <p:ph type="title"/>
          </p:nvPr>
        </p:nvSpPr>
        <p:spPr>
          <a:xfrm>
            <a:off x="0" y="2389188"/>
            <a:ext cx="9144000" cy="812800"/>
          </a:xfrm>
        </p:spPr>
        <p:txBody>
          <a:bodyPr/>
          <a:lstStyle/>
          <a:p>
            <a:r>
              <a:rPr lang="en-US" dirty="0" smtClean="0"/>
              <a:t>Next </a:t>
            </a:r>
            <a:r>
              <a:rPr lang="en-US" dirty="0"/>
              <a:t>meeting: </a:t>
            </a:r>
            <a:r>
              <a:rPr lang="en-US" dirty="0" smtClean="0"/>
              <a:t>November 16, 2017</a:t>
            </a:r>
            <a:br>
              <a:rPr lang="en-US" dirty="0" smtClean="0"/>
            </a:br>
            <a:r>
              <a:rPr lang="en-US" dirty="0" smtClean="0"/>
              <a:t>1</a:t>
            </a:r>
            <a:r>
              <a:rPr lang="en-US" dirty="0"/>
              <a:t>:00-2:00 EST</a:t>
            </a:r>
            <a:br>
              <a:rPr lang="en-US" dirty="0"/>
            </a:br>
            <a:r>
              <a:rPr lang="en-US" dirty="0"/>
              <a:t>11:00-12:00 MST</a:t>
            </a:r>
            <a:br>
              <a:rPr lang="en-US" dirty="0"/>
            </a:br>
            <a:r>
              <a:rPr lang="en-US" dirty="0"/>
              <a:t>Golden: X300 &amp; HQ: 5E-069</a:t>
            </a:r>
            <a:br>
              <a:rPr lang="en-US" dirty="0"/>
            </a:br>
            <a:endParaRPr dirty="0">
              <a:latin typeface="Franklin Gothic Medium"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5"/>
          <p:cNvSpPr>
            <a:spLocks noGrp="1"/>
          </p:cNvSpPr>
          <p:nvPr>
            <p:ph type="title"/>
          </p:nvPr>
        </p:nvSpPr>
        <p:spPr/>
        <p:txBody>
          <a:bodyPr/>
          <a:lstStyle/>
          <a:p>
            <a:r>
              <a:rPr lang="en-US" sz="3200" dirty="0" smtClean="0">
                <a:latin typeface="Franklin Gothic Medium" charset="0"/>
              </a:rPr>
              <a:t>Agenda</a:t>
            </a:r>
            <a:endParaRPr sz="3200" dirty="0">
              <a:latin typeface="Franklin Gothic Medium" charset="0"/>
            </a:endParaRPr>
          </a:p>
        </p:txBody>
      </p:sp>
      <p:sp>
        <p:nvSpPr>
          <p:cNvPr id="11266" name="Content Placeholder 16"/>
          <p:cNvSpPr>
            <a:spLocks noGrp="1"/>
          </p:cNvSpPr>
          <p:nvPr>
            <p:ph sz="quarter" idx="10"/>
          </p:nvPr>
        </p:nvSpPr>
        <p:spPr>
          <a:xfrm>
            <a:off x="358775" y="1046163"/>
            <a:ext cx="8426450" cy="5370512"/>
          </a:xfrm>
        </p:spPr>
        <p:txBody>
          <a:bodyPr/>
          <a:lstStyle/>
          <a:p>
            <a:r>
              <a:rPr lang="en-US" sz="2400" dirty="0">
                <a:solidFill>
                  <a:schemeClr val="tx1"/>
                </a:solidFill>
                <a:cs typeface="Franklin Gothic Book"/>
              </a:rPr>
              <a:t>Around the </a:t>
            </a:r>
            <a:r>
              <a:rPr lang="en-US" sz="2400" dirty="0" smtClean="0">
                <a:solidFill>
                  <a:schemeClr val="tx1"/>
                </a:solidFill>
                <a:cs typeface="Franklin Gothic Book"/>
              </a:rPr>
              <a:t>room </a:t>
            </a:r>
            <a:r>
              <a:rPr lang="mr-IN" sz="2400" dirty="0" smtClean="0">
                <a:solidFill>
                  <a:schemeClr val="tx1"/>
                </a:solidFill>
                <a:cs typeface="Franklin Gothic Book"/>
              </a:rPr>
              <a:t>–</a:t>
            </a:r>
            <a:r>
              <a:rPr lang="en-US" sz="2400" dirty="0" smtClean="0">
                <a:solidFill>
                  <a:schemeClr val="tx1"/>
                </a:solidFill>
                <a:cs typeface="Franklin Gothic Book"/>
              </a:rPr>
              <a:t> Alex, Carolyn</a:t>
            </a:r>
          </a:p>
          <a:p>
            <a:r>
              <a:rPr lang="en-US" sz="2400" dirty="0" smtClean="0">
                <a:solidFill>
                  <a:srgbClr val="017A3E"/>
                </a:solidFill>
                <a:cs typeface="Franklin Gothic Book"/>
              </a:rPr>
              <a:t>DOE Web Council Summary</a:t>
            </a:r>
          </a:p>
          <a:p>
            <a:r>
              <a:rPr lang="en-US" sz="2400" dirty="0"/>
              <a:t>The DOE Cyber Conference </a:t>
            </a:r>
            <a:endParaRPr lang="en-US" sz="2400" dirty="0" smtClean="0">
              <a:solidFill>
                <a:srgbClr val="017A3E"/>
              </a:solidFill>
              <a:cs typeface="Franklin Gothic Book"/>
            </a:endParaRPr>
          </a:p>
          <a:p>
            <a:r>
              <a:rPr lang="en-US" sz="2400" dirty="0">
                <a:solidFill>
                  <a:schemeClr val="tx1"/>
                </a:solidFill>
                <a:cs typeface="Franklin Gothic Book"/>
              </a:rPr>
              <a:t>Energy.gov Social Media Sharing</a:t>
            </a:r>
          </a:p>
          <a:p>
            <a:r>
              <a:rPr lang="en-US" sz="2400" dirty="0" smtClean="0">
                <a:solidFill>
                  <a:schemeClr val="tx1"/>
                </a:solidFill>
              </a:rPr>
              <a:t>Section 508: Web Standards Overview</a:t>
            </a:r>
          </a:p>
          <a:p>
            <a:r>
              <a:rPr lang="en-US" sz="2400" dirty="0" smtClean="0">
                <a:solidFill>
                  <a:schemeClr val="tx1"/>
                </a:solidFill>
              </a:rPr>
              <a:t>Share Your Successes With the Web Coordinators!</a:t>
            </a:r>
            <a:endParaRPr lang="en-US" sz="2400" dirty="0" smtClean="0"/>
          </a:p>
          <a:p>
            <a:endParaRPr lang="en-US" dirty="0" smtClean="0">
              <a:cs typeface="Franklin Gothic Book"/>
            </a:endParaRPr>
          </a:p>
          <a:p>
            <a:endParaRPr lang="en-US" dirty="0">
              <a:cs typeface="Franklin Gothic Book"/>
            </a:endParaRPr>
          </a:p>
          <a:p>
            <a:endParaRPr lang="en-US" dirty="0">
              <a:cs typeface="Franklin Gothic Book"/>
            </a:endParaRPr>
          </a:p>
          <a:p>
            <a:endParaRPr lang="en-US" dirty="0">
              <a:cs typeface="Franklin Gothic Book"/>
            </a:endParaRPr>
          </a:p>
        </p:txBody>
      </p:sp>
    </p:spTree>
    <p:extLst>
      <p:ext uri="{BB962C8B-B14F-4D97-AF65-F5344CB8AC3E}">
        <p14:creationId xmlns:p14="http://schemas.microsoft.com/office/powerpoint/2010/main" val="917957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5"/>
          <p:cNvSpPr>
            <a:spLocks noGrp="1"/>
          </p:cNvSpPr>
          <p:nvPr>
            <p:ph type="title"/>
          </p:nvPr>
        </p:nvSpPr>
        <p:spPr/>
        <p:txBody>
          <a:bodyPr/>
          <a:lstStyle/>
          <a:p>
            <a:r>
              <a:rPr lang="en-US" sz="3200" dirty="0" smtClean="0">
                <a:latin typeface="Franklin Gothic Medium" charset="0"/>
              </a:rPr>
              <a:t>Agenda</a:t>
            </a:r>
            <a:endParaRPr sz="3200" dirty="0">
              <a:latin typeface="Franklin Gothic Medium" charset="0"/>
            </a:endParaRPr>
          </a:p>
        </p:txBody>
      </p:sp>
      <p:sp>
        <p:nvSpPr>
          <p:cNvPr id="11266" name="Content Placeholder 16"/>
          <p:cNvSpPr>
            <a:spLocks noGrp="1"/>
          </p:cNvSpPr>
          <p:nvPr>
            <p:ph sz="quarter" idx="10"/>
          </p:nvPr>
        </p:nvSpPr>
        <p:spPr>
          <a:xfrm>
            <a:off x="358775" y="1046163"/>
            <a:ext cx="8426450" cy="5370512"/>
          </a:xfrm>
        </p:spPr>
        <p:txBody>
          <a:bodyPr/>
          <a:lstStyle/>
          <a:p>
            <a:r>
              <a:rPr lang="en-US" sz="2400" dirty="0">
                <a:solidFill>
                  <a:schemeClr val="tx1"/>
                </a:solidFill>
                <a:cs typeface="Franklin Gothic Book"/>
              </a:rPr>
              <a:t>Around the </a:t>
            </a:r>
            <a:r>
              <a:rPr lang="en-US" sz="2400" dirty="0" smtClean="0">
                <a:solidFill>
                  <a:schemeClr val="tx1"/>
                </a:solidFill>
                <a:cs typeface="Franklin Gothic Book"/>
              </a:rPr>
              <a:t>room </a:t>
            </a:r>
            <a:r>
              <a:rPr lang="mr-IN" sz="2400" dirty="0" smtClean="0">
                <a:solidFill>
                  <a:schemeClr val="tx1"/>
                </a:solidFill>
                <a:cs typeface="Franklin Gothic Book"/>
              </a:rPr>
              <a:t>–</a:t>
            </a:r>
            <a:r>
              <a:rPr lang="en-US" sz="2400" dirty="0" smtClean="0">
                <a:solidFill>
                  <a:schemeClr val="tx1"/>
                </a:solidFill>
                <a:cs typeface="Franklin Gothic Book"/>
              </a:rPr>
              <a:t> Alex, Carolyn</a:t>
            </a:r>
          </a:p>
          <a:p>
            <a:r>
              <a:rPr lang="en-US" sz="2400" dirty="0" smtClean="0">
                <a:solidFill>
                  <a:schemeClr val="tx1"/>
                </a:solidFill>
                <a:cs typeface="Franklin Gothic Book"/>
              </a:rPr>
              <a:t>DOE Web Council Summary</a:t>
            </a:r>
          </a:p>
          <a:p>
            <a:r>
              <a:rPr lang="en-US" sz="2400" dirty="0">
                <a:solidFill>
                  <a:srgbClr val="017A3E"/>
                </a:solidFill>
              </a:rPr>
              <a:t>The DOE Cyber Conference </a:t>
            </a:r>
            <a:endParaRPr lang="en-US" sz="2400" dirty="0">
              <a:solidFill>
                <a:srgbClr val="017A3E"/>
              </a:solidFill>
              <a:cs typeface="Franklin Gothic Book"/>
            </a:endParaRPr>
          </a:p>
          <a:p>
            <a:r>
              <a:rPr lang="en-US" sz="2400" dirty="0" smtClean="0">
                <a:solidFill>
                  <a:schemeClr val="tx1"/>
                </a:solidFill>
                <a:cs typeface="Franklin Gothic Book"/>
              </a:rPr>
              <a:t>Energy.gov </a:t>
            </a:r>
            <a:r>
              <a:rPr lang="en-US" sz="2400" dirty="0">
                <a:solidFill>
                  <a:schemeClr val="tx1"/>
                </a:solidFill>
                <a:cs typeface="Franklin Gothic Book"/>
              </a:rPr>
              <a:t>Social Media Sharing</a:t>
            </a:r>
          </a:p>
          <a:p>
            <a:r>
              <a:rPr lang="en-US" sz="2400" dirty="0" smtClean="0">
                <a:solidFill>
                  <a:schemeClr val="tx1"/>
                </a:solidFill>
              </a:rPr>
              <a:t>Section 508: Web Standards Overview</a:t>
            </a:r>
          </a:p>
          <a:p>
            <a:r>
              <a:rPr lang="en-US" sz="2400" dirty="0" smtClean="0">
                <a:solidFill>
                  <a:schemeClr val="tx1"/>
                </a:solidFill>
              </a:rPr>
              <a:t>Share Your Successes With the Web Coordinators!</a:t>
            </a:r>
            <a:endParaRPr lang="en-US" sz="2400" dirty="0" smtClean="0"/>
          </a:p>
          <a:p>
            <a:endParaRPr lang="en-US" dirty="0" smtClean="0">
              <a:cs typeface="Franklin Gothic Book"/>
            </a:endParaRPr>
          </a:p>
          <a:p>
            <a:endParaRPr lang="en-US" dirty="0">
              <a:cs typeface="Franklin Gothic Book"/>
            </a:endParaRPr>
          </a:p>
          <a:p>
            <a:endParaRPr lang="en-US" dirty="0">
              <a:cs typeface="Franklin Gothic Book"/>
            </a:endParaRPr>
          </a:p>
          <a:p>
            <a:endParaRPr lang="en-US" dirty="0">
              <a:cs typeface="Franklin Gothic Book"/>
            </a:endParaRPr>
          </a:p>
        </p:txBody>
      </p:sp>
    </p:spTree>
    <p:extLst>
      <p:ext uri="{BB962C8B-B14F-4D97-AF65-F5344CB8AC3E}">
        <p14:creationId xmlns:p14="http://schemas.microsoft.com/office/powerpoint/2010/main" val="1977969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5"/>
          <p:cNvSpPr>
            <a:spLocks noGrp="1"/>
          </p:cNvSpPr>
          <p:nvPr>
            <p:ph type="title"/>
          </p:nvPr>
        </p:nvSpPr>
        <p:spPr/>
        <p:txBody>
          <a:bodyPr/>
          <a:lstStyle/>
          <a:p>
            <a:r>
              <a:rPr lang="en-US" sz="3200" dirty="0" smtClean="0">
                <a:latin typeface="Franklin Gothic Medium" charset="0"/>
              </a:rPr>
              <a:t>Agenda</a:t>
            </a:r>
            <a:endParaRPr sz="3200" dirty="0">
              <a:latin typeface="Franklin Gothic Medium" charset="0"/>
            </a:endParaRPr>
          </a:p>
        </p:txBody>
      </p:sp>
      <p:sp>
        <p:nvSpPr>
          <p:cNvPr id="11266" name="Content Placeholder 16"/>
          <p:cNvSpPr>
            <a:spLocks noGrp="1"/>
          </p:cNvSpPr>
          <p:nvPr>
            <p:ph sz="quarter" idx="10"/>
          </p:nvPr>
        </p:nvSpPr>
        <p:spPr>
          <a:xfrm>
            <a:off x="358775" y="1046163"/>
            <a:ext cx="8426450" cy="5370512"/>
          </a:xfrm>
        </p:spPr>
        <p:txBody>
          <a:bodyPr/>
          <a:lstStyle/>
          <a:p>
            <a:r>
              <a:rPr lang="en-US" sz="2400" dirty="0">
                <a:solidFill>
                  <a:schemeClr val="tx1"/>
                </a:solidFill>
                <a:cs typeface="Franklin Gothic Book"/>
              </a:rPr>
              <a:t>Around the </a:t>
            </a:r>
            <a:r>
              <a:rPr lang="en-US" sz="2400" dirty="0" smtClean="0">
                <a:solidFill>
                  <a:schemeClr val="tx1"/>
                </a:solidFill>
                <a:cs typeface="Franklin Gothic Book"/>
              </a:rPr>
              <a:t>room </a:t>
            </a:r>
            <a:r>
              <a:rPr lang="mr-IN" sz="2400" dirty="0" smtClean="0">
                <a:solidFill>
                  <a:schemeClr val="tx1"/>
                </a:solidFill>
                <a:cs typeface="Franklin Gothic Book"/>
              </a:rPr>
              <a:t>–</a:t>
            </a:r>
            <a:r>
              <a:rPr lang="en-US" sz="2400" dirty="0" smtClean="0">
                <a:solidFill>
                  <a:schemeClr val="tx1"/>
                </a:solidFill>
                <a:cs typeface="Franklin Gothic Book"/>
              </a:rPr>
              <a:t> Alex, Carolyn</a:t>
            </a:r>
          </a:p>
          <a:p>
            <a:r>
              <a:rPr lang="en-US" sz="2400" dirty="0" smtClean="0">
                <a:solidFill>
                  <a:schemeClr val="tx1"/>
                </a:solidFill>
                <a:cs typeface="Franklin Gothic Book"/>
              </a:rPr>
              <a:t>DOE Web Council Summary</a:t>
            </a:r>
          </a:p>
          <a:p>
            <a:r>
              <a:rPr lang="en-US" sz="2400" dirty="0"/>
              <a:t>The DOE Cyber Conference </a:t>
            </a:r>
            <a:endParaRPr lang="en-US" sz="2400" dirty="0">
              <a:solidFill>
                <a:schemeClr val="tx1"/>
              </a:solidFill>
              <a:cs typeface="Franklin Gothic Book"/>
            </a:endParaRPr>
          </a:p>
          <a:p>
            <a:r>
              <a:rPr lang="en-US" sz="2400" dirty="0" smtClean="0">
                <a:solidFill>
                  <a:srgbClr val="017A3E"/>
                </a:solidFill>
                <a:cs typeface="Franklin Gothic Book"/>
              </a:rPr>
              <a:t>Energy.gov </a:t>
            </a:r>
            <a:r>
              <a:rPr lang="en-US" sz="2400" dirty="0">
                <a:solidFill>
                  <a:srgbClr val="017A3E"/>
                </a:solidFill>
                <a:cs typeface="Franklin Gothic Book"/>
              </a:rPr>
              <a:t>Social Media Sharing</a:t>
            </a:r>
          </a:p>
          <a:p>
            <a:r>
              <a:rPr lang="en-US" sz="2400" dirty="0" smtClean="0">
                <a:solidFill>
                  <a:schemeClr val="tx1"/>
                </a:solidFill>
              </a:rPr>
              <a:t>Section 508: Web Standards Overview</a:t>
            </a:r>
          </a:p>
          <a:p>
            <a:r>
              <a:rPr lang="en-US" sz="2400" dirty="0" smtClean="0">
                <a:solidFill>
                  <a:schemeClr val="tx1"/>
                </a:solidFill>
              </a:rPr>
              <a:t>Share Your Successes With the Web Coordinators!</a:t>
            </a:r>
            <a:endParaRPr lang="en-US" sz="2400" dirty="0" smtClean="0"/>
          </a:p>
          <a:p>
            <a:endParaRPr lang="en-US" dirty="0" smtClean="0">
              <a:cs typeface="Franklin Gothic Book"/>
            </a:endParaRPr>
          </a:p>
          <a:p>
            <a:endParaRPr lang="en-US" dirty="0">
              <a:cs typeface="Franklin Gothic Book"/>
            </a:endParaRPr>
          </a:p>
          <a:p>
            <a:endParaRPr lang="en-US" dirty="0">
              <a:cs typeface="Franklin Gothic Book"/>
            </a:endParaRPr>
          </a:p>
          <a:p>
            <a:endParaRPr lang="en-US" dirty="0">
              <a:cs typeface="Franklin Gothic Book"/>
            </a:endParaRPr>
          </a:p>
        </p:txBody>
      </p:sp>
    </p:spTree>
    <p:extLst>
      <p:ext uri="{BB962C8B-B14F-4D97-AF65-F5344CB8AC3E}">
        <p14:creationId xmlns:p14="http://schemas.microsoft.com/office/powerpoint/2010/main" val="979375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5"/>
          <p:cNvSpPr>
            <a:spLocks noGrp="1"/>
          </p:cNvSpPr>
          <p:nvPr>
            <p:ph type="title"/>
          </p:nvPr>
        </p:nvSpPr>
        <p:spPr/>
        <p:txBody>
          <a:bodyPr/>
          <a:lstStyle/>
          <a:p>
            <a:r>
              <a:rPr lang="en-US" sz="3200" dirty="0" smtClean="0">
                <a:latin typeface="Franklin Gothic Medium" charset="0"/>
              </a:rPr>
              <a:t>Agenda</a:t>
            </a:r>
            <a:endParaRPr sz="3200" dirty="0">
              <a:latin typeface="Franklin Gothic Medium" charset="0"/>
            </a:endParaRPr>
          </a:p>
        </p:txBody>
      </p:sp>
      <p:sp>
        <p:nvSpPr>
          <p:cNvPr id="11266" name="Content Placeholder 16"/>
          <p:cNvSpPr>
            <a:spLocks noGrp="1"/>
          </p:cNvSpPr>
          <p:nvPr>
            <p:ph sz="quarter" idx="10"/>
          </p:nvPr>
        </p:nvSpPr>
        <p:spPr>
          <a:xfrm>
            <a:off x="358775" y="1046163"/>
            <a:ext cx="8426450" cy="5370512"/>
          </a:xfrm>
        </p:spPr>
        <p:txBody>
          <a:bodyPr/>
          <a:lstStyle/>
          <a:p>
            <a:r>
              <a:rPr lang="en-US" sz="2400" dirty="0">
                <a:solidFill>
                  <a:schemeClr val="tx1"/>
                </a:solidFill>
                <a:cs typeface="Franklin Gothic Book"/>
              </a:rPr>
              <a:t>Around the </a:t>
            </a:r>
            <a:r>
              <a:rPr lang="en-US" sz="2400" dirty="0" smtClean="0">
                <a:solidFill>
                  <a:schemeClr val="tx1"/>
                </a:solidFill>
                <a:cs typeface="Franklin Gothic Book"/>
              </a:rPr>
              <a:t>room </a:t>
            </a:r>
            <a:r>
              <a:rPr lang="mr-IN" sz="2400" dirty="0" smtClean="0">
                <a:solidFill>
                  <a:schemeClr val="tx1"/>
                </a:solidFill>
                <a:cs typeface="Franklin Gothic Book"/>
              </a:rPr>
              <a:t>–</a:t>
            </a:r>
            <a:r>
              <a:rPr lang="en-US" sz="2400" dirty="0" smtClean="0">
                <a:solidFill>
                  <a:schemeClr val="tx1"/>
                </a:solidFill>
                <a:cs typeface="Franklin Gothic Book"/>
              </a:rPr>
              <a:t> Alex, Carolyn</a:t>
            </a:r>
          </a:p>
          <a:p>
            <a:r>
              <a:rPr lang="en-US" sz="2400" dirty="0" smtClean="0">
                <a:solidFill>
                  <a:schemeClr val="tx1"/>
                </a:solidFill>
                <a:cs typeface="Franklin Gothic Book"/>
              </a:rPr>
              <a:t>DOE Web Council Summary</a:t>
            </a:r>
          </a:p>
          <a:p>
            <a:r>
              <a:rPr lang="en-US" sz="2400" dirty="0"/>
              <a:t>The DOE Cyber Conference </a:t>
            </a:r>
            <a:endParaRPr lang="en-US" sz="2400" dirty="0">
              <a:solidFill>
                <a:schemeClr val="tx1"/>
              </a:solidFill>
              <a:cs typeface="Franklin Gothic Book"/>
            </a:endParaRPr>
          </a:p>
          <a:p>
            <a:r>
              <a:rPr lang="en-US" sz="2400" dirty="0" smtClean="0">
                <a:solidFill>
                  <a:schemeClr val="tx1"/>
                </a:solidFill>
                <a:cs typeface="Franklin Gothic Book"/>
              </a:rPr>
              <a:t>Energy.gov </a:t>
            </a:r>
            <a:r>
              <a:rPr lang="en-US" sz="2400" dirty="0">
                <a:solidFill>
                  <a:schemeClr val="tx1"/>
                </a:solidFill>
                <a:cs typeface="Franklin Gothic Book"/>
              </a:rPr>
              <a:t>Social Media Sharing</a:t>
            </a:r>
          </a:p>
          <a:p>
            <a:r>
              <a:rPr lang="en-US" sz="2400" dirty="0" smtClean="0">
                <a:solidFill>
                  <a:srgbClr val="017A3E"/>
                </a:solidFill>
              </a:rPr>
              <a:t>Section 508: Web Standards Overview</a:t>
            </a:r>
          </a:p>
          <a:p>
            <a:r>
              <a:rPr lang="en-US" sz="2400" dirty="0" smtClean="0">
                <a:solidFill>
                  <a:schemeClr val="tx1"/>
                </a:solidFill>
              </a:rPr>
              <a:t>Share Your Successes With the Web Coordinators!</a:t>
            </a:r>
            <a:endParaRPr lang="en-US" sz="2400" dirty="0" smtClean="0"/>
          </a:p>
          <a:p>
            <a:endParaRPr lang="en-US" dirty="0" smtClean="0">
              <a:cs typeface="Franklin Gothic Book"/>
            </a:endParaRPr>
          </a:p>
          <a:p>
            <a:endParaRPr lang="en-US" dirty="0">
              <a:cs typeface="Franklin Gothic Book"/>
            </a:endParaRPr>
          </a:p>
          <a:p>
            <a:endParaRPr lang="en-US" dirty="0">
              <a:cs typeface="Franklin Gothic Book"/>
            </a:endParaRPr>
          </a:p>
          <a:p>
            <a:endParaRPr lang="en-US" dirty="0">
              <a:cs typeface="Franklin Gothic Book"/>
            </a:endParaRPr>
          </a:p>
        </p:txBody>
      </p:sp>
    </p:spTree>
    <p:extLst>
      <p:ext uri="{BB962C8B-B14F-4D97-AF65-F5344CB8AC3E}">
        <p14:creationId xmlns:p14="http://schemas.microsoft.com/office/powerpoint/2010/main" val="149409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5"/>
          <p:cNvSpPr>
            <a:spLocks noGrp="1"/>
          </p:cNvSpPr>
          <p:nvPr>
            <p:ph type="title"/>
          </p:nvPr>
        </p:nvSpPr>
        <p:spPr/>
        <p:txBody>
          <a:bodyPr/>
          <a:lstStyle/>
          <a:p>
            <a:r>
              <a:rPr lang="en-US" dirty="0" smtClean="0">
                <a:latin typeface="Franklin Gothic Medium" charset="0"/>
              </a:rPr>
              <a:t>Why Section 508?</a:t>
            </a:r>
            <a:endParaRPr dirty="0">
              <a:latin typeface="Franklin Gothic Medium" charset="0"/>
            </a:endParaRPr>
          </a:p>
        </p:txBody>
      </p:sp>
      <p:sp>
        <p:nvSpPr>
          <p:cNvPr id="11266" name="Content Placeholder 16"/>
          <p:cNvSpPr>
            <a:spLocks noGrp="1"/>
          </p:cNvSpPr>
          <p:nvPr>
            <p:ph sz="quarter" idx="10"/>
          </p:nvPr>
        </p:nvSpPr>
        <p:spPr>
          <a:xfrm>
            <a:off x="358775" y="1046163"/>
            <a:ext cx="8426450" cy="5370512"/>
          </a:xfrm>
        </p:spPr>
        <p:txBody>
          <a:bodyPr/>
          <a:lstStyle/>
          <a:p>
            <a:r>
              <a:rPr lang="en-US" dirty="0"/>
              <a:t>20% of the U.S. population has some type of disability</a:t>
            </a:r>
          </a:p>
          <a:p>
            <a:pPr lvl="1"/>
            <a:r>
              <a:rPr lang="en-US" dirty="0"/>
              <a:t>Types of disabilities include</a:t>
            </a:r>
          </a:p>
          <a:p>
            <a:pPr lvl="2"/>
            <a:r>
              <a:rPr lang="en-US" dirty="0"/>
              <a:t>Visual </a:t>
            </a:r>
          </a:p>
          <a:p>
            <a:pPr lvl="2"/>
            <a:r>
              <a:rPr lang="en-US" dirty="0"/>
              <a:t>Hearing loss</a:t>
            </a:r>
          </a:p>
          <a:p>
            <a:pPr lvl="2"/>
            <a:r>
              <a:rPr lang="en-US" dirty="0"/>
              <a:t>Motor</a:t>
            </a:r>
          </a:p>
          <a:p>
            <a:pPr lvl="2"/>
            <a:r>
              <a:rPr lang="en-US" dirty="0" smtClean="0"/>
              <a:t>Cognitive</a:t>
            </a:r>
          </a:p>
          <a:p>
            <a:pPr lvl="1"/>
            <a:r>
              <a:rPr lang="en-US" dirty="0" smtClean="0"/>
              <a:t>50% of seniors (65 years+) have a disability</a:t>
            </a:r>
            <a:endParaRPr lang="en-US" dirty="0"/>
          </a:p>
          <a:p>
            <a:r>
              <a:rPr lang="en-US" dirty="0" smtClean="0">
                <a:latin typeface="Franklin Gothic Medium" charset="0"/>
              </a:rPr>
              <a:t>Section 508 requires federal government websites to be accessible to people with disabilities</a:t>
            </a:r>
            <a:endParaRPr lang="en-US" dirty="0">
              <a:latin typeface="Franklin Gothic Medium" charset="0"/>
            </a:endParaRPr>
          </a:p>
        </p:txBody>
      </p:sp>
    </p:spTree>
    <p:extLst>
      <p:ext uri="{BB962C8B-B14F-4D97-AF65-F5344CB8AC3E}">
        <p14:creationId xmlns:p14="http://schemas.microsoft.com/office/powerpoint/2010/main" val="1375801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5"/>
          <p:cNvSpPr>
            <a:spLocks noGrp="1"/>
          </p:cNvSpPr>
          <p:nvPr>
            <p:ph type="title"/>
          </p:nvPr>
        </p:nvSpPr>
        <p:spPr/>
        <p:txBody>
          <a:bodyPr/>
          <a:lstStyle/>
          <a:p>
            <a:r>
              <a:rPr lang="en-US" dirty="0" smtClean="0">
                <a:latin typeface="Franklin Gothic Medium" charset="0"/>
              </a:rPr>
              <a:t>Section 508 Update</a:t>
            </a:r>
            <a:endParaRPr dirty="0">
              <a:latin typeface="Franklin Gothic Medium" charset="0"/>
            </a:endParaRPr>
          </a:p>
        </p:txBody>
      </p:sp>
      <p:sp>
        <p:nvSpPr>
          <p:cNvPr id="11266" name="Content Placeholder 16"/>
          <p:cNvSpPr>
            <a:spLocks noGrp="1"/>
          </p:cNvSpPr>
          <p:nvPr>
            <p:ph sz="quarter" idx="10"/>
          </p:nvPr>
        </p:nvSpPr>
        <p:spPr>
          <a:xfrm>
            <a:off x="358775" y="1046163"/>
            <a:ext cx="8426450" cy="5370512"/>
          </a:xfrm>
        </p:spPr>
        <p:txBody>
          <a:bodyPr/>
          <a:lstStyle/>
          <a:p>
            <a:r>
              <a:rPr lang="en-US" dirty="0" smtClean="0">
                <a:latin typeface="Franklin Gothic Medium" charset="0"/>
              </a:rPr>
              <a:t>First signed into law in 1998.  Since then a lot has changed.</a:t>
            </a:r>
          </a:p>
          <a:p>
            <a:pPr lvl="1"/>
            <a:r>
              <a:rPr lang="en-US" dirty="0" smtClean="0">
                <a:latin typeface="Franklin Gothic Medium" charset="0"/>
              </a:rPr>
              <a:t>Tablets and smart phones have come of age</a:t>
            </a:r>
          </a:p>
          <a:p>
            <a:r>
              <a:rPr lang="en-US" dirty="0" smtClean="0">
                <a:latin typeface="Franklin Gothic Medium" charset="0"/>
              </a:rPr>
              <a:t>508 Update</a:t>
            </a:r>
          </a:p>
          <a:p>
            <a:pPr lvl="1"/>
            <a:r>
              <a:rPr lang="en-US" dirty="0" smtClean="0">
                <a:latin typeface="Franklin Gothic Medium" charset="0"/>
              </a:rPr>
              <a:t>Focuses on functionality rather than products</a:t>
            </a:r>
          </a:p>
          <a:p>
            <a:pPr lvl="1"/>
            <a:r>
              <a:rPr lang="en-US" dirty="0" smtClean="0">
                <a:latin typeface="Franklin Gothic Medium" charset="0"/>
              </a:rPr>
              <a:t>Standardizes practices between industry and government</a:t>
            </a:r>
          </a:p>
          <a:p>
            <a:pPr lvl="3"/>
            <a:r>
              <a:rPr lang="en-US" dirty="0" smtClean="0">
                <a:latin typeface="Franklin Gothic Medium" charset="0"/>
              </a:rPr>
              <a:t>Revised Section 508 Standards use WCAG 2.0</a:t>
            </a:r>
            <a:endParaRPr lang="en-US" dirty="0">
              <a:latin typeface="Franklin Gothic Medium" charset="0"/>
            </a:endParaRPr>
          </a:p>
        </p:txBody>
      </p:sp>
    </p:spTree>
    <p:extLst>
      <p:ext uri="{BB962C8B-B14F-4D97-AF65-F5344CB8AC3E}">
        <p14:creationId xmlns:p14="http://schemas.microsoft.com/office/powerpoint/2010/main" val="3839455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5"/>
          <p:cNvSpPr>
            <a:spLocks noGrp="1"/>
          </p:cNvSpPr>
          <p:nvPr>
            <p:ph type="title"/>
          </p:nvPr>
        </p:nvSpPr>
        <p:spPr/>
        <p:txBody>
          <a:bodyPr/>
          <a:lstStyle/>
          <a:p>
            <a:pPr marL="0" indent="0"/>
            <a:r>
              <a:rPr lang="en-US" dirty="0">
                <a:latin typeface="Franklin Gothic Medium" charset="0"/>
              </a:rPr>
              <a:t>Dates for Revised Section 508 Standards</a:t>
            </a:r>
          </a:p>
        </p:txBody>
      </p:sp>
      <p:sp>
        <p:nvSpPr>
          <p:cNvPr id="11266" name="Content Placeholder 16"/>
          <p:cNvSpPr>
            <a:spLocks noGrp="1"/>
          </p:cNvSpPr>
          <p:nvPr>
            <p:ph sz="quarter" idx="10"/>
          </p:nvPr>
        </p:nvSpPr>
        <p:spPr>
          <a:xfrm>
            <a:off x="358775" y="1046163"/>
            <a:ext cx="8426450" cy="5370512"/>
          </a:xfrm>
        </p:spPr>
        <p:txBody>
          <a:bodyPr/>
          <a:lstStyle/>
          <a:p>
            <a:r>
              <a:rPr lang="en-US" dirty="0" smtClean="0">
                <a:latin typeface="Franklin Gothic Medium" charset="0"/>
              </a:rPr>
              <a:t>Publication in Federal Register: January 18, 2017</a:t>
            </a:r>
          </a:p>
          <a:p>
            <a:r>
              <a:rPr lang="en-US" dirty="0" smtClean="0">
                <a:latin typeface="Franklin Gothic Medium" charset="0"/>
              </a:rPr>
              <a:t>Effective Date: March 21, 2017</a:t>
            </a:r>
          </a:p>
          <a:p>
            <a:r>
              <a:rPr lang="en-US" dirty="0" smtClean="0">
                <a:latin typeface="Franklin Gothic Medium" charset="0"/>
              </a:rPr>
              <a:t>Compliance Date: January 18, 2018</a:t>
            </a:r>
          </a:p>
          <a:p>
            <a:pPr lvl="1"/>
            <a:endParaRPr lang="en-US" dirty="0">
              <a:latin typeface="Franklin Gothic Medium" charset="0"/>
            </a:endParaRPr>
          </a:p>
        </p:txBody>
      </p:sp>
    </p:spTree>
    <p:extLst>
      <p:ext uri="{BB962C8B-B14F-4D97-AF65-F5344CB8AC3E}">
        <p14:creationId xmlns:p14="http://schemas.microsoft.com/office/powerpoint/2010/main" val="2433052166"/>
      </p:ext>
    </p:extLst>
  </p:cSld>
  <p:clrMapOvr>
    <a:masterClrMapping/>
  </p:clrMapOvr>
  <p:timing>
    <p:tnLst>
      <p:par>
        <p:cTn id="1" dur="indefinite" restart="never" nodeType="tmRoot"/>
      </p:par>
    </p:tnLst>
  </p:timing>
</p:sld>
</file>

<file path=ppt/theme/theme1.xml><?xml version="1.0" encoding="utf-8"?>
<a:theme xmlns:a="http://schemas.openxmlformats.org/drawingml/2006/main" name="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EERE PPT.pot</Template>
  <TotalTime>7745</TotalTime>
  <Words>885</Words>
  <Application>Microsoft Office PowerPoint</Application>
  <PresentationFormat>On-screen Show (4:3)</PresentationFormat>
  <Paragraphs>182</Paragraphs>
  <Slides>27</Slides>
  <Notes>17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EERE PPT</vt:lpstr>
      <vt:lpstr>PowerPoint Presentation</vt:lpstr>
      <vt:lpstr>Agenda</vt:lpstr>
      <vt:lpstr>Agenda</vt:lpstr>
      <vt:lpstr>Agenda</vt:lpstr>
      <vt:lpstr>Agenda</vt:lpstr>
      <vt:lpstr>Agenda</vt:lpstr>
      <vt:lpstr>Why Section 508?</vt:lpstr>
      <vt:lpstr>Section 508 Update</vt:lpstr>
      <vt:lpstr>Dates for Revised Section 508 Standards</vt:lpstr>
      <vt:lpstr>The Standards</vt:lpstr>
      <vt:lpstr>Keyboard Access</vt:lpstr>
      <vt:lpstr>Web Forms</vt:lpstr>
      <vt:lpstr>Dynamic Content from JavaScript</vt:lpstr>
      <vt:lpstr>Images</vt:lpstr>
      <vt:lpstr>Images</vt:lpstr>
      <vt:lpstr>Alt Text: Context is Everything</vt:lpstr>
      <vt:lpstr>Functional Images</vt:lpstr>
      <vt:lpstr>Charts, Graphs, and Maps</vt:lpstr>
      <vt:lpstr>Audio/Video</vt:lpstr>
      <vt:lpstr>Color &amp; Other Sensory Dependencies</vt:lpstr>
      <vt:lpstr>Data Tables</vt:lpstr>
      <vt:lpstr>Text</vt:lpstr>
      <vt:lpstr>Documents</vt:lpstr>
      <vt:lpstr>Resources</vt:lpstr>
      <vt:lpstr>Questions?</vt:lpstr>
      <vt:lpstr>Agenda</vt:lpstr>
      <vt:lpstr>Next meeting: November 16, 2017 1:00-2:00 EST 11:00-12:00 MST Golden: X300 &amp; HQ: 5E-069 </vt:lpstr>
    </vt:vector>
  </TitlesOfParts>
  <Company>NREL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EERE Web Coordinators Meeting: October 2017</dc:title>
  <dc:subject>Presentation slides from the October 17 Web Coordinator Meeting. Topics include updates on the DOE Web Council meeting, the DOE cyber security conference, Energy.gov social media sharing capabilities, and Section 508.</dc:subject>
  <dc:creator>NREL Staff</dc:creator>
  <cp:lastModifiedBy>NREL</cp:lastModifiedBy>
  <cp:revision>92</cp:revision>
  <dcterms:created xsi:type="dcterms:W3CDTF">2011-11-16T16:51:06Z</dcterms:created>
  <dcterms:modified xsi:type="dcterms:W3CDTF">2017-10-23T19:37:51Z</dcterms:modified>
</cp:coreProperties>
</file>