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6">
  <p:sldMasterIdLst>
    <p:sldMasterId id="2147483660" r:id="rId1"/>
    <p:sldMasterId id="2147483690" r:id="rId2"/>
    <p:sldMasterId id="2147483677" r:id="rId3"/>
  </p:sldMasterIdLst>
  <p:notesMasterIdLst>
    <p:notesMasterId r:id="rId60"/>
  </p:notesMasterIdLst>
  <p:handoutMasterIdLst>
    <p:handoutMasterId r:id="rId61"/>
  </p:handoutMasterIdLst>
  <p:sldIdLst>
    <p:sldId id="596" r:id="rId4"/>
    <p:sldId id="1023" r:id="rId5"/>
    <p:sldId id="1035" r:id="rId6"/>
    <p:sldId id="1027" r:id="rId7"/>
    <p:sldId id="972" r:id="rId8"/>
    <p:sldId id="1029" r:id="rId9"/>
    <p:sldId id="1030" r:id="rId10"/>
    <p:sldId id="1043" r:id="rId11"/>
    <p:sldId id="1051" r:id="rId12"/>
    <p:sldId id="1041" r:id="rId13"/>
    <p:sldId id="979" r:id="rId14"/>
    <p:sldId id="982" r:id="rId15"/>
    <p:sldId id="1036" r:id="rId16"/>
    <p:sldId id="1037" r:id="rId17"/>
    <p:sldId id="983" r:id="rId18"/>
    <p:sldId id="984" r:id="rId19"/>
    <p:sldId id="1038" r:id="rId20"/>
    <p:sldId id="1039" r:id="rId21"/>
    <p:sldId id="986" r:id="rId22"/>
    <p:sldId id="987" r:id="rId23"/>
    <p:sldId id="989" r:id="rId24"/>
    <p:sldId id="990" r:id="rId25"/>
    <p:sldId id="991" r:id="rId26"/>
    <p:sldId id="992" r:id="rId27"/>
    <p:sldId id="1034" r:id="rId28"/>
    <p:sldId id="993" r:id="rId29"/>
    <p:sldId id="1031" r:id="rId30"/>
    <p:sldId id="995" r:id="rId31"/>
    <p:sldId id="996" r:id="rId32"/>
    <p:sldId id="997" r:id="rId33"/>
    <p:sldId id="998" r:id="rId34"/>
    <p:sldId id="999" r:id="rId35"/>
    <p:sldId id="1000" r:id="rId36"/>
    <p:sldId id="1001" r:id="rId37"/>
    <p:sldId id="1002" r:id="rId38"/>
    <p:sldId id="1003" r:id="rId39"/>
    <p:sldId id="1045" r:id="rId40"/>
    <p:sldId id="1046" r:id="rId41"/>
    <p:sldId id="1005" r:id="rId42"/>
    <p:sldId id="1006" r:id="rId43"/>
    <p:sldId id="1007" r:id="rId44"/>
    <p:sldId id="1008" r:id="rId45"/>
    <p:sldId id="1009" r:id="rId46"/>
    <p:sldId id="1022" r:id="rId47"/>
    <p:sldId id="1010" r:id="rId48"/>
    <p:sldId id="1049" r:id="rId49"/>
    <p:sldId id="1012" r:id="rId50"/>
    <p:sldId id="1013" r:id="rId51"/>
    <p:sldId id="1014" r:id="rId52"/>
    <p:sldId id="1015" r:id="rId53"/>
    <p:sldId id="1016" r:id="rId54"/>
    <p:sldId id="1017" r:id="rId55"/>
    <p:sldId id="1047" r:id="rId56"/>
    <p:sldId id="1048" r:id="rId57"/>
    <p:sldId id="1050" r:id="rId58"/>
    <p:sldId id="893" r:id="rId5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orient="horz" pos="3216">
          <p15:clr>
            <a:srgbClr val="A4A3A4"/>
          </p15:clr>
        </p15:guide>
        <p15:guide id="4" pos="5232">
          <p15:clr>
            <a:srgbClr val="A4A3A4"/>
          </p15:clr>
        </p15:guide>
      </p15:sldGuideLst>
    </p:ext>
    <p:ext uri="{2D200454-40CA-4A62-9FC3-DE9A4176ACB9}">
      <p15:notesGuideLst xmlns="" xmlns:p15="http://schemas.microsoft.com/office/powerpoint/2012/main">
        <p15:guide id="1" orient="horz" pos="2928">
          <p15:clr>
            <a:srgbClr val="A4A3A4"/>
          </p15:clr>
        </p15:guide>
        <p15:guide id="2" pos="2168">
          <p15:clr>
            <a:srgbClr val="A4A3A4"/>
          </p15:clr>
        </p15:guide>
        <p15:guide id="3"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EUSER" initials="D" lastIdx="0" clrIdx="0"/>
  <p:cmAuthor id="1" name="SB8-24" initials="SB8-24" lastIdx="1" clrIdx="1"/>
  <p:cmAuthor id="2" name="Sabouni, Ridah" initials="RS" lastIdx="6" clrIdx="2"/>
  <p:cmAuthor id="3" name="Joe Cresko" initials="JC" lastIdx="1" clrIdx="3"/>
  <p:cmAuthor id="4" name="Sabine Brueske" initials="SB" lastIdx="0"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8040"/>
    <a:srgbClr val="CC0099"/>
    <a:srgbClr val="FF5050"/>
    <a:srgbClr val="008080"/>
    <a:srgbClr val="C8F8F7"/>
    <a:srgbClr val="B8F2DF"/>
    <a:srgbClr val="CDEFDE"/>
    <a:srgbClr val="AF0000"/>
    <a:srgbClr val="E3F4FD"/>
    <a:srgbClr val="D8EF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55" autoAdjust="0"/>
    <p:restoredTop sz="92674" autoAdjust="0"/>
  </p:normalViewPr>
  <p:slideViewPr>
    <p:cSldViewPr snapToGrid="0">
      <p:cViewPr varScale="1">
        <p:scale>
          <a:sx n="113" d="100"/>
          <a:sy n="113" d="100"/>
        </p:scale>
        <p:origin x="-1056" y="-104"/>
      </p:cViewPr>
      <p:guideLst>
        <p:guide orient="horz" pos="2160"/>
        <p:guide orient="horz" pos="3216"/>
        <p:guide pos="2880"/>
        <p:guide pos="5232"/>
      </p:guideLst>
    </p:cSldViewPr>
  </p:slideViewPr>
  <p:outlineViewPr>
    <p:cViewPr>
      <p:scale>
        <a:sx n="33" d="100"/>
        <a:sy n="33" d="100"/>
      </p:scale>
      <p:origin x="0" y="9256"/>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9" d="100"/>
          <a:sy n="89" d="100"/>
        </p:scale>
        <p:origin x="-2880" y="-112"/>
      </p:cViewPr>
      <p:guideLst>
        <p:guide orient="horz" pos="2928"/>
        <p:guide pos="216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commentAuthors" Target="commentAuthors.xml"/><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60" Type="http://schemas.openxmlformats.org/officeDocument/2006/relationships/notesMaster" Target="notesMasters/notesMaster1.xml"/><Relationship Id="rId61" Type="http://schemas.openxmlformats.org/officeDocument/2006/relationships/handoutMaster" Target="handoutMasters/handoutMaster1.xml"/><Relationship Id="rId62" Type="http://schemas.openxmlformats.org/officeDocument/2006/relationships/printerSettings" Target="printerSettings/printerSettings1.bin"/><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3038475" cy="465138"/>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sz="quarter" idx="1"/>
          </p:nvPr>
        </p:nvSpPr>
        <p:spPr>
          <a:xfrm>
            <a:off x="3970338" y="3"/>
            <a:ext cx="3038475" cy="465138"/>
          </a:xfrm>
          <a:prstGeom prst="rect">
            <a:avLst/>
          </a:prstGeom>
        </p:spPr>
        <p:txBody>
          <a:bodyPr vert="horz" lIns="91431" tIns="45715" rIns="91431" bIns="45715" rtlCol="0"/>
          <a:lstStyle>
            <a:lvl1pPr algn="r">
              <a:defRPr sz="1200"/>
            </a:lvl1pPr>
          </a:lstStyle>
          <a:p>
            <a:fld id="{F6ABA095-1CA5-4FF4-A8D6-89545F798305}" type="datetimeFigureOut">
              <a:rPr lang="en-US" smtClean="0"/>
              <a:pPr/>
              <a:t>8/24/17</a:t>
            </a:fld>
            <a:endParaRPr lang="en-US"/>
          </a:p>
        </p:txBody>
      </p:sp>
      <p:sp>
        <p:nvSpPr>
          <p:cNvPr id="4" name="Footer Placeholder 3"/>
          <p:cNvSpPr>
            <a:spLocks noGrp="1"/>
          </p:cNvSpPr>
          <p:nvPr>
            <p:ph type="ftr" sz="quarter" idx="2"/>
          </p:nvPr>
        </p:nvSpPr>
        <p:spPr>
          <a:xfrm>
            <a:off x="4" y="8829677"/>
            <a:ext cx="3038475" cy="465138"/>
          </a:xfrm>
          <a:prstGeom prst="rect">
            <a:avLst/>
          </a:prstGeom>
        </p:spPr>
        <p:txBody>
          <a:bodyPr vert="horz" lIns="91431" tIns="45715" rIns="91431"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7"/>
            <a:ext cx="3038475" cy="465138"/>
          </a:xfrm>
          <a:prstGeom prst="rect">
            <a:avLst/>
          </a:prstGeom>
        </p:spPr>
        <p:txBody>
          <a:bodyPr vert="horz" lIns="91431" tIns="45715" rIns="91431" bIns="45715" rtlCol="0" anchor="b"/>
          <a:lstStyle>
            <a:lvl1pPr algn="r">
              <a:defRPr sz="1200"/>
            </a:lvl1pPr>
          </a:lstStyle>
          <a:p>
            <a:fld id="{E47EDB09-A03D-4AA9-B831-AB1C277424D9}" type="slidenum">
              <a:rPr lang="en-US" smtClean="0"/>
              <a:pPr/>
              <a:t>‹#›</a:t>
            </a:fld>
            <a:endParaRPr lang="en-US"/>
          </a:p>
        </p:txBody>
      </p:sp>
    </p:spTree>
    <p:extLst>
      <p:ext uri="{BB962C8B-B14F-4D97-AF65-F5344CB8AC3E}">
        <p14:creationId xmlns:p14="http://schemas.microsoft.com/office/powerpoint/2010/main" val="103828212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3038475" cy="465138"/>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idx="1"/>
          </p:nvPr>
        </p:nvSpPr>
        <p:spPr>
          <a:xfrm>
            <a:off x="3970338" y="3"/>
            <a:ext cx="3038475" cy="465138"/>
          </a:xfrm>
          <a:prstGeom prst="rect">
            <a:avLst/>
          </a:prstGeom>
        </p:spPr>
        <p:txBody>
          <a:bodyPr vert="horz" lIns="91431" tIns="45715" rIns="91431" bIns="45715" rtlCol="0"/>
          <a:lstStyle>
            <a:lvl1pPr algn="r">
              <a:defRPr sz="1200"/>
            </a:lvl1pPr>
          </a:lstStyle>
          <a:p>
            <a:fld id="{92EB7070-8DCF-4F2B-A7C6-7A25D2C1C5A5}" type="datetimeFigureOut">
              <a:rPr lang="en-US" smtClean="0"/>
              <a:pPr/>
              <a:t>8/24/17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31" tIns="45715" rIns="91431" bIns="45715" rtlCol="0" anchor="ctr"/>
          <a:lstStyle/>
          <a:p>
            <a:endParaRPr lang="en-US"/>
          </a:p>
        </p:txBody>
      </p:sp>
      <p:sp>
        <p:nvSpPr>
          <p:cNvPr id="5" name="Notes Placeholder 4"/>
          <p:cNvSpPr>
            <a:spLocks noGrp="1"/>
          </p:cNvSpPr>
          <p:nvPr>
            <p:ph type="body" sz="quarter" idx="3"/>
          </p:nvPr>
        </p:nvSpPr>
        <p:spPr>
          <a:xfrm>
            <a:off x="701676" y="4416429"/>
            <a:ext cx="5607050" cy="4183063"/>
          </a:xfrm>
          <a:prstGeom prst="rect">
            <a:avLst/>
          </a:prstGeom>
        </p:spPr>
        <p:txBody>
          <a:bodyPr vert="horz" lIns="91431" tIns="45715" rIns="91431"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8829677"/>
            <a:ext cx="3038475" cy="465138"/>
          </a:xfrm>
          <a:prstGeom prst="rect">
            <a:avLst/>
          </a:prstGeom>
        </p:spPr>
        <p:txBody>
          <a:bodyPr vert="horz" lIns="91431" tIns="45715" rIns="91431"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7"/>
            <a:ext cx="3038475" cy="465138"/>
          </a:xfrm>
          <a:prstGeom prst="rect">
            <a:avLst/>
          </a:prstGeom>
        </p:spPr>
        <p:txBody>
          <a:bodyPr vert="horz" lIns="91431" tIns="45715" rIns="91431" bIns="45715" rtlCol="0" anchor="b"/>
          <a:lstStyle>
            <a:lvl1pPr algn="r">
              <a:defRPr sz="1200"/>
            </a:lvl1pPr>
          </a:lstStyle>
          <a:p>
            <a:fld id="{AA0C4B8E-F543-4D79-9354-B50FD7609727}" type="slidenum">
              <a:rPr lang="en-US" smtClean="0"/>
              <a:pPr/>
              <a:t>‹#›</a:t>
            </a:fld>
            <a:endParaRPr lang="en-US"/>
          </a:p>
        </p:txBody>
      </p:sp>
    </p:spTree>
    <p:extLst>
      <p:ext uri="{BB962C8B-B14F-4D97-AF65-F5344CB8AC3E}">
        <p14:creationId xmlns:p14="http://schemas.microsoft.com/office/powerpoint/2010/main" val="198986337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348669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703263"/>
            <a:ext cx="4630738" cy="3473450"/>
          </a:xfrm>
        </p:spPr>
      </p:sp>
      <p:sp>
        <p:nvSpPr>
          <p:cNvPr id="3" name="Notes Placeholder 2"/>
          <p:cNvSpPr>
            <a:spLocks noGrp="1"/>
          </p:cNvSpPr>
          <p:nvPr>
            <p:ph type="body" idx="1"/>
          </p:nvPr>
        </p:nvSpPr>
        <p:spPr/>
        <p:txBody>
          <a:bodyPr>
            <a:normAutofit fontScale="85000" lnSpcReduction="20000"/>
          </a:bodyPr>
          <a:lstStyle/>
          <a:p>
            <a:endParaRPr lang="en-US" dirty="0"/>
          </a:p>
          <a:p>
            <a:r>
              <a:rPr lang="en-US" dirty="0"/>
              <a:t>Sources:</a:t>
            </a:r>
          </a:p>
          <a:p>
            <a:r>
              <a:rPr lang="en-US" dirty="0"/>
              <a:t>Rao, </a:t>
            </a:r>
            <a:r>
              <a:rPr lang="en-US" dirty="0" err="1"/>
              <a:t>Prakash,Arian</a:t>
            </a:r>
            <a:r>
              <a:rPr lang="en-US" dirty="0"/>
              <a:t> </a:t>
            </a:r>
            <a:r>
              <a:rPr lang="en-US" dirty="0" err="1"/>
              <a:t>Aghajanzadeh</a:t>
            </a:r>
            <a:r>
              <a:rPr lang="en-US" dirty="0"/>
              <a:t>, Paul </a:t>
            </a:r>
            <a:r>
              <a:rPr lang="en-US" dirty="0" err="1"/>
              <a:t>Sheaffer</a:t>
            </a:r>
            <a:r>
              <a:rPr lang="en-US" dirty="0"/>
              <a:t>, William R. Morrow, III, Sabine </a:t>
            </a:r>
            <a:r>
              <a:rPr lang="en-US" dirty="0" err="1"/>
              <a:t>Brueske</a:t>
            </a:r>
            <a:r>
              <a:rPr lang="en-US" dirty="0"/>
              <a:t>, Caroline </a:t>
            </a:r>
            <a:r>
              <a:rPr lang="en-US" dirty="0" err="1"/>
              <a:t>Dollinger</a:t>
            </a:r>
            <a:r>
              <a:rPr lang="en-US" dirty="0"/>
              <a:t>, Kevin Price, </a:t>
            </a:r>
            <a:r>
              <a:rPr lang="en-US" dirty="0" err="1"/>
              <a:t>Prateeti</a:t>
            </a:r>
            <a:r>
              <a:rPr lang="en-US" dirty="0"/>
              <a:t> </a:t>
            </a:r>
            <a:r>
              <a:rPr lang="en-US" dirty="0" err="1"/>
              <a:t>Sarker</a:t>
            </a:r>
            <a:r>
              <a:rPr lang="en-US" dirty="0"/>
              <a:t>, Nicholas Ward, and Joe </a:t>
            </a:r>
            <a:r>
              <a:rPr lang="en-US" dirty="0" err="1"/>
              <a:t>Cresko</a:t>
            </a:r>
            <a:r>
              <a:rPr lang="en-US" dirty="0"/>
              <a:t>. Volume 1: Survey of Available Information in Support of the Energy-Water Bandwidth Study of Desalination Systems. Lawrence Berkeley National Laboratory, 2016.</a:t>
            </a:r>
            <a:br>
              <a:rPr lang="en-US" dirty="0"/>
            </a:br>
            <a:endParaRPr lang="en-US" dirty="0"/>
          </a:p>
          <a:p>
            <a:r>
              <a:rPr lang="en-US" dirty="0" err="1"/>
              <a:t>Alameddine</a:t>
            </a:r>
            <a:r>
              <a:rPr lang="en-US" dirty="0"/>
              <a:t>, M. El-</a:t>
            </a:r>
            <a:r>
              <a:rPr lang="en-US" dirty="0" err="1"/>
              <a:t>Fadel</a:t>
            </a:r>
            <a:r>
              <a:rPr lang="en-US" dirty="0"/>
              <a:t>, Brine discharge from desalination plants: a modeling approach to an optimized outfall design. Desalination 214 (2007) 241-260</a:t>
            </a:r>
          </a:p>
          <a:p>
            <a:endParaRPr lang="en-US" dirty="0"/>
          </a:p>
          <a:p>
            <a:r>
              <a:rPr lang="en-US" dirty="0"/>
              <a:t>Joseph </a:t>
            </a:r>
            <a:r>
              <a:rPr lang="en-US" dirty="0" err="1"/>
              <a:t>Imbrogno</a:t>
            </a:r>
            <a:r>
              <a:rPr lang="en-US" dirty="0"/>
              <a:t>, Georges Belfort. Membrane Desalination: Where Are We, and What Can We Learn from Fundamentals? </a:t>
            </a:r>
            <a:r>
              <a:rPr lang="en-US" dirty="0" err="1"/>
              <a:t>Annu</a:t>
            </a:r>
            <a:r>
              <a:rPr lang="en-US" dirty="0"/>
              <a:t>. Rev. Chem. </a:t>
            </a:r>
            <a:r>
              <a:rPr lang="en-US" dirty="0" err="1"/>
              <a:t>Biomol</a:t>
            </a:r>
            <a:r>
              <a:rPr lang="en-US" dirty="0"/>
              <a:t> 2016.7:29-64</a:t>
            </a:r>
          </a:p>
          <a:p>
            <a:endParaRPr lang="en-US" dirty="0"/>
          </a:p>
          <a:p>
            <a:r>
              <a:rPr lang="en-US" dirty="0"/>
              <a:t>Scott Jenkins, Jeffrey </a:t>
            </a:r>
            <a:r>
              <a:rPr lang="en-US" dirty="0" err="1"/>
              <a:t>Paduan</a:t>
            </a:r>
            <a:r>
              <a:rPr lang="en-US" dirty="0"/>
              <a:t>, Philip Roberts, Daniel </a:t>
            </a:r>
            <a:r>
              <a:rPr lang="en-US" dirty="0" err="1"/>
              <a:t>Schlenk</a:t>
            </a:r>
            <a:r>
              <a:rPr lang="en-US" dirty="0"/>
              <a:t>, and Judith Weis. Management of Brine Discharges to Coastal Waters Recommendations of a Science Advisory Panel. March 2012.</a:t>
            </a:r>
          </a:p>
          <a:p>
            <a:endParaRPr lang="en-US" dirty="0"/>
          </a:p>
          <a:p>
            <a:r>
              <a:rPr lang="en-US" dirty="0"/>
              <a:t>Salinity of Ultra Pure Water: http://www.lenntech.com/applications/ultrapure/conductivity/water-conductivity.htm</a:t>
            </a:r>
            <a:br>
              <a:rPr lang="en-US" dirty="0"/>
            </a:br>
            <a:endParaRPr lang="en-US" dirty="0"/>
          </a:p>
          <a:p>
            <a:r>
              <a:rPr lang="en-US" dirty="0"/>
              <a:t>Ag water demand: https://water.usgs.gov/edu/wuir.html</a:t>
            </a:r>
            <a:br>
              <a:rPr lang="en-US" dirty="0"/>
            </a:br>
            <a:endParaRPr lang="en-US" dirty="0"/>
          </a:p>
          <a:p>
            <a:r>
              <a:rPr lang="en-US" dirty="0"/>
              <a:t>Residential water demand: https://water.usgs.gov/edu/qa-home-percapita.html</a:t>
            </a:r>
            <a:br>
              <a:rPr lang="en-US" dirty="0"/>
            </a:br>
            <a:endParaRPr lang="en-US" dirty="0"/>
          </a:p>
          <a:p>
            <a:r>
              <a:rPr lang="en-US" dirty="0"/>
              <a:t>Ultra pure water demand (example from a wafer fabrication facility): http://electroiq.com/blog/2007/01/ultrapure-water-markets-and-technologies/</a:t>
            </a:r>
            <a:br>
              <a:rPr lang="en-US" dirty="0"/>
            </a:br>
            <a:endParaRPr lang="en-US" dirty="0"/>
          </a:p>
          <a:p>
            <a:r>
              <a:rPr lang="en-US" dirty="0"/>
              <a:t>Salinity of wastewater: http://www.sciencedirect.com/science/article/pii/S0025326X0800101X?via%3Dihub</a:t>
            </a:r>
            <a:br>
              <a:rPr lang="en-US" dirty="0"/>
            </a:br>
            <a:endParaRPr lang="en-US" dirty="0"/>
          </a:p>
          <a:p>
            <a:r>
              <a:rPr lang="en-US" dirty="0"/>
              <a:t>Volume of O&amp;G produced water: http://www.ipd.anl.gov/anlpubs/2009/07/64622.pdf</a:t>
            </a:r>
          </a:p>
          <a:p>
            <a:endParaRPr lang="en-US" dirty="0"/>
          </a:p>
        </p:txBody>
      </p:sp>
    </p:spTree>
    <p:extLst>
      <p:ext uri="{BB962C8B-B14F-4D97-AF65-F5344CB8AC3E}">
        <p14:creationId xmlns:p14="http://schemas.microsoft.com/office/powerpoint/2010/main" val="3740971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703263"/>
            <a:ext cx="4630738" cy="3473450"/>
          </a:xfrm>
        </p:spPr>
      </p:sp>
      <p:sp>
        <p:nvSpPr>
          <p:cNvPr id="3" name="Notes Placeholder 2"/>
          <p:cNvSpPr>
            <a:spLocks noGrp="1"/>
          </p:cNvSpPr>
          <p:nvPr>
            <p:ph type="body" idx="1"/>
          </p:nvPr>
        </p:nvSpPr>
        <p:spPr/>
        <p:txBody>
          <a:bodyPr>
            <a:normAutofit fontScale="55000" lnSpcReduction="20000"/>
          </a:bodyPr>
          <a:lstStyle/>
          <a:p>
            <a:pPr defTabSz="1318926" eaLnBrk="0" fontAlgn="base" hangingPunct="0">
              <a:spcBef>
                <a:spcPct val="30000"/>
              </a:spcBef>
              <a:spcAft>
                <a:spcPct val="0"/>
              </a:spcAft>
              <a:defRPr/>
            </a:pPr>
            <a:r>
              <a:rPr lang="en-US" dirty="0" smtClean="0"/>
              <a:t>Low MD: feedwater source (SW), salinity (not provided), water production rate (50 m3/day), water purity (not</a:t>
            </a:r>
            <a:r>
              <a:rPr lang="en-US" baseline="0" dirty="0" smtClean="0"/>
              <a:t> stated</a:t>
            </a:r>
            <a:r>
              <a:rPr lang="en-US" dirty="0" smtClean="0"/>
              <a:t>), Temperature (</a:t>
            </a:r>
            <a:r>
              <a:rPr lang="en-US" sz="1700" dirty="0">
                <a:latin typeface="Arial" pitchFamily="-111" charset="0"/>
                <a:ea typeface="ＭＳ Ｐゴシック" pitchFamily="-111" charset="-128"/>
                <a:cs typeface="ＭＳ Ｐゴシック" pitchFamily="-111" charset="-128"/>
              </a:rPr>
              <a:t>feed temperatures from 60 to 100 °C and cooling &lt;40 °C)</a:t>
            </a:r>
            <a:r>
              <a:rPr lang="en-US" dirty="0" smtClean="0"/>
              <a:t> [see pg. 114 Camacho et al (2013)]</a:t>
            </a:r>
          </a:p>
          <a:p>
            <a:pPr defTabSz="1318926" eaLnBrk="0" fontAlgn="base" hangingPunct="0">
              <a:spcBef>
                <a:spcPct val="30000"/>
              </a:spcBef>
              <a:spcAft>
                <a:spcPct val="0"/>
              </a:spcAft>
              <a:defRPr/>
            </a:pPr>
            <a:r>
              <a:rPr lang="en-US" sz="1700" dirty="0">
                <a:latin typeface="Arial" pitchFamily="-111" charset="0"/>
                <a:ea typeface="ＭＳ Ｐゴシック" pitchFamily="-111" charset="-128"/>
                <a:cs typeface="ＭＳ Ｐゴシック" pitchFamily="-111" charset="-128"/>
              </a:rPr>
              <a:t>TVC:  </a:t>
            </a:r>
            <a:r>
              <a:rPr lang="en-US" sz="1700" dirty="0" err="1">
                <a:latin typeface="Arial" pitchFamily="-111" charset="0"/>
                <a:ea typeface="ＭＳ Ｐゴシック" pitchFamily="-111" charset="-128"/>
                <a:cs typeface="ＭＳ Ｐゴシック" pitchFamily="-111" charset="-128"/>
              </a:rPr>
              <a:t>feedwater</a:t>
            </a:r>
            <a:r>
              <a:rPr lang="en-US" sz="1700" dirty="0">
                <a:latin typeface="Arial" pitchFamily="-111" charset="0"/>
                <a:ea typeface="ＭＳ Ｐゴシック" pitchFamily="-111" charset="-128"/>
                <a:cs typeface="ＭＳ Ｐゴシック" pitchFamily="-111" charset="-128"/>
              </a:rPr>
              <a:t> source (SW), salinity (not provided), water production rate (typical unit size 10,000–30,000 m3/day), water purity (about 10 ppm), Temperature (TBT ranges from 63 to 70C) [Al-</a:t>
            </a:r>
            <a:r>
              <a:rPr lang="en-US" sz="1700" dirty="0" err="1">
                <a:latin typeface="Arial" pitchFamily="-111" charset="0"/>
                <a:ea typeface="ＭＳ Ｐゴシック" pitchFamily="-111" charset="-128"/>
                <a:cs typeface="ＭＳ Ｐゴシック" pitchFamily="-111" charset="-128"/>
              </a:rPr>
              <a:t>Karaghouli</a:t>
            </a:r>
            <a:r>
              <a:rPr lang="en-US" sz="1700" dirty="0">
                <a:latin typeface="Arial" pitchFamily="-111" charset="0"/>
                <a:ea typeface="ＭＳ Ｐゴシック" pitchFamily="-111" charset="-128"/>
                <a:cs typeface="ＭＳ Ｐゴシック" pitchFamily="-111" charset="-128"/>
              </a:rPr>
              <a:t> et al. 2013]</a:t>
            </a:r>
            <a:endParaRPr lang="en-US" dirty="0" smtClean="0"/>
          </a:p>
          <a:p>
            <a:r>
              <a:rPr lang="en-US" dirty="0" smtClean="0"/>
              <a:t>MVC: feedwater source (SW), salinity (not provided), water production rate (not provided), water purity (not provided) </a:t>
            </a:r>
          </a:p>
          <a:p>
            <a:r>
              <a:rPr lang="en-US" dirty="0" smtClean="0"/>
              <a:t>Low MED: feedwater source (SW), salinity (not provided), water production rate (</a:t>
            </a:r>
            <a:r>
              <a:rPr lang="en-US" sz="1700" dirty="0">
                <a:latin typeface="Arial" pitchFamily="-111" charset="0"/>
                <a:ea typeface="ＭＳ Ｐゴシック" pitchFamily="-111" charset="-128"/>
                <a:cs typeface="ＭＳ Ｐゴシック" pitchFamily="-111" charset="-128"/>
              </a:rPr>
              <a:t>Typical unit size 22,700 m3/d.</a:t>
            </a:r>
            <a:r>
              <a:rPr lang="en-US" dirty="0" smtClean="0"/>
              <a:t>), water purity (not provided), Temperature (</a:t>
            </a:r>
            <a:r>
              <a:rPr lang="en-US" sz="1700" dirty="0">
                <a:latin typeface="Arial" pitchFamily="-111" charset="0"/>
                <a:ea typeface="ＭＳ Ｐゴシック" pitchFamily="-111" charset="-128"/>
                <a:cs typeface="ＭＳ Ｐゴシック" pitchFamily="-111" charset="-128"/>
              </a:rPr>
              <a:t>Top brine temp maintained at 70 °C</a:t>
            </a:r>
            <a:r>
              <a:rPr lang="en-US" dirty="0" smtClean="0"/>
              <a:t>) [</a:t>
            </a:r>
            <a:r>
              <a:rPr lang="en-US" sz="1700" dirty="0" err="1">
                <a:latin typeface="Arial" pitchFamily="-111" charset="0"/>
                <a:ea typeface="ＭＳ Ｐゴシック" pitchFamily="-111" charset="-128"/>
                <a:cs typeface="ＭＳ Ｐゴシック" pitchFamily="-111" charset="-128"/>
              </a:rPr>
              <a:t>Ghaffour</a:t>
            </a:r>
            <a:r>
              <a:rPr lang="en-US" sz="1700" dirty="0">
                <a:latin typeface="Arial" pitchFamily="-111" charset="0"/>
                <a:ea typeface="ＭＳ Ｐゴシック" pitchFamily="-111" charset="-128"/>
                <a:cs typeface="ＭＳ Ｐゴシック" pitchFamily="-111" charset="-128"/>
              </a:rPr>
              <a:t>, </a:t>
            </a:r>
            <a:r>
              <a:rPr lang="en-US" sz="1700" dirty="0" err="1">
                <a:latin typeface="Arial" pitchFamily="-111" charset="0"/>
                <a:ea typeface="ＭＳ Ｐゴシック" pitchFamily="-111" charset="-128"/>
                <a:cs typeface="ＭＳ Ｐゴシック" pitchFamily="-111" charset="-128"/>
              </a:rPr>
              <a:t>Missimer</a:t>
            </a:r>
            <a:r>
              <a:rPr lang="en-US" sz="1700" dirty="0">
                <a:latin typeface="Arial" pitchFamily="-111" charset="0"/>
                <a:ea typeface="ＭＳ Ｐゴシック" pitchFamily="-111" charset="-128"/>
                <a:cs typeface="ＭＳ Ｐゴシック" pitchFamily="-111" charset="-128"/>
              </a:rPr>
              <a:t>, &amp; Amy, 2013</a:t>
            </a:r>
            <a:r>
              <a:rPr lang="en-US" baseline="0" dirty="0" smtClean="0"/>
              <a:t>)</a:t>
            </a:r>
            <a:r>
              <a:rPr lang="en-US" dirty="0" smtClean="0"/>
              <a:t>]</a:t>
            </a:r>
          </a:p>
          <a:p>
            <a:pPr defTabSz="1318926" eaLnBrk="0" fontAlgn="base" hangingPunct="0">
              <a:spcBef>
                <a:spcPct val="30000"/>
              </a:spcBef>
              <a:spcAft>
                <a:spcPct val="0"/>
              </a:spcAft>
              <a:defRPr/>
            </a:pPr>
            <a:r>
              <a:rPr lang="en-US" dirty="0" smtClean="0"/>
              <a:t>High MED: feedwater source (SW), salinity (not provided), water production rate (not provided), water purity (</a:t>
            </a:r>
            <a:r>
              <a:rPr lang="en-US" sz="1700" dirty="0">
                <a:latin typeface="Arial" pitchFamily="-111" charset="0"/>
                <a:ea typeface="ＭＳ Ｐゴシック" pitchFamily="-111" charset="-128"/>
                <a:cs typeface="ＭＳ Ｐゴシック" pitchFamily="-111" charset="-128"/>
              </a:rPr>
              <a:t>TDS &lt;20ppm</a:t>
            </a:r>
            <a:r>
              <a:rPr lang="en-US" dirty="0" smtClean="0"/>
              <a:t>), Temperature (not provided) [</a:t>
            </a:r>
            <a:r>
              <a:rPr lang="en-US" sz="1700" dirty="0" err="1">
                <a:latin typeface="Arial" pitchFamily="-111" charset="0"/>
                <a:ea typeface="ＭＳ Ｐゴシック" pitchFamily="-111" charset="-128"/>
                <a:cs typeface="ＭＳ Ｐゴシック" pitchFamily="-111" charset="-128"/>
              </a:rPr>
              <a:t>Gude</a:t>
            </a:r>
            <a:r>
              <a:rPr lang="en-US" sz="1700" dirty="0">
                <a:latin typeface="Arial" pitchFamily="-111" charset="0"/>
                <a:ea typeface="ＭＳ Ｐゴシック" pitchFamily="-111" charset="-128"/>
                <a:cs typeface="ＭＳ Ｐゴシック" pitchFamily="-111" charset="-128"/>
              </a:rPr>
              <a:t>, </a:t>
            </a:r>
            <a:r>
              <a:rPr lang="en-US" sz="1700" dirty="0" err="1">
                <a:latin typeface="Arial" pitchFamily="-111" charset="0"/>
                <a:ea typeface="ＭＳ Ｐゴシック" pitchFamily="-111" charset="-128"/>
                <a:cs typeface="ＭＳ Ｐゴシック" pitchFamily="-111" charset="-128"/>
              </a:rPr>
              <a:t>Nirmalakhandan</a:t>
            </a:r>
            <a:r>
              <a:rPr lang="en-US" sz="1700" dirty="0">
                <a:latin typeface="Arial" pitchFamily="-111" charset="0"/>
                <a:ea typeface="ＭＳ Ｐゴシック" pitchFamily="-111" charset="-128"/>
                <a:cs typeface="ＭＳ Ｐゴシック" pitchFamily="-111" charset="-128"/>
              </a:rPr>
              <a:t>, &amp; Deng, 2010</a:t>
            </a:r>
            <a:r>
              <a:rPr lang="en-US" dirty="0" smtClean="0"/>
              <a:t>]</a:t>
            </a:r>
          </a:p>
          <a:p>
            <a:r>
              <a:rPr lang="en-US" dirty="0" smtClean="0"/>
              <a:t>Low MSF: feedwater source (SW), salinity (not provided), water production rate (</a:t>
            </a:r>
            <a:r>
              <a:rPr lang="en-US" sz="1700" dirty="0">
                <a:latin typeface="Arial" pitchFamily="-111" charset="0"/>
                <a:ea typeface="ＭＳ Ｐゴシック" pitchFamily="-111" charset="-128"/>
                <a:cs typeface="ＭＳ Ｐゴシック" pitchFamily="-111" charset="-128"/>
              </a:rPr>
              <a:t>Typical unit size 90,000 m3/d</a:t>
            </a:r>
            <a:r>
              <a:rPr lang="en-US" dirty="0" smtClean="0"/>
              <a:t>), water purity (not provided), Temperature (Top</a:t>
            </a:r>
            <a:r>
              <a:rPr lang="en-US" baseline="0" dirty="0" smtClean="0"/>
              <a:t> brine temperature </a:t>
            </a:r>
            <a:r>
              <a:rPr lang="en-US" dirty="0" smtClean="0"/>
              <a:t>120C) [</a:t>
            </a:r>
            <a:r>
              <a:rPr lang="en-US" sz="1700" dirty="0" err="1">
                <a:latin typeface="Arial" pitchFamily="-111" charset="0"/>
                <a:ea typeface="ＭＳ Ｐゴシック" pitchFamily="-111" charset="-128"/>
                <a:cs typeface="ＭＳ Ｐゴシック" pitchFamily="-111" charset="-128"/>
              </a:rPr>
              <a:t>Ghaffour</a:t>
            </a:r>
            <a:r>
              <a:rPr lang="en-US" sz="1700" dirty="0">
                <a:latin typeface="Arial" pitchFamily="-111" charset="0"/>
                <a:ea typeface="ＭＳ Ｐゴシック" pitchFamily="-111" charset="-128"/>
                <a:cs typeface="ＭＳ Ｐゴシック" pitchFamily="-111" charset="-128"/>
              </a:rPr>
              <a:t>, </a:t>
            </a:r>
            <a:r>
              <a:rPr lang="en-US" sz="1700" dirty="0" err="1">
                <a:latin typeface="Arial" pitchFamily="-111" charset="0"/>
                <a:ea typeface="ＭＳ Ｐゴシック" pitchFamily="-111" charset="-128"/>
                <a:cs typeface="ＭＳ Ｐゴシック" pitchFamily="-111" charset="-128"/>
              </a:rPr>
              <a:t>Missimer</a:t>
            </a:r>
            <a:r>
              <a:rPr lang="en-US" sz="1700" dirty="0">
                <a:latin typeface="Arial" pitchFamily="-111" charset="0"/>
                <a:ea typeface="ＭＳ Ｐゴシック" pitchFamily="-111" charset="-128"/>
                <a:cs typeface="ＭＳ Ｐゴシック" pitchFamily="-111" charset="-128"/>
              </a:rPr>
              <a:t>, &amp; Amy, 2013</a:t>
            </a:r>
            <a:r>
              <a:rPr lang="en-US" baseline="0" dirty="0" smtClean="0"/>
              <a:t>)</a:t>
            </a:r>
            <a:r>
              <a:rPr lang="en-US" dirty="0" smtClean="0"/>
              <a:t>]</a:t>
            </a:r>
          </a:p>
          <a:p>
            <a:r>
              <a:rPr lang="en-US" dirty="0" smtClean="0"/>
              <a:t>High MSF: feedwater source (SW), salinity (</a:t>
            </a:r>
            <a:r>
              <a:rPr lang="en-US" sz="1700" dirty="0">
                <a:latin typeface="Arial" pitchFamily="-111" charset="0"/>
                <a:ea typeface="ＭＳ Ｐゴシック" pitchFamily="-111" charset="-128"/>
                <a:cs typeface="ＭＳ Ｐゴシック" pitchFamily="-111" charset="-128"/>
              </a:rPr>
              <a:t>30,000–100,000 mg/L</a:t>
            </a:r>
            <a:r>
              <a:rPr lang="en-US" dirty="0" smtClean="0"/>
              <a:t>), water production rate (), water purity (</a:t>
            </a:r>
            <a:r>
              <a:rPr lang="en-US" sz="1700" dirty="0">
                <a:latin typeface="Arial" pitchFamily="-111" charset="0"/>
                <a:ea typeface="ＭＳ Ｐゴシック" pitchFamily="-111" charset="-128"/>
                <a:cs typeface="ＭＳ Ｐゴシック" pitchFamily="-111" charset="-128"/>
              </a:rPr>
              <a:t>&lt;10 mg/L TDS </a:t>
            </a:r>
            <a:r>
              <a:rPr lang="en-US" dirty="0" smtClean="0"/>
              <a:t>), Temperature (not provided) [</a:t>
            </a:r>
            <a:r>
              <a:rPr lang="en-US" sz="1700" dirty="0" err="1">
                <a:latin typeface="Arial" pitchFamily="-111" charset="0"/>
                <a:ea typeface="ＭＳ Ｐゴシック" pitchFamily="-111" charset="-128"/>
                <a:cs typeface="ＭＳ Ｐゴシック" pitchFamily="-111" charset="-128"/>
              </a:rPr>
              <a:t>Fritzmann</a:t>
            </a:r>
            <a:r>
              <a:rPr lang="en-US" sz="1700" dirty="0">
                <a:latin typeface="Arial" pitchFamily="-111" charset="0"/>
                <a:ea typeface="ＭＳ Ｐゴシック" pitchFamily="-111" charset="-128"/>
                <a:cs typeface="ＭＳ Ｐゴシック" pitchFamily="-111" charset="-128"/>
              </a:rPr>
              <a:t>, </a:t>
            </a:r>
            <a:r>
              <a:rPr lang="en-US" sz="1700" dirty="0" err="1">
                <a:latin typeface="Arial" pitchFamily="-111" charset="0"/>
                <a:ea typeface="ＭＳ Ｐゴシック" pitchFamily="-111" charset="-128"/>
                <a:cs typeface="ＭＳ Ｐゴシック" pitchFamily="-111" charset="-128"/>
              </a:rPr>
              <a:t>Löwenberg</a:t>
            </a:r>
            <a:r>
              <a:rPr lang="en-US" sz="1700" dirty="0">
                <a:latin typeface="Arial" pitchFamily="-111" charset="0"/>
                <a:ea typeface="ＭＳ Ｐゴシック" pitchFamily="-111" charset="-128"/>
                <a:cs typeface="ＭＳ Ｐゴシック" pitchFamily="-111" charset="-128"/>
              </a:rPr>
              <a:t>, </a:t>
            </a:r>
            <a:r>
              <a:rPr lang="en-US" sz="1700" dirty="0" err="1">
                <a:latin typeface="Arial" pitchFamily="-111" charset="0"/>
                <a:ea typeface="ＭＳ Ｐゴシック" pitchFamily="-111" charset="-128"/>
                <a:cs typeface="ＭＳ Ｐゴシック" pitchFamily="-111" charset="-128"/>
              </a:rPr>
              <a:t>Wintgens</a:t>
            </a:r>
            <a:r>
              <a:rPr lang="en-US" sz="1700" dirty="0">
                <a:latin typeface="Arial" pitchFamily="-111" charset="0"/>
                <a:ea typeface="ＭＳ Ｐゴシック" pitchFamily="-111" charset="-128"/>
                <a:cs typeface="ＭＳ Ｐゴシック" pitchFamily="-111" charset="-128"/>
              </a:rPr>
              <a:t>, &amp; </a:t>
            </a:r>
            <a:r>
              <a:rPr lang="en-US" sz="1700" dirty="0" err="1">
                <a:latin typeface="Arial" pitchFamily="-111" charset="0"/>
                <a:ea typeface="ＭＳ Ｐゴシック" pitchFamily="-111" charset="-128"/>
                <a:cs typeface="ＭＳ Ｐゴシック" pitchFamily="-111" charset="-128"/>
              </a:rPr>
              <a:t>Melin</a:t>
            </a:r>
            <a:r>
              <a:rPr lang="en-US" sz="1700" dirty="0">
                <a:latin typeface="Arial" pitchFamily="-111" charset="0"/>
                <a:ea typeface="ＭＳ Ｐゴシック" pitchFamily="-111" charset="-128"/>
                <a:cs typeface="ＭＳ Ｐゴシック" pitchFamily="-111" charset="-128"/>
              </a:rPr>
              <a:t>, 2007</a:t>
            </a:r>
            <a:r>
              <a:rPr lang="en-US" dirty="0" smtClean="0"/>
              <a:t>]</a:t>
            </a:r>
          </a:p>
          <a:p>
            <a:r>
              <a:rPr lang="en-US" dirty="0" smtClean="0"/>
              <a:t>Low FO: feedwater source (SW), salinity (35,000</a:t>
            </a:r>
            <a:r>
              <a:rPr lang="en-US" baseline="0" dirty="0" smtClean="0"/>
              <a:t> ppm TDS</a:t>
            </a:r>
            <a:r>
              <a:rPr lang="en-US" dirty="0" smtClean="0"/>
              <a:t>), water production rate (not provided), water purity (not provided) [McGovern &amp; </a:t>
            </a:r>
            <a:r>
              <a:rPr lang="en-US" dirty="0" err="1" smtClean="0"/>
              <a:t>Lienhard</a:t>
            </a:r>
            <a:r>
              <a:rPr lang="en-US" dirty="0" smtClean="0"/>
              <a:t> 2014]</a:t>
            </a:r>
          </a:p>
          <a:p>
            <a:pPr defTabSz="1318926" eaLnBrk="0" fontAlgn="base" hangingPunct="0">
              <a:spcBef>
                <a:spcPct val="30000"/>
              </a:spcBef>
              <a:spcAft>
                <a:spcPct val="0"/>
              </a:spcAft>
              <a:defRPr/>
            </a:pPr>
            <a:r>
              <a:rPr lang="en-US" dirty="0" smtClean="0"/>
              <a:t>High FO: feedwater source (SW), salinity (not provided), water production rate (not provided), water purity (not provided) [Cath 2015]</a:t>
            </a:r>
          </a:p>
          <a:p>
            <a:pPr defTabSz="1318926" eaLnBrk="0" fontAlgn="base" hangingPunct="0">
              <a:spcBef>
                <a:spcPct val="30000"/>
              </a:spcBef>
              <a:spcAft>
                <a:spcPct val="0"/>
              </a:spcAft>
              <a:defRPr/>
            </a:pPr>
            <a:r>
              <a:rPr lang="en-US" dirty="0" smtClean="0"/>
              <a:t>Low RO: feedwater source (SW), salinity (35,000</a:t>
            </a:r>
            <a:r>
              <a:rPr lang="en-US" baseline="0" dirty="0" smtClean="0"/>
              <a:t> ppm TDS (</a:t>
            </a:r>
            <a:r>
              <a:rPr lang="en-US" baseline="0" dirty="0" err="1" smtClean="0"/>
              <a:t>McGovern&amp;Lienhard</a:t>
            </a:r>
            <a:r>
              <a:rPr lang="en-US" baseline="0" dirty="0" smtClean="0"/>
              <a:t>)</a:t>
            </a:r>
            <a:r>
              <a:rPr lang="en-US" dirty="0" smtClean="0"/>
              <a:t>), water production rate (current typical single train capacity - </a:t>
            </a:r>
            <a:r>
              <a:rPr lang="en-US" sz="1700" dirty="0">
                <a:latin typeface="Arial" pitchFamily="-111" charset="0"/>
                <a:ea typeface="ＭＳ Ｐゴシック" pitchFamily="-111" charset="-128"/>
                <a:cs typeface="ＭＳ Ｐゴシック" pitchFamily="-111" charset="-128"/>
              </a:rPr>
              <a:t>&lt;20,000 m3/d (NRC2008)</a:t>
            </a:r>
            <a:r>
              <a:rPr lang="en-US" dirty="0" smtClean="0"/>
              <a:t>), water purity (</a:t>
            </a:r>
            <a:r>
              <a:rPr lang="en-US" sz="1700" dirty="0">
                <a:latin typeface="Arial" pitchFamily="-111" charset="0"/>
                <a:ea typeface="ＭＳ Ｐゴシック" pitchFamily="-111" charset="-128"/>
                <a:cs typeface="ＭＳ Ｐゴシック" pitchFamily="-111" charset="-128"/>
              </a:rPr>
              <a:t>200-500 mg/L TDS (NRC 2008)</a:t>
            </a:r>
            <a:r>
              <a:rPr lang="en-US" dirty="0" smtClean="0"/>
              <a:t>); Temperature (</a:t>
            </a:r>
            <a:r>
              <a:rPr lang="en-US" sz="1700" dirty="0">
                <a:latin typeface="Arial" pitchFamily="-111" charset="0"/>
                <a:ea typeface="ＭＳ Ｐゴシック" pitchFamily="-111" charset="-128"/>
                <a:cs typeface="ＭＳ Ｐゴシック" pitchFamily="-111" charset="-128"/>
              </a:rPr>
              <a:t>&lt;45C (NRC 2008)</a:t>
            </a:r>
            <a:r>
              <a:rPr lang="en-US" dirty="0" smtClean="0"/>
              <a:t>) [</a:t>
            </a:r>
            <a:r>
              <a:rPr lang="en-US" sz="1700" dirty="0">
                <a:latin typeface="Arial" pitchFamily="-111" charset="0"/>
                <a:ea typeface="ＭＳ Ｐゴシック" pitchFamily="-111" charset="-128"/>
                <a:cs typeface="ＭＳ Ｐゴシック" pitchFamily="-111" charset="-128"/>
              </a:rPr>
              <a:t>McGovern &amp; </a:t>
            </a:r>
            <a:r>
              <a:rPr lang="en-US" sz="1700" dirty="0" err="1">
                <a:latin typeface="Arial" pitchFamily="-111" charset="0"/>
                <a:ea typeface="ＭＳ Ｐゴシック" pitchFamily="-111" charset="-128"/>
                <a:cs typeface="ＭＳ Ｐゴシック" pitchFamily="-111" charset="-128"/>
              </a:rPr>
              <a:t>Lienhard</a:t>
            </a:r>
            <a:r>
              <a:rPr lang="en-US" sz="1700" dirty="0">
                <a:latin typeface="Arial" pitchFamily="-111" charset="0"/>
                <a:ea typeface="ＭＳ Ｐゴシック" pitchFamily="-111" charset="-128"/>
                <a:cs typeface="ＭＳ Ｐゴシック" pitchFamily="-111" charset="-128"/>
              </a:rPr>
              <a:t>, 2014, NRC 2008, </a:t>
            </a:r>
            <a:r>
              <a:rPr lang="en-US" sz="1700" dirty="0" err="1">
                <a:latin typeface="Arial" pitchFamily="-111" charset="0"/>
                <a:ea typeface="ＭＳ Ｐゴシック" pitchFamily="-111" charset="-128"/>
                <a:cs typeface="ＭＳ Ｐゴシック" pitchFamily="-111" charset="-128"/>
              </a:rPr>
              <a:t>Voutchkov</a:t>
            </a:r>
            <a:r>
              <a:rPr lang="en-US" sz="1700" dirty="0">
                <a:latin typeface="Arial" pitchFamily="-111" charset="0"/>
                <a:ea typeface="ＭＳ Ｐゴシック" pitchFamily="-111" charset="-128"/>
                <a:cs typeface="ＭＳ Ｐゴシック" pitchFamily="-111" charset="-128"/>
              </a:rPr>
              <a:t> 2013, Birkett, 2011</a:t>
            </a:r>
            <a:r>
              <a:rPr lang="en-US" dirty="0" smtClean="0"/>
              <a:t>]</a:t>
            </a:r>
          </a:p>
          <a:p>
            <a:r>
              <a:rPr lang="en-US" dirty="0" smtClean="0"/>
              <a:t>High RO (double pass): feedwater source (SW), salinity (), water production rate (not provided), water purity (not provided); Temperature (not provided) [</a:t>
            </a:r>
            <a:r>
              <a:rPr lang="en-US" sz="1700" dirty="0">
                <a:latin typeface="Arial" pitchFamily="-111" charset="0"/>
                <a:ea typeface="ＭＳ Ｐゴシック" pitchFamily="-111" charset="-128"/>
                <a:cs typeface="ＭＳ Ｐゴシック" pitchFamily="-111" charset="-128"/>
              </a:rPr>
              <a:t>Ng, et al., 2015</a:t>
            </a:r>
            <a:r>
              <a:rPr lang="en-US" dirty="0" smtClean="0"/>
              <a:t>]</a:t>
            </a:r>
          </a:p>
          <a:p>
            <a:endParaRPr lang="en-US" dirty="0" smtClean="0"/>
          </a:p>
          <a:p>
            <a:r>
              <a:rPr lang="en-US" sz="1800" dirty="0">
                <a:latin typeface="Arial" pitchFamily="-111" charset="0"/>
                <a:ea typeface="ＭＳ Ｐゴシック" pitchFamily="-111" charset="-128"/>
                <a:cs typeface="ＭＳ Ｐゴシック" pitchFamily="-111" charset="-128"/>
              </a:rPr>
              <a:t>RO: Low intensity value – 40-60% recovery. High Intensity value – double pass RO.</a:t>
            </a:r>
          </a:p>
          <a:p>
            <a:r>
              <a:rPr lang="en-US" sz="1800" dirty="0">
                <a:latin typeface="Arial" pitchFamily="-111" charset="0"/>
                <a:ea typeface="ＭＳ Ｐゴシック" pitchFamily="-111" charset="-128"/>
                <a:cs typeface="ＭＳ Ｐゴシック" pitchFamily="-111" charset="-128"/>
              </a:rPr>
              <a:t>FO: No additional notes.</a:t>
            </a:r>
          </a:p>
          <a:p>
            <a:r>
              <a:rPr lang="en-US" sz="1800" dirty="0">
                <a:latin typeface="Arial" pitchFamily="-111" charset="0"/>
                <a:ea typeface="ＭＳ Ｐゴシック" pitchFamily="-111" charset="-128"/>
                <a:cs typeface="ＭＳ Ｐゴシック" pitchFamily="-111" charset="-128"/>
              </a:rPr>
              <a:t>MSF: Low intensity value – includes integration of waste heat. High Intensity value – no additional notes. </a:t>
            </a:r>
          </a:p>
          <a:p>
            <a:r>
              <a:rPr lang="en-US" sz="1800" dirty="0">
                <a:latin typeface="Arial" pitchFamily="-111" charset="0"/>
                <a:ea typeface="ＭＳ Ｐゴシック" pitchFamily="-111" charset="-128"/>
                <a:cs typeface="ＭＳ Ｐゴシック" pitchFamily="-111" charset="-128"/>
              </a:rPr>
              <a:t>MED: Low intensity value – includes integration of waste heat. High Intensity value – no additional notes.</a:t>
            </a:r>
          </a:p>
          <a:p>
            <a:r>
              <a:rPr lang="en-US" sz="1800" dirty="0">
                <a:latin typeface="Arial" pitchFamily="-111" charset="0"/>
                <a:ea typeface="ＭＳ Ｐゴシック" pitchFamily="-111" charset="-128"/>
                <a:cs typeface="ＭＳ Ｐゴシック" pitchFamily="-111" charset="-128"/>
              </a:rPr>
              <a:t>MVC: No additional notes.</a:t>
            </a:r>
          </a:p>
          <a:p>
            <a:r>
              <a:rPr lang="en-US" sz="1800" dirty="0">
                <a:latin typeface="Arial" pitchFamily="-111" charset="0"/>
                <a:ea typeface="ＭＳ Ｐゴシック" pitchFamily="-111" charset="-128"/>
                <a:cs typeface="ＭＳ Ｐゴシック" pitchFamily="-111" charset="-128"/>
              </a:rPr>
              <a:t>TVC: No additional notes.</a:t>
            </a:r>
          </a:p>
          <a:p>
            <a:r>
              <a:rPr lang="en-US" sz="1800" dirty="0">
                <a:latin typeface="Arial" pitchFamily="-111" charset="0"/>
                <a:ea typeface="ＭＳ Ｐゴシック" pitchFamily="-111" charset="-128"/>
                <a:cs typeface="ＭＳ Ｐゴシック" pitchFamily="-111" charset="-128"/>
              </a:rPr>
              <a:t>Hybrid Technologies: Low intensity value – not for a specific hybrid technology, generalized as low as the technology could get. High Intensity value - SWRO/MED process. </a:t>
            </a:r>
          </a:p>
          <a:p>
            <a:r>
              <a:rPr lang="en-US" sz="1800" dirty="0">
                <a:latin typeface="Arial" pitchFamily="-111" charset="0"/>
                <a:ea typeface="ＭＳ Ｐゴシック" pitchFamily="-111" charset="-128"/>
                <a:cs typeface="ＭＳ Ｐゴシック" pitchFamily="-111" charset="-128"/>
              </a:rPr>
              <a:t>MD: No additional notes.</a:t>
            </a:r>
          </a:p>
          <a:p>
            <a:endParaRPr lang="en-US" dirty="0" smtClean="0"/>
          </a:p>
          <a:p>
            <a:endParaRPr lang="en-US" dirty="0"/>
          </a:p>
        </p:txBody>
      </p:sp>
    </p:spTree>
    <p:extLst>
      <p:ext uri="{BB962C8B-B14F-4D97-AF65-F5344CB8AC3E}">
        <p14:creationId xmlns:p14="http://schemas.microsoft.com/office/powerpoint/2010/main" val="45363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12120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74453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703263"/>
            <a:ext cx="4630738" cy="3473450"/>
          </a:xfrm>
        </p:spPr>
      </p:sp>
      <p:sp>
        <p:nvSpPr>
          <p:cNvPr id="3" name="Notes Placeholder 2"/>
          <p:cNvSpPr>
            <a:spLocks noGrp="1"/>
          </p:cNvSpPr>
          <p:nvPr>
            <p:ph type="body" idx="1"/>
          </p:nvPr>
        </p:nvSpPr>
        <p:spPr/>
        <p:txBody>
          <a:bodyPr>
            <a:normAutofit fontScale="92500" lnSpcReduction="20000"/>
          </a:bodyPr>
          <a:lstStyle/>
          <a:p>
            <a:pPr defTabSz="931754">
              <a:defRPr/>
            </a:pPr>
            <a:r>
              <a:rPr lang="en-US" dirty="0" smtClean="0"/>
              <a:t>Intake</a:t>
            </a:r>
            <a:r>
              <a:rPr lang="en-US" baseline="0" dirty="0" smtClean="0"/>
              <a:t> and concentrate management values are </a:t>
            </a:r>
            <a:r>
              <a:rPr lang="en-US" baseline="0" dirty="0" err="1" smtClean="0"/>
              <a:t>TBtu</a:t>
            </a:r>
            <a:r>
              <a:rPr lang="en-US" baseline="0" dirty="0" smtClean="0"/>
              <a:t>/year/TDH – would vary based on total TDH</a:t>
            </a:r>
            <a:endParaRPr lang="en-US" dirty="0" smtClean="0"/>
          </a:p>
          <a:p>
            <a:r>
              <a:rPr lang="en-US" b="1" dirty="0" smtClean="0"/>
              <a:t>Membrane #1</a:t>
            </a:r>
          </a:p>
          <a:p>
            <a:r>
              <a:rPr lang="en-US" b="0" dirty="0" smtClean="0"/>
              <a:t>Intake</a:t>
            </a:r>
            <a:r>
              <a:rPr lang="en-US" b="0" baseline="0" dirty="0" smtClean="0"/>
              <a:t> = Sub-surface intake (same intensities as open-ocean per TDH, as is calculated for pumping energy based on pump/motor efficiencies)</a:t>
            </a:r>
          </a:p>
          <a:p>
            <a:r>
              <a:rPr lang="en-US" b="0" baseline="0" dirty="0" smtClean="0"/>
              <a:t>Pre-treatment = </a:t>
            </a:r>
            <a:r>
              <a:rPr lang="en-US" dirty="0"/>
              <a:t>Cartridge filtration</a:t>
            </a:r>
            <a:r>
              <a:rPr lang="en-US" dirty="0" smtClean="0"/>
              <a:t> (CT/SOA);</a:t>
            </a:r>
            <a:r>
              <a:rPr lang="en-US" baseline="0" dirty="0" smtClean="0"/>
              <a:t> filtration/energy savings from pressure port (PM)</a:t>
            </a:r>
            <a:endParaRPr lang="en-US" b="0" baseline="0" dirty="0" smtClean="0"/>
          </a:p>
          <a:p>
            <a:r>
              <a:rPr lang="en-US" b="0" baseline="0" dirty="0" smtClean="0"/>
              <a:t>Desalination = RO, closed circuit RO (PM)</a:t>
            </a:r>
          </a:p>
          <a:p>
            <a:r>
              <a:rPr lang="en-US" b="0" baseline="0" dirty="0" smtClean="0"/>
              <a:t>Post-treatment = </a:t>
            </a:r>
            <a:r>
              <a:rPr lang="en-US" dirty="0"/>
              <a:t>Remineralization, disinfection and fluoridation</a:t>
            </a:r>
            <a:r>
              <a:rPr lang="en-US" dirty="0" smtClean="0"/>
              <a:t> </a:t>
            </a:r>
            <a:endParaRPr lang="en-US" b="0" baseline="0" dirty="0" smtClean="0"/>
          </a:p>
          <a:p>
            <a:r>
              <a:rPr lang="en-US" b="0" baseline="0" dirty="0" smtClean="0"/>
              <a:t>Concentrate mgmt. = ocean disposal (same intensities as intake per TDH, as is calculated for pumping energy based on pump/motor efficiencies)</a:t>
            </a:r>
          </a:p>
          <a:p>
            <a:r>
              <a:rPr lang="en-US" b="1" dirty="0" smtClean="0"/>
              <a:t>Membrane #2</a:t>
            </a:r>
          </a:p>
          <a:p>
            <a:r>
              <a:rPr lang="en-US" b="0" dirty="0" smtClean="0"/>
              <a:t>Intake</a:t>
            </a:r>
            <a:r>
              <a:rPr lang="en-US" b="0" baseline="0" dirty="0" smtClean="0"/>
              <a:t> = Open-ocean intake (same intensities as sub-surface per TDH, as is calculated for pumping energy based on pump/motor efficiencies)</a:t>
            </a:r>
          </a:p>
          <a:p>
            <a:pPr defTabSz="931754">
              <a:defRPr/>
            </a:pPr>
            <a:r>
              <a:rPr lang="en-US" b="0" baseline="0" dirty="0" smtClean="0"/>
              <a:t>Pre-treatment = </a:t>
            </a:r>
            <a:r>
              <a:rPr lang="en-US" dirty="0"/>
              <a:t>Flocculation, coagulation, sand filtration, cartridge filtration</a:t>
            </a:r>
            <a:r>
              <a:rPr lang="en-US" dirty="0" smtClean="0"/>
              <a:t> (SOA);</a:t>
            </a:r>
            <a:r>
              <a:rPr lang="en-US" dirty="0"/>
              <a:t>Vacuum-driven MF (PM)</a:t>
            </a:r>
            <a:endParaRPr lang="en-US" b="0" baseline="0" dirty="0" smtClean="0"/>
          </a:p>
          <a:p>
            <a:r>
              <a:rPr lang="en-US" b="0" baseline="0" dirty="0" smtClean="0"/>
              <a:t>Desalination =  Same as membrane #1</a:t>
            </a:r>
          </a:p>
          <a:p>
            <a:r>
              <a:rPr lang="en-US" b="0" baseline="0" dirty="0" smtClean="0"/>
              <a:t>Post-treatment = Same as membrane #1</a:t>
            </a:r>
          </a:p>
          <a:p>
            <a:r>
              <a:rPr lang="en-US" b="0" baseline="0" dirty="0" smtClean="0"/>
              <a:t>Concentrate mgmt. = ocean disposal (same intensities as intake per TDH, as is calculated for pumping energy based on pump/motor efficiencies)</a:t>
            </a:r>
            <a:endParaRPr lang="en-US" b="0" dirty="0" smtClean="0"/>
          </a:p>
          <a:p>
            <a:r>
              <a:rPr lang="en-US" b="1" dirty="0" smtClean="0"/>
              <a:t>Thermal</a:t>
            </a:r>
          </a:p>
          <a:p>
            <a:pPr defTabSz="931754">
              <a:defRPr/>
            </a:pPr>
            <a:r>
              <a:rPr lang="en-US" baseline="0" dirty="0" smtClean="0"/>
              <a:t>Intake = open-ocean</a:t>
            </a:r>
          </a:p>
          <a:p>
            <a:pPr defTabSz="931754">
              <a:defRPr/>
            </a:pPr>
            <a:r>
              <a:rPr lang="en-US" baseline="0" dirty="0" smtClean="0"/>
              <a:t>Pretreatment = </a:t>
            </a:r>
            <a:r>
              <a:rPr lang="en-US" dirty="0"/>
              <a:t>Media filtration (single-stage, granular, gravity-fed), and chlorination</a:t>
            </a:r>
            <a:r>
              <a:rPr lang="en-US" dirty="0" smtClean="0"/>
              <a:t> (for</a:t>
            </a:r>
            <a:r>
              <a:rPr lang="en-US" baseline="0" dirty="0" smtClean="0"/>
              <a:t> SOA); NF (for PM)</a:t>
            </a:r>
          </a:p>
          <a:p>
            <a:pPr defTabSz="931754">
              <a:defRPr/>
            </a:pPr>
            <a:r>
              <a:rPr lang="en-US" baseline="0" dirty="0" smtClean="0"/>
              <a:t>Desalination = MED-TVC (SOA); MED condensing (PM)</a:t>
            </a:r>
          </a:p>
          <a:p>
            <a:pPr defTabSz="931754">
              <a:defRPr/>
            </a:pPr>
            <a:r>
              <a:rPr lang="en-US" baseline="0" dirty="0" smtClean="0"/>
              <a:t>Post-treatment = </a:t>
            </a:r>
            <a:r>
              <a:rPr lang="en-US" dirty="0"/>
              <a:t>Remineralization, disinfection and fluoridation</a:t>
            </a:r>
            <a:r>
              <a:rPr lang="en-US" dirty="0" smtClean="0"/>
              <a:t> </a:t>
            </a:r>
          </a:p>
          <a:p>
            <a:pPr defTabSz="931754">
              <a:defRPr/>
            </a:pPr>
            <a:r>
              <a:rPr lang="en-US" b="0" baseline="0" dirty="0" smtClean="0"/>
              <a:t>Concentrate mgmt. = ocean disposal (same intensities as intake per TDH, as is calculated for pumping energy based on pump/motor efficiencies)</a:t>
            </a:r>
            <a:endParaRPr lang="en-US" b="0" dirty="0" smtClean="0"/>
          </a:p>
        </p:txBody>
      </p:sp>
    </p:spTree>
    <p:extLst>
      <p:ext uri="{BB962C8B-B14F-4D97-AF65-F5344CB8AC3E}">
        <p14:creationId xmlns:p14="http://schemas.microsoft.com/office/powerpoint/2010/main" val="3772304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703263"/>
            <a:ext cx="4630738" cy="3473450"/>
          </a:xfrm>
        </p:spPr>
      </p:sp>
      <p:sp>
        <p:nvSpPr>
          <p:cNvPr id="3" name="Notes Placeholder 2"/>
          <p:cNvSpPr>
            <a:spLocks noGrp="1"/>
          </p:cNvSpPr>
          <p:nvPr>
            <p:ph type="body" idx="1"/>
          </p:nvPr>
        </p:nvSpPr>
        <p:spPr/>
        <p:txBody>
          <a:bodyPr>
            <a:normAutofit lnSpcReduction="10000"/>
          </a:bodyPr>
          <a:lstStyle/>
          <a:p>
            <a:pPr defTabSz="931754">
              <a:defRPr/>
            </a:pPr>
            <a:r>
              <a:rPr lang="en-US" dirty="0" smtClean="0"/>
              <a:t>Intake</a:t>
            </a:r>
            <a:r>
              <a:rPr lang="en-US" baseline="0" dirty="0" smtClean="0"/>
              <a:t> and concentrate management values are </a:t>
            </a:r>
            <a:r>
              <a:rPr lang="en-US" baseline="0" dirty="0" err="1" smtClean="0"/>
              <a:t>TBtu</a:t>
            </a:r>
            <a:r>
              <a:rPr lang="en-US" baseline="0" dirty="0" smtClean="0"/>
              <a:t>/year/TDH – would vary based on total TDH</a:t>
            </a:r>
          </a:p>
          <a:p>
            <a:r>
              <a:rPr lang="en-US" sz="1800" dirty="0"/>
              <a:t>- An R&amp;D Energy Savings Opportunity for post-treatment that is well supported by the literature could not be found</a:t>
            </a:r>
          </a:p>
          <a:p>
            <a:r>
              <a:rPr lang="en-US" sz="1800" dirty="0"/>
              <a:t>-The PM energy consumption is based on today’s knowledge of R&amp;D technologies tested between laboratory and demonstration scale, referencing the lowest energy intensity value (in this case for semi-bath RO for the desalination unit operation) in the available literature. Current research at the </a:t>
            </a:r>
            <a:r>
              <a:rPr lang="en-US" sz="1800" dirty="0" smtClean="0"/>
              <a:t>theoretical </a:t>
            </a:r>
            <a:r>
              <a:rPr lang="en-US" sz="1800" dirty="0"/>
              <a:t>level (which does not meet PM definitions) of other systems or technologies may drive the PM energy consumption lower, closer to TM energy consumption. One example is fully batch RO, which when tested at a laboratory or higher scale may show a decrease in energy consumption </a:t>
            </a:r>
          </a:p>
          <a:p>
            <a:pPr defTabSz="931754">
              <a:defRPr/>
            </a:pPr>
            <a:endParaRPr lang="en-US" dirty="0" smtClean="0"/>
          </a:p>
          <a:p>
            <a:endParaRPr lang="en-US" dirty="0"/>
          </a:p>
        </p:txBody>
      </p:sp>
    </p:spTree>
    <p:extLst>
      <p:ext uri="{BB962C8B-B14F-4D97-AF65-F5344CB8AC3E}">
        <p14:creationId xmlns:p14="http://schemas.microsoft.com/office/powerpoint/2010/main" val="885333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703263"/>
            <a:ext cx="4630738" cy="3473450"/>
          </a:xfrm>
        </p:spPr>
      </p:sp>
      <p:sp>
        <p:nvSpPr>
          <p:cNvPr id="3" name="Notes Placeholder 2"/>
          <p:cNvSpPr>
            <a:spLocks noGrp="1"/>
          </p:cNvSpPr>
          <p:nvPr>
            <p:ph type="body" idx="1"/>
          </p:nvPr>
        </p:nvSpPr>
        <p:spPr/>
        <p:txBody>
          <a:bodyPr>
            <a:normAutofit lnSpcReduction="10000"/>
          </a:bodyPr>
          <a:lstStyle/>
          <a:p>
            <a:pPr defTabSz="931754">
              <a:defRPr/>
            </a:pPr>
            <a:r>
              <a:rPr lang="en-US" dirty="0" smtClean="0"/>
              <a:t>Intake</a:t>
            </a:r>
            <a:r>
              <a:rPr lang="en-US" baseline="0" dirty="0" smtClean="0"/>
              <a:t> and concentrate management values are </a:t>
            </a:r>
            <a:r>
              <a:rPr lang="en-US" baseline="0" dirty="0" err="1" smtClean="0"/>
              <a:t>TBtu</a:t>
            </a:r>
            <a:r>
              <a:rPr lang="en-US" baseline="0" dirty="0" smtClean="0"/>
              <a:t>/year/TDH – would vary based on total TDH</a:t>
            </a:r>
          </a:p>
          <a:p>
            <a:r>
              <a:rPr lang="en-US" sz="1800" dirty="0"/>
              <a:t>- An R&amp;D Energy Savings Opportunity for post-treatment that is well supported by the literature could not be found</a:t>
            </a:r>
          </a:p>
          <a:p>
            <a:r>
              <a:rPr lang="en-US" sz="1800" dirty="0"/>
              <a:t>-The PM energy consumption is based on today’s knowledge of R&amp;D technologies tested between laboratory and demonstration scale, referencing the lowest energy intensity value (in this case for semi-bath RO for the desalination unit operation) in the available literature. Current research at the </a:t>
            </a:r>
            <a:r>
              <a:rPr lang="en-US" sz="1800" dirty="0" smtClean="0"/>
              <a:t>theoretical </a:t>
            </a:r>
            <a:r>
              <a:rPr lang="en-US" sz="1800" dirty="0"/>
              <a:t>level (which does not meet PM definitions) of other systems or technologies may drive the PM energy consumption lower, closer to TM energy consumption. One example is fully batch RO, which when tested at a laboratory or higher scale may show a decrease in energy consumption </a:t>
            </a:r>
          </a:p>
          <a:p>
            <a:pPr defTabSz="931754">
              <a:defRPr/>
            </a:pPr>
            <a:endParaRPr lang="en-US" dirty="0" smtClean="0"/>
          </a:p>
          <a:p>
            <a:endParaRPr lang="en-US" dirty="0"/>
          </a:p>
        </p:txBody>
      </p:sp>
    </p:spTree>
    <p:extLst>
      <p:ext uri="{BB962C8B-B14F-4D97-AF65-F5344CB8AC3E}">
        <p14:creationId xmlns:p14="http://schemas.microsoft.com/office/powerpoint/2010/main" val="885333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31509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Industrial is manufacturing and</a:t>
            </a:r>
            <a:r>
              <a:rPr lang="en-US" baseline="0" dirty="0" smtClean="0"/>
              <a:t> construction</a:t>
            </a:r>
            <a:endParaRPr lang="en-US" dirty="0"/>
          </a:p>
        </p:txBody>
      </p:sp>
    </p:spTree>
    <p:extLst>
      <p:ext uri="{BB962C8B-B14F-4D97-AF65-F5344CB8AC3E}">
        <p14:creationId xmlns:p14="http://schemas.microsoft.com/office/powerpoint/2010/main" val="2169223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Estimates of manufacturing</a:t>
            </a:r>
            <a:r>
              <a:rPr lang="en-US" baseline="0" dirty="0" smtClean="0"/>
              <a:t> water use by state and county in the US (includes surface, ground, and public supply)</a:t>
            </a:r>
          </a:p>
          <a:p>
            <a:r>
              <a:rPr lang="en-US" baseline="0" dirty="0" smtClean="0"/>
              <a:t>Shows which states use the most water and where in the state water is used</a:t>
            </a:r>
          </a:p>
          <a:p>
            <a:r>
              <a:rPr lang="en-US" baseline="0" dirty="0" smtClean="0"/>
              <a:t>Can see where specifically in a state water is withdrawn (e.g., Houston area and not west Texas)</a:t>
            </a:r>
            <a:endParaRPr lang="en-US" dirty="0"/>
          </a:p>
        </p:txBody>
      </p:sp>
    </p:spTree>
    <p:extLst>
      <p:ext uri="{BB962C8B-B14F-4D97-AF65-F5344CB8AC3E}">
        <p14:creationId xmlns:p14="http://schemas.microsoft.com/office/powerpoint/2010/main" val="2932434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34392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Further breakdown of how</a:t>
            </a:r>
            <a:r>
              <a:rPr lang="en-US" baseline="0" dirty="0" smtClean="0"/>
              <a:t> much water is withdrawn for each industry in each state. Primary metals in Indiana is by far the largest water withdrawal.</a:t>
            </a:r>
            <a:endParaRPr lang="en-US" dirty="0"/>
          </a:p>
        </p:txBody>
      </p:sp>
    </p:spTree>
    <p:extLst>
      <p:ext uri="{BB962C8B-B14F-4D97-AF65-F5344CB8AC3E}">
        <p14:creationId xmlns:p14="http://schemas.microsoft.com/office/powerpoint/2010/main" val="740929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Consumptive water use by state and sector. For</a:t>
            </a:r>
            <a:r>
              <a:rPr lang="en-US" baseline="0" dirty="0" smtClean="0"/>
              <a:t> consumptive water use, LA is the largest user (Indiana had the most water withdrawn per the previous slide)</a:t>
            </a:r>
            <a:endParaRPr lang="en-US" dirty="0"/>
          </a:p>
        </p:txBody>
      </p:sp>
    </p:spTree>
    <p:extLst>
      <p:ext uri="{BB962C8B-B14F-4D97-AF65-F5344CB8AC3E}">
        <p14:creationId xmlns:p14="http://schemas.microsoft.com/office/powerpoint/2010/main" val="3840733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 </a:t>
            </a:r>
            <a:r>
              <a:rPr lang="en-US" baseline="0" dirty="0" smtClean="0"/>
              <a:t>s</a:t>
            </a:r>
            <a:r>
              <a:rPr lang="en-US" dirty="0" smtClean="0"/>
              <a:t>hows water withdrawals</a:t>
            </a:r>
            <a:r>
              <a:rPr lang="en-US" baseline="0" dirty="0" smtClean="0"/>
              <a:t> by sector across the US. Paper, Primary Metals, and Chemicals (in order) withdraw the most water</a:t>
            </a:r>
          </a:p>
          <a:p>
            <a:r>
              <a:rPr lang="en-US" baseline="0" dirty="0" smtClean="0"/>
              <a:t>Bottom – show consumptive water use by sector across the US. Chemicals is the largest consumptive water use followed by Primary Metals and Petroleum.</a:t>
            </a:r>
            <a:endParaRPr lang="en-US" dirty="0"/>
          </a:p>
        </p:txBody>
      </p:sp>
      <p:sp>
        <p:nvSpPr>
          <p:cNvPr id="4" name="Slide Number Placeholder 3"/>
          <p:cNvSpPr>
            <a:spLocks noGrp="1"/>
          </p:cNvSpPr>
          <p:nvPr>
            <p:ph type="sldNum" sz="quarter" idx="10"/>
          </p:nvPr>
        </p:nvSpPr>
        <p:spPr/>
        <p:txBody>
          <a:bodyPr/>
          <a:lstStyle/>
          <a:p>
            <a:fld id="{CB7224C7-9F7D-4FCD-8F62-8C8F24142C7E}" type="slidenum">
              <a:rPr lang="en-US" smtClean="0"/>
              <a:t>37</a:t>
            </a:fld>
            <a:endParaRPr lang="en-US"/>
          </a:p>
        </p:txBody>
      </p:sp>
    </p:spTree>
    <p:extLst>
      <p:ext uri="{BB962C8B-B14F-4D97-AF65-F5344CB8AC3E}">
        <p14:creationId xmlns:p14="http://schemas.microsoft.com/office/powerpoint/2010/main" val="3652153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931774">
              <a:defRPr/>
            </a:pPr>
            <a:r>
              <a:rPr lang="en-US" dirty="0" smtClean="0"/>
              <a:t>Additional</a:t>
            </a:r>
            <a:r>
              <a:rPr lang="en-US" baseline="0" dirty="0" smtClean="0"/>
              <a:t> breakdowns of water withdrawals</a:t>
            </a:r>
            <a:endParaRPr lang="en-US" dirty="0" smtClean="0"/>
          </a:p>
          <a:p>
            <a:endParaRPr lang="en-US" dirty="0"/>
          </a:p>
        </p:txBody>
      </p:sp>
      <p:sp>
        <p:nvSpPr>
          <p:cNvPr id="4" name="Slide Number Placeholder 3"/>
          <p:cNvSpPr>
            <a:spLocks noGrp="1"/>
          </p:cNvSpPr>
          <p:nvPr>
            <p:ph type="sldNum" sz="quarter" idx="10"/>
          </p:nvPr>
        </p:nvSpPr>
        <p:spPr/>
        <p:txBody>
          <a:bodyPr/>
          <a:lstStyle/>
          <a:p>
            <a:fld id="{CB7224C7-9F7D-4FCD-8F62-8C8F24142C7E}" type="slidenum">
              <a:rPr lang="en-US" smtClean="0"/>
              <a:t>38</a:t>
            </a:fld>
            <a:endParaRPr lang="en-US"/>
          </a:p>
        </p:txBody>
      </p:sp>
    </p:spTree>
    <p:extLst>
      <p:ext uri="{BB962C8B-B14F-4D97-AF65-F5344CB8AC3E}">
        <p14:creationId xmlns:p14="http://schemas.microsoft.com/office/powerpoint/2010/main" val="2109703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65208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Plant Water Profiler (PWP) Tool helps industrial plant managers identify how water is being procured and consumed at their plants, quantify true cost of water used in different systems, quantify potential water and cost savings, and list of next steps that could be followed to save water.</a:t>
            </a:r>
          </a:p>
          <a:p>
            <a:endParaRPr lang="en-US" dirty="0"/>
          </a:p>
        </p:txBody>
      </p:sp>
    </p:spTree>
    <p:extLst>
      <p:ext uri="{BB962C8B-B14F-4D97-AF65-F5344CB8AC3E}">
        <p14:creationId xmlns:p14="http://schemas.microsoft.com/office/powerpoint/2010/main" val="2345452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lgn="just">
              <a:buFont typeface="Arial" panose="020B0604020202020204" pitchFamily="34" charset="0"/>
              <a:buChar char="•"/>
            </a:pPr>
            <a:r>
              <a:rPr lang="en-US" dirty="0">
                <a:latin typeface="Franklin Gothic Book" charset="0"/>
                <a:ea typeface="Franklin Gothic Book" charset="0"/>
                <a:cs typeface="Franklin Gothic Book" charset="0"/>
              </a:rPr>
              <a:t>Preliminary results from harmonization study of MWF usage based on published experimental data in peer-reviewed literature.</a:t>
            </a:r>
          </a:p>
          <a:p>
            <a:pPr marL="349415" indent="-349415">
              <a:buFont typeface="Arial" panose="020B0604020202020204" pitchFamily="34" charset="0"/>
              <a:buChar char="•"/>
            </a:pPr>
            <a:r>
              <a:rPr lang="en-US" dirty="0">
                <a:latin typeface="Franklin Gothic Book" charset="0"/>
                <a:ea typeface="Franklin Gothic Book" charset="0"/>
                <a:cs typeface="Franklin Gothic Book" charset="0"/>
              </a:rPr>
              <a:t>By eliminating direct water use, gas-based MWFs reduce exposure to air-borne particulates, endotoxins, carcinogens, and bacteria associated with aqueous MWFs in machine shops.</a:t>
            </a:r>
          </a:p>
          <a:p>
            <a:pPr marL="349415" indent="-349415" algn="just">
              <a:buFont typeface="Arial" panose="020B0604020202020204" pitchFamily="34" charset="0"/>
              <a:buChar char="•"/>
            </a:pPr>
            <a:r>
              <a:rPr lang="en-US" dirty="0">
                <a:latin typeface="Franklin Gothic Book" charset="0"/>
                <a:ea typeface="Franklin Gothic Book" charset="0"/>
                <a:cs typeface="Franklin Gothic Book" charset="0"/>
              </a:rPr>
              <a:t>Use-phase water and health benefits of gas-based MWFs must be evaluated against higher upstream air emissions associated with the fossil energy used to produce N</a:t>
            </a:r>
            <a:r>
              <a:rPr lang="en-US" baseline="-25000" dirty="0">
                <a:latin typeface="Franklin Gothic Book" charset="0"/>
                <a:ea typeface="Franklin Gothic Book" charset="0"/>
                <a:cs typeface="Franklin Gothic Book" charset="0"/>
              </a:rPr>
              <a:t>2</a:t>
            </a:r>
            <a:r>
              <a:rPr lang="en-US" dirty="0">
                <a:latin typeface="Franklin Gothic Book" charset="0"/>
                <a:ea typeface="Franklin Gothic Book" charset="0"/>
                <a:cs typeface="Franklin Gothic Book" charset="0"/>
              </a:rPr>
              <a:t>, CO</a:t>
            </a:r>
            <a:r>
              <a:rPr lang="en-US" baseline="-25000" dirty="0">
                <a:latin typeface="Franklin Gothic Book" charset="0"/>
                <a:ea typeface="Franklin Gothic Book" charset="0"/>
                <a:cs typeface="Franklin Gothic Book" charset="0"/>
              </a:rPr>
              <a:t>2</a:t>
            </a:r>
            <a:r>
              <a:rPr lang="en-US" dirty="0">
                <a:latin typeface="Franklin Gothic Book" charset="0"/>
                <a:ea typeface="Franklin Gothic Book" charset="0"/>
                <a:cs typeface="Franklin Gothic Book" charset="0"/>
              </a:rPr>
              <a:t>, and compressed air.</a:t>
            </a:r>
          </a:p>
          <a:p>
            <a:endParaRPr lang="en-US" dirty="0"/>
          </a:p>
        </p:txBody>
      </p:sp>
    </p:spTree>
    <p:extLst>
      <p:ext uri="{BB962C8B-B14F-4D97-AF65-F5344CB8AC3E}">
        <p14:creationId xmlns:p14="http://schemas.microsoft.com/office/powerpoint/2010/main" val="32520645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10154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703263"/>
            <a:ext cx="4630738" cy="3473450"/>
          </a:xfrm>
        </p:spPr>
      </p:sp>
      <p:sp>
        <p:nvSpPr>
          <p:cNvPr id="3" name="Notes Placeholder 2"/>
          <p:cNvSpPr>
            <a:spLocks noGrp="1"/>
          </p:cNvSpPr>
          <p:nvPr>
            <p:ph type="body" idx="1"/>
          </p:nvPr>
        </p:nvSpPr>
        <p:spPr/>
        <p:txBody>
          <a:bodyPr/>
          <a:lstStyle/>
          <a:p>
            <a:pPr defTabSz="931754">
              <a:defRPr/>
            </a:pPr>
            <a:r>
              <a:rPr lang="en-US" dirty="0" smtClean="0"/>
              <a:t>Intake/Concentrate:</a:t>
            </a:r>
          </a:p>
          <a:p>
            <a:pPr defTabSz="931754">
              <a:defRPr/>
            </a:pPr>
            <a:r>
              <a:rPr lang="en-US" dirty="0" smtClean="0"/>
              <a:t>CT: 72.9% pump efficiency and 95% motor efficiency = 69.3%</a:t>
            </a:r>
            <a:r>
              <a:rPr lang="en-US" baseline="0" dirty="0" smtClean="0"/>
              <a:t> system efficiency</a:t>
            </a:r>
            <a:endParaRPr lang="en-US" dirty="0" smtClean="0"/>
          </a:p>
          <a:p>
            <a:pPr defTabSz="931754">
              <a:defRPr/>
            </a:pPr>
            <a:r>
              <a:rPr lang="en-US" dirty="0" smtClean="0"/>
              <a:t>SOA: 81%</a:t>
            </a:r>
            <a:r>
              <a:rPr lang="en-US" baseline="0" dirty="0" smtClean="0"/>
              <a:t> pump efficiency and 95.8% motor efficiency = 77.6% system efficiency </a:t>
            </a:r>
          </a:p>
          <a:p>
            <a:pPr defTabSz="931754">
              <a:defRPr/>
            </a:pPr>
            <a:r>
              <a:rPr lang="en-US" baseline="0" dirty="0" smtClean="0"/>
              <a:t>PM: 84.8% pump efficiency and 96.6% motor efficiency = 81.9% system efficiency</a:t>
            </a:r>
          </a:p>
          <a:p>
            <a:pPr defTabSz="931754">
              <a:defRPr/>
            </a:pPr>
            <a:r>
              <a:rPr lang="en-US" baseline="0" dirty="0" smtClean="0"/>
              <a:t>TM: 100% pump efficiency and 100% motor efficiency = 100% system efficiency</a:t>
            </a:r>
            <a:endParaRPr lang="en-US" dirty="0" smtClean="0"/>
          </a:p>
          <a:p>
            <a:endParaRPr lang="en-US" dirty="0"/>
          </a:p>
        </p:txBody>
      </p:sp>
    </p:spTree>
    <p:extLst>
      <p:ext uri="{BB962C8B-B14F-4D97-AF65-F5344CB8AC3E}">
        <p14:creationId xmlns:p14="http://schemas.microsoft.com/office/powerpoint/2010/main" val="28409975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703263"/>
            <a:ext cx="4630738" cy="3473450"/>
          </a:xfrm>
        </p:spPr>
      </p:sp>
      <p:sp>
        <p:nvSpPr>
          <p:cNvPr id="3" name="Notes Placeholder 2"/>
          <p:cNvSpPr>
            <a:spLocks noGrp="1"/>
          </p:cNvSpPr>
          <p:nvPr>
            <p:ph type="body" idx="1"/>
          </p:nvPr>
        </p:nvSpPr>
        <p:spPr/>
        <p:txBody>
          <a:bodyPr/>
          <a:lstStyle/>
          <a:p>
            <a:pPr defTabSz="931754">
              <a:defRPr/>
            </a:pPr>
            <a:r>
              <a:rPr lang="en-US" dirty="0" smtClean="0"/>
              <a:t>Intake/Concentrate:</a:t>
            </a:r>
          </a:p>
          <a:p>
            <a:pPr defTabSz="931754">
              <a:defRPr/>
            </a:pPr>
            <a:r>
              <a:rPr lang="en-US" dirty="0" smtClean="0"/>
              <a:t>CT: 72.9% pump efficiency and 95% motor efficiency = 69.3%</a:t>
            </a:r>
            <a:r>
              <a:rPr lang="en-US" baseline="0" dirty="0" smtClean="0"/>
              <a:t> system efficiency</a:t>
            </a:r>
            <a:endParaRPr lang="en-US" dirty="0" smtClean="0"/>
          </a:p>
          <a:p>
            <a:pPr defTabSz="931754">
              <a:defRPr/>
            </a:pPr>
            <a:r>
              <a:rPr lang="en-US" dirty="0" smtClean="0"/>
              <a:t>SOA: 81%</a:t>
            </a:r>
            <a:r>
              <a:rPr lang="en-US" baseline="0" dirty="0" smtClean="0"/>
              <a:t> pump efficiency and 95.8% motor efficiency = 77.6% system efficiency </a:t>
            </a:r>
          </a:p>
          <a:p>
            <a:pPr defTabSz="931754">
              <a:defRPr/>
            </a:pPr>
            <a:r>
              <a:rPr lang="en-US" baseline="0" dirty="0" smtClean="0"/>
              <a:t>PM: 84.8% pump efficiency and 96.6% motor efficiency = 81.9% system efficiency</a:t>
            </a:r>
          </a:p>
          <a:p>
            <a:pPr defTabSz="931754">
              <a:defRPr/>
            </a:pPr>
            <a:r>
              <a:rPr lang="en-US" baseline="0" dirty="0" smtClean="0"/>
              <a:t>TM: 100% pump efficiency and 100% motor efficiency = 100% system efficiency</a:t>
            </a:r>
            <a:endParaRPr lang="en-US" dirty="0" smtClean="0"/>
          </a:p>
          <a:p>
            <a:endParaRPr lang="en-US" dirty="0"/>
          </a:p>
        </p:txBody>
      </p:sp>
    </p:spTree>
    <p:extLst>
      <p:ext uri="{BB962C8B-B14F-4D97-AF65-F5344CB8AC3E}">
        <p14:creationId xmlns:p14="http://schemas.microsoft.com/office/powerpoint/2010/main" val="2840997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49354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703263"/>
            <a:ext cx="4630738" cy="3473450"/>
          </a:xfrm>
        </p:spPr>
      </p:sp>
      <p:sp>
        <p:nvSpPr>
          <p:cNvPr id="3" name="Notes Placeholder 2"/>
          <p:cNvSpPr>
            <a:spLocks noGrp="1"/>
          </p:cNvSpPr>
          <p:nvPr>
            <p:ph type="body" idx="1"/>
          </p:nvPr>
        </p:nvSpPr>
        <p:spPr/>
        <p:txBody>
          <a:bodyPr/>
          <a:lstStyle/>
          <a:p>
            <a:pPr defTabSz="931754">
              <a:defRPr/>
            </a:pPr>
            <a:r>
              <a:rPr lang="en-US" dirty="0" smtClean="0"/>
              <a:t>Intake/Concentrate:</a:t>
            </a:r>
          </a:p>
          <a:p>
            <a:pPr defTabSz="931754">
              <a:defRPr/>
            </a:pPr>
            <a:r>
              <a:rPr lang="en-US" dirty="0" smtClean="0"/>
              <a:t>CT: 72.9% pump efficiency and 95% motor efficiency = 69.3%</a:t>
            </a:r>
            <a:r>
              <a:rPr lang="en-US" baseline="0" dirty="0" smtClean="0"/>
              <a:t> system efficiency</a:t>
            </a:r>
            <a:endParaRPr lang="en-US" dirty="0" smtClean="0"/>
          </a:p>
          <a:p>
            <a:pPr defTabSz="931754">
              <a:defRPr/>
            </a:pPr>
            <a:r>
              <a:rPr lang="en-US" dirty="0" smtClean="0"/>
              <a:t>SOA: 81%</a:t>
            </a:r>
            <a:r>
              <a:rPr lang="en-US" baseline="0" dirty="0" smtClean="0"/>
              <a:t> pump efficiency and 95.8% motor efficiency = 77.6% system efficiency </a:t>
            </a:r>
          </a:p>
          <a:p>
            <a:pPr defTabSz="931754">
              <a:defRPr/>
            </a:pPr>
            <a:r>
              <a:rPr lang="en-US" baseline="0" dirty="0" smtClean="0"/>
              <a:t>PM: 84.8% pump efficiency and 96.6% motor efficiency = 81.9% system efficiency</a:t>
            </a:r>
          </a:p>
          <a:p>
            <a:pPr defTabSz="931754">
              <a:defRPr/>
            </a:pPr>
            <a:r>
              <a:rPr lang="en-US" baseline="0" dirty="0" smtClean="0"/>
              <a:t>TM: 100% pump efficiency and 100% motor efficiency = 100% system efficiency</a:t>
            </a:r>
            <a:endParaRPr lang="en-US" dirty="0" smtClean="0"/>
          </a:p>
          <a:p>
            <a:endParaRPr lang="en-US" dirty="0"/>
          </a:p>
        </p:txBody>
      </p:sp>
    </p:spTree>
    <p:extLst>
      <p:ext uri="{BB962C8B-B14F-4D97-AF65-F5344CB8AC3E}">
        <p14:creationId xmlns:p14="http://schemas.microsoft.com/office/powerpoint/2010/main" val="28409975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a:t>
            </a:r>
            <a:r>
              <a:rPr lang="en-US" baseline="0" dirty="0" smtClean="0"/>
              <a:t> breakdowns of water withdrawals</a:t>
            </a:r>
            <a:endParaRPr lang="en-US" dirty="0"/>
          </a:p>
        </p:txBody>
      </p:sp>
    </p:spTree>
    <p:extLst>
      <p:ext uri="{BB962C8B-B14F-4D97-AF65-F5344CB8AC3E}">
        <p14:creationId xmlns:p14="http://schemas.microsoft.com/office/powerpoint/2010/main" val="20636901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Additional</a:t>
            </a:r>
            <a:r>
              <a:rPr lang="en-US" baseline="0" dirty="0" smtClean="0"/>
              <a:t> breakdowns of water withdrawals</a:t>
            </a:r>
            <a:endParaRPr lang="en-US" dirty="0" smtClean="0"/>
          </a:p>
          <a:p>
            <a:endParaRPr lang="en-US" dirty="0"/>
          </a:p>
        </p:txBody>
      </p:sp>
    </p:spTree>
    <p:extLst>
      <p:ext uri="{BB962C8B-B14F-4D97-AF65-F5344CB8AC3E}">
        <p14:creationId xmlns:p14="http://schemas.microsoft.com/office/powerpoint/2010/main" val="26586682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Additional</a:t>
            </a:r>
            <a:r>
              <a:rPr lang="en-US" baseline="0" dirty="0" smtClean="0"/>
              <a:t> breakdowns of water withdrawals</a:t>
            </a:r>
            <a:endParaRPr lang="en-US" dirty="0" smtClean="0"/>
          </a:p>
          <a:p>
            <a:endParaRPr lang="en-US" dirty="0"/>
          </a:p>
        </p:txBody>
      </p:sp>
    </p:spTree>
    <p:extLst>
      <p:ext uri="{BB962C8B-B14F-4D97-AF65-F5344CB8AC3E}">
        <p14:creationId xmlns:p14="http://schemas.microsoft.com/office/powerpoint/2010/main" val="21097033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9467" y="697230"/>
            <a:ext cx="6231467"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224C7-9F7D-4FCD-8F62-8C8F24142C7E}" type="slidenum">
              <a:rPr lang="en-US" smtClean="0"/>
              <a:t>53</a:t>
            </a:fld>
            <a:endParaRPr lang="en-US"/>
          </a:p>
        </p:txBody>
      </p:sp>
    </p:spTree>
    <p:extLst>
      <p:ext uri="{BB962C8B-B14F-4D97-AF65-F5344CB8AC3E}">
        <p14:creationId xmlns:p14="http://schemas.microsoft.com/office/powerpoint/2010/main" val="31402566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703263"/>
            <a:ext cx="4630738" cy="3473450"/>
          </a:xfrm>
        </p:spPr>
      </p:sp>
      <p:sp>
        <p:nvSpPr>
          <p:cNvPr id="3" name="Notes Placeholder 2"/>
          <p:cNvSpPr>
            <a:spLocks noGrp="1"/>
          </p:cNvSpPr>
          <p:nvPr>
            <p:ph type="body" idx="1"/>
          </p:nvPr>
        </p:nvSpPr>
        <p:spPr/>
        <p:txBody>
          <a:bodyPr/>
          <a:lstStyle/>
          <a:p>
            <a:endParaRPr lang="en-US" baseline="0" dirty="0" smtClean="0"/>
          </a:p>
        </p:txBody>
      </p:sp>
    </p:spTree>
    <p:extLst>
      <p:ext uri="{BB962C8B-B14F-4D97-AF65-F5344CB8AC3E}">
        <p14:creationId xmlns:p14="http://schemas.microsoft.com/office/powerpoint/2010/main" val="1019954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Desalination:</a:t>
            </a:r>
          </a:p>
          <a:p>
            <a:pPr lvl="1"/>
            <a:r>
              <a:rPr lang="en-US" dirty="0" smtClean="0"/>
              <a:t>Seawater to produce municipal potable water w/ RO, MSF, and MED candidates in focus</a:t>
            </a:r>
          </a:p>
          <a:p>
            <a:pPr lvl="1"/>
            <a:r>
              <a:rPr lang="en-US" dirty="0" smtClean="0"/>
              <a:t>Brackish water to produce potable water w/CDI, EDR, MF/NF, RO as candidates</a:t>
            </a:r>
          </a:p>
          <a:p>
            <a:r>
              <a:rPr lang="en-US" dirty="0" smtClean="0"/>
              <a:t>Manufacturing</a:t>
            </a:r>
          </a:p>
          <a:p>
            <a:pPr lvl="1"/>
            <a:r>
              <a:rPr lang="en-US" dirty="0" smtClean="0"/>
              <a:t>Opportunities to jointly reduce energy and water in specific sectors w/ sectors chosen based on watershed impact</a:t>
            </a:r>
          </a:p>
          <a:p>
            <a:r>
              <a:rPr lang="en-US" dirty="0" smtClean="0"/>
              <a:t>Oil and gas: High Salinity feed water with variable contaminant mix to produce industrial/agriculture grade water w/ FO, RO among viable candidates</a:t>
            </a:r>
          </a:p>
          <a:p>
            <a:r>
              <a:rPr lang="en-US" dirty="0" smtClean="0"/>
              <a:t>Municipal W/WWT: Opportunities to reduce energy consumption of the water and wastewater sectors,  including advanced resource recovery and reuse possibilities </a:t>
            </a:r>
          </a:p>
          <a:p>
            <a:endParaRPr lang="en-US" dirty="0"/>
          </a:p>
        </p:txBody>
      </p:sp>
    </p:spTree>
    <p:extLst>
      <p:ext uri="{BB962C8B-B14F-4D97-AF65-F5344CB8AC3E}">
        <p14:creationId xmlns:p14="http://schemas.microsoft.com/office/powerpoint/2010/main" val="3227060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2875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703263"/>
            <a:ext cx="4630738" cy="3473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4239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1318926" eaLnBrk="0" fontAlgn="base" hangingPunct="0">
              <a:spcBef>
                <a:spcPct val="30000"/>
              </a:spcBef>
              <a:spcAft>
                <a:spcPct val="0"/>
              </a:spcAft>
              <a:defRPr/>
            </a:pPr>
            <a:r>
              <a:rPr lang="en-US" dirty="0" smtClean="0"/>
              <a:t>Which ones have been done (list sectors)</a:t>
            </a:r>
          </a:p>
          <a:p>
            <a:r>
              <a:rPr lang="en-US" dirty="0" smtClean="0"/>
              <a:t> - Completed (published in 2015):</a:t>
            </a:r>
          </a:p>
          <a:p>
            <a:r>
              <a:rPr lang="en-US" baseline="0" dirty="0" smtClean="0"/>
              <a:t>     - Chemicals</a:t>
            </a:r>
          </a:p>
          <a:p>
            <a:r>
              <a:rPr lang="en-US" baseline="0" dirty="0" smtClean="0"/>
              <a:t>     - Petroleum Refining</a:t>
            </a:r>
          </a:p>
          <a:p>
            <a:r>
              <a:rPr lang="en-US" baseline="0" dirty="0" smtClean="0"/>
              <a:t>     - Pulp and Paper</a:t>
            </a:r>
          </a:p>
          <a:p>
            <a:r>
              <a:rPr lang="en-US" baseline="0" dirty="0" smtClean="0"/>
              <a:t>     - Iron and Steel</a:t>
            </a:r>
          </a:p>
          <a:p>
            <a:r>
              <a:rPr lang="en-US" baseline="0" dirty="0" smtClean="0"/>
              <a:t> - Draft Lightweight Materials (published in draft 3/16)</a:t>
            </a:r>
          </a:p>
          <a:p>
            <a:r>
              <a:rPr lang="en-US" baseline="0" dirty="0" smtClean="0"/>
              <a:t>     - Advanced High Strength Steel</a:t>
            </a:r>
          </a:p>
          <a:p>
            <a:r>
              <a:rPr lang="en-US" baseline="0" dirty="0" smtClean="0"/>
              <a:t>     - Aluminum</a:t>
            </a:r>
          </a:p>
          <a:p>
            <a:r>
              <a:rPr lang="en-US" baseline="0" dirty="0" smtClean="0"/>
              <a:t>     - Titanium</a:t>
            </a:r>
          </a:p>
          <a:p>
            <a:r>
              <a:rPr lang="en-US" baseline="0" dirty="0" smtClean="0"/>
              <a:t>     - Magnesium</a:t>
            </a:r>
          </a:p>
          <a:p>
            <a:r>
              <a:rPr lang="en-US" baseline="0" dirty="0" smtClean="0"/>
              <a:t>     - Carbon Fiber Reinforced Polymer Composites</a:t>
            </a:r>
          </a:p>
          <a:p>
            <a:r>
              <a:rPr lang="en-US" baseline="0" dirty="0" smtClean="0"/>
              <a:t>     - Glass Fiber Reinforced Polymer Composites</a:t>
            </a:r>
          </a:p>
        </p:txBody>
      </p:sp>
    </p:spTree>
    <p:extLst>
      <p:ext uri="{BB962C8B-B14F-4D97-AF65-F5344CB8AC3E}">
        <p14:creationId xmlns:p14="http://schemas.microsoft.com/office/powerpoint/2010/main" val="1321006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76" indent="-171176">
              <a:buFontTx/>
              <a:buChar char="-"/>
            </a:pPr>
            <a:endParaRPr lang="en-US" sz="1000" dirty="0"/>
          </a:p>
        </p:txBody>
      </p:sp>
    </p:spTree>
    <p:extLst>
      <p:ext uri="{BB962C8B-B14F-4D97-AF65-F5344CB8AC3E}">
        <p14:creationId xmlns:p14="http://schemas.microsoft.com/office/powerpoint/2010/main" val="2330477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703263"/>
            <a:ext cx="4630738" cy="3473450"/>
          </a:xfrm>
        </p:spPr>
      </p:sp>
      <p:sp>
        <p:nvSpPr>
          <p:cNvPr id="3" name="Notes Placeholder 2"/>
          <p:cNvSpPr>
            <a:spLocks noGrp="1"/>
          </p:cNvSpPr>
          <p:nvPr>
            <p:ph type="body" idx="1"/>
          </p:nvPr>
        </p:nvSpPr>
        <p:spPr/>
        <p:txBody>
          <a:bodyPr>
            <a:normAutofit fontScale="77500" lnSpcReduction="20000"/>
          </a:bodyPr>
          <a:lstStyle/>
          <a:p>
            <a:r>
              <a:rPr lang="en-US" dirty="0"/>
              <a:t>Purpose of image:</a:t>
            </a:r>
          </a:p>
          <a:p>
            <a:r>
              <a:rPr lang="en-US" dirty="0"/>
              <a:t>1) To visualize the potential applications for desalination technologies to treat water across water sources and end use requirements</a:t>
            </a:r>
          </a:p>
          <a:p>
            <a:r>
              <a:rPr lang="en-US" dirty="0"/>
              <a:t>2) To provide a means to eliminate/select desalination technologies based on application and site considerations</a:t>
            </a:r>
          </a:p>
          <a:p>
            <a:r>
              <a:rPr lang="en-US" dirty="0"/>
              <a:t>3) Selection of appropriate technology/application pair will depend on the various criteria identified </a:t>
            </a:r>
            <a:r>
              <a:rPr lang="en-US" dirty="0" smtClean="0"/>
              <a:t>in later slide (“</a:t>
            </a:r>
            <a:r>
              <a:rPr lang="en-US" dirty="0"/>
              <a:t>Tracking Relevant Characteristics: Whole System”)</a:t>
            </a:r>
          </a:p>
          <a:p>
            <a:endParaRPr lang="en-US" dirty="0"/>
          </a:p>
          <a:p>
            <a:r>
              <a:rPr lang="en-US" dirty="0"/>
              <a:t>Sources:</a:t>
            </a:r>
          </a:p>
          <a:p>
            <a:r>
              <a:rPr lang="en-US" dirty="0"/>
              <a:t>Rao, </a:t>
            </a:r>
            <a:r>
              <a:rPr lang="en-US" dirty="0" err="1"/>
              <a:t>Prakash,Arian</a:t>
            </a:r>
            <a:r>
              <a:rPr lang="en-US" dirty="0"/>
              <a:t> </a:t>
            </a:r>
            <a:r>
              <a:rPr lang="en-US" dirty="0" err="1"/>
              <a:t>Aghajanzadeh</a:t>
            </a:r>
            <a:r>
              <a:rPr lang="en-US" dirty="0"/>
              <a:t>, Paul </a:t>
            </a:r>
            <a:r>
              <a:rPr lang="en-US" dirty="0" err="1"/>
              <a:t>Sheaffer</a:t>
            </a:r>
            <a:r>
              <a:rPr lang="en-US" dirty="0"/>
              <a:t>, William R. Morrow, III, Sabine </a:t>
            </a:r>
            <a:r>
              <a:rPr lang="en-US" dirty="0" err="1"/>
              <a:t>Brueske</a:t>
            </a:r>
            <a:r>
              <a:rPr lang="en-US" dirty="0"/>
              <a:t>, Caroline </a:t>
            </a:r>
            <a:r>
              <a:rPr lang="en-US" dirty="0" err="1"/>
              <a:t>Dollinger</a:t>
            </a:r>
            <a:r>
              <a:rPr lang="en-US" dirty="0"/>
              <a:t>, Kevin Price, </a:t>
            </a:r>
            <a:r>
              <a:rPr lang="en-US" dirty="0" err="1"/>
              <a:t>Prateeti</a:t>
            </a:r>
            <a:r>
              <a:rPr lang="en-US" dirty="0"/>
              <a:t> </a:t>
            </a:r>
            <a:r>
              <a:rPr lang="en-US" dirty="0" err="1"/>
              <a:t>Sarker</a:t>
            </a:r>
            <a:r>
              <a:rPr lang="en-US" dirty="0"/>
              <a:t>, Nicholas Ward, and Joe </a:t>
            </a:r>
            <a:r>
              <a:rPr lang="en-US" dirty="0" err="1"/>
              <a:t>Cresko</a:t>
            </a:r>
            <a:r>
              <a:rPr lang="en-US" dirty="0"/>
              <a:t>. Volume 1: Survey of Available Information in Support of the Energy-Water Bandwidth Study of Desalination Systems. Lawrence Berkeley National Laboratory, 2016.</a:t>
            </a:r>
            <a:br>
              <a:rPr lang="en-US" dirty="0"/>
            </a:br>
            <a:endParaRPr lang="en-US" dirty="0"/>
          </a:p>
          <a:p>
            <a:r>
              <a:rPr lang="en-US" dirty="0" err="1"/>
              <a:t>Alameddine</a:t>
            </a:r>
            <a:r>
              <a:rPr lang="en-US" dirty="0"/>
              <a:t>, M. El-</a:t>
            </a:r>
            <a:r>
              <a:rPr lang="en-US" dirty="0" err="1"/>
              <a:t>Fadel</a:t>
            </a:r>
            <a:r>
              <a:rPr lang="en-US" dirty="0"/>
              <a:t>, Brine discharge from desalination plants: a modeling approach to an optimized outfall design. Desalination 214 (2007) 241-260</a:t>
            </a:r>
          </a:p>
          <a:p>
            <a:endParaRPr lang="en-US" dirty="0"/>
          </a:p>
          <a:p>
            <a:r>
              <a:rPr lang="en-US" dirty="0"/>
              <a:t>Joseph </a:t>
            </a:r>
            <a:r>
              <a:rPr lang="en-US" dirty="0" err="1"/>
              <a:t>Imbrogno</a:t>
            </a:r>
            <a:r>
              <a:rPr lang="en-US" dirty="0"/>
              <a:t>, Georges Belfort. Membrane Desalination: Where Are We, and What Can We Learn from Fundamentals? </a:t>
            </a:r>
            <a:r>
              <a:rPr lang="en-US" dirty="0" err="1"/>
              <a:t>Annu</a:t>
            </a:r>
            <a:r>
              <a:rPr lang="en-US" dirty="0"/>
              <a:t>. Rev. Chem. </a:t>
            </a:r>
            <a:r>
              <a:rPr lang="en-US" dirty="0" err="1"/>
              <a:t>Biomol</a:t>
            </a:r>
            <a:r>
              <a:rPr lang="en-US" dirty="0"/>
              <a:t> 2016.7:29-64</a:t>
            </a:r>
          </a:p>
          <a:p>
            <a:endParaRPr lang="en-US" dirty="0"/>
          </a:p>
          <a:p>
            <a:r>
              <a:rPr lang="en-US" dirty="0"/>
              <a:t>Scott Jenkins, Jeffrey </a:t>
            </a:r>
            <a:r>
              <a:rPr lang="en-US" dirty="0" err="1"/>
              <a:t>Paduan</a:t>
            </a:r>
            <a:r>
              <a:rPr lang="en-US" dirty="0"/>
              <a:t>, Philip Roberts, Daniel </a:t>
            </a:r>
            <a:r>
              <a:rPr lang="en-US" dirty="0" err="1"/>
              <a:t>Schlenk</a:t>
            </a:r>
            <a:r>
              <a:rPr lang="en-US" dirty="0"/>
              <a:t>, and Judith Weis. Management of Brine Discharges to Coastal Waters Recommendations of a Science Advisory Panel. March 2012.</a:t>
            </a:r>
          </a:p>
          <a:p>
            <a:endParaRPr lang="en-US" dirty="0"/>
          </a:p>
          <a:p>
            <a:r>
              <a:rPr lang="en-US" dirty="0"/>
              <a:t>Salinity of Ultra Pure Water: http://www.lenntech.com/applications/ultrapure/conductivity/water-conductivity.htm</a:t>
            </a:r>
            <a:br>
              <a:rPr lang="en-US" dirty="0"/>
            </a:br>
            <a:endParaRPr lang="en-US" dirty="0"/>
          </a:p>
          <a:p>
            <a:r>
              <a:rPr lang="en-US" dirty="0"/>
              <a:t>Ag water demand: https://water.usgs.gov/edu/wuir.html</a:t>
            </a:r>
            <a:br>
              <a:rPr lang="en-US" dirty="0"/>
            </a:br>
            <a:endParaRPr lang="en-US" dirty="0"/>
          </a:p>
          <a:p>
            <a:r>
              <a:rPr lang="en-US" dirty="0"/>
              <a:t>Residential water demand: https://water.usgs.gov/edu/qa-home-percapita.html</a:t>
            </a:r>
            <a:br>
              <a:rPr lang="en-US" dirty="0"/>
            </a:br>
            <a:endParaRPr lang="en-US" dirty="0"/>
          </a:p>
          <a:p>
            <a:r>
              <a:rPr lang="en-US" dirty="0"/>
              <a:t>Ultra pure water demand (example from a wafer fabrication facility): http://electroiq.com/blog/2007/01/ultrapure-water-markets-and-technologies/</a:t>
            </a:r>
            <a:br>
              <a:rPr lang="en-US" dirty="0"/>
            </a:br>
            <a:endParaRPr lang="en-US" dirty="0"/>
          </a:p>
          <a:p>
            <a:r>
              <a:rPr lang="en-US" dirty="0"/>
              <a:t>Salinity of wastewater: http://www.sciencedirect.com/science/article/pii/S0025326X0800101X?via%3Dihub</a:t>
            </a:r>
            <a:br>
              <a:rPr lang="en-US" dirty="0"/>
            </a:br>
            <a:endParaRPr lang="en-US" dirty="0"/>
          </a:p>
          <a:p>
            <a:r>
              <a:rPr lang="en-US" dirty="0"/>
              <a:t>Volume of O&amp;G produced water: http://www.ipd.anl.gov/anlpubs/2009/07/64622.pdf</a:t>
            </a:r>
          </a:p>
          <a:p>
            <a:endParaRPr lang="en-US" dirty="0"/>
          </a:p>
        </p:txBody>
      </p:sp>
    </p:spTree>
    <p:extLst>
      <p:ext uri="{BB962C8B-B14F-4D97-AF65-F5344CB8AC3E}">
        <p14:creationId xmlns:p14="http://schemas.microsoft.com/office/powerpoint/2010/main" val="3740971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2200"/>
            <a:ext cx="7772400" cy="12382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cxnSp>
        <p:nvCxnSpPr>
          <p:cNvPr id="7" name="Straight Connector 6"/>
          <p:cNvCxnSpPr/>
          <p:nvPr userDrawn="1"/>
        </p:nvCxnSpPr>
        <p:spPr bwMode="auto">
          <a:xfrm>
            <a:off x="0" y="6657201"/>
            <a:ext cx="9144000" cy="0"/>
          </a:xfrm>
          <a:prstGeom prst="line">
            <a:avLst/>
          </a:prstGeom>
          <a:solidFill>
            <a:schemeClr val="bg2"/>
          </a:solidFill>
          <a:ln w="12700" cap="flat" cmpd="sng" algn="ctr">
            <a:solidFill>
              <a:schemeClr val="tx2">
                <a:lumMod val="75000"/>
              </a:schemeClr>
            </a:solidFill>
            <a:prstDash val="solid"/>
            <a:round/>
            <a:headEnd type="none" w="med" len="med"/>
            <a:tailEnd type="none" w="med" len="med"/>
          </a:ln>
          <a:effectLst/>
        </p:spPr>
      </p:cxnSp>
      <p:sp>
        <p:nvSpPr>
          <p:cNvPr id="5" name="Date Placeholder 3"/>
          <p:cNvSpPr>
            <a:spLocks noGrp="1"/>
          </p:cNvSpPr>
          <p:nvPr>
            <p:ph type="dt" sz="half" idx="11"/>
          </p:nvPr>
        </p:nvSpPr>
        <p:spPr>
          <a:xfrm>
            <a:off x="2209800" y="5943600"/>
            <a:ext cx="5006975" cy="276225"/>
          </a:xfrm>
          <a:prstGeom prst="rect">
            <a:avLst/>
          </a:prstGeom>
          <a:ln/>
        </p:spPr>
        <p:txBody>
          <a:bodyPr/>
          <a:lstStyle>
            <a:lvl1pPr>
              <a:defRPr/>
            </a:lvl1pPr>
          </a:lstStyle>
          <a:p>
            <a:pPr>
              <a:defRPr/>
            </a:pPr>
            <a:endParaRPr lang="en-US" dirty="0"/>
          </a:p>
        </p:txBody>
      </p:sp>
      <p:sp>
        <p:nvSpPr>
          <p:cNvPr id="11" name="Rectangle 10"/>
          <p:cNvSpPr/>
          <p:nvPr userDrawn="1"/>
        </p:nvSpPr>
        <p:spPr>
          <a:xfrm>
            <a:off x="6353" y="-1587"/>
            <a:ext cx="9147171" cy="235527"/>
          </a:xfrm>
          <a:prstGeom prst="rect">
            <a:avLst/>
          </a:prstGeom>
          <a:gradFill flip="none" rotWithShape="1">
            <a:gsLst>
              <a:gs pos="0">
                <a:srgbClr val="FFC000"/>
              </a:gs>
              <a:gs pos="50000">
                <a:srgbClr val="F8F8F8"/>
              </a:gs>
              <a:gs pos="100000">
                <a:schemeClr val="bg1">
                  <a:alpha val="0"/>
                </a:schemeClr>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1"/>
          </p:nvPr>
        </p:nvSpPr>
        <p:spPr>
          <a:xfrm>
            <a:off x="6781800" y="6601439"/>
            <a:ext cx="892175" cy="276225"/>
          </a:xfrm>
          <a:prstGeom prst="rect">
            <a:avLst/>
          </a:prstGeom>
          <a:ln/>
        </p:spPr>
        <p:txBody>
          <a:bodyPr/>
          <a:lstStyle>
            <a:lvl1pPr>
              <a:defRPr/>
            </a:lvl1pPr>
          </a:lstStyle>
          <a:p>
            <a:pPr>
              <a:defRPr/>
            </a:pPr>
            <a:endParaRPr lang="en-US"/>
          </a:p>
        </p:txBody>
      </p:sp>
      <p:sp>
        <p:nvSpPr>
          <p:cNvPr id="6" name="Slide Number Placeholder 15"/>
          <p:cNvSpPr>
            <a:spLocks noGrp="1"/>
          </p:cNvSpPr>
          <p:nvPr>
            <p:ph type="sldNum" sz="quarter" idx="4"/>
          </p:nvPr>
        </p:nvSpPr>
        <p:spPr>
          <a:xfrm>
            <a:off x="88496" y="6453547"/>
            <a:ext cx="1066800" cy="365125"/>
          </a:xfrm>
          <a:prstGeom prst="rect">
            <a:avLst/>
          </a:prstGeom>
          <a:ln>
            <a:solidFill>
              <a:schemeClr val="bg1"/>
            </a:solidFill>
          </a:ln>
        </p:spPr>
        <p:txBody>
          <a:bodyPr vert="horz" lIns="91440" tIns="45720" rIns="91440" bIns="45720" rtlCol="0" anchor="ctr"/>
          <a:lstStyle>
            <a:lvl1pPr algn="r">
              <a:defRPr sz="1200">
                <a:solidFill>
                  <a:schemeClr val="accent2">
                    <a:lumMod val="75000"/>
                  </a:schemeClr>
                </a:solidFill>
              </a:defRPr>
            </a:lvl1pPr>
          </a:lstStyle>
          <a:p>
            <a:fld id="{048367B6-A0F1-485F-928A-F8387AE218C3}" type="slidenum">
              <a:rPr lang="en-US" smtClean="0">
                <a:solidFill>
                  <a:srgbClr val="4F81BD">
                    <a:lumMod val="75000"/>
                  </a:srgbClr>
                </a:solidFill>
              </a:rPr>
              <a:pPr/>
              <a:t>‹#›</a:t>
            </a:fld>
            <a:endParaRPr lang="en-US" dirty="0">
              <a:solidFill>
                <a:srgbClr val="4F81BD">
                  <a:lumMod val="75000"/>
                </a:srgbClr>
              </a:solidFill>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261938"/>
            <a:ext cx="2060575" cy="5969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6563" y="261938"/>
            <a:ext cx="6034087" cy="5969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1"/>
          </p:nvPr>
        </p:nvSpPr>
        <p:spPr>
          <a:xfrm>
            <a:off x="6781800" y="6601439"/>
            <a:ext cx="892175" cy="276225"/>
          </a:xfrm>
          <a:prstGeom prst="rect">
            <a:avLst/>
          </a:prstGeom>
          <a:ln/>
        </p:spPr>
        <p:txBody>
          <a:bodyPr/>
          <a:lstStyle>
            <a:lvl1pPr>
              <a:defRPr/>
            </a:lvl1pPr>
          </a:lstStyle>
          <a:p>
            <a:pPr>
              <a:defRPr/>
            </a:pPr>
            <a:endParaRPr lang="en-US"/>
          </a:p>
        </p:txBody>
      </p:sp>
      <p:sp>
        <p:nvSpPr>
          <p:cNvPr id="6" name="Slide Number Placeholder 15"/>
          <p:cNvSpPr>
            <a:spLocks noGrp="1"/>
          </p:cNvSpPr>
          <p:nvPr>
            <p:ph type="sldNum" sz="quarter" idx="4"/>
          </p:nvPr>
        </p:nvSpPr>
        <p:spPr>
          <a:xfrm>
            <a:off x="88496" y="6453547"/>
            <a:ext cx="1066800" cy="365125"/>
          </a:xfrm>
          <a:prstGeom prst="rect">
            <a:avLst/>
          </a:prstGeom>
          <a:ln>
            <a:solidFill>
              <a:schemeClr val="bg1"/>
            </a:solidFill>
          </a:ln>
        </p:spPr>
        <p:txBody>
          <a:bodyPr vert="horz" lIns="91440" tIns="45720" rIns="91440" bIns="45720" rtlCol="0" anchor="ctr"/>
          <a:lstStyle>
            <a:lvl1pPr algn="r">
              <a:defRPr sz="1200">
                <a:solidFill>
                  <a:schemeClr val="accent2">
                    <a:lumMod val="75000"/>
                  </a:schemeClr>
                </a:solidFill>
              </a:defRPr>
            </a:lvl1pPr>
          </a:lstStyle>
          <a:p>
            <a:fld id="{048367B6-A0F1-485F-928A-F8387AE218C3}" type="slidenum">
              <a:rPr lang="en-US" smtClean="0">
                <a:solidFill>
                  <a:srgbClr val="4F81BD">
                    <a:lumMod val="75000"/>
                  </a:srgbClr>
                </a:solidFill>
              </a:rPr>
              <a:pPr/>
              <a:t>‹#›</a:t>
            </a:fld>
            <a:endParaRPr lang="en-US" dirty="0">
              <a:solidFill>
                <a:srgbClr val="4F81BD">
                  <a:lumMod val="75000"/>
                </a:srgb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36563" y="261938"/>
            <a:ext cx="8239125" cy="4476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60375" y="1066800"/>
            <a:ext cx="4035425" cy="5164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066800"/>
            <a:ext cx="4035425" cy="5164138"/>
          </a:xfrm>
        </p:spPr>
        <p:txBody>
          <a:bodyPr/>
          <a:lstStyle/>
          <a:p>
            <a:pPr lvl="0"/>
            <a:endParaRPr lang="en-US" noProof="0" smtClean="0"/>
          </a:p>
        </p:txBody>
      </p:sp>
      <p:sp>
        <p:nvSpPr>
          <p:cNvPr id="6" name="Date Placeholder 3"/>
          <p:cNvSpPr>
            <a:spLocks noGrp="1"/>
          </p:cNvSpPr>
          <p:nvPr>
            <p:ph type="dt" sz="half" idx="11"/>
          </p:nvPr>
        </p:nvSpPr>
        <p:spPr>
          <a:xfrm>
            <a:off x="6781800" y="6601439"/>
            <a:ext cx="892175" cy="276225"/>
          </a:xfrm>
          <a:prstGeom prst="rect">
            <a:avLst/>
          </a:prstGeom>
          <a:ln/>
        </p:spPr>
        <p:txBody>
          <a:bodyPr/>
          <a:lstStyle>
            <a:lvl1pPr>
              <a:defRPr/>
            </a:lvl1pPr>
          </a:lstStyle>
          <a:p>
            <a:pPr>
              <a:defRPr/>
            </a:pPr>
            <a:endParaRPr lang="en-US"/>
          </a:p>
        </p:txBody>
      </p:sp>
      <p:sp>
        <p:nvSpPr>
          <p:cNvPr id="7" name="Slide Number Placeholder 15"/>
          <p:cNvSpPr>
            <a:spLocks noGrp="1"/>
          </p:cNvSpPr>
          <p:nvPr>
            <p:ph type="sldNum" sz="quarter" idx="4"/>
          </p:nvPr>
        </p:nvSpPr>
        <p:spPr>
          <a:xfrm>
            <a:off x="88496" y="6453547"/>
            <a:ext cx="1066800" cy="365125"/>
          </a:xfrm>
          <a:prstGeom prst="rect">
            <a:avLst/>
          </a:prstGeom>
          <a:ln>
            <a:solidFill>
              <a:schemeClr val="bg1"/>
            </a:solidFill>
          </a:ln>
        </p:spPr>
        <p:txBody>
          <a:bodyPr vert="horz" lIns="91440" tIns="45720" rIns="91440" bIns="45720" rtlCol="0" anchor="ctr"/>
          <a:lstStyle>
            <a:lvl1pPr algn="r">
              <a:defRPr sz="1200">
                <a:solidFill>
                  <a:schemeClr val="accent2">
                    <a:lumMod val="75000"/>
                  </a:schemeClr>
                </a:solidFill>
              </a:defRPr>
            </a:lvl1pPr>
          </a:lstStyle>
          <a:p>
            <a:fld id="{048367B6-A0F1-485F-928A-F8387AE218C3}" type="slidenum">
              <a:rPr lang="en-US" smtClean="0">
                <a:solidFill>
                  <a:srgbClr val="4F81BD">
                    <a:lumMod val="75000"/>
                  </a:srgbClr>
                </a:solidFill>
              </a:rPr>
              <a:pPr/>
              <a:t>‹#›</a:t>
            </a:fld>
            <a:endParaRPr lang="en-US" dirty="0">
              <a:solidFill>
                <a:srgbClr val="4F81BD">
                  <a:lumMod val="75000"/>
                </a:srgb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36563" y="261938"/>
            <a:ext cx="8239125" cy="4476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60375" y="1066800"/>
            <a:ext cx="8223250" cy="5164138"/>
          </a:xfrm>
        </p:spPr>
        <p:txBody>
          <a:bodyPr/>
          <a:lstStyle/>
          <a:p>
            <a:pPr lvl="0"/>
            <a:endParaRPr lang="en-US" noProof="0" smtClean="0"/>
          </a:p>
        </p:txBody>
      </p:sp>
      <p:sp>
        <p:nvSpPr>
          <p:cNvPr id="5" name="Date Placeholder 3"/>
          <p:cNvSpPr>
            <a:spLocks noGrp="1"/>
          </p:cNvSpPr>
          <p:nvPr>
            <p:ph type="dt" sz="half" idx="11"/>
          </p:nvPr>
        </p:nvSpPr>
        <p:spPr>
          <a:xfrm>
            <a:off x="6781800" y="6601439"/>
            <a:ext cx="892175" cy="276225"/>
          </a:xfrm>
          <a:prstGeom prst="rect">
            <a:avLst/>
          </a:prstGeom>
          <a:ln/>
        </p:spPr>
        <p:txBody>
          <a:bodyPr/>
          <a:lstStyle>
            <a:lvl1pPr>
              <a:defRPr/>
            </a:lvl1pPr>
          </a:lstStyle>
          <a:p>
            <a:pPr>
              <a:defRPr/>
            </a:pPr>
            <a:endParaRPr lang="en-US"/>
          </a:p>
        </p:txBody>
      </p:sp>
      <p:sp>
        <p:nvSpPr>
          <p:cNvPr id="6" name="Slide Number Placeholder 15"/>
          <p:cNvSpPr>
            <a:spLocks noGrp="1"/>
          </p:cNvSpPr>
          <p:nvPr>
            <p:ph type="sldNum" sz="quarter" idx="4"/>
          </p:nvPr>
        </p:nvSpPr>
        <p:spPr>
          <a:xfrm>
            <a:off x="88496" y="6453547"/>
            <a:ext cx="1066800" cy="365125"/>
          </a:xfrm>
          <a:prstGeom prst="rect">
            <a:avLst/>
          </a:prstGeom>
          <a:ln>
            <a:solidFill>
              <a:schemeClr val="bg1"/>
            </a:solidFill>
          </a:ln>
        </p:spPr>
        <p:txBody>
          <a:bodyPr vert="horz" lIns="91440" tIns="45720" rIns="91440" bIns="45720" rtlCol="0" anchor="ctr"/>
          <a:lstStyle>
            <a:lvl1pPr algn="r">
              <a:defRPr sz="1200">
                <a:solidFill>
                  <a:schemeClr val="accent2">
                    <a:lumMod val="75000"/>
                  </a:schemeClr>
                </a:solidFill>
              </a:defRPr>
            </a:lvl1pPr>
          </a:lstStyle>
          <a:p>
            <a:fld id="{048367B6-A0F1-485F-928A-F8387AE218C3}" type="slidenum">
              <a:rPr lang="en-US" smtClean="0">
                <a:solidFill>
                  <a:srgbClr val="4F81BD">
                    <a:lumMod val="75000"/>
                  </a:srgbClr>
                </a:solidFill>
              </a:rPr>
              <a:pPr/>
              <a:t>‹#›</a:t>
            </a:fld>
            <a:endParaRPr lang="en-US" dirty="0">
              <a:solidFill>
                <a:srgbClr val="4F81BD">
                  <a:lumMod val="75000"/>
                </a:srgb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452438"/>
            <a:ext cx="8247062" cy="583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1"/>
          </p:nvPr>
        </p:nvSpPr>
        <p:spPr>
          <a:xfrm>
            <a:off x="6781800" y="6601439"/>
            <a:ext cx="892175" cy="276225"/>
          </a:xfrm>
          <a:prstGeom prst="rect">
            <a:avLst/>
          </a:prstGeom>
          <a:ln/>
        </p:spPr>
        <p:txBody>
          <a:bodyPr/>
          <a:lstStyle>
            <a:lvl1pPr>
              <a:defRPr/>
            </a:lvl1pPr>
          </a:lstStyle>
          <a:p>
            <a:pPr>
              <a:defRPr/>
            </a:pPr>
            <a:endParaRPr lang="en-US"/>
          </a:p>
        </p:txBody>
      </p:sp>
      <p:sp>
        <p:nvSpPr>
          <p:cNvPr id="5" name="Slide Number Placeholder 15"/>
          <p:cNvSpPr>
            <a:spLocks noGrp="1"/>
          </p:cNvSpPr>
          <p:nvPr>
            <p:ph type="sldNum" sz="quarter" idx="4"/>
          </p:nvPr>
        </p:nvSpPr>
        <p:spPr>
          <a:xfrm>
            <a:off x="88496" y="6453547"/>
            <a:ext cx="1066800" cy="365125"/>
          </a:xfrm>
          <a:prstGeom prst="rect">
            <a:avLst/>
          </a:prstGeom>
          <a:ln>
            <a:solidFill>
              <a:schemeClr val="bg1"/>
            </a:solidFill>
          </a:ln>
        </p:spPr>
        <p:txBody>
          <a:bodyPr vert="horz" lIns="91440" tIns="45720" rIns="91440" bIns="45720" rtlCol="0" anchor="ctr"/>
          <a:lstStyle>
            <a:lvl1pPr algn="r">
              <a:defRPr sz="1200">
                <a:solidFill>
                  <a:schemeClr val="accent2">
                    <a:lumMod val="75000"/>
                  </a:schemeClr>
                </a:solidFill>
              </a:defRPr>
            </a:lvl1pPr>
          </a:lstStyle>
          <a:p>
            <a:fld id="{048367B6-A0F1-485F-928A-F8387AE218C3}" type="slidenum">
              <a:rPr lang="en-US" smtClean="0">
                <a:solidFill>
                  <a:srgbClr val="4F81BD">
                    <a:lumMod val="75000"/>
                  </a:srgbClr>
                </a:solidFill>
              </a:rPr>
              <a:pPr/>
              <a:t>‹#›</a:t>
            </a:fld>
            <a:endParaRPr lang="en-US" dirty="0">
              <a:solidFill>
                <a:srgbClr val="4F81BD">
                  <a:lumMod val="75000"/>
                </a:srgb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6563" y="452438"/>
            <a:ext cx="8239125" cy="4476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60375" y="1122363"/>
            <a:ext cx="4035425" cy="5164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122363"/>
            <a:ext cx="4035425" cy="250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79838"/>
            <a:ext cx="4035425" cy="2506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1"/>
          </p:nvPr>
        </p:nvSpPr>
        <p:spPr>
          <a:xfrm>
            <a:off x="6781800" y="6601439"/>
            <a:ext cx="892175" cy="276225"/>
          </a:xfrm>
          <a:prstGeom prst="rect">
            <a:avLst/>
          </a:prstGeom>
          <a:ln/>
        </p:spPr>
        <p:txBody>
          <a:bodyPr/>
          <a:lstStyle>
            <a:lvl1pPr>
              <a:defRPr/>
            </a:lvl1pPr>
          </a:lstStyle>
          <a:p>
            <a:pPr>
              <a:defRPr/>
            </a:pPr>
            <a:endParaRPr lang="en-US"/>
          </a:p>
        </p:txBody>
      </p:sp>
      <p:sp>
        <p:nvSpPr>
          <p:cNvPr id="8" name="Slide Number Placeholder 15"/>
          <p:cNvSpPr>
            <a:spLocks noGrp="1"/>
          </p:cNvSpPr>
          <p:nvPr>
            <p:ph type="sldNum" sz="quarter" idx="4"/>
          </p:nvPr>
        </p:nvSpPr>
        <p:spPr>
          <a:xfrm>
            <a:off x="88496" y="6453547"/>
            <a:ext cx="1066800" cy="365125"/>
          </a:xfrm>
          <a:prstGeom prst="rect">
            <a:avLst/>
          </a:prstGeom>
          <a:ln>
            <a:solidFill>
              <a:schemeClr val="bg1"/>
            </a:solidFill>
          </a:ln>
        </p:spPr>
        <p:txBody>
          <a:bodyPr vert="horz" lIns="91440" tIns="45720" rIns="91440" bIns="45720" rtlCol="0" anchor="ctr"/>
          <a:lstStyle>
            <a:lvl1pPr algn="r">
              <a:defRPr sz="1200">
                <a:solidFill>
                  <a:schemeClr val="accent2">
                    <a:lumMod val="75000"/>
                  </a:schemeClr>
                </a:solidFill>
              </a:defRPr>
            </a:lvl1pPr>
          </a:lstStyle>
          <a:p>
            <a:fld id="{048367B6-A0F1-485F-928A-F8387AE218C3}" type="slidenum">
              <a:rPr lang="en-US" smtClean="0">
                <a:solidFill>
                  <a:srgbClr val="4F81BD">
                    <a:lumMod val="75000"/>
                  </a:srgbClr>
                </a:solidFill>
              </a:rPr>
              <a:pPr/>
              <a:t>‹#›</a:t>
            </a:fld>
            <a:endParaRPr lang="en-US" dirty="0">
              <a:solidFill>
                <a:srgbClr val="4F81BD">
                  <a:lumMod val="75000"/>
                </a:srgb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xfrm>
            <a:off x="6781800" y="6601439"/>
            <a:ext cx="892175" cy="276225"/>
          </a:xfrm>
          <a:prstGeom prst="rect">
            <a:avLst/>
          </a:prstGeom>
          <a:ln/>
        </p:spPr>
        <p:txBody>
          <a:bodyPr/>
          <a:lstStyle>
            <a:lvl1pPr>
              <a:defRPr/>
            </a:lvl1pPr>
          </a:lstStyle>
          <a:p>
            <a:pPr>
              <a:defRPr/>
            </a:pPr>
            <a:endParaRPr lang="en-US">
              <a:solidFill>
                <a:srgbClr val="000000"/>
              </a:solidFill>
            </a:endParaRPr>
          </a:p>
        </p:txBody>
      </p:sp>
      <p:sp>
        <p:nvSpPr>
          <p:cNvPr id="5" name="Slide Number Placeholder 15"/>
          <p:cNvSpPr>
            <a:spLocks noGrp="1"/>
          </p:cNvSpPr>
          <p:nvPr>
            <p:ph type="sldNum" sz="quarter" idx="4"/>
          </p:nvPr>
        </p:nvSpPr>
        <p:spPr>
          <a:xfrm>
            <a:off x="88496" y="6453547"/>
            <a:ext cx="1066800" cy="365125"/>
          </a:xfrm>
          <a:prstGeom prst="rect">
            <a:avLst/>
          </a:prstGeom>
          <a:ln>
            <a:solidFill>
              <a:schemeClr val="bg1"/>
            </a:solidFill>
          </a:ln>
        </p:spPr>
        <p:txBody>
          <a:bodyPr vert="horz" lIns="91440" tIns="45720" rIns="91440" bIns="45720" rtlCol="0" anchor="ctr"/>
          <a:lstStyle>
            <a:lvl1pPr algn="r">
              <a:defRPr sz="1200">
                <a:solidFill>
                  <a:schemeClr val="accent2">
                    <a:lumMod val="75000"/>
                  </a:schemeClr>
                </a:solidFill>
              </a:defRPr>
            </a:lvl1pPr>
          </a:lstStyle>
          <a:p>
            <a:fld id="{048367B6-A0F1-485F-928A-F8387AE218C3}" type="slidenum">
              <a:rPr lang="en-US" smtClean="0">
                <a:solidFill>
                  <a:srgbClr val="4F81BD">
                    <a:lumMod val="75000"/>
                  </a:srgbClr>
                </a:solidFill>
              </a:rPr>
              <a:pPr/>
              <a:t>‹#›</a:t>
            </a:fld>
            <a:endParaRPr lang="en-US" dirty="0">
              <a:solidFill>
                <a:srgbClr val="4F81BD">
                  <a:lumMod val="75000"/>
                </a:srgb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Rectangle 6"/>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sp>
        <p:nvSpPr>
          <p:cNvPr id="8" name="Rectangle 7"/>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sp>
        <p:nvSpPr>
          <p:cNvPr id="9" name="Text Placeholder 9"/>
          <p:cNvSpPr txBox="1">
            <a:spLocks/>
          </p:cNvSpPr>
          <p:nvPr/>
        </p:nvSpPr>
        <p:spPr>
          <a:xfrm>
            <a:off x="130175" y="6616700"/>
            <a:ext cx="7286625" cy="241300"/>
          </a:xfrm>
          <a:prstGeom prst="rect">
            <a:avLst/>
          </a:prstGeom>
        </p:spPr>
        <p:txBody>
          <a:bodyPr>
            <a:normAutofit/>
          </a:bodyPr>
          <a:lstStyle/>
          <a:p>
            <a:pPr marL="342900" indent="-342900">
              <a:lnSpc>
                <a:spcPct val="90000"/>
              </a:lnSpc>
              <a:spcBef>
                <a:spcPct val="20000"/>
              </a:spcBef>
              <a:buFont typeface="Arial" charset="0"/>
              <a:buNone/>
              <a:defRPr/>
            </a:pPr>
            <a:r>
              <a:rPr lang="en-US" sz="1000">
                <a:solidFill>
                  <a:schemeClr val="bg1"/>
                </a:solidFill>
                <a:latin typeface="Arial" charset="0"/>
                <a:ea typeface="ＭＳ Ｐゴシック" charset="-128"/>
                <a:cs typeface="Arial" charset="0"/>
              </a:rPr>
              <a:t>Program Name or Ancillary Text</a:t>
            </a:r>
          </a:p>
        </p:txBody>
      </p:sp>
      <p:grpSp>
        <p:nvGrpSpPr>
          <p:cNvPr id="4" name="Group 20"/>
          <p:cNvGrpSpPr>
            <a:grpSpLocks/>
          </p:cNvGrpSpPr>
          <p:nvPr/>
        </p:nvGrpSpPr>
        <p:grpSpPr bwMode="auto">
          <a:xfrm flipH="1" flipV="1">
            <a:off x="0" y="920750"/>
            <a:ext cx="9144000" cy="55563"/>
            <a:chOff x="0" y="832104"/>
            <a:chExt cx="9144000" cy="54864"/>
          </a:xfrm>
        </p:grpSpPr>
        <p:sp>
          <p:nvSpPr>
            <p:cNvPr id="11" name="Rectangle 10"/>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sp>
          <p:nvSpPr>
            <p:cNvPr id="12" name="Rectangle 11"/>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sp>
          <p:nvSpPr>
            <p:cNvPr id="13" name="Rectangle 12"/>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grpSp>
      <p:sp>
        <p:nvSpPr>
          <p:cNvPr id="14" name="Text Placeholder 9"/>
          <p:cNvSpPr txBox="1">
            <a:spLocks/>
          </p:cNvSpPr>
          <p:nvPr/>
        </p:nvSpPr>
        <p:spPr>
          <a:xfrm>
            <a:off x="5476875" y="6616700"/>
            <a:ext cx="3667125" cy="241300"/>
          </a:xfrm>
          <a:prstGeom prst="rect">
            <a:avLst/>
          </a:prstGeom>
        </p:spPr>
        <p:txBody>
          <a:bodyPr>
            <a:normAutofit/>
          </a:bodyPr>
          <a:lstStyle/>
          <a:p>
            <a:pPr marL="342900" indent="-342900" algn="r">
              <a:lnSpc>
                <a:spcPct val="90000"/>
              </a:lnSpc>
              <a:spcBef>
                <a:spcPct val="20000"/>
              </a:spcBef>
              <a:buFont typeface="Arial" charset="0"/>
              <a:buNone/>
              <a:defRPr/>
            </a:pPr>
            <a:r>
              <a:rPr lang="en-US" sz="1000">
                <a:solidFill>
                  <a:schemeClr val="bg1"/>
                </a:solidFill>
                <a:latin typeface="Arial" charset="0"/>
                <a:ea typeface="ＭＳ Ｐゴシック" charset="-128"/>
                <a:cs typeface="Arial" charset="0"/>
              </a:rPr>
              <a:t>eere.energy.gov</a:t>
            </a:r>
          </a:p>
        </p:txBody>
      </p:sp>
      <p:pic>
        <p:nvPicPr>
          <p:cNvPr id="15" name="Picture 18" descr="doe_logo_ppt.png"/>
          <p:cNvPicPr>
            <a:picLocks noChangeAspect="1"/>
          </p:cNvPicPr>
          <p:nvPr/>
        </p:nvPicPr>
        <p:blipFill>
          <a:blip r:embed="rId2" cstate="screen"/>
          <a:srcRect/>
          <a:stretch>
            <a:fillRect/>
          </a:stretch>
        </p:blipFill>
        <p:spPr bwMode="auto">
          <a:xfrm>
            <a:off x="6121400" y="276225"/>
            <a:ext cx="2743200" cy="412750"/>
          </a:xfrm>
          <a:prstGeom prst="rect">
            <a:avLst/>
          </a:prstGeom>
          <a:noFill/>
          <a:ln w="9525">
            <a:noFill/>
            <a:miter lim="800000"/>
            <a:headEnd/>
            <a:tailEnd/>
          </a:ln>
        </p:spPr>
      </p:pic>
      <p:sp>
        <p:nvSpPr>
          <p:cNvPr id="16" name="Rectangle 15"/>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sp>
        <p:nvSpPr>
          <p:cNvPr id="17" name="Rectangle 16"/>
          <p:cNvSpPr/>
          <p:nvPr/>
        </p:nvSpPr>
        <p:spPr>
          <a:xfrm>
            <a:off x="0" y="6456363"/>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sp>
        <p:nvSpPr>
          <p:cNvPr id="20" name="Rectangle 19"/>
          <p:cNvSpPr/>
          <p:nvPr/>
        </p:nvSpPr>
        <p:spPr>
          <a:xfrm flipH="1">
            <a:off x="0" y="5092700"/>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sp>
        <p:nvSpPr>
          <p:cNvPr id="21" name="Rectangle 20"/>
          <p:cNvSpPr/>
          <p:nvPr/>
        </p:nvSpPr>
        <p:spPr>
          <a:xfrm flipH="1">
            <a:off x="4572000" y="5092700"/>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sp>
        <p:nvSpPr>
          <p:cNvPr id="22" name="Rectangle 21"/>
          <p:cNvSpPr/>
          <p:nvPr/>
        </p:nvSpPr>
        <p:spPr>
          <a:xfrm flipH="1">
            <a:off x="5834063" y="5092700"/>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grpSp>
        <p:nvGrpSpPr>
          <p:cNvPr id="5" name="Group 21"/>
          <p:cNvGrpSpPr>
            <a:grpSpLocks/>
          </p:cNvGrpSpPr>
          <p:nvPr/>
        </p:nvGrpSpPr>
        <p:grpSpPr bwMode="auto">
          <a:xfrm flipH="1" flipV="1">
            <a:off x="0" y="920750"/>
            <a:ext cx="9144000" cy="55563"/>
            <a:chOff x="0" y="832104"/>
            <a:chExt cx="9144000" cy="54864"/>
          </a:xfrm>
        </p:grpSpPr>
        <p:sp>
          <p:nvSpPr>
            <p:cNvPr id="25" name="Rectangle 24"/>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sp>
          <p:nvSpPr>
            <p:cNvPr id="26" name="Rectangle 25"/>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sp>
          <p:nvSpPr>
            <p:cNvPr id="27" name="Rectangle 26"/>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charset="-128"/>
              </a:endParaRPr>
            </a:p>
          </p:txBody>
        </p:sp>
      </p:grpSp>
      <p:pic>
        <p:nvPicPr>
          <p:cNvPr id="28" name="Picture 32" descr="doe_logo_ppt.png"/>
          <p:cNvPicPr>
            <a:picLocks noChangeAspect="1"/>
          </p:cNvPicPr>
          <p:nvPr/>
        </p:nvPicPr>
        <p:blipFill>
          <a:blip r:embed="rId2" cstate="screen"/>
          <a:srcRect r="55787" b="-13077"/>
          <a:stretch>
            <a:fillRect/>
          </a:stretch>
        </p:blipFill>
        <p:spPr bwMode="auto">
          <a:xfrm>
            <a:off x="7045519" y="200026"/>
            <a:ext cx="1707889" cy="657224"/>
          </a:xfrm>
          <a:prstGeom prst="rect">
            <a:avLst/>
          </a:prstGeom>
          <a:noFill/>
          <a:ln w="9525">
            <a:noFill/>
            <a:miter lim="800000"/>
            <a:headEnd/>
            <a:tailEnd/>
          </a:ln>
        </p:spPr>
      </p:pic>
      <p:sp>
        <p:nvSpPr>
          <p:cNvPr id="2" name="Title 1"/>
          <p:cNvSpPr>
            <a:spLocks noGrp="1"/>
          </p:cNvSpPr>
          <p:nvPr>
            <p:ph type="ctrTitle"/>
          </p:nvPr>
        </p:nvSpPr>
        <p:spPr>
          <a:xfrm>
            <a:off x="202680" y="147797"/>
            <a:ext cx="5626620" cy="603505"/>
          </a:xfrm>
          <a:prstGeom prst="rect">
            <a:avLst/>
          </a:prstGeom>
        </p:spPr>
        <p:txBody>
          <a:bodyPr lIns="0" rIns="0">
            <a:normAutofit/>
          </a:bodyPr>
          <a:lstStyle>
            <a:lvl1pPr algn="l">
              <a:defRPr sz="1600">
                <a:solidFill>
                  <a:srgbClr val="FFFFFF"/>
                </a:solidFill>
                <a:latin typeface="Arial Narrow"/>
                <a:cs typeface="Arial Narrow"/>
              </a:defRPr>
            </a:lvl1pPr>
          </a:lstStyle>
          <a:p>
            <a:r>
              <a:rPr lang="en-US" smtClean="0"/>
              <a:t>Click to edit Master title style</a:t>
            </a:r>
            <a:endParaRPr lang="en-US" dirty="0"/>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pic>
        <p:nvPicPr>
          <p:cNvPr id="29" name="Picture 17" descr="13823.jpg"/>
          <p:cNvPicPr>
            <a:picLocks noChangeAspect="1"/>
          </p:cNvPicPr>
          <p:nvPr userDrawn="1"/>
        </p:nvPicPr>
        <p:blipFill>
          <a:blip r:embed="rId3" cstate="screen"/>
          <a:srcRect/>
          <a:stretch>
            <a:fillRect/>
          </a:stretch>
        </p:blipFill>
        <p:spPr bwMode="auto">
          <a:xfrm>
            <a:off x="-12700" y="947738"/>
            <a:ext cx="9178925" cy="4191000"/>
          </a:xfrm>
          <a:prstGeom prst="rect">
            <a:avLst/>
          </a:prstGeom>
          <a:noFill/>
          <a:ln w="9525">
            <a:noFill/>
            <a:miter lim="800000"/>
            <a:headEnd/>
            <a:tailEnd/>
          </a:ln>
        </p:spPr>
      </p:pic>
    </p:spTree>
    <p:extLst>
      <p:ext uri="{BB962C8B-B14F-4D97-AF65-F5344CB8AC3E}">
        <p14:creationId xmlns:p14="http://schemas.microsoft.com/office/powerpoint/2010/main" val="3173024320"/>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ulleted text &amp; graphic">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59219"/>
          </a:xfrm>
        </p:spPr>
        <p:txBody>
          <a:bodyPr/>
          <a:lstStyle/>
          <a:p>
            <a:r>
              <a:rPr lang="en-US" dirty="0" smtClean="0"/>
              <a:t>Click to edit Master title style</a:t>
            </a:r>
            <a:endParaRPr lang="en-US" dirty="0"/>
          </a:p>
        </p:txBody>
      </p:sp>
      <p:sp>
        <p:nvSpPr>
          <p:cNvPr id="4" name="Content Placeholder 3"/>
          <p:cNvSpPr>
            <a:spLocks noGrp="1"/>
          </p:cNvSpPr>
          <p:nvPr>
            <p:ph sz="quarter" idx="10"/>
          </p:nvPr>
        </p:nvSpPr>
        <p:spPr>
          <a:xfrm>
            <a:off x="192089" y="1140310"/>
            <a:ext cx="8731250" cy="5203339"/>
          </a:xfrm>
        </p:spPr>
        <p:txBody>
          <a:bodyPr/>
          <a:lstStyle>
            <a:lvl1pPr marL="342876" indent="-342876">
              <a:buClr>
                <a:srgbClr val="002060"/>
              </a:buClr>
              <a:buFont typeface="Wingdings 3" panose="05040102010807070707" pitchFamily="18"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5"/>
          <p:cNvSpPr>
            <a:spLocks noGrp="1"/>
          </p:cNvSpPr>
          <p:nvPr>
            <p:ph type="sldNum" sz="quarter" idx="4"/>
          </p:nvPr>
        </p:nvSpPr>
        <p:spPr>
          <a:xfrm>
            <a:off x="8305808" y="6459614"/>
            <a:ext cx="838192" cy="365125"/>
          </a:xfrm>
          <a:prstGeom prst="rect">
            <a:avLst/>
          </a:prstGeom>
          <a:ln>
            <a:noFill/>
          </a:ln>
        </p:spPr>
        <p:txBody>
          <a:bodyPr vert="horz" lIns="91440" tIns="45720" rIns="91440" bIns="45720" rtlCol="0" anchor="ctr"/>
          <a:lstStyle>
            <a:lvl1pPr algn="ctr">
              <a:defRPr sz="1200">
                <a:solidFill>
                  <a:schemeClr val="accent2">
                    <a:lumMod val="75000"/>
                  </a:schemeClr>
                </a:solidFill>
              </a:defRPr>
            </a:lvl1pPr>
          </a:lstStyle>
          <a:p>
            <a:fld id="{1136933C-3588-4702-9BB6-6B5171D99713}" type="slidenum">
              <a:rPr lang="en-US" smtClean="0">
                <a:solidFill>
                  <a:srgbClr val="4F81BD">
                    <a:lumMod val="75000"/>
                  </a:srgbClr>
                </a:solidFill>
              </a:rPr>
              <a:pPr/>
              <a:t>‹#›</a:t>
            </a:fld>
            <a:endParaRPr lang="en-US" dirty="0">
              <a:solidFill>
                <a:srgbClr val="4F81BD">
                  <a:lumMod val="75000"/>
                </a:srgbClr>
              </a:solidFill>
            </a:endParaRPr>
          </a:p>
        </p:txBody>
      </p:sp>
    </p:spTree>
    <p:extLst>
      <p:ext uri="{BB962C8B-B14F-4D97-AF65-F5344CB8AC3E}">
        <p14:creationId xmlns:p14="http://schemas.microsoft.com/office/powerpoint/2010/main" val="322182986"/>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EnergySaving Inside">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868708"/>
            <a:ext cx="8229600" cy="5303520"/>
          </a:xfrm>
          <a:prstGeom prst="rect">
            <a:avLst/>
          </a:prstGeom>
        </p:spPr>
        <p:txBody>
          <a:bodyPr vert="horz"/>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457200" y="45750"/>
            <a:ext cx="8229600" cy="640080"/>
          </a:xfrm>
        </p:spPr>
        <p:txBody>
          <a:bodyPr anchor="b"/>
          <a:lstStyle>
            <a:lvl1pPr>
              <a:lnSpc>
                <a:spcPct val="100000"/>
              </a:lnSpc>
              <a:defRPr/>
            </a:lvl1pPr>
          </a:lstStyle>
          <a:p>
            <a:r>
              <a:rPr lang="en-US" dirty="0" smtClean="0"/>
              <a:t>Click to edit Master title style</a:t>
            </a:r>
            <a:endParaRPr lang="en-US" dirty="0"/>
          </a:p>
        </p:txBody>
      </p:sp>
      <p:sp>
        <p:nvSpPr>
          <p:cNvPr id="6" name="Slide Number Placeholder 15"/>
          <p:cNvSpPr>
            <a:spLocks noGrp="1"/>
          </p:cNvSpPr>
          <p:nvPr>
            <p:ph type="sldNum" sz="quarter" idx="4"/>
          </p:nvPr>
        </p:nvSpPr>
        <p:spPr>
          <a:xfrm>
            <a:off x="8523215" y="6535956"/>
            <a:ext cx="838192" cy="365125"/>
          </a:xfrm>
          <a:prstGeom prst="rect">
            <a:avLst/>
          </a:prstGeom>
          <a:ln>
            <a:noFill/>
          </a:ln>
        </p:spPr>
        <p:txBody>
          <a:bodyPr vert="horz" lIns="91440" tIns="45720" rIns="91440" bIns="45720" rtlCol="0" anchor="ctr"/>
          <a:lstStyle>
            <a:lvl1pPr algn="ctr">
              <a:defRPr sz="1200">
                <a:solidFill>
                  <a:schemeClr val="accent2">
                    <a:lumMod val="75000"/>
                  </a:schemeClr>
                </a:solidFill>
              </a:defRPr>
            </a:lvl1pPr>
          </a:lstStyle>
          <a:p>
            <a:fld id="{1136933C-3588-4702-9BB6-6B5171D99713}" type="slidenum">
              <a:rPr lang="en-US" smtClean="0">
                <a:solidFill>
                  <a:srgbClr val="4F81BD">
                    <a:lumMod val="75000"/>
                  </a:srgbClr>
                </a:solidFill>
              </a:rPr>
              <a:pPr/>
              <a:t>‹#›</a:t>
            </a:fld>
            <a:endParaRPr lang="en-US" dirty="0">
              <a:solidFill>
                <a:srgbClr val="4F81BD">
                  <a:lumMod val="75000"/>
                </a:srgbClr>
              </a:solidFill>
            </a:endParaRPr>
          </a:p>
        </p:txBody>
      </p:sp>
    </p:spTree>
    <p:extLst>
      <p:ext uri="{BB962C8B-B14F-4D97-AF65-F5344CB8AC3E}">
        <p14:creationId xmlns:p14="http://schemas.microsoft.com/office/powerpoint/2010/main" val="268169337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15"/>
          <p:cNvSpPr>
            <a:spLocks noGrp="1"/>
          </p:cNvSpPr>
          <p:nvPr>
            <p:ph type="sldNum" sz="quarter" idx="4"/>
          </p:nvPr>
        </p:nvSpPr>
        <p:spPr>
          <a:xfrm>
            <a:off x="8523215" y="6535956"/>
            <a:ext cx="838192" cy="365125"/>
          </a:xfrm>
          <a:prstGeom prst="rect">
            <a:avLst/>
          </a:prstGeom>
          <a:ln>
            <a:noFill/>
          </a:ln>
        </p:spPr>
        <p:txBody>
          <a:bodyPr vert="horz" lIns="91440" tIns="45720" rIns="91440" bIns="45720" rtlCol="0" anchor="ctr"/>
          <a:lstStyle>
            <a:lvl1pPr algn="ctr">
              <a:defRPr sz="1200">
                <a:solidFill>
                  <a:schemeClr val="accent2">
                    <a:lumMod val="75000"/>
                  </a:schemeClr>
                </a:solidFill>
              </a:defRPr>
            </a:lvl1pPr>
          </a:lstStyle>
          <a:p>
            <a:fld id="{1136933C-3588-4702-9BB6-6B5171D99713}" type="slidenum">
              <a:rPr lang="en-US" smtClean="0">
                <a:solidFill>
                  <a:srgbClr val="4F81BD">
                    <a:lumMod val="75000"/>
                  </a:srgbClr>
                </a:solidFill>
              </a:rPr>
              <a:pPr/>
              <a:t>‹#›</a:t>
            </a:fld>
            <a:endParaRPr lang="en-US" dirty="0">
              <a:solidFill>
                <a:srgbClr val="4F81BD">
                  <a:lumMod val="75000"/>
                </a:srgbClr>
              </a:solidFill>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BCE81-47A8-9C4A-AA11-E5081D9D0C4E}" type="slidenum">
              <a:rPr lang="en-US" smtClean="0"/>
              <a:t>‹#›</a:t>
            </a:fld>
            <a:endParaRPr lang="en-US"/>
          </a:p>
        </p:txBody>
      </p:sp>
    </p:spTree>
    <p:extLst>
      <p:ext uri="{BB962C8B-B14F-4D97-AF65-F5344CB8AC3E}">
        <p14:creationId xmlns:p14="http://schemas.microsoft.com/office/powerpoint/2010/main" val="1618605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BCE81-47A8-9C4A-AA11-E5081D9D0C4E}" type="slidenum">
              <a:rPr lang="en-US" smtClean="0"/>
              <a:t>‹#›</a:t>
            </a:fld>
            <a:endParaRPr lang="en-US"/>
          </a:p>
        </p:txBody>
      </p:sp>
    </p:spTree>
    <p:extLst>
      <p:ext uri="{BB962C8B-B14F-4D97-AF65-F5344CB8AC3E}">
        <p14:creationId xmlns:p14="http://schemas.microsoft.com/office/powerpoint/2010/main" val="14098776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BCE81-47A8-9C4A-AA11-E5081D9D0C4E}" type="slidenum">
              <a:rPr lang="en-US" smtClean="0"/>
              <a:t>‹#›</a:t>
            </a:fld>
            <a:endParaRPr lang="en-US"/>
          </a:p>
        </p:txBody>
      </p:sp>
    </p:spTree>
    <p:extLst>
      <p:ext uri="{BB962C8B-B14F-4D97-AF65-F5344CB8AC3E}">
        <p14:creationId xmlns:p14="http://schemas.microsoft.com/office/powerpoint/2010/main" val="238432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9BCE81-47A8-9C4A-AA11-E5081D9D0C4E}" type="slidenum">
              <a:rPr lang="en-US" smtClean="0"/>
              <a:t>‹#›</a:t>
            </a:fld>
            <a:endParaRPr lang="en-US"/>
          </a:p>
        </p:txBody>
      </p:sp>
    </p:spTree>
    <p:extLst>
      <p:ext uri="{BB962C8B-B14F-4D97-AF65-F5344CB8AC3E}">
        <p14:creationId xmlns:p14="http://schemas.microsoft.com/office/powerpoint/2010/main" val="37147198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9BCE81-47A8-9C4A-AA11-E5081D9D0C4E}" type="slidenum">
              <a:rPr lang="en-US" smtClean="0"/>
              <a:t>‹#›</a:t>
            </a:fld>
            <a:endParaRPr lang="en-US"/>
          </a:p>
        </p:txBody>
      </p:sp>
    </p:spTree>
    <p:extLst>
      <p:ext uri="{BB962C8B-B14F-4D97-AF65-F5344CB8AC3E}">
        <p14:creationId xmlns:p14="http://schemas.microsoft.com/office/powerpoint/2010/main" val="11591375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9BCE81-47A8-9C4A-AA11-E5081D9D0C4E}" type="slidenum">
              <a:rPr lang="en-US" smtClean="0"/>
              <a:t>‹#›</a:t>
            </a:fld>
            <a:endParaRPr lang="en-US"/>
          </a:p>
        </p:txBody>
      </p:sp>
    </p:spTree>
    <p:extLst>
      <p:ext uri="{BB962C8B-B14F-4D97-AF65-F5344CB8AC3E}">
        <p14:creationId xmlns:p14="http://schemas.microsoft.com/office/powerpoint/2010/main" val="1212382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9BCE81-47A8-9C4A-AA11-E5081D9D0C4E}" type="slidenum">
              <a:rPr lang="en-US" smtClean="0"/>
              <a:t>‹#›</a:t>
            </a:fld>
            <a:endParaRPr lang="en-US"/>
          </a:p>
        </p:txBody>
      </p:sp>
    </p:spTree>
    <p:extLst>
      <p:ext uri="{BB962C8B-B14F-4D97-AF65-F5344CB8AC3E}">
        <p14:creationId xmlns:p14="http://schemas.microsoft.com/office/powerpoint/2010/main" val="7719998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9BCE81-47A8-9C4A-AA11-E5081D9D0C4E}" type="slidenum">
              <a:rPr lang="en-US" smtClean="0"/>
              <a:t>‹#›</a:t>
            </a:fld>
            <a:endParaRPr lang="en-US"/>
          </a:p>
        </p:txBody>
      </p:sp>
    </p:spTree>
    <p:extLst>
      <p:ext uri="{BB962C8B-B14F-4D97-AF65-F5344CB8AC3E}">
        <p14:creationId xmlns:p14="http://schemas.microsoft.com/office/powerpoint/2010/main" val="3316167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9BCE81-47A8-9C4A-AA11-E5081D9D0C4E}" type="slidenum">
              <a:rPr lang="en-US" smtClean="0"/>
              <a:t>‹#›</a:t>
            </a:fld>
            <a:endParaRPr lang="en-US"/>
          </a:p>
        </p:txBody>
      </p:sp>
    </p:spTree>
    <p:extLst>
      <p:ext uri="{BB962C8B-B14F-4D97-AF65-F5344CB8AC3E}">
        <p14:creationId xmlns:p14="http://schemas.microsoft.com/office/powerpoint/2010/main" val="22303806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BCE81-47A8-9C4A-AA11-E5081D9D0C4E}" type="slidenum">
              <a:rPr lang="en-US" smtClean="0"/>
              <a:t>‹#›</a:t>
            </a:fld>
            <a:endParaRPr lang="en-US"/>
          </a:p>
        </p:txBody>
      </p:sp>
    </p:spTree>
    <p:extLst>
      <p:ext uri="{BB962C8B-B14F-4D97-AF65-F5344CB8AC3E}">
        <p14:creationId xmlns:p14="http://schemas.microsoft.com/office/powerpoint/2010/main" val="3619097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Date Placeholder 3"/>
          <p:cNvSpPr>
            <a:spLocks noGrp="1"/>
          </p:cNvSpPr>
          <p:nvPr>
            <p:ph type="dt" sz="half" idx="11"/>
          </p:nvPr>
        </p:nvSpPr>
        <p:spPr>
          <a:xfrm>
            <a:off x="6781800" y="6601439"/>
            <a:ext cx="892175" cy="276225"/>
          </a:xfrm>
          <a:prstGeom prst="rect">
            <a:avLst/>
          </a:prstGeom>
          <a:ln/>
        </p:spPr>
        <p:txBody>
          <a:bodyPr/>
          <a:lstStyle>
            <a:lvl1pPr>
              <a:defRPr/>
            </a:lvl1pPr>
          </a:lstStyle>
          <a:p>
            <a:pPr>
              <a:defRPr/>
            </a:pPr>
            <a:endParaRPr lang="en-US"/>
          </a:p>
        </p:txBody>
      </p:sp>
      <p:sp>
        <p:nvSpPr>
          <p:cNvPr id="6" name="Slide Number Placeholder 15"/>
          <p:cNvSpPr>
            <a:spLocks noGrp="1"/>
          </p:cNvSpPr>
          <p:nvPr>
            <p:ph type="sldNum" sz="quarter" idx="4"/>
          </p:nvPr>
        </p:nvSpPr>
        <p:spPr>
          <a:xfrm>
            <a:off x="88496" y="6453547"/>
            <a:ext cx="1066800" cy="365125"/>
          </a:xfrm>
          <a:prstGeom prst="rect">
            <a:avLst/>
          </a:prstGeom>
          <a:ln>
            <a:solidFill>
              <a:schemeClr val="bg1"/>
            </a:solidFill>
          </a:ln>
        </p:spPr>
        <p:txBody>
          <a:bodyPr vert="horz" lIns="91440" tIns="45720" rIns="91440" bIns="45720" rtlCol="0" anchor="ctr"/>
          <a:lstStyle>
            <a:lvl1pPr algn="r">
              <a:defRPr sz="1200">
                <a:solidFill>
                  <a:schemeClr val="accent2">
                    <a:lumMod val="75000"/>
                  </a:schemeClr>
                </a:solidFill>
              </a:defRPr>
            </a:lvl1pPr>
          </a:lstStyle>
          <a:p>
            <a:fld id="{048367B6-A0F1-485F-928A-F8387AE218C3}" type="slidenum">
              <a:rPr lang="en-US" smtClean="0">
                <a:solidFill>
                  <a:srgbClr val="4F81BD">
                    <a:lumMod val="75000"/>
                  </a:srgbClr>
                </a:solidFill>
              </a:rPr>
              <a:pPr/>
              <a:t>‹#›</a:t>
            </a:fld>
            <a:endParaRPr lang="en-US" dirty="0">
              <a:solidFill>
                <a:srgbClr val="4F81BD">
                  <a:lumMod val="75000"/>
                </a:srgbClr>
              </a:solidFill>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BCE81-47A8-9C4A-AA11-E5081D9D0C4E}" type="slidenum">
              <a:rPr lang="en-US" smtClean="0"/>
              <a:t>‹#›</a:t>
            </a:fld>
            <a:endParaRPr lang="en-US"/>
          </a:p>
        </p:txBody>
      </p:sp>
    </p:spTree>
    <p:extLst>
      <p:ext uri="{BB962C8B-B14F-4D97-AF65-F5344CB8AC3E}">
        <p14:creationId xmlns:p14="http://schemas.microsoft.com/office/powerpoint/2010/main" val="34921463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6A30D-E206-4AF2-8C11-5C42ADA4A1D8}"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6A30D-E206-4AF2-8C11-5C42ADA4A1D8}"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6A30D-E206-4AF2-8C11-5C42ADA4A1D8}"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6A30D-E206-4AF2-8C11-5C42ADA4A1D8}"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F6A30D-E206-4AF2-8C11-5C42ADA4A1D8}"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F6A30D-E206-4AF2-8C11-5C42ADA4A1D8}"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F6A30D-E206-4AF2-8C11-5C42ADA4A1D8}"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6A30D-E206-4AF2-8C11-5C42ADA4A1D8}"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F6A30D-E206-4AF2-8C11-5C42ADA4A1D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0375" y="1066800"/>
            <a:ext cx="4035425" cy="5164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5425" cy="5164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1"/>
          </p:nvPr>
        </p:nvSpPr>
        <p:spPr>
          <a:xfrm>
            <a:off x="6781800" y="6601439"/>
            <a:ext cx="892175" cy="276225"/>
          </a:xfrm>
          <a:prstGeom prst="rect">
            <a:avLst/>
          </a:prstGeom>
          <a:ln/>
        </p:spPr>
        <p:txBody>
          <a:bodyPr/>
          <a:lstStyle>
            <a:lvl1pPr>
              <a:defRPr/>
            </a:lvl1pPr>
          </a:lstStyle>
          <a:p>
            <a:pPr>
              <a:defRPr/>
            </a:pPr>
            <a:endParaRPr lang="en-US" dirty="0"/>
          </a:p>
        </p:txBody>
      </p:sp>
      <p:sp>
        <p:nvSpPr>
          <p:cNvPr id="7" name="Slide Number Placeholder 15"/>
          <p:cNvSpPr>
            <a:spLocks noGrp="1"/>
          </p:cNvSpPr>
          <p:nvPr>
            <p:ph type="sldNum" sz="quarter" idx="4"/>
          </p:nvPr>
        </p:nvSpPr>
        <p:spPr>
          <a:xfrm>
            <a:off x="88496" y="6453547"/>
            <a:ext cx="1066800" cy="365125"/>
          </a:xfrm>
          <a:prstGeom prst="rect">
            <a:avLst/>
          </a:prstGeom>
          <a:ln>
            <a:solidFill>
              <a:schemeClr val="bg1"/>
            </a:solidFill>
          </a:ln>
        </p:spPr>
        <p:txBody>
          <a:bodyPr vert="horz" lIns="91440" tIns="45720" rIns="91440" bIns="45720" rtlCol="0" anchor="ctr"/>
          <a:lstStyle>
            <a:lvl1pPr algn="r">
              <a:defRPr sz="1200">
                <a:solidFill>
                  <a:schemeClr val="accent2">
                    <a:lumMod val="75000"/>
                  </a:schemeClr>
                </a:solidFill>
              </a:defRPr>
            </a:lvl1pPr>
          </a:lstStyle>
          <a:p>
            <a:fld id="{048367B6-A0F1-485F-928A-F8387AE218C3}" type="slidenum">
              <a:rPr lang="en-US" smtClean="0">
                <a:solidFill>
                  <a:srgbClr val="4F81BD">
                    <a:lumMod val="75000"/>
                  </a:srgbClr>
                </a:solidFill>
              </a:rPr>
              <a:pPr/>
              <a:t>‹#›</a:t>
            </a:fld>
            <a:endParaRPr lang="en-US" dirty="0">
              <a:solidFill>
                <a:srgbClr val="4F81BD">
                  <a:lumMod val="75000"/>
                </a:srgbClr>
              </a:solidFill>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6A30D-E206-4AF2-8C11-5C42ADA4A1D8}"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6A30D-E206-4AF2-8C11-5C42ADA4A1D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1"/>
          </p:nvPr>
        </p:nvSpPr>
        <p:spPr>
          <a:xfrm>
            <a:off x="6781800" y="6601439"/>
            <a:ext cx="892175" cy="276225"/>
          </a:xfrm>
          <a:prstGeom prst="rect">
            <a:avLst/>
          </a:prstGeom>
          <a:ln/>
        </p:spPr>
        <p:txBody>
          <a:bodyPr/>
          <a:lstStyle>
            <a:lvl1pPr>
              <a:defRPr/>
            </a:lvl1pPr>
          </a:lstStyle>
          <a:p>
            <a:pPr>
              <a:defRPr/>
            </a:pPr>
            <a:endParaRPr lang="en-US"/>
          </a:p>
        </p:txBody>
      </p:sp>
      <p:sp>
        <p:nvSpPr>
          <p:cNvPr id="9" name="Slide Number Placeholder 15"/>
          <p:cNvSpPr>
            <a:spLocks noGrp="1"/>
          </p:cNvSpPr>
          <p:nvPr>
            <p:ph type="sldNum" sz="quarter" idx="12"/>
          </p:nvPr>
        </p:nvSpPr>
        <p:spPr>
          <a:xfrm>
            <a:off x="88496" y="6453547"/>
            <a:ext cx="1066800" cy="365125"/>
          </a:xfrm>
          <a:prstGeom prst="rect">
            <a:avLst/>
          </a:prstGeom>
          <a:ln>
            <a:solidFill>
              <a:schemeClr val="bg1"/>
            </a:solidFill>
          </a:ln>
        </p:spPr>
        <p:txBody>
          <a:bodyPr vert="horz" lIns="91440" tIns="45720" rIns="91440" bIns="45720" rtlCol="0" anchor="ctr"/>
          <a:lstStyle>
            <a:lvl1pPr algn="r">
              <a:defRPr sz="1200">
                <a:solidFill>
                  <a:schemeClr val="accent2">
                    <a:lumMod val="75000"/>
                  </a:schemeClr>
                </a:solidFill>
              </a:defRPr>
            </a:lvl1pPr>
          </a:lstStyle>
          <a:p>
            <a:fld id="{048367B6-A0F1-485F-928A-F8387AE218C3}" type="slidenum">
              <a:rPr lang="en-US" smtClean="0">
                <a:solidFill>
                  <a:srgbClr val="4F81BD">
                    <a:lumMod val="75000"/>
                  </a:srgbClr>
                </a:solidFill>
              </a:rPr>
              <a:pPr/>
              <a:t>‹#›</a:t>
            </a:fld>
            <a:endParaRPr lang="en-US" dirty="0">
              <a:solidFill>
                <a:srgbClr val="4F81BD">
                  <a:lumMod val="75000"/>
                </a:srgbClr>
              </a:solidFill>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1"/>
          </p:nvPr>
        </p:nvSpPr>
        <p:spPr>
          <a:xfrm>
            <a:off x="6781800" y="6601439"/>
            <a:ext cx="892175" cy="276225"/>
          </a:xfrm>
          <a:prstGeom prst="rect">
            <a:avLst/>
          </a:prstGeom>
          <a:ln/>
        </p:spPr>
        <p:txBody>
          <a:bodyPr/>
          <a:lstStyle>
            <a:lvl1pPr>
              <a:defRPr/>
            </a:lvl1pPr>
          </a:lstStyle>
          <a:p>
            <a:pPr>
              <a:defRPr/>
            </a:pPr>
            <a:endParaRPr lang="en-US"/>
          </a:p>
        </p:txBody>
      </p:sp>
      <p:sp>
        <p:nvSpPr>
          <p:cNvPr id="5" name="Slide Number Placeholder 15"/>
          <p:cNvSpPr>
            <a:spLocks noGrp="1"/>
          </p:cNvSpPr>
          <p:nvPr>
            <p:ph type="sldNum" sz="quarter" idx="4"/>
          </p:nvPr>
        </p:nvSpPr>
        <p:spPr>
          <a:xfrm>
            <a:off x="88496" y="6453547"/>
            <a:ext cx="1066800" cy="365125"/>
          </a:xfrm>
          <a:prstGeom prst="rect">
            <a:avLst/>
          </a:prstGeom>
          <a:ln>
            <a:solidFill>
              <a:schemeClr val="bg1"/>
            </a:solidFill>
          </a:ln>
        </p:spPr>
        <p:txBody>
          <a:bodyPr vert="horz" lIns="91440" tIns="45720" rIns="91440" bIns="45720" rtlCol="0" anchor="ctr"/>
          <a:lstStyle>
            <a:lvl1pPr algn="r">
              <a:defRPr sz="1200">
                <a:solidFill>
                  <a:schemeClr val="accent2">
                    <a:lumMod val="75000"/>
                  </a:schemeClr>
                </a:solidFill>
              </a:defRPr>
            </a:lvl1pPr>
          </a:lstStyle>
          <a:p>
            <a:fld id="{048367B6-A0F1-485F-928A-F8387AE218C3}" type="slidenum">
              <a:rPr lang="en-US" smtClean="0">
                <a:solidFill>
                  <a:srgbClr val="4F81BD">
                    <a:lumMod val="75000"/>
                  </a:srgbClr>
                </a:solidFill>
              </a:rPr>
              <a:pPr/>
              <a:t>‹#›</a:t>
            </a:fld>
            <a:endParaRPr lang="en-US" dirty="0">
              <a:solidFill>
                <a:srgbClr val="4F81BD">
                  <a:lumMod val="75000"/>
                </a:srgbClr>
              </a:solidFill>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3"/>
          <p:cNvSpPr>
            <a:spLocks noGrp="1"/>
          </p:cNvSpPr>
          <p:nvPr>
            <p:ph type="dt" sz="half" idx="11"/>
          </p:nvPr>
        </p:nvSpPr>
        <p:spPr>
          <a:xfrm>
            <a:off x="6781800" y="6601439"/>
            <a:ext cx="892175" cy="276225"/>
          </a:xfrm>
          <a:prstGeom prst="rect">
            <a:avLst/>
          </a:prstGeom>
          <a:ln/>
        </p:spPr>
        <p:txBody>
          <a:bodyPr/>
          <a:lstStyle>
            <a:lvl1pPr>
              <a:defRPr/>
            </a:lvl1pPr>
          </a:lstStyle>
          <a:p>
            <a:pPr>
              <a:defRPr/>
            </a:pPr>
            <a:endParaRPr lang="en-US"/>
          </a:p>
        </p:txBody>
      </p:sp>
      <p:sp>
        <p:nvSpPr>
          <p:cNvPr id="4" name="Slide Number Placeholder 15"/>
          <p:cNvSpPr>
            <a:spLocks noGrp="1"/>
          </p:cNvSpPr>
          <p:nvPr>
            <p:ph type="sldNum" sz="quarter" idx="4"/>
          </p:nvPr>
        </p:nvSpPr>
        <p:spPr>
          <a:xfrm>
            <a:off x="88496" y="6453547"/>
            <a:ext cx="1066800" cy="365125"/>
          </a:xfrm>
          <a:prstGeom prst="rect">
            <a:avLst/>
          </a:prstGeom>
          <a:ln>
            <a:solidFill>
              <a:schemeClr val="bg1"/>
            </a:solidFill>
          </a:ln>
        </p:spPr>
        <p:txBody>
          <a:bodyPr vert="horz" lIns="91440" tIns="45720" rIns="91440" bIns="45720" rtlCol="0" anchor="ctr"/>
          <a:lstStyle>
            <a:lvl1pPr algn="r">
              <a:defRPr sz="1200">
                <a:solidFill>
                  <a:schemeClr val="accent2">
                    <a:lumMod val="75000"/>
                  </a:schemeClr>
                </a:solidFill>
              </a:defRPr>
            </a:lvl1pPr>
          </a:lstStyle>
          <a:p>
            <a:fld id="{048367B6-A0F1-485F-928A-F8387AE218C3}" type="slidenum">
              <a:rPr lang="en-US" smtClean="0">
                <a:solidFill>
                  <a:srgbClr val="4F81BD">
                    <a:lumMod val="75000"/>
                  </a:srgbClr>
                </a:solidFill>
              </a:rPr>
              <a:pPr/>
              <a:t>‹#›</a:t>
            </a:fld>
            <a:endParaRPr lang="en-US" dirty="0">
              <a:solidFill>
                <a:srgbClr val="4F81BD">
                  <a:lumMod val="75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1"/>
          </p:nvPr>
        </p:nvSpPr>
        <p:spPr>
          <a:xfrm>
            <a:off x="6781800" y="6601439"/>
            <a:ext cx="892175" cy="276225"/>
          </a:xfrm>
          <a:prstGeom prst="rect">
            <a:avLst/>
          </a:prstGeom>
          <a:ln/>
        </p:spPr>
        <p:txBody>
          <a:bodyPr/>
          <a:lstStyle>
            <a:lvl1pPr>
              <a:defRPr/>
            </a:lvl1pPr>
          </a:lstStyle>
          <a:p>
            <a:pPr>
              <a:defRPr/>
            </a:pPr>
            <a:endParaRPr lang="en-US"/>
          </a:p>
        </p:txBody>
      </p:sp>
      <p:sp>
        <p:nvSpPr>
          <p:cNvPr id="7" name="Slide Number Placeholder 15"/>
          <p:cNvSpPr>
            <a:spLocks noGrp="1"/>
          </p:cNvSpPr>
          <p:nvPr>
            <p:ph type="sldNum" sz="quarter" idx="4"/>
          </p:nvPr>
        </p:nvSpPr>
        <p:spPr>
          <a:xfrm>
            <a:off x="88496" y="6453547"/>
            <a:ext cx="1066800" cy="365125"/>
          </a:xfrm>
          <a:prstGeom prst="rect">
            <a:avLst/>
          </a:prstGeom>
          <a:ln>
            <a:solidFill>
              <a:schemeClr val="bg1"/>
            </a:solidFill>
          </a:ln>
        </p:spPr>
        <p:txBody>
          <a:bodyPr vert="horz" lIns="91440" tIns="45720" rIns="91440" bIns="45720" rtlCol="0" anchor="ctr"/>
          <a:lstStyle>
            <a:lvl1pPr algn="r">
              <a:defRPr sz="1200">
                <a:solidFill>
                  <a:schemeClr val="accent2">
                    <a:lumMod val="75000"/>
                  </a:schemeClr>
                </a:solidFill>
              </a:defRPr>
            </a:lvl1pPr>
          </a:lstStyle>
          <a:p>
            <a:fld id="{048367B6-A0F1-485F-928A-F8387AE218C3}" type="slidenum">
              <a:rPr lang="en-US" smtClean="0">
                <a:solidFill>
                  <a:srgbClr val="4F81BD">
                    <a:lumMod val="75000"/>
                  </a:srgbClr>
                </a:solidFill>
              </a:rPr>
              <a:pPr/>
              <a:t>‹#›</a:t>
            </a:fld>
            <a:endParaRPr lang="en-US" dirty="0">
              <a:solidFill>
                <a:srgbClr val="4F81BD">
                  <a:lumMod val="75000"/>
                </a:srgbClr>
              </a:solidFill>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1"/>
          </p:nvPr>
        </p:nvSpPr>
        <p:spPr>
          <a:xfrm>
            <a:off x="6781800" y="6601439"/>
            <a:ext cx="892175" cy="276225"/>
          </a:xfrm>
          <a:prstGeom prst="rect">
            <a:avLst/>
          </a:prstGeom>
          <a:ln/>
        </p:spPr>
        <p:txBody>
          <a:bodyPr/>
          <a:lstStyle>
            <a:lvl1pPr>
              <a:defRPr/>
            </a:lvl1pPr>
          </a:lstStyle>
          <a:p>
            <a:pPr>
              <a:defRPr/>
            </a:pPr>
            <a:endParaRPr lang="en-US"/>
          </a:p>
        </p:txBody>
      </p:sp>
      <p:sp>
        <p:nvSpPr>
          <p:cNvPr id="7" name="Slide Number Placeholder 15"/>
          <p:cNvSpPr>
            <a:spLocks noGrp="1"/>
          </p:cNvSpPr>
          <p:nvPr>
            <p:ph type="sldNum" sz="quarter" idx="4"/>
          </p:nvPr>
        </p:nvSpPr>
        <p:spPr>
          <a:xfrm>
            <a:off x="88496" y="6453547"/>
            <a:ext cx="1066800" cy="365125"/>
          </a:xfrm>
          <a:prstGeom prst="rect">
            <a:avLst/>
          </a:prstGeom>
          <a:ln>
            <a:solidFill>
              <a:schemeClr val="bg1"/>
            </a:solidFill>
          </a:ln>
        </p:spPr>
        <p:txBody>
          <a:bodyPr vert="horz" lIns="91440" tIns="45720" rIns="91440" bIns="45720" rtlCol="0" anchor="ctr"/>
          <a:lstStyle>
            <a:lvl1pPr algn="r">
              <a:defRPr sz="1200">
                <a:solidFill>
                  <a:schemeClr val="accent2">
                    <a:lumMod val="75000"/>
                  </a:schemeClr>
                </a:solidFill>
              </a:defRPr>
            </a:lvl1pPr>
          </a:lstStyle>
          <a:p>
            <a:fld id="{048367B6-A0F1-485F-928A-F8387AE218C3}" type="slidenum">
              <a:rPr lang="en-US" smtClean="0">
                <a:solidFill>
                  <a:srgbClr val="4F81BD">
                    <a:lumMod val="75000"/>
                  </a:srgbClr>
                </a:solidFill>
              </a:rPr>
              <a:pPr/>
              <a:t>‹#›</a:t>
            </a:fld>
            <a:endParaRPr lang="en-US" dirty="0">
              <a:solidFill>
                <a:srgbClr val="4F81BD">
                  <a:lumMod val="75000"/>
                </a:srgbClr>
              </a:solidFill>
            </a:endParaRPr>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0.xml"/><Relationship Id="rId12" Type="http://schemas.openxmlformats.org/officeDocument/2006/relationships/theme" Target="../theme/theme2.xml"/><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1.xml"/><Relationship Id="rId12" Type="http://schemas.openxmlformats.org/officeDocument/2006/relationships/theme" Target="../theme/theme3.xml"/><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 Id="rId9" Type="http://schemas.openxmlformats.org/officeDocument/2006/relationships/slideLayout" Target="../slideLayouts/slideLayout39.xml"/><Relationship Id="rId10"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4" name="Rectangle 3"/>
          <p:cNvSpPr>
            <a:spLocks noGrp="1" noChangeArrowheads="1"/>
          </p:cNvSpPr>
          <p:nvPr>
            <p:ph type="body" idx="1"/>
          </p:nvPr>
        </p:nvSpPr>
        <p:spPr bwMode="auto">
          <a:xfrm>
            <a:off x="460375" y="1122363"/>
            <a:ext cx="8223250" cy="5164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175" name="Rectangle 4"/>
          <p:cNvSpPr>
            <a:spLocks noGrp="1" noChangeArrowheads="1"/>
          </p:cNvSpPr>
          <p:nvPr>
            <p:ph type="title"/>
          </p:nvPr>
        </p:nvSpPr>
        <p:spPr bwMode="auto">
          <a:xfrm>
            <a:off x="436563" y="452438"/>
            <a:ext cx="8239125" cy="447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 name="Rectangle 6"/>
          <p:cNvSpPr/>
          <p:nvPr userDrawn="1"/>
        </p:nvSpPr>
        <p:spPr>
          <a:xfrm>
            <a:off x="6353" y="-1587"/>
            <a:ext cx="9147171" cy="235527"/>
          </a:xfrm>
          <a:prstGeom prst="rect">
            <a:avLst/>
          </a:prstGeom>
          <a:gradFill flip="none" rotWithShape="1">
            <a:gsLst>
              <a:gs pos="0">
                <a:srgbClr val="FFC000"/>
              </a:gs>
              <a:gs pos="50000">
                <a:srgbClr val="F8F8F8"/>
              </a:gs>
              <a:gs pos="100000">
                <a:schemeClr val="bg1">
                  <a:alpha val="0"/>
                </a:schemeClr>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0" name="Slide Number Placeholder 15"/>
          <p:cNvSpPr>
            <a:spLocks noGrp="1"/>
          </p:cNvSpPr>
          <p:nvPr>
            <p:ph type="sldNum" sz="quarter" idx="4"/>
          </p:nvPr>
        </p:nvSpPr>
        <p:spPr>
          <a:xfrm>
            <a:off x="8305808" y="6483065"/>
            <a:ext cx="838192" cy="365125"/>
          </a:xfrm>
          <a:prstGeom prst="rect">
            <a:avLst/>
          </a:prstGeom>
          <a:ln>
            <a:noFill/>
          </a:ln>
        </p:spPr>
        <p:txBody>
          <a:bodyPr vert="horz" lIns="91440" tIns="45720" rIns="91440" bIns="45720" rtlCol="0" anchor="ctr"/>
          <a:lstStyle>
            <a:lvl1pPr algn="ctr">
              <a:defRPr sz="1200">
                <a:solidFill>
                  <a:schemeClr val="accent2">
                    <a:lumMod val="75000"/>
                  </a:schemeClr>
                </a:solidFill>
              </a:defRPr>
            </a:lvl1pPr>
          </a:lstStyle>
          <a:p>
            <a:fld id="{1136933C-3588-4702-9BB6-6B5171D99713}" type="slidenum">
              <a:rPr lang="en-US" smtClean="0">
                <a:solidFill>
                  <a:srgbClr val="4F81BD">
                    <a:lumMod val="75000"/>
                  </a:srgbClr>
                </a:solidFill>
              </a:rPr>
              <a:pPr/>
              <a:t>‹#›</a:t>
            </a:fld>
            <a:endParaRPr lang="en-US" dirty="0">
              <a:solidFill>
                <a:srgbClr val="4F81BD">
                  <a:lumMod val="75000"/>
                </a:srgb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89" r:id="rId17"/>
    <p:sldLayoutId id="2147483703" r:id="rId18"/>
    <p:sldLayoutId id="2147483704" r:id="rId19"/>
  </p:sldLayoutIdLs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2600">
          <a:solidFill>
            <a:srgbClr val="003399"/>
          </a:solidFill>
          <a:latin typeface="+mj-lt"/>
          <a:ea typeface="+mj-ea"/>
          <a:cs typeface="+mj-cs"/>
        </a:defRPr>
      </a:lvl1pPr>
      <a:lvl2pPr algn="ctr" rtl="0" eaLnBrk="0" fontAlgn="base" hangingPunct="0">
        <a:spcBef>
          <a:spcPct val="0"/>
        </a:spcBef>
        <a:spcAft>
          <a:spcPct val="0"/>
        </a:spcAft>
        <a:defRPr sz="2600">
          <a:solidFill>
            <a:srgbClr val="003399"/>
          </a:solidFill>
          <a:latin typeface="Calibri" pitchFamily="34" charset="0"/>
        </a:defRPr>
      </a:lvl2pPr>
      <a:lvl3pPr algn="ctr" rtl="0" eaLnBrk="0" fontAlgn="base" hangingPunct="0">
        <a:spcBef>
          <a:spcPct val="0"/>
        </a:spcBef>
        <a:spcAft>
          <a:spcPct val="0"/>
        </a:spcAft>
        <a:defRPr sz="2600">
          <a:solidFill>
            <a:srgbClr val="003399"/>
          </a:solidFill>
          <a:latin typeface="Calibri" pitchFamily="34" charset="0"/>
        </a:defRPr>
      </a:lvl3pPr>
      <a:lvl4pPr algn="ctr" rtl="0" eaLnBrk="0" fontAlgn="base" hangingPunct="0">
        <a:spcBef>
          <a:spcPct val="0"/>
        </a:spcBef>
        <a:spcAft>
          <a:spcPct val="0"/>
        </a:spcAft>
        <a:defRPr sz="2600">
          <a:solidFill>
            <a:srgbClr val="003399"/>
          </a:solidFill>
          <a:latin typeface="Calibri" pitchFamily="34" charset="0"/>
        </a:defRPr>
      </a:lvl4pPr>
      <a:lvl5pPr algn="ctr" rtl="0" eaLnBrk="0" fontAlgn="base" hangingPunct="0">
        <a:spcBef>
          <a:spcPct val="0"/>
        </a:spcBef>
        <a:spcAft>
          <a:spcPct val="0"/>
        </a:spcAft>
        <a:defRPr sz="2600">
          <a:solidFill>
            <a:srgbClr val="003399"/>
          </a:solidFill>
          <a:latin typeface="Calibri" pitchFamily="34" charset="0"/>
        </a:defRPr>
      </a:lvl5pPr>
      <a:lvl6pPr marL="457200" algn="ctr" rtl="0" eaLnBrk="0" fontAlgn="base" hangingPunct="0">
        <a:spcBef>
          <a:spcPct val="0"/>
        </a:spcBef>
        <a:spcAft>
          <a:spcPct val="0"/>
        </a:spcAft>
        <a:defRPr sz="2600">
          <a:solidFill>
            <a:srgbClr val="003399"/>
          </a:solidFill>
          <a:latin typeface="Calibri" pitchFamily="34" charset="0"/>
        </a:defRPr>
      </a:lvl6pPr>
      <a:lvl7pPr marL="914400" algn="ctr" rtl="0" eaLnBrk="0" fontAlgn="base" hangingPunct="0">
        <a:spcBef>
          <a:spcPct val="0"/>
        </a:spcBef>
        <a:spcAft>
          <a:spcPct val="0"/>
        </a:spcAft>
        <a:defRPr sz="2600">
          <a:solidFill>
            <a:srgbClr val="003399"/>
          </a:solidFill>
          <a:latin typeface="Calibri" pitchFamily="34" charset="0"/>
        </a:defRPr>
      </a:lvl7pPr>
      <a:lvl8pPr marL="1371600" algn="ctr" rtl="0" eaLnBrk="0" fontAlgn="base" hangingPunct="0">
        <a:spcBef>
          <a:spcPct val="0"/>
        </a:spcBef>
        <a:spcAft>
          <a:spcPct val="0"/>
        </a:spcAft>
        <a:defRPr sz="2600">
          <a:solidFill>
            <a:srgbClr val="003399"/>
          </a:solidFill>
          <a:latin typeface="Calibri" pitchFamily="34" charset="0"/>
        </a:defRPr>
      </a:lvl8pPr>
      <a:lvl9pPr marL="1828800" algn="ctr" rtl="0" eaLnBrk="0" fontAlgn="base" hangingPunct="0">
        <a:spcBef>
          <a:spcPct val="0"/>
        </a:spcBef>
        <a:spcAft>
          <a:spcPct val="0"/>
        </a:spcAft>
        <a:defRPr sz="2600">
          <a:solidFill>
            <a:srgbClr val="003399"/>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a:solidFill>
            <a:schemeClr val="tx1">
              <a:lumMod val="75000"/>
            </a:schemeClr>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600">
          <a:solidFill>
            <a:srgbClr val="003399"/>
          </a:solidFill>
          <a:latin typeface="+mn-lt"/>
        </a:defRPr>
      </a:lvl2pPr>
      <a:lvl3pPr marL="1143000" indent="-228600" algn="l" rtl="0" eaLnBrk="0" fontAlgn="base" hangingPunct="0">
        <a:spcBef>
          <a:spcPct val="20000"/>
        </a:spcBef>
        <a:spcAft>
          <a:spcPct val="0"/>
        </a:spcAft>
        <a:buFont typeface="Arial" charset="0"/>
        <a:buChar char="•"/>
        <a:defRPr sz="1600">
          <a:solidFill>
            <a:srgbClr val="003399"/>
          </a:solidFill>
          <a:latin typeface="+mn-lt"/>
        </a:defRPr>
      </a:lvl3pPr>
      <a:lvl4pPr marL="1600200" indent="-228600" algn="l" rtl="0" eaLnBrk="0" fontAlgn="base" hangingPunct="0">
        <a:spcBef>
          <a:spcPct val="20000"/>
        </a:spcBef>
        <a:spcAft>
          <a:spcPct val="0"/>
        </a:spcAft>
        <a:buFont typeface="Arial" charset="0"/>
        <a:buChar char="–"/>
        <a:defRPr sz="1600">
          <a:solidFill>
            <a:srgbClr val="003399"/>
          </a:solidFill>
          <a:latin typeface="+mn-lt"/>
        </a:defRPr>
      </a:lvl4pPr>
      <a:lvl5pPr marL="2057400" indent="-228600" algn="l" rtl="0" eaLnBrk="0" fontAlgn="base" hangingPunct="0">
        <a:spcBef>
          <a:spcPct val="20000"/>
        </a:spcBef>
        <a:spcAft>
          <a:spcPct val="0"/>
        </a:spcAft>
        <a:buFont typeface="Arial" charset="0"/>
        <a:buChar char="»"/>
        <a:defRPr sz="1600">
          <a:solidFill>
            <a:srgbClr val="003399"/>
          </a:solidFill>
          <a:latin typeface="+mn-lt"/>
        </a:defRPr>
      </a:lvl5pPr>
      <a:lvl6pPr marL="2514600" indent="-228600" algn="l" rtl="0" eaLnBrk="0" fontAlgn="base" hangingPunct="0">
        <a:spcBef>
          <a:spcPct val="20000"/>
        </a:spcBef>
        <a:spcAft>
          <a:spcPct val="0"/>
        </a:spcAft>
        <a:buFont typeface="Arial" charset="0"/>
        <a:buChar char="»"/>
        <a:defRPr sz="1600">
          <a:solidFill>
            <a:srgbClr val="003399"/>
          </a:solidFill>
          <a:latin typeface="+mn-lt"/>
        </a:defRPr>
      </a:lvl6pPr>
      <a:lvl7pPr marL="2971800" indent="-228600" algn="l" rtl="0" eaLnBrk="0" fontAlgn="base" hangingPunct="0">
        <a:spcBef>
          <a:spcPct val="20000"/>
        </a:spcBef>
        <a:spcAft>
          <a:spcPct val="0"/>
        </a:spcAft>
        <a:buFont typeface="Arial" charset="0"/>
        <a:buChar char="»"/>
        <a:defRPr sz="1600">
          <a:solidFill>
            <a:srgbClr val="003399"/>
          </a:solidFill>
          <a:latin typeface="+mn-lt"/>
        </a:defRPr>
      </a:lvl7pPr>
      <a:lvl8pPr marL="3429000" indent="-228600" algn="l" rtl="0" eaLnBrk="0" fontAlgn="base" hangingPunct="0">
        <a:spcBef>
          <a:spcPct val="20000"/>
        </a:spcBef>
        <a:spcAft>
          <a:spcPct val="0"/>
        </a:spcAft>
        <a:buFont typeface="Arial" charset="0"/>
        <a:buChar char="»"/>
        <a:defRPr sz="1600">
          <a:solidFill>
            <a:srgbClr val="003399"/>
          </a:solidFill>
          <a:latin typeface="+mn-lt"/>
        </a:defRPr>
      </a:lvl8pPr>
      <a:lvl9pPr marL="3886200" indent="-228600" algn="l" rtl="0" eaLnBrk="0" fontAlgn="base" hangingPunct="0">
        <a:spcBef>
          <a:spcPct val="20000"/>
        </a:spcBef>
        <a:spcAft>
          <a:spcPct val="0"/>
        </a:spcAft>
        <a:buFont typeface="Arial" charset="0"/>
        <a:buChar char="»"/>
        <a:defRPr sz="16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9BCE81-47A8-9C4A-AA11-E5081D9D0C4E}" type="slidenum">
              <a:rPr lang="en-US" smtClean="0"/>
              <a:t>‹#›</a:t>
            </a:fld>
            <a:endParaRPr lang="en-US"/>
          </a:p>
        </p:txBody>
      </p:sp>
    </p:spTree>
    <p:extLst>
      <p:ext uri="{BB962C8B-B14F-4D97-AF65-F5344CB8AC3E}">
        <p14:creationId xmlns:p14="http://schemas.microsoft.com/office/powerpoint/2010/main" val="243541428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iming>
    <p:tnLst>
      <p:par>
        <p:cTn xmlns:p14="http://schemas.microsoft.com/office/powerpoint/2010/mai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F6A30D-E206-4AF2-8C11-5C42ADA4A1D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ergy.gov/eere/amo/downloads/advanced-manufacturing-office-amo-multi-year-program-plan-fiscal-years-2017" TargetMode="External"/><Relationship Id="rId4" Type="http://schemas.openxmlformats.org/officeDocument/2006/relationships/hyperlink" Target="mailto:AMO_MYPPInfo@ee.doe.gov" TargetMode="External"/><Relationship Id="rId1" Type="http://schemas.openxmlformats.org/officeDocument/2006/relationships/slideLayout" Target="../slideLayouts/slideLayout19.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0.png"/><Relationship Id="rId3" Type="http://schemas.openxmlformats.org/officeDocument/2006/relationships/image" Target="../media/image2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9.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3.emf"/></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31.jpe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hyperlink" Target="http://www.circleofblue.org/2015/world/price-of-water-2015-up-6-percent-in-30-major-u-s-cities-41-percent-rise-since-2010/" TargetMode="External"/><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6.xml.rels><?xml version="1.0" encoding="UTF-8" standalone="yes"?>
<Relationships xmlns="http://schemas.openxmlformats.org/package/2006/relationships"><Relationship Id="rId3" Type="http://schemas.openxmlformats.org/officeDocument/2006/relationships/hyperlink" Target="http://energy.gov/sites/prod/files/2015/08/f26/pulp_and_paper_bandwidth_report.pdf" TargetMode="External"/><Relationship Id="rId4" Type="http://schemas.openxmlformats.org/officeDocument/2006/relationships/hyperlink" Target="http://energy.gov/sites/prod/files/2015/08/f26/petroleum_refining_bandwidth_report.pdf" TargetMode="External"/><Relationship Id="rId5" Type="http://schemas.openxmlformats.org/officeDocument/2006/relationships/hyperlink" Target="http://energy.gov/sites/prod/files/2016/04/f30/Carbon%20Fiber%20Report.pdf" TargetMode="External"/><Relationship Id="rId6" Type="http://schemas.openxmlformats.org/officeDocument/2006/relationships/hyperlink" Target="http://energy.gov/sites/prod/files/2016/04/f30/Glass%20Fiber%20Report.pdf" TargetMode="External"/><Relationship Id="rId7" Type="http://schemas.openxmlformats.org/officeDocument/2006/relationships/hyperlink" Target="http://energy.gov/sites/prod/files/2016/04/f30/Aluminum%20Report.pdf" TargetMode="External"/><Relationship Id="rId8" Type="http://schemas.openxmlformats.org/officeDocument/2006/relationships/hyperlink" Target="http://energy.gov/sites/prod/files/2016/04/f30/AHSS%20Report.pdf" TargetMode="External"/><Relationship Id="rId9" Type="http://schemas.openxmlformats.org/officeDocument/2006/relationships/hyperlink" Target="http://energy.gov/sites/prod/files/2016/04/f30/Magnesium%20Report.pdf" TargetMode="External"/><Relationship Id="rId10" Type="http://schemas.openxmlformats.org/officeDocument/2006/relationships/hyperlink" Target="http://energy.gov/sites/prod/files/2016/04/f30/Titanium%20Report.pdf" TargetMode="External"/><Relationship Id="rId1" Type="http://schemas.openxmlformats.org/officeDocument/2006/relationships/slideLayout" Target="../slideLayouts/slideLayout2.xml"/><Relationship Id="rId2" Type="http://schemas.openxmlformats.org/officeDocument/2006/relationships/hyperlink" Target="http://energy.gov/sites/prod/files/2015/08/f26/chemical_bandwidth_report.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127" y="74084"/>
            <a:ext cx="6827790" cy="1058334"/>
          </a:xfrm>
        </p:spPr>
        <p:txBody>
          <a:bodyPr>
            <a:noAutofit/>
          </a:bodyPr>
          <a:lstStyle/>
          <a:p>
            <a:r>
              <a:rPr lang="en-US" sz="2000" dirty="0" smtClean="0">
                <a:latin typeface="+mn-lt"/>
              </a:rPr>
              <a:t>Office of Energy Efficiency &amp; Renewable Energy </a:t>
            </a:r>
            <a:br>
              <a:rPr lang="en-US" sz="2000" dirty="0" smtClean="0">
                <a:latin typeface="+mn-lt"/>
              </a:rPr>
            </a:br>
            <a:r>
              <a:rPr lang="en-US" sz="2000" dirty="0" smtClean="0">
                <a:latin typeface="+mn-lt"/>
              </a:rPr>
              <a:t>Advanced Manufacturing Office</a:t>
            </a:r>
            <a:br>
              <a:rPr lang="en-US" sz="2000" dirty="0" smtClean="0">
                <a:latin typeface="+mn-lt"/>
              </a:rPr>
            </a:br>
            <a:endParaRPr lang="en-US" sz="2000" dirty="0">
              <a:latin typeface="+mn-lt"/>
            </a:endParaRPr>
          </a:p>
        </p:txBody>
      </p:sp>
      <p:sp>
        <p:nvSpPr>
          <p:cNvPr id="4" name="Text Placeholder 3"/>
          <p:cNvSpPr>
            <a:spLocks noGrp="1"/>
          </p:cNvSpPr>
          <p:nvPr>
            <p:ph type="body" sz="quarter" idx="10"/>
          </p:nvPr>
        </p:nvSpPr>
        <p:spPr>
          <a:xfrm>
            <a:off x="0" y="5156655"/>
            <a:ext cx="4551568" cy="1332886"/>
          </a:xfrm>
        </p:spPr>
        <p:txBody>
          <a:bodyPr vert="horz">
            <a:normAutofit/>
          </a:bodyPr>
          <a:lstStyle/>
          <a:p>
            <a:pPr>
              <a:spcBef>
                <a:spcPts val="0"/>
              </a:spcBef>
              <a:defRPr/>
            </a:pPr>
            <a:r>
              <a:rPr lang="en-US" sz="1700" u="sng" dirty="0" smtClean="0">
                <a:solidFill>
                  <a:srgbClr val="040404"/>
                </a:solidFill>
              </a:rPr>
              <a:t>An Overview of AMO Clean Water Analysis</a:t>
            </a:r>
            <a:endParaRPr lang="en-US" sz="1700" b="0" dirty="0" smtClean="0">
              <a:solidFill>
                <a:srgbClr val="040404"/>
              </a:solidFill>
            </a:endParaRPr>
          </a:p>
          <a:p>
            <a:pPr>
              <a:spcBef>
                <a:spcPts val="0"/>
              </a:spcBef>
              <a:defRPr/>
            </a:pPr>
            <a:endParaRPr lang="en-US" dirty="0" smtClean="0">
              <a:solidFill>
                <a:srgbClr val="040404"/>
              </a:solidFill>
            </a:endParaRPr>
          </a:p>
          <a:p>
            <a:pPr>
              <a:spcBef>
                <a:spcPts val="0"/>
              </a:spcBef>
              <a:defRPr/>
            </a:pPr>
            <a:endParaRPr lang="en-US" dirty="0">
              <a:solidFill>
                <a:srgbClr val="040404"/>
              </a:solidFill>
            </a:endParaRPr>
          </a:p>
          <a:p>
            <a:pPr>
              <a:spcBef>
                <a:spcPts val="0"/>
              </a:spcBef>
              <a:defRPr/>
            </a:pPr>
            <a:r>
              <a:rPr lang="en-US" dirty="0" smtClean="0">
                <a:solidFill>
                  <a:srgbClr val="040404"/>
                </a:solidFill>
              </a:rPr>
              <a:t>Joe Cresko </a:t>
            </a:r>
            <a:r>
              <a:rPr lang="en-US" b="0" dirty="0" smtClean="0">
                <a:solidFill>
                  <a:srgbClr val="040404"/>
                </a:solidFill>
              </a:rPr>
              <a:t>- Advanced Manufacturing Office, DOE</a:t>
            </a:r>
          </a:p>
          <a:p>
            <a:pPr>
              <a:spcBef>
                <a:spcPts val="0"/>
              </a:spcBef>
              <a:defRPr/>
            </a:pPr>
            <a:endParaRPr lang="en-US" sz="2300" b="0" dirty="0" smtClean="0">
              <a:solidFill>
                <a:srgbClr val="040404"/>
              </a:solidFill>
            </a:endParaRPr>
          </a:p>
          <a:p>
            <a:pPr>
              <a:spcBef>
                <a:spcPts val="0"/>
              </a:spcBef>
            </a:pPr>
            <a:endParaRPr lang="en-US" b="0" dirty="0">
              <a:solidFill>
                <a:srgbClr val="262626"/>
              </a:solidFill>
            </a:endParaRPr>
          </a:p>
        </p:txBody>
      </p:sp>
      <p:sp>
        <p:nvSpPr>
          <p:cNvPr id="7" name="Title 1"/>
          <p:cNvSpPr txBox="1">
            <a:spLocks/>
          </p:cNvSpPr>
          <p:nvPr/>
        </p:nvSpPr>
        <p:spPr bwMode="auto">
          <a:xfrm>
            <a:off x="5976948" y="5278597"/>
            <a:ext cx="3802053" cy="603505"/>
          </a:xfrm>
          <a:prstGeom prst="rect">
            <a:avLst/>
          </a:prstGeom>
          <a:noFill/>
          <a:ln w="9525">
            <a:noFill/>
            <a:miter lim="800000"/>
            <a:headEnd/>
            <a:tailEnd/>
          </a:ln>
        </p:spPr>
        <p:txBody>
          <a:bodyPr vert="horz" wrap="square" lIns="0" tIns="45720" rIns="0" bIns="45720" numCol="1" anchor="ctr" anchorCtr="0" compatLnSpc="1">
            <a:prstTxWarp prst="textNoShape">
              <a:avLst/>
            </a:prstTxWarp>
            <a:noAutofit/>
          </a:bodyPr>
          <a:lstStyle/>
          <a:p>
            <a:pPr lvl="0" eaLnBrk="0" hangingPunct="0">
              <a:lnSpc>
                <a:spcPts val="2800"/>
              </a:lnSpc>
            </a:pPr>
            <a:endParaRPr kumimoji="0" lang="en-US" sz="1800" b="0" i="0" u="none" strike="noStrike" kern="1200" cap="none" spc="0" normalizeH="0" baseline="0" noProof="0" dirty="0">
              <a:ln>
                <a:noFill/>
              </a:ln>
              <a:solidFill>
                <a:schemeClr val="bg1"/>
              </a:solidFill>
              <a:effectLst/>
              <a:uLnTx/>
              <a:uFillTx/>
              <a:latin typeface="+mn-lt"/>
              <a:ea typeface="MS PGothic" pitchFamily="34" charset="-128"/>
              <a:cs typeface="Arial Narrow"/>
            </a:endParaRPr>
          </a:p>
        </p:txBody>
      </p:sp>
      <p:sp>
        <p:nvSpPr>
          <p:cNvPr id="5" name="Text Placeholder 3"/>
          <p:cNvSpPr>
            <a:spLocks noGrp="1"/>
          </p:cNvSpPr>
          <p:nvPr>
            <p:ph type="body" sz="quarter" idx="10"/>
          </p:nvPr>
        </p:nvSpPr>
        <p:spPr>
          <a:xfrm>
            <a:off x="5846627" y="5156200"/>
            <a:ext cx="3297373" cy="1281044"/>
          </a:xfrm>
        </p:spPr>
        <p:txBody>
          <a:bodyPr vert="horz">
            <a:normAutofit/>
          </a:bodyPr>
          <a:lstStyle/>
          <a:p>
            <a:pPr>
              <a:spcBef>
                <a:spcPts val="0"/>
              </a:spcBef>
              <a:defRPr/>
            </a:pPr>
            <a:r>
              <a:rPr lang="en-US" sz="1800" dirty="0" smtClean="0"/>
              <a:t>AMO Clean Water Workshop</a:t>
            </a:r>
          </a:p>
          <a:p>
            <a:pPr>
              <a:spcBef>
                <a:spcPts val="0"/>
              </a:spcBef>
              <a:defRPr/>
            </a:pPr>
            <a:r>
              <a:rPr lang="en-US" dirty="0" smtClean="0"/>
              <a:t>Cleveland, OH</a:t>
            </a:r>
          </a:p>
          <a:p>
            <a:pPr>
              <a:spcBef>
                <a:spcPts val="0"/>
              </a:spcBef>
              <a:defRPr/>
            </a:pPr>
            <a:r>
              <a:rPr lang="en-US" b="0" dirty="0" smtClean="0"/>
              <a:t>August 23, 2017</a:t>
            </a:r>
            <a:endParaRPr lang="en-US" b="0" dirty="0"/>
          </a:p>
          <a:p>
            <a:pPr>
              <a:spcBef>
                <a:spcPts val="0"/>
              </a:spcBef>
              <a:defRPr/>
            </a:pPr>
            <a:endParaRPr lang="en-US" dirty="0" smtClean="0">
              <a:solidFill>
                <a:srgbClr val="040404"/>
              </a:solidFill>
            </a:endParaRPr>
          </a:p>
        </p:txBody>
      </p:sp>
    </p:spTree>
    <p:extLst>
      <p:ext uri="{BB962C8B-B14F-4D97-AF65-F5344CB8AC3E}">
        <p14:creationId xmlns:p14="http://schemas.microsoft.com/office/powerpoint/2010/main" val="13853230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376092"/>
                </a:solidFill>
              </a:rPr>
              <a:t>Bandwidth Analyses</a:t>
            </a:r>
            <a:endParaRPr lang="en-US" b="1" dirty="0">
              <a:solidFill>
                <a:srgbClr val="376092"/>
              </a:solidFill>
            </a:endParaRPr>
          </a:p>
        </p:txBody>
      </p:sp>
      <p:sp>
        <p:nvSpPr>
          <p:cNvPr id="3" name="Slide Number Placeholder 2"/>
          <p:cNvSpPr txBox="1">
            <a:spLocks/>
          </p:cNvSpPr>
          <p:nvPr/>
        </p:nvSpPr>
        <p:spPr>
          <a:xfrm>
            <a:off x="8229701" y="6411777"/>
            <a:ext cx="83819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solidFill>
                  <a:srgbClr val="4F81BD">
                    <a:lumMod val="75000"/>
                  </a:srgbClr>
                </a:solidFill>
              </a:rPr>
              <a:t>8</a:t>
            </a:r>
            <a:endParaRPr lang="en-US" sz="1200" dirty="0">
              <a:solidFill>
                <a:srgbClr val="4F81BD">
                  <a:lumMod val="75000"/>
                </a:srgbClr>
              </a:solidFill>
            </a:endParaRPr>
          </a:p>
        </p:txBody>
      </p:sp>
    </p:spTree>
    <p:extLst>
      <p:ext uri="{BB962C8B-B14F-4D97-AF65-F5344CB8AC3E}">
        <p14:creationId xmlns:p14="http://schemas.microsoft.com/office/powerpoint/2010/main" val="169017272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96291" y="562543"/>
            <a:ext cx="4538803" cy="3521778"/>
          </a:xfrm>
        </p:spPr>
        <p:txBody>
          <a:bodyPr>
            <a:noAutofit/>
          </a:bodyPr>
          <a:lstStyle/>
          <a:p>
            <a:pPr marL="0" indent="0">
              <a:buNone/>
            </a:pPr>
            <a:r>
              <a:rPr lang="en-US" sz="2000" b="1" dirty="0"/>
              <a:t>C</a:t>
            </a:r>
            <a:r>
              <a:rPr lang="en-US" sz="2000" b="0" dirty="0" smtClean="0"/>
              <a:t>omparison of energy consumption for defined industrial process areas to determine bandwidths of energy savings opportunity</a:t>
            </a:r>
          </a:p>
          <a:p>
            <a:pPr marL="0" indent="0">
              <a:buNone/>
            </a:pPr>
            <a:endParaRPr lang="en-US" sz="2000" b="0" dirty="0" smtClean="0"/>
          </a:p>
          <a:p>
            <a:pPr marL="0" indent="0">
              <a:buNone/>
            </a:pPr>
            <a:r>
              <a:rPr lang="en-US" sz="2000" b="0" dirty="0" smtClean="0"/>
              <a:t>These bands of energy consumption and bandwidths of opportunity are useful for identifying areas of R&amp;D technology focus.</a:t>
            </a:r>
          </a:p>
        </p:txBody>
      </p:sp>
      <p:sp>
        <p:nvSpPr>
          <p:cNvPr id="2" name="Title 1"/>
          <p:cNvSpPr>
            <a:spLocks noGrp="1"/>
          </p:cNvSpPr>
          <p:nvPr>
            <p:ph type="title"/>
          </p:nvPr>
        </p:nvSpPr>
        <p:spPr>
          <a:xfrm>
            <a:off x="0" y="18019"/>
            <a:ext cx="9144000" cy="550942"/>
          </a:xfrm>
        </p:spPr>
        <p:txBody>
          <a:bodyPr>
            <a:normAutofit/>
          </a:bodyPr>
          <a:lstStyle/>
          <a:p>
            <a:pPr algn="l"/>
            <a:r>
              <a:rPr lang="en-US" sz="2400" dirty="0" smtClean="0"/>
              <a:t> </a:t>
            </a:r>
            <a:r>
              <a:rPr lang="en-US" sz="2400" b="1" dirty="0">
                <a:solidFill>
                  <a:srgbClr val="376092"/>
                </a:solidFill>
              </a:rPr>
              <a:t>Energy Bandwidth Studies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2052" y="52277"/>
            <a:ext cx="4378230" cy="4336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2375513225"/>
              </p:ext>
            </p:extLst>
          </p:nvPr>
        </p:nvGraphicFramePr>
        <p:xfrm>
          <a:off x="111188" y="4611034"/>
          <a:ext cx="9032812" cy="1929262"/>
        </p:xfrm>
        <a:graphic>
          <a:graphicData uri="http://schemas.openxmlformats.org/drawingml/2006/table">
            <a:tbl>
              <a:tblPr>
                <a:tableStyleId>{C083E6E3-FA7D-4D7B-A595-EF9225AFEA82}</a:tableStyleId>
              </a:tblPr>
              <a:tblGrid>
                <a:gridCol w="2022413">
                  <a:extLst>
                    <a:ext uri="{9D8B030D-6E8A-4147-A177-3AD203B41FA5}">
                      <a16:colId xmlns="" xmlns:a16="http://schemas.microsoft.com/office/drawing/2014/main" val="20000"/>
                    </a:ext>
                  </a:extLst>
                </a:gridCol>
                <a:gridCol w="2493401">
                  <a:extLst>
                    <a:ext uri="{9D8B030D-6E8A-4147-A177-3AD203B41FA5}">
                      <a16:colId xmlns="" xmlns:a16="http://schemas.microsoft.com/office/drawing/2014/main" val="20001"/>
                    </a:ext>
                  </a:extLst>
                </a:gridCol>
                <a:gridCol w="2258499">
                  <a:extLst>
                    <a:ext uri="{9D8B030D-6E8A-4147-A177-3AD203B41FA5}">
                      <a16:colId xmlns="" xmlns:a16="http://schemas.microsoft.com/office/drawing/2014/main" val="20002"/>
                    </a:ext>
                  </a:extLst>
                </a:gridCol>
                <a:gridCol w="2258499">
                  <a:extLst>
                    <a:ext uri="{9D8B030D-6E8A-4147-A177-3AD203B41FA5}">
                      <a16:colId xmlns="" xmlns:a16="http://schemas.microsoft.com/office/drawing/2014/main" val="20003"/>
                    </a:ext>
                  </a:extLst>
                </a:gridCol>
              </a:tblGrid>
              <a:tr h="378664">
                <a:tc>
                  <a:txBody>
                    <a:bodyPr/>
                    <a:lstStyle/>
                    <a:p>
                      <a:pPr marL="0" marR="0" algn="ctr">
                        <a:spcBef>
                          <a:spcPts val="0"/>
                        </a:spcBef>
                        <a:spcAft>
                          <a:spcPts val="0"/>
                        </a:spcAft>
                      </a:pPr>
                      <a:r>
                        <a:rPr lang="en-US" sz="1600" b="1" spc="-15" dirty="0">
                          <a:solidFill>
                            <a:schemeClr val="bg1"/>
                          </a:solidFill>
                          <a:effectLst/>
                        </a:rPr>
                        <a:t>Current Typical </a:t>
                      </a:r>
                    </a:p>
                    <a:p>
                      <a:pPr marL="0" marR="0" algn="ctr">
                        <a:spcBef>
                          <a:spcPts val="0"/>
                        </a:spcBef>
                        <a:spcAft>
                          <a:spcPts val="0"/>
                        </a:spcAft>
                      </a:pPr>
                      <a:r>
                        <a:rPr lang="en-US" sz="1600" b="1" spc="-15" dirty="0">
                          <a:solidFill>
                            <a:schemeClr val="bg1"/>
                          </a:solidFill>
                          <a:effectLst/>
                        </a:rPr>
                        <a:t>(CT)</a:t>
                      </a:r>
                      <a:endParaRPr lang="en-US" sz="1600" b="1" spc="-15"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gn="ctr">
                        <a:spcBef>
                          <a:spcPts val="0"/>
                        </a:spcBef>
                        <a:spcAft>
                          <a:spcPts val="0"/>
                        </a:spcAft>
                      </a:pPr>
                      <a:r>
                        <a:rPr lang="en-US" sz="1600" b="1" spc="-15" dirty="0">
                          <a:solidFill>
                            <a:schemeClr val="bg1"/>
                          </a:solidFill>
                          <a:effectLst/>
                        </a:rPr>
                        <a:t>State of the Art (SOA)</a:t>
                      </a:r>
                      <a:endParaRPr lang="en-US" sz="1600" b="1" spc="-15"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gn="ctr">
                        <a:spcBef>
                          <a:spcPts val="0"/>
                        </a:spcBef>
                        <a:spcAft>
                          <a:spcPts val="0"/>
                        </a:spcAft>
                      </a:pPr>
                      <a:r>
                        <a:rPr lang="en-US" sz="1600" b="1" spc="-15" dirty="0">
                          <a:solidFill>
                            <a:schemeClr val="bg1"/>
                          </a:solidFill>
                          <a:effectLst/>
                        </a:rPr>
                        <a:t>Practical</a:t>
                      </a:r>
                      <a:r>
                        <a:rPr lang="fr-FR" sz="1600" b="1" spc="-15" dirty="0">
                          <a:solidFill>
                            <a:schemeClr val="bg1"/>
                          </a:solidFill>
                          <a:effectLst/>
                        </a:rPr>
                        <a:t> Minimum (PM)</a:t>
                      </a:r>
                      <a:endParaRPr lang="en-US" sz="1600" b="1" spc="-15"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gn="ctr">
                        <a:spcBef>
                          <a:spcPts val="0"/>
                        </a:spcBef>
                        <a:spcAft>
                          <a:spcPts val="0"/>
                        </a:spcAft>
                      </a:pPr>
                      <a:r>
                        <a:rPr lang="en-US" sz="1600" b="1" spc="-15" dirty="0">
                          <a:solidFill>
                            <a:schemeClr val="bg1"/>
                          </a:solidFill>
                          <a:effectLst/>
                        </a:rPr>
                        <a:t>Thermodynamic Minimum (TM)</a:t>
                      </a:r>
                      <a:endParaRPr lang="en-US" sz="1600" b="1" spc="-15"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 xmlns:a16="http://schemas.microsoft.com/office/drawing/2014/main" val="10000"/>
                  </a:ext>
                </a:extLst>
              </a:tr>
              <a:tr h="1441582">
                <a:tc>
                  <a:txBody>
                    <a:bodyPr/>
                    <a:lstStyle/>
                    <a:p>
                      <a:pPr marL="0" marR="0" algn="l">
                        <a:spcBef>
                          <a:spcPts val="0"/>
                        </a:spcBef>
                        <a:spcAft>
                          <a:spcPts val="0"/>
                        </a:spcAft>
                      </a:pPr>
                      <a:r>
                        <a:rPr lang="en-US" sz="1600" b="0" spc="-15" dirty="0" smtClean="0">
                          <a:effectLst/>
                        </a:rPr>
                        <a:t>Literature </a:t>
                      </a:r>
                      <a:r>
                        <a:rPr lang="en-US" sz="1600" b="0" spc="-15" dirty="0">
                          <a:effectLst/>
                        </a:rPr>
                        <a:t>review and stakeholder outreach, based on current typical </a:t>
                      </a:r>
                      <a:r>
                        <a:rPr lang="en-US" sz="1600" b="0" spc="-15" dirty="0" smtClean="0">
                          <a:effectLst/>
                        </a:rPr>
                        <a:t>processes </a:t>
                      </a:r>
                      <a:r>
                        <a:rPr lang="en-US" sz="1600" b="0" spc="-15" dirty="0">
                          <a:effectLst/>
                        </a:rPr>
                        <a:t>in the U.S.</a:t>
                      </a:r>
                      <a:endParaRPr lang="en-US" sz="1600" b="0" spc="-15" dirty="0">
                        <a:effectLst/>
                        <a:latin typeface="Times New Roman" panose="02020603050405020304" pitchFamily="18" charset="0"/>
                        <a:ea typeface="Times New Roman" panose="02020603050405020304" pitchFamily="18" charset="0"/>
                      </a:endParaRPr>
                    </a:p>
                  </a:txBody>
                  <a:tcPr marL="68580" marR="68580" marT="91440" marB="9144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spc="-15" dirty="0" smtClean="0">
                          <a:effectLst/>
                        </a:rPr>
                        <a:t>Literature </a:t>
                      </a:r>
                      <a:r>
                        <a:rPr lang="en-US" sz="1600" b="0" spc="-15" dirty="0">
                          <a:effectLst/>
                        </a:rPr>
                        <a:t>review and stakeholder outreach, based</a:t>
                      </a:r>
                      <a:r>
                        <a:rPr lang="en-US" sz="1600" b="0" spc="-15" baseline="0" dirty="0">
                          <a:effectLst/>
                        </a:rPr>
                        <a:t> on </a:t>
                      </a:r>
                      <a:r>
                        <a:rPr lang="en-US" sz="1600" b="0" spc="-15" dirty="0">
                          <a:effectLst/>
                        </a:rPr>
                        <a:t>the most energy-efficient technologies and practices available worldwide</a:t>
                      </a:r>
                      <a:endParaRPr lang="en-US" sz="1600" b="0" spc="-15" dirty="0">
                        <a:effectLst/>
                        <a:latin typeface="Times New Roman" panose="02020603050405020304" pitchFamily="18" charset="0"/>
                        <a:ea typeface="Times New Roman" panose="02020603050405020304" pitchFamily="18" charset="0"/>
                      </a:endParaRPr>
                    </a:p>
                  </a:txBody>
                  <a:tcPr marL="68580" marR="68580" marT="91440" marB="9144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spcBef>
                          <a:spcPts val="0"/>
                        </a:spcBef>
                        <a:spcAft>
                          <a:spcPts val="0"/>
                        </a:spcAft>
                      </a:pPr>
                      <a:r>
                        <a:rPr lang="en-US" sz="1600" b="0" spc="-15" dirty="0" smtClean="0">
                          <a:effectLst/>
                        </a:rPr>
                        <a:t>Calculated </a:t>
                      </a:r>
                      <a:r>
                        <a:rPr lang="en-US" sz="1600" b="0" spc="-15" dirty="0">
                          <a:effectLst/>
                        </a:rPr>
                        <a:t>based on  plausible energy savings from identified R&amp;D technologies under development worldwide</a:t>
                      </a:r>
                      <a:endParaRPr lang="en-US" sz="1600" b="0" spc="-15" dirty="0">
                        <a:effectLst/>
                        <a:latin typeface="Times New Roman" panose="02020603050405020304" pitchFamily="18" charset="0"/>
                        <a:ea typeface="Times New Roman" panose="02020603050405020304" pitchFamily="18" charset="0"/>
                      </a:endParaRPr>
                    </a:p>
                  </a:txBody>
                  <a:tcPr marL="68580" marR="68580" marT="91440" marB="9144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spcBef>
                          <a:spcPts val="0"/>
                        </a:spcBef>
                        <a:spcAft>
                          <a:spcPts val="0"/>
                        </a:spcAft>
                      </a:pPr>
                      <a:r>
                        <a:rPr lang="en-US" sz="1600" b="0" spc="-15" dirty="0">
                          <a:effectLst/>
                        </a:rPr>
                        <a:t>Calculated analytically using </a:t>
                      </a:r>
                      <a:r>
                        <a:rPr lang="en-US" sz="1600" b="0" spc="-15" dirty="0" smtClean="0">
                          <a:effectLst/>
                        </a:rPr>
                        <a:t>Gibbs </a:t>
                      </a:r>
                      <a:r>
                        <a:rPr lang="en-US" sz="1600" b="0" spc="-15" dirty="0">
                          <a:effectLst/>
                        </a:rPr>
                        <a:t>free </a:t>
                      </a:r>
                      <a:r>
                        <a:rPr lang="en-US" sz="1600" b="0" spc="-15" dirty="0" smtClean="0">
                          <a:effectLst/>
                        </a:rPr>
                        <a:t>energy</a:t>
                      </a:r>
                      <a:r>
                        <a:rPr lang="en-US" sz="1600" b="0" spc="-15" baseline="0" dirty="0" smtClean="0">
                          <a:effectLst/>
                        </a:rPr>
                        <a:t> </a:t>
                      </a:r>
                      <a:r>
                        <a:rPr lang="en-US" sz="1600" b="0" spc="-15" dirty="0" smtClean="0">
                          <a:effectLst/>
                        </a:rPr>
                        <a:t>assuming </a:t>
                      </a:r>
                      <a:r>
                        <a:rPr lang="en-US" sz="1600" b="0" spc="-15" dirty="0">
                          <a:effectLst/>
                        </a:rPr>
                        <a:t>ideal</a:t>
                      </a:r>
                      <a:r>
                        <a:rPr lang="en-US" sz="1600" b="0" spc="-15" baseline="0" dirty="0">
                          <a:effectLst/>
                        </a:rPr>
                        <a:t> </a:t>
                      </a:r>
                      <a:r>
                        <a:rPr lang="en-US" sz="1600" b="0" spc="-15" baseline="0" dirty="0" smtClean="0">
                          <a:effectLst/>
                        </a:rPr>
                        <a:t>conditions</a:t>
                      </a:r>
                      <a:endParaRPr lang="en-US" sz="1600" b="0" spc="-15" dirty="0">
                        <a:solidFill>
                          <a:srgbClr val="FFC000"/>
                        </a:solidFill>
                        <a:effectLst/>
                        <a:latin typeface="Times New Roman" panose="02020603050405020304" pitchFamily="18" charset="0"/>
                        <a:ea typeface="Times New Roman" panose="02020603050405020304" pitchFamily="18" charset="0"/>
                      </a:endParaRPr>
                    </a:p>
                  </a:txBody>
                  <a:tcPr marL="68580" marR="68580" marT="91440" marB="9144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bl>
          </a:graphicData>
        </a:graphic>
      </p:graphicFrame>
      <p:sp>
        <p:nvSpPr>
          <p:cNvPr id="4" name="TextBox 3"/>
          <p:cNvSpPr txBox="1"/>
          <p:nvPr/>
        </p:nvSpPr>
        <p:spPr>
          <a:xfrm>
            <a:off x="5140960" y="0"/>
            <a:ext cx="314960" cy="369332"/>
          </a:xfrm>
          <a:prstGeom prst="rect">
            <a:avLst/>
          </a:prstGeom>
          <a:noFill/>
        </p:spPr>
        <p:txBody>
          <a:bodyPr wrap="square" rtlCol="0">
            <a:spAutoFit/>
          </a:bodyPr>
          <a:lstStyle/>
          <a:p>
            <a:r>
              <a:rPr lang="en-US" b="1" dirty="0" smtClean="0">
                <a:solidFill>
                  <a:srgbClr val="FF0000"/>
                </a:solidFill>
              </a:rPr>
              <a:t>4</a:t>
            </a:r>
            <a:endParaRPr lang="en-US" b="1" dirty="0">
              <a:solidFill>
                <a:srgbClr val="FF0000"/>
              </a:solidFill>
            </a:endParaRPr>
          </a:p>
        </p:txBody>
      </p:sp>
      <p:sp>
        <p:nvSpPr>
          <p:cNvPr id="7" name="TextBox 6"/>
          <p:cNvSpPr txBox="1"/>
          <p:nvPr/>
        </p:nvSpPr>
        <p:spPr>
          <a:xfrm>
            <a:off x="7335520" y="-10160"/>
            <a:ext cx="31496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
        <p:nvSpPr>
          <p:cNvPr id="8" name="Slide Number Placeholder 2"/>
          <p:cNvSpPr>
            <a:spLocks noGrp="1"/>
          </p:cNvSpPr>
          <p:nvPr>
            <p:ph type="sldNum" sz="quarter" idx="4"/>
          </p:nvPr>
        </p:nvSpPr>
        <p:spPr>
          <a:xfrm>
            <a:off x="8523215" y="6535956"/>
            <a:ext cx="838192" cy="365125"/>
          </a:xfrm>
        </p:spPr>
        <p:txBody>
          <a:bodyPr/>
          <a:lstStyle/>
          <a:p>
            <a:r>
              <a:rPr lang="en-US" dirty="0" smtClean="0">
                <a:solidFill>
                  <a:srgbClr val="4F81BD">
                    <a:lumMod val="75000"/>
                  </a:srgbClr>
                </a:solidFill>
              </a:rPr>
              <a:t>9</a:t>
            </a:r>
            <a:endParaRPr lang="en-US" dirty="0">
              <a:solidFill>
                <a:srgbClr val="4F81BD">
                  <a:lumMod val="75000"/>
                </a:srgbClr>
              </a:solidFill>
            </a:endParaRPr>
          </a:p>
        </p:txBody>
      </p:sp>
    </p:spTree>
    <p:extLst>
      <p:ext uri="{BB962C8B-B14F-4D97-AF65-F5344CB8AC3E}">
        <p14:creationId xmlns:p14="http://schemas.microsoft.com/office/powerpoint/2010/main" val="28924901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61" y="13416"/>
            <a:ext cx="8558639" cy="659219"/>
          </a:xfrm>
        </p:spPr>
        <p:txBody>
          <a:bodyPr>
            <a:noAutofit/>
          </a:bodyPr>
          <a:lstStyle/>
          <a:p>
            <a:pPr algn="l"/>
            <a:r>
              <a:rPr lang="en-US" sz="2400" b="1" dirty="0">
                <a:solidFill>
                  <a:srgbClr val="376092"/>
                </a:solidFill>
              </a:rPr>
              <a:t>Recent Bandwidth Studies</a:t>
            </a:r>
          </a:p>
        </p:txBody>
      </p:sp>
      <p:sp>
        <p:nvSpPr>
          <p:cNvPr id="3" name="TextBox 2"/>
          <p:cNvSpPr txBox="1"/>
          <p:nvPr/>
        </p:nvSpPr>
        <p:spPr>
          <a:xfrm>
            <a:off x="5616054" y="301870"/>
            <a:ext cx="2928058" cy="1673535"/>
          </a:xfrm>
          <a:prstGeom prst="rect">
            <a:avLst/>
          </a:prstGeom>
          <a:noFill/>
        </p:spPr>
        <p:txBody>
          <a:bodyPr wrap="square" lIns="84216" tIns="42108" rIns="84216" bIns="42108" rtlCol="0">
            <a:spAutoFit/>
          </a:bodyPr>
          <a:lstStyle/>
          <a:p>
            <a:r>
              <a:rPr lang="en-US" sz="2000" b="1" u="sng" dirty="0"/>
              <a:t>Published 2015: </a:t>
            </a:r>
          </a:p>
          <a:p>
            <a:pPr marL="315811" indent="-315811">
              <a:buFont typeface="Arial" panose="020B0604020202020204" pitchFamily="34" charset="0"/>
              <a:buChar char="•"/>
            </a:pPr>
            <a:r>
              <a:rPr lang="en-US" sz="2000" dirty="0"/>
              <a:t>Chemicals</a:t>
            </a:r>
          </a:p>
          <a:p>
            <a:pPr marL="315811" indent="-315811">
              <a:buFont typeface="Arial" panose="020B0604020202020204" pitchFamily="34" charset="0"/>
              <a:buChar char="•"/>
            </a:pPr>
            <a:r>
              <a:rPr lang="en-US" sz="2000" dirty="0"/>
              <a:t>Petroleum Refining</a:t>
            </a:r>
          </a:p>
          <a:p>
            <a:pPr marL="315811" indent="-315811">
              <a:buFont typeface="Arial" panose="020B0604020202020204" pitchFamily="34" charset="0"/>
              <a:buChar char="•"/>
            </a:pPr>
            <a:r>
              <a:rPr lang="en-US" sz="2000" dirty="0"/>
              <a:t>Pulp and Paper</a:t>
            </a:r>
          </a:p>
          <a:p>
            <a:pPr marL="315811" indent="-315811">
              <a:buFont typeface="Arial" panose="020B0604020202020204" pitchFamily="34" charset="0"/>
              <a:buChar char="•"/>
            </a:pPr>
            <a:r>
              <a:rPr lang="en-US" sz="2000" dirty="0"/>
              <a:t>Iron and Steel</a:t>
            </a:r>
          </a:p>
        </p:txBody>
      </p:sp>
      <p:sp>
        <p:nvSpPr>
          <p:cNvPr id="7" name="TextBox 6"/>
          <p:cNvSpPr txBox="1"/>
          <p:nvPr/>
        </p:nvSpPr>
        <p:spPr>
          <a:xfrm>
            <a:off x="5615863" y="1996853"/>
            <a:ext cx="3528137" cy="2855027"/>
          </a:xfrm>
          <a:prstGeom prst="rect">
            <a:avLst/>
          </a:prstGeom>
          <a:noFill/>
        </p:spPr>
        <p:txBody>
          <a:bodyPr wrap="square" lIns="84216" tIns="42108" rIns="84216" bIns="42108" rtlCol="0">
            <a:spAutoFit/>
          </a:bodyPr>
          <a:lstStyle/>
          <a:p>
            <a:r>
              <a:rPr lang="en-US" sz="2000" b="1" u="sng" dirty="0"/>
              <a:t>Published </a:t>
            </a:r>
            <a:r>
              <a:rPr lang="en-US" sz="2000" b="1" u="sng" dirty="0" smtClean="0"/>
              <a:t>2016</a:t>
            </a:r>
            <a:r>
              <a:rPr lang="en-US" sz="2000" u="sng" dirty="0" smtClean="0"/>
              <a:t>: </a:t>
            </a:r>
            <a:endParaRPr lang="en-US" sz="2000" dirty="0" smtClean="0"/>
          </a:p>
          <a:p>
            <a:r>
              <a:rPr lang="en-US" sz="2000" dirty="0" smtClean="0"/>
              <a:t>Draft  </a:t>
            </a:r>
            <a:r>
              <a:rPr lang="en-US" sz="2000" dirty="0"/>
              <a:t>lightweight structural </a:t>
            </a:r>
            <a:r>
              <a:rPr lang="en-US" sz="2000" dirty="0" smtClean="0"/>
              <a:t>materials series:</a:t>
            </a:r>
            <a:endParaRPr lang="en-US" sz="2000" dirty="0"/>
          </a:p>
          <a:p>
            <a:pPr marL="263176" indent="-263176">
              <a:buFont typeface="Arial" panose="020B0604020202020204" pitchFamily="34" charset="0"/>
              <a:buChar char="•"/>
            </a:pPr>
            <a:r>
              <a:rPr lang="en-US" sz="2000" dirty="0"/>
              <a:t>Advanced High Strength Steel</a:t>
            </a:r>
          </a:p>
          <a:p>
            <a:pPr marL="263176" indent="-263176">
              <a:buFont typeface="Arial" panose="020B0604020202020204" pitchFamily="34" charset="0"/>
              <a:buChar char="•"/>
            </a:pPr>
            <a:r>
              <a:rPr lang="en-US" sz="2000" dirty="0"/>
              <a:t>Aluminum</a:t>
            </a:r>
          </a:p>
          <a:p>
            <a:pPr marL="263176" indent="-263176">
              <a:buFont typeface="Arial" panose="020B0604020202020204" pitchFamily="34" charset="0"/>
              <a:buChar char="•"/>
            </a:pPr>
            <a:r>
              <a:rPr lang="en-US" sz="2000" dirty="0"/>
              <a:t>Titanium</a:t>
            </a:r>
          </a:p>
          <a:p>
            <a:pPr marL="263176" indent="-263176">
              <a:buFont typeface="Arial" panose="020B0604020202020204" pitchFamily="34" charset="0"/>
              <a:buChar char="•"/>
            </a:pPr>
            <a:r>
              <a:rPr lang="en-US" sz="2000" dirty="0"/>
              <a:t>Magnesium</a:t>
            </a:r>
          </a:p>
          <a:p>
            <a:pPr marL="263176" indent="-263176">
              <a:buFont typeface="Arial" panose="020B0604020202020204" pitchFamily="34" charset="0"/>
              <a:buChar char="•"/>
            </a:pPr>
            <a:r>
              <a:rPr lang="en-US" sz="2000" dirty="0"/>
              <a:t>Carbon Fiber </a:t>
            </a:r>
          </a:p>
          <a:p>
            <a:pPr marL="263176" indent="-263176">
              <a:buFont typeface="Arial" panose="020B0604020202020204" pitchFamily="34" charset="0"/>
              <a:buChar char="•"/>
            </a:pPr>
            <a:r>
              <a:rPr lang="en-US" sz="2000" dirty="0"/>
              <a:t>Glass Fiber</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18160"/>
            <a:ext cx="4762500" cy="5893594"/>
          </a:xfrm>
          <a:prstGeom prst="rect">
            <a:avLst/>
          </a:prstGeom>
          <a:ln>
            <a:solidFill>
              <a:schemeClr val="accent1">
                <a:lumMod val="50000"/>
              </a:schemeClr>
            </a:solidFill>
          </a:ln>
        </p:spPr>
      </p:pic>
      <p:sp>
        <p:nvSpPr>
          <p:cNvPr id="6" name="TextBox 5"/>
          <p:cNvSpPr txBox="1"/>
          <p:nvPr/>
        </p:nvSpPr>
        <p:spPr>
          <a:xfrm>
            <a:off x="5615863" y="4910152"/>
            <a:ext cx="3527271" cy="1990929"/>
          </a:xfrm>
          <a:prstGeom prst="rect">
            <a:avLst/>
          </a:prstGeom>
          <a:noFill/>
        </p:spPr>
        <p:txBody>
          <a:bodyPr wrap="square" lIns="84216" tIns="42108" rIns="84216" bIns="42108" rtlCol="0">
            <a:spAutoFit/>
          </a:bodyPr>
          <a:lstStyle/>
          <a:p>
            <a:r>
              <a:rPr lang="en-US" sz="2000" b="1" u="sng" dirty="0"/>
              <a:t>Underway:</a:t>
            </a:r>
          </a:p>
          <a:p>
            <a:pPr marL="263176" indent="-263176">
              <a:buFont typeface="Arial" panose="020B0604020202020204" pitchFamily="34" charset="0"/>
              <a:buChar char="•"/>
            </a:pPr>
            <a:r>
              <a:rPr lang="en-US" sz="2000" dirty="0"/>
              <a:t>Cement</a:t>
            </a:r>
          </a:p>
          <a:p>
            <a:pPr marL="263176" indent="-263176">
              <a:buFont typeface="Arial" panose="020B0604020202020204" pitchFamily="34" charset="0"/>
              <a:buChar char="•"/>
            </a:pPr>
            <a:r>
              <a:rPr lang="en-US" sz="2000" dirty="0"/>
              <a:t>Glass</a:t>
            </a:r>
          </a:p>
          <a:p>
            <a:pPr marL="263176" indent="-263176">
              <a:buFont typeface="Arial" panose="020B0604020202020204" pitchFamily="34" charset="0"/>
              <a:buChar char="•"/>
            </a:pPr>
            <a:r>
              <a:rPr lang="en-US" sz="2000" dirty="0"/>
              <a:t>Plastics and Rubber Product</a:t>
            </a:r>
          </a:p>
          <a:p>
            <a:pPr marL="263176" indent="-263176">
              <a:buFont typeface="Arial" panose="020B0604020202020204" pitchFamily="34" charset="0"/>
              <a:buChar char="•"/>
            </a:pPr>
            <a:r>
              <a:rPr lang="en-US" sz="2000" dirty="0"/>
              <a:t>Food and Beverage</a:t>
            </a:r>
          </a:p>
          <a:p>
            <a:pPr marL="263176" indent="-263176">
              <a:buFont typeface="Arial" panose="020B0604020202020204" pitchFamily="34" charset="0"/>
              <a:buChar char="•"/>
            </a:pPr>
            <a:r>
              <a:rPr lang="en-US" sz="2000" b="1" i="1" dirty="0">
                <a:solidFill>
                  <a:srgbClr val="FF0000"/>
                </a:solidFill>
              </a:rPr>
              <a:t>Seawater Desalination</a:t>
            </a:r>
          </a:p>
        </p:txBody>
      </p:sp>
      <p:sp>
        <p:nvSpPr>
          <p:cNvPr id="4" name="TextBox 3"/>
          <p:cNvSpPr txBox="1"/>
          <p:nvPr/>
        </p:nvSpPr>
        <p:spPr>
          <a:xfrm>
            <a:off x="1016000" y="6479103"/>
            <a:ext cx="4287520" cy="307777"/>
          </a:xfrm>
          <a:prstGeom prst="rect">
            <a:avLst/>
          </a:prstGeom>
          <a:noFill/>
        </p:spPr>
        <p:txBody>
          <a:bodyPr wrap="square" rtlCol="0">
            <a:spAutoFit/>
          </a:bodyPr>
          <a:lstStyle/>
          <a:p>
            <a:r>
              <a:rPr lang="en-US" sz="1400" b="1" i="1" dirty="0"/>
              <a:t>https://</a:t>
            </a:r>
            <a:r>
              <a:rPr lang="en-US" sz="1400" b="1" i="1" dirty="0" err="1"/>
              <a:t>energy.gov</a:t>
            </a:r>
            <a:r>
              <a:rPr lang="en-US" sz="1400" b="1" i="1" dirty="0"/>
              <a:t>/</a:t>
            </a:r>
            <a:r>
              <a:rPr lang="en-US" sz="1400" b="1" i="1" dirty="0" err="1"/>
              <a:t>eere</a:t>
            </a:r>
            <a:r>
              <a:rPr lang="en-US" sz="1400" b="1" i="1" dirty="0"/>
              <a:t>/</a:t>
            </a:r>
            <a:r>
              <a:rPr lang="en-US" sz="1400" b="1" i="1" dirty="0" err="1"/>
              <a:t>amo</a:t>
            </a:r>
            <a:r>
              <a:rPr lang="en-US" sz="1400" b="1" i="1" dirty="0"/>
              <a:t>/energy-analysis-sector</a:t>
            </a:r>
          </a:p>
        </p:txBody>
      </p:sp>
      <p:sp>
        <p:nvSpPr>
          <p:cNvPr id="8" name="Slide Number Placeholder 2"/>
          <p:cNvSpPr>
            <a:spLocks noGrp="1"/>
          </p:cNvSpPr>
          <p:nvPr>
            <p:ph type="sldNum" sz="quarter" idx="4"/>
          </p:nvPr>
        </p:nvSpPr>
        <p:spPr>
          <a:xfrm>
            <a:off x="8523215" y="6535956"/>
            <a:ext cx="838192" cy="365125"/>
          </a:xfrm>
        </p:spPr>
        <p:txBody>
          <a:bodyPr/>
          <a:lstStyle/>
          <a:p>
            <a:r>
              <a:rPr lang="en-US" dirty="0" smtClean="0">
                <a:solidFill>
                  <a:srgbClr val="4F81BD">
                    <a:lumMod val="75000"/>
                  </a:srgbClr>
                </a:solidFill>
              </a:rPr>
              <a:t>10</a:t>
            </a:r>
            <a:endParaRPr lang="en-US" dirty="0">
              <a:solidFill>
                <a:srgbClr val="4F81BD">
                  <a:lumMod val="75000"/>
                </a:srgbClr>
              </a:solidFill>
            </a:endParaRPr>
          </a:p>
        </p:txBody>
      </p:sp>
    </p:spTree>
    <p:extLst>
      <p:ext uri="{BB962C8B-B14F-4D97-AF65-F5344CB8AC3E}">
        <p14:creationId xmlns:p14="http://schemas.microsoft.com/office/powerpoint/2010/main" val="29609705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717"/>
            <a:ext cx="9144000" cy="685800"/>
          </a:xfrm>
        </p:spPr>
        <p:txBody>
          <a:bodyPr/>
          <a:lstStyle/>
          <a:p>
            <a:pPr>
              <a:lnSpc>
                <a:spcPct val="75000"/>
              </a:lnSpc>
            </a:pPr>
            <a:r>
              <a:rPr lang="en-US" sz="2400" b="1" dirty="0" smtClean="0"/>
              <a:t>Bandwidth analyses are comprehensive, bottom-up studies starting at the manufacturing process/unit operation level ….</a:t>
            </a:r>
            <a:endParaRPr lang="en-US" sz="2400" b="1" dirty="0">
              <a:solidFill>
                <a:srgbClr val="00B050"/>
              </a:solidFill>
            </a:endParaRPr>
          </a:p>
        </p:txBody>
      </p:sp>
      <p:pic>
        <p:nvPicPr>
          <p:cNvPr id="14" name="Picture 13"/>
          <p:cNvPicPr/>
          <p:nvPr/>
        </p:nvPicPr>
        <p:blipFill>
          <a:blip r:embed="rId3" cstate="print">
            <a:extLst>
              <a:ext uri="{28A0092B-C50C-407E-A947-70E740481C1C}">
                <a14:useLocalDpi xmlns:a14="http://schemas.microsoft.com/office/drawing/2010/main" val="0"/>
              </a:ext>
            </a:extLst>
          </a:blip>
          <a:stretch>
            <a:fillRect/>
          </a:stretch>
        </p:blipFill>
        <p:spPr>
          <a:xfrm>
            <a:off x="963572" y="1483326"/>
            <a:ext cx="7442397" cy="5171606"/>
          </a:xfrm>
          <a:prstGeom prst="rect">
            <a:avLst/>
          </a:prstGeom>
        </p:spPr>
      </p:pic>
      <p:sp>
        <p:nvSpPr>
          <p:cNvPr id="6" name="Rectangle 5"/>
          <p:cNvSpPr/>
          <p:nvPr/>
        </p:nvSpPr>
        <p:spPr>
          <a:xfrm>
            <a:off x="2062075" y="684654"/>
            <a:ext cx="6035393" cy="646331"/>
          </a:xfrm>
          <a:prstGeom prst="rect">
            <a:avLst/>
          </a:prstGeom>
        </p:spPr>
        <p:txBody>
          <a:bodyPr wrap="square">
            <a:spAutoFit/>
          </a:bodyPr>
          <a:lstStyle/>
          <a:p>
            <a:r>
              <a:rPr lang="en-US" b="1" dirty="0">
                <a:solidFill>
                  <a:srgbClr val="4D4D4D"/>
                </a:solidFill>
              </a:rPr>
              <a:t>Technical Energy Savings </a:t>
            </a:r>
            <a:r>
              <a:rPr lang="en-US" b="1" dirty="0" smtClean="0">
                <a:solidFill>
                  <a:srgbClr val="4D4D4D"/>
                </a:solidFill>
              </a:rPr>
              <a:t>Opportunities: Iron &amp; Steel Industry</a:t>
            </a:r>
          </a:p>
          <a:p>
            <a:r>
              <a:rPr lang="en-US" b="1" dirty="0">
                <a:solidFill>
                  <a:srgbClr val="4D4D4D"/>
                </a:solidFill>
              </a:rPr>
              <a:t>2015 Bandwidth Study – </a:t>
            </a:r>
            <a:r>
              <a:rPr lang="en-US" b="1" dirty="0" smtClean="0">
                <a:solidFill>
                  <a:srgbClr val="4D4D4D"/>
                </a:solidFill>
              </a:rPr>
              <a:t>potential by </a:t>
            </a:r>
            <a:r>
              <a:rPr lang="en-US" b="1" dirty="0">
                <a:solidFill>
                  <a:srgbClr val="4D4D4D"/>
                </a:solidFill>
              </a:rPr>
              <a:t>major process </a:t>
            </a:r>
            <a:r>
              <a:rPr lang="en-US" b="1" dirty="0" smtClean="0">
                <a:solidFill>
                  <a:srgbClr val="4D4D4D"/>
                </a:solidFill>
              </a:rPr>
              <a:t>area</a:t>
            </a:r>
            <a:endParaRPr lang="en-US" b="1" dirty="0">
              <a:solidFill>
                <a:srgbClr val="4D4D4D"/>
              </a:solidFill>
            </a:endParaRPr>
          </a:p>
        </p:txBody>
      </p:sp>
      <p:sp>
        <p:nvSpPr>
          <p:cNvPr id="12" name="TextBox 11"/>
          <p:cNvSpPr txBox="1"/>
          <p:nvPr/>
        </p:nvSpPr>
        <p:spPr>
          <a:xfrm>
            <a:off x="0" y="6604084"/>
            <a:ext cx="8839200" cy="2539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i="1" dirty="0" smtClean="0">
                <a:cs typeface="Calibri" pitchFamily="34" charset="0"/>
              </a:rPr>
              <a:t>Source: </a:t>
            </a:r>
            <a:r>
              <a:rPr lang="en-US" sz="1050" dirty="0"/>
              <a:t>DOE/AMO, Iron &amp; Steel Industry Energy Bandwidth Study (</a:t>
            </a:r>
            <a:r>
              <a:rPr lang="en-US" sz="1050" dirty="0" smtClean="0"/>
              <a:t>2014)    			</a:t>
            </a:r>
            <a:r>
              <a:rPr lang="en-US" sz="1050" b="1" i="1" dirty="0" smtClean="0"/>
              <a:t>Note</a:t>
            </a:r>
            <a:r>
              <a:rPr lang="en-US" sz="1050" b="1" i="1" dirty="0"/>
              <a:t>: </a:t>
            </a:r>
            <a:r>
              <a:rPr lang="en-US" sz="1050" dirty="0"/>
              <a:t>1 quad = 1000 </a:t>
            </a:r>
            <a:r>
              <a:rPr lang="en-US" sz="1050" dirty="0" err="1"/>
              <a:t>TBtu</a:t>
            </a:r>
            <a:endParaRPr lang="en-US" sz="1050" dirty="0"/>
          </a:p>
        </p:txBody>
      </p:sp>
      <p:sp>
        <p:nvSpPr>
          <p:cNvPr id="3" name="Slide Number Placeholder 2"/>
          <p:cNvSpPr>
            <a:spLocks noGrp="1"/>
          </p:cNvSpPr>
          <p:nvPr>
            <p:ph type="sldNum" sz="quarter" idx="4"/>
          </p:nvPr>
        </p:nvSpPr>
        <p:spPr/>
        <p:txBody>
          <a:bodyPr/>
          <a:lstStyle/>
          <a:p>
            <a:fld id="{1136933C-3588-4702-9BB6-6B5171D99713}" type="slidenum">
              <a:rPr lang="en-US" smtClean="0">
                <a:solidFill>
                  <a:srgbClr val="4F81BD">
                    <a:lumMod val="75000"/>
                  </a:srgbClr>
                </a:solidFill>
              </a:rPr>
              <a:pPr/>
              <a:t>13</a:t>
            </a:fld>
            <a:endParaRPr lang="en-US" dirty="0">
              <a:solidFill>
                <a:srgbClr val="4F81BD">
                  <a:lumMod val="75000"/>
                </a:srgbClr>
              </a:solidFill>
            </a:endParaRPr>
          </a:p>
        </p:txBody>
      </p:sp>
    </p:spTree>
    <p:extLst>
      <p:ext uri="{BB962C8B-B14F-4D97-AF65-F5344CB8AC3E}">
        <p14:creationId xmlns:p14="http://schemas.microsoft.com/office/powerpoint/2010/main" val="203169623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376092"/>
                </a:solidFill>
              </a:rPr>
              <a:t>Seawater Desalination Analysis</a:t>
            </a:r>
            <a:endParaRPr lang="en-US" b="1" dirty="0">
              <a:solidFill>
                <a:srgbClr val="376092"/>
              </a:solidFill>
            </a:endParaRPr>
          </a:p>
        </p:txBody>
      </p:sp>
      <p:sp>
        <p:nvSpPr>
          <p:cNvPr id="4" name="Slide Number Placeholder 4"/>
          <p:cNvSpPr txBox="1">
            <a:spLocks/>
          </p:cNvSpPr>
          <p:nvPr/>
        </p:nvSpPr>
        <p:spPr>
          <a:xfrm>
            <a:off x="8300154" y="6389201"/>
            <a:ext cx="83819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solidFill>
                  <a:srgbClr val="4F81BD">
                    <a:lumMod val="75000"/>
                  </a:srgbClr>
                </a:solidFill>
              </a:rPr>
              <a:t>12</a:t>
            </a:r>
            <a:endParaRPr lang="en-US" sz="1200" dirty="0">
              <a:solidFill>
                <a:srgbClr val="4F81BD">
                  <a:lumMod val="75000"/>
                </a:srgbClr>
              </a:solidFill>
            </a:endParaRPr>
          </a:p>
        </p:txBody>
      </p:sp>
    </p:spTree>
    <p:extLst>
      <p:ext uri="{BB962C8B-B14F-4D97-AF65-F5344CB8AC3E}">
        <p14:creationId xmlns:p14="http://schemas.microsoft.com/office/powerpoint/2010/main" val="89678481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145"/>
            <a:ext cx="9143999" cy="736601"/>
          </a:xfrm>
        </p:spPr>
        <p:txBody>
          <a:bodyPr>
            <a:noAutofit/>
          </a:bodyPr>
          <a:lstStyle/>
          <a:p>
            <a:pPr algn="l"/>
            <a:r>
              <a:rPr lang="en-US" sz="2400" b="1" dirty="0">
                <a:solidFill>
                  <a:srgbClr val="376092"/>
                </a:solidFill>
              </a:rPr>
              <a:t>Energy Water Bandwidth Study of Seawater Desalination: </a:t>
            </a:r>
            <a:r>
              <a:rPr lang="en-US" sz="2400" b="1" dirty="0" smtClean="0">
                <a:solidFill>
                  <a:srgbClr val="376092"/>
                </a:solidFill>
              </a:rPr>
              <a:t>2 Volumes</a:t>
            </a:r>
            <a:endParaRPr lang="en-US" sz="2400" b="1" dirty="0">
              <a:solidFill>
                <a:srgbClr val="37609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29428904"/>
              </p:ext>
            </p:extLst>
          </p:nvPr>
        </p:nvGraphicFramePr>
        <p:xfrm>
          <a:off x="1041400" y="1138073"/>
          <a:ext cx="8001000" cy="5127154"/>
        </p:xfrm>
        <a:graphic>
          <a:graphicData uri="http://schemas.openxmlformats.org/drawingml/2006/table">
            <a:tbl>
              <a:tblPr firstRow="1" firstCol="1" bandRow="1">
                <a:tableStyleId>{21E4AEA4-8DFA-4A89-87EB-49C32662AFE0}</a:tableStyleId>
              </a:tblPr>
              <a:tblGrid>
                <a:gridCol w="2476500"/>
                <a:gridCol w="5524500"/>
              </a:tblGrid>
              <a:tr h="395135">
                <a:tc>
                  <a:txBody>
                    <a:bodyPr/>
                    <a:lstStyle/>
                    <a:p>
                      <a:pPr marL="0" marR="0" algn="ctr">
                        <a:lnSpc>
                          <a:spcPct val="115000"/>
                        </a:lnSpc>
                        <a:spcBef>
                          <a:spcPts val="0"/>
                        </a:spcBef>
                        <a:spcAft>
                          <a:spcPts val="1000"/>
                        </a:spcAft>
                      </a:pPr>
                      <a:r>
                        <a:rPr lang="en-US" sz="2000" dirty="0">
                          <a:effectLst/>
                        </a:rPr>
                        <a:t>Volume</a:t>
                      </a:r>
                      <a:endParaRPr lang="en-US" sz="3600" dirty="0">
                        <a:effectLst/>
                        <a:latin typeface="Arial"/>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2000" dirty="0">
                          <a:effectLst/>
                        </a:rPr>
                        <a:t>Contents</a:t>
                      </a:r>
                      <a:endParaRPr lang="en-US" sz="3600" dirty="0">
                        <a:effectLst/>
                        <a:latin typeface="Arial"/>
                        <a:ea typeface="Calibri"/>
                        <a:cs typeface="Arial"/>
                      </a:endParaRPr>
                    </a:p>
                  </a:txBody>
                  <a:tcPr marL="68580" marR="68580" marT="0" marB="0" anchor="ctr"/>
                </a:tc>
              </a:tr>
              <a:tr h="1378486">
                <a:tc>
                  <a:txBody>
                    <a:bodyPr/>
                    <a:lstStyle/>
                    <a:p>
                      <a:pPr marL="0" marR="0">
                        <a:lnSpc>
                          <a:spcPct val="115000"/>
                        </a:lnSpc>
                        <a:spcBef>
                          <a:spcPts val="0"/>
                        </a:spcBef>
                        <a:spcAft>
                          <a:spcPts val="0"/>
                        </a:spcAft>
                      </a:pPr>
                      <a:r>
                        <a:rPr lang="en-US" sz="1800" dirty="0">
                          <a:effectLst/>
                        </a:rPr>
                        <a:t>Volume 1: Survey of Available Information in Support of the Energy-Water Bandwidth Study of Desalination </a:t>
                      </a:r>
                      <a:r>
                        <a:rPr lang="en-US" sz="1800" dirty="0" smtClean="0">
                          <a:effectLst/>
                        </a:rPr>
                        <a:t>Systems</a:t>
                      </a:r>
                      <a:endParaRPr lang="en-US" sz="1800" dirty="0">
                        <a:effectLst/>
                        <a:latin typeface="Arial"/>
                        <a:ea typeface="Calibri"/>
                        <a:cs typeface="Arial"/>
                      </a:endParaRPr>
                    </a:p>
                  </a:txBody>
                  <a:tcPr marL="68580" marR="68580" marT="0" marB="0" anchor="ctr"/>
                </a:tc>
                <a:tc>
                  <a:txBody>
                    <a:bodyPr/>
                    <a:lstStyle/>
                    <a:p>
                      <a:pPr marL="285750" marR="0" lvl="0" indent="-285750">
                        <a:lnSpc>
                          <a:spcPct val="115000"/>
                        </a:lnSpc>
                        <a:spcBef>
                          <a:spcPts val="0"/>
                        </a:spcBef>
                        <a:spcAft>
                          <a:spcPts val="0"/>
                        </a:spcAft>
                        <a:buFont typeface="Arial" panose="020B0604020202020204" pitchFamily="34" charset="0"/>
                        <a:buChar char="•"/>
                      </a:pPr>
                      <a:r>
                        <a:rPr lang="en-US" sz="1800" b="1" dirty="0">
                          <a:effectLst/>
                        </a:rPr>
                        <a:t>Boundary Analysis Framework</a:t>
                      </a:r>
                    </a:p>
                    <a:p>
                      <a:pPr marL="285750" marR="0" lvl="0" indent="-285750">
                        <a:lnSpc>
                          <a:spcPct val="115000"/>
                        </a:lnSpc>
                        <a:spcBef>
                          <a:spcPts val="0"/>
                        </a:spcBef>
                        <a:spcAft>
                          <a:spcPts val="0"/>
                        </a:spcAft>
                        <a:buFont typeface="Arial" panose="020B0604020202020204" pitchFamily="34" charset="0"/>
                        <a:buChar char="•"/>
                      </a:pPr>
                      <a:r>
                        <a:rPr lang="en-US" sz="1800" b="1" dirty="0">
                          <a:effectLst/>
                        </a:rPr>
                        <a:t>Energy Intensities for Five Unit Operations of Desalination</a:t>
                      </a:r>
                    </a:p>
                    <a:p>
                      <a:pPr marL="285750" marR="0" lvl="0" indent="-285750">
                        <a:lnSpc>
                          <a:spcPct val="115000"/>
                        </a:lnSpc>
                        <a:spcBef>
                          <a:spcPts val="0"/>
                        </a:spcBef>
                        <a:spcAft>
                          <a:spcPts val="0"/>
                        </a:spcAft>
                        <a:buFont typeface="Arial" panose="020B0604020202020204" pitchFamily="34" charset="0"/>
                        <a:buChar char="•"/>
                      </a:pPr>
                      <a:r>
                        <a:rPr lang="en-US" sz="1800" b="1" dirty="0">
                          <a:effectLst/>
                        </a:rPr>
                        <a:t>Framework for </a:t>
                      </a:r>
                      <a:r>
                        <a:rPr lang="en-US" sz="1800" b="1" dirty="0" smtClean="0">
                          <a:effectLst/>
                        </a:rPr>
                        <a:t>Desalination </a:t>
                      </a:r>
                      <a:r>
                        <a:rPr lang="en-US" sz="1800" b="1" dirty="0">
                          <a:effectLst/>
                        </a:rPr>
                        <a:t>Uptake Scenarios</a:t>
                      </a:r>
                      <a:endParaRPr lang="en-US" sz="1800" b="1" dirty="0">
                        <a:effectLst/>
                        <a:latin typeface="Arial"/>
                        <a:ea typeface="Calibri"/>
                        <a:cs typeface="Arial"/>
                      </a:endParaRPr>
                    </a:p>
                  </a:txBody>
                  <a:tcPr marL="68580" marR="68580" marT="0" marB="0" anchor="ctr"/>
                </a:tc>
              </a:tr>
              <a:tr h="3042534">
                <a:tc>
                  <a:txBody>
                    <a:bodyPr/>
                    <a:lstStyle/>
                    <a:p>
                      <a:pPr marL="0" marR="0">
                        <a:lnSpc>
                          <a:spcPct val="115000"/>
                        </a:lnSpc>
                        <a:spcBef>
                          <a:spcPts val="0"/>
                        </a:spcBef>
                        <a:spcAft>
                          <a:spcPts val="1000"/>
                        </a:spcAft>
                      </a:pPr>
                      <a:r>
                        <a:rPr lang="en-US" sz="1800" dirty="0">
                          <a:effectLst/>
                        </a:rPr>
                        <a:t>Volume </a:t>
                      </a:r>
                      <a:r>
                        <a:rPr lang="en-US" sz="1800" dirty="0" smtClean="0">
                          <a:effectLst/>
                        </a:rPr>
                        <a:t>2: Bandwidth Study</a:t>
                      </a:r>
                      <a:r>
                        <a:rPr lang="en-US" sz="1800" baseline="0" dirty="0" smtClean="0">
                          <a:effectLst/>
                        </a:rPr>
                        <a:t> of Energy Use and Potential Energy Savings Opportunities in Seawater Desalination Systems</a:t>
                      </a:r>
                      <a:endParaRPr lang="en-US" sz="1800" dirty="0">
                        <a:effectLst/>
                        <a:latin typeface="Arial"/>
                        <a:ea typeface="Calibri"/>
                        <a:cs typeface="Arial"/>
                      </a:endParaRPr>
                    </a:p>
                  </a:txBody>
                  <a:tcPr marL="68580" marR="68580" marT="0" marB="0" anchor="ctr"/>
                </a:tc>
                <a:tc>
                  <a:txBody>
                    <a:bodyPr/>
                    <a:lstStyle/>
                    <a:p>
                      <a:pPr marL="285750" marR="0" lvl="0" indent="-285750">
                        <a:lnSpc>
                          <a:spcPct val="115000"/>
                        </a:lnSpc>
                        <a:spcBef>
                          <a:spcPts val="0"/>
                        </a:spcBef>
                        <a:spcAft>
                          <a:spcPts val="0"/>
                        </a:spcAft>
                        <a:buFont typeface="Arial" panose="020B0604020202020204" pitchFamily="34" charset="0"/>
                        <a:buChar char="•"/>
                      </a:pPr>
                      <a:r>
                        <a:rPr lang="en-US" sz="1800" b="1" dirty="0">
                          <a:effectLst/>
                        </a:rPr>
                        <a:t>Energy Consumption and CO</a:t>
                      </a:r>
                      <a:r>
                        <a:rPr lang="en-US" sz="1800" b="1" baseline="-25000" dirty="0">
                          <a:effectLst/>
                        </a:rPr>
                        <a:t>2</a:t>
                      </a:r>
                      <a:r>
                        <a:rPr lang="en-US" sz="1800" b="1" dirty="0">
                          <a:effectLst/>
                        </a:rPr>
                        <a:t> Emissions for Several </a:t>
                      </a:r>
                      <a:r>
                        <a:rPr lang="en-US" sz="1800" b="1" dirty="0" smtClean="0">
                          <a:effectLst/>
                        </a:rPr>
                        <a:t>Sea-to-Potable </a:t>
                      </a:r>
                      <a:r>
                        <a:rPr lang="en-US" sz="1800" b="1" dirty="0">
                          <a:effectLst/>
                        </a:rPr>
                        <a:t>Water Uptake </a:t>
                      </a:r>
                      <a:r>
                        <a:rPr lang="en-US" sz="1800" b="1" dirty="0" smtClean="0">
                          <a:effectLst/>
                        </a:rPr>
                        <a:t>Scenarios </a:t>
                      </a:r>
                      <a:r>
                        <a:rPr lang="en-US" sz="1800" b="1" dirty="0">
                          <a:effectLst/>
                        </a:rPr>
                        <a:t>Evaluated </a:t>
                      </a:r>
                      <a:r>
                        <a:rPr lang="en-US" sz="1800" b="1" dirty="0" smtClean="0">
                          <a:effectLst/>
                        </a:rPr>
                        <a:t>at:</a:t>
                      </a:r>
                    </a:p>
                    <a:p>
                      <a:pPr marL="742950" marR="0" lvl="1" indent="-285750">
                        <a:lnSpc>
                          <a:spcPct val="115000"/>
                        </a:lnSpc>
                        <a:spcBef>
                          <a:spcPts val="0"/>
                        </a:spcBef>
                        <a:spcAft>
                          <a:spcPts val="0"/>
                        </a:spcAft>
                        <a:buFont typeface="Arial" panose="020B0604020202020204" pitchFamily="34" charset="0"/>
                        <a:buChar char="•"/>
                      </a:pPr>
                      <a:r>
                        <a:rPr lang="en-US" sz="1800" b="0" i="1" dirty="0" smtClean="0">
                          <a:effectLst/>
                        </a:rPr>
                        <a:t>Current </a:t>
                      </a:r>
                      <a:r>
                        <a:rPr lang="en-US" sz="1800" b="0" i="1" dirty="0">
                          <a:effectLst/>
                        </a:rPr>
                        <a:t>Typical (CT) </a:t>
                      </a:r>
                      <a:endParaRPr lang="en-US" sz="1800" b="0" i="1" dirty="0" smtClean="0">
                        <a:effectLst/>
                      </a:endParaRPr>
                    </a:p>
                    <a:p>
                      <a:pPr marL="742950" marR="0" lvl="1" indent="-285750">
                        <a:lnSpc>
                          <a:spcPct val="115000"/>
                        </a:lnSpc>
                        <a:spcBef>
                          <a:spcPts val="0"/>
                        </a:spcBef>
                        <a:spcAft>
                          <a:spcPts val="0"/>
                        </a:spcAft>
                        <a:buFont typeface="Arial" panose="020B0604020202020204" pitchFamily="34" charset="0"/>
                        <a:buChar char="•"/>
                      </a:pPr>
                      <a:r>
                        <a:rPr lang="en-US" sz="1800" b="0" i="1" dirty="0" smtClean="0">
                          <a:effectLst/>
                        </a:rPr>
                        <a:t>State-of-the-Art </a:t>
                      </a:r>
                      <a:r>
                        <a:rPr lang="en-US" sz="1800" b="0" i="1" dirty="0">
                          <a:effectLst/>
                        </a:rPr>
                        <a:t>(SOA</a:t>
                      </a:r>
                      <a:r>
                        <a:rPr lang="en-US" sz="1800" b="0" i="1" dirty="0" smtClean="0">
                          <a:effectLst/>
                        </a:rPr>
                        <a:t>)</a:t>
                      </a:r>
                    </a:p>
                    <a:p>
                      <a:pPr marL="742950" marR="0" lvl="1" indent="-285750">
                        <a:lnSpc>
                          <a:spcPct val="115000"/>
                        </a:lnSpc>
                        <a:spcBef>
                          <a:spcPts val="0"/>
                        </a:spcBef>
                        <a:spcAft>
                          <a:spcPts val="0"/>
                        </a:spcAft>
                        <a:buFont typeface="Arial" panose="020B0604020202020204" pitchFamily="34" charset="0"/>
                        <a:buChar char="•"/>
                      </a:pPr>
                      <a:r>
                        <a:rPr lang="en-US" sz="1800" b="0" i="1" dirty="0" smtClean="0">
                          <a:effectLst/>
                        </a:rPr>
                        <a:t>Practical </a:t>
                      </a:r>
                      <a:r>
                        <a:rPr lang="en-US" sz="1800" b="0" i="1" dirty="0">
                          <a:effectLst/>
                        </a:rPr>
                        <a:t>Minimum (PM) </a:t>
                      </a:r>
                      <a:r>
                        <a:rPr lang="en-US" sz="1800" b="0" i="1" dirty="0" smtClean="0">
                          <a:effectLst/>
                        </a:rPr>
                        <a:t>Intensity </a:t>
                      </a:r>
                    </a:p>
                    <a:p>
                      <a:pPr marL="742950" marR="0" lvl="1" indent="-285750">
                        <a:lnSpc>
                          <a:spcPct val="115000"/>
                        </a:lnSpc>
                        <a:spcBef>
                          <a:spcPts val="0"/>
                        </a:spcBef>
                        <a:spcAft>
                          <a:spcPts val="0"/>
                        </a:spcAft>
                        <a:buFont typeface="Arial" panose="020B0604020202020204" pitchFamily="34" charset="0"/>
                        <a:buChar char="•"/>
                      </a:pPr>
                      <a:r>
                        <a:rPr lang="en-US" sz="1800" b="0" i="1" dirty="0" smtClean="0">
                          <a:effectLst/>
                        </a:rPr>
                        <a:t>Thermodynamic Minimum</a:t>
                      </a:r>
                      <a:r>
                        <a:rPr lang="en-US" sz="1800" b="0" i="1" baseline="0" dirty="0" smtClean="0">
                          <a:effectLst/>
                        </a:rPr>
                        <a:t> (TM)</a:t>
                      </a:r>
                      <a:endParaRPr lang="en-US" sz="1800" b="0" i="1" dirty="0" smtClean="0">
                        <a:effectLst/>
                      </a:endParaRPr>
                    </a:p>
                    <a:p>
                      <a:pPr marL="285750" marR="0" lvl="0" indent="-285750">
                        <a:lnSpc>
                          <a:spcPct val="115000"/>
                        </a:lnSpc>
                        <a:spcBef>
                          <a:spcPts val="0"/>
                        </a:spcBef>
                        <a:spcAft>
                          <a:spcPts val="0"/>
                        </a:spcAft>
                        <a:buFont typeface="Arial" panose="020B0604020202020204" pitchFamily="34" charset="0"/>
                        <a:buChar char="•"/>
                      </a:pPr>
                      <a:r>
                        <a:rPr lang="en-US" sz="1800" b="1" dirty="0" smtClean="0">
                          <a:effectLst/>
                        </a:rPr>
                        <a:t>Energy Consumption and CO</a:t>
                      </a:r>
                      <a:r>
                        <a:rPr lang="en-US" sz="1800" b="1" baseline="-25000" dirty="0" smtClean="0">
                          <a:effectLst/>
                        </a:rPr>
                        <a:t>2</a:t>
                      </a:r>
                      <a:r>
                        <a:rPr lang="en-US" sz="1800" b="1" dirty="0" smtClean="0">
                          <a:effectLst/>
                        </a:rPr>
                        <a:t> Emissions for Brackish Water to Potable Water at CT Energy and CO</a:t>
                      </a:r>
                      <a:r>
                        <a:rPr lang="en-US" sz="1800" b="1" baseline="-25000" dirty="0" smtClean="0">
                          <a:effectLst/>
                        </a:rPr>
                        <a:t>2</a:t>
                      </a:r>
                      <a:r>
                        <a:rPr lang="en-US" sz="1800" b="1" dirty="0" smtClean="0">
                          <a:effectLst/>
                        </a:rPr>
                        <a:t> Intensity</a:t>
                      </a:r>
                      <a:endParaRPr lang="en-US" sz="1800" b="1" dirty="0">
                        <a:effectLst/>
                      </a:endParaRPr>
                    </a:p>
                    <a:p>
                      <a:pPr marL="285750" marR="0" lvl="0" indent="-285750">
                        <a:lnSpc>
                          <a:spcPct val="115000"/>
                        </a:lnSpc>
                        <a:spcBef>
                          <a:spcPts val="0"/>
                        </a:spcBef>
                        <a:spcAft>
                          <a:spcPts val="0"/>
                        </a:spcAft>
                        <a:buFont typeface="Arial" panose="020B0604020202020204" pitchFamily="34" charset="0"/>
                        <a:buChar char="•"/>
                      </a:pPr>
                      <a:r>
                        <a:rPr lang="en-US" sz="1800" b="1" dirty="0" smtClean="0">
                          <a:effectLst/>
                        </a:rPr>
                        <a:t>Current and R&amp;D </a:t>
                      </a:r>
                      <a:r>
                        <a:rPr lang="en-US" sz="1800" b="1" dirty="0">
                          <a:effectLst/>
                        </a:rPr>
                        <a:t>Energy </a:t>
                      </a:r>
                      <a:r>
                        <a:rPr lang="en-US" sz="1800" b="1" dirty="0" smtClean="0">
                          <a:effectLst/>
                        </a:rPr>
                        <a:t>Savings Opportunity</a:t>
                      </a:r>
                      <a:endParaRPr lang="en-US" sz="1800" b="1" dirty="0">
                        <a:effectLst/>
                      </a:endParaRPr>
                    </a:p>
                  </a:txBody>
                  <a:tcPr marL="68580" marR="68580" marT="0" marB="0" anchor="ctr"/>
                </a:tc>
              </a:tr>
            </a:tbl>
          </a:graphicData>
        </a:graphic>
      </p:graphicFrame>
      <p:sp>
        <p:nvSpPr>
          <p:cNvPr id="6" name="Right Brace 5"/>
          <p:cNvSpPr/>
          <p:nvPr/>
        </p:nvSpPr>
        <p:spPr bwMode="auto">
          <a:xfrm rot="10800000">
            <a:off x="429052" y="1535074"/>
            <a:ext cx="599647" cy="1559107"/>
          </a:xfrm>
          <a:prstGeom prst="rightBrace">
            <a:avLst>
              <a:gd name="adj1" fmla="val 8333"/>
              <a:gd name="adj2" fmla="val 50000"/>
            </a:avLst>
          </a:prstGeom>
          <a:noFill/>
          <a:ln w="28575" cap="flat" cmpd="sng" algn="ctr">
            <a:solidFill>
              <a:schemeClr val="tx1"/>
            </a:solidFill>
            <a:prstDash val="solid"/>
            <a:round/>
            <a:headEnd type="none" w="med" len="med"/>
            <a:tailEnd type="none" w="med" len="med"/>
          </a:ln>
          <a:effectLst/>
        </p:spPr>
        <p:txBody>
          <a:bodyPr vert="horz" wrap="square" lIns="84216" tIns="42108" rIns="84216" bIns="42108" numCol="1" rtlCol="0" anchor="t" anchorCtr="0" compatLnSpc="1">
            <a:prstTxWarp prst="textNoShape">
              <a:avLst/>
            </a:prstTxWarp>
          </a:bodyPr>
          <a:lstStyle/>
          <a:p>
            <a:pPr defTabSz="842162" eaLnBrk="0" fontAlgn="base" hangingPunct="0">
              <a:spcBef>
                <a:spcPct val="0"/>
              </a:spcBef>
              <a:spcAft>
                <a:spcPct val="0"/>
              </a:spcAft>
            </a:pPr>
            <a:endParaRPr lang="en-US" sz="2200">
              <a:latin typeface="Times New Roman" pitchFamily="-111" charset="0"/>
            </a:endParaRPr>
          </a:p>
        </p:txBody>
      </p:sp>
      <p:sp>
        <p:nvSpPr>
          <p:cNvPr id="7" name="TextBox 6"/>
          <p:cNvSpPr txBox="1"/>
          <p:nvPr/>
        </p:nvSpPr>
        <p:spPr>
          <a:xfrm>
            <a:off x="25728" y="1257641"/>
            <a:ext cx="447076" cy="2084003"/>
          </a:xfrm>
          <a:prstGeom prst="rect">
            <a:avLst/>
          </a:prstGeom>
          <a:noFill/>
        </p:spPr>
        <p:txBody>
          <a:bodyPr vert="vert270" wrap="square" lIns="84216" tIns="42108" rIns="84216" bIns="42108" rtlCol="0">
            <a:spAutoFit/>
          </a:bodyPr>
          <a:lstStyle/>
          <a:p>
            <a:pPr algn="ctr"/>
            <a:r>
              <a:rPr lang="en-US" dirty="0" smtClean="0"/>
              <a:t>Published</a:t>
            </a:r>
            <a:endParaRPr lang="en-US" dirty="0"/>
          </a:p>
        </p:txBody>
      </p:sp>
      <p:sp>
        <p:nvSpPr>
          <p:cNvPr id="8" name="Right Brace 7"/>
          <p:cNvSpPr/>
          <p:nvPr/>
        </p:nvSpPr>
        <p:spPr bwMode="auto">
          <a:xfrm rot="10800000">
            <a:off x="429052" y="3161066"/>
            <a:ext cx="599648" cy="3059496"/>
          </a:xfrm>
          <a:prstGeom prst="rightBrace">
            <a:avLst>
              <a:gd name="adj1" fmla="val 8333"/>
              <a:gd name="adj2" fmla="val 50000"/>
            </a:avLst>
          </a:prstGeom>
          <a:noFill/>
          <a:ln w="28575" cap="flat" cmpd="sng" algn="ctr">
            <a:solidFill>
              <a:schemeClr val="tx1"/>
            </a:solidFill>
            <a:prstDash val="solid"/>
            <a:round/>
            <a:headEnd type="none" w="med" len="med"/>
            <a:tailEnd type="none" w="med" len="med"/>
          </a:ln>
          <a:effectLst/>
        </p:spPr>
        <p:txBody>
          <a:bodyPr vert="horz" wrap="square" lIns="84216" tIns="42108" rIns="84216" bIns="42108" numCol="1" rtlCol="0" anchor="t" anchorCtr="0" compatLnSpc="1">
            <a:prstTxWarp prst="textNoShape">
              <a:avLst/>
            </a:prstTxWarp>
          </a:bodyPr>
          <a:lstStyle/>
          <a:p>
            <a:pPr defTabSz="842162" eaLnBrk="0" fontAlgn="base" hangingPunct="0">
              <a:spcBef>
                <a:spcPct val="0"/>
              </a:spcBef>
              <a:spcAft>
                <a:spcPct val="0"/>
              </a:spcAft>
            </a:pPr>
            <a:endParaRPr lang="en-US" sz="2200">
              <a:latin typeface="Times New Roman" pitchFamily="-111" charset="0"/>
            </a:endParaRPr>
          </a:p>
        </p:txBody>
      </p:sp>
      <p:sp>
        <p:nvSpPr>
          <p:cNvPr id="9" name="TextBox 8"/>
          <p:cNvSpPr txBox="1"/>
          <p:nvPr/>
        </p:nvSpPr>
        <p:spPr>
          <a:xfrm>
            <a:off x="25727" y="3142594"/>
            <a:ext cx="447076" cy="3059496"/>
          </a:xfrm>
          <a:prstGeom prst="rect">
            <a:avLst/>
          </a:prstGeom>
          <a:noFill/>
        </p:spPr>
        <p:txBody>
          <a:bodyPr vert="vert270" wrap="square" lIns="84216" tIns="42108" rIns="84216" bIns="42108" rtlCol="0">
            <a:spAutoFit/>
          </a:bodyPr>
          <a:lstStyle/>
          <a:p>
            <a:pPr algn="ctr"/>
            <a:r>
              <a:rPr lang="en-US" dirty="0" smtClean="0"/>
              <a:t>Near Completion</a:t>
            </a:r>
            <a:endParaRPr lang="en-US" dirty="0"/>
          </a:p>
        </p:txBody>
      </p:sp>
      <p:sp>
        <p:nvSpPr>
          <p:cNvPr id="5" name="Slide Number Placeholder 4"/>
          <p:cNvSpPr>
            <a:spLocks noGrp="1"/>
          </p:cNvSpPr>
          <p:nvPr>
            <p:ph type="sldNum" sz="quarter" idx="4"/>
          </p:nvPr>
        </p:nvSpPr>
        <p:spPr/>
        <p:txBody>
          <a:bodyPr/>
          <a:lstStyle/>
          <a:p>
            <a:fld id="{1136933C-3588-4702-9BB6-6B5171D99713}" type="slidenum">
              <a:rPr lang="en-US" smtClean="0">
                <a:solidFill>
                  <a:srgbClr val="4F81BD">
                    <a:lumMod val="75000"/>
                  </a:srgbClr>
                </a:solidFill>
              </a:rPr>
              <a:pPr/>
              <a:t>15</a:t>
            </a:fld>
            <a:endParaRPr lang="en-US" dirty="0">
              <a:solidFill>
                <a:srgbClr val="4F81BD">
                  <a:lumMod val="75000"/>
                </a:srgbClr>
              </a:solidFill>
            </a:endParaRPr>
          </a:p>
        </p:txBody>
      </p:sp>
    </p:spTree>
    <p:extLst>
      <p:ext uri="{BB962C8B-B14F-4D97-AF65-F5344CB8AC3E}">
        <p14:creationId xmlns:p14="http://schemas.microsoft.com/office/powerpoint/2010/main" val="3002509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824" y="100842"/>
            <a:ext cx="8823416" cy="736601"/>
          </a:xfrm>
        </p:spPr>
        <p:txBody>
          <a:bodyPr>
            <a:normAutofit/>
          </a:bodyPr>
          <a:lstStyle/>
          <a:p>
            <a:r>
              <a:rPr lang="en-US" sz="2400" b="1" dirty="0">
                <a:solidFill>
                  <a:srgbClr val="376092"/>
                </a:solidFill>
              </a:rPr>
              <a:t>Desalination System Boundary</a:t>
            </a: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634758"/>
            <a:ext cx="9014451" cy="3928047"/>
          </a:xfrm>
          <a:prstGeom prst="rect">
            <a:avLst/>
          </a:prstGeom>
          <a:noFill/>
        </p:spPr>
      </p:pic>
      <p:sp>
        <p:nvSpPr>
          <p:cNvPr id="3" name="TextBox 2"/>
          <p:cNvSpPr txBox="1"/>
          <p:nvPr/>
        </p:nvSpPr>
        <p:spPr>
          <a:xfrm>
            <a:off x="338310" y="4854429"/>
            <a:ext cx="3064110" cy="1298433"/>
          </a:xfrm>
          <a:prstGeom prst="rect">
            <a:avLst/>
          </a:prstGeom>
          <a:noFill/>
        </p:spPr>
        <p:txBody>
          <a:bodyPr wrap="square" lIns="84216" tIns="42108" rIns="84216" bIns="42108" rtlCol="0">
            <a:spAutoFit/>
          </a:bodyPr>
          <a:lstStyle/>
          <a:p>
            <a:r>
              <a:rPr lang="en-US" sz="2600" dirty="0"/>
              <a:t>CT, SOA, PM, and TM determined for each unit operation</a:t>
            </a:r>
          </a:p>
        </p:txBody>
      </p:sp>
      <p:sp>
        <p:nvSpPr>
          <p:cNvPr id="6" name="Slide Number Placeholder 5"/>
          <p:cNvSpPr>
            <a:spLocks noGrp="1"/>
          </p:cNvSpPr>
          <p:nvPr>
            <p:ph type="sldNum" sz="quarter" idx="4"/>
          </p:nvPr>
        </p:nvSpPr>
        <p:spPr/>
        <p:txBody>
          <a:bodyPr/>
          <a:lstStyle/>
          <a:p>
            <a:fld id="{1136933C-3588-4702-9BB6-6B5171D99713}" type="slidenum">
              <a:rPr lang="en-US" smtClean="0">
                <a:solidFill>
                  <a:srgbClr val="4F81BD">
                    <a:lumMod val="75000"/>
                  </a:srgbClr>
                </a:solidFill>
              </a:rPr>
              <a:pPr/>
              <a:t>16</a:t>
            </a:fld>
            <a:endParaRPr lang="en-US" dirty="0">
              <a:solidFill>
                <a:srgbClr val="4F81BD">
                  <a:lumMod val="75000"/>
                </a:srgbClr>
              </a:solidFill>
            </a:endParaRPr>
          </a:p>
        </p:txBody>
      </p:sp>
    </p:spTree>
    <p:extLst>
      <p:ext uri="{BB962C8B-B14F-4D97-AF65-F5344CB8AC3E}">
        <p14:creationId xmlns:p14="http://schemas.microsoft.com/office/powerpoint/2010/main" val="230265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64990"/>
            <a:ext cx="9144000" cy="563562"/>
          </a:xfrm>
        </p:spPr>
        <p:txBody>
          <a:bodyPr>
            <a:noAutofit/>
          </a:bodyPr>
          <a:lstStyle/>
          <a:p>
            <a:r>
              <a:rPr lang="en-US" sz="2400" b="1" dirty="0">
                <a:solidFill>
                  <a:srgbClr val="376092"/>
                </a:solidFill>
              </a:rPr>
              <a:t>Many applications for water treatment through desalination</a:t>
            </a:r>
          </a:p>
        </p:txBody>
      </p:sp>
      <p:sp>
        <p:nvSpPr>
          <p:cNvPr id="3" name="Slide Number Placeholder 2"/>
          <p:cNvSpPr>
            <a:spLocks noGrp="1"/>
          </p:cNvSpPr>
          <p:nvPr>
            <p:ph type="sldNum" sz="quarter" idx="4"/>
          </p:nvPr>
        </p:nvSpPr>
        <p:spPr/>
        <p:txBody>
          <a:bodyPr/>
          <a:lstStyle/>
          <a:p>
            <a:fld id="{1136933C-3588-4702-9BB6-6B5171D99713}" type="slidenum">
              <a:rPr lang="en-US" smtClean="0">
                <a:solidFill>
                  <a:srgbClr val="4F81BD">
                    <a:lumMod val="75000"/>
                  </a:srgbClr>
                </a:solidFill>
              </a:rPr>
              <a:pPr/>
              <a:t>17</a:t>
            </a:fld>
            <a:endParaRPr lang="en-US" dirty="0">
              <a:solidFill>
                <a:srgbClr val="4F81BD">
                  <a:lumMod val="75000"/>
                </a:srgbClr>
              </a:solidFill>
            </a:endParaRPr>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46012" b="50701"/>
          <a:stretch/>
        </p:blipFill>
        <p:spPr>
          <a:xfrm>
            <a:off x="300293" y="771497"/>
            <a:ext cx="8631055" cy="5600341"/>
          </a:xfrm>
        </p:spPr>
      </p:pic>
    </p:spTree>
    <p:extLst>
      <p:ext uri="{BB962C8B-B14F-4D97-AF65-F5344CB8AC3E}">
        <p14:creationId xmlns:p14="http://schemas.microsoft.com/office/powerpoint/2010/main" val="2421191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08871" y="164990"/>
            <a:ext cx="8229600" cy="563562"/>
          </a:xfrm>
        </p:spPr>
        <p:txBody>
          <a:bodyPr>
            <a:noAutofit/>
          </a:bodyPr>
          <a:lstStyle/>
          <a:p>
            <a:r>
              <a:rPr lang="en-US" sz="2400" b="1" dirty="0" smtClean="0">
                <a:solidFill>
                  <a:srgbClr val="376092"/>
                </a:solidFill>
              </a:rPr>
              <a:t>Seawater </a:t>
            </a:r>
            <a:r>
              <a:rPr lang="en-US" sz="2400" b="1" dirty="0">
                <a:solidFill>
                  <a:srgbClr val="376092"/>
                </a:solidFill>
              </a:rPr>
              <a:t>for Municipal Potable Water </a:t>
            </a:r>
            <a:r>
              <a:rPr lang="en-US" sz="2400" b="1" dirty="0" smtClean="0">
                <a:solidFill>
                  <a:srgbClr val="376092"/>
                </a:solidFill>
              </a:rPr>
              <a:t>Pathways</a:t>
            </a:r>
            <a:endParaRPr lang="en-US" sz="2400" b="1" dirty="0">
              <a:solidFill>
                <a:srgbClr val="376092"/>
              </a:solidFill>
            </a:endParaRPr>
          </a:p>
        </p:txBody>
      </p:sp>
      <p:sp>
        <p:nvSpPr>
          <p:cNvPr id="4" name="Slide Number Placeholder 3"/>
          <p:cNvSpPr>
            <a:spLocks noGrp="1"/>
          </p:cNvSpPr>
          <p:nvPr>
            <p:ph type="sldNum" sz="quarter" idx="4"/>
          </p:nvPr>
        </p:nvSpPr>
        <p:spPr/>
        <p:txBody>
          <a:bodyPr/>
          <a:lstStyle/>
          <a:p>
            <a:fld id="{1136933C-3588-4702-9BB6-6B5171D99713}" type="slidenum">
              <a:rPr lang="en-US" smtClean="0">
                <a:solidFill>
                  <a:srgbClr val="4F81BD">
                    <a:lumMod val="75000"/>
                  </a:srgbClr>
                </a:solidFill>
              </a:rPr>
              <a:pPr/>
              <a:t>18</a:t>
            </a:fld>
            <a:endParaRPr lang="en-US" dirty="0">
              <a:solidFill>
                <a:srgbClr val="4F81BD">
                  <a:lumMod val="75000"/>
                </a:srgbClr>
              </a:solidFill>
            </a:endParaRPr>
          </a:p>
        </p:txBody>
      </p:sp>
      <p:sp>
        <p:nvSpPr>
          <p:cNvPr id="2" name="TextBox 1"/>
          <p:cNvSpPr txBox="1"/>
          <p:nvPr/>
        </p:nvSpPr>
        <p:spPr>
          <a:xfrm>
            <a:off x="383822" y="637286"/>
            <a:ext cx="8139289" cy="646331"/>
          </a:xfrm>
          <a:prstGeom prst="rect">
            <a:avLst/>
          </a:prstGeom>
          <a:noFill/>
        </p:spPr>
        <p:txBody>
          <a:bodyPr wrap="square" rtlCol="0">
            <a:spAutoFit/>
          </a:bodyPr>
          <a:lstStyle/>
          <a:p>
            <a:r>
              <a:rPr lang="en-US" dirty="0" smtClean="0"/>
              <a:t>Analysis for seawater looks at two pathways for desalinating seawater into municipal potable water</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45930" b="52045"/>
          <a:stretch/>
        </p:blipFill>
        <p:spPr>
          <a:xfrm>
            <a:off x="287078" y="1226276"/>
            <a:ext cx="8554613" cy="5391226"/>
          </a:xfrm>
          <a:prstGeom prst="rect">
            <a:avLst/>
          </a:prstGeom>
        </p:spPr>
      </p:pic>
    </p:spTree>
    <p:extLst>
      <p:ext uri="{BB962C8B-B14F-4D97-AF65-F5344CB8AC3E}">
        <p14:creationId xmlns:p14="http://schemas.microsoft.com/office/powerpoint/2010/main" val="80791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3668" y="99681"/>
            <a:ext cx="8484092" cy="479439"/>
          </a:xfrm>
        </p:spPr>
        <p:txBody>
          <a:bodyPr>
            <a:noAutofit/>
          </a:bodyPr>
          <a:lstStyle/>
          <a:p>
            <a:pPr algn="l"/>
            <a:r>
              <a:rPr lang="en-US" sz="2400" b="1" dirty="0">
                <a:solidFill>
                  <a:srgbClr val="376092"/>
                </a:solidFill>
              </a:rPr>
              <a:t>Desalination Technologies Reviewed For Seawater Application</a:t>
            </a:r>
          </a:p>
        </p:txBody>
      </p:sp>
      <p:graphicFrame>
        <p:nvGraphicFramePr>
          <p:cNvPr id="8" name="Table 7"/>
          <p:cNvGraphicFramePr>
            <a:graphicFrameLocks noGrp="1"/>
          </p:cNvGraphicFramePr>
          <p:nvPr>
            <p:extLst>
              <p:ext uri="{D42A27DB-BD31-4B8C-83A1-F6EECF244321}">
                <p14:modId xmlns:p14="http://schemas.microsoft.com/office/powerpoint/2010/main" val="1405195635"/>
              </p:ext>
            </p:extLst>
          </p:nvPr>
        </p:nvGraphicFramePr>
        <p:xfrm>
          <a:off x="304800" y="914768"/>
          <a:ext cx="8528604" cy="5764533"/>
        </p:xfrm>
        <a:graphic>
          <a:graphicData uri="http://schemas.openxmlformats.org/drawingml/2006/table">
            <a:tbl>
              <a:tblPr firstRow="1" bandRow="1">
                <a:tableStyleId>{85BE263C-DBD7-4A20-BB59-AAB30ACAA65A}</a:tableStyleId>
              </a:tblPr>
              <a:tblGrid>
                <a:gridCol w="1425280"/>
                <a:gridCol w="1927520"/>
                <a:gridCol w="1828800"/>
                <a:gridCol w="1447800"/>
                <a:gridCol w="1899204"/>
              </a:tblGrid>
              <a:tr h="582437">
                <a:tc>
                  <a:txBody>
                    <a:bodyPr/>
                    <a:lstStyle/>
                    <a:p>
                      <a:pPr algn="ctr"/>
                      <a:r>
                        <a:rPr lang="en-US" sz="1800" dirty="0" smtClean="0"/>
                        <a:t>Intake</a:t>
                      </a:r>
                      <a:endParaRPr lang="en-US" sz="1800" dirty="0"/>
                    </a:p>
                  </a:txBody>
                  <a:tcPr marL="83127" marR="83127" marT="42863" marB="42863" anchor="ctr"/>
                </a:tc>
                <a:tc>
                  <a:txBody>
                    <a:bodyPr/>
                    <a:lstStyle/>
                    <a:p>
                      <a:pPr algn="ctr"/>
                      <a:r>
                        <a:rPr lang="en-US" sz="1800" dirty="0" smtClean="0"/>
                        <a:t>Pre-treatment</a:t>
                      </a:r>
                      <a:endParaRPr lang="en-US" sz="1800" dirty="0"/>
                    </a:p>
                  </a:txBody>
                  <a:tcPr marL="83127" marR="83127" marT="42863" marB="42863" anchor="ctr"/>
                </a:tc>
                <a:tc>
                  <a:txBody>
                    <a:bodyPr/>
                    <a:lstStyle/>
                    <a:p>
                      <a:pPr algn="ctr"/>
                      <a:r>
                        <a:rPr lang="en-US" sz="1800" dirty="0" smtClean="0"/>
                        <a:t>Desalination</a:t>
                      </a:r>
                      <a:endParaRPr lang="en-US" sz="1800" dirty="0"/>
                    </a:p>
                  </a:txBody>
                  <a:tcPr marL="83127" marR="83127" marT="42863" marB="42863" anchor="ctr"/>
                </a:tc>
                <a:tc>
                  <a:txBody>
                    <a:bodyPr/>
                    <a:lstStyle/>
                    <a:p>
                      <a:pPr algn="ctr"/>
                      <a:r>
                        <a:rPr lang="en-US" sz="1800" dirty="0" smtClean="0"/>
                        <a:t>Post-treatment</a:t>
                      </a:r>
                      <a:endParaRPr lang="en-US" sz="1800" dirty="0"/>
                    </a:p>
                  </a:txBody>
                  <a:tcPr marL="83127" marR="83127" marT="42863" marB="42863" anchor="ctr"/>
                </a:tc>
                <a:tc>
                  <a:txBody>
                    <a:bodyPr/>
                    <a:lstStyle/>
                    <a:p>
                      <a:pPr algn="ctr"/>
                      <a:r>
                        <a:rPr lang="en-US" sz="1800" dirty="0" smtClean="0"/>
                        <a:t>Concentrate</a:t>
                      </a:r>
                      <a:endParaRPr lang="en-US" sz="1800" dirty="0"/>
                    </a:p>
                  </a:txBody>
                  <a:tcPr marL="83127" marR="83127" marT="42863" marB="42863" anchor="ctr"/>
                </a:tc>
              </a:tr>
              <a:tr h="4675363">
                <a:tc>
                  <a:txBody>
                    <a:bodyPr/>
                    <a:lstStyle/>
                    <a:p>
                      <a:pPr marL="169863" indent="-169863">
                        <a:spcAft>
                          <a:spcPts val="600"/>
                        </a:spcAft>
                        <a:buFont typeface="Arial" panose="020B0604020202020204" pitchFamily="34" charset="0"/>
                        <a:buChar char="•"/>
                      </a:pPr>
                      <a:r>
                        <a:rPr lang="en-US" sz="1800" kern="1200" baseline="0" dirty="0" smtClean="0"/>
                        <a:t>Open-ocean intake</a:t>
                      </a:r>
                    </a:p>
                    <a:p>
                      <a:pPr marL="171450" lvl="1" indent="0">
                        <a:spcAft>
                          <a:spcPts val="600"/>
                        </a:spcAft>
                        <a:buFont typeface="Arial" panose="020B0604020202020204" pitchFamily="34" charset="0"/>
                        <a:buNone/>
                      </a:pPr>
                      <a:r>
                        <a:rPr lang="en-US" sz="1800" kern="1200" baseline="0" dirty="0" smtClean="0"/>
                        <a:t>- Screened</a:t>
                      </a:r>
                    </a:p>
                    <a:p>
                      <a:pPr marL="169863" indent="-169863">
                        <a:spcAft>
                          <a:spcPts val="600"/>
                        </a:spcAft>
                        <a:buFont typeface="Arial" panose="020B0604020202020204" pitchFamily="34" charset="0"/>
                        <a:buChar char="•"/>
                      </a:pPr>
                      <a:r>
                        <a:rPr lang="en-US" sz="1800" kern="1200" baseline="0" dirty="0" smtClean="0"/>
                        <a:t>Subsurface intake</a:t>
                      </a:r>
                    </a:p>
                    <a:p>
                      <a:pPr marL="119062" marR="0" lvl="1" indent="0" algn="l" defTabSz="491919"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800" kern="1200" baseline="0" dirty="0" smtClean="0"/>
                        <a:t> - Beach wells</a:t>
                      </a:r>
                    </a:p>
                    <a:p>
                      <a:pPr marL="119062" marR="0" lvl="1" indent="0" algn="l" defTabSz="491919"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800" kern="1200" baseline="0" dirty="0" smtClean="0"/>
                        <a:t> - Offshore radial collector wells</a:t>
                      </a:r>
                      <a:endParaRPr lang="en-US" sz="1800" kern="1200" baseline="0" dirty="0">
                        <a:solidFill>
                          <a:schemeClr val="dk1"/>
                        </a:solidFill>
                        <a:latin typeface="+mn-lt"/>
                        <a:ea typeface="+mn-ea"/>
                        <a:cs typeface="+mn-cs"/>
                      </a:endParaRPr>
                    </a:p>
                  </a:txBody>
                  <a:tcPr marL="83127" marR="83127" marT="42863" marB="42863"/>
                </a:tc>
                <a:tc>
                  <a:txBody>
                    <a:bodyPr/>
                    <a:lstStyle/>
                    <a:p>
                      <a:pPr marL="117475" indent="-117475">
                        <a:spcAft>
                          <a:spcPts val="600"/>
                        </a:spcAft>
                        <a:buFont typeface="Arial" panose="020B0604020202020204" pitchFamily="34" charset="0"/>
                        <a:buChar char="•"/>
                      </a:pPr>
                      <a:r>
                        <a:rPr lang="en-US" sz="1800" kern="1200" baseline="0" dirty="0" smtClean="0"/>
                        <a:t>Membrane filtration</a:t>
                      </a:r>
                    </a:p>
                    <a:p>
                      <a:pPr marL="171450" lvl="1" indent="0">
                        <a:spcAft>
                          <a:spcPts val="600"/>
                        </a:spcAft>
                        <a:buFont typeface="Arial" panose="020B0604020202020204" pitchFamily="34" charset="0"/>
                        <a:buNone/>
                      </a:pPr>
                      <a:r>
                        <a:rPr lang="en-US" sz="1800" kern="1200" baseline="0" dirty="0" smtClean="0"/>
                        <a:t>- Microfiltration</a:t>
                      </a:r>
                    </a:p>
                    <a:p>
                      <a:pPr marL="171450" lvl="1" indent="0">
                        <a:spcAft>
                          <a:spcPts val="600"/>
                        </a:spcAft>
                        <a:buFont typeface="Arial" panose="020B0604020202020204" pitchFamily="34" charset="0"/>
                        <a:buNone/>
                      </a:pPr>
                      <a:r>
                        <a:rPr lang="en-US" sz="1800" kern="1200" baseline="0" dirty="0" smtClean="0"/>
                        <a:t>- Ultrafiltration</a:t>
                      </a:r>
                    </a:p>
                    <a:p>
                      <a:pPr marL="117475" indent="-117475">
                        <a:spcAft>
                          <a:spcPts val="600"/>
                        </a:spcAft>
                        <a:buFont typeface="Arial" panose="020B0604020202020204" pitchFamily="34" charset="0"/>
                        <a:buChar char="•"/>
                      </a:pPr>
                      <a:r>
                        <a:rPr lang="en-US" sz="1800" kern="1200" baseline="0" dirty="0" smtClean="0"/>
                        <a:t>Media filtration</a:t>
                      </a:r>
                    </a:p>
                    <a:p>
                      <a:pPr marL="117475" marR="0" indent="-117475" algn="l" defTabSz="491919"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kern="1200" baseline="0" dirty="0" smtClean="0"/>
                        <a:t>Sand filtration</a:t>
                      </a:r>
                    </a:p>
                    <a:p>
                      <a:pPr marL="117475" marR="0" indent="-117475" algn="l" defTabSz="491919"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kern="1200" baseline="0" dirty="0" smtClean="0"/>
                        <a:t>Cartridge filtration</a:t>
                      </a:r>
                    </a:p>
                    <a:p>
                      <a:pPr marL="117475" marR="0" indent="-117475" algn="l" defTabSz="491919"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kern="1200" baseline="0" dirty="0" smtClean="0"/>
                        <a:t>Disc filtration</a:t>
                      </a:r>
                    </a:p>
                    <a:p>
                      <a:pPr marL="117475" indent="-117475">
                        <a:spcAft>
                          <a:spcPts val="600"/>
                        </a:spcAft>
                        <a:buFont typeface="Arial" panose="020B0604020202020204" pitchFamily="34" charset="0"/>
                        <a:buChar char="•"/>
                      </a:pPr>
                      <a:r>
                        <a:rPr lang="en-US" sz="1800" kern="1200" baseline="0" dirty="0" smtClean="0"/>
                        <a:t>Flocculation</a:t>
                      </a:r>
                    </a:p>
                    <a:p>
                      <a:pPr marL="117475" indent="-117475">
                        <a:spcAft>
                          <a:spcPts val="600"/>
                        </a:spcAft>
                        <a:buFont typeface="Arial" panose="020B0604020202020204" pitchFamily="34" charset="0"/>
                        <a:buChar char="•"/>
                      </a:pPr>
                      <a:r>
                        <a:rPr lang="en-US" sz="1800" kern="1200" baseline="0" dirty="0" smtClean="0"/>
                        <a:t>Sedimentation</a:t>
                      </a:r>
                    </a:p>
                    <a:p>
                      <a:pPr marL="117475" indent="-117475">
                        <a:spcAft>
                          <a:spcPts val="600"/>
                        </a:spcAft>
                        <a:buFont typeface="Arial" panose="020B0604020202020204" pitchFamily="34" charset="0"/>
                        <a:buChar char="•"/>
                      </a:pPr>
                      <a:r>
                        <a:rPr lang="en-US" sz="1800" kern="1200" baseline="0" dirty="0" smtClean="0"/>
                        <a:t>Chlorination</a:t>
                      </a:r>
                    </a:p>
                    <a:p>
                      <a:pPr marL="117475" indent="-117475">
                        <a:spcAft>
                          <a:spcPts val="600"/>
                        </a:spcAft>
                        <a:buFont typeface="Arial" panose="020B0604020202020204" pitchFamily="34" charset="0"/>
                        <a:buChar char="•"/>
                      </a:pPr>
                      <a:r>
                        <a:rPr lang="en-US" sz="1800" kern="1200" baseline="0" dirty="0" smtClean="0"/>
                        <a:t>Dissolved air flotation</a:t>
                      </a:r>
                      <a:endParaRPr lang="en-US" sz="1800" kern="1200" baseline="0" dirty="0" smtClean="0">
                        <a:solidFill>
                          <a:schemeClr val="dk1"/>
                        </a:solidFill>
                        <a:latin typeface="+mn-lt"/>
                        <a:ea typeface="+mn-ea"/>
                        <a:cs typeface="+mn-cs"/>
                      </a:endParaRPr>
                    </a:p>
                  </a:txBody>
                  <a:tcPr marL="83127" marR="83127" marT="42863" marB="42863"/>
                </a:tc>
                <a:tc>
                  <a:txBody>
                    <a:bodyPr/>
                    <a:lstStyle/>
                    <a:p>
                      <a:pPr marL="169863" indent="-169863">
                        <a:spcAft>
                          <a:spcPts val="600"/>
                        </a:spcAft>
                        <a:buFont typeface="Arial" panose="020B0604020202020204" pitchFamily="34" charset="0"/>
                        <a:buChar char="•"/>
                      </a:pPr>
                      <a:r>
                        <a:rPr lang="en-US" sz="1800" kern="1200" baseline="0" dirty="0" smtClean="0"/>
                        <a:t>Thermal vapor compression</a:t>
                      </a:r>
                    </a:p>
                    <a:p>
                      <a:pPr marL="169863" marR="0" indent="-169863" algn="l" defTabSz="491919"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kern="1200" baseline="0" dirty="0" smtClean="0"/>
                        <a:t>Mechanical vapor compression</a:t>
                      </a:r>
                    </a:p>
                    <a:p>
                      <a:pPr marL="169863" marR="0" indent="-169863" algn="l" defTabSz="491919"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kern="1200" baseline="0" dirty="0" smtClean="0"/>
                        <a:t>Multi-effect distillation</a:t>
                      </a:r>
                    </a:p>
                    <a:p>
                      <a:pPr marL="169863" marR="0" indent="-169863" algn="l" defTabSz="491919"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kern="1200" baseline="0" dirty="0" smtClean="0"/>
                        <a:t>Multi-stage flash distillation</a:t>
                      </a:r>
                    </a:p>
                    <a:p>
                      <a:pPr marL="169863" marR="0" lvl="0" indent="-169863" algn="l" defTabSz="491919"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kern="1200" baseline="0" dirty="0" smtClean="0"/>
                        <a:t>Reverse osmosis (RO)</a:t>
                      </a:r>
                      <a:endParaRPr lang="en-US" sz="1800" kern="1200" baseline="0" dirty="0" smtClean="0">
                        <a:solidFill>
                          <a:schemeClr val="dk1"/>
                        </a:solidFill>
                        <a:latin typeface="+mn-lt"/>
                        <a:ea typeface="+mn-ea"/>
                        <a:cs typeface="+mn-cs"/>
                      </a:endParaRPr>
                    </a:p>
                    <a:p>
                      <a:pPr marL="169863" marR="0" lvl="0" indent="-169863" algn="l" defTabSz="491919"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800" kern="1200" baseline="0" dirty="0" smtClean="0"/>
                        <a:t>Forward osmosis in combination with RO or a thermal technology</a:t>
                      </a:r>
                    </a:p>
                  </a:txBody>
                  <a:tcPr marL="83127" marR="83127" marT="42863" marB="42863"/>
                </a:tc>
                <a:tc>
                  <a:txBody>
                    <a:bodyPr/>
                    <a:lstStyle/>
                    <a:p>
                      <a:pPr marL="169863" indent="-169863">
                        <a:spcAft>
                          <a:spcPts val="600"/>
                        </a:spcAft>
                        <a:buFont typeface="Arial" panose="020B0604020202020204" pitchFamily="34" charset="0"/>
                        <a:buChar char="•"/>
                      </a:pPr>
                      <a:r>
                        <a:rPr lang="en-US" sz="1800" kern="1200" baseline="0" dirty="0" err="1" smtClean="0"/>
                        <a:t>Reminerali-zation</a:t>
                      </a:r>
                      <a:endParaRPr lang="en-US" sz="1800" kern="1200" baseline="0" dirty="0" smtClean="0"/>
                    </a:p>
                    <a:p>
                      <a:pPr marL="169863" indent="-169863">
                        <a:spcAft>
                          <a:spcPts val="600"/>
                        </a:spcAft>
                        <a:buFont typeface="Arial" panose="020B0604020202020204" pitchFamily="34" charset="0"/>
                        <a:buChar char="•"/>
                      </a:pPr>
                      <a:r>
                        <a:rPr lang="en-US" sz="1800" kern="1200" baseline="0" dirty="0" smtClean="0"/>
                        <a:t>Disinfection</a:t>
                      </a:r>
                    </a:p>
                    <a:p>
                      <a:pPr marL="169863" indent="-169863">
                        <a:spcAft>
                          <a:spcPts val="600"/>
                        </a:spcAft>
                        <a:buFont typeface="Arial" panose="020B0604020202020204" pitchFamily="34" charset="0"/>
                        <a:buChar char="•"/>
                      </a:pPr>
                      <a:r>
                        <a:rPr lang="en-US" sz="1800" kern="1200" baseline="0" dirty="0" smtClean="0"/>
                        <a:t>Boron removal</a:t>
                      </a:r>
                      <a:endParaRPr lang="en-US" sz="1800" kern="1200" baseline="0" dirty="0">
                        <a:solidFill>
                          <a:schemeClr val="dk1"/>
                        </a:solidFill>
                        <a:latin typeface="+mn-lt"/>
                        <a:ea typeface="+mn-ea"/>
                        <a:cs typeface="+mn-cs"/>
                      </a:endParaRPr>
                    </a:p>
                  </a:txBody>
                  <a:tcPr marL="83127" marR="83127" marT="42863" marB="42863"/>
                </a:tc>
                <a:tc>
                  <a:txBody>
                    <a:bodyPr/>
                    <a:lstStyle/>
                    <a:p>
                      <a:pPr marL="169863" indent="-169863">
                        <a:spcAft>
                          <a:spcPts val="600"/>
                        </a:spcAft>
                        <a:buFont typeface="Arial" panose="020B0604020202020204" pitchFamily="34" charset="0"/>
                        <a:buChar char="•"/>
                      </a:pPr>
                      <a:r>
                        <a:rPr lang="en-US" sz="1800" kern="1200" baseline="0" dirty="0" smtClean="0"/>
                        <a:t>Surface water discharge</a:t>
                      </a:r>
                    </a:p>
                    <a:p>
                      <a:pPr marL="169863" indent="-169863">
                        <a:spcAft>
                          <a:spcPts val="600"/>
                        </a:spcAft>
                        <a:buFont typeface="Arial" panose="020B0604020202020204" pitchFamily="34" charset="0"/>
                        <a:buChar char="•"/>
                      </a:pPr>
                      <a:r>
                        <a:rPr lang="en-US" sz="1800" kern="1200" baseline="0" dirty="0" smtClean="0"/>
                        <a:t>Zero liquid discharge</a:t>
                      </a:r>
                    </a:p>
                    <a:p>
                      <a:pPr marL="171450" lvl="2" indent="0">
                        <a:spcAft>
                          <a:spcPts val="600"/>
                        </a:spcAft>
                        <a:buFont typeface="Arial" panose="020B0604020202020204" pitchFamily="34" charset="0"/>
                        <a:buNone/>
                      </a:pPr>
                      <a:r>
                        <a:rPr lang="en-US" sz="1800" kern="1200" baseline="0" dirty="0" smtClean="0"/>
                        <a:t>- Brine concentration</a:t>
                      </a:r>
                    </a:p>
                    <a:p>
                      <a:pPr marL="171450" lvl="2" indent="0">
                        <a:spcAft>
                          <a:spcPts val="600"/>
                        </a:spcAft>
                        <a:buFont typeface="Arial" panose="020B0604020202020204" pitchFamily="34" charset="0"/>
                        <a:buNone/>
                      </a:pPr>
                      <a:r>
                        <a:rPr lang="en-US" sz="1800" kern="1200" baseline="0" dirty="0" smtClean="0"/>
                        <a:t>- Crystallization </a:t>
                      </a:r>
                      <a:endParaRPr lang="en-US" sz="1800" kern="1200" baseline="0" dirty="0">
                        <a:solidFill>
                          <a:schemeClr val="dk1"/>
                        </a:solidFill>
                        <a:latin typeface="+mn-lt"/>
                        <a:ea typeface="+mn-ea"/>
                        <a:cs typeface="+mn-cs"/>
                      </a:endParaRPr>
                    </a:p>
                  </a:txBody>
                  <a:tcPr marL="83127" marR="83127" marT="42863" marB="42863"/>
                </a:tc>
              </a:tr>
            </a:tbl>
          </a:graphicData>
        </a:graphic>
      </p:graphicFrame>
      <p:sp>
        <p:nvSpPr>
          <p:cNvPr id="3" name="Slide Number Placeholder 2"/>
          <p:cNvSpPr>
            <a:spLocks noGrp="1"/>
          </p:cNvSpPr>
          <p:nvPr>
            <p:ph type="sldNum" sz="quarter" idx="4"/>
          </p:nvPr>
        </p:nvSpPr>
        <p:spPr/>
        <p:txBody>
          <a:bodyPr/>
          <a:lstStyle/>
          <a:p>
            <a:fld id="{1136933C-3588-4702-9BB6-6B5171D99713}" type="slidenum">
              <a:rPr lang="en-US" smtClean="0">
                <a:solidFill>
                  <a:srgbClr val="4F81BD">
                    <a:lumMod val="75000"/>
                  </a:srgbClr>
                </a:solidFill>
              </a:rPr>
              <a:pPr/>
              <a:t>19</a:t>
            </a:fld>
            <a:endParaRPr lang="en-US" dirty="0">
              <a:solidFill>
                <a:srgbClr val="4F81BD">
                  <a:lumMod val="75000"/>
                </a:srgbClr>
              </a:solidFill>
            </a:endParaRPr>
          </a:p>
        </p:txBody>
      </p:sp>
    </p:spTree>
    <p:extLst>
      <p:ext uri="{BB962C8B-B14F-4D97-AF65-F5344CB8AC3E}">
        <p14:creationId xmlns:p14="http://schemas.microsoft.com/office/powerpoint/2010/main" val="897502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0"/>
            <a:ext cx="5958417" cy="4811077"/>
          </a:xfrm>
          <a:prstGeom prst="rect">
            <a:avLst/>
          </a:prstGeom>
          <a:noFill/>
          <a:ln w="9525">
            <a:noFill/>
            <a:miter lim="800000"/>
            <a:headEnd/>
            <a:tailEnd/>
          </a:ln>
        </p:spPr>
        <p:txBody>
          <a:bodyPr rot="0" vert="horz" wrap="square" lIns="91440" tIns="45720" rIns="91440" bIns="45720" anchor="t" anchorCtr="0">
            <a:noAutofit/>
          </a:bodyPr>
          <a:lstStyle/>
          <a:p>
            <a:pPr marR="0" algn="ctr">
              <a:lnSpc>
                <a:spcPct val="115000"/>
              </a:lnSpc>
              <a:spcBef>
                <a:spcPts val="1000"/>
              </a:spcBef>
              <a:spcAft>
                <a:spcPts val="800"/>
              </a:spcAft>
            </a:pPr>
            <a:r>
              <a:rPr lang="en-US" sz="2400" b="1" dirty="0">
                <a:solidFill>
                  <a:schemeClr val="tx2"/>
                </a:solidFill>
                <a:effectLst/>
                <a:latin typeface="Calibri" panose="020F0502020204030204" pitchFamily="34" charset="0"/>
                <a:ea typeface="Calibri" panose="020F0502020204030204" pitchFamily="34" charset="0"/>
                <a:cs typeface="Arial" panose="020B0604020202020204" pitchFamily="34" charset="0"/>
              </a:rPr>
              <a:t>AMO </a:t>
            </a:r>
            <a:r>
              <a:rPr lang="en-US" sz="2400" b="1" dirty="0" smtClean="0">
                <a:solidFill>
                  <a:schemeClr val="tx2"/>
                </a:solidFill>
                <a:effectLst/>
                <a:latin typeface="Calibri" panose="020F0502020204030204" pitchFamily="34" charset="0"/>
                <a:ea typeface="Calibri" panose="020F0502020204030204" pitchFamily="34" charset="0"/>
                <a:cs typeface="Arial" panose="020B0604020202020204" pitchFamily="34" charset="0"/>
              </a:rPr>
              <a:t>Strategic Goals</a:t>
            </a:r>
            <a:endParaRPr lang="en-US" sz="2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174625" marR="0" indent="-174625">
              <a:spcAft>
                <a:spcPts val="2600"/>
              </a:spcAft>
              <a:buFont typeface="Arial" panose="020B0604020202020204" pitchFamily="34" charset="0"/>
              <a:buChar char="•"/>
            </a:pPr>
            <a:r>
              <a:rPr lang="en-US" sz="2400" dirty="0" smtClean="0">
                <a:solidFill>
                  <a:srgbClr val="000000"/>
                </a:solidFill>
                <a:effectLst/>
                <a:ea typeface="Times New Roman" panose="02020603050405020304" pitchFamily="18" charset="0"/>
                <a:cs typeface="Times New Roman" panose="02020603050405020304" pitchFamily="18" charset="0"/>
              </a:rPr>
              <a:t>Improve </a:t>
            </a:r>
            <a:r>
              <a:rPr lang="en-US" sz="2400" dirty="0">
                <a:solidFill>
                  <a:srgbClr val="000000"/>
                </a:solidFill>
                <a:effectLst/>
                <a:ea typeface="Times New Roman" panose="02020603050405020304" pitchFamily="18" charset="0"/>
                <a:cs typeface="Times New Roman" panose="02020603050405020304" pitchFamily="18" charset="0"/>
              </a:rPr>
              <a:t>the productivity and energy efficiency of U.S. manufacturing.</a:t>
            </a:r>
          </a:p>
          <a:p>
            <a:pPr marL="174625" marR="0" indent="-174625">
              <a:spcAft>
                <a:spcPts val="2600"/>
              </a:spcAft>
              <a:buFont typeface="Arial" panose="020B0604020202020204" pitchFamily="34" charset="0"/>
              <a:buChar char="•"/>
            </a:pPr>
            <a:r>
              <a:rPr lang="en-US" sz="2400" dirty="0">
                <a:solidFill>
                  <a:srgbClr val="000000"/>
                </a:solidFill>
                <a:effectLst/>
                <a:ea typeface="Times New Roman" panose="02020603050405020304" pitchFamily="18" charset="0"/>
                <a:cs typeface="Times New Roman" panose="02020603050405020304" pitchFamily="18" charset="0"/>
              </a:rPr>
              <a:t>Reduce lifecycle energy and resource impacts of manufactured goods.</a:t>
            </a:r>
          </a:p>
          <a:p>
            <a:pPr marL="174625" marR="0" indent="-174625">
              <a:spcAft>
                <a:spcPts val="2600"/>
              </a:spcAft>
              <a:buFont typeface="Arial" panose="020B0604020202020204" pitchFamily="34" charset="0"/>
              <a:buChar char="•"/>
            </a:pPr>
            <a:r>
              <a:rPr lang="en-US" sz="2400" dirty="0">
                <a:solidFill>
                  <a:srgbClr val="000000"/>
                </a:solidFill>
                <a:effectLst/>
                <a:ea typeface="Times New Roman" panose="02020603050405020304" pitchFamily="18" charset="0"/>
                <a:cs typeface="Times New Roman" panose="02020603050405020304" pitchFamily="18" charset="0"/>
              </a:rPr>
              <a:t>Leverage diverse domestic energy resources in U.S. manufacturing, while strengthening environmental stewardship.</a:t>
            </a:r>
          </a:p>
          <a:p>
            <a:pPr marL="174625" marR="0" indent="-174625">
              <a:spcAft>
                <a:spcPts val="2600"/>
              </a:spcAft>
              <a:buFont typeface="Arial" panose="020B0604020202020204" pitchFamily="34" charset="0"/>
              <a:buChar char="•"/>
            </a:pPr>
            <a:r>
              <a:rPr lang="en-US" sz="2400" dirty="0">
                <a:solidFill>
                  <a:srgbClr val="000000"/>
                </a:solidFill>
                <a:effectLst/>
                <a:ea typeface="Times New Roman" panose="02020603050405020304" pitchFamily="18" charset="0"/>
                <a:cs typeface="Times New Roman" panose="02020603050405020304" pitchFamily="18" charset="0"/>
              </a:rPr>
              <a:t>Transition DOE supported innovative technologies and practices into U.S. manufacturing </a:t>
            </a:r>
            <a:r>
              <a:rPr lang="en-US" sz="2400" dirty="0" smtClean="0">
                <a:solidFill>
                  <a:srgbClr val="000000"/>
                </a:solidFill>
                <a:effectLst/>
                <a:ea typeface="Times New Roman" panose="02020603050405020304" pitchFamily="18" charset="0"/>
                <a:cs typeface="Times New Roman" panose="02020603050405020304" pitchFamily="18" charset="0"/>
              </a:rPr>
              <a:t>capabilities.</a:t>
            </a:r>
          </a:p>
          <a:p>
            <a:pPr marL="174625" marR="0" indent="-174625">
              <a:spcAft>
                <a:spcPts val="2600"/>
              </a:spcAft>
              <a:buFont typeface="Arial" panose="020B0604020202020204" pitchFamily="34" charset="0"/>
              <a:buChar char="•"/>
            </a:pPr>
            <a:r>
              <a:rPr lang="en-US" sz="2400" dirty="0" smtClean="0">
                <a:solidFill>
                  <a:srgbClr val="000000"/>
                </a:solidFill>
                <a:effectLst/>
                <a:ea typeface="Times New Roman" panose="02020603050405020304" pitchFamily="18" charset="0"/>
                <a:cs typeface="Times New Roman" panose="02020603050405020304" pitchFamily="18" charset="0"/>
              </a:rPr>
              <a:t>Strengthen </a:t>
            </a:r>
            <a:r>
              <a:rPr lang="en-US" sz="2400" dirty="0">
                <a:solidFill>
                  <a:srgbClr val="000000"/>
                </a:solidFill>
                <a:effectLst/>
                <a:ea typeface="Times New Roman" panose="02020603050405020304" pitchFamily="18" charset="0"/>
                <a:cs typeface="Times New Roman" panose="02020603050405020304" pitchFamily="18" charset="0"/>
              </a:rPr>
              <a:t>and advance the U.S. manufacturing workforce</a:t>
            </a:r>
            <a:r>
              <a:rPr lang="en-US" sz="2400" dirty="0" smtClean="0">
                <a:solidFill>
                  <a:srgbClr val="000000"/>
                </a:solidFill>
                <a:effectLst/>
                <a:ea typeface="Times New Roman" panose="02020603050405020304" pitchFamily="18" charset="0"/>
                <a:cs typeface="Times New Roman" panose="02020603050405020304" pitchFamily="18" charset="0"/>
              </a:rPr>
              <a:t>.</a:t>
            </a:r>
            <a:r>
              <a:rPr lang="en-US" sz="2400" b="1" dirty="0"/>
              <a:t> </a:t>
            </a:r>
            <a:endParaRPr lang="en-US" sz="2400" b="1" dirty="0" smtClean="0"/>
          </a:p>
          <a:p>
            <a:pPr fontAlgn="ctr"/>
            <a:endParaRPr lang="en-US" sz="2400" b="1" dirty="0"/>
          </a:p>
        </p:txBody>
      </p:sp>
      <p:pic>
        <p:nvPicPr>
          <p:cNvPr id="3" name="Picture 2"/>
          <p:cNvPicPr>
            <a:picLocks noChangeAspect="1"/>
          </p:cNvPicPr>
          <p:nvPr/>
        </p:nvPicPr>
        <p:blipFill>
          <a:blip r:embed="rId2"/>
          <a:stretch>
            <a:fillRect/>
          </a:stretch>
        </p:blipFill>
        <p:spPr>
          <a:xfrm>
            <a:off x="5958417" y="234225"/>
            <a:ext cx="3185583" cy="3820885"/>
          </a:xfrm>
          <a:prstGeom prst="rect">
            <a:avLst/>
          </a:prstGeom>
        </p:spPr>
      </p:pic>
      <p:sp>
        <p:nvSpPr>
          <p:cNvPr id="5" name="TextBox 4"/>
          <p:cNvSpPr txBox="1"/>
          <p:nvPr/>
        </p:nvSpPr>
        <p:spPr>
          <a:xfrm>
            <a:off x="5090912" y="4224325"/>
            <a:ext cx="3789093" cy="2455334"/>
          </a:xfrm>
          <a:prstGeom prst="rect">
            <a:avLst/>
          </a:prstGeom>
          <a:ln w="12700" cmpd="sng">
            <a:solidFill>
              <a:srgbClr val="FF0000"/>
            </a:solidFill>
          </a:ln>
        </p:spPr>
        <p:txBody>
          <a:bodyPr vert="horz" wrap="square" lIns="91440" tIns="45720" rIns="91440" bIns="45720" rtlCol="0">
            <a:normAutofit fontScale="70000" lnSpcReduction="20000"/>
          </a:bodyPr>
          <a:lstStyle/>
          <a:p>
            <a:pPr>
              <a:spcAft>
                <a:spcPts val="1200"/>
              </a:spcAft>
            </a:pPr>
            <a:r>
              <a:rPr lang="en-US" sz="2600" b="1" dirty="0" smtClean="0"/>
              <a:t>Multi-Year Program Plan</a:t>
            </a:r>
          </a:p>
          <a:p>
            <a:pPr marL="342900" indent="-342900">
              <a:spcAft>
                <a:spcPts val="1200"/>
              </a:spcAft>
              <a:buFont typeface="Arial" panose="020B0604020202020204" pitchFamily="34" charset="0"/>
              <a:buChar char="•"/>
            </a:pPr>
            <a:r>
              <a:rPr lang="en-US" sz="1900" dirty="0" smtClean="0"/>
              <a:t>Describes the Office </a:t>
            </a:r>
            <a:r>
              <a:rPr lang="en-US" sz="1900" dirty="0"/>
              <a:t>mission, vision, and goals </a:t>
            </a:r>
          </a:p>
          <a:p>
            <a:pPr marL="342900" indent="-342900">
              <a:buFont typeface="Arial" panose="020B0604020202020204" pitchFamily="34" charset="0"/>
              <a:buChar char="•"/>
            </a:pPr>
            <a:r>
              <a:rPr lang="en-US" sz="1900" dirty="0"/>
              <a:t>Identifies the technology, outreach, and crosscutting activities the Office plans to focus on over the next five years.</a:t>
            </a:r>
          </a:p>
          <a:p>
            <a:r>
              <a:rPr lang="en-US" dirty="0"/>
              <a:t> </a:t>
            </a:r>
          </a:p>
          <a:p>
            <a:pPr algn="ctr"/>
            <a:r>
              <a:rPr lang="en-US" dirty="0">
                <a:hlinkClick r:id="rId3"/>
              </a:rPr>
              <a:t>https://</a:t>
            </a:r>
            <a:r>
              <a:rPr lang="en-US" dirty="0" smtClean="0">
                <a:hlinkClick r:id="rId3"/>
              </a:rPr>
              <a:t>energy.gov/eere/amo/downloads/advanced-manufacturing-office-amo-multi-year-program-plan-fiscal-years-2017</a:t>
            </a:r>
            <a:endParaRPr lang="en-US" dirty="0" smtClean="0"/>
          </a:p>
          <a:p>
            <a:pPr algn="ctr"/>
            <a:endParaRPr lang="en-US" dirty="0"/>
          </a:p>
          <a:p>
            <a:pPr algn="ctr"/>
            <a:r>
              <a:rPr lang="en-US" dirty="0" smtClean="0"/>
              <a:t>Public </a:t>
            </a:r>
            <a:r>
              <a:rPr lang="en-US" dirty="0"/>
              <a:t>feedback and comments can be sent to </a:t>
            </a:r>
            <a:r>
              <a:rPr lang="en-US" u="sng" dirty="0">
                <a:hlinkClick r:id="rId4"/>
              </a:rPr>
              <a:t>AMO_MYPPInfo@</a:t>
            </a:r>
            <a:r>
              <a:rPr lang="en-US" u="sng" dirty="0" smtClean="0">
                <a:hlinkClick r:id="rId4"/>
              </a:rPr>
              <a:t>ee.doe.gov</a:t>
            </a:r>
            <a:endParaRPr lang="en-US" dirty="0" smtClean="0"/>
          </a:p>
        </p:txBody>
      </p:sp>
      <p:sp>
        <p:nvSpPr>
          <p:cNvPr id="6" name="Slide Number Placeholder 2"/>
          <p:cNvSpPr txBox="1">
            <a:spLocks/>
          </p:cNvSpPr>
          <p:nvPr/>
        </p:nvSpPr>
        <p:spPr>
          <a:xfrm>
            <a:off x="8890287" y="6535956"/>
            <a:ext cx="47111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36933C-3588-4702-9BB6-6B5171D99713}" type="slidenum">
              <a:rPr lang="en-US" sz="1200" smtClean="0">
                <a:solidFill>
                  <a:srgbClr val="4F81BD">
                    <a:lumMod val="75000"/>
                  </a:srgbClr>
                </a:solidFill>
              </a:rPr>
              <a:pPr/>
              <a:t>2</a:t>
            </a:fld>
            <a:endParaRPr lang="en-US" sz="1200" dirty="0">
              <a:solidFill>
                <a:srgbClr val="4F81BD">
                  <a:lumMod val="75000"/>
                </a:srgbClr>
              </a:solidFill>
            </a:endParaRPr>
          </a:p>
        </p:txBody>
      </p:sp>
    </p:spTree>
    <p:extLst>
      <p:ext uri="{BB962C8B-B14F-4D97-AF65-F5344CB8AC3E}">
        <p14:creationId xmlns:p14="http://schemas.microsoft.com/office/powerpoint/2010/main" val="24457568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p:tgtEl>
                                          <p:spTgt spid="3"/>
                                        </p:tgtEl>
                                        <p:attrNameLst>
                                          <p:attrName>ppt_y</p:attrName>
                                        </p:attrNameLst>
                                      </p:cBhvr>
                                      <p:tavLst>
                                        <p:tav tm="0">
                                          <p:val>
                                            <p:strVal val="#ppt_y+#ppt_h*1.125000"/>
                                          </p:val>
                                        </p:tav>
                                        <p:tav tm="100000">
                                          <p:val>
                                            <p:strVal val="#ppt_y"/>
                                          </p:val>
                                        </p:tav>
                                      </p:tavLst>
                                    </p:anim>
                                    <p:animEffect transition="in" filter="wipe(up)">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p:tgtEl>
                                          <p:spTgt spid="5"/>
                                        </p:tgtEl>
                                        <p:attrNameLst>
                                          <p:attrName>ppt_y</p:attrName>
                                        </p:attrNameLst>
                                      </p:cBhvr>
                                      <p:tavLst>
                                        <p:tav tm="0">
                                          <p:val>
                                            <p:strVal val="#ppt_y+#ppt_h*1.125000"/>
                                          </p:val>
                                        </p:tav>
                                        <p:tav tm="100000">
                                          <p:val>
                                            <p:strVal val="#ppt_y"/>
                                          </p:val>
                                        </p:tav>
                                      </p:tavLst>
                                    </p:anim>
                                    <p:animEffect transition="in" filter="wipe(up)">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39700" y="1247737"/>
            <a:ext cx="8877300" cy="5105400"/>
          </a:xfrm>
        </p:spPr>
        <p:txBody>
          <a:bodyPr>
            <a:noAutofit/>
          </a:bodyPr>
          <a:lstStyle/>
          <a:p>
            <a:pPr lvl="1">
              <a:buClr>
                <a:schemeClr val="accent1"/>
              </a:buClr>
            </a:pPr>
            <a:endParaRPr lang="en-US" sz="2000" dirty="0">
              <a:solidFill>
                <a:schemeClr val="accent1">
                  <a:lumMod val="50000"/>
                </a:schemeClr>
              </a:solidFill>
              <a:latin typeface="Calibri" pitchFamily="34" charset="0"/>
              <a:cs typeface="Calibri" pitchFamily="34" charset="0"/>
            </a:endParaRPr>
          </a:p>
          <a:p>
            <a:pPr marL="457086" lvl="1" indent="0">
              <a:buClr>
                <a:schemeClr val="accent1"/>
              </a:buClr>
              <a:buNone/>
            </a:pPr>
            <a:endParaRPr lang="en-US" sz="2000" dirty="0">
              <a:solidFill>
                <a:schemeClr val="accent1">
                  <a:lumMod val="50000"/>
                </a:schemeClr>
              </a:solidFill>
              <a:latin typeface="Calibri" pitchFamily="34" charset="0"/>
              <a:cs typeface="Calibri" pitchFamily="34" charset="0"/>
            </a:endParaRPr>
          </a:p>
        </p:txBody>
      </p:sp>
      <p:sp>
        <p:nvSpPr>
          <p:cNvPr id="6" name="Title 1"/>
          <p:cNvSpPr txBox="1">
            <a:spLocks/>
          </p:cNvSpPr>
          <p:nvPr/>
        </p:nvSpPr>
        <p:spPr>
          <a:xfrm>
            <a:off x="0" y="3"/>
            <a:ext cx="9144000" cy="619758"/>
          </a:xfrm>
          <a:prstGeom prst="roundRect">
            <a:avLst/>
          </a:prstGeom>
          <a:noFill/>
          <a:ln w="19050">
            <a:noFill/>
          </a:ln>
        </p:spPr>
        <p:txBody>
          <a:bodyPr vert="horz" lIns="91417" tIns="45707" rIns="91417" bIns="4570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376092"/>
                </a:solidFill>
              </a:rPr>
              <a:t>Preliminary Energy Data (Seawater)</a:t>
            </a:r>
          </a:p>
        </p:txBody>
      </p:sp>
      <p:sp>
        <p:nvSpPr>
          <p:cNvPr id="38" name="Rectangle 37"/>
          <p:cNvSpPr/>
          <p:nvPr/>
        </p:nvSpPr>
        <p:spPr>
          <a:xfrm>
            <a:off x="0" y="4407784"/>
            <a:ext cx="9143999" cy="2162516"/>
          </a:xfrm>
          <a:prstGeom prst="rect">
            <a:avLst/>
          </a:prstGeom>
        </p:spPr>
        <p:txBody>
          <a:bodyPr wrap="square" lIns="84201" tIns="42101" rIns="84201" bIns="42101">
            <a:spAutoFit/>
          </a:bodyPr>
          <a:lstStyle/>
          <a:p>
            <a:r>
              <a:rPr lang="en-US" sz="2000" b="1" dirty="0">
                <a:latin typeface="+mj-lt"/>
              </a:rPr>
              <a:t>Finding: Reported energy data needs further refinement before being </a:t>
            </a:r>
            <a:r>
              <a:rPr lang="en-US" sz="2000" b="1" dirty="0" smtClean="0">
                <a:latin typeface="+mj-lt"/>
              </a:rPr>
              <a:t>used:</a:t>
            </a:r>
            <a:endParaRPr lang="en-US" sz="2000" b="1" dirty="0">
              <a:latin typeface="+mj-lt"/>
            </a:endParaRPr>
          </a:p>
          <a:p>
            <a:pPr marL="157877" indent="-157877">
              <a:spcBef>
                <a:spcPts val="600"/>
              </a:spcBef>
              <a:spcAft>
                <a:spcPts val="600"/>
              </a:spcAft>
              <a:buFont typeface="Arial" panose="020B0604020202020204" pitchFamily="34" charset="0"/>
              <a:buChar char="•"/>
            </a:pPr>
            <a:r>
              <a:rPr lang="en-US" sz="2000" u="sng" dirty="0">
                <a:latin typeface="+mj-lt"/>
              </a:rPr>
              <a:t>Values need to be reported with operational characteristics</a:t>
            </a:r>
            <a:r>
              <a:rPr lang="en-US" sz="2000" dirty="0">
                <a:latin typeface="+mj-lt"/>
              </a:rPr>
              <a:t>, </a:t>
            </a:r>
            <a:r>
              <a:rPr lang="en-US" sz="2000" i="1" dirty="0">
                <a:latin typeface="+mj-lt"/>
              </a:rPr>
              <a:t>e.g. intake and product water flow rate, recovery and plant size, salinity, and temps (for thermal processes), desalination unit operation, use of energy recovery or waste </a:t>
            </a:r>
            <a:r>
              <a:rPr lang="en-US" sz="2000" i="1" dirty="0" smtClean="0">
                <a:latin typeface="+mj-lt"/>
              </a:rPr>
              <a:t>heat</a:t>
            </a:r>
            <a:r>
              <a:rPr lang="en-US" sz="2000" dirty="0" smtClean="0">
                <a:latin typeface="+mj-lt"/>
              </a:rPr>
              <a:t>.</a:t>
            </a:r>
            <a:endParaRPr lang="en-US" sz="2000" dirty="0">
              <a:latin typeface="+mj-lt"/>
            </a:endParaRPr>
          </a:p>
          <a:p>
            <a:pPr marL="157877" indent="-157877">
              <a:spcBef>
                <a:spcPts val="600"/>
              </a:spcBef>
              <a:spcAft>
                <a:spcPts val="600"/>
              </a:spcAft>
              <a:buFont typeface="Arial" panose="020B0604020202020204" pitchFamily="34" charset="0"/>
              <a:buChar char="•"/>
            </a:pPr>
            <a:r>
              <a:rPr lang="en-US" sz="2000" u="sng" dirty="0">
                <a:latin typeface="+mj-lt"/>
              </a:rPr>
              <a:t>Addition of electrical and thermal must account for generation losses </a:t>
            </a:r>
            <a:r>
              <a:rPr lang="en-US" sz="2000" dirty="0">
                <a:latin typeface="+mj-lt"/>
              </a:rPr>
              <a:t>associated with converting thermal energy to </a:t>
            </a:r>
            <a:r>
              <a:rPr lang="en-US" sz="2000" dirty="0" smtClean="0">
                <a:latin typeface="+mj-lt"/>
              </a:rPr>
              <a:t>work.</a:t>
            </a:r>
            <a:endParaRPr lang="en-US" sz="2000" dirty="0">
              <a:latin typeface="+mj-lt"/>
            </a:endParaRPr>
          </a:p>
        </p:txBody>
      </p:sp>
      <p:sp>
        <p:nvSpPr>
          <p:cNvPr id="16" name="Slide Number Placeholder 15"/>
          <p:cNvSpPr>
            <a:spLocks noGrp="1"/>
          </p:cNvSpPr>
          <p:nvPr>
            <p:ph type="sldNum" sz="quarter" idx="4"/>
          </p:nvPr>
        </p:nvSpPr>
        <p:spPr/>
        <p:txBody>
          <a:bodyPr/>
          <a:lstStyle/>
          <a:p>
            <a:fld id="{1136933C-3588-4702-9BB6-6B5171D99713}" type="slidenum">
              <a:rPr lang="en-US" smtClean="0">
                <a:solidFill>
                  <a:srgbClr val="4F81BD">
                    <a:lumMod val="75000"/>
                  </a:srgbClr>
                </a:solidFill>
              </a:rPr>
              <a:pPr/>
              <a:t>20</a:t>
            </a:fld>
            <a:endParaRPr lang="en-US" dirty="0">
              <a:solidFill>
                <a:srgbClr val="4F81BD">
                  <a:lumMod val="75000"/>
                </a:srgbClr>
              </a:solidFill>
            </a:endParaRPr>
          </a:p>
        </p:txBody>
      </p:sp>
      <p:pic>
        <p:nvPicPr>
          <p:cNvPr id="28" name="Picture 27"/>
          <p:cNvPicPr>
            <a:picLocks noChangeAspect="1"/>
          </p:cNvPicPr>
          <p:nvPr/>
        </p:nvPicPr>
        <p:blipFill>
          <a:blip r:embed="rId3"/>
          <a:stretch>
            <a:fillRect/>
          </a:stretch>
        </p:blipFill>
        <p:spPr>
          <a:xfrm>
            <a:off x="90432" y="994244"/>
            <a:ext cx="8900931" cy="3249450"/>
          </a:xfrm>
          <a:prstGeom prst="rect">
            <a:avLst/>
          </a:prstGeom>
        </p:spPr>
      </p:pic>
    </p:spTree>
    <p:extLst>
      <p:ext uri="{BB962C8B-B14F-4D97-AF65-F5344CB8AC3E}">
        <p14:creationId xmlns:p14="http://schemas.microsoft.com/office/powerpoint/2010/main" val="923444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65480"/>
          </a:xfrm>
        </p:spPr>
        <p:txBody>
          <a:bodyPr>
            <a:noAutofit/>
          </a:bodyPr>
          <a:lstStyle/>
          <a:p>
            <a:pPr algn="l"/>
            <a:r>
              <a:rPr lang="en-US" sz="2400" b="1" dirty="0" smtClean="0">
                <a:solidFill>
                  <a:srgbClr val="376092"/>
                </a:solidFill>
              </a:rPr>
              <a:t>Opportunities to reduce energy </a:t>
            </a:r>
            <a:r>
              <a:rPr lang="en-US" sz="2400" b="1" dirty="0">
                <a:solidFill>
                  <a:srgbClr val="376092"/>
                </a:solidFill>
              </a:rPr>
              <a:t>consumption for each unit operation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9261903"/>
              </p:ext>
            </p:extLst>
          </p:nvPr>
        </p:nvGraphicFramePr>
        <p:xfrm>
          <a:off x="477297" y="835743"/>
          <a:ext cx="8229600" cy="4668519"/>
        </p:xfrm>
        <a:graphic>
          <a:graphicData uri="http://schemas.openxmlformats.org/drawingml/2006/table">
            <a:tbl>
              <a:tblPr firstRow="1" bandRow="1">
                <a:tableStyleId>{21E4AEA4-8DFA-4A89-87EB-49C32662AFE0}</a:tableStyleId>
              </a:tblPr>
              <a:tblGrid>
                <a:gridCol w="1676400"/>
                <a:gridCol w="3200400"/>
                <a:gridCol w="3352800"/>
              </a:tblGrid>
              <a:tr h="370840">
                <a:tc>
                  <a:txBody>
                    <a:bodyPr/>
                    <a:lstStyle/>
                    <a:p>
                      <a:r>
                        <a:rPr lang="en-US" dirty="0" smtClean="0"/>
                        <a:t>Unit Operation</a:t>
                      </a:r>
                      <a:endParaRPr lang="en-US" dirty="0"/>
                    </a:p>
                  </a:txBody>
                  <a:tcPr/>
                </a:tc>
                <a:tc>
                  <a:txBody>
                    <a:bodyPr/>
                    <a:lstStyle/>
                    <a:p>
                      <a:r>
                        <a:rPr lang="en-US" dirty="0" smtClean="0"/>
                        <a:t>Membrane Systems</a:t>
                      </a:r>
                      <a:endParaRPr lang="en-US" dirty="0"/>
                    </a:p>
                  </a:txBody>
                  <a:tcPr/>
                </a:tc>
                <a:tc>
                  <a:txBody>
                    <a:bodyPr/>
                    <a:lstStyle/>
                    <a:p>
                      <a:r>
                        <a:rPr lang="en-US" dirty="0" smtClean="0"/>
                        <a:t>Thermal Systems</a:t>
                      </a:r>
                      <a:endParaRPr lang="en-US" dirty="0"/>
                    </a:p>
                  </a:txBody>
                  <a:tcPr/>
                </a:tc>
              </a:tr>
              <a:tr h="370840">
                <a:tc>
                  <a:txBody>
                    <a:bodyPr/>
                    <a:lstStyle/>
                    <a:p>
                      <a:r>
                        <a:rPr lang="en-US" b="1" dirty="0" smtClean="0"/>
                        <a:t>Intake</a:t>
                      </a:r>
                      <a:endParaRPr lang="en-US" b="1" dirty="0"/>
                    </a:p>
                  </a:txBody>
                  <a:tcPr/>
                </a:tc>
                <a:tc gridSpan="2">
                  <a:txBody>
                    <a:bodyPr/>
                    <a:lstStyle/>
                    <a:p>
                      <a:r>
                        <a:rPr lang="en-US" baseline="0" dirty="0" smtClean="0"/>
                        <a:t>Opportunities largely driven by improving pump and motor operating efficiency; site specific opportunities related to reducing total dynamic head may exist</a:t>
                      </a:r>
                      <a:endParaRPr lang="en-US" dirty="0"/>
                    </a:p>
                  </a:txBody>
                  <a:tcPr/>
                </a:tc>
                <a:tc hMerge="1">
                  <a:txBody>
                    <a:bodyPr/>
                    <a:lstStyle/>
                    <a:p>
                      <a:endParaRPr lang="en-US"/>
                    </a:p>
                  </a:txBody>
                  <a:tcPr/>
                </a:tc>
              </a:tr>
              <a:tr h="370840">
                <a:tc>
                  <a:txBody>
                    <a:bodyPr/>
                    <a:lstStyle/>
                    <a:p>
                      <a:r>
                        <a:rPr lang="en-US" b="1" dirty="0" smtClean="0"/>
                        <a:t>Pretreatment</a:t>
                      </a:r>
                      <a:endParaRPr lang="en-US" b="1" dirty="0"/>
                    </a:p>
                  </a:txBody>
                  <a:tcPr/>
                </a:tc>
                <a:tc>
                  <a:txBody>
                    <a:bodyPr/>
                    <a:lstStyle/>
                    <a:p>
                      <a:r>
                        <a:rPr lang="en-US" dirty="0" smtClean="0"/>
                        <a:t>Significantly impacted by intake</a:t>
                      </a:r>
                      <a:r>
                        <a:rPr lang="en-US" baseline="0" dirty="0" smtClean="0"/>
                        <a:t> design with subsurface lower than open ocean</a:t>
                      </a:r>
                      <a:endParaRPr lang="en-US" dirty="0"/>
                    </a:p>
                  </a:txBody>
                  <a:tcPr/>
                </a:tc>
                <a:tc>
                  <a:txBody>
                    <a:bodyPr/>
                    <a:lstStyle/>
                    <a:p>
                      <a:r>
                        <a:rPr lang="en-US" baseline="0" dirty="0" smtClean="0"/>
                        <a:t>On par with subsurface intake membrane systems</a:t>
                      </a:r>
                      <a:endParaRPr lang="en-US" dirty="0"/>
                    </a:p>
                  </a:txBody>
                  <a:tcPr/>
                </a:tc>
              </a:tr>
              <a:tr h="370840">
                <a:tc>
                  <a:txBody>
                    <a:bodyPr/>
                    <a:lstStyle/>
                    <a:p>
                      <a:r>
                        <a:rPr lang="en-US" b="1" dirty="0" smtClean="0"/>
                        <a:t>Desalination</a:t>
                      </a:r>
                      <a:endParaRPr lang="en-US" b="1" dirty="0"/>
                    </a:p>
                  </a:txBody>
                  <a:tcPr/>
                </a:tc>
                <a:tc>
                  <a:txBody>
                    <a:bodyPr/>
                    <a:lstStyle/>
                    <a:p>
                      <a:r>
                        <a:rPr lang="en-US" baseline="0" dirty="0" smtClean="0"/>
                        <a:t>Newer plants implementing SOA for membrane, and semi-batch RO identified as PM</a:t>
                      </a:r>
                      <a:endParaRPr lang="en-US" dirty="0"/>
                    </a:p>
                  </a:txBody>
                  <a:tcPr/>
                </a:tc>
                <a:tc>
                  <a:txBody>
                    <a:bodyPr/>
                    <a:lstStyle/>
                    <a:p>
                      <a:r>
                        <a:rPr lang="en-US" dirty="0" smtClean="0"/>
                        <a:t>MED-TVC identified as SOA, with designs</a:t>
                      </a:r>
                      <a:r>
                        <a:rPr lang="en-US" baseline="0" dirty="0" smtClean="0"/>
                        <a:t> that can </a:t>
                      </a:r>
                      <a:r>
                        <a:rPr lang="en-US" dirty="0" smtClean="0"/>
                        <a:t>reduce steam pressure requirements</a:t>
                      </a:r>
                      <a:r>
                        <a:rPr lang="en-US" baseline="0" dirty="0" smtClean="0"/>
                        <a:t> identified as PM</a:t>
                      </a:r>
                      <a:endParaRPr lang="en-US" dirty="0"/>
                    </a:p>
                  </a:txBody>
                  <a:tcPr/>
                </a:tc>
              </a:tr>
              <a:tr h="370840">
                <a:tc>
                  <a:txBody>
                    <a:bodyPr/>
                    <a:lstStyle/>
                    <a:p>
                      <a:r>
                        <a:rPr lang="en-US" b="1" dirty="0" smtClean="0"/>
                        <a:t>Post-treatment</a:t>
                      </a:r>
                      <a:endParaRPr lang="en-US" b="1" dirty="0"/>
                    </a:p>
                  </a:txBody>
                  <a:tcPr/>
                </a:tc>
                <a:tc>
                  <a:txBody>
                    <a:bodyPr/>
                    <a:lstStyle/>
                    <a:p>
                      <a:r>
                        <a:rPr lang="en-US" dirty="0" smtClean="0"/>
                        <a:t>Not a significant factor</a:t>
                      </a:r>
                      <a:endParaRPr lang="en-US" dirty="0"/>
                    </a:p>
                  </a:txBody>
                  <a:tcPr/>
                </a:tc>
                <a:tc>
                  <a:txBody>
                    <a:bodyPr/>
                    <a:lstStyle/>
                    <a:p>
                      <a:r>
                        <a:rPr lang="en-US" dirty="0" smtClean="0"/>
                        <a:t>Not a significant factor, though higher than membrane system</a:t>
                      </a:r>
                      <a:endParaRPr lang="en-US" dirty="0"/>
                    </a:p>
                  </a:txBody>
                  <a:tcPr/>
                </a:tc>
              </a:tr>
              <a:tr h="568960">
                <a:tc>
                  <a:txBody>
                    <a:bodyPr/>
                    <a:lstStyle/>
                    <a:p>
                      <a:r>
                        <a:rPr lang="en-US" b="1" dirty="0" smtClean="0"/>
                        <a:t>Concentrate Management</a:t>
                      </a:r>
                      <a:endParaRPr lang="en-US" b="1" dirty="0"/>
                    </a:p>
                  </a:txBody>
                  <a:tcPr/>
                </a:tc>
                <a:tc gridSpan="2">
                  <a:txBody>
                    <a:bodyPr/>
                    <a:lstStyle/>
                    <a:p>
                      <a:r>
                        <a:rPr lang="en-US" baseline="0" dirty="0" smtClean="0"/>
                        <a:t>Opportunities largely driven by improving pump and motor operating efficiency</a:t>
                      </a:r>
                      <a:endParaRPr lang="en-US" dirty="0"/>
                    </a:p>
                  </a:txBody>
                  <a:tcPr/>
                </a:tc>
                <a:tc hMerge="1">
                  <a:txBody>
                    <a:bodyPr/>
                    <a:lstStyle/>
                    <a:p>
                      <a:endParaRPr lang="en-US"/>
                    </a:p>
                  </a:txBody>
                  <a:tcPr/>
                </a:tc>
              </a:tr>
            </a:tbl>
          </a:graphicData>
        </a:graphic>
      </p:graphicFrame>
      <p:sp>
        <p:nvSpPr>
          <p:cNvPr id="5" name="Slide Number Placeholder 4"/>
          <p:cNvSpPr>
            <a:spLocks noGrp="1"/>
          </p:cNvSpPr>
          <p:nvPr>
            <p:ph type="sldNum" sz="quarter" idx="4"/>
          </p:nvPr>
        </p:nvSpPr>
        <p:spPr/>
        <p:txBody>
          <a:bodyPr/>
          <a:lstStyle/>
          <a:p>
            <a:fld id="{1136933C-3588-4702-9BB6-6B5171D99713}" type="slidenum">
              <a:rPr lang="en-US" smtClean="0">
                <a:solidFill>
                  <a:srgbClr val="4F81BD">
                    <a:lumMod val="75000"/>
                  </a:srgbClr>
                </a:solidFill>
              </a:rPr>
              <a:pPr/>
              <a:t>21</a:t>
            </a:fld>
            <a:endParaRPr lang="en-US" dirty="0">
              <a:solidFill>
                <a:srgbClr val="4F81BD">
                  <a:lumMod val="75000"/>
                </a:srgbClr>
              </a:solidFill>
            </a:endParaRPr>
          </a:p>
        </p:txBody>
      </p:sp>
      <p:sp>
        <p:nvSpPr>
          <p:cNvPr id="3" name="TextBox 2"/>
          <p:cNvSpPr txBox="1"/>
          <p:nvPr/>
        </p:nvSpPr>
        <p:spPr>
          <a:xfrm>
            <a:off x="542611" y="5747657"/>
            <a:ext cx="8129116" cy="923330"/>
          </a:xfrm>
          <a:prstGeom prst="rect">
            <a:avLst/>
          </a:prstGeom>
          <a:noFill/>
        </p:spPr>
        <p:txBody>
          <a:bodyPr wrap="square" rtlCol="0">
            <a:spAutoFit/>
          </a:bodyPr>
          <a:lstStyle/>
          <a:p>
            <a:r>
              <a:rPr lang="en-US" dirty="0" smtClean="0"/>
              <a:t>Information on slides 23 – 31 will be included in forthcoming </a:t>
            </a:r>
            <a:r>
              <a:rPr lang="en-US" dirty="0"/>
              <a:t>Bandwidth Study of Energy Use and Potential Energy Savings Opportunities in Seawater Desalination </a:t>
            </a:r>
            <a:r>
              <a:rPr lang="en-US" dirty="0" smtClean="0"/>
              <a:t>Systems available through DOE AMO.</a:t>
            </a:r>
            <a:endParaRPr lang="en-US" dirty="0"/>
          </a:p>
        </p:txBody>
      </p:sp>
    </p:spTree>
    <p:extLst>
      <p:ext uri="{BB962C8B-B14F-4D97-AF65-F5344CB8AC3E}">
        <p14:creationId xmlns:p14="http://schemas.microsoft.com/office/powerpoint/2010/main" val="262699462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629920"/>
          </a:xfrm>
        </p:spPr>
        <p:txBody>
          <a:bodyPr>
            <a:noAutofit/>
          </a:bodyPr>
          <a:lstStyle/>
          <a:p>
            <a:r>
              <a:rPr lang="en-US" sz="2400" b="1" dirty="0">
                <a:solidFill>
                  <a:srgbClr val="376092"/>
                </a:solidFill>
              </a:rPr>
              <a:t>2016 Uptake for Seawater Desalination in the U.S.</a:t>
            </a:r>
          </a:p>
        </p:txBody>
      </p:sp>
      <p:sp>
        <p:nvSpPr>
          <p:cNvPr id="3" name="Content Placeholder 2"/>
          <p:cNvSpPr>
            <a:spLocks noGrp="1"/>
          </p:cNvSpPr>
          <p:nvPr>
            <p:ph idx="1"/>
          </p:nvPr>
        </p:nvSpPr>
        <p:spPr>
          <a:xfrm>
            <a:off x="0" y="2004444"/>
            <a:ext cx="9144000" cy="4518276"/>
          </a:xfrm>
        </p:spPr>
        <p:txBody>
          <a:bodyPr>
            <a:noAutofit/>
          </a:bodyPr>
          <a:lstStyle/>
          <a:p>
            <a:pPr>
              <a:spcBef>
                <a:spcPts val="1080"/>
              </a:spcBef>
            </a:pPr>
            <a:r>
              <a:rPr lang="en-US" dirty="0"/>
              <a:t>In the U.S., annual municipal potable water production capacity from seawater desalination </a:t>
            </a:r>
            <a:r>
              <a:rPr lang="en-US" dirty="0" smtClean="0"/>
              <a:t>was 128,000,000 </a:t>
            </a:r>
            <a:r>
              <a:rPr lang="en-US" dirty="0"/>
              <a:t>m</a:t>
            </a:r>
            <a:r>
              <a:rPr lang="en-US" baseline="30000" dirty="0"/>
              <a:t>3 </a:t>
            </a:r>
            <a:r>
              <a:rPr lang="en-US" dirty="0"/>
              <a:t>for 2016</a:t>
            </a:r>
          </a:p>
          <a:p>
            <a:pPr>
              <a:spcBef>
                <a:spcPts val="1080"/>
              </a:spcBef>
            </a:pPr>
            <a:r>
              <a:rPr lang="en-US" dirty="0"/>
              <a:t>Since largely dominated by Carlsbad </a:t>
            </a:r>
            <a:r>
              <a:rPr lang="en-US" dirty="0" smtClean="0"/>
              <a:t>facility and </a:t>
            </a:r>
            <a:r>
              <a:rPr lang="en-US" dirty="0"/>
              <a:t>other RO systems, broad assumption that this is at 50% recovery</a:t>
            </a:r>
          </a:p>
          <a:p>
            <a:pPr lvl="1">
              <a:spcBef>
                <a:spcPts val="1080"/>
              </a:spcBef>
            </a:pPr>
            <a:r>
              <a:rPr lang="en-US" sz="1800" i="1" dirty="0" smtClean="0"/>
              <a:t>255,000,000 </a:t>
            </a:r>
            <a:r>
              <a:rPr lang="en-US" sz="1800" i="1" dirty="0"/>
              <a:t>m</a:t>
            </a:r>
            <a:r>
              <a:rPr lang="en-US" sz="1800" i="1" baseline="30000" dirty="0"/>
              <a:t>3</a:t>
            </a:r>
            <a:r>
              <a:rPr lang="en-US" sz="1800" i="1" dirty="0"/>
              <a:t> for intake annually </a:t>
            </a:r>
          </a:p>
          <a:p>
            <a:pPr>
              <a:spcBef>
                <a:spcPts val="1080"/>
              </a:spcBef>
            </a:pPr>
            <a:r>
              <a:rPr lang="en-US" dirty="0"/>
              <a:t>Assuming 16.5:1 concentrate dilution ratio for discharge, based on calculation</a:t>
            </a:r>
          </a:p>
          <a:p>
            <a:pPr lvl="1">
              <a:spcBef>
                <a:spcPts val="1080"/>
              </a:spcBef>
            </a:pPr>
            <a:r>
              <a:rPr lang="en-US" sz="1800" i="1" dirty="0" smtClean="0"/>
              <a:t>2,231,000,000 </a:t>
            </a:r>
            <a:r>
              <a:rPr lang="en-US" sz="1800" i="1" dirty="0"/>
              <a:t>m</a:t>
            </a:r>
            <a:r>
              <a:rPr lang="en-US" sz="1800" i="1" baseline="30000" dirty="0"/>
              <a:t>3</a:t>
            </a:r>
            <a:r>
              <a:rPr lang="en-US" sz="1800" i="1" dirty="0"/>
              <a:t> pumped annually for discharge</a:t>
            </a:r>
          </a:p>
          <a:p>
            <a:pPr>
              <a:spcBef>
                <a:spcPts val="1080"/>
              </a:spcBef>
            </a:pPr>
            <a:r>
              <a:rPr lang="en-US" dirty="0"/>
              <a:t>For reference: energy consumption to source all currently desalinated seawater in the U.S. from fresh and ground water sources (</a:t>
            </a:r>
            <a:r>
              <a:rPr lang="en-US" dirty="0" smtClean="0"/>
              <a:t>excludes </a:t>
            </a:r>
            <a:r>
              <a:rPr lang="en-US" dirty="0"/>
              <a:t>distribution</a:t>
            </a:r>
            <a:r>
              <a:rPr lang="en-US" dirty="0" smtClean="0"/>
              <a:t>): </a:t>
            </a:r>
            <a:r>
              <a:rPr lang="en-US" i="1" dirty="0" smtClean="0"/>
              <a:t>127 </a:t>
            </a:r>
            <a:r>
              <a:rPr lang="en-US" i="1" dirty="0"/>
              <a:t>Billion Btu</a:t>
            </a:r>
          </a:p>
          <a:p>
            <a:pPr lvl="1"/>
            <a:r>
              <a:rPr lang="en-US" sz="1800" i="1" dirty="0"/>
              <a:t>Assumes </a:t>
            </a:r>
            <a:r>
              <a:rPr lang="en-US" sz="1800" i="1" dirty="0" smtClean="0"/>
              <a:t>national average energy </a:t>
            </a:r>
            <a:r>
              <a:rPr lang="en-US" sz="1800" i="1" dirty="0"/>
              <a:t>intensity for providing municipal water from freshwater </a:t>
            </a:r>
            <a:r>
              <a:rPr lang="en-US" sz="1800" i="1" dirty="0" smtClean="0"/>
              <a:t>of </a:t>
            </a:r>
            <a:r>
              <a:rPr lang="en-US" sz="1800" i="1" dirty="0"/>
              <a:t>0.29 </a:t>
            </a:r>
            <a:r>
              <a:rPr lang="en-US" sz="1800" i="1" dirty="0" smtClean="0"/>
              <a:t>kWh/m</a:t>
            </a:r>
            <a:r>
              <a:rPr lang="en-US" sz="1800" i="1" baseline="30000" dirty="0" smtClean="0"/>
              <a:t>3</a:t>
            </a:r>
          </a:p>
          <a:p>
            <a:pPr lvl="1"/>
            <a:r>
              <a:rPr lang="en-US" sz="1800" i="1" dirty="0" smtClean="0"/>
              <a:t>Higher in some regions: Southern California: 1,136 </a:t>
            </a:r>
            <a:r>
              <a:rPr lang="en-US" sz="1800" i="1" dirty="0"/>
              <a:t>Billion Btu</a:t>
            </a:r>
          </a:p>
          <a:p>
            <a:pPr marL="457200" lvl="1" indent="0">
              <a:buNone/>
            </a:pPr>
            <a:r>
              <a:rPr lang="en-US" sz="1800" i="1" dirty="0" smtClean="0"/>
              <a:t> </a:t>
            </a:r>
          </a:p>
        </p:txBody>
      </p:sp>
      <p:sp>
        <p:nvSpPr>
          <p:cNvPr id="5" name="TextBox 4"/>
          <p:cNvSpPr txBox="1"/>
          <p:nvPr/>
        </p:nvSpPr>
        <p:spPr>
          <a:xfrm>
            <a:off x="0" y="762000"/>
            <a:ext cx="9144000" cy="1107996"/>
          </a:xfrm>
          <a:prstGeom prst="rect">
            <a:avLst/>
          </a:prstGeom>
          <a:noFill/>
        </p:spPr>
        <p:txBody>
          <a:bodyPr wrap="square" rtlCol="0">
            <a:spAutoFit/>
          </a:bodyPr>
          <a:lstStyle/>
          <a:p>
            <a:r>
              <a:rPr lang="en-US" sz="2200" b="1" dirty="0" smtClean="0"/>
              <a:t>Energy Consumption </a:t>
            </a:r>
            <a:r>
              <a:rPr lang="en-US" sz="2200" dirty="0" smtClean="0"/>
              <a:t>(Billion Btu/</a:t>
            </a:r>
            <a:r>
              <a:rPr lang="en-US" sz="2200" dirty="0" err="1" smtClean="0"/>
              <a:t>yr</a:t>
            </a:r>
            <a:r>
              <a:rPr lang="en-US" sz="2200" dirty="0" smtClean="0"/>
              <a:t>) = </a:t>
            </a:r>
          </a:p>
          <a:p>
            <a:r>
              <a:rPr lang="en-US" sz="2200" b="1" dirty="0"/>
              <a:t> </a:t>
            </a:r>
            <a:r>
              <a:rPr lang="en-US" sz="2200" b="1" dirty="0" smtClean="0"/>
              <a:t>        Energy Intensity </a:t>
            </a:r>
            <a:r>
              <a:rPr lang="en-US" sz="2200" dirty="0" smtClean="0"/>
              <a:t>(kWh</a:t>
            </a:r>
            <a:r>
              <a:rPr lang="en-US" sz="2200" baseline="-25000" dirty="0" smtClean="0"/>
              <a:t>total </a:t>
            </a:r>
            <a:r>
              <a:rPr lang="en-US" sz="2200" baseline="-25000" dirty="0"/>
              <a:t>electrical equivalent</a:t>
            </a:r>
            <a:r>
              <a:rPr lang="en-US" sz="2200" dirty="0" smtClean="0"/>
              <a:t>/m</a:t>
            </a:r>
            <a:r>
              <a:rPr lang="en-US" sz="2200" baseline="30000" dirty="0" smtClean="0"/>
              <a:t>3 </a:t>
            </a:r>
            <a:r>
              <a:rPr lang="en-US" sz="2200" dirty="0" smtClean="0"/>
              <a:t>) x </a:t>
            </a:r>
            <a:r>
              <a:rPr lang="en-US" sz="2200" b="1" dirty="0" smtClean="0"/>
              <a:t>Current Uptake </a:t>
            </a:r>
            <a:r>
              <a:rPr lang="en-US" sz="2200" dirty="0" smtClean="0"/>
              <a:t>(m</a:t>
            </a:r>
            <a:r>
              <a:rPr lang="en-US" sz="2200" baseline="30000" dirty="0" smtClean="0"/>
              <a:t>3</a:t>
            </a:r>
            <a:r>
              <a:rPr lang="en-US" sz="2200" dirty="0" smtClean="0"/>
              <a:t>/</a:t>
            </a:r>
            <a:r>
              <a:rPr lang="en-US" sz="2200" dirty="0" err="1" smtClean="0"/>
              <a:t>yr</a:t>
            </a:r>
            <a:r>
              <a:rPr lang="en-US" sz="2200" dirty="0" smtClean="0"/>
              <a:t>) x </a:t>
            </a:r>
          </a:p>
          <a:p>
            <a:r>
              <a:rPr lang="en-US" sz="2200" b="1" dirty="0"/>
              <a:t>	</a:t>
            </a:r>
            <a:r>
              <a:rPr lang="en-US" sz="2200" b="1" dirty="0" smtClean="0"/>
              <a:t>C </a:t>
            </a:r>
            <a:r>
              <a:rPr lang="en-US" sz="2200" dirty="0" smtClean="0"/>
              <a:t>(Billion Btu/kWh)</a:t>
            </a:r>
            <a:endParaRPr lang="en-US" sz="2200" dirty="0"/>
          </a:p>
        </p:txBody>
      </p:sp>
      <p:sp>
        <p:nvSpPr>
          <p:cNvPr id="6" name="Slide Number Placeholder 5"/>
          <p:cNvSpPr>
            <a:spLocks noGrp="1"/>
          </p:cNvSpPr>
          <p:nvPr>
            <p:ph type="sldNum" sz="quarter" idx="4"/>
          </p:nvPr>
        </p:nvSpPr>
        <p:spPr/>
        <p:txBody>
          <a:bodyPr/>
          <a:lstStyle/>
          <a:p>
            <a:fld id="{1136933C-3588-4702-9BB6-6B5171D99713}" type="slidenum">
              <a:rPr lang="en-US" smtClean="0">
                <a:solidFill>
                  <a:srgbClr val="4F81BD">
                    <a:lumMod val="75000"/>
                  </a:srgbClr>
                </a:solidFill>
              </a:rPr>
              <a:pPr/>
              <a:t>22</a:t>
            </a:fld>
            <a:endParaRPr lang="en-US" dirty="0">
              <a:solidFill>
                <a:srgbClr val="4F81BD">
                  <a:lumMod val="75000"/>
                </a:srgbClr>
              </a:solidFill>
            </a:endParaRPr>
          </a:p>
        </p:txBody>
      </p:sp>
    </p:spTree>
    <p:extLst>
      <p:ext uri="{BB962C8B-B14F-4D97-AF65-F5344CB8AC3E}">
        <p14:creationId xmlns:p14="http://schemas.microsoft.com/office/powerpoint/2010/main" val="1790102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29"/>
            <a:ext cx="9143999" cy="736601"/>
          </a:xfrm>
        </p:spPr>
        <p:txBody>
          <a:bodyPr>
            <a:noAutofit/>
          </a:bodyPr>
          <a:lstStyle/>
          <a:p>
            <a:r>
              <a:rPr lang="en-US" sz="2400" b="1" dirty="0">
                <a:solidFill>
                  <a:srgbClr val="376092"/>
                </a:solidFill>
              </a:rPr>
              <a:t>Energy Consumption and Savings Opportunity for </a:t>
            </a:r>
            <a:r>
              <a:rPr lang="en-US" sz="2400" b="1" dirty="0" smtClean="0">
                <a:solidFill>
                  <a:srgbClr val="376092"/>
                </a:solidFill>
              </a:rPr>
              <a:t>3 Systems</a:t>
            </a:r>
            <a:endParaRPr lang="en-US" sz="2400" b="1" dirty="0">
              <a:solidFill>
                <a:srgbClr val="376092"/>
              </a:solidFill>
            </a:endParaRPr>
          </a:p>
        </p:txBody>
      </p:sp>
      <p:sp>
        <p:nvSpPr>
          <p:cNvPr id="3" name="TextBox 2"/>
          <p:cNvSpPr txBox="1"/>
          <p:nvPr/>
        </p:nvSpPr>
        <p:spPr>
          <a:xfrm>
            <a:off x="6019800" y="846044"/>
            <a:ext cx="3124200" cy="5932779"/>
          </a:xfrm>
          <a:prstGeom prst="rect">
            <a:avLst/>
          </a:prstGeom>
          <a:noFill/>
        </p:spPr>
        <p:txBody>
          <a:bodyPr wrap="square" lIns="84201" tIns="42101" rIns="84201" bIns="42101" rtlCol="0">
            <a:spAutoFit/>
          </a:bodyPr>
          <a:lstStyle/>
          <a:p>
            <a:r>
              <a:rPr lang="en-US" sz="2000" b="1" dirty="0"/>
              <a:t>Membrane </a:t>
            </a:r>
            <a:r>
              <a:rPr lang="en-US" sz="2000" b="1" dirty="0" smtClean="0"/>
              <a:t>Sub-surface</a:t>
            </a:r>
            <a:r>
              <a:rPr lang="en-US" sz="2000" dirty="0" smtClean="0"/>
              <a:t>: </a:t>
            </a:r>
            <a:r>
              <a:rPr lang="en-US" sz="2000" dirty="0"/>
              <a:t>RO-based w/ subsurface intake operating at 50% recovery of 500 ppm (0 ppm for TM) product water from 35,000 ppm </a:t>
            </a:r>
            <a:r>
              <a:rPr lang="en-US" sz="2000" dirty="0" err="1"/>
              <a:t>feedwater</a:t>
            </a:r>
            <a:endParaRPr lang="en-US" sz="2000" dirty="0"/>
          </a:p>
          <a:p>
            <a:endParaRPr lang="en-US" sz="2000" dirty="0"/>
          </a:p>
          <a:p>
            <a:r>
              <a:rPr lang="en-US" sz="2000" b="1" dirty="0"/>
              <a:t>Membrane </a:t>
            </a:r>
            <a:r>
              <a:rPr lang="en-US" sz="2000" b="1" dirty="0" smtClean="0"/>
              <a:t>Open-Ocean</a:t>
            </a:r>
            <a:r>
              <a:rPr lang="en-US" sz="2000" dirty="0" smtClean="0"/>
              <a:t>: </a:t>
            </a:r>
            <a:r>
              <a:rPr lang="en-US" sz="2000" dirty="0"/>
              <a:t>RO-based Open ocean intake at 50% recovery of 500 ppm (0 ppm for TM) product water from 35,000 ppm </a:t>
            </a:r>
            <a:r>
              <a:rPr lang="en-US" sz="2000" dirty="0" err="1"/>
              <a:t>feedwater</a:t>
            </a:r>
            <a:endParaRPr lang="en-US" sz="2000" dirty="0"/>
          </a:p>
          <a:p>
            <a:endParaRPr lang="en-US" sz="2000" dirty="0"/>
          </a:p>
          <a:p>
            <a:r>
              <a:rPr lang="en-US" sz="2000" b="1" dirty="0"/>
              <a:t>Thermal</a:t>
            </a:r>
            <a:r>
              <a:rPr lang="en-US" sz="2000" dirty="0"/>
              <a:t>: MED-based system at 35% recovery of &lt;25 ppm (0 ppm for TM) product water from 45,000 ppm feedwater</a:t>
            </a:r>
          </a:p>
        </p:txBody>
      </p:sp>
      <p:sp>
        <p:nvSpPr>
          <p:cNvPr id="6" name="Slide Number Placeholder 5"/>
          <p:cNvSpPr>
            <a:spLocks noGrp="1"/>
          </p:cNvSpPr>
          <p:nvPr>
            <p:ph type="sldNum" sz="quarter" idx="4"/>
          </p:nvPr>
        </p:nvSpPr>
        <p:spPr/>
        <p:txBody>
          <a:bodyPr/>
          <a:lstStyle/>
          <a:p>
            <a:fld id="{1136933C-3588-4702-9BB6-6B5171D99713}" type="slidenum">
              <a:rPr lang="en-US" smtClean="0">
                <a:solidFill>
                  <a:srgbClr val="4F81BD">
                    <a:lumMod val="75000"/>
                  </a:srgbClr>
                </a:solidFill>
              </a:rPr>
              <a:pPr/>
              <a:t>23</a:t>
            </a:fld>
            <a:endParaRPr lang="en-US" dirty="0">
              <a:solidFill>
                <a:srgbClr val="4F81BD">
                  <a:lumMod val="75000"/>
                </a:srgbClr>
              </a:solidFill>
            </a:endParaRPr>
          </a:p>
        </p:txBody>
      </p:sp>
      <p:pic>
        <p:nvPicPr>
          <p:cNvPr id="7" name="Picture 6"/>
          <p:cNvPicPr/>
          <p:nvPr/>
        </p:nvPicPr>
        <p:blipFill rotWithShape="1">
          <a:blip r:embed="rId3" cstate="print">
            <a:extLst>
              <a:ext uri="{28A0092B-C50C-407E-A947-70E740481C1C}">
                <a14:useLocalDpi xmlns:a14="http://schemas.microsoft.com/office/drawing/2010/main" val="0"/>
              </a:ext>
            </a:extLst>
          </a:blip>
          <a:srcRect b="21961"/>
          <a:stretch/>
        </p:blipFill>
        <p:spPr>
          <a:xfrm>
            <a:off x="393700" y="1023844"/>
            <a:ext cx="5355251" cy="5310313"/>
          </a:xfrm>
          <a:prstGeom prst="rect">
            <a:avLst/>
          </a:prstGeom>
        </p:spPr>
      </p:pic>
    </p:spTree>
    <p:extLst>
      <p:ext uri="{BB962C8B-B14F-4D97-AF65-F5344CB8AC3E}">
        <p14:creationId xmlns:p14="http://schemas.microsoft.com/office/powerpoint/2010/main" val="3214743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290"/>
            <a:ext cx="9144000" cy="736601"/>
          </a:xfrm>
        </p:spPr>
        <p:txBody>
          <a:bodyPr>
            <a:noAutofit/>
          </a:bodyPr>
          <a:lstStyle/>
          <a:p>
            <a:r>
              <a:rPr lang="en-US" sz="2400" b="1" dirty="0">
                <a:solidFill>
                  <a:srgbClr val="376092"/>
                </a:solidFill>
              </a:rPr>
              <a:t>Energy Savings Opportunity for RO system w</a:t>
            </a:r>
            <a:r>
              <a:rPr lang="en-US" sz="2400" b="1" dirty="0" smtClean="0">
                <a:solidFill>
                  <a:srgbClr val="376092"/>
                </a:solidFill>
              </a:rPr>
              <a:t>/Open </a:t>
            </a:r>
            <a:r>
              <a:rPr lang="en-US" sz="2400" b="1" dirty="0">
                <a:solidFill>
                  <a:srgbClr val="376092"/>
                </a:solidFill>
              </a:rPr>
              <a:t>Ocean Intake</a:t>
            </a:r>
          </a:p>
        </p:txBody>
      </p:sp>
      <p:sp>
        <p:nvSpPr>
          <p:cNvPr id="3" name="TextBox 2"/>
          <p:cNvSpPr txBox="1"/>
          <p:nvPr/>
        </p:nvSpPr>
        <p:spPr>
          <a:xfrm>
            <a:off x="6197601" y="1590576"/>
            <a:ext cx="2844800" cy="4093428"/>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t>91% of the energy saving opportunity is in the desalination operation</a:t>
            </a:r>
          </a:p>
          <a:p>
            <a:endParaRPr lang="en-US" sz="2000" b="1" dirty="0" smtClean="0"/>
          </a:p>
          <a:p>
            <a:pPr marL="285750" indent="-285750">
              <a:buFont typeface="Arial" panose="020B0604020202020204" pitchFamily="34" charset="0"/>
              <a:buChar char="•"/>
            </a:pPr>
            <a:r>
              <a:rPr lang="en-US" sz="2000" b="1" dirty="0" smtClean="0"/>
              <a:t>Pretreatment offers the next largest opportunity (7%)</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smtClean="0"/>
              <a:t>Much of U.S. production already operating at SOA conditions</a:t>
            </a:r>
            <a:endParaRPr lang="en-US" sz="2000" b="1" dirty="0"/>
          </a:p>
        </p:txBody>
      </p:sp>
      <p:sp>
        <p:nvSpPr>
          <p:cNvPr id="5" name="Slide Number Placeholder 4"/>
          <p:cNvSpPr>
            <a:spLocks noGrp="1"/>
          </p:cNvSpPr>
          <p:nvPr>
            <p:ph type="sldNum" sz="quarter" idx="4"/>
          </p:nvPr>
        </p:nvSpPr>
        <p:spPr/>
        <p:txBody>
          <a:bodyPr/>
          <a:lstStyle/>
          <a:p>
            <a:fld id="{1136933C-3588-4702-9BB6-6B5171D99713}" type="slidenum">
              <a:rPr lang="en-US" smtClean="0">
                <a:solidFill>
                  <a:srgbClr val="4F81BD">
                    <a:lumMod val="75000"/>
                  </a:srgbClr>
                </a:solidFill>
              </a:rPr>
              <a:pPr/>
              <a:t>24</a:t>
            </a:fld>
            <a:endParaRPr lang="en-US" dirty="0">
              <a:solidFill>
                <a:srgbClr val="4F81BD">
                  <a:lumMod val="75000"/>
                </a:srgbClr>
              </a:solidFill>
            </a:endParaRPr>
          </a:p>
        </p:txBody>
      </p:sp>
      <p:pic>
        <p:nvPicPr>
          <p:cNvPr id="6" name="Picture 5"/>
          <p:cNvPicPr/>
          <p:nvPr/>
        </p:nvPicPr>
        <p:blipFill rotWithShape="1">
          <a:blip r:embed="rId3" cstate="print">
            <a:extLst>
              <a:ext uri="{28A0092B-C50C-407E-A947-70E740481C1C}">
                <a14:useLocalDpi xmlns:a14="http://schemas.microsoft.com/office/drawing/2010/main" val="0"/>
              </a:ext>
            </a:extLst>
          </a:blip>
          <a:srcRect b="22224"/>
          <a:stretch/>
        </p:blipFill>
        <p:spPr>
          <a:xfrm>
            <a:off x="200985" y="1177579"/>
            <a:ext cx="5942965" cy="5288940"/>
          </a:xfrm>
          <a:prstGeom prst="rect">
            <a:avLst/>
          </a:prstGeom>
        </p:spPr>
      </p:pic>
    </p:spTree>
    <p:extLst>
      <p:ext uri="{BB962C8B-B14F-4D97-AF65-F5344CB8AC3E}">
        <p14:creationId xmlns:p14="http://schemas.microsoft.com/office/powerpoint/2010/main" val="3047272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290"/>
            <a:ext cx="9144000" cy="736601"/>
          </a:xfrm>
        </p:spPr>
        <p:txBody>
          <a:bodyPr>
            <a:noAutofit/>
          </a:bodyPr>
          <a:lstStyle/>
          <a:p>
            <a:r>
              <a:rPr lang="en-US" sz="2400" b="1" dirty="0" smtClean="0">
                <a:solidFill>
                  <a:srgbClr val="376092"/>
                </a:solidFill>
              </a:rPr>
              <a:t>R&amp;D Opportunity </a:t>
            </a:r>
            <a:r>
              <a:rPr lang="en-US" sz="2400" b="1" dirty="0">
                <a:solidFill>
                  <a:srgbClr val="376092"/>
                </a:solidFill>
              </a:rPr>
              <a:t>for T</a:t>
            </a:r>
            <a:r>
              <a:rPr lang="en-US" sz="2400" b="1" dirty="0" smtClean="0">
                <a:solidFill>
                  <a:srgbClr val="376092"/>
                </a:solidFill>
              </a:rPr>
              <a:t>hermal (MED) System w/Open Ocean Intake</a:t>
            </a:r>
            <a:endParaRPr lang="en-US" sz="2400" b="1" dirty="0">
              <a:solidFill>
                <a:srgbClr val="376092"/>
              </a:solidFill>
            </a:endParaRPr>
          </a:p>
        </p:txBody>
      </p:sp>
      <p:sp>
        <p:nvSpPr>
          <p:cNvPr id="3" name="TextBox 2"/>
          <p:cNvSpPr txBox="1"/>
          <p:nvPr/>
        </p:nvSpPr>
        <p:spPr>
          <a:xfrm>
            <a:off x="5740400" y="1323876"/>
            <a:ext cx="3162301" cy="4093428"/>
          </a:xfrm>
          <a:prstGeom prst="rect">
            <a:avLst/>
          </a:prstGeom>
          <a:noFill/>
        </p:spPr>
        <p:txBody>
          <a:bodyPr wrap="square" rtlCol="0">
            <a:spAutoFit/>
          </a:bodyPr>
          <a:lstStyle/>
          <a:p>
            <a:pPr marL="342900" indent="-342900">
              <a:buFont typeface="Arial"/>
              <a:buChar char="•"/>
            </a:pPr>
            <a:r>
              <a:rPr lang="en-US" sz="2000" b="1" dirty="0"/>
              <a:t>Fuel sources in thermal desalination accounted for </a:t>
            </a:r>
            <a:r>
              <a:rPr lang="en-US" sz="2000" b="1" dirty="0" smtClean="0"/>
              <a:t>nearly all of </a:t>
            </a:r>
            <a:r>
              <a:rPr lang="en-US" sz="2000" b="1" dirty="0"/>
              <a:t>the total energy savings for the R&amp;D opportunity </a:t>
            </a:r>
          </a:p>
          <a:p>
            <a:pPr marL="342900" indent="-342900">
              <a:buFont typeface="Arial"/>
              <a:buChar char="•"/>
            </a:pPr>
            <a:endParaRPr lang="en-US" sz="2000" b="1" dirty="0" smtClean="0"/>
          </a:p>
          <a:p>
            <a:pPr marL="342900" indent="-342900">
              <a:buFont typeface="Arial"/>
              <a:buChar char="•"/>
            </a:pPr>
            <a:r>
              <a:rPr lang="en-US" sz="2000" b="1" dirty="0" smtClean="0"/>
              <a:t>Opportunity </a:t>
            </a:r>
            <a:r>
              <a:rPr lang="en-US" sz="2000" b="1" dirty="0"/>
              <a:t>for Waste Heat or Renewable Thermal Energy to Offset Direct Fuel Use in Thermal </a:t>
            </a:r>
            <a:r>
              <a:rPr lang="en-US" sz="2000" b="1" dirty="0" smtClean="0"/>
              <a:t>MED</a:t>
            </a:r>
          </a:p>
          <a:p>
            <a:r>
              <a:rPr lang="en-US" sz="2000" b="1" dirty="0" smtClean="0"/>
              <a:t> </a:t>
            </a:r>
            <a:endParaRPr lang="en-US" sz="2000" b="1" dirty="0"/>
          </a:p>
          <a:p>
            <a:pPr marL="285750" indent="-285750">
              <a:buFont typeface="Arial" panose="020B0604020202020204" pitchFamily="34" charset="0"/>
              <a:buChar char="•"/>
            </a:pPr>
            <a:endParaRPr lang="en-US" sz="2000" b="1" dirty="0"/>
          </a:p>
        </p:txBody>
      </p:sp>
      <p:sp>
        <p:nvSpPr>
          <p:cNvPr id="6" name="Slide Number Placeholder 5"/>
          <p:cNvSpPr>
            <a:spLocks noGrp="1"/>
          </p:cNvSpPr>
          <p:nvPr>
            <p:ph type="sldNum" sz="quarter" idx="4"/>
          </p:nvPr>
        </p:nvSpPr>
        <p:spPr/>
        <p:txBody>
          <a:bodyPr/>
          <a:lstStyle/>
          <a:p>
            <a:fld id="{1136933C-3588-4702-9BB6-6B5171D99713}" type="slidenum">
              <a:rPr lang="en-US" smtClean="0">
                <a:solidFill>
                  <a:srgbClr val="4F81BD">
                    <a:lumMod val="75000"/>
                  </a:srgbClr>
                </a:solidFill>
              </a:rPr>
              <a:pPr/>
              <a:t>25</a:t>
            </a:fld>
            <a:endParaRPr lang="en-US" dirty="0">
              <a:solidFill>
                <a:srgbClr val="4F81BD">
                  <a:lumMod val="75000"/>
                </a:srgbClr>
              </a:solidFill>
            </a:endParaRP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bwMode="auto">
          <a:xfrm>
            <a:off x="808423" y="806809"/>
            <a:ext cx="4669921" cy="5638858"/>
          </a:xfrm>
          <a:prstGeom prst="rect">
            <a:avLst/>
          </a:prstGeom>
          <a:noFill/>
          <a:ln>
            <a:noFill/>
          </a:ln>
        </p:spPr>
      </p:pic>
    </p:spTree>
    <p:extLst>
      <p:ext uri="{BB962C8B-B14F-4D97-AF65-F5344CB8AC3E}">
        <p14:creationId xmlns:p14="http://schemas.microsoft.com/office/powerpoint/2010/main" val="2049188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solidFill>
                  <a:srgbClr val="376092"/>
                </a:solidFill>
              </a:rPr>
              <a:t>Scenarios: Potential </a:t>
            </a:r>
            <a:r>
              <a:rPr lang="en-US" sz="2400" b="1" dirty="0">
                <a:solidFill>
                  <a:srgbClr val="376092"/>
                </a:solidFill>
              </a:rPr>
              <a:t>Impact Under Greater Adoption</a:t>
            </a:r>
          </a:p>
        </p:txBody>
      </p:sp>
      <p:sp>
        <p:nvSpPr>
          <p:cNvPr id="3" name="Content Placeholder 2"/>
          <p:cNvSpPr>
            <a:spLocks noGrp="1"/>
          </p:cNvSpPr>
          <p:nvPr>
            <p:ph idx="1"/>
          </p:nvPr>
        </p:nvSpPr>
        <p:spPr/>
        <p:txBody>
          <a:bodyPr>
            <a:noAutofit/>
          </a:bodyPr>
          <a:lstStyle/>
          <a:p>
            <a:r>
              <a:rPr lang="en-US" sz="2200" dirty="0" smtClean="0"/>
              <a:t>Saline water (sea and brackish water) is a very small source of municipal water in the U.S. on the order of 0.1%</a:t>
            </a:r>
            <a:r>
              <a:rPr lang="en-US" sz="2200" dirty="0"/>
              <a:t> </a:t>
            </a:r>
            <a:r>
              <a:rPr lang="en-US" sz="2200" dirty="0" smtClean="0"/>
              <a:t> </a:t>
            </a:r>
            <a:r>
              <a:rPr lang="en-US" sz="2200" dirty="0" smtClean="0">
                <a:sym typeface="Wingdings"/>
              </a:rPr>
              <a:t> Hence, the </a:t>
            </a:r>
            <a:r>
              <a:rPr lang="en-US" sz="2200" dirty="0">
                <a:sym typeface="Wingdings"/>
              </a:rPr>
              <a:t>i</a:t>
            </a:r>
            <a:r>
              <a:rPr lang="en-US" sz="2200" dirty="0" smtClean="0"/>
              <a:t>mpact on U.S. energy consumption is small at current uptake levels</a:t>
            </a:r>
          </a:p>
          <a:p>
            <a:endParaRPr lang="en-US" sz="2200" dirty="0" smtClean="0"/>
          </a:p>
          <a:p>
            <a:r>
              <a:rPr lang="en-US" sz="2200" dirty="0"/>
              <a:t>P</a:t>
            </a:r>
            <a:r>
              <a:rPr lang="en-US" sz="2200" dirty="0" smtClean="0"/>
              <a:t>otential impact of greater uptake:</a:t>
            </a:r>
          </a:p>
          <a:p>
            <a:pPr marL="914400" lvl="1" indent="-514350">
              <a:buFont typeface="+mj-lt"/>
              <a:buAutoNum type="arabicParenR"/>
            </a:pPr>
            <a:r>
              <a:rPr lang="en-US" sz="2200" u="sng" dirty="0" smtClean="0"/>
              <a:t>Scenario 1: </a:t>
            </a:r>
            <a:r>
              <a:rPr lang="en-US" sz="2200" dirty="0" smtClean="0"/>
              <a:t>supply all </a:t>
            </a:r>
            <a:r>
              <a:rPr lang="en-US" sz="2200" dirty="0"/>
              <a:t>continental U.S. county’s public water demand with desalinated water from U.S. coastal areas, and </a:t>
            </a:r>
          </a:p>
          <a:p>
            <a:pPr marL="914400" lvl="1" indent="-514350">
              <a:buFont typeface="+mj-lt"/>
              <a:buAutoNum type="arabicParenR"/>
            </a:pPr>
            <a:r>
              <a:rPr lang="en-US" sz="2200" u="sng" dirty="0"/>
              <a:t>Scenario </a:t>
            </a:r>
            <a:r>
              <a:rPr lang="en-US" sz="2200" u="sng" dirty="0" smtClean="0"/>
              <a:t>2: </a:t>
            </a:r>
            <a:r>
              <a:rPr lang="en-US" sz="2200" dirty="0" smtClean="0"/>
              <a:t>supply </a:t>
            </a:r>
            <a:r>
              <a:rPr lang="en-US" sz="2200" dirty="0"/>
              <a:t>all water stressed regions </a:t>
            </a:r>
            <a:r>
              <a:rPr lang="en-US" sz="2200" dirty="0" smtClean="0"/>
              <a:t>of </a:t>
            </a:r>
            <a:r>
              <a:rPr lang="en-US" sz="2200" dirty="0"/>
              <a:t>the continental US with desalinated water from U.S. coastal </a:t>
            </a:r>
            <a:r>
              <a:rPr lang="en-US" sz="2200" dirty="0" smtClean="0"/>
              <a:t>areas</a:t>
            </a:r>
          </a:p>
          <a:p>
            <a:endParaRPr lang="en-US" sz="2200" dirty="0" smtClean="0"/>
          </a:p>
          <a:p>
            <a:r>
              <a:rPr lang="en-US" sz="2200" dirty="0" smtClean="0"/>
              <a:t>Evaluated using open ocean intake RO system operating at SOA conditions  with water demand equivalent to 2010 public water demand (from USGS)</a:t>
            </a:r>
            <a:endParaRPr lang="en-US" sz="2200" dirty="0"/>
          </a:p>
          <a:p>
            <a:endParaRPr lang="en-US" sz="2200" dirty="0" smtClean="0"/>
          </a:p>
          <a:p>
            <a:endParaRPr lang="en-US" sz="2200" dirty="0"/>
          </a:p>
        </p:txBody>
      </p:sp>
      <p:sp>
        <p:nvSpPr>
          <p:cNvPr id="5" name="Slide Number Placeholder 4"/>
          <p:cNvSpPr>
            <a:spLocks noGrp="1"/>
          </p:cNvSpPr>
          <p:nvPr>
            <p:ph type="sldNum" sz="quarter" idx="4"/>
          </p:nvPr>
        </p:nvSpPr>
        <p:spPr/>
        <p:txBody>
          <a:bodyPr/>
          <a:lstStyle/>
          <a:p>
            <a:fld id="{1136933C-3588-4702-9BB6-6B5171D99713}" type="slidenum">
              <a:rPr lang="en-US" smtClean="0">
                <a:solidFill>
                  <a:srgbClr val="4F81BD">
                    <a:lumMod val="75000"/>
                  </a:srgbClr>
                </a:solidFill>
              </a:rPr>
              <a:pPr/>
              <a:t>26</a:t>
            </a:fld>
            <a:endParaRPr lang="en-US" dirty="0">
              <a:solidFill>
                <a:srgbClr val="4F81BD">
                  <a:lumMod val="75000"/>
                </a:srgbClr>
              </a:solidFill>
            </a:endParaRPr>
          </a:p>
        </p:txBody>
      </p:sp>
    </p:spTree>
    <p:extLst>
      <p:ext uri="{BB962C8B-B14F-4D97-AF65-F5344CB8AC3E}">
        <p14:creationId xmlns:p14="http://schemas.microsoft.com/office/powerpoint/2010/main" val="385515548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5579070"/>
            <a:ext cx="8153400" cy="1323439"/>
          </a:xfrm>
          <a:prstGeom prst="rect">
            <a:avLst/>
          </a:prstGeom>
          <a:noFill/>
        </p:spPr>
        <p:txBody>
          <a:bodyPr wrap="square" rtlCol="0">
            <a:spAutoFit/>
          </a:bodyPr>
          <a:lstStyle/>
          <a:p>
            <a:r>
              <a:rPr lang="en-US" sz="2000" dirty="0" smtClean="0"/>
              <a:t>Though impractical, sourcing all U.S. municipal water from seawater would represent ~</a:t>
            </a:r>
            <a:r>
              <a:rPr lang="en-US" sz="2000" b="1" dirty="0" smtClean="0"/>
              <a:t>6% of projected 2017 electricity production</a:t>
            </a:r>
            <a:r>
              <a:rPr lang="en-US" sz="2000" dirty="0" smtClean="0"/>
              <a:t>.</a:t>
            </a:r>
          </a:p>
          <a:p>
            <a:endParaRPr lang="en-US" sz="2000" dirty="0"/>
          </a:p>
          <a:p>
            <a:r>
              <a:rPr lang="en-US" sz="2000" i="1" dirty="0"/>
              <a:t>P</a:t>
            </a:r>
            <a:r>
              <a:rPr lang="en-US" sz="2000" i="1" dirty="0" smtClean="0"/>
              <a:t>rovides an upper bound for seawater desalination impact on electric grid</a:t>
            </a:r>
            <a:endParaRPr lang="en-US" sz="2000" i="1" dirty="0"/>
          </a:p>
        </p:txBody>
      </p:sp>
      <p:sp>
        <p:nvSpPr>
          <p:cNvPr id="8" name="Title 1"/>
          <p:cNvSpPr txBox="1">
            <a:spLocks/>
          </p:cNvSpPr>
          <p:nvPr/>
        </p:nvSpPr>
        <p:spPr bwMode="auto">
          <a:xfrm>
            <a:off x="0" y="152400"/>
            <a:ext cx="9144000" cy="7152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2600">
                <a:solidFill>
                  <a:srgbClr val="003399"/>
                </a:solidFill>
                <a:latin typeface="+mj-lt"/>
                <a:ea typeface="+mj-ea"/>
                <a:cs typeface="+mj-cs"/>
              </a:defRPr>
            </a:lvl1pPr>
            <a:lvl2pPr algn="ctr" rtl="0" eaLnBrk="0" fontAlgn="base" hangingPunct="0">
              <a:spcBef>
                <a:spcPct val="0"/>
              </a:spcBef>
              <a:spcAft>
                <a:spcPct val="0"/>
              </a:spcAft>
              <a:defRPr sz="2600">
                <a:solidFill>
                  <a:srgbClr val="003399"/>
                </a:solidFill>
                <a:latin typeface="Calibri" pitchFamily="34" charset="0"/>
              </a:defRPr>
            </a:lvl2pPr>
            <a:lvl3pPr algn="ctr" rtl="0" eaLnBrk="0" fontAlgn="base" hangingPunct="0">
              <a:spcBef>
                <a:spcPct val="0"/>
              </a:spcBef>
              <a:spcAft>
                <a:spcPct val="0"/>
              </a:spcAft>
              <a:defRPr sz="2600">
                <a:solidFill>
                  <a:srgbClr val="003399"/>
                </a:solidFill>
                <a:latin typeface="Calibri" pitchFamily="34" charset="0"/>
              </a:defRPr>
            </a:lvl3pPr>
            <a:lvl4pPr algn="ctr" rtl="0" eaLnBrk="0" fontAlgn="base" hangingPunct="0">
              <a:spcBef>
                <a:spcPct val="0"/>
              </a:spcBef>
              <a:spcAft>
                <a:spcPct val="0"/>
              </a:spcAft>
              <a:defRPr sz="2600">
                <a:solidFill>
                  <a:srgbClr val="003399"/>
                </a:solidFill>
                <a:latin typeface="Calibri" pitchFamily="34" charset="0"/>
              </a:defRPr>
            </a:lvl4pPr>
            <a:lvl5pPr algn="ctr" rtl="0" eaLnBrk="0" fontAlgn="base" hangingPunct="0">
              <a:spcBef>
                <a:spcPct val="0"/>
              </a:spcBef>
              <a:spcAft>
                <a:spcPct val="0"/>
              </a:spcAft>
              <a:defRPr sz="2600">
                <a:solidFill>
                  <a:srgbClr val="003399"/>
                </a:solidFill>
                <a:latin typeface="Calibri" pitchFamily="34" charset="0"/>
              </a:defRPr>
            </a:lvl5pPr>
            <a:lvl6pPr marL="457200" algn="ctr" rtl="0" eaLnBrk="0" fontAlgn="base" hangingPunct="0">
              <a:spcBef>
                <a:spcPct val="0"/>
              </a:spcBef>
              <a:spcAft>
                <a:spcPct val="0"/>
              </a:spcAft>
              <a:defRPr sz="2600">
                <a:solidFill>
                  <a:srgbClr val="003399"/>
                </a:solidFill>
                <a:latin typeface="Calibri" pitchFamily="34" charset="0"/>
              </a:defRPr>
            </a:lvl6pPr>
            <a:lvl7pPr marL="914400" algn="ctr" rtl="0" eaLnBrk="0" fontAlgn="base" hangingPunct="0">
              <a:spcBef>
                <a:spcPct val="0"/>
              </a:spcBef>
              <a:spcAft>
                <a:spcPct val="0"/>
              </a:spcAft>
              <a:defRPr sz="2600">
                <a:solidFill>
                  <a:srgbClr val="003399"/>
                </a:solidFill>
                <a:latin typeface="Calibri" pitchFamily="34" charset="0"/>
              </a:defRPr>
            </a:lvl7pPr>
            <a:lvl8pPr marL="1371600" algn="ctr" rtl="0" eaLnBrk="0" fontAlgn="base" hangingPunct="0">
              <a:spcBef>
                <a:spcPct val="0"/>
              </a:spcBef>
              <a:spcAft>
                <a:spcPct val="0"/>
              </a:spcAft>
              <a:defRPr sz="2600">
                <a:solidFill>
                  <a:srgbClr val="003399"/>
                </a:solidFill>
                <a:latin typeface="Calibri" pitchFamily="34" charset="0"/>
              </a:defRPr>
            </a:lvl8pPr>
            <a:lvl9pPr marL="1828800" algn="ctr" rtl="0" eaLnBrk="0" fontAlgn="base" hangingPunct="0">
              <a:spcBef>
                <a:spcPct val="0"/>
              </a:spcBef>
              <a:spcAft>
                <a:spcPct val="0"/>
              </a:spcAft>
              <a:defRPr sz="2600">
                <a:solidFill>
                  <a:srgbClr val="003399"/>
                </a:solidFill>
                <a:latin typeface="Calibri" pitchFamily="34" charset="0"/>
              </a:defRPr>
            </a:lvl9pPr>
          </a:lstStyle>
          <a:p>
            <a:r>
              <a:rPr lang="en-US" sz="2400" b="1" dirty="0" smtClean="0"/>
              <a:t>Scenario 1: Supplying All </a:t>
            </a:r>
            <a:r>
              <a:rPr lang="en-US" sz="2400" b="1" dirty="0"/>
              <a:t>M</a:t>
            </a:r>
            <a:r>
              <a:rPr lang="en-US" sz="2400" b="1" dirty="0" smtClean="0"/>
              <a:t>unicipal </a:t>
            </a:r>
            <a:r>
              <a:rPr lang="en-US" sz="2400" b="1" dirty="0"/>
              <a:t>W</a:t>
            </a:r>
            <a:r>
              <a:rPr lang="en-US" sz="2400" b="1" dirty="0" smtClean="0"/>
              <a:t>ater</a:t>
            </a:r>
            <a:endParaRPr lang="en-US" sz="2400" b="1" dirty="0"/>
          </a:p>
        </p:txBody>
      </p:sp>
      <p:sp>
        <p:nvSpPr>
          <p:cNvPr id="3" name="Slide Number Placeholder 2"/>
          <p:cNvSpPr>
            <a:spLocks noGrp="1"/>
          </p:cNvSpPr>
          <p:nvPr>
            <p:ph type="sldNum" sz="quarter" idx="4"/>
          </p:nvPr>
        </p:nvSpPr>
        <p:spPr/>
        <p:txBody>
          <a:bodyPr/>
          <a:lstStyle/>
          <a:p>
            <a:fld id="{1136933C-3588-4702-9BB6-6B5171D99713}" type="slidenum">
              <a:rPr lang="en-US" smtClean="0">
                <a:solidFill>
                  <a:srgbClr val="4F81BD">
                    <a:lumMod val="75000"/>
                  </a:srgbClr>
                </a:solidFill>
              </a:rPr>
              <a:pPr/>
              <a:t>27</a:t>
            </a:fld>
            <a:endParaRPr lang="en-US" dirty="0">
              <a:solidFill>
                <a:srgbClr val="4F81BD">
                  <a:lumMod val="75000"/>
                </a:srgbClr>
              </a:solidFill>
            </a:endParaRPr>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1127066" y="1095153"/>
            <a:ext cx="6740798" cy="4236307"/>
          </a:xfrm>
          <a:prstGeom prst="rect">
            <a:avLst/>
          </a:prstGeom>
          <a:noFill/>
        </p:spPr>
      </p:pic>
    </p:spTree>
    <p:extLst>
      <p:ext uri="{BB962C8B-B14F-4D97-AF65-F5344CB8AC3E}">
        <p14:creationId xmlns:p14="http://schemas.microsoft.com/office/powerpoint/2010/main" val="70948927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3" y="0"/>
            <a:ext cx="7505700" cy="736601"/>
          </a:xfrm>
        </p:spPr>
        <p:txBody>
          <a:bodyPr>
            <a:normAutofit/>
          </a:bodyPr>
          <a:lstStyle/>
          <a:p>
            <a:r>
              <a:rPr lang="en-US" sz="2400" b="1" dirty="0" smtClean="0"/>
              <a:t>Water Supply Stress Index</a:t>
            </a:r>
            <a:endParaRPr lang="en-US" sz="2400"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7944" y="1164287"/>
                <a:ext cx="7759700" cy="5130799"/>
              </a:xfrm>
            </p:spPr>
            <p:txBody>
              <a:bodyPr>
                <a:normAutofit/>
              </a:bodyPr>
              <a:lstStyle/>
              <a:p>
                <a:pPr marL="453056" lvl="1" indent="0">
                  <a:buNone/>
                </a:pPr>
                <a:endParaRPr lang="en-US" b="0" dirty="0" smtClean="0"/>
              </a:p>
              <a:p>
                <a:pPr marL="0" indent="0">
                  <a:buNone/>
                </a:pPr>
                <a:endParaRPr lang="en-US" b="0" dirty="0" smtClean="0"/>
              </a:p>
              <a:p>
                <a:pPr marL="453056" lvl="1" indent="0">
                  <a:buNone/>
                </a:pPr>
                <a:endParaRPr lang="en-US" b="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6738" y="1241906"/>
                <a:ext cx="8535670" cy="5472852"/>
              </a:xfrm>
              <a:blipFill rotWithShape="1">
                <a:blip r:embed="rId2"/>
                <a:stretch>
                  <a:fillRect r="-10286"/>
                </a:stretch>
              </a:blipFill>
            </p:spPr>
            <p:txBody>
              <a:bodyPr/>
              <a:lstStyle/>
              <a:p>
                <a:r>
                  <a:rPr lang="en-US">
                    <a:noFill/>
                  </a:rPr>
                  <a:t> </a:t>
                </a:r>
              </a:p>
            </p:txBody>
          </p:sp>
        </mc:Fallback>
      </mc:AlternateContent>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830" y="839185"/>
            <a:ext cx="6675279" cy="49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14764" y="5749285"/>
            <a:ext cx="6160917" cy="608259"/>
          </a:xfrm>
          <a:prstGeom prst="rect">
            <a:avLst/>
          </a:prstGeom>
          <a:noFill/>
        </p:spPr>
        <p:txBody>
          <a:bodyPr wrap="square" lIns="84216" tIns="42108" rIns="84216" bIns="42108" rtlCol="0">
            <a:spAutoFit/>
          </a:bodyPr>
          <a:lstStyle/>
          <a:p>
            <a:r>
              <a:rPr lang="en-US" sz="1700" dirty="0" err="1"/>
              <a:t>WaSSI</a:t>
            </a:r>
            <a:r>
              <a:rPr lang="en-US" sz="1700" dirty="0"/>
              <a:t> estimated using </a:t>
            </a:r>
            <a:r>
              <a:rPr lang="en-US" sz="1700" i="1" dirty="0" err="1"/>
              <a:t>WaSSI</a:t>
            </a:r>
            <a:r>
              <a:rPr lang="en-US" sz="1700" i="1" dirty="0"/>
              <a:t> Ecosystems Services Model</a:t>
            </a:r>
            <a:r>
              <a:rPr lang="en-US" sz="1700" dirty="0"/>
              <a:t> by NC State, USDA, and US Forest Service</a:t>
            </a:r>
            <a:endParaRPr lang="en-US" sz="1700" i="1" dirty="0"/>
          </a:p>
        </p:txBody>
      </p:sp>
      <p:sp>
        <p:nvSpPr>
          <p:cNvPr id="6" name="Slide Number Placeholder 5"/>
          <p:cNvSpPr>
            <a:spLocks noGrp="1"/>
          </p:cNvSpPr>
          <p:nvPr>
            <p:ph type="sldNum" sz="quarter" idx="4"/>
          </p:nvPr>
        </p:nvSpPr>
        <p:spPr/>
        <p:txBody>
          <a:bodyPr/>
          <a:lstStyle/>
          <a:p>
            <a:fld id="{1136933C-3588-4702-9BB6-6B5171D99713}" type="slidenum">
              <a:rPr lang="en-US" smtClean="0">
                <a:solidFill>
                  <a:srgbClr val="4F81BD">
                    <a:lumMod val="75000"/>
                  </a:srgbClr>
                </a:solidFill>
              </a:rPr>
              <a:pPr/>
              <a:t>28</a:t>
            </a:fld>
            <a:endParaRPr lang="en-US" dirty="0">
              <a:solidFill>
                <a:srgbClr val="4F81BD">
                  <a:lumMod val="75000"/>
                </a:srgbClr>
              </a:solidFill>
            </a:endParaRPr>
          </a:p>
        </p:txBody>
      </p:sp>
    </p:spTree>
    <p:extLst>
      <p:ext uri="{BB962C8B-B14F-4D97-AF65-F5344CB8AC3E}">
        <p14:creationId xmlns:p14="http://schemas.microsoft.com/office/powerpoint/2010/main" val="511330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400"/>
            <a:ext cx="8801100" cy="627240"/>
          </a:xfrm>
        </p:spPr>
        <p:txBody>
          <a:bodyPr>
            <a:noAutofit/>
          </a:bodyPr>
          <a:lstStyle/>
          <a:p>
            <a:r>
              <a:rPr lang="en-US" sz="2400" b="1" dirty="0" smtClean="0"/>
              <a:t>Scenario 2: Supplying Water </a:t>
            </a:r>
            <a:r>
              <a:rPr lang="en-US" sz="2400" b="1" dirty="0"/>
              <a:t>S</a:t>
            </a:r>
            <a:r>
              <a:rPr lang="en-US" sz="2400" b="1" dirty="0" smtClean="0"/>
              <a:t>tressed </a:t>
            </a:r>
            <a:r>
              <a:rPr lang="en-US" sz="2400" b="1" dirty="0"/>
              <a:t>C</a:t>
            </a:r>
            <a:r>
              <a:rPr lang="en-US" sz="2400" b="1" dirty="0" smtClean="0"/>
              <a:t>ounties</a:t>
            </a:r>
            <a:endParaRPr lang="en-US" sz="2400" b="1" dirty="0"/>
          </a:p>
        </p:txBody>
      </p:sp>
      <p:sp>
        <p:nvSpPr>
          <p:cNvPr id="5" name="TextBox 4"/>
          <p:cNvSpPr txBox="1"/>
          <p:nvPr/>
        </p:nvSpPr>
        <p:spPr>
          <a:xfrm>
            <a:off x="4630333" y="3048000"/>
            <a:ext cx="1600200" cy="461665"/>
          </a:xfrm>
          <a:prstGeom prst="rect">
            <a:avLst/>
          </a:prstGeom>
          <a:solidFill>
            <a:schemeClr val="bg1"/>
          </a:solidFill>
          <a:ln>
            <a:solidFill>
              <a:schemeClr val="tx1"/>
            </a:solidFill>
          </a:ln>
        </p:spPr>
        <p:txBody>
          <a:bodyPr wrap="square" rtlCol="0">
            <a:spAutoFit/>
          </a:bodyPr>
          <a:lstStyle/>
          <a:p>
            <a:r>
              <a:rPr lang="en-US" sz="1200" b="1" dirty="0" smtClean="0"/>
              <a:t>Potable water pumping</a:t>
            </a:r>
            <a:endParaRPr lang="en-US" sz="1200" b="1" dirty="0"/>
          </a:p>
        </p:txBody>
      </p:sp>
      <p:sp>
        <p:nvSpPr>
          <p:cNvPr id="6" name="TextBox 5"/>
          <p:cNvSpPr txBox="1"/>
          <p:nvPr/>
        </p:nvSpPr>
        <p:spPr>
          <a:xfrm>
            <a:off x="533400" y="4953000"/>
            <a:ext cx="8077200" cy="1631216"/>
          </a:xfrm>
          <a:prstGeom prst="rect">
            <a:avLst/>
          </a:prstGeom>
          <a:noFill/>
        </p:spPr>
        <p:txBody>
          <a:bodyPr wrap="square" rtlCol="0">
            <a:spAutoFit/>
          </a:bodyPr>
          <a:lstStyle/>
          <a:p>
            <a:r>
              <a:rPr lang="en-US" sz="2000" dirty="0" smtClean="0"/>
              <a:t>Supplying public water for counties with </a:t>
            </a:r>
            <a:r>
              <a:rPr lang="en-US" sz="2000" dirty="0" err="1" smtClean="0"/>
              <a:t>WaSSI</a:t>
            </a:r>
            <a:r>
              <a:rPr lang="en-US" sz="2000" dirty="0" smtClean="0"/>
              <a:t> &gt; 1 and 250 miles from a coastline would require </a:t>
            </a:r>
            <a:r>
              <a:rPr lang="en-US" sz="2000" b="1" dirty="0" smtClean="0"/>
              <a:t>0.5% of projected 2017 electricity production</a:t>
            </a:r>
          </a:p>
          <a:p>
            <a:endParaRPr lang="en-US" sz="2000" dirty="0" smtClean="0"/>
          </a:p>
          <a:p>
            <a:r>
              <a:rPr lang="en-US" sz="2000" i="1" dirty="0" smtClean="0"/>
              <a:t>More likely that these counties would diversify water sources and some could meet a portion of their public water demand from seawater.</a:t>
            </a:r>
            <a:endParaRPr lang="en-US" sz="2000" i="1" dirty="0"/>
          </a:p>
        </p:txBody>
      </p:sp>
      <p:sp>
        <p:nvSpPr>
          <p:cNvPr id="7" name="Slide Number Placeholder 6"/>
          <p:cNvSpPr>
            <a:spLocks noGrp="1"/>
          </p:cNvSpPr>
          <p:nvPr>
            <p:ph type="sldNum" sz="quarter" idx="4"/>
          </p:nvPr>
        </p:nvSpPr>
        <p:spPr/>
        <p:txBody>
          <a:bodyPr/>
          <a:lstStyle/>
          <a:p>
            <a:fld id="{1136933C-3588-4702-9BB6-6B5171D99713}" type="slidenum">
              <a:rPr lang="en-US" smtClean="0">
                <a:solidFill>
                  <a:srgbClr val="4F81BD">
                    <a:lumMod val="75000"/>
                  </a:srgbClr>
                </a:solidFill>
              </a:rPr>
              <a:pPr/>
              <a:t>29</a:t>
            </a:fld>
            <a:endParaRPr lang="en-US" dirty="0">
              <a:solidFill>
                <a:srgbClr val="4F81BD">
                  <a:lumMod val="75000"/>
                </a:srgbClr>
              </a:solidFill>
            </a:endParaRP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1649008" y="800816"/>
            <a:ext cx="5962650" cy="3874135"/>
          </a:xfrm>
          <a:prstGeom prst="rect">
            <a:avLst/>
          </a:prstGeom>
          <a:noFill/>
        </p:spPr>
      </p:pic>
    </p:spTree>
    <p:extLst>
      <p:ext uri="{BB962C8B-B14F-4D97-AF65-F5344CB8AC3E}">
        <p14:creationId xmlns:p14="http://schemas.microsoft.com/office/powerpoint/2010/main" val="31539790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txBox="1">
            <a:spLocks/>
          </p:cNvSpPr>
          <p:nvPr/>
        </p:nvSpPr>
        <p:spPr>
          <a:xfrm>
            <a:off x="8890287" y="6479511"/>
            <a:ext cx="47111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36933C-3588-4702-9BB6-6B5171D99713}" type="slidenum">
              <a:rPr lang="en-US" sz="1200" smtClean="0">
                <a:solidFill>
                  <a:srgbClr val="4F81BD">
                    <a:lumMod val="75000"/>
                  </a:srgbClr>
                </a:solidFill>
              </a:rPr>
              <a:pPr/>
              <a:t>3</a:t>
            </a:fld>
            <a:endParaRPr lang="en-US" sz="1200" dirty="0">
              <a:solidFill>
                <a:srgbClr val="4F81BD">
                  <a:lumMod val="75000"/>
                </a:srgbClr>
              </a:solidFill>
            </a:endParaRPr>
          </a:p>
        </p:txBody>
      </p:sp>
      <p:pic>
        <p:nvPicPr>
          <p:cNvPr id="7" name="Picture 6" descr="P:\SK\Melissa\Picture1.png"/>
          <p:cNvPicPr/>
          <p:nvPr/>
        </p:nvPicPr>
        <p:blipFill>
          <a:blip r:embed="rId3">
            <a:extLst>
              <a:ext uri="{28A0092B-C50C-407E-A947-70E740481C1C}">
                <a14:useLocalDpi xmlns:a14="http://schemas.microsoft.com/office/drawing/2010/main" val="0"/>
              </a:ext>
            </a:extLst>
          </a:blip>
          <a:srcRect/>
          <a:stretch>
            <a:fillRect/>
          </a:stretch>
        </p:blipFill>
        <p:spPr bwMode="auto">
          <a:xfrm>
            <a:off x="0" y="957067"/>
            <a:ext cx="9144000" cy="5421682"/>
          </a:xfrm>
          <a:prstGeom prst="rect">
            <a:avLst/>
          </a:prstGeom>
          <a:noFill/>
          <a:ln>
            <a:noFill/>
          </a:ln>
        </p:spPr>
      </p:pic>
      <p:sp>
        <p:nvSpPr>
          <p:cNvPr id="2" name="Rectangle 1"/>
          <p:cNvSpPr/>
          <p:nvPr/>
        </p:nvSpPr>
        <p:spPr>
          <a:xfrm>
            <a:off x="1" y="67734"/>
            <a:ext cx="9144000" cy="425758"/>
          </a:xfrm>
          <a:prstGeom prst="rect">
            <a:avLst/>
          </a:prstGeom>
        </p:spPr>
        <p:txBody>
          <a:bodyPr wrap="square">
            <a:spAutoFit/>
          </a:bodyPr>
          <a:lstStyle/>
          <a:p>
            <a:pPr marR="0" algn="ctr">
              <a:lnSpc>
                <a:spcPts val="2580"/>
              </a:lnSpc>
            </a:pPr>
            <a:r>
              <a:rPr lang="en-US" sz="2400" b="1" dirty="0">
                <a:solidFill>
                  <a:schemeClr val="tx2"/>
                </a:solidFill>
                <a:latin typeface="Calibri" panose="020F0502020204030204" pitchFamily="34" charset="0"/>
                <a:ea typeface="Calibri" panose="020F0502020204030204" pitchFamily="34" charset="0"/>
                <a:cs typeface="Arial" panose="020B0604020202020204" pitchFamily="34" charset="0"/>
              </a:rPr>
              <a:t>AMO </a:t>
            </a:r>
            <a:r>
              <a:rPr lang="en-US" sz="2400" b="1" dirty="0" smtClean="0">
                <a:solidFill>
                  <a:schemeClr val="tx2"/>
                </a:solidFill>
                <a:latin typeface="Calibri" panose="020F0502020204030204" pitchFamily="34" charset="0"/>
                <a:ea typeface="Calibri" panose="020F0502020204030204" pitchFamily="34" charset="0"/>
                <a:cs typeface="Arial" panose="020B0604020202020204" pitchFamily="34" charset="0"/>
              </a:rPr>
              <a:t>Multi-Year Program Plan (MY</a:t>
            </a:r>
            <a:r>
              <a:rPr lang="en-US" sz="2400" b="1" dirty="0">
                <a:solidFill>
                  <a:schemeClr val="tx2"/>
                </a:solidFill>
                <a:latin typeface="Calibri" panose="020F0502020204030204" pitchFamily="34" charset="0"/>
                <a:ea typeface="Calibri" panose="020F0502020204030204" pitchFamily="34" charset="0"/>
                <a:cs typeface="Arial" panose="020B0604020202020204" pitchFamily="34" charset="0"/>
              </a:rPr>
              <a:t>PP) </a:t>
            </a:r>
            <a:r>
              <a:rPr lang="en-US" sz="2400" b="1" dirty="0" smtClean="0">
                <a:solidFill>
                  <a:schemeClr val="tx2"/>
                </a:solidFill>
                <a:latin typeface="Calibri" panose="020F0502020204030204" pitchFamily="34" charset="0"/>
                <a:ea typeface="Calibri" panose="020F0502020204030204" pitchFamily="34" charset="0"/>
                <a:cs typeface="Arial" panose="020B0604020202020204" pitchFamily="34" charset="0"/>
              </a:rPr>
              <a:t>Framework and </a:t>
            </a:r>
            <a:r>
              <a:rPr lang="en-US" sz="2400" b="1" dirty="0">
                <a:solidFill>
                  <a:schemeClr val="tx2"/>
                </a:solidFill>
                <a:latin typeface="Calibri" panose="020F0502020204030204" pitchFamily="34" charset="0"/>
                <a:ea typeface="Calibri" panose="020F0502020204030204" pitchFamily="34" charset="0"/>
                <a:cs typeface="Arial" panose="020B0604020202020204" pitchFamily="34" charset="0"/>
              </a:rPr>
              <a:t>Clean Water </a:t>
            </a:r>
          </a:p>
        </p:txBody>
      </p:sp>
      <p:sp>
        <p:nvSpPr>
          <p:cNvPr id="3" name="Rounded Rectangle 2"/>
          <p:cNvSpPr/>
          <p:nvPr/>
        </p:nvSpPr>
        <p:spPr bwMode="auto">
          <a:xfrm>
            <a:off x="7833223" y="1515410"/>
            <a:ext cx="1031018" cy="679041"/>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tx2"/>
              </a:solidFill>
              <a:effectLst/>
              <a:latin typeface="Calibri" pitchFamily="34" charset="0"/>
            </a:endParaRPr>
          </a:p>
        </p:txBody>
      </p:sp>
      <p:sp>
        <p:nvSpPr>
          <p:cNvPr id="8" name="Rounded Rectangle 7"/>
          <p:cNvSpPr/>
          <p:nvPr/>
        </p:nvSpPr>
        <p:spPr bwMode="auto">
          <a:xfrm>
            <a:off x="7847317" y="3038465"/>
            <a:ext cx="1031018" cy="853587"/>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tx2"/>
              </a:solidFill>
              <a:effectLst/>
              <a:latin typeface="Calibri" pitchFamily="34" charset="0"/>
            </a:endParaRPr>
          </a:p>
        </p:txBody>
      </p:sp>
      <p:sp>
        <p:nvSpPr>
          <p:cNvPr id="9" name="Rounded Rectangle 8"/>
          <p:cNvSpPr/>
          <p:nvPr/>
        </p:nvSpPr>
        <p:spPr bwMode="auto">
          <a:xfrm>
            <a:off x="265559" y="2560621"/>
            <a:ext cx="1031018" cy="853588"/>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tx2"/>
              </a:solidFill>
              <a:effectLst/>
              <a:latin typeface="Calibri" pitchFamily="34" charset="0"/>
            </a:endParaRPr>
          </a:p>
        </p:txBody>
      </p:sp>
      <p:sp>
        <p:nvSpPr>
          <p:cNvPr id="11" name="Rounded Rectangle 10"/>
          <p:cNvSpPr/>
          <p:nvPr/>
        </p:nvSpPr>
        <p:spPr bwMode="auto">
          <a:xfrm>
            <a:off x="254505" y="3542960"/>
            <a:ext cx="1031018" cy="853588"/>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tx2"/>
              </a:solidFill>
              <a:effectLst/>
              <a:latin typeface="Calibri" pitchFamily="34" charset="0"/>
            </a:endParaRPr>
          </a:p>
        </p:txBody>
      </p:sp>
      <p:sp>
        <p:nvSpPr>
          <p:cNvPr id="18" name="Rounded Rectangle 17"/>
          <p:cNvSpPr/>
          <p:nvPr/>
        </p:nvSpPr>
        <p:spPr bwMode="auto">
          <a:xfrm>
            <a:off x="254505" y="1530987"/>
            <a:ext cx="1031018" cy="853588"/>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tx2"/>
              </a:solidFill>
              <a:effectLst/>
              <a:latin typeface="Calibri" pitchFamily="34" charset="0"/>
            </a:endParaRPr>
          </a:p>
        </p:txBody>
      </p:sp>
      <p:sp>
        <p:nvSpPr>
          <p:cNvPr id="22" name="Rounded Rectangle 21"/>
          <p:cNvSpPr/>
          <p:nvPr/>
        </p:nvSpPr>
        <p:spPr bwMode="auto">
          <a:xfrm>
            <a:off x="176028" y="1439960"/>
            <a:ext cx="8763654" cy="4866461"/>
          </a:xfrm>
          <a:prstGeom prst="roundRect">
            <a:avLst>
              <a:gd name="adj" fmla="val 3490"/>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tx2"/>
              </a:solidFill>
              <a:effectLst/>
              <a:latin typeface="Calibri" pitchFamily="34" charset="0"/>
            </a:endParaRPr>
          </a:p>
        </p:txBody>
      </p:sp>
      <p:pic>
        <p:nvPicPr>
          <p:cNvPr id="10" name="Picture 9"/>
          <p:cNvPicPr>
            <a:picLocks noChangeAspect="1"/>
          </p:cNvPicPr>
          <p:nvPr/>
        </p:nvPicPr>
        <p:blipFill>
          <a:blip r:embed="rId4"/>
          <a:stretch>
            <a:fillRect/>
          </a:stretch>
        </p:blipFill>
        <p:spPr>
          <a:xfrm>
            <a:off x="1653250" y="1498035"/>
            <a:ext cx="5844829" cy="4460240"/>
          </a:xfrm>
          <a:prstGeom prst="rect">
            <a:avLst/>
          </a:prstGeom>
        </p:spPr>
      </p:pic>
      <p:sp>
        <p:nvSpPr>
          <p:cNvPr id="216" name="Rounded Rectangle 215"/>
          <p:cNvSpPr/>
          <p:nvPr/>
        </p:nvSpPr>
        <p:spPr bwMode="auto">
          <a:xfrm>
            <a:off x="1890058" y="1824736"/>
            <a:ext cx="2107775" cy="453079"/>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tx2"/>
              </a:solidFill>
              <a:effectLst/>
              <a:latin typeface="Calibri" pitchFamily="34" charset="0"/>
            </a:endParaRPr>
          </a:p>
        </p:txBody>
      </p:sp>
      <p:sp>
        <p:nvSpPr>
          <p:cNvPr id="217" name="Rounded Rectangle 216"/>
          <p:cNvSpPr/>
          <p:nvPr/>
        </p:nvSpPr>
        <p:spPr bwMode="auto">
          <a:xfrm>
            <a:off x="3011776" y="5033715"/>
            <a:ext cx="1052224" cy="488414"/>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tx2"/>
              </a:solidFill>
              <a:effectLst/>
              <a:latin typeface="Calibri" pitchFamily="34" charset="0"/>
            </a:endParaRPr>
          </a:p>
        </p:txBody>
      </p:sp>
      <p:sp>
        <p:nvSpPr>
          <p:cNvPr id="218" name="Rounded Rectangle 217"/>
          <p:cNvSpPr/>
          <p:nvPr/>
        </p:nvSpPr>
        <p:spPr bwMode="auto">
          <a:xfrm>
            <a:off x="1893637" y="3113475"/>
            <a:ext cx="1367463" cy="520699"/>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tx2"/>
              </a:solidFill>
              <a:effectLst/>
              <a:latin typeface="Calibri" pitchFamily="34" charset="0"/>
            </a:endParaRPr>
          </a:p>
        </p:txBody>
      </p:sp>
      <p:sp>
        <p:nvSpPr>
          <p:cNvPr id="219" name="Rounded Rectangle 218"/>
          <p:cNvSpPr/>
          <p:nvPr/>
        </p:nvSpPr>
        <p:spPr bwMode="auto">
          <a:xfrm>
            <a:off x="1709981" y="3895795"/>
            <a:ext cx="1510739" cy="619760"/>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tx2"/>
              </a:solidFill>
              <a:effectLst/>
              <a:latin typeface="Calibri" pitchFamily="34" charset="0"/>
            </a:endParaRPr>
          </a:p>
        </p:txBody>
      </p:sp>
      <p:sp>
        <p:nvSpPr>
          <p:cNvPr id="220" name="Rounded Rectangle 219"/>
          <p:cNvSpPr/>
          <p:nvPr/>
        </p:nvSpPr>
        <p:spPr bwMode="auto">
          <a:xfrm>
            <a:off x="4135120" y="5171034"/>
            <a:ext cx="975360" cy="528144"/>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tx2"/>
              </a:solidFill>
              <a:effectLst/>
              <a:latin typeface="Calibri" pitchFamily="34" charset="0"/>
            </a:endParaRPr>
          </a:p>
        </p:txBody>
      </p:sp>
      <p:sp>
        <p:nvSpPr>
          <p:cNvPr id="221" name="Rounded Rectangle 220"/>
          <p:cNvSpPr/>
          <p:nvPr/>
        </p:nvSpPr>
        <p:spPr bwMode="auto">
          <a:xfrm>
            <a:off x="5882640" y="3651955"/>
            <a:ext cx="1273139" cy="440471"/>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tx2"/>
              </a:solidFill>
              <a:effectLst/>
              <a:latin typeface="Calibri" pitchFamily="34" charset="0"/>
            </a:endParaRPr>
          </a:p>
        </p:txBody>
      </p:sp>
      <p:sp>
        <p:nvSpPr>
          <p:cNvPr id="222" name="Rounded Rectangle 221"/>
          <p:cNvSpPr/>
          <p:nvPr/>
        </p:nvSpPr>
        <p:spPr bwMode="auto">
          <a:xfrm>
            <a:off x="5842000" y="2917895"/>
            <a:ext cx="1315299" cy="426035"/>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tx2"/>
              </a:solidFill>
              <a:effectLst/>
              <a:latin typeface="Calibri" pitchFamily="34" charset="0"/>
            </a:endParaRPr>
          </a:p>
        </p:txBody>
      </p:sp>
      <p:sp>
        <p:nvSpPr>
          <p:cNvPr id="223" name="Rounded Rectangle 222"/>
          <p:cNvSpPr/>
          <p:nvPr/>
        </p:nvSpPr>
        <p:spPr bwMode="auto">
          <a:xfrm>
            <a:off x="2141220" y="2402275"/>
            <a:ext cx="1445133" cy="482600"/>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tx2"/>
              </a:solidFill>
              <a:effectLst/>
              <a:latin typeface="Calibri" pitchFamily="34" charset="0"/>
            </a:endParaRPr>
          </a:p>
        </p:txBody>
      </p:sp>
      <p:sp>
        <p:nvSpPr>
          <p:cNvPr id="224" name="Rounded Rectangle 223"/>
          <p:cNvSpPr/>
          <p:nvPr/>
        </p:nvSpPr>
        <p:spPr bwMode="auto">
          <a:xfrm>
            <a:off x="5173981" y="4899095"/>
            <a:ext cx="927100" cy="431800"/>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tx2"/>
              </a:solidFill>
              <a:effectLst/>
              <a:latin typeface="Calibri" pitchFamily="34" charset="0"/>
            </a:endParaRPr>
          </a:p>
        </p:txBody>
      </p:sp>
      <p:sp>
        <p:nvSpPr>
          <p:cNvPr id="225" name="Rounded Rectangle 224"/>
          <p:cNvSpPr/>
          <p:nvPr/>
        </p:nvSpPr>
        <p:spPr bwMode="auto">
          <a:xfrm>
            <a:off x="5575300" y="4307275"/>
            <a:ext cx="1142999" cy="508000"/>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tx2"/>
              </a:solidFill>
              <a:effectLst/>
              <a:latin typeface="Calibri" pitchFamily="34" charset="0"/>
            </a:endParaRPr>
          </a:p>
        </p:txBody>
      </p:sp>
      <p:sp>
        <p:nvSpPr>
          <p:cNvPr id="226" name="Rounded Rectangle 225"/>
          <p:cNvSpPr/>
          <p:nvPr/>
        </p:nvSpPr>
        <p:spPr bwMode="auto">
          <a:xfrm>
            <a:off x="2692400" y="4596835"/>
            <a:ext cx="1041399" cy="345440"/>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tx2"/>
              </a:solidFill>
              <a:effectLst/>
              <a:latin typeface="Calibri" pitchFamily="34" charset="0"/>
            </a:endParaRPr>
          </a:p>
        </p:txBody>
      </p:sp>
      <p:sp>
        <p:nvSpPr>
          <p:cNvPr id="227" name="Rounded Rectangle 226"/>
          <p:cNvSpPr/>
          <p:nvPr/>
        </p:nvSpPr>
        <p:spPr bwMode="auto">
          <a:xfrm>
            <a:off x="5560060" y="2244795"/>
            <a:ext cx="1389380" cy="469899"/>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tx2"/>
              </a:solidFill>
              <a:effectLst/>
              <a:latin typeface="Calibri" pitchFamily="34" charset="0"/>
            </a:endParaRPr>
          </a:p>
        </p:txBody>
      </p:sp>
      <p:sp>
        <p:nvSpPr>
          <p:cNvPr id="228" name="Rounded Rectangle 227"/>
          <p:cNvSpPr/>
          <p:nvPr/>
        </p:nvSpPr>
        <p:spPr bwMode="auto">
          <a:xfrm>
            <a:off x="5026660" y="1838116"/>
            <a:ext cx="2006600" cy="360959"/>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tx2"/>
              </a:solidFill>
              <a:effectLst/>
              <a:latin typeface="Calibri" pitchFamily="34" charset="0"/>
            </a:endParaRPr>
          </a:p>
        </p:txBody>
      </p:sp>
      <p:sp>
        <p:nvSpPr>
          <p:cNvPr id="229" name="Rounded Rectangle 228"/>
          <p:cNvSpPr/>
          <p:nvPr/>
        </p:nvSpPr>
        <p:spPr bwMode="auto">
          <a:xfrm>
            <a:off x="4038600" y="1530497"/>
            <a:ext cx="990600" cy="495858"/>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tx2"/>
              </a:solidFill>
              <a:effectLst/>
              <a:latin typeface="Calibri" pitchFamily="34" charset="0"/>
            </a:endParaRPr>
          </a:p>
        </p:txBody>
      </p:sp>
      <p:sp>
        <p:nvSpPr>
          <p:cNvPr id="28" name="TextBox 27"/>
          <p:cNvSpPr txBox="1"/>
          <p:nvPr/>
        </p:nvSpPr>
        <p:spPr>
          <a:xfrm>
            <a:off x="0" y="442760"/>
            <a:ext cx="9143999" cy="317516"/>
          </a:xfrm>
          <a:prstGeom prst="rect">
            <a:avLst/>
          </a:prstGeom>
          <a:ln w="25400" cmpd="sng">
            <a:noFill/>
          </a:ln>
        </p:spPr>
        <p:txBody>
          <a:bodyPr vert="horz" wrap="square" lIns="91440" tIns="45720" rIns="91440" bIns="45720" rtlCol="0">
            <a:noAutofit/>
          </a:bodyPr>
          <a:lstStyle/>
          <a:p>
            <a:pPr algn="ctr"/>
            <a:r>
              <a:rPr lang="en-US" sz="1400" i="1" dirty="0"/>
              <a:t> https://energy.gov/eere/amo/downloads/advanced-manufacturing-office-amo-multi-year-program-plan-fiscal-years-2017</a:t>
            </a:r>
            <a:endParaRPr lang="en-US" sz="1400" i="1" dirty="0" smtClean="0"/>
          </a:p>
        </p:txBody>
      </p:sp>
      <p:sp>
        <p:nvSpPr>
          <p:cNvPr id="29" name="TextBox 28"/>
          <p:cNvSpPr txBox="1"/>
          <p:nvPr/>
        </p:nvSpPr>
        <p:spPr>
          <a:xfrm>
            <a:off x="1" y="6352896"/>
            <a:ext cx="9143998" cy="317516"/>
          </a:xfrm>
          <a:prstGeom prst="rect">
            <a:avLst/>
          </a:prstGeom>
          <a:ln w="25400" cmpd="sng">
            <a:noFill/>
          </a:ln>
        </p:spPr>
        <p:txBody>
          <a:bodyPr vert="horz" wrap="square" lIns="91440" tIns="45720" rIns="91440" bIns="45720" rtlCol="0">
            <a:noAutofit/>
          </a:bodyPr>
          <a:lstStyle/>
          <a:p>
            <a:pPr algn="ctr"/>
            <a:r>
              <a:rPr lang="en-US" sz="1600" b="1" i="1" dirty="0"/>
              <a:t> </a:t>
            </a:r>
            <a:r>
              <a:rPr lang="en-US" sz="1600" b="1" i="1" dirty="0" smtClean="0"/>
              <a:t>Manufacturing Technology Assessments can be found here:</a:t>
            </a:r>
          </a:p>
          <a:p>
            <a:pPr algn="ctr"/>
            <a:r>
              <a:rPr lang="en-US" sz="1400" dirty="0"/>
              <a:t>https://energy.gov/under-secretary-science-and-energy/quadrennial-technology-review-2015-omnibus#chap6ta</a:t>
            </a:r>
          </a:p>
          <a:p>
            <a:pPr algn="ctr"/>
            <a:endParaRPr lang="en-US" sz="1600" i="1" dirty="0" smtClean="0"/>
          </a:p>
        </p:txBody>
      </p:sp>
    </p:spTree>
    <p:extLst>
      <p:ext uri="{BB962C8B-B14F-4D97-AF65-F5344CB8AC3E}">
        <p14:creationId xmlns:p14="http://schemas.microsoft.com/office/powerpoint/2010/main" val="40297899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6"/>
                                        </p:tgtEl>
                                        <p:attrNameLst>
                                          <p:attrName>style.visibility</p:attrName>
                                        </p:attrNameLst>
                                      </p:cBhvr>
                                      <p:to>
                                        <p:strVal val="visible"/>
                                      </p:to>
                                    </p:set>
                                    <p:anim calcmode="lin" valueType="num">
                                      <p:cBhvr additive="base">
                                        <p:cTn id="37" dur="500" fill="hold"/>
                                        <p:tgtEl>
                                          <p:spTgt spid="216"/>
                                        </p:tgtEl>
                                        <p:attrNameLst>
                                          <p:attrName>ppt_x</p:attrName>
                                        </p:attrNameLst>
                                      </p:cBhvr>
                                      <p:tavLst>
                                        <p:tav tm="0">
                                          <p:val>
                                            <p:strVal val="#ppt_x"/>
                                          </p:val>
                                        </p:tav>
                                        <p:tav tm="100000">
                                          <p:val>
                                            <p:strVal val="#ppt_x"/>
                                          </p:val>
                                        </p:tav>
                                      </p:tavLst>
                                    </p:anim>
                                    <p:anim calcmode="lin" valueType="num">
                                      <p:cBhvr additive="base">
                                        <p:cTn id="38" dur="500" fill="hold"/>
                                        <p:tgtEl>
                                          <p:spTgt spid="2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3"/>
                                        </p:tgtEl>
                                        <p:attrNameLst>
                                          <p:attrName>style.visibility</p:attrName>
                                        </p:attrNameLst>
                                      </p:cBhvr>
                                      <p:to>
                                        <p:strVal val="visible"/>
                                      </p:to>
                                    </p:set>
                                    <p:anim calcmode="lin" valueType="num">
                                      <p:cBhvr additive="base">
                                        <p:cTn id="43" dur="500" fill="hold"/>
                                        <p:tgtEl>
                                          <p:spTgt spid="223"/>
                                        </p:tgtEl>
                                        <p:attrNameLst>
                                          <p:attrName>ppt_x</p:attrName>
                                        </p:attrNameLst>
                                      </p:cBhvr>
                                      <p:tavLst>
                                        <p:tav tm="0">
                                          <p:val>
                                            <p:strVal val="#ppt_x"/>
                                          </p:val>
                                        </p:tav>
                                        <p:tav tm="100000">
                                          <p:val>
                                            <p:strVal val="#ppt_x"/>
                                          </p:val>
                                        </p:tav>
                                      </p:tavLst>
                                    </p:anim>
                                    <p:anim calcmode="lin" valueType="num">
                                      <p:cBhvr additive="base">
                                        <p:cTn id="44" dur="500" fill="hold"/>
                                        <p:tgtEl>
                                          <p:spTgt spid="22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8"/>
                                        </p:tgtEl>
                                        <p:attrNameLst>
                                          <p:attrName>style.visibility</p:attrName>
                                        </p:attrNameLst>
                                      </p:cBhvr>
                                      <p:to>
                                        <p:strVal val="visible"/>
                                      </p:to>
                                    </p:set>
                                    <p:anim calcmode="lin" valueType="num">
                                      <p:cBhvr additive="base">
                                        <p:cTn id="47" dur="500" fill="hold"/>
                                        <p:tgtEl>
                                          <p:spTgt spid="218"/>
                                        </p:tgtEl>
                                        <p:attrNameLst>
                                          <p:attrName>ppt_x</p:attrName>
                                        </p:attrNameLst>
                                      </p:cBhvr>
                                      <p:tavLst>
                                        <p:tav tm="0">
                                          <p:val>
                                            <p:strVal val="#ppt_x"/>
                                          </p:val>
                                        </p:tav>
                                        <p:tav tm="100000">
                                          <p:val>
                                            <p:strVal val="#ppt_x"/>
                                          </p:val>
                                        </p:tav>
                                      </p:tavLst>
                                    </p:anim>
                                    <p:anim calcmode="lin" valueType="num">
                                      <p:cBhvr additive="base">
                                        <p:cTn id="48" dur="500" fill="hold"/>
                                        <p:tgtEl>
                                          <p:spTgt spid="21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6"/>
                                        </p:tgtEl>
                                        <p:attrNameLst>
                                          <p:attrName>style.visibility</p:attrName>
                                        </p:attrNameLst>
                                      </p:cBhvr>
                                      <p:to>
                                        <p:strVal val="visible"/>
                                      </p:to>
                                    </p:set>
                                    <p:anim calcmode="lin" valueType="num">
                                      <p:cBhvr additive="base">
                                        <p:cTn id="51" dur="500" fill="hold"/>
                                        <p:tgtEl>
                                          <p:spTgt spid="226"/>
                                        </p:tgtEl>
                                        <p:attrNameLst>
                                          <p:attrName>ppt_x</p:attrName>
                                        </p:attrNameLst>
                                      </p:cBhvr>
                                      <p:tavLst>
                                        <p:tav tm="0">
                                          <p:val>
                                            <p:strVal val="#ppt_x"/>
                                          </p:val>
                                        </p:tav>
                                        <p:tav tm="100000">
                                          <p:val>
                                            <p:strVal val="#ppt_x"/>
                                          </p:val>
                                        </p:tav>
                                      </p:tavLst>
                                    </p:anim>
                                    <p:anim calcmode="lin" valueType="num">
                                      <p:cBhvr additive="base">
                                        <p:cTn id="52" dur="500" fill="hold"/>
                                        <p:tgtEl>
                                          <p:spTgt spid="22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19"/>
                                        </p:tgtEl>
                                        <p:attrNameLst>
                                          <p:attrName>style.visibility</p:attrName>
                                        </p:attrNameLst>
                                      </p:cBhvr>
                                      <p:to>
                                        <p:strVal val="visible"/>
                                      </p:to>
                                    </p:set>
                                    <p:anim calcmode="lin" valueType="num">
                                      <p:cBhvr additive="base">
                                        <p:cTn id="57" dur="500" fill="hold"/>
                                        <p:tgtEl>
                                          <p:spTgt spid="219"/>
                                        </p:tgtEl>
                                        <p:attrNameLst>
                                          <p:attrName>ppt_x</p:attrName>
                                        </p:attrNameLst>
                                      </p:cBhvr>
                                      <p:tavLst>
                                        <p:tav tm="0">
                                          <p:val>
                                            <p:strVal val="#ppt_x"/>
                                          </p:val>
                                        </p:tav>
                                        <p:tav tm="100000">
                                          <p:val>
                                            <p:strVal val="#ppt_x"/>
                                          </p:val>
                                        </p:tav>
                                      </p:tavLst>
                                    </p:anim>
                                    <p:anim calcmode="lin" valueType="num">
                                      <p:cBhvr additive="base">
                                        <p:cTn id="58" dur="500" fill="hold"/>
                                        <p:tgtEl>
                                          <p:spTgt spid="21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17"/>
                                        </p:tgtEl>
                                        <p:attrNameLst>
                                          <p:attrName>style.visibility</p:attrName>
                                        </p:attrNameLst>
                                      </p:cBhvr>
                                      <p:to>
                                        <p:strVal val="visible"/>
                                      </p:to>
                                    </p:set>
                                    <p:anim calcmode="lin" valueType="num">
                                      <p:cBhvr additive="base">
                                        <p:cTn id="61" dur="500" fill="hold"/>
                                        <p:tgtEl>
                                          <p:spTgt spid="217"/>
                                        </p:tgtEl>
                                        <p:attrNameLst>
                                          <p:attrName>ppt_x</p:attrName>
                                        </p:attrNameLst>
                                      </p:cBhvr>
                                      <p:tavLst>
                                        <p:tav tm="0">
                                          <p:val>
                                            <p:strVal val="#ppt_x"/>
                                          </p:val>
                                        </p:tav>
                                        <p:tav tm="100000">
                                          <p:val>
                                            <p:strVal val="#ppt_x"/>
                                          </p:val>
                                        </p:tav>
                                      </p:tavLst>
                                    </p:anim>
                                    <p:anim calcmode="lin" valueType="num">
                                      <p:cBhvr additive="base">
                                        <p:cTn id="62" dur="500" fill="hold"/>
                                        <p:tgtEl>
                                          <p:spTgt spid="21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20"/>
                                        </p:tgtEl>
                                        <p:attrNameLst>
                                          <p:attrName>style.visibility</p:attrName>
                                        </p:attrNameLst>
                                      </p:cBhvr>
                                      <p:to>
                                        <p:strVal val="visible"/>
                                      </p:to>
                                    </p:set>
                                    <p:anim calcmode="lin" valueType="num">
                                      <p:cBhvr additive="base">
                                        <p:cTn id="67" dur="500" fill="hold"/>
                                        <p:tgtEl>
                                          <p:spTgt spid="220"/>
                                        </p:tgtEl>
                                        <p:attrNameLst>
                                          <p:attrName>ppt_x</p:attrName>
                                        </p:attrNameLst>
                                      </p:cBhvr>
                                      <p:tavLst>
                                        <p:tav tm="0">
                                          <p:val>
                                            <p:strVal val="#ppt_x"/>
                                          </p:val>
                                        </p:tav>
                                        <p:tav tm="100000">
                                          <p:val>
                                            <p:strVal val="#ppt_x"/>
                                          </p:val>
                                        </p:tav>
                                      </p:tavLst>
                                    </p:anim>
                                    <p:anim calcmode="lin" valueType="num">
                                      <p:cBhvr additive="base">
                                        <p:cTn id="68" dur="500" fill="hold"/>
                                        <p:tgtEl>
                                          <p:spTgt spid="22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4"/>
                                        </p:tgtEl>
                                        <p:attrNameLst>
                                          <p:attrName>style.visibility</p:attrName>
                                        </p:attrNameLst>
                                      </p:cBhvr>
                                      <p:to>
                                        <p:strVal val="visible"/>
                                      </p:to>
                                    </p:set>
                                    <p:anim calcmode="lin" valueType="num">
                                      <p:cBhvr additive="base">
                                        <p:cTn id="71" dur="500" fill="hold"/>
                                        <p:tgtEl>
                                          <p:spTgt spid="224"/>
                                        </p:tgtEl>
                                        <p:attrNameLst>
                                          <p:attrName>ppt_x</p:attrName>
                                        </p:attrNameLst>
                                      </p:cBhvr>
                                      <p:tavLst>
                                        <p:tav tm="0">
                                          <p:val>
                                            <p:strVal val="#ppt_x"/>
                                          </p:val>
                                        </p:tav>
                                        <p:tav tm="100000">
                                          <p:val>
                                            <p:strVal val="#ppt_x"/>
                                          </p:val>
                                        </p:tav>
                                      </p:tavLst>
                                    </p:anim>
                                    <p:anim calcmode="lin" valueType="num">
                                      <p:cBhvr additive="base">
                                        <p:cTn id="72" dur="500" fill="hold"/>
                                        <p:tgtEl>
                                          <p:spTgt spid="22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5"/>
                                        </p:tgtEl>
                                        <p:attrNameLst>
                                          <p:attrName>style.visibility</p:attrName>
                                        </p:attrNameLst>
                                      </p:cBhvr>
                                      <p:to>
                                        <p:strVal val="visible"/>
                                      </p:to>
                                    </p:set>
                                    <p:anim calcmode="lin" valueType="num">
                                      <p:cBhvr additive="base">
                                        <p:cTn id="75" dur="500" fill="hold"/>
                                        <p:tgtEl>
                                          <p:spTgt spid="225"/>
                                        </p:tgtEl>
                                        <p:attrNameLst>
                                          <p:attrName>ppt_x</p:attrName>
                                        </p:attrNameLst>
                                      </p:cBhvr>
                                      <p:tavLst>
                                        <p:tav tm="0">
                                          <p:val>
                                            <p:strVal val="#ppt_x"/>
                                          </p:val>
                                        </p:tav>
                                        <p:tav tm="100000">
                                          <p:val>
                                            <p:strVal val="#ppt_x"/>
                                          </p:val>
                                        </p:tav>
                                      </p:tavLst>
                                    </p:anim>
                                    <p:anim calcmode="lin" valueType="num">
                                      <p:cBhvr additive="base">
                                        <p:cTn id="76" dur="500" fill="hold"/>
                                        <p:tgtEl>
                                          <p:spTgt spid="22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1"/>
                                        </p:tgtEl>
                                        <p:attrNameLst>
                                          <p:attrName>style.visibility</p:attrName>
                                        </p:attrNameLst>
                                      </p:cBhvr>
                                      <p:to>
                                        <p:strVal val="visible"/>
                                      </p:to>
                                    </p:set>
                                    <p:anim calcmode="lin" valueType="num">
                                      <p:cBhvr additive="base">
                                        <p:cTn id="79" dur="500" fill="hold"/>
                                        <p:tgtEl>
                                          <p:spTgt spid="221"/>
                                        </p:tgtEl>
                                        <p:attrNameLst>
                                          <p:attrName>ppt_x</p:attrName>
                                        </p:attrNameLst>
                                      </p:cBhvr>
                                      <p:tavLst>
                                        <p:tav tm="0">
                                          <p:val>
                                            <p:strVal val="#ppt_x"/>
                                          </p:val>
                                        </p:tav>
                                        <p:tav tm="100000">
                                          <p:val>
                                            <p:strVal val="#ppt_x"/>
                                          </p:val>
                                        </p:tav>
                                      </p:tavLst>
                                    </p:anim>
                                    <p:anim calcmode="lin" valueType="num">
                                      <p:cBhvr additive="base">
                                        <p:cTn id="80" dur="500" fill="hold"/>
                                        <p:tgtEl>
                                          <p:spTgt spid="22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2"/>
                                        </p:tgtEl>
                                        <p:attrNameLst>
                                          <p:attrName>style.visibility</p:attrName>
                                        </p:attrNameLst>
                                      </p:cBhvr>
                                      <p:to>
                                        <p:strVal val="visible"/>
                                      </p:to>
                                    </p:set>
                                    <p:anim calcmode="lin" valueType="num">
                                      <p:cBhvr additive="base">
                                        <p:cTn id="83" dur="500" fill="hold"/>
                                        <p:tgtEl>
                                          <p:spTgt spid="222"/>
                                        </p:tgtEl>
                                        <p:attrNameLst>
                                          <p:attrName>ppt_x</p:attrName>
                                        </p:attrNameLst>
                                      </p:cBhvr>
                                      <p:tavLst>
                                        <p:tav tm="0">
                                          <p:val>
                                            <p:strVal val="#ppt_x"/>
                                          </p:val>
                                        </p:tav>
                                        <p:tav tm="100000">
                                          <p:val>
                                            <p:strVal val="#ppt_x"/>
                                          </p:val>
                                        </p:tav>
                                      </p:tavLst>
                                    </p:anim>
                                    <p:anim calcmode="lin" valueType="num">
                                      <p:cBhvr additive="base">
                                        <p:cTn id="84" dur="500" fill="hold"/>
                                        <p:tgtEl>
                                          <p:spTgt spid="222"/>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227"/>
                                        </p:tgtEl>
                                        <p:attrNameLst>
                                          <p:attrName>style.visibility</p:attrName>
                                        </p:attrNameLst>
                                      </p:cBhvr>
                                      <p:to>
                                        <p:strVal val="visible"/>
                                      </p:to>
                                    </p:set>
                                    <p:anim calcmode="lin" valueType="num">
                                      <p:cBhvr additive="base">
                                        <p:cTn id="89" dur="500" fill="hold"/>
                                        <p:tgtEl>
                                          <p:spTgt spid="227"/>
                                        </p:tgtEl>
                                        <p:attrNameLst>
                                          <p:attrName>ppt_x</p:attrName>
                                        </p:attrNameLst>
                                      </p:cBhvr>
                                      <p:tavLst>
                                        <p:tav tm="0">
                                          <p:val>
                                            <p:strVal val="#ppt_x"/>
                                          </p:val>
                                        </p:tav>
                                        <p:tav tm="100000">
                                          <p:val>
                                            <p:strVal val="#ppt_x"/>
                                          </p:val>
                                        </p:tav>
                                      </p:tavLst>
                                    </p:anim>
                                    <p:anim calcmode="lin" valueType="num">
                                      <p:cBhvr additive="base">
                                        <p:cTn id="90" dur="500" fill="hold"/>
                                        <p:tgtEl>
                                          <p:spTgt spid="227"/>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28"/>
                                        </p:tgtEl>
                                        <p:attrNameLst>
                                          <p:attrName>style.visibility</p:attrName>
                                        </p:attrNameLst>
                                      </p:cBhvr>
                                      <p:to>
                                        <p:strVal val="visible"/>
                                      </p:to>
                                    </p:set>
                                    <p:anim calcmode="lin" valueType="num">
                                      <p:cBhvr additive="base">
                                        <p:cTn id="93" dur="500" fill="hold"/>
                                        <p:tgtEl>
                                          <p:spTgt spid="228"/>
                                        </p:tgtEl>
                                        <p:attrNameLst>
                                          <p:attrName>ppt_x</p:attrName>
                                        </p:attrNameLst>
                                      </p:cBhvr>
                                      <p:tavLst>
                                        <p:tav tm="0">
                                          <p:val>
                                            <p:strVal val="#ppt_x"/>
                                          </p:val>
                                        </p:tav>
                                        <p:tav tm="100000">
                                          <p:val>
                                            <p:strVal val="#ppt_x"/>
                                          </p:val>
                                        </p:tav>
                                      </p:tavLst>
                                    </p:anim>
                                    <p:anim calcmode="lin" valueType="num">
                                      <p:cBhvr additive="base">
                                        <p:cTn id="94" dur="500" fill="hold"/>
                                        <p:tgtEl>
                                          <p:spTgt spid="228"/>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29"/>
                                        </p:tgtEl>
                                        <p:attrNameLst>
                                          <p:attrName>style.visibility</p:attrName>
                                        </p:attrNameLst>
                                      </p:cBhvr>
                                      <p:to>
                                        <p:strVal val="visible"/>
                                      </p:to>
                                    </p:set>
                                    <p:anim calcmode="lin" valueType="num">
                                      <p:cBhvr additive="base">
                                        <p:cTn id="97" dur="500" fill="hold"/>
                                        <p:tgtEl>
                                          <p:spTgt spid="229"/>
                                        </p:tgtEl>
                                        <p:attrNameLst>
                                          <p:attrName>ppt_x</p:attrName>
                                        </p:attrNameLst>
                                      </p:cBhvr>
                                      <p:tavLst>
                                        <p:tav tm="0">
                                          <p:val>
                                            <p:strVal val="#ppt_x"/>
                                          </p:val>
                                        </p:tav>
                                        <p:tav tm="100000">
                                          <p:val>
                                            <p:strVal val="#ppt_x"/>
                                          </p:val>
                                        </p:tav>
                                      </p:tavLst>
                                    </p:anim>
                                    <p:anim calcmode="lin" valueType="num">
                                      <p:cBhvr additive="base">
                                        <p:cTn id="98" dur="500" fill="hold"/>
                                        <p:tgtEl>
                                          <p:spTgt spid="229"/>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55" presetClass="entr" presetSubtype="0" fill="hold" grpId="0" nodeType="click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p:cTn id="103" dur="3000" fill="hold"/>
                                        <p:tgtEl>
                                          <p:spTgt spid="22"/>
                                        </p:tgtEl>
                                        <p:attrNameLst>
                                          <p:attrName>ppt_w</p:attrName>
                                        </p:attrNameLst>
                                      </p:cBhvr>
                                      <p:tavLst>
                                        <p:tav tm="0">
                                          <p:val>
                                            <p:strVal val="#ppt_w*0.70"/>
                                          </p:val>
                                        </p:tav>
                                        <p:tav tm="100000">
                                          <p:val>
                                            <p:strVal val="#ppt_w"/>
                                          </p:val>
                                        </p:tav>
                                      </p:tavLst>
                                    </p:anim>
                                    <p:anim calcmode="lin" valueType="num">
                                      <p:cBhvr>
                                        <p:cTn id="104" dur="3000" fill="hold"/>
                                        <p:tgtEl>
                                          <p:spTgt spid="22"/>
                                        </p:tgtEl>
                                        <p:attrNameLst>
                                          <p:attrName>ppt_h</p:attrName>
                                        </p:attrNameLst>
                                      </p:cBhvr>
                                      <p:tavLst>
                                        <p:tav tm="0">
                                          <p:val>
                                            <p:strVal val="#ppt_h"/>
                                          </p:val>
                                        </p:tav>
                                        <p:tav tm="100000">
                                          <p:val>
                                            <p:strVal val="#ppt_h"/>
                                          </p:val>
                                        </p:tav>
                                      </p:tavLst>
                                    </p:anim>
                                    <p:animEffect transition="in" filter="fade">
                                      <p:cBhvr>
                                        <p:cTn id="105" dur="3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1" grpId="0" animBg="1"/>
      <p:bldP spid="18" grpId="0" animBg="1"/>
      <p:bldP spid="22"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b="1" dirty="0" smtClean="0"/>
              <a:t>Manufacturing Water Use Analysis</a:t>
            </a:r>
            <a:endParaRPr lang="en-US" sz="2800" b="1" dirty="0"/>
          </a:p>
        </p:txBody>
      </p:sp>
      <p:sp>
        <p:nvSpPr>
          <p:cNvPr id="3" name="Slide Number Placeholder 4"/>
          <p:cNvSpPr txBox="1">
            <a:spLocks/>
          </p:cNvSpPr>
          <p:nvPr/>
        </p:nvSpPr>
        <p:spPr>
          <a:xfrm>
            <a:off x="8173256" y="6377912"/>
            <a:ext cx="83819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solidFill>
                  <a:srgbClr val="4F81BD">
                    <a:lumMod val="75000"/>
                  </a:srgbClr>
                </a:solidFill>
              </a:rPr>
              <a:t>29</a:t>
            </a:r>
            <a:endParaRPr lang="en-US" sz="1200" dirty="0">
              <a:solidFill>
                <a:srgbClr val="4F81BD">
                  <a:lumMod val="75000"/>
                </a:srgbClr>
              </a:solidFill>
            </a:endParaRPr>
          </a:p>
        </p:txBody>
      </p:sp>
    </p:spTree>
    <p:extLst>
      <p:ext uri="{BB962C8B-B14F-4D97-AF65-F5344CB8AC3E}">
        <p14:creationId xmlns:p14="http://schemas.microsoft.com/office/powerpoint/2010/main" val="324102422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06195"/>
            <a:ext cx="9144000" cy="736600"/>
          </a:xfrm>
        </p:spPr>
        <p:txBody>
          <a:bodyPr>
            <a:normAutofit/>
          </a:bodyPr>
          <a:lstStyle/>
          <a:p>
            <a:r>
              <a:rPr lang="en-US" sz="2400" b="1" dirty="0" smtClean="0"/>
              <a:t>Industrial water use in 2010</a:t>
            </a:r>
            <a:endParaRPr lang="en-US" sz="2400" b="1" dirty="0"/>
          </a:p>
        </p:txBody>
      </p:sp>
      <p:sp>
        <p:nvSpPr>
          <p:cNvPr id="7" name="Content Placeholder 6"/>
          <p:cNvSpPr>
            <a:spLocks noGrp="1"/>
          </p:cNvSpPr>
          <p:nvPr>
            <p:ph sz="half" idx="1"/>
          </p:nvPr>
        </p:nvSpPr>
        <p:spPr>
          <a:xfrm>
            <a:off x="384464" y="901702"/>
            <a:ext cx="4314536" cy="5130800"/>
          </a:xfrm>
        </p:spPr>
        <p:txBody>
          <a:bodyPr>
            <a:noAutofit/>
          </a:bodyPr>
          <a:lstStyle/>
          <a:p>
            <a:pPr marL="0" indent="0">
              <a:buNone/>
            </a:pPr>
            <a:r>
              <a:rPr lang="en-US" sz="2000" b="1" dirty="0"/>
              <a:t>75% (~16,000 MGD) is estimated to be self supplied (e.g. onsite surface or ground)</a:t>
            </a:r>
          </a:p>
          <a:p>
            <a:pPr lvl="1">
              <a:buFont typeface="Arial"/>
              <a:buChar char="•"/>
            </a:pPr>
            <a:r>
              <a:rPr lang="en-US" sz="2000" dirty="0"/>
              <a:t>Mostly freshwater;  only 6% saline</a:t>
            </a:r>
          </a:p>
          <a:p>
            <a:pPr lvl="1">
              <a:buFont typeface="Arial"/>
              <a:buChar char="•"/>
            </a:pPr>
            <a:r>
              <a:rPr lang="en-US" sz="2000" dirty="0"/>
              <a:t>Down 12% from 2005</a:t>
            </a:r>
          </a:p>
          <a:p>
            <a:pPr lvl="1">
              <a:buFont typeface="Arial"/>
              <a:buChar char="•"/>
            </a:pPr>
            <a:r>
              <a:rPr lang="en-US" sz="2000" dirty="0"/>
              <a:t>Down 38% from 1985</a:t>
            </a:r>
          </a:p>
          <a:p>
            <a:pPr marL="0" indent="0">
              <a:buNone/>
            </a:pPr>
            <a:endParaRPr lang="en-US" sz="2000" b="1" dirty="0" smtClean="0"/>
          </a:p>
          <a:p>
            <a:pPr marL="0" indent="0">
              <a:buNone/>
            </a:pPr>
            <a:r>
              <a:rPr lang="en-US" sz="2000" b="1" dirty="0" smtClean="0"/>
              <a:t>25</a:t>
            </a:r>
            <a:r>
              <a:rPr lang="en-US" sz="2000" b="1" dirty="0"/>
              <a:t>% (~5,000 MGD) is estimated to be supplied from public supply</a:t>
            </a:r>
          </a:p>
          <a:p>
            <a:pPr lvl="1">
              <a:buFont typeface="Arial"/>
              <a:buChar char="•"/>
            </a:pPr>
            <a:r>
              <a:rPr lang="en-US" sz="2000" dirty="0"/>
              <a:t>USGS stopped estimating public supply by end use sector after 1995</a:t>
            </a:r>
          </a:p>
          <a:p>
            <a:pPr lvl="1">
              <a:buFont typeface="Arial"/>
              <a:buChar char="•"/>
            </a:pPr>
            <a:r>
              <a:rPr lang="en-US" sz="2000" dirty="0"/>
              <a:t>Assumed, based on 1995 estimates, that 12% of public supply is for </a:t>
            </a:r>
            <a:r>
              <a:rPr lang="en-US" sz="2000" dirty="0" smtClean="0"/>
              <a:t>industry</a:t>
            </a:r>
            <a:endParaRPr lang="en-US" sz="2000" dirty="0"/>
          </a:p>
        </p:txBody>
      </p:sp>
      <p:pic>
        <p:nvPicPr>
          <p:cNvPr id="9" name="Content Placeholder 8"/>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845338" y="2286001"/>
            <a:ext cx="4197061" cy="2649610"/>
          </a:xfrm>
          <a:prstGeom prst="rect">
            <a:avLst/>
          </a:prstGeom>
          <a:noFill/>
          <a:ln>
            <a:noFill/>
          </a:ln>
        </p:spPr>
      </p:pic>
      <p:sp>
        <p:nvSpPr>
          <p:cNvPr id="2" name="TextBox 1"/>
          <p:cNvSpPr txBox="1"/>
          <p:nvPr/>
        </p:nvSpPr>
        <p:spPr>
          <a:xfrm>
            <a:off x="609600" y="6288030"/>
            <a:ext cx="3810000" cy="307777"/>
          </a:xfrm>
          <a:prstGeom prst="rect">
            <a:avLst/>
          </a:prstGeom>
          <a:noFill/>
        </p:spPr>
        <p:txBody>
          <a:bodyPr wrap="square" rtlCol="0">
            <a:spAutoFit/>
          </a:bodyPr>
          <a:lstStyle/>
          <a:p>
            <a:r>
              <a:rPr lang="en-US" sz="1400" dirty="0" smtClean="0"/>
              <a:t>Estimates based on USGS data</a:t>
            </a:r>
            <a:endParaRPr lang="en-US" sz="1400" dirty="0"/>
          </a:p>
        </p:txBody>
      </p:sp>
      <p:sp>
        <p:nvSpPr>
          <p:cNvPr id="4" name="Slide Number Placeholder 3"/>
          <p:cNvSpPr>
            <a:spLocks noGrp="1"/>
          </p:cNvSpPr>
          <p:nvPr>
            <p:ph type="sldNum" sz="quarter" idx="4"/>
          </p:nvPr>
        </p:nvSpPr>
        <p:spPr>
          <a:xfrm>
            <a:off x="7866541" y="6441918"/>
            <a:ext cx="1066800" cy="365125"/>
          </a:xfrm>
        </p:spPr>
        <p:txBody>
          <a:bodyPr/>
          <a:lstStyle/>
          <a:p>
            <a:fld id="{048367B6-A0F1-485F-928A-F8387AE218C3}" type="slidenum">
              <a:rPr lang="en-US" smtClean="0">
                <a:solidFill>
                  <a:srgbClr val="4F81BD">
                    <a:lumMod val="75000"/>
                  </a:srgbClr>
                </a:solidFill>
              </a:rPr>
              <a:pPr/>
              <a:t>31</a:t>
            </a:fld>
            <a:endParaRPr lang="en-US" dirty="0">
              <a:solidFill>
                <a:srgbClr val="4F81BD">
                  <a:lumMod val="75000"/>
                </a:srgbClr>
              </a:solidFill>
            </a:endParaRPr>
          </a:p>
        </p:txBody>
      </p:sp>
    </p:spTree>
    <p:extLst>
      <p:ext uri="{BB962C8B-B14F-4D97-AF65-F5344CB8AC3E}">
        <p14:creationId xmlns:p14="http://schemas.microsoft.com/office/powerpoint/2010/main" val="3134270306"/>
      </p:ext>
    </p:extLst>
  </p:cSld>
  <p:clrMapOvr>
    <a:masterClrMapping/>
  </p:clrMapOvr>
  <mc:AlternateContent xmlns:mc="http://schemas.openxmlformats.org/markup-compatibility/2006" xmlns:p14="http://schemas.microsoft.com/office/powerpoint/2010/main">
    <mc:Choice Requires="p14">
      <p:transition spd="slow" p14:dur="2000" advTm="113058"/>
    </mc:Choice>
    <mc:Fallback xmlns="">
      <p:transition spd="slow" advTm="113058"/>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6315"/>
            <a:ext cx="9144000" cy="1143000"/>
          </a:xfrm>
        </p:spPr>
        <p:txBody>
          <a:bodyPr>
            <a:noAutofit/>
          </a:bodyPr>
          <a:lstStyle/>
          <a:p>
            <a:r>
              <a:rPr lang="en-US" sz="2400" b="1" dirty="0" smtClean="0"/>
              <a:t>Geographic Spread of U.S. Manufacturing Water Withdrawal (Estimated)</a:t>
            </a:r>
            <a:endParaRPr lang="en-US" sz="2400" b="1" dirty="0"/>
          </a:p>
        </p:txBody>
      </p:sp>
      <p:sp>
        <p:nvSpPr>
          <p:cNvPr id="4" name="Text Placeholder 3"/>
          <p:cNvSpPr>
            <a:spLocks noGrp="1"/>
          </p:cNvSpPr>
          <p:nvPr>
            <p:ph type="body" idx="1"/>
          </p:nvPr>
        </p:nvSpPr>
        <p:spPr/>
        <p:txBody>
          <a:bodyPr/>
          <a:lstStyle/>
          <a:p>
            <a:pPr algn="ctr"/>
            <a:r>
              <a:rPr lang="en-US" dirty="0" smtClean="0"/>
              <a:t>State</a:t>
            </a:r>
            <a:endParaRPr lang="en-US" dirty="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54459" y="2702102"/>
            <a:ext cx="4042693" cy="2862072"/>
          </a:xfrm>
        </p:spPr>
      </p:pic>
      <p:sp>
        <p:nvSpPr>
          <p:cNvPr id="6" name="Text Placeholder 5"/>
          <p:cNvSpPr>
            <a:spLocks noGrp="1"/>
          </p:cNvSpPr>
          <p:nvPr>
            <p:ph type="body" sz="quarter" idx="3"/>
          </p:nvPr>
        </p:nvSpPr>
        <p:spPr/>
        <p:txBody>
          <a:bodyPr/>
          <a:lstStyle/>
          <a:p>
            <a:pPr algn="ctr"/>
            <a:r>
              <a:rPr lang="en-US" dirty="0" smtClean="0"/>
              <a:t>County</a:t>
            </a:r>
            <a:endParaRPr lang="en-US" dirty="0"/>
          </a:p>
        </p:txBody>
      </p:sp>
      <p:pic>
        <p:nvPicPr>
          <p:cNvPr id="9" name="Content Placeholder 8"/>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4645025" y="2719808"/>
            <a:ext cx="4041775" cy="2861422"/>
          </a:xfrm>
        </p:spPr>
      </p:pic>
      <p:sp>
        <p:nvSpPr>
          <p:cNvPr id="7" name="TextBox 6"/>
          <p:cNvSpPr txBox="1"/>
          <p:nvPr/>
        </p:nvSpPr>
        <p:spPr>
          <a:xfrm>
            <a:off x="609600" y="6288030"/>
            <a:ext cx="3810000" cy="307777"/>
          </a:xfrm>
          <a:prstGeom prst="rect">
            <a:avLst/>
          </a:prstGeom>
          <a:noFill/>
        </p:spPr>
        <p:txBody>
          <a:bodyPr wrap="square" rtlCol="0">
            <a:spAutoFit/>
          </a:bodyPr>
          <a:lstStyle/>
          <a:p>
            <a:r>
              <a:rPr lang="en-US" sz="1400" dirty="0" smtClean="0"/>
              <a:t>Estimates based on USGS data</a:t>
            </a:r>
            <a:endParaRPr lang="en-US" sz="1400" dirty="0"/>
          </a:p>
        </p:txBody>
      </p:sp>
      <p:sp>
        <p:nvSpPr>
          <p:cNvPr id="5" name="Slide Number Placeholder 4"/>
          <p:cNvSpPr>
            <a:spLocks noGrp="1"/>
          </p:cNvSpPr>
          <p:nvPr>
            <p:ph type="sldNum" sz="quarter" idx="12"/>
          </p:nvPr>
        </p:nvSpPr>
        <p:spPr>
          <a:xfrm>
            <a:off x="7945562" y="6441918"/>
            <a:ext cx="1066800" cy="365125"/>
          </a:xfrm>
        </p:spPr>
        <p:txBody>
          <a:bodyPr/>
          <a:lstStyle/>
          <a:p>
            <a:fld id="{048367B6-A0F1-485F-928A-F8387AE218C3}" type="slidenum">
              <a:rPr lang="en-US" smtClean="0">
                <a:solidFill>
                  <a:srgbClr val="4F81BD">
                    <a:lumMod val="75000"/>
                  </a:srgbClr>
                </a:solidFill>
              </a:rPr>
              <a:pPr/>
              <a:t>32</a:t>
            </a:fld>
            <a:endParaRPr lang="en-US" dirty="0">
              <a:solidFill>
                <a:srgbClr val="4F81BD">
                  <a:lumMod val="75000"/>
                </a:srgbClr>
              </a:solidFill>
            </a:endParaRPr>
          </a:p>
        </p:txBody>
      </p:sp>
    </p:spTree>
    <p:extLst>
      <p:ext uri="{BB962C8B-B14F-4D97-AF65-F5344CB8AC3E}">
        <p14:creationId xmlns:p14="http://schemas.microsoft.com/office/powerpoint/2010/main" val="118576663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36538"/>
            <a:ext cx="9143999" cy="447675"/>
          </a:xfrm>
        </p:spPr>
        <p:txBody>
          <a:bodyPr>
            <a:noAutofit/>
          </a:bodyPr>
          <a:lstStyle/>
          <a:p>
            <a:r>
              <a:rPr lang="en-US" sz="2400" b="1" dirty="0" smtClean="0"/>
              <a:t>Issues with U.S. Manufacturing Water Data Availability</a:t>
            </a:r>
            <a:endParaRPr lang="en-US" sz="2400" b="1" dirty="0"/>
          </a:p>
        </p:txBody>
      </p:sp>
      <p:sp>
        <p:nvSpPr>
          <p:cNvPr id="5" name="Content Placeholder 4"/>
          <p:cNvSpPr>
            <a:spLocks noGrp="1"/>
          </p:cNvSpPr>
          <p:nvPr>
            <p:ph idx="1"/>
          </p:nvPr>
        </p:nvSpPr>
        <p:spPr>
          <a:xfrm>
            <a:off x="457200" y="1143000"/>
            <a:ext cx="8229600" cy="5511800"/>
          </a:xfrm>
        </p:spPr>
        <p:txBody>
          <a:bodyPr>
            <a:noAutofit/>
          </a:bodyPr>
          <a:lstStyle/>
          <a:p>
            <a:r>
              <a:rPr lang="en-US" sz="2400" dirty="0" smtClean="0"/>
              <a:t>Water use conservation driven by risk mitigation within the manufacturing sector</a:t>
            </a:r>
          </a:p>
          <a:p>
            <a:r>
              <a:rPr lang="en-US" sz="2400" dirty="0" smtClean="0"/>
              <a:t>Little to no data on U.S. manufacturing water use and related characteristics</a:t>
            </a:r>
          </a:p>
          <a:p>
            <a:pPr lvl="1"/>
            <a:r>
              <a:rPr lang="en-US" sz="2400" dirty="0" smtClean="0"/>
              <a:t>Limited to USGS 5-year estimates</a:t>
            </a:r>
          </a:p>
          <a:p>
            <a:pPr lvl="1"/>
            <a:r>
              <a:rPr lang="en-US" sz="2400" dirty="0" smtClean="0"/>
              <a:t>Some data at individual state level or by sector</a:t>
            </a:r>
          </a:p>
          <a:p>
            <a:r>
              <a:rPr lang="en-US" sz="2400" dirty="0" smtClean="0"/>
              <a:t>Water use issues and risk are a local phenomena requiring data at the watershed level</a:t>
            </a:r>
          </a:p>
          <a:p>
            <a:pPr lvl="1"/>
            <a:r>
              <a:rPr lang="en-US" sz="2400" dirty="0" smtClean="0"/>
              <a:t>Research based on broad national data may not target at-risk industries</a:t>
            </a:r>
          </a:p>
          <a:p>
            <a:pPr marL="457200" lvl="1" indent="0">
              <a:buNone/>
            </a:pPr>
            <a:endParaRPr lang="en-US" sz="2400" dirty="0" smtClean="0"/>
          </a:p>
          <a:p>
            <a:pPr marL="0" indent="0" algn="ctr">
              <a:buNone/>
            </a:pPr>
            <a:endParaRPr lang="en-US" sz="2400" b="1" i="1" dirty="0" smtClean="0">
              <a:solidFill>
                <a:srgbClr val="FF0000"/>
              </a:solidFill>
            </a:endParaRPr>
          </a:p>
          <a:p>
            <a:pPr marL="0" indent="0" algn="ctr">
              <a:buNone/>
            </a:pPr>
            <a:r>
              <a:rPr lang="en-US" sz="2400" b="1" i="1" dirty="0" smtClean="0">
                <a:solidFill>
                  <a:srgbClr val="FF0000"/>
                </a:solidFill>
              </a:rPr>
              <a:t>Need for better data</a:t>
            </a:r>
            <a:endParaRPr lang="en-US" sz="2400" b="1" i="1" dirty="0">
              <a:solidFill>
                <a:srgbClr val="FF0000"/>
              </a:solidFill>
            </a:endParaRPr>
          </a:p>
        </p:txBody>
      </p:sp>
      <p:sp>
        <p:nvSpPr>
          <p:cNvPr id="3" name="Slide Number Placeholder 2"/>
          <p:cNvSpPr>
            <a:spLocks noGrp="1"/>
          </p:cNvSpPr>
          <p:nvPr>
            <p:ph type="sldNum" sz="quarter" idx="4"/>
          </p:nvPr>
        </p:nvSpPr>
        <p:spPr/>
        <p:txBody>
          <a:bodyPr/>
          <a:lstStyle/>
          <a:p>
            <a:fld id="{1136933C-3588-4702-9BB6-6B5171D99713}" type="slidenum">
              <a:rPr lang="en-US" smtClean="0">
                <a:solidFill>
                  <a:srgbClr val="4F81BD">
                    <a:lumMod val="75000"/>
                  </a:srgbClr>
                </a:solidFill>
              </a:rPr>
              <a:pPr/>
              <a:t>33</a:t>
            </a:fld>
            <a:endParaRPr lang="en-US" dirty="0">
              <a:solidFill>
                <a:srgbClr val="4F81BD">
                  <a:lumMod val="75000"/>
                </a:srgbClr>
              </a:solidFill>
            </a:endParaRPr>
          </a:p>
        </p:txBody>
      </p:sp>
    </p:spTree>
    <p:extLst>
      <p:ext uri="{BB962C8B-B14F-4D97-AF65-F5344CB8AC3E}">
        <p14:creationId xmlns:p14="http://schemas.microsoft.com/office/powerpoint/2010/main" val="409866324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51840"/>
            <a:ext cx="8675688" cy="447675"/>
          </a:xfrm>
        </p:spPr>
        <p:txBody>
          <a:bodyPr/>
          <a:lstStyle/>
          <a:p>
            <a:r>
              <a:rPr lang="en-US" sz="2400" b="1" dirty="0" smtClean="0"/>
              <a:t>Analysis Approach</a:t>
            </a:r>
            <a:endParaRPr lang="en-US" sz="2400" b="1" dirty="0"/>
          </a:p>
        </p:txBody>
      </p:sp>
      <p:sp>
        <p:nvSpPr>
          <p:cNvPr id="3" name="Content Placeholder 2"/>
          <p:cNvSpPr>
            <a:spLocks noGrp="1"/>
          </p:cNvSpPr>
          <p:nvPr>
            <p:ph idx="1"/>
          </p:nvPr>
        </p:nvSpPr>
        <p:spPr>
          <a:xfrm>
            <a:off x="450215" y="865509"/>
            <a:ext cx="8223250" cy="5430837"/>
          </a:xfrm>
        </p:spPr>
        <p:txBody>
          <a:bodyPr>
            <a:noAutofit/>
          </a:bodyPr>
          <a:lstStyle/>
          <a:p>
            <a:pPr marL="0" indent="0">
              <a:buNone/>
            </a:pPr>
            <a:r>
              <a:rPr lang="en-US" sz="2400" dirty="0" smtClean="0"/>
              <a:t>Leverage existing data sets to:</a:t>
            </a:r>
          </a:p>
          <a:p>
            <a:pPr marL="0" indent="0">
              <a:buNone/>
            </a:pPr>
            <a:endParaRPr lang="en-US" sz="2400" dirty="0" smtClean="0"/>
          </a:p>
          <a:p>
            <a:pPr marL="457200" lvl="1" indent="0">
              <a:spcAft>
                <a:spcPts val="600"/>
              </a:spcAft>
              <a:buNone/>
            </a:pPr>
            <a:r>
              <a:rPr lang="en-US" sz="2000" b="1" dirty="0" smtClean="0"/>
              <a:t>Quantify manufacturing water withdrawals and consumption </a:t>
            </a:r>
            <a:r>
              <a:rPr lang="en-US" sz="2000" dirty="0" smtClean="0"/>
              <a:t>at the national, state, and county-levels broken down by sector using Canadian water and economic, USGS, and U.S. Economic Census data </a:t>
            </a:r>
          </a:p>
          <a:p>
            <a:pPr marL="457200" lvl="1" indent="0">
              <a:spcAft>
                <a:spcPts val="600"/>
              </a:spcAft>
              <a:buNone/>
            </a:pPr>
            <a:endParaRPr lang="en-US" sz="2000" dirty="0" smtClean="0"/>
          </a:p>
          <a:p>
            <a:pPr marL="457200" lvl="1" indent="0">
              <a:spcAft>
                <a:spcPts val="600"/>
              </a:spcAft>
              <a:buNone/>
            </a:pPr>
            <a:endParaRPr lang="en-US" sz="2000" dirty="0"/>
          </a:p>
          <a:p>
            <a:pPr marL="457200" lvl="1" indent="0">
              <a:spcAft>
                <a:spcPts val="600"/>
              </a:spcAft>
              <a:buNone/>
            </a:pPr>
            <a:r>
              <a:rPr lang="en-US" sz="2000" b="1" dirty="0" smtClean="0"/>
              <a:t>Identify sectors at-risk</a:t>
            </a:r>
            <a:r>
              <a:rPr lang="en-US" sz="2000" dirty="0" smtClean="0"/>
              <a:t>, defined as those sectors with large footprints in areas with long-term over-usage of locally available water supplies </a:t>
            </a:r>
          </a:p>
          <a:p>
            <a:pPr marL="457200" lvl="1" indent="0">
              <a:spcAft>
                <a:spcPts val="600"/>
              </a:spcAft>
              <a:buNone/>
            </a:pPr>
            <a:endParaRPr lang="en-US" sz="2000" dirty="0" smtClean="0"/>
          </a:p>
          <a:p>
            <a:pPr marL="457200" lvl="1" indent="0">
              <a:spcAft>
                <a:spcPts val="600"/>
              </a:spcAft>
              <a:buNone/>
            </a:pPr>
            <a:endParaRPr lang="en-US" sz="2000" dirty="0"/>
          </a:p>
          <a:p>
            <a:pPr marL="457200" lvl="1" indent="0">
              <a:spcAft>
                <a:spcPts val="600"/>
              </a:spcAft>
              <a:buNone/>
            </a:pPr>
            <a:r>
              <a:rPr lang="en-US" sz="2000" b="1" dirty="0" smtClean="0"/>
              <a:t>Use the results from 1 and 2 to identify sectors </a:t>
            </a:r>
            <a:r>
              <a:rPr lang="en-US" sz="2000" dirty="0" smtClean="0"/>
              <a:t>for subsequent Energy-Water Bandwidth Studies and other manufacturing water use-related research</a:t>
            </a:r>
          </a:p>
          <a:p>
            <a:pPr marL="0" indent="0">
              <a:buNone/>
            </a:pPr>
            <a:r>
              <a:rPr lang="en-US" sz="2400" dirty="0"/>
              <a:t>	</a:t>
            </a:r>
          </a:p>
        </p:txBody>
      </p:sp>
      <p:cxnSp>
        <p:nvCxnSpPr>
          <p:cNvPr id="5" name="Straight Arrow Connector 4"/>
          <p:cNvCxnSpPr/>
          <p:nvPr/>
        </p:nvCxnSpPr>
        <p:spPr bwMode="auto">
          <a:xfrm>
            <a:off x="4551680" y="2789482"/>
            <a:ext cx="0" cy="843280"/>
          </a:xfrm>
          <a:prstGeom prst="straightConnector1">
            <a:avLst/>
          </a:prstGeom>
          <a:solidFill>
            <a:schemeClr val="bg2"/>
          </a:solidFill>
          <a:ln w="63500" cap="flat" cmpd="sng" algn="ctr">
            <a:solidFill>
              <a:schemeClr val="tx2">
                <a:lumMod val="60000"/>
                <a:lumOff val="40000"/>
              </a:schemeClr>
            </a:solidFill>
            <a:prstDash val="solid"/>
            <a:round/>
            <a:headEnd type="none" w="med" len="med"/>
            <a:tailEnd type="stealth" w="med" len="med"/>
          </a:ln>
          <a:effectLst/>
        </p:spPr>
      </p:cxnSp>
      <p:cxnSp>
        <p:nvCxnSpPr>
          <p:cNvPr id="6" name="Straight Arrow Connector 5"/>
          <p:cNvCxnSpPr/>
          <p:nvPr/>
        </p:nvCxnSpPr>
        <p:spPr bwMode="auto">
          <a:xfrm>
            <a:off x="4561840" y="4460238"/>
            <a:ext cx="0" cy="843280"/>
          </a:xfrm>
          <a:prstGeom prst="straightConnector1">
            <a:avLst/>
          </a:prstGeom>
          <a:solidFill>
            <a:schemeClr val="bg2"/>
          </a:solidFill>
          <a:ln w="63500" cap="flat" cmpd="sng" algn="ctr">
            <a:solidFill>
              <a:schemeClr val="tx2">
                <a:lumMod val="60000"/>
                <a:lumOff val="40000"/>
              </a:schemeClr>
            </a:solidFill>
            <a:prstDash val="solid"/>
            <a:round/>
            <a:headEnd type="none" w="med" len="med"/>
            <a:tailEnd type="stealth" w="med" len="med"/>
          </a:ln>
          <a:effectLst/>
        </p:spPr>
      </p:cxnSp>
      <p:sp>
        <p:nvSpPr>
          <p:cNvPr id="7" name="Slide Number Placeholder 6"/>
          <p:cNvSpPr>
            <a:spLocks noGrp="1"/>
          </p:cNvSpPr>
          <p:nvPr>
            <p:ph type="sldNum" sz="quarter" idx="4"/>
          </p:nvPr>
        </p:nvSpPr>
        <p:spPr/>
        <p:txBody>
          <a:bodyPr/>
          <a:lstStyle/>
          <a:p>
            <a:fld id="{1136933C-3588-4702-9BB6-6B5171D99713}" type="slidenum">
              <a:rPr lang="en-US" smtClean="0">
                <a:solidFill>
                  <a:srgbClr val="4F81BD">
                    <a:lumMod val="75000"/>
                  </a:srgbClr>
                </a:solidFill>
              </a:rPr>
              <a:pPr/>
              <a:t>34</a:t>
            </a:fld>
            <a:endParaRPr lang="en-US" dirty="0">
              <a:solidFill>
                <a:srgbClr val="4F81BD">
                  <a:lumMod val="75000"/>
                </a:srgbClr>
              </a:solidFill>
            </a:endParaRPr>
          </a:p>
        </p:txBody>
      </p:sp>
      <p:sp>
        <p:nvSpPr>
          <p:cNvPr id="4" name="TextBox 3"/>
          <p:cNvSpPr txBox="1"/>
          <p:nvPr/>
        </p:nvSpPr>
        <p:spPr>
          <a:xfrm>
            <a:off x="452063" y="6400800"/>
            <a:ext cx="8311793" cy="400110"/>
          </a:xfrm>
          <a:prstGeom prst="rect">
            <a:avLst/>
          </a:prstGeom>
          <a:noFill/>
        </p:spPr>
        <p:txBody>
          <a:bodyPr wrap="square" rtlCol="0">
            <a:spAutoFit/>
          </a:bodyPr>
          <a:lstStyle/>
          <a:p>
            <a:r>
              <a:rPr lang="en-US" sz="1000" i="1" dirty="0" smtClean="0"/>
              <a:t>For further details on methods and results for estimates presented on slides 36-38, see: Rao, P., Sholes, D., Morrow, W.R., and J. </a:t>
            </a:r>
            <a:r>
              <a:rPr lang="en-US" sz="1000" i="1" dirty="0" err="1" smtClean="0"/>
              <a:t>Cresko</a:t>
            </a:r>
            <a:r>
              <a:rPr lang="en-US" sz="1000" i="1" dirty="0" smtClean="0"/>
              <a:t>. 2017. “Estimating U.S. Manufacturing Water Use”. American Council for an Energy Efficient Economy Summer Study on Energy Efficiency in Industry. Denver, CO. August 16 – 18.</a:t>
            </a:r>
            <a:endParaRPr lang="en-US" sz="1000" i="1" dirty="0"/>
          </a:p>
        </p:txBody>
      </p:sp>
    </p:spTree>
    <p:extLst>
      <p:ext uri="{BB962C8B-B14F-4D97-AF65-F5344CB8AC3E}">
        <p14:creationId xmlns:p14="http://schemas.microsoft.com/office/powerpoint/2010/main" val="8532929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64415"/>
            <a:ext cx="9143999" cy="447675"/>
          </a:xfrm>
        </p:spPr>
        <p:txBody>
          <a:bodyPr>
            <a:noAutofit/>
          </a:bodyPr>
          <a:lstStyle/>
          <a:p>
            <a:r>
              <a:rPr lang="en-US" sz="2400" b="1" dirty="0" smtClean="0"/>
              <a:t>U.S. Manufacturing Water Withdrawals by Sector and State</a:t>
            </a:r>
            <a:endParaRPr lang="en-US" sz="2400" b="1" dirty="0"/>
          </a:p>
        </p:txBody>
      </p:sp>
      <p:sp>
        <p:nvSpPr>
          <p:cNvPr id="5" name="Slide Number Placeholder 4"/>
          <p:cNvSpPr>
            <a:spLocks noGrp="1"/>
          </p:cNvSpPr>
          <p:nvPr>
            <p:ph type="sldNum" sz="quarter" idx="4"/>
          </p:nvPr>
        </p:nvSpPr>
        <p:spPr/>
        <p:txBody>
          <a:bodyPr/>
          <a:lstStyle/>
          <a:p>
            <a:fld id="{1136933C-3588-4702-9BB6-6B5171D99713}" type="slidenum">
              <a:rPr lang="en-US" smtClean="0">
                <a:solidFill>
                  <a:srgbClr val="4F81BD">
                    <a:lumMod val="75000"/>
                  </a:srgbClr>
                </a:solidFill>
              </a:rPr>
              <a:pPr/>
              <a:t>35</a:t>
            </a:fld>
            <a:endParaRPr lang="en-US" dirty="0">
              <a:solidFill>
                <a:srgbClr val="4F81BD">
                  <a:lumMod val="75000"/>
                </a:srgbClr>
              </a:solidFill>
            </a:endParaRPr>
          </a:p>
        </p:txBody>
      </p:sp>
      <p:sp>
        <p:nvSpPr>
          <p:cNvPr id="3" name="Rectangle 2"/>
          <p:cNvSpPr/>
          <p:nvPr/>
        </p:nvSpPr>
        <p:spPr bwMode="auto">
          <a:xfrm>
            <a:off x="7983020" y="1222634"/>
            <a:ext cx="534256" cy="298978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tx2"/>
              </a:solidFill>
              <a:effectLst/>
              <a:latin typeface="Calibri" pitchFamily="34" charset="0"/>
            </a:endParaRPr>
          </a:p>
        </p:txBody>
      </p:sp>
      <p:sp>
        <p:nvSpPr>
          <p:cNvPr id="7" name="TextBox 6"/>
          <p:cNvSpPr txBox="1"/>
          <p:nvPr/>
        </p:nvSpPr>
        <p:spPr>
          <a:xfrm>
            <a:off x="0" y="5589143"/>
            <a:ext cx="9143999" cy="1077218"/>
          </a:xfrm>
          <a:prstGeom prst="rect">
            <a:avLst/>
          </a:prstGeom>
          <a:noFill/>
        </p:spPr>
        <p:txBody>
          <a:bodyPr wrap="square" rtlCol="0">
            <a:spAutoFit/>
          </a:bodyPr>
          <a:lstStyle/>
          <a:p>
            <a:r>
              <a:rPr lang="en-US" sz="1600" dirty="0" smtClean="0"/>
              <a:t>Allows for better understanding of water use distribution:</a:t>
            </a:r>
          </a:p>
          <a:p>
            <a:pPr marL="285750" indent="-285750">
              <a:buFont typeface="Arial" panose="020B0604020202020204" pitchFamily="34" charset="0"/>
              <a:buChar char="•"/>
            </a:pPr>
            <a:r>
              <a:rPr lang="en-US" sz="1600" dirty="0" smtClean="0"/>
              <a:t>IN and LA estimated to have the largest annual withdrawals</a:t>
            </a:r>
          </a:p>
          <a:p>
            <a:pPr marL="285750" indent="-285750">
              <a:buFont typeface="Arial" panose="020B0604020202020204" pitchFamily="34" charset="0"/>
              <a:buChar char="•"/>
            </a:pPr>
            <a:r>
              <a:rPr lang="en-US" sz="1600" dirty="0" smtClean="0"/>
              <a:t>Withdrawals in some states dominated by single industry (i.e., primary metals in IN, paper &amp; pulp in ME)</a:t>
            </a:r>
          </a:p>
          <a:p>
            <a:pPr marL="285750" indent="-285750">
              <a:buFont typeface="Arial" panose="020B0604020202020204" pitchFamily="34" charset="0"/>
              <a:buChar char="•"/>
            </a:pPr>
            <a:r>
              <a:rPr lang="en-US" sz="1600" dirty="0" smtClean="0"/>
              <a:t>Other states have more diversity in their water withdrawals (e.g., MI, TX, NC)</a:t>
            </a:r>
            <a:endParaRPr lang="en-US" sz="1600" dirty="0"/>
          </a:p>
        </p:txBody>
      </p:sp>
      <p:pic>
        <p:nvPicPr>
          <p:cNvPr id="9"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02991" y="841223"/>
            <a:ext cx="7138016" cy="4760620"/>
          </a:xfrm>
        </p:spPr>
      </p:pic>
    </p:spTree>
    <p:extLst>
      <p:ext uri="{BB962C8B-B14F-4D97-AF65-F5344CB8AC3E}">
        <p14:creationId xmlns:p14="http://schemas.microsoft.com/office/powerpoint/2010/main" val="128746880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6391"/>
            <a:ext cx="9143999" cy="447675"/>
          </a:xfrm>
        </p:spPr>
        <p:txBody>
          <a:bodyPr>
            <a:noAutofit/>
          </a:bodyPr>
          <a:lstStyle/>
          <a:p>
            <a:r>
              <a:rPr lang="en-US" sz="2400" b="1" dirty="0" smtClean="0"/>
              <a:t>U.S. Manufacturing Water Consumption by Sector and State</a:t>
            </a:r>
            <a:endParaRPr lang="en-US" sz="2400" b="1" dirty="0"/>
          </a:p>
        </p:txBody>
      </p:sp>
      <p:sp>
        <p:nvSpPr>
          <p:cNvPr id="5" name="Slide Number Placeholder 4"/>
          <p:cNvSpPr>
            <a:spLocks noGrp="1"/>
          </p:cNvSpPr>
          <p:nvPr>
            <p:ph type="sldNum" sz="quarter" idx="4"/>
          </p:nvPr>
        </p:nvSpPr>
        <p:spPr/>
        <p:txBody>
          <a:bodyPr/>
          <a:lstStyle/>
          <a:p>
            <a:fld id="{1136933C-3588-4702-9BB6-6B5171D99713}" type="slidenum">
              <a:rPr lang="en-US" smtClean="0">
                <a:solidFill>
                  <a:srgbClr val="4F81BD">
                    <a:lumMod val="75000"/>
                  </a:srgbClr>
                </a:solidFill>
              </a:rPr>
              <a:pPr/>
              <a:t>36</a:t>
            </a:fld>
            <a:endParaRPr lang="en-US" dirty="0">
              <a:solidFill>
                <a:srgbClr val="4F81BD">
                  <a:lumMod val="75000"/>
                </a:srgbClr>
              </a:solidFill>
            </a:endParaRPr>
          </a:p>
        </p:txBody>
      </p:sp>
      <p:sp>
        <p:nvSpPr>
          <p:cNvPr id="7" name="Rectangle 6"/>
          <p:cNvSpPr/>
          <p:nvPr/>
        </p:nvSpPr>
        <p:spPr bwMode="auto">
          <a:xfrm>
            <a:off x="8107166" y="832216"/>
            <a:ext cx="534256" cy="298978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smtClean="0">
              <a:ln>
                <a:noFill/>
              </a:ln>
              <a:solidFill>
                <a:schemeClr val="tx2"/>
              </a:solidFill>
              <a:effectLst/>
              <a:latin typeface="Calibri" pitchFamily="34" charset="0"/>
            </a:endParaRPr>
          </a:p>
        </p:txBody>
      </p:sp>
      <p:sp>
        <p:nvSpPr>
          <p:cNvPr id="3" name="TextBox 2"/>
          <p:cNvSpPr txBox="1"/>
          <p:nvPr/>
        </p:nvSpPr>
        <p:spPr>
          <a:xfrm>
            <a:off x="282222" y="5650786"/>
            <a:ext cx="83592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Consumptive use will have greater impact on operational risk than withdrawals</a:t>
            </a:r>
          </a:p>
          <a:p>
            <a:pPr marL="285750" indent="-285750">
              <a:buFont typeface="Arial" panose="020B0604020202020204" pitchFamily="34" charset="0"/>
              <a:buChar char="•"/>
            </a:pPr>
            <a:r>
              <a:rPr lang="en-US" dirty="0" smtClean="0"/>
              <a:t>LA has highest amount of consumptive use</a:t>
            </a:r>
          </a:p>
          <a:p>
            <a:pPr marL="285750" indent="-285750">
              <a:buFont typeface="Arial" panose="020B0604020202020204" pitchFamily="34" charset="0"/>
              <a:buChar char="•"/>
            </a:pPr>
            <a:r>
              <a:rPr lang="en-US" dirty="0" smtClean="0"/>
              <a:t>Two of the top ten states in terms of consumption are drought prone (CA and TX)</a:t>
            </a:r>
            <a:endParaRPr lang="en-US" dirty="0"/>
          </a:p>
        </p:txBody>
      </p:sp>
      <p:pic>
        <p:nvPicPr>
          <p:cNvPr id="9"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91298" y="749077"/>
            <a:ext cx="7244896" cy="4831902"/>
          </a:xfrm>
        </p:spPr>
      </p:pic>
    </p:spTree>
    <p:extLst>
      <p:ext uri="{BB962C8B-B14F-4D97-AF65-F5344CB8AC3E}">
        <p14:creationId xmlns:p14="http://schemas.microsoft.com/office/powerpoint/2010/main" val="331930907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19133"/>
            <a:ext cx="9143999" cy="447675"/>
          </a:xfrm>
        </p:spPr>
        <p:txBody>
          <a:bodyPr>
            <a:noAutofit/>
          </a:bodyPr>
          <a:lstStyle/>
          <a:p>
            <a:r>
              <a:rPr lang="en-US" sz="2400" b="1" dirty="0" smtClean="0"/>
              <a:t>U.S. Manufacturing Water Withdrawals and Consumption</a:t>
            </a:r>
            <a:endParaRPr lang="en-US" sz="2400" b="1" dirty="0"/>
          </a:p>
        </p:txBody>
      </p:sp>
      <p:pic>
        <p:nvPicPr>
          <p:cNvPr id="9" name="Content Placeholder 8"/>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2644" y="1658124"/>
            <a:ext cx="4027711" cy="4410114"/>
          </a:xfrm>
        </p:spPr>
      </p:pic>
      <p:graphicFrame>
        <p:nvGraphicFramePr>
          <p:cNvPr id="12" name="Content Placeholder 11"/>
          <p:cNvGraphicFramePr>
            <a:graphicFrameLocks noGrp="1"/>
          </p:cNvGraphicFramePr>
          <p:nvPr>
            <p:ph sz="half" idx="2"/>
            <p:extLst>
              <p:ext uri="{D42A27DB-BD31-4B8C-83A1-F6EECF244321}">
                <p14:modId xmlns:p14="http://schemas.microsoft.com/office/powerpoint/2010/main" val="2209137263"/>
              </p:ext>
            </p:extLst>
          </p:nvPr>
        </p:nvGraphicFramePr>
        <p:xfrm>
          <a:off x="4572000" y="1220672"/>
          <a:ext cx="4343400" cy="5120640"/>
        </p:xfrm>
        <a:graphic>
          <a:graphicData uri="http://schemas.openxmlformats.org/drawingml/2006/table">
            <a:tbl>
              <a:tblPr firstRow="1" firstCol="1" bandRow="1"/>
              <a:tblGrid>
                <a:gridCol w="641876"/>
                <a:gridCol w="3701524"/>
              </a:tblGrid>
              <a:tr h="113437">
                <a:tc>
                  <a:txBody>
                    <a:bodyPr/>
                    <a:lstStyle/>
                    <a:p>
                      <a:pPr marL="0" marR="0" indent="0">
                        <a:spcBef>
                          <a:spcPts val="0"/>
                        </a:spcBef>
                        <a:spcAft>
                          <a:spcPts val="0"/>
                        </a:spcAft>
                      </a:pPr>
                      <a:r>
                        <a:rPr lang="en-US" sz="1600" dirty="0">
                          <a:effectLst/>
                          <a:latin typeface="Times New Roman"/>
                          <a:ea typeface="Times New Roman"/>
                        </a:rPr>
                        <a:t>311</a:t>
                      </a:r>
                      <a:endParaRPr lang="en-US" sz="1800" dirty="0">
                        <a:effectLst/>
                        <a:latin typeface="Times New Roman"/>
                        <a:ea typeface="Times New Roman"/>
                      </a:endParaRPr>
                    </a:p>
                  </a:txBody>
                  <a:tcPr marL="46406" marR="46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1600">
                          <a:effectLst/>
                          <a:latin typeface="Times New Roman"/>
                          <a:ea typeface="Times New Roman"/>
                        </a:rPr>
                        <a:t>Food manufacturing </a:t>
                      </a:r>
                      <a:endParaRPr lang="en-US" sz="1800">
                        <a:effectLst/>
                        <a:latin typeface="Times New Roman"/>
                        <a:ea typeface="Times New Roman"/>
                      </a:endParaRPr>
                    </a:p>
                  </a:txBody>
                  <a:tcPr marL="46406" marR="46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437">
                <a:tc>
                  <a:txBody>
                    <a:bodyPr/>
                    <a:lstStyle/>
                    <a:p>
                      <a:pPr marL="0" marR="0" indent="0">
                        <a:spcBef>
                          <a:spcPts val="0"/>
                        </a:spcBef>
                        <a:spcAft>
                          <a:spcPts val="0"/>
                        </a:spcAft>
                      </a:pPr>
                      <a:r>
                        <a:rPr lang="en-US" sz="1600">
                          <a:effectLst/>
                          <a:latin typeface="Times New Roman"/>
                          <a:ea typeface="Times New Roman"/>
                        </a:rPr>
                        <a:t>312</a:t>
                      </a:r>
                      <a:endParaRPr lang="en-US" sz="1800">
                        <a:effectLst/>
                        <a:latin typeface="Times New Roman"/>
                        <a:ea typeface="Times New Roman"/>
                      </a:endParaRPr>
                    </a:p>
                  </a:txBody>
                  <a:tcPr marL="46406" marR="46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1600">
                          <a:effectLst/>
                          <a:latin typeface="Times New Roman"/>
                          <a:ea typeface="Times New Roman"/>
                        </a:rPr>
                        <a:t>Beverage and tobacco product manufacturing</a:t>
                      </a:r>
                      <a:endParaRPr lang="en-US" sz="1800">
                        <a:effectLst/>
                        <a:latin typeface="Times New Roman"/>
                        <a:ea typeface="Times New Roman"/>
                      </a:endParaRPr>
                    </a:p>
                  </a:txBody>
                  <a:tcPr marL="46406" marR="46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437">
                <a:tc>
                  <a:txBody>
                    <a:bodyPr/>
                    <a:lstStyle/>
                    <a:p>
                      <a:pPr marL="0" marR="0" indent="0">
                        <a:spcBef>
                          <a:spcPts val="0"/>
                        </a:spcBef>
                        <a:spcAft>
                          <a:spcPts val="0"/>
                        </a:spcAft>
                      </a:pPr>
                      <a:r>
                        <a:rPr lang="en-US" sz="1600">
                          <a:effectLst/>
                          <a:latin typeface="Times New Roman"/>
                          <a:ea typeface="Times New Roman"/>
                        </a:rPr>
                        <a:t>313</a:t>
                      </a:r>
                      <a:endParaRPr lang="en-US" sz="1800">
                        <a:effectLst/>
                        <a:latin typeface="Times New Roman"/>
                        <a:ea typeface="Times New Roman"/>
                      </a:endParaRPr>
                    </a:p>
                  </a:txBody>
                  <a:tcPr marL="46406" marR="46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1600">
                          <a:effectLst/>
                          <a:latin typeface="Times New Roman"/>
                          <a:ea typeface="Times New Roman"/>
                        </a:rPr>
                        <a:t>Textile mills</a:t>
                      </a:r>
                      <a:endParaRPr lang="en-US" sz="1800">
                        <a:effectLst/>
                        <a:latin typeface="Times New Roman"/>
                        <a:ea typeface="Times New Roman"/>
                      </a:endParaRPr>
                    </a:p>
                  </a:txBody>
                  <a:tcPr marL="46406" marR="46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437">
                <a:tc>
                  <a:txBody>
                    <a:bodyPr/>
                    <a:lstStyle/>
                    <a:p>
                      <a:pPr marL="0" marR="0" indent="0">
                        <a:spcBef>
                          <a:spcPts val="0"/>
                        </a:spcBef>
                        <a:spcAft>
                          <a:spcPts val="0"/>
                        </a:spcAft>
                      </a:pPr>
                      <a:r>
                        <a:rPr lang="en-US" sz="1600">
                          <a:effectLst/>
                          <a:latin typeface="Times New Roman"/>
                          <a:ea typeface="Times New Roman"/>
                        </a:rPr>
                        <a:t>314</a:t>
                      </a:r>
                      <a:endParaRPr lang="en-US" sz="1800">
                        <a:effectLst/>
                        <a:latin typeface="Times New Roman"/>
                        <a:ea typeface="Times New Roman"/>
                      </a:endParaRPr>
                    </a:p>
                  </a:txBody>
                  <a:tcPr marL="46406" marR="46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1600" dirty="0">
                          <a:effectLst/>
                          <a:latin typeface="Times New Roman"/>
                          <a:ea typeface="Times New Roman"/>
                        </a:rPr>
                        <a:t>Textile product mills</a:t>
                      </a:r>
                      <a:endParaRPr lang="en-US" sz="1800" dirty="0">
                        <a:effectLst/>
                        <a:latin typeface="Times New Roman"/>
                        <a:ea typeface="Times New Roman"/>
                      </a:endParaRPr>
                    </a:p>
                  </a:txBody>
                  <a:tcPr marL="46406" marR="46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437">
                <a:tc>
                  <a:txBody>
                    <a:bodyPr/>
                    <a:lstStyle/>
                    <a:p>
                      <a:pPr marL="0" marR="0" indent="0">
                        <a:spcBef>
                          <a:spcPts val="0"/>
                        </a:spcBef>
                        <a:spcAft>
                          <a:spcPts val="0"/>
                        </a:spcAft>
                      </a:pPr>
                      <a:r>
                        <a:rPr lang="en-US" sz="1600">
                          <a:effectLst/>
                          <a:latin typeface="Times New Roman"/>
                          <a:ea typeface="Times New Roman"/>
                        </a:rPr>
                        <a:t>321</a:t>
                      </a:r>
                      <a:endParaRPr lang="en-US" sz="1800">
                        <a:effectLst/>
                        <a:latin typeface="Times New Roman"/>
                        <a:ea typeface="Times New Roman"/>
                      </a:endParaRPr>
                    </a:p>
                  </a:txBody>
                  <a:tcPr marL="46406" marR="46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1600" dirty="0">
                          <a:effectLst/>
                          <a:latin typeface="Times New Roman"/>
                          <a:ea typeface="Times New Roman"/>
                        </a:rPr>
                        <a:t>Wood product manufacturing</a:t>
                      </a:r>
                      <a:endParaRPr lang="en-US" sz="1800" dirty="0">
                        <a:effectLst/>
                        <a:latin typeface="Times New Roman"/>
                        <a:ea typeface="Times New Roman"/>
                      </a:endParaRPr>
                    </a:p>
                  </a:txBody>
                  <a:tcPr marL="46406" marR="46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437">
                <a:tc>
                  <a:txBody>
                    <a:bodyPr/>
                    <a:lstStyle/>
                    <a:p>
                      <a:pPr marL="0" marR="0" indent="0">
                        <a:spcBef>
                          <a:spcPts val="0"/>
                        </a:spcBef>
                        <a:spcAft>
                          <a:spcPts val="0"/>
                        </a:spcAft>
                      </a:pPr>
                      <a:r>
                        <a:rPr lang="en-US" sz="1600">
                          <a:effectLst/>
                          <a:latin typeface="Times New Roman"/>
                          <a:ea typeface="Times New Roman"/>
                        </a:rPr>
                        <a:t>322</a:t>
                      </a:r>
                      <a:endParaRPr lang="en-US" sz="1800">
                        <a:effectLst/>
                        <a:latin typeface="Times New Roman"/>
                        <a:ea typeface="Times New Roman"/>
                      </a:endParaRPr>
                    </a:p>
                  </a:txBody>
                  <a:tcPr marL="46406" marR="46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1600" dirty="0">
                          <a:effectLst/>
                          <a:latin typeface="Times New Roman"/>
                          <a:ea typeface="Times New Roman"/>
                        </a:rPr>
                        <a:t>Paper manufacturing</a:t>
                      </a:r>
                      <a:endParaRPr lang="en-US" sz="1800" dirty="0">
                        <a:effectLst/>
                        <a:latin typeface="Times New Roman"/>
                        <a:ea typeface="Times New Roman"/>
                      </a:endParaRPr>
                    </a:p>
                  </a:txBody>
                  <a:tcPr marL="46406" marR="46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437">
                <a:tc>
                  <a:txBody>
                    <a:bodyPr/>
                    <a:lstStyle/>
                    <a:p>
                      <a:pPr marL="0" marR="0" indent="0">
                        <a:spcBef>
                          <a:spcPts val="0"/>
                        </a:spcBef>
                        <a:spcAft>
                          <a:spcPts val="0"/>
                        </a:spcAft>
                      </a:pPr>
                      <a:r>
                        <a:rPr lang="en-US" sz="1600">
                          <a:effectLst/>
                          <a:latin typeface="Times New Roman"/>
                          <a:ea typeface="Times New Roman"/>
                        </a:rPr>
                        <a:t>324</a:t>
                      </a:r>
                      <a:endParaRPr lang="en-US" sz="1800">
                        <a:effectLst/>
                        <a:latin typeface="Times New Roman"/>
                        <a:ea typeface="Times New Roman"/>
                      </a:endParaRPr>
                    </a:p>
                  </a:txBody>
                  <a:tcPr marL="46406" marR="46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1600">
                          <a:effectLst/>
                          <a:latin typeface="Times New Roman"/>
                          <a:ea typeface="Times New Roman"/>
                        </a:rPr>
                        <a:t>Petroleum and coal product manufacturing</a:t>
                      </a:r>
                      <a:endParaRPr lang="en-US" sz="1800">
                        <a:effectLst/>
                        <a:latin typeface="Times New Roman"/>
                        <a:ea typeface="Times New Roman"/>
                      </a:endParaRPr>
                    </a:p>
                  </a:txBody>
                  <a:tcPr marL="46406" marR="46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437">
                <a:tc>
                  <a:txBody>
                    <a:bodyPr/>
                    <a:lstStyle/>
                    <a:p>
                      <a:pPr marL="0" marR="0" indent="0">
                        <a:spcBef>
                          <a:spcPts val="0"/>
                        </a:spcBef>
                        <a:spcAft>
                          <a:spcPts val="0"/>
                        </a:spcAft>
                      </a:pPr>
                      <a:r>
                        <a:rPr lang="en-US" sz="1600">
                          <a:effectLst/>
                          <a:latin typeface="Times New Roman"/>
                          <a:ea typeface="Times New Roman"/>
                        </a:rPr>
                        <a:t>325</a:t>
                      </a:r>
                      <a:endParaRPr lang="en-US" sz="1800">
                        <a:effectLst/>
                        <a:latin typeface="Times New Roman"/>
                        <a:ea typeface="Times New Roman"/>
                      </a:endParaRPr>
                    </a:p>
                  </a:txBody>
                  <a:tcPr marL="46406" marR="46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1600">
                          <a:effectLst/>
                          <a:latin typeface="Times New Roman"/>
                          <a:ea typeface="Times New Roman"/>
                        </a:rPr>
                        <a:t>Chemical manufacturing</a:t>
                      </a:r>
                      <a:endParaRPr lang="en-US" sz="1800">
                        <a:effectLst/>
                        <a:latin typeface="Times New Roman"/>
                        <a:ea typeface="Times New Roman"/>
                      </a:endParaRPr>
                    </a:p>
                  </a:txBody>
                  <a:tcPr marL="46406" marR="46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437">
                <a:tc>
                  <a:txBody>
                    <a:bodyPr/>
                    <a:lstStyle/>
                    <a:p>
                      <a:pPr marL="0" marR="0" indent="0">
                        <a:spcBef>
                          <a:spcPts val="0"/>
                        </a:spcBef>
                        <a:spcAft>
                          <a:spcPts val="0"/>
                        </a:spcAft>
                      </a:pPr>
                      <a:r>
                        <a:rPr lang="en-US" sz="1600">
                          <a:effectLst/>
                          <a:latin typeface="Times New Roman"/>
                          <a:ea typeface="Times New Roman"/>
                        </a:rPr>
                        <a:t>326</a:t>
                      </a:r>
                      <a:endParaRPr lang="en-US" sz="1800">
                        <a:effectLst/>
                        <a:latin typeface="Times New Roman"/>
                        <a:ea typeface="Times New Roman"/>
                      </a:endParaRPr>
                    </a:p>
                  </a:txBody>
                  <a:tcPr marL="46406" marR="46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1600">
                          <a:effectLst/>
                          <a:latin typeface="Times New Roman"/>
                          <a:ea typeface="Times New Roman"/>
                        </a:rPr>
                        <a:t>Plastics and rubber products manufacturing </a:t>
                      </a:r>
                      <a:endParaRPr lang="en-US" sz="1800">
                        <a:effectLst/>
                        <a:latin typeface="Times New Roman"/>
                        <a:ea typeface="Times New Roman"/>
                      </a:endParaRPr>
                    </a:p>
                  </a:txBody>
                  <a:tcPr marL="46406" marR="46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437">
                <a:tc>
                  <a:txBody>
                    <a:bodyPr/>
                    <a:lstStyle/>
                    <a:p>
                      <a:pPr marL="0" marR="0" indent="0">
                        <a:spcBef>
                          <a:spcPts val="0"/>
                        </a:spcBef>
                        <a:spcAft>
                          <a:spcPts val="0"/>
                        </a:spcAft>
                      </a:pPr>
                      <a:r>
                        <a:rPr lang="en-US" sz="1600">
                          <a:effectLst/>
                          <a:latin typeface="Times New Roman"/>
                          <a:ea typeface="Times New Roman"/>
                        </a:rPr>
                        <a:t>327</a:t>
                      </a:r>
                      <a:endParaRPr lang="en-US" sz="1800">
                        <a:effectLst/>
                        <a:latin typeface="Times New Roman"/>
                        <a:ea typeface="Times New Roman"/>
                      </a:endParaRPr>
                    </a:p>
                  </a:txBody>
                  <a:tcPr marL="46406" marR="46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1600">
                          <a:effectLst/>
                          <a:latin typeface="Times New Roman"/>
                          <a:ea typeface="Times New Roman"/>
                        </a:rPr>
                        <a:t>Non-metallic mineral product manufacturing </a:t>
                      </a:r>
                      <a:endParaRPr lang="en-US" sz="1800">
                        <a:effectLst/>
                        <a:latin typeface="Times New Roman"/>
                        <a:ea typeface="Times New Roman"/>
                      </a:endParaRPr>
                    </a:p>
                  </a:txBody>
                  <a:tcPr marL="46406" marR="46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437">
                <a:tc>
                  <a:txBody>
                    <a:bodyPr/>
                    <a:lstStyle/>
                    <a:p>
                      <a:pPr marL="0" marR="0" indent="0">
                        <a:spcBef>
                          <a:spcPts val="0"/>
                        </a:spcBef>
                        <a:spcAft>
                          <a:spcPts val="0"/>
                        </a:spcAft>
                      </a:pPr>
                      <a:r>
                        <a:rPr lang="en-US" sz="1600">
                          <a:effectLst/>
                          <a:latin typeface="Times New Roman"/>
                          <a:ea typeface="Times New Roman"/>
                        </a:rPr>
                        <a:t>331</a:t>
                      </a:r>
                      <a:endParaRPr lang="en-US" sz="1800">
                        <a:effectLst/>
                        <a:latin typeface="Times New Roman"/>
                        <a:ea typeface="Times New Roman"/>
                      </a:endParaRPr>
                    </a:p>
                  </a:txBody>
                  <a:tcPr marL="46406" marR="46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1600" dirty="0">
                          <a:effectLst/>
                          <a:latin typeface="Times New Roman"/>
                          <a:ea typeface="Times New Roman"/>
                        </a:rPr>
                        <a:t>Primary metal manufacturing</a:t>
                      </a:r>
                      <a:endParaRPr lang="en-US" sz="1800" dirty="0">
                        <a:effectLst/>
                        <a:latin typeface="Times New Roman"/>
                        <a:ea typeface="Times New Roman"/>
                      </a:endParaRPr>
                    </a:p>
                  </a:txBody>
                  <a:tcPr marL="46406" marR="46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437">
                <a:tc>
                  <a:txBody>
                    <a:bodyPr/>
                    <a:lstStyle/>
                    <a:p>
                      <a:pPr marL="0" marR="0" indent="0">
                        <a:spcBef>
                          <a:spcPts val="0"/>
                        </a:spcBef>
                        <a:spcAft>
                          <a:spcPts val="0"/>
                        </a:spcAft>
                      </a:pPr>
                      <a:r>
                        <a:rPr lang="en-US" sz="1600">
                          <a:effectLst/>
                          <a:latin typeface="Times New Roman"/>
                          <a:ea typeface="Times New Roman"/>
                        </a:rPr>
                        <a:t>332</a:t>
                      </a:r>
                      <a:endParaRPr lang="en-US" sz="1800">
                        <a:effectLst/>
                        <a:latin typeface="Times New Roman"/>
                        <a:ea typeface="Times New Roman"/>
                      </a:endParaRPr>
                    </a:p>
                  </a:txBody>
                  <a:tcPr marL="46406" marR="46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1600">
                          <a:effectLst/>
                          <a:latin typeface="Times New Roman"/>
                          <a:ea typeface="Times New Roman"/>
                        </a:rPr>
                        <a:t>Fabricated metal product manufacturing </a:t>
                      </a:r>
                      <a:endParaRPr lang="en-US" sz="1800">
                        <a:effectLst/>
                        <a:latin typeface="Times New Roman"/>
                        <a:ea typeface="Times New Roman"/>
                      </a:endParaRPr>
                    </a:p>
                  </a:txBody>
                  <a:tcPr marL="46406" marR="46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437">
                <a:tc>
                  <a:txBody>
                    <a:bodyPr/>
                    <a:lstStyle/>
                    <a:p>
                      <a:pPr marL="0" marR="0" indent="0">
                        <a:spcBef>
                          <a:spcPts val="0"/>
                        </a:spcBef>
                        <a:spcAft>
                          <a:spcPts val="0"/>
                        </a:spcAft>
                      </a:pPr>
                      <a:r>
                        <a:rPr lang="en-US" sz="1600">
                          <a:effectLst/>
                          <a:latin typeface="Times New Roman"/>
                          <a:ea typeface="Times New Roman"/>
                        </a:rPr>
                        <a:t>333</a:t>
                      </a:r>
                      <a:endParaRPr lang="en-US" sz="1800">
                        <a:effectLst/>
                        <a:latin typeface="Times New Roman"/>
                        <a:ea typeface="Times New Roman"/>
                      </a:endParaRPr>
                    </a:p>
                  </a:txBody>
                  <a:tcPr marL="46406" marR="46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1600">
                          <a:effectLst/>
                          <a:latin typeface="Times New Roman"/>
                          <a:ea typeface="Times New Roman"/>
                        </a:rPr>
                        <a:t>Machinery manufacturing</a:t>
                      </a:r>
                      <a:endParaRPr lang="en-US" sz="1800">
                        <a:effectLst/>
                        <a:latin typeface="Times New Roman"/>
                        <a:ea typeface="Times New Roman"/>
                      </a:endParaRPr>
                    </a:p>
                  </a:txBody>
                  <a:tcPr marL="46406" marR="46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437">
                <a:tc>
                  <a:txBody>
                    <a:bodyPr/>
                    <a:lstStyle/>
                    <a:p>
                      <a:pPr marL="0" marR="0" indent="0">
                        <a:spcBef>
                          <a:spcPts val="0"/>
                        </a:spcBef>
                        <a:spcAft>
                          <a:spcPts val="0"/>
                        </a:spcAft>
                      </a:pPr>
                      <a:r>
                        <a:rPr lang="en-US" sz="1600">
                          <a:effectLst/>
                          <a:latin typeface="Times New Roman"/>
                          <a:ea typeface="Times New Roman"/>
                        </a:rPr>
                        <a:t>334</a:t>
                      </a:r>
                      <a:endParaRPr lang="en-US" sz="1800">
                        <a:effectLst/>
                        <a:latin typeface="Times New Roman"/>
                        <a:ea typeface="Times New Roman"/>
                      </a:endParaRPr>
                    </a:p>
                  </a:txBody>
                  <a:tcPr marL="46406" marR="46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1600">
                          <a:effectLst/>
                          <a:latin typeface="Times New Roman"/>
                          <a:ea typeface="Times New Roman"/>
                        </a:rPr>
                        <a:t>Computer and electronic product manufacturing </a:t>
                      </a:r>
                      <a:endParaRPr lang="en-US" sz="1800">
                        <a:effectLst/>
                        <a:latin typeface="Times New Roman"/>
                        <a:ea typeface="Times New Roman"/>
                      </a:endParaRPr>
                    </a:p>
                  </a:txBody>
                  <a:tcPr marL="46406" marR="46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437">
                <a:tc>
                  <a:txBody>
                    <a:bodyPr/>
                    <a:lstStyle/>
                    <a:p>
                      <a:pPr marL="0" marR="0" indent="0">
                        <a:spcBef>
                          <a:spcPts val="0"/>
                        </a:spcBef>
                        <a:spcAft>
                          <a:spcPts val="0"/>
                        </a:spcAft>
                      </a:pPr>
                      <a:r>
                        <a:rPr lang="en-US" sz="1600">
                          <a:effectLst/>
                          <a:latin typeface="Times New Roman"/>
                          <a:ea typeface="Times New Roman"/>
                        </a:rPr>
                        <a:t>335</a:t>
                      </a:r>
                      <a:endParaRPr lang="en-US" sz="1800">
                        <a:effectLst/>
                        <a:latin typeface="Times New Roman"/>
                        <a:ea typeface="Times New Roman"/>
                      </a:endParaRPr>
                    </a:p>
                  </a:txBody>
                  <a:tcPr marL="46406" marR="46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1600">
                          <a:effectLst/>
                          <a:latin typeface="Times New Roman"/>
                          <a:ea typeface="Times New Roman"/>
                        </a:rPr>
                        <a:t>Electrical equipment, appliance and component manufacturing</a:t>
                      </a:r>
                      <a:endParaRPr lang="en-US" sz="1800">
                        <a:effectLst/>
                        <a:latin typeface="Times New Roman"/>
                        <a:ea typeface="Times New Roman"/>
                      </a:endParaRPr>
                    </a:p>
                  </a:txBody>
                  <a:tcPr marL="46406" marR="46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437">
                <a:tc>
                  <a:txBody>
                    <a:bodyPr/>
                    <a:lstStyle/>
                    <a:p>
                      <a:pPr marL="0" marR="0" indent="0">
                        <a:spcBef>
                          <a:spcPts val="0"/>
                        </a:spcBef>
                        <a:spcAft>
                          <a:spcPts val="0"/>
                        </a:spcAft>
                      </a:pPr>
                      <a:r>
                        <a:rPr lang="en-US" sz="1600">
                          <a:effectLst/>
                          <a:latin typeface="Times New Roman"/>
                          <a:ea typeface="Times New Roman"/>
                        </a:rPr>
                        <a:t>336</a:t>
                      </a:r>
                      <a:endParaRPr lang="en-US" sz="1800">
                        <a:effectLst/>
                        <a:latin typeface="Times New Roman"/>
                        <a:ea typeface="Times New Roman"/>
                      </a:endParaRPr>
                    </a:p>
                  </a:txBody>
                  <a:tcPr marL="46406" marR="46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1600">
                          <a:effectLst/>
                          <a:latin typeface="Times New Roman"/>
                          <a:ea typeface="Times New Roman"/>
                        </a:rPr>
                        <a:t>Transportation equipment manufacturing </a:t>
                      </a:r>
                      <a:endParaRPr lang="en-US" sz="1800">
                        <a:effectLst/>
                        <a:latin typeface="Times New Roman"/>
                        <a:ea typeface="Times New Roman"/>
                      </a:endParaRPr>
                    </a:p>
                  </a:txBody>
                  <a:tcPr marL="46406" marR="46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437">
                <a:tc>
                  <a:txBody>
                    <a:bodyPr/>
                    <a:lstStyle/>
                    <a:p>
                      <a:pPr marL="0" marR="0" indent="0">
                        <a:spcBef>
                          <a:spcPts val="0"/>
                        </a:spcBef>
                        <a:spcAft>
                          <a:spcPts val="0"/>
                        </a:spcAft>
                      </a:pPr>
                      <a:r>
                        <a:rPr lang="en-US" sz="1600">
                          <a:effectLst/>
                          <a:latin typeface="Times New Roman"/>
                          <a:ea typeface="Times New Roman"/>
                        </a:rPr>
                        <a:t>Other</a:t>
                      </a:r>
                      <a:endParaRPr lang="en-US" sz="1800">
                        <a:effectLst/>
                        <a:latin typeface="Times New Roman"/>
                        <a:ea typeface="Times New Roman"/>
                      </a:endParaRPr>
                    </a:p>
                  </a:txBody>
                  <a:tcPr marL="46406" marR="46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pPr>
                      <a:r>
                        <a:rPr lang="en-US" sz="1600" dirty="0">
                          <a:effectLst/>
                          <a:latin typeface="Times New Roman"/>
                          <a:ea typeface="Times New Roman"/>
                        </a:rPr>
                        <a:t>Other Industries</a:t>
                      </a:r>
                      <a:endParaRPr lang="en-US" sz="1800" dirty="0">
                        <a:effectLst/>
                        <a:latin typeface="Times New Roman"/>
                        <a:ea typeface="Times New Roman"/>
                      </a:endParaRPr>
                    </a:p>
                  </a:txBody>
                  <a:tcPr marL="46406" marR="46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TextBox 1"/>
          <p:cNvSpPr txBox="1"/>
          <p:nvPr/>
        </p:nvSpPr>
        <p:spPr>
          <a:xfrm>
            <a:off x="1981200" y="2032000"/>
            <a:ext cx="883920" cy="369332"/>
          </a:xfrm>
          <a:prstGeom prst="rect">
            <a:avLst/>
          </a:prstGeom>
          <a:noFill/>
        </p:spPr>
        <p:txBody>
          <a:bodyPr wrap="square" rtlCol="0">
            <a:spAutoFit/>
          </a:bodyPr>
          <a:lstStyle/>
          <a:p>
            <a:r>
              <a:rPr lang="en-US" b="1" dirty="0" smtClean="0"/>
              <a:t>Paper</a:t>
            </a:r>
            <a:endParaRPr lang="en-US" b="1" dirty="0"/>
          </a:p>
        </p:txBody>
      </p:sp>
      <p:sp>
        <p:nvSpPr>
          <p:cNvPr id="6" name="TextBox 5"/>
          <p:cNvSpPr txBox="1"/>
          <p:nvPr/>
        </p:nvSpPr>
        <p:spPr>
          <a:xfrm>
            <a:off x="142240" y="4358640"/>
            <a:ext cx="772160" cy="369332"/>
          </a:xfrm>
          <a:prstGeom prst="rect">
            <a:avLst/>
          </a:prstGeom>
          <a:noFill/>
        </p:spPr>
        <p:txBody>
          <a:bodyPr wrap="square" rtlCol="0">
            <a:spAutoFit/>
          </a:bodyPr>
          <a:lstStyle/>
          <a:p>
            <a:r>
              <a:rPr lang="en-US" b="1" dirty="0" smtClean="0"/>
              <a:t>Paper</a:t>
            </a:r>
            <a:endParaRPr lang="en-US" b="1" dirty="0"/>
          </a:p>
        </p:txBody>
      </p:sp>
      <p:sp>
        <p:nvSpPr>
          <p:cNvPr id="8" name="TextBox 7"/>
          <p:cNvSpPr txBox="1"/>
          <p:nvPr/>
        </p:nvSpPr>
        <p:spPr>
          <a:xfrm>
            <a:off x="2072640" y="4582160"/>
            <a:ext cx="1137920" cy="369332"/>
          </a:xfrm>
          <a:prstGeom prst="rect">
            <a:avLst/>
          </a:prstGeom>
          <a:noFill/>
        </p:spPr>
        <p:txBody>
          <a:bodyPr wrap="square" rtlCol="0">
            <a:spAutoFit/>
          </a:bodyPr>
          <a:lstStyle/>
          <a:p>
            <a:r>
              <a:rPr lang="en-US" b="1" dirty="0" smtClean="0"/>
              <a:t>Chemicals</a:t>
            </a:r>
            <a:endParaRPr lang="en-US" b="1" dirty="0"/>
          </a:p>
        </p:txBody>
      </p:sp>
      <p:sp>
        <p:nvSpPr>
          <p:cNvPr id="10" name="TextBox 9"/>
          <p:cNvSpPr txBox="1"/>
          <p:nvPr/>
        </p:nvSpPr>
        <p:spPr>
          <a:xfrm>
            <a:off x="0" y="3108960"/>
            <a:ext cx="1158240" cy="369332"/>
          </a:xfrm>
          <a:prstGeom prst="rect">
            <a:avLst/>
          </a:prstGeom>
          <a:noFill/>
        </p:spPr>
        <p:txBody>
          <a:bodyPr wrap="square" rtlCol="0">
            <a:spAutoFit/>
          </a:bodyPr>
          <a:lstStyle/>
          <a:p>
            <a:r>
              <a:rPr lang="en-US" b="1" dirty="0" smtClean="0"/>
              <a:t>Chemicals</a:t>
            </a:r>
            <a:endParaRPr lang="en-US" b="1" dirty="0"/>
          </a:p>
        </p:txBody>
      </p:sp>
      <p:sp>
        <p:nvSpPr>
          <p:cNvPr id="11" name="TextBox 10"/>
          <p:cNvSpPr txBox="1"/>
          <p:nvPr/>
        </p:nvSpPr>
        <p:spPr>
          <a:xfrm>
            <a:off x="1686560" y="3220720"/>
            <a:ext cx="1056640" cy="646331"/>
          </a:xfrm>
          <a:prstGeom prst="rect">
            <a:avLst/>
          </a:prstGeom>
          <a:noFill/>
        </p:spPr>
        <p:txBody>
          <a:bodyPr wrap="square" rtlCol="0">
            <a:spAutoFit/>
          </a:bodyPr>
          <a:lstStyle/>
          <a:p>
            <a:r>
              <a:rPr lang="en-US" b="1" dirty="0" smtClean="0"/>
              <a:t>Primary Metals</a:t>
            </a:r>
            <a:endParaRPr lang="en-US" b="1" dirty="0"/>
          </a:p>
        </p:txBody>
      </p:sp>
      <p:sp>
        <p:nvSpPr>
          <p:cNvPr id="13" name="TextBox 12"/>
          <p:cNvSpPr txBox="1"/>
          <p:nvPr/>
        </p:nvSpPr>
        <p:spPr>
          <a:xfrm>
            <a:off x="609600" y="5699760"/>
            <a:ext cx="1056640" cy="646331"/>
          </a:xfrm>
          <a:prstGeom prst="rect">
            <a:avLst/>
          </a:prstGeom>
          <a:noFill/>
        </p:spPr>
        <p:txBody>
          <a:bodyPr wrap="square" rtlCol="0">
            <a:spAutoFit/>
          </a:bodyPr>
          <a:lstStyle/>
          <a:p>
            <a:r>
              <a:rPr lang="en-US" b="1" dirty="0" smtClean="0"/>
              <a:t>Primary Metals</a:t>
            </a:r>
            <a:endParaRPr lang="en-US" b="1" dirty="0"/>
          </a:p>
        </p:txBody>
      </p:sp>
      <p:sp>
        <p:nvSpPr>
          <p:cNvPr id="14" name="TextBox 13"/>
          <p:cNvSpPr txBox="1"/>
          <p:nvPr/>
        </p:nvSpPr>
        <p:spPr>
          <a:xfrm>
            <a:off x="0" y="2174240"/>
            <a:ext cx="1127760" cy="369332"/>
          </a:xfrm>
          <a:prstGeom prst="rect">
            <a:avLst/>
          </a:prstGeom>
          <a:noFill/>
        </p:spPr>
        <p:txBody>
          <a:bodyPr wrap="square" rtlCol="0">
            <a:spAutoFit/>
          </a:bodyPr>
          <a:lstStyle/>
          <a:p>
            <a:r>
              <a:rPr lang="en-US" b="1" dirty="0" smtClean="0"/>
              <a:t>Pet./Coal</a:t>
            </a:r>
            <a:endParaRPr lang="en-US" b="1" dirty="0"/>
          </a:p>
        </p:txBody>
      </p:sp>
      <p:sp>
        <p:nvSpPr>
          <p:cNvPr id="15" name="TextBox 14"/>
          <p:cNvSpPr txBox="1"/>
          <p:nvPr/>
        </p:nvSpPr>
        <p:spPr>
          <a:xfrm>
            <a:off x="-40640" y="4907280"/>
            <a:ext cx="1127760" cy="369332"/>
          </a:xfrm>
          <a:prstGeom prst="rect">
            <a:avLst/>
          </a:prstGeom>
          <a:noFill/>
        </p:spPr>
        <p:txBody>
          <a:bodyPr wrap="square" rtlCol="0">
            <a:spAutoFit/>
          </a:bodyPr>
          <a:lstStyle/>
          <a:p>
            <a:r>
              <a:rPr lang="en-US" b="1" dirty="0" smtClean="0"/>
              <a:t>Pet./Coal</a:t>
            </a:r>
            <a:endParaRPr lang="en-US" b="1" dirty="0"/>
          </a:p>
        </p:txBody>
      </p:sp>
    </p:spTree>
    <p:extLst>
      <p:ext uri="{BB962C8B-B14F-4D97-AF65-F5344CB8AC3E}">
        <p14:creationId xmlns:p14="http://schemas.microsoft.com/office/powerpoint/2010/main" val="129960062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lgn="ctr"/>
            <a:r>
              <a:rPr lang="en-US" dirty="0" smtClean="0"/>
              <a:t>325 - Chemicals</a:t>
            </a:r>
            <a:endParaRPr lang="en-US" dirty="0"/>
          </a:p>
        </p:txBody>
      </p:sp>
      <p:sp>
        <p:nvSpPr>
          <p:cNvPr id="5" name="Text Placeholder 4"/>
          <p:cNvSpPr>
            <a:spLocks noGrp="1"/>
          </p:cNvSpPr>
          <p:nvPr>
            <p:ph type="body" sz="quarter" idx="3"/>
          </p:nvPr>
        </p:nvSpPr>
        <p:spPr/>
        <p:txBody>
          <a:bodyPr/>
          <a:lstStyle/>
          <a:p>
            <a:pPr algn="ctr"/>
            <a:r>
              <a:rPr lang="en-US" dirty="0" smtClean="0"/>
              <a:t>331 – Primary Metals</a:t>
            </a:r>
            <a:endParaRPr lang="en-US" dirty="0"/>
          </a:p>
        </p:txBody>
      </p:sp>
      <p:sp>
        <p:nvSpPr>
          <p:cNvPr id="9" name="Title 1"/>
          <p:cNvSpPr>
            <a:spLocks noGrp="1"/>
          </p:cNvSpPr>
          <p:nvPr>
            <p:ph type="title"/>
          </p:nvPr>
        </p:nvSpPr>
        <p:spPr>
          <a:xfrm>
            <a:off x="0" y="274638"/>
            <a:ext cx="9144000" cy="1143000"/>
          </a:xfrm>
        </p:spPr>
        <p:txBody>
          <a:bodyPr>
            <a:normAutofit/>
          </a:bodyPr>
          <a:lstStyle/>
          <a:p>
            <a:r>
              <a:rPr lang="en-US" sz="2400" b="1" dirty="0" smtClean="0"/>
              <a:t>Water Withdrawals by Sector and County</a:t>
            </a:r>
            <a:endParaRPr lang="en-US" sz="2400" b="1" dirty="0"/>
          </a:p>
        </p:txBody>
      </p:sp>
      <p:pic>
        <p:nvPicPr>
          <p:cNvPr id="11"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28240" y="2403981"/>
            <a:ext cx="4653942" cy="3294952"/>
          </a:xfrm>
        </p:spPr>
      </p:pic>
      <p:pic>
        <p:nvPicPr>
          <p:cNvPr id="12" name="Content Placeholder 9"/>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4645026" y="2445562"/>
            <a:ext cx="4542448" cy="3216015"/>
          </a:xfrm>
        </p:spPr>
      </p:pic>
    </p:spTree>
    <p:extLst>
      <p:ext uri="{BB962C8B-B14F-4D97-AF65-F5344CB8AC3E}">
        <p14:creationId xmlns:p14="http://schemas.microsoft.com/office/powerpoint/2010/main" val="79969888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610600" cy="565117"/>
          </a:xfrm>
        </p:spPr>
        <p:txBody>
          <a:bodyPr>
            <a:normAutofit/>
          </a:bodyPr>
          <a:lstStyle/>
          <a:p>
            <a:r>
              <a:rPr lang="en-US" sz="2400" b="1" dirty="0" smtClean="0"/>
              <a:t>Evaluation of Sector Water Use “At-Risk”</a:t>
            </a:r>
            <a:endParaRPr lang="en-US" sz="2400" b="1" dirty="0"/>
          </a:p>
        </p:txBody>
      </p:sp>
      <p:sp>
        <p:nvSpPr>
          <p:cNvPr id="4" name="Slide Number Placeholder 3"/>
          <p:cNvSpPr>
            <a:spLocks noGrp="1"/>
          </p:cNvSpPr>
          <p:nvPr>
            <p:ph type="sldNum" sz="quarter" idx="4"/>
          </p:nvPr>
        </p:nvSpPr>
        <p:spPr/>
        <p:txBody>
          <a:bodyPr/>
          <a:lstStyle/>
          <a:p>
            <a:fld id="{1136933C-3588-4702-9BB6-6B5171D99713}" type="slidenum">
              <a:rPr lang="en-US" smtClean="0">
                <a:solidFill>
                  <a:srgbClr val="4F81BD">
                    <a:lumMod val="75000"/>
                  </a:srgbClr>
                </a:solidFill>
              </a:rPr>
              <a:pPr/>
              <a:t>39</a:t>
            </a:fld>
            <a:endParaRPr lang="en-US" dirty="0">
              <a:solidFill>
                <a:srgbClr val="4F81BD">
                  <a:lumMod val="75000"/>
                </a:srgbClr>
              </a:solidFill>
            </a:endParaRPr>
          </a:p>
        </p:txBody>
      </p:sp>
      <p:sp>
        <p:nvSpPr>
          <p:cNvPr id="3" name="TextBox 2"/>
          <p:cNvSpPr txBox="1"/>
          <p:nvPr/>
        </p:nvSpPr>
        <p:spPr>
          <a:xfrm>
            <a:off x="211015" y="605372"/>
            <a:ext cx="8742065" cy="646331"/>
          </a:xfrm>
          <a:prstGeom prst="rect">
            <a:avLst/>
          </a:prstGeom>
          <a:noFill/>
        </p:spPr>
        <p:txBody>
          <a:bodyPr wrap="square" rtlCol="0">
            <a:spAutoFit/>
          </a:bodyPr>
          <a:lstStyle/>
          <a:p>
            <a:r>
              <a:rPr lang="en-US" i="1" dirty="0"/>
              <a:t>Sectors in red are those that have the highest share of their water use in locations with </a:t>
            </a:r>
            <a:r>
              <a:rPr lang="en-US" i="1" dirty="0" err="1"/>
              <a:t>WaSSI</a:t>
            </a:r>
            <a:r>
              <a:rPr lang="en-US" i="1" dirty="0"/>
              <a:t> &gt; </a:t>
            </a:r>
            <a:r>
              <a:rPr lang="en-US" i="1" dirty="0" smtClean="0"/>
              <a:t>1</a:t>
            </a:r>
            <a:r>
              <a:rPr lang="en-US" i="1" dirty="0"/>
              <a:t> </a:t>
            </a:r>
            <a:r>
              <a:rPr lang="en-US" i="1" dirty="0" smtClean="0"/>
              <a:t>(i.e., locations where total water use exceeds local supplies)</a:t>
            </a:r>
            <a:endParaRPr lang="en-US" i="1" dirty="0"/>
          </a:p>
        </p:txBody>
      </p:sp>
      <p:graphicFrame>
        <p:nvGraphicFramePr>
          <p:cNvPr id="7" name="Content Placeholder 5"/>
          <p:cNvGraphicFramePr>
            <a:graphicFrameLocks/>
          </p:cNvGraphicFramePr>
          <p:nvPr>
            <p:extLst>
              <p:ext uri="{D42A27DB-BD31-4B8C-83A1-F6EECF244321}">
                <p14:modId xmlns:p14="http://schemas.microsoft.com/office/powerpoint/2010/main" val="1016811914"/>
              </p:ext>
            </p:extLst>
          </p:nvPr>
        </p:nvGraphicFramePr>
        <p:xfrm>
          <a:off x="151648" y="1449367"/>
          <a:ext cx="8839201" cy="5086346"/>
        </p:xfrm>
        <a:graphic>
          <a:graphicData uri="http://schemas.openxmlformats.org/drawingml/2006/table">
            <a:tbl>
              <a:tblPr/>
              <a:tblGrid>
                <a:gridCol w="3257141"/>
                <a:gridCol w="1187635"/>
                <a:gridCol w="1662862"/>
                <a:gridCol w="975558"/>
                <a:gridCol w="878002"/>
                <a:gridCol w="878003"/>
              </a:tblGrid>
              <a:tr h="371280">
                <a:tc rowSpan="2">
                  <a:txBody>
                    <a:bodyPr/>
                    <a:lstStyle/>
                    <a:p>
                      <a:pPr algn="ctr" fontAlgn="ctr"/>
                      <a:r>
                        <a:rPr lang="en-US" sz="1400" b="1" i="0" u="none" strike="noStrike" dirty="0">
                          <a:solidFill>
                            <a:srgbClr val="FFFFFF"/>
                          </a:solidFill>
                          <a:effectLst/>
                          <a:latin typeface="Open Sans"/>
                        </a:rPr>
                        <a:t>Manufacturing Sector</a:t>
                      </a:r>
                    </a:p>
                  </a:txBody>
                  <a:tcPr marL="6350" marR="6350"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gridSpan="5">
                  <a:txBody>
                    <a:bodyPr/>
                    <a:lstStyle/>
                    <a:p>
                      <a:pPr algn="ctr" fontAlgn="ctr"/>
                      <a:r>
                        <a:rPr lang="en-US" sz="1400" b="1" i="0" u="none" strike="noStrike" dirty="0" smtClean="0">
                          <a:solidFill>
                            <a:srgbClr val="FFFFFF"/>
                          </a:solidFill>
                          <a:effectLst/>
                          <a:latin typeface="Open Sans"/>
                        </a:rPr>
                        <a:t>Estimated </a:t>
                      </a:r>
                      <a:r>
                        <a:rPr lang="en-US" sz="1400" b="1" i="0" u="none" strike="noStrike" dirty="0">
                          <a:solidFill>
                            <a:srgbClr val="FFFFFF"/>
                          </a:solidFill>
                          <a:effectLst/>
                          <a:latin typeface="Open Sans"/>
                        </a:rPr>
                        <a:t>% Water </a:t>
                      </a:r>
                      <a:r>
                        <a:rPr lang="en-US" sz="1400" b="1" i="0" u="none" strike="noStrike" dirty="0" err="1" smtClean="0">
                          <a:solidFill>
                            <a:srgbClr val="FFFFFF"/>
                          </a:solidFill>
                          <a:effectLst/>
                          <a:latin typeface="Open Sans"/>
                        </a:rPr>
                        <a:t>Intakewithin</a:t>
                      </a:r>
                      <a:r>
                        <a:rPr lang="en-US" sz="1400" b="1" i="0" u="none" strike="noStrike" dirty="0" smtClean="0">
                          <a:solidFill>
                            <a:srgbClr val="FFFFFF"/>
                          </a:solidFill>
                          <a:effectLst/>
                          <a:latin typeface="Open Sans"/>
                        </a:rPr>
                        <a:t> </a:t>
                      </a:r>
                      <a:r>
                        <a:rPr lang="en-US" sz="1400" b="1" i="0" u="none" strike="noStrike" dirty="0">
                          <a:solidFill>
                            <a:srgbClr val="FFFFFF"/>
                          </a:solidFill>
                          <a:effectLst/>
                          <a:latin typeface="Open Sans"/>
                        </a:rPr>
                        <a:t>each </a:t>
                      </a:r>
                      <a:r>
                        <a:rPr lang="en-US" sz="1400" b="1" i="0" u="none" strike="noStrike" dirty="0" err="1">
                          <a:solidFill>
                            <a:srgbClr val="FFFFFF"/>
                          </a:solidFill>
                          <a:effectLst/>
                          <a:latin typeface="Open Sans"/>
                        </a:rPr>
                        <a:t>WaSSI</a:t>
                      </a:r>
                      <a:r>
                        <a:rPr lang="en-US" sz="1400" b="1" i="0" u="none" strike="noStrike" dirty="0">
                          <a:solidFill>
                            <a:srgbClr val="FFFFFF"/>
                          </a:solidFill>
                          <a:effectLst/>
                          <a:latin typeface="Open Sans"/>
                        </a:rPr>
                        <a:t> Bin</a:t>
                      </a:r>
                    </a:p>
                  </a:txBody>
                  <a:tcPr marL="6350" marR="6350"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29651">
                <a:tc vMerge="1">
                  <a:txBody>
                    <a:bodyPr/>
                    <a:lstStyle/>
                    <a:p>
                      <a:endParaRPr lang="en-US"/>
                    </a:p>
                  </a:txBody>
                  <a:tcPr/>
                </a:tc>
                <a:tc>
                  <a:txBody>
                    <a:bodyPr/>
                    <a:lstStyle/>
                    <a:p>
                      <a:pPr algn="ctr" fontAlgn="ctr"/>
                      <a:r>
                        <a:rPr lang="en-US" sz="1400" b="1" i="0" u="none" strike="noStrike" dirty="0">
                          <a:solidFill>
                            <a:srgbClr val="FFFFFF"/>
                          </a:solidFill>
                          <a:effectLst/>
                          <a:latin typeface="Open Sans"/>
                        </a:rPr>
                        <a:t>[0.0,0.2)</a:t>
                      </a:r>
                    </a:p>
                  </a:txBody>
                  <a:tcPr marL="6350" marR="6350"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1400" b="1" i="0" u="none" strike="noStrike" dirty="0">
                          <a:solidFill>
                            <a:srgbClr val="FFFFFF"/>
                          </a:solidFill>
                          <a:effectLst/>
                          <a:latin typeface="Open Sans"/>
                        </a:rPr>
                        <a:t>[0.2,0.4)</a:t>
                      </a:r>
                    </a:p>
                  </a:txBody>
                  <a:tcPr marL="6350" marR="6350"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1400" b="1" i="0" u="none" strike="noStrike" dirty="0">
                          <a:solidFill>
                            <a:srgbClr val="FFFFFF"/>
                          </a:solidFill>
                          <a:effectLst/>
                          <a:latin typeface="Open Sans"/>
                        </a:rPr>
                        <a:t>[0.4,0.8)</a:t>
                      </a:r>
                    </a:p>
                  </a:txBody>
                  <a:tcPr marL="6350" marR="6350"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1400" b="1" i="0" u="none" strike="noStrike" dirty="0">
                          <a:solidFill>
                            <a:srgbClr val="FFFFFF"/>
                          </a:solidFill>
                          <a:effectLst/>
                          <a:latin typeface="Open Sans"/>
                        </a:rPr>
                        <a:t>[0.8,1.0)</a:t>
                      </a:r>
                    </a:p>
                  </a:txBody>
                  <a:tcPr marL="6350" marR="6350"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1400" b="1" i="0" u="none" strike="noStrike" dirty="0">
                          <a:solidFill>
                            <a:srgbClr val="FFFFFF"/>
                          </a:solidFill>
                          <a:effectLst/>
                          <a:latin typeface="Open Sans"/>
                        </a:rPr>
                        <a:t>[1.0,inf)</a:t>
                      </a:r>
                    </a:p>
                  </a:txBody>
                  <a:tcPr marL="6350" marR="6350"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r>
              <a:tr h="241207">
                <a:tc>
                  <a:txBody>
                    <a:bodyPr/>
                    <a:lstStyle/>
                    <a:p>
                      <a:pPr algn="ctr" fontAlgn="b"/>
                      <a:r>
                        <a:rPr lang="en-US" sz="1400" b="0" i="0" u="none" strike="noStrike" dirty="0">
                          <a:solidFill>
                            <a:srgbClr val="000000"/>
                          </a:solidFill>
                          <a:effectLst/>
                          <a:latin typeface="Open Sans"/>
                        </a:rPr>
                        <a:t>Food</a:t>
                      </a: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Open Sans"/>
                        </a:rPr>
                        <a:t>72</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Open Sans"/>
                        </a:rPr>
                        <a:t>11</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Open Sans"/>
                        </a:rPr>
                        <a:t>7</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Open Sans"/>
                        </a:rPr>
                        <a:t>3</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Open Sans"/>
                        </a:rPr>
                        <a:t>7</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207">
                <a:tc>
                  <a:txBody>
                    <a:bodyPr/>
                    <a:lstStyle/>
                    <a:p>
                      <a:pPr algn="ctr" fontAlgn="b"/>
                      <a:r>
                        <a:rPr lang="en-US" sz="1400" b="0" i="0" u="none" strike="noStrike" dirty="0">
                          <a:solidFill>
                            <a:srgbClr val="000000"/>
                          </a:solidFill>
                          <a:effectLst/>
                          <a:latin typeface="Open Sans"/>
                        </a:rPr>
                        <a:t>Beverage and Tobacco Product</a:t>
                      </a: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2"/>
                    </a:solidFill>
                  </a:tcPr>
                </a:tc>
                <a:tc>
                  <a:txBody>
                    <a:bodyPr/>
                    <a:lstStyle/>
                    <a:p>
                      <a:pPr algn="ctr" fontAlgn="b"/>
                      <a:r>
                        <a:rPr lang="en-US" sz="1400" b="0" i="0" u="none" strike="noStrike" dirty="0" smtClean="0">
                          <a:solidFill>
                            <a:srgbClr val="000000"/>
                          </a:solidFill>
                          <a:effectLst/>
                          <a:latin typeface="Open Sans"/>
                        </a:rPr>
                        <a:t>71</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2"/>
                    </a:solidFill>
                  </a:tcPr>
                </a:tc>
                <a:tc>
                  <a:txBody>
                    <a:bodyPr/>
                    <a:lstStyle/>
                    <a:p>
                      <a:pPr algn="ctr" fontAlgn="b"/>
                      <a:r>
                        <a:rPr lang="en-US" sz="1400" b="0" i="0" u="none" strike="noStrike" dirty="0" smtClean="0">
                          <a:solidFill>
                            <a:srgbClr val="000000"/>
                          </a:solidFill>
                          <a:effectLst/>
                          <a:latin typeface="Open Sans"/>
                        </a:rPr>
                        <a:t>9</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2"/>
                    </a:solidFill>
                  </a:tcPr>
                </a:tc>
                <a:tc>
                  <a:txBody>
                    <a:bodyPr/>
                    <a:lstStyle/>
                    <a:p>
                      <a:pPr algn="ctr" fontAlgn="b"/>
                      <a:r>
                        <a:rPr lang="en-US" sz="1400" b="0" i="0" u="none" strike="noStrike" dirty="0" smtClean="0">
                          <a:solidFill>
                            <a:srgbClr val="000000"/>
                          </a:solidFill>
                          <a:effectLst/>
                          <a:latin typeface="Open Sans"/>
                        </a:rPr>
                        <a:t>11</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2"/>
                    </a:solidFill>
                  </a:tcPr>
                </a:tc>
                <a:tc>
                  <a:txBody>
                    <a:bodyPr/>
                    <a:lstStyle/>
                    <a:p>
                      <a:pPr algn="ctr" fontAlgn="b"/>
                      <a:r>
                        <a:rPr lang="en-US" sz="1400" b="0" i="0" u="none" strike="noStrike" dirty="0" smtClean="0">
                          <a:solidFill>
                            <a:srgbClr val="000000"/>
                          </a:solidFill>
                          <a:effectLst/>
                          <a:latin typeface="Open Sans"/>
                        </a:rPr>
                        <a:t>2</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2"/>
                    </a:solidFill>
                  </a:tcPr>
                </a:tc>
                <a:tc>
                  <a:txBody>
                    <a:bodyPr/>
                    <a:lstStyle/>
                    <a:p>
                      <a:pPr algn="ctr" fontAlgn="b"/>
                      <a:r>
                        <a:rPr lang="en-US" sz="1400" b="0" i="0" u="none" strike="noStrike" dirty="0" smtClean="0">
                          <a:solidFill>
                            <a:srgbClr val="000000"/>
                          </a:solidFill>
                          <a:effectLst/>
                          <a:latin typeface="Open Sans"/>
                        </a:rPr>
                        <a:t>6</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2"/>
                    </a:solidFill>
                  </a:tcPr>
                </a:tc>
              </a:tr>
              <a:tr h="241207">
                <a:tc>
                  <a:txBody>
                    <a:bodyPr/>
                    <a:lstStyle/>
                    <a:p>
                      <a:pPr algn="ctr" fontAlgn="b"/>
                      <a:r>
                        <a:rPr lang="en-US" sz="1400" b="0" i="0" u="none" strike="noStrike" dirty="0">
                          <a:solidFill>
                            <a:srgbClr val="000000"/>
                          </a:solidFill>
                          <a:effectLst/>
                          <a:latin typeface="Open Sans"/>
                        </a:rPr>
                        <a:t>Textile Mills</a:t>
                      </a: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Open Sans"/>
                        </a:rPr>
                        <a:t>80</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Open Sans"/>
                        </a:rPr>
                        <a:t>9</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Open Sans"/>
                        </a:rPr>
                        <a:t>4</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Open Sans"/>
                        </a:rPr>
                        <a:t>6</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Open Sans"/>
                        </a:rPr>
                        <a:t>2</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207">
                <a:tc>
                  <a:txBody>
                    <a:bodyPr/>
                    <a:lstStyle/>
                    <a:p>
                      <a:pPr algn="ctr" fontAlgn="b"/>
                      <a:r>
                        <a:rPr lang="en-US" sz="1400" b="0" i="0" u="none" strike="noStrike" dirty="0">
                          <a:solidFill>
                            <a:srgbClr val="000000"/>
                          </a:solidFill>
                          <a:effectLst/>
                          <a:latin typeface="Open Sans"/>
                        </a:rPr>
                        <a:t>Textile Product Mills</a:t>
                      </a: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2"/>
                    </a:solidFill>
                  </a:tcPr>
                </a:tc>
                <a:tc>
                  <a:txBody>
                    <a:bodyPr/>
                    <a:lstStyle/>
                    <a:p>
                      <a:pPr algn="ctr" fontAlgn="b"/>
                      <a:r>
                        <a:rPr lang="en-US" sz="1400" b="0" i="0" u="none" strike="noStrike" dirty="0" smtClean="0">
                          <a:solidFill>
                            <a:srgbClr val="000000"/>
                          </a:solidFill>
                          <a:effectLst/>
                          <a:latin typeface="Open Sans"/>
                        </a:rPr>
                        <a:t>88</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2"/>
                    </a:solidFill>
                  </a:tcPr>
                </a:tc>
                <a:tc>
                  <a:txBody>
                    <a:bodyPr/>
                    <a:lstStyle/>
                    <a:p>
                      <a:pPr algn="ctr" fontAlgn="b"/>
                      <a:r>
                        <a:rPr lang="en-US" sz="1400" b="0" i="0" u="none" strike="noStrike" dirty="0" smtClean="0">
                          <a:solidFill>
                            <a:srgbClr val="000000"/>
                          </a:solidFill>
                          <a:effectLst/>
                          <a:latin typeface="Open Sans"/>
                        </a:rPr>
                        <a:t>5</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2"/>
                    </a:solidFill>
                  </a:tcPr>
                </a:tc>
                <a:tc>
                  <a:txBody>
                    <a:bodyPr/>
                    <a:lstStyle/>
                    <a:p>
                      <a:pPr algn="ctr" fontAlgn="b"/>
                      <a:r>
                        <a:rPr lang="en-US" sz="1400" b="0" i="0" u="none" strike="noStrike" dirty="0" smtClean="0">
                          <a:solidFill>
                            <a:srgbClr val="000000"/>
                          </a:solidFill>
                          <a:effectLst/>
                          <a:latin typeface="Open Sans"/>
                        </a:rPr>
                        <a:t>2</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2"/>
                    </a:solidFill>
                  </a:tcPr>
                </a:tc>
                <a:tc>
                  <a:txBody>
                    <a:bodyPr/>
                    <a:lstStyle/>
                    <a:p>
                      <a:pPr algn="ctr" fontAlgn="b"/>
                      <a:r>
                        <a:rPr lang="en-US" sz="1400" b="0" i="0" u="none" strike="noStrike" dirty="0" smtClean="0">
                          <a:solidFill>
                            <a:srgbClr val="000000"/>
                          </a:solidFill>
                          <a:effectLst/>
                          <a:latin typeface="Open Sans"/>
                        </a:rPr>
                        <a:t>2</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2"/>
                    </a:solidFill>
                  </a:tcPr>
                </a:tc>
                <a:tc>
                  <a:txBody>
                    <a:bodyPr/>
                    <a:lstStyle/>
                    <a:p>
                      <a:pPr algn="ctr" fontAlgn="b"/>
                      <a:r>
                        <a:rPr lang="en-US" sz="1400" b="0" i="0" u="none" strike="noStrike" dirty="0" smtClean="0">
                          <a:solidFill>
                            <a:srgbClr val="000000"/>
                          </a:solidFill>
                          <a:effectLst/>
                          <a:latin typeface="Open Sans"/>
                        </a:rPr>
                        <a:t>3</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2"/>
                    </a:solidFill>
                  </a:tcPr>
                </a:tc>
              </a:tr>
              <a:tr h="241207">
                <a:tc>
                  <a:txBody>
                    <a:bodyPr/>
                    <a:lstStyle/>
                    <a:p>
                      <a:pPr algn="ctr" fontAlgn="b"/>
                      <a:r>
                        <a:rPr lang="en-US" sz="1400" b="0" i="0" u="none" strike="noStrike" dirty="0">
                          <a:solidFill>
                            <a:srgbClr val="000000"/>
                          </a:solidFill>
                          <a:effectLst/>
                          <a:latin typeface="Open Sans"/>
                        </a:rPr>
                        <a:t>Wood Product</a:t>
                      </a: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Open Sans"/>
                        </a:rPr>
                        <a:t>84</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Open Sans"/>
                        </a:rPr>
                        <a:t>6</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Open Sans"/>
                        </a:rPr>
                        <a:t>3</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Open Sans"/>
                        </a:rPr>
                        <a:t>6</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Open Sans"/>
                        </a:rPr>
                        <a:t>2</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207">
                <a:tc>
                  <a:txBody>
                    <a:bodyPr/>
                    <a:lstStyle/>
                    <a:p>
                      <a:pPr algn="ctr" fontAlgn="b"/>
                      <a:r>
                        <a:rPr lang="en-US" sz="1400" b="0" i="0" u="none" strike="noStrike" dirty="0">
                          <a:solidFill>
                            <a:srgbClr val="000000"/>
                          </a:solidFill>
                          <a:effectLst/>
                          <a:latin typeface="Open Sans"/>
                        </a:rPr>
                        <a:t>Paper </a:t>
                      </a: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2"/>
                    </a:solidFill>
                  </a:tcPr>
                </a:tc>
                <a:tc>
                  <a:txBody>
                    <a:bodyPr/>
                    <a:lstStyle/>
                    <a:p>
                      <a:pPr algn="ctr" fontAlgn="b"/>
                      <a:r>
                        <a:rPr lang="en-US" sz="1400" b="0" i="0" u="none" strike="noStrike" dirty="0" smtClean="0">
                          <a:solidFill>
                            <a:srgbClr val="000000"/>
                          </a:solidFill>
                          <a:effectLst/>
                          <a:latin typeface="Open Sans"/>
                        </a:rPr>
                        <a:t>79</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2"/>
                    </a:solidFill>
                  </a:tcPr>
                </a:tc>
                <a:tc>
                  <a:txBody>
                    <a:bodyPr/>
                    <a:lstStyle/>
                    <a:p>
                      <a:pPr algn="ctr" fontAlgn="b"/>
                      <a:r>
                        <a:rPr lang="en-US" sz="1400" b="0" i="0" u="none" strike="noStrike" dirty="0" smtClean="0">
                          <a:solidFill>
                            <a:srgbClr val="000000"/>
                          </a:solidFill>
                          <a:effectLst/>
                          <a:latin typeface="Open Sans"/>
                        </a:rPr>
                        <a:t>8</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2"/>
                    </a:solidFill>
                  </a:tcPr>
                </a:tc>
                <a:tc>
                  <a:txBody>
                    <a:bodyPr/>
                    <a:lstStyle/>
                    <a:p>
                      <a:pPr algn="ctr" fontAlgn="b"/>
                      <a:r>
                        <a:rPr lang="en-US" sz="1400" b="0" i="0" u="none" strike="noStrike" dirty="0" smtClean="0">
                          <a:solidFill>
                            <a:srgbClr val="000000"/>
                          </a:solidFill>
                          <a:effectLst/>
                          <a:latin typeface="Open Sans"/>
                        </a:rPr>
                        <a:t>5</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2"/>
                    </a:solidFill>
                  </a:tcPr>
                </a:tc>
                <a:tc>
                  <a:txBody>
                    <a:bodyPr/>
                    <a:lstStyle/>
                    <a:p>
                      <a:pPr algn="ctr" fontAlgn="b"/>
                      <a:r>
                        <a:rPr lang="en-US" sz="1400" b="0" i="0" u="none" strike="noStrike" dirty="0" smtClean="0">
                          <a:solidFill>
                            <a:srgbClr val="000000"/>
                          </a:solidFill>
                          <a:effectLst/>
                          <a:latin typeface="Open Sans"/>
                        </a:rPr>
                        <a:t>1</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2"/>
                    </a:solidFill>
                  </a:tcPr>
                </a:tc>
                <a:tc>
                  <a:txBody>
                    <a:bodyPr/>
                    <a:lstStyle/>
                    <a:p>
                      <a:pPr algn="ctr" fontAlgn="b"/>
                      <a:r>
                        <a:rPr lang="en-US" sz="1400" b="0" i="0" u="none" strike="noStrike" dirty="0" smtClean="0">
                          <a:solidFill>
                            <a:srgbClr val="000000"/>
                          </a:solidFill>
                          <a:effectLst/>
                          <a:latin typeface="Open Sans"/>
                        </a:rPr>
                        <a:t>6</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2"/>
                    </a:solidFill>
                  </a:tcPr>
                </a:tc>
              </a:tr>
              <a:tr h="241207">
                <a:tc>
                  <a:txBody>
                    <a:bodyPr/>
                    <a:lstStyle/>
                    <a:p>
                      <a:pPr algn="ctr" fontAlgn="b"/>
                      <a:r>
                        <a:rPr lang="en-US" sz="1400" b="0" i="0" u="none" strike="noStrike" dirty="0">
                          <a:solidFill>
                            <a:srgbClr val="000000"/>
                          </a:solidFill>
                          <a:effectLst/>
                          <a:latin typeface="Open Sans"/>
                        </a:rPr>
                        <a:t>Petroleum and Coal Product </a:t>
                      </a: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Open Sans"/>
                        </a:rPr>
                        <a:t>52</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Open Sans"/>
                        </a:rPr>
                        <a:t>29</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Open Sans"/>
                        </a:rPr>
                        <a:t>9</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Open Sans"/>
                        </a:rPr>
                        <a:t>1</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smtClean="0">
                          <a:solidFill>
                            <a:srgbClr val="FF0000"/>
                          </a:solidFill>
                          <a:effectLst/>
                          <a:latin typeface="Open Sans"/>
                        </a:rPr>
                        <a:t>9</a:t>
                      </a:r>
                      <a:endParaRPr lang="en-US" sz="1400" b="1" i="0" u="none" strike="noStrike" dirty="0">
                        <a:solidFill>
                          <a:srgbClr val="FF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207">
                <a:tc>
                  <a:txBody>
                    <a:bodyPr/>
                    <a:lstStyle/>
                    <a:p>
                      <a:pPr algn="ctr" fontAlgn="b"/>
                      <a:r>
                        <a:rPr lang="en-US" sz="1400" b="0" i="0" u="none" strike="noStrike" dirty="0">
                          <a:solidFill>
                            <a:srgbClr val="000000"/>
                          </a:solidFill>
                          <a:effectLst/>
                          <a:latin typeface="Open Sans"/>
                        </a:rPr>
                        <a:t>Chemical</a:t>
                      </a: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2"/>
                    </a:solidFill>
                  </a:tcPr>
                </a:tc>
                <a:tc>
                  <a:txBody>
                    <a:bodyPr/>
                    <a:lstStyle/>
                    <a:p>
                      <a:pPr algn="ctr" fontAlgn="b"/>
                      <a:r>
                        <a:rPr lang="en-US" sz="1400" b="0" i="0" u="none" strike="noStrike" dirty="0" smtClean="0">
                          <a:solidFill>
                            <a:srgbClr val="000000"/>
                          </a:solidFill>
                          <a:effectLst/>
                          <a:latin typeface="Open Sans"/>
                        </a:rPr>
                        <a:t>66</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2"/>
                    </a:solidFill>
                  </a:tcPr>
                </a:tc>
                <a:tc>
                  <a:txBody>
                    <a:bodyPr/>
                    <a:lstStyle/>
                    <a:p>
                      <a:pPr algn="ctr" fontAlgn="b"/>
                      <a:r>
                        <a:rPr lang="en-US" sz="1400" b="0" i="0" u="none" strike="noStrike" dirty="0" smtClean="0">
                          <a:solidFill>
                            <a:srgbClr val="000000"/>
                          </a:solidFill>
                          <a:effectLst/>
                          <a:latin typeface="Open Sans"/>
                        </a:rPr>
                        <a:t>25</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2"/>
                    </a:solidFill>
                  </a:tcPr>
                </a:tc>
                <a:tc>
                  <a:txBody>
                    <a:bodyPr/>
                    <a:lstStyle/>
                    <a:p>
                      <a:pPr algn="ctr" fontAlgn="b"/>
                      <a:r>
                        <a:rPr lang="en-US" sz="1400" b="0" i="0" u="none" strike="noStrike" dirty="0" smtClean="0">
                          <a:solidFill>
                            <a:srgbClr val="000000"/>
                          </a:solidFill>
                          <a:effectLst/>
                          <a:latin typeface="Open Sans"/>
                        </a:rPr>
                        <a:t>5</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2"/>
                    </a:solidFill>
                  </a:tcPr>
                </a:tc>
                <a:tc>
                  <a:txBody>
                    <a:bodyPr/>
                    <a:lstStyle/>
                    <a:p>
                      <a:pPr algn="ctr" fontAlgn="b"/>
                      <a:r>
                        <a:rPr lang="en-US" sz="1400" b="0" i="0" u="none" strike="noStrike" dirty="0" smtClean="0">
                          <a:solidFill>
                            <a:srgbClr val="000000"/>
                          </a:solidFill>
                          <a:effectLst/>
                          <a:latin typeface="Open Sans"/>
                        </a:rPr>
                        <a:t>1</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2"/>
                    </a:solidFill>
                  </a:tcPr>
                </a:tc>
                <a:tc>
                  <a:txBody>
                    <a:bodyPr/>
                    <a:lstStyle/>
                    <a:p>
                      <a:pPr algn="ctr" fontAlgn="b"/>
                      <a:r>
                        <a:rPr lang="en-US" sz="1400" b="0" i="0" u="none" strike="noStrike" dirty="0" smtClean="0">
                          <a:solidFill>
                            <a:srgbClr val="000000"/>
                          </a:solidFill>
                          <a:effectLst/>
                          <a:latin typeface="Open Sans"/>
                        </a:rPr>
                        <a:t>3</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2"/>
                    </a:solidFill>
                  </a:tcPr>
                </a:tc>
              </a:tr>
              <a:tr h="241207">
                <a:tc>
                  <a:txBody>
                    <a:bodyPr/>
                    <a:lstStyle/>
                    <a:p>
                      <a:pPr algn="ctr" fontAlgn="b"/>
                      <a:r>
                        <a:rPr lang="en-US" sz="1400" b="0" i="0" u="none" strike="noStrike" dirty="0">
                          <a:solidFill>
                            <a:srgbClr val="000000"/>
                          </a:solidFill>
                          <a:effectLst/>
                          <a:latin typeface="Open Sans"/>
                        </a:rPr>
                        <a:t>Plastics and Rubber Products</a:t>
                      </a: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Open Sans"/>
                        </a:rPr>
                        <a:t>71</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Open Sans"/>
                        </a:rPr>
                        <a:t>13</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Open Sans"/>
                        </a:rPr>
                        <a:t>5</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Open Sans"/>
                        </a:rPr>
                        <a:t>3</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smtClean="0">
                          <a:solidFill>
                            <a:srgbClr val="FF0000"/>
                          </a:solidFill>
                          <a:effectLst/>
                          <a:latin typeface="Open Sans"/>
                        </a:rPr>
                        <a:t>9</a:t>
                      </a:r>
                      <a:endParaRPr lang="en-US" sz="1400" b="1" i="0" u="none" strike="noStrike" dirty="0">
                        <a:solidFill>
                          <a:srgbClr val="FF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207">
                <a:tc>
                  <a:txBody>
                    <a:bodyPr/>
                    <a:lstStyle/>
                    <a:p>
                      <a:pPr algn="ctr" fontAlgn="b"/>
                      <a:r>
                        <a:rPr lang="en-US" sz="1400" b="0" i="0" u="none" strike="noStrike" dirty="0">
                          <a:solidFill>
                            <a:srgbClr val="000000"/>
                          </a:solidFill>
                          <a:effectLst/>
                          <a:latin typeface="Open Sans"/>
                        </a:rPr>
                        <a:t>Non-metallic Mineral Product</a:t>
                      </a: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2"/>
                    </a:solidFill>
                  </a:tcPr>
                </a:tc>
                <a:tc>
                  <a:txBody>
                    <a:bodyPr/>
                    <a:lstStyle/>
                    <a:p>
                      <a:pPr algn="ctr" fontAlgn="b"/>
                      <a:r>
                        <a:rPr lang="en-US" sz="1400" b="0" i="0" u="none" strike="noStrike" dirty="0" smtClean="0">
                          <a:solidFill>
                            <a:srgbClr val="000000"/>
                          </a:solidFill>
                          <a:effectLst/>
                          <a:latin typeface="Open Sans"/>
                        </a:rPr>
                        <a:t>68</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2"/>
                    </a:solidFill>
                  </a:tcPr>
                </a:tc>
                <a:tc>
                  <a:txBody>
                    <a:bodyPr/>
                    <a:lstStyle/>
                    <a:p>
                      <a:pPr algn="ctr" fontAlgn="b"/>
                      <a:r>
                        <a:rPr lang="en-US" sz="1400" b="0" i="0" u="none" strike="noStrike" dirty="0" smtClean="0">
                          <a:solidFill>
                            <a:srgbClr val="000000"/>
                          </a:solidFill>
                          <a:effectLst/>
                          <a:latin typeface="Open Sans"/>
                        </a:rPr>
                        <a:t>11</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2"/>
                    </a:solidFill>
                  </a:tcPr>
                </a:tc>
                <a:tc>
                  <a:txBody>
                    <a:bodyPr/>
                    <a:lstStyle/>
                    <a:p>
                      <a:pPr algn="ctr" fontAlgn="b"/>
                      <a:r>
                        <a:rPr lang="en-US" sz="1400" b="0" i="0" u="none" strike="noStrike" dirty="0" smtClean="0">
                          <a:solidFill>
                            <a:srgbClr val="000000"/>
                          </a:solidFill>
                          <a:effectLst/>
                          <a:latin typeface="Open Sans"/>
                        </a:rPr>
                        <a:t>6</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2"/>
                    </a:solidFill>
                  </a:tcPr>
                </a:tc>
                <a:tc>
                  <a:txBody>
                    <a:bodyPr/>
                    <a:lstStyle/>
                    <a:p>
                      <a:pPr algn="ctr" fontAlgn="b"/>
                      <a:r>
                        <a:rPr lang="en-US" sz="1400" b="0" i="0" u="none" strike="noStrike" dirty="0" smtClean="0">
                          <a:solidFill>
                            <a:srgbClr val="000000"/>
                          </a:solidFill>
                          <a:effectLst/>
                          <a:latin typeface="Open Sans"/>
                        </a:rPr>
                        <a:t>7</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2"/>
                    </a:solidFill>
                  </a:tcPr>
                </a:tc>
                <a:tc>
                  <a:txBody>
                    <a:bodyPr/>
                    <a:lstStyle/>
                    <a:p>
                      <a:pPr algn="ctr" fontAlgn="b"/>
                      <a:r>
                        <a:rPr lang="en-US" sz="1400" b="1" i="0" u="none" strike="noStrike" dirty="0" smtClean="0">
                          <a:solidFill>
                            <a:srgbClr val="FF0000"/>
                          </a:solidFill>
                          <a:effectLst/>
                          <a:latin typeface="Open Sans"/>
                        </a:rPr>
                        <a:t>8</a:t>
                      </a:r>
                      <a:endParaRPr lang="en-US" sz="1400" b="1" i="0" u="none" strike="noStrike" dirty="0">
                        <a:solidFill>
                          <a:srgbClr val="FF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3655">
                <a:tc>
                  <a:txBody>
                    <a:bodyPr/>
                    <a:lstStyle/>
                    <a:p>
                      <a:pPr algn="ctr" fontAlgn="b"/>
                      <a:r>
                        <a:rPr lang="en-US" sz="1400" b="0" i="0" u="none" strike="noStrike" dirty="0">
                          <a:solidFill>
                            <a:srgbClr val="000000"/>
                          </a:solidFill>
                          <a:effectLst/>
                          <a:latin typeface="Open Sans"/>
                        </a:rPr>
                        <a:t>Primary Metal</a:t>
                      </a: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Open Sans"/>
                        </a:rPr>
                        <a:t>52</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Open Sans"/>
                        </a:rPr>
                        <a:t>8</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Open Sans"/>
                        </a:rPr>
                        <a:t>5</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Open Sans"/>
                        </a:rPr>
                        <a:t>1</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smtClean="0">
                          <a:solidFill>
                            <a:srgbClr val="FF0000"/>
                          </a:solidFill>
                          <a:effectLst/>
                          <a:latin typeface="Open Sans"/>
                        </a:rPr>
                        <a:t>35</a:t>
                      </a:r>
                      <a:endParaRPr lang="en-US" sz="1400" b="1" i="0" u="none" strike="noStrike" dirty="0">
                        <a:solidFill>
                          <a:srgbClr val="FF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207">
                <a:tc>
                  <a:txBody>
                    <a:bodyPr/>
                    <a:lstStyle/>
                    <a:p>
                      <a:pPr algn="ctr" fontAlgn="b"/>
                      <a:r>
                        <a:rPr lang="en-US" sz="1400" b="0" i="0" u="none" strike="noStrike">
                          <a:solidFill>
                            <a:srgbClr val="000000"/>
                          </a:solidFill>
                          <a:effectLst/>
                          <a:latin typeface="Open Sans"/>
                        </a:rPr>
                        <a:t>Fabricated Metal Product</a:t>
                      </a: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2"/>
                    </a:solidFill>
                  </a:tcPr>
                </a:tc>
                <a:tc>
                  <a:txBody>
                    <a:bodyPr/>
                    <a:lstStyle/>
                    <a:p>
                      <a:pPr algn="ctr" fontAlgn="b"/>
                      <a:r>
                        <a:rPr lang="en-US" sz="1400" b="0" i="0" u="none" strike="noStrike" dirty="0" smtClean="0">
                          <a:solidFill>
                            <a:srgbClr val="000000"/>
                          </a:solidFill>
                          <a:effectLst/>
                          <a:latin typeface="Open Sans"/>
                        </a:rPr>
                        <a:t>68</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2"/>
                    </a:solidFill>
                  </a:tcPr>
                </a:tc>
                <a:tc>
                  <a:txBody>
                    <a:bodyPr/>
                    <a:lstStyle/>
                    <a:p>
                      <a:pPr algn="ctr" fontAlgn="b"/>
                      <a:r>
                        <a:rPr lang="en-US" sz="1400" b="0" i="0" u="none" strike="noStrike" dirty="0" smtClean="0">
                          <a:solidFill>
                            <a:srgbClr val="000000"/>
                          </a:solidFill>
                          <a:effectLst/>
                          <a:latin typeface="Open Sans"/>
                        </a:rPr>
                        <a:t>14</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2"/>
                    </a:solidFill>
                  </a:tcPr>
                </a:tc>
                <a:tc>
                  <a:txBody>
                    <a:bodyPr/>
                    <a:lstStyle/>
                    <a:p>
                      <a:pPr algn="ctr" fontAlgn="b"/>
                      <a:r>
                        <a:rPr lang="en-US" sz="1400" b="0" i="0" u="none" strike="noStrike" dirty="0" smtClean="0">
                          <a:solidFill>
                            <a:srgbClr val="000000"/>
                          </a:solidFill>
                          <a:effectLst/>
                          <a:latin typeface="Open Sans"/>
                        </a:rPr>
                        <a:t>6</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2"/>
                    </a:solidFill>
                  </a:tcPr>
                </a:tc>
                <a:tc>
                  <a:txBody>
                    <a:bodyPr/>
                    <a:lstStyle/>
                    <a:p>
                      <a:pPr algn="ctr" fontAlgn="b"/>
                      <a:r>
                        <a:rPr lang="en-US" sz="1400" b="0" i="0" u="none" strike="noStrike" dirty="0" smtClean="0">
                          <a:solidFill>
                            <a:srgbClr val="000000"/>
                          </a:solidFill>
                          <a:effectLst/>
                          <a:latin typeface="Open Sans"/>
                        </a:rPr>
                        <a:t>3</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2"/>
                    </a:solidFill>
                  </a:tcPr>
                </a:tc>
                <a:tc>
                  <a:txBody>
                    <a:bodyPr/>
                    <a:lstStyle/>
                    <a:p>
                      <a:pPr algn="ctr" fontAlgn="b"/>
                      <a:r>
                        <a:rPr lang="en-US" sz="1400" b="1" i="0" u="none" strike="noStrike" dirty="0" smtClean="0">
                          <a:solidFill>
                            <a:srgbClr val="FF0000"/>
                          </a:solidFill>
                          <a:effectLst/>
                          <a:latin typeface="Open Sans"/>
                        </a:rPr>
                        <a:t>10</a:t>
                      </a:r>
                      <a:endParaRPr lang="en-US" sz="1400" b="1" i="0" u="none" strike="noStrike" dirty="0">
                        <a:solidFill>
                          <a:srgbClr val="FF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207">
                <a:tc>
                  <a:txBody>
                    <a:bodyPr/>
                    <a:lstStyle/>
                    <a:p>
                      <a:pPr algn="ctr" fontAlgn="b"/>
                      <a:r>
                        <a:rPr lang="en-US" sz="1400" b="0" i="0" u="none" strike="noStrike">
                          <a:solidFill>
                            <a:srgbClr val="000000"/>
                          </a:solidFill>
                          <a:effectLst/>
                          <a:latin typeface="Open Sans"/>
                        </a:rPr>
                        <a:t>Machinery</a:t>
                      </a: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Open Sans"/>
                        </a:rPr>
                        <a:t>70</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Open Sans"/>
                        </a:rPr>
                        <a:t>15</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Open Sans"/>
                        </a:rPr>
                        <a:t>6</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Open Sans"/>
                        </a:rPr>
                        <a:t>2</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smtClean="0">
                          <a:solidFill>
                            <a:srgbClr val="FF0000"/>
                          </a:solidFill>
                          <a:effectLst/>
                          <a:latin typeface="Open Sans"/>
                        </a:rPr>
                        <a:t>8</a:t>
                      </a:r>
                      <a:endParaRPr lang="en-US" sz="1400" b="1" i="0" u="none" strike="noStrike" dirty="0">
                        <a:solidFill>
                          <a:srgbClr val="FF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207">
                <a:tc>
                  <a:txBody>
                    <a:bodyPr/>
                    <a:lstStyle/>
                    <a:p>
                      <a:pPr algn="ctr" fontAlgn="b"/>
                      <a:r>
                        <a:rPr lang="en-US" sz="1400" b="0" i="0" u="none" strike="noStrike">
                          <a:solidFill>
                            <a:srgbClr val="000000"/>
                          </a:solidFill>
                          <a:effectLst/>
                          <a:latin typeface="Open Sans"/>
                        </a:rPr>
                        <a:t>Computer and Electronic Product </a:t>
                      </a: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2"/>
                    </a:solidFill>
                  </a:tcPr>
                </a:tc>
                <a:tc>
                  <a:txBody>
                    <a:bodyPr/>
                    <a:lstStyle/>
                    <a:p>
                      <a:pPr algn="ctr" fontAlgn="b"/>
                      <a:r>
                        <a:rPr lang="en-US" sz="1400" b="0" i="0" u="none" strike="noStrike" dirty="0" smtClean="0">
                          <a:solidFill>
                            <a:srgbClr val="000000"/>
                          </a:solidFill>
                          <a:effectLst/>
                          <a:latin typeface="Open Sans"/>
                        </a:rPr>
                        <a:t>68</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2"/>
                    </a:solidFill>
                  </a:tcPr>
                </a:tc>
                <a:tc>
                  <a:txBody>
                    <a:bodyPr/>
                    <a:lstStyle/>
                    <a:p>
                      <a:pPr algn="ctr" fontAlgn="b"/>
                      <a:r>
                        <a:rPr lang="en-US" sz="1400" b="0" i="0" u="none" strike="noStrike" dirty="0" smtClean="0">
                          <a:solidFill>
                            <a:srgbClr val="000000"/>
                          </a:solidFill>
                          <a:effectLst/>
                          <a:latin typeface="Open Sans"/>
                        </a:rPr>
                        <a:t>13</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2"/>
                    </a:solidFill>
                  </a:tcPr>
                </a:tc>
                <a:tc>
                  <a:txBody>
                    <a:bodyPr/>
                    <a:lstStyle/>
                    <a:p>
                      <a:pPr algn="ctr" fontAlgn="b"/>
                      <a:r>
                        <a:rPr lang="en-US" sz="1400" b="0" i="0" u="none" strike="noStrike" dirty="0" smtClean="0">
                          <a:solidFill>
                            <a:srgbClr val="000000"/>
                          </a:solidFill>
                          <a:effectLst/>
                          <a:latin typeface="Open Sans"/>
                        </a:rPr>
                        <a:t>8</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2"/>
                    </a:solidFill>
                  </a:tcPr>
                </a:tc>
                <a:tc>
                  <a:txBody>
                    <a:bodyPr/>
                    <a:lstStyle/>
                    <a:p>
                      <a:pPr algn="ctr" fontAlgn="b"/>
                      <a:r>
                        <a:rPr lang="en-US" sz="1400" b="0" i="0" u="none" strike="noStrike" dirty="0" smtClean="0">
                          <a:solidFill>
                            <a:srgbClr val="000000"/>
                          </a:solidFill>
                          <a:effectLst/>
                          <a:latin typeface="Open Sans"/>
                        </a:rPr>
                        <a:t>5</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2"/>
                    </a:solidFill>
                  </a:tcPr>
                </a:tc>
                <a:tc>
                  <a:txBody>
                    <a:bodyPr/>
                    <a:lstStyle/>
                    <a:p>
                      <a:pPr algn="ctr" fontAlgn="b"/>
                      <a:r>
                        <a:rPr lang="en-US" sz="1400" b="0" i="0" u="none" strike="noStrike" dirty="0" smtClean="0">
                          <a:solidFill>
                            <a:srgbClr val="000000"/>
                          </a:solidFill>
                          <a:effectLst/>
                          <a:latin typeface="Open Sans"/>
                        </a:rPr>
                        <a:t>7</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2"/>
                    </a:solidFill>
                  </a:tcPr>
                </a:tc>
              </a:tr>
              <a:tr h="241207">
                <a:tc>
                  <a:txBody>
                    <a:bodyPr/>
                    <a:lstStyle/>
                    <a:p>
                      <a:pPr algn="ctr" fontAlgn="b"/>
                      <a:r>
                        <a:rPr lang="en-US" sz="1400" b="0" i="0" u="none" strike="noStrike" dirty="0">
                          <a:solidFill>
                            <a:srgbClr val="000000"/>
                          </a:solidFill>
                          <a:effectLst/>
                          <a:latin typeface="Open Sans"/>
                        </a:rPr>
                        <a:t>Electrical </a:t>
                      </a:r>
                      <a:r>
                        <a:rPr lang="en-US" sz="1400" b="0" i="0" u="none" strike="noStrike" dirty="0" smtClean="0">
                          <a:solidFill>
                            <a:srgbClr val="000000"/>
                          </a:solidFill>
                          <a:effectLst/>
                          <a:latin typeface="Open Sans"/>
                        </a:rPr>
                        <a:t>Equipment</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Open Sans"/>
                        </a:rPr>
                        <a:t>76</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Open Sans"/>
                        </a:rPr>
                        <a:t>12</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Open Sans"/>
                        </a:rPr>
                        <a:t>5</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Open Sans"/>
                        </a:rPr>
                        <a:t>3</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Open Sans"/>
                        </a:rPr>
                        <a:t>5</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3655">
                <a:tc>
                  <a:txBody>
                    <a:bodyPr/>
                    <a:lstStyle/>
                    <a:p>
                      <a:pPr algn="ctr" fontAlgn="b"/>
                      <a:r>
                        <a:rPr lang="en-US" sz="1400" b="0" i="0" u="none" strike="noStrike">
                          <a:solidFill>
                            <a:srgbClr val="000000"/>
                          </a:solidFill>
                          <a:effectLst/>
                          <a:latin typeface="Open Sans"/>
                        </a:rPr>
                        <a:t>Transportation Equipment</a:t>
                      </a: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2"/>
                    </a:solidFill>
                  </a:tcPr>
                </a:tc>
                <a:tc>
                  <a:txBody>
                    <a:bodyPr/>
                    <a:lstStyle/>
                    <a:p>
                      <a:pPr algn="ctr" fontAlgn="b"/>
                      <a:r>
                        <a:rPr lang="en-US" sz="1400" b="0" i="0" u="none" strike="noStrike" dirty="0" smtClean="0">
                          <a:solidFill>
                            <a:srgbClr val="000000"/>
                          </a:solidFill>
                          <a:effectLst/>
                          <a:latin typeface="Open Sans"/>
                        </a:rPr>
                        <a:t>72</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2"/>
                    </a:solidFill>
                  </a:tcPr>
                </a:tc>
                <a:tc>
                  <a:txBody>
                    <a:bodyPr/>
                    <a:lstStyle/>
                    <a:p>
                      <a:pPr algn="ctr" fontAlgn="b"/>
                      <a:r>
                        <a:rPr lang="en-US" sz="1400" b="0" i="0" u="none" strike="noStrike" dirty="0" smtClean="0">
                          <a:solidFill>
                            <a:srgbClr val="000000"/>
                          </a:solidFill>
                          <a:effectLst/>
                          <a:latin typeface="Open Sans"/>
                        </a:rPr>
                        <a:t>9</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2"/>
                    </a:solidFill>
                  </a:tcPr>
                </a:tc>
                <a:tc>
                  <a:txBody>
                    <a:bodyPr/>
                    <a:lstStyle/>
                    <a:p>
                      <a:pPr algn="ctr" fontAlgn="b"/>
                      <a:r>
                        <a:rPr lang="en-US" sz="1400" b="0" i="0" u="none" strike="noStrike" dirty="0" smtClean="0">
                          <a:solidFill>
                            <a:srgbClr val="000000"/>
                          </a:solidFill>
                          <a:effectLst/>
                          <a:latin typeface="Open Sans"/>
                        </a:rPr>
                        <a:t>6</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2"/>
                    </a:solidFill>
                  </a:tcPr>
                </a:tc>
                <a:tc>
                  <a:txBody>
                    <a:bodyPr/>
                    <a:lstStyle/>
                    <a:p>
                      <a:pPr algn="ctr" fontAlgn="b"/>
                      <a:r>
                        <a:rPr lang="en-US" sz="1400" b="0" i="0" u="none" strike="noStrike" dirty="0" smtClean="0">
                          <a:solidFill>
                            <a:srgbClr val="000000"/>
                          </a:solidFill>
                          <a:effectLst/>
                          <a:latin typeface="Open Sans"/>
                        </a:rPr>
                        <a:t>2</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1F2"/>
                    </a:solidFill>
                  </a:tcPr>
                </a:tc>
                <a:tc>
                  <a:txBody>
                    <a:bodyPr/>
                    <a:lstStyle/>
                    <a:p>
                      <a:pPr algn="ctr" fontAlgn="b"/>
                      <a:r>
                        <a:rPr lang="en-US" sz="1400" b="1" i="0" u="none" strike="noStrike" dirty="0" smtClean="0">
                          <a:solidFill>
                            <a:srgbClr val="FF0000"/>
                          </a:solidFill>
                          <a:effectLst/>
                          <a:latin typeface="Open Sans"/>
                        </a:rPr>
                        <a:t>10</a:t>
                      </a:r>
                      <a:endParaRPr lang="en-US" sz="1400" b="1" i="0" u="none" strike="noStrike" dirty="0">
                        <a:solidFill>
                          <a:srgbClr val="FF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207">
                <a:tc>
                  <a:txBody>
                    <a:bodyPr/>
                    <a:lstStyle/>
                    <a:p>
                      <a:pPr algn="ctr" fontAlgn="b"/>
                      <a:r>
                        <a:rPr lang="en-US" sz="1400" b="0" i="0" u="none" strike="noStrike">
                          <a:solidFill>
                            <a:srgbClr val="000000"/>
                          </a:solidFill>
                          <a:effectLst/>
                          <a:latin typeface="Open Sans"/>
                        </a:rPr>
                        <a:t>Other Industries [315,316,323,337,339]</a:t>
                      </a: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Open Sans"/>
                        </a:rPr>
                        <a:t>74</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Open Sans"/>
                        </a:rPr>
                        <a:t>10</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Open Sans"/>
                        </a:rPr>
                        <a:t>3</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Open Sans"/>
                        </a:rPr>
                        <a:t>4.</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Open Sans"/>
                        </a:rPr>
                        <a:t>8</a:t>
                      </a:r>
                      <a:endParaRPr lang="en-US" sz="1400" b="0" i="0" u="none" strike="noStrike" dirty="0">
                        <a:solidFill>
                          <a:srgbClr val="000000"/>
                        </a:solidFill>
                        <a:effectLst/>
                        <a:latin typeface="Open Sans"/>
                      </a:endParaRPr>
                    </a:p>
                  </a:txBody>
                  <a:tcPr marL="6350" marR="6350"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0272899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bwMode="auto">
          <a:xfrm>
            <a:off x="0" y="704190"/>
            <a:ext cx="9144000" cy="5432329"/>
          </a:xfrm>
          <a:prstGeom prst="roundRect">
            <a:avLst>
              <a:gd name="adj" fmla="val 7828"/>
            </a:avLst>
          </a:prstGeom>
          <a:solidFill>
            <a:schemeClr val="bg2"/>
          </a:solid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1800" b="0" i="0" u="none" strike="noStrike" cap="none" normalizeH="0" baseline="0" dirty="0" smtClean="0">
              <a:ln>
                <a:noFill/>
              </a:ln>
              <a:solidFill>
                <a:schemeClr val="tx2"/>
              </a:solidFill>
              <a:effectLst/>
              <a:latin typeface="Calibri" pitchFamily="34" charset="0"/>
            </a:endParaRPr>
          </a:p>
        </p:txBody>
      </p:sp>
      <p:cxnSp>
        <p:nvCxnSpPr>
          <p:cNvPr id="23" name="Straight Arrow Connector 22"/>
          <p:cNvCxnSpPr/>
          <p:nvPr/>
        </p:nvCxnSpPr>
        <p:spPr bwMode="auto">
          <a:xfrm>
            <a:off x="4750606" y="976880"/>
            <a:ext cx="914400" cy="914400"/>
          </a:xfrm>
          <a:prstGeom prst="straightConnector1">
            <a:avLst/>
          </a:prstGeom>
          <a:solidFill>
            <a:schemeClr val="bg2"/>
          </a:solidFill>
          <a:ln w="12700" cap="flat" cmpd="sng" algn="ctr">
            <a:noFill/>
            <a:prstDash val="solid"/>
            <a:round/>
            <a:headEnd type="none" w="med" len="med"/>
            <a:tailEnd type="arrow"/>
          </a:ln>
          <a:effectLst/>
        </p:spPr>
      </p:cxnSp>
      <p:sp>
        <p:nvSpPr>
          <p:cNvPr id="29" name="Rectangle 28"/>
          <p:cNvSpPr/>
          <p:nvPr/>
        </p:nvSpPr>
        <p:spPr>
          <a:xfrm>
            <a:off x="233296" y="216417"/>
            <a:ext cx="8789170" cy="461665"/>
          </a:xfrm>
          <a:prstGeom prst="rect">
            <a:avLst/>
          </a:prstGeom>
        </p:spPr>
        <p:txBody>
          <a:bodyPr wrap="square" anchor="b">
            <a:spAutoFit/>
          </a:bodyPr>
          <a:lstStyle/>
          <a:p>
            <a:pPr algn="ctr"/>
            <a:r>
              <a:rPr lang="en-US" sz="2400" b="1" dirty="0" smtClean="0">
                <a:solidFill>
                  <a:schemeClr val="accent2">
                    <a:lumMod val="75000"/>
                  </a:schemeClr>
                </a:solidFill>
                <a:cs typeface="Arial" panose="020B0604020202020204" pitchFamily="34" charset="0"/>
              </a:rPr>
              <a:t>Clean Water Strategic Analysis Focus Areas </a:t>
            </a:r>
            <a:endParaRPr lang="en-US" sz="2400" b="1" dirty="0">
              <a:solidFill>
                <a:schemeClr val="accent2">
                  <a:lumMod val="75000"/>
                </a:schemeClr>
              </a:solidFill>
              <a:cs typeface="Arial" panose="020B0604020202020204" pitchFamily="34" charset="0"/>
            </a:endParaRPr>
          </a:p>
        </p:txBody>
      </p:sp>
      <p:sp>
        <p:nvSpPr>
          <p:cNvPr id="30" name="Rounded Rectangle 29"/>
          <p:cNvSpPr/>
          <p:nvPr/>
        </p:nvSpPr>
        <p:spPr bwMode="auto">
          <a:xfrm>
            <a:off x="5456853" y="804790"/>
            <a:ext cx="3595990" cy="1968972"/>
          </a:xfrm>
          <a:prstGeom prst="roundRect">
            <a:avLst/>
          </a:prstGeom>
          <a:noFill/>
          <a:ln w="1143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spcAft>
                <a:spcPts val="1200"/>
              </a:spcAft>
            </a:pPr>
            <a:endParaRPr lang="en-US" sz="1600" dirty="0">
              <a:solidFill>
                <a:sysClr val="window" lastClr="FFFFFF"/>
              </a:solidFill>
            </a:endParaRPr>
          </a:p>
        </p:txBody>
      </p:sp>
      <p:sp>
        <p:nvSpPr>
          <p:cNvPr id="27" name="Rounded Rectangle 26"/>
          <p:cNvSpPr/>
          <p:nvPr/>
        </p:nvSpPr>
        <p:spPr bwMode="auto">
          <a:xfrm>
            <a:off x="5507146" y="848105"/>
            <a:ext cx="3505933" cy="1880970"/>
          </a:xfrm>
          <a:prstGeom prst="roundRect">
            <a:avLst/>
          </a:prstGeom>
          <a:solidFill>
            <a:schemeClr val="bg1">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spcAft>
                <a:spcPts val="1200"/>
              </a:spcAft>
            </a:pPr>
            <a:r>
              <a:rPr lang="en-US" sz="2000" b="1" dirty="0" smtClean="0">
                <a:solidFill>
                  <a:sysClr val="window" lastClr="FFFFFF"/>
                </a:solidFill>
              </a:rPr>
              <a:t>Desalination Bandwidth Studies</a:t>
            </a:r>
            <a:endParaRPr lang="en-US" sz="2000" b="1" dirty="0">
              <a:solidFill>
                <a:sysClr val="window" lastClr="FFFFFF"/>
              </a:solidFill>
            </a:endParaRPr>
          </a:p>
          <a:p>
            <a:pPr algn="ctr"/>
            <a:r>
              <a:rPr lang="en-US" dirty="0" smtClean="0">
                <a:solidFill>
                  <a:sysClr val="window" lastClr="FFFFFF"/>
                </a:solidFill>
              </a:rPr>
              <a:t>e.g., What </a:t>
            </a:r>
            <a:r>
              <a:rPr lang="en-US" dirty="0">
                <a:solidFill>
                  <a:sysClr val="window" lastClr="FFFFFF"/>
                </a:solidFill>
              </a:rPr>
              <a:t>are the opportunities and impact of improved Desalination </a:t>
            </a:r>
            <a:r>
              <a:rPr lang="en-US" dirty="0" smtClean="0">
                <a:solidFill>
                  <a:sysClr val="window" lastClr="FFFFFF"/>
                </a:solidFill>
              </a:rPr>
              <a:t>Technologies? </a:t>
            </a:r>
            <a:endParaRPr lang="en-US" dirty="0">
              <a:solidFill>
                <a:sysClr val="window" lastClr="FFFFFF"/>
              </a:solidFill>
            </a:endParaRPr>
          </a:p>
        </p:txBody>
      </p:sp>
      <p:sp>
        <p:nvSpPr>
          <p:cNvPr id="7" name="Oval 6"/>
          <p:cNvSpPr/>
          <p:nvPr/>
        </p:nvSpPr>
        <p:spPr bwMode="auto">
          <a:xfrm>
            <a:off x="3948044" y="2615564"/>
            <a:ext cx="1232193" cy="1119161"/>
          </a:xfrm>
          <a:prstGeom prst="ellipse">
            <a:avLst/>
          </a:prstGeom>
          <a:solidFill>
            <a:schemeClr val="bg1">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lnSpc>
                <a:spcPts val="1100"/>
              </a:lnSpc>
              <a:spcAft>
                <a:spcPts val="1200"/>
              </a:spcAft>
            </a:pPr>
            <a:r>
              <a:rPr lang="en-US" sz="2000" b="1" dirty="0">
                <a:solidFill>
                  <a:sysClr val="window" lastClr="FFFFFF"/>
                </a:solidFill>
              </a:rPr>
              <a:t>Clean </a:t>
            </a:r>
          </a:p>
          <a:p>
            <a:pPr algn="ctr">
              <a:lnSpc>
                <a:spcPts val="1100"/>
              </a:lnSpc>
              <a:spcAft>
                <a:spcPts val="1200"/>
              </a:spcAft>
            </a:pPr>
            <a:r>
              <a:rPr lang="en-US" sz="2000" b="1" dirty="0">
                <a:solidFill>
                  <a:sysClr val="window" lastClr="FFFFFF"/>
                </a:solidFill>
              </a:rPr>
              <a:t>Water</a:t>
            </a:r>
          </a:p>
        </p:txBody>
      </p:sp>
      <p:cxnSp>
        <p:nvCxnSpPr>
          <p:cNvPr id="9" name="Straight Arrow Connector 8"/>
          <p:cNvCxnSpPr>
            <a:endCxn id="7" idx="1"/>
          </p:cNvCxnSpPr>
          <p:nvPr/>
        </p:nvCxnSpPr>
        <p:spPr bwMode="auto">
          <a:xfrm>
            <a:off x="3507977" y="2225746"/>
            <a:ext cx="620517" cy="553715"/>
          </a:xfrm>
          <a:prstGeom prst="straightConnector1">
            <a:avLst/>
          </a:prstGeom>
          <a:solidFill>
            <a:schemeClr val="bg2"/>
          </a:solidFill>
          <a:ln w="50800" cap="flat" cmpd="sng" algn="ctr">
            <a:solidFill>
              <a:srgbClr val="FF0000"/>
            </a:solidFill>
            <a:prstDash val="solid"/>
            <a:round/>
            <a:headEnd type="none" w="med" len="med"/>
            <a:tailEnd type="stealth" w="lg" len="lg"/>
          </a:ln>
          <a:effectLst/>
        </p:spPr>
      </p:cxnSp>
      <p:cxnSp>
        <p:nvCxnSpPr>
          <p:cNvPr id="33" name="Straight Arrow Connector 32"/>
          <p:cNvCxnSpPr>
            <a:endCxn id="7" idx="3"/>
          </p:cNvCxnSpPr>
          <p:nvPr/>
        </p:nvCxnSpPr>
        <p:spPr bwMode="auto">
          <a:xfrm flipV="1">
            <a:off x="3558270" y="3570828"/>
            <a:ext cx="570224" cy="528568"/>
          </a:xfrm>
          <a:prstGeom prst="straightConnector1">
            <a:avLst/>
          </a:prstGeom>
          <a:solidFill>
            <a:schemeClr val="bg2"/>
          </a:solidFill>
          <a:ln w="50800" cap="flat" cmpd="sng" algn="ctr">
            <a:solidFill>
              <a:srgbClr val="FF0000"/>
            </a:solidFill>
            <a:prstDash val="solid"/>
            <a:round/>
            <a:headEnd type="none" w="med" len="med"/>
            <a:tailEnd type="stealth" w="lg" len="lg"/>
          </a:ln>
          <a:effectLst/>
        </p:spPr>
      </p:cxnSp>
      <p:cxnSp>
        <p:nvCxnSpPr>
          <p:cNvPr id="40" name="Straight Arrow Connector 39"/>
          <p:cNvCxnSpPr>
            <a:endCxn id="7" idx="7"/>
          </p:cNvCxnSpPr>
          <p:nvPr/>
        </p:nvCxnSpPr>
        <p:spPr bwMode="auto">
          <a:xfrm flipH="1">
            <a:off x="4999787" y="2338919"/>
            <a:ext cx="469640" cy="440542"/>
          </a:xfrm>
          <a:prstGeom prst="straightConnector1">
            <a:avLst/>
          </a:prstGeom>
          <a:solidFill>
            <a:schemeClr val="bg2"/>
          </a:solidFill>
          <a:ln w="50800" cap="flat" cmpd="sng" algn="ctr">
            <a:solidFill>
              <a:srgbClr val="FF0000"/>
            </a:solidFill>
            <a:prstDash val="solid"/>
            <a:round/>
            <a:headEnd type="none" w="med" len="med"/>
            <a:tailEnd type="stealth" w="lg" len="lg"/>
          </a:ln>
          <a:effectLst/>
        </p:spPr>
      </p:cxnSp>
      <p:cxnSp>
        <p:nvCxnSpPr>
          <p:cNvPr id="43" name="Straight Arrow Connector 42"/>
          <p:cNvCxnSpPr>
            <a:endCxn id="7" idx="5"/>
          </p:cNvCxnSpPr>
          <p:nvPr/>
        </p:nvCxnSpPr>
        <p:spPr bwMode="auto">
          <a:xfrm flipH="1" flipV="1">
            <a:off x="4999787" y="3570828"/>
            <a:ext cx="633093" cy="440544"/>
          </a:xfrm>
          <a:prstGeom prst="straightConnector1">
            <a:avLst/>
          </a:prstGeom>
          <a:solidFill>
            <a:schemeClr val="bg2"/>
          </a:solidFill>
          <a:ln w="50800" cap="flat" cmpd="sng" algn="ctr">
            <a:solidFill>
              <a:srgbClr val="FF0000"/>
            </a:solidFill>
            <a:prstDash val="solid"/>
            <a:round/>
            <a:headEnd type="none" w="med" len="med"/>
            <a:tailEnd type="stealth" w="lg" len="lg"/>
          </a:ln>
          <a:effectLst/>
        </p:spPr>
      </p:cxnSp>
      <p:sp>
        <p:nvSpPr>
          <p:cNvPr id="46" name="Rectangle 45"/>
          <p:cNvSpPr/>
          <p:nvPr/>
        </p:nvSpPr>
        <p:spPr>
          <a:xfrm>
            <a:off x="251215" y="6091777"/>
            <a:ext cx="8562481" cy="646331"/>
          </a:xfrm>
          <a:prstGeom prst="rect">
            <a:avLst/>
          </a:prstGeom>
        </p:spPr>
        <p:txBody>
          <a:bodyPr wrap="square">
            <a:spAutoFit/>
          </a:bodyPr>
          <a:lstStyle/>
          <a:p>
            <a:pPr algn="ctr"/>
            <a:r>
              <a:rPr lang="en-US" b="1" dirty="0"/>
              <a:t>Analysis outputs</a:t>
            </a:r>
            <a:r>
              <a:rPr lang="en-US" dirty="0"/>
              <a:t>: DOE reports, Bandwidth </a:t>
            </a:r>
            <a:r>
              <a:rPr lang="en-US" dirty="0" smtClean="0"/>
              <a:t>studies, </a:t>
            </a:r>
            <a:r>
              <a:rPr lang="en-US" dirty="0"/>
              <a:t>conference presentations, white papers and refereed journal </a:t>
            </a:r>
            <a:r>
              <a:rPr lang="en-US" dirty="0" smtClean="0"/>
              <a:t>publications.</a:t>
            </a:r>
            <a:endParaRPr lang="en-US" dirty="0"/>
          </a:p>
        </p:txBody>
      </p:sp>
      <p:sp>
        <p:nvSpPr>
          <p:cNvPr id="2" name="TextBox 1"/>
          <p:cNvSpPr txBox="1"/>
          <p:nvPr/>
        </p:nvSpPr>
        <p:spPr>
          <a:xfrm>
            <a:off x="317500" y="5448300"/>
            <a:ext cx="8509000" cy="646331"/>
          </a:xfrm>
          <a:prstGeom prst="rect">
            <a:avLst/>
          </a:prstGeom>
          <a:noFill/>
        </p:spPr>
        <p:txBody>
          <a:bodyPr wrap="square" rtlCol="0">
            <a:spAutoFit/>
          </a:bodyPr>
          <a:lstStyle/>
          <a:p>
            <a:pPr algn="ctr"/>
            <a:r>
              <a:rPr lang="en-US" b="1" dirty="0" smtClean="0"/>
              <a:t>Goal</a:t>
            </a:r>
            <a:r>
              <a:rPr lang="en-US" dirty="0" smtClean="0"/>
              <a:t>: Increase </a:t>
            </a:r>
            <a:r>
              <a:rPr lang="en-US" dirty="0"/>
              <a:t>the effectiveness of research into materials, technologies, and processes to reduce the impacts of water processing and water use.</a:t>
            </a:r>
          </a:p>
        </p:txBody>
      </p:sp>
      <p:sp>
        <p:nvSpPr>
          <p:cNvPr id="25" name="Rounded Rectangle 24"/>
          <p:cNvSpPr/>
          <p:nvPr/>
        </p:nvSpPr>
        <p:spPr bwMode="auto">
          <a:xfrm>
            <a:off x="109910" y="836370"/>
            <a:ext cx="3423213" cy="1872853"/>
          </a:xfrm>
          <a:prstGeom prst="roundRect">
            <a:avLst/>
          </a:prstGeom>
          <a:solidFill>
            <a:schemeClr val="bg1">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ctr">
              <a:spcAft>
                <a:spcPts val="1200"/>
              </a:spcAft>
            </a:pPr>
            <a:r>
              <a:rPr lang="en-US" sz="2000" b="1" dirty="0">
                <a:solidFill>
                  <a:sysClr val="window" lastClr="FFFFFF"/>
                </a:solidFill>
              </a:rPr>
              <a:t>Manufacturing in a Connected Economy</a:t>
            </a:r>
          </a:p>
          <a:p>
            <a:pPr lvl="0" algn="ctr"/>
            <a:r>
              <a:rPr lang="en-US" dirty="0" smtClean="0">
                <a:solidFill>
                  <a:sysClr val="window" lastClr="FFFFFF"/>
                </a:solidFill>
              </a:rPr>
              <a:t>e.g., What will be the impact of rapidly expanding information and smart products</a:t>
            </a:r>
            <a:endParaRPr lang="en-US" dirty="0">
              <a:solidFill>
                <a:sysClr val="window" lastClr="FFFFFF"/>
              </a:solidFill>
            </a:endParaRPr>
          </a:p>
        </p:txBody>
      </p:sp>
      <p:sp>
        <p:nvSpPr>
          <p:cNvPr id="26" name="Rounded Rectangle 25"/>
          <p:cNvSpPr/>
          <p:nvPr/>
        </p:nvSpPr>
        <p:spPr bwMode="auto">
          <a:xfrm>
            <a:off x="122482" y="3608977"/>
            <a:ext cx="3486081" cy="1786713"/>
          </a:xfrm>
          <a:prstGeom prst="roundRect">
            <a:avLst/>
          </a:prstGeom>
          <a:solidFill>
            <a:schemeClr val="bg1">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a:spcAft>
                <a:spcPts val="1200"/>
              </a:spcAft>
            </a:pPr>
            <a:r>
              <a:rPr lang="en-US" sz="2000" b="1" dirty="0">
                <a:solidFill>
                  <a:sysClr val="window" lastClr="FFFFFF"/>
                </a:solidFill>
              </a:rPr>
              <a:t>Analysis </a:t>
            </a:r>
            <a:r>
              <a:rPr lang="en-US" sz="2000" b="1" dirty="0" smtClean="0">
                <a:solidFill>
                  <a:sysClr val="window" lastClr="FFFFFF"/>
                </a:solidFill>
              </a:rPr>
              <a:t>Methodology, Tools </a:t>
            </a:r>
            <a:r>
              <a:rPr lang="en-US" sz="2000" b="1" dirty="0">
                <a:solidFill>
                  <a:sysClr val="window" lastClr="FFFFFF"/>
                </a:solidFill>
              </a:rPr>
              <a:t>&amp; Integrating Analysis</a:t>
            </a:r>
          </a:p>
          <a:p>
            <a:pPr algn="ctr"/>
            <a:r>
              <a:rPr lang="en-US" dirty="0" smtClean="0">
                <a:solidFill>
                  <a:sysClr val="window" lastClr="FFFFFF"/>
                </a:solidFill>
              </a:rPr>
              <a:t>e.g., How can we improve integrated water and energy analyses</a:t>
            </a:r>
            <a:endParaRPr lang="en-US" dirty="0">
              <a:solidFill>
                <a:sysClr val="window" lastClr="FFFFFF"/>
              </a:solidFill>
            </a:endParaRPr>
          </a:p>
        </p:txBody>
      </p:sp>
      <p:sp>
        <p:nvSpPr>
          <p:cNvPr id="28" name="Rounded Rectangle 27"/>
          <p:cNvSpPr/>
          <p:nvPr/>
        </p:nvSpPr>
        <p:spPr bwMode="auto">
          <a:xfrm>
            <a:off x="5620308" y="3563632"/>
            <a:ext cx="3417556" cy="1856121"/>
          </a:xfrm>
          <a:prstGeom prst="roundRect">
            <a:avLst/>
          </a:prstGeom>
          <a:solidFill>
            <a:schemeClr val="bg1">
              <a:lumMod val="5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a:spcAft>
                <a:spcPts val="1200"/>
              </a:spcAft>
            </a:pPr>
            <a:r>
              <a:rPr lang="en-US" sz="2000" b="1" dirty="0">
                <a:solidFill>
                  <a:sysClr val="window" lastClr="FFFFFF"/>
                </a:solidFill>
              </a:rPr>
              <a:t>Sustainable Manufacturing</a:t>
            </a:r>
          </a:p>
          <a:p>
            <a:pPr algn="ctr"/>
            <a:r>
              <a:rPr lang="en-US" dirty="0" smtClean="0">
                <a:solidFill>
                  <a:sysClr val="window" lastClr="FFFFFF"/>
                </a:solidFill>
              </a:rPr>
              <a:t>e.g., Industrial water use; Advanced </a:t>
            </a:r>
            <a:r>
              <a:rPr lang="en-US" dirty="0">
                <a:solidFill>
                  <a:sysClr val="window" lastClr="FFFFFF"/>
                </a:solidFill>
              </a:rPr>
              <a:t>manufacturing technologies </a:t>
            </a:r>
            <a:r>
              <a:rPr lang="en-US" dirty="0" smtClean="0">
                <a:solidFill>
                  <a:sysClr val="window" lastClr="FFFFFF"/>
                </a:solidFill>
              </a:rPr>
              <a:t>at the intersection of water, energy and materials</a:t>
            </a:r>
            <a:endParaRPr lang="en-US" dirty="0">
              <a:solidFill>
                <a:sysClr val="window" lastClr="FFFFFF"/>
              </a:solidFill>
            </a:endParaRPr>
          </a:p>
        </p:txBody>
      </p:sp>
      <p:sp>
        <p:nvSpPr>
          <p:cNvPr id="17" name="Slide Number Placeholder 4"/>
          <p:cNvSpPr txBox="1">
            <a:spLocks/>
          </p:cNvSpPr>
          <p:nvPr/>
        </p:nvSpPr>
        <p:spPr>
          <a:xfrm>
            <a:off x="8308724" y="6423066"/>
            <a:ext cx="83819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solidFill>
                  <a:srgbClr val="4F81BD">
                    <a:lumMod val="75000"/>
                  </a:srgbClr>
                </a:solidFill>
              </a:rPr>
              <a:t>4</a:t>
            </a:r>
            <a:endParaRPr lang="en-US" sz="1200" dirty="0">
              <a:solidFill>
                <a:srgbClr val="4F81BD">
                  <a:lumMod val="75000"/>
                </a:srgbClr>
              </a:solidFill>
            </a:endParaRPr>
          </a:p>
        </p:txBody>
      </p:sp>
    </p:spTree>
    <p:extLst>
      <p:ext uri="{BB962C8B-B14F-4D97-AF65-F5344CB8AC3E}">
        <p14:creationId xmlns:p14="http://schemas.microsoft.com/office/powerpoint/2010/main" val="32869561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500" fill="hold"/>
                                        <p:tgtEl>
                                          <p:spTgt spid="46"/>
                                        </p:tgtEl>
                                        <p:attrNameLst>
                                          <p:attrName>ppt_x</p:attrName>
                                        </p:attrNameLst>
                                      </p:cBhvr>
                                      <p:tavLst>
                                        <p:tav tm="0">
                                          <p:val>
                                            <p:strVal val="#ppt_x"/>
                                          </p:val>
                                        </p:tav>
                                        <p:tav tm="100000">
                                          <p:val>
                                            <p:strVal val="#ppt_x"/>
                                          </p:val>
                                        </p:tav>
                                      </p:tavLst>
                                    </p:anim>
                                    <p:anim calcmode="lin" valueType="num">
                                      <p:cBhvr additive="base">
                                        <p:cTn id="1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dissolve">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6" grpId="0"/>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278"/>
            <a:ext cx="9143999" cy="447675"/>
          </a:xfrm>
        </p:spPr>
        <p:txBody>
          <a:bodyPr>
            <a:noAutofit/>
          </a:bodyPr>
          <a:lstStyle/>
          <a:p>
            <a:r>
              <a:rPr lang="en-US" sz="2400" b="1" dirty="0"/>
              <a:t>Extending the  Analysis </a:t>
            </a:r>
            <a:r>
              <a:rPr lang="en-US" sz="2400" b="1" dirty="0" smtClean="0"/>
              <a:t>of Water in Manufacturing</a:t>
            </a:r>
            <a:endParaRPr lang="en-US" sz="2400" b="1" dirty="0"/>
          </a:p>
        </p:txBody>
      </p:sp>
      <p:sp>
        <p:nvSpPr>
          <p:cNvPr id="3" name="Content Placeholder 2"/>
          <p:cNvSpPr>
            <a:spLocks noGrp="1"/>
          </p:cNvSpPr>
          <p:nvPr>
            <p:ph idx="1"/>
          </p:nvPr>
        </p:nvSpPr>
        <p:spPr/>
        <p:txBody>
          <a:bodyPr/>
          <a:lstStyle/>
          <a:p>
            <a:r>
              <a:rPr lang="en-US" sz="2800" dirty="0" smtClean="0"/>
              <a:t>Bandwidth Studies to understand technologies that could realize joint water-energy savings</a:t>
            </a:r>
          </a:p>
          <a:p>
            <a:endParaRPr lang="en-US" sz="2800" dirty="0" smtClean="0"/>
          </a:p>
          <a:p>
            <a:r>
              <a:rPr lang="en-US" sz="2800" dirty="0" smtClean="0"/>
              <a:t>Software tools to empower end users’ water conservation efforts</a:t>
            </a:r>
          </a:p>
          <a:p>
            <a:endParaRPr lang="en-US" sz="2800" dirty="0" smtClean="0"/>
          </a:p>
          <a:p>
            <a:r>
              <a:rPr lang="en-US" sz="2800" dirty="0" smtClean="0"/>
              <a:t>Analysis to identify water substitutes </a:t>
            </a:r>
            <a:endParaRPr lang="en-US" sz="2800" dirty="0"/>
          </a:p>
        </p:txBody>
      </p:sp>
      <p:sp>
        <p:nvSpPr>
          <p:cNvPr id="5" name="Slide Number Placeholder 4"/>
          <p:cNvSpPr>
            <a:spLocks noGrp="1"/>
          </p:cNvSpPr>
          <p:nvPr>
            <p:ph type="sldNum" sz="quarter" idx="4"/>
          </p:nvPr>
        </p:nvSpPr>
        <p:spPr/>
        <p:txBody>
          <a:bodyPr/>
          <a:lstStyle/>
          <a:p>
            <a:fld id="{1136933C-3588-4702-9BB6-6B5171D99713}" type="slidenum">
              <a:rPr lang="en-US" smtClean="0">
                <a:solidFill>
                  <a:srgbClr val="4F81BD">
                    <a:lumMod val="75000"/>
                  </a:srgbClr>
                </a:solidFill>
              </a:rPr>
              <a:pPr/>
              <a:t>40</a:t>
            </a:fld>
            <a:endParaRPr lang="en-US" dirty="0">
              <a:solidFill>
                <a:srgbClr val="4F81BD">
                  <a:lumMod val="75000"/>
                </a:srgbClr>
              </a:solidFill>
            </a:endParaRPr>
          </a:p>
        </p:txBody>
      </p:sp>
    </p:spTree>
    <p:extLst>
      <p:ext uri="{BB962C8B-B14F-4D97-AF65-F5344CB8AC3E}">
        <p14:creationId xmlns:p14="http://schemas.microsoft.com/office/powerpoint/2010/main" val="266594884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025" y="23522"/>
            <a:ext cx="8686800" cy="653891"/>
          </a:xfrm>
        </p:spPr>
        <p:txBody>
          <a:bodyPr>
            <a:noAutofit/>
          </a:bodyPr>
          <a:lstStyle/>
          <a:p>
            <a:r>
              <a:rPr lang="en-US" sz="2400" b="1" dirty="0">
                <a:cs typeface="Arial" panose="020B0604020202020204" pitchFamily="34" charset="0"/>
              </a:rPr>
              <a:t>Plant Water Profiler (PWP) Tool for </a:t>
            </a:r>
            <a:r>
              <a:rPr lang="en-US" sz="2400" b="1" dirty="0" smtClean="0">
                <a:cs typeface="Arial" panose="020B0604020202020204" pitchFamily="34" charset="0"/>
              </a:rPr>
              <a:t>Industry</a:t>
            </a:r>
            <a:endParaRPr lang="en-US" sz="2400"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2237026"/>
            <a:ext cx="6477000" cy="4630706"/>
          </a:xfrm>
          <a:prstGeom prst="rect">
            <a:avLst/>
          </a:prstGeom>
        </p:spPr>
      </p:pic>
      <p:sp>
        <p:nvSpPr>
          <p:cNvPr id="4" name="TextBox 3"/>
          <p:cNvSpPr txBox="1"/>
          <p:nvPr/>
        </p:nvSpPr>
        <p:spPr>
          <a:xfrm>
            <a:off x="0" y="571500"/>
            <a:ext cx="9144000" cy="1323439"/>
          </a:xfrm>
          <a:prstGeom prst="rect">
            <a:avLst/>
          </a:prstGeom>
          <a:noFill/>
        </p:spPr>
        <p:txBody>
          <a:bodyPr wrap="square" rtlCol="0">
            <a:spAutoFit/>
          </a:bodyPr>
          <a:lstStyle/>
          <a:p>
            <a:pPr marL="342900" indent="-342900">
              <a:buFont typeface="Arial"/>
              <a:buChar char="•"/>
            </a:pPr>
            <a:r>
              <a:rPr lang="en-US" sz="2000" dirty="0"/>
              <a:t>I</a:t>
            </a:r>
            <a:r>
              <a:rPr lang="en-US" sz="2000" dirty="0" smtClean="0"/>
              <a:t>dentify </a:t>
            </a:r>
            <a:r>
              <a:rPr lang="en-US" sz="2000" dirty="0"/>
              <a:t>how water is being procured and consumed </a:t>
            </a:r>
            <a:r>
              <a:rPr lang="en-US" sz="2000" dirty="0" smtClean="0"/>
              <a:t>at facilities, </a:t>
            </a:r>
          </a:p>
          <a:p>
            <a:pPr marL="342900" indent="-342900">
              <a:buFont typeface="Arial"/>
              <a:buChar char="•"/>
            </a:pPr>
            <a:r>
              <a:rPr lang="en-US" sz="2000" dirty="0"/>
              <a:t>Q</a:t>
            </a:r>
            <a:r>
              <a:rPr lang="en-US" sz="2000" dirty="0" smtClean="0"/>
              <a:t>uantify </a:t>
            </a:r>
            <a:r>
              <a:rPr lang="en-US" sz="2000" dirty="0"/>
              <a:t>true cost of water used in different systems, </a:t>
            </a:r>
            <a:endParaRPr lang="en-US" sz="2000" dirty="0" smtClean="0"/>
          </a:p>
          <a:p>
            <a:pPr marL="342900" indent="-342900">
              <a:buFont typeface="Arial"/>
              <a:buChar char="•"/>
            </a:pPr>
            <a:r>
              <a:rPr lang="en-US" sz="2000" dirty="0"/>
              <a:t>Q</a:t>
            </a:r>
            <a:r>
              <a:rPr lang="en-US" sz="2000" dirty="0" smtClean="0"/>
              <a:t>uantify </a:t>
            </a:r>
            <a:r>
              <a:rPr lang="en-US" sz="2000" dirty="0"/>
              <a:t>potential water </a:t>
            </a:r>
            <a:r>
              <a:rPr lang="en-US" sz="2000" dirty="0" smtClean="0"/>
              <a:t>savings and </a:t>
            </a:r>
            <a:r>
              <a:rPr lang="en-US" sz="2000" dirty="0"/>
              <a:t>cost savings, </a:t>
            </a:r>
            <a:endParaRPr lang="en-US" sz="2000" dirty="0" smtClean="0"/>
          </a:p>
          <a:p>
            <a:pPr marL="342900" indent="-342900">
              <a:buFont typeface="Arial"/>
              <a:buChar char="•"/>
            </a:pPr>
            <a:r>
              <a:rPr lang="en-US" sz="2000" dirty="0" smtClean="0"/>
              <a:t>Feed information back to inform R&amp;D</a:t>
            </a:r>
            <a:endParaRPr lang="en-US" sz="2000" dirty="0"/>
          </a:p>
        </p:txBody>
      </p:sp>
      <p:sp>
        <p:nvSpPr>
          <p:cNvPr id="6" name="Slide Number Placeholder 5"/>
          <p:cNvSpPr>
            <a:spLocks noGrp="1"/>
          </p:cNvSpPr>
          <p:nvPr>
            <p:ph type="sldNum" sz="quarter" idx="4"/>
          </p:nvPr>
        </p:nvSpPr>
        <p:spPr>
          <a:xfrm>
            <a:off x="8001000" y="6492875"/>
            <a:ext cx="1066800" cy="365125"/>
          </a:xfrm>
        </p:spPr>
        <p:txBody>
          <a:bodyPr/>
          <a:lstStyle/>
          <a:p>
            <a:fld id="{048367B6-A0F1-485F-928A-F8387AE218C3}" type="slidenum">
              <a:rPr lang="en-US" smtClean="0">
                <a:solidFill>
                  <a:srgbClr val="4F81BD">
                    <a:lumMod val="75000"/>
                  </a:srgbClr>
                </a:solidFill>
              </a:rPr>
              <a:pPr/>
              <a:t>41</a:t>
            </a:fld>
            <a:endParaRPr lang="en-US" dirty="0">
              <a:solidFill>
                <a:srgbClr val="4F81BD">
                  <a:lumMod val="75000"/>
                </a:srgbClr>
              </a:solidFill>
            </a:endParaRPr>
          </a:p>
        </p:txBody>
      </p:sp>
    </p:spTree>
    <p:extLst>
      <p:ext uri="{BB962C8B-B14F-4D97-AF65-F5344CB8AC3E}">
        <p14:creationId xmlns:p14="http://schemas.microsoft.com/office/powerpoint/2010/main" val="146600889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283" y="23141"/>
            <a:ext cx="8239125" cy="447675"/>
          </a:xfrm>
        </p:spPr>
        <p:txBody>
          <a:bodyPr>
            <a:noAutofit/>
          </a:bodyPr>
          <a:lstStyle/>
          <a:p>
            <a:pPr algn="l"/>
            <a:r>
              <a:rPr lang="en-US" sz="2800" b="1" dirty="0" smtClean="0">
                <a:cs typeface="Arial" panose="020B0604020202020204" pitchFamily="34" charset="0"/>
              </a:rPr>
              <a:t>Water Substitution in the Fabricated Metals Industry</a:t>
            </a:r>
            <a:endParaRPr lang="en-US" sz="2800" b="1" dirty="0"/>
          </a:p>
        </p:txBody>
      </p:sp>
      <p:sp>
        <p:nvSpPr>
          <p:cNvPr id="3" name="Rectangle 2"/>
          <p:cNvSpPr/>
          <p:nvPr/>
        </p:nvSpPr>
        <p:spPr>
          <a:xfrm>
            <a:off x="0" y="558800"/>
            <a:ext cx="9144000" cy="3416320"/>
          </a:xfrm>
          <a:prstGeom prst="rect">
            <a:avLst/>
          </a:prstGeom>
        </p:spPr>
        <p:txBody>
          <a:bodyPr wrap="square">
            <a:spAutoFit/>
          </a:bodyPr>
          <a:lstStyle/>
          <a:p>
            <a:pPr defTabSz="914254"/>
            <a:r>
              <a:rPr lang="en-US" sz="2400" b="1" dirty="0">
                <a:ea typeface="Franklin Gothic Medium" charset="0"/>
                <a:cs typeface="Arial" panose="020B0604020202020204" pitchFamily="34" charset="0"/>
              </a:rPr>
              <a:t>Motivation</a:t>
            </a:r>
            <a:r>
              <a:rPr lang="en-US" sz="2400" dirty="0">
                <a:ea typeface="Franklin Gothic Medium" charset="0"/>
                <a:cs typeface="Arial" panose="020B0604020202020204" pitchFamily="34" charset="0"/>
              </a:rPr>
              <a:t>: Reduce the environmental and health burden of water use in the metals fabrication industry – substitution with industrial gases as process fluids</a:t>
            </a:r>
            <a:r>
              <a:rPr lang="en-US" sz="2400" dirty="0" smtClean="0">
                <a:ea typeface="Franklin Gothic Medium" charset="0"/>
                <a:cs typeface="Arial" panose="020B0604020202020204" pitchFamily="34" charset="0"/>
              </a:rPr>
              <a:t>.</a:t>
            </a:r>
            <a:br>
              <a:rPr lang="en-US" sz="2400" dirty="0" smtClean="0">
                <a:ea typeface="Franklin Gothic Medium" charset="0"/>
                <a:cs typeface="Arial" panose="020B0604020202020204" pitchFamily="34" charset="0"/>
              </a:rPr>
            </a:br>
            <a:endParaRPr lang="en-US" sz="2400" dirty="0" smtClean="0">
              <a:ea typeface="Franklin Gothic Medium" charset="0"/>
              <a:cs typeface="Arial" panose="020B0604020202020204" pitchFamily="34" charset="0"/>
            </a:endParaRPr>
          </a:p>
          <a:p>
            <a:pPr defTabSz="914254"/>
            <a:r>
              <a:rPr lang="en-US" sz="2400" b="1" dirty="0" smtClean="0">
                <a:ea typeface="Franklin Gothic Medium" charset="0"/>
                <a:cs typeface="Arial" panose="020B0604020202020204" pitchFamily="34" charset="0"/>
              </a:rPr>
              <a:t>Method</a:t>
            </a:r>
            <a:r>
              <a:rPr lang="en-US" sz="2400" dirty="0" smtClean="0">
                <a:ea typeface="Franklin Gothic Medium" charset="0"/>
                <a:cs typeface="Arial" panose="020B0604020202020204" pitchFamily="34" charset="0"/>
              </a:rPr>
              <a:t>: Deploy a metric to quantify, harmonize, and compare flow rates of different metalworking fluids (MWF) and their efficacy in heat removal and lubrication in a wide range of processes and materials</a:t>
            </a:r>
          </a:p>
          <a:p>
            <a:pPr defTabSz="914254"/>
            <a:endParaRPr lang="en-US" sz="2400" dirty="0">
              <a:ea typeface="Franklin Gothic Medium" charset="0"/>
              <a:cs typeface="Arial" panose="020B0604020202020204" pitchFamily="34" charset="0"/>
            </a:endParaRPr>
          </a:p>
          <a:p>
            <a:pPr defTabSz="914254"/>
            <a:r>
              <a:rPr lang="en-US" sz="2400" dirty="0" smtClean="0">
                <a:ea typeface="Franklin Gothic Medium" charset="0"/>
                <a:cs typeface="Arial" panose="020B0604020202020204" pitchFamily="34" charset="0"/>
              </a:rPr>
              <a:t>Early Results for Performance-Normalized MWF Usage</a:t>
            </a:r>
            <a:endParaRPr lang="en-US" sz="2400" dirty="0">
              <a:ea typeface="Franklin Gothic Medium" charset="0"/>
              <a:cs typeface="Arial" panose="020B0604020202020204" pitchFamily="34" charset="0"/>
            </a:endParaRPr>
          </a:p>
        </p:txBody>
      </p:sp>
      <p:pic>
        <p:nvPicPr>
          <p:cNvPr id="14" name="Picture 13"/>
          <p:cNvPicPr>
            <a:picLocks noChangeAspect="1"/>
          </p:cNvPicPr>
          <p:nvPr/>
        </p:nvPicPr>
        <p:blipFill>
          <a:blip r:embed="rId3"/>
          <a:stretch>
            <a:fillRect/>
          </a:stretch>
        </p:blipFill>
        <p:spPr>
          <a:xfrm>
            <a:off x="990600" y="4019349"/>
            <a:ext cx="2581041" cy="2743200"/>
          </a:xfrm>
          <a:prstGeom prst="rect">
            <a:avLst/>
          </a:prstGeom>
        </p:spPr>
      </p:pic>
      <p:pic>
        <p:nvPicPr>
          <p:cNvPr id="15" name="Picture 14"/>
          <p:cNvPicPr>
            <a:picLocks noChangeAspect="1"/>
          </p:cNvPicPr>
          <p:nvPr/>
        </p:nvPicPr>
        <p:blipFill>
          <a:blip r:embed="rId4"/>
          <a:stretch>
            <a:fillRect/>
          </a:stretch>
        </p:blipFill>
        <p:spPr>
          <a:xfrm>
            <a:off x="3295048" y="4016943"/>
            <a:ext cx="2857908" cy="2743200"/>
          </a:xfrm>
          <a:prstGeom prst="rect">
            <a:avLst/>
          </a:prstGeom>
        </p:spPr>
      </p:pic>
      <p:pic>
        <p:nvPicPr>
          <p:cNvPr id="16" name="Picture 15"/>
          <p:cNvPicPr>
            <a:picLocks noChangeAspect="1"/>
          </p:cNvPicPr>
          <p:nvPr/>
        </p:nvPicPr>
        <p:blipFill>
          <a:blip r:embed="rId5"/>
          <a:stretch>
            <a:fillRect/>
          </a:stretch>
        </p:blipFill>
        <p:spPr>
          <a:xfrm>
            <a:off x="5791200" y="4038600"/>
            <a:ext cx="2799575" cy="2743200"/>
          </a:xfrm>
          <a:prstGeom prst="rect">
            <a:avLst/>
          </a:prstGeom>
        </p:spPr>
      </p:pic>
      <p:sp>
        <p:nvSpPr>
          <p:cNvPr id="5" name="Slide Number Placeholder 4"/>
          <p:cNvSpPr>
            <a:spLocks noGrp="1"/>
          </p:cNvSpPr>
          <p:nvPr>
            <p:ph type="sldNum" sz="quarter" idx="4"/>
          </p:nvPr>
        </p:nvSpPr>
        <p:spPr>
          <a:xfrm>
            <a:off x="8057375" y="6480155"/>
            <a:ext cx="1066800" cy="365125"/>
          </a:xfrm>
        </p:spPr>
        <p:txBody>
          <a:bodyPr/>
          <a:lstStyle/>
          <a:p>
            <a:fld id="{048367B6-A0F1-485F-928A-F8387AE218C3}" type="slidenum">
              <a:rPr lang="en-US" smtClean="0">
                <a:solidFill>
                  <a:srgbClr val="4F81BD">
                    <a:lumMod val="75000"/>
                  </a:srgbClr>
                </a:solidFill>
              </a:rPr>
              <a:pPr/>
              <a:t>42</a:t>
            </a:fld>
            <a:endParaRPr lang="en-US" dirty="0">
              <a:solidFill>
                <a:srgbClr val="4F81BD">
                  <a:lumMod val="75000"/>
                </a:srgbClr>
              </a:solidFill>
            </a:endParaRPr>
          </a:p>
        </p:txBody>
      </p:sp>
    </p:spTree>
    <p:extLst>
      <p:ext uri="{BB962C8B-B14F-4D97-AF65-F5344CB8AC3E}">
        <p14:creationId xmlns:p14="http://schemas.microsoft.com/office/powerpoint/2010/main" val="121093966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38" y="1456084"/>
            <a:ext cx="5120701" cy="5378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01222" y="744123"/>
            <a:ext cx="3853182" cy="403957"/>
          </a:xfrm>
          <a:prstGeom prst="rect">
            <a:avLst/>
          </a:prstGeom>
          <a:noFill/>
        </p:spPr>
        <p:txBody>
          <a:bodyPr wrap="square" lIns="84216" tIns="42108" rIns="84216" bIns="42108" rtlCol="0">
            <a:spAutoFit/>
          </a:bodyPr>
          <a:lstStyle/>
          <a:p>
            <a:pPr algn="ctr"/>
            <a:r>
              <a:rPr lang="en-US" sz="2000" b="1" dirty="0"/>
              <a:t>Volume 1 </a:t>
            </a:r>
            <a:r>
              <a:rPr lang="en-US" sz="2000" b="1" dirty="0" smtClean="0"/>
              <a:t>report published</a:t>
            </a:r>
            <a:endParaRPr lang="en-US" sz="2000" b="1" dirty="0"/>
          </a:p>
        </p:txBody>
      </p:sp>
      <p:sp>
        <p:nvSpPr>
          <p:cNvPr id="5" name="TextBox 4"/>
          <p:cNvSpPr txBox="1"/>
          <p:nvPr/>
        </p:nvSpPr>
        <p:spPr>
          <a:xfrm>
            <a:off x="5983534" y="795091"/>
            <a:ext cx="3052969" cy="3919421"/>
          </a:xfrm>
          <a:prstGeom prst="rect">
            <a:avLst/>
          </a:prstGeom>
          <a:noFill/>
        </p:spPr>
        <p:txBody>
          <a:bodyPr wrap="square" lIns="84216" tIns="42108" rIns="84216" bIns="42108" rtlCol="0">
            <a:spAutoFit/>
          </a:bodyPr>
          <a:lstStyle/>
          <a:p>
            <a:r>
              <a:rPr lang="en-US" sz="2000" b="1" dirty="0"/>
              <a:t>Next steps:</a:t>
            </a:r>
          </a:p>
          <a:p>
            <a:pPr marL="342900" indent="-342900">
              <a:lnSpc>
                <a:spcPts val="2480"/>
              </a:lnSpc>
              <a:buFont typeface="Arial"/>
              <a:buChar char="•"/>
            </a:pPr>
            <a:r>
              <a:rPr lang="en-US" sz="2000" dirty="0" smtClean="0"/>
              <a:t>Bandwidth </a:t>
            </a:r>
            <a:r>
              <a:rPr lang="en-US" sz="2000" dirty="0"/>
              <a:t>Study of Energy Use and Potential Energy Savings Opportunities in Seawater Desalination </a:t>
            </a:r>
            <a:r>
              <a:rPr lang="en-US" sz="2000" dirty="0" smtClean="0"/>
              <a:t>Systems report </a:t>
            </a:r>
            <a:r>
              <a:rPr lang="en-US" sz="2000" dirty="0"/>
              <a:t>to be published Summer of </a:t>
            </a:r>
            <a:r>
              <a:rPr lang="en-US" sz="2000" dirty="0" smtClean="0"/>
              <a:t>2017. </a:t>
            </a:r>
            <a:endParaRPr lang="en-US" sz="2000" dirty="0"/>
          </a:p>
          <a:p>
            <a:pPr marL="342900" indent="-342900">
              <a:lnSpc>
                <a:spcPts val="2480"/>
              </a:lnSpc>
              <a:buFont typeface="Arial"/>
              <a:buChar char="•"/>
            </a:pPr>
            <a:endParaRPr lang="en-US" sz="2000" dirty="0" smtClean="0"/>
          </a:p>
          <a:p>
            <a:pPr marL="342900" indent="-342900">
              <a:lnSpc>
                <a:spcPts val="2480"/>
              </a:lnSpc>
              <a:buFont typeface="Arial"/>
              <a:buChar char="•"/>
            </a:pPr>
            <a:r>
              <a:rPr lang="en-US" sz="2000" dirty="0" smtClean="0"/>
              <a:t>Manufacturing analyses under development.</a:t>
            </a:r>
          </a:p>
        </p:txBody>
      </p:sp>
      <p:sp>
        <p:nvSpPr>
          <p:cNvPr id="7" name="Title 6"/>
          <p:cNvSpPr>
            <a:spLocks noGrp="1"/>
          </p:cNvSpPr>
          <p:nvPr>
            <p:ph type="title"/>
          </p:nvPr>
        </p:nvSpPr>
        <p:spPr>
          <a:xfrm>
            <a:off x="3413760" y="0"/>
            <a:ext cx="2562437" cy="736601"/>
          </a:xfrm>
        </p:spPr>
        <p:txBody>
          <a:bodyPr>
            <a:normAutofit/>
          </a:bodyPr>
          <a:lstStyle/>
          <a:p>
            <a:r>
              <a:rPr lang="en-US" sz="2800" b="1" dirty="0" smtClean="0"/>
              <a:t>Take a look:</a:t>
            </a:r>
            <a:endParaRPr lang="en-US" sz="2800" b="1" dirty="0"/>
          </a:p>
        </p:txBody>
      </p:sp>
      <p:sp>
        <p:nvSpPr>
          <p:cNvPr id="6" name="Slide Number Placeholder 5"/>
          <p:cNvSpPr>
            <a:spLocks noGrp="1"/>
          </p:cNvSpPr>
          <p:nvPr>
            <p:ph type="sldNum" sz="quarter" idx="4"/>
          </p:nvPr>
        </p:nvSpPr>
        <p:spPr>
          <a:xfrm>
            <a:off x="7969703" y="6469018"/>
            <a:ext cx="1066800" cy="365125"/>
          </a:xfrm>
        </p:spPr>
        <p:txBody>
          <a:bodyPr/>
          <a:lstStyle/>
          <a:p>
            <a:fld id="{048367B6-A0F1-485F-928A-F8387AE218C3}" type="slidenum">
              <a:rPr lang="en-US" smtClean="0">
                <a:solidFill>
                  <a:srgbClr val="4F81BD">
                    <a:lumMod val="75000"/>
                  </a:srgbClr>
                </a:solidFill>
              </a:rPr>
              <a:pPr/>
              <a:t>43</a:t>
            </a:fld>
            <a:endParaRPr lang="en-US" dirty="0">
              <a:solidFill>
                <a:srgbClr val="4F81BD">
                  <a:lumMod val="75000"/>
                </a:srgbClr>
              </a:solidFill>
            </a:endParaRPr>
          </a:p>
        </p:txBody>
      </p:sp>
    </p:spTree>
    <p:extLst>
      <p:ext uri="{BB962C8B-B14F-4D97-AF65-F5344CB8AC3E}">
        <p14:creationId xmlns:p14="http://schemas.microsoft.com/office/powerpoint/2010/main" val="797986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303" y="214795"/>
            <a:ext cx="6795279" cy="835352"/>
          </a:xfrm>
        </p:spPr>
        <p:txBody>
          <a:bodyPr/>
          <a:lstStyle/>
          <a:p>
            <a:r>
              <a:rPr lang="en-US" sz="3200" b="1" dirty="0" smtClean="0"/>
              <a:t>Thank you.</a:t>
            </a:r>
            <a:r>
              <a:rPr lang="en-US" sz="3200" b="1" dirty="0"/>
              <a:t/>
            </a:r>
            <a:br>
              <a:rPr lang="en-US" sz="3200" b="1" dirty="0"/>
            </a:br>
            <a:r>
              <a:rPr lang="en-US" sz="2000" b="1" dirty="0" err="1"/>
              <a:t>j</a:t>
            </a:r>
            <a:r>
              <a:rPr lang="en-US" sz="2000" b="1" dirty="0" err="1" smtClean="0"/>
              <a:t>oe.cresko@ee.doe.gov</a:t>
            </a:r>
            <a:endParaRPr lang="en-US" sz="2000" b="1" dirty="0"/>
          </a:p>
        </p:txBody>
      </p:sp>
      <p:sp>
        <p:nvSpPr>
          <p:cNvPr id="5" name="Rectangle 4"/>
          <p:cNvSpPr/>
          <p:nvPr/>
        </p:nvSpPr>
        <p:spPr bwMode="auto">
          <a:xfrm>
            <a:off x="400125" y="1216199"/>
            <a:ext cx="8074133" cy="3170099"/>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n-US" sz="2000" b="1" dirty="0">
                <a:solidFill>
                  <a:schemeClr val="accent4">
                    <a:lumMod val="50000"/>
                  </a:schemeClr>
                </a:solidFill>
              </a:rPr>
              <a:t>ANL </a:t>
            </a:r>
            <a:r>
              <a:rPr lang="en-US" sz="2000" dirty="0">
                <a:solidFill>
                  <a:schemeClr val="accent4">
                    <a:lumMod val="50000"/>
                  </a:schemeClr>
                </a:solidFill>
              </a:rPr>
              <a:t>–  Diane </a:t>
            </a:r>
            <a:r>
              <a:rPr lang="en-US" sz="2000" dirty="0" err="1">
                <a:solidFill>
                  <a:schemeClr val="accent4">
                    <a:lumMod val="50000"/>
                  </a:schemeClr>
                </a:solidFill>
              </a:rPr>
              <a:t>Graziano</a:t>
            </a:r>
            <a:r>
              <a:rPr lang="en-US" sz="2000" dirty="0">
                <a:solidFill>
                  <a:schemeClr val="accent4">
                    <a:lumMod val="50000"/>
                  </a:schemeClr>
                </a:solidFill>
              </a:rPr>
              <a:t>, Matt </a:t>
            </a:r>
            <a:r>
              <a:rPr lang="en-US" sz="2000" dirty="0" smtClean="0">
                <a:solidFill>
                  <a:schemeClr val="accent4">
                    <a:lumMod val="50000"/>
                  </a:schemeClr>
                </a:solidFill>
              </a:rPr>
              <a:t>Riddle, </a:t>
            </a:r>
            <a:r>
              <a:rPr lang="en-US" sz="2000" dirty="0" err="1" smtClean="0">
                <a:solidFill>
                  <a:schemeClr val="accent4">
                    <a:lumMod val="50000"/>
                  </a:schemeClr>
                </a:solidFill>
              </a:rPr>
              <a:t>Sarang</a:t>
            </a:r>
            <a:r>
              <a:rPr lang="en-US" sz="2000" dirty="0" smtClean="0">
                <a:solidFill>
                  <a:schemeClr val="accent4">
                    <a:lumMod val="50000"/>
                  </a:schemeClr>
                </a:solidFill>
              </a:rPr>
              <a:t> </a:t>
            </a:r>
            <a:r>
              <a:rPr lang="en-US" sz="2000" dirty="0" err="1" smtClean="0">
                <a:solidFill>
                  <a:schemeClr val="accent4">
                    <a:lumMod val="50000"/>
                  </a:schemeClr>
                </a:solidFill>
              </a:rPr>
              <a:t>Supekar</a:t>
            </a:r>
            <a:endParaRPr lang="en-US" sz="2000" dirty="0">
              <a:solidFill>
                <a:schemeClr val="accent4">
                  <a:lumMod val="50000"/>
                </a:schemeClr>
              </a:solidFill>
            </a:endParaRPr>
          </a:p>
          <a:p>
            <a:endParaRPr lang="en-US" sz="2000" dirty="0">
              <a:solidFill>
                <a:schemeClr val="accent4">
                  <a:lumMod val="50000"/>
                </a:schemeClr>
              </a:solidFill>
            </a:endParaRPr>
          </a:p>
          <a:p>
            <a:r>
              <a:rPr lang="en-US" sz="2000" b="1" dirty="0">
                <a:solidFill>
                  <a:schemeClr val="accent4">
                    <a:lumMod val="50000"/>
                  </a:schemeClr>
                </a:solidFill>
              </a:rPr>
              <a:t>LBNL</a:t>
            </a:r>
            <a:r>
              <a:rPr lang="en-US" sz="2000" dirty="0">
                <a:solidFill>
                  <a:schemeClr val="accent4">
                    <a:lumMod val="50000"/>
                  </a:schemeClr>
                </a:solidFill>
              </a:rPr>
              <a:t> – </a:t>
            </a:r>
            <a:r>
              <a:rPr lang="en-US" sz="2000" dirty="0" err="1">
                <a:solidFill>
                  <a:schemeClr val="accent4">
                    <a:lumMod val="50000"/>
                  </a:schemeClr>
                </a:solidFill>
              </a:rPr>
              <a:t>Arman</a:t>
            </a:r>
            <a:r>
              <a:rPr lang="en-US" sz="2000" dirty="0">
                <a:solidFill>
                  <a:schemeClr val="accent4">
                    <a:lumMod val="50000"/>
                  </a:schemeClr>
                </a:solidFill>
              </a:rPr>
              <a:t> </a:t>
            </a:r>
            <a:r>
              <a:rPr lang="en-US" sz="2000" dirty="0" err="1">
                <a:solidFill>
                  <a:schemeClr val="accent4">
                    <a:lumMod val="50000"/>
                  </a:schemeClr>
                </a:solidFill>
              </a:rPr>
              <a:t>Shehabi</a:t>
            </a:r>
            <a:r>
              <a:rPr lang="en-US" sz="2000" dirty="0">
                <a:solidFill>
                  <a:schemeClr val="accent4">
                    <a:lumMod val="50000"/>
                  </a:schemeClr>
                </a:solidFill>
              </a:rPr>
              <a:t>, William Morrow, Sarah </a:t>
            </a:r>
            <a:r>
              <a:rPr lang="en-US" sz="2000" dirty="0" smtClean="0">
                <a:solidFill>
                  <a:schemeClr val="accent4">
                    <a:lumMod val="50000"/>
                  </a:schemeClr>
                </a:solidFill>
              </a:rPr>
              <a:t>Smith, </a:t>
            </a:r>
            <a:r>
              <a:rPr lang="en-US" sz="2000" dirty="0" err="1" smtClean="0">
                <a:solidFill>
                  <a:schemeClr val="accent4">
                    <a:lumMod val="50000"/>
                  </a:schemeClr>
                </a:solidFill>
              </a:rPr>
              <a:t>Prakash</a:t>
            </a:r>
            <a:r>
              <a:rPr lang="en-US" sz="2000" dirty="0" smtClean="0">
                <a:solidFill>
                  <a:schemeClr val="accent4">
                    <a:lumMod val="50000"/>
                  </a:schemeClr>
                </a:solidFill>
              </a:rPr>
              <a:t> </a:t>
            </a:r>
            <a:r>
              <a:rPr lang="en-US" sz="2000" dirty="0" err="1" smtClean="0">
                <a:solidFill>
                  <a:schemeClr val="accent4">
                    <a:lumMod val="50000"/>
                  </a:schemeClr>
                </a:solidFill>
              </a:rPr>
              <a:t>Rao</a:t>
            </a:r>
            <a:endParaRPr lang="en-US" sz="2000" dirty="0">
              <a:solidFill>
                <a:schemeClr val="accent4">
                  <a:lumMod val="50000"/>
                </a:schemeClr>
              </a:solidFill>
            </a:endParaRPr>
          </a:p>
          <a:p>
            <a:endParaRPr lang="en-US" sz="2000" dirty="0">
              <a:solidFill>
                <a:schemeClr val="accent4">
                  <a:lumMod val="50000"/>
                </a:schemeClr>
              </a:solidFill>
            </a:endParaRPr>
          </a:p>
          <a:p>
            <a:r>
              <a:rPr lang="en-US" sz="2000" b="1" dirty="0">
                <a:solidFill>
                  <a:schemeClr val="accent4">
                    <a:lumMod val="50000"/>
                  </a:schemeClr>
                </a:solidFill>
              </a:rPr>
              <a:t>NREL</a:t>
            </a:r>
            <a:r>
              <a:rPr lang="en-US" sz="2000" dirty="0">
                <a:solidFill>
                  <a:schemeClr val="accent4">
                    <a:lumMod val="50000"/>
                  </a:schemeClr>
                </a:solidFill>
              </a:rPr>
              <a:t> – Alberta Carpenter, </a:t>
            </a:r>
            <a:r>
              <a:rPr lang="en-US" sz="2000" dirty="0" smtClean="0">
                <a:solidFill>
                  <a:schemeClr val="accent4">
                    <a:lumMod val="50000"/>
                  </a:schemeClr>
                </a:solidFill>
              </a:rPr>
              <a:t>Maggie Mann, Rebecca Hanes, Samantha Reese, Kelsey Horowitz, Timothy Remo</a:t>
            </a:r>
          </a:p>
          <a:p>
            <a:endParaRPr lang="en-US" sz="2000" b="1" dirty="0" smtClean="0">
              <a:solidFill>
                <a:schemeClr val="accent4">
                  <a:lumMod val="50000"/>
                </a:schemeClr>
              </a:solidFill>
            </a:endParaRPr>
          </a:p>
          <a:p>
            <a:r>
              <a:rPr lang="en-US" sz="2000" b="1" dirty="0" smtClean="0">
                <a:solidFill>
                  <a:schemeClr val="accent4">
                    <a:lumMod val="50000"/>
                  </a:schemeClr>
                </a:solidFill>
              </a:rPr>
              <a:t>ORNL</a:t>
            </a:r>
            <a:r>
              <a:rPr lang="en-US" sz="2000" dirty="0" smtClean="0">
                <a:solidFill>
                  <a:schemeClr val="accent4">
                    <a:lumMod val="50000"/>
                  </a:schemeClr>
                </a:solidFill>
              </a:rPr>
              <a:t> </a:t>
            </a:r>
            <a:r>
              <a:rPr lang="en-US" sz="2000" dirty="0">
                <a:solidFill>
                  <a:schemeClr val="accent4">
                    <a:lumMod val="50000"/>
                  </a:schemeClr>
                </a:solidFill>
              </a:rPr>
              <a:t>– </a:t>
            </a:r>
            <a:r>
              <a:rPr lang="en-US" sz="2000" dirty="0" err="1">
                <a:solidFill>
                  <a:schemeClr val="accent4">
                    <a:lumMod val="50000"/>
                  </a:schemeClr>
                </a:solidFill>
              </a:rPr>
              <a:t>Sujit</a:t>
            </a:r>
            <a:r>
              <a:rPr lang="en-US" sz="2000" dirty="0">
                <a:solidFill>
                  <a:schemeClr val="accent4">
                    <a:lumMod val="50000"/>
                  </a:schemeClr>
                </a:solidFill>
              </a:rPr>
              <a:t> Das, </a:t>
            </a:r>
            <a:r>
              <a:rPr lang="en-US" sz="2000" dirty="0" err="1">
                <a:solidFill>
                  <a:schemeClr val="accent4">
                    <a:lumMod val="50000"/>
                  </a:schemeClr>
                </a:solidFill>
              </a:rPr>
              <a:t>Sachin</a:t>
            </a:r>
            <a:r>
              <a:rPr lang="en-US" sz="2000" dirty="0">
                <a:solidFill>
                  <a:schemeClr val="accent4">
                    <a:lumMod val="50000"/>
                  </a:schemeClr>
                </a:solidFill>
              </a:rPr>
              <a:t> </a:t>
            </a:r>
            <a:r>
              <a:rPr lang="en-US" sz="2000" dirty="0" err="1">
                <a:solidFill>
                  <a:schemeClr val="accent4">
                    <a:lumMod val="50000"/>
                  </a:schemeClr>
                </a:solidFill>
              </a:rPr>
              <a:t>Nimbalkar</a:t>
            </a:r>
            <a:r>
              <a:rPr lang="en-US" sz="2000" dirty="0">
                <a:solidFill>
                  <a:schemeClr val="accent4">
                    <a:lumMod val="50000"/>
                  </a:schemeClr>
                </a:solidFill>
              </a:rPr>
              <a:t>, Pablo </a:t>
            </a:r>
            <a:r>
              <a:rPr lang="en-US" sz="2000" dirty="0" err="1">
                <a:solidFill>
                  <a:schemeClr val="accent4">
                    <a:lumMod val="50000"/>
                  </a:schemeClr>
                </a:solidFill>
              </a:rPr>
              <a:t>Cassorla</a:t>
            </a:r>
            <a:r>
              <a:rPr lang="en-US" sz="2000" dirty="0">
                <a:solidFill>
                  <a:schemeClr val="accent4">
                    <a:lumMod val="50000"/>
                  </a:schemeClr>
                </a:solidFill>
              </a:rPr>
              <a:t>, </a:t>
            </a:r>
            <a:r>
              <a:rPr lang="en-US" sz="2000">
                <a:solidFill>
                  <a:schemeClr val="accent4">
                    <a:lumMod val="50000"/>
                  </a:schemeClr>
                </a:solidFill>
              </a:rPr>
              <a:t>Kristina </a:t>
            </a:r>
            <a:r>
              <a:rPr lang="en-US" sz="2000" smtClean="0">
                <a:solidFill>
                  <a:schemeClr val="accent4">
                    <a:lumMod val="50000"/>
                  </a:schemeClr>
                </a:solidFill>
              </a:rPr>
              <a:t>Johnson</a:t>
            </a:r>
            <a:endParaRPr lang="en-US" sz="2000" dirty="0" smtClean="0">
              <a:solidFill>
                <a:schemeClr val="accent4">
                  <a:lumMod val="50000"/>
                </a:schemeClr>
              </a:solidFill>
            </a:endParaRPr>
          </a:p>
          <a:p>
            <a:endParaRPr lang="en-US" sz="2000" dirty="0">
              <a:solidFill>
                <a:schemeClr val="accent4">
                  <a:lumMod val="50000"/>
                </a:schemeClr>
              </a:solidFill>
            </a:endParaRPr>
          </a:p>
          <a:p>
            <a:r>
              <a:rPr lang="en-US" sz="2000" b="1" dirty="0" smtClean="0">
                <a:solidFill>
                  <a:schemeClr val="accent4">
                    <a:lumMod val="50000"/>
                  </a:schemeClr>
                </a:solidFill>
              </a:rPr>
              <a:t>Energetics</a:t>
            </a:r>
            <a:r>
              <a:rPr lang="en-US" sz="2000" dirty="0" smtClean="0">
                <a:solidFill>
                  <a:schemeClr val="accent4">
                    <a:lumMod val="50000"/>
                  </a:schemeClr>
                </a:solidFill>
              </a:rPr>
              <a:t> – Sabine </a:t>
            </a:r>
            <a:r>
              <a:rPr lang="en-US" sz="2000" dirty="0" err="1" smtClean="0">
                <a:solidFill>
                  <a:schemeClr val="accent4">
                    <a:lumMod val="50000"/>
                  </a:schemeClr>
                </a:solidFill>
              </a:rPr>
              <a:t>Brueske</a:t>
            </a:r>
            <a:r>
              <a:rPr lang="en-US" sz="2000" dirty="0" smtClean="0">
                <a:solidFill>
                  <a:schemeClr val="accent4">
                    <a:lumMod val="50000"/>
                  </a:schemeClr>
                </a:solidFill>
              </a:rPr>
              <a:t>, Heather Liddell, Caroline </a:t>
            </a:r>
            <a:r>
              <a:rPr lang="en-US" sz="2000" dirty="0" err="1" smtClean="0">
                <a:solidFill>
                  <a:schemeClr val="accent4">
                    <a:lumMod val="50000"/>
                  </a:schemeClr>
                </a:solidFill>
              </a:rPr>
              <a:t>Dollinger</a:t>
            </a:r>
            <a:r>
              <a:rPr lang="en-US" sz="2000" dirty="0" smtClean="0">
                <a:solidFill>
                  <a:schemeClr val="accent4">
                    <a:lumMod val="50000"/>
                  </a:schemeClr>
                </a:solidFill>
              </a:rPr>
              <a:t>, Hani </a:t>
            </a:r>
            <a:r>
              <a:rPr lang="en-US" sz="2000" dirty="0" err="1" smtClean="0">
                <a:solidFill>
                  <a:schemeClr val="accent4">
                    <a:lumMod val="50000"/>
                  </a:schemeClr>
                </a:solidFill>
              </a:rPr>
              <a:t>Hawa</a:t>
            </a:r>
            <a:endParaRPr lang="en-US" sz="2000" dirty="0" smtClean="0">
              <a:solidFill>
                <a:schemeClr val="accent4">
                  <a:lumMod val="50000"/>
                </a:schemeClr>
              </a:solidFill>
            </a:endParaRPr>
          </a:p>
        </p:txBody>
      </p:sp>
      <p:pic>
        <p:nvPicPr>
          <p:cNvPr id="7" name="Picture 6"/>
          <p:cNvPicPr>
            <a:picLocks noChangeAspect="1"/>
          </p:cNvPicPr>
          <p:nvPr/>
        </p:nvPicPr>
        <p:blipFill>
          <a:blip r:embed="rId2"/>
          <a:stretch>
            <a:fillRect/>
          </a:stretch>
        </p:blipFill>
        <p:spPr>
          <a:xfrm>
            <a:off x="239508" y="4682919"/>
            <a:ext cx="1142282" cy="1057202"/>
          </a:xfrm>
          <a:prstGeom prst="rect">
            <a:avLst/>
          </a:prstGeom>
        </p:spPr>
      </p:pic>
      <p:pic>
        <p:nvPicPr>
          <p:cNvPr id="8" name="Picture 7"/>
          <p:cNvPicPr>
            <a:picLocks noChangeAspect="1"/>
          </p:cNvPicPr>
          <p:nvPr/>
        </p:nvPicPr>
        <p:blipFill>
          <a:blip r:embed="rId3"/>
          <a:stretch>
            <a:fillRect/>
          </a:stretch>
        </p:blipFill>
        <p:spPr>
          <a:xfrm>
            <a:off x="1729265" y="4647632"/>
            <a:ext cx="2534946" cy="925188"/>
          </a:xfrm>
          <a:prstGeom prst="rect">
            <a:avLst/>
          </a:prstGeom>
        </p:spPr>
      </p:pic>
      <p:pic>
        <p:nvPicPr>
          <p:cNvPr id="9" name="Picture 8"/>
          <p:cNvPicPr>
            <a:picLocks noChangeAspect="1"/>
          </p:cNvPicPr>
          <p:nvPr/>
        </p:nvPicPr>
        <p:blipFill>
          <a:blip r:embed="rId4"/>
          <a:stretch>
            <a:fillRect/>
          </a:stretch>
        </p:blipFill>
        <p:spPr>
          <a:xfrm>
            <a:off x="6478935" y="4917335"/>
            <a:ext cx="2507405" cy="615877"/>
          </a:xfrm>
          <a:prstGeom prst="rect">
            <a:avLst/>
          </a:prstGeom>
        </p:spPr>
      </p:pic>
      <p:pic>
        <p:nvPicPr>
          <p:cNvPr id="10" name="Picture 4" descr="Image result for orn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5245" y="5804489"/>
            <a:ext cx="2206711" cy="10535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6"/>
          <a:stretch>
            <a:fillRect/>
          </a:stretch>
        </p:blipFill>
        <p:spPr>
          <a:xfrm>
            <a:off x="4657825" y="4748082"/>
            <a:ext cx="1256522" cy="1177379"/>
          </a:xfrm>
          <a:prstGeom prst="rect">
            <a:avLst/>
          </a:prstGeom>
        </p:spPr>
      </p:pic>
      <p:pic>
        <p:nvPicPr>
          <p:cNvPr id="12" name="Picture 11" descr="Image result for energetic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3342" y="6105498"/>
            <a:ext cx="3172282" cy="56371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p:txBody>
          <a:bodyPr/>
          <a:lstStyle/>
          <a:p>
            <a:fld id="{1136933C-3588-4702-9BB6-6B5171D99713}" type="slidenum">
              <a:rPr lang="en-US" smtClean="0">
                <a:solidFill>
                  <a:srgbClr val="4F81BD">
                    <a:lumMod val="75000"/>
                  </a:srgbClr>
                </a:solidFill>
              </a:rPr>
              <a:pPr/>
              <a:t>44</a:t>
            </a:fld>
            <a:endParaRPr lang="en-US" dirty="0">
              <a:solidFill>
                <a:srgbClr val="4F81BD">
                  <a:lumMod val="75000"/>
                </a:srgbClr>
              </a:solidFill>
            </a:endParaRPr>
          </a:p>
        </p:txBody>
      </p:sp>
    </p:spTree>
    <p:extLst>
      <p:ext uri="{BB962C8B-B14F-4D97-AF65-F5344CB8AC3E}">
        <p14:creationId xmlns:p14="http://schemas.microsoft.com/office/powerpoint/2010/main" val="309754314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Back-up Slides</a:t>
            </a:r>
            <a:endParaRPr lang="en-US" b="1" dirty="0"/>
          </a:p>
        </p:txBody>
      </p:sp>
    </p:spTree>
    <p:extLst>
      <p:ext uri="{BB962C8B-B14F-4D97-AF65-F5344CB8AC3E}">
        <p14:creationId xmlns:p14="http://schemas.microsoft.com/office/powerpoint/2010/main" val="3800607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873"/>
            <a:ext cx="9143999" cy="777271"/>
          </a:xfrm>
        </p:spPr>
        <p:txBody>
          <a:bodyPr/>
          <a:lstStyle/>
          <a:p>
            <a:r>
              <a:rPr lang="en-US" sz="2400" b="1" dirty="0"/>
              <a:t>W</a:t>
            </a:r>
            <a:r>
              <a:rPr lang="en-US" sz="2400" b="1" dirty="0" smtClean="0"/>
              <a:t>ater costs are rising</a:t>
            </a:r>
            <a:endParaRPr lang="en-US" sz="2400" b="1" dirty="0"/>
          </a:p>
        </p:txBody>
      </p:sp>
      <p:sp>
        <p:nvSpPr>
          <p:cNvPr id="4" name="Slide Number Placeholder 3"/>
          <p:cNvSpPr>
            <a:spLocks noGrp="1"/>
          </p:cNvSpPr>
          <p:nvPr>
            <p:ph type="sldNum" sz="quarter" idx="4"/>
          </p:nvPr>
        </p:nvSpPr>
        <p:spPr/>
        <p:txBody>
          <a:bodyPr/>
          <a:lstStyle/>
          <a:p>
            <a:fld id="{1136933C-3588-4702-9BB6-6B5171D99713}" type="slidenum">
              <a:rPr lang="en-US" smtClean="0">
                <a:solidFill>
                  <a:srgbClr val="4F81BD">
                    <a:lumMod val="75000"/>
                  </a:srgbClr>
                </a:solidFill>
              </a:rPr>
              <a:pPr/>
              <a:t>46</a:t>
            </a:fld>
            <a:endParaRPr lang="en-US" dirty="0">
              <a:solidFill>
                <a:srgbClr val="4F81BD">
                  <a:lumMod val="75000"/>
                </a:srgbClr>
              </a:solidFill>
            </a:endParaRPr>
          </a:p>
        </p:txBody>
      </p:sp>
      <p:grpSp>
        <p:nvGrpSpPr>
          <p:cNvPr id="13" name="Group 12"/>
          <p:cNvGrpSpPr/>
          <p:nvPr/>
        </p:nvGrpSpPr>
        <p:grpSpPr>
          <a:xfrm>
            <a:off x="518594" y="1568595"/>
            <a:ext cx="7379507" cy="4600391"/>
            <a:chOff x="518594" y="1403495"/>
            <a:chExt cx="7379507" cy="4600391"/>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9324" y="3686320"/>
              <a:ext cx="2362200"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9276" y="3676795"/>
              <a:ext cx="2028825"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5199" y="1470169"/>
              <a:ext cx="213360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594" y="1422544"/>
              <a:ext cx="2371725"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995" y="3794086"/>
              <a:ext cx="2066925"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4574" y="1403495"/>
              <a:ext cx="21717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TextBox 10"/>
          <p:cNvSpPr txBox="1"/>
          <p:nvPr/>
        </p:nvSpPr>
        <p:spPr>
          <a:xfrm>
            <a:off x="670995" y="6091594"/>
            <a:ext cx="7672905" cy="830997"/>
          </a:xfrm>
          <a:prstGeom prst="rect">
            <a:avLst/>
          </a:prstGeom>
          <a:noFill/>
        </p:spPr>
        <p:txBody>
          <a:bodyPr wrap="square" rtlCol="0">
            <a:spAutoFit/>
          </a:bodyPr>
          <a:lstStyle/>
          <a:p>
            <a:r>
              <a:rPr lang="en-US" sz="1200" dirty="0" smtClean="0"/>
              <a:t>Monthly costs for a family of four</a:t>
            </a:r>
          </a:p>
          <a:p>
            <a:r>
              <a:rPr lang="en-US" sz="1200" dirty="0" smtClean="0"/>
              <a:t>Source: Circle of Blue research, based on </a:t>
            </a:r>
            <a:r>
              <a:rPr lang="en-US" sz="1200" dirty="0"/>
              <a:t>utility water rates: </a:t>
            </a:r>
            <a:r>
              <a:rPr lang="en-US" sz="1200" dirty="0">
                <a:hlinkClick r:id="rId8"/>
              </a:rPr>
              <a:t>http://www.circleofblue.org/2015/world/price-of-water-2015-up-6-percent-in-30-major-u-s-cities-41-percent-rise-since-2010</a:t>
            </a:r>
            <a:r>
              <a:rPr lang="en-US" sz="1200" dirty="0" smtClean="0">
                <a:hlinkClick r:id="rId8"/>
              </a:rPr>
              <a:t>/</a:t>
            </a:r>
            <a:endParaRPr lang="en-US" sz="1200" dirty="0" smtClean="0"/>
          </a:p>
          <a:p>
            <a:endParaRPr lang="en-US" sz="1200" dirty="0"/>
          </a:p>
        </p:txBody>
      </p:sp>
      <p:sp>
        <p:nvSpPr>
          <p:cNvPr id="12" name="TextBox 11"/>
          <p:cNvSpPr txBox="1"/>
          <p:nvPr/>
        </p:nvSpPr>
        <p:spPr>
          <a:xfrm>
            <a:off x="0" y="711936"/>
            <a:ext cx="9144000" cy="830997"/>
          </a:xfrm>
          <a:prstGeom prst="rect">
            <a:avLst/>
          </a:prstGeom>
          <a:noFill/>
        </p:spPr>
        <p:txBody>
          <a:bodyPr wrap="square" rtlCol="0">
            <a:spAutoFit/>
          </a:bodyPr>
          <a:lstStyle/>
          <a:p>
            <a:pPr algn="ctr"/>
            <a:r>
              <a:rPr lang="en-US" sz="2400" dirty="0" smtClean="0"/>
              <a:t>Across the U.S., potable water costs are on the rise. The cost of water from desalination can have less variability over time.</a:t>
            </a:r>
            <a:endParaRPr lang="en-US" sz="2400" dirty="0"/>
          </a:p>
        </p:txBody>
      </p:sp>
    </p:spTree>
    <p:extLst>
      <p:ext uri="{BB962C8B-B14F-4D97-AF65-F5344CB8AC3E}">
        <p14:creationId xmlns:p14="http://schemas.microsoft.com/office/powerpoint/2010/main" val="5065394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5377"/>
            <a:ext cx="9144000" cy="715962"/>
          </a:xfrm>
        </p:spPr>
        <p:txBody>
          <a:bodyPr>
            <a:noAutofit/>
          </a:bodyPr>
          <a:lstStyle/>
          <a:p>
            <a:pPr algn="l"/>
            <a:r>
              <a:rPr lang="en-US" sz="2400" b="1" dirty="0"/>
              <a:t>Energy Intensity for Membrane System </a:t>
            </a:r>
            <a:r>
              <a:rPr lang="en-US" sz="2400" b="1" dirty="0" smtClean="0"/>
              <a:t>w</a:t>
            </a:r>
            <a:r>
              <a:rPr lang="en-US" sz="2400" b="1" dirty="0"/>
              <a:t>/ Subsurface Intake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52195042"/>
              </p:ext>
            </p:extLst>
          </p:nvPr>
        </p:nvGraphicFramePr>
        <p:xfrm>
          <a:off x="251638" y="1066138"/>
          <a:ext cx="8686800" cy="4981707"/>
        </p:xfrm>
        <a:graphic>
          <a:graphicData uri="http://schemas.openxmlformats.org/drawingml/2006/table">
            <a:tbl>
              <a:tblPr firstRow="1" bandRow="1">
                <a:tableStyleId>{21E4AEA4-8DFA-4A89-87EB-49C32662AFE0}</a:tableStyleId>
              </a:tblPr>
              <a:tblGrid>
                <a:gridCol w="1737360"/>
                <a:gridCol w="1721273"/>
                <a:gridCol w="1753447"/>
                <a:gridCol w="1737360"/>
                <a:gridCol w="1737360"/>
              </a:tblGrid>
              <a:tr h="379227">
                <a:tc>
                  <a:txBody>
                    <a:bodyPr/>
                    <a:lstStyle/>
                    <a:p>
                      <a:pPr algn="ctr"/>
                      <a:r>
                        <a:rPr lang="en-US" sz="1700" dirty="0" smtClean="0"/>
                        <a:t>Unit Operation</a:t>
                      </a:r>
                      <a:endParaRPr lang="en-US" sz="1700" dirty="0"/>
                    </a:p>
                  </a:txBody>
                  <a:tcPr/>
                </a:tc>
                <a:tc>
                  <a:txBody>
                    <a:bodyPr/>
                    <a:lstStyle/>
                    <a:p>
                      <a:pPr algn="ctr"/>
                      <a:r>
                        <a:rPr lang="en-US" sz="1700" dirty="0" smtClean="0"/>
                        <a:t>CT</a:t>
                      </a:r>
                      <a:endParaRPr lang="en-US" sz="1700" dirty="0"/>
                    </a:p>
                  </a:txBody>
                  <a:tcPr/>
                </a:tc>
                <a:tc>
                  <a:txBody>
                    <a:bodyPr/>
                    <a:lstStyle/>
                    <a:p>
                      <a:pPr algn="ctr"/>
                      <a:r>
                        <a:rPr lang="en-US" sz="1700" dirty="0" smtClean="0"/>
                        <a:t>SOA</a:t>
                      </a:r>
                      <a:endParaRPr lang="en-US" sz="1700" dirty="0"/>
                    </a:p>
                  </a:txBody>
                  <a:tcPr/>
                </a:tc>
                <a:tc>
                  <a:txBody>
                    <a:bodyPr/>
                    <a:lstStyle/>
                    <a:p>
                      <a:pPr algn="ctr"/>
                      <a:r>
                        <a:rPr lang="en-US" sz="1700" dirty="0" smtClean="0"/>
                        <a:t>PM</a:t>
                      </a:r>
                      <a:endParaRPr lang="en-US" sz="1700" dirty="0"/>
                    </a:p>
                  </a:txBody>
                  <a:tcPr/>
                </a:tc>
                <a:tc>
                  <a:txBody>
                    <a:bodyPr/>
                    <a:lstStyle/>
                    <a:p>
                      <a:pPr algn="ctr"/>
                      <a:r>
                        <a:rPr lang="en-US" sz="1700" dirty="0" smtClean="0"/>
                        <a:t>TM</a:t>
                      </a:r>
                      <a:endParaRPr lang="en-US" sz="1700" dirty="0"/>
                    </a:p>
                  </a:txBody>
                  <a:tcPr/>
                </a:tc>
              </a:tr>
              <a:tr h="579120">
                <a:tc>
                  <a:txBody>
                    <a:bodyPr/>
                    <a:lstStyle/>
                    <a:p>
                      <a:r>
                        <a:rPr lang="en-US" sz="1600" b="1" dirty="0" smtClean="0"/>
                        <a:t>Intake @</a:t>
                      </a:r>
                      <a:r>
                        <a:rPr lang="en-US" sz="1600" b="1" baseline="0" dirty="0" smtClean="0"/>
                        <a:t> 1 m TDH</a:t>
                      </a:r>
                      <a:endParaRPr lang="en-US" sz="1600" b="1" dirty="0">
                        <a:solidFill>
                          <a:schemeClr val="bg1"/>
                        </a:solidFill>
                      </a:endParaRPr>
                    </a:p>
                  </a:txBody>
                  <a:tcPr/>
                </a:tc>
                <a:tc>
                  <a:txBody>
                    <a:bodyPr/>
                    <a:lstStyle/>
                    <a:p>
                      <a:pPr marL="0" marR="0" indent="0" algn="ctr" defTabSz="491919" rtl="0" eaLnBrk="1" fontAlgn="auto" latinLnBrk="0" hangingPunct="1">
                        <a:lnSpc>
                          <a:spcPct val="100000"/>
                        </a:lnSpc>
                        <a:spcBef>
                          <a:spcPts val="0"/>
                        </a:spcBef>
                        <a:spcAft>
                          <a:spcPts val="0"/>
                        </a:spcAft>
                        <a:buClrTx/>
                        <a:buSzTx/>
                        <a:buFontTx/>
                        <a:buNone/>
                        <a:tabLst/>
                        <a:defRPr/>
                      </a:pPr>
                      <a:r>
                        <a:rPr lang="en-US" sz="1600" baseline="0" dirty="0" smtClean="0"/>
                        <a:t>0.0038 </a:t>
                      </a:r>
                      <a:r>
                        <a:rPr lang="en-US" sz="1600" baseline="0" dirty="0" err="1" smtClean="0"/>
                        <a:t>kWh</a:t>
                      </a:r>
                      <a:r>
                        <a:rPr lang="en-US" sz="1600" baseline="-25000" dirty="0" err="1" smtClean="0"/>
                        <a:t>e</a:t>
                      </a:r>
                      <a:r>
                        <a:rPr lang="en-US" sz="1600" baseline="0" dirty="0" smtClean="0"/>
                        <a:t>/m</a:t>
                      </a:r>
                      <a:r>
                        <a:rPr lang="en-US" sz="1600" baseline="30000" dirty="0" smtClean="0"/>
                        <a:t>3</a:t>
                      </a:r>
                      <a:endParaRPr lang="en-US" sz="1600" baseline="0" dirty="0" smtClean="0"/>
                    </a:p>
                    <a:p>
                      <a:pPr algn="ctr"/>
                      <a:r>
                        <a:rPr lang="en-US" sz="1600" baseline="0" dirty="0" smtClean="0"/>
                        <a:t>(Subsurface)</a:t>
                      </a:r>
                      <a:endParaRPr lang="en-US" sz="1600" b="0" baseline="30000" dirty="0" smtClean="0"/>
                    </a:p>
                  </a:txBody>
                  <a:tcPr anchor="ctr"/>
                </a:tc>
                <a:tc>
                  <a:txBody>
                    <a:bodyPr/>
                    <a:lstStyle/>
                    <a:p>
                      <a:pPr marL="0" marR="0" indent="0" algn="ctr" defTabSz="491919" rtl="0" eaLnBrk="1" fontAlgn="auto" latinLnBrk="0" hangingPunct="1">
                        <a:lnSpc>
                          <a:spcPct val="100000"/>
                        </a:lnSpc>
                        <a:spcBef>
                          <a:spcPts val="0"/>
                        </a:spcBef>
                        <a:spcAft>
                          <a:spcPts val="0"/>
                        </a:spcAft>
                        <a:buClrTx/>
                        <a:buSzTx/>
                        <a:buFontTx/>
                        <a:buNone/>
                        <a:tabLst/>
                        <a:defRPr/>
                      </a:pPr>
                      <a:r>
                        <a:rPr lang="en-US" sz="1600" baseline="0" dirty="0" smtClean="0"/>
                        <a:t>0.0036 </a:t>
                      </a:r>
                      <a:r>
                        <a:rPr lang="en-US" sz="1600" baseline="0" dirty="0" err="1" smtClean="0"/>
                        <a:t>kWh</a:t>
                      </a:r>
                      <a:r>
                        <a:rPr lang="en-US" sz="1600" baseline="-25000" dirty="0" err="1" smtClean="0"/>
                        <a:t>e</a:t>
                      </a:r>
                      <a:r>
                        <a:rPr lang="en-US" sz="1600" baseline="0" dirty="0" smtClean="0"/>
                        <a:t>/m</a:t>
                      </a:r>
                      <a:r>
                        <a:rPr lang="en-US" sz="1600" baseline="30000" dirty="0" smtClean="0"/>
                        <a:t>3</a:t>
                      </a:r>
                    </a:p>
                    <a:p>
                      <a:pPr algn="ctr"/>
                      <a:r>
                        <a:rPr lang="en-US" sz="1600" baseline="0" dirty="0" smtClean="0"/>
                        <a:t>(Subsurface)</a:t>
                      </a:r>
                      <a:endParaRPr lang="en-US" sz="1600" baseline="0" dirty="0"/>
                    </a:p>
                  </a:txBody>
                  <a:tcPr anchor="ctr"/>
                </a:tc>
                <a:tc>
                  <a:txBody>
                    <a:bodyPr/>
                    <a:lstStyle/>
                    <a:p>
                      <a:pPr algn="ctr"/>
                      <a:r>
                        <a:rPr lang="en-US" sz="1600" baseline="0" dirty="0" smtClean="0"/>
                        <a:t>0.0034 </a:t>
                      </a:r>
                      <a:r>
                        <a:rPr lang="en-US" sz="1600" baseline="0" dirty="0" err="1" smtClean="0"/>
                        <a:t>kWh</a:t>
                      </a:r>
                      <a:r>
                        <a:rPr lang="en-US" sz="1600" baseline="-25000" dirty="0" err="1" smtClean="0"/>
                        <a:t>e</a:t>
                      </a:r>
                      <a:r>
                        <a:rPr lang="en-US" sz="1600" baseline="0" dirty="0" smtClean="0"/>
                        <a:t>/m</a:t>
                      </a:r>
                      <a:r>
                        <a:rPr lang="en-US" sz="1600" baseline="30000" dirty="0" smtClean="0"/>
                        <a:t>3 </a:t>
                      </a:r>
                      <a:r>
                        <a:rPr lang="en-US" sz="1600" dirty="0" smtClean="0"/>
                        <a:t>(Subsurface)</a:t>
                      </a:r>
                      <a:endParaRPr lang="en-US" sz="1600" dirty="0"/>
                    </a:p>
                  </a:txBody>
                  <a:tcPr anchor="ctr"/>
                </a:tc>
                <a:tc>
                  <a:txBody>
                    <a:bodyPr/>
                    <a:lstStyle/>
                    <a:p>
                      <a:pPr algn="ctr"/>
                      <a:r>
                        <a:rPr lang="en-US" sz="1600" baseline="0" dirty="0" smtClean="0"/>
                        <a:t>0.0028 </a:t>
                      </a:r>
                      <a:r>
                        <a:rPr lang="en-US" sz="1600" baseline="0" dirty="0" err="1" smtClean="0"/>
                        <a:t>kWh</a:t>
                      </a:r>
                      <a:r>
                        <a:rPr lang="en-US" sz="1600" baseline="-25000" dirty="0" err="1" smtClean="0"/>
                        <a:t>e</a:t>
                      </a:r>
                      <a:r>
                        <a:rPr lang="en-US" sz="1600" baseline="0" dirty="0" smtClean="0"/>
                        <a:t>/m</a:t>
                      </a:r>
                      <a:r>
                        <a:rPr lang="en-US" sz="1600" baseline="30000" dirty="0" smtClean="0"/>
                        <a:t>3</a:t>
                      </a:r>
                      <a:r>
                        <a:rPr lang="en-US" sz="1600" baseline="0" dirty="0" smtClean="0"/>
                        <a:t> (Subsurface)</a:t>
                      </a:r>
                      <a:endParaRPr lang="en-US" sz="1600" dirty="0"/>
                    </a:p>
                  </a:txBody>
                  <a:tcPr anchor="ctr"/>
                </a:tc>
              </a:tr>
              <a:tr h="1310640">
                <a:tc>
                  <a:txBody>
                    <a:bodyPr/>
                    <a:lstStyle/>
                    <a:p>
                      <a:r>
                        <a:rPr lang="en-US" sz="1600" b="1" dirty="0" smtClean="0"/>
                        <a:t>Pretreatment</a:t>
                      </a:r>
                      <a:endParaRPr lang="en-US" sz="1600" b="1" dirty="0">
                        <a:solidFill>
                          <a:schemeClr val="bg1"/>
                        </a:solidFill>
                      </a:endParaRPr>
                    </a:p>
                  </a:txBody>
                  <a:tcPr/>
                </a:tc>
                <a:tc>
                  <a:txBody>
                    <a:bodyPr/>
                    <a:lstStyle/>
                    <a:p>
                      <a:pPr algn="ctr"/>
                      <a:r>
                        <a:rPr lang="en-US" sz="1600" baseline="0" dirty="0" smtClean="0"/>
                        <a:t> 0.02 </a:t>
                      </a:r>
                      <a:r>
                        <a:rPr lang="en-US" sz="1600" baseline="0" dirty="0" err="1" smtClean="0"/>
                        <a:t>kWh</a:t>
                      </a:r>
                      <a:r>
                        <a:rPr lang="en-US" sz="1600" baseline="-25000" dirty="0" err="1" smtClean="0"/>
                        <a:t>e</a:t>
                      </a:r>
                      <a:r>
                        <a:rPr lang="en-US" sz="1600" baseline="0" dirty="0" smtClean="0"/>
                        <a:t>/m</a:t>
                      </a:r>
                      <a:r>
                        <a:rPr lang="en-US" sz="1600" baseline="30000" dirty="0" smtClean="0"/>
                        <a:t>3</a:t>
                      </a:r>
                      <a:r>
                        <a:rPr lang="en-US" sz="1600" baseline="0" dirty="0" smtClean="0"/>
                        <a:t> (Cartridge filtration + bag filter)</a:t>
                      </a: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Same as CT</a:t>
                      </a:r>
                    </a:p>
                  </a:txBody>
                  <a:tcPr anchor="ctr"/>
                </a:tc>
                <a:tc>
                  <a:txBody>
                    <a:bodyPr/>
                    <a:lstStyle/>
                    <a:p>
                      <a:pPr algn="ctr"/>
                      <a:r>
                        <a:rPr lang="en-US" sz="1600" baseline="0" dirty="0" smtClean="0"/>
                        <a:t>Same as CT</a:t>
                      </a:r>
                      <a:endParaRPr lang="en-US" sz="1600" dirty="0"/>
                    </a:p>
                  </a:txBody>
                  <a:tcPr anchor="ctr"/>
                </a:tc>
                <a:tc>
                  <a:txBody>
                    <a:bodyPr/>
                    <a:lstStyle/>
                    <a:p>
                      <a:pPr algn="ctr"/>
                      <a:r>
                        <a:rPr lang="en-US" sz="1600" baseline="0" dirty="0" smtClean="0"/>
                        <a:t>0 </a:t>
                      </a:r>
                      <a:r>
                        <a:rPr lang="en-US" sz="1600" baseline="0" dirty="0" err="1" smtClean="0"/>
                        <a:t>kWh</a:t>
                      </a:r>
                      <a:r>
                        <a:rPr lang="en-US" sz="1600" baseline="-25000" dirty="0" err="1" smtClean="0"/>
                        <a:t>e</a:t>
                      </a:r>
                      <a:r>
                        <a:rPr lang="en-US" sz="1600" baseline="0" dirty="0" smtClean="0"/>
                        <a:t>/m</a:t>
                      </a:r>
                      <a:r>
                        <a:rPr lang="en-US" sz="1600" baseline="30000" dirty="0" smtClean="0"/>
                        <a:t>3</a:t>
                      </a:r>
                    </a:p>
                    <a:p>
                      <a:pPr algn="ctr"/>
                      <a:r>
                        <a:rPr lang="en-US" sz="1600" baseline="0" dirty="0" smtClean="0"/>
                        <a:t>(None)</a:t>
                      </a:r>
                      <a:endParaRPr lang="en-US" sz="1600" dirty="0"/>
                    </a:p>
                  </a:txBody>
                  <a:tcPr anchor="ctr"/>
                </a:tc>
              </a:tr>
              <a:tr h="1066800">
                <a:tc>
                  <a:txBody>
                    <a:bodyPr/>
                    <a:lstStyle/>
                    <a:p>
                      <a:r>
                        <a:rPr lang="en-US" sz="1600" b="1" dirty="0" smtClean="0"/>
                        <a:t>Desalination (all at ~50% recover</a:t>
                      </a:r>
                      <a:r>
                        <a:rPr lang="en-US" sz="1600" b="1" baseline="0" dirty="0" smtClean="0"/>
                        <a:t>y and ~3.5% salinity)</a:t>
                      </a:r>
                      <a:endParaRPr lang="en-US" sz="1600" b="1" dirty="0">
                        <a:solidFill>
                          <a:schemeClr val="bg1"/>
                        </a:solidFill>
                      </a:endParaRPr>
                    </a:p>
                  </a:txBody>
                  <a:tcPr/>
                </a:tc>
                <a:tc>
                  <a:txBody>
                    <a:bodyPr/>
                    <a:lstStyle/>
                    <a:p>
                      <a:pPr algn="ctr"/>
                      <a:r>
                        <a:rPr lang="en-US" sz="1600" dirty="0" smtClean="0"/>
                        <a:t>3.3 </a:t>
                      </a:r>
                      <a:r>
                        <a:rPr lang="en-US" sz="1600" baseline="0" dirty="0" err="1" smtClean="0"/>
                        <a:t>kWh</a:t>
                      </a:r>
                      <a:r>
                        <a:rPr lang="en-US" sz="1600" baseline="-25000" dirty="0" err="1" smtClean="0"/>
                        <a:t>e</a:t>
                      </a:r>
                      <a:r>
                        <a:rPr lang="en-US" sz="1600" baseline="0" dirty="0" smtClean="0"/>
                        <a:t>/m</a:t>
                      </a:r>
                      <a:r>
                        <a:rPr lang="en-US" sz="1600" baseline="30000" dirty="0" smtClean="0"/>
                        <a:t>3 </a:t>
                      </a:r>
                    </a:p>
                    <a:p>
                      <a:pPr algn="ctr"/>
                      <a:r>
                        <a:rPr lang="en-US" sz="1600" baseline="0" dirty="0" smtClean="0"/>
                        <a:t>(RO)</a:t>
                      </a:r>
                      <a:endParaRPr lang="en-US" sz="1600" dirty="0"/>
                    </a:p>
                  </a:txBody>
                  <a:tcPr anchor="ctr"/>
                </a:tc>
                <a:tc>
                  <a:txBody>
                    <a:bodyPr/>
                    <a:lstStyle/>
                    <a:p>
                      <a:pPr algn="ctr"/>
                      <a:r>
                        <a:rPr lang="en-US" sz="1600" dirty="0" smtClean="0"/>
                        <a:t>2.7 </a:t>
                      </a:r>
                      <a:r>
                        <a:rPr lang="en-US" sz="1600" baseline="0" dirty="0" err="1" smtClean="0"/>
                        <a:t>kWh</a:t>
                      </a:r>
                      <a:r>
                        <a:rPr lang="en-US" sz="1600" baseline="-25000" dirty="0" err="1" smtClean="0"/>
                        <a:t>e</a:t>
                      </a:r>
                      <a:r>
                        <a:rPr lang="en-US" sz="1600" baseline="0" dirty="0" smtClean="0"/>
                        <a:t>/m</a:t>
                      </a:r>
                      <a:r>
                        <a:rPr lang="en-US" sz="1600" baseline="30000" dirty="0" smtClean="0"/>
                        <a:t>3 </a:t>
                      </a:r>
                    </a:p>
                    <a:p>
                      <a:pPr algn="ctr"/>
                      <a:r>
                        <a:rPr lang="en-US" sz="1600" dirty="0" smtClean="0"/>
                        <a:t>(RO at Carlsbad)</a:t>
                      </a:r>
                      <a:endParaRPr lang="en-US" sz="1600" dirty="0"/>
                    </a:p>
                  </a:txBody>
                  <a:tcPr anchor="ctr"/>
                </a:tc>
                <a:tc>
                  <a:txBody>
                    <a:bodyPr/>
                    <a:lstStyle/>
                    <a:p>
                      <a:pPr algn="ctr"/>
                      <a:r>
                        <a:rPr lang="en-US" sz="1600" baseline="0" dirty="0" smtClean="0"/>
                        <a:t>1.48 </a:t>
                      </a:r>
                      <a:r>
                        <a:rPr lang="en-US" sz="1600" baseline="0" dirty="0" err="1" smtClean="0"/>
                        <a:t>kWh</a:t>
                      </a:r>
                      <a:r>
                        <a:rPr lang="en-US" sz="1600" baseline="-25000" dirty="0" err="1" smtClean="0"/>
                        <a:t>e</a:t>
                      </a:r>
                      <a:r>
                        <a:rPr lang="en-US" sz="1600" baseline="0" dirty="0" smtClean="0"/>
                        <a:t>/m</a:t>
                      </a:r>
                      <a:r>
                        <a:rPr lang="en-US" sz="1600" baseline="30000" dirty="0" smtClean="0"/>
                        <a:t>3 </a:t>
                      </a:r>
                      <a:r>
                        <a:rPr lang="en-US" sz="1600" dirty="0" smtClean="0"/>
                        <a:t>(Semi-batch</a:t>
                      </a:r>
                      <a:r>
                        <a:rPr lang="en-US" sz="1600" baseline="0" dirty="0" smtClean="0"/>
                        <a:t> RO)</a:t>
                      </a:r>
                      <a:endParaRPr lang="en-US" sz="1600" baseline="0" dirty="0"/>
                    </a:p>
                  </a:txBody>
                  <a:tcPr anchor="ctr"/>
                </a:tc>
                <a:tc>
                  <a:txBody>
                    <a:bodyPr/>
                    <a:lstStyle/>
                    <a:p>
                      <a:pPr algn="ctr"/>
                      <a:r>
                        <a:rPr lang="en-US" sz="1600" baseline="0" dirty="0" smtClean="0"/>
                        <a:t>1.06 </a:t>
                      </a:r>
                      <a:r>
                        <a:rPr lang="en-US" sz="1600" baseline="0" dirty="0" err="1" smtClean="0"/>
                        <a:t>kWh</a:t>
                      </a:r>
                      <a:r>
                        <a:rPr lang="en-US" sz="1600" baseline="-25000" dirty="0" err="1" smtClean="0"/>
                        <a:t>e</a:t>
                      </a:r>
                      <a:r>
                        <a:rPr lang="en-US" sz="1600" baseline="0" dirty="0" smtClean="0"/>
                        <a:t>/m</a:t>
                      </a:r>
                      <a:r>
                        <a:rPr lang="en-US" sz="1600" baseline="30000" dirty="0" smtClean="0"/>
                        <a:t>3</a:t>
                      </a:r>
                    </a:p>
                    <a:p>
                      <a:pPr algn="ctr"/>
                      <a:r>
                        <a:rPr lang="en-US" sz="1600" dirty="0" smtClean="0"/>
                        <a:t>(Salt</a:t>
                      </a:r>
                      <a:r>
                        <a:rPr lang="en-US" sz="1600" baseline="0" dirty="0" smtClean="0"/>
                        <a:t> from water)</a:t>
                      </a:r>
                      <a:endParaRPr lang="en-US" sz="1600" dirty="0"/>
                    </a:p>
                  </a:txBody>
                  <a:tcPr anchor="ctr"/>
                </a:tc>
              </a:tr>
              <a:tr h="822960">
                <a:tc>
                  <a:txBody>
                    <a:bodyPr/>
                    <a:lstStyle/>
                    <a:p>
                      <a:r>
                        <a:rPr lang="en-US" sz="1600" b="1" dirty="0" smtClean="0"/>
                        <a:t>Post-treatment</a:t>
                      </a:r>
                      <a:endParaRPr lang="en-US" sz="1600" b="1" dirty="0">
                        <a:solidFill>
                          <a:schemeClr val="bg1"/>
                        </a:solidFill>
                      </a:endParaRPr>
                    </a:p>
                  </a:txBody>
                  <a:tcPr/>
                </a:tc>
                <a:tc>
                  <a:txBody>
                    <a:bodyPr/>
                    <a:lstStyle/>
                    <a:p>
                      <a:pPr algn="ctr"/>
                      <a:r>
                        <a:rPr lang="en-US" sz="1600" baseline="0" dirty="0" smtClean="0"/>
                        <a:t>0.11 </a:t>
                      </a:r>
                      <a:r>
                        <a:rPr lang="en-US" sz="1600" baseline="0" dirty="0" err="1" smtClean="0"/>
                        <a:t>kWh</a:t>
                      </a:r>
                      <a:r>
                        <a:rPr lang="en-US" sz="1600" baseline="-25000" dirty="0" err="1" smtClean="0"/>
                        <a:t>e</a:t>
                      </a:r>
                      <a:r>
                        <a:rPr lang="en-US" sz="1600" baseline="0" dirty="0" smtClean="0"/>
                        <a:t>/m</a:t>
                      </a:r>
                      <a:r>
                        <a:rPr lang="en-US" sz="1600" baseline="30000" dirty="0" smtClean="0"/>
                        <a:t>3</a:t>
                      </a:r>
                      <a:r>
                        <a:rPr lang="en-US" sz="1600" baseline="0" dirty="0" smtClean="0"/>
                        <a:t> </a:t>
                      </a:r>
                      <a:r>
                        <a:rPr lang="en-US" sz="1600" dirty="0" smtClean="0"/>
                        <a:t>(Remineralization + disinfection)</a:t>
                      </a: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t>0.08 </a:t>
                      </a:r>
                      <a:r>
                        <a:rPr lang="en-US" sz="1600" baseline="0" dirty="0" err="1" smtClean="0"/>
                        <a:t>kWh</a:t>
                      </a:r>
                      <a:r>
                        <a:rPr lang="en-US" sz="1600" baseline="-25000" dirty="0" err="1" smtClean="0"/>
                        <a:t>e</a:t>
                      </a:r>
                      <a:r>
                        <a:rPr lang="en-US" sz="1600" baseline="0" dirty="0" smtClean="0"/>
                        <a:t>/m</a:t>
                      </a:r>
                      <a:r>
                        <a:rPr lang="en-US" sz="1600" baseline="30000" dirty="0" smtClean="0"/>
                        <a:t>3 </a:t>
                      </a:r>
                      <a:r>
                        <a:rPr lang="en-US" sz="1600" dirty="0" smtClean="0"/>
                        <a:t>(Remineralization + disinfection)</a:t>
                      </a:r>
                      <a:r>
                        <a:rPr lang="en-US" sz="1600" baseline="0" dirty="0" smtClean="0"/>
                        <a:t> </a:t>
                      </a:r>
                      <a:endParaRPr lang="en-US" sz="1600" dirty="0" smtClean="0"/>
                    </a:p>
                  </a:txBody>
                  <a:tcPr anchor="ctr"/>
                </a:tc>
                <a:tc>
                  <a:txBody>
                    <a:bodyPr/>
                    <a:lstStyle/>
                    <a:p>
                      <a:pPr algn="ctr"/>
                      <a:r>
                        <a:rPr lang="en-US" sz="1600" dirty="0" smtClean="0"/>
                        <a:t>Same as SOA</a:t>
                      </a: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t>0 </a:t>
                      </a:r>
                      <a:r>
                        <a:rPr lang="en-US" sz="1600" baseline="0" dirty="0" err="1" smtClean="0"/>
                        <a:t>kWh</a:t>
                      </a:r>
                      <a:r>
                        <a:rPr lang="en-US" sz="1600" baseline="-25000" dirty="0" err="1" smtClean="0"/>
                        <a:t>e</a:t>
                      </a:r>
                      <a:r>
                        <a:rPr lang="en-US" sz="1600" baseline="0" dirty="0" smtClean="0"/>
                        <a:t>/m</a:t>
                      </a:r>
                      <a:r>
                        <a:rPr lang="en-US" sz="1600" baseline="30000" dirty="0" smtClean="0"/>
                        <a:t>3</a:t>
                      </a:r>
                      <a:r>
                        <a:rPr lang="en-US" sz="1600" baseline="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t>(None)</a:t>
                      </a:r>
                      <a:endParaRPr lang="en-US" sz="1600" dirty="0" smtClean="0"/>
                    </a:p>
                  </a:txBody>
                  <a:tcPr anchor="ctr"/>
                </a:tc>
              </a:tr>
              <a:tr h="822960">
                <a:tc>
                  <a:txBody>
                    <a:bodyPr/>
                    <a:lstStyle/>
                    <a:p>
                      <a:r>
                        <a:rPr lang="en-US" sz="1600" b="1" dirty="0" smtClean="0"/>
                        <a:t>Concentrate</a:t>
                      </a:r>
                      <a:r>
                        <a:rPr lang="en-US" sz="1600" b="1" baseline="0" dirty="0" smtClean="0"/>
                        <a:t> Management @ 1 m TDH</a:t>
                      </a:r>
                      <a:endParaRPr lang="en-US" sz="1600" b="1" dirty="0">
                        <a:solidFill>
                          <a:schemeClr val="bg1"/>
                        </a:solidFill>
                      </a:endParaRPr>
                    </a:p>
                  </a:txBody>
                  <a:tcPr/>
                </a:tc>
                <a:tc>
                  <a:txBody>
                    <a:bodyPr/>
                    <a:lstStyle/>
                    <a:p>
                      <a:pPr algn="ctr"/>
                      <a:r>
                        <a:rPr lang="en-US" sz="1600" dirty="0" smtClean="0"/>
                        <a:t> </a:t>
                      </a:r>
                      <a:r>
                        <a:rPr lang="en-US" sz="1600" baseline="0" dirty="0" smtClean="0"/>
                        <a:t>0.0038 </a:t>
                      </a:r>
                      <a:r>
                        <a:rPr lang="en-US" sz="1600" baseline="0" dirty="0" err="1" smtClean="0"/>
                        <a:t>kWh</a:t>
                      </a:r>
                      <a:r>
                        <a:rPr lang="en-US" sz="1600" baseline="-25000" dirty="0" err="1" smtClean="0"/>
                        <a:t>e</a:t>
                      </a:r>
                      <a:r>
                        <a:rPr lang="en-US" sz="1600" baseline="0" dirty="0" smtClean="0"/>
                        <a:t>/m</a:t>
                      </a:r>
                      <a:r>
                        <a:rPr lang="en-US" sz="1600" baseline="30000" dirty="0" smtClean="0"/>
                        <a:t>3</a:t>
                      </a:r>
                      <a:r>
                        <a:rPr lang="en-US" sz="1600" baseline="0" dirty="0" smtClean="0"/>
                        <a:t> </a:t>
                      </a:r>
                      <a:r>
                        <a:rPr lang="en-US" sz="1600" dirty="0" smtClean="0"/>
                        <a:t>(To surface water)</a:t>
                      </a:r>
                      <a:endParaRPr lang="en-US" sz="1600" dirty="0"/>
                    </a:p>
                  </a:txBody>
                  <a:tcPr anchor="ctr"/>
                </a:tc>
                <a:tc>
                  <a:txBody>
                    <a:bodyPr/>
                    <a:lstStyle/>
                    <a:p>
                      <a:pPr algn="ctr"/>
                      <a:r>
                        <a:rPr lang="en-US" sz="1600" baseline="0" dirty="0" smtClean="0"/>
                        <a:t> 0.0036 </a:t>
                      </a:r>
                      <a:r>
                        <a:rPr lang="en-US" sz="1600" baseline="0" dirty="0" err="1" smtClean="0"/>
                        <a:t>kWh</a:t>
                      </a:r>
                      <a:r>
                        <a:rPr lang="en-US" sz="1600" baseline="-25000" dirty="0" err="1" smtClean="0"/>
                        <a:t>e</a:t>
                      </a:r>
                      <a:r>
                        <a:rPr lang="en-US" sz="1600" baseline="0" dirty="0" smtClean="0"/>
                        <a:t>/m</a:t>
                      </a:r>
                      <a:r>
                        <a:rPr lang="en-US" sz="1600" baseline="30000" dirty="0" smtClean="0"/>
                        <a:t>3</a:t>
                      </a:r>
                      <a:r>
                        <a:rPr lang="en-US" sz="1600" baseline="0" dirty="0" smtClean="0"/>
                        <a:t> </a:t>
                      </a:r>
                      <a:r>
                        <a:rPr lang="en-US" sz="1600" dirty="0" smtClean="0"/>
                        <a:t>(To surface water)</a:t>
                      </a:r>
                      <a:endParaRPr lang="en-US" sz="1600" dirty="0"/>
                    </a:p>
                  </a:txBody>
                  <a:tcPr anchor="ctr"/>
                </a:tc>
                <a:tc>
                  <a:txBody>
                    <a:bodyPr/>
                    <a:lstStyle/>
                    <a:p>
                      <a:pPr algn="ctr"/>
                      <a:r>
                        <a:rPr lang="en-US" sz="1600" baseline="0" dirty="0" smtClean="0"/>
                        <a:t>0.0034 </a:t>
                      </a:r>
                      <a:r>
                        <a:rPr lang="en-US" sz="1600" baseline="0" dirty="0" err="1" smtClean="0"/>
                        <a:t>kWh</a:t>
                      </a:r>
                      <a:r>
                        <a:rPr lang="en-US" sz="1600" baseline="-25000" dirty="0" err="1" smtClean="0"/>
                        <a:t>e</a:t>
                      </a:r>
                      <a:r>
                        <a:rPr lang="en-US" sz="1600" baseline="0" dirty="0" smtClean="0"/>
                        <a:t>/m</a:t>
                      </a:r>
                      <a:r>
                        <a:rPr lang="en-US" sz="1600" baseline="30000" dirty="0" smtClean="0"/>
                        <a:t>3</a:t>
                      </a:r>
                      <a:endParaRPr lang="en-US" sz="1600" dirty="0" smtClean="0"/>
                    </a:p>
                    <a:p>
                      <a:pPr algn="ctr"/>
                      <a:r>
                        <a:rPr lang="en-US" sz="1600" dirty="0" smtClean="0"/>
                        <a:t>(To surface water)</a:t>
                      </a:r>
                      <a:endParaRPr lang="en-US" sz="1600" dirty="0"/>
                    </a:p>
                  </a:txBody>
                  <a:tcPr anchor="ctr"/>
                </a:tc>
                <a:tc>
                  <a:txBody>
                    <a:bodyPr/>
                    <a:lstStyle/>
                    <a:p>
                      <a:pPr algn="ctr"/>
                      <a:r>
                        <a:rPr lang="en-US" sz="1600" baseline="0" dirty="0" smtClean="0"/>
                        <a:t>0.0028 </a:t>
                      </a:r>
                      <a:r>
                        <a:rPr lang="en-US" sz="1600" baseline="0" dirty="0" err="1" smtClean="0"/>
                        <a:t>kWh</a:t>
                      </a:r>
                      <a:r>
                        <a:rPr lang="en-US" sz="1600" baseline="-25000" dirty="0" err="1" smtClean="0"/>
                        <a:t>e</a:t>
                      </a:r>
                      <a:r>
                        <a:rPr lang="en-US" sz="1600" baseline="0" dirty="0" smtClean="0"/>
                        <a:t>/m</a:t>
                      </a:r>
                      <a:r>
                        <a:rPr lang="en-US" sz="1600" baseline="30000" dirty="0" smtClean="0"/>
                        <a:t>3</a:t>
                      </a:r>
                      <a:endParaRPr lang="en-US" sz="1600" dirty="0" smtClean="0"/>
                    </a:p>
                    <a:p>
                      <a:pPr algn="ctr"/>
                      <a:r>
                        <a:rPr lang="en-US" sz="1600" dirty="0" smtClean="0"/>
                        <a:t>(To surface water)</a:t>
                      </a:r>
                      <a:endParaRPr lang="en-US" sz="1600" dirty="0"/>
                    </a:p>
                  </a:txBody>
                  <a:tcPr anchor="ctr"/>
                </a:tc>
              </a:tr>
            </a:tbl>
          </a:graphicData>
        </a:graphic>
      </p:graphicFrame>
      <p:sp>
        <p:nvSpPr>
          <p:cNvPr id="5" name="Slide Number Placeholder 4"/>
          <p:cNvSpPr>
            <a:spLocks noGrp="1"/>
          </p:cNvSpPr>
          <p:nvPr>
            <p:ph type="sldNum" sz="quarter" idx="4"/>
          </p:nvPr>
        </p:nvSpPr>
        <p:spPr/>
        <p:txBody>
          <a:bodyPr/>
          <a:lstStyle/>
          <a:p>
            <a:fld id="{1136933C-3588-4702-9BB6-6B5171D99713}" type="slidenum">
              <a:rPr lang="en-US" smtClean="0">
                <a:solidFill>
                  <a:srgbClr val="4F81BD">
                    <a:lumMod val="75000"/>
                  </a:srgbClr>
                </a:solidFill>
              </a:rPr>
              <a:pPr/>
              <a:t>47</a:t>
            </a:fld>
            <a:endParaRPr lang="en-US" dirty="0">
              <a:solidFill>
                <a:srgbClr val="4F81BD">
                  <a:lumMod val="75000"/>
                </a:srgbClr>
              </a:solidFill>
            </a:endParaRPr>
          </a:p>
        </p:txBody>
      </p:sp>
    </p:spTree>
    <p:extLst>
      <p:ext uri="{BB962C8B-B14F-4D97-AF65-F5344CB8AC3E}">
        <p14:creationId xmlns:p14="http://schemas.microsoft.com/office/powerpoint/2010/main" val="1130482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8890"/>
            <a:ext cx="9144000" cy="715962"/>
          </a:xfrm>
        </p:spPr>
        <p:txBody>
          <a:bodyPr>
            <a:noAutofit/>
          </a:bodyPr>
          <a:lstStyle/>
          <a:p>
            <a:pPr algn="l"/>
            <a:r>
              <a:rPr lang="en-US" sz="2400" b="1" dirty="0"/>
              <a:t>Energy Intensity for Membrane System </a:t>
            </a:r>
            <a:r>
              <a:rPr lang="en-US" sz="2400" b="1" dirty="0" smtClean="0"/>
              <a:t>w</a:t>
            </a:r>
            <a:r>
              <a:rPr lang="en-US" sz="2400" b="1" dirty="0"/>
              <a:t>/ Open Ocean Intake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3823820"/>
              </p:ext>
            </p:extLst>
          </p:nvPr>
        </p:nvGraphicFramePr>
        <p:xfrm>
          <a:off x="159811" y="967697"/>
          <a:ext cx="8686800" cy="5488084"/>
        </p:xfrm>
        <a:graphic>
          <a:graphicData uri="http://schemas.openxmlformats.org/drawingml/2006/table">
            <a:tbl>
              <a:tblPr firstRow="1" bandRow="1">
                <a:tableStyleId>{21E4AEA4-8DFA-4A89-87EB-49C32662AFE0}</a:tableStyleId>
              </a:tblPr>
              <a:tblGrid>
                <a:gridCol w="1737360"/>
                <a:gridCol w="1721274"/>
                <a:gridCol w="1753446"/>
                <a:gridCol w="1737360"/>
                <a:gridCol w="1737360"/>
              </a:tblGrid>
              <a:tr h="397924">
                <a:tc>
                  <a:txBody>
                    <a:bodyPr/>
                    <a:lstStyle/>
                    <a:p>
                      <a:pPr algn="ctr"/>
                      <a:r>
                        <a:rPr lang="en-US" sz="1700" dirty="0" smtClean="0"/>
                        <a:t>Unit Operation</a:t>
                      </a:r>
                      <a:endParaRPr lang="en-US" sz="1700" dirty="0"/>
                    </a:p>
                  </a:txBody>
                  <a:tcPr/>
                </a:tc>
                <a:tc>
                  <a:txBody>
                    <a:bodyPr/>
                    <a:lstStyle/>
                    <a:p>
                      <a:pPr algn="ctr"/>
                      <a:r>
                        <a:rPr lang="en-US" sz="1700" dirty="0" smtClean="0"/>
                        <a:t>CT</a:t>
                      </a:r>
                      <a:endParaRPr lang="en-US" sz="1700" dirty="0"/>
                    </a:p>
                  </a:txBody>
                  <a:tcPr/>
                </a:tc>
                <a:tc>
                  <a:txBody>
                    <a:bodyPr/>
                    <a:lstStyle/>
                    <a:p>
                      <a:pPr algn="ctr"/>
                      <a:r>
                        <a:rPr lang="en-US" sz="1700" dirty="0" smtClean="0"/>
                        <a:t>SOA</a:t>
                      </a:r>
                      <a:endParaRPr lang="en-US" sz="1700" dirty="0"/>
                    </a:p>
                  </a:txBody>
                  <a:tcPr/>
                </a:tc>
                <a:tc>
                  <a:txBody>
                    <a:bodyPr/>
                    <a:lstStyle/>
                    <a:p>
                      <a:pPr algn="ctr"/>
                      <a:r>
                        <a:rPr lang="en-US" sz="1700" dirty="0" smtClean="0"/>
                        <a:t>PM</a:t>
                      </a:r>
                      <a:endParaRPr lang="en-US" sz="1700" dirty="0"/>
                    </a:p>
                  </a:txBody>
                  <a:tcPr/>
                </a:tc>
                <a:tc>
                  <a:txBody>
                    <a:bodyPr/>
                    <a:lstStyle/>
                    <a:p>
                      <a:pPr algn="ctr"/>
                      <a:r>
                        <a:rPr lang="en-US" sz="1700" dirty="0" smtClean="0"/>
                        <a:t>TM</a:t>
                      </a:r>
                      <a:endParaRPr lang="en-US" sz="1700" dirty="0"/>
                    </a:p>
                  </a:txBody>
                  <a:tcPr/>
                </a:tc>
              </a:tr>
              <a:tr h="822960">
                <a:tc>
                  <a:txBody>
                    <a:bodyPr/>
                    <a:lstStyle/>
                    <a:p>
                      <a:r>
                        <a:rPr lang="en-US" sz="1600" b="1" dirty="0" smtClean="0"/>
                        <a:t>Intake @</a:t>
                      </a:r>
                      <a:r>
                        <a:rPr lang="en-US" sz="1600" b="1" baseline="0" dirty="0" smtClean="0"/>
                        <a:t> 1 m TDH</a:t>
                      </a:r>
                      <a:endParaRPr lang="en-US" sz="1600" b="1" dirty="0">
                        <a:solidFill>
                          <a:schemeClr val="bg1"/>
                        </a:solidFill>
                      </a:endParaRPr>
                    </a:p>
                  </a:txBody>
                  <a:tcPr anchor="ctr"/>
                </a:tc>
                <a:tc>
                  <a:txBody>
                    <a:bodyPr/>
                    <a:lstStyle/>
                    <a:p>
                      <a:pPr algn="ctr"/>
                      <a:r>
                        <a:rPr lang="en-US" sz="1600" baseline="0" dirty="0" smtClean="0"/>
                        <a:t>0.0038 </a:t>
                      </a:r>
                      <a:r>
                        <a:rPr lang="en-US" sz="1600" baseline="0" dirty="0" err="1" smtClean="0"/>
                        <a:t>kWh</a:t>
                      </a:r>
                      <a:r>
                        <a:rPr lang="en-US" sz="1600" baseline="-25000" dirty="0" err="1" smtClean="0"/>
                        <a:t>e</a:t>
                      </a:r>
                      <a:r>
                        <a:rPr lang="en-US" sz="1600" baseline="0" dirty="0" smtClean="0"/>
                        <a:t>/m</a:t>
                      </a:r>
                      <a:r>
                        <a:rPr lang="en-US" sz="1600" baseline="30000" dirty="0" smtClean="0"/>
                        <a:t>3</a:t>
                      </a:r>
                    </a:p>
                    <a:p>
                      <a:pPr algn="ctr"/>
                      <a:r>
                        <a:rPr lang="en-US" sz="1600" dirty="0" smtClean="0"/>
                        <a:t>(Open</a:t>
                      </a:r>
                      <a:r>
                        <a:rPr lang="en-US" sz="1600" baseline="0" dirty="0" smtClean="0"/>
                        <a:t> ocean intake)</a:t>
                      </a:r>
                      <a:endParaRPr lang="en-US" sz="1600" dirty="0"/>
                    </a:p>
                  </a:txBody>
                  <a:tcPr anchor="ctr"/>
                </a:tc>
                <a:tc>
                  <a:txBody>
                    <a:bodyPr/>
                    <a:lstStyle/>
                    <a:p>
                      <a:pPr algn="ctr"/>
                      <a:r>
                        <a:rPr lang="en-US" sz="1600" baseline="0" dirty="0" smtClean="0"/>
                        <a:t>0.0036 </a:t>
                      </a:r>
                      <a:r>
                        <a:rPr lang="en-US" sz="1600" baseline="0" dirty="0" err="1" smtClean="0"/>
                        <a:t>kWh</a:t>
                      </a:r>
                      <a:r>
                        <a:rPr lang="en-US" sz="1600" baseline="-25000" dirty="0" err="1" smtClean="0"/>
                        <a:t>e</a:t>
                      </a:r>
                      <a:r>
                        <a:rPr lang="en-US" sz="1600" baseline="0" dirty="0" smtClean="0"/>
                        <a:t>/m</a:t>
                      </a:r>
                      <a:r>
                        <a:rPr lang="en-US" sz="1600" baseline="30000" dirty="0" smtClean="0"/>
                        <a:t>3</a:t>
                      </a:r>
                    </a:p>
                    <a:p>
                      <a:pPr algn="ctr"/>
                      <a:r>
                        <a:rPr lang="en-US" sz="1600" dirty="0" smtClean="0"/>
                        <a:t>(Open</a:t>
                      </a:r>
                      <a:r>
                        <a:rPr lang="en-US" sz="1600" baseline="0" dirty="0" smtClean="0"/>
                        <a:t> ocean intake)</a:t>
                      </a:r>
                      <a:endParaRPr lang="en-US" sz="1600" dirty="0"/>
                    </a:p>
                  </a:txBody>
                  <a:tcPr anchor="ctr"/>
                </a:tc>
                <a:tc>
                  <a:txBody>
                    <a:bodyPr/>
                    <a:lstStyle/>
                    <a:p>
                      <a:pPr algn="ctr"/>
                      <a:r>
                        <a:rPr lang="en-US" sz="1600" baseline="0" dirty="0" smtClean="0"/>
                        <a:t>0.0034 </a:t>
                      </a:r>
                      <a:r>
                        <a:rPr lang="en-US" sz="1600" baseline="0" dirty="0" err="1" smtClean="0"/>
                        <a:t>kWh</a:t>
                      </a:r>
                      <a:r>
                        <a:rPr lang="en-US" sz="1600" baseline="-25000" dirty="0" err="1" smtClean="0"/>
                        <a:t>e</a:t>
                      </a:r>
                      <a:r>
                        <a:rPr lang="en-US" sz="1600" baseline="0" dirty="0" smtClean="0"/>
                        <a:t>/m</a:t>
                      </a:r>
                      <a:r>
                        <a:rPr lang="en-US" sz="1600" baseline="30000" dirty="0" smtClean="0"/>
                        <a:t>3</a:t>
                      </a:r>
                    </a:p>
                    <a:p>
                      <a:pPr algn="ctr"/>
                      <a:r>
                        <a:rPr lang="en-US" sz="1600" dirty="0" smtClean="0"/>
                        <a:t>(Open</a:t>
                      </a:r>
                      <a:r>
                        <a:rPr lang="en-US" sz="1600" baseline="0" dirty="0" smtClean="0"/>
                        <a:t> ocean intake)</a:t>
                      </a:r>
                      <a:endParaRPr lang="en-US" sz="1600" dirty="0"/>
                    </a:p>
                  </a:txBody>
                  <a:tcPr anchor="ctr"/>
                </a:tc>
                <a:tc>
                  <a:txBody>
                    <a:bodyPr/>
                    <a:lstStyle/>
                    <a:p>
                      <a:pPr algn="ctr"/>
                      <a:r>
                        <a:rPr lang="en-US" sz="1600" baseline="0" dirty="0" smtClean="0"/>
                        <a:t>0.0028 </a:t>
                      </a:r>
                      <a:r>
                        <a:rPr lang="en-US" sz="1600" baseline="0" dirty="0" err="1" smtClean="0"/>
                        <a:t>kWh</a:t>
                      </a:r>
                      <a:r>
                        <a:rPr lang="en-US" sz="1600" baseline="-25000" dirty="0" err="1" smtClean="0"/>
                        <a:t>e</a:t>
                      </a:r>
                      <a:r>
                        <a:rPr lang="en-US" sz="1600" baseline="0" dirty="0" smtClean="0"/>
                        <a:t>/m</a:t>
                      </a:r>
                      <a:r>
                        <a:rPr lang="en-US" sz="1600" baseline="30000" dirty="0" smtClean="0"/>
                        <a:t>3 </a:t>
                      </a:r>
                      <a:r>
                        <a:rPr lang="en-US" sz="1600" dirty="0" smtClean="0"/>
                        <a:t>(Open</a:t>
                      </a:r>
                      <a:r>
                        <a:rPr lang="en-US" sz="1600" baseline="0" dirty="0" smtClean="0"/>
                        <a:t> ocean intake)</a:t>
                      </a:r>
                      <a:endParaRPr lang="en-US" sz="1600" dirty="0"/>
                    </a:p>
                  </a:txBody>
                  <a:tcPr anchor="ctr"/>
                </a:tc>
              </a:tr>
              <a:tr h="1554480">
                <a:tc>
                  <a:txBody>
                    <a:bodyPr/>
                    <a:lstStyle/>
                    <a:p>
                      <a:r>
                        <a:rPr lang="en-US" sz="1600" b="1" dirty="0" smtClean="0"/>
                        <a:t>Pretreatment</a:t>
                      </a:r>
                      <a:endParaRPr lang="en-US" sz="1600" b="1" dirty="0">
                        <a:solidFill>
                          <a:schemeClr val="bg1"/>
                        </a:solidFill>
                      </a:endParaRPr>
                    </a:p>
                  </a:txBody>
                  <a:tcPr anchor="ctr"/>
                </a:tc>
                <a:tc>
                  <a:txBody>
                    <a:bodyPr/>
                    <a:lstStyle/>
                    <a:p>
                      <a:pPr algn="ctr"/>
                      <a:r>
                        <a:rPr lang="en-US" sz="1600" baseline="0" dirty="0" smtClean="0"/>
                        <a:t>0.27 </a:t>
                      </a:r>
                      <a:r>
                        <a:rPr lang="en-US" sz="1600" baseline="0" dirty="0" err="1" smtClean="0"/>
                        <a:t>kWh</a:t>
                      </a:r>
                      <a:r>
                        <a:rPr lang="en-US" sz="1600" baseline="-25000" dirty="0" err="1" smtClean="0"/>
                        <a:t>e</a:t>
                      </a:r>
                      <a:r>
                        <a:rPr lang="en-US" sz="1600" baseline="0" dirty="0" smtClean="0"/>
                        <a:t>/m</a:t>
                      </a:r>
                      <a:r>
                        <a:rPr lang="en-US" sz="1600" baseline="30000" dirty="0" smtClean="0"/>
                        <a:t>3 </a:t>
                      </a:r>
                      <a:r>
                        <a:rPr lang="en-US" sz="1600" dirty="0" smtClean="0"/>
                        <a:t>(Flocculation/ coagulation/ sand</a:t>
                      </a:r>
                      <a:r>
                        <a:rPr lang="en-US" sz="1600" baseline="0" dirty="0" smtClean="0"/>
                        <a:t> and cartridge filtration)</a:t>
                      </a: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t>0.16 </a:t>
                      </a:r>
                      <a:r>
                        <a:rPr lang="en-US" sz="1600" baseline="0" dirty="0" err="1" smtClean="0"/>
                        <a:t>kWh</a:t>
                      </a:r>
                      <a:r>
                        <a:rPr lang="en-US" sz="1600" baseline="-25000" dirty="0" err="1" smtClean="0"/>
                        <a:t>e</a:t>
                      </a:r>
                      <a:r>
                        <a:rPr lang="en-US" sz="1600" baseline="0" dirty="0" smtClean="0"/>
                        <a:t>/m</a:t>
                      </a:r>
                      <a:r>
                        <a:rPr lang="en-US" sz="1600" baseline="30000" dirty="0" smtClean="0"/>
                        <a:t>3</a:t>
                      </a:r>
                      <a:endParaRPr lang="en-US" sz="16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(Flocculation/ coagulation/ sand</a:t>
                      </a:r>
                      <a:r>
                        <a:rPr lang="en-US" sz="1600" baseline="0" dirty="0" smtClean="0"/>
                        <a:t> and cartridge filtration)</a:t>
                      </a:r>
                      <a:endParaRPr lang="en-US" sz="1600" dirty="0" smtClean="0"/>
                    </a:p>
                  </a:txBody>
                  <a:tcPr anchor="ctr"/>
                </a:tc>
                <a:tc>
                  <a:txBody>
                    <a:bodyPr/>
                    <a:lstStyle/>
                    <a:p>
                      <a:pPr algn="ctr"/>
                      <a:r>
                        <a:rPr lang="en-US" sz="1600" baseline="0" dirty="0" smtClean="0"/>
                        <a:t>0.13 </a:t>
                      </a:r>
                      <a:r>
                        <a:rPr lang="en-US" sz="1600" baseline="0" dirty="0" err="1" smtClean="0"/>
                        <a:t>kWh</a:t>
                      </a:r>
                      <a:r>
                        <a:rPr lang="en-US" sz="1600" baseline="-25000" dirty="0" err="1" smtClean="0"/>
                        <a:t>e</a:t>
                      </a:r>
                      <a:r>
                        <a:rPr lang="en-US" sz="1600" baseline="0" dirty="0" smtClean="0"/>
                        <a:t>/m</a:t>
                      </a:r>
                      <a:r>
                        <a:rPr lang="en-US" sz="1600" baseline="30000" dirty="0" smtClean="0"/>
                        <a:t>3</a:t>
                      </a:r>
                    </a:p>
                    <a:p>
                      <a:pPr algn="ctr"/>
                      <a:r>
                        <a:rPr lang="en-US" sz="1600" dirty="0" smtClean="0"/>
                        <a:t>(Vacuum</a:t>
                      </a:r>
                      <a:r>
                        <a:rPr lang="en-US" sz="1600" baseline="0" dirty="0" smtClean="0"/>
                        <a:t>-driven MF)</a:t>
                      </a:r>
                      <a:endParaRPr lang="en-US" sz="1600" dirty="0"/>
                    </a:p>
                  </a:txBody>
                  <a:tcPr anchor="ctr"/>
                </a:tc>
                <a:tc>
                  <a:txBody>
                    <a:bodyPr/>
                    <a:lstStyle/>
                    <a:p>
                      <a:pPr algn="ctr"/>
                      <a:r>
                        <a:rPr lang="en-US" sz="1600" baseline="0" dirty="0" smtClean="0"/>
                        <a:t>0 </a:t>
                      </a:r>
                      <a:r>
                        <a:rPr lang="en-US" sz="1600" baseline="0" dirty="0" err="1" smtClean="0"/>
                        <a:t>kWh</a:t>
                      </a:r>
                      <a:r>
                        <a:rPr lang="en-US" sz="1600" baseline="-25000" dirty="0" err="1" smtClean="0"/>
                        <a:t>e</a:t>
                      </a:r>
                      <a:r>
                        <a:rPr lang="en-US" sz="1600" baseline="0" dirty="0" smtClean="0"/>
                        <a:t>/m</a:t>
                      </a:r>
                      <a:r>
                        <a:rPr lang="en-US" sz="1600" baseline="30000" dirty="0" smtClean="0"/>
                        <a:t>3</a:t>
                      </a:r>
                      <a:endParaRPr lang="en-US" sz="1600" baseline="0" dirty="0" smtClean="0"/>
                    </a:p>
                    <a:p>
                      <a:pPr algn="ctr"/>
                      <a:r>
                        <a:rPr lang="en-US" sz="1600" baseline="0" dirty="0" smtClean="0"/>
                        <a:t>(none)</a:t>
                      </a:r>
                      <a:endParaRPr lang="en-US" sz="1600" baseline="0" dirty="0"/>
                    </a:p>
                  </a:txBody>
                  <a:tcPr anchor="ctr"/>
                </a:tc>
              </a:tr>
              <a:tr h="1066800">
                <a:tc>
                  <a:txBody>
                    <a:bodyPr/>
                    <a:lstStyle/>
                    <a:p>
                      <a:r>
                        <a:rPr lang="en-US" sz="1600" b="1" dirty="0" smtClean="0"/>
                        <a:t>Desalination (all at ~50% recover</a:t>
                      </a:r>
                      <a:r>
                        <a:rPr lang="en-US" sz="1600" b="1" baseline="0" dirty="0" smtClean="0"/>
                        <a:t>y and ~3.5% salinity)</a:t>
                      </a:r>
                      <a:endParaRPr lang="en-US" sz="1600" b="1" dirty="0">
                        <a:solidFill>
                          <a:schemeClr val="bg1"/>
                        </a:solidFill>
                      </a:endParaRPr>
                    </a:p>
                  </a:txBody>
                  <a:tcPr anchor="ctr"/>
                </a:tc>
                <a:tc>
                  <a:txBody>
                    <a:bodyPr/>
                    <a:lstStyle/>
                    <a:p>
                      <a:pPr algn="ctr"/>
                      <a:r>
                        <a:rPr lang="en-US" sz="1600" dirty="0" smtClean="0"/>
                        <a:t>3.3 </a:t>
                      </a:r>
                      <a:r>
                        <a:rPr lang="en-US" sz="1600" baseline="0" dirty="0" err="1" smtClean="0"/>
                        <a:t>kWh</a:t>
                      </a:r>
                      <a:r>
                        <a:rPr lang="en-US" sz="1600" baseline="-25000" dirty="0" err="1" smtClean="0"/>
                        <a:t>e</a:t>
                      </a:r>
                      <a:r>
                        <a:rPr lang="en-US" sz="1600" baseline="0" dirty="0" smtClean="0"/>
                        <a:t>/m</a:t>
                      </a:r>
                      <a:r>
                        <a:rPr lang="en-US" sz="1600" baseline="30000" dirty="0" smtClean="0"/>
                        <a:t>3 </a:t>
                      </a:r>
                    </a:p>
                    <a:p>
                      <a:pPr algn="ctr"/>
                      <a:r>
                        <a:rPr lang="en-US" sz="1600" baseline="0" dirty="0" smtClean="0"/>
                        <a:t>(RO)</a:t>
                      </a:r>
                      <a:endParaRPr lang="en-US" sz="1600" dirty="0"/>
                    </a:p>
                  </a:txBody>
                  <a:tcPr anchor="ctr"/>
                </a:tc>
                <a:tc>
                  <a:txBody>
                    <a:bodyPr/>
                    <a:lstStyle/>
                    <a:p>
                      <a:pPr algn="ctr"/>
                      <a:r>
                        <a:rPr lang="en-US" sz="1600" dirty="0" smtClean="0"/>
                        <a:t>2.7</a:t>
                      </a:r>
                      <a:r>
                        <a:rPr lang="en-US" sz="1600" baseline="0" dirty="0" smtClean="0"/>
                        <a:t> </a:t>
                      </a:r>
                      <a:r>
                        <a:rPr lang="en-US" sz="1600" baseline="0" dirty="0" err="1" smtClean="0"/>
                        <a:t>kWh</a:t>
                      </a:r>
                      <a:r>
                        <a:rPr lang="en-US" sz="1600" baseline="-25000" dirty="0" err="1" smtClean="0"/>
                        <a:t>e</a:t>
                      </a:r>
                      <a:r>
                        <a:rPr lang="en-US" sz="1600" baseline="0" dirty="0" smtClean="0"/>
                        <a:t>/m</a:t>
                      </a:r>
                      <a:r>
                        <a:rPr lang="en-US" sz="1600" baseline="30000" dirty="0" smtClean="0"/>
                        <a:t>3 </a:t>
                      </a:r>
                    </a:p>
                    <a:p>
                      <a:pPr algn="ctr"/>
                      <a:r>
                        <a:rPr lang="en-US" sz="1600" dirty="0" smtClean="0"/>
                        <a:t>(RO at Carlsbad)</a:t>
                      </a:r>
                      <a:endParaRPr lang="en-US" sz="1600" dirty="0"/>
                    </a:p>
                  </a:txBody>
                  <a:tcPr anchor="ctr"/>
                </a:tc>
                <a:tc>
                  <a:txBody>
                    <a:bodyPr/>
                    <a:lstStyle/>
                    <a:p>
                      <a:pPr algn="ctr"/>
                      <a:r>
                        <a:rPr lang="en-US" sz="1600" baseline="0" dirty="0" smtClean="0"/>
                        <a:t>1.48 </a:t>
                      </a:r>
                      <a:r>
                        <a:rPr lang="en-US" sz="1600" baseline="0" dirty="0" err="1" smtClean="0"/>
                        <a:t>kWh</a:t>
                      </a:r>
                      <a:r>
                        <a:rPr lang="en-US" sz="1600" baseline="-25000" dirty="0" err="1" smtClean="0"/>
                        <a:t>e</a:t>
                      </a:r>
                      <a:r>
                        <a:rPr lang="en-US" sz="1600" baseline="0" dirty="0" smtClean="0"/>
                        <a:t>/m</a:t>
                      </a:r>
                      <a:r>
                        <a:rPr lang="en-US" sz="1600" baseline="30000" dirty="0" smtClean="0"/>
                        <a:t>3 </a:t>
                      </a:r>
                      <a:r>
                        <a:rPr lang="en-US" sz="1600" dirty="0" smtClean="0"/>
                        <a:t>(Semi-batch</a:t>
                      </a:r>
                      <a:r>
                        <a:rPr lang="en-US" sz="1600" baseline="0" dirty="0" smtClean="0"/>
                        <a:t> RO)</a:t>
                      </a:r>
                      <a:endParaRPr lang="en-US" sz="1600" baseline="0" dirty="0"/>
                    </a:p>
                  </a:txBody>
                  <a:tcPr anchor="ctr"/>
                </a:tc>
                <a:tc>
                  <a:txBody>
                    <a:bodyPr/>
                    <a:lstStyle/>
                    <a:p>
                      <a:pPr algn="ctr"/>
                      <a:r>
                        <a:rPr lang="en-US" sz="1600" baseline="0" dirty="0" smtClean="0"/>
                        <a:t>1.06 </a:t>
                      </a:r>
                      <a:r>
                        <a:rPr lang="en-US" sz="1600" baseline="0" dirty="0" err="1" smtClean="0"/>
                        <a:t>kWh</a:t>
                      </a:r>
                      <a:r>
                        <a:rPr lang="en-US" sz="1600" baseline="-25000" dirty="0" err="1" smtClean="0"/>
                        <a:t>e</a:t>
                      </a:r>
                      <a:r>
                        <a:rPr lang="en-US" sz="1600" baseline="0" dirty="0" smtClean="0"/>
                        <a:t>/m</a:t>
                      </a:r>
                      <a:r>
                        <a:rPr lang="en-US" sz="1600" baseline="30000" dirty="0" smtClean="0"/>
                        <a:t>3</a:t>
                      </a:r>
                    </a:p>
                    <a:p>
                      <a:pPr algn="ctr"/>
                      <a:r>
                        <a:rPr lang="en-US" sz="1600" dirty="0" smtClean="0"/>
                        <a:t>(Salt</a:t>
                      </a:r>
                      <a:r>
                        <a:rPr lang="en-US" sz="1600" baseline="0" dirty="0" smtClean="0"/>
                        <a:t> from water)</a:t>
                      </a:r>
                      <a:endParaRPr lang="en-US" sz="1600" dirty="0"/>
                    </a:p>
                  </a:txBody>
                  <a:tcPr anchor="ctr"/>
                </a:tc>
              </a:tr>
              <a:tr h="822960">
                <a:tc>
                  <a:txBody>
                    <a:bodyPr/>
                    <a:lstStyle/>
                    <a:p>
                      <a:r>
                        <a:rPr lang="en-US" sz="1600" b="1" dirty="0" smtClean="0"/>
                        <a:t>Post-treatment</a:t>
                      </a:r>
                      <a:endParaRPr lang="en-US" sz="1600" b="1" dirty="0">
                        <a:solidFill>
                          <a:schemeClr val="bg1"/>
                        </a:solidFill>
                      </a:endParaRPr>
                    </a:p>
                  </a:txBody>
                  <a:tcPr anchor="ctr"/>
                </a:tc>
                <a:tc>
                  <a:txBody>
                    <a:bodyPr/>
                    <a:lstStyle/>
                    <a:p>
                      <a:pPr algn="ctr"/>
                      <a:r>
                        <a:rPr lang="en-US" sz="1600" baseline="0" dirty="0" smtClean="0"/>
                        <a:t>0.11 </a:t>
                      </a:r>
                      <a:r>
                        <a:rPr lang="en-US" sz="1600" baseline="0" dirty="0" err="1" smtClean="0"/>
                        <a:t>kWh</a:t>
                      </a:r>
                      <a:r>
                        <a:rPr lang="en-US" sz="1600" baseline="-25000" dirty="0" err="1" smtClean="0"/>
                        <a:t>e</a:t>
                      </a:r>
                      <a:r>
                        <a:rPr lang="en-US" sz="1600" baseline="0" dirty="0" smtClean="0"/>
                        <a:t>/m</a:t>
                      </a:r>
                      <a:r>
                        <a:rPr lang="en-US" sz="1600" baseline="30000" dirty="0" smtClean="0"/>
                        <a:t>3</a:t>
                      </a:r>
                      <a:r>
                        <a:rPr lang="en-US" sz="1600" baseline="0" dirty="0" smtClean="0"/>
                        <a:t> </a:t>
                      </a:r>
                      <a:r>
                        <a:rPr lang="en-US" sz="1600" dirty="0" smtClean="0"/>
                        <a:t>(Remineralization + disinfection)</a:t>
                      </a: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t>0.08 </a:t>
                      </a:r>
                      <a:r>
                        <a:rPr lang="en-US" sz="1600" baseline="0" dirty="0" err="1" smtClean="0"/>
                        <a:t>kWh</a:t>
                      </a:r>
                      <a:r>
                        <a:rPr lang="en-US" sz="1600" baseline="-25000" dirty="0" err="1" smtClean="0"/>
                        <a:t>e</a:t>
                      </a:r>
                      <a:r>
                        <a:rPr lang="en-US" sz="1600" baseline="0" dirty="0" smtClean="0"/>
                        <a:t>/m</a:t>
                      </a:r>
                      <a:r>
                        <a:rPr lang="en-US" sz="1600" baseline="30000" dirty="0" smtClean="0"/>
                        <a:t>3 </a:t>
                      </a:r>
                      <a:r>
                        <a:rPr lang="en-US" sz="1600" dirty="0" smtClean="0"/>
                        <a:t>(Remineralization + disinfection)</a:t>
                      </a:r>
                      <a:r>
                        <a:rPr lang="en-US" sz="1600" baseline="0" dirty="0" smtClean="0"/>
                        <a:t> </a:t>
                      </a:r>
                      <a:endParaRPr lang="en-US" sz="1600" dirty="0" smtClean="0"/>
                    </a:p>
                  </a:txBody>
                  <a:tcPr anchor="ctr"/>
                </a:tc>
                <a:tc>
                  <a:txBody>
                    <a:bodyPr/>
                    <a:lstStyle/>
                    <a:p>
                      <a:pPr algn="ctr"/>
                      <a:r>
                        <a:rPr lang="en-US" sz="1600" dirty="0" smtClean="0"/>
                        <a:t>Same as SOA</a:t>
                      </a: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t>0 </a:t>
                      </a:r>
                      <a:r>
                        <a:rPr lang="en-US" sz="1600" baseline="0" dirty="0" err="1" smtClean="0"/>
                        <a:t>kWh</a:t>
                      </a:r>
                      <a:r>
                        <a:rPr lang="en-US" sz="1600" baseline="-25000" dirty="0" err="1" smtClean="0"/>
                        <a:t>e</a:t>
                      </a:r>
                      <a:r>
                        <a:rPr lang="en-US" sz="1600" baseline="0" dirty="0" smtClean="0"/>
                        <a:t>/m</a:t>
                      </a:r>
                      <a:r>
                        <a:rPr lang="en-US" sz="1600" baseline="30000" dirty="0" smtClean="0"/>
                        <a:t>3</a:t>
                      </a:r>
                      <a:r>
                        <a:rPr lang="en-US" sz="1600" baseline="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t>(None)</a:t>
                      </a:r>
                      <a:endParaRPr lang="en-US" sz="1600" dirty="0" smtClean="0"/>
                    </a:p>
                  </a:txBody>
                  <a:tcPr anchor="ctr"/>
                </a:tc>
              </a:tr>
              <a:tr h="822960">
                <a:tc>
                  <a:txBody>
                    <a:bodyPr/>
                    <a:lstStyle/>
                    <a:p>
                      <a:r>
                        <a:rPr lang="en-US" sz="1600" b="1" dirty="0" smtClean="0"/>
                        <a:t>Concentrate</a:t>
                      </a:r>
                      <a:r>
                        <a:rPr lang="en-US" sz="1600" b="1" baseline="0" dirty="0" smtClean="0"/>
                        <a:t> Management @ 1 m TDH</a:t>
                      </a:r>
                      <a:endParaRPr lang="en-US" sz="1600" b="1" dirty="0">
                        <a:solidFill>
                          <a:schemeClr val="bg1"/>
                        </a:solidFill>
                      </a:endParaRPr>
                    </a:p>
                  </a:txBody>
                  <a:tcPr anchor="ctr"/>
                </a:tc>
                <a:tc>
                  <a:txBody>
                    <a:bodyPr/>
                    <a:lstStyle/>
                    <a:p>
                      <a:pPr algn="ctr"/>
                      <a:r>
                        <a:rPr lang="en-US" sz="1600" dirty="0" smtClean="0"/>
                        <a:t> </a:t>
                      </a:r>
                      <a:r>
                        <a:rPr lang="en-US" sz="1600" baseline="0" dirty="0" smtClean="0"/>
                        <a:t>0.0038 </a:t>
                      </a:r>
                      <a:r>
                        <a:rPr lang="en-US" sz="1600" baseline="0" dirty="0" err="1" smtClean="0"/>
                        <a:t>kWh</a:t>
                      </a:r>
                      <a:r>
                        <a:rPr lang="en-US" sz="1600" baseline="-25000" dirty="0" err="1" smtClean="0"/>
                        <a:t>e</a:t>
                      </a:r>
                      <a:r>
                        <a:rPr lang="en-US" sz="1600" baseline="0" dirty="0" smtClean="0"/>
                        <a:t>/m</a:t>
                      </a:r>
                      <a:r>
                        <a:rPr lang="en-US" sz="1600" baseline="30000" dirty="0" smtClean="0"/>
                        <a:t>3</a:t>
                      </a:r>
                      <a:r>
                        <a:rPr lang="en-US" sz="1600" baseline="0" dirty="0" smtClean="0"/>
                        <a:t> </a:t>
                      </a:r>
                      <a:r>
                        <a:rPr lang="en-US" sz="1600" dirty="0" smtClean="0"/>
                        <a:t>(To surface water)</a:t>
                      </a:r>
                      <a:endParaRPr lang="en-US" sz="1600" dirty="0"/>
                    </a:p>
                  </a:txBody>
                  <a:tcPr anchor="ctr"/>
                </a:tc>
                <a:tc>
                  <a:txBody>
                    <a:bodyPr/>
                    <a:lstStyle/>
                    <a:p>
                      <a:pPr algn="ctr"/>
                      <a:r>
                        <a:rPr lang="en-US" sz="1600" baseline="0" dirty="0" smtClean="0"/>
                        <a:t> 0.0036 </a:t>
                      </a:r>
                      <a:r>
                        <a:rPr lang="en-US" sz="1600" baseline="0" dirty="0" err="1" smtClean="0"/>
                        <a:t>kWh</a:t>
                      </a:r>
                      <a:r>
                        <a:rPr lang="en-US" sz="1600" baseline="-25000" dirty="0" err="1" smtClean="0"/>
                        <a:t>e</a:t>
                      </a:r>
                      <a:r>
                        <a:rPr lang="en-US" sz="1600" baseline="0" dirty="0" smtClean="0"/>
                        <a:t>/m</a:t>
                      </a:r>
                      <a:r>
                        <a:rPr lang="en-US" sz="1600" baseline="30000" dirty="0" smtClean="0"/>
                        <a:t>3</a:t>
                      </a:r>
                      <a:r>
                        <a:rPr lang="en-US" sz="1600" baseline="0" dirty="0" smtClean="0"/>
                        <a:t> </a:t>
                      </a:r>
                      <a:r>
                        <a:rPr lang="en-US" sz="1600" dirty="0" smtClean="0"/>
                        <a:t>(To surface water)</a:t>
                      </a:r>
                      <a:endParaRPr lang="en-US" sz="1600" dirty="0"/>
                    </a:p>
                  </a:txBody>
                  <a:tcPr anchor="ctr"/>
                </a:tc>
                <a:tc>
                  <a:txBody>
                    <a:bodyPr/>
                    <a:lstStyle/>
                    <a:p>
                      <a:pPr algn="ctr"/>
                      <a:r>
                        <a:rPr lang="en-US" sz="1600" baseline="0" dirty="0" smtClean="0"/>
                        <a:t>0.0034 </a:t>
                      </a:r>
                      <a:r>
                        <a:rPr lang="en-US" sz="1600" baseline="0" dirty="0" err="1" smtClean="0"/>
                        <a:t>kWh</a:t>
                      </a:r>
                      <a:r>
                        <a:rPr lang="en-US" sz="1600" baseline="-25000" dirty="0" err="1" smtClean="0"/>
                        <a:t>e</a:t>
                      </a:r>
                      <a:r>
                        <a:rPr lang="en-US" sz="1600" baseline="0" dirty="0" smtClean="0"/>
                        <a:t>/m</a:t>
                      </a:r>
                      <a:r>
                        <a:rPr lang="en-US" sz="1600" baseline="30000" dirty="0" smtClean="0"/>
                        <a:t>3</a:t>
                      </a:r>
                      <a:endParaRPr lang="en-US" sz="1600" dirty="0" smtClean="0"/>
                    </a:p>
                    <a:p>
                      <a:pPr algn="ctr"/>
                      <a:r>
                        <a:rPr lang="en-US" sz="1600" dirty="0" smtClean="0"/>
                        <a:t>(To surface water)</a:t>
                      </a:r>
                      <a:endParaRPr lang="en-US" sz="1600" dirty="0"/>
                    </a:p>
                  </a:txBody>
                  <a:tcPr anchor="ctr"/>
                </a:tc>
                <a:tc>
                  <a:txBody>
                    <a:bodyPr/>
                    <a:lstStyle/>
                    <a:p>
                      <a:pPr algn="ctr"/>
                      <a:r>
                        <a:rPr lang="en-US" sz="1600" baseline="0" dirty="0" smtClean="0"/>
                        <a:t>0.0028 </a:t>
                      </a:r>
                      <a:r>
                        <a:rPr lang="en-US" sz="1600" baseline="0" dirty="0" err="1" smtClean="0"/>
                        <a:t>kWh</a:t>
                      </a:r>
                      <a:r>
                        <a:rPr lang="en-US" sz="1600" baseline="-25000" dirty="0" err="1" smtClean="0"/>
                        <a:t>e</a:t>
                      </a:r>
                      <a:r>
                        <a:rPr lang="en-US" sz="1600" baseline="0" dirty="0" smtClean="0"/>
                        <a:t>/m</a:t>
                      </a:r>
                      <a:r>
                        <a:rPr lang="en-US" sz="1600" baseline="30000" dirty="0" smtClean="0"/>
                        <a:t>3</a:t>
                      </a:r>
                      <a:endParaRPr lang="en-US" sz="1600" dirty="0" smtClean="0"/>
                    </a:p>
                    <a:p>
                      <a:pPr algn="ctr"/>
                      <a:r>
                        <a:rPr lang="en-US" sz="1600" dirty="0" smtClean="0"/>
                        <a:t>(To surface water)</a:t>
                      </a:r>
                      <a:endParaRPr lang="en-US" sz="1600" dirty="0"/>
                    </a:p>
                  </a:txBody>
                  <a:tcPr anchor="ctr"/>
                </a:tc>
              </a:tr>
            </a:tbl>
          </a:graphicData>
        </a:graphic>
      </p:graphicFrame>
      <p:sp>
        <p:nvSpPr>
          <p:cNvPr id="5" name="Slide Number Placeholder 4"/>
          <p:cNvSpPr>
            <a:spLocks noGrp="1"/>
          </p:cNvSpPr>
          <p:nvPr>
            <p:ph type="sldNum" sz="quarter" idx="4"/>
          </p:nvPr>
        </p:nvSpPr>
        <p:spPr/>
        <p:txBody>
          <a:bodyPr/>
          <a:lstStyle/>
          <a:p>
            <a:fld id="{1136933C-3588-4702-9BB6-6B5171D99713}" type="slidenum">
              <a:rPr lang="en-US" smtClean="0">
                <a:solidFill>
                  <a:srgbClr val="4F81BD">
                    <a:lumMod val="75000"/>
                  </a:srgbClr>
                </a:solidFill>
              </a:rPr>
              <a:pPr/>
              <a:t>48</a:t>
            </a:fld>
            <a:endParaRPr lang="en-US" dirty="0">
              <a:solidFill>
                <a:srgbClr val="4F81BD">
                  <a:lumMod val="75000"/>
                </a:srgbClr>
              </a:solidFill>
            </a:endParaRPr>
          </a:p>
        </p:txBody>
      </p:sp>
    </p:spTree>
    <p:extLst>
      <p:ext uri="{BB962C8B-B14F-4D97-AF65-F5344CB8AC3E}">
        <p14:creationId xmlns:p14="http://schemas.microsoft.com/office/powerpoint/2010/main" val="795757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651" y="184226"/>
            <a:ext cx="8229600" cy="715962"/>
          </a:xfrm>
        </p:spPr>
        <p:txBody>
          <a:bodyPr>
            <a:normAutofit/>
          </a:bodyPr>
          <a:lstStyle/>
          <a:p>
            <a:pPr algn="l"/>
            <a:r>
              <a:rPr lang="en-US" sz="2400" b="1" dirty="0"/>
              <a:t>Energy Intensity for Thermal System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9797864"/>
              </p:ext>
            </p:extLst>
          </p:nvPr>
        </p:nvGraphicFramePr>
        <p:xfrm>
          <a:off x="131941" y="1125945"/>
          <a:ext cx="8686800" cy="5111292"/>
        </p:xfrm>
        <a:graphic>
          <a:graphicData uri="http://schemas.openxmlformats.org/drawingml/2006/table">
            <a:tbl>
              <a:tblPr firstRow="1" bandRow="1">
                <a:tableStyleId>{21E4AEA4-8DFA-4A89-87EB-49C32662AFE0}</a:tableStyleId>
              </a:tblPr>
              <a:tblGrid>
                <a:gridCol w="1737360"/>
                <a:gridCol w="1721274"/>
                <a:gridCol w="1753446"/>
                <a:gridCol w="1737360"/>
                <a:gridCol w="1737360"/>
              </a:tblGrid>
              <a:tr h="508812">
                <a:tc>
                  <a:txBody>
                    <a:bodyPr/>
                    <a:lstStyle/>
                    <a:p>
                      <a:pPr algn="ctr"/>
                      <a:r>
                        <a:rPr lang="en-US" sz="1700" dirty="0" smtClean="0"/>
                        <a:t>Unit Operation</a:t>
                      </a:r>
                      <a:endParaRPr lang="en-US" sz="1700" dirty="0"/>
                    </a:p>
                  </a:txBody>
                  <a:tcPr/>
                </a:tc>
                <a:tc>
                  <a:txBody>
                    <a:bodyPr/>
                    <a:lstStyle/>
                    <a:p>
                      <a:pPr algn="ctr"/>
                      <a:r>
                        <a:rPr lang="en-US" sz="1700" dirty="0" smtClean="0"/>
                        <a:t>CT</a:t>
                      </a:r>
                      <a:endParaRPr lang="en-US" sz="1700" dirty="0"/>
                    </a:p>
                  </a:txBody>
                  <a:tcPr/>
                </a:tc>
                <a:tc>
                  <a:txBody>
                    <a:bodyPr/>
                    <a:lstStyle/>
                    <a:p>
                      <a:pPr algn="ctr"/>
                      <a:r>
                        <a:rPr lang="en-US" sz="1700" dirty="0" smtClean="0"/>
                        <a:t>SOA</a:t>
                      </a:r>
                      <a:endParaRPr lang="en-US" sz="1700" dirty="0"/>
                    </a:p>
                  </a:txBody>
                  <a:tcPr/>
                </a:tc>
                <a:tc>
                  <a:txBody>
                    <a:bodyPr/>
                    <a:lstStyle/>
                    <a:p>
                      <a:pPr algn="ctr"/>
                      <a:r>
                        <a:rPr lang="en-US" sz="1700" dirty="0" smtClean="0"/>
                        <a:t>PM</a:t>
                      </a:r>
                      <a:endParaRPr lang="en-US" sz="1700" dirty="0"/>
                    </a:p>
                  </a:txBody>
                  <a:tcPr/>
                </a:tc>
                <a:tc>
                  <a:txBody>
                    <a:bodyPr/>
                    <a:lstStyle/>
                    <a:p>
                      <a:pPr algn="ctr"/>
                      <a:r>
                        <a:rPr lang="en-US" sz="1700" dirty="0" smtClean="0"/>
                        <a:t>TM</a:t>
                      </a:r>
                      <a:endParaRPr lang="en-US" sz="1700" dirty="0"/>
                    </a:p>
                  </a:txBody>
                  <a:tcPr/>
                </a:tc>
              </a:tr>
              <a:tr h="822960">
                <a:tc>
                  <a:txBody>
                    <a:bodyPr/>
                    <a:lstStyle/>
                    <a:p>
                      <a:r>
                        <a:rPr lang="en-US" sz="1600" b="1" dirty="0" smtClean="0"/>
                        <a:t>Intake @</a:t>
                      </a:r>
                      <a:r>
                        <a:rPr lang="en-US" sz="1600" b="1" baseline="0" dirty="0" smtClean="0"/>
                        <a:t> 1 m TDH</a:t>
                      </a:r>
                      <a:endParaRPr lang="en-US" sz="1600" b="1" dirty="0">
                        <a:solidFill>
                          <a:schemeClr val="bg1"/>
                        </a:solidFill>
                      </a:endParaRPr>
                    </a:p>
                  </a:txBody>
                  <a:tcPr/>
                </a:tc>
                <a:tc>
                  <a:txBody>
                    <a:bodyPr/>
                    <a:lstStyle/>
                    <a:p>
                      <a:pPr algn="ctr"/>
                      <a:r>
                        <a:rPr lang="en-US" sz="1600" dirty="0" smtClean="0"/>
                        <a:t>N/A</a:t>
                      </a:r>
                      <a:r>
                        <a:rPr lang="en-US" sz="1600" baseline="0" dirty="0" smtClean="0"/>
                        <a:t> in U.S.</a:t>
                      </a:r>
                      <a:endParaRPr lang="en-US" sz="1600" dirty="0"/>
                    </a:p>
                  </a:txBody>
                  <a:tcPr anchor="ctr"/>
                </a:tc>
                <a:tc>
                  <a:txBody>
                    <a:bodyPr/>
                    <a:lstStyle/>
                    <a:p>
                      <a:pPr algn="ctr"/>
                      <a:r>
                        <a:rPr lang="en-US" sz="1600" baseline="0" dirty="0" smtClean="0"/>
                        <a:t>0.0036 </a:t>
                      </a:r>
                      <a:r>
                        <a:rPr lang="en-US" sz="1600" baseline="0" dirty="0" err="1" smtClean="0"/>
                        <a:t>kWh</a:t>
                      </a:r>
                      <a:r>
                        <a:rPr lang="en-US" sz="1600" baseline="-25000" dirty="0" err="1" smtClean="0"/>
                        <a:t>e</a:t>
                      </a:r>
                      <a:r>
                        <a:rPr lang="en-US" sz="1600" baseline="0" dirty="0" smtClean="0"/>
                        <a:t>/m</a:t>
                      </a:r>
                      <a:r>
                        <a:rPr lang="en-US" sz="1600" baseline="30000" dirty="0" smtClean="0"/>
                        <a:t>3</a:t>
                      </a:r>
                    </a:p>
                    <a:p>
                      <a:pPr algn="ctr"/>
                      <a:r>
                        <a:rPr lang="en-US" sz="1600" dirty="0" smtClean="0"/>
                        <a:t>(Open</a:t>
                      </a:r>
                      <a:r>
                        <a:rPr lang="en-US" sz="1600" baseline="0" dirty="0" smtClean="0"/>
                        <a:t> ocean intake)</a:t>
                      </a:r>
                      <a:endParaRPr lang="en-US" sz="1600" dirty="0"/>
                    </a:p>
                  </a:txBody>
                  <a:tcPr anchor="ctr"/>
                </a:tc>
                <a:tc>
                  <a:txBody>
                    <a:bodyPr/>
                    <a:lstStyle/>
                    <a:p>
                      <a:pPr algn="ctr"/>
                      <a:r>
                        <a:rPr lang="en-US" sz="1600" baseline="0" dirty="0" smtClean="0"/>
                        <a:t>0.0034 </a:t>
                      </a:r>
                      <a:r>
                        <a:rPr lang="en-US" sz="1600" baseline="0" dirty="0" err="1" smtClean="0"/>
                        <a:t>kWh</a:t>
                      </a:r>
                      <a:r>
                        <a:rPr lang="en-US" sz="1600" baseline="-25000" dirty="0" err="1" smtClean="0"/>
                        <a:t>e</a:t>
                      </a:r>
                      <a:r>
                        <a:rPr lang="en-US" sz="1600" baseline="0" dirty="0" smtClean="0"/>
                        <a:t>/m</a:t>
                      </a:r>
                      <a:r>
                        <a:rPr lang="en-US" sz="1600" baseline="30000" dirty="0" smtClean="0"/>
                        <a:t>3</a:t>
                      </a:r>
                    </a:p>
                    <a:p>
                      <a:pPr algn="ctr"/>
                      <a:r>
                        <a:rPr lang="en-US" sz="1600" dirty="0" smtClean="0"/>
                        <a:t>(Open</a:t>
                      </a:r>
                      <a:r>
                        <a:rPr lang="en-US" sz="1600" baseline="0" dirty="0" smtClean="0"/>
                        <a:t> ocean intake)</a:t>
                      </a:r>
                      <a:endParaRPr lang="en-US" sz="1600" dirty="0"/>
                    </a:p>
                  </a:txBody>
                  <a:tcPr anchor="ctr"/>
                </a:tc>
                <a:tc>
                  <a:txBody>
                    <a:bodyPr/>
                    <a:lstStyle/>
                    <a:p>
                      <a:pPr algn="ctr"/>
                      <a:r>
                        <a:rPr lang="en-US" sz="1600" baseline="0" dirty="0" smtClean="0"/>
                        <a:t>0.0028 </a:t>
                      </a:r>
                      <a:r>
                        <a:rPr lang="en-US" sz="1600" baseline="0" dirty="0" err="1" smtClean="0"/>
                        <a:t>kWh</a:t>
                      </a:r>
                      <a:r>
                        <a:rPr lang="en-US" sz="1600" baseline="-25000" dirty="0" err="1" smtClean="0"/>
                        <a:t>e</a:t>
                      </a:r>
                      <a:r>
                        <a:rPr lang="en-US" sz="1600" baseline="0" dirty="0" smtClean="0"/>
                        <a:t>/m</a:t>
                      </a:r>
                      <a:r>
                        <a:rPr lang="en-US" sz="1600" baseline="30000" dirty="0" smtClean="0"/>
                        <a:t>3</a:t>
                      </a:r>
                    </a:p>
                    <a:p>
                      <a:pPr algn="ctr"/>
                      <a:r>
                        <a:rPr lang="en-US" sz="1600" dirty="0" smtClean="0"/>
                        <a:t>(Open</a:t>
                      </a:r>
                      <a:r>
                        <a:rPr lang="en-US" sz="1600" baseline="0" dirty="0" smtClean="0"/>
                        <a:t> ocean intake)</a:t>
                      </a:r>
                      <a:endParaRPr lang="en-US" sz="1600" dirty="0"/>
                    </a:p>
                  </a:txBody>
                  <a:tcPr anchor="ctr"/>
                </a:tc>
              </a:tr>
              <a:tr h="1066800">
                <a:tc>
                  <a:txBody>
                    <a:bodyPr/>
                    <a:lstStyle/>
                    <a:p>
                      <a:r>
                        <a:rPr lang="en-US" sz="1600" b="1" dirty="0" smtClean="0"/>
                        <a:t>Pretreatment</a:t>
                      </a:r>
                      <a:endParaRPr lang="en-US" sz="1600" b="1" dirty="0">
                        <a:solidFill>
                          <a:schemeClr val="bg1"/>
                        </a:solidFill>
                      </a:endParaRPr>
                    </a:p>
                  </a:txBody>
                  <a:tcPr/>
                </a:tc>
                <a:tc>
                  <a:txBody>
                    <a:bodyPr/>
                    <a:lstStyle/>
                    <a:p>
                      <a:pPr algn="ctr"/>
                      <a:r>
                        <a:rPr lang="en-US" sz="1600" dirty="0" smtClean="0"/>
                        <a:t>N/A</a:t>
                      </a:r>
                      <a:r>
                        <a:rPr lang="en-US" sz="1600" baseline="0" dirty="0" smtClean="0"/>
                        <a:t> in U.S.</a:t>
                      </a: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t>0.05 </a:t>
                      </a:r>
                      <a:r>
                        <a:rPr lang="en-US" sz="1600" baseline="0" dirty="0" err="1" smtClean="0"/>
                        <a:t>kWh</a:t>
                      </a:r>
                      <a:r>
                        <a:rPr lang="en-US" sz="1600" baseline="-25000" dirty="0" err="1" smtClean="0"/>
                        <a:t>e</a:t>
                      </a:r>
                      <a:r>
                        <a:rPr lang="en-US" sz="1600" baseline="0" dirty="0" smtClean="0"/>
                        <a:t>/m</a:t>
                      </a:r>
                      <a:r>
                        <a:rPr lang="en-US" sz="1600" baseline="30000" dirty="0" smtClean="0"/>
                        <a:t>3</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t>(Gravity-fed media filtration + chlorination)</a:t>
                      </a:r>
                      <a:endParaRPr lang="en-US" sz="1600" dirty="0" smtClean="0"/>
                    </a:p>
                  </a:txBody>
                  <a:tcPr anchor="ctr"/>
                </a:tc>
                <a:tc>
                  <a:txBody>
                    <a:bodyPr/>
                    <a:lstStyle/>
                    <a:p>
                      <a:pPr algn="ctr"/>
                      <a:r>
                        <a:rPr lang="en-US" sz="1600" baseline="0" dirty="0" smtClean="0"/>
                        <a:t>0.04 </a:t>
                      </a:r>
                      <a:r>
                        <a:rPr lang="en-US" sz="1600" baseline="0" dirty="0" err="1" smtClean="0"/>
                        <a:t>kWh</a:t>
                      </a:r>
                      <a:r>
                        <a:rPr lang="en-US" sz="1600" baseline="-25000" dirty="0" err="1" smtClean="0"/>
                        <a:t>e</a:t>
                      </a:r>
                      <a:r>
                        <a:rPr lang="en-US" sz="1600" baseline="0" dirty="0" smtClean="0"/>
                        <a:t>/m</a:t>
                      </a:r>
                      <a:r>
                        <a:rPr lang="en-US" sz="1600" baseline="30000" dirty="0" smtClean="0"/>
                        <a:t>3</a:t>
                      </a:r>
                      <a:r>
                        <a:rPr lang="en-US" sz="1600" baseline="0" dirty="0" smtClean="0"/>
                        <a:t> </a:t>
                      </a:r>
                    </a:p>
                    <a:p>
                      <a:pPr algn="ctr"/>
                      <a:r>
                        <a:rPr lang="en-US" sz="1600" baseline="0" dirty="0" smtClean="0"/>
                        <a:t>(NF)</a:t>
                      </a:r>
                      <a:endParaRPr lang="en-US" sz="1600" dirty="0"/>
                    </a:p>
                  </a:txBody>
                  <a:tcPr anchor="ctr"/>
                </a:tc>
                <a:tc>
                  <a:txBody>
                    <a:bodyPr/>
                    <a:lstStyle/>
                    <a:p>
                      <a:pPr algn="ctr"/>
                      <a:r>
                        <a:rPr lang="en-US" sz="1600" baseline="0" dirty="0" smtClean="0"/>
                        <a:t>0 </a:t>
                      </a:r>
                      <a:r>
                        <a:rPr lang="en-US" sz="1600" baseline="0" dirty="0" err="1" smtClean="0"/>
                        <a:t>kWh</a:t>
                      </a:r>
                      <a:r>
                        <a:rPr lang="en-US" sz="1600" baseline="-25000" dirty="0" err="1" smtClean="0"/>
                        <a:t>e</a:t>
                      </a:r>
                      <a:r>
                        <a:rPr lang="en-US" sz="1600" baseline="0" dirty="0" smtClean="0"/>
                        <a:t>/m</a:t>
                      </a:r>
                      <a:r>
                        <a:rPr lang="en-US" sz="1600" baseline="30000" dirty="0" smtClean="0"/>
                        <a:t>3</a:t>
                      </a:r>
                      <a:r>
                        <a:rPr lang="en-US" sz="1600" baseline="0" dirty="0" smtClean="0"/>
                        <a:t> </a:t>
                      </a:r>
                    </a:p>
                    <a:p>
                      <a:pPr algn="ctr"/>
                      <a:r>
                        <a:rPr lang="en-US" sz="1600" baseline="0" dirty="0" smtClean="0"/>
                        <a:t>(None)</a:t>
                      </a:r>
                      <a:endParaRPr lang="en-US" sz="1600" dirty="0"/>
                    </a:p>
                  </a:txBody>
                  <a:tcPr anchor="ctr"/>
                </a:tc>
              </a:tr>
              <a:tr h="1066800">
                <a:tc>
                  <a:txBody>
                    <a:bodyPr/>
                    <a:lstStyle/>
                    <a:p>
                      <a:r>
                        <a:rPr lang="en-US" sz="1600" b="1" dirty="0" smtClean="0"/>
                        <a:t>Desalination (all at 35% recover</a:t>
                      </a:r>
                      <a:r>
                        <a:rPr lang="en-US" sz="1600" b="1" baseline="0" dirty="0" smtClean="0"/>
                        <a:t>y and 4.5% salinity)</a:t>
                      </a:r>
                      <a:endParaRPr lang="en-US" sz="1600" b="1" dirty="0">
                        <a:solidFill>
                          <a:schemeClr val="bg1"/>
                        </a:solidFill>
                      </a:endParaRPr>
                    </a:p>
                  </a:txBody>
                  <a:tcPr/>
                </a:tc>
                <a:tc>
                  <a:txBody>
                    <a:bodyPr/>
                    <a:lstStyle/>
                    <a:p>
                      <a:pPr algn="ctr"/>
                      <a:r>
                        <a:rPr lang="en-US" sz="1600" dirty="0" smtClean="0"/>
                        <a:t>N/A</a:t>
                      </a:r>
                      <a:r>
                        <a:rPr lang="en-US" sz="1600" baseline="0" dirty="0" smtClean="0"/>
                        <a:t> in U.S.</a:t>
                      </a:r>
                      <a:endParaRPr lang="en-US" sz="1600" dirty="0"/>
                    </a:p>
                  </a:txBody>
                  <a:tcPr anchor="ctr"/>
                </a:tc>
                <a:tc>
                  <a:txBody>
                    <a:bodyPr/>
                    <a:lstStyle/>
                    <a:p>
                      <a:pPr algn="ctr"/>
                      <a:r>
                        <a:rPr lang="en-US" sz="1600" baseline="0" dirty="0" smtClean="0"/>
                        <a:t>11 </a:t>
                      </a:r>
                      <a:r>
                        <a:rPr lang="en-US" sz="1600" baseline="0" dirty="0" err="1" smtClean="0"/>
                        <a:t>kWh</a:t>
                      </a:r>
                      <a:r>
                        <a:rPr lang="en-US" sz="1600" baseline="-25000" dirty="0" err="1" smtClean="0"/>
                        <a:t>T,equiv</a:t>
                      </a:r>
                      <a:r>
                        <a:rPr lang="en-US" sz="1600" baseline="0" dirty="0" smtClean="0"/>
                        <a:t>/m</a:t>
                      </a:r>
                      <a:r>
                        <a:rPr lang="en-US" sz="1600" baseline="30000" dirty="0" smtClean="0"/>
                        <a:t>3</a:t>
                      </a:r>
                      <a:endParaRPr lang="en-US" sz="1600" dirty="0" smtClean="0"/>
                    </a:p>
                    <a:p>
                      <a:pPr algn="ctr"/>
                      <a:r>
                        <a:rPr lang="en-US" sz="1600" dirty="0" smtClean="0"/>
                        <a:t>(MED – TVC)</a:t>
                      </a: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t>4 </a:t>
                      </a:r>
                      <a:r>
                        <a:rPr lang="en-US" sz="1600" baseline="0" dirty="0" err="1" smtClean="0"/>
                        <a:t>kWh</a:t>
                      </a:r>
                      <a:r>
                        <a:rPr lang="en-US" sz="1600" baseline="-25000" dirty="0" err="1" smtClean="0"/>
                        <a:t>T,equiv</a:t>
                      </a:r>
                      <a:r>
                        <a:rPr lang="en-US" sz="1600" baseline="0" dirty="0" smtClean="0"/>
                        <a:t>/m</a:t>
                      </a:r>
                      <a:r>
                        <a:rPr lang="en-US" sz="1600" baseline="30000" dirty="0" smtClean="0"/>
                        <a:t>3</a:t>
                      </a:r>
                      <a:endParaRPr lang="en-US" sz="16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(Condensing MED)</a:t>
                      </a:r>
                    </a:p>
                  </a:txBody>
                  <a:tcPr anchor="ctr"/>
                </a:tc>
                <a:tc>
                  <a:txBody>
                    <a:bodyPr/>
                    <a:lstStyle/>
                    <a:p>
                      <a:pPr algn="ctr"/>
                      <a:r>
                        <a:rPr lang="en-US" sz="1600" baseline="0" dirty="0" smtClean="0"/>
                        <a:t>1.20 </a:t>
                      </a:r>
                      <a:r>
                        <a:rPr lang="en-US" sz="1600" baseline="0" dirty="0" err="1" smtClean="0"/>
                        <a:t>kWh</a:t>
                      </a:r>
                      <a:r>
                        <a:rPr lang="en-US" sz="1600" baseline="-25000" dirty="0" err="1" smtClean="0"/>
                        <a:t>T,equiv</a:t>
                      </a:r>
                      <a:r>
                        <a:rPr lang="en-US" sz="1600" baseline="0" dirty="0" smtClean="0"/>
                        <a:t>/m</a:t>
                      </a:r>
                      <a:r>
                        <a:rPr lang="en-US" sz="1600" baseline="30000" dirty="0" smtClean="0"/>
                        <a:t>3</a:t>
                      </a:r>
                      <a:endParaRPr lang="en-US" sz="1600" dirty="0" smtClean="0"/>
                    </a:p>
                    <a:p>
                      <a:pPr algn="ctr"/>
                      <a:r>
                        <a:rPr lang="en-US" sz="1600" dirty="0" smtClean="0"/>
                        <a:t>(Salt</a:t>
                      </a:r>
                      <a:r>
                        <a:rPr lang="en-US" sz="1600" baseline="0" dirty="0" smtClean="0"/>
                        <a:t> from water)</a:t>
                      </a:r>
                      <a:endParaRPr lang="en-US" sz="1600" dirty="0"/>
                    </a:p>
                  </a:txBody>
                  <a:tcPr anchor="ctr"/>
                </a:tc>
              </a:tr>
              <a:tr h="822960">
                <a:tc>
                  <a:txBody>
                    <a:bodyPr/>
                    <a:lstStyle/>
                    <a:p>
                      <a:r>
                        <a:rPr lang="en-US" sz="1600" b="1" dirty="0" smtClean="0"/>
                        <a:t>Post-treatment</a:t>
                      </a:r>
                      <a:endParaRPr lang="en-US" sz="1600" b="1" dirty="0">
                        <a:solidFill>
                          <a:schemeClr val="bg1"/>
                        </a:solidFill>
                      </a:endParaRPr>
                    </a:p>
                  </a:txBody>
                  <a:tcPr/>
                </a:tc>
                <a:tc>
                  <a:txBody>
                    <a:bodyPr/>
                    <a:lstStyle/>
                    <a:p>
                      <a:pPr algn="ctr"/>
                      <a:r>
                        <a:rPr lang="en-US" sz="1600" dirty="0" smtClean="0"/>
                        <a:t>N/A</a:t>
                      </a:r>
                      <a:r>
                        <a:rPr lang="en-US" sz="1600" baseline="0" dirty="0" smtClean="0"/>
                        <a:t> in U.S.</a:t>
                      </a: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t>0.11 </a:t>
                      </a:r>
                      <a:r>
                        <a:rPr lang="en-US" sz="1600" baseline="0" dirty="0" err="1" smtClean="0"/>
                        <a:t>kWh</a:t>
                      </a:r>
                      <a:r>
                        <a:rPr lang="en-US" sz="1600" baseline="-25000" dirty="0" err="1" smtClean="0"/>
                        <a:t>e</a:t>
                      </a:r>
                      <a:r>
                        <a:rPr lang="en-US" sz="1600" baseline="0" dirty="0" smtClean="0"/>
                        <a:t> /m</a:t>
                      </a:r>
                      <a:r>
                        <a:rPr lang="en-US" sz="1600" baseline="30000" dirty="0" smtClean="0"/>
                        <a:t>3</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(Remineralization</a:t>
                      </a:r>
                      <a:r>
                        <a:rPr lang="en-US" sz="1600" baseline="0" dirty="0" smtClean="0"/>
                        <a:t>+ Disinfection) </a:t>
                      </a:r>
                      <a:endParaRPr lang="en-US" sz="1600" dirty="0" smtClean="0"/>
                    </a:p>
                  </a:txBody>
                  <a:tcPr anchor="ctr"/>
                </a:tc>
                <a:tc>
                  <a:txBody>
                    <a:bodyPr/>
                    <a:lstStyle/>
                    <a:p>
                      <a:pPr algn="ctr"/>
                      <a:r>
                        <a:rPr lang="en-US" sz="1600" dirty="0" smtClean="0"/>
                        <a:t>Same as SOA</a:t>
                      </a: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t>0 </a:t>
                      </a:r>
                      <a:r>
                        <a:rPr lang="en-US" sz="1600" baseline="0" dirty="0" err="1" smtClean="0"/>
                        <a:t>kWh</a:t>
                      </a:r>
                      <a:r>
                        <a:rPr lang="en-US" sz="1600" baseline="-25000" dirty="0" err="1" smtClean="0"/>
                        <a:t>e</a:t>
                      </a:r>
                      <a:r>
                        <a:rPr lang="en-US" sz="1600" baseline="0" dirty="0" smtClean="0"/>
                        <a:t>/m</a:t>
                      </a:r>
                      <a:r>
                        <a:rPr lang="en-US" sz="1600" baseline="30000" dirty="0" smtClean="0"/>
                        <a:t>3</a:t>
                      </a:r>
                      <a:endParaRPr lang="en-US" sz="1600"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t>(None)</a:t>
                      </a:r>
                      <a:endParaRPr lang="en-US" sz="1600" dirty="0" smtClean="0"/>
                    </a:p>
                  </a:txBody>
                  <a:tcPr anchor="ctr"/>
                </a:tc>
              </a:tr>
              <a:tr h="822960">
                <a:tc>
                  <a:txBody>
                    <a:bodyPr/>
                    <a:lstStyle/>
                    <a:p>
                      <a:r>
                        <a:rPr lang="en-US" sz="1600" b="1" dirty="0" smtClean="0"/>
                        <a:t>Concentrate</a:t>
                      </a:r>
                      <a:r>
                        <a:rPr lang="en-US" sz="1600" b="1" baseline="0" dirty="0" smtClean="0"/>
                        <a:t> Management @ 1 m TDH</a:t>
                      </a:r>
                      <a:endParaRPr lang="en-US" sz="1600" b="1" dirty="0">
                        <a:solidFill>
                          <a:schemeClr val="bg1"/>
                        </a:solidFill>
                      </a:endParaRPr>
                    </a:p>
                  </a:txBody>
                  <a:tcPr/>
                </a:tc>
                <a:tc>
                  <a:txBody>
                    <a:bodyPr/>
                    <a:lstStyle/>
                    <a:p>
                      <a:pPr algn="ctr"/>
                      <a:r>
                        <a:rPr lang="en-US" sz="1600" dirty="0" smtClean="0"/>
                        <a:t>N/A</a:t>
                      </a:r>
                      <a:r>
                        <a:rPr lang="en-US" sz="1600" baseline="0" dirty="0" smtClean="0"/>
                        <a:t> in U.S.</a:t>
                      </a:r>
                      <a:endParaRPr lang="en-US" sz="1600" dirty="0"/>
                    </a:p>
                  </a:txBody>
                  <a:tcPr anchor="ctr"/>
                </a:tc>
                <a:tc>
                  <a:txBody>
                    <a:bodyPr/>
                    <a:lstStyle/>
                    <a:p>
                      <a:pPr algn="ctr"/>
                      <a:r>
                        <a:rPr lang="en-US" sz="1600" baseline="0" dirty="0" smtClean="0"/>
                        <a:t>0.0036 </a:t>
                      </a:r>
                      <a:r>
                        <a:rPr lang="en-US" sz="1600" baseline="0" dirty="0" err="1" smtClean="0"/>
                        <a:t>kWh</a:t>
                      </a:r>
                      <a:r>
                        <a:rPr lang="en-US" sz="1600" baseline="-25000" dirty="0" err="1" smtClean="0"/>
                        <a:t>e</a:t>
                      </a:r>
                      <a:r>
                        <a:rPr lang="en-US" sz="1600" baseline="0" dirty="0" smtClean="0"/>
                        <a:t>/m</a:t>
                      </a:r>
                      <a:r>
                        <a:rPr lang="en-US" sz="1600" baseline="30000" dirty="0" smtClean="0"/>
                        <a:t>3</a:t>
                      </a:r>
                      <a:endParaRPr lang="en-US" sz="1600" dirty="0" smtClean="0"/>
                    </a:p>
                    <a:p>
                      <a:pPr algn="ctr"/>
                      <a:r>
                        <a:rPr lang="en-US" sz="1600" dirty="0" smtClean="0"/>
                        <a:t>(To surface water)</a:t>
                      </a:r>
                      <a:endParaRPr lang="en-US" sz="1600" dirty="0"/>
                    </a:p>
                  </a:txBody>
                  <a:tcPr anchor="ctr"/>
                </a:tc>
                <a:tc>
                  <a:txBody>
                    <a:bodyPr/>
                    <a:lstStyle/>
                    <a:p>
                      <a:pPr algn="ctr"/>
                      <a:r>
                        <a:rPr lang="en-US" sz="1600" baseline="0" dirty="0" smtClean="0"/>
                        <a:t>0.0034 </a:t>
                      </a:r>
                      <a:r>
                        <a:rPr lang="en-US" sz="1600" baseline="0" dirty="0" err="1" smtClean="0"/>
                        <a:t>kWh</a:t>
                      </a:r>
                      <a:r>
                        <a:rPr lang="en-US" sz="1600" baseline="-25000" dirty="0" err="1" smtClean="0"/>
                        <a:t>e</a:t>
                      </a:r>
                      <a:r>
                        <a:rPr lang="en-US" sz="1600" baseline="0" dirty="0" smtClean="0"/>
                        <a:t>/m</a:t>
                      </a:r>
                      <a:r>
                        <a:rPr lang="en-US" sz="1600" baseline="30000" dirty="0" smtClean="0"/>
                        <a:t>3</a:t>
                      </a:r>
                      <a:endParaRPr lang="en-US" sz="1600" dirty="0" smtClean="0"/>
                    </a:p>
                    <a:p>
                      <a:pPr algn="ctr"/>
                      <a:r>
                        <a:rPr lang="en-US" sz="1600" dirty="0" smtClean="0"/>
                        <a:t>(To surface water)</a:t>
                      </a:r>
                      <a:endParaRPr lang="en-US" sz="1600" dirty="0"/>
                    </a:p>
                  </a:txBody>
                  <a:tcPr anchor="ctr"/>
                </a:tc>
                <a:tc>
                  <a:txBody>
                    <a:bodyPr/>
                    <a:lstStyle/>
                    <a:p>
                      <a:pPr algn="ctr"/>
                      <a:r>
                        <a:rPr lang="en-US" sz="1600" baseline="0" dirty="0" smtClean="0"/>
                        <a:t>0.0028 </a:t>
                      </a:r>
                      <a:r>
                        <a:rPr lang="en-US" sz="1600" baseline="0" dirty="0" err="1" smtClean="0"/>
                        <a:t>kWh</a:t>
                      </a:r>
                      <a:r>
                        <a:rPr lang="en-US" sz="1600" baseline="-25000" dirty="0" err="1" smtClean="0"/>
                        <a:t>e</a:t>
                      </a:r>
                      <a:r>
                        <a:rPr lang="en-US" sz="1600" baseline="0" dirty="0" smtClean="0"/>
                        <a:t>/m</a:t>
                      </a:r>
                      <a:r>
                        <a:rPr lang="en-US" sz="1600" baseline="30000" dirty="0" smtClean="0"/>
                        <a:t>3</a:t>
                      </a:r>
                      <a:endParaRPr lang="en-US" sz="1600" dirty="0" smtClean="0"/>
                    </a:p>
                    <a:p>
                      <a:pPr algn="ctr"/>
                      <a:r>
                        <a:rPr lang="en-US" sz="1600" dirty="0" smtClean="0"/>
                        <a:t>(To surface water)</a:t>
                      </a:r>
                      <a:endParaRPr lang="en-US" sz="1600" dirty="0"/>
                    </a:p>
                  </a:txBody>
                  <a:tcPr anchor="ctr"/>
                </a:tc>
              </a:tr>
            </a:tbl>
          </a:graphicData>
        </a:graphic>
      </p:graphicFrame>
      <p:sp>
        <p:nvSpPr>
          <p:cNvPr id="5" name="Slide Number Placeholder 4"/>
          <p:cNvSpPr>
            <a:spLocks noGrp="1"/>
          </p:cNvSpPr>
          <p:nvPr>
            <p:ph type="sldNum" sz="quarter" idx="4"/>
          </p:nvPr>
        </p:nvSpPr>
        <p:spPr/>
        <p:txBody>
          <a:bodyPr/>
          <a:lstStyle/>
          <a:p>
            <a:fld id="{1136933C-3588-4702-9BB6-6B5171D99713}" type="slidenum">
              <a:rPr lang="en-US" smtClean="0">
                <a:solidFill>
                  <a:srgbClr val="4F81BD">
                    <a:lumMod val="75000"/>
                  </a:srgbClr>
                </a:solidFill>
              </a:rPr>
              <a:pPr/>
              <a:t>49</a:t>
            </a:fld>
            <a:endParaRPr lang="en-US" dirty="0">
              <a:solidFill>
                <a:srgbClr val="4F81BD">
                  <a:lumMod val="75000"/>
                </a:srgbClr>
              </a:solidFill>
            </a:endParaRPr>
          </a:p>
        </p:txBody>
      </p:sp>
    </p:spTree>
    <p:extLst>
      <p:ext uri="{BB962C8B-B14F-4D97-AF65-F5344CB8AC3E}">
        <p14:creationId xmlns:p14="http://schemas.microsoft.com/office/powerpoint/2010/main" val="1334637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550" y="113191"/>
            <a:ext cx="7505700" cy="736600"/>
          </a:xfrm>
        </p:spPr>
        <p:txBody>
          <a:bodyPr>
            <a:normAutofit/>
          </a:bodyPr>
          <a:lstStyle/>
          <a:p>
            <a:r>
              <a:rPr lang="en-US" sz="2400" b="1" dirty="0" smtClean="0">
                <a:solidFill>
                  <a:srgbClr val="376092"/>
                </a:solidFill>
              </a:rPr>
              <a:t>Energy</a:t>
            </a:r>
            <a:r>
              <a:rPr lang="en-US" sz="2400" b="1" dirty="0">
                <a:solidFill>
                  <a:srgbClr val="376092"/>
                </a:solidFill>
              </a:rPr>
              <a:t>-Water </a:t>
            </a:r>
            <a:r>
              <a:rPr lang="en-US" sz="2400" b="1" dirty="0" smtClean="0">
                <a:solidFill>
                  <a:srgbClr val="376092"/>
                </a:solidFill>
              </a:rPr>
              <a:t>Nexus</a:t>
            </a:r>
            <a:endParaRPr lang="en-US" sz="2400" b="1" dirty="0">
              <a:solidFill>
                <a:srgbClr val="376092"/>
              </a:solidFill>
            </a:endParaRPr>
          </a:p>
        </p:txBody>
      </p:sp>
      <p:pic>
        <p:nvPicPr>
          <p:cNvPr id="96" name="Picture 2" descr="http://energy.gov/sites/prod/files/2015/09/f26/Energy%20Water%20Flow%20Diagram.png"/>
          <p:cNvPicPr>
            <a:picLocks noChangeAspect="1" noChangeArrowheads="1"/>
          </p:cNvPicPr>
          <p:nvPr/>
        </p:nvPicPr>
        <p:blipFill rotWithShape="1">
          <a:blip r:embed="rId3">
            <a:extLst>
              <a:ext uri="{28A0092B-C50C-407E-A947-70E740481C1C}">
                <a14:useLocalDpi xmlns:a14="http://schemas.microsoft.com/office/drawing/2010/main" val="0"/>
              </a:ext>
            </a:extLst>
          </a:blip>
          <a:srcRect t="5920"/>
          <a:stretch/>
        </p:blipFill>
        <p:spPr bwMode="auto">
          <a:xfrm>
            <a:off x="1341119" y="1127760"/>
            <a:ext cx="6228081" cy="521207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p:txBody>
          <a:bodyPr/>
          <a:lstStyle/>
          <a:p>
            <a:fld id="{1136933C-3588-4702-9BB6-6B5171D99713}" type="slidenum">
              <a:rPr lang="en-US" smtClean="0">
                <a:solidFill>
                  <a:srgbClr val="4F81BD">
                    <a:lumMod val="75000"/>
                  </a:srgbClr>
                </a:solidFill>
              </a:rPr>
              <a:pPr/>
              <a:t>5</a:t>
            </a:fld>
            <a:endParaRPr lang="en-US" dirty="0">
              <a:solidFill>
                <a:srgbClr val="4F81BD">
                  <a:lumMod val="75000"/>
                </a:srgbClr>
              </a:solidFill>
            </a:endParaRPr>
          </a:p>
        </p:txBody>
      </p:sp>
    </p:spTree>
    <p:extLst>
      <p:ext uri="{BB962C8B-B14F-4D97-AF65-F5344CB8AC3E}">
        <p14:creationId xmlns:p14="http://schemas.microsoft.com/office/powerpoint/2010/main" val="3210292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Water Withdrawals by Sector and County</a:t>
            </a:r>
          </a:p>
        </p:txBody>
      </p:sp>
      <p:sp>
        <p:nvSpPr>
          <p:cNvPr id="3" name="Text Placeholder 2"/>
          <p:cNvSpPr>
            <a:spLocks noGrp="1"/>
          </p:cNvSpPr>
          <p:nvPr>
            <p:ph type="body" idx="1"/>
          </p:nvPr>
        </p:nvSpPr>
        <p:spPr/>
        <p:txBody>
          <a:bodyPr/>
          <a:lstStyle/>
          <a:p>
            <a:pPr algn="ctr"/>
            <a:r>
              <a:rPr lang="en-US" dirty="0" smtClean="0"/>
              <a:t>311 - Food</a:t>
            </a:r>
            <a:endParaRPr lang="en-US" dirty="0"/>
          </a:p>
        </p:txBody>
      </p:sp>
      <p:sp>
        <p:nvSpPr>
          <p:cNvPr id="5" name="Text Placeholder 4"/>
          <p:cNvSpPr>
            <a:spLocks noGrp="1"/>
          </p:cNvSpPr>
          <p:nvPr>
            <p:ph type="body" sz="quarter" idx="3"/>
          </p:nvPr>
        </p:nvSpPr>
        <p:spPr/>
        <p:txBody>
          <a:bodyPr/>
          <a:lstStyle/>
          <a:p>
            <a:pPr algn="ctr"/>
            <a:r>
              <a:rPr lang="en-US" dirty="0" smtClean="0"/>
              <a:t>312 – Bev. And Tobacco</a:t>
            </a:r>
            <a:endParaRPr lang="en-US" dirty="0"/>
          </a:p>
        </p:txBody>
      </p:sp>
      <p:pic>
        <p:nvPicPr>
          <p:cNvPr id="7" name="Content Placeholder 6"/>
          <p:cNvPicPr>
            <a:picLocks noGrp="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200" y="2721489"/>
            <a:ext cx="4040188" cy="2858059"/>
          </a:xfrm>
          <a:prstGeom prst="rect">
            <a:avLst/>
          </a:prstGeom>
        </p:spPr>
      </p:pic>
      <p:pic>
        <p:nvPicPr>
          <p:cNvPr id="8" name="Content Placeholder 9"/>
          <p:cNvPicPr>
            <a:picLocks noGrp="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4645025" y="2720534"/>
            <a:ext cx="4041775" cy="2859969"/>
          </a:xfrm>
        </p:spPr>
      </p:pic>
      <p:sp>
        <p:nvSpPr>
          <p:cNvPr id="6" name="Slide Number Placeholder 5"/>
          <p:cNvSpPr>
            <a:spLocks noGrp="1"/>
          </p:cNvSpPr>
          <p:nvPr>
            <p:ph type="sldNum" sz="quarter" idx="12"/>
          </p:nvPr>
        </p:nvSpPr>
        <p:spPr>
          <a:xfrm>
            <a:off x="7968141" y="6492875"/>
            <a:ext cx="1066800" cy="365125"/>
          </a:xfrm>
        </p:spPr>
        <p:txBody>
          <a:bodyPr/>
          <a:lstStyle/>
          <a:p>
            <a:fld id="{048367B6-A0F1-485F-928A-F8387AE218C3}" type="slidenum">
              <a:rPr lang="en-US" smtClean="0">
                <a:solidFill>
                  <a:srgbClr val="4F81BD">
                    <a:lumMod val="75000"/>
                  </a:srgbClr>
                </a:solidFill>
              </a:rPr>
              <a:pPr/>
              <a:t>50</a:t>
            </a:fld>
            <a:endParaRPr lang="en-US" dirty="0">
              <a:solidFill>
                <a:srgbClr val="4F81BD">
                  <a:lumMod val="75000"/>
                </a:srgbClr>
              </a:solidFill>
            </a:endParaRPr>
          </a:p>
        </p:txBody>
      </p:sp>
    </p:spTree>
    <p:extLst>
      <p:ext uri="{BB962C8B-B14F-4D97-AF65-F5344CB8AC3E}">
        <p14:creationId xmlns:p14="http://schemas.microsoft.com/office/powerpoint/2010/main" val="329136355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lgn="ctr"/>
            <a:r>
              <a:rPr lang="en-US" dirty="0" smtClean="0"/>
              <a:t>322- Paper</a:t>
            </a:r>
            <a:endParaRPr lang="en-US" dirty="0"/>
          </a:p>
        </p:txBody>
      </p:sp>
      <p:sp>
        <p:nvSpPr>
          <p:cNvPr id="5" name="Text Placeholder 4"/>
          <p:cNvSpPr>
            <a:spLocks noGrp="1"/>
          </p:cNvSpPr>
          <p:nvPr>
            <p:ph type="body" sz="quarter" idx="3"/>
          </p:nvPr>
        </p:nvSpPr>
        <p:spPr/>
        <p:txBody>
          <a:bodyPr/>
          <a:lstStyle/>
          <a:p>
            <a:pPr algn="ctr"/>
            <a:r>
              <a:rPr lang="en-US" dirty="0" smtClean="0"/>
              <a:t>324 - Petroleum</a:t>
            </a:r>
            <a:endParaRPr lang="en-US" dirty="0"/>
          </a:p>
        </p:txBody>
      </p:sp>
      <p:pic>
        <p:nvPicPr>
          <p:cNvPr id="7" name="Content Placeholder 6"/>
          <p:cNvPicPr>
            <a:picLocks noGrp="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200" y="2721489"/>
            <a:ext cx="4040188" cy="2858059"/>
          </a:xfrm>
          <a:prstGeom prst="rect">
            <a:avLst/>
          </a:prstGeom>
        </p:spPr>
      </p:pic>
      <p:pic>
        <p:nvPicPr>
          <p:cNvPr id="8" name="Content Placeholder 7"/>
          <p:cNvPicPr>
            <a:picLocks noGrp="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4645025" y="2720282"/>
            <a:ext cx="4041775" cy="2860474"/>
          </a:xfrm>
          <a:prstGeom prst="rect">
            <a:avLst/>
          </a:prstGeom>
        </p:spPr>
      </p:pic>
      <p:sp>
        <p:nvSpPr>
          <p:cNvPr id="9" name="Title 1"/>
          <p:cNvSpPr>
            <a:spLocks noGrp="1"/>
          </p:cNvSpPr>
          <p:nvPr>
            <p:ph type="title"/>
          </p:nvPr>
        </p:nvSpPr>
        <p:spPr/>
        <p:txBody>
          <a:bodyPr>
            <a:normAutofit/>
          </a:bodyPr>
          <a:lstStyle/>
          <a:p>
            <a:r>
              <a:rPr lang="en-US" sz="2800" b="1" dirty="0"/>
              <a:t>Water Withdrawals by Sector and County</a:t>
            </a:r>
          </a:p>
        </p:txBody>
      </p:sp>
      <p:sp>
        <p:nvSpPr>
          <p:cNvPr id="4" name="Slide Number Placeholder 3"/>
          <p:cNvSpPr>
            <a:spLocks noGrp="1"/>
          </p:cNvSpPr>
          <p:nvPr>
            <p:ph type="sldNum" sz="quarter" idx="12"/>
          </p:nvPr>
        </p:nvSpPr>
        <p:spPr>
          <a:xfrm>
            <a:off x="7968140" y="6492875"/>
            <a:ext cx="1066800" cy="365125"/>
          </a:xfrm>
        </p:spPr>
        <p:txBody>
          <a:bodyPr/>
          <a:lstStyle/>
          <a:p>
            <a:fld id="{048367B6-A0F1-485F-928A-F8387AE218C3}" type="slidenum">
              <a:rPr lang="en-US" smtClean="0">
                <a:solidFill>
                  <a:srgbClr val="4F81BD">
                    <a:lumMod val="75000"/>
                  </a:srgbClr>
                </a:solidFill>
              </a:rPr>
              <a:pPr/>
              <a:t>51</a:t>
            </a:fld>
            <a:endParaRPr lang="en-US" dirty="0">
              <a:solidFill>
                <a:srgbClr val="4F81BD">
                  <a:lumMod val="75000"/>
                </a:srgbClr>
              </a:solidFill>
            </a:endParaRPr>
          </a:p>
        </p:txBody>
      </p:sp>
    </p:spTree>
    <p:extLst>
      <p:ext uri="{BB962C8B-B14F-4D97-AF65-F5344CB8AC3E}">
        <p14:creationId xmlns:p14="http://schemas.microsoft.com/office/powerpoint/2010/main" val="265495396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lgn="ctr"/>
            <a:r>
              <a:rPr lang="en-US" dirty="0" smtClean="0"/>
              <a:t>325 - Chemicals</a:t>
            </a:r>
            <a:endParaRPr lang="en-US" dirty="0"/>
          </a:p>
        </p:txBody>
      </p:sp>
      <p:sp>
        <p:nvSpPr>
          <p:cNvPr id="5" name="Text Placeholder 4"/>
          <p:cNvSpPr>
            <a:spLocks noGrp="1"/>
          </p:cNvSpPr>
          <p:nvPr>
            <p:ph type="body" sz="quarter" idx="3"/>
          </p:nvPr>
        </p:nvSpPr>
        <p:spPr/>
        <p:txBody>
          <a:bodyPr/>
          <a:lstStyle/>
          <a:p>
            <a:pPr algn="ctr"/>
            <a:r>
              <a:rPr lang="en-US" dirty="0" smtClean="0"/>
              <a:t>331 – Primary Metals</a:t>
            </a:r>
            <a:endParaRPr lang="en-US" dirty="0"/>
          </a:p>
        </p:txBody>
      </p:sp>
      <p:pic>
        <p:nvPicPr>
          <p:cNvPr id="7" name="Content Placeholder 6"/>
          <p:cNvPicPr>
            <a:picLocks noGrp="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200" y="2720843"/>
            <a:ext cx="4040188" cy="2859351"/>
          </a:xfrm>
          <a:prstGeom prst="rect">
            <a:avLst/>
          </a:prstGeom>
        </p:spPr>
      </p:pic>
      <p:pic>
        <p:nvPicPr>
          <p:cNvPr id="8" name="Content Placeholder 7"/>
          <p:cNvPicPr>
            <a:picLocks noGrp="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4645025" y="2720282"/>
            <a:ext cx="4041775" cy="2860474"/>
          </a:xfrm>
          <a:prstGeom prst="rect">
            <a:avLst/>
          </a:prstGeom>
        </p:spPr>
      </p:pic>
      <p:sp>
        <p:nvSpPr>
          <p:cNvPr id="9" name="Title 1"/>
          <p:cNvSpPr>
            <a:spLocks noGrp="1"/>
          </p:cNvSpPr>
          <p:nvPr>
            <p:ph type="title"/>
          </p:nvPr>
        </p:nvSpPr>
        <p:spPr/>
        <p:txBody>
          <a:bodyPr>
            <a:normAutofit/>
          </a:bodyPr>
          <a:lstStyle/>
          <a:p>
            <a:r>
              <a:rPr lang="en-US" sz="2800" b="1" dirty="0"/>
              <a:t>Water Withdrawals by Sector and County</a:t>
            </a:r>
          </a:p>
        </p:txBody>
      </p:sp>
      <p:sp>
        <p:nvSpPr>
          <p:cNvPr id="4" name="Slide Number Placeholder 3"/>
          <p:cNvSpPr>
            <a:spLocks noGrp="1"/>
          </p:cNvSpPr>
          <p:nvPr>
            <p:ph type="sldNum" sz="quarter" idx="12"/>
          </p:nvPr>
        </p:nvSpPr>
        <p:spPr>
          <a:xfrm>
            <a:off x="7956852" y="6492875"/>
            <a:ext cx="1066800" cy="365125"/>
          </a:xfrm>
        </p:spPr>
        <p:txBody>
          <a:bodyPr/>
          <a:lstStyle/>
          <a:p>
            <a:fld id="{048367B6-A0F1-485F-928A-F8387AE218C3}" type="slidenum">
              <a:rPr lang="en-US" smtClean="0">
                <a:solidFill>
                  <a:srgbClr val="4F81BD">
                    <a:lumMod val="75000"/>
                  </a:srgbClr>
                </a:solidFill>
              </a:rPr>
              <a:pPr/>
              <a:t>52</a:t>
            </a:fld>
            <a:endParaRPr lang="en-US" dirty="0">
              <a:solidFill>
                <a:srgbClr val="4F81BD">
                  <a:lumMod val="75000"/>
                </a:srgbClr>
              </a:solidFill>
            </a:endParaRPr>
          </a:p>
        </p:txBody>
      </p:sp>
    </p:spTree>
    <p:extLst>
      <p:ext uri="{BB962C8B-B14F-4D97-AF65-F5344CB8AC3E}">
        <p14:creationId xmlns:p14="http://schemas.microsoft.com/office/powerpoint/2010/main" val="340648064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056" y="89306"/>
            <a:ext cx="8229600" cy="596495"/>
          </a:xfrm>
        </p:spPr>
        <p:txBody>
          <a:bodyPr>
            <a:noAutofit/>
          </a:bodyPr>
          <a:lstStyle/>
          <a:p>
            <a:r>
              <a:rPr lang="en-US" sz="2400" dirty="0" smtClean="0"/>
              <a:t>Analysis Approach Flow Chart: Water Withdrawal Estimates</a:t>
            </a:r>
            <a:endParaRPr lang="en-US" sz="2400" dirty="0"/>
          </a:p>
        </p:txBody>
      </p:sp>
      <p:sp>
        <p:nvSpPr>
          <p:cNvPr id="4" name="Rounded Rectangle 3"/>
          <p:cNvSpPr/>
          <p:nvPr/>
        </p:nvSpPr>
        <p:spPr>
          <a:xfrm>
            <a:off x="70104" y="1249101"/>
            <a:ext cx="2139696" cy="13416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Canadian Industrial Water Survey: water withdrawals by 3 digit NAICS code</a:t>
            </a:r>
            <a:endParaRPr lang="en-US" sz="1400" dirty="0"/>
          </a:p>
        </p:txBody>
      </p:sp>
      <p:sp>
        <p:nvSpPr>
          <p:cNvPr id="6" name="Rounded Rectangle 5"/>
          <p:cNvSpPr/>
          <p:nvPr/>
        </p:nvSpPr>
        <p:spPr>
          <a:xfrm>
            <a:off x="76200" y="2865120"/>
            <a:ext cx="2133600" cy="11734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Canadian Employment Data: number of employees by 3 digit NAICS code</a:t>
            </a:r>
            <a:endParaRPr lang="en-US" sz="1400" dirty="0"/>
          </a:p>
        </p:txBody>
      </p:sp>
      <p:sp>
        <p:nvSpPr>
          <p:cNvPr id="12" name="Rounded Rectangle 11"/>
          <p:cNvSpPr>
            <a:spLocks/>
          </p:cNvSpPr>
          <p:nvPr/>
        </p:nvSpPr>
        <p:spPr>
          <a:xfrm>
            <a:off x="4495800" y="1510589"/>
            <a:ext cx="1676400" cy="2331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US County Business Pattern: Employment by NAICS code for each U.S. County and 3 digit NAICS sector</a:t>
            </a:r>
            <a:endParaRPr lang="en-US" sz="1400" dirty="0"/>
          </a:p>
        </p:txBody>
      </p:sp>
      <p:sp>
        <p:nvSpPr>
          <p:cNvPr id="13" name="Rounded Rectangle 12"/>
          <p:cNvSpPr/>
          <p:nvPr/>
        </p:nvSpPr>
        <p:spPr>
          <a:xfrm>
            <a:off x="3497117" y="4470976"/>
            <a:ext cx="1371600" cy="21584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USGS Estimates use in 2010: Water withdrawals by 3 digit NAICS code and county</a:t>
            </a:r>
            <a:endParaRPr lang="en-US" sz="1200" dirty="0"/>
          </a:p>
        </p:txBody>
      </p:sp>
      <p:cxnSp>
        <p:nvCxnSpPr>
          <p:cNvPr id="16" name="Straight Connector 15"/>
          <p:cNvCxnSpPr/>
          <p:nvPr/>
        </p:nvCxnSpPr>
        <p:spPr>
          <a:xfrm>
            <a:off x="76200" y="2712720"/>
            <a:ext cx="21336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2740152" y="1510589"/>
            <a:ext cx="1383792" cy="23408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Water withdrawal intensity (gallons/</a:t>
            </a:r>
          </a:p>
          <a:p>
            <a:pPr algn="ctr"/>
            <a:r>
              <a:rPr lang="en-US" sz="1200" dirty="0" smtClean="0">
                <a:solidFill>
                  <a:schemeClr val="tx1"/>
                </a:solidFill>
              </a:rPr>
              <a:t>employee) for each 3 digit NAICS Canadian sector</a:t>
            </a:r>
            <a:endParaRPr lang="en-US" sz="1200" dirty="0">
              <a:solidFill>
                <a:schemeClr val="tx1"/>
              </a:solidFill>
            </a:endParaRPr>
          </a:p>
        </p:txBody>
      </p:sp>
      <p:sp>
        <p:nvSpPr>
          <p:cNvPr id="22" name="TextBox 21"/>
          <p:cNvSpPr txBox="1"/>
          <p:nvPr/>
        </p:nvSpPr>
        <p:spPr>
          <a:xfrm>
            <a:off x="3962400" y="2387026"/>
            <a:ext cx="685800" cy="584776"/>
          </a:xfrm>
          <a:prstGeom prst="rect">
            <a:avLst/>
          </a:prstGeom>
          <a:noFill/>
        </p:spPr>
        <p:txBody>
          <a:bodyPr wrap="square" rtlCol="0">
            <a:spAutoFit/>
          </a:bodyPr>
          <a:lstStyle/>
          <a:p>
            <a:pPr algn="ctr"/>
            <a:r>
              <a:rPr lang="en-US" sz="3200" b="1" dirty="0"/>
              <a:t>x</a:t>
            </a:r>
          </a:p>
        </p:txBody>
      </p:sp>
      <p:sp>
        <p:nvSpPr>
          <p:cNvPr id="24" name="TextBox 23"/>
          <p:cNvSpPr txBox="1"/>
          <p:nvPr/>
        </p:nvSpPr>
        <p:spPr>
          <a:xfrm>
            <a:off x="6239256" y="2356325"/>
            <a:ext cx="685800" cy="584776"/>
          </a:xfrm>
          <a:prstGeom prst="rect">
            <a:avLst/>
          </a:prstGeom>
          <a:noFill/>
        </p:spPr>
        <p:txBody>
          <a:bodyPr wrap="square" rtlCol="0">
            <a:spAutoFit/>
          </a:bodyPr>
          <a:lstStyle/>
          <a:p>
            <a:pPr algn="ctr"/>
            <a:r>
              <a:rPr lang="en-US" sz="3200" b="1" dirty="0" smtClean="0"/>
              <a:t>=</a:t>
            </a:r>
            <a:endParaRPr lang="en-US" sz="3200" b="1" dirty="0"/>
          </a:p>
        </p:txBody>
      </p:sp>
      <p:sp>
        <p:nvSpPr>
          <p:cNvPr id="23" name="Rounded Rectangle 22"/>
          <p:cNvSpPr/>
          <p:nvPr/>
        </p:nvSpPr>
        <p:spPr>
          <a:xfrm>
            <a:off x="6763512" y="1524001"/>
            <a:ext cx="2133600" cy="22232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Initial estimate of U.S. water withdrawals by county and 3 digit NAICS sector</a:t>
            </a:r>
            <a:endParaRPr lang="en-US" dirty="0">
              <a:solidFill>
                <a:schemeClr val="tx1"/>
              </a:solidFill>
            </a:endParaRPr>
          </a:p>
        </p:txBody>
      </p:sp>
      <p:cxnSp>
        <p:nvCxnSpPr>
          <p:cNvPr id="26" name="Elbow Connector 25"/>
          <p:cNvCxnSpPr>
            <a:stCxn id="23" idx="2"/>
            <a:endCxn id="29" idx="0"/>
          </p:cNvCxnSpPr>
          <p:nvPr/>
        </p:nvCxnSpPr>
        <p:spPr>
          <a:xfrm rot="5400000">
            <a:off x="4239363" y="955649"/>
            <a:ext cx="799388" cy="6382512"/>
          </a:xfrm>
          <a:prstGeom prst="bentConnector3">
            <a:avLst>
              <a:gd name="adj1" fmla="val 50000"/>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685800" y="4546600"/>
            <a:ext cx="1524000" cy="22232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For each county, % breakdown of water withdrawals by 3 digit NAICS</a:t>
            </a:r>
            <a:endParaRPr lang="en-US" sz="1400" dirty="0">
              <a:solidFill>
                <a:schemeClr val="tx1"/>
              </a:solidFill>
            </a:endParaRPr>
          </a:p>
        </p:txBody>
      </p:sp>
      <p:sp>
        <p:nvSpPr>
          <p:cNvPr id="31" name="TextBox 30"/>
          <p:cNvSpPr txBox="1"/>
          <p:nvPr/>
        </p:nvSpPr>
        <p:spPr>
          <a:xfrm>
            <a:off x="2333244" y="5257801"/>
            <a:ext cx="685800" cy="584776"/>
          </a:xfrm>
          <a:prstGeom prst="rect">
            <a:avLst/>
          </a:prstGeom>
          <a:noFill/>
        </p:spPr>
        <p:txBody>
          <a:bodyPr wrap="square" rtlCol="0">
            <a:spAutoFit/>
          </a:bodyPr>
          <a:lstStyle/>
          <a:p>
            <a:pPr algn="ctr"/>
            <a:r>
              <a:rPr lang="en-US" sz="3200" b="1" dirty="0"/>
              <a:t>x</a:t>
            </a:r>
          </a:p>
        </p:txBody>
      </p:sp>
      <p:sp>
        <p:nvSpPr>
          <p:cNvPr id="32" name="TextBox 31"/>
          <p:cNvSpPr txBox="1"/>
          <p:nvPr/>
        </p:nvSpPr>
        <p:spPr>
          <a:xfrm>
            <a:off x="5295900" y="5237546"/>
            <a:ext cx="685800" cy="584776"/>
          </a:xfrm>
          <a:prstGeom prst="rect">
            <a:avLst/>
          </a:prstGeom>
          <a:noFill/>
        </p:spPr>
        <p:txBody>
          <a:bodyPr wrap="square" rtlCol="0">
            <a:spAutoFit/>
          </a:bodyPr>
          <a:lstStyle/>
          <a:p>
            <a:pPr algn="ctr"/>
            <a:r>
              <a:rPr lang="en-US" sz="3200" b="1" dirty="0" smtClean="0"/>
              <a:t>=</a:t>
            </a:r>
            <a:endParaRPr lang="en-US" sz="3200" b="1" dirty="0"/>
          </a:p>
        </p:txBody>
      </p:sp>
      <p:sp>
        <p:nvSpPr>
          <p:cNvPr id="33" name="Rounded Rectangle 32"/>
          <p:cNvSpPr/>
          <p:nvPr/>
        </p:nvSpPr>
        <p:spPr>
          <a:xfrm>
            <a:off x="6239256" y="4654197"/>
            <a:ext cx="1476756" cy="18567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Water withdrawals by 3 digit NAICS and county</a:t>
            </a:r>
            <a:endParaRPr lang="en-US" sz="1600" dirty="0">
              <a:solidFill>
                <a:schemeClr val="tx1"/>
              </a:solidFill>
            </a:endParaRPr>
          </a:p>
        </p:txBody>
      </p:sp>
      <p:grpSp>
        <p:nvGrpSpPr>
          <p:cNvPr id="7" name="Group 6"/>
          <p:cNvGrpSpPr/>
          <p:nvPr/>
        </p:nvGrpSpPr>
        <p:grpSpPr>
          <a:xfrm>
            <a:off x="5638800" y="646211"/>
            <a:ext cx="3182112" cy="756779"/>
            <a:chOff x="5638800" y="646211"/>
            <a:chExt cx="3182112" cy="756778"/>
          </a:xfrm>
        </p:grpSpPr>
        <p:sp>
          <p:nvSpPr>
            <p:cNvPr id="3" name="Rounded Rectangle 2"/>
            <p:cNvSpPr/>
            <p:nvPr/>
          </p:nvSpPr>
          <p:spPr>
            <a:xfrm>
              <a:off x="5638800" y="685800"/>
              <a:ext cx="780288"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5638800" y="906201"/>
              <a:ext cx="780288" cy="228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5638800" y="1134801"/>
              <a:ext cx="780288" cy="2286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471252" y="646211"/>
              <a:ext cx="1353312" cy="307777"/>
            </a:xfrm>
            <a:prstGeom prst="rect">
              <a:avLst/>
            </a:prstGeom>
            <a:noFill/>
          </p:spPr>
          <p:txBody>
            <a:bodyPr wrap="square" rtlCol="0">
              <a:spAutoFit/>
            </a:bodyPr>
            <a:lstStyle/>
            <a:p>
              <a:r>
                <a:rPr lang="en-US" sz="1400" dirty="0" smtClean="0"/>
                <a:t>Data</a:t>
              </a:r>
              <a:endParaRPr lang="en-US" sz="1400" dirty="0"/>
            </a:p>
          </p:txBody>
        </p:sp>
        <p:sp>
          <p:nvSpPr>
            <p:cNvPr id="28" name="TextBox 27"/>
            <p:cNvSpPr txBox="1"/>
            <p:nvPr/>
          </p:nvSpPr>
          <p:spPr>
            <a:xfrm>
              <a:off x="6477000" y="866612"/>
              <a:ext cx="2343912" cy="307777"/>
            </a:xfrm>
            <a:prstGeom prst="rect">
              <a:avLst/>
            </a:prstGeom>
            <a:noFill/>
          </p:spPr>
          <p:txBody>
            <a:bodyPr wrap="square" rtlCol="0">
              <a:spAutoFit/>
            </a:bodyPr>
            <a:lstStyle/>
            <a:p>
              <a:r>
                <a:rPr lang="en-US" sz="1400" dirty="0" smtClean="0"/>
                <a:t>Intermediate calculation</a:t>
              </a:r>
              <a:endParaRPr lang="en-US" sz="1400" dirty="0"/>
            </a:p>
          </p:txBody>
        </p:sp>
        <p:sp>
          <p:nvSpPr>
            <p:cNvPr id="30" name="TextBox 29"/>
            <p:cNvSpPr txBox="1"/>
            <p:nvPr/>
          </p:nvSpPr>
          <p:spPr>
            <a:xfrm>
              <a:off x="6477000" y="1095212"/>
              <a:ext cx="1353312" cy="307777"/>
            </a:xfrm>
            <a:prstGeom prst="rect">
              <a:avLst/>
            </a:prstGeom>
            <a:noFill/>
          </p:spPr>
          <p:txBody>
            <a:bodyPr wrap="square" rtlCol="0">
              <a:spAutoFit/>
            </a:bodyPr>
            <a:lstStyle/>
            <a:p>
              <a:r>
                <a:rPr lang="en-US" sz="1400" dirty="0" smtClean="0"/>
                <a:t>Result</a:t>
              </a:r>
              <a:endParaRPr lang="en-US" sz="1400" dirty="0"/>
            </a:p>
          </p:txBody>
        </p:sp>
      </p:grpSp>
      <p:sp>
        <p:nvSpPr>
          <p:cNvPr id="8" name="Right Arrow 7"/>
          <p:cNvSpPr/>
          <p:nvPr/>
        </p:nvSpPr>
        <p:spPr>
          <a:xfrm>
            <a:off x="2250948" y="2387025"/>
            <a:ext cx="489204" cy="639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831985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143000"/>
          </a:xfrm>
        </p:spPr>
        <p:txBody>
          <a:bodyPr>
            <a:noAutofit/>
          </a:bodyPr>
          <a:lstStyle/>
          <a:p>
            <a:r>
              <a:rPr lang="en-US" sz="3200" dirty="0" smtClean="0"/>
              <a:t>Analysis Approach Flow Chart: Consumptive and by End-Use</a:t>
            </a:r>
            <a:endParaRPr lang="en-US" sz="3200" dirty="0"/>
          </a:p>
        </p:txBody>
      </p:sp>
      <p:sp>
        <p:nvSpPr>
          <p:cNvPr id="5" name="Rounded Rectangle 4"/>
          <p:cNvSpPr/>
          <p:nvPr/>
        </p:nvSpPr>
        <p:spPr>
          <a:xfrm>
            <a:off x="5334000" y="1845871"/>
            <a:ext cx="1476756" cy="18567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Water withdrawals by 3 digit NAICS and county</a:t>
            </a:r>
            <a:endParaRPr lang="en-US" dirty="0">
              <a:solidFill>
                <a:schemeClr val="tx1"/>
              </a:solidFill>
            </a:endParaRPr>
          </a:p>
        </p:txBody>
      </p:sp>
      <p:cxnSp>
        <p:nvCxnSpPr>
          <p:cNvPr id="6" name="Straight Arrow Connector 5"/>
          <p:cNvCxnSpPr/>
          <p:nvPr/>
        </p:nvCxnSpPr>
        <p:spPr>
          <a:xfrm>
            <a:off x="2501636" y="2774252"/>
            <a:ext cx="512064"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7350252" y="1842781"/>
            <a:ext cx="1565148" cy="1828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Water consumption by 3 digit NAICS and county</a:t>
            </a:r>
            <a:endParaRPr lang="en-US" dirty="0">
              <a:solidFill>
                <a:schemeClr val="tx1"/>
              </a:solidFill>
            </a:endParaRPr>
          </a:p>
        </p:txBody>
      </p:sp>
      <p:cxnSp>
        <p:nvCxnSpPr>
          <p:cNvPr id="8" name="Straight Arrow Connector 7"/>
          <p:cNvCxnSpPr>
            <a:stCxn id="5" idx="3"/>
            <a:endCxn id="7" idx="1"/>
          </p:cNvCxnSpPr>
          <p:nvPr/>
        </p:nvCxnSpPr>
        <p:spPr>
          <a:xfrm flipV="1">
            <a:off x="6810756" y="2757182"/>
            <a:ext cx="539496" cy="1707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977636" y="1873833"/>
            <a:ext cx="15240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Canadian Industrial Water Survey: water consumption by 3 digit NAICS code</a:t>
            </a:r>
            <a:endParaRPr lang="en-US" sz="1400" dirty="0"/>
          </a:p>
        </p:txBody>
      </p:sp>
      <p:sp>
        <p:nvSpPr>
          <p:cNvPr id="10" name="Rounded Rectangle 9"/>
          <p:cNvSpPr/>
          <p:nvPr/>
        </p:nvSpPr>
        <p:spPr>
          <a:xfrm>
            <a:off x="2987040" y="1859852"/>
            <a:ext cx="1661160" cy="1828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Percent of total withdrawals that is consumptive for each 3 digit NAICS Canadian sector</a:t>
            </a:r>
            <a:endParaRPr lang="en-US" sz="1400" dirty="0">
              <a:solidFill>
                <a:schemeClr val="tx1"/>
              </a:solidFill>
            </a:endParaRPr>
          </a:p>
        </p:txBody>
      </p:sp>
      <p:sp>
        <p:nvSpPr>
          <p:cNvPr id="11" name="TextBox 10"/>
          <p:cNvSpPr txBox="1"/>
          <p:nvPr/>
        </p:nvSpPr>
        <p:spPr>
          <a:xfrm>
            <a:off x="4648200" y="2481866"/>
            <a:ext cx="685800" cy="584776"/>
          </a:xfrm>
          <a:prstGeom prst="rect">
            <a:avLst/>
          </a:prstGeom>
          <a:noFill/>
        </p:spPr>
        <p:txBody>
          <a:bodyPr wrap="square" rtlCol="0">
            <a:spAutoFit/>
          </a:bodyPr>
          <a:lstStyle/>
          <a:p>
            <a:pPr algn="ctr"/>
            <a:r>
              <a:rPr lang="en-US" sz="3200" b="1" dirty="0"/>
              <a:t>x</a:t>
            </a:r>
          </a:p>
        </p:txBody>
      </p:sp>
      <p:cxnSp>
        <p:nvCxnSpPr>
          <p:cNvPr id="15" name="Straight Connector 14"/>
          <p:cNvCxnSpPr/>
          <p:nvPr/>
        </p:nvCxnSpPr>
        <p:spPr>
          <a:xfrm>
            <a:off x="152400" y="4114800"/>
            <a:ext cx="8763000" cy="0"/>
          </a:xfrm>
          <a:prstGeom prst="line">
            <a:avLst/>
          </a:prstGeom>
          <a:ln w="762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8600" y="1842782"/>
            <a:ext cx="738664" cy="1828799"/>
          </a:xfrm>
          <a:prstGeom prst="rect">
            <a:avLst/>
          </a:prstGeom>
          <a:noFill/>
        </p:spPr>
        <p:txBody>
          <a:bodyPr vert="vert270" wrap="square" rtlCol="0">
            <a:spAutoFit/>
          </a:bodyPr>
          <a:lstStyle/>
          <a:p>
            <a:pPr algn="ctr"/>
            <a:r>
              <a:rPr lang="en-US" dirty="0" smtClean="0"/>
              <a:t>Consumptive Water Use</a:t>
            </a:r>
            <a:endParaRPr lang="en-US" dirty="0"/>
          </a:p>
        </p:txBody>
      </p:sp>
      <p:sp>
        <p:nvSpPr>
          <p:cNvPr id="18" name="TextBox 17"/>
          <p:cNvSpPr txBox="1"/>
          <p:nvPr/>
        </p:nvSpPr>
        <p:spPr>
          <a:xfrm>
            <a:off x="274661" y="4572002"/>
            <a:ext cx="738664" cy="1828799"/>
          </a:xfrm>
          <a:prstGeom prst="rect">
            <a:avLst/>
          </a:prstGeom>
          <a:noFill/>
        </p:spPr>
        <p:txBody>
          <a:bodyPr vert="vert270" wrap="square" rtlCol="0">
            <a:spAutoFit/>
          </a:bodyPr>
          <a:lstStyle/>
          <a:p>
            <a:pPr algn="ctr"/>
            <a:r>
              <a:rPr lang="en-US" dirty="0" smtClean="0"/>
              <a:t>Water Use by End Use</a:t>
            </a:r>
            <a:endParaRPr lang="en-US" dirty="0"/>
          </a:p>
        </p:txBody>
      </p:sp>
      <p:sp>
        <p:nvSpPr>
          <p:cNvPr id="19" name="Rounded Rectangle 18"/>
          <p:cNvSpPr/>
          <p:nvPr/>
        </p:nvSpPr>
        <p:spPr>
          <a:xfrm>
            <a:off x="3124200" y="4514789"/>
            <a:ext cx="1524000" cy="20384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Canadian Industrial Water Survey: water withdrawals by end use by 3 digit NAICS code</a:t>
            </a:r>
            <a:endParaRPr lang="en-US" sz="1600" dirty="0"/>
          </a:p>
        </p:txBody>
      </p:sp>
      <p:cxnSp>
        <p:nvCxnSpPr>
          <p:cNvPr id="20" name="Straight Arrow Connector 19"/>
          <p:cNvCxnSpPr/>
          <p:nvPr/>
        </p:nvCxnSpPr>
        <p:spPr>
          <a:xfrm>
            <a:off x="4735068" y="5443169"/>
            <a:ext cx="512064"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5314709" y="4514788"/>
            <a:ext cx="1476756" cy="203841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Water Use by End Use for each 3 digit NAICS Canadian sector</a:t>
            </a:r>
            <a:endParaRPr lang="en-US" sz="1600" dirty="0">
              <a:solidFill>
                <a:schemeClr val="tx1"/>
              </a:solidFill>
            </a:endParaRPr>
          </a:p>
        </p:txBody>
      </p:sp>
    </p:spTree>
    <p:extLst>
      <p:ext uri="{BB962C8B-B14F-4D97-AF65-F5344CB8AC3E}">
        <p14:creationId xmlns:p14="http://schemas.microsoft.com/office/powerpoint/2010/main" val="104592338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2246235" y="1578498"/>
            <a:ext cx="1804769" cy="523214"/>
          </a:xfrm>
          <a:prstGeom prst="rect">
            <a:avLst/>
          </a:prstGeom>
          <a:noFill/>
        </p:spPr>
        <p:txBody>
          <a:bodyPr wrap="square" lIns="91433" tIns="45717" rIns="91433" bIns="45717" rtlCol="0">
            <a:spAutoFit/>
          </a:bodyPr>
          <a:lstStyle/>
          <a:p>
            <a:pPr defTabSz="457168"/>
            <a:r>
              <a:rPr lang="en-US" sz="1600" dirty="0">
                <a:latin typeface="Arial" pitchFamily="-106" charset="0"/>
                <a:ea typeface="ＭＳ Ｐゴシック" pitchFamily="-106" charset="-128"/>
              </a:rPr>
              <a:t>Unit Operation 1 </a:t>
            </a:r>
            <a:r>
              <a:rPr lang="en-US" sz="1200" dirty="0">
                <a:latin typeface="Arial" pitchFamily="-106" charset="0"/>
                <a:ea typeface="ＭＳ Ｐゴシック" pitchFamily="-106" charset="-128"/>
              </a:rPr>
              <a:t>(e.g., intake)</a:t>
            </a:r>
          </a:p>
        </p:txBody>
      </p:sp>
      <p:sp>
        <p:nvSpPr>
          <p:cNvPr id="42" name="Plus 41"/>
          <p:cNvSpPr/>
          <p:nvPr/>
        </p:nvSpPr>
        <p:spPr>
          <a:xfrm>
            <a:off x="1215077" y="3110378"/>
            <a:ext cx="327059" cy="316075"/>
          </a:xfrm>
          <a:prstGeom prst="mathPlus">
            <a:avLst/>
          </a:prstGeom>
          <a:solidFill>
            <a:schemeClr val="tx1"/>
          </a:solidFill>
        </p:spPr>
        <p:style>
          <a:lnRef idx="0">
            <a:schemeClr val="dk1"/>
          </a:lnRef>
          <a:fillRef idx="3">
            <a:schemeClr val="dk1"/>
          </a:fillRef>
          <a:effectRef idx="3">
            <a:schemeClr val="dk1"/>
          </a:effectRef>
          <a:fontRef idx="minor">
            <a:schemeClr val="lt1"/>
          </a:fontRef>
        </p:style>
        <p:txBody>
          <a:bodyPr lIns="91433" tIns="45717" rIns="91433" bIns="45717" rtlCol="0" anchor="ctr"/>
          <a:lstStyle/>
          <a:p>
            <a:pPr algn="ctr" defTabSz="457168"/>
            <a:endParaRPr lang="en-US">
              <a:solidFill>
                <a:prstClr val="white"/>
              </a:solidFill>
            </a:endParaRPr>
          </a:p>
        </p:txBody>
      </p:sp>
      <p:sp>
        <p:nvSpPr>
          <p:cNvPr id="43" name="Plus 42"/>
          <p:cNvSpPr/>
          <p:nvPr/>
        </p:nvSpPr>
        <p:spPr>
          <a:xfrm>
            <a:off x="1201894" y="1998473"/>
            <a:ext cx="327059" cy="316075"/>
          </a:xfrm>
          <a:prstGeom prst="mathPlus">
            <a:avLst/>
          </a:prstGeom>
          <a:solidFill>
            <a:schemeClr val="tx1"/>
          </a:solidFill>
        </p:spPr>
        <p:style>
          <a:lnRef idx="0">
            <a:schemeClr val="dk1"/>
          </a:lnRef>
          <a:fillRef idx="3">
            <a:schemeClr val="dk1"/>
          </a:fillRef>
          <a:effectRef idx="3">
            <a:schemeClr val="dk1"/>
          </a:effectRef>
          <a:fontRef idx="minor">
            <a:schemeClr val="lt1"/>
          </a:fontRef>
        </p:style>
        <p:txBody>
          <a:bodyPr lIns="91433" tIns="45717" rIns="91433" bIns="45717" rtlCol="0" anchor="ctr"/>
          <a:lstStyle/>
          <a:p>
            <a:pPr algn="ctr" defTabSz="457168"/>
            <a:endParaRPr lang="en-US">
              <a:solidFill>
                <a:prstClr val="white"/>
              </a:solidFill>
            </a:endParaRPr>
          </a:p>
        </p:txBody>
      </p:sp>
      <p:sp>
        <p:nvSpPr>
          <p:cNvPr id="44" name="Plus 43"/>
          <p:cNvSpPr/>
          <p:nvPr/>
        </p:nvSpPr>
        <p:spPr>
          <a:xfrm>
            <a:off x="1201893" y="4184685"/>
            <a:ext cx="327059" cy="316075"/>
          </a:xfrm>
          <a:prstGeom prst="mathPlus">
            <a:avLst/>
          </a:prstGeom>
          <a:solidFill>
            <a:schemeClr val="tx1"/>
          </a:solidFill>
        </p:spPr>
        <p:style>
          <a:lnRef idx="0">
            <a:schemeClr val="dk1"/>
          </a:lnRef>
          <a:fillRef idx="3">
            <a:schemeClr val="dk1"/>
          </a:fillRef>
          <a:effectRef idx="3">
            <a:schemeClr val="dk1"/>
          </a:effectRef>
          <a:fontRef idx="minor">
            <a:schemeClr val="lt1"/>
          </a:fontRef>
        </p:style>
        <p:txBody>
          <a:bodyPr lIns="91433" tIns="45717" rIns="91433" bIns="45717" rtlCol="0" anchor="ctr"/>
          <a:lstStyle/>
          <a:p>
            <a:pPr algn="ctr" defTabSz="457168"/>
            <a:endParaRPr lang="en-US">
              <a:solidFill>
                <a:prstClr val="white"/>
              </a:solidFill>
            </a:endParaRPr>
          </a:p>
        </p:txBody>
      </p:sp>
      <p:sp>
        <p:nvSpPr>
          <p:cNvPr id="45" name="Plus 44"/>
          <p:cNvSpPr/>
          <p:nvPr/>
        </p:nvSpPr>
        <p:spPr>
          <a:xfrm>
            <a:off x="1208477" y="5335069"/>
            <a:ext cx="327059" cy="316075"/>
          </a:xfrm>
          <a:prstGeom prst="mathPlus">
            <a:avLst/>
          </a:prstGeom>
          <a:solidFill>
            <a:schemeClr val="tx1"/>
          </a:solidFill>
        </p:spPr>
        <p:style>
          <a:lnRef idx="0">
            <a:schemeClr val="dk1"/>
          </a:lnRef>
          <a:fillRef idx="3">
            <a:schemeClr val="dk1"/>
          </a:fillRef>
          <a:effectRef idx="3">
            <a:schemeClr val="dk1"/>
          </a:effectRef>
          <a:fontRef idx="minor">
            <a:schemeClr val="lt1"/>
          </a:fontRef>
        </p:style>
        <p:txBody>
          <a:bodyPr lIns="91433" tIns="45717" rIns="91433" bIns="45717" rtlCol="0" anchor="ctr"/>
          <a:lstStyle/>
          <a:p>
            <a:pPr algn="ctr" defTabSz="457168"/>
            <a:endParaRPr lang="en-US">
              <a:solidFill>
                <a:prstClr val="white"/>
              </a:solidFill>
            </a:endParaRPr>
          </a:p>
        </p:txBody>
      </p:sp>
      <p:sp>
        <p:nvSpPr>
          <p:cNvPr id="46" name="TextBox 45"/>
          <p:cNvSpPr txBox="1"/>
          <p:nvPr/>
        </p:nvSpPr>
        <p:spPr>
          <a:xfrm>
            <a:off x="2280872" y="2596358"/>
            <a:ext cx="1770132" cy="584769"/>
          </a:xfrm>
          <a:prstGeom prst="rect">
            <a:avLst/>
          </a:prstGeom>
          <a:noFill/>
        </p:spPr>
        <p:txBody>
          <a:bodyPr wrap="square" lIns="91433" tIns="45717" rIns="91433" bIns="45717" rtlCol="0">
            <a:spAutoFit/>
          </a:bodyPr>
          <a:lstStyle/>
          <a:p>
            <a:pPr defTabSz="457168"/>
            <a:r>
              <a:rPr lang="en-US" sz="1600" dirty="0">
                <a:latin typeface="Arial" pitchFamily="-106" charset="0"/>
                <a:ea typeface="ＭＳ Ｐゴシック" pitchFamily="-106" charset="-128"/>
              </a:rPr>
              <a:t>Unit Operation 2</a:t>
            </a:r>
          </a:p>
          <a:p>
            <a:pPr defTabSz="457168"/>
            <a:r>
              <a:rPr lang="en-US" sz="1200" dirty="0">
                <a:latin typeface="Arial" pitchFamily="-106" charset="0"/>
                <a:ea typeface="ＭＳ Ｐゴシック" pitchFamily="-106" charset="-128"/>
              </a:rPr>
              <a:t>(e.g., pretreatment</a:t>
            </a:r>
            <a:r>
              <a:rPr lang="en-US" sz="1600" dirty="0">
                <a:latin typeface="Arial" pitchFamily="-106" charset="0"/>
                <a:ea typeface="ＭＳ Ｐゴシック" pitchFamily="-106" charset="-128"/>
              </a:rPr>
              <a:t>)</a:t>
            </a:r>
          </a:p>
        </p:txBody>
      </p:sp>
      <p:sp>
        <p:nvSpPr>
          <p:cNvPr id="47" name="TextBox 46"/>
          <p:cNvSpPr txBox="1"/>
          <p:nvPr/>
        </p:nvSpPr>
        <p:spPr>
          <a:xfrm>
            <a:off x="2260952" y="3646309"/>
            <a:ext cx="1790052" cy="584769"/>
          </a:xfrm>
          <a:prstGeom prst="rect">
            <a:avLst/>
          </a:prstGeom>
          <a:noFill/>
        </p:spPr>
        <p:txBody>
          <a:bodyPr wrap="square" lIns="91433" tIns="45717" rIns="91433" bIns="45717" rtlCol="0">
            <a:spAutoFit/>
          </a:bodyPr>
          <a:lstStyle/>
          <a:p>
            <a:pPr defTabSz="457168"/>
            <a:r>
              <a:rPr lang="en-US" sz="1600" dirty="0">
                <a:latin typeface="Arial" pitchFamily="-106" charset="0"/>
                <a:ea typeface="ＭＳ Ｐゴシック" pitchFamily="-106" charset="-128"/>
              </a:rPr>
              <a:t>Unit Operation 3</a:t>
            </a:r>
          </a:p>
          <a:p>
            <a:pPr defTabSz="457168"/>
            <a:r>
              <a:rPr lang="en-US" sz="1200" dirty="0">
                <a:latin typeface="Arial" pitchFamily="-106" charset="0"/>
                <a:ea typeface="ＭＳ Ｐゴシック" pitchFamily="-106" charset="-128"/>
              </a:rPr>
              <a:t>(e.g., desalination</a:t>
            </a:r>
            <a:r>
              <a:rPr lang="en-US" sz="1600" dirty="0">
                <a:latin typeface="Arial" pitchFamily="-106" charset="0"/>
                <a:ea typeface="ＭＳ Ｐゴシック" pitchFamily="-106" charset="-128"/>
              </a:rPr>
              <a:t>)</a:t>
            </a:r>
          </a:p>
        </p:txBody>
      </p:sp>
      <p:sp>
        <p:nvSpPr>
          <p:cNvPr id="48" name="TextBox 47"/>
          <p:cNvSpPr txBox="1"/>
          <p:nvPr/>
        </p:nvSpPr>
        <p:spPr>
          <a:xfrm>
            <a:off x="2246236" y="4717441"/>
            <a:ext cx="1804768" cy="523214"/>
          </a:xfrm>
          <a:prstGeom prst="rect">
            <a:avLst/>
          </a:prstGeom>
          <a:noFill/>
        </p:spPr>
        <p:txBody>
          <a:bodyPr wrap="square" lIns="91433" tIns="45717" rIns="91433" bIns="45717" rtlCol="0">
            <a:spAutoFit/>
          </a:bodyPr>
          <a:lstStyle/>
          <a:p>
            <a:pPr defTabSz="457168"/>
            <a:r>
              <a:rPr lang="en-US" sz="1600" dirty="0">
                <a:latin typeface="Arial" pitchFamily="-106" charset="0"/>
                <a:ea typeface="ＭＳ Ｐゴシック" pitchFamily="-106" charset="-128"/>
              </a:rPr>
              <a:t>Unit Operation 4</a:t>
            </a:r>
          </a:p>
          <a:p>
            <a:pPr defTabSz="457168"/>
            <a:r>
              <a:rPr lang="en-US" sz="1200" dirty="0">
                <a:latin typeface="Arial" pitchFamily="-106" charset="0"/>
                <a:ea typeface="ＭＳ Ｐゴシック" pitchFamily="-106" charset="-128"/>
              </a:rPr>
              <a:t>(e.g., post-treatment)</a:t>
            </a:r>
            <a:endParaRPr lang="en-US" sz="1400" dirty="0">
              <a:latin typeface="Arial" pitchFamily="-106" charset="0"/>
              <a:ea typeface="ＭＳ Ｐゴシック" pitchFamily="-106" charset="-128"/>
            </a:endParaRPr>
          </a:p>
        </p:txBody>
      </p:sp>
      <p:sp>
        <p:nvSpPr>
          <p:cNvPr id="49" name="TextBox 48"/>
          <p:cNvSpPr txBox="1"/>
          <p:nvPr/>
        </p:nvSpPr>
        <p:spPr>
          <a:xfrm>
            <a:off x="2246236" y="5824824"/>
            <a:ext cx="1804768" cy="707880"/>
          </a:xfrm>
          <a:prstGeom prst="rect">
            <a:avLst/>
          </a:prstGeom>
          <a:noFill/>
        </p:spPr>
        <p:txBody>
          <a:bodyPr wrap="square" lIns="91433" tIns="45717" rIns="91433" bIns="45717" rtlCol="0">
            <a:spAutoFit/>
          </a:bodyPr>
          <a:lstStyle/>
          <a:p>
            <a:pPr defTabSz="457168"/>
            <a:r>
              <a:rPr lang="en-US" sz="1600" dirty="0">
                <a:latin typeface="Arial" pitchFamily="-106" charset="0"/>
                <a:ea typeface="ＭＳ Ｐゴシック" pitchFamily="-106" charset="-128"/>
              </a:rPr>
              <a:t>Unit Operation 5</a:t>
            </a:r>
          </a:p>
          <a:p>
            <a:pPr defTabSz="457168"/>
            <a:r>
              <a:rPr lang="en-US" sz="1200" dirty="0">
                <a:latin typeface="Arial" pitchFamily="-106" charset="0"/>
                <a:ea typeface="ＭＳ Ｐゴシック" pitchFamily="-106" charset="-128"/>
              </a:rPr>
              <a:t>(e.g., concentrate management)</a:t>
            </a:r>
          </a:p>
        </p:txBody>
      </p:sp>
      <p:sp>
        <p:nvSpPr>
          <p:cNvPr id="50" name="Equal 49"/>
          <p:cNvSpPr/>
          <p:nvPr/>
        </p:nvSpPr>
        <p:spPr>
          <a:xfrm>
            <a:off x="4051005" y="3200400"/>
            <a:ext cx="659218" cy="515621"/>
          </a:xfrm>
          <a:prstGeom prst="mathEqual">
            <a:avLst/>
          </a:prstGeom>
          <a:solidFill>
            <a:schemeClr val="tx1"/>
          </a:solidFill>
        </p:spPr>
        <p:style>
          <a:lnRef idx="0">
            <a:schemeClr val="dk1"/>
          </a:lnRef>
          <a:fillRef idx="3">
            <a:schemeClr val="dk1"/>
          </a:fillRef>
          <a:effectRef idx="3">
            <a:schemeClr val="dk1"/>
          </a:effectRef>
          <a:fontRef idx="minor">
            <a:schemeClr val="lt1"/>
          </a:fontRef>
        </p:style>
        <p:txBody>
          <a:bodyPr lIns="91433" tIns="45717" rIns="91433" bIns="45717" rtlCol="0" anchor="ctr"/>
          <a:lstStyle/>
          <a:p>
            <a:pPr algn="ctr" defTabSz="457168"/>
            <a:endParaRPr lang="en-US">
              <a:solidFill>
                <a:srgbClr val="4F81BD"/>
              </a:solidFill>
            </a:endParaRPr>
          </a:p>
        </p:txBody>
      </p:sp>
      <p:sp>
        <p:nvSpPr>
          <p:cNvPr id="131" name="TextBox 130"/>
          <p:cNvSpPr txBox="1"/>
          <p:nvPr/>
        </p:nvSpPr>
        <p:spPr>
          <a:xfrm>
            <a:off x="5021547" y="1800966"/>
            <a:ext cx="3404709" cy="369326"/>
          </a:xfrm>
          <a:prstGeom prst="rect">
            <a:avLst/>
          </a:prstGeom>
          <a:noFill/>
        </p:spPr>
        <p:txBody>
          <a:bodyPr wrap="square" lIns="91433" tIns="45717" rIns="91433" bIns="45717" rtlCol="0">
            <a:spAutoFit/>
          </a:bodyPr>
          <a:lstStyle/>
          <a:p>
            <a:pPr algn="ctr" defTabSz="457168"/>
            <a:r>
              <a:rPr lang="en-US" dirty="0">
                <a:latin typeface="Arial" pitchFamily="-106" charset="0"/>
                <a:ea typeface="ＭＳ Ｐゴシック" pitchFamily="-106" charset="-128"/>
              </a:rPr>
              <a:t>Industry or Sector-Wide</a:t>
            </a:r>
          </a:p>
        </p:txBody>
      </p:sp>
      <p:sp>
        <p:nvSpPr>
          <p:cNvPr id="2" name="Title 1"/>
          <p:cNvSpPr>
            <a:spLocks noGrp="1"/>
          </p:cNvSpPr>
          <p:nvPr>
            <p:ph type="title"/>
          </p:nvPr>
        </p:nvSpPr>
        <p:spPr>
          <a:xfrm>
            <a:off x="712684" y="173001"/>
            <a:ext cx="7505700" cy="736600"/>
          </a:xfrm>
        </p:spPr>
        <p:txBody>
          <a:bodyPr>
            <a:normAutofit/>
          </a:bodyPr>
          <a:lstStyle/>
          <a:p>
            <a:r>
              <a:rPr lang="en-US" sz="2400" b="1" dirty="0">
                <a:solidFill>
                  <a:srgbClr val="376092"/>
                </a:solidFill>
              </a:rPr>
              <a:t>Energy Bandwidth Concept</a:t>
            </a:r>
          </a:p>
        </p:txBody>
      </p:sp>
      <p:sp>
        <p:nvSpPr>
          <p:cNvPr id="51" name="Rectangle 50"/>
          <p:cNvSpPr/>
          <p:nvPr/>
        </p:nvSpPr>
        <p:spPr>
          <a:xfrm>
            <a:off x="4619786" y="4876800"/>
            <a:ext cx="4208234" cy="1248143"/>
          </a:xfrm>
          <a:prstGeom prst="rect">
            <a:avLst/>
          </a:prstGeom>
          <a:solidFill>
            <a:schemeClr val="accent4">
              <a:lumMod val="20000"/>
              <a:lumOff val="80000"/>
            </a:schemeClr>
          </a:solidFill>
        </p:spPr>
        <p:txBody>
          <a:bodyPr wrap="square" lIns="91433" tIns="45717" rIns="91433" bIns="45717">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168"/>
            <a:r>
              <a:rPr lang="en-US" b="1" dirty="0">
                <a:solidFill>
                  <a:prstClr val="black"/>
                </a:solidFill>
              </a:rPr>
              <a:t>Energy bandwidth studies </a:t>
            </a:r>
            <a:r>
              <a:rPr lang="en-US" dirty="0">
                <a:solidFill>
                  <a:prstClr val="black"/>
                </a:solidFill>
              </a:rPr>
              <a:t>frame the range (or </a:t>
            </a:r>
            <a:r>
              <a:rPr lang="en-US" i="1" dirty="0">
                <a:solidFill>
                  <a:prstClr val="black"/>
                </a:solidFill>
              </a:rPr>
              <a:t>bandwidth</a:t>
            </a:r>
            <a:r>
              <a:rPr lang="en-US" dirty="0">
                <a:solidFill>
                  <a:prstClr val="black"/>
                </a:solidFill>
              </a:rPr>
              <a:t>) of potential energy savings, and the technology opportunities to realize those savings.</a:t>
            </a:r>
          </a:p>
        </p:txBody>
      </p:sp>
      <p:grpSp>
        <p:nvGrpSpPr>
          <p:cNvPr id="52" name="Group 51"/>
          <p:cNvGrpSpPr/>
          <p:nvPr/>
        </p:nvGrpSpPr>
        <p:grpSpPr>
          <a:xfrm>
            <a:off x="5021547" y="2597092"/>
            <a:ext cx="3404709" cy="1301659"/>
            <a:chOff x="1388072" y="2224214"/>
            <a:chExt cx="6994934" cy="1963833"/>
          </a:xfrm>
        </p:grpSpPr>
        <p:sp>
          <p:nvSpPr>
            <p:cNvPr id="53" name="Rectangle 52"/>
            <p:cNvSpPr/>
            <p:nvPr/>
          </p:nvSpPr>
          <p:spPr>
            <a:xfrm>
              <a:off x="1388072" y="2224214"/>
              <a:ext cx="355260" cy="1920240"/>
            </a:xfrm>
            <a:prstGeom prst="rect">
              <a:avLst/>
            </a:prstGeom>
          </p:spPr>
          <p:style>
            <a:lnRef idx="0">
              <a:schemeClr val="accent1"/>
            </a:lnRef>
            <a:fillRef idx="3">
              <a:schemeClr val="accent1"/>
            </a:fillRef>
            <a:effectRef idx="3">
              <a:schemeClr val="accent1"/>
            </a:effectRef>
            <a:fontRef idx="minor">
              <a:schemeClr val="lt1"/>
            </a:fontRef>
          </p:style>
          <p:txBody>
            <a:bodyPr lIns="99276" tIns="49638" rIns="99276" bIns="49638" rtlCol="0" anchor="ctr"/>
            <a:lstStyle/>
            <a:p>
              <a:pPr algn="ctr" defTabSz="457168"/>
              <a:endParaRPr lang="en-US">
                <a:solidFill>
                  <a:prstClr val="white"/>
                </a:solidFill>
              </a:endParaRPr>
            </a:p>
          </p:txBody>
        </p:sp>
        <p:sp>
          <p:nvSpPr>
            <p:cNvPr id="54" name="Rectangle 53"/>
            <p:cNvSpPr/>
            <p:nvPr/>
          </p:nvSpPr>
          <p:spPr>
            <a:xfrm>
              <a:off x="4594540" y="2267806"/>
              <a:ext cx="355260" cy="1920240"/>
            </a:xfrm>
            <a:prstGeom prst="rect">
              <a:avLst/>
            </a:prstGeom>
          </p:spPr>
          <p:style>
            <a:lnRef idx="0">
              <a:schemeClr val="accent1"/>
            </a:lnRef>
            <a:fillRef idx="3">
              <a:schemeClr val="accent1"/>
            </a:fillRef>
            <a:effectRef idx="3">
              <a:schemeClr val="accent1"/>
            </a:effectRef>
            <a:fontRef idx="minor">
              <a:schemeClr val="lt1"/>
            </a:fontRef>
          </p:style>
          <p:txBody>
            <a:bodyPr lIns="99276" tIns="49638" rIns="99276" bIns="49638" rtlCol="0" anchor="ctr"/>
            <a:lstStyle/>
            <a:p>
              <a:pPr algn="ctr" defTabSz="457168"/>
              <a:endParaRPr lang="en-US">
                <a:solidFill>
                  <a:prstClr val="white"/>
                </a:solidFill>
              </a:endParaRPr>
            </a:p>
          </p:txBody>
        </p:sp>
        <p:sp>
          <p:nvSpPr>
            <p:cNvPr id="55" name="Rectangle 54"/>
            <p:cNvSpPr/>
            <p:nvPr/>
          </p:nvSpPr>
          <p:spPr>
            <a:xfrm>
              <a:off x="8027746" y="2267807"/>
              <a:ext cx="355260" cy="1920240"/>
            </a:xfrm>
            <a:prstGeom prst="rect">
              <a:avLst/>
            </a:prstGeom>
          </p:spPr>
          <p:style>
            <a:lnRef idx="0">
              <a:schemeClr val="accent1"/>
            </a:lnRef>
            <a:fillRef idx="3">
              <a:schemeClr val="accent1"/>
            </a:fillRef>
            <a:effectRef idx="3">
              <a:schemeClr val="accent1"/>
            </a:effectRef>
            <a:fontRef idx="minor">
              <a:schemeClr val="lt1"/>
            </a:fontRef>
          </p:style>
          <p:txBody>
            <a:bodyPr lIns="99276" tIns="49638" rIns="99276" bIns="49638" rtlCol="0" anchor="ctr"/>
            <a:lstStyle/>
            <a:p>
              <a:pPr algn="ctr" defTabSz="457168"/>
              <a:endParaRPr lang="en-US">
                <a:solidFill>
                  <a:prstClr val="white"/>
                </a:solidFill>
              </a:endParaRPr>
            </a:p>
          </p:txBody>
        </p:sp>
        <p:sp>
          <p:nvSpPr>
            <p:cNvPr id="64" name="Right Arrow 63"/>
            <p:cNvSpPr/>
            <p:nvPr/>
          </p:nvSpPr>
          <p:spPr>
            <a:xfrm>
              <a:off x="1996020" y="2893805"/>
              <a:ext cx="2402028" cy="416560"/>
            </a:xfrm>
            <a:prstGeom prst="rightArrow">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defTabSz="457168"/>
              <a:endParaRPr lang="en-US" sz="1700">
                <a:solidFill>
                  <a:prstClr val="white"/>
                </a:solidFill>
              </a:endParaRPr>
            </a:p>
          </p:txBody>
        </p:sp>
        <p:sp>
          <p:nvSpPr>
            <p:cNvPr id="60" name="Right Arrow 59"/>
            <p:cNvSpPr/>
            <p:nvPr/>
          </p:nvSpPr>
          <p:spPr>
            <a:xfrm>
              <a:off x="5287759" y="2893805"/>
              <a:ext cx="2402028" cy="416560"/>
            </a:xfrm>
            <a:prstGeom prst="rightArrow">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defTabSz="457168"/>
              <a:endParaRPr lang="en-US" sz="1700">
                <a:solidFill>
                  <a:prstClr val="white"/>
                </a:solidFill>
              </a:endParaRPr>
            </a:p>
          </p:txBody>
        </p:sp>
      </p:grpSp>
      <p:grpSp>
        <p:nvGrpSpPr>
          <p:cNvPr id="67" name="Group 66"/>
          <p:cNvGrpSpPr/>
          <p:nvPr/>
        </p:nvGrpSpPr>
        <p:grpSpPr>
          <a:xfrm>
            <a:off x="714895" y="1454426"/>
            <a:ext cx="1332645" cy="509756"/>
            <a:chOff x="1388072" y="2224214"/>
            <a:chExt cx="6994934" cy="1963833"/>
          </a:xfrm>
        </p:grpSpPr>
        <p:sp>
          <p:nvSpPr>
            <p:cNvPr id="68" name="Rectangle 67"/>
            <p:cNvSpPr/>
            <p:nvPr/>
          </p:nvSpPr>
          <p:spPr>
            <a:xfrm>
              <a:off x="1388072" y="2224214"/>
              <a:ext cx="355260" cy="1920240"/>
            </a:xfrm>
            <a:prstGeom prst="rect">
              <a:avLst/>
            </a:prstGeom>
          </p:spPr>
          <p:style>
            <a:lnRef idx="0">
              <a:schemeClr val="accent1"/>
            </a:lnRef>
            <a:fillRef idx="3">
              <a:schemeClr val="accent1"/>
            </a:fillRef>
            <a:effectRef idx="3">
              <a:schemeClr val="accent1"/>
            </a:effectRef>
            <a:fontRef idx="minor">
              <a:schemeClr val="lt1"/>
            </a:fontRef>
          </p:style>
          <p:txBody>
            <a:bodyPr lIns="99276" tIns="49638" rIns="99276" bIns="49638" rtlCol="0" anchor="ctr"/>
            <a:lstStyle/>
            <a:p>
              <a:pPr algn="ctr" defTabSz="457168"/>
              <a:endParaRPr lang="en-US">
                <a:solidFill>
                  <a:prstClr val="white"/>
                </a:solidFill>
              </a:endParaRPr>
            </a:p>
          </p:txBody>
        </p:sp>
        <p:sp>
          <p:nvSpPr>
            <p:cNvPr id="71" name="Rectangle 70"/>
            <p:cNvSpPr/>
            <p:nvPr/>
          </p:nvSpPr>
          <p:spPr>
            <a:xfrm>
              <a:off x="4594540" y="2267806"/>
              <a:ext cx="355260" cy="1920240"/>
            </a:xfrm>
            <a:prstGeom prst="rect">
              <a:avLst/>
            </a:prstGeom>
          </p:spPr>
          <p:style>
            <a:lnRef idx="0">
              <a:schemeClr val="accent1"/>
            </a:lnRef>
            <a:fillRef idx="3">
              <a:schemeClr val="accent1"/>
            </a:fillRef>
            <a:effectRef idx="3">
              <a:schemeClr val="accent1"/>
            </a:effectRef>
            <a:fontRef idx="minor">
              <a:schemeClr val="lt1"/>
            </a:fontRef>
          </p:style>
          <p:txBody>
            <a:bodyPr lIns="99276" tIns="49638" rIns="99276" bIns="49638" rtlCol="0" anchor="ctr"/>
            <a:lstStyle/>
            <a:p>
              <a:pPr algn="ctr" defTabSz="457168"/>
              <a:endParaRPr lang="en-US">
                <a:solidFill>
                  <a:prstClr val="white"/>
                </a:solidFill>
              </a:endParaRPr>
            </a:p>
          </p:txBody>
        </p:sp>
        <p:sp>
          <p:nvSpPr>
            <p:cNvPr id="72" name="Rectangle 71"/>
            <p:cNvSpPr/>
            <p:nvPr/>
          </p:nvSpPr>
          <p:spPr>
            <a:xfrm>
              <a:off x="8027746" y="2267807"/>
              <a:ext cx="355260" cy="1920240"/>
            </a:xfrm>
            <a:prstGeom prst="rect">
              <a:avLst/>
            </a:prstGeom>
          </p:spPr>
          <p:style>
            <a:lnRef idx="0">
              <a:schemeClr val="accent1"/>
            </a:lnRef>
            <a:fillRef idx="3">
              <a:schemeClr val="accent1"/>
            </a:fillRef>
            <a:effectRef idx="3">
              <a:schemeClr val="accent1"/>
            </a:effectRef>
            <a:fontRef idx="minor">
              <a:schemeClr val="lt1"/>
            </a:fontRef>
          </p:style>
          <p:txBody>
            <a:bodyPr lIns="99276" tIns="49638" rIns="99276" bIns="49638" rtlCol="0" anchor="ctr"/>
            <a:lstStyle/>
            <a:p>
              <a:pPr algn="ctr" defTabSz="457168"/>
              <a:endParaRPr lang="en-US">
                <a:solidFill>
                  <a:prstClr val="white"/>
                </a:solidFill>
              </a:endParaRPr>
            </a:p>
          </p:txBody>
        </p:sp>
        <p:sp>
          <p:nvSpPr>
            <p:cNvPr id="73" name="Right Arrow 72"/>
            <p:cNvSpPr/>
            <p:nvPr/>
          </p:nvSpPr>
          <p:spPr>
            <a:xfrm>
              <a:off x="1996020" y="2893805"/>
              <a:ext cx="2402028" cy="416560"/>
            </a:xfrm>
            <a:prstGeom prst="rightArrow">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defTabSz="457168"/>
              <a:endParaRPr lang="en-US" sz="1700">
                <a:solidFill>
                  <a:prstClr val="white"/>
                </a:solidFill>
              </a:endParaRPr>
            </a:p>
          </p:txBody>
        </p:sp>
        <p:sp>
          <p:nvSpPr>
            <p:cNvPr id="74" name="Right Arrow 73"/>
            <p:cNvSpPr/>
            <p:nvPr/>
          </p:nvSpPr>
          <p:spPr>
            <a:xfrm>
              <a:off x="5287759" y="2893805"/>
              <a:ext cx="2402028" cy="416560"/>
            </a:xfrm>
            <a:prstGeom prst="rightArrow">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defTabSz="457168"/>
              <a:endParaRPr lang="en-US" sz="1700">
                <a:solidFill>
                  <a:prstClr val="white"/>
                </a:solidFill>
              </a:endParaRPr>
            </a:p>
          </p:txBody>
        </p:sp>
      </p:grpSp>
      <p:grpSp>
        <p:nvGrpSpPr>
          <p:cNvPr id="75" name="Group 74"/>
          <p:cNvGrpSpPr/>
          <p:nvPr/>
        </p:nvGrpSpPr>
        <p:grpSpPr>
          <a:xfrm>
            <a:off x="724635" y="2472624"/>
            <a:ext cx="1332645" cy="509756"/>
            <a:chOff x="1388072" y="2224214"/>
            <a:chExt cx="6994934" cy="1963833"/>
          </a:xfrm>
        </p:grpSpPr>
        <p:sp>
          <p:nvSpPr>
            <p:cNvPr id="76" name="Rectangle 75"/>
            <p:cNvSpPr/>
            <p:nvPr/>
          </p:nvSpPr>
          <p:spPr>
            <a:xfrm>
              <a:off x="1388072" y="2224214"/>
              <a:ext cx="355260" cy="1920240"/>
            </a:xfrm>
            <a:prstGeom prst="rect">
              <a:avLst/>
            </a:prstGeom>
          </p:spPr>
          <p:style>
            <a:lnRef idx="0">
              <a:schemeClr val="accent1"/>
            </a:lnRef>
            <a:fillRef idx="3">
              <a:schemeClr val="accent1"/>
            </a:fillRef>
            <a:effectRef idx="3">
              <a:schemeClr val="accent1"/>
            </a:effectRef>
            <a:fontRef idx="minor">
              <a:schemeClr val="lt1"/>
            </a:fontRef>
          </p:style>
          <p:txBody>
            <a:bodyPr lIns="99276" tIns="49638" rIns="99276" bIns="49638" rtlCol="0" anchor="ctr"/>
            <a:lstStyle/>
            <a:p>
              <a:pPr algn="ctr" defTabSz="457168"/>
              <a:endParaRPr lang="en-US">
                <a:solidFill>
                  <a:prstClr val="white"/>
                </a:solidFill>
              </a:endParaRPr>
            </a:p>
          </p:txBody>
        </p:sp>
        <p:sp>
          <p:nvSpPr>
            <p:cNvPr id="77" name="Rectangle 76"/>
            <p:cNvSpPr/>
            <p:nvPr/>
          </p:nvSpPr>
          <p:spPr>
            <a:xfrm>
              <a:off x="4594540" y="2267806"/>
              <a:ext cx="355260" cy="1920240"/>
            </a:xfrm>
            <a:prstGeom prst="rect">
              <a:avLst/>
            </a:prstGeom>
          </p:spPr>
          <p:style>
            <a:lnRef idx="0">
              <a:schemeClr val="accent1"/>
            </a:lnRef>
            <a:fillRef idx="3">
              <a:schemeClr val="accent1"/>
            </a:fillRef>
            <a:effectRef idx="3">
              <a:schemeClr val="accent1"/>
            </a:effectRef>
            <a:fontRef idx="minor">
              <a:schemeClr val="lt1"/>
            </a:fontRef>
          </p:style>
          <p:txBody>
            <a:bodyPr lIns="99276" tIns="49638" rIns="99276" bIns="49638" rtlCol="0" anchor="ctr"/>
            <a:lstStyle/>
            <a:p>
              <a:pPr algn="ctr" defTabSz="457168"/>
              <a:endParaRPr lang="en-US">
                <a:solidFill>
                  <a:prstClr val="white"/>
                </a:solidFill>
              </a:endParaRPr>
            </a:p>
          </p:txBody>
        </p:sp>
        <p:sp>
          <p:nvSpPr>
            <p:cNvPr id="78" name="Rectangle 77"/>
            <p:cNvSpPr/>
            <p:nvPr/>
          </p:nvSpPr>
          <p:spPr>
            <a:xfrm>
              <a:off x="8027746" y="2267807"/>
              <a:ext cx="355260" cy="1920240"/>
            </a:xfrm>
            <a:prstGeom prst="rect">
              <a:avLst/>
            </a:prstGeom>
          </p:spPr>
          <p:style>
            <a:lnRef idx="0">
              <a:schemeClr val="accent1"/>
            </a:lnRef>
            <a:fillRef idx="3">
              <a:schemeClr val="accent1"/>
            </a:fillRef>
            <a:effectRef idx="3">
              <a:schemeClr val="accent1"/>
            </a:effectRef>
            <a:fontRef idx="minor">
              <a:schemeClr val="lt1"/>
            </a:fontRef>
          </p:style>
          <p:txBody>
            <a:bodyPr lIns="99276" tIns="49638" rIns="99276" bIns="49638" rtlCol="0" anchor="ctr"/>
            <a:lstStyle/>
            <a:p>
              <a:pPr algn="ctr" defTabSz="457168"/>
              <a:endParaRPr lang="en-US">
                <a:solidFill>
                  <a:prstClr val="white"/>
                </a:solidFill>
              </a:endParaRPr>
            </a:p>
          </p:txBody>
        </p:sp>
        <p:sp>
          <p:nvSpPr>
            <p:cNvPr id="79" name="Right Arrow 78"/>
            <p:cNvSpPr/>
            <p:nvPr/>
          </p:nvSpPr>
          <p:spPr>
            <a:xfrm>
              <a:off x="1996020" y="2893805"/>
              <a:ext cx="2402028" cy="416560"/>
            </a:xfrm>
            <a:prstGeom prst="rightArrow">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defTabSz="457168"/>
              <a:endParaRPr lang="en-US" sz="1700">
                <a:solidFill>
                  <a:prstClr val="white"/>
                </a:solidFill>
              </a:endParaRPr>
            </a:p>
          </p:txBody>
        </p:sp>
        <p:sp>
          <p:nvSpPr>
            <p:cNvPr id="80" name="Right Arrow 79"/>
            <p:cNvSpPr/>
            <p:nvPr/>
          </p:nvSpPr>
          <p:spPr>
            <a:xfrm>
              <a:off x="5287759" y="2893805"/>
              <a:ext cx="2402028" cy="416560"/>
            </a:xfrm>
            <a:prstGeom prst="rightArrow">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defTabSz="457168"/>
              <a:endParaRPr lang="en-US" sz="1700">
                <a:solidFill>
                  <a:prstClr val="white"/>
                </a:solidFill>
              </a:endParaRPr>
            </a:p>
          </p:txBody>
        </p:sp>
      </p:grpSp>
      <p:grpSp>
        <p:nvGrpSpPr>
          <p:cNvPr id="81" name="Group 80"/>
          <p:cNvGrpSpPr/>
          <p:nvPr/>
        </p:nvGrpSpPr>
        <p:grpSpPr>
          <a:xfrm>
            <a:off x="748736" y="3541621"/>
            <a:ext cx="1332645" cy="509756"/>
            <a:chOff x="1388072" y="2224214"/>
            <a:chExt cx="6994934" cy="1963833"/>
          </a:xfrm>
        </p:grpSpPr>
        <p:sp>
          <p:nvSpPr>
            <p:cNvPr id="82" name="Rectangle 81"/>
            <p:cNvSpPr/>
            <p:nvPr/>
          </p:nvSpPr>
          <p:spPr>
            <a:xfrm>
              <a:off x="1388072" y="2224214"/>
              <a:ext cx="355260" cy="1920240"/>
            </a:xfrm>
            <a:prstGeom prst="rect">
              <a:avLst/>
            </a:prstGeom>
          </p:spPr>
          <p:style>
            <a:lnRef idx="0">
              <a:schemeClr val="accent1"/>
            </a:lnRef>
            <a:fillRef idx="3">
              <a:schemeClr val="accent1"/>
            </a:fillRef>
            <a:effectRef idx="3">
              <a:schemeClr val="accent1"/>
            </a:effectRef>
            <a:fontRef idx="minor">
              <a:schemeClr val="lt1"/>
            </a:fontRef>
          </p:style>
          <p:txBody>
            <a:bodyPr lIns="99276" tIns="49638" rIns="99276" bIns="49638" rtlCol="0" anchor="ctr"/>
            <a:lstStyle/>
            <a:p>
              <a:pPr algn="ctr" defTabSz="457168"/>
              <a:endParaRPr lang="en-US">
                <a:solidFill>
                  <a:prstClr val="white"/>
                </a:solidFill>
              </a:endParaRPr>
            </a:p>
          </p:txBody>
        </p:sp>
        <p:sp>
          <p:nvSpPr>
            <p:cNvPr id="83" name="Rectangle 82"/>
            <p:cNvSpPr/>
            <p:nvPr/>
          </p:nvSpPr>
          <p:spPr>
            <a:xfrm>
              <a:off x="4594540" y="2267806"/>
              <a:ext cx="355260" cy="1920240"/>
            </a:xfrm>
            <a:prstGeom prst="rect">
              <a:avLst/>
            </a:prstGeom>
          </p:spPr>
          <p:style>
            <a:lnRef idx="0">
              <a:schemeClr val="accent1"/>
            </a:lnRef>
            <a:fillRef idx="3">
              <a:schemeClr val="accent1"/>
            </a:fillRef>
            <a:effectRef idx="3">
              <a:schemeClr val="accent1"/>
            </a:effectRef>
            <a:fontRef idx="minor">
              <a:schemeClr val="lt1"/>
            </a:fontRef>
          </p:style>
          <p:txBody>
            <a:bodyPr lIns="99276" tIns="49638" rIns="99276" bIns="49638" rtlCol="0" anchor="ctr"/>
            <a:lstStyle/>
            <a:p>
              <a:pPr algn="ctr" defTabSz="457168"/>
              <a:endParaRPr lang="en-US">
                <a:solidFill>
                  <a:prstClr val="white"/>
                </a:solidFill>
              </a:endParaRPr>
            </a:p>
          </p:txBody>
        </p:sp>
        <p:sp>
          <p:nvSpPr>
            <p:cNvPr id="84" name="Rectangle 83"/>
            <p:cNvSpPr/>
            <p:nvPr/>
          </p:nvSpPr>
          <p:spPr>
            <a:xfrm>
              <a:off x="8027746" y="2267807"/>
              <a:ext cx="355260" cy="1920240"/>
            </a:xfrm>
            <a:prstGeom prst="rect">
              <a:avLst/>
            </a:prstGeom>
          </p:spPr>
          <p:style>
            <a:lnRef idx="0">
              <a:schemeClr val="accent1"/>
            </a:lnRef>
            <a:fillRef idx="3">
              <a:schemeClr val="accent1"/>
            </a:fillRef>
            <a:effectRef idx="3">
              <a:schemeClr val="accent1"/>
            </a:effectRef>
            <a:fontRef idx="minor">
              <a:schemeClr val="lt1"/>
            </a:fontRef>
          </p:style>
          <p:txBody>
            <a:bodyPr lIns="99276" tIns="49638" rIns="99276" bIns="49638" rtlCol="0" anchor="ctr"/>
            <a:lstStyle/>
            <a:p>
              <a:pPr algn="ctr" defTabSz="457168"/>
              <a:endParaRPr lang="en-US">
                <a:solidFill>
                  <a:prstClr val="white"/>
                </a:solidFill>
              </a:endParaRPr>
            </a:p>
          </p:txBody>
        </p:sp>
        <p:sp>
          <p:nvSpPr>
            <p:cNvPr id="85" name="Right Arrow 84"/>
            <p:cNvSpPr/>
            <p:nvPr/>
          </p:nvSpPr>
          <p:spPr>
            <a:xfrm>
              <a:off x="1996020" y="2893805"/>
              <a:ext cx="2402028" cy="416560"/>
            </a:xfrm>
            <a:prstGeom prst="rightArrow">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defTabSz="457168"/>
              <a:endParaRPr lang="en-US" sz="1700">
                <a:solidFill>
                  <a:prstClr val="white"/>
                </a:solidFill>
              </a:endParaRPr>
            </a:p>
          </p:txBody>
        </p:sp>
        <p:sp>
          <p:nvSpPr>
            <p:cNvPr id="86" name="Right Arrow 85"/>
            <p:cNvSpPr/>
            <p:nvPr/>
          </p:nvSpPr>
          <p:spPr>
            <a:xfrm>
              <a:off x="5287759" y="2893805"/>
              <a:ext cx="2402028" cy="416560"/>
            </a:xfrm>
            <a:prstGeom prst="rightArrow">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defTabSz="457168"/>
              <a:endParaRPr lang="en-US" sz="1700">
                <a:solidFill>
                  <a:prstClr val="white"/>
                </a:solidFill>
              </a:endParaRPr>
            </a:p>
          </p:txBody>
        </p:sp>
      </p:grpSp>
      <p:grpSp>
        <p:nvGrpSpPr>
          <p:cNvPr id="87" name="Group 86"/>
          <p:cNvGrpSpPr/>
          <p:nvPr/>
        </p:nvGrpSpPr>
        <p:grpSpPr>
          <a:xfrm>
            <a:off x="727137" y="4647191"/>
            <a:ext cx="1332645" cy="509756"/>
            <a:chOff x="1388072" y="2224214"/>
            <a:chExt cx="6994934" cy="1963833"/>
          </a:xfrm>
        </p:grpSpPr>
        <p:sp>
          <p:nvSpPr>
            <p:cNvPr id="88" name="Rectangle 87"/>
            <p:cNvSpPr/>
            <p:nvPr/>
          </p:nvSpPr>
          <p:spPr>
            <a:xfrm>
              <a:off x="1388072" y="2224214"/>
              <a:ext cx="355260" cy="1920240"/>
            </a:xfrm>
            <a:prstGeom prst="rect">
              <a:avLst/>
            </a:prstGeom>
          </p:spPr>
          <p:style>
            <a:lnRef idx="0">
              <a:schemeClr val="accent1"/>
            </a:lnRef>
            <a:fillRef idx="3">
              <a:schemeClr val="accent1"/>
            </a:fillRef>
            <a:effectRef idx="3">
              <a:schemeClr val="accent1"/>
            </a:effectRef>
            <a:fontRef idx="minor">
              <a:schemeClr val="lt1"/>
            </a:fontRef>
          </p:style>
          <p:txBody>
            <a:bodyPr lIns="99276" tIns="49638" rIns="99276" bIns="49638" rtlCol="0" anchor="ctr"/>
            <a:lstStyle/>
            <a:p>
              <a:pPr algn="ctr" defTabSz="457168"/>
              <a:endParaRPr lang="en-US">
                <a:solidFill>
                  <a:prstClr val="white"/>
                </a:solidFill>
              </a:endParaRPr>
            </a:p>
          </p:txBody>
        </p:sp>
        <p:sp>
          <p:nvSpPr>
            <p:cNvPr id="89" name="Rectangle 88"/>
            <p:cNvSpPr/>
            <p:nvPr/>
          </p:nvSpPr>
          <p:spPr>
            <a:xfrm>
              <a:off x="4594540" y="2267806"/>
              <a:ext cx="355260" cy="1920240"/>
            </a:xfrm>
            <a:prstGeom prst="rect">
              <a:avLst/>
            </a:prstGeom>
          </p:spPr>
          <p:style>
            <a:lnRef idx="0">
              <a:schemeClr val="accent1"/>
            </a:lnRef>
            <a:fillRef idx="3">
              <a:schemeClr val="accent1"/>
            </a:fillRef>
            <a:effectRef idx="3">
              <a:schemeClr val="accent1"/>
            </a:effectRef>
            <a:fontRef idx="minor">
              <a:schemeClr val="lt1"/>
            </a:fontRef>
          </p:style>
          <p:txBody>
            <a:bodyPr lIns="99276" tIns="49638" rIns="99276" bIns="49638" rtlCol="0" anchor="ctr"/>
            <a:lstStyle/>
            <a:p>
              <a:pPr algn="ctr" defTabSz="457168"/>
              <a:endParaRPr lang="en-US">
                <a:solidFill>
                  <a:prstClr val="white"/>
                </a:solidFill>
              </a:endParaRPr>
            </a:p>
          </p:txBody>
        </p:sp>
        <p:sp>
          <p:nvSpPr>
            <p:cNvPr id="90" name="Rectangle 89"/>
            <p:cNvSpPr/>
            <p:nvPr/>
          </p:nvSpPr>
          <p:spPr>
            <a:xfrm>
              <a:off x="8027746" y="2267807"/>
              <a:ext cx="355260" cy="1920240"/>
            </a:xfrm>
            <a:prstGeom prst="rect">
              <a:avLst/>
            </a:prstGeom>
          </p:spPr>
          <p:style>
            <a:lnRef idx="0">
              <a:schemeClr val="accent1"/>
            </a:lnRef>
            <a:fillRef idx="3">
              <a:schemeClr val="accent1"/>
            </a:fillRef>
            <a:effectRef idx="3">
              <a:schemeClr val="accent1"/>
            </a:effectRef>
            <a:fontRef idx="minor">
              <a:schemeClr val="lt1"/>
            </a:fontRef>
          </p:style>
          <p:txBody>
            <a:bodyPr lIns="99276" tIns="49638" rIns="99276" bIns="49638" rtlCol="0" anchor="ctr"/>
            <a:lstStyle/>
            <a:p>
              <a:pPr algn="ctr" defTabSz="457168"/>
              <a:endParaRPr lang="en-US">
                <a:solidFill>
                  <a:prstClr val="white"/>
                </a:solidFill>
              </a:endParaRPr>
            </a:p>
          </p:txBody>
        </p:sp>
        <p:sp>
          <p:nvSpPr>
            <p:cNvPr id="91" name="Right Arrow 90"/>
            <p:cNvSpPr/>
            <p:nvPr/>
          </p:nvSpPr>
          <p:spPr>
            <a:xfrm>
              <a:off x="1996020" y="2893805"/>
              <a:ext cx="2402028" cy="416560"/>
            </a:xfrm>
            <a:prstGeom prst="rightArrow">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defTabSz="457168"/>
              <a:endParaRPr lang="en-US" sz="1700">
                <a:solidFill>
                  <a:prstClr val="white"/>
                </a:solidFill>
              </a:endParaRPr>
            </a:p>
          </p:txBody>
        </p:sp>
        <p:sp>
          <p:nvSpPr>
            <p:cNvPr id="92" name="Right Arrow 91"/>
            <p:cNvSpPr/>
            <p:nvPr/>
          </p:nvSpPr>
          <p:spPr>
            <a:xfrm>
              <a:off x="5287759" y="2893805"/>
              <a:ext cx="2402028" cy="416560"/>
            </a:xfrm>
            <a:prstGeom prst="rightArrow">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defTabSz="457168"/>
              <a:endParaRPr lang="en-US" sz="1700">
                <a:solidFill>
                  <a:prstClr val="white"/>
                </a:solidFill>
              </a:endParaRPr>
            </a:p>
          </p:txBody>
        </p:sp>
      </p:grpSp>
      <p:grpSp>
        <p:nvGrpSpPr>
          <p:cNvPr id="93" name="Group 92"/>
          <p:cNvGrpSpPr/>
          <p:nvPr/>
        </p:nvGrpSpPr>
        <p:grpSpPr>
          <a:xfrm>
            <a:off x="723562" y="5776891"/>
            <a:ext cx="1332645" cy="509756"/>
            <a:chOff x="1388072" y="2224214"/>
            <a:chExt cx="6994934" cy="1963833"/>
          </a:xfrm>
        </p:grpSpPr>
        <p:sp>
          <p:nvSpPr>
            <p:cNvPr id="94" name="Rectangle 93"/>
            <p:cNvSpPr/>
            <p:nvPr/>
          </p:nvSpPr>
          <p:spPr>
            <a:xfrm>
              <a:off x="1388072" y="2224214"/>
              <a:ext cx="355260" cy="1920240"/>
            </a:xfrm>
            <a:prstGeom prst="rect">
              <a:avLst/>
            </a:prstGeom>
          </p:spPr>
          <p:style>
            <a:lnRef idx="0">
              <a:schemeClr val="accent1"/>
            </a:lnRef>
            <a:fillRef idx="3">
              <a:schemeClr val="accent1"/>
            </a:fillRef>
            <a:effectRef idx="3">
              <a:schemeClr val="accent1"/>
            </a:effectRef>
            <a:fontRef idx="minor">
              <a:schemeClr val="lt1"/>
            </a:fontRef>
          </p:style>
          <p:txBody>
            <a:bodyPr lIns="99276" tIns="49638" rIns="99276" bIns="49638" rtlCol="0" anchor="ctr"/>
            <a:lstStyle/>
            <a:p>
              <a:pPr algn="ctr" defTabSz="457168"/>
              <a:endParaRPr lang="en-US">
                <a:solidFill>
                  <a:prstClr val="white"/>
                </a:solidFill>
              </a:endParaRPr>
            </a:p>
          </p:txBody>
        </p:sp>
        <p:sp>
          <p:nvSpPr>
            <p:cNvPr id="95" name="Rectangle 94"/>
            <p:cNvSpPr/>
            <p:nvPr/>
          </p:nvSpPr>
          <p:spPr>
            <a:xfrm>
              <a:off x="4594540" y="2267806"/>
              <a:ext cx="355260" cy="1920240"/>
            </a:xfrm>
            <a:prstGeom prst="rect">
              <a:avLst/>
            </a:prstGeom>
          </p:spPr>
          <p:style>
            <a:lnRef idx="0">
              <a:schemeClr val="accent1"/>
            </a:lnRef>
            <a:fillRef idx="3">
              <a:schemeClr val="accent1"/>
            </a:fillRef>
            <a:effectRef idx="3">
              <a:schemeClr val="accent1"/>
            </a:effectRef>
            <a:fontRef idx="minor">
              <a:schemeClr val="lt1"/>
            </a:fontRef>
          </p:style>
          <p:txBody>
            <a:bodyPr lIns="99276" tIns="49638" rIns="99276" bIns="49638" rtlCol="0" anchor="ctr"/>
            <a:lstStyle/>
            <a:p>
              <a:pPr algn="ctr" defTabSz="457168"/>
              <a:endParaRPr lang="en-US">
                <a:solidFill>
                  <a:prstClr val="white"/>
                </a:solidFill>
              </a:endParaRPr>
            </a:p>
          </p:txBody>
        </p:sp>
        <p:sp>
          <p:nvSpPr>
            <p:cNvPr id="96" name="Rectangle 95"/>
            <p:cNvSpPr/>
            <p:nvPr/>
          </p:nvSpPr>
          <p:spPr>
            <a:xfrm>
              <a:off x="8027746" y="2267807"/>
              <a:ext cx="355260" cy="1920240"/>
            </a:xfrm>
            <a:prstGeom prst="rect">
              <a:avLst/>
            </a:prstGeom>
          </p:spPr>
          <p:style>
            <a:lnRef idx="0">
              <a:schemeClr val="accent1"/>
            </a:lnRef>
            <a:fillRef idx="3">
              <a:schemeClr val="accent1"/>
            </a:fillRef>
            <a:effectRef idx="3">
              <a:schemeClr val="accent1"/>
            </a:effectRef>
            <a:fontRef idx="minor">
              <a:schemeClr val="lt1"/>
            </a:fontRef>
          </p:style>
          <p:txBody>
            <a:bodyPr lIns="99276" tIns="49638" rIns="99276" bIns="49638" rtlCol="0" anchor="ctr"/>
            <a:lstStyle/>
            <a:p>
              <a:pPr algn="ctr" defTabSz="457168"/>
              <a:endParaRPr lang="en-US">
                <a:solidFill>
                  <a:prstClr val="white"/>
                </a:solidFill>
              </a:endParaRPr>
            </a:p>
          </p:txBody>
        </p:sp>
        <p:sp>
          <p:nvSpPr>
            <p:cNvPr id="97" name="Right Arrow 96"/>
            <p:cNvSpPr/>
            <p:nvPr/>
          </p:nvSpPr>
          <p:spPr>
            <a:xfrm>
              <a:off x="1996020" y="2893805"/>
              <a:ext cx="2402028" cy="416560"/>
            </a:xfrm>
            <a:prstGeom prst="rightArrow">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defTabSz="457168"/>
              <a:endParaRPr lang="en-US" sz="1700">
                <a:solidFill>
                  <a:prstClr val="white"/>
                </a:solidFill>
              </a:endParaRPr>
            </a:p>
          </p:txBody>
        </p:sp>
        <p:sp>
          <p:nvSpPr>
            <p:cNvPr id="98" name="Right Arrow 97"/>
            <p:cNvSpPr/>
            <p:nvPr/>
          </p:nvSpPr>
          <p:spPr>
            <a:xfrm>
              <a:off x="5287759" y="2893805"/>
              <a:ext cx="2402028" cy="416560"/>
            </a:xfrm>
            <a:prstGeom prst="rightArrow">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defTabSz="457168"/>
              <a:endParaRPr lang="en-US" sz="1700">
                <a:solidFill>
                  <a:prstClr val="white"/>
                </a:solidFill>
              </a:endParaRPr>
            </a:p>
          </p:txBody>
        </p:sp>
      </p:grpSp>
      <p:sp>
        <p:nvSpPr>
          <p:cNvPr id="3" name="TextBox 2"/>
          <p:cNvSpPr txBox="1"/>
          <p:nvPr/>
        </p:nvSpPr>
        <p:spPr>
          <a:xfrm>
            <a:off x="4800600" y="2221468"/>
            <a:ext cx="609600" cy="369332"/>
          </a:xfrm>
          <a:prstGeom prst="rect">
            <a:avLst/>
          </a:prstGeom>
          <a:noFill/>
        </p:spPr>
        <p:txBody>
          <a:bodyPr wrap="square" rtlCol="0">
            <a:spAutoFit/>
          </a:bodyPr>
          <a:lstStyle/>
          <a:p>
            <a:pPr algn="ctr"/>
            <a:r>
              <a:rPr lang="en-US" dirty="0" smtClean="0"/>
              <a:t>CT</a:t>
            </a:r>
            <a:endParaRPr lang="en-US" dirty="0"/>
          </a:p>
        </p:txBody>
      </p:sp>
      <p:sp>
        <p:nvSpPr>
          <p:cNvPr id="56" name="TextBox 55"/>
          <p:cNvSpPr txBox="1"/>
          <p:nvPr/>
        </p:nvSpPr>
        <p:spPr>
          <a:xfrm>
            <a:off x="6363920" y="2221468"/>
            <a:ext cx="609600" cy="369332"/>
          </a:xfrm>
          <a:prstGeom prst="rect">
            <a:avLst/>
          </a:prstGeom>
          <a:noFill/>
        </p:spPr>
        <p:txBody>
          <a:bodyPr wrap="square" rtlCol="0">
            <a:spAutoFit/>
          </a:bodyPr>
          <a:lstStyle/>
          <a:p>
            <a:pPr algn="ctr"/>
            <a:r>
              <a:rPr lang="en-US" dirty="0" smtClean="0"/>
              <a:t>SOA</a:t>
            </a:r>
            <a:endParaRPr lang="en-US" dirty="0"/>
          </a:p>
        </p:txBody>
      </p:sp>
      <p:sp>
        <p:nvSpPr>
          <p:cNvPr id="57" name="TextBox 56"/>
          <p:cNvSpPr txBox="1"/>
          <p:nvPr/>
        </p:nvSpPr>
        <p:spPr>
          <a:xfrm>
            <a:off x="8034996" y="2221468"/>
            <a:ext cx="609600" cy="369332"/>
          </a:xfrm>
          <a:prstGeom prst="rect">
            <a:avLst/>
          </a:prstGeom>
          <a:noFill/>
        </p:spPr>
        <p:txBody>
          <a:bodyPr wrap="square" rtlCol="0">
            <a:spAutoFit/>
          </a:bodyPr>
          <a:lstStyle/>
          <a:p>
            <a:pPr algn="ctr"/>
            <a:r>
              <a:rPr lang="en-US" dirty="0" smtClean="0"/>
              <a:t>PM</a:t>
            </a:r>
            <a:endParaRPr lang="en-US" dirty="0"/>
          </a:p>
        </p:txBody>
      </p:sp>
      <p:sp>
        <p:nvSpPr>
          <p:cNvPr id="4" name="Left Brace 3"/>
          <p:cNvSpPr/>
          <p:nvPr/>
        </p:nvSpPr>
        <p:spPr>
          <a:xfrm rot="16200000">
            <a:off x="5657648" y="3009956"/>
            <a:ext cx="521919" cy="106248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Left Brace 57"/>
          <p:cNvSpPr/>
          <p:nvPr/>
        </p:nvSpPr>
        <p:spPr>
          <a:xfrm rot="16200000">
            <a:off x="7252983" y="3046727"/>
            <a:ext cx="521919" cy="106248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5224709" y="3836027"/>
            <a:ext cx="1387795" cy="646331"/>
          </a:xfrm>
          <a:prstGeom prst="rect">
            <a:avLst/>
          </a:prstGeom>
          <a:noFill/>
        </p:spPr>
        <p:txBody>
          <a:bodyPr wrap="square" rtlCol="0">
            <a:spAutoFit/>
          </a:bodyPr>
          <a:lstStyle/>
          <a:p>
            <a:pPr algn="ctr"/>
            <a:r>
              <a:rPr lang="en-US" dirty="0" smtClean="0"/>
              <a:t>Current Opportunity</a:t>
            </a:r>
            <a:endParaRPr lang="en-US" dirty="0"/>
          </a:p>
        </p:txBody>
      </p:sp>
      <p:sp>
        <p:nvSpPr>
          <p:cNvPr id="59" name="TextBox 58"/>
          <p:cNvSpPr txBox="1"/>
          <p:nvPr/>
        </p:nvSpPr>
        <p:spPr>
          <a:xfrm>
            <a:off x="6820044" y="3810000"/>
            <a:ext cx="1387795" cy="646331"/>
          </a:xfrm>
          <a:prstGeom prst="rect">
            <a:avLst/>
          </a:prstGeom>
          <a:noFill/>
        </p:spPr>
        <p:txBody>
          <a:bodyPr wrap="square" rtlCol="0">
            <a:spAutoFit/>
          </a:bodyPr>
          <a:lstStyle/>
          <a:p>
            <a:pPr algn="ctr"/>
            <a:r>
              <a:rPr lang="en-US" dirty="0" smtClean="0"/>
              <a:t>R&amp;D Opportunity</a:t>
            </a:r>
            <a:endParaRPr lang="en-US" dirty="0"/>
          </a:p>
        </p:txBody>
      </p:sp>
      <p:sp>
        <p:nvSpPr>
          <p:cNvPr id="7" name="Slide Number Placeholder 6"/>
          <p:cNvSpPr>
            <a:spLocks noGrp="1"/>
          </p:cNvSpPr>
          <p:nvPr>
            <p:ph type="sldNum" sz="quarter" idx="4"/>
          </p:nvPr>
        </p:nvSpPr>
        <p:spPr/>
        <p:txBody>
          <a:bodyPr/>
          <a:lstStyle/>
          <a:p>
            <a:fld id="{1136933C-3588-4702-9BB6-6B5171D99713}" type="slidenum">
              <a:rPr lang="en-US" smtClean="0">
                <a:solidFill>
                  <a:srgbClr val="4F81BD">
                    <a:lumMod val="75000"/>
                  </a:srgbClr>
                </a:solidFill>
              </a:rPr>
              <a:pPr/>
              <a:t>55</a:t>
            </a:fld>
            <a:endParaRPr lang="en-US" dirty="0">
              <a:solidFill>
                <a:srgbClr val="4F81BD">
                  <a:lumMod val="75000"/>
                </a:srgbClr>
              </a:solidFill>
            </a:endParaRPr>
          </a:p>
        </p:txBody>
      </p:sp>
    </p:spTree>
    <p:extLst>
      <p:ext uri="{BB962C8B-B14F-4D97-AF65-F5344CB8AC3E}">
        <p14:creationId xmlns:p14="http://schemas.microsoft.com/office/powerpoint/2010/main" val="954823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8259" y="0"/>
            <a:ext cx="6172200" cy="544530"/>
          </a:xfrm>
        </p:spPr>
        <p:txBody>
          <a:bodyPr/>
          <a:lstStyle/>
          <a:p>
            <a:r>
              <a:rPr lang="en-US" sz="2800" dirty="0" smtClean="0"/>
              <a:t>Links to Bandwidths Studies</a:t>
            </a:r>
            <a:endParaRPr lang="en-US" sz="2800" dirty="0"/>
          </a:p>
        </p:txBody>
      </p:sp>
      <p:sp>
        <p:nvSpPr>
          <p:cNvPr id="3" name="Content Placeholder 2"/>
          <p:cNvSpPr>
            <a:spLocks noGrp="1"/>
          </p:cNvSpPr>
          <p:nvPr>
            <p:ph idx="1"/>
          </p:nvPr>
        </p:nvSpPr>
        <p:spPr>
          <a:xfrm>
            <a:off x="0" y="621120"/>
            <a:ext cx="9143999" cy="4891139"/>
          </a:xfrm>
        </p:spPr>
        <p:txBody>
          <a:bodyPr>
            <a:noAutofit/>
          </a:bodyPr>
          <a:lstStyle/>
          <a:p>
            <a:pPr>
              <a:spcBef>
                <a:spcPts val="0"/>
              </a:spcBef>
              <a:spcAft>
                <a:spcPts val="300"/>
              </a:spcAft>
            </a:pPr>
            <a:r>
              <a:rPr lang="en-US" sz="1400" dirty="0"/>
              <a:t>Chemicals Industry Energy Bandwidth Study, 2015. Available electronically at </a:t>
            </a:r>
            <a:r>
              <a:rPr lang="en-US" sz="1400" dirty="0">
                <a:hlinkClick r:id="rId2"/>
              </a:rPr>
              <a:t>http://energy.gov/sites/prod/files/2015/08/f26/chemical_bandwidth_report.pdf</a:t>
            </a:r>
            <a:endParaRPr lang="en-US" sz="1400" dirty="0"/>
          </a:p>
          <a:p>
            <a:pPr>
              <a:spcBef>
                <a:spcPts val="0"/>
              </a:spcBef>
              <a:spcAft>
                <a:spcPts val="300"/>
              </a:spcAft>
            </a:pPr>
            <a:r>
              <a:rPr lang="en-US" sz="1400" dirty="0"/>
              <a:t>Bandwidth Study on Energy Use and Potential Energy Saving Opportunities in U.S. Pulp and Paper Manufacturing, 2015. Available electronically at </a:t>
            </a:r>
            <a:r>
              <a:rPr lang="en-US" sz="1400" dirty="0">
                <a:hlinkClick r:id="rId3"/>
              </a:rPr>
              <a:t>http://energy.gov/sites/prod/files/2015/08/f26/pulp_and_paper_bandwidth_report.pdf</a:t>
            </a:r>
            <a:r>
              <a:rPr lang="en-US" sz="1400" dirty="0"/>
              <a:t> </a:t>
            </a:r>
          </a:p>
          <a:p>
            <a:pPr>
              <a:spcBef>
                <a:spcPts val="0"/>
              </a:spcBef>
              <a:spcAft>
                <a:spcPts val="300"/>
              </a:spcAft>
            </a:pPr>
            <a:r>
              <a:rPr lang="en-US" sz="1400" dirty="0"/>
              <a:t>Bandwidth Study on Energy Use and Potential Energy Saving Opportunities in U.S. Petroleum Refining, 2015. Available electronically at </a:t>
            </a:r>
            <a:r>
              <a:rPr lang="en-US" sz="1400" dirty="0">
                <a:hlinkClick r:id="rId4"/>
              </a:rPr>
              <a:t>http://energy.gov/sites/prod/files/2015/08/f26/petroleum_refining_bandwidth_report.pdf</a:t>
            </a:r>
            <a:endParaRPr lang="en-US" sz="1400" dirty="0"/>
          </a:p>
          <a:p>
            <a:pPr>
              <a:spcBef>
                <a:spcPts val="0"/>
              </a:spcBef>
              <a:spcAft>
                <a:spcPts val="300"/>
              </a:spcAft>
            </a:pPr>
            <a:r>
              <a:rPr lang="en-US" sz="1400" dirty="0"/>
              <a:t>Bandwidth Study on Energy Use and Potential Energy Saving Opportunities in U.S. Iron and Steel Manufacturing, 2015. Available electronically at http://energy.gov/sites/prod/files/2015/08/f26/iron_and_steel_bandwidth_report_0.pdf</a:t>
            </a:r>
          </a:p>
          <a:p>
            <a:pPr>
              <a:spcBef>
                <a:spcPts val="0"/>
              </a:spcBef>
              <a:spcAft>
                <a:spcPts val="300"/>
              </a:spcAft>
            </a:pPr>
            <a:r>
              <a:rPr lang="en-US" sz="1400" dirty="0"/>
              <a:t>Bandwidth Study on Energy Use and Potential Energy Saving Opportunities in Manufacturing of Lightweight Materials: Carbon Fiber Reinforced Polymer Composites, 2016 (DRAFT). Available electronically at </a:t>
            </a:r>
            <a:r>
              <a:rPr lang="en-US" sz="1400" dirty="0">
                <a:hlinkClick r:id="rId5"/>
              </a:rPr>
              <a:t>http://energy.gov/sites/prod/files/2016/04/f30/Carbon%20Fiber%20Report.pdf</a:t>
            </a:r>
            <a:endParaRPr lang="en-US" sz="1400" dirty="0"/>
          </a:p>
          <a:p>
            <a:pPr>
              <a:spcBef>
                <a:spcPts val="0"/>
              </a:spcBef>
              <a:spcAft>
                <a:spcPts val="300"/>
              </a:spcAft>
            </a:pPr>
            <a:r>
              <a:rPr lang="en-US" sz="1400" dirty="0"/>
              <a:t>Bandwidth Study on Energy Use and Potential Energy Saving Opportunities in Manufacturing of Lightweight Materials: Glass Fiber Reinforced Polymer Composites, 2016 (DRAFT). Available electronically at </a:t>
            </a:r>
            <a:r>
              <a:rPr lang="en-US" sz="1400" dirty="0">
                <a:hlinkClick r:id="rId6"/>
              </a:rPr>
              <a:t>http://energy.gov/sites/prod/files/2016/04/f30/Glass%20Fiber%20Report.pdf</a:t>
            </a:r>
            <a:endParaRPr lang="en-US" sz="1400" dirty="0"/>
          </a:p>
          <a:p>
            <a:pPr>
              <a:spcBef>
                <a:spcPts val="0"/>
              </a:spcBef>
              <a:spcAft>
                <a:spcPts val="300"/>
              </a:spcAft>
            </a:pPr>
            <a:r>
              <a:rPr lang="en-US" sz="1400" dirty="0"/>
              <a:t>Bandwidth Study on Energy Use and Potential Energy Saving Opportunities in Manufacturing of Lightweight Materials: Aluminum, 2016 (DRAFT). Available electronically at </a:t>
            </a:r>
            <a:r>
              <a:rPr lang="en-US" sz="1400" dirty="0">
                <a:hlinkClick r:id="rId7"/>
              </a:rPr>
              <a:t>http://energy.gov/sites/prod/files/2016/04/f30/Aluminum%20Report.pdf</a:t>
            </a:r>
            <a:endParaRPr lang="en-US" sz="1400" dirty="0"/>
          </a:p>
          <a:p>
            <a:pPr>
              <a:spcBef>
                <a:spcPts val="0"/>
              </a:spcBef>
              <a:spcAft>
                <a:spcPts val="300"/>
              </a:spcAft>
            </a:pPr>
            <a:r>
              <a:rPr lang="en-US" sz="1400" dirty="0"/>
              <a:t>Bandwidth Study on Energy Use and Potential Energy Saving Opportunities in Manufacturing of Lightweight Materials: Advanced High Strength Steel, 2016 (DRAFT). Available electronically at </a:t>
            </a:r>
            <a:r>
              <a:rPr lang="en-US" sz="1400" dirty="0">
                <a:hlinkClick r:id="rId8"/>
              </a:rPr>
              <a:t>http://energy.gov/sites/prod/files/2016/04/f30/AHSS%20Report.pdf</a:t>
            </a:r>
            <a:endParaRPr lang="en-US" sz="1400" dirty="0"/>
          </a:p>
          <a:p>
            <a:pPr>
              <a:spcBef>
                <a:spcPts val="0"/>
              </a:spcBef>
              <a:spcAft>
                <a:spcPts val="300"/>
              </a:spcAft>
            </a:pPr>
            <a:r>
              <a:rPr lang="en-US" sz="1400" dirty="0"/>
              <a:t>Bandwidth Study on Energy Use and Potential Energy Saving Opportunities in Manufacturing of Lightweight Materials: Magnesium, 2016 (DRAFT). Available electronically at </a:t>
            </a:r>
            <a:r>
              <a:rPr lang="en-US" sz="1400" dirty="0">
                <a:hlinkClick r:id="rId9"/>
              </a:rPr>
              <a:t>http://energy.gov/sites/prod/files/2016/04/f30/Magnesium%20Report.pdf</a:t>
            </a:r>
            <a:endParaRPr lang="en-US" sz="1400" dirty="0"/>
          </a:p>
          <a:p>
            <a:pPr>
              <a:spcBef>
                <a:spcPts val="0"/>
              </a:spcBef>
              <a:spcAft>
                <a:spcPts val="300"/>
              </a:spcAft>
            </a:pPr>
            <a:r>
              <a:rPr lang="en-US" sz="1400" dirty="0"/>
              <a:t>Bandwidth Study on Energy Use and Potential Energy Saving Opportunities in Manufacturing of Lightweight Materials: Titanium, 2016 (DRAFT). Available electronically at </a:t>
            </a:r>
            <a:r>
              <a:rPr lang="en-US" sz="1400" dirty="0">
                <a:hlinkClick r:id="rId10"/>
              </a:rPr>
              <a:t>http://energy.gov/sites/prod/files/2016/04/f30/Titanium%20Report.pdf</a:t>
            </a:r>
            <a:endParaRPr lang="en-US" sz="1400" dirty="0"/>
          </a:p>
          <a:p>
            <a:pPr>
              <a:spcBef>
                <a:spcPts val="0"/>
              </a:spcBef>
              <a:spcAft>
                <a:spcPts val="300"/>
              </a:spcAft>
            </a:pPr>
            <a:endParaRPr lang="en-US" sz="1400" dirty="0"/>
          </a:p>
        </p:txBody>
      </p:sp>
      <p:sp>
        <p:nvSpPr>
          <p:cNvPr id="5" name="Slide Number Placeholder 4"/>
          <p:cNvSpPr>
            <a:spLocks noGrp="1"/>
          </p:cNvSpPr>
          <p:nvPr>
            <p:ph type="sldNum" sz="quarter" idx="4"/>
          </p:nvPr>
        </p:nvSpPr>
        <p:spPr/>
        <p:txBody>
          <a:bodyPr/>
          <a:lstStyle/>
          <a:p>
            <a:fld id="{1136933C-3588-4702-9BB6-6B5171D99713}" type="slidenum">
              <a:rPr lang="en-US" smtClean="0">
                <a:solidFill>
                  <a:srgbClr val="4F81BD">
                    <a:lumMod val="75000"/>
                  </a:srgbClr>
                </a:solidFill>
              </a:rPr>
              <a:pPr/>
              <a:t>56</a:t>
            </a:fld>
            <a:endParaRPr lang="en-US" dirty="0">
              <a:solidFill>
                <a:srgbClr val="4F81BD">
                  <a:lumMod val="75000"/>
                </a:srgbClr>
              </a:solidFill>
            </a:endParaRPr>
          </a:p>
        </p:txBody>
      </p:sp>
    </p:spTree>
    <p:extLst>
      <p:ext uri="{BB962C8B-B14F-4D97-AF65-F5344CB8AC3E}">
        <p14:creationId xmlns:p14="http://schemas.microsoft.com/office/powerpoint/2010/main" val="30333087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4183" y="311727"/>
            <a:ext cx="7913285" cy="362037"/>
          </a:xfrm>
          <a:prstGeom prst="rect">
            <a:avLst/>
          </a:prstGeom>
          <a:noFill/>
        </p:spPr>
        <p:txBody>
          <a:bodyPr wrap="square" lIns="84216" tIns="42108" rIns="84216" bIns="42108" rtlCol="0">
            <a:spAutoFit/>
          </a:bodyPr>
          <a:lstStyle/>
          <a:p>
            <a:endParaRPr lang="en-US" dirty="0"/>
          </a:p>
        </p:txBody>
      </p:sp>
      <p:sp>
        <p:nvSpPr>
          <p:cNvPr id="4" name="Title 3"/>
          <p:cNvSpPr>
            <a:spLocks noGrp="1"/>
          </p:cNvSpPr>
          <p:nvPr>
            <p:ph type="title"/>
          </p:nvPr>
        </p:nvSpPr>
        <p:spPr>
          <a:xfrm>
            <a:off x="189230" y="90795"/>
            <a:ext cx="8649970" cy="488326"/>
          </a:xfrm>
        </p:spPr>
        <p:txBody>
          <a:bodyPr>
            <a:noAutofit/>
          </a:bodyPr>
          <a:lstStyle/>
          <a:p>
            <a:r>
              <a:rPr lang="en-US" sz="2400" b="1" dirty="0">
                <a:solidFill>
                  <a:srgbClr val="376092"/>
                </a:solidFill>
              </a:rPr>
              <a:t>Targeted </a:t>
            </a:r>
            <a:r>
              <a:rPr lang="en-US" sz="2400" b="1" dirty="0" smtClean="0">
                <a:solidFill>
                  <a:srgbClr val="376092"/>
                </a:solidFill>
              </a:rPr>
              <a:t>Analyses </a:t>
            </a:r>
            <a:r>
              <a:rPr lang="en-US" sz="2400" b="1" dirty="0" smtClean="0">
                <a:solidFill>
                  <a:srgbClr val="376092"/>
                </a:solidFill>
                <a:sym typeface="Wingdings"/>
              </a:rPr>
              <a:t> Quantifiable Targets</a:t>
            </a:r>
            <a:endParaRPr lang="en-US" sz="2400" b="1" dirty="0">
              <a:solidFill>
                <a:srgbClr val="376092"/>
              </a:solidFill>
            </a:endParaRPr>
          </a:p>
        </p:txBody>
      </p:sp>
      <p:grpSp>
        <p:nvGrpSpPr>
          <p:cNvPr id="2" name="Group 1"/>
          <p:cNvGrpSpPr/>
          <p:nvPr/>
        </p:nvGrpSpPr>
        <p:grpSpPr>
          <a:xfrm>
            <a:off x="1554589" y="1140727"/>
            <a:ext cx="5549015" cy="5092457"/>
            <a:chOff x="2464268" y="1216776"/>
            <a:chExt cx="4929679" cy="5431954"/>
          </a:xfrm>
        </p:grpSpPr>
        <p:pic>
          <p:nvPicPr>
            <p:cNvPr id="5" name="Picture 4"/>
            <p:cNvPicPr>
              <a:picLocks noChangeAspect="1"/>
            </p:cNvPicPr>
            <p:nvPr/>
          </p:nvPicPr>
          <p:blipFill>
            <a:blip r:embed="rId3"/>
            <a:stretch>
              <a:fillRect/>
            </a:stretch>
          </p:blipFill>
          <p:spPr>
            <a:xfrm>
              <a:off x="2464268" y="1216776"/>
              <a:ext cx="4929679" cy="5384454"/>
            </a:xfrm>
            <a:prstGeom prst="rect">
              <a:avLst/>
            </a:prstGeom>
          </p:spPr>
        </p:pic>
        <p:pic>
          <p:nvPicPr>
            <p:cNvPr id="53" name="Picture 52"/>
            <p:cNvPicPr>
              <a:picLocks noChangeAspect="1"/>
            </p:cNvPicPr>
            <p:nvPr/>
          </p:nvPicPr>
          <p:blipFill>
            <a:blip r:embed="rId4"/>
            <a:stretch>
              <a:fillRect/>
            </a:stretch>
          </p:blipFill>
          <p:spPr>
            <a:xfrm>
              <a:off x="2551973" y="4412298"/>
              <a:ext cx="2241683" cy="2236432"/>
            </a:xfrm>
            <a:prstGeom prst="rect">
              <a:avLst/>
            </a:prstGeom>
          </p:spPr>
        </p:pic>
      </p:grpSp>
      <p:grpSp>
        <p:nvGrpSpPr>
          <p:cNvPr id="13" name="Group 12"/>
          <p:cNvGrpSpPr/>
          <p:nvPr/>
        </p:nvGrpSpPr>
        <p:grpSpPr>
          <a:xfrm>
            <a:off x="30480" y="807407"/>
            <a:ext cx="1692845" cy="2301029"/>
            <a:chOff x="30480" y="807407"/>
            <a:chExt cx="1692845" cy="2301029"/>
          </a:xfrm>
        </p:grpSpPr>
        <p:sp>
          <p:nvSpPr>
            <p:cNvPr id="57" name="TextBox 56"/>
            <p:cNvSpPr txBox="1"/>
            <p:nvPr/>
          </p:nvSpPr>
          <p:spPr>
            <a:xfrm>
              <a:off x="30480" y="807407"/>
              <a:ext cx="1468223" cy="2301029"/>
            </a:xfrm>
            <a:prstGeom prst="rect">
              <a:avLst/>
            </a:prstGeom>
            <a:noFill/>
            <a:ln w="12700">
              <a:solidFill>
                <a:schemeClr val="tx1"/>
              </a:solidFill>
            </a:ln>
          </p:spPr>
          <p:txBody>
            <a:bodyPr wrap="square" lIns="84216" tIns="42108" rIns="84216" bIns="42108" rtlCol="0">
              <a:spAutoFit/>
            </a:bodyPr>
            <a:lstStyle/>
            <a:p>
              <a:r>
                <a:rPr lang="en-US" sz="1600" b="1" dirty="0"/>
                <a:t>High Salinity feed water</a:t>
              </a:r>
              <a:r>
                <a:rPr lang="en-US" sz="1600" dirty="0"/>
                <a:t> with variable contaminant mix to produce industrial/ag grade water w/ FO, RO viable candidates </a:t>
              </a:r>
            </a:p>
          </p:txBody>
        </p:sp>
        <p:cxnSp>
          <p:nvCxnSpPr>
            <p:cNvPr id="11" name="Straight Connector 10"/>
            <p:cNvCxnSpPr/>
            <p:nvPr/>
          </p:nvCxnSpPr>
          <p:spPr>
            <a:xfrm>
              <a:off x="1498704" y="1841866"/>
              <a:ext cx="224621"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30480" y="3218334"/>
            <a:ext cx="1835914" cy="1836101"/>
            <a:chOff x="30480" y="3218334"/>
            <a:chExt cx="1835914" cy="1836101"/>
          </a:xfrm>
        </p:grpSpPr>
        <p:sp>
          <p:nvSpPr>
            <p:cNvPr id="58" name="TextBox 57"/>
            <p:cNvSpPr txBox="1"/>
            <p:nvPr/>
          </p:nvSpPr>
          <p:spPr>
            <a:xfrm>
              <a:off x="30480" y="3218334"/>
              <a:ext cx="1468223" cy="1808587"/>
            </a:xfrm>
            <a:prstGeom prst="rect">
              <a:avLst/>
            </a:prstGeom>
            <a:noFill/>
            <a:ln w="12700">
              <a:solidFill>
                <a:schemeClr val="tx1"/>
              </a:solidFill>
            </a:ln>
          </p:spPr>
          <p:txBody>
            <a:bodyPr wrap="square" lIns="84216" tIns="42108" rIns="84216" bIns="42108" rtlCol="0">
              <a:spAutoFit/>
            </a:bodyPr>
            <a:lstStyle/>
            <a:p>
              <a:r>
                <a:rPr lang="en-US" sz="1600" b="1" dirty="0"/>
                <a:t>Seawater </a:t>
              </a:r>
              <a:r>
                <a:rPr lang="en-US" sz="1600" b="1" dirty="0" smtClean="0"/>
                <a:t>for </a:t>
              </a:r>
              <a:r>
                <a:rPr lang="en-US" sz="1600" b="1" dirty="0"/>
                <a:t>municipal potable water </a:t>
              </a:r>
              <a:r>
                <a:rPr lang="en-US" sz="1600" dirty="0"/>
                <a:t>w/ RO, MSF, and MED candidates in focus</a:t>
              </a:r>
            </a:p>
          </p:txBody>
        </p:sp>
        <p:cxnSp>
          <p:nvCxnSpPr>
            <p:cNvPr id="12" name="Straight Connector 11"/>
            <p:cNvCxnSpPr/>
            <p:nvPr/>
          </p:nvCxnSpPr>
          <p:spPr>
            <a:xfrm>
              <a:off x="1506434" y="4184944"/>
              <a:ext cx="359960" cy="869491"/>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30481" y="5178762"/>
            <a:ext cx="1692846" cy="1562366"/>
            <a:chOff x="30481" y="5178762"/>
            <a:chExt cx="1692846" cy="1562366"/>
          </a:xfrm>
        </p:grpSpPr>
        <p:sp>
          <p:nvSpPr>
            <p:cNvPr id="18" name="TextBox 17"/>
            <p:cNvSpPr txBox="1"/>
            <p:nvPr/>
          </p:nvSpPr>
          <p:spPr>
            <a:xfrm>
              <a:off x="30481" y="5178762"/>
              <a:ext cx="1468224" cy="1562366"/>
            </a:xfrm>
            <a:prstGeom prst="rect">
              <a:avLst/>
            </a:prstGeom>
            <a:noFill/>
            <a:ln w="12700">
              <a:solidFill>
                <a:schemeClr val="tx1"/>
              </a:solidFill>
            </a:ln>
          </p:spPr>
          <p:txBody>
            <a:bodyPr wrap="square" lIns="84216" tIns="42108" rIns="84216" bIns="42108" rtlCol="0">
              <a:spAutoFit/>
            </a:bodyPr>
            <a:lstStyle/>
            <a:p>
              <a:r>
                <a:rPr lang="en-US" sz="1600" b="1" dirty="0"/>
                <a:t>Brackish water </a:t>
              </a:r>
              <a:r>
                <a:rPr lang="en-US" sz="1600" b="1" dirty="0" smtClean="0"/>
                <a:t>for potable </a:t>
              </a:r>
              <a:r>
                <a:rPr lang="en-US" sz="1600" b="1" dirty="0"/>
                <a:t>water </a:t>
              </a:r>
              <a:r>
                <a:rPr lang="en-US" sz="1600" dirty="0"/>
                <a:t>w/CDI, EDR, MF/NF, RO as candidates</a:t>
              </a:r>
            </a:p>
          </p:txBody>
        </p:sp>
        <p:cxnSp>
          <p:nvCxnSpPr>
            <p:cNvPr id="17" name="Straight Connector 16"/>
            <p:cNvCxnSpPr>
              <a:endCxn id="18" idx="3"/>
            </p:cNvCxnSpPr>
            <p:nvPr/>
          </p:nvCxnSpPr>
          <p:spPr>
            <a:xfrm flipH="1">
              <a:off x="1498705" y="5914540"/>
              <a:ext cx="224622" cy="45405"/>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5372100" y="972838"/>
            <a:ext cx="3690620" cy="1833864"/>
            <a:chOff x="5372100" y="972838"/>
            <a:chExt cx="3690620" cy="1833864"/>
          </a:xfrm>
        </p:grpSpPr>
        <p:sp>
          <p:nvSpPr>
            <p:cNvPr id="59" name="TextBox 58"/>
            <p:cNvSpPr txBox="1"/>
            <p:nvPr/>
          </p:nvSpPr>
          <p:spPr>
            <a:xfrm>
              <a:off x="7435378" y="972838"/>
              <a:ext cx="1627342" cy="1808587"/>
            </a:xfrm>
            <a:prstGeom prst="rect">
              <a:avLst/>
            </a:prstGeom>
            <a:noFill/>
            <a:ln w="12700">
              <a:solidFill>
                <a:schemeClr val="tx1"/>
              </a:solidFill>
            </a:ln>
          </p:spPr>
          <p:txBody>
            <a:bodyPr wrap="square" lIns="84216" tIns="42108" rIns="84216" bIns="42108" rtlCol="0">
              <a:spAutoFit/>
            </a:bodyPr>
            <a:lstStyle/>
            <a:p>
              <a:r>
                <a:rPr lang="en-US" sz="1600" b="1" dirty="0"/>
                <a:t>R</a:t>
              </a:r>
              <a:r>
                <a:rPr lang="en-US" sz="1600" b="1" dirty="0" smtClean="0"/>
                <a:t>educe </a:t>
              </a:r>
              <a:r>
                <a:rPr lang="en-US" sz="1600" b="1" dirty="0"/>
                <a:t>energy </a:t>
              </a:r>
              <a:r>
                <a:rPr lang="en-US" sz="1600" b="1" dirty="0" smtClean="0"/>
                <a:t>&amp; water </a:t>
              </a:r>
              <a:r>
                <a:rPr lang="en-US" sz="1600" b="1" dirty="0"/>
                <a:t>in specific sectors </a:t>
              </a:r>
              <a:r>
                <a:rPr lang="en-US" sz="1600" dirty="0"/>
                <a:t>w/ sectors chosen based on watershed impact</a:t>
              </a:r>
            </a:p>
          </p:txBody>
        </p:sp>
        <p:cxnSp>
          <p:nvCxnSpPr>
            <p:cNvPr id="20" name="Straight Connector 19"/>
            <p:cNvCxnSpPr>
              <a:endCxn id="59" idx="1"/>
            </p:cNvCxnSpPr>
            <p:nvPr/>
          </p:nvCxnSpPr>
          <p:spPr>
            <a:xfrm flipV="1">
              <a:off x="5372100" y="1877132"/>
              <a:ext cx="2063278" cy="92957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6328661" y="3408170"/>
            <a:ext cx="2744219" cy="2547251"/>
            <a:chOff x="6328661" y="3408170"/>
            <a:chExt cx="2744219" cy="2547251"/>
          </a:xfrm>
        </p:grpSpPr>
        <p:sp>
          <p:nvSpPr>
            <p:cNvPr id="60" name="TextBox 59"/>
            <p:cNvSpPr txBox="1"/>
            <p:nvPr/>
          </p:nvSpPr>
          <p:spPr>
            <a:xfrm>
              <a:off x="7435378" y="3408170"/>
              <a:ext cx="1637502" cy="2547251"/>
            </a:xfrm>
            <a:prstGeom prst="rect">
              <a:avLst/>
            </a:prstGeom>
            <a:noFill/>
            <a:ln w="9525">
              <a:solidFill>
                <a:schemeClr val="tx1"/>
              </a:solidFill>
            </a:ln>
          </p:spPr>
          <p:txBody>
            <a:bodyPr wrap="square" lIns="84216" tIns="42108" rIns="84216" bIns="42108" rtlCol="0">
              <a:spAutoFit/>
            </a:bodyPr>
            <a:lstStyle/>
            <a:p>
              <a:r>
                <a:rPr lang="en-US" sz="1600" b="1" dirty="0"/>
                <a:t>R</a:t>
              </a:r>
              <a:r>
                <a:rPr lang="en-US" sz="1600" b="1" dirty="0" smtClean="0"/>
                <a:t>educe </a:t>
              </a:r>
              <a:r>
                <a:rPr lang="en-US" sz="1600" b="1" dirty="0"/>
                <a:t>energy consumption of the water and wastewater </a:t>
              </a:r>
              <a:r>
                <a:rPr lang="en-US" sz="1600" b="1" dirty="0" smtClean="0"/>
                <a:t>sectors, </a:t>
              </a:r>
              <a:r>
                <a:rPr lang="en-US" sz="1600" b="1" dirty="0"/>
                <a:t> </a:t>
              </a:r>
              <a:r>
                <a:rPr lang="en-US" sz="1600" dirty="0" smtClean="0"/>
                <a:t>including advanced </a:t>
              </a:r>
              <a:r>
                <a:rPr lang="en-US" sz="1600" dirty="0"/>
                <a:t>resource recovery and reuse possibilities </a:t>
              </a:r>
            </a:p>
          </p:txBody>
        </p:sp>
        <p:cxnSp>
          <p:nvCxnSpPr>
            <p:cNvPr id="16" name="Straight Connector 15"/>
            <p:cNvCxnSpPr>
              <a:endCxn id="60" idx="1"/>
            </p:cNvCxnSpPr>
            <p:nvPr/>
          </p:nvCxnSpPr>
          <p:spPr>
            <a:xfrm>
              <a:off x="6328661" y="4019362"/>
              <a:ext cx="1106717" cy="662434"/>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 name="Slide Number Placeholder 6"/>
          <p:cNvSpPr>
            <a:spLocks noGrp="1"/>
          </p:cNvSpPr>
          <p:nvPr>
            <p:ph type="sldNum" sz="quarter" idx="4"/>
          </p:nvPr>
        </p:nvSpPr>
        <p:spPr/>
        <p:txBody>
          <a:bodyPr/>
          <a:lstStyle/>
          <a:p>
            <a:fld id="{1136933C-3588-4702-9BB6-6B5171D99713}" type="slidenum">
              <a:rPr lang="en-US" smtClean="0">
                <a:solidFill>
                  <a:srgbClr val="4F81BD">
                    <a:lumMod val="75000"/>
                  </a:srgbClr>
                </a:solidFill>
              </a:rPr>
              <a:pPr/>
              <a:t>6</a:t>
            </a:fld>
            <a:endParaRPr lang="en-US" dirty="0">
              <a:solidFill>
                <a:srgbClr val="4F81BD">
                  <a:lumMod val="75000"/>
                </a:srgbClr>
              </a:solidFill>
            </a:endParaRPr>
          </a:p>
        </p:txBody>
      </p:sp>
    </p:spTree>
    <p:extLst>
      <p:ext uri="{BB962C8B-B14F-4D97-AF65-F5344CB8AC3E}">
        <p14:creationId xmlns:p14="http://schemas.microsoft.com/office/powerpoint/2010/main" val="2311235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a:stCxn id="3" idx="3"/>
          </p:cNvCxnSpPr>
          <p:nvPr/>
        </p:nvCxnSpPr>
        <p:spPr>
          <a:xfrm>
            <a:off x="1621759" y="1646678"/>
            <a:ext cx="239396" cy="146084"/>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1861154" y="1046513"/>
            <a:ext cx="5303573" cy="5366161"/>
            <a:chOff x="2492207" y="901500"/>
            <a:chExt cx="4920476" cy="5384454"/>
          </a:xfrm>
        </p:grpSpPr>
        <p:pic>
          <p:nvPicPr>
            <p:cNvPr id="5" name="Picture 4"/>
            <p:cNvPicPr>
              <a:picLocks noChangeAspect="1"/>
            </p:cNvPicPr>
            <p:nvPr/>
          </p:nvPicPr>
          <p:blipFill>
            <a:blip r:embed="rId2"/>
            <a:stretch>
              <a:fillRect/>
            </a:stretch>
          </p:blipFill>
          <p:spPr>
            <a:xfrm>
              <a:off x="2492207" y="901500"/>
              <a:ext cx="4920476" cy="5384454"/>
            </a:xfrm>
            <a:prstGeom prst="rect">
              <a:avLst/>
            </a:prstGeom>
          </p:spPr>
        </p:pic>
        <p:pic>
          <p:nvPicPr>
            <p:cNvPr id="53" name="Picture 52"/>
            <p:cNvPicPr>
              <a:picLocks noChangeAspect="1"/>
            </p:cNvPicPr>
            <p:nvPr/>
          </p:nvPicPr>
          <p:blipFill>
            <a:blip r:embed="rId3"/>
            <a:stretch>
              <a:fillRect/>
            </a:stretch>
          </p:blipFill>
          <p:spPr>
            <a:xfrm>
              <a:off x="2551972" y="4023368"/>
              <a:ext cx="2241683" cy="2236432"/>
            </a:xfrm>
            <a:prstGeom prst="rect">
              <a:avLst/>
            </a:prstGeom>
          </p:spPr>
        </p:pic>
      </p:grpSp>
      <p:sp>
        <p:nvSpPr>
          <p:cNvPr id="3" name="Rectangle 2"/>
          <p:cNvSpPr/>
          <p:nvPr/>
        </p:nvSpPr>
        <p:spPr>
          <a:xfrm>
            <a:off x="88900" y="1023232"/>
            <a:ext cx="1532859" cy="1246891"/>
          </a:xfrm>
          <a:prstGeom prst="rect">
            <a:avLst/>
          </a:prstGeom>
          <a:solidFill>
            <a:schemeClr val="tx1">
              <a:lumMod val="60000"/>
              <a:lumOff val="4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84216" tIns="42108" rIns="84216" bIns="42108" rtlCol="0" anchor="t"/>
          <a:lstStyle/>
          <a:p>
            <a:r>
              <a:rPr lang="en-US" sz="1600" b="1" dirty="0"/>
              <a:t>Separations</a:t>
            </a:r>
          </a:p>
          <a:p>
            <a:r>
              <a:rPr lang="en-US" sz="1600" b="1" dirty="0"/>
              <a:t>/</a:t>
            </a:r>
            <a:r>
              <a:rPr lang="en-US" sz="1600" b="1" dirty="0" smtClean="0"/>
              <a:t>treatment:</a:t>
            </a:r>
            <a:endParaRPr lang="en-US" sz="1600" b="1" dirty="0"/>
          </a:p>
          <a:p>
            <a:pPr marL="283464" indent="-137160">
              <a:buFont typeface="Arial"/>
              <a:buChar char="•"/>
            </a:pPr>
            <a:r>
              <a:rPr lang="en-US" sz="1600" dirty="0"/>
              <a:t>Membranes</a:t>
            </a:r>
          </a:p>
          <a:p>
            <a:pPr marL="283464" indent="-137160">
              <a:buFont typeface="Arial"/>
              <a:buChar char="•"/>
            </a:pPr>
            <a:r>
              <a:rPr lang="en-US" sz="1600" dirty="0"/>
              <a:t>Thermal</a:t>
            </a:r>
          </a:p>
          <a:p>
            <a:endParaRPr lang="en-US" sz="1600" b="1" dirty="0"/>
          </a:p>
          <a:p>
            <a:endParaRPr lang="en-US" sz="1600" b="1" dirty="0"/>
          </a:p>
        </p:txBody>
      </p:sp>
      <p:sp>
        <p:nvSpPr>
          <p:cNvPr id="21" name="Rectangle 20"/>
          <p:cNvSpPr/>
          <p:nvPr/>
        </p:nvSpPr>
        <p:spPr>
          <a:xfrm>
            <a:off x="86353" y="2425700"/>
            <a:ext cx="1522851" cy="1358900"/>
          </a:xfrm>
          <a:prstGeom prst="rect">
            <a:avLst/>
          </a:prstGeom>
          <a:solidFill>
            <a:schemeClr val="tx1">
              <a:lumMod val="60000"/>
              <a:lumOff val="4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84216" tIns="42108" rIns="84216" bIns="42108" rtlCol="0" anchor="t"/>
          <a:lstStyle/>
          <a:p>
            <a:r>
              <a:rPr lang="en-US" sz="1600" b="1" dirty="0"/>
              <a:t>Fluids Pumping:</a:t>
            </a:r>
          </a:p>
          <a:p>
            <a:pPr marL="283464" indent="-137160">
              <a:lnSpc>
                <a:spcPts val="1420"/>
              </a:lnSpc>
              <a:buFont typeface="Arial"/>
              <a:buChar char="•"/>
            </a:pPr>
            <a:r>
              <a:rPr lang="en-US" sz="1600" dirty="0"/>
              <a:t>Motor driven systems</a:t>
            </a:r>
          </a:p>
          <a:p>
            <a:pPr marL="283464" indent="-137160">
              <a:spcBef>
                <a:spcPts val="600"/>
              </a:spcBef>
              <a:buFont typeface="Arial"/>
              <a:buChar char="•"/>
            </a:pPr>
            <a:r>
              <a:rPr lang="en-US" sz="1600" dirty="0"/>
              <a:t>Materials </a:t>
            </a:r>
          </a:p>
          <a:p>
            <a:endParaRPr lang="en-US" sz="1600" b="1" dirty="0"/>
          </a:p>
          <a:p>
            <a:endParaRPr lang="en-US" sz="1600" b="1" dirty="0"/>
          </a:p>
          <a:p>
            <a:endParaRPr lang="en-US" sz="1600" b="1" dirty="0"/>
          </a:p>
          <a:p>
            <a:endParaRPr lang="en-US" sz="1600" b="1" dirty="0"/>
          </a:p>
        </p:txBody>
      </p:sp>
      <p:sp>
        <p:nvSpPr>
          <p:cNvPr id="22" name="Rectangle 21"/>
          <p:cNvSpPr/>
          <p:nvPr/>
        </p:nvSpPr>
        <p:spPr>
          <a:xfrm>
            <a:off x="74130" y="5559268"/>
            <a:ext cx="1545232" cy="1132806"/>
          </a:xfrm>
          <a:prstGeom prst="rect">
            <a:avLst/>
          </a:prstGeom>
          <a:solidFill>
            <a:schemeClr val="tx1">
              <a:lumMod val="60000"/>
              <a:lumOff val="4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84216" tIns="42108" rIns="84216" bIns="42108" rtlCol="0" anchor="t"/>
          <a:lstStyle/>
          <a:p>
            <a:r>
              <a:rPr lang="en-US" sz="1600" b="1" dirty="0"/>
              <a:t>Infrastructure:</a:t>
            </a:r>
          </a:p>
          <a:p>
            <a:pPr marL="283464" indent="-137160">
              <a:buFont typeface="Arial"/>
              <a:buChar char="•"/>
            </a:pPr>
            <a:r>
              <a:rPr lang="en-US" sz="1600" dirty="0"/>
              <a:t>Piping </a:t>
            </a:r>
          </a:p>
          <a:p>
            <a:pPr marL="283464" indent="-137160">
              <a:lnSpc>
                <a:spcPts val="1420"/>
              </a:lnSpc>
              <a:spcBef>
                <a:spcPts val="600"/>
              </a:spcBef>
              <a:buFont typeface="Arial"/>
              <a:buChar char="•"/>
            </a:pPr>
            <a:r>
              <a:rPr lang="en-US" sz="1600" dirty="0"/>
              <a:t>Structural materials</a:t>
            </a:r>
          </a:p>
          <a:p>
            <a:endParaRPr lang="en-US" sz="1600" b="1" dirty="0"/>
          </a:p>
          <a:p>
            <a:endParaRPr lang="en-US" sz="1600" b="1" dirty="0"/>
          </a:p>
        </p:txBody>
      </p:sp>
      <p:sp>
        <p:nvSpPr>
          <p:cNvPr id="23" name="Rectangle 22"/>
          <p:cNvSpPr/>
          <p:nvPr/>
        </p:nvSpPr>
        <p:spPr>
          <a:xfrm>
            <a:off x="7404100" y="1028700"/>
            <a:ext cx="1653819" cy="2628900"/>
          </a:xfrm>
          <a:prstGeom prst="rect">
            <a:avLst/>
          </a:prstGeom>
          <a:solidFill>
            <a:schemeClr val="tx1">
              <a:lumMod val="60000"/>
              <a:lumOff val="4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84216" tIns="42108" rIns="84216" bIns="42108" rtlCol="0" anchor="t"/>
          <a:lstStyle/>
          <a:p>
            <a:r>
              <a:rPr lang="en-US" sz="1600" b="1" dirty="0"/>
              <a:t>System integration:</a:t>
            </a:r>
          </a:p>
          <a:p>
            <a:pPr marL="283464" indent="-137160">
              <a:lnSpc>
                <a:spcPts val="1420"/>
              </a:lnSpc>
              <a:spcBef>
                <a:spcPts val="600"/>
              </a:spcBef>
              <a:buFont typeface="Arial"/>
              <a:buChar char="•"/>
            </a:pPr>
            <a:r>
              <a:rPr lang="en-US" sz="1600" dirty="0"/>
              <a:t>Smart technologies</a:t>
            </a:r>
          </a:p>
          <a:p>
            <a:pPr marL="283464" indent="-137160">
              <a:lnSpc>
                <a:spcPts val="1420"/>
              </a:lnSpc>
              <a:spcBef>
                <a:spcPts val="600"/>
              </a:spcBef>
              <a:buFont typeface="Arial"/>
              <a:buChar char="•"/>
            </a:pPr>
            <a:r>
              <a:rPr lang="en-US" sz="1600" dirty="0"/>
              <a:t>Modular designs</a:t>
            </a:r>
          </a:p>
          <a:p>
            <a:pPr marL="283464" indent="-137160">
              <a:spcBef>
                <a:spcPts val="600"/>
              </a:spcBef>
              <a:buFont typeface="Arial"/>
              <a:buChar char="•"/>
            </a:pPr>
            <a:r>
              <a:rPr lang="en-US" sz="1600" dirty="0"/>
              <a:t>Processes</a:t>
            </a:r>
          </a:p>
          <a:p>
            <a:pPr marL="283464" indent="-137160">
              <a:lnSpc>
                <a:spcPts val="1420"/>
              </a:lnSpc>
              <a:spcBef>
                <a:spcPts val="600"/>
              </a:spcBef>
              <a:buFont typeface="Arial"/>
              <a:buChar char="•"/>
            </a:pPr>
            <a:r>
              <a:rPr lang="en-US" sz="1600" dirty="0"/>
              <a:t>Joint energy grid/water system management</a:t>
            </a:r>
          </a:p>
          <a:p>
            <a:endParaRPr lang="en-US" sz="1600" b="1" dirty="0"/>
          </a:p>
          <a:p>
            <a:endParaRPr lang="en-US" sz="1600" b="1" dirty="0"/>
          </a:p>
        </p:txBody>
      </p:sp>
      <p:sp>
        <p:nvSpPr>
          <p:cNvPr id="10" name="Rectangle 9"/>
          <p:cNvSpPr/>
          <p:nvPr/>
        </p:nvSpPr>
        <p:spPr>
          <a:xfrm>
            <a:off x="1861154" y="1046512"/>
            <a:ext cx="5303573" cy="536616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4216" tIns="42108" rIns="84216" bIns="42108" rtlCol="0" anchor="ctr"/>
          <a:lstStyle/>
          <a:p>
            <a:pPr algn="ctr"/>
            <a:endParaRPr lang="en-US"/>
          </a:p>
        </p:txBody>
      </p:sp>
      <p:sp>
        <p:nvSpPr>
          <p:cNvPr id="24" name="Rectangle 23"/>
          <p:cNvSpPr/>
          <p:nvPr/>
        </p:nvSpPr>
        <p:spPr>
          <a:xfrm>
            <a:off x="76196" y="3882284"/>
            <a:ext cx="1543166" cy="1578716"/>
          </a:xfrm>
          <a:prstGeom prst="rect">
            <a:avLst/>
          </a:prstGeom>
          <a:solidFill>
            <a:schemeClr val="tx1">
              <a:lumMod val="60000"/>
              <a:lumOff val="4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84216" tIns="42108" rIns="84216" bIns="42108" rtlCol="0" anchor="t"/>
          <a:lstStyle/>
          <a:p>
            <a:r>
              <a:rPr lang="en-US" sz="1600" b="1" dirty="0"/>
              <a:t>Heat transfer:</a:t>
            </a:r>
          </a:p>
          <a:p>
            <a:pPr marL="283464" indent="-137160">
              <a:lnSpc>
                <a:spcPts val="1420"/>
              </a:lnSpc>
              <a:buFont typeface="Arial"/>
              <a:buChar char="•"/>
            </a:pPr>
            <a:r>
              <a:rPr lang="en-US" sz="1600" dirty="0"/>
              <a:t>Corrosion resistant materials</a:t>
            </a:r>
          </a:p>
          <a:p>
            <a:pPr marL="283464" indent="-137160">
              <a:lnSpc>
                <a:spcPts val="1420"/>
              </a:lnSpc>
              <a:spcBef>
                <a:spcPts val="600"/>
              </a:spcBef>
              <a:buFont typeface="Arial"/>
              <a:buChar char="•"/>
            </a:pPr>
            <a:r>
              <a:rPr lang="en-US" sz="1600" dirty="0"/>
              <a:t>Waste heat integration</a:t>
            </a:r>
          </a:p>
          <a:p>
            <a:endParaRPr lang="en-US" sz="1600" b="1" dirty="0"/>
          </a:p>
          <a:p>
            <a:endParaRPr lang="en-US" sz="1600" b="1" dirty="0"/>
          </a:p>
          <a:p>
            <a:pPr marL="283464" indent="-137160">
              <a:buFont typeface="Arial"/>
              <a:buChar char="•"/>
            </a:pPr>
            <a:endParaRPr lang="en-US" sz="1600" dirty="0"/>
          </a:p>
          <a:p>
            <a:pPr marL="283464" indent="-137160">
              <a:buFont typeface="Arial"/>
              <a:buChar char="•"/>
            </a:pPr>
            <a:endParaRPr lang="en-US" sz="1600" dirty="0"/>
          </a:p>
        </p:txBody>
      </p:sp>
      <p:sp>
        <p:nvSpPr>
          <p:cNvPr id="25" name="Rectangle 24"/>
          <p:cNvSpPr/>
          <p:nvPr/>
        </p:nvSpPr>
        <p:spPr>
          <a:xfrm>
            <a:off x="7404100" y="3793066"/>
            <a:ext cx="1610637" cy="2742889"/>
          </a:xfrm>
          <a:prstGeom prst="rect">
            <a:avLst/>
          </a:prstGeom>
          <a:solidFill>
            <a:schemeClr val="tx1">
              <a:lumMod val="60000"/>
              <a:lumOff val="40000"/>
            </a:schemeClr>
          </a:solid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84216" tIns="42108" rIns="84216" bIns="42108" rtlCol="0" anchor="t"/>
          <a:lstStyle/>
          <a:p>
            <a:r>
              <a:rPr lang="en-US" sz="1600" b="1" dirty="0"/>
              <a:t>Sustainability:</a:t>
            </a:r>
          </a:p>
          <a:p>
            <a:pPr marL="283464" indent="-137160">
              <a:lnSpc>
                <a:spcPts val="1420"/>
              </a:lnSpc>
              <a:spcBef>
                <a:spcPts val="600"/>
              </a:spcBef>
              <a:buFont typeface="Arial"/>
              <a:buChar char="•"/>
            </a:pPr>
            <a:r>
              <a:rPr lang="en-US" sz="1600" dirty="0"/>
              <a:t>RE integration</a:t>
            </a:r>
          </a:p>
          <a:p>
            <a:pPr marL="283464" indent="-137160">
              <a:lnSpc>
                <a:spcPts val="1420"/>
              </a:lnSpc>
              <a:spcBef>
                <a:spcPts val="600"/>
              </a:spcBef>
              <a:buFont typeface="Arial"/>
              <a:buChar char="•"/>
            </a:pPr>
            <a:r>
              <a:rPr lang="en-US" sz="1600" dirty="0"/>
              <a:t>Consumptive water use</a:t>
            </a:r>
          </a:p>
          <a:p>
            <a:pPr marL="283464" indent="-137160">
              <a:lnSpc>
                <a:spcPts val="1420"/>
              </a:lnSpc>
              <a:spcBef>
                <a:spcPts val="600"/>
              </a:spcBef>
              <a:buFont typeface="Arial"/>
              <a:buChar char="•"/>
            </a:pPr>
            <a:r>
              <a:rPr lang="en-US" sz="1600" dirty="0"/>
              <a:t>Chemicals (alternatives)</a:t>
            </a:r>
          </a:p>
          <a:p>
            <a:pPr marL="283464" indent="-137160">
              <a:lnSpc>
                <a:spcPts val="1420"/>
              </a:lnSpc>
              <a:spcBef>
                <a:spcPts val="600"/>
              </a:spcBef>
              <a:buFont typeface="Arial"/>
              <a:buChar char="•"/>
            </a:pPr>
            <a:r>
              <a:rPr lang="en-US" sz="1600" dirty="0"/>
              <a:t>Life cycle water use</a:t>
            </a:r>
          </a:p>
          <a:p>
            <a:pPr marL="283464" indent="-137160">
              <a:lnSpc>
                <a:spcPts val="1420"/>
              </a:lnSpc>
              <a:spcBef>
                <a:spcPts val="600"/>
              </a:spcBef>
              <a:buFont typeface="Arial"/>
              <a:buChar char="•"/>
            </a:pPr>
            <a:r>
              <a:rPr lang="en-US" sz="1600" dirty="0"/>
              <a:t>Fit-for-use, reuse</a:t>
            </a:r>
          </a:p>
          <a:p>
            <a:pPr marL="283464" indent="-137160">
              <a:spcBef>
                <a:spcPts val="600"/>
              </a:spcBef>
              <a:buFont typeface="Arial"/>
              <a:buChar char="•"/>
            </a:pPr>
            <a:r>
              <a:rPr lang="en-US" sz="1600" dirty="0"/>
              <a:t>ZLD</a:t>
            </a:r>
          </a:p>
          <a:p>
            <a:endParaRPr lang="en-US" sz="1600" b="1" dirty="0"/>
          </a:p>
        </p:txBody>
      </p:sp>
      <p:cxnSp>
        <p:nvCxnSpPr>
          <p:cNvPr id="26" name="Straight Connector 25"/>
          <p:cNvCxnSpPr/>
          <p:nvPr/>
        </p:nvCxnSpPr>
        <p:spPr>
          <a:xfrm>
            <a:off x="1621759" y="5655530"/>
            <a:ext cx="241792"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25" idx="1"/>
          </p:cNvCxnSpPr>
          <p:nvPr/>
        </p:nvCxnSpPr>
        <p:spPr>
          <a:xfrm>
            <a:off x="7163071" y="4962043"/>
            <a:ext cx="241029" cy="202468"/>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23" idx="1"/>
          </p:cNvCxnSpPr>
          <p:nvPr/>
        </p:nvCxnSpPr>
        <p:spPr>
          <a:xfrm flipV="1">
            <a:off x="7163071" y="2343150"/>
            <a:ext cx="241029" cy="20586"/>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1" idx="3"/>
          </p:cNvCxnSpPr>
          <p:nvPr/>
        </p:nvCxnSpPr>
        <p:spPr>
          <a:xfrm flipV="1">
            <a:off x="1609204" y="3095006"/>
            <a:ext cx="241792" cy="10144"/>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13105" y="4260818"/>
            <a:ext cx="239395" cy="186305"/>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Title 48"/>
          <p:cNvSpPr>
            <a:spLocks noGrp="1"/>
          </p:cNvSpPr>
          <p:nvPr>
            <p:ph type="title"/>
          </p:nvPr>
        </p:nvSpPr>
        <p:spPr>
          <a:xfrm>
            <a:off x="0" y="124198"/>
            <a:ext cx="9144000" cy="736601"/>
          </a:xfrm>
        </p:spPr>
        <p:txBody>
          <a:bodyPr/>
          <a:lstStyle/>
          <a:p>
            <a:r>
              <a:rPr lang="en-US" sz="2400" b="1" dirty="0"/>
              <a:t>Crosscutting Technologies </a:t>
            </a:r>
            <a:r>
              <a:rPr lang="en-US" sz="2400" b="1" dirty="0" smtClean="0"/>
              <a:t>can have impact across </a:t>
            </a:r>
            <a:r>
              <a:rPr lang="en-US" sz="2400" b="1" dirty="0"/>
              <a:t>the Energy-Water </a:t>
            </a:r>
            <a:r>
              <a:rPr lang="en-US" sz="2400" b="1" dirty="0" smtClean="0"/>
              <a:t>Nexus</a:t>
            </a:r>
            <a:r>
              <a:rPr lang="en-US" sz="2400" b="1" dirty="0" smtClean="0">
                <a:sym typeface="Wingdings"/>
              </a:rPr>
              <a:t> </a:t>
            </a:r>
            <a:r>
              <a:rPr lang="en-US" sz="2400" b="1" dirty="0">
                <a:solidFill>
                  <a:srgbClr val="376092"/>
                </a:solidFill>
                <a:sym typeface="Wingdings"/>
              </a:rPr>
              <a:t>Quantifiable Targets</a:t>
            </a:r>
            <a:r>
              <a:rPr lang="en-US" sz="2400" b="1" dirty="0" smtClean="0"/>
              <a:t> </a:t>
            </a:r>
            <a:endParaRPr lang="en-US" sz="2400" b="1" dirty="0"/>
          </a:p>
        </p:txBody>
      </p:sp>
      <p:sp>
        <p:nvSpPr>
          <p:cNvPr id="4" name="Slide Number Placeholder 3"/>
          <p:cNvSpPr>
            <a:spLocks noGrp="1"/>
          </p:cNvSpPr>
          <p:nvPr>
            <p:ph type="sldNum" sz="quarter" idx="4"/>
          </p:nvPr>
        </p:nvSpPr>
        <p:spPr/>
        <p:txBody>
          <a:bodyPr/>
          <a:lstStyle/>
          <a:p>
            <a:fld id="{1136933C-3588-4702-9BB6-6B5171D99713}" type="slidenum">
              <a:rPr lang="en-US" smtClean="0">
                <a:solidFill>
                  <a:srgbClr val="4F81BD">
                    <a:lumMod val="75000"/>
                  </a:srgbClr>
                </a:solidFill>
              </a:rPr>
              <a:pPr/>
              <a:t>7</a:t>
            </a:fld>
            <a:endParaRPr lang="en-US" dirty="0">
              <a:solidFill>
                <a:srgbClr val="4F81BD">
                  <a:lumMod val="75000"/>
                </a:srgbClr>
              </a:solidFill>
            </a:endParaRPr>
          </a:p>
        </p:txBody>
      </p:sp>
    </p:spTree>
    <p:extLst>
      <p:ext uri="{BB962C8B-B14F-4D97-AF65-F5344CB8AC3E}">
        <p14:creationId xmlns:p14="http://schemas.microsoft.com/office/powerpoint/2010/main" val="4160074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ppt_x"/>
                                          </p:val>
                                        </p:tav>
                                        <p:tav tm="100000">
                                          <p:val>
                                            <p:strVal val="#ppt_x"/>
                                          </p:val>
                                        </p:tav>
                                      </p:tavLst>
                                    </p:anim>
                                    <p:anim calcmode="lin" valueType="num">
                                      <p:cBhvr additive="base">
                                        <p:cTn id="2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ppt_x"/>
                                          </p:val>
                                        </p:tav>
                                        <p:tav tm="100000">
                                          <p:val>
                                            <p:strVal val="#ppt_x"/>
                                          </p:val>
                                        </p:tav>
                                      </p:tavLst>
                                    </p:anim>
                                    <p:anim calcmode="lin" valueType="num">
                                      <p:cBhvr additive="base">
                                        <p:cTn id="28" dur="500" fill="hold"/>
                                        <p:tgtEl>
                                          <p:spTgt spid="3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ppt_x"/>
                                          </p:val>
                                        </p:tav>
                                        <p:tav tm="100000">
                                          <p:val>
                                            <p:strVal val="#ppt_x"/>
                                          </p:val>
                                        </p:tav>
                                      </p:tavLst>
                                    </p:anim>
                                    <p:anim calcmode="lin" valueType="num">
                                      <p:cBhvr additive="base">
                                        <p:cTn id="4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P spid="22" grpId="0" animBg="1"/>
      <p:bldP spid="23"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563" y="262858"/>
            <a:ext cx="8239125" cy="447675"/>
          </a:xfrm>
        </p:spPr>
        <p:txBody>
          <a:bodyPr/>
          <a:lstStyle/>
          <a:p>
            <a:r>
              <a:rPr lang="en-US" sz="2400" b="1" dirty="0" smtClean="0"/>
              <a:t>Water rates in the US (cost to customer)</a:t>
            </a:r>
            <a:endParaRPr lang="en-US" sz="2400" b="1" dirty="0"/>
          </a:p>
        </p:txBody>
      </p:sp>
      <p:sp>
        <p:nvSpPr>
          <p:cNvPr id="4" name="Slide Number Placeholder 3"/>
          <p:cNvSpPr>
            <a:spLocks noGrp="1"/>
          </p:cNvSpPr>
          <p:nvPr>
            <p:ph type="sldNum" sz="quarter" idx="4"/>
          </p:nvPr>
        </p:nvSpPr>
        <p:spPr/>
        <p:txBody>
          <a:bodyPr/>
          <a:lstStyle/>
          <a:p>
            <a:fld id="{1136933C-3588-4702-9BB6-6B5171D99713}" type="slidenum">
              <a:rPr lang="en-US" smtClean="0">
                <a:solidFill>
                  <a:srgbClr val="4F81BD">
                    <a:lumMod val="75000"/>
                  </a:srgbClr>
                </a:solidFill>
              </a:rPr>
              <a:pPr/>
              <a:t>8</a:t>
            </a:fld>
            <a:endParaRPr lang="en-US" dirty="0">
              <a:solidFill>
                <a:srgbClr val="4F81BD">
                  <a:lumMod val="75000"/>
                </a:srgb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89889583"/>
              </p:ext>
            </p:extLst>
          </p:nvPr>
        </p:nvGraphicFramePr>
        <p:xfrm>
          <a:off x="413118" y="1624551"/>
          <a:ext cx="8235582" cy="3962400"/>
        </p:xfrm>
        <a:graphic>
          <a:graphicData uri="http://schemas.openxmlformats.org/drawingml/2006/table">
            <a:tbl>
              <a:tblPr firstRow="1" firstCol="1" bandRow="1"/>
              <a:tblGrid>
                <a:gridCol w="2279282"/>
                <a:gridCol w="3251200"/>
                <a:gridCol w="2705100"/>
              </a:tblGrid>
              <a:tr h="0">
                <a:tc gridSpan="3">
                  <a:txBody>
                    <a:bodyPr/>
                    <a:lstStyle/>
                    <a:p>
                      <a:pPr marL="0" marR="0" algn="ctr">
                        <a:spcBef>
                          <a:spcPts val="300"/>
                        </a:spcBef>
                        <a:spcAft>
                          <a:spcPts val="300"/>
                        </a:spcAft>
                      </a:pPr>
                      <a:r>
                        <a:rPr lang="en-US" sz="2000" b="1" dirty="0">
                          <a:solidFill>
                            <a:srgbClr val="FFFFFF"/>
                          </a:solidFill>
                          <a:effectLst/>
                          <a:latin typeface="Arial"/>
                          <a:ea typeface="Calibri"/>
                        </a:rPr>
                        <a:t> </a:t>
                      </a:r>
                      <a:r>
                        <a:rPr lang="en-US" sz="2000" b="1" dirty="0" smtClean="0">
                          <a:solidFill>
                            <a:srgbClr val="FFFFFF"/>
                          </a:solidFill>
                          <a:effectLst/>
                          <a:latin typeface="Arial"/>
                          <a:ea typeface="Calibri"/>
                        </a:rPr>
                        <a:t>Water </a:t>
                      </a:r>
                      <a:r>
                        <a:rPr lang="en-US" sz="2000" b="1" dirty="0">
                          <a:solidFill>
                            <a:srgbClr val="FFFFFF"/>
                          </a:solidFill>
                          <a:effectLst/>
                          <a:latin typeface="Arial"/>
                          <a:ea typeface="Calibri"/>
                        </a:rPr>
                        <a:t>Supply</a:t>
                      </a:r>
                    </a:p>
                  </a:txBody>
                  <a:tcPr marL="68580" marR="68580" marT="0" marB="0">
                    <a:lnL w="12700" cap="flat" cmpd="sng" algn="ctr">
                      <a:solidFill>
                        <a:srgbClr val="C7C9C7"/>
                      </a:solidFill>
                      <a:prstDash val="solid"/>
                      <a:round/>
                      <a:headEnd type="none" w="med" len="med"/>
                      <a:tailEnd type="none" w="med" len="med"/>
                    </a:lnL>
                    <a:lnR w="28575" cap="flat" cmpd="sng" algn="ctr">
                      <a:solidFill>
                        <a:srgbClr val="1D428A"/>
                      </a:solidFill>
                      <a:prstDash val="solid"/>
                      <a:round/>
                      <a:headEnd type="none" w="med" len="med"/>
                      <a:tailEnd type="none" w="med" len="med"/>
                    </a:lnR>
                    <a:lnT w="12700" cap="flat" cmpd="sng" algn="ctr">
                      <a:solidFill>
                        <a:srgbClr val="C7C9C7"/>
                      </a:solidFill>
                      <a:prstDash val="solid"/>
                      <a:round/>
                      <a:headEnd type="none" w="med" len="med"/>
                      <a:tailEnd type="none" w="med" len="med"/>
                    </a:lnT>
                    <a:lnB w="12700" cap="flat" cmpd="sng" algn="ctr">
                      <a:solidFill>
                        <a:srgbClr val="C7C9C7"/>
                      </a:solidFill>
                      <a:prstDash val="solid"/>
                      <a:round/>
                      <a:headEnd type="none" w="med" len="med"/>
                      <a:tailEnd type="none" w="med" len="med"/>
                    </a:lnB>
                    <a:solidFill>
                      <a:srgbClr val="1D428A"/>
                    </a:solidFill>
                  </a:tcPr>
                </a:tc>
                <a:tc hMerge="1">
                  <a:txBody>
                    <a:bodyPr/>
                    <a:lstStyle/>
                    <a:p>
                      <a:pPr marL="0" marR="0" algn="ctr">
                        <a:spcBef>
                          <a:spcPts val="300"/>
                        </a:spcBef>
                        <a:spcAft>
                          <a:spcPts val="300"/>
                        </a:spcAft>
                      </a:pPr>
                      <a:endParaRPr lang="en-US" sz="1600" b="1" dirty="0">
                        <a:solidFill>
                          <a:srgbClr val="FFFFFF"/>
                        </a:solidFill>
                        <a:effectLst/>
                        <a:latin typeface="Arial"/>
                        <a:ea typeface="Calibri"/>
                      </a:endParaRPr>
                    </a:p>
                  </a:txBody>
                  <a:tcPr marL="68580" marR="68580" marT="0" marB="0">
                    <a:lnL w="12700" cap="flat" cmpd="sng" algn="ctr">
                      <a:solidFill>
                        <a:srgbClr val="C7C9C7"/>
                      </a:solidFill>
                      <a:prstDash val="solid"/>
                      <a:round/>
                      <a:headEnd type="none" w="med" len="med"/>
                      <a:tailEnd type="none" w="med" len="med"/>
                    </a:lnL>
                    <a:lnR w="28575" cap="flat" cmpd="sng" algn="ctr">
                      <a:solidFill>
                        <a:srgbClr val="1D428A"/>
                      </a:solidFill>
                      <a:prstDash val="solid"/>
                      <a:round/>
                      <a:headEnd type="none" w="med" len="med"/>
                      <a:tailEnd type="none" w="med" len="med"/>
                    </a:lnR>
                    <a:lnT w="12700" cap="flat" cmpd="sng" algn="ctr">
                      <a:solidFill>
                        <a:srgbClr val="C7C9C7"/>
                      </a:solidFill>
                      <a:prstDash val="solid"/>
                      <a:round/>
                      <a:headEnd type="none" w="med" len="med"/>
                      <a:tailEnd type="none" w="med" len="med"/>
                    </a:lnT>
                    <a:lnB w="12700" cap="flat" cmpd="sng" algn="ctr">
                      <a:solidFill>
                        <a:srgbClr val="C7C9C7"/>
                      </a:solidFill>
                      <a:prstDash val="solid"/>
                      <a:round/>
                      <a:headEnd type="none" w="med" len="med"/>
                      <a:tailEnd type="none" w="med" len="med"/>
                    </a:lnB>
                    <a:solidFill>
                      <a:srgbClr val="1D428A"/>
                    </a:solidFill>
                  </a:tcPr>
                </a:tc>
                <a:tc hMerge="1">
                  <a:txBody>
                    <a:bodyPr/>
                    <a:lstStyle/>
                    <a:p>
                      <a:endParaRPr lang="en-US"/>
                    </a:p>
                  </a:txBody>
                  <a:tcPr/>
                </a:tc>
              </a:tr>
              <a:tr h="0">
                <a:tc>
                  <a:txBody>
                    <a:bodyPr/>
                    <a:lstStyle/>
                    <a:p>
                      <a:pPr marL="0" marR="0">
                        <a:spcBef>
                          <a:spcPts val="300"/>
                        </a:spcBef>
                        <a:spcAft>
                          <a:spcPts val="300"/>
                        </a:spcAft>
                      </a:pPr>
                      <a:r>
                        <a:rPr lang="en-US" sz="2000" b="1" dirty="0">
                          <a:solidFill>
                            <a:srgbClr val="000000"/>
                          </a:solidFill>
                          <a:effectLst/>
                          <a:latin typeface="Arial"/>
                          <a:ea typeface="Times New Roman"/>
                          <a:cs typeface="Times New Roman"/>
                        </a:rPr>
                        <a:t>City, State</a:t>
                      </a:r>
                      <a:endParaRPr lang="en-US" sz="1800" dirty="0">
                        <a:solidFill>
                          <a:srgbClr val="54585A"/>
                        </a:solidFill>
                        <a:effectLst/>
                        <a:latin typeface="Avenir LT 65 Medium"/>
                        <a:ea typeface="Calibri"/>
                        <a:cs typeface="Times New Roman"/>
                      </a:endParaRPr>
                    </a:p>
                  </a:txBody>
                  <a:tcPr marL="68580" marR="68580" marT="0" marB="0">
                    <a:lnL w="12700" cap="flat" cmpd="sng" algn="ctr">
                      <a:solidFill>
                        <a:srgbClr val="C7C9C7"/>
                      </a:solidFill>
                      <a:prstDash val="solid"/>
                      <a:round/>
                      <a:headEnd type="none" w="med" len="med"/>
                      <a:tailEnd type="none" w="med" len="med"/>
                    </a:lnL>
                    <a:lnR w="12700" cap="flat" cmpd="sng" algn="ctr">
                      <a:solidFill>
                        <a:srgbClr val="C7C9C7"/>
                      </a:solidFill>
                      <a:prstDash val="solid"/>
                      <a:round/>
                      <a:headEnd type="none" w="med" len="med"/>
                      <a:tailEnd type="none" w="med" len="med"/>
                    </a:lnR>
                    <a:lnT w="12700" cap="flat" cmpd="sng" algn="ctr">
                      <a:solidFill>
                        <a:srgbClr val="C7C9C7"/>
                      </a:solidFill>
                      <a:prstDash val="solid"/>
                      <a:round/>
                      <a:headEnd type="none" w="med" len="med"/>
                      <a:tailEnd type="none" w="med" len="med"/>
                    </a:lnT>
                    <a:lnB w="12700" cap="flat" cmpd="sng" algn="ctr">
                      <a:solidFill>
                        <a:srgbClr val="C7C9C7"/>
                      </a:solidFill>
                      <a:prstDash val="solid"/>
                      <a:round/>
                      <a:headEnd type="none" w="med" len="med"/>
                      <a:tailEnd type="none" w="med" len="med"/>
                    </a:lnB>
                    <a:solidFill>
                      <a:srgbClr val="F2F2F2"/>
                    </a:solidFill>
                  </a:tcPr>
                </a:tc>
                <a:tc>
                  <a:txBody>
                    <a:bodyPr/>
                    <a:lstStyle/>
                    <a:p>
                      <a:pPr marL="0" marR="0">
                        <a:spcBef>
                          <a:spcPts val="300"/>
                        </a:spcBef>
                        <a:spcAft>
                          <a:spcPts val="300"/>
                        </a:spcAft>
                      </a:pPr>
                      <a:r>
                        <a:rPr lang="en-US" sz="2000" b="1" dirty="0">
                          <a:solidFill>
                            <a:srgbClr val="000000"/>
                          </a:solidFill>
                          <a:effectLst/>
                          <a:latin typeface="Arial"/>
                          <a:ea typeface="Times New Roman"/>
                          <a:cs typeface="Times New Roman"/>
                        </a:rPr>
                        <a:t>Water Authority</a:t>
                      </a:r>
                      <a:endParaRPr lang="en-US" sz="1800" dirty="0">
                        <a:solidFill>
                          <a:srgbClr val="54585A"/>
                        </a:solidFill>
                        <a:effectLst/>
                        <a:latin typeface="Avenir LT 65 Medium"/>
                        <a:ea typeface="Calibri"/>
                        <a:cs typeface="Times New Roman"/>
                      </a:endParaRPr>
                    </a:p>
                  </a:txBody>
                  <a:tcPr marL="68580" marR="68580" marT="0" marB="0">
                    <a:lnL w="12700" cap="flat" cmpd="sng" algn="ctr">
                      <a:solidFill>
                        <a:srgbClr val="C7C9C7"/>
                      </a:solidFill>
                      <a:prstDash val="solid"/>
                      <a:round/>
                      <a:headEnd type="none" w="med" len="med"/>
                      <a:tailEnd type="none" w="med" len="med"/>
                    </a:lnL>
                    <a:lnR w="12700" cap="flat" cmpd="sng" algn="ctr">
                      <a:solidFill>
                        <a:srgbClr val="C7C9C7"/>
                      </a:solidFill>
                      <a:prstDash val="solid"/>
                      <a:round/>
                      <a:headEnd type="none" w="med" len="med"/>
                      <a:tailEnd type="none" w="med" len="med"/>
                    </a:lnR>
                    <a:lnT w="12700" cap="flat" cmpd="sng" algn="ctr">
                      <a:solidFill>
                        <a:srgbClr val="C7C9C7"/>
                      </a:solidFill>
                      <a:prstDash val="solid"/>
                      <a:round/>
                      <a:headEnd type="none" w="med" len="med"/>
                      <a:tailEnd type="none" w="med" len="med"/>
                    </a:lnT>
                    <a:lnB w="12700" cap="flat" cmpd="sng" algn="ctr">
                      <a:solidFill>
                        <a:srgbClr val="C7C9C7"/>
                      </a:solidFill>
                      <a:prstDash val="solid"/>
                      <a:round/>
                      <a:headEnd type="none" w="med" len="med"/>
                      <a:tailEnd type="none" w="med" len="med"/>
                    </a:lnB>
                    <a:solidFill>
                      <a:srgbClr val="F2F2F2"/>
                    </a:solidFill>
                  </a:tcPr>
                </a:tc>
                <a:tc>
                  <a:txBody>
                    <a:bodyPr/>
                    <a:lstStyle/>
                    <a:p>
                      <a:pPr marL="0" marR="0">
                        <a:spcBef>
                          <a:spcPts val="300"/>
                        </a:spcBef>
                        <a:spcAft>
                          <a:spcPts val="300"/>
                        </a:spcAft>
                      </a:pPr>
                      <a:r>
                        <a:rPr lang="en-US" sz="2000" b="1" dirty="0">
                          <a:solidFill>
                            <a:srgbClr val="000000"/>
                          </a:solidFill>
                          <a:effectLst/>
                          <a:latin typeface="Arial"/>
                          <a:ea typeface="Times New Roman"/>
                          <a:cs typeface="Times New Roman"/>
                        </a:rPr>
                        <a:t>Range of water supply </a:t>
                      </a:r>
                      <a:r>
                        <a:rPr lang="en-US" sz="2000" b="1" dirty="0" smtClean="0">
                          <a:solidFill>
                            <a:srgbClr val="000000"/>
                          </a:solidFill>
                          <a:effectLst/>
                          <a:latin typeface="Arial"/>
                          <a:ea typeface="Times New Roman"/>
                          <a:cs typeface="Times New Roman"/>
                        </a:rPr>
                        <a:t>rate (per m</a:t>
                      </a:r>
                      <a:r>
                        <a:rPr lang="en-US" sz="2000" b="1" baseline="30000" dirty="0" smtClean="0">
                          <a:solidFill>
                            <a:srgbClr val="000000"/>
                          </a:solidFill>
                          <a:effectLst/>
                          <a:latin typeface="Arial"/>
                          <a:ea typeface="Times New Roman"/>
                          <a:cs typeface="Times New Roman"/>
                        </a:rPr>
                        <a:t>3</a:t>
                      </a:r>
                      <a:r>
                        <a:rPr lang="en-US" sz="2000" b="1" baseline="0" dirty="0" smtClean="0">
                          <a:solidFill>
                            <a:srgbClr val="000000"/>
                          </a:solidFill>
                          <a:effectLst/>
                          <a:latin typeface="Arial"/>
                          <a:ea typeface="Times New Roman"/>
                          <a:cs typeface="Times New Roman"/>
                        </a:rPr>
                        <a:t>)</a:t>
                      </a:r>
                      <a:endParaRPr lang="en-US" sz="1800" baseline="0" dirty="0">
                        <a:solidFill>
                          <a:srgbClr val="54585A"/>
                        </a:solidFill>
                        <a:effectLst/>
                        <a:latin typeface="Avenir LT 65 Medium"/>
                        <a:ea typeface="Calibri"/>
                        <a:cs typeface="Times New Roman"/>
                      </a:endParaRPr>
                    </a:p>
                  </a:txBody>
                  <a:tcPr marL="68580" marR="68580" marT="0" marB="0">
                    <a:lnL w="12700" cap="flat" cmpd="sng" algn="ctr">
                      <a:solidFill>
                        <a:srgbClr val="C7C9C7"/>
                      </a:solidFill>
                      <a:prstDash val="solid"/>
                      <a:round/>
                      <a:headEnd type="none" w="med" len="med"/>
                      <a:tailEnd type="none" w="med" len="med"/>
                    </a:lnL>
                    <a:lnR w="28575" cap="flat" cmpd="sng" algn="ctr">
                      <a:solidFill>
                        <a:srgbClr val="1D428A"/>
                      </a:solidFill>
                      <a:prstDash val="solid"/>
                      <a:round/>
                      <a:headEnd type="none" w="med" len="med"/>
                      <a:tailEnd type="none" w="med" len="med"/>
                    </a:lnR>
                    <a:lnT w="12700" cap="flat" cmpd="sng" algn="ctr">
                      <a:solidFill>
                        <a:srgbClr val="C7C9C7"/>
                      </a:solidFill>
                      <a:prstDash val="solid"/>
                      <a:round/>
                      <a:headEnd type="none" w="med" len="med"/>
                      <a:tailEnd type="none" w="med" len="med"/>
                    </a:lnT>
                    <a:lnB w="12700" cap="flat" cmpd="sng" algn="ctr">
                      <a:solidFill>
                        <a:srgbClr val="C7C9C7"/>
                      </a:solidFill>
                      <a:prstDash val="solid"/>
                      <a:round/>
                      <a:headEnd type="none" w="med" len="med"/>
                      <a:tailEnd type="none" w="med" len="med"/>
                    </a:lnB>
                    <a:solidFill>
                      <a:srgbClr val="F2F2F2"/>
                    </a:solidFill>
                  </a:tcPr>
                </a:tc>
              </a:tr>
              <a:tr h="0">
                <a:tc>
                  <a:txBody>
                    <a:bodyPr/>
                    <a:lstStyle/>
                    <a:p>
                      <a:pPr marL="0" marR="0">
                        <a:spcBef>
                          <a:spcPts val="300"/>
                        </a:spcBef>
                        <a:spcAft>
                          <a:spcPts val="300"/>
                        </a:spcAft>
                      </a:pPr>
                      <a:r>
                        <a:rPr lang="en-US" sz="2000" dirty="0">
                          <a:solidFill>
                            <a:srgbClr val="000000"/>
                          </a:solidFill>
                          <a:effectLst/>
                          <a:latin typeface="Arial"/>
                          <a:ea typeface="Times New Roman"/>
                          <a:cs typeface="Times New Roman"/>
                        </a:rPr>
                        <a:t>Asheville, NC</a:t>
                      </a:r>
                      <a:endParaRPr lang="en-US" sz="1800" dirty="0">
                        <a:solidFill>
                          <a:srgbClr val="54585A"/>
                        </a:solidFill>
                        <a:effectLst/>
                        <a:latin typeface="Avenir LT 65 Medium"/>
                        <a:ea typeface="Calibri"/>
                        <a:cs typeface="Times New Roman"/>
                      </a:endParaRPr>
                    </a:p>
                  </a:txBody>
                  <a:tcPr marL="68580" marR="68580" marT="0" marB="0">
                    <a:lnL w="12700" cap="flat" cmpd="sng" algn="ctr">
                      <a:solidFill>
                        <a:srgbClr val="C7C9C7"/>
                      </a:solidFill>
                      <a:prstDash val="solid"/>
                      <a:round/>
                      <a:headEnd type="none" w="med" len="med"/>
                      <a:tailEnd type="none" w="med" len="med"/>
                    </a:lnL>
                    <a:lnR w="12700" cap="flat" cmpd="sng" algn="ctr">
                      <a:solidFill>
                        <a:srgbClr val="C7C9C7"/>
                      </a:solidFill>
                      <a:prstDash val="solid"/>
                      <a:round/>
                      <a:headEnd type="none" w="med" len="med"/>
                      <a:tailEnd type="none" w="med" len="med"/>
                    </a:lnR>
                    <a:lnT w="12700" cap="flat" cmpd="sng" algn="ctr">
                      <a:solidFill>
                        <a:srgbClr val="C7C9C7"/>
                      </a:solidFill>
                      <a:prstDash val="solid"/>
                      <a:round/>
                      <a:headEnd type="none" w="med" len="med"/>
                      <a:tailEnd type="none" w="med" len="med"/>
                    </a:lnT>
                    <a:lnB w="12700" cap="flat" cmpd="sng" algn="ctr">
                      <a:solidFill>
                        <a:srgbClr val="C7C9C7"/>
                      </a:solidFill>
                      <a:prstDash val="solid"/>
                      <a:round/>
                      <a:headEnd type="none" w="med" len="med"/>
                      <a:tailEnd type="none" w="med" len="med"/>
                    </a:lnB>
                  </a:tcPr>
                </a:tc>
                <a:tc>
                  <a:txBody>
                    <a:bodyPr/>
                    <a:lstStyle/>
                    <a:p>
                      <a:pPr marL="0" marR="0">
                        <a:spcBef>
                          <a:spcPts val="300"/>
                        </a:spcBef>
                        <a:spcAft>
                          <a:spcPts val="300"/>
                        </a:spcAft>
                      </a:pPr>
                      <a:r>
                        <a:rPr lang="en-US" sz="2000">
                          <a:solidFill>
                            <a:srgbClr val="000000"/>
                          </a:solidFill>
                          <a:effectLst/>
                          <a:latin typeface="Arial"/>
                          <a:ea typeface="Times New Roman"/>
                          <a:cs typeface="Times New Roman"/>
                        </a:rPr>
                        <a:t>City of Asheville</a:t>
                      </a:r>
                      <a:endParaRPr lang="en-US" sz="1800">
                        <a:solidFill>
                          <a:srgbClr val="54585A"/>
                        </a:solidFill>
                        <a:effectLst/>
                        <a:latin typeface="Avenir LT 65 Medium"/>
                        <a:ea typeface="Calibri"/>
                        <a:cs typeface="Times New Roman"/>
                      </a:endParaRPr>
                    </a:p>
                  </a:txBody>
                  <a:tcPr marL="68580" marR="68580" marT="0" marB="0">
                    <a:lnL w="12700" cap="flat" cmpd="sng" algn="ctr">
                      <a:solidFill>
                        <a:srgbClr val="C7C9C7"/>
                      </a:solidFill>
                      <a:prstDash val="solid"/>
                      <a:round/>
                      <a:headEnd type="none" w="med" len="med"/>
                      <a:tailEnd type="none" w="med" len="med"/>
                    </a:lnL>
                    <a:lnR w="12700" cap="flat" cmpd="sng" algn="ctr">
                      <a:solidFill>
                        <a:srgbClr val="C7C9C7"/>
                      </a:solidFill>
                      <a:prstDash val="solid"/>
                      <a:round/>
                      <a:headEnd type="none" w="med" len="med"/>
                      <a:tailEnd type="none" w="med" len="med"/>
                    </a:lnR>
                    <a:lnT w="12700" cap="flat" cmpd="sng" algn="ctr">
                      <a:solidFill>
                        <a:srgbClr val="C7C9C7"/>
                      </a:solidFill>
                      <a:prstDash val="solid"/>
                      <a:round/>
                      <a:headEnd type="none" w="med" len="med"/>
                      <a:tailEnd type="none" w="med" len="med"/>
                    </a:lnT>
                    <a:lnB w="12700" cap="flat" cmpd="sng" algn="ctr">
                      <a:solidFill>
                        <a:srgbClr val="C7C9C7"/>
                      </a:solidFill>
                      <a:prstDash val="solid"/>
                      <a:round/>
                      <a:headEnd type="none" w="med" len="med"/>
                      <a:tailEnd type="none" w="med" len="med"/>
                    </a:lnB>
                  </a:tcPr>
                </a:tc>
                <a:tc>
                  <a:txBody>
                    <a:bodyPr/>
                    <a:lstStyle/>
                    <a:p>
                      <a:pPr marL="0" marR="0">
                        <a:spcBef>
                          <a:spcPts val="300"/>
                        </a:spcBef>
                        <a:spcAft>
                          <a:spcPts val="300"/>
                        </a:spcAft>
                      </a:pPr>
                      <a:r>
                        <a:rPr lang="en-US" sz="2000" dirty="0" smtClean="0">
                          <a:solidFill>
                            <a:srgbClr val="000000"/>
                          </a:solidFill>
                          <a:effectLst/>
                          <a:latin typeface="Arial"/>
                          <a:ea typeface="Times New Roman"/>
                          <a:cs typeface="Times New Roman"/>
                        </a:rPr>
                        <a:t>$0.64</a:t>
                      </a:r>
                      <a:r>
                        <a:rPr lang="en-US" sz="2000" baseline="0" dirty="0" smtClean="0">
                          <a:solidFill>
                            <a:srgbClr val="000000"/>
                          </a:solidFill>
                          <a:effectLst/>
                          <a:latin typeface="Arial"/>
                          <a:ea typeface="Times New Roman"/>
                          <a:cs typeface="Times New Roman"/>
                        </a:rPr>
                        <a:t> - $1.17</a:t>
                      </a:r>
                      <a:endParaRPr lang="en-US" sz="1800" dirty="0">
                        <a:solidFill>
                          <a:srgbClr val="54585A"/>
                        </a:solidFill>
                        <a:effectLst/>
                        <a:latin typeface="Avenir LT 65 Medium"/>
                        <a:ea typeface="Calibri"/>
                        <a:cs typeface="Times New Roman"/>
                      </a:endParaRPr>
                    </a:p>
                  </a:txBody>
                  <a:tcPr marL="68580" marR="68580" marT="0" marB="0">
                    <a:lnL w="12700" cap="flat" cmpd="sng" algn="ctr">
                      <a:solidFill>
                        <a:srgbClr val="C7C9C7"/>
                      </a:solidFill>
                      <a:prstDash val="solid"/>
                      <a:round/>
                      <a:headEnd type="none" w="med" len="med"/>
                      <a:tailEnd type="none" w="med" len="med"/>
                    </a:lnL>
                    <a:lnR w="28575" cap="flat" cmpd="sng" algn="ctr">
                      <a:solidFill>
                        <a:srgbClr val="1D428A"/>
                      </a:solidFill>
                      <a:prstDash val="solid"/>
                      <a:round/>
                      <a:headEnd type="none" w="med" len="med"/>
                      <a:tailEnd type="none" w="med" len="med"/>
                    </a:lnR>
                    <a:lnT w="12700" cap="flat" cmpd="sng" algn="ctr">
                      <a:solidFill>
                        <a:srgbClr val="C7C9C7"/>
                      </a:solidFill>
                      <a:prstDash val="solid"/>
                      <a:round/>
                      <a:headEnd type="none" w="med" len="med"/>
                      <a:tailEnd type="none" w="med" len="med"/>
                    </a:lnT>
                    <a:lnB w="12700" cap="flat" cmpd="sng" algn="ctr">
                      <a:solidFill>
                        <a:srgbClr val="C7C9C7"/>
                      </a:solidFill>
                      <a:prstDash val="solid"/>
                      <a:round/>
                      <a:headEnd type="none" w="med" len="med"/>
                      <a:tailEnd type="none" w="med" len="med"/>
                    </a:lnB>
                  </a:tcPr>
                </a:tc>
              </a:tr>
              <a:tr h="0">
                <a:tc>
                  <a:txBody>
                    <a:bodyPr/>
                    <a:lstStyle/>
                    <a:p>
                      <a:pPr marL="0" marR="0">
                        <a:spcBef>
                          <a:spcPts val="300"/>
                        </a:spcBef>
                        <a:spcAft>
                          <a:spcPts val="300"/>
                        </a:spcAft>
                      </a:pPr>
                      <a:r>
                        <a:rPr lang="en-US" sz="2000">
                          <a:solidFill>
                            <a:srgbClr val="000000"/>
                          </a:solidFill>
                          <a:effectLst/>
                          <a:latin typeface="Arial"/>
                          <a:ea typeface="Times New Roman"/>
                          <a:cs typeface="Times New Roman"/>
                        </a:rPr>
                        <a:t>Hartford, CT</a:t>
                      </a:r>
                      <a:endParaRPr lang="en-US" sz="1800">
                        <a:solidFill>
                          <a:srgbClr val="54585A"/>
                        </a:solidFill>
                        <a:effectLst/>
                        <a:latin typeface="Avenir LT 65 Medium"/>
                        <a:ea typeface="Calibri"/>
                        <a:cs typeface="Times New Roman"/>
                      </a:endParaRPr>
                    </a:p>
                  </a:txBody>
                  <a:tcPr marL="68580" marR="68580" marT="0" marB="0">
                    <a:lnL w="12700" cap="flat" cmpd="sng" algn="ctr">
                      <a:solidFill>
                        <a:srgbClr val="C7C9C7"/>
                      </a:solidFill>
                      <a:prstDash val="solid"/>
                      <a:round/>
                      <a:headEnd type="none" w="med" len="med"/>
                      <a:tailEnd type="none" w="med" len="med"/>
                    </a:lnL>
                    <a:lnR w="12700" cap="flat" cmpd="sng" algn="ctr">
                      <a:solidFill>
                        <a:srgbClr val="C7C9C7"/>
                      </a:solidFill>
                      <a:prstDash val="solid"/>
                      <a:round/>
                      <a:headEnd type="none" w="med" len="med"/>
                      <a:tailEnd type="none" w="med" len="med"/>
                    </a:lnR>
                    <a:lnT w="12700" cap="flat" cmpd="sng" algn="ctr">
                      <a:solidFill>
                        <a:srgbClr val="C7C9C7"/>
                      </a:solidFill>
                      <a:prstDash val="solid"/>
                      <a:round/>
                      <a:headEnd type="none" w="med" len="med"/>
                      <a:tailEnd type="none" w="med" len="med"/>
                    </a:lnT>
                    <a:lnB w="12700" cap="flat" cmpd="sng" algn="ctr">
                      <a:solidFill>
                        <a:srgbClr val="C7C9C7"/>
                      </a:solidFill>
                      <a:prstDash val="solid"/>
                      <a:round/>
                      <a:headEnd type="none" w="med" len="med"/>
                      <a:tailEnd type="none" w="med" len="med"/>
                    </a:lnB>
                  </a:tcPr>
                </a:tc>
                <a:tc>
                  <a:txBody>
                    <a:bodyPr/>
                    <a:lstStyle/>
                    <a:p>
                      <a:pPr marL="0" marR="0">
                        <a:spcBef>
                          <a:spcPts val="300"/>
                        </a:spcBef>
                        <a:spcAft>
                          <a:spcPts val="300"/>
                        </a:spcAft>
                      </a:pPr>
                      <a:r>
                        <a:rPr lang="en-US" sz="2000">
                          <a:solidFill>
                            <a:srgbClr val="000000"/>
                          </a:solidFill>
                          <a:effectLst/>
                          <a:latin typeface="Arial"/>
                          <a:ea typeface="Times New Roman"/>
                          <a:cs typeface="Times New Roman"/>
                        </a:rPr>
                        <a:t>Metropolitan District Hartford, CT</a:t>
                      </a:r>
                      <a:endParaRPr lang="en-US" sz="1800">
                        <a:solidFill>
                          <a:srgbClr val="54585A"/>
                        </a:solidFill>
                        <a:effectLst/>
                        <a:latin typeface="Avenir LT 65 Medium"/>
                        <a:ea typeface="Calibri"/>
                        <a:cs typeface="Times New Roman"/>
                      </a:endParaRPr>
                    </a:p>
                  </a:txBody>
                  <a:tcPr marL="68580" marR="68580" marT="0" marB="0">
                    <a:lnL w="12700" cap="flat" cmpd="sng" algn="ctr">
                      <a:solidFill>
                        <a:srgbClr val="C7C9C7"/>
                      </a:solidFill>
                      <a:prstDash val="solid"/>
                      <a:round/>
                      <a:headEnd type="none" w="med" len="med"/>
                      <a:tailEnd type="none" w="med" len="med"/>
                    </a:lnL>
                    <a:lnR w="12700" cap="flat" cmpd="sng" algn="ctr">
                      <a:solidFill>
                        <a:srgbClr val="C7C9C7"/>
                      </a:solidFill>
                      <a:prstDash val="solid"/>
                      <a:round/>
                      <a:headEnd type="none" w="med" len="med"/>
                      <a:tailEnd type="none" w="med" len="med"/>
                    </a:lnR>
                    <a:lnT w="12700" cap="flat" cmpd="sng" algn="ctr">
                      <a:solidFill>
                        <a:srgbClr val="C7C9C7"/>
                      </a:solidFill>
                      <a:prstDash val="solid"/>
                      <a:round/>
                      <a:headEnd type="none" w="med" len="med"/>
                      <a:tailEnd type="none" w="med" len="med"/>
                    </a:lnT>
                    <a:lnB w="12700" cap="flat" cmpd="sng" algn="ctr">
                      <a:solidFill>
                        <a:srgbClr val="C7C9C7"/>
                      </a:solidFill>
                      <a:prstDash val="solid"/>
                      <a:round/>
                      <a:headEnd type="none" w="med" len="med"/>
                      <a:tailEnd type="none" w="med" len="med"/>
                    </a:lnB>
                  </a:tcPr>
                </a:tc>
                <a:tc>
                  <a:txBody>
                    <a:bodyPr/>
                    <a:lstStyle/>
                    <a:p>
                      <a:pPr marL="0" marR="0">
                        <a:spcBef>
                          <a:spcPts val="300"/>
                        </a:spcBef>
                        <a:spcAft>
                          <a:spcPts val="300"/>
                        </a:spcAft>
                      </a:pPr>
                      <a:r>
                        <a:rPr lang="en-US" sz="2000" dirty="0" smtClean="0">
                          <a:solidFill>
                            <a:srgbClr val="000000"/>
                          </a:solidFill>
                          <a:effectLst/>
                          <a:latin typeface="Arial"/>
                          <a:ea typeface="Times New Roman"/>
                          <a:cs typeface="Times New Roman"/>
                        </a:rPr>
                        <a:t>$0.94</a:t>
                      </a:r>
                      <a:endParaRPr lang="en-US" sz="1800" dirty="0">
                        <a:solidFill>
                          <a:srgbClr val="54585A"/>
                        </a:solidFill>
                        <a:effectLst/>
                        <a:latin typeface="Avenir LT 65 Medium"/>
                        <a:ea typeface="Calibri"/>
                        <a:cs typeface="Times New Roman"/>
                      </a:endParaRPr>
                    </a:p>
                  </a:txBody>
                  <a:tcPr marL="68580" marR="68580" marT="0" marB="0">
                    <a:lnL w="12700" cap="flat" cmpd="sng" algn="ctr">
                      <a:solidFill>
                        <a:srgbClr val="C7C9C7"/>
                      </a:solidFill>
                      <a:prstDash val="solid"/>
                      <a:round/>
                      <a:headEnd type="none" w="med" len="med"/>
                      <a:tailEnd type="none" w="med" len="med"/>
                    </a:lnL>
                    <a:lnR w="28575" cap="flat" cmpd="sng" algn="ctr">
                      <a:solidFill>
                        <a:srgbClr val="1D428A"/>
                      </a:solidFill>
                      <a:prstDash val="solid"/>
                      <a:round/>
                      <a:headEnd type="none" w="med" len="med"/>
                      <a:tailEnd type="none" w="med" len="med"/>
                    </a:lnR>
                    <a:lnT w="12700" cap="flat" cmpd="sng" algn="ctr">
                      <a:solidFill>
                        <a:srgbClr val="C7C9C7"/>
                      </a:solidFill>
                      <a:prstDash val="solid"/>
                      <a:round/>
                      <a:headEnd type="none" w="med" len="med"/>
                      <a:tailEnd type="none" w="med" len="med"/>
                    </a:lnT>
                    <a:lnB w="12700" cap="flat" cmpd="sng" algn="ctr">
                      <a:solidFill>
                        <a:srgbClr val="C7C9C7"/>
                      </a:solidFill>
                      <a:prstDash val="solid"/>
                      <a:round/>
                      <a:headEnd type="none" w="med" len="med"/>
                      <a:tailEnd type="none" w="med" len="med"/>
                    </a:lnB>
                  </a:tcPr>
                </a:tc>
              </a:tr>
              <a:tr h="0">
                <a:tc>
                  <a:txBody>
                    <a:bodyPr/>
                    <a:lstStyle/>
                    <a:p>
                      <a:pPr marL="0" marR="0">
                        <a:spcBef>
                          <a:spcPts val="300"/>
                        </a:spcBef>
                        <a:spcAft>
                          <a:spcPts val="300"/>
                        </a:spcAft>
                      </a:pPr>
                      <a:r>
                        <a:rPr lang="en-US" sz="2000">
                          <a:solidFill>
                            <a:srgbClr val="000000"/>
                          </a:solidFill>
                          <a:effectLst/>
                          <a:latin typeface="Arial"/>
                          <a:ea typeface="Times New Roman"/>
                          <a:cs typeface="Times New Roman"/>
                        </a:rPr>
                        <a:t>Kansas City, MO</a:t>
                      </a:r>
                      <a:endParaRPr lang="en-US" sz="1800">
                        <a:solidFill>
                          <a:srgbClr val="54585A"/>
                        </a:solidFill>
                        <a:effectLst/>
                        <a:latin typeface="Avenir LT 65 Medium"/>
                        <a:ea typeface="Calibri"/>
                        <a:cs typeface="Times New Roman"/>
                      </a:endParaRPr>
                    </a:p>
                  </a:txBody>
                  <a:tcPr marL="68580" marR="68580" marT="0" marB="0">
                    <a:lnL w="12700" cap="flat" cmpd="sng" algn="ctr">
                      <a:solidFill>
                        <a:srgbClr val="C7C9C7"/>
                      </a:solidFill>
                      <a:prstDash val="solid"/>
                      <a:round/>
                      <a:headEnd type="none" w="med" len="med"/>
                      <a:tailEnd type="none" w="med" len="med"/>
                    </a:lnL>
                    <a:lnR w="12700" cap="flat" cmpd="sng" algn="ctr">
                      <a:solidFill>
                        <a:srgbClr val="C7C9C7"/>
                      </a:solidFill>
                      <a:prstDash val="solid"/>
                      <a:round/>
                      <a:headEnd type="none" w="med" len="med"/>
                      <a:tailEnd type="none" w="med" len="med"/>
                    </a:lnR>
                    <a:lnT w="12700" cap="flat" cmpd="sng" algn="ctr">
                      <a:solidFill>
                        <a:srgbClr val="C7C9C7"/>
                      </a:solidFill>
                      <a:prstDash val="solid"/>
                      <a:round/>
                      <a:headEnd type="none" w="med" len="med"/>
                      <a:tailEnd type="none" w="med" len="med"/>
                    </a:lnT>
                    <a:lnB w="12700" cap="flat" cmpd="sng" algn="ctr">
                      <a:solidFill>
                        <a:srgbClr val="C7C9C7"/>
                      </a:solidFill>
                      <a:prstDash val="solid"/>
                      <a:round/>
                      <a:headEnd type="none" w="med" len="med"/>
                      <a:tailEnd type="none" w="med" len="med"/>
                    </a:lnB>
                  </a:tcPr>
                </a:tc>
                <a:tc>
                  <a:txBody>
                    <a:bodyPr/>
                    <a:lstStyle/>
                    <a:p>
                      <a:pPr marL="0" marR="0">
                        <a:spcBef>
                          <a:spcPts val="300"/>
                        </a:spcBef>
                        <a:spcAft>
                          <a:spcPts val="300"/>
                        </a:spcAft>
                      </a:pPr>
                      <a:r>
                        <a:rPr lang="en-US" sz="2000">
                          <a:solidFill>
                            <a:srgbClr val="000000"/>
                          </a:solidFill>
                          <a:effectLst/>
                          <a:latin typeface="Arial"/>
                          <a:ea typeface="Times New Roman"/>
                          <a:cs typeface="Times New Roman"/>
                        </a:rPr>
                        <a:t>Kansas City Water Services</a:t>
                      </a:r>
                      <a:endParaRPr lang="en-US" sz="1800">
                        <a:solidFill>
                          <a:srgbClr val="54585A"/>
                        </a:solidFill>
                        <a:effectLst/>
                        <a:latin typeface="Avenir LT 65 Medium"/>
                        <a:ea typeface="Calibri"/>
                        <a:cs typeface="Times New Roman"/>
                      </a:endParaRPr>
                    </a:p>
                  </a:txBody>
                  <a:tcPr marL="68580" marR="68580" marT="0" marB="0">
                    <a:lnL w="12700" cap="flat" cmpd="sng" algn="ctr">
                      <a:solidFill>
                        <a:srgbClr val="C7C9C7"/>
                      </a:solidFill>
                      <a:prstDash val="solid"/>
                      <a:round/>
                      <a:headEnd type="none" w="med" len="med"/>
                      <a:tailEnd type="none" w="med" len="med"/>
                    </a:lnL>
                    <a:lnR w="12700" cap="flat" cmpd="sng" algn="ctr">
                      <a:solidFill>
                        <a:srgbClr val="C7C9C7"/>
                      </a:solidFill>
                      <a:prstDash val="solid"/>
                      <a:round/>
                      <a:headEnd type="none" w="med" len="med"/>
                      <a:tailEnd type="none" w="med" len="med"/>
                    </a:lnR>
                    <a:lnT w="12700" cap="flat" cmpd="sng" algn="ctr">
                      <a:solidFill>
                        <a:srgbClr val="C7C9C7"/>
                      </a:solidFill>
                      <a:prstDash val="solid"/>
                      <a:round/>
                      <a:headEnd type="none" w="med" len="med"/>
                      <a:tailEnd type="none" w="med" len="med"/>
                    </a:lnT>
                    <a:lnB w="12700" cap="flat" cmpd="sng" algn="ctr">
                      <a:solidFill>
                        <a:srgbClr val="C7C9C7"/>
                      </a:solidFill>
                      <a:prstDash val="solid"/>
                      <a:round/>
                      <a:headEnd type="none" w="med" len="med"/>
                      <a:tailEnd type="none" w="med" len="med"/>
                    </a:lnB>
                  </a:tcPr>
                </a:tc>
                <a:tc>
                  <a:txBody>
                    <a:bodyPr/>
                    <a:lstStyle/>
                    <a:p>
                      <a:pPr marL="0" marR="0">
                        <a:spcBef>
                          <a:spcPts val="300"/>
                        </a:spcBef>
                        <a:spcAft>
                          <a:spcPts val="300"/>
                        </a:spcAft>
                      </a:pPr>
                      <a:r>
                        <a:rPr lang="en-US" sz="2000" dirty="0" smtClean="0">
                          <a:solidFill>
                            <a:srgbClr val="000000"/>
                          </a:solidFill>
                          <a:effectLst/>
                          <a:latin typeface="Arial"/>
                          <a:ea typeface="Times New Roman"/>
                          <a:cs typeface="Times New Roman"/>
                        </a:rPr>
                        <a:t>$0.97 </a:t>
                      </a:r>
                      <a:r>
                        <a:rPr lang="en-US" sz="2000" dirty="0">
                          <a:solidFill>
                            <a:srgbClr val="000000"/>
                          </a:solidFill>
                          <a:effectLst/>
                          <a:latin typeface="Arial"/>
                          <a:ea typeface="Times New Roman"/>
                          <a:cs typeface="Times New Roman"/>
                        </a:rPr>
                        <a:t>- </a:t>
                      </a:r>
                      <a:r>
                        <a:rPr lang="en-US" sz="2000" dirty="0" smtClean="0">
                          <a:solidFill>
                            <a:srgbClr val="000000"/>
                          </a:solidFill>
                          <a:effectLst/>
                          <a:latin typeface="Arial"/>
                          <a:ea typeface="Times New Roman"/>
                          <a:cs typeface="Times New Roman"/>
                        </a:rPr>
                        <a:t>$1.68</a:t>
                      </a:r>
                      <a:endParaRPr lang="en-US" sz="1800" dirty="0">
                        <a:solidFill>
                          <a:srgbClr val="54585A"/>
                        </a:solidFill>
                        <a:effectLst/>
                        <a:latin typeface="Avenir LT 65 Medium"/>
                        <a:ea typeface="Calibri"/>
                        <a:cs typeface="Times New Roman"/>
                      </a:endParaRPr>
                    </a:p>
                  </a:txBody>
                  <a:tcPr marL="68580" marR="68580" marT="0" marB="0">
                    <a:lnL w="12700" cap="flat" cmpd="sng" algn="ctr">
                      <a:solidFill>
                        <a:srgbClr val="C7C9C7"/>
                      </a:solidFill>
                      <a:prstDash val="solid"/>
                      <a:round/>
                      <a:headEnd type="none" w="med" len="med"/>
                      <a:tailEnd type="none" w="med" len="med"/>
                    </a:lnL>
                    <a:lnR w="28575" cap="flat" cmpd="sng" algn="ctr">
                      <a:solidFill>
                        <a:srgbClr val="1D428A"/>
                      </a:solidFill>
                      <a:prstDash val="solid"/>
                      <a:round/>
                      <a:headEnd type="none" w="med" len="med"/>
                      <a:tailEnd type="none" w="med" len="med"/>
                    </a:lnR>
                    <a:lnT w="12700" cap="flat" cmpd="sng" algn="ctr">
                      <a:solidFill>
                        <a:srgbClr val="C7C9C7"/>
                      </a:solidFill>
                      <a:prstDash val="solid"/>
                      <a:round/>
                      <a:headEnd type="none" w="med" len="med"/>
                      <a:tailEnd type="none" w="med" len="med"/>
                    </a:lnT>
                    <a:lnB w="12700" cap="flat" cmpd="sng" algn="ctr">
                      <a:solidFill>
                        <a:srgbClr val="C7C9C7"/>
                      </a:solidFill>
                      <a:prstDash val="solid"/>
                      <a:round/>
                      <a:headEnd type="none" w="med" len="med"/>
                      <a:tailEnd type="none" w="med" len="med"/>
                    </a:lnB>
                  </a:tcPr>
                </a:tc>
              </a:tr>
              <a:tr h="0">
                <a:tc>
                  <a:txBody>
                    <a:bodyPr/>
                    <a:lstStyle/>
                    <a:p>
                      <a:pPr marL="0" marR="0">
                        <a:spcBef>
                          <a:spcPts val="300"/>
                        </a:spcBef>
                        <a:spcAft>
                          <a:spcPts val="300"/>
                        </a:spcAft>
                      </a:pPr>
                      <a:r>
                        <a:rPr lang="en-US" sz="2000">
                          <a:solidFill>
                            <a:srgbClr val="000000"/>
                          </a:solidFill>
                          <a:effectLst/>
                          <a:latin typeface="Arial"/>
                          <a:ea typeface="Times New Roman"/>
                          <a:cs typeface="Times New Roman"/>
                        </a:rPr>
                        <a:t>Los Angeles, CA</a:t>
                      </a:r>
                      <a:endParaRPr lang="en-US" sz="1800">
                        <a:solidFill>
                          <a:srgbClr val="54585A"/>
                        </a:solidFill>
                        <a:effectLst/>
                        <a:latin typeface="Avenir LT 65 Medium"/>
                        <a:ea typeface="Calibri"/>
                        <a:cs typeface="Times New Roman"/>
                      </a:endParaRPr>
                    </a:p>
                  </a:txBody>
                  <a:tcPr marL="68580" marR="68580" marT="0" marB="0">
                    <a:lnL w="12700" cap="flat" cmpd="sng" algn="ctr">
                      <a:solidFill>
                        <a:srgbClr val="C7C9C7"/>
                      </a:solidFill>
                      <a:prstDash val="solid"/>
                      <a:round/>
                      <a:headEnd type="none" w="med" len="med"/>
                      <a:tailEnd type="none" w="med" len="med"/>
                    </a:lnL>
                    <a:lnR w="12700" cap="flat" cmpd="sng" algn="ctr">
                      <a:solidFill>
                        <a:srgbClr val="C7C9C7"/>
                      </a:solidFill>
                      <a:prstDash val="solid"/>
                      <a:round/>
                      <a:headEnd type="none" w="med" len="med"/>
                      <a:tailEnd type="none" w="med" len="med"/>
                    </a:lnR>
                    <a:lnT w="12700" cap="flat" cmpd="sng" algn="ctr">
                      <a:solidFill>
                        <a:srgbClr val="C7C9C7"/>
                      </a:solidFill>
                      <a:prstDash val="solid"/>
                      <a:round/>
                      <a:headEnd type="none" w="med" len="med"/>
                      <a:tailEnd type="none" w="med" len="med"/>
                    </a:lnT>
                    <a:lnB w="12700" cap="flat" cmpd="sng" algn="ctr">
                      <a:solidFill>
                        <a:srgbClr val="C7C9C7"/>
                      </a:solidFill>
                      <a:prstDash val="solid"/>
                      <a:round/>
                      <a:headEnd type="none" w="med" len="med"/>
                      <a:tailEnd type="none" w="med" len="med"/>
                    </a:lnB>
                  </a:tcPr>
                </a:tc>
                <a:tc>
                  <a:txBody>
                    <a:bodyPr/>
                    <a:lstStyle/>
                    <a:p>
                      <a:pPr marL="0" marR="0">
                        <a:spcBef>
                          <a:spcPts val="300"/>
                        </a:spcBef>
                        <a:spcAft>
                          <a:spcPts val="300"/>
                        </a:spcAft>
                      </a:pPr>
                      <a:r>
                        <a:rPr lang="en-US" sz="2000">
                          <a:solidFill>
                            <a:srgbClr val="000000"/>
                          </a:solidFill>
                          <a:effectLst/>
                          <a:latin typeface="Arial"/>
                          <a:ea typeface="Times New Roman"/>
                          <a:cs typeface="Times New Roman"/>
                        </a:rPr>
                        <a:t>LA Department of Water and Power</a:t>
                      </a:r>
                      <a:endParaRPr lang="en-US" sz="1800">
                        <a:solidFill>
                          <a:srgbClr val="54585A"/>
                        </a:solidFill>
                        <a:effectLst/>
                        <a:latin typeface="Avenir LT 65 Medium"/>
                        <a:ea typeface="Calibri"/>
                        <a:cs typeface="Times New Roman"/>
                      </a:endParaRPr>
                    </a:p>
                  </a:txBody>
                  <a:tcPr marL="68580" marR="68580" marT="0" marB="0">
                    <a:lnL w="12700" cap="flat" cmpd="sng" algn="ctr">
                      <a:solidFill>
                        <a:srgbClr val="C7C9C7"/>
                      </a:solidFill>
                      <a:prstDash val="solid"/>
                      <a:round/>
                      <a:headEnd type="none" w="med" len="med"/>
                      <a:tailEnd type="none" w="med" len="med"/>
                    </a:lnL>
                    <a:lnR w="12700" cap="flat" cmpd="sng" algn="ctr">
                      <a:solidFill>
                        <a:srgbClr val="C7C9C7"/>
                      </a:solidFill>
                      <a:prstDash val="solid"/>
                      <a:round/>
                      <a:headEnd type="none" w="med" len="med"/>
                      <a:tailEnd type="none" w="med" len="med"/>
                    </a:lnR>
                    <a:lnT w="12700" cap="flat" cmpd="sng" algn="ctr">
                      <a:solidFill>
                        <a:srgbClr val="C7C9C7"/>
                      </a:solidFill>
                      <a:prstDash val="solid"/>
                      <a:round/>
                      <a:headEnd type="none" w="med" len="med"/>
                      <a:tailEnd type="none" w="med" len="med"/>
                    </a:lnT>
                    <a:lnB w="12700" cap="flat" cmpd="sng" algn="ctr">
                      <a:solidFill>
                        <a:srgbClr val="C7C9C7"/>
                      </a:solidFill>
                      <a:prstDash val="solid"/>
                      <a:round/>
                      <a:headEnd type="none" w="med" len="med"/>
                      <a:tailEnd type="none" w="med" len="med"/>
                    </a:lnB>
                  </a:tcPr>
                </a:tc>
                <a:tc>
                  <a:txBody>
                    <a:bodyPr/>
                    <a:lstStyle/>
                    <a:p>
                      <a:pPr marL="0" marR="0">
                        <a:spcBef>
                          <a:spcPts val="300"/>
                        </a:spcBef>
                        <a:spcAft>
                          <a:spcPts val="300"/>
                        </a:spcAft>
                      </a:pPr>
                      <a:r>
                        <a:rPr lang="en-US" sz="2000" dirty="0" smtClean="0">
                          <a:solidFill>
                            <a:srgbClr val="000000"/>
                          </a:solidFill>
                          <a:effectLst/>
                          <a:latin typeface="Arial"/>
                          <a:ea typeface="Times New Roman"/>
                          <a:cs typeface="Times New Roman"/>
                        </a:rPr>
                        <a:t>$1.68 </a:t>
                      </a:r>
                      <a:r>
                        <a:rPr lang="en-US" sz="2000" dirty="0">
                          <a:solidFill>
                            <a:srgbClr val="000000"/>
                          </a:solidFill>
                          <a:effectLst/>
                          <a:latin typeface="Arial"/>
                          <a:ea typeface="Times New Roman"/>
                          <a:cs typeface="Times New Roman"/>
                        </a:rPr>
                        <a:t>- </a:t>
                      </a:r>
                      <a:r>
                        <a:rPr lang="en-US" sz="2000" dirty="0" smtClean="0">
                          <a:solidFill>
                            <a:srgbClr val="000000"/>
                          </a:solidFill>
                          <a:effectLst/>
                          <a:latin typeface="Arial"/>
                          <a:ea typeface="Times New Roman"/>
                          <a:cs typeface="Times New Roman"/>
                        </a:rPr>
                        <a:t>$2.27</a:t>
                      </a:r>
                      <a:endParaRPr lang="en-US" sz="1800" dirty="0">
                        <a:solidFill>
                          <a:srgbClr val="54585A"/>
                        </a:solidFill>
                        <a:effectLst/>
                        <a:latin typeface="Avenir LT 65 Medium"/>
                        <a:ea typeface="Calibri"/>
                        <a:cs typeface="Times New Roman"/>
                      </a:endParaRPr>
                    </a:p>
                  </a:txBody>
                  <a:tcPr marL="68580" marR="68580" marT="0" marB="0">
                    <a:lnL w="12700" cap="flat" cmpd="sng" algn="ctr">
                      <a:solidFill>
                        <a:srgbClr val="C7C9C7"/>
                      </a:solidFill>
                      <a:prstDash val="solid"/>
                      <a:round/>
                      <a:headEnd type="none" w="med" len="med"/>
                      <a:tailEnd type="none" w="med" len="med"/>
                    </a:lnL>
                    <a:lnR w="28575" cap="flat" cmpd="sng" algn="ctr">
                      <a:solidFill>
                        <a:srgbClr val="1D428A"/>
                      </a:solidFill>
                      <a:prstDash val="solid"/>
                      <a:round/>
                      <a:headEnd type="none" w="med" len="med"/>
                      <a:tailEnd type="none" w="med" len="med"/>
                    </a:lnR>
                    <a:lnT w="12700" cap="flat" cmpd="sng" algn="ctr">
                      <a:solidFill>
                        <a:srgbClr val="C7C9C7"/>
                      </a:solidFill>
                      <a:prstDash val="solid"/>
                      <a:round/>
                      <a:headEnd type="none" w="med" len="med"/>
                      <a:tailEnd type="none" w="med" len="med"/>
                    </a:lnT>
                    <a:lnB w="12700" cap="flat" cmpd="sng" algn="ctr">
                      <a:solidFill>
                        <a:srgbClr val="C7C9C7"/>
                      </a:solidFill>
                      <a:prstDash val="solid"/>
                      <a:round/>
                      <a:headEnd type="none" w="med" len="med"/>
                      <a:tailEnd type="none" w="med" len="med"/>
                    </a:lnB>
                  </a:tcPr>
                </a:tc>
              </a:tr>
              <a:tr h="0">
                <a:tc>
                  <a:txBody>
                    <a:bodyPr/>
                    <a:lstStyle/>
                    <a:p>
                      <a:pPr marL="0" marR="0">
                        <a:spcBef>
                          <a:spcPts val="300"/>
                        </a:spcBef>
                        <a:spcAft>
                          <a:spcPts val="300"/>
                        </a:spcAft>
                      </a:pPr>
                      <a:r>
                        <a:rPr lang="en-US" sz="2000">
                          <a:solidFill>
                            <a:srgbClr val="000000"/>
                          </a:solidFill>
                          <a:effectLst/>
                          <a:latin typeface="Arial"/>
                          <a:ea typeface="Times New Roman"/>
                          <a:cs typeface="Times New Roman"/>
                        </a:rPr>
                        <a:t>Milwaukee, WI</a:t>
                      </a:r>
                      <a:endParaRPr lang="en-US" sz="1800">
                        <a:solidFill>
                          <a:srgbClr val="54585A"/>
                        </a:solidFill>
                        <a:effectLst/>
                        <a:latin typeface="Avenir LT 65 Medium"/>
                        <a:ea typeface="Calibri"/>
                        <a:cs typeface="Times New Roman"/>
                      </a:endParaRPr>
                    </a:p>
                  </a:txBody>
                  <a:tcPr marL="68580" marR="68580" marT="0" marB="0">
                    <a:lnL w="12700" cap="flat" cmpd="sng" algn="ctr">
                      <a:solidFill>
                        <a:srgbClr val="C7C9C7"/>
                      </a:solidFill>
                      <a:prstDash val="solid"/>
                      <a:round/>
                      <a:headEnd type="none" w="med" len="med"/>
                      <a:tailEnd type="none" w="med" len="med"/>
                    </a:lnL>
                    <a:lnR w="12700" cap="flat" cmpd="sng" algn="ctr">
                      <a:solidFill>
                        <a:srgbClr val="C7C9C7"/>
                      </a:solidFill>
                      <a:prstDash val="solid"/>
                      <a:round/>
                      <a:headEnd type="none" w="med" len="med"/>
                      <a:tailEnd type="none" w="med" len="med"/>
                    </a:lnR>
                    <a:lnT w="12700" cap="flat" cmpd="sng" algn="ctr">
                      <a:solidFill>
                        <a:srgbClr val="C7C9C7"/>
                      </a:solidFill>
                      <a:prstDash val="solid"/>
                      <a:round/>
                      <a:headEnd type="none" w="med" len="med"/>
                      <a:tailEnd type="none" w="med" len="med"/>
                    </a:lnT>
                    <a:lnB w="12700" cap="flat" cmpd="sng" algn="ctr">
                      <a:solidFill>
                        <a:srgbClr val="C7C9C7"/>
                      </a:solidFill>
                      <a:prstDash val="solid"/>
                      <a:round/>
                      <a:headEnd type="none" w="med" len="med"/>
                      <a:tailEnd type="none" w="med" len="med"/>
                    </a:lnB>
                  </a:tcPr>
                </a:tc>
                <a:tc>
                  <a:txBody>
                    <a:bodyPr/>
                    <a:lstStyle/>
                    <a:p>
                      <a:pPr marL="0" marR="0">
                        <a:spcBef>
                          <a:spcPts val="300"/>
                        </a:spcBef>
                        <a:spcAft>
                          <a:spcPts val="300"/>
                        </a:spcAft>
                      </a:pPr>
                      <a:r>
                        <a:rPr lang="en-US" sz="2000">
                          <a:solidFill>
                            <a:srgbClr val="000000"/>
                          </a:solidFill>
                          <a:effectLst/>
                          <a:latin typeface="Arial"/>
                          <a:ea typeface="Times New Roman"/>
                          <a:cs typeface="Times New Roman"/>
                        </a:rPr>
                        <a:t>Milwaukee Water Works</a:t>
                      </a:r>
                      <a:endParaRPr lang="en-US" sz="1800">
                        <a:solidFill>
                          <a:srgbClr val="54585A"/>
                        </a:solidFill>
                        <a:effectLst/>
                        <a:latin typeface="Avenir LT 65 Medium"/>
                        <a:ea typeface="Calibri"/>
                        <a:cs typeface="Times New Roman"/>
                      </a:endParaRPr>
                    </a:p>
                  </a:txBody>
                  <a:tcPr marL="68580" marR="68580" marT="0" marB="0">
                    <a:lnL w="12700" cap="flat" cmpd="sng" algn="ctr">
                      <a:solidFill>
                        <a:srgbClr val="C7C9C7"/>
                      </a:solidFill>
                      <a:prstDash val="solid"/>
                      <a:round/>
                      <a:headEnd type="none" w="med" len="med"/>
                      <a:tailEnd type="none" w="med" len="med"/>
                    </a:lnL>
                    <a:lnR w="12700" cap="flat" cmpd="sng" algn="ctr">
                      <a:solidFill>
                        <a:srgbClr val="C7C9C7"/>
                      </a:solidFill>
                      <a:prstDash val="solid"/>
                      <a:round/>
                      <a:headEnd type="none" w="med" len="med"/>
                      <a:tailEnd type="none" w="med" len="med"/>
                    </a:lnR>
                    <a:lnT w="12700" cap="flat" cmpd="sng" algn="ctr">
                      <a:solidFill>
                        <a:srgbClr val="C7C9C7"/>
                      </a:solidFill>
                      <a:prstDash val="solid"/>
                      <a:round/>
                      <a:headEnd type="none" w="med" len="med"/>
                      <a:tailEnd type="none" w="med" len="med"/>
                    </a:lnT>
                    <a:lnB w="12700" cap="flat" cmpd="sng" algn="ctr">
                      <a:solidFill>
                        <a:srgbClr val="C7C9C7"/>
                      </a:solidFill>
                      <a:prstDash val="solid"/>
                      <a:round/>
                      <a:headEnd type="none" w="med" len="med"/>
                      <a:tailEnd type="none" w="med" len="med"/>
                    </a:lnB>
                  </a:tcPr>
                </a:tc>
                <a:tc>
                  <a:txBody>
                    <a:bodyPr/>
                    <a:lstStyle/>
                    <a:p>
                      <a:pPr marL="0" marR="0">
                        <a:spcBef>
                          <a:spcPts val="300"/>
                        </a:spcBef>
                        <a:spcAft>
                          <a:spcPts val="300"/>
                        </a:spcAft>
                      </a:pPr>
                      <a:r>
                        <a:rPr lang="en-US" sz="2000" dirty="0" smtClean="0">
                          <a:solidFill>
                            <a:srgbClr val="000000"/>
                          </a:solidFill>
                          <a:effectLst/>
                          <a:latin typeface="Arial"/>
                          <a:ea typeface="Times New Roman"/>
                          <a:cs typeface="Times New Roman"/>
                        </a:rPr>
                        <a:t>$0.41 </a:t>
                      </a:r>
                      <a:r>
                        <a:rPr lang="en-US" sz="2000" dirty="0">
                          <a:solidFill>
                            <a:srgbClr val="000000"/>
                          </a:solidFill>
                          <a:effectLst/>
                          <a:latin typeface="Arial"/>
                          <a:ea typeface="Times New Roman"/>
                          <a:cs typeface="Times New Roman"/>
                        </a:rPr>
                        <a:t>- </a:t>
                      </a:r>
                      <a:r>
                        <a:rPr lang="en-US" sz="2000" dirty="0" smtClean="0">
                          <a:solidFill>
                            <a:srgbClr val="000000"/>
                          </a:solidFill>
                          <a:effectLst/>
                          <a:latin typeface="Arial"/>
                          <a:ea typeface="Times New Roman"/>
                          <a:cs typeface="Times New Roman"/>
                        </a:rPr>
                        <a:t>$0.70</a:t>
                      </a:r>
                      <a:endParaRPr lang="en-US" sz="1800" dirty="0">
                        <a:solidFill>
                          <a:srgbClr val="54585A"/>
                        </a:solidFill>
                        <a:effectLst/>
                        <a:latin typeface="Avenir LT 65 Medium"/>
                        <a:ea typeface="Calibri"/>
                        <a:cs typeface="Times New Roman"/>
                      </a:endParaRPr>
                    </a:p>
                  </a:txBody>
                  <a:tcPr marL="68580" marR="68580" marT="0" marB="0">
                    <a:lnL w="12700" cap="flat" cmpd="sng" algn="ctr">
                      <a:solidFill>
                        <a:srgbClr val="C7C9C7"/>
                      </a:solidFill>
                      <a:prstDash val="solid"/>
                      <a:round/>
                      <a:headEnd type="none" w="med" len="med"/>
                      <a:tailEnd type="none" w="med" len="med"/>
                    </a:lnL>
                    <a:lnR w="28575" cap="flat" cmpd="sng" algn="ctr">
                      <a:solidFill>
                        <a:srgbClr val="1D428A"/>
                      </a:solidFill>
                      <a:prstDash val="solid"/>
                      <a:round/>
                      <a:headEnd type="none" w="med" len="med"/>
                      <a:tailEnd type="none" w="med" len="med"/>
                    </a:lnR>
                    <a:lnT w="12700" cap="flat" cmpd="sng" algn="ctr">
                      <a:solidFill>
                        <a:srgbClr val="C7C9C7"/>
                      </a:solidFill>
                      <a:prstDash val="solid"/>
                      <a:round/>
                      <a:headEnd type="none" w="med" len="med"/>
                      <a:tailEnd type="none" w="med" len="med"/>
                    </a:lnT>
                    <a:lnB w="12700" cap="flat" cmpd="sng" algn="ctr">
                      <a:solidFill>
                        <a:srgbClr val="C7C9C7"/>
                      </a:solidFill>
                      <a:prstDash val="solid"/>
                      <a:round/>
                      <a:headEnd type="none" w="med" len="med"/>
                      <a:tailEnd type="none" w="med" len="med"/>
                    </a:lnB>
                  </a:tcPr>
                </a:tc>
              </a:tr>
              <a:tr h="0">
                <a:tc>
                  <a:txBody>
                    <a:bodyPr/>
                    <a:lstStyle/>
                    <a:p>
                      <a:pPr marL="0" marR="0">
                        <a:spcBef>
                          <a:spcPts val="300"/>
                        </a:spcBef>
                        <a:spcAft>
                          <a:spcPts val="300"/>
                        </a:spcAft>
                      </a:pPr>
                      <a:r>
                        <a:rPr lang="en-US" sz="2000">
                          <a:solidFill>
                            <a:srgbClr val="000000"/>
                          </a:solidFill>
                          <a:effectLst/>
                          <a:latin typeface="Arial"/>
                          <a:ea typeface="Times New Roman"/>
                          <a:cs typeface="Times New Roman"/>
                        </a:rPr>
                        <a:t>San Antonio, TX</a:t>
                      </a:r>
                      <a:endParaRPr lang="en-US" sz="1800">
                        <a:solidFill>
                          <a:srgbClr val="54585A"/>
                        </a:solidFill>
                        <a:effectLst/>
                        <a:latin typeface="Avenir LT 65 Medium"/>
                        <a:ea typeface="Calibri"/>
                        <a:cs typeface="Times New Roman"/>
                      </a:endParaRPr>
                    </a:p>
                  </a:txBody>
                  <a:tcPr marL="68580" marR="68580" marT="0" marB="0">
                    <a:lnL w="12700" cap="flat" cmpd="sng" algn="ctr">
                      <a:solidFill>
                        <a:srgbClr val="C7C9C7"/>
                      </a:solidFill>
                      <a:prstDash val="solid"/>
                      <a:round/>
                      <a:headEnd type="none" w="med" len="med"/>
                      <a:tailEnd type="none" w="med" len="med"/>
                    </a:lnL>
                    <a:lnR w="12700" cap="flat" cmpd="sng" algn="ctr">
                      <a:solidFill>
                        <a:srgbClr val="C7C9C7"/>
                      </a:solidFill>
                      <a:prstDash val="solid"/>
                      <a:round/>
                      <a:headEnd type="none" w="med" len="med"/>
                      <a:tailEnd type="none" w="med" len="med"/>
                    </a:lnR>
                    <a:lnT w="12700" cap="flat" cmpd="sng" algn="ctr">
                      <a:solidFill>
                        <a:srgbClr val="C7C9C7"/>
                      </a:solidFill>
                      <a:prstDash val="solid"/>
                      <a:round/>
                      <a:headEnd type="none" w="med" len="med"/>
                      <a:tailEnd type="none" w="med" len="med"/>
                    </a:lnT>
                    <a:lnB w="12700" cap="flat" cmpd="sng" algn="ctr">
                      <a:solidFill>
                        <a:srgbClr val="C7C9C7"/>
                      </a:solidFill>
                      <a:prstDash val="solid"/>
                      <a:round/>
                      <a:headEnd type="none" w="med" len="med"/>
                      <a:tailEnd type="none" w="med" len="med"/>
                    </a:lnB>
                  </a:tcPr>
                </a:tc>
                <a:tc>
                  <a:txBody>
                    <a:bodyPr/>
                    <a:lstStyle/>
                    <a:p>
                      <a:pPr marL="0" marR="0">
                        <a:spcBef>
                          <a:spcPts val="300"/>
                        </a:spcBef>
                        <a:spcAft>
                          <a:spcPts val="300"/>
                        </a:spcAft>
                      </a:pPr>
                      <a:r>
                        <a:rPr lang="en-US" sz="2000">
                          <a:solidFill>
                            <a:srgbClr val="000000"/>
                          </a:solidFill>
                          <a:effectLst/>
                          <a:latin typeface="Arial"/>
                          <a:ea typeface="Times New Roman"/>
                          <a:cs typeface="Times New Roman"/>
                        </a:rPr>
                        <a:t>San Antonio Water System</a:t>
                      </a:r>
                      <a:endParaRPr lang="en-US" sz="1800">
                        <a:solidFill>
                          <a:srgbClr val="54585A"/>
                        </a:solidFill>
                        <a:effectLst/>
                        <a:latin typeface="Avenir LT 65 Medium"/>
                        <a:ea typeface="Calibri"/>
                        <a:cs typeface="Times New Roman"/>
                      </a:endParaRPr>
                    </a:p>
                  </a:txBody>
                  <a:tcPr marL="68580" marR="68580" marT="0" marB="0">
                    <a:lnL w="12700" cap="flat" cmpd="sng" algn="ctr">
                      <a:solidFill>
                        <a:srgbClr val="C7C9C7"/>
                      </a:solidFill>
                      <a:prstDash val="solid"/>
                      <a:round/>
                      <a:headEnd type="none" w="med" len="med"/>
                      <a:tailEnd type="none" w="med" len="med"/>
                    </a:lnL>
                    <a:lnR w="12700" cap="flat" cmpd="sng" algn="ctr">
                      <a:solidFill>
                        <a:srgbClr val="C7C9C7"/>
                      </a:solidFill>
                      <a:prstDash val="solid"/>
                      <a:round/>
                      <a:headEnd type="none" w="med" len="med"/>
                      <a:tailEnd type="none" w="med" len="med"/>
                    </a:lnR>
                    <a:lnT w="12700" cap="flat" cmpd="sng" algn="ctr">
                      <a:solidFill>
                        <a:srgbClr val="C7C9C7"/>
                      </a:solidFill>
                      <a:prstDash val="solid"/>
                      <a:round/>
                      <a:headEnd type="none" w="med" len="med"/>
                      <a:tailEnd type="none" w="med" len="med"/>
                    </a:lnT>
                    <a:lnB w="12700" cap="flat" cmpd="sng" algn="ctr">
                      <a:solidFill>
                        <a:srgbClr val="C7C9C7"/>
                      </a:solidFill>
                      <a:prstDash val="solid"/>
                      <a:round/>
                      <a:headEnd type="none" w="med" len="med"/>
                      <a:tailEnd type="none" w="med" len="med"/>
                    </a:lnB>
                  </a:tcPr>
                </a:tc>
                <a:tc>
                  <a:txBody>
                    <a:bodyPr/>
                    <a:lstStyle/>
                    <a:p>
                      <a:pPr marL="0" marR="0">
                        <a:spcBef>
                          <a:spcPts val="300"/>
                        </a:spcBef>
                        <a:spcAft>
                          <a:spcPts val="300"/>
                        </a:spcAft>
                      </a:pPr>
                      <a:r>
                        <a:rPr lang="en-US" sz="2000" dirty="0" smtClean="0">
                          <a:solidFill>
                            <a:srgbClr val="000000"/>
                          </a:solidFill>
                          <a:effectLst/>
                          <a:latin typeface="Arial"/>
                          <a:ea typeface="Times New Roman"/>
                          <a:cs typeface="Times New Roman"/>
                        </a:rPr>
                        <a:t>$0.52 </a:t>
                      </a:r>
                      <a:r>
                        <a:rPr lang="en-US" sz="2000" dirty="0">
                          <a:solidFill>
                            <a:srgbClr val="000000"/>
                          </a:solidFill>
                          <a:effectLst/>
                          <a:latin typeface="Arial"/>
                          <a:ea typeface="Times New Roman"/>
                          <a:cs typeface="Times New Roman"/>
                        </a:rPr>
                        <a:t>- </a:t>
                      </a:r>
                      <a:r>
                        <a:rPr lang="en-US" sz="2000" dirty="0" smtClean="0">
                          <a:solidFill>
                            <a:srgbClr val="000000"/>
                          </a:solidFill>
                          <a:effectLst/>
                          <a:latin typeface="Arial"/>
                          <a:ea typeface="Times New Roman"/>
                          <a:cs typeface="Times New Roman"/>
                        </a:rPr>
                        <a:t>$0.91</a:t>
                      </a:r>
                      <a:endParaRPr lang="en-US" sz="1800" dirty="0">
                        <a:solidFill>
                          <a:srgbClr val="54585A"/>
                        </a:solidFill>
                        <a:effectLst/>
                        <a:latin typeface="Avenir LT 65 Medium"/>
                        <a:ea typeface="Calibri"/>
                        <a:cs typeface="Times New Roman"/>
                      </a:endParaRPr>
                    </a:p>
                  </a:txBody>
                  <a:tcPr marL="68580" marR="68580" marT="0" marB="0">
                    <a:lnL w="12700" cap="flat" cmpd="sng" algn="ctr">
                      <a:solidFill>
                        <a:srgbClr val="C7C9C7"/>
                      </a:solidFill>
                      <a:prstDash val="solid"/>
                      <a:round/>
                      <a:headEnd type="none" w="med" len="med"/>
                      <a:tailEnd type="none" w="med" len="med"/>
                    </a:lnL>
                    <a:lnR w="28575" cap="flat" cmpd="sng" algn="ctr">
                      <a:solidFill>
                        <a:srgbClr val="1D428A"/>
                      </a:solidFill>
                      <a:prstDash val="solid"/>
                      <a:round/>
                      <a:headEnd type="none" w="med" len="med"/>
                      <a:tailEnd type="none" w="med" len="med"/>
                    </a:lnR>
                    <a:lnT w="12700" cap="flat" cmpd="sng" algn="ctr">
                      <a:solidFill>
                        <a:srgbClr val="C7C9C7"/>
                      </a:solidFill>
                      <a:prstDash val="solid"/>
                      <a:round/>
                      <a:headEnd type="none" w="med" len="med"/>
                      <a:tailEnd type="none" w="med" len="med"/>
                    </a:lnT>
                    <a:lnB w="12700" cap="flat" cmpd="sng" algn="ctr">
                      <a:solidFill>
                        <a:srgbClr val="C7C9C7"/>
                      </a:solidFill>
                      <a:prstDash val="solid"/>
                      <a:round/>
                      <a:headEnd type="none" w="med" len="med"/>
                      <a:tailEnd type="none" w="med" len="med"/>
                    </a:lnB>
                  </a:tcPr>
                </a:tc>
              </a:tr>
              <a:tr h="0">
                <a:tc>
                  <a:txBody>
                    <a:bodyPr/>
                    <a:lstStyle/>
                    <a:p>
                      <a:pPr marL="0" marR="0">
                        <a:spcBef>
                          <a:spcPts val="300"/>
                        </a:spcBef>
                        <a:spcAft>
                          <a:spcPts val="300"/>
                        </a:spcAft>
                      </a:pPr>
                      <a:r>
                        <a:rPr lang="en-US" sz="2000" dirty="0">
                          <a:solidFill>
                            <a:srgbClr val="000000"/>
                          </a:solidFill>
                          <a:effectLst/>
                          <a:latin typeface="Arial"/>
                          <a:ea typeface="Times New Roman"/>
                          <a:cs typeface="Times New Roman"/>
                        </a:rPr>
                        <a:t>Virginia Beach, VA</a:t>
                      </a:r>
                      <a:endParaRPr lang="en-US" sz="1800" dirty="0">
                        <a:solidFill>
                          <a:srgbClr val="54585A"/>
                        </a:solidFill>
                        <a:effectLst/>
                        <a:latin typeface="Avenir LT 65 Medium"/>
                        <a:ea typeface="Calibri"/>
                        <a:cs typeface="Times New Roman"/>
                      </a:endParaRPr>
                    </a:p>
                  </a:txBody>
                  <a:tcPr marL="68580" marR="68580" marT="0" marB="0">
                    <a:lnL w="12700" cap="flat" cmpd="sng" algn="ctr">
                      <a:solidFill>
                        <a:srgbClr val="C7C9C7"/>
                      </a:solidFill>
                      <a:prstDash val="solid"/>
                      <a:round/>
                      <a:headEnd type="none" w="med" len="med"/>
                      <a:tailEnd type="none" w="med" len="med"/>
                    </a:lnL>
                    <a:lnR w="12700" cap="flat" cmpd="sng" algn="ctr">
                      <a:solidFill>
                        <a:srgbClr val="C7C9C7"/>
                      </a:solidFill>
                      <a:prstDash val="solid"/>
                      <a:round/>
                      <a:headEnd type="none" w="med" len="med"/>
                      <a:tailEnd type="none" w="med" len="med"/>
                    </a:lnR>
                    <a:lnT w="12700" cap="flat" cmpd="sng" algn="ctr">
                      <a:solidFill>
                        <a:srgbClr val="C7C9C7"/>
                      </a:solidFill>
                      <a:prstDash val="solid"/>
                      <a:round/>
                      <a:headEnd type="none" w="med" len="med"/>
                      <a:tailEnd type="none" w="med" len="med"/>
                    </a:lnT>
                    <a:lnB w="12700" cap="flat" cmpd="sng" algn="ctr">
                      <a:solidFill>
                        <a:srgbClr val="C7C9C7"/>
                      </a:solidFill>
                      <a:prstDash val="solid"/>
                      <a:round/>
                      <a:headEnd type="none" w="med" len="med"/>
                      <a:tailEnd type="none" w="med" len="med"/>
                    </a:lnB>
                  </a:tcPr>
                </a:tc>
                <a:tc>
                  <a:txBody>
                    <a:bodyPr/>
                    <a:lstStyle/>
                    <a:p>
                      <a:pPr marL="0" marR="0">
                        <a:spcBef>
                          <a:spcPts val="300"/>
                        </a:spcBef>
                        <a:spcAft>
                          <a:spcPts val="300"/>
                        </a:spcAft>
                      </a:pPr>
                      <a:r>
                        <a:rPr lang="en-US" sz="2000" dirty="0">
                          <a:solidFill>
                            <a:srgbClr val="000000"/>
                          </a:solidFill>
                          <a:effectLst/>
                          <a:latin typeface="Arial"/>
                          <a:ea typeface="Times New Roman"/>
                          <a:cs typeface="Times New Roman"/>
                        </a:rPr>
                        <a:t>City of Virginia Beach </a:t>
                      </a:r>
                      <a:endParaRPr lang="en-US" sz="1800" dirty="0">
                        <a:solidFill>
                          <a:srgbClr val="54585A"/>
                        </a:solidFill>
                        <a:effectLst/>
                        <a:latin typeface="Avenir LT 65 Medium"/>
                        <a:ea typeface="Calibri"/>
                        <a:cs typeface="Times New Roman"/>
                      </a:endParaRPr>
                    </a:p>
                  </a:txBody>
                  <a:tcPr marL="68580" marR="68580" marT="0" marB="0">
                    <a:lnL w="12700" cap="flat" cmpd="sng" algn="ctr">
                      <a:solidFill>
                        <a:srgbClr val="C7C9C7"/>
                      </a:solidFill>
                      <a:prstDash val="solid"/>
                      <a:round/>
                      <a:headEnd type="none" w="med" len="med"/>
                      <a:tailEnd type="none" w="med" len="med"/>
                    </a:lnL>
                    <a:lnR w="12700" cap="flat" cmpd="sng" algn="ctr">
                      <a:solidFill>
                        <a:srgbClr val="C7C9C7"/>
                      </a:solidFill>
                      <a:prstDash val="solid"/>
                      <a:round/>
                      <a:headEnd type="none" w="med" len="med"/>
                      <a:tailEnd type="none" w="med" len="med"/>
                    </a:lnR>
                    <a:lnT w="12700" cap="flat" cmpd="sng" algn="ctr">
                      <a:solidFill>
                        <a:srgbClr val="C7C9C7"/>
                      </a:solidFill>
                      <a:prstDash val="solid"/>
                      <a:round/>
                      <a:headEnd type="none" w="med" len="med"/>
                      <a:tailEnd type="none" w="med" len="med"/>
                    </a:lnT>
                    <a:lnB w="12700" cap="flat" cmpd="sng" algn="ctr">
                      <a:solidFill>
                        <a:srgbClr val="C7C9C7"/>
                      </a:solidFill>
                      <a:prstDash val="solid"/>
                      <a:round/>
                      <a:headEnd type="none" w="med" len="med"/>
                      <a:tailEnd type="none" w="med" len="med"/>
                    </a:lnB>
                  </a:tcPr>
                </a:tc>
                <a:tc>
                  <a:txBody>
                    <a:bodyPr/>
                    <a:lstStyle/>
                    <a:p>
                      <a:pPr marL="0" marR="0">
                        <a:spcBef>
                          <a:spcPts val="300"/>
                        </a:spcBef>
                        <a:spcAft>
                          <a:spcPts val="300"/>
                        </a:spcAft>
                      </a:pPr>
                      <a:r>
                        <a:rPr lang="en-US" sz="2000" dirty="0" smtClean="0">
                          <a:solidFill>
                            <a:srgbClr val="000000"/>
                          </a:solidFill>
                          <a:effectLst/>
                          <a:latin typeface="Arial"/>
                          <a:ea typeface="Times New Roman"/>
                          <a:cs typeface="Times New Roman"/>
                        </a:rPr>
                        <a:t>$1.16</a:t>
                      </a:r>
                      <a:endParaRPr lang="en-US" sz="1800" dirty="0">
                        <a:solidFill>
                          <a:srgbClr val="54585A"/>
                        </a:solidFill>
                        <a:effectLst/>
                        <a:latin typeface="Avenir LT 65 Medium"/>
                        <a:ea typeface="Calibri"/>
                        <a:cs typeface="Times New Roman"/>
                      </a:endParaRPr>
                    </a:p>
                  </a:txBody>
                  <a:tcPr marL="68580" marR="68580" marT="0" marB="0">
                    <a:lnL w="12700" cap="flat" cmpd="sng" algn="ctr">
                      <a:solidFill>
                        <a:srgbClr val="C7C9C7"/>
                      </a:solidFill>
                      <a:prstDash val="solid"/>
                      <a:round/>
                      <a:headEnd type="none" w="med" len="med"/>
                      <a:tailEnd type="none" w="med" len="med"/>
                    </a:lnL>
                    <a:lnR w="28575" cap="flat" cmpd="sng" algn="ctr">
                      <a:solidFill>
                        <a:srgbClr val="1D428A"/>
                      </a:solidFill>
                      <a:prstDash val="solid"/>
                      <a:round/>
                      <a:headEnd type="none" w="med" len="med"/>
                      <a:tailEnd type="none" w="med" len="med"/>
                    </a:lnR>
                    <a:lnT w="12700" cap="flat" cmpd="sng" algn="ctr">
                      <a:solidFill>
                        <a:srgbClr val="C7C9C7"/>
                      </a:solidFill>
                      <a:prstDash val="solid"/>
                      <a:round/>
                      <a:headEnd type="none" w="med" len="med"/>
                      <a:tailEnd type="none" w="med" len="med"/>
                    </a:lnT>
                    <a:lnB w="12700" cap="flat" cmpd="sng" algn="ctr">
                      <a:solidFill>
                        <a:srgbClr val="C7C9C7"/>
                      </a:solidFill>
                      <a:prstDash val="solid"/>
                      <a:round/>
                      <a:headEnd type="none" w="med" len="med"/>
                      <a:tailEnd type="none" w="med" len="med"/>
                    </a:lnB>
                  </a:tcPr>
                </a:tc>
              </a:tr>
            </a:tbl>
          </a:graphicData>
        </a:graphic>
      </p:graphicFrame>
      <p:sp>
        <p:nvSpPr>
          <p:cNvPr id="7" name="TextBox 6"/>
          <p:cNvSpPr txBox="1"/>
          <p:nvPr/>
        </p:nvSpPr>
        <p:spPr>
          <a:xfrm>
            <a:off x="482600" y="6119336"/>
            <a:ext cx="8166100" cy="738664"/>
          </a:xfrm>
          <a:prstGeom prst="rect">
            <a:avLst/>
          </a:prstGeom>
          <a:noFill/>
        </p:spPr>
        <p:txBody>
          <a:bodyPr wrap="square" rtlCol="0">
            <a:spAutoFit/>
          </a:bodyPr>
          <a:lstStyle/>
          <a:p>
            <a:r>
              <a:rPr lang="en-US" sz="1400" dirty="0" smtClean="0"/>
              <a:t>Rates taken from water authority website winter of 2016</a:t>
            </a:r>
          </a:p>
          <a:p>
            <a:r>
              <a:rPr lang="en-US" sz="1400" dirty="0" smtClean="0"/>
              <a:t>Base and seasonal charges are not included</a:t>
            </a:r>
          </a:p>
          <a:p>
            <a:r>
              <a:rPr lang="en-US" sz="1400" dirty="0" smtClean="0"/>
              <a:t>For more details see: DOE. 2016. Developing a Corporate Water Management Strategy for Manufacturers. </a:t>
            </a:r>
            <a:endParaRPr lang="en-US" sz="1400" dirty="0"/>
          </a:p>
        </p:txBody>
      </p:sp>
      <p:sp>
        <p:nvSpPr>
          <p:cNvPr id="8" name="TextBox 7"/>
          <p:cNvSpPr txBox="1"/>
          <p:nvPr/>
        </p:nvSpPr>
        <p:spPr>
          <a:xfrm>
            <a:off x="0" y="813536"/>
            <a:ext cx="9144000" cy="461665"/>
          </a:xfrm>
          <a:prstGeom prst="rect">
            <a:avLst/>
          </a:prstGeom>
          <a:noFill/>
        </p:spPr>
        <p:txBody>
          <a:bodyPr wrap="square" rtlCol="0">
            <a:spAutoFit/>
          </a:bodyPr>
          <a:lstStyle/>
          <a:p>
            <a:pPr algn="ctr"/>
            <a:r>
              <a:rPr lang="en-US" sz="2400" dirty="0" smtClean="0"/>
              <a:t>Water costs (shown below for industrial customers) vary across the U.S. </a:t>
            </a:r>
            <a:endParaRPr lang="en-US" sz="2400" dirty="0"/>
          </a:p>
        </p:txBody>
      </p:sp>
    </p:spTree>
    <p:extLst>
      <p:ext uri="{BB962C8B-B14F-4D97-AF65-F5344CB8AC3E}">
        <p14:creationId xmlns:p14="http://schemas.microsoft.com/office/powerpoint/2010/main" val="420204715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563" y="224942"/>
            <a:ext cx="8239125" cy="447675"/>
          </a:xfrm>
        </p:spPr>
        <p:txBody>
          <a:bodyPr/>
          <a:lstStyle/>
          <a:p>
            <a:r>
              <a:rPr lang="en-US" sz="2400" b="1" dirty="0" smtClean="0"/>
              <a:t>Cost of Potable Water Globally</a:t>
            </a:r>
            <a:endParaRPr lang="en-US" sz="2400" b="1" dirty="0"/>
          </a:p>
        </p:txBody>
      </p:sp>
      <p:sp>
        <p:nvSpPr>
          <p:cNvPr id="4" name="Slide Number Placeholder 3"/>
          <p:cNvSpPr>
            <a:spLocks noGrp="1"/>
          </p:cNvSpPr>
          <p:nvPr>
            <p:ph type="sldNum" sz="quarter" idx="4"/>
          </p:nvPr>
        </p:nvSpPr>
        <p:spPr/>
        <p:txBody>
          <a:bodyPr/>
          <a:lstStyle/>
          <a:p>
            <a:fld id="{1136933C-3588-4702-9BB6-6B5171D99713}" type="slidenum">
              <a:rPr lang="en-US" smtClean="0">
                <a:solidFill>
                  <a:srgbClr val="4F81BD">
                    <a:lumMod val="75000"/>
                  </a:srgbClr>
                </a:solidFill>
              </a:rPr>
              <a:pPr/>
              <a:t>9</a:t>
            </a:fld>
            <a:endParaRPr lang="en-US" dirty="0">
              <a:solidFill>
                <a:srgbClr val="4F81BD">
                  <a:lumMod val="75000"/>
                </a:srgbClr>
              </a:solidFill>
            </a:endParaRPr>
          </a:p>
        </p:txBody>
      </p:sp>
      <p:pic>
        <p:nvPicPr>
          <p:cNvPr id="2050" name="Picture 2" descr="http://researcher.watson.ibm.com/researcher/files/us-drburdic/global_all_usd-4Q2013.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3669" y="1649103"/>
            <a:ext cx="8223250" cy="46359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6446" y="6396270"/>
            <a:ext cx="8580473" cy="523220"/>
          </a:xfrm>
          <a:prstGeom prst="rect">
            <a:avLst/>
          </a:prstGeom>
          <a:noFill/>
        </p:spPr>
        <p:txBody>
          <a:bodyPr wrap="square" rtlCol="0">
            <a:spAutoFit/>
          </a:bodyPr>
          <a:lstStyle/>
          <a:p>
            <a:r>
              <a:rPr lang="en-US" sz="1400" dirty="0" smtClean="0"/>
              <a:t>Cost = total cost of production/total delivered freshwater volume </a:t>
            </a:r>
          </a:p>
          <a:p>
            <a:r>
              <a:rPr lang="en-US" sz="1400" dirty="0" smtClean="0"/>
              <a:t>From </a:t>
            </a:r>
            <a:r>
              <a:rPr lang="en-US" sz="1400" dirty="0"/>
              <a:t>IBM Research: http://researcher.watson.ibm.com/researcher/view_group_subpage.php?id=5088</a:t>
            </a:r>
          </a:p>
        </p:txBody>
      </p:sp>
      <p:sp>
        <p:nvSpPr>
          <p:cNvPr id="6" name="TextBox 5"/>
          <p:cNvSpPr txBox="1"/>
          <p:nvPr/>
        </p:nvSpPr>
        <p:spPr>
          <a:xfrm>
            <a:off x="0" y="794350"/>
            <a:ext cx="9144000" cy="830997"/>
          </a:xfrm>
          <a:prstGeom prst="rect">
            <a:avLst/>
          </a:prstGeom>
          <a:noFill/>
        </p:spPr>
        <p:txBody>
          <a:bodyPr wrap="square" rtlCol="0">
            <a:spAutoFit/>
          </a:bodyPr>
          <a:lstStyle/>
          <a:p>
            <a:pPr algn="ctr"/>
            <a:r>
              <a:rPr lang="en-US" sz="2400" dirty="0" smtClean="0"/>
              <a:t>Water costs  vary by a wide margin globally, making the cost competitiveness of desalination location-specific</a:t>
            </a:r>
            <a:endParaRPr lang="en-US" sz="2400" dirty="0"/>
          </a:p>
        </p:txBody>
      </p:sp>
    </p:spTree>
    <p:extLst>
      <p:ext uri="{BB962C8B-B14F-4D97-AF65-F5344CB8AC3E}">
        <p14:creationId xmlns:p14="http://schemas.microsoft.com/office/powerpoint/2010/main" val="64890293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4_Office Theme">
  <a:themeElements>
    <a:clrScheme name="1_Office Theme 5">
      <a:dk1>
        <a:srgbClr val="4D4D4D"/>
      </a:dk1>
      <a:lt1>
        <a:srgbClr val="FFFFFF"/>
      </a:lt1>
      <a:dk2>
        <a:srgbClr val="1F497D"/>
      </a:dk2>
      <a:lt2>
        <a:srgbClr val="EEECE1"/>
      </a:lt2>
      <a:accent1>
        <a:srgbClr val="FFCC00"/>
      </a:accent1>
      <a:accent2>
        <a:srgbClr val="4F81BD"/>
      </a:accent2>
      <a:accent3>
        <a:srgbClr val="FFFFFF"/>
      </a:accent3>
      <a:accent4>
        <a:srgbClr val="404040"/>
      </a:accent4>
      <a:accent5>
        <a:srgbClr val="FFE2AA"/>
      </a:accent5>
      <a:accent6>
        <a:srgbClr val="4774AB"/>
      </a:accent6>
      <a:hlink>
        <a:srgbClr val="1F497D"/>
      </a:hlink>
      <a:folHlink>
        <a:srgbClr val="5F5F5F"/>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1800" b="0" i="0" u="none" strike="noStrike" cap="none" normalizeH="0" baseline="0" smtClean="0">
            <a:ln>
              <a:noFill/>
            </a:ln>
            <a:solidFill>
              <a:schemeClr val="tx2"/>
            </a:solidFill>
            <a:effectLst/>
            <a:latin typeface="Calibri" pitchFamily="34" charset="0"/>
          </a:defRPr>
        </a:defPPr>
      </a:lstStyle>
    </a:spDef>
    <a:lnDef>
      <a:spPr bwMode="auto">
        <a:xfrm>
          <a:off x="0" y="0"/>
          <a:ext cx="1" cy="1"/>
        </a:xfrm>
        <a:custGeom>
          <a:avLst/>
          <a:gdLst/>
          <a:ahLst/>
          <a:cxnLst/>
          <a:rect l="0" t="0" r="0" b="0"/>
          <a:pathLst/>
        </a:custGeom>
        <a:solidFill>
          <a:schemeClr val="bg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1800" b="0" i="0" u="none" strike="noStrike" cap="none" normalizeH="0" baseline="0" smtClean="0">
            <a:ln>
              <a:noFill/>
            </a:ln>
            <a:solidFill>
              <a:schemeClr val="tx2"/>
            </a:solidFill>
            <a:effectLst/>
            <a:latin typeface="Calibri" pitchFamily="34" charset="0"/>
          </a:defRPr>
        </a:defPPr>
      </a:lstStyle>
    </a:lnDef>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1_Office Theme 2">
        <a:dk1>
          <a:srgbClr val="4D4D4D"/>
        </a:dk1>
        <a:lt1>
          <a:srgbClr val="FFFFFF"/>
        </a:lt1>
        <a:dk2>
          <a:srgbClr val="1F497D"/>
        </a:dk2>
        <a:lt2>
          <a:srgbClr val="EEECE1"/>
        </a:lt2>
        <a:accent1>
          <a:srgbClr val="4F81BD"/>
        </a:accent1>
        <a:accent2>
          <a:srgbClr val="FF9900"/>
        </a:accent2>
        <a:accent3>
          <a:srgbClr val="FFFFFF"/>
        </a:accent3>
        <a:accent4>
          <a:srgbClr val="404040"/>
        </a:accent4>
        <a:accent5>
          <a:srgbClr val="B2C1DB"/>
        </a:accent5>
        <a:accent6>
          <a:srgbClr val="E78A00"/>
        </a:accent6>
        <a:hlink>
          <a:srgbClr val="99CCFF"/>
        </a:hlink>
        <a:folHlink>
          <a:srgbClr val="5F5F5F"/>
        </a:folHlink>
      </a:clrScheme>
      <a:clrMap bg1="lt1" tx1="dk1" bg2="lt2" tx2="dk2" accent1="accent1" accent2="accent2" accent3="accent3" accent4="accent4" accent5="accent5" accent6="accent6" hlink="hlink" folHlink="folHlink"/>
    </a:extraClrScheme>
    <a:extraClrScheme>
      <a:clrScheme name="1_Office Theme 3">
        <a:dk1>
          <a:srgbClr val="4D4D4D"/>
        </a:dk1>
        <a:lt1>
          <a:srgbClr val="FFFFFF"/>
        </a:lt1>
        <a:dk2>
          <a:srgbClr val="1F497D"/>
        </a:dk2>
        <a:lt2>
          <a:srgbClr val="EEECE1"/>
        </a:lt2>
        <a:accent1>
          <a:srgbClr val="4F81BD"/>
        </a:accent1>
        <a:accent2>
          <a:srgbClr val="4F81BD"/>
        </a:accent2>
        <a:accent3>
          <a:srgbClr val="FFFFFF"/>
        </a:accent3>
        <a:accent4>
          <a:srgbClr val="404040"/>
        </a:accent4>
        <a:accent5>
          <a:srgbClr val="B2C1DB"/>
        </a:accent5>
        <a:accent6>
          <a:srgbClr val="4774AB"/>
        </a:accent6>
        <a:hlink>
          <a:srgbClr val="1F497D"/>
        </a:hlink>
        <a:folHlink>
          <a:srgbClr val="5F5F5F"/>
        </a:folHlink>
      </a:clrScheme>
      <a:clrMap bg1="lt1" tx1="dk1" bg2="lt2" tx2="dk2" accent1="accent1" accent2="accent2" accent3="accent3" accent4="accent4" accent5="accent5" accent6="accent6" hlink="hlink" folHlink="folHlink"/>
    </a:extraClrScheme>
    <a:extraClrScheme>
      <a:clrScheme name="1_Office Theme 4">
        <a:dk1>
          <a:srgbClr val="4D4D4D"/>
        </a:dk1>
        <a:lt1>
          <a:srgbClr val="FFFFFF"/>
        </a:lt1>
        <a:dk2>
          <a:srgbClr val="1F497D"/>
        </a:dk2>
        <a:lt2>
          <a:srgbClr val="EEECE1"/>
        </a:lt2>
        <a:accent1>
          <a:srgbClr val="4F81BD"/>
        </a:accent1>
        <a:accent2>
          <a:srgbClr val="FFCC00"/>
        </a:accent2>
        <a:accent3>
          <a:srgbClr val="FFFFFF"/>
        </a:accent3>
        <a:accent4>
          <a:srgbClr val="404040"/>
        </a:accent4>
        <a:accent5>
          <a:srgbClr val="B2C1DB"/>
        </a:accent5>
        <a:accent6>
          <a:srgbClr val="E7B900"/>
        </a:accent6>
        <a:hlink>
          <a:srgbClr val="1F497D"/>
        </a:hlink>
        <a:folHlink>
          <a:srgbClr val="5F5F5F"/>
        </a:folHlink>
      </a:clrScheme>
      <a:clrMap bg1="lt1" tx1="dk1" bg2="lt2" tx2="dk2" accent1="accent1" accent2="accent2" accent3="accent3" accent4="accent4" accent5="accent5" accent6="accent6" hlink="hlink" folHlink="folHlink"/>
    </a:extraClrScheme>
    <a:extraClrScheme>
      <a:clrScheme name="1_Office Theme 5">
        <a:dk1>
          <a:srgbClr val="4D4D4D"/>
        </a:dk1>
        <a:lt1>
          <a:srgbClr val="FFFFFF"/>
        </a:lt1>
        <a:dk2>
          <a:srgbClr val="1F497D"/>
        </a:dk2>
        <a:lt2>
          <a:srgbClr val="EEECE1"/>
        </a:lt2>
        <a:accent1>
          <a:srgbClr val="FFCC00"/>
        </a:accent1>
        <a:accent2>
          <a:srgbClr val="4F81BD"/>
        </a:accent2>
        <a:accent3>
          <a:srgbClr val="FFFFFF"/>
        </a:accent3>
        <a:accent4>
          <a:srgbClr val="404040"/>
        </a:accent4>
        <a:accent5>
          <a:srgbClr val="FFE2AA"/>
        </a:accent5>
        <a:accent6>
          <a:srgbClr val="4774AB"/>
        </a:accent6>
        <a:hlink>
          <a:srgbClr val="1F497D"/>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59207</TotalTime>
  <Words>6005</Words>
  <Application>Microsoft Macintosh PowerPoint</Application>
  <PresentationFormat>On-screen Show (4:3)</PresentationFormat>
  <Paragraphs>895</Paragraphs>
  <Slides>56</Slides>
  <Notes>35</Notes>
  <HiddenSlides>0</HiddenSlides>
  <MMClips>0</MMClips>
  <ScaleCrop>false</ScaleCrop>
  <HeadingPairs>
    <vt:vector size="4" baseType="variant">
      <vt:variant>
        <vt:lpstr>Theme</vt:lpstr>
      </vt:variant>
      <vt:variant>
        <vt:i4>3</vt:i4>
      </vt:variant>
      <vt:variant>
        <vt:lpstr>Slide Titles</vt:lpstr>
      </vt:variant>
      <vt:variant>
        <vt:i4>56</vt:i4>
      </vt:variant>
    </vt:vector>
  </HeadingPairs>
  <TitlesOfParts>
    <vt:vector size="59" baseType="lpstr">
      <vt:lpstr>4_Office Theme</vt:lpstr>
      <vt:lpstr>1_Custom Design</vt:lpstr>
      <vt:lpstr>Custom Design</vt:lpstr>
      <vt:lpstr>Office of Energy Efficiency &amp; Renewable Energy  Advanced Manufacturing Office </vt:lpstr>
      <vt:lpstr>PowerPoint Presentation</vt:lpstr>
      <vt:lpstr>PowerPoint Presentation</vt:lpstr>
      <vt:lpstr>PowerPoint Presentation</vt:lpstr>
      <vt:lpstr>Energy-Water Nexus</vt:lpstr>
      <vt:lpstr>Targeted Analyses  Quantifiable Targets</vt:lpstr>
      <vt:lpstr>Crosscutting Technologies can have impact across the Energy-Water Nexus Quantifiable Targets </vt:lpstr>
      <vt:lpstr>Water rates in the US (cost to customer)</vt:lpstr>
      <vt:lpstr>Cost of Potable Water Globally</vt:lpstr>
      <vt:lpstr>Bandwidth Analyses</vt:lpstr>
      <vt:lpstr> Energy Bandwidth Studies</vt:lpstr>
      <vt:lpstr>Recent Bandwidth Studies</vt:lpstr>
      <vt:lpstr>Bandwidth analyses are comprehensive, bottom-up studies starting at the manufacturing process/unit operation level ….</vt:lpstr>
      <vt:lpstr>Seawater Desalination Analysis</vt:lpstr>
      <vt:lpstr>Energy Water Bandwidth Study of Seawater Desalination: 2 Volumes</vt:lpstr>
      <vt:lpstr>Desalination System Boundary</vt:lpstr>
      <vt:lpstr>Many applications for water treatment through desalination</vt:lpstr>
      <vt:lpstr>Seawater for Municipal Potable Water Pathways</vt:lpstr>
      <vt:lpstr>Desalination Technologies Reviewed For Seawater Application</vt:lpstr>
      <vt:lpstr>PowerPoint Presentation</vt:lpstr>
      <vt:lpstr>Opportunities to reduce energy consumption for each unit operation</vt:lpstr>
      <vt:lpstr>2016 Uptake for Seawater Desalination in the U.S.</vt:lpstr>
      <vt:lpstr>Energy Consumption and Savings Opportunity for 3 Systems</vt:lpstr>
      <vt:lpstr>Energy Savings Opportunity for RO system w/Open Ocean Intake</vt:lpstr>
      <vt:lpstr>R&amp;D Opportunity for Thermal (MED) System w/Open Ocean Intake</vt:lpstr>
      <vt:lpstr>Scenarios: Potential Impact Under Greater Adoption</vt:lpstr>
      <vt:lpstr>PowerPoint Presentation</vt:lpstr>
      <vt:lpstr>Water Supply Stress Index</vt:lpstr>
      <vt:lpstr>Scenario 2: Supplying Water Stressed Counties</vt:lpstr>
      <vt:lpstr>Manufacturing Water Use Analysis</vt:lpstr>
      <vt:lpstr>Industrial water use in 2010</vt:lpstr>
      <vt:lpstr>Geographic Spread of U.S. Manufacturing Water Withdrawal (Estimated)</vt:lpstr>
      <vt:lpstr>Issues with U.S. Manufacturing Water Data Availability</vt:lpstr>
      <vt:lpstr>Analysis Approach</vt:lpstr>
      <vt:lpstr>U.S. Manufacturing Water Withdrawals by Sector and State</vt:lpstr>
      <vt:lpstr>U.S. Manufacturing Water Consumption by Sector and State</vt:lpstr>
      <vt:lpstr>U.S. Manufacturing Water Withdrawals and Consumption</vt:lpstr>
      <vt:lpstr>Water Withdrawals by Sector and County</vt:lpstr>
      <vt:lpstr>Evaluation of Sector Water Use “At-Risk”</vt:lpstr>
      <vt:lpstr>Extending the  Analysis of Water in Manufacturing</vt:lpstr>
      <vt:lpstr>Plant Water Profiler (PWP) Tool for Industry</vt:lpstr>
      <vt:lpstr>Water Substitution in the Fabricated Metals Industry</vt:lpstr>
      <vt:lpstr>Take a look:</vt:lpstr>
      <vt:lpstr>Thank you. joe.cresko@ee.doe.gov</vt:lpstr>
      <vt:lpstr>Back-up Slides</vt:lpstr>
      <vt:lpstr>Water costs are rising</vt:lpstr>
      <vt:lpstr>Energy Intensity for Membrane System w/ Subsurface Intake</vt:lpstr>
      <vt:lpstr>Energy Intensity for Membrane System w/ Open Ocean Intake</vt:lpstr>
      <vt:lpstr>Energy Intensity for Thermal System</vt:lpstr>
      <vt:lpstr>Water Withdrawals by Sector and County</vt:lpstr>
      <vt:lpstr>Water Withdrawals by Sector and County</vt:lpstr>
      <vt:lpstr>Water Withdrawals by Sector and County</vt:lpstr>
      <vt:lpstr>Analysis Approach Flow Chart: Water Withdrawal Estimates</vt:lpstr>
      <vt:lpstr>Analysis Approach Flow Chart: Consumptive and by End-Use</vt:lpstr>
      <vt:lpstr>Energy Bandwidth Concept</vt:lpstr>
      <vt:lpstr>Links to Bandwidths Studies</vt:lpstr>
    </vt:vector>
  </TitlesOfParts>
  <Company>U.S. Department of Energy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Stephen Hendrickson</dc:creator>
  <cp:lastModifiedBy>Joe Cresko</cp:lastModifiedBy>
  <cp:revision>2244</cp:revision>
  <cp:lastPrinted>2014-09-29T12:40:48Z</cp:lastPrinted>
  <dcterms:created xsi:type="dcterms:W3CDTF">2014-09-29T02:37:40Z</dcterms:created>
  <dcterms:modified xsi:type="dcterms:W3CDTF">2017-08-24T12:08:52Z</dcterms:modified>
</cp:coreProperties>
</file>