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1"/>
  </p:notesMasterIdLst>
  <p:handoutMasterIdLst>
    <p:handoutMasterId r:id="rId12"/>
  </p:handoutMasterIdLst>
  <p:sldIdLst>
    <p:sldId id="332" r:id="rId2"/>
    <p:sldId id="621" r:id="rId3"/>
    <p:sldId id="530" r:id="rId4"/>
    <p:sldId id="535" r:id="rId5"/>
    <p:sldId id="531" r:id="rId6"/>
    <p:sldId id="536" r:id="rId7"/>
    <p:sldId id="538" r:id="rId8"/>
    <p:sldId id="545" r:id="rId9"/>
    <p:sldId id="62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1">
          <p15:clr>
            <a:srgbClr val="A4A3A4"/>
          </p15:clr>
        </p15:guide>
        <p15:guide id="2" orient="horz" pos="4175">
          <p15:clr>
            <a:srgbClr val="A4A3A4"/>
          </p15:clr>
        </p15:guide>
        <p15:guide id="3" orient="horz" pos="311">
          <p15:clr>
            <a:srgbClr val="A4A3A4"/>
          </p15:clr>
        </p15:guide>
        <p15:guide id="4" pos="5503">
          <p15:clr>
            <a:srgbClr val="A4A3A4"/>
          </p15:clr>
        </p15:guide>
        <p15:guide id="5" pos="317">
          <p15:clr>
            <a:srgbClr val="A4A3A4"/>
          </p15:clr>
        </p15:guide>
        <p15:guide id="6" pos="151">
          <p15:clr>
            <a:srgbClr val="A4A3A4"/>
          </p15:clr>
        </p15:guide>
        <p15:guide id="7"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9A1821"/>
    <a:srgbClr val="00304E"/>
    <a:srgbClr val="0B1F8F"/>
    <a:srgbClr val="0082CA"/>
    <a:srgbClr val="BF5B00"/>
    <a:srgbClr val="A12B2F"/>
    <a:srgbClr val="007836"/>
    <a:srgbClr val="ECAA00"/>
    <a:srgbClr val="76777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78" autoAdjust="0"/>
    <p:restoredTop sz="96018" autoAdjust="0"/>
  </p:normalViewPr>
  <p:slideViewPr>
    <p:cSldViewPr snapToGrid="0" showGuides="1">
      <p:cViewPr>
        <p:scale>
          <a:sx n="110" d="100"/>
          <a:sy n="110" d="100"/>
        </p:scale>
        <p:origin x="88" y="248"/>
      </p:cViewPr>
      <p:guideLst>
        <p:guide orient="horz" pos="671"/>
        <p:guide orient="horz" pos="4175"/>
        <p:guide orient="horz" pos="311"/>
        <p:guide pos="5503"/>
        <p:guide pos="317"/>
        <p:guide pos="151"/>
        <p:guide pos="55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726A68-C914-43A6-846B-8C8F9639D416}" type="datetimeFigureOut">
              <a:rPr lang="en-US" smtClean="0"/>
              <a:t>8/16/17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6F91D7-8B87-4514-9073-77417BCB7177}" type="slidenum">
              <a:rPr lang="en-US" smtClean="0"/>
              <a:t>‹#›</a:t>
            </a:fld>
            <a:endParaRPr lang="en-US"/>
          </a:p>
        </p:txBody>
      </p:sp>
    </p:spTree>
    <p:extLst>
      <p:ext uri="{BB962C8B-B14F-4D97-AF65-F5344CB8AC3E}">
        <p14:creationId xmlns:p14="http://schemas.microsoft.com/office/powerpoint/2010/main" val="669749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8/16/17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dirty="0"/>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latin typeface="Arial" panose="020B0604020202020204" pitchFamily="34" charset="0"/>
                <a:cs typeface="Arial" panose="020B0604020202020204" pitchFamily="34" charset="0"/>
              </a:rPr>
              <a:t>Shown:</a:t>
            </a:r>
          </a:p>
          <a:p>
            <a:endParaRPr lang="en-US" sz="1400" i="1" baseline="0" dirty="0">
              <a:latin typeface="Arial" panose="020B0604020202020204" pitchFamily="34" charset="0"/>
              <a:cs typeface="Arial" panose="020B0604020202020204" pitchFamily="34" charset="0"/>
            </a:endParaRPr>
          </a:p>
          <a:p>
            <a:r>
              <a:rPr lang="en-US" sz="1400" b="1" i="1" kern="1200" dirty="0">
                <a:solidFill>
                  <a:schemeClr val="tx1"/>
                </a:solidFill>
                <a:effectLst/>
                <a:latin typeface="Arial" panose="020B0604020202020204" pitchFamily="34" charset="0"/>
                <a:ea typeface="+mn-ea"/>
                <a:cs typeface="Arial" panose="020B0604020202020204" pitchFamily="34" charset="0"/>
              </a:rPr>
              <a:t>Argonne working with Ford and FCA US to study dual-fuel vehicles</a:t>
            </a:r>
          </a:p>
          <a:p>
            <a:endParaRPr lang="en-US" sz="1400" b="0" i="1" kern="1200" dirty="0">
              <a:solidFill>
                <a:schemeClr val="tx1"/>
              </a:solidFill>
              <a:effectLst/>
              <a:latin typeface="Arial" panose="020B0604020202020204" pitchFamily="34" charset="0"/>
              <a:ea typeface="+mn-ea"/>
              <a:cs typeface="Arial" panose="020B0604020202020204" pitchFamily="34" charset="0"/>
            </a:endParaRPr>
          </a:p>
          <a:p>
            <a:r>
              <a:rPr lang="en-US" sz="1400" b="0" i="1" kern="1200" dirty="0">
                <a:solidFill>
                  <a:schemeClr val="tx1"/>
                </a:solidFill>
                <a:effectLst/>
                <a:latin typeface="Arial" panose="020B0604020202020204" pitchFamily="34" charset="0"/>
                <a:ea typeface="+mn-ea"/>
                <a:cs typeface="Arial" panose="020B0604020202020204" pitchFamily="34" charset="0"/>
              </a:rPr>
              <a:t>Scientists at Argonne National Laboratory are partnering with industry to study a tricky fuel mixing problem that could lead to more efficient engines.</a:t>
            </a:r>
          </a:p>
          <a:p>
            <a:endParaRPr lang="en-US" sz="1400" b="0" i="1" kern="1200" dirty="0">
              <a:solidFill>
                <a:schemeClr val="tx1"/>
              </a:solidFill>
              <a:effectLst/>
              <a:latin typeface="Arial" panose="020B0604020202020204" pitchFamily="34" charset="0"/>
              <a:ea typeface="+mn-ea"/>
              <a:cs typeface="Arial" panose="020B0604020202020204" pitchFamily="34" charset="0"/>
            </a:endParaRPr>
          </a:p>
          <a:p>
            <a:r>
              <a:rPr lang="en-US" sz="1400" b="0" i="1" kern="1200" dirty="0">
                <a:solidFill>
                  <a:schemeClr val="tx1"/>
                </a:solidFill>
                <a:effectLst/>
                <a:latin typeface="Arial" panose="020B0604020202020204" pitchFamily="34" charset="0"/>
                <a:ea typeface="+mn-ea"/>
                <a:cs typeface="Arial" panose="020B0604020202020204" pitchFamily="34" charset="0"/>
              </a:rPr>
              <a:t>The pre-competitive research is focused on exploring technical concepts and development of engine technology that simultaneously uses natural gas and traditional gasoline to maximize the best characteristics of both fuels, while reducing oil consumption and making the most of the recent boom in natural gas supplies in the United States. The project partners Argonne with Ford Motor Company and FCA US LLC, under a cooperative research and development agreement (CRADA). </a:t>
            </a:r>
          </a:p>
          <a:p>
            <a:endParaRPr lang="en-US" sz="1400" b="0" i="1" kern="1200" dirty="0">
              <a:solidFill>
                <a:schemeClr val="tx1"/>
              </a:solidFill>
              <a:effectLst/>
              <a:latin typeface="Arial" panose="020B0604020202020204" pitchFamily="34" charset="0"/>
              <a:ea typeface="+mn-ea"/>
              <a:cs typeface="Arial" panose="020B0604020202020204" pitchFamily="34" charset="0"/>
            </a:endParaRPr>
          </a:p>
          <a:p>
            <a:r>
              <a:rPr lang="en-US" sz="1400" b="0" i="1" kern="1200" dirty="0">
                <a:solidFill>
                  <a:schemeClr val="tx1"/>
                </a:solidFill>
                <a:effectLst/>
                <a:latin typeface="Arial" panose="020B0604020202020204" pitchFamily="34" charset="0"/>
                <a:ea typeface="+mn-ea"/>
                <a:cs typeface="Arial" panose="020B0604020202020204" pitchFamily="34" charset="0"/>
              </a:rPr>
              <a:t>Visiting IIT Professor Carrie Hall troubleshoots the engine wiring harness. The system can replicate speed and load conditions found during typical vehicle operation for both naturally aspirated as well as turbocharged engines.</a:t>
            </a:r>
          </a:p>
          <a:p>
            <a:endParaRPr lang="en-US" sz="1400" dirty="0">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a:t>
            </a:fld>
            <a:endParaRPr lang="en-US" dirty="0"/>
          </a:p>
        </p:txBody>
      </p:sp>
    </p:spTree>
    <p:extLst>
      <p:ext uri="{BB962C8B-B14F-4D97-AF65-F5344CB8AC3E}">
        <p14:creationId xmlns:p14="http://schemas.microsoft.com/office/powerpoint/2010/main" val="151211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 </a:t>
            </a:r>
            <a:r>
              <a:rPr lang="en-US" dirty="0" err="1"/>
              <a:t>kPa</a:t>
            </a:r>
            <a:r>
              <a:rPr lang="en-US" dirty="0"/>
              <a:t> can be delivered by 1m</a:t>
            </a:r>
            <a:r>
              <a:rPr lang="en-US" baseline="30000" dirty="0"/>
              <a:t>3 </a:t>
            </a:r>
            <a:r>
              <a:rPr lang="en-US" baseline="0" dirty="0"/>
              <a:t>pressure head</a:t>
            </a:r>
            <a:endParaRPr lang="en-US" dirty="0"/>
          </a:p>
        </p:txBody>
      </p:sp>
      <p:sp>
        <p:nvSpPr>
          <p:cNvPr id="4" name="Slide Number Placeholder 3"/>
          <p:cNvSpPr>
            <a:spLocks noGrp="1"/>
          </p:cNvSpPr>
          <p:nvPr>
            <p:ph type="sldNum" sz="quarter" idx="10"/>
          </p:nvPr>
        </p:nvSpPr>
        <p:spPr/>
        <p:txBody>
          <a:bodyPr/>
          <a:lstStyle/>
          <a:p>
            <a:fld id="{7B6BCADE-AEE0-AD40-BD99-28BD63A6F4DC}" type="slidenum">
              <a:rPr lang="en-US" smtClean="0"/>
              <a:pPr/>
              <a:t>7</a:t>
            </a:fld>
            <a:endParaRPr lang="en-US"/>
          </a:p>
        </p:txBody>
      </p:sp>
    </p:spTree>
    <p:extLst>
      <p:ext uri="{BB962C8B-B14F-4D97-AF65-F5344CB8AC3E}">
        <p14:creationId xmlns:p14="http://schemas.microsoft.com/office/powerpoint/2010/main" val="130285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B79CB-5F23-4440-9653-72F2BA06A60C}" type="slidenum">
              <a:rPr lang="en-US" altLang="en-US">
                <a:solidFill>
                  <a:prstClr val="black"/>
                </a:solidFill>
                <a:latin typeface="Calibri"/>
              </a:rPr>
              <a:pPr/>
              <a:t>8</a:t>
            </a:fld>
            <a:endParaRPr lang="en-US" altLang="en-US">
              <a:solidFill>
                <a:prstClr val="black"/>
              </a:solidFill>
              <a:latin typeface="Calibri"/>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430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B79CB-5F23-4440-9653-72F2BA06A60C}" type="slidenum">
              <a:rPr lang="en-US" altLang="en-US">
                <a:solidFill>
                  <a:prstClr val="black"/>
                </a:solidFill>
                <a:latin typeface="Calibri"/>
              </a:rPr>
              <a:pPr/>
              <a:t>9</a:t>
            </a:fld>
            <a:endParaRPr lang="en-US" altLang="en-US">
              <a:solidFill>
                <a:prstClr val="black"/>
              </a:solidFill>
              <a:latin typeface="Calibri"/>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430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0" y="1168750"/>
            <a:ext cx="8372901" cy="499714"/>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4455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
        <p:nvSpPr>
          <p:cNvPr id="8" name="Footer Placeholder 4"/>
          <p:cNvSpPr>
            <a:spLocks noGrp="1"/>
          </p:cNvSpPr>
          <p:nvPr>
            <p:ph type="ftr" sz="quarter" idx="3"/>
          </p:nvPr>
        </p:nvSpPr>
        <p:spPr>
          <a:xfrm>
            <a:off x="228600" y="6554588"/>
            <a:ext cx="3557384" cy="246221"/>
          </a:xfrm>
          <a:prstGeom prst="rect">
            <a:avLst/>
          </a:prstGeom>
        </p:spPr>
        <p:txBody>
          <a:bodyPr vert="horz" wrap="none" lIns="91440" tIns="45720" rIns="91440" bIns="45720" rtlCol="0" anchor="ctr">
            <a:spAutoFit/>
          </a:bodyPr>
          <a:lstStyle>
            <a:lvl1pPr algn="ctr">
              <a:defRPr sz="1000" baseline="0">
                <a:solidFill>
                  <a:srgbClr val="0B1F8F"/>
                </a:solidFill>
                <a:latin typeface="times" charset="0"/>
              </a:defRPr>
            </a:lvl1pPr>
          </a:lstStyle>
          <a:p>
            <a:r>
              <a:rPr lang="en-US"/>
              <a:t>Snyder – Argonne – Army War College – Bioenergy – May 2017</a:t>
            </a:r>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userDrawn="1"/>
        </p:nvSpPr>
        <p:spPr>
          <a:xfrm>
            <a:off x="469900" y="6247222"/>
            <a:ext cx="1387624" cy="369332"/>
          </a:xfrm>
          <a:prstGeom prst="rect">
            <a:avLst/>
          </a:prstGeom>
          <a:noFill/>
        </p:spPr>
        <p:txBody>
          <a:bodyPr wrap="none" lIns="0" rtlCol="0">
            <a:spAutoFit/>
          </a:bodyPr>
          <a:lstStyle/>
          <a:p>
            <a:r>
              <a:rPr lang="en-US" dirty="0">
                <a:solidFill>
                  <a:schemeClr val="tx1">
                    <a:lumMod val="50000"/>
                  </a:schemeClr>
                </a:solidFill>
              </a:rPr>
              <a:t>www.anl.gov</a:t>
            </a:r>
          </a:p>
        </p:txBody>
      </p:sp>
      <p:pic>
        <p:nvPicPr>
          <p:cNvPr id="8" name="Picture 7" descr="aerial view of Argonne with APS in front 5730-00068.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5984917"/>
          </a:xfrm>
          <a:prstGeom prst="rect">
            <a:avLst/>
          </a:prstGeom>
        </p:spPr>
      </p:pic>
      <p:sp>
        <p:nvSpPr>
          <p:cNvPr id="9" name="Text Placeholder 2"/>
          <p:cNvSpPr>
            <a:spLocks noGrp="1"/>
          </p:cNvSpPr>
          <p:nvPr>
            <p:ph type="body" sz="quarter" idx="10" hasCustomPrompt="1"/>
          </p:nvPr>
        </p:nvSpPr>
        <p:spPr>
          <a:xfrm>
            <a:off x="0"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33021" y="627296"/>
            <a:ext cx="1859645" cy="66993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55"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chemeClr val="tx1"/>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2C40CC-5974-4501-AF97-307822E461E5}" type="slidenum">
              <a:rPr lang="en-US"/>
              <a:pPr>
                <a:defRPr/>
              </a:pPr>
              <a:t>‹#›</a:t>
            </a:fld>
            <a:endParaRPr lang="en-US" dirty="0"/>
          </a:p>
        </p:txBody>
      </p:sp>
      <p:sp>
        <p:nvSpPr>
          <p:cNvPr id="6" name="Footer Placeholder 4"/>
          <p:cNvSpPr>
            <a:spLocks noGrp="1"/>
          </p:cNvSpPr>
          <p:nvPr>
            <p:ph type="ftr" sz="quarter" idx="3"/>
          </p:nvPr>
        </p:nvSpPr>
        <p:spPr>
          <a:xfrm>
            <a:off x="228600" y="6554588"/>
            <a:ext cx="3557384" cy="246221"/>
          </a:xfrm>
          <a:prstGeom prst="rect">
            <a:avLst/>
          </a:prstGeom>
        </p:spPr>
        <p:txBody>
          <a:bodyPr vert="horz" wrap="none" lIns="91440" tIns="45720" rIns="91440" bIns="45720" rtlCol="0" anchor="ctr">
            <a:spAutoFit/>
          </a:bodyPr>
          <a:lstStyle>
            <a:lvl1pPr algn="ctr">
              <a:defRPr sz="1000" baseline="0">
                <a:solidFill>
                  <a:srgbClr val="0B1F8F"/>
                </a:solidFill>
                <a:latin typeface="times" charset="0"/>
              </a:defRPr>
            </a:lvl1pPr>
          </a:lstStyle>
          <a:p>
            <a:r>
              <a:rPr lang="en-US"/>
              <a:t>Snyder – Argonne – Army War College – Bioenergy – May 2017</a:t>
            </a:r>
          </a:p>
        </p:txBody>
      </p:sp>
    </p:spTree>
    <p:extLst>
      <p:ext uri="{BB962C8B-B14F-4D97-AF65-F5344CB8AC3E}">
        <p14:creationId xmlns:p14="http://schemas.microsoft.com/office/powerpoint/2010/main" val="41275354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835" y="266480"/>
            <a:ext cx="8753165" cy="553998"/>
          </a:xfrm>
        </p:spPr>
        <p:txBody>
          <a:bodyPr>
            <a:spAutoFit/>
          </a:bodyPr>
          <a:lstStyle>
            <a:lvl1pPr>
              <a:lnSpc>
                <a:spcPct val="100000"/>
              </a:lnSpc>
              <a:defRPr sz="3600" baseline="0">
                <a:latin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99995"/>
            <a:ext cx="8372901" cy="1554272"/>
          </a:xfrm>
        </p:spPr>
        <p:txBody>
          <a:bodyPr>
            <a:spAutoFit/>
          </a:bodyPr>
          <a:lstStyle>
            <a:lvl1pPr>
              <a:defRPr sz="2400">
                <a:latin typeface="times" charset="0"/>
              </a:defRPr>
            </a:lvl1pPr>
            <a:lvl2pPr>
              <a:defRPr sz="2000">
                <a:latin typeface="times" charset="0"/>
              </a:defRPr>
            </a:lvl2pPr>
            <a:lvl3pPr>
              <a:defRPr sz="1800">
                <a:latin typeface="times" charset="0"/>
              </a:defRPr>
            </a:lvl3pPr>
            <a:lvl4pPr>
              <a:defRPr sz="1800">
                <a:latin typeface="times" charset="0"/>
              </a:defRPr>
            </a:lvl4pPr>
            <a:lvl5pPr>
              <a:defRPr sz="1800">
                <a:latin typeface="times"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17987" y="6492875"/>
            <a:ext cx="319318" cy="230832"/>
          </a:xfrm>
          <a:prstGeom prst="rect">
            <a:avLst/>
          </a:prstGeom>
        </p:spPr>
        <p:txBody>
          <a:bodyPr wrap="none">
            <a:spAutoFit/>
          </a:bodyPr>
          <a:lstStyle>
            <a:lvl1pPr>
              <a:spcAft>
                <a:spcPts val="0"/>
              </a:spcAft>
              <a:defRPr/>
            </a:lvl1pPr>
          </a:lstStyle>
          <a:p>
            <a:pPr>
              <a:defRPr/>
            </a:pPr>
            <a:fld id="{ED75267E-51F9-4221-9CFA-868F2C6FC5EF}" type="slidenum">
              <a:rPr lang="en-US" smtClean="0"/>
              <a:pPr>
                <a:defRPr/>
              </a:pPr>
              <a:t>‹#›</a:t>
            </a:fld>
            <a:endParaRPr lang="en-US" dirty="0"/>
          </a:p>
        </p:txBody>
      </p:sp>
      <p:sp>
        <p:nvSpPr>
          <p:cNvPr id="7" name="Footer Placeholder 4"/>
          <p:cNvSpPr>
            <a:spLocks noGrp="1"/>
          </p:cNvSpPr>
          <p:nvPr>
            <p:ph type="ftr" sz="quarter" idx="3"/>
          </p:nvPr>
        </p:nvSpPr>
        <p:spPr>
          <a:xfrm>
            <a:off x="228600" y="6554588"/>
            <a:ext cx="3557384" cy="246221"/>
          </a:xfrm>
          <a:prstGeom prst="rect">
            <a:avLst/>
          </a:prstGeom>
        </p:spPr>
        <p:txBody>
          <a:bodyPr vert="horz" wrap="none" lIns="91440" tIns="45720" rIns="91440" bIns="45720" rtlCol="0" anchor="ctr">
            <a:spAutoFit/>
          </a:bodyPr>
          <a:lstStyle>
            <a:lvl1pPr algn="ctr">
              <a:defRPr sz="1000" baseline="0">
                <a:solidFill>
                  <a:srgbClr val="0B1F8F"/>
                </a:solidFill>
                <a:latin typeface="times" charset="0"/>
              </a:defRPr>
            </a:lvl1pPr>
          </a:lstStyle>
          <a:p>
            <a:r>
              <a:rPr lang="en-US"/>
              <a:t>Snyder – Argonne – Army War College – Bioenergy – May 2017</a:t>
            </a:r>
          </a:p>
        </p:txBody>
      </p:sp>
    </p:spTree>
    <p:extLst>
      <p:ext uri="{BB962C8B-B14F-4D97-AF65-F5344CB8AC3E}">
        <p14:creationId xmlns:p14="http://schemas.microsoft.com/office/powerpoint/2010/main" val="106849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Placeholder 21"/>
          <p:cNvSpPr>
            <a:spLocks noGrp="1"/>
          </p:cNvSpPr>
          <p:nvPr>
            <p:ph type="title"/>
          </p:nvPr>
        </p:nvSpPr>
        <p:spPr bwMode="auto">
          <a:xfrm>
            <a:off x="304800" y="0"/>
            <a:ext cx="8839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lvl="0"/>
            <a:r>
              <a:rPr lang="en-US" dirty="0"/>
              <a:t>Click to edit Master title style</a:t>
            </a:r>
          </a:p>
        </p:txBody>
      </p:sp>
      <p:sp>
        <p:nvSpPr>
          <p:cNvPr id="3" name="Slide Number Placeholder 22"/>
          <p:cNvSpPr>
            <a:spLocks noGrp="1"/>
          </p:cNvSpPr>
          <p:nvPr>
            <p:ph type="sldNum" sz="quarter" idx="10"/>
          </p:nvPr>
        </p:nvSpPr>
        <p:spPr/>
        <p:txBody>
          <a:bodyPr/>
          <a:lstStyle>
            <a:lvl1pPr>
              <a:defRPr/>
            </a:lvl1pPr>
          </a:lstStyle>
          <a:p>
            <a:pPr>
              <a:defRPr/>
            </a:pPr>
            <a:fld id="{1E16A0B9-CEB4-A641-9163-30ABE1F28504}" type="slidenum">
              <a:rPr lang="en-US"/>
              <a:pPr>
                <a:defRPr/>
              </a:pPr>
              <a:t>‹#›</a:t>
            </a:fld>
            <a:endParaRPr lang="en-US"/>
          </a:p>
        </p:txBody>
      </p:sp>
    </p:spTree>
    <p:extLst>
      <p:ext uri="{BB962C8B-B14F-4D97-AF65-F5344CB8AC3E}">
        <p14:creationId xmlns:p14="http://schemas.microsoft.com/office/powerpoint/2010/main" val="15966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23BEBF56-54F9-445F-8388-6F6A340CA8B3}" type="slidenum">
              <a:rPr lang="en-US" smtClean="0"/>
              <a:pPr/>
              <a:t>‹#›</a:t>
            </a:fld>
            <a:endParaRPr lang="en-US"/>
          </a:p>
        </p:txBody>
      </p:sp>
    </p:spTree>
    <p:extLst>
      <p:ext uri="{BB962C8B-B14F-4D97-AF65-F5344CB8AC3E}">
        <p14:creationId xmlns:p14="http://schemas.microsoft.com/office/powerpoint/2010/main" val="40763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5459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82264" y="6442770"/>
            <a:ext cx="769422" cy="2771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57200" y="-4410"/>
            <a:ext cx="8372901" cy="1107996"/>
          </a:xfrm>
          <a:prstGeom prst="rect">
            <a:avLst/>
          </a:prstGeom>
        </p:spPr>
        <p:txBody>
          <a:bodyPr vert="horz" wrap="none" lIns="0" tIns="0" rIns="0" bIns="0" rtlCol="0" anchor="b">
            <a:sp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0" y="1699995"/>
            <a:ext cx="8372901" cy="1369606"/>
          </a:xfrm>
          <a:prstGeom prst="rect">
            <a:avLst/>
          </a:prstGeom>
        </p:spPr>
        <p:txBody>
          <a:bodyPr vert="horz" lIns="0" tIns="0" rIns="0" bIns="45720" rtlCol="0">
            <a:sp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30101" y="6573103"/>
            <a:ext cx="158867" cy="200055"/>
          </a:xfrm>
          <a:prstGeom prst="rect">
            <a:avLst/>
          </a:prstGeom>
        </p:spPr>
        <p:txBody>
          <a:bodyPr vert="horz" wrap="square" lIns="0" tIns="45720" rIns="0" bIns="0" rtlCol="0" anchor="b">
            <a:spAutoFit/>
          </a:bodyPr>
          <a:lstStyle>
            <a:lvl1pPr algn="ctr">
              <a:defRPr sz="1000" baseline="0">
                <a:solidFill>
                  <a:srgbClr val="00304E"/>
                </a:solidFill>
                <a:latin typeface="times" charset="0"/>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dirty="0">
              <a:solidFill>
                <a:schemeClr val="accent1"/>
              </a:solidFill>
            </a:endParaRPr>
          </a:p>
        </p:txBody>
      </p:sp>
      <p:sp>
        <p:nvSpPr>
          <p:cNvPr id="5" name="Footer Placeholder 4"/>
          <p:cNvSpPr>
            <a:spLocks noGrp="1"/>
          </p:cNvSpPr>
          <p:nvPr>
            <p:ph type="ftr" sz="quarter" idx="3"/>
          </p:nvPr>
        </p:nvSpPr>
        <p:spPr>
          <a:xfrm>
            <a:off x="228600" y="6554588"/>
            <a:ext cx="3557384" cy="246221"/>
          </a:xfrm>
          <a:prstGeom prst="rect">
            <a:avLst/>
          </a:prstGeom>
        </p:spPr>
        <p:txBody>
          <a:bodyPr vert="horz" wrap="none" lIns="91440" tIns="45720" rIns="91440" bIns="45720" rtlCol="0" anchor="ctr">
            <a:spAutoFit/>
          </a:bodyPr>
          <a:lstStyle>
            <a:lvl1pPr algn="ctr">
              <a:defRPr sz="1000" baseline="0">
                <a:solidFill>
                  <a:srgbClr val="0B1F8F"/>
                </a:solidFill>
                <a:latin typeface="times" charset="0"/>
              </a:defRPr>
            </a:lvl1pPr>
          </a:lstStyle>
          <a:p>
            <a:r>
              <a:rPr lang="en-US"/>
              <a:t>Snyder – Argonne – Army War College – Bioenergy – May 2017</a:t>
            </a: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687" r:id="rId1"/>
    <p:sldLayoutId id="2147483710" r:id="rId2"/>
    <p:sldLayoutId id="2147483769" r:id="rId3"/>
    <p:sldLayoutId id="2147483804" r:id="rId4"/>
    <p:sldLayoutId id="2147483807" r:id="rId5"/>
    <p:sldLayoutId id="2147483810" r:id="rId6"/>
    <p:sldLayoutId id="2147483812" r:id="rId7"/>
    <p:sldLayoutId id="2147483813"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lnSpc>
          <a:spcPct val="100000"/>
        </a:lnSpc>
        <a:spcBef>
          <a:spcPct val="0"/>
        </a:spcBef>
        <a:buNone/>
        <a:defRPr sz="3600" b="1" i="0" kern="1200" cap="all" baseline="0">
          <a:solidFill>
            <a:schemeClr val="tx1">
              <a:lumMod val="50000"/>
            </a:schemeClr>
          </a:solidFill>
          <a:latin typeface="times" charset="0"/>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times" charset="0"/>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times" charset="0"/>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times" charset="0"/>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times" charset="0"/>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times"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seth@anl.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1"/>
          <a:stretch/>
        </p:blipFill>
        <p:spPr>
          <a:xfrm>
            <a:off x="4970419" y="1689100"/>
            <a:ext cx="4173581" cy="2707971"/>
          </a:xfrm>
        </p:spPr>
      </p:pic>
      <p:sp>
        <p:nvSpPr>
          <p:cNvPr id="12" name="Title 11"/>
          <p:cNvSpPr>
            <a:spLocks noGrp="1"/>
          </p:cNvSpPr>
          <p:nvPr>
            <p:ph type="title"/>
          </p:nvPr>
        </p:nvSpPr>
        <p:spPr>
          <a:xfrm>
            <a:off x="1" y="1689100"/>
            <a:ext cx="4970418" cy="2706624"/>
          </a:xfrm>
        </p:spPr>
        <p:txBody>
          <a:bodyPr>
            <a:noAutofit/>
          </a:bodyPr>
          <a:lstStyle/>
          <a:p>
            <a:pPr algn="ctr"/>
            <a:r>
              <a:rPr lang="en-US" sz="4000" dirty="0"/>
              <a:t>Clean</a:t>
            </a:r>
            <a:br>
              <a:rPr lang="en-US" sz="4000" dirty="0"/>
            </a:br>
            <a:r>
              <a:rPr lang="en-US" sz="4000" dirty="0"/>
              <a:t>Water</a:t>
            </a:r>
            <a:br>
              <a:rPr lang="en-US" sz="4000" dirty="0"/>
            </a:br>
            <a:r>
              <a:rPr lang="en-US" sz="4000" dirty="0"/>
              <a:t>Technology</a:t>
            </a:r>
            <a:endParaRPr lang="en-US" dirty="0"/>
          </a:p>
        </p:txBody>
      </p:sp>
      <p:sp>
        <p:nvSpPr>
          <p:cNvPr id="13" name="Text Placeholder 12"/>
          <p:cNvSpPr>
            <a:spLocks noGrp="1"/>
          </p:cNvSpPr>
          <p:nvPr>
            <p:ph type="body" sz="quarter" idx="12"/>
          </p:nvPr>
        </p:nvSpPr>
        <p:spPr/>
        <p:txBody>
          <a:bodyPr/>
          <a:lstStyle/>
          <a:p>
            <a:endParaRPr lang="en-US" dirty="0"/>
          </a:p>
        </p:txBody>
      </p:sp>
      <p:sp>
        <p:nvSpPr>
          <p:cNvPr id="15" name="Text Placeholder 14"/>
          <p:cNvSpPr>
            <a:spLocks noGrp="1"/>
          </p:cNvSpPr>
          <p:nvPr>
            <p:ph type="body" sz="quarter" idx="17"/>
          </p:nvPr>
        </p:nvSpPr>
        <p:spPr>
          <a:xfrm>
            <a:off x="119856" y="4476027"/>
            <a:ext cx="4141839" cy="430887"/>
          </a:xfrm>
        </p:spPr>
        <p:txBody>
          <a:bodyPr wrap="none">
            <a:spAutoFit/>
          </a:bodyPr>
          <a:lstStyle/>
          <a:p>
            <a:r>
              <a:rPr lang="en-US" sz="2800" dirty="0"/>
              <a:t>Seth w. </a:t>
            </a:r>
            <a:r>
              <a:rPr lang="en-US" sz="2800" dirty="0" err="1"/>
              <a:t>snyder</a:t>
            </a:r>
            <a:r>
              <a:rPr lang="en-US" sz="2800" dirty="0"/>
              <a:t>, Ph.D.</a:t>
            </a:r>
          </a:p>
        </p:txBody>
      </p:sp>
      <p:sp>
        <p:nvSpPr>
          <p:cNvPr id="17" name="Text Placeholder 16"/>
          <p:cNvSpPr>
            <a:spLocks noGrp="1"/>
          </p:cNvSpPr>
          <p:nvPr>
            <p:ph type="body" sz="quarter" idx="19"/>
          </p:nvPr>
        </p:nvSpPr>
        <p:spPr>
          <a:xfrm>
            <a:off x="4659010" y="4840555"/>
            <a:ext cx="4423136" cy="600164"/>
          </a:xfrm>
        </p:spPr>
        <p:txBody>
          <a:bodyPr wrap="square"/>
          <a:lstStyle/>
          <a:p>
            <a:pPr algn="ctr"/>
            <a:r>
              <a:rPr lang="en-US" sz="1800" b="1" i="1" cap="all" dirty="0">
                <a:solidFill>
                  <a:schemeClr val="accent6">
                    <a:lumMod val="50000"/>
                  </a:schemeClr>
                </a:solidFill>
              </a:rPr>
              <a:t>DOE AMO Clean water processing</a:t>
            </a:r>
          </a:p>
          <a:p>
            <a:pPr algn="ctr"/>
            <a:r>
              <a:rPr lang="en-US" sz="1800" b="1" i="1" cap="all" dirty="0">
                <a:solidFill>
                  <a:schemeClr val="accent6">
                    <a:lumMod val="50000"/>
                  </a:schemeClr>
                </a:solidFill>
              </a:rPr>
              <a:t>Cleveland OH, August 2017</a:t>
            </a:r>
            <a:endParaRPr lang="en-US" sz="1800" cap="all" dirty="0">
              <a:solidFill>
                <a:schemeClr val="accent6">
                  <a:lumMod val="50000"/>
                </a:schemeClr>
              </a:solidFill>
            </a:endParaRPr>
          </a:p>
        </p:txBody>
      </p:sp>
      <p:sp>
        <p:nvSpPr>
          <p:cNvPr id="7" name="Text Placeholder 14"/>
          <p:cNvSpPr>
            <a:spLocks noGrp="1"/>
          </p:cNvSpPr>
          <p:nvPr>
            <p:ph type="body" sz="quarter" idx="17"/>
          </p:nvPr>
        </p:nvSpPr>
        <p:spPr>
          <a:xfrm>
            <a:off x="116501" y="5002098"/>
            <a:ext cx="5175840" cy="1538883"/>
          </a:xfrm>
        </p:spPr>
        <p:txBody>
          <a:bodyPr wrap="none">
            <a:spAutoFit/>
          </a:bodyPr>
          <a:lstStyle/>
          <a:p>
            <a:pPr>
              <a:spcBef>
                <a:spcPts val="0"/>
              </a:spcBef>
            </a:pPr>
            <a:r>
              <a:rPr lang="en-US" sz="2000" dirty="0"/>
              <a:t>Water research leader</a:t>
            </a:r>
          </a:p>
          <a:p>
            <a:pPr>
              <a:spcBef>
                <a:spcPts val="0"/>
              </a:spcBef>
            </a:pPr>
            <a:r>
              <a:rPr lang="en-US" sz="2000" dirty="0">
                <a:hlinkClick r:id="rId4"/>
              </a:rPr>
              <a:t>seth@anl.gov</a:t>
            </a:r>
            <a:r>
              <a:rPr lang="en-US" sz="2000" dirty="0"/>
              <a:t> 630-252-7939</a:t>
            </a:r>
          </a:p>
          <a:p>
            <a:pPr>
              <a:spcBef>
                <a:spcPts val="0"/>
              </a:spcBef>
            </a:pPr>
            <a:endParaRPr lang="en-US" sz="2000" dirty="0"/>
          </a:p>
          <a:p>
            <a:pPr>
              <a:spcBef>
                <a:spcPts val="0"/>
              </a:spcBef>
            </a:pPr>
            <a:r>
              <a:rPr lang="en-US" sz="2000" dirty="0"/>
              <a:t>Adjunct professor, northwestern</a:t>
            </a:r>
          </a:p>
          <a:p>
            <a:pPr>
              <a:spcBef>
                <a:spcPts val="0"/>
              </a:spcBef>
            </a:pPr>
            <a:r>
              <a:rPr lang="en-US" sz="2000" dirty="0"/>
              <a:t>Chief scientist, Current</a:t>
            </a:r>
          </a:p>
        </p:txBody>
      </p:sp>
    </p:spTree>
    <p:extLst>
      <p:ext uri="{BB962C8B-B14F-4D97-AF65-F5344CB8AC3E}">
        <p14:creationId xmlns:p14="http://schemas.microsoft.com/office/powerpoint/2010/main" val="1531910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key is to develop new water</a:t>
            </a:r>
          </a:p>
        </p:txBody>
      </p:sp>
      <p:sp>
        <p:nvSpPr>
          <p:cNvPr id="3" name="Slide Number Placeholder 2"/>
          <p:cNvSpPr>
            <a:spLocks noGrp="1"/>
          </p:cNvSpPr>
          <p:nvPr>
            <p:ph type="sldNum" sz="quarter" idx="10"/>
          </p:nvPr>
        </p:nvSpPr>
        <p:spPr/>
        <p:txBody>
          <a:bodyPr/>
          <a:lstStyle/>
          <a:p>
            <a:pPr>
              <a:defRPr/>
            </a:pPr>
            <a:fld id="{1E16A0B9-CEB4-A641-9163-30ABE1F28504}" type="slidenum">
              <a:rPr lang="en-US" smtClean="0"/>
              <a:pPr>
                <a:defRPr/>
              </a:pPr>
              <a:t>2</a:t>
            </a:fld>
            <a:endParaRPr lang="en-US"/>
          </a:p>
        </p:txBody>
      </p:sp>
      <p:sp>
        <p:nvSpPr>
          <p:cNvPr id="5" name="TextBox 4"/>
          <p:cNvSpPr txBox="1"/>
          <p:nvPr/>
        </p:nvSpPr>
        <p:spPr>
          <a:xfrm>
            <a:off x="857195" y="2320656"/>
            <a:ext cx="6670096" cy="2308324"/>
          </a:xfrm>
          <a:prstGeom prst="rect">
            <a:avLst/>
          </a:prstGeom>
          <a:noFill/>
        </p:spPr>
        <p:txBody>
          <a:bodyPr wrap="none" rtlCol="0">
            <a:spAutoFit/>
          </a:bodyPr>
          <a:lstStyle/>
          <a:p>
            <a:pPr algn="ctr"/>
            <a:r>
              <a:rPr lang="en-US" sz="3600" b="1" i="1" dirty="0">
                <a:solidFill>
                  <a:srgbClr val="000090"/>
                </a:solidFill>
                <a:latin typeface="Times" charset="0"/>
                <a:ea typeface="Times" charset="0"/>
                <a:cs typeface="Times" charset="0"/>
              </a:rPr>
              <a:t>Technology – Policy – Social tools</a:t>
            </a:r>
          </a:p>
          <a:p>
            <a:pPr algn="ctr"/>
            <a:r>
              <a:rPr lang="en-US" sz="3600" b="1" i="1" dirty="0">
                <a:solidFill>
                  <a:srgbClr val="000090"/>
                </a:solidFill>
                <a:latin typeface="Times" charset="0"/>
                <a:ea typeface="Times" charset="0"/>
                <a:cs typeface="Times" charset="0"/>
              </a:rPr>
              <a:t>Efficiency</a:t>
            </a:r>
          </a:p>
          <a:p>
            <a:pPr algn="ctr"/>
            <a:r>
              <a:rPr lang="en-US" sz="3600" b="1" i="1" dirty="0">
                <a:solidFill>
                  <a:srgbClr val="000090"/>
                </a:solidFill>
                <a:latin typeface="Times" charset="0"/>
                <a:ea typeface="Times" charset="0"/>
                <a:cs typeface="Times" charset="0"/>
              </a:rPr>
              <a:t>Alternative water sources</a:t>
            </a:r>
          </a:p>
          <a:p>
            <a:pPr algn="ctr"/>
            <a:r>
              <a:rPr lang="en-US" sz="3600" b="1" i="1" dirty="0">
                <a:solidFill>
                  <a:srgbClr val="000090"/>
                </a:solidFill>
                <a:latin typeface="Times" charset="0"/>
                <a:ea typeface="Times" charset="0"/>
                <a:cs typeface="Times" charset="0"/>
              </a:rPr>
              <a:t>Fit-for-purpose</a:t>
            </a:r>
          </a:p>
        </p:txBody>
      </p:sp>
    </p:spTree>
    <p:extLst>
      <p:ext uri="{BB962C8B-B14F-4D97-AF65-F5344CB8AC3E}">
        <p14:creationId xmlns:p14="http://schemas.microsoft.com/office/powerpoint/2010/main" val="123739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9452" y="155243"/>
            <a:ext cx="6734985" cy="1477328"/>
          </a:xfrm>
        </p:spPr>
        <p:txBody>
          <a:bodyPr/>
          <a:lstStyle/>
          <a:p>
            <a:r>
              <a:rPr lang="en-US" sz="4800" dirty="0"/>
              <a:t>Feed solution: </a:t>
            </a:r>
            <a:br>
              <a:rPr lang="en-US" sz="4800" dirty="0"/>
            </a:br>
            <a:r>
              <a:rPr lang="en-US" sz="4800" dirty="0"/>
              <a:t>sea water (30-35 g/l)</a:t>
            </a:r>
          </a:p>
        </p:txBody>
      </p:sp>
      <p:sp>
        <p:nvSpPr>
          <p:cNvPr id="4" name="Slide Number Placeholder 3"/>
          <p:cNvSpPr>
            <a:spLocks noGrp="1"/>
          </p:cNvSpPr>
          <p:nvPr>
            <p:ph type="sldNum" sz="quarter" idx="4294967295"/>
          </p:nvPr>
        </p:nvSpPr>
        <p:spPr>
          <a:xfrm>
            <a:off x="8302606" y="6510775"/>
            <a:ext cx="384195" cy="274320"/>
          </a:xfrm>
          <a:prstGeom prst="rect">
            <a:avLst/>
          </a:prstGeom>
        </p:spPr>
        <p:txBody>
          <a:bodyPr lIns="64008" tIns="32004" rIns="64008" bIns="32004"/>
          <a:lstStyle/>
          <a:p>
            <a:r>
              <a:rPr lang="en-US"/>
              <a:t>   </a:t>
            </a:r>
            <a:fld id="{C41FB470-8E25-D74E-BBE2-51337D317D79}" type="slidenum">
              <a:rPr lang="en-US" smtClean="0"/>
              <a:pPr/>
              <a:t>3</a:t>
            </a:fld>
            <a:endParaRPr lang="en-US" dirty="0"/>
          </a:p>
        </p:txBody>
      </p:sp>
      <p:sp>
        <p:nvSpPr>
          <p:cNvPr id="8" name="TextBox 7"/>
          <p:cNvSpPr txBox="1"/>
          <p:nvPr/>
        </p:nvSpPr>
        <p:spPr>
          <a:xfrm>
            <a:off x="4572000" y="1785469"/>
            <a:ext cx="4343400" cy="2834622"/>
          </a:xfrm>
          <a:prstGeom prst="rect">
            <a:avLst/>
          </a:prstGeom>
          <a:noFill/>
        </p:spPr>
        <p:txBody>
          <a:bodyPr wrap="square" lIns="64008" tIns="32004" rIns="64008" bIns="32004" rtlCol="0">
            <a:spAutoFit/>
          </a:bodyPr>
          <a:lstStyle/>
          <a:p>
            <a:pPr marL="228600" indent="-228600">
              <a:buFont typeface="Arial" pitchFamily="34" charset="0"/>
              <a:buChar char="•"/>
            </a:pPr>
            <a:r>
              <a:rPr lang="en-US" sz="3000" dirty="0">
                <a:solidFill>
                  <a:schemeClr val="tx2">
                    <a:lumMod val="75000"/>
                  </a:schemeClr>
                </a:solidFill>
                <a:latin typeface="Times New Roman"/>
                <a:cs typeface="Times New Roman"/>
              </a:rPr>
              <a:t>Most common feed water</a:t>
            </a:r>
          </a:p>
          <a:p>
            <a:pPr marL="228600" indent="-228600">
              <a:buFont typeface="Arial" pitchFamily="34" charset="0"/>
              <a:buChar char="•"/>
            </a:pPr>
            <a:r>
              <a:rPr lang="en-US" sz="3000" dirty="0">
                <a:solidFill>
                  <a:schemeClr val="tx2">
                    <a:lumMod val="75000"/>
                  </a:schemeClr>
                </a:solidFill>
                <a:latin typeface="Times New Roman"/>
                <a:cs typeface="Times New Roman"/>
              </a:rPr>
              <a:t>Main issue: high salinity</a:t>
            </a:r>
          </a:p>
          <a:p>
            <a:pPr marL="228600" indent="-228600">
              <a:buFont typeface="Arial" pitchFamily="34" charset="0"/>
              <a:buChar char="•"/>
            </a:pPr>
            <a:r>
              <a:rPr lang="en-US" sz="3000" dirty="0">
                <a:solidFill>
                  <a:schemeClr val="tx2">
                    <a:lumMod val="75000"/>
                  </a:schemeClr>
                </a:solidFill>
                <a:latin typeface="Times New Roman"/>
                <a:cs typeface="Times New Roman"/>
              </a:rPr>
              <a:t>High energy cost</a:t>
            </a:r>
          </a:p>
          <a:p>
            <a:pPr marL="228600" indent="-228600">
              <a:buFont typeface="Arial" pitchFamily="34" charset="0"/>
              <a:buChar char="•"/>
            </a:pPr>
            <a:r>
              <a:rPr lang="en-US" sz="3000" dirty="0">
                <a:solidFill>
                  <a:schemeClr val="tx2">
                    <a:lumMod val="75000"/>
                  </a:schemeClr>
                </a:solidFill>
                <a:latin typeface="Times New Roman"/>
                <a:cs typeface="Times New Roman"/>
              </a:rPr>
              <a:t>Great availability</a:t>
            </a:r>
          </a:p>
          <a:p>
            <a:pPr marL="228600" indent="-228600">
              <a:buFont typeface="Arial" pitchFamily="34" charset="0"/>
              <a:buChar char="•"/>
            </a:pPr>
            <a:r>
              <a:rPr lang="en-US" sz="3000" dirty="0">
                <a:solidFill>
                  <a:schemeClr val="tx2">
                    <a:lumMod val="75000"/>
                  </a:schemeClr>
                </a:solidFill>
                <a:latin typeface="Times New Roman"/>
                <a:cs typeface="Times New Roman"/>
              </a:rPr>
              <a:t>Easy brine management</a:t>
            </a:r>
          </a:p>
          <a:p>
            <a:pPr marL="124460" indent="-124460">
              <a:spcAft>
                <a:spcPts val="420"/>
              </a:spcAft>
              <a:buFont typeface="Arial" pitchFamily="34" charset="0"/>
              <a:buChar char="•"/>
            </a:pPr>
            <a:endParaRPr lang="en-US" sz="3000" dirty="0">
              <a:solidFill>
                <a:schemeClr val="tx2">
                  <a:lumMod val="75000"/>
                </a:schemeClr>
              </a:solidFill>
              <a:latin typeface="Times New Roman"/>
              <a:cs typeface="Times New Roman"/>
            </a:endParaRPr>
          </a:p>
        </p:txBody>
      </p:sp>
      <p:pic>
        <p:nvPicPr>
          <p:cNvPr id="4098" name="Picture 2" descr="http://wallpaperscraft.com/image/waves_sea_water_stream_5037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6" y="1848119"/>
            <a:ext cx="4161694" cy="34697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23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68" y="78018"/>
            <a:ext cx="6015288" cy="1569660"/>
          </a:xfrm>
        </p:spPr>
        <p:txBody>
          <a:bodyPr/>
          <a:lstStyle/>
          <a:p>
            <a:r>
              <a:rPr lang="en-US" sz="4800" dirty="0"/>
              <a:t>Dominant technology: </a:t>
            </a:r>
            <a:br>
              <a:rPr lang="en-US" sz="4800" dirty="0"/>
            </a:br>
            <a:r>
              <a:rPr lang="en-US" sz="4800" i="1" dirty="0"/>
              <a:t>Reverse osmosis (RO)</a:t>
            </a:r>
          </a:p>
        </p:txBody>
      </p:sp>
      <p:sp>
        <p:nvSpPr>
          <p:cNvPr id="4" name="Slide Number Placeholder 3"/>
          <p:cNvSpPr>
            <a:spLocks noGrp="1"/>
          </p:cNvSpPr>
          <p:nvPr>
            <p:ph type="sldNum" sz="quarter" idx="4294967295"/>
          </p:nvPr>
        </p:nvSpPr>
        <p:spPr>
          <a:xfrm>
            <a:off x="8302606" y="6510775"/>
            <a:ext cx="384195" cy="274320"/>
          </a:xfrm>
          <a:prstGeom prst="rect">
            <a:avLst/>
          </a:prstGeom>
        </p:spPr>
        <p:txBody>
          <a:bodyPr lIns="64008" tIns="32004" rIns="64008" bIns="32004"/>
          <a:lstStyle/>
          <a:p>
            <a:r>
              <a:rPr lang="en-US"/>
              <a:t>   </a:t>
            </a:r>
            <a:fld id="{C41FB470-8E25-D74E-BBE2-51337D317D79}" type="slidenum">
              <a:rPr lang="en-US" smtClean="0"/>
              <a:pPr/>
              <a:t>4</a:t>
            </a:fld>
            <a:endParaRPr lang="en-US" dirty="0"/>
          </a:p>
        </p:txBody>
      </p:sp>
      <p:sp>
        <p:nvSpPr>
          <p:cNvPr id="8" name="TextBox 7"/>
          <p:cNvSpPr txBox="1"/>
          <p:nvPr/>
        </p:nvSpPr>
        <p:spPr>
          <a:xfrm>
            <a:off x="3309694" y="2189019"/>
            <a:ext cx="5647666" cy="3337324"/>
          </a:xfrm>
          <a:prstGeom prst="rect">
            <a:avLst/>
          </a:prstGeom>
          <a:noFill/>
        </p:spPr>
        <p:txBody>
          <a:bodyPr wrap="square" lIns="64008" tIns="32004" rIns="64008" bIns="32004" rtlCol="0">
            <a:spAutoFit/>
          </a:bodyPr>
          <a:lstStyle/>
          <a:p>
            <a:pPr marL="124460" indent="-124460">
              <a:spcAft>
                <a:spcPts val="420"/>
              </a:spcAft>
              <a:buFont typeface="Arial" pitchFamily="34" charset="0"/>
              <a:buChar char="•"/>
            </a:pPr>
            <a:r>
              <a:rPr lang="en-US" sz="2800" dirty="0">
                <a:solidFill>
                  <a:srgbClr val="17375E"/>
                </a:solidFill>
                <a:latin typeface="Times New Roman"/>
                <a:cs typeface="Times New Roman"/>
              </a:rPr>
              <a:t>State of the art</a:t>
            </a:r>
          </a:p>
          <a:p>
            <a:pPr marL="124460" indent="-124460">
              <a:spcAft>
                <a:spcPts val="420"/>
              </a:spcAft>
              <a:buFont typeface="Arial" pitchFamily="34" charset="0"/>
              <a:buChar char="•"/>
            </a:pPr>
            <a:r>
              <a:rPr lang="en-US" sz="2800" dirty="0">
                <a:solidFill>
                  <a:srgbClr val="17375E"/>
                </a:solidFill>
                <a:latin typeface="Times New Roman"/>
                <a:cs typeface="Times New Roman"/>
              </a:rPr>
              <a:t>High energy efficiency (2.5 kWh/m</a:t>
            </a:r>
            <a:r>
              <a:rPr lang="en-US" sz="2800" baseline="30000" dirty="0">
                <a:solidFill>
                  <a:srgbClr val="17375E"/>
                </a:solidFill>
                <a:latin typeface="Times New Roman"/>
                <a:cs typeface="Times New Roman"/>
              </a:rPr>
              <a:t>3</a:t>
            </a:r>
            <a:r>
              <a:rPr lang="en-US" sz="2800" dirty="0">
                <a:solidFill>
                  <a:srgbClr val="17375E"/>
                </a:solidFill>
                <a:latin typeface="Times New Roman"/>
                <a:cs typeface="Times New Roman"/>
              </a:rPr>
              <a:t>)</a:t>
            </a:r>
          </a:p>
          <a:p>
            <a:pPr marL="124460" indent="-124460">
              <a:spcAft>
                <a:spcPts val="420"/>
              </a:spcAft>
              <a:buFont typeface="Arial" pitchFamily="34" charset="0"/>
              <a:buChar char="•"/>
            </a:pPr>
            <a:r>
              <a:rPr lang="en-US" sz="2800" dirty="0">
                <a:solidFill>
                  <a:srgbClr val="17375E"/>
                </a:solidFill>
                <a:latin typeface="Times New Roman"/>
                <a:cs typeface="Times New Roman"/>
              </a:rPr>
              <a:t>Requires 40-80 bar of pressure for seawater </a:t>
            </a:r>
          </a:p>
          <a:p>
            <a:pPr marL="124460" indent="-124460">
              <a:spcAft>
                <a:spcPts val="420"/>
              </a:spcAft>
              <a:buFont typeface="Arial" pitchFamily="34" charset="0"/>
              <a:buChar char="•"/>
            </a:pPr>
            <a:r>
              <a:rPr lang="en-US" sz="2800" dirty="0">
                <a:solidFill>
                  <a:srgbClr val="17375E"/>
                </a:solidFill>
                <a:latin typeface="Times New Roman"/>
                <a:cs typeface="Times New Roman"/>
              </a:rPr>
              <a:t>Large reject water volumes</a:t>
            </a:r>
          </a:p>
          <a:p>
            <a:pPr marL="124460" indent="-124460">
              <a:spcAft>
                <a:spcPts val="420"/>
              </a:spcAft>
              <a:buFont typeface="Arial" pitchFamily="34" charset="0"/>
              <a:buChar char="•"/>
            </a:pPr>
            <a:r>
              <a:rPr lang="en-US" sz="2800" dirty="0">
                <a:solidFill>
                  <a:srgbClr val="17375E"/>
                </a:solidFill>
                <a:latin typeface="Times New Roman"/>
                <a:cs typeface="Times New Roman"/>
              </a:rPr>
              <a:t>Removes water from salt</a:t>
            </a:r>
          </a:p>
          <a:p>
            <a:pPr marL="124460" indent="-124460">
              <a:spcAft>
                <a:spcPts val="420"/>
              </a:spcAft>
              <a:buFont typeface="Arial" pitchFamily="34" charset="0"/>
              <a:buChar char="•"/>
            </a:pPr>
            <a:r>
              <a:rPr lang="en-US" sz="2800" dirty="0">
                <a:solidFill>
                  <a:srgbClr val="17375E"/>
                </a:solidFill>
                <a:latin typeface="Times New Roman"/>
                <a:cs typeface="Times New Roman"/>
              </a:rPr>
              <a:t>Similar energy for brackish water</a:t>
            </a:r>
          </a:p>
        </p:txBody>
      </p:sp>
      <p:sp>
        <p:nvSpPr>
          <p:cNvPr id="6" name="Rectangle 5"/>
          <p:cNvSpPr/>
          <p:nvPr/>
        </p:nvSpPr>
        <p:spPr bwMode="auto">
          <a:xfrm>
            <a:off x="645786" y="1755467"/>
            <a:ext cx="2553891" cy="4296103"/>
          </a:xfrm>
          <a:prstGeom prst="rect">
            <a:avLst/>
          </a:prstGeom>
          <a:solidFill>
            <a:schemeClr val="bg1"/>
          </a:solidFill>
          <a:ln w="9525">
            <a:noFill/>
            <a:miter lim="800000"/>
            <a:headEnd/>
            <a:tailEnd/>
          </a:ln>
        </p:spPr>
        <p:txBody>
          <a:bodyPr lIns="64008" tIns="32004" rIns="64008" bIns="32004" rtlCol="0" anchor="b">
            <a:prstTxWarp prst="textNoShape">
              <a:avLst/>
            </a:prstTxWarp>
          </a:bodyPr>
          <a:lstStyle/>
          <a:p>
            <a:pPr algn="ctr">
              <a:spcBef>
                <a:spcPct val="0"/>
              </a:spcBef>
            </a:pPr>
            <a:endParaRPr lang="en-US" sz="1100" dirty="0">
              <a:solidFill>
                <a:srgbClr val="000000"/>
              </a:solidFill>
            </a:endParaRPr>
          </a:p>
        </p:txBody>
      </p:sp>
      <p:sp>
        <p:nvSpPr>
          <p:cNvPr id="7" name="Rectangle 6"/>
          <p:cNvSpPr/>
          <p:nvPr/>
        </p:nvSpPr>
        <p:spPr bwMode="auto">
          <a:xfrm>
            <a:off x="645786" y="1933434"/>
            <a:ext cx="2553891" cy="3135774"/>
          </a:xfrm>
          <a:prstGeom prst="rect">
            <a:avLst/>
          </a:prstGeom>
          <a:noFill/>
          <a:ln w="9525">
            <a:noFill/>
            <a:miter lim="800000"/>
            <a:headEnd/>
            <a:tailEnd/>
          </a:ln>
        </p:spPr>
        <p:txBody>
          <a:bodyPr lIns="64008" tIns="32004" rIns="64008" bIns="32004" rtlCol="0" anchor="b">
            <a:prstTxWarp prst="textNoShape">
              <a:avLst/>
            </a:prstTxWarp>
          </a:bodyPr>
          <a:lstStyle/>
          <a:p>
            <a:pPr algn="ctr">
              <a:spcBef>
                <a:spcPct val="0"/>
              </a:spcBef>
            </a:pPr>
            <a:endParaRPr lang="en-US" sz="1100" dirty="0">
              <a:solidFill>
                <a:srgbClr val="000000"/>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174"/>
          <a:stretch/>
        </p:blipFill>
        <p:spPr bwMode="auto">
          <a:xfrm>
            <a:off x="858250" y="1953107"/>
            <a:ext cx="2321719" cy="2818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Down Arrow 10"/>
          <p:cNvSpPr/>
          <p:nvPr/>
        </p:nvSpPr>
        <p:spPr bwMode="auto">
          <a:xfrm>
            <a:off x="1246846" y="4718037"/>
            <a:ext cx="256189" cy="610947"/>
          </a:xfrm>
          <a:prstGeom prst="downArrow">
            <a:avLst/>
          </a:prstGeom>
          <a:solidFill>
            <a:schemeClr val="tx1"/>
          </a:solidFill>
          <a:ln w="9525">
            <a:noFill/>
            <a:miter lim="800000"/>
            <a:headEnd/>
            <a:tailEnd/>
          </a:ln>
        </p:spPr>
        <p:txBody>
          <a:bodyPr lIns="64008" tIns="32004" rIns="64008" bIns="32004" rtlCol="0" anchor="b">
            <a:prstTxWarp prst="textNoShape">
              <a:avLst/>
            </a:prstTxWarp>
          </a:bodyPr>
          <a:lstStyle/>
          <a:p>
            <a:pPr algn="ctr">
              <a:spcBef>
                <a:spcPct val="0"/>
              </a:spcBef>
            </a:pPr>
            <a:endParaRPr lang="en-US" sz="1100" dirty="0">
              <a:solidFill>
                <a:srgbClr val="000000"/>
              </a:solidFill>
            </a:endParaRPr>
          </a:p>
        </p:txBody>
      </p:sp>
      <p:sp>
        <p:nvSpPr>
          <p:cNvPr id="12" name="Rectangle 11"/>
          <p:cNvSpPr/>
          <p:nvPr/>
        </p:nvSpPr>
        <p:spPr bwMode="auto">
          <a:xfrm>
            <a:off x="970951" y="2189019"/>
            <a:ext cx="709448" cy="236483"/>
          </a:xfrm>
          <a:prstGeom prst="rect">
            <a:avLst/>
          </a:prstGeom>
          <a:solidFill>
            <a:schemeClr val="bg1"/>
          </a:solidFill>
          <a:ln w="9525">
            <a:noFill/>
            <a:miter lim="800000"/>
            <a:headEnd/>
            <a:tailEnd/>
          </a:ln>
        </p:spPr>
        <p:txBody>
          <a:bodyPr lIns="64008" tIns="32004" rIns="64008" bIns="32004" rtlCol="0" anchor="b">
            <a:prstTxWarp prst="textNoShape">
              <a:avLst/>
            </a:prstTxWarp>
          </a:bodyPr>
          <a:lstStyle/>
          <a:p>
            <a:pPr algn="ctr">
              <a:spcBef>
                <a:spcPct val="0"/>
              </a:spcBef>
            </a:pPr>
            <a:endParaRPr lang="en-US" sz="1100" dirty="0">
              <a:solidFill>
                <a:srgbClr val="000000"/>
              </a:solidFill>
            </a:endParaRPr>
          </a:p>
        </p:txBody>
      </p:sp>
      <p:sp>
        <p:nvSpPr>
          <p:cNvPr id="13" name="TextBox 12"/>
          <p:cNvSpPr txBox="1"/>
          <p:nvPr/>
        </p:nvSpPr>
        <p:spPr>
          <a:xfrm>
            <a:off x="862174" y="1781744"/>
            <a:ext cx="940943" cy="587853"/>
          </a:xfrm>
          <a:prstGeom prst="rect">
            <a:avLst/>
          </a:prstGeom>
          <a:noFill/>
        </p:spPr>
        <p:txBody>
          <a:bodyPr wrap="none" lIns="64008" tIns="32004" rIns="64008" bIns="32004" rtlCol="0">
            <a:spAutoFit/>
          </a:bodyPr>
          <a:lstStyle/>
          <a:p>
            <a:pPr algn="ctr"/>
            <a:r>
              <a:rPr lang="en-US" sz="1700" dirty="0">
                <a:latin typeface="Arial" pitchFamily="34" charset="0"/>
                <a:cs typeface="Arial" pitchFamily="34" charset="0"/>
              </a:rPr>
              <a:t>pump</a:t>
            </a:r>
          </a:p>
          <a:p>
            <a:r>
              <a:rPr lang="en-US" sz="1700" dirty="0">
                <a:latin typeface="Arial" pitchFamily="34" charset="0"/>
                <a:cs typeface="Arial" pitchFamily="34" charset="0"/>
              </a:rPr>
              <a:t>(75 </a:t>
            </a:r>
            <a:r>
              <a:rPr lang="en-US" sz="1700" dirty="0" err="1">
                <a:latin typeface="Arial" pitchFamily="34" charset="0"/>
                <a:cs typeface="Arial" pitchFamily="34" charset="0"/>
              </a:rPr>
              <a:t>atm</a:t>
            </a:r>
            <a:r>
              <a:rPr lang="en-US" sz="1700" dirty="0">
                <a:latin typeface="Arial" pitchFamily="34" charset="0"/>
                <a:cs typeface="Arial" pitchFamily="34" charset="0"/>
              </a:rPr>
              <a:t>)</a:t>
            </a:r>
          </a:p>
        </p:txBody>
      </p:sp>
      <p:sp>
        <p:nvSpPr>
          <p:cNvPr id="16" name="TextBox 15"/>
          <p:cNvSpPr txBox="1"/>
          <p:nvPr/>
        </p:nvSpPr>
        <p:spPr>
          <a:xfrm>
            <a:off x="645786" y="5232406"/>
            <a:ext cx="1373324" cy="849463"/>
          </a:xfrm>
          <a:prstGeom prst="rect">
            <a:avLst/>
          </a:prstGeom>
          <a:noFill/>
        </p:spPr>
        <p:txBody>
          <a:bodyPr wrap="square" lIns="64008" tIns="32004" rIns="64008" bIns="32004" rtlCol="0">
            <a:spAutoFit/>
          </a:bodyPr>
          <a:lstStyle/>
          <a:p>
            <a:pPr algn="ctr"/>
            <a:r>
              <a:rPr lang="en-US" sz="1700" dirty="0">
                <a:latin typeface="Arial" pitchFamily="34" charset="0"/>
                <a:cs typeface="Arial" pitchFamily="34" charset="0"/>
              </a:rPr>
              <a:t>high pressure brine</a:t>
            </a:r>
          </a:p>
        </p:txBody>
      </p:sp>
    </p:spTree>
    <p:extLst>
      <p:ext uri="{BB962C8B-B14F-4D97-AF65-F5344CB8AC3E}">
        <p14:creationId xmlns:p14="http://schemas.microsoft.com/office/powerpoint/2010/main" val="100761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812" y="87979"/>
            <a:ext cx="6190797" cy="1477328"/>
          </a:xfrm>
        </p:spPr>
        <p:txBody>
          <a:bodyPr/>
          <a:lstStyle/>
          <a:p>
            <a:r>
              <a:rPr lang="en-US" sz="4800" dirty="0"/>
              <a:t>Feed solution</a:t>
            </a:r>
            <a:r>
              <a:rPr lang="en-US" sz="4800"/>
              <a:t>: </a:t>
            </a:r>
            <a:br>
              <a:rPr lang="en-US" sz="4800"/>
            </a:br>
            <a:r>
              <a:rPr lang="en-US" sz="4800"/>
              <a:t>brackish </a:t>
            </a:r>
            <a:r>
              <a:rPr lang="en-US" sz="4800" dirty="0"/>
              <a:t>(2-10 g/l)</a:t>
            </a:r>
          </a:p>
        </p:txBody>
      </p:sp>
      <p:sp>
        <p:nvSpPr>
          <p:cNvPr id="4" name="Slide Number Placeholder 3"/>
          <p:cNvSpPr>
            <a:spLocks noGrp="1"/>
          </p:cNvSpPr>
          <p:nvPr>
            <p:ph type="sldNum" sz="quarter" idx="4294967295"/>
          </p:nvPr>
        </p:nvSpPr>
        <p:spPr>
          <a:xfrm>
            <a:off x="8302606" y="6510775"/>
            <a:ext cx="384195" cy="274320"/>
          </a:xfrm>
          <a:prstGeom prst="rect">
            <a:avLst/>
          </a:prstGeom>
        </p:spPr>
        <p:txBody>
          <a:bodyPr lIns="64008" tIns="32004" rIns="64008" bIns="32004"/>
          <a:lstStyle/>
          <a:p>
            <a:r>
              <a:rPr lang="en-US"/>
              <a:t>   </a:t>
            </a:r>
            <a:fld id="{C41FB470-8E25-D74E-BBE2-51337D317D79}" type="slidenum">
              <a:rPr lang="en-US" smtClean="0"/>
              <a:pPr/>
              <a:t>5</a:t>
            </a:fld>
            <a:endParaRPr lang="en-US" dirty="0"/>
          </a:p>
        </p:txBody>
      </p:sp>
      <p:sp>
        <p:nvSpPr>
          <p:cNvPr id="6" name="TextBox 5"/>
          <p:cNvSpPr txBox="1"/>
          <p:nvPr/>
        </p:nvSpPr>
        <p:spPr>
          <a:xfrm>
            <a:off x="4723389" y="2026807"/>
            <a:ext cx="3858439" cy="1911292"/>
          </a:xfrm>
          <a:prstGeom prst="rect">
            <a:avLst/>
          </a:prstGeom>
          <a:noFill/>
        </p:spPr>
        <p:txBody>
          <a:bodyPr wrap="square" lIns="64008" tIns="32004" rIns="64008" bIns="32004" rtlCol="0">
            <a:spAutoFit/>
          </a:bodyPr>
          <a:lstStyle/>
          <a:p>
            <a:pPr marL="124460" indent="-124460">
              <a:buFont typeface="Arial" pitchFamily="34" charset="0"/>
              <a:buChar char="•"/>
            </a:pPr>
            <a:r>
              <a:rPr lang="en-US" sz="3000" dirty="0">
                <a:solidFill>
                  <a:srgbClr val="17375E"/>
                </a:solidFill>
                <a:latin typeface="Times"/>
                <a:cs typeface="Times"/>
              </a:rPr>
              <a:t> Main issue: salinity</a:t>
            </a:r>
          </a:p>
          <a:p>
            <a:pPr marL="124460" indent="-124460">
              <a:buFont typeface="Arial" pitchFamily="34" charset="0"/>
              <a:buChar char="•"/>
            </a:pPr>
            <a:r>
              <a:rPr lang="en-US" sz="3000" dirty="0">
                <a:solidFill>
                  <a:srgbClr val="17375E"/>
                </a:solidFill>
                <a:latin typeface="Times"/>
                <a:cs typeface="Times"/>
              </a:rPr>
              <a:t> Lower availability</a:t>
            </a:r>
          </a:p>
          <a:p>
            <a:pPr marL="124460" indent="-124460">
              <a:buFont typeface="Arial" pitchFamily="34" charset="0"/>
              <a:buChar char="•"/>
            </a:pPr>
            <a:r>
              <a:rPr lang="en-US" sz="3000" dirty="0">
                <a:solidFill>
                  <a:srgbClr val="17375E"/>
                </a:solidFill>
                <a:latin typeface="Times"/>
                <a:cs typeface="Times"/>
              </a:rPr>
              <a:t> Brine management can be difficult</a:t>
            </a:r>
          </a:p>
        </p:txBody>
      </p:sp>
      <p:pic>
        <p:nvPicPr>
          <p:cNvPr id="8196" name="Picture 4" descr="http://www.tipsworld.org/wp-content/uploads/2011/09/brackishwater_po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07" y="1867614"/>
            <a:ext cx="3873928" cy="39521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55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V2.jpg"/>
          <p:cNvPicPr>
            <a:picLocks noChangeAspect="1"/>
          </p:cNvPicPr>
          <p:nvPr/>
        </p:nvPicPr>
        <p:blipFill rotWithShape="1">
          <a:blip r:embed="rId2"/>
          <a:srcRect t="56093" r="42611"/>
          <a:stretch/>
        </p:blipFill>
        <p:spPr>
          <a:xfrm>
            <a:off x="1082116" y="1981200"/>
            <a:ext cx="5636194" cy="3727839"/>
          </a:xfrm>
          <a:prstGeom prst="rect">
            <a:avLst/>
          </a:prstGeom>
        </p:spPr>
      </p:pic>
      <p:sp>
        <p:nvSpPr>
          <p:cNvPr id="3" name="Title 2"/>
          <p:cNvSpPr>
            <a:spLocks noGrp="1"/>
          </p:cNvSpPr>
          <p:nvPr>
            <p:ph type="title"/>
          </p:nvPr>
        </p:nvSpPr>
        <p:spPr>
          <a:xfrm>
            <a:off x="449364" y="227912"/>
            <a:ext cx="8466036" cy="1231106"/>
          </a:xfrm>
        </p:spPr>
        <p:txBody>
          <a:bodyPr/>
          <a:lstStyle/>
          <a:p>
            <a:r>
              <a:rPr lang="en-US" sz="4000" dirty="0"/>
              <a:t>Emerging Technology:</a:t>
            </a:r>
            <a:br>
              <a:rPr lang="en-US" sz="4000" dirty="0"/>
            </a:br>
            <a:r>
              <a:rPr lang="en-US" sz="4000" i="1" dirty="0"/>
              <a:t>Capacitive desalination (CDI) </a:t>
            </a:r>
          </a:p>
        </p:txBody>
      </p:sp>
      <p:sp>
        <p:nvSpPr>
          <p:cNvPr id="2" name="Slide Number Placeholder 1"/>
          <p:cNvSpPr>
            <a:spLocks noGrp="1"/>
          </p:cNvSpPr>
          <p:nvPr>
            <p:ph type="sldNum" sz="quarter" idx="4294967295"/>
          </p:nvPr>
        </p:nvSpPr>
        <p:spPr>
          <a:xfrm>
            <a:off x="8915400" y="6583680"/>
            <a:ext cx="163506" cy="169277"/>
          </a:xfrm>
          <a:prstGeom prst="rect">
            <a:avLst/>
          </a:prstGeom>
        </p:spPr>
        <p:txBody>
          <a:bodyPr/>
          <a:lstStyle/>
          <a:p>
            <a:fld id="{87034D8C-3CB4-402A-BC46-2AB14C0FE90A}" type="slidenum">
              <a:rPr lang="en-US" smtClean="0"/>
              <a:pPr/>
              <a:t>6</a:t>
            </a:fld>
            <a:endParaRPr lang="en-US" dirty="0"/>
          </a:p>
        </p:txBody>
      </p:sp>
    </p:spTree>
    <p:extLst>
      <p:ext uri="{BB962C8B-B14F-4D97-AF65-F5344CB8AC3E}">
        <p14:creationId xmlns:p14="http://schemas.microsoft.com/office/powerpoint/2010/main" val="20950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930376" cy="769441"/>
          </a:xfrm>
        </p:spPr>
        <p:txBody>
          <a:bodyPr/>
          <a:lstStyle/>
          <a:p>
            <a:r>
              <a:rPr lang="en-US" sz="4400" dirty="0"/>
              <a:t>Energy cost scaling with salinity</a:t>
            </a:r>
          </a:p>
        </p:txBody>
      </p:sp>
      <p:pic>
        <p:nvPicPr>
          <p:cNvPr id="10" name="Picture 9" descr="V1.jpg"/>
          <p:cNvPicPr/>
          <p:nvPr/>
        </p:nvPicPr>
        <p:blipFill>
          <a:blip r:embed="rId3">
            <a:extLst>
              <a:ext uri="{28A0092B-C50C-407E-A947-70E740481C1C}">
                <a14:useLocalDpi xmlns:a14="http://schemas.microsoft.com/office/drawing/2010/main" val="0"/>
              </a:ext>
            </a:extLst>
          </a:blip>
          <a:stretch>
            <a:fillRect/>
          </a:stretch>
        </p:blipFill>
        <p:spPr>
          <a:xfrm>
            <a:off x="610914" y="1252527"/>
            <a:ext cx="3961086" cy="3936795"/>
          </a:xfrm>
          <a:prstGeom prst="rect">
            <a:avLst/>
          </a:prstGeom>
        </p:spPr>
      </p:pic>
      <p:sp>
        <p:nvSpPr>
          <p:cNvPr id="11" name="TextBox 10"/>
          <p:cNvSpPr txBox="1"/>
          <p:nvPr/>
        </p:nvSpPr>
        <p:spPr>
          <a:xfrm>
            <a:off x="4754915" y="1491041"/>
            <a:ext cx="4242238" cy="2836670"/>
          </a:xfrm>
          <a:prstGeom prst="rect">
            <a:avLst/>
          </a:prstGeom>
          <a:noFill/>
        </p:spPr>
        <p:txBody>
          <a:bodyPr wrap="square" lIns="91435" tIns="45718" rIns="91435" bIns="45718" rtlCol="0">
            <a:spAutoFit/>
          </a:bodyPr>
          <a:lstStyle/>
          <a:p>
            <a:pPr marL="165577" indent="-165577">
              <a:spcAft>
                <a:spcPts val="420"/>
              </a:spcAft>
              <a:buFont typeface="Arial"/>
              <a:buChar char="•"/>
            </a:pPr>
            <a:r>
              <a:rPr lang="en-US" sz="2500" dirty="0">
                <a:solidFill>
                  <a:schemeClr val="tx2">
                    <a:lumMod val="75000"/>
                  </a:schemeClr>
                </a:solidFill>
                <a:latin typeface="Times New Roman"/>
                <a:cs typeface="Times New Roman"/>
              </a:rPr>
              <a:t>RO lower limit is given by membrane resistance</a:t>
            </a:r>
          </a:p>
          <a:p>
            <a:pPr marL="165577" indent="-165577">
              <a:buFont typeface="Arial"/>
              <a:buChar char="•"/>
            </a:pPr>
            <a:r>
              <a:rPr lang="en-US" sz="2500" dirty="0">
                <a:solidFill>
                  <a:schemeClr val="tx2">
                    <a:lumMod val="75000"/>
                  </a:schemeClr>
                </a:solidFill>
                <a:latin typeface="Times New Roman"/>
                <a:cs typeface="Times New Roman"/>
              </a:rPr>
              <a:t>CDI energy cost scales with concentration throughout</a:t>
            </a:r>
          </a:p>
          <a:p>
            <a:pPr marL="165577" indent="-165577">
              <a:buFont typeface="Arial"/>
              <a:buChar char="•"/>
            </a:pPr>
            <a:r>
              <a:rPr lang="en-US" sz="2500" dirty="0">
                <a:solidFill>
                  <a:schemeClr val="tx2">
                    <a:lumMod val="75000"/>
                  </a:schemeClr>
                </a:solidFill>
                <a:latin typeface="Times New Roman"/>
                <a:cs typeface="Times New Roman"/>
              </a:rPr>
              <a:t>Energy cost for CDI is much lower for low salt concentrations</a:t>
            </a:r>
          </a:p>
        </p:txBody>
      </p:sp>
      <p:sp>
        <p:nvSpPr>
          <p:cNvPr id="3" name="Slide Number Placeholder 2"/>
          <p:cNvSpPr>
            <a:spLocks noGrp="1"/>
          </p:cNvSpPr>
          <p:nvPr>
            <p:ph type="sldNum" sz="quarter" idx="4294967295"/>
          </p:nvPr>
        </p:nvSpPr>
        <p:spPr>
          <a:xfrm>
            <a:off x="8915400" y="6583680"/>
            <a:ext cx="163506" cy="169277"/>
          </a:xfrm>
          <a:prstGeom prst="rect">
            <a:avLst/>
          </a:prstGeom>
        </p:spPr>
        <p:txBody>
          <a:bodyPr/>
          <a:lstStyle/>
          <a:p>
            <a:fld id="{87034D8C-3CB4-402A-BC46-2AB14C0FE90A}" type="slidenum">
              <a:rPr lang="en-US" smtClean="0"/>
              <a:pPr/>
              <a:t>7</a:t>
            </a:fld>
            <a:endParaRPr lang="en-US" dirty="0"/>
          </a:p>
        </p:txBody>
      </p:sp>
    </p:spTree>
    <p:extLst>
      <p:ext uri="{BB962C8B-B14F-4D97-AF65-F5344CB8AC3E}">
        <p14:creationId xmlns:p14="http://schemas.microsoft.com/office/powerpoint/2010/main" val="71586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5731" y="40052"/>
            <a:ext cx="8898269" cy="1231106"/>
          </a:xfrm>
          <a:noFill/>
        </p:spPr>
        <p:txBody>
          <a:bodyPr wrap="square" rtlCol="0">
            <a:spAutoFit/>
          </a:bodyPr>
          <a:lstStyle/>
          <a:p>
            <a:r>
              <a:rPr lang="en-US" altLang="en-US" sz="4000" kern="1200">
                <a:solidFill>
                  <a:schemeClr val="accent1">
                    <a:lumMod val="50000"/>
                  </a:schemeClr>
                </a:solidFill>
                <a:latin typeface="Times" charset="0"/>
                <a:ea typeface="Times" charset="0"/>
                <a:cs typeface="Times" charset="0"/>
              </a:rPr>
              <a:t>Emerging Technology: </a:t>
            </a:r>
            <a:r>
              <a:rPr lang="en-US" altLang="en-US" sz="4000" i="1" kern="1200">
                <a:solidFill>
                  <a:schemeClr val="accent1">
                    <a:lumMod val="50000"/>
                  </a:schemeClr>
                </a:solidFill>
                <a:latin typeface="Times" charset="0"/>
                <a:ea typeface="Times" charset="0"/>
                <a:cs typeface="Times" charset="0"/>
              </a:rPr>
              <a:t>Resin-Water </a:t>
            </a:r>
            <a:r>
              <a:rPr lang="en-US" altLang="en-US" sz="4000" i="1" kern="1200" dirty="0">
                <a:solidFill>
                  <a:schemeClr val="accent1">
                    <a:lumMod val="50000"/>
                  </a:schemeClr>
                </a:solidFill>
                <a:latin typeface="Times" charset="0"/>
                <a:ea typeface="Times" charset="0"/>
                <a:cs typeface="Times" charset="0"/>
              </a:rPr>
              <a:t>Electrodeionization</a:t>
            </a:r>
          </a:p>
        </p:txBody>
      </p:sp>
      <p:sp>
        <p:nvSpPr>
          <p:cNvPr id="5" name="Slide Number Placeholder 4"/>
          <p:cNvSpPr>
            <a:spLocks noGrp="1"/>
          </p:cNvSpPr>
          <p:nvPr>
            <p:ph type="sldNum" sz="quarter" idx="4294967295"/>
          </p:nvPr>
        </p:nvSpPr>
        <p:spPr>
          <a:xfrm>
            <a:off x="8915400" y="6583680"/>
            <a:ext cx="163506" cy="169277"/>
          </a:xfrm>
          <a:prstGeom prst="rect">
            <a:avLst/>
          </a:prstGeom>
        </p:spPr>
        <p:txBody>
          <a:bodyPr/>
          <a:lstStyle/>
          <a:p>
            <a:fld id="{87034D8C-3CB4-402A-BC46-2AB14C0FE90A}" type="slidenum">
              <a:rPr lang="en-US" smtClean="0"/>
              <a:pPr/>
              <a:t>8</a:t>
            </a:fld>
            <a:endParaRPr lang="en-US" dirty="0"/>
          </a:p>
        </p:txBody>
      </p:sp>
      <p:sp>
        <p:nvSpPr>
          <p:cNvPr id="11" name="Rectangle 2"/>
          <p:cNvSpPr txBox="1">
            <a:spLocks noChangeArrowheads="1"/>
          </p:cNvSpPr>
          <p:nvPr/>
        </p:nvSpPr>
        <p:spPr bwMode="auto">
          <a:xfrm>
            <a:off x="304800" y="1200177"/>
            <a:ext cx="86106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marL="342900" indent="-342900">
              <a:buFont typeface="Arial" panose="020B0604020202020204" pitchFamily="34" charset="0"/>
              <a:buChar char="•"/>
            </a:pPr>
            <a:r>
              <a:rPr lang="en-US" altLang="en-US" sz="3000" b="0" i="1" kern="0" dirty="0">
                <a:solidFill>
                  <a:srgbClr val="002060"/>
                </a:solidFill>
                <a:latin typeface="Times New Roman" pitchFamily="18" charset="0"/>
              </a:rPr>
              <a:t>Applications:</a:t>
            </a:r>
            <a:r>
              <a:rPr lang="en-US" altLang="en-US" sz="3000" b="0" kern="0" dirty="0">
                <a:solidFill>
                  <a:srgbClr val="002060"/>
                </a:solidFill>
                <a:latin typeface="Times New Roman" pitchFamily="18" charset="0"/>
              </a:rPr>
              <a:t> cooling towers, brackish, produced water, industrial water processing,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35" y="2217409"/>
            <a:ext cx="4286039" cy="2847613"/>
          </a:xfrm>
          <a:prstGeom prst="rect">
            <a:avLst/>
          </a:prstGeom>
        </p:spPr>
      </p:pic>
      <p:pic>
        <p:nvPicPr>
          <p:cNvPr id="6" name="Picture 3">
            <a:extLst>
              <a:ext uri="{FF2B5EF4-FFF2-40B4-BE49-F238E27FC236}">
                <a16:creationId xmlns:a16="http://schemas.microsoft.com/office/drawing/2014/main" id="{010E3148-22CA-424E-9EC4-0FE0C6A5B0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978" y="2215840"/>
            <a:ext cx="4136422" cy="2775224"/>
          </a:xfrm>
          <a:prstGeom prst="rect">
            <a:avLst/>
          </a:prstGeom>
          <a:noFill/>
          <a:ln w="19050" cmpd="dbl">
            <a:solidFill>
              <a:srgbClr val="00206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B6961156-E146-4A49-8925-88729667216C}"/>
              </a:ext>
            </a:extLst>
          </p:cNvPr>
          <p:cNvSpPr txBox="1"/>
          <p:nvPr/>
        </p:nvSpPr>
        <p:spPr>
          <a:xfrm>
            <a:off x="369335" y="5065022"/>
            <a:ext cx="8150830" cy="1815882"/>
          </a:xfrm>
          <a:prstGeom prst="rect">
            <a:avLst/>
          </a:prstGeom>
          <a:noFill/>
        </p:spPr>
        <p:txBody>
          <a:bodyPr wrap="square" rtlCol="0">
            <a:spAutoFit/>
          </a:bodyPr>
          <a:lstStyle/>
          <a:p>
            <a:pPr marL="285750" indent="-28575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RWEDI (similar to CDI) removes salt from the water</a:t>
            </a:r>
          </a:p>
          <a:p>
            <a:pPr marL="285750" indent="-28575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More energy efficient than RO for brackish water</a:t>
            </a:r>
          </a:p>
          <a:p>
            <a:pPr marL="285750" indent="-28575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High recovery rates (&gt;90%)</a:t>
            </a:r>
          </a:p>
          <a:p>
            <a:pPr marL="285750" indent="-28575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Reduced brine volume for inland brackish water</a:t>
            </a:r>
          </a:p>
        </p:txBody>
      </p:sp>
    </p:spTree>
    <p:extLst>
      <p:ext uri="{BB962C8B-B14F-4D97-AF65-F5344CB8AC3E}">
        <p14:creationId xmlns:p14="http://schemas.microsoft.com/office/powerpoint/2010/main" val="194368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5731" y="48141"/>
            <a:ext cx="8898269" cy="1231106"/>
          </a:xfrm>
          <a:noFill/>
        </p:spPr>
        <p:txBody>
          <a:bodyPr wrap="square" rtlCol="0">
            <a:spAutoFit/>
          </a:bodyPr>
          <a:lstStyle/>
          <a:p>
            <a:pPr algn="ctr"/>
            <a:r>
              <a:rPr lang="en-US" altLang="en-US" sz="4000" i="1" kern="1200" dirty="0">
                <a:solidFill>
                  <a:schemeClr val="accent1">
                    <a:lumMod val="50000"/>
                  </a:schemeClr>
                </a:solidFill>
                <a:latin typeface="Times" charset="0"/>
                <a:ea typeface="Times" charset="0"/>
                <a:cs typeface="Times" charset="0"/>
              </a:rPr>
              <a:t>RWEDI – developing a manufacturing process</a:t>
            </a:r>
          </a:p>
        </p:txBody>
      </p:sp>
      <p:sp>
        <p:nvSpPr>
          <p:cNvPr id="5" name="Slide Number Placeholder 4"/>
          <p:cNvSpPr>
            <a:spLocks noGrp="1"/>
          </p:cNvSpPr>
          <p:nvPr>
            <p:ph type="sldNum" sz="quarter" idx="4294967295"/>
          </p:nvPr>
        </p:nvSpPr>
        <p:spPr>
          <a:xfrm>
            <a:off x="8915400" y="6583680"/>
            <a:ext cx="163506" cy="169277"/>
          </a:xfrm>
          <a:prstGeom prst="rect">
            <a:avLst/>
          </a:prstGeom>
        </p:spPr>
        <p:txBody>
          <a:bodyPr/>
          <a:lstStyle/>
          <a:p>
            <a:fld id="{87034D8C-3CB4-402A-BC46-2AB14C0FE90A}" type="slidenum">
              <a:rPr lang="en-US" smtClean="0"/>
              <a:pPr/>
              <a:t>9</a:t>
            </a:fld>
            <a:endParaRPr lang="en-US" dirty="0"/>
          </a:p>
        </p:txBody>
      </p:sp>
      <p:sp>
        <p:nvSpPr>
          <p:cNvPr id="7" name="TextBox 6">
            <a:extLst>
              <a:ext uri="{FF2B5EF4-FFF2-40B4-BE49-F238E27FC236}">
                <a16:creationId xmlns:a16="http://schemas.microsoft.com/office/drawing/2014/main" id="{B6961156-E146-4A49-8925-88729667216C}"/>
              </a:ext>
            </a:extLst>
          </p:cNvPr>
          <p:cNvSpPr txBox="1"/>
          <p:nvPr/>
        </p:nvSpPr>
        <p:spPr>
          <a:xfrm>
            <a:off x="409780" y="4635902"/>
            <a:ext cx="8150830" cy="2092881"/>
          </a:xfrm>
          <a:prstGeom prst="rect">
            <a:avLst/>
          </a:prstGeom>
          <a:noFill/>
        </p:spPr>
        <p:txBody>
          <a:bodyPr wrap="square" rtlCol="0">
            <a:spAutoFit/>
          </a:bodyPr>
          <a:lstStyle/>
          <a:p>
            <a:pPr marL="285750" indent="-28575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Currently fabricate resin wafers manually – take a full day to fabricate one lab scale stack</a:t>
            </a:r>
          </a:p>
          <a:p>
            <a:pPr marL="285750" indent="-28575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Developing a roll-to-roll process with AMO support – target – continuous manufacturing process</a:t>
            </a:r>
          </a:p>
          <a:p>
            <a:pPr marL="285750" indent="-285750" algn="l">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R2R consortium: Claus (ORNL) – PI, Hardy (AMO) - Program Manager</a:t>
            </a:r>
          </a:p>
        </p:txBody>
      </p:sp>
      <p:pic>
        <p:nvPicPr>
          <p:cNvPr id="4" name="Picture 3">
            <a:extLst>
              <a:ext uri="{FF2B5EF4-FFF2-40B4-BE49-F238E27FC236}">
                <a16:creationId xmlns:a16="http://schemas.microsoft.com/office/drawing/2014/main" id="{EE0AEA9F-256C-A842-AA98-D0F449E16ECE}"/>
              </a:ext>
            </a:extLst>
          </p:cNvPr>
          <p:cNvPicPr>
            <a:picLocks noChangeAspect="1"/>
          </p:cNvPicPr>
          <p:nvPr/>
        </p:nvPicPr>
        <p:blipFill>
          <a:blip r:embed="rId3"/>
          <a:stretch>
            <a:fillRect/>
          </a:stretch>
        </p:blipFill>
        <p:spPr>
          <a:xfrm>
            <a:off x="245731" y="1279247"/>
            <a:ext cx="3426753" cy="2061557"/>
          </a:xfrm>
          <a:prstGeom prst="rect">
            <a:avLst/>
          </a:prstGeom>
        </p:spPr>
      </p:pic>
      <p:pic>
        <p:nvPicPr>
          <p:cNvPr id="10" name="Picture 9">
            <a:extLst>
              <a:ext uri="{FF2B5EF4-FFF2-40B4-BE49-F238E27FC236}">
                <a16:creationId xmlns:a16="http://schemas.microsoft.com/office/drawing/2014/main" id="{24C4ED98-1C8D-1845-9375-AC3082C25A70}"/>
              </a:ext>
            </a:extLst>
          </p:cNvPr>
          <p:cNvPicPr>
            <a:picLocks noChangeAspect="1"/>
          </p:cNvPicPr>
          <p:nvPr/>
        </p:nvPicPr>
        <p:blipFill>
          <a:blip r:embed="rId4"/>
          <a:stretch>
            <a:fillRect/>
          </a:stretch>
        </p:blipFill>
        <p:spPr>
          <a:xfrm>
            <a:off x="6081335" y="1279247"/>
            <a:ext cx="2834065" cy="2125549"/>
          </a:xfrm>
          <a:prstGeom prst="rect">
            <a:avLst/>
          </a:prstGeom>
        </p:spPr>
      </p:pic>
      <p:pic>
        <p:nvPicPr>
          <p:cNvPr id="14" name="Picture 13">
            <a:extLst>
              <a:ext uri="{FF2B5EF4-FFF2-40B4-BE49-F238E27FC236}">
                <a16:creationId xmlns:a16="http://schemas.microsoft.com/office/drawing/2014/main" id="{7866A336-04A2-2F48-80B2-A0450C540A00}"/>
              </a:ext>
            </a:extLst>
          </p:cNvPr>
          <p:cNvPicPr>
            <a:picLocks noChangeAspect="1"/>
          </p:cNvPicPr>
          <p:nvPr/>
        </p:nvPicPr>
        <p:blipFill>
          <a:blip r:embed="rId5"/>
          <a:stretch>
            <a:fillRect/>
          </a:stretch>
        </p:blipFill>
        <p:spPr>
          <a:xfrm>
            <a:off x="3345571" y="2666910"/>
            <a:ext cx="2876550" cy="1905000"/>
          </a:xfrm>
          <a:prstGeom prst="rect">
            <a:avLst/>
          </a:prstGeom>
        </p:spPr>
      </p:pic>
    </p:spTree>
    <p:extLst>
      <p:ext uri="{BB962C8B-B14F-4D97-AF65-F5344CB8AC3E}">
        <p14:creationId xmlns:p14="http://schemas.microsoft.com/office/powerpoint/2010/main" val="2670182577"/>
      </p:ext>
    </p:extLst>
  </p:cSld>
  <p:clrMapOvr>
    <a:masterClrMapping/>
  </p:clrMapOvr>
</p:sld>
</file>

<file path=ppt/theme/theme1.xml><?xml version="1.0" encoding="utf-8"?>
<a:theme xmlns:a="http://schemas.openxmlformats.org/drawingml/2006/main" name="4x3 General 111715">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7002</TotalTime>
  <Words>1661</Words>
  <Application>Microsoft Office PowerPoint</Application>
  <PresentationFormat>On-screen Show (4:3)</PresentationFormat>
  <Paragraphs>340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4x3 General 111715</vt:lpstr>
      <vt:lpstr>Clean Water Technology</vt:lpstr>
      <vt:lpstr>The key is to develop new water</vt:lpstr>
      <vt:lpstr>Feed solution:  sea water (30-35 g/l)</vt:lpstr>
      <vt:lpstr>Dominant technology:  Reverse osmosis (RO)</vt:lpstr>
      <vt:lpstr>Feed solution:  brackish (2-10 g/l)</vt:lpstr>
      <vt:lpstr>Emerging Technology: Capacitive desalination (CDI) </vt:lpstr>
      <vt:lpstr>Energy cost scaling with salinity</vt:lpstr>
      <vt:lpstr>Emerging Technology: Resin-Water Electrodeionization</vt:lpstr>
      <vt:lpstr>RWEDI – developing a manufacturing process</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Miesen</dc:creator>
  <cp:lastModifiedBy>Seth Snyder</cp:lastModifiedBy>
  <cp:revision>201</cp:revision>
  <cp:lastPrinted>2015-09-08T15:35:42Z</cp:lastPrinted>
  <dcterms:created xsi:type="dcterms:W3CDTF">2015-11-17T23:08:18Z</dcterms:created>
  <dcterms:modified xsi:type="dcterms:W3CDTF">2017-08-16T06:05:06Z</dcterms:modified>
</cp:coreProperties>
</file>