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27" r:id="rId2"/>
    <p:sldMasterId id="2147483731" r:id="rId3"/>
    <p:sldMasterId id="2147483735" r:id="rId4"/>
    <p:sldMasterId id="2147483745" r:id="rId5"/>
  </p:sldMasterIdLst>
  <p:notesMasterIdLst>
    <p:notesMasterId r:id="rId43"/>
  </p:notesMasterIdLst>
  <p:handoutMasterIdLst>
    <p:handoutMasterId r:id="rId44"/>
  </p:handoutMasterIdLst>
  <p:sldIdLst>
    <p:sldId id="295" r:id="rId6"/>
    <p:sldId id="638" r:id="rId7"/>
    <p:sldId id="426" r:id="rId8"/>
    <p:sldId id="515" r:id="rId9"/>
    <p:sldId id="438" r:id="rId10"/>
    <p:sldId id="427" r:id="rId11"/>
    <p:sldId id="439" r:id="rId12"/>
    <p:sldId id="526" r:id="rId13"/>
    <p:sldId id="495" r:id="rId14"/>
    <p:sldId id="501" r:id="rId15"/>
    <p:sldId id="440" r:id="rId16"/>
    <p:sldId id="444" r:id="rId17"/>
    <p:sldId id="451" r:id="rId18"/>
    <p:sldId id="452" r:id="rId19"/>
    <p:sldId id="637" r:id="rId20"/>
    <p:sldId id="624" r:id="rId21"/>
    <p:sldId id="542" r:id="rId22"/>
    <p:sldId id="604" r:id="rId23"/>
    <p:sldId id="436" r:id="rId24"/>
    <p:sldId id="613" r:id="rId25"/>
    <p:sldId id="614" r:id="rId26"/>
    <p:sldId id="606" r:id="rId27"/>
    <p:sldId id="456" r:id="rId28"/>
    <p:sldId id="457" r:id="rId29"/>
    <p:sldId id="608" r:id="rId30"/>
    <p:sldId id="459" r:id="rId31"/>
    <p:sldId id="518" r:id="rId32"/>
    <p:sldId id="461" r:id="rId33"/>
    <p:sldId id="441" r:id="rId34"/>
    <p:sldId id="477" r:id="rId35"/>
    <p:sldId id="479" r:id="rId36"/>
    <p:sldId id="631" r:id="rId37"/>
    <p:sldId id="634" r:id="rId38"/>
    <p:sldId id="632" r:id="rId39"/>
    <p:sldId id="636" r:id="rId40"/>
    <p:sldId id="635" r:id="rId41"/>
    <p:sldId id="633" r:id="rId4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Overview" id="{9BB780E1-A555-C344-A10C-1999A606E17F}">
          <p14:sldIdLst>
            <p14:sldId id="295"/>
            <p14:sldId id="638"/>
            <p14:sldId id="426"/>
            <p14:sldId id="515"/>
            <p14:sldId id="438"/>
            <p14:sldId id="427"/>
          </p14:sldIdLst>
        </p14:section>
        <p14:section name="Guidance Narrative" id="{6E2F384D-5FCB-DE4C-93CF-EA558332C3DB}">
          <p14:sldIdLst>
            <p14:sldId id="439"/>
            <p14:sldId id="526"/>
            <p14:sldId id="495"/>
            <p14:sldId id="501"/>
          </p14:sldIdLst>
        </p14:section>
        <p14:section name="Table of Issues - Headings" id="{0F9B822E-B06F-F942-95E3-799CDBD59506}">
          <p14:sldIdLst>
            <p14:sldId id="440"/>
            <p14:sldId id="444"/>
            <p14:sldId id="451"/>
            <p14:sldId id="452"/>
            <p14:sldId id="637"/>
            <p14:sldId id="624"/>
          </p14:sldIdLst>
        </p14:section>
        <p14:section name="Issue Specific Updates" id="{0E6245D1-FDEA-B646-9AEA-13AC03C20F03}">
          <p14:sldIdLst>
            <p14:sldId id="542"/>
            <p14:sldId id="604"/>
            <p14:sldId id="436"/>
            <p14:sldId id="613"/>
            <p14:sldId id="614"/>
            <p14:sldId id="606"/>
            <p14:sldId id="456"/>
            <p14:sldId id="457"/>
            <p14:sldId id="608"/>
            <p14:sldId id="459"/>
            <p14:sldId id="518"/>
            <p14:sldId id="461"/>
          </p14:sldIdLst>
        </p14:section>
        <p14:section name="Attachment A" id="{8036BA7D-32FF-B941-AC2F-97FE06E8E685}">
          <p14:sldIdLst>
            <p14:sldId id="441"/>
            <p14:sldId id="477"/>
            <p14:sldId id="479"/>
          </p14:sldIdLst>
        </p14:section>
        <p14:section name="Support Materials" id="{FE6A14EC-60C2-9F4A-B009-68F33BB44D99}">
          <p14:sldIdLst>
            <p14:sldId id="631"/>
            <p14:sldId id="634"/>
            <p14:sldId id="632"/>
            <p14:sldId id="636"/>
            <p14:sldId id="635"/>
            <p14:sldId id="633"/>
          </p14:sldIdLst>
        </p14:section>
      </p14:sectionLst>
    </p:ex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initials="K" lastIdx="9" clrIdx="0">
    <p:extLst/>
  </p:cmAuthor>
  <p:cmAuthor id="2" name="Cynthia" initials="C" lastIdx="2" clrIdx="1">
    <p:extLst/>
  </p:cmAuthor>
  <p:cmAuthor id="3" name="Susan Gardner Zartman" initials="SGZ"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03" autoAdjust="0"/>
    <p:restoredTop sz="67821" autoAdjust="0"/>
  </p:normalViewPr>
  <p:slideViewPr>
    <p:cSldViewPr>
      <p:cViewPr varScale="1">
        <p:scale>
          <a:sx n="44" d="100"/>
          <a:sy n="44" d="100"/>
        </p:scale>
        <p:origin x="1524" y="36"/>
      </p:cViewPr>
      <p:guideLst>
        <p:guide orient="horz" pos="3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0693A51-5900-5746-BCDD-E5ECC9F34FEB}" type="datetimeFigureOut">
              <a:rPr lang="en-US" smtClean="0"/>
              <a:t>9/24/2017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FD539AF-1748-274B-9B5B-F419AAFAEA7F}" type="slidenum">
              <a:rPr lang="en-US" smtClean="0"/>
              <a:t>‹#›</a:t>
            </a:fld>
            <a:endParaRPr lang="en-US"/>
          </a:p>
        </p:txBody>
      </p:sp>
    </p:spTree>
    <p:extLst>
      <p:ext uri="{BB962C8B-B14F-4D97-AF65-F5344CB8AC3E}">
        <p14:creationId xmlns:p14="http://schemas.microsoft.com/office/powerpoint/2010/main" val="404722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9/24/2017</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dirty="0"/>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pa.gov/radon/whereyoulive.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5F75D11-0079-4D42-8AE6-22398F6E9898}" type="slidenum">
              <a:rPr lang="en-US"/>
              <a:pPr>
                <a:defRPr/>
              </a:pPr>
              <a:t>1</a:t>
            </a:fld>
            <a:endParaRPr lang="en-US" dirty="0"/>
          </a:p>
        </p:txBody>
      </p:sp>
    </p:spTree>
    <p:extLst>
      <p:ext uri="{BB962C8B-B14F-4D97-AF65-F5344CB8AC3E}">
        <p14:creationId xmlns:p14="http://schemas.microsoft.com/office/powerpoint/2010/main" val="552353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table, other than reformatting, we did some reorganization.</a:t>
            </a:r>
          </a:p>
          <a:p>
            <a:r>
              <a:rPr lang="en-US" dirty="0" smtClean="0"/>
              <a:t>There are new rows, and some of the old rows have been removed or consolidated. We’ll go through those changes so you know where to find information if there is a Grantee request.</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11</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list from 11-6 that</a:t>
            </a:r>
            <a:r>
              <a:rPr lang="en-US" baseline="0" dirty="0" smtClean="0"/>
              <a:t> we are all familiar with.</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12</a:t>
            </a:fld>
            <a:endParaRPr lang="en-US" dirty="0"/>
          </a:p>
        </p:txBody>
      </p:sp>
    </p:spTree>
    <p:extLst>
      <p:ext uri="{BB962C8B-B14F-4D97-AF65-F5344CB8AC3E}">
        <p14:creationId xmlns:p14="http://schemas.microsoft.com/office/powerpoint/2010/main" val="4332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new line-up. We go over the categories so you’ll know where to look when you have questions, or where to address certain things in your H&amp;S Plan.</a:t>
            </a:r>
          </a:p>
          <a:p>
            <a:endParaRPr lang="en-US" dirty="0" smtClean="0"/>
          </a:p>
          <a:p>
            <a:r>
              <a:rPr lang="en-US" dirty="0" smtClean="0"/>
              <a:t>Though it seemed like there was a lot of change in the reorganization, actual treatment of the issues didn’t change for every area listed here.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16</a:t>
            </a:fld>
            <a:endParaRPr lang="en-US" dirty="0"/>
          </a:p>
        </p:txBody>
      </p:sp>
    </p:spTree>
    <p:extLst>
      <p:ext uri="{BB962C8B-B14F-4D97-AF65-F5344CB8AC3E}">
        <p14:creationId xmlns:p14="http://schemas.microsoft.com/office/powerpoint/2010/main" val="67062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issues which were</a:t>
            </a:r>
            <a:r>
              <a:rPr lang="en-US" baseline="0" dirty="0" smtClean="0"/>
              <a:t> changed enough in the guidance update to cause a review of H&amp;S Plans.</a:t>
            </a:r>
          </a:p>
          <a:p>
            <a:endParaRPr lang="en-US" baseline="0" dirty="0" smtClean="0"/>
          </a:p>
          <a:p>
            <a:r>
              <a:rPr lang="en-US" baseline="0" dirty="0" smtClean="0"/>
              <a:t>Other categories are highlighted in the presentation as “New to 17-7” wherever categories were combined, added or changed, even if the actual guidance in terms of what you need to include in your H&amp;S Plans, hasn’t changed substantially.</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let’s get to specific topics.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17</a:t>
            </a:fld>
            <a:endParaRPr lang="en-US" dirty="0"/>
          </a:p>
        </p:txBody>
      </p:sp>
    </p:spTree>
    <p:extLst>
      <p:ext uri="{BB962C8B-B14F-4D97-AF65-F5344CB8AC3E}">
        <p14:creationId xmlns:p14="http://schemas.microsoft.com/office/powerpoint/2010/main" val="42905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Added requirement for H&amp;S Plan to include the policy for blower door testing when suspected asbestos containing materials (ACM) are identified.</a:t>
            </a:r>
          </a:p>
          <a:p>
            <a:pPr marL="171450" lvl="0" indent="-171450">
              <a:buFont typeface="Arial"/>
              <a:buChar char="•"/>
            </a:pPr>
            <a:r>
              <a:rPr lang="en-US" sz="1200" kern="1200" dirty="0" smtClean="0">
                <a:solidFill>
                  <a:schemeClr val="tx1"/>
                </a:solidFill>
                <a:effectLst/>
                <a:latin typeface="+mn-lt"/>
                <a:ea typeface="+mn-ea"/>
                <a:cs typeface="+mn-cs"/>
              </a:rPr>
              <a:t>Added requirement that client provide documentation that a certified professional performed the removal or remediation in cases where a home was deferred due to ACM and then later approached for weatherization. This is to discourage clients from trying to do this hazardous work themselves.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18</a:t>
            </a:fld>
            <a:endParaRPr lang="en-US" dirty="0"/>
          </a:p>
        </p:txBody>
      </p:sp>
    </p:spTree>
    <p:extLst>
      <p:ext uri="{BB962C8B-B14F-4D97-AF65-F5344CB8AC3E}">
        <p14:creationId xmlns:p14="http://schemas.microsoft.com/office/powerpoint/2010/main" val="3320432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Added a requirement to cite specific code reference if extra work is done due to code compliance being triggered by weatherization work.</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19</a:t>
            </a:fld>
            <a:endParaRPr lang="en-US" dirty="0"/>
          </a:p>
        </p:txBody>
      </p:sp>
    </p:spTree>
    <p:extLst>
      <p:ext uri="{BB962C8B-B14F-4D97-AF65-F5344CB8AC3E}">
        <p14:creationId xmlns:p14="http://schemas.microsoft.com/office/powerpoint/2010/main" val="374965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Attachment A now contains the information that was previously in the table under the headings of specific appliances.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20</a:t>
            </a:fld>
            <a:endParaRPr lang="en-US" dirty="0"/>
          </a:p>
        </p:txBody>
      </p:sp>
    </p:spTree>
    <p:extLst>
      <p:ext uri="{BB962C8B-B14F-4D97-AF65-F5344CB8AC3E}">
        <p14:creationId xmlns:p14="http://schemas.microsoft.com/office/powerpoint/2010/main" val="367310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testing indicates a problem, entities may perform standard maintenance on or repair gas cooktops and ovens.</a:t>
            </a:r>
          </a:p>
          <a:p>
            <a:pPr marL="171450" lvl="0" indent="-171450">
              <a:buFont typeface="Arial"/>
              <a:buChar char="•"/>
            </a:pPr>
            <a:r>
              <a:rPr lang="en-US" sz="1200" kern="1200" dirty="0" smtClean="0">
                <a:solidFill>
                  <a:schemeClr val="tx1"/>
                </a:solidFill>
                <a:effectLst/>
                <a:latin typeface="+mn-lt"/>
                <a:ea typeface="+mn-ea"/>
                <a:cs typeface="+mn-cs"/>
              </a:rPr>
              <a:t>Replacement is not allowed.</a:t>
            </a:r>
          </a:p>
          <a:p>
            <a:pPr marL="171450" lvl="0" indent="-171450">
              <a:buFont typeface="Arial"/>
              <a:buChar char="•"/>
            </a:pPr>
            <a:endParaRPr lang="en-US" sz="1200" kern="1200" dirty="0" smtClean="0">
              <a:solidFill>
                <a:schemeClr val="tx1"/>
              </a:solidFill>
              <a:effectLst/>
              <a:latin typeface="+mn-lt"/>
              <a:ea typeface="+mn-ea"/>
              <a:cs typeface="+mn-cs"/>
            </a:endParaRPr>
          </a:p>
          <a:p>
            <a:r>
              <a:rPr lang="en-US" dirty="0" smtClean="0"/>
              <a:t>Note: This is a new heading on the table, but the guidance is relatively unchanged. The replacement</a:t>
            </a:r>
            <a:r>
              <a:rPr lang="en-US" baseline="0" dirty="0" smtClean="0"/>
              <a:t> restriction was already in place, previously in the “Appliances and Water Heaters” section of WPN 11-6.</a:t>
            </a:r>
          </a:p>
          <a:p>
            <a:r>
              <a:rPr lang="en-US" baseline="0" dirty="0" smtClean="0"/>
              <a:t>The testing requirements were loosened, to align with current BPI and SWS.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21</a:t>
            </a:fld>
            <a:endParaRPr lang="en-US" dirty="0"/>
          </a:p>
        </p:txBody>
      </p:sp>
    </p:spTree>
    <p:extLst>
      <p:ext uri="{BB962C8B-B14F-4D97-AF65-F5344CB8AC3E}">
        <p14:creationId xmlns:p14="http://schemas.microsoft.com/office/powerpoint/2010/main" val="239054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Hazardous Waste Materials generated in the course of weatherization work shall be disposed of according to all local laws, regulations and/or Federal guidelines, as applicable.</a:t>
            </a:r>
          </a:p>
          <a:p>
            <a:pPr marL="171450" lvl="0" indent="-171450">
              <a:buFont typeface="Arial"/>
              <a:buChar char="•"/>
            </a:pPr>
            <a:r>
              <a:rPr lang="en-US" sz="1200" kern="1200" dirty="0" smtClean="0">
                <a:solidFill>
                  <a:schemeClr val="tx1"/>
                </a:solidFill>
                <a:effectLst/>
                <a:latin typeface="+mn-lt"/>
                <a:ea typeface="+mn-ea"/>
                <a:cs typeface="+mn-cs"/>
              </a:rPr>
              <a:t>Document proper disposal requirements in contract language with responsible party. </a:t>
            </a:r>
          </a:p>
          <a:p>
            <a:pPr marL="171450" lvl="0" indent="-171450">
              <a:buFont typeface="Arial"/>
              <a:buChar char="•"/>
            </a:pPr>
            <a:r>
              <a:rPr lang="en-US" sz="1200" kern="1200" dirty="0" smtClean="0">
                <a:solidFill>
                  <a:schemeClr val="tx1"/>
                </a:solidFill>
                <a:effectLst/>
                <a:latin typeface="+mn-lt"/>
                <a:ea typeface="+mn-ea"/>
                <a:cs typeface="+mn-cs"/>
              </a:rPr>
              <a:t>Refer to </a:t>
            </a:r>
            <a:r>
              <a:rPr lang="en-US" sz="1200" i="1" kern="1200" dirty="0" smtClean="0">
                <a:solidFill>
                  <a:schemeClr val="tx1"/>
                </a:solidFill>
                <a:effectLst/>
                <a:latin typeface="+mn-lt"/>
                <a:ea typeface="+mn-ea"/>
                <a:cs typeface="+mn-cs"/>
              </a:rPr>
              <a:t>Lead </a:t>
            </a:r>
            <a:r>
              <a:rPr lang="en-US" sz="1200" kern="1200" dirty="0" smtClean="0">
                <a:solidFill>
                  <a:schemeClr val="tx1"/>
                </a:solidFill>
                <a:effectLst/>
                <a:latin typeface="+mn-lt"/>
                <a:ea typeface="+mn-ea"/>
                <a:cs typeface="+mn-cs"/>
              </a:rPr>
              <a:t>and</a:t>
            </a:r>
            <a:r>
              <a:rPr lang="en-US" sz="1200" i="1" kern="1200" dirty="0" smtClean="0">
                <a:solidFill>
                  <a:schemeClr val="tx1"/>
                </a:solidFill>
                <a:effectLst/>
                <a:latin typeface="+mn-lt"/>
                <a:ea typeface="+mn-ea"/>
                <a:cs typeface="+mn-cs"/>
              </a:rPr>
              <a:t> Asbestos </a:t>
            </a:r>
            <a:r>
              <a:rPr lang="en-US" sz="1200" kern="1200" dirty="0" smtClean="0">
                <a:solidFill>
                  <a:schemeClr val="tx1"/>
                </a:solidFill>
                <a:effectLst/>
                <a:latin typeface="+mn-lt"/>
                <a:ea typeface="+mn-ea"/>
                <a:cs typeface="+mn-cs"/>
              </a:rPr>
              <a:t>sections for more information on those topics.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Note: This is a new heading, but the guidance is</a:t>
            </a:r>
            <a:r>
              <a:rPr lang="en-US" baseline="0" dirty="0" smtClean="0"/>
              <a:t> the same as what we had under “Refrigerant” in WPN 11-6. This expands the category to cover all hazardous materials potentially generated or handled on site.</a:t>
            </a:r>
            <a:endParaRPr lang="en-US" dirty="0" smtClean="0"/>
          </a:p>
          <a:p>
            <a:endParaRPr lang="en-US" dirty="0" smtClean="0"/>
          </a:p>
          <a:p>
            <a:r>
              <a:rPr lang="en-US" dirty="0" smtClean="0"/>
              <a:t>From the Guidance Narrative document:</a:t>
            </a:r>
          </a:p>
          <a:p>
            <a:r>
              <a:rPr lang="en-US" sz="1200" kern="1200" dirty="0" smtClean="0">
                <a:solidFill>
                  <a:schemeClr val="tx1"/>
                </a:solidFill>
                <a:effectLst/>
                <a:latin typeface="+mn-lt"/>
                <a:ea typeface="+mn-ea"/>
                <a:cs typeface="+mn-cs"/>
              </a:rPr>
              <a:t>When hazardous materials (refrigerant, mercury thermostats, lead paint dust/chips, etc.) are generated in the course of weatherization work, proper disposal is required, and removal/disposal costs must be included </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22</a:t>
            </a:fld>
            <a:endParaRPr lang="en-US" dirty="0"/>
          </a:p>
        </p:txBody>
      </p:sp>
    </p:spTree>
    <p:extLst>
      <p:ext uri="{BB962C8B-B14F-4D97-AF65-F5344CB8AC3E}">
        <p14:creationId xmlns:p14="http://schemas.microsoft.com/office/powerpoint/2010/main" val="1819839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necessary to effectively weatherize the home, workers may make minor repairs and installations, as defined by the Grantee; otherwise these measures are not allowed.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23</a:t>
            </a:fld>
            <a:endParaRPr lang="en-US" dirty="0"/>
          </a:p>
        </p:txBody>
      </p:sp>
    </p:spTree>
    <p:extLst>
      <p:ext uri="{BB962C8B-B14F-4D97-AF65-F5344CB8AC3E}">
        <p14:creationId xmlns:p14="http://schemas.microsoft.com/office/powerpoint/2010/main" val="415001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now, everyone should be very familiar with the H&amp;S Guidance contained in WPN 11-6. For that reason, we won’t review the entire WPN 17-7, but just go over the updates that changed from 11-6 to 17-7. If something is NOT mentioned here, it’s safe to assume that it has not changed since 11-6.</a:t>
            </a:r>
          </a:p>
          <a:p>
            <a:r>
              <a:rPr lang="en-US" sz="1200" kern="1200" dirty="0" smtClean="0">
                <a:solidFill>
                  <a:schemeClr val="tx1"/>
                </a:solidFill>
                <a:effectLst/>
                <a:latin typeface="+mn-lt"/>
                <a:ea typeface="+mn-ea"/>
                <a:cs typeface="+mn-cs"/>
              </a:rPr>
              <a:t>After the training, participants will be able to:</a:t>
            </a:r>
          </a:p>
          <a:p>
            <a:pPr marL="171450" lvl="0" indent="-171450">
              <a:buFont typeface="Arial"/>
              <a:buChar char="•"/>
            </a:pPr>
            <a:r>
              <a:rPr lang="en-US" sz="1200" kern="1200" dirty="0" smtClean="0">
                <a:solidFill>
                  <a:schemeClr val="tx1"/>
                </a:solidFill>
                <a:effectLst/>
                <a:latin typeface="+mn-lt"/>
                <a:ea typeface="+mn-ea"/>
                <a:cs typeface="+mn-cs"/>
              </a:rPr>
              <a:t>List the 3 pieces of the guidance, the “Guidance,” the “Table of Issues,” and the “Attachment A.”</a:t>
            </a:r>
          </a:p>
          <a:p>
            <a:pPr marL="171450" lvl="0" indent="-171450">
              <a:buFont typeface="Arial"/>
              <a:buChar char="•"/>
            </a:pPr>
            <a:r>
              <a:rPr lang="en-US" sz="1200" kern="1200" dirty="0" smtClean="0">
                <a:solidFill>
                  <a:schemeClr val="tx1"/>
                </a:solidFill>
                <a:effectLst/>
                <a:latin typeface="+mn-lt"/>
                <a:ea typeface="+mn-ea"/>
                <a:cs typeface="+mn-cs"/>
              </a:rPr>
              <a:t>State which of the 3 guidance documents one would look to for answers to various issue-specific questions, for example, “Where would one look to find guidance specific to fireplaces?”</a:t>
            </a:r>
          </a:p>
          <a:p>
            <a:pPr marL="171450" lvl="0" indent="-171450">
              <a:buFont typeface="Arial"/>
              <a:buChar char="•"/>
            </a:pPr>
            <a:r>
              <a:rPr lang="en-US" sz="1200" kern="1200" dirty="0" smtClean="0">
                <a:solidFill>
                  <a:schemeClr val="tx1"/>
                </a:solidFill>
                <a:effectLst/>
                <a:latin typeface="+mn-lt"/>
                <a:ea typeface="+mn-ea"/>
                <a:cs typeface="+mn-cs"/>
              </a:rPr>
              <a:t>Correctly identify topics that are covered in the table of issues from a list of topics</a:t>
            </a:r>
          </a:p>
          <a:p>
            <a:pPr marL="171450" lvl="0" indent="-171450">
              <a:buFont typeface="Arial"/>
              <a:buChar char="•"/>
            </a:pPr>
            <a:r>
              <a:rPr lang="en-US" sz="1200" kern="1200" dirty="0" smtClean="0">
                <a:solidFill>
                  <a:schemeClr val="tx1"/>
                </a:solidFill>
                <a:effectLst/>
                <a:latin typeface="+mn-lt"/>
                <a:ea typeface="+mn-ea"/>
                <a:cs typeface="+mn-cs"/>
              </a:rPr>
              <a:t>Identify issue-specific updates to the Table of Issues compared to 11-6</a:t>
            </a:r>
          </a:p>
          <a:p>
            <a:pPr marL="171450" lvl="0" indent="-171450">
              <a:buFont typeface="Arial"/>
              <a:buChar char="•"/>
            </a:pPr>
            <a:r>
              <a:rPr lang="en-US" sz="1200" kern="1200" dirty="0" smtClean="0">
                <a:solidFill>
                  <a:schemeClr val="tx1"/>
                </a:solidFill>
                <a:effectLst/>
                <a:latin typeface="+mn-lt"/>
                <a:ea typeface="+mn-ea"/>
                <a:cs typeface="+mn-cs"/>
              </a:rPr>
              <a:t>Identify budget-related updates in the Guidance document related to 11-6</a:t>
            </a:r>
          </a:p>
          <a:p>
            <a:pPr marL="171450" lvl="0" indent="-171450">
              <a:buFont typeface="Arial"/>
              <a:buChar char="•"/>
            </a:pPr>
            <a:r>
              <a:rPr lang="en-US" sz="1200" kern="1200" dirty="0" smtClean="0">
                <a:solidFill>
                  <a:schemeClr val="tx1"/>
                </a:solidFill>
                <a:effectLst/>
                <a:latin typeface="+mn-lt"/>
                <a:ea typeface="+mn-ea"/>
                <a:cs typeface="+mn-cs"/>
              </a:rPr>
              <a:t>Using the guidance documents, be able to correctly answer questions related to: required training, testing and allowability, and client education and notification requirements</a:t>
            </a:r>
          </a:p>
          <a:p>
            <a:pPr marL="171450" lvl="0" indent="-171450">
              <a:buFont typeface="Arial"/>
              <a:buChar char="•"/>
            </a:pPr>
            <a:r>
              <a:rPr lang="en-US" sz="1200" kern="1200" dirty="0" smtClean="0">
                <a:solidFill>
                  <a:schemeClr val="tx1"/>
                </a:solidFill>
                <a:effectLst/>
                <a:latin typeface="+mn-lt"/>
                <a:ea typeface="+mn-ea"/>
                <a:cs typeface="+mn-cs"/>
              </a:rPr>
              <a:t>List specific portions or issues that will need to be updated in the Grantees’ H&amp;S Plans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1130662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200" kern="1200" dirty="0" smtClean="0">
                <a:solidFill>
                  <a:schemeClr val="tx1"/>
                </a:solidFill>
                <a:effectLst/>
                <a:latin typeface="+mn-lt"/>
                <a:ea typeface="+mn-ea"/>
                <a:cs typeface="+mn-cs"/>
              </a:rPr>
              <a:t>What’s new in 17-7?</a:t>
            </a:r>
          </a:p>
          <a:p>
            <a:pPr marL="171450" lvl="0" indent="-171450">
              <a:buFont typeface="Arial"/>
              <a:buChar char="•"/>
            </a:pPr>
            <a:r>
              <a:rPr lang="en-US" sz="1200" kern="1200" dirty="0" smtClean="0">
                <a:solidFill>
                  <a:schemeClr val="tx1"/>
                </a:solidFill>
                <a:effectLst/>
                <a:latin typeface="+mn-lt"/>
                <a:ea typeface="+mn-ea"/>
                <a:cs typeface="+mn-cs"/>
              </a:rPr>
              <a:t>Removed requirement for Lead Safe Weatherization training. This is still allowed, but minimum requirement is the EPA RRP.</a:t>
            </a:r>
          </a:p>
          <a:p>
            <a:pPr marL="171450" lvl="0" indent="-171450">
              <a:buFont typeface="Arial"/>
              <a:buChar char="•"/>
            </a:pPr>
            <a:r>
              <a:rPr lang="en-US" sz="1200" kern="1200" dirty="0" smtClean="0">
                <a:solidFill>
                  <a:schemeClr val="tx1"/>
                </a:solidFill>
                <a:effectLst/>
                <a:latin typeface="+mn-lt"/>
                <a:ea typeface="+mn-ea"/>
                <a:cs typeface="+mn-cs"/>
              </a:rPr>
              <a:t>Added clarification of documentation that is required in the client file.</a:t>
            </a:r>
          </a:p>
          <a:p>
            <a:pPr marL="171450" lvl="0" indent="-171450">
              <a:buFont typeface="Arial"/>
              <a:buChar char="•"/>
            </a:pPr>
            <a:r>
              <a:rPr lang="en-US" sz="1200" kern="1200" dirty="0" smtClean="0">
                <a:solidFill>
                  <a:schemeClr val="tx1"/>
                </a:solidFill>
                <a:effectLst/>
                <a:latin typeface="+mn-lt"/>
                <a:ea typeface="+mn-ea"/>
                <a:cs typeface="+mn-cs"/>
              </a:rPr>
              <a:t>Clarified that only the testing and lead safe work practices should be charged to the H&amp;S budget.</a:t>
            </a:r>
          </a:p>
          <a:p>
            <a:pPr marL="171450" lvl="0" indent="-171450">
              <a:buFont typeface="Arial"/>
              <a:buChar char="•"/>
            </a:pPr>
            <a:r>
              <a:rPr lang="en-US" sz="1200" kern="1200" dirty="0" smtClean="0">
                <a:solidFill>
                  <a:schemeClr val="tx1"/>
                </a:solidFill>
                <a:effectLst/>
                <a:latin typeface="+mn-lt"/>
                <a:ea typeface="+mn-ea"/>
                <a:cs typeface="+mn-cs"/>
              </a:rPr>
              <a:t>Added language to testing requirement related to the economic feasibility of the chosen testing method.</a:t>
            </a:r>
          </a:p>
          <a:p>
            <a:pPr marL="171450" lvl="0" indent="-171450">
              <a:buFont typeface="Arial"/>
              <a:buChar char="•"/>
            </a:pPr>
            <a:r>
              <a:rPr lang="en-US" sz="1200" kern="1200" dirty="0" smtClean="0">
                <a:solidFill>
                  <a:schemeClr val="tx1"/>
                </a:solidFill>
                <a:effectLst/>
                <a:latin typeface="+mn-lt"/>
                <a:ea typeface="+mn-ea"/>
                <a:cs typeface="+mn-cs"/>
              </a:rPr>
              <a:t>Added requirement for Grantee to verify lead safe work practices.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24</a:t>
            </a:fld>
            <a:endParaRPr lang="en-US" dirty="0"/>
          </a:p>
        </p:txBody>
      </p:sp>
    </p:spTree>
    <p:extLst>
      <p:ext uri="{BB962C8B-B14F-4D97-AF65-F5344CB8AC3E}">
        <p14:creationId xmlns:p14="http://schemas.microsoft.com/office/powerpoint/2010/main" val="164916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Action/Allowability</a:t>
            </a:r>
            <a:endParaRPr lang="en-US" sz="12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When a person’s health may be at risk and/or WAP work activities could constitute an H&amp;S hazard, the occupant at risk will be required to take appropriate action based on severity of risk.</a:t>
            </a:r>
          </a:p>
          <a:p>
            <a:pPr marL="171450" lvl="0" indent="-171450">
              <a:buFont typeface="Arial"/>
              <a:buChar char="•"/>
            </a:pPr>
            <a:r>
              <a:rPr lang="en-US" sz="1200" kern="1200" dirty="0" smtClean="0">
                <a:solidFill>
                  <a:schemeClr val="tx1"/>
                </a:solidFill>
                <a:effectLst/>
                <a:latin typeface="+mn-lt"/>
                <a:ea typeface="+mn-ea"/>
                <a:cs typeface="+mn-cs"/>
              </a:rPr>
              <a:t>Failure, or the inability, to take appropriate actions must result in deferral.</a:t>
            </a:r>
          </a:p>
          <a:p>
            <a:endParaRPr lang="en-US" dirty="0" smtClean="0"/>
          </a:p>
          <a:p>
            <a:r>
              <a:rPr lang="en-US" dirty="0" smtClean="0"/>
              <a:t>What’s New?</a:t>
            </a:r>
          </a:p>
          <a:p>
            <a:pPr marL="171450" lvl="0" indent="-171450">
              <a:buFont typeface="Arial"/>
              <a:buChar char="•"/>
            </a:pPr>
            <a:r>
              <a:rPr lang="en-US" sz="1200" kern="1200" dirty="0" smtClean="0">
                <a:solidFill>
                  <a:schemeClr val="tx1"/>
                </a:solidFill>
                <a:effectLst/>
                <a:latin typeface="+mn-lt"/>
                <a:ea typeface="+mn-ea"/>
                <a:cs typeface="+mn-cs"/>
              </a:rPr>
              <a:t>Removed language around temporary relocation of occupants if they have health issues that may be exacerbated by weatherization work. This was deemed unnecessary by the network during review.</a:t>
            </a:r>
          </a:p>
          <a:p>
            <a:pPr marL="171450" lvl="0" indent="-171450">
              <a:buFont typeface="Arial"/>
              <a:buChar char="•"/>
            </a:pPr>
            <a:r>
              <a:rPr lang="en-US" sz="1200" kern="1200" dirty="0" smtClean="0">
                <a:solidFill>
                  <a:schemeClr val="tx1"/>
                </a:solidFill>
                <a:effectLst/>
                <a:latin typeface="+mn-lt"/>
                <a:ea typeface="+mn-ea"/>
                <a:cs typeface="+mn-cs"/>
              </a:rPr>
              <a:t>Changed client health screening from being required at intake AND audit to being required only at one or the other. Screening at both times is still allowed.</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“Screening” the clients simply means letting them know that the work may cause dust, and asking them if they or anyone in the house has conditions that might be irritated by the work. Then working with them to make sure weatherization doesn’t make it worse.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25</a:t>
            </a:fld>
            <a:endParaRPr lang="en-US" dirty="0"/>
          </a:p>
        </p:txBody>
      </p:sp>
    </p:spTree>
    <p:extLst>
      <p:ext uri="{BB962C8B-B14F-4D97-AF65-F5344CB8AC3E}">
        <p14:creationId xmlns:p14="http://schemas.microsoft.com/office/powerpoint/2010/main" val="162852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a:buNone/>
              <a:tabLst/>
              <a:defRPr/>
            </a:pPr>
            <a:r>
              <a:rPr lang="en-US" sz="1200" kern="1200" dirty="0" smtClean="0">
                <a:solidFill>
                  <a:schemeClr val="tx1"/>
                </a:solidFill>
                <a:effectLst/>
                <a:latin typeface="+mn-lt"/>
                <a:ea typeface="+mn-ea"/>
                <a:cs typeface="+mn-cs"/>
              </a:rPr>
              <a:t>The EPA Radon map uses 3 “zones” to indicate the likelihood of radon being present and levels determined to be potentially dangerous. </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Zone 1 indicates average indoor screening levels above the recommended maximum of 4 </a:t>
            </a:r>
            <a:r>
              <a:rPr lang="en-US" sz="1200" kern="1200" dirty="0" err="1" smtClean="0">
                <a:solidFill>
                  <a:schemeClr val="tx1"/>
                </a:solidFill>
                <a:effectLst/>
                <a:latin typeface="+mn-lt"/>
                <a:ea typeface="+mn-ea"/>
                <a:cs typeface="+mn-cs"/>
              </a:rPr>
              <a:t>pCi</a:t>
            </a:r>
            <a:r>
              <a:rPr lang="en-US" sz="1200" kern="1200" dirty="0" smtClean="0">
                <a:solidFill>
                  <a:schemeClr val="tx1"/>
                </a:solidFill>
                <a:effectLst/>
                <a:latin typeface="+mn-lt"/>
                <a:ea typeface="+mn-ea"/>
                <a:cs typeface="+mn-cs"/>
              </a:rPr>
              <a:t>/L. </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Zone 2 ranges from 2 – 4 </a:t>
            </a:r>
            <a:r>
              <a:rPr lang="en-US" sz="1200" kern="1200" dirty="0" err="1" smtClean="0">
                <a:solidFill>
                  <a:schemeClr val="tx1"/>
                </a:solidFill>
                <a:effectLst/>
                <a:latin typeface="+mn-lt"/>
                <a:ea typeface="+mn-ea"/>
                <a:cs typeface="+mn-cs"/>
              </a:rPr>
              <a:t>pCi</a:t>
            </a:r>
            <a:r>
              <a:rPr lang="en-US" sz="1200" kern="1200" dirty="0" smtClean="0">
                <a:solidFill>
                  <a:schemeClr val="tx1"/>
                </a:solidFill>
                <a:effectLst/>
                <a:latin typeface="+mn-lt"/>
                <a:ea typeface="+mn-ea"/>
                <a:cs typeface="+mn-cs"/>
              </a:rPr>
              <a:t>/L.</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sz="1200" kern="1200" dirty="0" smtClean="0">
                <a:solidFill>
                  <a:schemeClr val="tx1"/>
                </a:solidFill>
                <a:effectLst/>
                <a:latin typeface="+mn-lt"/>
                <a:ea typeface="+mn-ea"/>
                <a:cs typeface="+mn-cs"/>
              </a:rPr>
              <a:t>Zone 3 average indoor screening levels are less than 2 </a:t>
            </a:r>
            <a:r>
              <a:rPr lang="en-US" sz="1200" kern="1200" dirty="0" err="1" smtClean="0">
                <a:solidFill>
                  <a:schemeClr val="tx1"/>
                </a:solidFill>
                <a:effectLst/>
                <a:latin typeface="+mn-lt"/>
                <a:ea typeface="+mn-ea"/>
                <a:cs typeface="+mn-cs"/>
              </a:rPr>
              <a:t>pCi</a:t>
            </a:r>
            <a:r>
              <a:rPr lang="en-US" sz="1200" kern="1200" dirty="0" smtClean="0">
                <a:solidFill>
                  <a:schemeClr val="tx1"/>
                </a:solidFill>
                <a:effectLst/>
                <a:latin typeface="+mn-lt"/>
                <a:ea typeface="+mn-ea"/>
                <a:cs typeface="+mn-cs"/>
              </a:rPr>
              <a:t>/L. </a:t>
            </a:r>
          </a:p>
          <a:p>
            <a:pPr marL="0" marR="0" lvl="0" indent="0" algn="l" defTabSz="914400" rtl="0" eaLnBrk="1" fontAlgn="base" latinLnBrk="0" hangingPunct="1">
              <a:lnSpc>
                <a:spcPct val="100000"/>
              </a:lnSpc>
              <a:spcBef>
                <a:spcPct val="30000"/>
              </a:spcBef>
              <a:spcAft>
                <a:spcPct val="0"/>
              </a:spcAft>
              <a:buClrTx/>
              <a:buSzTx/>
              <a:buFont typeface="Arial"/>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a:buNone/>
              <a:tabLst/>
              <a:defRPr/>
            </a:pPr>
            <a:r>
              <a:rPr lang="en-US" sz="1200" kern="1200" dirty="0" smtClean="0">
                <a:solidFill>
                  <a:schemeClr val="tx1"/>
                </a:solidFill>
                <a:effectLst/>
                <a:latin typeface="+mn-lt"/>
                <a:ea typeface="+mn-ea"/>
                <a:cs typeface="+mn-cs"/>
              </a:rPr>
              <a:t>What’s New in 17-7?</a:t>
            </a:r>
          </a:p>
          <a:p>
            <a:pPr marL="171450" lvl="0" indent="-171450">
              <a:buFont typeface="Arial"/>
              <a:buChar char="•"/>
            </a:pPr>
            <a:r>
              <a:rPr lang="en-US" sz="1200" kern="1200" dirty="0" smtClean="0">
                <a:solidFill>
                  <a:schemeClr val="tx1"/>
                </a:solidFill>
                <a:effectLst/>
                <a:latin typeface="+mn-lt"/>
                <a:ea typeface="+mn-ea"/>
                <a:cs typeface="+mn-cs"/>
              </a:rPr>
              <a:t>Clarified that radon mitigation is not an allowable H&amp;S expense.</a:t>
            </a:r>
          </a:p>
          <a:p>
            <a:pPr marL="171450" lvl="0" indent="-171450">
              <a:buFont typeface="Arial"/>
              <a:buChar char="•"/>
            </a:pPr>
            <a:r>
              <a:rPr lang="en-US" sz="1200" kern="1200" dirty="0" smtClean="0">
                <a:solidFill>
                  <a:schemeClr val="tx1"/>
                </a:solidFill>
                <a:effectLst/>
                <a:latin typeface="+mn-lt"/>
                <a:ea typeface="+mn-ea"/>
                <a:cs typeface="+mn-cs"/>
              </a:rPr>
              <a:t>Added specifications to the vapor barrier installations requirement.</a:t>
            </a:r>
          </a:p>
          <a:p>
            <a:pPr marL="171450" lvl="0" indent="-171450">
              <a:buFont typeface="Arial"/>
              <a:buChar char="•"/>
            </a:pPr>
            <a:r>
              <a:rPr lang="en-US" sz="1200" kern="1200" dirty="0" smtClean="0">
                <a:solidFill>
                  <a:schemeClr val="tx1"/>
                </a:solidFill>
                <a:effectLst/>
                <a:latin typeface="+mn-lt"/>
                <a:ea typeface="+mn-ea"/>
                <a:cs typeface="+mn-cs"/>
              </a:rPr>
              <a:t>Added that WAP should consider installing radon-related precautionary measures (sealing foundation penetrations, covering open sump pits, etc.) where radon may be present. (Zones 1 &amp; 2)</a:t>
            </a:r>
          </a:p>
          <a:p>
            <a:pPr marL="171450" lvl="0" indent="-171450">
              <a:buFont typeface="Arial"/>
              <a:buChar char="•"/>
            </a:pPr>
            <a:r>
              <a:rPr lang="en-US" sz="1200" kern="1200" dirty="0" smtClean="0">
                <a:solidFill>
                  <a:schemeClr val="tx1"/>
                </a:solidFill>
                <a:effectLst/>
                <a:latin typeface="+mn-lt"/>
                <a:ea typeface="+mn-ea"/>
                <a:cs typeface="+mn-cs"/>
              </a:rPr>
              <a:t>Added an informed consent requirement for clients. Requirements of the consent form are outlined in the guidance. (All zones)</a:t>
            </a:r>
          </a:p>
          <a:p>
            <a:pPr marL="171450" lvl="0" indent="-171450">
              <a:buFont typeface="Arial"/>
              <a:buChar char="•"/>
            </a:pPr>
            <a:r>
              <a:rPr lang="en-US" sz="1200" kern="1200" dirty="0" smtClean="0">
                <a:solidFill>
                  <a:schemeClr val="tx1"/>
                </a:solidFill>
                <a:effectLst/>
                <a:latin typeface="+mn-lt"/>
                <a:ea typeface="+mn-ea"/>
                <a:cs typeface="+mn-cs"/>
              </a:rPr>
              <a:t>Added proper vapor barrier installation to training requirements for workers.</a:t>
            </a:r>
          </a:p>
          <a:p>
            <a:pPr marL="171450" indent="-171450">
              <a:buFont typeface="Arial"/>
              <a:buChar char="•"/>
            </a:pPr>
            <a:endParaRPr lang="en-US" dirty="0" smtClean="0"/>
          </a:p>
          <a:p>
            <a:pPr fontAlgn="auto">
              <a:spcBef>
                <a:spcPct val="20000"/>
              </a:spcBef>
              <a:spcAft>
                <a:spcPts val="1200"/>
              </a:spcAft>
            </a:pPr>
            <a:r>
              <a:rPr lang="en-US" sz="1200" dirty="0" smtClean="0">
                <a:solidFill>
                  <a:srgbClr val="50565C"/>
                </a:solidFill>
                <a:latin typeface="+mn-lt"/>
                <a:ea typeface="+mn-ea"/>
                <a:cs typeface="Arial Narrow"/>
              </a:rPr>
              <a:t>Radon maps for each state are available at:</a:t>
            </a:r>
          </a:p>
          <a:p>
            <a:pPr fontAlgn="auto">
              <a:spcBef>
                <a:spcPct val="20000"/>
              </a:spcBef>
              <a:spcAft>
                <a:spcPts val="1200"/>
              </a:spcAft>
            </a:pPr>
            <a:r>
              <a:rPr lang="en-US" sz="1100" dirty="0" smtClean="0">
                <a:solidFill>
                  <a:srgbClr val="50565C"/>
                </a:solidFill>
                <a:latin typeface="+mn-lt"/>
                <a:ea typeface="+mn-ea"/>
                <a:cs typeface="Arial Narrow"/>
                <a:hlinkClick r:id="rId3"/>
              </a:rPr>
              <a:t>www.epa.gov/radon/whereyoulive.html</a:t>
            </a:r>
            <a:r>
              <a:rPr lang="en-US" sz="1100" dirty="0" smtClean="0">
                <a:solidFill>
                  <a:srgbClr val="50565C"/>
                </a:solidFill>
                <a:latin typeface="+mn-lt"/>
                <a:ea typeface="+mn-ea"/>
                <a:cs typeface="Arial Narrow"/>
              </a:rPr>
              <a:t> </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26</a:t>
            </a:fld>
            <a:endParaRPr lang="en-US" dirty="0"/>
          </a:p>
        </p:txBody>
      </p:sp>
    </p:spTree>
    <p:extLst>
      <p:ext uri="{BB962C8B-B14F-4D97-AF65-F5344CB8AC3E}">
        <p14:creationId xmlns:p14="http://schemas.microsoft.com/office/powerpoint/2010/main" val="2895893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From the Guidance Narrative Document: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“Implementation of ASHRAE 62.2-2016 is required. Client refusal of mechanical ventilation, when evaluated and called for pursuant to the Standard,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result in deferral. If the Grantee proposes to make changes to ASHRAE 62.2, they must submit a variance request.  If the Grantee chooses to request a variance, they must provide scientific justification specific to their housing stock and local considerations in their Annual Plan submittal for DOE to consider during plan review.  Plans lacking sufficient justification, or containing inadequate justification (as determined by DOE), shall not be approved and must be amended. For variance approvals concerning ASHRAE 62.2, DOE is the AHJ.”</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What’s New?</a:t>
            </a:r>
          </a:p>
          <a:p>
            <a:pPr marL="171450" lvl="0" indent="-171450">
              <a:buFont typeface="Arial"/>
              <a:buChar char="•"/>
            </a:pPr>
            <a:r>
              <a:rPr lang="en-US" sz="1200" kern="1200" dirty="0" smtClean="0">
                <a:solidFill>
                  <a:schemeClr val="tx1"/>
                </a:solidFill>
                <a:effectLst/>
                <a:latin typeface="+mn-lt"/>
                <a:ea typeface="+mn-ea"/>
                <a:cs typeface="+mn-cs"/>
              </a:rPr>
              <a:t>Added “and Indoor Air Quality” to the title. ASHRAE 62.2 covers more than ventilation.</a:t>
            </a:r>
          </a:p>
          <a:p>
            <a:pPr marL="171450" lvl="0" indent="-171450">
              <a:buFont typeface="Arial"/>
              <a:buChar char="•"/>
            </a:pPr>
            <a:r>
              <a:rPr lang="en-US" sz="1200" kern="1200" dirty="0" smtClean="0">
                <a:solidFill>
                  <a:schemeClr val="tx1"/>
                </a:solidFill>
                <a:effectLst/>
                <a:latin typeface="+mn-lt"/>
                <a:ea typeface="+mn-ea"/>
                <a:cs typeface="+mn-cs"/>
              </a:rPr>
              <a:t>Updated policy – DOE WAP no longer requires adopting most current version within one year of publication. Grantees must adopt and implement 62.2 version 2016, but after that, adoption of future versions will be voluntary.</a:t>
            </a:r>
          </a:p>
          <a:p>
            <a:pPr marL="171450" lvl="0" indent="-171450">
              <a:buFont typeface="Arial"/>
              <a:buChar char="•"/>
            </a:pPr>
            <a:r>
              <a:rPr lang="en-US" sz="1200" kern="1200" dirty="0" smtClean="0">
                <a:solidFill>
                  <a:schemeClr val="tx1"/>
                </a:solidFill>
                <a:effectLst/>
                <a:latin typeface="+mn-lt"/>
                <a:ea typeface="+mn-ea"/>
                <a:cs typeface="+mn-cs"/>
              </a:rPr>
              <a:t>Added language from the standard about avoiding pressure differences greater than 3 Pascals across closed doors.</a:t>
            </a:r>
          </a:p>
          <a:p>
            <a:pPr marL="171450" lvl="0" indent="-171450">
              <a:buFont typeface="Arial"/>
              <a:buChar char="•"/>
            </a:pPr>
            <a:r>
              <a:rPr lang="en-US" sz="1200" kern="1200" dirty="0" smtClean="0">
                <a:solidFill>
                  <a:schemeClr val="tx1"/>
                </a:solidFill>
                <a:effectLst/>
                <a:latin typeface="+mn-lt"/>
                <a:ea typeface="+mn-ea"/>
                <a:cs typeface="+mn-cs"/>
              </a:rPr>
              <a:t>Clarified that in Climate Zone 1 where homes are designed to have free air movement between indoors and outdoors, the ventilation requirements of ASHRAE 62.2 are not required, but other requirements of the standard apply.</a:t>
            </a:r>
          </a:p>
          <a:p>
            <a:pPr marL="171450" lvl="0" indent="-171450">
              <a:buFont typeface="Arial"/>
              <a:buChar char="•"/>
            </a:pPr>
            <a:r>
              <a:rPr lang="en-US" sz="1200" kern="1200" dirty="0" smtClean="0">
                <a:solidFill>
                  <a:schemeClr val="tx1"/>
                </a:solidFill>
                <a:effectLst/>
                <a:latin typeface="+mn-lt"/>
                <a:ea typeface="+mn-ea"/>
                <a:cs typeface="+mn-cs"/>
              </a:rPr>
              <a:t>Added to client education portion “including location of service switch and cleaning instructions.”</a:t>
            </a:r>
          </a:p>
          <a:p>
            <a:pPr marL="171450" lvl="0" indent="-171450">
              <a:buFont typeface="Arial"/>
              <a:buChar char="•"/>
            </a:pPr>
            <a:r>
              <a:rPr lang="en-US" sz="1200" kern="1200" dirty="0" smtClean="0">
                <a:solidFill>
                  <a:schemeClr val="tx1"/>
                </a:solidFill>
                <a:effectLst/>
                <a:latin typeface="+mn-lt"/>
                <a:ea typeface="+mn-ea"/>
                <a:cs typeface="+mn-cs"/>
              </a:rPr>
              <a:t>Removed reference to ASHRAE 62.2 FAQs, will include these in overall H&amp;S FAQs.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27</a:t>
            </a:fld>
            <a:endParaRPr lang="en-US" dirty="0"/>
          </a:p>
        </p:txBody>
      </p:sp>
    </p:spTree>
    <p:extLst>
      <p:ext uri="{BB962C8B-B14F-4D97-AF65-F5344CB8AC3E}">
        <p14:creationId xmlns:p14="http://schemas.microsoft.com/office/powerpoint/2010/main" val="2589396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This was previously OSHA row.</a:t>
            </a:r>
          </a:p>
          <a:p>
            <a:pPr marL="171450" lvl="0" indent="-171450">
              <a:buFont typeface="Arial"/>
              <a:buChar char="•"/>
            </a:pPr>
            <a:r>
              <a:rPr lang="en-US" sz="1200" kern="1200" dirty="0" smtClean="0">
                <a:solidFill>
                  <a:schemeClr val="tx1"/>
                </a:solidFill>
                <a:effectLst/>
                <a:latin typeface="+mn-lt"/>
                <a:ea typeface="+mn-ea"/>
                <a:cs typeface="+mn-cs"/>
              </a:rPr>
              <a:t>Added reference to OSHA Hazard Communication Standard and updated reference to MSDS (now SDS).</a:t>
            </a:r>
          </a:p>
          <a:p>
            <a:pPr marL="171450" lvl="0" indent="-171450">
              <a:buFont typeface="Arial"/>
              <a:buChar char="•"/>
            </a:pPr>
            <a:r>
              <a:rPr lang="en-US" sz="1200" kern="1200" dirty="0" smtClean="0">
                <a:solidFill>
                  <a:schemeClr val="tx1"/>
                </a:solidFill>
                <a:effectLst/>
                <a:latin typeface="+mn-lt"/>
                <a:ea typeface="+mn-ea"/>
                <a:cs typeface="+mn-cs"/>
              </a:rPr>
              <a:t>Removed OSHA 10 as a requirement, although safety training is still required. </a:t>
            </a:r>
          </a:p>
          <a:p>
            <a:pPr marL="171450" lvl="0" indent="-171450">
              <a:buFont typeface="Arial"/>
              <a:buChar char="•"/>
            </a:pPr>
            <a:r>
              <a:rPr lang="en-US" sz="1200" kern="1200" dirty="0" smtClean="0">
                <a:solidFill>
                  <a:schemeClr val="tx1"/>
                </a:solidFill>
                <a:effectLst/>
                <a:latin typeface="+mn-lt"/>
                <a:ea typeface="+mn-ea"/>
                <a:cs typeface="+mn-cs"/>
              </a:rPr>
              <a:t>Removed OSHA 30 requirement for crew leaders (this had already been waived, but was still in the WPN table until now).</a:t>
            </a:r>
          </a:p>
          <a:p>
            <a:endParaRPr lang="en-US" dirty="0" smtClean="0"/>
          </a:p>
          <a:p>
            <a:r>
              <a:rPr lang="en-US" dirty="0" smtClean="0"/>
              <a:t>Also, this isn’t new, but bears repeating. From the Narrative document:</a:t>
            </a:r>
          </a:p>
          <a:p>
            <a:pPr lvl="0"/>
            <a:r>
              <a:rPr lang="en-US" sz="1200" kern="1200" dirty="0" smtClean="0">
                <a:solidFill>
                  <a:schemeClr val="tx1"/>
                </a:solidFill>
                <a:effectLst/>
                <a:latin typeface="+mn-lt"/>
                <a:ea typeface="+mn-ea"/>
                <a:cs typeface="+mn-cs"/>
              </a:rPr>
              <a:t>“Workers must follow OSHA standards where required and take precautions to ensure the H&amp;S of themselves and other workers.</a:t>
            </a:r>
          </a:p>
          <a:p>
            <a:pPr lvl="0"/>
            <a:r>
              <a:rPr lang="en-US" sz="1200" kern="1200" dirty="0" smtClean="0">
                <a:solidFill>
                  <a:schemeClr val="tx1"/>
                </a:solidFill>
                <a:effectLst/>
                <a:latin typeface="+mn-lt"/>
                <a:ea typeface="+mn-ea"/>
                <a:cs typeface="+mn-cs"/>
              </a:rPr>
              <a:t>All </a:t>
            </a:r>
            <a:r>
              <a:rPr lang="en-US" sz="1200" kern="1200" dirty="0" err="1" smtClean="0">
                <a:solidFill>
                  <a:schemeClr val="tx1"/>
                </a:solidFill>
                <a:effectLst/>
                <a:latin typeface="+mn-lt"/>
                <a:ea typeface="+mn-ea"/>
                <a:cs typeface="+mn-cs"/>
              </a:rPr>
              <a:t>Subgrantees</a:t>
            </a:r>
            <a:r>
              <a:rPr lang="en-US" sz="1200" kern="1200" dirty="0" smtClean="0">
                <a:solidFill>
                  <a:schemeClr val="tx1"/>
                </a:solidFill>
                <a:effectLst/>
                <a:latin typeface="+mn-lt"/>
                <a:ea typeface="+mn-ea"/>
                <a:cs typeface="+mn-cs"/>
              </a:rPr>
              <a:t> and contractors must maintain compliance with the current OSHA Hazard Communication Standard, including on-site organized Safety Data Sheets (SDS) (formerly called MSDS).”</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28</a:t>
            </a:fld>
            <a:endParaRPr lang="en-US" dirty="0"/>
          </a:p>
        </p:txBody>
      </p:sp>
    </p:spTree>
    <p:extLst>
      <p:ext uri="{BB962C8B-B14F-4D97-AF65-F5344CB8AC3E}">
        <p14:creationId xmlns:p14="http://schemas.microsoft.com/office/powerpoint/2010/main" val="3406139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course of updating</a:t>
            </a:r>
            <a:r>
              <a:rPr lang="en-US" baseline="0" dirty="0" smtClean="0"/>
              <a:t> the H&amp;S Guidance, a lot of issues were raised around heating systems. To include everything in the Table of Issues would have made that document less useful. Some of the issues were so specific, like how to test homes with fireplaces, or what to do with masonry chimneys that were no longer attached to functioning heating systems, that we decided to pull the guidance out into a separate document. </a:t>
            </a:r>
          </a:p>
          <a:p>
            <a:r>
              <a:rPr lang="en-US" baseline="0" dirty="0" smtClean="0"/>
              <a:t>This is the table of contents of Attachment A.</a:t>
            </a:r>
          </a:p>
          <a:p>
            <a:r>
              <a:rPr lang="en-US" baseline="0" dirty="0" smtClean="0"/>
              <a:t>There isn’t anything really new here, but we’ve finally written down the guidance around these specific issues. It shouldn’t change anything going on in the field if agencies were already following existing guidance and best practices.</a:t>
            </a:r>
          </a:p>
          <a:p>
            <a:r>
              <a:rPr lang="en-US" baseline="0" dirty="0" smtClean="0"/>
              <a:t>We’ll go through the list to review what’s included.</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29</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u="sng" kern="1200" dirty="0" smtClean="0">
                <a:solidFill>
                  <a:schemeClr val="tx1"/>
                </a:solidFill>
                <a:effectLst/>
                <a:latin typeface="+mn-lt"/>
                <a:ea typeface="+mn-ea"/>
                <a:cs typeface="+mn-cs"/>
              </a:rPr>
              <a:t>Fireplaces – Special Considerations:</a:t>
            </a:r>
            <a:r>
              <a:rPr lang="en-US" sz="1200" kern="1200" dirty="0" smtClean="0">
                <a:solidFill>
                  <a:schemeClr val="tx1"/>
                </a:solidFill>
                <a:effectLst/>
                <a:latin typeface="+mn-lt"/>
                <a:ea typeface="+mn-ea"/>
                <a:cs typeface="+mn-cs"/>
              </a:rPr>
              <a:t> Fireplaces present special hazards that are affected by weatherization. If draft is poor, smoke may downdraft into the living space causing poor indoor air quality. It is likely the occupants will ventilate in these situations. Near the end of a wood fire, glowing coals will remain, radiating heat, while the draft lowers and allows the top of the chimney to cool, further reducing draft. The reduced oxygen available to the glowing coals causes production of CO without the smoke that encourages space ventilation. This is a dangerous situation as the CO enters the living space due to the lowered draft,  causes drowsiness of occupants, and sometimes worse. For this reason it is extremely important to make sure there is a CO alarm installed in this combustion zone and occupants are educated to the danger signs and what to do. </a:t>
            </a: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Fireplaces - Inspection/Evaluation: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Assessing solid fuel fired appliances involves inspecting the venting/chimney and the overall installation to ensure it adheres to the applicable code: NFPA 211 or other as determined by the authority having jurisdiction. Appliances should be inspected pre- and post-weatherization.</a:t>
            </a:r>
          </a:p>
          <a:p>
            <a:r>
              <a:rPr lang="en-US" sz="1200" kern="1200" dirty="0" smtClean="0">
                <a:solidFill>
                  <a:schemeClr val="tx1"/>
                </a:solidFill>
                <a:effectLst/>
                <a:latin typeface="+mn-lt"/>
                <a:ea typeface="+mn-ea"/>
                <a:cs typeface="+mn-cs"/>
              </a:rPr>
              <a:t>Conduct pre- and post- weatherization worst case CAZ depressurization testing in spaces having a fireplace. Since there is no consensus method for verifying safe operation of fireplaces, Grantees can propose testing policies and limits (e.g., one Grantee uses a depressurization limit of -5 in the CAZ of any wood-burning combustion appliances, including fireplaces). If the Grantee does not propose a policy, if fireplaces are left operational, the vent must meet code or the home cannot be weatherized. </a:t>
            </a:r>
          </a:p>
          <a:p>
            <a:r>
              <a:rPr lang="en-US" sz="1200" kern="1200" dirty="0" smtClean="0">
                <a:solidFill>
                  <a:schemeClr val="tx1"/>
                </a:solidFill>
                <a:effectLst/>
                <a:latin typeface="+mn-lt"/>
                <a:ea typeface="+mn-ea"/>
                <a:cs typeface="+mn-cs"/>
              </a:rPr>
              <a:t>To evaluate operation of </a:t>
            </a:r>
            <a:r>
              <a:rPr lang="en-US" sz="1200" i="1" kern="1200" dirty="0" smtClean="0">
                <a:solidFill>
                  <a:schemeClr val="tx1"/>
                </a:solidFill>
                <a:effectLst/>
                <a:latin typeface="+mn-lt"/>
                <a:ea typeface="+mn-ea"/>
                <a:cs typeface="+mn-cs"/>
              </a:rPr>
              <a:t>other</a:t>
            </a:r>
            <a:r>
              <a:rPr lang="en-US" sz="1200" kern="1200" dirty="0" smtClean="0">
                <a:solidFill>
                  <a:schemeClr val="tx1"/>
                </a:solidFill>
                <a:effectLst/>
                <a:latin typeface="+mn-lt"/>
                <a:ea typeface="+mn-ea"/>
                <a:cs typeface="+mn-cs"/>
              </a:rPr>
              <a:t> combustion appliances, the blower door can be set to run at 300 CFM (set up as for depressurization testing), or other Grantee-approved flow, to mimic the airflow dynamics likely when the fireplace is in use.</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30</a:t>
            </a:fld>
            <a:endParaRPr lang="en-US" dirty="0"/>
          </a:p>
        </p:txBody>
      </p:sp>
    </p:spTree>
    <p:extLst>
      <p:ext uri="{BB962C8B-B14F-4D97-AF65-F5344CB8AC3E}">
        <p14:creationId xmlns:p14="http://schemas.microsoft.com/office/powerpoint/2010/main" val="2904491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Masonry Chimneys: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Masonry chimneys used by vented space heaters should be properly lined in compliance with the IFGC. Where WAP installs new equipment, it must meet local code requirements. </a:t>
            </a:r>
          </a:p>
          <a:p>
            <a:r>
              <a:rPr lang="en-US" sz="1200" b="1" i="1" kern="1200" dirty="0" smtClean="0">
                <a:solidFill>
                  <a:schemeClr val="tx1"/>
                </a:solidFill>
                <a:effectLst/>
                <a:latin typeface="+mn-lt"/>
                <a:ea typeface="+mn-ea"/>
                <a:cs typeface="+mn-cs"/>
              </a:rPr>
              <a:t>Retired Masonry Chimneys: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Dwelling owners are increasingly removing older furnaces and wood stoves and replacing them with high efficiency furnaces, vented space heaters, and electric furnaces (where electricity is cheap). There are incidences where the building roof has been replaced after a masonry chimney has been retired and the roofer removes the chimney top into the attic because of lower cost compared with re-flashing an unused chimney. Grantees should develop a policy on treatment of these open-top-in-attic chimneys as they represent a potential heat sink in the middle of the home. Assuming the policy (with the goal to save energy) is to plug the open top in the attic and install attic insulation without fire stop and insulation dam, the client must be informed in case of an attempt to reuse the chimney.</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31</a:t>
            </a:fld>
            <a:endParaRPr lang="en-US" dirty="0"/>
          </a:p>
        </p:txBody>
      </p:sp>
    </p:spTree>
    <p:extLst>
      <p:ext uri="{BB962C8B-B14F-4D97-AF65-F5344CB8AC3E}">
        <p14:creationId xmlns:p14="http://schemas.microsoft.com/office/powerpoint/2010/main" val="2258455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guidance covers</a:t>
            </a:r>
            <a:r>
              <a:rPr lang="en-US" baseline="0" dirty="0" smtClean="0"/>
              <a:t> a lot of material, so DOE has developed some support materials to assist Grantees as they incorporate the guidance into their next Plan.</a:t>
            </a:r>
          </a:p>
          <a:p>
            <a:pPr marL="171450" indent="-171450">
              <a:buFont typeface="Arial"/>
              <a:buChar char="•"/>
            </a:pPr>
            <a:r>
              <a:rPr lang="en-US" baseline="0" dirty="0" smtClean="0"/>
              <a:t>H&amp;S Plan Template</a:t>
            </a:r>
          </a:p>
          <a:p>
            <a:pPr marL="171450" indent="-171450">
              <a:buFont typeface="Arial"/>
              <a:buChar char="•"/>
            </a:pPr>
            <a:r>
              <a:rPr lang="en-US" baseline="0" dirty="0" smtClean="0"/>
              <a:t>H&amp;S FAQs</a:t>
            </a:r>
          </a:p>
          <a:p>
            <a:pPr marL="171450" indent="-171450">
              <a:buFont typeface="Arial"/>
              <a:buChar char="•"/>
            </a:pPr>
            <a:r>
              <a:rPr lang="en-US" baseline="0" dirty="0" smtClean="0"/>
              <a:t>Sample Radon Consent Form language</a:t>
            </a:r>
          </a:p>
          <a:p>
            <a:pPr marL="171450" indent="-171450">
              <a:buFont typeface="Arial"/>
              <a:buChar char="•"/>
            </a:pPr>
            <a:endParaRPr lang="en-US" baseline="0" dirty="0" smtClean="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32</a:t>
            </a:fld>
            <a:endParaRPr lang="en-US" dirty="0"/>
          </a:p>
        </p:txBody>
      </p:sp>
    </p:spTree>
    <p:extLst>
      <p:ext uri="{BB962C8B-B14F-4D97-AF65-F5344CB8AC3E}">
        <p14:creationId xmlns:p14="http://schemas.microsoft.com/office/powerpoint/2010/main" val="1192710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37</a:t>
            </a:fld>
            <a:endParaRPr lang="en-US" dirty="0"/>
          </a:p>
        </p:txBody>
      </p:sp>
    </p:spTree>
    <p:extLst>
      <p:ext uri="{BB962C8B-B14F-4D97-AF65-F5344CB8AC3E}">
        <p14:creationId xmlns:p14="http://schemas.microsoft.com/office/powerpoint/2010/main" val="245102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Bef>
                <a:spcPts val="622"/>
              </a:spcBef>
              <a:spcAft>
                <a:spcPts val="3734"/>
              </a:spcAft>
              <a:defRPr/>
            </a:pPr>
            <a:r>
              <a:rPr lang="en-US" dirty="0" smtClean="0"/>
              <a:t>Weatherization Program Notice (WPN) 17-7 describes the most common issues encountered during weatherization - what is allowed, what is required, and what is restricted.</a:t>
            </a:r>
          </a:p>
          <a:p>
            <a:pPr fontAlgn="auto">
              <a:spcBef>
                <a:spcPts val="622"/>
              </a:spcBef>
              <a:spcAft>
                <a:spcPts val="3734"/>
              </a:spcAft>
              <a:defRPr/>
            </a:pPr>
            <a:r>
              <a:rPr lang="en-US" dirty="0" smtClean="0"/>
              <a:t>The guidance also outlines how grantees must address H&amp;S in their grantee plan, and allows for or at times requires additional direction to be passed down to the local level.  The grantee’s H&amp;S plan is meant to be the enforceable implementation document of 17-7 for their local programs and should take care to include all of the relevant information from the guidance.</a:t>
            </a:r>
          </a:p>
          <a:p>
            <a:r>
              <a:rPr lang="en-US" dirty="0" smtClean="0"/>
              <a:t>This</a:t>
            </a:r>
            <a:r>
              <a:rPr lang="en-US" baseline="0" dirty="0" smtClean="0"/>
              <a:t> presentation </a:t>
            </a:r>
            <a:r>
              <a:rPr lang="en-US" dirty="0" smtClean="0"/>
              <a:t>covers WPN 17-7 in detail, but it is not intended to provide full training on each of the issues outlined in</a:t>
            </a:r>
            <a:r>
              <a:rPr lang="en-US" baseline="0" dirty="0" smtClean="0"/>
              <a:t> the guidance</a:t>
            </a:r>
            <a:r>
              <a:rPr lang="en-US" dirty="0" smtClean="0"/>
              <a:t>.</a:t>
            </a:r>
            <a:r>
              <a:rPr lang="en-US" baseline="0" dirty="0" smtClean="0"/>
              <a:t>  </a:t>
            </a:r>
            <a:r>
              <a:rPr lang="en-US" dirty="0" smtClean="0"/>
              <a:t>For example, we will discuss how mold and moisture must be addressed in the plan, but will not go into detail about how to identify and mitigate moisture issues. </a:t>
            </a:r>
            <a:r>
              <a:rPr lang="en-US" baseline="0" dirty="0" smtClean="0"/>
              <a:t> </a:t>
            </a:r>
            <a:r>
              <a:rPr lang="en-US" dirty="0" smtClean="0"/>
              <a:t>The intended</a:t>
            </a:r>
            <a:r>
              <a:rPr lang="en-US" baseline="0" dirty="0" smtClean="0"/>
              <a:t> audience for this presentation is</a:t>
            </a:r>
            <a:r>
              <a:rPr lang="en-US" dirty="0" smtClean="0"/>
              <a:t> program directors and others involved in drafting program policy and the grantee health and safety plans.  This presentation</a:t>
            </a:r>
            <a:r>
              <a:rPr lang="en-US" baseline="0" dirty="0" smtClean="0"/>
              <a:t> will also be useful for those implementing or enforcing weatherization H&amp;S guidance.</a:t>
            </a:r>
          </a:p>
          <a:p>
            <a:r>
              <a:rPr lang="en-US" dirty="0" smtClean="0"/>
              <a:t>This presentation is intended for staff who</a:t>
            </a:r>
            <a:r>
              <a:rPr lang="en-US" baseline="0" dirty="0" smtClean="0"/>
              <a:t> are familiar with WPN 11 – 6. For those who have not worked with 11-6 already, there is a longer presentation that reviews the entire guidance.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a:t>
            </a:fld>
            <a:endParaRPr lang="en-US" dirty="0"/>
          </a:p>
        </p:txBody>
      </p:sp>
    </p:spTree>
    <p:extLst>
      <p:ext uri="{BB962C8B-B14F-4D97-AF65-F5344CB8AC3E}">
        <p14:creationId xmlns:p14="http://schemas.microsoft.com/office/powerpoint/2010/main" val="384843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WPN 11-6 was one document. The first part was the preamble and a discussion about budget categories.</a:t>
            </a:r>
            <a:r>
              <a:rPr lang="en-US" baseline="0" dirty="0" smtClean="0"/>
              <a:t> Then came the “Table of Issues” where we laid out specifics around client education, training, testing and allowability on each of the identified issues faced in WAP – asbestos, lead-based paint, etc. After the table, there was a  section detailing specific updates Grantees may need to make to their H&amp;S Plans.</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a:t>
            </a:fld>
            <a:endParaRPr lang="en-US" dirty="0"/>
          </a:p>
        </p:txBody>
      </p:sp>
    </p:spTree>
    <p:extLst>
      <p:ext uri="{BB962C8B-B14F-4D97-AF65-F5344CB8AC3E}">
        <p14:creationId xmlns:p14="http://schemas.microsoft.com/office/powerpoint/2010/main" val="157432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17-7, we pulled all the language about plan updates up into the front, before the “Table of Issues.” The Guidance Narrative, as we’re calling it, includes all the information about what’s required in the Grantee’s H&amp;S Plan, considerations around defining H&amp;S versus IRM versus ECM, and</a:t>
            </a:r>
            <a:r>
              <a:rPr lang="en-US" baseline="0" dirty="0" smtClean="0"/>
              <a:t> budget formulas.</a:t>
            </a:r>
            <a:endParaRPr lang="en-US" dirty="0" smtClean="0"/>
          </a:p>
          <a:p>
            <a:endParaRPr lang="en-US" dirty="0" smtClean="0"/>
          </a:p>
          <a:p>
            <a:r>
              <a:rPr lang="en-US" dirty="0" smtClean="0"/>
              <a:t>The table of Issues has been reformatted, but still contains</a:t>
            </a:r>
            <a:r>
              <a:rPr lang="en-US" baseline="0" dirty="0" smtClean="0"/>
              <a:t> all the same information – client education, training, testing and allowability for each issue identified.</a:t>
            </a:r>
          </a:p>
          <a:p>
            <a:endParaRPr lang="en-US" baseline="0" dirty="0" smtClean="0"/>
          </a:p>
          <a:p>
            <a:r>
              <a:rPr lang="en-US" baseline="0" dirty="0" smtClean="0"/>
              <a:t>Attachment A is Additional Guidance Related to Heating Systems/Units. We created Attachment A to capture all the miscellaneous recommendations that came out over the course of the H&amp;S committee meetings. Things that didn’t quite fit into any of the categories in the table, or that were making the table too long. For example, recommendations for combustion safety testing in homes with fireplaces. </a:t>
            </a:r>
          </a:p>
          <a:p>
            <a:endParaRPr lang="en-US" baseline="0" dirty="0" smtClean="0"/>
          </a:p>
          <a:p>
            <a:r>
              <a:rPr lang="en-US" baseline="0" dirty="0" smtClean="0"/>
              <a:t>We also pulled all the space-heater related language out of the table and put that into attachment A. </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6</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200" kern="1200" dirty="0" smtClean="0">
                <a:solidFill>
                  <a:schemeClr val="tx1"/>
                </a:solidFill>
                <a:effectLst/>
                <a:latin typeface="+mn-lt"/>
                <a:ea typeface="+mn-ea"/>
                <a:cs typeface="+mn-cs"/>
              </a:rPr>
              <a:t>Removed language requiring a deferral/referral policy in the H&amp;S Plan as redundant. The deferral/referral policy is a separate piece that covers a broader range of issues than just H&amp;S issues, and is part of the master file. H&amp;S Plan must still identify specific action levels related to certain issues that trigger deferral, but mustn’t detail deferral and referral policies for each specific issue in the table.</a:t>
            </a:r>
          </a:p>
          <a:p>
            <a:pPr marL="171450" lvl="0" indent="-171450">
              <a:buFont typeface="Arial"/>
              <a:buChar char="•"/>
            </a:pPr>
            <a:r>
              <a:rPr lang="en-US" sz="1200" kern="1200" dirty="0" smtClean="0">
                <a:solidFill>
                  <a:schemeClr val="tx1"/>
                </a:solidFill>
                <a:effectLst/>
                <a:latin typeface="+mn-lt"/>
                <a:ea typeface="+mn-ea"/>
                <a:cs typeface="+mn-cs"/>
              </a:rPr>
              <a:t>Added language requiring H&amp;S Plans to include a policy for dealing with H&amp;S issues identified that are life threatening and require an immediate response.</a:t>
            </a:r>
          </a:p>
          <a:p>
            <a:pPr marL="171450" lvl="0" indent="-171450">
              <a:buFont typeface="Arial"/>
              <a:buChar char="•"/>
            </a:pPr>
            <a:r>
              <a:rPr lang="en-US" sz="1200" kern="1200" dirty="0" smtClean="0">
                <a:solidFill>
                  <a:schemeClr val="tx1"/>
                </a:solidFill>
                <a:effectLst/>
                <a:latin typeface="+mn-lt"/>
                <a:ea typeface="+mn-ea"/>
                <a:cs typeface="+mn-cs"/>
              </a:rPr>
              <a:t>Removed language about measure skipping. This issue is bigger than H&amp;S and will be addressed in the FAQs.</a:t>
            </a:r>
          </a:p>
          <a:p>
            <a:endParaRPr lang="en-US" dirty="0" smtClean="0"/>
          </a:p>
          <a:p>
            <a:r>
              <a:rPr lang="en-US" dirty="0" smtClean="0"/>
              <a:t>That’s it for this one.</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7</a:t>
            </a:fld>
            <a:endParaRPr lang="en-US" dirty="0"/>
          </a:p>
        </p:txBody>
      </p:sp>
    </p:spTree>
    <p:extLst>
      <p:ext uri="{BB962C8B-B14F-4D97-AF65-F5344CB8AC3E}">
        <p14:creationId xmlns:p14="http://schemas.microsoft.com/office/powerpoint/2010/main" val="3225113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client file must include documentation that separates all costs into the appropriate budget category, including H&amp;S.  </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a:t>
            </a:fld>
            <a:endParaRPr lang="en-US" dirty="0"/>
          </a:p>
        </p:txBody>
      </p:sp>
    </p:spTree>
    <p:extLst>
      <p:ext uri="{BB962C8B-B14F-4D97-AF65-F5344CB8AC3E}">
        <p14:creationId xmlns:p14="http://schemas.microsoft.com/office/powerpoint/2010/main" val="746939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 H&amp;S assessment must be performed to identify hazards in the home.  </a:t>
            </a:r>
          </a:p>
          <a:p>
            <a:pPr lvl="0"/>
            <a:r>
              <a:rPr lang="en-US" sz="1200" kern="1200" dirty="0" smtClean="0">
                <a:solidFill>
                  <a:schemeClr val="tx1"/>
                </a:solidFill>
                <a:effectLst/>
                <a:latin typeface="+mn-lt"/>
                <a:ea typeface="+mn-ea"/>
                <a:cs typeface="+mn-cs"/>
              </a:rPr>
              <a:t>Where hazards are identified, appropriate testing must be performed when required by this guidance. The client/landlord/property manager must be informed, in writing, of </a:t>
            </a:r>
          </a:p>
          <a:p>
            <a:pPr marL="628650" lvl="1" indent="-171450">
              <a:buFont typeface="Arial"/>
              <a:buChar char="•"/>
            </a:pP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testing results, regardless if they will lead to deferral, (these can be sent by certified mail separately if testing timeline does not match with weatherization timeline, as with radon), and </a:t>
            </a:r>
          </a:p>
          <a:p>
            <a:pPr marL="628650" lvl="1" indent="-171450">
              <a:buFont typeface="Arial"/>
              <a:buChar char="•"/>
            </a:pPr>
            <a:r>
              <a:rPr lang="en-US" sz="1200" kern="1200" dirty="0" smtClean="0">
                <a:solidFill>
                  <a:schemeClr val="tx1"/>
                </a:solidFill>
                <a:effectLst/>
                <a:latin typeface="+mn-lt"/>
                <a:ea typeface="+mn-ea"/>
                <a:cs typeface="+mn-cs"/>
              </a:rPr>
              <a:t>Any identified hazards that will lead to deferral. </a:t>
            </a:r>
          </a:p>
          <a:p>
            <a:pPr lvl="0"/>
            <a:r>
              <a:rPr lang="en-US" sz="1200" kern="1200" dirty="0" smtClean="0">
                <a:solidFill>
                  <a:schemeClr val="tx1"/>
                </a:solidFill>
                <a:effectLst/>
                <a:latin typeface="+mn-lt"/>
                <a:ea typeface="+mn-ea"/>
                <a:cs typeface="+mn-cs"/>
              </a:rPr>
              <a:t>The notification must be signed by the client and the assessor/auditor and a copy maintained in the client file. </a:t>
            </a:r>
          </a:p>
          <a:p>
            <a:endParaRPr lang="en-US" dirty="0" smtClean="0"/>
          </a:p>
          <a:p>
            <a:r>
              <a:rPr lang="en-US" dirty="0" smtClean="0"/>
              <a:t>The notification</a:t>
            </a:r>
            <a:r>
              <a:rPr lang="en-US" baseline="0" dirty="0" smtClean="0"/>
              <a:t> of testing results is new to 17-7, though it was standard practice for most agencies before now.</a:t>
            </a: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9</a:t>
            </a:fld>
            <a:endParaRPr lang="en-US" dirty="0"/>
          </a:p>
        </p:txBody>
      </p:sp>
    </p:spTree>
    <p:extLst>
      <p:ext uri="{BB962C8B-B14F-4D97-AF65-F5344CB8AC3E}">
        <p14:creationId xmlns:p14="http://schemas.microsoft.com/office/powerpoint/2010/main" val="115744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Procedures detailing how crews will handle problems discovered during testing of Combustion Gases and when other life threatening hazards are observed, with specific protocols for addressing serious hazards that require an immediate response.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This is new to 17-7.</a:t>
            </a:r>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a:t>
            </a:fld>
            <a:endParaRPr lang="en-US" dirty="0"/>
          </a:p>
        </p:txBody>
      </p:sp>
    </p:spTree>
    <p:extLst>
      <p:ext uri="{BB962C8B-B14F-4D97-AF65-F5344CB8AC3E}">
        <p14:creationId xmlns:p14="http://schemas.microsoft.com/office/powerpoint/2010/main" val="24578135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Master" Target="../slideMasters/slideMaster5.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2.xml"/><Relationship Id="rId6" Type="http://schemas.openxmlformats.org/officeDocument/2006/relationships/image" Target="../media/image18.jpeg"/><Relationship Id="rId11" Type="http://schemas.openxmlformats.org/officeDocument/2006/relationships/image" Target="../media/image11.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Weatherization Assistance Program</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
        <p:nvSpPr>
          <p:cNvPr id="25"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9"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pic>
        <p:nvPicPr>
          <p:cNvPr id="30" name="Picture 29" descr="Weatherization Assistance Program logo" title="Weatherization Assistance Program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001907" y="3917052"/>
            <a:ext cx="1255893" cy="1950348"/>
          </a:xfrm>
          <a:prstGeom prst="rect">
            <a:avLst/>
          </a:prstGeom>
        </p:spPr>
      </p:pic>
    </p:spTree>
    <p:extLst>
      <p:ext uri="{BB962C8B-B14F-4D97-AF65-F5344CB8AC3E}">
        <p14:creationId xmlns:p14="http://schemas.microsoft.com/office/powerpoint/2010/main" val="149623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553200"/>
            <a:ext cx="9144000" cy="304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 y="6553200"/>
            <a:ext cx="7416800"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fontAlgn="auto">
              <a:spcBef>
                <a:spcPts val="0"/>
              </a:spcBef>
              <a:spcAft>
                <a:spcPts val="0"/>
              </a:spcAft>
            </a:pPr>
            <a:fld id="{24289C06-C21E-485E-9AAF-A99C6B017E3B}" type="slidenum">
              <a:rPr lang="en-US" smtClean="0">
                <a:solidFill>
                  <a:prstClr val="white"/>
                </a:solidFill>
                <a:latin typeface="Calibri"/>
                <a:cs typeface="Calibri"/>
              </a:rPr>
              <a:pPr fontAlgn="auto">
                <a:spcBef>
                  <a:spcPts val="0"/>
                </a:spcBef>
                <a:spcAft>
                  <a:spcPts val="0"/>
                </a:spcAft>
              </a:pPr>
              <a:t>‹#›</a:t>
            </a:fld>
            <a:r>
              <a:rPr lang="en-US" dirty="0" smtClean="0">
                <a:solidFill>
                  <a:prstClr val="white"/>
                </a:solidFill>
                <a:latin typeface="Calibri"/>
                <a:cs typeface="Calibri"/>
              </a:rPr>
              <a:t> | Weatherization Assistance Program Quality Work Plan</a:t>
            </a:r>
            <a:endParaRPr lang="en-US" dirty="0">
              <a:solidFill>
                <a:prstClr val="white"/>
              </a:solidFill>
            </a:endParaRPr>
          </a:p>
        </p:txBody>
      </p:sp>
      <p:sp>
        <p:nvSpPr>
          <p:cNvPr id="8" name="Text Placeholder 9"/>
          <p:cNvSpPr txBox="1">
            <a:spLocks/>
          </p:cNvSpPr>
          <p:nvPr/>
        </p:nvSpPr>
        <p:spPr>
          <a:xfrm>
            <a:off x="5476875" y="6553200"/>
            <a:ext cx="3667125"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smtClean="0"/>
              <a:t>Headline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4" descr="Weatherization Assistance Program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1000" y="3886200"/>
            <a:ext cx="1085141" cy="1685172"/>
          </a:xfrm>
          <a:prstGeom prst="rect">
            <a:avLst/>
          </a:prstGeom>
        </p:spPr>
      </p:pic>
    </p:spTree>
    <p:extLst>
      <p:ext uri="{BB962C8B-B14F-4D97-AF65-F5344CB8AC3E}">
        <p14:creationId xmlns:p14="http://schemas.microsoft.com/office/powerpoint/2010/main" val="25255576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254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spcBef>
                <a:spcPts val="600"/>
              </a:spcBef>
              <a:spcAft>
                <a:spcPts val="600"/>
              </a:spcAft>
              <a:defRPr>
                <a:solidFill>
                  <a:schemeClr val="tx1"/>
                </a:solidFill>
              </a:defRPr>
            </a:lvl1pPr>
            <a:lvl2pPr>
              <a:spcBef>
                <a:spcPts val="600"/>
              </a:spcBef>
              <a:spcAft>
                <a:spcPts val="600"/>
              </a:spcAft>
              <a:defRPr>
                <a:solidFill>
                  <a:schemeClr val="tx1"/>
                </a:solidFill>
              </a:defRPr>
            </a:lvl2pPr>
            <a:lvl3pPr>
              <a:spcBef>
                <a:spcPts val="600"/>
              </a:spcBef>
              <a:spcAft>
                <a:spcPts val="600"/>
              </a:spcAft>
              <a:defRPr>
                <a:solidFill>
                  <a:schemeClr val="tx1"/>
                </a:solidFill>
              </a:defRPr>
            </a:lvl3pPr>
            <a:lvl4pPr>
              <a:spcBef>
                <a:spcPts val="600"/>
              </a:spcBef>
              <a:spcAft>
                <a:spcPts val="600"/>
              </a:spcAft>
              <a:defRPr>
                <a:solidFill>
                  <a:schemeClr val="tx1"/>
                </a:solidFill>
              </a:defRPr>
            </a:lvl4pPr>
            <a:lvl5pPr>
              <a:spcBef>
                <a:spcPts val="600"/>
              </a:spcBef>
              <a:spcAft>
                <a:spcPts val="600"/>
              </a:spcAf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505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691450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384800" cy="901700"/>
          </a:xfrm>
        </p:spPr>
        <p:txBody>
          <a:bodyPr/>
          <a:lstStyle/>
          <a:p>
            <a:r>
              <a:rPr lang="en-US" smtClean="0"/>
              <a:t>Click to edit Master title style</a:t>
            </a:r>
            <a:endParaRPr lang="en-US" dirty="0"/>
          </a:p>
        </p:txBody>
      </p:sp>
      <p:sp>
        <p:nvSpPr>
          <p:cNvPr id="3"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14931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marL="347472" indent="-347472">
              <a:spcBef>
                <a:spcPts val="600"/>
              </a:spcBef>
              <a:spcAft>
                <a:spcPts val="600"/>
              </a:spcAft>
              <a:defRPr sz="2400">
                <a:solidFill>
                  <a:srgbClr val="50565C"/>
                </a:solidFill>
              </a:defRPr>
            </a:lvl1pPr>
            <a:lvl2pPr marL="740664" indent="-283464">
              <a:spcBef>
                <a:spcPts val="600"/>
              </a:spcBef>
              <a:spcAft>
                <a:spcPts val="600"/>
              </a:spcAft>
              <a:defRPr sz="2000">
                <a:solidFill>
                  <a:srgbClr val="50565C"/>
                </a:solidFill>
              </a:defRPr>
            </a:lvl2pPr>
            <a:lvl3pPr marL="1143000" indent="-283464">
              <a:spcBef>
                <a:spcPts val="600"/>
              </a:spcBef>
              <a:spcAft>
                <a:spcPts val="600"/>
              </a:spcAft>
              <a:defRPr>
                <a:solidFill>
                  <a:srgbClr val="50565C"/>
                </a:solidFill>
              </a:defRPr>
            </a:lvl3pPr>
            <a:lvl4pPr>
              <a:spcBef>
                <a:spcPts val="600"/>
              </a:spcBef>
              <a:spcAft>
                <a:spcPts val="600"/>
              </a:spcAft>
              <a:defRPr>
                <a:solidFill>
                  <a:srgbClr val="50565C"/>
                </a:solidFill>
              </a:defRPr>
            </a:lvl4pPr>
            <a:lvl5pPr>
              <a:spcBef>
                <a:spcPts val="600"/>
              </a:spcBef>
              <a:spcAft>
                <a:spcPts val="600"/>
              </a:spcAft>
              <a:defRPr>
                <a:solidFill>
                  <a:srgbClr val="5056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3246047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C7A6979B-52F8-41C8-A513-77A4774F44E6}" type="datetimeFigureOut">
              <a:rPr lang="en-US">
                <a:solidFill>
                  <a:srgbClr val="50565C"/>
                </a:solidFill>
                <a:latin typeface="Calibri"/>
              </a:rPr>
              <a:pPr fontAlgn="auto">
                <a:spcBef>
                  <a:spcPts val="0"/>
                </a:spcBef>
                <a:spcAft>
                  <a:spcPts val="0"/>
                </a:spcAft>
              </a:pPr>
              <a:t>9/24/2017</a:t>
            </a:fld>
            <a:endParaRPr lang="en-US">
              <a:solidFill>
                <a:srgbClr val="50565C"/>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srgbClr val="50565C"/>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E70D0D75-51C0-4909-B9A6-C93F5FD2889A}" type="slidenum">
              <a:rPr lang="en-US">
                <a:solidFill>
                  <a:srgbClr val="50565C"/>
                </a:solidFill>
                <a:latin typeface="Calibri"/>
              </a:rPr>
              <a:pPr fontAlgn="auto">
                <a:spcBef>
                  <a:spcPts val="0"/>
                </a:spcBef>
                <a:spcAft>
                  <a:spcPts val="0"/>
                </a:spcAft>
              </a:pPr>
              <a:t>‹#›</a:t>
            </a:fld>
            <a:endParaRPr lang="en-US">
              <a:solidFill>
                <a:srgbClr val="50565C"/>
              </a:solidFill>
              <a:latin typeface="Calibri"/>
            </a:endParaRPr>
          </a:p>
        </p:txBody>
      </p:sp>
    </p:spTree>
    <p:extLst>
      <p:ext uri="{BB962C8B-B14F-4D97-AF65-F5344CB8AC3E}">
        <p14:creationId xmlns:p14="http://schemas.microsoft.com/office/powerpoint/2010/main" val="3618421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5592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E7C231D0-3C0F-47C5-BA58-778BCF03A578}" type="slidenum">
              <a:rPr lang="en-US" smtClean="0">
                <a:solidFill>
                  <a:srgbClr val="50565C"/>
                </a:solidFill>
                <a:latin typeface="Calibri"/>
              </a:rPr>
              <a:pPr fontAlgn="auto">
                <a:spcBef>
                  <a:spcPts val="0"/>
                </a:spcBef>
                <a:spcAft>
                  <a:spcPts val="0"/>
                </a:spcAft>
              </a:pPr>
              <a:t>‹#›</a:t>
            </a:fld>
            <a:endParaRPr lang="en-US" dirty="0">
              <a:solidFill>
                <a:srgbClr val="50565C"/>
              </a:solidFill>
              <a:latin typeface="Calibri"/>
            </a:endParaRPr>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3199903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EERE Black Slide Cover">
    <p:spTree>
      <p:nvGrpSpPr>
        <p:cNvPr id="1" name=""/>
        <p:cNvGrpSpPr/>
        <p:nvPr/>
      </p:nvGrpSpPr>
      <p:grpSpPr>
        <a:xfrm>
          <a:off x="0" y="0"/>
          <a:ext cx="0" cy="0"/>
          <a:chOff x="0" y="0"/>
          <a:chExt cx="0" cy="0"/>
        </a:xfrm>
      </p:grpSpPr>
      <p:sp>
        <p:nvSpPr>
          <p:cNvPr id="5" name="Rectangle 19"/>
          <p:cNvSpPr/>
          <p:nvPr/>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553200"/>
            <a:ext cx="9144000" cy="3048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 y="6553200"/>
            <a:ext cx="7416800"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fontAlgn="auto">
              <a:spcBef>
                <a:spcPts val="0"/>
              </a:spcBef>
              <a:spcAft>
                <a:spcPts val="0"/>
              </a:spcAft>
            </a:pPr>
            <a:fld id="{24289C06-C21E-485E-9AAF-A99C6B017E3B}" type="slidenum">
              <a:rPr lang="en-US" smtClean="0">
                <a:solidFill>
                  <a:prstClr val="white"/>
                </a:solidFill>
                <a:latin typeface="Calibri"/>
                <a:cs typeface="Calibri"/>
              </a:rPr>
              <a:pPr fontAlgn="auto">
                <a:spcBef>
                  <a:spcPts val="0"/>
                </a:spcBef>
                <a:spcAft>
                  <a:spcPts val="0"/>
                </a:spcAft>
              </a:pPr>
              <a:t>‹#›</a:t>
            </a:fld>
            <a:r>
              <a:rPr lang="en-US" dirty="0" smtClean="0">
                <a:solidFill>
                  <a:prstClr val="white"/>
                </a:solidFill>
                <a:latin typeface="Calibri"/>
                <a:cs typeface="Calibri"/>
              </a:rPr>
              <a:t> | Weatherization Assistance Program Quality Work Plan</a:t>
            </a:r>
            <a:endParaRPr lang="en-US" dirty="0">
              <a:solidFill>
                <a:prstClr val="white"/>
              </a:solidFill>
            </a:endParaRPr>
          </a:p>
        </p:txBody>
      </p:sp>
      <p:sp>
        <p:nvSpPr>
          <p:cNvPr id="8" name="Text Placeholder 9"/>
          <p:cNvSpPr txBox="1">
            <a:spLocks/>
          </p:cNvSpPr>
          <p:nvPr/>
        </p:nvSpPr>
        <p:spPr>
          <a:xfrm>
            <a:off x="5476875" y="6553200"/>
            <a:ext cx="3667125" cy="304800"/>
          </a:xfrm>
          <a:prstGeom prst="rect">
            <a:avLst/>
          </a:prstGeom>
        </p:spPr>
        <p:txBody>
          <a:bodyPr>
            <a:normAutofit/>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smtClean="0">
                <a:solidFill>
                  <a:prstClr val="white"/>
                </a:solidFill>
                <a:latin typeface="Calibri"/>
                <a:cs typeface="Calibri"/>
              </a:rPr>
              <a:t>eere.energy.gov</a:t>
            </a:r>
            <a:endParaRPr lang="en-US" dirty="0">
              <a:solidFill>
                <a:prstClr val="white"/>
              </a:solidFill>
              <a:latin typeface="Calibri"/>
              <a:cs typeface="Calibri"/>
            </a:endParaRPr>
          </a:p>
        </p:txBody>
      </p:sp>
      <p:pic>
        <p:nvPicPr>
          <p:cNvPr id="21" name="Picture 2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smtClean="0"/>
              <a:t>Headline</a:t>
            </a:r>
            <a:endParaRPr lang="en-US" dirty="0"/>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smtClean="0"/>
              <a:t>Date</a:t>
            </a:r>
            <a:endParaRPr lang="en-US" dirty="0"/>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smtClean="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smtClean="0"/>
              <a:t>Position</a:t>
            </a:r>
          </a:p>
        </p:txBody>
      </p:sp>
      <p:pic>
        <p:nvPicPr>
          <p:cNvPr id="25" name="Picture 24" descr="Weatherization Assistance Program logo"/>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91000" y="3886200"/>
            <a:ext cx="1085141" cy="1685172"/>
          </a:xfrm>
          <a:prstGeom prst="rect">
            <a:avLst/>
          </a:prstGeom>
        </p:spPr>
      </p:pic>
    </p:spTree>
    <p:extLst>
      <p:ext uri="{BB962C8B-B14F-4D97-AF65-F5344CB8AC3E}">
        <p14:creationId xmlns:p14="http://schemas.microsoft.com/office/powerpoint/2010/main" val="2691082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defRPr sz="2600">
                <a:solidFill>
                  <a:schemeClr val="tx1">
                    <a:lumMod val="50000"/>
                  </a:schemeClr>
                </a:solidFill>
              </a:defRPr>
            </a:lvl1pPr>
            <a:lvl2pPr marL="742950" indent="-285750">
              <a:buFont typeface="Wingdings" charset="2"/>
              <a:buChar char="§"/>
              <a:defRPr sz="2400">
                <a:solidFill>
                  <a:schemeClr val="tx1">
                    <a:lumMod val="50000"/>
                  </a:schemeClr>
                </a:solidFill>
              </a:defRPr>
            </a:lvl2pPr>
            <a:lvl3pPr>
              <a:defRPr sz="2000">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2367727" y="6629310"/>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31743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1389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smtClean="0"/>
              <a:t>Click to edit Master title style</a:t>
            </a:r>
            <a:endParaRPr lang="en-US" dirty="0"/>
          </a:p>
        </p:txBody>
      </p:sp>
      <p:sp>
        <p:nvSpPr>
          <p:cNvPr id="3" name="TextBox 2"/>
          <p:cNvSpPr txBox="1"/>
          <p:nvPr/>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spcBef>
                <a:spcPts val="600"/>
              </a:spcBef>
              <a:spcAft>
                <a:spcPts val="600"/>
              </a:spcAft>
              <a:defRPr>
                <a:solidFill>
                  <a:schemeClr val="tx1"/>
                </a:solidFill>
              </a:defRPr>
            </a:lvl1pPr>
            <a:lvl2pPr>
              <a:spcBef>
                <a:spcPts val="600"/>
              </a:spcBef>
              <a:spcAft>
                <a:spcPts val="600"/>
              </a:spcAft>
              <a:defRPr>
                <a:solidFill>
                  <a:schemeClr val="tx1"/>
                </a:solidFill>
              </a:defRPr>
            </a:lvl2pPr>
            <a:lvl3pPr>
              <a:spcBef>
                <a:spcPts val="600"/>
              </a:spcBef>
              <a:spcAft>
                <a:spcPts val="600"/>
              </a:spcAft>
              <a:defRPr>
                <a:solidFill>
                  <a:schemeClr val="tx1"/>
                </a:solidFill>
              </a:defRPr>
            </a:lvl3pPr>
            <a:lvl4pPr>
              <a:spcBef>
                <a:spcPts val="600"/>
              </a:spcBef>
              <a:spcAft>
                <a:spcPts val="600"/>
              </a:spcAft>
              <a:defRPr>
                <a:solidFill>
                  <a:schemeClr val="tx1"/>
                </a:solidFill>
              </a:defRPr>
            </a:lvl4pPr>
            <a:lvl5pPr>
              <a:spcBef>
                <a:spcPts val="600"/>
              </a:spcBef>
              <a:spcAft>
                <a:spcPts val="600"/>
              </a:spcAft>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9345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24465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5384800" cy="901700"/>
          </a:xfrm>
        </p:spPr>
        <p:txBody>
          <a:bodyPr/>
          <a:lstStyle/>
          <a:p>
            <a:r>
              <a:rPr lang="en-US" smtClean="0"/>
              <a:t>Click to edit Master title style</a:t>
            </a:r>
            <a:endParaRPr lang="en-US" dirty="0"/>
          </a:p>
        </p:txBody>
      </p:sp>
      <p:sp>
        <p:nvSpPr>
          <p:cNvPr id="3"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2099393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marL="347472" indent="-347472">
              <a:spcBef>
                <a:spcPts val="600"/>
              </a:spcBef>
              <a:spcAft>
                <a:spcPts val="600"/>
              </a:spcAft>
              <a:defRPr sz="2400">
                <a:solidFill>
                  <a:srgbClr val="50565C"/>
                </a:solidFill>
              </a:defRPr>
            </a:lvl1pPr>
            <a:lvl2pPr marL="740664" indent="-283464">
              <a:spcBef>
                <a:spcPts val="600"/>
              </a:spcBef>
              <a:spcAft>
                <a:spcPts val="600"/>
              </a:spcAft>
              <a:defRPr sz="2000">
                <a:solidFill>
                  <a:srgbClr val="50565C"/>
                </a:solidFill>
              </a:defRPr>
            </a:lvl2pPr>
            <a:lvl3pPr marL="1143000" indent="-283464">
              <a:spcBef>
                <a:spcPts val="600"/>
              </a:spcBef>
              <a:spcAft>
                <a:spcPts val="600"/>
              </a:spcAft>
              <a:defRPr>
                <a:solidFill>
                  <a:srgbClr val="50565C"/>
                </a:solidFill>
              </a:defRPr>
            </a:lvl3pPr>
            <a:lvl4pPr>
              <a:spcBef>
                <a:spcPts val="600"/>
              </a:spcBef>
              <a:spcAft>
                <a:spcPts val="600"/>
              </a:spcAft>
              <a:defRPr>
                <a:solidFill>
                  <a:srgbClr val="50565C"/>
                </a:solidFill>
              </a:defRPr>
            </a:lvl4pPr>
            <a:lvl5pPr>
              <a:spcBef>
                <a:spcPts val="600"/>
              </a:spcBef>
              <a:spcAft>
                <a:spcPts val="600"/>
              </a:spcAft>
              <a:defRPr>
                <a:solidFill>
                  <a:srgbClr val="50565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444156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C7A6979B-52F8-41C8-A513-77A4774F44E6}" type="datetimeFigureOut">
              <a:rPr lang="en-US">
                <a:solidFill>
                  <a:srgbClr val="50565C"/>
                </a:solidFill>
                <a:latin typeface="Calibri"/>
              </a:rPr>
              <a:pPr fontAlgn="auto">
                <a:spcBef>
                  <a:spcPts val="0"/>
                </a:spcBef>
                <a:spcAft>
                  <a:spcPts val="0"/>
                </a:spcAft>
              </a:pPr>
              <a:t>9/24/2017</a:t>
            </a:fld>
            <a:endParaRPr lang="en-US">
              <a:solidFill>
                <a:srgbClr val="50565C"/>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srgbClr val="50565C"/>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E70D0D75-51C0-4909-B9A6-C93F5FD2889A}" type="slidenum">
              <a:rPr lang="en-US">
                <a:solidFill>
                  <a:srgbClr val="50565C"/>
                </a:solidFill>
                <a:latin typeface="Calibri"/>
              </a:rPr>
              <a:pPr fontAlgn="auto">
                <a:spcBef>
                  <a:spcPts val="0"/>
                </a:spcBef>
                <a:spcAft>
                  <a:spcPts val="0"/>
                </a:spcAft>
              </a:pPr>
              <a:t>‹#›</a:t>
            </a:fld>
            <a:endParaRPr lang="en-US">
              <a:solidFill>
                <a:srgbClr val="50565C"/>
              </a:solidFill>
              <a:latin typeface="Calibri"/>
            </a:endParaRPr>
          </a:p>
        </p:txBody>
      </p:sp>
    </p:spTree>
    <p:extLst>
      <p:ext uri="{BB962C8B-B14F-4D97-AF65-F5344CB8AC3E}">
        <p14:creationId xmlns:p14="http://schemas.microsoft.com/office/powerpoint/2010/main" val="3081359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712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6"/>
          <p:cNvSpPr>
            <a:spLocks noGrp="1" noChangeArrowheads="1"/>
          </p:cNvSpPr>
          <p:nvPr>
            <p:ph type="sldNum" sz="quarter" idx="10"/>
          </p:nvPr>
        </p:nvSpPr>
        <p:spPr>
          <a:xfrm>
            <a:off x="8305800" y="6565900"/>
            <a:ext cx="5334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auto">
              <a:spcBef>
                <a:spcPts val="0"/>
              </a:spcBef>
              <a:spcAft>
                <a:spcPts val="0"/>
              </a:spcAft>
            </a:pPr>
            <a:fld id="{E7C231D0-3C0F-47C5-BA58-778BCF03A578}" type="slidenum">
              <a:rPr lang="en-US" smtClean="0">
                <a:solidFill>
                  <a:srgbClr val="50565C"/>
                </a:solidFill>
                <a:latin typeface="Calibri"/>
              </a:rPr>
              <a:pPr fontAlgn="auto">
                <a:spcBef>
                  <a:spcPts val="0"/>
                </a:spcBef>
                <a:spcAft>
                  <a:spcPts val="0"/>
                </a:spcAft>
              </a:pPr>
              <a:t>‹#›</a:t>
            </a:fld>
            <a:endParaRPr lang="en-US" dirty="0">
              <a:solidFill>
                <a:srgbClr val="50565C"/>
              </a:solidFill>
              <a:latin typeface="Calibri"/>
            </a:endParaRPr>
          </a:p>
        </p:txBody>
      </p:sp>
      <p:sp>
        <p:nvSpPr>
          <p:cNvPr id="4" name="Title 5"/>
          <p:cNvSpPr txBox="1">
            <a:spLocks/>
          </p:cNvSpPr>
          <p:nvPr/>
        </p:nvSpPr>
        <p:spPr bwMode="auto">
          <a:xfrm>
            <a:off x="558800" y="849313"/>
            <a:ext cx="6324600" cy="304800"/>
          </a:xfrm>
          <a:prstGeom prst="rect">
            <a:avLst/>
          </a:prstGeom>
          <a:noFill/>
          <a:ln w="9525">
            <a:noFill/>
            <a:miter lim="800000"/>
            <a:headEnd/>
            <a:tailEnd/>
          </a:ln>
        </p:spPr>
        <p:txBody>
          <a:bodyPr lIns="0" tIns="0" rIns="0" bIns="0" anchor="ctr"/>
          <a:lstStyle/>
          <a:p>
            <a:pPr eaLnBrk="0" fontAlgn="auto" hangingPunct="0">
              <a:spcBef>
                <a:spcPts val="0"/>
              </a:spcBef>
              <a:spcAft>
                <a:spcPts val="0"/>
              </a:spcAft>
            </a:pPr>
            <a:r>
              <a:rPr lang="en-US" sz="1200" dirty="0">
                <a:solidFill>
                  <a:prstClr val="white"/>
                </a:solidFill>
                <a:latin typeface="Calibri"/>
              </a:rPr>
              <a:t>Training and Technical Assistance</a:t>
            </a:r>
          </a:p>
        </p:txBody>
      </p:sp>
    </p:spTree>
    <p:extLst>
      <p:ext uri="{BB962C8B-B14F-4D97-AF65-F5344CB8AC3E}">
        <p14:creationId xmlns:p14="http://schemas.microsoft.com/office/powerpoint/2010/main" val="4170153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userDrawn="1"/>
        </p:nvPicPr>
        <p:blipFill>
          <a:blip r:embed="rId2" cstate="email"/>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email"/>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email"/>
          <a:srcRect/>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email"/>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email"/>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email">
            <a:extLst>
              <a:ext uri="{28A0092B-C50C-407E-A947-70E740481C1C}">
                <a14:useLocalDpi xmlns:a14="http://schemas.microsoft.com/office/drawing/2010/main" val="0"/>
              </a:ext>
            </a:extLst>
          </a:blip>
          <a:srcRect/>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email">
            <a:extLst>
              <a:ext uri="{28A0092B-C50C-407E-A947-70E740481C1C}">
                <a14:useLocalDpi xmlns:a14="http://schemas.microsoft.com/office/drawing/2010/main" val="0"/>
              </a:ext>
            </a:extLst>
          </a:blip>
          <a:srcRect/>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81448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defRPr>
                <a:latin typeface="Arial "/>
              </a:defRPr>
            </a:lvl1pPr>
            <a:lvl2pPr>
              <a:defRPr>
                <a:latin typeface="Arial "/>
              </a:defRPr>
            </a:lvl2pPr>
            <a:lvl3pPr>
              <a:defRPr>
                <a:latin typeface="Arial "/>
              </a:defRPr>
            </a:lvl3pPr>
            <a:lvl4pPr>
              <a:defRPr>
                <a:latin typeface="Arial "/>
              </a:defRPr>
            </a:lvl4pPr>
            <a:lvl5pPr>
              <a:defRPr>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848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atin typeface="Arial "/>
              </a:defRPr>
            </a:lvl1pPr>
          </a:lstStyle>
          <a:p>
            <a:pPr lvl="0"/>
            <a:r>
              <a:rPr lang="en-US" dirty="0"/>
              <a:t>Click to edit Master text styles</a:t>
            </a:r>
          </a:p>
        </p:txBody>
      </p:sp>
    </p:spTree>
    <p:extLst>
      <p:ext uri="{BB962C8B-B14F-4D97-AF65-F5344CB8AC3E}">
        <p14:creationId xmlns:p14="http://schemas.microsoft.com/office/powerpoint/2010/main" val="407648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3200400" y="0"/>
            <a:ext cx="2133600"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1905000"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5334000" y="1524000"/>
            <a:ext cx="2133600"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143000"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7467600" y="1524000"/>
            <a:ext cx="1676400"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066800" y="0"/>
            <a:ext cx="2133600"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3200400" y="1524000"/>
            <a:ext cx="2133600"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sp>
        <p:nvSpPr>
          <p:cNvPr id="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Text Placeholder 9"/>
          <p:cNvSpPr txBox="1">
            <a:spLocks/>
          </p:cNvSpPr>
          <p:nvPr/>
        </p:nvSpPr>
        <p:spPr>
          <a:xfrm>
            <a:off x="130175" y="6616700"/>
            <a:ext cx="72866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defTabSz="457200" fontAlgn="auto">
              <a:spcBef>
                <a:spcPct val="20000"/>
              </a:spcBef>
              <a:spcAft>
                <a:spcPts val="0"/>
              </a:spcAft>
              <a:buFont typeface="Arial"/>
              <a:buNone/>
              <a:defRPr/>
            </a:pPr>
            <a:fld id="{24289C06-C21E-485E-9AAF-A99C6B017E3B}" type="slidenum">
              <a:rPr lang="en-US" smtClean="0">
                <a:solidFill>
                  <a:prstClr val="white"/>
                </a:solidFill>
                <a:latin typeface="Calibri"/>
                <a:cs typeface="Calibri"/>
              </a:rPr>
              <a:pPr marL="342900" indent="-342900" defTabSz="457200" fontAlgn="auto">
                <a:spcBef>
                  <a:spcPct val="20000"/>
                </a:spcBef>
                <a:spcAft>
                  <a:spcPts val="0"/>
                </a:spcAft>
                <a:buFont typeface="Arial"/>
                <a:buNone/>
                <a:defRPr/>
              </a:pPr>
              <a:t>‹#›</a:t>
            </a:fld>
            <a:r>
              <a:rPr lang="en-US" dirty="0">
                <a:solidFill>
                  <a:prstClr val="white"/>
                </a:solidFill>
                <a:latin typeface="Calibri"/>
                <a:cs typeface="Calibri"/>
              </a:rPr>
              <a:t> | Energy Efficiency and Renewable Energy</a:t>
            </a:r>
          </a:p>
        </p:txBody>
      </p:sp>
      <p:sp>
        <p:nvSpPr>
          <p:cNvPr id="8" name="Text Placeholder 9"/>
          <p:cNvSpPr txBox="1">
            <a:spLocks/>
          </p:cNvSpPr>
          <p:nvPr/>
        </p:nvSpPr>
        <p:spPr>
          <a:xfrm>
            <a:off x="5476875" y="6616700"/>
            <a:ext cx="3667125"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fontAlgn="auto">
              <a:spcBef>
                <a:spcPct val="20000"/>
              </a:spcBef>
              <a:spcAft>
                <a:spcPts val="0"/>
              </a:spcAft>
              <a:buFont typeface="Arial"/>
              <a:buNone/>
              <a:defRPr/>
            </a:pPr>
            <a:r>
              <a:rPr lang="en-US" dirty="0">
                <a:solidFill>
                  <a:prstClr val="white"/>
                </a:solidFill>
                <a:latin typeface="Calibri"/>
                <a:cs typeface="Calibri"/>
              </a:rPr>
              <a:t>eere.energy.gov</a:t>
            </a: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562600" y="477001"/>
            <a:ext cx="3352800" cy="492725"/>
          </a:xfrm>
          <a:prstGeom prst="rect">
            <a:avLst/>
          </a:prstGeom>
        </p:spPr>
      </p:pic>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atin typeface="Arial" pitchFamily="34" charset="0"/>
                <a:cs typeface="Arial" pitchFamily="34" charset="0"/>
              </a:defRPr>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atin typeface="Arial" pitchFamily="34" charset="0"/>
                <a:cs typeface="Arial" pitchFamily="34" charset="0"/>
              </a:defRPr>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latin typeface="Arial" pitchFamily="34" charset="0"/>
                <a:cs typeface="Arial" pitchFamily="34" charset="0"/>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latin typeface="Arial" pitchFamily="34" charset="0"/>
                <a:cs typeface="Arial" pitchFamily="34" charset="0"/>
              </a:defRPr>
            </a:lvl1pPr>
          </a:lstStyle>
          <a:p>
            <a:pPr lvl="0"/>
            <a:r>
              <a:rPr lang="en-US" dirty="0"/>
              <a:t>Position</a:t>
            </a:r>
          </a:p>
        </p:txBody>
      </p:sp>
    </p:spTree>
    <p:extLst>
      <p:ext uri="{BB962C8B-B14F-4D97-AF65-F5344CB8AC3E}">
        <p14:creationId xmlns:p14="http://schemas.microsoft.com/office/powerpoint/2010/main" val="184246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tx1"/>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defTabSz="457200" fontAlgn="auto">
              <a:spcBef>
                <a:spcPct val="20000"/>
              </a:spcBef>
              <a:spcAft>
                <a:spcPts val="0"/>
              </a:spcAft>
              <a:buFont typeface="Arial"/>
              <a:buNone/>
            </a:pPr>
            <a:endParaRPr lang="en-US" sz="2323" b="1" dirty="0">
              <a:solidFill>
                <a:srgbClr val="FFFFFF"/>
              </a:solidFill>
              <a:latin typeface="Arial Narrow"/>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lvl1pPr>
              <a:defRPr sz="2400">
                <a:solidFill>
                  <a:schemeClr val="tx1"/>
                </a:solidFill>
                <a:latin typeface="Arial" pitchFamily="34" charset="0"/>
                <a:cs typeface="Arial" pitchFamily="34" charset="0"/>
              </a:defRPr>
            </a:lvl1pPr>
            <a:lvl2pPr>
              <a:defRPr sz="24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400">
                <a:solidFill>
                  <a:schemeClr val="tx1"/>
                </a:solidFill>
                <a:latin typeface="Arial" pitchFamily="34" charset="0"/>
                <a:cs typeface="Arial" pitchFamily="34" charset="0"/>
              </a:defRPr>
            </a:lvl4pPr>
            <a:lvl5pPr>
              <a:defRPr sz="24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994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solidFill>
                  <a:schemeClr val="tx1"/>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2030333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3.jpeg"/><Relationship Id="rId5" Type="http://schemas.openxmlformats.org/officeDocument/2006/relationships/slideLayout" Target="../slideLayouts/slideLayout14.xml"/><Relationship Id="rId10" Type="http://schemas.openxmlformats.org/officeDocument/2006/relationships/theme" Target="../theme/theme4.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3.jpeg"/><Relationship Id="rId5" Type="http://schemas.openxmlformats.org/officeDocument/2006/relationships/slideLayout" Target="../slideLayouts/slideLayout23.xml"/><Relationship Id="rId10"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
        <p:nvSpPr>
          <p:cNvPr id="9" name="Text Placeholder 9"/>
          <p:cNvSpPr txBox="1">
            <a:spLocks/>
          </p:cNvSpPr>
          <p:nvPr userDrawn="1"/>
        </p:nvSpPr>
        <p:spPr>
          <a:xfrm>
            <a:off x="42334" y="6553200"/>
            <a:ext cx="5672665" cy="220222"/>
          </a:xfrm>
          <a:prstGeom prst="rect">
            <a:avLst/>
          </a:prstGeom>
        </p:spPr>
        <p:txBody>
          <a:bodyPr>
            <a:prstTxWarp prst="textNoShape">
              <a:avLst/>
            </a:prstTxWarp>
            <a:normAutofit lnSpcReduction="10000"/>
          </a:bodyPr>
          <a:lstStyle/>
          <a:p>
            <a:pPr marL="342900" indent="-342900" algn="l" defTabSz="457200" fontAlgn="base">
              <a:lnSpc>
                <a:spcPct val="90000"/>
              </a:lnSpc>
              <a:spcBef>
                <a:spcPct val="20000"/>
              </a:spcBef>
              <a:spcAft>
                <a:spcPct val="0"/>
              </a:spcAft>
              <a:buFont typeface="Arial" pitchFamily="-106" charset="0"/>
              <a:buNone/>
            </a:pPr>
            <a:fld id="{1EF35371-194E-174F-9528-630C4585B8CC}" type="slidenum">
              <a:rPr lang="en-US" sz="1000" smtClean="0">
                <a:solidFill>
                  <a:srgbClr val="50565C"/>
                </a:solidFill>
                <a:latin typeface="Calibri"/>
                <a:ea typeface="Arial" pitchFamily="-106" charset="0"/>
                <a:cs typeface="Calibri"/>
              </a:rPr>
              <a:pPr marL="342900" indent="-342900" algn="l" defTabSz="457200" fontAlgn="base">
                <a:lnSpc>
                  <a:spcPct val="90000"/>
                </a:lnSpc>
                <a:spcBef>
                  <a:spcPct val="20000"/>
                </a:spcBef>
                <a:spcAft>
                  <a:spcPct val="0"/>
                </a:spcAft>
                <a:buFont typeface="Arial" pitchFamily="-106" charset="0"/>
                <a:buNone/>
              </a:pPr>
              <a:t>‹#›</a:t>
            </a:fld>
            <a:r>
              <a:rPr lang="en-US" sz="1000" dirty="0">
                <a:solidFill>
                  <a:srgbClr val="50565C"/>
                </a:solidFill>
                <a:latin typeface="Calibri"/>
                <a:ea typeface="Arial" pitchFamily="-106" charset="0"/>
                <a:cs typeface="Calibri"/>
              </a:rPr>
              <a:t> | Weatherization Assistance</a:t>
            </a:r>
            <a:r>
              <a:rPr lang="en-US" sz="1000" baseline="0" dirty="0">
                <a:solidFill>
                  <a:srgbClr val="50565C"/>
                </a:solidFill>
                <a:latin typeface="Calibri"/>
                <a:ea typeface="Arial" pitchFamily="-106" charset="0"/>
                <a:cs typeface="Calibri"/>
              </a:rPr>
              <a:t> </a:t>
            </a:r>
            <a:r>
              <a:rPr lang="en-US" sz="1000" baseline="0" dirty="0" smtClean="0">
                <a:solidFill>
                  <a:srgbClr val="50565C"/>
                </a:solidFill>
                <a:latin typeface="Calibri"/>
                <a:ea typeface="Arial" pitchFamily="-106" charset="0"/>
                <a:cs typeface="Calibri"/>
              </a:rPr>
              <a:t>Program: WPN 17-7</a:t>
            </a:r>
            <a:endParaRPr lang="en-US" sz="1000" dirty="0">
              <a:solidFill>
                <a:srgbClr val="50565C"/>
              </a:solidFill>
              <a:latin typeface="Calibri"/>
              <a:ea typeface="Arial" pitchFamily="-106" charset="0"/>
              <a:cs typeface="Calibri"/>
            </a:endParaRPr>
          </a:p>
        </p:txBody>
      </p:sp>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3" r:id="rId2"/>
    <p:sldLayoutId id="2147483726"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
        <p:nvSpPr>
          <p:cNvPr id="9" name="Text Placeholder 9"/>
          <p:cNvSpPr txBox="1">
            <a:spLocks/>
          </p:cNvSpPr>
          <p:nvPr userDrawn="1"/>
        </p:nvSpPr>
        <p:spPr>
          <a:xfrm>
            <a:off x="42334" y="6553200"/>
            <a:ext cx="5672665" cy="220222"/>
          </a:xfrm>
          <a:prstGeom prst="rect">
            <a:avLst/>
          </a:prstGeom>
        </p:spPr>
        <p:txBody>
          <a:bodyPr>
            <a:prstTxWarp prst="textNoShape">
              <a:avLst/>
            </a:prstTxWarp>
            <a:normAutofit lnSpcReduction="10000"/>
          </a:bodyPr>
          <a:lstStyle/>
          <a:p>
            <a:pPr marL="342900" indent="-342900" algn="l" defTabSz="457200" fontAlgn="base">
              <a:lnSpc>
                <a:spcPct val="90000"/>
              </a:lnSpc>
              <a:spcBef>
                <a:spcPct val="20000"/>
              </a:spcBef>
              <a:spcAft>
                <a:spcPct val="0"/>
              </a:spcAft>
              <a:buFont typeface="Arial" pitchFamily="-106" charset="0"/>
              <a:buNone/>
            </a:pPr>
            <a:fld id="{1EF35371-194E-174F-9528-630C4585B8CC}" type="slidenum">
              <a:rPr lang="en-US" sz="1000" smtClean="0">
                <a:solidFill>
                  <a:srgbClr val="50565C"/>
                </a:solidFill>
                <a:latin typeface="Calibri"/>
                <a:ea typeface="Arial" pitchFamily="-106" charset="0"/>
                <a:cs typeface="Calibri"/>
              </a:rPr>
              <a:pPr marL="342900" indent="-342900" algn="l" defTabSz="457200" fontAlgn="base">
                <a:lnSpc>
                  <a:spcPct val="90000"/>
                </a:lnSpc>
                <a:spcBef>
                  <a:spcPct val="20000"/>
                </a:spcBef>
                <a:spcAft>
                  <a:spcPct val="0"/>
                </a:spcAft>
                <a:buFont typeface="Arial" pitchFamily="-106" charset="0"/>
                <a:buNone/>
              </a:pPr>
              <a:t>‹#›</a:t>
            </a:fld>
            <a:r>
              <a:rPr lang="en-US" sz="1000" dirty="0">
                <a:solidFill>
                  <a:srgbClr val="50565C"/>
                </a:solidFill>
                <a:latin typeface="Calibri"/>
                <a:ea typeface="Arial" pitchFamily="-106" charset="0"/>
                <a:cs typeface="Calibri"/>
              </a:rPr>
              <a:t> | Weatherization Assistance</a:t>
            </a:r>
            <a:r>
              <a:rPr lang="en-US" sz="1000" baseline="0" dirty="0">
                <a:solidFill>
                  <a:srgbClr val="50565C"/>
                </a:solidFill>
                <a:latin typeface="Calibri"/>
                <a:ea typeface="Arial" pitchFamily="-106" charset="0"/>
                <a:cs typeface="Calibri"/>
              </a:rPr>
              <a:t> Program: State Plan Submissions</a:t>
            </a:r>
            <a:endParaRPr lang="en-US" sz="1000" dirty="0">
              <a:solidFill>
                <a:srgbClr val="50565C"/>
              </a:solidFill>
              <a:latin typeface="Calibri"/>
              <a:ea typeface="Arial" pitchFamily="-106" charset="0"/>
              <a:cs typeface="Calibri"/>
            </a:endParaRPr>
          </a:p>
        </p:txBody>
      </p:sp>
    </p:spTree>
    <p:extLst>
      <p:ext uri="{BB962C8B-B14F-4D97-AF65-F5344CB8AC3E}">
        <p14:creationId xmlns:p14="http://schemas.microsoft.com/office/powerpoint/2010/main" val="270788158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Arial "/>
          <a:ea typeface="+mj-ea"/>
          <a:cs typeface="Arial "/>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a:lnSpc>
                <a:spcPct val="90000"/>
              </a:lnSpc>
              <a:spcBef>
                <a:spcPct val="20000"/>
              </a:spcBef>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a:lnSpc>
                  <a:spcPct val="90000"/>
                </a:lnSpc>
                <a:spcBef>
                  <a:spcPct val="20000"/>
                </a:spcBef>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dirty="0"/>
              <a:t>Content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12706529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l" defTabSz="457200" rtl="0" eaLnBrk="0" fontAlgn="base" hangingPunct="0">
        <a:lnSpc>
          <a:spcPts val="2800"/>
        </a:lnSpc>
        <a:spcBef>
          <a:spcPct val="0"/>
        </a:spcBef>
        <a:spcAft>
          <a:spcPct val="0"/>
        </a:spcAft>
        <a:defRPr sz="2800" b="1" i="0" kern="1200">
          <a:solidFill>
            <a:schemeClr val="tx1"/>
          </a:solidFill>
          <a:latin typeface="Arial" pitchFamily="34" charset="0"/>
          <a:ea typeface="+mj-ea"/>
          <a:cs typeface="Arial" pitchFamily="34" charset="0"/>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1"/>
          <p:cNvGrpSpPr>
            <a:grpSpLocks/>
          </p:cNvGrpSpPr>
          <p:nvPr/>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4" y="6532122"/>
            <a:ext cx="5748865" cy="241300"/>
          </a:xfrm>
          <a:prstGeom prst="rect">
            <a:avLst/>
          </a:prstGeom>
        </p:spPr>
        <p:txBody>
          <a:bodyPr>
            <a:prstTxWarp prst="textNoShape">
              <a:avLst/>
            </a:prstTxWarp>
            <a:normAutofit/>
          </a:bodyPr>
          <a:lstStyle/>
          <a:p>
            <a:pPr marL="342900" indent="-342900" defTabSz="457200">
              <a:lnSpc>
                <a:spcPct val="90000"/>
              </a:lnSpc>
              <a:spcBef>
                <a:spcPct val="20000"/>
              </a:spcBef>
              <a:buFont typeface="Arial" pitchFamily="-106" charset="0"/>
              <a:buNone/>
              <a:defRPr/>
            </a:pPr>
            <a:fld id="{1EF35371-194E-174F-9528-630C4585B8CC}" type="slidenum">
              <a:rPr lang="en-US" sz="1000">
                <a:solidFill>
                  <a:srgbClr val="50565C"/>
                </a:solidFill>
                <a:latin typeface="Calibri"/>
                <a:ea typeface="Arial" pitchFamily="-106" charset="0"/>
                <a:cs typeface="Calibri"/>
              </a:rPr>
              <a:pPr marL="342900" indent="-342900" defTabSz="457200">
                <a:lnSpc>
                  <a:spcPct val="90000"/>
                </a:lnSpc>
                <a:spcBef>
                  <a:spcPct val="20000"/>
                </a:spcBef>
                <a:buFont typeface="Arial" pitchFamily="-106" charset="0"/>
                <a:buNone/>
                <a:defRPr/>
              </a:pPr>
              <a:t>‹#›</a:t>
            </a:fld>
            <a:r>
              <a:rPr lang="en-US" sz="1000" dirty="0">
                <a:solidFill>
                  <a:srgbClr val="50565C"/>
                </a:solidFill>
                <a:latin typeface="Calibri"/>
                <a:ea typeface="Arial" pitchFamily="-106" charset="0"/>
                <a:cs typeface="Calibri"/>
              </a:rPr>
              <a:t> | </a:t>
            </a:r>
            <a:r>
              <a:rPr lang="en-US" sz="1000" dirty="0">
                <a:solidFill>
                  <a:srgbClr val="50565C"/>
                </a:solidFill>
                <a:latin typeface="Calibri"/>
              </a:rPr>
              <a:t>Weatherization Assistance Program Quality Work Plan</a:t>
            </a:r>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381000" y="0"/>
            <a:ext cx="8305800" cy="685800"/>
          </a:xfrm>
          <a:prstGeom prst="rect">
            <a:avLst/>
          </a:prstGeom>
        </p:spPr>
        <p:txBody>
          <a:bodyPr vert="horz" lIns="91440" tIns="45720" rIns="91440" bIns="45720" rtlCol="0" anchor="ctr">
            <a:normAutofit/>
          </a:bodyPr>
          <a:lstStyle/>
          <a:p>
            <a:r>
              <a:rPr lang="en-US" dirty="0" smtClean="0"/>
              <a:t>Content</a:t>
            </a:r>
            <a:endParaRPr lang="en-US" dirty="0"/>
          </a:p>
        </p:txBody>
      </p:sp>
      <p:pic>
        <p:nvPicPr>
          <p:cNvPr id="11" name="Picture 1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389042443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timing>
    <p:tnLst>
      <p:par>
        <p:cTn id="1" dur="indefinite" restart="never" nodeType="tmRoot"/>
      </p:par>
    </p:tnLst>
  </p:timing>
  <p:txStyles>
    <p:title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21"/>
          <p:cNvGrpSpPr>
            <a:grpSpLocks/>
          </p:cNvGrpSpPr>
          <p:nvPr/>
        </p:nvGrpSpPr>
        <p:grpSpPr bwMode="auto">
          <a:xfrm flipH="1" flipV="1">
            <a:off x="0" y="656987"/>
            <a:ext cx="9144000" cy="55563"/>
            <a:chOff x="0" y="832104"/>
            <a:chExt cx="9144000" cy="54864"/>
          </a:xfrm>
          <a:solidFill>
            <a:schemeClr val="accent4"/>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4" y="6532122"/>
            <a:ext cx="5748865" cy="241300"/>
          </a:xfrm>
          <a:prstGeom prst="rect">
            <a:avLst/>
          </a:prstGeom>
        </p:spPr>
        <p:txBody>
          <a:bodyPr>
            <a:prstTxWarp prst="textNoShape">
              <a:avLst/>
            </a:prstTxWarp>
            <a:normAutofit/>
          </a:bodyPr>
          <a:lstStyle/>
          <a:p>
            <a:pPr marL="342900" indent="-342900" defTabSz="457200">
              <a:lnSpc>
                <a:spcPct val="90000"/>
              </a:lnSpc>
              <a:spcBef>
                <a:spcPct val="20000"/>
              </a:spcBef>
              <a:buFont typeface="Arial" pitchFamily="-106" charset="0"/>
              <a:buNone/>
              <a:defRPr/>
            </a:pPr>
            <a:fld id="{1EF35371-194E-174F-9528-630C4585B8CC}" type="slidenum">
              <a:rPr lang="en-US" sz="1000">
                <a:solidFill>
                  <a:srgbClr val="50565C"/>
                </a:solidFill>
                <a:latin typeface="Calibri"/>
                <a:ea typeface="Arial" pitchFamily="-106" charset="0"/>
                <a:cs typeface="Calibri"/>
              </a:rPr>
              <a:pPr marL="342900" indent="-342900" defTabSz="457200">
                <a:lnSpc>
                  <a:spcPct val="90000"/>
                </a:lnSpc>
                <a:spcBef>
                  <a:spcPct val="20000"/>
                </a:spcBef>
                <a:buFont typeface="Arial" pitchFamily="-106" charset="0"/>
                <a:buNone/>
                <a:defRPr/>
              </a:pPr>
              <a:t>‹#›</a:t>
            </a:fld>
            <a:r>
              <a:rPr lang="en-US" sz="1000" dirty="0">
                <a:solidFill>
                  <a:srgbClr val="50565C"/>
                </a:solidFill>
                <a:latin typeface="Calibri"/>
                <a:ea typeface="Arial" pitchFamily="-106" charset="0"/>
                <a:cs typeface="Calibri"/>
              </a:rPr>
              <a:t> | </a:t>
            </a:r>
            <a:r>
              <a:rPr lang="en-US" sz="1000" dirty="0">
                <a:solidFill>
                  <a:srgbClr val="50565C"/>
                </a:solidFill>
                <a:latin typeface="Calibri"/>
              </a:rPr>
              <a:t>Weatherization Assistance Program Quality Work Plan</a:t>
            </a:r>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381000" y="0"/>
            <a:ext cx="8305800" cy="685800"/>
          </a:xfrm>
          <a:prstGeom prst="rect">
            <a:avLst/>
          </a:prstGeom>
        </p:spPr>
        <p:txBody>
          <a:bodyPr vert="horz" lIns="91440" tIns="45720" rIns="91440" bIns="45720" rtlCol="0" anchor="ctr">
            <a:normAutofit/>
          </a:bodyPr>
          <a:lstStyle/>
          <a:p>
            <a:r>
              <a:rPr lang="en-US" dirty="0" smtClean="0"/>
              <a:t>Content</a:t>
            </a:r>
            <a:endParaRPr lang="en-US" dirty="0"/>
          </a:p>
        </p:txBody>
      </p:sp>
      <p:pic>
        <p:nvPicPr>
          <p:cNvPr id="11" name="Picture 10" descr="U.S. Department of Energy, Office of Energy Efficiency and Renewable Energy logo"/>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7" y="6308608"/>
            <a:ext cx="2743215" cy="402070"/>
          </a:xfrm>
          <a:prstGeom prst="rect">
            <a:avLst/>
          </a:prstGeom>
        </p:spPr>
      </p:pic>
    </p:spTree>
    <p:extLst>
      <p:ext uri="{BB962C8B-B14F-4D97-AF65-F5344CB8AC3E}">
        <p14:creationId xmlns:p14="http://schemas.microsoft.com/office/powerpoint/2010/main" val="48467224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iming>
    <p:tnLst>
      <p:par>
        <p:cTn id="1" dur="indefinite" restart="never" nodeType="tmRoot"/>
      </p:par>
    </p:tnLst>
  </p:timing>
  <p:txStyles>
    <p:title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228600" y="4267200"/>
            <a:ext cx="3886200" cy="1441185"/>
          </a:xfrm>
          <a:prstGeom prst="rect">
            <a:avLst/>
          </a:prstGeom>
        </p:spPr>
        <p:txBody>
          <a:bodyPr/>
          <a:lstStyle/>
          <a:p>
            <a:pPr marL="0" indent="0">
              <a:buNone/>
            </a:pPr>
            <a:r>
              <a:rPr lang="en-US" sz="2000" dirty="0"/>
              <a:t>Weatherization Assistance Program</a:t>
            </a:r>
          </a:p>
        </p:txBody>
      </p:sp>
      <p:sp>
        <p:nvSpPr>
          <p:cNvPr id="3" name="Text Placeholder 2"/>
          <p:cNvSpPr>
            <a:spLocks noGrp="1"/>
          </p:cNvSpPr>
          <p:nvPr>
            <p:ph type="body" sz="quarter" idx="4294967295"/>
          </p:nvPr>
        </p:nvSpPr>
        <p:spPr>
          <a:xfrm>
            <a:off x="228600" y="4648200"/>
            <a:ext cx="3886200" cy="1676400"/>
          </a:xfrm>
          <a:prstGeom prst="rect">
            <a:avLst/>
          </a:prstGeom>
        </p:spPr>
        <p:txBody>
          <a:bodyPr/>
          <a:lstStyle/>
          <a:p>
            <a:pPr marL="0" indent="0">
              <a:buNone/>
            </a:pPr>
            <a:r>
              <a:rPr lang="en-US" sz="2800" b="1" dirty="0" smtClean="0"/>
              <a:t>WPN 17-7 Health &amp; Safety Guidance – What’s New?</a:t>
            </a:r>
            <a:endParaRPr lang="en-US" sz="2800" b="1" dirty="0"/>
          </a:p>
        </p:txBody>
      </p:sp>
      <p:sp>
        <p:nvSpPr>
          <p:cNvPr id="8" name="Text Placeholder 3"/>
          <p:cNvSpPr>
            <a:spLocks noGrp="1"/>
          </p:cNvSpPr>
          <p:nvPr>
            <p:ph type="body" sz="quarter" idx="12"/>
          </p:nvPr>
        </p:nvSpPr>
        <p:spPr>
          <a:xfrm>
            <a:off x="5638800" y="4648200"/>
            <a:ext cx="3200400" cy="685800"/>
          </a:xfrm>
        </p:spPr>
        <p:txBody>
          <a:bodyPr vert="horz" anchor="t"/>
          <a:lstStyle/>
          <a:p>
            <a:endParaRPr lang="en-US" dirty="0"/>
          </a:p>
        </p:txBody>
      </p:sp>
    </p:spTree>
    <p:extLst>
      <p:ext uri="{BB962C8B-B14F-4D97-AF65-F5344CB8AC3E}">
        <p14:creationId xmlns:p14="http://schemas.microsoft.com/office/powerpoint/2010/main" val="208671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Procedures</a:t>
            </a:r>
            <a:endParaRPr lang="en-US" dirty="0"/>
          </a:p>
        </p:txBody>
      </p:sp>
      <p:sp>
        <p:nvSpPr>
          <p:cNvPr id="3" name="Content Placeholder 2"/>
          <p:cNvSpPr>
            <a:spLocks noGrp="1"/>
          </p:cNvSpPr>
          <p:nvPr>
            <p:ph sz="quarter" idx="10"/>
          </p:nvPr>
        </p:nvSpPr>
        <p:spPr/>
        <p:txBody>
          <a:bodyPr/>
          <a:lstStyle/>
          <a:p>
            <a:r>
              <a:rPr lang="en-US" dirty="0" smtClean="0"/>
              <a:t>Procedures detailing how crews handle problems discovered during testing</a:t>
            </a:r>
          </a:p>
          <a:p>
            <a:r>
              <a:rPr lang="en-US" dirty="0" smtClean="0"/>
              <a:t>Applies to Combustion Gases, and when other life-threatening hazards are observed</a:t>
            </a:r>
          </a:p>
          <a:p>
            <a:r>
              <a:rPr lang="en-US" dirty="0" smtClean="0"/>
              <a:t>Specific protocols for hazards requiring immediate response</a:t>
            </a:r>
            <a:endParaRPr lang="en-US" dirty="0"/>
          </a:p>
        </p:txBody>
      </p:sp>
      <p:sp>
        <p:nvSpPr>
          <p:cNvPr id="5" name="TextBox 4"/>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nvGrpSpPr>
          <p:cNvPr id="6" name="Group 5"/>
          <p:cNvGrpSpPr/>
          <p:nvPr/>
        </p:nvGrpSpPr>
        <p:grpSpPr>
          <a:xfrm>
            <a:off x="6477000" y="0"/>
            <a:ext cx="2707743" cy="2438400"/>
            <a:chOff x="6477000" y="0"/>
            <a:chExt cx="2707743" cy="2438400"/>
          </a:xfrm>
        </p:grpSpPr>
        <p:sp>
          <p:nvSpPr>
            <p:cNvPr id="7" name="Diagonal Stripe 6"/>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39846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Piece by Piece – Table of Issues</a:t>
            </a:r>
            <a:endParaRPr lang="en-US" dirty="0"/>
          </a:p>
        </p:txBody>
      </p:sp>
      <p:pic>
        <p:nvPicPr>
          <p:cNvPr id="5" name="Picture 4"/>
          <p:cNvPicPr>
            <a:picLocks noChangeAspect="1"/>
          </p:cNvPicPr>
          <p:nvPr/>
        </p:nvPicPr>
        <p:blipFill>
          <a:blip r:embed="rId3"/>
          <a:stretch>
            <a:fillRect/>
          </a:stretch>
        </p:blipFill>
        <p:spPr>
          <a:xfrm>
            <a:off x="304800" y="990600"/>
            <a:ext cx="3153383" cy="1905000"/>
          </a:xfrm>
          <a:prstGeom prst="rect">
            <a:avLst/>
          </a:prstGeom>
          <a:ln>
            <a:solidFill>
              <a:srgbClr val="3C4045"/>
            </a:solidFill>
          </a:ln>
        </p:spPr>
      </p:pic>
      <p:sp>
        <p:nvSpPr>
          <p:cNvPr id="11" name="Content Placeholder 2"/>
          <p:cNvSpPr txBox="1">
            <a:spLocks/>
          </p:cNvSpPr>
          <p:nvPr/>
        </p:nvSpPr>
        <p:spPr>
          <a:xfrm>
            <a:off x="3810000" y="1143000"/>
            <a:ext cx="4953000" cy="5029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2400" dirty="0" smtClean="0">
                <a:latin typeface="Arial"/>
                <a:cs typeface="Arial"/>
              </a:rPr>
              <a:t>Updates to Issue Titles</a:t>
            </a:r>
          </a:p>
          <a:p>
            <a:pPr marL="171450" indent="-171450">
              <a:buFont typeface="Arial"/>
              <a:buChar char="•"/>
            </a:pPr>
            <a:r>
              <a:rPr lang="en-US" sz="2400" dirty="0" smtClean="0">
                <a:latin typeface="Arial"/>
                <a:cs typeface="Arial"/>
              </a:rPr>
              <a:t>Updates to specific issues</a:t>
            </a:r>
          </a:p>
        </p:txBody>
      </p:sp>
    </p:spTree>
    <p:extLst>
      <p:ext uri="{BB962C8B-B14F-4D97-AF65-F5344CB8AC3E}">
        <p14:creationId xmlns:p14="http://schemas.microsoft.com/office/powerpoint/2010/main" val="128945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 </a:t>
            </a:r>
            <a:r>
              <a:rPr lang="en-US" dirty="0" smtClean="0">
                <a:solidFill>
                  <a:srgbClr val="FF0000"/>
                </a:solidFill>
              </a:rPr>
              <a:t>11-6</a:t>
            </a:r>
            <a:r>
              <a:rPr lang="en-US" dirty="0" smtClean="0"/>
              <a:t> Issues List</a:t>
            </a:r>
            <a:endParaRPr lang="en-US" dirty="0"/>
          </a:p>
        </p:txBody>
      </p:sp>
      <p:sp>
        <p:nvSpPr>
          <p:cNvPr id="5" name="Content Placeholder 2"/>
          <p:cNvSpPr txBox="1">
            <a:spLocks/>
          </p:cNvSpPr>
          <p:nvPr/>
        </p:nvSpPr>
        <p:spPr>
          <a:xfrm>
            <a:off x="152400" y="838200"/>
            <a:ext cx="8534400" cy="5410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latin typeface="Arial"/>
                <a:cs typeface="Arial"/>
              </a:rPr>
              <a:t>Air-Conditioning and Heating Systems/Units</a:t>
            </a:r>
          </a:p>
          <a:p>
            <a:pPr marL="171450" indent="-171450">
              <a:buFont typeface="Arial"/>
              <a:buChar char="•"/>
            </a:pPr>
            <a:r>
              <a:rPr lang="en-US" sz="1600" dirty="0" smtClean="0">
                <a:latin typeface="Arial"/>
                <a:cs typeface="Arial"/>
              </a:rPr>
              <a:t>Appliances and Water Heaters</a:t>
            </a:r>
          </a:p>
          <a:p>
            <a:pPr marL="171450" indent="-171450">
              <a:buFont typeface="Arial"/>
              <a:buChar char="•"/>
            </a:pPr>
            <a:r>
              <a:rPr lang="en-US" sz="1600" dirty="0" smtClean="0">
                <a:latin typeface="Arial"/>
                <a:cs typeface="Arial"/>
              </a:rPr>
              <a:t>Asbestos - in siding, walls, ceilings, etc.</a:t>
            </a:r>
          </a:p>
          <a:p>
            <a:pPr marL="171450" indent="-171450">
              <a:buFont typeface="Arial"/>
              <a:buChar char="•"/>
            </a:pPr>
            <a:r>
              <a:rPr lang="en-US" sz="1600" dirty="0" smtClean="0">
                <a:latin typeface="Arial"/>
                <a:cs typeface="Arial"/>
              </a:rPr>
              <a:t>Asbestos - in vermiculite</a:t>
            </a:r>
          </a:p>
          <a:p>
            <a:pPr marL="171450" indent="-171450">
              <a:buFont typeface="Arial"/>
              <a:buChar char="•"/>
            </a:pPr>
            <a:r>
              <a:rPr lang="en-US" sz="1600" dirty="0" smtClean="0">
                <a:latin typeface="Arial"/>
                <a:cs typeface="Arial"/>
              </a:rPr>
              <a:t>Asbestos - on pipes, furnaces, other small covered surfaces</a:t>
            </a:r>
          </a:p>
          <a:p>
            <a:pPr marL="171450" indent="-171450">
              <a:buFont typeface="Arial"/>
              <a:buChar char="•"/>
            </a:pPr>
            <a:r>
              <a:rPr lang="en-US" sz="1600" dirty="0" smtClean="0">
                <a:latin typeface="Arial"/>
                <a:cs typeface="Arial"/>
              </a:rPr>
              <a:t>Biologicals and Unsanitary Conditions	</a:t>
            </a:r>
          </a:p>
          <a:p>
            <a:pPr marL="171450" indent="-171450">
              <a:buFont typeface="Arial"/>
              <a:buChar char="•"/>
            </a:pPr>
            <a:r>
              <a:rPr lang="en-US" sz="1600" dirty="0" smtClean="0">
                <a:latin typeface="Arial"/>
                <a:cs typeface="Arial"/>
              </a:rPr>
              <a:t>Building Structure and Roofing</a:t>
            </a:r>
          </a:p>
          <a:p>
            <a:pPr marL="171450" indent="-171450">
              <a:buFont typeface="Arial"/>
              <a:buChar char="•"/>
            </a:pPr>
            <a:r>
              <a:rPr lang="en-US" sz="1600" dirty="0" smtClean="0">
                <a:latin typeface="Arial"/>
                <a:cs typeface="Arial"/>
              </a:rPr>
              <a:t>Code Compliance</a:t>
            </a:r>
          </a:p>
          <a:p>
            <a:pPr marL="171450" indent="-171450">
              <a:buFont typeface="Arial"/>
              <a:buChar char="•"/>
            </a:pPr>
            <a:r>
              <a:rPr lang="en-US" sz="1600" dirty="0" smtClean="0">
                <a:latin typeface="Arial"/>
                <a:cs typeface="Arial"/>
              </a:rPr>
              <a:t>Combustion Gases</a:t>
            </a:r>
          </a:p>
          <a:p>
            <a:pPr marL="171450" indent="-171450">
              <a:buFont typeface="Arial"/>
              <a:buChar char="•"/>
            </a:pPr>
            <a:r>
              <a:rPr lang="en-US" sz="1600" dirty="0" smtClean="0">
                <a:latin typeface="Arial"/>
                <a:cs typeface="Arial"/>
              </a:rPr>
              <a:t>Drainage – gutters, down spouts, extensions, flashing, sump pumps, landscape, etc.</a:t>
            </a:r>
          </a:p>
          <a:p>
            <a:pPr marL="171450" indent="-171450">
              <a:buFont typeface="Arial"/>
              <a:buChar char="•"/>
            </a:pPr>
            <a:r>
              <a:rPr lang="en-US" sz="1600" dirty="0" smtClean="0">
                <a:latin typeface="Arial"/>
                <a:cs typeface="Arial"/>
              </a:rPr>
              <a:t>Electrical – other than knob and tube wiring</a:t>
            </a:r>
          </a:p>
          <a:p>
            <a:pPr marL="171450" indent="-171450">
              <a:buFont typeface="Arial"/>
              <a:buChar char="•"/>
            </a:pPr>
            <a:r>
              <a:rPr lang="en-US" sz="1600" dirty="0" smtClean="0">
                <a:latin typeface="Arial"/>
                <a:cs typeface="Arial"/>
              </a:rPr>
              <a:t>Electrical – knob and tube wiring</a:t>
            </a:r>
          </a:p>
          <a:p>
            <a:pPr marL="171450" indent="-171450">
              <a:buFont typeface="Arial"/>
              <a:buChar char="•"/>
            </a:pPr>
            <a:r>
              <a:rPr lang="en-US" sz="1600" dirty="0" smtClean="0">
                <a:latin typeface="Arial"/>
                <a:cs typeface="Arial"/>
              </a:rPr>
              <a:t>Fire Hazards</a:t>
            </a:r>
          </a:p>
          <a:p>
            <a:pPr marL="171450" indent="-171450">
              <a:buFont typeface="Arial"/>
              <a:buChar char="•"/>
            </a:pPr>
            <a:r>
              <a:rPr lang="en-US" sz="1600" dirty="0" smtClean="0">
                <a:latin typeface="Arial"/>
                <a:cs typeface="Arial"/>
              </a:rPr>
              <a:t>Formaldehyde, Volatile Organic Compounds (VOCs), Flammable Liquids and other Air Pollutants</a:t>
            </a:r>
          </a:p>
          <a:p>
            <a:pPr marL="171450" indent="-171450">
              <a:buFont typeface="Arial"/>
              <a:buChar char="•"/>
            </a:pPr>
            <a:r>
              <a:rPr lang="en-US" sz="1600" dirty="0" smtClean="0">
                <a:latin typeface="Arial"/>
                <a:cs typeface="Arial"/>
              </a:rPr>
              <a:t>Injury Prevention of Occupants and Weatherization Workers</a:t>
            </a:r>
          </a:p>
          <a:p>
            <a:pPr marL="171450" indent="-171450">
              <a:buFont typeface="Arial"/>
              <a:buChar char="•"/>
            </a:pPr>
            <a:r>
              <a:rPr lang="en-US" sz="1600" dirty="0" smtClean="0">
                <a:latin typeface="Arial"/>
                <a:cs typeface="Arial"/>
              </a:rPr>
              <a:t>Lead Based Paint</a:t>
            </a:r>
          </a:p>
          <a:p>
            <a:pPr marL="171450" indent="-171450">
              <a:buFont typeface="Arial"/>
              <a:buChar char="•"/>
            </a:pPr>
            <a:r>
              <a:rPr lang="en-US" sz="1600" dirty="0" smtClean="0">
                <a:latin typeface="Arial"/>
                <a:cs typeface="Arial"/>
              </a:rPr>
              <a:t>Mold and Moisture</a:t>
            </a:r>
          </a:p>
          <a:p>
            <a:pPr marL="171450" indent="-171450">
              <a:buFont typeface="Arial"/>
              <a:buChar char="•"/>
            </a:pPr>
            <a:r>
              <a:rPr lang="en-US" sz="1600" dirty="0" smtClean="0">
                <a:latin typeface="Arial"/>
                <a:cs typeface="Arial"/>
              </a:rPr>
              <a:t>Occupant Pre-existing or Potential Health Conditions</a:t>
            </a:r>
          </a:p>
          <a:p>
            <a:pPr marL="171450" indent="-171450">
              <a:buFont typeface="Arial"/>
              <a:buChar char="•"/>
            </a:pPr>
            <a:r>
              <a:rPr lang="en-US" sz="1600" dirty="0" smtClean="0">
                <a:latin typeface="Arial"/>
                <a:cs typeface="Arial"/>
              </a:rPr>
              <a:t>Pests</a:t>
            </a:r>
          </a:p>
          <a:p>
            <a:pPr marL="171450" indent="-171450">
              <a:buFont typeface="Arial"/>
              <a:buChar char="•"/>
            </a:pPr>
            <a:r>
              <a:rPr lang="en-US" sz="1600" dirty="0" smtClean="0">
                <a:latin typeface="Arial"/>
                <a:cs typeface="Arial"/>
              </a:rPr>
              <a:t>OSHA and Crew Safety</a:t>
            </a:r>
          </a:p>
          <a:p>
            <a:pPr marL="171450" indent="-171450">
              <a:buFont typeface="Arial"/>
              <a:buChar char="•"/>
            </a:pPr>
            <a:r>
              <a:rPr lang="en-US" sz="1600" dirty="0" smtClean="0">
                <a:latin typeface="Arial"/>
                <a:cs typeface="Arial"/>
              </a:rPr>
              <a:t>Smoke and Carbon Monoxide Alarms, Fire Extinguishers</a:t>
            </a:r>
          </a:p>
          <a:p>
            <a:pPr marL="171450" indent="-171450">
              <a:buFont typeface="Arial"/>
              <a:buChar char="•"/>
            </a:pPr>
            <a:r>
              <a:rPr lang="en-US" sz="1600" dirty="0" smtClean="0">
                <a:latin typeface="Arial"/>
                <a:cs typeface="Arial"/>
              </a:rPr>
              <a:t>Solid Fuel Heating</a:t>
            </a:r>
          </a:p>
          <a:p>
            <a:pPr marL="171450" indent="-171450">
              <a:buFont typeface="Arial"/>
              <a:buChar char="•"/>
            </a:pPr>
            <a:r>
              <a:rPr lang="en-US" sz="1600" dirty="0" smtClean="0">
                <a:latin typeface="Arial"/>
                <a:cs typeface="Arial"/>
              </a:rPr>
              <a:t>Space Heaters, stand alone electric</a:t>
            </a:r>
          </a:p>
          <a:p>
            <a:pPr marL="171450" indent="-171450">
              <a:buFont typeface="Arial"/>
              <a:buChar char="•"/>
            </a:pPr>
            <a:r>
              <a:rPr lang="en-US" sz="1600" dirty="0" smtClean="0">
                <a:latin typeface="Arial"/>
                <a:cs typeface="Arial"/>
              </a:rPr>
              <a:t>Space Heaters, unvented combustion</a:t>
            </a:r>
          </a:p>
          <a:p>
            <a:pPr marL="171450" indent="-171450">
              <a:buFont typeface="Arial"/>
              <a:buChar char="•"/>
            </a:pPr>
            <a:r>
              <a:rPr lang="en-US" sz="1600" dirty="0" smtClean="0">
                <a:latin typeface="Arial"/>
                <a:cs typeface="Arial"/>
              </a:rPr>
              <a:t>Space Heaters, vented combustion</a:t>
            </a:r>
          </a:p>
          <a:p>
            <a:pPr marL="171450" indent="-171450">
              <a:buFont typeface="Arial"/>
              <a:buChar char="•"/>
            </a:pPr>
            <a:r>
              <a:rPr lang="en-US" sz="1600" dirty="0" smtClean="0">
                <a:latin typeface="Arial"/>
                <a:cs typeface="Arial"/>
              </a:rPr>
              <a:t>Spray Polyurethane Foam</a:t>
            </a:r>
          </a:p>
          <a:p>
            <a:pPr marL="171450" indent="-171450">
              <a:buFont typeface="Arial"/>
              <a:buChar char="•"/>
            </a:pPr>
            <a:r>
              <a:rPr lang="en-US" sz="1600" dirty="0" smtClean="0">
                <a:latin typeface="Arial"/>
                <a:cs typeface="Arial"/>
              </a:rPr>
              <a:t>Ventilation</a:t>
            </a:r>
          </a:p>
          <a:p>
            <a:pPr marL="171450" indent="-171450">
              <a:buFont typeface="Arial"/>
              <a:buChar char="•"/>
            </a:pPr>
            <a:r>
              <a:rPr lang="en-US" sz="1600" dirty="0" smtClean="0">
                <a:latin typeface="Arial"/>
                <a:cs typeface="Arial"/>
              </a:rPr>
              <a:t>Window and Door Replacement, Window Guards</a:t>
            </a:r>
          </a:p>
        </p:txBody>
      </p:sp>
    </p:spTree>
    <p:extLst>
      <p:ext uri="{BB962C8B-B14F-4D97-AF65-F5344CB8AC3E}">
        <p14:creationId xmlns:p14="http://schemas.microsoft.com/office/powerpoint/2010/main" val="1009114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Removed Rows</a:t>
            </a:r>
            <a:endParaRPr lang="en-US" dirty="0"/>
          </a:p>
        </p:txBody>
      </p:sp>
      <p:sp>
        <p:nvSpPr>
          <p:cNvPr id="3" name="Content Placeholder 2"/>
          <p:cNvSpPr>
            <a:spLocks noGrp="1"/>
          </p:cNvSpPr>
          <p:nvPr>
            <p:ph sz="quarter" idx="10"/>
          </p:nvPr>
        </p:nvSpPr>
        <p:spPr/>
        <p:txBody>
          <a:bodyPr/>
          <a:lstStyle/>
          <a:p>
            <a:r>
              <a:rPr lang="en-US" dirty="0" smtClean="0"/>
              <a:t>Appliances and Water Heaters</a:t>
            </a:r>
          </a:p>
          <a:p>
            <a:r>
              <a:rPr lang="en-US" dirty="0" smtClean="0"/>
              <a:t>Drainage</a:t>
            </a:r>
          </a:p>
          <a:p>
            <a:r>
              <a:rPr lang="en-US" dirty="0" smtClean="0"/>
              <a:t>Solid Fuel heating</a:t>
            </a:r>
          </a:p>
          <a:p>
            <a:r>
              <a:rPr lang="en-US" dirty="0" smtClean="0"/>
              <a:t>Space Heaters, stand alone electric</a:t>
            </a:r>
          </a:p>
          <a:p>
            <a:r>
              <a:rPr lang="en-US" dirty="0"/>
              <a:t>Space Heaters, </a:t>
            </a:r>
            <a:r>
              <a:rPr lang="en-US" dirty="0" smtClean="0"/>
              <a:t>unvented combustion</a:t>
            </a:r>
          </a:p>
          <a:p>
            <a:r>
              <a:rPr lang="en-US" dirty="0"/>
              <a:t>Space Heaters, </a:t>
            </a:r>
            <a:r>
              <a:rPr lang="en-US" dirty="0" smtClean="0"/>
              <a:t>vented combustion</a:t>
            </a:r>
          </a:p>
          <a:p>
            <a:r>
              <a:rPr lang="en-US" dirty="0" smtClean="0"/>
              <a:t>Spray polyurethane Foam</a:t>
            </a:r>
          </a:p>
          <a:p>
            <a:endParaRPr lang="en-US" dirty="0"/>
          </a:p>
          <a:p>
            <a:endParaRPr lang="en-US" dirty="0"/>
          </a:p>
          <a:p>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072914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Altered Rows</a:t>
            </a:r>
            <a:endParaRPr lang="en-US" dirty="0"/>
          </a:p>
        </p:txBody>
      </p:sp>
      <p:sp>
        <p:nvSpPr>
          <p:cNvPr id="3" name="Content Placeholder 2"/>
          <p:cNvSpPr>
            <a:spLocks noGrp="1"/>
          </p:cNvSpPr>
          <p:nvPr>
            <p:ph sz="quarter" idx="10"/>
          </p:nvPr>
        </p:nvSpPr>
        <p:spPr>
          <a:xfrm>
            <a:off x="457200" y="1066800"/>
            <a:ext cx="4876800" cy="5029200"/>
          </a:xfrm>
        </p:spPr>
        <p:txBody>
          <a:bodyPr/>
          <a:lstStyle/>
          <a:p>
            <a:r>
              <a:rPr lang="en-US" sz="2400" dirty="0" smtClean="0"/>
              <a:t>Electrical - other than K&amp;T Wiring</a:t>
            </a:r>
          </a:p>
          <a:p>
            <a:r>
              <a:rPr lang="en-US" sz="2400" dirty="0" smtClean="0"/>
              <a:t>Electrical – K&amp;T Wiring</a:t>
            </a:r>
          </a:p>
          <a:p>
            <a:endParaRPr lang="en-US" sz="2400" dirty="0" smtClean="0"/>
          </a:p>
          <a:p>
            <a:endParaRPr lang="en-US" sz="2400" dirty="0" smtClean="0"/>
          </a:p>
          <a:p>
            <a:r>
              <a:rPr lang="en-US" sz="2400" dirty="0" smtClean="0"/>
              <a:t>Mold &amp; Moisture</a:t>
            </a:r>
          </a:p>
          <a:p>
            <a:r>
              <a:rPr lang="en-US" sz="2400" dirty="0" smtClean="0"/>
              <a:t>Drainage</a:t>
            </a:r>
            <a:endParaRPr lang="en-US" sz="2400" dirty="0"/>
          </a:p>
          <a:p>
            <a:endParaRPr lang="en-US" sz="2400" dirty="0" smtClean="0"/>
          </a:p>
          <a:p>
            <a:endParaRPr lang="en-US" sz="2400" dirty="0"/>
          </a:p>
          <a:p>
            <a:r>
              <a:rPr lang="en-US" sz="2400" dirty="0" smtClean="0"/>
              <a:t>OSHA and Crew Safety</a:t>
            </a:r>
            <a:endParaRPr lang="en-US" sz="2400" dirty="0"/>
          </a:p>
          <a:p>
            <a:endParaRPr lang="en-US" sz="2400" dirty="0"/>
          </a:p>
          <a:p>
            <a:endParaRPr lang="en-US" sz="2400" dirty="0"/>
          </a:p>
        </p:txBody>
      </p:sp>
      <p:sp>
        <p:nvSpPr>
          <p:cNvPr id="4" name="Right Arrow 3"/>
          <p:cNvSpPr/>
          <p:nvPr/>
        </p:nvSpPr>
        <p:spPr>
          <a:xfrm>
            <a:off x="5181600" y="762000"/>
            <a:ext cx="914400" cy="1676400"/>
          </a:xfrm>
          <a:prstGeom prst="rightArrow">
            <a:avLst/>
          </a:prstGeom>
          <a:solidFill>
            <a:schemeClr val="tx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5867400" y="4648200"/>
            <a:ext cx="2895600" cy="8382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Worker Safety</a:t>
            </a:r>
          </a:p>
          <a:p>
            <a:endParaRPr lang="en-US" sz="2400" dirty="0"/>
          </a:p>
        </p:txBody>
      </p:sp>
      <p:sp>
        <p:nvSpPr>
          <p:cNvPr id="6" name="Right Arrow 5"/>
          <p:cNvSpPr/>
          <p:nvPr/>
        </p:nvSpPr>
        <p:spPr>
          <a:xfrm>
            <a:off x="3810000" y="4572000"/>
            <a:ext cx="2057400" cy="609600"/>
          </a:xfrm>
          <a:prstGeom prst="rightArrow">
            <a:avLst/>
          </a:prstGeom>
          <a:solidFill>
            <a:schemeClr val="tx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6096000" y="1371600"/>
            <a:ext cx="2895600" cy="23622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Electrical</a:t>
            </a:r>
          </a:p>
          <a:p>
            <a:pPr marL="0" indent="0">
              <a:buNone/>
            </a:pPr>
            <a:endParaRPr lang="en-US" sz="2400" dirty="0" smtClean="0"/>
          </a:p>
          <a:p>
            <a:endParaRPr lang="en-US" sz="2400" dirty="0" smtClean="0"/>
          </a:p>
          <a:p>
            <a:endParaRPr lang="en-US" sz="2400" dirty="0" smtClean="0"/>
          </a:p>
          <a:p>
            <a:r>
              <a:rPr lang="en-US" sz="2400" dirty="0" smtClean="0"/>
              <a:t>Mold &amp; Moisture</a:t>
            </a:r>
          </a:p>
          <a:p>
            <a:pPr marL="0" indent="0">
              <a:buNone/>
            </a:pPr>
            <a:endParaRPr lang="en-US" sz="2400" dirty="0" smtClean="0"/>
          </a:p>
        </p:txBody>
      </p:sp>
      <p:grpSp>
        <p:nvGrpSpPr>
          <p:cNvPr id="8" name="Group 7"/>
          <p:cNvGrpSpPr/>
          <p:nvPr/>
        </p:nvGrpSpPr>
        <p:grpSpPr>
          <a:xfrm>
            <a:off x="6477000" y="0"/>
            <a:ext cx="2707743" cy="2438400"/>
            <a:chOff x="6477000" y="0"/>
            <a:chExt cx="2707743" cy="2438400"/>
          </a:xfrm>
        </p:grpSpPr>
        <p:sp>
          <p:nvSpPr>
            <p:cNvPr id="9" name="Diagonal Stripe 8"/>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
        <p:nvSpPr>
          <p:cNvPr id="11" name="Right Arrow 10"/>
          <p:cNvSpPr/>
          <p:nvPr/>
        </p:nvSpPr>
        <p:spPr>
          <a:xfrm>
            <a:off x="3276600" y="2514600"/>
            <a:ext cx="2667000" cy="1676400"/>
          </a:xfrm>
          <a:prstGeom prst="rightArrow">
            <a:avLst/>
          </a:prstGeom>
          <a:solidFill>
            <a:schemeClr val="tx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02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Rows</a:t>
            </a:r>
            <a:endParaRPr lang="en-US" dirty="0"/>
          </a:p>
        </p:txBody>
      </p:sp>
      <p:sp>
        <p:nvSpPr>
          <p:cNvPr id="3" name="Content Placeholder 2"/>
          <p:cNvSpPr>
            <a:spLocks noGrp="1"/>
          </p:cNvSpPr>
          <p:nvPr>
            <p:ph sz="quarter" idx="10"/>
          </p:nvPr>
        </p:nvSpPr>
        <p:spPr/>
        <p:txBody>
          <a:bodyPr/>
          <a:lstStyle/>
          <a:p>
            <a:r>
              <a:rPr lang="en-US" dirty="0"/>
              <a:t>Fuel Leaks</a:t>
            </a:r>
          </a:p>
          <a:p>
            <a:r>
              <a:rPr lang="en-US" dirty="0" smtClean="0"/>
              <a:t>Gas Ovens/Stovetops/Ranges</a:t>
            </a:r>
          </a:p>
          <a:p>
            <a:r>
              <a:rPr lang="en-US" dirty="0" smtClean="0"/>
              <a:t>Hazardous Materials Disposal</a:t>
            </a:r>
          </a:p>
          <a:p>
            <a:endParaRPr lang="en-US" dirty="0"/>
          </a:p>
          <a:p>
            <a:endParaRPr lang="en-US" dirty="0"/>
          </a:p>
          <a:p>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87004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Issues Headings – 17-7</a:t>
            </a:r>
            <a:endParaRPr lang="en-US" dirty="0"/>
          </a:p>
        </p:txBody>
      </p:sp>
      <p:sp>
        <p:nvSpPr>
          <p:cNvPr id="4" name="Content Placeholder 2"/>
          <p:cNvSpPr txBox="1">
            <a:spLocks/>
          </p:cNvSpPr>
          <p:nvPr/>
        </p:nvSpPr>
        <p:spPr>
          <a:xfrm>
            <a:off x="304800" y="1143000"/>
            <a:ext cx="8534400" cy="5029200"/>
          </a:xfrm>
          <a:prstGeom prst="rect">
            <a:avLst/>
          </a:prstGeom>
        </p:spPr>
        <p:txBody>
          <a:bodyPr vert="horz" numCol="2"/>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a:buChar char="•"/>
            </a:pPr>
            <a:r>
              <a:rPr lang="en-US" sz="1600" dirty="0" smtClean="0">
                <a:solidFill>
                  <a:srgbClr val="50565C"/>
                </a:solidFill>
                <a:latin typeface="Arial"/>
                <a:cs typeface="Arial"/>
              </a:rPr>
              <a:t>Air-Conditioning and Heating Systems/Units</a:t>
            </a:r>
          </a:p>
          <a:p>
            <a:pPr marL="171450" indent="-171450">
              <a:buFont typeface="Arial"/>
              <a:buChar char="•"/>
            </a:pPr>
            <a:r>
              <a:rPr lang="en-US" sz="1600" dirty="0" smtClean="0">
                <a:solidFill>
                  <a:srgbClr val="50565C"/>
                </a:solidFill>
                <a:latin typeface="Arial"/>
                <a:cs typeface="Arial"/>
              </a:rPr>
              <a:t>Asbestos - in siding, walls, ceilings, etc.</a:t>
            </a:r>
          </a:p>
          <a:p>
            <a:pPr marL="171450" indent="-171450">
              <a:buFont typeface="Arial"/>
              <a:buChar char="•"/>
            </a:pPr>
            <a:r>
              <a:rPr lang="en-US" sz="1600" dirty="0" smtClean="0">
                <a:solidFill>
                  <a:srgbClr val="50565C"/>
                </a:solidFill>
                <a:latin typeface="Arial"/>
                <a:cs typeface="Arial"/>
              </a:rPr>
              <a:t>Asbestos - in vermiculite</a:t>
            </a:r>
          </a:p>
          <a:p>
            <a:pPr marL="171450" indent="-171450">
              <a:buFont typeface="Arial"/>
              <a:buChar char="•"/>
            </a:pPr>
            <a:r>
              <a:rPr lang="en-US" sz="1600" dirty="0" smtClean="0">
                <a:solidFill>
                  <a:srgbClr val="50565C"/>
                </a:solidFill>
                <a:latin typeface="Arial"/>
                <a:cs typeface="Arial"/>
              </a:rPr>
              <a:t>Asbestos - on pipes, furnaces, other small covered surfaces</a:t>
            </a:r>
          </a:p>
          <a:p>
            <a:pPr marL="171450" indent="-171450">
              <a:buFont typeface="Arial"/>
              <a:buChar char="•"/>
            </a:pPr>
            <a:r>
              <a:rPr lang="en-US" sz="1600" dirty="0" smtClean="0">
                <a:solidFill>
                  <a:srgbClr val="50565C"/>
                </a:solidFill>
                <a:latin typeface="Arial"/>
                <a:cs typeface="Arial"/>
              </a:rPr>
              <a:t>Biologicals and Unsanitary Conditions	</a:t>
            </a:r>
          </a:p>
          <a:p>
            <a:pPr marL="171450" indent="-171450">
              <a:buFont typeface="Arial"/>
              <a:buChar char="•"/>
            </a:pPr>
            <a:r>
              <a:rPr lang="en-US" sz="1600" dirty="0" smtClean="0">
                <a:solidFill>
                  <a:srgbClr val="50565C"/>
                </a:solidFill>
                <a:latin typeface="Arial"/>
                <a:cs typeface="Arial"/>
              </a:rPr>
              <a:t>Building Structure and Roofing</a:t>
            </a:r>
          </a:p>
          <a:p>
            <a:pPr marL="171450" indent="-171450">
              <a:buFont typeface="Arial"/>
              <a:buChar char="•"/>
            </a:pPr>
            <a:r>
              <a:rPr lang="en-US" sz="1600" dirty="0" smtClean="0">
                <a:solidFill>
                  <a:srgbClr val="50565C"/>
                </a:solidFill>
                <a:latin typeface="Arial"/>
                <a:cs typeface="Arial"/>
              </a:rPr>
              <a:t>Code Compliance</a:t>
            </a:r>
          </a:p>
          <a:p>
            <a:pPr marL="171450" indent="-171450">
              <a:buFont typeface="Arial"/>
              <a:buChar char="•"/>
            </a:pPr>
            <a:r>
              <a:rPr lang="en-US" sz="1600" dirty="0" smtClean="0">
                <a:solidFill>
                  <a:srgbClr val="50565C"/>
                </a:solidFill>
                <a:latin typeface="Arial"/>
                <a:cs typeface="Arial"/>
              </a:rPr>
              <a:t>Combustion Gases</a:t>
            </a:r>
          </a:p>
          <a:p>
            <a:pPr marL="171450" indent="-171450">
              <a:buFont typeface="Arial"/>
              <a:buChar char="•"/>
            </a:pPr>
            <a:r>
              <a:rPr lang="en-US" sz="1600" dirty="0" smtClean="0">
                <a:solidFill>
                  <a:srgbClr val="50565C"/>
                </a:solidFill>
                <a:latin typeface="Arial"/>
                <a:cs typeface="Arial"/>
              </a:rPr>
              <a:t>Electrical </a:t>
            </a:r>
          </a:p>
          <a:p>
            <a:pPr marL="171450" indent="-171450">
              <a:buFont typeface="Arial"/>
              <a:buChar char="•"/>
            </a:pPr>
            <a:r>
              <a:rPr lang="en-US" sz="1600" dirty="0" smtClean="0">
                <a:solidFill>
                  <a:srgbClr val="50565C"/>
                </a:solidFill>
                <a:latin typeface="Arial"/>
                <a:cs typeface="Arial"/>
              </a:rPr>
              <a:t>Formaldehyde, Volatile Organic Compounds (VOCs), Flammable Liquids and other Air Pollutants</a:t>
            </a:r>
          </a:p>
          <a:p>
            <a:pPr marL="171450" indent="-171450">
              <a:buFont typeface="Arial"/>
              <a:buChar char="•"/>
            </a:pPr>
            <a:r>
              <a:rPr lang="en-US" sz="1600" dirty="0" smtClean="0">
                <a:solidFill>
                  <a:srgbClr val="50565C"/>
                </a:solidFill>
                <a:latin typeface="Arial"/>
                <a:cs typeface="Arial"/>
              </a:rPr>
              <a:t>Fuel Leaks</a:t>
            </a:r>
          </a:p>
          <a:p>
            <a:pPr marL="171450" indent="-171450">
              <a:buFont typeface="Arial"/>
              <a:buChar char="•"/>
            </a:pPr>
            <a:r>
              <a:rPr lang="en-US" sz="1600" dirty="0" smtClean="0">
                <a:solidFill>
                  <a:srgbClr val="50565C"/>
                </a:solidFill>
                <a:latin typeface="Arial"/>
                <a:cs typeface="Arial"/>
              </a:rPr>
              <a:t>Gas Ovens/Stovetops/Ranges</a:t>
            </a:r>
          </a:p>
          <a:p>
            <a:pPr marL="171450" indent="-171450">
              <a:buFont typeface="Arial"/>
              <a:buChar char="•"/>
            </a:pPr>
            <a:r>
              <a:rPr lang="en-US" sz="1600" dirty="0" smtClean="0">
                <a:solidFill>
                  <a:srgbClr val="50565C"/>
                </a:solidFill>
                <a:latin typeface="Arial"/>
                <a:cs typeface="Arial"/>
              </a:rPr>
              <a:t>Hazardous Materials Disposal</a:t>
            </a:r>
          </a:p>
          <a:p>
            <a:pPr marL="171450" indent="-171450">
              <a:buFont typeface="Arial"/>
              <a:buChar char="•"/>
            </a:pPr>
            <a:endParaRPr lang="en-US" sz="1600" dirty="0" smtClean="0">
              <a:solidFill>
                <a:srgbClr val="50565C"/>
              </a:solidFill>
              <a:latin typeface="Arial"/>
              <a:cs typeface="Arial"/>
            </a:endParaRPr>
          </a:p>
          <a:p>
            <a:pPr marL="171450" indent="-171450">
              <a:buFont typeface="Arial"/>
              <a:buChar char="•"/>
            </a:pPr>
            <a:r>
              <a:rPr lang="en-US" sz="1600" dirty="0" smtClean="0">
                <a:solidFill>
                  <a:srgbClr val="50565C"/>
                </a:solidFill>
                <a:latin typeface="Arial"/>
                <a:cs typeface="Arial"/>
              </a:rPr>
              <a:t>Injury Prevention of Occupants and Weatherization Workers</a:t>
            </a:r>
          </a:p>
          <a:p>
            <a:pPr marL="171450" indent="-171450">
              <a:buFont typeface="Arial"/>
              <a:buChar char="•"/>
            </a:pPr>
            <a:r>
              <a:rPr lang="en-US" sz="1600" dirty="0" smtClean="0">
                <a:solidFill>
                  <a:srgbClr val="50565C"/>
                </a:solidFill>
                <a:latin typeface="Arial"/>
                <a:cs typeface="Arial"/>
              </a:rPr>
              <a:t>Lead Based Paint</a:t>
            </a:r>
          </a:p>
          <a:p>
            <a:pPr marL="171450" indent="-171450">
              <a:buFont typeface="Arial"/>
              <a:buChar char="•"/>
            </a:pPr>
            <a:r>
              <a:rPr lang="en-US" sz="1600" dirty="0" smtClean="0">
                <a:solidFill>
                  <a:srgbClr val="50565C"/>
                </a:solidFill>
                <a:latin typeface="Arial"/>
                <a:cs typeface="Arial"/>
              </a:rPr>
              <a:t>Mold and Moisture</a:t>
            </a:r>
          </a:p>
          <a:p>
            <a:pPr marL="171450" indent="-171450">
              <a:buFont typeface="Arial"/>
              <a:buChar char="•"/>
            </a:pPr>
            <a:r>
              <a:rPr lang="en-US" sz="1600" dirty="0" smtClean="0">
                <a:solidFill>
                  <a:srgbClr val="50565C"/>
                </a:solidFill>
                <a:latin typeface="Arial"/>
                <a:cs typeface="Arial"/>
              </a:rPr>
              <a:t>Occupant Pre-existing or Potential Health Conditions</a:t>
            </a:r>
          </a:p>
          <a:p>
            <a:pPr marL="171450" indent="-171450">
              <a:buFont typeface="Arial"/>
              <a:buChar char="•"/>
            </a:pPr>
            <a:r>
              <a:rPr lang="en-US" sz="1600" dirty="0" smtClean="0">
                <a:solidFill>
                  <a:srgbClr val="50565C"/>
                </a:solidFill>
                <a:latin typeface="Arial"/>
                <a:cs typeface="Arial"/>
              </a:rPr>
              <a:t>Pests</a:t>
            </a:r>
          </a:p>
          <a:p>
            <a:pPr marL="171450" indent="-171450">
              <a:buFont typeface="Arial"/>
              <a:buChar char="•"/>
            </a:pPr>
            <a:r>
              <a:rPr lang="en-US" sz="1600" dirty="0" smtClean="0">
                <a:solidFill>
                  <a:srgbClr val="50565C"/>
                </a:solidFill>
                <a:latin typeface="Arial"/>
                <a:cs typeface="Arial"/>
              </a:rPr>
              <a:t>Safety Devices: Smoke and Carbon Monoxide Alarms, Fire Extinguishers</a:t>
            </a:r>
          </a:p>
          <a:p>
            <a:pPr marL="171450" indent="-171450">
              <a:buFont typeface="Arial"/>
              <a:buChar char="•"/>
            </a:pPr>
            <a:r>
              <a:rPr lang="en-US" sz="1600" dirty="0" smtClean="0">
                <a:solidFill>
                  <a:srgbClr val="50565C"/>
                </a:solidFill>
                <a:latin typeface="Arial"/>
                <a:cs typeface="Arial"/>
              </a:rPr>
              <a:t>Ventilation</a:t>
            </a:r>
          </a:p>
          <a:p>
            <a:pPr marL="171450" indent="-171450">
              <a:buFont typeface="Arial"/>
              <a:buChar char="•"/>
            </a:pPr>
            <a:r>
              <a:rPr lang="en-US" sz="1600" dirty="0" smtClean="0">
                <a:solidFill>
                  <a:srgbClr val="50565C"/>
                </a:solidFill>
                <a:latin typeface="Arial"/>
                <a:cs typeface="Arial"/>
              </a:rPr>
              <a:t>Window and Door Replacement, Window Guards</a:t>
            </a:r>
          </a:p>
          <a:p>
            <a:pPr marL="171450" indent="-171450">
              <a:buFont typeface="Arial"/>
              <a:buChar char="•"/>
            </a:pPr>
            <a:r>
              <a:rPr lang="en-US" sz="1600" dirty="0" smtClean="0">
                <a:solidFill>
                  <a:srgbClr val="50565C"/>
                </a:solidFill>
                <a:latin typeface="Arial"/>
                <a:cs typeface="Arial"/>
              </a:rPr>
              <a:t>Worker Safety</a:t>
            </a:r>
          </a:p>
        </p:txBody>
      </p:sp>
    </p:spTree>
    <p:extLst>
      <p:ext uri="{BB962C8B-B14F-4D97-AF65-F5344CB8AC3E}">
        <p14:creationId xmlns:p14="http://schemas.microsoft.com/office/powerpoint/2010/main" val="251393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Specific Updates</a:t>
            </a:r>
            <a:endParaRPr lang="en-US" dirty="0"/>
          </a:p>
        </p:txBody>
      </p:sp>
      <p:sp>
        <p:nvSpPr>
          <p:cNvPr id="3" name="Content Placeholder 2"/>
          <p:cNvSpPr>
            <a:spLocks noGrp="1"/>
          </p:cNvSpPr>
          <p:nvPr>
            <p:ph sz="quarter" idx="10"/>
          </p:nvPr>
        </p:nvSpPr>
        <p:spPr/>
        <p:txBody>
          <a:bodyPr/>
          <a:lstStyle/>
          <a:p>
            <a:r>
              <a:rPr lang="en-US" dirty="0" smtClean="0"/>
              <a:t>Asbestos</a:t>
            </a:r>
          </a:p>
          <a:p>
            <a:r>
              <a:rPr lang="en-US" dirty="0" smtClean="0"/>
              <a:t>Code Compliance</a:t>
            </a:r>
          </a:p>
          <a:p>
            <a:r>
              <a:rPr lang="en-US" dirty="0" smtClean="0"/>
              <a:t>Gas Ovens/Stovetops/Ranges</a:t>
            </a:r>
          </a:p>
          <a:p>
            <a:r>
              <a:rPr lang="en-US" dirty="0" smtClean="0"/>
              <a:t>Injury Prevention</a:t>
            </a:r>
          </a:p>
          <a:p>
            <a:r>
              <a:rPr lang="en-US" dirty="0" smtClean="0"/>
              <a:t>Lead Based paint</a:t>
            </a:r>
          </a:p>
          <a:p>
            <a:r>
              <a:rPr lang="en-US" dirty="0" smtClean="0"/>
              <a:t>Occupant Pre-existing or Potential Health Conditions</a:t>
            </a:r>
          </a:p>
          <a:p>
            <a:r>
              <a:rPr lang="en-US" dirty="0" smtClean="0"/>
              <a:t>Radon</a:t>
            </a:r>
          </a:p>
          <a:p>
            <a:r>
              <a:rPr lang="en-US" dirty="0" smtClean="0"/>
              <a:t>Ventilation and Indoor Air Quality</a:t>
            </a:r>
          </a:p>
          <a:p>
            <a:r>
              <a:rPr lang="en-US" dirty="0" smtClean="0"/>
              <a:t>Worker Safety</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278828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 – General</a:t>
            </a:r>
            <a:endParaRPr lang="en-US" dirty="0"/>
          </a:p>
        </p:txBody>
      </p:sp>
      <p:sp>
        <p:nvSpPr>
          <p:cNvPr id="3" name="Content Placeholder 2"/>
          <p:cNvSpPr>
            <a:spLocks noGrp="1"/>
          </p:cNvSpPr>
          <p:nvPr>
            <p:ph sz="quarter" idx="10"/>
          </p:nvPr>
        </p:nvSpPr>
        <p:spPr>
          <a:xfrm>
            <a:off x="304800" y="1066800"/>
            <a:ext cx="7696200" cy="5029200"/>
          </a:xfrm>
        </p:spPr>
        <p:txBody>
          <a:bodyPr/>
          <a:lstStyle/>
          <a:p>
            <a:r>
              <a:rPr lang="en-US" dirty="0" smtClean="0"/>
              <a:t>Blower Door testing – Grantees must state their policy for blower door testing when suspected Asbestos Containing Materials (ACMs) are present. </a:t>
            </a:r>
          </a:p>
          <a:p>
            <a:r>
              <a:rPr lang="en-US" dirty="0" smtClean="0"/>
              <a:t>Documentation - When asbestos is the cause for deferral, and client addresses the issue, they must provide documentation that the asbestos removal or encapsulation was conducted by a certified professional before the home is eligible for weatherization.</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242935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Compliance</a:t>
            </a:r>
            <a:endParaRPr lang="en-US" dirty="0"/>
          </a:p>
        </p:txBody>
      </p:sp>
      <p:sp>
        <p:nvSpPr>
          <p:cNvPr id="3" name="Content Placeholder 2"/>
          <p:cNvSpPr>
            <a:spLocks noGrp="1"/>
          </p:cNvSpPr>
          <p:nvPr>
            <p:ph sz="quarter" idx="10"/>
          </p:nvPr>
        </p:nvSpPr>
        <p:spPr>
          <a:xfrm>
            <a:off x="457200" y="1066800"/>
            <a:ext cx="8686800" cy="5029200"/>
          </a:xfrm>
        </p:spPr>
        <p:txBody>
          <a:bodyPr/>
          <a:lstStyle/>
          <a:p>
            <a:pPr marL="0" indent="0">
              <a:buNone/>
            </a:pPr>
            <a:r>
              <a:rPr lang="en-US" dirty="0" smtClean="0"/>
              <a:t>What’s New?</a:t>
            </a:r>
          </a:p>
          <a:p>
            <a:pPr marL="0" indent="0">
              <a:buNone/>
            </a:pPr>
            <a:r>
              <a:rPr lang="en-US" dirty="0" smtClean="0"/>
              <a:t>Cite specific code in client file if:</a:t>
            </a:r>
          </a:p>
          <a:p>
            <a:r>
              <a:rPr lang="en-US" dirty="0"/>
              <a:t>Code issue leads to </a:t>
            </a:r>
            <a:r>
              <a:rPr lang="en-US" dirty="0" smtClean="0"/>
              <a:t>deferral, or</a:t>
            </a:r>
            <a:endParaRPr lang="en-US" dirty="0"/>
          </a:p>
          <a:p>
            <a:r>
              <a:rPr lang="en-US" dirty="0" smtClean="0"/>
              <a:t>Extra work is done due to code compliance being triggered.</a:t>
            </a: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03898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this presentation</a:t>
            </a:r>
            <a:endParaRPr lang="en-US" dirty="0"/>
          </a:p>
        </p:txBody>
      </p:sp>
      <p:sp>
        <p:nvSpPr>
          <p:cNvPr id="3" name="Content Placeholder 2"/>
          <p:cNvSpPr>
            <a:spLocks noGrp="1"/>
          </p:cNvSpPr>
          <p:nvPr>
            <p:ph sz="quarter" idx="10"/>
          </p:nvPr>
        </p:nvSpPr>
        <p:spPr/>
        <p:txBody>
          <a:bodyPr/>
          <a:lstStyle/>
          <a:p>
            <a:r>
              <a:rPr lang="en-US" dirty="0" smtClean="0"/>
              <a:t>This presentation includes notes that are necessary to understanding the slides.</a:t>
            </a:r>
          </a:p>
          <a:p>
            <a:r>
              <a:rPr lang="en-US" dirty="0" smtClean="0"/>
              <a:t>Please view the presentation in a mode that allows the notes to be seen and be sure to read all the way to the bottom of the notes for each slide.</a:t>
            </a:r>
          </a:p>
          <a:p>
            <a:r>
              <a:rPr lang="en-US" dirty="0" smtClean="0"/>
              <a:t>This is the “skinny” version of the presentation and is meant for those already familiar with the previous WAP Health and Safety Program Notice.</a:t>
            </a:r>
          </a:p>
          <a:p>
            <a:r>
              <a:rPr lang="en-US" dirty="0" smtClean="0"/>
              <a:t>If you would like a ore complete version of this presentation, use the “WPN 17-7 Master File”</a:t>
            </a:r>
            <a:endParaRPr lang="en-US" dirty="0"/>
          </a:p>
        </p:txBody>
      </p:sp>
    </p:spTree>
    <p:extLst>
      <p:ext uri="{BB962C8B-B14F-4D97-AF65-F5344CB8AC3E}">
        <p14:creationId xmlns:p14="http://schemas.microsoft.com/office/powerpoint/2010/main" val="193012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Gases</a:t>
            </a:r>
            <a:endParaRPr lang="en-US" dirty="0"/>
          </a:p>
        </p:txBody>
      </p:sp>
      <p:sp>
        <p:nvSpPr>
          <p:cNvPr id="3" name="Content Placeholder 2"/>
          <p:cNvSpPr>
            <a:spLocks noGrp="1"/>
          </p:cNvSpPr>
          <p:nvPr>
            <p:ph sz="quarter" idx="10"/>
          </p:nvPr>
        </p:nvSpPr>
        <p:spPr/>
        <p:txBody>
          <a:bodyPr/>
          <a:lstStyle/>
          <a:p>
            <a:r>
              <a:rPr lang="en-US" dirty="0" smtClean="0"/>
              <a:t>Appliance-specific information on:</a:t>
            </a:r>
          </a:p>
          <a:p>
            <a:pPr lvl="1"/>
            <a:r>
              <a:rPr lang="en-US" dirty="0" smtClean="0"/>
              <a:t>Unvented space heaters,</a:t>
            </a:r>
          </a:p>
          <a:p>
            <a:pPr lvl="1"/>
            <a:r>
              <a:rPr lang="en-US" dirty="0" smtClean="0"/>
              <a:t>Vented space heaters,</a:t>
            </a:r>
          </a:p>
          <a:p>
            <a:pPr lvl="1"/>
            <a:r>
              <a:rPr lang="en-US" dirty="0" smtClean="0"/>
              <a:t>Abandoned masonry chimneys,</a:t>
            </a:r>
          </a:p>
          <a:p>
            <a:pPr lvl="1"/>
            <a:r>
              <a:rPr lang="en-US" dirty="0" smtClean="0"/>
              <a:t>Fireplaces,</a:t>
            </a:r>
          </a:p>
          <a:p>
            <a:pPr lvl="1"/>
            <a:r>
              <a:rPr lang="en-US" dirty="0" smtClean="0"/>
              <a:t>And more…</a:t>
            </a:r>
          </a:p>
          <a:p>
            <a:pPr marL="0" indent="0">
              <a:buNone/>
            </a:pPr>
            <a:r>
              <a:rPr lang="en-US" dirty="0"/>
              <a:t>w</a:t>
            </a:r>
            <a:r>
              <a:rPr lang="en-US" dirty="0" smtClean="0"/>
              <a:t>as moved to Attachment A.</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987769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Ovens/Stovetops/Ranges</a:t>
            </a:r>
            <a:endParaRPr lang="en-US" dirty="0"/>
          </a:p>
        </p:txBody>
      </p:sp>
      <p:sp>
        <p:nvSpPr>
          <p:cNvPr id="3" name="Content Placeholder 2"/>
          <p:cNvSpPr>
            <a:spLocks noGrp="1"/>
          </p:cNvSpPr>
          <p:nvPr>
            <p:ph sz="quarter" idx="10"/>
          </p:nvPr>
        </p:nvSpPr>
        <p:spPr/>
        <p:txBody>
          <a:bodyPr/>
          <a:lstStyle/>
          <a:p>
            <a:pPr marL="0" lvl="0" indent="0">
              <a:buNone/>
            </a:pPr>
            <a:r>
              <a:rPr lang="en-US" sz="2800" dirty="0" smtClean="0">
                <a:solidFill>
                  <a:srgbClr val="000000"/>
                </a:solidFill>
              </a:rPr>
              <a:t>What’s New?</a:t>
            </a:r>
          </a:p>
          <a:p>
            <a:pPr lvl="0"/>
            <a:r>
              <a:rPr lang="en-US" sz="2800" dirty="0" smtClean="0">
                <a:solidFill>
                  <a:srgbClr val="000000"/>
                </a:solidFill>
              </a:rPr>
              <a:t>Testing requirement, previously in “Combustion Gases” row, updated to match BPI &amp; SWS – Stovetop burner CO testing no longer required, still allowed.</a:t>
            </a:r>
          </a:p>
          <a:p>
            <a:pPr lvl="0"/>
            <a:endParaRPr lang="en-US" sz="2800"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21289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Hazardous Materials Disposal</a:t>
            </a:r>
            <a:endParaRPr lang="en-US" dirty="0"/>
          </a:p>
        </p:txBody>
      </p:sp>
      <p:sp>
        <p:nvSpPr>
          <p:cNvPr id="3" name="Content Placeholder 2"/>
          <p:cNvSpPr>
            <a:spLocks noGrp="1"/>
          </p:cNvSpPr>
          <p:nvPr>
            <p:ph sz="quarter" idx="10"/>
          </p:nvPr>
        </p:nvSpPr>
        <p:spPr/>
        <p:txBody>
          <a:bodyPr/>
          <a:lstStyle/>
          <a:p>
            <a:pPr marL="0" lvl="0" indent="0">
              <a:buNone/>
            </a:pPr>
            <a:r>
              <a:rPr lang="en-US" sz="2800" dirty="0" smtClean="0">
                <a:solidFill>
                  <a:srgbClr val="000000"/>
                </a:solidFill>
              </a:rPr>
              <a:t>What’s New?</a:t>
            </a:r>
          </a:p>
          <a:p>
            <a:pPr lvl="0"/>
            <a:r>
              <a:rPr lang="en-US" sz="2800" dirty="0" smtClean="0">
                <a:solidFill>
                  <a:srgbClr val="000000"/>
                </a:solidFill>
              </a:rPr>
              <a:t>The category is new, was previously covered in “Refrigerant.” Now applies to all hazardous materials.</a:t>
            </a:r>
            <a:endParaRPr lang="en-US" sz="2800" dirty="0">
              <a:solidFill>
                <a:srgbClr val="000000"/>
              </a:solidFill>
            </a:endParaRPr>
          </a:p>
          <a:p>
            <a:pPr marL="0" indent="0">
              <a:buNone/>
            </a:pPr>
            <a:endParaRPr lang="en-US" dirty="0" smtClean="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161245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Injury Prevention</a:t>
            </a:r>
            <a:endParaRPr lang="en-US" dirty="0"/>
          </a:p>
        </p:txBody>
      </p:sp>
      <p:sp>
        <p:nvSpPr>
          <p:cNvPr id="3" name="Content Placeholder 2"/>
          <p:cNvSpPr>
            <a:spLocks noGrp="1"/>
          </p:cNvSpPr>
          <p:nvPr>
            <p:ph sz="quarter" idx="10"/>
          </p:nvPr>
        </p:nvSpPr>
        <p:spPr>
          <a:xfrm>
            <a:off x="457200" y="1066800"/>
            <a:ext cx="7467600" cy="5029200"/>
          </a:xfrm>
        </p:spPr>
        <p:txBody>
          <a:bodyPr/>
          <a:lstStyle/>
          <a:p>
            <a:pPr marL="0" lvl="0" indent="0">
              <a:buNone/>
            </a:pPr>
            <a:r>
              <a:rPr lang="en-US" sz="2800" dirty="0" smtClean="0">
                <a:solidFill>
                  <a:srgbClr val="000000"/>
                </a:solidFill>
              </a:rPr>
              <a:t>What’s New?</a:t>
            </a:r>
          </a:p>
          <a:p>
            <a:pPr lvl="0"/>
            <a:r>
              <a:rPr lang="en-US" sz="2800" dirty="0" smtClean="0">
                <a:solidFill>
                  <a:srgbClr val="000000"/>
                </a:solidFill>
              </a:rPr>
              <a:t>“Minor” repairs must be defined in Grantee H&amp;S Plan. </a:t>
            </a:r>
            <a:endParaRPr lang="en-US" sz="2800"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pic>
        <p:nvPicPr>
          <p:cNvPr id="7" name="Picture 6"/>
          <p:cNvPicPr>
            <a:picLocks noChangeAspect="1"/>
          </p:cNvPicPr>
          <p:nvPr/>
        </p:nvPicPr>
        <p:blipFill>
          <a:blip r:embed="rId3"/>
          <a:stretch>
            <a:fillRect/>
          </a:stretch>
        </p:blipFill>
        <p:spPr>
          <a:xfrm>
            <a:off x="6096000" y="2895600"/>
            <a:ext cx="2476500" cy="3302000"/>
          </a:xfrm>
          <a:prstGeom prst="rect">
            <a:avLst/>
          </a:prstGeom>
        </p:spPr>
      </p:pic>
      <p:sp>
        <p:nvSpPr>
          <p:cNvPr id="8" name="TextBox 7"/>
          <p:cNvSpPr txBox="1"/>
          <p:nvPr/>
        </p:nvSpPr>
        <p:spPr>
          <a:xfrm>
            <a:off x="1600200" y="5105400"/>
            <a:ext cx="4419600" cy="1066800"/>
          </a:xfrm>
          <a:prstGeom prst="rect">
            <a:avLst/>
          </a:prstGeom>
        </p:spPr>
        <p:txBody>
          <a:bodyPr vert="horz" wrap="square" lIns="91440" tIns="45720" rIns="91440" bIns="45720" rtlCol="0">
            <a:noAutofit/>
          </a:bodyPr>
          <a:lstStyle/>
          <a:p>
            <a:pPr marL="45720" fontAlgn="auto">
              <a:spcBef>
                <a:spcPts val="600"/>
              </a:spcBef>
              <a:spcAft>
                <a:spcPts val="600"/>
              </a:spcAft>
              <a:defRPr/>
            </a:pPr>
            <a:r>
              <a:rPr lang="en-US" sz="1400" dirty="0" smtClean="0"/>
              <a:t>Injury prevention refers to minor installations needed to let workers safely access work areas, like replacing a missing or unsafe stair tread on the stairs leading to the attic. This would only be done if work was being done in the attic.</a:t>
            </a:r>
            <a:endParaRPr lang="en-US" sz="1400" dirty="0"/>
          </a:p>
        </p:txBody>
      </p:sp>
    </p:spTree>
    <p:extLst>
      <p:ext uri="{BB962C8B-B14F-4D97-AF65-F5344CB8AC3E}">
        <p14:creationId xmlns:p14="http://schemas.microsoft.com/office/powerpoint/2010/main" val="205233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Lead-Based Paint </a:t>
            </a:r>
            <a:endParaRPr lang="en-US" dirty="0"/>
          </a:p>
        </p:txBody>
      </p:sp>
      <p:sp>
        <p:nvSpPr>
          <p:cNvPr id="3" name="Content Placeholder 2"/>
          <p:cNvSpPr>
            <a:spLocks noGrp="1"/>
          </p:cNvSpPr>
          <p:nvPr>
            <p:ph sz="quarter" idx="10"/>
          </p:nvPr>
        </p:nvSpPr>
        <p:spPr/>
        <p:txBody>
          <a:bodyPr/>
          <a:lstStyle/>
          <a:p>
            <a:pPr marL="0" indent="0">
              <a:buNone/>
            </a:pPr>
            <a:r>
              <a:rPr lang="en-US" dirty="0" smtClean="0">
                <a:solidFill>
                  <a:srgbClr val="000000"/>
                </a:solidFill>
              </a:rPr>
              <a:t>What’s New?</a:t>
            </a:r>
          </a:p>
          <a:p>
            <a:r>
              <a:rPr lang="en-US" dirty="0" smtClean="0">
                <a:solidFill>
                  <a:srgbClr val="000000"/>
                </a:solidFill>
              </a:rPr>
              <a:t>LSW no longer required training, still optional</a:t>
            </a:r>
          </a:p>
          <a:p>
            <a:r>
              <a:rPr lang="en-US" dirty="0" smtClean="0">
                <a:solidFill>
                  <a:srgbClr val="000000"/>
                </a:solidFill>
              </a:rPr>
              <a:t>Client file documentation clarified, must include: </a:t>
            </a:r>
          </a:p>
          <a:p>
            <a:pPr marL="571500" lvl="1" indent="-171450">
              <a:buFont typeface="Arial"/>
              <a:buChar char="•"/>
            </a:pPr>
            <a:r>
              <a:rPr lang="en-US" dirty="0" smtClean="0">
                <a:solidFill>
                  <a:srgbClr val="000000"/>
                </a:solidFill>
              </a:rPr>
              <a:t>Certified </a:t>
            </a:r>
            <a:r>
              <a:rPr lang="en-US" dirty="0">
                <a:solidFill>
                  <a:srgbClr val="000000"/>
                </a:solidFill>
              </a:rPr>
              <a:t>Renovator </a:t>
            </a:r>
            <a:r>
              <a:rPr lang="en-US" dirty="0" smtClean="0">
                <a:solidFill>
                  <a:srgbClr val="000000"/>
                </a:solidFill>
              </a:rPr>
              <a:t>certification, </a:t>
            </a:r>
            <a:endParaRPr lang="en-US" dirty="0">
              <a:solidFill>
                <a:srgbClr val="000000"/>
              </a:solidFill>
            </a:endParaRPr>
          </a:p>
          <a:p>
            <a:pPr marL="571500" lvl="1" indent="-171450">
              <a:buFont typeface="Arial"/>
              <a:buChar char="•"/>
            </a:pPr>
            <a:r>
              <a:rPr lang="en-US" dirty="0">
                <a:solidFill>
                  <a:srgbClr val="000000"/>
                </a:solidFill>
              </a:rPr>
              <a:t>any training provided on-site, </a:t>
            </a:r>
          </a:p>
          <a:p>
            <a:pPr marL="571500" lvl="1" indent="-171450">
              <a:buFont typeface="Arial"/>
              <a:buChar char="•"/>
            </a:pPr>
            <a:r>
              <a:rPr lang="en-US" dirty="0">
                <a:solidFill>
                  <a:srgbClr val="000000"/>
                </a:solidFill>
              </a:rPr>
              <a:t>description of specific actions taken, </a:t>
            </a:r>
          </a:p>
          <a:p>
            <a:pPr marL="571500" lvl="1" indent="-171450">
              <a:buFont typeface="Arial"/>
              <a:buChar char="•"/>
            </a:pPr>
            <a:r>
              <a:rPr lang="en-US" dirty="0">
                <a:solidFill>
                  <a:srgbClr val="000000"/>
                </a:solidFill>
              </a:rPr>
              <a:t>lead testing and assessment documentation, and </a:t>
            </a:r>
          </a:p>
          <a:p>
            <a:pPr marL="571500" lvl="1" indent="-171450">
              <a:buFont typeface="Arial"/>
              <a:buChar char="•"/>
            </a:pPr>
            <a:r>
              <a:rPr lang="en-US" dirty="0">
                <a:solidFill>
                  <a:srgbClr val="000000"/>
                </a:solidFill>
              </a:rPr>
              <a:t>photos of site and containment set </a:t>
            </a:r>
            <a:r>
              <a:rPr lang="en-US" dirty="0" smtClean="0">
                <a:solidFill>
                  <a:srgbClr val="000000"/>
                </a:solidFill>
              </a:rPr>
              <a:t>up (or link to photos)</a:t>
            </a:r>
          </a:p>
          <a:p>
            <a:r>
              <a:rPr lang="en-US" dirty="0" smtClean="0">
                <a:solidFill>
                  <a:srgbClr val="000000"/>
                </a:solidFill>
              </a:rPr>
              <a:t>Economic feasibility of testing method</a:t>
            </a:r>
          </a:p>
          <a:p>
            <a:r>
              <a:rPr lang="en-US" dirty="0" smtClean="0">
                <a:solidFill>
                  <a:srgbClr val="000000"/>
                </a:solidFill>
              </a:rPr>
              <a:t>Grantee must verify lead-safe work practices</a:t>
            </a:r>
            <a:endParaRPr lang="en-US"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237695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0"/>
          </p:nvPr>
        </p:nvSpPr>
        <p:spPr/>
        <p:txBody>
          <a:bodyPr/>
          <a:lstStyle/>
          <a:p>
            <a:pPr marL="0" indent="0">
              <a:buNone/>
            </a:pPr>
            <a:r>
              <a:rPr lang="en-US" dirty="0" smtClean="0">
                <a:solidFill>
                  <a:srgbClr val="000000"/>
                </a:solidFill>
              </a:rPr>
              <a:t>What’s </a:t>
            </a:r>
            <a:r>
              <a:rPr lang="en-US" dirty="0">
                <a:solidFill>
                  <a:srgbClr val="000000"/>
                </a:solidFill>
              </a:rPr>
              <a:t>New?</a:t>
            </a:r>
          </a:p>
          <a:p>
            <a:r>
              <a:rPr lang="en-US" dirty="0">
                <a:solidFill>
                  <a:srgbClr val="000000"/>
                </a:solidFill>
              </a:rPr>
              <a:t>Previously had to screen clients at intake AND during the energy audit, now you must only screen them once.</a:t>
            </a:r>
          </a:p>
          <a:p>
            <a:endParaRPr lang="en-US"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6" name="Diagonal Stripe 5"/>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
        <p:nvSpPr>
          <p:cNvPr id="8" name="Title 1"/>
          <p:cNvSpPr txBox="1">
            <a:spLocks/>
          </p:cNvSpPr>
          <p:nvPr/>
        </p:nvSpPr>
        <p:spPr>
          <a:xfrm>
            <a:off x="304800" y="-76200"/>
            <a:ext cx="8229600" cy="685800"/>
          </a:xfrm>
          <a:prstGeom prst="rect">
            <a:avLst/>
          </a:prstGeom>
          <a:noFill/>
        </p:spPr>
        <p:txBody>
          <a:bodyPr vert="horz" lIns="91440" tIns="45720" rIns="91440" bIns="45720" rtlCol="0" anchor="ctr">
            <a:noAutofit/>
          </a:bodyPr>
          <a:lstStyle>
            <a:lvl1pPr algn="l" defTabSz="457200" rtl="0" eaLnBrk="0" fontAlgn="base" hangingPunct="0">
              <a:lnSpc>
                <a:spcPts val="2800"/>
              </a:lnSpc>
              <a:spcBef>
                <a:spcPct val="0"/>
              </a:spcBef>
              <a:spcAft>
                <a:spcPct val="0"/>
              </a:spcAft>
              <a:defRPr sz="2800" b="1" i="0" kern="1200">
                <a:solidFill>
                  <a:schemeClr val="bg2">
                    <a:lumMod val="10000"/>
                  </a:schemeClr>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r>
              <a:rPr lang="en-US" sz="2400" dirty="0" smtClean="0"/>
              <a:t>Occupant Pre-Existing or Potential </a:t>
            </a:r>
            <a:br>
              <a:rPr lang="en-US" sz="2400" dirty="0" smtClean="0"/>
            </a:br>
            <a:r>
              <a:rPr lang="en-US" sz="2400" dirty="0" smtClean="0"/>
              <a:t>Health Conditions</a:t>
            </a:r>
            <a:endParaRPr lang="en-US" sz="2400" dirty="0"/>
          </a:p>
        </p:txBody>
      </p:sp>
    </p:spTree>
    <p:extLst>
      <p:ext uri="{BB962C8B-B14F-4D97-AF65-F5344CB8AC3E}">
        <p14:creationId xmlns:p14="http://schemas.microsoft.com/office/powerpoint/2010/main" val="1526052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 New to 17-7</a:t>
            </a:r>
            <a:endParaRPr lang="en-US" dirty="0"/>
          </a:p>
        </p:txBody>
      </p:sp>
      <p:sp>
        <p:nvSpPr>
          <p:cNvPr id="3" name="Content Placeholder 2"/>
          <p:cNvSpPr>
            <a:spLocks noGrp="1"/>
          </p:cNvSpPr>
          <p:nvPr>
            <p:ph sz="quarter" idx="10"/>
          </p:nvPr>
        </p:nvSpPr>
        <p:spPr>
          <a:xfrm>
            <a:off x="228600" y="1676400"/>
            <a:ext cx="8458200" cy="4648200"/>
          </a:xfrm>
        </p:spPr>
        <p:txBody>
          <a:bodyPr/>
          <a:lstStyle/>
          <a:p>
            <a:r>
              <a:rPr lang="en-US" sz="2400" dirty="0">
                <a:solidFill>
                  <a:srgbClr val="000000"/>
                </a:solidFill>
              </a:rPr>
              <a:t>Clarified that radon mitigation is not an allowable H&amp;S expense.</a:t>
            </a:r>
          </a:p>
          <a:p>
            <a:r>
              <a:rPr lang="en-US" sz="2400" dirty="0">
                <a:solidFill>
                  <a:srgbClr val="000000"/>
                </a:solidFill>
              </a:rPr>
              <a:t>Added specifications to the vapor barrier installations requirement.</a:t>
            </a:r>
          </a:p>
          <a:p>
            <a:r>
              <a:rPr lang="en-US" sz="2400" dirty="0">
                <a:solidFill>
                  <a:srgbClr val="000000"/>
                </a:solidFill>
              </a:rPr>
              <a:t>Added that WAP should consider installing radon-related precautionary measures (sealing foundation penetrations, covering open sump pits, etc.) </a:t>
            </a:r>
            <a:r>
              <a:rPr lang="en-US" sz="2400" dirty="0" smtClean="0">
                <a:solidFill>
                  <a:srgbClr val="000000"/>
                </a:solidFill>
              </a:rPr>
              <a:t>in Zones </a:t>
            </a:r>
            <a:r>
              <a:rPr lang="en-US" sz="2400" dirty="0">
                <a:solidFill>
                  <a:srgbClr val="000000"/>
                </a:solidFill>
              </a:rPr>
              <a:t>1 &amp; </a:t>
            </a:r>
            <a:r>
              <a:rPr lang="en-US" sz="2400" dirty="0" smtClean="0">
                <a:solidFill>
                  <a:srgbClr val="000000"/>
                </a:solidFill>
              </a:rPr>
              <a:t>2.</a:t>
            </a:r>
            <a:endParaRPr lang="en-US" sz="2400" dirty="0">
              <a:solidFill>
                <a:srgbClr val="000000"/>
              </a:solidFill>
            </a:endParaRPr>
          </a:p>
          <a:p>
            <a:r>
              <a:rPr lang="en-US" sz="2400" dirty="0">
                <a:solidFill>
                  <a:srgbClr val="000000"/>
                </a:solidFill>
              </a:rPr>
              <a:t>Added an informed consent requirement for </a:t>
            </a:r>
            <a:r>
              <a:rPr lang="en-US" sz="2400" dirty="0" smtClean="0">
                <a:solidFill>
                  <a:srgbClr val="000000"/>
                </a:solidFill>
              </a:rPr>
              <a:t>clients in all Zones. </a:t>
            </a:r>
            <a:r>
              <a:rPr lang="en-US" sz="2400" dirty="0">
                <a:solidFill>
                  <a:srgbClr val="000000"/>
                </a:solidFill>
              </a:rPr>
              <a:t>Requirements of the consent form are outlined in the guidance. </a:t>
            </a:r>
            <a:endParaRPr lang="en-US" sz="2400" dirty="0" smtClean="0">
              <a:solidFill>
                <a:srgbClr val="000000"/>
              </a:solidFill>
            </a:endParaRPr>
          </a:p>
          <a:p>
            <a:r>
              <a:rPr lang="en-US" sz="2400" dirty="0" smtClean="0">
                <a:solidFill>
                  <a:srgbClr val="000000"/>
                </a:solidFill>
              </a:rPr>
              <a:t>Added </a:t>
            </a:r>
            <a:r>
              <a:rPr lang="en-US" sz="2400" dirty="0">
                <a:solidFill>
                  <a:srgbClr val="000000"/>
                </a:solidFill>
              </a:rPr>
              <a:t>proper vapor barrier installation to training requirements for workers.</a:t>
            </a: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358553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066800"/>
            <a:ext cx="7924800" cy="2667000"/>
          </a:xfrm>
        </p:spPr>
        <p:txBody>
          <a:bodyPr/>
          <a:lstStyle/>
          <a:p>
            <a:pPr marL="0" indent="0">
              <a:buNone/>
            </a:pPr>
            <a:r>
              <a:rPr lang="en-US" sz="2000" dirty="0" smtClean="0">
                <a:solidFill>
                  <a:srgbClr val="000000"/>
                </a:solidFill>
              </a:rPr>
              <a:t>What’s New?</a:t>
            </a:r>
          </a:p>
          <a:p>
            <a:r>
              <a:rPr lang="en-US" sz="2000" u="sng" dirty="0">
                <a:solidFill>
                  <a:srgbClr val="000000"/>
                </a:solidFill>
              </a:rPr>
              <a:t>Previous guidance required adoption of most current standard; This ends at 62.2 – 2016.</a:t>
            </a:r>
          </a:p>
          <a:p>
            <a:r>
              <a:rPr lang="en-US" sz="2000" dirty="0" smtClean="0">
                <a:solidFill>
                  <a:srgbClr val="000000"/>
                </a:solidFill>
              </a:rPr>
              <a:t>Added language about 3 Pa pressure difference.</a:t>
            </a:r>
          </a:p>
          <a:p>
            <a:r>
              <a:rPr lang="en-US" sz="2000" dirty="0" smtClean="0">
                <a:solidFill>
                  <a:srgbClr val="000000"/>
                </a:solidFill>
              </a:rPr>
              <a:t>Clarified Climate Zone 1 partial exemption.</a:t>
            </a:r>
          </a:p>
          <a:p>
            <a:r>
              <a:rPr lang="en-US" sz="2000" dirty="0" smtClean="0">
                <a:solidFill>
                  <a:srgbClr val="000000"/>
                </a:solidFill>
              </a:rPr>
              <a:t>Client Education now includes “location of switch and cleaning instructions.”</a:t>
            </a:r>
          </a:p>
          <a:p>
            <a:endParaRPr lang="en-US" sz="2000" dirty="0">
              <a:solidFill>
                <a:srgbClr val="000000"/>
              </a:solidFill>
            </a:endParaRP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
        <p:nvSpPr>
          <p:cNvPr id="8" name="Title 1"/>
          <p:cNvSpPr>
            <a:spLocks noGrp="1"/>
          </p:cNvSpPr>
          <p:nvPr>
            <p:ph type="title"/>
          </p:nvPr>
        </p:nvSpPr>
        <p:spPr>
          <a:xfrm>
            <a:off x="457200" y="0"/>
            <a:ext cx="8229600" cy="685800"/>
          </a:xfrm>
        </p:spPr>
        <p:txBody>
          <a:bodyPr/>
          <a:lstStyle/>
          <a:p>
            <a:r>
              <a:rPr lang="en-US" dirty="0" smtClean="0"/>
              <a:t>Ventilation and Indoor Air Quality</a:t>
            </a:r>
            <a:endParaRPr lang="en-US" dirty="0"/>
          </a:p>
        </p:txBody>
      </p:sp>
      <p:pic>
        <p:nvPicPr>
          <p:cNvPr id="9" name="Picture 8" descr="Image of a ventilation duct in a kitchen."/>
          <p:cNvPicPr>
            <a:picLocks noChangeAspect="1"/>
          </p:cNvPicPr>
          <p:nvPr/>
        </p:nvPicPr>
        <p:blipFill>
          <a:blip r:embed="rId3"/>
          <a:stretch>
            <a:fillRect/>
          </a:stretch>
        </p:blipFill>
        <p:spPr>
          <a:xfrm>
            <a:off x="5715000" y="3962400"/>
            <a:ext cx="2872830" cy="2159576"/>
          </a:xfrm>
          <a:prstGeom prst="rect">
            <a:avLst/>
          </a:prstGeom>
        </p:spPr>
      </p:pic>
      <p:sp>
        <p:nvSpPr>
          <p:cNvPr id="10" name="Content Placeholder 2"/>
          <p:cNvSpPr txBox="1">
            <a:spLocks/>
          </p:cNvSpPr>
          <p:nvPr/>
        </p:nvSpPr>
        <p:spPr>
          <a:xfrm>
            <a:off x="381000" y="3581400"/>
            <a:ext cx="5069016" cy="27432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6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Wingdings" charset="2"/>
              <a:buChar char="§"/>
              <a:defRPr sz="24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000000"/>
                </a:solidFill>
              </a:rPr>
              <a:t>Removed reference to ASHRAE 62.2 FAQS, these will be part of overall H&amp;S FAQs.</a:t>
            </a:r>
          </a:p>
          <a:p>
            <a:r>
              <a:rPr lang="en-US" sz="2000" dirty="0" smtClean="0">
                <a:solidFill>
                  <a:srgbClr val="000000"/>
                </a:solidFill>
              </a:rPr>
              <a:t>Grantees may propose variances to 62.2</a:t>
            </a:r>
          </a:p>
          <a:p>
            <a:pPr lvl="1"/>
            <a:r>
              <a:rPr lang="en-US" sz="2000" dirty="0" smtClean="0">
                <a:solidFill>
                  <a:srgbClr val="000000"/>
                </a:solidFill>
              </a:rPr>
              <a:t>Scientific justification improves odds of approval</a:t>
            </a:r>
          </a:p>
          <a:p>
            <a:r>
              <a:rPr lang="en-US" sz="2000" dirty="0" smtClean="0">
                <a:solidFill>
                  <a:srgbClr val="000000"/>
                </a:solidFill>
              </a:rPr>
              <a:t>Clients cannot refuse mechanical ventilation</a:t>
            </a:r>
          </a:p>
          <a:p>
            <a:endParaRPr lang="en-US" sz="2000" dirty="0">
              <a:solidFill>
                <a:srgbClr val="000000"/>
              </a:solidFill>
            </a:endParaRPr>
          </a:p>
        </p:txBody>
      </p:sp>
    </p:spTree>
    <p:extLst>
      <p:ext uri="{BB962C8B-B14F-4D97-AF65-F5344CB8AC3E}">
        <p14:creationId xmlns:p14="http://schemas.microsoft.com/office/powerpoint/2010/main" val="402195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Worker Safety</a:t>
            </a:r>
            <a:endParaRPr lang="en-US" dirty="0"/>
          </a:p>
        </p:txBody>
      </p:sp>
      <p:sp>
        <p:nvSpPr>
          <p:cNvPr id="3" name="Content Placeholder 2"/>
          <p:cNvSpPr>
            <a:spLocks noGrp="1"/>
          </p:cNvSpPr>
          <p:nvPr>
            <p:ph sz="quarter" idx="10"/>
          </p:nvPr>
        </p:nvSpPr>
        <p:spPr/>
        <p:txBody>
          <a:bodyPr/>
          <a:lstStyle/>
          <a:p>
            <a:pPr marL="0" indent="0">
              <a:buNone/>
            </a:pPr>
            <a:r>
              <a:rPr lang="en-US" dirty="0" smtClean="0"/>
              <a:t>What’s New?</a:t>
            </a:r>
          </a:p>
          <a:p>
            <a:r>
              <a:rPr lang="en-US" dirty="0" smtClean="0"/>
              <a:t>Previously titled OSHA </a:t>
            </a:r>
            <a:r>
              <a:rPr lang="en-US" dirty="0"/>
              <a:t>and Crew </a:t>
            </a:r>
            <a:r>
              <a:rPr lang="en-US" dirty="0" smtClean="0"/>
              <a:t>Safety</a:t>
            </a:r>
          </a:p>
          <a:p>
            <a:r>
              <a:rPr lang="en-US" dirty="0" smtClean="0"/>
              <a:t>Removed OSHA 10 requirement, still allowed.</a:t>
            </a:r>
          </a:p>
          <a:p>
            <a:r>
              <a:rPr lang="en-US" dirty="0" smtClean="0"/>
              <a:t>Removed OSHA 30 requirement for Crew Leaders</a:t>
            </a:r>
          </a:p>
          <a:p>
            <a:endParaRPr lang="en-US" dirty="0"/>
          </a:p>
          <a:p>
            <a:pPr marL="0" indent="0">
              <a:buNone/>
            </a:pPr>
            <a:r>
              <a:rPr lang="en-US" dirty="0" smtClean="0"/>
              <a:t>Not new, but a reminder that Grantees must monitor for safe work practices.</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079013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Piece by Piece – Attachment A</a:t>
            </a:r>
            <a:endParaRPr lang="en-US" dirty="0"/>
          </a:p>
        </p:txBody>
      </p:sp>
      <p:pic>
        <p:nvPicPr>
          <p:cNvPr id="4" name="Picture 3"/>
          <p:cNvPicPr>
            <a:picLocks noChangeAspect="1"/>
          </p:cNvPicPr>
          <p:nvPr/>
        </p:nvPicPr>
        <p:blipFill>
          <a:blip r:embed="rId3"/>
          <a:stretch>
            <a:fillRect/>
          </a:stretch>
        </p:blipFill>
        <p:spPr>
          <a:xfrm>
            <a:off x="304800" y="990600"/>
            <a:ext cx="2455532" cy="3124200"/>
          </a:xfrm>
          <a:prstGeom prst="rect">
            <a:avLst/>
          </a:prstGeom>
          <a:ln>
            <a:solidFill>
              <a:srgbClr val="3C4045"/>
            </a:solidFill>
          </a:ln>
        </p:spPr>
      </p:pic>
      <p:sp>
        <p:nvSpPr>
          <p:cNvPr id="9" name="TextBox 8"/>
          <p:cNvSpPr txBox="1"/>
          <p:nvPr/>
        </p:nvSpPr>
        <p:spPr>
          <a:xfrm>
            <a:off x="3048000" y="990600"/>
            <a:ext cx="5791200" cy="5029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Attachment A – </a:t>
            </a:r>
            <a:r>
              <a:rPr kumimoji="0" lang="en-US" sz="1600" i="0" u="none" strike="noStrike" kern="1200" cap="none" spc="0" normalizeH="0" noProof="0" dirty="0" smtClean="0">
                <a:ln>
                  <a:noFill/>
                </a:ln>
                <a:solidFill>
                  <a:srgbClr val="000000"/>
                </a:solidFill>
                <a:effectLst/>
                <a:uLnTx/>
                <a:uFillTx/>
                <a:latin typeface="Arial"/>
                <a:ea typeface="+mn-ea"/>
                <a:cs typeface="Arial"/>
              </a:rPr>
              <a:t> </a:t>
            </a:r>
            <a:r>
              <a:rPr kumimoji="0" lang="en-US" sz="1600" i="0" u="none" strike="noStrike" kern="1200" cap="none" spc="0" normalizeH="0" baseline="0" noProof="0" dirty="0" smtClean="0">
                <a:ln>
                  <a:noFill/>
                </a:ln>
                <a:solidFill>
                  <a:srgbClr val="000000"/>
                </a:solidFill>
                <a:effectLst/>
                <a:uLnTx/>
                <a:uFillTx/>
                <a:latin typeface="Arial"/>
                <a:ea typeface="+mn-ea"/>
                <a:cs typeface="Arial"/>
              </a:rPr>
              <a:t>Additional Health and Safety Guidance Related to Heating Systems</a:t>
            </a:r>
          </a:p>
          <a:p>
            <a:pPr marL="0" marR="0" indent="0" algn="l" defTabSz="457200" rtl="0" eaLnBrk="1" fontAlgn="auto" latinLnBrk="0" hangingPunct="1">
              <a:lnSpc>
                <a:spcPct val="100000"/>
              </a:lnSpc>
              <a:spcBef>
                <a:spcPct val="20000"/>
              </a:spcBef>
              <a:spcAft>
                <a:spcPts val="0"/>
              </a:spcAft>
              <a:buClrTx/>
              <a:buSzTx/>
              <a:buFont typeface="Arial"/>
              <a:buNone/>
              <a:tabLst/>
            </a:pPr>
            <a:endParaRPr lang="en-US" sz="1600" dirty="0">
              <a:solidFill>
                <a:srgbClr val="000000"/>
              </a:solidFill>
              <a:latin typeface="Arial"/>
              <a:cs typeface="Arial"/>
            </a:endParaRP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Covers: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Budget </a:t>
            </a:r>
            <a:r>
              <a:rPr lang="en-US" sz="1600" dirty="0">
                <a:solidFill>
                  <a:srgbClr val="000000"/>
                </a:solidFill>
                <a:latin typeface="Arial"/>
                <a:cs typeface="Arial"/>
              </a:rPr>
              <a:t>Category Decisions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Code </a:t>
            </a:r>
            <a:r>
              <a:rPr lang="en-US" sz="1600" dirty="0">
                <a:solidFill>
                  <a:srgbClr val="000000"/>
                </a:solidFill>
                <a:latin typeface="Arial"/>
                <a:cs typeface="Arial"/>
              </a:rPr>
              <a:t>Compliance and Inspection</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Electric </a:t>
            </a:r>
            <a:r>
              <a:rPr lang="en-US" sz="1600" dirty="0">
                <a:solidFill>
                  <a:srgbClr val="000000"/>
                </a:solidFill>
                <a:latin typeface="Arial"/>
                <a:cs typeface="Arial"/>
              </a:rPr>
              <a:t>Space Heaters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Fireplaces </a:t>
            </a:r>
            <a:r>
              <a:rPr lang="en-US" sz="1600" dirty="0">
                <a:solidFill>
                  <a:srgbClr val="000000"/>
                </a:solidFill>
                <a:latin typeface="Arial"/>
                <a:cs typeface="Arial"/>
              </a:rPr>
              <a:t>– Special Considerations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Manufactured </a:t>
            </a:r>
            <a:r>
              <a:rPr lang="en-US" sz="1600" dirty="0">
                <a:solidFill>
                  <a:srgbClr val="000000"/>
                </a:solidFill>
                <a:latin typeface="Arial"/>
                <a:cs typeface="Arial"/>
              </a:rPr>
              <a:t>Homes – Special Considerations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Masonry </a:t>
            </a:r>
            <a:r>
              <a:rPr lang="en-US" sz="1600" dirty="0">
                <a:solidFill>
                  <a:srgbClr val="000000"/>
                </a:solidFill>
                <a:latin typeface="Arial"/>
                <a:cs typeface="Arial"/>
              </a:rPr>
              <a:t>Chimneys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Solid </a:t>
            </a:r>
            <a:r>
              <a:rPr lang="en-US" sz="1600" dirty="0">
                <a:solidFill>
                  <a:srgbClr val="000000"/>
                </a:solidFill>
                <a:latin typeface="Arial"/>
                <a:cs typeface="Arial"/>
              </a:rPr>
              <a:t>Fuel-Fired Heaters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Unvented </a:t>
            </a:r>
            <a:r>
              <a:rPr lang="en-US" sz="1600" dirty="0">
                <a:solidFill>
                  <a:srgbClr val="000000"/>
                </a:solidFill>
                <a:latin typeface="Arial"/>
                <a:cs typeface="Arial"/>
              </a:rPr>
              <a:t>Gas- and Liquid-Fueled Space Heaters</a:t>
            </a:r>
          </a:p>
          <a:p>
            <a:pPr marL="285750" indent="-285750" defTabSz="457200" fontAlgn="auto">
              <a:spcBef>
                <a:spcPct val="20000"/>
              </a:spcBef>
              <a:spcAft>
                <a:spcPts val="0"/>
              </a:spcAft>
              <a:buFont typeface="Arial"/>
              <a:buChar char="•"/>
            </a:pPr>
            <a:r>
              <a:rPr lang="en-US" sz="1600" dirty="0" smtClean="0">
                <a:solidFill>
                  <a:srgbClr val="000000"/>
                </a:solidFill>
                <a:latin typeface="Arial"/>
                <a:cs typeface="Arial"/>
              </a:rPr>
              <a:t>Vented </a:t>
            </a:r>
            <a:r>
              <a:rPr lang="en-US" sz="1600" dirty="0">
                <a:solidFill>
                  <a:srgbClr val="000000"/>
                </a:solidFill>
                <a:latin typeface="Arial"/>
                <a:cs typeface="Arial"/>
              </a:rPr>
              <a:t>Gas- and Liquid-Fueled Space Heaters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endParaRPr kumimoji="0" lang="en-US" sz="1600" i="0" u="none" strike="noStrike" kern="1200" cap="none" spc="0" normalizeH="0" baseline="0" noProof="0" dirty="0" smtClean="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28945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a:t>
            </a:r>
            <a:endParaRPr lang="en-US" dirty="0"/>
          </a:p>
        </p:txBody>
      </p:sp>
      <p:sp>
        <p:nvSpPr>
          <p:cNvPr id="5" name="Content Placeholder 4"/>
          <p:cNvSpPr>
            <a:spLocks noGrp="1"/>
          </p:cNvSpPr>
          <p:nvPr>
            <p:ph sz="quarter" idx="10"/>
          </p:nvPr>
        </p:nvSpPr>
        <p:spPr/>
        <p:txBody>
          <a:bodyPr/>
          <a:lstStyle/>
          <a:p>
            <a:r>
              <a:rPr lang="en-US" dirty="0" smtClean="0"/>
              <a:t>Highlight updates in WPN 17-7 compared to 11-6</a:t>
            </a:r>
          </a:p>
          <a:p>
            <a:r>
              <a:rPr lang="en-US" dirty="0" smtClean="0"/>
              <a:t>Highlight where H&amp;S Plans can be updated</a:t>
            </a:r>
          </a:p>
          <a:p>
            <a:r>
              <a:rPr lang="en-US" dirty="0" smtClean="0"/>
              <a:t>Review support materials to go along with 17-7</a:t>
            </a:r>
            <a:endParaRPr lang="en-US" dirty="0"/>
          </a:p>
        </p:txBody>
      </p:sp>
    </p:spTree>
    <p:extLst>
      <p:ext uri="{BB962C8B-B14F-4D97-AF65-F5344CB8AC3E}">
        <p14:creationId xmlns:p14="http://schemas.microsoft.com/office/powerpoint/2010/main" val="1166245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Fireplaces</a:t>
            </a:r>
            <a:endParaRPr lang="en-US" dirty="0"/>
          </a:p>
        </p:txBody>
      </p:sp>
      <p:sp>
        <p:nvSpPr>
          <p:cNvPr id="3" name="Content Placeholder 2"/>
          <p:cNvSpPr>
            <a:spLocks noGrp="1"/>
          </p:cNvSpPr>
          <p:nvPr>
            <p:ph sz="quarter" idx="10"/>
          </p:nvPr>
        </p:nvSpPr>
        <p:spPr/>
        <p:txBody>
          <a:bodyPr/>
          <a:lstStyle/>
          <a:p>
            <a:pPr marL="0" indent="0">
              <a:buNone/>
            </a:pPr>
            <a:r>
              <a:rPr lang="en-US" b="1" dirty="0" smtClean="0"/>
              <a:t>Special Considerations</a:t>
            </a:r>
          </a:p>
          <a:p>
            <a:r>
              <a:rPr lang="en-US" dirty="0" smtClean="0"/>
              <a:t>Describes CO dangers, requires CO alarm in zone.</a:t>
            </a:r>
          </a:p>
          <a:p>
            <a:r>
              <a:rPr lang="en-US" dirty="0" smtClean="0"/>
              <a:t>Inspection/Evaluation</a:t>
            </a:r>
          </a:p>
          <a:p>
            <a:pPr marL="0" indent="0">
              <a:buNone/>
            </a:pPr>
            <a:r>
              <a:rPr lang="en-US" b="1" dirty="0" smtClean="0"/>
              <a:t>Fireplace testing options</a:t>
            </a:r>
          </a:p>
          <a:p>
            <a:r>
              <a:rPr lang="en-US" dirty="0" smtClean="0"/>
              <a:t>Grantee-proposed testing and depressurization limits, or</a:t>
            </a:r>
          </a:p>
          <a:p>
            <a:r>
              <a:rPr lang="en-US" dirty="0" smtClean="0"/>
              <a:t>Venting must meet code or it’s considered unsafe</a:t>
            </a:r>
          </a:p>
          <a:p>
            <a:pPr marL="0" indent="0">
              <a:buNone/>
            </a:pPr>
            <a:r>
              <a:rPr lang="en-US" b="1" dirty="0" smtClean="0"/>
              <a:t>Testing other combustion equipment where fireplaces are present</a:t>
            </a:r>
          </a:p>
          <a:p>
            <a:r>
              <a:rPr lang="en-US" dirty="0" smtClean="0"/>
              <a:t>Simulate fireplace operation with blower door depressurization.</a:t>
            </a:r>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136603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A – Masonry Chimneys</a:t>
            </a:r>
            <a:endParaRPr lang="en-US" dirty="0"/>
          </a:p>
        </p:txBody>
      </p:sp>
      <p:sp>
        <p:nvSpPr>
          <p:cNvPr id="3" name="Content Placeholder 2"/>
          <p:cNvSpPr>
            <a:spLocks noGrp="1"/>
          </p:cNvSpPr>
          <p:nvPr>
            <p:ph sz="quarter" idx="10"/>
          </p:nvPr>
        </p:nvSpPr>
        <p:spPr>
          <a:xfrm>
            <a:off x="457200" y="1524000"/>
            <a:ext cx="8458200" cy="4572000"/>
          </a:xfrm>
        </p:spPr>
        <p:txBody>
          <a:bodyPr/>
          <a:lstStyle/>
          <a:p>
            <a:pPr marL="0" indent="0">
              <a:buNone/>
            </a:pPr>
            <a:r>
              <a:rPr lang="en-US" dirty="0" smtClean="0"/>
              <a:t>Where WAP installs new equipment, it must meet local venting requirements. Liners may be needed.</a:t>
            </a:r>
          </a:p>
          <a:p>
            <a:endParaRPr lang="en-US" dirty="0"/>
          </a:p>
          <a:p>
            <a:pPr marL="0" indent="0">
              <a:buNone/>
            </a:pPr>
            <a:r>
              <a:rPr lang="en-US" b="1" dirty="0" smtClean="0"/>
              <a:t>Retired Masonry Chimneys</a:t>
            </a:r>
          </a:p>
          <a:p>
            <a:r>
              <a:rPr lang="en-US" dirty="0" smtClean="0"/>
              <a:t>Suggested policy for addressing “open-top-in-attic” retired masonry </a:t>
            </a:r>
            <a:r>
              <a:rPr lang="en-US" dirty="0"/>
              <a:t>c</a:t>
            </a:r>
            <a:r>
              <a:rPr lang="en-US" dirty="0" smtClean="0"/>
              <a:t>himneys.</a:t>
            </a:r>
          </a:p>
          <a:p>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113660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 Support Materials</a:t>
            </a:r>
            <a:endParaRPr lang="en-US" dirty="0"/>
          </a:p>
        </p:txBody>
      </p:sp>
      <p:sp>
        <p:nvSpPr>
          <p:cNvPr id="3" name="Content Placeholder 2"/>
          <p:cNvSpPr>
            <a:spLocks noGrp="1"/>
          </p:cNvSpPr>
          <p:nvPr>
            <p:ph sz="quarter" idx="10"/>
          </p:nvPr>
        </p:nvSpPr>
        <p:spPr/>
        <p:txBody>
          <a:bodyPr/>
          <a:lstStyle/>
          <a:p>
            <a:r>
              <a:rPr lang="en-US" dirty="0" smtClean="0">
                <a:solidFill>
                  <a:srgbClr val="000000"/>
                </a:solidFill>
              </a:rPr>
              <a:t>“What’s New” summary document</a:t>
            </a:r>
          </a:p>
          <a:p>
            <a:r>
              <a:rPr lang="en-US" dirty="0" smtClean="0">
                <a:solidFill>
                  <a:srgbClr val="000000"/>
                </a:solidFill>
              </a:rPr>
              <a:t>H&amp;S Plan Template</a:t>
            </a:r>
          </a:p>
          <a:p>
            <a:r>
              <a:rPr lang="en-US" dirty="0" smtClean="0">
                <a:solidFill>
                  <a:srgbClr val="000000"/>
                </a:solidFill>
              </a:rPr>
              <a:t>H&amp;S FAQs</a:t>
            </a:r>
          </a:p>
          <a:p>
            <a:r>
              <a:rPr lang="en-US" dirty="0" smtClean="0">
                <a:solidFill>
                  <a:srgbClr val="000000"/>
                </a:solidFill>
              </a:rPr>
              <a:t>Radon Consent Form Sample Language</a:t>
            </a:r>
          </a:p>
          <a:p>
            <a:r>
              <a:rPr lang="en-US" dirty="0" smtClean="0">
                <a:solidFill>
                  <a:srgbClr val="000000"/>
                </a:solidFill>
              </a:rPr>
              <a:t>More upon request</a:t>
            </a:r>
          </a:p>
          <a:p>
            <a:endParaRPr lang="en-US" dirty="0">
              <a:solidFill>
                <a:srgbClr val="FF0000"/>
              </a:solidFill>
            </a:endParaRPr>
          </a:p>
        </p:txBody>
      </p:sp>
    </p:spTree>
    <p:extLst>
      <p:ext uri="{BB962C8B-B14F-4D97-AF65-F5344CB8AC3E}">
        <p14:creationId xmlns:p14="http://schemas.microsoft.com/office/powerpoint/2010/main" val="375418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 What’s New Summary Document</a:t>
            </a:r>
            <a:endParaRPr lang="en-US" dirty="0"/>
          </a:p>
        </p:txBody>
      </p:sp>
      <p:sp>
        <p:nvSpPr>
          <p:cNvPr id="3" name="Content Placeholder 2"/>
          <p:cNvSpPr>
            <a:spLocks noGrp="1"/>
          </p:cNvSpPr>
          <p:nvPr>
            <p:ph sz="quarter" idx="10"/>
          </p:nvPr>
        </p:nvSpPr>
        <p:spPr>
          <a:xfrm>
            <a:off x="457200" y="1066800"/>
            <a:ext cx="4572000" cy="5029200"/>
          </a:xfrm>
        </p:spPr>
        <p:txBody>
          <a:bodyPr/>
          <a:lstStyle/>
          <a:p>
            <a:r>
              <a:rPr lang="en-US" dirty="0" smtClean="0"/>
              <a:t>6 Pages</a:t>
            </a:r>
          </a:p>
          <a:p>
            <a:r>
              <a:rPr lang="en-US" dirty="0" smtClean="0"/>
              <a:t>Covers all substantial updates</a:t>
            </a:r>
          </a:p>
          <a:p>
            <a:r>
              <a:rPr lang="en-US" dirty="0" smtClean="0"/>
              <a:t>Helpful when updating Plan</a:t>
            </a:r>
          </a:p>
          <a:p>
            <a:endParaRPr lang="en-US" dirty="0"/>
          </a:p>
        </p:txBody>
      </p:sp>
      <p:pic>
        <p:nvPicPr>
          <p:cNvPr id="4" name="Picture 3"/>
          <p:cNvPicPr>
            <a:picLocks noChangeAspect="1"/>
          </p:cNvPicPr>
          <p:nvPr/>
        </p:nvPicPr>
        <p:blipFill>
          <a:blip r:embed="rId2"/>
          <a:stretch>
            <a:fillRect/>
          </a:stretch>
        </p:blipFill>
        <p:spPr>
          <a:xfrm>
            <a:off x="4972823" y="1143000"/>
            <a:ext cx="3866377" cy="47246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1157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Health and Safety Plan Template</a:t>
            </a:r>
            <a:endParaRPr lang="en-US" dirty="0"/>
          </a:p>
        </p:txBody>
      </p:sp>
      <p:sp>
        <p:nvSpPr>
          <p:cNvPr id="3" name="Content Placeholder 2"/>
          <p:cNvSpPr>
            <a:spLocks noGrp="1"/>
          </p:cNvSpPr>
          <p:nvPr>
            <p:ph sz="quarter" idx="10"/>
          </p:nvPr>
        </p:nvSpPr>
        <p:spPr>
          <a:xfrm>
            <a:off x="457200" y="1066800"/>
            <a:ext cx="4876800" cy="5029200"/>
          </a:xfrm>
        </p:spPr>
        <p:txBody>
          <a:bodyPr/>
          <a:lstStyle/>
          <a:p>
            <a:r>
              <a:rPr lang="en-US" dirty="0" smtClean="0"/>
              <a:t>Optional</a:t>
            </a:r>
          </a:p>
          <a:p>
            <a:r>
              <a:rPr lang="en-US" dirty="0" smtClean="0"/>
              <a:t>Includes budget calculator tool</a:t>
            </a:r>
          </a:p>
          <a:p>
            <a:r>
              <a:rPr lang="en-US" dirty="0" smtClean="0"/>
              <a:t>Prompts for developing policy that complies with WPN</a:t>
            </a:r>
          </a:p>
          <a:p>
            <a:r>
              <a:rPr lang="en-US" dirty="0" smtClean="0"/>
              <a:t>Streamlines DOE review</a:t>
            </a:r>
            <a:endParaRPr lang="en-US" dirty="0"/>
          </a:p>
        </p:txBody>
      </p:sp>
      <p:pic>
        <p:nvPicPr>
          <p:cNvPr id="4" name="Picture 3"/>
          <p:cNvPicPr>
            <a:picLocks noChangeAspect="1"/>
          </p:cNvPicPr>
          <p:nvPr/>
        </p:nvPicPr>
        <p:blipFill>
          <a:blip r:embed="rId2"/>
          <a:stretch>
            <a:fillRect/>
          </a:stretch>
        </p:blipFill>
        <p:spPr>
          <a:xfrm>
            <a:off x="5181600" y="1066800"/>
            <a:ext cx="3673097"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8577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Health and Safety FAQs</a:t>
            </a:r>
            <a:endParaRPr lang="en-US" dirty="0"/>
          </a:p>
        </p:txBody>
      </p:sp>
      <p:sp>
        <p:nvSpPr>
          <p:cNvPr id="3" name="Content Placeholder 2"/>
          <p:cNvSpPr>
            <a:spLocks noGrp="1"/>
          </p:cNvSpPr>
          <p:nvPr>
            <p:ph sz="quarter" idx="10"/>
          </p:nvPr>
        </p:nvSpPr>
        <p:spPr>
          <a:xfrm>
            <a:off x="457200" y="1066800"/>
            <a:ext cx="8001000" cy="5029200"/>
          </a:xfrm>
        </p:spPr>
        <p:txBody>
          <a:bodyPr/>
          <a:lstStyle/>
          <a:p>
            <a:r>
              <a:rPr lang="en-US" dirty="0" smtClean="0"/>
              <a:t>Almost 40 pages of Q&amp;A, and growing</a:t>
            </a:r>
          </a:p>
          <a:p>
            <a:r>
              <a:rPr lang="en-US" dirty="0" smtClean="0"/>
              <a:t>Intended to address common policy and implementation questions</a:t>
            </a:r>
          </a:p>
          <a:p>
            <a:r>
              <a:rPr lang="en-US" dirty="0" smtClean="0"/>
              <a:t>Used to address comments submitted during review process – WAP network comments</a:t>
            </a:r>
          </a:p>
          <a:p>
            <a:r>
              <a:rPr lang="en-US" dirty="0" smtClean="0"/>
              <a:t>Living document, will add Q&amp;A as issues arise</a:t>
            </a:r>
          </a:p>
          <a:p>
            <a:endParaRPr lang="en-US" dirty="0"/>
          </a:p>
        </p:txBody>
      </p:sp>
    </p:spTree>
    <p:extLst>
      <p:ext uri="{BB962C8B-B14F-4D97-AF65-F5344CB8AC3E}">
        <p14:creationId xmlns:p14="http://schemas.microsoft.com/office/powerpoint/2010/main" val="1537663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Consent Form – Sample Language</a:t>
            </a:r>
            <a:endParaRPr lang="en-US" dirty="0"/>
          </a:p>
        </p:txBody>
      </p:sp>
      <p:sp>
        <p:nvSpPr>
          <p:cNvPr id="3" name="Content Placeholder 2"/>
          <p:cNvSpPr>
            <a:spLocks noGrp="1"/>
          </p:cNvSpPr>
          <p:nvPr>
            <p:ph sz="quarter" idx="10"/>
          </p:nvPr>
        </p:nvSpPr>
        <p:spPr>
          <a:xfrm>
            <a:off x="457200" y="1066800"/>
            <a:ext cx="3962400" cy="5029200"/>
          </a:xfrm>
        </p:spPr>
        <p:txBody>
          <a:bodyPr/>
          <a:lstStyle/>
          <a:p>
            <a:r>
              <a:rPr lang="en-US" dirty="0" smtClean="0"/>
              <a:t>Optional</a:t>
            </a:r>
          </a:p>
          <a:p>
            <a:r>
              <a:rPr lang="en-US" dirty="0" smtClean="0"/>
              <a:t>Editable</a:t>
            </a:r>
          </a:p>
          <a:p>
            <a:r>
              <a:rPr lang="en-US" dirty="0" smtClean="0"/>
              <a:t>Meets requirements outlined in guidance</a:t>
            </a:r>
          </a:p>
          <a:p>
            <a:endParaRPr lang="en-US" dirty="0"/>
          </a:p>
        </p:txBody>
      </p:sp>
      <p:pic>
        <p:nvPicPr>
          <p:cNvPr id="6" name="Picture 5"/>
          <p:cNvPicPr>
            <a:picLocks noChangeAspect="1"/>
          </p:cNvPicPr>
          <p:nvPr/>
        </p:nvPicPr>
        <p:blipFill>
          <a:blip r:embed="rId2"/>
          <a:stretch>
            <a:fillRect/>
          </a:stretch>
        </p:blipFill>
        <p:spPr>
          <a:xfrm>
            <a:off x="4495800" y="1066800"/>
            <a:ext cx="3895217" cy="4953000"/>
          </a:xfrm>
          <a:prstGeom prst="rect">
            <a:avLst/>
          </a:prstGeom>
        </p:spPr>
      </p:pic>
    </p:spTree>
    <p:extLst>
      <p:ext uri="{BB962C8B-B14F-4D97-AF65-F5344CB8AC3E}">
        <p14:creationId xmlns:p14="http://schemas.microsoft.com/office/powerpoint/2010/main" val="426115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7 – Support Materials</a:t>
            </a:r>
            <a:endParaRPr lang="en-US" dirty="0"/>
          </a:p>
        </p:txBody>
      </p:sp>
      <p:sp>
        <p:nvSpPr>
          <p:cNvPr id="3" name="Content Placeholder 2"/>
          <p:cNvSpPr>
            <a:spLocks noGrp="1"/>
          </p:cNvSpPr>
          <p:nvPr>
            <p:ph sz="quarter" idx="10"/>
          </p:nvPr>
        </p:nvSpPr>
        <p:spPr/>
        <p:txBody>
          <a:bodyPr/>
          <a:lstStyle/>
          <a:p>
            <a:pPr marL="0" indent="0">
              <a:buNone/>
            </a:pPr>
            <a:r>
              <a:rPr lang="en-US" dirty="0" smtClean="0"/>
              <a:t>If you think of more resources, let your Project Officer know. </a:t>
            </a:r>
          </a:p>
          <a:p>
            <a:pPr marL="0" indent="0">
              <a:buNone/>
            </a:pPr>
            <a:endParaRPr lang="en-US" dirty="0"/>
          </a:p>
          <a:p>
            <a:pPr marL="0" indent="0">
              <a:buNone/>
            </a:pPr>
            <a:endParaRPr lang="en-US" dirty="0" smtClean="0"/>
          </a:p>
          <a:p>
            <a:pPr marL="0" indent="0" algn="ctr">
              <a:buNone/>
            </a:pPr>
            <a:r>
              <a:rPr lang="en-US" dirty="0" smtClean="0"/>
              <a:t>Thank You</a:t>
            </a:r>
            <a:endParaRPr lang="en-US" dirty="0"/>
          </a:p>
        </p:txBody>
      </p:sp>
    </p:spTree>
    <p:extLst>
      <p:ext uri="{BB962C8B-B14F-4D97-AF65-F5344CB8AC3E}">
        <p14:creationId xmlns:p14="http://schemas.microsoft.com/office/powerpoint/2010/main" val="258007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WPN 17-7</a:t>
            </a:r>
            <a:endParaRPr lang="en-US" dirty="0"/>
          </a:p>
        </p:txBody>
      </p:sp>
      <p:sp>
        <p:nvSpPr>
          <p:cNvPr id="4" name="Content Placeholder 2"/>
          <p:cNvSpPr txBox="1">
            <a:spLocks noGrp="1"/>
          </p:cNvSpPr>
          <p:nvPr>
            <p:ph sz="quarter" idx="10"/>
          </p:nvPr>
        </p:nvSpPr>
        <p:spPr bwMode="auto">
          <a:prstGeom prst="rect">
            <a:avLst/>
          </a:prstGeom>
          <a:noFill/>
          <a:ln w="9525">
            <a:noFill/>
            <a:miter lim="800000"/>
            <a:headEnd/>
            <a:tailEnd/>
          </a:ln>
        </p:spPr>
        <p:txBody>
          <a:bodyPr lIns="0" tIns="0" rIns="0" bIns="0">
            <a:prstTxWarp prst="textNoShape">
              <a:avLst/>
            </a:prstTxWarp>
          </a:bodyPr>
          <a:lstStyle/>
          <a:p>
            <a:pPr marL="274320" indent="-228600" fontAlgn="auto">
              <a:spcBef>
                <a:spcPts val="600"/>
              </a:spcBef>
              <a:spcAft>
                <a:spcPts val="3600"/>
              </a:spcAft>
              <a:buFont typeface="Arial"/>
              <a:buChar char="•"/>
              <a:defRPr/>
            </a:pPr>
            <a:r>
              <a:rPr lang="en-US" sz="2400" dirty="0" smtClean="0">
                <a:latin typeface="+mn-lt"/>
                <a:ea typeface="+mn-ea"/>
                <a:cs typeface="+mn-cs"/>
              </a:rPr>
              <a:t>Drafted </a:t>
            </a:r>
            <a:r>
              <a:rPr lang="en-US" sz="2400" dirty="0" smtClean="0">
                <a:latin typeface="+mn-lt"/>
                <a:cs typeface="+mn-cs"/>
              </a:rPr>
              <a:t>from 2012 - 2017</a:t>
            </a:r>
            <a:r>
              <a:rPr lang="en-US" sz="2400" dirty="0" smtClean="0">
                <a:latin typeface="+mn-lt"/>
                <a:ea typeface="+mn-ea"/>
                <a:cs typeface="+mn-cs"/>
              </a:rPr>
              <a:t> to put all H&amp;S guidance in one place.</a:t>
            </a:r>
          </a:p>
          <a:p>
            <a:pPr marL="274320" indent="-228600" fontAlgn="auto">
              <a:spcBef>
                <a:spcPts val="600"/>
              </a:spcBef>
              <a:spcAft>
                <a:spcPts val="3600"/>
              </a:spcAft>
              <a:buFont typeface="Arial"/>
              <a:buChar char="•"/>
              <a:defRPr/>
            </a:pPr>
            <a:r>
              <a:rPr lang="en-US" sz="2400" dirty="0" smtClean="0">
                <a:latin typeface="+mn-lt"/>
                <a:ea typeface="+mn-ea"/>
                <a:cs typeface="+mn-cs"/>
              </a:rPr>
              <a:t>Describes most common issues encountered during weatherization, what is allowed, what is required, and what is prohibited in terms of dealing with these issues.</a:t>
            </a:r>
          </a:p>
          <a:p>
            <a:pPr marL="274320" indent="-228600" fontAlgn="auto">
              <a:spcBef>
                <a:spcPts val="600"/>
              </a:spcBef>
              <a:spcAft>
                <a:spcPts val="3600"/>
              </a:spcAft>
              <a:buFont typeface="Arial"/>
              <a:buChar char="•"/>
              <a:defRPr/>
            </a:pPr>
            <a:r>
              <a:rPr lang="en-US" sz="2400" dirty="0" smtClean="0">
                <a:latin typeface="+mn-lt"/>
                <a:ea typeface="+mn-ea"/>
                <a:cs typeface="+mn-cs"/>
              </a:rPr>
              <a:t>Outlines how grantees must address H&amp;S in their grantee plan, and where more guidance may be needed at the local level.</a:t>
            </a:r>
          </a:p>
          <a:p>
            <a:pPr marL="274320" indent="-228600" fontAlgn="auto">
              <a:spcBef>
                <a:spcPts val="600"/>
              </a:spcBef>
              <a:spcAft>
                <a:spcPts val="3600"/>
              </a:spcAft>
              <a:defRPr/>
            </a:pPr>
            <a:endParaRPr lang="en-US" sz="2400" dirty="0" smtClean="0">
              <a:latin typeface="+mn-lt"/>
              <a:ea typeface="+mn-ea"/>
              <a:cs typeface="+mn-cs"/>
            </a:endParaRPr>
          </a:p>
          <a:p>
            <a:pPr defTabSz="914400" eaLnBrk="0" hangingPunct="0">
              <a:spcBef>
                <a:spcPts val="1200"/>
              </a:spcBef>
              <a:spcAft>
                <a:spcPts val="3600"/>
              </a:spcAft>
              <a:buClr>
                <a:srgbClr val="8DC63F"/>
              </a:buClr>
              <a:defRPr/>
            </a:pPr>
            <a:endParaRPr lang="en-US" sz="2600" kern="0" dirty="0">
              <a:solidFill>
                <a:srgbClr val="333333"/>
              </a:solidFill>
              <a:latin typeface="+mn-lt"/>
            </a:endParaRPr>
          </a:p>
        </p:txBody>
      </p:sp>
    </p:spTree>
    <p:extLst>
      <p:ext uri="{BB962C8B-B14F-4D97-AF65-F5344CB8AC3E}">
        <p14:creationId xmlns:p14="http://schemas.microsoft.com/office/powerpoint/2010/main" val="95570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11-6 Organization – 1 Document</a:t>
            </a:r>
            <a:endParaRPr lang="en-US" dirty="0"/>
          </a:p>
        </p:txBody>
      </p:sp>
      <p:pic>
        <p:nvPicPr>
          <p:cNvPr id="5" name="Picture 4"/>
          <p:cNvPicPr>
            <a:picLocks noChangeAspect="1"/>
          </p:cNvPicPr>
          <p:nvPr/>
        </p:nvPicPr>
        <p:blipFill>
          <a:blip r:embed="rId3"/>
          <a:stretch>
            <a:fillRect/>
          </a:stretch>
        </p:blipFill>
        <p:spPr>
          <a:xfrm>
            <a:off x="2971800" y="2590800"/>
            <a:ext cx="3162300" cy="2369063"/>
          </a:xfrm>
          <a:prstGeom prst="rect">
            <a:avLst/>
          </a:prstGeom>
          <a:ln>
            <a:solidFill>
              <a:srgbClr val="3C4045"/>
            </a:solidFill>
          </a:ln>
        </p:spPr>
      </p:pic>
      <p:pic>
        <p:nvPicPr>
          <p:cNvPr id="6" name="Picture 5"/>
          <p:cNvPicPr>
            <a:picLocks noChangeAspect="1"/>
          </p:cNvPicPr>
          <p:nvPr/>
        </p:nvPicPr>
        <p:blipFill>
          <a:blip r:embed="rId4"/>
          <a:stretch>
            <a:fillRect/>
          </a:stretch>
        </p:blipFill>
        <p:spPr>
          <a:xfrm>
            <a:off x="6324600" y="990600"/>
            <a:ext cx="2244116" cy="2971800"/>
          </a:xfrm>
          <a:prstGeom prst="rect">
            <a:avLst/>
          </a:prstGeom>
          <a:ln>
            <a:solidFill>
              <a:srgbClr val="3C4045"/>
            </a:solidFill>
          </a:ln>
        </p:spPr>
      </p:pic>
      <p:sp>
        <p:nvSpPr>
          <p:cNvPr id="7" name="TextBox 6"/>
          <p:cNvSpPr txBox="1"/>
          <p:nvPr/>
        </p:nvSpPr>
        <p:spPr>
          <a:xfrm>
            <a:off x="609600" y="4343400"/>
            <a:ext cx="1981200" cy="6858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Preamble and budget discussion</a:t>
            </a:r>
          </a:p>
        </p:txBody>
      </p:sp>
      <p:sp>
        <p:nvSpPr>
          <p:cNvPr id="8" name="TextBox 7"/>
          <p:cNvSpPr txBox="1"/>
          <p:nvPr/>
        </p:nvSpPr>
        <p:spPr>
          <a:xfrm>
            <a:off x="3657600" y="5181600"/>
            <a:ext cx="1752600" cy="6858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Table of Issues</a:t>
            </a:r>
          </a:p>
        </p:txBody>
      </p:sp>
      <p:sp>
        <p:nvSpPr>
          <p:cNvPr id="9" name="TextBox 8"/>
          <p:cNvSpPr txBox="1"/>
          <p:nvPr/>
        </p:nvSpPr>
        <p:spPr>
          <a:xfrm>
            <a:off x="6324600" y="4038600"/>
            <a:ext cx="2514600" cy="685800"/>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Grantee H&amp;S Plan Updates</a:t>
            </a:r>
          </a:p>
        </p:txBody>
      </p:sp>
      <p:pic>
        <p:nvPicPr>
          <p:cNvPr id="10" name="Picture 9"/>
          <p:cNvPicPr>
            <a:picLocks noChangeAspect="1"/>
          </p:cNvPicPr>
          <p:nvPr/>
        </p:nvPicPr>
        <p:blipFill>
          <a:blip r:embed="rId5"/>
          <a:stretch>
            <a:fillRect/>
          </a:stretch>
        </p:blipFill>
        <p:spPr>
          <a:xfrm>
            <a:off x="304800" y="1066799"/>
            <a:ext cx="2590800" cy="3031787"/>
          </a:xfrm>
          <a:prstGeom prst="rect">
            <a:avLst/>
          </a:prstGeom>
          <a:solidFill>
            <a:srgbClr val="FFFFFF">
              <a:shade val="85000"/>
            </a:srgbClr>
          </a:solidFill>
          <a:ln w="3175"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213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Organization – 3 Pieces</a:t>
            </a:r>
            <a:endParaRPr lang="en-US" dirty="0"/>
          </a:p>
        </p:txBody>
      </p:sp>
      <p:pic>
        <p:nvPicPr>
          <p:cNvPr id="4" name="Picture 3"/>
          <p:cNvPicPr>
            <a:picLocks noChangeAspect="1"/>
          </p:cNvPicPr>
          <p:nvPr/>
        </p:nvPicPr>
        <p:blipFill>
          <a:blip r:embed="rId3"/>
          <a:stretch>
            <a:fillRect/>
          </a:stretch>
        </p:blipFill>
        <p:spPr>
          <a:xfrm>
            <a:off x="6096000" y="1066800"/>
            <a:ext cx="2455532" cy="3124200"/>
          </a:xfrm>
          <a:prstGeom prst="rect">
            <a:avLst/>
          </a:prstGeom>
          <a:ln>
            <a:solidFill>
              <a:srgbClr val="3C4045"/>
            </a:solidFill>
          </a:ln>
        </p:spPr>
      </p:pic>
      <p:pic>
        <p:nvPicPr>
          <p:cNvPr id="5" name="Picture 4"/>
          <p:cNvPicPr>
            <a:picLocks noChangeAspect="1"/>
          </p:cNvPicPr>
          <p:nvPr/>
        </p:nvPicPr>
        <p:blipFill>
          <a:blip r:embed="rId4"/>
          <a:stretch>
            <a:fillRect/>
          </a:stretch>
        </p:blipFill>
        <p:spPr>
          <a:xfrm>
            <a:off x="2514600" y="3733800"/>
            <a:ext cx="4182677" cy="2526810"/>
          </a:xfrm>
          <a:prstGeom prst="rect">
            <a:avLst/>
          </a:prstGeom>
          <a:ln>
            <a:solidFill>
              <a:srgbClr val="3C4045"/>
            </a:solidFill>
          </a:ln>
        </p:spPr>
      </p:pic>
      <p:sp>
        <p:nvSpPr>
          <p:cNvPr id="7" name="TextBox 6"/>
          <p:cNvSpPr txBox="1"/>
          <p:nvPr/>
        </p:nvSpPr>
        <p:spPr>
          <a:xfrm>
            <a:off x="381000" y="4572000"/>
            <a:ext cx="1981200" cy="1447800"/>
          </a:xfrm>
          <a:prstGeom prst="rect">
            <a:avLst/>
          </a:prstGeom>
        </p:spPr>
        <p:txBody>
          <a:bodyPr vert="horz" wrap="square" lIns="91440" tIns="45720" rIns="91440" bIns="45720" rtlCol="0">
            <a:normAutofit fontScale="925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Guidance Narrative:</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Preamble</a:t>
            </a:r>
            <a:r>
              <a:rPr kumimoji="0" lang="en-US" sz="1600" i="0" u="none" strike="noStrike" kern="1200" cap="none" spc="0" normalizeH="0" noProof="0" dirty="0" smtClean="0">
                <a:ln>
                  <a:noFill/>
                </a:ln>
                <a:solidFill>
                  <a:srgbClr val="000000"/>
                </a:solidFill>
                <a:effectLst/>
                <a:uLnTx/>
                <a:uFillTx/>
                <a:latin typeface="Arial"/>
                <a:ea typeface="+mn-ea"/>
                <a:cs typeface="Arial"/>
              </a:rPr>
              <a:t>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Budget </a:t>
            </a:r>
            <a:r>
              <a:rPr kumimoji="0" lang="en-US" sz="1600" i="0" u="none" strike="noStrike" kern="1200" cap="none" spc="0" normalizeH="0" baseline="0" noProof="0" dirty="0" smtClean="0">
                <a:ln>
                  <a:noFill/>
                </a:ln>
                <a:solidFill>
                  <a:srgbClr val="000000"/>
                </a:solidFill>
                <a:effectLst/>
                <a:uLnTx/>
                <a:uFillTx/>
                <a:latin typeface="Arial"/>
                <a:ea typeface="+mn-ea"/>
                <a:cs typeface="Arial"/>
              </a:rPr>
              <a:t>discussion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Plan updates</a:t>
            </a:r>
          </a:p>
        </p:txBody>
      </p:sp>
      <p:sp>
        <p:nvSpPr>
          <p:cNvPr id="8" name="TextBox 7"/>
          <p:cNvSpPr txBox="1"/>
          <p:nvPr/>
        </p:nvSpPr>
        <p:spPr>
          <a:xfrm>
            <a:off x="3048000" y="3276600"/>
            <a:ext cx="2971800" cy="4572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Table of Issues – re-formatted</a:t>
            </a:r>
          </a:p>
        </p:txBody>
      </p:sp>
      <p:sp>
        <p:nvSpPr>
          <p:cNvPr id="9" name="TextBox 8"/>
          <p:cNvSpPr txBox="1"/>
          <p:nvPr/>
        </p:nvSpPr>
        <p:spPr>
          <a:xfrm>
            <a:off x="6705600" y="4191000"/>
            <a:ext cx="2286000" cy="11430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Attachment A – </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Special Considerations re: Heating Systems</a:t>
            </a:r>
          </a:p>
        </p:txBody>
      </p:sp>
      <p:grpSp>
        <p:nvGrpSpPr>
          <p:cNvPr id="14" name="Group 13"/>
          <p:cNvGrpSpPr/>
          <p:nvPr/>
        </p:nvGrpSpPr>
        <p:grpSpPr>
          <a:xfrm>
            <a:off x="6477000" y="0"/>
            <a:ext cx="2707743" cy="2438400"/>
            <a:chOff x="6477000" y="0"/>
            <a:chExt cx="2707743" cy="2438400"/>
          </a:xfrm>
        </p:grpSpPr>
        <p:sp>
          <p:nvSpPr>
            <p:cNvPr id="12" name="Diagonal Stripe 11"/>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pic>
        <p:nvPicPr>
          <p:cNvPr id="15" name="Picture 14"/>
          <p:cNvPicPr>
            <a:picLocks noChangeAspect="1"/>
          </p:cNvPicPr>
          <p:nvPr/>
        </p:nvPicPr>
        <p:blipFill>
          <a:blip r:embed="rId5"/>
          <a:stretch>
            <a:fillRect/>
          </a:stretch>
        </p:blipFill>
        <p:spPr>
          <a:xfrm>
            <a:off x="304800" y="1066799"/>
            <a:ext cx="2590800" cy="3031787"/>
          </a:xfrm>
          <a:prstGeom prst="rect">
            <a:avLst/>
          </a:prstGeom>
          <a:solidFill>
            <a:srgbClr val="FFFFFF">
              <a:shade val="85000"/>
            </a:srgbClr>
          </a:solidFill>
          <a:ln w="3175" cap="sq" cmpd="sng">
            <a:solidFill>
              <a:srgbClr val="0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173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WPN 17 – 6 Piece by Piece</a:t>
            </a:r>
            <a:endParaRPr lang="en-US" dirty="0"/>
          </a:p>
        </p:txBody>
      </p:sp>
      <p:sp>
        <p:nvSpPr>
          <p:cNvPr id="7" name="TextBox 6"/>
          <p:cNvSpPr txBox="1"/>
          <p:nvPr/>
        </p:nvSpPr>
        <p:spPr>
          <a:xfrm>
            <a:off x="3505200" y="1066800"/>
            <a:ext cx="5181600" cy="480060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400" i="0" u="none" strike="noStrike" kern="1200" cap="none" spc="0" normalizeH="0" baseline="0" noProof="0" dirty="0" smtClean="0">
                <a:ln>
                  <a:noFill/>
                </a:ln>
                <a:solidFill>
                  <a:srgbClr val="000000"/>
                </a:solidFill>
                <a:effectLst/>
                <a:uLnTx/>
                <a:uFillTx/>
                <a:latin typeface="Arial"/>
                <a:ea typeface="+mn-ea"/>
                <a:cs typeface="Arial"/>
              </a:rPr>
              <a:t>Guidance Narrative:</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Preamble</a:t>
            </a:r>
            <a:r>
              <a:rPr kumimoji="0" lang="en-US" sz="1600" i="0" u="none" strike="noStrike" kern="1200" cap="none" spc="0" normalizeH="0" noProof="0" dirty="0" smtClean="0">
                <a:ln>
                  <a:noFill/>
                </a:ln>
                <a:solidFill>
                  <a:srgbClr val="000000"/>
                </a:solidFill>
                <a:effectLst/>
                <a:uLnTx/>
                <a:uFillTx/>
                <a:latin typeface="Arial"/>
                <a:ea typeface="+mn-ea"/>
                <a:cs typeface="Arial"/>
              </a:rPr>
              <a:t>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Budget </a:t>
            </a:r>
            <a:r>
              <a:rPr kumimoji="0" lang="en-US" sz="1600" i="0" u="none" strike="noStrike" kern="1200" cap="none" spc="0" normalizeH="0" baseline="0" noProof="0" dirty="0" smtClean="0">
                <a:ln>
                  <a:noFill/>
                </a:ln>
                <a:solidFill>
                  <a:srgbClr val="000000"/>
                </a:solidFill>
                <a:effectLst/>
                <a:uLnTx/>
                <a:uFillTx/>
                <a:latin typeface="Arial"/>
                <a:ea typeface="+mn-ea"/>
                <a:cs typeface="Arial"/>
              </a:rPr>
              <a:t>discussion </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Plan updates</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endParaRPr lang="en-US" sz="1600" dirty="0">
              <a:solidFill>
                <a:srgbClr val="000000"/>
              </a:solidFill>
              <a:latin typeface="Arial"/>
              <a:cs typeface="Arial"/>
            </a:endParaRPr>
          </a:p>
          <a:p>
            <a:pPr marR="0" algn="l" defTabSz="457200" rtl="0" eaLnBrk="1" fontAlgn="auto" latinLnBrk="0" hangingPunct="1">
              <a:lnSpc>
                <a:spcPct val="100000"/>
              </a:lnSpc>
              <a:spcBef>
                <a:spcPct val="20000"/>
              </a:spcBef>
              <a:spcAft>
                <a:spcPts val="0"/>
              </a:spcAft>
              <a:buClrTx/>
              <a:buSzTx/>
              <a:tabLst/>
            </a:pPr>
            <a:r>
              <a:rPr kumimoji="0" lang="en-US" sz="2400" i="0" u="none" strike="noStrike" kern="1200" cap="none" spc="0" normalizeH="0" baseline="0" noProof="0" dirty="0" smtClean="0">
                <a:ln>
                  <a:noFill/>
                </a:ln>
                <a:solidFill>
                  <a:srgbClr val="000000"/>
                </a:solidFill>
                <a:effectLst/>
                <a:uLnTx/>
                <a:uFillTx/>
                <a:latin typeface="Arial"/>
                <a:ea typeface="+mn-ea"/>
                <a:cs typeface="Arial"/>
              </a:rPr>
              <a:t>New in 17-7:</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Removed language about deferral/referral policy requirements</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kumimoji="0" lang="en-US" sz="1600" i="0" u="none" strike="noStrike" kern="1200" cap="none" spc="0" normalizeH="0" baseline="0" noProof="0" dirty="0" smtClean="0">
                <a:ln>
                  <a:noFill/>
                </a:ln>
                <a:solidFill>
                  <a:srgbClr val="000000"/>
                </a:solidFill>
                <a:effectLst/>
                <a:uLnTx/>
                <a:uFillTx/>
                <a:latin typeface="Arial"/>
                <a:ea typeface="+mn-ea"/>
                <a:cs typeface="Arial"/>
              </a:rPr>
              <a:t>Removed language about measure skipping</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r>
              <a:rPr lang="en-US" sz="1600" dirty="0" smtClean="0">
                <a:solidFill>
                  <a:srgbClr val="000000"/>
                </a:solidFill>
                <a:latin typeface="Arial"/>
                <a:cs typeface="Arial"/>
              </a:rPr>
              <a:t>Added requirement for policy about life-threatening hazards requiring immediate attention</a:t>
            </a:r>
          </a:p>
          <a:p>
            <a:pPr marL="285750" marR="0" indent="-285750" algn="l" defTabSz="457200" rtl="0" eaLnBrk="1" fontAlgn="auto" latinLnBrk="0" hangingPunct="1">
              <a:lnSpc>
                <a:spcPct val="100000"/>
              </a:lnSpc>
              <a:spcBef>
                <a:spcPct val="20000"/>
              </a:spcBef>
              <a:spcAft>
                <a:spcPts val="0"/>
              </a:spcAft>
              <a:buClrTx/>
              <a:buSzTx/>
              <a:buFont typeface="Arial"/>
              <a:buChar char="•"/>
              <a:tabLst/>
            </a:pPr>
            <a:endParaRPr kumimoji="0" lang="en-US" sz="1600" i="0" u="none" strike="noStrike" kern="1200" cap="none" spc="0" normalizeH="0" baseline="0" noProof="0" dirty="0" smtClean="0">
              <a:ln>
                <a:noFill/>
              </a:ln>
              <a:solidFill>
                <a:srgbClr val="000000"/>
              </a:solidFill>
              <a:effectLst/>
              <a:uLnTx/>
              <a:uFillTx/>
              <a:latin typeface="Arial"/>
              <a:ea typeface="+mn-ea"/>
              <a:cs typeface="Arial"/>
            </a:endParaRPr>
          </a:p>
        </p:txBody>
      </p:sp>
      <p:grpSp>
        <p:nvGrpSpPr>
          <p:cNvPr id="10" name="Group 9"/>
          <p:cNvGrpSpPr/>
          <p:nvPr/>
        </p:nvGrpSpPr>
        <p:grpSpPr>
          <a:xfrm>
            <a:off x="6477000" y="0"/>
            <a:ext cx="2707743" cy="2438400"/>
            <a:chOff x="6477000" y="0"/>
            <a:chExt cx="2707743" cy="2438400"/>
          </a:xfrm>
        </p:grpSpPr>
        <p:sp>
          <p:nvSpPr>
            <p:cNvPr id="11" name="Diagonal Stripe 10"/>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pic>
        <p:nvPicPr>
          <p:cNvPr id="3" name="Picture 2"/>
          <p:cNvPicPr>
            <a:picLocks noChangeAspect="1"/>
          </p:cNvPicPr>
          <p:nvPr/>
        </p:nvPicPr>
        <p:blipFill>
          <a:blip r:embed="rId3"/>
          <a:stretch>
            <a:fillRect/>
          </a:stretch>
        </p:blipFill>
        <p:spPr>
          <a:xfrm>
            <a:off x="457201" y="1066800"/>
            <a:ext cx="286512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054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Narrative – Budget Management</a:t>
            </a:r>
            <a:endParaRPr lang="en-US" dirty="0"/>
          </a:p>
        </p:txBody>
      </p:sp>
      <p:sp>
        <p:nvSpPr>
          <p:cNvPr id="3" name="Content Placeholder 2"/>
          <p:cNvSpPr>
            <a:spLocks noGrp="1"/>
          </p:cNvSpPr>
          <p:nvPr>
            <p:ph sz="quarter" idx="10"/>
          </p:nvPr>
        </p:nvSpPr>
        <p:spPr/>
        <p:txBody>
          <a:bodyPr/>
          <a:lstStyle/>
          <a:p>
            <a:pPr marL="0" indent="0">
              <a:buNone/>
            </a:pPr>
            <a:r>
              <a:rPr lang="en-US" dirty="0" smtClean="0"/>
              <a:t>Client file documentation must show costs in </a:t>
            </a:r>
          </a:p>
          <a:p>
            <a:pPr marL="0" indent="0">
              <a:buNone/>
            </a:pPr>
            <a:r>
              <a:rPr lang="en-US" dirty="0" smtClean="0"/>
              <a:t>appropriate budget categories.</a:t>
            </a:r>
            <a:endParaRPr lang="en-US"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777772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Hazard Identification and Notification </a:t>
            </a:r>
            <a:endParaRPr lang="en-US" sz="2400" dirty="0"/>
          </a:p>
        </p:txBody>
      </p:sp>
      <p:sp>
        <p:nvSpPr>
          <p:cNvPr id="3" name="Content Placeholder 2"/>
          <p:cNvSpPr>
            <a:spLocks noGrp="1"/>
          </p:cNvSpPr>
          <p:nvPr>
            <p:ph sz="quarter" idx="10"/>
          </p:nvPr>
        </p:nvSpPr>
        <p:spPr/>
        <p:txBody>
          <a:bodyPr/>
          <a:lstStyle/>
          <a:p>
            <a:pPr marL="0" indent="0">
              <a:buNone/>
            </a:pPr>
            <a:r>
              <a:rPr lang="en-US" dirty="0" smtClean="0"/>
              <a:t>Client/landlord/property manager must be notified </a:t>
            </a:r>
          </a:p>
          <a:p>
            <a:pPr marL="0" indent="0">
              <a:buNone/>
            </a:pPr>
            <a:r>
              <a:rPr lang="en-US" dirty="0"/>
              <a:t>i</a:t>
            </a:r>
            <a:r>
              <a:rPr lang="en-US" dirty="0" smtClean="0"/>
              <a:t>n writing of:</a:t>
            </a:r>
          </a:p>
          <a:p>
            <a:r>
              <a:rPr lang="en-US" dirty="0" smtClean="0"/>
              <a:t>Any hazards identified which will lead to deferral, and</a:t>
            </a:r>
          </a:p>
          <a:p>
            <a:r>
              <a:rPr lang="en-US" dirty="0" smtClean="0"/>
              <a:t>All </a:t>
            </a:r>
            <a:r>
              <a:rPr lang="en-US" u="sng" dirty="0" smtClean="0"/>
              <a:t>testing results</a:t>
            </a:r>
            <a:r>
              <a:rPr lang="en-US" dirty="0" smtClean="0"/>
              <a:t>,* regardless if they will lead to deferral.</a:t>
            </a:r>
          </a:p>
          <a:p>
            <a:endParaRPr lang="en-US" dirty="0"/>
          </a:p>
          <a:p>
            <a:endParaRPr lang="en-US" dirty="0" smtClean="0"/>
          </a:p>
          <a:p>
            <a:pPr marL="0" indent="0">
              <a:buNone/>
            </a:pPr>
            <a:endParaRPr lang="en-US" dirty="0" smtClean="0"/>
          </a:p>
          <a:p>
            <a:pPr marL="0" indent="0">
              <a:buNone/>
            </a:pPr>
            <a:endParaRPr lang="en-US" dirty="0" smtClean="0"/>
          </a:p>
          <a:p>
            <a:pPr marL="0" indent="0">
              <a:buNone/>
            </a:pPr>
            <a:r>
              <a:rPr lang="en-US" sz="2000" dirty="0" smtClean="0"/>
              <a:t>* Testing results does not refer to standard combustion safety and other regular testing. Testing results refers to things like lead paint testing, testing of suspected asbestos containing materials (ACMs), and radon testing.</a:t>
            </a:r>
            <a:endParaRPr lang="en-US" sz="2000" dirty="0"/>
          </a:p>
        </p:txBody>
      </p:sp>
      <p:grpSp>
        <p:nvGrpSpPr>
          <p:cNvPr id="4" name="Group 3"/>
          <p:cNvGrpSpPr/>
          <p:nvPr/>
        </p:nvGrpSpPr>
        <p:grpSpPr>
          <a:xfrm>
            <a:off x="6477000" y="0"/>
            <a:ext cx="2707743" cy="2438400"/>
            <a:chOff x="6477000" y="0"/>
            <a:chExt cx="2707743" cy="2438400"/>
          </a:xfrm>
        </p:grpSpPr>
        <p:sp>
          <p:nvSpPr>
            <p:cNvPr id="5" name="Diagonal Stripe 4"/>
            <p:cNvSpPr/>
            <p:nvPr/>
          </p:nvSpPr>
          <p:spPr>
            <a:xfrm rot="5400000">
              <a:off x="6591300" y="-114300"/>
              <a:ext cx="2438400" cy="2667000"/>
            </a:xfrm>
            <a:prstGeom prst="diagStripe">
              <a:avLst>
                <a:gd name="adj" fmla="val 14966"/>
              </a:avLst>
            </a:prstGeom>
            <a:solidFill>
              <a:schemeClr val="accent4"/>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rot="2603871">
              <a:off x="7219966" y="603925"/>
              <a:ext cx="1964777" cy="735143"/>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800" b="1" i="0" u="none" strike="noStrike" kern="1200" cap="none" spc="0" normalizeH="0" baseline="0" noProof="0" dirty="0" smtClean="0">
                  <a:ln>
                    <a:noFill/>
                  </a:ln>
                  <a:solidFill>
                    <a:schemeClr val="bg1"/>
                  </a:solidFill>
                  <a:effectLst/>
                  <a:uLnTx/>
                  <a:uFillTx/>
                  <a:latin typeface="+mj-lt"/>
                  <a:ea typeface="+mn-ea"/>
                  <a:cs typeface="Arial Narrow"/>
                </a:rPr>
                <a:t>New to 17-7</a:t>
              </a:r>
            </a:p>
          </p:txBody>
        </p:sp>
      </p:grpSp>
    </p:spTree>
    <p:extLst>
      <p:ext uri="{BB962C8B-B14F-4D97-AF65-F5344CB8AC3E}">
        <p14:creationId xmlns:p14="http://schemas.microsoft.com/office/powerpoint/2010/main" val="4057506652"/>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3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4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5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6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17858</TotalTime>
  <Words>4592</Words>
  <Application>Microsoft Office PowerPoint</Application>
  <PresentationFormat>On-screen Show (4:3)</PresentationFormat>
  <Paragraphs>453</Paragraphs>
  <Slides>37</Slides>
  <Notes>29</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ＭＳ Ｐゴシック</vt:lpstr>
      <vt:lpstr>Arial</vt:lpstr>
      <vt:lpstr>Arial </vt:lpstr>
      <vt:lpstr>Arial Narrow</vt:lpstr>
      <vt:lpstr>Calibri</vt:lpstr>
      <vt:lpstr>Wingdings</vt:lpstr>
      <vt:lpstr>2_EERE Black</vt:lpstr>
      <vt:lpstr>3_EERE Black</vt:lpstr>
      <vt:lpstr>4_EERE Black</vt:lpstr>
      <vt:lpstr>5_EERE Black</vt:lpstr>
      <vt:lpstr>6_EERE Black</vt:lpstr>
      <vt:lpstr>PowerPoint Presentation</vt:lpstr>
      <vt:lpstr>Using this presentation</vt:lpstr>
      <vt:lpstr>Purpose</vt:lpstr>
      <vt:lpstr>Overview of WPN 17-7</vt:lpstr>
      <vt:lpstr>WPN 11-6 Organization – 1 Document</vt:lpstr>
      <vt:lpstr>WPN 17 – 6 Organization – 3 Pieces</vt:lpstr>
      <vt:lpstr>WPN 17 – 6 Piece by Piece</vt:lpstr>
      <vt:lpstr>Guidance Narrative – Budget Management</vt:lpstr>
      <vt:lpstr>Hazard Identification and Notification </vt:lpstr>
      <vt:lpstr>Emergency Procedures</vt:lpstr>
      <vt:lpstr>WPN 17 – 6 Piece by Piece – Table of Issues</vt:lpstr>
      <vt:lpstr>Table of Issues – 11-6 Issues List</vt:lpstr>
      <vt:lpstr>Removed Rows</vt:lpstr>
      <vt:lpstr>Altered Rows</vt:lpstr>
      <vt:lpstr>Added Rows</vt:lpstr>
      <vt:lpstr>Table of Issues Headings – 17-7</vt:lpstr>
      <vt:lpstr>Issue Specific Updates</vt:lpstr>
      <vt:lpstr>Asbestos – General</vt:lpstr>
      <vt:lpstr>Code Compliance</vt:lpstr>
      <vt:lpstr>Combustion Gases</vt:lpstr>
      <vt:lpstr>Gas Ovens/Stovetops/Ranges</vt:lpstr>
      <vt:lpstr>Hazardous Materials Disposal</vt:lpstr>
      <vt:lpstr>Injury Prevention</vt:lpstr>
      <vt:lpstr>Lead-Based Paint </vt:lpstr>
      <vt:lpstr>PowerPoint Presentation</vt:lpstr>
      <vt:lpstr>Radon – New to 17-7</vt:lpstr>
      <vt:lpstr>Ventilation and Indoor Air Quality</vt:lpstr>
      <vt:lpstr>Worker Safety</vt:lpstr>
      <vt:lpstr>WPN 17 – 6 Piece by Piece – Attachment A</vt:lpstr>
      <vt:lpstr>Attachment A – Fireplaces</vt:lpstr>
      <vt:lpstr>Attachment A – Masonry Chimneys</vt:lpstr>
      <vt:lpstr>WPN 17 - 7 – Support Materials</vt:lpstr>
      <vt:lpstr>WPN 17 - 7 – What’s New Summary Document</vt:lpstr>
      <vt:lpstr>WPN 17 – 7 Health and Safety Plan Template</vt:lpstr>
      <vt:lpstr>WPN 17 – 7 Health and Safety FAQs</vt:lpstr>
      <vt:lpstr>Radon Consent Form – Sample Language</vt:lpstr>
      <vt:lpstr>WPN 17 – 7 – Support Materials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dc:creator>
  <cp:lastModifiedBy>Olsen, Joshua</cp:lastModifiedBy>
  <cp:revision>455</cp:revision>
  <cp:lastPrinted>2013-02-27T18:41:50Z</cp:lastPrinted>
  <dcterms:created xsi:type="dcterms:W3CDTF">2011-06-04T16:38:42Z</dcterms:created>
  <dcterms:modified xsi:type="dcterms:W3CDTF">2017-09-25T03:20:47Z</dcterms:modified>
</cp:coreProperties>
</file>