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27" r:id="rId2"/>
    <p:sldMasterId id="2147483731" r:id="rId3"/>
    <p:sldMasterId id="2147483735" r:id="rId4"/>
    <p:sldMasterId id="2147483745" r:id="rId5"/>
  </p:sldMasterIdLst>
  <p:notesMasterIdLst>
    <p:notesMasterId r:id="rId115"/>
  </p:notesMasterIdLst>
  <p:handoutMasterIdLst>
    <p:handoutMasterId r:id="rId116"/>
  </p:handoutMasterIdLst>
  <p:sldIdLst>
    <p:sldId id="295" r:id="rId6"/>
    <p:sldId id="637" r:id="rId7"/>
    <p:sldId id="426" r:id="rId8"/>
    <p:sldId id="515" r:id="rId9"/>
    <p:sldId id="438" r:id="rId10"/>
    <p:sldId id="427" r:id="rId11"/>
    <p:sldId id="439" r:id="rId12"/>
    <p:sldId id="492" r:id="rId13"/>
    <p:sldId id="494" r:id="rId14"/>
    <p:sldId id="493" r:id="rId15"/>
    <p:sldId id="527" r:id="rId16"/>
    <p:sldId id="528" r:id="rId17"/>
    <p:sldId id="523" r:id="rId18"/>
    <p:sldId id="524" r:id="rId19"/>
    <p:sldId id="526" r:id="rId20"/>
    <p:sldId id="495" r:id="rId21"/>
    <p:sldId id="501" r:id="rId22"/>
    <p:sldId id="529" r:id="rId23"/>
    <p:sldId id="532" r:id="rId24"/>
    <p:sldId id="530" r:id="rId25"/>
    <p:sldId id="440" r:id="rId26"/>
    <p:sldId id="444" r:id="rId27"/>
    <p:sldId id="442" r:id="rId28"/>
    <p:sldId id="447" r:id="rId29"/>
    <p:sldId id="445" r:id="rId30"/>
    <p:sldId id="446" r:id="rId31"/>
    <p:sldId id="448" r:id="rId32"/>
    <p:sldId id="449" r:id="rId33"/>
    <p:sldId id="450" r:id="rId34"/>
    <p:sldId id="451" r:id="rId35"/>
    <p:sldId id="452" r:id="rId36"/>
    <p:sldId id="453" r:id="rId37"/>
    <p:sldId id="455" r:id="rId38"/>
    <p:sldId id="454" r:id="rId39"/>
    <p:sldId id="624" r:id="rId40"/>
    <p:sldId id="434" r:id="rId41"/>
    <p:sldId id="462" r:id="rId42"/>
    <p:sldId id="463" r:id="rId43"/>
    <p:sldId id="616" r:id="rId44"/>
    <p:sldId id="617" r:id="rId45"/>
    <p:sldId id="625" r:id="rId46"/>
    <p:sldId id="626" r:id="rId47"/>
    <p:sldId id="533" r:id="rId48"/>
    <p:sldId id="521" r:id="rId49"/>
    <p:sldId id="516" r:id="rId50"/>
    <p:sldId id="534" r:id="rId51"/>
    <p:sldId id="542" r:id="rId52"/>
    <p:sldId id="536" r:id="rId53"/>
    <p:sldId id="540" r:id="rId54"/>
    <p:sldId id="541" r:id="rId55"/>
    <p:sldId id="604" r:id="rId56"/>
    <p:sldId id="552" r:id="rId57"/>
    <p:sldId id="553" r:id="rId58"/>
    <p:sldId id="554" r:id="rId59"/>
    <p:sldId id="543" r:id="rId60"/>
    <p:sldId id="544" r:id="rId61"/>
    <p:sldId id="605" r:id="rId62"/>
    <p:sldId id="436" r:id="rId63"/>
    <p:sldId id="545" r:id="rId64"/>
    <p:sldId id="613" r:id="rId65"/>
    <p:sldId id="618" r:id="rId66"/>
    <p:sldId id="546" r:id="rId67"/>
    <p:sldId id="547" r:id="rId68"/>
    <p:sldId id="548" r:id="rId69"/>
    <p:sldId id="614" r:id="rId70"/>
    <p:sldId id="606" r:id="rId71"/>
    <p:sldId id="619" r:id="rId72"/>
    <p:sldId id="627" r:id="rId73"/>
    <p:sldId id="456" r:id="rId74"/>
    <p:sldId id="607" r:id="rId75"/>
    <p:sldId id="457" r:id="rId76"/>
    <p:sldId id="549" r:id="rId77"/>
    <p:sldId id="615" r:id="rId78"/>
    <p:sldId id="608" r:id="rId79"/>
    <p:sldId id="628" r:id="rId80"/>
    <p:sldId id="550" r:id="rId81"/>
    <p:sldId id="609" r:id="rId82"/>
    <p:sldId id="459" r:id="rId83"/>
    <p:sldId id="551" r:id="rId84"/>
    <p:sldId id="610" r:id="rId85"/>
    <p:sldId id="518" r:id="rId86"/>
    <p:sldId id="611" r:id="rId87"/>
    <p:sldId id="612" r:id="rId88"/>
    <p:sldId id="461" r:id="rId89"/>
    <p:sldId id="629" r:id="rId90"/>
    <p:sldId id="622" r:id="rId91"/>
    <p:sldId id="623" r:id="rId92"/>
    <p:sldId id="630" r:id="rId93"/>
    <p:sldId id="441" r:id="rId94"/>
    <p:sldId id="466" r:id="rId95"/>
    <p:sldId id="475" r:id="rId96"/>
    <p:sldId id="476" r:id="rId97"/>
    <p:sldId id="477" r:id="rId98"/>
    <p:sldId id="478" r:id="rId99"/>
    <p:sldId id="479" r:id="rId100"/>
    <p:sldId id="480" r:id="rId101"/>
    <p:sldId id="481" r:id="rId102"/>
    <p:sldId id="485" r:id="rId103"/>
    <p:sldId id="482" r:id="rId104"/>
    <p:sldId id="486" r:id="rId105"/>
    <p:sldId id="487" r:id="rId106"/>
    <p:sldId id="488" r:id="rId107"/>
    <p:sldId id="489" r:id="rId108"/>
    <p:sldId id="631" r:id="rId109"/>
    <p:sldId id="634" r:id="rId110"/>
    <p:sldId id="632" r:id="rId111"/>
    <p:sldId id="636" r:id="rId112"/>
    <p:sldId id="635" r:id="rId113"/>
    <p:sldId id="633" r:id="rId1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Overview" id="{9BB780E1-A555-C344-A10C-1999A606E17F}">
          <p14:sldIdLst>
            <p14:sldId id="295"/>
            <p14:sldId id="637"/>
            <p14:sldId id="426"/>
            <p14:sldId id="515"/>
            <p14:sldId id="438"/>
            <p14:sldId id="427"/>
          </p14:sldIdLst>
        </p14:section>
        <p14:section name="Guidance Narrative" id="{6E2F384D-5FCB-DE4C-93CF-EA558332C3DB}">
          <p14:sldIdLst>
            <p14:sldId id="439"/>
            <p14:sldId id="492"/>
            <p14:sldId id="494"/>
            <p14:sldId id="493"/>
            <p14:sldId id="527"/>
            <p14:sldId id="528"/>
            <p14:sldId id="523"/>
            <p14:sldId id="524"/>
            <p14:sldId id="526"/>
            <p14:sldId id="495"/>
            <p14:sldId id="501"/>
          </p14:sldIdLst>
        </p14:section>
        <p14:section name="Guidance Narrative Review" id="{BF5CE136-8EA2-FF4A-B828-F979933F173F}">
          <p14:sldIdLst>
            <p14:sldId id="529"/>
            <p14:sldId id="532"/>
            <p14:sldId id="530"/>
          </p14:sldIdLst>
        </p14:section>
        <p14:section name="Table of Issues - Headings" id="{0F9B822E-B06F-F942-95E3-799CDBD59506}">
          <p14:sldIdLst>
            <p14:sldId id="440"/>
            <p14:sldId id="444"/>
            <p14:sldId id="442"/>
            <p14:sldId id="447"/>
            <p14:sldId id="445"/>
            <p14:sldId id="446"/>
            <p14:sldId id="448"/>
            <p14:sldId id="449"/>
            <p14:sldId id="450"/>
            <p14:sldId id="451"/>
            <p14:sldId id="452"/>
            <p14:sldId id="453"/>
            <p14:sldId id="455"/>
            <p14:sldId id="454"/>
            <p14:sldId id="624"/>
            <p14:sldId id="434"/>
          </p14:sldIdLst>
        </p14:section>
        <p14:section name="Table Headings Review" id="{1B52FE3B-EB6D-7744-9C8F-D2322AE54487}">
          <p14:sldIdLst>
            <p14:sldId id="462"/>
            <p14:sldId id="463"/>
            <p14:sldId id="616"/>
            <p14:sldId id="617"/>
            <p14:sldId id="625"/>
            <p14:sldId id="626"/>
          </p14:sldIdLst>
        </p14:section>
        <p14:section name="Issue Specific Updates" id="{0E6245D1-FDEA-B646-9AEA-13AC03C20F03}">
          <p14:sldIdLst>
            <p14:sldId id="533"/>
            <p14:sldId id="521"/>
            <p14:sldId id="516"/>
            <p14:sldId id="534"/>
            <p14:sldId id="542"/>
            <p14:sldId id="536"/>
            <p14:sldId id="540"/>
            <p14:sldId id="541"/>
            <p14:sldId id="604"/>
            <p14:sldId id="552"/>
            <p14:sldId id="553"/>
            <p14:sldId id="554"/>
            <p14:sldId id="543"/>
            <p14:sldId id="544"/>
            <p14:sldId id="605"/>
            <p14:sldId id="436"/>
            <p14:sldId id="545"/>
            <p14:sldId id="613"/>
            <p14:sldId id="618"/>
            <p14:sldId id="546"/>
            <p14:sldId id="547"/>
            <p14:sldId id="548"/>
            <p14:sldId id="614"/>
            <p14:sldId id="606"/>
            <p14:sldId id="619"/>
            <p14:sldId id="627"/>
            <p14:sldId id="456"/>
            <p14:sldId id="607"/>
            <p14:sldId id="457"/>
            <p14:sldId id="549"/>
            <p14:sldId id="615"/>
            <p14:sldId id="608"/>
            <p14:sldId id="628"/>
            <p14:sldId id="550"/>
            <p14:sldId id="609"/>
            <p14:sldId id="459"/>
            <p14:sldId id="551"/>
            <p14:sldId id="610"/>
            <p14:sldId id="518"/>
            <p14:sldId id="611"/>
            <p14:sldId id="612"/>
            <p14:sldId id="461"/>
            <p14:sldId id="629"/>
            <p14:sldId id="622"/>
            <p14:sldId id="623"/>
            <p14:sldId id="630"/>
          </p14:sldIdLst>
        </p14:section>
        <p14:section name="Attachment A" id="{8036BA7D-32FF-B941-AC2F-97FE06E8E685}">
          <p14:sldIdLst>
            <p14:sldId id="441"/>
            <p14:sldId id="466"/>
            <p14:sldId id="475"/>
            <p14:sldId id="476"/>
            <p14:sldId id="477"/>
            <p14:sldId id="478"/>
            <p14:sldId id="479"/>
            <p14:sldId id="480"/>
            <p14:sldId id="481"/>
            <p14:sldId id="485"/>
            <p14:sldId id="482"/>
          </p14:sldIdLst>
        </p14:section>
        <p14:section name="Overall Review" id="{1D3B8C6E-97B9-3A46-BB3B-E737EFF17ACA}">
          <p14:sldIdLst>
            <p14:sldId id="486"/>
            <p14:sldId id="487"/>
            <p14:sldId id="488"/>
            <p14:sldId id="489"/>
          </p14:sldIdLst>
        </p14:section>
        <p14:section name="Support Materials" id="{FE6A14EC-60C2-9F4A-B009-68F33BB44D99}">
          <p14:sldIdLst>
            <p14:sldId id="631"/>
            <p14:sldId id="634"/>
            <p14:sldId id="632"/>
            <p14:sldId id="636"/>
            <p14:sldId id="635"/>
            <p14:sldId id="633"/>
          </p14:sldIdLst>
        </p14:section>
      </p14:sectionLst>
    </p:ex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initials="K" lastIdx="9" clrIdx="0">
    <p:extLst/>
  </p:cmAuthor>
  <p:cmAuthor id="2" name="Cynthia" initials="C" lastIdx="2" clrIdx="1">
    <p:extLst/>
  </p:cmAuthor>
  <p:cmAuthor id="3" name="Susan Gardner Zartman" initials="SGZ"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4" autoAdjust="0"/>
    <p:restoredTop sz="67857" autoAdjust="0"/>
  </p:normalViewPr>
  <p:slideViewPr>
    <p:cSldViewPr>
      <p:cViewPr varScale="1">
        <p:scale>
          <a:sx n="44" d="100"/>
          <a:sy n="44" d="100"/>
        </p:scale>
        <p:origin x="1524" y="36"/>
      </p:cViewPr>
      <p:guideLst>
        <p:guide orient="horz" pos="3024"/>
        <p:guide pos="2880"/>
      </p:guideLst>
    </p:cSldViewPr>
  </p:slideViewPr>
  <p:notesTextViewPr>
    <p:cViewPr>
      <p:scale>
        <a:sx n="100" d="100"/>
        <a:sy n="100" d="100"/>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0693A51-5900-5746-BCDD-E5ECC9F34FEB}" type="datetimeFigureOut">
              <a:rPr lang="en-US" smtClean="0"/>
              <a:t>9/24/2017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FD539AF-1748-274B-9B5B-F419AAFAEA7F}" type="slidenum">
              <a:rPr lang="en-US" smtClean="0"/>
              <a:t>‹#›</a:t>
            </a:fld>
            <a:endParaRPr lang="en-US"/>
          </a:p>
        </p:txBody>
      </p:sp>
    </p:spTree>
    <p:extLst>
      <p:ext uri="{BB962C8B-B14F-4D97-AF65-F5344CB8AC3E}">
        <p14:creationId xmlns:p14="http://schemas.microsoft.com/office/powerpoint/2010/main" val="404722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9/24/2017</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dirty="0"/>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epa.gov/iaq/homes/retrofits.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epa.gov/radon/whereyoulive.html"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a:pPr>
                <a:defRPr/>
              </a:pPr>
              <a:t>1</a:t>
            </a:fld>
            <a:endParaRPr lang="en-US" dirty="0"/>
          </a:p>
        </p:txBody>
      </p:sp>
    </p:spTree>
    <p:extLst>
      <p:ext uri="{BB962C8B-B14F-4D97-AF65-F5344CB8AC3E}">
        <p14:creationId xmlns:p14="http://schemas.microsoft.com/office/powerpoint/2010/main" val="552353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Certain H&amp;S measures may be removed from the H&amp;S budget category and performed as Incidental Repair Measures (IRM).  Examples include: moisture repairs, vapor barrier installation, flue repair and electrical repairs. For such measures, the Grantee may choose to specify in the H&amp;S Plan the specific conditions under which the measure is to be considered an IRM for the covered grant period. For example, repairing a small roof leak could be considered an H&amp;S measure (remediating mold-creating conditions) or an IRM (protecting installed measures, if attic insulation is installed). If the Grantee wishes to charge such repairs to H&amp;S when no attic insulation is being installed, but charge them as IRM when attic insulation is installed, this must be included in the plan. Unless specified otherwise, the default budget category for all issues listed in the table is H&amp;S. </a:t>
            </a:r>
          </a:p>
          <a:p>
            <a:pPr lvl="0"/>
            <a:r>
              <a:rPr lang="en-US" sz="1200" u="sng" kern="1200" dirty="0" smtClean="0">
                <a:solidFill>
                  <a:schemeClr val="tx1"/>
                </a:solidFill>
                <a:effectLst/>
                <a:latin typeface="+mn-lt"/>
                <a:ea typeface="+mn-ea"/>
                <a:cs typeface="+mn-cs"/>
              </a:rPr>
              <a:t>Once the Plan is approved by DOE, the specified treatment of such measures must be applied consistently throughout the Grantee area for the full grant period per the Plan.</a:t>
            </a:r>
            <a:r>
              <a:rPr lang="en-US" sz="1200" kern="1200" dirty="0" smtClean="0">
                <a:solidFill>
                  <a:schemeClr val="tx1"/>
                </a:solidFill>
                <a:effectLst/>
                <a:latin typeface="+mn-lt"/>
                <a:ea typeface="+mn-ea"/>
                <a:cs typeface="+mn-cs"/>
              </a:rPr>
              <a:t> The decision to charge these measures as H&amp;S or IRM may not be made in the field.</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11</a:t>
            </a:fld>
            <a:endParaRPr lang="en-US" dirty="0"/>
          </a:p>
        </p:txBody>
      </p:sp>
    </p:spTree>
    <p:extLst>
      <p:ext uri="{BB962C8B-B14F-4D97-AF65-F5344CB8AC3E}">
        <p14:creationId xmlns:p14="http://schemas.microsoft.com/office/powerpoint/2010/main" val="361988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There are some instances where, depending on circumstances, the measure can qualify as either an H&amp;S measure </a:t>
            </a:r>
            <a:r>
              <a:rPr lang="en-US" sz="1200" b="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an ECM, e.g., heating or cooling system replacement.  When the measure can be cost-justified, the measure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be treated as an ECM.  Program staff may conduct a site-specific audit in order to cost-justify ECMs that are not included in their DOE-approved priority list.  The measure may be considered for H&amp;S repair or replacement only after it is determined that the measure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cost-effective. </a:t>
            </a:r>
          </a:p>
          <a:p>
            <a:endParaRPr lang="en-US" dirty="0" smtClean="0"/>
          </a:p>
          <a:p>
            <a:r>
              <a:rPr lang="en-US" b="1" dirty="0" smtClean="0">
                <a:solidFill>
                  <a:srgbClr val="FF0000"/>
                </a:solidFill>
              </a:rPr>
              <a:t>(Josh: Insert language here about splitting costs, if applicable.)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12</a:t>
            </a:fld>
            <a:endParaRPr lang="en-US" dirty="0"/>
          </a:p>
        </p:txBody>
      </p:sp>
    </p:spTree>
    <p:extLst>
      <p:ext uri="{BB962C8B-B14F-4D97-AF65-F5344CB8AC3E}">
        <p14:creationId xmlns:p14="http://schemas.microsoft.com/office/powerpoint/2010/main" val="2850971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If Grantee Does NOT Create Separate H&amp;S Budget Category: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Related H&amp;S costs must be included in the ACPU calculation, charged to the Program Operations budget, and cost-justified through the audit, and/or, if applicable, incorporated into all savings-to-investment ratio (SIR) calculations for all priority lists. The H&amp;S Plan must state this.</a:t>
            </a:r>
          </a:p>
          <a:p>
            <a:pPr lvl="0"/>
            <a:r>
              <a:rPr lang="en-US" sz="1200" kern="1200" dirty="0" smtClean="0">
                <a:solidFill>
                  <a:schemeClr val="tx1"/>
                </a:solidFill>
                <a:effectLst/>
                <a:latin typeface="+mn-lt"/>
                <a:ea typeface="+mn-ea"/>
                <a:cs typeface="+mn-cs"/>
              </a:rPr>
              <a:t>If H&amp;S issues cannot be addressed as required by this guidance with other funding sources and cannot be performed within the SIR, then the home must be deferred.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13</a:t>
            </a:fld>
            <a:endParaRPr lang="en-US" dirty="0"/>
          </a:p>
        </p:txBody>
      </p:sp>
    </p:spTree>
    <p:extLst>
      <p:ext uri="{BB962C8B-B14F-4D97-AF65-F5344CB8AC3E}">
        <p14:creationId xmlns:p14="http://schemas.microsoft.com/office/powerpoint/2010/main" val="74693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DOE does not require a per unit cap, rather encourages an average H&amp;S expenditure limit so that costs can be adjusted based on the need for each home. The Grantee is responsible for developing mechanisms for managing their cost limitations and staying within the overall H&amp;S budget for the program year. In the event, during a grant period, it is determined that approved H&amp;S budgets will be insufficient, the Grantee must submit a justified request for a higher limit to the Project Officer as soon as possible.</a:t>
            </a:r>
          </a:p>
          <a:p>
            <a:endParaRPr lang="en-US" dirty="0" smtClean="0"/>
          </a:p>
          <a:p>
            <a:r>
              <a:rPr lang="en-US" dirty="0" smtClean="0"/>
              <a:t>See the optional H&amp;S Plan Template for a helpful budget calculator tool.</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14</a:t>
            </a:fld>
            <a:endParaRPr lang="en-US" dirty="0"/>
          </a:p>
        </p:txBody>
      </p:sp>
    </p:spTree>
    <p:extLst>
      <p:ext uri="{BB962C8B-B14F-4D97-AF65-F5344CB8AC3E}">
        <p14:creationId xmlns:p14="http://schemas.microsoft.com/office/powerpoint/2010/main" val="397437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client file must include documentation that separates all costs into the appropriate budget category, including H&amp;S.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15</a:t>
            </a:fld>
            <a:endParaRPr lang="en-US" dirty="0"/>
          </a:p>
        </p:txBody>
      </p:sp>
    </p:spTree>
    <p:extLst>
      <p:ext uri="{BB962C8B-B14F-4D97-AF65-F5344CB8AC3E}">
        <p14:creationId xmlns:p14="http://schemas.microsoft.com/office/powerpoint/2010/main" val="74693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 H&amp;S assessment must be performed to identify hazards in the home.  </a:t>
            </a:r>
          </a:p>
          <a:p>
            <a:pPr lvl="0"/>
            <a:r>
              <a:rPr lang="en-US" sz="1200" kern="1200" dirty="0" smtClean="0">
                <a:solidFill>
                  <a:schemeClr val="tx1"/>
                </a:solidFill>
                <a:effectLst/>
                <a:latin typeface="+mn-lt"/>
                <a:ea typeface="+mn-ea"/>
                <a:cs typeface="+mn-cs"/>
              </a:rPr>
              <a:t>Where hazards are identified, appropriate testing must be performed when required by this guidance. The client/landlord/property manager must be informed, in writing, of </a:t>
            </a:r>
          </a:p>
          <a:p>
            <a:pPr marL="628650" lvl="1" indent="-171450">
              <a:buFont typeface="Arial"/>
              <a:buChar char="•"/>
            </a:pP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testing results, regardless if they will lead to deferral, (these can be sent by certified mail separately if testing timeline does not match with weatherization timeline, as with radon), and </a:t>
            </a:r>
          </a:p>
          <a:p>
            <a:pPr marL="628650" lvl="1" indent="-171450">
              <a:buFont typeface="Arial"/>
              <a:buChar char="•"/>
            </a:pPr>
            <a:r>
              <a:rPr lang="en-US" sz="1200" kern="1200" dirty="0" smtClean="0">
                <a:solidFill>
                  <a:schemeClr val="tx1"/>
                </a:solidFill>
                <a:effectLst/>
                <a:latin typeface="+mn-lt"/>
                <a:ea typeface="+mn-ea"/>
                <a:cs typeface="+mn-cs"/>
              </a:rPr>
              <a:t>Any identified hazards that will lead to deferral. </a:t>
            </a:r>
          </a:p>
          <a:p>
            <a:pPr lvl="0"/>
            <a:r>
              <a:rPr lang="en-US" sz="1200" kern="1200" dirty="0" smtClean="0">
                <a:solidFill>
                  <a:schemeClr val="tx1"/>
                </a:solidFill>
                <a:effectLst/>
                <a:latin typeface="+mn-lt"/>
                <a:ea typeface="+mn-ea"/>
                <a:cs typeface="+mn-cs"/>
              </a:rPr>
              <a:t>The notification must be signed by the client and the assessor/auditor and a copy maintained in the client file. </a:t>
            </a:r>
          </a:p>
          <a:p>
            <a:endParaRPr lang="en-US" dirty="0" smtClean="0"/>
          </a:p>
          <a:p>
            <a:r>
              <a:rPr lang="en-US" dirty="0" smtClean="0"/>
              <a:t>The notification</a:t>
            </a:r>
            <a:r>
              <a:rPr lang="en-US" baseline="0" dirty="0" smtClean="0"/>
              <a:t> of testing results is new to 17-7, though it was standard practice for most agencies before now.</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16</a:t>
            </a:fld>
            <a:endParaRPr lang="en-US" dirty="0"/>
          </a:p>
        </p:txBody>
      </p:sp>
    </p:spTree>
    <p:extLst>
      <p:ext uri="{BB962C8B-B14F-4D97-AF65-F5344CB8AC3E}">
        <p14:creationId xmlns:p14="http://schemas.microsoft.com/office/powerpoint/2010/main" val="115744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Procedures detailing how crews will handle problems discovered during testing of Combustion Gases and when other life threatening hazards are observed, with specific protocols for addressing serious hazards that require an immediate response.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is new to 17-7.</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dirty="0"/>
          </a:p>
        </p:txBody>
      </p:sp>
    </p:spTree>
    <p:extLst>
      <p:ext uri="{BB962C8B-B14F-4D97-AF65-F5344CB8AC3E}">
        <p14:creationId xmlns:p14="http://schemas.microsoft.com/office/powerpoint/2010/main" val="245781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17-7 – Attachment A. 08-4 is superseded by this WPN 17-7. Table of issues deals with general heating system related issues, but Attachment A addresses special considerations.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18</a:t>
            </a:fld>
            <a:endParaRPr lang="en-US" dirty="0"/>
          </a:p>
        </p:txBody>
      </p:sp>
    </p:spTree>
    <p:extLst>
      <p:ext uri="{BB962C8B-B14F-4D97-AF65-F5344CB8AC3E}">
        <p14:creationId xmlns:p14="http://schemas.microsoft.com/office/powerpoint/2010/main" val="255489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pPr lvl="0"/>
            <a:r>
              <a:rPr lang="en-US" sz="1200" kern="1200" dirty="0" smtClean="0">
                <a:solidFill>
                  <a:schemeClr val="tx1"/>
                </a:solidFill>
                <a:effectLst/>
                <a:latin typeface="+mn-lt"/>
                <a:ea typeface="+mn-ea"/>
                <a:cs typeface="+mn-cs"/>
              </a:rPr>
              <a:t>The actions must be taken to </a:t>
            </a:r>
            <a:r>
              <a:rPr lang="en-US" sz="1200" u="sng" kern="1200" dirty="0" smtClean="0">
                <a:solidFill>
                  <a:schemeClr val="tx1"/>
                </a:solidFill>
                <a:effectLst/>
                <a:latin typeface="+mn-lt"/>
                <a:ea typeface="+mn-ea"/>
                <a:cs typeface="+mn-cs"/>
              </a:rPr>
              <a:t>effectively perform weatherization</a:t>
            </a:r>
            <a:r>
              <a:rPr lang="en-US" sz="1200" kern="1200" dirty="0" smtClean="0">
                <a:solidFill>
                  <a:schemeClr val="tx1"/>
                </a:solidFill>
                <a:effectLst/>
                <a:latin typeface="+mn-lt"/>
                <a:ea typeface="+mn-ea"/>
                <a:cs typeface="+mn-cs"/>
              </a:rPr>
              <a:t> work; </a:t>
            </a:r>
            <a:r>
              <a:rPr lang="en-US" sz="1200" b="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actions are necessary </a:t>
            </a:r>
            <a:r>
              <a:rPr lang="en-US" sz="1200" u="sng" kern="1200" dirty="0" smtClean="0">
                <a:solidFill>
                  <a:schemeClr val="tx1"/>
                </a:solidFill>
                <a:effectLst/>
                <a:latin typeface="+mn-lt"/>
                <a:ea typeface="+mn-ea"/>
                <a:cs typeface="+mn-cs"/>
              </a:rPr>
              <a:t>as a result of weatherization</a:t>
            </a:r>
            <a:r>
              <a:rPr lang="en-US" sz="1200" kern="1200" dirty="0" smtClean="0">
                <a:solidFill>
                  <a:schemeClr val="tx1"/>
                </a:solidFill>
                <a:effectLst/>
                <a:latin typeface="+mn-lt"/>
                <a:ea typeface="+mn-ea"/>
                <a:cs typeface="+mn-cs"/>
              </a:rPr>
              <a:t> work.</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19</a:t>
            </a:fld>
            <a:endParaRPr lang="en-US" dirty="0"/>
          </a:p>
        </p:txBody>
      </p:sp>
    </p:spTree>
    <p:extLst>
      <p:ext uri="{BB962C8B-B14F-4D97-AF65-F5344CB8AC3E}">
        <p14:creationId xmlns:p14="http://schemas.microsoft.com/office/powerpoint/2010/main" val="2554894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The measure must be tested for cost-effectiveness first. If it achieves an SIR &gt;1, it must be replaced as a regular ECM. If it isn’t cost-effective, it may be replaced as a H&amp;S measure.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20</a:t>
            </a:fld>
            <a:endParaRPr lang="en-US" dirty="0"/>
          </a:p>
        </p:txBody>
      </p:sp>
    </p:spTree>
    <p:extLst>
      <p:ext uri="{BB962C8B-B14F-4D97-AF65-F5344CB8AC3E}">
        <p14:creationId xmlns:p14="http://schemas.microsoft.com/office/powerpoint/2010/main" val="58008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everyone should be very familiar with the H&amp;S Guidance contained in WPN 11-6. For that reason, we won’t review the entire WPN 17-7, but just go over the updates that changed from 11-6 to 17-7. If something is NOT mentioned here, it’s safe to assume that it has not changed since 11-6.</a:t>
            </a:r>
          </a:p>
          <a:p>
            <a:r>
              <a:rPr lang="en-US" sz="1200" kern="1200" dirty="0" smtClean="0">
                <a:solidFill>
                  <a:schemeClr val="tx1"/>
                </a:solidFill>
                <a:effectLst/>
                <a:latin typeface="+mn-lt"/>
                <a:ea typeface="+mn-ea"/>
                <a:cs typeface="+mn-cs"/>
              </a:rPr>
              <a:t>After the training, participants will be able to:</a:t>
            </a:r>
          </a:p>
          <a:p>
            <a:pPr marL="171450" lvl="0" indent="-171450">
              <a:buFont typeface="Arial"/>
              <a:buChar char="•"/>
            </a:pPr>
            <a:r>
              <a:rPr lang="en-US" sz="1200" kern="1200" dirty="0" smtClean="0">
                <a:solidFill>
                  <a:schemeClr val="tx1"/>
                </a:solidFill>
                <a:effectLst/>
                <a:latin typeface="+mn-lt"/>
                <a:ea typeface="+mn-ea"/>
                <a:cs typeface="+mn-cs"/>
              </a:rPr>
              <a:t>List the 3 pieces of the guidance, the “Guidance,” the “Table of Issues,” and the “Attachment A.”</a:t>
            </a:r>
          </a:p>
          <a:p>
            <a:pPr marL="171450" lvl="0" indent="-171450">
              <a:buFont typeface="Arial"/>
              <a:buChar char="•"/>
            </a:pPr>
            <a:r>
              <a:rPr lang="en-US" sz="1200" kern="1200" dirty="0" smtClean="0">
                <a:solidFill>
                  <a:schemeClr val="tx1"/>
                </a:solidFill>
                <a:effectLst/>
                <a:latin typeface="+mn-lt"/>
                <a:ea typeface="+mn-ea"/>
                <a:cs typeface="+mn-cs"/>
              </a:rPr>
              <a:t>State which of the 3 guidance documents one would look to for answers to various issue-specific questions, for example, “Where would one look to find guidance specific to fireplaces?”</a:t>
            </a:r>
          </a:p>
          <a:p>
            <a:pPr marL="171450" lvl="0" indent="-171450">
              <a:buFont typeface="Arial"/>
              <a:buChar char="•"/>
            </a:pPr>
            <a:r>
              <a:rPr lang="en-US" sz="1200" kern="1200" dirty="0" smtClean="0">
                <a:solidFill>
                  <a:schemeClr val="tx1"/>
                </a:solidFill>
                <a:effectLst/>
                <a:latin typeface="+mn-lt"/>
                <a:ea typeface="+mn-ea"/>
                <a:cs typeface="+mn-cs"/>
              </a:rPr>
              <a:t>Correctly identify topics that are covered in the table of issues from a list of topics</a:t>
            </a:r>
          </a:p>
          <a:p>
            <a:pPr marL="171450" lvl="0" indent="-171450">
              <a:buFont typeface="Arial"/>
              <a:buChar char="•"/>
            </a:pPr>
            <a:r>
              <a:rPr lang="en-US" sz="1200" kern="1200" dirty="0" smtClean="0">
                <a:solidFill>
                  <a:schemeClr val="tx1"/>
                </a:solidFill>
                <a:effectLst/>
                <a:latin typeface="+mn-lt"/>
                <a:ea typeface="+mn-ea"/>
                <a:cs typeface="+mn-cs"/>
              </a:rPr>
              <a:t>Identify issue-specific updates to the Table of Issues compared to 11-6</a:t>
            </a:r>
          </a:p>
          <a:p>
            <a:pPr marL="171450" lvl="0" indent="-171450">
              <a:buFont typeface="Arial"/>
              <a:buChar char="•"/>
            </a:pPr>
            <a:r>
              <a:rPr lang="en-US" sz="1200" kern="1200" dirty="0" smtClean="0">
                <a:solidFill>
                  <a:schemeClr val="tx1"/>
                </a:solidFill>
                <a:effectLst/>
                <a:latin typeface="+mn-lt"/>
                <a:ea typeface="+mn-ea"/>
                <a:cs typeface="+mn-cs"/>
              </a:rPr>
              <a:t>Identify budget-related updates in the Guidance document related to 11-6</a:t>
            </a:r>
          </a:p>
          <a:p>
            <a:pPr marL="171450" lvl="0" indent="-171450">
              <a:buFont typeface="Arial"/>
              <a:buChar char="•"/>
            </a:pPr>
            <a:r>
              <a:rPr lang="en-US" sz="1200" kern="1200" dirty="0" smtClean="0">
                <a:solidFill>
                  <a:schemeClr val="tx1"/>
                </a:solidFill>
                <a:effectLst/>
                <a:latin typeface="+mn-lt"/>
                <a:ea typeface="+mn-ea"/>
                <a:cs typeface="+mn-cs"/>
              </a:rPr>
              <a:t>Using the guidance documents, be able to correctly answer questions related to: required training, testing and allowability, and client education and notification requirements</a:t>
            </a:r>
          </a:p>
          <a:p>
            <a:pPr marL="171450" lvl="0" indent="-171450">
              <a:buFont typeface="Arial"/>
              <a:buChar char="•"/>
            </a:pPr>
            <a:r>
              <a:rPr lang="en-US" sz="1200" kern="1200" dirty="0" smtClean="0">
                <a:solidFill>
                  <a:schemeClr val="tx1"/>
                </a:solidFill>
                <a:effectLst/>
                <a:latin typeface="+mn-lt"/>
                <a:ea typeface="+mn-ea"/>
                <a:cs typeface="+mn-cs"/>
              </a:rPr>
              <a:t>List specific portions or issues that will need to be updated in the Grantees’ H&amp;S Plans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113066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table, other than reformatting, we did some reorganization.</a:t>
            </a:r>
          </a:p>
          <a:p>
            <a:r>
              <a:rPr lang="en-US" dirty="0" smtClean="0"/>
              <a:t>There are new rows, and some of the old rows have been removed or consolidated. We’ll go through those changes so you know where to find information if there is a Grantee request.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21</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from 11-6 that</a:t>
            </a:r>
            <a:r>
              <a:rPr lang="en-US" baseline="0" dirty="0" smtClean="0"/>
              <a:t> we are all familiar with.</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22</a:t>
            </a:fld>
            <a:endParaRPr lang="en-US" dirty="0"/>
          </a:p>
        </p:txBody>
      </p:sp>
    </p:spTree>
    <p:extLst>
      <p:ext uri="{BB962C8B-B14F-4D97-AF65-F5344CB8AC3E}">
        <p14:creationId xmlns:p14="http://schemas.microsoft.com/office/powerpoint/2010/main" val="4332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got rid of</a:t>
            </a:r>
            <a:r>
              <a:rPr lang="en-US" baseline="0" dirty="0" smtClean="0"/>
              <a:t> the “Appliances and Water Heaters row. The material is covered in Combustion Gases and Mold and Moisture rows, as applicable.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23</a:t>
            </a:fld>
            <a:endParaRPr lang="en-US" dirty="0"/>
          </a:p>
        </p:txBody>
      </p:sp>
    </p:spTree>
    <p:extLst>
      <p:ext uri="{BB962C8B-B14F-4D97-AF65-F5344CB8AC3E}">
        <p14:creationId xmlns:p14="http://schemas.microsoft.com/office/powerpoint/2010/main" val="348469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got</a:t>
            </a:r>
            <a:r>
              <a:rPr lang="en-US" baseline="0" dirty="0" smtClean="0"/>
              <a:t> rid of the “drainage” row and added that language to the Mold and Moisture row.</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24</a:t>
            </a:fld>
            <a:endParaRPr lang="en-US" dirty="0"/>
          </a:p>
        </p:txBody>
      </p:sp>
    </p:spTree>
    <p:extLst>
      <p:ext uri="{BB962C8B-B14F-4D97-AF65-F5344CB8AC3E}">
        <p14:creationId xmlns:p14="http://schemas.microsoft.com/office/powerpoint/2010/main" val="3484698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combined the 2 electrical rows into one that includes Knob &amp; Tube (K&amp;T) and non-K&amp;T hazards.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25</a:t>
            </a:fld>
            <a:endParaRPr lang="en-US" dirty="0"/>
          </a:p>
        </p:txBody>
      </p:sp>
    </p:spTree>
    <p:extLst>
      <p:ext uri="{BB962C8B-B14F-4D97-AF65-F5344CB8AC3E}">
        <p14:creationId xmlns:p14="http://schemas.microsoft.com/office/powerpoint/2010/main" val="853201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Fire Hazards row is removed.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26</a:t>
            </a:fld>
            <a:endParaRPr lang="en-US" dirty="0"/>
          </a:p>
        </p:txBody>
      </p:sp>
    </p:spTree>
    <p:extLst>
      <p:ext uri="{BB962C8B-B14F-4D97-AF65-F5344CB8AC3E}">
        <p14:creationId xmlns:p14="http://schemas.microsoft.com/office/powerpoint/2010/main" val="853201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rows about specific heating equipment have been removed.</a:t>
            </a:r>
            <a:r>
              <a:rPr lang="en-US" baseline="0" dirty="0" smtClean="0"/>
              <a:t> They are addressed generally in Combustion Gases, and more specifically in Attachment 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27</a:t>
            </a:fld>
            <a:endParaRPr lang="en-US" dirty="0"/>
          </a:p>
        </p:txBody>
      </p:sp>
    </p:spTree>
    <p:extLst>
      <p:ext uri="{BB962C8B-B14F-4D97-AF65-F5344CB8AC3E}">
        <p14:creationId xmlns:p14="http://schemas.microsoft.com/office/powerpoint/2010/main" val="853201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Spray Polyurethane Foam row is gone, that’s part of overall worker safety.</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28</a:t>
            </a:fld>
            <a:endParaRPr lang="en-US" dirty="0"/>
          </a:p>
        </p:txBody>
      </p:sp>
    </p:spTree>
    <p:extLst>
      <p:ext uri="{BB962C8B-B14F-4D97-AF65-F5344CB8AC3E}">
        <p14:creationId xmlns:p14="http://schemas.microsoft.com/office/powerpoint/2010/main" val="853201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and Crew Safety is now called “Worker Safety.”</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29</a:t>
            </a:fld>
            <a:endParaRPr lang="en-US" dirty="0"/>
          </a:p>
        </p:txBody>
      </p:sp>
    </p:spTree>
    <p:extLst>
      <p:ext uri="{BB962C8B-B14F-4D97-AF65-F5344CB8AC3E}">
        <p14:creationId xmlns:p14="http://schemas.microsoft.com/office/powerpoint/2010/main" val="85320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had once those rows were removed and re-named. Then we added some rows.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32</a:t>
            </a:fld>
            <a:endParaRPr lang="en-US" dirty="0"/>
          </a:p>
        </p:txBody>
      </p:sp>
    </p:spTree>
    <p:extLst>
      <p:ext uri="{BB962C8B-B14F-4D97-AF65-F5344CB8AC3E}">
        <p14:creationId xmlns:p14="http://schemas.microsoft.com/office/powerpoint/2010/main" val="222975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622"/>
              </a:spcBef>
              <a:spcAft>
                <a:spcPts val="3734"/>
              </a:spcAft>
              <a:defRPr/>
            </a:pPr>
            <a:r>
              <a:rPr lang="en-US" dirty="0" smtClean="0"/>
              <a:t>Weatherization Program Notice (WPN) 17-7 describes the most common issues encountered during weatherization - what is allowed, what is required, and what is restricted.</a:t>
            </a:r>
          </a:p>
          <a:p>
            <a:pPr fontAlgn="auto">
              <a:spcBef>
                <a:spcPts val="622"/>
              </a:spcBef>
              <a:spcAft>
                <a:spcPts val="3734"/>
              </a:spcAft>
              <a:defRPr/>
            </a:pPr>
            <a:r>
              <a:rPr lang="en-US" dirty="0" smtClean="0"/>
              <a:t>The guidance also outlines how grantees must address H&amp;S in their grantee plan, and allows for or at times requires additional direction to be passed down to the local level.  The grantee’s H&amp;S plan is meant to be the enforceable implementation document of 17-7 for their local programs and should take care to include all of the relevant information from the guidance.</a:t>
            </a:r>
          </a:p>
          <a:p>
            <a:r>
              <a:rPr lang="en-US" dirty="0" smtClean="0"/>
              <a:t>This</a:t>
            </a:r>
            <a:r>
              <a:rPr lang="en-US" baseline="0" dirty="0" smtClean="0"/>
              <a:t> presentation </a:t>
            </a:r>
            <a:r>
              <a:rPr lang="en-US" dirty="0" smtClean="0"/>
              <a:t>covers WPN 17-7 in detail, but it is not intended to provide full training on each of the issues outlined in</a:t>
            </a:r>
            <a:r>
              <a:rPr lang="en-US" baseline="0" dirty="0" smtClean="0"/>
              <a:t> the guidance</a:t>
            </a:r>
            <a:r>
              <a:rPr lang="en-US" dirty="0" smtClean="0"/>
              <a:t>.</a:t>
            </a:r>
            <a:r>
              <a:rPr lang="en-US" baseline="0" dirty="0" smtClean="0"/>
              <a:t>  </a:t>
            </a:r>
            <a:r>
              <a:rPr lang="en-US" dirty="0" smtClean="0"/>
              <a:t>For example, we will discuss how mold and moisture must be addressed in the plan, but will not go into detail about how to identify and mitigate moisture issues. </a:t>
            </a:r>
            <a:r>
              <a:rPr lang="en-US" baseline="0" dirty="0" smtClean="0"/>
              <a:t> </a:t>
            </a:r>
            <a:r>
              <a:rPr lang="en-US" dirty="0" smtClean="0"/>
              <a:t>The intended</a:t>
            </a:r>
            <a:r>
              <a:rPr lang="en-US" baseline="0" dirty="0" smtClean="0"/>
              <a:t> audience for this presentation is</a:t>
            </a:r>
            <a:r>
              <a:rPr lang="en-US" dirty="0" smtClean="0"/>
              <a:t> program directors and others involved in drafting program policy and the grantee health and safety plans.  This presentation</a:t>
            </a:r>
            <a:r>
              <a:rPr lang="en-US" baseline="0" dirty="0" smtClean="0"/>
              <a:t> will also be useful for those implementing or enforcing weatherization H&amp;S guidance.</a:t>
            </a:r>
          </a:p>
          <a:p>
            <a:r>
              <a:rPr lang="en-US" dirty="0" smtClean="0"/>
              <a:t>This presentation is intended for staff who</a:t>
            </a:r>
            <a:r>
              <a:rPr lang="en-US" baseline="0" dirty="0" smtClean="0"/>
              <a:t> are not familiar with WPN 11 – 6. For those who have worked with 11-6 already, there is a shorter presentation that highlights only the changes made in 17-7 that will affect H&amp;S plans and policies.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a:t>
            </a:fld>
            <a:endParaRPr lang="en-US" dirty="0"/>
          </a:p>
        </p:txBody>
      </p:sp>
    </p:spTree>
    <p:extLst>
      <p:ext uri="{BB962C8B-B14F-4D97-AF65-F5344CB8AC3E}">
        <p14:creationId xmlns:p14="http://schemas.microsoft.com/office/powerpoint/2010/main" val="384843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added some rows.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33</a:t>
            </a:fld>
            <a:endParaRPr lang="en-US" dirty="0"/>
          </a:p>
        </p:txBody>
      </p:sp>
    </p:spTree>
    <p:extLst>
      <p:ext uri="{BB962C8B-B14F-4D97-AF65-F5344CB8AC3E}">
        <p14:creationId xmlns:p14="http://schemas.microsoft.com/office/powerpoint/2010/main" val="2229751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new line-up. We go over the categories so you’ll know where to look when you have questions, or where to address certain things in your H&amp;S Plan.</a:t>
            </a:r>
          </a:p>
          <a:p>
            <a:endParaRPr lang="en-US" dirty="0" smtClean="0"/>
          </a:p>
          <a:p>
            <a:r>
              <a:rPr lang="en-US" dirty="0" smtClean="0"/>
              <a:t>Though it seemed like there was a lot of change in the reorganization, actual treatment of the issues didn’t change for every area listed here.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35</a:t>
            </a:fld>
            <a:endParaRPr lang="en-US" dirty="0"/>
          </a:p>
        </p:txBody>
      </p:sp>
    </p:spTree>
    <p:extLst>
      <p:ext uri="{BB962C8B-B14F-4D97-AF65-F5344CB8AC3E}">
        <p14:creationId xmlns:p14="http://schemas.microsoft.com/office/powerpoint/2010/main" val="67062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the items listed in red had enough change that it may require a review of your H&amp;S Plan.</a:t>
            </a:r>
          </a:p>
          <a:p>
            <a:endParaRPr lang="en-US" baseline="0" dirty="0" smtClean="0"/>
          </a:p>
          <a:p>
            <a:r>
              <a:rPr lang="en-US" dirty="0" smtClean="0"/>
              <a:t>A lot of the treatment of issues stayed pretty much the same from 11 – 6 to 17 – 6. The language was cleaned up and clarified, but only the topics highlighted red above underwent change that would require an update to the H&amp;S Plans.</a:t>
            </a:r>
            <a:r>
              <a:rPr lang="en-US" baseline="0" dirty="0" smtClean="0"/>
              <a:t> </a:t>
            </a:r>
            <a:r>
              <a:rPr lang="en-US" dirty="0" smtClean="0"/>
              <a:t>For all the others, if you were</a:t>
            </a:r>
            <a:r>
              <a:rPr lang="en-US" baseline="0" dirty="0" smtClean="0"/>
              <a:t> in compliance with WPN 11-6, you will be in compliance with 17-7.</a:t>
            </a:r>
          </a:p>
          <a:p>
            <a:endParaRPr lang="en-US" baseline="0" dirty="0" smtClean="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36</a:t>
            </a:fld>
            <a:endParaRPr lang="en-US" dirty="0"/>
          </a:p>
        </p:txBody>
      </p:sp>
    </p:spTree>
    <p:extLst>
      <p:ext uri="{BB962C8B-B14F-4D97-AF65-F5344CB8AC3E}">
        <p14:creationId xmlns:p14="http://schemas.microsoft.com/office/powerpoint/2010/main" val="623834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Mold &amp; Moisture. Previously Drainage</a:t>
            </a:r>
            <a:r>
              <a:rPr lang="en-US" baseline="0" dirty="0" smtClean="0"/>
              <a:t> was a separate row, but as it all has to do with moisture, the material was added to the Mold &amp; Moisture row.</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41</a:t>
            </a:fld>
            <a:endParaRPr lang="en-US" dirty="0"/>
          </a:p>
        </p:txBody>
      </p:sp>
    </p:spTree>
    <p:extLst>
      <p:ext uri="{BB962C8B-B14F-4D97-AF65-F5344CB8AC3E}">
        <p14:creationId xmlns:p14="http://schemas.microsoft.com/office/powerpoint/2010/main" val="13214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Electrical. Previously</a:t>
            </a:r>
            <a:r>
              <a:rPr lang="en-US" baseline="0" dirty="0" smtClean="0"/>
              <a:t> we had two rows addressing electrical issues, they have been combined.</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42</a:t>
            </a:fld>
            <a:endParaRPr lang="en-US" dirty="0"/>
          </a:p>
        </p:txBody>
      </p:sp>
    </p:spTree>
    <p:extLst>
      <p:ext uri="{BB962C8B-B14F-4D97-AF65-F5344CB8AC3E}">
        <p14:creationId xmlns:p14="http://schemas.microsoft.com/office/powerpoint/2010/main" val="2056517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issue listed in the table, specifics are organized by:</a:t>
            </a:r>
          </a:p>
          <a:p>
            <a:pPr marL="171450" indent="-171450">
              <a:buFont typeface="Arial"/>
              <a:buChar char="•"/>
            </a:pPr>
            <a:r>
              <a:rPr lang="en-US" dirty="0" smtClean="0"/>
              <a:t>Action/Allowability</a:t>
            </a:r>
          </a:p>
          <a:p>
            <a:pPr marL="171450" indent="-171450">
              <a:buFont typeface="Arial"/>
              <a:buChar char="•"/>
            </a:pPr>
            <a:r>
              <a:rPr lang="en-US" dirty="0" smtClean="0"/>
              <a:t>Testing</a:t>
            </a:r>
          </a:p>
          <a:p>
            <a:pPr marL="171450" indent="-171450">
              <a:buFont typeface="Arial"/>
              <a:buChar char="•"/>
            </a:pPr>
            <a:r>
              <a:rPr lang="en-US" dirty="0" smtClean="0"/>
              <a:t>Client Education</a:t>
            </a:r>
          </a:p>
          <a:p>
            <a:pPr marL="171450" indent="-171450">
              <a:buFont typeface="Arial"/>
              <a:buChar char="•"/>
            </a:pPr>
            <a:r>
              <a:rPr lang="en-US" dirty="0" smtClean="0"/>
              <a:t>Training</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presentation covers the main action/allowability for </a:t>
            </a:r>
            <a:r>
              <a:rPr lang="en-US" u="sng" baseline="0" dirty="0" smtClean="0"/>
              <a:t>every</a:t>
            </a:r>
            <a:r>
              <a:rPr lang="en-US" baseline="0" dirty="0" smtClean="0"/>
              <a:t> topic, and it covers the testing, client education, and training requirements only where they have been substantially updated compared to the 11-6 guidance. This presentation is no substitute for reading the guidance document.</a:t>
            </a:r>
          </a:p>
          <a:p>
            <a:endParaRPr lang="en-US" dirty="0" smtClean="0"/>
          </a:p>
          <a:p>
            <a:r>
              <a:rPr lang="en-US" dirty="0" smtClean="0"/>
              <a:t>Before we get into the issue-specifics, though, there are some overarching ideas that apply to the entire table and should inform the grantees’ approach to the H&amp;S plan.</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43</a:t>
            </a:fld>
            <a:endParaRPr lang="en-US" dirty="0"/>
          </a:p>
        </p:txBody>
      </p:sp>
    </p:spTree>
    <p:extLst>
      <p:ext uri="{BB962C8B-B14F-4D97-AF65-F5344CB8AC3E}">
        <p14:creationId xmlns:p14="http://schemas.microsoft.com/office/powerpoint/2010/main" val="2894639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For each issue listed, and any additional issues added:</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All applicable State and local (or authority having jurisdiction [AHJ] codes must be followed and manufacturer approved materials and instructions must be used while installing any weatherization measures.</a:t>
            </a:r>
          </a:p>
          <a:p>
            <a:pPr marL="171450" lvl="0" indent="-171450">
              <a:buFont typeface="Arial"/>
              <a:buChar char="•"/>
            </a:pPr>
            <a:r>
              <a:rPr lang="en-US" sz="1200" kern="1200" dirty="0" smtClean="0">
                <a:solidFill>
                  <a:schemeClr val="tx1"/>
                </a:solidFill>
                <a:effectLst/>
                <a:latin typeface="+mn-lt"/>
                <a:ea typeface="+mn-ea"/>
                <a:cs typeface="+mn-cs"/>
              </a:rPr>
              <a:t>Workers shall know the limits of their knowledge, and when the AHJ requires a licensed professional to perform a certain task. Workers must be qualified and adequately trained to implement the DOE Standard Work Specifications as well as state and local (or AHJ) codes specific to the work being conducted (electrical, plumbing, etc.). </a:t>
            </a:r>
          </a:p>
          <a:p>
            <a:pPr marL="171450" lvl="0" indent="-171450">
              <a:buFont typeface="Arial"/>
              <a:buChar char="•"/>
            </a:pPr>
            <a:r>
              <a:rPr lang="en-US" sz="1200" kern="1200" dirty="0" smtClean="0">
                <a:solidFill>
                  <a:schemeClr val="tx1"/>
                </a:solidFill>
                <a:effectLst/>
                <a:latin typeface="+mn-lt"/>
                <a:ea typeface="+mn-ea"/>
                <a:cs typeface="+mn-cs"/>
              </a:rPr>
              <a:t>Client education outlined in the table is required only where said issue exists. For example, client education regarding drainage issues is only required where drainage problems are identified.</a:t>
            </a:r>
          </a:p>
          <a:p>
            <a:pPr marL="171450" lvl="0" indent="-171450">
              <a:buFont typeface="Arial"/>
              <a:buChar char="•"/>
            </a:pPr>
            <a:r>
              <a:rPr lang="en-US" sz="1200" kern="1200" dirty="0" smtClean="0">
                <a:solidFill>
                  <a:schemeClr val="tx1"/>
                </a:solidFill>
                <a:effectLst/>
                <a:latin typeface="+mn-lt"/>
                <a:ea typeface="+mn-ea"/>
                <a:cs typeface="+mn-cs"/>
              </a:rPr>
              <a:t>Whenever new equipment is installed – ventilation fans, HVAC, etc., - the paperwork that comes with the unit, including the user’s manual, must be provided to the client.</a:t>
            </a:r>
          </a:p>
          <a:p>
            <a:pPr marL="171450" lvl="0" indent="-171450">
              <a:buFont typeface="Arial"/>
              <a:buChar char="•"/>
            </a:pPr>
            <a:r>
              <a:rPr lang="en-US" sz="1200" kern="1200" dirty="0" smtClean="0">
                <a:solidFill>
                  <a:schemeClr val="tx1"/>
                </a:solidFill>
                <a:effectLst/>
                <a:latin typeface="+mn-lt"/>
                <a:ea typeface="+mn-ea"/>
                <a:cs typeface="+mn-cs"/>
              </a:rPr>
              <a:t>Though</a:t>
            </a:r>
            <a:r>
              <a:rPr lang="en-US" sz="1200" kern="1200" baseline="0" dirty="0" smtClean="0">
                <a:solidFill>
                  <a:schemeClr val="tx1"/>
                </a:solidFill>
                <a:effectLst/>
                <a:latin typeface="+mn-lt"/>
                <a:ea typeface="+mn-ea"/>
                <a:cs typeface="+mn-cs"/>
              </a:rPr>
              <a:t> not written out in every case, it is implied that workers responsible for carrying out the required tests described throughout the guidance will receive the training needed to competently perform those tests, as applicable. On the same note, where workers will have to make decisions in the field, it is understood that they will receive training on applicable policies that should inform those decisions.</a:t>
            </a: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These things come up over and over in the table, but we won’t repeat them</a:t>
            </a:r>
            <a:r>
              <a:rPr lang="en-US" baseline="0" dirty="0" smtClean="0"/>
              <a:t> for every issue. Make note that these apply to every issue.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44</a:t>
            </a:fld>
            <a:endParaRPr lang="en-US" dirty="0"/>
          </a:p>
        </p:txBody>
      </p:sp>
    </p:spTree>
    <p:extLst>
      <p:ext uri="{BB962C8B-B14F-4D97-AF65-F5344CB8AC3E}">
        <p14:creationId xmlns:p14="http://schemas.microsoft.com/office/powerpoint/2010/main" val="1057890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Parameters for performing specific H&amp;S measures, including proper action when the issue may not be addressed.</a:t>
            </a:r>
          </a:p>
          <a:p>
            <a:pPr lvl="1"/>
            <a:r>
              <a:rPr lang="en-US" sz="1200" kern="1200" dirty="0" smtClean="0">
                <a:solidFill>
                  <a:schemeClr val="tx1"/>
                </a:solidFill>
                <a:effectLst/>
                <a:latin typeface="+mn-lt"/>
                <a:ea typeface="+mn-ea"/>
                <a:cs typeface="+mn-cs"/>
              </a:rPr>
              <a:t>For example, if exterior drainage issues may be addressed only where work can be completed with hand tools and a maximum of</a:t>
            </a:r>
            <a:r>
              <a:rPr lang="en-US" sz="1200" kern="1200" baseline="0" dirty="0" smtClean="0">
                <a:solidFill>
                  <a:schemeClr val="tx1"/>
                </a:solidFill>
                <a:effectLst/>
                <a:latin typeface="+mn-lt"/>
                <a:ea typeface="+mn-ea"/>
                <a:cs typeface="+mn-cs"/>
              </a:rPr>
              <a:t> 12</a:t>
            </a:r>
            <a:r>
              <a:rPr lang="en-US" sz="1200" kern="1200" dirty="0" smtClean="0">
                <a:solidFill>
                  <a:schemeClr val="tx1"/>
                </a:solidFill>
                <a:effectLst/>
                <a:latin typeface="+mn-lt"/>
                <a:ea typeface="+mn-ea"/>
                <a:cs typeface="+mn-cs"/>
              </a:rPr>
              <a:t> labor hours this should be described in the Plan.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any of the issues listed in the table is cause for deferral, the client must be notified in writing, including the conditions that must be met in order for</a:t>
            </a:r>
            <a:r>
              <a:rPr lang="en-US" sz="1200" kern="1200" baseline="0" dirty="0" smtClean="0">
                <a:solidFill>
                  <a:schemeClr val="tx1"/>
                </a:solidFill>
                <a:effectLst/>
                <a:latin typeface="+mn-lt"/>
                <a:ea typeface="+mn-ea"/>
                <a:cs typeface="+mn-cs"/>
              </a:rPr>
              <a:t> weatherization to move forward. This is included in the “Client Education” portion of the table, but will not be repeated over and over throughout the presentation.</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45</a:t>
            </a:fld>
            <a:endParaRPr lang="en-US" dirty="0"/>
          </a:p>
        </p:txBody>
      </p:sp>
    </p:spTree>
    <p:extLst>
      <p:ext uri="{BB962C8B-B14F-4D97-AF65-F5344CB8AC3E}">
        <p14:creationId xmlns:p14="http://schemas.microsoft.com/office/powerpoint/2010/main" val="169685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go through the issues one by one to review action/allowability, and discuss testing and training requirements, and client education if those requirements have changed substantially since 11-6.</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46</a:t>
            </a:fld>
            <a:endParaRPr lang="en-US" dirty="0"/>
          </a:p>
        </p:txBody>
      </p:sp>
    </p:spTree>
    <p:extLst>
      <p:ext uri="{BB962C8B-B14F-4D97-AF65-F5344CB8AC3E}">
        <p14:creationId xmlns:p14="http://schemas.microsoft.com/office/powerpoint/2010/main" val="623834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issues which were</a:t>
            </a:r>
            <a:r>
              <a:rPr lang="en-US" baseline="0" dirty="0" smtClean="0"/>
              <a:t> changed enough in the guidance update to cause a review of H&amp;S Plans.</a:t>
            </a:r>
          </a:p>
          <a:p>
            <a:endParaRPr lang="en-US" baseline="0" dirty="0" smtClean="0"/>
          </a:p>
          <a:p>
            <a:r>
              <a:rPr lang="en-US" baseline="0" dirty="0" smtClean="0"/>
              <a:t>Other categories are highlighted in the presentation as “New to 17-7” wherever categories were combined, added or changed, even if the actual guidance in terms of what you need to include in your H&amp;S Plans, hasn’t changed substantially.</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let’s get to specific topics.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47</a:t>
            </a:fld>
            <a:endParaRPr lang="en-US" dirty="0"/>
          </a:p>
        </p:txBody>
      </p:sp>
    </p:spTree>
    <p:extLst>
      <p:ext uri="{BB962C8B-B14F-4D97-AF65-F5344CB8AC3E}">
        <p14:creationId xmlns:p14="http://schemas.microsoft.com/office/powerpoint/2010/main" val="42905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WPN 11-6 was one document. The first part was the preamble and a discussion about budget categories.</a:t>
            </a:r>
            <a:r>
              <a:rPr lang="en-US" baseline="0" dirty="0" smtClean="0"/>
              <a:t> Then came the “Table of Issues” where we laid out specifics around client education, training, testing and allowability on each of the identified issues faced in WAP – asbestos, lead-based paint, etc. After the table, there was a  section detailing specific updates Grantees may need to make to their H&amp;S Plans.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a:t>
            </a:fld>
            <a:endParaRPr lang="en-US" dirty="0"/>
          </a:p>
        </p:txBody>
      </p:sp>
    </p:spTree>
    <p:extLst>
      <p:ext uri="{BB962C8B-B14F-4D97-AF65-F5344CB8AC3E}">
        <p14:creationId xmlns:p14="http://schemas.microsoft.com/office/powerpoint/2010/main" val="1574320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“Red tagged,” inoperable, or nonexistent primary heating system replacement, repair, or installation is allowed where climate conditions warrant, unless prevented by other guidance herein.</a:t>
            </a:r>
          </a:p>
          <a:p>
            <a:pPr marL="171450" lvl="0" indent="-171450">
              <a:buFont typeface="Arial"/>
              <a:buChar char="•"/>
            </a:pPr>
            <a:r>
              <a:rPr lang="en-US" sz="1200" kern="1200" dirty="0" smtClean="0">
                <a:solidFill>
                  <a:schemeClr val="tx1"/>
                </a:solidFill>
                <a:effectLst/>
                <a:latin typeface="+mn-lt"/>
                <a:ea typeface="+mn-ea"/>
                <a:cs typeface="+mn-cs"/>
              </a:rPr>
              <a:t>Primary air conditioning system replacement, repair, or installation is allowed only in homes where current occupants meet Grantee’s definition of “at-risk” AND climate conditions warrant. “System” can mean a central unit or several individually operating units; however, when a central unit is in place, it shall be considered the primary unit, and all other units are to be considered secondary.</a:t>
            </a:r>
          </a:p>
          <a:p>
            <a:pPr marL="628650" lvl="1" indent="-171450">
              <a:buFont typeface="Arial"/>
              <a:buChar char="•"/>
            </a:pPr>
            <a:r>
              <a:rPr lang="en-US" sz="1200" kern="1200" dirty="0" smtClean="0">
                <a:solidFill>
                  <a:schemeClr val="tx1"/>
                </a:solidFill>
                <a:effectLst/>
                <a:latin typeface="+mn-lt"/>
                <a:ea typeface="+mn-ea"/>
                <a:cs typeface="+mn-cs"/>
              </a:rPr>
              <a:t>The reason for this is that building codes often require functional heating systems, but not cooling systems, so we must justify any</a:t>
            </a:r>
            <a:r>
              <a:rPr lang="en-US" sz="1200" kern="1200" baseline="0" dirty="0" smtClean="0">
                <a:solidFill>
                  <a:schemeClr val="tx1"/>
                </a:solidFill>
                <a:effectLst/>
                <a:latin typeface="+mn-lt"/>
                <a:ea typeface="+mn-ea"/>
                <a:cs typeface="+mn-cs"/>
              </a:rPr>
              <a:t> non-cost-effective work on cooling systems by doing the extra step of defining “at risk” for the area.</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Use proper sizing protocols (Manual J, State Approved sizing protocols, NEAT/MHEA outputs, etc.) based on post-weatherization housing characteristics (including installed mechanical ventilation) for installations and replacements. </a:t>
            </a:r>
          </a:p>
          <a:p>
            <a:pPr marL="171450" lvl="0" indent="-171450">
              <a:buFont typeface="Arial"/>
              <a:buChar char="•"/>
            </a:pPr>
            <a:r>
              <a:rPr lang="en-US" sz="1200" kern="1200" dirty="0" smtClean="0">
                <a:solidFill>
                  <a:schemeClr val="tx1"/>
                </a:solidFill>
                <a:effectLst/>
                <a:latin typeface="+mn-lt"/>
                <a:ea typeface="+mn-ea"/>
                <a:cs typeface="+mn-cs"/>
              </a:rPr>
              <a:t>Unsafe primary units must be repaired, or replaced and removed or rendered inoperable, or deferral is required.</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48</a:t>
            </a:fld>
            <a:endParaRPr lang="en-US" dirty="0"/>
          </a:p>
        </p:txBody>
      </p:sp>
    </p:spTree>
    <p:extLst>
      <p:ext uri="{BB962C8B-B14F-4D97-AF65-F5344CB8AC3E}">
        <p14:creationId xmlns:p14="http://schemas.microsoft.com/office/powerpoint/2010/main" val="3815751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Replacement or installation of secondary units is not allowed.</a:t>
            </a:r>
          </a:p>
          <a:p>
            <a:pPr marL="171450" lvl="0" indent="-171450">
              <a:buFont typeface="Arial"/>
              <a:buChar char="•"/>
            </a:pPr>
            <a:r>
              <a:rPr lang="en-US" sz="1200" kern="1200" dirty="0" smtClean="0">
                <a:solidFill>
                  <a:schemeClr val="tx1"/>
                </a:solidFill>
                <a:effectLst/>
                <a:latin typeface="+mn-lt"/>
                <a:ea typeface="+mn-ea"/>
                <a:cs typeface="+mn-cs"/>
              </a:rPr>
              <a:t>Unsafe secondary units, including space heaters, must be repaired, removed or rendered inoperable, or deferral is required. </a:t>
            </a:r>
          </a:p>
          <a:p>
            <a:pPr marL="171450" lvl="0" indent="-171450">
              <a:buFont typeface="Arial"/>
              <a:buChar char="•"/>
            </a:pPr>
            <a:r>
              <a:rPr lang="en-US" sz="1200" kern="1200" dirty="0" smtClean="0">
                <a:solidFill>
                  <a:schemeClr val="tx1"/>
                </a:solidFill>
                <a:effectLst/>
                <a:latin typeface="+mn-lt"/>
                <a:ea typeface="+mn-ea"/>
                <a:cs typeface="+mn-cs"/>
              </a:rPr>
              <a:t>See Hazardous Materials Disposal section for more information.</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49</a:t>
            </a:fld>
            <a:endParaRPr lang="en-US" dirty="0"/>
          </a:p>
        </p:txBody>
      </p:sp>
    </p:spTree>
    <p:extLst>
      <p:ext uri="{BB962C8B-B14F-4D97-AF65-F5344CB8AC3E}">
        <p14:creationId xmlns:p14="http://schemas.microsoft.com/office/powerpoint/2010/main" val="2984462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is from the language in the FAQs</a:t>
            </a:r>
            <a:r>
              <a:rPr lang="en-US" sz="1200" kern="1200" baseline="0" dirty="0" smtClean="0">
                <a:solidFill>
                  <a:schemeClr val="tx1"/>
                </a:solidFill>
                <a:effectLst/>
                <a:latin typeface="+mn-lt"/>
                <a:ea typeface="+mn-ea"/>
                <a:cs typeface="+mn-cs"/>
              </a:rPr>
              <a:t> and is only included here to provide clarification if needed.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primary system is generally understood to be the system (or system of units) most relied upon to provide heating/cooling throughout the season.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Secondary units or systems may be employed only in extreme weather.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If Grantees wish to further clarify the definitions, they are encouraged to in their Program resources.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50</a:t>
            </a:fld>
            <a:endParaRPr lang="en-US" dirty="0"/>
          </a:p>
        </p:txBody>
      </p:sp>
    </p:spTree>
    <p:extLst>
      <p:ext uri="{BB962C8B-B14F-4D97-AF65-F5344CB8AC3E}">
        <p14:creationId xmlns:p14="http://schemas.microsoft.com/office/powerpoint/2010/main" val="52888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Added requirement for H&amp;S Plan to include the policy for blower door testing when suspected asbestos containing materials (ACM) are identified.</a:t>
            </a:r>
          </a:p>
          <a:p>
            <a:pPr marL="171450" lvl="0" indent="-171450">
              <a:buFont typeface="Arial"/>
              <a:buChar char="•"/>
            </a:pPr>
            <a:r>
              <a:rPr lang="en-US" sz="1200" kern="1200" dirty="0" smtClean="0">
                <a:solidFill>
                  <a:schemeClr val="tx1"/>
                </a:solidFill>
                <a:effectLst/>
                <a:latin typeface="+mn-lt"/>
                <a:ea typeface="+mn-ea"/>
                <a:cs typeface="+mn-cs"/>
              </a:rPr>
              <a:t>Added requirement that client provide documentation that a certified professional performed the removal or remediation in cases where a home was deferred due to ACM and then later approached for weatherization. This is to discourage clients from trying to do this hazardous work themselves.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51</a:t>
            </a:fld>
            <a:endParaRPr lang="en-US" dirty="0"/>
          </a:p>
        </p:txBody>
      </p:sp>
    </p:spTree>
    <p:extLst>
      <p:ext uri="{BB962C8B-B14F-4D97-AF65-F5344CB8AC3E}">
        <p14:creationId xmlns:p14="http://schemas.microsoft.com/office/powerpoint/2010/main" val="3320432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Take all reasonable and necessary precautions not to damage suspected asbestos containing material (ACM).</a:t>
            </a:r>
          </a:p>
          <a:p>
            <a:pPr marL="171450" lvl="0" indent="-171450">
              <a:buFont typeface="Arial"/>
              <a:buChar char="•"/>
            </a:pPr>
            <a:r>
              <a:rPr lang="en-US" sz="1200" kern="1200" dirty="0" smtClean="0">
                <a:solidFill>
                  <a:schemeClr val="tx1"/>
                </a:solidFill>
                <a:effectLst/>
                <a:latin typeface="+mn-lt"/>
                <a:ea typeface="+mn-ea"/>
                <a:cs typeface="+mn-cs"/>
              </a:rPr>
              <a:t>Never cut or drill suspected ACM in siding, or on floor, wall, and ceiling coverings.</a:t>
            </a:r>
          </a:p>
          <a:p>
            <a:pPr marL="171450" lvl="0" indent="-171450">
              <a:buFont typeface="Arial"/>
              <a:buChar char="•"/>
            </a:pPr>
            <a:r>
              <a:rPr lang="en-US" sz="1200" kern="1200" dirty="0" smtClean="0">
                <a:solidFill>
                  <a:schemeClr val="tx1"/>
                </a:solidFill>
                <a:effectLst/>
                <a:latin typeface="+mn-lt"/>
                <a:ea typeface="+mn-ea"/>
                <a:cs typeface="+mn-cs"/>
              </a:rPr>
              <a:t>Grantees must state in the H&amp;S Plan the policy on blower door testing where friable suspected  ACM is present. “Friable” means the material can be crumbled, pulverized, or reduced to powder by the pressure of an ordinary human hand. Grantees seeking guidance on safe policies and procedures may consider contacting their training providers or local asbestos action office for technical support.</a:t>
            </a:r>
          </a:p>
          <a:p>
            <a:pPr marL="171450" lvl="0" indent="-171450">
              <a:buFont typeface="Arial"/>
              <a:buChar char="•"/>
            </a:pPr>
            <a:r>
              <a:rPr lang="en-US" sz="1200" kern="1200" dirty="0" smtClean="0">
                <a:solidFill>
                  <a:schemeClr val="tx1"/>
                </a:solidFill>
                <a:effectLst/>
                <a:latin typeface="+mn-lt"/>
                <a:ea typeface="+mn-ea"/>
                <a:cs typeface="+mn-cs"/>
              </a:rPr>
              <a:t>The existence of asbestos siding that is in good condition does not prevent installing dense-pack insulation from the exterior.</a:t>
            </a:r>
          </a:p>
          <a:p>
            <a:pPr marL="171450" lvl="0" indent="-171450">
              <a:buFont typeface="Arial"/>
              <a:buChar char="•"/>
            </a:pPr>
            <a:r>
              <a:rPr lang="en-US" sz="1200" kern="1200" dirty="0" smtClean="0">
                <a:solidFill>
                  <a:schemeClr val="tx1"/>
                </a:solidFill>
                <a:effectLst/>
                <a:latin typeface="+mn-lt"/>
                <a:ea typeface="+mn-ea"/>
                <a:cs typeface="+mn-cs"/>
              </a:rPr>
              <a:t>Some siding may be removed and reinstalled in order to perform the ECM, and the associated costs may be charged as part of the ECM.</a:t>
            </a:r>
          </a:p>
          <a:p>
            <a:pPr marL="171450" lvl="0" indent="-171450">
              <a:buFont typeface="Arial"/>
              <a:buChar char="•"/>
            </a:pPr>
            <a:r>
              <a:rPr lang="en-US" sz="1200" kern="1200" dirty="0" smtClean="0">
                <a:solidFill>
                  <a:schemeClr val="tx1"/>
                </a:solidFill>
                <a:effectLst/>
                <a:latin typeface="+mn-lt"/>
                <a:ea typeface="+mn-ea"/>
                <a:cs typeface="+mn-cs"/>
              </a:rPr>
              <a:t>General abatement of asbestos siding or replacement with new siding is not an allowable H&amp;S cost.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52</a:t>
            </a:fld>
            <a:endParaRPr lang="en-US" dirty="0"/>
          </a:p>
        </p:txBody>
      </p:sp>
    </p:spTree>
    <p:extLst>
      <p:ext uri="{BB962C8B-B14F-4D97-AF65-F5344CB8AC3E}">
        <p14:creationId xmlns:p14="http://schemas.microsoft.com/office/powerpoint/2010/main" val="3672789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vermiculite is present, assume it contains asbestos unless testing determines otherwise.</a:t>
            </a:r>
          </a:p>
          <a:p>
            <a:pPr marL="171450" lvl="0" indent="-171450">
              <a:buFont typeface="Arial"/>
              <a:buChar char="•"/>
            </a:pPr>
            <a:r>
              <a:rPr lang="en-US" sz="1200" kern="1200" dirty="0" smtClean="0">
                <a:solidFill>
                  <a:schemeClr val="tx1"/>
                </a:solidFill>
                <a:effectLst/>
                <a:latin typeface="+mn-lt"/>
                <a:ea typeface="+mn-ea"/>
                <a:cs typeface="+mn-cs"/>
              </a:rPr>
              <a:t>Take precautionary measures such as not disturbing the vermiculite, not using blower door tests where it may disturb the vermiculite, and using proper respiratory protection while in areas containing vermiculite.</a:t>
            </a:r>
          </a:p>
          <a:p>
            <a:pPr marL="171450" lvl="0" indent="-171450">
              <a:buFont typeface="Arial"/>
              <a:buChar char="•"/>
            </a:pPr>
            <a:r>
              <a:rPr lang="en-US" sz="1200" kern="1200" dirty="0" smtClean="0">
                <a:solidFill>
                  <a:schemeClr val="tx1"/>
                </a:solidFill>
                <a:effectLst/>
                <a:latin typeface="+mn-lt"/>
                <a:ea typeface="+mn-ea"/>
                <a:cs typeface="+mn-cs"/>
              </a:rPr>
              <a:t>Grantees must state in the H&amp;S Plan the policy on blower door testing where friable suspected ACM is present.  “Friable” means the material can be crumbled, pulverized, or reduced to powder by the pressure of an ordinary human hand. </a:t>
            </a:r>
          </a:p>
          <a:p>
            <a:pPr marL="171450" lvl="0" indent="-171450">
              <a:buFont typeface="Arial"/>
              <a:buChar char="•"/>
            </a:pPr>
            <a:r>
              <a:rPr lang="en-US" sz="1200" kern="1200" dirty="0" smtClean="0">
                <a:solidFill>
                  <a:schemeClr val="tx1"/>
                </a:solidFill>
                <a:effectLst/>
                <a:latin typeface="+mn-lt"/>
                <a:ea typeface="+mn-ea"/>
                <a:cs typeface="+mn-cs"/>
              </a:rPr>
              <a:t>Encapsulation by an appropriately trained asbestos control professional is allowed.</a:t>
            </a:r>
          </a:p>
          <a:p>
            <a:pPr marL="171450" lvl="0" indent="-171450">
              <a:buFont typeface="Arial"/>
              <a:buChar char="•"/>
            </a:pPr>
            <a:r>
              <a:rPr lang="en-US" sz="1200" kern="1200" dirty="0" smtClean="0">
                <a:solidFill>
                  <a:schemeClr val="tx1"/>
                </a:solidFill>
                <a:effectLst/>
                <a:latin typeface="+mn-lt"/>
                <a:ea typeface="+mn-ea"/>
                <a:cs typeface="+mn-cs"/>
              </a:rPr>
              <a:t>Removal is not allowed.</a:t>
            </a:r>
          </a:p>
          <a:p>
            <a:pPr marL="171450" lvl="0" indent="-171450">
              <a:buFont typeface="Arial"/>
              <a:buChar char="•"/>
            </a:pPr>
            <a:r>
              <a:rPr lang="en-US" sz="1200" kern="1200" dirty="0" smtClean="0">
                <a:solidFill>
                  <a:schemeClr val="tx1"/>
                </a:solidFill>
                <a:effectLst/>
                <a:latin typeface="+mn-lt"/>
                <a:ea typeface="+mn-ea"/>
                <a:cs typeface="+mn-cs"/>
              </a:rPr>
              <a:t>When deferral is necessary due to asbestos, occupant must provide documentation that a certified professional performed the remediation before work continues.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53</a:t>
            </a:fld>
            <a:endParaRPr lang="en-US" dirty="0"/>
          </a:p>
        </p:txBody>
      </p:sp>
    </p:spTree>
    <p:extLst>
      <p:ext uri="{BB962C8B-B14F-4D97-AF65-F5344CB8AC3E}">
        <p14:creationId xmlns:p14="http://schemas.microsoft.com/office/powerpoint/2010/main" val="4013168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Assume asbestos is present in suspect covering materials.</a:t>
            </a:r>
          </a:p>
          <a:p>
            <a:pPr marL="171450" lvl="0" indent="-171450">
              <a:buFont typeface="Arial"/>
              <a:buChar char="•"/>
            </a:pPr>
            <a:r>
              <a:rPr lang="en-US" sz="1200" kern="1200" dirty="0" smtClean="0">
                <a:solidFill>
                  <a:schemeClr val="tx1"/>
                </a:solidFill>
                <a:effectLst/>
                <a:latin typeface="+mn-lt"/>
                <a:ea typeface="+mn-ea"/>
                <a:cs typeface="+mn-cs"/>
              </a:rPr>
              <a:t>When friable suspected ACMs are present, unless testing determines otherwise, take precautionary measures as if they contain asbestos.</a:t>
            </a:r>
          </a:p>
          <a:p>
            <a:pPr marL="171450" lvl="0" indent="-171450">
              <a:buFont typeface="Arial"/>
              <a:buChar char="•"/>
            </a:pPr>
            <a:r>
              <a:rPr lang="en-US" sz="1200" kern="1200" dirty="0" smtClean="0">
                <a:solidFill>
                  <a:schemeClr val="tx1"/>
                </a:solidFill>
                <a:effectLst/>
                <a:latin typeface="+mn-lt"/>
                <a:ea typeface="+mn-ea"/>
                <a:cs typeface="+mn-cs"/>
              </a:rPr>
              <a:t>Grantees must state in the H&amp;S Plan the policy on blower door testing when friable suspected ACM is present.  “Friable” means the material can be crumbled, pulverized, or reduced to powder by the pressure of an ordinary human hand. </a:t>
            </a:r>
          </a:p>
          <a:p>
            <a:pPr marL="171450" lvl="0" indent="-171450">
              <a:buFont typeface="Arial"/>
              <a:buChar char="•"/>
            </a:pPr>
            <a:r>
              <a:rPr lang="en-US" sz="1200" kern="1200" dirty="0" smtClean="0">
                <a:solidFill>
                  <a:schemeClr val="tx1"/>
                </a:solidFill>
                <a:effectLst/>
                <a:latin typeface="+mn-lt"/>
                <a:ea typeface="+mn-ea"/>
                <a:cs typeface="+mn-cs"/>
              </a:rPr>
              <a:t>Encapsulation is allowed by an appropriately trained asbestos control professional and should be conducted prior to blower door testing if the materials are friable.</a:t>
            </a:r>
          </a:p>
          <a:p>
            <a:pPr marL="171450" lvl="0" indent="-171450">
              <a:buFont typeface="Arial"/>
              <a:buChar char="•"/>
            </a:pPr>
            <a:r>
              <a:rPr lang="en-US" sz="1200" kern="1200" dirty="0" smtClean="0">
                <a:solidFill>
                  <a:schemeClr val="tx1"/>
                </a:solidFill>
                <a:effectLst/>
                <a:latin typeface="+mn-lt"/>
                <a:ea typeface="+mn-ea"/>
                <a:cs typeface="+mn-cs"/>
              </a:rPr>
              <a:t>Grantee may allow removal by an appropriately trained professional on a case-by-case basis.</a:t>
            </a:r>
          </a:p>
          <a:p>
            <a:pPr marL="171450" lvl="0" indent="-171450">
              <a:buFont typeface="Arial"/>
              <a:buChar char="•"/>
            </a:pPr>
            <a:r>
              <a:rPr lang="en-US" sz="1200" kern="1200" dirty="0" smtClean="0">
                <a:solidFill>
                  <a:schemeClr val="tx1"/>
                </a:solidFill>
                <a:effectLst/>
                <a:latin typeface="+mn-lt"/>
                <a:ea typeface="+mn-ea"/>
                <a:cs typeface="+mn-cs"/>
              </a:rPr>
              <a:t>Charge only those costs directly associated with the testing, encapsulation, or removal to the H&amp;S budget category.</a:t>
            </a:r>
          </a:p>
          <a:p>
            <a:pPr marL="171450" lvl="0" indent="-171450">
              <a:buFont typeface="Arial"/>
              <a:buChar char="•"/>
            </a:pPr>
            <a:r>
              <a:rPr lang="en-US" sz="1200" kern="1200" dirty="0" smtClean="0">
                <a:solidFill>
                  <a:schemeClr val="tx1"/>
                </a:solidFill>
                <a:effectLst/>
                <a:latin typeface="+mn-lt"/>
                <a:ea typeface="+mn-ea"/>
                <a:cs typeface="+mn-cs"/>
              </a:rPr>
              <a:t>When deferral is necessary due to asbestos, occupant must provide documentation that a certified professional performed the remediation before work continues.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54</a:t>
            </a:fld>
            <a:endParaRPr lang="en-US" dirty="0"/>
          </a:p>
        </p:txBody>
      </p:sp>
    </p:spTree>
    <p:extLst>
      <p:ext uri="{BB962C8B-B14F-4D97-AF65-F5344CB8AC3E}">
        <p14:creationId xmlns:p14="http://schemas.microsoft.com/office/powerpoint/2010/main" val="1942091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Remediation of conditions that may lead to or promote biological concerns and unsanitary conditions is allowed.</a:t>
            </a:r>
          </a:p>
          <a:p>
            <a:pPr marL="171450" lvl="0" indent="-171450">
              <a:buFont typeface="Arial"/>
              <a:buChar char="•"/>
            </a:pPr>
            <a:r>
              <a:rPr lang="en-US" sz="1200" kern="1200" dirty="0" smtClean="0">
                <a:solidFill>
                  <a:schemeClr val="tx1"/>
                </a:solidFill>
                <a:effectLst/>
                <a:latin typeface="+mn-lt"/>
                <a:ea typeface="+mn-ea"/>
                <a:cs typeface="+mn-cs"/>
              </a:rPr>
              <a:t>Addressing bacteria and viruses is not an allowable cost.</a:t>
            </a:r>
          </a:p>
          <a:p>
            <a:pPr marL="171450" lvl="0" indent="-171450">
              <a:buFont typeface="Arial"/>
              <a:buChar char="•"/>
            </a:pPr>
            <a:r>
              <a:rPr lang="en-US" sz="1200" kern="1200" dirty="0" smtClean="0">
                <a:solidFill>
                  <a:schemeClr val="tx1"/>
                </a:solidFill>
                <a:effectLst/>
                <a:latin typeface="+mn-lt"/>
                <a:ea typeface="+mn-ea"/>
                <a:cs typeface="+mn-cs"/>
              </a:rPr>
              <a:t>Deferral may be necessary in cases where conditions in the home pose a health risk to occupants or weatherization workers.</a:t>
            </a:r>
          </a:p>
          <a:p>
            <a:pPr marL="171450" lvl="0" indent="-171450">
              <a:buFont typeface="Arial"/>
              <a:buChar char="•"/>
            </a:pPr>
            <a:r>
              <a:rPr lang="en-US" sz="1200" kern="1200" dirty="0" smtClean="0">
                <a:solidFill>
                  <a:schemeClr val="tx1"/>
                </a:solidFill>
                <a:effectLst/>
                <a:latin typeface="+mn-lt"/>
                <a:ea typeface="+mn-ea"/>
                <a:cs typeface="+mn-cs"/>
              </a:rPr>
              <a:t>See Mold and Moisture section for more information.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55</a:t>
            </a:fld>
            <a:endParaRPr lang="en-US" dirty="0"/>
          </a:p>
        </p:txBody>
      </p:sp>
    </p:spTree>
    <p:extLst>
      <p:ext uri="{BB962C8B-B14F-4D97-AF65-F5344CB8AC3E}">
        <p14:creationId xmlns:p14="http://schemas.microsoft.com/office/powerpoint/2010/main" val="3878360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Building rehabilitation is beyond the scope of the Weatherization Assistance Program.</a:t>
            </a:r>
          </a:p>
          <a:p>
            <a:pPr marL="171450" lvl="0" indent="-171450">
              <a:buFont typeface="Arial"/>
              <a:buChar char="•"/>
            </a:pPr>
            <a:r>
              <a:rPr lang="en-US" sz="1200" kern="1200" dirty="0" smtClean="0">
                <a:solidFill>
                  <a:schemeClr val="tx1"/>
                </a:solidFill>
                <a:effectLst/>
                <a:latin typeface="+mn-lt"/>
                <a:ea typeface="+mn-ea"/>
                <a:cs typeface="+mn-cs"/>
              </a:rPr>
              <a:t>Homes that require more than minor repairs must be deferred.</a:t>
            </a:r>
          </a:p>
          <a:p>
            <a:pPr marL="171450" lvl="0" indent="-171450">
              <a:buFont typeface="Arial"/>
              <a:buChar char="•"/>
            </a:pPr>
            <a:r>
              <a:rPr lang="en-US" sz="1200" kern="1200" dirty="0" smtClean="0">
                <a:solidFill>
                  <a:schemeClr val="tx1"/>
                </a:solidFill>
                <a:effectLst/>
                <a:latin typeface="+mn-lt"/>
                <a:ea typeface="+mn-ea"/>
                <a:cs typeface="+mn-cs"/>
              </a:rPr>
              <a:t>See Mold and Moisture, Code Compliance, and Pests sections for more information.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56</a:t>
            </a:fld>
            <a:endParaRPr lang="en-US" dirty="0"/>
          </a:p>
        </p:txBody>
      </p:sp>
    </p:spTree>
    <p:extLst>
      <p:ext uri="{BB962C8B-B14F-4D97-AF65-F5344CB8AC3E}">
        <p14:creationId xmlns:p14="http://schemas.microsoft.com/office/powerpoint/2010/main" val="4126977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Correction of preexisting code compliance issues is not an allowable cost other than where triggered by weatherization measures being installed in a specific room or area of the home.</a:t>
            </a:r>
          </a:p>
          <a:p>
            <a:pPr marL="171450" lvl="0" indent="-171450">
              <a:buFont typeface="Arial"/>
              <a:buChar char="•"/>
            </a:pPr>
            <a:r>
              <a:rPr lang="en-US" sz="1200" kern="1200" dirty="0" smtClean="0">
                <a:solidFill>
                  <a:schemeClr val="tx1"/>
                </a:solidFill>
                <a:effectLst/>
                <a:latin typeface="+mn-lt"/>
                <a:ea typeface="+mn-ea"/>
                <a:cs typeface="+mn-cs"/>
              </a:rPr>
              <a:t>When correction of preexisting code compliance issues is triggered and paid for with WAP funds, cite specific code requirements with reference to the weatherization measure(s) that triggered the code compliance issue in the client file.</a:t>
            </a:r>
          </a:p>
          <a:p>
            <a:pPr marL="171450" lvl="0" indent="-171450">
              <a:buFont typeface="Arial"/>
              <a:buChar char="•"/>
            </a:pPr>
            <a:r>
              <a:rPr lang="en-US" sz="1200" kern="1200" dirty="0" smtClean="0">
                <a:solidFill>
                  <a:schemeClr val="tx1"/>
                </a:solidFill>
                <a:effectLst/>
                <a:latin typeface="+mn-lt"/>
                <a:ea typeface="+mn-ea"/>
                <a:cs typeface="+mn-cs"/>
              </a:rPr>
              <a:t>Follow State and local (or AHJ) codes while installing weatherization measures, including H&amp;S measures.</a:t>
            </a:r>
          </a:p>
          <a:p>
            <a:pPr marL="171450" lvl="0" indent="-171450">
              <a:buFont typeface="Arial"/>
              <a:buChar char="•"/>
            </a:pPr>
            <a:r>
              <a:rPr lang="en-US" sz="1200" kern="1200" dirty="0" smtClean="0">
                <a:solidFill>
                  <a:schemeClr val="tx1"/>
                </a:solidFill>
                <a:effectLst/>
                <a:latin typeface="+mn-lt"/>
                <a:ea typeface="+mn-ea"/>
                <a:cs typeface="+mn-cs"/>
              </a:rPr>
              <a:t>Condemned properties and properties where “red tagged” H&amp;S conditions exist that cannot be corrected under this guidance must be deferred.</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57</a:t>
            </a:fld>
            <a:endParaRPr lang="en-US" dirty="0"/>
          </a:p>
        </p:txBody>
      </p:sp>
    </p:spTree>
    <p:extLst>
      <p:ext uri="{BB962C8B-B14F-4D97-AF65-F5344CB8AC3E}">
        <p14:creationId xmlns:p14="http://schemas.microsoft.com/office/powerpoint/2010/main" val="180432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17-7, we pulled all the language about plan updates up into the front, before the “Table of Issues.” The Guidance Narrative, as we’re calling it, includes all the information about what’s required in the Grantee’s H&amp;S Plan, considerations around defining H&amp;S versus IRM versus ECM, and</a:t>
            </a:r>
            <a:r>
              <a:rPr lang="en-US" baseline="0" dirty="0" smtClean="0"/>
              <a:t> budget formulas.</a:t>
            </a:r>
            <a:endParaRPr lang="en-US" dirty="0" smtClean="0"/>
          </a:p>
          <a:p>
            <a:endParaRPr lang="en-US" dirty="0" smtClean="0"/>
          </a:p>
          <a:p>
            <a:r>
              <a:rPr lang="en-US" dirty="0" smtClean="0"/>
              <a:t>The table of Issues has been reformatted, but still contains</a:t>
            </a:r>
            <a:r>
              <a:rPr lang="en-US" baseline="0" dirty="0" smtClean="0"/>
              <a:t> all the same information – client education, training, testing and allowability for each issue identified.</a:t>
            </a:r>
          </a:p>
          <a:p>
            <a:endParaRPr lang="en-US" baseline="0" dirty="0" smtClean="0"/>
          </a:p>
          <a:p>
            <a:r>
              <a:rPr lang="en-US" baseline="0" dirty="0" smtClean="0"/>
              <a:t>Attachment A is Additional Guidance Related to Heating Systems/Units. We created Attachment A to capture all the miscellaneous recommendations that came out over the course of the H&amp;S committee meetings. Things that didn’t quite fit into any of the categories in the table, or that were making the table too long. For example, recommendations for combustion safety testing in homes with fireplaces. </a:t>
            </a:r>
          </a:p>
          <a:p>
            <a:endParaRPr lang="en-US" baseline="0" dirty="0" smtClean="0"/>
          </a:p>
          <a:p>
            <a:r>
              <a:rPr lang="en-US" baseline="0" dirty="0" smtClean="0"/>
              <a:t>We also pulled all the space-heater related language out of the table and put that into attachment A. </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Added a requirement to cite specific code reference if extra work is done due to code compliance being triggered by weatherization work.</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58</a:t>
            </a:fld>
            <a:endParaRPr lang="en-US" dirty="0"/>
          </a:p>
        </p:txBody>
      </p:sp>
    </p:spTree>
    <p:extLst>
      <p:ext uri="{BB962C8B-B14F-4D97-AF65-F5344CB8AC3E}">
        <p14:creationId xmlns:p14="http://schemas.microsoft.com/office/powerpoint/2010/main" val="3749654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Proper venting to the outside for combustion appliances, including gas dryers and refrigerators, furnaces, vented space heaters and water heaters is required.</a:t>
            </a:r>
          </a:p>
          <a:p>
            <a:pPr marL="171450" lvl="0" indent="-171450">
              <a:buFont typeface="Arial"/>
              <a:buChar char="•"/>
            </a:pPr>
            <a:r>
              <a:rPr lang="en-US" sz="1200" kern="1200" dirty="0" smtClean="0">
                <a:solidFill>
                  <a:schemeClr val="tx1"/>
                </a:solidFill>
                <a:effectLst/>
                <a:latin typeface="+mn-lt"/>
                <a:ea typeface="+mn-ea"/>
                <a:cs typeface="+mn-cs"/>
              </a:rPr>
              <a:t>Correct venting when testing indicates a problem.</a:t>
            </a:r>
          </a:p>
          <a:p>
            <a:pPr marL="171450" lvl="0" indent="-171450">
              <a:buFont typeface="Arial"/>
              <a:buChar char="•"/>
            </a:pPr>
            <a:r>
              <a:rPr lang="en-US" sz="1200" kern="1200" dirty="0" smtClean="0">
                <a:solidFill>
                  <a:schemeClr val="tx1"/>
                </a:solidFill>
                <a:effectLst/>
                <a:latin typeface="+mn-lt"/>
                <a:ea typeface="+mn-ea"/>
                <a:cs typeface="+mn-cs"/>
              </a:rPr>
              <a:t>If unsafe conditions whose remediation is necessary to perform weatherization cannot be remedied by repair or tuning, replacement is an allowable H&amp;S measure unless prevented by other guidance herein.</a:t>
            </a:r>
          </a:p>
          <a:p>
            <a:pPr marL="171450" lvl="0" indent="-171450">
              <a:buFont typeface="Arial"/>
              <a:buChar char="•"/>
            </a:pPr>
            <a:r>
              <a:rPr lang="en-US" sz="1200" kern="1200" dirty="0" smtClean="0">
                <a:solidFill>
                  <a:schemeClr val="tx1"/>
                </a:solidFill>
                <a:effectLst/>
                <a:latin typeface="+mn-lt"/>
                <a:ea typeface="+mn-ea"/>
                <a:cs typeface="+mn-cs"/>
              </a:rPr>
              <a:t>Maintain documentation justifying the replacement with a cost comparison between replacement and repair in the client file.</a:t>
            </a:r>
          </a:p>
          <a:p>
            <a:pPr marL="171450" lvl="0" indent="-171450">
              <a:buFont typeface="Arial"/>
              <a:buChar char="•"/>
            </a:pPr>
            <a:r>
              <a:rPr lang="en-US" sz="1200" kern="1200" dirty="0" smtClean="0">
                <a:solidFill>
                  <a:schemeClr val="tx1"/>
                </a:solidFill>
                <a:effectLst/>
                <a:latin typeface="+mn-lt"/>
                <a:ea typeface="+mn-ea"/>
                <a:cs typeface="+mn-cs"/>
              </a:rPr>
              <a:t>Replacement units must meet safety guidelines as determined in the Grantee Plan or technical Field Guide.</a:t>
            </a:r>
          </a:p>
          <a:p>
            <a:pPr marL="171450" lvl="0" indent="-171450">
              <a:buFont typeface="Arial"/>
              <a:buChar char="•"/>
            </a:pPr>
            <a:r>
              <a:rPr lang="en-US" sz="1200" kern="1200" dirty="0" smtClean="0">
                <a:solidFill>
                  <a:schemeClr val="tx1"/>
                </a:solidFill>
                <a:effectLst/>
                <a:latin typeface="+mn-lt"/>
                <a:ea typeface="+mn-ea"/>
                <a:cs typeface="+mn-cs"/>
              </a:rPr>
              <a:t>See Air-Conditioning and Heating Systems section and Attachment A for more information.</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59</a:t>
            </a:fld>
            <a:endParaRPr lang="en-US" dirty="0"/>
          </a:p>
        </p:txBody>
      </p:sp>
    </p:spTree>
    <p:extLst>
      <p:ext uri="{BB962C8B-B14F-4D97-AF65-F5344CB8AC3E}">
        <p14:creationId xmlns:p14="http://schemas.microsoft.com/office/powerpoint/2010/main" val="3673105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Attachment A now contains the information that was previously in the table under the headings of specific appliances.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60</a:t>
            </a:fld>
            <a:endParaRPr lang="en-US" dirty="0"/>
          </a:p>
        </p:txBody>
      </p:sp>
    </p:spTree>
    <p:extLst>
      <p:ext uri="{BB962C8B-B14F-4D97-AF65-F5344CB8AC3E}">
        <p14:creationId xmlns:p14="http://schemas.microsoft.com/office/powerpoint/2010/main" val="3673105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r>
              <a:rPr lang="en-US" b="1" dirty="0" smtClean="0"/>
              <a:t>Asbestos</a:t>
            </a:r>
          </a:p>
          <a:p>
            <a:pPr marL="171450" indent="-171450">
              <a:buFont typeface="Arial"/>
              <a:buChar char="•"/>
            </a:pPr>
            <a:r>
              <a:rPr lang="en-US" dirty="0" smtClean="0"/>
              <a:t>Grantees must state a policy for blower door testing when suspected ACMs are present. </a:t>
            </a:r>
          </a:p>
          <a:p>
            <a:pPr marL="171450" indent="-171450">
              <a:buFont typeface="Arial"/>
              <a:buChar char="•"/>
            </a:pPr>
            <a:r>
              <a:rPr lang="en-US" dirty="0" smtClean="0"/>
              <a:t>If a home is deferred due to asbestos and the client gets</a:t>
            </a:r>
            <a:r>
              <a:rPr lang="en-US" baseline="0" dirty="0" smtClean="0"/>
              <a:t> it taken care of, the client must provide documentation that a properly certified professional did the remediation/removal. This is to discourage clients from putting themselves in harm’s way by doing the work themselves.</a:t>
            </a:r>
          </a:p>
          <a:p>
            <a:endParaRPr lang="en-US" baseline="0" dirty="0" smtClean="0"/>
          </a:p>
          <a:p>
            <a:r>
              <a:rPr lang="en-US" b="1" baseline="0" dirty="0" smtClean="0"/>
              <a:t>Code Compliance</a:t>
            </a:r>
          </a:p>
          <a:p>
            <a:pPr marL="171450" indent="-171450">
              <a:buFont typeface="Arial"/>
              <a:buChar char="•"/>
            </a:pPr>
            <a:r>
              <a:rPr lang="en-US" dirty="0" smtClean="0"/>
              <a:t>If code issues are cause for deferral, or if code compliance work is triggered by weatherization work (i.e., you do repairs that you</a:t>
            </a:r>
            <a:r>
              <a:rPr lang="en-US" baseline="0" dirty="0" smtClean="0"/>
              <a:t> wouldn’t have done otherwise, due to code requirements) you must cite the specific code in the client file.</a:t>
            </a:r>
          </a:p>
          <a:p>
            <a:endParaRPr lang="en-US" baseline="0" dirty="0" smtClean="0"/>
          </a:p>
          <a:p>
            <a:r>
              <a:rPr lang="en-US" b="1" baseline="0" dirty="0" smtClean="0"/>
              <a:t>Combustion Gases</a:t>
            </a:r>
          </a:p>
          <a:p>
            <a:pPr marL="171450" indent="-171450">
              <a:buFont typeface="Arial"/>
              <a:buChar char="•"/>
            </a:pPr>
            <a:r>
              <a:rPr lang="en-US" dirty="0" smtClean="0"/>
              <a:t>Appliance-specific information was moved to Attachment A.</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61</a:t>
            </a:fld>
            <a:endParaRPr lang="en-US" dirty="0"/>
          </a:p>
        </p:txBody>
      </p:sp>
    </p:spTree>
    <p:extLst>
      <p:ext uri="{BB962C8B-B14F-4D97-AF65-F5344CB8AC3E}">
        <p14:creationId xmlns:p14="http://schemas.microsoft.com/office/powerpoint/2010/main" val="2865342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the H&amp;S of the occupant/worker(s) is at risk, minor repairs, as defined by the Grantee, are allowed when necessary for weatherization measures.</a:t>
            </a:r>
          </a:p>
          <a:p>
            <a:pPr marL="171450" lvl="0" indent="-171450">
              <a:buFont typeface="Arial"/>
              <a:buChar char="•"/>
            </a:pPr>
            <a:r>
              <a:rPr lang="en-US" sz="1200" kern="1200" dirty="0" smtClean="0">
                <a:solidFill>
                  <a:schemeClr val="tx1"/>
                </a:solidFill>
                <a:effectLst/>
                <a:latin typeface="+mn-lt"/>
                <a:ea typeface="+mn-ea"/>
                <a:cs typeface="+mn-cs"/>
              </a:rPr>
              <a:t>Provide sufficient over-current protection and/or damming prior to insulating building components containing knob and tube wiring, as required by the AHJ.  </a:t>
            </a:r>
          </a:p>
          <a:p>
            <a:pPr marL="171450" indent="-171450">
              <a:buFont typeface="Arial"/>
              <a:buChar char="•"/>
            </a:pPr>
            <a:endParaRPr lang="en-US" dirty="0" smtClean="0"/>
          </a:p>
          <a:p>
            <a:pPr marL="0" indent="0">
              <a:buFont typeface="Arial"/>
              <a:buNone/>
            </a:pPr>
            <a:r>
              <a:rPr lang="en-US" dirty="0" smtClean="0"/>
              <a:t>What’s New in 17-7?</a:t>
            </a:r>
          </a:p>
          <a:p>
            <a:pPr marL="0" indent="0">
              <a:buFont typeface="Arial"/>
              <a:buNone/>
            </a:pPr>
            <a:r>
              <a:rPr lang="en-US" dirty="0" smtClean="0"/>
              <a:t>Nothing, really. The 2 previous headings were combined into one.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62</a:t>
            </a:fld>
            <a:endParaRPr lang="en-US" dirty="0"/>
          </a:p>
        </p:txBody>
      </p:sp>
    </p:spTree>
    <p:extLst>
      <p:ext uri="{BB962C8B-B14F-4D97-AF65-F5344CB8AC3E}">
        <p14:creationId xmlns:p14="http://schemas.microsoft.com/office/powerpoint/2010/main" val="3636179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Removal of pollutants is allowed and is required if they pose a risk to workers.</a:t>
            </a:r>
          </a:p>
          <a:p>
            <a:pPr marL="171450" lvl="0" indent="-171450">
              <a:buFont typeface="Arial"/>
              <a:buChar char="•"/>
            </a:pPr>
            <a:r>
              <a:rPr lang="en-US" sz="1200" kern="1200" dirty="0" smtClean="0">
                <a:solidFill>
                  <a:schemeClr val="tx1"/>
                </a:solidFill>
                <a:effectLst/>
                <a:latin typeface="+mn-lt"/>
                <a:ea typeface="+mn-ea"/>
                <a:cs typeface="+mn-cs"/>
              </a:rPr>
              <a:t>If pollutants pose a risk to workers and removal cannot be performed or is not allowed by the client, the unit must be deferred.</a:t>
            </a:r>
          </a:p>
          <a:p>
            <a:pPr marL="171450" lvl="0" indent="-171450">
              <a:buFont typeface="Arial"/>
              <a:buChar char="•"/>
            </a:pPr>
            <a:r>
              <a:rPr lang="en-US" sz="1200" kern="1200" dirty="0" smtClean="0">
                <a:solidFill>
                  <a:schemeClr val="tx1"/>
                </a:solidFill>
                <a:effectLst/>
                <a:latin typeface="+mn-lt"/>
                <a:ea typeface="+mn-ea"/>
                <a:cs typeface="+mn-cs"/>
              </a:rPr>
              <a:t>Refer to</a:t>
            </a:r>
            <a:r>
              <a:rPr lang="en-US" sz="1200" i="1" kern="1200" dirty="0" smtClean="0">
                <a:solidFill>
                  <a:schemeClr val="tx1"/>
                </a:solidFill>
                <a:effectLst/>
                <a:latin typeface="+mn-lt"/>
                <a:ea typeface="+mn-ea"/>
                <a:cs typeface="+mn-cs"/>
              </a:rPr>
              <a:t> Hazardous Materials Disposal </a:t>
            </a:r>
            <a:r>
              <a:rPr lang="en-US" sz="1200" kern="1200" dirty="0" smtClean="0">
                <a:solidFill>
                  <a:schemeClr val="tx1"/>
                </a:solidFill>
                <a:effectLst/>
                <a:latin typeface="+mn-lt"/>
                <a:ea typeface="+mn-ea"/>
                <a:cs typeface="+mn-cs"/>
              </a:rPr>
              <a:t>section for more information.</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63</a:t>
            </a:fld>
            <a:endParaRPr lang="en-US" dirty="0"/>
          </a:p>
        </p:txBody>
      </p:sp>
    </p:spTree>
    <p:extLst>
      <p:ext uri="{BB962C8B-B14F-4D97-AF65-F5344CB8AC3E}">
        <p14:creationId xmlns:p14="http://schemas.microsoft.com/office/powerpoint/2010/main" val="2364694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a minor gas leak is found on the utility side of service, the utility service must be contacted before work may proceed.</a:t>
            </a:r>
          </a:p>
          <a:p>
            <a:pPr marL="171450" lvl="0" indent="-171450">
              <a:buFont typeface="Arial"/>
              <a:buChar char="•"/>
            </a:pPr>
            <a:r>
              <a:rPr lang="en-US" sz="1200" kern="1200" dirty="0" smtClean="0">
                <a:solidFill>
                  <a:schemeClr val="tx1"/>
                </a:solidFill>
                <a:effectLst/>
                <a:latin typeface="+mn-lt"/>
                <a:ea typeface="+mn-ea"/>
                <a:cs typeface="+mn-cs"/>
              </a:rPr>
              <a:t>Fuel leaks that are the responsibility of the client (vs. the utility) must be repaired before weatherizing a unit.</a:t>
            </a:r>
          </a:p>
          <a:p>
            <a:pPr marL="171450" lvl="0" indent="-171450">
              <a:buFont typeface="Arial"/>
              <a:buChar char="•"/>
            </a:pPr>
            <a:r>
              <a:rPr lang="en-US" sz="1200" kern="1200" dirty="0" smtClean="0">
                <a:solidFill>
                  <a:schemeClr val="tx1"/>
                </a:solidFill>
                <a:effectLst/>
                <a:latin typeface="+mn-lt"/>
                <a:ea typeface="+mn-ea"/>
                <a:cs typeface="+mn-cs"/>
              </a:rPr>
              <a:t>Notify utilities and temporarily halt work when leaks are discovered that are the responsibility of the utility to address.</a:t>
            </a:r>
          </a:p>
          <a:p>
            <a:endParaRPr lang="en-US" dirty="0" smtClean="0"/>
          </a:p>
          <a:p>
            <a:r>
              <a:rPr lang="en-US" dirty="0" smtClean="0"/>
              <a:t>Note: This is a new heading on the Table of Issues, but workers</a:t>
            </a:r>
            <a:r>
              <a:rPr lang="en-US" baseline="0" dirty="0" smtClean="0"/>
              <a:t> were likely already conducting fuel leak testing.</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64</a:t>
            </a:fld>
            <a:endParaRPr lang="en-US" dirty="0"/>
          </a:p>
        </p:txBody>
      </p:sp>
    </p:spTree>
    <p:extLst>
      <p:ext uri="{BB962C8B-B14F-4D97-AF65-F5344CB8AC3E}">
        <p14:creationId xmlns:p14="http://schemas.microsoft.com/office/powerpoint/2010/main" val="1466864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testing indicates a problem, entities may perform standard maintenance on or repair gas cooktops and ovens.</a:t>
            </a:r>
          </a:p>
          <a:p>
            <a:pPr marL="171450" lvl="0" indent="-171450">
              <a:buFont typeface="Arial"/>
              <a:buChar char="•"/>
            </a:pPr>
            <a:r>
              <a:rPr lang="en-US" sz="1200" kern="1200" dirty="0" smtClean="0">
                <a:solidFill>
                  <a:schemeClr val="tx1"/>
                </a:solidFill>
                <a:effectLst/>
                <a:latin typeface="+mn-lt"/>
                <a:ea typeface="+mn-ea"/>
                <a:cs typeface="+mn-cs"/>
              </a:rPr>
              <a:t>Replacement is not allowed.</a:t>
            </a:r>
          </a:p>
          <a:p>
            <a:pPr marL="171450" lvl="0" indent="-171450">
              <a:buFont typeface="Arial"/>
              <a:buChar char="•"/>
            </a:pPr>
            <a:endParaRPr lang="en-US" sz="1200" kern="1200" dirty="0" smtClean="0">
              <a:solidFill>
                <a:schemeClr val="tx1"/>
              </a:solidFill>
              <a:effectLst/>
              <a:latin typeface="+mn-lt"/>
              <a:ea typeface="+mn-ea"/>
              <a:cs typeface="+mn-cs"/>
            </a:endParaRPr>
          </a:p>
          <a:p>
            <a:r>
              <a:rPr lang="en-US" dirty="0" smtClean="0"/>
              <a:t>Note: This is a new heading on the table, but the guidance is relatively unchanged. The replacement</a:t>
            </a:r>
            <a:r>
              <a:rPr lang="en-US" baseline="0" dirty="0" smtClean="0"/>
              <a:t> restriction was already in place, previously in the “Appliances and Water Heaters” section of WPN 11-6.</a:t>
            </a:r>
          </a:p>
          <a:p>
            <a:r>
              <a:rPr lang="en-US" baseline="0" dirty="0" smtClean="0"/>
              <a:t>The testing requirements were loosened, to align with current BPI and SWS.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65</a:t>
            </a:fld>
            <a:endParaRPr lang="en-US" dirty="0"/>
          </a:p>
        </p:txBody>
      </p:sp>
    </p:spTree>
    <p:extLst>
      <p:ext uri="{BB962C8B-B14F-4D97-AF65-F5344CB8AC3E}">
        <p14:creationId xmlns:p14="http://schemas.microsoft.com/office/powerpoint/2010/main" val="2390543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Hazardous Waste Materials generated in the course of weatherization work shall be disposed of according to all local laws, regulations and/or Federal guidelines, as applicable.</a:t>
            </a:r>
          </a:p>
          <a:p>
            <a:pPr marL="171450" lvl="0" indent="-171450">
              <a:buFont typeface="Arial"/>
              <a:buChar char="•"/>
            </a:pPr>
            <a:r>
              <a:rPr lang="en-US" sz="1200" kern="1200" dirty="0" smtClean="0">
                <a:solidFill>
                  <a:schemeClr val="tx1"/>
                </a:solidFill>
                <a:effectLst/>
                <a:latin typeface="+mn-lt"/>
                <a:ea typeface="+mn-ea"/>
                <a:cs typeface="+mn-cs"/>
              </a:rPr>
              <a:t>Document proper disposal requirements in contract language with responsible party. </a:t>
            </a:r>
          </a:p>
          <a:p>
            <a:pPr marL="171450" lvl="0" indent="-171450">
              <a:buFont typeface="Arial"/>
              <a:buChar char="•"/>
            </a:pPr>
            <a:r>
              <a:rPr lang="en-US" sz="1200" kern="1200" dirty="0" smtClean="0">
                <a:solidFill>
                  <a:schemeClr val="tx1"/>
                </a:solidFill>
                <a:effectLst/>
                <a:latin typeface="+mn-lt"/>
                <a:ea typeface="+mn-ea"/>
                <a:cs typeface="+mn-cs"/>
              </a:rPr>
              <a:t>Refer to </a:t>
            </a:r>
            <a:r>
              <a:rPr lang="en-US" sz="1200" i="1" kern="1200" dirty="0" smtClean="0">
                <a:solidFill>
                  <a:schemeClr val="tx1"/>
                </a:solidFill>
                <a:effectLst/>
                <a:latin typeface="+mn-lt"/>
                <a:ea typeface="+mn-ea"/>
                <a:cs typeface="+mn-cs"/>
              </a:rPr>
              <a:t>Lead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Asbestos </a:t>
            </a:r>
            <a:r>
              <a:rPr lang="en-US" sz="1200" kern="1200" dirty="0" smtClean="0">
                <a:solidFill>
                  <a:schemeClr val="tx1"/>
                </a:solidFill>
                <a:effectLst/>
                <a:latin typeface="+mn-lt"/>
                <a:ea typeface="+mn-ea"/>
                <a:cs typeface="+mn-cs"/>
              </a:rPr>
              <a:t>sections for more information on those topics.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This is a new heading, but the guidance is</a:t>
            </a:r>
            <a:r>
              <a:rPr lang="en-US" baseline="0" dirty="0" smtClean="0"/>
              <a:t> the same as what we had under “Refrigerant” in WPN 11-6. This expands the category to cover all hazardous materials potentially generated or handled on site.</a:t>
            </a:r>
            <a:endParaRPr lang="en-US" dirty="0" smtClean="0"/>
          </a:p>
          <a:p>
            <a:endParaRPr lang="en-US" dirty="0" smtClean="0"/>
          </a:p>
          <a:p>
            <a:r>
              <a:rPr lang="en-US" dirty="0" smtClean="0"/>
              <a:t>From the Guidance Narrative document:</a:t>
            </a:r>
          </a:p>
          <a:p>
            <a:r>
              <a:rPr lang="en-US" sz="1200" kern="1200" dirty="0" smtClean="0">
                <a:solidFill>
                  <a:schemeClr val="tx1"/>
                </a:solidFill>
                <a:effectLst/>
                <a:latin typeface="+mn-lt"/>
                <a:ea typeface="+mn-ea"/>
                <a:cs typeface="+mn-cs"/>
              </a:rPr>
              <a:t>When hazardous materials (refrigerant, mercury thermostats, lead paint dust/chips, etc.) are generated in the course of weatherization work, proper disposal is required, and removal/disposal costs must be included </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66</a:t>
            </a:fld>
            <a:endParaRPr lang="en-US" dirty="0"/>
          </a:p>
        </p:txBody>
      </p:sp>
    </p:spTree>
    <p:extLst>
      <p:ext uri="{BB962C8B-B14F-4D97-AF65-F5344CB8AC3E}">
        <p14:creationId xmlns:p14="http://schemas.microsoft.com/office/powerpoint/2010/main" val="1819839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r>
              <a:rPr lang="en-US" b="1" dirty="0" smtClean="0"/>
              <a:t>Fuel Leaks</a:t>
            </a:r>
          </a:p>
          <a:p>
            <a:pPr marL="171450" indent="-171450">
              <a:buFont typeface="Arial"/>
              <a:buChar char="•"/>
            </a:pPr>
            <a:r>
              <a:rPr lang="en-US" dirty="0" smtClean="0"/>
              <a:t>This issue wasn’t mentioned previously. Most people were already doing this, but now Grantees will need to address it</a:t>
            </a:r>
            <a:r>
              <a:rPr lang="en-US" baseline="0" dirty="0" smtClean="0"/>
              <a:t> in their H&amp;S Plans.</a:t>
            </a:r>
          </a:p>
          <a:p>
            <a:endParaRPr lang="en-US" baseline="0" dirty="0" smtClean="0"/>
          </a:p>
          <a:p>
            <a:r>
              <a:rPr lang="en-US" b="1" baseline="0" dirty="0" smtClean="0"/>
              <a:t>Gas Ovens/Stovetops/Ranges</a:t>
            </a:r>
          </a:p>
          <a:p>
            <a:pPr marL="171450" indent="-171450">
              <a:buFont typeface="Arial"/>
              <a:buChar char="•"/>
            </a:pPr>
            <a:r>
              <a:rPr lang="en-US" baseline="0" dirty="0" smtClean="0"/>
              <a:t>Testing requirements of burners was revised to match BPI and SWS. Co testing of burners is no longer required, visual inspection is enough.</a:t>
            </a:r>
          </a:p>
          <a:p>
            <a:endParaRPr lang="en-US" baseline="0" dirty="0" smtClean="0"/>
          </a:p>
          <a:p>
            <a:r>
              <a:rPr lang="en-US" b="1" baseline="0" dirty="0" smtClean="0"/>
              <a:t>Hazardous Materials Disposal</a:t>
            </a:r>
          </a:p>
          <a:p>
            <a:pPr marL="171450" indent="-171450">
              <a:buFont typeface="Arial"/>
              <a:buChar char="•"/>
            </a:pPr>
            <a:r>
              <a:rPr lang="en-US" baseline="0" dirty="0" smtClean="0"/>
              <a:t>It has been expanded. Now the requirements previously listed under the “Refrigerant” handling and disposal (i.e., that proper disposal be written into contracts with appropriate parties) has been applied to any hazardous materials with specific disposal requirements.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67</a:t>
            </a:fld>
            <a:endParaRPr lang="en-US" dirty="0"/>
          </a:p>
        </p:txBody>
      </p:sp>
    </p:spTree>
    <p:extLst>
      <p:ext uri="{BB962C8B-B14F-4D97-AF65-F5344CB8AC3E}">
        <p14:creationId xmlns:p14="http://schemas.microsoft.com/office/powerpoint/2010/main" val="181092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Removed language requiring a deferral/referral policy in the H&amp;S Plan as redundant. The deferral/referral policy is a separate piece that covers a broader range of issues than just H&amp;S issues, and is part of the master file. H&amp;S Plan must still identify specific action levels related to certain issues that trigger deferral, but mustn’t detail deferral and referral policies for each specific issue in the table.</a:t>
            </a:r>
          </a:p>
          <a:p>
            <a:pPr marL="171450" lvl="0" indent="-171450">
              <a:buFont typeface="Arial"/>
              <a:buChar char="•"/>
            </a:pPr>
            <a:r>
              <a:rPr lang="en-US" sz="1200" kern="1200" dirty="0" smtClean="0">
                <a:solidFill>
                  <a:schemeClr val="tx1"/>
                </a:solidFill>
                <a:effectLst/>
                <a:latin typeface="+mn-lt"/>
                <a:ea typeface="+mn-ea"/>
                <a:cs typeface="+mn-cs"/>
              </a:rPr>
              <a:t>Added language requiring H&amp;S Plans to include a policy for dealing with H&amp;S issues identified that are life threatening and require an immediate response.</a:t>
            </a:r>
          </a:p>
          <a:p>
            <a:pPr marL="171450" lvl="0" indent="-171450">
              <a:buFont typeface="Arial"/>
              <a:buChar char="•"/>
            </a:pPr>
            <a:r>
              <a:rPr lang="en-US" sz="1200" kern="1200" dirty="0" smtClean="0">
                <a:solidFill>
                  <a:schemeClr val="tx1"/>
                </a:solidFill>
                <a:effectLst/>
                <a:latin typeface="+mn-lt"/>
                <a:ea typeface="+mn-ea"/>
                <a:cs typeface="+mn-cs"/>
              </a:rPr>
              <a:t>Removed language about measure skipping. This issue is bigger than H&amp;S and will be addressed in the FAQs.</a:t>
            </a:r>
          </a:p>
          <a:p>
            <a:endParaRPr lang="en-US" dirty="0" smtClean="0"/>
          </a:p>
          <a:p>
            <a:r>
              <a:rPr lang="en-US" dirty="0" smtClean="0"/>
              <a:t>That’s it for this one.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dirty="0" smtClean="0"/>
              <a:t>“Electrical, other than knob &amp; tube” and “Electrical, knob &amp; tube” have been combined into “Electrical.”</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68</a:t>
            </a:fld>
            <a:endParaRPr lang="en-US" dirty="0"/>
          </a:p>
        </p:txBody>
      </p:sp>
    </p:spTree>
    <p:extLst>
      <p:ext uri="{BB962C8B-B14F-4D97-AF65-F5344CB8AC3E}">
        <p14:creationId xmlns:p14="http://schemas.microsoft.com/office/powerpoint/2010/main" val="347212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necessary to effectively weatherize the home, workers may make minor repairs and installations, as defined by the Grantee; otherwise these measures are not allowed.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69</a:t>
            </a:fld>
            <a:endParaRPr lang="en-US" dirty="0"/>
          </a:p>
        </p:txBody>
      </p:sp>
    </p:spTree>
    <p:extLst>
      <p:ext uri="{BB962C8B-B14F-4D97-AF65-F5344CB8AC3E}">
        <p14:creationId xmlns:p14="http://schemas.microsoft.com/office/powerpoint/2010/main" val="41500130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Crews must follow EPA's Lead; Renovation, Repair and Painting Program (RRP) when working in pre-1978 housing unless testing confirms the work area to be lead free.</a:t>
            </a:r>
          </a:p>
          <a:p>
            <a:pPr marL="171450" lvl="0" indent="-171450">
              <a:buFont typeface="Arial"/>
              <a:buChar char="•"/>
            </a:pPr>
            <a:r>
              <a:rPr lang="en-US" sz="1200" kern="1200" dirty="0" smtClean="0">
                <a:solidFill>
                  <a:schemeClr val="tx1"/>
                </a:solidFill>
                <a:effectLst/>
                <a:latin typeface="+mn-lt"/>
                <a:ea typeface="+mn-ea"/>
                <a:cs typeface="+mn-cs"/>
              </a:rPr>
              <a:t>Deferral is required when the extent and condition of lead-based paint in the house would potentially create further H&amp;S hazards.</a:t>
            </a:r>
          </a:p>
          <a:p>
            <a:pPr marL="171450" lvl="0" indent="-171450">
              <a:buFont typeface="Arial"/>
              <a:buChar char="•"/>
            </a:pPr>
            <a:r>
              <a:rPr lang="en-US" sz="1200" kern="1200" dirty="0" smtClean="0">
                <a:solidFill>
                  <a:schemeClr val="tx1"/>
                </a:solidFill>
                <a:effectLst/>
                <a:latin typeface="+mn-lt"/>
                <a:ea typeface="+mn-ea"/>
                <a:cs typeface="+mn-cs"/>
              </a:rPr>
              <a:t>Only those costs directly associated with the testing and lead safe practices for surfaces directly disturbed during weatherization activities are allowable.</a:t>
            </a:r>
          </a:p>
          <a:p>
            <a:pPr marL="171450" lvl="0" indent="-171450">
              <a:buFont typeface="Arial"/>
              <a:buChar char="•"/>
            </a:pPr>
            <a:r>
              <a:rPr lang="en-US" sz="1200" kern="1200" dirty="0" smtClean="0">
                <a:solidFill>
                  <a:schemeClr val="tx1"/>
                </a:solidFill>
                <a:effectLst/>
                <a:latin typeface="+mn-lt"/>
                <a:ea typeface="+mn-ea"/>
                <a:cs typeface="+mn-cs"/>
              </a:rPr>
              <a:t>Documentation in the client file must include Certified Renovator certification; any training provided on-site, description of specific actions taken, lead testing and assessment documentation, and photos of site and containment set up (location of photos referenced if not in file).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70</a:t>
            </a:fld>
            <a:endParaRPr lang="en-US" dirty="0"/>
          </a:p>
        </p:txBody>
      </p:sp>
    </p:spTree>
    <p:extLst>
      <p:ext uri="{BB962C8B-B14F-4D97-AF65-F5344CB8AC3E}">
        <p14:creationId xmlns:p14="http://schemas.microsoft.com/office/powerpoint/2010/main" val="30103031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kern="1200" dirty="0" smtClean="0">
                <a:solidFill>
                  <a:schemeClr val="tx1"/>
                </a:solidFill>
                <a:effectLst/>
                <a:latin typeface="+mn-lt"/>
                <a:ea typeface="+mn-ea"/>
                <a:cs typeface="+mn-cs"/>
              </a:rPr>
              <a:t>What’s new in 17-7?</a:t>
            </a:r>
          </a:p>
          <a:p>
            <a:pPr marL="171450" lvl="0" indent="-171450">
              <a:buFont typeface="Arial"/>
              <a:buChar char="•"/>
            </a:pPr>
            <a:r>
              <a:rPr lang="en-US" sz="1200" kern="1200" dirty="0" smtClean="0">
                <a:solidFill>
                  <a:schemeClr val="tx1"/>
                </a:solidFill>
                <a:effectLst/>
                <a:latin typeface="+mn-lt"/>
                <a:ea typeface="+mn-ea"/>
                <a:cs typeface="+mn-cs"/>
              </a:rPr>
              <a:t>Removed requirement for Lead Safe Weatherization training. This is still allowed, but minimum requirement is the EPA RRP.</a:t>
            </a:r>
          </a:p>
          <a:p>
            <a:pPr marL="171450" lvl="0" indent="-171450">
              <a:buFont typeface="Arial"/>
              <a:buChar char="•"/>
            </a:pPr>
            <a:r>
              <a:rPr lang="en-US" sz="1200" kern="1200" dirty="0" smtClean="0">
                <a:solidFill>
                  <a:schemeClr val="tx1"/>
                </a:solidFill>
                <a:effectLst/>
                <a:latin typeface="+mn-lt"/>
                <a:ea typeface="+mn-ea"/>
                <a:cs typeface="+mn-cs"/>
              </a:rPr>
              <a:t>Added clarification of documentation that is required in the client file.</a:t>
            </a:r>
          </a:p>
          <a:p>
            <a:pPr marL="171450" lvl="0" indent="-171450">
              <a:buFont typeface="Arial"/>
              <a:buChar char="•"/>
            </a:pPr>
            <a:r>
              <a:rPr lang="en-US" sz="1200" kern="1200" dirty="0" smtClean="0">
                <a:solidFill>
                  <a:schemeClr val="tx1"/>
                </a:solidFill>
                <a:effectLst/>
                <a:latin typeface="+mn-lt"/>
                <a:ea typeface="+mn-ea"/>
                <a:cs typeface="+mn-cs"/>
              </a:rPr>
              <a:t>Clarified that only the testing and lead safe work practices should be charged to the H&amp;S budget.</a:t>
            </a:r>
          </a:p>
          <a:p>
            <a:pPr marL="171450" lvl="0" indent="-171450">
              <a:buFont typeface="Arial"/>
              <a:buChar char="•"/>
            </a:pPr>
            <a:r>
              <a:rPr lang="en-US" sz="1200" kern="1200" dirty="0" smtClean="0">
                <a:solidFill>
                  <a:schemeClr val="tx1"/>
                </a:solidFill>
                <a:effectLst/>
                <a:latin typeface="+mn-lt"/>
                <a:ea typeface="+mn-ea"/>
                <a:cs typeface="+mn-cs"/>
              </a:rPr>
              <a:t>Added language to testing requirement related to the economic feasibility of the chosen testing method.</a:t>
            </a:r>
          </a:p>
          <a:p>
            <a:pPr marL="171450" lvl="0" indent="-171450">
              <a:buFont typeface="Arial"/>
              <a:buChar char="•"/>
            </a:pPr>
            <a:r>
              <a:rPr lang="en-US" sz="1200" kern="1200" dirty="0" smtClean="0">
                <a:solidFill>
                  <a:schemeClr val="tx1"/>
                </a:solidFill>
                <a:effectLst/>
                <a:latin typeface="+mn-lt"/>
                <a:ea typeface="+mn-ea"/>
                <a:cs typeface="+mn-cs"/>
              </a:rPr>
              <a:t>Added requirement for Grantee to verify lead safe work practices.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71</a:t>
            </a:fld>
            <a:endParaRPr lang="en-US" dirty="0"/>
          </a:p>
        </p:txBody>
      </p:sp>
    </p:spTree>
    <p:extLst>
      <p:ext uri="{BB962C8B-B14F-4D97-AF65-F5344CB8AC3E}">
        <p14:creationId xmlns:p14="http://schemas.microsoft.com/office/powerpoint/2010/main" val="1649164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Limited water damage repairs that can be addressed by weatherization workers are allowed when necessary in order to weatherize the home and to ensure the long-term stability and durability of the measures.  </a:t>
            </a:r>
          </a:p>
          <a:p>
            <a:pPr marL="171450" lvl="0" indent="-171450">
              <a:buFont typeface="Arial"/>
              <a:buChar char="•"/>
            </a:pPr>
            <a:r>
              <a:rPr lang="en-US" sz="1200" kern="1200" dirty="0" smtClean="0">
                <a:solidFill>
                  <a:schemeClr val="tx1"/>
                </a:solidFill>
                <a:effectLst/>
                <a:latin typeface="+mn-lt"/>
                <a:ea typeface="+mn-ea"/>
                <a:cs typeface="+mn-cs"/>
              </a:rPr>
              <a:t>Source control (i.e. correction of moisture and mold creating conditions) is allowed when necessary in order to weatherize the home and to ensure the long-term stability and durability of the measures. Source control is independent of latent damage and related repairs. </a:t>
            </a:r>
          </a:p>
          <a:p>
            <a:pPr marL="171450" lvl="0" indent="-171450">
              <a:buFont typeface="Arial"/>
              <a:buChar char="•"/>
            </a:pPr>
            <a:r>
              <a:rPr lang="en-US" sz="1200" kern="1200" dirty="0" smtClean="0">
                <a:solidFill>
                  <a:schemeClr val="tx1"/>
                </a:solidFill>
                <a:effectLst/>
                <a:latin typeface="+mn-lt"/>
                <a:ea typeface="+mn-ea"/>
                <a:cs typeface="+mn-cs"/>
              </a:rPr>
              <a:t>Where severe Mold and Moisture issues cannot be addressed, deferral is required.</a:t>
            </a:r>
          </a:p>
          <a:p>
            <a:pPr marL="171450" lvl="0" indent="-171450">
              <a:buFont typeface="Arial"/>
              <a:buChar char="•"/>
            </a:pPr>
            <a:r>
              <a:rPr lang="en-US" sz="1200" kern="1200" dirty="0" smtClean="0">
                <a:solidFill>
                  <a:schemeClr val="tx1"/>
                </a:solidFill>
                <a:effectLst/>
                <a:latin typeface="+mn-lt"/>
                <a:ea typeface="+mn-ea"/>
                <a:cs typeface="+mn-cs"/>
              </a:rPr>
              <a:t>Mold cleanup is not an allowable H&amp;S cost.</a:t>
            </a:r>
          </a:p>
          <a:p>
            <a:pPr marL="171450" lvl="0" indent="-171450">
              <a:buFont typeface="Arial"/>
              <a:buChar char="•"/>
            </a:pPr>
            <a:r>
              <a:rPr lang="en-US" sz="1200" kern="1200" dirty="0" smtClean="0">
                <a:solidFill>
                  <a:schemeClr val="tx1"/>
                </a:solidFill>
                <a:effectLst/>
                <a:latin typeface="+mn-lt"/>
                <a:ea typeface="+mn-ea"/>
                <a:cs typeface="+mn-cs"/>
              </a:rPr>
              <a:t>Surface preparation where weatherization measures are being installed (e.g., cleaning mold off window trim in order to apply caulk) must be charged as part of the ECM, not to the H&amp;S budget category.</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72</a:t>
            </a:fld>
            <a:endParaRPr lang="en-US" dirty="0"/>
          </a:p>
        </p:txBody>
      </p:sp>
    </p:spTree>
    <p:extLst>
      <p:ext uri="{BB962C8B-B14F-4D97-AF65-F5344CB8AC3E}">
        <p14:creationId xmlns:p14="http://schemas.microsoft.com/office/powerpoint/2010/main" val="23841871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Note: the two headings, “Mold &amp; Moisture,” and “Drainage,” have been combined</a:t>
            </a:r>
            <a:r>
              <a:rPr lang="en-US" baseline="0" dirty="0" smtClean="0"/>
              <a:t> into the one “Mold &amp; Moisture” row, but there were no substantial changes to the guidance.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73</a:t>
            </a:fld>
            <a:endParaRPr lang="en-US" dirty="0"/>
          </a:p>
        </p:txBody>
      </p:sp>
    </p:spTree>
    <p:extLst>
      <p:ext uri="{BB962C8B-B14F-4D97-AF65-F5344CB8AC3E}">
        <p14:creationId xmlns:p14="http://schemas.microsoft.com/office/powerpoint/2010/main" val="23841871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a person’s health may be at risk and/or WAP work activities could constitute an H&amp;S hazard, the occupant at risk will be required to take appropriate action based on severity of risk.</a:t>
            </a:r>
          </a:p>
          <a:p>
            <a:pPr marL="171450" lvl="0" indent="-171450">
              <a:buFont typeface="Arial"/>
              <a:buChar char="•"/>
            </a:pPr>
            <a:r>
              <a:rPr lang="en-US" sz="1200" kern="1200" dirty="0" smtClean="0">
                <a:solidFill>
                  <a:schemeClr val="tx1"/>
                </a:solidFill>
                <a:effectLst/>
                <a:latin typeface="+mn-lt"/>
                <a:ea typeface="+mn-ea"/>
                <a:cs typeface="+mn-cs"/>
              </a:rPr>
              <a:t>Failure, or the inability, to take appropriate actions must result in deferral.</a:t>
            </a:r>
          </a:p>
          <a:p>
            <a:endParaRPr lang="en-US" dirty="0" smtClean="0"/>
          </a:p>
          <a:p>
            <a:r>
              <a:rPr lang="en-US" dirty="0" smtClean="0"/>
              <a:t>What’s New?</a:t>
            </a:r>
          </a:p>
          <a:p>
            <a:pPr marL="171450" lvl="0" indent="-171450">
              <a:buFont typeface="Arial"/>
              <a:buChar char="•"/>
            </a:pPr>
            <a:r>
              <a:rPr lang="en-US" sz="1200" kern="1200" dirty="0" smtClean="0">
                <a:solidFill>
                  <a:schemeClr val="tx1"/>
                </a:solidFill>
                <a:effectLst/>
                <a:latin typeface="+mn-lt"/>
                <a:ea typeface="+mn-ea"/>
                <a:cs typeface="+mn-cs"/>
              </a:rPr>
              <a:t>Removed language around temporary relocation of occupants if they have health issues that may be exacerbated by weatherization work. This was deemed unnecessary by the network during review.</a:t>
            </a:r>
          </a:p>
          <a:p>
            <a:pPr marL="171450" lvl="0" indent="-171450">
              <a:buFont typeface="Arial"/>
              <a:buChar char="•"/>
            </a:pPr>
            <a:r>
              <a:rPr lang="en-US" sz="1200" kern="1200" dirty="0" smtClean="0">
                <a:solidFill>
                  <a:schemeClr val="tx1"/>
                </a:solidFill>
                <a:effectLst/>
                <a:latin typeface="+mn-lt"/>
                <a:ea typeface="+mn-ea"/>
                <a:cs typeface="+mn-cs"/>
              </a:rPr>
              <a:t>Changed client health screening from being required at intake AND audit to being required only at one or the other. Screening at both times is still allowed.</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“Screening” the clients simply means letting them know that the work may cause dust, and asking them if they or anyone in the house has conditions that might be irritated by the work. Then working with them to make sure weatherization doesn’t make it worse.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74</a:t>
            </a:fld>
            <a:endParaRPr lang="en-US" dirty="0"/>
          </a:p>
        </p:txBody>
      </p:sp>
    </p:spTree>
    <p:extLst>
      <p:ext uri="{BB962C8B-B14F-4D97-AF65-F5344CB8AC3E}">
        <p14:creationId xmlns:p14="http://schemas.microsoft.com/office/powerpoint/2010/main" val="1628526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r>
              <a:rPr lang="en-US" b="1" dirty="0" smtClean="0"/>
              <a:t>Injury Prevention</a:t>
            </a:r>
          </a:p>
          <a:p>
            <a:pPr marL="171450" indent="-171450">
              <a:buFont typeface="Arial"/>
              <a:buChar char="•"/>
            </a:pPr>
            <a:r>
              <a:rPr lang="en-US" dirty="0" smtClean="0"/>
              <a:t>Grantees must define what is meant by “minor” repairs in their H&amp;S Plans. This</a:t>
            </a:r>
            <a:r>
              <a:rPr lang="en-US" baseline="0" dirty="0" smtClean="0"/>
              <a:t> is to clarify at what point the needed repairs are beyond the scope of weatherization. It could be a square footage of roof repair, a percentage of the overall job cost, or any quantifiable means of clarifying that distinction for their network.</a:t>
            </a:r>
          </a:p>
          <a:p>
            <a:endParaRPr lang="en-US" dirty="0" smtClean="0"/>
          </a:p>
          <a:p>
            <a:r>
              <a:rPr lang="en-US" b="1" dirty="0" smtClean="0"/>
              <a:t>Lead-based Paint</a:t>
            </a:r>
          </a:p>
          <a:p>
            <a:pPr marL="171450" lvl="0" indent="-171450">
              <a:buFont typeface="Arial"/>
              <a:buChar char="•"/>
            </a:pPr>
            <a:r>
              <a:rPr lang="en-US" sz="1200" kern="1200" dirty="0" smtClean="0">
                <a:solidFill>
                  <a:schemeClr val="tx1"/>
                </a:solidFill>
                <a:effectLst/>
                <a:latin typeface="+mn-lt"/>
                <a:ea typeface="+mn-ea"/>
                <a:cs typeface="+mn-cs"/>
              </a:rPr>
              <a:t>Removed requirement for Lead Safe Weatherization training. </a:t>
            </a:r>
          </a:p>
          <a:p>
            <a:pPr marL="171450" lvl="0" indent="-171450">
              <a:buFont typeface="Arial"/>
              <a:buChar char="•"/>
            </a:pPr>
            <a:r>
              <a:rPr lang="en-US" sz="1200" kern="1200" dirty="0" smtClean="0">
                <a:solidFill>
                  <a:schemeClr val="tx1"/>
                </a:solidFill>
                <a:effectLst/>
                <a:latin typeface="+mn-lt"/>
                <a:ea typeface="+mn-ea"/>
                <a:cs typeface="+mn-cs"/>
              </a:rPr>
              <a:t>Clarified client file documentation requirements.</a:t>
            </a:r>
          </a:p>
          <a:p>
            <a:pPr marL="171450" lvl="0" indent="-171450">
              <a:buFont typeface="Arial"/>
              <a:buChar char="•"/>
            </a:pPr>
            <a:r>
              <a:rPr lang="en-US" sz="1200" kern="1200" dirty="0" smtClean="0">
                <a:solidFill>
                  <a:schemeClr val="tx1"/>
                </a:solidFill>
                <a:effectLst/>
                <a:latin typeface="+mn-lt"/>
                <a:ea typeface="+mn-ea"/>
                <a:cs typeface="+mn-cs"/>
              </a:rPr>
              <a:t>Clarified that only the testing and lead safe work practices should be charged to the H&amp;S budget.</a:t>
            </a:r>
          </a:p>
          <a:p>
            <a:pPr marL="171450" lvl="0" indent="-171450">
              <a:buFont typeface="Arial"/>
              <a:buChar char="•"/>
            </a:pPr>
            <a:r>
              <a:rPr lang="en-US" sz="1200" kern="1200" dirty="0" smtClean="0">
                <a:solidFill>
                  <a:schemeClr val="tx1"/>
                </a:solidFill>
                <a:effectLst/>
                <a:latin typeface="+mn-lt"/>
                <a:ea typeface="+mn-ea"/>
                <a:cs typeface="+mn-cs"/>
              </a:rPr>
              <a:t>Added language to testing requirement related to the economic feasibility of the chosen testing method.</a:t>
            </a:r>
          </a:p>
          <a:p>
            <a:pPr marL="171450" lvl="0" indent="-171450">
              <a:buFont typeface="Arial"/>
              <a:buChar char="•"/>
            </a:pPr>
            <a:r>
              <a:rPr lang="en-US" sz="1200" kern="1200" dirty="0" smtClean="0">
                <a:solidFill>
                  <a:schemeClr val="tx1"/>
                </a:solidFill>
                <a:effectLst/>
                <a:latin typeface="+mn-lt"/>
                <a:ea typeface="+mn-ea"/>
                <a:cs typeface="+mn-cs"/>
              </a:rPr>
              <a:t>Added requirement for Grantee to verify lead safe work practices. </a:t>
            </a:r>
          </a:p>
          <a:p>
            <a:endParaRPr lang="en-US" dirty="0" smtClean="0"/>
          </a:p>
          <a:p>
            <a:r>
              <a:rPr lang="en-US" b="1" dirty="0" smtClean="0"/>
              <a:t>Occupant Pre-existing or</a:t>
            </a:r>
            <a:r>
              <a:rPr lang="en-US" b="1" baseline="0" dirty="0" smtClean="0"/>
              <a:t> Potential Health Conditions</a:t>
            </a:r>
          </a:p>
          <a:p>
            <a:pPr marL="171450" indent="-171450">
              <a:buFont typeface="Arial"/>
              <a:buChar char="•"/>
            </a:pPr>
            <a:r>
              <a:rPr lang="en-US" baseline="0" dirty="0" smtClean="0"/>
              <a:t>Previously we had to screen the clients twice, at intake and during the audit. Now it’s only required once, and it can be either at intake or at the audit.</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75</a:t>
            </a:fld>
            <a:endParaRPr lang="en-US" dirty="0"/>
          </a:p>
        </p:txBody>
      </p:sp>
    </p:spTree>
    <p:extLst>
      <p:ext uri="{BB962C8B-B14F-4D97-AF65-F5344CB8AC3E}">
        <p14:creationId xmlns:p14="http://schemas.microsoft.com/office/powerpoint/2010/main" val="2837426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Pest removal is allowed only where infestation would prevent weatherization.</a:t>
            </a:r>
          </a:p>
          <a:p>
            <a:pPr marL="171450" lvl="0" indent="-171450">
              <a:buFont typeface="Arial"/>
              <a:buChar char="•"/>
            </a:pPr>
            <a:r>
              <a:rPr lang="en-US" sz="1200" kern="1200" dirty="0" smtClean="0">
                <a:solidFill>
                  <a:schemeClr val="tx1"/>
                </a:solidFill>
                <a:effectLst/>
                <a:latin typeface="+mn-lt"/>
                <a:ea typeface="+mn-ea"/>
                <a:cs typeface="+mn-cs"/>
              </a:rPr>
              <a:t>Infestation of pests may be cause for deferral where it cannot be reasonably removed or poses H&amp;S concern for workers.</a:t>
            </a:r>
          </a:p>
          <a:p>
            <a:pPr marL="171450" lvl="0" indent="-171450">
              <a:buFont typeface="Arial"/>
              <a:buChar char="•"/>
            </a:pPr>
            <a:r>
              <a:rPr lang="en-US" sz="1200" kern="1200" dirty="0" smtClean="0">
                <a:solidFill>
                  <a:schemeClr val="tx1"/>
                </a:solidFill>
                <a:effectLst/>
                <a:latin typeface="+mn-lt"/>
                <a:ea typeface="+mn-ea"/>
                <a:cs typeface="+mn-cs"/>
              </a:rPr>
              <a:t>Screening of windows and points of access, and incorporating pest exclusion into air sealing practices to prevent intrusion to prevent intrusion is allowed.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76</a:t>
            </a:fld>
            <a:endParaRPr lang="en-US" dirty="0"/>
          </a:p>
        </p:txBody>
      </p:sp>
    </p:spTree>
    <p:extLst>
      <p:ext uri="{BB962C8B-B14F-4D97-AF65-F5344CB8AC3E}">
        <p14:creationId xmlns:p14="http://schemas.microsoft.com/office/powerpoint/2010/main" val="2558433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Radon mitigation is not an allowable H&amp;S cost. </a:t>
            </a:r>
          </a:p>
          <a:p>
            <a:pPr marL="171450" lvl="0" indent="-171450">
              <a:buFont typeface="Arial"/>
              <a:buChar char="•"/>
            </a:pPr>
            <a:r>
              <a:rPr lang="en-US" sz="1200" kern="1200" dirty="0" smtClean="0">
                <a:solidFill>
                  <a:schemeClr val="tx1"/>
                </a:solidFill>
                <a:effectLst/>
                <a:latin typeface="+mn-lt"/>
                <a:ea typeface="+mn-ea"/>
                <a:cs typeface="+mn-cs"/>
              </a:rPr>
              <a:t>Clients must sign an informed consent form prior to receiving weatherization services. This form must be kept in the client file.</a:t>
            </a:r>
          </a:p>
          <a:p>
            <a:pPr marL="171450" lvl="0" indent="-171450">
              <a:buFont typeface="Arial"/>
              <a:buChar char="•"/>
            </a:pPr>
            <a:r>
              <a:rPr lang="en-US" sz="1200" kern="1200" dirty="0" smtClean="0">
                <a:solidFill>
                  <a:schemeClr val="tx1"/>
                </a:solidFill>
                <a:effectLst/>
                <a:latin typeface="+mn-lt"/>
                <a:ea typeface="+mn-ea"/>
                <a:cs typeface="+mn-cs"/>
              </a:rPr>
              <a:t>In homes where radon may be present, work scope should include precautionary measures based on </a:t>
            </a:r>
            <a:r>
              <a:rPr lang="en-US" sz="1200" kern="1200" dirty="0" smtClean="0">
                <a:solidFill>
                  <a:schemeClr val="tx1"/>
                </a:solidFill>
                <a:effectLst/>
                <a:latin typeface="+mn-lt"/>
                <a:ea typeface="+mn-ea"/>
                <a:cs typeface="+mn-cs"/>
                <a:hlinkClick r:id="rId3"/>
              </a:rPr>
              <a:t>EPA Healthy Indoor Environment Protocols</a:t>
            </a:r>
            <a:r>
              <a:rPr lang="en-US" sz="1200" kern="1200" dirty="0" smtClean="0">
                <a:solidFill>
                  <a:schemeClr val="tx1"/>
                </a:solidFill>
                <a:effectLst/>
                <a:latin typeface="+mn-lt"/>
                <a:ea typeface="+mn-ea"/>
                <a:cs typeface="+mn-cs"/>
              </a:rPr>
              <a:t> for Home Energy Upgrades, to reduce the possibility of making radon issues worse.</a:t>
            </a:r>
          </a:p>
          <a:p>
            <a:pPr marL="171450" lvl="0" indent="-171450">
              <a:buFont typeface="Arial"/>
              <a:buChar char="•"/>
            </a:pPr>
            <a:r>
              <a:rPr lang="en-US" sz="1200" kern="1200" dirty="0" smtClean="0">
                <a:solidFill>
                  <a:schemeClr val="tx1"/>
                </a:solidFill>
                <a:effectLst/>
                <a:latin typeface="+mn-lt"/>
                <a:ea typeface="+mn-ea"/>
                <a:cs typeface="+mn-cs"/>
              </a:rPr>
              <a:t>Whenever site conditions permit, cover exposed dirt floors within the pressure/thermal boundary with 6 mil (or greater) polyethylene sheeting, lapped at least 12” and sealed with appropriate sealant at all seams, walls and penetrations.</a:t>
            </a:r>
          </a:p>
          <a:p>
            <a:pPr marL="171450" lvl="0" indent="-171450">
              <a:buFont typeface="Arial"/>
              <a:buChar char="•"/>
            </a:pPr>
            <a:r>
              <a:rPr lang="en-US" sz="1200" kern="1200" dirty="0" smtClean="0">
                <a:solidFill>
                  <a:schemeClr val="tx1"/>
                </a:solidFill>
                <a:effectLst/>
                <a:latin typeface="+mn-lt"/>
                <a:ea typeface="+mn-ea"/>
                <a:cs typeface="+mn-cs"/>
              </a:rPr>
              <a:t>Other precautions may include, but are not limited to, sealing any observed floor and/or foundation penetrations, including open sump pits, isolating the basement from the conditioned space, and ensuring crawl space venting is in place or installed.</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77</a:t>
            </a:fld>
            <a:endParaRPr lang="en-US" dirty="0"/>
          </a:p>
        </p:txBody>
      </p:sp>
    </p:spTree>
    <p:extLst>
      <p:ext uri="{BB962C8B-B14F-4D97-AF65-F5344CB8AC3E}">
        <p14:creationId xmlns:p14="http://schemas.microsoft.com/office/powerpoint/2010/main" val="28486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Weatherization Program Notice (WPN) and attachments supersede the following:  </a:t>
            </a:r>
          </a:p>
          <a:p>
            <a:pPr lvl="0"/>
            <a:r>
              <a:rPr lang="en-US" sz="1200" kern="1200" dirty="0" smtClean="0">
                <a:solidFill>
                  <a:schemeClr val="tx1"/>
                </a:solidFill>
                <a:effectLst/>
                <a:latin typeface="+mn-lt"/>
                <a:ea typeface="+mn-ea"/>
                <a:cs typeface="+mn-cs"/>
              </a:rPr>
              <a:t>WPN 11-6a, Supplemental Health and Safety Guidance</a:t>
            </a:r>
          </a:p>
          <a:p>
            <a:pPr lvl="0"/>
            <a:r>
              <a:rPr lang="en-US" sz="1200" kern="1200" dirty="0" smtClean="0">
                <a:solidFill>
                  <a:schemeClr val="tx1"/>
                </a:solidFill>
                <a:effectLst/>
                <a:latin typeface="+mn-lt"/>
                <a:ea typeface="+mn-ea"/>
                <a:cs typeface="+mn-cs"/>
              </a:rPr>
              <a:t>WPNs 11-6, Health and Safety Guidance</a:t>
            </a:r>
          </a:p>
          <a:p>
            <a:pPr lvl="0"/>
            <a:r>
              <a:rPr lang="en-US" sz="1200" kern="1200" dirty="0" smtClean="0">
                <a:solidFill>
                  <a:schemeClr val="tx1"/>
                </a:solidFill>
                <a:effectLst/>
                <a:latin typeface="+mn-lt"/>
                <a:ea typeface="+mn-ea"/>
                <a:cs typeface="+mn-cs"/>
              </a:rPr>
              <a:t>WPN 09-6, Lead Safe Weatherization (LSW) Additional Materials and Information</a:t>
            </a:r>
          </a:p>
          <a:p>
            <a:pPr lvl="0"/>
            <a:r>
              <a:rPr lang="en-US" sz="1200" kern="1200" dirty="0" smtClean="0">
                <a:solidFill>
                  <a:schemeClr val="tx1"/>
                </a:solidFill>
                <a:effectLst/>
                <a:latin typeface="+mn-lt"/>
                <a:ea typeface="+mn-ea"/>
                <a:cs typeface="+mn-cs"/>
              </a:rPr>
              <a:t>WPN 08-6, Interim Lead-Safe Weatherization Guidance</a:t>
            </a:r>
          </a:p>
          <a:p>
            <a:pPr lvl="0"/>
            <a:r>
              <a:rPr lang="en-US" sz="1200" kern="1200" dirty="0" smtClean="0">
                <a:solidFill>
                  <a:schemeClr val="tx1"/>
                </a:solidFill>
                <a:effectLst/>
                <a:latin typeface="+mn-lt"/>
                <a:ea typeface="+mn-ea"/>
                <a:cs typeface="+mn-cs"/>
              </a:rPr>
              <a:t>WPN 08-4, Space Heater Policy</a:t>
            </a:r>
          </a:p>
          <a:p>
            <a:pPr lvl="0"/>
            <a:r>
              <a:rPr lang="en-US" sz="1200" kern="1200" dirty="0" smtClean="0">
                <a:solidFill>
                  <a:schemeClr val="tx1"/>
                </a:solidFill>
                <a:effectLst/>
                <a:latin typeface="+mn-lt"/>
                <a:ea typeface="+mn-ea"/>
                <a:cs typeface="+mn-cs"/>
              </a:rPr>
              <a:t>WPNs 02-6, Weatherization Activities and Federal Lead-Based Paint Regulations </a:t>
            </a:r>
          </a:p>
          <a:p>
            <a:pPr lvl="0"/>
            <a:r>
              <a:rPr lang="en-US" sz="1200" kern="1200" dirty="0" smtClean="0">
                <a:solidFill>
                  <a:schemeClr val="tx1"/>
                </a:solidFill>
                <a:effectLst/>
                <a:latin typeface="+mn-lt"/>
                <a:ea typeface="+mn-ea"/>
                <a:cs typeface="+mn-cs"/>
              </a:rPr>
              <a:t>WPN 02-5, Health and Safety Guidance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a:t>
            </a:fld>
            <a:endParaRPr lang="en-US" dirty="0"/>
          </a:p>
        </p:txBody>
      </p:sp>
    </p:spTree>
    <p:extLst>
      <p:ext uri="{BB962C8B-B14F-4D97-AF65-F5344CB8AC3E}">
        <p14:creationId xmlns:p14="http://schemas.microsoft.com/office/powerpoint/2010/main" val="8214793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a:buNone/>
              <a:tabLst/>
              <a:defRPr/>
            </a:pPr>
            <a:r>
              <a:rPr lang="en-US" sz="1200" kern="1200" dirty="0" smtClean="0">
                <a:solidFill>
                  <a:schemeClr val="tx1"/>
                </a:solidFill>
                <a:effectLst/>
                <a:latin typeface="+mn-lt"/>
                <a:ea typeface="+mn-ea"/>
                <a:cs typeface="+mn-cs"/>
              </a:rPr>
              <a:t>The EPA Radon map uses 3 “zones” to indicate the likelihood of radon being present and levels determined to be potentially dangerous. </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Zone 1 indicates average indoor screening levels above the recommended maximum of 4 </a:t>
            </a:r>
            <a:r>
              <a:rPr lang="en-US" sz="1200" kern="1200" dirty="0" err="1" smtClean="0">
                <a:solidFill>
                  <a:schemeClr val="tx1"/>
                </a:solidFill>
                <a:effectLst/>
                <a:latin typeface="+mn-lt"/>
                <a:ea typeface="+mn-ea"/>
                <a:cs typeface="+mn-cs"/>
              </a:rPr>
              <a:t>pCi</a:t>
            </a:r>
            <a:r>
              <a:rPr lang="en-US" sz="1200" kern="1200" dirty="0" smtClean="0">
                <a:solidFill>
                  <a:schemeClr val="tx1"/>
                </a:solidFill>
                <a:effectLst/>
                <a:latin typeface="+mn-lt"/>
                <a:ea typeface="+mn-ea"/>
                <a:cs typeface="+mn-cs"/>
              </a:rPr>
              <a:t>/L. </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Zone 2 ranges from 2 – 4 </a:t>
            </a:r>
            <a:r>
              <a:rPr lang="en-US" sz="1200" kern="1200" dirty="0" err="1" smtClean="0">
                <a:solidFill>
                  <a:schemeClr val="tx1"/>
                </a:solidFill>
                <a:effectLst/>
                <a:latin typeface="+mn-lt"/>
                <a:ea typeface="+mn-ea"/>
                <a:cs typeface="+mn-cs"/>
              </a:rPr>
              <a:t>pCi</a:t>
            </a:r>
            <a:r>
              <a:rPr lang="en-US" sz="1200" kern="1200" dirty="0" smtClean="0">
                <a:solidFill>
                  <a:schemeClr val="tx1"/>
                </a:solidFill>
                <a:effectLst/>
                <a:latin typeface="+mn-lt"/>
                <a:ea typeface="+mn-ea"/>
                <a:cs typeface="+mn-cs"/>
              </a:rPr>
              <a:t>/L.</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Zone 3 average indoor screening levels are less than 2 </a:t>
            </a:r>
            <a:r>
              <a:rPr lang="en-US" sz="1200" kern="1200" dirty="0" err="1" smtClean="0">
                <a:solidFill>
                  <a:schemeClr val="tx1"/>
                </a:solidFill>
                <a:effectLst/>
                <a:latin typeface="+mn-lt"/>
                <a:ea typeface="+mn-ea"/>
                <a:cs typeface="+mn-cs"/>
              </a:rPr>
              <a:t>pCi</a:t>
            </a:r>
            <a:r>
              <a:rPr lang="en-US" sz="1200" kern="1200" dirty="0" smtClean="0">
                <a:solidFill>
                  <a:schemeClr val="tx1"/>
                </a:solidFill>
                <a:effectLst/>
                <a:latin typeface="+mn-lt"/>
                <a:ea typeface="+mn-ea"/>
                <a:cs typeface="+mn-cs"/>
              </a:rPr>
              <a:t>/L. </a:t>
            </a:r>
          </a:p>
          <a:p>
            <a:pPr marL="0" marR="0" lvl="0" indent="0" algn="l" defTabSz="914400" rtl="0" eaLnBrk="1" fontAlgn="base" latinLnBrk="0" hangingPunct="1">
              <a:lnSpc>
                <a:spcPct val="100000"/>
              </a:lnSpc>
              <a:spcBef>
                <a:spcPct val="30000"/>
              </a:spcBef>
              <a:spcAft>
                <a:spcPct val="0"/>
              </a:spcAft>
              <a:buClrTx/>
              <a:buSzTx/>
              <a:buFont typeface="Arial"/>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a:buNone/>
              <a:tabLst/>
              <a:defRPr/>
            </a:pPr>
            <a:r>
              <a:rPr lang="en-US" sz="1200" kern="1200" dirty="0" smtClean="0">
                <a:solidFill>
                  <a:schemeClr val="tx1"/>
                </a:solidFill>
                <a:effectLst/>
                <a:latin typeface="+mn-lt"/>
                <a:ea typeface="+mn-ea"/>
                <a:cs typeface="+mn-cs"/>
              </a:rPr>
              <a:t>What’s New in 17-7?</a:t>
            </a:r>
          </a:p>
          <a:p>
            <a:pPr marL="171450" lvl="0" indent="-171450">
              <a:buFont typeface="Arial"/>
              <a:buChar char="•"/>
            </a:pPr>
            <a:r>
              <a:rPr lang="en-US" sz="1200" kern="1200" dirty="0" smtClean="0">
                <a:solidFill>
                  <a:schemeClr val="tx1"/>
                </a:solidFill>
                <a:effectLst/>
                <a:latin typeface="+mn-lt"/>
                <a:ea typeface="+mn-ea"/>
                <a:cs typeface="+mn-cs"/>
              </a:rPr>
              <a:t>Clarified that radon mitigation is not an allowable H&amp;S expense.</a:t>
            </a:r>
          </a:p>
          <a:p>
            <a:pPr marL="171450" lvl="0" indent="-171450">
              <a:buFont typeface="Arial"/>
              <a:buChar char="•"/>
            </a:pPr>
            <a:r>
              <a:rPr lang="en-US" sz="1200" kern="1200" dirty="0" smtClean="0">
                <a:solidFill>
                  <a:schemeClr val="tx1"/>
                </a:solidFill>
                <a:effectLst/>
                <a:latin typeface="+mn-lt"/>
                <a:ea typeface="+mn-ea"/>
                <a:cs typeface="+mn-cs"/>
              </a:rPr>
              <a:t>Added specifications to the vapor barrier installations requirement.</a:t>
            </a:r>
          </a:p>
          <a:p>
            <a:pPr marL="171450" lvl="0" indent="-171450">
              <a:buFont typeface="Arial"/>
              <a:buChar char="•"/>
            </a:pPr>
            <a:r>
              <a:rPr lang="en-US" sz="1200" kern="1200" dirty="0" smtClean="0">
                <a:solidFill>
                  <a:schemeClr val="tx1"/>
                </a:solidFill>
                <a:effectLst/>
                <a:latin typeface="+mn-lt"/>
                <a:ea typeface="+mn-ea"/>
                <a:cs typeface="+mn-cs"/>
              </a:rPr>
              <a:t>Added that WAP should consider installing radon-related precautionary measures (sealing foundation penetrations, covering open sump pits, etc.) where radon may be present. (Zones 1 &amp; 2)</a:t>
            </a:r>
          </a:p>
          <a:p>
            <a:pPr marL="171450" lvl="0" indent="-171450">
              <a:buFont typeface="Arial"/>
              <a:buChar char="•"/>
            </a:pPr>
            <a:r>
              <a:rPr lang="en-US" sz="1200" kern="1200" dirty="0" smtClean="0">
                <a:solidFill>
                  <a:schemeClr val="tx1"/>
                </a:solidFill>
                <a:effectLst/>
                <a:latin typeface="+mn-lt"/>
                <a:ea typeface="+mn-ea"/>
                <a:cs typeface="+mn-cs"/>
              </a:rPr>
              <a:t>Added an informed consent requirement for clients. Requirements of the consent form are outlined in the guidance. (All zones)</a:t>
            </a:r>
          </a:p>
          <a:p>
            <a:pPr marL="171450" lvl="0" indent="-171450">
              <a:buFont typeface="Arial"/>
              <a:buChar char="•"/>
            </a:pPr>
            <a:r>
              <a:rPr lang="en-US" sz="1200" kern="1200" dirty="0" smtClean="0">
                <a:solidFill>
                  <a:schemeClr val="tx1"/>
                </a:solidFill>
                <a:effectLst/>
                <a:latin typeface="+mn-lt"/>
                <a:ea typeface="+mn-ea"/>
                <a:cs typeface="+mn-cs"/>
              </a:rPr>
              <a:t>Added proper vapor barrier installation to training requirements for workers.</a:t>
            </a:r>
          </a:p>
          <a:p>
            <a:pPr marL="171450" indent="-171450">
              <a:buFont typeface="Arial"/>
              <a:buChar char="•"/>
            </a:pPr>
            <a:endParaRPr lang="en-US" dirty="0" smtClean="0"/>
          </a:p>
          <a:p>
            <a:pPr fontAlgn="auto">
              <a:spcBef>
                <a:spcPct val="20000"/>
              </a:spcBef>
              <a:spcAft>
                <a:spcPts val="1200"/>
              </a:spcAft>
            </a:pPr>
            <a:r>
              <a:rPr lang="en-US" sz="1200" dirty="0" smtClean="0">
                <a:solidFill>
                  <a:srgbClr val="50565C"/>
                </a:solidFill>
                <a:latin typeface="+mn-lt"/>
                <a:ea typeface="+mn-ea"/>
                <a:cs typeface="Arial Narrow"/>
              </a:rPr>
              <a:t>Radon maps for each state are available at:</a:t>
            </a:r>
          </a:p>
          <a:p>
            <a:pPr fontAlgn="auto">
              <a:spcBef>
                <a:spcPct val="20000"/>
              </a:spcBef>
              <a:spcAft>
                <a:spcPts val="1200"/>
              </a:spcAft>
            </a:pPr>
            <a:r>
              <a:rPr lang="en-US" sz="1100" dirty="0" smtClean="0">
                <a:solidFill>
                  <a:srgbClr val="50565C"/>
                </a:solidFill>
                <a:latin typeface="+mn-lt"/>
                <a:ea typeface="+mn-ea"/>
                <a:cs typeface="Arial Narrow"/>
                <a:hlinkClick r:id="rId3"/>
              </a:rPr>
              <a:t>www.epa.gov/radon/whereyoulive.html</a:t>
            </a:r>
            <a:r>
              <a:rPr lang="en-US" sz="1100" dirty="0" smtClean="0">
                <a:solidFill>
                  <a:srgbClr val="50565C"/>
                </a:solidFill>
                <a:latin typeface="+mn-lt"/>
                <a:ea typeface="+mn-ea"/>
                <a:cs typeface="Arial Narrow"/>
              </a:rPr>
              <a:t>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78</a:t>
            </a:fld>
            <a:endParaRPr lang="en-US" dirty="0"/>
          </a:p>
        </p:txBody>
      </p:sp>
    </p:spTree>
    <p:extLst>
      <p:ext uri="{BB962C8B-B14F-4D97-AF65-F5344CB8AC3E}">
        <p14:creationId xmlns:p14="http://schemas.microsoft.com/office/powerpoint/2010/main" val="28958939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Smoke alarms may be installed where alarms are not present or are inoperable.</a:t>
            </a:r>
          </a:p>
          <a:p>
            <a:pPr marL="171450" lvl="0" indent="-171450">
              <a:buFont typeface="Arial"/>
              <a:buChar char="•"/>
            </a:pPr>
            <a:r>
              <a:rPr lang="en-US" sz="1200" kern="1200" dirty="0" smtClean="0">
                <a:solidFill>
                  <a:schemeClr val="tx1"/>
                </a:solidFill>
                <a:effectLst/>
                <a:latin typeface="+mn-lt"/>
                <a:ea typeface="+mn-ea"/>
                <a:cs typeface="+mn-cs"/>
              </a:rPr>
              <a:t>CO alarms must be installed where alarms are not present or are inoperable.</a:t>
            </a:r>
          </a:p>
          <a:p>
            <a:pPr marL="171450" lvl="0" indent="-171450">
              <a:buFont typeface="Arial"/>
              <a:buChar char="•"/>
            </a:pPr>
            <a:r>
              <a:rPr lang="en-US" sz="1200" kern="1200" dirty="0" smtClean="0">
                <a:solidFill>
                  <a:schemeClr val="tx1"/>
                </a:solidFill>
                <a:effectLst/>
                <a:latin typeface="+mn-lt"/>
                <a:ea typeface="+mn-ea"/>
                <a:cs typeface="+mn-cs"/>
              </a:rPr>
              <a:t>Where solid fuel burning equipment is present, fire extinguishers may be provided as an allowable H&amp;S measure.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79</a:t>
            </a:fld>
            <a:endParaRPr lang="en-US" dirty="0"/>
          </a:p>
        </p:txBody>
      </p:sp>
    </p:spTree>
    <p:extLst>
      <p:ext uri="{BB962C8B-B14F-4D97-AF65-F5344CB8AC3E}">
        <p14:creationId xmlns:p14="http://schemas.microsoft.com/office/powerpoint/2010/main" val="41520219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Install ventilation as required by ASHRAE 62.2 - 2016.</a:t>
            </a:r>
          </a:p>
          <a:p>
            <a:pPr marL="171450" lvl="0" indent="-171450">
              <a:buFont typeface="Arial"/>
              <a:buChar char="•"/>
            </a:pPr>
            <a:r>
              <a:rPr lang="en-US" sz="1200" kern="1200" dirty="0" smtClean="0">
                <a:solidFill>
                  <a:schemeClr val="tx1"/>
                </a:solidFill>
                <a:effectLst/>
                <a:latin typeface="+mn-lt"/>
                <a:ea typeface="+mn-ea"/>
                <a:cs typeface="+mn-cs"/>
              </a:rPr>
              <a:t>Grantees may voluntarily elect to adopt the most recent version of ASHRAE 62.2 as soon as they are prepared to implement the Standard.</a:t>
            </a:r>
          </a:p>
          <a:p>
            <a:pPr marL="171450" lvl="0" indent="-171450">
              <a:buFont typeface="Arial"/>
              <a:buChar char="•"/>
            </a:pPr>
            <a:r>
              <a:rPr lang="en-US" sz="1200" kern="1200" dirty="0" smtClean="0">
                <a:solidFill>
                  <a:schemeClr val="tx1"/>
                </a:solidFill>
                <a:effectLst/>
                <a:latin typeface="+mn-lt"/>
                <a:ea typeface="+mn-ea"/>
                <a:cs typeface="+mn-cs"/>
              </a:rPr>
              <a:t>If the ASHRAE normative Appendix A is employed and an existing fan is being replaced or upgraded to meet whole-house ventilation requirements, take actions to prevent zonal pressure differences greater than 3 pascals across the closed door, if one exists.</a:t>
            </a:r>
          </a:p>
          <a:p>
            <a:pPr marL="171450" lvl="0" indent="-171450">
              <a:buFont typeface="Arial"/>
              <a:buChar char="•"/>
            </a:pPr>
            <a:r>
              <a:rPr lang="en-US" sz="1200" kern="1200" dirty="0" smtClean="0">
                <a:solidFill>
                  <a:schemeClr val="tx1"/>
                </a:solidFill>
                <a:effectLst/>
                <a:latin typeface="+mn-lt"/>
                <a:ea typeface="+mn-ea"/>
                <a:cs typeface="+mn-cs"/>
              </a:rPr>
              <a:t>In Climate Zone 1: Homes that are designed to have free movement of air between the indoors and outdoors where no effort is being made through weatherization to establish an air barrier are NOT required to meet the ventilation requirements outlined in ASHRAE 62.2, except in any room that may be enclosed and contain a source of water or combustion. No other ASHRAE 62.2 requirements are exempt for Climate Zone 1.</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80</a:t>
            </a:fld>
            <a:endParaRPr lang="en-US" dirty="0"/>
          </a:p>
        </p:txBody>
      </p:sp>
    </p:spTree>
    <p:extLst>
      <p:ext uri="{BB962C8B-B14F-4D97-AF65-F5344CB8AC3E}">
        <p14:creationId xmlns:p14="http://schemas.microsoft.com/office/powerpoint/2010/main" val="41376227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From the Guidance Narrative Document: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“Implementation of ASHRAE 62.2-2016 is required. Client refusal of mechanical ventilation, when evaluated and called for pursuant to the Standard,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result in deferral. If the Grantee proposes to make changes to ASHRAE 62.2, they must submit a variance request.  If the Grantee chooses to request a variance, they must provide scientific justification specific to their housing stock and local considerations in their Annual Plan submittal for DOE to consider during plan review.  Plans lacking sufficient justification, or containing inadequate justification (as determined by DOE), shall not be approved and must be amended. For variance approvals concerning ASHRAE 62.2, DOE is the AHJ.”</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What’s New?</a:t>
            </a:r>
          </a:p>
          <a:p>
            <a:pPr marL="171450" lvl="0" indent="-171450">
              <a:buFont typeface="Arial"/>
              <a:buChar char="•"/>
            </a:pPr>
            <a:r>
              <a:rPr lang="en-US" sz="1200" kern="1200" dirty="0" smtClean="0">
                <a:solidFill>
                  <a:schemeClr val="tx1"/>
                </a:solidFill>
                <a:effectLst/>
                <a:latin typeface="+mn-lt"/>
                <a:ea typeface="+mn-ea"/>
                <a:cs typeface="+mn-cs"/>
              </a:rPr>
              <a:t>Added “and Indoor Air Quality” to the title. ASHRAE 62.2 covers more than ventilation.</a:t>
            </a:r>
          </a:p>
          <a:p>
            <a:pPr marL="171450" lvl="0" indent="-171450">
              <a:buFont typeface="Arial"/>
              <a:buChar char="•"/>
            </a:pPr>
            <a:r>
              <a:rPr lang="en-US" sz="1200" kern="1200" dirty="0" smtClean="0">
                <a:solidFill>
                  <a:schemeClr val="tx1"/>
                </a:solidFill>
                <a:effectLst/>
                <a:latin typeface="+mn-lt"/>
                <a:ea typeface="+mn-ea"/>
                <a:cs typeface="+mn-cs"/>
              </a:rPr>
              <a:t>Updated policy – DOE WAP no longer requires adopting most current version within one year of publication. Grantees must adopt and implement 62.2 version 2016, but after that, adoption of future versions will be voluntary.</a:t>
            </a:r>
          </a:p>
          <a:p>
            <a:pPr marL="171450" lvl="0" indent="-171450">
              <a:buFont typeface="Arial"/>
              <a:buChar char="•"/>
            </a:pPr>
            <a:r>
              <a:rPr lang="en-US" sz="1200" kern="1200" dirty="0" smtClean="0">
                <a:solidFill>
                  <a:schemeClr val="tx1"/>
                </a:solidFill>
                <a:effectLst/>
                <a:latin typeface="+mn-lt"/>
                <a:ea typeface="+mn-ea"/>
                <a:cs typeface="+mn-cs"/>
              </a:rPr>
              <a:t>Added language from the standard about avoiding pressure differences greater than 3 Pascals across closed doors.</a:t>
            </a:r>
          </a:p>
          <a:p>
            <a:pPr marL="171450" lvl="0" indent="-171450">
              <a:buFont typeface="Arial"/>
              <a:buChar char="•"/>
            </a:pPr>
            <a:r>
              <a:rPr lang="en-US" sz="1200" kern="1200" dirty="0" smtClean="0">
                <a:solidFill>
                  <a:schemeClr val="tx1"/>
                </a:solidFill>
                <a:effectLst/>
                <a:latin typeface="+mn-lt"/>
                <a:ea typeface="+mn-ea"/>
                <a:cs typeface="+mn-cs"/>
              </a:rPr>
              <a:t>Clarified that in Climate Zone 1 where homes are designed to have free air movement between indoors and outdoors, the ventilation requirements of ASHRAE 62.2 are not required, but other requirements of the standard apply.</a:t>
            </a:r>
          </a:p>
          <a:p>
            <a:pPr marL="171450" lvl="0" indent="-171450">
              <a:buFont typeface="Arial"/>
              <a:buChar char="•"/>
            </a:pPr>
            <a:r>
              <a:rPr lang="en-US" sz="1200" kern="1200" dirty="0" smtClean="0">
                <a:solidFill>
                  <a:schemeClr val="tx1"/>
                </a:solidFill>
                <a:effectLst/>
                <a:latin typeface="+mn-lt"/>
                <a:ea typeface="+mn-ea"/>
                <a:cs typeface="+mn-cs"/>
              </a:rPr>
              <a:t>Added to client education portion “including location of service switch and cleaning instructions.”</a:t>
            </a:r>
          </a:p>
          <a:p>
            <a:pPr marL="171450" lvl="0" indent="-171450">
              <a:buFont typeface="Arial"/>
              <a:buChar char="•"/>
            </a:pPr>
            <a:r>
              <a:rPr lang="en-US" sz="1200" kern="1200" dirty="0" smtClean="0">
                <a:solidFill>
                  <a:schemeClr val="tx1"/>
                </a:solidFill>
                <a:effectLst/>
                <a:latin typeface="+mn-lt"/>
                <a:ea typeface="+mn-ea"/>
                <a:cs typeface="+mn-cs"/>
              </a:rPr>
              <a:t>Removed reference to ASHRAE 62.2 FAQs, will include these in overall H&amp;S FAQs.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81</a:t>
            </a:fld>
            <a:endParaRPr lang="en-US" dirty="0"/>
          </a:p>
        </p:txBody>
      </p:sp>
    </p:spTree>
    <p:extLst>
      <p:ext uri="{BB962C8B-B14F-4D97-AF65-F5344CB8AC3E}">
        <p14:creationId xmlns:p14="http://schemas.microsoft.com/office/powerpoint/2010/main" val="25893963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Replacement, repair, or installation is not an allowable H&amp;S cost.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82</a:t>
            </a:fld>
            <a:endParaRPr lang="en-US" dirty="0"/>
          </a:p>
        </p:txBody>
      </p:sp>
    </p:spTree>
    <p:extLst>
      <p:ext uri="{BB962C8B-B14F-4D97-AF65-F5344CB8AC3E}">
        <p14:creationId xmlns:p14="http://schemas.microsoft.com/office/powerpoint/2010/main" val="41361871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Workers must follow OSHA standards where required and take precautions to ensure the H&amp;S of themselves and other workers.</a:t>
            </a:r>
          </a:p>
          <a:p>
            <a:pPr marL="171450" lvl="0" indent="-171450">
              <a:buFont typeface="Arial"/>
              <a:buChar char="•"/>
            </a:pPr>
            <a:r>
              <a:rPr lang="en-US" sz="1200" kern="1200" dirty="0" smtClean="0">
                <a:solidFill>
                  <a:schemeClr val="tx1"/>
                </a:solidFill>
                <a:effectLst/>
                <a:latin typeface="+mn-lt"/>
                <a:ea typeface="+mn-ea"/>
                <a:cs typeface="+mn-cs"/>
              </a:rPr>
              <a:t>All </a:t>
            </a:r>
            <a:r>
              <a:rPr lang="en-US" sz="1200" kern="1200" dirty="0" err="1" smtClean="0">
                <a:solidFill>
                  <a:schemeClr val="tx1"/>
                </a:solidFill>
                <a:effectLst/>
                <a:latin typeface="+mn-lt"/>
                <a:ea typeface="+mn-ea"/>
                <a:cs typeface="+mn-cs"/>
              </a:rPr>
              <a:t>Subgrantees</a:t>
            </a:r>
            <a:r>
              <a:rPr lang="en-US" sz="1200" kern="1200" dirty="0" smtClean="0">
                <a:solidFill>
                  <a:schemeClr val="tx1"/>
                </a:solidFill>
                <a:effectLst/>
                <a:latin typeface="+mn-lt"/>
                <a:ea typeface="+mn-ea"/>
                <a:cs typeface="+mn-cs"/>
              </a:rPr>
              <a:t> and contractors must maintain compliance with the current OSHA Hazard Communication Standard, including on-site organized Safety Data Sheets (SDS) (formerly called MSDS).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83</a:t>
            </a:fld>
            <a:endParaRPr lang="en-US" dirty="0"/>
          </a:p>
        </p:txBody>
      </p:sp>
    </p:spTree>
    <p:extLst>
      <p:ext uri="{BB962C8B-B14F-4D97-AF65-F5344CB8AC3E}">
        <p14:creationId xmlns:p14="http://schemas.microsoft.com/office/powerpoint/2010/main" val="3049753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This was previously OSHA row.</a:t>
            </a:r>
          </a:p>
          <a:p>
            <a:pPr marL="171450" lvl="0" indent="-171450">
              <a:buFont typeface="Arial"/>
              <a:buChar char="•"/>
            </a:pPr>
            <a:r>
              <a:rPr lang="en-US" sz="1200" kern="1200" dirty="0" smtClean="0">
                <a:solidFill>
                  <a:schemeClr val="tx1"/>
                </a:solidFill>
                <a:effectLst/>
                <a:latin typeface="+mn-lt"/>
                <a:ea typeface="+mn-ea"/>
                <a:cs typeface="+mn-cs"/>
              </a:rPr>
              <a:t>Added reference to OSHA Hazard Communication Standard and updated reference to MSDS (now SDS).</a:t>
            </a:r>
          </a:p>
          <a:p>
            <a:pPr marL="171450" lvl="0" indent="-171450">
              <a:buFont typeface="Arial"/>
              <a:buChar char="•"/>
            </a:pPr>
            <a:r>
              <a:rPr lang="en-US" sz="1200" kern="1200" dirty="0" smtClean="0">
                <a:solidFill>
                  <a:schemeClr val="tx1"/>
                </a:solidFill>
                <a:effectLst/>
                <a:latin typeface="+mn-lt"/>
                <a:ea typeface="+mn-ea"/>
                <a:cs typeface="+mn-cs"/>
              </a:rPr>
              <a:t>Removed OSHA 10 as a requirement, although safety training is still required. </a:t>
            </a:r>
          </a:p>
          <a:p>
            <a:pPr marL="171450" lvl="0" indent="-171450">
              <a:buFont typeface="Arial"/>
              <a:buChar char="•"/>
            </a:pPr>
            <a:r>
              <a:rPr lang="en-US" sz="1200" kern="1200" dirty="0" smtClean="0">
                <a:solidFill>
                  <a:schemeClr val="tx1"/>
                </a:solidFill>
                <a:effectLst/>
                <a:latin typeface="+mn-lt"/>
                <a:ea typeface="+mn-ea"/>
                <a:cs typeface="+mn-cs"/>
              </a:rPr>
              <a:t>Removed OSHA 30 requirement for crew leaders (this had already been waived, but was still in the WPN table until now).</a:t>
            </a:r>
          </a:p>
          <a:p>
            <a:endParaRPr lang="en-US" dirty="0" smtClean="0"/>
          </a:p>
          <a:p>
            <a:r>
              <a:rPr lang="en-US" dirty="0" smtClean="0"/>
              <a:t>Also, this isn’t new, but bears repeating. From the Narrative document:</a:t>
            </a:r>
          </a:p>
          <a:p>
            <a:pPr lvl="0"/>
            <a:r>
              <a:rPr lang="en-US" sz="1200" kern="1200" dirty="0" smtClean="0">
                <a:solidFill>
                  <a:schemeClr val="tx1"/>
                </a:solidFill>
                <a:effectLst/>
                <a:latin typeface="+mn-lt"/>
                <a:ea typeface="+mn-ea"/>
                <a:cs typeface="+mn-cs"/>
              </a:rPr>
              <a:t>“Workers must follow OSHA standards where required and take precautions to ensure the H&amp;S of themselves and other workers.</a:t>
            </a:r>
          </a:p>
          <a:p>
            <a:pPr lvl="0"/>
            <a:r>
              <a:rPr lang="en-US" sz="1200" kern="1200" dirty="0" smtClean="0">
                <a:solidFill>
                  <a:schemeClr val="tx1"/>
                </a:solidFill>
                <a:effectLst/>
                <a:latin typeface="+mn-lt"/>
                <a:ea typeface="+mn-ea"/>
                <a:cs typeface="+mn-cs"/>
              </a:rPr>
              <a:t>All </a:t>
            </a:r>
            <a:r>
              <a:rPr lang="en-US" sz="1200" kern="1200" dirty="0" err="1" smtClean="0">
                <a:solidFill>
                  <a:schemeClr val="tx1"/>
                </a:solidFill>
                <a:effectLst/>
                <a:latin typeface="+mn-lt"/>
                <a:ea typeface="+mn-ea"/>
                <a:cs typeface="+mn-cs"/>
              </a:rPr>
              <a:t>Subgrantees</a:t>
            </a:r>
            <a:r>
              <a:rPr lang="en-US" sz="1200" kern="1200" dirty="0" smtClean="0">
                <a:solidFill>
                  <a:schemeClr val="tx1"/>
                </a:solidFill>
                <a:effectLst/>
                <a:latin typeface="+mn-lt"/>
                <a:ea typeface="+mn-ea"/>
                <a:cs typeface="+mn-cs"/>
              </a:rPr>
              <a:t> and contractors must maintain compliance with the current OSHA Hazard Communication Standard, including on-site organized Safety Data Sheets (SDS) (formerly called MSDS).”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84</a:t>
            </a:fld>
            <a:endParaRPr lang="en-US" dirty="0"/>
          </a:p>
        </p:txBody>
      </p:sp>
    </p:spTree>
    <p:extLst>
      <p:ext uri="{BB962C8B-B14F-4D97-AF65-F5344CB8AC3E}">
        <p14:creationId xmlns:p14="http://schemas.microsoft.com/office/powerpoint/2010/main" val="34061395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endParaRPr lang="en-US" dirty="0" smtClean="0"/>
          </a:p>
          <a:p>
            <a:r>
              <a:rPr lang="en-US" b="1" dirty="0" smtClean="0"/>
              <a:t>Radon</a:t>
            </a:r>
          </a:p>
          <a:p>
            <a:pPr marL="171450" lvl="0" indent="-171450">
              <a:buFont typeface="Arial"/>
              <a:buChar char="•"/>
            </a:pPr>
            <a:r>
              <a:rPr lang="en-US" sz="1200" kern="1200" dirty="0" smtClean="0">
                <a:solidFill>
                  <a:schemeClr val="tx1"/>
                </a:solidFill>
                <a:effectLst/>
                <a:latin typeface="+mn-lt"/>
                <a:ea typeface="+mn-ea"/>
                <a:cs typeface="+mn-cs"/>
              </a:rPr>
              <a:t>Clarified that radon mitigation is not an allowable H&amp;S expense.</a:t>
            </a:r>
          </a:p>
          <a:p>
            <a:pPr marL="171450" lvl="0" indent="-171450">
              <a:buFont typeface="Arial"/>
              <a:buChar char="•"/>
            </a:pPr>
            <a:r>
              <a:rPr lang="en-US" sz="1200" kern="1200" dirty="0" smtClean="0">
                <a:solidFill>
                  <a:schemeClr val="tx1"/>
                </a:solidFill>
                <a:effectLst/>
                <a:latin typeface="+mn-lt"/>
                <a:ea typeface="+mn-ea"/>
                <a:cs typeface="+mn-cs"/>
              </a:rPr>
              <a:t>Added specifications to the vapor barrier installations requirement.</a:t>
            </a:r>
          </a:p>
          <a:p>
            <a:pPr marL="171450" lvl="0" indent="-171450">
              <a:buFont typeface="Arial"/>
              <a:buChar char="•"/>
            </a:pPr>
            <a:r>
              <a:rPr lang="en-US" sz="1200" kern="1200" dirty="0" smtClean="0">
                <a:solidFill>
                  <a:schemeClr val="tx1"/>
                </a:solidFill>
                <a:effectLst/>
                <a:latin typeface="+mn-lt"/>
                <a:ea typeface="+mn-ea"/>
                <a:cs typeface="+mn-cs"/>
              </a:rPr>
              <a:t>Added that WAP should consider installing radon-related precautionary measures (sealing foundation penetrations, covering open sump pits, etc.) where radon may be present. (Zones 1 &amp; 2)</a:t>
            </a:r>
          </a:p>
          <a:p>
            <a:pPr marL="171450" lvl="0" indent="-171450">
              <a:buFont typeface="Arial"/>
              <a:buChar char="•"/>
            </a:pPr>
            <a:r>
              <a:rPr lang="en-US" sz="1200" kern="1200" dirty="0" smtClean="0">
                <a:solidFill>
                  <a:schemeClr val="tx1"/>
                </a:solidFill>
                <a:effectLst/>
                <a:latin typeface="+mn-lt"/>
                <a:ea typeface="+mn-ea"/>
                <a:cs typeface="+mn-cs"/>
              </a:rPr>
              <a:t>Added an informed consent requirement for clients. Requirements of the consent form are outlined in the guidance. (All zones)</a:t>
            </a:r>
          </a:p>
          <a:p>
            <a:pPr marL="171450" lvl="0" indent="-171450">
              <a:buFont typeface="Arial"/>
              <a:buChar char="•"/>
            </a:pPr>
            <a:r>
              <a:rPr lang="en-US" sz="1200" kern="1200" dirty="0" smtClean="0">
                <a:solidFill>
                  <a:schemeClr val="tx1"/>
                </a:solidFill>
                <a:effectLst/>
                <a:latin typeface="+mn-lt"/>
                <a:ea typeface="+mn-ea"/>
                <a:cs typeface="+mn-cs"/>
              </a:rPr>
              <a:t>Added proper vapor barrier installation to training requirements for workers.</a:t>
            </a:r>
            <a:endParaRPr lang="en-US" dirty="0" smtClean="0"/>
          </a:p>
          <a:p>
            <a:endParaRPr lang="en-US" dirty="0" smtClean="0"/>
          </a:p>
          <a:p>
            <a:r>
              <a:rPr lang="en-US" b="1" dirty="0" smtClean="0"/>
              <a:t>Ventilation and Indoor Air Quality (just listing the key items)</a:t>
            </a:r>
          </a:p>
          <a:p>
            <a:pPr marL="171450" lvl="0" indent="-171450">
              <a:buFont typeface="Arial"/>
              <a:buChar char="•"/>
            </a:pPr>
            <a:r>
              <a:rPr lang="en-US" sz="1200" kern="1200" dirty="0" smtClean="0">
                <a:solidFill>
                  <a:schemeClr val="tx1"/>
                </a:solidFill>
                <a:effectLst/>
                <a:latin typeface="+mn-lt"/>
                <a:ea typeface="+mn-ea"/>
                <a:cs typeface="+mn-cs"/>
              </a:rPr>
              <a:t>Updated policy – DOE WAP no longer requires adopting most current version within one year of publication. Grantees must adopt and implement 62.2 version 2016, but after that, adoption of future versions will be voluntary.</a:t>
            </a:r>
          </a:p>
          <a:p>
            <a:pPr marL="171450" lvl="0" indent="-171450">
              <a:buFont typeface="Arial"/>
              <a:buChar char="•"/>
            </a:pPr>
            <a:r>
              <a:rPr lang="en-US" sz="1200" kern="1200" dirty="0" smtClean="0">
                <a:solidFill>
                  <a:schemeClr val="tx1"/>
                </a:solidFill>
                <a:effectLst/>
                <a:latin typeface="+mn-lt"/>
                <a:ea typeface="+mn-ea"/>
                <a:cs typeface="+mn-cs"/>
              </a:rPr>
              <a:t>Clarified that in Climate Zone 1 where homes are designed to have free air movement between indoors and outdoors, the ventilation requirements of ASHRAE 62.2 are not required, but other requirements of the standard apply.</a:t>
            </a:r>
          </a:p>
          <a:p>
            <a:endParaRPr lang="en-US" dirty="0" smtClean="0"/>
          </a:p>
          <a:p>
            <a:endParaRPr lang="en-US" dirty="0" smtClean="0"/>
          </a:p>
          <a:p>
            <a:r>
              <a:rPr lang="en-US" b="1" dirty="0" smtClean="0"/>
              <a:t>Worker Safety</a:t>
            </a:r>
          </a:p>
          <a:p>
            <a:pPr marL="171450" indent="-171450">
              <a:buFont typeface="Arial"/>
              <a:buChar char="•"/>
            </a:pPr>
            <a:r>
              <a:rPr lang="en-US" dirty="0" smtClean="0"/>
              <a:t>The OSHA training requirements were removed. Grantees must still ensure workers are able to safely perform their jobs, but the requirement can be met with OSHA training or other offerings.</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85</a:t>
            </a:fld>
            <a:endParaRPr lang="en-US" dirty="0"/>
          </a:p>
        </p:txBody>
      </p:sp>
    </p:spTree>
    <p:extLst>
      <p:ext uri="{BB962C8B-B14F-4D97-AF65-F5344CB8AC3E}">
        <p14:creationId xmlns:p14="http://schemas.microsoft.com/office/powerpoint/2010/main" val="28374262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r>
              <a:rPr lang="en-US" baseline="0" dirty="0" smtClean="0"/>
              <a:t> (also shown on next slide)</a:t>
            </a:r>
          </a:p>
          <a:p>
            <a:pPr marL="171450" indent="-171450">
              <a:buFont typeface="Arial"/>
              <a:buChar char="•"/>
            </a:pPr>
            <a:r>
              <a:rPr lang="en-US" dirty="0" smtClean="0"/>
              <a:t>Asbestos</a:t>
            </a:r>
          </a:p>
          <a:p>
            <a:pPr marL="171450" indent="-171450">
              <a:buFont typeface="Arial"/>
              <a:buChar char="•"/>
            </a:pPr>
            <a:r>
              <a:rPr lang="en-US" dirty="0" smtClean="0"/>
              <a:t>Code Compliance</a:t>
            </a:r>
          </a:p>
          <a:p>
            <a:pPr marL="171450" indent="-171450">
              <a:buFont typeface="Arial"/>
              <a:buChar char="•"/>
            </a:pPr>
            <a:r>
              <a:rPr lang="en-US" dirty="0" smtClean="0"/>
              <a:t>Gas Ovens/Stovetops/Ranges</a:t>
            </a:r>
          </a:p>
          <a:p>
            <a:pPr marL="171450" indent="-171450">
              <a:buFont typeface="Arial"/>
              <a:buChar char="•"/>
            </a:pPr>
            <a:r>
              <a:rPr lang="en-US" dirty="0" smtClean="0"/>
              <a:t>Injury Prevention</a:t>
            </a:r>
          </a:p>
          <a:p>
            <a:pPr marL="171450" indent="-171450">
              <a:buFont typeface="Arial"/>
              <a:buChar char="•"/>
            </a:pPr>
            <a:r>
              <a:rPr lang="en-US" dirty="0" smtClean="0"/>
              <a:t>Lead Based paint</a:t>
            </a:r>
          </a:p>
          <a:p>
            <a:pPr marL="171450" indent="-171450">
              <a:buFont typeface="Arial"/>
              <a:buChar char="•"/>
            </a:pPr>
            <a:r>
              <a:rPr lang="en-US" dirty="0" smtClean="0"/>
              <a:t>Mold &amp; Moisture</a:t>
            </a:r>
          </a:p>
          <a:p>
            <a:pPr marL="171450" indent="-171450">
              <a:buFont typeface="Arial"/>
              <a:buChar char="•"/>
            </a:pPr>
            <a:r>
              <a:rPr lang="en-US" dirty="0" smtClean="0"/>
              <a:t>Occupant Pre-existing or Potential Health Conditions</a:t>
            </a:r>
          </a:p>
          <a:p>
            <a:pPr marL="171450" indent="-171450">
              <a:buFont typeface="Arial"/>
              <a:buChar char="•"/>
            </a:pPr>
            <a:r>
              <a:rPr lang="en-US" dirty="0" smtClean="0"/>
              <a:t>Radon</a:t>
            </a:r>
          </a:p>
          <a:p>
            <a:pPr marL="171450" indent="-171450">
              <a:buFont typeface="Arial"/>
              <a:buChar char="•"/>
            </a:pPr>
            <a:r>
              <a:rPr lang="en-US" dirty="0" smtClean="0"/>
              <a:t>Ventilation and Indoor Air Quality</a:t>
            </a:r>
          </a:p>
          <a:p>
            <a:pPr marL="171450" indent="-171450">
              <a:buFont typeface="Arial"/>
              <a:buChar char="•"/>
            </a:pPr>
            <a:r>
              <a:rPr lang="en-US" dirty="0" smtClean="0"/>
              <a:t>Worker Safety</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86</a:t>
            </a:fld>
            <a:endParaRPr lang="en-US" dirty="0"/>
          </a:p>
        </p:txBody>
      </p:sp>
    </p:spTree>
    <p:extLst>
      <p:ext uri="{BB962C8B-B14F-4D97-AF65-F5344CB8AC3E}">
        <p14:creationId xmlns:p14="http://schemas.microsoft.com/office/powerpoint/2010/main" val="17939751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issues which were</a:t>
            </a:r>
            <a:r>
              <a:rPr lang="en-US" baseline="0" dirty="0" smtClean="0"/>
              <a:t> changed enough in the guidance update to cause a review of H&amp;S Plans.</a:t>
            </a:r>
          </a:p>
          <a:p>
            <a:endParaRPr lang="en-US" baseline="0" dirty="0" smtClean="0"/>
          </a:p>
          <a:p>
            <a:r>
              <a:rPr lang="en-US" baseline="0" dirty="0" smtClean="0"/>
              <a:t>Other categories are highlighted in the presentation as “New to 17-7” wherever categories were combined, added or changed, even if the actual guidance in terms of what you need to include in your H&amp;S Plans, hasn’t changed substantially.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87</a:t>
            </a:fld>
            <a:endParaRPr lang="en-US" dirty="0"/>
          </a:p>
        </p:txBody>
      </p:sp>
    </p:spTree>
    <p:extLst>
      <p:ext uri="{BB962C8B-B14F-4D97-AF65-F5344CB8AC3E}">
        <p14:creationId xmlns:p14="http://schemas.microsoft.com/office/powerpoint/2010/main" val="42905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implement 17-7 in the DOE WAP, grantees need to draft</a:t>
            </a:r>
            <a:r>
              <a:rPr lang="en-US" baseline="0" dirty="0" smtClean="0"/>
              <a:t> a Health &amp; Safety plan that addresses all of the issues outlined in the guidance, identifies average spending limitations, and more.</a:t>
            </a:r>
          </a:p>
          <a:p>
            <a:r>
              <a:rPr lang="en-US" baseline="0" dirty="0" smtClean="0"/>
              <a:t>Items listed in the overview are part of the general approach to H&amp;S that the grantee will take. The issue specific items may be different for each of the identified H&amp;S issues in the Table, and we’ll cover those in detail during review of that portion of the guidance.</a:t>
            </a:r>
          </a:p>
          <a:p>
            <a:endParaRPr lang="en-US" baseline="0" dirty="0" smtClean="0"/>
          </a:p>
          <a:p>
            <a:r>
              <a:rPr lang="en-US" i="0" baseline="0" dirty="0" smtClean="0"/>
              <a:t>Refer to the optional Health and Safety Plan Template for further guidance.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a:t>
            </a:fld>
            <a:endParaRPr lang="en-US" dirty="0"/>
          </a:p>
        </p:txBody>
      </p:sp>
    </p:spTree>
    <p:extLst>
      <p:ext uri="{BB962C8B-B14F-4D97-AF65-F5344CB8AC3E}">
        <p14:creationId xmlns:p14="http://schemas.microsoft.com/office/powerpoint/2010/main" val="16968564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pPr marL="171450" indent="-171450">
              <a:buFont typeface="Arial"/>
              <a:buChar char="•"/>
            </a:pPr>
            <a:r>
              <a:rPr lang="en-US" dirty="0" smtClean="0"/>
              <a:t>Gas Ovens, Stovetops/Ranges</a:t>
            </a:r>
            <a:r>
              <a:rPr lang="en-US" baseline="0" dirty="0" smtClean="0"/>
              <a:t> – reduced testing requirements (no more burner CO testing)</a:t>
            </a:r>
          </a:p>
          <a:p>
            <a:pPr marL="171450" indent="-171450">
              <a:buFont typeface="Arial"/>
              <a:buChar char="•"/>
            </a:pPr>
            <a:r>
              <a:rPr lang="en-US" baseline="0" dirty="0" smtClean="0"/>
              <a:t>Lead-based Paint – reduced training requirements (no more LSW)</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dirty="0" smtClean="0">
                <a:solidFill>
                  <a:schemeClr val="tx1">
                    <a:lumMod val="75000"/>
                  </a:schemeClr>
                </a:solidFill>
              </a:rPr>
              <a:t>Occupant Pre-existing or Potential Health Conditions – Reduced screening from 2 to 1 time.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dirty="0" smtClean="0">
                <a:solidFill>
                  <a:schemeClr val="tx1">
                    <a:lumMod val="75000"/>
                  </a:schemeClr>
                </a:solidFill>
              </a:rPr>
              <a:t>Worker Safety – opened up options for meeting training requirement.</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88</a:t>
            </a:fld>
            <a:endParaRPr lang="en-US" dirty="0"/>
          </a:p>
        </p:txBody>
      </p:sp>
    </p:spTree>
    <p:extLst>
      <p:ext uri="{BB962C8B-B14F-4D97-AF65-F5344CB8AC3E}">
        <p14:creationId xmlns:p14="http://schemas.microsoft.com/office/powerpoint/2010/main" val="429056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course of updating</a:t>
            </a:r>
            <a:r>
              <a:rPr lang="en-US" baseline="0" dirty="0" smtClean="0"/>
              <a:t> the H&amp;S Guidance, a lot of issues were raised around heating systems. To include everything in the Table of Issues would have made that document less useful. Some of the issues were so specific, like how to test homes with fireplaces, or what to do with masonry chimneys that were no longer attached to functioning heating systems, that we decided to pull the guidance out into a separate document. </a:t>
            </a:r>
          </a:p>
          <a:p>
            <a:r>
              <a:rPr lang="en-US" baseline="0" dirty="0" smtClean="0"/>
              <a:t>This is the table of contents of Attachment A.</a:t>
            </a:r>
          </a:p>
          <a:p>
            <a:r>
              <a:rPr lang="en-US" baseline="0" dirty="0" smtClean="0"/>
              <a:t>There isn’t anything really new here, but we’ve finally written down the guidance around these specific issues. It shouldn’t change anything going on in the field if agencies were already following existing guidance and best practices.</a:t>
            </a:r>
          </a:p>
          <a:p>
            <a:r>
              <a:rPr lang="en-US" baseline="0" dirty="0" smtClean="0"/>
              <a:t>We’ll go through the list to review what’s included.</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89</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mn-ea"/>
                <a:cs typeface="+mn-cs"/>
              </a:rPr>
              <a:t>Budget Category Decisions:</a:t>
            </a:r>
            <a:r>
              <a:rPr lang="en-US" sz="1200" kern="1200" dirty="0" smtClean="0">
                <a:solidFill>
                  <a:schemeClr val="tx1"/>
                </a:solidFill>
                <a:effectLst/>
                <a:latin typeface="+mn-lt"/>
                <a:ea typeface="+mn-ea"/>
                <a:cs typeface="+mn-cs"/>
              </a:rPr>
              <a:t>  Perform a full DOE-approved energy audit prior to deciding how to categorize the cost of space heater repair or replacement. If the audit justifies the costs with an SIR of equal to or greater than 1.0, the measure must be performed and costs charged as an Energy Conservation Measure (ECM). If the measure is not an eligible ECM, the measure may be charged as either a Health and Safety (H&amp;S) measure or an Incidental Repair Measure (IRM) as designated in the DOE approved Grantee Annual Health and Safety Plan. More information is available to assist with this decision in the DOE Health and Safety Guidance and Incidental Repair Guidance.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90</a:t>
            </a:fld>
            <a:endParaRPr lang="en-US" dirty="0"/>
          </a:p>
        </p:txBody>
      </p:sp>
    </p:spTree>
    <p:extLst>
      <p:ext uri="{BB962C8B-B14F-4D97-AF65-F5344CB8AC3E}">
        <p14:creationId xmlns:p14="http://schemas.microsoft.com/office/powerpoint/2010/main" val="21422482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mn-ea"/>
                <a:cs typeface="+mn-cs"/>
              </a:rPr>
              <a:t>Code Compliance and Inspection Requirements:</a:t>
            </a:r>
            <a:r>
              <a:rPr lang="en-US" sz="1200" kern="1200" dirty="0" smtClean="0">
                <a:solidFill>
                  <a:schemeClr val="tx1"/>
                </a:solidFill>
                <a:effectLst/>
                <a:latin typeface="+mn-lt"/>
                <a:ea typeface="+mn-ea"/>
                <a:cs typeface="+mn-cs"/>
              </a:rPr>
              <a:t>  Installation of space heaters requires knowledge of appropriate industry standards and adherence to all aspects of the applicable building code(s) in the municipality where installation is taking place. Building permits shall be secured, where required, (this is a program operations cost) for all space heaters work and manufacture approved initial start up procedures by competent professionals shall take place before any heater is put into operation.  States are reminded that even licensed heating contractors may not be aware of the stringent requirements of the Weatherization Program, so their work should be reviewed by Program staff. Safety inspection related to the space heater should include, but not be limited to, a check for adequate floor protection and code-compliant clearances to walls and other combustible materials. Even though many vented space heaters are manufactured with spill switches, it is still a requirement that a worst-case depressurization draft test be performed on all vented units.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91</a:t>
            </a:fld>
            <a:endParaRPr lang="en-US" dirty="0"/>
          </a:p>
        </p:txBody>
      </p:sp>
    </p:spTree>
    <p:extLst>
      <p:ext uri="{BB962C8B-B14F-4D97-AF65-F5344CB8AC3E}">
        <p14:creationId xmlns:p14="http://schemas.microsoft.com/office/powerpoint/2010/main" val="11586320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Electric Space Heaters: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DOE will not permit any DOE-funded weatherization work other than minor repairs on electric space heaters.  DOE will not preclude the use of other funding sources for the replacement or major repair of electric space heaters, but the Department does not encourage it because of:</a:t>
            </a:r>
          </a:p>
          <a:p>
            <a:pPr marL="171450" lvl="0" indent="-171450">
              <a:buFont typeface="Arial"/>
              <a:buChar char="•"/>
            </a:pPr>
            <a:r>
              <a:rPr lang="en-US" sz="1200" kern="1200" dirty="0" smtClean="0">
                <a:solidFill>
                  <a:schemeClr val="tx1"/>
                </a:solidFill>
                <a:effectLst/>
                <a:latin typeface="+mn-lt"/>
                <a:ea typeface="+mn-ea"/>
                <a:cs typeface="+mn-cs"/>
              </a:rPr>
              <a:t>Lower output ratings (size); </a:t>
            </a:r>
          </a:p>
          <a:p>
            <a:pPr marL="171450" lvl="0" indent="-171450">
              <a:buFont typeface="Arial"/>
              <a:buChar char="•"/>
            </a:pPr>
            <a:r>
              <a:rPr lang="en-US" sz="1200" kern="1200" dirty="0" smtClean="0">
                <a:solidFill>
                  <a:schemeClr val="tx1"/>
                </a:solidFill>
                <a:effectLst/>
                <a:latin typeface="+mn-lt"/>
                <a:ea typeface="+mn-ea"/>
                <a:cs typeface="+mn-cs"/>
              </a:rPr>
              <a:t>Risk of fire hazards; and, </a:t>
            </a:r>
          </a:p>
          <a:p>
            <a:pPr marL="171450" lvl="0" indent="-171450">
              <a:buFont typeface="Arial"/>
              <a:buChar char="•"/>
            </a:pPr>
            <a:r>
              <a:rPr lang="en-US" sz="1200" kern="1200" dirty="0" smtClean="0">
                <a:solidFill>
                  <a:schemeClr val="tx1"/>
                </a:solidFill>
                <a:effectLst/>
                <a:latin typeface="+mn-lt"/>
                <a:ea typeface="+mn-ea"/>
                <a:cs typeface="+mn-cs"/>
              </a:rPr>
              <a:t>Inadequate electrical systems in older homes, which frequently cannot safely carry the power required to operate an electric heater.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Work on such systems may make local agencies liable for inadequate electric wiring and any damages that result.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92</a:t>
            </a:fld>
            <a:endParaRPr lang="en-US" dirty="0"/>
          </a:p>
        </p:txBody>
      </p:sp>
    </p:spTree>
    <p:extLst>
      <p:ext uri="{BB962C8B-B14F-4D97-AF65-F5344CB8AC3E}">
        <p14:creationId xmlns:p14="http://schemas.microsoft.com/office/powerpoint/2010/main" val="35658909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mn-ea"/>
                <a:cs typeface="+mn-cs"/>
              </a:rPr>
              <a:t>Fireplaces – Special Considerations:</a:t>
            </a:r>
            <a:r>
              <a:rPr lang="en-US" sz="1200" kern="1200" dirty="0" smtClean="0">
                <a:solidFill>
                  <a:schemeClr val="tx1"/>
                </a:solidFill>
                <a:effectLst/>
                <a:latin typeface="+mn-lt"/>
                <a:ea typeface="+mn-ea"/>
                <a:cs typeface="+mn-cs"/>
              </a:rPr>
              <a:t> Fireplaces present special hazards that are affected by weatherization. If draft is poor, smoke may downdraft into the living space causing poor indoor air quality. It is likely the occupants will ventilate in these situations. Near the end of a wood fire, glowing coals will remain, radiating heat, while the draft lowers and allows the top of the chimney to cool, further reducing draft. The reduced oxygen available to the glowing coals causes production of CO without the smoke that encourages space ventilation. This is a dangerous situation as the CO enters the living space due to the lowered draft,  causes drowsiness of occupants, and sometimes worse. For this reason it is extremely important to make sure there is a CO alarm installed in this combustion zone and occupants are educated to the danger signs and what to do. </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Fireplaces - Inspection/Evaluation: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Assessing solid fuel fired appliances involves inspecting the venting/chimney and the overall installation to ensure it adheres to the applicable code: NFPA 211 or other as determined by the authority having jurisdiction. Appliances should be inspected pre- and post-weatherization.</a:t>
            </a:r>
          </a:p>
          <a:p>
            <a:r>
              <a:rPr lang="en-US" sz="1200" kern="1200" dirty="0" smtClean="0">
                <a:solidFill>
                  <a:schemeClr val="tx1"/>
                </a:solidFill>
                <a:effectLst/>
                <a:latin typeface="+mn-lt"/>
                <a:ea typeface="+mn-ea"/>
                <a:cs typeface="+mn-cs"/>
              </a:rPr>
              <a:t>Conduct pre- and post- weatherization worst case CAZ depressurization testing in spaces having a fireplace. Since there is no consensus method for verifying safe operation of fireplaces, Grantees can propose testing policies and limits (e.g., one Grantee uses a depressurization limit of -5 in the CAZ of any wood-burning combustion appliances, including fireplaces). If the Grantee does not propose a policy, if fireplaces are left operational, the vent must meet code or the home cannot be weatherized. </a:t>
            </a:r>
          </a:p>
          <a:p>
            <a:r>
              <a:rPr lang="en-US" sz="1200" kern="1200" dirty="0" smtClean="0">
                <a:solidFill>
                  <a:schemeClr val="tx1"/>
                </a:solidFill>
                <a:effectLst/>
                <a:latin typeface="+mn-lt"/>
                <a:ea typeface="+mn-ea"/>
                <a:cs typeface="+mn-cs"/>
              </a:rPr>
              <a:t>To evaluate operation of </a:t>
            </a:r>
            <a:r>
              <a:rPr lang="en-US" sz="1200" i="1" kern="1200" dirty="0" smtClean="0">
                <a:solidFill>
                  <a:schemeClr val="tx1"/>
                </a:solidFill>
                <a:effectLst/>
                <a:latin typeface="+mn-lt"/>
                <a:ea typeface="+mn-ea"/>
                <a:cs typeface="+mn-cs"/>
              </a:rPr>
              <a:t>other</a:t>
            </a:r>
            <a:r>
              <a:rPr lang="en-US" sz="1200" kern="1200" dirty="0" smtClean="0">
                <a:solidFill>
                  <a:schemeClr val="tx1"/>
                </a:solidFill>
                <a:effectLst/>
                <a:latin typeface="+mn-lt"/>
                <a:ea typeface="+mn-ea"/>
                <a:cs typeface="+mn-cs"/>
              </a:rPr>
              <a:t> combustion appliances, the blower door can be set to run at 300 CFM (set up as for depressurization testing), or other Grantee-approved flow, to mimic the airflow dynamics likely when the fireplace is in use.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93</a:t>
            </a:fld>
            <a:endParaRPr lang="en-US" dirty="0"/>
          </a:p>
        </p:txBody>
      </p:sp>
    </p:spTree>
    <p:extLst>
      <p:ext uri="{BB962C8B-B14F-4D97-AF65-F5344CB8AC3E}">
        <p14:creationId xmlns:p14="http://schemas.microsoft.com/office/powerpoint/2010/main" val="29044914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Manufactured Homes – Special Considerations: </a:t>
            </a:r>
            <a:r>
              <a:rPr lang="en-US" sz="1200" kern="1200" dirty="0" smtClean="0">
                <a:solidFill>
                  <a:schemeClr val="tx1"/>
                </a:solidFill>
                <a:effectLst/>
                <a:latin typeface="+mn-lt"/>
                <a:ea typeface="+mn-ea"/>
                <a:cs typeface="+mn-cs"/>
              </a:rPr>
              <a:t>The Manufactured Home Construction and Safety Standards require all fuel-burning, heat-producing appliances in mobile homes, except ranges and ovens, to be vented to the outside.  </a:t>
            </a:r>
          </a:p>
          <a:p>
            <a:r>
              <a:rPr lang="en-US" sz="1200" kern="1200" dirty="0" smtClean="0">
                <a:solidFill>
                  <a:schemeClr val="tx1"/>
                </a:solidFill>
                <a:effectLst/>
                <a:latin typeface="+mn-lt"/>
                <a:ea typeface="+mn-ea"/>
                <a:cs typeface="+mn-cs"/>
              </a:rPr>
              <a:t>All fuel-burning appliances in mobile homes, except ranges, ovens, illuminating appliances, clothes dryers, solid fuel-burning fireplaces and solid fuel-burning stoves, must be installed to provide for the complete separation of the combustion system from the interior atmosphere of the manufactured home (i.e., to draw their combustion air from outside).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94</a:t>
            </a:fld>
            <a:endParaRPr lang="en-US" dirty="0"/>
          </a:p>
        </p:txBody>
      </p:sp>
    </p:spTree>
    <p:extLst>
      <p:ext uri="{BB962C8B-B14F-4D97-AF65-F5344CB8AC3E}">
        <p14:creationId xmlns:p14="http://schemas.microsoft.com/office/powerpoint/2010/main" val="19815177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Masonry Chimneys: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Masonry chimneys used by vented space heaters should be properly lined in compliance with the IFGC. Where WAP installs new equipment, it must meet local code requirements. </a:t>
            </a:r>
          </a:p>
          <a:p>
            <a:r>
              <a:rPr lang="en-US" sz="1200" b="1" i="1" kern="1200" dirty="0" smtClean="0">
                <a:solidFill>
                  <a:schemeClr val="tx1"/>
                </a:solidFill>
                <a:effectLst/>
                <a:latin typeface="+mn-lt"/>
                <a:ea typeface="+mn-ea"/>
                <a:cs typeface="+mn-cs"/>
              </a:rPr>
              <a:t>Retired Masonry Chimneys: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Dwelling owners are increasingly removing older furnaces and wood stoves and replacing them with high efficiency furnaces, vented space heaters, and electric furnaces (where electricity is cheap). There are incidences where the building roof has been replaced after a masonry chimney has been retired and the roofer removes the chimney top into the attic because of lower cost compared with re-flashing an unused chimney. Grantees should develop a policy on treatment of these open-top-in-attic chimneys as they represent a potential heat sink in the middle of the home. Assuming the policy (with the goal to save energy) is to plug the open top in the attic and install attic insulation without fire stop and insulation dam, the client must be informed in case of an attempt to reuse the chimney.</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95</a:t>
            </a:fld>
            <a:endParaRPr lang="en-US" dirty="0"/>
          </a:p>
        </p:txBody>
      </p:sp>
    </p:spTree>
    <p:extLst>
      <p:ext uri="{BB962C8B-B14F-4D97-AF65-F5344CB8AC3E}">
        <p14:creationId xmlns:p14="http://schemas.microsoft.com/office/powerpoint/2010/main" val="22584550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Solid-Fueled Space Heaters: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Solid fueled space heaters include wood stoves, coal stoves, pellet stoves, and fireplaces. Wood, coal, and pellet fired furnace and boiler systems should be treated as vented heating systems and are not covered here.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Assess solid fuel-fired appliances to ensure safe installation prior to weatherization activities taking place. Repair or removal is an allowed H&amp;S measure for primary and secondary solid fuel-fired heating appliances. Replacement is allowed for </a:t>
            </a:r>
            <a:r>
              <a:rPr lang="en-US" sz="1200" i="1" kern="1200" dirty="0" smtClean="0">
                <a:solidFill>
                  <a:schemeClr val="tx1"/>
                </a:solidFill>
                <a:effectLst/>
                <a:latin typeface="+mn-lt"/>
                <a:ea typeface="+mn-ea"/>
                <a:cs typeface="+mn-cs"/>
              </a:rPr>
              <a:t>primary</a:t>
            </a:r>
            <a:r>
              <a:rPr lang="en-US" sz="1200" kern="1200" dirty="0" smtClean="0">
                <a:solidFill>
                  <a:schemeClr val="tx1"/>
                </a:solidFill>
                <a:effectLst/>
                <a:latin typeface="+mn-lt"/>
                <a:ea typeface="+mn-ea"/>
                <a:cs typeface="+mn-cs"/>
              </a:rPr>
              <a:t> solid fuel heating appliances but replacement is not allowed for secondary heating appliances. Repair of flues and proper installation (e.g. protection of combustibles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required for both primary and secondary solid fuel heating appliances. Install replacement primary heaters and/or flues according to applicable codes, standards and manufacturer’s instructions. Provide adequate combustion air.</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96</a:t>
            </a:fld>
            <a:endParaRPr lang="en-US" dirty="0"/>
          </a:p>
        </p:txBody>
      </p:sp>
    </p:spTree>
    <p:extLst>
      <p:ext uri="{BB962C8B-B14F-4D97-AF65-F5344CB8AC3E}">
        <p14:creationId xmlns:p14="http://schemas.microsoft.com/office/powerpoint/2010/main" val="39668129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Unvented Gas- and Liquid-Fueled Space Heaters: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policy applies to unvented space heaters fueled by natural gas, propane or kerosene.  This policy is consistent with the IRC and the IFGC and is divided to address primary and secondary heat sources.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Primary Heat Sources: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DOE will not permit any DOE-funded weatherization work where the completed dwelling unit is heated with an unvented gas- and/or liquid-fueled space heater as the primary heat source.  The primary heat source must be replaced with a vented unit prior to weatherization. The replacement unit should be sized so it is capable of heating the entire dwelling unit, consistent with audit requirements described in 10 CFR 440.21(e)(2).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97</a:t>
            </a:fld>
            <a:endParaRPr lang="en-US" dirty="0"/>
          </a:p>
        </p:txBody>
      </p:sp>
    </p:spTree>
    <p:extLst>
      <p:ext uri="{BB962C8B-B14F-4D97-AF65-F5344CB8AC3E}">
        <p14:creationId xmlns:p14="http://schemas.microsoft.com/office/powerpoint/2010/main" val="367714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10 CFR Part 440.18(d)(15), allowable energy related H&amp;S actions are those actions necessary to maintain the physical well-being of both the occupants and weatherization workers where:</a:t>
            </a:r>
          </a:p>
          <a:p>
            <a:pPr lvl="0"/>
            <a:r>
              <a:rPr lang="en-US" sz="1200" kern="1200" dirty="0" smtClean="0">
                <a:solidFill>
                  <a:schemeClr val="tx1"/>
                </a:solidFill>
                <a:effectLst/>
                <a:latin typeface="+mn-lt"/>
                <a:ea typeface="+mn-ea"/>
                <a:cs typeface="+mn-cs"/>
              </a:rPr>
              <a:t>Costs are reasonable, as determined by DOE, and are in accordance with the Grantee’s approved Annual Plan; </a:t>
            </a:r>
            <a:r>
              <a:rPr lang="en-US" sz="1200" b="1" kern="1200" dirty="0" smtClean="0">
                <a:solidFill>
                  <a:schemeClr val="tx1"/>
                </a:solidFill>
                <a:effectLst/>
                <a:latin typeface="+mn-lt"/>
                <a:ea typeface="+mn-ea"/>
                <a:cs typeface="+mn-cs"/>
              </a:rPr>
              <a:t>AND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actions must be taken to </a:t>
            </a:r>
            <a:r>
              <a:rPr lang="en-US" sz="1200" u="sng" kern="1200" dirty="0" smtClean="0">
                <a:solidFill>
                  <a:schemeClr val="tx1"/>
                </a:solidFill>
                <a:effectLst/>
                <a:latin typeface="+mn-lt"/>
                <a:ea typeface="+mn-ea"/>
                <a:cs typeface="+mn-cs"/>
              </a:rPr>
              <a:t>effectively perform weatherization</a:t>
            </a:r>
            <a:r>
              <a:rPr lang="en-US" sz="1200" kern="1200" dirty="0" smtClean="0">
                <a:solidFill>
                  <a:schemeClr val="tx1"/>
                </a:solidFill>
                <a:effectLst/>
                <a:latin typeface="+mn-lt"/>
                <a:ea typeface="+mn-ea"/>
                <a:cs typeface="+mn-cs"/>
              </a:rPr>
              <a:t> work; </a:t>
            </a:r>
            <a:r>
              <a:rPr lang="en-US" sz="1200" b="1" kern="1200" dirty="0" smtClean="0">
                <a:solidFill>
                  <a:schemeClr val="tx1"/>
                </a:solidFill>
                <a:effectLst/>
                <a:latin typeface="+mn-lt"/>
                <a:ea typeface="+mn-ea"/>
                <a:cs typeface="+mn-cs"/>
              </a:rPr>
              <a:t>OR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actions are necessary </a:t>
            </a:r>
            <a:r>
              <a:rPr lang="en-US" sz="1200" u="sng" kern="1200" dirty="0" smtClean="0">
                <a:solidFill>
                  <a:schemeClr val="tx1"/>
                </a:solidFill>
                <a:effectLst/>
                <a:latin typeface="+mn-lt"/>
                <a:ea typeface="+mn-ea"/>
                <a:cs typeface="+mn-cs"/>
              </a:rPr>
              <a:t>as a result of weatherization</a:t>
            </a:r>
            <a:r>
              <a:rPr lang="en-US" sz="1200" kern="1200" dirty="0" smtClean="0">
                <a:solidFill>
                  <a:schemeClr val="tx1"/>
                </a:solidFill>
                <a:effectLst/>
                <a:latin typeface="+mn-lt"/>
                <a:ea typeface="+mn-ea"/>
                <a:cs typeface="+mn-cs"/>
              </a:rPr>
              <a:t> work.</a:t>
            </a:r>
          </a:p>
          <a:p>
            <a:r>
              <a:rPr lang="en-US" dirty="0" smtClean="0"/>
              <a:t>When considering what activities make sense as a health and safety expense, consider these two questions:</a:t>
            </a:r>
          </a:p>
          <a:p>
            <a:endParaRPr lang="en-US" dirty="0" smtClean="0"/>
          </a:p>
          <a:p>
            <a:r>
              <a:rPr lang="en-US" dirty="0" smtClean="0"/>
              <a:t>1. What must we do within reasonable costs to get the home to a point where we can go forward</a:t>
            </a:r>
            <a:r>
              <a:rPr lang="en-US" baseline="0" dirty="0" smtClean="0"/>
              <a:t> </a:t>
            </a:r>
            <a:r>
              <a:rPr lang="en-US" dirty="0" smtClean="0"/>
              <a:t>with weatherizing, where the weatherization work will be lasting and effective?</a:t>
            </a:r>
          </a:p>
          <a:p>
            <a:endParaRPr lang="en-US" dirty="0" smtClean="0"/>
          </a:p>
          <a:p>
            <a:r>
              <a:rPr lang="en-US" dirty="0" smtClean="0"/>
              <a:t>2. What must we do to ensure that the weatherization work we conducted does not create a health or safety</a:t>
            </a:r>
            <a:r>
              <a:rPr lang="en-US" baseline="0" dirty="0" smtClean="0"/>
              <a:t> </a:t>
            </a:r>
            <a:r>
              <a:rPr lang="en-US" dirty="0" smtClean="0"/>
              <a:t>problem for the occupant?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a:t>
            </a:fld>
            <a:endParaRPr lang="en-US" dirty="0"/>
          </a:p>
        </p:txBody>
      </p:sp>
    </p:spTree>
    <p:extLst>
      <p:ext uri="{BB962C8B-B14F-4D97-AF65-F5344CB8AC3E}">
        <p14:creationId xmlns:p14="http://schemas.microsoft.com/office/powerpoint/2010/main" val="17200848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Secondary Heat Sources: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Secondary unvented units that conform to the safety standards of ANSI Z21.11.2 may remain as back-up heat sources. DOE is allowing this flexibility primarily to provide low-income clients an emergency back-up source of heat in the event of electrical power outages. When selecting items to leave behind, give preference to code-compliant units that do not require electricity.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Secondary unvented units that do not meet ANSI Z21.11.2 must be removed and properly disposed of prior to weatherization but may remain until a replacement heating system is in place.  Repair of secondary unvented units is not allowed.  Secondary unvented units that meet the ANSI Z21.11.2, but are not operating safely, must be removed and properly disposed of.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Specifically, any unvented gas- and liquid-fueled space heaters that remain in a completed single-family house after weatherization shall:</a:t>
            </a:r>
          </a:p>
          <a:p>
            <a:pPr lvl="0"/>
            <a:r>
              <a:rPr lang="en-US" sz="1200" kern="1200" dirty="0" smtClean="0">
                <a:solidFill>
                  <a:schemeClr val="tx1"/>
                </a:solidFill>
                <a:effectLst/>
                <a:latin typeface="+mn-lt"/>
                <a:ea typeface="+mn-ea"/>
                <a:cs typeface="+mn-cs"/>
              </a:rPr>
              <a:t>Not have an input rating in excess of 40,000 Btu/hour;</a:t>
            </a:r>
          </a:p>
          <a:p>
            <a:pPr lvl="0"/>
            <a:r>
              <a:rPr lang="en-US" sz="1200" kern="1200" dirty="0" smtClean="0">
                <a:solidFill>
                  <a:schemeClr val="tx1"/>
                </a:solidFill>
                <a:effectLst/>
                <a:latin typeface="+mn-lt"/>
                <a:ea typeface="+mn-ea"/>
                <a:cs typeface="+mn-cs"/>
              </a:rPr>
              <a:t>Not be located in, or obtain combustion air from sleeping rooms, bathrooms, toilet rooms, or storage closets, unless:</a:t>
            </a:r>
          </a:p>
          <a:p>
            <a:pPr lvl="1"/>
            <a:r>
              <a:rPr lang="en-US" sz="1200" kern="1200" dirty="0" smtClean="0">
                <a:solidFill>
                  <a:schemeClr val="tx1"/>
                </a:solidFill>
                <a:effectLst/>
                <a:latin typeface="+mn-lt"/>
                <a:ea typeface="+mn-ea"/>
                <a:cs typeface="+mn-cs"/>
              </a:rPr>
              <a:t>Where approved by the authority having jurisdiction, one listed wall-mounted space heater in a bathroom:</a:t>
            </a:r>
          </a:p>
          <a:p>
            <a:pPr lvl="2"/>
            <a:r>
              <a:rPr lang="en-US" sz="1200" kern="1200" dirty="0" smtClean="0">
                <a:solidFill>
                  <a:schemeClr val="tx1"/>
                </a:solidFill>
                <a:effectLst/>
                <a:latin typeface="+mn-lt"/>
                <a:ea typeface="+mn-ea"/>
                <a:cs typeface="+mn-cs"/>
              </a:rPr>
              <a:t>Has an input rating that does not exceed 6,000 Btu/hour;</a:t>
            </a:r>
          </a:p>
          <a:p>
            <a:pPr lvl="2"/>
            <a:r>
              <a:rPr lang="en-US" sz="1200" kern="1200" dirty="0" smtClean="0">
                <a:solidFill>
                  <a:schemeClr val="tx1"/>
                </a:solidFill>
                <a:effectLst/>
                <a:latin typeface="+mn-lt"/>
                <a:ea typeface="+mn-ea"/>
                <a:cs typeface="+mn-cs"/>
              </a:rPr>
              <a:t>Is equipped with an oxygen-depletion sensing safety shut-off system; and</a:t>
            </a:r>
          </a:p>
          <a:p>
            <a:pPr lvl="2"/>
            <a:r>
              <a:rPr lang="en-US" sz="1200" kern="1200" dirty="0" smtClean="0">
                <a:solidFill>
                  <a:schemeClr val="tx1"/>
                </a:solidFill>
                <a:effectLst/>
                <a:latin typeface="+mn-lt"/>
                <a:ea typeface="+mn-ea"/>
                <a:cs typeface="+mn-cs"/>
              </a:rPr>
              <a:t>The bathroom meets required volume criteria to provide adequate combustion air;</a:t>
            </a:r>
          </a:p>
          <a:p>
            <a:pPr lvl="1"/>
            <a:r>
              <a:rPr lang="en-US" sz="1200" kern="1200" dirty="0" smtClean="0">
                <a:solidFill>
                  <a:schemeClr val="tx1"/>
                </a:solidFill>
                <a:effectLst/>
                <a:latin typeface="+mn-lt"/>
                <a:ea typeface="+mn-ea"/>
                <a:cs typeface="+mn-cs"/>
              </a:rPr>
              <a:t>Where approved by the authority having jurisdiction, one listed wall-mounted space heater in a bedroom:</a:t>
            </a:r>
          </a:p>
          <a:p>
            <a:pPr lvl="2"/>
            <a:r>
              <a:rPr lang="en-US" sz="1200" kern="1200" dirty="0" smtClean="0">
                <a:solidFill>
                  <a:schemeClr val="tx1"/>
                </a:solidFill>
                <a:effectLst/>
                <a:latin typeface="+mn-lt"/>
                <a:ea typeface="+mn-ea"/>
                <a:cs typeface="+mn-cs"/>
              </a:rPr>
              <a:t>Has an input rating that does not exceed 10,000 Btu/hour;</a:t>
            </a:r>
          </a:p>
          <a:p>
            <a:pPr lvl="2"/>
            <a:r>
              <a:rPr lang="en-US" sz="1200" kern="1200" dirty="0" smtClean="0">
                <a:solidFill>
                  <a:schemeClr val="tx1"/>
                </a:solidFill>
                <a:effectLst/>
                <a:latin typeface="+mn-lt"/>
                <a:ea typeface="+mn-ea"/>
                <a:cs typeface="+mn-cs"/>
              </a:rPr>
              <a:t>Is equipped with an oxygen-depletion sensing safety shut-off system; and</a:t>
            </a:r>
          </a:p>
          <a:p>
            <a:pPr lvl="2"/>
            <a:r>
              <a:rPr lang="en-US" sz="1200" kern="1200" dirty="0" smtClean="0">
                <a:solidFill>
                  <a:schemeClr val="tx1"/>
                </a:solidFill>
                <a:effectLst/>
                <a:latin typeface="+mn-lt"/>
                <a:ea typeface="+mn-ea"/>
                <a:cs typeface="+mn-cs"/>
              </a:rPr>
              <a:t>The bedroom meets required volume criteria to provide adequate combustion air.</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98</a:t>
            </a:fld>
            <a:endParaRPr lang="en-US" dirty="0"/>
          </a:p>
        </p:txBody>
      </p:sp>
    </p:spTree>
    <p:extLst>
      <p:ext uri="{BB962C8B-B14F-4D97-AF65-F5344CB8AC3E}">
        <p14:creationId xmlns:p14="http://schemas.microsoft.com/office/powerpoint/2010/main" val="39855115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mn-ea"/>
                <a:cs typeface="+mn-cs"/>
              </a:rPr>
              <a:t>Vented Gas- and Liquid-Fueled Space Heaters: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Treat vented gas- and liquid-fueled space heaters the same as furnaces in terms of combustion safety testing, repair and replacement.  This policy applies to vented space heaters fueled by natural gas, propane, or oil.</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99</a:t>
            </a:fld>
            <a:endParaRPr lang="en-US" dirty="0"/>
          </a:p>
        </p:txBody>
      </p:sp>
    </p:spTree>
    <p:extLst>
      <p:ext uri="{BB962C8B-B14F-4D97-AF65-F5344CB8AC3E}">
        <p14:creationId xmlns:p14="http://schemas.microsoft.com/office/powerpoint/2010/main" val="21060529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Answer: </a:t>
            </a:r>
          </a:p>
          <a:p>
            <a:pPr marL="171450" lvl="0" indent="-171450">
              <a:buFont typeface="Arial"/>
              <a:buChar char="•"/>
            </a:pPr>
            <a:r>
              <a:rPr lang="en-US" sz="1200" kern="1200" dirty="0" smtClean="0">
                <a:solidFill>
                  <a:schemeClr val="tx1"/>
                </a:solidFill>
                <a:effectLst/>
                <a:latin typeface="+mn-lt"/>
                <a:ea typeface="+mn-ea"/>
                <a:cs typeface="+mn-cs"/>
              </a:rPr>
              <a:t>Guidance Narrative</a:t>
            </a:r>
          </a:p>
          <a:p>
            <a:pPr marL="171450" lvl="0" indent="-171450">
              <a:buFont typeface="Arial"/>
              <a:buChar char="•"/>
            </a:pPr>
            <a:r>
              <a:rPr lang="en-US" sz="1200" kern="1200" dirty="0" smtClean="0">
                <a:solidFill>
                  <a:schemeClr val="tx1"/>
                </a:solidFill>
                <a:effectLst/>
                <a:latin typeface="+mn-lt"/>
                <a:ea typeface="+mn-ea"/>
                <a:cs typeface="+mn-cs"/>
              </a:rPr>
              <a:t>Table of Issues</a:t>
            </a:r>
          </a:p>
          <a:p>
            <a:pPr marL="171450" lvl="0" indent="-171450">
              <a:buFont typeface="Arial"/>
              <a:buChar char="•"/>
            </a:pPr>
            <a:r>
              <a:rPr lang="en-US" sz="1200" kern="1200" dirty="0" smtClean="0">
                <a:solidFill>
                  <a:schemeClr val="tx1"/>
                </a:solidFill>
                <a:effectLst/>
                <a:latin typeface="+mn-lt"/>
                <a:ea typeface="+mn-ea"/>
                <a:cs typeface="+mn-cs"/>
              </a:rPr>
              <a:t>Attachment A</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100</a:t>
            </a:fld>
            <a:endParaRPr lang="en-US" dirty="0"/>
          </a:p>
        </p:txBody>
      </p:sp>
    </p:spTree>
    <p:extLst>
      <p:ext uri="{BB962C8B-B14F-4D97-AF65-F5344CB8AC3E}">
        <p14:creationId xmlns:p14="http://schemas.microsoft.com/office/powerpoint/2010/main" val="8265394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Attachment A</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101</a:t>
            </a:fld>
            <a:endParaRPr lang="en-US" dirty="0"/>
          </a:p>
        </p:txBody>
      </p:sp>
    </p:spTree>
    <p:extLst>
      <p:ext uri="{BB962C8B-B14F-4D97-AF65-F5344CB8AC3E}">
        <p14:creationId xmlns:p14="http://schemas.microsoft.com/office/powerpoint/2010/main" val="14585266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Guidance Narrative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102</a:t>
            </a:fld>
            <a:endParaRPr lang="en-US" dirty="0"/>
          </a:p>
        </p:txBody>
      </p:sp>
    </p:spTree>
    <p:extLst>
      <p:ext uri="{BB962C8B-B14F-4D97-AF65-F5344CB8AC3E}">
        <p14:creationId xmlns:p14="http://schemas.microsoft.com/office/powerpoint/2010/main" val="9559646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dirty="0" smtClean="0"/>
              <a:t>Table of Issues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103</a:t>
            </a:fld>
            <a:endParaRPr lang="en-US" dirty="0"/>
          </a:p>
        </p:txBody>
      </p:sp>
    </p:spTree>
    <p:extLst>
      <p:ext uri="{BB962C8B-B14F-4D97-AF65-F5344CB8AC3E}">
        <p14:creationId xmlns:p14="http://schemas.microsoft.com/office/powerpoint/2010/main" val="487786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guidance covers</a:t>
            </a:r>
            <a:r>
              <a:rPr lang="en-US" baseline="0" dirty="0" smtClean="0"/>
              <a:t> a lot of material, so DOE has developed some support materials to assist Grantees as they incorporate the guidance into their next Plan.</a:t>
            </a:r>
          </a:p>
          <a:p>
            <a:pPr marL="171450" indent="-171450">
              <a:buFont typeface="Arial"/>
              <a:buChar char="•"/>
            </a:pPr>
            <a:r>
              <a:rPr lang="en-US" baseline="0" dirty="0" smtClean="0"/>
              <a:t>H&amp;S Plan Template</a:t>
            </a:r>
          </a:p>
          <a:p>
            <a:pPr marL="171450" indent="-171450">
              <a:buFont typeface="Arial"/>
              <a:buChar char="•"/>
            </a:pPr>
            <a:r>
              <a:rPr lang="en-US" baseline="0" dirty="0" smtClean="0"/>
              <a:t>H&amp;S FAQs</a:t>
            </a:r>
          </a:p>
          <a:p>
            <a:pPr marL="171450" indent="-171450">
              <a:buFont typeface="Arial"/>
              <a:buChar char="•"/>
            </a:pPr>
            <a:r>
              <a:rPr lang="en-US" baseline="0" dirty="0" smtClean="0"/>
              <a:t>Sample Radon Consent Form language</a:t>
            </a:r>
          </a:p>
          <a:p>
            <a:pPr marL="171450" indent="-171450">
              <a:buFont typeface="Arial"/>
              <a:buChar char="•"/>
            </a:pP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104</a:t>
            </a:fld>
            <a:endParaRPr lang="en-US" dirty="0"/>
          </a:p>
        </p:txBody>
      </p:sp>
    </p:spTree>
    <p:extLst>
      <p:ext uri="{BB962C8B-B14F-4D97-AF65-F5344CB8AC3E}">
        <p14:creationId xmlns:p14="http://schemas.microsoft.com/office/powerpoint/2010/main" val="11927105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109</a:t>
            </a:fld>
            <a:endParaRPr lang="en-US" dirty="0"/>
          </a:p>
        </p:txBody>
      </p:sp>
    </p:spTree>
    <p:extLst>
      <p:ext uri="{BB962C8B-B14F-4D97-AF65-F5344CB8AC3E}">
        <p14:creationId xmlns:p14="http://schemas.microsoft.com/office/powerpoint/2010/main" val="24510276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jpeg"/><Relationship Id="rId11" Type="http://schemas.openxmlformats.org/officeDocument/2006/relationships/image" Target="../media/image11.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Weatherization Assistance Program</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
        <p:nvSpPr>
          <p:cNvPr id="25"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9"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pic>
        <p:nvPicPr>
          <p:cNvPr id="30" name="Picture 29" descr="Weatherization Assistance Program logo" title="Weatherization Assistance Program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01907" y="3917052"/>
            <a:ext cx="1255893" cy="1950348"/>
          </a:xfrm>
          <a:prstGeom prst="rect">
            <a:avLst/>
          </a:prstGeom>
        </p:spPr>
      </p:pic>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solidFill>
                  <a:schemeClr val="tx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3033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553200"/>
            <a:ext cx="9144000" cy="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 y="6553200"/>
            <a:ext cx="7416800"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fontAlgn="auto">
              <a:spcBef>
                <a:spcPts val="0"/>
              </a:spcBef>
              <a:spcAft>
                <a:spcPts val="0"/>
              </a:spcAft>
            </a:pPr>
            <a:fld id="{24289C06-C21E-485E-9AAF-A99C6B017E3B}" type="slidenum">
              <a:rPr lang="en-US" smtClean="0">
                <a:solidFill>
                  <a:prstClr val="white"/>
                </a:solidFill>
                <a:latin typeface="Calibri"/>
                <a:cs typeface="Calibri"/>
              </a:rPr>
              <a:pPr fontAlgn="auto">
                <a:spcBef>
                  <a:spcPts val="0"/>
                </a:spcBef>
                <a:spcAft>
                  <a:spcPts val="0"/>
                </a:spcAft>
              </a:pPr>
              <a:t>‹#›</a:t>
            </a:fld>
            <a:r>
              <a:rPr lang="en-US" dirty="0" smtClean="0">
                <a:solidFill>
                  <a:prstClr val="white"/>
                </a:solidFill>
                <a:latin typeface="Calibri"/>
                <a:cs typeface="Calibri"/>
              </a:rPr>
              <a:t> | Weatherization Assistance Program Quality Work Plan</a:t>
            </a:r>
            <a:endParaRPr lang="en-US" dirty="0">
              <a:solidFill>
                <a:prstClr val="white"/>
              </a:solidFill>
            </a:endParaRPr>
          </a:p>
        </p:txBody>
      </p:sp>
      <p:sp>
        <p:nvSpPr>
          <p:cNvPr id="8" name="Text Placeholder 9"/>
          <p:cNvSpPr txBox="1">
            <a:spLocks/>
          </p:cNvSpPr>
          <p:nvPr/>
        </p:nvSpPr>
        <p:spPr>
          <a:xfrm>
            <a:off x="5476875" y="6553200"/>
            <a:ext cx="3667125"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smtClean="0"/>
              <a:t>Headline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4" descr="Weatherization Assistance Program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1000" y="3886200"/>
            <a:ext cx="1085141" cy="1685172"/>
          </a:xfrm>
          <a:prstGeom prst="rect">
            <a:avLst/>
          </a:prstGeom>
        </p:spPr>
      </p:pic>
    </p:spTree>
    <p:extLst>
      <p:ext uri="{BB962C8B-B14F-4D97-AF65-F5344CB8AC3E}">
        <p14:creationId xmlns:p14="http://schemas.microsoft.com/office/powerpoint/2010/main" val="2525557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254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spcBef>
                <a:spcPts val="600"/>
              </a:spcBef>
              <a:spcAft>
                <a:spcPts val="600"/>
              </a:spcAft>
              <a:defRPr>
                <a:solidFill>
                  <a:schemeClr val="tx1"/>
                </a:solidFill>
              </a:defRPr>
            </a:lvl1pPr>
            <a:lvl2pPr>
              <a:spcBef>
                <a:spcPts val="600"/>
              </a:spcBef>
              <a:spcAft>
                <a:spcPts val="600"/>
              </a:spcAft>
              <a:defRPr>
                <a:solidFill>
                  <a:schemeClr val="tx1"/>
                </a:solidFill>
              </a:defRPr>
            </a:lvl2pPr>
            <a:lvl3pPr>
              <a:spcBef>
                <a:spcPts val="600"/>
              </a:spcBef>
              <a:spcAft>
                <a:spcPts val="600"/>
              </a:spcAft>
              <a:defRPr>
                <a:solidFill>
                  <a:schemeClr val="tx1"/>
                </a:solidFill>
              </a:defRPr>
            </a:lvl3pPr>
            <a:lvl4pPr>
              <a:spcBef>
                <a:spcPts val="600"/>
              </a:spcBef>
              <a:spcAft>
                <a:spcPts val="600"/>
              </a:spcAft>
              <a:defRPr>
                <a:solidFill>
                  <a:schemeClr val="tx1"/>
                </a:solidFill>
              </a:defRPr>
            </a:lvl4pPr>
            <a:lvl5pPr>
              <a:spcBef>
                <a:spcPts val="600"/>
              </a:spcBef>
              <a:spcAft>
                <a:spcPts val="600"/>
              </a:spcAf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05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69145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84800" cy="901700"/>
          </a:xfrm>
        </p:spPr>
        <p:txBody>
          <a:bodyPr/>
          <a:lstStyle/>
          <a:p>
            <a:r>
              <a:rPr lang="en-US" smtClean="0"/>
              <a:t>Click to edit Master title style</a:t>
            </a:r>
            <a:endParaRPr lang="en-US" dirty="0"/>
          </a:p>
        </p:txBody>
      </p:sp>
      <p:sp>
        <p:nvSpPr>
          <p:cNvPr id="3"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1493182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marL="347472" indent="-347472">
              <a:spcBef>
                <a:spcPts val="600"/>
              </a:spcBef>
              <a:spcAft>
                <a:spcPts val="600"/>
              </a:spcAft>
              <a:defRPr sz="2400">
                <a:solidFill>
                  <a:srgbClr val="50565C"/>
                </a:solidFill>
              </a:defRPr>
            </a:lvl1pPr>
            <a:lvl2pPr marL="740664" indent="-283464">
              <a:spcBef>
                <a:spcPts val="600"/>
              </a:spcBef>
              <a:spcAft>
                <a:spcPts val="600"/>
              </a:spcAft>
              <a:defRPr sz="2000">
                <a:solidFill>
                  <a:srgbClr val="50565C"/>
                </a:solidFill>
              </a:defRPr>
            </a:lvl2pPr>
            <a:lvl3pPr marL="1143000" indent="-283464">
              <a:spcBef>
                <a:spcPts val="600"/>
              </a:spcBef>
              <a:spcAft>
                <a:spcPts val="600"/>
              </a:spcAft>
              <a:defRPr>
                <a:solidFill>
                  <a:srgbClr val="50565C"/>
                </a:solidFill>
              </a:defRPr>
            </a:lvl3pPr>
            <a:lvl4pPr>
              <a:spcBef>
                <a:spcPts val="600"/>
              </a:spcBef>
              <a:spcAft>
                <a:spcPts val="600"/>
              </a:spcAft>
              <a:defRPr>
                <a:solidFill>
                  <a:srgbClr val="50565C"/>
                </a:solidFill>
              </a:defRPr>
            </a:lvl4pPr>
            <a:lvl5pPr>
              <a:spcBef>
                <a:spcPts val="600"/>
              </a:spcBef>
              <a:spcAft>
                <a:spcPts val="600"/>
              </a:spcAft>
              <a:defRPr>
                <a:solidFill>
                  <a:srgbClr val="5056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324604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C7A6979B-52F8-41C8-A513-77A4774F44E6}" type="datetimeFigureOut">
              <a:rPr lang="en-US">
                <a:solidFill>
                  <a:srgbClr val="50565C"/>
                </a:solidFill>
                <a:latin typeface="Calibri"/>
              </a:rPr>
              <a:pPr fontAlgn="auto">
                <a:spcBef>
                  <a:spcPts val="0"/>
                </a:spcBef>
                <a:spcAft>
                  <a:spcPts val="0"/>
                </a:spcAft>
              </a:pPr>
              <a:t>9/24/2017</a:t>
            </a:fld>
            <a:endParaRPr lang="en-US">
              <a:solidFill>
                <a:srgbClr val="50565C"/>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50565C"/>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E70D0D75-51C0-4909-B9A6-C93F5FD2889A}" type="slidenum">
              <a:rPr lang="en-US">
                <a:solidFill>
                  <a:srgbClr val="50565C"/>
                </a:solidFill>
                <a:latin typeface="Calibri"/>
              </a:rPr>
              <a:pPr fontAlgn="auto">
                <a:spcBef>
                  <a:spcPts val="0"/>
                </a:spcBef>
                <a:spcAft>
                  <a:spcPts val="0"/>
                </a:spcAft>
              </a:pPr>
              <a:t>‹#›</a:t>
            </a:fld>
            <a:endParaRPr lang="en-US">
              <a:solidFill>
                <a:srgbClr val="50565C"/>
              </a:solidFill>
              <a:latin typeface="Calibri"/>
            </a:endParaRPr>
          </a:p>
        </p:txBody>
      </p:sp>
    </p:spTree>
    <p:extLst>
      <p:ext uri="{BB962C8B-B14F-4D97-AF65-F5344CB8AC3E}">
        <p14:creationId xmlns:p14="http://schemas.microsoft.com/office/powerpoint/2010/main" val="361842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559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E7C231D0-3C0F-47C5-BA58-778BCF03A578}" type="slidenum">
              <a:rPr lang="en-US" smtClean="0">
                <a:solidFill>
                  <a:srgbClr val="50565C"/>
                </a:solidFill>
                <a:latin typeface="Calibri"/>
              </a:rPr>
              <a:pPr fontAlgn="auto">
                <a:spcBef>
                  <a:spcPts val="0"/>
                </a:spcBef>
                <a:spcAft>
                  <a:spcPts val="0"/>
                </a:spcAft>
              </a:pPr>
              <a:t>‹#›</a:t>
            </a:fld>
            <a:endParaRPr lang="en-US" dirty="0">
              <a:solidFill>
                <a:srgbClr val="50565C"/>
              </a:solidFill>
              <a:latin typeface="Calibri"/>
            </a:endParaRPr>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319990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sz="2600">
                <a:solidFill>
                  <a:schemeClr val="tx1">
                    <a:lumMod val="50000"/>
                  </a:schemeClr>
                </a:solidFill>
              </a:defRPr>
            </a:lvl1pPr>
            <a:lvl2pPr marL="742950" indent="-285750">
              <a:buFont typeface="Wingdings" charset="2"/>
              <a:buChar char="§"/>
              <a:defRPr sz="2400">
                <a:solidFill>
                  <a:schemeClr val="tx1">
                    <a:lumMod val="50000"/>
                  </a:schemeClr>
                </a:solidFill>
              </a:defRPr>
            </a:lvl2pPr>
            <a:lvl3pPr>
              <a:defRPr sz="2000">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2367727" y="662931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31743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553200"/>
            <a:ext cx="9144000" cy="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 y="6553200"/>
            <a:ext cx="7416800"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fontAlgn="auto">
              <a:spcBef>
                <a:spcPts val="0"/>
              </a:spcBef>
              <a:spcAft>
                <a:spcPts val="0"/>
              </a:spcAft>
            </a:pPr>
            <a:fld id="{24289C06-C21E-485E-9AAF-A99C6B017E3B}" type="slidenum">
              <a:rPr lang="en-US" smtClean="0">
                <a:solidFill>
                  <a:prstClr val="white"/>
                </a:solidFill>
                <a:latin typeface="Calibri"/>
                <a:cs typeface="Calibri"/>
              </a:rPr>
              <a:pPr fontAlgn="auto">
                <a:spcBef>
                  <a:spcPts val="0"/>
                </a:spcBef>
                <a:spcAft>
                  <a:spcPts val="0"/>
                </a:spcAft>
              </a:pPr>
              <a:t>‹#›</a:t>
            </a:fld>
            <a:r>
              <a:rPr lang="en-US" dirty="0" smtClean="0">
                <a:solidFill>
                  <a:prstClr val="white"/>
                </a:solidFill>
                <a:latin typeface="Calibri"/>
                <a:cs typeface="Calibri"/>
              </a:rPr>
              <a:t> | Weatherization Assistance Program Quality Work Plan</a:t>
            </a:r>
            <a:endParaRPr lang="en-US" dirty="0">
              <a:solidFill>
                <a:prstClr val="white"/>
              </a:solidFill>
            </a:endParaRPr>
          </a:p>
        </p:txBody>
      </p:sp>
      <p:sp>
        <p:nvSpPr>
          <p:cNvPr id="8" name="Text Placeholder 9"/>
          <p:cNvSpPr txBox="1">
            <a:spLocks/>
          </p:cNvSpPr>
          <p:nvPr/>
        </p:nvSpPr>
        <p:spPr>
          <a:xfrm>
            <a:off x="5476875" y="6553200"/>
            <a:ext cx="3667125"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smtClean="0"/>
              <a:t>Headline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4" descr="Weatherization Assistance Program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1000" y="3886200"/>
            <a:ext cx="1085141" cy="1685172"/>
          </a:xfrm>
          <a:prstGeom prst="rect">
            <a:avLst/>
          </a:prstGeom>
        </p:spPr>
      </p:pic>
    </p:spTree>
    <p:extLst>
      <p:ext uri="{BB962C8B-B14F-4D97-AF65-F5344CB8AC3E}">
        <p14:creationId xmlns:p14="http://schemas.microsoft.com/office/powerpoint/2010/main" val="26910824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38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spcBef>
                <a:spcPts val="600"/>
              </a:spcBef>
              <a:spcAft>
                <a:spcPts val="600"/>
              </a:spcAft>
              <a:defRPr>
                <a:solidFill>
                  <a:schemeClr val="tx1"/>
                </a:solidFill>
              </a:defRPr>
            </a:lvl1pPr>
            <a:lvl2pPr>
              <a:spcBef>
                <a:spcPts val="600"/>
              </a:spcBef>
              <a:spcAft>
                <a:spcPts val="600"/>
              </a:spcAft>
              <a:defRPr>
                <a:solidFill>
                  <a:schemeClr val="tx1"/>
                </a:solidFill>
              </a:defRPr>
            </a:lvl2pPr>
            <a:lvl3pPr>
              <a:spcBef>
                <a:spcPts val="600"/>
              </a:spcBef>
              <a:spcAft>
                <a:spcPts val="600"/>
              </a:spcAft>
              <a:defRPr>
                <a:solidFill>
                  <a:schemeClr val="tx1"/>
                </a:solidFill>
              </a:defRPr>
            </a:lvl3pPr>
            <a:lvl4pPr>
              <a:spcBef>
                <a:spcPts val="600"/>
              </a:spcBef>
              <a:spcAft>
                <a:spcPts val="600"/>
              </a:spcAft>
              <a:defRPr>
                <a:solidFill>
                  <a:schemeClr val="tx1"/>
                </a:solidFill>
              </a:defRPr>
            </a:lvl4pPr>
            <a:lvl5pPr>
              <a:spcBef>
                <a:spcPts val="600"/>
              </a:spcBef>
              <a:spcAft>
                <a:spcPts val="600"/>
              </a:spcAf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345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4465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84800" cy="901700"/>
          </a:xfrm>
        </p:spPr>
        <p:txBody>
          <a:bodyPr/>
          <a:lstStyle/>
          <a:p>
            <a:r>
              <a:rPr lang="en-US" smtClean="0"/>
              <a:t>Click to edit Master title style</a:t>
            </a:r>
            <a:endParaRPr lang="en-US" dirty="0"/>
          </a:p>
        </p:txBody>
      </p:sp>
      <p:sp>
        <p:nvSpPr>
          <p:cNvPr id="3"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2099393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marL="347472" indent="-347472">
              <a:spcBef>
                <a:spcPts val="600"/>
              </a:spcBef>
              <a:spcAft>
                <a:spcPts val="600"/>
              </a:spcAft>
              <a:defRPr sz="2400">
                <a:solidFill>
                  <a:srgbClr val="50565C"/>
                </a:solidFill>
              </a:defRPr>
            </a:lvl1pPr>
            <a:lvl2pPr marL="740664" indent="-283464">
              <a:spcBef>
                <a:spcPts val="600"/>
              </a:spcBef>
              <a:spcAft>
                <a:spcPts val="600"/>
              </a:spcAft>
              <a:defRPr sz="2000">
                <a:solidFill>
                  <a:srgbClr val="50565C"/>
                </a:solidFill>
              </a:defRPr>
            </a:lvl2pPr>
            <a:lvl3pPr marL="1143000" indent="-283464">
              <a:spcBef>
                <a:spcPts val="600"/>
              </a:spcBef>
              <a:spcAft>
                <a:spcPts val="600"/>
              </a:spcAft>
              <a:defRPr>
                <a:solidFill>
                  <a:srgbClr val="50565C"/>
                </a:solidFill>
              </a:defRPr>
            </a:lvl3pPr>
            <a:lvl4pPr>
              <a:spcBef>
                <a:spcPts val="600"/>
              </a:spcBef>
              <a:spcAft>
                <a:spcPts val="600"/>
              </a:spcAft>
              <a:defRPr>
                <a:solidFill>
                  <a:srgbClr val="50565C"/>
                </a:solidFill>
              </a:defRPr>
            </a:lvl4pPr>
            <a:lvl5pPr>
              <a:spcBef>
                <a:spcPts val="600"/>
              </a:spcBef>
              <a:spcAft>
                <a:spcPts val="600"/>
              </a:spcAft>
              <a:defRPr>
                <a:solidFill>
                  <a:srgbClr val="5056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4441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C7A6979B-52F8-41C8-A513-77A4774F44E6}" type="datetimeFigureOut">
              <a:rPr lang="en-US">
                <a:solidFill>
                  <a:srgbClr val="50565C"/>
                </a:solidFill>
                <a:latin typeface="Calibri"/>
              </a:rPr>
              <a:pPr fontAlgn="auto">
                <a:spcBef>
                  <a:spcPts val="0"/>
                </a:spcBef>
                <a:spcAft>
                  <a:spcPts val="0"/>
                </a:spcAft>
              </a:pPr>
              <a:t>9/24/2017</a:t>
            </a:fld>
            <a:endParaRPr lang="en-US">
              <a:solidFill>
                <a:srgbClr val="50565C"/>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50565C"/>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E70D0D75-51C0-4909-B9A6-C93F5FD2889A}" type="slidenum">
              <a:rPr lang="en-US">
                <a:solidFill>
                  <a:srgbClr val="50565C"/>
                </a:solidFill>
                <a:latin typeface="Calibri"/>
              </a:rPr>
              <a:pPr fontAlgn="auto">
                <a:spcBef>
                  <a:spcPts val="0"/>
                </a:spcBef>
                <a:spcAft>
                  <a:spcPts val="0"/>
                </a:spcAft>
              </a:pPr>
              <a:t>‹#›</a:t>
            </a:fld>
            <a:endParaRPr lang="en-US">
              <a:solidFill>
                <a:srgbClr val="50565C"/>
              </a:solidFill>
              <a:latin typeface="Calibri"/>
            </a:endParaRPr>
          </a:p>
        </p:txBody>
      </p:sp>
    </p:spTree>
    <p:extLst>
      <p:ext uri="{BB962C8B-B14F-4D97-AF65-F5344CB8AC3E}">
        <p14:creationId xmlns:p14="http://schemas.microsoft.com/office/powerpoint/2010/main" val="3081359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7129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E7C231D0-3C0F-47C5-BA58-778BCF03A578}" type="slidenum">
              <a:rPr lang="en-US" smtClean="0">
                <a:solidFill>
                  <a:srgbClr val="50565C"/>
                </a:solidFill>
                <a:latin typeface="Calibri"/>
              </a:rPr>
              <a:pPr fontAlgn="auto">
                <a:spcBef>
                  <a:spcPts val="0"/>
                </a:spcBef>
                <a:spcAft>
                  <a:spcPts val="0"/>
                </a:spcAft>
              </a:pPr>
              <a:t>‹#›</a:t>
            </a:fld>
            <a:endParaRPr lang="en-US" dirty="0">
              <a:solidFill>
                <a:srgbClr val="50565C"/>
              </a:solidFill>
              <a:latin typeface="Calibri"/>
            </a:endParaRPr>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417015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p:spPr>
        <p:txBody>
          <a:bodyPr/>
          <a:lstStyle>
            <a:lvl1pPr fontAlgn="auto">
              <a:spcBef>
                <a:spcPts val="0"/>
              </a:spcBef>
              <a:spcAft>
                <a:spcPts val="0"/>
              </a:spcAft>
              <a:defRPr>
                <a:latin typeface="+mn-lt"/>
                <a:ea typeface="+mn-ea"/>
                <a:cs typeface="+mn-cs"/>
              </a:defRPr>
            </a:lvl1pPr>
          </a:lstStyle>
          <a:p>
            <a:pPr>
              <a:defRPr/>
            </a:pPr>
            <a:fld id="{BDEFED76-5F4D-3341-A0D3-9799EE8F6EA0}" type="slidenum">
              <a:rPr lang="en-US"/>
              <a:pPr>
                <a:defRPr/>
              </a:pPr>
              <a:t>‹#›</a:t>
            </a:fld>
            <a:endParaRPr lang="en-US" dirty="0"/>
          </a:p>
        </p:txBody>
      </p:sp>
      <p:sp>
        <p:nvSpPr>
          <p:cNvPr id="3" name="Title 1"/>
          <p:cNvSpPr>
            <a:spLocks noGrp="1"/>
          </p:cNvSpPr>
          <p:nvPr userDrawn="1">
            <p:ph type="title" hasCustomPrompt="1"/>
          </p:nvPr>
        </p:nvSpPr>
        <p:spPr>
          <a:xfrm>
            <a:off x="444500" y="0"/>
            <a:ext cx="5397500" cy="914400"/>
          </a:xfrm>
        </p:spPr>
        <p:txBody>
          <a:bodyPr/>
          <a:lstStyle/>
          <a:p>
            <a:pPr fontAlgn="auto">
              <a:spcAft>
                <a:spcPts val="0"/>
              </a:spcAft>
              <a:defRPr/>
            </a:pPr>
            <a:r>
              <a:rPr lang="en-US" dirty="0" smtClean="0">
                <a:cs typeface="+mj-cs"/>
              </a:rPr>
              <a:t>Click to add title</a:t>
            </a:r>
          </a:p>
        </p:txBody>
      </p:sp>
    </p:spTree>
    <p:extLst>
      <p:ext uri="{BB962C8B-B14F-4D97-AF65-F5344CB8AC3E}">
        <p14:creationId xmlns:p14="http://schemas.microsoft.com/office/powerpoint/2010/main" val="343503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userDrawn="1"/>
        </p:nvPicPr>
        <p:blipFill>
          <a:blip r:embed="rId2" cstate="email"/>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81448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a:latin typeface="Arial "/>
              </a:defRPr>
            </a:lvl1pPr>
            <a:lvl2pPr>
              <a:defRPr>
                <a:latin typeface="Arial "/>
              </a:defRPr>
            </a:lvl2pPr>
            <a:lvl3pPr>
              <a:defRPr>
                <a:latin typeface="Arial "/>
              </a:defRPr>
            </a:lvl3pPr>
            <a:lvl4pPr>
              <a:defRPr>
                <a:latin typeface="Arial "/>
              </a:defRPr>
            </a:lvl4pPr>
            <a:lvl5pPr>
              <a:defRPr>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848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atin typeface="Arial "/>
              </a:defRPr>
            </a:lvl1pPr>
          </a:lstStyle>
          <a:p>
            <a:pPr lvl="0"/>
            <a:r>
              <a:rPr lang="en-US" dirty="0"/>
              <a:t>Click to edit Master text styles</a:t>
            </a:r>
          </a:p>
        </p:txBody>
      </p:sp>
    </p:spTree>
    <p:extLst>
      <p:ext uri="{BB962C8B-B14F-4D97-AF65-F5344CB8AC3E}">
        <p14:creationId xmlns:p14="http://schemas.microsoft.com/office/powerpoint/2010/main" val="407648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atin typeface="Arial" pitchFamily="34" charset="0"/>
                <a:cs typeface="Arial" pitchFamily="34" charset="0"/>
              </a:defRPr>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atin typeface="Arial" pitchFamily="34" charset="0"/>
                <a:cs typeface="Arial" pitchFamily="34" charset="0"/>
              </a:defRPr>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latin typeface="Arial" pitchFamily="34" charset="0"/>
                <a:cs typeface="Arial" pitchFamily="34" charset="0"/>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latin typeface="Arial" pitchFamily="34" charset="0"/>
                <a:cs typeface="Arial" pitchFamily="34" charset="0"/>
              </a:defRPr>
            </a:lvl1pPr>
          </a:lstStyle>
          <a:p>
            <a:pPr lvl="0"/>
            <a:r>
              <a:rPr lang="en-US" dirty="0"/>
              <a:t>Position</a:t>
            </a:r>
          </a:p>
        </p:txBody>
      </p:sp>
    </p:spTree>
    <p:extLst>
      <p:ext uri="{BB962C8B-B14F-4D97-AF65-F5344CB8AC3E}">
        <p14:creationId xmlns:p14="http://schemas.microsoft.com/office/powerpoint/2010/main" val="184246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sz="24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400">
                <a:solidFill>
                  <a:schemeClr val="tx1"/>
                </a:solidFill>
                <a:latin typeface="Arial" pitchFamily="34" charset="0"/>
                <a:cs typeface="Arial" pitchFamily="34" charset="0"/>
              </a:defRPr>
            </a:lvl4pPr>
            <a:lvl5pPr>
              <a:defRPr sz="24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9943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3.jpe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3.jpeg"/><Relationship Id="rId5" Type="http://schemas.openxmlformats.org/officeDocument/2006/relationships/slideLayout" Target="../slideLayouts/slideLayout24.xml"/><Relationship Id="rId10" Type="http://schemas.openxmlformats.org/officeDocument/2006/relationships/theme" Target="../theme/theme5.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
        <p:nvSpPr>
          <p:cNvPr id="9" name="Text Placeholder 9"/>
          <p:cNvSpPr txBox="1">
            <a:spLocks/>
          </p:cNvSpPr>
          <p:nvPr userDrawn="1"/>
        </p:nvSpPr>
        <p:spPr>
          <a:xfrm>
            <a:off x="42334" y="6553200"/>
            <a:ext cx="5672665" cy="220222"/>
          </a:xfrm>
          <a:prstGeom prst="rect">
            <a:avLst/>
          </a:prstGeom>
        </p:spPr>
        <p:txBody>
          <a:bodyPr>
            <a:prstTxWarp prst="textNoShape">
              <a:avLst/>
            </a:prstTxWarp>
            <a:normAutofit lnSpcReduction="10000"/>
          </a:bodyPr>
          <a:lstStyle/>
          <a:p>
            <a:pPr marL="342900" indent="-342900" algn="l" defTabSz="457200" fontAlgn="base">
              <a:lnSpc>
                <a:spcPct val="90000"/>
              </a:lnSpc>
              <a:spcBef>
                <a:spcPct val="20000"/>
              </a:spcBef>
              <a:spcAft>
                <a:spcPct val="0"/>
              </a:spcAft>
              <a:buFont typeface="Arial" pitchFamily="-106" charset="0"/>
              <a:buNone/>
            </a:pPr>
            <a:fld id="{1EF35371-194E-174F-9528-630C4585B8CC}" type="slidenum">
              <a:rPr lang="en-US" sz="1000" smtClean="0">
                <a:solidFill>
                  <a:srgbClr val="50565C"/>
                </a:solidFill>
                <a:latin typeface="Calibri"/>
                <a:ea typeface="Arial" pitchFamily="-106" charset="0"/>
                <a:cs typeface="Calibri"/>
              </a:rPr>
              <a:pPr marL="342900" indent="-342900" algn="l" defTabSz="457200" fontAlgn="base">
                <a:lnSpc>
                  <a:spcPct val="90000"/>
                </a:lnSpc>
                <a:spcBef>
                  <a:spcPct val="20000"/>
                </a:spcBef>
                <a:spcAft>
                  <a:spcPct val="0"/>
                </a:spcAft>
                <a:buFont typeface="Arial" pitchFamily="-106" charset="0"/>
                <a:buNone/>
              </a:pPr>
              <a:t>‹#›</a:t>
            </a:fld>
            <a:r>
              <a:rPr lang="en-US" sz="1000" dirty="0">
                <a:solidFill>
                  <a:srgbClr val="50565C"/>
                </a:solidFill>
                <a:latin typeface="Calibri"/>
                <a:ea typeface="Arial" pitchFamily="-106" charset="0"/>
                <a:cs typeface="Calibri"/>
              </a:rPr>
              <a:t> | Weatherization Assistance</a:t>
            </a:r>
            <a:r>
              <a:rPr lang="en-US" sz="1000" baseline="0" dirty="0">
                <a:solidFill>
                  <a:srgbClr val="50565C"/>
                </a:solidFill>
                <a:latin typeface="Calibri"/>
                <a:ea typeface="Arial" pitchFamily="-106" charset="0"/>
                <a:cs typeface="Calibri"/>
              </a:rPr>
              <a:t> </a:t>
            </a:r>
            <a:r>
              <a:rPr lang="en-US" sz="1000" baseline="0" dirty="0" smtClean="0">
                <a:solidFill>
                  <a:srgbClr val="50565C"/>
                </a:solidFill>
                <a:latin typeface="Calibri"/>
                <a:ea typeface="Arial" pitchFamily="-106" charset="0"/>
                <a:cs typeface="Calibri"/>
              </a:rPr>
              <a:t>Program: WPN 17-7</a:t>
            </a:r>
            <a:endParaRPr lang="en-US" sz="1000" dirty="0">
              <a:solidFill>
                <a:srgbClr val="50565C"/>
              </a:solidFill>
              <a:latin typeface="Calibri"/>
              <a:ea typeface="Arial" pitchFamily="-106" charset="0"/>
              <a:cs typeface="Calibri"/>
            </a:endParaRPr>
          </a:p>
        </p:txBody>
      </p:sp>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3" r:id="rId2"/>
    <p:sldLayoutId id="2147483726" r:id="rId3"/>
    <p:sldLayoutId id="2147483755" r:id="rId4"/>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
        <p:nvSpPr>
          <p:cNvPr id="9" name="Text Placeholder 9"/>
          <p:cNvSpPr txBox="1">
            <a:spLocks/>
          </p:cNvSpPr>
          <p:nvPr userDrawn="1"/>
        </p:nvSpPr>
        <p:spPr>
          <a:xfrm>
            <a:off x="42334" y="6553200"/>
            <a:ext cx="5672665" cy="220222"/>
          </a:xfrm>
          <a:prstGeom prst="rect">
            <a:avLst/>
          </a:prstGeom>
        </p:spPr>
        <p:txBody>
          <a:bodyPr>
            <a:prstTxWarp prst="textNoShape">
              <a:avLst/>
            </a:prstTxWarp>
            <a:normAutofit lnSpcReduction="10000"/>
          </a:bodyPr>
          <a:lstStyle/>
          <a:p>
            <a:pPr marL="342900" indent="-342900" algn="l" defTabSz="457200" fontAlgn="base">
              <a:lnSpc>
                <a:spcPct val="90000"/>
              </a:lnSpc>
              <a:spcBef>
                <a:spcPct val="20000"/>
              </a:spcBef>
              <a:spcAft>
                <a:spcPct val="0"/>
              </a:spcAft>
              <a:buFont typeface="Arial" pitchFamily="-106" charset="0"/>
              <a:buNone/>
            </a:pPr>
            <a:fld id="{1EF35371-194E-174F-9528-630C4585B8CC}" type="slidenum">
              <a:rPr lang="en-US" sz="1000" smtClean="0">
                <a:solidFill>
                  <a:srgbClr val="50565C"/>
                </a:solidFill>
                <a:latin typeface="Calibri"/>
                <a:ea typeface="Arial" pitchFamily="-106" charset="0"/>
                <a:cs typeface="Calibri"/>
              </a:rPr>
              <a:pPr marL="342900" indent="-342900" algn="l" defTabSz="457200" fontAlgn="base">
                <a:lnSpc>
                  <a:spcPct val="90000"/>
                </a:lnSpc>
                <a:spcBef>
                  <a:spcPct val="20000"/>
                </a:spcBef>
                <a:spcAft>
                  <a:spcPct val="0"/>
                </a:spcAft>
                <a:buFont typeface="Arial" pitchFamily="-106" charset="0"/>
                <a:buNone/>
              </a:pPr>
              <a:t>‹#›</a:t>
            </a:fld>
            <a:r>
              <a:rPr lang="en-US" sz="1000" dirty="0">
                <a:solidFill>
                  <a:srgbClr val="50565C"/>
                </a:solidFill>
                <a:latin typeface="Calibri"/>
                <a:ea typeface="Arial" pitchFamily="-106" charset="0"/>
                <a:cs typeface="Calibri"/>
              </a:rPr>
              <a:t> | Weatherization Assistance</a:t>
            </a:r>
            <a:r>
              <a:rPr lang="en-US" sz="1000" baseline="0" dirty="0">
                <a:solidFill>
                  <a:srgbClr val="50565C"/>
                </a:solidFill>
                <a:latin typeface="Calibri"/>
                <a:ea typeface="Arial" pitchFamily="-106" charset="0"/>
                <a:cs typeface="Calibri"/>
              </a:rPr>
              <a:t> Program: State Plan Submissions</a:t>
            </a:r>
            <a:endParaRPr lang="en-US" sz="1000" dirty="0">
              <a:solidFill>
                <a:srgbClr val="50565C"/>
              </a:solidFill>
              <a:latin typeface="Calibri"/>
              <a:ea typeface="Arial" pitchFamily="-106" charset="0"/>
              <a:cs typeface="Calibri"/>
            </a:endParaRPr>
          </a:p>
        </p:txBody>
      </p:sp>
    </p:spTree>
    <p:extLst>
      <p:ext uri="{BB962C8B-B14F-4D97-AF65-F5344CB8AC3E}">
        <p14:creationId xmlns:p14="http://schemas.microsoft.com/office/powerpoint/2010/main" val="27078815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Arial "/>
          <a:ea typeface="+mj-ea"/>
          <a:cs typeface="Arial "/>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12706529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457200" rtl="0" eaLnBrk="0" fontAlgn="base" hangingPunct="0">
        <a:lnSpc>
          <a:spcPts val="2800"/>
        </a:lnSpc>
        <a:spcBef>
          <a:spcPct val="0"/>
        </a:spcBef>
        <a:spcAft>
          <a:spcPct val="0"/>
        </a:spcAft>
        <a:defRPr sz="2800" b="1" i="0" kern="1200">
          <a:solidFill>
            <a:schemeClr val="tx1"/>
          </a:solidFill>
          <a:latin typeface="Arial" pitchFamily="34" charset="0"/>
          <a:ea typeface="+mj-ea"/>
          <a:cs typeface="Arial" pitchFamily="34" charset="0"/>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1"/>
          <p:cNvGrpSpPr>
            <a:grpSpLocks/>
          </p:cNvGrpSpPr>
          <p:nvPr/>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4" y="6532122"/>
            <a:ext cx="5748865" cy="241300"/>
          </a:xfrm>
          <a:prstGeom prst="rect">
            <a:avLst/>
          </a:prstGeom>
        </p:spPr>
        <p:txBody>
          <a:bodyPr>
            <a:prstTxWarp prst="textNoShape">
              <a:avLst/>
            </a:prstTxWarp>
            <a:normAutofit/>
          </a:bodyPr>
          <a:lstStyle/>
          <a:p>
            <a:pPr marL="342900" indent="-342900" defTabSz="457200">
              <a:lnSpc>
                <a:spcPct val="90000"/>
              </a:lnSpc>
              <a:spcBef>
                <a:spcPct val="20000"/>
              </a:spcBef>
              <a:buFont typeface="Arial" pitchFamily="-106" charset="0"/>
              <a:buNone/>
              <a:defRPr/>
            </a:pPr>
            <a:fld id="{1EF35371-194E-174F-9528-630C4585B8CC}" type="slidenum">
              <a:rPr lang="en-US" sz="1000">
                <a:solidFill>
                  <a:srgbClr val="50565C"/>
                </a:solidFill>
                <a:latin typeface="Calibri"/>
                <a:ea typeface="Arial" pitchFamily="-106" charset="0"/>
                <a:cs typeface="Calibri"/>
              </a:rPr>
              <a:pPr marL="342900" indent="-342900" defTabSz="457200">
                <a:lnSpc>
                  <a:spcPct val="90000"/>
                </a:lnSpc>
                <a:spcBef>
                  <a:spcPct val="20000"/>
                </a:spcBef>
                <a:buFont typeface="Arial" pitchFamily="-106" charset="0"/>
                <a:buNone/>
                <a:defRPr/>
              </a:pPr>
              <a:t>‹#›</a:t>
            </a:fld>
            <a:r>
              <a:rPr lang="en-US" sz="1000" dirty="0">
                <a:solidFill>
                  <a:srgbClr val="50565C"/>
                </a:solidFill>
                <a:latin typeface="Calibri"/>
                <a:ea typeface="Arial" pitchFamily="-106" charset="0"/>
                <a:cs typeface="Calibri"/>
              </a:rPr>
              <a:t> | </a:t>
            </a:r>
            <a:r>
              <a:rPr lang="en-US" sz="1000" dirty="0">
                <a:solidFill>
                  <a:srgbClr val="50565C"/>
                </a:solidFill>
                <a:latin typeface="Calibri"/>
              </a:rPr>
              <a:t>Weatherization Assistance Program Quality Work Plan</a:t>
            </a:r>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381000" y="0"/>
            <a:ext cx="8305800" cy="685800"/>
          </a:xfrm>
          <a:prstGeom prst="rect">
            <a:avLst/>
          </a:prstGeom>
        </p:spPr>
        <p:txBody>
          <a:bodyPr vert="horz" lIns="91440" tIns="45720" rIns="91440" bIns="45720" rtlCol="0" anchor="ctr">
            <a:normAutofit/>
          </a:bodyPr>
          <a:lstStyle/>
          <a:p>
            <a:r>
              <a:rPr lang="en-US" dirty="0" smtClean="0"/>
              <a:t>Content</a:t>
            </a:r>
            <a:endParaRPr lang="en-US" dirty="0"/>
          </a:p>
        </p:txBody>
      </p:sp>
      <p:pic>
        <p:nvPicPr>
          <p:cNvPr id="11" name="Picture 1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8904244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timing>
    <p:tnLst>
      <p:par>
        <p:cTn id="1" dur="indefinite" restart="never" nodeType="tmRoot"/>
      </p:par>
    </p:tnLst>
  </p:timing>
  <p:txStyles>
    <p:title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1"/>
          <p:cNvGrpSpPr>
            <a:grpSpLocks/>
          </p:cNvGrpSpPr>
          <p:nvPr/>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4" y="6532122"/>
            <a:ext cx="5748865" cy="241300"/>
          </a:xfrm>
          <a:prstGeom prst="rect">
            <a:avLst/>
          </a:prstGeom>
        </p:spPr>
        <p:txBody>
          <a:bodyPr>
            <a:prstTxWarp prst="textNoShape">
              <a:avLst/>
            </a:prstTxWarp>
            <a:normAutofit/>
          </a:bodyPr>
          <a:lstStyle/>
          <a:p>
            <a:pPr marL="342900" indent="-342900" defTabSz="457200">
              <a:lnSpc>
                <a:spcPct val="90000"/>
              </a:lnSpc>
              <a:spcBef>
                <a:spcPct val="20000"/>
              </a:spcBef>
              <a:buFont typeface="Arial" pitchFamily="-106" charset="0"/>
              <a:buNone/>
              <a:defRPr/>
            </a:pPr>
            <a:fld id="{1EF35371-194E-174F-9528-630C4585B8CC}" type="slidenum">
              <a:rPr lang="en-US" sz="1000">
                <a:solidFill>
                  <a:srgbClr val="50565C"/>
                </a:solidFill>
                <a:latin typeface="Calibri"/>
                <a:ea typeface="Arial" pitchFamily="-106" charset="0"/>
                <a:cs typeface="Calibri"/>
              </a:rPr>
              <a:pPr marL="342900" indent="-342900" defTabSz="457200">
                <a:lnSpc>
                  <a:spcPct val="90000"/>
                </a:lnSpc>
                <a:spcBef>
                  <a:spcPct val="20000"/>
                </a:spcBef>
                <a:buFont typeface="Arial" pitchFamily="-106" charset="0"/>
                <a:buNone/>
                <a:defRPr/>
              </a:pPr>
              <a:t>‹#›</a:t>
            </a:fld>
            <a:r>
              <a:rPr lang="en-US" sz="1000" dirty="0">
                <a:solidFill>
                  <a:srgbClr val="50565C"/>
                </a:solidFill>
                <a:latin typeface="Calibri"/>
                <a:ea typeface="Arial" pitchFamily="-106" charset="0"/>
                <a:cs typeface="Calibri"/>
              </a:rPr>
              <a:t> | </a:t>
            </a:r>
            <a:r>
              <a:rPr lang="en-US" sz="1000" dirty="0">
                <a:solidFill>
                  <a:srgbClr val="50565C"/>
                </a:solidFill>
                <a:latin typeface="Calibri"/>
              </a:rPr>
              <a:t>Weatherization Assistance Program Quality Work Plan</a:t>
            </a:r>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381000" y="0"/>
            <a:ext cx="8305800" cy="685800"/>
          </a:xfrm>
          <a:prstGeom prst="rect">
            <a:avLst/>
          </a:prstGeom>
        </p:spPr>
        <p:txBody>
          <a:bodyPr vert="horz" lIns="91440" tIns="45720" rIns="91440" bIns="45720" rtlCol="0" anchor="ctr">
            <a:normAutofit/>
          </a:bodyPr>
          <a:lstStyle/>
          <a:p>
            <a:r>
              <a:rPr lang="en-US" dirty="0" smtClean="0"/>
              <a:t>Content</a:t>
            </a:r>
            <a:endParaRPr lang="en-US" dirty="0"/>
          </a:p>
        </p:txBody>
      </p:sp>
      <p:pic>
        <p:nvPicPr>
          <p:cNvPr id="11" name="Picture 1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846722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iming>
    <p:tnLst>
      <p:par>
        <p:cTn id="1" dur="indefinite" restart="never" nodeType="tmRoot"/>
      </p:par>
    </p:tnLst>
  </p:timing>
  <p:txStyles>
    <p:title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8600" y="4267200"/>
            <a:ext cx="3886200" cy="1441185"/>
          </a:xfrm>
          <a:prstGeom prst="rect">
            <a:avLst/>
          </a:prstGeom>
        </p:spPr>
        <p:txBody>
          <a:bodyPr/>
          <a:lstStyle/>
          <a:p>
            <a:pPr marL="0" indent="0">
              <a:buNone/>
            </a:pPr>
            <a:r>
              <a:rPr lang="en-US" sz="2000" dirty="0"/>
              <a:t>Weatherization Assistance Program</a:t>
            </a:r>
          </a:p>
        </p:txBody>
      </p:sp>
      <p:sp>
        <p:nvSpPr>
          <p:cNvPr id="3" name="Text Placeholder 2"/>
          <p:cNvSpPr>
            <a:spLocks noGrp="1"/>
          </p:cNvSpPr>
          <p:nvPr>
            <p:ph type="body" sz="quarter" idx="4294967295"/>
          </p:nvPr>
        </p:nvSpPr>
        <p:spPr>
          <a:xfrm>
            <a:off x="228600" y="4648200"/>
            <a:ext cx="3886200" cy="1676400"/>
          </a:xfrm>
          <a:prstGeom prst="rect">
            <a:avLst/>
          </a:prstGeom>
        </p:spPr>
        <p:txBody>
          <a:bodyPr/>
          <a:lstStyle/>
          <a:p>
            <a:pPr marL="0" indent="0">
              <a:buNone/>
            </a:pPr>
            <a:r>
              <a:rPr lang="en-US" sz="2800" b="1" dirty="0" smtClean="0"/>
              <a:t>WPN 17-7 Health &amp; Safety Guidance – What’s New?</a:t>
            </a:r>
            <a:endParaRPr lang="en-US" sz="2800" b="1" dirty="0"/>
          </a:p>
        </p:txBody>
      </p:sp>
    </p:spTree>
    <p:extLst>
      <p:ext uri="{BB962C8B-B14F-4D97-AF65-F5344CB8AC3E}">
        <p14:creationId xmlns:p14="http://schemas.microsoft.com/office/powerpoint/2010/main" val="208671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Definition of H&amp;S </a:t>
            </a:r>
            <a:endParaRPr lang="en-US" dirty="0"/>
          </a:p>
        </p:txBody>
      </p:sp>
      <p:sp>
        <p:nvSpPr>
          <p:cNvPr id="4" name="Content Placeholder 2"/>
          <p:cNvSpPr txBox="1">
            <a:spLocks/>
          </p:cNvSpPr>
          <p:nvPr/>
        </p:nvSpPr>
        <p:spPr bwMode="auto">
          <a:xfrm>
            <a:off x="457200" y="1524000"/>
            <a:ext cx="7848600" cy="4292600"/>
          </a:xfrm>
          <a:prstGeom prst="rect">
            <a:avLst/>
          </a:prstGeom>
          <a:noFill/>
          <a:ln w="9525">
            <a:noFill/>
            <a:miter lim="800000"/>
            <a:headEnd/>
            <a:tailEnd/>
          </a:ln>
        </p:spPr>
        <p:txBody>
          <a:bodyPr lIns="0" tIns="0" rIns="0" bIns="0">
            <a:prstTxWarp prst="textNoShape">
              <a:avLst/>
            </a:prstTxWarp>
          </a:bodyPr>
          <a:lstStyle/>
          <a:p>
            <a:pPr defTabSz="914400" eaLnBrk="0" hangingPunct="0">
              <a:spcBef>
                <a:spcPts val="600"/>
              </a:spcBef>
              <a:spcAft>
                <a:spcPts val="1800"/>
              </a:spcAft>
              <a:buClr>
                <a:schemeClr val="tx1"/>
              </a:buClr>
              <a:defRPr/>
            </a:pPr>
            <a:r>
              <a:rPr lang="en-US" sz="2400" kern="0" dirty="0" smtClean="0">
                <a:solidFill>
                  <a:srgbClr val="3C4045"/>
                </a:solidFill>
                <a:latin typeface="+mn-lt"/>
              </a:rPr>
              <a:t>WAP is primarily an energy efficiency program.</a:t>
            </a:r>
          </a:p>
          <a:p>
            <a:pPr defTabSz="914400" eaLnBrk="0" hangingPunct="0">
              <a:spcBef>
                <a:spcPts val="600"/>
              </a:spcBef>
              <a:spcAft>
                <a:spcPts val="1800"/>
              </a:spcAft>
              <a:buClr>
                <a:schemeClr val="tx1"/>
              </a:buClr>
              <a:defRPr/>
            </a:pPr>
            <a:r>
              <a:rPr lang="en-US" sz="2400" kern="0" dirty="0" smtClean="0">
                <a:solidFill>
                  <a:srgbClr val="3C4045"/>
                </a:solidFill>
                <a:latin typeface="+mn-lt"/>
                <a:ea typeface="+mn-ea"/>
                <a:cs typeface="+mn-cs"/>
              </a:rPr>
              <a:t>Health &amp; Safety measures must meet criteria:</a:t>
            </a:r>
          </a:p>
          <a:p>
            <a:pPr marL="857250" lvl="2" indent="-400050">
              <a:spcAft>
                <a:spcPts val="1800"/>
              </a:spcAft>
              <a:buClrTx/>
              <a:buAutoNum type="arabicParenBoth"/>
            </a:pPr>
            <a:r>
              <a:rPr lang="en-US" sz="2400" kern="0" dirty="0" smtClean="0">
                <a:solidFill>
                  <a:srgbClr val="3C4045"/>
                </a:solidFill>
                <a:latin typeface="+mn-lt"/>
                <a:ea typeface="+mn-ea"/>
                <a:cs typeface="+mn-cs"/>
              </a:rPr>
              <a:t>Elimination of hazards is necessary </a:t>
            </a:r>
            <a:r>
              <a:rPr lang="en-US" sz="2400" dirty="0" smtClean="0">
                <a:solidFill>
                  <a:srgbClr val="3C4045"/>
                </a:solidFill>
                <a:latin typeface="+mn-lt"/>
              </a:rPr>
              <a:t>before, or as a result of, the installation of weatherization materials; and</a:t>
            </a:r>
          </a:p>
          <a:p>
            <a:pPr marL="857250" lvl="2" indent="-400050">
              <a:spcAft>
                <a:spcPts val="1800"/>
              </a:spcAft>
              <a:buClrTx/>
              <a:buAutoNum type="arabicParenBoth"/>
            </a:pPr>
            <a:r>
              <a:rPr lang="en-US" sz="2400" dirty="0" smtClean="0">
                <a:solidFill>
                  <a:srgbClr val="3C4045"/>
                </a:solidFill>
                <a:latin typeface="+mn-lt"/>
              </a:rPr>
              <a:t>H&amp;S spending is limited (expressed as a percent of average dwelling unit costs), and the limit is reasonable in light of the primary energy conservation purpose of the Weatherization Assistance Program.</a:t>
            </a:r>
          </a:p>
          <a:p>
            <a:pPr defTabSz="914400" eaLnBrk="0" hangingPunct="0">
              <a:spcBef>
                <a:spcPts val="600"/>
              </a:spcBef>
              <a:spcAft>
                <a:spcPts val="1800"/>
              </a:spcAft>
              <a:buClr>
                <a:schemeClr val="tx1"/>
              </a:buClr>
              <a:defRPr/>
            </a:pPr>
            <a:endParaRPr lang="en-US" sz="2400" dirty="0" smtClean="0">
              <a:solidFill>
                <a:srgbClr val="3C4045"/>
              </a:solidFill>
              <a:latin typeface="+mn-lt"/>
              <a:ea typeface="+mn-ea"/>
              <a:cs typeface="+mn-cs"/>
            </a:endParaRPr>
          </a:p>
          <a:p>
            <a:pPr marL="274320" indent="-228600" fontAlgn="auto">
              <a:spcBef>
                <a:spcPts val="600"/>
              </a:spcBef>
              <a:spcAft>
                <a:spcPts val="1800"/>
              </a:spcAft>
              <a:defRPr/>
            </a:pPr>
            <a:endParaRPr lang="en-US" sz="2400" dirty="0" smtClean="0">
              <a:solidFill>
                <a:srgbClr val="3C4045"/>
              </a:solidFill>
              <a:latin typeface="+mn-lt"/>
              <a:ea typeface="+mn-ea"/>
              <a:cs typeface="+mn-cs"/>
            </a:endParaRPr>
          </a:p>
          <a:p>
            <a:pPr defTabSz="914400" eaLnBrk="0" hangingPunct="0">
              <a:spcBef>
                <a:spcPts val="1200"/>
              </a:spcBef>
              <a:spcAft>
                <a:spcPts val="1800"/>
              </a:spcAft>
              <a:buClr>
                <a:srgbClr val="8DC63F"/>
              </a:buClr>
              <a:defRPr/>
            </a:pPr>
            <a:endParaRPr lang="en-US" sz="2400" kern="0" dirty="0">
              <a:solidFill>
                <a:srgbClr val="3C4045"/>
              </a:solidFill>
              <a:latin typeface="+mn-lt"/>
            </a:endParaRPr>
          </a:p>
        </p:txBody>
      </p:sp>
    </p:spTree>
    <p:extLst>
      <p:ext uri="{BB962C8B-B14F-4D97-AF65-F5344CB8AC3E}">
        <p14:creationId xmlns:p14="http://schemas.microsoft.com/office/powerpoint/2010/main" val="4057506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3 Pieces</a:t>
            </a:r>
            <a:endParaRPr lang="en-US" dirty="0"/>
          </a:p>
        </p:txBody>
      </p:sp>
      <p:sp>
        <p:nvSpPr>
          <p:cNvPr id="3" name="Content Placeholder 2"/>
          <p:cNvSpPr>
            <a:spLocks noGrp="1"/>
          </p:cNvSpPr>
          <p:nvPr>
            <p:ph sz="quarter" idx="10"/>
          </p:nvPr>
        </p:nvSpPr>
        <p:spPr/>
        <p:txBody>
          <a:bodyPr/>
          <a:lstStyle/>
          <a:p>
            <a:r>
              <a:rPr lang="en-US" dirty="0"/>
              <a:t>What are the 3 documents that make up the official WPN </a:t>
            </a:r>
            <a:r>
              <a:rPr lang="en-US" dirty="0" smtClean="0"/>
              <a:t>17-7 </a:t>
            </a:r>
            <a:r>
              <a:rPr lang="en-US" dirty="0"/>
              <a:t>Guidance? </a:t>
            </a:r>
            <a:endParaRPr lang="en-US" dirty="0" smtClean="0"/>
          </a:p>
          <a:p>
            <a:endParaRPr lang="en-US" dirty="0"/>
          </a:p>
        </p:txBody>
      </p:sp>
    </p:spTree>
    <p:extLst>
      <p:ext uri="{BB962C8B-B14F-4D97-AF65-F5344CB8AC3E}">
        <p14:creationId xmlns:p14="http://schemas.microsoft.com/office/powerpoint/2010/main" val="3592283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3 Pieces</a:t>
            </a:r>
          </a:p>
        </p:txBody>
      </p:sp>
      <p:sp>
        <p:nvSpPr>
          <p:cNvPr id="3" name="Content Placeholder 2"/>
          <p:cNvSpPr>
            <a:spLocks noGrp="1"/>
          </p:cNvSpPr>
          <p:nvPr>
            <p:ph sz="quarter" idx="10"/>
          </p:nvPr>
        </p:nvSpPr>
        <p:spPr/>
        <p:txBody>
          <a:bodyPr/>
          <a:lstStyle/>
          <a:p>
            <a:r>
              <a:rPr lang="en-US" dirty="0" smtClean="0"/>
              <a:t>You have a </a:t>
            </a:r>
            <a:r>
              <a:rPr lang="en-US" dirty="0"/>
              <a:t>question about combustion safety in homes with fireplaces. Which piece of the guidance is the best place to look for answers?</a:t>
            </a:r>
          </a:p>
          <a:p>
            <a:endParaRPr lang="en-US" dirty="0"/>
          </a:p>
        </p:txBody>
      </p:sp>
    </p:spTree>
    <p:extLst>
      <p:ext uri="{BB962C8B-B14F-4D97-AF65-F5344CB8AC3E}">
        <p14:creationId xmlns:p14="http://schemas.microsoft.com/office/powerpoint/2010/main" val="2894652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3 Pieces</a:t>
            </a:r>
          </a:p>
        </p:txBody>
      </p:sp>
      <p:sp>
        <p:nvSpPr>
          <p:cNvPr id="3" name="Content Placeholder 2"/>
          <p:cNvSpPr>
            <a:spLocks noGrp="1"/>
          </p:cNvSpPr>
          <p:nvPr>
            <p:ph sz="quarter" idx="10"/>
          </p:nvPr>
        </p:nvSpPr>
        <p:spPr/>
        <p:txBody>
          <a:bodyPr/>
          <a:lstStyle/>
          <a:p>
            <a:r>
              <a:rPr lang="en-US" dirty="0"/>
              <a:t>Which document provides information about budget categories and definitions of H&amp;S versus IRM?</a:t>
            </a:r>
          </a:p>
          <a:p>
            <a:endParaRPr lang="en-US" dirty="0"/>
          </a:p>
        </p:txBody>
      </p:sp>
    </p:spTree>
    <p:extLst>
      <p:ext uri="{BB962C8B-B14F-4D97-AF65-F5344CB8AC3E}">
        <p14:creationId xmlns:p14="http://schemas.microsoft.com/office/powerpoint/2010/main" val="41960697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3 Pieces</a:t>
            </a:r>
          </a:p>
        </p:txBody>
      </p:sp>
      <p:sp>
        <p:nvSpPr>
          <p:cNvPr id="3" name="Content Placeholder 2"/>
          <p:cNvSpPr>
            <a:spLocks noGrp="1"/>
          </p:cNvSpPr>
          <p:nvPr>
            <p:ph sz="quarter" idx="10"/>
          </p:nvPr>
        </p:nvSpPr>
        <p:spPr/>
        <p:txBody>
          <a:bodyPr/>
          <a:lstStyle/>
          <a:p>
            <a:r>
              <a:rPr lang="en-US" dirty="0" smtClean="0"/>
              <a:t>You need guidance around asbestos siding. Which </a:t>
            </a:r>
            <a:r>
              <a:rPr lang="en-US" dirty="0"/>
              <a:t>document is most likely to provide answers?</a:t>
            </a:r>
          </a:p>
          <a:p>
            <a:endParaRPr lang="en-US" dirty="0"/>
          </a:p>
        </p:txBody>
      </p:sp>
    </p:spTree>
    <p:extLst>
      <p:ext uri="{BB962C8B-B14F-4D97-AF65-F5344CB8AC3E}">
        <p14:creationId xmlns:p14="http://schemas.microsoft.com/office/powerpoint/2010/main" val="13349699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 Support Materials</a:t>
            </a:r>
            <a:endParaRPr lang="en-US" dirty="0"/>
          </a:p>
        </p:txBody>
      </p:sp>
      <p:sp>
        <p:nvSpPr>
          <p:cNvPr id="3" name="Content Placeholder 2"/>
          <p:cNvSpPr>
            <a:spLocks noGrp="1"/>
          </p:cNvSpPr>
          <p:nvPr>
            <p:ph sz="quarter" idx="10"/>
          </p:nvPr>
        </p:nvSpPr>
        <p:spPr/>
        <p:txBody>
          <a:bodyPr/>
          <a:lstStyle/>
          <a:p>
            <a:r>
              <a:rPr lang="en-US" dirty="0" smtClean="0">
                <a:solidFill>
                  <a:srgbClr val="000000"/>
                </a:solidFill>
              </a:rPr>
              <a:t>“What’s New” summary document</a:t>
            </a:r>
          </a:p>
          <a:p>
            <a:r>
              <a:rPr lang="en-US" dirty="0" smtClean="0">
                <a:solidFill>
                  <a:srgbClr val="000000"/>
                </a:solidFill>
              </a:rPr>
              <a:t>H&amp;S Plan Template</a:t>
            </a:r>
          </a:p>
          <a:p>
            <a:r>
              <a:rPr lang="en-US" dirty="0" smtClean="0">
                <a:solidFill>
                  <a:srgbClr val="000000"/>
                </a:solidFill>
              </a:rPr>
              <a:t>H&amp;S FAQs</a:t>
            </a:r>
          </a:p>
          <a:p>
            <a:r>
              <a:rPr lang="en-US" dirty="0" smtClean="0">
                <a:solidFill>
                  <a:srgbClr val="000000"/>
                </a:solidFill>
              </a:rPr>
              <a:t>Radon Consent Form Sample Language</a:t>
            </a:r>
          </a:p>
          <a:p>
            <a:r>
              <a:rPr lang="en-US" dirty="0" smtClean="0">
                <a:solidFill>
                  <a:srgbClr val="000000"/>
                </a:solidFill>
              </a:rPr>
              <a:t>More upon request</a:t>
            </a:r>
          </a:p>
          <a:p>
            <a:endParaRPr lang="en-US" dirty="0">
              <a:solidFill>
                <a:srgbClr val="FF0000"/>
              </a:solidFill>
            </a:endParaRPr>
          </a:p>
        </p:txBody>
      </p:sp>
    </p:spTree>
    <p:extLst>
      <p:ext uri="{BB962C8B-B14F-4D97-AF65-F5344CB8AC3E}">
        <p14:creationId xmlns:p14="http://schemas.microsoft.com/office/powerpoint/2010/main" val="3754189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 What’s New Summary Document</a:t>
            </a:r>
            <a:endParaRPr lang="en-US" dirty="0"/>
          </a:p>
        </p:txBody>
      </p:sp>
      <p:sp>
        <p:nvSpPr>
          <p:cNvPr id="3" name="Content Placeholder 2"/>
          <p:cNvSpPr>
            <a:spLocks noGrp="1"/>
          </p:cNvSpPr>
          <p:nvPr>
            <p:ph sz="quarter" idx="10"/>
          </p:nvPr>
        </p:nvSpPr>
        <p:spPr>
          <a:xfrm>
            <a:off x="457200" y="1066800"/>
            <a:ext cx="4572000" cy="5029200"/>
          </a:xfrm>
        </p:spPr>
        <p:txBody>
          <a:bodyPr/>
          <a:lstStyle/>
          <a:p>
            <a:r>
              <a:rPr lang="en-US" dirty="0" smtClean="0"/>
              <a:t>6 Pages</a:t>
            </a:r>
          </a:p>
          <a:p>
            <a:r>
              <a:rPr lang="en-US" dirty="0" smtClean="0"/>
              <a:t>Covers all substantial updates</a:t>
            </a:r>
          </a:p>
          <a:p>
            <a:r>
              <a:rPr lang="en-US" dirty="0" smtClean="0"/>
              <a:t>Helpful when updating Plan</a:t>
            </a:r>
          </a:p>
          <a:p>
            <a:endParaRPr lang="en-US" dirty="0"/>
          </a:p>
        </p:txBody>
      </p:sp>
      <p:pic>
        <p:nvPicPr>
          <p:cNvPr id="4" name="Picture 3"/>
          <p:cNvPicPr>
            <a:picLocks noChangeAspect="1"/>
          </p:cNvPicPr>
          <p:nvPr/>
        </p:nvPicPr>
        <p:blipFill>
          <a:blip r:embed="rId2"/>
          <a:stretch>
            <a:fillRect/>
          </a:stretch>
        </p:blipFill>
        <p:spPr>
          <a:xfrm>
            <a:off x="4972823" y="1143000"/>
            <a:ext cx="3866377" cy="4724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1575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Health and Safety Plan Template</a:t>
            </a:r>
            <a:endParaRPr lang="en-US" dirty="0"/>
          </a:p>
        </p:txBody>
      </p:sp>
      <p:sp>
        <p:nvSpPr>
          <p:cNvPr id="3" name="Content Placeholder 2"/>
          <p:cNvSpPr>
            <a:spLocks noGrp="1"/>
          </p:cNvSpPr>
          <p:nvPr>
            <p:ph sz="quarter" idx="10"/>
          </p:nvPr>
        </p:nvSpPr>
        <p:spPr>
          <a:xfrm>
            <a:off x="457200" y="1066800"/>
            <a:ext cx="4876800" cy="5029200"/>
          </a:xfrm>
        </p:spPr>
        <p:txBody>
          <a:bodyPr/>
          <a:lstStyle/>
          <a:p>
            <a:r>
              <a:rPr lang="en-US" dirty="0" smtClean="0"/>
              <a:t>Optional</a:t>
            </a:r>
          </a:p>
          <a:p>
            <a:r>
              <a:rPr lang="en-US" dirty="0" smtClean="0"/>
              <a:t>Includes budget calculator tool</a:t>
            </a:r>
          </a:p>
          <a:p>
            <a:r>
              <a:rPr lang="en-US" dirty="0" smtClean="0"/>
              <a:t>Prompts for developing policy that complies with WPN</a:t>
            </a:r>
          </a:p>
          <a:p>
            <a:r>
              <a:rPr lang="en-US" dirty="0" smtClean="0"/>
              <a:t>Streamlines DOE review</a:t>
            </a:r>
            <a:endParaRPr lang="en-US" dirty="0"/>
          </a:p>
        </p:txBody>
      </p:sp>
      <p:pic>
        <p:nvPicPr>
          <p:cNvPr id="4" name="Picture 3"/>
          <p:cNvPicPr>
            <a:picLocks noChangeAspect="1"/>
          </p:cNvPicPr>
          <p:nvPr/>
        </p:nvPicPr>
        <p:blipFill>
          <a:blip r:embed="rId2"/>
          <a:stretch>
            <a:fillRect/>
          </a:stretch>
        </p:blipFill>
        <p:spPr>
          <a:xfrm>
            <a:off x="5181600" y="1066800"/>
            <a:ext cx="3673097"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85770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Health and Safety FAQs</a:t>
            </a:r>
            <a:endParaRPr lang="en-US" dirty="0"/>
          </a:p>
        </p:txBody>
      </p:sp>
      <p:sp>
        <p:nvSpPr>
          <p:cNvPr id="3" name="Content Placeholder 2"/>
          <p:cNvSpPr>
            <a:spLocks noGrp="1"/>
          </p:cNvSpPr>
          <p:nvPr>
            <p:ph sz="quarter" idx="10"/>
          </p:nvPr>
        </p:nvSpPr>
        <p:spPr>
          <a:xfrm>
            <a:off x="457200" y="1066800"/>
            <a:ext cx="8001000" cy="5029200"/>
          </a:xfrm>
        </p:spPr>
        <p:txBody>
          <a:bodyPr/>
          <a:lstStyle/>
          <a:p>
            <a:r>
              <a:rPr lang="en-US" dirty="0" smtClean="0"/>
              <a:t>Almost 40 pages of Q&amp;A, and growing</a:t>
            </a:r>
          </a:p>
          <a:p>
            <a:r>
              <a:rPr lang="en-US" dirty="0" smtClean="0"/>
              <a:t>Intended to address common policy and implementation questions</a:t>
            </a:r>
          </a:p>
          <a:p>
            <a:r>
              <a:rPr lang="en-US" dirty="0" smtClean="0"/>
              <a:t>Used to address comments submitted during review process – WAP network comments</a:t>
            </a:r>
          </a:p>
          <a:p>
            <a:r>
              <a:rPr lang="en-US" dirty="0" smtClean="0"/>
              <a:t>Living document, will add Q&amp;A as issues arise</a:t>
            </a:r>
          </a:p>
          <a:p>
            <a:endParaRPr lang="en-US" dirty="0"/>
          </a:p>
        </p:txBody>
      </p:sp>
    </p:spTree>
    <p:extLst>
      <p:ext uri="{BB962C8B-B14F-4D97-AF65-F5344CB8AC3E}">
        <p14:creationId xmlns:p14="http://schemas.microsoft.com/office/powerpoint/2010/main" val="15376634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Consent Form – Sample Language</a:t>
            </a:r>
            <a:endParaRPr lang="en-US" dirty="0"/>
          </a:p>
        </p:txBody>
      </p:sp>
      <p:sp>
        <p:nvSpPr>
          <p:cNvPr id="3" name="Content Placeholder 2"/>
          <p:cNvSpPr>
            <a:spLocks noGrp="1"/>
          </p:cNvSpPr>
          <p:nvPr>
            <p:ph sz="quarter" idx="10"/>
          </p:nvPr>
        </p:nvSpPr>
        <p:spPr>
          <a:xfrm>
            <a:off x="457200" y="1066800"/>
            <a:ext cx="3962400" cy="5029200"/>
          </a:xfrm>
        </p:spPr>
        <p:txBody>
          <a:bodyPr/>
          <a:lstStyle/>
          <a:p>
            <a:r>
              <a:rPr lang="en-US" dirty="0" smtClean="0"/>
              <a:t>Optional</a:t>
            </a:r>
          </a:p>
          <a:p>
            <a:r>
              <a:rPr lang="en-US" dirty="0" smtClean="0"/>
              <a:t>Editable</a:t>
            </a:r>
          </a:p>
          <a:p>
            <a:r>
              <a:rPr lang="en-US" dirty="0" smtClean="0"/>
              <a:t>Meets requirements outlined in guidance</a:t>
            </a:r>
          </a:p>
          <a:p>
            <a:endParaRPr lang="en-US" dirty="0"/>
          </a:p>
        </p:txBody>
      </p:sp>
      <p:pic>
        <p:nvPicPr>
          <p:cNvPr id="6" name="Picture 5"/>
          <p:cNvPicPr>
            <a:picLocks noChangeAspect="1"/>
          </p:cNvPicPr>
          <p:nvPr/>
        </p:nvPicPr>
        <p:blipFill>
          <a:blip r:embed="rId2"/>
          <a:stretch>
            <a:fillRect/>
          </a:stretch>
        </p:blipFill>
        <p:spPr>
          <a:xfrm>
            <a:off x="4495800" y="1066800"/>
            <a:ext cx="3895217" cy="4953000"/>
          </a:xfrm>
          <a:prstGeom prst="rect">
            <a:avLst/>
          </a:prstGeom>
        </p:spPr>
      </p:pic>
    </p:spTree>
    <p:extLst>
      <p:ext uri="{BB962C8B-B14F-4D97-AF65-F5344CB8AC3E}">
        <p14:creationId xmlns:p14="http://schemas.microsoft.com/office/powerpoint/2010/main" val="42611575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 Support Materials</a:t>
            </a:r>
            <a:endParaRPr lang="en-US" dirty="0"/>
          </a:p>
        </p:txBody>
      </p:sp>
      <p:sp>
        <p:nvSpPr>
          <p:cNvPr id="3" name="Content Placeholder 2"/>
          <p:cNvSpPr>
            <a:spLocks noGrp="1"/>
          </p:cNvSpPr>
          <p:nvPr>
            <p:ph sz="quarter" idx="10"/>
          </p:nvPr>
        </p:nvSpPr>
        <p:spPr/>
        <p:txBody>
          <a:bodyPr/>
          <a:lstStyle/>
          <a:p>
            <a:pPr marL="0" indent="0">
              <a:buNone/>
            </a:pPr>
            <a:r>
              <a:rPr lang="en-US" dirty="0" smtClean="0"/>
              <a:t>If you think of more resources, let your Project Officer know. </a:t>
            </a:r>
          </a:p>
          <a:p>
            <a:pPr marL="0" indent="0">
              <a:buNone/>
            </a:pPr>
            <a:endParaRPr lang="en-US" dirty="0"/>
          </a:p>
          <a:p>
            <a:pPr marL="0" indent="0">
              <a:buNone/>
            </a:pPr>
            <a:endParaRPr lang="en-US" dirty="0" smtClean="0"/>
          </a:p>
          <a:p>
            <a:pPr marL="0" indent="0" algn="ctr">
              <a:buNone/>
            </a:pPr>
            <a:r>
              <a:rPr lang="en-US" dirty="0" smtClean="0"/>
              <a:t>Thank You</a:t>
            </a:r>
            <a:endParaRPr lang="en-US" dirty="0"/>
          </a:p>
        </p:txBody>
      </p:sp>
    </p:spTree>
    <p:extLst>
      <p:ext uri="{BB962C8B-B14F-4D97-AF65-F5344CB8AC3E}">
        <p14:creationId xmlns:p14="http://schemas.microsoft.com/office/powerpoint/2010/main" val="258007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H&amp;S vs. IRM </a:t>
            </a:r>
            <a:endParaRPr lang="en-US" dirty="0"/>
          </a:p>
        </p:txBody>
      </p:sp>
      <p:sp>
        <p:nvSpPr>
          <p:cNvPr id="3" name="Content Placeholder 2"/>
          <p:cNvSpPr>
            <a:spLocks noGrp="1"/>
          </p:cNvSpPr>
          <p:nvPr>
            <p:ph sz="quarter" idx="10"/>
          </p:nvPr>
        </p:nvSpPr>
        <p:spPr/>
        <p:txBody>
          <a:bodyPr/>
          <a:lstStyle/>
          <a:p>
            <a:r>
              <a:rPr lang="en-US" dirty="0" smtClean="0"/>
              <a:t>Default budget category for issues is H&amp;S</a:t>
            </a:r>
          </a:p>
          <a:p>
            <a:r>
              <a:rPr lang="en-US" dirty="0" smtClean="0"/>
              <a:t>Grantees can define certain issues, and under specific conditions, as IRM</a:t>
            </a:r>
          </a:p>
          <a:p>
            <a:r>
              <a:rPr lang="en-US" dirty="0" smtClean="0"/>
              <a:t>Definition must be consistently applied for full grant period</a:t>
            </a:r>
            <a:endParaRPr lang="en-US" dirty="0"/>
          </a:p>
        </p:txBody>
      </p:sp>
    </p:spTree>
    <p:extLst>
      <p:ext uri="{BB962C8B-B14F-4D97-AF65-F5344CB8AC3E}">
        <p14:creationId xmlns:p14="http://schemas.microsoft.com/office/powerpoint/2010/main" val="2083330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H&amp;S vs. ECM </a:t>
            </a:r>
            <a:endParaRPr lang="en-US" dirty="0"/>
          </a:p>
        </p:txBody>
      </p:sp>
      <p:sp>
        <p:nvSpPr>
          <p:cNvPr id="3" name="Content Placeholder 2"/>
          <p:cNvSpPr>
            <a:spLocks noGrp="1"/>
          </p:cNvSpPr>
          <p:nvPr>
            <p:ph sz="quarter" idx="10"/>
          </p:nvPr>
        </p:nvSpPr>
        <p:spPr/>
        <p:txBody>
          <a:bodyPr/>
          <a:lstStyle/>
          <a:p>
            <a:r>
              <a:rPr lang="en-US" dirty="0" smtClean="0"/>
              <a:t>Some measures may qualify as H&amp;S or ECM (i.e., unsafe heating systems)</a:t>
            </a:r>
          </a:p>
          <a:p>
            <a:r>
              <a:rPr lang="en-US" dirty="0" smtClean="0"/>
              <a:t>MUST test cost-effectiveness first</a:t>
            </a:r>
          </a:p>
          <a:p>
            <a:pPr lvl="1"/>
            <a:r>
              <a:rPr lang="en-US" dirty="0" smtClean="0"/>
              <a:t>If SIR &gt;1, charge as ECM</a:t>
            </a:r>
          </a:p>
          <a:p>
            <a:pPr lvl="1"/>
            <a:r>
              <a:rPr lang="en-US" dirty="0" smtClean="0"/>
              <a:t>If SIR &lt;1, charge to H&amp;S budget</a:t>
            </a:r>
            <a:endParaRPr lang="en-US" dirty="0"/>
          </a:p>
        </p:txBody>
      </p:sp>
    </p:spTree>
    <p:extLst>
      <p:ext uri="{BB962C8B-B14F-4D97-AF65-F5344CB8AC3E}">
        <p14:creationId xmlns:p14="http://schemas.microsoft.com/office/powerpoint/2010/main" val="71518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Budget Management</a:t>
            </a:r>
            <a:endParaRPr lang="en-US" dirty="0"/>
          </a:p>
        </p:txBody>
      </p:sp>
      <p:sp>
        <p:nvSpPr>
          <p:cNvPr id="4" name="Content Placeholder 2"/>
          <p:cNvSpPr txBox="1">
            <a:spLocks/>
          </p:cNvSpPr>
          <p:nvPr/>
        </p:nvSpPr>
        <p:spPr bwMode="auto">
          <a:xfrm>
            <a:off x="437163" y="1338496"/>
            <a:ext cx="4672201" cy="903041"/>
          </a:xfrm>
          <a:prstGeom prst="rect">
            <a:avLst/>
          </a:prstGeom>
          <a:noFill/>
          <a:ln w="9525">
            <a:noFill/>
            <a:miter lim="800000"/>
            <a:headEnd/>
            <a:tailEnd/>
          </a:ln>
        </p:spPr>
        <p:txBody>
          <a:bodyPr lIns="0" tIns="0" rIns="0" bIns="0">
            <a:prstTxWarp prst="textNoShape">
              <a:avLst/>
            </a:prstTxWarp>
          </a:bodyPr>
          <a:lstStyle/>
          <a:p>
            <a:pPr algn="ctr" fontAlgn="auto">
              <a:spcBef>
                <a:spcPts val="600"/>
              </a:spcBef>
              <a:spcAft>
                <a:spcPts val="600"/>
              </a:spcAft>
              <a:defRPr/>
            </a:pPr>
            <a:r>
              <a:rPr lang="en-US" sz="2400" b="1" dirty="0" smtClean="0">
                <a:solidFill>
                  <a:srgbClr val="000090"/>
                </a:solidFill>
                <a:latin typeface="+mn-lt"/>
                <a:ea typeface="+mn-ea"/>
                <a:cs typeface="+mn-cs"/>
              </a:rPr>
              <a:t>H&amp;S can be a separate budget category or included in regular program operations.</a:t>
            </a:r>
          </a:p>
          <a:p>
            <a:pPr marL="274320" indent="-228600" algn="ctr" fontAlgn="auto">
              <a:spcBef>
                <a:spcPts val="600"/>
              </a:spcBef>
              <a:spcAft>
                <a:spcPts val="600"/>
              </a:spcAft>
              <a:defRPr/>
            </a:pPr>
            <a:endParaRPr lang="en-US" sz="2400" b="1" dirty="0" smtClean="0">
              <a:solidFill>
                <a:srgbClr val="000090"/>
              </a:solidFill>
              <a:latin typeface="+mn-lt"/>
              <a:ea typeface="+mn-ea"/>
              <a:cs typeface="+mn-cs"/>
            </a:endParaRPr>
          </a:p>
          <a:p>
            <a:pPr algn="ctr" defTabSz="914400" eaLnBrk="0" hangingPunct="0">
              <a:spcBef>
                <a:spcPts val="1200"/>
              </a:spcBef>
              <a:spcAft>
                <a:spcPts val="600"/>
              </a:spcAft>
              <a:buClr>
                <a:srgbClr val="8DC63F"/>
              </a:buClr>
              <a:defRPr/>
            </a:pPr>
            <a:endParaRPr lang="en-US" sz="2600" b="1" kern="0" dirty="0">
              <a:solidFill>
                <a:srgbClr val="000090"/>
              </a:solidFill>
              <a:latin typeface="+mn-lt"/>
            </a:endParaRPr>
          </a:p>
        </p:txBody>
      </p:sp>
      <p:graphicFrame>
        <p:nvGraphicFramePr>
          <p:cNvPr id="5" name="Table 4" descr="Health and safety table for separate budgets"/>
          <p:cNvGraphicFramePr>
            <a:graphicFrameLocks noGrp="1"/>
          </p:cNvGraphicFramePr>
          <p:nvPr>
            <p:extLst>
              <p:ext uri="{D42A27DB-BD31-4B8C-83A1-F6EECF244321}">
                <p14:modId xmlns:p14="http://schemas.microsoft.com/office/powerpoint/2010/main" val="4055158533"/>
              </p:ext>
            </p:extLst>
          </p:nvPr>
        </p:nvGraphicFramePr>
        <p:xfrm>
          <a:off x="417137" y="2618749"/>
          <a:ext cx="8374384" cy="2270764"/>
        </p:xfrm>
        <a:graphic>
          <a:graphicData uri="http://schemas.openxmlformats.org/drawingml/2006/table">
            <a:tbl>
              <a:tblPr firstRow="1" bandRow="1">
                <a:tableStyleId>{17292A2E-F333-43FB-9621-5CBBE7FDCDCB}</a:tableStyleId>
              </a:tblPr>
              <a:tblGrid>
                <a:gridCol w="4187192"/>
                <a:gridCol w="4187192"/>
              </a:tblGrid>
              <a:tr h="538825">
                <a:tc>
                  <a:txBody>
                    <a:bodyPr/>
                    <a:lstStyle/>
                    <a:p>
                      <a:r>
                        <a:rPr lang="en-US" dirty="0" smtClean="0"/>
                        <a:t>As regular program operations</a:t>
                      </a:r>
                      <a:endParaRPr lang="en-US" dirty="0"/>
                    </a:p>
                  </a:txBody>
                  <a:tcPr/>
                </a:tc>
                <a:tc>
                  <a:txBody>
                    <a:bodyPr/>
                    <a:lstStyle/>
                    <a:p>
                      <a:r>
                        <a:rPr lang="en-US" dirty="0" smtClean="0"/>
                        <a:t>As separate H&amp;S budget category</a:t>
                      </a:r>
                      <a:endParaRPr lang="en-US" dirty="0"/>
                    </a:p>
                  </a:txBody>
                  <a:tcPr/>
                </a:tc>
              </a:tr>
              <a:tr h="1731939">
                <a:tc>
                  <a:txBody>
                    <a:bodyPr/>
                    <a:lstStyle/>
                    <a:p>
                      <a:pPr marL="274320" indent="-274320">
                        <a:buFont typeface="Arial"/>
                        <a:buChar char="•"/>
                      </a:pPr>
                      <a:r>
                        <a:rPr lang="en-US" dirty="0" smtClean="0"/>
                        <a:t>Included in cost per unit calculations</a:t>
                      </a:r>
                    </a:p>
                    <a:p>
                      <a:pPr marL="274320" indent="-274320">
                        <a:buFont typeface="Arial"/>
                        <a:buChar char="•"/>
                      </a:pPr>
                      <a:r>
                        <a:rPr lang="en-US" dirty="0" smtClean="0"/>
                        <a:t>Must</a:t>
                      </a:r>
                      <a:r>
                        <a:rPr lang="en-US" baseline="0" dirty="0" smtClean="0"/>
                        <a:t> be cost-justified by energy audit</a:t>
                      </a:r>
                    </a:p>
                    <a:p>
                      <a:pPr marL="274320" indent="-274320">
                        <a:buFont typeface="Arial"/>
                        <a:buChar char="•"/>
                      </a:pPr>
                      <a:endParaRPr lang="en-US" dirty="0"/>
                    </a:p>
                  </a:txBody>
                  <a:tcPr/>
                </a:tc>
                <a:tc>
                  <a:txBody>
                    <a:bodyPr/>
                    <a:lstStyle/>
                    <a:p>
                      <a:pPr marL="274320" indent="-274320">
                        <a:buFont typeface="Arial"/>
                        <a:buChar char="•"/>
                      </a:pPr>
                      <a:r>
                        <a:rPr lang="en-US" dirty="0" smtClean="0"/>
                        <a:t>H&amp;S measures can be isolated from energy efficiency costs during program evaluations</a:t>
                      </a:r>
                    </a:p>
                    <a:p>
                      <a:pPr marL="274320" indent="-274320">
                        <a:buFont typeface="Arial"/>
                        <a:buChar char="•"/>
                      </a:pPr>
                      <a:r>
                        <a:rPr lang="en-US" dirty="0" smtClean="0"/>
                        <a:t>Must not be cost-justified</a:t>
                      </a:r>
                    </a:p>
                    <a:p>
                      <a:pPr marL="274320" indent="-274320">
                        <a:buFont typeface="Arial"/>
                        <a:buChar char="•"/>
                      </a:pPr>
                      <a:r>
                        <a:rPr lang="en-US" dirty="0" smtClean="0"/>
                        <a:t>Not included in per unit calculations</a:t>
                      </a:r>
                      <a:endParaRPr lang="en-US" dirty="0"/>
                    </a:p>
                  </a:txBody>
                  <a:tcPr/>
                </a:tc>
              </a:tr>
            </a:tbl>
          </a:graphicData>
        </a:graphic>
      </p:graphicFrame>
      <p:sp>
        <p:nvSpPr>
          <p:cNvPr id="6" name="Content Placeholder 2"/>
          <p:cNvSpPr txBox="1">
            <a:spLocks/>
          </p:cNvSpPr>
          <p:nvPr/>
        </p:nvSpPr>
        <p:spPr bwMode="auto">
          <a:xfrm>
            <a:off x="1188335" y="5244712"/>
            <a:ext cx="6238459" cy="903041"/>
          </a:xfrm>
          <a:prstGeom prst="rect">
            <a:avLst/>
          </a:prstGeom>
          <a:noFill/>
          <a:ln w="9525">
            <a:noFill/>
            <a:miter lim="800000"/>
            <a:headEnd/>
            <a:tailEnd/>
          </a:ln>
        </p:spPr>
        <p:txBody>
          <a:bodyPr lIns="0" tIns="0" rIns="0" bIns="0">
            <a:prstTxWarp prst="textNoShape">
              <a:avLst/>
            </a:prstTxWarp>
          </a:bodyPr>
          <a:lstStyle/>
          <a:p>
            <a:pPr algn="ctr" fontAlgn="auto">
              <a:spcBef>
                <a:spcPts val="600"/>
              </a:spcBef>
              <a:spcAft>
                <a:spcPts val="600"/>
              </a:spcAft>
              <a:defRPr/>
            </a:pPr>
            <a:r>
              <a:rPr lang="en-US" sz="2400" b="1" dirty="0" smtClean="0">
                <a:solidFill>
                  <a:srgbClr val="000090"/>
                </a:solidFill>
                <a:latin typeface="+mn-lt"/>
                <a:ea typeface="+mn-ea"/>
                <a:cs typeface="+mn-cs"/>
              </a:rPr>
              <a:t>Set average expenditure limits as percentage of average cost per dwelling.</a:t>
            </a:r>
          </a:p>
          <a:p>
            <a:pPr marL="274320" indent="-228600" algn="ctr" fontAlgn="auto">
              <a:spcBef>
                <a:spcPts val="600"/>
              </a:spcBef>
              <a:spcAft>
                <a:spcPts val="600"/>
              </a:spcAft>
              <a:defRPr/>
            </a:pPr>
            <a:endParaRPr lang="en-US" sz="2400" b="1" dirty="0" smtClean="0">
              <a:solidFill>
                <a:srgbClr val="000090"/>
              </a:solidFill>
              <a:latin typeface="+mn-lt"/>
              <a:ea typeface="+mn-ea"/>
              <a:cs typeface="+mn-cs"/>
            </a:endParaRPr>
          </a:p>
          <a:p>
            <a:pPr algn="ctr" defTabSz="914400" eaLnBrk="0" hangingPunct="0">
              <a:spcBef>
                <a:spcPts val="1200"/>
              </a:spcBef>
              <a:spcAft>
                <a:spcPts val="600"/>
              </a:spcAft>
              <a:buClr>
                <a:srgbClr val="8DC63F"/>
              </a:buClr>
              <a:defRPr/>
            </a:pPr>
            <a:endParaRPr lang="en-US" sz="2600" b="1" kern="0" dirty="0">
              <a:solidFill>
                <a:srgbClr val="000090"/>
              </a:solidFill>
              <a:latin typeface="+mn-lt"/>
            </a:endParaRPr>
          </a:p>
        </p:txBody>
      </p:sp>
    </p:spTree>
    <p:extLst>
      <p:ext uri="{BB962C8B-B14F-4D97-AF65-F5344CB8AC3E}">
        <p14:creationId xmlns:p14="http://schemas.microsoft.com/office/powerpoint/2010/main" val="230317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Budget Management</a:t>
            </a:r>
            <a:endParaRPr lang="en-US" dirty="0"/>
          </a:p>
        </p:txBody>
      </p:sp>
      <p:sp>
        <p:nvSpPr>
          <p:cNvPr id="4" name="Content Placeholder 2"/>
          <p:cNvSpPr txBox="1">
            <a:spLocks/>
          </p:cNvSpPr>
          <p:nvPr/>
        </p:nvSpPr>
        <p:spPr bwMode="auto">
          <a:xfrm>
            <a:off x="441702" y="1318647"/>
            <a:ext cx="7848600" cy="4292600"/>
          </a:xfrm>
          <a:prstGeom prst="rect">
            <a:avLst/>
          </a:prstGeom>
          <a:noFill/>
          <a:ln w="9525">
            <a:noFill/>
            <a:miter lim="800000"/>
            <a:headEnd/>
            <a:tailEnd/>
          </a:ln>
        </p:spPr>
        <p:txBody>
          <a:bodyPr lIns="0" tIns="0" rIns="0" bIns="0">
            <a:prstTxWarp prst="textNoShape">
              <a:avLst/>
            </a:prstTxWarp>
          </a:bodyPr>
          <a:lstStyle/>
          <a:p>
            <a:pPr fontAlgn="auto">
              <a:spcBef>
                <a:spcPts val="600"/>
              </a:spcBef>
              <a:spcAft>
                <a:spcPts val="600"/>
              </a:spcAft>
              <a:defRPr/>
            </a:pPr>
            <a:r>
              <a:rPr lang="en-US" sz="2400" b="1" dirty="0" smtClean="0">
                <a:solidFill>
                  <a:srgbClr val="000090"/>
                </a:solidFill>
                <a:latin typeface="+mn-lt"/>
                <a:ea typeface="+mn-ea"/>
                <a:cs typeface="+mn-cs"/>
              </a:rPr>
              <a:t>H&amp;S Plans must include justification for H&amp;S expenditure limit.</a:t>
            </a:r>
          </a:p>
          <a:p>
            <a:pPr marL="274320" indent="-228600" fontAlgn="auto">
              <a:spcBef>
                <a:spcPts val="600"/>
              </a:spcBef>
              <a:spcAft>
                <a:spcPts val="600"/>
              </a:spcAft>
              <a:buFont typeface="Arial"/>
              <a:buChar char="•"/>
              <a:defRPr/>
            </a:pPr>
            <a:r>
              <a:rPr lang="en-US" sz="2400" dirty="0" smtClean="0">
                <a:solidFill>
                  <a:srgbClr val="3C4045"/>
                </a:solidFill>
                <a:latin typeface="+mn-lt"/>
                <a:ea typeface="+mn-ea"/>
                <a:cs typeface="+mn-cs"/>
              </a:rPr>
              <a:t>DOE does not impose a spending cap on H&amp;S.</a:t>
            </a:r>
          </a:p>
          <a:p>
            <a:pPr marL="274320" indent="-228600" fontAlgn="auto">
              <a:spcBef>
                <a:spcPts val="600"/>
              </a:spcBef>
              <a:spcAft>
                <a:spcPts val="600"/>
              </a:spcAft>
              <a:buFont typeface="Arial"/>
              <a:buChar char="•"/>
              <a:defRPr/>
            </a:pPr>
            <a:r>
              <a:rPr lang="en-US" sz="2400" dirty="0" smtClean="0">
                <a:solidFill>
                  <a:srgbClr val="3C4045"/>
                </a:solidFill>
                <a:latin typeface="+mn-lt"/>
                <a:ea typeface="+mn-ea"/>
                <a:cs typeface="+mn-cs"/>
              </a:rPr>
              <a:t>Even if the request is 0, justification is required.</a:t>
            </a:r>
          </a:p>
          <a:p>
            <a:pPr marL="274320" indent="-228600" fontAlgn="auto">
              <a:spcBef>
                <a:spcPts val="600"/>
              </a:spcBef>
              <a:spcAft>
                <a:spcPts val="600"/>
              </a:spcAft>
              <a:buFont typeface="Arial"/>
              <a:buChar char="•"/>
              <a:defRPr/>
            </a:pPr>
            <a:r>
              <a:rPr lang="en-US" sz="2400" dirty="0" smtClean="0">
                <a:solidFill>
                  <a:srgbClr val="3C4045"/>
                </a:solidFill>
                <a:latin typeface="+mn-lt"/>
                <a:ea typeface="+mn-ea"/>
                <a:cs typeface="+mn-cs"/>
              </a:rPr>
              <a:t>Provide past H&amp;S budget request and actual spent.</a:t>
            </a:r>
          </a:p>
          <a:p>
            <a:pPr marL="274320" indent="-228600" fontAlgn="auto">
              <a:spcBef>
                <a:spcPts val="600"/>
              </a:spcBef>
              <a:spcAft>
                <a:spcPts val="600"/>
              </a:spcAft>
              <a:buFont typeface="Arial"/>
              <a:buChar char="•"/>
              <a:defRPr/>
            </a:pPr>
            <a:r>
              <a:rPr lang="en-US" sz="2400" dirty="0" smtClean="0">
                <a:solidFill>
                  <a:srgbClr val="3C4045"/>
                </a:solidFill>
                <a:latin typeface="+mn-lt"/>
                <a:ea typeface="+mn-ea"/>
                <a:cs typeface="+mn-cs"/>
              </a:rPr>
              <a:t>Include a cost breakdown of what would normally be done for H&amp;S in the average home.</a:t>
            </a:r>
          </a:p>
          <a:p>
            <a:pPr marL="274320" indent="-228600" fontAlgn="auto">
              <a:spcBef>
                <a:spcPts val="600"/>
              </a:spcBef>
              <a:spcAft>
                <a:spcPts val="600"/>
              </a:spcAft>
              <a:buFont typeface="Arial"/>
              <a:buChar char="•"/>
              <a:defRPr/>
            </a:pPr>
            <a:r>
              <a:rPr lang="en-US" sz="2400" dirty="0" smtClean="0">
                <a:solidFill>
                  <a:srgbClr val="3C4045"/>
                </a:solidFill>
                <a:latin typeface="+mn-lt"/>
                <a:ea typeface="+mn-ea"/>
                <a:cs typeface="+mn-cs"/>
              </a:rPr>
              <a:t>Show any changes from previous years.</a:t>
            </a:r>
          </a:p>
          <a:p>
            <a:pPr algn="ctr" fontAlgn="auto">
              <a:spcBef>
                <a:spcPts val="600"/>
              </a:spcBef>
              <a:spcAft>
                <a:spcPts val="600"/>
              </a:spcAft>
              <a:defRPr/>
            </a:pPr>
            <a:r>
              <a:rPr lang="en-US" sz="2400" b="1" dirty="0" smtClean="0">
                <a:solidFill>
                  <a:srgbClr val="000090"/>
                </a:solidFill>
                <a:latin typeface="+mn-lt"/>
                <a:ea typeface="+mn-ea"/>
                <a:cs typeface="+mn-cs"/>
              </a:rPr>
              <a:t>DOE will determine if costs are reasonable based on each grantee’s justification.</a:t>
            </a:r>
          </a:p>
          <a:p>
            <a:pPr marL="274320" indent="-228600" fontAlgn="auto">
              <a:spcBef>
                <a:spcPts val="600"/>
              </a:spcBef>
              <a:spcAft>
                <a:spcPts val="600"/>
              </a:spcAft>
              <a:defRPr/>
            </a:pPr>
            <a:endParaRPr lang="en-US" sz="2400" dirty="0" smtClean="0">
              <a:latin typeface="+mn-lt"/>
              <a:ea typeface="+mn-ea"/>
              <a:cs typeface="+mn-cs"/>
            </a:endParaRPr>
          </a:p>
          <a:p>
            <a:pPr defTabSz="914400" eaLnBrk="0" hangingPunct="0">
              <a:spcBef>
                <a:spcPts val="1200"/>
              </a:spcBef>
              <a:spcAft>
                <a:spcPts val="600"/>
              </a:spcAft>
              <a:buClr>
                <a:srgbClr val="8DC63F"/>
              </a:buClr>
              <a:defRPr/>
            </a:pPr>
            <a:endParaRPr lang="en-US" sz="2600" kern="0" dirty="0">
              <a:solidFill>
                <a:srgbClr val="333333"/>
              </a:solidFill>
              <a:latin typeface="+mn-lt"/>
            </a:endParaRPr>
          </a:p>
        </p:txBody>
      </p:sp>
    </p:spTree>
    <p:extLst>
      <p:ext uri="{BB962C8B-B14F-4D97-AF65-F5344CB8AC3E}">
        <p14:creationId xmlns:p14="http://schemas.microsoft.com/office/powerpoint/2010/main" val="62555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Budget Management</a:t>
            </a:r>
            <a:endParaRPr lang="en-US" dirty="0"/>
          </a:p>
        </p:txBody>
      </p:sp>
      <p:sp>
        <p:nvSpPr>
          <p:cNvPr id="3" name="Content Placeholder 2"/>
          <p:cNvSpPr>
            <a:spLocks noGrp="1"/>
          </p:cNvSpPr>
          <p:nvPr>
            <p:ph sz="quarter" idx="10"/>
          </p:nvPr>
        </p:nvSpPr>
        <p:spPr/>
        <p:txBody>
          <a:bodyPr/>
          <a:lstStyle/>
          <a:p>
            <a:pPr marL="0" indent="0">
              <a:buNone/>
            </a:pPr>
            <a:r>
              <a:rPr lang="en-US" dirty="0" smtClean="0"/>
              <a:t>Client file documentation must show costs in </a:t>
            </a:r>
          </a:p>
          <a:p>
            <a:pPr marL="0" indent="0">
              <a:buNone/>
            </a:pPr>
            <a:r>
              <a:rPr lang="en-US" dirty="0" smtClean="0"/>
              <a:t>appropriate budget categories.</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77777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Hazard Identification and Notification </a:t>
            </a:r>
            <a:endParaRPr lang="en-US" sz="2400" dirty="0"/>
          </a:p>
        </p:txBody>
      </p:sp>
      <p:sp>
        <p:nvSpPr>
          <p:cNvPr id="3" name="Content Placeholder 2"/>
          <p:cNvSpPr>
            <a:spLocks noGrp="1"/>
          </p:cNvSpPr>
          <p:nvPr>
            <p:ph sz="quarter" idx="10"/>
          </p:nvPr>
        </p:nvSpPr>
        <p:spPr/>
        <p:txBody>
          <a:bodyPr/>
          <a:lstStyle/>
          <a:p>
            <a:pPr marL="0" indent="0">
              <a:buNone/>
            </a:pPr>
            <a:r>
              <a:rPr lang="en-US" dirty="0" smtClean="0"/>
              <a:t>Client/landlord/property manager must be notified </a:t>
            </a:r>
          </a:p>
          <a:p>
            <a:pPr marL="0" indent="0">
              <a:buNone/>
            </a:pPr>
            <a:r>
              <a:rPr lang="en-US" dirty="0"/>
              <a:t>i</a:t>
            </a:r>
            <a:r>
              <a:rPr lang="en-US" dirty="0" smtClean="0"/>
              <a:t>n writing of:</a:t>
            </a:r>
          </a:p>
          <a:p>
            <a:r>
              <a:rPr lang="en-US" dirty="0" smtClean="0"/>
              <a:t>Any hazards identified which will lead to deferral, and</a:t>
            </a:r>
          </a:p>
          <a:p>
            <a:r>
              <a:rPr lang="en-US" dirty="0" smtClean="0"/>
              <a:t>All </a:t>
            </a:r>
            <a:r>
              <a:rPr lang="en-US" u="sng" dirty="0" smtClean="0"/>
              <a:t>testing results</a:t>
            </a:r>
            <a:r>
              <a:rPr lang="en-US" dirty="0" smtClean="0"/>
              <a:t>,* regardless if they will lead to deferral.</a:t>
            </a:r>
          </a:p>
          <a:p>
            <a:endParaRPr lang="en-US" dirty="0"/>
          </a:p>
          <a:p>
            <a:endParaRPr lang="en-US" dirty="0" smtClean="0"/>
          </a:p>
          <a:p>
            <a:pPr marL="0" indent="0">
              <a:buNone/>
            </a:pPr>
            <a:endParaRPr lang="en-US" dirty="0" smtClean="0"/>
          </a:p>
          <a:p>
            <a:pPr marL="0" indent="0">
              <a:buNone/>
            </a:pPr>
            <a:endParaRPr lang="en-US" dirty="0" smtClean="0"/>
          </a:p>
          <a:p>
            <a:pPr marL="0" indent="0">
              <a:buNone/>
            </a:pPr>
            <a:r>
              <a:rPr lang="en-US" sz="2000" dirty="0" smtClean="0"/>
              <a:t>* Testing results does not refer to standard combustion safety and other regular testing. Testing results refers to things like lead paint testing, testing of suspected asbestos containing materials (ACMs), and radon testing.</a:t>
            </a:r>
            <a:endParaRPr lang="en-US" sz="2000"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05750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Procedures</a:t>
            </a:r>
            <a:endParaRPr lang="en-US" dirty="0"/>
          </a:p>
        </p:txBody>
      </p:sp>
      <p:sp>
        <p:nvSpPr>
          <p:cNvPr id="3" name="Content Placeholder 2"/>
          <p:cNvSpPr>
            <a:spLocks noGrp="1"/>
          </p:cNvSpPr>
          <p:nvPr>
            <p:ph sz="quarter" idx="10"/>
          </p:nvPr>
        </p:nvSpPr>
        <p:spPr/>
        <p:txBody>
          <a:bodyPr/>
          <a:lstStyle/>
          <a:p>
            <a:r>
              <a:rPr lang="en-US" dirty="0" smtClean="0"/>
              <a:t>Procedures detailing how crews handle problems discovered during testing</a:t>
            </a:r>
          </a:p>
          <a:p>
            <a:r>
              <a:rPr lang="en-US" dirty="0" smtClean="0"/>
              <a:t>Applies to Combustion Gases, and when other life-threatening hazards are observed</a:t>
            </a:r>
          </a:p>
          <a:p>
            <a:r>
              <a:rPr lang="en-US" dirty="0" smtClean="0"/>
              <a:t>Specific protocols for hazards requiring immediate response</a:t>
            </a:r>
            <a:endParaRPr lang="en-US" dirty="0"/>
          </a:p>
        </p:txBody>
      </p:sp>
      <p:sp>
        <p:nvSpPr>
          <p:cNvPr id="5" name="TextBox 4"/>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nvGrpSpPr>
          <p:cNvPr id="6" name="Group 5"/>
          <p:cNvGrpSpPr/>
          <p:nvPr/>
        </p:nvGrpSpPr>
        <p:grpSpPr>
          <a:xfrm>
            <a:off x="6477000" y="0"/>
            <a:ext cx="2707743" cy="2438400"/>
            <a:chOff x="6477000" y="0"/>
            <a:chExt cx="2707743" cy="2438400"/>
          </a:xfrm>
        </p:grpSpPr>
        <p:sp>
          <p:nvSpPr>
            <p:cNvPr id="7" name="Diagonal Stripe 6"/>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39846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Review</a:t>
            </a:r>
            <a:endParaRPr lang="en-US" dirty="0"/>
          </a:p>
        </p:txBody>
      </p:sp>
      <p:sp>
        <p:nvSpPr>
          <p:cNvPr id="3" name="Content Placeholder 2"/>
          <p:cNvSpPr>
            <a:spLocks noGrp="1"/>
          </p:cNvSpPr>
          <p:nvPr>
            <p:ph sz="quarter" idx="10"/>
          </p:nvPr>
        </p:nvSpPr>
        <p:spPr/>
        <p:txBody>
          <a:bodyPr/>
          <a:lstStyle/>
          <a:p>
            <a:pPr marL="0" indent="0">
              <a:buNone/>
            </a:pPr>
            <a:r>
              <a:rPr lang="en-US" dirty="0" smtClean="0"/>
              <a:t>Which of these document is the BEST place to look for guidance specific to special considerations re: space heaters?</a:t>
            </a:r>
          </a:p>
          <a:p>
            <a:r>
              <a:rPr lang="en-US" dirty="0" smtClean="0"/>
              <a:t>17-7 Guidance Narrative</a:t>
            </a:r>
          </a:p>
          <a:p>
            <a:r>
              <a:rPr lang="en-US" dirty="0" smtClean="0"/>
              <a:t>08-4 Space Heater Policy</a:t>
            </a:r>
          </a:p>
          <a:p>
            <a:r>
              <a:rPr lang="en-US" dirty="0" smtClean="0"/>
              <a:t>17-7 Table of Issues</a:t>
            </a:r>
          </a:p>
          <a:p>
            <a:r>
              <a:rPr lang="en-US" dirty="0" smtClean="0"/>
              <a:t>17-7 Attachment A</a:t>
            </a:r>
            <a:endParaRPr lang="en-US" dirty="0"/>
          </a:p>
        </p:txBody>
      </p:sp>
    </p:spTree>
    <p:extLst>
      <p:ext uri="{BB962C8B-B14F-4D97-AF65-F5344CB8AC3E}">
        <p14:creationId xmlns:p14="http://schemas.microsoft.com/office/powerpoint/2010/main" val="19831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Review</a:t>
            </a:r>
            <a:endParaRPr lang="en-US" dirty="0"/>
          </a:p>
        </p:txBody>
      </p:sp>
      <p:sp>
        <p:nvSpPr>
          <p:cNvPr id="3" name="Content Placeholder 2"/>
          <p:cNvSpPr>
            <a:spLocks noGrp="1"/>
          </p:cNvSpPr>
          <p:nvPr>
            <p:ph sz="quarter" idx="10"/>
          </p:nvPr>
        </p:nvSpPr>
        <p:spPr/>
        <p:txBody>
          <a:bodyPr/>
          <a:lstStyle/>
          <a:p>
            <a:pPr marL="0" indent="0">
              <a:buNone/>
            </a:pPr>
            <a:r>
              <a:rPr lang="en-US" dirty="0" smtClean="0"/>
              <a:t>According to 10-CFR 440, what criteria must measures meet to qualify as H&amp;S measures?</a:t>
            </a:r>
          </a:p>
          <a:p>
            <a:pPr marL="514350" indent="-514350">
              <a:buFont typeface="+mj-lt"/>
              <a:buAutoNum type="arabicPeriod"/>
            </a:pPr>
            <a:endParaRPr lang="en-US" dirty="0"/>
          </a:p>
          <a:p>
            <a:pPr marL="514350" indent="-514350">
              <a:buFont typeface="+mj-lt"/>
              <a:buAutoNum type="arabicPeriod"/>
            </a:pPr>
            <a:r>
              <a:rPr lang="en-US" dirty="0" smtClean="0"/>
              <a:t>____________________________</a:t>
            </a:r>
          </a:p>
          <a:p>
            <a:pPr marL="514350" indent="-514350">
              <a:buFont typeface="+mj-lt"/>
              <a:buAutoNum type="arabicPeriod"/>
            </a:pPr>
            <a:r>
              <a:rPr lang="en-US" dirty="0" smtClean="0"/>
              <a:t>____________________________</a:t>
            </a:r>
            <a:endParaRPr lang="en-US" dirty="0"/>
          </a:p>
        </p:txBody>
      </p:sp>
    </p:spTree>
    <p:extLst>
      <p:ext uri="{BB962C8B-B14F-4D97-AF65-F5344CB8AC3E}">
        <p14:creationId xmlns:p14="http://schemas.microsoft.com/office/powerpoint/2010/main" val="111070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this presentation</a:t>
            </a:r>
            <a:endParaRPr lang="en-US" dirty="0"/>
          </a:p>
        </p:txBody>
      </p:sp>
      <p:sp>
        <p:nvSpPr>
          <p:cNvPr id="3" name="Content Placeholder 2"/>
          <p:cNvSpPr>
            <a:spLocks noGrp="1"/>
          </p:cNvSpPr>
          <p:nvPr>
            <p:ph sz="quarter" idx="10"/>
          </p:nvPr>
        </p:nvSpPr>
        <p:spPr/>
        <p:txBody>
          <a:bodyPr/>
          <a:lstStyle/>
          <a:p>
            <a:r>
              <a:rPr lang="en-US" dirty="0" smtClean="0"/>
              <a:t>This presentation includes notes that are necessary to understanding the slides.</a:t>
            </a:r>
          </a:p>
          <a:p>
            <a:r>
              <a:rPr lang="en-US" dirty="0" smtClean="0"/>
              <a:t>Please view the presentation in a mode that allows the notes to be seen and be sure to read all the way to the bottom of the notes for each slide.</a:t>
            </a:r>
          </a:p>
          <a:p>
            <a:r>
              <a:rPr lang="en-US" dirty="0" smtClean="0"/>
              <a:t>This is the full version of the presentation and is meant for those requiring a comprehensive review of both the overall purpose of the health and safety guidance and a full training on the changes in the current version.</a:t>
            </a:r>
          </a:p>
          <a:p>
            <a:r>
              <a:rPr lang="en-US" dirty="0" smtClean="0"/>
              <a:t>If you would like a shorter version of this presentation, use the “WPN 17-7 Skinny Version”</a:t>
            </a:r>
            <a:endParaRPr lang="en-US" dirty="0"/>
          </a:p>
        </p:txBody>
      </p:sp>
    </p:spTree>
    <p:extLst>
      <p:ext uri="{BB962C8B-B14F-4D97-AF65-F5344CB8AC3E}">
        <p14:creationId xmlns:p14="http://schemas.microsoft.com/office/powerpoint/2010/main" val="158112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Review</a:t>
            </a:r>
            <a:endParaRPr lang="en-US" dirty="0"/>
          </a:p>
        </p:txBody>
      </p:sp>
      <p:sp>
        <p:nvSpPr>
          <p:cNvPr id="3" name="Content Placeholder 2"/>
          <p:cNvSpPr>
            <a:spLocks noGrp="1"/>
          </p:cNvSpPr>
          <p:nvPr>
            <p:ph sz="quarter" idx="10"/>
          </p:nvPr>
        </p:nvSpPr>
        <p:spPr/>
        <p:txBody>
          <a:bodyPr/>
          <a:lstStyle/>
          <a:p>
            <a:r>
              <a:rPr lang="en-US" dirty="0" smtClean="0"/>
              <a:t>A primary heating system is found to be unsafe. What must be done before the unit can be replaced with H&amp;S dollars?</a:t>
            </a:r>
            <a:endParaRPr lang="en-US" dirty="0"/>
          </a:p>
        </p:txBody>
      </p:sp>
    </p:spTree>
    <p:extLst>
      <p:ext uri="{BB962C8B-B14F-4D97-AF65-F5344CB8AC3E}">
        <p14:creationId xmlns:p14="http://schemas.microsoft.com/office/powerpoint/2010/main" val="25792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Piece by Piece – Table of Issues</a:t>
            </a:r>
            <a:endParaRPr lang="en-US" dirty="0"/>
          </a:p>
        </p:txBody>
      </p:sp>
      <p:pic>
        <p:nvPicPr>
          <p:cNvPr id="5" name="Picture 4"/>
          <p:cNvPicPr>
            <a:picLocks noChangeAspect="1"/>
          </p:cNvPicPr>
          <p:nvPr/>
        </p:nvPicPr>
        <p:blipFill>
          <a:blip r:embed="rId3"/>
          <a:stretch>
            <a:fillRect/>
          </a:stretch>
        </p:blipFill>
        <p:spPr>
          <a:xfrm>
            <a:off x="304800" y="990600"/>
            <a:ext cx="3153383" cy="1905000"/>
          </a:xfrm>
          <a:prstGeom prst="rect">
            <a:avLst/>
          </a:prstGeom>
          <a:ln>
            <a:solidFill>
              <a:srgbClr val="3C4045"/>
            </a:solidFill>
          </a:ln>
        </p:spPr>
      </p:pic>
      <p:sp>
        <p:nvSpPr>
          <p:cNvPr id="11" name="Content Placeholder 2"/>
          <p:cNvSpPr txBox="1">
            <a:spLocks/>
          </p:cNvSpPr>
          <p:nvPr/>
        </p:nvSpPr>
        <p:spPr>
          <a:xfrm>
            <a:off x="3810000" y="1143000"/>
            <a:ext cx="4953000" cy="5029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2400" dirty="0" smtClean="0">
                <a:latin typeface="Arial"/>
                <a:cs typeface="Arial"/>
              </a:rPr>
              <a:t>Updates to Issue Titles</a:t>
            </a:r>
          </a:p>
          <a:p>
            <a:pPr marL="171450" indent="-171450">
              <a:buFont typeface="Arial"/>
              <a:buChar char="•"/>
            </a:pPr>
            <a:r>
              <a:rPr lang="en-US" sz="2400" dirty="0" smtClean="0">
                <a:latin typeface="Arial"/>
                <a:cs typeface="Arial"/>
              </a:rPr>
              <a:t>Updates to specific issues</a:t>
            </a:r>
          </a:p>
        </p:txBody>
      </p:sp>
    </p:spTree>
    <p:extLst>
      <p:ext uri="{BB962C8B-B14F-4D97-AF65-F5344CB8AC3E}">
        <p14:creationId xmlns:p14="http://schemas.microsoft.com/office/powerpoint/2010/main" val="128945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a:t>
            </a:r>
            <a:r>
              <a:rPr lang="en-US" dirty="0" smtClean="0">
                <a:solidFill>
                  <a:srgbClr val="FF0000"/>
                </a:solidFill>
              </a:rPr>
              <a:t>11-6</a:t>
            </a:r>
            <a:r>
              <a:rPr lang="en-US" dirty="0" smtClean="0"/>
              <a:t> Issues List</a:t>
            </a:r>
            <a:endParaRPr lang="en-US" dirty="0"/>
          </a:p>
        </p:txBody>
      </p:sp>
      <p:sp>
        <p:nvSpPr>
          <p:cNvPr id="5"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other than knob and tube wiring</a:t>
            </a:r>
          </a:p>
          <a:p>
            <a:pPr marL="171450" indent="-171450">
              <a:buFont typeface="Arial"/>
              <a:buChar char="•"/>
            </a:pPr>
            <a:r>
              <a:rPr lang="en-US" sz="1600" dirty="0" smtClean="0">
                <a:latin typeface="Arial"/>
                <a:cs typeface="Arial"/>
              </a:rPr>
              <a:t>Electrical – knob and tube wiring</a:t>
            </a:r>
          </a:p>
          <a:p>
            <a:pPr marL="171450" indent="-171450">
              <a:buFont typeface="Arial"/>
              <a:buChar char="•"/>
            </a:pPr>
            <a:r>
              <a:rPr lang="en-US" sz="1600"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dirty="0" smtClean="0">
                <a:latin typeface="Arial"/>
                <a:cs typeface="Arial"/>
              </a:rPr>
              <a:t>Solid Fuel Heating</a:t>
            </a:r>
          </a:p>
          <a:p>
            <a:pPr marL="171450" indent="-171450">
              <a:buFont typeface="Arial"/>
              <a:buChar char="•"/>
            </a:pPr>
            <a:r>
              <a:rPr lang="en-US" sz="1600" dirty="0" smtClean="0">
                <a:latin typeface="Arial"/>
                <a:cs typeface="Arial"/>
              </a:rPr>
              <a:t>Space Heaters, stand alone electric</a:t>
            </a:r>
          </a:p>
          <a:p>
            <a:pPr marL="171450" indent="-171450">
              <a:buFont typeface="Arial"/>
              <a:buChar char="•"/>
            </a:pPr>
            <a:r>
              <a:rPr lang="en-US" sz="1600" dirty="0" smtClean="0">
                <a:latin typeface="Arial"/>
                <a:cs typeface="Arial"/>
              </a:rPr>
              <a:t>Space Heaters, unvented combustion</a:t>
            </a:r>
          </a:p>
          <a:p>
            <a:pPr marL="171450" indent="-171450">
              <a:buFont typeface="Arial"/>
              <a:buChar char="•"/>
            </a:pPr>
            <a:r>
              <a:rPr lang="en-US" sz="1600"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Tree>
    <p:extLst>
      <p:ext uri="{BB962C8B-B14F-4D97-AF65-F5344CB8AC3E}">
        <p14:creationId xmlns:p14="http://schemas.microsoft.com/office/powerpoint/2010/main" val="100911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17-7 Issues List Updates</a:t>
            </a:r>
            <a:endParaRPr lang="en-US" dirty="0"/>
          </a:p>
        </p:txBody>
      </p:sp>
      <p:sp>
        <p:nvSpPr>
          <p:cNvPr id="5" name="Content Placeholder 2"/>
          <p:cNvSpPr txBox="1">
            <a:spLocks/>
          </p:cNvSpPr>
          <p:nvPr/>
        </p:nvSpPr>
        <p:spPr>
          <a:xfrm>
            <a:off x="152400" y="9906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other than knob and tube wiring</a:t>
            </a:r>
          </a:p>
          <a:p>
            <a:pPr marL="171450" indent="-171450">
              <a:buFont typeface="Arial"/>
              <a:buChar char="•"/>
            </a:pPr>
            <a:r>
              <a:rPr lang="en-US" sz="1600" dirty="0" smtClean="0">
                <a:latin typeface="Arial"/>
                <a:cs typeface="Arial"/>
              </a:rPr>
              <a:t>Electrical – knob and tube wiring</a:t>
            </a:r>
          </a:p>
          <a:p>
            <a:pPr marL="171450" indent="-171450">
              <a:buFont typeface="Arial"/>
              <a:buChar char="•"/>
            </a:pPr>
            <a:r>
              <a:rPr lang="en-US" sz="1600"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dirty="0" smtClean="0">
                <a:latin typeface="Arial"/>
                <a:cs typeface="Arial"/>
              </a:rPr>
              <a:t>Solid Fuel Heating</a:t>
            </a:r>
          </a:p>
          <a:p>
            <a:pPr marL="171450" indent="-171450">
              <a:buFont typeface="Arial"/>
              <a:buChar char="•"/>
            </a:pPr>
            <a:r>
              <a:rPr lang="en-US" sz="1600" dirty="0" smtClean="0">
                <a:latin typeface="Arial"/>
                <a:cs typeface="Arial"/>
              </a:rPr>
              <a:t>Space Heaters, stand alone electric</a:t>
            </a:r>
          </a:p>
          <a:p>
            <a:pPr marL="171450" indent="-171450">
              <a:buFont typeface="Arial"/>
              <a:buChar char="•"/>
            </a:pPr>
            <a:r>
              <a:rPr lang="en-US" sz="1600" dirty="0" smtClean="0">
                <a:latin typeface="Arial"/>
                <a:cs typeface="Arial"/>
              </a:rPr>
              <a:t>Space Heaters, unvented combustion</a:t>
            </a:r>
          </a:p>
          <a:p>
            <a:pPr marL="171450" indent="-171450">
              <a:buFont typeface="Arial"/>
              <a:buChar char="•"/>
            </a:pPr>
            <a:r>
              <a:rPr lang="en-US" sz="1600"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16" name="Oval 15"/>
          <p:cNvSpPr/>
          <p:nvPr/>
        </p:nvSpPr>
        <p:spPr>
          <a:xfrm>
            <a:off x="152400" y="9906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7980" y="3505200"/>
            <a:ext cx="26670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91000" y="1752600"/>
            <a:ext cx="26670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endCxn id="17" idx="0"/>
          </p:cNvCxnSpPr>
          <p:nvPr/>
        </p:nvCxnSpPr>
        <p:spPr>
          <a:xfrm flipH="1">
            <a:off x="1361480" y="1905000"/>
            <a:ext cx="412870" cy="1600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1752600"/>
            <a:ext cx="6096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6477000" y="0"/>
            <a:ext cx="2707743" cy="2438400"/>
            <a:chOff x="6477000" y="0"/>
            <a:chExt cx="2707743" cy="2438400"/>
          </a:xfrm>
        </p:grpSpPr>
        <p:sp>
          <p:nvSpPr>
            <p:cNvPr id="25" name="Diagonal Stripe 2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2119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strike="sngStrike"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other than knob and tube wiring</a:t>
            </a:r>
          </a:p>
          <a:p>
            <a:pPr marL="171450" indent="-171450">
              <a:buFont typeface="Arial"/>
              <a:buChar char="•"/>
            </a:pPr>
            <a:r>
              <a:rPr lang="en-US" sz="1600" dirty="0" smtClean="0">
                <a:latin typeface="Arial"/>
                <a:cs typeface="Arial"/>
              </a:rPr>
              <a:t>Electrical – knob and tube wiring</a:t>
            </a:r>
          </a:p>
          <a:p>
            <a:pPr marL="171450" indent="-171450">
              <a:buFont typeface="Arial"/>
              <a:buChar char="•"/>
            </a:pPr>
            <a:r>
              <a:rPr lang="en-US" sz="1600"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dirty="0" smtClean="0">
                <a:latin typeface="Arial"/>
                <a:cs typeface="Arial"/>
              </a:rPr>
              <a:t>Solid Fuel Heating</a:t>
            </a:r>
          </a:p>
          <a:p>
            <a:pPr marL="171450" indent="-171450">
              <a:buFont typeface="Arial"/>
              <a:buChar char="•"/>
            </a:pPr>
            <a:r>
              <a:rPr lang="en-US" sz="1600" dirty="0" smtClean="0">
                <a:latin typeface="Arial"/>
                <a:cs typeface="Arial"/>
              </a:rPr>
              <a:t>Space Heaters, stand alone electric</a:t>
            </a:r>
          </a:p>
          <a:p>
            <a:pPr marL="171450" indent="-171450">
              <a:buFont typeface="Arial"/>
              <a:buChar char="•"/>
            </a:pPr>
            <a:r>
              <a:rPr lang="en-US" sz="1600" dirty="0" smtClean="0">
                <a:latin typeface="Arial"/>
                <a:cs typeface="Arial"/>
              </a:rPr>
              <a:t>Space Heaters, unvented combustion</a:t>
            </a:r>
          </a:p>
          <a:p>
            <a:pPr marL="171450" indent="-171450">
              <a:buFont typeface="Arial"/>
              <a:buChar char="•"/>
            </a:pPr>
            <a:r>
              <a:rPr lang="en-US" sz="1600"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grpSp>
        <p:nvGrpSpPr>
          <p:cNvPr id="14" name="Group 13"/>
          <p:cNvGrpSpPr/>
          <p:nvPr/>
        </p:nvGrpSpPr>
        <p:grpSpPr>
          <a:xfrm>
            <a:off x="152400" y="1905000"/>
            <a:ext cx="4267200" cy="2590800"/>
            <a:chOff x="152400" y="2286000"/>
            <a:chExt cx="4267200" cy="2590800"/>
          </a:xfrm>
        </p:grpSpPr>
        <p:cxnSp>
          <p:nvCxnSpPr>
            <p:cNvPr id="7" name="Straight Arrow Connector 6"/>
            <p:cNvCxnSpPr/>
            <p:nvPr/>
          </p:nvCxnSpPr>
          <p:spPr>
            <a:xfrm flipV="1">
              <a:off x="3352800" y="2286000"/>
              <a:ext cx="1066800" cy="1752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52400" y="3962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p:nvPr/>
        </p:nvSpPr>
        <p:spPr>
          <a:xfrm>
            <a:off x="0" y="914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6477000" y="0"/>
            <a:ext cx="2707743" cy="2438400"/>
            <a:chOff x="6477000" y="0"/>
            <a:chExt cx="2707743" cy="2438400"/>
          </a:xfrm>
        </p:grpSpPr>
        <p:sp>
          <p:nvSpPr>
            <p:cNvPr id="11" name="Diagonal Stripe 10"/>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89280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grpSp>
        <p:nvGrpSpPr>
          <p:cNvPr id="12" name="Group 11"/>
          <p:cNvGrpSpPr/>
          <p:nvPr/>
        </p:nvGrpSpPr>
        <p:grpSpPr>
          <a:xfrm>
            <a:off x="6477000" y="0"/>
            <a:ext cx="2707743" cy="2438400"/>
            <a:chOff x="6477000" y="0"/>
            <a:chExt cx="2707743" cy="2438400"/>
          </a:xfrm>
        </p:grpSpPr>
        <p:sp>
          <p:nvSpPr>
            <p:cNvPr id="13" name="Diagonal Stripe 12"/>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grpSp>
        <p:nvGrpSpPr>
          <p:cNvPr id="4" name="Group 3"/>
          <p:cNvGrpSpPr/>
          <p:nvPr/>
        </p:nvGrpSpPr>
        <p:grpSpPr>
          <a:xfrm>
            <a:off x="0" y="1143000"/>
            <a:ext cx="8686800" cy="5410200"/>
            <a:chOff x="0" y="1143000"/>
            <a:chExt cx="8686800" cy="5410200"/>
          </a:xfrm>
        </p:grpSpPr>
        <p:grpSp>
          <p:nvGrpSpPr>
            <p:cNvPr id="3" name="Group 2"/>
            <p:cNvGrpSpPr/>
            <p:nvPr/>
          </p:nvGrpSpPr>
          <p:grpSpPr>
            <a:xfrm>
              <a:off x="0" y="1143000"/>
              <a:ext cx="8686800" cy="5410200"/>
              <a:chOff x="0" y="838200"/>
              <a:chExt cx="8686800" cy="5410200"/>
            </a:xfrm>
          </p:grpSpPr>
          <p:sp>
            <p:nvSpPr>
              <p:cNvPr id="15"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strike="sngStrike"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other than knob and tube wiring</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knob and tube wiring</a:t>
                </a:r>
              </a:p>
              <a:p>
                <a:pPr marL="171450" indent="-171450">
                  <a:buFont typeface="Arial"/>
                  <a:buChar char="•"/>
                </a:pPr>
                <a:r>
                  <a:rPr lang="en-US" sz="1600"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dirty="0" smtClean="0">
                    <a:latin typeface="Arial"/>
                    <a:cs typeface="Arial"/>
                  </a:rPr>
                  <a:t>Solid Fuel Heating</a:t>
                </a:r>
              </a:p>
              <a:p>
                <a:pPr marL="171450" indent="-171450">
                  <a:buFont typeface="Arial"/>
                  <a:buChar char="•"/>
                </a:pPr>
                <a:r>
                  <a:rPr lang="en-US" sz="1600" dirty="0" smtClean="0">
                    <a:latin typeface="Arial"/>
                    <a:cs typeface="Arial"/>
                  </a:rPr>
                  <a:t>Space Heaters, stand alone electric</a:t>
                </a:r>
              </a:p>
              <a:p>
                <a:pPr marL="171450" indent="-171450">
                  <a:buFont typeface="Arial"/>
                  <a:buChar char="•"/>
                </a:pPr>
                <a:r>
                  <a:rPr lang="en-US" sz="1600" dirty="0" smtClean="0">
                    <a:latin typeface="Arial"/>
                    <a:cs typeface="Arial"/>
                  </a:rPr>
                  <a:t>Space Heaters, unvented combustion</a:t>
                </a:r>
              </a:p>
              <a:p>
                <a:pPr marL="171450" indent="-171450">
                  <a:buFont typeface="Arial"/>
                  <a:buChar char="•"/>
                </a:pPr>
                <a:r>
                  <a:rPr lang="en-US" sz="1600"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18" name="Oval 17"/>
              <p:cNvSpPr/>
              <p:nvPr/>
            </p:nvSpPr>
            <p:spPr>
              <a:xfrm>
                <a:off x="152400" y="3581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0" y="914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p:cNvSpPr/>
            <p:nvPr/>
          </p:nvSpPr>
          <p:spPr>
            <a:xfrm>
              <a:off x="152400" y="46482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30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grpSp>
        <p:nvGrpSpPr>
          <p:cNvPr id="12" name="Group 11"/>
          <p:cNvGrpSpPr/>
          <p:nvPr/>
        </p:nvGrpSpPr>
        <p:grpSpPr>
          <a:xfrm>
            <a:off x="6477000" y="0"/>
            <a:ext cx="2707743" cy="2438400"/>
            <a:chOff x="6477000" y="0"/>
            <a:chExt cx="2707743" cy="2438400"/>
          </a:xfrm>
        </p:grpSpPr>
        <p:sp>
          <p:nvSpPr>
            <p:cNvPr id="13" name="Diagonal Stripe 12"/>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grpSp>
        <p:nvGrpSpPr>
          <p:cNvPr id="3" name="Group 2"/>
          <p:cNvGrpSpPr/>
          <p:nvPr/>
        </p:nvGrpSpPr>
        <p:grpSpPr>
          <a:xfrm>
            <a:off x="0" y="1143000"/>
            <a:ext cx="8686800" cy="5410200"/>
            <a:chOff x="0" y="1143000"/>
            <a:chExt cx="8686800" cy="5410200"/>
          </a:xfrm>
        </p:grpSpPr>
        <p:grpSp>
          <p:nvGrpSpPr>
            <p:cNvPr id="15" name="Group 14"/>
            <p:cNvGrpSpPr/>
            <p:nvPr/>
          </p:nvGrpSpPr>
          <p:grpSpPr>
            <a:xfrm>
              <a:off x="0" y="1143000"/>
              <a:ext cx="8686800" cy="5410200"/>
              <a:chOff x="0" y="1143000"/>
              <a:chExt cx="8686800" cy="5410200"/>
            </a:xfrm>
          </p:grpSpPr>
          <p:grpSp>
            <p:nvGrpSpPr>
              <p:cNvPr id="16" name="Group 15"/>
              <p:cNvGrpSpPr/>
              <p:nvPr/>
            </p:nvGrpSpPr>
            <p:grpSpPr>
              <a:xfrm>
                <a:off x="0" y="1143000"/>
                <a:ext cx="8686800" cy="5410200"/>
                <a:chOff x="0" y="838200"/>
                <a:chExt cx="8686800" cy="5410200"/>
              </a:xfrm>
            </p:grpSpPr>
            <p:sp>
              <p:nvSpPr>
                <p:cNvPr id="18"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strike="sngStrike"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other than knob and tube wiring</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knob and tube wiring</a:t>
                  </a:r>
                </a:p>
                <a:p>
                  <a:pPr marL="171450" indent="-171450">
                    <a:buFont typeface="Arial"/>
                    <a:buChar char="•"/>
                  </a:pPr>
                  <a:r>
                    <a:rPr lang="en-US" sz="1600" strike="sngStrike"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dirty="0" smtClean="0">
                      <a:latin typeface="Arial"/>
                      <a:cs typeface="Arial"/>
                    </a:rPr>
                    <a:t>Solid Fuel Heating</a:t>
                  </a:r>
                </a:p>
                <a:p>
                  <a:pPr marL="171450" indent="-171450">
                    <a:buFont typeface="Arial"/>
                    <a:buChar char="•"/>
                  </a:pPr>
                  <a:r>
                    <a:rPr lang="en-US" sz="1600" dirty="0" smtClean="0">
                      <a:latin typeface="Arial"/>
                      <a:cs typeface="Arial"/>
                    </a:rPr>
                    <a:t>Space Heaters, stand alone electric</a:t>
                  </a:r>
                </a:p>
                <a:p>
                  <a:pPr marL="171450" indent="-171450">
                    <a:buFont typeface="Arial"/>
                    <a:buChar char="•"/>
                  </a:pPr>
                  <a:r>
                    <a:rPr lang="en-US" sz="1600" dirty="0" smtClean="0">
                      <a:latin typeface="Arial"/>
                      <a:cs typeface="Arial"/>
                    </a:rPr>
                    <a:t>Space Heaters, unvented combustion</a:t>
                  </a:r>
                </a:p>
                <a:p>
                  <a:pPr marL="171450" indent="-171450">
                    <a:buFont typeface="Arial"/>
                    <a:buChar char="•"/>
                  </a:pPr>
                  <a:r>
                    <a:rPr lang="en-US" sz="1600"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19" name="Oval 18"/>
                <p:cNvSpPr/>
                <p:nvPr/>
              </p:nvSpPr>
              <p:spPr>
                <a:xfrm>
                  <a:off x="152400" y="3581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0" y="914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Oval 16"/>
              <p:cNvSpPr/>
              <p:nvPr/>
            </p:nvSpPr>
            <p:spPr>
              <a:xfrm>
                <a:off x="152400" y="46482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Oval 20"/>
            <p:cNvSpPr/>
            <p:nvPr/>
          </p:nvSpPr>
          <p:spPr>
            <a:xfrm>
              <a:off x="0" y="5257800"/>
              <a:ext cx="19050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761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grpSp>
        <p:nvGrpSpPr>
          <p:cNvPr id="14" name="Group 13"/>
          <p:cNvGrpSpPr/>
          <p:nvPr/>
        </p:nvGrpSpPr>
        <p:grpSpPr>
          <a:xfrm>
            <a:off x="6477000" y="0"/>
            <a:ext cx="2707743" cy="2438400"/>
            <a:chOff x="6477000" y="0"/>
            <a:chExt cx="2707743" cy="2438400"/>
          </a:xfrm>
        </p:grpSpPr>
        <p:sp>
          <p:nvSpPr>
            <p:cNvPr id="15" name="Diagonal Stripe 1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grpSp>
        <p:nvGrpSpPr>
          <p:cNvPr id="3" name="Group 2"/>
          <p:cNvGrpSpPr/>
          <p:nvPr/>
        </p:nvGrpSpPr>
        <p:grpSpPr>
          <a:xfrm>
            <a:off x="0" y="990600"/>
            <a:ext cx="8686800" cy="5410200"/>
            <a:chOff x="0" y="990600"/>
            <a:chExt cx="8686800" cy="5410200"/>
          </a:xfrm>
        </p:grpSpPr>
        <p:grpSp>
          <p:nvGrpSpPr>
            <p:cNvPr id="17" name="Group 16"/>
            <p:cNvGrpSpPr/>
            <p:nvPr/>
          </p:nvGrpSpPr>
          <p:grpSpPr>
            <a:xfrm>
              <a:off x="0" y="990600"/>
              <a:ext cx="8686800" cy="5410200"/>
              <a:chOff x="0" y="1143000"/>
              <a:chExt cx="8686800" cy="5410200"/>
            </a:xfrm>
          </p:grpSpPr>
          <p:grpSp>
            <p:nvGrpSpPr>
              <p:cNvPr id="18" name="Group 17"/>
              <p:cNvGrpSpPr/>
              <p:nvPr/>
            </p:nvGrpSpPr>
            <p:grpSpPr>
              <a:xfrm>
                <a:off x="0" y="1143000"/>
                <a:ext cx="8686800" cy="5410200"/>
                <a:chOff x="0" y="1143000"/>
                <a:chExt cx="8686800" cy="5410200"/>
              </a:xfrm>
            </p:grpSpPr>
            <p:grpSp>
              <p:nvGrpSpPr>
                <p:cNvPr id="20" name="Group 19"/>
                <p:cNvGrpSpPr/>
                <p:nvPr/>
              </p:nvGrpSpPr>
              <p:grpSpPr>
                <a:xfrm>
                  <a:off x="0" y="1143000"/>
                  <a:ext cx="8686800" cy="5410200"/>
                  <a:chOff x="0" y="838200"/>
                  <a:chExt cx="8686800" cy="5410200"/>
                </a:xfrm>
              </p:grpSpPr>
              <p:sp>
                <p:nvSpPr>
                  <p:cNvPr id="22"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strike="sngStrike"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other than knob and tube wiring</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knob and tube wiring</a:t>
                    </a:r>
                  </a:p>
                  <a:p>
                    <a:pPr marL="171450" indent="-171450">
                      <a:buFont typeface="Arial"/>
                      <a:buChar char="•"/>
                    </a:pPr>
                    <a:r>
                      <a:rPr lang="en-US" sz="1600" strike="sngStrike"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strike="sngStrike" dirty="0" smtClean="0">
                        <a:latin typeface="Arial"/>
                        <a:cs typeface="Arial"/>
                      </a:rPr>
                      <a:t>Solid Fuel Heating</a:t>
                    </a:r>
                  </a:p>
                  <a:p>
                    <a:pPr marL="171450" indent="-171450">
                      <a:buFont typeface="Arial"/>
                      <a:buChar char="•"/>
                    </a:pPr>
                    <a:r>
                      <a:rPr lang="en-US" sz="1600" strike="sngStrike" dirty="0" smtClean="0">
                        <a:latin typeface="Arial"/>
                        <a:cs typeface="Arial"/>
                      </a:rPr>
                      <a:t>Space Heaters, stand alone electric</a:t>
                    </a:r>
                  </a:p>
                  <a:p>
                    <a:pPr marL="171450" indent="-171450">
                      <a:buFont typeface="Arial"/>
                      <a:buChar char="•"/>
                    </a:pPr>
                    <a:r>
                      <a:rPr lang="en-US" sz="1600" strike="sngStrike" dirty="0" smtClean="0">
                        <a:latin typeface="Arial"/>
                        <a:cs typeface="Arial"/>
                      </a:rPr>
                      <a:t>Space Heaters, unvented combustion</a:t>
                    </a:r>
                  </a:p>
                  <a:p>
                    <a:pPr marL="171450" indent="-171450">
                      <a:buFont typeface="Arial"/>
                      <a:buChar char="•"/>
                    </a:pPr>
                    <a:r>
                      <a:rPr lang="en-US" sz="1600" strike="sngStrike"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23" name="Oval 22"/>
                  <p:cNvSpPr/>
                  <p:nvPr/>
                </p:nvSpPr>
                <p:spPr>
                  <a:xfrm>
                    <a:off x="152400" y="3581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0" y="914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Oval 20"/>
                <p:cNvSpPr/>
                <p:nvPr/>
              </p:nvSpPr>
              <p:spPr>
                <a:xfrm>
                  <a:off x="152400" y="46482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Oval 18"/>
              <p:cNvSpPr/>
              <p:nvPr/>
            </p:nvSpPr>
            <p:spPr>
              <a:xfrm>
                <a:off x="0" y="5257800"/>
                <a:ext cx="19050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Oval 24"/>
            <p:cNvSpPr/>
            <p:nvPr/>
          </p:nvSpPr>
          <p:spPr>
            <a:xfrm>
              <a:off x="4191000" y="3733800"/>
              <a:ext cx="4267200" cy="1295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990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grpSp>
        <p:nvGrpSpPr>
          <p:cNvPr id="14" name="Group 13"/>
          <p:cNvGrpSpPr/>
          <p:nvPr/>
        </p:nvGrpSpPr>
        <p:grpSpPr>
          <a:xfrm>
            <a:off x="6477000" y="0"/>
            <a:ext cx="2707743" cy="2438400"/>
            <a:chOff x="6477000" y="0"/>
            <a:chExt cx="2707743" cy="2438400"/>
          </a:xfrm>
        </p:grpSpPr>
        <p:sp>
          <p:nvSpPr>
            <p:cNvPr id="15" name="Diagonal Stripe 1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grpSp>
        <p:nvGrpSpPr>
          <p:cNvPr id="4" name="Group 3"/>
          <p:cNvGrpSpPr/>
          <p:nvPr/>
        </p:nvGrpSpPr>
        <p:grpSpPr>
          <a:xfrm>
            <a:off x="0" y="1066800"/>
            <a:ext cx="8686800" cy="5410200"/>
            <a:chOff x="0" y="1066800"/>
            <a:chExt cx="8686800" cy="5410200"/>
          </a:xfrm>
        </p:grpSpPr>
        <p:grpSp>
          <p:nvGrpSpPr>
            <p:cNvPr id="18" name="Group 17"/>
            <p:cNvGrpSpPr/>
            <p:nvPr/>
          </p:nvGrpSpPr>
          <p:grpSpPr>
            <a:xfrm>
              <a:off x="0" y="1066800"/>
              <a:ext cx="8686800" cy="5410200"/>
              <a:chOff x="0" y="990600"/>
              <a:chExt cx="8686800" cy="5410200"/>
            </a:xfrm>
          </p:grpSpPr>
          <p:grpSp>
            <p:nvGrpSpPr>
              <p:cNvPr id="19" name="Group 18"/>
              <p:cNvGrpSpPr/>
              <p:nvPr/>
            </p:nvGrpSpPr>
            <p:grpSpPr>
              <a:xfrm>
                <a:off x="0" y="990600"/>
                <a:ext cx="8686800" cy="5410200"/>
                <a:chOff x="0" y="1143000"/>
                <a:chExt cx="8686800" cy="5410200"/>
              </a:xfrm>
            </p:grpSpPr>
            <p:grpSp>
              <p:nvGrpSpPr>
                <p:cNvPr id="21" name="Group 20"/>
                <p:cNvGrpSpPr/>
                <p:nvPr/>
              </p:nvGrpSpPr>
              <p:grpSpPr>
                <a:xfrm>
                  <a:off x="0" y="1143000"/>
                  <a:ext cx="8686800" cy="5410200"/>
                  <a:chOff x="0" y="1143000"/>
                  <a:chExt cx="8686800" cy="5410200"/>
                </a:xfrm>
              </p:grpSpPr>
              <p:grpSp>
                <p:nvGrpSpPr>
                  <p:cNvPr id="23" name="Group 22"/>
                  <p:cNvGrpSpPr/>
                  <p:nvPr/>
                </p:nvGrpSpPr>
                <p:grpSpPr>
                  <a:xfrm>
                    <a:off x="0" y="1143000"/>
                    <a:ext cx="8686800" cy="5410200"/>
                    <a:chOff x="0" y="838200"/>
                    <a:chExt cx="8686800" cy="5410200"/>
                  </a:xfrm>
                </p:grpSpPr>
                <p:sp>
                  <p:nvSpPr>
                    <p:cNvPr id="25"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strike="sngStrike"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other than knob and tube wiring</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knob and tube wiring</a:t>
                      </a:r>
                    </a:p>
                    <a:p>
                      <a:pPr marL="171450" indent="-171450">
                        <a:buFont typeface="Arial"/>
                        <a:buChar char="•"/>
                      </a:pPr>
                      <a:r>
                        <a:rPr lang="en-US" sz="1600" strike="sngStrike"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strike="sngStrike" dirty="0" smtClean="0">
                          <a:latin typeface="Arial"/>
                          <a:cs typeface="Arial"/>
                        </a:rPr>
                        <a:t>Solid Fuel Heating</a:t>
                      </a:r>
                    </a:p>
                    <a:p>
                      <a:pPr marL="171450" indent="-171450">
                        <a:buFont typeface="Arial"/>
                        <a:buChar char="•"/>
                      </a:pPr>
                      <a:r>
                        <a:rPr lang="en-US" sz="1600" strike="sngStrike" dirty="0" smtClean="0">
                          <a:latin typeface="Arial"/>
                          <a:cs typeface="Arial"/>
                        </a:rPr>
                        <a:t>Space Heaters, stand alone electric</a:t>
                      </a:r>
                    </a:p>
                    <a:p>
                      <a:pPr marL="171450" indent="-171450">
                        <a:buFont typeface="Arial"/>
                        <a:buChar char="•"/>
                      </a:pPr>
                      <a:r>
                        <a:rPr lang="en-US" sz="1600" strike="sngStrike" dirty="0" smtClean="0">
                          <a:latin typeface="Arial"/>
                          <a:cs typeface="Arial"/>
                        </a:rPr>
                        <a:t>Space Heaters, unvented combustion</a:t>
                      </a:r>
                    </a:p>
                    <a:p>
                      <a:pPr marL="171450" indent="-171450">
                        <a:buFont typeface="Arial"/>
                        <a:buChar char="•"/>
                      </a:pPr>
                      <a:r>
                        <a:rPr lang="en-US" sz="1600" strike="sngStrike" dirty="0" smtClean="0">
                          <a:latin typeface="Arial"/>
                          <a:cs typeface="Arial"/>
                        </a:rPr>
                        <a:t>Space Heaters, vented combustion</a:t>
                      </a:r>
                    </a:p>
                    <a:p>
                      <a:pPr marL="171450" indent="-171450">
                        <a:buFont typeface="Arial"/>
                        <a:buChar char="•"/>
                      </a:pPr>
                      <a:r>
                        <a:rPr lang="en-US" sz="1600" strike="sngStrike"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26" name="Oval 25"/>
                    <p:cNvSpPr/>
                    <p:nvPr/>
                  </p:nvSpPr>
                  <p:spPr>
                    <a:xfrm>
                      <a:off x="152400" y="3581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0" y="914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Oval 23"/>
                  <p:cNvSpPr/>
                  <p:nvPr/>
                </p:nvSpPr>
                <p:spPr>
                  <a:xfrm>
                    <a:off x="152400" y="46482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Oval 21"/>
                <p:cNvSpPr/>
                <p:nvPr/>
              </p:nvSpPr>
              <p:spPr>
                <a:xfrm>
                  <a:off x="0" y="5257800"/>
                  <a:ext cx="19050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p:cNvSpPr/>
              <p:nvPr/>
            </p:nvSpPr>
            <p:spPr>
              <a:xfrm>
                <a:off x="4191000" y="3733800"/>
                <a:ext cx="4267200" cy="1295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Oval 27"/>
            <p:cNvSpPr/>
            <p:nvPr/>
          </p:nvSpPr>
          <p:spPr>
            <a:xfrm>
              <a:off x="4343400" y="4876800"/>
              <a:ext cx="32766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441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grpSp>
        <p:nvGrpSpPr>
          <p:cNvPr id="15" name="Group 14"/>
          <p:cNvGrpSpPr/>
          <p:nvPr/>
        </p:nvGrpSpPr>
        <p:grpSpPr>
          <a:xfrm>
            <a:off x="6477000" y="0"/>
            <a:ext cx="2707743" cy="2438400"/>
            <a:chOff x="6477000" y="0"/>
            <a:chExt cx="2707743" cy="2438400"/>
          </a:xfrm>
        </p:grpSpPr>
        <p:sp>
          <p:nvSpPr>
            <p:cNvPr id="16" name="Diagonal Stripe 15"/>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grpSp>
        <p:nvGrpSpPr>
          <p:cNvPr id="18" name="Group 17"/>
          <p:cNvGrpSpPr/>
          <p:nvPr/>
        </p:nvGrpSpPr>
        <p:grpSpPr>
          <a:xfrm>
            <a:off x="0" y="1066800"/>
            <a:ext cx="8686800" cy="5410200"/>
            <a:chOff x="0" y="1066800"/>
            <a:chExt cx="8686800" cy="5410200"/>
          </a:xfrm>
        </p:grpSpPr>
        <p:grpSp>
          <p:nvGrpSpPr>
            <p:cNvPr id="19" name="Group 18"/>
            <p:cNvGrpSpPr/>
            <p:nvPr/>
          </p:nvGrpSpPr>
          <p:grpSpPr>
            <a:xfrm>
              <a:off x="0" y="1066800"/>
              <a:ext cx="8686800" cy="5410200"/>
              <a:chOff x="0" y="990600"/>
              <a:chExt cx="8686800" cy="5410200"/>
            </a:xfrm>
          </p:grpSpPr>
          <p:grpSp>
            <p:nvGrpSpPr>
              <p:cNvPr id="21" name="Group 20"/>
              <p:cNvGrpSpPr/>
              <p:nvPr/>
            </p:nvGrpSpPr>
            <p:grpSpPr>
              <a:xfrm>
                <a:off x="0" y="990600"/>
                <a:ext cx="8686800" cy="5410200"/>
                <a:chOff x="0" y="1143000"/>
                <a:chExt cx="8686800" cy="5410200"/>
              </a:xfrm>
            </p:grpSpPr>
            <p:grpSp>
              <p:nvGrpSpPr>
                <p:cNvPr id="23" name="Group 22"/>
                <p:cNvGrpSpPr/>
                <p:nvPr/>
              </p:nvGrpSpPr>
              <p:grpSpPr>
                <a:xfrm>
                  <a:off x="0" y="1143000"/>
                  <a:ext cx="8686800" cy="5410200"/>
                  <a:chOff x="0" y="1143000"/>
                  <a:chExt cx="8686800" cy="5410200"/>
                </a:xfrm>
              </p:grpSpPr>
              <p:grpSp>
                <p:nvGrpSpPr>
                  <p:cNvPr id="25" name="Group 24"/>
                  <p:cNvGrpSpPr/>
                  <p:nvPr/>
                </p:nvGrpSpPr>
                <p:grpSpPr>
                  <a:xfrm>
                    <a:off x="0" y="1143000"/>
                    <a:ext cx="8686800" cy="5410200"/>
                    <a:chOff x="0" y="838200"/>
                    <a:chExt cx="8686800" cy="5410200"/>
                  </a:xfrm>
                </p:grpSpPr>
                <p:sp>
                  <p:nvSpPr>
                    <p:cNvPr id="27"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strike="sngStrike"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strike="sngStrike"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other than knob and tube wiring</a:t>
                      </a:r>
                    </a:p>
                    <a:p>
                      <a:pPr marL="171450" indent="-171450">
                        <a:buFont typeface="Arial"/>
                        <a:buChar char="•"/>
                      </a:pPr>
                      <a:r>
                        <a:rPr lang="en-US" sz="1600" dirty="0" smtClean="0">
                          <a:latin typeface="Arial"/>
                          <a:cs typeface="Arial"/>
                        </a:rPr>
                        <a:t>Electrical – </a:t>
                      </a:r>
                      <a:r>
                        <a:rPr lang="en-US" sz="1600" strike="sngStrike" dirty="0" smtClean="0">
                          <a:latin typeface="Arial"/>
                          <a:cs typeface="Arial"/>
                        </a:rPr>
                        <a:t>knob and tube wiring</a:t>
                      </a:r>
                    </a:p>
                    <a:p>
                      <a:pPr marL="171450" indent="-171450">
                        <a:buFont typeface="Arial"/>
                        <a:buChar char="•"/>
                      </a:pPr>
                      <a:r>
                        <a:rPr lang="en-US" sz="1600" strike="sngStrike"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strike="sngStrike" dirty="0" smtClean="0">
                          <a:latin typeface="Arial"/>
                          <a:cs typeface="Arial"/>
                        </a:rPr>
                        <a:t>Solid Fuel Heating</a:t>
                      </a:r>
                    </a:p>
                    <a:p>
                      <a:pPr marL="171450" indent="-171450">
                        <a:buFont typeface="Arial"/>
                        <a:buChar char="•"/>
                      </a:pPr>
                      <a:r>
                        <a:rPr lang="en-US" sz="1600" strike="sngStrike" dirty="0" smtClean="0">
                          <a:latin typeface="Arial"/>
                          <a:cs typeface="Arial"/>
                        </a:rPr>
                        <a:t>Space Heaters, stand alone electric</a:t>
                      </a:r>
                    </a:p>
                    <a:p>
                      <a:pPr marL="171450" indent="-171450">
                        <a:buFont typeface="Arial"/>
                        <a:buChar char="•"/>
                      </a:pPr>
                      <a:r>
                        <a:rPr lang="en-US" sz="1600" strike="sngStrike" dirty="0" smtClean="0">
                          <a:latin typeface="Arial"/>
                          <a:cs typeface="Arial"/>
                        </a:rPr>
                        <a:t>Space Heaters, unvented combustion</a:t>
                      </a:r>
                    </a:p>
                    <a:p>
                      <a:pPr marL="171450" indent="-171450">
                        <a:buFont typeface="Arial"/>
                        <a:buChar char="•"/>
                      </a:pPr>
                      <a:r>
                        <a:rPr lang="en-US" sz="1600" strike="sngStrike" dirty="0" smtClean="0">
                          <a:latin typeface="Arial"/>
                          <a:cs typeface="Arial"/>
                        </a:rPr>
                        <a:t>Space Heaters, vented combustion</a:t>
                      </a:r>
                    </a:p>
                    <a:p>
                      <a:pPr marL="171450" indent="-171450">
                        <a:buFont typeface="Arial"/>
                        <a:buChar char="•"/>
                      </a:pPr>
                      <a:r>
                        <a:rPr lang="en-US" sz="1600" strike="sngStrike"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
                  <p:nvSpPr>
                    <p:cNvPr id="28" name="Oval 27"/>
                    <p:cNvSpPr/>
                    <p:nvPr/>
                  </p:nvSpPr>
                  <p:spPr>
                    <a:xfrm>
                      <a:off x="152400" y="3581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0" y="9144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Oval 25"/>
                  <p:cNvSpPr/>
                  <p:nvPr/>
                </p:nvSpPr>
                <p:spPr>
                  <a:xfrm>
                    <a:off x="152400" y="4648200"/>
                    <a:ext cx="42672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Oval 23"/>
                <p:cNvSpPr/>
                <p:nvPr/>
              </p:nvSpPr>
              <p:spPr>
                <a:xfrm>
                  <a:off x="0" y="5257800"/>
                  <a:ext cx="19050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Oval 21"/>
              <p:cNvSpPr/>
              <p:nvPr/>
            </p:nvSpPr>
            <p:spPr>
              <a:xfrm>
                <a:off x="4191000" y="3733800"/>
                <a:ext cx="4267200" cy="1295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p:cNvSpPr/>
            <p:nvPr/>
          </p:nvSpPr>
          <p:spPr>
            <a:xfrm>
              <a:off x="4343400" y="4876800"/>
              <a:ext cx="32766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Oval 29"/>
          <p:cNvSpPr/>
          <p:nvPr/>
        </p:nvSpPr>
        <p:spPr>
          <a:xfrm>
            <a:off x="4419600" y="2971800"/>
            <a:ext cx="28194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23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a:t>
            </a:r>
            <a:endParaRPr lang="en-US" dirty="0"/>
          </a:p>
        </p:txBody>
      </p:sp>
      <p:sp>
        <p:nvSpPr>
          <p:cNvPr id="5" name="Content Placeholder 4"/>
          <p:cNvSpPr>
            <a:spLocks noGrp="1"/>
          </p:cNvSpPr>
          <p:nvPr>
            <p:ph sz="quarter" idx="10"/>
          </p:nvPr>
        </p:nvSpPr>
        <p:spPr/>
        <p:txBody>
          <a:bodyPr/>
          <a:lstStyle/>
          <a:p>
            <a:r>
              <a:rPr lang="en-US" dirty="0" smtClean="0"/>
              <a:t>Review WPN 17-7 – Health &amp; Safety Guidance</a:t>
            </a:r>
          </a:p>
          <a:p>
            <a:r>
              <a:rPr lang="en-US" dirty="0" smtClean="0"/>
              <a:t>Highlight updates in WPN 17-7 compared to 11-6</a:t>
            </a:r>
          </a:p>
          <a:p>
            <a:r>
              <a:rPr lang="en-US" dirty="0" smtClean="0"/>
              <a:t>Highlight where H&amp;S Plans can be updated</a:t>
            </a:r>
          </a:p>
          <a:p>
            <a:r>
              <a:rPr lang="en-US" dirty="0" smtClean="0"/>
              <a:t>Review support materials to go along with 17-7</a:t>
            </a:r>
            <a:endParaRPr lang="en-US" dirty="0"/>
          </a:p>
        </p:txBody>
      </p:sp>
    </p:spTree>
    <p:extLst>
      <p:ext uri="{BB962C8B-B14F-4D97-AF65-F5344CB8AC3E}">
        <p14:creationId xmlns:p14="http://schemas.microsoft.com/office/powerpoint/2010/main" val="116624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Removed Rows</a:t>
            </a:r>
            <a:endParaRPr lang="en-US" dirty="0"/>
          </a:p>
        </p:txBody>
      </p:sp>
      <p:sp>
        <p:nvSpPr>
          <p:cNvPr id="3" name="Content Placeholder 2"/>
          <p:cNvSpPr>
            <a:spLocks noGrp="1"/>
          </p:cNvSpPr>
          <p:nvPr>
            <p:ph sz="quarter" idx="10"/>
          </p:nvPr>
        </p:nvSpPr>
        <p:spPr/>
        <p:txBody>
          <a:bodyPr/>
          <a:lstStyle/>
          <a:p>
            <a:r>
              <a:rPr lang="en-US" dirty="0" smtClean="0"/>
              <a:t>Appliances and Water Heaters</a:t>
            </a:r>
          </a:p>
          <a:p>
            <a:r>
              <a:rPr lang="en-US" dirty="0" smtClean="0"/>
              <a:t>Drainage</a:t>
            </a:r>
          </a:p>
          <a:p>
            <a:r>
              <a:rPr lang="en-US" dirty="0" smtClean="0"/>
              <a:t>Solid Fuel heating</a:t>
            </a:r>
          </a:p>
          <a:p>
            <a:r>
              <a:rPr lang="en-US" dirty="0" smtClean="0"/>
              <a:t>Space Heaters, stand alone electric</a:t>
            </a:r>
          </a:p>
          <a:p>
            <a:r>
              <a:rPr lang="en-US" dirty="0"/>
              <a:t>Space Heaters, </a:t>
            </a:r>
            <a:r>
              <a:rPr lang="en-US" dirty="0" smtClean="0"/>
              <a:t>unvented combustion</a:t>
            </a:r>
          </a:p>
          <a:p>
            <a:r>
              <a:rPr lang="en-US" dirty="0"/>
              <a:t>Space Heaters, </a:t>
            </a:r>
            <a:r>
              <a:rPr lang="en-US" dirty="0" smtClean="0"/>
              <a:t>vented combustion</a:t>
            </a:r>
          </a:p>
          <a:p>
            <a:r>
              <a:rPr lang="en-US" dirty="0" smtClean="0"/>
              <a:t>Spray polyurethane Foam</a:t>
            </a:r>
          </a:p>
          <a:p>
            <a:endParaRPr lang="en-US" dirty="0"/>
          </a:p>
          <a:p>
            <a:endParaRPr lang="en-US" dirty="0"/>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07291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Rows</a:t>
            </a:r>
            <a:endParaRPr lang="en-US" dirty="0"/>
          </a:p>
        </p:txBody>
      </p:sp>
      <p:sp>
        <p:nvSpPr>
          <p:cNvPr id="3" name="Content Placeholder 2"/>
          <p:cNvSpPr>
            <a:spLocks noGrp="1"/>
          </p:cNvSpPr>
          <p:nvPr>
            <p:ph sz="quarter" idx="10"/>
          </p:nvPr>
        </p:nvSpPr>
        <p:spPr>
          <a:xfrm>
            <a:off x="457200" y="1066800"/>
            <a:ext cx="4876800" cy="5029200"/>
          </a:xfrm>
        </p:spPr>
        <p:txBody>
          <a:bodyPr/>
          <a:lstStyle/>
          <a:p>
            <a:r>
              <a:rPr lang="en-US" sz="2400" dirty="0" smtClean="0"/>
              <a:t>Electrical - other than K&amp;T Wiring</a:t>
            </a:r>
          </a:p>
          <a:p>
            <a:r>
              <a:rPr lang="en-US" sz="2400" dirty="0" smtClean="0"/>
              <a:t>Electrical – K&amp;T Wiring</a:t>
            </a:r>
          </a:p>
          <a:p>
            <a:endParaRPr lang="en-US" sz="2400" dirty="0" smtClean="0"/>
          </a:p>
          <a:p>
            <a:endParaRPr lang="en-US" sz="2400" dirty="0" smtClean="0"/>
          </a:p>
          <a:p>
            <a:r>
              <a:rPr lang="en-US" sz="2400" dirty="0" smtClean="0"/>
              <a:t>Mold &amp; Moisture</a:t>
            </a:r>
          </a:p>
          <a:p>
            <a:r>
              <a:rPr lang="en-US" sz="2400" dirty="0" smtClean="0"/>
              <a:t>Drainage</a:t>
            </a:r>
            <a:endParaRPr lang="en-US" sz="2400" dirty="0"/>
          </a:p>
          <a:p>
            <a:endParaRPr lang="en-US" sz="2400" dirty="0" smtClean="0"/>
          </a:p>
          <a:p>
            <a:endParaRPr lang="en-US" sz="2400" dirty="0"/>
          </a:p>
          <a:p>
            <a:r>
              <a:rPr lang="en-US" sz="2400" dirty="0" smtClean="0"/>
              <a:t>OSHA and Crew Safety</a:t>
            </a:r>
            <a:endParaRPr lang="en-US" sz="2400" dirty="0"/>
          </a:p>
          <a:p>
            <a:endParaRPr lang="en-US" sz="2400" dirty="0"/>
          </a:p>
          <a:p>
            <a:endParaRPr lang="en-US" sz="2400" dirty="0"/>
          </a:p>
        </p:txBody>
      </p:sp>
      <p:sp>
        <p:nvSpPr>
          <p:cNvPr id="4" name="Right Arrow 3"/>
          <p:cNvSpPr/>
          <p:nvPr/>
        </p:nvSpPr>
        <p:spPr>
          <a:xfrm>
            <a:off x="5181600" y="762000"/>
            <a:ext cx="914400" cy="16764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867400" y="4648200"/>
            <a:ext cx="2895600" cy="838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Worker Safety</a:t>
            </a:r>
          </a:p>
          <a:p>
            <a:endParaRPr lang="en-US" sz="2400" dirty="0"/>
          </a:p>
        </p:txBody>
      </p:sp>
      <p:sp>
        <p:nvSpPr>
          <p:cNvPr id="6" name="Right Arrow 5"/>
          <p:cNvSpPr/>
          <p:nvPr/>
        </p:nvSpPr>
        <p:spPr>
          <a:xfrm>
            <a:off x="3810000" y="4572000"/>
            <a:ext cx="2057400" cy="6096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096000" y="1371600"/>
            <a:ext cx="2895600" cy="2362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Electrical</a:t>
            </a:r>
          </a:p>
          <a:p>
            <a:pPr marL="0" indent="0">
              <a:buNone/>
            </a:pPr>
            <a:endParaRPr lang="en-US" sz="2400" dirty="0" smtClean="0"/>
          </a:p>
          <a:p>
            <a:endParaRPr lang="en-US" sz="2400" dirty="0" smtClean="0"/>
          </a:p>
          <a:p>
            <a:endParaRPr lang="en-US" sz="2400" dirty="0" smtClean="0"/>
          </a:p>
          <a:p>
            <a:r>
              <a:rPr lang="en-US" sz="2400" dirty="0" smtClean="0"/>
              <a:t>Mold &amp; Moisture</a:t>
            </a:r>
          </a:p>
          <a:p>
            <a:pPr marL="0" indent="0">
              <a:buNone/>
            </a:pPr>
            <a:endParaRPr lang="en-US" sz="2400" dirty="0" smtClean="0"/>
          </a:p>
        </p:txBody>
      </p:sp>
      <p:grpSp>
        <p:nvGrpSpPr>
          <p:cNvPr id="8" name="Group 7"/>
          <p:cNvGrpSpPr/>
          <p:nvPr/>
        </p:nvGrpSpPr>
        <p:grpSpPr>
          <a:xfrm>
            <a:off x="6477000" y="0"/>
            <a:ext cx="2707743" cy="2438400"/>
            <a:chOff x="6477000" y="0"/>
            <a:chExt cx="2707743" cy="2438400"/>
          </a:xfrm>
        </p:grpSpPr>
        <p:sp>
          <p:nvSpPr>
            <p:cNvPr id="9" name="Diagonal Stripe 8"/>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11" name="Right Arrow 10"/>
          <p:cNvSpPr/>
          <p:nvPr/>
        </p:nvSpPr>
        <p:spPr>
          <a:xfrm>
            <a:off x="3276600" y="2514600"/>
            <a:ext cx="2667000" cy="16764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021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Issues – </a:t>
            </a:r>
            <a:r>
              <a:rPr lang="en-US" dirty="0" smtClean="0"/>
              <a:t>17-7 </a:t>
            </a:r>
            <a:r>
              <a:rPr lang="en-US" dirty="0"/>
              <a:t>Issues List Updates</a:t>
            </a:r>
          </a:p>
        </p:txBody>
      </p:sp>
      <p:sp>
        <p:nvSpPr>
          <p:cNvPr id="5" name="Content Placeholder 2"/>
          <p:cNvSpPr txBox="1">
            <a:spLocks/>
          </p:cNvSpPr>
          <p:nvPr/>
        </p:nvSpPr>
        <p:spPr>
          <a:xfrm>
            <a:off x="152400" y="1066800"/>
            <a:ext cx="8534400" cy="5029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dirty="0" smtClean="0">
                <a:solidFill>
                  <a:srgbClr val="FF0000"/>
                </a:solidFill>
                <a:latin typeface="Arial"/>
                <a:cs typeface="Arial"/>
              </a:rPr>
              <a:t>Electrical </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endParaRPr lang="en-US" sz="1600" dirty="0" smtClean="0">
              <a:latin typeface="Arial"/>
              <a:cs typeface="Arial"/>
            </a:endParaRPr>
          </a:p>
          <a:p>
            <a:pPr marL="171450" indent="-171450">
              <a:buFont typeface="Arial"/>
              <a:buChar char="•"/>
            </a:pPr>
            <a:endParaRPr lang="en-US" sz="1600" dirty="0">
              <a:latin typeface="Arial"/>
              <a:cs typeface="Arial"/>
            </a:endParaRPr>
          </a:p>
          <a:p>
            <a:pPr marL="171450" indent="-171450">
              <a:buFont typeface="Arial"/>
              <a:buChar char="•"/>
            </a:pPr>
            <a:endParaRPr lang="en-US" sz="1600" dirty="0" smtClean="0">
              <a:latin typeface="Arial"/>
              <a:cs typeface="Arial"/>
            </a:endParaRPr>
          </a:p>
          <a:p>
            <a:pPr marL="171450" indent="-171450">
              <a:buFont typeface="Arial"/>
              <a:buChar char="•"/>
            </a:pPr>
            <a:endParaRPr lang="en-US" sz="1600" dirty="0">
              <a:latin typeface="Arial"/>
              <a:cs typeface="Arial"/>
            </a:endParaRP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Safety Devices: Smoke and Carbon Monoxide Alarms, Fire Extinguishers</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a:p>
            <a:pPr marL="171450" indent="-171450">
              <a:buFont typeface="Arial"/>
              <a:buChar char="•"/>
            </a:pPr>
            <a:r>
              <a:rPr lang="en-US" sz="1600" dirty="0" smtClean="0">
                <a:solidFill>
                  <a:srgbClr val="FF0000"/>
                </a:solidFill>
                <a:latin typeface="Arial"/>
                <a:cs typeface="Arial"/>
              </a:rPr>
              <a:t>Worker Safety</a:t>
            </a:r>
          </a:p>
        </p:txBody>
      </p:sp>
    </p:spTree>
    <p:extLst>
      <p:ext uri="{BB962C8B-B14F-4D97-AF65-F5344CB8AC3E}">
        <p14:creationId xmlns:p14="http://schemas.microsoft.com/office/powerpoint/2010/main" val="3328079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17-7 Issues List – Added Rows</a:t>
            </a:r>
            <a:endParaRPr lang="en-US" dirty="0"/>
          </a:p>
        </p:txBody>
      </p:sp>
      <p:sp>
        <p:nvSpPr>
          <p:cNvPr id="5" name="Content Placeholder 2"/>
          <p:cNvSpPr txBox="1">
            <a:spLocks/>
          </p:cNvSpPr>
          <p:nvPr/>
        </p:nvSpPr>
        <p:spPr>
          <a:xfrm>
            <a:off x="152400" y="1066800"/>
            <a:ext cx="8534400" cy="5029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dirty="0" smtClean="0">
                <a:solidFill>
                  <a:srgbClr val="FF0000"/>
                </a:solidFill>
                <a:latin typeface="Arial"/>
                <a:cs typeface="Arial"/>
              </a:rPr>
              <a:t>Electrical </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solidFill>
                  <a:srgbClr val="FF0000"/>
                </a:solidFill>
                <a:latin typeface="Arial"/>
                <a:cs typeface="Arial"/>
              </a:rPr>
              <a:t>Fuel Leaks</a:t>
            </a:r>
          </a:p>
          <a:p>
            <a:pPr marL="171450" indent="-171450">
              <a:buFont typeface="Arial"/>
              <a:buChar char="•"/>
            </a:pPr>
            <a:r>
              <a:rPr lang="en-US" sz="1600" dirty="0" smtClean="0">
                <a:solidFill>
                  <a:srgbClr val="FF0000"/>
                </a:solidFill>
                <a:latin typeface="Arial"/>
                <a:cs typeface="Arial"/>
              </a:rPr>
              <a:t>Gas Ovens/Stovetops/Ranges</a:t>
            </a:r>
          </a:p>
          <a:p>
            <a:pPr marL="171450" indent="-171450">
              <a:buFont typeface="Arial"/>
              <a:buChar char="•"/>
            </a:pPr>
            <a:r>
              <a:rPr lang="en-US" sz="1600" dirty="0" smtClean="0">
                <a:solidFill>
                  <a:srgbClr val="FF0000"/>
                </a:solidFill>
                <a:latin typeface="Arial"/>
                <a:cs typeface="Arial"/>
              </a:rPr>
              <a:t>Hazardous Materials Disposal</a:t>
            </a:r>
          </a:p>
          <a:p>
            <a:pPr marL="171450" indent="-171450">
              <a:buFont typeface="Arial"/>
              <a:buChar char="•"/>
            </a:pPr>
            <a:endParaRPr lang="en-US" sz="1600" dirty="0" smtClean="0">
              <a:latin typeface="Arial"/>
              <a:cs typeface="Arial"/>
            </a:endParaRP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Safety Devices: Smoke and Carbon Monoxide Alarms, Fire Extinguishers</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a:p>
            <a:pPr marL="171450" indent="-171450">
              <a:buFont typeface="Arial"/>
              <a:buChar char="•"/>
            </a:pPr>
            <a:r>
              <a:rPr lang="en-US" sz="1600" dirty="0" smtClean="0">
                <a:solidFill>
                  <a:srgbClr val="FF0000"/>
                </a:solidFill>
                <a:latin typeface="Arial"/>
                <a:cs typeface="Arial"/>
              </a:rPr>
              <a:t>Worker Safety</a:t>
            </a:r>
          </a:p>
        </p:txBody>
      </p:sp>
      <p:grpSp>
        <p:nvGrpSpPr>
          <p:cNvPr id="4" name="Group 3"/>
          <p:cNvGrpSpPr/>
          <p:nvPr/>
        </p:nvGrpSpPr>
        <p:grpSpPr>
          <a:xfrm>
            <a:off x="6477000" y="0"/>
            <a:ext cx="2707743" cy="2438400"/>
            <a:chOff x="6477000" y="0"/>
            <a:chExt cx="2707743" cy="2438400"/>
          </a:xfrm>
        </p:grpSpPr>
        <p:sp>
          <p:nvSpPr>
            <p:cNvPr id="6" name="Diagonal Stripe 5"/>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grpSp>
        <p:nvGrpSpPr>
          <p:cNvPr id="9" name="Group 8"/>
          <p:cNvGrpSpPr/>
          <p:nvPr/>
        </p:nvGrpSpPr>
        <p:grpSpPr>
          <a:xfrm>
            <a:off x="3505200" y="5029200"/>
            <a:ext cx="2057400" cy="609600"/>
            <a:chOff x="3505200" y="5029200"/>
            <a:chExt cx="2057400" cy="609600"/>
          </a:xfrm>
        </p:grpSpPr>
        <p:sp>
          <p:nvSpPr>
            <p:cNvPr id="8" name="Right Arrow 7"/>
            <p:cNvSpPr/>
            <p:nvPr/>
          </p:nvSpPr>
          <p:spPr>
            <a:xfrm rot="10800000">
              <a:off x="3505200" y="5029200"/>
              <a:ext cx="2057400" cy="6096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72421" y="5181600"/>
              <a:ext cx="1437779" cy="381000"/>
            </a:xfrm>
            <a:prstGeom prst="rect">
              <a:avLst/>
            </a:prstGeom>
          </p:spPr>
          <p:txBody>
            <a:bodyPr vert="horz" wrap="non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000" i="0" u="none" strike="noStrike" kern="1200" cap="none" spc="0" normalizeH="0" baseline="0" noProof="0" dirty="0" smtClean="0">
                  <a:ln>
                    <a:noFill/>
                  </a:ln>
                  <a:solidFill>
                    <a:srgbClr val="50565C"/>
                  </a:solidFill>
                  <a:effectLst/>
                  <a:uLnTx/>
                  <a:uFillTx/>
                  <a:latin typeface="Arial Narrow"/>
                  <a:ea typeface="+mn-ea"/>
                  <a:cs typeface="Arial Narrow"/>
                </a:rPr>
                <a:t>New Rows</a:t>
              </a:r>
            </a:p>
          </p:txBody>
        </p:sp>
      </p:grpSp>
    </p:spTree>
    <p:extLst>
      <p:ext uri="{BB962C8B-B14F-4D97-AF65-F5344CB8AC3E}">
        <p14:creationId xmlns:p14="http://schemas.microsoft.com/office/powerpoint/2010/main" val="4265834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Rows</a:t>
            </a:r>
            <a:endParaRPr lang="en-US" dirty="0"/>
          </a:p>
        </p:txBody>
      </p:sp>
      <p:sp>
        <p:nvSpPr>
          <p:cNvPr id="3" name="Content Placeholder 2"/>
          <p:cNvSpPr>
            <a:spLocks noGrp="1"/>
          </p:cNvSpPr>
          <p:nvPr>
            <p:ph sz="quarter" idx="10"/>
          </p:nvPr>
        </p:nvSpPr>
        <p:spPr/>
        <p:txBody>
          <a:bodyPr/>
          <a:lstStyle/>
          <a:p>
            <a:r>
              <a:rPr lang="en-US" dirty="0"/>
              <a:t>Fuel Leaks</a:t>
            </a:r>
          </a:p>
          <a:p>
            <a:r>
              <a:rPr lang="en-US" dirty="0" smtClean="0"/>
              <a:t>Gas Ovens/Stovetops/Ranges</a:t>
            </a:r>
          </a:p>
          <a:p>
            <a:r>
              <a:rPr lang="en-US" dirty="0" smtClean="0"/>
              <a:t>Hazardous Materials Disposal</a:t>
            </a:r>
          </a:p>
          <a:p>
            <a:endParaRPr lang="en-US" dirty="0"/>
          </a:p>
          <a:p>
            <a:endParaRPr lang="en-US" dirty="0"/>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183366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Headings – 17-7</a:t>
            </a:r>
            <a:endParaRPr lang="en-US" dirty="0"/>
          </a:p>
        </p:txBody>
      </p:sp>
      <p:sp>
        <p:nvSpPr>
          <p:cNvPr id="4" name="Content Placeholder 2"/>
          <p:cNvSpPr txBox="1">
            <a:spLocks/>
          </p:cNvSpPr>
          <p:nvPr/>
        </p:nvSpPr>
        <p:spPr>
          <a:xfrm>
            <a:off x="304800" y="1143000"/>
            <a:ext cx="8534400" cy="5029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solidFill>
                  <a:srgbClr val="50565C"/>
                </a:solidFill>
                <a:latin typeface="Arial"/>
                <a:cs typeface="Arial"/>
              </a:rPr>
              <a:t>Air-Conditioning and Heating Systems/Units</a:t>
            </a:r>
          </a:p>
          <a:p>
            <a:pPr marL="171450" indent="-171450">
              <a:buFont typeface="Arial"/>
              <a:buChar char="•"/>
            </a:pPr>
            <a:r>
              <a:rPr lang="en-US" sz="1600" dirty="0" smtClean="0">
                <a:solidFill>
                  <a:srgbClr val="50565C"/>
                </a:solidFill>
                <a:latin typeface="Arial"/>
                <a:cs typeface="Arial"/>
              </a:rPr>
              <a:t>Asbestos - in siding, walls, ceilings, etc.</a:t>
            </a:r>
          </a:p>
          <a:p>
            <a:pPr marL="171450" indent="-171450">
              <a:buFont typeface="Arial"/>
              <a:buChar char="•"/>
            </a:pPr>
            <a:r>
              <a:rPr lang="en-US" sz="1600" dirty="0" smtClean="0">
                <a:solidFill>
                  <a:srgbClr val="50565C"/>
                </a:solidFill>
                <a:latin typeface="Arial"/>
                <a:cs typeface="Arial"/>
              </a:rPr>
              <a:t>Asbestos - in vermiculite</a:t>
            </a:r>
          </a:p>
          <a:p>
            <a:pPr marL="171450" indent="-171450">
              <a:buFont typeface="Arial"/>
              <a:buChar char="•"/>
            </a:pPr>
            <a:r>
              <a:rPr lang="en-US" sz="1600" dirty="0" smtClean="0">
                <a:solidFill>
                  <a:srgbClr val="50565C"/>
                </a:solidFill>
                <a:latin typeface="Arial"/>
                <a:cs typeface="Arial"/>
              </a:rPr>
              <a:t>Asbestos - on pipes, furnaces, other small covered surfaces</a:t>
            </a:r>
          </a:p>
          <a:p>
            <a:pPr marL="171450" indent="-171450">
              <a:buFont typeface="Arial"/>
              <a:buChar char="•"/>
            </a:pPr>
            <a:r>
              <a:rPr lang="en-US" sz="1600" dirty="0" smtClean="0">
                <a:solidFill>
                  <a:srgbClr val="50565C"/>
                </a:solidFill>
                <a:latin typeface="Arial"/>
                <a:cs typeface="Arial"/>
              </a:rPr>
              <a:t>Biologicals and Unsanitary Conditions	</a:t>
            </a:r>
          </a:p>
          <a:p>
            <a:pPr marL="171450" indent="-171450">
              <a:buFont typeface="Arial"/>
              <a:buChar char="•"/>
            </a:pPr>
            <a:r>
              <a:rPr lang="en-US" sz="1600" dirty="0" smtClean="0">
                <a:solidFill>
                  <a:srgbClr val="50565C"/>
                </a:solidFill>
                <a:latin typeface="Arial"/>
                <a:cs typeface="Arial"/>
              </a:rPr>
              <a:t>Building Structure and Roofing</a:t>
            </a:r>
          </a:p>
          <a:p>
            <a:pPr marL="171450" indent="-171450">
              <a:buFont typeface="Arial"/>
              <a:buChar char="•"/>
            </a:pPr>
            <a:r>
              <a:rPr lang="en-US" sz="1600" dirty="0" smtClean="0">
                <a:solidFill>
                  <a:srgbClr val="50565C"/>
                </a:solidFill>
                <a:latin typeface="Arial"/>
                <a:cs typeface="Arial"/>
              </a:rPr>
              <a:t>Code Compliance</a:t>
            </a:r>
          </a:p>
          <a:p>
            <a:pPr marL="171450" indent="-171450">
              <a:buFont typeface="Arial"/>
              <a:buChar char="•"/>
            </a:pPr>
            <a:r>
              <a:rPr lang="en-US" sz="1600" dirty="0" smtClean="0">
                <a:solidFill>
                  <a:srgbClr val="50565C"/>
                </a:solidFill>
                <a:latin typeface="Arial"/>
                <a:cs typeface="Arial"/>
              </a:rPr>
              <a:t>Combustion Gases</a:t>
            </a:r>
          </a:p>
          <a:p>
            <a:pPr marL="171450" indent="-171450">
              <a:buFont typeface="Arial"/>
              <a:buChar char="•"/>
            </a:pPr>
            <a:r>
              <a:rPr lang="en-US" sz="1600" dirty="0" smtClean="0">
                <a:solidFill>
                  <a:srgbClr val="50565C"/>
                </a:solidFill>
                <a:latin typeface="Arial"/>
                <a:cs typeface="Arial"/>
              </a:rPr>
              <a:t>Electrical </a:t>
            </a:r>
          </a:p>
          <a:p>
            <a:pPr marL="171450" indent="-171450">
              <a:buFont typeface="Arial"/>
              <a:buChar char="•"/>
            </a:pPr>
            <a:r>
              <a:rPr lang="en-US" sz="1600" dirty="0" smtClean="0">
                <a:solidFill>
                  <a:srgbClr val="50565C"/>
                </a:solidFill>
                <a:latin typeface="Arial"/>
                <a:cs typeface="Arial"/>
              </a:rPr>
              <a:t>Formaldehyde, Volatile Organic Compounds (VOCs), Flammable Liquids and other Air Pollutants</a:t>
            </a:r>
          </a:p>
          <a:p>
            <a:pPr marL="171450" indent="-171450">
              <a:buFont typeface="Arial"/>
              <a:buChar char="•"/>
            </a:pPr>
            <a:r>
              <a:rPr lang="en-US" sz="1600" dirty="0" smtClean="0">
                <a:solidFill>
                  <a:srgbClr val="50565C"/>
                </a:solidFill>
                <a:latin typeface="Arial"/>
                <a:cs typeface="Arial"/>
              </a:rPr>
              <a:t>Fuel Leaks</a:t>
            </a:r>
          </a:p>
          <a:p>
            <a:pPr marL="171450" indent="-171450">
              <a:buFont typeface="Arial"/>
              <a:buChar char="•"/>
            </a:pPr>
            <a:r>
              <a:rPr lang="en-US" sz="1600" dirty="0" smtClean="0">
                <a:solidFill>
                  <a:srgbClr val="50565C"/>
                </a:solidFill>
                <a:latin typeface="Arial"/>
                <a:cs typeface="Arial"/>
              </a:rPr>
              <a:t>Gas Ovens/Stovetops/Ranges</a:t>
            </a:r>
          </a:p>
          <a:p>
            <a:pPr marL="171450" indent="-171450">
              <a:buFont typeface="Arial"/>
              <a:buChar char="•"/>
            </a:pPr>
            <a:r>
              <a:rPr lang="en-US" sz="1600" dirty="0" smtClean="0">
                <a:solidFill>
                  <a:srgbClr val="50565C"/>
                </a:solidFill>
                <a:latin typeface="Arial"/>
                <a:cs typeface="Arial"/>
              </a:rPr>
              <a:t>Hazardous Materials Disposal</a:t>
            </a:r>
          </a:p>
          <a:p>
            <a:pPr marL="171450" indent="-171450">
              <a:buFont typeface="Arial"/>
              <a:buChar char="•"/>
            </a:pPr>
            <a:endParaRPr lang="en-US" sz="1600" dirty="0" smtClean="0">
              <a:solidFill>
                <a:srgbClr val="50565C"/>
              </a:solidFill>
              <a:latin typeface="Arial"/>
              <a:cs typeface="Arial"/>
            </a:endParaRPr>
          </a:p>
          <a:p>
            <a:pPr marL="171450" indent="-171450">
              <a:buFont typeface="Arial"/>
              <a:buChar char="•"/>
            </a:pPr>
            <a:r>
              <a:rPr lang="en-US" sz="1600" dirty="0" smtClean="0">
                <a:solidFill>
                  <a:srgbClr val="50565C"/>
                </a:solidFill>
                <a:latin typeface="Arial"/>
                <a:cs typeface="Arial"/>
              </a:rPr>
              <a:t>Injury Prevention of Occupants and Weatherization Workers</a:t>
            </a:r>
          </a:p>
          <a:p>
            <a:pPr marL="171450" indent="-171450">
              <a:buFont typeface="Arial"/>
              <a:buChar char="•"/>
            </a:pPr>
            <a:r>
              <a:rPr lang="en-US" sz="1600" dirty="0" smtClean="0">
                <a:solidFill>
                  <a:srgbClr val="50565C"/>
                </a:solidFill>
                <a:latin typeface="Arial"/>
                <a:cs typeface="Arial"/>
              </a:rPr>
              <a:t>Lead Based Paint</a:t>
            </a:r>
          </a:p>
          <a:p>
            <a:pPr marL="171450" indent="-171450">
              <a:buFont typeface="Arial"/>
              <a:buChar char="•"/>
            </a:pPr>
            <a:r>
              <a:rPr lang="en-US" sz="1600" dirty="0" smtClean="0">
                <a:solidFill>
                  <a:srgbClr val="50565C"/>
                </a:solidFill>
                <a:latin typeface="Arial"/>
                <a:cs typeface="Arial"/>
              </a:rPr>
              <a:t>Mold and Moisture</a:t>
            </a:r>
          </a:p>
          <a:p>
            <a:pPr marL="171450" indent="-171450">
              <a:buFont typeface="Arial"/>
              <a:buChar char="•"/>
            </a:pPr>
            <a:r>
              <a:rPr lang="en-US" sz="1600" dirty="0" smtClean="0">
                <a:solidFill>
                  <a:srgbClr val="50565C"/>
                </a:solidFill>
                <a:latin typeface="Arial"/>
                <a:cs typeface="Arial"/>
              </a:rPr>
              <a:t>Occupant Pre-existing or Potential Health Conditions</a:t>
            </a:r>
          </a:p>
          <a:p>
            <a:pPr marL="171450" indent="-171450">
              <a:buFont typeface="Arial"/>
              <a:buChar char="•"/>
            </a:pPr>
            <a:r>
              <a:rPr lang="en-US" sz="1600" dirty="0" smtClean="0">
                <a:solidFill>
                  <a:srgbClr val="50565C"/>
                </a:solidFill>
                <a:latin typeface="Arial"/>
                <a:cs typeface="Arial"/>
              </a:rPr>
              <a:t>Pests</a:t>
            </a:r>
          </a:p>
          <a:p>
            <a:pPr marL="171450" indent="-171450">
              <a:buFont typeface="Arial"/>
              <a:buChar char="•"/>
            </a:pPr>
            <a:r>
              <a:rPr lang="en-US" sz="1600" dirty="0" smtClean="0">
                <a:solidFill>
                  <a:srgbClr val="50565C"/>
                </a:solidFill>
                <a:latin typeface="Arial"/>
                <a:cs typeface="Arial"/>
              </a:rPr>
              <a:t>Safety Devices: Smoke and Carbon Monoxide Alarms, Fire Extinguishers</a:t>
            </a:r>
          </a:p>
          <a:p>
            <a:pPr marL="171450" indent="-171450">
              <a:buFont typeface="Arial"/>
              <a:buChar char="•"/>
            </a:pPr>
            <a:r>
              <a:rPr lang="en-US" sz="1600" dirty="0" smtClean="0">
                <a:solidFill>
                  <a:srgbClr val="50565C"/>
                </a:solidFill>
                <a:latin typeface="Arial"/>
                <a:cs typeface="Arial"/>
              </a:rPr>
              <a:t>Ventilation</a:t>
            </a:r>
          </a:p>
          <a:p>
            <a:pPr marL="171450" indent="-171450">
              <a:buFont typeface="Arial"/>
              <a:buChar char="•"/>
            </a:pPr>
            <a:r>
              <a:rPr lang="en-US" sz="1600" dirty="0" smtClean="0">
                <a:solidFill>
                  <a:srgbClr val="50565C"/>
                </a:solidFill>
                <a:latin typeface="Arial"/>
                <a:cs typeface="Arial"/>
              </a:rPr>
              <a:t>Window and Door Replacement, Window Guards</a:t>
            </a:r>
          </a:p>
          <a:p>
            <a:pPr marL="171450" indent="-171450">
              <a:buFont typeface="Arial"/>
              <a:buChar char="•"/>
            </a:pPr>
            <a:r>
              <a:rPr lang="en-US" sz="1600" dirty="0" smtClean="0">
                <a:solidFill>
                  <a:srgbClr val="50565C"/>
                </a:solidFill>
                <a:latin typeface="Arial"/>
                <a:cs typeface="Arial"/>
              </a:rPr>
              <a:t>Worker Safety</a:t>
            </a:r>
          </a:p>
        </p:txBody>
      </p:sp>
    </p:spTree>
    <p:extLst>
      <p:ext uri="{BB962C8B-B14F-4D97-AF65-F5344CB8AC3E}">
        <p14:creationId xmlns:p14="http://schemas.microsoft.com/office/powerpoint/2010/main" val="251393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17-7  Topics with Notable Changes to Guidance</a:t>
            </a:r>
            <a:endParaRPr lang="en-US" dirty="0"/>
          </a:p>
        </p:txBody>
      </p:sp>
      <p:sp>
        <p:nvSpPr>
          <p:cNvPr id="4" name="Content Placeholder 2"/>
          <p:cNvSpPr txBox="1">
            <a:spLocks/>
          </p:cNvSpPr>
          <p:nvPr/>
        </p:nvSpPr>
        <p:spPr>
          <a:xfrm>
            <a:off x="228600" y="1066800"/>
            <a:ext cx="8610600" cy="47244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dirty="0" smtClean="0">
                <a:solidFill>
                  <a:srgbClr val="FF0000"/>
                </a:solidFill>
                <a:latin typeface="Arial"/>
                <a:cs typeface="Arial"/>
              </a:rPr>
              <a:t>Asbestos - in siding, walls, ceilings, etc.</a:t>
            </a:r>
          </a:p>
          <a:p>
            <a:pPr marL="171450" indent="-171450">
              <a:buFont typeface="Arial"/>
              <a:buChar char="•"/>
            </a:pPr>
            <a:r>
              <a:rPr lang="en-US" sz="1600" dirty="0" smtClean="0">
                <a:solidFill>
                  <a:srgbClr val="FF0000"/>
                </a:solidFill>
                <a:latin typeface="Arial"/>
                <a:cs typeface="Arial"/>
              </a:rPr>
              <a:t>Asbestos - in vermiculite</a:t>
            </a:r>
          </a:p>
          <a:p>
            <a:pPr marL="171450" indent="-171450">
              <a:buFont typeface="Arial"/>
              <a:buChar char="•"/>
            </a:pPr>
            <a:r>
              <a:rPr lang="en-US" sz="1600" dirty="0" smtClean="0">
                <a:solidFill>
                  <a:srgbClr val="FF0000"/>
                </a:solidFill>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solidFill>
                  <a:srgbClr val="FF0000"/>
                </a:solidFill>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dirty="0" smtClean="0">
                <a:latin typeface="Arial"/>
                <a:cs typeface="Arial"/>
              </a:rPr>
              <a:t>Electrical</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Fuel Leaks</a:t>
            </a:r>
          </a:p>
          <a:p>
            <a:pPr marL="171450" indent="-171450">
              <a:buFont typeface="Arial"/>
              <a:buChar char="•"/>
            </a:pPr>
            <a:r>
              <a:rPr lang="en-US" sz="1600" dirty="0" smtClean="0">
                <a:solidFill>
                  <a:srgbClr val="FF0000"/>
                </a:solidFill>
                <a:latin typeface="Arial"/>
                <a:cs typeface="Arial"/>
              </a:rPr>
              <a:t>Gas ovens /Stovetops/Ranges</a:t>
            </a:r>
          </a:p>
          <a:p>
            <a:pPr marL="171450" indent="-171450">
              <a:buFont typeface="Arial"/>
              <a:buChar char="•"/>
            </a:pPr>
            <a:r>
              <a:rPr lang="en-US" sz="1600" dirty="0" smtClean="0">
                <a:latin typeface="Arial"/>
                <a:cs typeface="Arial"/>
              </a:rPr>
              <a:t>Hazardous Materials Disposal</a:t>
            </a:r>
          </a:p>
          <a:p>
            <a:pPr marL="171450" indent="-171450">
              <a:buFont typeface="Arial"/>
              <a:buChar char="•"/>
            </a:pPr>
            <a:r>
              <a:rPr lang="en-US" sz="1600" dirty="0" smtClean="0">
                <a:solidFill>
                  <a:srgbClr val="FF0000"/>
                </a:solidFill>
                <a:latin typeface="Arial"/>
                <a:cs typeface="Arial"/>
              </a:rPr>
              <a:t>Injury Prevention of Occupants and Weatherization Workers</a:t>
            </a:r>
          </a:p>
          <a:p>
            <a:pPr marL="171450" indent="-171450">
              <a:buFont typeface="Arial"/>
              <a:buChar char="•"/>
            </a:pPr>
            <a:r>
              <a:rPr lang="en-US" sz="1600" dirty="0" smtClean="0">
                <a:solidFill>
                  <a:srgbClr val="FF0000"/>
                </a:solidFill>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solidFill>
                  <a:srgbClr val="FF0000"/>
                </a:solidFill>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solidFill>
                  <a:srgbClr val="FF0000"/>
                </a:solidFill>
                <a:latin typeface="Arial"/>
                <a:cs typeface="Arial"/>
              </a:rPr>
              <a:t>Radon</a:t>
            </a:r>
          </a:p>
          <a:p>
            <a:pPr marL="171450" indent="-171450">
              <a:buFont typeface="Arial"/>
              <a:buChar char="•"/>
            </a:pPr>
            <a:r>
              <a:rPr lang="en-US" sz="1600" dirty="0" smtClean="0">
                <a:latin typeface="Arial"/>
                <a:cs typeface="Arial"/>
              </a:rPr>
              <a:t>Safety Devices: Smoke and Carbon Monoxide Alarms, Fire Extinguishers</a:t>
            </a:r>
          </a:p>
          <a:p>
            <a:pPr marL="171450" indent="-171450">
              <a:buFont typeface="Arial"/>
              <a:buChar char="•"/>
            </a:pPr>
            <a:r>
              <a:rPr lang="en-US" sz="1600" dirty="0" smtClean="0">
                <a:solidFill>
                  <a:srgbClr val="FF0000"/>
                </a:solidFill>
                <a:latin typeface="Arial"/>
                <a:cs typeface="Arial"/>
              </a:rPr>
              <a:t>Ventilation and Indoor Air Quality</a:t>
            </a:r>
          </a:p>
          <a:p>
            <a:pPr marL="171450" indent="-171450">
              <a:buFont typeface="Arial"/>
              <a:buChar char="•"/>
            </a:pPr>
            <a:r>
              <a:rPr lang="en-US" sz="1600" dirty="0" smtClean="0">
                <a:latin typeface="Arial"/>
                <a:cs typeface="Arial"/>
              </a:rPr>
              <a:t>Window and Door Replacement, Window Guards</a:t>
            </a:r>
          </a:p>
          <a:p>
            <a:pPr marL="171450" indent="-171450">
              <a:buFont typeface="Arial"/>
              <a:buChar char="•"/>
            </a:pPr>
            <a:r>
              <a:rPr lang="en-US" sz="1600" dirty="0" smtClean="0">
                <a:solidFill>
                  <a:srgbClr val="FF0000"/>
                </a:solidFill>
                <a:latin typeface="Arial"/>
                <a:cs typeface="Arial"/>
              </a:rPr>
              <a:t>Worker Safety </a:t>
            </a:r>
            <a:endParaRPr lang="en-US" sz="1600" dirty="0">
              <a:solidFill>
                <a:srgbClr val="FF0000"/>
              </a:solidFill>
              <a:latin typeface="Arial"/>
              <a:cs typeface="Arial"/>
            </a:endParaRPr>
          </a:p>
        </p:txBody>
      </p:sp>
    </p:spTree>
    <p:extLst>
      <p:ext uri="{BB962C8B-B14F-4D97-AF65-F5344CB8AC3E}">
        <p14:creationId xmlns:p14="http://schemas.microsoft.com/office/powerpoint/2010/main" val="3481136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Table of Issues 17-7</a:t>
            </a:r>
            <a:endParaRPr lang="en-US" dirty="0"/>
          </a:p>
        </p:txBody>
      </p:sp>
      <p:sp>
        <p:nvSpPr>
          <p:cNvPr id="3" name="Content Placeholder 2"/>
          <p:cNvSpPr>
            <a:spLocks noGrp="1"/>
          </p:cNvSpPr>
          <p:nvPr>
            <p:ph sz="quarter" idx="10"/>
          </p:nvPr>
        </p:nvSpPr>
        <p:spPr>
          <a:xfrm>
            <a:off x="457200" y="838200"/>
            <a:ext cx="8534400" cy="1066800"/>
          </a:xfrm>
        </p:spPr>
        <p:txBody>
          <a:bodyPr/>
          <a:lstStyle/>
          <a:p>
            <a:pPr marL="0" indent="0">
              <a:buNone/>
            </a:pPr>
            <a:r>
              <a:rPr lang="en-US" dirty="0" smtClean="0"/>
              <a:t>Cross out Headings not used in in </a:t>
            </a:r>
            <a:r>
              <a:rPr lang="en-US" dirty="0"/>
              <a:t>the </a:t>
            </a:r>
            <a:r>
              <a:rPr lang="en-US" dirty="0" smtClean="0"/>
              <a:t>Updated Table </a:t>
            </a:r>
            <a:r>
              <a:rPr lang="en-US" dirty="0"/>
              <a:t>of </a:t>
            </a:r>
            <a:r>
              <a:rPr lang="en-US" dirty="0" smtClean="0"/>
              <a:t>Issues:</a:t>
            </a:r>
            <a:endParaRPr lang="en-US" dirty="0"/>
          </a:p>
        </p:txBody>
      </p:sp>
      <p:sp>
        <p:nvSpPr>
          <p:cNvPr id="4" name="Content Placeholder 2"/>
          <p:cNvSpPr txBox="1">
            <a:spLocks/>
          </p:cNvSpPr>
          <p:nvPr/>
        </p:nvSpPr>
        <p:spPr>
          <a:xfrm>
            <a:off x="228600" y="1676400"/>
            <a:ext cx="8458200" cy="4648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Air-Conditioning and Heating Systems/Units</a:t>
            </a:r>
          </a:p>
          <a:p>
            <a:r>
              <a:rPr lang="en-US" sz="1600" dirty="0" smtClean="0"/>
              <a:t>Appliances and Water Heaters</a:t>
            </a:r>
          </a:p>
          <a:p>
            <a:r>
              <a:rPr lang="en-US" sz="1600" dirty="0" smtClean="0"/>
              <a:t>Asbestos</a:t>
            </a:r>
          </a:p>
          <a:p>
            <a:r>
              <a:rPr lang="en-US" sz="1600" dirty="0" smtClean="0"/>
              <a:t>Biologicals and Unsanitary Conditions</a:t>
            </a:r>
          </a:p>
          <a:p>
            <a:r>
              <a:rPr lang="en-US" sz="1600" dirty="0" smtClean="0"/>
              <a:t>Building Structure and Roofing</a:t>
            </a:r>
          </a:p>
          <a:p>
            <a:r>
              <a:rPr lang="en-US" sz="1600" dirty="0" smtClean="0"/>
              <a:t>Code Compliance</a:t>
            </a:r>
          </a:p>
          <a:p>
            <a:r>
              <a:rPr lang="en-US" sz="1600" dirty="0" smtClean="0"/>
              <a:t>Combustion Gases</a:t>
            </a:r>
          </a:p>
          <a:p>
            <a:r>
              <a:rPr lang="en-US" sz="1600" dirty="0" smtClean="0"/>
              <a:t>Drainage</a:t>
            </a:r>
          </a:p>
          <a:p>
            <a:r>
              <a:rPr lang="en-US" sz="1600" dirty="0" smtClean="0"/>
              <a:t>Electrical</a:t>
            </a:r>
          </a:p>
          <a:p>
            <a:r>
              <a:rPr lang="en-US" sz="1600" dirty="0" smtClean="0"/>
              <a:t>Formaldehyde, VOCs, Flammable Liquids and other Air Pollutants</a:t>
            </a:r>
          </a:p>
          <a:p>
            <a:r>
              <a:rPr lang="en-US" sz="1600" dirty="0" smtClean="0"/>
              <a:t>Fuel Leaks</a:t>
            </a:r>
          </a:p>
          <a:p>
            <a:r>
              <a:rPr lang="en-US" sz="1600" dirty="0" smtClean="0"/>
              <a:t>Gas ovens/Stovetops/Ranges</a:t>
            </a:r>
          </a:p>
          <a:p>
            <a:r>
              <a:rPr lang="en-US" sz="1600" dirty="0" smtClean="0"/>
              <a:t>Hazardous Materials Disposal</a:t>
            </a:r>
          </a:p>
          <a:p>
            <a:r>
              <a:rPr lang="en-US" sz="1600" dirty="0" smtClean="0"/>
              <a:t>Injury Prevention of Occupants and Weatherization Workers</a:t>
            </a:r>
          </a:p>
          <a:p>
            <a:r>
              <a:rPr lang="en-US" sz="1600" dirty="0" smtClean="0"/>
              <a:t>Lead Based Paint</a:t>
            </a:r>
          </a:p>
          <a:p>
            <a:r>
              <a:rPr lang="en-US" sz="1600" dirty="0" smtClean="0"/>
              <a:t>Mold and Moisture</a:t>
            </a:r>
          </a:p>
          <a:p>
            <a:r>
              <a:rPr lang="en-US" sz="1600" dirty="0" smtClean="0"/>
              <a:t>Occupant Pre-existing or Potential Health Conditions</a:t>
            </a:r>
          </a:p>
          <a:p>
            <a:r>
              <a:rPr lang="en-US" sz="1600" dirty="0" smtClean="0"/>
              <a:t>OSHA &amp; Crew Safety</a:t>
            </a:r>
          </a:p>
          <a:p>
            <a:r>
              <a:rPr lang="en-US" sz="1600" dirty="0" smtClean="0"/>
              <a:t>Pests</a:t>
            </a:r>
          </a:p>
          <a:p>
            <a:r>
              <a:rPr lang="en-US" sz="1600" dirty="0" smtClean="0"/>
              <a:t>Radon</a:t>
            </a:r>
          </a:p>
          <a:p>
            <a:r>
              <a:rPr lang="en-US" sz="1600" dirty="0" smtClean="0"/>
              <a:t>Safety Devices: Smoke and CO Alarms, Fire Extinguishers</a:t>
            </a:r>
          </a:p>
          <a:p>
            <a:r>
              <a:rPr lang="en-US" sz="1600" dirty="0" smtClean="0"/>
              <a:t>Space Heaters – Unvented</a:t>
            </a:r>
          </a:p>
          <a:p>
            <a:r>
              <a:rPr lang="en-US" sz="1600" dirty="0" smtClean="0"/>
              <a:t>Space Heaters – Stand alone, electric</a:t>
            </a:r>
          </a:p>
          <a:p>
            <a:r>
              <a:rPr lang="en-US" sz="1600" dirty="0" smtClean="0"/>
              <a:t>Spray Polyurethane Foam</a:t>
            </a:r>
          </a:p>
          <a:p>
            <a:r>
              <a:rPr lang="en-US" sz="1600" dirty="0" smtClean="0"/>
              <a:t>Ventilation and Indoor Air Quality</a:t>
            </a:r>
          </a:p>
          <a:p>
            <a:r>
              <a:rPr lang="en-US" sz="1600" dirty="0" smtClean="0"/>
              <a:t>Window and Door Replacement, Window Guards</a:t>
            </a:r>
          </a:p>
          <a:p>
            <a:r>
              <a:rPr lang="en-US" sz="1600" dirty="0" smtClean="0"/>
              <a:t>Worker Safety </a:t>
            </a:r>
            <a:endParaRPr lang="en-US" sz="1600" dirty="0"/>
          </a:p>
        </p:txBody>
      </p:sp>
    </p:spTree>
    <p:extLst>
      <p:ext uri="{BB962C8B-B14F-4D97-AF65-F5344CB8AC3E}">
        <p14:creationId xmlns:p14="http://schemas.microsoft.com/office/powerpoint/2010/main" val="2256194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Table of Issues 17-7</a:t>
            </a:r>
            <a:endParaRPr lang="en-US" dirty="0"/>
          </a:p>
        </p:txBody>
      </p:sp>
      <p:sp>
        <p:nvSpPr>
          <p:cNvPr id="4" name="Content Placeholder 2"/>
          <p:cNvSpPr txBox="1">
            <a:spLocks/>
          </p:cNvSpPr>
          <p:nvPr/>
        </p:nvSpPr>
        <p:spPr>
          <a:xfrm>
            <a:off x="228600" y="1676400"/>
            <a:ext cx="8458200" cy="4648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Air-Conditioning and Heating Systems/Units</a:t>
            </a:r>
          </a:p>
          <a:p>
            <a:r>
              <a:rPr lang="en-US" sz="1600" strike="sngStrike" dirty="0" smtClean="0"/>
              <a:t>Appliances and Water Heaters</a:t>
            </a:r>
          </a:p>
          <a:p>
            <a:r>
              <a:rPr lang="en-US" sz="1600" dirty="0" smtClean="0"/>
              <a:t>Asbestos</a:t>
            </a:r>
          </a:p>
          <a:p>
            <a:r>
              <a:rPr lang="en-US" sz="1600" dirty="0" smtClean="0"/>
              <a:t>Biologicals and Unsanitary Conditions</a:t>
            </a:r>
          </a:p>
          <a:p>
            <a:r>
              <a:rPr lang="en-US" sz="1600" dirty="0" smtClean="0"/>
              <a:t>Building Structure and Roofing</a:t>
            </a:r>
          </a:p>
          <a:p>
            <a:r>
              <a:rPr lang="en-US" sz="1600" dirty="0" smtClean="0"/>
              <a:t>Code Compliance</a:t>
            </a:r>
          </a:p>
          <a:p>
            <a:r>
              <a:rPr lang="en-US" sz="1600" dirty="0" smtClean="0"/>
              <a:t>Combustion Gases</a:t>
            </a:r>
          </a:p>
          <a:p>
            <a:r>
              <a:rPr lang="en-US" sz="1600" strike="sngStrike" dirty="0" smtClean="0"/>
              <a:t>Drainage</a:t>
            </a:r>
          </a:p>
          <a:p>
            <a:r>
              <a:rPr lang="en-US" sz="1600" dirty="0" smtClean="0"/>
              <a:t>Electrical</a:t>
            </a:r>
          </a:p>
          <a:p>
            <a:r>
              <a:rPr lang="en-US" sz="1600" dirty="0" smtClean="0"/>
              <a:t>Formaldehyde, VOCs, Flammable Liquids and other Air Pollutants</a:t>
            </a:r>
          </a:p>
          <a:p>
            <a:r>
              <a:rPr lang="en-US" sz="1600" dirty="0" smtClean="0"/>
              <a:t>Fuel Leaks</a:t>
            </a:r>
          </a:p>
          <a:p>
            <a:r>
              <a:rPr lang="en-US" sz="1600" dirty="0" smtClean="0"/>
              <a:t>Gas ovens/Stovetops/Ranges</a:t>
            </a:r>
          </a:p>
          <a:p>
            <a:r>
              <a:rPr lang="en-US" sz="1600" dirty="0" smtClean="0"/>
              <a:t>Hazardous Materials Disposal</a:t>
            </a:r>
          </a:p>
          <a:p>
            <a:r>
              <a:rPr lang="en-US" sz="1600" dirty="0" smtClean="0"/>
              <a:t>Injury Prevention of Occupants and Weatherization Workers</a:t>
            </a:r>
          </a:p>
          <a:p>
            <a:r>
              <a:rPr lang="en-US" sz="1600" dirty="0" smtClean="0"/>
              <a:t>Lead Based Paint</a:t>
            </a:r>
          </a:p>
          <a:p>
            <a:r>
              <a:rPr lang="en-US" sz="1600" dirty="0" smtClean="0"/>
              <a:t>Mold and Moisture</a:t>
            </a:r>
          </a:p>
          <a:p>
            <a:r>
              <a:rPr lang="en-US" sz="1600" dirty="0" smtClean="0"/>
              <a:t>Occupant Pre-existing or Potential Health Conditions</a:t>
            </a:r>
          </a:p>
          <a:p>
            <a:r>
              <a:rPr lang="en-US" sz="1600" strike="sngStrike" dirty="0" smtClean="0"/>
              <a:t>OSHA &amp; Crew Safety</a:t>
            </a:r>
          </a:p>
          <a:p>
            <a:r>
              <a:rPr lang="en-US" sz="1600" dirty="0" smtClean="0"/>
              <a:t>Pests</a:t>
            </a:r>
          </a:p>
          <a:p>
            <a:r>
              <a:rPr lang="en-US" sz="1600" dirty="0" smtClean="0"/>
              <a:t>Radon</a:t>
            </a:r>
          </a:p>
          <a:p>
            <a:r>
              <a:rPr lang="en-US" sz="1600" dirty="0" smtClean="0"/>
              <a:t>Safety Devices: Smoke and CO Alarms, Fire Extinguishers</a:t>
            </a:r>
          </a:p>
          <a:p>
            <a:r>
              <a:rPr lang="en-US" sz="1600" strike="sngStrike" dirty="0" smtClean="0"/>
              <a:t>Space Heaters – Unvented</a:t>
            </a:r>
          </a:p>
          <a:p>
            <a:r>
              <a:rPr lang="en-US" sz="1600" strike="sngStrike" dirty="0" smtClean="0"/>
              <a:t>Space Heaters – Stand alone, electric</a:t>
            </a:r>
          </a:p>
          <a:p>
            <a:r>
              <a:rPr lang="en-US" sz="1600" strike="sngStrike" dirty="0" smtClean="0"/>
              <a:t>Spray Polyurethane Foam</a:t>
            </a:r>
          </a:p>
          <a:p>
            <a:r>
              <a:rPr lang="en-US" sz="1600" dirty="0" smtClean="0"/>
              <a:t>Ventilation and Indoor Air Quality</a:t>
            </a:r>
          </a:p>
          <a:p>
            <a:r>
              <a:rPr lang="en-US" sz="1600" dirty="0" smtClean="0"/>
              <a:t>Window and Door Replacement, Window Guards</a:t>
            </a:r>
          </a:p>
          <a:p>
            <a:r>
              <a:rPr lang="en-US" sz="1600" dirty="0" smtClean="0"/>
              <a:t>Worker Safety </a:t>
            </a:r>
            <a:endParaRPr lang="en-US" sz="1600" dirty="0"/>
          </a:p>
        </p:txBody>
      </p:sp>
      <p:sp>
        <p:nvSpPr>
          <p:cNvPr id="6" name="Content Placeholder 2"/>
          <p:cNvSpPr txBox="1">
            <a:spLocks/>
          </p:cNvSpPr>
          <p:nvPr/>
        </p:nvSpPr>
        <p:spPr>
          <a:xfrm>
            <a:off x="457200" y="838200"/>
            <a:ext cx="8534400" cy="10668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mtClean="0"/>
              <a:t>Cross out Headings not used in in the Updated Table of Issues:</a:t>
            </a:r>
            <a:endParaRPr lang="en-US" dirty="0"/>
          </a:p>
        </p:txBody>
      </p:sp>
    </p:spTree>
    <p:extLst>
      <p:ext uri="{BB962C8B-B14F-4D97-AF65-F5344CB8AC3E}">
        <p14:creationId xmlns:p14="http://schemas.microsoft.com/office/powerpoint/2010/main" val="1813544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Table of Issues 17-7</a:t>
            </a:r>
            <a:endParaRPr lang="en-US" dirty="0"/>
          </a:p>
        </p:txBody>
      </p:sp>
      <p:sp>
        <p:nvSpPr>
          <p:cNvPr id="4" name="Content Placeholder 2"/>
          <p:cNvSpPr txBox="1">
            <a:spLocks/>
          </p:cNvSpPr>
          <p:nvPr/>
        </p:nvSpPr>
        <p:spPr>
          <a:xfrm>
            <a:off x="228600" y="1676400"/>
            <a:ext cx="8458200" cy="4648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Air-Conditioning and Heating Systems/Units</a:t>
            </a:r>
          </a:p>
          <a:p>
            <a:r>
              <a:rPr lang="en-US" sz="1600" strike="sngStrike" dirty="0" smtClean="0"/>
              <a:t>Appliances and Water Heaters</a:t>
            </a:r>
          </a:p>
          <a:p>
            <a:r>
              <a:rPr lang="en-US" sz="1600" dirty="0" smtClean="0"/>
              <a:t>Asbestos</a:t>
            </a:r>
          </a:p>
          <a:p>
            <a:r>
              <a:rPr lang="en-US" sz="1600" dirty="0" smtClean="0"/>
              <a:t>Biologicals and Unsanitary Conditions</a:t>
            </a:r>
          </a:p>
          <a:p>
            <a:r>
              <a:rPr lang="en-US" sz="1600" dirty="0" smtClean="0"/>
              <a:t>Building Structure and Roofing</a:t>
            </a:r>
          </a:p>
          <a:p>
            <a:r>
              <a:rPr lang="en-US" sz="1600" dirty="0" smtClean="0"/>
              <a:t>Code Compliance</a:t>
            </a:r>
          </a:p>
          <a:p>
            <a:r>
              <a:rPr lang="en-US" sz="1600" dirty="0" smtClean="0"/>
              <a:t>Combustion Gases</a:t>
            </a:r>
          </a:p>
          <a:p>
            <a:r>
              <a:rPr lang="en-US" sz="1600" strike="sngStrike" dirty="0" smtClean="0"/>
              <a:t>Drainage</a:t>
            </a:r>
          </a:p>
          <a:p>
            <a:r>
              <a:rPr lang="en-US" sz="1600" dirty="0" smtClean="0"/>
              <a:t>Electrical</a:t>
            </a:r>
          </a:p>
          <a:p>
            <a:r>
              <a:rPr lang="en-US" sz="1600" dirty="0" smtClean="0"/>
              <a:t>Formaldehyde, VOCs, Flammable Liquids and other Air Pollutants</a:t>
            </a:r>
          </a:p>
          <a:p>
            <a:r>
              <a:rPr lang="en-US" sz="1600" dirty="0" smtClean="0"/>
              <a:t>Fuel Leaks</a:t>
            </a:r>
          </a:p>
          <a:p>
            <a:r>
              <a:rPr lang="en-US" sz="1600" dirty="0" smtClean="0"/>
              <a:t>Gas ovens/Stovetops/Ranges</a:t>
            </a:r>
          </a:p>
          <a:p>
            <a:r>
              <a:rPr lang="en-US" sz="1600" dirty="0" smtClean="0"/>
              <a:t>Hazardous Materials Disposal</a:t>
            </a:r>
          </a:p>
          <a:p>
            <a:r>
              <a:rPr lang="en-US" sz="1600" dirty="0" smtClean="0"/>
              <a:t>Injury Prevention of Occupants and Weatherization Workers</a:t>
            </a:r>
          </a:p>
          <a:p>
            <a:r>
              <a:rPr lang="en-US" sz="1600" dirty="0" smtClean="0"/>
              <a:t>Lead Based Paint</a:t>
            </a:r>
          </a:p>
          <a:p>
            <a:r>
              <a:rPr lang="en-US" sz="1600" dirty="0" smtClean="0"/>
              <a:t>Mold and Moisture</a:t>
            </a:r>
          </a:p>
          <a:p>
            <a:r>
              <a:rPr lang="en-US" sz="1600" dirty="0" smtClean="0"/>
              <a:t>Occupant Pre-existing or Potential Health Conditions</a:t>
            </a:r>
          </a:p>
          <a:p>
            <a:r>
              <a:rPr lang="en-US" sz="1600" strike="sngStrike" dirty="0" smtClean="0"/>
              <a:t>OSHA &amp; Crew Safety</a:t>
            </a:r>
          </a:p>
          <a:p>
            <a:r>
              <a:rPr lang="en-US" sz="1600" dirty="0" smtClean="0"/>
              <a:t>Pests</a:t>
            </a:r>
          </a:p>
          <a:p>
            <a:r>
              <a:rPr lang="en-US" sz="1600" dirty="0" smtClean="0"/>
              <a:t>Radon</a:t>
            </a:r>
          </a:p>
          <a:p>
            <a:r>
              <a:rPr lang="en-US" sz="1600" dirty="0" smtClean="0"/>
              <a:t>Safety Devices: Smoke and CO Alarms, Fire Extinguishers</a:t>
            </a:r>
          </a:p>
          <a:p>
            <a:r>
              <a:rPr lang="en-US" sz="1600" strike="sngStrike" dirty="0" smtClean="0"/>
              <a:t>Space Heaters – Unvented</a:t>
            </a:r>
          </a:p>
          <a:p>
            <a:r>
              <a:rPr lang="en-US" sz="1600" strike="sngStrike" dirty="0" smtClean="0"/>
              <a:t>Space Heaters – Stand alone, electric</a:t>
            </a:r>
          </a:p>
          <a:p>
            <a:r>
              <a:rPr lang="en-US" sz="1600" strike="sngStrike" dirty="0" smtClean="0"/>
              <a:t>Spray Polyurethane Foam</a:t>
            </a:r>
          </a:p>
          <a:p>
            <a:r>
              <a:rPr lang="en-US" sz="1600" dirty="0" smtClean="0"/>
              <a:t>Ventilation and Indoor Air Quality</a:t>
            </a:r>
          </a:p>
          <a:p>
            <a:r>
              <a:rPr lang="en-US" sz="1600" dirty="0" smtClean="0"/>
              <a:t>Window and Door Replacement, Window Guards</a:t>
            </a:r>
          </a:p>
          <a:p>
            <a:r>
              <a:rPr lang="en-US" sz="1600" dirty="0" smtClean="0"/>
              <a:t>Worker Safety </a:t>
            </a:r>
            <a:endParaRPr lang="en-US" sz="1600" dirty="0"/>
          </a:p>
        </p:txBody>
      </p:sp>
      <p:sp>
        <p:nvSpPr>
          <p:cNvPr id="6" name="Content Placeholder 2"/>
          <p:cNvSpPr txBox="1">
            <a:spLocks/>
          </p:cNvSpPr>
          <p:nvPr/>
        </p:nvSpPr>
        <p:spPr>
          <a:xfrm>
            <a:off x="457200" y="838200"/>
            <a:ext cx="8534400" cy="10668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Circle Headings That are New or Updated:</a:t>
            </a:r>
            <a:endParaRPr lang="en-US" dirty="0"/>
          </a:p>
        </p:txBody>
      </p:sp>
    </p:spTree>
    <p:extLst>
      <p:ext uri="{BB962C8B-B14F-4D97-AF65-F5344CB8AC3E}">
        <p14:creationId xmlns:p14="http://schemas.microsoft.com/office/powerpoint/2010/main" val="363950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WPN 17-7</a:t>
            </a:r>
            <a:endParaRPr lang="en-US" dirty="0"/>
          </a:p>
        </p:txBody>
      </p:sp>
      <p:sp>
        <p:nvSpPr>
          <p:cNvPr id="4" name="Content Placeholder 2"/>
          <p:cNvSpPr txBox="1">
            <a:spLocks noGrp="1"/>
          </p:cNvSpPr>
          <p:nvPr>
            <p:ph sz="quarter" idx="10"/>
          </p:nvPr>
        </p:nvSpPr>
        <p:spPr bwMode="auto">
          <a:prstGeom prst="rect">
            <a:avLst/>
          </a:prstGeom>
          <a:noFill/>
          <a:ln w="9525">
            <a:noFill/>
            <a:miter lim="800000"/>
            <a:headEnd/>
            <a:tailEnd/>
          </a:ln>
        </p:spPr>
        <p:txBody>
          <a:bodyPr lIns="0" tIns="0" rIns="0" bIns="0">
            <a:prstTxWarp prst="textNoShape">
              <a:avLst/>
            </a:prstTxWarp>
          </a:bodyPr>
          <a:lstStyle/>
          <a:p>
            <a:pPr marL="274320" indent="-228600" fontAlgn="auto">
              <a:spcBef>
                <a:spcPts val="600"/>
              </a:spcBef>
              <a:spcAft>
                <a:spcPts val="3600"/>
              </a:spcAft>
              <a:buFont typeface="Arial"/>
              <a:buChar char="•"/>
              <a:defRPr/>
            </a:pPr>
            <a:r>
              <a:rPr lang="en-US" sz="2400" dirty="0" smtClean="0">
                <a:latin typeface="+mn-lt"/>
                <a:ea typeface="+mn-ea"/>
                <a:cs typeface="+mn-cs"/>
              </a:rPr>
              <a:t>Drafted </a:t>
            </a:r>
            <a:r>
              <a:rPr lang="en-US" sz="2400" dirty="0" smtClean="0">
                <a:latin typeface="+mn-lt"/>
                <a:cs typeface="+mn-cs"/>
              </a:rPr>
              <a:t>from 2012 - 2017</a:t>
            </a:r>
            <a:r>
              <a:rPr lang="en-US" sz="2400" dirty="0" smtClean="0">
                <a:latin typeface="+mn-lt"/>
                <a:ea typeface="+mn-ea"/>
                <a:cs typeface="+mn-cs"/>
              </a:rPr>
              <a:t> to put all H&amp;S guidance in one place.</a:t>
            </a:r>
          </a:p>
          <a:p>
            <a:pPr marL="274320" indent="-228600" fontAlgn="auto">
              <a:spcBef>
                <a:spcPts val="600"/>
              </a:spcBef>
              <a:spcAft>
                <a:spcPts val="3600"/>
              </a:spcAft>
              <a:buFont typeface="Arial"/>
              <a:buChar char="•"/>
              <a:defRPr/>
            </a:pPr>
            <a:r>
              <a:rPr lang="en-US" sz="2400" dirty="0" smtClean="0">
                <a:latin typeface="+mn-lt"/>
                <a:ea typeface="+mn-ea"/>
                <a:cs typeface="+mn-cs"/>
              </a:rPr>
              <a:t>Describes most common issues encountered during weatherization, what is allowed, what is required, and what is prohibited in terms of dealing with these issues.</a:t>
            </a:r>
          </a:p>
          <a:p>
            <a:pPr marL="274320" indent="-228600" fontAlgn="auto">
              <a:spcBef>
                <a:spcPts val="600"/>
              </a:spcBef>
              <a:spcAft>
                <a:spcPts val="3600"/>
              </a:spcAft>
              <a:buFont typeface="Arial"/>
              <a:buChar char="•"/>
              <a:defRPr/>
            </a:pPr>
            <a:r>
              <a:rPr lang="en-US" sz="2400" dirty="0" smtClean="0">
                <a:latin typeface="+mn-lt"/>
                <a:ea typeface="+mn-ea"/>
                <a:cs typeface="+mn-cs"/>
              </a:rPr>
              <a:t>Outlines how grantees must address H&amp;S in their grantee plan, and where more guidance may be needed at the local level.</a:t>
            </a:r>
          </a:p>
          <a:p>
            <a:pPr marL="274320" indent="-228600" fontAlgn="auto">
              <a:spcBef>
                <a:spcPts val="600"/>
              </a:spcBef>
              <a:spcAft>
                <a:spcPts val="3600"/>
              </a:spcAft>
              <a:defRPr/>
            </a:pPr>
            <a:endParaRPr lang="en-US" sz="2400" dirty="0" smtClean="0">
              <a:latin typeface="+mn-lt"/>
              <a:ea typeface="+mn-ea"/>
              <a:cs typeface="+mn-cs"/>
            </a:endParaRPr>
          </a:p>
          <a:p>
            <a:pPr defTabSz="914400" eaLnBrk="0" hangingPunct="0">
              <a:spcBef>
                <a:spcPts val="1200"/>
              </a:spcBef>
              <a:spcAft>
                <a:spcPts val="3600"/>
              </a:spcAft>
              <a:buClr>
                <a:srgbClr val="8DC63F"/>
              </a:buClr>
              <a:defRPr/>
            </a:pPr>
            <a:endParaRPr lang="en-US" sz="2600" kern="0" dirty="0">
              <a:solidFill>
                <a:srgbClr val="333333"/>
              </a:solidFill>
              <a:latin typeface="+mn-lt"/>
            </a:endParaRPr>
          </a:p>
        </p:txBody>
      </p:sp>
    </p:spTree>
    <p:extLst>
      <p:ext uri="{BB962C8B-B14F-4D97-AF65-F5344CB8AC3E}">
        <p14:creationId xmlns:p14="http://schemas.microsoft.com/office/powerpoint/2010/main" val="955709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Table of Issues 17-7</a:t>
            </a:r>
            <a:endParaRPr lang="en-US" dirty="0"/>
          </a:p>
        </p:txBody>
      </p:sp>
      <p:sp>
        <p:nvSpPr>
          <p:cNvPr id="4" name="Content Placeholder 2"/>
          <p:cNvSpPr txBox="1">
            <a:spLocks/>
          </p:cNvSpPr>
          <p:nvPr/>
        </p:nvSpPr>
        <p:spPr>
          <a:xfrm>
            <a:off x="228600" y="1676400"/>
            <a:ext cx="8458200" cy="4648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Air-Conditioning and Heating Systems/Units</a:t>
            </a:r>
          </a:p>
          <a:p>
            <a:r>
              <a:rPr lang="en-US" sz="1600" strike="sngStrike" dirty="0" smtClean="0"/>
              <a:t>Appliances and Water Heaters</a:t>
            </a:r>
          </a:p>
          <a:p>
            <a:r>
              <a:rPr lang="en-US" sz="1600" dirty="0" smtClean="0"/>
              <a:t>Asbestos</a:t>
            </a:r>
          </a:p>
          <a:p>
            <a:r>
              <a:rPr lang="en-US" sz="1600" dirty="0" smtClean="0"/>
              <a:t>Biologicals and Unsanitary Conditions</a:t>
            </a:r>
          </a:p>
          <a:p>
            <a:r>
              <a:rPr lang="en-US" sz="1600" dirty="0" smtClean="0"/>
              <a:t>Building Structure and Roofing</a:t>
            </a:r>
          </a:p>
          <a:p>
            <a:r>
              <a:rPr lang="en-US" sz="1600" dirty="0" smtClean="0"/>
              <a:t>Code Compliance</a:t>
            </a:r>
          </a:p>
          <a:p>
            <a:r>
              <a:rPr lang="en-US" sz="1600" dirty="0" smtClean="0"/>
              <a:t>Combustion Gases</a:t>
            </a:r>
          </a:p>
          <a:p>
            <a:r>
              <a:rPr lang="en-US" sz="1600" strike="sngStrike" dirty="0" smtClean="0"/>
              <a:t>Drainage</a:t>
            </a:r>
          </a:p>
          <a:p>
            <a:r>
              <a:rPr lang="en-US" sz="1600" dirty="0" smtClean="0"/>
              <a:t>Electrical</a:t>
            </a:r>
          </a:p>
          <a:p>
            <a:r>
              <a:rPr lang="en-US" sz="1600" dirty="0" smtClean="0"/>
              <a:t>Formaldehyde, VOCs, Flammable Liquids and other Air Pollutants</a:t>
            </a:r>
          </a:p>
          <a:p>
            <a:r>
              <a:rPr lang="en-US" sz="1600" dirty="0" smtClean="0"/>
              <a:t>Fuel Leaks</a:t>
            </a:r>
          </a:p>
          <a:p>
            <a:r>
              <a:rPr lang="en-US" sz="1600" dirty="0" smtClean="0"/>
              <a:t>Gas ovens/Stovetops/Ranges</a:t>
            </a:r>
          </a:p>
          <a:p>
            <a:r>
              <a:rPr lang="en-US" sz="1600" dirty="0" smtClean="0"/>
              <a:t>Hazardous Materials Disposal</a:t>
            </a:r>
          </a:p>
          <a:p>
            <a:r>
              <a:rPr lang="en-US" sz="1600" dirty="0" smtClean="0"/>
              <a:t>Injury Prevention of Occupants and Weatherization Workers</a:t>
            </a:r>
          </a:p>
          <a:p>
            <a:r>
              <a:rPr lang="en-US" sz="1600" dirty="0" smtClean="0"/>
              <a:t>Lead Based Paint</a:t>
            </a:r>
          </a:p>
          <a:p>
            <a:r>
              <a:rPr lang="en-US" sz="1600" dirty="0" smtClean="0"/>
              <a:t>Mold and Moisture</a:t>
            </a:r>
          </a:p>
          <a:p>
            <a:r>
              <a:rPr lang="en-US" sz="1600" dirty="0" smtClean="0"/>
              <a:t>Occupant Pre-existing or Potential Health Conditions</a:t>
            </a:r>
          </a:p>
          <a:p>
            <a:r>
              <a:rPr lang="en-US" sz="1600" strike="sngStrike" dirty="0" smtClean="0"/>
              <a:t>OSHA &amp; Crew Safety</a:t>
            </a:r>
          </a:p>
          <a:p>
            <a:r>
              <a:rPr lang="en-US" sz="1600" dirty="0" smtClean="0"/>
              <a:t>Pests</a:t>
            </a:r>
          </a:p>
          <a:p>
            <a:r>
              <a:rPr lang="en-US" sz="1600" dirty="0" smtClean="0"/>
              <a:t>Radon</a:t>
            </a:r>
          </a:p>
          <a:p>
            <a:r>
              <a:rPr lang="en-US" sz="1600" dirty="0" smtClean="0"/>
              <a:t>Safety Devices: Smoke and CO Alarms, Fire Extinguishers</a:t>
            </a:r>
          </a:p>
          <a:p>
            <a:r>
              <a:rPr lang="en-US" sz="1600" strike="sngStrike" dirty="0" smtClean="0"/>
              <a:t>Space Heaters – Unvented</a:t>
            </a:r>
          </a:p>
          <a:p>
            <a:r>
              <a:rPr lang="en-US" sz="1600" strike="sngStrike" dirty="0" smtClean="0"/>
              <a:t>Space Heaters – Stand alone, electric</a:t>
            </a:r>
          </a:p>
          <a:p>
            <a:r>
              <a:rPr lang="en-US" sz="1600" strike="sngStrike" dirty="0" smtClean="0"/>
              <a:t>Spray Polyurethane Foam</a:t>
            </a:r>
          </a:p>
          <a:p>
            <a:r>
              <a:rPr lang="en-US" sz="1600" dirty="0" smtClean="0"/>
              <a:t>Ventilation and Indoor Air Quality</a:t>
            </a:r>
          </a:p>
          <a:p>
            <a:r>
              <a:rPr lang="en-US" sz="1600" dirty="0" smtClean="0"/>
              <a:t>Window and Door Replacement, Window Guards</a:t>
            </a:r>
          </a:p>
          <a:p>
            <a:r>
              <a:rPr lang="en-US" sz="1600" dirty="0" smtClean="0"/>
              <a:t>Worker Safety </a:t>
            </a:r>
            <a:endParaRPr lang="en-US" sz="1600" dirty="0"/>
          </a:p>
        </p:txBody>
      </p:sp>
      <p:sp>
        <p:nvSpPr>
          <p:cNvPr id="6" name="Content Placeholder 2"/>
          <p:cNvSpPr txBox="1">
            <a:spLocks/>
          </p:cNvSpPr>
          <p:nvPr/>
        </p:nvSpPr>
        <p:spPr>
          <a:xfrm>
            <a:off x="457200" y="838200"/>
            <a:ext cx="8534400" cy="10668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Circle Headings That are New or Updated:</a:t>
            </a:r>
            <a:endParaRPr lang="en-US" dirty="0"/>
          </a:p>
        </p:txBody>
      </p:sp>
      <p:sp>
        <p:nvSpPr>
          <p:cNvPr id="3" name="Oval 2"/>
          <p:cNvSpPr/>
          <p:nvPr/>
        </p:nvSpPr>
        <p:spPr>
          <a:xfrm>
            <a:off x="304800" y="4876800"/>
            <a:ext cx="16764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57200" y="5105400"/>
            <a:ext cx="28194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19600" y="1981200"/>
            <a:ext cx="22860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33400" y="5410200"/>
            <a:ext cx="28956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343400" y="5943600"/>
            <a:ext cx="22860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52400" y="4038600"/>
            <a:ext cx="22860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7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Table of Issues </a:t>
            </a:r>
            <a:r>
              <a:rPr lang="en-US" dirty="0" smtClean="0"/>
              <a:t>17-7</a:t>
            </a:r>
            <a:endParaRPr lang="en-US" dirty="0"/>
          </a:p>
        </p:txBody>
      </p:sp>
      <p:sp>
        <p:nvSpPr>
          <p:cNvPr id="3" name="Content Placeholder 2"/>
          <p:cNvSpPr>
            <a:spLocks noGrp="1"/>
          </p:cNvSpPr>
          <p:nvPr>
            <p:ph sz="quarter" idx="10"/>
          </p:nvPr>
        </p:nvSpPr>
        <p:spPr/>
        <p:txBody>
          <a:bodyPr/>
          <a:lstStyle/>
          <a:p>
            <a:r>
              <a:rPr lang="en-US" dirty="0" smtClean="0"/>
              <a:t>You have a question about drainage and want to find out what DOE allows with H&amp;S funds. Where in the Table of Issues will you find the answer?</a:t>
            </a:r>
            <a:endParaRPr lang="en-US" dirty="0"/>
          </a:p>
        </p:txBody>
      </p:sp>
    </p:spTree>
    <p:extLst>
      <p:ext uri="{BB962C8B-B14F-4D97-AF65-F5344CB8AC3E}">
        <p14:creationId xmlns:p14="http://schemas.microsoft.com/office/powerpoint/2010/main" val="393847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Table of Issues </a:t>
            </a:r>
            <a:r>
              <a:rPr lang="en-US" dirty="0" smtClean="0"/>
              <a:t>17-7</a:t>
            </a:r>
            <a:endParaRPr lang="en-US" dirty="0"/>
          </a:p>
        </p:txBody>
      </p:sp>
      <p:sp>
        <p:nvSpPr>
          <p:cNvPr id="3" name="Content Placeholder 2"/>
          <p:cNvSpPr>
            <a:spLocks noGrp="1"/>
          </p:cNvSpPr>
          <p:nvPr>
            <p:ph sz="quarter" idx="10"/>
          </p:nvPr>
        </p:nvSpPr>
        <p:spPr/>
        <p:txBody>
          <a:bodyPr/>
          <a:lstStyle/>
          <a:p>
            <a:r>
              <a:rPr lang="en-US" dirty="0" smtClean="0"/>
              <a:t>Where </a:t>
            </a:r>
            <a:r>
              <a:rPr lang="en-US" dirty="0"/>
              <a:t>in the table of issues </a:t>
            </a:r>
            <a:r>
              <a:rPr lang="en-US" dirty="0" smtClean="0"/>
              <a:t>will you find guidance on Knob &amp; Tube wiring?</a:t>
            </a:r>
            <a:endParaRPr lang="en-US" dirty="0"/>
          </a:p>
        </p:txBody>
      </p:sp>
    </p:spTree>
    <p:extLst>
      <p:ext uri="{BB962C8B-B14F-4D97-AF65-F5344CB8AC3E}">
        <p14:creationId xmlns:p14="http://schemas.microsoft.com/office/powerpoint/2010/main" val="2779421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Issue Specific</a:t>
            </a:r>
            <a:endParaRPr lang="en-US" dirty="0"/>
          </a:p>
        </p:txBody>
      </p:sp>
      <p:sp>
        <p:nvSpPr>
          <p:cNvPr id="3" name="Content Placeholder 2"/>
          <p:cNvSpPr>
            <a:spLocks noGrp="1"/>
          </p:cNvSpPr>
          <p:nvPr>
            <p:ph sz="quarter" idx="10"/>
          </p:nvPr>
        </p:nvSpPr>
        <p:spPr/>
        <p:txBody>
          <a:bodyPr/>
          <a:lstStyle/>
          <a:p>
            <a:pPr marL="0" indent="0">
              <a:buNone/>
            </a:pPr>
            <a:r>
              <a:rPr lang="en-US" dirty="0" smtClean="0"/>
              <a:t>For each issue, table identifies:</a:t>
            </a:r>
          </a:p>
          <a:p>
            <a:r>
              <a:rPr lang="en-US" dirty="0" smtClean="0"/>
              <a:t>Action</a:t>
            </a:r>
            <a:r>
              <a:rPr lang="en-US" dirty="0"/>
              <a:t>/Allowability</a:t>
            </a:r>
          </a:p>
          <a:p>
            <a:r>
              <a:rPr lang="en-US" dirty="0" smtClean="0"/>
              <a:t>Testing requirements</a:t>
            </a:r>
            <a:endParaRPr lang="en-US" dirty="0"/>
          </a:p>
          <a:p>
            <a:r>
              <a:rPr lang="en-US" dirty="0"/>
              <a:t>Client </a:t>
            </a:r>
            <a:r>
              <a:rPr lang="en-US" dirty="0" smtClean="0"/>
              <a:t>Education requirements</a:t>
            </a:r>
            <a:endParaRPr lang="en-US" dirty="0"/>
          </a:p>
          <a:p>
            <a:r>
              <a:rPr lang="en-US" dirty="0" smtClean="0"/>
              <a:t>Training requirements</a:t>
            </a:r>
          </a:p>
          <a:p>
            <a:endParaRPr lang="en-US" dirty="0"/>
          </a:p>
          <a:p>
            <a:pPr marL="0" indent="0">
              <a:buNone/>
            </a:pPr>
            <a:r>
              <a:rPr lang="en-US" dirty="0" smtClean="0"/>
              <a:t>This presentation will focus on the Action/Allowability, referencing the other areas only where it has changed since WPN 11-6</a:t>
            </a:r>
          </a:p>
          <a:p>
            <a:pPr marL="0" indent="0">
              <a:buNone/>
            </a:pPr>
            <a:r>
              <a:rPr lang="en-US" dirty="0" smtClean="0"/>
              <a:t>Attending this presentation is no substitute for reading the Guidance, WPN 17-7.</a:t>
            </a:r>
            <a:endParaRPr lang="en-US" dirty="0"/>
          </a:p>
          <a:p>
            <a:endParaRPr lang="en-US" dirty="0"/>
          </a:p>
        </p:txBody>
      </p:sp>
    </p:spTree>
    <p:extLst>
      <p:ext uri="{BB962C8B-B14F-4D97-AF65-F5344CB8AC3E}">
        <p14:creationId xmlns:p14="http://schemas.microsoft.com/office/powerpoint/2010/main" val="55568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Overall Approach	1 of 2</a:t>
            </a:r>
            <a:endParaRPr lang="en-US" dirty="0"/>
          </a:p>
        </p:txBody>
      </p:sp>
      <p:sp>
        <p:nvSpPr>
          <p:cNvPr id="3" name="Content Placeholder 2"/>
          <p:cNvSpPr>
            <a:spLocks noGrp="1"/>
          </p:cNvSpPr>
          <p:nvPr>
            <p:ph sz="quarter" idx="10"/>
          </p:nvPr>
        </p:nvSpPr>
        <p:spPr/>
        <p:txBody>
          <a:bodyPr/>
          <a:lstStyle/>
          <a:p>
            <a:pPr marL="0" indent="0">
              <a:buNone/>
            </a:pPr>
            <a:r>
              <a:rPr lang="en-US" dirty="0" smtClean="0"/>
              <a:t>For each issue listed, and any additional issues added:</a:t>
            </a:r>
          </a:p>
          <a:p>
            <a:r>
              <a:rPr lang="en-US" dirty="0" smtClean="0"/>
              <a:t>All work installed is installed to meet local codes</a:t>
            </a:r>
          </a:p>
          <a:p>
            <a:r>
              <a:rPr lang="en-US" dirty="0" smtClean="0"/>
              <a:t>When required, licensed professionals will be employed to install work or conduct tests</a:t>
            </a:r>
          </a:p>
          <a:p>
            <a:r>
              <a:rPr lang="en-US" dirty="0" smtClean="0"/>
              <a:t>Client education is only required where issue exists </a:t>
            </a:r>
          </a:p>
          <a:p>
            <a:r>
              <a:rPr lang="en-US" dirty="0"/>
              <a:t>M</a:t>
            </a:r>
            <a:r>
              <a:rPr lang="en-US" dirty="0" smtClean="0"/>
              <a:t>anuals for installed equipment will ALWAYS be provided to client</a:t>
            </a:r>
          </a:p>
          <a:p>
            <a:r>
              <a:rPr lang="en-US" dirty="0" smtClean="0"/>
              <a:t>Training to perform required testing and correctly apply Grantee policy is implied</a:t>
            </a:r>
          </a:p>
          <a:p>
            <a:endParaRPr lang="en-US" dirty="0"/>
          </a:p>
        </p:txBody>
      </p:sp>
    </p:spTree>
    <p:extLst>
      <p:ext uri="{BB962C8B-B14F-4D97-AF65-F5344CB8AC3E}">
        <p14:creationId xmlns:p14="http://schemas.microsoft.com/office/powerpoint/2010/main" val="4234149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Overall Approach	2 of 2</a:t>
            </a:r>
            <a:endParaRPr lang="en-US" dirty="0"/>
          </a:p>
        </p:txBody>
      </p:sp>
      <p:sp>
        <p:nvSpPr>
          <p:cNvPr id="3" name="Content Placeholder 2"/>
          <p:cNvSpPr>
            <a:spLocks noGrp="1"/>
          </p:cNvSpPr>
          <p:nvPr>
            <p:ph sz="quarter" idx="10"/>
          </p:nvPr>
        </p:nvSpPr>
        <p:spPr/>
        <p:txBody>
          <a:bodyPr/>
          <a:lstStyle/>
          <a:p>
            <a:r>
              <a:rPr lang="en-US" dirty="0" smtClean="0"/>
              <a:t>For each issue in “Table of Issues,” define parameters for performing specific H&amp;S measures.</a:t>
            </a:r>
          </a:p>
          <a:p>
            <a:r>
              <a:rPr lang="en-US" dirty="0" smtClean="0"/>
              <a:t>Include proper action when issue cannot be addressed.</a:t>
            </a:r>
          </a:p>
          <a:p>
            <a:pPr marL="0" indent="0">
              <a:buNone/>
            </a:pPr>
            <a:endParaRPr lang="en-US" dirty="0" smtClean="0"/>
          </a:p>
          <a:p>
            <a:pPr marL="0" indent="0">
              <a:buNone/>
            </a:pPr>
            <a:r>
              <a:rPr lang="en-US" dirty="0" smtClean="0"/>
              <a:t>Example: Where exterior drainage issues are causing mold/moisture creating conditions in the basement, and the basement will be treated as part of weatherization, drainage work can be completed where a crew of 3 using hand-tools for 4 hours can satisfactorily correct the issue. Otherwise the home must be deferred.</a:t>
            </a:r>
          </a:p>
          <a:p>
            <a:pPr marL="0" indent="0">
              <a:buNone/>
            </a:pPr>
            <a:endParaRPr lang="en-US" dirty="0"/>
          </a:p>
        </p:txBody>
      </p:sp>
    </p:spTree>
    <p:extLst>
      <p:ext uri="{BB962C8B-B14F-4D97-AF65-F5344CB8AC3E}">
        <p14:creationId xmlns:p14="http://schemas.microsoft.com/office/powerpoint/2010/main" val="1677397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17-7 Table of Issues</a:t>
            </a:r>
            <a:endParaRPr lang="en-US" dirty="0"/>
          </a:p>
        </p:txBody>
      </p:sp>
      <p:sp>
        <p:nvSpPr>
          <p:cNvPr id="4" name="Content Placeholder 2"/>
          <p:cNvSpPr txBox="1">
            <a:spLocks/>
          </p:cNvSpPr>
          <p:nvPr/>
        </p:nvSpPr>
        <p:spPr>
          <a:xfrm>
            <a:off x="228600" y="1066800"/>
            <a:ext cx="8610600" cy="47244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solidFill>
                  <a:schemeClr val="tx1"/>
                </a:solidFill>
                <a:latin typeface="Arial"/>
                <a:cs typeface="Arial"/>
              </a:rPr>
              <a:t>Air-Conditioning and Heating Systems/Units</a:t>
            </a:r>
          </a:p>
          <a:p>
            <a:pPr marL="171450" indent="-171450">
              <a:buFont typeface="Arial"/>
              <a:buChar char="•"/>
            </a:pPr>
            <a:r>
              <a:rPr lang="en-US" sz="1600" dirty="0" smtClean="0">
                <a:solidFill>
                  <a:schemeClr val="tx1"/>
                </a:solidFill>
                <a:latin typeface="Arial"/>
                <a:cs typeface="Arial"/>
              </a:rPr>
              <a:t>Asbestos - in siding, walls, ceilings, etc.</a:t>
            </a:r>
          </a:p>
          <a:p>
            <a:pPr marL="171450" indent="-171450">
              <a:buFont typeface="Arial"/>
              <a:buChar char="•"/>
            </a:pPr>
            <a:r>
              <a:rPr lang="en-US" sz="1600" dirty="0" smtClean="0">
                <a:solidFill>
                  <a:schemeClr val="tx1"/>
                </a:solidFill>
                <a:latin typeface="Arial"/>
                <a:cs typeface="Arial"/>
              </a:rPr>
              <a:t>Asbestos - in vermiculite</a:t>
            </a:r>
          </a:p>
          <a:p>
            <a:pPr marL="171450" indent="-171450">
              <a:buFont typeface="Arial"/>
              <a:buChar char="•"/>
            </a:pPr>
            <a:r>
              <a:rPr lang="en-US" sz="1600" dirty="0" smtClean="0">
                <a:solidFill>
                  <a:schemeClr val="tx1"/>
                </a:solidFill>
                <a:latin typeface="Arial"/>
                <a:cs typeface="Arial"/>
              </a:rPr>
              <a:t>Asbestos - on pipes, furnaces, other small covered surfaces</a:t>
            </a:r>
          </a:p>
          <a:p>
            <a:pPr marL="171450" indent="-171450">
              <a:buFont typeface="Arial"/>
              <a:buChar char="•"/>
            </a:pPr>
            <a:r>
              <a:rPr lang="en-US" sz="1600" dirty="0" smtClean="0">
                <a:solidFill>
                  <a:schemeClr val="tx1"/>
                </a:solidFill>
                <a:latin typeface="Arial"/>
                <a:cs typeface="Arial"/>
              </a:rPr>
              <a:t>Biologicals and Unsanitary Conditions	</a:t>
            </a:r>
          </a:p>
          <a:p>
            <a:pPr marL="171450" indent="-171450">
              <a:buFont typeface="Arial"/>
              <a:buChar char="•"/>
            </a:pPr>
            <a:r>
              <a:rPr lang="en-US" sz="1600" dirty="0" smtClean="0">
                <a:solidFill>
                  <a:schemeClr val="tx1"/>
                </a:solidFill>
                <a:latin typeface="Arial"/>
                <a:cs typeface="Arial"/>
              </a:rPr>
              <a:t>Building Structure and Roofing</a:t>
            </a:r>
          </a:p>
          <a:p>
            <a:pPr marL="171450" indent="-171450">
              <a:buFont typeface="Arial"/>
              <a:buChar char="•"/>
            </a:pPr>
            <a:r>
              <a:rPr lang="en-US" sz="1600" dirty="0" smtClean="0">
                <a:solidFill>
                  <a:schemeClr val="tx1"/>
                </a:solidFill>
                <a:latin typeface="Arial"/>
                <a:cs typeface="Arial"/>
              </a:rPr>
              <a:t>Code Compliance</a:t>
            </a:r>
          </a:p>
          <a:p>
            <a:pPr marL="171450" indent="-171450">
              <a:buFont typeface="Arial"/>
              <a:buChar char="•"/>
            </a:pPr>
            <a:r>
              <a:rPr lang="en-US" sz="1600" dirty="0" smtClean="0">
                <a:solidFill>
                  <a:schemeClr val="tx1"/>
                </a:solidFill>
                <a:latin typeface="Arial"/>
                <a:cs typeface="Arial"/>
              </a:rPr>
              <a:t>Combustion Gases</a:t>
            </a:r>
          </a:p>
          <a:p>
            <a:pPr marL="171450" indent="-171450">
              <a:buFont typeface="Arial"/>
              <a:buChar char="•"/>
            </a:pPr>
            <a:r>
              <a:rPr lang="en-US" sz="1600" dirty="0" smtClean="0">
                <a:solidFill>
                  <a:schemeClr val="tx1"/>
                </a:solidFill>
                <a:latin typeface="Arial"/>
                <a:cs typeface="Arial"/>
              </a:rPr>
              <a:t>Electrical</a:t>
            </a:r>
          </a:p>
          <a:p>
            <a:pPr marL="171450" indent="-171450">
              <a:buFont typeface="Arial"/>
              <a:buChar char="•"/>
            </a:pPr>
            <a:r>
              <a:rPr lang="en-US" sz="1600" dirty="0" smtClean="0">
                <a:solidFill>
                  <a:schemeClr val="tx1"/>
                </a:solidFill>
                <a:latin typeface="Arial"/>
                <a:cs typeface="Arial"/>
              </a:rPr>
              <a:t>Formaldehyde, Volatile Organic Compounds (VOCs), Flammable Liquids and other Air Pollutants</a:t>
            </a:r>
          </a:p>
          <a:p>
            <a:pPr marL="171450" indent="-171450">
              <a:buFont typeface="Arial"/>
              <a:buChar char="•"/>
            </a:pPr>
            <a:r>
              <a:rPr lang="en-US" sz="1600" dirty="0" smtClean="0">
                <a:solidFill>
                  <a:schemeClr val="tx1"/>
                </a:solidFill>
                <a:latin typeface="Arial"/>
                <a:cs typeface="Arial"/>
              </a:rPr>
              <a:t>Fuel Leaks</a:t>
            </a:r>
          </a:p>
          <a:p>
            <a:pPr marL="171450" indent="-171450">
              <a:buFont typeface="Arial"/>
              <a:buChar char="•"/>
            </a:pPr>
            <a:r>
              <a:rPr lang="en-US" sz="1600" dirty="0" smtClean="0">
                <a:solidFill>
                  <a:schemeClr val="tx1"/>
                </a:solidFill>
                <a:latin typeface="Arial"/>
                <a:cs typeface="Arial"/>
              </a:rPr>
              <a:t>Gas ovens /Stovetops/Ranges</a:t>
            </a:r>
          </a:p>
          <a:p>
            <a:pPr marL="171450" indent="-171450">
              <a:buFont typeface="Arial"/>
              <a:buChar char="•"/>
            </a:pPr>
            <a:r>
              <a:rPr lang="en-US" sz="1600" dirty="0" smtClean="0">
                <a:solidFill>
                  <a:schemeClr val="tx1"/>
                </a:solidFill>
                <a:latin typeface="Arial"/>
                <a:cs typeface="Arial"/>
              </a:rPr>
              <a:t>Hazardous Materials Disposal</a:t>
            </a:r>
          </a:p>
          <a:p>
            <a:pPr marL="171450" indent="-171450">
              <a:buFont typeface="Arial"/>
              <a:buChar char="•"/>
            </a:pPr>
            <a:r>
              <a:rPr lang="en-US" sz="1600" dirty="0" smtClean="0">
                <a:solidFill>
                  <a:schemeClr val="tx1"/>
                </a:solidFill>
                <a:latin typeface="Arial"/>
                <a:cs typeface="Arial"/>
              </a:rPr>
              <a:t>Injury Prevention of Occupants and Weatherization Workers</a:t>
            </a:r>
          </a:p>
          <a:p>
            <a:pPr marL="171450" indent="-171450">
              <a:buFont typeface="Arial"/>
              <a:buChar char="•"/>
            </a:pPr>
            <a:r>
              <a:rPr lang="en-US" sz="1600" dirty="0" smtClean="0">
                <a:solidFill>
                  <a:schemeClr val="tx1"/>
                </a:solidFill>
                <a:latin typeface="Arial"/>
                <a:cs typeface="Arial"/>
              </a:rPr>
              <a:t>Lead Based Paint</a:t>
            </a:r>
          </a:p>
          <a:p>
            <a:pPr marL="171450" indent="-171450">
              <a:buFont typeface="Arial"/>
              <a:buChar char="•"/>
            </a:pPr>
            <a:r>
              <a:rPr lang="en-US" sz="1600" dirty="0" smtClean="0">
                <a:solidFill>
                  <a:schemeClr val="tx1"/>
                </a:solidFill>
                <a:latin typeface="Arial"/>
                <a:cs typeface="Arial"/>
              </a:rPr>
              <a:t>Mold and Moisture</a:t>
            </a:r>
          </a:p>
          <a:p>
            <a:pPr marL="171450" indent="-171450">
              <a:buFont typeface="Arial"/>
              <a:buChar char="•"/>
            </a:pPr>
            <a:r>
              <a:rPr lang="en-US" sz="1600" dirty="0" smtClean="0">
                <a:solidFill>
                  <a:schemeClr val="tx1"/>
                </a:solidFill>
                <a:latin typeface="Arial"/>
                <a:cs typeface="Arial"/>
              </a:rPr>
              <a:t>Occupant Pre-existing or Potential Health Conditions</a:t>
            </a:r>
          </a:p>
          <a:p>
            <a:pPr marL="171450" indent="-171450">
              <a:buFont typeface="Arial"/>
              <a:buChar char="•"/>
            </a:pPr>
            <a:r>
              <a:rPr lang="en-US" sz="1600" dirty="0" smtClean="0">
                <a:solidFill>
                  <a:schemeClr val="tx1"/>
                </a:solidFill>
                <a:latin typeface="Arial"/>
                <a:cs typeface="Arial"/>
              </a:rPr>
              <a:t>Pests</a:t>
            </a:r>
          </a:p>
          <a:p>
            <a:pPr marL="171450" indent="-171450">
              <a:buFont typeface="Arial"/>
              <a:buChar char="•"/>
            </a:pPr>
            <a:r>
              <a:rPr lang="en-US" sz="1600" dirty="0" smtClean="0">
                <a:solidFill>
                  <a:schemeClr val="tx1"/>
                </a:solidFill>
                <a:latin typeface="Arial"/>
                <a:cs typeface="Arial"/>
              </a:rPr>
              <a:t>Radon</a:t>
            </a:r>
          </a:p>
          <a:p>
            <a:pPr marL="171450" indent="-171450">
              <a:buFont typeface="Arial"/>
              <a:buChar char="•"/>
            </a:pPr>
            <a:r>
              <a:rPr lang="en-US" sz="1600" dirty="0" smtClean="0">
                <a:solidFill>
                  <a:schemeClr val="tx1"/>
                </a:solidFill>
                <a:latin typeface="Arial"/>
                <a:cs typeface="Arial"/>
              </a:rPr>
              <a:t>Safety Devices: Smoke and Carbon Monoxide Alarms, Fire Extinguishers</a:t>
            </a:r>
          </a:p>
          <a:p>
            <a:pPr marL="171450" indent="-171450">
              <a:buFont typeface="Arial"/>
              <a:buChar char="•"/>
            </a:pPr>
            <a:r>
              <a:rPr lang="en-US" sz="1600" dirty="0" smtClean="0">
                <a:solidFill>
                  <a:schemeClr val="tx1"/>
                </a:solidFill>
                <a:latin typeface="Arial"/>
                <a:cs typeface="Arial"/>
              </a:rPr>
              <a:t>Ventilation and Indoor Air Quality</a:t>
            </a:r>
          </a:p>
          <a:p>
            <a:pPr marL="171450" indent="-171450">
              <a:buFont typeface="Arial"/>
              <a:buChar char="•"/>
            </a:pPr>
            <a:r>
              <a:rPr lang="en-US" sz="1600" dirty="0" smtClean="0">
                <a:solidFill>
                  <a:schemeClr val="tx1"/>
                </a:solidFill>
                <a:latin typeface="Arial"/>
                <a:cs typeface="Arial"/>
              </a:rPr>
              <a:t>Window and Door Replacement, Window Guards</a:t>
            </a:r>
          </a:p>
          <a:p>
            <a:pPr marL="171450" indent="-171450">
              <a:buFont typeface="Arial"/>
              <a:buChar char="•"/>
            </a:pPr>
            <a:r>
              <a:rPr lang="en-US" sz="1600" dirty="0" smtClean="0">
                <a:solidFill>
                  <a:schemeClr val="tx1"/>
                </a:solidFill>
                <a:latin typeface="Arial"/>
                <a:cs typeface="Arial"/>
              </a:rPr>
              <a:t>Worker Safety </a:t>
            </a:r>
            <a:endParaRPr lang="en-US" sz="1600" dirty="0">
              <a:solidFill>
                <a:schemeClr val="tx1"/>
              </a:solidFill>
              <a:latin typeface="Arial"/>
              <a:cs typeface="Arial"/>
            </a:endParaRPr>
          </a:p>
        </p:txBody>
      </p:sp>
    </p:spTree>
    <p:extLst>
      <p:ext uri="{BB962C8B-B14F-4D97-AF65-F5344CB8AC3E}">
        <p14:creationId xmlns:p14="http://schemas.microsoft.com/office/powerpoint/2010/main" val="1341605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Specific Updates</a:t>
            </a:r>
            <a:endParaRPr lang="en-US" dirty="0"/>
          </a:p>
        </p:txBody>
      </p:sp>
      <p:sp>
        <p:nvSpPr>
          <p:cNvPr id="3" name="Content Placeholder 2"/>
          <p:cNvSpPr>
            <a:spLocks noGrp="1"/>
          </p:cNvSpPr>
          <p:nvPr>
            <p:ph sz="quarter" idx="10"/>
          </p:nvPr>
        </p:nvSpPr>
        <p:spPr/>
        <p:txBody>
          <a:bodyPr/>
          <a:lstStyle/>
          <a:p>
            <a:r>
              <a:rPr lang="en-US" dirty="0" smtClean="0"/>
              <a:t>Asbestos</a:t>
            </a:r>
          </a:p>
          <a:p>
            <a:r>
              <a:rPr lang="en-US" dirty="0" smtClean="0"/>
              <a:t>Code Compliance</a:t>
            </a:r>
          </a:p>
          <a:p>
            <a:r>
              <a:rPr lang="en-US" dirty="0" smtClean="0"/>
              <a:t>Gas Ovens/Stovetops/Ranges</a:t>
            </a:r>
          </a:p>
          <a:p>
            <a:r>
              <a:rPr lang="en-US" dirty="0" smtClean="0"/>
              <a:t>Injury Prevention</a:t>
            </a:r>
          </a:p>
          <a:p>
            <a:r>
              <a:rPr lang="en-US" dirty="0" smtClean="0"/>
              <a:t>Lead Based paint</a:t>
            </a:r>
          </a:p>
          <a:p>
            <a:r>
              <a:rPr lang="en-US" dirty="0" smtClean="0"/>
              <a:t>Mold &amp; Moisture</a:t>
            </a:r>
          </a:p>
          <a:p>
            <a:r>
              <a:rPr lang="en-US" dirty="0" smtClean="0"/>
              <a:t>Occupant Pre-existing or Potential Health Conditions</a:t>
            </a:r>
          </a:p>
          <a:p>
            <a:r>
              <a:rPr lang="en-US" dirty="0" smtClean="0"/>
              <a:t>Radon</a:t>
            </a:r>
          </a:p>
          <a:p>
            <a:r>
              <a:rPr lang="en-US" dirty="0" smtClean="0"/>
              <a:t>Ventilation and Indoor Air Quality</a:t>
            </a:r>
          </a:p>
          <a:p>
            <a:r>
              <a:rPr lang="en-US" dirty="0" smtClean="0"/>
              <a:t>Worker Safety</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2788288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Conditioning and Heating Systems/Units</a:t>
            </a:r>
            <a:endParaRPr lang="en-US" dirty="0"/>
          </a:p>
        </p:txBody>
      </p:sp>
      <p:sp>
        <p:nvSpPr>
          <p:cNvPr id="3" name="Content Placeholder 2"/>
          <p:cNvSpPr>
            <a:spLocks noGrp="1"/>
          </p:cNvSpPr>
          <p:nvPr>
            <p:ph sz="quarter" idx="10"/>
          </p:nvPr>
        </p:nvSpPr>
        <p:spPr/>
        <p:txBody>
          <a:bodyPr/>
          <a:lstStyle/>
          <a:p>
            <a:pPr marL="0" indent="0">
              <a:buNone/>
            </a:pPr>
            <a:r>
              <a:rPr lang="en-US" dirty="0" smtClean="0"/>
              <a:t>Action/Allowability – Primary Units</a:t>
            </a:r>
          </a:p>
          <a:p>
            <a:r>
              <a:rPr lang="en-US" dirty="0" smtClean="0"/>
              <a:t>Primary </a:t>
            </a:r>
            <a:r>
              <a:rPr lang="en-US" u="sng" dirty="0" smtClean="0">
                <a:solidFill>
                  <a:srgbClr val="FF0000"/>
                </a:solidFill>
              </a:rPr>
              <a:t>heating</a:t>
            </a:r>
            <a:r>
              <a:rPr lang="en-US" dirty="0" smtClean="0">
                <a:solidFill>
                  <a:srgbClr val="FF0000"/>
                </a:solidFill>
              </a:rPr>
              <a:t> </a:t>
            </a:r>
            <a:r>
              <a:rPr lang="en-US" dirty="0" smtClean="0"/>
              <a:t>system repair, replacement or installation</a:t>
            </a:r>
          </a:p>
          <a:p>
            <a:r>
              <a:rPr lang="en-US" dirty="0" smtClean="0"/>
              <a:t>Primary </a:t>
            </a:r>
            <a:r>
              <a:rPr lang="en-US" u="sng" dirty="0" smtClean="0">
                <a:solidFill>
                  <a:schemeClr val="accent3">
                    <a:lumMod val="75000"/>
                  </a:schemeClr>
                </a:solidFill>
              </a:rPr>
              <a:t>cooling</a:t>
            </a:r>
            <a:r>
              <a:rPr lang="en-US" dirty="0" smtClean="0">
                <a:solidFill>
                  <a:schemeClr val="accent3">
                    <a:lumMod val="75000"/>
                  </a:schemeClr>
                </a:solidFill>
              </a:rPr>
              <a:t> </a:t>
            </a:r>
            <a:r>
              <a:rPr lang="en-US" dirty="0" smtClean="0"/>
              <a:t>system repair, replacement or installation ONLY where clients meet Grantee definition of “at risk.”</a:t>
            </a:r>
          </a:p>
          <a:p>
            <a:r>
              <a:rPr lang="en-US" dirty="0" smtClean="0"/>
              <a:t>Proper sizing based on post-wx characteristics</a:t>
            </a:r>
          </a:p>
          <a:p>
            <a:r>
              <a:rPr lang="en-US" dirty="0" smtClean="0"/>
              <a:t>If unsafe primary units can’t be repaired, replaced, removed or rendered inoperable, deferral is a must</a:t>
            </a:r>
          </a:p>
          <a:p>
            <a:pPr marL="0" indent="0">
              <a:buNone/>
            </a:pPr>
            <a:endParaRPr lang="en-US" dirty="0" smtClean="0"/>
          </a:p>
          <a:p>
            <a:pPr marL="0" indent="0">
              <a:buNone/>
            </a:pPr>
            <a:r>
              <a:rPr lang="en-US" dirty="0" smtClean="0"/>
              <a:t>An attempt to cost-justify the measure must be made prior to replacing/repairing with H&amp;S funds.</a:t>
            </a:r>
            <a:endParaRPr lang="en-US" dirty="0"/>
          </a:p>
        </p:txBody>
      </p:sp>
    </p:spTree>
    <p:extLst>
      <p:ext uri="{BB962C8B-B14F-4D97-AF65-F5344CB8AC3E}">
        <p14:creationId xmlns:p14="http://schemas.microsoft.com/office/powerpoint/2010/main" val="3076149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dirty="0"/>
              <a:t>Action/Allowability – </a:t>
            </a:r>
            <a:r>
              <a:rPr lang="en-US" dirty="0" smtClean="0"/>
              <a:t>Secondary Units</a:t>
            </a:r>
          </a:p>
          <a:p>
            <a:r>
              <a:rPr lang="en-US" dirty="0"/>
              <a:t>Replacement or installation of secondary units is not allowed.</a:t>
            </a:r>
          </a:p>
          <a:p>
            <a:r>
              <a:rPr lang="en-US" dirty="0" smtClean="0"/>
              <a:t>Unsafe units must be repaired, removed, or rendered inoperable, or deferral is required</a:t>
            </a:r>
          </a:p>
          <a:p>
            <a:endParaRPr lang="en-US" dirty="0"/>
          </a:p>
        </p:txBody>
      </p:sp>
      <p:sp>
        <p:nvSpPr>
          <p:cNvPr id="4" name="Title 1"/>
          <p:cNvSpPr>
            <a:spLocks noGrp="1"/>
          </p:cNvSpPr>
          <p:nvPr>
            <p:ph type="title"/>
          </p:nvPr>
        </p:nvSpPr>
        <p:spPr>
          <a:xfrm>
            <a:off x="457200" y="0"/>
            <a:ext cx="8229600" cy="685800"/>
          </a:xfrm>
        </p:spPr>
        <p:txBody>
          <a:bodyPr/>
          <a:lstStyle/>
          <a:p>
            <a:r>
              <a:rPr lang="en-US" dirty="0" smtClean="0"/>
              <a:t>Air Conditioning and Heating Systems/Units</a:t>
            </a:r>
            <a:endParaRPr lang="en-US" dirty="0"/>
          </a:p>
        </p:txBody>
      </p:sp>
    </p:spTree>
    <p:extLst>
      <p:ext uri="{BB962C8B-B14F-4D97-AF65-F5344CB8AC3E}">
        <p14:creationId xmlns:p14="http://schemas.microsoft.com/office/powerpoint/2010/main" val="73260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11-6 Organization – 1 Document</a:t>
            </a:r>
            <a:endParaRPr lang="en-US" dirty="0"/>
          </a:p>
        </p:txBody>
      </p:sp>
      <p:pic>
        <p:nvPicPr>
          <p:cNvPr id="5" name="Picture 4"/>
          <p:cNvPicPr>
            <a:picLocks noChangeAspect="1"/>
          </p:cNvPicPr>
          <p:nvPr/>
        </p:nvPicPr>
        <p:blipFill>
          <a:blip r:embed="rId3"/>
          <a:stretch>
            <a:fillRect/>
          </a:stretch>
        </p:blipFill>
        <p:spPr>
          <a:xfrm>
            <a:off x="2971800" y="2590800"/>
            <a:ext cx="3162300" cy="2369063"/>
          </a:xfrm>
          <a:prstGeom prst="rect">
            <a:avLst/>
          </a:prstGeom>
          <a:ln>
            <a:solidFill>
              <a:srgbClr val="3C4045"/>
            </a:solidFill>
          </a:ln>
        </p:spPr>
      </p:pic>
      <p:pic>
        <p:nvPicPr>
          <p:cNvPr id="6" name="Picture 5"/>
          <p:cNvPicPr>
            <a:picLocks noChangeAspect="1"/>
          </p:cNvPicPr>
          <p:nvPr/>
        </p:nvPicPr>
        <p:blipFill>
          <a:blip r:embed="rId4"/>
          <a:stretch>
            <a:fillRect/>
          </a:stretch>
        </p:blipFill>
        <p:spPr>
          <a:xfrm>
            <a:off x="6324600" y="990600"/>
            <a:ext cx="2244116" cy="2971800"/>
          </a:xfrm>
          <a:prstGeom prst="rect">
            <a:avLst/>
          </a:prstGeom>
          <a:ln>
            <a:solidFill>
              <a:srgbClr val="3C4045"/>
            </a:solidFill>
          </a:ln>
        </p:spPr>
      </p:pic>
      <p:sp>
        <p:nvSpPr>
          <p:cNvPr id="7" name="TextBox 6"/>
          <p:cNvSpPr txBox="1"/>
          <p:nvPr/>
        </p:nvSpPr>
        <p:spPr>
          <a:xfrm>
            <a:off x="609600" y="4343400"/>
            <a:ext cx="1981200" cy="685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Preamble and budget discussion</a:t>
            </a:r>
          </a:p>
        </p:txBody>
      </p:sp>
      <p:sp>
        <p:nvSpPr>
          <p:cNvPr id="8" name="TextBox 7"/>
          <p:cNvSpPr txBox="1"/>
          <p:nvPr/>
        </p:nvSpPr>
        <p:spPr>
          <a:xfrm>
            <a:off x="3657600" y="5181600"/>
            <a:ext cx="1752600" cy="685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Table of Issues</a:t>
            </a:r>
          </a:p>
        </p:txBody>
      </p:sp>
      <p:sp>
        <p:nvSpPr>
          <p:cNvPr id="9" name="TextBox 8"/>
          <p:cNvSpPr txBox="1"/>
          <p:nvPr/>
        </p:nvSpPr>
        <p:spPr>
          <a:xfrm>
            <a:off x="6324600" y="4038600"/>
            <a:ext cx="2514600" cy="6858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Grantee H&amp;S Plan Updates</a:t>
            </a:r>
          </a:p>
        </p:txBody>
      </p:sp>
      <p:pic>
        <p:nvPicPr>
          <p:cNvPr id="10" name="Picture 9"/>
          <p:cNvPicPr>
            <a:picLocks noChangeAspect="1"/>
          </p:cNvPicPr>
          <p:nvPr/>
        </p:nvPicPr>
        <p:blipFill>
          <a:blip r:embed="rId5"/>
          <a:stretch>
            <a:fillRect/>
          </a:stretch>
        </p:blipFill>
        <p:spPr>
          <a:xfrm>
            <a:off x="304800" y="1066799"/>
            <a:ext cx="2590800" cy="3031787"/>
          </a:xfrm>
          <a:prstGeom prst="rect">
            <a:avLst/>
          </a:prstGeom>
          <a:solidFill>
            <a:srgbClr val="FFFFFF">
              <a:shade val="85000"/>
            </a:srgbClr>
          </a:solidFill>
          <a:ln w="3175"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2134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versus Secondary - Definition</a:t>
            </a:r>
            <a:endParaRPr lang="en-US" dirty="0"/>
          </a:p>
        </p:txBody>
      </p:sp>
      <p:sp>
        <p:nvSpPr>
          <p:cNvPr id="3" name="Content Placeholder 2"/>
          <p:cNvSpPr>
            <a:spLocks noGrp="1"/>
          </p:cNvSpPr>
          <p:nvPr>
            <p:ph sz="quarter" idx="10"/>
          </p:nvPr>
        </p:nvSpPr>
        <p:spPr/>
        <p:txBody>
          <a:bodyPr/>
          <a:lstStyle/>
          <a:p>
            <a:pPr marL="0" indent="0">
              <a:buNone/>
            </a:pPr>
            <a:r>
              <a:rPr lang="en-US" dirty="0" smtClean="0"/>
              <a:t>Grantees can further clarify, but general approach:</a:t>
            </a:r>
          </a:p>
          <a:p>
            <a:r>
              <a:rPr lang="en-US" b="1" dirty="0" smtClean="0"/>
              <a:t>Primary system </a:t>
            </a:r>
            <a:r>
              <a:rPr lang="en-US" dirty="0" smtClean="0"/>
              <a:t>(or system of units) – most relied upon to provide heating/cooling throughout the season</a:t>
            </a:r>
          </a:p>
          <a:p>
            <a:r>
              <a:rPr lang="en-US" b="1" dirty="0" smtClean="0"/>
              <a:t>Secondary system/unit </a:t>
            </a:r>
            <a:r>
              <a:rPr lang="en-US" dirty="0" smtClean="0"/>
              <a:t>– employed only in extreme weather </a:t>
            </a:r>
            <a:endParaRPr lang="en-US" dirty="0"/>
          </a:p>
        </p:txBody>
      </p:sp>
    </p:spTree>
    <p:extLst>
      <p:ext uri="{BB962C8B-B14F-4D97-AF65-F5344CB8AC3E}">
        <p14:creationId xmlns:p14="http://schemas.microsoft.com/office/powerpoint/2010/main" val="429438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 General</a:t>
            </a:r>
            <a:endParaRPr lang="en-US" dirty="0"/>
          </a:p>
        </p:txBody>
      </p:sp>
      <p:sp>
        <p:nvSpPr>
          <p:cNvPr id="3" name="Content Placeholder 2"/>
          <p:cNvSpPr>
            <a:spLocks noGrp="1"/>
          </p:cNvSpPr>
          <p:nvPr>
            <p:ph sz="quarter" idx="10"/>
          </p:nvPr>
        </p:nvSpPr>
        <p:spPr>
          <a:xfrm>
            <a:off x="304800" y="1066800"/>
            <a:ext cx="7696200" cy="5029200"/>
          </a:xfrm>
        </p:spPr>
        <p:txBody>
          <a:bodyPr/>
          <a:lstStyle/>
          <a:p>
            <a:r>
              <a:rPr lang="en-US" dirty="0" smtClean="0"/>
              <a:t>Blower Door testing – Grantees must state their policy for blower door testing when suspected Asbestos Containing Materials (ACMs) are present. </a:t>
            </a:r>
          </a:p>
          <a:p>
            <a:r>
              <a:rPr lang="en-US" dirty="0" smtClean="0"/>
              <a:t>Documentation - When asbestos is the cause for deferral, and client addresses the issue, they must provide documentation that the asbestos removal or encapsulation was conducted by a certified professional before the home is eligible for weatherization.</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242935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 In siding, walls, ceilings</a:t>
            </a:r>
            <a:endParaRPr lang="en-US" dirty="0"/>
          </a:p>
        </p:txBody>
      </p:sp>
      <p:sp>
        <p:nvSpPr>
          <p:cNvPr id="3" name="Content Placeholder 2"/>
          <p:cNvSpPr>
            <a:spLocks noGrp="1"/>
          </p:cNvSpPr>
          <p:nvPr>
            <p:ph sz="quarter" idx="10"/>
          </p:nvPr>
        </p:nvSpPr>
        <p:spPr/>
        <p:txBody>
          <a:bodyPr/>
          <a:lstStyle/>
          <a:p>
            <a:r>
              <a:rPr lang="en-US" dirty="0" smtClean="0"/>
              <a:t>Asbestos siding does not mean you can’t insulate walls from the exterior, it can be removed to access the sheathing, then reinstalled.</a:t>
            </a:r>
          </a:p>
          <a:p>
            <a:r>
              <a:rPr lang="en-US" dirty="0" smtClean="0"/>
              <a:t>Never cut, drill or sand suspected ACMs.</a:t>
            </a:r>
          </a:p>
          <a:p>
            <a:r>
              <a:rPr lang="en-US" dirty="0" smtClean="0"/>
              <a:t>General abatement of asbestos siding or replacement with new siding is not an allowable H&amp;S measure.</a:t>
            </a:r>
            <a:endParaRPr lang="en-US" dirty="0"/>
          </a:p>
        </p:txBody>
      </p:sp>
      <p:pic>
        <p:nvPicPr>
          <p:cNvPr id="4" name="Picture 3" descr="Image of a home."/>
          <p:cNvPicPr>
            <a:picLocks noChangeAspect="1"/>
          </p:cNvPicPr>
          <p:nvPr/>
        </p:nvPicPr>
        <p:blipFill>
          <a:blip r:embed="rId3"/>
          <a:stretch>
            <a:fillRect/>
          </a:stretch>
        </p:blipFill>
        <p:spPr>
          <a:xfrm>
            <a:off x="3962400" y="3962400"/>
            <a:ext cx="2912533" cy="2184399"/>
          </a:xfrm>
          <a:prstGeom prst="rect">
            <a:avLst/>
          </a:prstGeom>
        </p:spPr>
      </p:pic>
      <p:sp>
        <p:nvSpPr>
          <p:cNvPr id="5" name="Rectangle 4"/>
          <p:cNvSpPr/>
          <p:nvPr/>
        </p:nvSpPr>
        <p:spPr>
          <a:xfrm>
            <a:off x="914400" y="4724400"/>
            <a:ext cx="2921000" cy="954107"/>
          </a:xfrm>
          <a:prstGeom prst="rect">
            <a:avLst/>
          </a:prstGeom>
        </p:spPr>
        <p:txBody>
          <a:bodyPr wrap="square" lIns="0" rIns="0">
            <a:spAutoFit/>
          </a:bodyPr>
          <a:lstStyle/>
          <a:p>
            <a:r>
              <a:rPr lang="en-US" sz="1400" dirty="0" smtClean="0"/>
              <a:t>When asbestos siding is present, as on the home shown above, it may be removed and replaced, but it must not be cut, sanded, or drilled.</a:t>
            </a:r>
            <a:endParaRPr lang="en-US" sz="1400" dirty="0"/>
          </a:p>
        </p:txBody>
      </p:sp>
    </p:spTree>
    <p:extLst>
      <p:ext uri="{BB962C8B-B14F-4D97-AF65-F5344CB8AC3E}">
        <p14:creationId xmlns:p14="http://schemas.microsoft.com/office/powerpoint/2010/main" val="979493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 in Vermiculite</a:t>
            </a:r>
            <a:endParaRPr lang="en-US" dirty="0"/>
          </a:p>
        </p:txBody>
      </p:sp>
      <p:sp>
        <p:nvSpPr>
          <p:cNvPr id="3" name="Content Placeholder 2"/>
          <p:cNvSpPr>
            <a:spLocks noGrp="1"/>
          </p:cNvSpPr>
          <p:nvPr>
            <p:ph sz="quarter" idx="10"/>
          </p:nvPr>
        </p:nvSpPr>
        <p:spPr/>
        <p:txBody>
          <a:bodyPr/>
          <a:lstStyle/>
          <a:p>
            <a:r>
              <a:rPr lang="en-US" dirty="0" smtClean="0"/>
              <a:t>When vermiculite is present, unless testing proves otherwise, assume it contains asbestos and take precautionary measures.</a:t>
            </a:r>
          </a:p>
          <a:p>
            <a:r>
              <a:rPr lang="en-US" dirty="0" smtClean="0"/>
              <a:t>Encapsulation by an appropriately trained/certified individual is allowed.</a:t>
            </a:r>
          </a:p>
          <a:p>
            <a:r>
              <a:rPr lang="en-US" dirty="0" smtClean="0"/>
              <a:t>Removal is not allowed.</a:t>
            </a:r>
            <a:endParaRPr lang="en-US" dirty="0"/>
          </a:p>
        </p:txBody>
      </p:sp>
      <p:pic>
        <p:nvPicPr>
          <p:cNvPr id="4" name="Picture 3" descr="Image of vermiculite in a home."/>
          <p:cNvPicPr>
            <a:picLocks noChangeAspect="1"/>
          </p:cNvPicPr>
          <p:nvPr/>
        </p:nvPicPr>
        <p:blipFill>
          <a:blip r:embed="rId3"/>
          <a:stretch>
            <a:fillRect/>
          </a:stretch>
        </p:blipFill>
        <p:spPr>
          <a:xfrm>
            <a:off x="3290736" y="4165596"/>
            <a:ext cx="2748791" cy="2156744"/>
          </a:xfrm>
          <a:prstGeom prst="rect">
            <a:avLst/>
          </a:prstGeom>
        </p:spPr>
      </p:pic>
      <p:sp>
        <p:nvSpPr>
          <p:cNvPr id="5" name="Rectangle 4"/>
          <p:cNvSpPr/>
          <p:nvPr/>
        </p:nvSpPr>
        <p:spPr>
          <a:xfrm>
            <a:off x="6172200" y="4648200"/>
            <a:ext cx="2692400" cy="1600438"/>
          </a:xfrm>
          <a:prstGeom prst="rect">
            <a:avLst/>
          </a:prstGeom>
        </p:spPr>
        <p:txBody>
          <a:bodyPr wrap="square" lIns="0" rIns="0">
            <a:spAutoFit/>
          </a:bodyPr>
          <a:lstStyle/>
          <a:p>
            <a:r>
              <a:rPr lang="en-US" sz="1400" dirty="0" smtClean="0"/>
              <a:t>Much of the vermiculite mined in the U.S. before 1990 came from a mine contaminated with asbestos. When vermiculite insulation is discovered, as shown in the attic below, precautions must be taken, and it may not be removed.</a:t>
            </a:r>
            <a:endParaRPr lang="en-US" sz="1400" dirty="0"/>
          </a:p>
        </p:txBody>
      </p:sp>
    </p:spTree>
    <p:extLst>
      <p:ext uri="{BB962C8B-B14F-4D97-AF65-F5344CB8AC3E}">
        <p14:creationId xmlns:p14="http://schemas.microsoft.com/office/powerpoint/2010/main" val="3194557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 on pipes, furnaces, etc.</a:t>
            </a:r>
            <a:endParaRPr lang="en-US" dirty="0"/>
          </a:p>
        </p:txBody>
      </p:sp>
      <p:sp>
        <p:nvSpPr>
          <p:cNvPr id="3" name="Content Placeholder 2"/>
          <p:cNvSpPr>
            <a:spLocks noGrp="1"/>
          </p:cNvSpPr>
          <p:nvPr>
            <p:ph sz="quarter" idx="10"/>
          </p:nvPr>
        </p:nvSpPr>
        <p:spPr/>
        <p:txBody>
          <a:bodyPr/>
          <a:lstStyle/>
          <a:p>
            <a:r>
              <a:rPr lang="en-US" dirty="0" smtClean="0"/>
              <a:t>When friable suspected ACMs are present, unless testing proves otherwise, assume they contain asbestos and take precautionary measures such as not disturbing the materials and wearing respirators in the area.</a:t>
            </a:r>
          </a:p>
          <a:p>
            <a:r>
              <a:rPr lang="en-US" dirty="0" smtClean="0"/>
              <a:t>Encapsulation is allowed.</a:t>
            </a:r>
          </a:p>
          <a:p>
            <a:r>
              <a:rPr lang="en-US" dirty="0" smtClean="0"/>
              <a:t>Removal may be allowed on a case-by-case basis.</a:t>
            </a:r>
            <a:endParaRPr lang="en-US" dirty="0"/>
          </a:p>
        </p:txBody>
      </p:sp>
      <p:pic>
        <p:nvPicPr>
          <p:cNvPr id="4" name="Picture 3" descr="Image of pipes wrapped in asbestos."/>
          <p:cNvPicPr>
            <a:picLocks noChangeAspect="1"/>
          </p:cNvPicPr>
          <p:nvPr/>
        </p:nvPicPr>
        <p:blipFill>
          <a:blip r:embed="rId3"/>
          <a:stretch>
            <a:fillRect/>
          </a:stretch>
        </p:blipFill>
        <p:spPr>
          <a:xfrm>
            <a:off x="1524000" y="3962400"/>
            <a:ext cx="2760133" cy="2133352"/>
          </a:xfrm>
          <a:prstGeom prst="rect">
            <a:avLst/>
          </a:prstGeom>
        </p:spPr>
      </p:pic>
      <p:sp>
        <p:nvSpPr>
          <p:cNvPr id="5" name="Rectangle 4"/>
          <p:cNvSpPr/>
          <p:nvPr/>
        </p:nvSpPr>
        <p:spPr>
          <a:xfrm>
            <a:off x="4343400" y="4343400"/>
            <a:ext cx="2760133" cy="1384995"/>
          </a:xfrm>
          <a:prstGeom prst="rect">
            <a:avLst/>
          </a:prstGeom>
        </p:spPr>
        <p:txBody>
          <a:bodyPr wrap="square" lIns="0" rIns="0">
            <a:spAutoFit/>
          </a:bodyPr>
          <a:lstStyle/>
          <a:p>
            <a:r>
              <a:rPr lang="en-US" sz="1400" dirty="0" smtClean="0"/>
              <a:t>Some heating pipes and heating appliances are wrapped with asbestos insulation. Encapsulation and/or removal is allowed by certified professionals on a case-by-case basis.</a:t>
            </a:r>
            <a:endParaRPr lang="en-US" sz="1400" dirty="0"/>
          </a:p>
        </p:txBody>
      </p:sp>
    </p:spTree>
    <p:extLst>
      <p:ext uri="{BB962C8B-B14F-4D97-AF65-F5344CB8AC3E}">
        <p14:creationId xmlns:p14="http://schemas.microsoft.com/office/powerpoint/2010/main" val="3194557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Biologicals and Unsanitary Conditions</a:t>
            </a:r>
            <a:endParaRPr lang="en-US" dirty="0"/>
          </a:p>
        </p:txBody>
      </p:sp>
      <p:sp>
        <p:nvSpPr>
          <p:cNvPr id="3" name="Content Placeholder 2"/>
          <p:cNvSpPr>
            <a:spLocks noGrp="1"/>
          </p:cNvSpPr>
          <p:nvPr>
            <p:ph sz="quarter" idx="10"/>
          </p:nvPr>
        </p:nvSpPr>
        <p:spPr/>
        <p:txBody>
          <a:bodyPr/>
          <a:lstStyle/>
          <a:p>
            <a:r>
              <a:rPr lang="en-US" sz="2800" dirty="0">
                <a:solidFill>
                  <a:srgbClr val="000000"/>
                </a:solidFill>
              </a:rPr>
              <a:t>Remediation of conditions that may lead to or promote biological concerns and unsanitary conditions is allowed.</a:t>
            </a:r>
          </a:p>
          <a:p>
            <a:r>
              <a:rPr lang="en-US" sz="2800" dirty="0">
                <a:solidFill>
                  <a:srgbClr val="000000"/>
                </a:solidFill>
              </a:rPr>
              <a:t>Addressing bacteria and viruses is not an allowable cost.</a:t>
            </a:r>
          </a:p>
          <a:p>
            <a:r>
              <a:rPr lang="en-US" sz="2800" dirty="0">
                <a:solidFill>
                  <a:srgbClr val="000000"/>
                </a:solidFill>
              </a:rPr>
              <a:t>Deferral may be necessary in cases where conditions in the home pose a health risk to occupants or weatherization workers.</a:t>
            </a:r>
          </a:p>
          <a:p>
            <a:endParaRPr lang="en-US" dirty="0">
              <a:solidFill>
                <a:srgbClr val="000000"/>
              </a:solidFill>
            </a:endParaRPr>
          </a:p>
        </p:txBody>
      </p:sp>
    </p:spTree>
    <p:extLst>
      <p:ext uri="{BB962C8B-B14F-4D97-AF65-F5344CB8AC3E}">
        <p14:creationId xmlns:p14="http://schemas.microsoft.com/office/powerpoint/2010/main" val="261373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Structure and Roofing</a:t>
            </a:r>
            <a:endParaRPr lang="en-US" dirty="0"/>
          </a:p>
        </p:txBody>
      </p:sp>
      <p:sp>
        <p:nvSpPr>
          <p:cNvPr id="3" name="Content Placeholder 2"/>
          <p:cNvSpPr>
            <a:spLocks noGrp="1"/>
          </p:cNvSpPr>
          <p:nvPr>
            <p:ph sz="quarter" idx="10"/>
          </p:nvPr>
        </p:nvSpPr>
        <p:spPr/>
        <p:txBody>
          <a:bodyPr/>
          <a:lstStyle/>
          <a:p>
            <a:r>
              <a:rPr lang="en-US" sz="2800" dirty="0">
                <a:solidFill>
                  <a:srgbClr val="000000"/>
                </a:solidFill>
              </a:rPr>
              <a:t>Building rehabilitation is beyond the scope of the Weatherization Assistance Program.</a:t>
            </a:r>
          </a:p>
          <a:p>
            <a:r>
              <a:rPr lang="en-US" sz="2800" dirty="0">
                <a:solidFill>
                  <a:srgbClr val="000000"/>
                </a:solidFill>
              </a:rPr>
              <a:t>Homes that require more than minor repairs must be deferred.</a:t>
            </a:r>
          </a:p>
          <a:p>
            <a:endParaRPr lang="en-US" dirty="0">
              <a:solidFill>
                <a:srgbClr val="000000"/>
              </a:solidFill>
            </a:endParaRPr>
          </a:p>
        </p:txBody>
      </p:sp>
    </p:spTree>
    <p:extLst>
      <p:ext uri="{BB962C8B-B14F-4D97-AF65-F5344CB8AC3E}">
        <p14:creationId xmlns:p14="http://schemas.microsoft.com/office/powerpoint/2010/main" val="2716575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Compliance</a:t>
            </a:r>
            <a:endParaRPr lang="en-US" dirty="0"/>
          </a:p>
        </p:txBody>
      </p:sp>
      <p:sp>
        <p:nvSpPr>
          <p:cNvPr id="3" name="Rectangle 2"/>
          <p:cNvSpPr/>
          <p:nvPr/>
        </p:nvSpPr>
        <p:spPr>
          <a:xfrm>
            <a:off x="228600" y="990600"/>
            <a:ext cx="8305800" cy="4832093"/>
          </a:xfrm>
          <a:prstGeom prst="rect">
            <a:avLst/>
          </a:prstGeom>
        </p:spPr>
        <p:txBody>
          <a:bodyPr wrap="square">
            <a:spAutoFit/>
          </a:bodyPr>
          <a:lstStyle/>
          <a:p>
            <a:pPr marL="457200" lvl="0" indent="-457200">
              <a:buFont typeface="Arial"/>
              <a:buChar char="•"/>
            </a:pPr>
            <a:r>
              <a:rPr lang="en-US" sz="2800" dirty="0" smtClean="0">
                <a:solidFill>
                  <a:srgbClr val="000000"/>
                </a:solidFill>
                <a:latin typeface="+mj-lt"/>
              </a:rPr>
              <a:t>Correcting preexisting </a:t>
            </a:r>
            <a:r>
              <a:rPr lang="en-US" sz="2800" dirty="0">
                <a:solidFill>
                  <a:srgbClr val="000000"/>
                </a:solidFill>
                <a:latin typeface="+mj-lt"/>
              </a:rPr>
              <a:t>code compliance issues is </a:t>
            </a:r>
            <a:r>
              <a:rPr lang="en-US" sz="2800" dirty="0" smtClean="0">
                <a:solidFill>
                  <a:srgbClr val="000000"/>
                </a:solidFill>
                <a:latin typeface="+mj-lt"/>
              </a:rPr>
              <a:t>only allowed where </a:t>
            </a:r>
            <a:r>
              <a:rPr lang="en-US" sz="2800" dirty="0">
                <a:solidFill>
                  <a:srgbClr val="000000"/>
                </a:solidFill>
                <a:latin typeface="+mj-lt"/>
              </a:rPr>
              <a:t>triggered by weatherization measures being installed in a specific room or </a:t>
            </a:r>
            <a:r>
              <a:rPr lang="en-US" sz="2800" dirty="0" smtClean="0">
                <a:solidFill>
                  <a:srgbClr val="000000"/>
                </a:solidFill>
                <a:latin typeface="+mj-lt"/>
              </a:rPr>
              <a:t>area.</a:t>
            </a:r>
            <a:endParaRPr lang="en-US" sz="2800" dirty="0">
              <a:solidFill>
                <a:srgbClr val="000000"/>
              </a:solidFill>
              <a:latin typeface="+mj-lt"/>
            </a:endParaRPr>
          </a:p>
          <a:p>
            <a:pPr marL="457200" lvl="0" indent="-457200">
              <a:buFont typeface="Arial"/>
              <a:buChar char="•"/>
            </a:pPr>
            <a:r>
              <a:rPr lang="en-US" sz="2800" dirty="0">
                <a:solidFill>
                  <a:srgbClr val="000000"/>
                </a:solidFill>
                <a:latin typeface="+mj-lt"/>
              </a:rPr>
              <a:t>When correction of preexisting code compliance issues is triggered and paid for with WAP funds, cite specific code requirements </a:t>
            </a:r>
            <a:r>
              <a:rPr lang="en-US" sz="2800" dirty="0" smtClean="0">
                <a:solidFill>
                  <a:srgbClr val="000000"/>
                </a:solidFill>
                <a:latin typeface="+mj-lt"/>
              </a:rPr>
              <a:t>in </a:t>
            </a:r>
            <a:r>
              <a:rPr lang="en-US" sz="2800" dirty="0">
                <a:solidFill>
                  <a:srgbClr val="000000"/>
                </a:solidFill>
                <a:latin typeface="+mj-lt"/>
              </a:rPr>
              <a:t>the client file.</a:t>
            </a:r>
          </a:p>
          <a:p>
            <a:pPr marL="457200" lvl="0" indent="-457200">
              <a:buFont typeface="Arial"/>
              <a:buChar char="•"/>
            </a:pPr>
            <a:r>
              <a:rPr lang="en-US" sz="2800" dirty="0">
                <a:solidFill>
                  <a:srgbClr val="000000"/>
                </a:solidFill>
                <a:latin typeface="+mj-lt"/>
              </a:rPr>
              <a:t>Follow </a:t>
            </a:r>
            <a:r>
              <a:rPr lang="en-US" sz="2800" dirty="0" smtClean="0">
                <a:solidFill>
                  <a:srgbClr val="000000"/>
                </a:solidFill>
                <a:latin typeface="+mj-lt"/>
              </a:rPr>
              <a:t>codes </a:t>
            </a:r>
            <a:r>
              <a:rPr lang="en-US" sz="2800" dirty="0">
                <a:solidFill>
                  <a:srgbClr val="000000"/>
                </a:solidFill>
                <a:latin typeface="+mj-lt"/>
              </a:rPr>
              <a:t>while installing weatherization measures, including H&amp;S measures.</a:t>
            </a:r>
          </a:p>
          <a:p>
            <a:pPr marL="457200" lvl="0" indent="-457200">
              <a:buFont typeface="Arial"/>
              <a:buChar char="•"/>
            </a:pPr>
            <a:r>
              <a:rPr lang="en-US" sz="2800" dirty="0">
                <a:solidFill>
                  <a:srgbClr val="000000"/>
                </a:solidFill>
                <a:latin typeface="+mj-lt"/>
              </a:rPr>
              <a:t>Condemned properties and properties where “red tagged” H&amp;S conditions exist that cannot be corrected under this guidance must be deferred.</a:t>
            </a:r>
          </a:p>
        </p:txBody>
      </p:sp>
    </p:spTree>
    <p:extLst>
      <p:ext uri="{BB962C8B-B14F-4D97-AF65-F5344CB8AC3E}">
        <p14:creationId xmlns:p14="http://schemas.microsoft.com/office/powerpoint/2010/main" val="2791993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Compliance</a:t>
            </a:r>
            <a:endParaRPr lang="en-US" dirty="0"/>
          </a:p>
        </p:txBody>
      </p:sp>
      <p:sp>
        <p:nvSpPr>
          <p:cNvPr id="3" name="Content Placeholder 2"/>
          <p:cNvSpPr>
            <a:spLocks noGrp="1"/>
          </p:cNvSpPr>
          <p:nvPr>
            <p:ph sz="quarter" idx="10"/>
          </p:nvPr>
        </p:nvSpPr>
        <p:spPr>
          <a:xfrm>
            <a:off x="457200" y="1066800"/>
            <a:ext cx="8686800" cy="5029200"/>
          </a:xfrm>
        </p:spPr>
        <p:txBody>
          <a:bodyPr/>
          <a:lstStyle/>
          <a:p>
            <a:pPr marL="0" indent="0">
              <a:buNone/>
            </a:pPr>
            <a:r>
              <a:rPr lang="en-US" dirty="0" smtClean="0"/>
              <a:t>What’s New?</a:t>
            </a:r>
          </a:p>
          <a:p>
            <a:pPr marL="0" indent="0">
              <a:buNone/>
            </a:pPr>
            <a:r>
              <a:rPr lang="en-US" dirty="0" smtClean="0"/>
              <a:t>Cite specific code in client file if:</a:t>
            </a:r>
          </a:p>
          <a:p>
            <a:r>
              <a:rPr lang="en-US" dirty="0"/>
              <a:t>Code issue leads to </a:t>
            </a:r>
            <a:r>
              <a:rPr lang="en-US" dirty="0" smtClean="0"/>
              <a:t>deferral, or</a:t>
            </a:r>
            <a:endParaRPr lang="en-US" dirty="0"/>
          </a:p>
          <a:p>
            <a:r>
              <a:rPr lang="en-US" dirty="0" smtClean="0"/>
              <a:t>Extra work is done due to code compliance being triggered.</a:t>
            </a: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038986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Gases</a:t>
            </a:r>
            <a:endParaRPr lang="en-US" dirty="0"/>
          </a:p>
        </p:txBody>
      </p:sp>
      <p:sp>
        <p:nvSpPr>
          <p:cNvPr id="3" name="Content Placeholder 2"/>
          <p:cNvSpPr>
            <a:spLocks noGrp="1"/>
          </p:cNvSpPr>
          <p:nvPr>
            <p:ph sz="quarter" idx="10"/>
          </p:nvPr>
        </p:nvSpPr>
        <p:spPr/>
        <p:txBody>
          <a:bodyPr/>
          <a:lstStyle/>
          <a:p>
            <a:r>
              <a:rPr lang="en-US" dirty="0" smtClean="0"/>
              <a:t>All combustion appliances must be properly vented to the outdoors.</a:t>
            </a:r>
          </a:p>
          <a:p>
            <a:r>
              <a:rPr lang="en-US" dirty="0" smtClean="0"/>
              <a:t>When testing indicates a problem, correct the venting.</a:t>
            </a:r>
          </a:p>
          <a:p>
            <a:r>
              <a:rPr lang="en-US" dirty="0" smtClean="0"/>
              <a:t>When replacing an appliance for H&amp;S, test for cost-effectiveness first and install as ECM if possible.</a:t>
            </a:r>
          </a:p>
          <a:p>
            <a:r>
              <a:rPr lang="en-US" dirty="0" smtClean="0"/>
              <a:t>If replacing as H&amp;S, document comparison of costs of replacement versus repair, keep in client file.</a:t>
            </a:r>
          </a:p>
          <a:p>
            <a:r>
              <a:rPr lang="en-US" dirty="0" smtClean="0"/>
              <a:t>More specific information moved to Attachment A.</a:t>
            </a:r>
            <a:endParaRPr lang="en-US" dirty="0"/>
          </a:p>
        </p:txBody>
      </p:sp>
    </p:spTree>
    <p:extLst>
      <p:ext uri="{BB962C8B-B14F-4D97-AF65-F5344CB8AC3E}">
        <p14:creationId xmlns:p14="http://schemas.microsoft.com/office/powerpoint/2010/main" val="372382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Organization – 3 Pieces</a:t>
            </a:r>
            <a:endParaRPr lang="en-US" dirty="0"/>
          </a:p>
        </p:txBody>
      </p:sp>
      <p:pic>
        <p:nvPicPr>
          <p:cNvPr id="4" name="Picture 3"/>
          <p:cNvPicPr>
            <a:picLocks noChangeAspect="1"/>
          </p:cNvPicPr>
          <p:nvPr/>
        </p:nvPicPr>
        <p:blipFill>
          <a:blip r:embed="rId3"/>
          <a:stretch>
            <a:fillRect/>
          </a:stretch>
        </p:blipFill>
        <p:spPr>
          <a:xfrm>
            <a:off x="6096000" y="1066800"/>
            <a:ext cx="2455532" cy="3124200"/>
          </a:xfrm>
          <a:prstGeom prst="rect">
            <a:avLst/>
          </a:prstGeom>
          <a:ln>
            <a:solidFill>
              <a:srgbClr val="3C4045"/>
            </a:solidFill>
          </a:ln>
        </p:spPr>
      </p:pic>
      <p:pic>
        <p:nvPicPr>
          <p:cNvPr id="5" name="Picture 4"/>
          <p:cNvPicPr>
            <a:picLocks noChangeAspect="1"/>
          </p:cNvPicPr>
          <p:nvPr/>
        </p:nvPicPr>
        <p:blipFill>
          <a:blip r:embed="rId4"/>
          <a:stretch>
            <a:fillRect/>
          </a:stretch>
        </p:blipFill>
        <p:spPr>
          <a:xfrm>
            <a:off x="2514600" y="3733800"/>
            <a:ext cx="4182677" cy="2526810"/>
          </a:xfrm>
          <a:prstGeom prst="rect">
            <a:avLst/>
          </a:prstGeom>
          <a:ln>
            <a:solidFill>
              <a:srgbClr val="3C4045"/>
            </a:solidFill>
          </a:ln>
        </p:spPr>
      </p:pic>
      <p:sp>
        <p:nvSpPr>
          <p:cNvPr id="7" name="TextBox 6"/>
          <p:cNvSpPr txBox="1"/>
          <p:nvPr/>
        </p:nvSpPr>
        <p:spPr>
          <a:xfrm>
            <a:off x="381000" y="4572000"/>
            <a:ext cx="1981200" cy="1447800"/>
          </a:xfrm>
          <a:prstGeom prst="rect">
            <a:avLst/>
          </a:prstGeom>
        </p:spPr>
        <p:txBody>
          <a:bodyPr vert="horz" wrap="square" lIns="91440" tIns="45720" rIns="91440" bIns="45720" rtlCol="0">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Guidance Narrative:</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Preamble</a:t>
            </a:r>
            <a:r>
              <a:rPr kumimoji="0" lang="en-US" sz="1600" i="0" u="none" strike="noStrike" kern="1200" cap="none" spc="0" normalizeH="0" noProof="0" dirty="0" smtClean="0">
                <a:ln>
                  <a:noFill/>
                </a:ln>
                <a:solidFill>
                  <a:srgbClr val="000000"/>
                </a:solidFill>
                <a:effectLst/>
                <a:uLnTx/>
                <a:uFillTx/>
                <a:latin typeface="Arial"/>
                <a:ea typeface="+mn-ea"/>
                <a:cs typeface="Arial"/>
              </a:rPr>
              <a:t>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Budget </a:t>
            </a:r>
            <a:r>
              <a:rPr kumimoji="0" lang="en-US" sz="1600" i="0" u="none" strike="noStrike" kern="1200" cap="none" spc="0" normalizeH="0" baseline="0" noProof="0" dirty="0" smtClean="0">
                <a:ln>
                  <a:noFill/>
                </a:ln>
                <a:solidFill>
                  <a:srgbClr val="000000"/>
                </a:solidFill>
                <a:effectLst/>
                <a:uLnTx/>
                <a:uFillTx/>
                <a:latin typeface="Arial"/>
                <a:ea typeface="+mn-ea"/>
                <a:cs typeface="Arial"/>
              </a:rPr>
              <a:t>discussion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Plan updates</a:t>
            </a:r>
          </a:p>
        </p:txBody>
      </p:sp>
      <p:sp>
        <p:nvSpPr>
          <p:cNvPr id="8" name="TextBox 7"/>
          <p:cNvSpPr txBox="1"/>
          <p:nvPr/>
        </p:nvSpPr>
        <p:spPr>
          <a:xfrm>
            <a:off x="3048000" y="3276600"/>
            <a:ext cx="2971800" cy="457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Table of Issues – re-formatted</a:t>
            </a:r>
          </a:p>
        </p:txBody>
      </p:sp>
      <p:sp>
        <p:nvSpPr>
          <p:cNvPr id="9" name="TextBox 8"/>
          <p:cNvSpPr txBox="1"/>
          <p:nvPr/>
        </p:nvSpPr>
        <p:spPr>
          <a:xfrm>
            <a:off x="6705600" y="4191000"/>
            <a:ext cx="2286000" cy="11430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Attachment A – </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Special Considerations re: Heating Systems</a:t>
            </a:r>
          </a:p>
        </p:txBody>
      </p:sp>
      <p:grpSp>
        <p:nvGrpSpPr>
          <p:cNvPr id="14" name="Group 13"/>
          <p:cNvGrpSpPr/>
          <p:nvPr/>
        </p:nvGrpSpPr>
        <p:grpSpPr>
          <a:xfrm>
            <a:off x="6477000" y="0"/>
            <a:ext cx="2707743" cy="2438400"/>
            <a:chOff x="6477000" y="0"/>
            <a:chExt cx="2707743" cy="2438400"/>
          </a:xfrm>
        </p:grpSpPr>
        <p:sp>
          <p:nvSpPr>
            <p:cNvPr id="12" name="Diagonal Stripe 11"/>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pic>
        <p:nvPicPr>
          <p:cNvPr id="15" name="Picture 14"/>
          <p:cNvPicPr>
            <a:picLocks noChangeAspect="1"/>
          </p:cNvPicPr>
          <p:nvPr/>
        </p:nvPicPr>
        <p:blipFill>
          <a:blip r:embed="rId5"/>
          <a:stretch>
            <a:fillRect/>
          </a:stretch>
        </p:blipFill>
        <p:spPr>
          <a:xfrm>
            <a:off x="304800" y="1066799"/>
            <a:ext cx="2590800" cy="3031787"/>
          </a:xfrm>
          <a:prstGeom prst="rect">
            <a:avLst/>
          </a:prstGeom>
          <a:solidFill>
            <a:srgbClr val="FFFFFF">
              <a:shade val="85000"/>
            </a:srgbClr>
          </a:solidFill>
          <a:ln w="3175"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1734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Gases</a:t>
            </a:r>
            <a:endParaRPr lang="en-US" dirty="0"/>
          </a:p>
        </p:txBody>
      </p:sp>
      <p:sp>
        <p:nvSpPr>
          <p:cNvPr id="3" name="Content Placeholder 2"/>
          <p:cNvSpPr>
            <a:spLocks noGrp="1"/>
          </p:cNvSpPr>
          <p:nvPr>
            <p:ph sz="quarter" idx="10"/>
          </p:nvPr>
        </p:nvSpPr>
        <p:spPr/>
        <p:txBody>
          <a:bodyPr/>
          <a:lstStyle/>
          <a:p>
            <a:r>
              <a:rPr lang="en-US" dirty="0" smtClean="0"/>
              <a:t>Appliance-specific information on:</a:t>
            </a:r>
          </a:p>
          <a:p>
            <a:pPr lvl="1"/>
            <a:r>
              <a:rPr lang="en-US" dirty="0" smtClean="0"/>
              <a:t>Unvented space heaters,</a:t>
            </a:r>
          </a:p>
          <a:p>
            <a:pPr lvl="1"/>
            <a:r>
              <a:rPr lang="en-US" dirty="0" smtClean="0"/>
              <a:t>Vented space heaters,</a:t>
            </a:r>
          </a:p>
          <a:p>
            <a:pPr lvl="1"/>
            <a:r>
              <a:rPr lang="en-US" dirty="0" smtClean="0"/>
              <a:t>Abandoned masonry chimneys,</a:t>
            </a:r>
          </a:p>
          <a:p>
            <a:pPr lvl="1"/>
            <a:r>
              <a:rPr lang="en-US" dirty="0" smtClean="0"/>
              <a:t>Fireplaces,</a:t>
            </a:r>
          </a:p>
          <a:p>
            <a:pPr lvl="1"/>
            <a:r>
              <a:rPr lang="en-US" dirty="0" smtClean="0"/>
              <a:t>And more…</a:t>
            </a:r>
          </a:p>
          <a:p>
            <a:pPr marL="0" indent="0">
              <a:buNone/>
            </a:pPr>
            <a:r>
              <a:rPr lang="en-US" dirty="0"/>
              <a:t>w</a:t>
            </a:r>
            <a:r>
              <a:rPr lang="en-US" dirty="0" smtClean="0"/>
              <a:t>as moved to Attachment A.</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987769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Updates</a:t>
            </a:r>
          </a:p>
        </p:txBody>
      </p:sp>
      <p:sp>
        <p:nvSpPr>
          <p:cNvPr id="3" name="Content Placeholder 2"/>
          <p:cNvSpPr>
            <a:spLocks noGrp="1"/>
          </p:cNvSpPr>
          <p:nvPr>
            <p:ph sz="quarter" idx="10"/>
          </p:nvPr>
        </p:nvSpPr>
        <p:spPr>
          <a:xfrm>
            <a:off x="457200" y="1828800"/>
            <a:ext cx="8458200" cy="4267200"/>
          </a:xfrm>
        </p:spPr>
        <p:txBody>
          <a:bodyPr/>
          <a:lstStyle/>
          <a:p>
            <a:pPr marL="0" indent="0">
              <a:buNone/>
            </a:pPr>
            <a:r>
              <a:rPr lang="en-US" dirty="0" smtClean="0"/>
              <a:t>The guidance around these 3 topics has changed enough to prompt a review of H&amp;S Plans. What is the change for each issue?</a:t>
            </a:r>
          </a:p>
          <a:p>
            <a:r>
              <a:rPr lang="en-US" dirty="0" smtClean="0"/>
              <a:t>Asbestos</a:t>
            </a:r>
          </a:p>
          <a:p>
            <a:r>
              <a:rPr lang="en-US" dirty="0" smtClean="0"/>
              <a:t>Code Compliance</a:t>
            </a:r>
          </a:p>
          <a:p>
            <a:r>
              <a:rPr lang="en-US" dirty="0" smtClean="0"/>
              <a:t>Combustion Gases</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057105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a:t>
            </a:r>
            <a:endParaRPr lang="en-US" dirty="0"/>
          </a:p>
        </p:txBody>
      </p:sp>
      <p:sp>
        <p:nvSpPr>
          <p:cNvPr id="3" name="Content Placeholder 2"/>
          <p:cNvSpPr>
            <a:spLocks noGrp="1"/>
          </p:cNvSpPr>
          <p:nvPr>
            <p:ph sz="quarter" idx="10"/>
          </p:nvPr>
        </p:nvSpPr>
        <p:spPr/>
        <p:txBody>
          <a:bodyPr/>
          <a:lstStyle/>
          <a:p>
            <a:r>
              <a:rPr lang="en-US" sz="2400" dirty="0">
                <a:solidFill>
                  <a:srgbClr val="000000"/>
                </a:solidFill>
              </a:rPr>
              <a:t>When the H&amp;S of the occupant/worker(s) is at risk, minor repairs, as defined by the Grantee, are allowed when </a:t>
            </a:r>
            <a:r>
              <a:rPr lang="en-US" sz="2400" dirty="0" smtClean="0">
                <a:solidFill>
                  <a:srgbClr val="000000"/>
                </a:solidFill>
              </a:rPr>
              <a:t>     necessary </a:t>
            </a:r>
            <a:r>
              <a:rPr lang="en-US" sz="2400" dirty="0">
                <a:solidFill>
                  <a:srgbClr val="000000"/>
                </a:solidFill>
              </a:rPr>
              <a:t>for weatherization measures.</a:t>
            </a:r>
          </a:p>
          <a:p>
            <a:r>
              <a:rPr lang="en-US" sz="2400" dirty="0">
                <a:solidFill>
                  <a:srgbClr val="000000"/>
                </a:solidFill>
              </a:rPr>
              <a:t>Provide sufficient over-current protection and/or damming prior to insulating building components containing knob and tube wiring, as required by the AHJ.  </a:t>
            </a:r>
            <a:endParaRPr lang="en-US" sz="2400" dirty="0" smtClean="0">
              <a:solidFill>
                <a:srgbClr val="000000"/>
              </a:solidFill>
            </a:endParaRPr>
          </a:p>
          <a:p>
            <a:endParaRPr lang="en-US" sz="2400" dirty="0">
              <a:solidFill>
                <a:srgbClr val="000000"/>
              </a:solidFill>
            </a:endParaRPr>
          </a:p>
          <a:p>
            <a:pPr marL="0" indent="0">
              <a:buNone/>
            </a:pPr>
            <a:r>
              <a:rPr lang="en-US" sz="2400" dirty="0" smtClean="0">
                <a:solidFill>
                  <a:srgbClr val="000000"/>
                </a:solidFill>
              </a:rPr>
              <a:t>What’s New?</a:t>
            </a:r>
          </a:p>
          <a:p>
            <a:r>
              <a:rPr lang="en-US" sz="2400" dirty="0" smtClean="0">
                <a:solidFill>
                  <a:srgbClr val="000000"/>
                </a:solidFill>
              </a:rPr>
              <a:t>Combined “Electrical” and 									   “Knob &amp; Tube” into one category.</a:t>
            </a:r>
            <a:endParaRPr lang="en-US" sz="2400" dirty="0">
              <a:solidFill>
                <a:srgbClr val="000000"/>
              </a:solidFill>
            </a:endParaRPr>
          </a:p>
          <a:p>
            <a:endParaRPr lang="en-US" sz="2400" dirty="0">
              <a:solidFill>
                <a:srgbClr val="000000"/>
              </a:solidFill>
            </a:endParaRPr>
          </a:p>
        </p:txBody>
      </p:sp>
      <p:pic>
        <p:nvPicPr>
          <p:cNvPr id="4" name="Picture 3" descr="Image of an attic with knob and tube wiring still present. The wiring has not been covered with insulation and the insultation blown into the attic has been dammed around the area to prevent a fire hazard."/>
          <p:cNvPicPr>
            <a:picLocks noChangeAspect="1"/>
          </p:cNvPicPr>
          <p:nvPr/>
        </p:nvPicPr>
        <p:blipFill>
          <a:blip r:embed="rId3"/>
          <a:stretch>
            <a:fillRect/>
          </a:stretch>
        </p:blipFill>
        <p:spPr>
          <a:xfrm>
            <a:off x="5410200" y="3124200"/>
            <a:ext cx="3155303" cy="3069011"/>
          </a:xfrm>
          <a:prstGeom prst="rect">
            <a:avLst/>
          </a:prstGeom>
        </p:spPr>
      </p:pic>
      <p:sp>
        <p:nvSpPr>
          <p:cNvPr id="5" name="TextBox 4"/>
          <p:cNvSpPr txBox="1"/>
          <p:nvPr/>
        </p:nvSpPr>
        <p:spPr>
          <a:xfrm>
            <a:off x="1143000" y="5257800"/>
            <a:ext cx="4191000" cy="838200"/>
          </a:xfrm>
          <a:prstGeom prst="rect">
            <a:avLst/>
          </a:prstGeom>
        </p:spPr>
        <p:txBody>
          <a:bodyPr vert="horz" wrap="square" lIns="91440" tIns="45720" rIns="91440" bIns="45720" rtlCol="0">
            <a:noAutofit/>
          </a:bodyPr>
          <a:lstStyle/>
          <a:p>
            <a:pPr marL="45720" fontAlgn="auto">
              <a:spcBef>
                <a:spcPts val="600"/>
              </a:spcBef>
              <a:spcAft>
                <a:spcPts val="600"/>
              </a:spcAft>
              <a:defRPr/>
            </a:pPr>
            <a:r>
              <a:rPr lang="en-US" sz="1400" dirty="0"/>
              <a:t>H&amp;S funds may be used to replace </a:t>
            </a:r>
            <a:r>
              <a:rPr lang="en-US" sz="1400" dirty="0" smtClean="0"/>
              <a:t>a circuit</a:t>
            </a:r>
            <a:r>
              <a:rPr lang="en-US" sz="1400" dirty="0"/>
              <a:t>, if required for </a:t>
            </a:r>
            <a:r>
              <a:rPr lang="en-US" sz="1400" dirty="0" smtClean="0"/>
              <a:t>insulation. It would likely </a:t>
            </a:r>
            <a:r>
              <a:rPr lang="en-US" sz="1400" dirty="0"/>
              <a:t>costs less than labor for this </a:t>
            </a:r>
            <a:r>
              <a:rPr lang="en-US" sz="1400" dirty="0" smtClean="0"/>
              <a:t>treatment, and will </a:t>
            </a:r>
            <a:r>
              <a:rPr lang="en-US" sz="1400" dirty="0"/>
              <a:t>provide better insulation value for attic.</a:t>
            </a:r>
          </a:p>
        </p:txBody>
      </p:sp>
      <p:grpSp>
        <p:nvGrpSpPr>
          <p:cNvPr id="6" name="Group 5"/>
          <p:cNvGrpSpPr/>
          <p:nvPr/>
        </p:nvGrpSpPr>
        <p:grpSpPr>
          <a:xfrm>
            <a:off x="6477000" y="0"/>
            <a:ext cx="2707743" cy="2438400"/>
            <a:chOff x="6477000" y="0"/>
            <a:chExt cx="2707743" cy="2438400"/>
          </a:xfrm>
        </p:grpSpPr>
        <p:sp>
          <p:nvSpPr>
            <p:cNvPr id="7" name="Diagonal Stripe 6"/>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125461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Formaldehyde, VOCs, Flammable Liquids, </a:t>
            </a:r>
            <a:br>
              <a:rPr lang="en-US" dirty="0" smtClean="0"/>
            </a:br>
            <a:r>
              <a:rPr lang="en-US" dirty="0" smtClean="0"/>
              <a:t>and other Indoor Air Pollutants </a:t>
            </a:r>
            <a:endParaRPr lang="en-US" dirty="0"/>
          </a:p>
        </p:txBody>
      </p:sp>
      <p:sp>
        <p:nvSpPr>
          <p:cNvPr id="3" name="Content Placeholder 2"/>
          <p:cNvSpPr>
            <a:spLocks noGrp="1"/>
          </p:cNvSpPr>
          <p:nvPr>
            <p:ph sz="quarter" idx="10"/>
          </p:nvPr>
        </p:nvSpPr>
        <p:spPr/>
        <p:txBody>
          <a:bodyPr/>
          <a:lstStyle/>
          <a:p>
            <a:r>
              <a:rPr lang="en-US" sz="2800" dirty="0">
                <a:solidFill>
                  <a:srgbClr val="000000"/>
                </a:solidFill>
              </a:rPr>
              <a:t>Removal of pollutants is allowed and is required if they pose a risk to workers.</a:t>
            </a:r>
          </a:p>
          <a:p>
            <a:r>
              <a:rPr lang="en-US" sz="2800" dirty="0">
                <a:solidFill>
                  <a:srgbClr val="000000"/>
                </a:solidFill>
              </a:rPr>
              <a:t>If pollutants pose a risk to workers and removal cannot be performed or is not allowed by the client, the unit must be deferred.</a:t>
            </a: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r>
              <a:rPr lang="en-US" sz="2000" dirty="0" smtClean="0">
                <a:solidFill>
                  <a:srgbClr val="000000"/>
                </a:solidFill>
              </a:rPr>
              <a:t>Refer </a:t>
            </a:r>
            <a:r>
              <a:rPr lang="en-US" sz="2000" dirty="0">
                <a:solidFill>
                  <a:srgbClr val="000000"/>
                </a:solidFill>
              </a:rPr>
              <a:t>to</a:t>
            </a:r>
            <a:r>
              <a:rPr lang="en-US" sz="2000" i="1" dirty="0">
                <a:solidFill>
                  <a:srgbClr val="000000"/>
                </a:solidFill>
              </a:rPr>
              <a:t> Hazardous Materials Disposal </a:t>
            </a:r>
            <a:r>
              <a:rPr lang="en-US" sz="2000" dirty="0">
                <a:solidFill>
                  <a:srgbClr val="000000"/>
                </a:solidFill>
              </a:rPr>
              <a:t>section for more information.</a:t>
            </a:r>
          </a:p>
          <a:p>
            <a:endParaRPr lang="en-US" dirty="0">
              <a:solidFill>
                <a:srgbClr val="000000"/>
              </a:solidFill>
            </a:endParaRPr>
          </a:p>
        </p:txBody>
      </p:sp>
    </p:spTree>
    <p:extLst>
      <p:ext uri="{BB962C8B-B14F-4D97-AF65-F5344CB8AC3E}">
        <p14:creationId xmlns:p14="http://schemas.microsoft.com/office/powerpoint/2010/main" val="1573604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Leaks</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When a minor gas leak is found on the utility side of service, the utility service must be contacted before work may proceed.</a:t>
            </a:r>
          </a:p>
          <a:p>
            <a:pPr lvl="0"/>
            <a:r>
              <a:rPr lang="en-US" sz="2800" dirty="0">
                <a:solidFill>
                  <a:srgbClr val="000000"/>
                </a:solidFill>
              </a:rPr>
              <a:t>Fuel leaks that are the responsibility of the client (vs. the utility) must be repaired before weatherizing a unit.</a:t>
            </a:r>
          </a:p>
          <a:p>
            <a:pPr lvl="0"/>
            <a:r>
              <a:rPr lang="en-US" sz="2800" dirty="0">
                <a:solidFill>
                  <a:srgbClr val="000000"/>
                </a:solidFill>
              </a:rPr>
              <a:t>Notify utilities and temporarily halt work when leaks are discovered that are the responsibility of the utility to address.</a:t>
            </a:r>
          </a:p>
          <a:p>
            <a:endParaRPr lang="en-US" dirty="0">
              <a:solidFill>
                <a:srgbClr val="000000"/>
              </a:solidFill>
            </a:endParaRPr>
          </a:p>
        </p:txBody>
      </p:sp>
      <p:grpSp>
        <p:nvGrpSpPr>
          <p:cNvPr id="7" name="Group 6"/>
          <p:cNvGrpSpPr/>
          <p:nvPr/>
        </p:nvGrpSpPr>
        <p:grpSpPr>
          <a:xfrm>
            <a:off x="6477000" y="0"/>
            <a:ext cx="2707743" cy="2438400"/>
            <a:chOff x="6477000" y="0"/>
            <a:chExt cx="2707743" cy="2438400"/>
          </a:xfrm>
        </p:grpSpPr>
        <p:sp>
          <p:nvSpPr>
            <p:cNvPr id="8" name="Diagonal Stripe 7"/>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736527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Ovens/Stovetops/Ranges</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When testing indicates a problem, entities may perform standard maintenance </a:t>
            </a:r>
            <a:r>
              <a:rPr lang="en-US" sz="2800" dirty="0" smtClean="0">
                <a:solidFill>
                  <a:srgbClr val="000000"/>
                </a:solidFill>
              </a:rPr>
              <a:t>on, </a:t>
            </a:r>
            <a:r>
              <a:rPr lang="en-US" sz="2800" dirty="0">
                <a:solidFill>
                  <a:srgbClr val="000000"/>
                </a:solidFill>
              </a:rPr>
              <a:t>or </a:t>
            </a:r>
            <a:r>
              <a:rPr lang="en-US" sz="2800" dirty="0" smtClean="0">
                <a:solidFill>
                  <a:srgbClr val="000000"/>
                </a:solidFill>
              </a:rPr>
              <a:t>repair, </a:t>
            </a:r>
            <a:r>
              <a:rPr lang="en-US" sz="2800" dirty="0">
                <a:solidFill>
                  <a:srgbClr val="000000"/>
                </a:solidFill>
              </a:rPr>
              <a:t>gas cooktops and ovens.</a:t>
            </a:r>
          </a:p>
          <a:p>
            <a:pPr lvl="0"/>
            <a:r>
              <a:rPr lang="en-US" sz="2800" dirty="0">
                <a:solidFill>
                  <a:srgbClr val="000000"/>
                </a:solidFill>
              </a:rPr>
              <a:t>Replacement is not allowed</a:t>
            </a:r>
            <a:r>
              <a:rPr lang="en-US" sz="2800" dirty="0" smtClean="0">
                <a:solidFill>
                  <a:srgbClr val="000000"/>
                </a:solidFill>
              </a:rPr>
              <a:t>.</a:t>
            </a:r>
          </a:p>
          <a:p>
            <a:pPr lvl="0"/>
            <a:endParaRPr lang="en-US" sz="2800" dirty="0">
              <a:solidFill>
                <a:srgbClr val="000000"/>
              </a:solidFill>
            </a:endParaRPr>
          </a:p>
          <a:p>
            <a:pPr marL="0" lvl="0" indent="0">
              <a:buNone/>
            </a:pPr>
            <a:r>
              <a:rPr lang="en-US" sz="2800" dirty="0" smtClean="0">
                <a:solidFill>
                  <a:srgbClr val="000000"/>
                </a:solidFill>
              </a:rPr>
              <a:t>What’s New?</a:t>
            </a:r>
          </a:p>
          <a:p>
            <a:pPr lvl="0"/>
            <a:r>
              <a:rPr lang="en-US" sz="2800" dirty="0" smtClean="0">
                <a:solidFill>
                  <a:srgbClr val="000000"/>
                </a:solidFill>
              </a:rPr>
              <a:t>Testing requirement, previously in “Combustion Gases” row, updated to match BPI &amp; SWS – Stovetop burner CO testing no longer required, still allowed.</a:t>
            </a:r>
          </a:p>
          <a:p>
            <a:pPr lvl="0"/>
            <a:endParaRPr lang="en-US" sz="28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212891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 Disposal</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Hazardous Waste Materials generated in the </a:t>
            </a:r>
            <a:r>
              <a:rPr lang="en-US" sz="2800" dirty="0" smtClean="0">
                <a:solidFill>
                  <a:srgbClr val="000000"/>
                </a:solidFill>
              </a:rPr>
              <a:t>	  course </a:t>
            </a:r>
            <a:r>
              <a:rPr lang="en-US" sz="2800" dirty="0">
                <a:solidFill>
                  <a:srgbClr val="000000"/>
                </a:solidFill>
              </a:rPr>
              <a:t>of weatherization work shall be disposed </a:t>
            </a:r>
            <a:r>
              <a:rPr lang="en-US" sz="2800" dirty="0" smtClean="0">
                <a:solidFill>
                  <a:srgbClr val="000000"/>
                </a:solidFill>
              </a:rPr>
              <a:t>	   of </a:t>
            </a:r>
            <a:r>
              <a:rPr lang="en-US" sz="2800" dirty="0">
                <a:solidFill>
                  <a:srgbClr val="000000"/>
                </a:solidFill>
              </a:rPr>
              <a:t>according to all local laws, regulations and/or Federal guidelines, as applicable.</a:t>
            </a:r>
          </a:p>
          <a:p>
            <a:pPr lvl="0"/>
            <a:r>
              <a:rPr lang="en-US" sz="2800" dirty="0">
                <a:solidFill>
                  <a:srgbClr val="000000"/>
                </a:solidFill>
              </a:rPr>
              <a:t>Document proper disposal requirements in contract language with responsible party. </a:t>
            </a:r>
            <a:endParaRPr lang="en-US" sz="2800" dirty="0" smtClean="0">
              <a:solidFill>
                <a:srgbClr val="000000"/>
              </a:solidFill>
            </a:endParaRPr>
          </a:p>
          <a:p>
            <a:pPr lvl="0"/>
            <a:endParaRPr lang="en-US" sz="2800" dirty="0">
              <a:solidFill>
                <a:srgbClr val="000000"/>
              </a:solidFill>
            </a:endParaRPr>
          </a:p>
          <a:p>
            <a:pPr marL="0" lvl="0" indent="0">
              <a:buNone/>
            </a:pPr>
            <a:r>
              <a:rPr lang="en-US" sz="2800" dirty="0" smtClean="0">
                <a:solidFill>
                  <a:srgbClr val="000000"/>
                </a:solidFill>
              </a:rPr>
              <a:t>What’s New?</a:t>
            </a:r>
          </a:p>
          <a:p>
            <a:pPr lvl="0"/>
            <a:r>
              <a:rPr lang="en-US" sz="2800" dirty="0" smtClean="0">
                <a:solidFill>
                  <a:srgbClr val="000000"/>
                </a:solidFill>
              </a:rPr>
              <a:t>The category is new, was previously covered in “Refrigerant.” Now applies to all hazardous materials.</a:t>
            </a:r>
            <a:endParaRPr lang="en-US" sz="2800" dirty="0">
              <a:solidFill>
                <a:srgbClr val="000000"/>
              </a:solidFill>
            </a:endParaRPr>
          </a:p>
          <a:p>
            <a:pPr marL="0" indent="0">
              <a:buNone/>
            </a:pPr>
            <a:endParaRPr lang="en-US" dirty="0" smtClean="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161245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Updates</a:t>
            </a:r>
          </a:p>
        </p:txBody>
      </p:sp>
      <p:sp>
        <p:nvSpPr>
          <p:cNvPr id="3" name="Content Placeholder 2"/>
          <p:cNvSpPr>
            <a:spLocks noGrp="1"/>
          </p:cNvSpPr>
          <p:nvPr>
            <p:ph sz="quarter" idx="10"/>
          </p:nvPr>
        </p:nvSpPr>
        <p:spPr>
          <a:xfrm>
            <a:off x="457200" y="1905000"/>
            <a:ext cx="8458200" cy="3962400"/>
          </a:xfrm>
        </p:spPr>
        <p:txBody>
          <a:bodyPr/>
          <a:lstStyle/>
          <a:p>
            <a:pPr marL="0" indent="0">
              <a:buNone/>
            </a:pPr>
            <a:r>
              <a:rPr lang="en-US" dirty="0"/>
              <a:t>The guidance around these 3 topics has changed enough to prompt a review of H&amp;S Plans. What </a:t>
            </a:r>
            <a:r>
              <a:rPr lang="en-US" dirty="0" smtClean="0"/>
              <a:t>has changed </a:t>
            </a:r>
            <a:r>
              <a:rPr lang="en-US" dirty="0"/>
              <a:t>for each issue</a:t>
            </a:r>
            <a:r>
              <a:rPr lang="en-US" dirty="0" smtClean="0"/>
              <a:t>?</a:t>
            </a:r>
          </a:p>
          <a:p>
            <a:r>
              <a:rPr lang="en-US" dirty="0" smtClean="0"/>
              <a:t>Fuel Leaks</a:t>
            </a:r>
          </a:p>
          <a:p>
            <a:r>
              <a:rPr lang="en-US" dirty="0" smtClean="0"/>
              <a:t>Gas Ovens/Stovetops/Ranges</a:t>
            </a:r>
          </a:p>
          <a:p>
            <a:r>
              <a:rPr lang="en-US" dirty="0" smtClean="0"/>
              <a:t>Hazardous Materials Disposal</a:t>
            </a:r>
            <a:endParaRPr lang="en-US" dirty="0"/>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2799483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Updates</a:t>
            </a:r>
          </a:p>
        </p:txBody>
      </p:sp>
      <p:sp>
        <p:nvSpPr>
          <p:cNvPr id="3" name="Content Placeholder 2"/>
          <p:cNvSpPr>
            <a:spLocks noGrp="1"/>
          </p:cNvSpPr>
          <p:nvPr>
            <p:ph sz="quarter" idx="10"/>
          </p:nvPr>
        </p:nvSpPr>
        <p:spPr/>
        <p:txBody>
          <a:bodyPr/>
          <a:lstStyle/>
          <a:p>
            <a:pPr marL="0" indent="0">
              <a:buNone/>
            </a:pPr>
            <a:r>
              <a:rPr lang="en-US" dirty="0" smtClean="0"/>
              <a:t>Bonus Question:</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What is the update in “Electrical?”</a:t>
            </a:r>
          </a:p>
          <a:p>
            <a:pPr marL="0" indent="0">
              <a:buNone/>
            </a:pP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711364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Prevention</a:t>
            </a:r>
            <a:endParaRPr lang="en-US" dirty="0"/>
          </a:p>
        </p:txBody>
      </p:sp>
      <p:sp>
        <p:nvSpPr>
          <p:cNvPr id="3" name="Content Placeholder 2"/>
          <p:cNvSpPr>
            <a:spLocks noGrp="1"/>
          </p:cNvSpPr>
          <p:nvPr>
            <p:ph sz="quarter" idx="10"/>
          </p:nvPr>
        </p:nvSpPr>
        <p:spPr>
          <a:xfrm>
            <a:off x="457200" y="1066800"/>
            <a:ext cx="7467600" cy="5029200"/>
          </a:xfrm>
        </p:spPr>
        <p:txBody>
          <a:bodyPr/>
          <a:lstStyle/>
          <a:p>
            <a:pPr lvl="0"/>
            <a:r>
              <a:rPr lang="en-US" sz="2800" dirty="0">
                <a:solidFill>
                  <a:srgbClr val="000000"/>
                </a:solidFill>
              </a:rPr>
              <a:t>When necessary to effectively weatherize the home, workers may make minor repairs and installations, as defined by the Grantee; otherwise these measures are not allowed. </a:t>
            </a:r>
            <a:endParaRPr lang="en-US" sz="2800" dirty="0" smtClean="0">
              <a:solidFill>
                <a:srgbClr val="000000"/>
              </a:solidFill>
            </a:endParaRPr>
          </a:p>
          <a:p>
            <a:pPr marL="0" lvl="0" indent="0">
              <a:buNone/>
            </a:pPr>
            <a:endParaRPr lang="en-US" sz="2800" dirty="0" smtClean="0">
              <a:solidFill>
                <a:srgbClr val="000000"/>
              </a:solidFill>
            </a:endParaRPr>
          </a:p>
          <a:p>
            <a:pPr marL="0" lvl="0" indent="0">
              <a:buNone/>
            </a:pPr>
            <a:r>
              <a:rPr lang="en-US" sz="2800" dirty="0" smtClean="0">
                <a:solidFill>
                  <a:srgbClr val="000000"/>
                </a:solidFill>
              </a:rPr>
              <a:t>What’s New?</a:t>
            </a:r>
          </a:p>
          <a:p>
            <a:pPr lvl="0"/>
            <a:r>
              <a:rPr lang="en-US" sz="2800" dirty="0" smtClean="0">
                <a:solidFill>
                  <a:srgbClr val="000000"/>
                </a:solidFill>
              </a:rPr>
              <a:t>“Minor” repairs must be defined 		in Grantee H&amp;S Plan. </a:t>
            </a:r>
            <a:endParaRPr lang="en-US" sz="28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pic>
        <p:nvPicPr>
          <p:cNvPr id="7" name="Picture 6"/>
          <p:cNvPicPr>
            <a:picLocks noChangeAspect="1"/>
          </p:cNvPicPr>
          <p:nvPr/>
        </p:nvPicPr>
        <p:blipFill>
          <a:blip r:embed="rId3"/>
          <a:stretch>
            <a:fillRect/>
          </a:stretch>
        </p:blipFill>
        <p:spPr>
          <a:xfrm>
            <a:off x="6096000" y="2895600"/>
            <a:ext cx="2476500" cy="3302000"/>
          </a:xfrm>
          <a:prstGeom prst="rect">
            <a:avLst/>
          </a:prstGeom>
        </p:spPr>
      </p:pic>
      <p:sp>
        <p:nvSpPr>
          <p:cNvPr id="8" name="TextBox 7"/>
          <p:cNvSpPr txBox="1"/>
          <p:nvPr/>
        </p:nvSpPr>
        <p:spPr>
          <a:xfrm>
            <a:off x="1600200" y="5105400"/>
            <a:ext cx="4419600" cy="1066800"/>
          </a:xfrm>
          <a:prstGeom prst="rect">
            <a:avLst/>
          </a:prstGeom>
        </p:spPr>
        <p:txBody>
          <a:bodyPr vert="horz" wrap="square" lIns="91440" tIns="45720" rIns="91440" bIns="45720" rtlCol="0">
            <a:noAutofit/>
          </a:bodyPr>
          <a:lstStyle/>
          <a:p>
            <a:pPr marL="45720" fontAlgn="auto">
              <a:spcBef>
                <a:spcPts val="600"/>
              </a:spcBef>
              <a:spcAft>
                <a:spcPts val="600"/>
              </a:spcAft>
              <a:defRPr/>
            </a:pPr>
            <a:r>
              <a:rPr lang="en-US" sz="1400" dirty="0" smtClean="0"/>
              <a:t>Injury prevention refers to minor installations needed to let workers safely access work areas, like replacing a missing or unsafe stair tread on the stairs leading to the attic. This would only be done if work was being done in the attic.</a:t>
            </a:r>
            <a:endParaRPr lang="en-US" sz="1400" dirty="0"/>
          </a:p>
        </p:txBody>
      </p:sp>
    </p:spTree>
    <p:extLst>
      <p:ext uri="{BB962C8B-B14F-4D97-AF65-F5344CB8AC3E}">
        <p14:creationId xmlns:p14="http://schemas.microsoft.com/office/powerpoint/2010/main" val="205233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Piece by Piece</a:t>
            </a:r>
            <a:endParaRPr lang="en-US" dirty="0"/>
          </a:p>
        </p:txBody>
      </p:sp>
      <p:sp>
        <p:nvSpPr>
          <p:cNvPr id="7" name="TextBox 6"/>
          <p:cNvSpPr txBox="1"/>
          <p:nvPr/>
        </p:nvSpPr>
        <p:spPr>
          <a:xfrm>
            <a:off x="3505200" y="1066800"/>
            <a:ext cx="5181600" cy="48006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400" i="0" u="none" strike="noStrike" kern="1200" cap="none" spc="0" normalizeH="0" baseline="0" noProof="0" dirty="0" smtClean="0">
                <a:ln>
                  <a:noFill/>
                </a:ln>
                <a:solidFill>
                  <a:srgbClr val="000000"/>
                </a:solidFill>
                <a:effectLst/>
                <a:uLnTx/>
                <a:uFillTx/>
                <a:latin typeface="Arial"/>
                <a:ea typeface="+mn-ea"/>
                <a:cs typeface="Arial"/>
              </a:rPr>
              <a:t>Guidance Narrative:</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Preamble</a:t>
            </a:r>
            <a:r>
              <a:rPr kumimoji="0" lang="en-US" sz="1600" i="0" u="none" strike="noStrike" kern="1200" cap="none" spc="0" normalizeH="0" noProof="0" dirty="0" smtClean="0">
                <a:ln>
                  <a:noFill/>
                </a:ln>
                <a:solidFill>
                  <a:srgbClr val="000000"/>
                </a:solidFill>
                <a:effectLst/>
                <a:uLnTx/>
                <a:uFillTx/>
                <a:latin typeface="Arial"/>
                <a:ea typeface="+mn-ea"/>
                <a:cs typeface="Arial"/>
              </a:rPr>
              <a:t>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Budget </a:t>
            </a:r>
            <a:r>
              <a:rPr kumimoji="0" lang="en-US" sz="1600" i="0" u="none" strike="noStrike" kern="1200" cap="none" spc="0" normalizeH="0" baseline="0" noProof="0" dirty="0" smtClean="0">
                <a:ln>
                  <a:noFill/>
                </a:ln>
                <a:solidFill>
                  <a:srgbClr val="000000"/>
                </a:solidFill>
                <a:effectLst/>
                <a:uLnTx/>
                <a:uFillTx/>
                <a:latin typeface="Arial"/>
                <a:ea typeface="+mn-ea"/>
                <a:cs typeface="Arial"/>
              </a:rPr>
              <a:t>discussion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Plan updates</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endParaRPr lang="en-US" sz="1600" dirty="0">
              <a:solidFill>
                <a:srgbClr val="000000"/>
              </a:solidFill>
              <a:latin typeface="Arial"/>
              <a:cs typeface="Arial"/>
            </a:endParaRPr>
          </a:p>
          <a:p>
            <a:pPr marR="0" algn="l" defTabSz="457200" rtl="0" eaLnBrk="1" fontAlgn="auto" latinLnBrk="0" hangingPunct="1">
              <a:lnSpc>
                <a:spcPct val="100000"/>
              </a:lnSpc>
              <a:spcBef>
                <a:spcPct val="20000"/>
              </a:spcBef>
              <a:spcAft>
                <a:spcPts val="0"/>
              </a:spcAft>
              <a:buClrTx/>
              <a:buSzTx/>
              <a:tabLst/>
            </a:pPr>
            <a:r>
              <a:rPr kumimoji="0" lang="en-US" sz="2400" i="0" u="none" strike="noStrike" kern="1200" cap="none" spc="0" normalizeH="0" baseline="0" noProof="0" dirty="0" smtClean="0">
                <a:ln>
                  <a:noFill/>
                </a:ln>
                <a:solidFill>
                  <a:srgbClr val="000000"/>
                </a:solidFill>
                <a:effectLst/>
                <a:uLnTx/>
                <a:uFillTx/>
                <a:latin typeface="Arial"/>
                <a:ea typeface="+mn-ea"/>
                <a:cs typeface="Arial"/>
              </a:rPr>
              <a:t>New in 17-7:</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Removed language about deferral/referral policy requirements</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Removed language about measure skipping</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Added requirement for policy about life-threatening hazards requiring immediate attention</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endParaRPr kumimoji="0" lang="en-US" sz="1600" i="0" u="none" strike="noStrike" kern="1200" cap="none" spc="0" normalizeH="0" baseline="0" noProof="0" dirty="0" smtClean="0">
              <a:ln>
                <a:noFill/>
              </a:ln>
              <a:solidFill>
                <a:srgbClr val="000000"/>
              </a:solidFill>
              <a:effectLst/>
              <a:uLnTx/>
              <a:uFillTx/>
              <a:latin typeface="Arial"/>
              <a:ea typeface="+mn-ea"/>
              <a:cs typeface="Arial"/>
            </a:endParaRPr>
          </a:p>
        </p:txBody>
      </p:sp>
      <p:grpSp>
        <p:nvGrpSpPr>
          <p:cNvPr id="10" name="Group 9"/>
          <p:cNvGrpSpPr/>
          <p:nvPr/>
        </p:nvGrpSpPr>
        <p:grpSpPr>
          <a:xfrm>
            <a:off x="6477000" y="0"/>
            <a:ext cx="2707743" cy="2438400"/>
            <a:chOff x="6477000" y="0"/>
            <a:chExt cx="2707743" cy="2438400"/>
          </a:xfrm>
        </p:grpSpPr>
        <p:sp>
          <p:nvSpPr>
            <p:cNvPr id="11" name="Diagonal Stripe 10"/>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pic>
        <p:nvPicPr>
          <p:cNvPr id="3" name="Picture 2"/>
          <p:cNvPicPr>
            <a:picLocks noChangeAspect="1"/>
          </p:cNvPicPr>
          <p:nvPr/>
        </p:nvPicPr>
        <p:blipFill>
          <a:blip r:embed="rId3"/>
          <a:stretch>
            <a:fillRect/>
          </a:stretch>
        </p:blipFill>
        <p:spPr>
          <a:xfrm>
            <a:off x="457201" y="1066800"/>
            <a:ext cx="286512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0541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Lead-Based Paint</a:t>
            </a:r>
            <a:endParaRPr lang="en-US" dirty="0"/>
          </a:p>
        </p:txBody>
      </p:sp>
      <p:sp>
        <p:nvSpPr>
          <p:cNvPr id="3" name="Content Placeholder 2"/>
          <p:cNvSpPr>
            <a:spLocks noGrp="1"/>
          </p:cNvSpPr>
          <p:nvPr>
            <p:ph sz="quarter" idx="10"/>
          </p:nvPr>
        </p:nvSpPr>
        <p:spPr>
          <a:xfrm>
            <a:off x="228600" y="990600"/>
            <a:ext cx="8458200" cy="5029200"/>
          </a:xfrm>
        </p:spPr>
        <p:txBody>
          <a:bodyPr/>
          <a:lstStyle/>
          <a:p>
            <a:r>
              <a:rPr lang="en-US" sz="2800" dirty="0">
                <a:solidFill>
                  <a:srgbClr val="000000"/>
                </a:solidFill>
              </a:rPr>
              <a:t>Crews must follow EPA's Lead; </a:t>
            </a:r>
            <a:r>
              <a:rPr lang="en-US" sz="2800" dirty="0" smtClean="0">
                <a:solidFill>
                  <a:srgbClr val="000000"/>
                </a:solidFill>
              </a:rPr>
              <a:t>RRP</a:t>
            </a:r>
            <a:r>
              <a:rPr lang="en-US" sz="2800" dirty="0">
                <a:solidFill>
                  <a:srgbClr val="000000"/>
                </a:solidFill>
              </a:rPr>
              <a:t> </a:t>
            </a:r>
            <a:r>
              <a:rPr lang="en-US" sz="2800" dirty="0" smtClean="0">
                <a:solidFill>
                  <a:srgbClr val="000000"/>
                </a:solidFill>
              </a:rPr>
              <a:t>Program in </a:t>
            </a:r>
            <a:r>
              <a:rPr lang="en-US" sz="2800" dirty="0">
                <a:solidFill>
                  <a:srgbClr val="000000"/>
                </a:solidFill>
              </a:rPr>
              <a:t>pre-1978 </a:t>
            </a:r>
            <a:r>
              <a:rPr lang="en-US" sz="2800" dirty="0" smtClean="0">
                <a:solidFill>
                  <a:srgbClr val="000000"/>
                </a:solidFill>
              </a:rPr>
              <a:t>units unless </a:t>
            </a:r>
            <a:r>
              <a:rPr lang="en-US" sz="2800" dirty="0">
                <a:solidFill>
                  <a:srgbClr val="000000"/>
                </a:solidFill>
              </a:rPr>
              <a:t>testing confirms the work area to be lead free.</a:t>
            </a:r>
          </a:p>
          <a:p>
            <a:r>
              <a:rPr lang="en-US" sz="2800" dirty="0">
                <a:solidFill>
                  <a:srgbClr val="000000"/>
                </a:solidFill>
              </a:rPr>
              <a:t>Deferral is required when </a:t>
            </a:r>
            <a:r>
              <a:rPr lang="en-US" sz="2800" dirty="0" smtClean="0">
                <a:solidFill>
                  <a:srgbClr val="000000"/>
                </a:solidFill>
              </a:rPr>
              <a:t>lead</a:t>
            </a:r>
            <a:r>
              <a:rPr lang="en-US" sz="2800" dirty="0">
                <a:solidFill>
                  <a:srgbClr val="000000"/>
                </a:solidFill>
              </a:rPr>
              <a:t>-based paint in the house </a:t>
            </a:r>
            <a:r>
              <a:rPr lang="en-US" sz="2800" dirty="0" smtClean="0">
                <a:solidFill>
                  <a:srgbClr val="000000"/>
                </a:solidFill>
              </a:rPr>
              <a:t>could create further </a:t>
            </a:r>
            <a:r>
              <a:rPr lang="en-US" sz="2800" dirty="0">
                <a:solidFill>
                  <a:srgbClr val="000000"/>
                </a:solidFill>
              </a:rPr>
              <a:t>H&amp;S hazards.</a:t>
            </a:r>
          </a:p>
          <a:p>
            <a:endParaRPr lang="en-US" dirty="0">
              <a:solidFill>
                <a:srgbClr val="000000"/>
              </a:solidFill>
            </a:endParaRPr>
          </a:p>
        </p:txBody>
      </p:sp>
      <p:pic>
        <p:nvPicPr>
          <p:cNvPr id="4" name="Picture 3" descr="Image of a lead paint ad."/>
          <p:cNvPicPr>
            <a:picLocks noChangeAspect="1"/>
          </p:cNvPicPr>
          <p:nvPr/>
        </p:nvPicPr>
        <p:blipFill rotWithShape="1">
          <a:blip r:embed="rId3"/>
          <a:srcRect l="20288" t="5095" r="19913" b="6280"/>
          <a:stretch/>
        </p:blipFill>
        <p:spPr>
          <a:xfrm>
            <a:off x="6781800" y="2895600"/>
            <a:ext cx="2177066" cy="3226532"/>
          </a:xfrm>
          <a:prstGeom prst="rect">
            <a:avLst/>
          </a:prstGeom>
        </p:spPr>
      </p:pic>
      <p:sp>
        <p:nvSpPr>
          <p:cNvPr id="5" name="TextBox 4"/>
          <p:cNvSpPr txBox="1"/>
          <p:nvPr/>
        </p:nvSpPr>
        <p:spPr>
          <a:xfrm>
            <a:off x="1600200" y="4343400"/>
            <a:ext cx="5046134" cy="1794933"/>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i="0" u="none" strike="noStrike" kern="1200" cap="none" spc="0" normalizeH="0" baseline="0" noProof="0" dirty="0" smtClean="0">
                <a:ln>
                  <a:noFill/>
                </a:ln>
                <a:solidFill>
                  <a:srgbClr val="50565C"/>
                </a:solidFill>
                <a:effectLst/>
                <a:uLnTx/>
                <a:uFillTx/>
                <a:latin typeface="+mn-lt"/>
                <a:ea typeface="+mn-ea"/>
                <a:cs typeface="Arial Narrow"/>
              </a:rPr>
              <a:t>According to 1930’s advertisements, 8 out of every 10 painters used this brand lead-based paint, </a:t>
            </a:r>
            <a:r>
              <a:rPr lang="en-US" dirty="0" smtClean="0">
                <a:solidFill>
                  <a:srgbClr val="50565C"/>
                </a:solidFill>
                <a:latin typeface="+mn-lt"/>
                <a:ea typeface="+mn-ea"/>
                <a:cs typeface="Arial Narrow"/>
              </a:rPr>
              <a:t>but there were plenty of lead paint brands to choose from. Lead paint was valued for it’s “stretch-ability”, it could be thinned and thinned, and still provide great coverage.</a:t>
            </a:r>
            <a:endParaRPr kumimoji="0" lang="en-US" i="0" u="none" strike="noStrike" kern="1200" cap="none" spc="0" normalizeH="0" baseline="0" noProof="0" dirty="0" smtClean="0">
              <a:ln>
                <a:noFill/>
              </a:ln>
              <a:solidFill>
                <a:srgbClr val="50565C"/>
              </a:solidFill>
              <a:effectLst/>
              <a:uLnTx/>
              <a:uFillTx/>
              <a:latin typeface="+mn-lt"/>
              <a:ea typeface="+mn-ea"/>
              <a:cs typeface="Arial Narrow"/>
            </a:endParaRPr>
          </a:p>
        </p:txBody>
      </p:sp>
    </p:spTree>
    <p:extLst>
      <p:ext uri="{BB962C8B-B14F-4D97-AF65-F5344CB8AC3E}">
        <p14:creationId xmlns:p14="http://schemas.microsoft.com/office/powerpoint/2010/main" val="1870109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Lead-Based Paint </a:t>
            </a:r>
            <a:endParaRPr lang="en-US" dirty="0"/>
          </a:p>
        </p:txBody>
      </p:sp>
      <p:sp>
        <p:nvSpPr>
          <p:cNvPr id="3" name="Content Placeholder 2"/>
          <p:cNvSpPr>
            <a:spLocks noGrp="1"/>
          </p:cNvSpPr>
          <p:nvPr>
            <p:ph sz="quarter" idx="10"/>
          </p:nvPr>
        </p:nvSpPr>
        <p:spPr/>
        <p:txBody>
          <a:bodyPr/>
          <a:lstStyle/>
          <a:p>
            <a:pPr marL="0" indent="0">
              <a:buNone/>
            </a:pPr>
            <a:r>
              <a:rPr lang="en-US" dirty="0" smtClean="0">
                <a:solidFill>
                  <a:srgbClr val="000000"/>
                </a:solidFill>
              </a:rPr>
              <a:t>What’s New?</a:t>
            </a:r>
          </a:p>
          <a:p>
            <a:r>
              <a:rPr lang="en-US" dirty="0" smtClean="0">
                <a:solidFill>
                  <a:srgbClr val="000000"/>
                </a:solidFill>
              </a:rPr>
              <a:t>LSW no longer required training, still optional</a:t>
            </a:r>
          </a:p>
          <a:p>
            <a:r>
              <a:rPr lang="en-US" dirty="0" smtClean="0">
                <a:solidFill>
                  <a:srgbClr val="000000"/>
                </a:solidFill>
              </a:rPr>
              <a:t>Client file documentation clarified, must include: </a:t>
            </a:r>
          </a:p>
          <a:p>
            <a:pPr marL="571500" lvl="1" indent="-171450">
              <a:buFont typeface="Arial"/>
              <a:buChar char="•"/>
            </a:pPr>
            <a:r>
              <a:rPr lang="en-US" dirty="0" smtClean="0">
                <a:solidFill>
                  <a:srgbClr val="000000"/>
                </a:solidFill>
              </a:rPr>
              <a:t>Certified </a:t>
            </a:r>
            <a:r>
              <a:rPr lang="en-US" dirty="0">
                <a:solidFill>
                  <a:srgbClr val="000000"/>
                </a:solidFill>
              </a:rPr>
              <a:t>Renovator </a:t>
            </a:r>
            <a:r>
              <a:rPr lang="en-US" dirty="0" smtClean="0">
                <a:solidFill>
                  <a:srgbClr val="000000"/>
                </a:solidFill>
              </a:rPr>
              <a:t>certification, </a:t>
            </a:r>
            <a:endParaRPr lang="en-US" dirty="0">
              <a:solidFill>
                <a:srgbClr val="000000"/>
              </a:solidFill>
            </a:endParaRPr>
          </a:p>
          <a:p>
            <a:pPr marL="571500" lvl="1" indent="-171450">
              <a:buFont typeface="Arial"/>
              <a:buChar char="•"/>
            </a:pPr>
            <a:r>
              <a:rPr lang="en-US" dirty="0">
                <a:solidFill>
                  <a:srgbClr val="000000"/>
                </a:solidFill>
              </a:rPr>
              <a:t>any training provided on-site, </a:t>
            </a:r>
          </a:p>
          <a:p>
            <a:pPr marL="571500" lvl="1" indent="-171450">
              <a:buFont typeface="Arial"/>
              <a:buChar char="•"/>
            </a:pPr>
            <a:r>
              <a:rPr lang="en-US" dirty="0">
                <a:solidFill>
                  <a:srgbClr val="000000"/>
                </a:solidFill>
              </a:rPr>
              <a:t>description of specific actions taken, </a:t>
            </a:r>
          </a:p>
          <a:p>
            <a:pPr marL="571500" lvl="1" indent="-171450">
              <a:buFont typeface="Arial"/>
              <a:buChar char="•"/>
            </a:pPr>
            <a:r>
              <a:rPr lang="en-US" dirty="0">
                <a:solidFill>
                  <a:srgbClr val="000000"/>
                </a:solidFill>
              </a:rPr>
              <a:t>lead testing and assessment documentation, and </a:t>
            </a:r>
          </a:p>
          <a:p>
            <a:pPr marL="571500" lvl="1" indent="-171450">
              <a:buFont typeface="Arial"/>
              <a:buChar char="•"/>
            </a:pPr>
            <a:r>
              <a:rPr lang="en-US" dirty="0">
                <a:solidFill>
                  <a:srgbClr val="000000"/>
                </a:solidFill>
              </a:rPr>
              <a:t>photos of site and containment set </a:t>
            </a:r>
            <a:r>
              <a:rPr lang="en-US" dirty="0" smtClean="0">
                <a:solidFill>
                  <a:srgbClr val="000000"/>
                </a:solidFill>
              </a:rPr>
              <a:t>up (or link to photos)</a:t>
            </a:r>
          </a:p>
          <a:p>
            <a:r>
              <a:rPr lang="en-US" dirty="0" smtClean="0">
                <a:solidFill>
                  <a:srgbClr val="000000"/>
                </a:solidFill>
              </a:rPr>
              <a:t>Economic feasibility of testing method</a:t>
            </a:r>
          </a:p>
          <a:p>
            <a:r>
              <a:rPr lang="en-US" dirty="0" smtClean="0">
                <a:solidFill>
                  <a:srgbClr val="000000"/>
                </a:solidFill>
              </a:rPr>
              <a:t>Grantee must verify lead-safe work practices</a:t>
            </a:r>
            <a:endParaRPr lang="en-US"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237695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 &amp; Moisture</a:t>
            </a:r>
            <a:endParaRPr lang="en-US" dirty="0"/>
          </a:p>
        </p:txBody>
      </p:sp>
      <p:sp>
        <p:nvSpPr>
          <p:cNvPr id="3" name="Content Placeholder 2"/>
          <p:cNvSpPr>
            <a:spLocks noGrp="1"/>
          </p:cNvSpPr>
          <p:nvPr>
            <p:ph sz="quarter" idx="10"/>
          </p:nvPr>
        </p:nvSpPr>
        <p:spPr/>
        <p:txBody>
          <a:bodyPr/>
          <a:lstStyle/>
          <a:p>
            <a:r>
              <a:rPr lang="en-US" sz="2400" dirty="0">
                <a:solidFill>
                  <a:srgbClr val="000000"/>
                </a:solidFill>
              </a:rPr>
              <a:t>Limited water damage repairs </a:t>
            </a:r>
            <a:r>
              <a:rPr lang="en-US" sz="2400" dirty="0" smtClean="0">
                <a:solidFill>
                  <a:srgbClr val="000000"/>
                </a:solidFill>
              </a:rPr>
              <a:t>and source control are </a:t>
            </a:r>
            <a:r>
              <a:rPr lang="en-US" sz="2400" dirty="0">
                <a:solidFill>
                  <a:srgbClr val="000000"/>
                </a:solidFill>
              </a:rPr>
              <a:t>allowed when necessary in </a:t>
            </a:r>
            <a:r>
              <a:rPr lang="en-US" sz="2400" dirty="0" smtClean="0">
                <a:solidFill>
                  <a:srgbClr val="000000"/>
                </a:solidFill>
              </a:rPr>
              <a:t>to </a:t>
            </a:r>
            <a:r>
              <a:rPr lang="en-US" sz="2400" dirty="0">
                <a:solidFill>
                  <a:srgbClr val="000000"/>
                </a:solidFill>
              </a:rPr>
              <a:t>weatherize the home and </a:t>
            </a:r>
            <a:r>
              <a:rPr lang="en-US" sz="2400" dirty="0" smtClean="0">
                <a:solidFill>
                  <a:srgbClr val="000000"/>
                </a:solidFill>
              </a:rPr>
              <a:t>ensure </a:t>
            </a:r>
            <a:r>
              <a:rPr lang="en-US" sz="2400" dirty="0">
                <a:solidFill>
                  <a:srgbClr val="000000"/>
                </a:solidFill>
              </a:rPr>
              <a:t>the long-term </a:t>
            </a:r>
            <a:r>
              <a:rPr lang="en-US" sz="2400" dirty="0" smtClean="0">
                <a:solidFill>
                  <a:srgbClr val="000000"/>
                </a:solidFill>
              </a:rPr>
              <a:t>durability </a:t>
            </a:r>
            <a:r>
              <a:rPr lang="en-US" sz="2400" dirty="0">
                <a:solidFill>
                  <a:srgbClr val="000000"/>
                </a:solidFill>
              </a:rPr>
              <a:t>of the measures.  </a:t>
            </a:r>
          </a:p>
          <a:p>
            <a:r>
              <a:rPr lang="en-US" sz="2400" dirty="0" smtClean="0">
                <a:solidFill>
                  <a:srgbClr val="000000"/>
                </a:solidFill>
              </a:rPr>
              <a:t>Where </a:t>
            </a:r>
            <a:r>
              <a:rPr lang="en-US" sz="2400" dirty="0">
                <a:solidFill>
                  <a:srgbClr val="000000"/>
                </a:solidFill>
              </a:rPr>
              <a:t>severe Mold and Moisture issues cannot be addressed, deferral is required.</a:t>
            </a:r>
          </a:p>
          <a:p>
            <a:r>
              <a:rPr lang="en-US" sz="2400" dirty="0">
                <a:solidFill>
                  <a:srgbClr val="000000"/>
                </a:solidFill>
              </a:rPr>
              <a:t>Mold cleanup is not an allowable H&amp;S cost</a:t>
            </a:r>
            <a:r>
              <a:rPr lang="en-US" sz="2400" dirty="0" smtClean="0">
                <a:solidFill>
                  <a:srgbClr val="000000"/>
                </a:solidFill>
              </a:rPr>
              <a:t>.</a:t>
            </a:r>
            <a:endParaRPr lang="en-US" sz="2400" dirty="0">
              <a:solidFill>
                <a:srgbClr val="000000"/>
              </a:solidFill>
            </a:endParaRPr>
          </a:p>
        </p:txBody>
      </p:sp>
      <p:pic>
        <p:nvPicPr>
          <p:cNvPr id="7" name="Picture 6" descr="Image of mold on a ceiling."/>
          <p:cNvPicPr>
            <a:picLocks noChangeAspect="1"/>
          </p:cNvPicPr>
          <p:nvPr/>
        </p:nvPicPr>
        <p:blipFill>
          <a:blip r:embed="rId3"/>
          <a:stretch>
            <a:fillRect/>
          </a:stretch>
        </p:blipFill>
        <p:spPr>
          <a:xfrm>
            <a:off x="6477000" y="2895600"/>
            <a:ext cx="2415320" cy="3216381"/>
          </a:xfrm>
          <a:prstGeom prst="rect">
            <a:avLst/>
          </a:prstGeom>
        </p:spPr>
      </p:pic>
      <p:sp>
        <p:nvSpPr>
          <p:cNvPr id="8" name="Content Placeholder 2"/>
          <p:cNvSpPr txBox="1">
            <a:spLocks/>
          </p:cNvSpPr>
          <p:nvPr/>
        </p:nvSpPr>
        <p:spPr bwMode="auto">
          <a:xfrm>
            <a:off x="3657600" y="4685169"/>
            <a:ext cx="2822585" cy="1410831"/>
          </a:xfrm>
          <a:prstGeom prst="rect">
            <a:avLst/>
          </a:prstGeom>
          <a:noFill/>
          <a:ln w="9525">
            <a:noFill/>
            <a:miter lim="800000"/>
            <a:headEnd/>
            <a:tailEnd/>
          </a:ln>
        </p:spPr>
        <p:txBody>
          <a:bodyPr lIns="0" tIns="0" rIns="0" bIns="0">
            <a:prstTxWarp prst="textNoShape">
              <a:avLst/>
            </a:prstTxWarp>
          </a:bodyPr>
          <a:lstStyle/>
          <a:p>
            <a:pPr defTabSz="914400" eaLnBrk="0" hangingPunct="0">
              <a:spcBef>
                <a:spcPts val="600"/>
              </a:spcBef>
              <a:spcAft>
                <a:spcPts val="1200"/>
              </a:spcAft>
              <a:buClr>
                <a:schemeClr val="tx1"/>
              </a:buClr>
              <a:defRPr/>
            </a:pPr>
            <a:r>
              <a:rPr lang="en-US" sz="1400" kern="0" dirty="0" smtClean="0">
                <a:solidFill>
                  <a:srgbClr val="50565C"/>
                </a:solidFill>
                <a:latin typeface="+mn-lt"/>
              </a:rPr>
              <a:t>Mold, shown here in a bathroom, may not be removed, but the conditions causing it can be addressed. In this case, adding a bathroom exhaust fan on a timer should improve the situation.</a:t>
            </a:r>
          </a:p>
          <a:p>
            <a:pPr defTabSz="914400" eaLnBrk="0" hangingPunct="0">
              <a:spcBef>
                <a:spcPts val="1200"/>
              </a:spcBef>
              <a:spcAft>
                <a:spcPts val="600"/>
              </a:spcAft>
              <a:buClr>
                <a:srgbClr val="8DC63F"/>
              </a:buClr>
              <a:defRPr/>
            </a:pPr>
            <a:endParaRPr lang="en-US" sz="1400" kern="0" dirty="0">
              <a:solidFill>
                <a:srgbClr val="50565C"/>
              </a:solidFill>
              <a:latin typeface="+mn-lt"/>
            </a:endParaRPr>
          </a:p>
        </p:txBody>
      </p:sp>
    </p:spTree>
    <p:extLst>
      <p:ext uri="{BB962C8B-B14F-4D97-AF65-F5344CB8AC3E}">
        <p14:creationId xmlns:p14="http://schemas.microsoft.com/office/powerpoint/2010/main" val="538919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a gutter."/>
          <p:cNvPicPr>
            <a:picLocks noChangeAspect="1"/>
          </p:cNvPicPr>
          <p:nvPr/>
        </p:nvPicPr>
        <p:blipFill>
          <a:blip r:embed="rId3"/>
          <a:stretch>
            <a:fillRect/>
          </a:stretch>
        </p:blipFill>
        <p:spPr>
          <a:xfrm>
            <a:off x="5079422" y="1496854"/>
            <a:ext cx="3561944" cy="4742042"/>
          </a:xfrm>
          <a:prstGeom prst="rect">
            <a:avLst/>
          </a:prstGeom>
        </p:spPr>
      </p:pic>
      <p:sp>
        <p:nvSpPr>
          <p:cNvPr id="2" name="Title 1"/>
          <p:cNvSpPr>
            <a:spLocks noGrp="1"/>
          </p:cNvSpPr>
          <p:nvPr>
            <p:ph type="title"/>
          </p:nvPr>
        </p:nvSpPr>
        <p:spPr/>
        <p:txBody>
          <a:bodyPr/>
          <a:lstStyle/>
          <a:p>
            <a:r>
              <a:rPr lang="en-US" dirty="0" smtClean="0"/>
              <a:t>Mold &amp; Moisture</a:t>
            </a:r>
            <a:endParaRPr lang="en-US" dirty="0"/>
          </a:p>
        </p:txBody>
      </p:sp>
      <p:sp>
        <p:nvSpPr>
          <p:cNvPr id="3" name="Content Placeholder 2"/>
          <p:cNvSpPr>
            <a:spLocks noGrp="1"/>
          </p:cNvSpPr>
          <p:nvPr>
            <p:ph sz="quarter" idx="10"/>
          </p:nvPr>
        </p:nvSpPr>
        <p:spPr>
          <a:xfrm>
            <a:off x="457200" y="1066800"/>
            <a:ext cx="4343400" cy="3962400"/>
          </a:xfrm>
        </p:spPr>
        <p:txBody>
          <a:bodyPr/>
          <a:lstStyle/>
          <a:p>
            <a:pPr marL="0" indent="0">
              <a:buNone/>
            </a:pPr>
            <a:r>
              <a:rPr lang="en-US" dirty="0" smtClean="0"/>
              <a:t>What’s New?</a:t>
            </a:r>
          </a:p>
          <a:p>
            <a:r>
              <a:rPr lang="en-US" dirty="0" smtClean="0"/>
              <a:t>Added information previously included in “Drainage”</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10" name="Rectangle 9"/>
          <p:cNvSpPr/>
          <p:nvPr/>
        </p:nvSpPr>
        <p:spPr>
          <a:xfrm>
            <a:off x="457200" y="5334000"/>
            <a:ext cx="4572000" cy="923330"/>
          </a:xfrm>
          <a:prstGeom prst="rect">
            <a:avLst/>
          </a:prstGeom>
        </p:spPr>
        <p:txBody>
          <a:bodyPr>
            <a:spAutoFit/>
          </a:bodyPr>
          <a:lstStyle/>
          <a:p>
            <a:r>
              <a:rPr lang="en-US" dirty="0"/>
              <a:t>Repairing gutters and downspouts is often an easy, inexpensive way to relieve bulk moisture issues.</a:t>
            </a:r>
          </a:p>
        </p:txBody>
      </p:sp>
    </p:spTree>
    <p:extLst>
      <p:ext uri="{BB962C8B-B14F-4D97-AF65-F5344CB8AC3E}">
        <p14:creationId xmlns:p14="http://schemas.microsoft.com/office/powerpoint/2010/main" val="3968411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0"/>
          </p:nvPr>
        </p:nvSpPr>
        <p:spPr/>
        <p:txBody>
          <a:bodyPr/>
          <a:lstStyle/>
          <a:p>
            <a:r>
              <a:rPr lang="en-US" dirty="0" smtClean="0">
                <a:solidFill>
                  <a:srgbClr val="000000"/>
                </a:solidFill>
              </a:rPr>
              <a:t>When </a:t>
            </a:r>
            <a:r>
              <a:rPr lang="en-US" dirty="0">
                <a:solidFill>
                  <a:srgbClr val="000000"/>
                </a:solidFill>
              </a:rPr>
              <a:t>a person’s health may be at risk and/or WAP </a:t>
            </a:r>
            <a:r>
              <a:rPr lang="en-US" dirty="0" smtClean="0">
                <a:solidFill>
                  <a:srgbClr val="000000"/>
                </a:solidFill>
              </a:rPr>
              <a:t>     work </a:t>
            </a:r>
            <a:r>
              <a:rPr lang="en-US" dirty="0">
                <a:solidFill>
                  <a:srgbClr val="000000"/>
                </a:solidFill>
              </a:rPr>
              <a:t>activities could constitute an H&amp;S hazard, the occupant at risk will be required to take appropriate action based on severity of risk.</a:t>
            </a:r>
          </a:p>
          <a:p>
            <a:r>
              <a:rPr lang="en-US" dirty="0">
                <a:solidFill>
                  <a:srgbClr val="000000"/>
                </a:solidFill>
              </a:rPr>
              <a:t>Failure, or the inability, to take appropriate actions must result in deferral</a:t>
            </a:r>
            <a:r>
              <a:rPr lang="en-US" dirty="0" smtClean="0">
                <a:solidFill>
                  <a:srgbClr val="000000"/>
                </a:solidFill>
              </a:rPr>
              <a:t>.</a:t>
            </a:r>
          </a:p>
          <a:p>
            <a:pPr marL="0" indent="0">
              <a:buNone/>
            </a:pPr>
            <a:endParaRPr lang="en-US" dirty="0">
              <a:solidFill>
                <a:srgbClr val="000000"/>
              </a:solidFill>
            </a:endParaRPr>
          </a:p>
          <a:p>
            <a:pPr marL="0" indent="0">
              <a:buNone/>
            </a:pPr>
            <a:r>
              <a:rPr lang="en-US" dirty="0">
                <a:solidFill>
                  <a:srgbClr val="000000"/>
                </a:solidFill>
              </a:rPr>
              <a:t>What’s New?</a:t>
            </a:r>
          </a:p>
          <a:p>
            <a:r>
              <a:rPr lang="en-US" dirty="0">
                <a:solidFill>
                  <a:srgbClr val="000000"/>
                </a:solidFill>
              </a:rPr>
              <a:t>Previously had to screen clients at intake AND during the energy audit, now you must only screen them once.</a:t>
            </a:r>
          </a:p>
          <a:p>
            <a:endParaRPr lang="en-US"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6" name="Diagonal Stripe 5"/>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8" name="Title 1"/>
          <p:cNvSpPr txBox="1">
            <a:spLocks/>
          </p:cNvSpPr>
          <p:nvPr/>
        </p:nvSpPr>
        <p:spPr>
          <a:xfrm>
            <a:off x="304800" y="-76200"/>
            <a:ext cx="8229600" cy="685800"/>
          </a:xfrm>
          <a:prstGeom prst="rect">
            <a:avLst/>
          </a:prstGeom>
          <a:noFill/>
        </p:spPr>
        <p:txBody>
          <a:bodyPr vert="horz" lIns="91440" tIns="45720" rIns="91440" bIns="45720" rtlCol="0" anchor="ctr">
            <a:noAutofit/>
          </a:bodyPr>
          <a:lstStyle>
            <a:lvl1pPr algn="l" defTabSz="457200" rtl="0" eaLnBrk="0" fontAlgn="base" hangingPunct="0">
              <a:lnSpc>
                <a:spcPts val="2800"/>
              </a:lnSpc>
              <a:spcBef>
                <a:spcPct val="0"/>
              </a:spcBef>
              <a:spcAft>
                <a:spcPct val="0"/>
              </a:spcAft>
              <a:defRPr sz="2800" b="1" i="0" kern="1200">
                <a:solidFill>
                  <a:schemeClr val="bg2">
                    <a:lumMod val="10000"/>
                  </a:schemeClr>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r>
              <a:rPr lang="en-US" sz="2400" dirty="0" smtClean="0"/>
              <a:t>Occupant Pre-Existing or Potential </a:t>
            </a:r>
            <a:br>
              <a:rPr lang="en-US" sz="2400" dirty="0" smtClean="0"/>
            </a:br>
            <a:r>
              <a:rPr lang="en-US" sz="2400" dirty="0" smtClean="0"/>
              <a:t>Health Conditions</a:t>
            </a:r>
            <a:endParaRPr lang="en-US" sz="2400" dirty="0"/>
          </a:p>
        </p:txBody>
      </p:sp>
    </p:spTree>
    <p:extLst>
      <p:ext uri="{BB962C8B-B14F-4D97-AF65-F5344CB8AC3E}">
        <p14:creationId xmlns:p14="http://schemas.microsoft.com/office/powerpoint/2010/main" val="1526052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Updates</a:t>
            </a:r>
          </a:p>
        </p:txBody>
      </p:sp>
      <p:sp>
        <p:nvSpPr>
          <p:cNvPr id="3" name="Content Placeholder 2"/>
          <p:cNvSpPr>
            <a:spLocks noGrp="1"/>
          </p:cNvSpPr>
          <p:nvPr>
            <p:ph sz="quarter" idx="10"/>
          </p:nvPr>
        </p:nvSpPr>
        <p:spPr>
          <a:xfrm>
            <a:off x="457200" y="1981200"/>
            <a:ext cx="8458200" cy="4267200"/>
          </a:xfrm>
        </p:spPr>
        <p:txBody>
          <a:bodyPr/>
          <a:lstStyle/>
          <a:p>
            <a:pPr marL="0" indent="0">
              <a:buNone/>
            </a:pPr>
            <a:r>
              <a:rPr lang="en-US" dirty="0"/>
              <a:t>The guidance around these 3 topics has changed enough to prompt a review of H&amp;S Plans. What </a:t>
            </a:r>
            <a:r>
              <a:rPr lang="en-US" dirty="0" smtClean="0"/>
              <a:t>has changed </a:t>
            </a:r>
            <a:r>
              <a:rPr lang="en-US" dirty="0"/>
              <a:t>for each issue?</a:t>
            </a:r>
          </a:p>
          <a:p>
            <a:r>
              <a:rPr lang="en-US" dirty="0" smtClean="0"/>
              <a:t>Injury Prevention</a:t>
            </a:r>
          </a:p>
          <a:p>
            <a:r>
              <a:rPr lang="en-US" dirty="0" smtClean="0"/>
              <a:t>Lead-based Paint</a:t>
            </a:r>
          </a:p>
          <a:p>
            <a:r>
              <a:rPr lang="en-US" dirty="0" smtClean="0"/>
              <a:t>Occupant Pre-existing or Potential Health Conditions</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1985123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Pests</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Pest removal is allowed only where infestation would prevent weatherization.</a:t>
            </a:r>
          </a:p>
          <a:p>
            <a:pPr lvl="0"/>
            <a:r>
              <a:rPr lang="en-US" sz="2800" dirty="0">
                <a:solidFill>
                  <a:srgbClr val="000000"/>
                </a:solidFill>
              </a:rPr>
              <a:t>Infestation of pests may be cause for deferral where it cannot be reasonably removed or poses H&amp;S concern for workers.</a:t>
            </a:r>
          </a:p>
          <a:p>
            <a:pPr lvl="0"/>
            <a:r>
              <a:rPr lang="en-US" sz="2800" dirty="0">
                <a:solidFill>
                  <a:srgbClr val="000000"/>
                </a:solidFill>
              </a:rPr>
              <a:t>Screening of windows and points of access, and incorporating pest exclusion into air sealing practices to prevent intrusion to prevent intrusion is allowed.</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889227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a:t>
            </a:r>
            <a:endParaRPr lang="en-US" dirty="0"/>
          </a:p>
        </p:txBody>
      </p:sp>
      <p:sp>
        <p:nvSpPr>
          <p:cNvPr id="3" name="Content Placeholder 2"/>
          <p:cNvSpPr>
            <a:spLocks noGrp="1"/>
          </p:cNvSpPr>
          <p:nvPr>
            <p:ph sz="quarter" idx="10"/>
          </p:nvPr>
        </p:nvSpPr>
        <p:spPr>
          <a:xfrm>
            <a:off x="457200" y="838200"/>
            <a:ext cx="8458200" cy="5029200"/>
          </a:xfrm>
        </p:spPr>
        <p:txBody>
          <a:bodyPr/>
          <a:lstStyle/>
          <a:p>
            <a:pPr lvl="0"/>
            <a:r>
              <a:rPr lang="en-US" sz="2400" dirty="0">
                <a:solidFill>
                  <a:srgbClr val="000000"/>
                </a:solidFill>
              </a:rPr>
              <a:t>Radon mitigation is not an allowable H&amp;S cost. </a:t>
            </a:r>
          </a:p>
          <a:p>
            <a:pPr lvl="0"/>
            <a:r>
              <a:rPr lang="en-US" sz="2400" dirty="0">
                <a:solidFill>
                  <a:srgbClr val="000000"/>
                </a:solidFill>
              </a:rPr>
              <a:t>Clients must sign an informed consent form prior to receiving weatherization services. </a:t>
            </a:r>
            <a:endParaRPr lang="en-US" sz="2400" dirty="0" smtClean="0">
              <a:solidFill>
                <a:srgbClr val="000000"/>
              </a:solidFill>
            </a:endParaRPr>
          </a:p>
          <a:p>
            <a:pPr lvl="0"/>
            <a:r>
              <a:rPr lang="en-US" sz="2400" dirty="0" smtClean="0">
                <a:solidFill>
                  <a:srgbClr val="000000"/>
                </a:solidFill>
              </a:rPr>
              <a:t>In </a:t>
            </a:r>
            <a:r>
              <a:rPr lang="en-US" sz="2400" dirty="0">
                <a:solidFill>
                  <a:srgbClr val="000000"/>
                </a:solidFill>
              </a:rPr>
              <a:t>homes where radon may be present, work scope should include precautionary </a:t>
            </a:r>
            <a:r>
              <a:rPr lang="en-US" sz="2400" dirty="0" smtClean="0">
                <a:solidFill>
                  <a:srgbClr val="000000"/>
                </a:solidFill>
              </a:rPr>
              <a:t>measures.</a:t>
            </a:r>
            <a:endParaRPr lang="en-US" sz="2400" dirty="0">
              <a:solidFill>
                <a:srgbClr val="000000"/>
              </a:solidFill>
            </a:endParaRPr>
          </a:p>
          <a:p>
            <a:pPr lvl="0"/>
            <a:r>
              <a:rPr lang="en-US" sz="2400" dirty="0">
                <a:solidFill>
                  <a:srgbClr val="000000"/>
                </a:solidFill>
              </a:rPr>
              <a:t>Whenever site conditions permit, cover exposed dirt floors within the pressure/thermal </a:t>
            </a:r>
            <a:r>
              <a:rPr lang="en-US" sz="2400" dirty="0" smtClean="0">
                <a:solidFill>
                  <a:srgbClr val="000000"/>
                </a:solidFill>
              </a:rPr>
              <a:t>boundary.</a:t>
            </a:r>
          </a:p>
          <a:p>
            <a:pPr lvl="0"/>
            <a:r>
              <a:rPr lang="en-US" sz="2400" dirty="0" smtClean="0">
                <a:solidFill>
                  <a:srgbClr val="000000"/>
                </a:solidFill>
              </a:rPr>
              <a:t>Other </a:t>
            </a:r>
            <a:r>
              <a:rPr lang="en-US" sz="2400" dirty="0">
                <a:solidFill>
                  <a:srgbClr val="000000"/>
                </a:solidFill>
              </a:rPr>
              <a:t>precautions may include, but are not limited to, sealing any observed floor and/or foundation penetrations, including open sump pits, isolating the basement from the conditioned space, and ensuring crawl space venting is in place or installed.</a:t>
            </a:r>
          </a:p>
          <a:p>
            <a:endParaRPr lang="en-US" sz="2400" dirty="0">
              <a:solidFill>
                <a:srgbClr val="000000"/>
              </a:solidFill>
            </a:endParaRPr>
          </a:p>
        </p:txBody>
      </p:sp>
    </p:spTree>
    <p:extLst>
      <p:ext uri="{BB962C8B-B14F-4D97-AF65-F5344CB8AC3E}">
        <p14:creationId xmlns:p14="http://schemas.microsoft.com/office/powerpoint/2010/main" val="3362903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 New to 17-7</a:t>
            </a:r>
            <a:endParaRPr lang="en-US" dirty="0"/>
          </a:p>
        </p:txBody>
      </p:sp>
      <p:sp>
        <p:nvSpPr>
          <p:cNvPr id="3" name="Content Placeholder 2"/>
          <p:cNvSpPr>
            <a:spLocks noGrp="1"/>
          </p:cNvSpPr>
          <p:nvPr>
            <p:ph sz="quarter" idx="10"/>
          </p:nvPr>
        </p:nvSpPr>
        <p:spPr>
          <a:xfrm>
            <a:off x="228600" y="1676400"/>
            <a:ext cx="8458200" cy="4648200"/>
          </a:xfrm>
        </p:spPr>
        <p:txBody>
          <a:bodyPr/>
          <a:lstStyle/>
          <a:p>
            <a:r>
              <a:rPr lang="en-US" sz="2400" dirty="0">
                <a:solidFill>
                  <a:srgbClr val="000000"/>
                </a:solidFill>
              </a:rPr>
              <a:t>Clarified that radon mitigation is not an allowable H&amp;S expense.</a:t>
            </a:r>
          </a:p>
          <a:p>
            <a:r>
              <a:rPr lang="en-US" sz="2400" dirty="0">
                <a:solidFill>
                  <a:srgbClr val="000000"/>
                </a:solidFill>
              </a:rPr>
              <a:t>Added specifications to the vapor barrier installations requirement.</a:t>
            </a:r>
          </a:p>
          <a:p>
            <a:r>
              <a:rPr lang="en-US" sz="2400" dirty="0">
                <a:solidFill>
                  <a:srgbClr val="000000"/>
                </a:solidFill>
              </a:rPr>
              <a:t>Added that WAP should consider installing radon-related precautionary measures (sealing foundation penetrations, covering open sump pits, etc.) </a:t>
            </a:r>
            <a:r>
              <a:rPr lang="en-US" sz="2400" dirty="0" smtClean="0">
                <a:solidFill>
                  <a:srgbClr val="000000"/>
                </a:solidFill>
              </a:rPr>
              <a:t>in Zones </a:t>
            </a:r>
            <a:r>
              <a:rPr lang="en-US" sz="2400" dirty="0">
                <a:solidFill>
                  <a:srgbClr val="000000"/>
                </a:solidFill>
              </a:rPr>
              <a:t>1 &amp; </a:t>
            </a:r>
            <a:r>
              <a:rPr lang="en-US" sz="2400" dirty="0" smtClean="0">
                <a:solidFill>
                  <a:srgbClr val="000000"/>
                </a:solidFill>
              </a:rPr>
              <a:t>2.</a:t>
            </a:r>
            <a:endParaRPr lang="en-US" sz="2400" dirty="0">
              <a:solidFill>
                <a:srgbClr val="000000"/>
              </a:solidFill>
            </a:endParaRPr>
          </a:p>
          <a:p>
            <a:r>
              <a:rPr lang="en-US" sz="2400" dirty="0">
                <a:solidFill>
                  <a:srgbClr val="000000"/>
                </a:solidFill>
              </a:rPr>
              <a:t>Added an informed consent requirement for </a:t>
            </a:r>
            <a:r>
              <a:rPr lang="en-US" sz="2400" dirty="0" smtClean="0">
                <a:solidFill>
                  <a:srgbClr val="000000"/>
                </a:solidFill>
              </a:rPr>
              <a:t>clients in all Zones. </a:t>
            </a:r>
            <a:r>
              <a:rPr lang="en-US" sz="2400" dirty="0">
                <a:solidFill>
                  <a:srgbClr val="000000"/>
                </a:solidFill>
              </a:rPr>
              <a:t>Requirements of the consent form are outlined in the guidance. </a:t>
            </a:r>
            <a:endParaRPr lang="en-US" sz="2400" dirty="0" smtClean="0">
              <a:solidFill>
                <a:srgbClr val="000000"/>
              </a:solidFill>
            </a:endParaRPr>
          </a:p>
          <a:p>
            <a:r>
              <a:rPr lang="en-US" sz="2400" dirty="0" smtClean="0">
                <a:solidFill>
                  <a:srgbClr val="000000"/>
                </a:solidFill>
              </a:rPr>
              <a:t>Added </a:t>
            </a:r>
            <a:r>
              <a:rPr lang="en-US" sz="2400" dirty="0">
                <a:solidFill>
                  <a:srgbClr val="000000"/>
                </a:solidFill>
              </a:rPr>
              <a:t>proper vapor barrier installation to training requirements for workers.</a:t>
            </a: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585530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Devices: Smoke Alarms, CO Alarms, Fire Extinguishers</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Smoke alarms may be installed where alarms are not present or are inoperable.</a:t>
            </a:r>
          </a:p>
          <a:p>
            <a:pPr lvl="0"/>
            <a:r>
              <a:rPr lang="en-US" sz="2800" dirty="0">
                <a:solidFill>
                  <a:srgbClr val="000000"/>
                </a:solidFill>
              </a:rPr>
              <a:t>CO alarms must be installed where alarms are not present or are inoperable.</a:t>
            </a:r>
          </a:p>
          <a:p>
            <a:pPr lvl="0"/>
            <a:r>
              <a:rPr lang="en-US" sz="2800" dirty="0">
                <a:solidFill>
                  <a:srgbClr val="000000"/>
                </a:solidFill>
              </a:rPr>
              <a:t>Where solid fuel burning equipment is present, fire extinguishers may be provided as an allowable H&amp;S measure.</a:t>
            </a:r>
          </a:p>
          <a:p>
            <a:endParaRPr lang="en-US" dirty="0">
              <a:solidFill>
                <a:srgbClr val="000000"/>
              </a:solidFill>
            </a:endParaRPr>
          </a:p>
        </p:txBody>
      </p:sp>
    </p:spTree>
    <p:extLst>
      <p:ext uri="{BB962C8B-B14F-4D97-AF65-F5344CB8AC3E}">
        <p14:creationId xmlns:p14="http://schemas.microsoft.com/office/powerpoint/2010/main" val="277408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Superseded Guidance </a:t>
            </a:r>
            <a:endParaRPr lang="en-US" dirty="0"/>
          </a:p>
        </p:txBody>
      </p:sp>
      <p:sp>
        <p:nvSpPr>
          <p:cNvPr id="3" name="Content Placeholder 2"/>
          <p:cNvSpPr>
            <a:spLocks noGrp="1"/>
          </p:cNvSpPr>
          <p:nvPr>
            <p:ph sz="quarter" idx="10"/>
          </p:nvPr>
        </p:nvSpPr>
        <p:spPr/>
        <p:txBody>
          <a:bodyPr/>
          <a:lstStyle/>
          <a:p>
            <a:r>
              <a:rPr lang="en-US" sz="2800" dirty="0">
                <a:solidFill>
                  <a:srgbClr val="3C4045"/>
                </a:solidFill>
              </a:rPr>
              <a:t>WPN 11-6a, Supplemental Health and Safety Guidance</a:t>
            </a:r>
          </a:p>
          <a:p>
            <a:r>
              <a:rPr lang="en-US" sz="2800" dirty="0">
                <a:solidFill>
                  <a:srgbClr val="3C4045"/>
                </a:solidFill>
              </a:rPr>
              <a:t>WPNs 11-6, Health and Safety Guidance</a:t>
            </a:r>
          </a:p>
          <a:p>
            <a:r>
              <a:rPr lang="en-US" sz="2800" dirty="0">
                <a:solidFill>
                  <a:srgbClr val="3C4045"/>
                </a:solidFill>
              </a:rPr>
              <a:t>WPN 09-6, Lead Safe Weatherization (LSW) Additional Materials and Information</a:t>
            </a:r>
          </a:p>
          <a:p>
            <a:r>
              <a:rPr lang="en-US" sz="2800" dirty="0">
                <a:solidFill>
                  <a:srgbClr val="3C4045"/>
                </a:solidFill>
              </a:rPr>
              <a:t>WPN 08-6, Interim Lead-Safe Weatherization Guidance</a:t>
            </a:r>
          </a:p>
          <a:p>
            <a:r>
              <a:rPr lang="en-US" sz="2800" dirty="0">
                <a:solidFill>
                  <a:srgbClr val="3C4045"/>
                </a:solidFill>
              </a:rPr>
              <a:t>WPN 08-4, Space Heater Policy</a:t>
            </a:r>
          </a:p>
          <a:p>
            <a:r>
              <a:rPr lang="en-US" sz="2800" dirty="0">
                <a:solidFill>
                  <a:srgbClr val="3C4045"/>
                </a:solidFill>
              </a:rPr>
              <a:t>WPNs 02-6, Weatherization Activities and Federal Lead-Based Paint Regulations </a:t>
            </a:r>
          </a:p>
          <a:p>
            <a:r>
              <a:rPr lang="en-US" sz="2800" dirty="0">
                <a:solidFill>
                  <a:srgbClr val="3C4045"/>
                </a:solidFill>
              </a:rPr>
              <a:t>WPN 02-5, Health and Safety Guidance </a:t>
            </a:r>
          </a:p>
        </p:txBody>
      </p:sp>
    </p:spTree>
    <p:extLst>
      <p:ext uri="{BB962C8B-B14F-4D97-AF65-F5344CB8AC3E}">
        <p14:creationId xmlns:p14="http://schemas.microsoft.com/office/powerpoint/2010/main" val="1875758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 and Indoor Air Quality</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Install ventilation as required by </a:t>
            </a:r>
            <a:r>
              <a:rPr lang="en-US" u="sng" dirty="0">
                <a:solidFill>
                  <a:srgbClr val="000000"/>
                </a:solidFill>
              </a:rPr>
              <a:t>ASHRAE 62.2 - 2016</a:t>
            </a:r>
            <a:r>
              <a:rPr lang="en-US" dirty="0">
                <a:solidFill>
                  <a:srgbClr val="000000"/>
                </a:solidFill>
              </a:rPr>
              <a:t>.</a:t>
            </a:r>
          </a:p>
          <a:p>
            <a:pPr lvl="0"/>
            <a:r>
              <a:rPr lang="en-US" dirty="0">
                <a:solidFill>
                  <a:srgbClr val="000000"/>
                </a:solidFill>
              </a:rPr>
              <a:t>Grantees may voluntarily elect to adopt the most recent version of </a:t>
            </a:r>
            <a:r>
              <a:rPr lang="en-US" dirty="0" smtClean="0">
                <a:solidFill>
                  <a:srgbClr val="000000"/>
                </a:solidFill>
              </a:rPr>
              <a:t>ASHRAE. </a:t>
            </a:r>
          </a:p>
          <a:p>
            <a:pPr lvl="0"/>
            <a:r>
              <a:rPr lang="en-US" dirty="0" smtClean="0">
                <a:solidFill>
                  <a:srgbClr val="000000"/>
                </a:solidFill>
              </a:rPr>
              <a:t>If an </a:t>
            </a:r>
            <a:r>
              <a:rPr lang="en-US" dirty="0">
                <a:solidFill>
                  <a:srgbClr val="000000"/>
                </a:solidFill>
              </a:rPr>
              <a:t>existing fan is being replaced </a:t>
            </a:r>
            <a:r>
              <a:rPr lang="en-US" dirty="0" smtClean="0">
                <a:solidFill>
                  <a:srgbClr val="000000"/>
                </a:solidFill>
              </a:rPr>
              <a:t>or upgraded, </a:t>
            </a:r>
            <a:r>
              <a:rPr lang="en-US" dirty="0">
                <a:solidFill>
                  <a:srgbClr val="000000"/>
                </a:solidFill>
              </a:rPr>
              <a:t>take actions to prevent zonal pressure differences greater than 3 pascals across </a:t>
            </a:r>
            <a:r>
              <a:rPr lang="en-US" dirty="0" smtClean="0">
                <a:solidFill>
                  <a:srgbClr val="000000"/>
                </a:solidFill>
              </a:rPr>
              <a:t>closed doors.</a:t>
            </a:r>
          </a:p>
          <a:p>
            <a:pPr lvl="0"/>
            <a:r>
              <a:rPr lang="en-US" dirty="0" smtClean="0">
                <a:solidFill>
                  <a:srgbClr val="000000"/>
                </a:solidFill>
              </a:rPr>
              <a:t>In </a:t>
            </a:r>
            <a:r>
              <a:rPr lang="en-US" dirty="0">
                <a:solidFill>
                  <a:srgbClr val="000000"/>
                </a:solidFill>
              </a:rPr>
              <a:t>Climate Zone 1: </a:t>
            </a:r>
            <a:r>
              <a:rPr lang="en-US" dirty="0" smtClean="0">
                <a:solidFill>
                  <a:srgbClr val="000000"/>
                </a:solidFill>
              </a:rPr>
              <a:t>Ventilation exemption in certain conditions, rest of standard applies.</a:t>
            </a:r>
          </a:p>
          <a:p>
            <a:pPr marL="0" indent="0">
              <a:buNone/>
            </a:pPr>
            <a:endParaRPr lang="en-US" dirty="0">
              <a:solidFill>
                <a:srgbClr val="000000"/>
              </a:solidFill>
            </a:endParaRPr>
          </a:p>
        </p:txBody>
      </p:sp>
    </p:spTree>
    <p:extLst>
      <p:ext uri="{BB962C8B-B14F-4D97-AF65-F5344CB8AC3E}">
        <p14:creationId xmlns:p14="http://schemas.microsoft.com/office/powerpoint/2010/main" val="1635384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66800"/>
            <a:ext cx="7924800" cy="2667000"/>
          </a:xfrm>
        </p:spPr>
        <p:txBody>
          <a:bodyPr/>
          <a:lstStyle/>
          <a:p>
            <a:pPr marL="0" indent="0">
              <a:buNone/>
            </a:pPr>
            <a:r>
              <a:rPr lang="en-US" sz="2000" dirty="0" smtClean="0">
                <a:solidFill>
                  <a:srgbClr val="000000"/>
                </a:solidFill>
              </a:rPr>
              <a:t>What’s New?</a:t>
            </a:r>
          </a:p>
          <a:p>
            <a:r>
              <a:rPr lang="en-US" sz="2000" u="sng" dirty="0">
                <a:solidFill>
                  <a:srgbClr val="000000"/>
                </a:solidFill>
              </a:rPr>
              <a:t>Previous guidance required adoption of most current standard; This ends at 62.2 – 2016.</a:t>
            </a:r>
          </a:p>
          <a:p>
            <a:r>
              <a:rPr lang="en-US" sz="2000" dirty="0" smtClean="0">
                <a:solidFill>
                  <a:srgbClr val="000000"/>
                </a:solidFill>
              </a:rPr>
              <a:t>Added language about 3 Pa pressure difference.</a:t>
            </a:r>
          </a:p>
          <a:p>
            <a:r>
              <a:rPr lang="en-US" sz="2000" dirty="0" smtClean="0">
                <a:solidFill>
                  <a:srgbClr val="000000"/>
                </a:solidFill>
              </a:rPr>
              <a:t>Clarified Climate Zone 1 partial exemption.</a:t>
            </a:r>
          </a:p>
          <a:p>
            <a:r>
              <a:rPr lang="en-US" sz="2000" dirty="0" smtClean="0">
                <a:solidFill>
                  <a:srgbClr val="000000"/>
                </a:solidFill>
              </a:rPr>
              <a:t>Client Education now includes “location of switch and cleaning instructions.”</a:t>
            </a:r>
          </a:p>
          <a:p>
            <a:endParaRPr lang="en-US" sz="20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8" name="Title 1"/>
          <p:cNvSpPr>
            <a:spLocks noGrp="1"/>
          </p:cNvSpPr>
          <p:nvPr>
            <p:ph type="title"/>
          </p:nvPr>
        </p:nvSpPr>
        <p:spPr>
          <a:xfrm>
            <a:off x="457200" y="0"/>
            <a:ext cx="8229600" cy="685800"/>
          </a:xfrm>
        </p:spPr>
        <p:txBody>
          <a:bodyPr/>
          <a:lstStyle/>
          <a:p>
            <a:r>
              <a:rPr lang="en-US" dirty="0" smtClean="0"/>
              <a:t>Ventilation and Indoor Air Quality</a:t>
            </a:r>
            <a:endParaRPr lang="en-US" dirty="0"/>
          </a:p>
        </p:txBody>
      </p:sp>
      <p:pic>
        <p:nvPicPr>
          <p:cNvPr id="9" name="Picture 8" descr="Image of a ventilation duct in a kitchen."/>
          <p:cNvPicPr>
            <a:picLocks noChangeAspect="1"/>
          </p:cNvPicPr>
          <p:nvPr/>
        </p:nvPicPr>
        <p:blipFill>
          <a:blip r:embed="rId3"/>
          <a:stretch>
            <a:fillRect/>
          </a:stretch>
        </p:blipFill>
        <p:spPr>
          <a:xfrm>
            <a:off x="5715000" y="3962400"/>
            <a:ext cx="2872830" cy="2159576"/>
          </a:xfrm>
          <a:prstGeom prst="rect">
            <a:avLst/>
          </a:prstGeom>
        </p:spPr>
      </p:pic>
      <p:sp>
        <p:nvSpPr>
          <p:cNvPr id="10" name="Content Placeholder 2"/>
          <p:cNvSpPr txBox="1">
            <a:spLocks/>
          </p:cNvSpPr>
          <p:nvPr/>
        </p:nvSpPr>
        <p:spPr>
          <a:xfrm>
            <a:off x="381000" y="3581400"/>
            <a:ext cx="5069016" cy="2743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0000"/>
                </a:solidFill>
              </a:rPr>
              <a:t>Removed reference to ASHRAE 62.2 FAQS, these will be part of overall H&amp;S FAQs.</a:t>
            </a:r>
          </a:p>
          <a:p>
            <a:r>
              <a:rPr lang="en-US" sz="2000" dirty="0" smtClean="0">
                <a:solidFill>
                  <a:srgbClr val="000000"/>
                </a:solidFill>
              </a:rPr>
              <a:t>Grantees may propose variances to 62.2</a:t>
            </a:r>
          </a:p>
          <a:p>
            <a:pPr lvl="1"/>
            <a:r>
              <a:rPr lang="en-US" sz="2000" dirty="0" smtClean="0">
                <a:solidFill>
                  <a:srgbClr val="000000"/>
                </a:solidFill>
              </a:rPr>
              <a:t>Scientific justification improves odds of approval</a:t>
            </a:r>
          </a:p>
          <a:p>
            <a:r>
              <a:rPr lang="en-US" sz="2000" dirty="0" smtClean="0">
                <a:solidFill>
                  <a:srgbClr val="000000"/>
                </a:solidFill>
              </a:rPr>
              <a:t>Clients cannot refuse mechanical ventilation</a:t>
            </a:r>
          </a:p>
          <a:p>
            <a:endParaRPr lang="en-US" sz="2000" dirty="0">
              <a:solidFill>
                <a:srgbClr val="000000"/>
              </a:solidFill>
            </a:endParaRPr>
          </a:p>
        </p:txBody>
      </p:sp>
    </p:spTree>
    <p:extLst>
      <p:ext uri="{BB962C8B-B14F-4D97-AF65-F5344CB8AC3E}">
        <p14:creationId xmlns:p14="http://schemas.microsoft.com/office/powerpoint/2010/main" val="4021951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and Door Replacement, Window Guards</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Replacement, repair, or installation is not an allowable H&amp;S cost.</a:t>
            </a:r>
          </a:p>
          <a:p>
            <a:pPr marL="0" indent="0">
              <a:buNone/>
            </a:pPr>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1143000" y="1752600"/>
            <a:ext cx="6527800"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quot;No&quot; Symbol 4"/>
          <p:cNvSpPr/>
          <p:nvPr/>
        </p:nvSpPr>
        <p:spPr>
          <a:xfrm>
            <a:off x="1066800" y="1676400"/>
            <a:ext cx="6705600" cy="4648200"/>
          </a:xfrm>
          <a:prstGeom prst="noSmoking">
            <a:avLst>
              <a:gd name="adj" fmla="val 1013"/>
            </a:avLst>
          </a:prstGeom>
          <a:solidFill>
            <a:srgbClr val="FF0000"/>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9894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Safety</a:t>
            </a:r>
            <a:endParaRPr lang="en-US" dirty="0"/>
          </a:p>
        </p:txBody>
      </p:sp>
      <p:sp>
        <p:nvSpPr>
          <p:cNvPr id="3" name="Content Placeholder 2"/>
          <p:cNvSpPr>
            <a:spLocks noGrp="1"/>
          </p:cNvSpPr>
          <p:nvPr>
            <p:ph sz="quarter" idx="10"/>
          </p:nvPr>
        </p:nvSpPr>
        <p:spPr/>
        <p:txBody>
          <a:bodyPr/>
          <a:lstStyle/>
          <a:p>
            <a:pPr lvl="0"/>
            <a:r>
              <a:rPr lang="en-US" sz="2800" dirty="0">
                <a:solidFill>
                  <a:srgbClr val="000000"/>
                </a:solidFill>
              </a:rPr>
              <a:t>Workers must follow OSHA standards where required and take precautions to ensure the H&amp;S of themselves and other workers.</a:t>
            </a:r>
          </a:p>
          <a:p>
            <a:pPr lvl="0"/>
            <a:r>
              <a:rPr lang="en-US" sz="2800" dirty="0">
                <a:solidFill>
                  <a:srgbClr val="000000"/>
                </a:solidFill>
              </a:rPr>
              <a:t>All </a:t>
            </a:r>
            <a:r>
              <a:rPr lang="en-US" sz="2800" dirty="0" err="1">
                <a:solidFill>
                  <a:srgbClr val="000000"/>
                </a:solidFill>
              </a:rPr>
              <a:t>Subgrantees</a:t>
            </a:r>
            <a:r>
              <a:rPr lang="en-US" sz="2800" dirty="0">
                <a:solidFill>
                  <a:srgbClr val="000000"/>
                </a:solidFill>
              </a:rPr>
              <a:t> and contractors must maintain compliance with the current OSHA Hazard Communication Standard, including on-site organized Safety Data Sheets (SDS) (formerly called MSDS).</a:t>
            </a:r>
          </a:p>
          <a:p>
            <a:endParaRPr lang="en-US" dirty="0">
              <a:solidFill>
                <a:srgbClr val="000000"/>
              </a:solidFill>
            </a:endParaRPr>
          </a:p>
        </p:txBody>
      </p:sp>
    </p:spTree>
    <p:extLst>
      <p:ext uri="{BB962C8B-B14F-4D97-AF65-F5344CB8AC3E}">
        <p14:creationId xmlns:p14="http://schemas.microsoft.com/office/powerpoint/2010/main" val="752860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 Safety</a:t>
            </a:r>
            <a:endParaRPr lang="en-US" dirty="0"/>
          </a:p>
        </p:txBody>
      </p:sp>
      <p:sp>
        <p:nvSpPr>
          <p:cNvPr id="3" name="Content Placeholder 2"/>
          <p:cNvSpPr>
            <a:spLocks noGrp="1"/>
          </p:cNvSpPr>
          <p:nvPr>
            <p:ph sz="quarter" idx="10"/>
          </p:nvPr>
        </p:nvSpPr>
        <p:spPr/>
        <p:txBody>
          <a:bodyPr/>
          <a:lstStyle/>
          <a:p>
            <a:pPr marL="0" indent="0">
              <a:buNone/>
            </a:pPr>
            <a:r>
              <a:rPr lang="en-US" dirty="0" smtClean="0"/>
              <a:t>What’s New?</a:t>
            </a:r>
          </a:p>
          <a:p>
            <a:r>
              <a:rPr lang="en-US" dirty="0" smtClean="0"/>
              <a:t>Previously titled OSHA </a:t>
            </a:r>
            <a:r>
              <a:rPr lang="en-US" dirty="0"/>
              <a:t>and Crew </a:t>
            </a:r>
            <a:r>
              <a:rPr lang="en-US" dirty="0" smtClean="0"/>
              <a:t>Safety</a:t>
            </a:r>
          </a:p>
          <a:p>
            <a:r>
              <a:rPr lang="en-US" dirty="0" smtClean="0"/>
              <a:t>Removed OSHA 10 requirement, still allowed.</a:t>
            </a:r>
          </a:p>
          <a:p>
            <a:r>
              <a:rPr lang="en-US" dirty="0" smtClean="0"/>
              <a:t>Removed OSHA 30 requirement for Crew Leaders</a:t>
            </a:r>
          </a:p>
          <a:p>
            <a:endParaRPr lang="en-US" dirty="0"/>
          </a:p>
          <a:p>
            <a:pPr marL="0" indent="0">
              <a:buNone/>
            </a:pPr>
            <a:r>
              <a:rPr lang="en-US" dirty="0" smtClean="0"/>
              <a:t>Not new, but a reminder that Grantees must monitor for safe work practices.</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0790132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Updates</a:t>
            </a:r>
          </a:p>
        </p:txBody>
      </p:sp>
      <p:sp>
        <p:nvSpPr>
          <p:cNvPr id="3" name="Content Placeholder 2"/>
          <p:cNvSpPr>
            <a:spLocks noGrp="1"/>
          </p:cNvSpPr>
          <p:nvPr>
            <p:ph sz="quarter" idx="10"/>
          </p:nvPr>
        </p:nvSpPr>
        <p:spPr>
          <a:xfrm>
            <a:off x="457200" y="1905000"/>
            <a:ext cx="8458200" cy="4343400"/>
          </a:xfrm>
        </p:spPr>
        <p:txBody>
          <a:bodyPr/>
          <a:lstStyle/>
          <a:p>
            <a:pPr marL="0" indent="0">
              <a:buNone/>
            </a:pPr>
            <a:r>
              <a:rPr lang="en-US" dirty="0"/>
              <a:t>The guidance around these 3 topics has changed enough to prompt a review of H&amp;S Plans. What </a:t>
            </a:r>
            <a:r>
              <a:rPr lang="en-US" dirty="0" smtClean="0"/>
              <a:t>has changed </a:t>
            </a:r>
            <a:r>
              <a:rPr lang="en-US" dirty="0"/>
              <a:t>for each issue</a:t>
            </a:r>
            <a:r>
              <a:rPr lang="en-US" dirty="0" smtClean="0"/>
              <a:t>?</a:t>
            </a:r>
          </a:p>
          <a:p>
            <a:r>
              <a:rPr lang="en-US" dirty="0" smtClean="0"/>
              <a:t>Radon</a:t>
            </a:r>
          </a:p>
          <a:p>
            <a:r>
              <a:rPr lang="en-US" dirty="0" smtClean="0"/>
              <a:t>Ventilation and Indoor Air Quality</a:t>
            </a:r>
          </a:p>
          <a:p>
            <a:r>
              <a:rPr lang="en-US" dirty="0" smtClean="0"/>
              <a:t>Worker Safety</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9899105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Updates</a:t>
            </a:r>
            <a:endParaRPr lang="en-US" dirty="0"/>
          </a:p>
        </p:txBody>
      </p:sp>
      <p:sp>
        <p:nvSpPr>
          <p:cNvPr id="3" name="Content Placeholder 2"/>
          <p:cNvSpPr>
            <a:spLocks noGrp="1"/>
          </p:cNvSpPr>
          <p:nvPr>
            <p:ph sz="quarter" idx="10"/>
          </p:nvPr>
        </p:nvSpPr>
        <p:spPr/>
        <p:txBody>
          <a:bodyPr/>
          <a:lstStyle/>
          <a:p>
            <a:r>
              <a:rPr lang="en-US" dirty="0" smtClean="0"/>
              <a:t>List the topics that have significant enough changes in guidance to require updates to the H&amp;S Plans.</a:t>
            </a:r>
          </a:p>
          <a:p>
            <a:endParaRPr lang="en-US" dirty="0"/>
          </a:p>
          <a:p>
            <a:endParaRPr lang="en-US" dirty="0" smtClean="0"/>
          </a:p>
          <a:p>
            <a:pPr marL="0" indent="0">
              <a:buNone/>
            </a:pP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24155980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Specific Updates</a:t>
            </a:r>
            <a:endParaRPr lang="en-US" dirty="0"/>
          </a:p>
        </p:txBody>
      </p:sp>
      <p:sp>
        <p:nvSpPr>
          <p:cNvPr id="3" name="Content Placeholder 2"/>
          <p:cNvSpPr>
            <a:spLocks noGrp="1"/>
          </p:cNvSpPr>
          <p:nvPr>
            <p:ph sz="quarter" idx="10"/>
          </p:nvPr>
        </p:nvSpPr>
        <p:spPr>
          <a:xfrm>
            <a:off x="457200" y="838200"/>
            <a:ext cx="8458200" cy="5029200"/>
          </a:xfrm>
        </p:spPr>
        <p:txBody>
          <a:bodyPr/>
          <a:lstStyle/>
          <a:p>
            <a:pPr marL="0" indent="0">
              <a:buNone/>
            </a:pPr>
            <a:r>
              <a:rPr lang="en-US" dirty="0"/>
              <a:t>List the topics that have significant enough changes in guidance to require updates to the H&amp;S Plans.</a:t>
            </a:r>
          </a:p>
          <a:p>
            <a:r>
              <a:rPr lang="en-US" dirty="0" smtClean="0"/>
              <a:t>Asbestos</a:t>
            </a:r>
          </a:p>
          <a:p>
            <a:r>
              <a:rPr lang="en-US" dirty="0" smtClean="0"/>
              <a:t>Code Compliance</a:t>
            </a:r>
          </a:p>
          <a:p>
            <a:r>
              <a:rPr lang="en-US" dirty="0" smtClean="0"/>
              <a:t>Gas Ovens/Stovetops/Ranges</a:t>
            </a:r>
          </a:p>
          <a:p>
            <a:r>
              <a:rPr lang="en-US" dirty="0" smtClean="0"/>
              <a:t>Injury Prevention</a:t>
            </a:r>
          </a:p>
          <a:p>
            <a:r>
              <a:rPr lang="en-US" dirty="0" smtClean="0"/>
              <a:t>Lead Based paint</a:t>
            </a:r>
          </a:p>
          <a:p>
            <a:r>
              <a:rPr lang="en-US" dirty="0" smtClean="0"/>
              <a:t>Mold &amp; Moisture</a:t>
            </a:r>
          </a:p>
          <a:p>
            <a:r>
              <a:rPr lang="en-US" dirty="0" smtClean="0"/>
              <a:t>Occupant Pre-existing or Potential Health Conditions</a:t>
            </a:r>
          </a:p>
          <a:p>
            <a:r>
              <a:rPr lang="en-US" dirty="0" smtClean="0"/>
              <a:t>Radon</a:t>
            </a:r>
          </a:p>
          <a:p>
            <a:r>
              <a:rPr lang="en-US" dirty="0" smtClean="0"/>
              <a:t>Ventilation and Indoor Air Quality</a:t>
            </a:r>
          </a:p>
          <a:p>
            <a:r>
              <a:rPr lang="en-US" dirty="0" smtClean="0"/>
              <a:t>Worker Safety</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642645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Specific Updates</a:t>
            </a:r>
            <a:endParaRPr lang="en-US" dirty="0"/>
          </a:p>
        </p:txBody>
      </p:sp>
      <p:sp>
        <p:nvSpPr>
          <p:cNvPr id="3" name="Content Placeholder 2"/>
          <p:cNvSpPr>
            <a:spLocks noGrp="1"/>
          </p:cNvSpPr>
          <p:nvPr>
            <p:ph sz="quarter" idx="10"/>
          </p:nvPr>
        </p:nvSpPr>
        <p:spPr/>
        <p:txBody>
          <a:bodyPr/>
          <a:lstStyle/>
          <a:p>
            <a:pPr marL="0" indent="0">
              <a:buNone/>
            </a:pPr>
            <a:r>
              <a:rPr lang="en-US" sz="2400" dirty="0">
                <a:solidFill>
                  <a:srgbClr val="000000"/>
                </a:solidFill>
                <a:cs typeface="Arial Narrow"/>
              </a:rPr>
              <a:t>Bonus Question: Which </a:t>
            </a:r>
            <a:r>
              <a:rPr lang="en-US" sz="2400" dirty="0" smtClean="0">
                <a:solidFill>
                  <a:srgbClr val="000000"/>
                </a:solidFill>
                <a:cs typeface="Arial Narrow"/>
              </a:rPr>
              <a:t>4 of these topics </a:t>
            </a:r>
            <a:r>
              <a:rPr lang="en-US" sz="2400" dirty="0">
                <a:solidFill>
                  <a:srgbClr val="000000"/>
                </a:solidFill>
                <a:cs typeface="Arial Narrow"/>
              </a:rPr>
              <a:t>have changed in </a:t>
            </a:r>
            <a:endParaRPr lang="en-US" sz="2400" dirty="0" smtClean="0">
              <a:solidFill>
                <a:srgbClr val="000000"/>
              </a:solidFill>
              <a:cs typeface="Arial Narrow"/>
            </a:endParaRPr>
          </a:p>
          <a:p>
            <a:pPr marL="0" indent="0">
              <a:buNone/>
            </a:pPr>
            <a:r>
              <a:rPr lang="en-US" sz="2400" dirty="0" smtClean="0">
                <a:solidFill>
                  <a:srgbClr val="000000"/>
                </a:solidFill>
                <a:cs typeface="Arial Narrow"/>
              </a:rPr>
              <a:t>a </a:t>
            </a:r>
            <a:r>
              <a:rPr lang="en-US" sz="2400" dirty="0">
                <a:solidFill>
                  <a:srgbClr val="000000"/>
                </a:solidFill>
                <a:cs typeface="Arial Narrow"/>
              </a:rPr>
              <a:t>way to become LESS stringent?</a:t>
            </a:r>
          </a:p>
          <a:p>
            <a:r>
              <a:rPr lang="en-US" sz="2400" dirty="0" smtClean="0">
                <a:solidFill>
                  <a:srgbClr val="000000"/>
                </a:solidFill>
              </a:rPr>
              <a:t>Asbestos</a:t>
            </a:r>
          </a:p>
          <a:p>
            <a:r>
              <a:rPr lang="en-US" sz="2400" dirty="0" smtClean="0">
                <a:solidFill>
                  <a:srgbClr val="000000"/>
                </a:solidFill>
              </a:rPr>
              <a:t>Code Compliance</a:t>
            </a:r>
          </a:p>
          <a:p>
            <a:r>
              <a:rPr lang="en-US" sz="2400" dirty="0" smtClean="0">
                <a:solidFill>
                  <a:srgbClr val="000000"/>
                </a:solidFill>
              </a:rPr>
              <a:t>Gas Ovens/Stovetops/Ranges</a:t>
            </a:r>
          </a:p>
          <a:p>
            <a:r>
              <a:rPr lang="en-US" sz="2400" dirty="0" smtClean="0">
                <a:solidFill>
                  <a:srgbClr val="000000"/>
                </a:solidFill>
              </a:rPr>
              <a:t>Injury Prevention</a:t>
            </a:r>
          </a:p>
          <a:p>
            <a:r>
              <a:rPr lang="en-US" sz="2400" dirty="0" smtClean="0">
                <a:solidFill>
                  <a:srgbClr val="000000"/>
                </a:solidFill>
              </a:rPr>
              <a:t>Lead Based paint</a:t>
            </a:r>
          </a:p>
          <a:p>
            <a:r>
              <a:rPr lang="en-US" sz="2400" dirty="0" smtClean="0">
                <a:solidFill>
                  <a:srgbClr val="000000"/>
                </a:solidFill>
              </a:rPr>
              <a:t>Mold &amp; Moisture</a:t>
            </a:r>
          </a:p>
          <a:p>
            <a:r>
              <a:rPr lang="en-US" sz="2400" dirty="0" smtClean="0">
                <a:solidFill>
                  <a:srgbClr val="000000"/>
                </a:solidFill>
              </a:rPr>
              <a:t>Occupant Pre-existing or Potential Health Conditions</a:t>
            </a:r>
          </a:p>
          <a:p>
            <a:r>
              <a:rPr lang="en-US" sz="2400" dirty="0" smtClean="0">
                <a:solidFill>
                  <a:srgbClr val="000000"/>
                </a:solidFill>
              </a:rPr>
              <a:t>Radon</a:t>
            </a:r>
          </a:p>
          <a:p>
            <a:r>
              <a:rPr lang="en-US" sz="2400" dirty="0" smtClean="0">
                <a:solidFill>
                  <a:srgbClr val="000000"/>
                </a:solidFill>
              </a:rPr>
              <a:t>Ventilation and Indoor Air Quality</a:t>
            </a:r>
          </a:p>
          <a:p>
            <a:r>
              <a:rPr lang="en-US" sz="2400" dirty="0" smtClean="0">
                <a:solidFill>
                  <a:srgbClr val="000000"/>
                </a:solidFill>
              </a:rPr>
              <a:t>Worker Safety</a:t>
            </a:r>
            <a:endParaRPr lang="en-US" sz="24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2732565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Piece by Piece – Attachment A</a:t>
            </a:r>
            <a:endParaRPr lang="en-US" dirty="0"/>
          </a:p>
        </p:txBody>
      </p:sp>
      <p:pic>
        <p:nvPicPr>
          <p:cNvPr id="4" name="Picture 3"/>
          <p:cNvPicPr>
            <a:picLocks noChangeAspect="1"/>
          </p:cNvPicPr>
          <p:nvPr/>
        </p:nvPicPr>
        <p:blipFill>
          <a:blip r:embed="rId3"/>
          <a:stretch>
            <a:fillRect/>
          </a:stretch>
        </p:blipFill>
        <p:spPr>
          <a:xfrm>
            <a:off x="304800" y="990600"/>
            <a:ext cx="2455532" cy="3124200"/>
          </a:xfrm>
          <a:prstGeom prst="rect">
            <a:avLst/>
          </a:prstGeom>
          <a:ln>
            <a:solidFill>
              <a:srgbClr val="3C4045"/>
            </a:solidFill>
          </a:ln>
        </p:spPr>
      </p:pic>
      <p:sp>
        <p:nvSpPr>
          <p:cNvPr id="9" name="TextBox 8"/>
          <p:cNvSpPr txBox="1"/>
          <p:nvPr/>
        </p:nvSpPr>
        <p:spPr>
          <a:xfrm>
            <a:off x="3048000" y="990600"/>
            <a:ext cx="5791200" cy="5029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Attachment A – </a:t>
            </a:r>
            <a:r>
              <a:rPr kumimoji="0" lang="en-US" sz="1600" i="0" u="none" strike="noStrike" kern="1200" cap="none" spc="0" normalizeH="0" noProof="0" dirty="0" smtClean="0">
                <a:ln>
                  <a:noFill/>
                </a:ln>
                <a:solidFill>
                  <a:srgbClr val="000000"/>
                </a:solidFill>
                <a:effectLst/>
                <a:uLnTx/>
                <a:uFillTx/>
                <a:latin typeface="Arial"/>
                <a:ea typeface="+mn-ea"/>
                <a:cs typeface="Arial"/>
              </a:rPr>
              <a:t> </a:t>
            </a:r>
            <a:r>
              <a:rPr kumimoji="0" lang="en-US" sz="1600" i="0" u="none" strike="noStrike" kern="1200" cap="none" spc="0" normalizeH="0" baseline="0" noProof="0" dirty="0" smtClean="0">
                <a:ln>
                  <a:noFill/>
                </a:ln>
                <a:solidFill>
                  <a:srgbClr val="000000"/>
                </a:solidFill>
                <a:effectLst/>
                <a:uLnTx/>
                <a:uFillTx/>
                <a:latin typeface="Arial"/>
                <a:ea typeface="+mn-ea"/>
                <a:cs typeface="Arial"/>
              </a:rPr>
              <a:t>Additional Health and Safety Guidance Related to Heating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lang="en-US" sz="1600" dirty="0">
              <a:solidFill>
                <a:srgbClr val="000000"/>
              </a:solidFill>
              <a:latin typeface="Arial"/>
              <a:cs typeface="Arial"/>
            </a:endParaRP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Covers: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Budget </a:t>
            </a:r>
            <a:r>
              <a:rPr lang="en-US" sz="1600" dirty="0">
                <a:solidFill>
                  <a:srgbClr val="000000"/>
                </a:solidFill>
                <a:latin typeface="Arial"/>
                <a:cs typeface="Arial"/>
              </a:rPr>
              <a:t>Category Decisions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Code </a:t>
            </a:r>
            <a:r>
              <a:rPr lang="en-US" sz="1600" dirty="0">
                <a:solidFill>
                  <a:srgbClr val="000000"/>
                </a:solidFill>
                <a:latin typeface="Arial"/>
                <a:cs typeface="Arial"/>
              </a:rPr>
              <a:t>Compliance and Inspection</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Electric </a:t>
            </a:r>
            <a:r>
              <a:rPr lang="en-US" sz="1600" dirty="0">
                <a:solidFill>
                  <a:srgbClr val="000000"/>
                </a:solidFill>
                <a:latin typeface="Arial"/>
                <a:cs typeface="Arial"/>
              </a:rPr>
              <a:t>Space Heaters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Fireplaces </a:t>
            </a:r>
            <a:r>
              <a:rPr lang="en-US" sz="1600" dirty="0">
                <a:solidFill>
                  <a:srgbClr val="000000"/>
                </a:solidFill>
                <a:latin typeface="Arial"/>
                <a:cs typeface="Arial"/>
              </a:rPr>
              <a:t>– Special Considerations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Manufactured </a:t>
            </a:r>
            <a:r>
              <a:rPr lang="en-US" sz="1600" dirty="0">
                <a:solidFill>
                  <a:srgbClr val="000000"/>
                </a:solidFill>
                <a:latin typeface="Arial"/>
                <a:cs typeface="Arial"/>
              </a:rPr>
              <a:t>Homes – Special Considerations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Masonry </a:t>
            </a:r>
            <a:r>
              <a:rPr lang="en-US" sz="1600" dirty="0">
                <a:solidFill>
                  <a:srgbClr val="000000"/>
                </a:solidFill>
                <a:latin typeface="Arial"/>
                <a:cs typeface="Arial"/>
              </a:rPr>
              <a:t>Chimneys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Solid </a:t>
            </a:r>
            <a:r>
              <a:rPr lang="en-US" sz="1600" dirty="0">
                <a:solidFill>
                  <a:srgbClr val="000000"/>
                </a:solidFill>
                <a:latin typeface="Arial"/>
                <a:cs typeface="Arial"/>
              </a:rPr>
              <a:t>Fuel-Fired Heaters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Unvented </a:t>
            </a:r>
            <a:r>
              <a:rPr lang="en-US" sz="1600" dirty="0">
                <a:solidFill>
                  <a:srgbClr val="000000"/>
                </a:solidFill>
                <a:latin typeface="Arial"/>
                <a:cs typeface="Arial"/>
              </a:rPr>
              <a:t>Gas- and Liquid-Fueled Space Heaters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Vented </a:t>
            </a:r>
            <a:r>
              <a:rPr lang="en-US" sz="1600" dirty="0">
                <a:solidFill>
                  <a:srgbClr val="000000"/>
                </a:solidFill>
                <a:latin typeface="Arial"/>
                <a:cs typeface="Arial"/>
              </a:rPr>
              <a:t>Gas- and Liquid-Fueled Space Heaters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endParaRPr kumimoji="0" lang="en-US" sz="1600" i="0" u="none" strike="noStrike" kern="1200" cap="none" spc="0" normalizeH="0" baseline="0" noProof="0" dirty="0" smtClean="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8945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H&amp;S Plan Requirements </a:t>
            </a:r>
            <a:endParaRPr lang="en-US" dirty="0"/>
          </a:p>
        </p:txBody>
      </p:sp>
      <p:sp>
        <p:nvSpPr>
          <p:cNvPr id="4" name="Content Placeholder 2"/>
          <p:cNvSpPr txBox="1">
            <a:spLocks/>
          </p:cNvSpPr>
          <p:nvPr/>
        </p:nvSpPr>
        <p:spPr bwMode="auto">
          <a:xfrm>
            <a:off x="457200" y="1066800"/>
            <a:ext cx="3733800" cy="4292600"/>
          </a:xfrm>
          <a:prstGeom prst="rect">
            <a:avLst/>
          </a:prstGeom>
          <a:noFill/>
          <a:ln w="9525">
            <a:noFill/>
            <a:miter lim="800000"/>
            <a:headEnd/>
            <a:tailEnd/>
          </a:ln>
        </p:spPr>
        <p:txBody>
          <a:bodyPr lIns="0" tIns="0" rIns="0" bIns="0">
            <a:prstTxWarp prst="textNoShape">
              <a:avLst/>
            </a:prstTxWarp>
          </a:bodyPr>
          <a:lstStyle/>
          <a:p>
            <a:pPr defTabSz="914400" eaLnBrk="0" hangingPunct="0">
              <a:spcBef>
                <a:spcPts val="600"/>
              </a:spcBef>
              <a:spcAft>
                <a:spcPts val="1200"/>
              </a:spcAft>
              <a:buClr>
                <a:schemeClr val="tx1"/>
              </a:buClr>
              <a:defRPr/>
            </a:pPr>
            <a:r>
              <a:rPr lang="en-US" sz="2800" kern="0" dirty="0" smtClean="0">
                <a:solidFill>
                  <a:srgbClr val="3C4045"/>
                </a:solidFill>
                <a:latin typeface="+mn-lt"/>
              </a:rPr>
              <a:t>Overview:</a:t>
            </a:r>
          </a:p>
          <a:p>
            <a:pPr marL="274320" indent="-274320" eaLnBrk="0" hangingPunct="0">
              <a:spcBef>
                <a:spcPts val="600"/>
              </a:spcBef>
              <a:spcAft>
                <a:spcPts val="1200"/>
              </a:spcAft>
              <a:buClr>
                <a:schemeClr val="tx1"/>
              </a:buClr>
              <a:buFont typeface="Arial"/>
              <a:buChar char="•"/>
              <a:defRPr/>
            </a:pPr>
            <a:r>
              <a:rPr lang="en-US" sz="2400" kern="0" dirty="0">
                <a:solidFill>
                  <a:srgbClr val="3C4045"/>
                </a:solidFill>
                <a:latin typeface="+mn-lt"/>
              </a:rPr>
              <a:t>Defining measures</a:t>
            </a:r>
          </a:p>
          <a:p>
            <a:pPr marL="274320" indent="-27432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Budgeting &amp; Expenditure Limits</a:t>
            </a:r>
          </a:p>
          <a:p>
            <a:pPr marL="274320" indent="-27432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Hazard identification and notification policy</a:t>
            </a:r>
          </a:p>
          <a:p>
            <a:pPr marL="274320" indent="-27432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“Emergency” procedures</a:t>
            </a:r>
            <a:endParaRPr lang="en-US" sz="2400" kern="0" dirty="0">
              <a:solidFill>
                <a:srgbClr val="3C4045"/>
              </a:solidFill>
              <a:latin typeface="+mn-lt"/>
            </a:endParaRPr>
          </a:p>
          <a:p>
            <a:pPr defTabSz="914400" eaLnBrk="0" hangingPunct="0">
              <a:spcBef>
                <a:spcPts val="600"/>
              </a:spcBef>
              <a:spcAft>
                <a:spcPts val="1200"/>
              </a:spcAft>
              <a:buClr>
                <a:schemeClr val="tx1"/>
              </a:buClr>
              <a:defRPr/>
            </a:pPr>
            <a:endParaRPr lang="en-US" sz="2400" kern="0" dirty="0" smtClean="0">
              <a:solidFill>
                <a:srgbClr val="3C4045"/>
              </a:solidFill>
              <a:latin typeface="+mn-lt"/>
            </a:endParaRPr>
          </a:p>
          <a:p>
            <a:pPr marL="274320" indent="-274320" defTabSz="914400" eaLnBrk="0" hangingPunct="0">
              <a:spcBef>
                <a:spcPts val="600"/>
              </a:spcBef>
              <a:spcAft>
                <a:spcPts val="1200"/>
              </a:spcAft>
              <a:buClr>
                <a:schemeClr val="tx1"/>
              </a:buClr>
              <a:buFont typeface="Arial"/>
              <a:buChar char="•"/>
              <a:defRPr/>
            </a:pPr>
            <a:endParaRPr lang="en-US" sz="2400" dirty="0" smtClean="0">
              <a:solidFill>
                <a:srgbClr val="3C4045"/>
              </a:solidFill>
              <a:latin typeface="+mn-lt"/>
            </a:endParaRPr>
          </a:p>
          <a:p>
            <a:pPr marL="274320" indent="-274320" fontAlgn="auto">
              <a:spcBef>
                <a:spcPts val="600"/>
              </a:spcBef>
              <a:spcAft>
                <a:spcPts val="600"/>
              </a:spcAft>
              <a:buFont typeface="Arial"/>
              <a:buChar char="•"/>
              <a:defRPr/>
            </a:pPr>
            <a:endParaRPr lang="en-US" sz="2400" dirty="0" smtClean="0">
              <a:solidFill>
                <a:srgbClr val="3C4045"/>
              </a:solidFill>
              <a:latin typeface="+mn-lt"/>
            </a:endParaRPr>
          </a:p>
          <a:p>
            <a:pPr marL="274320" indent="-274320" defTabSz="914400" eaLnBrk="0" hangingPunct="0">
              <a:spcBef>
                <a:spcPts val="1200"/>
              </a:spcBef>
              <a:spcAft>
                <a:spcPts val="600"/>
              </a:spcAft>
              <a:buClr>
                <a:srgbClr val="8DC63F"/>
              </a:buClr>
              <a:buFont typeface="Arial"/>
              <a:buChar char="•"/>
              <a:defRPr/>
            </a:pPr>
            <a:endParaRPr lang="en-US" sz="2400" kern="0" dirty="0">
              <a:solidFill>
                <a:srgbClr val="3C4045"/>
              </a:solidFill>
              <a:latin typeface="+mn-lt"/>
            </a:endParaRPr>
          </a:p>
        </p:txBody>
      </p:sp>
      <p:sp>
        <p:nvSpPr>
          <p:cNvPr id="6" name="Content Placeholder 2"/>
          <p:cNvSpPr txBox="1">
            <a:spLocks/>
          </p:cNvSpPr>
          <p:nvPr/>
        </p:nvSpPr>
        <p:spPr bwMode="auto">
          <a:xfrm>
            <a:off x="4800600" y="1066800"/>
            <a:ext cx="3886200" cy="4292600"/>
          </a:xfrm>
          <a:prstGeom prst="rect">
            <a:avLst/>
          </a:prstGeom>
          <a:noFill/>
          <a:ln w="9525">
            <a:noFill/>
            <a:miter lim="800000"/>
            <a:headEnd/>
            <a:tailEnd/>
          </a:ln>
        </p:spPr>
        <p:txBody>
          <a:bodyPr lIns="0" tIns="0" rIns="0" bIns="0">
            <a:prstTxWarp prst="textNoShape">
              <a:avLst/>
            </a:prstTxWarp>
          </a:bodyPr>
          <a:lstStyle/>
          <a:p>
            <a:pPr defTabSz="914400" eaLnBrk="0" hangingPunct="0">
              <a:spcBef>
                <a:spcPts val="600"/>
              </a:spcBef>
              <a:spcAft>
                <a:spcPts val="1200"/>
              </a:spcAft>
              <a:buClr>
                <a:schemeClr val="tx1"/>
              </a:buClr>
              <a:defRPr/>
            </a:pPr>
            <a:r>
              <a:rPr lang="en-US" sz="2800" kern="0" dirty="0" smtClean="0">
                <a:solidFill>
                  <a:srgbClr val="3C4045"/>
                </a:solidFill>
                <a:latin typeface="+mn-lt"/>
              </a:rPr>
              <a:t>Issue Specific:</a:t>
            </a:r>
          </a:p>
          <a:p>
            <a:pPr marL="274320" indent="-274320" defTabSz="91440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Deferral action levels</a:t>
            </a:r>
          </a:p>
          <a:p>
            <a:pPr marL="274320" indent="-274320" defTabSz="91440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Training/testing</a:t>
            </a:r>
          </a:p>
          <a:p>
            <a:pPr marL="274320" indent="-274320" defTabSz="91440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Client Education</a:t>
            </a:r>
          </a:p>
          <a:p>
            <a:pPr marL="274320" indent="-274320" defTabSz="914400" eaLnBrk="0" hangingPunct="0">
              <a:spcBef>
                <a:spcPts val="600"/>
              </a:spcBef>
              <a:spcAft>
                <a:spcPts val="1200"/>
              </a:spcAft>
              <a:buClr>
                <a:schemeClr val="tx1"/>
              </a:buClr>
              <a:buFont typeface="Arial"/>
              <a:buChar char="•"/>
              <a:defRPr/>
            </a:pPr>
            <a:r>
              <a:rPr lang="en-US" sz="2400" kern="0" dirty="0" smtClean="0">
                <a:solidFill>
                  <a:srgbClr val="3C4045"/>
                </a:solidFill>
                <a:latin typeface="+mn-lt"/>
              </a:rPr>
              <a:t>And more…</a:t>
            </a:r>
          </a:p>
          <a:p>
            <a:pPr marL="274320" indent="-274320" defTabSz="914400" eaLnBrk="0" hangingPunct="0">
              <a:spcBef>
                <a:spcPts val="600"/>
              </a:spcBef>
              <a:spcAft>
                <a:spcPts val="1200"/>
              </a:spcAft>
              <a:buClr>
                <a:schemeClr val="tx1"/>
              </a:buClr>
              <a:buFont typeface="Arial"/>
              <a:buChar char="•"/>
              <a:defRPr/>
            </a:pPr>
            <a:endParaRPr lang="en-US" sz="2400" dirty="0" smtClean="0">
              <a:solidFill>
                <a:srgbClr val="3C4045"/>
              </a:solidFill>
              <a:latin typeface="+mn-lt"/>
            </a:endParaRPr>
          </a:p>
          <a:p>
            <a:pPr marL="274320" indent="-274320" fontAlgn="auto">
              <a:spcBef>
                <a:spcPts val="600"/>
              </a:spcBef>
              <a:spcAft>
                <a:spcPts val="600"/>
              </a:spcAft>
              <a:buFont typeface="Arial"/>
              <a:buChar char="•"/>
              <a:defRPr/>
            </a:pPr>
            <a:endParaRPr lang="en-US" sz="2400" dirty="0" smtClean="0">
              <a:solidFill>
                <a:srgbClr val="3C4045"/>
              </a:solidFill>
              <a:latin typeface="+mn-lt"/>
            </a:endParaRPr>
          </a:p>
          <a:p>
            <a:pPr marL="274320" indent="-274320" defTabSz="914400" eaLnBrk="0" hangingPunct="0">
              <a:spcBef>
                <a:spcPts val="1200"/>
              </a:spcBef>
              <a:spcAft>
                <a:spcPts val="600"/>
              </a:spcAft>
              <a:buClr>
                <a:srgbClr val="8DC63F"/>
              </a:buClr>
              <a:buFont typeface="Arial"/>
              <a:buChar char="•"/>
              <a:defRPr/>
            </a:pPr>
            <a:endParaRPr lang="en-US" sz="2400" kern="0" dirty="0">
              <a:solidFill>
                <a:srgbClr val="3C4045"/>
              </a:solidFill>
              <a:latin typeface="+mn-lt"/>
            </a:endParaRPr>
          </a:p>
        </p:txBody>
      </p:sp>
    </p:spTree>
    <p:extLst>
      <p:ext uri="{BB962C8B-B14F-4D97-AF65-F5344CB8AC3E}">
        <p14:creationId xmlns:p14="http://schemas.microsoft.com/office/powerpoint/2010/main" val="4057506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Attachment A - </a:t>
            </a:r>
            <a:r>
              <a:rPr lang="en-US" dirty="0">
                <a:solidFill>
                  <a:srgbClr val="000000"/>
                </a:solidFill>
                <a:latin typeface="Arial"/>
                <a:cs typeface="Arial"/>
              </a:rPr>
              <a:t>Budget Category </a:t>
            </a:r>
            <a:r>
              <a:rPr lang="en-US" dirty="0" smtClean="0">
                <a:solidFill>
                  <a:srgbClr val="000000"/>
                </a:solidFill>
                <a:latin typeface="Arial"/>
                <a:cs typeface="Arial"/>
              </a:rPr>
              <a:t>Decisions</a:t>
            </a:r>
            <a:endParaRPr lang="en-US" dirty="0">
              <a:latin typeface="Arial"/>
              <a:cs typeface="Arial"/>
            </a:endParaRPr>
          </a:p>
        </p:txBody>
      </p:sp>
      <p:sp>
        <p:nvSpPr>
          <p:cNvPr id="3" name="Content Placeholder 2"/>
          <p:cNvSpPr>
            <a:spLocks noGrp="1"/>
          </p:cNvSpPr>
          <p:nvPr>
            <p:ph sz="quarter" idx="10"/>
          </p:nvPr>
        </p:nvSpPr>
        <p:spPr/>
        <p:txBody>
          <a:bodyPr/>
          <a:lstStyle/>
          <a:p>
            <a:pPr marL="0" indent="0">
              <a:buNone/>
            </a:pPr>
            <a:r>
              <a:rPr lang="en-US" dirty="0" smtClean="0"/>
              <a:t>Repeats cost-effectiveness testing requirement for space heater repair/replacement:</a:t>
            </a:r>
          </a:p>
          <a:p>
            <a:r>
              <a:rPr lang="en-US" dirty="0"/>
              <a:t>MUST test cost-effectiveness first</a:t>
            </a:r>
          </a:p>
          <a:p>
            <a:pPr lvl="1"/>
            <a:r>
              <a:rPr lang="en-US" dirty="0"/>
              <a:t>If SIR &gt;1, charge as ECM</a:t>
            </a:r>
          </a:p>
          <a:p>
            <a:pPr lvl="1"/>
            <a:r>
              <a:rPr lang="en-US" dirty="0"/>
              <a:t>If SIR &lt;1, charge to H&amp;S budget</a:t>
            </a:r>
          </a:p>
          <a:p>
            <a:endParaRPr lang="en-US" dirty="0"/>
          </a:p>
        </p:txBody>
      </p:sp>
    </p:spTree>
    <p:extLst>
      <p:ext uri="{BB962C8B-B14F-4D97-AF65-F5344CB8AC3E}">
        <p14:creationId xmlns:p14="http://schemas.microsoft.com/office/powerpoint/2010/main" val="3904706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Code Compliance and Inspection</a:t>
            </a:r>
            <a:endParaRPr lang="en-US" dirty="0"/>
          </a:p>
        </p:txBody>
      </p:sp>
      <p:sp>
        <p:nvSpPr>
          <p:cNvPr id="3" name="Content Placeholder 2"/>
          <p:cNvSpPr>
            <a:spLocks noGrp="1"/>
          </p:cNvSpPr>
          <p:nvPr>
            <p:ph sz="quarter" idx="10"/>
          </p:nvPr>
        </p:nvSpPr>
        <p:spPr/>
        <p:txBody>
          <a:bodyPr/>
          <a:lstStyle/>
          <a:p>
            <a:r>
              <a:rPr lang="en-US" dirty="0" smtClean="0"/>
              <a:t>Any space heater installations shall meet local code requirements.</a:t>
            </a:r>
          </a:p>
          <a:p>
            <a:r>
              <a:rPr lang="en-US" dirty="0" smtClean="0"/>
              <a:t>Program staff will inspect installations. Inspections include but are not limited to:</a:t>
            </a:r>
          </a:p>
          <a:p>
            <a:pPr lvl="1"/>
            <a:r>
              <a:rPr lang="en-US" dirty="0" smtClean="0"/>
              <a:t>Adequate floor protection</a:t>
            </a:r>
          </a:p>
          <a:p>
            <a:pPr lvl="1"/>
            <a:r>
              <a:rPr lang="en-US" dirty="0" smtClean="0"/>
              <a:t>Clearance to combustibles and walls</a:t>
            </a:r>
          </a:p>
          <a:p>
            <a:pPr lvl="1"/>
            <a:r>
              <a:rPr lang="en-US" dirty="0" smtClean="0"/>
              <a:t>Worst-case depressurization testing</a:t>
            </a:r>
            <a:endParaRPr lang="en-US" dirty="0"/>
          </a:p>
        </p:txBody>
      </p:sp>
    </p:spTree>
    <p:extLst>
      <p:ext uri="{BB962C8B-B14F-4D97-AF65-F5344CB8AC3E}">
        <p14:creationId xmlns:p14="http://schemas.microsoft.com/office/powerpoint/2010/main" val="1136603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Electric Space Heaters</a:t>
            </a:r>
            <a:endParaRPr lang="en-US" dirty="0"/>
          </a:p>
        </p:txBody>
      </p:sp>
      <p:sp>
        <p:nvSpPr>
          <p:cNvPr id="3" name="Content Placeholder 2"/>
          <p:cNvSpPr>
            <a:spLocks noGrp="1"/>
          </p:cNvSpPr>
          <p:nvPr>
            <p:ph sz="quarter" idx="10"/>
          </p:nvPr>
        </p:nvSpPr>
        <p:spPr/>
        <p:txBody>
          <a:bodyPr/>
          <a:lstStyle/>
          <a:p>
            <a:r>
              <a:rPr lang="en-US" dirty="0" smtClean="0"/>
              <a:t>Minor repairs are allowed.</a:t>
            </a:r>
          </a:p>
          <a:p>
            <a:r>
              <a:rPr lang="en-US" dirty="0" smtClean="0"/>
              <a:t>Replacement is not allowed.</a:t>
            </a:r>
            <a:endParaRPr lang="en-US" dirty="0"/>
          </a:p>
        </p:txBody>
      </p:sp>
    </p:spTree>
    <p:extLst>
      <p:ext uri="{BB962C8B-B14F-4D97-AF65-F5344CB8AC3E}">
        <p14:creationId xmlns:p14="http://schemas.microsoft.com/office/powerpoint/2010/main" val="11366037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Fireplaces</a:t>
            </a:r>
            <a:endParaRPr lang="en-US" dirty="0"/>
          </a:p>
        </p:txBody>
      </p:sp>
      <p:sp>
        <p:nvSpPr>
          <p:cNvPr id="3" name="Content Placeholder 2"/>
          <p:cNvSpPr>
            <a:spLocks noGrp="1"/>
          </p:cNvSpPr>
          <p:nvPr>
            <p:ph sz="quarter" idx="10"/>
          </p:nvPr>
        </p:nvSpPr>
        <p:spPr/>
        <p:txBody>
          <a:bodyPr/>
          <a:lstStyle/>
          <a:p>
            <a:pPr marL="0" indent="0">
              <a:buNone/>
            </a:pPr>
            <a:r>
              <a:rPr lang="en-US" b="1" dirty="0" smtClean="0"/>
              <a:t>Special Considerations</a:t>
            </a:r>
          </a:p>
          <a:p>
            <a:r>
              <a:rPr lang="en-US" dirty="0" smtClean="0"/>
              <a:t>Describes CO dangers, requires CO alarm in zone.</a:t>
            </a:r>
          </a:p>
          <a:p>
            <a:r>
              <a:rPr lang="en-US" dirty="0" smtClean="0"/>
              <a:t>Inspection/Evaluation</a:t>
            </a:r>
          </a:p>
          <a:p>
            <a:pPr marL="0" indent="0">
              <a:buNone/>
            </a:pPr>
            <a:r>
              <a:rPr lang="en-US" b="1" dirty="0" smtClean="0"/>
              <a:t>Fireplace testing options</a:t>
            </a:r>
          </a:p>
          <a:p>
            <a:r>
              <a:rPr lang="en-US" dirty="0" smtClean="0"/>
              <a:t>Grantee-proposed testing and depressurization limits, or</a:t>
            </a:r>
          </a:p>
          <a:p>
            <a:r>
              <a:rPr lang="en-US" dirty="0" smtClean="0"/>
              <a:t>Venting must meet code or it’s considered unsafe</a:t>
            </a:r>
          </a:p>
          <a:p>
            <a:pPr marL="0" indent="0">
              <a:buNone/>
            </a:pPr>
            <a:r>
              <a:rPr lang="en-US" b="1" dirty="0" smtClean="0"/>
              <a:t>Testing other combustion equipment where fireplaces are present</a:t>
            </a:r>
          </a:p>
          <a:p>
            <a:r>
              <a:rPr lang="en-US" dirty="0" smtClean="0"/>
              <a:t>Simulate fireplace operation with blower door depressurization.</a:t>
            </a: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136603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Manufactured Homes</a:t>
            </a:r>
            <a:endParaRPr lang="en-US" dirty="0"/>
          </a:p>
        </p:txBody>
      </p:sp>
      <p:sp>
        <p:nvSpPr>
          <p:cNvPr id="3" name="Content Placeholder 2"/>
          <p:cNvSpPr>
            <a:spLocks noGrp="1"/>
          </p:cNvSpPr>
          <p:nvPr>
            <p:ph sz="quarter" idx="10"/>
          </p:nvPr>
        </p:nvSpPr>
        <p:spPr/>
        <p:txBody>
          <a:bodyPr/>
          <a:lstStyle/>
          <a:p>
            <a:pPr marL="0" indent="0">
              <a:buNone/>
            </a:pPr>
            <a:r>
              <a:rPr lang="en-US" dirty="0" smtClean="0">
                <a:solidFill>
                  <a:srgbClr val="3C4045"/>
                </a:solidFill>
              </a:rPr>
              <a:t>Clarifies </a:t>
            </a:r>
            <a:r>
              <a:rPr lang="en-US" sz="2800" dirty="0">
                <a:solidFill>
                  <a:srgbClr val="3C4045"/>
                </a:solidFill>
              </a:rPr>
              <a:t>Manufactured Home Construction and Safety Standards </a:t>
            </a:r>
            <a:r>
              <a:rPr lang="en-US" sz="2800" dirty="0" smtClean="0">
                <a:solidFill>
                  <a:srgbClr val="3C4045"/>
                </a:solidFill>
              </a:rPr>
              <a:t>requirements.</a:t>
            </a:r>
          </a:p>
          <a:p>
            <a:r>
              <a:rPr lang="en-US" sz="2800" dirty="0" smtClean="0">
                <a:solidFill>
                  <a:srgbClr val="3C4045"/>
                </a:solidFill>
              </a:rPr>
              <a:t>Fuel-burning, heat-producing appliances:</a:t>
            </a:r>
          </a:p>
          <a:p>
            <a:pPr lvl="1"/>
            <a:r>
              <a:rPr lang="en-US" dirty="0">
                <a:solidFill>
                  <a:srgbClr val="3C4045"/>
                </a:solidFill>
              </a:rPr>
              <a:t>M</a:t>
            </a:r>
            <a:r>
              <a:rPr lang="en-US" dirty="0" smtClean="0">
                <a:solidFill>
                  <a:srgbClr val="3C4045"/>
                </a:solidFill>
              </a:rPr>
              <a:t>ust be vented to outside (except ranges/ovens)</a:t>
            </a:r>
          </a:p>
          <a:p>
            <a:pPr lvl="1"/>
            <a:r>
              <a:rPr lang="en-US" dirty="0" smtClean="0">
                <a:solidFill>
                  <a:srgbClr val="3C4045"/>
                </a:solidFill>
              </a:rPr>
              <a:t>Must draw combustion air from outside*</a:t>
            </a:r>
          </a:p>
          <a:p>
            <a:pPr lvl="1"/>
            <a:endParaRPr lang="en-US" dirty="0">
              <a:solidFill>
                <a:srgbClr val="3C4045"/>
              </a:solidFill>
            </a:endParaRPr>
          </a:p>
          <a:p>
            <a:pPr lvl="1"/>
            <a:endParaRPr lang="en-US" dirty="0" smtClean="0">
              <a:solidFill>
                <a:srgbClr val="3C4045"/>
              </a:solidFill>
            </a:endParaRPr>
          </a:p>
          <a:p>
            <a:pPr lvl="1"/>
            <a:endParaRPr lang="en-US" dirty="0">
              <a:solidFill>
                <a:srgbClr val="3C4045"/>
              </a:solidFill>
            </a:endParaRPr>
          </a:p>
          <a:p>
            <a:pPr lvl="1"/>
            <a:endParaRPr lang="en-US" dirty="0" smtClean="0">
              <a:solidFill>
                <a:srgbClr val="3C4045"/>
              </a:solidFill>
            </a:endParaRPr>
          </a:p>
          <a:p>
            <a:pPr lvl="1"/>
            <a:endParaRPr lang="en-US" dirty="0">
              <a:solidFill>
                <a:srgbClr val="3C4045"/>
              </a:solidFill>
            </a:endParaRPr>
          </a:p>
          <a:p>
            <a:pPr marL="57150" indent="0">
              <a:buNone/>
            </a:pPr>
            <a:r>
              <a:rPr lang="en-US" sz="2000" dirty="0" smtClean="0">
                <a:solidFill>
                  <a:srgbClr val="3C4045"/>
                </a:solidFill>
              </a:rPr>
              <a:t>* Some exceptions apply.</a:t>
            </a:r>
          </a:p>
          <a:p>
            <a:pPr lvl="1"/>
            <a:endParaRPr lang="en-US" dirty="0">
              <a:solidFill>
                <a:srgbClr val="3C4045"/>
              </a:solidFill>
            </a:endParaRPr>
          </a:p>
        </p:txBody>
      </p:sp>
    </p:spTree>
    <p:extLst>
      <p:ext uri="{BB962C8B-B14F-4D97-AF65-F5344CB8AC3E}">
        <p14:creationId xmlns:p14="http://schemas.microsoft.com/office/powerpoint/2010/main" val="11366037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Masonry Chimneys</a:t>
            </a:r>
            <a:endParaRPr lang="en-US" dirty="0"/>
          </a:p>
        </p:txBody>
      </p:sp>
      <p:sp>
        <p:nvSpPr>
          <p:cNvPr id="3" name="Content Placeholder 2"/>
          <p:cNvSpPr>
            <a:spLocks noGrp="1"/>
          </p:cNvSpPr>
          <p:nvPr>
            <p:ph sz="quarter" idx="10"/>
          </p:nvPr>
        </p:nvSpPr>
        <p:spPr>
          <a:xfrm>
            <a:off x="457200" y="1524000"/>
            <a:ext cx="8458200" cy="4572000"/>
          </a:xfrm>
        </p:spPr>
        <p:txBody>
          <a:bodyPr/>
          <a:lstStyle/>
          <a:p>
            <a:pPr marL="0" indent="0">
              <a:buNone/>
            </a:pPr>
            <a:r>
              <a:rPr lang="en-US" dirty="0" smtClean="0"/>
              <a:t>Where WAP installs new equipment, it must meet local venting requirements. Liners may be needed.</a:t>
            </a:r>
          </a:p>
          <a:p>
            <a:endParaRPr lang="en-US" dirty="0"/>
          </a:p>
          <a:p>
            <a:pPr marL="0" indent="0">
              <a:buNone/>
            </a:pPr>
            <a:r>
              <a:rPr lang="en-US" b="1" dirty="0" smtClean="0"/>
              <a:t>Retired Masonry Chimneys</a:t>
            </a:r>
          </a:p>
          <a:p>
            <a:r>
              <a:rPr lang="en-US" dirty="0" smtClean="0"/>
              <a:t>Suggested policy for addressing “open-top-in-attic” retired masonry </a:t>
            </a:r>
            <a:r>
              <a:rPr lang="en-US" dirty="0"/>
              <a:t>c</a:t>
            </a:r>
            <a:r>
              <a:rPr lang="en-US" dirty="0" smtClean="0"/>
              <a:t>himneys.</a:t>
            </a:r>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1366037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Solid Fuel-Fired Heaters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975761624"/>
              </p:ext>
            </p:extLst>
          </p:nvPr>
        </p:nvGraphicFramePr>
        <p:xfrm>
          <a:off x="381000" y="1371600"/>
          <a:ext cx="8458200" cy="2989006"/>
        </p:xfrm>
        <a:graphic>
          <a:graphicData uri="http://schemas.openxmlformats.org/drawingml/2006/table">
            <a:tbl>
              <a:tblPr firstRow="1" bandRow="1">
                <a:tableStyleId>{ED083AE6-46FA-4A59-8FB0-9F97EB10719F}</a:tableStyleId>
              </a:tblPr>
              <a:tblGrid>
                <a:gridCol w="4229100"/>
                <a:gridCol w="4229100"/>
              </a:tblGrid>
              <a:tr h="685800">
                <a:tc>
                  <a:txBody>
                    <a:bodyPr/>
                    <a:lstStyle/>
                    <a:p>
                      <a:pPr algn="ctr"/>
                      <a:r>
                        <a:rPr lang="en-US" sz="2400" dirty="0" smtClean="0">
                          <a:solidFill>
                            <a:srgbClr val="000000"/>
                          </a:solidFill>
                        </a:rPr>
                        <a:t>Primary Heating Appliances</a:t>
                      </a:r>
                      <a:endParaRPr lang="en-US" sz="2400" dirty="0">
                        <a:solidFill>
                          <a:srgbClr val="000000"/>
                        </a:solidFill>
                      </a:endParaRPr>
                    </a:p>
                  </a:txBody>
                  <a:tcPr anchor="ctr"/>
                </a:tc>
                <a:tc>
                  <a:txBody>
                    <a:bodyPr/>
                    <a:lstStyle/>
                    <a:p>
                      <a:pPr algn="ctr"/>
                      <a:r>
                        <a:rPr lang="en-US" sz="2400" dirty="0" smtClean="0">
                          <a:solidFill>
                            <a:srgbClr val="000000"/>
                          </a:solidFill>
                        </a:rPr>
                        <a:t>Secondary Heating Appliances</a:t>
                      </a:r>
                      <a:endParaRPr lang="en-US" sz="2400" dirty="0">
                        <a:solidFill>
                          <a:srgbClr val="000000"/>
                        </a:solidFill>
                      </a:endParaRPr>
                    </a:p>
                  </a:txBody>
                  <a:tcPr anchor="ctr"/>
                </a:tc>
              </a:tr>
              <a:tr h="860323">
                <a:tc gridSpan="2">
                  <a:txBody>
                    <a:bodyPr/>
                    <a:lstStyle/>
                    <a:p>
                      <a:pPr algn="ctr"/>
                      <a:r>
                        <a:rPr lang="en-US" sz="2400" dirty="0" smtClean="0">
                          <a:solidFill>
                            <a:srgbClr val="000000"/>
                          </a:solidFill>
                        </a:rPr>
                        <a:t>Assess safe operation</a:t>
                      </a:r>
                      <a:endParaRPr lang="en-US" sz="2400" dirty="0">
                        <a:solidFill>
                          <a:srgbClr val="000000"/>
                        </a:solidFill>
                      </a:endParaRPr>
                    </a:p>
                  </a:txBody>
                  <a:tcPr anchor="ctr"/>
                </a:tc>
                <a:tc hMerge="1">
                  <a:txBody>
                    <a:bodyPr/>
                    <a:lstStyle/>
                    <a:p>
                      <a:endParaRPr lang="en-US" dirty="0"/>
                    </a:p>
                  </a:txBody>
                  <a:tcPr/>
                </a:tc>
              </a:tr>
              <a:tr h="774290">
                <a:tc gridSpan="2">
                  <a:txBody>
                    <a:bodyPr/>
                    <a:lstStyle/>
                    <a:p>
                      <a:pPr algn="ctr"/>
                      <a:r>
                        <a:rPr lang="en-US" sz="2400" dirty="0" smtClean="0">
                          <a:solidFill>
                            <a:srgbClr val="000000"/>
                          </a:solidFill>
                        </a:rPr>
                        <a:t>Repair or</a:t>
                      </a:r>
                      <a:r>
                        <a:rPr lang="en-US" sz="2400" baseline="0" dirty="0" smtClean="0">
                          <a:solidFill>
                            <a:srgbClr val="000000"/>
                          </a:solidFill>
                        </a:rPr>
                        <a:t> removal is allowed</a:t>
                      </a:r>
                    </a:p>
                  </a:txBody>
                  <a:tcPr anchor="ctr"/>
                </a:tc>
                <a:tc hMerge="1">
                  <a:txBody>
                    <a:bodyPr/>
                    <a:lstStyle/>
                    <a:p>
                      <a:endParaRPr lang="en-US" dirty="0"/>
                    </a:p>
                  </a:txBody>
                  <a:tcPr/>
                </a:tc>
              </a:tr>
              <a:tr h="668593">
                <a:tc>
                  <a:txBody>
                    <a:bodyPr/>
                    <a:lstStyle/>
                    <a:p>
                      <a:pPr algn="ctr"/>
                      <a:r>
                        <a:rPr lang="en-US" sz="2400" dirty="0" smtClean="0">
                          <a:solidFill>
                            <a:srgbClr val="000000"/>
                          </a:solidFill>
                        </a:rPr>
                        <a:t>Replacement is allowed</a:t>
                      </a:r>
                      <a:endParaRPr lang="en-US" sz="2400" dirty="0">
                        <a:solidFill>
                          <a:srgbClr val="000000"/>
                        </a:solidFill>
                      </a:endParaRPr>
                    </a:p>
                  </a:txBody>
                  <a:tcPr anchor="ctr"/>
                </a:tc>
                <a:tc>
                  <a:txBody>
                    <a:bodyPr/>
                    <a:lstStyle/>
                    <a:p>
                      <a:pPr algn="ctr"/>
                      <a:endParaRPr lang="en-US" sz="2400" dirty="0">
                        <a:solidFill>
                          <a:srgbClr val="000000"/>
                        </a:solidFill>
                      </a:endParaRPr>
                    </a:p>
                  </a:txBody>
                  <a:tcPr anchor="ctr"/>
                </a:tc>
              </a:tr>
            </a:tbl>
          </a:graphicData>
        </a:graphic>
      </p:graphicFrame>
      <p:sp>
        <p:nvSpPr>
          <p:cNvPr id="5" name="TextBox 4"/>
          <p:cNvSpPr txBox="1"/>
          <p:nvPr/>
        </p:nvSpPr>
        <p:spPr>
          <a:xfrm>
            <a:off x="685800" y="5334000"/>
            <a:ext cx="8100930" cy="904192"/>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i="0" u="none" strike="noStrike" kern="1200" cap="none" spc="0" normalizeH="0" baseline="0" noProof="0" dirty="0" smtClean="0">
                <a:ln>
                  <a:noFill/>
                </a:ln>
                <a:solidFill>
                  <a:srgbClr val="000000"/>
                </a:solidFill>
                <a:effectLst/>
                <a:uLnTx/>
                <a:uFillTx/>
                <a:latin typeface="+mj-lt"/>
                <a:ea typeface="+mn-ea"/>
                <a:cs typeface="Arial Narrow"/>
              </a:rPr>
              <a:t>Applies to wood stove, coal stoves, pellet stoves and fireplaces.</a:t>
            </a:r>
          </a:p>
        </p:txBody>
      </p:sp>
    </p:spTree>
    <p:extLst>
      <p:ext uri="{BB962C8B-B14F-4D97-AF65-F5344CB8AC3E}">
        <p14:creationId xmlns:p14="http://schemas.microsoft.com/office/powerpoint/2010/main" val="1136603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Attachment A – Unvented Gas – and Liquid-Fueled Space Heaters	1 of 2</a:t>
            </a:r>
            <a:endParaRPr lang="en-US" dirty="0"/>
          </a:p>
        </p:txBody>
      </p:sp>
      <p:sp>
        <p:nvSpPr>
          <p:cNvPr id="3" name="Content Placeholder 2"/>
          <p:cNvSpPr>
            <a:spLocks noGrp="1"/>
          </p:cNvSpPr>
          <p:nvPr>
            <p:ph sz="quarter" idx="10"/>
          </p:nvPr>
        </p:nvSpPr>
        <p:spPr/>
        <p:txBody>
          <a:bodyPr/>
          <a:lstStyle/>
          <a:p>
            <a:r>
              <a:rPr lang="en-US" sz="2800" dirty="0">
                <a:solidFill>
                  <a:srgbClr val="000000"/>
                </a:solidFill>
              </a:rPr>
              <a:t>DOE will not permit any DOE-funded weatherization work where the completed dwelling unit is heated with an unvented gas- and/or liquid-fueled space heater as the primary heat source.  </a:t>
            </a:r>
            <a:endParaRPr lang="en-US" sz="2800" dirty="0" smtClean="0">
              <a:solidFill>
                <a:srgbClr val="000000"/>
              </a:solidFill>
            </a:endParaRPr>
          </a:p>
          <a:p>
            <a:r>
              <a:rPr lang="en-US" sz="2800" dirty="0" smtClean="0">
                <a:solidFill>
                  <a:srgbClr val="000000"/>
                </a:solidFill>
              </a:rPr>
              <a:t>The </a:t>
            </a:r>
            <a:r>
              <a:rPr lang="en-US" sz="2800" dirty="0">
                <a:solidFill>
                  <a:srgbClr val="000000"/>
                </a:solidFill>
              </a:rPr>
              <a:t>primary heat source must be replaced with a vented unit prior to weatherization. </a:t>
            </a:r>
            <a:endParaRPr lang="en-US" sz="2800" dirty="0" smtClean="0">
              <a:solidFill>
                <a:srgbClr val="000000"/>
              </a:solidFill>
            </a:endParaRPr>
          </a:p>
          <a:p>
            <a:r>
              <a:rPr lang="en-US" sz="2800" dirty="0" smtClean="0">
                <a:solidFill>
                  <a:srgbClr val="000000"/>
                </a:solidFill>
              </a:rPr>
              <a:t>The </a:t>
            </a:r>
            <a:r>
              <a:rPr lang="en-US" sz="2800" dirty="0">
                <a:solidFill>
                  <a:srgbClr val="000000"/>
                </a:solidFill>
              </a:rPr>
              <a:t>replacement unit should be sized so it is capable of heating the entire dwelling unit, consistent with audit requirements described in 10 CFR 440.21(e)(2). </a:t>
            </a:r>
          </a:p>
          <a:p>
            <a:endParaRPr lang="en-US" dirty="0">
              <a:solidFill>
                <a:srgbClr val="000000"/>
              </a:solidFill>
            </a:endParaRPr>
          </a:p>
        </p:txBody>
      </p:sp>
    </p:spTree>
    <p:extLst>
      <p:ext uri="{BB962C8B-B14F-4D97-AF65-F5344CB8AC3E}">
        <p14:creationId xmlns:p14="http://schemas.microsoft.com/office/powerpoint/2010/main" val="1136603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Attachment A – Unvented Gas – and liquid-Fueled Space Heaters	2 of 2</a:t>
            </a:r>
            <a:endParaRPr lang="en-US" dirty="0"/>
          </a:p>
        </p:txBody>
      </p:sp>
      <p:sp>
        <p:nvSpPr>
          <p:cNvPr id="3" name="Content Placeholder 2"/>
          <p:cNvSpPr>
            <a:spLocks noGrp="1"/>
          </p:cNvSpPr>
          <p:nvPr>
            <p:ph sz="quarter" idx="10"/>
          </p:nvPr>
        </p:nvSpPr>
        <p:spPr/>
        <p:txBody>
          <a:bodyPr/>
          <a:lstStyle/>
          <a:p>
            <a:r>
              <a:rPr lang="en-US" sz="2800" dirty="0">
                <a:solidFill>
                  <a:srgbClr val="000000"/>
                </a:solidFill>
              </a:rPr>
              <a:t>Secondary unvented units that conform to the safety standards of ANSI Z21.11.2 may remain as back-up heat sources. </a:t>
            </a:r>
            <a:endParaRPr lang="en-US" sz="2800" dirty="0" smtClean="0">
              <a:solidFill>
                <a:srgbClr val="000000"/>
              </a:solidFill>
            </a:endParaRPr>
          </a:p>
          <a:p>
            <a:r>
              <a:rPr lang="en-US" sz="2800" dirty="0">
                <a:solidFill>
                  <a:srgbClr val="000000"/>
                </a:solidFill>
              </a:rPr>
              <a:t>Secondary unvented units that </a:t>
            </a:r>
            <a:r>
              <a:rPr lang="en-US" sz="2800" u="sng" dirty="0">
                <a:solidFill>
                  <a:srgbClr val="000000"/>
                </a:solidFill>
              </a:rPr>
              <a:t>do not </a:t>
            </a:r>
            <a:r>
              <a:rPr lang="en-US" sz="2800" dirty="0">
                <a:solidFill>
                  <a:srgbClr val="000000"/>
                </a:solidFill>
              </a:rPr>
              <a:t>meet ANSI Z21.11.2 must be removed and properly disposed of prior to weatherization but may remain until a replacement heating system is in place.  </a:t>
            </a:r>
            <a:endParaRPr lang="en-US" sz="2800" dirty="0" smtClean="0">
              <a:solidFill>
                <a:srgbClr val="000000"/>
              </a:solidFill>
            </a:endParaRPr>
          </a:p>
          <a:p>
            <a:r>
              <a:rPr lang="en-US" sz="2800" dirty="0" smtClean="0">
                <a:solidFill>
                  <a:srgbClr val="000000"/>
                </a:solidFill>
              </a:rPr>
              <a:t>Repair </a:t>
            </a:r>
            <a:r>
              <a:rPr lang="en-US" sz="2800" dirty="0">
                <a:solidFill>
                  <a:srgbClr val="000000"/>
                </a:solidFill>
              </a:rPr>
              <a:t>of secondary unvented units is not allowed.  </a:t>
            </a:r>
            <a:endParaRPr lang="en-US" sz="2800" dirty="0" smtClean="0">
              <a:solidFill>
                <a:srgbClr val="000000"/>
              </a:solidFill>
            </a:endParaRPr>
          </a:p>
          <a:p>
            <a:r>
              <a:rPr lang="en-US" sz="2800" dirty="0" smtClean="0">
                <a:solidFill>
                  <a:srgbClr val="000000"/>
                </a:solidFill>
              </a:rPr>
              <a:t>Secondary </a:t>
            </a:r>
            <a:r>
              <a:rPr lang="en-US" sz="2800" dirty="0">
                <a:solidFill>
                  <a:srgbClr val="000000"/>
                </a:solidFill>
              </a:rPr>
              <a:t>unvented units that meet the ANSI Z21.11.2, but are not operating safely, must be removed and properly disposed of.  </a:t>
            </a:r>
          </a:p>
          <a:p>
            <a:endParaRPr lang="en-US" dirty="0">
              <a:solidFill>
                <a:srgbClr val="000000"/>
              </a:solidFill>
            </a:endParaRPr>
          </a:p>
        </p:txBody>
      </p:sp>
    </p:spTree>
    <p:extLst>
      <p:ext uri="{BB962C8B-B14F-4D97-AF65-F5344CB8AC3E}">
        <p14:creationId xmlns:p14="http://schemas.microsoft.com/office/powerpoint/2010/main" val="1257526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Attachment A – Vented Gas- and Liquid-Fueled Space Heaters</a:t>
            </a:r>
            <a:endParaRPr lang="en-US" dirty="0"/>
          </a:p>
        </p:txBody>
      </p:sp>
      <p:sp>
        <p:nvSpPr>
          <p:cNvPr id="3" name="Content Placeholder 2"/>
          <p:cNvSpPr>
            <a:spLocks noGrp="1"/>
          </p:cNvSpPr>
          <p:nvPr>
            <p:ph sz="quarter" idx="10"/>
          </p:nvPr>
        </p:nvSpPr>
        <p:spPr/>
        <p:txBody>
          <a:bodyPr/>
          <a:lstStyle/>
          <a:p>
            <a:r>
              <a:rPr lang="en-US" sz="2800" dirty="0">
                <a:solidFill>
                  <a:srgbClr val="000000"/>
                </a:solidFill>
              </a:rPr>
              <a:t>Treat vented gas- and liquid-fueled space heaters the same as furnaces in terms of combustion safety testing, repair and replacement. </a:t>
            </a:r>
            <a:endParaRPr lang="en-US" dirty="0">
              <a:solidFill>
                <a:srgbClr val="000000"/>
              </a:solidFill>
            </a:endParaRPr>
          </a:p>
        </p:txBody>
      </p:sp>
    </p:spTree>
    <p:extLst>
      <p:ext uri="{BB962C8B-B14F-4D97-AF65-F5344CB8AC3E}">
        <p14:creationId xmlns:p14="http://schemas.microsoft.com/office/powerpoint/2010/main" val="1136603744"/>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5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6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17837</TotalTime>
  <Words>14034</Words>
  <Application>Microsoft Office PowerPoint</Application>
  <PresentationFormat>On-screen Show (4:3)</PresentationFormat>
  <Paragraphs>1569</Paragraphs>
  <Slides>109</Slides>
  <Notes>97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109</vt:i4>
      </vt:variant>
    </vt:vector>
  </HeadingPairs>
  <TitlesOfParts>
    <vt:vector size="120" baseType="lpstr">
      <vt:lpstr>ＭＳ Ｐゴシック</vt:lpstr>
      <vt:lpstr>Arial</vt:lpstr>
      <vt:lpstr>Arial </vt:lpstr>
      <vt:lpstr>Arial Narrow</vt:lpstr>
      <vt:lpstr>Calibri</vt:lpstr>
      <vt:lpstr>Wingdings</vt:lpstr>
      <vt:lpstr>2_EERE Black</vt:lpstr>
      <vt:lpstr>3_EERE Black</vt:lpstr>
      <vt:lpstr>4_EERE Black</vt:lpstr>
      <vt:lpstr>5_EERE Black</vt:lpstr>
      <vt:lpstr>6_EERE Black</vt:lpstr>
      <vt:lpstr>PowerPoint Presentation</vt:lpstr>
      <vt:lpstr>Using this presentation</vt:lpstr>
      <vt:lpstr>Purpose</vt:lpstr>
      <vt:lpstr>Overview of WPN 17-7</vt:lpstr>
      <vt:lpstr>WPN 11-6 Organization – 1 Document</vt:lpstr>
      <vt:lpstr>WPN 17 – 6 Organization – 3 Pieces</vt:lpstr>
      <vt:lpstr>WPN 17 – 6 Piece by Piece</vt:lpstr>
      <vt:lpstr>Guidance Narrative – Superseded Guidance </vt:lpstr>
      <vt:lpstr>Guidance Narrative – H&amp;S Plan Requirements </vt:lpstr>
      <vt:lpstr>Guidance Narrative – Definition of H&amp;S </vt:lpstr>
      <vt:lpstr>Guidance Narrative – H&amp;S vs. IRM </vt:lpstr>
      <vt:lpstr>Guidance Narrative – H&amp;S vs. ECM </vt:lpstr>
      <vt:lpstr>Guidance Narrative – Budget Management</vt:lpstr>
      <vt:lpstr>Guidance Narrative – Budget Management</vt:lpstr>
      <vt:lpstr>Guidance Narrative – Budget Management</vt:lpstr>
      <vt:lpstr>Hazard Identification and Notification </vt:lpstr>
      <vt:lpstr>Emergency Procedures</vt:lpstr>
      <vt:lpstr>Guidance Narrative Review</vt:lpstr>
      <vt:lpstr>Guidance Narrative Review</vt:lpstr>
      <vt:lpstr>Guidance Narrative Review</vt:lpstr>
      <vt:lpstr>WPN 17 – 6 Piece by Piece – Table of Issues</vt:lpstr>
      <vt:lpstr>Table of Issues – 11-6 Issues List</vt:lpstr>
      <vt:lpstr>Table of Issues – 17-7 Issues List Updates</vt:lpstr>
      <vt:lpstr>Table of Issues – 17-7 Issues List Updates</vt:lpstr>
      <vt:lpstr>Table of Issues – 17-7 Issues List Updates</vt:lpstr>
      <vt:lpstr>Table of Issues – 17-7 Issues List Updates</vt:lpstr>
      <vt:lpstr>Table of Issues – 17-7 Issues List Updates</vt:lpstr>
      <vt:lpstr>Table of Issues – 17-7 Issues List Updates</vt:lpstr>
      <vt:lpstr>Table of Issues – 17-7 Issues List Updates</vt:lpstr>
      <vt:lpstr>Removed Rows</vt:lpstr>
      <vt:lpstr>Altered Rows</vt:lpstr>
      <vt:lpstr>Table of Issues – 17-7 Issues List Updates</vt:lpstr>
      <vt:lpstr>Table of Issues – 17-7 Issues List – Added Rows</vt:lpstr>
      <vt:lpstr>Added Rows</vt:lpstr>
      <vt:lpstr>Table of Issues Headings – 17-7</vt:lpstr>
      <vt:lpstr>WPN 17-7  Topics with Notable Changes to Guidance</vt:lpstr>
      <vt:lpstr>Review: Table of Issues 17-7</vt:lpstr>
      <vt:lpstr>Review: Table of Issues 17-7</vt:lpstr>
      <vt:lpstr>Review: Table of Issues 17-7</vt:lpstr>
      <vt:lpstr>Review: Table of Issues 17-7</vt:lpstr>
      <vt:lpstr>Review: Table of Issues 17-7</vt:lpstr>
      <vt:lpstr>Review: Table of Issues 17-7</vt:lpstr>
      <vt:lpstr>Table of Issues – Issue Specific</vt:lpstr>
      <vt:lpstr>Table of Issues – Overall Approach 1 of 2</vt:lpstr>
      <vt:lpstr>Table of Issues – Overall Approach 2 of 2</vt:lpstr>
      <vt:lpstr>WPN 17-7 Table of Issues</vt:lpstr>
      <vt:lpstr>Issue Specific Updates</vt:lpstr>
      <vt:lpstr>Air Conditioning and Heating Systems/Units</vt:lpstr>
      <vt:lpstr>Air Conditioning and Heating Systems/Units</vt:lpstr>
      <vt:lpstr>Primary versus Secondary - Definition</vt:lpstr>
      <vt:lpstr>Asbestos – General</vt:lpstr>
      <vt:lpstr>Asbestos – In siding, walls, ceilings</vt:lpstr>
      <vt:lpstr>Asbestos – in Vermiculite</vt:lpstr>
      <vt:lpstr>Asbestos – on pipes, furnaces, etc.</vt:lpstr>
      <vt:lpstr>Biologicals and Unsanitary Conditions</vt:lpstr>
      <vt:lpstr>Building Structure and Roofing</vt:lpstr>
      <vt:lpstr>Code Compliance</vt:lpstr>
      <vt:lpstr>Code Compliance</vt:lpstr>
      <vt:lpstr>Combustion Gases</vt:lpstr>
      <vt:lpstr>Combustion Gases</vt:lpstr>
      <vt:lpstr>Review the Updates</vt:lpstr>
      <vt:lpstr>Electrical</vt:lpstr>
      <vt:lpstr>Formaldehyde, VOCs, Flammable Liquids,  and other Indoor Air Pollutants </vt:lpstr>
      <vt:lpstr>Fuel Leaks</vt:lpstr>
      <vt:lpstr>Gas Ovens/Stovetops/Ranges</vt:lpstr>
      <vt:lpstr>Hazardous Materials Disposal</vt:lpstr>
      <vt:lpstr>Review the Updates</vt:lpstr>
      <vt:lpstr>Review the Updates</vt:lpstr>
      <vt:lpstr>Injury Prevention</vt:lpstr>
      <vt:lpstr>Lead-Based Paint</vt:lpstr>
      <vt:lpstr>Lead-Based Paint </vt:lpstr>
      <vt:lpstr>Mold &amp; Moisture</vt:lpstr>
      <vt:lpstr>Mold &amp; Moisture</vt:lpstr>
      <vt:lpstr>PowerPoint Presentation</vt:lpstr>
      <vt:lpstr>Review the Updates</vt:lpstr>
      <vt:lpstr>Pests</vt:lpstr>
      <vt:lpstr>Radon</vt:lpstr>
      <vt:lpstr>Radon – New to 17-7</vt:lpstr>
      <vt:lpstr>Safety Devices: Smoke Alarms, CO Alarms, Fire Extinguishers</vt:lpstr>
      <vt:lpstr>Ventilation and Indoor Air Quality</vt:lpstr>
      <vt:lpstr>Ventilation and Indoor Air Quality</vt:lpstr>
      <vt:lpstr>Window and Door Replacement, Window Guards</vt:lpstr>
      <vt:lpstr>Worker Safety</vt:lpstr>
      <vt:lpstr>Worker Safety</vt:lpstr>
      <vt:lpstr>Review the Updates</vt:lpstr>
      <vt:lpstr>Review the Updates</vt:lpstr>
      <vt:lpstr>Issue Specific Updates</vt:lpstr>
      <vt:lpstr>Issue Specific Updates</vt:lpstr>
      <vt:lpstr>WPN 17 – 6 Piece by Piece – Attachment A</vt:lpstr>
      <vt:lpstr>Attachment A - Budget Category Decisions</vt:lpstr>
      <vt:lpstr>Attachment A – Code Compliance and Inspection</vt:lpstr>
      <vt:lpstr>Attachment A – Electric Space Heaters</vt:lpstr>
      <vt:lpstr>Attachment A – Fireplaces</vt:lpstr>
      <vt:lpstr>Attachment A – Manufactured Homes</vt:lpstr>
      <vt:lpstr>Attachment A – Masonry Chimneys</vt:lpstr>
      <vt:lpstr>Attachment A – Solid Fuel-Fired Heaters</vt:lpstr>
      <vt:lpstr>Attachment A – Unvented Gas – and Liquid-Fueled Space Heaters 1 of 2</vt:lpstr>
      <vt:lpstr>Attachment A – Unvented Gas – and liquid-Fueled Space Heaters 2 of 2</vt:lpstr>
      <vt:lpstr>Attachment A – Vented Gas- and Liquid-Fueled Space Heaters</vt:lpstr>
      <vt:lpstr>Review – 3 Pieces</vt:lpstr>
      <vt:lpstr>Review – 3 Pieces</vt:lpstr>
      <vt:lpstr>Review – 3 Pieces</vt:lpstr>
      <vt:lpstr>Review – 3 Pieces</vt:lpstr>
      <vt:lpstr>WPN 17 - 7 – Support Materials</vt:lpstr>
      <vt:lpstr>WPN 17 - 7 – What’s New Summary Document</vt:lpstr>
      <vt:lpstr>WPN 17 – 7 Health and Safety Plan Template</vt:lpstr>
      <vt:lpstr>WPN 17 – 7 Health and Safety FAQs</vt:lpstr>
      <vt:lpstr>Radon Consent Form – Sample Language</vt:lpstr>
      <vt:lpstr>WPN 17 – 7 – Support Materials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Olsen, Joshua</cp:lastModifiedBy>
  <cp:revision>454</cp:revision>
  <cp:lastPrinted>2013-02-27T18:41:50Z</cp:lastPrinted>
  <dcterms:created xsi:type="dcterms:W3CDTF">2011-06-04T16:38:42Z</dcterms:created>
  <dcterms:modified xsi:type="dcterms:W3CDTF">2017-09-25T03:25:48Z</dcterms:modified>
</cp:coreProperties>
</file>