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88" r:id="rId1"/>
  </p:sldMasterIdLst>
  <p:notesMasterIdLst>
    <p:notesMasterId r:id="rId27"/>
  </p:notesMasterIdLst>
  <p:handoutMasterIdLst>
    <p:handoutMasterId r:id="rId28"/>
  </p:handoutMasterIdLst>
  <p:sldIdLst>
    <p:sldId id="256" r:id="rId2"/>
    <p:sldId id="259" r:id="rId3"/>
    <p:sldId id="304" r:id="rId4"/>
    <p:sldId id="305" r:id="rId5"/>
    <p:sldId id="306" r:id="rId6"/>
    <p:sldId id="294" r:id="rId7"/>
    <p:sldId id="265" r:id="rId8"/>
    <p:sldId id="307" r:id="rId9"/>
    <p:sldId id="303" r:id="rId10"/>
    <p:sldId id="315" r:id="rId11"/>
    <p:sldId id="264" r:id="rId12"/>
    <p:sldId id="312" r:id="rId13"/>
    <p:sldId id="313" r:id="rId14"/>
    <p:sldId id="314" r:id="rId15"/>
    <p:sldId id="308" r:id="rId16"/>
    <p:sldId id="297" r:id="rId17"/>
    <p:sldId id="298" r:id="rId18"/>
    <p:sldId id="299" r:id="rId19"/>
    <p:sldId id="300" r:id="rId20"/>
    <p:sldId id="311" r:id="rId21"/>
    <p:sldId id="301" r:id="rId22"/>
    <p:sldId id="302" r:id="rId23"/>
    <p:sldId id="309" r:id="rId24"/>
    <p:sldId id="310" r:id="rId25"/>
    <p:sldId id="263" r:id="rId26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F99B4"/>
    <a:srgbClr val="FBBB8A"/>
    <a:srgbClr val="7FB394"/>
    <a:srgbClr val="3A9011"/>
    <a:srgbClr val="666666"/>
    <a:srgbClr val="FFCC00"/>
    <a:srgbClr val="519531"/>
    <a:srgbClr val="3381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3548" autoAdjust="0"/>
  </p:normalViewPr>
  <p:slideViewPr>
    <p:cSldViewPr snapToGrid="0">
      <p:cViewPr>
        <p:scale>
          <a:sx n="85" d="100"/>
          <a:sy n="85" d="100"/>
        </p:scale>
        <p:origin x="-12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-106" charset="0"/>
                <a:ea typeface="ＭＳ Ｐゴシック" pitchFamily="-106" charset="-128"/>
                <a:cs typeface="ＭＳ Ｐゴシック" pitchFamily="-106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-106" charset="0"/>
                <a:ea typeface="ＭＳ Ｐゴシック" pitchFamily="-106" charset="-128"/>
                <a:cs typeface="ＭＳ Ｐゴシック" pitchFamily="-106" charset="-128"/>
              </a:defRPr>
            </a:lvl1pPr>
          </a:lstStyle>
          <a:p>
            <a:pPr>
              <a:defRPr/>
            </a:pPr>
            <a:fld id="{D7F8AA6E-ECD0-9D40-BAD1-EA49601A2780}" type="datetime1">
              <a:rPr lang="en-US"/>
              <a:pPr>
                <a:defRPr/>
              </a:pPr>
              <a:t>9/25/2017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-106" charset="0"/>
                <a:ea typeface="ＭＳ Ｐゴシック" pitchFamily="-106" charset="-128"/>
                <a:cs typeface="ＭＳ Ｐゴシック" pitchFamily="-106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-106" charset="0"/>
                <a:ea typeface="ＭＳ Ｐゴシック" pitchFamily="-106" charset="-128"/>
                <a:cs typeface="ＭＳ Ｐゴシック" pitchFamily="-106" charset="-128"/>
              </a:defRPr>
            </a:lvl1pPr>
          </a:lstStyle>
          <a:p>
            <a:pPr>
              <a:defRPr/>
            </a:pPr>
            <a:fld id="{8FCBF4D7-99DD-6C44-AF7F-D04097750D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26193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-106" charset="0"/>
                <a:ea typeface="ＭＳ Ｐゴシック" pitchFamily="-106" charset="-128"/>
                <a:cs typeface="ＭＳ Ｐゴシック" pitchFamily="-106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-106" charset="0"/>
                <a:ea typeface="ＭＳ Ｐゴシック" pitchFamily="-106" charset="-128"/>
                <a:cs typeface="ＭＳ Ｐゴシック" pitchFamily="-106" charset="-128"/>
              </a:defRPr>
            </a:lvl1pPr>
          </a:lstStyle>
          <a:p>
            <a:pPr>
              <a:defRPr/>
            </a:pPr>
            <a:fld id="{3EC30B84-E6CF-2E4A-9C4C-1537BE6DF82D}" type="datetime1">
              <a:rPr lang="en-US"/>
              <a:pPr>
                <a:defRPr/>
              </a:pPr>
              <a:t>9/25/2017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-106" charset="0"/>
                <a:ea typeface="ＭＳ Ｐゴシック" pitchFamily="-106" charset="-128"/>
                <a:cs typeface="ＭＳ Ｐゴシック" pitchFamily="-106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-106" charset="0"/>
                <a:ea typeface="ＭＳ Ｐゴシック" pitchFamily="-106" charset="-128"/>
                <a:cs typeface="ＭＳ Ｐゴシック" pitchFamily="-106" charset="-128"/>
              </a:defRPr>
            </a:lvl1pPr>
          </a:lstStyle>
          <a:p>
            <a:pPr>
              <a:defRPr/>
            </a:pPr>
            <a:fld id="{8876C8BC-3021-F342-BA19-E07C58457B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49056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8" charset="-128"/>
        <a:cs typeface="ＭＳ Ｐゴシック" pitchFamily="-108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8" charset="-128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8" charset="-128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8" charset="-128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8" charset="-128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76C8BC-3021-F342-BA19-E07C58457BC8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7304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676275"/>
            <a:ext cx="9144000" cy="2825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ＭＳ Ｐゴシック" pitchFamily="-106" charset="-128"/>
              <a:cs typeface="ＭＳ Ｐゴシック" pitchFamily="-106" charset="-128"/>
            </a:endParaRPr>
          </a:p>
        </p:txBody>
      </p:sp>
      <p:pic>
        <p:nvPicPr>
          <p:cNvPr id="6" name="Picture 14" descr="EERE identifier_vert_2017_top bleed_BC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281"/>
          <a:stretch>
            <a:fillRect/>
          </a:stretch>
        </p:blipFill>
        <p:spPr bwMode="auto">
          <a:xfrm>
            <a:off x="647700" y="0"/>
            <a:ext cx="1857375" cy="135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5" descr="photo collag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38" y="4148138"/>
            <a:ext cx="9166226" cy="272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Subtitle 2"/>
          <p:cNvSpPr>
            <a:spLocks noGrp="1"/>
          </p:cNvSpPr>
          <p:nvPr>
            <p:ph type="subTitle" idx="1"/>
          </p:nvPr>
        </p:nvSpPr>
        <p:spPr>
          <a:xfrm>
            <a:off x="530961" y="1544720"/>
            <a:ext cx="8269754" cy="138136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4000" b="1" i="0">
                <a:solidFill>
                  <a:srgbClr val="282B2E"/>
                </a:solidFill>
                <a:latin typeface="+mj-lt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0" name="Text Placeholder 17"/>
          <p:cNvSpPr>
            <a:spLocks noGrp="1"/>
          </p:cNvSpPr>
          <p:nvPr>
            <p:ph type="body" sz="quarter" idx="10"/>
          </p:nvPr>
        </p:nvSpPr>
        <p:spPr>
          <a:xfrm>
            <a:off x="554669" y="2976351"/>
            <a:ext cx="4171052" cy="331125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282B2E"/>
                </a:solidFill>
                <a:effectLst/>
                <a:uLnTx/>
                <a:uFillTx/>
                <a:latin typeface="+mn-lt"/>
                <a:cs typeface="Arial"/>
              </a:defRPr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22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559105" y="3424166"/>
            <a:ext cx="2849177" cy="28868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1200">
                <a:solidFill>
                  <a:srgbClr val="282B2E"/>
                </a:solidFill>
                <a:latin typeface="+mn-lt"/>
                <a:cs typeface="Arial"/>
              </a:defRPr>
            </a:lvl1pPr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839626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92088" y="812800"/>
            <a:ext cx="8731250" cy="553085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75339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>
          <a:xfrm>
            <a:off x="358211" y="1046531"/>
            <a:ext cx="8427200" cy="537070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24160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375019" y="1677981"/>
            <a:ext cx="4129746" cy="4267200"/>
          </a:xfrm>
          <a:prstGeom prst="rect">
            <a:avLst/>
          </a:prstGeom>
        </p:spPr>
        <p:txBody>
          <a:bodyPr/>
          <a:lstStyle>
            <a:lvl1pPr marL="182880" indent="-182880">
              <a:defRPr sz="2200" b="0" baseline="0"/>
            </a:lvl1pPr>
            <a:lvl2pPr>
              <a:buSzPct val="80000"/>
              <a:buFont typeface="Courier New" pitchFamily="49" charset="0"/>
              <a:buChar char="o"/>
              <a:defRPr lang="en-US" sz="2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buFont typeface="Calibri" pitchFamily="34" charset="0"/>
              <a:buChar char="–"/>
              <a:defRPr sz="2000"/>
            </a:lvl3pPr>
            <a:lvl4pPr>
              <a:buFont typeface="Wingdings" pitchFamily="2" charset="2"/>
              <a:buChar char="§"/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Content Placeholder 3"/>
          <p:cNvSpPr>
            <a:spLocks noGrp="1"/>
          </p:cNvSpPr>
          <p:nvPr>
            <p:ph sz="half" idx="2"/>
          </p:nvPr>
        </p:nvSpPr>
        <p:spPr>
          <a:xfrm>
            <a:off x="4737846" y="1677981"/>
            <a:ext cx="4249271" cy="4267200"/>
          </a:xfrm>
          <a:prstGeom prst="rect">
            <a:avLst/>
          </a:prstGeom>
        </p:spPr>
        <p:txBody>
          <a:bodyPr/>
          <a:lstStyle>
            <a:lvl1pPr marL="182880" indent="-182880">
              <a:defRPr sz="2200" b="0"/>
            </a:lvl1pPr>
            <a:lvl2pPr>
              <a:buSzPct val="80000"/>
              <a:buFont typeface="Courier New" pitchFamily="49" charset="0"/>
              <a:buChar char="o"/>
              <a:defRPr sz="2200"/>
            </a:lvl2pPr>
            <a:lvl3pPr>
              <a:buFont typeface="Calibri" pitchFamily="34" charset="0"/>
              <a:buChar char="–"/>
              <a:defRPr sz="2000"/>
            </a:lvl3pPr>
            <a:lvl4pPr>
              <a:buFont typeface="Wingdings" pitchFamily="2" charset="2"/>
              <a:buChar char="§"/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375019" y="1068381"/>
            <a:ext cx="4122276" cy="457200"/>
          </a:xfrm>
          <a:prstGeom prst="rect">
            <a:avLst/>
          </a:prstGeom>
        </p:spPr>
        <p:txBody>
          <a:bodyPr>
            <a:noAutofit/>
          </a:bodyPr>
          <a:lstStyle>
            <a:lvl1pPr>
              <a:buNone/>
              <a:defRPr sz="2400" b="1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4737846" y="1068381"/>
            <a:ext cx="4249271" cy="457200"/>
          </a:xfrm>
          <a:prstGeom prst="rect">
            <a:avLst/>
          </a:prstGeom>
        </p:spPr>
        <p:txBody>
          <a:bodyPr>
            <a:noAutofit/>
          </a:bodyPr>
          <a:lstStyle>
            <a:lvl1pPr>
              <a:buNone/>
              <a:defRPr sz="2400" b="1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435866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0"/>
          </p:nvPr>
        </p:nvSpPr>
        <p:spPr>
          <a:xfrm>
            <a:off x="365775" y="1045595"/>
            <a:ext cx="7575460" cy="524464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chart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6706739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76275"/>
            <a:ext cx="9144000" cy="2825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389456"/>
            <a:ext cx="9144000" cy="8127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0" y="3257084"/>
            <a:ext cx="9143999" cy="1150564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478637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-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847725"/>
            <a:ext cx="9144000" cy="5703888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814388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6"/>
          <p:cNvSpPr>
            <a:spLocks noGrp="1"/>
          </p:cNvSpPr>
          <p:nvPr>
            <p:ph sz="quarter" idx="10"/>
          </p:nvPr>
        </p:nvSpPr>
        <p:spPr>
          <a:xfrm>
            <a:off x="358211" y="1046531"/>
            <a:ext cx="8427200" cy="537070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00959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 -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847725"/>
            <a:ext cx="9144000" cy="5703888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814388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375019" y="1677981"/>
            <a:ext cx="4129746" cy="4267200"/>
          </a:xfrm>
          <a:prstGeom prst="rect">
            <a:avLst/>
          </a:prstGeom>
        </p:spPr>
        <p:txBody>
          <a:bodyPr/>
          <a:lstStyle>
            <a:lvl1pPr marL="182880" indent="-182880">
              <a:defRPr sz="2200" b="0" baseline="0">
                <a:solidFill>
                  <a:srgbClr val="FFFFFF"/>
                </a:solidFill>
              </a:defRPr>
            </a:lvl1pPr>
            <a:lvl2pPr>
              <a:buSzPct val="80000"/>
              <a:buFont typeface="Courier New" pitchFamily="49" charset="0"/>
              <a:buChar char="o"/>
              <a:defRPr lang="en-US" sz="2200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>
              <a:buFont typeface="Calibri" pitchFamily="34" charset="0"/>
              <a:buChar char="–"/>
              <a:defRPr sz="2000">
                <a:solidFill>
                  <a:srgbClr val="FFFFFF"/>
                </a:solidFill>
              </a:defRPr>
            </a:lvl3pPr>
            <a:lvl4pPr>
              <a:buFont typeface="Wingdings" pitchFamily="2" charset="2"/>
              <a:buChar char="§"/>
              <a:defRPr sz="1800">
                <a:solidFill>
                  <a:srgbClr val="FFFFFF"/>
                </a:solidFill>
              </a:defRPr>
            </a:lvl4pPr>
            <a:lvl5pPr>
              <a:defRPr sz="1800">
                <a:solidFill>
                  <a:srgbClr val="FFFFF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Content Placeholder 3"/>
          <p:cNvSpPr>
            <a:spLocks noGrp="1"/>
          </p:cNvSpPr>
          <p:nvPr>
            <p:ph sz="half" idx="2"/>
          </p:nvPr>
        </p:nvSpPr>
        <p:spPr>
          <a:xfrm>
            <a:off x="4737846" y="1677981"/>
            <a:ext cx="4249271" cy="4267200"/>
          </a:xfrm>
          <a:prstGeom prst="rect">
            <a:avLst/>
          </a:prstGeom>
        </p:spPr>
        <p:txBody>
          <a:bodyPr/>
          <a:lstStyle>
            <a:lvl1pPr marL="182880" indent="-182880">
              <a:defRPr sz="2200" b="0">
                <a:solidFill>
                  <a:srgbClr val="FFFFFF"/>
                </a:solidFill>
              </a:defRPr>
            </a:lvl1pPr>
            <a:lvl2pPr>
              <a:buSzPct val="80000"/>
              <a:buFont typeface="Courier New" pitchFamily="49" charset="0"/>
              <a:buChar char="o"/>
              <a:defRPr sz="2200">
                <a:solidFill>
                  <a:srgbClr val="FFFFFF"/>
                </a:solidFill>
              </a:defRPr>
            </a:lvl2pPr>
            <a:lvl3pPr>
              <a:buFont typeface="Calibri" pitchFamily="34" charset="0"/>
              <a:buChar char="–"/>
              <a:defRPr sz="2000">
                <a:solidFill>
                  <a:srgbClr val="FFFFFF"/>
                </a:solidFill>
              </a:defRPr>
            </a:lvl3pPr>
            <a:lvl4pPr>
              <a:buFont typeface="Wingdings" pitchFamily="2" charset="2"/>
              <a:buChar char="§"/>
              <a:defRPr sz="1800">
                <a:solidFill>
                  <a:srgbClr val="FFFFFF"/>
                </a:solidFill>
              </a:defRPr>
            </a:lvl4pPr>
            <a:lvl5pPr>
              <a:defRPr sz="1800">
                <a:solidFill>
                  <a:srgbClr val="FFFFF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375019" y="1068381"/>
            <a:ext cx="4122276" cy="457200"/>
          </a:xfrm>
          <a:prstGeom prst="rect">
            <a:avLst/>
          </a:prstGeom>
        </p:spPr>
        <p:txBody>
          <a:bodyPr>
            <a:noAutofit/>
          </a:bodyPr>
          <a:lstStyle>
            <a:lvl1pPr>
              <a:buNone/>
              <a:defRPr sz="24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4737846" y="1068381"/>
            <a:ext cx="4249271" cy="457200"/>
          </a:xfrm>
          <a:prstGeom prst="rect">
            <a:avLst/>
          </a:prstGeom>
        </p:spPr>
        <p:txBody>
          <a:bodyPr>
            <a:noAutofit/>
          </a:bodyPr>
          <a:lstStyle>
            <a:lvl1pPr>
              <a:buNone/>
              <a:defRPr sz="24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774733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-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847725"/>
            <a:ext cx="9144000" cy="5703888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814388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Chart Placeholder 6"/>
          <p:cNvSpPr>
            <a:spLocks noGrp="1"/>
          </p:cNvSpPr>
          <p:nvPr>
            <p:ph type="chart" sz="quarter" idx="10"/>
          </p:nvPr>
        </p:nvSpPr>
        <p:spPr>
          <a:xfrm>
            <a:off x="365775" y="1045595"/>
            <a:ext cx="7575460" cy="5244640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en-US" noProof="0" smtClean="0"/>
              <a:t>Click icon to add chart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9816376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-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551613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2389188"/>
            <a:ext cx="9144000" cy="812800"/>
          </a:xfrm>
          <a:prstGeom prst="rect">
            <a:avLst/>
          </a:prstGeom>
        </p:spPr>
        <p:txBody>
          <a:bodyPr anchor="ctr"/>
          <a:lstStyle>
            <a:lvl1pPr algn="ctr" defTabSz="457200" rtl="0" eaLnBrk="1" latinLnBrk="0" hangingPunct="1">
              <a:spcBef>
                <a:spcPct val="0"/>
              </a:spcBef>
              <a:buNone/>
              <a:defRPr lang="en-US" sz="3300" b="1" kern="1200" dirty="0" smtClean="0">
                <a:solidFill>
                  <a:schemeClr val="accent5"/>
                </a:solidFill>
                <a:latin typeface="+mj-lt"/>
                <a:ea typeface="+mj-ea"/>
                <a:cs typeface="Arial"/>
              </a:defRPr>
            </a:lvl1pPr>
          </a:lstStyle>
          <a:p>
            <a:pPr>
              <a:defRPr/>
            </a:pPr>
            <a:r>
              <a:rPr>
                <a:solidFill>
                  <a:srgbClr val="FFFFFF"/>
                </a:solidFill>
              </a:rPr>
              <a:t>Click to edit Master title style</a:t>
            </a:r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0" y="3257084"/>
            <a:ext cx="9143999" cy="1150564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261658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816100" y="6578600"/>
            <a:ext cx="7327900" cy="284163"/>
          </a:xfrm>
          <a:prstGeom prst="rect">
            <a:avLst/>
          </a:prstGeom>
          <a:solidFill>
            <a:srgbClr val="00663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2" name="Rectangle 11"/>
          <p:cNvSpPr>
            <a:spLocks/>
          </p:cNvSpPr>
          <p:nvPr/>
        </p:nvSpPr>
        <p:spPr>
          <a:xfrm flipH="1">
            <a:off x="0" y="6578600"/>
            <a:ext cx="1825625" cy="284163"/>
          </a:xfrm>
          <a:prstGeom prst="rect">
            <a:avLst/>
          </a:prstGeom>
          <a:solidFill>
            <a:srgbClr val="3A901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360363" y="-38100"/>
            <a:ext cx="8724900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4" name="Text Placeholder 9"/>
          <p:cNvSpPr txBox="1">
            <a:spLocks/>
          </p:cNvSpPr>
          <p:nvPr/>
        </p:nvSpPr>
        <p:spPr>
          <a:xfrm>
            <a:off x="8691563" y="6605588"/>
            <a:ext cx="452437" cy="2413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20000"/>
              </a:spcBef>
              <a:buFont typeface="Arial" charset="0"/>
              <a:buNone/>
              <a:defRPr/>
            </a:pPr>
            <a:fld id="{D76F7A1E-3F4C-DF4C-9790-D56DE13EB8B0}" type="slidenum">
              <a:rPr lang="en-US" sz="900" smtClean="0">
                <a:solidFill>
                  <a:srgbClr val="FFFFFF"/>
                </a:solidFill>
                <a:latin typeface="Franklin Gothic Book" charset="0"/>
                <a:cs typeface="Arial" charset="0"/>
              </a:rPr>
              <a:pPr algn="ctr" eaLnBrk="1" hangingPunct="1">
                <a:lnSpc>
                  <a:spcPct val="90000"/>
                </a:lnSpc>
                <a:spcBef>
                  <a:spcPct val="20000"/>
                </a:spcBef>
                <a:buFont typeface="Arial" charset="0"/>
                <a:buNone/>
                <a:defRPr/>
              </a:pPr>
              <a:t>‹#›</a:t>
            </a:fld>
            <a:endParaRPr lang="en-US" sz="900" smtClean="0">
              <a:solidFill>
                <a:srgbClr val="FFFFFF"/>
              </a:solidFill>
              <a:latin typeface="Franklin Gothic Book" charset="0"/>
              <a:cs typeface="Arial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 flipH="1" flipV="1">
            <a:off x="0" y="787400"/>
            <a:ext cx="9144000" cy="28575"/>
          </a:xfrm>
          <a:prstGeom prst="rect">
            <a:avLst/>
          </a:prstGeom>
          <a:solidFill>
            <a:schemeClr val="accent5"/>
          </a:solidFill>
          <a:ln>
            <a:solidFill>
              <a:srgbClr val="3A901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3025" y="6596063"/>
            <a:ext cx="4945063" cy="2381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950" dirty="0">
                <a:solidFill>
                  <a:schemeClr val="bg1"/>
                </a:solidFill>
                <a:latin typeface="+mj-lt"/>
                <a:ea typeface="ＭＳ Ｐゴシック" pitchFamily="-106" charset="-128"/>
                <a:cs typeface="ＭＳ Ｐゴシック" pitchFamily="-106" charset="-128"/>
              </a:rPr>
              <a:t>U.S. DEPARTMENT OF ENERGY       OFFICE OF ENERGY EFFICIENCY &amp; RENEWABLE ENERGY</a:t>
            </a:r>
          </a:p>
        </p:txBody>
      </p:sp>
      <p:sp>
        <p:nvSpPr>
          <p:cNvPr id="1032" name="Text Placeholder 8"/>
          <p:cNvSpPr>
            <a:spLocks noGrp="1"/>
          </p:cNvSpPr>
          <p:nvPr>
            <p:ph type="body" idx="1"/>
          </p:nvPr>
        </p:nvSpPr>
        <p:spPr bwMode="auto">
          <a:xfrm>
            <a:off x="360363" y="104775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36" r:id="rId2"/>
    <p:sldLayoutId id="2147483737" r:id="rId3"/>
    <p:sldLayoutId id="2147483738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</p:sldLayoutIdLst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lang="en-US" sz="3300" b="1" kern="1200" dirty="0">
          <a:solidFill>
            <a:srgbClr val="007934"/>
          </a:solidFill>
          <a:latin typeface="+mj-lt"/>
          <a:ea typeface="ヒラギノ角ゴ Pro W3" charset="0"/>
          <a:cs typeface="Arial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300" b="1">
          <a:solidFill>
            <a:srgbClr val="007934"/>
          </a:solidFill>
          <a:latin typeface="Franklin Gothic Medium" charset="0"/>
          <a:ea typeface="ヒラギノ角ゴ Pro W3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300" b="1">
          <a:solidFill>
            <a:srgbClr val="007934"/>
          </a:solidFill>
          <a:latin typeface="Franklin Gothic Medium" charset="0"/>
          <a:ea typeface="ヒラギノ角ゴ Pro W3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300" b="1">
          <a:solidFill>
            <a:srgbClr val="007934"/>
          </a:solidFill>
          <a:latin typeface="Franklin Gothic Medium" charset="0"/>
          <a:ea typeface="ヒラギノ角ゴ Pro W3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300" b="1">
          <a:solidFill>
            <a:srgbClr val="007934"/>
          </a:solidFill>
          <a:latin typeface="Franklin Gothic Medium" charset="0"/>
          <a:ea typeface="ヒラギノ角ゴ Pro W3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3300" b="1">
          <a:solidFill>
            <a:srgbClr val="007934"/>
          </a:solidFill>
          <a:latin typeface="Franklin Gothic Medium" charset="0"/>
          <a:ea typeface="ヒラギノ角ゴ Pro W3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3300" b="1">
          <a:solidFill>
            <a:srgbClr val="007934"/>
          </a:solidFill>
          <a:latin typeface="Franklin Gothic Medium" charset="0"/>
          <a:ea typeface="ヒラギノ角ゴ Pro W3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3300" b="1">
          <a:solidFill>
            <a:srgbClr val="007934"/>
          </a:solidFill>
          <a:latin typeface="Franklin Gothic Medium" charset="0"/>
          <a:ea typeface="ヒラギノ角ゴ Pro W3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3300" b="1">
          <a:solidFill>
            <a:srgbClr val="007934"/>
          </a:solidFill>
          <a:latin typeface="Franklin Gothic Medium" charset="0"/>
          <a:ea typeface="ヒラギノ角ゴ Pro W3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600" kern="1200">
          <a:solidFill>
            <a:srgbClr val="282B2E"/>
          </a:solidFill>
          <a:latin typeface="+mj-lt"/>
          <a:ea typeface="ヒラギノ角ゴ Pro W3" charset="0"/>
          <a:cs typeface="Arial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rgbClr val="282B2E"/>
          </a:solidFill>
          <a:latin typeface="+mn-lt"/>
          <a:ea typeface="ヒラギノ角ゴ Pro W3" charset="0"/>
          <a:cs typeface="Arial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200" kern="1200">
          <a:solidFill>
            <a:srgbClr val="282B2E"/>
          </a:solidFill>
          <a:latin typeface="+mn-lt"/>
          <a:ea typeface="ヒラギノ角ゴ Pro W3" charset="0"/>
          <a:cs typeface="Arial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282B2E"/>
          </a:solidFill>
          <a:latin typeface="+mn-lt"/>
          <a:ea typeface="ヒラギノ角ゴ Pro W3" charset="0"/>
          <a:cs typeface="Arial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kern="1200">
          <a:solidFill>
            <a:srgbClr val="282B2E"/>
          </a:solidFill>
          <a:latin typeface="+mn-lt"/>
          <a:ea typeface="ヒラギノ角ゴ Pro W3" charset="0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energy.gov/eere/communicationstandards/eere-office-subprogram-and-speciality-logos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mailto:elizabeth.spencer@nrel.gov" TargetMode="External"/><Relationship Id="rId2" Type="http://schemas.openxmlformats.org/officeDocument/2006/relationships/hyperlink" Target="https://energy.gov/eere/communicationstandards/eere-communications-contacts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mailto:elizabeth.spencer@nrel.gov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Subtitle 2"/>
          <p:cNvSpPr>
            <a:spLocks noGrp="1"/>
          </p:cNvSpPr>
          <p:nvPr>
            <p:ph type="subTitle" idx="1"/>
          </p:nvPr>
        </p:nvSpPr>
        <p:spPr>
          <a:xfrm>
            <a:off x="530225" y="1544638"/>
            <a:ext cx="8270875" cy="1381125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Franklin Gothic Medium" charset="0"/>
              </a:rPr>
              <a:t>EERE Web Coordinators Meeting</a:t>
            </a:r>
          </a:p>
          <a:p>
            <a:r>
              <a:rPr lang="en-US" sz="2400" dirty="0" smtClean="0">
                <a:latin typeface="Franklin Gothic Medium" charset="0"/>
              </a:rPr>
              <a:t>September 21, 2017</a:t>
            </a:r>
            <a:endParaRPr lang="en-US" sz="2400" dirty="0">
              <a:latin typeface="Franklin Gothic Medium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Franklin Gothic Medium" charset="0"/>
              </a:rPr>
              <a:t>FEMP Crazy Egg Findings</a:t>
            </a:r>
            <a:endParaRPr dirty="0">
              <a:latin typeface="Franklin Gothic Medium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2711" y="1134964"/>
            <a:ext cx="4564429" cy="51802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256063" y="1147054"/>
            <a:ext cx="37999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j-lt"/>
              </a:rPr>
              <a:t>Current FEMP home page</a:t>
            </a:r>
            <a:endParaRPr lang="en-US" dirty="0">
              <a:latin typeface="+mj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105" y="2648338"/>
            <a:ext cx="5318114" cy="353847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396494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Franklin Gothic Medium" charset="0"/>
              </a:rPr>
              <a:t>FEMP Crazy Egg Findings</a:t>
            </a:r>
            <a:endParaRPr dirty="0">
              <a:latin typeface="Franklin Gothic Medium" charset="0"/>
            </a:endParaRPr>
          </a:p>
        </p:txBody>
      </p:sp>
      <p:sp>
        <p:nvSpPr>
          <p:cNvPr id="11266" name="Content Placeholder 16"/>
          <p:cNvSpPr>
            <a:spLocks noGrp="1"/>
          </p:cNvSpPr>
          <p:nvPr>
            <p:ph sz="quarter" idx="10"/>
          </p:nvPr>
        </p:nvSpPr>
        <p:spPr>
          <a:xfrm>
            <a:off x="358775" y="1046163"/>
            <a:ext cx="8426450" cy="5370512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Timeframe measured: July 10</a:t>
            </a:r>
            <a:r>
              <a:rPr lang="en-US" dirty="0" smtClean="0"/>
              <a:t>-July 24</a:t>
            </a:r>
          </a:p>
          <a:p>
            <a:r>
              <a:rPr lang="en-US" dirty="0" smtClean="0"/>
              <a:t>Visitors </a:t>
            </a:r>
            <a:r>
              <a:rPr lang="en-US" dirty="0"/>
              <a:t>are finding and using the new navigation (!)</a:t>
            </a:r>
          </a:p>
          <a:p>
            <a:r>
              <a:rPr lang="en-US" dirty="0"/>
              <a:t>Users are scrolling the length of the pages</a:t>
            </a:r>
          </a:p>
          <a:p>
            <a:r>
              <a:rPr lang="en-US" dirty="0"/>
              <a:t>Users are browsing the scrolling-right Highlights and New Training Courses paragraph types (but not </a:t>
            </a:r>
            <a:r>
              <a:rPr lang="en-US" dirty="0" smtClean="0"/>
              <a:t>clicking </a:t>
            </a:r>
            <a:r>
              <a:rPr lang="en-US" dirty="0"/>
              <a:t>the links to go to the items)</a:t>
            </a:r>
          </a:p>
          <a:p>
            <a:r>
              <a:rPr lang="en-US" dirty="0"/>
              <a:t>Visitors tend to click on features that don’t contain descriptive text (i.e. headline only – more </a:t>
            </a:r>
            <a:r>
              <a:rPr lang="en-US" dirty="0" err="1"/>
              <a:t>scannable</a:t>
            </a:r>
            <a:r>
              <a:rPr lang="en-US" dirty="0"/>
              <a:t> items)</a:t>
            </a:r>
          </a:p>
          <a:p>
            <a:r>
              <a:rPr lang="en-US" dirty="0"/>
              <a:t>Visitors are clicking some non-linking subheads.</a:t>
            </a:r>
          </a:p>
          <a:p>
            <a:pPr marL="0" indent="0">
              <a:buNone/>
            </a:pPr>
            <a:endParaRPr lang="en-US" dirty="0" smtClean="0">
              <a:cs typeface="Franklin Gothic Book"/>
            </a:endParaRPr>
          </a:p>
          <a:p>
            <a:endParaRPr lang="en-US" dirty="0">
              <a:cs typeface="Franklin Gothic Book"/>
            </a:endParaRPr>
          </a:p>
          <a:p>
            <a:endParaRPr lang="en-US" dirty="0">
              <a:cs typeface="Franklin Gothic Book"/>
            </a:endParaRPr>
          </a:p>
          <a:p>
            <a:endParaRPr lang="en-US" dirty="0">
              <a:cs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1557371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err="1" smtClean="0">
                <a:ea typeface="ヒラギノ角ゴ Pro W3" pitchFamily="19" charset="-128"/>
              </a:rPr>
              <a:t>SunShot’s</a:t>
            </a:r>
            <a:r>
              <a:rPr lang="en-US" altLang="en-US" dirty="0" smtClean="0">
                <a:ea typeface="ヒラギノ角ゴ Pro W3" pitchFamily="19" charset="-128"/>
              </a:rPr>
              <a:t> Crazy Egg Findings</a:t>
            </a:r>
            <a:endParaRPr altLang="en-US" dirty="0" smtClean="0">
              <a:ea typeface="ヒラギノ角ゴ Pro W3" pitchFamily="19" charset="-128"/>
            </a:endParaRPr>
          </a:p>
        </p:txBody>
      </p:sp>
      <p:sp>
        <p:nvSpPr>
          <p:cNvPr id="11266" name="Content Placeholder 16"/>
          <p:cNvSpPr>
            <a:spLocks noGrp="1"/>
          </p:cNvSpPr>
          <p:nvPr>
            <p:ph sz="quarter" idx="10"/>
          </p:nvPr>
        </p:nvSpPr>
        <p:spPr>
          <a:xfrm>
            <a:off x="358775" y="1046163"/>
            <a:ext cx="8426450" cy="5370512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Timeframe measured: </a:t>
            </a:r>
            <a:r>
              <a:rPr lang="en-US" dirty="0" smtClean="0"/>
              <a:t>June 17-30</a:t>
            </a:r>
            <a:endParaRPr lang="en-US" altLang="en-US" dirty="0" smtClean="0">
              <a:ea typeface="ヒラギノ角ゴ Pro W3" pitchFamily="19" charset="-128"/>
            </a:endParaRPr>
          </a:p>
          <a:p>
            <a:r>
              <a:rPr lang="en-US" altLang="en-US" dirty="0" smtClean="0">
                <a:ea typeface="ヒラギノ角ゴ Pro W3" pitchFamily="19" charset="-128"/>
              </a:rPr>
              <a:t>Drop-down menu is being clicked</a:t>
            </a:r>
          </a:p>
          <a:p>
            <a:r>
              <a:rPr lang="en-US" altLang="en-US" dirty="0" smtClean="0">
                <a:ea typeface="ヒラギノ角ゴ Pro W3" pitchFamily="19" charset="-128"/>
              </a:rPr>
              <a:t>Slight confusion on homepage 4-up</a:t>
            </a:r>
          </a:p>
          <a:p>
            <a:r>
              <a:rPr lang="en-US" altLang="en-US" dirty="0" smtClean="0">
                <a:ea typeface="ヒラギノ角ゴ Pro W3" pitchFamily="19" charset="-128"/>
              </a:rPr>
              <a:t>Subprogram links under 4-up are heavily utilized</a:t>
            </a:r>
          </a:p>
          <a:p>
            <a:r>
              <a:rPr lang="en-US" altLang="en-US" dirty="0" smtClean="0">
                <a:ea typeface="ヒラギノ角ゴ Pro W3" pitchFamily="19" charset="-128"/>
              </a:rPr>
              <a:t>Lots of clicks for horizontal listings</a:t>
            </a:r>
          </a:p>
          <a:p>
            <a:r>
              <a:rPr lang="en-US" altLang="en-US" dirty="0" smtClean="0">
                <a:ea typeface="ヒラギノ角ゴ Pro W3" pitchFamily="19" charset="-128"/>
              </a:rPr>
              <a:t>“About Us” header confusion</a:t>
            </a:r>
          </a:p>
          <a:p>
            <a:endParaRPr lang="en-US" altLang="en-US" dirty="0" smtClean="0">
              <a:ea typeface="ヒラギノ角ゴ Pro W3" pitchFamily="19" charset="-128"/>
            </a:endParaRPr>
          </a:p>
          <a:p>
            <a:endParaRPr lang="en-US" altLang="en-US" dirty="0" smtClean="0">
              <a:ea typeface="ヒラギノ角ゴ Pro W3" pitchFamily="1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70486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6233" y="985133"/>
            <a:ext cx="6419791" cy="5490907"/>
          </a:xfrm>
        </p:spPr>
      </p:pic>
      <p:sp>
        <p:nvSpPr>
          <p:cNvPr id="5" name="Title 15"/>
          <p:cNvSpPr>
            <a:spLocks noGrp="1"/>
          </p:cNvSpPr>
          <p:nvPr>
            <p:ph type="title"/>
          </p:nvPr>
        </p:nvSpPr>
        <p:spPr>
          <a:xfrm>
            <a:off x="360363" y="-38100"/>
            <a:ext cx="8724900" cy="812800"/>
          </a:xfrm>
        </p:spPr>
        <p:txBody>
          <a:bodyPr/>
          <a:lstStyle/>
          <a:p>
            <a:r>
              <a:rPr lang="en-US" altLang="en-US" dirty="0" err="1" smtClean="0">
                <a:ea typeface="ヒラギノ角ゴ Pro W3" pitchFamily="19" charset="-128"/>
              </a:rPr>
              <a:t>SunShot’s</a:t>
            </a:r>
            <a:r>
              <a:rPr lang="en-US" altLang="en-US" dirty="0" smtClean="0">
                <a:ea typeface="ヒラギノ角ゴ Pro W3" pitchFamily="19" charset="-128"/>
              </a:rPr>
              <a:t> Crazy Egg Findings</a:t>
            </a:r>
            <a:endParaRPr altLang="en-US" dirty="0" smtClean="0">
              <a:ea typeface="ヒラギノ角ゴ Pro W3" pitchFamily="1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731371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err="1">
                <a:ea typeface="ヒラギノ角ゴ Pro W3" pitchFamily="19" charset="-128"/>
              </a:rPr>
              <a:t>SunShot’s</a:t>
            </a:r>
            <a:r>
              <a:rPr lang="en-US" altLang="en-US" dirty="0">
                <a:ea typeface="ヒラギノ角ゴ Pro W3" pitchFamily="19" charset="-128"/>
              </a:rPr>
              <a:t> Crazy Egg </a:t>
            </a:r>
            <a:r>
              <a:rPr lang="en-US" altLang="en-US" dirty="0" smtClean="0">
                <a:ea typeface="ヒラギノ角ゴ Pro W3" pitchFamily="19" charset="-128"/>
              </a:rPr>
              <a:t>Findings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altLang="en-US" dirty="0">
                <a:ea typeface="ヒラギノ角ゴ Pro W3" pitchFamily="19" charset="-128"/>
              </a:rPr>
              <a:t>While new formatting makes pages longer, visitors typically make it to the bottom</a:t>
            </a:r>
          </a:p>
          <a:p>
            <a:r>
              <a:rPr lang="en-US" altLang="en-US" dirty="0">
                <a:ea typeface="ヒラギノ角ゴ Pro W3" pitchFamily="19" charset="-128"/>
              </a:rPr>
              <a:t>Video engagement is mixed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90181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latin typeface="Franklin Gothic Medium" charset="0"/>
              </a:rPr>
              <a:t>Agenda: Happy 100</a:t>
            </a:r>
            <a:r>
              <a:rPr lang="en-US" sz="3200" baseline="30000" dirty="0" smtClean="0">
                <a:latin typeface="Franklin Gothic Medium" charset="0"/>
              </a:rPr>
              <a:t>th</a:t>
            </a:r>
            <a:r>
              <a:rPr lang="en-US" sz="3200" dirty="0" smtClean="0">
                <a:latin typeface="Franklin Gothic Medium" charset="0"/>
              </a:rPr>
              <a:t> Web Coordinators Meeting!</a:t>
            </a:r>
            <a:endParaRPr sz="3200" dirty="0">
              <a:latin typeface="Franklin Gothic Medium" charset="0"/>
            </a:endParaRPr>
          </a:p>
        </p:txBody>
      </p:sp>
      <p:sp>
        <p:nvSpPr>
          <p:cNvPr id="11266" name="Content Placeholder 16"/>
          <p:cNvSpPr>
            <a:spLocks noGrp="1"/>
          </p:cNvSpPr>
          <p:nvPr>
            <p:ph sz="quarter" idx="10"/>
          </p:nvPr>
        </p:nvSpPr>
        <p:spPr>
          <a:xfrm>
            <a:off x="358775" y="1046163"/>
            <a:ext cx="8426450" cy="5370512"/>
          </a:xfrm>
        </p:spPr>
        <p:txBody>
          <a:bodyPr/>
          <a:lstStyle/>
          <a:p>
            <a:r>
              <a:rPr lang="en-US" sz="2400" dirty="0">
                <a:solidFill>
                  <a:schemeClr val="tx1"/>
                </a:solidFill>
                <a:cs typeface="Franklin Gothic Book"/>
              </a:rPr>
              <a:t>Around the </a:t>
            </a:r>
            <a:r>
              <a:rPr lang="en-US" sz="2400" dirty="0" smtClean="0">
                <a:solidFill>
                  <a:schemeClr val="tx1"/>
                </a:solidFill>
                <a:cs typeface="Franklin Gothic Book"/>
              </a:rPr>
              <a:t>room </a:t>
            </a:r>
            <a:r>
              <a:rPr lang="mr-IN" sz="2400" dirty="0" smtClean="0">
                <a:solidFill>
                  <a:schemeClr val="tx1"/>
                </a:solidFill>
                <a:cs typeface="Franklin Gothic Book"/>
              </a:rPr>
              <a:t>–</a:t>
            </a:r>
            <a:r>
              <a:rPr lang="en-US" sz="2400" dirty="0" smtClean="0">
                <a:solidFill>
                  <a:schemeClr val="tx1"/>
                </a:solidFill>
                <a:cs typeface="Franklin Gothic Book"/>
              </a:rPr>
              <a:t> Alex, Carolyn</a:t>
            </a:r>
          </a:p>
          <a:p>
            <a:r>
              <a:rPr lang="en-US" sz="2400" dirty="0">
                <a:solidFill>
                  <a:schemeClr val="tx1"/>
                </a:solidFill>
                <a:cs typeface="Franklin Gothic Book"/>
              </a:rPr>
              <a:t>Deprecated Fields &amp; Disaster Recovery </a:t>
            </a:r>
            <a:r>
              <a:rPr lang="mr-IN" sz="2400" dirty="0">
                <a:solidFill>
                  <a:schemeClr val="tx1"/>
                </a:solidFill>
                <a:cs typeface="Franklin Gothic Book"/>
              </a:rPr>
              <a:t>–</a:t>
            </a:r>
            <a:r>
              <a:rPr lang="en-US" sz="2400" dirty="0">
                <a:solidFill>
                  <a:schemeClr val="tx1"/>
                </a:solidFill>
                <a:cs typeface="Franklin Gothic Book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cs typeface="Franklin Gothic Book"/>
              </a:rPr>
              <a:t>Atiq</a:t>
            </a:r>
            <a:endParaRPr lang="en-US" sz="2400" dirty="0" smtClean="0">
              <a:solidFill>
                <a:schemeClr val="tx1"/>
              </a:solidFill>
              <a:cs typeface="Franklin Gothic Book"/>
            </a:endParaRPr>
          </a:p>
          <a:p>
            <a:r>
              <a:rPr lang="en-US" sz="2400" dirty="0" smtClean="0">
                <a:solidFill>
                  <a:schemeClr val="tx1"/>
                </a:solidFill>
                <a:cs typeface="Franklin Gothic Book"/>
              </a:rPr>
              <a:t>Drew’s Views </a:t>
            </a:r>
            <a:r>
              <a:rPr lang="mr-IN" sz="2400" dirty="0" smtClean="0">
                <a:solidFill>
                  <a:schemeClr val="tx1"/>
                </a:solidFill>
                <a:cs typeface="Franklin Gothic Book"/>
              </a:rPr>
              <a:t>–</a:t>
            </a:r>
            <a:r>
              <a:rPr lang="en-US" sz="2400" dirty="0" smtClean="0">
                <a:solidFill>
                  <a:schemeClr val="tx1"/>
                </a:solidFill>
                <a:cs typeface="Franklin Gothic Book"/>
              </a:rPr>
              <a:t> Drew Bittner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Crazy Egg Findings </a:t>
            </a:r>
            <a:r>
              <a:rPr lang="mr-IN" sz="2400" dirty="0" smtClean="0">
                <a:solidFill>
                  <a:schemeClr val="tx1"/>
                </a:solidFill>
              </a:rPr>
              <a:t>–</a:t>
            </a:r>
            <a:r>
              <a:rPr lang="en-US" sz="2400" dirty="0" smtClean="0">
                <a:solidFill>
                  <a:schemeClr val="tx1"/>
                </a:solidFill>
              </a:rPr>
              <a:t> Adrienne, Greg, David 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EERE home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FEMP</a:t>
            </a:r>
          </a:p>
          <a:p>
            <a:pPr lvl="1"/>
            <a:r>
              <a:rPr lang="en-US" dirty="0" err="1" smtClean="0">
                <a:solidFill>
                  <a:schemeClr val="tx1"/>
                </a:solidFill>
              </a:rPr>
              <a:t>SunShot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sz="2400" dirty="0">
                <a:solidFill>
                  <a:schemeClr val="accent5"/>
                </a:solidFill>
              </a:rPr>
              <a:t>Communication</a:t>
            </a:r>
            <a:r>
              <a:rPr lang="en-US" sz="2400" dirty="0" smtClean="0">
                <a:solidFill>
                  <a:schemeClr val="accent5"/>
                </a:solidFill>
              </a:rPr>
              <a:t> </a:t>
            </a:r>
            <a:r>
              <a:rPr lang="en-US" sz="2400" dirty="0">
                <a:solidFill>
                  <a:schemeClr val="accent5"/>
                </a:solidFill>
              </a:rPr>
              <a:t>Standards updates </a:t>
            </a:r>
            <a:r>
              <a:rPr lang="mr-IN" sz="2400" dirty="0" smtClean="0">
                <a:solidFill>
                  <a:schemeClr val="accent5"/>
                </a:solidFill>
              </a:rPr>
              <a:t>–</a:t>
            </a:r>
            <a:r>
              <a:rPr lang="en-US" sz="2400" dirty="0" smtClean="0">
                <a:solidFill>
                  <a:schemeClr val="accent5"/>
                </a:solidFill>
              </a:rPr>
              <a:t> Elizabeth</a:t>
            </a:r>
          </a:p>
          <a:p>
            <a:r>
              <a:rPr lang="en-US" sz="2400" dirty="0" err="1" smtClean="0">
                <a:solidFill>
                  <a:schemeClr val="tx1"/>
                </a:solidFill>
              </a:rPr>
              <a:t>GovDelivery</a:t>
            </a:r>
            <a:r>
              <a:rPr lang="en-US" sz="2400" dirty="0" smtClean="0">
                <a:solidFill>
                  <a:schemeClr val="tx1"/>
                </a:solidFill>
              </a:rPr>
              <a:t> updates </a:t>
            </a:r>
            <a:r>
              <a:rPr lang="mr-IN" sz="2400" dirty="0" smtClean="0">
                <a:solidFill>
                  <a:schemeClr val="tx1"/>
                </a:solidFill>
              </a:rPr>
              <a:t>–</a:t>
            </a:r>
            <a:r>
              <a:rPr lang="en-US" sz="2400" dirty="0" smtClean="0">
                <a:solidFill>
                  <a:schemeClr val="tx1"/>
                </a:solidFill>
              </a:rPr>
              <a:t> Elizabeth</a:t>
            </a:r>
          </a:p>
          <a:p>
            <a:r>
              <a:rPr lang="en-US" sz="2400" dirty="0" smtClean="0">
                <a:solidFill>
                  <a:schemeClr val="tx1"/>
                </a:solidFill>
                <a:cs typeface="Franklin Gothic Book"/>
              </a:rPr>
              <a:t>Energy </a:t>
            </a:r>
            <a:r>
              <a:rPr lang="en-US" sz="2400" dirty="0">
                <a:solidFill>
                  <a:schemeClr val="tx1"/>
                </a:solidFill>
                <a:cs typeface="Franklin Gothic Book"/>
              </a:rPr>
              <a:t>Saver </a:t>
            </a:r>
            <a:r>
              <a:rPr lang="en-US" sz="2400" dirty="0" smtClean="0">
                <a:solidFill>
                  <a:schemeClr val="tx1"/>
                </a:solidFill>
                <a:cs typeface="Franklin Gothic Book"/>
              </a:rPr>
              <a:t>promotion </a:t>
            </a:r>
            <a:r>
              <a:rPr lang="mr-IN" sz="2400" dirty="0">
                <a:solidFill>
                  <a:schemeClr val="tx1"/>
                </a:solidFill>
                <a:cs typeface="Franklin Gothic Book"/>
              </a:rPr>
              <a:t>–</a:t>
            </a:r>
            <a:r>
              <a:rPr lang="en-US" sz="2400" dirty="0">
                <a:solidFill>
                  <a:schemeClr val="tx1"/>
                </a:solidFill>
                <a:cs typeface="Franklin Gothic Book"/>
              </a:rPr>
              <a:t> Adrienne </a:t>
            </a:r>
            <a:endParaRPr lang="en-US" sz="2400" dirty="0"/>
          </a:p>
          <a:p>
            <a:r>
              <a:rPr lang="en-US" sz="2400" dirty="0" smtClean="0"/>
              <a:t>DOE Web Council updates -- Carolyn</a:t>
            </a:r>
          </a:p>
          <a:p>
            <a:pPr marL="0" indent="0">
              <a:buNone/>
            </a:pPr>
            <a:endParaRPr lang="en-US" dirty="0" smtClean="0">
              <a:cs typeface="Franklin Gothic Book"/>
            </a:endParaRPr>
          </a:p>
          <a:p>
            <a:endParaRPr lang="en-US" dirty="0">
              <a:cs typeface="Franklin Gothic Book"/>
            </a:endParaRPr>
          </a:p>
          <a:p>
            <a:endParaRPr lang="en-US" dirty="0">
              <a:cs typeface="Franklin Gothic Book"/>
            </a:endParaRPr>
          </a:p>
          <a:p>
            <a:endParaRPr lang="en-US" dirty="0">
              <a:cs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2276746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Franklin Gothic Medium" charset="0"/>
              </a:rPr>
              <a:t>Communication Standards Updates</a:t>
            </a:r>
            <a:endParaRPr dirty="0">
              <a:latin typeface="Franklin Gothic Medium" charset="0"/>
            </a:endParaRPr>
          </a:p>
        </p:txBody>
      </p:sp>
      <p:sp>
        <p:nvSpPr>
          <p:cNvPr id="28" name="Content Placeholder 16"/>
          <p:cNvSpPr>
            <a:spLocks noGrp="1"/>
          </p:cNvSpPr>
          <p:nvPr>
            <p:ph sz="quarter" idx="10"/>
          </p:nvPr>
        </p:nvSpPr>
        <p:spPr>
          <a:xfrm>
            <a:off x="358775" y="1046163"/>
            <a:ext cx="8426450" cy="5370512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cs typeface="Franklin Gothic Book"/>
              </a:rPr>
              <a:t>The Office, Subprogram, and Specialty Logos page has been updated!</a:t>
            </a:r>
          </a:p>
          <a:p>
            <a:pPr marL="0" indent="0">
              <a:buNone/>
            </a:pPr>
            <a:endParaRPr lang="en-US" dirty="0">
              <a:cs typeface="Franklin Gothic Book"/>
            </a:endParaRPr>
          </a:p>
          <a:p>
            <a:pPr marL="0" indent="0" algn="ctr">
              <a:buNone/>
            </a:pPr>
            <a:r>
              <a:rPr lang="en-US" dirty="0" smtClean="0">
                <a:cs typeface="Franklin Gothic Book"/>
                <a:hlinkClick r:id="rId2"/>
              </a:rPr>
              <a:t>energy.gov/</a:t>
            </a:r>
            <a:r>
              <a:rPr lang="en-US" dirty="0" err="1" smtClean="0">
                <a:cs typeface="Franklin Gothic Book"/>
                <a:hlinkClick r:id="rId2"/>
              </a:rPr>
              <a:t>eere</a:t>
            </a:r>
            <a:r>
              <a:rPr lang="en-US" dirty="0" smtClean="0">
                <a:cs typeface="Franklin Gothic Book"/>
                <a:hlinkClick r:id="rId2"/>
              </a:rPr>
              <a:t>/</a:t>
            </a:r>
            <a:r>
              <a:rPr lang="en-US" dirty="0" err="1" smtClean="0">
                <a:cs typeface="Franklin Gothic Book"/>
                <a:hlinkClick r:id="rId2"/>
              </a:rPr>
              <a:t>communicationstandards</a:t>
            </a:r>
            <a:r>
              <a:rPr lang="en-US" dirty="0" smtClean="0">
                <a:cs typeface="Franklin Gothic Book"/>
                <a:hlinkClick r:id="rId2"/>
              </a:rPr>
              <a:t>/</a:t>
            </a:r>
            <a:r>
              <a:rPr lang="en-US" dirty="0" err="1" smtClean="0">
                <a:cs typeface="Franklin Gothic Book"/>
                <a:hlinkClick r:id="rId2"/>
              </a:rPr>
              <a:t>eere</a:t>
            </a:r>
            <a:r>
              <a:rPr lang="en-US" dirty="0" smtClean="0">
                <a:cs typeface="Franklin Gothic Book"/>
                <a:hlinkClick r:id="rId2"/>
              </a:rPr>
              <a:t>-office-subprogram-and-</a:t>
            </a:r>
            <a:r>
              <a:rPr lang="en-US" dirty="0" err="1" smtClean="0">
                <a:cs typeface="Franklin Gothic Book"/>
                <a:hlinkClick r:id="rId2"/>
              </a:rPr>
              <a:t>speciality</a:t>
            </a:r>
            <a:r>
              <a:rPr lang="en-US" dirty="0" smtClean="0">
                <a:cs typeface="Franklin Gothic Book"/>
                <a:hlinkClick r:id="rId2"/>
              </a:rPr>
              <a:t>-logos</a:t>
            </a:r>
            <a:r>
              <a:rPr lang="en-US" dirty="0" smtClean="0">
                <a:cs typeface="Franklin Gothic Book"/>
              </a:rPr>
              <a:t> </a:t>
            </a:r>
          </a:p>
          <a:p>
            <a:pPr marL="0" indent="0">
              <a:buNone/>
            </a:pPr>
            <a:endParaRPr lang="en-US" dirty="0">
              <a:cs typeface="Franklin Gothic Book"/>
            </a:endParaRPr>
          </a:p>
          <a:p>
            <a:pPr marL="0" indent="0">
              <a:buNone/>
            </a:pPr>
            <a:r>
              <a:rPr lang="en-US" dirty="0" smtClean="0">
                <a:cs typeface="Franklin Gothic Book"/>
              </a:rPr>
              <a:t>Remember, you need a login to download them!</a:t>
            </a:r>
            <a:endParaRPr lang="en-US" dirty="0">
              <a:cs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1805277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Franklin Gothic Medium" charset="0"/>
              </a:rPr>
              <a:t>Communication Standards Updates</a:t>
            </a:r>
            <a:endParaRPr dirty="0">
              <a:latin typeface="Franklin Gothic Medium" charset="0"/>
            </a:endParaRPr>
          </a:p>
        </p:txBody>
      </p:sp>
      <p:sp>
        <p:nvSpPr>
          <p:cNvPr id="28" name="Content Placeholder 16"/>
          <p:cNvSpPr>
            <a:spLocks noGrp="1"/>
          </p:cNvSpPr>
          <p:nvPr>
            <p:ph sz="quarter" idx="10"/>
          </p:nvPr>
        </p:nvSpPr>
        <p:spPr>
          <a:xfrm>
            <a:off x="358775" y="1046163"/>
            <a:ext cx="8426450" cy="5370512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cs typeface="Franklin Gothic Book"/>
              </a:rPr>
              <a:t>The new page splits the logos over six separate pages:</a:t>
            </a:r>
          </a:p>
          <a:p>
            <a:pPr marL="0" indent="0">
              <a:buNone/>
            </a:pPr>
            <a:endParaRPr lang="en-US" dirty="0">
              <a:cs typeface="Franklin Gothic Book"/>
            </a:endParaRPr>
          </a:p>
          <a:p>
            <a:pPr marL="0" indent="0">
              <a:buNone/>
            </a:pPr>
            <a:endParaRPr lang="en-US" dirty="0" smtClean="0">
              <a:cs typeface="Franklin Gothic Book"/>
            </a:endParaRPr>
          </a:p>
          <a:p>
            <a:pPr marL="0" indent="0">
              <a:buNone/>
            </a:pPr>
            <a:endParaRPr lang="en-US" dirty="0">
              <a:cs typeface="Franklin Gothic Book"/>
            </a:endParaRPr>
          </a:p>
          <a:p>
            <a:pPr marL="0" indent="0">
              <a:buNone/>
            </a:pPr>
            <a:endParaRPr lang="en-US" dirty="0" smtClean="0">
              <a:cs typeface="Franklin Gothic Book"/>
            </a:endParaRPr>
          </a:p>
          <a:p>
            <a:pPr marL="0" indent="0">
              <a:buNone/>
            </a:pPr>
            <a:endParaRPr lang="en-US" dirty="0">
              <a:cs typeface="Franklin Gothic Book"/>
            </a:endParaRPr>
          </a:p>
          <a:p>
            <a:pPr marL="0" indent="0">
              <a:buNone/>
            </a:pPr>
            <a:endParaRPr lang="en-US" dirty="0" smtClean="0">
              <a:cs typeface="Franklin Gothic Book"/>
            </a:endParaRPr>
          </a:p>
          <a:p>
            <a:pPr marL="0" indent="0">
              <a:buNone/>
            </a:pPr>
            <a:endParaRPr lang="en-US" dirty="0">
              <a:cs typeface="Franklin Gothic Book"/>
            </a:endParaRPr>
          </a:p>
          <a:p>
            <a:pPr marL="0" indent="0">
              <a:buNone/>
            </a:pPr>
            <a:r>
              <a:rPr lang="en-US" dirty="0" smtClean="0">
                <a:cs typeface="Franklin Gothic Book"/>
              </a:rPr>
              <a:t>Why did we make that change?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7174" y="1934877"/>
            <a:ext cx="6149393" cy="2825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2803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Franklin Gothic Medium" charset="0"/>
              </a:rPr>
              <a:t>Communication Standards Updates</a:t>
            </a:r>
            <a:endParaRPr dirty="0">
              <a:latin typeface="Franklin Gothic Medium" charset="0"/>
            </a:endParaRPr>
          </a:p>
        </p:txBody>
      </p:sp>
      <p:sp>
        <p:nvSpPr>
          <p:cNvPr id="28" name="Content Placeholder 16"/>
          <p:cNvSpPr>
            <a:spLocks noGrp="1"/>
          </p:cNvSpPr>
          <p:nvPr>
            <p:ph sz="quarter" idx="10"/>
          </p:nvPr>
        </p:nvSpPr>
        <p:spPr>
          <a:xfrm>
            <a:off x="358775" y="1046163"/>
            <a:ext cx="8426450" cy="5370512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cs typeface="Franklin Gothic Book"/>
              </a:rPr>
              <a:t>The </a:t>
            </a:r>
            <a:r>
              <a:rPr lang="en-US" b="1" dirty="0" smtClean="0">
                <a:cs typeface="Franklin Gothic Book"/>
              </a:rPr>
              <a:t>CMS does not function </a:t>
            </a:r>
            <a:r>
              <a:rPr lang="en-US" dirty="0" smtClean="0">
                <a:cs typeface="Franklin Gothic Book"/>
              </a:rPr>
              <a:t>if you add too many paragraphs to one page. PA estimates this happens around 50 paragraphs. At this point:</a:t>
            </a:r>
          </a:p>
          <a:p>
            <a:pPr marL="0" indent="0">
              <a:buNone/>
            </a:pPr>
            <a:endParaRPr lang="en-US" dirty="0">
              <a:cs typeface="Franklin Gothic Book"/>
            </a:endParaRPr>
          </a:p>
          <a:p>
            <a:r>
              <a:rPr lang="en-US" dirty="0" smtClean="0">
                <a:cs typeface="Franklin Gothic Book"/>
              </a:rPr>
              <a:t>The linking tool stops functioning.</a:t>
            </a:r>
          </a:p>
          <a:p>
            <a:r>
              <a:rPr lang="en-US" dirty="0" smtClean="0">
                <a:cs typeface="Franklin Gothic Book"/>
              </a:rPr>
              <a:t>The page may hang when you try to save.</a:t>
            </a:r>
          </a:p>
          <a:p>
            <a:r>
              <a:rPr lang="en-US" dirty="0" smtClean="0">
                <a:cs typeface="Franklin Gothic Book"/>
              </a:rPr>
              <a:t>The page may become impossible to edit. Even trying to open the page or its workflow page may time out.</a:t>
            </a:r>
          </a:p>
          <a:p>
            <a:r>
              <a:rPr lang="en-US" dirty="0" smtClean="0">
                <a:cs typeface="Franklin Gothic Book"/>
              </a:rPr>
              <a:t>The </a:t>
            </a:r>
            <a:r>
              <a:rPr lang="en-US" b="1" dirty="0" smtClean="0">
                <a:cs typeface="Franklin Gothic Book"/>
              </a:rPr>
              <a:t>live</a:t>
            </a:r>
            <a:r>
              <a:rPr lang="en-US" dirty="0" smtClean="0">
                <a:cs typeface="Franklin Gothic Book"/>
              </a:rPr>
              <a:t> page may time out.</a:t>
            </a:r>
          </a:p>
          <a:p>
            <a:r>
              <a:rPr lang="en-US" dirty="0" smtClean="0">
                <a:cs typeface="Franklin Gothic Book"/>
              </a:rPr>
              <a:t>Data may be lost.</a:t>
            </a:r>
          </a:p>
        </p:txBody>
      </p:sp>
    </p:spTree>
    <p:extLst>
      <p:ext uri="{BB962C8B-B14F-4D97-AF65-F5344CB8AC3E}">
        <p14:creationId xmlns:p14="http://schemas.microsoft.com/office/powerpoint/2010/main" val="1664928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Franklin Gothic Medium" charset="0"/>
              </a:rPr>
              <a:t>Communication Standards Updates</a:t>
            </a:r>
            <a:endParaRPr dirty="0">
              <a:latin typeface="Franklin Gothic Medium" charset="0"/>
            </a:endParaRPr>
          </a:p>
        </p:txBody>
      </p:sp>
      <p:sp>
        <p:nvSpPr>
          <p:cNvPr id="28" name="Content Placeholder 16"/>
          <p:cNvSpPr>
            <a:spLocks noGrp="1"/>
          </p:cNvSpPr>
          <p:nvPr>
            <p:ph sz="quarter" idx="10"/>
          </p:nvPr>
        </p:nvSpPr>
        <p:spPr>
          <a:xfrm>
            <a:off x="358775" y="1046163"/>
            <a:ext cx="8426450" cy="5370512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cs typeface="Franklin Gothic Book"/>
              </a:rPr>
              <a:t>It’s time to update the Communication Standards Contacts page again!</a:t>
            </a:r>
          </a:p>
          <a:p>
            <a:pPr marL="0" indent="0">
              <a:buNone/>
            </a:pPr>
            <a:endParaRPr lang="en-US" dirty="0" smtClean="0">
              <a:cs typeface="Franklin Gothic Book"/>
            </a:endParaRPr>
          </a:p>
          <a:p>
            <a:pPr marL="0" indent="0">
              <a:buNone/>
            </a:pPr>
            <a:r>
              <a:rPr lang="en-US" dirty="0" smtClean="0">
                <a:cs typeface="Franklin Gothic Book"/>
              </a:rPr>
              <a:t>This page lists who is the official web coordinator and contractor for each office. It goes out of date very quickly!</a:t>
            </a:r>
          </a:p>
          <a:p>
            <a:pPr marL="0" indent="0">
              <a:buNone/>
            </a:pPr>
            <a:endParaRPr lang="en-US" dirty="0">
              <a:cs typeface="Franklin Gothic Book"/>
            </a:endParaRPr>
          </a:p>
          <a:p>
            <a:pPr marL="0" indent="0" algn="ctr">
              <a:buNone/>
            </a:pPr>
            <a:r>
              <a:rPr lang="en-US" dirty="0" smtClean="0">
                <a:cs typeface="Franklin Gothic Book"/>
                <a:hlinkClick r:id="rId2"/>
              </a:rPr>
              <a:t>energy.gov/</a:t>
            </a:r>
            <a:r>
              <a:rPr lang="en-US" dirty="0" err="1" smtClean="0">
                <a:cs typeface="Franklin Gothic Book"/>
                <a:hlinkClick r:id="rId2"/>
              </a:rPr>
              <a:t>eere</a:t>
            </a:r>
            <a:r>
              <a:rPr lang="en-US" dirty="0" smtClean="0">
                <a:cs typeface="Franklin Gothic Book"/>
                <a:hlinkClick r:id="rId2"/>
              </a:rPr>
              <a:t>/</a:t>
            </a:r>
            <a:r>
              <a:rPr lang="en-US" dirty="0" err="1" smtClean="0">
                <a:cs typeface="Franklin Gothic Book"/>
                <a:hlinkClick r:id="rId2"/>
              </a:rPr>
              <a:t>communicationstandards</a:t>
            </a:r>
            <a:r>
              <a:rPr lang="en-US" dirty="0" smtClean="0">
                <a:cs typeface="Franklin Gothic Book"/>
                <a:hlinkClick r:id="rId2"/>
              </a:rPr>
              <a:t>/</a:t>
            </a:r>
            <a:r>
              <a:rPr lang="en-US" dirty="0" err="1" smtClean="0">
                <a:cs typeface="Franklin Gothic Book"/>
                <a:hlinkClick r:id="rId2"/>
              </a:rPr>
              <a:t>eere</a:t>
            </a:r>
            <a:r>
              <a:rPr lang="en-US" dirty="0" smtClean="0">
                <a:cs typeface="Franklin Gothic Book"/>
                <a:hlinkClick r:id="rId2"/>
              </a:rPr>
              <a:t>-communications-contacts</a:t>
            </a:r>
            <a:r>
              <a:rPr lang="en-US" dirty="0" smtClean="0">
                <a:cs typeface="Franklin Gothic Book"/>
              </a:rPr>
              <a:t> </a:t>
            </a:r>
          </a:p>
          <a:p>
            <a:pPr marL="0" indent="0">
              <a:buNone/>
            </a:pPr>
            <a:endParaRPr lang="en-US" dirty="0">
              <a:cs typeface="Franklin Gothic Book"/>
            </a:endParaRPr>
          </a:p>
          <a:p>
            <a:pPr marL="0" indent="0">
              <a:buNone/>
            </a:pPr>
            <a:r>
              <a:rPr lang="en-US" dirty="0" smtClean="0">
                <a:cs typeface="Franklin Gothic Book"/>
              </a:rPr>
              <a:t>Send updates to </a:t>
            </a:r>
            <a:r>
              <a:rPr lang="en-US" dirty="0" smtClean="0">
                <a:cs typeface="Franklin Gothic Book"/>
                <a:hlinkClick r:id="rId3"/>
              </a:rPr>
              <a:t>elizabeth.spencer@nrel.gov</a:t>
            </a:r>
            <a:r>
              <a:rPr lang="en-US" dirty="0" smtClean="0">
                <a:cs typeface="Franklin Gothic Book"/>
              </a:rPr>
              <a:t>. </a:t>
            </a:r>
            <a:endParaRPr lang="en-US" dirty="0">
              <a:cs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531342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latin typeface="Franklin Gothic Medium" charset="0"/>
              </a:rPr>
              <a:t>Agenda: Happy 100</a:t>
            </a:r>
            <a:r>
              <a:rPr lang="en-US" sz="3200" baseline="30000" dirty="0" smtClean="0">
                <a:latin typeface="Franklin Gothic Medium" charset="0"/>
              </a:rPr>
              <a:t>th</a:t>
            </a:r>
            <a:r>
              <a:rPr lang="en-US" sz="3200" dirty="0" smtClean="0">
                <a:latin typeface="Franklin Gothic Medium" charset="0"/>
              </a:rPr>
              <a:t> Web Coordinators Meeting!</a:t>
            </a:r>
            <a:endParaRPr sz="3200" dirty="0">
              <a:latin typeface="Franklin Gothic Medium" charset="0"/>
            </a:endParaRPr>
          </a:p>
        </p:txBody>
      </p:sp>
      <p:sp>
        <p:nvSpPr>
          <p:cNvPr id="11266" name="Content Placeholder 16"/>
          <p:cNvSpPr>
            <a:spLocks noGrp="1"/>
          </p:cNvSpPr>
          <p:nvPr>
            <p:ph sz="quarter" idx="10"/>
          </p:nvPr>
        </p:nvSpPr>
        <p:spPr>
          <a:xfrm>
            <a:off x="358775" y="1046163"/>
            <a:ext cx="8426450" cy="5370512"/>
          </a:xfrm>
        </p:spPr>
        <p:txBody>
          <a:bodyPr/>
          <a:lstStyle/>
          <a:p>
            <a:r>
              <a:rPr lang="en-US" sz="2400" dirty="0">
                <a:solidFill>
                  <a:schemeClr val="accent5"/>
                </a:solidFill>
                <a:cs typeface="Franklin Gothic Book"/>
              </a:rPr>
              <a:t>Around the </a:t>
            </a:r>
            <a:r>
              <a:rPr lang="en-US" sz="2400" dirty="0" smtClean="0">
                <a:solidFill>
                  <a:schemeClr val="accent5"/>
                </a:solidFill>
                <a:cs typeface="Franklin Gothic Book"/>
              </a:rPr>
              <a:t>room </a:t>
            </a:r>
            <a:r>
              <a:rPr lang="mr-IN" sz="2400" dirty="0" smtClean="0">
                <a:solidFill>
                  <a:schemeClr val="accent5"/>
                </a:solidFill>
                <a:cs typeface="Franklin Gothic Book"/>
              </a:rPr>
              <a:t>–</a:t>
            </a:r>
            <a:r>
              <a:rPr lang="en-US" sz="2400" dirty="0" smtClean="0">
                <a:solidFill>
                  <a:schemeClr val="accent5"/>
                </a:solidFill>
                <a:cs typeface="Franklin Gothic Book"/>
              </a:rPr>
              <a:t> Alex, Carolyn</a:t>
            </a:r>
          </a:p>
          <a:p>
            <a:r>
              <a:rPr lang="en-US" sz="2400" dirty="0">
                <a:solidFill>
                  <a:schemeClr val="tx1"/>
                </a:solidFill>
                <a:cs typeface="Franklin Gothic Book"/>
              </a:rPr>
              <a:t>Deprecated Fields &amp; Disaster Recovery </a:t>
            </a:r>
            <a:r>
              <a:rPr lang="mr-IN" sz="2400" dirty="0">
                <a:solidFill>
                  <a:schemeClr val="tx1"/>
                </a:solidFill>
                <a:cs typeface="Franklin Gothic Book"/>
              </a:rPr>
              <a:t>–</a:t>
            </a:r>
            <a:r>
              <a:rPr lang="en-US" sz="2400" dirty="0">
                <a:solidFill>
                  <a:schemeClr val="tx1"/>
                </a:solidFill>
                <a:cs typeface="Franklin Gothic Book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cs typeface="Franklin Gothic Book"/>
              </a:rPr>
              <a:t>Atiq</a:t>
            </a:r>
            <a:endParaRPr lang="en-US" sz="2400" dirty="0" smtClean="0">
              <a:solidFill>
                <a:schemeClr val="tx1"/>
              </a:solidFill>
              <a:cs typeface="Franklin Gothic Book"/>
            </a:endParaRPr>
          </a:p>
          <a:p>
            <a:r>
              <a:rPr lang="en-US" sz="2400" dirty="0" smtClean="0">
                <a:solidFill>
                  <a:schemeClr val="tx1"/>
                </a:solidFill>
                <a:cs typeface="Franklin Gothic Book"/>
              </a:rPr>
              <a:t>Drew’s Views </a:t>
            </a:r>
            <a:r>
              <a:rPr lang="mr-IN" sz="2400" dirty="0" smtClean="0">
                <a:solidFill>
                  <a:schemeClr val="tx1"/>
                </a:solidFill>
                <a:cs typeface="Franklin Gothic Book"/>
              </a:rPr>
              <a:t>–</a:t>
            </a:r>
            <a:r>
              <a:rPr lang="en-US" sz="2400" dirty="0" smtClean="0">
                <a:solidFill>
                  <a:schemeClr val="tx1"/>
                </a:solidFill>
                <a:cs typeface="Franklin Gothic Book"/>
              </a:rPr>
              <a:t> Drew Bittner</a:t>
            </a:r>
          </a:p>
          <a:p>
            <a:r>
              <a:rPr lang="en-US" sz="2400" dirty="0" smtClean="0"/>
              <a:t>Crazy Egg Findings </a:t>
            </a:r>
            <a:r>
              <a:rPr lang="mr-IN" sz="2400" dirty="0" smtClean="0"/>
              <a:t>–</a:t>
            </a:r>
            <a:r>
              <a:rPr lang="en-US" sz="2400" dirty="0" smtClean="0"/>
              <a:t> Adrienne, Greg, David </a:t>
            </a:r>
          </a:p>
          <a:p>
            <a:pPr lvl="1"/>
            <a:r>
              <a:rPr lang="en-US" dirty="0" smtClean="0"/>
              <a:t>EERE home</a:t>
            </a:r>
          </a:p>
          <a:p>
            <a:pPr lvl="1"/>
            <a:r>
              <a:rPr lang="en-US" dirty="0" smtClean="0"/>
              <a:t>FEMP</a:t>
            </a:r>
          </a:p>
          <a:p>
            <a:pPr lvl="1"/>
            <a:r>
              <a:rPr lang="en-US" dirty="0" err="1" smtClean="0"/>
              <a:t>SunShot</a:t>
            </a:r>
            <a:endParaRPr lang="en-US" dirty="0" smtClean="0"/>
          </a:p>
          <a:p>
            <a:r>
              <a:rPr lang="en-US" sz="2400" dirty="0"/>
              <a:t>Communication</a:t>
            </a:r>
            <a:r>
              <a:rPr lang="en-US" sz="2400" dirty="0" smtClean="0"/>
              <a:t> </a:t>
            </a:r>
            <a:r>
              <a:rPr lang="en-US" sz="2400" dirty="0"/>
              <a:t>Standards updates </a:t>
            </a:r>
            <a:r>
              <a:rPr lang="mr-IN" sz="2400" dirty="0" smtClean="0"/>
              <a:t>–</a:t>
            </a:r>
            <a:r>
              <a:rPr lang="en-US" sz="2400" dirty="0" smtClean="0"/>
              <a:t> Elizabeth</a:t>
            </a:r>
          </a:p>
          <a:p>
            <a:r>
              <a:rPr lang="en-US" sz="2400" dirty="0" err="1" smtClean="0"/>
              <a:t>GovDelivery</a:t>
            </a:r>
            <a:r>
              <a:rPr lang="en-US" sz="2400" dirty="0" smtClean="0"/>
              <a:t> updates </a:t>
            </a:r>
            <a:r>
              <a:rPr lang="mr-IN" sz="2400" dirty="0" smtClean="0"/>
              <a:t>–</a:t>
            </a:r>
            <a:r>
              <a:rPr lang="en-US" sz="2400" dirty="0" smtClean="0"/>
              <a:t> Elizabeth</a:t>
            </a:r>
          </a:p>
          <a:p>
            <a:r>
              <a:rPr lang="en-US" sz="2400" dirty="0" smtClean="0">
                <a:solidFill>
                  <a:schemeClr val="tx1"/>
                </a:solidFill>
                <a:cs typeface="Franklin Gothic Book"/>
              </a:rPr>
              <a:t>Energy </a:t>
            </a:r>
            <a:r>
              <a:rPr lang="en-US" sz="2400" dirty="0">
                <a:solidFill>
                  <a:schemeClr val="tx1"/>
                </a:solidFill>
                <a:cs typeface="Franklin Gothic Book"/>
              </a:rPr>
              <a:t>Saver </a:t>
            </a:r>
            <a:r>
              <a:rPr lang="en-US" sz="2400" dirty="0" smtClean="0">
                <a:solidFill>
                  <a:schemeClr val="tx1"/>
                </a:solidFill>
                <a:cs typeface="Franklin Gothic Book"/>
              </a:rPr>
              <a:t>promotion </a:t>
            </a:r>
            <a:r>
              <a:rPr lang="mr-IN" sz="2400" dirty="0">
                <a:solidFill>
                  <a:schemeClr val="tx1"/>
                </a:solidFill>
                <a:cs typeface="Franklin Gothic Book"/>
              </a:rPr>
              <a:t>–</a:t>
            </a:r>
            <a:r>
              <a:rPr lang="en-US" sz="2400" dirty="0">
                <a:solidFill>
                  <a:schemeClr val="tx1"/>
                </a:solidFill>
                <a:cs typeface="Franklin Gothic Book"/>
              </a:rPr>
              <a:t> Adrienne </a:t>
            </a:r>
            <a:endParaRPr lang="en-US" sz="2400" dirty="0"/>
          </a:p>
          <a:p>
            <a:r>
              <a:rPr lang="en-US" sz="2400" dirty="0" smtClean="0"/>
              <a:t>DOE Web Council updates -- Carolyn</a:t>
            </a:r>
          </a:p>
          <a:p>
            <a:endParaRPr lang="en-US" dirty="0" smtClean="0">
              <a:cs typeface="Franklin Gothic Book"/>
            </a:endParaRPr>
          </a:p>
          <a:p>
            <a:endParaRPr lang="en-US" dirty="0">
              <a:cs typeface="Franklin Gothic Book"/>
            </a:endParaRPr>
          </a:p>
          <a:p>
            <a:endParaRPr lang="en-US" dirty="0">
              <a:cs typeface="Franklin Gothic Book"/>
            </a:endParaRPr>
          </a:p>
          <a:p>
            <a:endParaRPr lang="en-US" dirty="0">
              <a:cs typeface="Franklin Gothic Boo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latin typeface="Franklin Gothic Medium" charset="0"/>
              </a:rPr>
              <a:t>Agenda: Happy 100</a:t>
            </a:r>
            <a:r>
              <a:rPr lang="en-US" sz="3200" baseline="30000" dirty="0" smtClean="0">
                <a:latin typeface="Franklin Gothic Medium" charset="0"/>
              </a:rPr>
              <a:t>th</a:t>
            </a:r>
            <a:r>
              <a:rPr lang="en-US" sz="3200" dirty="0" smtClean="0">
                <a:latin typeface="Franklin Gothic Medium" charset="0"/>
              </a:rPr>
              <a:t> Web Coordinators Meeting!</a:t>
            </a:r>
            <a:endParaRPr sz="3200" dirty="0">
              <a:latin typeface="Franklin Gothic Medium" charset="0"/>
            </a:endParaRPr>
          </a:p>
        </p:txBody>
      </p:sp>
      <p:sp>
        <p:nvSpPr>
          <p:cNvPr id="11266" name="Content Placeholder 16"/>
          <p:cNvSpPr>
            <a:spLocks noGrp="1"/>
          </p:cNvSpPr>
          <p:nvPr>
            <p:ph sz="quarter" idx="10"/>
          </p:nvPr>
        </p:nvSpPr>
        <p:spPr>
          <a:xfrm>
            <a:off x="358775" y="1046163"/>
            <a:ext cx="8426450" cy="5370512"/>
          </a:xfrm>
        </p:spPr>
        <p:txBody>
          <a:bodyPr/>
          <a:lstStyle/>
          <a:p>
            <a:r>
              <a:rPr lang="en-US" sz="2400" dirty="0">
                <a:solidFill>
                  <a:schemeClr val="tx1"/>
                </a:solidFill>
                <a:cs typeface="Franklin Gothic Book"/>
              </a:rPr>
              <a:t>Around the </a:t>
            </a:r>
            <a:r>
              <a:rPr lang="en-US" sz="2400" dirty="0" smtClean="0">
                <a:solidFill>
                  <a:schemeClr val="tx1"/>
                </a:solidFill>
                <a:cs typeface="Franklin Gothic Book"/>
              </a:rPr>
              <a:t>room </a:t>
            </a:r>
            <a:r>
              <a:rPr lang="mr-IN" sz="2400" dirty="0" smtClean="0">
                <a:solidFill>
                  <a:schemeClr val="tx1"/>
                </a:solidFill>
                <a:cs typeface="Franklin Gothic Book"/>
              </a:rPr>
              <a:t>–</a:t>
            </a:r>
            <a:r>
              <a:rPr lang="en-US" sz="2400" dirty="0" smtClean="0">
                <a:solidFill>
                  <a:schemeClr val="tx1"/>
                </a:solidFill>
                <a:cs typeface="Franklin Gothic Book"/>
              </a:rPr>
              <a:t> Alex, Carolyn</a:t>
            </a:r>
          </a:p>
          <a:p>
            <a:r>
              <a:rPr lang="en-US" sz="2400" dirty="0">
                <a:solidFill>
                  <a:schemeClr val="tx1"/>
                </a:solidFill>
                <a:cs typeface="Franklin Gothic Book"/>
              </a:rPr>
              <a:t>Deprecated Fields &amp; Disaster Recovery </a:t>
            </a:r>
            <a:r>
              <a:rPr lang="mr-IN" sz="2400" dirty="0">
                <a:solidFill>
                  <a:schemeClr val="tx1"/>
                </a:solidFill>
                <a:cs typeface="Franklin Gothic Book"/>
              </a:rPr>
              <a:t>–</a:t>
            </a:r>
            <a:r>
              <a:rPr lang="en-US" sz="2400" dirty="0">
                <a:solidFill>
                  <a:schemeClr val="tx1"/>
                </a:solidFill>
                <a:cs typeface="Franklin Gothic Book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cs typeface="Franklin Gothic Book"/>
              </a:rPr>
              <a:t>Atiq</a:t>
            </a:r>
            <a:endParaRPr lang="en-US" sz="2400" dirty="0" smtClean="0">
              <a:solidFill>
                <a:schemeClr val="tx1"/>
              </a:solidFill>
              <a:cs typeface="Franklin Gothic Book"/>
            </a:endParaRPr>
          </a:p>
          <a:p>
            <a:r>
              <a:rPr lang="en-US" sz="2400" dirty="0" smtClean="0">
                <a:solidFill>
                  <a:schemeClr val="tx1"/>
                </a:solidFill>
                <a:cs typeface="Franklin Gothic Book"/>
              </a:rPr>
              <a:t>Drew’s Views </a:t>
            </a:r>
            <a:r>
              <a:rPr lang="mr-IN" sz="2400" dirty="0" smtClean="0">
                <a:solidFill>
                  <a:schemeClr val="tx1"/>
                </a:solidFill>
                <a:cs typeface="Franklin Gothic Book"/>
              </a:rPr>
              <a:t>–</a:t>
            </a:r>
            <a:r>
              <a:rPr lang="en-US" sz="2400" dirty="0" smtClean="0">
                <a:solidFill>
                  <a:schemeClr val="tx1"/>
                </a:solidFill>
                <a:cs typeface="Franklin Gothic Book"/>
              </a:rPr>
              <a:t> Drew Bittner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Crazy Egg Findings </a:t>
            </a:r>
            <a:r>
              <a:rPr lang="mr-IN" sz="2400" dirty="0" smtClean="0">
                <a:solidFill>
                  <a:schemeClr val="tx1"/>
                </a:solidFill>
              </a:rPr>
              <a:t>–</a:t>
            </a:r>
            <a:r>
              <a:rPr lang="en-US" sz="2400" dirty="0" smtClean="0">
                <a:solidFill>
                  <a:schemeClr val="tx1"/>
                </a:solidFill>
              </a:rPr>
              <a:t> Adrienne, Greg, David 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EERE home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FEMP</a:t>
            </a:r>
          </a:p>
          <a:p>
            <a:pPr lvl="1"/>
            <a:r>
              <a:rPr lang="en-US" dirty="0" err="1" smtClean="0">
                <a:solidFill>
                  <a:schemeClr val="tx1"/>
                </a:solidFill>
              </a:rPr>
              <a:t>SunShot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sz="2400" dirty="0">
                <a:solidFill>
                  <a:schemeClr val="tx1"/>
                </a:solidFill>
              </a:rPr>
              <a:t>Communication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>
                <a:solidFill>
                  <a:schemeClr val="tx1"/>
                </a:solidFill>
              </a:rPr>
              <a:t>Standards updates </a:t>
            </a:r>
            <a:r>
              <a:rPr lang="mr-IN" sz="2400" dirty="0" smtClean="0">
                <a:solidFill>
                  <a:schemeClr val="tx1"/>
                </a:solidFill>
              </a:rPr>
              <a:t>–</a:t>
            </a:r>
            <a:r>
              <a:rPr lang="en-US" sz="2400" dirty="0" smtClean="0">
                <a:solidFill>
                  <a:schemeClr val="tx1"/>
                </a:solidFill>
              </a:rPr>
              <a:t> Elizabeth</a:t>
            </a:r>
          </a:p>
          <a:p>
            <a:r>
              <a:rPr lang="en-US" sz="2400" dirty="0" err="1" smtClean="0">
                <a:solidFill>
                  <a:schemeClr val="accent5"/>
                </a:solidFill>
              </a:rPr>
              <a:t>GovDelivery</a:t>
            </a:r>
            <a:r>
              <a:rPr lang="en-US" sz="2400" dirty="0" smtClean="0">
                <a:solidFill>
                  <a:schemeClr val="accent5"/>
                </a:solidFill>
              </a:rPr>
              <a:t> updates </a:t>
            </a:r>
            <a:r>
              <a:rPr lang="mr-IN" sz="2400" dirty="0" smtClean="0">
                <a:solidFill>
                  <a:schemeClr val="accent5"/>
                </a:solidFill>
              </a:rPr>
              <a:t>–</a:t>
            </a:r>
            <a:r>
              <a:rPr lang="en-US" sz="2400" dirty="0" smtClean="0">
                <a:solidFill>
                  <a:schemeClr val="accent5"/>
                </a:solidFill>
              </a:rPr>
              <a:t> Elizabeth</a:t>
            </a:r>
          </a:p>
          <a:p>
            <a:r>
              <a:rPr lang="en-US" sz="2400" dirty="0" smtClean="0">
                <a:solidFill>
                  <a:schemeClr val="tx1"/>
                </a:solidFill>
                <a:cs typeface="Franklin Gothic Book"/>
              </a:rPr>
              <a:t>Energy </a:t>
            </a:r>
            <a:r>
              <a:rPr lang="en-US" sz="2400" dirty="0">
                <a:solidFill>
                  <a:schemeClr val="tx1"/>
                </a:solidFill>
                <a:cs typeface="Franklin Gothic Book"/>
              </a:rPr>
              <a:t>Saver </a:t>
            </a:r>
            <a:r>
              <a:rPr lang="en-US" sz="2400" dirty="0" smtClean="0">
                <a:solidFill>
                  <a:schemeClr val="tx1"/>
                </a:solidFill>
                <a:cs typeface="Franklin Gothic Book"/>
              </a:rPr>
              <a:t>promotion </a:t>
            </a:r>
            <a:r>
              <a:rPr lang="mr-IN" sz="2400" dirty="0">
                <a:solidFill>
                  <a:schemeClr val="tx1"/>
                </a:solidFill>
                <a:cs typeface="Franklin Gothic Book"/>
              </a:rPr>
              <a:t>–</a:t>
            </a:r>
            <a:r>
              <a:rPr lang="en-US" sz="2400" dirty="0">
                <a:solidFill>
                  <a:schemeClr val="tx1"/>
                </a:solidFill>
                <a:cs typeface="Franklin Gothic Book"/>
              </a:rPr>
              <a:t> Adrienne </a:t>
            </a:r>
            <a:endParaRPr lang="en-US" sz="2400" dirty="0"/>
          </a:p>
          <a:p>
            <a:r>
              <a:rPr lang="en-US" sz="2400" dirty="0" smtClean="0"/>
              <a:t>DOE Web Council updates -- Carolyn</a:t>
            </a:r>
          </a:p>
          <a:p>
            <a:endParaRPr lang="en-US" dirty="0" smtClean="0">
              <a:cs typeface="Franklin Gothic Book"/>
            </a:endParaRPr>
          </a:p>
          <a:p>
            <a:endParaRPr lang="en-US" dirty="0">
              <a:cs typeface="Franklin Gothic Book"/>
            </a:endParaRPr>
          </a:p>
          <a:p>
            <a:endParaRPr lang="en-US" dirty="0">
              <a:cs typeface="Franklin Gothic Book"/>
            </a:endParaRPr>
          </a:p>
          <a:p>
            <a:endParaRPr lang="en-US" dirty="0">
              <a:cs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122311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Franklin Gothic Medium" charset="0"/>
              </a:rPr>
              <a:t>GovDelivery Updates</a:t>
            </a:r>
            <a:endParaRPr dirty="0">
              <a:latin typeface="Franklin Gothic Medium" charset="0"/>
            </a:endParaRPr>
          </a:p>
        </p:txBody>
      </p:sp>
      <p:sp>
        <p:nvSpPr>
          <p:cNvPr id="28" name="Content Placeholder 16"/>
          <p:cNvSpPr>
            <a:spLocks noGrp="1"/>
          </p:cNvSpPr>
          <p:nvPr>
            <p:ph sz="quarter" idx="10"/>
          </p:nvPr>
        </p:nvSpPr>
        <p:spPr>
          <a:xfrm>
            <a:off x="358775" y="1046163"/>
            <a:ext cx="8426450" cy="5370512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cs typeface="Franklin Gothic Book"/>
              </a:rPr>
              <a:t>GovDelivery has a feature called “Featured Content”—and you might want to use it!</a:t>
            </a:r>
          </a:p>
          <a:p>
            <a:pPr marL="0" indent="0">
              <a:buNone/>
            </a:pPr>
            <a:endParaRPr lang="en-US" dirty="0" smtClean="0">
              <a:cs typeface="Franklin Gothic Book"/>
            </a:endParaRPr>
          </a:p>
          <a:p>
            <a:r>
              <a:rPr lang="en-US" dirty="0" smtClean="0">
                <a:cs typeface="Franklin Gothic Book"/>
              </a:rPr>
              <a:t>Lets you feature specific email lists</a:t>
            </a:r>
          </a:p>
          <a:p>
            <a:r>
              <a:rPr lang="en-US" dirty="0" smtClean="0">
                <a:cs typeface="Franklin Gothic Book"/>
              </a:rPr>
              <a:t>These are prioritized to get </a:t>
            </a:r>
            <a:r>
              <a:rPr lang="en-US" b="1" dirty="0" smtClean="0">
                <a:cs typeface="Franklin Gothic Book"/>
              </a:rPr>
              <a:t>network referrals</a:t>
            </a:r>
            <a:r>
              <a:rPr lang="en-US" dirty="0" smtClean="0">
                <a:cs typeface="Franklin Gothic Book"/>
              </a:rPr>
              <a:t>—referrals you get when someone signs up for a different list and gets your list suggested, too.</a:t>
            </a:r>
          </a:p>
          <a:p>
            <a:r>
              <a:rPr lang="en-US" dirty="0" smtClean="0">
                <a:cs typeface="Franklin Gothic Book"/>
              </a:rPr>
              <a:t>Only account administrators (like Elizabeth Spencer) can add lists—so tell us when you want to promote them!</a:t>
            </a:r>
          </a:p>
        </p:txBody>
      </p:sp>
    </p:spTree>
    <p:extLst>
      <p:ext uri="{BB962C8B-B14F-4D97-AF65-F5344CB8AC3E}">
        <p14:creationId xmlns:p14="http://schemas.microsoft.com/office/powerpoint/2010/main" val="3201179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Franklin Gothic Medium" charset="0"/>
              </a:rPr>
              <a:t>GovDelivery Updates</a:t>
            </a:r>
            <a:endParaRPr dirty="0">
              <a:latin typeface="Franklin Gothic Medium" charset="0"/>
            </a:endParaRPr>
          </a:p>
        </p:txBody>
      </p:sp>
      <p:sp>
        <p:nvSpPr>
          <p:cNvPr id="11" name="Content Placeholder 16"/>
          <p:cNvSpPr>
            <a:spLocks noGrp="1"/>
          </p:cNvSpPr>
          <p:nvPr>
            <p:ph sz="quarter" idx="10"/>
          </p:nvPr>
        </p:nvSpPr>
        <p:spPr>
          <a:xfrm>
            <a:off x="358775" y="1046163"/>
            <a:ext cx="8426450" cy="5370512"/>
          </a:xfrm>
        </p:spPr>
        <p:txBody>
          <a:bodyPr/>
          <a:lstStyle/>
          <a:p>
            <a:pPr marL="0" indent="0" algn="ctr">
              <a:buNone/>
            </a:pPr>
            <a:endParaRPr lang="en-US" sz="2800" dirty="0" smtClean="0">
              <a:cs typeface="Franklin Gothic Book"/>
            </a:endParaRPr>
          </a:p>
          <a:p>
            <a:pPr marL="0" indent="0" algn="ctr">
              <a:buNone/>
            </a:pPr>
            <a:endParaRPr lang="en-US" sz="2800" dirty="0">
              <a:cs typeface="Franklin Gothic Book"/>
            </a:endParaRPr>
          </a:p>
          <a:p>
            <a:pPr marL="0" indent="0" algn="ctr">
              <a:buNone/>
            </a:pPr>
            <a:r>
              <a:rPr lang="en-US" sz="2800" dirty="0" smtClean="0">
                <a:cs typeface="Franklin Gothic Book"/>
              </a:rPr>
              <a:t>Questions?</a:t>
            </a:r>
          </a:p>
          <a:p>
            <a:pPr marL="0" indent="0" algn="ctr">
              <a:buNone/>
            </a:pPr>
            <a:r>
              <a:rPr lang="en-US" sz="2800" dirty="0" smtClean="0">
                <a:cs typeface="Franklin Gothic Book"/>
              </a:rPr>
              <a:t>Contact </a:t>
            </a:r>
            <a:r>
              <a:rPr lang="en-US" sz="2800" dirty="0" smtClean="0">
                <a:cs typeface="Franklin Gothic Book"/>
                <a:hlinkClick r:id="rId2"/>
              </a:rPr>
              <a:t>elizabeth.spencer@nrel.gov</a:t>
            </a:r>
            <a:r>
              <a:rPr lang="en-US" sz="2800" dirty="0" smtClean="0">
                <a:cs typeface="Franklin Gothic Book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357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latin typeface="Franklin Gothic Medium" charset="0"/>
              </a:rPr>
              <a:t>Agenda: Happy 100</a:t>
            </a:r>
            <a:r>
              <a:rPr lang="en-US" sz="3200" baseline="30000" dirty="0" smtClean="0">
                <a:latin typeface="Franklin Gothic Medium" charset="0"/>
              </a:rPr>
              <a:t>th</a:t>
            </a:r>
            <a:r>
              <a:rPr lang="en-US" sz="3200" dirty="0" smtClean="0">
                <a:latin typeface="Franklin Gothic Medium" charset="0"/>
              </a:rPr>
              <a:t> Web Coordinators Meeting!</a:t>
            </a:r>
            <a:endParaRPr sz="3200" dirty="0">
              <a:latin typeface="Franklin Gothic Medium" charset="0"/>
            </a:endParaRPr>
          </a:p>
        </p:txBody>
      </p:sp>
      <p:sp>
        <p:nvSpPr>
          <p:cNvPr id="11266" name="Content Placeholder 16"/>
          <p:cNvSpPr>
            <a:spLocks noGrp="1"/>
          </p:cNvSpPr>
          <p:nvPr>
            <p:ph sz="quarter" idx="10"/>
          </p:nvPr>
        </p:nvSpPr>
        <p:spPr>
          <a:xfrm>
            <a:off x="358775" y="1046163"/>
            <a:ext cx="8426450" cy="5370512"/>
          </a:xfrm>
        </p:spPr>
        <p:txBody>
          <a:bodyPr/>
          <a:lstStyle/>
          <a:p>
            <a:r>
              <a:rPr lang="en-US" sz="2400" dirty="0">
                <a:solidFill>
                  <a:schemeClr val="tx1"/>
                </a:solidFill>
                <a:cs typeface="Franklin Gothic Book"/>
              </a:rPr>
              <a:t>Around the </a:t>
            </a:r>
            <a:r>
              <a:rPr lang="en-US" sz="2400" dirty="0" smtClean="0">
                <a:solidFill>
                  <a:schemeClr val="tx1"/>
                </a:solidFill>
                <a:cs typeface="Franklin Gothic Book"/>
              </a:rPr>
              <a:t>room </a:t>
            </a:r>
            <a:r>
              <a:rPr lang="mr-IN" sz="2400" dirty="0" smtClean="0">
                <a:solidFill>
                  <a:schemeClr val="tx1"/>
                </a:solidFill>
                <a:cs typeface="Franklin Gothic Book"/>
              </a:rPr>
              <a:t>–</a:t>
            </a:r>
            <a:r>
              <a:rPr lang="en-US" sz="2400" dirty="0" smtClean="0">
                <a:solidFill>
                  <a:schemeClr val="tx1"/>
                </a:solidFill>
                <a:cs typeface="Franklin Gothic Book"/>
              </a:rPr>
              <a:t> Alex, Carolyn</a:t>
            </a:r>
          </a:p>
          <a:p>
            <a:r>
              <a:rPr lang="en-US" sz="2400" dirty="0">
                <a:solidFill>
                  <a:schemeClr val="tx1"/>
                </a:solidFill>
                <a:cs typeface="Franklin Gothic Book"/>
              </a:rPr>
              <a:t>Deprecated Fields &amp; Disaster Recovery </a:t>
            </a:r>
            <a:r>
              <a:rPr lang="mr-IN" sz="2400" dirty="0">
                <a:solidFill>
                  <a:schemeClr val="tx1"/>
                </a:solidFill>
                <a:cs typeface="Franklin Gothic Book"/>
              </a:rPr>
              <a:t>–</a:t>
            </a:r>
            <a:r>
              <a:rPr lang="en-US" sz="2400" dirty="0">
                <a:solidFill>
                  <a:schemeClr val="tx1"/>
                </a:solidFill>
                <a:cs typeface="Franklin Gothic Book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cs typeface="Franklin Gothic Book"/>
              </a:rPr>
              <a:t>Atiq</a:t>
            </a:r>
            <a:endParaRPr lang="en-US" sz="2400" dirty="0" smtClean="0">
              <a:solidFill>
                <a:schemeClr val="tx1"/>
              </a:solidFill>
              <a:cs typeface="Franklin Gothic Book"/>
            </a:endParaRPr>
          </a:p>
          <a:p>
            <a:r>
              <a:rPr lang="en-US" sz="2400" dirty="0" smtClean="0">
                <a:solidFill>
                  <a:schemeClr val="tx1"/>
                </a:solidFill>
                <a:cs typeface="Franklin Gothic Book"/>
              </a:rPr>
              <a:t>Drew’s Views </a:t>
            </a:r>
            <a:r>
              <a:rPr lang="mr-IN" sz="2400" dirty="0" smtClean="0">
                <a:solidFill>
                  <a:schemeClr val="tx1"/>
                </a:solidFill>
                <a:cs typeface="Franklin Gothic Book"/>
              </a:rPr>
              <a:t>–</a:t>
            </a:r>
            <a:r>
              <a:rPr lang="en-US" sz="2400" dirty="0" smtClean="0">
                <a:solidFill>
                  <a:schemeClr val="tx1"/>
                </a:solidFill>
                <a:cs typeface="Franklin Gothic Book"/>
              </a:rPr>
              <a:t> Drew Bittner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Crazy Egg Findings </a:t>
            </a:r>
            <a:r>
              <a:rPr lang="mr-IN" sz="2400" dirty="0" smtClean="0">
                <a:solidFill>
                  <a:schemeClr val="tx1"/>
                </a:solidFill>
              </a:rPr>
              <a:t>–</a:t>
            </a:r>
            <a:r>
              <a:rPr lang="en-US" sz="2400" dirty="0" smtClean="0">
                <a:solidFill>
                  <a:schemeClr val="tx1"/>
                </a:solidFill>
              </a:rPr>
              <a:t> Adrienne, Greg, David 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EERE home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FEMP</a:t>
            </a:r>
          </a:p>
          <a:p>
            <a:pPr lvl="1"/>
            <a:r>
              <a:rPr lang="en-US" dirty="0" err="1" smtClean="0">
                <a:solidFill>
                  <a:schemeClr val="tx1"/>
                </a:solidFill>
              </a:rPr>
              <a:t>SunShot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sz="2400" dirty="0">
                <a:solidFill>
                  <a:schemeClr val="tx1"/>
                </a:solidFill>
              </a:rPr>
              <a:t>Communication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>
                <a:solidFill>
                  <a:schemeClr val="tx1"/>
                </a:solidFill>
              </a:rPr>
              <a:t>Standards updates </a:t>
            </a:r>
            <a:r>
              <a:rPr lang="mr-IN" sz="2400" dirty="0" smtClean="0">
                <a:solidFill>
                  <a:schemeClr val="tx1"/>
                </a:solidFill>
              </a:rPr>
              <a:t>–</a:t>
            </a:r>
            <a:r>
              <a:rPr lang="en-US" sz="2400" dirty="0" smtClean="0">
                <a:solidFill>
                  <a:schemeClr val="tx1"/>
                </a:solidFill>
              </a:rPr>
              <a:t> Elizabeth</a:t>
            </a:r>
          </a:p>
          <a:p>
            <a:r>
              <a:rPr lang="en-US" sz="2400" dirty="0" err="1" smtClean="0">
                <a:solidFill>
                  <a:schemeClr val="tx1"/>
                </a:solidFill>
              </a:rPr>
              <a:t>GovDelivery</a:t>
            </a:r>
            <a:r>
              <a:rPr lang="en-US" sz="2400" dirty="0" smtClean="0">
                <a:solidFill>
                  <a:schemeClr val="tx1"/>
                </a:solidFill>
              </a:rPr>
              <a:t> updates </a:t>
            </a:r>
            <a:r>
              <a:rPr lang="mr-IN" sz="2400" dirty="0" smtClean="0">
                <a:solidFill>
                  <a:schemeClr val="tx1"/>
                </a:solidFill>
              </a:rPr>
              <a:t>–</a:t>
            </a:r>
            <a:r>
              <a:rPr lang="en-US" sz="2400" dirty="0" smtClean="0">
                <a:solidFill>
                  <a:schemeClr val="tx1"/>
                </a:solidFill>
              </a:rPr>
              <a:t> Elizabeth</a:t>
            </a:r>
          </a:p>
          <a:p>
            <a:r>
              <a:rPr lang="en-US" sz="2400" dirty="0" smtClean="0">
                <a:solidFill>
                  <a:schemeClr val="accent5"/>
                </a:solidFill>
                <a:cs typeface="Franklin Gothic Book"/>
              </a:rPr>
              <a:t>Energy </a:t>
            </a:r>
            <a:r>
              <a:rPr lang="en-US" sz="2400" dirty="0">
                <a:solidFill>
                  <a:schemeClr val="accent5"/>
                </a:solidFill>
                <a:cs typeface="Franklin Gothic Book"/>
              </a:rPr>
              <a:t>Saver </a:t>
            </a:r>
            <a:r>
              <a:rPr lang="en-US" sz="2400" dirty="0" smtClean="0">
                <a:solidFill>
                  <a:schemeClr val="accent5"/>
                </a:solidFill>
                <a:cs typeface="Franklin Gothic Book"/>
              </a:rPr>
              <a:t>promotion </a:t>
            </a:r>
            <a:r>
              <a:rPr lang="mr-IN" sz="2400" dirty="0">
                <a:solidFill>
                  <a:schemeClr val="accent5"/>
                </a:solidFill>
                <a:cs typeface="Franklin Gothic Book"/>
              </a:rPr>
              <a:t>–</a:t>
            </a:r>
            <a:r>
              <a:rPr lang="en-US" sz="2400" dirty="0">
                <a:solidFill>
                  <a:schemeClr val="accent5"/>
                </a:solidFill>
                <a:cs typeface="Franklin Gothic Book"/>
              </a:rPr>
              <a:t> </a:t>
            </a:r>
            <a:r>
              <a:rPr lang="en-US" sz="2400" dirty="0" smtClean="0">
                <a:solidFill>
                  <a:schemeClr val="accent5"/>
                </a:solidFill>
                <a:cs typeface="Franklin Gothic Book"/>
              </a:rPr>
              <a:t>Adrienne</a:t>
            </a:r>
            <a:endParaRPr lang="en-US" sz="2400" dirty="0">
              <a:solidFill>
                <a:schemeClr val="accent5"/>
              </a:solidFill>
            </a:endParaRPr>
          </a:p>
          <a:p>
            <a:r>
              <a:rPr lang="en-US" sz="2400" dirty="0" smtClean="0"/>
              <a:t>DOE Web Council updates -- Carolyn</a:t>
            </a:r>
          </a:p>
          <a:p>
            <a:endParaRPr lang="en-US" dirty="0" smtClean="0">
              <a:cs typeface="Franklin Gothic Book"/>
            </a:endParaRPr>
          </a:p>
          <a:p>
            <a:endParaRPr lang="en-US" dirty="0">
              <a:cs typeface="Franklin Gothic Book"/>
            </a:endParaRPr>
          </a:p>
          <a:p>
            <a:endParaRPr lang="en-US" dirty="0">
              <a:cs typeface="Franklin Gothic Book"/>
            </a:endParaRPr>
          </a:p>
          <a:p>
            <a:endParaRPr lang="en-US" dirty="0">
              <a:cs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1764726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latin typeface="Franklin Gothic Medium" charset="0"/>
              </a:rPr>
              <a:t>Agenda: Happy 100</a:t>
            </a:r>
            <a:r>
              <a:rPr lang="en-US" sz="3200" baseline="30000" dirty="0" smtClean="0">
                <a:latin typeface="Franklin Gothic Medium" charset="0"/>
              </a:rPr>
              <a:t>th</a:t>
            </a:r>
            <a:r>
              <a:rPr lang="en-US" sz="3200" dirty="0" smtClean="0">
                <a:latin typeface="Franklin Gothic Medium" charset="0"/>
              </a:rPr>
              <a:t> Web Coordinators Meeting!</a:t>
            </a:r>
            <a:endParaRPr sz="3200" dirty="0">
              <a:latin typeface="Franklin Gothic Medium" charset="0"/>
            </a:endParaRPr>
          </a:p>
        </p:txBody>
      </p:sp>
      <p:sp>
        <p:nvSpPr>
          <p:cNvPr id="11266" name="Content Placeholder 16"/>
          <p:cNvSpPr>
            <a:spLocks noGrp="1"/>
          </p:cNvSpPr>
          <p:nvPr>
            <p:ph sz="quarter" idx="10"/>
          </p:nvPr>
        </p:nvSpPr>
        <p:spPr>
          <a:xfrm>
            <a:off x="358775" y="1046163"/>
            <a:ext cx="8426450" cy="5370512"/>
          </a:xfrm>
        </p:spPr>
        <p:txBody>
          <a:bodyPr/>
          <a:lstStyle/>
          <a:p>
            <a:r>
              <a:rPr lang="en-US" sz="2400" dirty="0">
                <a:solidFill>
                  <a:schemeClr val="tx1"/>
                </a:solidFill>
                <a:cs typeface="Franklin Gothic Book"/>
              </a:rPr>
              <a:t>Around the </a:t>
            </a:r>
            <a:r>
              <a:rPr lang="en-US" sz="2400" dirty="0" smtClean="0">
                <a:solidFill>
                  <a:schemeClr val="tx1"/>
                </a:solidFill>
                <a:cs typeface="Franklin Gothic Book"/>
              </a:rPr>
              <a:t>room </a:t>
            </a:r>
            <a:r>
              <a:rPr lang="mr-IN" sz="2400" dirty="0" smtClean="0">
                <a:solidFill>
                  <a:schemeClr val="tx1"/>
                </a:solidFill>
                <a:cs typeface="Franklin Gothic Book"/>
              </a:rPr>
              <a:t>–</a:t>
            </a:r>
            <a:r>
              <a:rPr lang="en-US" sz="2400" dirty="0" smtClean="0">
                <a:solidFill>
                  <a:schemeClr val="tx1"/>
                </a:solidFill>
                <a:cs typeface="Franklin Gothic Book"/>
              </a:rPr>
              <a:t> Alex, Carolyn</a:t>
            </a:r>
          </a:p>
          <a:p>
            <a:r>
              <a:rPr lang="en-US" sz="2400" dirty="0">
                <a:solidFill>
                  <a:schemeClr val="tx1"/>
                </a:solidFill>
                <a:cs typeface="Franklin Gothic Book"/>
              </a:rPr>
              <a:t>Deprecated Fields &amp; Disaster Recovery </a:t>
            </a:r>
            <a:r>
              <a:rPr lang="mr-IN" sz="2400" dirty="0">
                <a:solidFill>
                  <a:schemeClr val="tx1"/>
                </a:solidFill>
                <a:cs typeface="Franklin Gothic Book"/>
              </a:rPr>
              <a:t>–</a:t>
            </a:r>
            <a:r>
              <a:rPr lang="en-US" sz="2400" dirty="0">
                <a:solidFill>
                  <a:schemeClr val="tx1"/>
                </a:solidFill>
                <a:cs typeface="Franklin Gothic Book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cs typeface="Franklin Gothic Book"/>
              </a:rPr>
              <a:t>Atiq</a:t>
            </a:r>
            <a:endParaRPr lang="en-US" sz="2400" dirty="0" smtClean="0">
              <a:solidFill>
                <a:schemeClr val="tx1"/>
              </a:solidFill>
              <a:cs typeface="Franklin Gothic Book"/>
            </a:endParaRPr>
          </a:p>
          <a:p>
            <a:r>
              <a:rPr lang="en-US" sz="2400" dirty="0" smtClean="0">
                <a:solidFill>
                  <a:schemeClr val="tx1"/>
                </a:solidFill>
                <a:cs typeface="Franklin Gothic Book"/>
              </a:rPr>
              <a:t>Drew’s Views </a:t>
            </a:r>
            <a:r>
              <a:rPr lang="mr-IN" sz="2400" dirty="0" smtClean="0">
                <a:solidFill>
                  <a:schemeClr val="tx1"/>
                </a:solidFill>
                <a:cs typeface="Franklin Gothic Book"/>
              </a:rPr>
              <a:t>–</a:t>
            </a:r>
            <a:r>
              <a:rPr lang="en-US" sz="2400" dirty="0" smtClean="0">
                <a:solidFill>
                  <a:schemeClr val="tx1"/>
                </a:solidFill>
                <a:cs typeface="Franklin Gothic Book"/>
              </a:rPr>
              <a:t> Drew Bittner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Crazy Egg Findings </a:t>
            </a:r>
            <a:r>
              <a:rPr lang="mr-IN" sz="2400" dirty="0" smtClean="0">
                <a:solidFill>
                  <a:schemeClr val="tx1"/>
                </a:solidFill>
              </a:rPr>
              <a:t>–</a:t>
            </a:r>
            <a:r>
              <a:rPr lang="en-US" sz="2400" dirty="0" smtClean="0">
                <a:solidFill>
                  <a:schemeClr val="tx1"/>
                </a:solidFill>
              </a:rPr>
              <a:t> Adrienne, Greg, David 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EERE home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FEMP</a:t>
            </a:r>
          </a:p>
          <a:p>
            <a:pPr lvl="1"/>
            <a:r>
              <a:rPr lang="en-US" dirty="0" err="1" smtClean="0">
                <a:solidFill>
                  <a:schemeClr val="tx1"/>
                </a:solidFill>
              </a:rPr>
              <a:t>SunShot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sz="2400" dirty="0">
                <a:solidFill>
                  <a:schemeClr val="tx1"/>
                </a:solidFill>
              </a:rPr>
              <a:t>Communication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>
                <a:solidFill>
                  <a:schemeClr val="tx1"/>
                </a:solidFill>
              </a:rPr>
              <a:t>Standards updates </a:t>
            </a:r>
            <a:r>
              <a:rPr lang="mr-IN" sz="2400" dirty="0" smtClean="0">
                <a:solidFill>
                  <a:schemeClr val="tx1"/>
                </a:solidFill>
              </a:rPr>
              <a:t>–</a:t>
            </a:r>
            <a:r>
              <a:rPr lang="en-US" sz="2400" dirty="0" smtClean="0">
                <a:solidFill>
                  <a:schemeClr val="tx1"/>
                </a:solidFill>
              </a:rPr>
              <a:t> Elizabeth</a:t>
            </a:r>
          </a:p>
          <a:p>
            <a:r>
              <a:rPr lang="en-US" sz="2400" dirty="0" err="1" smtClean="0">
                <a:solidFill>
                  <a:schemeClr val="tx1"/>
                </a:solidFill>
              </a:rPr>
              <a:t>GovDelivery</a:t>
            </a:r>
            <a:r>
              <a:rPr lang="en-US" sz="2400" dirty="0" smtClean="0">
                <a:solidFill>
                  <a:schemeClr val="tx1"/>
                </a:solidFill>
              </a:rPr>
              <a:t> updates </a:t>
            </a:r>
            <a:r>
              <a:rPr lang="mr-IN" sz="2400" dirty="0" smtClean="0">
                <a:solidFill>
                  <a:schemeClr val="tx1"/>
                </a:solidFill>
              </a:rPr>
              <a:t>–</a:t>
            </a:r>
            <a:r>
              <a:rPr lang="en-US" sz="2400" dirty="0" smtClean="0">
                <a:solidFill>
                  <a:schemeClr val="tx1"/>
                </a:solidFill>
              </a:rPr>
              <a:t> Elizabeth</a:t>
            </a:r>
          </a:p>
          <a:p>
            <a:r>
              <a:rPr lang="en-US" sz="2400" dirty="0" smtClean="0">
                <a:solidFill>
                  <a:schemeClr val="tx1"/>
                </a:solidFill>
                <a:cs typeface="Franklin Gothic Book"/>
              </a:rPr>
              <a:t>Energy </a:t>
            </a:r>
            <a:r>
              <a:rPr lang="en-US" sz="2400" dirty="0">
                <a:solidFill>
                  <a:schemeClr val="tx1"/>
                </a:solidFill>
                <a:cs typeface="Franklin Gothic Book"/>
              </a:rPr>
              <a:t>Saver </a:t>
            </a:r>
            <a:r>
              <a:rPr lang="en-US" sz="2400" dirty="0" smtClean="0">
                <a:solidFill>
                  <a:schemeClr val="tx1"/>
                </a:solidFill>
                <a:cs typeface="Franklin Gothic Book"/>
              </a:rPr>
              <a:t>promotion </a:t>
            </a:r>
            <a:r>
              <a:rPr lang="mr-IN" sz="2400" dirty="0">
                <a:solidFill>
                  <a:schemeClr val="tx1"/>
                </a:solidFill>
                <a:cs typeface="Franklin Gothic Book"/>
              </a:rPr>
              <a:t>–</a:t>
            </a:r>
            <a:r>
              <a:rPr lang="en-US" sz="2400" dirty="0">
                <a:solidFill>
                  <a:schemeClr val="tx1"/>
                </a:solidFill>
                <a:cs typeface="Franklin Gothic Book"/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cs typeface="Franklin Gothic Book"/>
              </a:rPr>
              <a:t>Adrienne</a:t>
            </a:r>
            <a:endParaRPr lang="en-US" sz="2400" dirty="0">
              <a:solidFill>
                <a:schemeClr val="tx1"/>
              </a:solidFill>
            </a:endParaRPr>
          </a:p>
          <a:p>
            <a:r>
              <a:rPr lang="en-US" sz="2400" dirty="0" smtClean="0">
                <a:solidFill>
                  <a:schemeClr val="accent5"/>
                </a:solidFill>
              </a:rPr>
              <a:t>DOE Web Council updates -- Carolyn</a:t>
            </a:r>
          </a:p>
          <a:p>
            <a:endParaRPr lang="en-US" dirty="0" smtClean="0">
              <a:cs typeface="Franklin Gothic Book"/>
            </a:endParaRPr>
          </a:p>
          <a:p>
            <a:endParaRPr lang="en-US" dirty="0">
              <a:cs typeface="Franklin Gothic Book"/>
            </a:endParaRPr>
          </a:p>
          <a:p>
            <a:endParaRPr lang="en-US" dirty="0">
              <a:cs typeface="Franklin Gothic Book"/>
            </a:endParaRPr>
          </a:p>
          <a:p>
            <a:endParaRPr lang="en-US" dirty="0">
              <a:cs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1304051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le 3"/>
          <p:cNvSpPr>
            <a:spLocks noGrp="1"/>
          </p:cNvSpPr>
          <p:nvPr>
            <p:ph type="title"/>
          </p:nvPr>
        </p:nvSpPr>
        <p:spPr>
          <a:xfrm>
            <a:off x="0" y="2389188"/>
            <a:ext cx="9144000" cy="812800"/>
          </a:xfrm>
        </p:spPr>
        <p:txBody>
          <a:bodyPr/>
          <a:lstStyle/>
          <a:p>
            <a:r>
              <a:rPr lang="en-US" dirty="0" smtClean="0"/>
              <a:t>Next </a:t>
            </a:r>
            <a:r>
              <a:rPr lang="en-US" dirty="0"/>
              <a:t>meeting: </a:t>
            </a:r>
            <a:r>
              <a:rPr lang="en-US" dirty="0" smtClean="0"/>
              <a:t>October 19, 2017</a:t>
            </a:r>
            <a:br>
              <a:rPr lang="en-US" dirty="0" smtClean="0"/>
            </a:br>
            <a:r>
              <a:rPr lang="en-US" dirty="0" smtClean="0"/>
              <a:t>1</a:t>
            </a:r>
            <a:r>
              <a:rPr lang="en-US" dirty="0"/>
              <a:t>:00-2:00 EST</a:t>
            </a:r>
            <a:br>
              <a:rPr lang="en-US" dirty="0"/>
            </a:br>
            <a:r>
              <a:rPr lang="en-US" dirty="0"/>
              <a:t>11:00-12:00 MST</a:t>
            </a:r>
            <a:br>
              <a:rPr lang="en-US" dirty="0"/>
            </a:br>
            <a:r>
              <a:rPr lang="en-US" dirty="0"/>
              <a:t>Golden: X300 &amp; HQ: 5E-069</a:t>
            </a:r>
            <a:br>
              <a:rPr lang="en-US" dirty="0"/>
            </a:br>
            <a:endParaRPr dirty="0">
              <a:latin typeface="Franklin Gothic Medium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latin typeface="Franklin Gothic Medium" charset="0"/>
              </a:rPr>
              <a:t>Agenda: Happy 100</a:t>
            </a:r>
            <a:r>
              <a:rPr lang="en-US" sz="3200" baseline="30000" dirty="0" smtClean="0">
                <a:latin typeface="Franklin Gothic Medium" charset="0"/>
              </a:rPr>
              <a:t>th</a:t>
            </a:r>
            <a:r>
              <a:rPr lang="en-US" sz="3200" dirty="0" smtClean="0">
                <a:latin typeface="Franklin Gothic Medium" charset="0"/>
              </a:rPr>
              <a:t> Web Coordinators Meeting!</a:t>
            </a:r>
            <a:endParaRPr sz="3200" dirty="0">
              <a:latin typeface="Franklin Gothic Medium" charset="0"/>
            </a:endParaRPr>
          </a:p>
        </p:txBody>
      </p:sp>
      <p:sp>
        <p:nvSpPr>
          <p:cNvPr id="11266" name="Content Placeholder 16"/>
          <p:cNvSpPr>
            <a:spLocks noGrp="1"/>
          </p:cNvSpPr>
          <p:nvPr>
            <p:ph sz="quarter" idx="10"/>
          </p:nvPr>
        </p:nvSpPr>
        <p:spPr>
          <a:xfrm>
            <a:off x="358775" y="1046163"/>
            <a:ext cx="8426450" cy="5370512"/>
          </a:xfrm>
        </p:spPr>
        <p:txBody>
          <a:bodyPr/>
          <a:lstStyle/>
          <a:p>
            <a:r>
              <a:rPr lang="en-US" sz="2400" dirty="0">
                <a:solidFill>
                  <a:schemeClr val="tx1"/>
                </a:solidFill>
                <a:cs typeface="Franklin Gothic Book"/>
              </a:rPr>
              <a:t>Around the </a:t>
            </a:r>
            <a:r>
              <a:rPr lang="en-US" sz="2400" dirty="0" smtClean="0">
                <a:solidFill>
                  <a:schemeClr val="tx1"/>
                </a:solidFill>
                <a:cs typeface="Franklin Gothic Book"/>
              </a:rPr>
              <a:t>room </a:t>
            </a:r>
            <a:r>
              <a:rPr lang="mr-IN" sz="2400" dirty="0" smtClean="0">
                <a:solidFill>
                  <a:schemeClr val="tx1"/>
                </a:solidFill>
                <a:cs typeface="Franklin Gothic Book"/>
              </a:rPr>
              <a:t>–</a:t>
            </a:r>
            <a:r>
              <a:rPr lang="en-US" sz="2400" dirty="0" smtClean="0">
                <a:solidFill>
                  <a:schemeClr val="tx1"/>
                </a:solidFill>
                <a:cs typeface="Franklin Gothic Book"/>
              </a:rPr>
              <a:t> Alex, Carolyn</a:t>
            </a:r>
          </a:p>
          <a:p>
            <a:r>
              <a:rPr lang="en-US" sz="2400" dirty="0">
                <a:solidFill>
                  <a:srgbClr val="008000"/>
                </a:solidFill>
                <a:cs typeface="Franklin Gothic Book"/>
              </a:rPr>
              <a:t>Deprecated Fields &amp; Disaster Recovery </a:t>
            </a:r>
            <a:r>
              <a:rPr lang="mr-IN" sz="2400" dirty="0">
                <a:solidFill>
                  <a:srgbClr val="008000"/>
                </a:solidFill>
                <a:cs typeface="Franklin Gothic Book"/>
              </a:rPr>
              <a:t>–</a:t>
            </a:r>
            <a:r>
              <a:rPr lang="en-US" sz="2400" dirty="0">
                <a:solidFill>
                  <a:srgbClr val="008000"/>
                </a:solidFill>
                <a:cs typeface="Franklin Gothic Book"/>
              </a:rPr>
              <a:t> </a:t>
            </a:r>
            <a:r>
              <a:rPr lang="en-US" sz="2400" dirty="0" err="1" smtClean="0">
                <a:solidFill>
                  <a:srgbClr val="008000"/>
                </a:solidFill>
                <a:cs typeface="Franklin Gothic Book"/>
              </a:rPr>
              <a:t>Atiq</a:t>
            </a:r>
            <a:endParaRPr lang="en-US" sz="2400" dirty="0" smtClean="0">
              <a:solidFill>
                <a:srgbClr val="008000"/>
              </a:solidFill>
              <a:cs typeface="Franklin Gothic Book"/>
            </a:endParaRPr>
          </a:p>
          <a:p>
            <a:r>
              <a:rPr lang="en-US" sz="2400" dirty="0" smtClean="0">
                <a:solidFill>
                  <a:schemeClr val="tx1"/>
                </a:solidFill>
                <a:cs typeface="Franklin Gothic Book"/>
              </a:rPr>
              <a:t>Drew’s Views </a:t>
            </a:r>
            <a:r>
              <a:rPr lang="mr-IN" sz="2400" dirty="0" smtClean="0">
                <a:solidFill>
                  <a:schemeClr val="tx1"/>
                </a:solidFill>
                <a:cs typeface="Franklin Gothic Book"/>
              </a:rPr>
              <a:t>–</a:t>
            </a:r>
            <a:r>
              <a:rPr lang="en-US" sz="2400" dirty="0" smtClean="0">
                <a:solidFill>
                  <a:schemeClr val="tx1"/>
                </a:solidFill>
                <a:cs typeface="Franklin Gothic Book"/>
              </a:rPr>
              <a:t> Drew Bittner</a:t>
            </a:r>
          </a:p>
          <a:p>
            <a:r>
              <a:rPr lang="en-US" sz="2400" dirty="0" smtClean="0"/>
              <a:t>Crazy Egg Findings </a:t>
            </a:r>
            <a:r>
              <a:rPr lang="mr-IN" sz="2400" dirty="0" smtClean="0"/>
              <a:t>–</a:t>
            </a:r>
            <a:r>
              <a:rPr lang="en-US" sz="2400" dirty="0" smtClean="0"/>
              <a:t> Adrienne, Greg, David </a:t>
            </a:r>
          </a:p>
          <a:p>
            <a:pPr lvl="1"/>
            <a:r>
              <a:rPr lang="en-US" dirty="0" smtClean="0"/>
              <a:t>EERE home</a:t>
            </a:r>
          </a:p>
          <a:p>
            <a:pPr lvl="1"/>
            <a:r>
              <a:rPr lang="en-US" dirty="0" smtClean="0"/>
              <a:t>FEMP</a:t>
            </a:r>
          </a:p>
          <a:p>
            <a:pPr lvl="1"/>
            <a:r>
              <a:rPr lang="en-US" dirty="0" err="1" smtClean="0"/>
              <a:t>SunShot</a:t>
            </a:r>
            <a:endParaRPr lang="en-US" dirty="0" smtClean="0"/>
          </a:p>
          <a:p>
            <a:r>
              <a:rPr lang="en-US" sz="2400" dirty="0"/>
              <a:t>Communication</a:t>
            </a:r>
            <a:r>
              <a:rPr lang="en-US" sz="2400" dirty="0" smtClean="0"/>
              <a:t> </a:t>
            </a:r>
            <a:r>
              <a:rPr lang="en-US" sz="2400" dirty="0"/>
              <a:t>Standards updates </a:t>
            </a:r>
            <a:r>
              <a:rPr lang="mr-IN" sz="2400" dirty="0" smtClean="0"/>
              <a:t>–</a:t>
            </a:r>
            <a:r>
              <a:rPr lang="en-US" sz="2400" dirty="0" smtClean="0"/>
              <a:t> Elizabeth</a:t>
            </a:r>
          </a:p>
          <a:p>
            <a:r>
              <a:rPr lang="en-US" sz="2400" dirty="0" err="1" smtClean="0"/>
              <a:t>GovDelivery</a:t>
            </a:r>
            <a:r>
              <a:rPr lang="en-US" sz="2400" dirty="0" smtClean="0"/>
              <a:t> updates </a:t>
            </a:r>
            <a:r>
              <a:rPr lang="mr-IN" sz="2400" dirty="0" smtClean="0"/>
              <a:t>–</a:t>
            </a:r>
            <a:r>
              <a:rPr lang="en-US" sz="2400" dirty="0" smtClean="0"/>
              <a:t> Elizabeth</a:t>
            </a:r>
          </a:p>
          <a:p>
            <a:r>
              <a:rPr lang="en-US" sz="2400" dirty="0" smtClean="0">
                <a:solidFill>
                  <a:schemeClr val="tx1"/>
                </a:solidFill>
                <a:cs typeface="Franklin Gothic Book"/>
              </a:rPr>
              <a:t>Energy </a:t>
            </a:r>
            <a:r>
              <a:rPr lang="en-US" sz="2400" dirty="0">
                <a:solidFill>
                  <a:schemeClr val="tx1"/>
                </a:solidFill>
                <a:cs typeface="Franklin Gothic Book"/>
              </a:rPr>
              <a:t>Saver </a:t>
            </a:r>
            <a:r>
              <a:rPr lang="en-US" sz="2400" dirty="0" smtClean="0">
                <a:solidFill>
                  <a:schemeClr val="tx1"/>
                </a:solidFill>
                <a:cs typeface="Franklin Gothic Book"/>
              </a:rPr>
              <a:t>promotion </a:t>
            </a:r>
            <a:r>
              <a:rPr lang="mr-IN" sz="2400" dirty="0">
                <a:solidFill>
                  <a:schemeClr val="tx1"/>
                </a:solidFill>
                <a:cs typeface="Franklin Gothic Book"/>
              </a:rPr>
              <a:t>–</a:t>
            </a:r>
            <a:r>
              <a:rPr lang="en-US" sz="2400" dirty="0">
                <a:solidFill>
                  <a:schemeClr val="tx1"/>
                </a:solidFill>
                <a:cs typeface="Franklin Gothic Book"/>
              </a:rPr>
              <a:t> Adrienne </a:t>
            </a:r>
            <a:endParaRPr lang="en-US" sz="2400" dirty="0"/>
          </a:p>
          <a:p>
            <a:r>
              <a:rPr lang="en-US" sz="2400" dirty="0" smtClean="0"/>
              <a:t>DOE Web Council updates -- Carolyn</a:t>
            </a:r>
          </a:p>
          <a:p>
            <a:endParaRPr lang="en-US" dirty="0" smtClean="0">
              <a:cs typeface="Franklin Gothic Book"/>
            </a:endParaRPr>
          </a:p>
          <a:p>
            <a:endParaRPr lang="en-US" dirty="0">
              <a:cs typeface="Franklin Gothic Book"/>
            </a:endParaRPr>
          </a:p>
          <a:p>
            <a:endParaRPr lang="en-US" dirty="0">
              <a:cs typeface="Franklin Gothic Book"/>
            </a:endParaRPr>
          </a:p>
          <a:p>
            <a:endParaRPr lang="en-US" dirty="0">
              <a:cs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29967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latin typeface="Franklin Gothic Medium" charset="0"/>
              </a:rPr>
              <a:t>Agenda: Happy 100</a:t>
            </a:r>
            <a:r>
              <a:rPr lang="en-US" sz="3200" baseline="30000" dirty="0" smtClean="0">
                <a:latin typeface="Franklin Gothic Medium" charset="0"/>
              </a:rPr>
              <a:t>th</a:t>
            </a:r>
            <a:r>
              <a:rPr lang="en-US" sz="3200" dirty="0" smtClean="0">
                <a:latin typeface="Franklin Gothic Medium" charset="0"/>
              </a:rPr>
              <a:t> Web Coordinators Meeting!</a:t>
            </a:r>
            <a:endParaRPr sz="3200" dirty="0">
              <a:latin typeface="Franklin Gothic Medium" charset="0"/>
            </a:endParaRPr>
          </a:p>
        </p:txBody>
      </p:sp>
      <p:sp>
        <p:nvSpPr>
          <p:cNvPr id="11266" name="Content Placeholder 16"/>
          <p:cNvSpPr>
            <a:spLocks noGrp="1"/>
          </p:cNvSpPr>
          <p:nvPr>
            <p:ph sz="quarter" idx="10"/>
          </p:nvPr>
        </p:nvSpPr>
        <p:spPr>
          <a:xfrm>
            <a:off x="358775" y="1046163"/>
            <a:ext cx="8426450" cy="5370512"/>
          </a:xfrm>
        </p:spPr>
        <p:txBody>
          <a:bodyPr/>
          <a:lstStyle/>
          <a:p>
            <a:r>
              <a:rPr lang="en-US" sz="2400" dirty="0">
                <a:solidFill>
                  <a:schemeClr val="tx1"/>
                </a:solidFill>
                <a:cs typeface="Franklin Gothic Book"/>
              </a:rPr>
              <a:t>Around the </a:t>
            </a:r>
            <a:r>
              <a:rPr lang="en-US" sz="2400" dirty="0" smtClean="0">
                <a:solidFill>
                  <a:schemeClr val="tx1"/>
                </a:solidFill>
                <a:cs typeface="Franklin Gothic Book"/>
              </a:rPr>
              <a:t>room </a:t>
            </a:r>
            <a:r>
              <a:rPr lang="mr-IN" sz="2400" dirty="0" smtClean="0">
                <a:solidFill>
                  <a:schemeClr val="tx1"/>
                </a:solidFill>
                <a:cs typeface="Franklin Gothic Book"/>
              </a:rPr>
              <a:t>–</a:t>
            </a:r>
            <a:r>
              <a:rPr lang="en-US" sz="2400" dirty="0" smtClean="0">
                <a:solidFill>
                  <a:schemeClr val="tx1"/>
                </a:solidFill>
                <a:cs typeface="Franklin Gothic Book"/>
              </a:rPr>
              <a:t> Alex, Carolyn</a:t>
            </a:r>
          </a:p>
          <a:p>
            <a:r>
              <a:rPr lang="en-US" sz="2400" dirty="0">
                <a:solidFill>
                  <a:schemeClr val="tx1"/>
                </a:solidFill>
                <a:cs typeface="Franklin Gothic Book"/>
              </a:rPr>
              <a:t>Deprecated Fields &amp; Disaster Recovery </a:t>
            </a:r>
            <a:r>
              <a:rPr lang="mr-IN" sz="2400" dirty="0">
                <a:solidFill>
                  <a:schemeClr val="tx1"/>
                </a:solidFill>
                <a:cs typeface="Franklin Gothic Book"/>
              </a:rPr>
              <a:t>–</a:t>
            </a:r>
            <a:r>
              <a:rPr lang="en-US" sz="2400" dirty="0">
                <a:solidFill>
                  <a:schemeClr val="tx1"/>
                </a:solidFill>
                <a:cs typeface="Franklin Gothic Book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cs typeface="Franklin Gothic Book"/>
              </a:rPr>
              <a:t>Atiq</a:t>
            </a:r>
            <a:endParaRPr lang="en-US" sz="2400" dirty="0" smtClean="0">
              <a:solidFill>
                <a:schemeClr val="tx1"/>
              </a:solidFill>
              <a:cs typeface="Franklin Gothic Book"/>
            </a:endParaRPr>
          </a:p>
          <a:p>
            <a:r>
              <a:rPr lang="en-US" sz="2400" dirty="0" smtClean="0">
                <a:solidFill>
                  <a:schemeClr val="accent5"/>
                </a:solidFill>
                <a:cs typeface="Franklin Gothic Book"/>
              </a:rPr>
              <a:t>Drew’s Views </a:t>
            </a:r>
            <a:r>
              <a:rPr lang="mr-IN" sz="2400" dirty="0" smtClean="0">
                <a:solidFill>
                  <a:schemeClr val="accent5"/>
                </a:solidFill>
                <a:cs typeface="Franklin Gothic Book"/>
              </a:rPr>
              <a:t>–</a:t>
            </a:r>
            <a:r>
              <a:rPr lang="en-US" sz="2400" dirty="0" smtClean="0">
                <a:solidFill>
                  <a:schemeClr val="accent5"/>
                </a:solidFill>
                <a:cs typeface="Franklin Gothic Book"/>
              </a:rPr>
              <a:t> Drew Bittner</a:t>
            </a:r>
          </a:p>
          <a:p>
            <a:r>
              <a:rPr lang="en-US" sz="2400" dirty="0" smtClean="0"/>
              <a:t>Crazy Egg Findings </a:t>
            </a:r>
            <a:r>
              <a:rPr lang="mr-IN" sz="2400" dirty="0" smtClean="0"/>
              <a:t>–</a:t>
            </a:r>
            <a:r>
              <a:rPr lang="en-US" sz="2400" dirty="0" smtClean="0"/>
              <a:t> Adrienne, Greg, David </a:t>
            </a:r>
          </a:p>
          <a:p>
            <a:pPr lvl="1"/>
            <a:r>
              <a:rPr lang="en-US" dirty="0" smtClean="0"/>
              <a:t>EERE home</a:t>
            </a:r>
          </a:p>
          <a:p>
            <a:pPr lvl="1"/>
            <a:r>
              <a:rPr lang="en-US" dirty="0" smtClean="0"/>
              <a:t>FEMP</a:t>
            </a:r>
          </a:p>
          <a:p>
            <a:pPr lvl="1"/>
            <a:r>
              <a:rPr lang="en-US" dirty="0" err="1" smtClean="0"/>
              <a:t>SunShot</a:t>
            </a:r>
            <a:endParaRPr lang="en-US" dirty="0" smtClean="0"/>
          </a:p>
          <a:p>
            <a:r>
              <a:rPr lang="en-US" sz="2400" dirty="0"/>
              <a:t>Communication</a:t>
            </a:r>
            <a:r>
              <a:rPr lang="en-US" sz="2400" dirty="0" smtClean="0"/>
              <a:t> </a:t>
            </a:r>
            <a:r>
              <a:rPr lang="en-US" sz="2400" dirty="0"/>
              <a:t>Standards updates </a:t>
            </a:r>
            <a:r>
              <a:rPr lang="mr-IN" sz="2400" dirty="0" smtClean="0"/>
              <a:t>–</a:t>
            </a:r>
            <a:r>
              <a:rPr lang="en-US" sz="2400" dirty="0" smtClean="0"/>
              <a:t> Elizabeth</a:t>
            </a:r>
          </a:p>
          <a:p>
            <a:r>
              <a:rPr lang="en-US" sz="2400" dirty="0" err="1" smtClean="0"/>
              <a:t>GovDelivery</a:t>
            </a:r>
            <a:r>
              <a:rPr lang="en-US" sz="2400" dirty="0" smtClean="0"/>
              <a:t> updates </a:t>
            </a:r>
            <a:r>
              <a:rPr lang="mr-IN" sz="2400" dirty="0" smtClean="0"/>
              <a:t>–</a:t>
            </a:r>
            <a:r>
              <a:rPr lang="en-US" sz="2400" dirty="0" smtClean="0"/>
              <a:t> Elizabeth</a:t>
            </a:r>
          </a:p>
          <a:p>
            <a:r>
              <a:rPr lang="en-US" sz="2400" dirty="0" smtClean="0">
                <a:solidFill>
                  <a:schemeClr val="tx1"/>
                </a:solidFill>
                <a:cs typeface="Franklin Gothic Book"/>
              </a:rPr>
              <a:t>Energy </a:t>
            </a:r>
            <a:r>
              <a:rPr lang="en-US" sz="2400" dirty="0">
                <a:solidFill>
                  <a:schemeClr val="tx1"/>
                </a:solidFill>
                <a:cs typeface="Franklin Gothic Book"/>
              </a:rPr>
              <a:t>Saver </a:t>
            </a:r>
            <a:r>
              <a:rPr lang="en-US" sz="2400" dirty="0" smtClean="0">
                <a:solidFill>
                  <a:schemeClr val="tx1"/>
                </a:solidFill>
                <a:cs typeface="Franklin Gothic Book"/>
              </a:rPr>
              <a:t>promotion </a:t>
            </a:r>
            <a:r>
              <a:rPr lang="mr-IN" sz="2400" dirty="0">
                <a:solidFill>
                  <a:schemeClr val="tx1"/>
                </a:solidFill>
                <a:cs typeface="Franklin Gothic Book"/>
              </a:rPr>
              <a:t>–</a:t>
            </a:r>
            <a:r>
              <a:rPr lang="en-US" sz="2400" dirty="0">
                <a:solidFill>
                  <a:schemeClr val="tx1"/>
                </a:solidFill>
                <a:cs typeface="Franklin Gothic Book"/>
              </a:rPr>
              <a:t> Adrienne </a:t>
            </a:r>
            <a:endParaRPr lang="en-US" sz="2400" dirty="0"/>
          </a:p>
          <a:p>
            <a:r>
              <a:rPr lang="en-US" sz="2400" dirty="0" smtClean="0"/>
              <a:t>DOE Web Council updates -- Carolyn</a:t>
            </a:r>
          </a:p>
          <a:p>
            <a:endParaRPr lang="en-US" dirty="0" smtClean="0">
              <a:cs typeface="Franklin Gothic Book"/>
            </a:endParaRPr>
          </a:p>
          <a:p>
            <a:endParaRPr lang="en-US" dirty="0">
              <a:cs typeface="Franklin Gothic Book"/>
            </a:endParaRPr>
          </a:p>
          <a:p>
            <a:endParaRPr lang="en-US" dirty="0">
              <a:cs typeface="Franklin Gothic Book"/>
            </a:endParaRPr>
          </a:p>
          <a:p>
            <a:endParaRPr lang="en-US" dirty="0">
              <a:cs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3476426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latin typeface="Franklin Gothic Medium" charset="0"/>
              </a:rPr>
              <a:t>Agenda: Happy 100</a:t>
            </a:r>
            <a:r>
              <a:rPr lang="en-US" sz="3200" baseline="30000" dirty="0" smtClean="0">
                <a:latin typeface="Franklin Gothic Medium" charset="0"/>
              </a:rPr>
              <a:t>th</a:t>
            </a:r>
            <a:r>
              <a:rPr lang="en-US" sz="3200" dirty="0" smtClean="0">
                <a:latin typeface="Franklin Gothic Medium" charset="0"/>
              </a:rPr>
              <a:t> Web Coordinators Meeting!</a:t>
            </a:r>
            <a:endParaRPr sz="3200" dirty="0">
              <a:latin typeface="Franklin Gothic Medium" charset="0"/>
            </a:endParaRPr>
          </a:p>
        </p:txBody>
      </p:sp>
      <p:sp>
        <p:nvSpPr>
          <p:cNvPr id="11266" name="Content Placeholder 16"/>
          <p:cNvSpPr>
            <a:spLocks noGrp="1"/>
          </p:cNvSpPr>
          <p:nvPr>
            <p:ph sz="quarter" idx="10"/>
          </p:nvPr>
        </p:nvSpPr>
        <p:spPr>
          <a:xfrm>
            <a:off x="358775" y="1046163"/>
            <a:ext cx="8426450" cy="5370512"/>
          </a:xfrm>
        </p:spPr>
        <p:txBody>
          <a:bodyPr/>
          <a:lstStyle/>
          <a:p>
            <a:r>
              <a:rPr lang="en-US" sz="2400" dirty="0">
                <a:solidFill>
                  <a:schemeClr val="tx1"/>
                </a:solidFill>
                <a:cs typeface="Franklin Gothic Book"/>
              </a:rPr>
              <a:t>Around the </a:t>
            </a:r>
            <a:r>
              <a:rPr lang="en-US" sz="2400" dirty="0" smtClean="0">
                <a:solidFill>
                  <a:schemeClr val="tx1"/>
                </a:solidFill>
                <a:cs typeface="Franklin Gothic Book"/>
              </a:rPr>
              <a:t>room </a:t>
            </a:r>
            <a:r>
              <a:rPr lang="mr-IN" sz="2400" dirty="0" smtClean="0">
                <a:solidFill>
                  <a:schemeClr val="tx1"/>
                </a:solidFill>
                <a:cs typeface="Franklin Gothic Book"/>
              </a:rPr>
              <a:t>–</a:t>
            </a:r>
            <a:r>
              <a:rPr lang="en-US" sz="2400" dirty="0" smtClean="0">
                <a:solidFill>
                  <a:schemeClr val="tx1"/>
                </a:solidFill>
                <a:cs typeface="Franklin Gothic Book"/>
              </a:rPr>
              <a:t> Alex, Carolyn</a:t>
            </a:r>
          </a:p>
          <a:p>
            <a:r>
              <a:rPr lang="en-US" sz="2400" dirty="0">
                <a:solidFill>
                  <a:schemeClr val="tx1"/>
                </a:solidFill>
                <a:cs typeface="Franklin Gothic Book"/>
              </a:rPr>
              <a:t>Deprecated Fields &amp; Disaster Recovery </a:t>
            </a:r>
            <a:r>
              <a:rPr lang="mr-IN" sz="2400" dirty="0">
                <a:solidFill>
                  <a:schemeClr val="tx1"/>
                </a:solidFill>
                <a:cs typeface="Franklin Gothic Book"/>
              </a:rPr>
              <a:t>–</a:t>
            </a:r>
            <a:r>
              <a:rPr lang="en-US" sz="2400" dirty="0">
                <a:solidFill>
                  <a:schemeClr val="tx1"/>
                </a:solidFill>
                <a:cs typeface="Franklin Gothic Book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cs typeface="Franklin Gothic Book"/>
              </a:rPr>
              <a:t>Atiq</a:t>
            </a:r>
            <a:endParaRPr lang="en-US" sz="2400" dirty="0" smtClean="0">
              <a:solidFill>
                <a:schemeClr val="tx1"/>
              </a:solidFill>
              <a:cs typeface="Franklin Gothic Book"/>
            </a:endParaRPr>
          </a:p>
          <a:p>
            <a:r>
              <a:rPr lang="en-US" sz="2400" dirty="0" smtClean="0">
                <a:solidFill>
                  <a:schemeClr val="tx1"/>
                </a:solidFill>
                <a:cs typeface="Franklin Gothic Book"/>
              </a:rPr>
              <a:t>Drew’s Views </a:t>
            </a:r>
            <a:r>
              <a:rPr lang="mr-IN" sz="2400" dirty="0" smtClean="0">
                <a:solidFill>
                  <a:schemeClr val="tx1"/>
                </a:solidFill>
                <a:cs typeface="Franklin Gothic Book"/>
              </a:rPr>
              <a:t>–</a:t>
            </a:r>
            <a:r>
              <a:rPr lang="en-US" sz="2400" dirty="0" smtClean="0">
                <a:solidFill>
                  <a:schemeClr val="tx1"/>
                </a:solidFill>
                <a:cs typeface="Franklin Gothic Book"/>
              </a:rPr>
              <a:t> Drew Bittner</a:t>
            </a:r>
          </a:p>
          <a:p>
            <a:r>
              <a:rPr lang="en-US" sz="2400" dirty="0" smtClean="0">
                <a:solidFill>
                  <a:schemeClr val="accent5"/>
                </a:solidFill>
              </a:rPr>
              <a:t>Crazy Egg Findings </a:t>
            </a:r>
            <a:r>
              <a:rPr lang="mr-IN" sz="2400" dirty="0" smtClean="0">
                <a:solidFill>
                  <a:schemeClr val="accent5"/>
                </a:solidFill>
              </a:rPr>
              <a:t>–</a:t>
            </a:r>
            <a:r>
              <a:rPr lang="en-US" sz="2400" dirty="0" smtClean="0">
                <a:solidFill>
                  <a:schemeClr val="accent5"/>
                </a:solidFill>
              </a:rPr>
              <a:t> Adrienne, Greg, David </a:t>
            </a:r>
          </a:p>
          <a:p>
            <a:pPr lvl="1"/>
            <a:r>
              <a:rPr lang="en-US" dirty="0" smtClean="0">
                <a:solidFill>
                  <a:schemeClr val="accent5"/>
                </a:solidFill>
              </a:rPr>
              <a:t>EERE home</a:t>
            </a:r>
          </a:p>
          <a:p>
            <a:pPr lvl="1"/>
            <a:r>
              <a:rPr lang="en-US" dirty="0" smtClean="0">
                <a:solidFill>
                  <a:schemeClr val="accent5"/>
                </a:solidFill>
              </a:rPr>
              <a:t>FEMP</a:t>
            </a:r>
          </a:p>
          <a:p>
            <a:pPr lvl="1"/>
            <a:r>
              <a:rPr lang="en-US" dirty="0" err="1" smtClean="0">
                <a:solidFill>
                  <a:schemeClr val="accent5"/>
                </a:solidFill>
              </a:rPr>
              <a:t>SunShot</a:t>
            </a:r>
            <a:endParaRPr lang="en-US" dirty="0" smtClean="0">
              <a:solidFill>
                <a:schemeClr val="accent5"/>
              </a:solidFill>
            </a:endParaRPr>
          </a:p>
          <a:p>
            <a:r>
              <a:rPr lang="en-US" sz="2400" dirty="0"/>
              <a:t>Communication</a:t>
            </a:r>
            <a:r>
              <a:rPr lang="en-US" sz="2400" dirty="0" smtClean="0"/>
              <a:t> </a:t>
            </a:r>
            <a:r>
              <a:rPr lang="en-US" sz="2400" dirty="0"/>
              <a:t>Standards updates </a:t>
            </a:r>
            <a:r>
              <a:rPr lang="mr-IN" sz="2400" dirty="0" smtClean="0"/>
              <a:t>–</a:t>
            </a:r>
            <a:r>
              <a:rPr lang="en-US" sz="2400" dirty="0" smtClean="0"/>
              <a:t> Elizabeth</a:t>
            </a:r>
          </a:p>
          <a:p>
            <a:r>
              <a:rPr lang="en-US" sz="2400" dirty="0" err="1" smtClean="0"/>
              <a:t>GovDelivery</a:t>
            </a:r>
            <a:r>
              <a:rPr lang="en-US" sz="2400" dirty="0" smtClean="0"/>
              <a:t> updates </a:t>
            </a:r>
            <a:r>
              <a:rPr lang="mr-IN" sz="2400" dirty="0" smtClean="0"/>
              <a:t>–</a:t>
            </a:r>
            <a:r>
              <a:rPr lang="en-US" sz="2400" dirty="0" smtClean="0"/>
              <a:t> Elizabeth</a:t>
            </a:r>
          </a:p>
          <a:p>
            <a:r>
              <a:rPr lang="en-US" sz="2400" dirty="0" smtClean="0">
                <a:solidFill>
                  <a:schemeClr val="tx1"/>
                </a:solidFill>
                <a:cs typeface="Franklin Gothic Book"/>
              </a:rPr>
              <a:t>Energy </a:t>
            </a:r>
            <a:r>
              <a:rPr lang="en-US" sz="2400" dirty="0">
                <a:solidFill>
                  <a:schemeClr val="tx1"/>
                </a:solidFill>
                <a:cs typeface="Franklin Gothic Book"/>
              </a:rPr>
              <a:t>Saver </a:t>
            </a:r>
            <a:r>
              <a:rPr lang="en-US" sz="2400" dirty="0" smtClean="0">
                <a:solidFill>
                  <a:schemeClr val="tx1"/>
                </a:solidFill>
                <a:cs typeface="Franklin Gothic Book"/>
              </a:rPr>
              <a:t>promotion </a:t>
            </a:r>
            <a:r>
              <a:rPr lang="mr-IN" sz="2400" dirty="0">
                <a:solidFill>
                  <a:schemeClr val="tx1"/>
                </a:solidFill>
                <a:cs typeface="Franklin Gothic Book"/>
              </a:rPr>
              <a:t>–</a:t>
            </a:r>
            <a:r>
              <a:rPr lang="en-US" sz="2400" dirty="0">
                <a:solidFill>
                  <a:schemeClr val="tx1"/>
                </a:solidFill>
                <a:cs typeface="Franklin Gothic Book"/>
              </a:rPr>
              <a:t> Adrienne </a:t>
            </a:r>
            <a:endParaRPr lang="en-US" sz="2400" dirty="0"/>
          </a:p>
          <a:p>
            <a:r>
              <a:rPr lang="en-US" sz="2400" dirty="0" smtClean="0"/>
              <a:t>DOE Web Council updates -- Carolyn</a:t>
            </a:r>
          </a:p>
          <a:p>
            <a:endParaRPr lang="en-US" dirty="0" smtClean="0">
              <a:cs typeface="Franklin Gothic Book"/>
            </a:endParaRPr>
          </a:p>
          <a:p>
            <a:endParaRPr lang="en-US" dirty="0">
              <a:cs typeface="Franklin Gothic Book"/>
            </a:endParaRPr>
          </a:p>
          <a:p>
            <a:endParaRPr lang="en-US" dirty="0">
              <a:cs typeface="Franklin Gothic Book"/>
            </a:endParaRPr>
          </a:p>
          <a:p>
            <a:endParaRPr lang="en-US" dirty="0">
              <a:cs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1269516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Franklin Gothic Medium" charset="0"/>
              </a:rPr>
              <a:t>EERE Home Crazy Egg Findings</a:t>
            </a:r>
            <a:endParaRPr dirty="0">
              <a:latin typeface="Franklin Gothic Medium" charset="0"/>
            </a:endParaRPr>
          </a:p>
        </p:txBody>
      </p:sp>
      <p:sp>
        <p:nvSpPr>
          <p:cNvPr id="11266" name="Content Placeholder 16"/>
          <p:cNvSpPr>
            <a:spLocks noGrp="1"/>
          </p:cNvSpPr>
          <p:nvPr>
            <p:ph sz="quarter" idx="10"/>
          </p:nvPr>
        </p:nvSpPr>
        <p:spPr>
          <a:xfrm>
            <a:off x="358775" y="1046163"/>
            <a:ext cx="8426450" cy="5370512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Timeframe measured: July 10-August 10</a:t>
            </a:r>
          </a:p>
          <a:p>
            <a:r>
              <a:rPr lang="en-US" dirty="0" smtClean="0"/>
              <a:t>Search is most popular</a:t>
            </a:r>
            <a:endParaRPr lang="en-US" dirty="0"/>
          </a:p>
          <a:p>
            <a:r>
              <a:rPr lang="en-US" dirty="0" smtClean="0"/>
              <a:t>Users </a:t>
            </a:r>
            <a:r>
              <a:rPr lang="en-US" dirty="0"/>
              <a:t>are browsing the </a:t>
            </a:r>
            <a:r>
              <a:rPr lang="en-US" dirty="0" smtClean="0"/>
              <a:t>Blog and News sliding features arrows, but not clicking the articles </a:t>
            </a:r>
            <a:endParaRPr lang="en-US" dirty="0"/>
          </a:p>
          <a:p>
            <a:r>
              <a:rPr lang="en-US" dirty="0" smtClean="0"/>
              <a:t>Users are finding the action buttons (arrows) and calls-to-action text links, i.e., “View All,” for News/Blog, “View More Videos,” “View More” for Success Stories</a:t>
            </a:r>
            <a:endParaRPr lang="en-US" dirty="0"/>
          </a:p>
          <a:p>
            <a:r>
              <a:rPr lang="en-US" dirty="0" smtClean="0"/>
              <a:t>Users are navigating to tech office sites via the text links vs. the drop downs more often</a:t>
            </a:r>
            <a:endParaRPr lang="en-US" dirty="0"/>
          </a:p>
          <a:p>
            <a:pPr marL="0" indent="0">
              <a:buNone/>
            </a:pPr>
            <a:endParaRPr lang="en-US" dirty="0" smtClean="0">
              <a:cs typeface="Franklin Gothic Book"/>
            </a:endParaRPr>
          </a:p>
          <a:p>
            <a:endParaRPr lang="en-US" dirty="0">
              <a:cs typeface="Franklin Gothic Book"/>
            </a:endParaRPr>
          </a:p>
          <a:p>
            <a:endParaRPr lang="en-US" dirty="0">
              <a:cs typeface="Franklin Gothic Book"/>
            </a:endParaRPr>
          </a:p>
          <a:p>
            <a:endParaRPr lang="en-US" dirty="0">
              <a:cs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2373710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Franklin Gothic Medium" charset="0"/>
              </a:rPr>
              <a:t>EERE Home Crazy </a:t>
            </a:r>
            <a:r>
              <a:rPr lang="en-US" dirty="0" smtClean="0">
                <a:latin typeface="Franklin Gothic Medium" charset="0"/>
              </a:rPr>
              <a:t>Egg Findings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457200" lvl="1" indent="0">
              <a:buNone/>
            </a:pPr>
            <a:r>
              <a:rPr lang="en-US" b="1" dirty="0" smtClean="0">
                <a:latin typeface="+mj-lt"/>
              </a:rPr>
              <a:t>Top 10 most clicked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>
                <a:latin typeface="+mj-lt"/>
              </a:rPr>
              <a:t>Search box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>
                <a:latin typeface="+mj-lt"/>
              </a:rPr>
              <a:t>Slider arrow </a:t>
            </a:r>
            <a:r>
              <a:rPr lang="mr-IN" dirty="0" smtClean="0">
                <a:latin typeface="+mj-lt"/>
              </a:rPr>
              <a:t>–</a:t>
            </a:r>
            <a:r>
              <a:rPr lang="en-US" dirty="0" smtClean="0">
                <a:latin typeface="+mj-lt"/>
              </a:rPr>
              <a:t> News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>
                <a:latin typeface="+mj-lt"/>
              </a:rPr>
              <a:t>Slider arrow </a:t>
            </a:r>
            <a:r>
              <a:rPr lang="mr-IN" dirty="0" smtClean="0">
                <a:latin typeface="+mj-lt"/>
              </a:rPr>
              <a:t>–</a:t>
            </a:r>
            <a:r>
              <a:rPr lang="en-US" dirty="0" smtClean="0">
                <a:latin typeface="+mj-lt"/>
              </a:rPr>
              <a:t> Blog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>
                <a:latin typeface="+mj-lt"/>
              </a:rPr>
              <a:t>Homes (text link)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>
                <a:latin typeface="+mj-lt"/>
              </a:rPr>
              <a:t>About Us (main navigation)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err="1" smtClean="0">
                <a:latin typeface="+mj-lt"/>
              </a:rPr>
              <a:t>SunShot</a:t>
            </a:r>
            <a:r>
              <a:rPr lang="en-US" dirty="0" smtClean="0">
                <a:latin typeface="+mj-lt"/>
              </a:rPr>
              <a:t> (text link)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>
                <a:latin typeface="+mj-lt"/>
              </a:rPr>
              <a:t>Hamburger menu (mobile)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>
                <a:latin typeface="+mj-lt"/>
              </a:rPr>
              <a:t>Buildings (text link)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>
                <a:latin typeface="+mj-lt"/>
              </a:rPr>
              <a:t>Wind (text link)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>
                <a:latin typeface="+mj-lt"/>
              </a:rPr>
              <a:t>Video feature play arrow</a:t>
            </a: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901258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Franklin Gothic Medium" charset="0"/>
              </a:rPr>
              <a:t>EERE Home Crazy Egg Findings</a:t>
            </a:r>
            <a:endParaRPr dirty="0">
              <a:latin typeface="Franklin Gothic Medium" charset="0"/>
            </a:endParaRPr>
          </a:p>
        </p:txBody>
      </p:sp>
      <p:pic>
        <p:nvPicPr>
          <p:cNvPr id="3" name="Picture 2" descr="Screen Shot 2017-09-19 at 9.41.19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663" y="910307"/>
            <a:ext cx="5775918" cy="55469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" name="Picture 1" descr="Screen Shot 2017-09-19 at 9.41.42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921" y="2327758"/>
            <a:ext cx="3276600" cy="3759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179917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Franklin Gothic Medium" charset="0"/>
              </a:rPr>
              <a:t>FEMP Crazy Egg Findings</a:t>
            </a:r>
            <a:endParaRPr dirty="0">
              <a:latin typeface="Franklin Gothic Medium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800" y="1640363"/>
            <a:ext cx="7619179" cy="48608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256063" y="1147054"/>
            <a:ext cx="37999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j-lt"/>
              </a:rPr>
              <a:t>Old FEMP home page</a:t>
            </a: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43525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ERE PPT">
  <a:themeElements>
    <a:clrScheme name="EERE 2017">
      <a:dk1>
        <a:srgbClr val="000000"/>
      </a:dk1>
      <a:lt1>
        <a:sysClr val="window" lastClr="FFFFFF"/>
      </a:lt1>
      <a:dk2>
        <a:srgbClr val="5E6A7B"/>
      </a:dk2>
      <a:lt2>
        <a:srgbClr val="EEECE1"/>
      </a:lt2>
      <a:accent1>
        <a:srgbClr val="6ABC45"/>
      </a:accent1>
      <a:accent2>
        <a:srgbClr val="FFCB06"/>
      </a:accent2>
      <a:accent3>
        <a:srgbClr val="00A8DF"/>
      </a:accent3>
      <a:accent4>
        <a:srgbClr val="005C82"/>
      </a:accent4>
      <a:accent5>
        <a:srgbClr val="017A3E"/>
      </a:accent5>
      <a:accent6>
        <a:srgbClr val="E27225"/>
      </a:accent6>
      <a:hlink>
        <a:srgbClr val="017A3E"/>
      </a:hlink>
      <a:folHlink>
        <a:srgbClr val="5E6A71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华文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EERE PPT.pot</Template>
  <TotalTime>7737</TotalTime>
  <Words>1045</Words>
  <Application>Microsoft Office PowerPoint</Application>
  <PresentationFormat>On-screen Show (4:3)</PresentationFormat>
  <Paragraphs>204</Paragraphs>
  <Slides>25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EERE PPT</vt:lpstr>
      <vt:lpstr>PowerPoint Presentation</vt:lpstr>
      <vt:lpstr>Agenda: Happy 100th Web Coordinators Meeting!</vt:lpstr>
      <vt:lpstr>Agenda: Happy 100th Web Coordinators Meeting!</vt:lpstr>
      <vt:lpstr>Agenda: Happy 100th Web Coordinators Meeting!</vt:lpstr>
      <vt:lpstr>Agenda: Happy 100th Web Coordinators Meeting!</vt:lpstr>
      <vt:lpstr>EERE Home Crazy Egg Findings</vt:lpstr>
      <vt:lpstr>EERE Home Crazy Egg Findings</vt:lpstr>
      <vt:lpstr>EERE Home Crazy Egg Findings</vt:lpstr>
      <vt:lpstr>FEMP Crazy Egg Findings</vt:lpstr>
      <vt:lpstr>FEMP Crazy Egg Findings</vt:lpstr>
      <vt:lpstr>FEMP Crazy Egg Findings</vt:lpstr>
      <vt:lpstr>SunShot’s Crazy Egg Findings</vt:lpstr>
      <vt:lpstr>SunShot’s Crazy Egg Findings</vt:lpstr>
      <vt:lpstr>SunShot’s Crazy Egg Findings</vt:lpstr>
      <vt:lpstr>Agenda: Happy 100th Web Coordinators Meeting!</vt:lpstr>
      <vt:lpstr>Communication Standards Updates</vt:lpstr>
      <vt:lpstr>Communication Standards Updates</vt:lpstr>
      <vt:lpstr>Communication Standards Updates</vt:lpstr>
      <vt:lpstr>Communication Standards Updates</vt:lpstr>
      <vt:lpstr>Agenda: Happy 100th Web Coordinators Meeting!</vt:lpstr>
      <vt:lpstr>GovDelivery Updates</vt:lpstr>
      <vt:lpstr>GovDelivery Updates</vt:lpstr>
      <vt:lpstr>Agenda: Happy 100th Web Coordinators Meeting!</vt:lpstr>
      <vt:lpstr>Agenda: Happy 100th Web Coordinators Meeting!</vt:lpstr>
      <vt:lpstr>Next meeting: October 19, 2017 1:00-2:00 EST 11:00-12:00 MST Golden: X300 &amp; HQ: 5E-069 </vt:lpstr>
    </vt:vector>
  </TitlesOfParts>
  <Company>NREL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EERE Web Coordinators Meeting: September 2017</dc:title>
  <dc:subject>Presentation slides from the September 21 Web Coordinator Meeting. Topics include a look back at the beginning of the Web Coordinators Meeting; Crazy Egg results for the EERE home page, FEMP, and SunShot; the updated Logos page; GovDelivery Popular Content; a call to promote Energy Saver; and updates from the DOE Web Council.</dc:subject>
  <dc:creator>NREL Staff</dc:creator>
  <cp:lastModifiedBy>NREL</cp:lastModifiedBy>
  <cp:revision>82</cp:revision>
  <dcterms:created xsi:type="dcterms:W3CDTF">2011-11-16T16:51:06Z</dcterms:created>
  <dcterms:modified xsi:type="dcterms:W3CDTF">2017-09-25T17:23:38Z</dcterms:modified>
</cp:coreProperties>
</file>