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86" r:id="rId5"/>
    <p:sldId id="309" r:id="rId6"/>
    <p:sldId id="289" r:id="rId7"/>
    <p:sldId id="306" r:id="rId8"/>
    <p:sldId id="307" r:id="rId9"/>
    <p:sldId id="308" r:id="rId10"/>
    <p:sldId id="330" r:id="rId11"/>
    <p:sldId id="315" r:id="rId12"/>
    <p:sldId id="316" r:id="rId13"/>
    <p:sldId id="317" r:id="rId14"/>
    <p:sldId id="318" r:id="rId15"/>
    <p:sldId id="319" r:id="rId16"/>
    <p:sldId id="325" r:id="rId17"/>
    <p:sldId id="331" r:id="rId18"/>
    <p:sldId id="329" r:id="rId19"/>
    <p:sldId id="328" r:id="rId20"/>
    <p:sldId id="326" r:id="rId21"/>
    <p:sldId id="33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oll" initials="AS" lastIdx="2" clrIdx="0"/>
  <p:cmAuthor id="1" name="Jeanne Bullion" initials="JB" lastIdx="1" clrIdx="1"/>
  <p:cmAuthor id="2" name="Deston Nokes" initials="DN" lastIdx="3" clrIdx="2"/>
  <p:cmAuthor id="3" name="Vickie" initials="V" lastIdx="2" clrIdx="3"/>
  <p:cmAuthor id="4" name="PTM Jim" initials="PJ" lastIdx="1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66"/>
    <a:srgbClr val="003399"/>
    <a:srgbClr val="99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63" autoAdjust="0"/>
    <p:restoredTop sz="99190" autoAdjust="0"/>
  </p:normalViewPr>
  <p:slideViewPr>
    <p:cSldViewPr>
      <p:cViewPr>
        <p:scale>
          <a:sx n="70" d="100"/>
          <a:sy n="70" d="100"/>
        </p:scale>
        <p:origin x="-78"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5" d="100"/>
          <a:sy n="55" d="100"/>
        </p:scale>
        <p:origin x="-283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CB05B7-FDA7-4EAE-9BE0-8A38B9D58A74}" type="datetimeFigureOut">
              <a:rPr lang="en-US" smtClean="0"/>
              <a:pPr/>
              <a:t>10/10/2011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CB60B8-B62C-4F20-BD96-95BBE76732E6}" type="slidenum">
              <a:rPr lang="en-US" smtClean="0"/>
              <a:pPr/>
              <a:t>‹#›</a:t>
            </a:fld>
            <a:endParaRPr lang="en-US" dirty="0"/>
          </a:p>
        </p:txBody>
      </p:sp>
    </p:spTree>
    <p:extLst>
      <p:ext uri="{BB962C8B-B14F-4D97-AF65-F5344CB8AC3E}">
        <p14:creationId xmlns:p14="http://schemas.microsoft.com/office/powerpoint/2010/main" xmlns="" val="303824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5D3898-E766-409A-8A1E-E7A10C4BD8C6}" type="datetimeFigureOut">
              <a:rPr lang="en-US" smtClean="0"/>
              <a:pPr/>
              <a:t>10/10/2011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1D42BD-2998-4F59-A315-7FBD34F6820E}" type="slidenum">
              <a:rPr lang="en-US" smtClean="0"/>
              <a:pPr/>
              <a:t>‹#›</a:t>
            </a:fld>
            <a:endParaRPr lang="en-US" dirty="0"/>
          </a:p>
        </p:txBody>
      </p:sp>
    </p:spTree>
    <p:extLst>
      <p:ext uri="{BB962C8B-B14F-4D97-AF65-F5344CB8AC3E}">
        <p14:creationId xmlns:p14="http://schemas.microsoft.com/office/powerpoint/2010/main" xmlns="" val="2028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r>
              <a:rPr lang="en-US" b="1" u="sng" dirty="0" smtClean="0"/>
              <a:t>Talking Points:</a:t>
            </a:r>
          </a:p>
          <a:p>
            <a:endParaRPr lang="en-US" b="1" u="sng" dirty="0" smtClean="0"/>
          </a:p>
          <a:p>
            <a:r>
              <a:rPr lang="en-US" b="0" u="none" dirty="0" smtClean="0"/>
              <a:t>Project team consists of 9 cost-sharing</a:t>
            </a:r>
            <a:r>
              <a:rPr lang="en-US" b="0" u="none" baseline="0" dirty="0" smtClean="0"/>
              <a:t> organizations that were part of the original proposal.</a:t>
            </a:r>
          </a:p>
          <a:p>
            <a:endParaRPr lang="en-US" b="0" u="none" baseline="0" dirty="0" smtClean="0"/>
          </a:p>
          <a:p>
            <a:r>
              <a:rPr lang="en-US" b="0" u="none" baseline="0" dirty="0" smtClean="0"/>
              <a:t>Ten additional entities have joined the project. This enables the project to cover 100% of the Western Interconnection. These additional partners also leverage ARRA funding, as these utilities are using their own funds to install additional devices and further the goals of the project.</a:t>
            </a:r>
          </a:p>
          <a:p>
            <a:endParaRPr lang="en-US" b="0" u="none" baseline="0" dirty="0" smtClean="0"/>
          </a:p>
          <a:p>
            <a:r>
              <a:rPr lang="en-US" dirty="0" smtClean="0"/>
              <a:t>An example of how the project will benefit the West is found on the California-Oregon Intertie (COI), a critical transmission pathway in the Western Interconnection, that delivers available power from the northwest to meet demand in California.  Presently, grid operators have set an operating ceiling for power flow on the COI to meet reliability standards determined through various engineering studies. Real-time information and automated controls available from </a:t>
            </a:r>
            <a:r>
              <a:rPr lang="en-US" dirty="0" err="1" smtClean="0"/>
              <a:t>synchrophasor</a:t>
            </a:r>
            <a:r>
              <a:rPr lang="en-US" dirty="0" smtClean="0"/>
              <a:t> technology will permit grid operators to eventually raise operating limits on the intertie and allow up to an additional 100 MW of operational capability, equivalent to providing enough power to supply over 100,000 homes.  </a:t>
            </a:r>
          </a:p>
          <a:p>
            <a:endParaRPr lang="en-US" dirty="0" smtClean="0"/>
          </a:p>
          <a:p>
            <a:r>
              <a:rPr lang="en-US" dirty="0" smtClean="0"/>
              <a:t>The advanced capability of </a:t>
            </a:r>
            <a:r>
              <a:rPr lang="en-US" dirty="0" err="1" smtClean="0"/>
              <a:t>synchrophasor</a:t>
            </a:r>
            <a:r>
              <a:rPr lang="en-US" dirty="0" smtClean="0"/>
              <a:t> technology will be used to support numerous solutions like this throughout the U.S., which would not have occurred for many years without funding from the Recovery Act.</a:t>
            </a:r>
            <a:endParaRPr lang="en-US" b="0" u="none" baseline="0" dirty="0" smtClean="0"/>
          </a:p>
          <a:p>
            <a:endParaRPr lang="en-US" b="0" u="none" baseline="0" dirty="0" smtClean="0"/>
          </a:p>
          <a:p>
            <a:r>
              <a:rPr lang="en-US" b="1" u="none" baseline="0" dirty="0" smtClean="0"/>
              <a:t>Project facts and figures:</a:t>
            </a:r>
          </a:p>
          <a:p>
            <a:endParaRPr lang="en-US" b="0" u="none" baseline="0" dirty="0" smtClean="0"/>
          </a:p>
          <a:p>
            <a:r>
              <a:rPr lang="en-US" dirty="0" smtClean="0"/>
              <a:t>Total budget: $107.8 million</a:t>
            </a:r>
          </a:p>
          <a:p>
            <a:pPr defTabSz="931774">
              <a:defRPr/>
            </a:pPr>
            <a:r>
              <a:rPr lang="en-US" dirty="0" smtClean="0"/>
              <a:t>Federal share: $53.9 million</a:t>
            </a:r>
          </a:p>
          <a:p>
            <a:pPr defTabSz="931774">
              <a:defRPr/>
            </a:pPr>
            <a:endParaRPr lang="en-US" dirty="0" smtClean="0"/>
          </a:p>
          <a:p>
            <a:pPr defTabSz="931774">
              <a:defRPr/>
            </a:pPr>
            <a:r>
              <a:rPr lang="en-US" dirty="0" smtClean="0"/>
              <a:t>Project area: </a:t>
            </a:r>
            <a:br>
              <a:rPr lang="en-US" dirty="0" smtClean="0"/>
            </a:br>
            <a:r>
              <a:rPr lang="en-US" dirty="0" smtClean="0"/>
              <a:t>Whole Western Interconnection, covering ~1.8 million square miles (12 U.S. states; WECC area also includes 2 Canadian provinces, one Mexican state)</a:t>
            </a:r>
          </a:p>
          <a:p>
            <a:pPr defTabSz="931774">
              <a:defRPr/>
            </a:pPr>
            <a:endParaRPr lang="en-US" dirty="0" smtClean="0"/>
          </a:p>
          <a:p>
            <a:pPr defTabSz="931774">
              <a:defRPr/>
            </a:pPr>
            <a:r>
              <a:rPr lang="en-US" dirty="0" smtClean="0"/>
              <a:t>Equipment to be installed:</a:t>
            </a:r>
          </a:p>
          <a:p>
            <a:pPr lvl="0"/>
            <a:r>
              <a:rPr lang="en-US" dirty="0" smtClean="0"/>
              <a:t>- Over 300 </a:t>
            </a:r>
            <a:r>
              <a:rPr lang="en-US" dirty="0" err="1" smtClean="0"/>
              <a:t>phasor</a:t>
            </a:r>
            <a:r>
              <a:rPr lang="en-US" dirty="0" smtClean="0"/>
              <a:t> measurement units</a:t>
            </a:r>
          </a:p>
          <a:p>
            <a:pPr lvl="0"/>
            <a:r>
              <a:rPr lang="en-US" dirty="0" smtClean="0"/>
              <a:t>- 60 </a:t>
            </a:r>
            <a:r>
              <a:rPr lang="en-US" dirty="0" err="1" smtClean="0"/>
              <a:t>phasor</a:t>
            </a:r>
            <a:r>
              <a:rPr lang="en-US" dirty="0" smtClean="0"/>
              <a:t> data concentrators</a:t>
            </a:r>
          </a:p>
          <a:p>
            <a:pPr lvl="0"/>
            <a:r>
              <a:rPr lang="en-US" dirty="0" smtClean="0"/>
              <a:t>- 2 data centers expanded</a:t>
            </a:r>
          </a:p>
          <a:p>
            <a:pPr lvl="0"/>
            <a:r>
              <a:rPr lang="en-US" dirty="0" smtClean="0"/>
              <a:t>- Wide Area Network (WAN) and other communication infrastructure</a:t>
            </a:r>
          </a:p>
          <a:p>
            <a:r>
              <a:rPr lang="en-US" dirty="0" smtClean="0"/>
              <a:t>- Software applications for system analysis and control</a:t>
            </a:r>
          </a:p>
          <a:p>
            <a:pPr defTabSz="931774">
              <a:defRPr/>
            </a:pPr>
            <a:endParaRPr lang="en-US" dirty="0" smtClean="0"/>
          </a:p>
        </p:txBody>
      </p:sp>
      <p:sp>
        <p:nvSpPr>
          <p:cNvPr id="4100"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DRAFT v. 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67000"/>
            <a:ext cx="7772400" cy="1470025"/>
          </a:xfrm>
          <a:prstGeom prst="rect">
            <a:avLst/>
          </a:prstGeom>
        </p:spPr>
        <p:txBody>
          <a:bodyPr>
            <a:normAutofit/>
          </a:bodyPr>
          <a:lstStyle>
            <a:lvl1pPr>
              <a:defRPr sz="3200" b="1" i="0"/>
            </a:lvl1pPr>
          </a:lstStyle>
          <a:p>
            <a:r>
              <a:rPr lang="en-US" sz="3600" dirty="0" smtClean="0"/>
              <a:t>[Presenter’s Name]</a:t>
            </a:r>
            <a:br>
              <a:rPr lang="en-US" sz="3600" dirty="0" smtClean="0"/>
            </a:br>
            <a:r>
              <a:rPr lang="en-US" sz="3600" dirty="0" smtClean="0"/>
              <a:t>[Presenter’s Title]</a:t>
            </a:r>
            <a:endParaRPr lang="en-US" dirty="0"/>
          </a:p>
        </p:txBody>
      </p:sp>
      <p:sp>
        <p:nvSpPr>
          <p:cNvPr id="3" name="Subtitle 2"/>
          <p:cNvSpPr>
            <a:spLocks noGrp="1"/>
          </p:cNvSpPr>
          <p:nvPr>
            <p:ph type="subTitle" idx="1" hasCustomPrompt="1"/>
          </p:nvPr>
        </p:nvSpPr>
        <p:spPr>
          <a:xfrm>
            <a:off x="762000" y="4419600"/>
            <a:ext cx="7772400" cy="1676400"/>
          </a:xfrm>
          <a:prstGeom prst="rect">
            <a:avLst/>
          </a:prstGeom>
          <a:ln>
            <a:solidFill>
              <a:srgbClr val="336666"/>
            </a:solidFill>
          </a:ln>
        </p:spPr>
        <p:txBody>
          <a:bodyPr>
            <a:normAutofit/>
          </a:bodyPr>
          <a:lstStyle>
            <a:lvl1pPr marL="0" indent="0" algn="ctr">
              <a:buNone/>
              <a:defRPr sz="2800">
                <a:solidFill>
                  <a:srgbClr val="33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p>
          <a:p>
            <a:r>
              <a:rPr lang="en-US" dirty="0" smtClean="0"/>
              <a:t>[Date]</a:t>
            </a:r>
          </a:p>
          <a:p>
            <a:r>
              <a:rPr lang="en-US" dirty="0" smtClean="0"/>
              <a:t>[Location]</a:t>
            </a:r>
            <a:endParaRPr lang="en-US" dirty="0"/>
          </a:p>
        </p:txBody>
      </p:sp>
      <p:pic>
        <p:nvPicPr>
          <p:cNvPr id="1026" name="Picture 2" descr="C:\Documents and Settings\jramey\My Documents\My Pictures\WECCOfficialLogo2.jpg"/>
          <p:cNvPicPr>
            <a:picLocks noChangeAspect="1" noChangeArrowheads="1"/>
          </p:cNvPicPr>
          <p:nvPr userDrawn="1"/>
        </p:nvPicPr>
        <p:blipFill>
          <a:blip r:embed="rId2" cstate="print"/>
          <a:srcRect/>
          <a:stretch>
            <a:fillRect/>
          </a:stretch>
        </p:blipFill>
        <p:spPr bwMode="auto">
          <a:xfrm>
            <a:off x="1524000" y="457200"/>
            <a:ext cx="5914009" cy="16606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Rectangle 14"/>
          <p:cNvSpPr/>
          <p:nvPr userDrawn="1"/>
        </p:nvSpPr>
        <p:spPr>
          <a:xfrm>
            <a:off x="152400" y="152400"/>
            <a:ext cx="8839200" cy="6553200"/>
          </a:xfrm>
          <a:prstGeom prst="rect">
            <a:avLst/>
          </a:prstGeom>
          <a:noFill/>
          <a:ln>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2" hasCustomPrompt="1"/>
          </p:nvPr>
        </p:nvSpPr>
        <p:spPr>
          <a:xfrm>
            <a:off x="381000" y="1600200"/>
            <a:ext cx="8458200" cy="4267200"/>
          </a:xfrm>
          <a:prstGeom prst="rect">
            <a:avLst/>
          </a:prstGeom>
        </p:spPr>
        <p:txBody>
          <a:bodyPr/>
          <a:lstStyle>
            <a:lvl1pPr>
              <a:defRPr sz="3200" baseline="0">
                <a:latin typeface="Arial" pitchFamily="34" charset="0"/>
                <a:cs typeface="Arial" pitchFamily="34" charset="0"/>
              </a:defRPr>
            </a:lvl1pPr>
            <a:lvl2pPr>
              <a:buFont typeface="Courier New" pitchFamily="49" charset="0"/>
              <a:buChar char="o"/>
              <a:defRPr sz="2800">
                <a:latin typeface="Arial" pitchFamily="34" charset="0"/>
                <a:cs typeface="Arial" pitchFamily="34" charset="0"/>
              </a:defRPr>
            </a:lvl2pPr>
            <a:lvl3pPr>
              <a:buFont typeface="Wingdings" pitchFamily="2" charset="2"/>
              <a:buChar char="§"/>
              <a:defRPr sz="2400" baseline="0">
                <a:latin typeface="Arial" pitchFamily="34" charset="0"/>
                <a:cs typeface="Arial" pitchFamily="34" charset="0"/>
              </a:defRPr>
            </a:lvl3pPr>
            <a:lvl4pPr>
              <a:buNone/>
              <a:defRPr sz="3200"/>
            </a:lvl4pPr>
            <a:lvl5pPr>
              <a:buNone/>
              <a:defRPr sz="3200"/>
            </a:lvl5pPr>
          </a:lstStyle>
          <a:p>
            <a:pPr lvl="0"/>
            <a:r>
              <a:rPr lang="en-US" dirty="0" smtClean="0"/>
              <a:t>Level 1: Arial 32pt</a:t>
            </a:r>
          </a:p>
          <a:p>
            <a:pPr lvl="1"/>
            <a:r>
              <a:rPr lang="en-US" dirty="0" smtClean="0">
                <a:latin typeface="Arial" pitchFamily="34" charset="0"/>
                <a:cs typeface="Arial" pitchFamily="34" charset="0"/>
              </a:rPr>
              <a:t>Level 2: Arial 28pt</a:t>
            </a:r>
          </a:p>
          <a:p>
            <a:pPr lvl="2"/>
            <a:r>
              <a:rPr lang="en-US" dirty="0" smtClean="0">
                <a:latin typeface="Arial" pitchFamily="34" charset="0"/>
                <a:cs typeface="Arial" pitchFamily="34" charset="0"/>
              </a:rPr>
              <a:t>Level 3: Arial 24 pt. </a:t>
            </a:r>
          </a:p>
          <a:p>
            <a:pPr lvl="2"/>
            <a:r>
              <a:rPr lang="en-US" dirty="0" smtClean="0">
                <a:latin typeface="Arial" pitchFamily="34" charset="0"/>
                <a:cs typeface="Arial" pitchFamily="34" charset="0"/>
              </a:rPr>
              <a:t>Do not use text smaller than Arial 24 pt</a:t>
            </a:r>
            <a:endParaRPr lang="en-US" dirty="0" smtClean="0"/>
          </a:p>
        </p:txBody>
      </p:sp>
      <p:pic>
        <p:nvPicPr>
          <p:cNvPr id="7" name="Picture 6" descr="WECCOfficialLogo2.jpg"/>
          <p:cNvPicPr>
            <a:picLocks noChangeAspect="1"/>
          </p:cNvPicPr>
          <p:nvPr userDrawn="1"/>
        </p:nvPicPr>
        <p:blipFill>
          <a:blip r:embed="rId2" cstate="print"/>
          <a:srcRect b="3548"/>
          <a:stretch>
            <a:fillRect/>
          </a:stretch>
        </p:blipFill>
        <p:spPr>
          <a:xfrm>
            <a:off x="6577584" y="6019799"/>
            <a:ext cx="2414016" cy="676656"/>
          </a:xfrm>
          <a:prstGeom prst="rect">
            <a:avLst/>
          </a:prstGeom>
        </p:spPr>
      </p:pic>
      <p:sp>
        <p:nvSpPr>
          <p:cNvPr id="9" name="TextBox 8"/>
          <p:cNvSpPr txBox="1"/>
          <p:nvPr userDrawn="1"/>
        </p:nvSpPr>
        <p:spPr>
          <a:xfrm>
            <a:off x="152400" y="6324600"/>
            <a:ext cx="533400" cy="381000"/>
          </a:xfrm>
          <a:prstGeom prst="rect">
            <a:avLst/>
          </a:prstGeom>
          <a:noFill/>
        </p:spPr>
        <p:txBody>
          <a:bodyPr wrap="square" rtlCol="0">
            <a:spAutoFit/>
          </a:bodyPr>
          <a:lstStyle/>
          <a:p>
            <a:fld id="{8349EFDF-DA5F-4013-A7B2-C5D6CB3E2394}" type="slidenum">
              <a:rPr lang="en-US" smtClean="0"/>
              <a:pPr/>
              <a:t>‹#›</a:t>
            </a:fld>
            <a:endParaRPr lang="en-US" dirty="0"/>
          </a:p>
        </p:txBody>
      </p:sp>
      <p:cxnSp>
        <p:nvCxnSpPr>
          <p:cNvPr id="10" name="Straight Connector 9"/>
          <p:cNvCxnSpPr/>
          <p:nvPr userDrawn="1"/>
        </p:nvCxnSpPr>
        <p:spPr>
          <a:xfrm>
            <a:off x="590550" y="1371600"/>
            <a:ext cx="8001000" cy="0"/>
          </a:xfrm>
          <a:prstGeom prst="line">
            <a:avLst/>
          </a:prstGeom>
          <a:ln w="19050">
            <a:solidFill>
              <a:srgbClr val="336666"/>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Rectangle 14"/>
          <p:cNvSpPr/>
          <p:nvPr userDrawn="1"/>
        </p:nvSpPr>
        <p:spPr>
          <a:xfrm>
            <a:off x="152400" y="152400"/>
            <a:ext cx="8839200" cy="6553200"/>
          </a:xfrm>
          <a:prstGeom prst="rect">
            <a:avLst/>
          </a:prstGeom>
          <a:noFill/>
          <a:ln>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590550" y="1371600"/>
            <a:ext cx="8001000" cy="0"/>
          </a:xfrm>
          <a:prstGeom prst="line">
            <a:avLst/>
          </a:prstGeom>
          <a:ln w="19050">
            <a:solidFill>
              <a:srgbClr val="336666"/>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l">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descr="WECCOfficialLogo2.jpg"/>
          <p:cNvPicPr>
            <a:picLocks noChangeAspect="1"/>
          </p:cNvPicPr>
          <p:nvPr userDrawn="1"/>
        </p:nvPicPr>
        <p:blipFill>
          <a:blip r:embed="rId2" cstate="print"/>
          <a:srcRect b="3548"/>
          <a:stretch>
            <a:fillRect/>
          </a:stretch>
        </p:blipFill>
        <p:spPr>
          <a:xfrm>
            <a:off x="6577584" y="6019799"/>
            <a:ext cx="2414016" cy="676656"/>
          </a:xfrm>
          <a:prstGeom prst="rect">
            <a:avLst/>
          </a:prstGeom>
        </p:spPr>
      </p:pic>
      <p:cxnSp>
        <p:nvCxnSpPr>
          <p:cNvPr id="3" name="Straight Connector 2"/>
          <p:cNvCxnSpPr/>
          <p:nvPr userDrawn="1"/>
        </p:nvCxnSpPr>
        <p:spPr>
          <a:xfrm>
            <a:off x="762000" y="4495800"/>
            <a:ext cx="8001000" cy="0"/>
          </a:xfrm>
          <a:prstGeom prst="line">
            <a:avLst/>
          </a:prstGeom>
          <a:ln w="19050">
            <a:solidFill>
              <a:srgbClr val="33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MPj03155980000[1]"/>
          <p:cNvPicPr>
            <a:picLocks noChangeAspect="1" noChangeArrowheads="1"/>
          </p:cNvPicPr>
          <p:nvPr userDrawn="1"/>
        </p:nvPicPr>
        <p:blipFill>
          <a:blip r:embed="rId2" cstate="print"/>
          <a:srcRect/>
          <a:stretch>
            <a:fillRect/>
          </a:stretch>
        </p:blipFill>
        <p:spPr>
          <a:xfrm>
            <a:off x="304800" y="1562100"/>
            <a:ext cx="8485188" cy="4999038"/>
          </a:xfrm>
          <a:prstGeom prst="rect">
            <a:avLst/>
          </a:prstGeom>
          <a:noFill/>
        </p:spPr>
      </p:pic>
      <p:cxnSp>
        <p:nvCxnSpPr>
          <p:cNvPr id="6" name="Straight Connector 5"/>
          <p:cNvCxnSpPr/>
          <p:nvPr userDrawn="1"/>
        </p:nvCxnSpPr>
        <p:spPr>
          <a:xfrm>
            <a:off x="590550" y="1371600"/>
            <a:ext cx="8001000" cy="0"/>
          </a:xfrm>
          <a:prstGeom prst="line">
            <a:avLst/>
          </a:prstGeom>
          <a:ln w="19050">
            <a:solidFill>
              <a:srgbClr val="33666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hasCustomPrompt="1"/>
          </p:nvPr>
        </p:nvSpPr>
        <p:spPr>
          <a:xfrm>
            <a:off x="4180114" y="4678878"/>
            <a:ext cx="4583876" cy="1507610"/>
          </a:xfrm>
          <a:prstGeom prst="rect">
            <a:avLst/>
          </a:prstGeom>
        </p:spPr>
        <p:txBody>
          <a:bodyPr/>
          <a:lstStyle>
            <a:lvl1pPr>
              <a:buNone/>
              <a:defRPr sz="1800"/>
            </a:lvl1pPr>
          </a:lstStyle>
          <a:p>
            <a:pPr lvl="0"/>
            <a:r>
              <a:rPr lang="en-US" dirty="0" smtClean="0"/>
              <a:t>Name</a:t>
            </a:r>
          </a:p>
          <a:p>
            <a:pPr lvl="0"/>
            <a:r>
              <a:rPr lang="en-US" dirty="0" smtClean="0"/>
              <a:t>Title</a:t>
            </a:r>
          </a:p>
          <a:p>
            <a:pPr lvl="0"/>
            <a:r>
              <a:rPr lang="en-US" dirty="0" smtClean="0"/>
              <a:t>(000) 999-9999</a:t>
            </a:r>
          </a:p>
          <a:p>
            <a:pPr lvl="0"/>
            <a:r>
              <a:rPr lang="en-US" dirty="0" smtClean="0"/>
              <a:t>Email</a:t>
            </a:r>
            <a:endParaRPr lang="en-US" dirty="0"/>
          </a:p>
        </p:txBody>
      </p:sp>
      <p:sp>
        <p:nvSpPr>
          <p:cNvPr id="11" name="Text Placeholder 10"/>
          <p:cNvSpPr>
            <a:spLocks noGrp="1"/>
          </p:cNvSpPr>
          <p:nvPr>
            <p:ph type="body" sz="quarter" idx="11" hasCustomPrompt="1"/>
          </p:nvPr>
        </p:nvSpPr>
        <p:spPr>
          <a:xfrm>
            <a:off x="331788" y="249238"/>
            <a:ext cx="8456612" cy="973137"/>
          </a:xfrm>
          <a:prstGeom prst="rect">
            <a:avLst/>
          </a:prstGeom>
        </p:spPr>
        <p:txBody>
          <a:bodyPr/>
          <a:lstStyle>
            <a:lvl1pPr>
              <a:buNone/>
              <a:defRPr sz="4000" i="1">
                <a:solidFill>
                  <a:srgbClr val="003399"/>
                </a:solidFill>
              </a:defRPr>
            </a:lvl1pPr>
          </a:lstStyle>
          <a:p>
            <a:pPr lvl="0"/>
            <a:r>
              <a:rPr lang="en-US" dirty="0" smtClean="0"/>
              <a:t>Questions?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400" y="152400"/>
            <a:ext cx="8839200" cy="6553200"/>
          </a:xfrm>
          <a:prstGeom prst="rect">
            <a:avLst/>
          </a:prstGeom>
          <a:noFill/>
          <a:ln>
            <a:solidFill>
              <a:srgbClr val="33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70" r:id="rId3"/>
    <p:sldLayoutId id="2147483669" r:id="rId4"/>
    <p:sldLayoutId id="2147483656" r:id="rId5"/>
  </p:sldLayoutIdLst>
  <p:hf hdr="0" dt="0"/>
  <p:txStyles>
    <p:titleStyle>
      <a:lvl1pPr algn="ctr" defTabSz="914400" rtl="0" eaLnBrk="1" latinLnBrk="0" hangingPunct="1">
        <a:spcBef>
          <a:spcPct val="0"/>
        </a:spcBef>
        <a:buNone/>
        <a:defRPr sz="4000" i="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mailto:vrvanzandt@gmail.com" TargetMode="External"/><Relationship Id="rId2" Type="http://schemas.openxmlformats.org/officeDocument/2006/relationships/hyperlink" Target="mailto:lperez@wecc.biz" TargetMode="External"/><Relationship Id="rId1" Type="http://schemas.openxmlformats.org/officeDocument/2006/relationships/slideLayout" Target="../slideLayouts/slideLayout2.xml"/><Relationship Id="rId6" Type="http://schemas.openxmlformats.org/officeDocument/2006/relationships/hyperlink" Target="mailto:vhowell@wecc.biz" TargetMode="External"/><Relationship Id="rId5" Type="http://schemas.openxmlformats.org/officeDocument/2006/relationships/hyperlink" Target="mailto:dbrancaccio@wecc.biz" TargetMode="External"/><Relationship Id="rId4" Type="http://schemas.openxmlformats.org/officeDocument/2006/relationships/hyperlink" Target="mailto:ericwhitley@wecc.bi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62200"/>
            <a:ext cx="8610600" cy="1774825"/>
          </a:xfrm>
        </p:spPr>
        <p:txBody>
          <a:bodyPr>
            <a:normAutofit fontScale="90000"/>
          </a:bodyPr>
          <a:lstStyle/>
          <a:p>
            <a:r>
              <a:rPr lang="en-US" sz="4400" dirty="0" smtClean="0"/>
              <a:t>WISP</a:t>
            </a:r>
            <a:r>
              <a:rPr lang="en-US" dirty="0" smtClean="0"/>
              <a:t/>
            </a:r>
            <a:br>
              <a:rPr lang="en-US" dirty="0" smtClean="0"/>
            </a:br>
            <a:r>
              <a:rPr lang="en-US" dirty="0" smtClean="0"/>
              <a:t> </a:t>
            </a:r>
            <a:r>
              <a:rPr lang="en-US" sz="2900" dirty="0" smtClean="0"/>
              <a:t>Western Interconnection Synchrophasor </a:t>
            </a:r>
            <a:br>
              <a:rPr lang="en-US" sz="2900" dirty="0" smtClean="0"/>
            </a:br>
            <a:r>
              <a:rPr lang="en-US" sz="2900" dirty="0" smtClean="0"/>
              <a:t>Program </a:t>
            </a:r>
            <a:r>
              <a:rPr lang="en-US" dirty="0" smtClean="0"/>
              <a:t/>
            </a:r>
            <a:br>
              <a:rPr lang="en-US" dirty="0" smtClean="0"/>
            </a:br>
            <a:endParaRPr lang="en-US" dirty="0"/>
          </a:p>
        </p:txBody>
      </p:sp>
      <p:sp>
        <p:nvSpPr>
          <p:cNvPr id="3" name="Subtitle 2"/>
          <p:cNvSpPr>
            <a:spLocks noGrp="1"/>
          </p:cNvSpPr>
          <p:nvPr>
            <p:ph type="subTitle" idx="1"/>
          </p:nvPr>
        </p:nvSpPr>
        <p:spPr>
          <a:xfrm>
            <a:off x="1371600" y="3962400"/>
            <a:ext cx="6400800" cy="1752600"/>
          </a:xfrm>
        </p:spPr>
        <p:txBody>
          <a:bodyPr>
            <a:normAutofit lnSpcReduction="10000"/>
          </a:bodyPr>
          <a:lstStyle/>
          <a:p>
            <a:endParaRPr lang="en-US" sz="2400" b="1" dirty="0" smtClean="0"/>
          </a:p>
          <a:p>
            <a:r>
              <a:rPr lang="en-US" sz="2400" b="1" dirty="0" smtClean="0"/>
              <a:t>Vickie VanZandt</a:t>
            </a:r>
          </a:p>
          <a:p>
            <a:r>
              <a:rPr lang="en-US" sz="2400" dirty="0" smtClean="0"/>
              <a:t>NASPI Work Group Meeting</a:t>
            </a:r>
          </a:p>
          <a:p>
            <a:r>
              <a:rPr lang="en-US" sz="2400" dirty="0" smtClean="0"/>
              <a:t>October 12-13, 2011</a:t>
            </a:r>
            <a:endParaRPr lang="en-US" sz="2400"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fld id="{B5DBB4EA-79DC-F948-A939-315FF19BF28D}" type="slidenum">
              <a:rPr lang="en-US" smtClean="0"/>
              <a:pPr/>
              <a:t>1</a:t>
            </a:fld>
            <a:endParaRPr lang="en-US"/>
          </a:p>
        </p:txBody>
      </p:sp>
      <p:pic>
        <p:nvPicPr>
          <p:cNvPr id="6" name="Picture 2"/>
          <p:cNvPicPr>
            <a:picLocks noChangeAspect="1" noChangeArrowheads="1"/>
          </p:cNvPicPr>
          <p:nvPr/>
        </p:nvPicPr>
        <p:blipFill>
          <a:blip r:embed="rId2" cstate="print"/>
          <a:srcRect/>
          <a:stretch>
            <a:fillRect/>
          </a:stretch>
        </p:blipFill>
        <p:spPr bwMode="auto">
          <a:xfrm>
            <a:off x="2438400" y="5867400"/>
            <a:ext cx="4565651" cy="762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PDCs</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r>
              <a:rPr lang="en-US" dirty="0" smtClean="0"/>
              <a:t>RC centers with PDCs				  2</a:t>
            </a:r>
          </a:p>
          <a:p>
            <a:r>
              <a:rPr lang="en-US" dirty="0" smtClean="0"/>
              <a:t>BA/TO control centers with PDCs		21</a:t>
            </a:r>
          </a:p>
          <a:p>
            <a:r>
              <a:rPr lang="en-US" dirty="0" smtClean="0"/>
              <a:t>Field PDCs						25</a:t>
            </a:r>
          </a:p>
          <a:p>
            <a:r>
              <a:rPr lang="en-US" dirty="0" smtClean="0"/>
              <a:t>Archive/database</a:t>
            </a:r>
          </a:p>
          <a:p>
            <a:pPr lvl="1"/>
            <a:r>
              <a:rPr lang="en-US" dirty="0" smtClean="0"/>
              <a:t>Storage duration and capacity:</a:t>
            </a:r>
          </a:p>
          <a:p>
            <a:pPr lvl="2">
              <a:buFont typeface="Arial" pitchFamily="34" charset="0"/>
              <a:buChar char="•"/>
            </a:pPr>
            <a:r>
              <a:rPr lang="en-US" sz="2800" dirty="0" smtClean="0"/>
              <a:t>All Data On-Line – 3 months – 20 TB</a:t>
            </a:r>
          </a:p>
          <a:p>
            <a:pPr lvl="2">
              <a:buFont typeface="Arial" pitchFamily="34" charset="0"/>
              <a:buChar char="•"/>
            </a:pPr>
            <a:r>
              <a:rPr lang="en-US" sz="2800" dirty="0" smtClean="0"/>
              <a:t>All Data Off-Line – 15 months – 100 TB</a:t>
            </a:r>
          </a:p>
          <a:p>
            <a:pPr lvl="2">
              <a:buFont typeface="Arial" pitchFamily="34" charset="0"/>
              <a:buChar char="•"/>
            </a:pPr>
            <a:r>
              <a:rPr lang="en-US" sz="2800" dirty="0" smtClean="0"/>
              <a:t>Disturbances – forever – TBD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Communications</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381000" y="1600200"/>
            <a:ext cx="8763000" cy="4267200"/>
          </a:xfrm>
        </p:spPr>
        <p:txBody>
          <a:bodyPr/>
          <a:lstStyle/>
          <a:p>
            <a:r>
              <a:rPr lang="en-US" sz="3100" dirty="0" smtClean="0"/>
              <a:t>Dedicated, private Wide Area Network (WAN)  </a:t>
            </a:r>
          </a:p>
          <a:p>
            <a:r>
              <a:rPr lang="en-US" sz="3100" dirty="0" smtClean="0"/>
              <a:t>Provided by Harris Corporation</a:t>
            </a:r>
          </a:p>
          <a:p>
            <a:pPr lvl="1"/>
            <a:r>
              <a:rPr lang="en-US" sz="2400" dirty="0" smtClean="0"/>
              <a:t>WAN from RCs up to TOs/ISOs edge routers under contract to WECC</a:t>
            </a:r>
          </a:p>
          <a:p>
            <a:pPr lvl="1"/>
            <a:r>
              <a:rPr lang="en-US" sz="2400" dirty="0" smtClean="0"/>
              <a:t>Centralized management</a:t>
            </a:r>
          </a:p>
          <a:p>
            <a:pPr lvl="1"/>
            <a:r>
              <a:rPr lang="en-US" sz="2400" dirty="0" smtClean="0"/>
              <a:t>Core Network Deployment: Nov. 2011</a:t>
            </a:r>
          </a:p>
          <a:p>
            <a:pPr lvl="1"/>
            <a:r>
              <a:rPr lang="en-US" sz="2400" dirty="0" smtClean="0"/>
              <a:t>PDC to PDC Communications Testing: Aug. 2012 </a:t>
            </a:r>
          </a:p>
          <a:p>
            <a:r>
              <a:rPr lang="en-US" sz="3100" dirty="0" smtClean="0"/>
              <a:t>Enables peer-to-peer communication</a:t>
            </a:r>
          </a:p>
          <a:p>
            <a:r>
              <a:rPr lang="en-US" sz="3100" dirty="0" smtClean="0"/>
              <a:t>Will facilitate NASPInet phasor gateway pilot – Aug. 2012</a:t>
            </a:r>
            <a:endParaRPr lang="en-US" dirty="0" smtClean="0"/>
          </a:p>
          <a:p>
            <a:pPr lvl="1"/>
            <a:endParaRPr lang="en-US" dirty="0" smtClean="0"/>
          </a:p>
          <a:p>
            <a:pPr lvl="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PMU/PDC/Signal Registry &amp; </a:t>
            </a:r>
            <a:br>
              <a:rPr lang="en-US" dirty="0" smtClean="0"/>
            </a:br>
            <a:r>
              <a:rPr lang="en-US" dirty="0" smtClean="0"/>
              <a:t>Wide Area View (WAV)</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spcAft>
                <a:spcPts val="1200"/>
              </a:spcAft>
            </a:pPr>
            <a:r>
              <a:rPr lang="en-US" dirty="0" smtClean="0"/>
              <a:t>WECC In-house development: Oct. 2011</a:t>
            </a:r>
          </a:p>
          <a:p>
            <a:pPr>
              <a:spcAft>
                <a:spcPts val="1200"/>
              </a:spcAft>
            </a:pPr>
            <a:r>
              <a:rPr lang="en-US" dirty="0" smtClean="0"/>
              <a:t>Release 1 complete (Agile development, </a:t>
            </a:r>
            <a:br>
              <a:rPr lang="en-US" dirty="0" smtClean="0"/>
            </a:br>
            <a:r>
              <a:rPr lang="en-US" dirty="0" smtClean="0"/>
              <a:t>8 Sprints).</a:t>
            </a:r>
          </a:p>
          <a:p>
            <a:pPr lvl="1"/>
            <a:r>
              <a:rPr lang="en-US" dirty="0" smtClean="0"/>
              <a:t>Includes initial release of WECCRC.org.</a:t>
            </a:r>
          </a:p>
          <a:p>
            <a:pPr lvl="1"/>
            <a:r>
              <a:rPr lang="en-US" dirty="0" smtClean="0"/>
              <a:t>PMU Registry – general application layout and styling completed.</a:t>
            </a:r>
          </a:p>
          <a:p>
            <a:pPr lvl="1"/>
            <a:r>
              <a:rPr lang="en-US" dirty="0" smtClean="0"/>
              <a:t>PMU Registry device element structure and attributes complete.</a:t>
            </a:r>
          </a:p>
          <a:p>
            <a:pPr lvl="1"/>
            <a:r>
              <a:rPr lang="en-US" dirty="0" smtClean="0"/>
              <a:t>Network security model complete.</a:t>
            </a:r>
          </a:p>
          <a:p>
            <a:pPr lvl="1"/>
            <a:endParaRPr lang="en-US" dirty="0" smtClean="0"/>
          </a:p>
          <a:p>
            <a:pPr lvl="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PMU/PDC/Signal Registry &amp; </a:t>
            </a:r>
            <a:br>
              <a:rPr lang="en-US" dirty="0" smtClean="0"/>
            </a:br>
            <a:r>
              <a:rPr lang="en-US" dirty="0" smtClean="0"/>
              <a:t>Wide Area View (WAV) </a:t>
            </a:r>
            <a:r>
              <a:rPr lang="en-US" sz="3600" dirty="0" smtClean="0"/>
              <a:t>– (cont.)</a:t>
            </a:r>
            <a:endParaRPr lang="en-US" sz="3600"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spcAft>
                <a:spcPts val="1200"/>
              </a:spcAft>
            </a:pPr>
            <a:r>
              <a:rPr lang="en-US" dirty="0" smtClean="0"/>
              <a:t>Release 2 complete (Sprint 9). </a:t>
            </a:r>
          </a:p>
          <a:p>
            <a:pPr lvl="1"/>
            <a:r>
              <a:rPr lang="en-US" sz="3000" dirty="0" smtClean="0"/>
              <a:t>Includes initial release of WAV, PMU Registry map and tree view.</a:t>
            </a:r>
          </a:p>
          <a:p>
            <a:pPr lvl="1"/>
            <a:r>
              <a:rPr lang="en-US" sz="3000" dirty="0" smtClean="0"/>
              <a:t>Completed WAV high-level requirements.</a:t>
            </a:r>
          </a:p>
          <a:p>
            <a:pPr lvl="1"/>
            <a:r>
              <a:rPr lang="en-US" sz="3000" dirty="0" smtClean="0"/>
              <a:t>Technology selection for the WAV user interface is complete.</a:t>
            </a:r>
          </a:p>
          <a:p>
            <a:pPr lvl="1"/>
            <a:endParaRPr lang="en-US" dirty="0" smtClean="0"/>
          </a:p>
          <a:p>
            <a:pPr lvl="1"/>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30809">
            <a:off x="3408880" y="2195141"/>
            <a:ext cx="4760912" cy="339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PMU Registry </a:t>
            </a:r>
            <a:r>
              <a:rPr lang="en-US" dirty="0" smtClean="0"/>
              <a:t/>
            </a:r>
            <a:br>
              <a:rPr lang="en-US" dirty="0" smtClean="0"/>
            </a:br>
            <a:r>
              <a:rPr lang="en-US" dirty="0" smtClean="0"/>
              <a:t>Demonstration Tomorrow</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55785">
            <a:off x="760254" y="2326928"/>
            <a:ext cx="4498975" cy="3077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3591192"/>
            <a:ext cx="4911725" cy="2814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4800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Operational Applications</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a:buNone/>
            </a:pPr>
            <a:endParaRPr lang="en-US" dirty="0" smtClean="0"/>
          </a:p>
          <a:p>
            <a:endParaRPr lang="en-US" dirty="0"/>
          </a:p>
        </p:txBody>
      </p:sp>
      <p:sp>
        <p:nvSpPr>
          <p:cNvPr id="4" name="Slide Number Placeholder 3"/>
          <p:cNvSpPr>
            <a:spLocks noGrp="1"/>
          </p:cNvSpPr>
          <p:nvPr>
            <p:ph type="sldNum" sz="quarter" idx="12"/>
          </p:nvPr>
        </p:nvSpPr>
        <p:spPr>
          <a:xfrm>
            <a:off x="152400" y="1371600"/>
            <a:ext cx="8991600" cy="4495800"/>
          </a:xfrm>
        </p:spPr>
        <p:txBody>
          <a:bodyPr/>
          <a:lstStyle/>
          <a:p>
            <a:pPr>
              <a:lnSpc>
                <a:spcPct val="150000"/>
              </a:lnSpc>
              <a:spcBef>
                <a:spcPts val="600"/>
              </a:spcBef>
            </a:pPr>
            <a:r>
              <a:rPr lang="en-US" sz="3000" dirty="0" smtClean="0"/>
              <a:t>Number of TOs/ISOs sharing phasor data: 18</a:t>
            </a:r>
          </a:p>
          <a:p>
            <a:pPr>
              <a:lnSpc>
                <a:spcPct val="150000"/>
              </a:lnSpc>
              <a:spcBef>
                <a:spcPts val="600"/>
              </a:spcBef>
              <a:spcAft>
                <a:spcPts val="1200"/>
              </a:spcAft>
            </a:pPr>
            <a:r>
              <a:rPr lang="en-US" sz="3000" dirty="0" smtClean="0"/>
              <a:t>Wide-Area Situational Awareness: Jun./Oct. 2012</a:t>
            </a:r>
          </a:p>
          <a:p>
            <a:pPr lvl="1">
              <a:spcAft>
                <a:spcPts val="600"/>
              </a:spcAft>
            </a:pPr>
            <a:r>
              <a:rPr lang="en-US" dirty="0" smtClean="0"/>
              <a:t>Alstom/</a:t>
            </a:r>
            <a:r>
              <a:rPr lang="en-US" dirty="0" err="1" smtClean="0"/>
              <a:t>Psymetrix</a:t>
            </a:r>
            <a:r>
              <a:rPr lang="en-US" dirty="0" smtClean="0"/>
              <a:t> – General visualization, monitoring, alarming and archiving.</a:t>
            </a:r>
          </a:p>
          <a:p>
            <a:pPr lvl="1">
              <a:spcAft>
                <a:spcPts val="600"/>
              </a:spcAft>
            </a:pPr>
            <a:r>
              <a:rPr lang="en-US" dirty="0" smtClean="0"/>
              <a:t>Montana Tech/University of Wyoming/PNNL, </a:t>
            </a:r>
            <a:r>
              <a:rPr lang="en-US" dirty="0" err="1" smtClean="0"/>
              <a:t>Psymetrix</a:t>
            </a:r>
            <a:r>
              <a:rPr lang="en-US" dirty="0" smtClean="0"/>
              <a:t>, Washington State University – Oscillation Monitoring.</a:t>
            </a:r>
          </a:p>
          <a:p>
            <a:pPr lvl="1">
              <a:spcAft>
                <a:spcPts val="600"/>
              </a:spcAft>
            </a:pPr>
            <a:r>
              <a:rPr lang="en-US" dirty="0" smtClean="0"/>
              <a:t>Vendor selection underway – Voltage Stability.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Operational Applications</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a:buNone/>
            </a:pPr>
            <a:endParaRPr lang="en-US" dirty="0" smtClean="0"/>
          </a:p>
          <a:p>
            <a:endParaRPr lang="en-US" dirty="0"/>
          </a:p>
        </p:txBody>
      </p:sp>
      <p:sp>
        <p:nvSpPr>
          <p:cNvPr id="4" name="Slide Number Placeholder 3"/>
          <p:cNvSpPr>
            <a:spLocks noGrp="1"/>
          </p:cNvSpPr>
          <p:nvPr>
            <p:ph type="sldNum" sz="quarter" idx="12"/>
          </p:nvPr>
        </p:nvSpPr>
        <p:spPr>
          <a:xfrm>
            <a:off x="381000" y="1371600"/>
            <a:ext cx="8458200" cy="4495800"/>
          </a:xfrm>
        </p:spPr>
        <p:txBody>
          <a:bodyPr/>
          <a:lstStyle/>
          <a:p>
            <a:pPr>
              <a:spcBef>
                <a:spcPts val="600"/>
              </a:spcBef>
            </a:pPr>
            <a:r>
              <a:rPr lang="en-US" sz="3000" dirty="0" smtClean="0"/>
              <a:t>Wide Area View: June 2012</a:t>
            </a:r>
          </a:p>
          <a:p>
            <a:pPr lvl="1">
              <a:spcAft>
                <a:spcPts val="600"/>
              </a:spcAft>
            </a:pPr>
            <a:r>
              <a:rPr lang="en-US" dirty="0" smtClean="0"/>
              <a:t>WECC in-house development – </a:t>
            </a:r>
            <a:r>
              <a:rPr lang="en-US" dirty="0" err="1" smtClean="0"/>
              <a:t>Telerik</a:t>
            </a:r>
            <a:r>
              <a:rPr lang="en-US" dirty="0" smtClean="0"/>
              <a:t> mapping, Silverlight display. </a:t>
            </a:r>
          </a:p>
          <a:p>
            <a:pPr>
              <a:spcBef>
                <a:spcPts val="600"/>
              </a:spcBef>
            </a:pPr>
            <a:r>
              <a:rPr lang="en-US" sz="3000" dirty="0" smtClean="0"/>
              <a:t>Automated Report Generation:  June 2012</a:t>
            </a:r>
          </a:p>
          <a:p>
            <a:pPr lvl="1">
              <a:spcBef>
                <a:spcPts val="600"/>
              </a:spcBef>
            </a:pPr>
            <a:r>
              <a:rPr lang="en-US" dirty="0" smtClean="0"/>
              <a:t>System performance following events.</a:t>
            </a:r>
          </a:p>
          <a:p>
            <a:pPr lvl="1">
              <a:spcBef>
                <a:spcPts val="600"/>
              </a:spcBef>
            </a:pPr>
            <a:r>
              <a:rPr lang="en-US" dirty="0" smtClean="0"/>
              <a:t>For baselining, model validation, trending.</a:t>
            </a:r>
          </a:p>
          <a:p>
            <a:pPr>
              <a:spcBef>
                <a:spcPts val="600"/>
              </a:spcBef>
            </a:pPr>
            <a:r>
              <a:rPr lang="en-US" sz="3000" dirty="0" smtClean="0"/>
              <a:t>Response-Based Controls:  BPA – March 2015</a:t>
            </a:r>
          </a:p>
          <a:p>
            <a:pPr lvl="1"/>
            <a:r>
              <a:rPr lang="en-US" dirty="0" smtClean="0"/>
              <a:t>Fast reactive switching.</a:t>
            </a:r>
          </a:p>
          <a:p>
            <a:pPr lvl="1"/>
            <a:r>
              <a:rPr lang="en-US" dirty="0" smtClean="0"/>
              <a:t>Primary and total reactive requirements for wind power plants.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and lessons learned</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a:buNone/>
            </a:pPr>
            <a:endParaRPr lang="en-US" dirty="0" smtClean="0"/>
          </a:p>
          <a:p>
            <a:endParaRPr lang="en-US" dirty="0"/>
          </a:p>
        </p:txBody>
      </p:sp>
      <p:sp>
        <p:nvSpPr>
          <p:cNvPr id="4" name="Slide Number Placeholder 3"/>
          <p:cNvSpPr>
            <a:spLocks noGrp="1"/>
          </p:cNvSpPr>
          <p:nvPr>
            <p:ph type="sldNum" sz="quarter" idx="12"/>
          </p:nvPr>
        </p:nvSpPr>
        <p:spPr>
          <a:xfrm>
            <a:off x="381000" y="1447800"/>
            <a:ext cx="8458200" cy="4419600"/>
          </a:xfrm>
        </p:spPr>
        <p:txBody>
          <a:bodyPr/>
          <a:lstStyle/>
          <a:p>
            <a:r>
              <a:rPr lang="en-US" dirty="0" smtClean="0"/>
              <a:t>Biggest Technical Challenge</a:t>
            </a:r>
          </a:p>
          <a:p>
            <a:pPr lvl="1"/>
            <a:r>
              <a:rPr lang="en-US" dirty="0"/>
              <a:t> </a:t>
            </a:r>
            <a:r>
              <a:rPr lang="en-US" dirty="0" smtClean="0"/>
              <a:t>Data mining tools for information retrieval. </a:t>
            </a:r>
          </a:p>
          <a:p>
            <a:r>
              <a:rPr lang="en-US" dirty="0" smtClean="0"/>
              <a:t>Biggest Programmatic/Execution Challenges</a:t>
            </a:r>
          </a:p>
          <a:p>
            <a:pPr lvl="1"/>
            <a:r>
              <a:rPr lang="en-US" dirty="0" smtClean="0"/>
              <a:t>Took much longer than originally expected:</a:t>
            </a:r>
          </a:p>
          <a:p>
            <a:pPr lvl="2"/>
            <a:r>
              <a:rPr lang="en-US" dirty="0" smtClean="0"/>
              <a:t>Execute agreements among participants.</a:t>
            </a:r>
          </a:p>
          <a:p>
            <a:pPr lvl="2"/>
            <a:r>
              <a:rPr lang="en-US" dirty="0" smtClean="0"/>
              <a:t>Finalize contracts for infrastructure and applications.</a:t>
            </a:r>
          </a:p>
          <a:p>
            <a:pPr lvl="2"/>
            <a:r>
              <a:rPr lang="en-US" dirty="0" smtClean="0"/>
              <a:t>Begin infrastructure construction.</a:t>
            </a:r>
          </a:p>
          <a:p>
            <a:pPr lvl="1"/>
            <a:r>
              <a:rPr lang="en-US" dirty="0" smtClean="0"/>
              <a:t>Need an additional Data Sharing Agreement</a:t>
            </a:r>
          </a:p>
          <a:p>
            <a:pPr lvl="2">
              <a:spcBef>
                <a:spcPts val="0"/>
              </a:spcBef>
            </a:pPr>
            <a:r>
              <a:rPr lang="en-US" dirty="0" smtClean="0"/>
              <a:t>To protect source data other than </a:t>
            </a:r>
          </a:p>
          <a:p>
            <a:pPr lvl="2">
              <a:spcBef>
                <a:spcPts val="0"/>
              </a:spcBef>
              <a:buNone/>
            </a:pPr>
            <a:r>
              <a:rPr lang="en-US" dirty="0" smtClean="0"/>
              <a:t>   synchrophasors for WAV.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 and Disclaimer</a:t>
            </a:r>
            <a:endParaRPr lang="en-US" dirty="0"/>
          </a:p>
        </p:txBody>
      </p:sp>
      <p:sp>
        <p:nvSpPr>
          <p:cNvPr id="3" name="Content Placeholder 2"/>
          <p:cNvSpPr>
            <a:spLocks noGrp="1"/>
          </p:cNvSpPr>
          <p:nvPr>
            <p:ph idx="4294967295"/>
          </p:nvPr>
        </p:nvSpPr>
        <p:spPr>
          <a:xfrm>
            <a:off x="457200" y="1143000"/>
            <a:ext cx="8229600" cy="5213350"/>
          </a:xfrm>
          <a:prstGeom prst="rect">
            <a:avLst/>
          </a:prstGeom>
        </p:spPr>
        <p:txBody>
          <a:bodyPr>
            <a:normAutofit/>
          </a:bodyPr>
          <a:lstStyle/>
          <a:p>
            <a:pPr>
              <a:buNone/>
            </a:pPr>
            <a:endParaRPr lang="en-US" dirty="0" smtClean="0"/>
          </a:p>
          <a:p>
            <a:endParaRPr lang="en-US" dirty="0"/>
          </a:p>
        </p:txBody>
      </p:sp>
      <p:sp>
        <p:nvSpPr>
          <p:cNvPr id="4" name="Slide Number Placeholder 3"/>
          <p:cNvSpPr>
            <a:spLocks noGrp="1"/>
          </p:cNvSpPr>
          <p:nvPr>
            <p:ph type="sldNum" sz="quarter" idx="12"/>
          </p:nvPr>
        </p:nvSpPr>
        <p:spPr>
          <a:xfrm>
            <a:off x="381000" y="1371600"/>
            <a:ext cx="8458200" cy="4495800"/>
          </a:xfrm>
        </p:spPr>
        <p:txBody>
          <a:bodyPr/>
          <a:lstStyle/>
          <a:p>
            <a:r>
              <a:rPr lang="en-US" sz="2000" u="sng" dirty="0" smtClean="0"/>
              <a:t>Acknowledgment</a:t>
            </a:r>
            <a:r>
              <a:rPr lang="en-US" sz="2000" u="sng" dirty="0" smtClean="0"/>
              <a:t>: </a:t>
            </a:r>
            <a:r>
              <a:rPr lang="en-US" sz="2000" dirty="0" smtClean="0"/>
              <a:t>This material is based upon work supported by the Department of Energy under Award </a:t>
            </a:r>
            <a:r>
              <a:rPr lang="en-US" sz="2000" dirty="0" smtClean="0"/>
              <a:t>Number DE-OE0000364.</a:t>
            </a:r>
            <a:endParaRPr lang="en-US" sz="2000" dirty="0" smtClean="0"/>
          </a:p>
          <a:p>
            <a:r>
              <a:rPr lang="en-US" sz="2000" u="sng" dirty="0" smtClean="0"/>
              <a:t>Disclaimer</a:t>
            </a:r>
            <a:r>
              <a:rPr lang="en-US" sz="2000" u="sng" dirty="0" smtClean="0"/>
              <a:t>: </a:t>
            </a:r>
            <a:r>
              <a:rPr lang="en-US" sz="2000" dirty="0" smtClean="0"/>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74158" y="263154"/>
            <a:ext cx="8399722" cy="956046"/>
          </a:xfrm>
          <a:prstGeom prst="roundRect">
            <a:avLst/>
          </a:prstGeom>
          <a:solidFill>
            <a:schemeClr val="tx2">
              <a:lumMod val="75000"/>
            </a:schemeClr>
          </a:solidFill>
          <a:ln>
            <a:noFill/>
          </a:ln>
          <a:scene3d>
            <a:camera prst="orthographicFront"/>
            <a:lightRig rig="threePt" dir="t"/>
          </a:scene3d>
          <a:sp3d extrusionH="76200" prstMaterial="plastic">
            <a:bevelT/>
            <a:bevelB/>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3" name="TextBox 3"/>
          <p:cNvSpPr txBox="1">
            <a:spLocks noChangeArrowheads="1"/>
          </p:cNvSpPr>
          <p:nvPr/>
        </p:nvSpPr>
        <p:spPr bwMode="auto">
          <a:xfrm>
            <a:off x="1147763" y="268288"/>
            <a:ext cx="7772400" cy="460375"/>
          </a:xfrm>
          <a:prstGeom prst="rect">
            <a:avLst/>
          </a:prstGeom>
          <a:noFill/>
          <a:ln w="9525">
            <a:noFill/>
            <a:miter lim="800000"/>
            <a:headEnd/>
            <a:tailEnd/>
          </a:ln>
        </p:spPr>
        <p:txBody>
          <a:bodyPr>
            <a:spAutoFit/>
          </a:bodyPr>
          <a:lstStyle/>
          <a:p>
            <a:r>
              <a:rPr lang="en-US" sz="2400" i="1" dirty="0" smtClean="0">
                <a:solidFill>
                  <a:schemeClr val="bg1"/>
                </a:solidFill>
                <a:latin typeface="Arial Black" pitchFamily="34" charset="0"/>
              </a:rPr>
              <a:t>Western Electricity Coordinating Council</a:t>
            </a:r>
            <a:endParaRPr lang="en-US" sz="2400" i="1" dirty="0">
              <a:solidFill>
                <a:schemeClr val="bg1"/>
              </a:solidFill>
              <a:latin typeface="Arial Black" pitchFamily="34" charset="0"/>
            </a:endParaRPr>
          </a:p>
        </p:txBody>
      </p:sp>
      <p:sp>
        <p:nvSpPr>
          <p:cNvPr id="2051" name="TextBox 4"/>
          <p:cNvSpPr txBox="1">
            <a:spLocks noChangeArrowheads="1"/>
          </p:cNvSpPr>
          <p:nvPr/>
        </p:nvSpPr>
        <p:spPr bwMode="auto">
          <a:xfrm>
            <a:off x="1158875" y="627063"/>
            <a:ext cx="7740650" cy="369887"/>
          </a:xfrm>
          <a:prstGeom prst="rect">
            <a:avLst/>
          </a:prstGeom>
          <a:noFill/>
          <a:ln w="9525">
            <a:noFill/>
            <a:miter lim="800000"/>
            <a:headEnd/>
            <a:tailEnd/>
          </a:ln>
        </p:spPr>
        <p:txBody>
          <a:bodyPr>
            <a:spAutoFit/>
          </a:bodyPr>
          <a:lstStyle/>
          <a:p>
            <a:pPr>
              <a:defRPr/>
            </a:pPr>
            <a:r>
              <a:rPr lang="en-US" b="1" i="1" dirty="0" smtClean="0">
                <a:solidFill>
                  <a:schemeClr val="accent1">
                    <a:lumMod val="40000"/>
                    <a:lumOff val="60000"/>
                  </a:schemeClr>
                </a:solidFill>
                <a:cs typeface="Arial" charset="0"/>
              </a:rPr>
              <a:t>Assuring reliability in the Western Interconnection </a:t>
            </a:r>
            <a:endParaRPr lang="en-US" b="1" i="1" dirty="0">
              <a:solidFill>
                <a:schemeClr val="accent1">
                  <a:lumMod val="40000"/>
                  <a:lumOff val="60000"/>
                </a:schemeClr>
              </a:solidFill>
              <a:cs typeface="Arial" charset="0"/>
            </a:endParaRPr>
          </a:p>
        </p:txBody>
      </p:sp>
      <p:pic>
        <p:nvPicPr>
          <p:cNvPr id="2055" name="Picture 14" descr="Copy of New_DOE_Seal_Color_042808.png"/>
          <p:cNvPicPr>
            <a:picLocks noChangeAspect="1"/>
          </p:cNvPicPr>
          <p:nvPr/>
        </p:nvPicPr>
        <p:blipFill>
          <a:blip r:embed="rId3" cstate="print"/>
          <a:srcRect/>
          <a:stretch>
            <a:fillRect/>
          </a:stretch>
        </p:blipFill>
        <p:spPr bwMode="auto">
          <a:xfrm>
            <a:off x="152400" y="228600"/>
            <a:ext cx="962025" cy="962025"/>
          </a:xfrm>
          <a:prstGeom prst="rect">
            <a:avLst/>
          </a:prstGeom>
          <a:noFill/>
          <a:ln w="9525">
            <a:noFill/>
            <a:miter lim="800000"/>
            <a:headEnd/>
            <a:tailEnd/>
          </a:ln>
        </p:spPr>
      </p:pic>
      <p:sp>
        <p:nvSpPr>
          <p:cNvPr id="14" name="Rounded Rectangle 13"/>
          <p:cNvSpPr/>
          <p:nvPr/>
        </p:nvSpPr>
        <p:spPr>
          <a:xfrm>
            <a:off x="212650" y="1180212"/>
            <a:ext cx="6400800" cy="5486400"/>
          </a:xfrm>
          <a:prstGeom prst="roundRect">
            <a:avLst/>
          </a:prstGeom>
          <a:solidFill>
            <a:schemeClr val="bg1"/>
          </a:solidFill>
          <a:ln w="9525">
            <a:solidFill>
              <a:schemeClr val="bg1">
                <a:lumMod val="65000"/>
              </a:schemeClr>
            </a:solidFill>
            <a:miter lim="800000"/>
            <a:headEnd/>
            <a:tailEnd/>
          </a:ln>
          <a:effectLst/>
          <a:scene3d>
            <a:camera prst="orthographicFront"/>
            <a:lightRig rig="threePt" dir="t"/>
          </a:scene3d>
          <a:sp3d>
            <a:bevelT w="165100" prst="coolSlant"/>
            <a:bevelB w="165100" prst="coolSlant"/>
          </a:sp3d>
        </p:spPr>
        <p:txBody>
          <a:bodyPr lIns="182880" tIns="0" rIns="182880"/>
          <a:lstStyle/>
          <a:p>
            <a:pPr marL="457200" indent="-457200">
              <a:spcAft>
                <a:spcPts val="600"/>
              </a:spcAft>
              <a:defRPr/>
            </a:pPr>
            <a:r>
              <a:rPr lang="en-US" i="1" dirty="0">
                <a:solidFill>
                  <a:srgbClr val="800000"/>
                </a:solidFill>
                <a:latin typeface="Arial Black" pitchFamily="34" charset="0"/>
              </a:rPr>
              <a:t>Key Activities</a:t>
            </a:r>
          </a:p>
          <a:p>
            <a:pPr marL="233363" indent="-233363">
              <a:spcBef>
                <a:spcPts val="200"/>
              </a:spcBef>
              <a:buFontTx/>
              <a:buChar char="•"/>
              <a:defRPr/>
            </a:pPr>
            <a:r>
              <a:rPr lang="en-US" sz="1400" kern="0" dirty="0" smtClean="0">
                <a:solidFill>
                  <a:srgbClr val="000066"/>
                </a:solidFill>
              </a:rPr>
              <a:t>WECC’s “Western Interconnection Synchrophasor Program” </a:t>
            </a:r>
            <a:r>
              <a:rPr lang="en-US" sz="1400" kern="0" dirty="0">
                <a:solidFill>
                  <a:srgbClr val="000066"/>
                </a:solidFill>
              </a:rPr>
              <a:t>is installing </a:t>
            </a:r>
            <a:r>
              <a:rPr lang="en-US" sz="1400" kern="0" dirty="0" smtClean="0">
                <a:solidFill>
                  <a:srgbClr val="000066"/>
                </a:solidFill>
              </a:rPr>
              <a:t>more than 300 phasor measurement units (PMUs) and 60 phasor data concentrators (PDCs) across the Western Interconnection. </a:t>
            </a:r>
            <a:endParaRPr lang="en-US" sz="1400" kern="0" dirty="0">
              <a:solidFill>
                <a:srgbClr val="000066"/>
              </a:solidFill>
            </a:endParaRPr>
          </a:p>
          <a:p>
            <a:pPr marL="457200" indent="-457200">
              <a:spcBef>
                <a:spcPts val="1200"/>
              </a:spcBef>
              <a:defRPr/>
            </a:pPr>
            <a:r>
              <a:rPr lang="en-US" i="1" dirty="0">
                <a:solidFill>
                  <a:srgbClr val="800000"/>
                </a:solidFill>
                <a:latin typeface="Arial Black" pitchFamily="34" charset="0"/>
              </a:rPr>
              <a:t>Aims and Strategies</a:t>
            </a:r>
          </a:p>
          <a:p>
            <a:pPr marL="233363" indent="-233363">
              <a:spcBef>
                <a:spcPts val="200"/>
              </a:spcBef>
              <a:buFont typeface="Arial" charset="0"/>
              <a:buChar char="•"/>
              <a:defRPr/>
            </a:pPr>
            <a:r>
              <a:rPr lang="en-US" sz="1400" kern="0" dirty="0" smtClean="0">
                <a:solidFill>
                  <a:srgbClr val="000066"/>
                </a:solidFill>
              </a:rPr>
              <a:t>Provide grid operators </a:t>
            </a:r>
            <a:r>
              <a:rPr lang="en-US" sz="1400" kern="0" smtClean="0">
                <a:solidFill>
                  <a:srgbClr val="000066"/>
                </a:solidFill>
              </a:rPr>
              <a:t>and reliability </a:t>
            </a:r>
            <a:r>
              <a:rPr lang="en-US" sz="1400" kern="0" dirty="0" smtClean="0">
                <a:solidFill>
                  <a:srgbClr val="000066"/>
                </a:solidFill>
              </a:rPr>
              <a:t>coordinators with more frequent and time-synchronized system information.</a:t>
            </a:r>
          </a:p>
          <a:p>
            <a:pPr marL="233363" indent="-233363">
              <a:spcBef>
                <a:spcPts val="200"/>
              </a:spcBef>
              <a:buFont typeface="Arial" charset="0"/>
              <a:buChar char="•"/>
              <a:defRPr/>
            </a:pPr>
            <a:r>
              <a:rPr lang="en-US" sz="1400" kern="0" dirty="0" smtClean="0">
                <a:solidFill>
                  <a:srgbClr val="000066"/>
                </a:solidFill>
              </a:rPr>
              <a:t>Better system visibility will help system operators avoid large-scale regional outages, better utilize existing system capacity, and enable greater utilization of intermittent renewable generation resources.  </a:t>
            </a:r>
            <a:endParaRPr lang="en-US" sz="1400" kern="0" dirty="0">
              <a:solidFill>
                <a:srgbClr val="000066"/>
              </a:solidFill>
            </a:endParaRPr>
          </a:p>
          <a:p>
            <a:pPr marL="457200" indent="-457200">
              <a:spcBef>
                <a:spcPts val="1200"/>
              </a:spcBef>
              <a:defRPr/>
            </a:pPr>
            <a:r>
              <a:rPr lang="en-US" i="1" dirty="0">
                <a:solidFill>
                  <a:srgbClr val="800000"/>
                </a:solidFill>
                <a:latin typeface="Arial Black" pitchFamily="34" charset="0"/>
              </a:rPr>
              <a:t>Results and Benefits </a:t>
            </a:r>
          </a:p>
          <a:p>
            <a:pPr marL="233363" lvl="1" indent="-233363">
              <a:spcBef>
                <a:spcPts val="200"/>
              </a:spcBef>
              <a:buFont typeface="Arial" charset="0"/>
              <a:buChar char="•"/>
              <a:defRPr/>
            </a:pPr>
            <a:r>
              <a:rPr lang="en-US" sz="1400" kern="0" dirty="0" smtClean="0">
                <a:solidFill>
                  <a:srgbClr val="000066"/>
                </a:solidFill>
              </a:rPr>
              <a:t>19 organizations are participating in the project, providing 100% coverage for the Western Interconnection.</a:t>
            </a:r>
            <a:endParaRPr lang="en-US" sz="1400" kern="0" dirty="0">
              <a:solidFill>
                <a:srgbClr val="000066"/>
              </a:solidFill>
            </a:endParaRPr>
          </a:p>
          <a:p>
            <a:pPr marL="233363" lvl="1" indent="-233363">
              <a:spcBef>
                <a:spcPts val="200"/>
              </a:spcBef>
              <a:buFont typeface="Arial" charset="0"/>
              <a:buChar char="•"/>
              <a:defRPr/>
            </a:pPr>
            <a:r>
              <a:rPr lang="en-US" sz="1400" kern="0" dirty="0" smtClean="0">
                <a:solidFill>
                  <a:srgbClr val="000066"/>
                </a:solidFill>
              </a:rPr>
              <a:t>Real-time information and automated controls being deployed will enable grid operators to allow an additional 100 MW of operational capacity on the California-Oregon Intertie (COI). Similar system </a:t>
            </a:r>
            <a:r>
              <a:rPr lang="en-US" sz="1400" kern="0" dirty="0" smtClean="0">
                <a:solidFill>
                  <a:schemeClr val="tx2">
                    <a:lumMod val="75000"/>
                  </a:schemeClr>
                </a:solidFill>
              </a:rPr>
              <a:t>benefits are possible </a:t>
            </a:r>
            <a:r>
              <a:rPr lang="en-US" sz="1400" kern="0" dirty="0" smtClean="0">
                <a:solidFill>
                  <a:srgbClr val="000066"/>
                </a:solidFill>
              </a:rPr>
              <a:t>in other parts of the system.</a:t>
            </a:r>
            <a:endParaRPr lang="en-US" sz="1400" kern="0" dirty="0">
              <a:solidFill>
                <a:srgbClr val="000066"/>
              </a:solidFill>
            </a:endParaRPr>
          </a:p>
          <a:p>
            <a:pPr marL="233363" lvl="1" indent="-233363">
              <a:buFont typeface="Arial" charset="0"/>
              <a:buChar char="•"/>
              <a:defRPr/>
            </a:pPr>
            <a:endParaRPr lang="en-US" kern="0" dirty="0">
              <a:solidFill>
                <a:srgbClr val="000066"/>
              </a:solidFill>
            </a:endParaRPr>
          </a:p>
        </p:txBody>
      </p:sp>
      <p:sp>
        <p:nvSpPr>
          <p:cNvPr id="16" name="Rounded Rectangle 15"/>
          <p:cNvSpPr/>
          <p:nvPr/>
        </p:nvSpPr>
        <p:spPr>
          <a:xfrm>
            <a:off x="6629400" y="1219200"/>
            <a:ext cx="2286000" cy="1280160"/>
          </a:xfrm>
          <a:prstGeom prst="roundRect">
            <a:avLst/>
          </a:prstGeom>
          <a:solidFill>
            <a:schemeClr val="bg1"/>
          </a:solidFill>
          <a:ln w="9525">
            <a:solidFill>
              <a:schemeClr val="bg1">
                <a:lumMod val="65000"/>
              </a:schemeClr>
            </a:solidFill>
            <a:miter lim="800000"/>
            <a:headEnd/>
            <a:tailEnd/>
          </a:ln>
          <a:effectLst/>
          <a:scene3d>
            <a:camera prst="orthographicFront"/>
            <a:lightRig rig="threePt" dir="t"/>
          </a:scene3d>
          <a:sp3d>
            <a:bevelT w="165100" prst="coolSlant"/>
            <a:bevelB w="165100" prst="coolSlant"/>
          </a:sp3d>
        </p:spPr>
        <p:txBody>
          <a:bodyPr lIns="0" tIns="0" rIns="0" bIns="0" anchor="ctr" anchorCtr="1"/>
          <a:lstStyle/>
          <a:p>
            <a:pPr algn="ctr">
              <a:defRPr/>
            </a:pPr>
            <a:r>
              <a:rPr lang="en-US" i="1" dirty="0" smtClean="0">
                <a:solidFill>
                  <a:srgbClr val="800000"/>
                </a:solidFill>
                <a:latin typeface="Arial Black" pitchFamily="34" charset="0"/>
              </a:rPr>
              <a:t>Transmission System</a:t>
            </a:r>
          </a:p>
          <a:p>
            <a:pPr algn="ctr">
              <a:defRPr/>
            </a:pPr>
            <a:r>
              <a:rPr lang="en-US" i="1" dirty="0" smtClean="0">
                <a:solidFill>
                  <a:srgbClr val="800000"/>
                </a:solidFill>
                <a:latin typeface="Arial Black" pitchFamily="34" charset="0"/>
              </a:rPr>
              <a:t>Modernization</a:t>
            </a:r>
            <a:endParaRPr lang="en-US" i="1" dirty="0">
              <a:solidFill>
                <a:srgbClr val="800000"/>
              </a:solidFill>
              <a:latin typeface="Arial Black" pitchFamily="34" charset="0"/>
            </a:endParaRPr>
          </a:p>
        </p:txBody>
      </p:sp>
      <p:sp>
        <p:nvSpPr>
          <p:cNvPr id="17" name="Rounded Rectangle 16"/>
          <p:cNvSpPr/>
          <p:nvPr/>
        </p:nvSpPr>
        <p:spPr>
          <a:xfrm>
            <a:off x="6629400" y="2590800"/>
            <a:ext cx="2286000" cy="1364516"/>
          </a:xfrm>
          <a:prstGeom prst="roundRect">
            <a:avLst/>
          </a:prstGeom>
          <a:solidFill>
            <a:schemeClr val="bg1"/>
          </a:solidFill>
          <a:ln w="9525">
            <a:solidFill>
              <a:schemeClr val="bg1">
                <a:lumMod val="65000"/>
              </a:schemeClr>
            </a:solidFill>
            <a:miter lim="800000"/>
            <a:headEnd/>
            <a:tailEnd/>
          </a:ln>
          <a:effectLst/>
          <a:scene3d>
            <a:camera prst="orthographicFront"/>
            <a:lightRig rig="threePt" dir="t"/>
          </a:scene3d>
          <a:sp3d>
            <a:bevelT w="165100" prst="coolSlant"/>
            <a:bevelB w="165100" prst="coolSlant"/>
          </a:sp3d>
        </p:spPr>
        <p:txBody>
          <a:bodyPr lIns="0" tIns="0" rIns="0" bIns="0" anchor="ctr" anchorCtr="1"/>
          <a:lstStyle/>
          <a:p>
            <a:pPr algn="ctr">
              <a:defRPr/>
            </a:pPr>
            <a:endParaRPr lang="en-US" i="1" dirty="0">
              <a:solidFill>
                <a:srgbClr val="800000"/>
              </a:solidFill>
              <a:latin typeface="Arial Black" pitchFamily="34" charset="0"/>
            </a:endParaRPr>
          </a:p>
        </p:txBody>
      </p:sp>
      <p:sp>
        <p:nvSpPr>
          <p:cNvPr id="18" name="Rounded Rectangle 17"/>
          <p:cNvSpPr/>
          <p:nvPr/>
        </p:nvSpPr>
        <p:spPr>
          <a:xfrm>
            <a:off x="6629400" y="3962400"/>
            <a:ext cx="2286000" cy="2636875"/>
          </a:xfrm>
          <a:prstGeom prst="roundRect">
            <a:avLst/>
          </a:prstGeom>
          <a:solidFill>
            <a:schemeClr val="bg1"/>
          </a:solidFill>
          <a:ln w="9525">
            <a:solidFill>
              <a:schemeClr val="bg1">
                <a:lumMod val="65000"/>
              </a:schemeClr>
            </a:solidFill>
            <a:miter lim="800000"/>
            <a:headEnd/>
            <a:tailEnd/>
          </a:ln>
          <a:effectLst/>
          <a:scene3d>
            <a:camera prst="orthographicFront"/>
            <a:lightRig rig="threePt" dir="t"/>
          </a:scene3d>
          <a:sp3d>
            <a:bevelT w="165100" prst="coolSlant"/>
            <a:bevelB w="165100" prst="coolSlant"/>
          </a:sp3d>
        </p:spPr>
        <p:txBody>
          <a:bodyPr lIns="0" tIns="0" rIns="0" bIns="0"/>
          <a:lstStyle/>
          <a:p>
            <a:pPr algn="ctr" eaLnBrk="0" hangingPunct="0">
              <a:buClr>
                <a:srgbClr val="A50021"/>
              </a:buClr>
              <a:buSzPct val="80000"/>
              <a:defRPr/>
            </a:pPr>
            <a:r>
              <a:rPr lang="en-US" i="1" dirty="0">
                <a:solidFill>
                  <a:srgbClr val="800000"/>
                </a:solidFill>
                <a:latin typeface="Arial Black" pitchFamily="34" charset="0"/>
              </a:rPr>
              <a:t>Facts &amp; Figures</a:t>
            </a:r>
            <a:endParaRPr lang="en-US" sz="1400" kern="0" dirty="0">
              <a:solidFill>
                <a:srgbClr val="000066"/>
              </a:solidFill>
              <a:latin typeface="Arial" pitchFamily="34" charset="0"/>
              <a:cs typeface="Arial" pitchFamily="34" charset="0"/>
            </a:endParaRPr>
          </a:p>
          <a:p>
            <a:pPr marL="73152">
              <a:spcBef>
                <a:spcPts val="300"/>
              </a:spcBef>
              <a:buClr>
                <a:schemeClr val="tx2">
                  <a:lumMod val="75000"/>
                </a:schemeClr>
              </a:buClr>
              <a:defRPr/>
            </a:pPr>
            <a:r>
              <a:rPr lang="en-US" sz="1400" b="1" kern="0" dirty="0">
                <a:solidFill>
                  <a:srgbClr val="000066"/>
                </a:solidFill>
                <a:latin typeface="Arial" pitchFamily="34" charset="0"/>
                <a:cs typeface="Arial" pitchFamily="34" charset="0"/>
              </a:rPr>
              <a:t>Total Project Budget: </a:t>
            </a:r>
            <a:r>
              <a:rPr lang="en-US" sz="1400" i="1" dirty="0">
                <a:solidFill>
                  <a:srgbClr val="800000"/>
                </a:solidFill>
                <a:latin typeface="Arial" pitchFamily="34" charset="0"/>
                <a:cs typeface="Arial" pitchFamily="34" charset="0"/>
              </a:rPr>
              <a:t/>
            </a:r>
            <a:br>
              <a:rPr lang="en-US" sz="1400" i="1" dirty="0">
                <a:solidFill>
                  <a:srgbClr val="800000"/>
                </a:solidFill>
                <a:latin typeface="Arial" pitchFamily="34" charset="0"/>
                <a:cs typeface="Arial" pitchFamily="34" charset="0"/>
              </a:rPr>
            </a:br>
            <a:r>
              <a:rPr lang="en-US" sz="1200" kern="0" dirty="0" smtClean="0">
                <a:solidFill>
                  <a:srgbClr val="000066"/>
                </a:solidFill>
                <a:latin typeface="Arial" pitchFamily="34" charset="0"/>
                <a:cs typeface="Arial" pitchFamily="34" charset="0"/>
              </a:rPr>
              <a:t>$107,780,000</a:t>
            </a:r>
            <a:endParaRPr lang="en-US" sz="1200" kern="0" dirty="0">
              <a:solidFill>
                <a:srgbClr val="000066"/>
              </a:solidFill>
              <a:latin typeface="Arial" pitchFamily="34" charset="0"/>
              <a:cs typeface="Arial" pitchFamily="34" charset="0"/>
            </a:endParaRPr>
          </a:p>
          <a:p>
            <a:pPr marL="73152">
              <a:spcBef>
                <a:spcPts val="300"/>
              </a:spcBef>
              <a:buClr>
                <a:schemeClr val="tx2">
                  <a:lumMod val="75000"/>
                </a:schemeClr>
              </a:buClr>
              <a:defRPr/>
            </a:pPr>
            <a:r>
              <a:rPr lang="en-US" sz="1400" b="1" kern="0" dirty="0">
                <a:solidFill>
                  <a:srgbClr val="000066"/>
                </a:solidFill>
                <a:latin typeface="Arial" pitchFamily="34" charset="0"/>
                <a:cs typeface="Arial" pitchFamily="34" charset="0"/>
              </a:rPr>
              <a:t>Federal Share: </a:t>
            </a:r>
          </a:p>
          <a:p>
            <a:pPr marL="73152">
              <a:spcBef>
                <a:spcPts val="0"/>
              </a:spcBef>
              <a:buClr>
                <a:schemeClr val="tx2">
                  <a:lumMod val="75000"/>
                </a:schemeClr>
              </a:buClr>
              <a:defRPr/>
            </a:pPr>
            <a:r>
              <a:rPr lang="en-US" sz="1200" kern="0" dirty="0" smtClean="0">
                <a:solidFill>
                  <a:srgbClr val="000066"/>
                </a:solidFill>
                <a:latin typeface="Arial" pitchFamily="34" charset="0"/>
                <a:cs typeface="Arial" pitchFamily="34" charset="0"/>
              </a:rPr>
              <a:t>$53,890,000</a:t>
            </a:r>
            <a:endParaRPr lang="en-US" sz="1200" kern="0" dirty="0">
              <a:solidFill>
                <a:srgbClr val="000066"/>
              </a:solidFill>
              <a:latin typeface="Arial" pitchFamily="34" charset="0"/>
              <a:cs typeface="Arial" pitchFamily="34" charset="0"/>
            </a:endParaRPr>
          </a:p>
          <a:p>
            <a:pPr marL="73152">
              <a:spcBef>
                <a:spcPts val="300"/>
              </a:spcBef>
              <a:buClr>
                <a:schemeClr val="tx2">
                  <a:lumMod val="75000"/>
                </a:schemeClr>
              </a:buClr>
              <a:defRPr/>
            </a:pPr>
            <a:r>
              <a:rPr lang="en-US" sz="1400" b="1" kern="0" dirty="0" smtClean="0">
                <a:solidFill>
                  <a:srgbClr val="000066"/>
                </a:solidFill>
                <a:latin typeface="Arial" pitchFamily="34" charset="0"/>
                <a:cs typeface="Arial" pitchFamily="34" charset="0"/>
              </a:rPr>
              <a:t>Project Area:</a:t>
            </a:r>
            <a:endParaRPr lang="en-US" sz="1400" b="1" kern="0" dirty="0">
              <a:solidFill>
                <a:srgbClr val="000066"/>
              </a:solidFill>
              <a:latin typeface="Arial" pitchFamily="34" charset="0"/>
              <a:cs typeface="Arial" pitchFamily="34" charset="0"/>
            </a:endParaRPr>
          </a:p>
          <a:p>
            <a:pPr marL="73152">
              <a:spcBef>
                <a:spcPts val="0"/>
              </a:spcBef>
              <a:buClr>
                <a:schemeClr val="tx2">
                  <a:lumMod val="75000"/>
                </a:schemeClr>
              </a:buClr>
              <a:defRPr/>
            </a:pPr>
            <a:r>
              <a:rPr lang="en-US" sz="1200" kern="0" dirty="0" smtClean="0">
                <a:solidFill>
                  <a:srgbClr val="000066"/>
                </a:solidFill>
                <a:latin typeface="Arial" pitchFamily="34" charset="0"/>
                <a:cs typeface="Arial" pitchFamily="34" charset="0"/>
              </a:rPr>
              <a:t>Western Interconnection, </a:t>
            </a:r>
            <a:br>
              <a:rPr lang="en-US" sz="1200" kern="0" dirty="0" smtClean="0">
                <a:solidFill>
                  <a:srgbClr val="000066"/>
                </a:solidFill>
                <a:latin typeface="Arial" pitchFamily="34" charset="0"/>
                <a:cs typeface="Arial" pitchFamily="34" charset="0"/>
              </a:rPr>
            </a:br>
            <a:r>
              <a:rPr lang="en-US" sz="1200" kern="0" dirty="0" smtClean="0">
                <a:solidFill>
                  <a:srgbClr val="000066"/>
                </a:solidFill>
                <a:latin typeface="Arial" pitchFamily="34" charset="0"/>
                <a:cs typeface="Arial" pitchFamily="34" charset="0"/>
              </a:rPr>
              <a:t>1.8 million square miles </a:t>
            </a:r>
            <a:endParaRPr lang="en-US" sz="1200" b="1" kern="0" dirty="0">
              <a:solidFill>
                <a:srgbClr val="000066"/>
              </a:solidFill>
              <a:latin typeface="Arial" pitchFamily="34" charset="0"/>
              <a:cs typeface="Arial" pitchFamily="34" charset="0"/>
            </a:endParaRPr>
          </a:p>
          <a:p>
            <a:pPr marL="73152">
              <a:spcBef>
                <a:spcPts val="300"/>
              </a:spcBef>
              <a:buClr>
                <a:schemeClr val="tx2">
                  <a:lumMod val="75000"/>
                </a:schemeClr>
              </a:buClr>
              <a:defRPr/>
            </a:pPr>
            <a:r>
              <a:rPr lang="en-US" sz="1400" b="1" kern="0" dirty="0" smtClean="0">
                <a:solidFill>
                  <a:srgbClr val="000066"/>
                </a:solidFill>
                <a:latin typeface="Arial" pitchFamily="34" charset="0"/>
                <a:cs typeface="Arial" pitchFamily="34" charset="0"/>
              </a:rPr>
              <a:t>Project Team: </a:t>
            </a:r>
            <a:endParaRPr lang="en-US" sz="1200" kern="0" dirty="0" smtClean="0">
              <a:solidFill>
                <a:srgbClr val="000066"/>
              </a:solidFill>
              <a:latin typeface="Arial" pitchFamily="34" charset="0"/>
              <a:cs typeface="Arial" pitchFamily="34" charset="0"/>
            </a:endParaRPr>
          </a:p>
          <a:p>
            <a:pPr marL="73152">
              <a:spcBef>
                <a:spcPts val="0"/>
              </a:spcBef>
              <a:buClr>
                <a:schemeClr val="tx2">
                  <a:lumMod val="75000"/>
                </a:schemeClr>
              </a:buClr>
              <a:defRPr/>
            </a:pPr>
            <a:r>
              <a:rPr lang="en-US" sz="1200" kern="0" dirty="0" smtClean="0">
                <a:solidFill>
                  <a:srgbClr val="000066"/>
                </a:solidFill>
                <a:latin typeface="Arial" pitchFamily="34" charset="0"/>
                <a:cs typeface="Arial" pitchFamily="34" charset="0"/>
              </a:rPr>
              <a:t>19 utility organizations</a:t>
            </a:r>
            <a:endParaRPr lang="en-US" sz="1200" kern="0" dirty="0">
              <a:solidFill>
                <a:srgbClr val="000066"/>
              </a:solidFill>
              <a:latin typeface="Arial" pitchFamily="34" charset="0"/>
              <a:cs typeface="Arial" pitchFamily="34" charset="0"/>
            </a:endParaRPr>
          </a:p>
        </p:txBody>
      </p:sp>
      <p:sp>
        <p:nvSpPr>
          <p:cNvPr id="13" name="TextBox 13"/>
          <p:cNvSpPr txBox="1">
            <a:spLocks noChangeArrowheads="1"/>
          </p:cNvSpPr>
          <p:nvPr/>
        </p:nvSpPr>
        <p:spPr bwMode="auto">
          <a:xfrm>
            <a:off x="6705600" y="3505200"/>
            <a:ext cx="2115879" cy="261610"/>
          </a:xfrm>
          <a:prstGeom prst="rect">
            <a:avLst/>
          </a:prstGeom>
          <a:noFill/>
          <a:ln w="9525">
            <a:noFill/>
            <a:miter lim="800000"/>
            <a:headEnd/>
            <a:tailEnd/>
          </a:ln>
        </p:spPr>
        <p:txBody>
          <a:bodyPr wrap="square">
            <a:spAutoFit/>
          </a:bodyPr>
          <a:lstStyle/>
          <a:p>
            <a:pPr algn="ctr">
              <a:defRPr/>
            </a:pPr>
            <a:r>
              <a:rPr lang="en-US" sz="1100" kern="0" dirty="0" err="1" smtClean="0">
                <a:solidFill>
                  <a:srgbClr val="000066"/>
                </a:solidFill>
              </a:rPr>
              <a:t>Phasor</a:t>
            </a:r>
            <a:r>
              <a:rPr lang="en-US" sz="1100" kern="0" dirty="0" smtClean="0">
                <a:solidFill>
                  <a:srgbClr val="000066"/>
                </a:solidFill>
              </a:rPr>
              <a:t> Measurement Unit</a:t>
            </a:r>
            <a:endParaRPr lang="en-US" sz="1100" kern="0" dirty="0">
              <a:solidFill>
                <a:srgbClr val="000066"/>
              </a:solidFill>
            </a:endParaRPr>
          </a:p>
        </p:txBody>
      </p:sp>
      <p:pic>
        <p:nvPicPr>
          <p:cNvPr id="21" name="Picture 6"/>
          <p:cNvPicPr>
            <a:picLocks noChangeAspect="1" noChangeArrowheads="1"/>
          </p:cNvPicPr>
          <p:nvPr/>
        </p:nvPicPr>
        <p:blipFill>
          <a:blip r:embed="rId4" cstate="print"/>
          <a:srcRect/>
          <a:stretch>
            <a:fillRect/>
          </a:stretch>
        </p:blipFill>
        <p:spPr bwMode="auto">
          <a:xfrm>
            <a:off x="6705600" y="2667000"/>
            <a:ext cx="2030329"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0" y="1447800"/>
            <a:ext cx="8001000" cy="3886200"/>
          </a:xfrm>
        </p:spPr>
        <p:txBody>
          <a:bodyPr/>
          <a:lstStyle/>
          <a:p>
            <a:pPr>
              <a:spcAft>
                <a:spcPts val="1200"/>
              </a:spcAft>
            </a:pPr>
            <a:r>
              <a:rPr lang="en-US" dirty="0" smtClean="0"/>
              <a:t>WECC – Program </a:t>
            </a:r>
            <a:r>
              <a:rPr lang="en-US" dirty="0" err="1" smtClean="0"/>
              <a:t>Awardee</a:t>
            </a:r>
            <a:endParaRPr lang="en-US" dirty="0" smtClean="0"/>
          </a:p>
          <a:p>
            <a:pPr lvl="1"/>
            <a:r>
              <a:rPr lang="en-US" sz="2200" b="1" dirty="0" smtClean="0"/>
              <a:t>Program Director:  </a:t>
            </a:r>
          </a:p>
          <a:p>
            <a:pPr lvl="2">
              <a:spcAft>
                <a:spcPts val="600"/>
              </a:spcAft>
            </a:pPr>
            <a:r>
              <a:rPr lang="en-US" sz="2200" dirty="0" smtClean="0"/>
              <a:t>Linda Perez  </a:t>
            </a:r>
            <a:r>
              <a:rPr lang="en-US" sz="2200" dirty="0" smtClean="0">
                <a:hlinkClick r:id="rId2"/>
              </a:rPr>
              <a:t>lperez@wecc.biz</a:t>
            </a:r>
            <a:endParaRPr lang="en-US" sz="2200" dirty="0" smtClean="0"/>
          </a:p>
          <a:p>
            <a:pPr lvl="1"/>
            <a:r>
              <a:rPr lang="en-US" sz="2200" b="1" dirty="0" smtClean="0"/>
              <a:t>Program Manager:   </a:t>
            </a:r>
          </a:p>
          <a:p>
            <a:pPr lvl="2"/>
            <a:r>
              <a:rPr lang="en-US" sz="2200" dirty="0" smtClean="0"/>
              <a:t>Vickie VanZandt  </a:t>
            </a:r>
            <a:r>
              <a:rPr lang="en-US" sz="2200" dirty="0" smtClean="0">
                <a:hlinkClick r:id="rId3"/>
              </a:rPr>
              <a:t>vrvanzandt@gmail.com</a:t>
            </a:r>
            <a:endParaRPr lang="en-US" sz="2200" dirty="0" smtClean="0"/>
          </a:p>
          <a:p>
            <a:pPr lvl="1"/>
            <a:r>
              <a:rPr lang="en-US" sz="2200" b="1" dirty="0" smtClean="0"/>
              <a:t>Technical Delivery Manager:</a:t>
            </a:r>
          </a:p>
          <a:p>
            <a:pPr lvl="2"/>
            <a:r>
              <a:rPr lang="en-US" sz="2200" dirty="0" smtClean="0"/>
              <a:t>Eric Whitley </a:t>
            </a:r>
            <a:r>
              <a:rPr lang="en-US" sz="2200" dirty="0" smtClean="0">
                <a:hlinkClick r:id="rId4"/>
              </a:rPr>
              <a:t>ericwhitley@wecc.biz</a:t>
            </a:r>
            <a:endParaRPr lang="en-US" sz="2200" dirty="0" smtClean="0"/>
          </a:p>
          <a:p>
            <a:pPr lvl="1"/>
            <a:r>
              <a:rPr lang="en-US" sz="2200" b="1" dirty="0" smtClean="0"/>
              <a:t>Technical Architect:</a:t>
            </a:r>
          </a:p>
          <a:p>
            <a:pPr lvl="2"/>
            <a:r>
              <a:rPr lang="en-US" sz="2200" dirty="0" smtClean="0"/>
              <a:t>Dan Brancaccio  </a:t>
            </a:r>
            <a:r>
              <a:rPr lang="en-US" sz="2200" dirty="0" smtClean="0">
                <a:hlinkClick r:id="rId5"/>
              </a:rPr>
              <a:t>dbrancaccio@wecc.biz</a:t>
            </a:r>
            <a:endParaRPr lang="en-US" sz="2200" dirty="0" smtClean="0"/>
          </a:p>
          <a:p>
            <a:pPr lvl="1"/>
            <a:r>
              <a:rPr lang="en-US" sz="2200" b="1" dirty="0" smtClean="0"/>
              <a:t>Participant Liaison:</a:t>
            </a:r>
          </a:p>
          <a:p>
            <a:pPr lvl="2"/>
            <a:r>
              <a:rPr lang="en-US" sz="2200" dirty="0" smtClean="0"/>
              <a:t>Vic Howell  </a:t>
            </a:r>
            <a:r>
              <a:rPr lang="en-US" sz="2200" dirty="0" smtClean="0">
                <a:hlinkClick r:id="rId6"/>
              </a:rPr>
              <a:t>vhowell@wecc.biz</a:t>
            </a:r>
            <a:endParaRPr lang="en-US" sz="2200" dirty="0" smtClean="0"/>
          </a:p>
          <a:p>
            <a:pPr marL="0" indent="0">
              <a:buNone/>
            </a:pPr>
            <a:endParaRPr lang="en-US" dirty="0" smtClean="0"/>
          </a:p>
        </p:txBody>
      </p:sp>
      <p:sp>
        <p:nvSpPr>
          <p:cNvPr id="3" name="Title 2"/>
          <p:cNvSpPr>
            <a:spLocks noGrp="1"/>
          </p:cNvSpPr>
          <p:nvPr>
            <p:ph type="title"/>
          </p:nvPr>
        </p:nvSpPr>
        <p:spPr/>
        <p:txBody>
          <a:bodyPr/>
          <a:lstStyle/>
          <a:p>
            <a:r>
              <a:rPr lang="en-US" smtClean="0"/>
              <a:t>Program Participants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28600" y="1447800"/>
            <a:ext cx="8610600" cy="4572000"/>
          </a:xfrm>
        </p:spPr>
        <p:txBody>
          <a:bodyPr/>
          <a:lstStyle/>
          <a:p>
            <a:pPr>
              <a:spcBef>
                <a:spcPts val="600"/>
              </a:spcBef>
              <a:spcAft>
                <a:spcPts val="600"/>
              </a:spcAft>
              <a:defRPr/>
            </a:pPr>
            <a:r>
              <a:rPr lang="en-US" sz="2800" u="sng" dirty="0" smtClean="0"/>
              <a:t>Cost Share Participants 		PMUs       PDCs</a:t>
            </a:r>
          </a:p>
          <a:p>
            <a:pPr lvl="1">
              <a:spcBef>
                <a:spcPts val="300"/>
              </a:spcBef>
              <a:defRPr/>
            </a:pPr>
            <a:r>
              <a:rPr lang="en-US" sz="2400" dirty="0" smtClean="0"/>
              <a:t>Bonneville Power Administration	132		  4	</a:t>
            </a:r>
          </a:p>
          <a:p>
            <a:pPr lvl="1">
              <a:spcBef>
                <a:spcPts val="300"/>
              </a:spcBef>
              <a:defRPr/>
            </a:pPr>
            <a:r>
              <a:rPr lang="en-US" sz="2400" dirty="0" smtClean="0"/>
              <a:t>California ISO/CEC			    0		  2	</a:t>
            </a:r>
          </a:p>
          <a:p>
            <a:pPr lvl="1">
              <a:spcBef>
                <a:spcPts val="300"/>
              </a:spcBef>
              <a:defRPr/>
            </a:pPr>
            <a:r>
              <a:rPr lang="en-US" sz="2400" dirty="0" smtClean="0"/>
              <a:t>Idaho Power Corporation		    4		  1</a:t>
            </a:r>
          </a:p>
          <a:p>
            <a:pPr lvl="1">
              <a:spcBef>
                <a:spcPts val="300"/>
              </a:spcBef>
              <a:defRPr/>
            </a:pPr>
            <a:r>
              <a:rPr lang="en-US" sz="2400" dirty="0" smtClean="0"/>
              <a:t>NV Energy				  14		  5	</a:t>
            </a:r>
          </a:p>
          <a:p>
            <a:pPr lvl="1">
              <a:spcBef>
                <a:spcPts val="300"/>
              </a:spcBef>
              <a:defRPr/>
            </a:pPr>
            <a:r>
              <a:rPr lang="en-US" sz="2400" dirty="0" smtClean="0"/>
              <a:t>Pacific Gas &amp; Electric			158		26</a:t>
            </a:r>
          </a:p>
          <a:p>
            <a:pPr lvl="1">
              <a:spcBef>
                <a:spcPts val="300"/>
              </a:spcBef>
              <a:defRPr/>
            </a:pPr>
            <a:r>
              <a:rPr lang="en-US" sz="2400" dirty="0" smtClean="0"/>
              <a:t>PacifiCorp				    3		  2</a:t>
            </a:r>
          </a:p>
          <a:p>
            <a:pPr lvl="1">
              <a:spcBef>
                <a:spcPts val="300"/>
              </a:spcBef>
              <a:defRPr/>
            </a:pPr>
            <a:r>
              <a:rPr lang="en-US" sz="2400" dirty="0" smtClean="0"/>
              <a:t>Salt River Project			  21		  2</a:t>
            </a:r>
          </a:p>
          <a:p>
            <a:pPr lvl="1">
              <a:spcBef>
                <a:spcPts val="300"/>
              </a:spcBef>
              <a:defRPr/>
            </a:pPr>
            <a:r>
              <a:rPr lang="en-US" sz="2400" dirty="0" smtClean="0"/>
              <a:t>Southern California Edison		  32	  gateways</a:t>
            </a:r>
          </a:p>
          <a:p>
            <a:pPr lvl="1">
              <a:spcBef>
                <a:spcPts val="300"/>
              </a:spcBef>
              <a:defRPr/>
            </a:pPr>
            <a:r>
              <a:rPr lang="en-US" sz="2400" dirty="0" smtClean="0"/>
              <a:t>WECC				</a:t>
            </a:r>
            <a:r>
              <a:rPr lang="en-US" sz="2400" u="sng" dirty="0" smtClean="0"/>
              <a:t>          			  6</a:t>
            </a:r>
            <a:r>
              <a:rPr lang="en-US" sz="2400" dirty="0" smtClean="0"/>
              <a:t>  </a:t>
            </a:r>
          </a:p>
          <a:p>
            <a:pPr lvl="1">
              <a:spcBef>
                <a:spcPts val="300"/>
              </a:spcBef>
              <a:buNone/>
              <a:defRPr/>
            </a:pPr>
            <a:r>
              <a:rPr lang="en-US" sz="2400" b="1" dirty="0" smtClean="0"/>
              <a:t>TOTAL					364		48 </a:t>
            </a:r>
          </a:p>
          <a:p>
            <a:pPr marL="0" indent="0">
              <a:buNone/>
            </a:pPr>
            <a:endParaRPr lang="en-US" dirty="0" smtClean="0"/>
          </a:p>
        </p:txBody>
      </p:sp>
      <p:sp>
        <p:nvSpPr>
          <p:cNvPr id="3" name="Title 2"/>
          <p:cNvSpPr>
            <a:spLocks noGrp="1"/>
          </p:cNvSpPr>
          <p:nvPr>
            <p:ph type="title"/>
          </p:nvPr>
        </p:nvSpPr>
        <p:spPr/>
        <p:txBody>
          <a:bodyPr/>
          <a:lstStyle/>
          <a:p>
            <a:r>
              <a:rPr lang="en-US" dirty="0" smtClean="0"/>
              <a:t>Program Participants (cont.)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28600" y="1600200"/>
            <a:ext cx="8610600" cy="4419600"/>
          </a:xfrm>
        </p:spPr>
        <p:txBody>
          <a:bodyPr/>
          <a:lstStyle/>
          <a:p>
            <a:pPr>
              <a:lnSpc>
                <a:spcPct val="80000"/>
              </a:lnSpc>
              <a:spcBef>
                <a:spcPts val="1200"/>
              </a:spcBef>
              <a:spcAft>
                <a:spcPts val="1800"/>
              </a:spcAft>
            </a:pPr>
            <a:r>
              <a:rPr lang="en-US" sz="2400" u="sng" dirty="0" smtClean="0">
                <a:latin typeface="Calibri (Body)"/>
              </a:rPr>
              <a:t>10 Additional Participants in WISP</a:t>
            </a:r>
            <a:r>
              <a:rPr lang="en-US" sz="2200" u="sng" dirty="0" smtClean="0">
                <a:latin typeface="Calibri (Body)"/>
              </a:rPr>
              <a:t>	PMUs		PDCs</a:t>
            </a:r>
          </a:p>
          <a:p>
            <a:pPr marL="561975" lvl="2">
              <a:lnSpc>
                <a:spcPct val="80000"/>
              </a:lnSpc>
              <a:spcBef>
                <a:spcPts val="600"/>
              </a:spcBef>
            </a:pPr>
            <a:r>
              <a:rPr lang="en-US" sz="2200" dirty="0" smtClean="0">
                <a:latin typeface="Calibri (Body)"/>
              </a:rPr>
              <a:t>Alberta Electric System Operator	    6		   1-2</a:t>
            </a:r>
          </a:p>
          <a:p>
            <a:pPr marL="561975" lvl="2">
              <a:lnSpc>
                <a:spcPct val="80000"/>
              </a:lnSpc>
              <a:spcBef>
                <a:spcPts val="600"/>
              </a:spcBef>
            </a:pPr>
            <a:r>
              <a:rPr lang="en-US" sz="2200" dirty="0" smtClean="0">
                <a:latin typeface="Calibri (Body)"/>
              </a:rPr>
              <a:t>Arizona Public Service			  21		   1-2</a:t>
            </a:r>
          </a:p>
          <a:p>
            <a:pPr marL="561975" lvl="2">
              <a:lnSpc>
                <a:spcPct val="80000"/>
              </a:lnSpc>
              <a:spcBef>
                <a:spcPts val="600"/>
              </a:spcBef>
            </a:pPr>
            <a:r>
              <a:rPr lang="en-US" sz="2200" dirty="0" smtClean="0">
                <a:latin typeface="Calibri (Body)"/>
              </a:rPr>
              <a:t>British Columbia Hydro			    9		   1-2	</a:t>
            </a:r>
          </a:p>
          <a:p>
            <a:pPr marL="561975" lvl="2">
              <a:lnSpc>
                <a:spcPct val="80000"/>
              </a:lnSpc>
              <a:spcBef>
                <a:spcPts val="600"/>
              </a:spcBef>
            </a:pPr>
            <a:r>
              <a:rPr lang="en-US" sz="2200" dirty="0" smtClean="0">
                <a:latin typeface="Calibri (Body)"/>
              </a:rPr>
              <a:t>Los Angeles Dept of Water &amp; Power	    6		   1-2</a:t>
            </a:r>
          </a:p>
          <a:p>
            <a:pPr marL="561975" lvl="2">
              <a:lnSpc>
                <a:spcPct val="80000"/>
              </a:lnSpc>
              <a:spcBef>
                <a:spcPts val="600"/>
              </a:spcBef>
            </a:pPr>
            <a:r>
              <a:rPr lang="en-US" sz="2200" dirty="0" smtClean="0">
                <a:latin typeface="Calibri (Body)"/>
              </a:rPr>
              <a:t>Northwestern Energy			    4		   1-2</a:t>
            </a:r>
          </a:p>
          <a:p>
            <a:pPr marL="561975" lvl="2">
              <a:lnSpc>
                <a:spcPct val="80000"/>
              </a:lnSpc>
              <a:spcBef>
                <a:spcPts val="600"/>
              </a:spcBef>
            </a:pPr>
            <a:r>
              <a:rPr lang="en-US" sz="2200" dirty="0" smtClean="0">
                <a:latin typeface="Calibri (Body)"/>
              </a:rPr>
              <a:t>Public Service of New Mexico		    4		   1-2</a:t>
            </a:r>
          </a:p>
          <a:p>
            <a:pPr marL="561975" lvl="2">
              <a:lnSpc>
                <a:spcPct val="80000"/>
              </a:lnSpc>
              <a:spcBef>
                <a:spcPts val="600"/>
              </a:spcBef>
            </a:pPr>
            <a:r>
              <a:rPr lang="en-US" sz="2200" dirty="0" smtClean="0">
                <a:latin typeface="Calibri (Body)"/>
              </a:rPr>
              <a:t>San Diego Gas and Electric		  16		   1-2</a:t>
            </a:r>
          </a:p>
          <a:p>
            <a:pPr marL="561975" lvl="2">
              <a:lnSpc>
                <a:spcPct val="80000"/>
              </a:lnSpc>
              <a:spcBef>
                <a:spcPts val="600"/>
              </a:spcBef>
            </a:pPr>
            <a:r>
              <a:rPr lang="en-US" sz="2200" dirty="0" smtClean="0">
                <a:latin typeface="Calibri (Body)"/>
              </a:rPr>
              <a:t>Tri-State G&amp;T				    1		   1-2</a:t>
            </a:r>
          </a:p>
          <a:p>
            <a:pPr marL="561975" lvl="2">
              <a:lnSpc>
                <a:spcPct val="80000"/>
              </a:lnSpc>
              <a:spcBef>
                <a:spcPts val="600"/>
              </a:spcBef>
            </a:pPr>
            <a:r>
              <a:rPr lang="en-US" sz="2200" dirty="0" smtClean="0">
                <a:latin typeface="Calibri (Body)"/>
              </a:rPr>
              <a:t>Tucson Electric				    2		   1-2</a:t>
            </a:r>
          </a:p>
          <a:p>
            <a:pPr marL="561975" lvl="2">
              <a:lnSpc>
                <a:spcPct val="80000"/>
              </a:lnSpc>
              <a:spcBef>
                <a:spcPts val="600"/>
              </a:spcBef>
            </a:pPr>
            <a:r>
              <a:rPr lang="en-US" sz="2200" dirty="0" smtClean="0">
                <a:latin typeface="Calibri (Body)"/>
              </a:rPr>
              <a:t>Western Area Power Admin</a:t>
            </a:r>
            <a:r>
              <a:rPr lang="en-US" sz="2000" dirty="0" smtClean="0">
                <a:latin typeface="Calibri (Body)"/>
              </a:rPr>
              <a:t>		</a:t>
            </a:r>
            <a:r>
              <a:rPr lang="en-US" sz="2200" u="sng" dirty="0" smtClean="0">
                <a:latin typeface="Calibri (Body)"/>
              </a:rPr>
              <a:t>    6		   1-2</a:t>
            </a:r>
          </a:p>
          <a:p>
            <a:pPr marL="561975" lvl="2">
              <a:lnSpc>
                <a:spcPct val="80000"/>
              </a:lnSpc>
              <a:spcBef>
                <a:spcPts val="600"/>
              </a:spcBef>
              <a:buNone/>
            </a:pPr>
            <a:r>
              <a:rPr lang="en-US" sz="2200" dirty="0" smtClean="0">
                <a:latin typeface="Calibri (Body)"/>
              </a:rPr>
              <a:t>TOTAL					   75		 10-20</a:t>
            </a:r>
          </a:p>
          <a:p>
            <a:pPr marL="0" indent="0">
              <a:buNone/>
            </a:pPr>
            <a:endParaRPr lang="en-US" dirty="0" smtClean="0"/>
          </a:p>
        </p:txBody>
      </p:sp>
      <p:sp>
        <p:nvSpPr>
          <p:cNvPr id="3" name="Title 2"/>
          <p:cNvSpPr>
            <a:spLocks noGrp="1"/>
          </p:cNvSpPr>
          <p:nvPr>
            <p:ph type="title"/>
          </p:nvPr>
        </p:nvSpPr>
        <p:spPr/>
        <p:txBody>
          <a:bodyPr/>
          <a:lstStyle/>
          <a:p>
            <a:r>
              <a:rPr lang="en-US" dirty="0" smtClean="0"/>
              <a:t>Program Participants </a:t>
            </a:r>
            <a:r>
              <a:rPr lang="en-US" sz="3200" dirty="0" smtClean="0"/>
              <a:t>(cont.)</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33400" y="381000"/>
            <a:ext cx="8229599" cy="5410200"/>
          </a:xfrm>
          <a:prstGeom prst="rect">
            <a:avLst/>
          </a:prstGeom>
          <a:noFill/>
          <a:ln w="9525" cap="flat">
            <a:solidFill>
              <a:srgbClr val="0C0C0C"/>
            </a:solidFill>
            <a:prstDash val="solid"/>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 Milestone Schedule</a:t>
            </a:r>
            <a:endParaRPr lang="en-US" dirty="0"/>
          </a:p>
        </p:txBody>
      </p:sp>
      <p:pic>
        <p:nvPicPr>
          <p:cNvPr id="43058" name="Picture 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19200"/>
            <a:ext cx="8534400" cy="5289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401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18 Transmission Owners will deploy over 400 PMUs (some outside the WISP grant)</a:t>
            </a:r>
          </a:p>
          <a:p>
            <a:pPr lvl="1">
              <a:spcAft>
                <a:spcPts val="1200"/>
              </a:spcAft>
            </a:pPr>
            <a:r>
              <a:rPr lang="en-US" sz="2600" dirty="0" smtClean="0"/>
              <a:t>Each entity will select its own vendor</a:t>
            </a:r>
          </a:p>
          <a:p>
            <a:r>
              <a:rPr lang="en-US" dirty="0" smtClean="0"/>
              <a:t>100% coverage of Western Interconnection</a:t>
            </a:r>
          </a:p>
          <a:p>
            <a:pPr lvl="1">
              <a:spcAft>
                <a:spcPts val="1200"/>
              </a:spcAft>
            </a:pPr>
            <a:r>
              <a:rPr lang="en-US" sz="2600" dirty="0" smtClean="0"/>
              <a:t>Coverage depends on application</a:t>
            </a:r>
          </a:p>
          <a:p>
            <a:r>
              <a:rPr lang="en-US" dirty="0" smtClean="0"/>
              <a:t>Variety of Types</a:t>
            </a:r>
          </a:p>
          <a:p>
            <a:pPr lvl="1"/>
            <a:r>
              <a:rPr lang="en-US" sz="2600" dirty="0" smtClean="0"/>
              <a:t>Stand alone</a:t>
            </a:r>
          </a:p>
          <a:p>
            <a:pPr lvl="1"/>
            <a:r>
              <a:rPr lang="en-US" sz="2600" dirty="0" smtClean="0"/>
              <a:t>DFR</a:t>
            </a:r>
          </a:p>
          <a:p>
            <a:pPr lvl="1"/>
            <a:r>
              <a:rPr lang="en-US" sz="2600" dirty="0" smtClean="0"/>
              <a:t>Relay-based</a:t>
            </a:r>
          </a:p>
          <a:p>
            <a:endParaRPr lang="en-US" dirty="0"/>
          </a:p>
        </p:txBody>
      </p:sp>
      <p:sp>
        <p:nvSpPr>
          <p:cNvPr id="3" name="Title 2"/>
          <p:cNvSpPr>
            <a:spLocks noGrp="1"/>
          </p:cNvSpPr>
          <p:nvPr>
            <p:ph type="title"/>
          </p:nvPr>
        </p:nvSpPr>
        <p:spPr/>
        <p:txBody>
          <a:bodyPr>
            <a:normAutofit/>
          </a:bodyPr>
          <a:lstStyle/>
          <a:p>
            <a:r>
              <a:rPr lang="en-US" dirty="0" smtClean="0"/>
              <a:t>PMUs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nSpc>
                <a:spcPct val="150000"/>
              </a:lnSpc>
            </a:pPr>
            <a:r>
              <a:rPr lang="en-US" dirty="0" smtClean="0"/>
              <a:t>244 Substations with PMUs</a:t>
            </a:r>
          </a:p>
          <a:p>
            <a:pPr>
              <a:lnSpc>
                <a:spcPct val="150000"/>
              </a:lnSpc>
            </a:pPr>
            <a:r>
              <a:rPr lang="en-US" dirty="0" smtClean="0"/>
              <a:t>Sampling Rate 30-120 </a:t>
            </a:r>
            <a:r>
              <a:rPr lang="en-US" dirty="0" err="1" smtClean="0"/>
              <a:t>sps</a:t>
            </a:r>
            <a:endParaRPr lang="en-US" dirty="0" smtClean="0"/>
          </a:p>
          <a:p>
            <a:pPr>
              <a:lnSpc>
                <a:spcPct val="150000"/>
              </a:lnSpc>
            </a:pPr>
            <a:r>
              <a:rPr lang="en-US" dirty="0" smtClean="0"/>
              <a:t>Installation Rate:</a:t>
            </a:r>
          </a:p>
          <a:p>
            <a:pPr lvl="1"/>
            <a:r>
              <a:rPr lang="en-US" dirty="0" smtClean="0"/>
              <a:t>2011 </a:t>
            </a:r>
            <a:r>
              <a:rPr lang="en-US" dirty="0"/>
              <a:t>Q3 </a:t>
            </a:r>
            <a:r>
              <a:rPr lang="en-US" dirty="0" smtClean="0"/>
              <a:t>	  22</a:t>
            </a:r>
          </a:p>
          <a:p>
            <a:pPr lvl="1"/>
            <a:r>
              <a:rPr lang="en-US" dirty="0" smtClean="0"/>
              <a:t>2011 </a:t>
            </a:r>
            <a:r>
              <a:rPr lang="en-US" dirty="0"/>
              <a:t>EOY </a:t>
            </a:r>
            <a:r>
              <a:rPr lang="en-US" dirty="0" smtClean="0"/>
              <a:t>     38</a:t>
            </a:r>
          </a:p>
          <a:p>
            <a:pPr lvl="1"/>
            <a:r>
              <a:rPr lang="en-US" dirty="0" smtClean="0"/>
              <a:t>2012 </a:t>
            </a:r>
            <a:r>
              <a:rPr lang="en-US" dirty="0"/>
              <a:t>EOY </a:t>
            </a:r>
            <a:r>
              <a:rPr lang="en-US" dirty="0" smtClean="0"/>
              <a:t>   267</a:t>
            </a:r>
          </a:p>
          <a:p>
            <a:pPr lvl="1"/>
            <a:r>
              <a:rPr lang="en-US" dirty="0" smtClean="0"/>
              <a:t>2013 </a:t>
            </a:r>
            <a:r>
              <a:rPr lang="en-US" dirty="0"/>
              <a:t>Q1 </a:t>
            </a:r>
            <a:r>
              <a:rPr lang="en-US" dirty="0" smtClean="0"/>
              <a:t> 	362</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PMUs </a:t>
            </a:r>
            <a:r>
              <a:rPr lang="en-US" sz="3200" dirty="0" smtClean="0"/>
              <a:t>(cont.)</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CC PowerPoint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D888A5AC251440BCC891F0F5E40D7B" ma:contentTypeVersion="4" ma:contentTypeDescription="Create a new document." ma:contentTypeScope="" ma:versionID="1cdaf8e37e378456413253224a06ac36">
  <xsd:schema xmlns:xsd="http://www.w3.org/2001/XMLSchema" xmlns:p="http://schemas.microsoft.com/office/2006/metadata/properties" targetNamespace="http://schemas.microsoft.com/office/2006/metadata/properties" ma:root="true" ma:fieldsID="0ad450589af439aef6b813e065e3ed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580B78-0D2E-44FC-BAA0-49295F6D8A72}">
  <ds:schemaRefs>
    <ds:schemaRef ds:uri="http://schemas.microsoft.com/sharepoint/v3/contenttype/forms"/>
  </ds:schemaRefs>
</ds:datastoreItem>
</file>

<file path=customXml/itemProps2.xml><?xml version="1.0" encoding="utf-8"?>
<ds:datastoreItem xmlns:ds="http://schemas.openxmlformats.org/officeDocument/2006/customXml" ds:itemID="{2F8A9FE7-E06C-4614-B7A5-12532C396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4106242-6A45-48EA-B599-E684709584D5}">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3801</TotalTime>
  <Words>730</Words>
  <Application>Microsoft Office PowerPoint</Application>
  <PresentationFormat>On-screen Show (4:3)</PresentationFormat>
  <Paragraphs>182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WECC PowerPointMaster</vt:lpstr>
      <vt:lpstr>WISP  Western Interconnection Synchrophasor  Program  </vt:lpstr>
      <vt:lpstr>Slide 2</vt:lpstr>
      <vt:lpstr>Program Participants</vt:lpstr>
      <vt:lpstr>Program Participants (cont.)</vt:lpstr>
      <vt:lpstr>Program Participants (cont.)</vt:lpstr>
      <vt:lpstr>Slide 6</vt:lpstr>
      <vt:lpstr>WISP Milestone Schedule</vt:lpstr>
      <vt:lpstr>PMUs</vt:lpstr>
      <vt:lpstr>PMUs (cont.)</vt:lpstr>
      <vt:lpstr>PDCs</vt:lpstr>
      <vt:lpstr>Communications</vt:lpstr>
      <vt:lpstr>PMU/PDC/Signal Registry &amp;  Wide Area View (WAV)</vt:lpstr>
      <vt:lpstr>PMU/PDC/Signal Registry &amp;  Wide Area View (WAV) – (cont.)</vt:lpstr>
      <vt:lpstr>PMU Registry  Demonstration Tomorrow</vt:lpstr>
      <vt:lpstr>Major Operational Applications</vt:lpstr>
      <vt:lpstr>Major Operational Applications</vt:lpstr>
      <vt:lpstr>Challenges and lessons learned</vt:lpstr>
      <vt:lpstr>Acknowledgement and Disclaimer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[Presenter’s Name] [Presenter’s Title]</dc:title>
  <dc:creator>rsherrard</dc:creator>
  <cp:lastModifiedBy>Vickie</cp:lastModifiedBy>
  <cp:revision>269</cp:revision>
  <cp:lastPrinted>2011-04-25T22:05:00Z</cp:lastPrinted>
  <dcterms:created xsi:type="dcterms:W3CDTF">2011-02-04T22:58:54Z</dcterms:created>
  <dcterms:modified xsi:type="dcterms:W3CDTF">2011-10-10T16:53:08Z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0x01010073D888A5AC251440BCC891F0F5E40D7B</vt:lpwstr>
  </property>
  <property fmtid="{D5CDD505-2E9C-101B-9397-08002B2CF9AE}" pid="3" name="_dlc_DocIdItemGuid">
    <vt:lpwstr>dbbe8453-c3dd-4965-880a-612d23893b8a</vt:lpwstr>
  </property>
  <property fmtid="{D5CDD505-2E9C-101B-9397-08002B2CF9AE}" pid="4" name="_dlc_DocId">
    <vt:lpwstr>6WX55FZVFCVT-110-42</vt:lpwstr>
  </property>
  <property fmtid="{D5CDD505-2E9C-101B-9397-08002B2CF9AE}" pid="5" name="_dlc_DocIdUrl">
    <vt:lpwstr>http://wise/_layouts/DocIdRedir.aspx?ID=6WX55FZVFCVT-110-426WX55FZVFCVT-110-42</vt:lpwstr>
  </property>
</Properties>
</file>