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74" r:id="rId4"/>
    <p:sldId id="276" r:id="rId5"/>
    <p:sldId id="268" r:id="rId6"/>
    <p:sldId id="269" r:id="rId7"/>
    <p:sldId id="277" r:id="rId8"/>
    <p:sldId id="273" r:id="rId9"/>
    <p:sldId id="272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29" autoAdjust="0"/>
    <p:restoredTop sz="94660"/>
  </p:normalViewPr>
  <p:slideViewPr>
    <p:cSldViewPr snapToObjects="1">
      <p:cViewPr varScale="1">
        <p:scale>
          <a:sx n="100" d="100"/>
          <a:sy n="100" d="100"/>
        </p:scale>
        <p:origin x="-1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D4940-E71A-7940-A87A-ED6869374A76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C52F1-B9FC-2D48-B22D-B9294BD4C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62917-7CBD-E747-842A-C21205F1C500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D30F6-7044-5743-926D-03718B7F87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D8917A-7DA9-DF4A-8319-ED9031544FCD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9D3D0-69EF-C047-AA76-16EFCB962AB7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FDB235-1F99-B04B-B202-696B12B1DD08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C3BBCF-78E4-D847-BB81-B719070E7E34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D1C453-3BDA-C348-B03F-B3E12F4E910C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58521F-8A4B-9546-B916-599EC6E30B26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E91816-438F-944B-9452-B92B5D7865F2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D8092A-3BA3-E94C-9072-403D7C72E850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BAED5A-5F03-3A49-B9BE-0EE5D590B889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5C2401-013D-DA44-8223-CD6F6A3EE1CB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C153A8-9B26-4D44-AC8D-2DCA88598D62}" type="datetime1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213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BB4EA-79DC-F948-A939-315FF19BF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amara.Harrison@duke-energy.com" TargetMode="External"/><Relationship Id="rId2" Type="http://schemas.openxmlformats.org/officeDocument/2006/relationships/hyperlink" Target="mailto:Megan.Vutsinas@duke-energy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Duke Energy Carolinas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Smart Grid Investment Grant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Tim Bradberry</a:t>
            </a:r>
          </a:p>
          <a:p>
            <a:r>
              <a:rPr lang="en-US" u="sng" dirty="0" smtClean="0"/>
              <a:t>Tim. Bradberry@duke-energy.com</a:t>
            </a:r>
          </a:p>
          <a:p>
            <a:endParaRPr lang="en-US" dirty="0" smtClean="0"/>
          </a:p>
          <a:p>
            <a:r>
              <a:rPr lang="en-US" dirty="0" smtClean="0"/>
              <a:t>NASPI Work Group Meeting</a:t>
            </a:r>
          </a:p>
          <a:p>
            <a:r>
              <a:rPr lang="en-US" dirty="0" smtClean="0"/>
              <a:t>October 12-13,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5715000"/>
            <a:ext cx="4565651" cy="762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Other things we should know about your project?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84750"/>
          </a:xfrm>
        </p:spPr>
        <p:txBody>
          <a:bodyPr/>
          <a:lstStyle/>
          <a:p>
            <a:r>
              <a:rPr lang="en-US" dirty="0" smtClean="0"/>
              <a:t>Finalizing agreement with university and data analytics company for data manipulation and advanced applications (e.g. visualization, base lining, event detection, stability)</a:t>
            </a:r>
          </a:p>
          <a:p>
            <a:r>
              <a:rPr lang="en-US" dirty="0" smtClean="0"/>
              <a:t>Evaluating best support of the </a:t>
            </a:r>
            <a:r>
              <a:rPr lang="en-US" dirty="0" err="1" smtClean="0"/>
              <a:t>openPDC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Duke Energy Carolinas</a:t>
            </a:r>
          </a:p>
          <a:p>
            <a:pPr lvl="1"/>
            <a:r>
              <a:rPr lang="en-US" dirty="0" smtClean="0"/>
              <a:t>Megan Vutsinas, </a:t>
            </a:r>
            <a:r>
              <a:rPr lang="en-US" dirty="0" smtClean="0">
                <a:hlinkClick r:id="rId2"/>
              </a:rPr>
              <a:t>Megan.Vutsinas@duke-energy.com</a:t>
            </a:r>
            <a:r>
              <a:rPr lang="en-US" dirty="0" smtClean="0"/>
              <a:t>, 704-382-0855</a:t>
            </a:r>
          </a:p>
          <a:p>
            <a:pPr lvl="1"/>
            <a:r>
              <a:rPr lang="en-US" dirty="0" smtClean="0"/>
              <a:t>Tamara Harrison, </a:t>
            </a:r>
            <a:r>
              <a:rPr lang="en-US" dirty="0" smtClean="0">
                <a:hlinkClick r:id="rId3"/>
              </a:rPr>
              <a:t>Tamara.Harrison@duke-energy.com</a:t>
            </a:r>
            <a:r>
              <a:rPr lang="en-US" dirty="0" smtClean="0"/>
              <a:t>, 704-384-7723</a:t>
            </a:r>
          </a:p>
          <a:p>
            <a:pPr lvl="1"/>
            <a:r>
              <a:rPr lang="en-US" dirty="0" smtClean="0"/>
              <a:t>104 PMUs and 2 </a:t>
            </a:r>
            <a:r>
              <a:rPr lang="en-US" dirty="0" smtClean="0"/>
              <a:t>PDC systems </a:t>
            </a:r>
            <a:r>
              <a:rPr lang="en-US" dirty="0" smtClean="0"/>
              <a:t>to be installed</a:t>
            </a:r>
          </a:p>
          <a:p>
            <a:r>
              <a:rPr lang="en-US" dirty="0" smtClean="0"/>
              <a:t>Vendors: </a:t>
            </a:r>
            <a:r>
              <a:rPr lang="en-US" dirty="0" err="1" smtClean="0"/>
              <a:t>Alstom</a:t>
            </a:r>
            <a:r>
              <a:rPr lang="en-US" dirty="0" smtClean="0"/>
              <a:t> </a:t>
            </a:r>
            <a:r>
              <a:rPr lang="en-US" dirty="0" smtClean="0"/>
              <a:t>Grid, </a:t>
            </a:r>
            <a:r>
              <a:rPr lang="en-US" dirty="0" smtClean="0"/>
              <a:t>SEL, Cisco, </a:t>
            </a:r>
            <a:r>
              <a:rPr lang="en-US" dirty="0" err="1" smtClean="0"/>
              <a:t>OSIsoft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6" descr="image0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9971" y="1143000"/>
            <a:ext cx="804405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image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251960"/>
            <a:ext cx="17145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00525" y="3219450"/>
            <a:ext cx="1428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3400425"/>
            <a:ext cx="142875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345" y="2773484"/>
            <a:ext cx="8845397" cy="3170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091428"/>
            <a:ext cx="6634542" cy="68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PMUs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065" dirty="0" smtClean="0"/>
              <a:t>[Total (completed) project data except for installation pace] </a:t>
            </a:r>
          </a:p>
          <a:p>
            <a:r>
              <a:rPr lang="en-US" dirty="0" smtClean="0"/>
              <a:t>1 transmission owner in project and 104 PMUs</a:t>
            </a:r>
          </a:p>
          <a:p>
            <a:r>
              <a:rPr lang="en-US" dirty="0" smtClean="0"/>
              <a:t>Transmission elements monitored by PMUs</a:t>
            </a:r>
          </a:p>
          <a:p>
            <a:pPr lvl="1"/>
            <a:r>
              <a:rPr lang="en-US" dirty="0" smtClean="0"/>
              <a:t>12 elements &gt;345 kV (500 kV)</a:t>
            </a:r>
          </a:p>
          <a:p>
            <a:pPr lvl="1"/>
            <a:r>
              <a:rPr lang="en-US" dirty="0" smtClean="0"/>
              <a:t>92 elements ≥230 – 345 kV (230 kV)</a:t>
            </a:r>
          </a:p>
          <a:p>
            <a:pPr lvl="1"/>
            <a:r>
              <a:rPr lang="en-US" dirty="0" smtClean="0"/>
              <a:t>0 elements &lt; 230 kV</a:t>
            </a:r>
          </a:p>
          <a:p>
            <a:r>
              <a:rPr lang="en-US" dirty="0" smtClean="0"/>
              <a:t>100% of </a:t>
            </a:r>
            <a:r>
              <a:rPr lang="en-US" dirty="0" smtClean="0"/>
              <a:t>TOs regional </a:t>
            </a:r>
            <a:r>
              <a:rPr lang="en-US" dirty="0" smtClean="0"/>
              <a:t>footprint monitored by PMUs (based on load)</a:t>
            </a:r>
          </a:p>
          <a:p>
            <a:r>
              <a:rPr lang="en-US" dirty="0" smtClean="0"/>
              <a:t>52 substations with PMUs </a:t>
            </a:r>
          </a:p>
          <a:p>
            <a:pPr lvl="1"/>
            <a:r>
              <a:rPr lang="en-US" dirty="0" smtClean="0"/>
              <a:t>2 PMUs/substation monitoring different elements</a:t>
            </a:r>
          </a:p>
          <a:p>
            <a:r>
              <a:rPr lang="en-US" dirty="0" smtClean="0"/>
              <a:t>30 Samples/second PMU sampling rate</a:t>
            </a:r>
          </a:p>
          <a:p>
            <a:r>
              <a:rPr lang="en-US" dirty="0" smtClean="0"/>
              <a:t>Stand Alone SEL 351A</a:t>
            </a:r>
          </a:p>
          <a:p>
            <a:r>
              <a:rPr lang="en-US" dirty="0" smtClean="0"/>
              <a:t>PMU installation rate (stations)</a:t>
            </a:r>
          </a:p>
          <a:p>
            <a:pPr lvl="1"/>
            <a:r>
              <a:rPr lang="en-US" dirty="0" smtClean="0"/>
              <a:t># installed: 14 total, 13 new, 1 replacement by 9/30/11 </a:t>
            </a:r>
            <a:br>
              <a:rPr lang="en-US" dirty="0" smtClean="0"/>
            </a:br>
            <a:r>
              <a:rPr lang="en-US" dirty="0" smtClean="0"/>
              <a:t>			  22 total, 20 new, 2 replacement by EOY 2011</a:t>
            </a:r>
          </a:p>
          <a:p>
            <a:pPr lvl="1"/>
            <a:r>
              <a:rPr lang="en-US" dirty="0" smtClean="0"/>
              <a:t># installed: 48 total, 45 new, 3 replacement by EOY 2012</a:t>
            </a:r>
          </a:p>
          <a:p>
            <a:pPr lvl="1"/>
            <a:r>
              <a:rPr lang="en-US" dirty="0" smtClean="0"/>
              <a:t># installed: 52 total, 49 new, 3 replacement by </a:t>
            </a:r>
            <a:r>
              <a:rPr lang="en-US" dirty="0" smtClean="0"/>
              <a:t>May </a:t>
            </a:r>
            <a:r>
              <a:rPr lang="en-US" dirty="0" smtClean="0"/>
              <a:t>2013 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PDCs</a:t>
            </a:r>
            <a:r>
              <a:rPr lang="en-US" dirty="0" smtClean="0"/>
              <a:t> and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730" dirty="0" smtClean="0"/>
              <a:t>[data below for completed project]</a:t>
            </a:r>
          </a:p>
          <a:p>
            <a:r>
              <a:rPr lang="en-US" dirty="0" err="1" smtClean="0"/>
              <a:t>PDCs</a:t>
            </a:r>
            <a:endParaRPr lang="en-US" dirty="0" smtClean="0"/>
          </a:p>
          <a:p>
            <a:pPr lvl="1"/>
            <a:r>
              <a:rPr lang="en-US" dirty="0" smtClean="0"/>
              <a:t>2 </a:t>
            </a:r>
            <a:r>
              <a:rPr lang="en-US" dirty="0" smtClean="0"/>
              <a:t>BA/TO </a:t>
            </a:r>
            <a:r>
              <a:rPr lang="en-US" dirty="0" smtClean="0"/>
              <a:t>control centers with PDCs (using </a:t>
            </a:r>
            <a:r>
              <a:rPr lang="en-US" i="1" dirty="0" err="1" smtClean="0"/>
              <a:t>open</a:t>
            </a:r>
            <a:r>
              <a:rPr lang="en-US" dirty="0" err="1" smtClean="0"/>
              <a:t>PDC</a:t>
            </a:r>
            <a:r>
              <a:rPr lang="en-US" dirty="0" smtClean="0"/>
              <a:t>); each center has 1 primary and 2 regional clusters (see next slide)</a:t>
            </a:r>
            <a:endParaRPr lang="en-US" dirty="0" smtClean="0"/>
          </a:p>
          <a:p>
            <a:pPr lvl="1"/>
            <a:r>
              <a:rPr lang="en-US" dirty="0" smtClean="0"/>
              <a:t>Archive/database </a:t>
            </a:r>
            <a:r>
              <a:rPr lang="en-US" dirty="0" smtClean="0"/>
              <a:t>status</a:t>
            </a:r>
          </a:p>
          <a:p>
            <a:pPr lvl="2"/>
            <a:r>
              <a:rPr lang="en-US" dirty="0" smtClean="0"/>
              <a:t>70</a:t>
            </a:r>
            <a:r>
              <a:rPr lang="en-US" dirty="0" smtClean="0"/>
              <a:t> </a:t>
            </a:r>
            <a:r>
              <a:rPr lang="en-US" dirty="0" err="1" smtClean="0"/>
              <a:t>terrabyte</a:t>
            </a:r>
            <a:endParaRPr lang="en-US" dirty="0" smtClean="0"/>
          </a:p>
          <a:p>
            <a:pPr lvl="2"/>
            <a:r>
              <a:rPr lang="en-US" dirty="0" smtClean="0"/>
              <a:t>12 months of data to be readily accessible</a:t>
            </a:r>
          </a:p>
          <a:p>
            <a:r>
              <a:rPr lang="en-US" dirty="0" smtClean="0"/>
              <a:t>Communications system</a:t>
            </a:r>
          </a:p>
          <a:p>
            <a:pPr lvl="1"/>
            <a:r>
              <a:rPr lang="en-US" dirty="0" smtClean="0"/>
              <a:t>Communication across TO’s private network</a:t>
            </a:r>
          </a:p>
          <a:p>
            <a:pPr lvl="1"/>
            <a:r>
              <a:rPr lang="en-US" dirty="0" smtClean="0"/>
              <a:t>Utilize fiber or microwave for </a:t>
            </a:r>
            <a:r>
              <a:rPr lang="en-US" dirty="0" smtClean="0"/>
              <a:t>high bandwidth (≥512 kbps)</a:t>
            </a:r>
            <a:endParaRPr lang="en-US" dirty="0" smtClean="0"/>
          </a:p>
          <a:p>
            <a:pPr lvl="1"/>
            <a:r>
              <a:rPr lang="en-US" dirty="0" smtClean="0"/>
              <a:t>Primarily owned by TO with some leased circuits</a:t>
            </a:r>
            <a:endParaRPr lang="en-US" dirty="0" smtClean="0"/>
          </a:p>
          <a:p>
            <a:pPr lvl="1"/>
            <a:r>
              <a:rPr lang="en-US" dirty="0" smtClean="0"/>
              <a:t>Interested in </a:t>
            </a:r>
            <a:r>
              <a:rPr lang="en-US" dirty="0" err="1" smtClean="0"/>
              <a:t>Phasor</a:t>
            </a:r>
            <a:r>
              <a:rPr lang="en-US" dirty="0" smtClean="0"/>
              <a:t> Gateway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PDC System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7946082" cy="583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Major operational applications using </a:t>
            </a:r>
            <a:r>
              <a:rPr lang="en-US" sz="3200" dirty="0" err="1" smtClean="0"/>
              <a:t>phasor</a:t>
            </a:r>
            <a:r>
              <a:rPr lang="en-US" sz="3200" dirty="0" smtClean="0"/>
              <a:t> data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657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Plan </a:t>
            </a:r>
            <a:r>
              <a:rPr lang="en-US" dirty="0" smtClean="0"/>
              <a:t>to share data with </a:t>
            </a:r>
            <a:r>
              <a:rPr lang="en-US" dirty="0" smtClean="0"/>
              <a:t>external RCs &amp; TOs </a:t>
            </a:r>
            <a:r>
              <a:rPr lang="en-US" dirty="0" smtClean="0"/>
              <a:t>as requested</a:t>
            </a:r>
          </a:p>
          <a:p>
            <a:r>
              <a:rPr lang="en-US" dirty="0" smtClean="0"/>
              <a:t>Wide-area situational </a:t>
            </a:r>
            <a:r>
              <a:rPr lang="en-US" dirty="0" smtClean="0"/>
              <a:t>awareness*</a:t>
            </a:r>
            <a:endParaRPr lang="en-US" dirty="0" smtClean="0"/>
          </a:p>
          <a:p>
            <a:pPr lvl="1"/>
            <a:r>
              <a:rPr lang="en-US" dirty="0" smtClean="0"/>
              <a:t>Proposal is </a:t>
            </a:r>
            <a:r>
              <a:rPr lang="en-US" dirty="0" smtClean="0"/>
              <a:t>to use </a:t>
            </a:r>
            <a:r>
              <a:rPr lang="en-US" dirty="0" err="1" smtClean="0"/>
              <a:t>Alstom</a:t>
            </a:r>
            <a:r>
              <a:rPr lang="en-US" dirty="0" smtClean="0"/>
              <a:t> </a:t>
            </a:r>
            <a:r>
              <a:rPr lang="en-US" dirty="0" smtClean="0"/>
              <a:t>e-</a:t>
            </a:r>
            <a:r>
              <a:rPr lang="en-US" dirty="0" err="1" smtClean="0"/>
              <a:t>terravision</a:t>
            </a:r>
            <a:endParaRPr lang="en-US" dirty="0" smtClean="0"/>
          </a:p>
          <a:p>
            <a:pPr lvl="1"/>
            <a:r>
              <a:rPr lang="en-US" dirty="0" smtClean="0"/>
              <a:t>Would integrate </a:t>
            </a:r>
            <a:r>
              <a:rPr lang="en-US" dirty="0" smtClean="0"/>
              <a:t>into the </a:t>
            </a:r>
            <a:r>
              <a:rPr lang="en-US" dirty="0" err="1" smtClean="0"/>
              <a:t>Alstom</a:t>
            </a:r>
            <a:r>
              <a:rPr lang="en-US" dirty="0" smtClean="0"/>
              <a:t> EMS</a:t>
            </a:r>
            <a:endParaRPr lang="en-US" dirty="0" smtClean="0"/>
          </a:p>
          <a:p>
            <a:pPr lvl="1"/>
            <a:r>
              <a:rPr lang="en-US" dirty="0" smtClean="0"/>
              <a:t>Evaluating </a:t>
            </a:r>
            <a:r>
              <a:rPr lang="en-US" dirty="0" smtClean="0"/>
              <a:t>options </a:t>
            </a:r>
            <a:r>
              <a:rPr lang="en-US" dirty="0" smtClean="0"/>
              <a:t>to ensure </a:t>
            </a:r>
            <a:r>
              <a:rPr lang="en-US" dirty="0" smtClean="0"/>
              <a:t>tool(s) </a:t>
            </a:r>
            <a:r>
              <a:rPr lang="en-US" dirty="0" smtClean="0"/>
              <a:t>implemented increases </a:t>
            </a:r>
            <a:r>
              <a:rPr lang="en-US" dirty="0" smtClean="0"/>
              <a:t>SA</a:t>
            </a:r>
            <a:endParaRPr lang="en-US" dirty="0" smtClean="0"/>
          </a:p>
          <a:p>
            <a:pPr lvl="1"/>
            <a:r>
              <a:rPr lang="en-US" dirty="0" smtClean="0"/>
              <a:t>Spring </a:t>
            </a:r>
            <a:r>
              <a:rPr lang="en-US" dirty="0" smtClean="0"/>
              <a:t>2013 operational date</a:t>
            </a:r>
          </a:p>
          <a:p>
            <a:r>
              <a:rPr lang="en-US" dirty="0" smtClean="0"/>
              <a:t>State estimation*</a:t>
            </a:r>
            <a:endParaRPr lang="en-US" dirty="0" smtClean="0"/>
          </a:p>
          <a:p>
            <a:pPr lvl="1"/>
            <a:r>
              <a:rPr lang="en-US" dirty="0" err="1" smtClean="0"/>
              <a:t>Alstom</a:t>
            </a:r>
            <a:r>
              <a:rPr lang="en-US" dirty="0" smtClean="0"/>
              <a:t> </a:t>
            </a:r>
            <a:r>
              <a:rPr lang="en-US" dirty="0" smtClean="0"/>
              <a:t>EMS being upgraded to allow PMU data to be used in State Estimation</a:t>
            </a:r>
            <a:endParaRPr lang="en-US" dirty="0" smtClean="0"/>
          </a:p>
          <a:p>
            <a:pPr lvl="1"/>
            <a:r>
              <a:rPr lang="en-US" dirty="0" smtClean="0"/>
              <a:t>Fall 2012 operational date</a:t>
            </a:r>
          </a:p>
          <a:p>
            <a:r>
              <a:rPr lang="en-US" dirty="0" smtClean="0"/>
              <a:t>Near term </a:t>
            </a:r>
            <a:r>
              <a:rPr lang="en-US" dirty="0" smtClean="0"/>
              <a:t>(less than three years) </a:t>
            </a:r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Post-Event </a:t>
            </a:r>
            <a:r>
              <a:rPr lang="en-US" dirty="0" smtClean="0"/>
              <a:t>Analysis*</a:t>
            </a:r>
            <a:endParaRPr lang="en-US" dirty="0" smtClean="0"/>
          </a:p>
          <a:p>
            <a:pPr lvl="1"/>
            <a:r>
              <a:rPr lang="en-US" dirty="0" smtClean="0"/>
              <a:t>Model Validation</a:t>
            </a:r>
          </a:p>
          <a:p>
            <a:r>
              <a:rPr lang="en-US" dirty="0" smtClean="0"/>
              <a:t>Long </a:t>
            </a:r>
            <a:r>
              <a:rPr lang="en-US" dirty="0" smtClean="0"/>
              <a:t>term (beyond three years) </a:t>
            </a:r>
            <a:r>
              <a:rPr lang="en-US" dirty="0" smtClean="0"/>
              <a:t>POTENTIAL applications </a:t>
            </a:r>
          </a:p>
          <a:p>
            <a:pPr lvl="1"/>
            <a:r>
              <a:rPr lang="en-US" dirty="0" smtClean="0"/>
              <a:t>Angle </a:t>
            </a:r>
            <a:r>
              <a:rPr lang="en-US" dirty="0" smtClean="0"/>
              <a:t>and Voltage </a:t>
            </a:r>
            <a:r>
              <a:rPr lang="en-US" dirty="0" smtClean="0"/>
              <a:t>Stability </a:t>
            </a:r>
          </a:p>
          <a:p>
            <a:pPr lvl="1"/>
            <a:r>
              <a:rPr lang="en-US" dirty="0" smtClean="0"/>
              <a:t>Other </a:t>
            </a:r>
            <a:r>
              <a:rPr lang="en-US" dirty="0" smtClean="0"/>
              <a:t>applications </a:t>
            </a:r>
            <a:r>
              <a:rPr lang="en-US" dirty="0" smtClean="0"/>
              <a:t>not </a:t>
            </a:r>
            <a:r>
              <a:rPr lang="en-US" dirty="0" smtClean="0"/>
              <a:t>yet </a:t>
            </a:r>
            <a:r>
              <a:rPr lang="en-US" dirty="0" smtClean="0"/>
              <a:t>mature, </a:t>
            </a:r>
            <a:r>
              <a:rPr lang="en-US" dirty="0" smtClean="0"/>
              <a:t>but will be monitored and </a:t>
            </a:r>
            <a:r>
              <a:rPr lang="en-US" dirty="0" smtClean="0"/>
              <a:t>revisited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600" dirty="0" smtClean="0"/>
              <a:t>*Applications that we are focused on and feel provide the greatest initial benefit</a:t>
            </a: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and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What have been your biggest technical challenges to date? </a:t>
            </a:r>
            <a:endParaRPr lang="en-US" dirty="0" smtClean="0"/>
          </a:p>
          <a:p>
            <a:pPr lvl="1"/>
            <a:r>
              <a:rPr lang="en-US" dirty="0" smtClean="0"/>
              <a:t>Overwhelming </a:t>
            </a:r>
            <a:r>
              <a:rPr lang="en-US" dirty="0" smtClean="0"/>
              <a:t>amounts of data</a:t>
            </a:r>
          </a:p>
          <a:p>
            <a:pPr lvl="1"/>
            <a:r>
              <a:rPr lang="en-US" dirty="0" smtClean="0"/>
              <a:t>Data hard to read when raw, needs to be scrubbed for users to look </a:t>
            </a:r>
            <a:r>
              <a:rPr lang="en-US" dirty="0" smtClean="0"/>
              <a:t>at</a:t>
            </a:r>
          </a:p>
          <a:p>
            <a:pPr lvl="1"/>
            <a:r>
              <a:rPr lang="en-US" dirty="0" smtClean="0"/>
              <a:t>Getting </a:t>
            </a:r>
            <a:r>
              <a:rPr lang="en-US" dirty="0" smtClean="0"/>
              <a:t>the data into our historian (PI)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have been your biggest programmatic or execution challenges to date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Dealing with unfamiliar regulations (e.g. Davis-Bacon)</a:t>
            </a:r>
          </a:p>
          <a:p>
            <a:pPr lvl="1"/>
            <a:r>
              <a:rPr lang="en-US" dirty="0" smtClean="0"/>
              <a:t>Mechanics of metrics reporting</a:t>
            </a:r>
            <a:endParaRPr lang="en-US" dirty="0" smtClean="0"/>
          </a:p>
          <a:p>
            <a:r>
              <a:rPr lang="en-US" dirty="0" smtClean="0"/>
              <a:t>Other lessons or insights about</a:t>
            </a:r>
          </a:p>
          <a:p>
            <a:pPr lvl="1"/>
            <a:r>
              <a:rPr lang="en-US" dirty="0" smtClean="0"/>
              <a:t>PMU performance, installation experience or </a:t>
            </a:r>
            <a:r>
              <a:rPr lang="en-US" dirty="0" smtClean="0"/>
              <a:t>cost</a:t>
            </a:r>
          </a:p>
          <a:p>
            <a:pPr lvl="2"/>
            <a:r>
              <a:rPr lang="en-US" dirty="0" smtClean="0"/>
              <a:t>Sometimes difficult to tell if getting bad data or event occurred</a:t>
            </a:r>
          </a:p>
          <a:p>
            <a:pPr lvl="2"/>
            <a:r>
              <a:rPr lang="en-US" dirty="0" smtClean="0"/>
              <a:t>Signals dropping randomly, determined happened when train went </a:t>
            </a:r>
            <a:r>
              <a:rPr lang="en-US" dirty="0" smtClean="0"/>
              <a:t>by</a:t>
            </a:r>
            <a:endParaRPr lang="en-US" dirty="0" smtClean="0"/>
          </a:p>
          <a:p>
            <a:pPr lvl="1"/>
            <a:r>
              <a:rPr lang="en-US" dirty="0" smtClean="0"/>
              <a:t>Communications system design and </a:t>
            </a:r>
            <a:r>
              <a:rPr lang="en-US" dirty="0" smtClean="0"/>
              <a:t>performance</a:t>
            </a:r>
          </a:p>
          <a:p>
            <a:pPr lvl="2"/>
            <a:r>
              <a:rPr lang="en-US" dirty="0" smtClean="0"/>
              <a:t>Hard to have full redundancy with the amount of data &amp; bandwidth </a:t>
            </a:r>
            <a:r>
              <a:rPr lang="en-US" dirty="0" smtClean="0"/>
              <a:t>required</a:t>
            </a:r>
            <a:endParaRPr lang="en-US" dirty="0" smtClean="0"/>
          </a:p>
          <a:p>
            <a:pPr lvl="1"/>
            <a:r>
              <a:rPr lang="en-US" dirty="0" smtClean="0"/>
              <a:t>Interoperability</a:t>
            </a:r>
          </a:p>
          <a:p>
            <a:pPr lvl="2"/>
            <a:r>
              <a:rPr lang="en-US" dirty="0" smtClean="0"/>
              <a:t>Clock and PMUs need same parity, or firmware update required</a:t>
            </a:r>
          </a:p>
          <a:p>
            <a:pPr lvl="2"/>
            <a:r>
              <a:rPr lang="en-US" dirty="0" smtClean="0"/>
              <a:t>Data extraction in a format that can be used as input to other </a:t>
            </a:r>
            <a:r>
              <a:rPr lang="en-US" dirty="0" smtClean="0"/>
              <a:t>apps</a:t>
            </a:r>
            <a:endParaRPr lang="en-US" dirty="0" smtClean="0"/>
          </a:p>
          <a:p>
            <a:pPr lvl="1"/>
            <a:r>
              <a:rPr lang="en-US" dirty="0" smtClean="0"/>
              <a:t>Physical or </a:t>
            </a:r>
            <a:r>
              <a:rPr lang="en-US" dirty="0" smtClean="0"/>
              <a:t>cyber-security</a:t>
            </a:r>
          </a:p>
          <a:p>
            <a:pPr lvl="2"/>
            <a:r>
              <a:rPr lang="en-US" dirty="0" smtClean="0"/>
              <a:t>Stand alone PMUs because of cyber</a:t>
            </a:r>
          </a:p>
          <a:p>
            <a:pPr lvl="2"/>
            <a:r>
              <a:rPr lang="en-US" dirty="0" smtClean="0"/>
              <a:t>Deployment slowed because </a:t>
            </a:r>
            <a:r>
              <a:rPr lang="en-US" dirty="0" smtClean="0"/>
              <a:t>tie to communications upgrade</a:t>
            </a:r>
            <a:endParaRPr lang="en-US" dirty="0" smtClean="0"/>
          </a:p>
          <a:p>
            <a:pPr lvl="2"/>
            <a:r>
              <a:rPr lang="en-US" dirty="0" smtClean="0"/>
              <a:t>In-the-field inspections after install lead to some changes for better </a:t>
            </a:r>
            <a:r>
              <a:rPr lang="en-US" dirty="0" smtClean="0"/>
              <a:t>security</a:t>
            </a:r>
            <a:endParaRPr lang="en-US" dirty="0" smtClean="0"/>
          </a:p>
          <a:p>
            <a:pPr lvl="1"/>
            <a:r>
              <a:rPr lang="en-US" dirty="0" smtClean="0"/>
              <a:t>Data </a:t>
            </a:r>
            <a:r>
              <a:rPr lang="en-US" dirty="0" smtClean="0"/>
              <a:t>archiving</a:t>
            </a:r>
          </a:p>
          <a:p>
            <a:pPr lvl="2"/>
            <a:r>
              <a:rPr lang="en-US" dirty="0" smtClean="0"/>
              <a:t>What to archive (raw vs. compressed, compression settings, duration, etc)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BB4EA-79DC-F948-A939-315FF19BF28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1688</TotalTime>
  <Words>601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Duke Energy Carolinas Smart Grid Investment Grant  </vt:lpstr>
      <vt:lpstr>Project participants</vt:lpstr>
      <vt:lpstr>Project Map</vt:lpstr>
      <vt:lpstr>Project Timeline</vt:lpstr>
      <vt:lpstr>PMUs</vt:lpstr>
      <vt:lpstr>PDCs and Communications</vt:lpstr>
      <vt:lpstr>PDC System Design</vt:lpstr>
      <vt:lpstr>Major operational applications using phasor data</vt:lpstr>
      <vt:lpstr>Challenges and lessons learned</vt:lpstr>
      <vt:lpstr>Other things we should know about your project?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Awardee ___ Smart Grid Investment Grant Overview </dc:title>
  <dc:creator>Alison Silverstein</dc:creator>
  <cp:lastModifiedBy>Tim Bradberry</cp:lastModifiedBy>
  <cp:revision>58</cp:revision>
  <dcterms:created xsi:type="dcterms:W3CDTF">2011-08-25T19:08:39Z</dcterms:created>
  <dcterms:modified xsi:type="dcterms:W3CDTF">2011-10-07T14:46:45Z</dcterms:modified>
</cp:coreProperties>
</file>