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7" r:id="rId3"/>
    <p:sldId id="274" r:id="rId4"/>
    <p:sldId id="276" r:id="rId5"/>
    <p:sldId id="278" r:id="rId6"/>
    <p:sldId id="277" r:id="rId7"/>
    <p:sldId id="268" r:id="rId8"/>
    <p:sldId id="279" r:id="rId9"/>
    <p:sldId id="269" r:id="rId10"/>
    <p:sldId id="273" r:id="rId11"/>
    <p:sldId id="272" r:id="rId12"/>
    <p:sldId id="275" r:id="rId13"/>
    <p:sldId id="280" r:id="rId14"/>
    <p:sldId id="28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29" autoAdjust="0"/>
    <p:restoredTop sz="94660"/>
  </p:normalViewPr>
  <p:slideViewPr>
    <p:cSldViewPr snapToObjects="1">
      <p:cViewPr>
        <p:scale>
          <a:sx n="90" d="100"/>
          <a:sy n="90" d="100"/>
        </p:scale>
        <p:origin x="-63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AD4940-E71A-7940-A87A-ED6869374A76}" type="datetimeFigureOut">
              <a:rPr lang="en-US" smtClean="0"/>
              <a:pPr/>
              <a:t>10/9/2011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C52F1-B9FC-2D48-B22D-B9294BD4C32E}" type="slidenum">
              <a:rPr lang="en-US" smtClean="0"/>
              <a:pPr/>
              <a:t>‹#›</a:t>
            </a:fld>
            <a:endParaRPr lang="en-US"/>
          </a:p>
        </p:txBody>
      </p:sp>
    </p:spTree>
    <p:extLst>
      <p:ext uri="{BB962C8B-B14F-4D97-AF65-F5344CB8AC3E}">
        <p14:creationId xmlns:p14="http://schemas.microsoft.com/office/powerpoint/2010/main" val="3323780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62917-7CBD-E747-842A-C21205F1C500}" type="datetimeFigureOut">
              <a:rPr lang="en-US" smtClean="0"/>
              <a:pPr/>
              <a:t>10/9/2011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D30F6-7044-5743-926D-03718B7F87F7}" type="slidenum">
              <a:rPr lang="en-US" smtClean="0"/>
              <a:pPr/>
              <a:t>‹#›</a:t>
            </a:fld>
            <a:endParaRPr lang="en-US"/>
          </a:p>
        </p:txBody>
      </p:sp>
    </p:spTree>
    <p:extLst>
      <p:ext uri="{BB962C8B-B14F-4D97-AF65-F5344CB8AC3E}">
        <p14:creationId xmlns:p14="http://schemas.microsoft.com/office/powerpoint/2010/main" val="13663408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D8917A-7DA9-DF4A-8319-ED9031544FCD}" type="datetime1">
              <a:rPr lang="en-US" smtClean="0"/>
              <a:pPr/>
              <a:t>10/9/2011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59D3D0-69EF-C047-AA76-16EFCB962AB7}" type="datetime1">
              <a:rPr lang="en-US" smtClean="0"/>
              <a:pPr/>
              <a:t>10/9/2011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FDB235-1F99-B04B-B202-696B12B1DD08}" type="datetime1">
              <a:rPr lang="en-US" smtClean="0"/>
              <a:pPr/>
              <a:t>10/9/2011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C3BBCF-78E4-D847-BB81-B719070E7E34}" type="datetime1">
              <a:rPr lang="en-US" smtClean="0"/>
              <a:pPr/>
              <a:t>10/9/2011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D1C453-3BDA-C348-B03F-B3E12F4E910C}" type="datetime1">
              <a:rPr lang="en-US" smtClean="0"/>
              <a:pPr/>
              <a:t>10/9/2011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58521F-8A4B-9546-B916-599EC6E30B26}" type="datetime1">
              <a:rPr lang="en-US" smtClean="0"/>
              <a:pPr/>
              <a:t>10/9/2011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E91816-438F-944B-9452-B92B5D7865F2}" type="datetime1">
              <a:rPr lang="en-US" smtClean="0"/>
              <a:pPr/>
              <a:t>10/9/2011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D8092A-3BA3-E94C-9072-403D7C72E850}" type="datetime1">
              <a:rPr lang="en-US" smtClean="0"/>
              <a:pPr/>
              <a:t>10/9/2011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FBAED5A-5F03-3A49-B9BE-0EE5D590B889}" type="datetime1">
              <a:rPr lang="en-US" smtClean="0"/>
              <a:pPr/>
              <a:t>10/9/2011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85C2401-013D-DA44-8223-CD6F6A3EE1CB}" type="datetime1">
              <a:rPr lang="en-US" smtClean="0"/>
              <a:pPr/>
              <a:t>10/9/2011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C153A8-9B26-4D44-AC8D-2DCA88598D62}" type="datetime1">
              <a:rPr lang="en-US" smtClean="0"/>
              <a:pPr/>
              <a:t>10/9/2011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DBB4EA-79DC-F948-A939-315FF19BF2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43000"/>
            <a:ext cx="8229600" cy="52133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BB4EA-79DC-F948-A939-315FF19BF2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Basilio@atcllc.com" TargetMode="External"/><Relationship Id="rId2" Type="http://schemas.openxmlformats.org/officeDocument/2006/relationships/hyperlink" Target="mailto:CHarper@atcllc.com" TargetMode="External"/><Relationship Id="rId1" Type="http://schemas.openxmlformats.org/officeDocument/2006/relationships/slideLayout" Target="../slideLayouts/slideLayout2.xml"/><Relationship Id="rId4" Type="http://schemas.openxmlformats.org/officeDocument/2006/relationships/hyperlink" Target="mailto:JKleitsch@atcll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smtClean="0"/>
              <a:t>American Transmission Company</a:t>
            </a:r>
            <a:r>
              <a:rPr lang="en-US" dirty="0" smtClean="0"/>
              <a:t/>
            </a:r>
            <a:br>
              <a:rPr lang="en-US" dirty="0" smtClean="0"/>
            </a:br>
            <a:r>
              <a:rPr lang="en-US" dirty="0" smtClean="0"/>
              <a:t>Smart Grid Investment Grant</a:t>
            </a:r>
            <a:br>
              <a:rPr lang="en-US" dirty="0" smtClean="0"/>
            </a:br>
            <a:r>
              <a:rPr lang="en-US" dirty="0" smtClean="0"/>
              <a:t>Update</a:t>
            </a:r>
            <a:br>
              <a:rPr lang="en-US" dirty="0" smtClean="0"/>
            </a:br>
            <a:endParaRPr lang="en-US" dirty="0"/>
          </a:p>
        </p:txBody>
      </p:sp>
      <p:sp>
        <p:nvSpPr>
          <p:cNvPr id="3" name="Subtitle 2"/>
          <p:cNvSpPr>
            <a:spLocks noGrp="1"/>
          </p:cNvSpPr>
          <p:nvPr>
            <p:ph type="subTitle" idx="1"/>
          </p:nvPr>
        </p:nvSpPr>
        <p:spPr>
          <a:xfrm>
            <a:off x="1371600" y="3886200"/>
            <a:ext cx="6400800" cy="1828800"/>
          </a:xfrm>
        </p:spPr>
        <p:txBody>
          <a:bodyPr>
            <a:normAutofit fontScale="70000" lnSpcReduction="20000"/>
          </a:bodyPr>
          <a:lstStyle/>
          <a:p>
            <a:r>
              <a:rPr lang="en-US" u="sng" dirty="0" smtClean="0"/>
              <a:t>Jim Kleitsch</a:t>
            </a:r>
          </a:p>
          <a:p>
            <a:r>
              <a:rPr lang="en-US" u="sng" dirty="0" smtClean="0"/>
              <a:t>jkleitsch@atcllc.com</a:t>
            </a:r>
          </a:p>
          <a:p>
            <a:endParaRPr lang="en-US" dirty="0" smtClean="0"/>
          </a:p>
          <a:p>
            <a:r>
              <a:rPr lang="en-US" dirty="0" smtClean="0"/>
              <a:t>NASPI Work Group Meeting</a:t>
            </a:r>
          </a:p>
          <a:p>
            <a:r>
              <a:rPr lang="en-US" dirty="0" smtClean="0"/>
              <a:t>October 12-13, 2011</a:t>
            </a:r>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1</a:t>
            </a:fld>
            <a:endParaRPr lang="en-US"/>
          </a:p>
        </p:txBody>
      </p:sp>
      <p:pic>
        <p:nvPicPr>
          <p:cNvPr id="6" name="Picture 2"/>
          <p:cNvPicPr>
            <a:picLocks noChangeAspect="1" noChangeArrowheads="1"/>
          </p:cNvPicPr>
          <p:nvPr/>
        </p:nvPicPr>
        <p:blipFill>
          <a:blip r:embed="rId2"/>
          <a:srcRect/>
          <a:stretch>
            <a:fillRect/>
          </a:stretch>
        </p:blipFill>
        <p:spPr bwMode="auto">
          <a:xfrm>
            <a:off x="2514600" y="5715000"/>
            <a:ext cx="4565651" cy="762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Autofit/>
          </a:bodyPr>
          <a:lstStyle/>
          <a:p>
            <a:r>
              <a:rPr lang="en-US" sz="3200" dirty="0" smtClean="0"/>
              <a:t>Major operational applications using </a:t>
            </a:r>
            <a:r>
              <a:rPr lang="en-US" sz="3200" dirty="0" err="1" smtClean="0"/>
              <a:t>phasor</a:t>
            </a:r>
            <a:r>
              <a:rPr lang="en-US" sz="3200" dirty="0" smtClean="0"/>
              <a:t> data</a:t>
            </a:r>
            <a:endParaRPr lang="en-US" sz="3200" dirty="0"/>
          </a:p>
        </p:txBody>
      </p:sp>
      <p:sp>
        <p:nvSpPr>
          <p:cNvPr id="3" name="Content Placeholder 2"/>
          <p:cNvSpPr>
            <a:spLocks noGrp="1"/>
          </p:cNvSpPr>
          <p:nvPr>
            <p:ph idx="1"/>
          </p:nvPr>
        </p:nvSpPr>
        <p:spPr>
          <a:xfrm>
            <a:off x="457200" y="990600"/>
            <a:ext cx="8229600" cy="5638800"/>
          </a:xfrm>
        </p:spPr>
        <p:txBody>
          <a:bodyPr>
            <a:normAutofit fontScale="70000" lnSpcReduction="20000"/>
          </a:bodyPr>
          <a:lstStyle/>
          <a:p>
            <a:r>
              <a:rPr lang="en-US" sz="4000" dirty="0" smtClean="0"/>
              <a:t>We will be making all our PMU data available to MISO.  We do not envision any direct connects to other TOs to share data at this time.</a:t>
            </a:r>
          </a:p>
          <a:p>
            <a:r>
              <a:rPr lang="en-US" sz="4000" dirty="0" smtClean="0"/>
              <a:t>Wide-area situational awareness</a:t>
            </a:r>
          </a:p>
          <a:p>
            <a:pPr lvl="1"/>
            <a:r>
              <a:rPr lang="en-US" dirty="0" smtClean="0"/>
              <a:t>ALSTOM eterraVision in development for overall wide area view.  Looking at ways to leverage those capabilities with our non-standard PMU data configuration to enable use of PMU data.</a:t>
            </a:r>
          </a:p>
          <a:p>
            <a:pPr lvl="1"/>
            <a:r>
              <a:rPr lang="en-US" dirty="0" smtClean="0"/>
              <a:t>Also looking at RTDMS and PGDA applications from Electric Power Group.  Need to figure out how our project fits with the MISO project</a:t>
            </a:r>
          </a:p>
          <a:p>
            <a:pPr lvl="1"/>
            <a:r>
              <a:rPr lang="en-US" dirty="0" smtClean="0"/>
              <a:t>PI ProcessBook  prototype displays already created.  Need to get Operations buy in and further direction.   </a:t>
            </a:r>
          </a:p>
          <a:p>
            <a:r>
              <a:rPr lang="en-US" sz="4000" dirty="0" smtClean="0"/>
              <a:t>State estimation</a:t>
            </a:r>
          </a:p>
          <a:p>
            <a:pPr lvl="1"/>
            <a:r>
              <a:rPr lang="en-US" dirty="0" smtClean="0"/>
              <a:t>ALSTOM EMS already has capability to use phase angle data as an input.  </a:t>
            </a:r>
          </a:p>
          <a:p>
            <a:pPr lvl="1"/>
            <a:r>
              <a:rPr lang="en-US" dirty="0" smtClean="0"/>
              <a:t>We are already feeding angle data to our EMS at 1 sample/second rate from our legacy sites but it is not used as an input to SE. </a:t>
            </a:r>
          </a:p>
          <a:p>
            <a:pPr lvl="1"/>
            <a:r>
              <a:rPr lang="en-US" dirty="0" smtClean="0"/>
              <a:t>Plan to test SE once we have the majority of our 345 Kv sites in service.  Currently that puts us out to 4Q 2012 / 1Q 2013 </a:t>
            </a:r>
          </a:p>
        </p:txBody>
      </p:sp>
      <p:sp>
        <p:nvSpPr>
          <p:cNvPr id="4" name="Slide Number Placeholder 3"/>
          <p:cNvSpPr>
            <a:spLocks noGrp="1"/>
          </p:cNvSpPr>
          <p:nvPr>
            <p:ph type="sldNum" sz="quarter" idx="12"/>
          </p:nvPr>
        </p:nvSpPr>
        <p:spPr/>
        <p:txBody>
          <a:bodyPr/>
          <a:lstStyle/>
          <a:p>
            <a:fld id="{B5DBB4EA-79DC-F948-A939-315FF19BF28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Challenges and lessons learned</a:t>
            </a:r>
            <a:endParaRPr lang="en-US" dirty="0"/>
          </a:p>
        </p:txBody>
      </p:sp>
      <p:sp>
        <p:nvSpPr>
          <p:cNvPr id="3" name="Content Placeholder 2"/>
          <p:cNvSpPr>
            <a:spLocks noGrp="1"/>
          </p:cNvSpPr>
          <p:nvPr>
            <p:ph idx="1"/>
          </p:nvPr>
        </p:nvSpPr>
        <p:spPr>
          <a:xfrm>
            <a:off x="457200" y="868362"/>
            <a:ext cx="8458200" cy="5684838"/>
          </a:xfrm>
        </p:spPr>
        <p:txBody>
          <a:bodyPr>
            <a:normAutofit fontScale="70000" lnSpcReduction="20000"/>
          </a:bodyPr>
          <a:lstStyle/>
          <a:p>
            <a:r>
              <a:rPr lang="en-US" sz="4000" dirty="0" smtClean="0"/>
              <a:t>Execution </a:t>
            </a:r>
            <a:r>
              <a:rPr lang="en-US" sz="4000" dirty="0" smtClean="0"/>
              <a:t>challenges </a:t>
            </a:r>
          </a:p>
          <a:p>
            <a:pPr lvl="1"/>
            <a:r>
              <a:rPr lang="en-US" dirty="0" smtClean="0"/>
              <a:t>We are still struggling with buy in from Operations to make this a real time decision making tool.  Some forward movement but we haven’t been able to get what we’ve developed to be considered “screen worthy” by </a:t>
            </a:r>
            <a:r>
              <a:rPr lang="en-US" dirty="0" smtClean="0"/>
              <a:t>Operations</a:t>
            </a:r>
            <a:endParaRPr lang="en-US" dirty="0" smtClean="0"/>
          </a:p>
          <a:p>
            <a:pPr lvl="1"/>
            <a:r>
              <a:rPr lang="en-US" dirty="0" smtClean="0"/>
              <a:t>We have completed all site visits and have specified installation work to be done but have yet to install one PMU under the project</a:t>
            </a:r>
          </a:p>
          <a:p>
            <a:pPr lvl="1"/>
            <a:r>
              <a:rPr lang="en-US" dirty="0" smtClean="0"/>
              <a:t>Longer </a:t>
            </a:r>
            <a:r>
              <a:rPr lang="en-US" dirty="0"/>
              <a:t>lead times from some of our vendors than </a:t>
            </a:r>
            <a:r>
              <a:rPr lang="en-US" dirty="0" smtClean="0"/>
              <a:t>expected causing installation delays</a:t>
            </a:r>
            <a:endParaRPr lang="en-US" dirty="0"/>
          </a:p>
          <a:p>
            <a:pPr lvl="1"/>
            <a:r>
              <a:rPr lang="en-US" dirty="0" smtClean="0"/>
              <a:t>Review cycle for drawing updates taking longer than planned</a:t>
            </a:r>
          </a:p>
          <a:p>
            <a:pPr lvl="1"/>
            <a:r>
              <a:rPr lang="en-US" dirty="0" smtClean="0"/>
              <a:t>Problems getting the work scheduled on this non-standard project.  We don’t normally have projects that span many stations scattered across our footprint like </a:t>
            </a:r>
            <a:r>
              <a:rPr lang="en-US" dirty="0" smtClean="0"/>
              <a:t>this project</a:t>
            </a:r>
            <a:endParaRPr lang="en-US" dirty="0" smtClean="0"/>
          </a:p>
          <a:p>
            <a:r>
              <a:rPr lang="en-US" sz="4000" dirty="0" smtClean="0"/>
              <a:t>Other challenges</a:t>
            </a:r>
          </a:p>
          <a:p>
            <a:pPr lvl="1"/>
            <a:r>
              <a:rPr lang="en-US" dirty="0" smtClean="0"/>
              <a:t>PMU performance has been good but we have yet to determine acceptable </a:t>
            </a:r>
            <a:r>
              <a:rPr lang="en-US" dirty="0" smtClean="0"/>
              <a:t>downtime</a:t>
            </a:r>
            <a:endParaRPr lang="en-US" dirty="0" smtClean="0"/>
          </a:p>
          <a:p>
            <a:pPr lvl="1"/>
            <a:r>
              <a:rPr lang="en-US" dirty="0" smtClean="0"/>
              <a:t>Managing our data archives as we grow our PMU network will require that we get smarter about what data we need to keep and for how </a:t>
            </a:r>
            <a:r>
              <a:rPr lang="en-US" dirty="0" smtClean="0"/>
              <a:t>long</a:t>
            </a:r>
            <a:endParaRPr lang="en-US" dirty="0" smtClean="0"/>
          </a:p>
        </p:txBody>
      </p:sp>
      <p:sp>
        <p:nvSpPr>
          <p:cNvPr id="4" name="Slide Number Placeholder 3"/>
          <p:cNvSpPr>
            <a:spLocks noGrp="1"/>
          </p:cNvSpPr>
          <p:nvPr>
            <p:ph type="sldNum" sz="quarter" idx="12"/>
          </p:nvPr>
        </p:nvSpPr>
        <p:spPr/>
        <p:txBody>
          <a:bodyPr/>
          <a:lstStyle/>
          <a:p>
            <a:fld id="{B5DBB4EA-79DC-F948-A939-315FF19BF28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715962"/>
          </a:xfrm>
        </p:spPr>
        <p:txBody>
          <a:bodyPr>
            <a:noAutofit/>
          </a:bodyPr>
          <a:lstStyle/>
          <a:p>
            <a:r>
              <a:rPr lang="en-US" sz="3200" dirty="0" smtClean="0"/>
              <a:t>Other things we should know about your project?</a:t>
            </a:r>
            <a:endParaRPr lang="en-US" sz="3200" dirty="0"/>
          </a:p>
        </p:txBody>
      </p:sp>
      <p:sp>
        <p:nvSpPr>
          <p:cNvPr id="3" name="Content Placeholder 2"/>
          <p:cNvSpPr>
            <a:spLocks noGrp="1"/>
          </p:cNvSpPr>
          <p:nvPr>
            <p:ph idx="1"/>
          </p:nvPr>
        </p:nvSpPr>
        <p:spPr>
          <a:xfrm>
            <a:off x="400380" y="914400"/>
            <a:ext cx="8077200" cy="1066800"/>
          </a:xfrm>
        </p:spPr>
        <p:txBody>
          <a:bodyPr/>
          <a:lstStyle/>
          <a:p>
            <a:r>
              <a:rPr lang="en-US" sz="2800" dirty="0" smtClean="0"/>
              <a:t>Already using the PMU data we have to help with post event analysis - 5/10/2011 event example</a:t>
            </a:r>
          </a:p>
          <a:p>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203" y="1816269"/>
            <a:ext cx="4092576" cy="22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51" y="4192326"/>
            <a:ext cx="3702235" cy="23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263" y="4315047"/>
            <a:ext cx="4376738" cy="212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715962"/>
          </a:xfrm>
        </p:spPr>
        <p:txBody>
          <a:bodyPr>
            <a:noAutofit/>
          </a:bodyPr>
          <a:lstStyle/>
          <a:p>
            <a:r>
              <a:rPr lang="en-US" sz="3200" dirty="0" smtClean="0"/>
              <a:t>Other things we should know about your project?</a:t>
            </a:r>
            <a:br>
              <a:rPr lang="en-US" sz="3200" dirty="0" smtClean="0"/>
            </a:br>
            <a:r>
              <a:rPr lang="en-US" sz="3200" dirty="0" smtClean="0"/>
              <a:t>(cont’d)</a:t>
            </a:r>
            <a:endParaRPr lang="en-US" sz="3200"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13</a:t>
            </a:fld>
            <a:endParaRPr lang="en-US"/>
          </a:p>
        </p:txBody>
      </p:sp>
      <p:sp>
        <p:nvSpPr>
          <p:cNvPr id="7" name="Content Placeholder 2"/>
          <p:cNvSpPr txBox="1">
            <a:spLocks/>
          </p:cNvSpPr>
          <p:nvPr/>
        </p:nvSpPr>
        <p:spPr>
          <a:xfrm>
            <a:off x="381000" y="1295400"/>
            <a:ext cx="8115300" cy="35052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System protection requesting data to assist in post event fault analysis especially in areas where older electromechanical relays are used</a:t>
            </a:r>
          </a:p>
          <a:p>
            <a:r>
              <a:rPr lang="en-US" sz="2800" dirty="0" smtClean="0"/>
              <a:t>Operations requesting data periodically to address operational questions (Did you see any voltage spikes on the transmission system at this time, etc…</a:t>
            </a:r>
          </a:p>
          <a:p>
            <a:r>
              <a:rPr lang="en-US" sz="2800" dirty="0" smtClean="0"/>
              <a:t>Using the data to validate generator models in isolated areas where events have occurred.</a:t>
            </a:r>
          </a:p>
          <a:p>
            <a:endParaRPr lang="en-US" dirty="0"/>
          </a:p>
        </p:txBody>
      </p:sp>
    </p:spTree>
    <p:extLst>
      <p:ext uri="{BB962C8B-B14F-4D97-AF65-F5344CB8AC3E}">
        <p14:creationId xmlns:p14="http://schemas.microsoft.com/office/powerpoint/2010/main" val="1966769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839200" cy="715962"/>
          </a:xfrm>
        </p:spPr>
        <p:txBody>
          <a:bodyPr>
            <a:noAutofit/>
          </a:bodyPr>
          <a:lstStyle/>
          <a:p>
            <a:r>
              <a:rPr lang="en-US" sz="4800" dirty="0" smtClean="0"/>
              <a:t>Questions?</a:t>
            </a:r>
            <a:endParaRPr lang="en-US" sz="4800"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14</a:t>
            </a:fld>
            <a:endParaRPr lang="en-US"/>
          </a:p>
        </p:txBody>
      </p:sp>
    </p:spTree>
    <p:extLst>
      <p:ext uri="{BB962C8B-B14F-4D97-AF65-F5344CB8AC3E}">
        <p14:creationId xmlns:p14="http://schemas.microsoft.com/office/powerpoint/2010/main" val="58876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Participant Information</a:t>
            </a:r>
            <a:endParaRPr lang="en-US" dirty="0"/>
          </a:p>
        </p:txBody>
      </p:sp>
      <p:sp>
        <p:nvSpPr>
          <p:cNvPr id="3" name="Content Placeholder 2"/>
          <p:cNvSpPr>
            <a:spLocks noGrp="1"/>
          </p:cNvSpPr>
          <p:nvPr>
            <p:ph idx="1"/>
          </p:nvPr>
        </p:nvSpPr>
        <p:spPr>
          <a:xfrm>
            <a:off x="457200" y="990600"/>
            <a:ext cx="8534400" cy="5410200"/>
          </a:xfrm>
        </p:spPr>
        <p:txBody>
          <a:bodyPr>
            <a:normAutofit lnSpcReduction="10000"/>
          </a:bodyPr>
          <a:lstStyle/>
          <a:p>
            <a:r>
              <a:rPr lang="en-US" dirty="0" smtClean="0"/>
              <a:t>American Transmission Company</a:t>
            </a:r>
          </a:p>
          <a:p>
            <a:pPr lvl="1"/>
            <a:r>
              <a:rPr lang="en-US" dirty="0" smtClean="0"/>
              <a:t>Project Manager </a:t>
            </a:r>
          </a:p>
          <a:p>
            <a:pPr lvl="2"/>
            <a:r>
              <a:rPr lang="en-US" dirty="0" smtClean="0"/>
              <a:t>Carl “Chip” Harper</a:t>
            </a:r>
          </a:p>
          <a:p>
            <a:pPr marL="1371600" lvl="3" indent="0">
              <a:buNone/>
            </a:pPr>
            <a:r>
              <a:rPr lang="en-US" dirty="0" smtClean="0">
                <a:hlinkClick r:id="rId2"/>
              </a:rPr>
              <a:t>CHarper@atcllc.com</a:t>
            </a:r>
            <a:endParaRPr lang="en-US" dirty="0" smtClean="0"/>
          </a:p>
          <a:p>
            <a:pPr marL="1371600" lvl="3" indent="0">
              <a:buNone/>
            </a:pPr>
            <a:r>
              <a:rPr lang="en-US" dirty="0" smtClean="0"/>
              <a:t>608.877.3634</a:t>
            </a:r>
          </a:p>
          <a:p>
            <a:pPr lvl="1"/>
            <a:r>
              <a:rPr lang="en-US" dirty="0"/>
              <a:t>Project </a:t>
            </a:r>
            <a:r>
              <a:rPr lang="en-US" dirty="0" smtClean="0"/>
              <a:t>Liaison to DOE</a:t>
            </a:r>
            <a:endParaRPr lang="en-US" dirty="0"/>
          </a:p>
          <a:p>
            <a:pPr lvl="2"/>
            <a:r>
              <a:rPr lang="en-US" dirty="0" smtClean="0"/>
              <a:t>Jessica Basilio</a:t>
            </a:r>
            <a:endParaRPr lang="en-US" dirty="0"/>
          </a:p>
          <a:p>
            <a:pPr marL="1371600" lvl="3" indent="0">
              <a:buNone/>
            </a:pPr>
            <a:r>
              <a:rPr lang="en-US" dirty="0" smtClean="0">
                <a:hlinkClick r:id="rId3"/>
              </a:rPr>
              <a:t>JBasilio@atcllc.com</a:t>
            </a:r>
            <a:endParaRPr lang="en-US" dirty="0"/>
          </a:p>
          <a:p>
            <a:pPr marL="1371600" lvl="3" indent="0">
              <a:buNone/>
            </a:pPr>
            <a:r>
              <a:rPr lang="en-US" dirty="0" smtClean="0"/>
              <a:t>262.832.8725</a:t>
            </a:r>
            <a:endParaRPr lang="en-US" dirty="0"/>
          </a:p>
          <a:p>
            <a:pPr lvl="1"/>
            <a:r>
              <a:rPr lang="en-US" dirty="0" smtClean="0"/>
              <a:t>Operations Lead</a:t>
            </a:r>
            <a:endParaRPr lang="en-US" dirty="0"/>
          </a:p>
          <a:p>
            <a:pPr lvl="2"/>
            <a:r>
              <a:rPr lang="en-US" dirty="0" smtClean="0"/>
              <a:t>Jim Kleitsch</a:t>
            </a:r>
            <a:endParaRPr lang="en-US" dirty="0"/>
          </a:p>
          <a:p>
            <a:pPr marL="1371600" lvl="3" indent="0">
              <a:buNone/>
            </a:pPr>
            <a:r>
              <a:rPr lang="en-US" dirty="0" smtClean="0">
                <a:hlinkClick r:id="rId4"/>
              </a:rPr>
              <a:t>JKleitsch@atcllc.com</a:t>
            </a:r>
            <a:endParaRPr lang="en-US" dirty="0"/>
          </a:p>
          <a:p>
            <a:pPr marL="1371600" lvl="3" indent="0">
              <a:buNone/>
            </a:pPr>
            <a:r>
              <a:rPr lang="en-US" dirty="0" smtClean="0"/>
              <a:t>608.877.8102</a:t>
            </a:r>
          </a:p>
        </p:txBody>
      </p:sp>
      <p:sp>
        <p:nvSpPr>
          <p:cNvPr id="4" name="Slide Number Placeholder 3"/>
          <p:cNvSpPr>
            <a:spLocks noGrp="1"/>
          </p:cNvSpPr>
          <p:nvPr>
            <p:ph type="sldNum" sz="quarter" idx="12"/>
          </p:nvPr>
        </p:nvSpPr>
        <p:spPr/>
        <p:txBody>
          <a:bodyPr/>
          <a:lstStyle/>
          <a:p>
            <a:fld id="{B5DBB4EA-79DC-F948-A939-315FF19BF28D}"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6324600" cy="551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Legacy Project Map</a:t>
            </a:r>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3</a:t>
            </a:fld>
            <a:endParaRPr lang="en-US"/>
          </a:p>
        </p:txBody>
      </p:sp>
      <p:sp>
        <p:nvSpPr>
          <p:cNvPr id="6" name="Rectangle 4"/>
          <p:cNvSpPr txBox="1">
            <a:spLocks noChangeArrowheads="1"/>
          </p:cNvSpPr>
          <p:nvPr/>
        </p:nvSpPr>
        <p:spPr>
          <a:xfrm>
            <a:off x="4876800" y="3590924"/>
            <a:ext cx="4038600" cy="27654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800" dirty="0" smtClean="0"/>
              <a:t>42 PMUs in service (2 DFRs, 40 relays)</a:t>
            </a:r>
          </a:p>
          <a:p>
            <a:pPr>
              <a:lnSpc>
                <a:spcPct val="80000"/>
              </a:lnSpc>
            </a:pPr>
            <a:r>
              <a:rPr lang="en-US" sz="2800" dirty="0"/>
              <a:t>Most data </a:t>
            </a:r>
            <a:r>
              <a:rPr lang="en-US" sz="2800" dirty="0" smtClean="0"/>
              <a:t>sourced from </a:t>
            </a:r>
            <a:r>
              <a:rPr lang="en-US" sz="2800" dirty="0"/>
              <a:t>capacitor bank protection relays</a:t>
            </a:r>
          </a:p>
          <a:p>
            <a:pPr>
              <a:lnSpc>
                <a:spcPct val="80000"/>
              </a:lnSpc>
            </a:pPr>
            <a:r>
              <a:rPr lang="en-US" sz="2800" dirty="0" smtClean="0"/>
              <a:t>Sending data from 5 PMUs at 345 Kv stations to Midwest ISO.</a:t>
            </a:r>
          </a:p>
          <a:p>
            <a:pPr marL="0" indent="0">
              <a:lnSpc>
                <a:spcPct val="80000"/>
              </a:lnSpc>
              <a:buNone/>
            </a:pPr>
            <a:endParaRPr 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674" y="5638799"/>
            <a:ext cx="152400" cy="6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458200" cy="715962"/>
          </a:xfrm>
        </p:spPr>
        <p:txBody>
          <a:bodyPr>
            <a:normAutofit fontScale="90000"/>
          </a:bodyPr>
          <a:lstStyle/>
          <a:p>
            <a:r>
              <a:rPr lang="en-US" dirty="0" smtClean="0"/>
              <a:t>Combined DOE and Legacy Project Map</a:t>
            </a:r>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4</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46125"/>
            <a:ext cx="65532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txBox="1">
            <a:spLocks noChangeArrowheads="1"/>
          </p:cNvSpPr>
          <p:nvPr/>
        </p:nvSpPr>
        <p:spPr>
          <a:xfrm>
            <a:off x="4419600" y="3384550"/>
            <a:ext cx="4495800" cy="2971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US" sz="2400" dirty="0" smtClean="0"/>
              <a:t>DOE Project Planned Installations</a:t>
            </a:r>
          </a:p>
          <a:p>
            <a:pPr>
              <a:defRPr/>
            </a:pPr>
            <a:r>
              <a:rPr lang="en-US" sz="2400" dirty="0" smtClean="0"/>
              <a:t>Stations with interconnected generation exceeding 200 MW gross capability</a:t>
            </a:r>
          </a:p>
          <a:p>
            <a:pPr>
              <a:defRPr/>
            </a:pPr>
            <a:r>
              <a:rPr lang="en-US" sz="2400" dirty="0" smtClean="0"/>
              <a:t>Stations with interconnected wind generation greater than 50 MWs</a:t>
            </a:r>
          </a:p>
          <a:p>
            <a:pPr>
              <a:defRPr/>
            </a:pPr>
            <a:r>
              <a:rPr lang="en-US" sz="2400" dirty="0" smtClean="0"/>
              <a:t>345 Kv stations</a:t>
            </a: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Timeline – PMU Installs</a:t>
            </a:r>
            <a:endParaRPr lang="en-US" dirty="0"/>
          </a:p>
        </p:txBody>
      </p:sp>
      <p:sp>
        <p:nvSpPr>
          <p:cNvPr id="3" name="Content Placeholder 2"/>
          <p:cNvSpPr>
            <a:spLocks noGrp="1"/>
          </p:cNvSpPr>
          <p:nvPr>
            <p:ph idx="1"/>
          </p:nvPr>
        </p:nvSpPr>
        <p:spPr>
          <a:xfrm>
            <a:off x="228600" y="990600"/>
            <a:ext cx="8832082" cy="1143000"/>
          </a:xfrm>
        </p:spPr>
        <p:txBody>
          <a:bodyPr>
            <a:normAutofit/>
          </a:bodyPr>
          <a:lstStyle/>
          <a:p>
            <a:pPr marL="0" indent="0">
              <a:buNone/>
            </a:pPr>
            <a:r>
              <a:rPr lang="en-US" dirty="0" smtClean="0"/>
              <a:t>We will begin PMU installations in December  2011.  The sanitized schedule is shown below:</a:t>
            </a:r>
          </a:p>
          <a:p>
            <a:pPr>
              <a:buNone/>
            </a:pPr>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90" y="2022502"/>
            <a:ext cx="8451083" cy="432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24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Timeline – Other</a:t>
            </a:r>
            <a:endParaRPr lang="en-US" dirty="0"/>
          </a:p>
        </p:txBody>
      </p:sp>
      <p:sp>
        <p:nvSpPr>
          <p:cNvPr id="3" name="Content Placeholder 2"/>
          <p:cNvSpPr>
            <a:spLocks noGrp="1"/>
          </p:cNvSpPr>
          <p:nvPr>
            <p:ph idx="1"/>
          </p:nvPr>
        </p:nvSpPr>
        <p:spPr>
          <a:xfrm>
            <a:off x="457200" y="990600"/>
            <a:ext cx="8229600" cy="5365750"/>
          </a:xfrm>
        </p:spPr>
        <p:txBody>
          <a:bodyPr>
            <a:normAutofit fontScale="92500"/>
          </a:bodyPr>
          <a:lstStyle/>
          <a:p>
            <a:r>
              <a:rPr lang="en-US" sz="3000" dirty="0" smtClean="0"/>
              <a:t>We have two legacy PDCs in service and operational.  We will transition to newer PDCs when technical issues have been addressed.  (Planning for Q2 2012)</a:t>
            </a:r>
          </a:p>
          <a:p>
            <a:r>
              <a:rPr lang="en-US" sz="3000" dirty="0" smtClean="0"/>
              <a:t>Existing communications allow us to implement now.  Our SCADA enhancement project will extend our fiber optic network to improve reliability and performance of the communications network.</a:t>
            </a:r>
          </a:p>
          <a:p>
            <a:r>
              <a:rPr lang="en-US" sz="3000" dirty="0" smtClean="0"/>
              <a:t>Some applications already developed in house using our OSI Soft – PI tools.  Looking at other applications when more data is available 4Q 2012.</a:t>
            </a:r>
          </a:p>
          <a:p>
            <a:pPr>
              <a:buNone/>
            </a:pPr>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6</a:t>
            </a:fld>
            <a:endParaRPr lang="en-US"/>
          </a:p>
        </p:txBody>
      </p:sp>
    </p:spTree>
    <p:extLst>
      <p:ext uri="{BB962C8B-B14F-4D97-AF65-F5344CB8AC3E}">
        <p14:creationId xmlns:p14="http://schemas.microsoft.com/office/powerpoint/2010/main" val="366568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PMU Installation Statistics</a:t>
            </a:r>
            <a:endParaRPr lang="en-US" dirty="0"/>
          </a:p>
        </p:txBody>
      </p:sp>
      <p:sp>
        <p:nvSpPr>
          <p:cNvPr id="9" name="Content Placeholder 8"/>
          <p:cNvSpPr>
            <a:spLocks noGrp="1"/>
          </p:cNvSpPr>
          <p:nvPr>
            <p:ph idx="1"/>
          </p:nvPr>
        </p:nvSpPr>
        <p:spPr>
          <a:xfrm>
            <a:off x="437707" y="990600"/>
            <a:ext cx="8305800" cy="5365750"/>
          </a:xfrm>
        </p:spPr>
        <p:txBody>
          <a:bodyPr>
            <a:normAutofit fontScale="85000" lnSpcReduction="10000"/>
          </a:bodyPr>
          <a:lstStyle/>
          <a:p>
            <a:r>
              <a:rPr lang="en-US" sz="3300" dirty="0" smtClean="0"/>
              <a:t>We are the sole transmission owner involved in this project and will be installing a total of 45 PMUs</a:t>
            </a:r>
          </a:p>
          <a:p>
            <a:r>
              <a:rPr lang="en-US" sz="3300" dirty="0" smtClean="0"/>
              <a:t>Elements monitored by PMUs Today (legacy plus DOE)</a:t>
            </a:r>
          </a:p>
          <a:p>
            <a:pPr lvl="1"/>
            <a:r>
              <a:rPr lang="en-US" dirty="0" smtClean="0"/>
              <a:t>5 stations operated at 345 Kv (0 from DOE project)</a:t>
            </a:r>
          </a:p>
          <a:p>
            <a:pPr lvl="1"/>
            <a:r>
              <a:rPr lang="en-US" dirty="0" smtClean="0"/>
              <a:t>37 stations operated between 69 Kv and 230 Kv (0 from DOE project)</a:t>
            </a:r>
          </a:p>
          <a:p>
            <a:pPr lvl="1"/>
            <a:r>
              <a:rPr lang="en-US" dirty="0" smtClean="0"/>
              <a:t>36 capacitor banks / 1 transformer tertiary / 5 - 345 Kv lines / 0 generators monitored</a:t>
            </a:r>
          </a:p>
          <a:p>
            <a:r>
              <a:rPr lang="en-US" sz="3300" dirty="0" smtClean="0"/>
              <a:t>8% of our system substations (those operated at or above 69 Kv) are now monitored by PMUs (42 substations with PMUs).  We expect to see that increase to close to 25% at project completion.</a:t>
            </a:r>
          </a:p>
        </p:txBody>
      </p:sp>
      <p:sp>
        <p:nvSpPr>
          <p:cNvPr id="4" name="Slide Number Placeholder 3"/>
          <p:cNvSpPr>
            <a:spLocks noGrp="1"/>
          </p:cNvSpPr>
          <p:nvPr>
            <p:ph type="sldNum" sz="quarter" idx="12"/>
          </p:nvPr>
        </p:nvSpPr>
        <p:spPr/>
        <p:txBody>
          <a:bodyPr/>
          <a:lstStyle/>
          <a:p>
            <a:fld id="{B5DBB4EA-79DC-F948-A939-315FF19BF28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PMU Installation Statistics (cont’d)</a:t>
            </a:r>
            <a:endParaRPr lang="en-US" dirty="0"/>
          </a:p>
        </p:txBody>
      </p:sp>
      <p:sp>
        <p:nvSpPr>
          <p:cNvPr id="9" name="Content Placeholder 8"/>
          <p:cNvSpPr>
            <a:spLocks noGrp="1"/>
          </p:cNvSpPr>
          <p:nvPr>
            <p:ph idx="1"/>
          </p:nvPr>
        </p:nvSpPr>
        <p:spPr>
          <a:xfrm>
            <a:off x="457200" y="1143000"/>
            <a:ext cx="8305800" cy="5213350"/>
          </a:xfrm>
        </p:spPr>
        <p:txBody>
          <a:bodyPr>
            <a:normAutofit fontScale="77500" lnSpcReduction="20000"/>
          </a:bodyPr>
          <a:lstStyle/>
          <a:p>
            <a:r>
              <a:rPr lang="en-US" sz="3600" dirty="0" smtClean="0"/>
              <a:t>Minimum PMU sampling rate will be 30 samples/second</a:t>
            </a:r>
          </a:p>
          <a:p>
            <a:r>
              <a:rPr lang="en-US" sz="3600" dirty="0" smtClean="0"/>
              <a:t>PMU installation rate</a:t>
            </a:r>
          </a:p>
          <a:p>
            <a:pPr lvl="1"/>
            <a:r>
              <a:rPr lang="en-US" dirty="0" smtClean="0"/>
              <a:t>42 units have been installed as of 9/30/2011 over a 3 year period.  2 of these were DFR upgrades.  The remainder were new installations where the PMU data was made available from a dual function relay/PMU.  </a:t>
            </a:r>
          </a:p>
          <a:p>
            <a:pPr lvl="1"/>
            <a:r>
              <a:rPr lang="en-US" dirty="0" smtClean="0"/>
              <a:t>We expect to have 4 DOE installs completed between now and year end.  This will be a mix of stand alone PMUs and DFR upgrades</a:t>
            </a:r>
          </a:p>
          <a:p>
            <a:pPr lvl="1"/>
            <a:r>
              <a:rPr lang="en-US" dirty="0" smtClean="0"/>
              <a:t>We expect to have all 45 DOE projects completed by year end 2012.  Approximately half of these projects involve new installations of stand alone PMUs.  The remaining units involve upgrades of existing Digital Fault Recorders</a:t>
            </a:r>
          </a:p>
          <a:p>
            <a:pPr lvl="1"/>
            <a:r>
              <a:rPr lang="en-US" dirty="0" smtClean="0"/>
              <a:t>Any installations in 2013 will be done as part of our legacy project.  We do not have any specific plans at this time.</a:t>
            </a:r>
          </a:p>
        </p:txBody>
      </p:sp>
      <p:sp>
        <p:nvSpPr>
          <p:cNvPr id="4" name="Slide Number Placeholder 3"/>
          <p:cNvSpPr>
            <a:spLocks noGrp="1"/>
          </p:cNvSpPr>
          <p:nvPr>
            <p:ph type="sldNum" sz="quarter" idx="12"/>
          </p:nvPr>
        </p:nvSpPr>
        <p:spPr/>
        <p:txBody>
          <a:bodyPr/>
          <a:lstStyle/>
          <a:p>
            <a:fld id="{B5DBB4EA-79DC-F948-A939-315FF19BF28D}" type="slidenum">
              <a:rPr lang="en-US" smtClean="0"/>
              <a:pPr/>
              <a:t>8</a:t>
            </a:fld>
            <a:endParaRPr lang="en-US"/>
          </a:p>
        </p:txBody>
      </p:sp>
    </p:spTree>
    <p:extLst>
      <p:ext uri="{BB962C8B-B14F-4D97-AF65-F5344CB8AC3E}">
        <p14:creationId xmlns:p14="http://schemas.microsoft.com/office/powerpoint/2010/main" val="151618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715962"/>
          </a:xfrm>
        </p:spPr>
        <p:txBody>
          <a:bodyPr>
            <a:normAutofit fontScale="90000"/>
          </a:bodyPr>
          <a:lstStyle/>
          <a:p>
            <a:r>
              <a:rPr lang="en-US" dirty="0" err="1" smtClean="0"/>
              <a:t>PDCs</a:t>
            </a:r>
            <a:r>
              <a:rPr lang="en-US" dirty="0" smtClean="0"/>
              <a:t> and Communications</a:t>
            </a:r>
            <a:endParaRPr lang="en-US" dirty="0"/>
          </a:p>
        </p:txBody>
      </p:sp>
      <p:sp>
        <p:nvSpPr>
          <p:cNvPr id="3" name="Content Placeholder 2"/>
          <p:cNvSpPr>
            <a:spLocks noGrp="1"/>
          </p:cNvSpPr>
          <p:nvPr>
            <p:ph idx="1"/>
          </p:nvPr>
        </p:nvSpPr>
        <p:spPr>
          <a:xfrm>
            <a:off x="457200" y="762000"/>
            <a:ext cx="8229600" cy="5594350"/>
          </a:xfrm>
        </p:spPr>
        <p:txBody>
          <a:bodyPr>
            <a:normAutofit fontScale="70000" lnSpcReduction="20000"/>
          </a:bodyPr>
          <a:lstStyle/>
          <a:p>
            <a:pPr marL="0" indent="0">
              <a:buNone/>
            </a:pPr>
            <a:r>
              <a:rPr lang="en-US" sz="4000" dirty="0" smtClean="0"/>
              <a:t>When our project is complete we will have the following in service equipment:</a:t>
            </a:r>
          </a:p>
          <a:p>
            <a:r>
              <a:rPr lang="en-US" dirty="0" err="1" smtClean="0"/>
              <a:t>PDCs</a:t>
            </a:r>
            <a:endParaRPr lang="en-US" dirty="0" smtClean="0"/>
          </a:p>
          <a:p>
            <a:pPr lvl="1"/>
            <a:r>
              <a:rPr lang="en-US" dirty="0" smtClean="0"/>
              <a:t>One redundant PDC pair at our offices in southeastern Wisconsin</a:t>
            </a:r>
          </a:p>
          <a:p>
            <a:pPr lvl="1"/>
            <a:r>
              <a:rPr lang="en-US" dirty="0" smtClean="0"/>
              <a:t>One cold standby PDC at our offices in south central Wisconsin</a:t>
            </a:r>
          </a:p>
          <a:p>
            <a:pPr marL="857250" lvl="2" indent="0">
              <a:buNone/>
            </a:pPr>
            <a:r>
              <a:rPr lang="en-US" sz="1900" dirty="0" smtClean="0"/>
              <a:t>The above reflects MISO PDC expectations and is beyond what we anticipated when we originally scoped our project</a:t>
            </a:r>
          </a:p>
          <a:p>
            <a:pPr lvl="1"/>
            <a:r>
              <a:rPr lang="en-US" dirty="0" smtClean="0"/>
              <a:t>Archive/database status</a:t>
            </a:r>
          </a:p>
          <a:p>
            <a:pPr lvl="2"/>
            <a:r>
              <a:rPr lang="en-US" dirty="0" smtClean="0"/>
              <a:t>Currently Storing ~4 </a:t>
            </a:r>
            <a:r>
              <a:rPr lang="en-US" dirty="0" err="1" smtClean="0"/>
              <a:t>GBytes</a:t>
            </a:r>
            <a:r>
              <a:rPr lang="en-US" dirty="0" smtClean="0"/>
              <a:t> per day to our PI Historian database</a:t>
            </a:r>
          </a:p>
          <a:p>
            <a:pPr lvl="2"/>
            <a:r>
              <a:rPr lang="en-US" dirty="0" smtClean="0"/>
              <a:t>All data is available since we began scanning (no compression)</a:t>
            </a:r>
          </a:p>
          <a:p>
            <a:pPr lvl="2"/>
            <a:r>
              <a:rPr lang="en-US" dirty="0" smtClean="0"/>
              <a:t>We will store all data until such time that we determine what data we do not need</a:t>
            </a:r>
          </a:p>
          <a:p>
            <a:r>
              <a:rPr lang="en-US" dirty="0" smtClean="0"/>
              <a:t>Communications system</a:t>
            </a:r>
          </a:p>
          <a:p>
            <a:pPr lvl="1"/>
            <a:r>
              <a:rPr lang="en-US" dirty="0" smtClean="0"/>
              <a:t>Communication link to MISO – highly available and redundant </a:t>
            </a:r>
          </a:p>
          <a:p>
            <a:pPr lvl="1"/>
            <a:r>
              <a:rPr lang="en-US" dirty="0" smtClean="0"/>
              <a:t>Retired our link to TVA – MISO now providing that data</a:t>
            </a:r>
          </a:p>
          <a:p>
            <a:pPr lvl="1"/>
            <a:r>
              <a:rPr lang="en-US" dirty="0" smtClean="0"/>
              <a:t>No direct links to other TOs anticipated at this time.  We envision MISO as our “PMU data hub” if we need data from others in our region</a:t>
            </a:r>
          </a:p>
          <a:p>
            <a:pPr lvl="1"/>
            <a:endParaRPr lang="en-US" dirty="0" smtClean="0"/>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488</TotalTime>
  <Words>1083</Words>
  <Application>Microsoft Office PowerPoint</Application>
  <PresentationFormat>On-screen Show (4:3)</PresentationFormat>
  <Paragraphs>107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American Transmission Company Smart Grid Investment Grant Update </vt:lpstr>
      <vt:lpstr>Project Participant Information</vt:lpstr>
      <vt:lpstr>Legacy Project Map</vt:lpstr>
      <vt:lpstr>Combined DOE and Legacy Project Map</vt:lpstr>
      <vt:lpstr>Project Timeline – PMU Installs</vt:lpstr>
      <vt:lpstr>Project Timeline – Other</vt:lpstr>
      <vt:lpstr>PMU Installation Statistics</vt:lpstr>
      <vt:lpstr>PMU Installation Statistics (cont’d)</vt:lpstr>
      <vt:lpstr>PDCs and Communications</vt:lpstr>
      <vt:lpstr>Major operational applications using phasor data</vt:lpstr>
      <vt:lpstr>Challenges and lessons learned</vt:lpstr>
      <vt:lpstr>Other things we should know about your project?</vt:lpstr>
      <vt:lpstr>Other things we should know about your project? (cont’d)</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Awardee ___ Smart Grid Investment Grant Overview </dc:title>
  <dc:creator>Alison Silverstein</dc:creator>
  <cp:lastModifiedBy>JDKleitsch</cp:lastModifiedBy>
  <cp:revision>58</cp:revision>
  <dcterms:created xsi:type="dcterms:W3CDTF">2011-08-25T19:08:39Z</dcterms:created>
  <dcterms:modified xsi:type="dcterms:W3CDTF">2011-10-09T15:55:01Z</dcterms:modified>
</cp:coreProperties>
</file>