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15"/>
  </p:notesMasterIdLst>
  <p:sldIdLst>
    <p:sldId id="561" r:id="rId5"/>
    <p:sldId id="565" r:id="rId6"/>
    <p:sldId id="573" r:id="rId7"/>
    <p:sldId id="668" r:id="rId8"/>
    <p:sldId id="675" r:id="rId9"/>
    <p:sldId id="676" r:id="rId10"/>
    <p:sldId id="589" r:id="rId11"/>
    <p:sldId id="685" r:id="rId12"/>
    <p:sldId id="686" r:id="rId13"/>
    <p:sldId id="687" r:id="rId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47" userDrawn="1">
          <p15:clr>
            <a:srgbClr val="A4A3A4"/>
          </p15:clr>
        </p15:guide>
        <p15:guide id="2" orient="horz" pos="3452" userDrawn="1">
          <p15:clr>
            <a:srgbClr val="A4A3A4"/>
          </p15:clr>
        </p15:guide>
        <p15:guide id="3" orient="horz" pos="2163" userDrawn="1">
          <p15:clr>
            <a:srgbClr val="A4A3A4"/>
          </p15:clr>
        </p15:guide>
        <p15:guide id="4" pos="3841" userDrawn="1">
          <p15:clr>
            <a:srgbClr val="A4A3A4"/>
          </p15:clr>
        </p15:guide>
        <p15:guide id="5" pos="215" userDrawn="1">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B6E4BE"/>
    <a:srgbClr val="003399"/>
    <a:srgbClr val="A0DCAA"/>
    <a:srgbClr val="678452"/>
    <a:srgbClr val="4F653F"/>
    <a:srgbClr val="FFFFCC"/>
    <a:srgbClr val="22368B"/>
    <a:srgbClr val="CC9900"/>
    <a:srgbClr val="384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7" autoAdjust="0"/>
    <p:restoredTop sz="89189" autoAdjust="0"/>
  </p:normalViewPr>
  <p:slideViewPr>
    <p:cSldViewPr snapToGrid="0" showGuides="1">
      <p:cViewPr>
        <p:scale>
          <a:sx n="103" d="100"/>
          <a:sy n="103" d="100"/>
        </p:scale>
        <p:origin x="-80" y="240"/>
      </p:cViewPr>
      <p:guideLst>
        <p:guide orient="horz" pos="947"/>
        <p:guide orient="horz" pos="3452"/>
        <p:guide orient="horz" pos="2163"/>
        <p:guide pos="2881"/>
        <p:guide pos="161"/>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54" d="100"/>
          <a:sy n="54" d="100"/>
        </p:scale>
        <p:origin x="-177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5BB1F99-7760-49B9-8A74-61C41F141F65}" type="datetimeFigureOut">
              <a:rPr lang="en-US" smtClean="0"/>
              <a:pPr/>
              <a:t>10/19/16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A5AD131-B7D6-47B0-BCAC-691D61DBDE58}" type="slidenum">
              <a:rPr lang="en-US" smtClean="0"/>
              <a:pPr/>
              <a:t>‹#›</a:t>
            </a:fld>
            <a:endParaRPr lang="en-US" dirty="0"/>
          </a:p>
        </p:txBody>
      </p:sp>
    </p:spTree>
    <p:extLst>
      <p:ext uri="{BB962C8B-B14F-4D97-AF65-F5344CB8AC3E}">
        <p14:creationId xmlns:p14="http://schemas.microsoft.com/office/powerpoint/2010/main" val="8010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339" y="8829676"/>
            <a:ext cx="3038475" cy="465137"/>
          </a:xfrm>
          <a:prstGeom prst="rect">
            <a:avLst/>
          </a:prstGeom>
        </p:spPr>
        <p:txBody>
          <a:bodyPr lIns="91424" tIns="45712" rIns="91424" bIns="45712"/>
          <a:lstStyle/>
          <a:p>
            <a:fld id="{5A5AD131-B7D6-47B0-BCAC-691D61DBDE5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9797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2</a:t>
            </a:fld>
            <a:endParaRPr lang="en-US" dirty="0"/>
          </a:p>
        </p:txBody>
      </p:sp>
    </p:spTree>
    <p:extLst>
      <p:ext uri="{BB962C8B-B14F-4D97-AF65-F5344CB8AC3E}">
        <p14:creationId xmlns:p14="http://schemas.microsoft.com/office/powerpoint/2010/main" val="202102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Bef>
                <a:spcPts val="611"/>
              </a:spcBef>
              <a:spcAft>
                <a:spcPts val="611"/>
              </a:spcAft>
            </a:pPr>
            <a:endParaRPr lang="en-US" sz="2200" b="1"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5A5AD131-B7D6-47B0-BCAC-691D61DBDE58}" type="slidenum">
              <a:rPr lang="en-US" smtClean="0"/>
              <a:pPr/>
              <a:t>3</a:t>
            </a:fld>
            <a:endParaRPr lang="en-US" dirty="0"/>
          </a:p>
        </p:txBody>
      </p:sp>
    </p:spTree>
    <p:extLst>
      <p:ext uri="{BB962C8B-B14F-4D97-AF65-F5344CB8AC3E}">
        <p14:creationId xmlns:p14="http://schemas.microsoft.com/office/powerpoint/2010/main" val="3099880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See attached notes.</a:t>
            </a:r>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5</a:t>
            </a:fld>
            <a:endParaRPr lang="en-US" dirty="0"/>
          </a:p>
        </p:txBody>
      </p:sp>
    </p:spTree>
    <p:extLst>
      <p:ext uri="{BB962C8B-B14F-4D97-AF65-F5344CB8AC3E}">
        <p14:creationId xmlns:p14="http://schemas.microsoft.com/office/powerpoint/2010/main" val="288657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See attached notes</a:t>
            </a:r>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6</a:t>
            </a:fld>
            <a:endParaRPr lang="en-US" dirty="0"/>
          </a:p>
        </p:txBody>
      </p:sp>
    </p:spTree>
    <p:extLst>
      <p:ext uri="{BB962C8B-B14F-4D97-AF65-F5344CB8AC3E}">
        <p14:creationId xmlns:p14="http://schemas.microsoft.com/office/powerpoint/2010/main" val="1247687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92500" lnSpcReduction="10000"/>
          </a:bodyPr>
          <a:lstStyle/>
          <a:p>
            <a:endParaRPr lang="en-US" b="0" baseline="0" dirty="0" smtClean="0"/>
          </a:p>
        </p:txBody>
      </p:sp>
      <p:sp>
        <p:nvSpPr>
          <p:cNvPr id="4" name="Slide Number Placeholder 3"/>
          <p:cNvSpPr>
            <a:spLocks noGrp="1"/>
          </p:cNvSpPr>
          <p:nvPr>
            <p:ph type="sldNum" sz="quarter" idx="10"/>
          </p:nvPr>
        </p:nvSpPr>
        <p:spPr/>
        <p:txBody>
          <a:bodyPr/>
          <a:lstStyle/>
          <a:p>
            <a:fld id="{5A5AD131-B7D6-47B0-BCAC-691D61DBDE58}" type="slidenum">
              <a:rPr lang="en-US" smtClean="0"/>
              <a:pPr/>
              <a:t>7</a:t>
            </a:fld>
            <a:endParaRPr lang="en-US" dirty="0"/>
          </a:p>
        </p:txBody>
      </p:sp>
    </p:spTree>
    <p:extLst>
      <p:ext uri="{BB962C8B-B14F-4D97-AF65-F5344CB8AC3E}">
        <p14:creationId xmlns:p14="http://schemas.microsoft.com/office/powerpoint/2010/main" val="52882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A5AD131-B7D6-47B0-BCAC-691D61DBDE58}" type="slidenum">
              <a:rPr lang="en-US" smtClean="0"/>
              <a:pPr/>
              <a:t>8</a:t>
            </a:fld>
            <a:endParaRPr lang="en-US" dirty="0"/>
          </a:p>
        </p:txBody>
      </p:sp>
    </p:spTree>
    <p:extLst>
      <p:ext uri="{BB962C8B-B14F-4D97-AF65-F5344CB8AC3E}">
        <p14:creationId xmlns:p14="http://schemas.microsoft.com/office/powerpoint/2010/main" val="2548877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20000"/>
          </a:bodyPr>
          <a:lstStyle/>
          <a:p>
            <a:endParaRPr lang="en-US" b="0" baseline="0" dirty="0" smtClean="0"/>
          </a:p>
        </p:txBody>
      </p:sp>
      <p:sp>
        <p:nvSpPr>
          <p:cNvPr id="4" name="Slide Number Placeholder 3"/>
          <p:cNvSpPr>
            <a:spLocks noGrp="1"/>
          </p:cNvSpPr>
          <p:nvPr>
            <p:ph type="sldNum" sz="quarter" idx="10"/>
          </p:nvPr>
        </p:nvSpPr>
        <p:spPr/>
        <p:txBody>
          <a:bodyPr/>
          <a:lstStyle/>
          <a:p>
            <a:fld id="{5A5AD131-B7D6-47B0-BCAC-691D61DBDE58}" type="slidenum">
              <a:rPr lang="en-US" smtClean="0"/>
              <a:pPr/>
              <a:t>9</a:t>
            </a:fld>
            <a:endParaRPr lang="en-US" dirty="0"/>
          </a:p>
        </p:txBody>
      </p:sp>
    </p:spTree>
    <p:extLst>
      <p:ext uri="{BB962C8B-B14F-4D97-AF65-F5344CB8AC3E}">
        <p14:creationId xmlns:p14="http://schemas.microsoft.com/office/powerpoint/2010/main" val="3591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10</a:t>
            </a:fld>
            <a:endParaRPr lang="en-US" dirty="0"/>
          </a:p>
        </p:txBody>
      </p:sp>
    </p:spTree>
    <p:extLst>
      <p:ext uri="{BB962C8B-B14F-4D97-AF65-F5344CB8AC3E}">
        <p14:creationId xmlns:p14="http://schemas.microsoft.com/office/powerpoint/2010/main" val="3841924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jpe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7" t="32856" r="36" b="18203"/>
          <a:stretch/>
        </p:blipFill>
        <p:spPr bwMode="auto">
          <a:xfrm>
            <a:off x="0" y="2293258"/>
            <a:ext cx="9144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6738" y="6337700"/>
            <a:ext cx="1073406"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02971" y="285430"/>
            <a:ext cx="6774772" cy="919232"/>
          </a:xfrm>
        </p:spPr>
        <p:txBody>
          <a:bodyPr anchor="b"/>
          <a:lstStyle>
            <a:lvl1pPr algn="l">
              <a:defRPr sz="60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02971" y="1208302"/>
            <a:ext cx="6774772"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0575" y="284250"/>
            <a:ext cx="1730455" cy="917977"/>
          </a:xfrm>
          <a:prstGeom prst="rect">
            <a:avLst/>
          </a:prstGeom>
        </p:spPr>
      </p:pic>
      <p:cxnSp>
        <p:nvCxnSpPr>
          <p:cNvPr id="17" name="Straight Connector 16"/>
          <p:cNvCxnSpPr/>
          <p:nvPr userDrawn="1"/>
        </p:nvCxnSpPr>
        <p:spPr>
          <a:xfrm>
            <a:off x="0" y="2239990"/>
            <a:ext cx="9144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02971" y="6319730"/>
            <a:ext cx="365205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smtClean="0">
                <a:solidFill>
                  <a:schemeClr val="bg1"/>
                </a:solidFill>
                <a:latin typeface="Garamond" panose="02020404030301010803" pitchFamily="18" charset="0"/>
              </a:rPr>
              <a:t>Solutions for Today </a:t>
            </a:r>
            <a:r>
              <a:rPr lang="en-US" sz="1800" b="1" i="0" kern="1200" dirty="0" smtClean="0">
                <a:solidFill>
                  <a:schemeClr val="bg1"/>
                </a:solidFill>
                <a:effectLst/>
                <a:latin typeface="Garamond" panose="02020404030301010803" pitchFamily="18" charset="0"/>
                <a:ea typeface="+mn-ea"/>
                <a:cs typeface="+mn-cs"/>
              </a:rPr>
              <a:t>| </a:t>
            </a:r>
            <a:r>
              <a:rPr lang="en-US" sz="1800" b="1" i="0" baseline="0" dirty="0" smtClean="0">
                <a:solidFill>
                  <a:schemeClr val="bg1"/>
                </a:solidFill>
                <a:latin typeface="Garamond" panose="02020404030301010803" pitchFamily="18" charset="0"/>
              </a:rPr>
              <a:t>Options for Tomorrow</a:t>
            </a:r>
            <a:endParaRPr lang="en-US" sz="1800" b="1" i="0" baseline="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72778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5" name="Group 44"/>
          <p:cNvGrpSpPr/>
          <p:nvPr userDrawn="1"/>
        </p:nvGrpSpPr>
        <p:grpSpPr>
          <a:xfrm>
            <a:off x="0" y="-4271"/>
            <a:ext cx="9144000" cy="883048"/>
            <a:chOff x="0" y="6159823"/>
            <a:chExt cx="12192000" cy="883048"/>
          </a:xfrm>
        </p:grpSpPr>
        <p:sp>
          <p:nvSpPr>
            <p:cNvPr id="42" name="Rectangle 41"/>
            <p:cNvSpPr/>
            <p:nvPr userDrawn="1"/>
          </p:nvSpPr>
          <p:spPr>
            <a:xfrm rot="10800000" flipV="1">
              <a:off x="0" y="6258757"/>
              <a:ext cx="12192000" cy="784114"/>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rot="5400000" flipH="1" flipV="1">
              <a:off x="6073140" y="86683"/>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279647" y="1825625"/>
            <a:ext cx="4684238"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a:xfrm rot="5400000" flipH="1">
            <a:off x="4549142" y="173237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586436" y="6407238"/>
            <a:ext cx="433870"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02969" y="6390754"/>
            <a:ext cx="1288374" cy="430961"/>
          </a:xfrm>
          <a:prstGeom prst="rect">
            <a:avLst/>
          </a:prstGeom>
          <a:solidFill>
            <a:schemeClr val="bg1"/>
          </a:solidFill>
          <a:effectLst/>
        </p:spPr>
      </p:pic>
      <p:sp>
        <p:nvSpPr>
          <p:cNvPr id="28" name="Title 1"/>
          <p:cNvSpPr>
            <a:spLocks noGrp="1"/>
          </p:cNvSpPr>
          <p:nvPr>
            <p:ph type="ctrTitle" hasCustomPrompt="1"/>
          </p:nvPr>
        </p:nvSpPr>
        <p:spPr>
          <a:xfrm>
            <a:off x="202971" y="251390"/>
            <a:ext cx="8685691" cy="600980"/>
          </a:xfrm>
        </p:spPr>
        <p:txBody>
          <a:bodyPr anchor="b">
            <a:normAutofit/>
          </a:bodyPr>
          <a:lstStyle>
            <a:lvl1pPr algn="l">
              <a:defRPr sz="4000" b="1">
                <a:solidFill>
                  <a:schemeClr val="bg1"/>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02971" y="878777"/>
            <a:ext cx="868569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34" name="Rounded Rectangle 33"/>
          <p:cNvSpPr/>
          <p:nvPr userDrawn="1"/>
        </p:nvSpPr>
        <p:spPr>
          <a:xfrm>
            <a:off x="6847115" y="386554"/>
            <a:ext cx="2041547"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6920113" y="494214"/>
            <a:ext cx="1932110" cy="1005292"/>
          </a:xfrm>
          <a:prstGeom prst="rect">
            <a:avLst/>
          </a:prstGeom>
        </p:spPr>
      </p:pic>
    </p:spTree>
    <p:extLst>
      <p:ext uri="{BB962C8B-B14F-4D97-AF65-F5344CB8AC3E}">
        <p14:creationId xmlns:p14="http://schemas.microsoft.com/office/powerpoint/2010/main" val="8899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Rectangle 14"/>
          <p:cNvSpPr/>
          <p:nvPr userDrawn="1"/>
        </p:nvSpPr>
        <p:spPr>
          <a:xfrm rot="10800000" flipV="1">
            <a:off x="0" y="94663"/>
            <a:ext cx="9144000" cy="1186049"/>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flipH="1" flipV="1">
            <a:off x="4549141" y="-4553411"/>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p:nvPr>
        </p:nvSpPr>
        <p:spPr>
          <a:xfrm>
            <a:off x="279647" y="1825625"/>
            <a:ext cx="4684238"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a:xfrm rot="5400000" flipH="1">
            <a:off x="4549142" y="173237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586436" y="6407238"/>
            <a:ext cx="433870"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02969" y="6390754"/>
            <a:ext cx="1288374" cy="430961"/>
          </a:xfrm>
          <a:prstGeom prst="rect">
            <a:avLst/>
          </a:prstGeom>
          <a:solidFill>
            <a:schemeClr val="bg1"/>
          </a:solidFill>
          <a:effectLst/>
        </p:spPr>
      </p:pic>
      <p:sp>
        <p:nvSpPr>
          <p:cNvPr id="28" name="Title 1"/>
          <p:cNvSpPr>
            <a:spLocks noGrp="1"/>
          </p:cNvSpPr>
          <p:nvPr userDrawn="1">
            <p:ph type="ctrTitle" hasCustomPrompt="1"/>
          </p:nvPr>
        </p:nvSpPr>
        <p:spPr>
          <a:xfrm>
            <a:off x="202971" y="146034"/>
            <a:ext cx="6607705" cy="1134678"/>
          </a:xfrm>
        </p:spPr>
        <p:txBody>
          <a:bodyPr anchor="b">
            <a:normAutofit/>
          </a:bodyPr>
          <a:lstStyle>
            <a:lvl1pPr algn="l">
              <a:defRPr sz="3600" b="1">
                <a:solidFill>
                  <a:schemeClr val="bg1"/>
                </a:solidFill>
              </a:defRPr>
            </a:lvl1pPr>
          </a:lstStyle>
          <a:p>
            <a:r>
              <a:rPr lang="en-US" dirty="0" smtClean="0"/>
              <a:t>Master Page Title 1</a:t>
            </a:r>
            <a:br>
              <a:rPr lang="en-US" dirty="0" smtClean="0"/>
            </a:br>
            <a:r>
              <a:rPr lang="en-US" dirty="0" smtClean="0"/>
              <a:t>Two Lines</a:t>
            </a:r>
            <a:endParaRPr lang="en-US" dirty="0"/>
          </a:p>
        </p:txBody>
      </p:sp>
      <p:sp>
        <p:nvSpPr>
          <p:cNvPr id="34" name="Rounded Rectangle 33"/>
          <p:cNvSpPr/>
          <p:nvPr userDrawn="1"/>
        </p:nvSpPr>
        <p:spPr>
          <a:xfrm>
            <a:off x="6847115" y="444611"/>
            <a:ext cx="2041547"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6920113" y="552270"/>
            <a:ext cx="1932110" cy="1005292"/>
          </a:xfrm>
          <a:prstGeom prst="rect">
            <a:avLst/>
          </a:prstGeom>
        </p:spPr>
      </p:pic>
    </p:spTree>
    <p:extLst>
      <p:ext uri="{BB962C8B-B14F-4D97-AF65-F5344CB8AC3E}">
        <p14:creationId xmlns:p14="http://schemas.microsoft.com/office/powerpoint/2010/main" val="84453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4549142" y="173237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586436" y="6407238"/>
            <a:ext cx="433870"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02969" y="6390754"/>
            <a:ext cx="1288374" cy="430961"/>
          </a:xfrm>
          <a:prstGeom prst="rect">
            <a:avLst/>
          </a:prstGeom>
          <a:solidFill>
            <a:schemeClr val="bg1"/>
          </a:solidFill>
          <a:effectLst/>
        </p:spPr>
      </p:pic>
      <p:sp>
        <p:nvSpPr>
          <p:cNvPr id="27" name="Rectangle 26"/>
          <p:cNvSpPr/>
          <p:nvPr userDrawn="1"/>
        </p:nvSpPr>
        <p:spPr>
          <a:xfrm>
            <a:off x="-3053" y="1297927"/>
            <a:ext cx="4585938"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02972" y="251390"/>
            <a:ext cx="3988029"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02972" y="878777"/>
            <a:ext cx="3988029"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34" name="Rounded Rectangle 33"/>
          <p:cNvSpPr/>
          <p:nvPr userDrawn="1"/>
        </p:nvSpPr>
        <p:spPr>
          <a:xfrm>
            <a:off x="6847115" y="386554"/>
            <a:ext cx="2041547"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7031036" y="251391"/>
            <a:ext cx="1857626" cy="966537"/>
          </a:xfrm>
          <a:prstGeom prst="rect">
            <a:avLst/>
          </a:prstGeom>
        </p:spPr>
      </p:pic>
      <p:sp>
        <p:nvSpPr>
          <p:cNvPr id="11" name="Content Placeholder 2"/>
          <p:cNvSpPr>
            <a:spLocks noGrp="1"/>
          </p:cNvSpPr>
          <p:nvPr>
            <p:ph idx="1"/>
          </p:nvPr>
        </p:nvSpPr>
        <p:spPr>
          <a:xfrm>
            <a:off x="279647" y="1697845"/>
            <a:ext cx="3998439"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0" r="6174"/>
          <a:stretch/>
        </p:blipFill>
        <p:spPr>
          <a:xfrm>
            <a:off x="4572001" y="1297927"/>
            <a:ext cx="4561115"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230250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80" r="6174"/>
          <a:stretch/>
        </p:blipFill>
        <p:spPr>
          <a:xfrm>
            <a:off x="21771" y="1297927"/>
            <a:ext cx="4561115" cy="4920076"/>
          </a:xfrm>
          <a:prstGeom prst="rect">
            <a:avLst/>
          </a:prstGeom>
          <a:effectLst>
            <a:innerShdw blurRad="647700">
              <a:prstClr val="black">
                <a:alpha val="54000"/>
              </a:prstClr>
            </a:innerShdw>
          </a:effectLst>
        </p:spPr>
      </p:pic>
      <p:sp>
        <p:nvSpPr>
          <p:cNvPr id="22" name="Rectangle 21"/>
          <p:cNvSpPr/>
          <p:nvPr userDrawn="1"/>
        </p:nvSpPr>
        <p:spPr>
          <a:xfrm rot="5400000" flipH="1">
            <a:off x="4549142" y="173237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586436" y="6407238"/>
            <a:ext cx="433870"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r="54398" b="-7124"/>
          <a:stretch/>
        </p:blipFill>
        <p:spPr>
          <a:xfrm>
            <a:off x="202969" y="6390754"/>
            <a:ext cx="1288374" cy="430961"/>
          </a:xfrm>
          <a:prstGeom prst="rect">
            <a:avLst/>
          </a:prstGeom>
          <a:solidFill>
            <a:schemeClr val="bg1"/>
          </a:solidFill>
          <a:effectLst/>
        </p:spPr>
      </p:pic>
      <p:sp>
        <p:nvSpPr>
          <p:cNvPr id="27" name="Rectangle 26"/>
          <p:cNvSpPr/>
          <p:nvPr userDrawn="1"/>
        </p:nvSpPr>
        <p:spPr>
          <a:xfrm>
            <a:off x="4582886" y="1297928"/>
            <a:ext cx="4585938"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02972" y="251390"/>
            <a:ext cx="3988029"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02972" y="878777"/>
            <a:ext cx="3988029"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2" r="-1955"/>
          <a:stretch/>
        </p:blipFill>
        <p:spPr>
          <a:xfrm>
            <a:off x="7031036" y="251391"/>
            <a:ext cx="1857626" cy="966537"/>
          </a:xfrm>
          <a:prstGeom prst="rect">
            <a:avLst/>
          </a:prstGeom>
        </p:spPr>
      </p:pic>
      <p:sp>
        <p:nvSpPr>
          <p:cNvPr id="11" name="Content Placeholder 2"/>
          <p:cNvSpPr>
            <a:spLocks noGrp="1"/>
          </p:cNvSpPr>
          <p:nvPr>
            <p:ph idx="1"/>
          </p:nvPr>
        </p:nvSpPr>
        <p:spPr>
          <a:xfrm>
            <a:off x="4865585" y="1697845"/>
            <a:ext cx="3998439"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 name="Group 1"/>
          <p:cNvGrpSpPr/>
          <p:nvPr userDrawn="1"/>
        </p:nvGrpSpPr>
        <p:grpSpPr>
          <a:xfrm>
            <a:off x="4954842" y="3204481"/>
            <a:ext cx="3843805" cy="2756432"/>
            <a:chOff x="858194" y="3667744"/>
            <a:chExt cx="4257349"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7" name="TextBox 30"/>
            <p:cNvSpPr txBox="1"/>
            <p:nvPr userDrawn="1"/>
          </p:nvSpPr>
          <p:spPr>
            <a:xfrm>
              <a:off x="912991" y="3667744"/>
              <a:ext cx="995336"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Coal</a:t>
              </a:r>
              <a:endParaRPr lang="en-US" sz="2400" b="1" i="0" dirty="0">
                <a:latin typeface="Century Gothic" panose="020B0502020202020204" pitchFamily="34" charset="0"/>
              </a:endParaRPr>
            </a:p>
          </p:txBody>
        </p:sp>
        <p:sp>
          <p:nvSpPr>
            <p:cNvPr id="18" name="TextBox 31"/>
            <p:cNvSpPr txBox="1"/>
            <p:nvPr userDrawn="1"/>
          </p:nvSpPr>
          <p:spPr>
            <a:xfrm>
              <a:off x="2402652" y="3691508"/>
              <a:ext cx="186803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Petroleum</a:t>
              </a:r>
              <a:endParaRPr lang="en-US" sz="2400" b="1" i="0" dirty="0">
                <a:latin typeface="Century Gothic" panose="020B0502020202020204" pitchFamily="34" charset="0"/>
              </a:endParaRPr>
            </a:p>
          </p:txBody>
        </p:sp>
        <p:sp>
          <p:nvSpPr>
            <p:cNvPr id="19" name="TextBox 32"/>
            <p:cNvSpPr txBox="1"/>
            <p:nvPr userDrawn="1"/>
          </p:nvSpPr>
          <p:spPr>
            <a:xfrm>
              <a:off x="1299849" y="5573984"/>
              <a:ext cx="2160985"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Natural Gas</a:t>
              </a:r>
              <a:endParaRPr lang="en-US" sz="2400" b="1" i="0" dirty="0">
                <a:latin typeface="Century Gothic" panose="020B0502020202020204" pitchFamily="34" charset="0"/>
              </a:endParaRPr>
            </a:p>
          </p:txBody>
        </p:sp>
        <p:sp>
          <p:nvSpPr>
            <p:cNvPr id="20" name="TextBox 33"/>
            <p:cNvSpPr txBox="1"/>
            <p:nvPr userDrawn="1"/>
          </p:nvSpPr>
          <p:spPr>
            <a:xfrm>
              <a:off x="3451910" y="5564004"/>
              <a:ext cx="166363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Hydrates</a:t>
              </a:r>
              <a:endParaRPr lang="en-US" sz="2400" b="1" i="0" dirty="0">
                <a:latin typeface="Century Gothic" panose="020B0502020202020204" pitchFamily="34" charset="0"/>
              </a:endParaRPr>
            </a:p>
          </p:txBody>
        </p:sp>
      </p:grpSp>
    </p:spTree>
    <p:extLst>
      <p:ext uri="{BB962C8B-B14F-4D97-AF65-F5344CB8AC3E}">
        <p14:creationId xmlns:p14="http://schemas.microsoft.com/office/powerpoint/2010/main" val="1063249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4549142" y="173237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8586436" y="6407238"/>
            <a:ext cx="433870"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02969" y="6390754"/>
            <a:ext cx="1288374" cy="430961"/>
          </a:xfrm>
          <a:prstGeom prst="rect">
            <a:avLst/>
          </a:prstGeom>
          <a:solidFill>
            <a:schemeClr val="bg1"/>
          </a:solidFill>
          <a:effectLst/>
        </p:spPr>
      </p:pic>
      <p:sp>
        <p:nvSpPr>
          <p:cNvPr id="28" name="Title 1"/>
          <p:cNvSpPr>
            <a:spLocks noGrp="1"/>
          </p:cNvSpPr>
          <p:nvPr>
            <p:ph type="ctrTitle" hasCustomPrompt="1"/>
          </p:nvPr>
        </p:nvSpPr>
        <p:spPr>
          <a:xfrm>
            <a:off x="202972" y="251390"/>
            <a:ext cx="3988029"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02972" y="878777"/>
            <a:ext cx="3988029"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7031036" y="251391"/>
            <a:ext cx="1857626" cy="966537"/>
          </a:xfrm>
          <a:prstGeom prst="rect">
            <a:avLst/>
          </a:prstGeom>
        </p:spPr>
      </p:pic>
    </p:spTree>
    <p:extLst>
      <p:ext uri="{BB962C8B-B14F-4D97-AF65-F5344CB8AC3E}">
        <p14:creationId xmlns:p14="http://schemas.microsoft.com/office/powerpoint/2010/main" val="104286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167" b="13833"/>
          <a:stretch/>
        </p:blipFill>
        <p:spPr bwMode="auto">
          <a:xfrm>
            <a:off x="0" y="2293258"/>
            <a:ext cx="9144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6738" y="6337700"/>
            <a:ext cx="1073406"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02971" y="285430"/>
            <a:ext cx="6774772" cy="919232"/>
          </a:xfrm>
        </p:spPr>
        <p:txBody>
          <a:bodyPr anchor="b"/>
          <a:lstStyle>
            <a:lvl1pPr algn="l">
              <a:defRPr sz="60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02971" y="1208302"/>
            <a:ext cx="6774772"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0575" y="284250"/>
            <a:ext cx="1730455" cy="917977"/>
          </a:xfrm>
          <a:prstGeom prst="rect">
            <a:avLst/>
          </a:prstGeom>
        </p:spPr>
      </p:pic>
      <p:cxnSp>
        <p:nvCxnSpPr>
          <p:cNvPr id="17" name="Straight Connector 16"/>
          <p:cNvCxnSpPr/>
          <p:nvPr userDrawn="1"/>
        </p:nvCxnSpPr>
        <p:spPr>
          <a:xfrm>
            <a:off x="0" y="2239990"/>
            <a:ext cx="9144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02971" y="6319730"/>
            <a:ext cx="365205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smtClean="0">
                <a:solidFill>
                  <a:schemeClr val="bg1"/>
                </a:solidFill>
                <a:latin typeface="Garamond" panose="02020404030301010803" pitchFamily="18" charset="0"/>
              </a:rPr>
              <a:t>Solutions for Today </a:t>
            </a:r>
            <a:r>
              <a:rPr lang="en-US" sz="1800" b="1" i="0" kern="1200" dirty="0" smtClean="0">
                <a:solidFill>
                  <a:schemeClr val="bg1"/>
                </a:solidFill>
                <a:effectLst/>
                <a:latin typeface="Garamond" panose="02020404030301010803" pitchFamily="18" charset="0"/>
                <a:ea typeface="+mn-ea"/>
                <a:cs typeface="+mn-cs"/>
              </a:rPr>
              <a:t>| </a:t>
            </a:r>
            <a:r>
              <a:rPr lang="en-US" sz="1800" b="1" i="0" baseline="0" dirty="0" smtClean="0">
                <a:solidFill>
                  <a:schemeClr val="bg1"/>
                </a:solidFill>
                <a:latin typeface="Garamond" panose="02020404030301010803" pitchFamily="18" charset="0"/>
              </a:rPr>
              <a:t>Options for Tomorrow</a:t>
            </a:r>
            <a:endParaRPr lang="en-US" sz="1800" b="1" i="0" baseline="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062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9527" t="752" r="3726" b="2198"/>
          <a:stretch/>
        </p:blipFill>
        <p:spPr bwMode="auto">
          <a:xfrm flipH="1">
            <a:off x="4523175" y="-1"/>
            <a:ext cx="4620826"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166456" y="1202262"/>
            <a:ext cx="4168067" cy="2387600"/>
          </a:xfrm>
        </p:spPr>
        <p:txBody>
          <a:bodyPr anchor="b"/>
          <a:lstStyle>
            <a:lvl1pPr algn="ctr">
              <a:defRPr sz="6000" b="1">
                <a:solidFill>
                  <a:srgbClr val="373838"/>
                </a:solidFill>
              </a:defRPr>
            </a:lvl1pPr>
          </a:lstStyle>
          <a:p>
            <a:r>
              <a:rPr lang="en-US" dirty="0" smtClean="0"/>
              <a:t>Master Cover Long Title</a:t>
            </a:r>
            <a:endParaRPr lang="en-US" dirty="0"/>
          </a:p>
        </p:txBody>
      </p:sp>
      <p:sp>
        <p:nvSpPr>
          <p:cNvPr id="21" name="Subtitle 2"/>
          <p:cNvSpPr>
            <a:spLocks noGrp="1"/>
          </p:cNvSpPr>
          <p:nvPr>
            <p:ph type="subTitle" idx="1" hasCustomPrompt="1"/>
          </p:nvPr>
        </p:nvSpPr>
        <p:spPr>
          <a:xfrm>
            <a:off x="166456" y="3681937"/>
            <a:ext cx="4168067"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5262" y="5521634"/>
            <a:ext cx="1730455" cy="917977"/>
          </a:xfrm>
          <a:prstGeom prst="rect">
            <a:avLst/>
          </a:prstGeom>
        </p:spPr>
      </p:pic>
      <p:sp>
        <p:nvSpPr>
          <p:cNvPr id="27" name="Rectangle 26"/>
          <p:cNvSpPr/>
          <p:nvPr userDrawn="1"/>
        </p:nvSpPr>
        <p:spPr>
          <a:xfrm flipH="1">
            <a:off x="39950" y="-1"/>
            <a:ext cx="3428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a:off x="6276514" y="3990517"/>
            <a:ext cx="1114146" cy="4620825"/>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92104" y="6338657"/>
            <a:ext cx="1368668"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30023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03" r="36" b="18098"/>
          <a:stretch/>
        </p:blipFill>
        <p:spPr bwMode="auto">
          <a:xfrm>
            <a:off x="0" y="-1"/>
            <a:ext cx="9144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95439" y="595084"/>
            <a:ext cx="6455228"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485295" y="946590"/>
            <a:ext cx="5675514" cy="1697057"/>
          </a:xfrm>
        </p:spPr>
        <p:txBody>
          <a:bodyPr anchor="b"/>
          <a:lstStyle>
            <a:lvl1pPr algn="ctr">
              <a:defRPr sz="6000" b="1">
                <a:solidFill>
                  <a:srgbClr val="373838"/>
                </a:solidFill>
              </a:defRPr>
            </a:lvl1pPr>
          </a:lstStyle>
          <a:p>
            <a:r>
              <a:rPr lang="en-US" dirty="0" smtClean="0"/>
              <a:t>Master Cover Longer Title</a:t>
            </a:r>
            <a:endParaRPr lang="en-US" dirty="0"/>
          </a:p>
        </p:txBody>
      </p:sp>
      <p:sp>
        <p:nvSpPr>
          <p:cNvPr id="25" name="Subtitle 2"/>
          <p:cNvSpPr>
            <a:spLocks noGrp="1"/>
          </p:cNvSpPr>
          <p:nvPr>
            <p:ph type="subTitle" idx="1" hasCustomPrompt="1"/>
          </p:nvPr>
        </p:nvSpPr>
        <p:spPr>
          <a:xfrm>
            <a:off x="485295" y="2745244"/>
            <a:ext cx="5675514"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Super-Long Subtitle with Names, Places, and Technologies</a:t>
            </a:r>
            <a:endParaRPr lang="en-US" dirty="0"/>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995" y="6329779"/>
            <a:ext cx="139602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6504057" y="4804229"/>
            <a:ext cx="2542280"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53934" y="5004515"/>
            <a:ext cx="2149199" cy="1140114"/>
          </a:xfrm>
          <a:prstGeom prst="rect">
            <a:avLst/>
          </a:prstGeom>
        </p:spPr>
      </p:pic>
      <p:sp>
        <p:nvSpPr>
          <p:cNvPr id="14" name="Rectangle 13"/>
          <p:cNvSpPr/>
          <p:nvPr userDrawn="1"/>
        </p:nvSpPr>
        <p:spPr>
          <a:xfrm flipH="1">
            <a:off x="9095172" y="4804228"/>
            <a:ext cx="48826"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1" y="595084"/>
            <a:ext cx="48830"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781239" y="2729606"/>
            <a:ext cx="5083628"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50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1" y="753618"/>
            <a:ext cx="7393781"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2971" y="1544980"/>
            <a:ext cx="868569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hasCustomPrompt="1"/>
          </p:nvPr>
        </p:nvSpPr>
        <p:spPr>
          <a:xfrm>
            <a:off x="202971" y="260268"/>
            <a:ext cx="868569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02971" y="778081"/>
            <a:ext cx="868569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585" y="260268"/>
            <a:ext cx="1438076" cy="762875"/>
          </a:xfrm>
          <a:prstGeom prst="rect">
            <a:avLst/>
          </a:prstGeom>
        </p:spPr>
      </p:pic>
      <p:sp>
        <p:nvSpPr>
          <p:cNvPr id="51" name="Rectangle 50"/>
          <p:cNvSpPr/>
          <p:nvPr userDrawn="1"/>
        </p:nvSpPr>
        <p:spPr>
          <a:xfrm>
            <a:off x="0" y="6258757"/>
            <a:ext cx="9144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8586436" y="6350000"/>
            <a:ext cx="433870"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02970" y="6323379"/>
            <a:ext cx="1277487"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823930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38100" y="1175826"/>
            <a:ext cx="92106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2971" y="1544980"/>
            <a:ext cx="868569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585" y="260268"/>
            <a:ext cx="1438076" cy="762875"/>
          </a:xfrm>
          <a:prstGeom prst="rect">
            <a:avLst/>
          </a:prstGeom>
        </p:spPr>
      </p:pic>
      <p:sp>
        <p:nvSpPr>
          <p:cNvPr id="51" name="Rectangle 50"/>
          <p:cNvSpPr/>
          <p:nvPr userDrawn="1"/>
        </p:nvSpPr>
        <p:spPr>
          <a:xfrm>
            <a:off x="0" y="6258757"/>
            <a:ext cx="9144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8586436" y="6350000"/>
            <a:ext cx="433870"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02970" y="6323379"/>
            <a:ext cx="1277487"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02971" y="146034"/>
            <a:ext cx="6607705" cy="1134678"/>
          </a:xfrm>
        </p:spPr>
        <p:txBody>
          <a:bodyPr anchor="b">
            <a:normAutofit/>
          </a:bodyPr>
          <a:lstStyle>
            <a:lvl1pPr algn="l">
              <a:defRPr sz="3600" b="1">
                <a:solidFill>
                  <a:srgbClr val="373838"/>
                </a:solidFill>
              </a:defRPr>
            </a:lvl1pPr>
          </a:lstStyle>
          <a:p>
            <a:r>
              <a:rPr lang="en-US" dirty="0" smtClean="0"/>
              <a:t>Master Page Title 1</a:t>
            </a:r>
            <a:br>
              <a:rPr lang="en-US" dirty="0" smtClean="0"/>
            </a:br>
            <a:r>
              <a:rPr lang="en-US" dirty="0" smtClean="0"/>
              <a:t>Two Lines</a:t>
            </a:r>
            <a:endParaRPr lang="en-US" dirty="0"/>
          </a:p>
        </p:txBody>
      </p:sp>
    </p:spTree>
    <p:extLst>
      <p:ext uri="{BB962C8B-B14F-4D97-AF65-F5344CB8AC3E}">
        <p14:creationId xmlns:p14="http://schemas.microsoft.com/office/powerpoint/2010/main" val="8003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74" y="1669404"/>
            <a:ext cx="3829049"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65101"/>
          <a:stretch/>
        </p:blipFill>
        <p:spPr>
          <a:xfrm>
            <a:off x="8139313" y="298227"/>
            <a:ext cx="750043" cy="1140114"/>
          </a:xfrm>
          <a:prstGeom prst="rect">
            <a:avLst/>
          </a:prstGeom>
        </p:spPr>
      </p:pic>
      <p:cxnSp>
        <p:nvCxnSpPr>
          <p:cNvPr id="23" name="Straight Connector 22"/>
          <p:cNvCxnSpPr/>
          <p:nvPr userDrawn="1"/>
        </p:nvCxnSpPr>
        <p:spPr>
          <a:xfrm>
            <a:off x="0" y="753618"/>
            <a:ext cx="8089641" cy="0"/>
          </a:xfrm>
          <a:prstGeom prst="line">
            <a:avLst/>
          </a:prstGeom>
          <a:ln w="22225" cmpd="sng">
            <a:solidFill>
              <a:srgbClr val="98C93D"/>
            </a:solidFill>
            <a:prstDash val="solid"/>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ctrTitle" hasCustomPrompt="1"/>
          </p:nvPr>
        </p:nvSpPr>
        <p:spPr>
          <a:xfrm>
            <a:off x="202971" y="260268"/>
            <a:ext cx="868569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5" name="Subtitle 2"/>
          <p:cNvSpPr>
            <a:spLocks noGrp="1"/>
          </p:cNvSpPr>
          <p:nvPr>
            <p:ph type="subTitle" idx="13" hasCustomPrompt="1"/>
          </p:nvPr>
        </p:nvSpPr>
        <p:spPr>
          <a:xfrm>
            <a:off x="202971" y="778081"/>
            <a:ext cx="868569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27" name="Rectangle 26"/>
          <p:cNvSpPr/>
          <p:nvPr userDrawn="1"/>
        </p:nvSpPr>
        <p:spPr>
          <a:xfrm>
            <a:off x="0" y="6258757"/>
            <a:ext cx="9144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8586436" y="6350000"/>
            <a:ext cx="433870"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30" name="Picture 29"/>
          <p:cNvPicPr>
            <a:picLocks noChangeAspect="1"/>
          </p:cNvPicPr>
          <p:nvPr userDrawn="1"/>
        </p:nvPicPr>
        <p:blipFill rotWithShape="1">
          <a:blip r:embed="rId3">
            <a:extLst>
              <a:ext uri="{28A0092B-C50C-407E-A947-70E740481C1C}">
                <a14:useLocalDpi xmlns:a14="http://schemas.microsoft.com/office/drawing/2010/main" val="0"/>
              </a:ext>
            </a:extLst>
          </a:blip>
          <a:srcRect l="-1" t="1" r="-4553" b="-9442"/>
          <a:stretch/>
        </p:blipFill>
        <p:spPr>
          <a:xfrm>
            <a:off x="202970" y="6323379"/>
            <a:ext cx="2953887" cy="440279"/>
          </a:xfrm>
          <a:prstGeom prst="rect">
            <a:avLst/>
          </a:prstGeom>
          <a:effectLst>
            <a:outerShdw blurRad="63500" sx="102000" sy="102000" algn="ctr" rotWithShape="0">
              <a:prstClr val="black">
                <a:alpha val="28000"/>
              </a:prstClr>
            </a:outerShdw>
          </a:effectLst>
        </p:spPr>
      </p:pic>
      <p:sp>
        <p:nvSpPr>
          <p:cNvPr id="31" name="Content Placeholder 2"/>
          <p:cNvSpPr>
            <a:spLocks noGrp="1"/>
          </p:cNvSpPr>
          <p:nvPr>
            <p:ph idx="14"/>
          </p:nvPr>
        </p:nvSpPr>
        <p:spPr>
          <a:xfrm>
            <a:off x="525241" y="1683985"/>
            <a:ext cx="3829049"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32" name="Straight Connector 31"/>
          <p:cNvCxnSpPr/>
          <p:nvPr userDrawn="1"/>
        </p:nvCxnSpPr>
        <p:spPr>
          <a:xfrm>
            <a:off x="4583663" y="1438342"/>
            <a:ext cx="0" cy="4473487"/>
          </a:xfrm>
          <a:prstGeom prst="line">
            <a:avLst/>
          </a:prstGeom>
          <a:ln w="38100" cap="sq" cmpd="sng">
            <a:solidFill>
              <a:srgbClr val="373838"/>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32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71" t="1551" r="12878" b="17795"/>
          <a:stretch/>
        </p:blipFill>
        <p:spPr bwMode="auto">
          <a:xfrm>
            <a:off x="5171230" y="1897853"/>
            <a:ext cx="3775954"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747268"/>
            <a:ext cx="9144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02971" y="260268"/>
            <a:ext cx="868569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02971" y="787606"/>
            <a:ext cx="868569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14" name="Freeform 13"/>
          <p:cNvSpPr/>
          <p:nvPr userDrawn="1"/>
        </p:nvSpPr>
        <p:spPr>
          <a:xfrm flipH="1">
            <a:off x="0" y="6163464"/>
            <a:ext cx="9144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37805" y="6359945"/>
            <a:ext cx="433870"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32"/>
          <a:stretch/>
        </p:blipFill>
        <p:spPr>
          <a:xfrm>
            <a:off x="8004646" y="6231641"/>
            <a:ext cx="862244"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18023" y="6217126"/>
            <a:ext cx="1372214"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0" r="6174"/>
          <a:stretch/>
        </p:blipFill>
        <p:spPr>
          <a:xfrm>
            <a:off x="195404" y="1897854"/>
            <a:ext cx="3776491" cy="4073701"/>
          </a:xfrm>
          <a:prstGeom prst="rect">
            <a:avLst/>
          </a:prstGeom>
          <a:effectLst>
            <a:innerShdw blurRad="787400">
              <a:prstClr val="black">
                <a:alpha val="74000"/>
              </a:prstClr>
            </a:innerShdw>
          </a:effectLst>
        </p:spPr>
      </p:pic>
      <p:sp>
        <p:nvSpPr>
          <p:cNvPr id="22" name="Pentagon 21"/>
          <p:cNvSpPr/>
          <p:nvPr userDrawn="1"/>
        </p:nvSpPr>
        <p:spPr>
          <a:xfrm>
            <a:off x="0" y="3807801"/>
            <a:ext cx="4772327"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p:cNvSpPr/>
          <p:nvPr userDrawn="1"/>
        </p:nvSpPr>
        <p:spPr>
          <a:xfrm flipH="1">
            <a:off x="4371673" y="3091543"/>
            <a:ext cx="4772327"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a:spLocks noGrp="1"/>
          </p:cNvSpPr>
          <p:nvPr>
            <p:ph idx="1"/>
          </p:nvPr>
        </p:nvSpPr>
        <p:spPr>
          <a:xfrm>
            <a:off x="270837" y="4023381"/>
            <a:ext cx="3615366"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sp>
        <p:nvSpPr>
          <p:cNvPr id="31" name="Content Placeholder 2"/>
          <p:cNvSpPr>
            <a:spLocks noGrp="1"/>
          </p:cNvSpPr>
          <p:nvPr>
            <p:ph idx="14"/>
          </p:nvPr>
        </p:nvSpPr>
        <p:spPr>
          <a:xfrm>
            <a:off x="5273295" y="3336624"/>
            <a:ext cx="3615366"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spTree>
    <p:extLst>
      <p:ext uri="{BB962C8B-B14F-4D97-AF65-F5344CB8AC3E}">
        <p14:creationId xmlns:p14="http://schemas.microsoft.com/office/powerpoint/2010/main" val="50597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9144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02971" y="260268"/>
            <a:ext cx="868569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02971" y="787606"/>
            <a:ext cx="868569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14" name="Freeform 13"/>
          <p:cNvSpPr/>
          <p:nvPr userDrawn="1"/>
        </p:nvSpPr>
        <p:spPr>
          <a:xfrm flipH="1">
            <a:off x="0" y="6163464"/>
            <a:ext cx="9144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37805" y="6359945"/>
            <a:ext cx="433870"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8004646" y="6231641"/>
            <a:ext cx="862244"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8023" y="6217126"/>
            <a:ext cx="1372214" cy="445368"/>
          </a:xfrm>
          <a:prstGeom prst="rect">
            <a:avLst/>
          </a:prstGeom>
        </p:spPr>
      </p:pic>
    </p:spTree>
    <p:extLst>
      <p:ext uri="{BB962C8B-B14F-4D97-AF65-F5344CB8AC3E}">
        <p14:creationId xmlns:p14="http://schemas.microsoft.com/office/powerpoint/2010/main" val="10065137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10/19/16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a:p>
        </p:txBody>
      </p:sp>
    </p:spTree>
    <p:extLst>
      <p:ext uri="{BB962C8B-B14F-4D97-AF65-F5344CB8AC3E}">
        <p14:creationId xmlns:p14="http://schemas.microsoft.com/office/powerpoint/2010/main" val="20042454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26" y="414809"/>
            <a:ext cx="4168067" cy="2387600"/>
          </a:xfrm>
        </p:spPr>
        <p:txBody>
          <a:bodyPr>
            <a:noAutofit/>
          </a:bodyPr>
          <a:lstStyle/>
          <a:p>
            <a:r>
              <a:rPr lang="en-US" sz="3200" b="0" dirty="0" smtClean="0">
                <a:solidFill>
                  <a:schemeClr val="tx1"/>
                </a:solidFill>
                <a:latin typeface="Century Gothic" charset="0"/>
                <a:ea typeface="Century Gothic" charset="0"/>
                <a:cs typeface="Century Gothic" charset="0"/>
              </a:rPr>
              <a:t>FE Methane Hydrate Research Program</a:t>
            </a:r>
            <a:endParaRPr lang="en-US" sz="3200" b="0" dirty="0">
              <a:solidFill>
                <a:schemeClr val="tx1"/>
              </a:solidFill>
              <a:latin typeface="Century Gothic" charset="0"/>
              <a:ea typeface="Century Gothic" charset="0"/>
              <a:cs typeface="Century Gothic" charset="0"/>
            </a:endParaRPr>
          </a:p>
        </p:txBody>
      </p:sp>
      <p:sp>
        <p:nvSpPr>
          <p:cNvPr id="7" name="Text Placeholder 7"/>
          <p:cNvSpPr>
            <a:spLocks noGrp="1"/>
          </p:cNvSpPr>
          <p:nvPr>
            <p:ph type="subTitle" idx="1"/>
          </p:nvPr>
        </p:nvSpPr>
        <p:spPr>
          <a:xfrm>
            <a:off x="149326" y="2944958"/>
            <a:ext cx="4168067" cy="1655762"/>
          </a:xfrm>
        </p:spPr>
        <p:txBody>
          <a:bodyPr>
            <a:normAutofit/>
          </a:bodyPr>
          <a:lstStyle/>
          <a:p>
            <a:r>
              <a:rPr lang="en-US" sz="1800" b="0" dirty="0" smtClean="0">
                <a:solidFill>
                  <a:schemeClr val="tx1"/>
                </a:solidFill>
                <a:latin typeface="Century Gothic" charset="0"/>
                <a:ea typeface="Century Gothic" charset="0"/>
                <a:cs typeface="Century Gothic" charset="0"/>
              </a:rPr>
              <a:t>Jared </a:t>
            </a:r>
            <a:r>
              <a:rPr lang="en-US" sz="1800" b="0" dirty="0">
                <a:solidFill>
                  <a:schemeClr val="tx1"/>
                </a:solidFill>
                <a:latin typeface="Century Gothic" charset="0"/>
                <a:ea typeface="Century Gothic" charset="0"/>
                <a:cs typeface="Century Gothic" charset="0"/>
              </a:rPr>
              <a:t>Ciferno – Oil and Gas Technology </a:t>
            </a:r>
            <a:r>
              <a:rPr lang="en-US" sz="1800" b="0" dirty="0" smtClean="0">
                <a:solidFill>
                  <a:schemeClr val="tx1"/>
                </a:solidFill>
                <a:latin typeface="Century Gothic" charset="0"/>
                <a:ea typeface="Century Gothic" charset="0"/>
                <a:cs typeface="Century Gothic" charset="0"/>
              </a:rPr>
              <a:t>Manager</a:t>
            </a:r>
            <a:endParaRPr lang="en-US" sz="1800" b="0" dirty="0">
              <a:solidFill>
                <a:schemeClr val="tx1"/>
              </a:solidFill>
              <a:latin typeface="Century Gothic" charset="0"/>
              <a:ea typeface="Century Gothic" charset="0"/>
              <a:cs typeface="Century Gothic"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218" y="302630"/>
            <a:ext cx="3664261" cy="4874989"/>
          </a:xfrm>
          <a:prstGeom prst="rect">
            <a:avLst/>
          </a:prstGeom>
        </p:spPr>
      </p:pic>
      <p:sp>
        <p:nvSpPr>
          <p:cNvPr id="6" name="TextBox 5"/>
          <p:cNvSpPr txBox="1"/>
          <p:nvPr/>
        </p:nvSpPr>
        <p:spPr>
          <a:xfrm>
            <a:off x="237880" y="3862056"/>
            <a:ext cx="3973751" cy="1200329"/>
          </a:xfrm>
          <a:prstGeom prst="rect">
            <a:avLst/>
          </a:prstGeom>
          <a:noFill/>
        </p:spPr>
        <p:txBody>
          <a:bodyPr wrap="square" rtlCol="0">
            <a:spAutoFit/>
          </a:bodyPr>
          <a:lstStyle/>
          <a:p>
            <a:r>
              <a:rPr lang="en-US" b="1" dirty="0" smtClean="0">
                <a:effectLst>
                  <a:outerShdw blurRad="50800" dist="38100" dir="2700000" algn="tl" rotWithShape="0">
                    <a:prstClr val="black">
                      <a:alpha val="40000"/>
                    </a:prstClr>
                  </a:outerShdw>
                </a:effectLst>
              </a:rPr>
              <a:t>2016 Methane Hydrate Advisory Committee Meeting</a:t>
            </a:r>
            <a:endParaRPr lang="en-US" b="1" dirty="0">
              <a:effectLst>
                <a:outerShdw blurRad="50800" dist="38100" dir="2700000" algn="tl" rotWithShape="0">
                  <a:prstClr val="black">
                    <a:alpha val="40000"/>
                  </a:prstClr>
                </a:outerShdw>
              </a:effectLst>
            </a:endParaRPr>
          </a:p>
          <a:p>
            <a:r>
              <a:rPr lang="en-US" dirty="0" smtClean="0">
                <a:effectLst>
                  <a:outerShdw blurRad="50800" dist="38100" dir="2700000" algn="tl" rotWithShape="0">
                    <a:prstClr val="black">
                      <a:alpha val="40000"/>
                    </a:prstClr>
                  </a:outerShdw>
                </a:effectLst>
              </a:rPr>
              <a:t>Washington, DC</a:t>
            </a:r>
            <a:endParaRPr lang="en-US" dirty="0">
              <a:effectLst>
                <a:outerShdw blurRad="50800" dist="38100" dir="2700000" algn="tl" rotWithShape="0">
                  <a:prstClr val="black">
                    <a:alpha val="40000"/>
                  </a:prstClr>
                </a:outerShdw>
              </a:effectLst>
            </a:endParaRPr>
          </a:p>
          <a:p>
            <a:r>
              <a:rPr lang="en-US" dirty="0">
                <a:effectLst>
                  <a:outerShdw blurRad="50800" dist="38100" dir="2700000" algn="tl" rotWithShape="0">
                    <a:prstClr val="black">
                      <a:alpha val="40000"/>
                    </a:prstClr>
                  </a:outerShdw>
                </a:effectLst>
              </a:rPr>
              <a:t>October </a:t>
            </a:r>
            <a:r>
              <a:rPr lang="en-US" dirty="0" smtClean="0">
                <a:effectLst>
                  <a:outerShdw blurRad="50800" dist="38100" dir="2700000" algn="tl" rotWithShape="0">
                    <a:prstClr val="black">
                      <a:alpha val="40000"/>
                    </a:prstClr>
                  </a:outerShdw>
                </a:effectLst>
              </a:rPr>
              <a:t>18, </a:t>
            </a:r>
            <a:r>
              <a:rPr lang="en-US" dirty="0">
                <a:effectLst>
                  <a:outerShdw blurRad="50800" dist="38100" dir="2700000" algn="tl" rotWithShape="0">
                    <a:prstClr val="black">
                      <a:alpha val="40000"/>
                    </a:prstClr>
                  </a:outerShdw>
                </a:effectLst>
              </a:rPr>
              <a:t>2016 </a:t>
            </a:r>
          </a:p>
        </p:txBody>
      </p:sp>
    </p:spTree>
    <p:extLst>
      <p:ext uri="{BB962C8B-B14F-4D97-AF65-F5344CB8AC3E}">
        <p14:creationId xmlns:p14="http://schemas.microsoft.com/office/powerpoint/2010/main" val="25738012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2017-2018 Desired Outcomes</a:t>
            </a:r>
            <a:endParaRPr lang="en-US" sz="3200" dirty="0"/>
          </a:p>
        </p:txBody>
      </p:sp>
      <p:sp>
        <p:nvSpPr>
          <p:cNvPr id="7" name="Content Placeholder 1"/>
          <p:cNvSpPr>
            <a:spLocks noGrp="1"/>
          </p:cNvSpPr>
          <p:nvPr>
            <p:ph idx="1"/>
          </p:nvPr>
        </p:nvSpPr>
        <p:spPr>
          <a:xfrm>
            <a:off x="291414" y="747444"/>
            <a:ext cx="8370916" cy="5396397"/>
          </a:xfrm>
        </p:spPr>
        <p:txBody>
          <a:bodyPr>
            <a:normAutofit/>
          </a:bodyPr>
          <a:lstStyle/>
          <a:p>
            <a:pPr marL="0" indent="0">
              <a:buNone/>
            </a:pPr>
            <a:endParaRPr lang="en-US" sz="2000" dirty="0" smtClean="0"/>
          </a:p>
          <a:p>
            <a:pPr marL="0" indent="0">
              <a:buNone/>
            </a:pPr>
            <a:r>
              <a:rPr lang="en-US" sz="2000" dirty="0" smtClean="0"/>
              <a:t>Alaska</a:t>
            </a:r>
          </a:p>
          <a:p>
            <a:r>
              <a:rPr lang="en-US" sz="1800" b="0" dirty="0" smtClean="0"/>
              <a:t>Safe and successful drilling of stratigraphic test well on the Alaska North Slope.</a:t>
            </a:r>
          </a:p>
          <a:p>
            <a:r>
              <a:rPr lang="en-US" sz="1800" b="0" dirty="0" smtClean="0"/>
              <a:t>Gain partner approvals to move on to long-term testing program.  Gain Japanese agreement to fund bulk of the test (or obtain sufficient budgets directly).</a:t>
            </a:r>
            <a:endParaRPr lang="en-US" sz="1200" dirty="0" smtClean="0"/>
          </a:p>
          <a:p>
            <a:pPr marL="0" indent="0">
              <a:buNone/>
            </a:pPr>
            <a:r>
              <a:rPr lang="en-US" sz="2000" dirty="0" smtClean="0"/>
              <a:t>Gulf of Mexico</a:t>
            </a:r>
          </a:p>
          <a:p>
            <a:r>
              <a:rPr lang="en-US" sz="1800" b="0" dirty="0" smtClean="0"/>
              <a:t>Acquisition of ~10 full pressure cores from hydrate bearing sand at the GC955 site.</a:t>
            </a:r>
          </a:p>
          <a:p>
            <a:r>
              <a:rPr lang="en-US" sz="1800" b="0" dirty="0" smtClean="0"/>
              <a:t>Successful transfer of samples to analytical devices at NETL and collaborating labs.</a:t>
            </a:r>
          </a:p>
          <a:p>
            <a:r>
              <a:rPr lang="en-US" sz="1800" b="0" dirty="0" smtClean="0"/>
              <a:t>Determine of key </a:t>
            </a:r>
            <a:r>
              <a:rPr lang="en-US" sz="1800" b="0" dirty="0" err="1" smtClean="0"/>
              <a:t>petrophysical</a:t>
            </a:r>
            <a:r>
              <a:rPr lang="en-US" sz="1800" b="0" dirty="0" smtClean="0"/>
              <a:t>/</a:t>
            </a:r>
            <a:r>
              <a:rPr lang="en-US" sz="1800" b="0" dirty="0" err="1" smtClean="0"/>
              <a:t>geomechanical</a:t>
            </a:r>
            <a:r>
              <a:rPr lang="en-US" sz="1800" b="0" dirty="0" smtClean="0"/>
              <a:t> aspects of marine hydrate-bearing sand.</a:t>
            </a:r>
            <a:endParaRPr lang="en-US" sz="1200" b="0" dirty="0" smtClean="0"/>
          </a:p>
          <a:p>
            <a:pPr marL="0" indent="0">
              <a:buNone/>
            </a:pPr>
            <a:r>
              <a:rPr lang="en-US" sz="2000" dirty="0" smtClean="0"/>
              <a:t>International</a:t>
            </a:r>
          </a:p>
          <a:p>
            <a:r>
              <a:rPr lang="en-US" sz="1800" b="0" dirty="0" smtClean="0"/>
              <a:t>Full participation enabled in extended-duration offshore production test in India.</a:t>
            </a:r>
          </a:p>
          <a:p>
            <a:r>
              <a:rPr lang="en-US" sz="1800" b="0" dirty="0" smtClean="0"/>
              <a:t>Completion of 2</a:t>
            </a:r>
            <a:r>
              <a:rPr lang="en-US" sz="1800" b="0" baseline="30000" dirty="0" smtClean="0"/>
              <a:t>nd</a:t>
            </a:r>
            <a:r>
              <a:rPr lang="en-US" sz="1800" b="0" dirty="0" smtClean="0"/>
              <a:t> round of collaborative studies with Korea.</a:t>
            </a:r>
          </a:p>
          <a:p>
            <a:pPr marL="0" indent="0">
              <a:buNone/>
            </a:pPr>
            <a:endParaRPr lang="en-US" sz="3200" dirty="0" smtClean="0"/>
          </a:p>
        </p:txBody>
      </p:sp>
    </p:spTree>
    <p:extLst>
      <p:ext uri="{BB962C8B-B14F-4D97-AF65-F5344CB8AC3E}">
        <p14:creationId xmlns:p14="http://schemas.microsoft.com/office/powerpoint/2010/main" val="402185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p:spPr>
        <p:txBody>
          <a:bodyPr>
            <a:normAutofit/>
          </a:bodyPr>
          <a:lstStyle/>
          <a:p>
            <a:r>
              <a:rPr lang="en-US" sz="3200" dirty="0" smtClean="0"/>
              <a:t>Mission and Stakeholders</a:t>
            </a:r>
            <a:endParaRPr lang="en-US" sz="3200" dirty="0"/>
          </a:p>
        </p:txBody>
      </p:sp>
      <p:sp>
        <p:nvSpPr>
          <p:cNvPr id="3" name="TextBox 2"/>
          <p:cNvSpPr txBox="1"/>
          <p:nvPr/>
        </p:nvSpPr>
        <p:spPr>
          <a:xfrm>
            <a:off x="5990167" y="4769556"/>
            <a:ext cx="184666"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98103" y="946289"/>
            <a:ext cx="7704371" cy="5210475"/>
          </a:xfrm>
        </p:spPr>
        <p:txBody>
          <a:bodyPr>
            <a:normAutofit fontScale="85000" lnSpcReduction="20000"/>
          </a:bodyPr>
          <a:lstStyle/>
          <a:p>
            <a:r>
              <a:rPr lang="en-US" dirty="0" smtClean="0"/>
              <a:t>Program Mission</a:t>
            </a:r>
          </a:p>
          <a:p>
            <a:pPr lvl="1"/>
            <a:r>
              <a:rPr lang="en-US" dirty="0" smtClean="0"/>
              <a:t>Determine the potential for methane hydrates as an energy source, the environmental impacts associated with production, and it’s role in the global climate cycle.</a:t>
            </a:r>
          </a:p>
          <a:p>
            <a:r>
              <a:rPr lang="en-US" dirty="0" smtClean="0"/>
              <a:t>Drivers/Stakeholders</a:t>
            </a:r>
          </a:p>
          <a:p>
            <a:pPr lvl="1"/>
            <a:r>
              <a:rPr lang="en-US" dirty="0" smtClean="0"/>
              <a:t>Driver: Domestic &amp; International Energy Security</a:t>
            </a:r>
          </a:p>
          <a:p>
            <a:pPr lvl="1"/>
            <a:r>
              <a:rPr lang="en-US" dirty="0" smtClean="0"/>
              <a:t>Driver: Global Climate Change</a:t>
            </a:r>
          </a:p>
          <a:p>
            <a:pPr lvl="1"/>
            <a:r>
              <a:rPr lang="en-US" dirty="0" smtClean="0"/>
              <a:t>Stakeholders: Interagency (BOEM, USGS, NSF, NOAA, DOI), International (Japan, S. Korea, India, Mexico), Industry, Academia</a:t>
            </a:r>
            <a:endParaRPr lang="en-US" dirty="0"/>
          </a:p>
          <a:p>
            <a:r>
              <a:rPr lang="en-US" dirty="0" smtClean="0"/>
              <a:t>POCs</a:t>
            </a:r>
          </a:p>
          <a:p>
            <a:pPr lvl="1"/>
            <a:r>
              <a:rPr lang="en-US" dirty="0"/>
              <a:t>FE-HQ Program Manager: Lou </a:t>
            </a:r>
            <a:r>
              <a:rPr lang="en-US" dirty="0" err="1" smtClean="0"/>
              <a:t>Capitanio</a:t>
            </a:r>
            <a:endParaRPr lang="en-US" dirty="0" smtClean="0"/>
          </a:p>
          <a:p>
            <a:pPr lvl="1"/>
            <a:r>
              <a:rPr lang="en-US" dirty="0" smtClean="0"/>
              <a:t>Technology Manager: Jared Ciferno </a:t>
            </a:r>
            <a:endParaRPr lang="en-US" dirty="0"/>
          </a:p>
          <a:p>
            <a:pPr lvl="1"/>
            <a:r>
              <a:rPr lang="en-US" dirty="0" smtClean="0"/>
              <a:t>Senior Fellow(s): Grant Bromhal</a:t>
            </a:r>
          </a:p>
          <a:p>
            <a:pPr lvl="1"/>
            <a:r>
              <a:rPr lang="en-US" dirty="0" smtClean="0"/>
              <a:t>R&amp;IC Technical Project Lead(s): Yongkoo Seol</a:t>
            </a:r>
          </a:p>
          <a:p>
            <a:pPr lvl="1"/>
            <a:r>
              <a:rPr lang="en-US" dirty="0" smtClean="0"/>
              <a:t>TD&amp;IC Senior Project Managers: Ray Boswell, Rick Baker</a:t>
            </a:r>
          </a:p>
          <a:p>
            <a:r>
              <a:rPr lang="en-US" dirty="0" smtClean="0"/>
              <a:t>BLUF</a:t>
            </a:r>
          </a:p>
          <a:p>
            <a:pPr marL="457200" lvl="1" indent="0">
              <a:buNone/>
            </a:pPr>
            <a:r>
              <a:rPr lang="en-US" dirty="0" smtClean="0"/>
              <a:t>A National Program led by DOE/NETL.  Critical to understand and quantify the </a:t>
            </a:r>
            <a:r>
              <a:rPr lang="en-US" u="sng" dirty="0" smtClean="0"/>
              <a:t>GLOBAL</a:t>
            </a:r>
            <a:r>
              <a:rPr lang="en-US" dirty="0" smtClean="0"/>
              <a:t> environmental impact!</a:t>
            </a:r>
            <a:endParaRPr lang="en-US" dirty="0" smtClean="0">
              <a:solidFill>
                <a:srgbClr val="FF0000"/>
              </a:solidFill>
            </a:endParaRPr>
          </a:p>
        </p:txBody>
      </p:sp>
    </p:spTree>
    <p:extLst>
      <p:ext uri="{BB962C8B-B14F-4D97-AF65-F5344CB8AC3E}">
        <p14:creationId xmlns:p14="http://schemas.microsoft.com/office/powerpoint/2010/main" val="1013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ctrTitle"/>
          </p:nvPr>
        </p:nvSpPr>
        <p:spPr/>
        <p:txBody>
          <a:bodyPr>
            <a:normAutofit/>
          </a:bodyPr>
          <a:lstStyle/>
          <a:p>
            <a:r>
              <a:rPr lang="en-US" sz="3200" dirty="0" smtClean="0">
                <a:solidFill>
                  <a:schemeClr val="tx1"/>
                </a:solidFill>
                <a:latin typeface="Century Gothic" charset="0"/>
                <a:ea typeface="Century Gothic" charset="0"/>
                <a:cs typeface="Century Gothic" charset="0"/>
              </a:rPr>
              <a:t>Technical Overview</a:t>
            </a:r>
            <a:endParaRPr lang="en-US" sz="3200" dirty="0">
              <a:solidFill>
                <a:schemeClr val="tx1"/>
              </a:solidFill>
              <a:latin typeface="Century Gothic" charset="0"/>
              <a:ea typeface="Century Gothic" charset="0"/>
              <a:cs typeface="Century Gothic" charset="0"/>
            </a:endParaRPr>
          </a:p>
        </p:txBody>
      </p:sp>
      <p:sp>
        <p:nvSpPr>
          <p:cNvPr id="506" name="Content Placeholder 3"/>
          <p:cNvSpPr txBox="1">
            <a:spLocks/>
          </p:cNvSpPr>
          <p:nvPr/>
        </p:nvSpPr>
        <p:spPr bwMode="auto">
          <a:xfrm>
            <a:off x="415917" y="993747"/>
            <a:ext cx="4258611" cy="49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oAutofit/>
          </a:bodyPr>
          <a:lstStyle>
            <a:lvl1pPr marL="457200" indent="-457200" eaLnBrk="0" hangingPunct="0">
              <a:defRPr sz="2400">
                <a:solidFill>
                  <a:schemeClr val="tx1"/>
                </a:solidFill>
                <a:latin typeface="Helvetica" charset="0"/>
                <a:ea typeface="Helvetica" charset="0"/>
                <a:cs typeface="Helvetica" charset="0"/>
                <a:sym typeface="Helvetica" charset="0"/>
              </a:defRPr>
            </a:lvl1pPr>
            <a:lvl2pPr marL="742950" indent="-285750" eaLnBrk="0" hangingPunct="0">
              <a:defRPr sz="2400">
                <a:solidFill>
                  <a:schemeClr val="tx1"/>
                </a:solidFill>
                <a:latin typeface="Helvetica" charset="0"/>
                <a:ea typeface="Helvetica" charset="0"/>
                <a:cs typeface="Helvetica" charset="0"/>
                <a:sym typeface="Helvetica" charset="0"/>
              </a:defRPr>
            </a:lvl2pPr>
            <a:lvl3pPr marL="1143000" indent="-228600" eaLnBrk="0" hangingPunct="0">
              <a:defRPr sz="2400">
                <a:solidFill>
                  <a:schemeClr val="tx1"/>
                </a:solidFill>
                <a:latin typeface="Helvetica" charset="0"/>
                <a:ea typeface="Helvetica" charset="0"/>
                <a:cs typeface="Helvetica" charset="0"/>
                <a:sym typeface="Helvetica" charset="0"/>
              </a:defRPr>
            </a:lvl3pPr>
            <a:lvl4pPr marL="1600200" indent="-228600" eaLnBrk="0" hangingPunct="0">
              <a:defRPr sz="2400">
                <a:solidFill>
                  <a:schemeClr val="tx1"/>
                </a:solidFill>
                <a:latin typeface="Helvetica" charset="0"/>
                <a:ea typeface="Helvetica" charset="0"/>
                <a:cs typeface="Helvetica" charset="0"/>
                <a:sym typeface="Helvetica" charset="0"/>
              </a:defRPr>
            </a:lvl4pPr>
            <a:lvl5pPr marL="2057400" indent="-228600" eaLnBrk="0" hangingPunct="0">
              <a:defRPr sz="2400">
                <a:solidFill>
                  <a:schemeClr val="tx1"/>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9pPr>
          </a:lstStyle>
          <a:p>
            <a:pPr marL="230188" indent="-230188" eaLnBrk="1" hangingPunct="1">
              <a:spcBef>
                <a:spcPts val="100"/>
              </a:spcBef>
              <a:buFont typeface="Helvetica Neue" charset="0"/>
              <a:buAutoNum type="arabicPeriod"/>
              <a:defRPr/>
            </a:pPr>
            <a:r>
              <a:rPr lang="en-US" altLang="en-US" sz="1200" b="1" dirty="0" smtClean="0">
                <a:latin typeface="Garamond"/>
                <a:ea typeface="Calibri" panose="020F0502020204030204" pitchFamily="34" charset="0"/>
                <a:cs typeface="Garamond"/>
                <a:sym typeface="Calibri" pitchFamily="34" charset="0"/>
              </a:rPr>
              <a:t>What is the problem?</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Uncertain scale of viable resource (100s or 10,000s of </a:t>
            </a:r>
            <a:r>
              <a:rPr lang="en-US" altLang="en-US" sz="1200" dirty="0" err="1" smtClean="0">
                <a:latin typeface="Garamond"/>
                <a:ea typeface="Calibri" pitchFamily="34" charset="0"/>
                <a:cs typeface="Garamond"/>
                <a:sym typeface="Calibri" pitchFamily="34" charset="0"/>
              </a:rPr>
              <a:t>tcfs</a:t>
            </a:r>
            <a:r>
              <a:rPr lang="en-US" altLang="en-US" sz="1200" dirty="0" smtClean="0">
                <a:latin typeface="Garamond"/>
                <a:ea typeface="Calibri" pitchFamily="34" charset="0"/>
                <a:cs typeface="Garamond"/>
                <a:sym typeface="Calibri" pitchFamily="34" charset="0"/>
              </a:rPr>
              <a:t>?) </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No demonstration of commercial production rate</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Unclear environmental implications of production</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No consensus on potential neg. feedback to ongoing climate change</a:t>
            </a:r>
          </a:p>
          <a:p>
            <a:pPr eaLnBrk="1" hangingPunct="1">
              <a:spcBef>
                <a:spcPts val="100"/>
              </a:spcBef>
              <a:buFont typeface="Helvetica Neue" charset="0"/>
              <a:buAutoNum type="arabicPeriod"/>
              <a:defRPr/>
            </a:pPr>
            <a:endParaRPr lang="en-US" altLang="en-US" sz="1200" b="1" dirty="0" smtClean="0">
              <a:latin typeface="Garamond"/>
              <a:ea typeface="Calibri" pitchFamily="34" charset="0"/>
              <a:cs typeface="Garamond"/>
              <a:sym typeface="Calibri" pitchFamily="34" charset="0"/>
            </a:endParaRPr>
          </a:p>
          <a:p>
            <a:pPr marL="230188" indent="-230188" eaLnBrk="1" hangingPunct="1">
              <a:spcBef>
                <a:spcPts val="100"/>
              </a:spcBef>
              <a:buFont typeface="Helvetica Neue" charset="0"/>
              <a:buAutoNum type="arabicPeriod"/>
              <a:defRPr/>
            </a:pPr>
            <a:r>
              <a:rPr lang="en-US" altLang="en-US" sz="1200" b="1" dirty="0" smtClean="0">
                <a:latin typeface="Garamond"/>
                <a:ea typeface="Calibri" pitchFamily="34" charset="0"/>
                <a:cs typeface="Garamond"/>
                <a:sym typeface="Calibri" pitchFamily="34" charset="0"/>
              </a:rPr>
              <a:t>What are the barriers to solve this problem?</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Lack of scientific drilling in arctic/deepwater</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Difficulties in remote detection/sample collection</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High costs of field programs</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Lack of </a:t>
            </a:r>
            <a:r>
              <a:rPr lang="en-US" altLang="en-US" sz="1200" dirty="0" smtClean="0">
                <a:latin typeface="Garamond"/>
                <a:ea typeface="Calibri" pitchFamily="34" charset="0"/>
                <a:cs typeface="Garamond"/>
                <a:sym typeface="Calibri" pitchFamily="34" charset="0"/>
              </a:rPr>
              <a:t>industry support/access to field sites</a:t>
            </a:r>
          </a:p>
          <a:p>
            <a:pPr eaLnBrk="1" hangingPunct="1">
              <a:spcBef>
                <a:spcPts val="100"/>
              </a:spcBef>
              <a:buFont typeface="Helvetica Neue" charset="0"/>
              <a:buAutoNum type="arabicPeriod"/>
              <a:defRPr/>
            </a:pPr>
            <a:endParaRPr lang="en-US" altLang="en-US" sz="1200" b="1" dirty="0" smtClean="0">
              <a:latin typeface="Garamond"/>
              <a:ea typeface="Calibri" pitchFamily="34" charset="0"/>
              <a:cs typeface="Garamond"/>
              <a:sym typeface="Calibri" pitchFamily="34" charset="0"/>
            </a:endParaRPr>
          </a:p>
          <a:p>
            <a:pPr marL="230188" indent="-230188" eaLnBrk="1" hangingPunct="1">
              <a:spcBef>
                <a:spcPts val="100"/>
              </a:spcBef>
              <a:buFont typeface="Helvetica Neue" charset="0"/>
              <a:buAutoNum type="arabicPeriod"/>
              <a:defRPr/>
            </a:pPr>
            <a:r>
              <a:rPr lang="en-US" altLang="en-US" sz="1200" b="1" dirty="0" smtClean="0">
                <a:latin typeface="Garamond"/>
                <a:ea typeface="Calibri" pitchFamily="34" charset="0"/>
                <a:cs typeface="Garamond"/>
                <a:sym typeface="Calibri" pitchFamily="34" charset="0"/>
              </a:rPr>
              <a:t>How will the barriers be overcome?</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Leveraging of external interests/resources</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Continued international program </a:t>
            </a:r>
            <a:r>
              <a:rPr lang="en-US" altLang="en-US" sz="1200" dirty="0" smtClean="0">
                <a:latin typeface="Garamond"/>
                <a:ea typeface="Calibri" pitchFamily="34" charset="0"/>
                <a:cs typeface="Garamond"/>
                <a:sym typeface="Calibri" pitchFamily="34" charset="0"/>
              </a:rPr>
              <a:t>leadership</a:t>
            </a:r>
          </a:p>
          <a:p>
            <a:pPr marL="0" indent="0" eaLnBrk="1" hangingPunct="1">
              <a:spcBef>
                <a:spcPts val="100"/>
              </a:spcBef>
              <a:defRPr/>
            </a:pPr>
            <a:endParaRPr lang="en-US" altLang="en-US" sz="1200" b="1" dirty="0" smtClean="0">
              <a:latin typeface="Garamond"/>
              <a:ea typeface="Calibri" pitchFamily="34" charset="0"/>
              <a:cs typeface="Garamond"/>
              <a:sym typeface="Calibri" pitchFamily="34" charset="0"/>
            </a:endParaRPr>
          </a:p>
          <a:p>
            <a:pPr marL="230188" indent="-230188" eaLnBrk="1" hangingPunct="1">
              <a:spcBef>
                <a:spcPts val="100"/>
              </a:spcBef>
              <a:buFont typeface="Helvetica Neue" charset="0"/>
              <a:buAutoNum type="arabicPeriod"/>
              <a:defRPr/>
            </a:pPr>
            <a:r>
              <a:rPr lang="en-US" altLang="en-US" sz="1200" b="1" dirty="0" smtClean="0">
                <a:latin typeface="Garamond"/>
                <a:ea typeface="Calibri" pitchFamily="34" charset="0"/>
                <a:cs typeface="Garamond"/>
                <a:sym typeface="Calibri" pitchFamily="34" charset="0"/>
              </a:rPr>
              <a:t>What </a:t>
            </a:r>
            <a:r>
              <a:rPr lang="en-US" altLang="en-US" sz="1200" b="1" dirty="0" smtClean="0">
                <a:latin typeface="Garamond"/>
                <a:ea typeface="Calibri" pitchFamily="34" charset="0"/>
                <a:cs typeface="Garamond"/>
                <a:sym typeface="Calibri" pitchFamily="34" charset="0"/>
              </a:rPr>
              <a:t>is the capability being developed?</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World-leading prospecting capability</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World-leading numerical simulation capability</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World-class laboratory sample analysis capability</a:t>
            </a:r>
          </a:p>
          <a:p>
            <a:pPr marL="571500" lvl="1" eaLnBrk="1" hangingPunct="1">
              <a:spcBef>
                <a:spcPts val="100"/>
              </a:spcBef>
              <a:buFont typeface="Arial" panose="020B0604020202020204" pitchFamily="34" charset="0"/>
              <a:buChar char="•"/>
              <a:defRPr/>
            </a:pPr>
            <a:endParaRPr lang="en-US" altLang="en-US" sz="1200" dirty="0" smtClean="0">
              <a:latin typeface="Garamond"/>
              <a:ea typeface="Calibri" pitchFamily="34" charset="0"/>
              <a:cs typeface="Garamond"/>
              <a:sym typeface="Calibri" pitchFamily="34" charset="0"/>
            </a:endParaRPr>
          </a:p>
          <a:p>
            <a:pPr marL="230188" indent="-230188" eaLnBrk="1" hangingPunct="1">
              <a:spcBef>
                <a:spcPts val="100"/>
              </a:spcBef>
              <a:buFont typeface="Helvetica Neue" charset="0"/>
              <a:buAutoNum type="arabicPeriod"/>
              <a:defRPr/>
            </a:pPr>
            <a:r>
              <a:rPr lang="en-US" altLang="en-US" sz="1200" b="1" dirty="0" smtClean="0">
                <a:latin typeface="Garamond"/>
                <a:ea typeface="Calibri" pitchFamily="34" charset="0"/>
                <a:cs typeface="Garamond"/>
                <a:sym typeface="Calibri" pitchFamily="34" charset="0"/>
              </a:rPr>
              <a:t>What is the result/product for the effort?</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Expanded domestic energy options</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Greater global energy security</a:t>
            </a:r>
          </a:p>
          <a:p>
            <a:pPr marL="571500" lvl="1" eaLnBrk="1" hangingPunct="1">
              <a:spcBef>
                <a:spcPts val="100"/>
              </a:spcBef>
              <a:buFont typeface="Arial" panose="020B0604020202020204" pitchFamily="34" charset="0"/>
              <a:buChar char="•"/>
              <a:defRPr/>
            </a:pPr>
            <a:r>
              <a:rPr lang="en-US" altLang="en-US" sz="1200" dirty="0" smtClean="0">
                <a:latin typeface="Garamond"/>
                <a:ea typeface="Calibri" pitchFamily="34" charset="0"/>
                <a:cs typeface="Garamond"/>
                <a:sym typeface="Calibri" pitchFamily="34" charset="0"/>
              </a:rPr>
              <a:t>More informed climate/ocean policy</a:t>
            </a:r>
          </a:p>
          <a:p>
            <a:pPr eaLnBrk="1" hangingPunct="1">
              <a:spcBef>
                <a:spcPts val="100"/>
              </a:spcBef>
              <a:buFont typeface="Helvetica Neue" charset="0"/>
              <a:buAutoNum type="arabicPeriod"/>
              <a:defRPr/>
            </a:pPr>
            <a:endParaRPr lang="en-US" altLang="en-US" sz="1200" b="1" dirty="0" smtClean="0">
              <a:latin typeface="Garamond"/>
              <a:ea typeface="Calibri" pitchFamily="34" charset="0"/>
              <a:cs typeface="Garamond"/>
              <a:sym typeface="Calibri" pitchFamily="34" charset="0"/>
            </a:endParaRPr>
          </a:p>
        </p:txBody>
      </p:sp>
      <p:sp>
        <p:nvSpPr>
          <p:cNvPr id="511" name="Content Placeholder 3"/>
          <p:cNvSpPr txBox="1">
            <a:spLocks/>
          </p:cNvSpPr>
          <p:nvPr/>
        </p:nvSpPr>
        <p:spPr bwMode="auto">
          <a:xfrm>
            <a:off x="4956771" y="1040828"/>
            <a:ext cx="4094804" cy="480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oAutofit/>
          </a:bodyPr>
          <a:lstStyle>
            <a:lvl1pPr marL="457200" indent="-457200" eaLnBrk="0" hangingPunct="0">
              <a:defRPr sz="2400">
                <a:solidFill>
                  <a:schemeClr val="tx1"/>
                </a:solidFill>
                <a:latin typeface="Helvetica" charset="0"/>
                <a:ea typeface="Helvetica" charset="0"/>
                <a:cs typeface="Helvetica" charset="0"/>
                <a:sym typeface="Helvetica" charset="0"/>
              </a:defRPr>
            </a:lvl1pPr>
            <a:lvl2pPr marL="742950" indent="-285750" eaLnBrk="0" hangingPunct="0">
              <a:defRPr sz="2400">
                <a:solidFill>
                  <a:schemeClr val="tx1"/>
                </a:solidFill>
                <a:latin typeface="Helvetica" charset="0"/>
                <a:ea typeface="Helvetica" charset="0"/>
                <a:cs typeface="Helvetica" charset="0"/>
                <a:sym typeface="Helvetica" charset="0"/>
              </a:defRPr>
            </a:lvl2pPr>
            <a:lvl3pPr marL="1143000" indent="-228600" eaLnBrk="0" hangingPunct="0">
              <a:defRPr sz="2400">
                <a:solidFill>
                  <a:schemeClr val="tx1"/>
                </a:solidFill>
                <a:latin typeface="Helvetica" charset="0"/>
                <a:ea typeface="Helvetica" charset="0"/>
                <a:cs typeface="Helvetica" charset="0"/>
                <a:sym typeface="Helvetica" charset="0"/>
              </a:defRPr>
            </a:lvl3pPr>
            <a:lvl4pPr marL="1600200" indent="-228600" eaLnBrk="0" hangingPunct="0">
              <a:defRPr sz="2400">
                <a:solidFill>
                  <a:schemeClr val="tx1"/>
                </a:solidFill>
                <a:latin typeface="Helvetica" charset="0"/>
                <a:ea typeface="Helvetica" charset="0"/>
                <a:cs typeface="Helvetica" charset="0"/>
                <a:sym typeface="Helvetica" charset="0"/>
              </a:defRPr>
            </a:lvl4pPr>
            <a:lvl5pPr marL="2057400" indent="-228600" eaLnBrk="0" hangingPunct="0">
              <a:defRPr sz="2400">
                <a:solidFill>
                  <a:schemeClr val="tx1"/>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9pPr>
          </a:lstStyle>
          <a:p>
            <a:pPr marL="0" indent="0" eaLnBrk="1" hangingPunct="1">
              <a:spcBef>
                <a:spcPts val="100"/>
              </a:spcBef>
              <a:defRPr/>
            </a:pPr>
            <a:r>
              <a:rPr lang="en-US" altLang="en-US" sz="1200" b="1" dirty="0">
                <a:latin typeface="Garamond"/>
                <a:ea typeface="Calibri" panose="020F0502020204030204" pitchFamily="34" charset="0"/>
                <a:cs typeface="Garamond"/>
                <a:sym typeface="Calibri" pitchFamily="34" charset="0"/>
              </a:rPr>
              <a:t>6</a:t>
            </a:r>
            <a:r>
              <a:rPr lang="en-US" altLang="en-US" sz="1200" b="1" dirty="0" smtClean="0">
                <a:latin typeface="Garamond"/>
                <a:ea typeface="Calibri" panose="020F0502020204030204" pitchFamily="34" charset="0"/>
                <a:cs typeface="Garamond"/>
                <a:sym typeface="Calibri" pitchFamily="34" charset="0"/>
              </a:rPr>
              <a:t>.    What are the quantitative metrics?</a:t>
            </a:r>
          </a:p>
          <a:p>
            <a:pPr marL="571500" lvl="1" eaLnBrk="1" hangingPunct="1">
              <a:spcBef>
                <a:spcPts val="100"/>
              </a:spcBef>
              <a:buFont typeface="Arial" panose="020B0604020202020204" pitchFamily="34" charset="0"/>
              <a:buChar char="•"/>
              <a:defRPr/>
            </a:pPr>
            <a:endParaRPr lang="en-US" altLang="en-US" sz="1200" dirty="0" smtClean="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smtClean="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smtClean="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smtClean="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smtClean="0">
              <a:latin typeface="Garamond"/>
              <a:ea typeface="Calibri" pitchFamily="34" charset="0"/>
              <a:cs typeface="Garamond"/>
              <a:sym typeface="Calibri" pitchFamily="34" charset="0"/>
            </a:endParaRPr>
          </a:p>
          <a:p>
            <a:pPr marL="571500" lvl="1" eaLnBrk="1" hangingPunct="1">
              <a:spcBef>
                <a:spcPts val="100"/>
              </a:spcBef>
              <a:buFont typeface="Arial" panose="020B0604020202020204" pitchFamily="34" charset="0"/>
              <a:buChar char="•"/>
              <a:defRPr/>
            </a:pPr>
            <a:endParaRPr lang="en-US" altLang="en-US" sz="1200" dirty="0">
              <a:latin typeface="Garamond"/>
              <a:ea typeface="Calibri" pitchFamily="34" charset="0"/>
              <a:cs typeface="Garamond"/>
              <a:sym typeface="Calibri" pitchFamily="34" charset="0"/>
            </a:endParaRPr>
          </a:p>
          <a:p>
            <a:pPr marL="0" indent="0" eaLnBrk="1" hangingPunct="1">
              <a:spcBef>
                <a:spcPts val="100"/>
              </a:spcBef>
              <a:defRPr/>
            </a:pPr>
            <a:r>
              <a:rPr lang="en-US" altLang="en-US" sz="1200" b="1" dirty="0" smtClean="0">
                <a:solidFill>
                  <a:srgbClr val="000000"/>
                </a:solidFill>
                <a:latin typeface="Garamond"/>
                <a:cs typeface="Garamond"/>
              </a:rPr>
              <a:t>7.  How </a:t>
            </a:r>
            <a:r>
              <a:rPr lang="en-US" altLang="en-US" sz="1200" b="1" dirty="0">
                <a:solidFill>
                  <a:srgbClr val="000000"/>
                </a:solidFill>
                <a:latin typeface="Garamond"/>
                <a:cs typeface="Garamond"/>
              </a:rPr>
              <a:t>are other technology efforts being leveraged?</a:t>
            </a:r>
          </a:p>
          <a:p>
            <a:pPr marL="574675" lvl="1" indent="-228600" eaLnBrk="1" hangingPunct="1">
              <a:spcBef>
                <a:spcPts val="100"/>
              </a:spcBef>
              <a:buFont typeface="Arial" pitchFamily="34" charset="0"/>
              <a:buChar char="•"/>
              <a:defRPr/>
            </a:pPr>
            <a:r>
              <a:rPr lang="en-US" altLang="en-US" sz="1200" dirty="0">
                <a:solidFill>
                  <a:srgbClr val="000000"/>
                </a:solidFill>
                <a:latin typeface="Garamond"/>
                <a:ea typeface="MS PGothic" pitchFamily="34" charset="-128"/>
                <a:cs typeface="Garamond"/>
              </a:rPr>
              <a:t>Effort fully integrated with 6 </a:t>
            </a:r>
            <a:r>
              <a:rPr lang="en-US" altLang="en-US" sz="1200" dirty="0" smtClean="0">
                <a:solidFill>
                  <a:srgbClr val="000000"/>
                </a:solidFill>
                <a:latin typeface="Garamond"/>
                <a:ea typeface="MS PGothic" pitchFamily="34" charset="-128"/>
                <a:cs typeface="Garamond"/>
              </a:rPr>
              <a:t>federal </a:t>
            </a:r>
            <a:r>
              <a:rPr lang="en-US" altLang="en-US" sz="1200" dirty="0">
                <a:solidFill>
                  <a:srgbClr val="000000"/>
                </a:solidFill>
                <a:latin typeface="Garamond"/>
                <a:ea typeface="MS PGothic" pitchFamily="34" charset="-128"/>
                <a:cs typeface="Garamond"/>
              </a:rPr>
              <a:t>agencies </a:t>
            </a:r>
          </a:p>
          <a:p>
            <a:pPr marL="574675" lvl="1" indent="-228600" eaLnBrk="1" hangingPunct="1">
              <a:spcBef>
                <a:spcPts val="100"/>
              </a:spcBef>
              <a:buFont typeface="Arial" pitchFamily="34" charset="0"/>
              <a:buChar char="•"/>
              <a:defRPr/>
            </a:pPr>
            <a:r>
              <a:rPr lang="en-US" altLang="en-US" sz="1200" dirty="0">
                <a:solidFill>
                  <a:srgbClr val="000000"/>
                </a:solidFill>
                <a:latin typeface="Garamond"/>
                <a:ea typeface="MS PGothic" pitchFamily="34" charset="-128"/>
                <a:cs typeface="Garamond"/>
              </a:rPr>
              <a:t>C</a:t>
            </a:r>
            <a:r>
              <a:rPr lang="en-US" altLang="en-US" sz="1200" dirty="0" smtClean="0">
                <a:solidFill>
                  <a:srgbClr val="000000"/>
                </a:solidFill>
                <a:latin typeface="Garamond"/>
                <a:ea typeface="MS PGothic" pitchFamily="34" charset="-128"/>
                <a:cs typeface="Garamond"/>
              </a:rPr>
              <a:t>ollaboration </a:t>
            </a:r>
            <a:r>
              <a:rPr lang="en-US" altLang="en-US" sz="1200" dirty="0">
                <a:solidFill>
                  <a:srgbClr val="000000"/>
                </a:solidFill>
                <a:latin typeface="Garamond"/>
                <a:ea typeface="MS PGothic" pitchFamily="34" charset="-128"/>
                <a:cs typeface="Garamond"/>
              </a:rPr>
              <a:t>with leading Int’l </a:t>
            </a:r>
            <a:r>
              <a:rPr lang="en-US" altLang="en-US" sz="1200" dirty="0" smtClean="0">
                <a:solidFill>
                  <a:srgbClr val="000000"/>
                </a:solidFill>
                <a:latin typeface="Garamond"/>
                <a:ea typeface="MS PGothic" pitchFamily="34" charset="-128"/>
                <a:cs typeface="Garamond"/>
              </a:rPr>
              <a:t>programs</a:t>
            </a:r>
            <a:endParaRPr lang="en-US" altLang="en-US" sz="1200" dirty="0">
              <a:solidFill>
                <a:srgbClr val="000000"/>
              </a:solidFill>
              <a:latin typeface="Garamond"/>
              <a:ea typeface="MS PGothic" pitchFamily="34" charset="-128"/>
              <a:cs typeface="Garamond"/>
            </a:endParaRPr>
          </a:p>
          <a:p>
            <a:pPr marL="574675" lvl="1" indent="-228600" eaLnBrk="1" hangingPunct="1">
              <a:spcBef>
                <a:spcPts val="100"/>
              </a:spcBef>
              <a:buFont typeface="Arial" pitchFamily="34" charset="0"/>
              <a:buChar char="•"/>
              <a:defRPr/>
            </a:pPr>
            <a:r>
              <a:rPr lang="en-US" altLang="en-US" sz="1200" dirty="0">
                <a:solidFill>
                  <a:srgbClr val="000000"/>
                </a:solidFill>
                <a:latin typeface="Garamond"/>
                <a:ea typeface="MS PGothic" pitchFamily="34" charset="-128"/>
                <a:cs typeface="Garamond"/>
              </a:rPr>
              <a:t>C</a:t>
            </a:r>
            <a:r>
              <a:rPr lang="en-US" altLang="en-US" sz="1200" dirty="0" smtClean="0">
                <a:solidFill>
                  <a:srgbClr val="000000"/>
                </a:solidFill>
                <a:latin typeface="Garamond"/>
                <a:ea typeface="MS PGothic" pitchFamily="34" charset="-128"/>
                <a:cs typeface="Garamond"/>
              </a:rPr>
              <a:t>ollaboration </a:t>
            </a:r>
            <a:r>
              <a:rPr lang="en-US" altLang="en-US" sz="1200" dirty="0">
                <a:solidFill>
                  <a:srgbClr val="000000"/>
                </a:solidFill>
                <a:latin typeface="Garamond"/>
                <a:ea typeface="MS PGothic" pitchFamily="34" charset="-128"/>
                <a:cs typeface="Garamond"/>
              </a:rPr>
              <a:t>with AK state </a:t>
            </a:r>
            <a:r>
              <a:rPr lang="en-US" altLang="en-US" sz="1200" dirty="0" err="1" smtClean="0">
                <a:solidFill>
                  <a:srgbClr val="000000"/>
                </a:solidFill>
                <a:latin typeface="Garamond"/>
                <a:ea typeface="MS PGothic" pitchFamily="34" charset="-128"/>
                <a:cs typeface="Garamond"/>
              </a:rPr>
              <a:t>gov</a:t>
            </a:r>
            <a:endParaRPr lang="en-US" altLang="en-US" sz="1200" dirty="0" smtClean="0">
              <a:solidFill>
                <a:srgbClr val="000000"/>
              </a:solidFill>
              <a:latin typeface="Garamond"/>
              <a:ea typeface="MS PGothic" pitchFamily="34" charset="-128"/>
              <a:cs typeface="Garamond"/>
            </a:endParaRPr>
          </a:p>
          <a:p>
            <a:pPr marL="574675" lvl="1" indent="-228600" eaLnBrk="1" hangingPunct="1">
              <a:spcBef>
                <a:spcPts val="100"/>
              </a:spcBef>
              <a:buFont typeface="Arial" pitchFamily="34" charset="0"/>
              <a:buChar char="•"/>
              <a:defRPr/>
            </a:pPr>
            <a:r>
              <a:rPr lang="en-US" altLang="en-US" sz="1200" dirty="0" smtClean="0">
                <a:solidFill>
                  <a:srgbClr val="000000"/>
                </a:solidFill>
                <a:latin typeface="Garamond"/>
                <a:ea typeface="MS PGothic" pitchFamily="34" charset="-128"/>
                <a:cs typeface="Garamond"/>
              </a:rPr>
              <a:t>Coordination in numerical simulation/field sample analysis with National labs and Fed agencies</a:t>
            </a:r>
            <a:endParaRPr lang="en-US" altLang="en-US" sz="1200" dirty="0">
              <a:solidFill>
                <a:srgbClr val="000000"/>
              </a:solidFill>
              <a:latin typeface="Garamond"/>
              <a:ea typeface="MS PGothic" pitchFamily="34" charset="-128"/>
              <a:cs typeface="Garamond"/>
            </a:endParaRPr>
          </a:p>
          <a:p>
            <a:pPr marL="574675" lvl="1" indent="-228600" eaLnBrk="1" hangingPunct="1">
              <a:spcBef>
                <a:spcPts val="100"/>
              </a:spcBef>
              <a:buFont typeface="Arial" pitchFamily="34" charset="0"/>
              <a:buChar char="•"/>
              <a:defRPr/>
            </a:pPr>
            <a:r>
              <a:rPr lang="en-US" altLang="en-US" sz="1200" dirty="0">
                <a:solidFill>
                  <a:srgbClr val="000000"/>
                </a:solidFill>
                <a:latin typeface="Garamond"/>
                <a:ea typeface="MS PGothic" pitchFamily="34" charset="-128"/>
                <a:cs typeface="Garamond"/>
              </a:rPr>
              <a:t>Leveraging NSF/IODP drilling </a:t>
            </a:r>
            <a:r>
              <a:rPr lang="en-US" altLang="en-US" sz="1200" dirty="0" smtClean="0">
                <a:solidFill>
                  <a:srgbClr val="000000"/>
                </a:solidFill>
                <a:latin typeface="Garamond"/>
                <a:ea typeface="MS PGothic" pitchFamily="34" charset="-128"/>
                <a:cs typeface="Garamond"/>
              </a:rPr>
              <a:t>capabilities</a:t>
            </a:r>
          </a:p>
          <a:p>
            <a:pPr marL="574675" lvl="1" indent="-228600" eaLnBrk="1" hangingPunct="1">
              <a:spcBef>
                <a:spcPts val="100"/>
              </a:spcBef>
              <a:buFont typeface="Arial" pitchFamily="34" charset="0"/>
              <a:buChar char="•"/>
              <a:defRPr/>
            </a:pPr>
            <a:endParaRPr lang="en-US" altLang="en-US" sz="1200" dirty="0">
              <a:solidFill>
                <a:srgbClr val="000000"/>
              </a:solidFill>
              <a:latin typeface="Garamond"/>
              <a:ea typeface="MS PGothic" pitchFamily="34" charset="-128"/>
              <a:cs typeface="Garamond"/>
            </a:endParaRPr>
          </a:p>
          <a:p>
            <a:pPr marL="287338" indent="-287338" eaLnBrk="1" hangingPunct="1">
              <a:spcBef>
                <a:spcPts val="100"/>
              </a:spcBef>
              <a:buAutoNum type="arabicPeriod" startAt="8"/>
              <a:defRPr/>
            </a:pPr>
            <a:r>
              <a:rPr lang="en-US" altLang="en-US" sz="1200" b="1" dirty="0" smtClean="0">
                <a:solidFill>
                  <a:srgbClr val="000000"/>
                </a:solidFill>
                <a:latin typeface="Garamond"/>
                <a:ea typeface="MS PGothic" pitchFamily="34" charset="-128"/>
                <a:cs typeface="Garamond"/>
              </a:rPr>
              <a:t>What is the level of confidence that metrics will be met?</a:t>
            </a:r>
          </a:p>
          <a:p>
            <a:pPr marL="573088" lvl="1" indent="-287338" eaLnBrk="1" hangingPunct="1">
              <a:spcBef>
                <a:spcPts val="100"/>
              </a:spcBef>
              <a:buFont typeface="Arial" panose="020B0604020202020204" pitchFamily="34" charset="0"/>
              <a:buChar char="•"/>
              <a:defRPr/>
            </a:pPr>
            <a:r>
              <a:rPr lang="en-US" altLang="en-US" sz="1200" dirty="0" smtClean="0">
                <a:solidFill>
                  <a:srgbClr val="000000"/>
                </a:solidFill>
                <a:latin typeface="Garamond"/>
                <a:ea typeface="MS PGothic" pitchFamily="34" charset="-128"/>
                <a:cs typeface="Garamond"/>
              </a:rPr>
              <a:t>Budgets, technical and logistical complexity</a:t>
            </a:r>
            <a:endParaRPr lang="en-US" altLang="en-US" sz="1200" dirty="0">
              <a:solidFill>
                <a:srgbClr val="000000"/>
              </a:solidFill>
              <a:latin typeface="Garamond"/>
              <a:ea typeface="MS PGothic" pitchFamily="34" charset="-128"/>
              <a:cs typeface="Garamond"/>
            </a:endParaRPr>
          </a:p>
          <a:p>
            <a:pPr marL="285750" lvl="1" indent="0" eaLnBrk="1" hangingPunct="1">
              <a:spcBef>
                <a:spcPts val="100"/>
              </a:spcBef>
              <a:defRPr/>
            </a:pPr>
            <a:endParaRPr lang="en-US" altLang="en-US" sz="1200" dirty="0" smtClean="0">
              <a:latin typeface="Garamond"/>
              <a:ea typeface="Calibri" pitchFamily="34" charset="0"/>
              <a:cs typeface="Garamond"/>
              <a:sym typeface="Calibri" pitchFamily="34" charset="0"/>
            </a:endParaRPr>
          </a:p>
          <a:p>
            <a:pPr eaLnBrk="1" hangingPunct="1">
              <a:spcBef>
                <a:spcPts val="100"/>
              </a:spcBef>
              <a:buFont typeface="Helvetica Neue" charset="0"/>
              <a:buAutoNum type="arabicPeriod"/>
              <a:defRPr/>
            </a:pPr>
            <a:endParaRPr lang="en-US" altLang="en-US" sz="1200" b="1" dirty="0" smtClean="0">
              <a:latin typeface="Garamond"/>
              <a:ea typeface="Calibri" pitchFamily="34" charset="0"/>
              <a:cs typeface="Garamond"/>
              <a:sym typeface="Calibri" pitchFamily="34" charset="0"/>
            </a:endParaRPr>
          </a:p>
        </p:txBody>
      </p:sp>
      <p:graphicFrame>
        <p:nvGraphicFramePr>
          <p:cNvPr id="512" name="Table 511"/>
          <p:cNvGraphicFramePr>
            <a:graphicFrameLocks noGrp="1"/>
          </p:cNvGraphicFramePr>
          <p:nvPr>
            <p:extLst>
              <p:ext uri="{D42A27DB-BD31-4B8C-83A1-F6EECF244321}">
                <p14:modId xmlns:p14="http://schemas.microsoft.com/office/powerpoint/2010/main" val="1730488703"/>
              </p:ext>
            </p:extLst>
          </p:nvPr>
        </p:nvGraphicFramePr>
        <p:xfrm>
          <a:off x="5309562" y="1386421"/>
          <a:ext cx="3232760" cy="1600201"/>
        </p:xfrm>
        <a:graphic>
          <a:graphicData uri="http://schemas.openxmlformats.org/drawingml/2006/table">
            <a:tbl>
              <a:tblPr firstRow="1" bandRow="1">
                <a:tableStyleId>{7E9639D4-E3E2-4D34-9284-5A2195B3D0D7}</a:tableStyleId>
              </a:tblPr>
              <a:tblGrid>
                <a:gridCol w="1006510"/>
                <a:gridCol w="744527"/>
                <a:gridCol w="742950"/>
                <a:gridCol w="738773"/>
              </a:tblGrid>
              <a:tr h="365756">
                <a:tc>
                  <a:txBody>
                    <a:bodyPr/>
                    <a:lstStyle/>
                    <a:p>
                      <a:endParaRPr lang="en-US" sz="900" dirty="0"/>
                    </a:p>
                  </a:txBody>
                  <a:tcPr marL="68580" marR="68580" marT="45700" marB="45700"/>
                </a:tc>
                <a:tc>
                  <a:txBody>
                    <a:bodyPr/>
                    <a:lstStyle/>
                    <a:p>
                      <a:pPr algn="ctr"/>
                      <a:r>
                        <a:rPr lang="en-US" sz="900" dirty="0" smtClean="0"/>
                        <a:t>Current</a:t>
                      </a:r>
                      <a:endParaRPr lang="en-US" sz="900" dirty="0"/>
                    </a:p>
                  </a:txBody>
                  <a:tcPr marL="68580" marR="68580" marT="45700" marB="45700" anchor="ctr"/>
                </a:tc>
                <a:tc>
                  <a:txBody>
                    <a:bodyPr/>
                    <a:lstStyle/>
                    <a:p>
                      <a:pPr algn="ctr"/>
                      <a:r>
                        <a:rPr lang="en-US" sz="900" dirty="0" smtClean="0"/>
                        <a:t>2020 </a:t>
                      </a:r>
                    </a:p>
                    <a:p>
                      <a:pPr algn="ctr"/>
                      <a:r>
                        <a:rPr lang="en-US" sz="900" dirty="0" smtClean="0"/>
                        <a:t>Target</a:t>
                      </a:r>
                      <a:endParaRPr lang="en-US" sz="900" dirty="0"/>
                    </a:p>
                  </a:txBody>
                  <a:tcPr marL="68580" marR="68580" marT="45700" marB="45700"/>
                </a:tc>
                <a:tc>
                  <a:txBody>
                    <a:bodyPr/>
                    <a:lstStyle/>
                    <a:p>
                      <a:pPr algn="ctr"/>
                      <a:r>
                        <a:rPr lang="en-US" sz="900" dirty="0" smtClean="0"/>
                        <a:t>2025 </a:t>
                      </a:r>
                    </a:p>
                    <a:p>
                      <a:pPr algn="ctr"/>
                      <a:r>
                        <a:rPr lang="en-US" sz="900" dirty="0" smtClean="0"/>
                        <a:t>Target</a:t>
                      </a:r>
                      <a:endParaRPr lang="en-US" sz="900" dirty="0"/>
                    </a:p>
                  </a:txBody>
                  <a:tcPr marL="68580" marR="68580" marT="45700" marB="45700"/>
                </a:tc>
              </a:tr>
              <a:tr h="502933">
                <a:tc>
                  <a:txBody>
                    <a:bodyPr/>
                    <a:lstStyle/>
                    <a:p>
                      <a:pPr algn="l"/>
                      <a:r>
                        <a:rPr lang="en-US" sz="900" b="1" dirty="0" smtClean="0"/>
                        <a:t>Certain</a:t>
                      </a:r>
                      <a:r>
                        <a:rPr lang="en-US" sz="900" b="1" baseline="0" dirty="0" smtClean="0"/>
                        <a:t>ty in Resource Assessment</a:t>
                      </a:r>
                      <a:endParaRPr lang="en-US" sz="900" b="1" dirty="0" smtClean="0"/>
                    </a:p>
                  </a:txBody>
                  <a:tcPr marL="68580" marR="68580" marT="45700" marB="45700"/>
                </a:tc>
                <a:tc>
                  <a:txBody>
                    <a:bodyPr/>
                    <a:lstStyle/>
                    <a:p>
                      <a:pPr algn="ctr"/>
                      <a:r>
                        <a:rPr lang="en-US" sz="900" dirty="0" smtClean="0"/>
                        <a:t>+-</a:t>
                      </a:r>
                      <a:r>
                        <a:rPr lang="en-US" sz="900" baseline="0" dirty="0" smtClean="0"/>
                        <a:t>  1,000s of </a:t>
                      </a:r>
                      <a:r>
                        <a:rPr lang="en-US" sz="900" baseline="0" dirty="0" err="1" smtClean="0"/>
                        <a:t>tcf</a:t>
                      </a:r>
                      <a:endParaRPr lang="en-US" sz="900" dirty="0"/>
                    </a:p>
                  </a:txBody>
                  <a:tcPr marL="68580" marR="68580" marT="45700" marB="45700" anchor="ctr"/>
                </a:tc>
                <a:tc>
                  <a:txBody>
                    <a:bodyPr/>
                    <a:lstStyle/>
                    <a:p>
                      <a:pPr algn="ctr"/>
                      <a:r>
                        <a:rPr lang="en-US" sz="900" dirty="0" smtClean="0"/>
                        <a:t>+-</a:t>
                      </a:r>
                      <a:r>
                        <a:rPr lang="en-US" sz="900" baseline="0" dirty="0" smtClean="0"/>
                        <a:t> 100s </a:t>
                      </a:r>
                      <a:r>
                        <a:rPr lang="en-US" sz="900" baseline="0" dirty="0" err="1" smtClean="0"/>
                        <a:t>GoM</a:t>
                      </a:r>
                      <a:endParaRPr lang="en-US" sz="900" dirty="0"/>
                    </a:p>
                  </a:txBody>
                  <a:tcPr marL="68580" marR="68580" marT="45700" marB="45700" anchor="ctr"/>
                </a:tc>
                <a:tc>
                  <a:txBody>
                    <a:bodyPr/>
                    <a:lstStyle/>
                    <a:p>
                      <a:pPr algn="ctr"/>
                      <a:r>
                        <a:rPr lang="en-US" sz="900" baseline="0" dirty="0" smtClean="0"/>
                        <a:t>+- 100s of </a:t>
                      </a:r>
                      <a:r>
                        <a:rPr lang="en-US" sz="900" baseline="0" dirty="0" err="1" smtClean="0"/>
                        <a:t>tcf</a:t>
                      </a:r>
                      <a:r>
                        <a:rPr lang="en-US" sz="900" baseline="0" dirty="0" smtClean="0"/>
                        <a:t> US OCS</a:t>
                      </a:r>
                      <a:endParaRPr lang="en-US" sz="900" dirty="0"/>
                    </a:p>
                  </a:txBody>
                  <a:tcPr marL="68580" marR="68580" marT="45700" marB="45700" anchor="ctr"/>
                </a:tc>
              </a:tr>
              <a:tr h="365756">
                <a:tc>
                  <a:txBody>
                    <a:bodyPr/>
                    <a:lstStyle/>
                    <a:p>
                      <a:pPr algn="l"/>
                      <a:r>
                        <a:rPr lang="en-US" sz="900" b="1" dirty="0" smtClean="0"/>
                        <a:t>Demonstrated</a:t>
                      </a:r>
                      <a:r>
                        <a:rPr lang="en-US" sz="900" b="1" baseline="0" dirty="0" smtClean="0"/>
                        <a:t> </a:t>
                      </a:r>
                      <a:r>
                        <a:rPr lang="en-US" sz="900" b="1" dirty="0" smtClean="0"/>
                        <a:t>Production</a:t>
                      </a:r>
                      <a:r>
                        <a:rPr lang="en-US" sz="900" b="1" baseline="0" dirty="0" smtClean="0"/>
                        <a:t> Rate</a:t>
                      </a:r>
                      <a:endParaRPr lang="en-US" sz="900" b="1" dirty="0" smtClean="0"/>
                    </a:p>
                  </a:txBody>
                  <a:tcPr marL="68580" marR="68580" marT="45700" marB="45700"/>
                </a:tc>
                <a:tc>
                  <a:txBody>
                    <a:bodyPr/>
                    <a:lstStyle/>
                    <a:p>
                      <a:pPr algn="ctr"/>
                      <a:r>
                        <a:rPr lang="en-US" sz="900" dirty="0" smtClean="0"/>
                        <a:t>700 </a:t>
                      </a:r>
                      <a:r>
                        <a:rPr lang="en-US" sz="900" dirty="0" err="1" smtClean="0"/>
                        <a:t>MMcf</a:t>
                      </a:r>
                      <a:r>
                        <a:rPr lang="en-US" sz="900" dirty="0" smtClean="0"/>
                        <a:t>/d</a:t>
                      </a:r>
                      <a:endParaRPr lang="en-US" sz="900" dirty="0"/>
                    </a:p>
                  </a:txBody>
                  <a:tcPr marL="68580" marR="68580" marT="45700" marB="45700" anchor="ctr"/>
                </a:tc>
                <a:tc>
                  <a:txBody>
                    <a:bodyPr/>
                    <a:lstStyle/>
                    <a:p>
                      <a:pPr algn="ctr"/>
                      <a:endParaRPr lang="en-US" sz="900" dirty="0"/>
                    </a:p>
                  </a:txBody>
                  <a:tcPr marL="68580" marR="68580" marT="45700" marB="45700" anchor="ctr"/>
                </a:tc>
                <a:tc>
                  <a:txBody>
                    <a:bodyPr/>
                    <a:lstStyle/>
                    <a:p>
                      <a:pPr algn="ctr"/>
                      <a:r>
                        <a:rPr lang="en-US" sz="900" dirty="0" smtClean="0"/>
                        <a:t>2000MMcfd</a:t>
                      </a:r>
                      <a:endParaRPr lang="en-US" sz="900" dirty="0"/>
                    </a:p>
                  </a:txBody>
                  <a:tcPr marL="68580" marR="68580" marT="45700" marB="45700" anchor="ctr"/>
                </a:tc>
              </a:tr>
              <a:tr h="365756">
                <a:tc>
                  <a:txBody>
                    <a:bodyPr/>
                    <a:lstStyle/>
                    <a:p>
                      <a:pPr algn="l"/>
                      <a:r>
                        <a:rPr lang="en-US" sz="900" b="1" dirty="0" smtClean="0"/>
                        <a:t>Consensus</a:t>
                      </a:r>
                      <a:r>
                        <a:rPr lang="en-US" sz="900" b="1" baseline="0" dirty="0" smtClean="0"/>
                        <a:t> on GCC Feedback</a:t>
                      </a:r>
                      <a:endParaRPr lang="en-US" sz="900" b="1" dirty="0"/>
                    </a:p>
                  </a:txBody>
                  <a:tcPr marL="68580" marR="68580" marT="45700" marB="45700"/>
                </a:tc>
                <a:tc>
                  <a:txBody>
                    <a:bodyPr/>
                    <a:lstStyle/>
                    <a:p>
                      <a:pPr algn="ctr"/>
                      <a:r>
                        <a:rPr lang="en-US" sz="900" dirty="0" smtClean="0"/>
                        <a:t>None</a:t>
                      </a:r>
                      <a:endParaRPr lang="en-US" sz="900" dirty="0"/>
                    </a:p>
                  </a:txBody>
                  <a:tcPr marL="68580" marR="68580" marT="45700" marB="45700" anchor="ctr"/>
                </a:tc>
                <a:tc>
                  <a:txBody>
                    <a:bodyPr/>
                    <a:lstStyle/>
                    <a:p>
                      <a:pPr algn="ctr"/>
                      <a:r>
                        <a:rPr lang="en-US" sz="900" dirty="0" smtClean="0"/>
                        <a:t>Global</a:t>
                      </a:r>
                      <a:endParaRPr lang="en-US" sz="900" dirty="0"/>
                    </a:p>
                  </a:txBody>
                  <a:tcPr marL="68580" marR="68580" marT="45700" marB="45700" anchor="ctr"/>
                </a:tc>
                <a:tc>
                  <a:txBody>
                    <a:bodyPr/>
                    <a:lstStyle/>
                    <a:p>
                      <a:pPr algn="ctr"/>
                      <a:endParaRPr lang="en-US" sz="900" dirty="0"/>
                    </a:p>
                  </a:txBody>
                  <a:tcPr marL="68580" marR="68580" marT="45700" marB="45700" anchor="ctr"/>
                </a:tc>
              </a:tr>
            </a:tbl>
          </a:graphicData>
        </a:graphic>
      </p:graphicFrame>
      <p:sp>
        <p:nvSpPr>
          <p:cNvPr id="5" name="TextBox 4"/>
          <p:cNvSpPr txBox="1"/>
          <p:nvPr/>
        </p:nvSpPr>
        <p:spPr>
          <a:xfrm>
            <a:off x="3686706" y="2540327"/>
            <a:ext cx="184666" cy="369332"/>
          </a:xfrm>
          <a:prstGeom prst="rect">
            <a:avLst/>
          </a:prstGeom>
          <a:noFill/>
        </p:spPr>
        <p:txBody>
          <a:bodyPr wrap="none" rtlCol="0">
            <a:spAutoFit/>
          </a:bodyPr>
          <a:lstStyle/>
          <a:p>
            <a:endParaRPr lang="en-US" dirty="0"/>
          </a:p>
        </p:txBody>
      </p:sp>
      <p:sp>
        <p:nvSpPr>
          <p:cNvPr id="521" name="Rectangle 520"/>
          <p:cNvSpPr>
            <a:spLocks noChangeArrowheads="1"/>
          </p:cNvSpPr>
          <p:nvPr/>
        </p:nvSpPr>
        <p:spPr bwMode="auto">
          <a:xfrm>
            <a:off x="4908666" y="5849026"/>
            <a:ext cx="4038600" cy="228600"/>
          </a:xfrm>
          <a:prstGeom prst="rect">
            <a:avLst/>
          </a:prstGeom>
          <a:gradFill rotWithShape="1">
            <a:gsLst>
              <a:gs pos="0">
                <a:srgbClr val="FF0000"/>
              </a:gs>
              <a:gs pos="50000">
                <a:srgbClr val="FFFF00"/>
              </a:gs>
              <a:gs pos="100000">
                <a:srgbClr val="008000"/>
              </a:gs>
            </a:gsLst>
            <a:lin ang="0" scaled="1"/>
          </a:gradFill>
          <a:ln>
            <a:noFill/>
          </a:ln>
          <a:effectLst>
            <a:outerShdw blurRad="381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latinLnBrk="1" hangingPunct="0">
              <a:spcBef>
                <a:spcPts val="0"/>
              </a:spcBef>
              <a:spcAft>
                <a:spcPts val="0"/>
              </a:spcAft>
              <a:defRPr/>
            </a:pPr>
            <a:endParaRPr lang="en-US" sz="1800">
              <a:solidFill>
                <a:srgbClr val="000000"/>
              </a:solidFill>
              <a:latin typeface="+mn-lt"/>
              <a:ea typeface="+mn-ea"/>
              <a:sym typeface="Helvetica"/>
            </a:endParaRPr>
          </a:p>
        </p:txBody>
      </p:sp>
      <p:sp>
        <p:nvSpPr>
          <p:cNvPr id="522" name="Diamond 521"/>
          <p:cNvSpPr>
            <a:spLocks noChangeArrowheads="1"/>
          </p:cNvSpPr>
          <p:nvPr/>
        </p:nvSpPr>
        <p:spPr bwMode="auto">
          <a:xfrm>
            <a:off x="5002988" y="5849026"/>
            <a:ext cx="171450" cy="234950"/>
          </a:xfrm>
          <a:prstGeom prst="diamond">
            <a:avLst/>
          </a:prstGeom>
          <a:solidFill>
            <a:schemeClr val="tx1"/>
          </a:solidFill>
          <a:ln w="3175">
            <a:noFill/>
            <a:bevel/>
            <a:headEnd/>
            <a:tailEnd/>
          </a:ln>
          <a:effectLst>
            <a:outerShdw blurRad="38100" dist="23000" dir="5400000" rotWithShape="0">
              <a:srgbClr val="808080">
                <a:alpha val="34998"/>
              </a:srgbClr>
            </a:outerShdw>
          </a:effectLst>
          <a:extLst/>
        </p:spPr>
        <p:txBody>
          <a:bodyPr lIns="45718" tIns="45718" rIns="45718" bIns="45718" anchor="ctr">
            <a:spAutoFit/>
          </a:bodyPr>
          <a:lstStyle/>
          <a:p>
            <a:pPr fontAlgn="auto" latinLnBrk="1" hangingPunct="0">
              <a:spcBef>
                <a:spcPts val="0"/>
              </a:spcBef>
              <a:spcAft>
                <a:spcPts val="0"/>
              </a:spcAft>
              <a:defRPr/>
            </a:pPr>
            <a:endParaRPr lang="en-US" sz="1800" dirty="0">
              <a:solidFill>
                <a:srgbClr val="000000"/>
              </a:solidFill>
              <a:latin typeface="Helvetica"/>
              <a:sym typeface="Helvetica"/>
            </a:endParaRPr>
          </a:p>
        </p:txBody>
      </p:sp>
      <p:grpSp>
        <p:nvGrpSpPr>
          <p:cNvPr id="523" name="Group 522"/>
          <p:cNvGrpSpPr/>
          <p:nvPr/>
        </p:nvGrpSpPr>
        <p:grpSpPr>
          <a:xfrm>
            <a:off x="5852593" y="5391916"/>
            <a:ext cx="2362199" cy="676656"/>
            <a:chOff x="4648201" y="5715000"/>
            <a:chExt cx="2362199" cy="676656"/>
          </a:xfrm>
        </p:grpSpPr>
        <p:sp>
          <p:nvSpPr>
            <p:cNvPr id="524" name="TextBox 523"/>
            <p:cNvSpPr txBox="1"/>
            <p:nvPr/>
          </p:nvSpPr>
          <p:spPr>
            <a:xfrm>
              <a:off x="4800601" y="5715000"/>
              <a:ext cx="2209799" cy="3718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fontAlgn="auto" latinLnBrk="1" hangingPunct="0">
                <a:spcBef>
                  <a:spcPts val="400"/>
                </a:spcBef>
                <a:spcAft>
                  <a:spcPts val="0"/>
                </a:spcAft>
                <a:defRPr/>
              </a:pPr>
              <a:r>
                <a:rPr lang="en-US" sz="1100" dirty="0" smtClean="0">
                  <a:solidFill>
                    <a:srgbClr val="000000"/>
                  </a:solidFill>
                  <a:latin typeface="Calibri" panose="020F0502020204030204" pitchFamily="34" charset="0"/>
                  <a:ea typeface="+mn-ea"/>
                  <a:sym typeface="Helvetica"/>
                </a:rPr>
                <a:t>Base                 Mission Need</a:t>
              </a:r>
              <a:endParaRPr lang="en-US" sz="1100" dirty="0">
                <a:solidFill>
                  <a:srgbClr val="000000"/>
                </a:solidFill>
                <a:latin typeface="Calibri" panose="020F0502020204030204" pitchFamily="34" charset="0"/>
                <a:ea typeface="+mn-ea"/>
                <a:sym typeface="Helvetica"/>
              </a:endParaRPr>
            </a:p>
          </p:txBody>
        </p:sp>
        <p:sp>
          <p:nvSpPr>
            <p:cNvPr id="525" name="Diamond 524"/>
            <p:cNvSpPr>
              <a:spLocks noChangeArrowheads="1"/>
            </p:cNvSpPr>
            <p:nvPr/>
          </p:nvSpPr>
          <p:spPr bwMode="auto">
            <a:xfrm>
              <a:off x="4648201" y="5776912"/>
              <a:ext cx="171450" cy="234950"/>
            </a:xfrm>
            <a:prstGeom prst="diamond">
              <a:avLst/>
            </a:prstGeom>
            <a:solidFill>
              <a:schemeClr val="tx1"/>
            </a:solidFill>
            <a:ln w="3175">
              <a:noFill/>
              <a:bevel/>
              <a:headEnd/>
              <a:tailEnd/>
            </a:ln>
            <a:effectLst>
              <a:outerShdw blurRad="38100" dist="23000" dir="5400000" rotWithShape="0">
                <a:srgbClr val="808080">
                  <a:alpha val="34998"/>
                </a:srgbClr>
              </a:outerShdw>
            </a:effectLst>
            <a:extLst/>
          </p:spPr>
          <p:txBody>
            <a:bodyPr lIns="45718" tIns="45718" rIns="45718" bIns="45718" anchor="ctr">
              <a:spAutoFit/>
            </a:bodyPr>
            <a:lstStyle/>
            <a:p>
              <a:pPr fontAlgn="auto" latinLnBrk="1" hangingPunct="0">
                <a:spcBef>
                  <a:spcPts val="0"/>
                </a:spcBef>
                <a:spcAft>
                  <a:spcPts val="0"/>
                </a:spcAft>
                <a:defRPr/>
              </a:pPr>
              <a:endParaRPr lang="en-US" sz="1800" dirty="0">
                <a:solidFill>
                  <a:srgbClr val="000000"/>
                </a:solidFill>
                <a:latin typeface="Helvetica"/>
                <a:sym typeface="Helvetica"/>
              </a:endParaRPr>
            </a:p>
          </p:txBody>
        </p:sp>
        <p:sp>
          <p:nvSpPr>
            <p:cNvPr id="526" name="Diamond 525"/>
            <p:cNvSpPr>
              <a:spLocks noChangeArrowheads="1"/>
            </p:cNvSpPr>
            <p:nvPr/>
          </p:nvSpPr>
          <p:spPr bwMode="auto">
            <a:xfrm>
              <a:off x="5426805" y="5788915"/>
              <a:ext cx="171450" cy="234950"/>
            </a:xfrm>
            <a:prstGeom prst="diamond">
              <a:avLst/>
            </a:prstGeom>
            <a:solidFill>
              <a:schemeClr val="bg1"/>
            </a:solidFill>
            <a:ln w="19050">
              <a:solidFill>
                <a:schemeClr val="tx1"/>
              </a:solidFill>
              <a:prstDash val="solid"/>
              <a:bevel/>
              <a:headEnd/>
              <a:tailEnd/>
            </a:ln>
            <a:effectLst>
              <a:outerShdw blurRad="38100" dist="23000" dir="5400000" rotWithShape="0">
                <a:srgbClr val="808080">
                  <a:alpha val="34998"/>
                </a:srgbClr>
              </a:outerShdw>
            </a:effectLst>
            <a:extLst/>
          </p:spPr>
          <p:txBody>
            <a:bodyPr lIns="45718" tIns="45718" rIns="45718" bIns="45718" anchor="ctr">
              <a:spAutoFit/>
            </a:bodyPr>
            <a:lstStyle/>
            <a:p>
              <a:pPr fontAlgn="auto" latinLnBrk="1" hangingPunct="0">
                <a:spcBef>
                  <a:spcPts val="0"/>
                </a:spcBef>
                <a:spcAft>
                  <a:spcPts val="0"/>
                </a:spcAft>
                <a:defRPr/>
              </a:pPr>
              <a:endParaRPr lang="en-US" sz="1800" dirty="0">
                <a:solidFill>
                  <a:srgbClr val="000000"/>
                </a:solidFill>
                <a:latin typeface="Helvetica"/>
                <a:sym typeface="Helvetica"/>
              </a:endParaRPr>
            </a:p>
          </p:txBody>
        </p:sp>
        <p:sp>
          <p:nvSpPr>
            <p:cNvPr id="527" name="Diamond 526"/>
            <p:cNvSpPr>
              <a:spLocks noChangeArrowheads="1"/>
            </p:cNvSpPr>
            <p:nvPr/>
          </p:nvSpPr>
          <p:spPr bwMode="auto">
            <a:xfrm>
              <a:off x="5715001" y="6156706"/>
              <a:ext cx="171450" cy="234950"/>
            </a:xfrm>
            <a:prstGeom prst="diamond">
              <a:avLst/>
            </a:prstGeom>
            <a:solidFill>
              <a:schemeClr val="bg1"/>
            </a:solidFill>
            <a:ln w="19050">
              <a:solidFill>
                <a:schemeClr val="tx1"/>
              </a:solidFill>
              <a:prstDash val="solid"/>
              <a:bevel/>
              <a:headEnd/>
              <a:tailEnd/>
            </a:ln>
            <a:effectLst>
              <a:outerShdw blurRad="38100" dist="23000" dir="5400000" rotWithShape="0">
                <a:srgbClr val="808080">
                  <a:alpha val="34998"/>
                </a:srgbClr>
              </a:outerShdw>
            </a:effectLst>
            <a:extLst/>
          </p:spPr>
          <p:txBody>
            <a:bodyPr lIns="45718" tIns="45718" rIns="45718" bIns="45718" anchor="ctr">
              <a:spAutoFit/>
            </a:bodyPr>
            <a:lstStyle/>
            <a:p>
              <a:pPr fontAlgn="auto" latinLnBrk="1" hangingPunct="0">
                <a:spcBef>
                  <a:spcPts val="0"/>
                </a:spcBef>
                <a:spcAft>
                  <a:spcPts val="0"/>
                </a:spcAft>
                <a:defRPr/>
              </a:pPr>
              <a:endParaRPr lang="en-US" sz="1800" dirty="0">
                <a:solidFill>
                  <a:srgbClr val="000000"/>
                </a:solidFill>
                <a:latin typeface="Helvetica"/>
                <a:sym typeface="Helvetica"/>
              </a:endParaRPr>
            </a:p>
          </p:txBody>
        </p:sp>
      </p:grpSp>
      <p:sp>
        <p:nvSpPr>
          <p:cNvPr id="528" name="TextBox 527"/>
          <p:cNvSpPr txBox="1"/>
          <p:nvPr/>
        </p:nvSpPr>
        <p:spPr>
          <a:xfrm>
            <a:off x="5990587" y="5647954"/>
            <a:ext cx="2954143" cy="215444"/>
          </a:xfrm>
          <a:prstGeom prst="rect">
            <a:avLst/>
          </a:prstGeom>
          <a:noFill/>
        </p:spPr>
        <p:txBody>
          <a:bodyPr wrap="square" rtlCol="0">
            <a:spAutoFit/>
          </a:bodyPr>
          <a:lstStyle/>
          <a:p>
            <a:r>
              <a:rPr lang="en-US" sz="800" i="1" dirty="0" smtClean="0"/>
              <a:t>Note: Base budget difficult to define</a:t>
            </a:r>
            <a:endParaRPr lang="en-US" sz="800" i="1" dirty="0"/>
          </a:p>
        </p:txBody>
      </p:sp>
    </p:spTree>
    <p:extLst>
      <p:ext uri="{BB962C8B-B14F-4D97-AF65-F5344CB8AC3E}">
        <p14:creationId xmlns:p14="http://schemas.microsoft.com/office/powerpoint/2010/main" val="230318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Research Objectives and Approach</a:t>
            </a:r>
            <a:endParaRPr lang="en-US" sz="3200" dirty="0"/>
          </a:p>
        </p:txBody>
      </p:sp>
      <p:sp>
        <p:nvSpPr>
          <p:cNvPr id="15" name="Shape 199"/>
          <p:cNvSpPr>
            <a:spLocks noChangeArrowheads="1"/>
          </p:cNvSpPr>
          <p:nvPr/>
        </p:nvSpPr>
        <p:spPr bwMode="auto">
          <a:xfrm>
            <a:off x="238125" y="1284250"/>
            <a:ext cx="8515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indent="228600" defTabSz="457200" fontAlgn="auto">
              <a:lnSpc>
                <a:spcPct val="115000"/>
              </a:lnSpc>
              <a:spcBef>
                <a:spcPts val="0"/>
              </a:spcBef>
              <a:spcAft>
                <a:spcPts val="0"/>
              </a:spcAft>
              <a:defRPr/>
            </a:pPr>
            <a:endParaRPr sz="1800" kern="0" dirty="0">
              <a:solidFill>
                <a:sysClr val="windowText" lastClr="000000"/>
              </a:solidFill>
              <a:uFill>
                <a:solidFill/>
              </a:uFill>
              <a:latin typeface="Garamond"/>
              <a:ea typeface="Times New Roman"/>
              <a:cs typeface="Garamond"/>
              <a:sym typeface="Times New Roman"/>
            </a:endParaRPr>
          </a:p>
        </p:txBody>
      </p:sp>
      <p:sp>
        <p:nvSpPr>
          <p:cNvPr id="16" name="Shape 200"/>
          <p:cNvSpPr>
            <a:spLocks noChangeArrowheads="1"/>
          </p:cNvSpPr>
          <p:nvPr/>
        </p:nvSpPr>
        <p:spPr bwMode="auto">
          <a:xfrm>
            <a:off x="238125" y="3171787"/>
            <a:ext cx="8515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p>
            <a:pPr indent="228600" defTabSz="457200" fontAlgn="auto">
              <a:lnSpc>
                <a:spcPct val="115000"/>
              </a:lnSpc>
              <a:spcBef>
                <a:spcPts val="0"/>
              </a:spcBef>
              <a:spcAft>
                <a:spcPts val="0"/>
              </a:spcAft>
              <a:defRPr/>
            </a:pPr>
            <a:endParaRPr sz="1800" kern="0" dirty="0">
              <a:solidFill>
                <a:sysClr val="windowText" lastClr="000000"/>
              </a:solidFill>
              <a:uFill>
                <a:solidFill/>
              </a:uFill>
              <a:latin typeface="Garamond"/>
              <a:ea typeface="Times New Roman"/>
              <a:cs typeface="Garamond"/>
              <a:sym typeface="Times New Roman"/>
            </a:endParaRPr>
          </a:p>
        </p:txBody>
      </p:sp>
      <p:sp>
        <p:nvSpPr>
          <p:cNvPr id="17" name="Content Placeholder 3"/>
          <p:cNvSpPr txBox="1">
            <a:spLocks/>
          </p:cNvSpPr>
          <p:nvPr/>
        </p:nvSpPr>
        <p:spPr bwMode="auto">
          <a:xfrm>
            <a:off x="228600" y="895901"/>
            <a:ext cx="4038600" cy="265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lstStyle>
            <a:lvl1pPr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defRPr>
            </a:lvl1pPr>
            <a:lvl2pPr marL="460375" indent="-230188"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hangingPunct="1">
              <a:spcBef>
                <a:spcPct val="0"/>
              </a:spcBef>
              <a:buSzTx/>
              <a:buFontTx/>
              <a:buNone/>
            </a:pPr>
            <a:r>
              <a:rPr lang="en-US" altLang="en-US" sz="1200" u="sng" dirty="0">
                <a:solidFill>
                  <a:srgbClr val="002060"/>
                </a:solidFill>
                <a:latin typeface="Garamond"/>
                <a:ea typeface="Calibri" panose="020F0502020204030204" pitchFamily="34" charset="0"/>
                <a:cs typeface="Garamond"/>
              </a:rPr>
              <a:t>OBJECTIVES</a:t>
            </a:r>
          </a:p>
          <a:p>
            <a:pPr eaLnBrk="1" hangingPunct="1">
              <a:spcBef>
                <a:spcPct val="0"/>
              </a:spcBef>
              <a:buSzTx/>
              <a:buFontTx/>
              <a:buNone/>
            </a:pPr>
            <a:endParaRPr lang="en-US" altLang="en-US" sz="500" dirty="0">
              <a:solidFill>
                <a:srgbClr val="000000"/>
              </a:solidFill>
              <a:latin typeface="Garamond"/>
              <a:ea typeface="Calibri" panose="020F0502020204030204" pitchFamily="34" charset="0"/>
              <a:cs typeface="Garamond"/>
            </a:endParaRPr>
          </a:p>
          <a:p>
            <a:pPr eaLnBrk="1" hangingPunct="1">
              <a:spcBef>
                <a:spcPct val="0"/>
              </a:spcBef>
              <a:buSzTx/>
              <a:buFontTx/>
              <a:buNone/>
            </a:pPr>
            <a:r>
              <a:rPr lang="en-US" altLang="en-US" sz="1100" dirty="0" smtClean="0">
                <a:solidFill>
                  <a:srgbClr val="000000"/>
                </a:solidFill>
                <a:latin typeface="Garamond"/>
                <a:ea typeface="Calibri" panose="020F0502020204030204" pitchFamily="34" charset="0"/>
                <a:cs typeface="Garamond"/>
              </a:rPr>
              <a:t>By 2020</a:t>
            </a:r>
          </a:p>
          <a:p>
            <a:pPr marL="171450" indent="-171450" eaLnBrk="1" hangingPunct="1">
              <a:buSzTx/>
            </a:pPr>
            <a:r>
              <a:rPr lang="en-US" altLang="en-US" sz="1100" b="0" dirty="0" smtClean="0">
                <a:solidFill>
                  <a:srgbClr val="000000"/>
                </a:solidFill>
                <a:latin typeface="Garamond"/>
                <a:ea typeface="Calibri" panose="020F0502020204030204" pitchFamily="34" charset="0"/>
                <a:cs typeface="Garamond"/>
              </a:rPr>
              <a:t>Completed </a:t>
            </a:r>
            <a:r>
              <a:rPr lang="en-US" altLang="en-US" sz="1100" b="0" dirty="0">
                <a:solidFill>
                  <a:srgbClr val="000000"/>
                </a:solidFill>
                <a:latin typeface="Garamond"/>
                <a:ea typeface="Calibri" panose="020F0502020204030204" pitchFamily="34" charset="0"/>
                <a:cs typeface="Garamond"/>
              </a:rPr>
              <a:t>Long-term Production </a:t>
            </a:r>
            <a:r>
              <a:rPr lang="en-US" altLang="en-US" sz="1100" b="0" dirty="0" smtClean="0">
                <a:solidFill>
                  <a:srgbClr val="000000"/>
                </a:solidFill>
                <a:latin typeface="Garamond"/>
                <a:ea typeface="Calibri" panose="020F0502020204030204" pitchFamily="34" charset="0"/>
                <a:cs typeface="Garamond"/>
              </a:rPr>
              <a:t>Test</a:t>
            </a:r>
          </a:p>
          <a:p>
            <a:pPr marL="171450" indent="-171450" eaLnBrk="1" hangingPunct="1">
              <a:buSzTx/>
            </a:pPr>
            <a:r>
              <a:rPr lang="en-US" altLang="en-US" sz="1100" b="0" dirty="0" smtClean="0">
                <a:solidFill>
                  <a:srgbClr val="000000"/>
                </a:solidFill>
                <a:latin typeface="Garamond"/>
                <a:ea typeface="Calibri" panose="020F0502020204030204" pitchFamily="34" charset="0"/>
                <a:cs typeface="Garamond"/>
              </a:rPr>
              <a:t>Completed </a:t>
            </a:r>
            <a:r>
              <a:rPr lang="en-US" altLang="en-US" sz="1100" b="0" dirty="0" err="1" smtClean="0">
                <a:solidFill>
                  <a:srgbClr val="000000"/>
                </a:solidFill>
                <a:latin typeface="Garamond"/>
                <a:ea typeface="Calibri" panose="020F0502020204030204" pitchFamily="34" charset="0"/>
                <a:cs typeface="Garamond"/>
              </a:rPr>
              <a:t>GoM</a:t>
            </a:r>
            <a:r>
              <a:rPr lang="en-US" altLang="en-US" sz="1100" b="0" dirty="0" smtClean="0">
                <a:solidFill>
                  <a:srgbClr val="000000"/>
                </a:solidFill>
                <a:latin typeface="Garamond"/>
                <a:ea typeface="Calibri" panose="020F0502020204030204" pitchFamily="34" charset="0"/>
                <a:cs typeface="Garamond"/>
              </a:rPr>
              <a:t> Drilling and Coring Programs</a:t>
            </a:r>
            <a:endParaRPr lang="en-US" altLang="en-US" sz="1100" b="0" dirty="0">
              <a:solidFill>
                <a:srgbClr val="000000"/>
              </a:solidFill>
              <a:latin typeface="Garamond"/>
              <a:ea typeface="Calibri" panose="020F0502020204030204" pitchFamily="34" charset="0"/>
              <a:cs typeface="Garamond"/>
            </a:endParaRPr>
          </a:p>
          <a:p>
            <a:pPr eaLnBrk="1" hangingPunct="1">
              <a:spcBef>
                <a:spcPct val="0"/>
              </a:spcBef>
              <a:buSzTx/>
              <a:buFontTx/>
              <a:buNone/>
            </a:pPr>
            <a:endParaRPr lang="en-US" altLang="en-US" sz="100" dirty="0">
              <a:solidFill>
                <a:srgbClr val="000000"/>
              </a:solidFill>
              <a:latin typeface="Garamond"/>
              <a:ea typeface="Calibri" panose="020F0502020204030204" pitchFamily="34" charset="0"/>
              <a:cs typeface="Garamond"/>
            </a:endParaRPr>
          </a:p>
          <a:p>
            <a:pPr eaLnBrk="1" hangingPunct="1">
              <a:spcBef>
                <a:spcPct val="0"/>
              </a:spcBef>
              <a:buSzTx/>
              <a:buFontTx/>
              <a:buNone/>
            </a:pPr>
            <a:endParaRPr lang="en-US" altLang="en-US" sz="100" dirty="0">
              <a:solidFill>
                <a:srgbClr val="000000"/>
              </a:solidFill>
              <a:latin typeface="Garamond"/>
              <a:ea typeface="Calibri" panose="020F0502020204030204" pitchFamily="34" charset="0"/>
              <a:cs typeface="Garamond"/>
            </a:endParaRPr>
          </a:p>
          <a:p>
            <a:pPr eaLnBrk="1" hangingPunct="1">
              <a:spcBef>
                <a:spcPct val="0"/>
              </a:spcBef>
              <a:buSzTx/>
              <a:buFontTx/>
              <a:buNone/>
            </a:pPr>
            <a:endParaRPr lang="en-US" altLang="en-US" sz="100" dirty="0">
              <a:solidFill>
                <a:srgbClr val="000000"/>
              </a:solidFill>
              <a:latin typeface="Garamond"/>
              <a:ea typeface="Calibri" panose="020F0502020204030204" pitchFamily="34" charset="0"/>
              <a:cs typeface="Garamond"/>
            </a:endParaRPr>
          </a:p>
          <a:p>
            <a:pPr eaLnBrk="1" hangingPunct="1">
              <a:spcBef>
                <a:spcPct val="0"/>
              </a:spcBef>
              <a:buSzTx/>
              <a:buFontTx/>
              <a:buNone/>
            </a:pPr>
            <a:endParaRPr lang="en-US" altLang="en-US" sz="500" dirty="0">
              <a:solidFill>
                <a:srgbClr val="000000"/>
              </a:solidFill>
              <a:latin typeface="Garamond"/>
              <a:ea typeface="Calibri" panose="020F0502020204030204" pitchFamily="34" charset="0"/>
              <a:cs typeface="Garamond"/>
            </a:endParaRPr>
          </a:p>
          <a:p>
            <a:pPr eaLnBrk="1" hangingPunct="1">
              <a:spcBef>
                <a:spcPct val="0"/>
              </a:spcBef>
              <a:buSzTx/>
              <a:buFontTx/>
              <a:buNone/>
            </a:pPr>
            <a:r>
              <a:rPr lang="en-US" altLang="en-US" sz="1100" dirty="0" smtClean="0">
                <a:solidFill>
                  <a:srgbClr val="000000"/>
                </a:solidFill>
                <a:latin typeface="Garamond"/>
                <a:ea typeface="Calibri" panose="020F0502020204030204" pitchFamily="34" charset="0"/>
                <a:cs typeface="Garamond"/>
              </a:rPr>
              <a:t>By 2025</a:t>
            </a:r>
            <a:r>
              <a:rPr lang="en-US" altLang="en-US" sz="1100" dirty="0">
                <a:solidFill>
                  <a:srgbClr val="000000"/>
                </a:solidFill>
                <a:latin typeface="Garamond"/>
                <a:ea typeface="Calibri" panose="020F0502020204030204" pitchFamily="34" charset="0"/>
                <a:cs typeface="Garamond"/>
              </a:rPr>
              <a:t>: 	</a:t>
            </a:r>
            <a:endParaRPr lang="en-US" altLang="en-US" sz="1100" dirty="0" smtClean="0">
              <a:solidFill>
                <a:srgbClr val="000000"/>
              </a:solidFill>
              <a:latin typeface="Garamond"/>
              <a:ea typeface="Calibri" panose="020F0502020204030204" pitchFamily="34" charset="0"/>
              <a:cs typeface="Garamond"/>
            </a:endParaRPr>
          </a:p>
          <a:p>
            <a:pPr marL="171450" indent="-171450" eaLnBrk="1" hangingPunct="1">
              <a:buSzTx/>
            </a:pPr>
            <a:r>
              <a:rPr lang="en-US" altLang="en-US" sz="1100" b="0" dirty="0" smtClean="0">
                <a:solidFill>
                  <a:srgbClr val="000000"/>
                </a:solidFill>
                <a:latin typeface="Garamond"/>
                <a:ea typeface="Calibri" panose="020F0502020204030204" pitchFamily="34" charset="0"/>
                <a:cs typeface="Garamond"/>
              </a:rPr>
              <a:t>Completed </a:t>
            </a:r>
            <a:r>
              <a:rPr lang="en-US" altLang="en-US" sz="1100" b="0" dirty="0">
                <a:solidFill>
                  <a:srgbClr val="000000"/>
                </a:solidFill>
                <a:latin typeface="Garamond"/>
                <a:ea typeface="Calibri" panose="020F0502020204030204" pitchFamily="34" charset="0"/>
                <a:cs typeface="Garamond"/>
              </a:rPr>
              <a:t>Atlantic </a:t>
            </a:r>
            <a:r>
              <a:rPr lang="en-US" altLang="en-US" sz="1100" b="0" dirty="0" smtClean="0">
                <a:solidFill>
                  <a:srgbClr val="000000"/>
                </a:solidFill>
                <a:latin typeface="Garamond"/>
                <a:ea typeface="Calibri" panose="020F0502020204030204" pitchFamily="34" charset="0"/>
                <a:cs typeface="Garamond"/>
              </a:rPr>
              <a:t>Exploration:  Confirmation of scale of US resource base</a:t>
            </a:r>
          </a:p>
          <a:p>
            <a:pPr marL="171450" indent="-171450" eaLnBrk="1" hangingPunct="1">
              <a:buSzTx/>
            </a:pPr>
            <a:r>
              <a:rPr lang="en-US" altLang="en-US" sz="1100" b="0" dirty="0" smtClean="0">
                <a:solidFill>
                  <a:srgbClr val="000000"/>
                </a:solidFill>
                <a:latin typeface="Garamond"/>
                <a:ea typeface="Calibri" panose="020F0502020204030204" pitchFamily="34" charset="0"/>
                <a:cs typeface="Garamond"/>
              </a:rPr>
              <a:t>Confirmation of Production Approach for marine accumulations (International Collaborations)</a:t>
            </a:r>
          </a:p>
          <a:p>
            <a:pPr marL="171450" indent="-171450" eaLnBrk="1" hangingPunct="1">
              <a:buSzTx/>
            </a:pPr>
            <a:r>
              <a:rPr lang="en-US" altLang="en-US" sz="1100" b="0" dirty="0" smtClean="0">
                <a:solidFill>
                  <a:srgbClr val="000000"/>
                </a:solidFill>
                <a:latin typeface="Garamond"/>
                <a:ea typeface="Calibri" panose="020F0502020204030204" pitchFamily="34" charset="0"/>
                <a:cs typeface="Garamond"/>
              </a:rPr>
              <a:t>Consensus view on GH/Climate linkages</a:t>
            </a:r>
            <a:endParaRPr lang="en-US" altLang="en-US" sz="1100" b="0" dirty="0">
              <a:solidFill>
                <a:srgbClr val="000000"/>
              </a:solidFill>
              <a:latin typeface="Garamond"/>
              <a:ea typeface="Calibri" panose="020F0502020204030204" pitchFamily="34" charset="0"/>
              <a:cs typeface="Garamond"/>
            </a:endParaRPr>
          </a:p>
        </p:txBody>
      </p:sp>
      <p:sp>
        <p:nvSpPr>
          <p:cNvPr id="18" name="Content Placeholder 4"/>
          <p:cNvSpPr txBox="1">
            <a:spLocks/>
          </p:cNvSpPr>
          <p:nvPr/>
        </p:nvSpPr>
        <p:spPr bwMode="auto">
          <a:xfrm>
            <a:off x="4657725" y="901662"/>
            <a:ext cx="4410075" cy="2819400"/>
          </a:xfrm>
          <a:prstGeom prst="rect">
            <a:avLst/>
          </a:prstGeom>
          <a:noFill/>
          <a:ln>
            <a:noFill/>
          </a:ln>
          <a:extLst/>
        </p:spPr>
        <p:txBody>
          <a:bodyPr/>
          <a:lstStyle>
            <a:lvl1pPr marL="342900" indent="-342900" eaLnBrk="0" hangingPunct="0">
              <a:spcBef>
                <a:spcPts val="600"/>
              </a:spcBef>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1pPr>
            <a:lvl2pPr marL="742950" indent="-285750" eaLnBrk="0" hangingPunct="0">
              <a:spcBef>
                <a:spcPts val="600"/>
              </a:spcBef>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2pPr>
            <a:lvl3pPr marL="1143000" indent="-228600" eaLnBrk="0" hangingPunct="0">
              <a:spcBef>
                <a:spcPts val="600"/>
              </a:spcBef>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3pPr>
            <a:lvl4pPr marL="1600200" indent="-228600" eaLnBrk="0" hangingPunct="0">
              <a:spcBef>
                <a:spcPts val="600"/>
              </a:spcBef>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4pPr>
            <a:lvl5pPr marL="2057400" indent="-228600" eaLnBrk="0" hangingPunct="0">
              <a:spcBef>
                <a:spcPts val="600"/>
              </a:spcBef>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ts val="600"/>
              </a:spcBef>
              <a:spcAft>
                <a:spcPct val="0"/>
              </a:spcAft>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ts val="600"/>
              </a:spcBef>
              <a:spcAft>
                <a:spcPct val="0"/>
              </a:spcAft>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ts val="600"/>
              </a:spcBef>
              <a:spcAft>
                <a:spcPct val="0"/>
              </a:spcAft>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ts val="600"/>
              </a:spcBef>
              <a:spcAft>
                <a:spcPct val="0"/>
              </a:spcAft>
              <a:buSzPct val="100000"/>
              <a:buFont typeface="Arial" pitchFamily="34" charset="0"/>
              <a:buChar char="»"/>
              <a:defRPr sz="2600" b="1">
                <a:solidFill>
                  <a:schemeClr val="tx1"/>
                </a:solidFill>
                <a:latin typeface="Calibri" pitchFamily="34" charset="0"/>
                <a:ea typeface="Calibri" pitchFamily="34" charset="0"/>
                <a:cs typeface="Calibri" pitchFamily="34" charset="0"/>
                <a:sym typeface="Calibri" pitchFamily="34" charset="0"/>
              </a:defRPr>
            </a:lvl9pPr>
          </a:lstStyle>
          <a:p>
            <a:pPr marL="0" indent="0" eaLnBrk="1" hangingPunct="1">
              <a:spcBef>
                <a:spcPct val="20000"/>
              </a:spcBef>
              <a:buFont typeface="Arial" pitchFamily="34" charset="0"/>
              <a:buNone/>
              <a:defRPr/>
            </a:pPr>
            <a:r>
              <a:rPr lang="en-US" altLang="en-US" sz="1200" u="sng" dirty="0" smtClean="0">
                <a:solidFill>
                  <a:srgbClr val="002060"/>
                </a:solidFill>
                <a:latin typeface="Garamond"/>
                <a:cs typeface="Garamond"/>
              </a:rPr>
              <a:t>APPROACH</a:t>
            </a:r>
          </a:p>
          <a:p>
            <a:pPr marL="0" indent="0" eaLnBrk="1" hangingPunct="1">
              <a:spcBef>
                <a:spcPct val="20000"/>
              </a:spcBef>
              <a:buFont typeface="Arial" pitchFamily="34" charset="0"/>
              <a:buNone/>
              <a:defRPr/>
            </a:pPr>
            <a:endParaRPr lang="en-US" altLang="en-US" sz="400" u="sng" dirty="0">
              <a:solidFill>
                <a:srgbClr val="002060"/>
              </a:solidFill>
              <a:latin typeface="Garamond"/>
              <a:cs typeface="Garamond"/>
            </a:endParaRPr>
          </a:p>
          <a:p>
            <a:pPr marL="114300" indent="-114300" eaLnBrk="1" hangingPunct="1">
              <a:buFont typeface="Wingdings" panose="05000000000000000000" pitchFamily="2" charset="2"/>
              <a:buChar char="§"/>
              <a:defRPr/>
            </a:pPr>
            <a:r>
              <a:rPr lang="en-US" altLang="en-US" sz="1100" b="0" dirty="0" smtClean="0">
                <a:solidFill>
                  <a:srgbClr val="000000"/>
                </a:solidFill>
                <a:latin typeface="Garamond"/>
                <a:cs typeface="Garamond"/>
              </a:rPr>
              <a:t>Early Applied (TRL 2-4): Drilling/sampling programs to characterize resource base</a:t>
            </a:r>
            <a:r>
              <a:rPr lang="en-US" altLang="en-US" sz="1100" b="0" dirty="0">
                <a:solidFill>
                  <a:srgbClr val="000000"/>
                </a:solidFill>
                <a:latin typeface="Garamond"/>
                <a:cs typeface="Garamond"/>
              </a:rPr>
              <a:t> </a:t>
            </a:r>
            <a:r>
              <a:rPr lang="en-US" altLang="en-US" sz="1100" b="0" dirty="0" smtClean="0">
                <a:solidFill>
                  <a:srgbClr val="000000"/>
                </a:solidFill>
                <a:latin typeface="Garamond"/>
                <a:cs typeface="Garamond"/>
              </a:rPr>
              <a:t>and assess system dynamics in climate-sensitive regions.  </a:t>
            </a:r>
            <a:r>
              <a:rPr lang="en-US" altLang="en-US" sz="1100" b="0" dirty="0" smtClean="0">
                <a:latin typeface="Garamond"/>
                <a:ea typeface="MS PGothic" pitchFamily="34" charset="-128"/>
                <a:cs typeface="Garamond"/>
                <a:sym typeface="Helvetica" charset="0"/>
              </a:rPr>
              <a:t>Initial technological base for exploration and production technologies established.  Field tests now required to test concepts and gain needed samples and data.  Tests to be planned and conducted with broad international/interagency collaboration. </a:t>
            </a:r>
            <a:endParaRPr lang="en-US" altLang="en-US" sz="1100" b="0" dirty="0" smtClean="0">
              <a:latin typeface="Garamond"/>
              <a:cs typeface="Garamond"/>
            </a:endParaRPr>
          </a:p>
          <a:p>
            <a:pPr marL="114300" indent="-114300" eaLnBrk="1" hangingPunct="1">
              <a:buFont typeface="Wingdings" panose="05000000000000000000" pitchFamily="2" charset="2"/>
              <a:buChar char="§"/>
              <a:defRPr/>
            </a:pPr>
            <a:r>
              <a:rPr lang="en-US" altLang="en-US" sz="1100" b="0" dirty="0" smtClean="0">
                <a:solidFill>
                  <a:srgbClr val="000000"/>
                </a:solidFill>
                <a:latin typeface="Garamond"/>
                <a:cs typeface="Garamond"/>
              </a:rPr>
              <a:t>Development (TRL 5-7):  Initial scientific-focused field experiment, followed by initial integration to production systems in Alaska (site access dependent), then tailored to marine settings with tests both domestically (budget dependent) and via international collaboration. </a:t>
            </a:r>
            <a:endParaRPr lang="en-US" altLang="en-US" sz="1100" b="0" dirty="0">
              <a:solidFill>
                <a:srgbClr val="000000"/>
              </a:solidFill>
              <a:latin typeface="Garamond"/>
              <a:cs typeface="Garamond"/>
            </a:endParaRPr>
          </a:p>
        </p:txBody>
      </p:sp>
      <p:sp>
        <p:nvSpPr>
          <p:cNvPr id="19" name="Content Placeholder 3"/>
          <p:cNvSpPr txBox="1">
            <a:spLocks/>
          </p:cNvSpPr>
          <p:nvPr/>
        </p:nvSpPr>
        <p:spPr bwMode="auto">
          <a:xfrm>
            <a:off x="152400" y="3709950"/>
            <a:ext cx="4346575" cy="2439987"/>
          </a:xfrm>
          <a:prstGeom prst="rect">
            <a:avLst/>
          </a:prstGeom>
          <a:noFill/>
          <a:ln>
            <a:noFill/>
          </a:ln>
          <a:extLst/>
        </p:spPr>
        <p:txBody>
          <a:bodyPr>
            <a:normAutofit lnSpcReduction="10000"/>
          </a:bodyPr>
          <a:lstStyle>
            <a:lvl1pPr marL="342900" indent="-342900" defTabSz="457200" eaLnBrk="0" hangingPunct="0">
              <a:defRPr sz="2400">
                <a:solidFill>
                  <a:schemeClr val="tx1"/>
                </a:solidFill>
                <a:latin typeface="Helvetica" charset="0"/>
                <a:ea typeface="Helvetica" charset="0"/>
                <a:cs typeface="Helvetica" charset="0"/>
                <a:sym typeface="Helvetica" charset="0"/>
              </a:defRPr>
            </a:lvl1pPr>
            <a:lvl2pPr marL="742950" indent="-285750" defTabSz="457200" eaLnBrk="0" hangingPunct="0">
              <a:defRPr sz="2400">
                <a:solidFill>
                  <a:schemeClr val="tx1"/>
                </a:solidFill>
                <a:latin typeface="Helvetica" charset="0"/>
                <a:ea typeface="Helvetica" charset="0"/>
                <a:cs typeface="Helvetica" charset="0"/>
                <a:sym typeface="Helvetica" charset="0"/>
              </a:defRPr>
            </a:lvl2pPr>
            <a:lvl3pPr marL="1143000" indent="-228600" defTabSz="457200" eaLnBrk="0" hangingPunct="0">
              <a:defRPr sz="2400">
                <a:solidFill>
                  <a:schemeClr val="tx1"/>
                </a:solidFill>
                <a:latin typeface="Helvetica" charset="0"/>
                <a:ea typeface="Helvetica" charset="0"/>
                <a:cs typeface="Helvetica" charset="0"/>
                <a:sym typeface="Helvetica" charset="0"/>
              </a:defRPr>
            </a:lvl3pPr>
            <a:lvl4pPr marL="1600200" indent="-228600" defTabSz="457200" eaLnBrk="0" hangingPunct="0">
              <a:defRPr sz="2400">
                <a:solidFill>
                  <a:schemeClr val="tx1"/>
                </a:solidFill>
                <a:latin typeface="Helvetica" charset="0"/>
                <a:ea typeface="Helvetica" charset="0"/>
                <a:cs typeface="Helvetica" charset="0"/>
                <a:sym typeface="Helvetica" charset="0"/>
              </a:defRPr>
            </a:lvl4pPr>
            <a:lvl5pPr marL="2057400" indent="-228600" defTabSz="457200" eaLnBrk="0" hangingPunct="0">
              <a:defRPr sz="2400">
                <a:solidFill>
                  <a:schemeClr val="tx1"/>
                </a:solidFill>
                <a:latin typeface="Helvetica" charset="0"/>
                <a:ea typeface="Helvetica" charset="0"/>
                <a:cs typeface="Helvetica" charset="0"/>
                <a:sym typeface="Helvetica" charset="0"/>
              </a:defRPr>
            </a:lvl5pPr>
            <a:lvl6pPr marL="2514600" indent="-228600" defTabSz="4572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6pPr>
            <a:lvl7pPr marL="2971800" indent="-228600" defTabSz="4572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7pPr>
            <a:lvl8pPr marL="3429000" indent="-228600" defTabSz="4572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8pPr>
            <a:lvl9pPr marL="3886200" indent="-228600" defTabSz="457200" eaLnBrk="0" fontAlgn="base" hangingPunct="0">
              <a:spcBef>
                <a:spcPct val="0"/>
              </a:spcBef>
              <a:spcAft>
                <a:spcPct val="0"/>
              </a:spcAft>
              <a:defRPr sz="2400">
                <a:solidFill>
                  <a:schemeClr val="tx1"/>
                </a:solidFill>
                <a:latin typeface="Helvetica" charset="0"/>
                <a:ea typeface="Helvetica" charset="0"/>
                <a:cs typeface="Helvetica" charset="0"/>
                <a:sym typeface="Helvetica" charset="0"/>
              </a:defRPr>
            </a:lvl9pPr>
          </a:lstStyle>
          <a:p>
            <a:pPr marL="0" indent="0" eaLnBrk="1" hangingPunct="1">
              <a:spcBef>
                <a:spcPct val="20000"/>
              </a:spcBef>
              <a:defRPr/>
            </a:pPr>
            <a:r>
              <a:rPr lang="en-US" altLang="en-US" sz="1200" b="1" u="sng" dirty="0" smtClean="0">
                <a:solidFill>
                  <a:srgbClr val="002060"/>
                </a:solidFill>
                <a:latin typeface="Garamond"/>
                <a:cs typeface="Garamond"/>
              </a:rPr>
              <a:t>PARTNERS &amp; ROLES</a:t>
            </a:r>
          </a:p>
          <a:p>
            <a:pPr marL="0" indent="0" eaLnBrk="1" hangingPunct="1">
              <a:spcBef>
                <a:spcPct val="20000"/>
              </a:spcBef>
              <a:defRPr/>
            </a:pPr>
            <a:endParaRPr lang="en-US" altLang="en-US" sz="200" b="1" u="sng" dirty="0" smtClean="0">
              <a:solidFill>
                <a:srgbClr val="002060"/>
              </a:solidFill>
              <a:latin typeface="Garamond"/>
              <a:cs typeface="Garamond"/>
            </a:endParaRPr>
          </a:p>
          <a:p>
            <a:pPr marL="227013"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Japan – partner in Alaska field programs</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State of Alaska – key facilitator of AK field programs</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BP; Alaska Industry – Key partner in AK field programs</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India – potential partner in deepwater production testing</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USGS – key geologic/project development partner</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U. Texas -  lead in next phase marine </a:t>
            </a:r>
            <a:r>
              <a:rPr lang="en-US" altLang="en-US" sz="1100" dirty="0" err="1" smtClean="0">
                <a:solidFill>
                  <a:srgbClr val="000000"/>
                </a:solidFill>
                <a:latin typeface="Garamond"/>
                <a:cs typeface="Garamond"/>
              </a:rPr>
              <a:t>driling</a:t>
            </a:r>
            <a:r>
              <a:rPr lang="en-US" altLang="en-US" sz="1100" dirty="0" smtClean="0">
                <a:solidFill>
                  <a:srgbClr val="000000"/>
                </a:solidFill>
                <a:latin typeface="Garamond"/>
                <a:cs typeface="Garamond"/>
              </a:rPr>
              <a:t> program</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BOEM – key geologic partner in marine programs</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LBNL; PNNL – sample evaluation; numerical simulation</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Universities – prime contributors to climate research</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IODP – primary owner of deep drilling capabilities</a:t>
            </a:r>
          </a:p>
          <a:p>
            <a:pPr marL="227013" lvl="1" indent="-227013" eaLnBrk="1" hangingPunct="1">
              <a:spcBef>
                <a:spcPct val="20000"/>
              </a:spcBef>
              <a:buFont typeface="Arial" panose="020B0604020202020204" pitchFamily="34" charset="0"/>
              <a:buChar char="•"/>
              <a:defRPr/>
            </a:pPr>
            <a:r>
              <a:rPr lang="en-US" altLang="en-US" sz="1100" dirty="0" smtClean="0">
                <a:solidFill>
                  <a:srgbClr val="000000"/>
                </a:solidFill>
                <a:latin typeface="Garamond"/>
                <a:cs typeface="Garamond"/>
              </a:rPr>
              <a:t>S. Korea, New Zealand, others – field sampling testing</a:t>
            </a:r>
            <a:endParaRPr lang="en-US" altLang="en-US" sz="1100" dirty="0">
              <a:solidFill>
                <a:srgbClr val="000000"/>
              </a:solidFill>
              <a:latin typeface="Garamond"/>
              <a:cs typeface="Garamond"/>
            </a:endParaRPr>
          </a:p>
          <a:p>
            <a:pPr marL="685800" lvl="1" eaLnBrk="1" hangingPunct="1">
              <a:spcBef>
                <a:spcPct val="20000"/>
              </a:spcBef>
              <a:buFont typeface="Arial" panose="020B0604020202020204" pitchFamily="34" charset="0"/>
              <a:buChar char="•"/>
              <a:defRPr/>
            </a:pPr>
            <a:endParaRPr lang="en-US" altLang="en-US" sz="1200" dirty="0" smtClean="0">
              <a:solidFill>
                <a:srgbClr val="000000"/>
              </a:solidFill>
              <a:latin typeface="Garamond"/>
              <a:cs typeface="Garamond"/>
            </a:endParaRPr>
          </a:p>
        </p:txBody>
      </p:sp>
      <p:sp>
        <p:nvSpPr>
          <p:cNvPr id="20" name="Content Placeholder 4"/>
          <p:cNvSpPr txBox="1">
            <a:spLocks/>
          </p:cNvSpPr>
          <p:nvPr/>
        </p:nvSpPr>
        <p:spPr bwMode="auto">
          <a:xfrm>
            <a:off x="4572000" y="3709950"/>
            <a:ext cx="449262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defRPr>
            </a:lvl1pPr>
            <a:lvl2pPr marL="742950" indent="-285750" defTabSz="4572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defTabSz="4572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defTabSz="4572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defTabSz="4572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hangingPunct="1">
              <a:buSzTx/>
              <a:buFont typeface="Arial" panose="020B0604020202020204" pitchFamily="34" charset="0"/>
              <a:buNone/>
            </a:pPr>
            <a:r>
              <a:rPr lang="en-US" altLang="en-US" sz="1200" u="sng" dirty="0">
                <a:solidFill>
                  <a:srgbClr val="002060"/>
                </a:solidFill>
                <a:latin typeface="Garamond"/>
                <a:ea typeface="Helvetica" panose="020B0604020202020204" pitchFamily="34" charset="0"/>
                <a:cs typeface="Garamond"/>
                <a:sym typeface="Helvetica" panose="020B0604020202020204" pitchFamily="34" charset="0"/>
              </a:rPr>
              <a:t>KEY MILESTONES</a:t>
            </a:r>
          </a:p>
          <a:p>
            <a:pPr marL="171450" indent="-171450" eaLnBrk="1" hangingPunct="1">
              <a:buSzTx/>
            </a:pP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FY 16:  </a:t>
            </a:r>
            <a:r>
              <a:rPr lang="en-US" altLang="en-US" sz="1100" b="0" dirty="0">
                <a:solidFill>
                  <a:srgbClr val="000000"/>
                </a:solidFill>
                <a:latin typeface="Garamond"/>
                <a:ea typeface="Helvetica" panose="020B0604020202020204" pitchFamily="34" charset="0"/>
                <a:cs typeface="Garamond"/>
                <a:sym typeface="Helvetica" panose="020B0604020202020204" pitchFamily="34" charset="0"/>
              </a:rPr>
              <a:t>Establish viable testing program structure in </a:t>
            </a: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Alaska</a:t>
            </a:r>
            <a:endParaRPr lang="en-US" altLang="en-US" sz="1100" b="0" dirty="0">
              <a:solidFill>
                <a:srgbClr val="000000"/>
              </a:solidFill>
              <a:latin typeface="Garamond"/>
              <a:ea typeface="Helvetica" panose="020B0604020202020204" pitchFamily="34" charset="0"/>
              <a:cs typeface="Garamond"/>
              <a:sym typeface="Helvetica" panose="020B0604020202020204" pitchFamily="34" charset="0"/>
            </a:endParaRPr>
          </a:p>
          <a:p>
            <a:pPr marL="171450" indent="-171450" eaLnBrk="1" hangingPunct="1">
              <a:buSzTx/>
            </a:pP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FY 17:  Complete coring program at GC955 in GOM; Conduct stratigraphic test drilling on the ANS; Contribute to deepwater test preparation in India.</a:t>
            </a:r>
          </a:p>
          <a:p>
            <a:pPr marL="171450" indent="-171450" eaLnBrk="1" hangingPunct="1">
              <a:buSzTx/>
            </a:pP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FY 18:  Initiate long-term </a:t>
            </a:r>
            <a:r>
              <a:rPr lang="en-US" altLang="en-US" sz="1100" b="0" dirty="0">
                <a:solidFill>
                  <a:srgbClr val="000000"/>
                </a:solidFill>
                <a:latin typeface="Garamond"/>
                <a:ea typeface="Helvetica" panose="020B0604020202020204" pitchFamily="34" charset="0"/>
                <a:cs typeface="Garamond"/>
                <a:sym typeface="Helvetica" panose="020B0604020202020204" pitchFamily="34" charset="0"/>
              </a:rPr>
              <a:t>production test in AK.  </a:t>
            </a:r>
            <a:endPar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endParaRPr>
          </a:p>
          <a:p>
            <a:pPr marL="171450" indent="-171450" eaLnBrk="1" hangingPunct="1">
              <a:buSzTx/>
            </a:pP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FY 19:  Complete </a:t>
            </a:r>
            <a:r>
              <a:rPr lang="en-US" altLang="en-US" sz="1100" b="0" dirty="0">
                <a:solidFill>
                  <a:srgbClr val="000000"/>
                </a:solidFill>
                <a:latin typeface="Garamond"/>
                <a:ea typeface="Helvetica" panose="020B0604020202020204" pitchFamily="34" charset="0"/>
                <a:cs typeface="Garamond"/>
                <a:sym typeface="Helvetica" panose="020B0604020202020204" pitchFamily="34" charset="0"/>
              </a:rPr>
              <a:t>multi-site drilling and coring program in the </a:t>
            </a:r>
            <a:r>
              <a:rPr lang="en-US" altLang="en-US" sz="1100" b="0" dirty="0" err="1" smtClean="0">
                <a:solidFill>
                  <a:srgbClr val="000000"/>
                </a:solidFill>
                <a:latin typeface="Garamond"/>
                <a:ea typeface="Helvetica" panose="020B0604020202020204" pitchFamily="34" charset="0"/>
                <a:cs typeface="Garamond"/>
                <a:sym typeface="Helvetica" panose="020B0604020202020204" pitchFamily="34" charset="0"/>
              </a:rPr>
              <a:t>GoM</a:t>
            </a:r>
            <a:endParaRPr lang="en-US" altLang="en-US" sz="1100" b="0" dirty="0">
              <a:solidFill>
                <a:srgbClr val="000000"/>
              </a:solidFill>
              <a:latin typeface="Garamond"/>
              <a:ea typeface="Helvetica" panose="020B0604020202020204" pitchFamily="34" charset="0"/>
              <a:cs typeface="Garamond"/>
              <a:sym typeface="Helvetica" panose="020B0604020202020204" pitchFamily="34" charset="0"/>
            </a:endParaRPr>
          </a:p>
          <a:p>
            <a:pPr marL="171450" indent="-171450" eaLnBrk="1" hangingPunct="1">
              <a:buSzTx/>
            </a:pP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FY 20</a:t>
            </a:r>
            <a:r>
              <a:rPr lang="en-US" altLang="en-US" sz="1100" b="0" dirty="0">
                <a:solidFill>
                  <a:srgbClr val="000000"/>
                </a:solidFill>
                <a:latin typeface="Garamond"/>
                <a:ea typeface="Helvetica" panose="020B0604020202020204" pitchFamily="34" charset="0"/>
                <a:cs typeface="Garamond"/>
                <a:sym typeface="Helvetica" panose="020B0604020202020204" pitchFamily="34" charset="0"/>
              </a:rPr>
              <a:t>:  Establish as needed follow-on demonstration tests in </a:t>
            </a: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AK</a:t>
            </a:r>
            <a:endParaRPr lang="en-US" altLang="en-US" sz="1100" b="0" dirty="0">
              <a:solidFill>
                <a:srgbClr val="000000"/>
              </a:solidFill>
              <a:latin typeface="Garamond"/>
              <a:ea typeface="Helvetica" panose="020B0604020202020204" pitchFamily="34" charset="0"/>
              <a:cs typeface="Garamond"/>
            </a:endParaRPr>
          </a:p>
          <a:p>
            <a:pPr marL="171450" indent="-171450" eaLnBrk="1" hangingPunct="1">
              <a:buSzTx/>
            </a:pP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FY 25</a:t>
            </a:r>
            <a:r>
              <a:rPr lang="en-US" altLang="en-US" sz="1100" b="0" dirty="0">
                <a:solidFill>
                  <a:srgbClr val="000000"/>
                </a:solidFill>
                <a:latin typeface="Garamond"/>
                <a:ea typeface="Helvetica" panose="020B0604020202020204" pitchFamily="34" charset="0"/>
                <a:cs typeface="Garamond"/>
                <a:sym typeface="Helvetica" panose="020B0604020202020204" pitchFamily="34" charset="0"/>
              </a:rPr>
              <a:t>:  </a:t>
            </a: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Participate as possible in marine </a:t>
            </a:r>
            <a:r>
              <a:rPr lang="en-US" altLang="en-US" sz="1100" b="0" dirty="0">
                <a:solidFill>
                  <a:srgbClr val="000000"/>
                </a:solidFill>
                <a:latin typeface="Garamond"/>
                <a:ea typeface="Helvetica" panose="020B0604020202020204" pitchFamily="34" charset="0"/>
                <a:cs typeface="Garamond"/>
                <a:sym typeface="Helvetica" panose="020B0604020202020204" pitchFamily="34" charset="0"/>
              </a:rPr>
              <a:t>production </a:t>
            </a: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testing conducted by other nations.  </a:t>
            </a:r>
            <a:r>
              <a:rPr lang="en-US" altLang="en-US" sz="1100" b="0" dirty="0">
                <a:solidFill>
                  <a:srgbClr val="000000"/>
                </a:solidFill>
                <a:latin typeface="Garamond"/>
                <a:ea typeface="Helvetica" panose="020B0604020202020204" pitchFamily="34" charset="0"/>
                <a:cs typeface="Garamond"/>
                <a:sym typeface="Helvetica" panose="020B0604020202020204" pitchFamily="34" charset="0"/>
              </a:rPr>
              <a:t>Conduct resource characterization programs on the Atlantic </a:t>
            </a:r>
            <a:r>
              <a:rPr lang="en-US" altLang="en-US" sz="1100" b="0" dirty="0" smtClean="0">
                <a:solidFill>
                  <a:srgbClr val="000000"/>
                </a:solidFill>
                <a:latin typeface="Garamond"/>
                <a:ea typeface="Helvetica" panose="020B0604020202020204" pitchFamily="34" charset="0"/>
                <a:cs typeface="Garamond"/>
                <a:sym typeface="Helvetica" panose="020B0604020202020204" pitchFamily="34" charset="0"/>
              </a:rPr>
              <a:t>OCS</a:t>
            </a:r>
            <a:endParaRPr lang="en-US" altLang="en-US" sz="1100" b="0" dirty="0">
              <a:solidFill>
                <a:srgbClr val="000000"/>
              </a:solidFill>
              <a:latin typeface="Garamond"/>
              <a:ea typeface="Helvetica" panose="020B0604020202020204" pitchFamily="34" charset="0"/>
              <a:cs typeface="Garamond"/>
            </a:endParaRPr>
          </a:p>
        </p:txBody>
      </p:sp>
      <p:cxnSp>
        <p:nvCxnSpPr>
          <p:cNvPr id="21" name="Straight Connector 20"/>
          <p:cNvCxnSpPr>
            <a:cxnSpLocks noChangeShapeType="1"/>
          </p:cNvCxnSpPr>
          <p:nvPr/>
        </p:nvCxnSpPr>
        <p:spPr bwMode="auto">
          <a:xfrm>
            <a:off x="4419600" y="825462"/>
            <a:ext cx="0" cy="5257800"/>
          </a:xfrm>
          <a:prstGeom prst="line">
            <a:avLst/>
          </a:prstGeom>
          <a:noFill/>
          <a:ln w="38100">
            <a:solidFill>
              <a:schemeClr val="tx1"/>
            </a:solidFill>
            <a:bevel/>
            <a:headEnd/>
            <a:tailEnd/>
          </a:ln>
          <a:effectLst>
            <a:outerShdw blurRad="381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a:off x="228600" y="3644862"/>
            <a:ext cx="8763000" cy="0"/>
          </a:xfrm>
          <a:prstGeom prst="line">
            <a:avLst/>
          </a:prstGeom>
          <a:noFill/>
          <a:ln w="38100">
            <a:solidFill>
              <a:schemeClr val="tx1"/>
            </a:solidFill>
            <a:bevel/>
            <a:headEnd/>
            <a:tailEnd/>
          </a:ln>
          <a:effectLst>
            <a:outerShdw blurRad="38100" dist="23000" dir="5400000" rotWithShape="0">
              <a:srgbClr val="808080">
                <a:alpha val="34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15027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411" y="260268"/>
            <a:ext cx="8685691" cy="600980"/>
          </a:xfrm>
        </p:spPr>
        <p:txBody>
          <a:bodyPr>
            <a:noAutofit/>
          </a:bodyPr>
          <a:lstStyle/>
          <a:p>
            <a:r>
              <a:rPr lang="en-US" sz="3000" dirty="0" smtClean="0"/>
              <a:t>Budget and Major Accomplishments</a:t>
            </a:r>
            <a:endParaRPr lang="en-US" sz="3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14" y="1331390"/>
            <a:ext cx="4402879" cy="2787887"/>
          </a:xfrm>
          <a:prstGeom prst="rect">
            <a:avLst/>
          </a:prstGeom>
        </p:spPr>
      </p:pic>
      <p:sp>
        <p:nvSpPr>
          <p:cNvPr id="11" name="Content Placeholder 7"/>
          <p:cNvSpPr txBox="1">
            <a:spLocks/>
          </p:cNvSpPr>
          <p:nvPr/>
        </p:nvSpPr>
        <p:spPr>
          <a:xfrm>
            <a:off x="3434459" y="4568211"/>
            <a:ext cx="1557497" cy="1673743"/>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62500" lnSpcReduction="20000"/>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 typeface="Arial" pitchFamily="34" charset="0"/>
              <a:buNone/>
            </a:pPr>
            <a:r>
              <a:rPr lang="en-US" sz="1600" dirty="0" err="1" smtClean="0">
                <a:latin typeface="Garamond"/>
                <a:cs typeface="Garamond"/>
              </a:rPr>
              <a:t>GoM</a:t>
            </a:r>
            <a:r>
              <a:rPr lang="en-US" sz="1600" dirty="0" smtClean="0">
                <a:latin typeface="Garamond"/>
                <a:cs typeface="Garamond"/>
              </a:rPr>
              <a:t> JIP Leg 2 (2009)</a:t>
            </a:r>
          </a:p>
          <a:p>
            <a:pPr marL="111125" indent="-111125">
              <a:lnSpc>
                <a:spcPct val="120000"/>
              </a:lnSpc>
            </a:pPr>
            <a:r>
              <a:rPr lang="en-US" sz="1600" dirty="0" smtClean="0">
                <a:latin typeface="Garamond"/>
                <a:cs typeface="Garamond"/>
              </a:rPr>
              <a:t>Confirmed occurrence of resource-quality GH in the GOM</a:t>
            </a:r>
          </a:p>
          <a:p>
            <a:pPr marL="111125" indent="-111125">
              <a:lnSpc>
                <a:spcPct val="120000"/>
              </a:lnSpc>
            </a:pPr>
            <a:r>
              <a:rPr lang="en-US" sz="1600" dirty="0" smtClean="0">
                <a:latin typeface="Garamond"/>
                <a:cs typeface="Garamond"/>
              </a:rPr>
              <a:t>Confirmed viability of DOE-developed GH prospecting approach </a:t>
            </a:r>
          </a:p>
          <a:p>
            <a:pPr>
              <a:lnSpc>
                <a:spcPct val="120000"/>
              </a:lnSpc>
            </a:pPr>
            <a:endParaRPr lang="en-US" dirty="0">
              <a:latin typeface="Garamond"/>
              <a:cs typeface="Garamond"/>
            </a:endParaRPr>
          </a:p>
        </p:txBody>
      </p:sp>
      <p:sp>
        <p:nvSpPr>
          <p:cNvPr id="12" name="Content Placeholder 7"/>
          <p:cNvSpPr>
            <a:spLocks noGrp="1"/>
          </p:cNvSpPr>
          <p:nvPr>
            <p:ph idx="1"/>
          </p:nvPr>
        </p:nvSpPr>
        <p:spPr>
          <a:xfrm>
            <a:off x="5222615" y="2562338"/>
            <a:ext cx="3757718" cy="2328522"/>
          </a:xfrm>
        </p:spPr>
        <p:style>
          <a:lnRef idx="1">
            <a:schemeClr val="accent6"/>
          </a:lnRef>
          <a:fillRef idx="2">
            <a:schemeClr val="accent6"/>
          </a:fillRef>
          <a:effectRef idx="1">
            <a:schemeClr val="accent6"/>
          </a:effectRef>
          <a:fontRef idx="minor">
            <a:schemeClr val="dk1"/>
          </a:fontRef>
        </p:style>
        <p:txBody>
          <a:bodyPr>
            <a:normAutofit fontScale="85000" lnSpcReduction="20000"/>
          </a:bodyPr>
          <a:lstStyle/>
          <a:p>
            <a:pPr marL="0" indent="0">
              <a:buNone/>
            </a:pPr>
            <a:r>
              <a:rPr lang="en-US" sz="1700" dirty="0" smtClean="0">
                <a:latin typeface="Garamond"/>
                <a:cs typeface="Garamond"/>
              </a:rPr>
              <a:t>GH Program (2015 – 2016)</a:t>
            </a:r>
          </a:p>
          <a:p>
            <a:r>
              <a:rPr lang="en-US" sz="1700" dirty="0" smtClean="0">
                <a:latin typeface="Garamond"/>
                <a:cs typeface="Garamond"/>
              </a:rPr>
              <a:t>Initiation of new coring program in Gulf of Mexico w/ UT.  2017 and 2019 operations planned.  </a:t>
            </a:r>
          </a:p>
          <a:p>
            <a:r>
              <a:rPr lang="en-US" sz="1700" dirty="0" smtClean="0">
                <a:latin typeface="Garamond"/>
                <a:cs typeface="Garamond"/>
              </a:rPr>
              <a:t>Developing long-term testing options in Alaska with Japan, </a:t>
            </a:r>
            <a:r>
              <a:rPr lang="en-US" sz="1700" dirty="0" err="1" smtClean="0">
                <a:latin typeface="Garamond"/>
                <a:cs typeface="Garamond"/>
              </a:rPr>
              <a:t>SoA</a:t>
            </a:r>
            <a:r>
              <a:rPr lang="en-US" sz="1700" dirty="0" smtClean="0">
                <a:latin typeface="Garamond"/>
                <a:cs typeface="Garamond"/>
              </a:rPr>
              <a:t>, USGS.</a:t>
            </a:r>
          </a:p>
          <a:p>
            <a:r>
              <a:rPr lang="en-US" sz="1700" dirty="0" smtClean="0">
                <a:latin typeface="Garamond"/>
                <a:cs typeface="Garamond"/>
              </a:rPr>
              <a:t>Collaborating in the development and execution of marine drilling programs with India and Korea</a:t>
            </a:r>
          </a:p>
          <a:p>
            <a:r>
              <a:rPr lang="en-US" sz="1700" dirty="0" smtClean="0">
                <a:latin typeface="Garamond"/>
                <a:cs typeface="Garamond"/>
              </a:rPr>
              <a:t>Conducting field programs to constrain GH-global climate linkages</a:t>
            </a:r>
          </a:p>
          <a:p>
            <a:pPr marL="0" indent="0">
              <a:buNone/>
            </a:pPr>
            <a:endParaRPr lang="en-US" sz="1800" dirty="0">
              <a:latin typeface="Garamond"/>
              <a:cs typeface="Garamond"/>
            </a:endParaRPr>
          </a:p>
        </p:txBody>
      </p:sp>
      <p:sp>
        <p:nvSpPr>
          <p:cNvPr id="13" name="Content Placeholder 7"/>
          <p:cNvSpPr txBox="1">
            <a:spLocks/>
          </p:cNvSpPr>
          <p:nvPr/>
        </p:nvSpPr>
        <p:spPr>
          <a:xfrm>
            <a:off x="302557" y="4574519"/>
            <a:ext cx="1104189" cy="16674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err="1" smtClean="0">
                <a:latin typeface="Garamond"/>
                <a:cs typeface="Garamond"/>
              </a:rPr>
              <a:t>GoM</a:t>
            </a:r>
            <a:r>
              <a:rPr lang="en-US" sz="1000" dirty="0" smtClean="0">
                <a:latin typeface="Garamond"/>
                <a:cs typeface="Garamond"/>
              </a:rPr>
              <a:t> JIP Leg 1 (2005) </a:t>
            </a:r>
          </a:p>
          <a:p>
            <a:pPr marL="111125" indent="-111125"/>
            <a:r>
              <a:rPr lang="en-US" sz="1000" dirty="0" smtClean="0">
                <a:latin typeface="Garamond"/>
                <a:cs typeface="Garamond"/>
              </a:rPr>
              <a:t>Addressed issues with safe drilling through gas hydrates</a:t>
            </a:r>
            <a:endParaRPr lang="en-US" sz="1000" dirty="0">
              <a:latin typeface="Garamond"/>
              <a:cs typeface="Garamond"/>
            </a:endParaRPr>
          </a:p>
        </p:txBody>
      </p:sp>
      <p:sp>
        <p:nvSpPr>
          <p:cNvPr id="14" name="Oval 13"/>
          <p:cNvSpPr/>
          <p:nvPr/>
        </p:nvSpPr>
        <p:spPr>
          <a:xfrm>
            <a:off x="4374776" y="2787721"/>
            <a:ext cx="446517" cy="842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a:cs typeface="Garamond"/>
            </a:endParaRPr>
          </a:p>
        </p:txBody>
      </p:sp>
      <p:cxnSp>
        <p:nvCxnSpPr>
          <p:cNvPr id="15" name="Straight Arrow Connector 14"/>
          <p:cNvCxnSpPr>
            <a:endCxn id="13" idx="0"/>
          </p:cNvCxnSpPr>
          <p:nvPr/>
        </p:nvCxnSpPr>
        <p:spPr>
          <a:xfrm flipH="1">
            <a:off x="854652" y="3630684"/>
            <a:ext cx="1127408" cy="943835"/>
          </a:xfrm>
          <a:prstGeom prst="straightConnector1">
            <a:avLst/>
          </a:prstGeom>
          <a:ln w="2222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1" idx="0"/>
          </p:cNvCxnSpPr>
          <p:nvPr/>
        </p:nvCxnSpPr>
        <p:spPr>
          <a:xfrm>
            <a:off x="3156233" y="2913566"/>
            <a:ext cx="1056975" cy="1654645"/>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0"/>
          </p:cNvCxnSpPr>
          <p:nvPr/>
        </p:nvCxnSpPr>
        <p:spPr>
          <a:xfrm flipV="1">
            <a:off x="4598035" y="2636107"/>
            <a:ext cx="551018" cy="15161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682541507"/>
              </p:ext>
            </p:extLst>
          </p:nvPr>
        </p:nvGraphicFramePr>
        <p:xfrm>
          <a:off x="5222615" y="1160710"/>
          <a:ext cx="3741989" cy="1249680"/>
        </p:xfrm>
        <a:graphic>
          <a:graphicData uri="http://schemas.openxmlformats.org/drawingml/2006/table">
            <a:tbl>
              <a:tblPr>
                <a:tableStyleId>{5C22544A-7EE6-4342-B048-85BDC9FD1C3A}</a:tableStyleId>
              </a:tblPr>
              <a:tblGrid>
                <a:gridCol w="1417198"/>
                <a:gridCol w="1077461"/>
                <a:gridCol w="1247330"/>
              </a:tblGrid>
              <a:tr h="318925">
                <a:tc gridSpan="3">
                  <a:txBody>
                    <a:bodyPr/>
                    <a:lstStyle/>
                    <a:p>
                      <a:pPr marL="0" algn="ctr" defTabSz="914400" rtl="0" eaLnBrk="1" latinLnBrk="0" hangingPunct="1"/>
                      <a:r>
                        <a:rPr lang="en-US" sz="1600" b="1" kern="1200" baseline="0" dirty="0" smtClean="0">
                          <a:solidFill>
                            <a:schemeClr val="lt1"/>
                          </a:solidFill>
                          <a:latin typeface="+mn-lt"/>
                          <a:ea typeface="+mn-ea"/>
                          <a:cs typeface="+mn-cs"/>
                        </a:rPr>
                        <a:t>GH </a:t>
                      </a:r>
                      <a:r>
                        <a:rPr lang="en-US" sz="1600" b="1" kern="1200" dirty="0" smtClean="0">
                          <a:solidFill>
                            <a:schemeClr val="lt1"/>
                          </a:solidFill>
                          <a:latin typeface="+mn-lt"/>
                          <a:ea typeface="+mn-ea"/>
                          <a:cs typeface="+mn-cs"/>
                        </a:rPr>
                        <a:t>Program  Funding ($M)</a:t>
                      </a:r>
                      <a:endParaRPr lang="en-US" sz="1600" b="1" kern="1200" dirty="0">
                        <a:solidFill>
                          <a:schemeClr val="lt1"/>
                        </a:solidFill>
                        <a:latin typeface="+mn-lt"/>
                        <a:ea typeface="+mn-ea"/>
                        <a:cs typeface="+mn-cs"/>
                      </a:endParaRPr>
                    </a:p>
                  </a:txBody>
                  <a:tcPr>
                    <a:solidFill>
                      <a:schemeClr val="accent1"/>
                    </a:solidFill>
                  </a:tcPr>
                </a:tc>
                <a:tc hMerge="1">
                  <a:txBody>
                    <a:bodyPr/>
                    <a:lstStyle/>
                    <a:p>
                      <a:pPr algn="ctr"/>
                      <a:endParaRPr lang="en-US" dirty="0"/>
                    </a:p>
                  </a:txBody>
                  <a:tcPr/>
                </a:tc>
                <a:tc hMerge="1">
                  <a:txBody>
                    <a:bodyPr/>
                    <a:lstStyle/>
                    <a:p>
                      <a:pPr algn="ctr"/>
                      <a:endParaRPr lang="en-US" dirty="0"/>
                    </a:p>
                  </a:txBody>
                  <a:tcPr/>
                </a:tc>
              </a:tr>
              <a:tr h="550870">
                <a:tc>
                  <a:txBody>
                    <a:bodyPr/>
                    <a:lstStyle/>
                    <a:p>
                      <a:pPr marL="0" algn="ctr" defTabSz="914400" rtl="0" eaLnBrk="1" latinLnBrk="0" hangingPunct="1"/>
                      <a:r>
                        <a:rPr lang="en-US" sz="1600" b="1" kern="1200" dirty="0" smtClean="0">
                          <a:solidFill>
                            <a:schemeClr val="lt1"/>
                          </a:solidFill>
                          <a:latin typeface="+mn-lt"/>
                          <a:ea typeface="+mn-ea"/>
                          <a:cs typeface="+mn-cs"/>
                        </a:rPr>
                        <a:t>FY 14-FY 16 Cum.</a:t>
                      </a:r>
                      <a:endParaRPr lang="en-US" sz="1600" b="1" kern="1200" dirty="0">
                        <a:solidFill>
                          <a:schemeClr val="lt1"/>
                        </a:solidFill>
                        <a:latin typeface="+mn-lt"/>
                        <a:ea typeface="+mn-ea"/>
                        <a:cs typeface="+mn-cs"/>
                      </a:endParaRPr>
                    </a:p>
                  </a:txBody>
                  <a:tcPr>
                    <a:solidFill>
                      <a:schemeClr val="accent1"/>
                    </a:solidFill>
                  </a:tcPr>
                </a:tc>
                <a:tc>
                  <a:txBody>
                    <a:bodyPr/>
                    <a:lstStyle/>
                    <a:p>
                      <a:pPr marL="0" algn="ctr" defTabSz="914400" rtl="0" eaLnBrk="1" latinLnBrk="0" hangingPunct="1"/>
                      <a:r>
                        <a:rPr lang="en-US" sz="1600" b="1" kern="1200" dirty="0" smtClean="0">
                          <a:solidFill>
                            <a:schemeClr val="lt1"/>
                          </a:solidFill>
                          <a:latin typeface="+mn-lt"/>
                          <a:ea typeface="+mn-ea"/>
                          <a:cs typeface="+mn-cs"/>
                        </a:rPr>
                        <a:t>FY 16</a:t>
                      </a:r>
                    </a:p>
                    <a:p>
                      <a:pPr marL="0" algn="ctr" defTabSz="914400" rtl="0" eaLnBrk="1" latinLnBrk="0" hangingPunct="1"/>
                      <a:r>
                        <a:rPr lang="en-US" sz="1600" b="1" kern="1200" dirty="0" smtClean="0">
                          <a:solidFill>
                            <a:schemeClr val="lt1"/>
                          </a:solidFill>
                          <a:latin typeface="+mn-lt"/>
                          <a:ea typeface="+mn-ea"/>
                          <a:cs typeface="+mn-cs"/>
                        </a:rPr>
                        <a:t>Enacted</a:t>
                      </a:r>
                      <a:endParaRPr lang="en-US" sz="1600" b="1" kern="1200" dirty="0">
                        <a:solidFill>
                          <a:schemeClr val="lt1"/>
                        </a:solidFill>
                        <a:latin typeface="+mn-lt"/>
                        <a:ea typeface="+mn-ea"/>
                        <a:cs typeface="+mn-cs"/>
                      </a:endParaRPr>
                    </a:p>
                  </a:txBody>
                  <a:tcPr>
                    <a:solidFill>
                      <a:schemeClr val="accent1"/>
                    </a:solidFill>
                  </a:tcPr>
                </a:tc>
                <a:tc>
                  <a:txBody>
                    <a:bodyPr/>
                    <a:lstStyle/>
                    <a:p>
                      <a:pPr marL="0" algn="ctr" defTabSz="914400" rtl="0" eaLnBrk="1" latinLnBrk="0" hangingPunct="1"/>
                      <a:r>
                        <a:rPr lang="en-US" sz="1600" b="1" kern="1200" dirty="0" smtClean="0">
                          <a:solidFill>
                            <a:schemeClr val="lt1"/>
                          </a:solidFill>
                          <a:latin typeface="+mn-lt"/>
                          <a:ea typeface="+mn-ea"/>
                          <a:cs typeface="+mn-cs"/>
                        </a:rPr>
                        <a:t>FY 17</a:t>
                      </a:r>
                    </a:p>
                    <a:p>
                      <a:pPr marL="0" algn="ctr" defTabSz="914400" rtl="0" eaLnBrk="1" latinLnBrk="0" hangingPunct="1"/>
                      <a:r>
                        <a:rPr lang="en-US" sz="1600" b="1" kern="1200" dirty="0" smtClean="0">
                          <a:solidFill>
                            <a:schemeClr val="lt1"/>
                          </a:solidFill>
                          <a:latin typeface="+mn-lt"/>
                          <a:ea typeface="+mn-ea"/>
                          <a:cs typeface="+mn-cs"/>
                        </a:rPr>
                        <a:t>Request</a:t>
                      </a:r>
                      <a:endParaRPr lang="en-US" sz="1600" b="1" kern="1200" dirty="0">
                        <a:solidFill>
                          <a:schemeClr val="lt1"/>
                        </a:solidFill>
                        <a:latin typeface="+mn-lt"/>
                        <a:ea typeface="+mn-ea"/>
                        <a:cs typeface="+mn-cs"/>
                      </a:endParaRPr>
                    </a:p>
                  </a:txBody>
                  <a:tcPr>
                    <a:solidFill>
                      <a:schemeClr val="accent1"/>
                    </a:solidFill>
                  </a:tcPr>
                </a:tc>
              </a:tr>
              <a:tr h="318925">
                <a:tc>
                  <a:txBody>
                    <a:bodyPr/>
                    <a:lstStyle/>
                    <a:p>
                      <a:pPr algn="ctr"/>
                      <a:r>
                        <a:rPr lang="en-US" sz="1600" dirty="0" smtClean="0"/>
                        <a:t>42.8</a:t>
                      </a:r>
                      <a:endParaRPr lang="en-US" sz="1600" dirty="0"/>
                    </a:p>
                  </a:txBody>
                  <a:tcPr/>
                </a:tc>
                <a:tc>
                  <a:txBody>
                    <a:bodyPr/>
                    <a:lstStyle/>
                    <a:p>
                      <a:pPr algn="ctr"/>
                      <a:r>
                        <a:rPr lang="en-US" sz="1600" dirty="0" smtClean="0"/>
                        <a:t>19.8</a:t>
                      </a:r>
                      <a:endParaRPr lang="en-US" sz="1600" dirty="0"/>
                    </a:p>
                  </a:txBody>
                  <a:tcPr/>
                </a:tc>
                <a:tc>
                  <a:txBody>
                    <a:bodyPr/>
                    <a:lstStyle/>
                    <a:p>
                      <a:pPr algn="ctr"/>
                      <a:r>
                        <a:rPr lang="en-US" sz="1600" dirty="0" smtClean="0"/>
                        <a:t>2.5</a:t>
                      </a:r>
                      <a:endParaRPr lang="en-US" sz="1600" dirty="0"/>
                    </a:p>
                  </a:txBody>
                  <a:tcPr/>
                </a:tc>
              </a:tr>
            </a:tbl>
          </a:graphicData>
        </a:graphic>
      </p:graphicFrame>
      <p:sp>
        <p:nvSpPr>
          <p:cNvPr id="19" name="Content Placeholder 7"/>
          <p:cNvSpPr txBox="1">
            <a:spLocks/>
          </p:cNvSpPr>
          <p:nvPr/>
        </p:nvSpPr>
        <p:spPr>
          <a:xfrm>
            <a:off x="1557443" y="4568211"/>
            <a:ext cx="1741234" cy="1673743"/>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fontScale="92500"/>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sz="1100" dirty="0" smtClean="0">
                <a:latin typeface="Garamond"/>
                <a:cs typeface="Garamond"/>
              </a:rPr>
              <a:t>DOE-BP Milne Pt Test Well (2007) </a:t>
            </a:r>
          </a:p>
          <a:p>
            <a:pPr marL="111125" indent="-111125">
              <a:lnSpc>
                <a:spcPct val="120000"/>
              </a:lnSpc>
            </a:pPr>
            <a:r>
              <a:rPr lang="en-US" sz="1100" dirty="0" smtClean="0">
                <a:latin typeface="Garamond"/>
                <a:cs typeface="Garamond"/>
              </a:rPr>
              <a:t>Confirmed GH resources on AK north slope</a:t>
            </a:r>
          </a:p>
          <a:p>
            <a:pPr marL="111125" indent="-111125">
              <a:lnSpc>
                <a:spcPct val="120000"/>
              </a:lnSpc>
            </a:pPr>
            <a:r>
              <a:rPr lang="en-US" sz="1100" dirty="0" smtClean="0">
                <a:latin typeface="Garamond"/>
                <a:cs typeface="Garamond"/>
              </a:rPr>
              <a:t>Addressed key geophysical and petrophysical issues</a:t>
            </a:r>
          </a:p>
        </p:txBody>
      </p:sp>
      <p:cxnSp>
        <p:nvCxnSpPr>
          <p:cNvPr id="20" name="Straight Arrow Connector 19"/>
          <p:cNvCxnSpPr>
            <a:endCxn id="19" idx="0"/>
          </p:cNvCxnSpPr>
          <p:nvPr/>
        </p:nvCxnSpPr>
        <p:spPr>
          <a:xfrm>
            <a:off x="2385909" y="3630684"/>
            <a:ext cx="42151" cy="937527"/>
          </a:xfrm>
          <a:prstGeom prst="straightConnector1">
            <a:avLst/>
          </a:prstGeom>
          <a:ln w="2222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7"/>
          <p:cNvSpPr txBox="1">
            <a:spLocks/>
          </p:cNvSpPr>
          <p:nvPr/>
        </p:nvSpPr>
        <p:spPr>
          <a:xfrm>
            <a:off x="5140905" y="5041469"/>
            <a:ext cx="1909375" cy="120048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62500" lnSpcReduction="20000"/>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4538" indent="-280988"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484313"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1825625"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 typeface="Arial" pitchFamily="34" charset="0"/>
              <a:buNone/>
            </a:pPr>
            <a:r>
              <a:rPr lang="en-US" sz="1600" dirty="0" err="1" smtClean="0">
                <a:latin typeface="Garamond"/>
                <a:cs typeface="Garamond"/>
              </a:rPr>
              <a:t>Ignik</a:t>
            </a:r>
            <a:r>
              <a:rPr lang="en-US" sz="1600" dirty="0" smtClean="0">
                <a:latin typeface="Garamond"/>
                <a:cs typeface="Garamond"/>
              </a:rPr>
              <a:t> Sikumi- AK (2011/2012)</a:t>
            </a:r>
          </a:p>
          <a:p>
            <a:pPr marL="111125" indent="-111125">
              <a:lnSpc>
                <a:spcPct val="120000"/>
              </a:lnSpc>
            </a:pPr>
            <a:r>
              <a:rPr lang="en-US" sz="1600" dirty="0" smtClean="0">
                <a:latin typeface="Garamond"/>
                <a:cs typeface="Garamond"/>
              </a:rPr>
              <a:t>Field test of CO2 injection into GH reservoirs</a:t>
            </a:r>
          </a:p>
          <a:p>
            <a:pPr marL="111125" indent="-111125">
              <a:lnSpc>
                <a:spcPct val="120000"/>
              </a:lnSpc>
            </a:pPr>
            <a:r>
              <a:rPr lang="en-US" sz="1600" dirty="0" smtClean="0">
                <a:latin typeface="Garamond"/>
                <a:cs typeface="Garamond"/>
              </a:rPr>
              <a:t>Confirmed superiority of depressurization for GH production</a:t>
            </a:r>
          </a:p>
          <a:p>
            <a:pPr>
              <a:lnSpc>
                <a:spcPct val="120000"/>
              </a:lnSpc>
            </a:pPr>
            <a:endParaRPr lang="en-US" dirty="0">
              <a:latin typeface="Garamond"/>
              <a:cs typeface="Garamond"/>
            </a:endParaRPr>
          </a:p>
        </p:txBody>
      </p:sp>
      <p:cxnSp>
        <p:nvCxnSpPr>
          <p:cNvPr id="22" name="Straight Arrow Connector 21"/>
          <p:cNvCxnSpPr/>
          <p:nvPr/>
        </p:nvCxnSpPr>
        <p:spPr>
          <a:xfrm>
            <a:off x="3646603" y="3208779"/>
            <a:ext cx="2113262" cy="1848025"/>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42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200" dirty="0" smtClean="0"/>
              <a:t>Program Goals</a:t>
            </a:r>
            <a:endParaRPr lang="en-US" sz="3200" dirty="0"/>
          </a:p>
        </p:txBody>
      </p:sp>
      <p:sp>
        <p:nvSpPr>
          <p:cNvPr id="8" name="Content Placeholder 3"/>
          <p:cNvSpPr txBox="1">
            <a:spLocks/>
          </p:cNvSpPr>
          <p:nvPr/>
        </p:nvSpPr>
        <p:spPr bwMode="auto">
          <a:xfrm>
            <a:off x="177618" y="967254"/>
            <a:ext cx="5771571" cy="49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lstStyle>
            <a:lvl1pPr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MS PGothic" panose="020B0600070205080204" pitchFamily="34" charset="-128"/>
                <a:cs typeface="Calibri" panose="020F0502020204030204" pitchFamily="34" charset="0"/>
                <a:sym typeface="Calibri" panose="020F0502020204030204" pitchFamily="34" charset="0"/>
              </a:defRPr>
            </a:lvl1pPr>
            <a:lvl2pPr marL="460375" indent="-230188"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hangingPunct="0">
              <a:spcBef>
                <a:spcPts val="600"/>
              </a:spcBef>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ts val="600"/>
              </a:spcBef>
              <a:spcAft>
                <a:spcPct val="0"/>
              </a:spcAft>
              <a:buSzPct val="100000"/>
              <a:buFont typeface="Arial" panose="020B0604020202020204" pitchFamily="34" charset="0"/>
              <a:buChar char="»"/>
              <a:defRPr sz="26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hangingPunct="1">
              <a:spcBef>
                <a:spcPts val="400"/>
              </a:spcBef>
              <a:buSzTx/>
              <a:buFontTx/>
              <a:buNone/>
            </a:pPr>
            <a:r>
              <a:rPr lang="en-US" altLang="en-US" sz="1600" dirty="0" smtClean="0">
                <a:ea typeface="Calibri" panose="020F0502020204030204" pitchFamily="34" charset="0"/>
                <a:cs typeface="Helvetica" panose="020B0604020202020204" pitchFamily="34" charset="0"/>
              </a:rPr>
              <a:t>Current Program Goals Established with 2006  Interagency Roadmap </a:t>
            </a:r>
            <a:r>
              <a:rPr lang="en-US" altLang="en-US" sz="1400" b="0" i="1" dirty="0" smtClean="0">
                <a:ea typeface="Calibri" panose="020F0502020204030204" pitchFamily="34" charset="0"/>
                <a:cs typeface="Helvetica" panose="020B0604020202020204" pitchFamily="34" charset="0"/>
              </a:rPr>
              <a:t>(</a:t>
            </a:r>
            <a:r>
              <a:rPr lang="en-US" altLang="en-US" sz="1200" b="0" i="1" dirty="0" smtClean="0">
                <a:ea typeface="Calibri" panose="020F0502020204030204" pitchFamily="34" charset="0"/>
                <a:cs typeface="Helvetica" panose="020B0604020202020204" pitchFamily="34" charset="0"/>
              </a:rPr>
              <a:t>assumed </a:t>
            </a:r>
            <a:r>
              <a:rPr lang="en-US" altLang="en-US" sz="1200" b="0" i="1" dirty="0">
                <a:ea typeface="Calibri" panose="020F0502020204030204" pitchFamily="34" charset="0"/>
                <a:cs typeface="Helvetica" panose="020B0604020202020204" pitchFamily="34" charset="0"/>
              </a:rPr>
              <a:t>funding at </a:t>
            </a:r>
            <a:r>
              <a:rPr lang="en-US" altLang="en-US" sz="1200" b="0" i="1" dirty="0" smtClean="0">
                <a:ea typeface="Calibri" panose="020F0502020204030204" pitchFamily="34" charset="0"/>
                <a:cs typeface="Helvetica" panose="020B0604020202020204" pitchFamily="34" charset="0"/>
              </a:rPr>
              <a:t>auth. </a:t>
            </a:r>
            <a:r>
              <a:rPr lang="en-US" altLang="en-US" sz="1200" b="0" i="1" dirty="0">
                <a:ea typeface="Calibri" panose="020F0502020204030204" pitchFamily="34" charset="0"/>
                <a:cs typeface="Helvetica" panose="020B0604020202020204" pitchFamily="34" charset="0"/>
              </a:rPr>
              <a:t>l</a:t>
            </a:r>
            <a:r>
              <a:rPr lang="en-US" altLang="en-US" sz="1200" b="0" i="1" dirty="0" smtClean="0">
                <a:ea typeface="Calibri" panose="020F0502020204030204" pitchFamily="34" charset="0"/>
                <a:cs typeface="Helvetica" panose="020B0604020202020204" pitchFamily="34" charset="0"/>
              </a:rPr>
              <a:t>evels</a:t>
            </a:r>
            <a:r>
              <a:rPr lang="en-US" altLang="en-US" sz="1600" b="0" i="1" dirty="0">
                <a:ea typeface="Calibri" panose="020F0502020204030204" pitchFamily="34" charset="0"/>
                <a:cs typeface="Helvetica" panose="020B0604020202020204" pitchFamily="34" charset="0"/>
              </a:rPr>
              <a:t>)</a:t>
            </a:r>
            <a:endParaRPr lang="en-US" altLang="en-US" sz="1600" b="0" i="1" dirty="0" smtClean="0">
              <a:ea typeface="Calibri" panose="020F0502020204030204" pitchFamily="34" charset="0"/>
              <a:cs typeface="Helvetica" panose="020B0604020202020204" pitchFamily="34" charset="0"/>
            </a:endParaRPr>
          </a:p>
          <a:p>
            <a:pPr eaLnBrk="1" hangingPunct="1">
              <a:spcBef>
                <a:spcPts val="400"/>
              </a:spcBef>
              <a:buSzTx/>
              <a:buFontTx/>
              <a:buNone/>
            </a:pPr>
            <a:endParaRPr lang="en-US" altLang="en-US" sz="800" u="sng" dirty="0">
              <a:ea typeface="Calibri" panose="020F0502020204030204" pitchFamily="34" charset="0"/>
              <a:cs typeface="Helvetica" panose="020B0604020202020204" pitchFamily="34" charset="0"/>
            </a:endParaRPr>
          </a:p>
          <a:p>
            <a:pPr eaLnBrk="1" hangingPunct="1">
              <a:spcBef>
                <a:spcPts val="400"/>
              </a:spcBef>
              <a:buSzTx/>
              <a:buFontTx/>
              <a:buNone/>
            </a:pPr>
            <a:r>
              <a:rPr lang="en-US" altLang="en-US" sz="1600" dirty="0" smtClean="0">
                <a:ea typeface="Calibri" panose="020F0502020204030204" pitchFamily="34" charset="0"/>
                <a:cs typeface="Helvetica" panose="020B0604020202020204" pitchFamily="34" charset="0"/>
              </a:rPr>
              <a:t>Goals continually refined via</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Federal Advisory Committee (</a:t>
            </a:r>
            <a:r>
              <a:rPr lang="en-US" altLang="en-US" sz="1400" b="0" dirty="0" smtClean="0">
                <a:ea typeface="Calibri" panose="020F0502020204030204" pitchFamily="34" charset="0"/>
                <a:cs typeface="Helvetica" panose="020B0604020202020204" pitchFamily="34" charset="0"/>
              </a:rPr>
              <a:t>~ every 9 months)</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Interagency Technical Coordination Team (Bi-annual)</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National Academies Reviews (2005 &amp; 2010)</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DOE QTR (2015)</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Secretary of Energy Advisory Board (2016)</a:t>
            </a:r>
          </a:p>
          <a:p>
            <a:pPr eaLnBrk="1" hangingPunct="1">
              <a:spcBef>
                <a:spcPts val="400"/>
              </a:spcBef>
              <a:buSzTx/>
              <a:buNone/>
            </a:pPr>
            <a:endParaRPr lang="en-US" altLang="en-US" sz="800" b="0" dirty="0">
              <a:ea typeface="Calibri" panose="020F0502020204030204" pitchFamily="34" charset="0"/>
              <a:cs typeface="Helvetica" panose="020B0604020202020204" pitchFamily="34" charset="0"/>
            </a:endParaRPr>
          </a:p>
          <a:p>
            <a:pPr eaLnBrk="1" hangingPunct="1">
              <a:spcBef>
                <a:spcPts val="400"/>
              </a:spcBef>
              <a:buSzTx/>
              <a:buFontTx/>
              <a:buNone/>
            </a:pPr>
            <a:r>
              <a:rPr lang="en-US" altLang="en-US" sz="1400" dirty="0" smtClean="0">
                <a:ea typeface="Calibri" panose="020F0502020204030204" pitchFamily="34" charset="0"/>
                <a:cs typeface="Helvetica" panose="020B0604020202020204" pitchFamily="34" charset="0"/>
              </a:rPr>
              <a:t>NEAR-TERM GOALS (2020)</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Demonstrate long-term Technical Recoverability (Alaska)</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Confirm Gulf of Mexico Resource Assessment</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Continue International Collaborations</a:t>
            </a:r>
            <a:endParaRPr lang="en-US" altLang="en-US" sz="1400" b="0" dirty="0">
              <a:ea typeface="Calibri" panose="020F0502020204030204" pitchFamily="34" charset="0"/>
              <a:cs typeface="Helvetica" panose="020B0604020202020204" pitchFamily="34" charset="0"/>
            </a:endParaRPr>
          </a:p>
          <a:p>
            <a:pPr eaLnBrk="1" hangingPunct="1">
              <a:spcBef>
                <a:spcPts val="400"/>
              </a:spcBef>
              <a:buSzTx/>
              <a:buFontTx/>
              <a:buNone/>
            </a:pPr>
            <a:endParaRPr lang="en-US" altLang="en-US" sz="300" dirty="0">
              <a:ea typeface="Calibri" panose="020F0502020204030204" pitchFamily="34" charset="0"/>
              <a:cs typeface="Helvetica" panose="020B0604020202020204" pitchFamily="34" charset="0"/>
            </a:endParaRPr>
          </a:p>
          <a:p>
            <a:pPr eaLnBrk="1" hangingPunct="1">
              <a:spcBef>
                <a:spcPts val="400"/>
              </a:spcBef>
              <a:buSzTx/>
              <a:buFontTx/>
              <a:buNone/>
            </a:pPr>
            <a:r>
              <a:rPr lang="en-US" altLang="en-US" sz="1400" dirty="0" smtClean="0">
                <a:ea typeface="Calibri" panose="020F0502020204030204" pitchFamily="34" charset="0"/>
                <a:cs typeface="Helvetica" panose="020B0604020202020204" pitchFamily="34" charset="0"/>
              </a:rPr>
              <a:t>LONG-TERM GOALS (2025</a:t>
            </a:r>
            <a:r>
              <a:rPr lang="en-US" altLang="en-US" sz="1400" dirty="0">
                <a:ea typeface="Calibri" panose="020F0502020204030204" pitchFamily="34" charset="0"/>
                <a:cs typeface="Helvetica" panose="020B0604020202020204" pitchFamily="34" charset="0"/>
              </a:rPr>
              <a:t>)</a:t>
            </a:r>
            <a:r>
              <a:rPr lang="en-US" altLang="en-US" sz="1400" dirty="0" smtClean="0">
                <a:ea typeface="Calibri" panose="020F0502020204030204" pitchFamily="34" charset="0"/>
                <a:cs typeface="Helvetica" panose="020B0604020202020204" pitchFamily="34" charset="0"/>
              </a:rPr>
              <a:t> </a:t>
            </a:r>
            <a:r>
              <a:rPr lang="en-US" altLang="en-US" sz="1400" dirty="0">
                <a:ea typeface="Calibri" panose="020F0502020204030204" pitchFamily="34" charset="0"/>
                <a:cs typeface="Helvetica" panose="020B0604020202020204" pitchFamily="34" charset="0"/>
              </a:rPr>
              <a:t>	</a:t>
            </a:r>
            <a:endParaRPr lang="en-US" altLang="en-US" sz="1400" dirty="0" smtClean="0">
              <a:ea typeface="Calibri" panose="020F0502020204030204" pitchFamily="34" charset="0"/>
              <a:cs typeface="Helvetica" panose="020B0604020202020204" pitchFamily="34" charset="0"/>
            </a:endParaRP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Confirm scale of US resource base (+ Atlantic)</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Demonstrate Production Approach (Alaska + International)</a:t>
            </a:r>
          </a:p>
          <a:p>
            <a:pPr marL="171450" indent="-171450" eaLnBrk="1" hangingPunct="1">
              <a:spcBef>
                <a:spcPts val="400"/>
              </a:spcBef>
              <a:buSzTx/>
            </a:pPr>
            <a:r>
              <a:rPr lang="en-US" altLang="en-US" sz="1400" b="0" dirty="0" smtClean="0">
                <a:ea typeface="Calibri" panose="020F0502020204030204" pitchFamily="34" charset="0"/>
                <a:cs typeface="Helvetica" panose="020B0604020202020204" pitchFamily="34" charset="0"/>
              </a:rPr>
              <a:t>Consensus view on GH/Climate linkages via field programs + modeling</a:t>
            </a:r>
            <a:endParaRPr lang="en-US" altLang="en-US" sz="1400" b="0" dirty="0">
              <a:ea typeface="Calibri" panose="020F0502020204030204" pitchFamily="34" charset="0"/>
              <a:cs typeface="Helvetica" panose="020B0604020202020204" pitchFamily="34" charset="0"/>
            </a:endParaRPr>
          </a:p>
        </p:txBody>
      </p:sp>
      <p:pic>
        <p:nvPicPr>
          <p:cNvPr id="9" name="Picture 6" descr="roadmap"/>
          <p:cNvPicPr>
            <a:picLocks noChangeAspect="1" noChangeArrowheads="1"/>
          </p:cNvPicPr>
          <p:nvPr/>
        </p:nvPicPr>
        <p:blipFill>
          <a:blip r:embed="rId3" cstate="print"/>
          <a:srcRect/>
          <a:stretch>
            <a:fillRect/>
          </a:stretch>
        </p:blipFill>
        <p:spPr bwMode="auto">
          <a:xfrm>
            <a:off x="5244595" y="1277658"/>
            <a:ext cx="2231853" cy="2871983"/>
          </a:xfrm>
          <a:prstGeom prst="rect">
            <a:avLst/>
          </a:prstGeom>
          <a:noFill/>
          <a:ln w="3175">
            <a:solidFill>
              <a:srgbClr val="000000"/>
            </a:solidFill>
            <a:miter lim="800000"/>
            <a:headEnd/>
            <a:tailEnd/>
          </a:ln>
          <a:effectLst/>
        </p:spPr>
      </p:pic>
      <p:pic>
        <p:nvPicPr>
          <p:cNvPr id="10" name="Picture 10"/>
          <p:cNvPicPr>
            <a:picLocks noChangeAspect="1" noChangeArrowheads="1"/>
          </p:cNvPicPr>
          <p:nvPr/>
        </p:nvPicPr>
        <p:blipFill>
          <a:blip r:embed="rId4"/>
          <a:srcRect/>
          <a:stretch>
            <a:fillRect/>
          </a:stretch>
        </p:blipFill>
        <p:spPr bwMode="auto">
          <a:xfrm>
            <a:off x="7622653" y="3109977"/>
            <a:ext cx="1330558" cy="21042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5574059" y="4061996"/>
            <a:ext cx="1572924" cy="1997576"/>
          </a:xfrm>
          <a:prstGeom prst="rect">
            <a:avLst/>
          </a:prstGeom>
          <a:ln>
            <a:solidFill>
              <a:schemeClr val="tx1"/>
            </a:solidFill>
          </a:ln>
        </p:spPr>
      </p:pic>
      <p:pic>
        <p:nvPicPr>
          <p:cNvPr id="12" name="Picture 2"/>
          <p:cNvPicPr>
            <a:picLocks noChangeAspect="1" noChangeArrowheads="1"/>
          </p:cNvPicPr>
          <p:nvPr/>
        </p:nvPicPr>
        <p:blipFill>
          <a:blip r:embed="rId6" cstate="print"/>
          <a:srcRect l="7482" t="7805" r="-4390"/>
          <a:stretch>
            <a:fillRect/>
          </a:stretch>
        </p:blipFill>
        <p:spPr bwMode="auto">
          <a:xfrm>
            <a:off x="7378743" y="1313680"/>
            <a:ext cx="1336506" cy="1760275"/>
          </a:xfrm>
          <a:prstGeom prst="rect">
            <a:avLst/>
          </a:prstGeom>
          <a:noFill/>
          <a:ln w="9525">
            <a:solidFill>
              <a:schemeClr val="tx1"/>
            </a:solidFill>
            <a:miter lim="800000"/>
            <a:headEnd/>
            <a:tailEnd/>
          </a:ln>
        </p:spPr>
      </p:pic>
      <p:pic>
        <p:nvPicPr>
          <p:cNvPr id="13" name="Picture 12"/>
          <p:cNvPicPr>
            <a:picLocks noChangeAspect="1"/>
          </p:cNvPicPr>
          <p:nvPr/>
        </p:nvPicPr>
        <p:blipFill>
          <a:blip r:embed="rId7"/>
          <a:stretch>
            <a:fillRect/>
          </a:stretch>
        </p:blipFill>
        <p:spPr>
          <a:xfrm>
            <a:off x="6979727" y="4931247"/>
            <a:ext cx="993440" cy="1244927"/>
          </a:xfrm>
          <a:prstGeom prst="rect">
            <a:avLst/>
          </a:prstGeom>
          <a:ln>
            <a:solidFill>
              <a:schemeClr val="tx1"/>
            </a:solidFill>
          </a:ln>
        </p:spPr>
      </p:pic>
    </p:spTree>
    <p:extLst>
      <p:ext uri="{BB962C8B-B14F-4D97-AF65-F5344CB8AC3E}">
        <p14:creationId xmlns:p14="http://schemas.microsoft.com/office/powerpoint/2010/main" val="178290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200" dirty="0" smtClean="0"/>
              <a:t>Technology Development Schedule</a:t>
            </a:r>
            <a:endParaRPr lang="en-US" sz="3200" dirty="0"/>
          </a:p>
        </p:txBody>
      </p:sp>
      <p:cxnSp>
        <p:nvCxnSpPr>
          <p:cNvPr id="14" name="Straight Connector 13"/>
          <p:cNvCxnSpPr/>
          <p:nvPr/>
        </p:nvCxnSpPr>
        <p:spPr>
          <a:xfrm flipV="1">
            <a:off x="456534" y="5506144"/>
            <a:ext cx="8060076" cy="2"/>
          </a:xfrm>
          <a:prstGeom prst="line">
            <a:avLst/>
          </a:prstGeom>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57200"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224337"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962365"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2689457"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3419583"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157610"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895636"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8517276"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5623388"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6373402"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7092594" y="5321211"/>
            <a:ext cx="0" cy="184935"/>
          </a:xfrm>
          <a:prstGeom prst="line">
            <a:avLst/>
          </a:prstGeom>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7842607" y="5321211"/>
            <a:ext cx="0" cy="184935"/>
          </a:xfrm>
          <a:prstGeom prst="line">
            <a:avLst/>
          </a:prstGeom>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238017" y="5541426"/>
            <a:ext cx="534257" cy="276999"/>
          </a:xfrm>
          <a:prstGeom prst="rect">
            <a:avLst/>
          </a:prstGeom>
          <a:noFill/>
        </p:spPr>
        <p:txBody>
          <a:bodyPr wrap="square" rtlCol="0">
            <a:spAutoFit/>
          </a:bodyPr>
          <a:lstStyle/>
          <a:p>
            <a:r>
              <a:rPr lang="en-US" sz="1200" dirty="0" smtClean="0">
                <a:solidFill>
                  <a:prstClr val="black"/>
                </a:solidFill>
              </a:rPr>
              <a:t>2014</a:t>
            </a:r>
            <a:endParaRPr lang="en-US" sz="1200" dirty="0">
              <a:solidFill>
                <a:prstClr val="black"/>
              </a:solidFill>
            </a:endParaRPr>
          </a:p>
        </p:txBody>
      </p:sp>
      <p:sp>
        <p:nvSpPr>
          <p:cNvPr id="28" name="TextBox 27"/>
          <p:cNvSpPr txBox="1"/>
          <p:nvPr/>
        </p:nvSpPr>
        <p:spPr>
          <a:xfrm>
            <a:off x="988029" y="5541426"/>
            <a:ext cx="534257" cy="276999"/>
          </a:xfrm>
          <a:prstGeom prst="rect">
            <a:avLst/>
          </a:prstGeom>
          <a:noFill/>
        </p:spPr>
        <p:txBody>
          <a:bodyPr wrap="square" rtlCol="0">
            <a:spAutoFit/>
          </a:bodyPr>
          <a:lstStyle/>
          <a:p>
            <a:r>
              <a:rPr lang="en-US" sz="1200" dirty="0" smtClean="0">
                <a:solidFill>
                  <a:prstClr val="black"/>
                </a:solidFill>
              </a:rPr>
              <a:t>2015</a:t>
            </a:r>
            <a:endParaRPr lang="en-US" sz="1200" dirty="0">
              <a:solidFill>
                <a:prstClr val="black"/>
              </a:solidFill>
            </a:endParaRPr>
          </a:p>
        </p:txBody>
      </p:sp>
      <p:sp>
        <p:nvSpPr>
          <p:cNvPr id="29" name="TextBox 28"/>
          <p:cNvSpPr txBox="1"/>
          <p:nvPr/>
        </p:nvSpPr>
        <p:spPr>
          <a:xfrm>
            <a:off x="1736268" y="5541426"/>
            <a:ext cx="534257" cy="276999"/>
          </a:xfrm>
          <a:prstGeom prst="rect">
            <a:avLst/>
          </a:prstGeom>
          <a:noFill/>
        </p:spPr>
        <p:txBody>
          <a:bodyPr wrap="square" rtlCol="0">
            <a:spAutoFit/>
          </a:bodyPr>
          <a:lstStyle/>
          <a:p>
            <a:r>
              <a:rPr lang="en-US" sz="1200" dirty="0" smtClean="0">
                <a:solidFill>
                  <a:prstClr val="black"/>
                </a:solidFill>
              </a:rPr>
              <a:t>2016</a:t>
            </a:r>
            <a:endParaRPr lang="en-US" sz="1200" dirty="0">
              <a:solidFill>
                <a:prstClr val="black"/>
              </a:solidFill>
            </a:endParaRPr>
          </a:p>
        </p:txBody>
      </p:sp>
      <p:sp>
        <p:nvSpPr>
          <p:cNvPr id="30" name="TextBox 29"/>
          <p:cNvSpPr txBox="1"/>
          <p:nvPr/>
        </p:nvSpPr>
        <p:spPr>
          <a:xfrm>
            <a:off x="3155218" y="5541426"/>
            <a:ext cx="534257" cy="276999"/>
          </a:xfrm>
          <a:prstGeom prst="rect">
            <a:avLst/>
          </a:prstGeom>
          <a:noFill/>
        </p:spPr>
        <p:txBody>
          <a:bodyPr wrap="square" rtlCol="0">
            <a:spAutoFit/>
          </a:bodyPr>
          <a:lstStyle/>
          <a:p>
            <a:r>
              <a:rPr lang="en-US" sz="1200" dirty="0" smtClean="0">
                <a:solidFill>
                  <a:prstClr val="black"/>
                </a:solidFill>
              </a:rPr>
              <a:t>2018</a:t>
            </a:r>
            <a:endParaRPr lang="en-US" sz="1200" dirty="0">
              <a:solidFill>
                <a:prstClr val="black"/>
              </a:solidFill>
            </a:endParaRPr>
          </a:p>
        </p:txBody>
      </p:sp>
      <p:sp>
        <p:nvSpPr>
          <p:cNvPr id="31" name="TextBox 30"/>
          <p:cNvSpPr txBox="1"/>
          <p:nvPr/>
        </p:nvSpPr>
        <p:spPr>
          <a:xfrm>
            <a:off x="2466393" y="5541426"/>
            <a:ext cx="534257" cy="276999"/>
          </a:xfrm>
          <a:prstGeom prst="rect">
            <a:avLst/>
          </a:prstGeom>
          <a:noFill/>
        </p:spPr>
        <p:txBody>
          <a:bodyPr wrap="square" rtlCol="0">
            <a:spAutoFit/>
          </a:bodyPr>
          <a:lstStyle/>
          <a:p>
            <a:r>
              <a:rPr lang="en-US" sz="1200" dirty="0" smtClean="0">
                <a:solidFill>
                  <a:prstClr val="black"/>
                </a:solidFill>
              </a:rPr>
              <a:t>2017</a:t>
            </a:r>
            <a:endParaRPr lang="en-US" sz="1200" dirty="0">
              <a:solidFill>
                <a:prstClr val="black"/>
              </a:solidFill>
            </a:endParaRPr>
          </a:p>
        </p:txBody>
      </p:sp>
      <p:sp>
        <p:nvSpPr>
          <p:cNvPr id="32" name="TextBox 31"/>
          <p:cNvSpPr txBox="1"/>
          <p:nvPr/>
        </p:nvSpPr>
        <p:spPr>
          <a:xfrm>
            <a:off x="3923405" y="5541426"/>
            <a:ext cx="534257" cy="276999"/>
          </a:xfrm>
          <a:prstGeom prst="rect">
            <a:avLst/>
          </a:prstGeom>
          <a:noFill/>
        </p:spPr>
        <p:txBody>
          <a:bodyPr wrap="square" rtlCol="0">
            <a:spAutoFit/>
          </a:bodyPr>
          <a:lstStyle/>
          <a:p>
            <a:r>
              <a:rPr lang="en-US" sz="1200" dirty="0" smtClean="0">
                <a:solidFill>
                  <a:prstClr val="black"/>
                </a:solidFill>
              </a:rPr>
              <a:t>2019</a:t>
            </a:r>
            <a:endParaRPr lang="en-US" sz="1200" dirty="0">
              <a:solidFill>
                <a:prstClr val="black"/>
              </a:solidFill>
            </a:endParaRPr>
          </a:p>
        </p:txBody>
      </p:sp>
      <p:sp>
        <p:nvSpPr>
          <p:cNvPr id="33" name="TextBox 32"/>
          <p:cNvSpPr txBox="1"/>
          <p:nvPr/>
        </p:nvSpPr>
        <p:spPr>
          <a:xfrm>
            <a:off x="5356259" y="5541426"/>
            <a:ext cx="534257" cy="276999"/>
          </a:xfrm>
          <a:prstGeom prst="rect">
            <a:avLst/>
          </a:prstGeom>
          <a:noFill/>
        </p:spPr>
        <p:txBody>
          <a:bodyPr wrap="square" rtlCol="0">
            <a:spAutoFit/>
          </a:bodyPr>
          <a:lstStyle/>
          <a:p>
            <a:r>
              <a:rPr lang="en-US" sz="1200" dirty="0" smtClean="0">
                <a:solidFill>
                  <a:prstClr val="black"/>
                </a:solidFill>
              </a:rPr>
              <a:t>2021</a:t>
            </a:r>
            <a:endParaRPr lang="en-US" sz="1200" dirty="0">
              <a:solidFill>
                <a:prstClr val="black"/>
              </a:solidFill>
            </a:endParaRPr>
          </a:p>
        </p:txBody>
      </p:sp>
      <p:sp>
        <p:nvSpPr>
          <p:cNvPr id="34" name="TextBox 33"/>
          <p:cNvSpPr txBox="1"/>
          <p:nvPr/>
        </p:nvSpPr>
        <p:spPr>
          <a:xfrm>
            <a:off x="4661431" y="5541426"/>
            <a:ext cx="534257" cy="276999"/>
          </a:xfrm>
          <a:prstGeom prst="rect">
            <a:avLst/>
          </a:prstGeom>
          <a:noFill/>
        </p:spPr>
        <p:txBody>
          <a:bodyPr wrap="square" rtlCol="0">
            <a:spAutoFit/>
          </a:bodyPr>
          <a:lstStyle/>
          <a:p>
            <a:r>
              <a:rPr lang="en-US" sz="1200" dirty="0" smtClean="0">
                <a:solidFill>
                  <a:prstClr val="black"/>
                </a:solidFill>
              </a:rPr>
              <a:t>2020</a:t>
            </a:r>
            <a:endParaRPr lang="en-US" sz="1200" dirty="0">
              <a:solidFill>
                <a:prstClr val="black"/>
              </a:solidFill>
            </a:endParaRPr>
          </a:p>
        </p:txBody>
      </p:sp>
      <p:sp>
        <p:nvSpPr>
          <p:cNvPr id="35" name="TextBox 34"/>
          <p:cNvSpPr txBox="1"/>
          <p:nvPr/>
        </p:nvSpPr>
        <p:spPr>
          <a:xfrm>
            <a:off x="6147487" y="5541426"/>
            <a:ext cx="534257" cy="276999"/>
          </a:xfrm>
          <a:prstGeom prst="rect">
            <a:avLst/>
          </a:prstGeom>
          <a:noFill/>
        </p:spPr>
        <p:txBody>
          <a:bodyPr wrap="square" rtlCol="0">
            <a:spAutoFit/>
          </a:bodyPr>
          <a:lstStyle/>
          <a:p>
            <a:r>
              <a:rPr lang="en-US" sz="1200" dirty="0" smtClean="0">
                <a:solidFill>
                  <a:prstClr val="black"/>
                </a:solidFill>
              </a:rPr>
              <a:t>2022</a:t>
            </a:r>
            <a:endParaRPr lang="en-US" sz="1200" dirty="0">
              <a:solidFill>
                <a:prstClr val="black"/>
              </a:solidFill>
            </a:endParaRPr>
          </a:p>
        </p:txBody>
      </p:sp>
      <p:sp>
        <p:nvSpPr>
          <p:cNvPr id="36" name="TextBox 35"/>
          <p:cNvSpPr txBox="1"/>
          <p:nvPr/>
        </p:nvSpPr>
        <p:spPr>
          <a:xfrm>
            <a:off x="6857793" y="5541426"/>
            <a:ext cx="534257" cy="276999"/>
          </a:xfrm>
          <a:prstGeom prst="rect">
            <a:avLst/>
          </a:prstGeom>
          <a:noFill/>
        </p:spPr>
        <p:txBody>
          <a:bodyPr wrap="square" rtlCol="0">
            <a:spAutoFit/>
          </a:bodyPr>
          <a:lstStyle/>
          <a:p>
            <a:r>
              <a:rPr lang="en-US" sz="1200" dirty="0" smtClean="0">
                <a:solidFill>
                  <a:prstClr val="black"/>
                </a:solidFill>
              </a:rPr>
              <a:t>2023</a:t>
            </a:r>
            <a:endParaRPr lang="en-US" sz="1200" dirty="0">
              <a:solidFill>
                <a:prstClr val="black"/>
              </a:solidFill>
            </a:endParaRPr>
          </a:p>
        </p:txBody>
      </p:sp>
      <p:sp>
        <p:nvSpPr>
          <p:cNvPr id="37" name="TextBox 36"/>
          <p:cNvSpPr txBox="1"/>
          <p:nvPr/>
        </p:nvSpPr>
        <p:spPr>
          <a:xfrm>
            <a:off x="7595362" y="5541426"/>
            <a:ext cx="534257" cy="276999"/>
          </a:xfrm>
          <a:prstGeom prst="rect">
            <a:avLst/>
          </a:prstGeom>
          <a:noFill/>
        </p:spPr>
        <p:txBody>
          <a:bodyPr wrap="square" rtlCol="0">
            <a:spAutoFit/>
          </a:bodyPr>
          <a:lstStyle/>
          <a:p>
            <a:r>
              <a:rPr lang="en-US" sz="1200" dirty="0" smtClean="0">
                <a:solidFill>
                  <a:prstClr val="black"/>
                </a:solidFill>
              </a:rPr>
              <a:t>2024</a:t>
            </a:r>
            <a:endParaRPr lang="en-US" sz="1200" dirty="0">
              <a:solidFill>
                <a:prstClr val="black"/>
              </a:solidFill>
            </a:endParaRPr>
          </a:p>
        </p:txBody>
      </p:sp>
      <p:sp>
        <p:nvSpPr>
          <p:cNvPr id="38" name="TextBox 37"/>
          <p:cNvSpPr txBox="1"/>
          <p:nvPr/>
        </p:nvSpPr>
        <p:spPr>
          <a:xfrm>
            <a:off x="8305668" y="5541426"/>
            <a:ext cx="534257" cy="276999"/>
          </a:xfrm>
          <a:prstGeom prst="rect">
            <a:avLst/>
          </a:prstGeom>
          <a:noFill/>
        </p:spPr>
        <p:txBody>
          <a:bodyPr wrap="square" rtlCol="0">
            <a:spAutoFit/>
          </a:bodyPr>
          <a:lstStyle/>
          <a:p>
            <a:r>
              <a:rPr lang="en-US" sz="1200" dirty="0" smtClean="0">
                <a:solidFill>
                  <a:prstClr val="black"/>
                </a:solidFill>
              </a:rPr>
              <a:t>2025</a:t>
            </a:r>
            <a:endParaRPr lang="en-US" sz="1200" dirty="0">
              <a:solidFill>
                <a:prstClr val="black"/>
              </a:solidFill>
            </a:endParaRPr>
          </a:p>
        </p:txBody>
      </p:sp>
      <p:sp>
        <p:nvSpPr>
          <p:cNvPr id="39" name="Right Arrow 38"/>
          <p:cNvSpPr/>
          <p:nvPr/>
        </p:nvSpPr>
        <p:spPr>
          <a:xfrm>
            <a:off x="458242" y="3138542"/>
            <a:ext cx="8058368" cy="421241"/>
          </a:xfrm>
          <a:prstGeom prst="righ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TextBox 39"/>
          <p:cNvSpPr txBox="1"/>
          <p:nvPr/>
        </p:nvSpPr>
        <p:spPr>
          <a:xfrm>
            <a:off x="662897" y="3498179"/>
            <a:ext cx="7968355" cy="646331"/>
          </a:xfrm>
          <a:prstGeom prst="rect">
            <a:avLst/>
          </a:prstGeom>
          <a:noFill/>
        </p:spPr>
        <p:txBody>
          <a:bodyPr wrap="square" rtlCol="0">
            <a:spAutoFit/>
          </a:bodyPr>
          <a:lstStyle/>
          <a:p>
            <a:r>
              <a:rPr lang="en-US" b="1" dirty="0" smtClean="0">
                <a:solidFill>
                  <a:prstClr val="black"/>
                </a:solidFill>
              </a:rPr>
              <a:t>Exploration &amp; Production Technology </a:t>
            </a:r>
            <a:r>
              <a:rPr lang="en-US" dirty="0" smtClean="0">
                <a:solidFill>
                  <a:prstClr val="black"/>
                </a:solidFill>
              </a:rPr>
              <a:t>– geophysics, experimentation, simulation, field production tests, International collaborations </a:t>
            </a:r>
            <a:endParaRPr lang="en-US" dirty="0">
              <a:solidFill>
                <a:prstClr val="black"/>
              </a:solidFill>
            </a:endParaRPr>
          </a:p>
        </p:txBody>
      </p:sp>
      <p:cxnSp>
        <p:nvCxnSpPr>
          <p:cNvPr id="41" name="Straight Connector 40"/>
          <p:cNvCxnSpPr/>
          <p:nvPr/>
        </p:nvCxnSpPr>
        <p:spPr>
          <a:xfrm>
            <a:off x="2713139" y="3225518"/>
            <a:ext cx="0" cy="226993"/>
          </a:xfrm>
          <a:prstGeom prst="line">
            <a:avLst/>
          </a:prstGeom>
          <a:ln>
            <a:solidFill>
              <a:schemeClr val="tx2">
                <a:lumMod val="75000"/>
              </a:schemeClr>
            </a:solidFill>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451955" y="3207412"/>
            <a:ext cx="2146389" cy="276999"/>
          </a:xfrm>
          <a:prstGeom prst="rect">
            <a:avLst/>
          </a:prstGeom>
          <a:noFill/>
        </p:spPr>
        <p:txBody>
          <a:bodyPr wrap="square" rtlCol="0">
            <a:spAutoFit/>
          </a:bodyPr>
          <a:lstStyle/>
          <a:p>
            <a:r>
              <a:rPr lang="en-US" sz="1200" dirty="0" smtClean="0">
                <a:solidFill>
                  <a:prstClr val="black"/>
                </a:solidFill>
              </a:rPr>
              <a:t>TRL 2-4 Alaska Site Reviews</a:t>
            </a:r>
            <a:endParaRPr lang="en-US" sz="1200" dirty="0">
              <a:solidFill>
                <a:prstClr val="black"/>
              </a:solidFill>
            </a:endParaRPr>
          </a:p>
        </p:txBody>
      </p:sp>
      <p:sp>
        <p:nvSpPr>
          <p:cNvPr id="43" name="TextBox 42"/>
          <p:cNvSpPr txBox="1"/>
          <p:nvPr/>
        </p:nvSpPr>
        <p:spPr>
          <a:xfrm>
            <a:off x="2946332" y="3225518"/>
            <a:ext cx="1867827" cy="276999"/>
          </a:xfrm>
          <a:prstGeom prst="rect">
            <a:avLst/>
          </a:prstGeom>
          <a:noFill/>
        </p:spPr>
        <p:txBody>
          <a:bodyPr wrap="square" rtlCol="0">
            <a:spAutoFit/>
          </a:bodyPr>
          <a:lstStyle/>
          <a:p>
            <a:r>
              <a:rPr lang="en-US" sz="1200" dirty="0" smtClean="0">
                <a:solidFill>
                  <a:prstClr val="black"/>
                </a:solidFill>
              </a:rPr>
              <a:t>TRL 6-7 Alaska Strat. Well</a:t>
            </a:r>
            <a:endParaRPr lang="en-US" sz="1200" dirty="0">
              <a:solidFill>
                <a:prstClr val="black"/>
              </a:solidFill>
            </a:endParaRPr>
          </a:p>
        </p:txBody>
      </p:sp>
      <p:sp>
        <p:nvSpPr>
          <p:cNvPr id="44" name="Right Arrow 43"/>
          <p:cNvSpPr/>
          <p:nvPr/>
        </p:nvSpPr>
        <p:spPr>
          <a:xfrm>
            <a:off x="458242" y="4186008"/>
            <a:ext cx="8058368" cy="421241"/>
          </a:xfrm>
          <a:prstGeom prst="righ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TextBox 44"/>
          <p:cNvSpPr txBox="1"/>
          <p:nvPr/>
        </p:nvSpPr>
        <p:spPr>
          <a:xfrm>
            <a:off x="662897" y="4551405"/>
            <a:ext cx="7754709" cy="646331"/>
          </a:xfrm>
          <a:prstGeom prst="rect">
            <a:avLst/>
          </a:prstGeom>
          <a:noFill/>
        </p:spPr>
        <p:txBody>
          <a:bodyPr wrap="square" rtlCol="0">
            <a:spAutoFit/>
          </a:bodyPr>
          <a:lstStyle/>
          <a:p>
            <a:r>
              <a:rPr lang="en-US" dirty="0" smtClean="0">
                <a:solidFill>
                  <a:prstClr val="black"/>
                </a:solidFill>
              </a:rPr>
              <a:t>GH global climate linkages – marine sampling programs, numerical simulation</a:t>
            </a:r>
            <a:endParaRPr lang="en-US" dirty="0">
              <a:solidFill>
                <a:prstClr val="black"/>
              </a:solidFill>
            </a:endParaRPr>
          </a:p>
        </p:txBody>
      </p:sp>
      <p:sp>
        <p:nvSpPr>
          <p:cNvPr id="46" name="Right Arrow 45"/>
          <p:cNvSpPr/>
          <p:nvPr/>
        </p:nvSpPr>
        <p:spPr>
          <a:xfrm>
            <a:off x="458242" y="2195371"/>
            <a:ext cx="8058368" cy="421241"/>
          </a:xfrm>
          <a:prstGeom prst="righ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662898" y="2563554"/>
            <a:ext cx="7642770" cy="646331"/>
          </a:xfrm>
          <a:prstGeom prst="rect">
            <a:avLst/>
          </a:prstGeom>
          <a:noFill/>
        </p:spPr>
        <p:txBody>
          <a:bodyPr wrap="square" rtlCol="0">
            <a:spAutoFit/>
          </a:bodyPr>
          <a:lstStyle/>
          <a:p>
            <a:r>
              <a:rPr lang="en-US" b="1" dirty="0" smtClean="0">
                <a:solidFill>
                  <a:prstClr val="black"/>
                </a:solidFill>
              </a:rPr>
              <a:t>Resource Confirmation </a:t>
            </a:r>
            <a:r>
              <a:rPr lang="en-US" dirty="0" smtClean="0">
                <a:solidFill>
                  <a:prstClr val="black"/>
                </a:solidFill>
              </a:rPr>
              <a:t>– marine drilling and coring programs throughout US Outer-continental Shelf</a:t>
            </a:r>
            <a:endParaRPr lang="en-US" dirty="0">
              <a:solidFill>
                <a:prstClr val="black"/>
              </a:solidFill>
            </a:endParaRPr>
          </a:p>
        </p:txBody>
      </p:sp>
      <p:sp>
        <p:nvSpPr>
          <p:cNvPr id="48" name="TextBox 47"/>
          <p:cNvSpPr txBox="1"/>
          <p:nvPr/>
        </p:nvSpPr>
        <p:spPr>
          <a:xfrm>
            <a:off x="771169" y="2270150"/>
            <a:ext cx="2914879" cy="276999"/>
          </a:xfrm>
          <a:prstGeom prst="rect">
            <a:avLst/>
          </a:prstGeom>
          <a:noFill/>
        </p:spPr>
        <p:txBody>
          <a:bodyPr wrap="square" rtlCol="0">
            <a:spAutoFit/>
          </a:bodyPr>
          <a:lstStyle/>
          <a:p>
            <a:r>
              <a:rPr lang="en-US" sz="1200" dirty="0" smtClean="0">
                <a:solidFill>
                  <a:prstClr val="black"/>
                </a:solidFill>
              </a:rPr>
              <a:t>Confirmed U.S. Resources:  Gulf of Mexico</a:t>
            </a:r>
            <a:endParaRPr lang="en-US" sz="1200" dirty="0">
              <a:solidFill>
                <a:prstClr val="black"/>
              </a:solidFill>
            </a:endParaRPr>
          </a:p>
        </p:txBody>
      </p:sp>
      <p:sp>
        <p:nvSpPr>
          <p:cNvPr id="49" name="TextBox 48"/>
          <p:cNvSpPr txBox="1"/>
          <p:nvPr/>
        </p:nvSpPr>
        <p:spPr>
          <a:xfrm>
            <a:off x="1054095" y="1305602"/>
            <a:ext cx="7363512" cy="707886"/>
          </a:xfrm>
          <a:prstGeom prst="rect">
            <a:avLst/>
          </a:prstGeom>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i="1" dirty="0" smtClean="0"/>
              <a:t>Wide ranging TRL development from basic science to initial technology development</a:t>
            </a:r>
            <a:endParaRPr lang="en-US" sz="2000" b="1" i="1" dirty="0"/>
          </a:p>
        </p:txBody>
      </p:sp>
      <p:sp>
        <p:nvSpPr>
          <p:cNvPr id="50" name="TextBox 49"/>
          <p:cNvSpPr txBox="1"/>
          <p:nvPr/>
        </p:nvSpPr>
        <p:spPr>
          <a:xfrm>
            <a:off x="4957175" y="2258416"/>
            <a:ext cx="2914879" cy="276999"/>
          </a:xfrm>
          <a:prstGeom prst="rect">
            <a:avLst/>
          </a:prstGeom>
          <a:noFill/>
        </p:spPr>
        <p:txBody>
          <a:bodyPr wrap="square" rtlCol="0">
            <a:spAutoFit/>
          </a:bodyPr>
          <a:lstStyle/>
          <a:p>
            <a:r>
              <a:rPr lang="en-US" sz="1200" dirty="0" smtClean="0">
                <a:solidFill>
                  <a:prstClr val="black"/>
                </a:solidFill>
              </a:rPr>
              <a:t>Confirmed U.S. Resources:  Atlantic Margin</a:t>
            </a:r>
            <a:endParaRPr lang="en-US" sz="1200" dirty="0">
              <a:solidFill>
                <a:prstClr val="black"/>
              </a:solidFill>
            </a:endParaRPr>
          </a:p>
        </p:txBody>
      </p:sp>
      <p:cxnSp>
        <p:nvCxnSpPr>
          <p:cNvPr id="51" name="Straight Connector 50"/>
          <p:cNvCxnSpPr/>
          <p:nvPr/>
        </p:nvCxnSpPr>
        <p:spPr>
          <a:xfrm>
            <a:off x="4868477" y="2283418"/>
            <a:ext cx="0" cy="226993"/>
          </a:xfrm>
          <a:prstGeom prst="line">
            <a:avLst/>
          </a:prstGeom>
          <a:ln>
            <a:solidFill>
              <a:schemeClr val="tx2">
                <a:lumMod val="75000"/>
              </a:schemeClr>
            </a:solidFill>
          </a:ln>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a:off x="4895636" y="3225518"/>
            <a:ext cx="0" cy="226993"/>
          </a:xfrm>
          <a:prstGeom prst="line">
            <a:avLst/>
          </a:prstGeom>
          <a:ln>
            <a:solidFill>
              <a:schemeClr val="tx2">
                <a:lumMod val="75000"/>
              </a:schemeClr>
            </a:solidFill>
          </a:ln>
        </p:spPr>
        <p:style>
          <a:lnRef idx="2">
            <a:schemeClr val="dk1"/>
          </a:lnRef>
          <a:fillRef idx="0">
            <a:schemeClr val="dk1"/>
          </a:fillRef>
          <a:effectRef idx="1">
            <a:schemeClr val="dk1"/>
          </a:effectRef>
          <a:fontRef idx="minor">
            <a:schemeClr val="tx1"/>
          </a:fontRef>
        </p:style>
      </p:cxnSp>
      <p:sp>
        <p:nvSpPr>
          <p:cNvPr id="53" name="TextBox 52"/>
          <p:cNvSpPr txBox="1"/>
          <p:nvPr/>
        </p:nvSpPr>
        <p:spPr>
          <a:xfrm>
            <a:off x="4895636" y="3214296"/>
            <a:ext cx="2196958" cy="276999"/>
          </a:xfrm>
          <a:prstGeom prst="rect">
            <a:avLst/>
          </a:prstGeom>
          <a:noFill/>
        </p:spPr>
        <p:txBody>
          <a:bodyPr wrap="square" rtlCol="0">
            <a:spAutoFit/>
          </a:bodyPr>
          <a:lstStyle/>
          <a:p>
            <a:r>
              <a:rPr lang="en-US" sz="1200" dirty="0" smtClean="0">
                <a:solidFill>
                  <a:prstClr val="black"/>
                </a:solidFill>
              </a:rPr>
              <a:t>TRL 7-8 Production Test Well</a:t>
            </a:r>
            <a:endParaRPr lang="en-US" sz="1200" dirty="0">
              <a:solidFill>
                <a:prstClr val="black"/>
              </a:solidFill>
            </a:endParaRPr>
          </a:p>
        </p:txBody>
      </p:sp>
    </p:spTree>
    <p:extLst>
      <p:ext uri="{BB962C8B-B14F-4D97-AF65-F5344CB8AC3E}">
        <p14:creationId xmlns:p14="http://schemas.microsoft.com/office/powerpoint/2010/main" val="350746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2017 Key Activities</a:t>
            </a:r>
            <a:endParaRPr lang="en-US" dirty="0"/>
          </a:p>
        </p:txBody>
      </p:sp>
      <p:sp>
        <p:nvSpPr>
          <p:cNvPr id="7" name="TextBox 6"/>
          <p:cNvSpPr txBox="1"/>
          <p:nvPr/>
        </p:nvSpPr>
        <p:spPr>
          <a:xfrm>
            <a:off x="222798" y="1012945"/>
            <a:ext cx="8605318" cy="4655121"/>
          </a:xfrm>
          <a:prstGeom prst="rect">
            <a:avLst/>
          </a:prstGeom>
          <a:noFill/>
        </p:spPr>
        <p:txBody>
          <a:bodyPr wrap="square" rtlCol="0">
            <a:spAutoFit/>
          </a:bodyPr>
          <a:lstStyle/>
          <a:p>
            <a:pPr marL="342900" indent="-342900">
              <a:spcBef>
                <a:spcPts val="300"/>
              </a:spcBef>
              <a:buAutoNum type="arabicPeriod"/>
            </a:pPr>
            <a:r>
              <a:rPr lang="en-US" sz="1600" b="1" dirty="0" smtClean="0">
                <a:latin typeface="Garamond"/>
                <a:cs typeface="Garamond"/>
              </a:rPr>
              <a:t>Characterization--Gulf of Mexico and Alaska</a:t>
            </a:r>
          </a:p>
          <a:p>
            <a:pPr marL="631825" indent="-349250">
              <a:spcBef>
                <a:spcPts val="300"/>
              </a:spcBef>
              <a:buFont typeface="Arial" panose="020B0604020202020204" pitchFamily="34" charset="0"/>
              <a:buChar char="•"/>
            </a:pPr>
            <a:r>
              <a:rPr lang="en-US" sz="1400" dirty="0" smtClean="0">
                <a:latin typeface="Garamond"/>
                <a:cs typeface="Garamond"/>
              </a:rPr>
              <a:t>(</a:t>
            </a:r>
            <a:r>
              <a:rPr lang="en-US" sz="1400" dirty="0" err="1" smtClean="0">
                <a:latin typeface="Garamond"/>
                <a:cs typeface="Garamond"/>
              </a:rPr>
              <a:t>GoM</a:t>
            </a:r>
            <a:r>
              <a:rPr lang="en-US" sz="1400" dirty="0" smtClean="0">
                <a:latin typeface="Garamond"/>
                <a:cs typeface="Garamond"/>
              </a:rPr>
              <a:t>) Complete a sea test of DOE hydrate pressure coring system with UT-Austin</a:t>
            </a:r>
          </a:p>
          <a:p>
            <a:pPr marL="631825" lvl="1" indent="-349250">
              <a:spcBef>
                <a:spcPts val="300"/>
              </a:spcBef>
              <a:buFont typeface="Arial" panose="020B0604020202020204" pitchFamily="34" charset="0"/>
              <a:buChar char="•"/>
            </a:pPr>
            <a:r>
              <a:rPr lang="en-US" sz="1400" dirty="0" smtClean="0">
                <a:latin typeface="Garamond"/>
                <a:cs typeface="Garamond"/>
              </a:rPr>
              <a:t>(</a:t>
            </a:r>
            <a:r>
              <a:rPr lang="en-US" sz="1400" dirty="0" err="1" smtClean="0">
                <a:latin typeface="Garamond"/>
                <a:cs typeface="Garamond"/>
              </a:rPr>
              <a:t>GoM</a:t>
            </a:r>
            <a:r>
              <a:rPr lang="en-US" sz="1400" dirty="0" smtClean="0">
                <a:latin typeface="Garamond"/>
                <a:cs typeface="Garamond"/>
              </a:rPr>
              <a:t>) Pursue opportunity for 2</a:t>
            </a:r>
            <a:r>
              <a:rPr lang="en-US" sz="1400" baseline="30000" dirty="0" smtClean="0">
                <a:latin typeface="Garamond"/>
                <a:cs typeface="Garamond"/>
              </a:rPr>
              <a:t>nd</a:t>
            </a:r>
            <a:r>
              <a:rPr lang="en-US" sz="1400" dirty="0" smtClean="0">
                <a:latin typeface="Garamond"/>
                <a:cs typeface="Garamond"/>
              </a:rPr>
              <a:t> expedition through the Integrated Ocean Discovery Program </a:t>
            </a:r>
          </a:p>
          <a:p>
            <a:pPr marL="631825" lvl="1" indent="-349250">
              <a:spcBef>
                <a:spcPts val="300"/>
              </a:spcBef>
              <a:buFont typeface="Arial" panose="020B0604020202020204" pitchFamily="34" charset="0"/>
              <a:buChar char="•"/>
            </a:pPr>
            <a:r>
              <a:rPr lang="en-US" sz="1400" dirty="0" smtClean="0">
                <a:latin typeface="Garamond"/>
                <a:cs typeface="Garamond"/>
              </a:rPr>
              <a:t>(AK) Conduct stratigraphic test drilling at a Prudhoe Bay site with Japan and industry partners. Confirm occurrence of suitable reservoirs for long-term testing. </a:t>
            </a:r>
          </a:p>
          <a:p>
            <a:pPr marL="631825" lvl="1" indent="-349250">
              <a:spcBef>
                <a:spcPts val="300"/>
              </a:spcBef>
              <a:buFont typeface="Arial" panose="020B0604020202020204" pitchFamily="34" charset="0"/>
              <a:buChar char="•"/>
            </a:pPr>
            <a:r>
              <a:rPr lang="en-US" sz="1400" dirty="0">
                <a:latin typeface="Garamond"/>
                <a:cs typeface="Garamond"/>
              </a:rPr>
              <a:t>NETL-RIC to characterize samples/update production models (with collaborating labs).</a:t>
            </a:r>
          </a:p>
          <a:p>
            <a:pPr marL="631825" lvl="1" indent="-349250">
              <a:spcBef>
                <a:spcPts val="300"/>
              </a:spcBef>
              <a:buFont typeface="Arial" panose="020B0604020202020204" pitchFamily="34" charset="0"/>
              <a:buChar char="•"/>
            </a:pPr>
            <a:endParaRPr lang="en-US" sz="1000" dirty="0" smtClean="0">
              <a:latin typeface="Garamond"/>
              <a:cs typeface="Garamond"/>
            </a:endParaRPr>
          </a:p>
          <a:p>
            <a:pPr marL="342900" indent="-342900">
              <a:spcBef>
                <a:spcPts val="300"/>
              </a:spcBef>
              <a:buFont typeface="+mj-lt"/>
              <a:buAutoNum type="arabicPeriod" startAt="2"/>
            </a:pPr>
            <a:r>
              <a:rPr lang="en-US" sz="1600" b="1" dirty="0" smtClean="0">
                <a:latin typeface="Garamond"/>
                <a:cs typeface="Garamond"/>
              </a:rPr>
              <a:t>Production Technology</a:t>
            </a:r>
          </a:p>
          <a:p>
            <a:pPr marL="631825" lvl="1" indent="-349250">
              <a:spcBef>
                <a:spcPts val="300"/>
              </a:spcBef>
              <a:buFont typeface="Arial" panose="020B0604020202020204" pitchFamily="34" charset="0"/>
              <a:buChar char="•"/>
            </a:pPr>
            <a:r>
              <a:rPr lang="en-US" sz="1400" dirty="0">
                <a:latin typeface="Garamond"/>
                <a:cs typeface="Garamond"/>
              </a:rPr>
              <a:t>Upon </a:t>
            </a:r>
            <a:r>
              <a:rPr lang="en-US" sz="1400" dirty="0" smtClean="0">
                <a:latin typeface="Garamond"/>
                <a:cs typeface="Garamond"/>
              </a:rPr>
              <a:t>success of AK field test, </a:t>
            </a:r>
            <a:r>
              <a:rPr lang="en-US" sz="1400" dirty="0">
                <a:latin typeface="Garamond"/>
                <a:cs typeface="Garamond"/>
              </a:rPr>
              <a:t>initiate logistics for Long-term production test.  Confirm funding for test with Japanese collaborators.  </a:t>
            </a:r>
          </a:p>
          <a:p>
            <a:pPr marL="631825" lvl="1" indent="-349250">
              <a:spcBef>
                <a:spcPts val="300"/>
              </a:spcBef>
              <a:buFont typeface="Arial" panose="020B0604020202020204" pitchFamily="34" charset="0"/>
              <a:buChar char="•"/>
            </a:pPr>
            <a:r>
              <a:rPr lang="en-US" sz="1400" dirty="0">
                <a:solidFill>
                  <a:srgbClr val="373838"/>
                </a:solidFill>
                <a:latin typeface="Garamond"/>
                <a:cs typeface="Garamond"/>
                <a:sym typeface="Wingdings" panose="05000000000000000000" pitchFamily="2" charset="2"/>
              </a:rPr>
              <a:t>NETL RIC </a:t>
            </a:r>
            <a:r>
              <a:rPr lang="en-US" sz="1400" dirty="0" smtClean="0">
                <a:solidFill>
                  <a:srgbClr val="373838"/>
                </a:solidFill>
                <a:latin typeface="Garamond"/>
                <a:cs typeface="Garamond"/>
                <a:sym typeface="Wingdings" panose="05000000000000000000" pitchFamily="2" charset="2"/>
              </a:rPr>
              <a:t>to complete </a:t>
            </a:r>
            <a:r>
              <a:rPr lang="en-US" sz="1400" dirty="0">
                <a:solidFill>
                  <a:srgbClr val="373838"/>
                </a:solidFill>
                <a:latin typeface="Garamond"/>
                <a:cs typeface="Garamond"/>
                <a:sym typeface="Wingdings" panose="05000000000000000000" pitchFamily="2" charset="2"/>
              </a:rPr>
              <a:t>numerical simulation modeling in </a:t>
            </a:r>
            <a:r>
              <a:rPr lang="en-US" sz="1400" dirty="0" smtClean="0">
                <a:solidFill>
                  <a:srgbClr val="373838"/>
                </a:solidFill>
                <a:latin typeface="Garamond"/>
                <a:cs typeface="Garamond"/>
                <a:sym typeface="Wingdings" panose="05000000000000000000" pitchFamily="2" charset="2"/>
              </a:rPr>
              <a:t>collaboration with India and Korea in preparation for international field opportunities (collaboration </a:t>
            </a:r>
            <a:r>
              <a:rPr lang="en-US" sz="1400" dirty="0">
                <a:solidFill>
                  <a:srgbClr val="373838"/>
                </a:solidFill>
                <a:latin typeface="Garamond"/>
                <a:cs typeface="Garamond"/>
                <a:sym typeface="Wingdings" panose="05000000000000000000" pitchFamily="2" charset="2"/>
              </a:rPr>
              <a:t>with </a:t>
            </a:r>
            <a:r>
              <a:rPr lang="en-US" sz="1400" dirty="0" smtClean="0">
                <a:solidFill>
                  <a:srgbClr val="373838"/>
                </a:solidFill>
                <a:latin typeface="Garamond"/>
                <a:cs typeface="Garamond"/>
                <a:sym typeface="Wingdings" panose="05000000000000000000" pitchFamily="2" charset="2"/>
              </a:rPr>
              <a:t>LBNL, USGS)</a:t>
            </a:r>
            <a:endParaRPr lang="en-US" sz="1400" dirty="0">
              <a:solidFill>
                <a:srgbClr val="373838"/>
              </a:solidFill>
              <a:latin typeface="Garamond"/>
              <a:cs typeface="Garamond"/>
              <a:sym typeface="Wingdings" panose="05000000000000000000" pitchFamily="2" charset="2"/>
            </a:endParaRPr>
          </a:p>
          <a:p>
            <a:pPr marL="631825" lvl="1" indent="-349250">
              <a:spcBef>
                <a:spcPts val="300"/>
              </a:spcBef>
              <a:buFont typeface="Arial" panose="020B0604020202020204" pitchFamily="34" charset="0"/>
              <a:buChar char="•"/>
            </a:pPr>
            <a:r>
              <a:rPr lang="en-US" sz="1400" dirty="0" smtClean="0">
                <a:solidFill>
                  <a:srgbClr val="373838"/>
                </a:solidFill>
                <a:latin typeface="Garamond"/>
                <a:cs typeface="Garamond"/>
                <a:sym typeface="Wingdings" panose="05000000000000000000" pitchFamily="2" charset="2"/>
              </a:rPr>
              <a:t>NETL RIC to increase numerical simulation modeling in preparation for Alaska production test (collaboration with Japan)  Design test parameters</a:t>
            </a:r>
          </a:p>
          <a:p>
            <a:pPr marL="631825" lvl="1" indent="-349250">
              <a:spcBef>
                <a:spcPts val="300"/>
              </a:spcBef>
              <a:buFont typeface="Arial" panose="020B0604020202020204" pitchFamily="34" charset="0"/>
              <a:buChar char="•"/>
            </a:pPr>
            <a:r>
              <a:rPr lang="en-US" sz="1400" dirty="0" smtClean="0">
                <a:solidFill>
                  <a:srgbClr val="373838"/>
                </a:solidFill>
                <a:latin typeface="Garamond"/>
                <a:cs typeface="Garamond"/>
                <a:sym typeface="Wingdings" panose="05000000000000000000" pitchFamily="2" charset="2"/>
              </a:rPr>
              <a:t>NETL RIC to complete development of integrate reservoir THM modeling capabilities (with collaborating labs).  </a:t>
            </a:r>
          </a:p>
          <a:p>
            <a:pPr marL="800100" lvl="1" indent="-342900">
              <a:spcBef>
                <a:spcPts val="300"/>
              </a:spcBef>
              <a:buFont typeface="Arial" panose="020B0604020202020204" pitchFamily="34" charset="0"/>
              <a:buChar char="•"/>
            </a:pPr>
            <a:endParaRPr lang="en-US" sz="1000" dirty="0" smtClean="0">
              <a:latin typeface="Garamond"/>
              <a:cs typeface="Garamond"/>
            </a:endParaRPr>
          </a:p>
          <a:p>
            <a:pPr marL="342900" indent="-342900">
              <a:spcBef>
                <a:spcPts val="300"/>
              </a:spcBef>
              <a:buFont typeface="+mj-lt"/>
              <a:buAutoNum type="arabicPeriod" startAt="2"/>
            </a:pPr>
            <a:r>
              <a:rPr lang="en-US" sz="1600" b="1" dirty="0" smtClean="0">
                <a:latin typeface="Garamond"/>
                <a:cs typeface="Garamond"/>
              </a:rPr>
              <a:t>Role in the Natural Environment</a:t>
            </a:r>
          </a:p>
          <a:p>
            <a:pPr marL="631825" lvl="1" indent="-349250">
              <a:spcBef>
                <a:spcPts val="300"/>
              </a:spcBef>
              <a:buFont typeface="Arial" panose="020B0604020202020204" pitchFamily="34" charset="0"/>
              <a:buChar char="•"/>
            </a:pPr>
            <a:r>
              <a:rPr lang="en-US" sz="1400" dirty="0" smtClean="0">
                <a:latin typeface="Garamond"/>
                <a:cs typeface="Garamond"/>
              </a:rPr>
              <a:t>Investigate, through the acquisition of field data and development of predictive models, the nature of hydrate response to warming climates and implications for ocean and atmospheric chemistry.</a:t>
            </a:r>
            <a:endParaRPr lang="en-US" sz="1400" dirty="0">
              <a:latin typeface="Garamond"/>
              <a:cs typeface="Garamond"/>
            </a:endParaRPr>
          </a:p>
        </p:txBody>
      </p:sp>
    </p:spTree>
    <p:extLst>
      <p:ext uri="{BB962C8B-B14F-4D97-AF65-F5344CB8AC3E}">
        <p14:creationId xmlns:p14="http://schemas.microsoft.com/office/powerpoint/2010/main" val="99983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Risk Analysis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4892918"/>
              </p:ext>
            </p:extLst>
          </p:nvPr>
        </p:nvGraphicFramePr>
        <p:xfrm>
          <a:off x="198783" y="926571"/>
          <a:ext cx="8845826" cy="4587238"/>
        </p:xfrm>
        <a:graphic>
          <a:graphicData uri="http://schemas.openxmlformats.org/drawingml/2006/table">
            <a:tbl>
              <a:tblPr firstRow="1">
                <a:tableStyleId>{0660B408-B3CF-4A94-85FC-2B1E0A45F4A2}</a:tableStyleId>
              </a:tblPr>
              <a:tblGrid>
                <a:gridCol w="6062869"/>
                <a:gridCol w="914400"/>
                <a:gridCol w="1868557"/>
              </a:tblGrid>
              <a:tr h="352355">
                <a:tc>
                  <a:txBody>
                    <a:bodyPr/>
                    <a:lstStyle/>
                    <a:p>
                      <a:pPr algn="ctr"/>
                      <a:r>
                        <a:rPr lang="en-US" sz="1600" dirty="0" smtClean="0">
                          <a:latin typeface="Garamond"/>
                          <a:cs typeface="Garamond"/>
                        </a:rPr>
                        <a:t>Top</a:t>
                      </a:r>
                      <a:r>
                        <a:rPr lang="en-US" sz="1600" baseline="0" dirty="0" smtClean="0">
                          <a:latin typeface="Garamond"/>
                          <a:cs typeface="Garamond"/>
                        </a:rPr>
                        <a:t> 5 Risks and Mitigation</a:t>
                      </a:r>
                      <a:endParaRPr lang="en-US" sz="1600" b="1" dirty="0">
                        <a:latin typeface="Garamond"/>
                        <a:cs typeface="Garamond"/>
                      </a:endParaRPr>
                    </a:p>
                  </a:txBody>
                  <a:tcPr>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Garamond"/>
                          <a:cs typeface="Garamond"/>
                        </a:rPr>
                        <a:t>Outlook</a:t>
                      </a:r>
                      <a:endParaRPr lang="en-US" sz="1600" b="1" dirty="0">
                        <a:latin typeface="Garamond"/>
                        <a:cs typeface="Garamond"/>
                      </a:endParaRPr>
                    </a:p>
                  </a:txBody>
                  <a:tcPr>
                    <a:lnB w="12700" cap="flat" cmpd="sng" algn="ctr">
                      <a:solidFill>
                        <a:schemeClr val="tx1"/>
                      </a:solidFill>
                      <a:prstDash val="solid"/>
                      <a:round/>
                      <a:headEnd type="none" w="med" len="med"/>
                      <a:tailEnd type="none" w="med" len="med"/>
                    </a:lnB>
                  </a:tcPr>
                </a:tc>
                <a:tc>
                  <a:txBody>
                    <a:bodyPr/>
                    <a:lstStyle/>
                    <a:p>
                      <a:pPr algn="ctr"/>
                      <a:r>
                        <a:rPr lang="en-US" sz="1600" dirty="0" smtClean="0"/>
                        <a:t>Comments</a:t>
                      </a:r>
                      <a:endParaRPr lang="en-US" sz="1600" b="1" dirty="0"/>
                    </a:p>
                  </a:txBody>
                  <a:tcPr>
                    <a:lnB w="12700" cap="flat" cmpd="sng" algn="ctr">
                      <a:solidFill>
                        <a:schemeClr val="tx1"/>
                      </a:solidFill>
                      <a:prstDash val="solid"/>
                      <a:round/>
                      <a:headEnd type="none" w="med" len="med"/>
                      <a:tailEnd type="none" w="med" len="med"/>
                    </a:lnB>
                  </a:tcPr>
                </a:tc>
              </a:tr>
              <a:tr h="480484">
                <a:tc gridSpan="2">
                  <a:txBody>
                    <a:bodyPr/>
                    <a:lstStyle/>
                    <a:p>
                      <a:pPr marL="0" algn="l" defTabSz="914400" rtl="0" eaLnBrk="1" latinLnBrk="0" hangingPunct="1"/>
                      <a:r>
                        <a:rPr lang="en-US" sz="1200" b="1" kern="1200" dirty="0" smtClean="0">
                          <a:latin typeface="Garamond"/>
                          <a:cs typeface="Garamond"/>
                        </a:rPr>
                        <a:t>Risk 1: </a:t>
                      </a:r>
                      <a:r>
                        <a:rPr lang="en-US" sz="1200" kern="1200" dirty="0" smtClean="0">
                          <a:latin typeface="Garamond"/>
                          <a:cs typeface="Garamond"/>
                        </a:rPr>
                        <a:t>NETL is</a:t>
                      </a:r>
                      <a:r>
                        <a:rPr lang="en-US" sz="1200" kern="1200" baseline="0" dirty="0" smtClean="0">
                          <a:latin typeface="Garamond"/>
                          <a:cs typeface="Garamond"/>
                        </a:rPr>
                        <a:t> unable to formulate a viable contract vehicle for international &amp; industrial collaboration to pursue the Alaska PBU hydrate production test wells</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0484">
                <a:tc>
                  <a:txBody>
                    <a:bodyPr/>
                    <a:lstStyle/>
                    <a:p>
                      <a:pPr marL="0" algn="l" defTabSz="914400" rtl="0" eaLnBrk="1" latinLnBrk="0" hangingPunct="1"/>
                      <a:r>
                        <a:rPr lang="en-US" sz="1200" b="1" kern="1200" dirty="0" smtClean="0">
                          <a:latin typeface="Garamond"/>
                          <a:cs typeface="Garamond"/>
                        </a:rPr>
                        <a:t>Mitigation: </a:t>
                      </a:r>
                      <a:r>
                        <a:rPr lang="en-US" sz="1200" kern="1200" dirty="0" smtClean="0">
                          <a:latin typeface="Garamond"/>
                          <a:cs typeface="Garamond"/>
                        </a:rPr>
                        <a:t>Work with NETL</a:t>
                      </a:r>
                      <a:r>
                        <a:rPr lang="en-US" sz="1200" kern="1200" baseline="0" dirty="0" smtClean="0">
                          <a:latin typeface="Garamond"/>
                          <a:cs typeface="Garamond"/>
                        </a:rPr>
                        <a:t> AAD &amp; legal to formulate a successful mechanism to conduct the tests.</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Garamond"/>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tr>
              <a:tr h="28829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Risk 2: </a:t>
                      </a:r>
                      <a:r>
                        <a:rPr lang="en-US" sz="1200" kern="1200" dirty="0" smtClean="0">
                          <a:latin typeface="Garamond"/>
                          <a:cs typeface="Garamond"/>
                        </a:rPr>
                        <a:t>Prudhoe</a:t>
                      </a:r>
                      <a:r>
                        <a:rPr lang="en-US" sz="1200" kern="1200" baseline="0" dirty="0" smtClean="0">
                          <a:latin typeface="Garamond"/>
                          <a:cs typeface="Garamond"/>
                        </a:rPr>
                        <a:t> Bay Unit industry (Exxon, BP..) do not enable project access to identified site</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07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Mitigation: </a:t>
                      </a:r>
                      <a:r>
                        <a:rPr lang="en-US" sz="1200" kern="1200" dirty="0" smtClean="0">
                          <a:latin typeface="Garamond"/>
                          <a:cs typeface="Garamond"/>
                        </a:rPr>
                        <a:t>Review opportunities for new site exploration on state lands (at a higher cost and risk)</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Garamond"/>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solidFill>
                      <a:schemeClr val="bg1">
                        <a:lumMod val="85000"/>
                      </a:schemeClr>
                    </a:solidFill>
                  </a:tcPr>
                </a:tc>
              </a:tr>
              <a:tr h="4694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Risk 3:  </a:t>
                      </a:r>
                      <a:r>
                        <a:rPr lang="en-US" sz="1200" kern="1200" dirty="0" smtClean="0">
                          <a:latin typeface="Garamond"/>
                          <a:cs typeface="Garamond"/>
                        </a:rPr>
                        <a:t>Prudhoe</a:t>
                      </a:r>
                      <a:r>
                        <a:rPr lang="en-US" sz="1200" kern="1200" baseline="0" dirty="0" smtClean="0">
                          <a:latin typeface="Garamond"/>
                          <a:cs typeface="Garamond"/>
                        </a:rPr>
                        <a:t> Bay Unit stratigraphic well test fails to encounter producible methane hydrate deposits</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0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Mitigation: </a:t>
                      </a:r>
                      <a:r>
                        <a:rPr lang="en-US" sz="1200" kern="1200" dirty="0" smtClean="0">
                          <a:latin typeface="Garamond"/>
                          <a:cs typeface="Garamond"/>
                        </a:rPr>
                        <a:t>Review opportunities</a:t>
                      </a:r>
                      <a:r>
                        <a:rPr lang="en-US" sz="1200" kern="1200" baseline="0" dirty="0" smtClean="0">
                          <a:latin typeface="Garamond"/>
                          <a:cs typeface="Garamond"/>
                        </a:rPr>
                        <a:t> for new site exploration on state lands (at a higher cost and risk)</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Garamond"/>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tr>
              <a:tr h="28829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Risk 4: </a:t>
                      </a:r>
                      <a:r>
                        <a:rPr lang="en-US" sz="1200" b="0" kern="1200" dirty="0" smtClean="0">
                          <a:latin typeface="Garamond"/>
                          <a:cs typeface="Garamond"/>
                        </a:rPr>
                        <a:t>Hydrate</a:t>
                      </a:r>
                      <a:r>
                        <a:rPr lang="en-US" sz="1200" b="0" kern="1200" baseline="0" dirty="0" smtClean="0">
                          <a:latin typeface="Garamond"/>
                          <a:cs typeface="Garamond"/>
                        </a:rPr>
                        <a:t> pressure corer fails to recover viable hydrate samples in the </a:t>
                      </a:r>
                      <a:r>
                        <a:rPr lang="en-US" sz="1200" b="0" kern="1200" baseline="0" dirty="0" err="1" smtClean="0">
                          <a:latin typeface="Garamond"/>
                          <a:cs typeface="Garamond"/>
                        </a:rPr>
                        <a:t>GoM</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07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Mitigation: </a:t>
                      </a:r>
                      <a:r>
                        <a:rPr lang="en-US" sz="1200" kern="1200" dirty="0" smtClean="0">
                          <a:latin typeface="Garamond"/>
                          <a:cs typeface="Garamond"/>
                        </a:rPr>
                        <a:t>Further tool</a:t>
                      </a:r>
                      <a:r>
                        <a:rPr lang="en-US" sz="1200" kern="1200" baseline="0" dirty="0" smtClean="0">
                          <a:latin typeface="Garamond"/>
                          <a:cs typeface="Garamond"/>
                        </a:rPr>
                        <a:t> refinements. Reliance on international collaborations for testing and sample acquisition.</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Garamond"/>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solidFill>
                      <a:schemeClr val="bg1">
                        <a:lumMod val="85000"/>
                      </a:schemeClr>
                    </a:solidFill>
                  </a:tcPr>
                </a:tc>
              </a:tr>
              <a:tr h="30517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Risk 5: </a:t>
                      </a:r>
                      <a:r>
                        <a:rPr lang="en-US" sz="1200" b="0" kern="1200" dirty="0" smtClean="0">
                          <a:latin typeface="Garamond"/>
                          <a:cs typeface="Garamond"/>
                        </a:rPr>
                        <a:t>IODP rejects UT proposal for use of</a:t>
                      </a:r>
                      <a:r>
                        <a:rPr lang="en-US" sz="1200" b="0" kern="1200" baseline="0" dirty="0" smtClean="0">
                          <a:latin typeface="Garamond"/>
                          <a:cs typeface="Garamond"/>
                        </a:rPr>
                        <a:t> the </a:t>
                      </a:r>
                      <a:r>
                        <a:rPr lang="en-US" sz="1200" b="0" kern="1200" baseline="0" dirty="0" err="1" smtClean="0">
                          <a:latin typeface="Garamond"/>
                          <a:cs typeface="Garamond"/>
                        </a:rPr>
                        <a:t>Joides</a:t>
                      </a:r>
                      <a:r>
                        <a:rPr lang="en-US" sz="1200" b="0" kern="1200" baseline="0" dirty="0" smtClean="0">
                          <a:latin typeface="Garamond"/>
                          <a:cs typeface="Garamond"/>
                        </a:rPr>
                        <a:t> Resolution drillship for the FY19 drilling program</a:t>
                      </a:r>
                      <a:endParaRPr lang="en-US" sz="1200" kern="1200" dirty="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07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latin typeface="Garamond"/>
                          <a:cs typeface="Garamond"/>
                        </a:rPr>
                        <a:t>Mitigation: </a:t>
                      </a:r>
                      <a:r>
                        <a:rPr lang="en-US" sz="1200" kern="1200" dirty="0" smtClean="0">
                          <a:latin typeface="Garamond"/>
                          <a:cs typeface="Garamond"/>
                        </a:rPr>
                        <a:t>Likely to end the UT Project</a:t>
                      </a:r>
                      <a:r>
                        <a:rPr lang="en-US" sz="1200" kern="1200" baseline="0" dirty="0" smtClean="0">
                          <a:latin typeface="Garamond"/>
                          <a:cs typeface="Garamond"/>
                        </a:rPr>
                        <a:t> and hydrate characterization in the </a:t>
                      </a:r>
                      <a:r>
                        <a:rPr lang="en-US" sz="1200" kern="1200" baseline="0" dirty="0" err="1" smtClean="0">
                          <a:latin typeface="Garamond"/>
                          <a:cs typeface="Garamond"/>
                        </a:rPr>
                        <a:t>GoM</a:t>
                      </a:r>
                      <a:r>
                        <a:rPr lang="en-US" sz="1200" kern="1200" baseline="0" dirty="0" smtClean="0">
                          <a:latin typeface="Garamond"/>
                          <a:cs typeface="Garamond"/>
                        </a:rPr>
                        <a:t>.  </a:t>
                      </a:r>
                      <a:endParaRPr lang="en-US" sz="1200" kern="1200" dirty="0" smtClean="0">
                        <a:solidFill>
                          <a:schemeClr val="dk1"/>
                        </a:solidFill>
                        <a:latin typeface="Garamond"/>
                        <a:ea typeface="+mn-ea"/>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Garamond"/>
                        <a:cs typeface="Garamon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6" name="Group 58"/>
          <p:cNvGrpSpPr>
            <a:grpSpLocks/>
          </p:cNvGrpSpPr>
          <p:nvPr/>
        </p:nvGrpSpPr>
        <p:grpSpPr bwMode="auto">
          <a:xfrm>
            <a:off x="6524475" y="1852939"/>
            <a:ext cx="338137" cy="323850"/>
            <a:chOff x="4013" y="3840"/>
            <a:chExt cx="213" cy="204"/>
          </a:xfrm>
        </p:grpSpPr>
        <p:sp>
          <p:nvSpPr>
            <p:cNvPr id="7" name="Oval 59"/>
            <p:cNvSpPr>
              <a:spLocks noChangeArrowheads="1"/>
            </p:cNvSpPr>
            <p:nvPr/>
          </p:nvSpPr>
          <p:spPr bwMode="auto">
            <a:xfrm>
              <a:off x="4013" y="3849"/>
              <a:ext cx="213" cy="195"/>
            </a:xfrm>
            <a:prstGeom prst="ellipse">
              <a:avLst/>
            </a:prstGeom>
            <a:solidFill>
              <a:srgbClr val="FF3300"/>
            </a:solidFill>
            <a:ln w="19050">
              <a:solidFill>
                <a:schemeClr val="tx1"/>
              </a:solidFill>
              <a:miter lim="800000"/>
              <a:headEnd/>
              <a:tailEnd/>
            </a:ln>
          </p:spPr>
          <p:txBody>
            <a:bodyPr wrap="none" anchor="ctr"/>
            <a:lstStyle/>
            <a:p>
              <a:endParaRPr lang="en-US" dirty="0">
                <a:latin typeface="Garamond"/>
                <a:cs typeface="Garamond"/>
              </a:endParaRPr>
            </a:p>
          </p:txBody>
        </p:sp>
        <p:sp>
          <p:nvSpPr>
            <p:cNvPr id="8" name="Text Box 60"/>
            <p:cNvSpPr txBox="1">
              <a:spLocks noChangeArrowheads="1"/>
            </p:cNvSpPr>
            <p:nvPr/>
          </p:nvSpPr>
          <p:spPr bwMode="auto">
            <a:xfrm>
              <a:off x="4032" y="3840"/>
              <a:ext cx="158" cy="192"/>
            </a:xfrm>
            <a:prstGeom prst="rect">
              <a:avLst/>
            </a:prstGeom>
            <a:noFill/>
            <a:ln w="9525">
              <a:noFill/>
              <a:miter lim="800000"/>
              <a:headEnd/>
              <a:tailEnd/>
            </a:ln>
          </p:spPr>
          <p:txBody>
            <a:bodyPr>
              <a:spAutoFit/>
            </a:bodyPr>
            <a:lstStyle/>
            <a:p>
              <a:pPr>
                <a:spcBef>
                  <a:spcPct val="50000"/>
                </a:spcBef>
              </a:pPr>
              <a:r>
                <a:rPr lang="en-US" sz="1400" b="1" dirty="0">
                  <a:latin typeface="Garamond"/>
                  <a:cs typeface="Garamond"/>
                </a:rPr>
                <a:t>R</a:t>
              </a:r>
            </a:p>
          </p:txBody>
        </p:sp>
      </p:grpSp>
      <p:grpSp>
        <p:nvGrpSpPr>
          <p:cNvPr id="9" name="Group 52"/>
          <p:cNvGrpSpPr>
            <a:grpSpLocks/>
          </p:cNvGrpSpPr>
          <p:nvPr/>
        </p:nvGrpSpPr>
        <p:grpSpPr bwMode="auto">
          <a:xfrm>
            <a:off x="6524475" y="2620476"/>
            <a:ext cx="338138" cy="323850"/>
            <a:chOff x="3362" y="1428"/>
            <a:chExt cx="213" cy="204"/>
          </a:xfrm>
        </p:grpSpPr>
        <p:sp>
          <p:nvSpPr>
            <p:cNvPr id="10" name="Oval 53"/>
            <p:cNvSpPr>
              <a:spLocks noChangeArrowheads="1"/>
            </p:cNvSpPr>
            <p:nvPr/>
          </p:nvSpPr>
          <p:spPr bwMode="auto">
            <a:xfrm>
              <a:off x="3362" y="1428"/>
              <a:ext cx="213" cy="195"/>
            </a:xfrm>
            <a:prstGeom prst="ellipse">
              <a:avLst/>
            </a:prstGeom>
            <a:solidFill>
              <a:srgbClr val="FFFF00"/>
            </a:solidFill>
            <a:ln w="19050">
              <a:solidFill>
                <a:schemeClr val="tx1"/>
              </a:solidFill>
              <a:miter lim="800000"/>
              <a:headEnd/>
              <a:tailEnd/>
            </a:ln>
          </p:spPr>
          <p:txBody>
            <a:bodyPr wrap="none" anchor="ctr"/>
            <a:lstStyle/>
            <a:p>
              <a:endParaRPr lang="en-US" dirty="0">
                <a:latin typeface="Garamond"/>
                <a:cs typeface="Garamond"/>
              </a:endParaRPr>
            </a:p>
          </p:txBody>
        </p:sp>
        <p:sp>
          <p:nvSpPr>
            <p:cNvPr id="11" name="Text Box 54"/>
            <p:cNvSpPr txBox="1">
              <a:spLocks noChangeArrowheads="1"/>
            </p:cNvSpPr>
            <p:nvPr/>
          </p:nvSpPr>
          <p:spPr bwMode="auto">
            <a:xfrm>
              <a:off x="3381" y="1440"/>
              <a:ext cx="158" cy="192"/>
            </a:xfrm>
            <a:prstGeom prst="rect">
              <a:avLst/>
            </a:prstGeom>
            <a:noFill/>
            <a:ln w="9525">
              <a:noFill/>
              <a:miter lim="800000"/>
              <a:headEnd/>
              <a:tailEnd/>
            </a:ln>
          </p:spPr>
          <p:txBody>
            <a:bodyPr>
              <a:spAutoFit/>
            </a:bodyPr>
            <a:lstStyle/>
            <a:p>
              <a:pPr>
                <a:spcBef>
                  <a:spcPct val="50000"/>
                </a:spcBef>
              </a:pPr>
              <a:r>
                <a:rPr lang="en-US" sz="1400" b="1" dirty="0">
                  <a:latin typeface="Garamond"/>
                  <a:cs typeface="Garamond"/>
                </a:rPr>
                <a:t>Y</a:t>
              </a:r>
            </a:p>
          </p:txBody>
        </p:sp>
      </p:grpSp>
      <p:grpSp>
        <p:nvGrpSpPr>
          <p:cNvPr id="12" name="Group 58"/>
          <p:cNvGrpSpPr>
            <a:grpSpLocks/>
          </p:cNvGrpSpPr>
          <p:nvPr/>
        </p:nvGrpSpPr>
        <p:grpSpPr bwMode="auto">
          <a:xfrm>
            <a:off x="2271845" y="5787255"/>
            <a:ext cx="338137" cy="323850"/>
            <a:chOff x="4013" y="3840"/>
            <a:chExt cx="213" cy="204"/>
          </a:xfrm>
        </p:grpSpPr>
        <p:sp>
          <p:nvSpPr>
            <p:cNvPr id="13" name="Oval 59"/>
            <p:cNvSpPr>
              <a:spLocks noChangeArrowheads="1"/>
            </p:cNvSpPr>
            <p:nvPr/>
          </p:nvSpPr>
          <p:spPr bwMode="auto">
            <a:xfrm>
              <a:off x="4013" y="3849"/>
              <a:ext cx="213" cy="195"/>
            </a:xfrm>
            <a:prstGeom prst="ellipse">
              <a:avLst/>
            </a:prstGeom>
            <a:solidFill>
              <a:srgbClr val="FF3300"/>
            </a:solidFill>
            <a:ln w="19050">
              <a:solidFill>
                <a:schemeClr val="tx1"/>
              </a:solidFill>
              <a:miter lim="800000"/>
              <a:headEnd/>
              <a:tailEnd/>
            </a:ln>
          </p:spPr>
          <p:txBody>
            <a:bodyPr wrap="none" anchor="ctr"/>
            <a:lstStyle/>
            <a:p>
              <a:endParaRPr lang="en-US" dirty="0">
                <a:latin typeface="Garamond"/>
                <a:cs typeface="Garamond"/>
              </a:endParaRPr>
            </a:p>
          </p:txBody>
        </p:sp>
        <p:sp>
          <p:nvSpPr>
            <p:cNvPr id="14" name="Text Box 60"/>
            <p:cNvSpPr txBox="1">
              <a:spLocks noChangeArrowheads="1"/>
            </p:cNvSpPr>
            <p:nvPr/>
          </p:nvSpPr>
          <p:spPr bwMode="auto">
            <a:xfrm>
              <a:off x="4032" y="3840"/>
              <a:ext cx="158" cy="192"/>
            </a:xfrm>
            <a:prstGeom prst="rect">
              <a:avLst/>
            </a:prstGeom>
            <a:noFill/>
            <a:ln w="9525">
              <a:noFill/>
              <a:miter lim="800000"/>
              <a:headEnd/>
              <a:tailEnd/>
            </a:ln>
          </p:spPr>
          <p:txBody>
            <a:bodyPr>
              <a:spAutoFit/>
            </a:bodyPr>
            <a:lstStyle/>
            <a:p>
              <a:pPr>
                <a:spcBef>
                  <a:spcPct val="50000"/>
                </a:spcBef>
              </a:pPr>
              <a:r>
                <a:rPr lang="en-US" sz="1400" b="1" dirty="0">
                  <a:latin typeface="Garamond"/>
                  <a:cs typeface="Garamond"/>
                </a:rPr>
                <a:t>R</a:t>
              </a:r>
            </a:p>
          </p:txBody>
        </p:sp>
      </p:grpSp>
      <p:grpSp>
        <p:nvGrpSpPr>
          <p:cNvPr id="15" name="Group 52"/>
          <p:cNvGrpSpPr>
            <a:grpSpLocks/>
          </p:cNvGrpSpPr>
          <p:nvPr/>
        </p:nvGrpSpPr>
        <p:grpSpPr bwMode="auto">
          <a:xfrm>
            <a:off x="4619608" y="5796187"/>
            <a:ext cx="342459" cy="323850"/>
            <a:chOff x="3362" y="1428"/>
            <a:chExt cx="213" cy="204"/>
          </a:xfrm>
        </p:grpSpPr>
        <p:sp>
          <p:nvSpPr>
            <p:cNvPr id="16" name="Oval 53"/>
            <p:cNvSpPr>
              <a:spLocks noChangeArrowheads="1"/>
            </p:cNvSpPr>
            <p:nvPr/>
          </p:nvSpPr>
          <p:spPr bwMode="auto">
            <a:xfrm>
              <a:off x="3362" y="1428"/>
              <a:ext cx="213" cy="195"/>
            </a:xfrm>
            <a:prstGeom prst="ellipse">
              <a:avLst/>
            </a:prstGeom>
            <a:solidFill>
              <a:srgbClr val="FFFF00"/>
            </a:solidFill>
            <a:ln w="19050">
              <a:solidFill>
                <a:schemeClr val="tx1"/>
              </a:solidFill>
              <a:miter lim="800000"/>
              <a:headEnd/>
              <a:tailEnd/>
            </a:ln>
          </p:spPr>
          <p:txBody>
            <a:bodyPr wrap="none" anchor="ctr"/>
            <a:lstStyle/>
            <a:p>
              <a:endParaRPr lang="en-US" dirty="0">
                <a:latin typeface="Garamond"/>
                <a:cs typeface="Garamond"/>
              </a:endParaRPr>
            </a:p>
          </p:txBody>
        </p:sp>
        <p:sp>
          <p:nvSpPr>
            <p:cNvPr id="17" name="Text Box 54"/>
            <p:cNvSpPr txBox="1">
              <a:spLocks noChangeArrowheads="1"/>
            </p:cNvSpPr>
            <p:nvPr/>
          </p:nvSpPr>
          <p:spPr bwMode="auto">
            <a:xfrm>
              <a:off x="3381" y="1440"/>
              <a:ext cx="158" cy="192"/>
            </a:xfrm>
            <a:prstGeom prst="rect">
              <a:avLst/>
            </a:prstGeom>
            <a:noFill/>
            <a:ln w="9525">
              <a:noFill/>
              <a:miter lim="800000"/>
              <a:headEnd/>
              <a:tailEnd/>
            </a:ln>
          </p:spPr>
          <p:txBody>
            <a:bodyPr>
              <a:spAutoFit/>
            </a:bodyPr>
            <a:lstStyle/>
            <a:p>
              <a:pPr>
                <a:spcBef>
                  <a:spcPct val="50000"/>
                </a:spcBef>
              </a:pPr>
              <a:r>
                <a:rPr lang="en-US" sz="1400" b="1" dirty="0">
                  <a:latin typeface="Garamond"/>
                  <a:cs typeface="Garamond"/>
                </a:rPr>
                <a:t>Y</a:t>
              </a:r>
            </a:p>
          </p:txBody>
        </p:sp>
      </p:grpSp>
      <p:grpSp>
        <p:nvGrpSpPr>
          <p:cNvPr id="18" name="Group 78"/>
          <p:cNvGrpSpPr>
            <a:grpSpLocks/>
          </p:cNvGrpSpPr>
          <p:nvPr/>
        </p:nvGrpSpPr>
        <p:grpSpPr bwMode="auto">
          <a:xfrm>
            <a:off x="6690749" y="5781809"/>
            <a:ext cx="338137" cy="320675"/>
            <a:chOff x="2139" y="3849"/>
            <a:chExt cx="213" cy="202"/>
          </a:xfrm>
        </p:grpSpPr>
        <p:sp>
          <p:nvSpPr>
            <p:cNvPr id="19" name="Oval 56"/>
            <p:cNvSpPr>
              <a:spLocks noChangeArrowheads="1"/>
            </p:cNvSpPr>
            <p:nvPr/>
          </p:nvSpPr>
          <p:spPr bwMode="auto">
            <a:xfrm>
              <a:off x="2139" y="3849"/>
              <a:ext cx="213" cy="195"/>
            </a:xfrm>
            <a:prstGeom prst="ellipse">
              <a:avLst/>
            </a:prstGeom>
            <a:solidFill>
              <a:srgbClr val="00CC00"/>
            </a:solidFill>
            <a:ln w="19050">
              <a:solidFill>
                <a:schemeClr val="tx1"/>
              </a:solidFill>
              <a:miter lim="800000"/>
              <a:headEnd/>
              <a:tailEnd/>
            </a:ln>
          </p:spPr>
          <p:txBody>
            <a:bodyPr wrap="none" anchor="ctr"/>
            <a:lstStyle/>
            <a:p>
              <a:endParaRPr lang="en-US" dirty="0">
                <a:latin typeface="Garamond"/>
                <a:cs typeface="Garamond"/>
              </a:endParaRPr>
            </a:p>
          </p:txBody>
        </p:sp>
        <p:sp>
          <p:nvSpPr>
            <p:cNvPr id="20" name="Text Box 57"/>
            <p:cNvSpPr txBox="1">
              <a:spLocks noChangeArrowheads="1"/>
            </p:cNvSpPr>
            <p:nvPr/>
          </p:nvSpPr>
          <p:spPr bwMode="auto">
            <a:xfrm>
              <a:off x="2158" y="3859"/>
              <a:ext cx="158" cy="192"/>
            </a:xfrm>
            <a:prstGeom prst="rect">
              <a:avLst/>
            </a:prstGeom>
            <a:noFill/>
            <a:ln w="9525">
              <a:noFill/>
              <a:miter lim="800000"/>
              <a:headEnd/>
              <a:tailEnd/>
            </a:ln>
          </p:spPr>
          <p:txBody>
            <a:bodyPr>
              <a:spAutoFit/>
            </a:bodyPr>
            <a:lstStyle/>
            <a:p>
              <a:pPr algn="ctr">
                <a:spcBef>
                  <a:spcPct val="50000"/>
                </a:spcBef>
              </a:pPr>
              <a:r>
                <a:rPr lang="en-US" sz="1400" b="1" dirty="0">
                  <a:latin typeface="Garamond"/>
                  <a:cs typeface="Garamond"/>
                </a:rPr>
                <a:t>G</a:t>
              </a:r>
            </a:p>
          </p:txBody>
        </p:sp>
      </p:grpSp>
      <p:sp>
        <p:nvSpPr>
          <p:cNvPr id="21" name="TextBox 20"/>
          <p:cNvSpPr txBox="1"/>
          <p:nvPr/>
        </p:nvSpPr>
        <p:spPr>
          <a:xfrm>
            <a:off x="2866597" y="5687570"/>
            <a:ext cx="1817264" cy="523220"/>
          </a:xfrm>
          <a:prstGeom prst="rect">
            <a:avLst/>
          </a:prstGeom>
          <a:noFill/>
        </p:spPr>
        <p:txBody>
          <a:bodyPr wrap="square" rtlCol="0">
            <a:spAutoFit/>
          </a:bodyPr>
          <a:lstStyle/>
          <a:p>
            <a:r>
              <a:rPr lang="en-US" sz="1400" dirty="0" smtClean="0">
                <a:latin typeface="Garamond"/>
                <a:cs typeface="Garamond"/>
              </a:rPr>
              <a:t>Mitigation unlikely to succeed</a:t>
            </a:r>
            <a:endParaRPr lang="en-US" sz="1400" dirty="0">
              <a:latin typeface="Garamond"/>
              <a:cs typeface="Garamond"/>
            </a:endParaRPr>
          </a:p>
        </p:txBody>
      </p:sp>
      <p:sp>
        <p:nvSpPr>
          <p:cNvPr id="22" name="TextBox 21"/>
          <p:cNvSpPr txBox="1"/>
          <p:nvPr/>
        </p:nvSpPr>
        <p:spPr>
          <a:xfrm>
            <a:off x="2585610" y="5764514"/>
            <a:ext cx="338517" cy="369332"/>
          </a:xfrm>
          <a:prstGeom prst="rect">
            <a:avLst/>
          </a:prstGeom>
          <a:noFill/>
        </p:spPr>
        <p:txBody>
          <a:bodyPr wrap="none" rtlCol="0">
            <a:spAutoFit/>
          </a:bodyPr>
          <a:lstStyle/>
          <a:p>
            <a:r>
              <a:rPr lang="en-US" dirty="0" smtClean="0">
                <a:latin typeface="Garamond"/>
                <a:cs typeface="Garamond"/>
              </a:rPr>
              <a:t>=</a:t>
            </a:r>
            <a:endParaRPr lang="en-US" dirty="0">
              <a:latin typeface="Garamond"/>
              <a:cs typeface="Garamond"/>
            </a:endParaRPr>
          </a:p>
        </p:txBody>
      </p:sp>
      <p:sp>
        <p:nvSpPr>
          <p:cNvPr id="23" name="TextBox 22"/>
          <p:cNvSpPr txBox="1"/>
          <p:nvPr/>
        </p:nvSpPr>
        <p:spPr>
          <a:xfrm>
            <a:off x="5058118" y="5687570"/>
            <a:ext cx="1614730" cy="523220"/>
          </a:xfrm>
          <a:prstGeom prst="rect">
            <a:avLst/>
          </a:prstGeom>
          <a:noFill/>
        </p:spPr>
        <p:txBody>
          <a:bodyPr wrap="square" rtlCol="0">
            <a:spAutoFit/>
          </a:bodyPr>
          <a:lstStyle/>
          <a:p>
            <a:r>
              <a:rPr lang="en-US" sz="1400" dirty="0" smtClean="0">
                <a:latin typeface="Garamond"/>
                <a:cs typeface="Garamond"/>
              </a:rPr>
              <a:t>Partial mitigation expected</a:t>
            </a:r>
            <a:endParaRPr lang="en-US" sz="1400" dirty="0">
              <a:latin typeface="Garamond"/>
              <a:cs typeface="Garamond"/>
            </a:endParaRPr>
          </a:p>
        </p:txBody>
      </p:sp>
      <p:sp>
        <p:nvSpPr>
          <p:cNvPr id="24" name="TextBox 23"/>
          <p:cNvSpPr txBox="1"/>
          <p:nvPr/>
        </p:nvSpPr>
        <p:spPr>
          <a:xfrm>
            <a:off x="4922817" y="5705733"/>
            <a:ext cx="326107" cy="369332"/>
          </a:xfrm>
          <a:prstGeom prst="rect">
            <a:avLst/>
          </a:prstGeom>
          <a:noFill/>
        </p:spPr>
        <p:txBody>
          <a:bodyPr wrap="square" rtlCol="0">
            <a:spAutoFit/>
          </a:bodyPr>
          <a:lstStyle/>
          <a:p>
            <a:r>
              <a:rPr lang="en-US" dirty="0" smtClean="0">
                <a:latin typeface="Garamond"/>
                <a:cs typeface="Garamond"/>
              </a:rPr>
              <a:t>=</a:t>
            </a:r>
            <a:endParaRPr lang="en-US" dirty="0">
              <a:latin typeface="Garamond"/>
              <a:cs typeface="Garamond"/>
            </a:endParaRPr>
          </a:p>
        </p:txBody>
      </p:sp>
      <p:sp>
        <p:nvSpPr>
          <p:cNvPr id="25" name="TextBox 24"/>
          <p:cNvSpPr txBox="1"/>
          <p:nvPr/>
        </p:nvSpPr>
        <p:spPr>
          <a:xfrm>
            <a:off x="7124937" y="5701225"/>
            <a:ext cx="1590312" cy="523220"/>
          </a:xfrm>
          <a:prstGeom prst="rect">
            <a:avLst/>
          </a:prstGeom>
          <a:noFill/>
        </p:spPr>
        <p:txBody>
          <a:bodyPr wrap="square" rtlCol="0">
            <a:spAutoFit/>
          </a:bodyPr>
          <a:lstStyle/>
          <a:p>
            <a:r>
              <a:rPr lang="en-US" sz="1400" dirty="0" smtClean="0">
                <a:latin typeface="Garamond"/>
                <a:cs typeface="Garamond"/>
              </a:rPr>
              <a:t>Mitigation likely to succeed</a:t>
            </a:r>
            <a:endParaRPr lang="en-US" sz="1400" dirty="0">
              <a:latin typeface="Garamond"/>
              <a:cs typeface="Garamond"/>
            </a:endParaRPr>
          </a:p>
        </p:txBody>
      </p:sp>
      <p:sp>
        <p:nvSpPr>
          <p:cNvPr id="26" name="TextBox 25"/>
          <p:cNvSpPr txBox="1"/>
          <p:nvPr/>
        </p:nvSpPr>
        <p:spPr>
          <a:xfrm>
            <a:off x="6989637" y="5719388"/>
            <a:ext cx="338517" cy="369332"/>
          </a:xfrm>
          <a:prstGeom prst="rect">
            <a:avLst/>
          </a:prstGeom>
          <a:noFill/>
        </p:spPr>
        <p:txBody>
          <a:bodyPr wrap="none" rtlCol="0">
            <a:spAutoFit/>
          </a:bodyPr>
          <a:lstStyle/>
          <a:p>
            <a:r>
              <a:rPr lang="en-US" dirty="0" smtClean="0">
                <a:latin typeface="Garamond"/>
                <a:cs typeface="Garamond"/>
              </a:rPr>
              <a:t>=</a:t>
            </a:r>
            <a:endParaRPr lang="en-US" dirty="0">
              <a:latin typeface="Garamond"/>
              <a:cs typeface="Garamond"/>
            </a:endParaRPr>
          </a:p>
        </p:txBody>
      </p:sp>
      <p:grpSp>
        <p:nvGrpSpPr>
          <p:cNvPr id="27" name="Group 52"/>
          <p:cNvGrpSpPr>
            <a:grpSpLocks/>
          </p:cNvGrpSpPr>
          <p:nvPr/>
        </p:nvGrpSpPr>
        <p:grpSpPr bwMode="auto">
          <a:xfrm>
            <a:off x="6515435" y="3560779"/>
            <a:ext cx="338138" cy="323851"/>
            <a:chOff x="3362" y="1428"/>
            <a:chExt cx="213" cy="204"/>
          </a:xfrm>
        </p:grpSpPr>
        <p:sp>
          <p:nvSpPr>
            <p:cNvPr id="28" name="Oval 53"/>
            <p:cNvSpPr>
              <a:spLocks noChangeArrowheads="1"/>
            </p:cNvSpPr>
            <p:nvPr/>
          </p:nvSpPr>
          <p:spPr bwMode="auto">
            <a:xfrm>
              <a:off x="3362" y="1428"/>
              <a:ext cx="213" cy="195"/>
            </a:xfrm>
            <a:prstGeom prst="ellipse">
              <a:avLst/>
            </a:prstGeom>
            <a:solidFill>
              <a:srgbClr val="FFFF00"/>
            </a:solidFill>
            <a:ln w="19050">
              <a:solidFill>
                <a:schemeClr val="tx1"/>
              </a:solidFill>
              <a:miter lim="800000"/>
              <a:headEnd/>
              <a:tailEnd/>
            </a:ln>
          </p:spPr>
          <p:txBody>
            <a:bodyPr wrap="none" anchor="ctr"/>
            <a:lstStyle/>
            <a:p>
              <a:endParaRPr lang="en-US" dirty="0">
                <a:latin typeface="Garamond"/>
                <a:cs typeface="Garamond"/>
              </a:endParaRPr>
            </a:p>
          </p:txBody>
        </p:sp>
        <p:sp>
          <p:nvSpPr>
            <p:cNvPr id="29" name="Text Box 54"/>
            <p:cNvSpPr txBox="1">
              <a:spLocks noChangeArrowheads="1"/>
            </p:cNvSpPr>
            <p:nvPr/>
          </p:nvSpPr>
          <p:spPr bwMode="auto">
            <a:xfrm>
              <a:off x="3381" y="1440"/>
              <a:ext cx="158" cy="192"/>
            </a:xfrm>
            <a:prstGeom prst="rect">
              <a:avLst/>
            </a:prstGeom>
            <a:noFill/>
            <a:ln w="9525">
              <a:noFill/>
              <a:miter lim="800000"/>
              <a:headEnd/>
              <a:tailEnd/>
            </a:ln>
          </p:spPr>
          <p:txBody>
            <a:bodyPr>
              <a:spAutoFit/>
            </a:bodyPr>
            <a:lstStyle/>
            <a:p>
              <a:pPr>
                <a:spcBef>
                  <a:spcPct val="50000"/>
                </a:spcBef>
              </a:pPr>
              <a:r>
                <a:rPr lang="en-US" sz="1400" b="1" dirty="0">
                  <a:latin typeface="Garamond"/>
                  <a:cs typeface="Garamond"/>
                </a:rPr>
                <a:t>Y</a:t>
              </a:r>
            </a:p>
          </p:txBody>
        </p:sp>
      </p:grpSp>
      <p:grpSp>
        <p:nvGrpSpPr>
          <p:cNvPr id="30" name="Group 52"/>
          <p:cNvGrpSpPr>
            <a:grpSpLocks/>
          </p:cNvGrpSpPr>
          <p:nvPr/>
        </p:nvGrpSpPr>
        <p:grpSpPr bwMode="auto">
          <a:xfrm>
            <a:off x="6515435" y="4343791"/>
            <a:ext cx="338138" cy="323850"/>
            <a:chOff x="3362" y="1428"/>
            <a:chExt cx="213" cy="204"/>
          </a:xfrm>
        </p:grpSpPr>
        <p:sp>
          <p:nvSpPr>
            <p:cNvPr id="31" name="Oval 53"/>
            <p:cNvSpPr>
              <a:spLocks noChangeArrowheads="1"/>
            </p:cNvSpPr>
            <p:nvPr/>
          </p:nvSpPr>
          <p:spPr bwMode="auto">
            <a:xfrm>
              <a:off x="3362" y="1428"/>
              <a:ext cx="213" cy="195"/>
            </a:xfrm>
            <a:prstGeom prst="ellipse">
              <a:avLst/>
            </a:prstGeom>
            <a:solidFill>
              <a:srgbClr val="FFFF00"/>
            </a:solidFill>
            <a:ln w="19050">
              <a:solidFill>
                <a:schemeClr val="tx1"/>
              </a:solidFill>
              <a:miter lim="800000"/>
              <a:headEnd/>
              <a:tailEnd/>
            </a:ln>
          </p:spPr>
          <p:txBody>
            <a:bodyPr wrap="none" anchor="ctr"/>
            <a:lstStyle/>
            <a:p>
              <a:endParaRPr lang="en-US" dirty="0">
                <a:latin typeface="Garamond"/>
                <a:cs typeface="Garamond"/>
              </a:endParaRPr>
            </a:p>
          </p:txBody>
        </p:sp>
        <p:sp>
          <p:nvSpPr>
            <p:cNvPr id="32" name="Text Box 54"/>
            <p:cNvSpPr txBox="1">
              <a:spLocks noChangeArrowheads="1"/>
            </p:cNvSpPr>
            <p:nvPr/>
          </p:nvSpPr>
          <p:spPr bwMode="auto">
            <a:xfrm>
              <a:off x="3381" y="1440"/>
              <a:ext cx="158" cy="192"/>
            </a:xfrm>
            <a:prstGeom prst="rect">
              <a:avLst/>
            </a:prstGeom>
            <a:noFill/>
            <a:ln w="9525">
              <a:noFill/>
              <a:miter lim="800000"/>
              <a:headEnd/>
              <a:tailEnd/>
            </a:ln>
          </p:spPr>
          <p:txBody>
            <a:bodyPr>
              <a:spAutoFit/>
            </a:bodyPr>
            <a:lstStyle/>
            <a:p>
              <a:pPr>
                <a:spcBef>
                  <a:spcPct val="50000"/>
                </a:spcBef>
              </a:pPr>
              <a:r>
                <a:rPr lang="en-US" sz="1400" b="1" dirty="0">
                  <a:latin typeface="Garamond"/>
                  <a:cs typeface="Garamond"/>
                </a:rPr>
                <a:t>Y</a:t>
              </a:r>
            </a:p>
          </p:txBody>
        </p:sp>
      </p:grpSp>
      <p:grpSp>
        <p:nvGrpSpPr>
          <p:cNvPr id="33" name="Group 58"/>
          <p:cNvGrpSpPr>
            <a:grpSpLocks/>
          </p:cNvGrpSpPr>
          <p:nvPr/>
        </p:nvGrpSpPr>
        <p:grpSpPr bwMode="auto">
          <a:xfrm>
            <a:off x="6524475" y="5109474"/>
            <a:ext cx="338137" cy="323850"/>
            <a:chOff x="4013" y="3840"/>
            <a:chExt cx="213" cy="204"/>
          </a:xfrm>
        </p:grpSpPr>
        <p:sp>
          <p:nvSpPr>
            <p:cNvPr id="34" name="Oval 59"/>
            <p:cNvSpPr>
              <a:spLocks noChangeArrowheads="1"/>
            </p:cNvSpPr>
            <p:nvPr/>
          </p:nvSpPr>
          <p:spPr bwMode="auto">
            <a:xfrm>
              <a:off x="4013" y="3849"/>
              <a:ext cx="213" cy="195"/>
            </a:xfrm>
            <a:prstGeom prst="ellipse">
              <a:avLst/>
            </a:prstGeom>
            <a:solidFill>
              <a:srgbClr val="FF3300"/>
            </a:solidFill>
            <a:ln w="19050">
              <a:solidFill>
                <a:schemeClr val="tx1"/>
              </a:solidFill>
              <a:miter lim="800000"/>
              <a:headEnd/>
              <a:tailEnd/>
            </a:ln>
          </p:spPr>
          <p:txBody>
            <a:bodyPr wrap="none" anchor="ctr"/>
            <a:lstStyle/>
            <a:p>
              <a:endParaRPr lang="en-US" dirty="0">
                <a:latin typeface="Garamond"/>
                <a:cs typeface="Garamond"/>
              </a:endParaRPr>
            </a:p>
          </p:txBody>
        </p:sp>
        <p:sp>
          <p:nvSpPr>
            <p:cNvPr id="35" name="Text Box 60"/>
            <p:cNvSpPr txBox="1">
              <a:spLocks noChangeArrowheads="1"/>
            </p:cNvSpPr>
            <p:nvPr/>
          </p:nvSpPr>
          <p:spPr bwMode="auto">
            <a:xfrm>
              <a:off x="4032" y="3840"/>
              <a:ext cx="158" cy="192"/>
            </a:xfrm>
            <a:prstGeom prst="rect">
              <a:avLst/>
            </a:prstGeom>
            <a:noFill/>
            <a:ln w="9525">
              <a:noFill/>
              <a:miter lim="800000"/>
              <a:headEnd/>
              <a:tailEnd/>
            </a:ln>
          </p:spPr>
          <p:txBody>
            <a:bodyPr>
              <a:spAutoFit/>
            </a:bodyPr>
            <a:lstStyle/>
            <a:p>
              <a:pPr>
                <a:spcBef>
                  <a:spcPct val="50000"/>
                </a:spcBef>
              </a:pPr>
              <a:r>
                <a:rPr lang="en-US" sz="1400" b="1" dirty="0">
                  <a:latin typeface="Garamond"/>
                  <a:cs typeface="Garamond"/>
                </a:rPr>
                <a:t>R</a:t>
              </a:r>
            </a:p>
          </p:txBody>
        </p:sp>
      </p:grpSp>
    </p:spTree>
    <p:extLst>
      <p:ext uri="{BB962C8B-B14F-4D97-AF65-F5344CB8AC3E}">
        <p14:creationId xmlns:p14="http://schemas.microsoft.com/office/powerpoint/2010/main" val="332820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91807CD2B0254BB9E9799A126B65A9" ma:contentTypeVersion="0" ma:contentTypeDescription="Create a new document." ma:contentTypeScope="" ma:versionID="62a046f077a61f86d6adc86747ad8b6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377E98-360F-4BE3-A27C-1DEB06D9846E}">
  <ds:schemaRef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0B08DBE8-09C6-45CD-B31D-43CCDFBB77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2BE5445-92C8-45D9-A59E-BCCC2F92B5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26521</TotalTime>
  <Words>1719</Words>
  <Application>Microsoft Macintosh PowerPoint</Application>
  <PresentationFormat>On-screen Show (4:3)</PresentationFormat>
  <Paragraphs>254</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FE Methane Hydrate Research Program</vt:lpstr>
      <vt:lpstr>Mission and Stakeholders</vt:lpstr>
      <vt:lpstr>Technical Overview</vt:lpstr>
      <vt:lpstr>Research Objectives and Approach</vt:lpstr>
      <vt:lpstr>Budget and Major Accomplishments</vt:lpstr>
      <vt:lpstr>Program Goals</vt:lpstr>
      <vt:lpstr>Technology Development Schedule</vt:lpstr>
      <vt:lpstr>2017 Key Activities</vt:lpstr>
      <vt:lpstr>Risk Analysis</vt:lpstr>
      <vt:lpstr>2017-2018 Desired Outcomes</vt:lpstr>
    </vt:vector>
  </TitlesOfParts>
  <Company>U.S. Dept. Of Energy, NETL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Renie Boyle</dc:creator>
  <cp:lastModifiedBy>Jared Ciferno</cp:lastModifiedBy>
  <cp:revision>853</cp:revision>
  <cp:lastPrinted>2016-04-06T20:49:05Z</cp:lastPrinted>
  <dcterms:created xsi:type="dcterms:W3CDTF">2012-03-09T17:13:12Z</dcterms:created>
  <dcterms:modified xsi:type="dcterms:W3CDTF">2016-10-19T13:07:13Z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0x0101000091807CD2B0254BB9E9799A126B65A9</vt:lpwstr>
  </property>
</Properties>
</file>