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5" r:id="rId2"/>
    <p:sldId id="277" r:id="rId3"/>
    <p:sldId id="278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7" r:id="rId16"/>
    <p:sldId id="296" r:id="rId17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07" autoAdjust="0"/>
  </p:normalViewPr>
  <p:slideViewPr>
    <p:cSldViewPr snapToGrid="0">
      <p:cViewPr>
        <p:scale>
          <a:sx n="86" d="100"/>
          <a:sy n="86" d="100"/>
        </p:scale>
        <p:origin x="-145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-1404" y="135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390AF509-83D0-4E64-B823-D565B0B02761}" type="datetime1">
              <a:rPr lang="en-US"/>
              <a:pPr>
                <a:defRPr/>
              </a:pPr>
              <a:t>11/1/2012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C22DA813-CB2C-490C-8730-989982BA0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0117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297DA6BD-F43B-460E-A7ED-9C783CDC1EFE}" type="datetime1">
              <a:rPr lang="en-US"/>
              <a:pPr>
                <a:defRPr/>
              </a:pPr>
              <a:t>11/1/2012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September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973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57300" y="254000"/>
            <a:ext cx="4800600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3981450"/>
            <a:ext cx="5851525" cy="5305425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R="0" algn="l" defTabSz="457200" rtl="0" eaLnBrk="1" fontAlgn="base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</a:rPr>
              <a:t>Refer to Lesson Plan </a:t>
            </a: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  <a:sym typeface="Symbol" charset="2"/>
              </a:rPr>
              <a:t></a:t>
            </a: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</a:rPr>
              <a:t> Exercise # 1. (20 minutes)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" dirty="0" smtClean="0">
                <a:latin typeface="Times New Roman" charset="0"/>
                <a:cs typeface="Arial" charset="0"/>
              </a:rPr>
              <a:t>All the pictured attic hatches were installed or upgraded by the same CAA crew. 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I: The crew installed molding and a </a:t>
            </a:r>
            <a:r>
              <a:rPr lang="en-US" sz="1150" dirty="0" err="1" smtClean="0">
                <a:latin typeface="Times New Roman" charset="0"/>
                <a:cs typeface="Times New Roman" charset="0"/>
              </a:rPr>
              <a:t>weatherstrip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around the hatch opening.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II: The crew installed a </a:t>
            </a:r>
            <a:r>
              <a:rPr lang="en-US" sz="1150" dirty="0" err="1" smtClean="0">
                <a:latin typeface="Times New Roman" charset="0"/>
                <a:cs typeface="Times New Roman" charset="0"/>
              </a:rPr>
              <a:t>weatherstrip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and insulation on the upper side of the hatch, which is a client-installed cabinet door hinged to the ceiling and held closed by a turn button.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III: The crew built a hatch from scratch using molding supplied by the client to match the existing molding.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IV: The crew installed a </a:t>
            </a:r>
            <a:r>
              <a:rPr lang="en-US" sz="1150" dirty="0" err="1" smtClean="0">
                <a:latin typeface="Times New Roman" charset="0"/>
                <a:cs typeface="Times New Roman" charset="0"/>
              </a:rPr>
              <a:t>weatherstrip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around the existing hatch.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150" dirty="0" smtClean="0">
                <a:latin typeface="Times New Roman" charset="0"/>
                <a:cs typeface="Arial" charset="0"/>
              </a:rPr>
              <a:t>Three of the four pictured hatches failed the Any Town CAA final inspection. Which hatches failed and why?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I: Fails </a:t>
            </a:r>
            <a:r>
              <a:rPr lang="en-US" sz="1150" dirty="0" smtClean="0">
                <a:latin typeface="Times New Roman" charset="0"/>
                <a:cs typeface="Times New Roman" charset="0"/>
                <a:sym typeface="Symbol" charset="2"/>
              </a:rPr>
              <a:t>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The lid is warped and doesn’t contact the </a:t>
            </a:r>
            <a:r>
              <a:rPr lang="en-US" sz="1150" dirty="0" err="1" smtClean="0">
                <a:latin typeface="Times New Roman" charset="0"/>
                <a:cs typeface="Times New Roman" charset="0"/>
              </a:rPr>
              <a:t>weatherstrip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. The new molding is not sealed or painted to match the existing molding.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II: Fails </a:t>
            </a:r>
            <a:r>
              <a:rPr lang="en-US" sz="1150" dirty="0" smtClean="0">
                <a:latin typeface="Times New Roman" charset="0"/>
                <a:cs typeface="Times New Roman" charset="0"/>
                <a:sym typeface="Symbol" charset="2"/>
              </a:rPr>
              <a:t>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A recycled cabinet door over a ragged hole is not a proper hatch. The </a:t>
            </a:r>
            <a:r>
              <a:rPr lang="en-US" sz="1150" dirty="0" err="1" smtClean="0">
                <a:latin typeface="Times New Roman" charset="0"/>
                <a:cs typeface="Times New Roman" charset="0"/>
              </a:rPr>
              <a:t>weatherstrip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installed by the crew provides an insufficient air seal between the door and the broken plaster ceiling above.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III: Fails </a:t>
            </a:r>
            <a:r>
              <a:rPr lang="en-US" sz="1150" dirty="0" smtClean="0">
                <a:latin typeface="Times New Roman" charset="0"/>
                <a:cs typeface="Times New Roman" charset="0"/>
                <a:sym typeface="Symbol" charset="2"/>
              </a:rPr>
              <a:t>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The client-supplied molding was poorly fitted by the crew. The mitered joints are not air sealed.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50" dirty="0" smtClean="0">
                <a:latin typeface="Times New Roman" charset="0"/>
                <a:cs typeface="Times New Roman" charset="0"/>
              </a:rPr>
              <a:t>Photo IV: Passes </a:t>
            </a:r>
            <a:r>
              <a:rPr lang="en-US" sz="1150" dirty="0" smtClean="0">
                <a:latin typeface="Times New Roman" charset="0"/>
                <a:cs typeface="Times New Roman" charset="0"/>
                <a:sym typeface="Symbol" charset="2"/>
              </a:rPr>
              <a:t>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This looks nice. The </a:t>
            </a:r>
            <a:r>
              <a:rPr lang="en-US" sz="1150" dirty="0" err="1" smtClean="0">
                <a:latin typeface="Times New Roman" charset="0"/>
                <a:cs typeface="Times New Roman" charset="0"/>
              </a:rPr>
              <a:t>weatherstrip</a:t>
            </a:r>
            <a:r>
              <a:rPr lang="en-US" sz="1150" dirty="0" smtClean="0">
                <a:latin typeface="Times New Roman" charset="0"/>
                <a:cs typeface="Times New Roman" charset="0"/>
              </a:rPr>
              <a:t> is air tight, as determined by a blower door test.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</a:rPr>
              <a:t>After reviewing these examples of acceptable and unacceptable work, ask the students to think about how they would present that work in their reports. Discuss the appropriate tone for a report and why tone matters. Reinforce the following: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</a:rPr>
              <a:t>Be positive.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</a:rPr>
              <a:t>Be concise. 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</a:rPr>
              <a:t>Don’t nitpick.</a:t>
            </a:r>
          </a:p>
          <a:p>
            <a:pPr marL="457200" indent="-22860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150" i="1" dirty="0" smtClean="0">
                <a:solidFill>
                  <a:srgbClr val="808080"/>
                </a:solidFill>
                <a:latin typeface="Times New Roman" charset="0"/>
              </a:rPr>
              <a:t>Write as if you were the recipient.</a:t>
            </a:r>
          </a:p>
          <a:p>
            <a:pPr marL="483306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i="1" dirty="0" smtClean="0">
              <a:solidFill>
                <a:srgbClr val="808080"/>
              </a:solidFill>
              <a:latin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66883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When creating a report, be sure to: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Review site visit forms, field notes, and pictures.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Develop an outline.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Organize by individual units.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Address units in the order visited.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List measures installed on each unit.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List any other pertinent information, such as blower door numbers.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Flesh out the report. Be brief, using bullet points when possible.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Start each unit section with a picture of the unit.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Include a list of installed measures.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</a:pPr>
            <a:r>
              <a:rPr lang="en-US" dirty="0" smtClean="0">
                <a:latin typeface="Times New Roman" charset="0"/>
                <a:cs typeface="Times New Roman" charset="0"/>
              </a:rPr>
              <a:t>Note which measures were installed well and which need improvement.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</a:pPr>
            <a:r>
              <a:rPr lang="en-US" dirty="0" smtClean="0">
                <a:latin typeface="Times New Roman" charset="0"/>
                <a:cs typeface="Times New Roman" charset="0"/>
              </a:rPr>
              <a:t>Include pictures supporting individual measure observations.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Record any client comments.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Summarize important patterns and trends.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Suggest training needs by title, not by name.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Note peer training opportunities.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Record exceptional work.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File all paperwork, including field notes, pictures, and report drafts in case you need them later.</a:t>
            </a:r>
          </a:p>
          <a:p>
            <a:pPr marL="914400" indent="-228600" eaLnBrk="1" hangingPunct="1">
              <a:spcBef>
                <a:spcPct val="0"/>
              </a:spcBef>
              <a:buFont typeface="Courier New" charset="0"/>
              <a:buChar char="o"/>
            </a:pPr>
            <a:r>
              <a:rPr lang="en-US" dirty="0" smtClean="0">
                <a:latin typeface="Times New Roman" charset="0"/>
                <a:cs typeface="Times New Roman" charset="0"/>
              </a:rPr>
              <a:t>The CAA may question the report’s conclusions.</a:t>
            </a:r>
          </a:p>
          <a:p>
            <a:pPr marL="914400" indent="-228600" eaLnBrk="1" hangingPunct="1">
              <a:spcBef>
                <a:spcPct val="0"/>
              </a:spcBef>
              <a:buFont typeface="Courier New" charset="0"/>
              <a:buChar char="o"/>
            </a:pPr>
            <a:r>
              <a:rPr lang="en-US" dirty="0" smtClean="0">
                <a:latin typeface="Times New Roman" charset="0"/>
                <a:cs typeface="Times New Roman" charset="0"/>
              </a:rPr>
              <a:t>If you need to summarize activities during the grant period, they will be a valuable resource.</a:t>
            </a:r>
          </a:p>
          <a:p>
            <a:pPr marL="914400" indent="-228600" eaLnBrk="1" hangingPunct="1">
              <a:spcBef>
                <a:spcPct val="0"/>
              </a:spcBef>
              <a:spcAft>
                <a:spcPts val="638"/>
              </a:spcAft>
              <a:buFont typeface="Courier New" charset="0"/>
              <a:buChar char="o"/>
            </a:pPr>
            <a:r>
              <a:rPr lang="en-US" dirty="0" smtClean="0">
                <a:latin typeface="Times New Roman" charset="0"/>
                <a:cs typeface="Times New Roman" charset="0"/>
              </a:rPr>
              <a:t>In the event of legal action, these documents will be important evidence.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 to Exercise 2 in Lesson Plan (20 minutes).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 smtClean="0">
                <a:latin typeface="Times New Roman" charset="0"/>
                <a:cs typeface="Arial" charset="0"/>
              </a:rPr>
              <a:t>This course is not designed for auditors; but as final inspectors and monitors work closely with auditors, an overview of audit reports is provided for your convenience. </a:t>
            </a:r>
          </a:p>
          <a:p>
            <a:pPr marL="457200" indent="-228600" eaLnBrk="1" hangingPunct="1">
              <a:spcBef>
                <a:spcPts val="634"/>
              </a:spcBef>
              <a:buFont typeface="Symbol" charset="2"/>
              <a:buChar char="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Audit reports: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Document the auditor’s findings during the initial visit to the dwelling.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Document any pre-weatherization test results.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Recommend measures to be implemented.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Explain unique or difficult issues to installation technicians. 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Audit reports are a required element of the Weatherization Assistance Program (WAP). 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A unit can’t be weatherized until an auditor has evaluated it. 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The audit report highlights the measures recommended by the auditor based on either the audit or the </a:t>
            </a:r>
            <a:r>
              <a:rPr lang="en-US" b="1" i="1" dirty="0" smtClean="0">
                <a:latin typeface="Times New Roman" charset="0"/>
                <a:cs typeface="Times New Roman" charset="0"/>
              </a:rPr>
              <a:t>p</a:t>
            </a:r>
            <a:r>
              <a:rPr lang="en-US" b="1" i="1" dirty="0" smtClean="0">
                <a:latin typeface="Times New Roman" charset="0"/>
              </a:rPr>
              <a:t>riority list</a:t>
            </a:r>
            <a:r>
              <a:rPr lang="en-US" dirty="0" smtClean="0">
                <a:latin typeface="Times New Roman" charset="0"/>
                <a:cs typeface="Times New Roman" charset="0"/>
              </a:rPr>
              <a:t>. The auditor’s notes become the roadmap to implementation.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An audit report records all pre-weatherization testing the auditor conducted: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Blower door </a:t>
            </a:r>
            <a:r>
              <a:rPr lang="en-US" b="1" i="1" dirty="0" smtClean="0">
                <a:latin typeface="Times New Roman" charset="0"/>
                <a:cs typeface="Times New Roman" charset="0"/>
              </a:rPr>
              <a:t>cubic feet per minute (CFM)</a:t>
            </a:r>
            <a:r>
              <a:rPr lang="en-US" dirty="0" smtClean="0">
                <a:latin typeface="Times New Roman" charset="0"/>
                <a:cs typeface="Times New Roman" charset="0"/>
              </a:rPr>
              <a:t> readings.</a:t>
            </a:r>
          </a:p>
          <a:p>
            <a:pPr marL="914400" lvl="1" indent="-228600" eaLnBrk="1" hangingPunct="1">
              <a:spcBef>
                <a:spcPct val="0"/>
              </a:spcBef>
              <a:buFont typeface="Courier New" charset="0"/>
              <a:buChar char="o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Combustion safety readings.</a:t>
            </a:r>
          </a:p>
          <a:p>
            <a:pPr marL="914400" lvl="1" indent="-228600" eaLnBrk="1" hangingPunct="1">
              <a:spcBef>
                <a:spcPct val="0"/>
              </a:spcBef>
              <a:spcAft>
                <a:spcPts val="634"/>
              </a:spcAft>
              <a:buFont typeface="Courier New" charset="0"/>
              <a:buChar char="o"/>
              <a:defRPr/>
            </a:pPr>
            <a:r>
              <a:rPr lang="en-US" dirty="0" smtClean="0">
                <a:latin typeface="Times New Roman" charset="0"/>
                <a:cs typeface="Times New Roman" charset="0"/>
              </a:rPr>
              <a:t>Pressure pan readings.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Audit reports generally follow a pre-determined format. Most auditors use audit forms they complete in the field. All auditors employed by a given subgrantee use the same forms.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Auditors fill in information on the audit form, which basically constitutes the report. Audit forms may vary across subgrantees in a state or they may be uniform if a grantee requires them to be so.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Generally, there is not a large amount of text. Most audit reports have notes sections for text. Additional pages can be added if necessary. </a:t>
            </a:r>
          </a:p>
          <a:p>
            <a:pPr marL="287338" indent="-2413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 to Exercise #3 (40 minutes).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Audit, monitoring, and inspection reports are necessary to ensure WAP operates effectively and efficiently.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Reports provide a record of program performance.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Organize reports chronologically.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Keep reports positive.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Praise good work.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Summarize patterns and trends.</a:t>
            </a:r>
          </a:p>
          <a:p>
            <a:pPr marL="457200" indent="-228600" eaLnBrk="1" hangingPunct="1">
              <a:spcBef>
                <a:spcPct val="0"/>
              </a:spcBef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Recommend training by title, not name.</a:t>
            </a:r>
          </a:p>
          <a:p>
            <a:pPr marL="457200" indent="-228600" eaLnBrk="1" hangingPunct="1">
              <a:spcBef>
                <a:spcPct val="0"/>
              </a:spcBef>
              <a:spcAft>
                <a:spcPts val="638"/>
              </a:spcAft>
              <a:buFont typeface="Symbol" charset="2"/>
              <a:buChar char=""/>
            </a:pPr>
            <a:r>
              <a:rPr lang="en-US" dirty="0" smtClean="0">
                <a:latin typeface="Times New Roman" charset="0"/>
                <a:cs typeface="Times New Roman" charset="0"/>
              </a:rPr>
              <a:t>Keep good records!</a:t>
            </a:r>
          </a:p>
          <a:p>
            <a:pPr marL="457200" indent="-228600" eaLnBrk="1" hangingPunct="1">
              <a:spcBef>
                <a:spcPct val="0"/>
              </a:spcBef>
              <a:spcAft>
                <a:spcPts val="638"/>
              </a:spcAft>
              <a:buFont typeface="Symbol" charset="2"/>
              <a:buChar char=""/>
            </a:pPr>
            <a:endParaRPr lang="en-US" sz="1200" i="1" kern="1200" dirty="0">
              <a:solidFill>
                <a:schemeClr val="tx1">
                  <a:lumMod val="50000"/>
                  <a:lumOff val="50000"/>
                </a:schemeClr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  <a:spcAft>
                <a:spcPts val="638"/>
              </a:spcAft>
            </a:pPr>
            <a:r>
              <a:rPr lang="en-US" sz="1200" i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 this slide as an interactive discussion, soliciting personal examples from the trainees. Add your own personal examples and knowledge to supplement. </a:t>
            </a:r>
            <a:endParaRPr lang="en-US" sz="1200" kern="12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7338" indent="-241300" eaLnBrk="1" hangingPunct="1">
              <a:spcBef>
                <a:spcPct val="0"/>
              </a:spcBef>
              <a:spcAft>
                <a:spcPts val="638"/>
              </a:spcAft>
              <a:buFont typeface="Symbol" charset="2"/>
              <a:buNone/>
            </a:pPr>
            <a:endParaRPr lang="en-US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87256" y="4560888"/>
            <a:ext cx="5851525" cy="4319587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attending this session, participants will be able to:</a:t>
            </a:r>
          </a:p>
          <a:p>
            <a:pPr marL="457200" lvl="0" indent="-223838">
              <a:spcBef>
                <a:spcPts val="0"/>
              </a:spcBef>
              <a:buFont typeface="Symbol" pitchFamily="18" charset="2"/>
              <a:buChar char="·"/>
            </a:pPr>
            <a:r>
              <a:rPr lang="en-US" kern="1200" dirty="0" smtClean="0">
                <a:latin typeface="Times New Roman" pitchFamily="18" charset="0"/>
                <a:cs typeface="Times New Roman" pitchFamily="18" charset="0"/>
              </a:rPr>
              <a:t>Discuss the purpose of various reports.</a:t>
            </a:r>
          </a:p>
          <a:p>
            <a:pPr marL="457200" lvl="0" indent="-223838">
              <a:spcBef>
                <a:spcPts val="0"/>
              </a:spcBef>
              <a:buFont typeface="Symbol" pitchFamily="18" charset="2"/>
              <a:buChar char="·"/>
            </a:pPr>
            <a:r>
              <a:rPr lang="en-US" kern="1200" dirty="0" smtClean="0">
                <a:latin typeface="Times New Roman" pitchFamily="18" charset="0"/>
                <a:cs typeface="Times New Roman" pitchFamily="18" charset="0"/>
              </a:rPr>
              <a:t>Describe the kinds of information to include in specific reports.</a:t>
            </a:r>
          </a:p>
          <a:p>
            <a:pPr marL="457200" lvl="0" indent="-223838">
              <a:spcBef>
                <a:spcPts val="0"/>
              </a:spcBef>
              <a:buFont typeface="Symbol" pitchFamily="18" charset="2"/>
              <a:buChar char="·"/>
            </a:pPr>
            <a:r>
              <a:rPr lang="en-US" kern="1200" dirty="0" smtClean="0">
                <a:latin typeface="Times New Roman" pitchFamily="18" charset="0"/>
                <a:cs typeface="Times New Roman" pitchFamily="18" charset="0"/>
              </a:rPr>
              <a:t>Identify tips for writing a clear, concise, and useful report.</a:t>
            </a:r>
          </a:p>
          <a:p>
            <a:pPr marL="457200" lvl="0" indent="-223838">
              <a:spcBef>
                <a:spcPts val="0"/>
              </a:spcBef>
              <a:buFont typeface="Symbol" pitchFamily="18" charset="2"/>
              <a:buChar char="·"/>
            </a:pPr>
            <a:r>
              <a:rPr lang="en-US" kern="1200" dirty="0" smtClean="0">
                <a:latin typeface="Times New Roman" pitchFamily="18" charset="0"/>
                <a:cs typeface="Times New Roman" pitchFamily="18" charset="0"/>
              </a:rPr>
              <a:t>Recognize and address patterns and trends.</a:t>
            </a:r>
          </a:p>
          <a:p>
            <a:pPr marL="457200" lvl="0" indent="-223838">
              <a:spcBef>
                <a:spcPts val="0"/>
              </a:spcBef>
              <a:buFont typeface="Symbol" pitchFamily="18" charset="2"/>
              <a:buChar char="·"/>
            </a:pPr>
            <a:r>
              <a:rPr lang="en-US" kern="1200" dirty="0" smtClean="0">
                <a:latin typeface="Times New Roman" pitchFamily="18" charset="0"/>
                <a:cs typeface="Times New Roman" pitchFamily="18" charset="0"/>
              </a:rPr>
              <a:t>Explain how the tone of a report can affect worker morale and motivation. </a:t>
            </a:r>
            <a:endParaRPr lang="en-US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latin typeface="Times New Roman" charset="0"/>
                <a:cs typeface="Times New Roman" charset="0"/>
              </a:rPr>
              <a:t>Audit, monitoring, and inspection reports are necessary to ensure WAP operates effectively and efficiently.</a:t>
            </a:r>
          </a:p>
          <a:p>
            <a:pPr marL="457200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Measures are implemented correctly.</a:t>
            </a:r>
          </a:p>
          <a:p>
            <a:pPr marL="457200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Funds are spent wisely.</a:t>
            </a:r>
          </a:p>
          <a:p>
            <a:pPr marL="457200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Reports demonstrate that program oversight was conducted per program requirements.</a:t>
            </a:r>
          </a:p>
          <a:p>
            <a:pPr marL="457200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Reports can recommend training and technical assistance (T&amp;TA) where needed.</a:t>
            </a:r>
          </a:p>
          <a:p>
            <a:pPr marL="457200" indent="-228600" eaLnBrk="1" hangingPunct="1">
              <a:spcBef>
                <a:spcPct val="0"/>
              </a:spcBef>
              <a:spcAft>
                <a:spcPts val="600"/>
              </a:spcAft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Reports can be used to compile data for national program evaluations.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latin typeface="Times New Roman" charset="0"/>
                <a:cs typeface="Times New Roman" charset="0"/>
              </a:rPr>
              <a:t>Inspection reports:</a:t>
            </a:r>
          </a:p>
          <a:p>
            <a:pPr lvl="1" indent="-2413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Fulfill a WAP requirement for program oversight.</a:t>
            </a:r>
          </a:p>
          <a:p>
            <a:pPr lvl="1" indent="-2413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Document appropriate and allowable measures installed in WAP units.</a:t>
            </a:r>
          </a:p>
          <a:p>
            <a:pPr lvl="1" indent="-2413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Confirm the weatherization work completed in a dwelling was what the auditor recommended or the priority list allows. </a:t>
            </a:r>
          </a:p>
          <a:p>
            <a:pPr marL="46038" eaLnBrk="1" hangingPunct="1">
              <a:spcBef>
                <a:spcPct val="0"/>
              </a:spcBef>
            </a:pPr>
            <a:endParaRPr lang="en-US" dirty="0" smtClean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Program regulations require inspections of all weatherized units. </a:t>
            </a:r>
          </a:p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It is best if the inspector and the auditor are not the same person and the inspector is not inspecting work that s/he called for in the first place. This prevents conflicts of interest and retains an independent check and balance process. 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Like the audit report, the local agency’s inspection report may be based on a standard form that a subgrantee uses or a grantee requires. </a:t>
            </a:r>
          </a:p>
          <a:p>
            <a:pPr marL="287338" indent="-2413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6038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latin typeface="Times New Roman" charset="0"/>
                <a:cs typeface="Times New Roman" charset="0"/>
              </a:rPr>
              <a:t>Inspection reports should:</a:t>
            </a:r>
          </a:p>
          <a:p>
            <a:pPr lvl="1" indent="-228600" eaLnBrk="1" hangingPunct="1">
              <a:spcBef>
                <a:spcPct val="0"/>
              </a:spcBef>
              <a:spcAft>
                <a:spcPts val="0"/>
              </a:spcAft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Document post-weatherization test results.</a:t>
            </a:r>
          </a:p>
          <a:p>
            <a:pPr lvl="1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Verify billing was correct and everything billed was actually installed in the dwelling.</a:t>
            </a:r>
          </a:p>
          <a:p>
            <a:pPr lvl="1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Confirm quality workmanship on every WAP unit. </a:t>
            </a:r>
          </a:p>
          <a:p>
            <a:pPr lvl="1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Identify poor workmanship and maintain a record of </a:t>
            </a:r>
            <a:r>
              <a:rPr lang="en-US" b="1" i="1" dirty="0" smtClean="0">
                <a:latin typeface="Times New Roman" charset="0"/>
                <a:cs typeface="Times New Roman" charset="0"/>
              </a:rPr>
              <a:t>call-backs</a:t>
            </a:r>
            <a:r>
              <a:rPr lang="en-US" dirty="0" smtClean="0">
                <a:latin typeface="Times New Roman" charset="0"/>
                <a:cs typeface="Times New Roman" charset="0"/>
              </a:rPr>
              <a:t> and re-inspections by the local agency inspector.</a:t>
            </a:r>
          </a:p>
          <a:p>
            <a:pPr lvl="1" indent="-228600"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en-US" dirty="0" smtClean="0">
                <a:latin typeface="Times New Roman" charset="0"/>
                <a:cs typeface="Times New Roman" charset="0"/>
              </a:rPr>
              <a:t>Eventually result in a sign-off by the final inspector as a completed weatherized unit that may be counted toward production goals. </a:t>
            </a:r>
          </a:p>
          <a:p>
            <a:pPr marL="46038" eaLnBrk="1" hangingPunct="1">
              <a:spcBef>
                <a:spcPct val="0"/>
              </a:spcBef>
            </a:pPr>
            <a:endParaRPr lang="en-US" dirty="0" smtClean="0">
              <a:latin typeface="Times New Roman" charset="0"/>
              <a:cs typeface="Times New Roman" charset="0"/>
            </a:endParaRPr>
          </a:p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Inspectors should perform post-weatherization testing in areas where pre-weatherization tests were conducted (e.g., blower door, combustion safety, pressure pan).</a:t>
            </a:r>
          </a:p>
          <a:p>
            <a:pPr marL="46038" eaLnBrk="1" hangingPunct="1">
              <a:spcBef>
                <a:spcPct val="0"/>
              </a:spcBef>
            </a:pPr>
            <a:endParaRPr lang="en-US" dirty="0" smtClean="0">
              <a:latin typeface="Times New Roman" charset="0"/>
              <a:cs typeface="Times New Roman" charset="0"/>
            </a:endParaRPr>
          </a:p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Payment can’t be made until the inspector puts his/her signature on the inspection report. Verifying the billing is correct is as important as ensuring that quality workmanship was performed. </a:t>
            </a:r>
          </a:p>
          <a:p>
            <a:pPr marL="46038"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The inspector should be able to identify any problems with installations or missed opportunities based on the auditor’s recommendations. The inspector should initiate a call-back of a crew or contractor, if necessary.</a:t>
            </a:r>
          </a:p>
          <a:p>
            <a:pPr marL="287338" indent="-2413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Inspection reports generally follow a structured format.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Inspectors complete the inspection form, which basically constitutes the report. Generally, there is not much text.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Most inspectors use inspection forms they complete in the field. Generally, all inspectors for a grantee use the same forms.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Inspection forms may vary across subgrantees in a state or they may be uniform if a grantee requires them to be so.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Most inspection reports have notes sections for text. Additional pages can be added if necessary.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Review the audit report, and address any special issues the auditor mentions. Be as thorough as possible in documenting the work performed.</a:t>
            </a:r>
          </a:p>
          <a:p>
            <a:pPr marL="46038"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Use complete sentences to express thoughts and when providing instructions.</a:t>
            </a:r>
          </a:p>
          <a:p>
            <a:pPr marL="46038"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Inspection reports should detail why any measures the auditor recommended were not implemented. </a:t>
            </a:r>
          </a:p>
          <a:p>
            <a:pPr marL="46038"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Inspection reports should detail the quality of workmanship observed at the dwelling. Issues related to particular measures should be noted individually. </a:t>
            </a:r>
          </a:p>
          <a:p>
            <a:pPr marL="46038" eaLnBrk="1" hangingPunct="1">
              <a:spcBef>
                <a:spcPct val="0"/>
              </a:spcBef>
            </a:pPr>
            <a:endParaRPr lang="en-US" dirty="0">
              <a:latin typeface="Times New Roman" charset="0"/>
              <a:cs typeface="Times New Roman" charset="0"/>
            </a:endParaRPr>
          </a:p>
          <a:p>
            <a:pPr marL="46038" eaLnBrk="1" hangingPunct="1">
              <a:spcBef>
                <a:spcPct val="0"/>
              </a:spcBef>
            </a:pPr>
            <a:r>
              <a:rPr lang="en-US" dirty="0" smtClean="0">
                <a:latin typeface="Times New Roman" charset="0"/>
                <a:cs typeface="Times New Roman" charset="0"/>
              </a:rPr>
              <a:t>Because inspection reports are completed in the field, legible handwriting is important to ensure no one misinterprets the report. </a:t>
            </a:r>
          </a:p>
          <a:p>
            <a:pPr marL="287338" indent="-2413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57300" y="292100"/>
            <a:ext cx="4800600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019550"/>
            <a:ext cx="5851525" cy="53340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Times New Roman" charset="0"/>
                <a:cs typeface="Arial" charset="0"/>
              </a:rPr>
              <a:t>These photos show the backs of clothes dryers and the walls through which they are vented. Each vent has a problem that was created when the installer pushed the dryer back into position. None of these dryer vents meet the intent of the program</a:t>
            </a:r>
            <a:r>
              <a:rPr lang="en-US" sz="1100" dirty="0">
                <a:latin typeface="Times New Roman" charset="0"/>
                <a:cs typeface="Arial" charset="0"/>
              </a:rPr>
              <a:t>.</a:t>
            </a:r>
            <a:endParaRPr lang="en-US" sz="1100" dirty="0" smtClean="0">
              <a:latin typeface="Times New Roman" charset="0"/>
              <a:cs typeface="Arial" charset="0"/>
            </a:endParaRPr>
          </a:p>
          <a:p>
            <a:pPr marL="457200" indent="-2286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00" dirty="0" smtClean="0">
                <a:latin typeface="Times New Roman" charset="0"/>
                <a:cs typeface="Times New Roman" charset="0"/>
              </a:rPr>
              <a:t>Photo I: A minor restriction from the vent duct being squeezed slows air movement through the dryer, increasing drying time.</a:t>
            </a:r>
          </a:p>
          <a:p>
            <a:pPr marL="457200" indent="-2286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00" dirty="0" smtClean="0">
                <a:latin typeface="Times New Roman" charset="0"/>
                <a:cs typeface="Times New Roman" charset="0"/>
              </a:rPr>
              <a:t>Photo II: A major restriction from the vent duct being squeezed further increases drying time. This will shorten dryer life and can create a fire hazard.</a:t>
            </a:r>
          </a:p>
          <a:p>
            <a:pPr marL="457200" indent="-2286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00" dirty="0" smtClean="0">
                <a:latin typeface="Times New Roman" charset="0"/>
                <a:cs typeface="Times New Roman" charset="0"/>
              </a:rPr>
              <a:t>Photo III: A major restriction increases drying time. A hole cut in the vent duct allows moisture and wash chemicals free access to the home’s interior, reducing </a:t>
            </a:r>
            <a:r>
              <a:rPr lang="en-US" sz="1100" b="1" i="1" dirty="0" smtClean="0">
                <a:latin typeface="Times New Roman" charset="0"/>
                <a:cs typeface="Times New Roman" charset="0"/>
              </a:rPr>
              <a:t>indoor air quality (IAQ)</a:t>
            </a:r>
            <a:r>
              <a:rPr lang="en-US" sz="1100" dirty="0" smtClean="0">
                <a:latin typeface="Times New Roman" charset="0"/>
                <a:cs typeface="Times New Roman" charset="0"/>
              </a:rPr>
              <a:t>.</a:t>
            </a:r>
          </a:p>
          <a:p>
            <a:pPr marL="4833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 smtClean="0">
              <a:latin typeface="Times New Roman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Times New Roman" charset="0"/>
                <a:cs typeface="Arial" charset="0"/>
              </a:rPr>
              <a:t>If a </a:t>
            </a:r>
            <a:r>
              <a:rPr lang="en-US" sz="1100" b="1" i="1" dirty="0" smtClean="0">
                <a:latin typeface="Times New Roman" charset="0"/>
                <a:cs typeface="Arial" charset="0"/>
              </a:rPr>
              <a:t>community action agency (CAA)</a:t>
            </a:r>
            <a:r>
              <a:rPr lang="en-US" sz="1100" dirty="0" smtClean="0">
                <a:latin typeface="Times New Roman" charset="0"/>
                <a:cs typeface="Arial" charset="0"/>
              </a:rPr>
              <a:t> final inspector took these pictures during a final inspection, s/he could recommend the installer get training in proper dryer venting methods and materials, and the crew chief get training in checking the installer’s work.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 smtClean="0">
              <a:latin typeface="Times New Roman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Times New Roman" charset="0"/>
                <a:cs typeface="Arial" charset="0"/>
              </a:rPr>
              <a:t>If the pictures came from a state-level monitoring of homes weatherized by a single CAA, the problem is systematic. The auditor, inspector, crew chief, installer, and </a:t>
            </a:r>
            <a:r>
              <a:rPr lang="en-US" sz="1100" i="1" dirty="0" smtClean="0">
                <a:latin typeface="Times New Roman" charset="0"/>
                <a:cs typeface="Arial" charset="0"/>
              </a:rPr>
              <a:t>any other </a:t>
            </a:r>
            <a:r>
              <a:rPr lang="en-US" sz="1100" dirty="0" smtClean="0">
                <a:latin typeface="Times New Roman" charset="0"/>
                <a:cs typeface="Arial" charset="0"/>
              </a:rPr>
              <a:t>on-site personnel the CAA employs need training in proper dryer venting methods and applicable </a:t>
            </a:r>
            <a:r>
              <a:rPr lang="en-US" sz="1100" b="1" i="1" dirty="0" smtClean="0">
                <a:latin typeface="Times New Roman" charset="0"/>
                <a:cs typeface="Arial" charset="0"/>
              </a:rPr>
              <a:t>house-as-a-system</a:t>
            </a:r>
            <a:r>
              <a:rPr lang="en-US" sz="1100" dirty="0" smtClean="0">
                <a:latin typeface="Times New Roman" charset="0"/>
                <a:cs typeface="Arial" charset="0"/>
              </a:rPr>
              <a:t> science.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Times New Roman" charset="0"/>
                <a:cs typeface="Arial" charset="0"/>
              </a:rPr>
              <a:t/>
            </a:r>
            <a:br>
              <a:rPr lang="en-US" sz="1100" dirty="0" smtClean="0">
                <a:latin typeface="Times New Roman" charset="0"/>
                <a:cs typeface="Arial" charset="0"/>
              </a:rPr>
            </a:br>
            <a:r>
              <a:rPr lang="en-US" sz="1100" dirty="0" smtClean="0">
                <a:latin typeface="Times New Roman" charset="0"/>
                <a:cs typeface="Arial" charset="0"/>
              </a:rPr>
              <a:t>Your report should be based on </a:t>
            </a:r>
            <a:r>
              <a:rPr lang="en-US" sz="1100" i="1" dirty="0" smtClean="0">
                <a:latin typeface="Times New Roman" charset="0"/>
                <a:cs typeface="Arial" charset="0"/>
              </a:rPr>
              <a:t>patterns </a:t>
            </a:r>
            <a:r>
              <a:rPr lang="en-US" sz="1100" dirty="0" smtClean="0">
                <a:latin typeface="Times New Roman" charset="0"/>
                <a:cs typeface="Arial" charset="0"/>
              </a:rPr>
              <a:t>of unacceptable work. The dryer vent installations pictured are deficient in similar ways. A single error or oversight may simply mean someone had a bad day. If several houses in a sample have similar failings, the problem is most likely either a need for additional training or a lack of understanding of why a particular task is important.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 smtClean="0">
              <a:latin typeface="Times New Roman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Times New Roman" charset="0"/>
                <a:cs typeface="Arial" charset="0"/>
              </a:rPr>
              <a:t>Frequently, there are patterns of improper measures in any sample of houses:</a:t>
            </a:r>
          </a:p>
          <a:p>
            <a:pPr marL="457200" indent="-2286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00" dirty="0" smtClean="0">
                <a:latin typeface="Times New Roman" charset="0"/>
                <a:cs typeface="Times New Roman" charset="0"/>
              </a:rPr>
              <a:t>Multiple missed chimney bypass seals.</a:t>
            </a:r>
          </a:p>
          <a:p>
            <a:pPr marL="457200" indent="-2286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00" dirty="0" smtClean="0">
                <a:latin typeface="Times New Roman" charset="0"/>
                <a:cs typeface="Times New Roman" charset="0"/>
              </a:rPr>
              <a:t>Poor workmanship on attic hatch treatments.</a:t>
            </a:r>
          </a:p>
          <a:p>
            <a:pPr marL="457200" indent="-2286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100" dirty="0" smtClean="0">
                <a:latin typeface="Times New Roman" charset="0"/>
                <a:cs typeface="Times New Roman" charset="0"/>
              </a:rPr>
              <a:t>Repeated improper installation of door </a:t>
            </a:r>
            <a:r>
              <a:rPr lang="en-US" sz="1100" dirty="0" err="1" smtClean="0">
                <a:latin typeface="Times New Roman" charset="0"/>
                <a:cs typeface="Times New Roman" charset="0"/>
              </a:rPr>
              <a:t>weatherstrips</a:t>
            </a:r>
            <a:r>
              <a:rPr lang="en-US" sz="1100" dirty="0" smtClean="0">
                <a:latin typeface="Times New Roman" charset="0"/>
                <a:cs typeface="Times New Roman" charset="0"/>
              </a:rPr>
              <a:t>.       </a:t>
            </a:r>
          </a:p>
          <a:p>
            <a:pPr marL="4833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 smtClean="0">
              <a:latin typeface="Times New Roman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100" i="1" dirty="0" smtClean="0">
                <a:solidFill>
                  <a:srgbClr val="808080"/>
                </a:solidFill>
                <a:latin typeface="Times New Roman" charset="0"/>
              </a:rPr>
              <a:t>Q: When does a pattern become a trend?</a:t>
            </a:r>
          </a:p>
          <a:p>
            <a:pPr marL="171450" indent="-1714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100" i="1" dirty="0" smtClean="0">
                <a:solidFill>
                  <a:srgbClr val="808080"/>
                </a:solidFill>
                <a:latin typeface="Times New Roman" charset="0"/>
              </a:rPr>
              <a:t>A: Generally, a pattern refers to a series of similar events in a limited sample, while a trend is an entity-wide practice.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47775" y="320675"/>
            <a:ext cx="4800600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048126"/>
            <a:ext cx="5947742" cy="5321300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latin typeface="Times New Roman" charset="0"/>
                <a:cs typeface="Arial" charset="0"/>
              </a:rPr>
              <a:t>A trend is more pervasive than a pattern. One example of a problematic trend would be a particular CAA weatherization program installing large numbers of replacement windows and doors rather than insulating walls. 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 smtClean="0">
              <a:latin typeface="Times New Roman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latin typeface="Times New Roman" charset="0"/>
                <a:cs typeface="Arial" charset="0"/>
              </a:rPr>
              <a:t>Training to reinforce or discourage trends is generally limited to auditors and inspectors and consists mainly of explaining DOE requirements concerning </a:t>
            </a:r>
            <a:r>
              <a:rPr lang="en-US" sz="1050" b="1" i="1" dirty="0" smtClean="0">
                <a:latin typeface="Times New Roman" charset="0"/>
                <a:cs typeface="Arial" charset="0"/>
              </a:rPr>
              <a:t>savings-to-investment ratio (SIR)</a:t>
            </a:r>
            <a:r>
              <a:rPr lang="en-US" sz="1050" dirty="0" smtClean="0">
                <a:latin typeface="Times New Roman" charset="0"/>
                <a:cs typeface="Arial" charset="0"/>
              </a:rPr>
              <a:t> calculations and individual measures prioritization.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 smtClean="0">
              <a:latin typeface="Times New Roman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latin typeface="Times New Roman" charset="0"/>
                <a:cs typeface="Arial" charset="0"/>
              </a:rPr>
              <a:t>The doors pictured, from left to right, are:</a:t>
            </a:r>
          </a:p>
          <a:p>
            <a:pPr marL="457200" indent="-22860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050" dirty="0" smtClean="0">
                <a:latin typeface="Times New Roman" charset="0"/>
                <a:cs typeface="Times New Roman" charset="0"/>
              </a:rPr>
              <a:t>Photo I: An insulated core 2¼-in. thick wooden door to be replaced because of the hole in the exterior skin below the center window – There will be no appreciable savings from replacing this insulated core door with even the best available replacement door.</a:t>
            </a:r>
          </a:p>
          <a:p>
            <a:pPr marL="457200" indent="-22860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050" dirty="0" smtClean="0">
                <a:latin typeface="Times New Roman" charset="0"/>
                <a:cs typeface="Times New Roman" charset="0"/>
              </a:rPr>
              <a:t>Photo II: A 2-in. thick pine door being replaced because of the single-pane glass – Note the doorway has a metal storm door in good condition. Replacing a good primary door/storm door assembly (with an </a:t>
            </a:r>
            <a:r>
              <a:rPr lang="en-US" sz="1050" b="1" i="1" dirty="0" smtClean="0">
                <a:latin typeface="Times New Roman" charset="0"/>
                <a:cs typeface="Times New Roman" charset="0"/>
              </a:rPr>
              <a:t>R-value</a:t>
            </a:r>
            <a:r>
              <a:rPr lang="en-US" sz="1050" dirty="0" smtClean="0">
                <a:latin typeface="Times New Roman" charset="0"/>
                <a:cs typeface="Times New Roman" charset="0"/>
              </a:rPr>
              <a:t> of R-2 or R-3) with a typical replacement door (R-5 at best) will produce very little savings at high cost, likely resulting in a negative SIR.</a:t>
            </a:r>
          </a:p>
          <a:p>
            <a:pPr marL="457200" indent="-22860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050" dirty="0" smtClean="0">
                <a:latin typeface="Times New Roman" charset="0"/>
                <a:cs typeface="Times New Roman" charset="0"/>
              </a:rPr>
              <a:t>Photo III: A replacement insulated steel door – This new door has been installed in an exceedingly rundown inner city property. It is quite unlikely the building will stand long enough to achieve a positive SIR.</a:t>
            </a:r>
          </a:p>
          <a:p>
            <a:pPr marL="457200" indent="-22860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050" dirty="0" smtClean="0">
                <a:latin typeface="Times New Roman" charset="0"/>
                <a:cs typeface="Times New Roman" charset="0"/>
              </a:rPr>
              <a:t>Photo IV: A replacement insulated steel door with window – According to the client, this new door replaced a wooden door with an aluminum storm. It appears that like was replaced with like (R-2+ with R-2+), eliminating any possibility of a positive SIR. 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 smtClean="0">
              <a:latin typeface="Times New Roman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latin typeface="Times New Roman" charset="0"/>
                <a:cs typeface="Arial" charset="0"/>
              </a:rPr>
              <a:t>The door replacements were ordered by different auditors at the same CAA. The CAA employing the auditors has a reputation for installing at least one door in nearly every home it weatherizes.</a:t>
            </a:r>
          </a:p>
          <a:p>
            <a:pPr marL="457200" indent="-22860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050" dirty="0" smtClean="0">
                <a:latin typeface="Times New Roman" charset="0"/>
                <a:cs typeface="Times New Roman" charset="0"/>
              </a:rPr>
              <a:t>If a CAA inspector took these pictures during a final inspection, s/he could recommend the auditor get training to understand DOE requirements concerning SIR. </a:t>
            </a:r>
          </a:p>
          <a:p>
            <a:pPr marL="457200" indent="-22860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charset="2"/>
              <a:buChar char=""/>
              <a:defRPr/>
            </a:pPr>
            <a:r>
              <a:rPr lang="en-US" sz="1050" dirty="0" smtClean="0">
                <a:latin typeface="Times New Roman" charset="0"/>
                <a:cs typeface="Times New Roman" charset="0"/>
              </a:rPr>
              <a:t>If the pictures came from a state-level monitoring of weatherized units from a single CAA and is typical of its work, then the pervasive door replacement may be a high-level policy decision. If that is the case, the CAA weatherization director needs training in the intent of the DOE WAP, SIR requirements, and program management.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en-US" sz="1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45BFE6-D38F-4D27-B5CA-8E949B3737C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2" name="Group 21"/>
          <p:cNvGrpSpPr>
            <a:grpSpLocks/>
          </p:cNvGrpSpPr>
          <p:nvPr userDrawn="1"/>
        </p:nvGrpSpPr>
        <p:grpSpPr bwMode="auto">
          <a:xfrm flipH="1" flipV="1">
            <a:off x="0" y="920750"/>
            <a:ext cx="9144000" cy="55563"/>
            <a:chOff x="0" y="832104"/>
            <a:chExt cx="9144000" cy="5486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4572000" y="832104"/>
              <a:ext cx="4572000" cy="548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3309937" y="832104"/>
              <a:ext cx="1262063" cy="54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832104"/>
              <a:ext cx="3309937" cy="5486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16" name="Picture 31" descr="doe_logo_ppt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30"/>
          <p:cNvSpPr>
            <a:spLocks noChangeArrowheads="1"/>
          </p:cNvSpPr>
          <p:nvPr userDrawn="1"/>
        </p:nvSpPr>
        <p:spPr bwMode="auto">
          <a:xfrm>
            <a:off x="4462463" y="4900613"/>
            <a:ext cx="4572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  <a:defRPr/>
            </a:pPr>
            <a:r>
              <a:rPr lang="en-US" sz="600">
                <a:solidFill>
                  <a:srgbClr val="FFFFFF"/>
                </a:solidFill>
              </a:rPr>
              <a:t>Weatherization  Crew, Virginia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80" y="147797"/>
            <a:ext cx="5626620" cy="603505"/>
          </a:xfrm>
          <a:prstGeom prst="rect">
            <a:avLst/>
          </a:prstGeom>
          <a:ln>
            <a:noFill/>
          </a:ln>
        </p:spPr>
        <p:txBody>
          <a:bodyPr lIns="0" rIns="0"/>
          <a:lstStyle>
            <a:lvl1pPr algn="l">
              <a:defRPr sz="1600">
                <a:ln>
                  <a:noFill/>
                </a:ln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046" y="5253120"/>
            <a:ext cx="4382300" cy="11750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054500" y="5206075"/>
            <a:ext cx="3082300" cy="331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6054450" y="5543500"/>
            <a:ext cx="3089550" cy="7349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/>
                <a:cs typeface="Arial Narrow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68100" y="5672913"/>
            <a:ext cx="4365800" cy="270687"/>
          </a:xfrm>
          <a:noFill/>
          <a:ln>
            <a:noFill/>
          </a:ln>
        </p:spPr>
        <p:txBody>
          <a:bodyPr>
            <a:normAutofit/>
          </a:bodyPr>
          <a:lstStyle>
            <a:lvl1pPr eaLnBrk="1" hangingPunct="1">
              <a:buNone/>
              <a:defRPr sz="1200">
                <a:solidFill>
                  <a:schemeClr val="bg1"/>
                </a:solidFill>
                <a:latin typeface="Arial Narrow" pitchFamily="34" charset="0"/>
              </a:defRPr>
            </a:lvl1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675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76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4500" y="0"/>
            <a:ext cx="5397500" cy="9017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70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5975"/>
            <a:ext cx="4040188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7097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5975"/>
            <a:ext cx="4041775" cy="4381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44500" y="0"/>
            <a:ext cx="5397500" cy="9017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38250"/>
            <a:ext cx="5111750" cy="52863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8000"/>
            <a:ext cx="3008313" cy="45620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5384800" cy="9017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384800" cy="9017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456363"/>
            <a:ext cx="9144000" cy="40163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 flipH="1">
            <a:off x="0" y="5092700"/>
            <a:ext cx="4572000" cy="1363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 flipH="1">
            <a:off x="4572000" y="5092700"/>
            <a:ext cx="1262063" cy="1363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 flipH="1">
            <a:off x="5834063" y="5092700"/>
            <a:ext cx="3309937" cy="13636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081845"/>
            <a:ext cx="7772400" cy="10207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4102608"/>
            <a:ext cx="6400800" cy="990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565900"/>
            <a:ext cx="5334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3CE3EB0-9C96-4E04-ACF3-06B3D4276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927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6610350"/>
            <a:ext cx="9144000" cy="247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44500" y="0"/>
            <a:ext cx="5397500" cy="9144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4"/>
          <p:cNvSpPr>
            <a:spLocks noGrp="1"/>
          </p:cNvSpPr>
          <p:nvPr>
            <p:ph type="body" idx="1"/>
          </p:nvPr>
        </p:nvSpPr>
        <p:spPr bwMode="auto">
          <a:xfrm>
            <a:off x="457200" y="15621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Text Placeholder 9"/>
          <p:cNvSpPr txBox="1">
            <a:spLocks/>
          </p:cNvSpPr>
          <p:nvPr/>
        </p:nvSpPr>
        <p:spPr bwMode="auto">
          <a:xfrm>
            <a:off x="130175" y="6616700"/>
            <a:ext cx="72866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fld id="{95EA3A6D-3A3B-4709-8BDF-5BE8A6F9EFEB}" type="slidenum">
              <a:rPr lang="en-US" sz="1000">
                <a:solidFill>
                  <a:schemeClr val="bg1"/>
                </a:solidFill>
                <a:cs typeface="Arial" charset="0"/>
              </a:rPr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  <a:defRPr/>
              </a:pPr>
              <a:t>‹#›</a:t>
            </a:fld>
            <a:r>
              <a:rPr lang="en-US" sz="1000" dirty="0">
                <a:solidFill>
                  <a:schemeClr val="bg1"/>
                </a:solidFill>
                <a:cs typeface="Arial" charset="0"/>
              </a:rPr>
              <a:t> | WEATHERIZATION ASSISTANCE PROGRAM STANDARDIZED CURRICULUM – </a:t>
            </a:r>
            <a:r>
              <a:rPr lang="en-US" sz="1000" dirty="0" smtClean="0">
                <a:solidFill>
                  <a:schemeClr val="bg1"/>
                </a:solidFill>
                <a:cs typeface="Arial" charset="0"/>
              </a:rPr>
              <a:t>September</a:t>
            </a:r>
            <a:r>
              <a:rPr lang="en-US" sz="1000" baseline="0" dirty="0" smtClean="0">
                <a:solidFill>
                  <a:schemeClr val="bg1"/>
                </a:solidFill>
                <a:cs typeface="Arial" charset="0"/>
              </a:rPr>
              <a:t> </a:t>
            </a:r>
            <a:r>
              <a:rPr lang="en-US" sz="1000" dirty="0" smtClean="0">
                <a:solidFill>
                  <a:schemeClr val="bg1"/>
                </a:solidFill>
                <a:cs typeface="Arial" charset="0"/>
              </a:rPr>
              <a:t>2012</a:t>
            </a:r>
            <a:endParaRPr lang="en-US" sz="1000" dirty="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1031" name="Group 20"/>
          <p:cNvGrpSpPr>
            <a:grpSpLocks/>
          </p:cNvGrpSpPr>
          <p:nvPr/>
        </p:nvGrpSpPr>
        <p:grpSpPr bwMode="auto">
          <a:xfrm flipH="1" flipV="1">
            <a:off x="0" y="920750"/>
            <a:ext cx="9144000" cy="182563"/>
            <a:chOff x="0" y="704088"/>
            <a:chExt cx="9144000" cy="182880"/>
          </a:xfrm>
        </p:grpSpPr>
        <p:sp>
          <p:nvSpPr>
            <p:cNvPr id="23" name="Rectangle 22"/>
            <p:cNvSpPr/>
            <p:nvPr userDrawn="1"/>
          </p:nvSpPr>
          <p:spPr>
            <a:xfrm>
              <a:off x="4572000" y="704088"/>
              <a:ext cx="4572000" cy="1828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3309937" y="704088"/>
              <a:ext cx="1262063" cy="1828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0" y="704088"/>
              <a:ext cx="3309937" cy="1828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032" name="Text Placeholder 9"/>
          <p:cNvSpPr txBox="1">
            <a:spLocks/>
          </p:cNvSpPr>
          <p:nvPr/>
        </p:nvSpPr>
        <p:spPr bwMode="auto">
          <a:xfrm>
            <a:off x="5476875" y="6616700"/>
            <a:ext cx="36671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000">
                <a:solidFill>
                  <a:schemeClr val="bg1"/>
                </a:solidFill>
                <a:cs typeface="Arial" charset="0"/>
              </a:rPr>
              <a:t>eere.energy.gov</a:t>
            </a:r>
          </a:p>
        </p:txBody>
      </p:sp>
      <p:pic>
        <p:nvPicPr>
          <p:cNvPr id="1033" name="Picture 18" descr="doe_logo_ppt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21400" y="276225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7" r:id="rId7"/>
    <p:sldLayoutId id="2147483728" r:id="rId8"/>
  </p:sldLayoutIdLst>
  <p:txStyles>
    <p:titleStyle>
      <a:lvl1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 kern="1200" spc="100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73050" indent="-228600" algn="l" defTabSz="457200" rtl="0" eaLnBrk="0" fontAlgn="base" hangingPunct="0">
        <a:spcBef>
          <a:spcPts val="1200"/>
        </a:spcBef>
        <a:spcAft>
          <a:spcPts val="120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defTabSz="457200" rtl="0" eaLnBrk="0" fontAlgn="base" hangingPunct="0">
        <a:spcBef>
          <a:spcPts val="600"/>
        </a:spcBef>
        <a:spcAft>
          <a:spcPts val="120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0"/>
          <p:cNvSpPr>
            <a:spLocks noGrp="1"/>
          </p:cNvSpPr>
          <p:nvPr>
            <p:ph type="ctrTitle"/>
          </p:nvPr>
        </p:nvSpPr>
        <p:spPr bwMode="auto">
          <a:xfrm>
            <a:off x="2260600" y="2882900"/>
            <a:ext cx="6540500" cy="12192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4000" smtClean="0">
                <a:solidFill>
                  <a:srgbClr val="11007C"/>
                </a:solidFill>
              </a:rPr>
              <a:t>Report Writing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743200"/>
            <a:ext cx="6400800" cy="457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7999C"/>
                </a:solidFill>
              </a:rPr>
              <a:t>QUALITY CONTROL INSPECTOR</a:t>
            </a:r>
          </a:p>
        </p:txBody>
      </p:sp>
      <p:cxnSp>
        <p:nvCxnSpPr>
          <p:cNvPr id="5124" name="Straight Connector 6"/>
          <p:cNvCxnSpPr>
            <a:cxnSpLocks noChangeShapeType="1"/>
          </p:cNvCxnSpPr>
          <p:nvPr/>
        </p:nvCxnSpPr>
        <p:spPr bwMode="auto">
          <a:xfrm>
            <a:off x="2362200" y="3124200"/>
            <a:ext cx="6324600" cy="1588"/>
          </a:xfrm>
          <a:prstGeom prst="line">
            <a:avLst/>
          </a:prstGeom>
          <a:noFill/>
          <a:ln w="3175">
            <a:solidFill>
              <a:srgbClr val="528FBA"/>
            </a:solidFill>
            <a:round/>
            <a:headEnd/>
            <a:tailEnd/>
          </a:ln>
        </p:spPr>
      </p:cxn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457200" y="6553200"/>
            <a:ext cx="54864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WEATHERIZATION ASSISTANCE PROGRAM STANDARDIZED CURRICULUM – </a:t>
            </a:r>
            <a:r>
              <a:rPr lang="en-US" sz="900" dirty="0" smtClean="0">
                <a:solidFill>
                  <a:schemeClr val="bg1"/>
                </a:solidFill>
              </a:rPr>
              <a:t>September 2012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5126" name="Picture 8" descr="Weatherization Works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057400"/>
            <a:ext cx="1565275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330" y="33051"/>
            <a:ext cx="53975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Report Tone, Exercise #1</a:t>
            </a:r>
          </a:p>
        </p:txBody>
      </p:sp>
      <p:pic>
        <p:nvPicPr>
          <p:cNvPr id="8205" name="Content Placeholder 5" descr="Image of an attic hatch"/>
          <p:cNvPicPr>
            <a:picLocks noGrp="1" noChangeAspect="1"/>
          </p:cNvPicPr>
          <p:nvPr>
            <p:ph idx="1"/>
          </p:nvPr>
        </p:nvPicPr>
        <p:blipFill>
          <a:blip r:embed="rId3"/>
          <a:srcRect l="25233" r="20471"/>
          <a:stretch>
            <a:fillRect/>
          </a:stretch>
        </p:blipFill>
        <p:spPr>
          <a:xfrm>
            <a:off x="177800" y="2983467"/>
            <a:ext cx="2208757" cy="228703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206" name="Picture 22" descr="Image of an attic hatch 2"/>
          <p:cNvPicPr>
            <a:picLocks noChangeAspect="1"/>
          </p:cNvPicPr>
          <p:nvPr/>
        </p:nvPicPr>
        <p:blipFill>
          <a:blip r:embed="rId4"/>
          <a:srcRect l="11403" r="1755" b="25079"/>
          <a:stretch>
            <a:fillRect/>
          </a:stretch>
        </p:blipFill>
        <p:spPr bwMode="auto">
          <a:xfrm>
            <a:off x="2546350" y="1547336"/>
            <a:ext cx="37719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207" name="Picture 24" descr="Image of an attic hatch 4"/>
          <p:cNvPicPr>
            <a:picLocks noChangeAspect="1"/>
          </p:cNvPicPr>
          <p:nvPr/>
        </p:nvPicPr>
        <p:blipFill>
          <a:blip r:embed="rId5"/>
          <a:srcRect b="17175"/>
          <a:stretch>
            <a:fillRect/>
          </a:stretch>
        </p:blipFill>
        <p:spPr bwMode="auto">
          <a:xfrm>
            <a:off x="6477000" y="1970404"/>
            <a:ext cx="2493963" cy="3675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208" name="Picture 25" descr="Image of an attic hatch 3"/>
          <p:cNvPicPr>
            <a:picLocks noChangeAspect="1"/>
          </p:cNvPicPr>
          <p:nvPr/>
        </p:nvPicPr>
        <p:blipFill>
          <a:blip r:embed="rId6"/>
          <a:srcRect l="14999" t="-415" r="25833"/>
          <a:stretch>
            <a:fillRect/>
          </a:stretch>
        </p:blipFill>
        <p:spPr bwMode="auto">
          <a:xfrm>
            <a:off x="2933700" y="3516868"/>
            <a:ext cx="2971800" cy="2835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3" name="TextBox 18"/>
          <p:cNvSpPr txBox="1">
            <a:spLocks noChangeArrowheads="1"/>
          </p:cNvSpPr>
          <p:nvPr/>
        </p:nvSpPr>
        <p:spPr bwMode="auto">
          <a:xfrm>
            <a:off x="215900" y="485616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Photo I.</a:t>
            </a:r>
          </a:p>
        </p:txBody>
      </p:sp>
      <p:sp>
        <p:nvSpPr>
          <p:cNvPr id="19464" name="TextBox 18"/>
          <p:cNvSpPr txBox="1">
            <a:spLocks noChangeArrowheads="1"/>
          </p:cNvSpPr>
          <p:nvPr/>
        </p:nvSpPr>
        <p:spPr bwMode="auto">
          <a:xfrm>
            <a:off x="2578100" y="29591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Photo II.</a:t>
            </a:r>
          </a:p>
        </p:txBody>
      </p:sp>
      <p:sp>
        <p:nvSpPr>
          <p:cNvPr id="19465" name="TextBox 18"/>
          <p:cNvSpPr txBox="1">
            <a:spLocks noChangeArrowheads="1"/>
          </p:cNvSpPr>
          <p:nvPr/>
        </p:nvSpPr>
        <p:spPr bwMode="auto">
          <a:xfrm>
            <a:off x="2959100" y="5945188"/>
            <a:ext cx="1828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Photo III.</a:t>
            </a:r>
          </a:p>
        </p:txBody>
      </p:sp>
      <p:sp>
        <p:nvSpPr>
          <p:cNvPr id="19466" name="TextBox 18"/>
          <p:cNvSpPr txBox="1">
            <a:spLocks noChangeArrowheads="1"/>
          </p:cNvSpPr>
          <p:nvPr/>
        </p:nvSpPr>
        <p:spPr bwMode="auto">
          <a:xfrm>
            <a:off x="6502400" y="5230813"/>
            <a:ext cx="190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Photo IV.</a:t>
            </a:r>
          </a:p>
        </p:txBody>
      </p:sp>
      <p:sp>
        <p:nvSpPr>
          <p:cNvPr id="19467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096000" y="6371026"/>
            <a:ext cx="3048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9pPr>
          </a:lstStyle>
          <a:p>
            <a:pPr algn="r"/>
            <a:r>
              <a:rPr lang="en-US" sz="900" i="1" dirty="0" smtClean="0">
                <a:solidFill>
                  <a:srgbClr val="000000"/>
                </a:solidFill>
                <a:cs typeface="Arial" charset="0"/>
              </a:rPr>
              <a:t>Photos courtesy of US Dept. </a:t>
            </a:r>
            <a:r>
              <a:rPr lang="en-US" sz="900" i="1" dirty="0">
                <a:solidFill>
                  <a:srgbClr val="000000"/>
                </a:solidFill>
                <a:cs typeface="Arial" charset="0"/>
              </a:rPr>
              <a:t>of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466" y="22034"/>
            <a:ext cx="53975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Creating a Report</a:t>
            </a:r>
          </a:p>
        </p:txBody>
      </p:sp>
      <p:sp>
        <p:nvSpPr>
          <p:cNvPr id="20483" name="Content Placeholder 7"/>
          <p:cNvSpPr>
            <a:spLocks noGrp="1"/>
          </p:cNvSpPr>
          <p:nvPr>
            <p:ph idx="1"/>
          </p:nvPr>
        </p:nvSpPr>
        <p:spPr>
          <a:xfrm>
            <a:off x="266547" y="1425002"/>
            <a:ext cx="3987800" cy="4978400"/>
          </a:xfrm>
        </p:spPr>
        <p:txBody>
          <a:bodyPr/>
          <a:lstStyle/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Review site visit “paper.”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Create report outline.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Flesh out report.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Summarize important points.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Suggest training needs and opportunities.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Praise exceptional work.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File all field notes, draft reports, pictures, etc. </a:t>
            </a:r>
          </a:p>
          <a:p>
            <a:pPr lvl="1" eaLnBrk="1" hangingPunct="1">
              <a:buFont typeface="Arial" charset="0"/>
              <a:buNone/>
            </a:pPr>
            <a:endParaRPr lang="en-US" sz="2400" dirty="0" smtClean="0"/>
          </a:p>
        </p:txBody>
      </p:sp>
      <p:sp>
        <p:nvSpPr>
          <p:cNvPr id="20484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  <p:pic>
        <p:nvPicPr>
          <p:cNvPr id="20485" name="Picture 5" descr="Image of a worker writing"/>
          <p:cNvPicPr>
            <a:picLocks noChangeAspect="1"/>
          </p:cNvPicPr>
          <p:nvPr/>
        </p:nvPicPr>
        <p:blipFill>
          <a:blip r:embed="rId3"/>
          <a:srcRect l="16376"/>
          <a:stretch>
            <a:fillRect/>
          </a:stretch>
        </p:blipFill>
        <p:spPr bwMode="auto">
          <a:xfrm>
            <a:off x="4572000" y="1104900"/>
            <a:ext cx="457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Exercise #2</a:t>
            </a:r>
          </a:p>
        </p:txBody>
      </p:sp>
      <p:pic>
        <p:nvPicPr>
          <p:cNvPr id="10245" name="Content Placeholder 5" descr="Image of a well covered air vent"/>
          <p:cNvPicPr>
            <a:picLocks noGrp="1" noChangeAspect="1"/>
          </p:cNvPicPr>
          <p:nvPr>
            <p:ph idx="1"/>
          </p:nvPr>
        </p:nvPicPr>
        <p:blipFill>
          <a:blip r:embed="rId3">
            <a:lum bright="8000"/>
          </a:blip>
          <a:srcRect t="14635" r="-610"/>
          <a:stretch>
            <a:fillRect/>
          </a:stretch>
        </p:blipFill>
        <p:spPr>
          <a:xfrm>
            <a:off x="4724400" y="3657600"/>
            <a:ext cx="4191000" cy="26670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6" name="Picture 7" descr="Image of an air vent"/>
          <p:cNvPicPr>
            <a:picLocks noChangeAspect="1"/>
          </p:cNvPicPr>
          <p:nvPr/>
        </p:nvPicPr>
        <p:blipFill>
          <a:blip r:embed="rId4">
            <a:lum bright="4000"/>
          </a:blip>
          <a:srcRect/>
          <a:stretch>
            <a:fillRect/>
          </a:stretch>
        </p:blipFill>
        <p:spPr bwMode="auto">
          <a:xfrm>
            <a:off x="190500" y="3352800"/>
            <a:ext cx="39624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7" name="Picture 8" descr="Image of a covered air vent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1309171"/>
            <a:ext cx="4572000" cy="2570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510" name="TextBox 18"/>
          <p:cNvSpPr txBox="1">
            <a:spLocks noChangeArrowheads="1"/>
          </p:cNvSpPr>
          <p:nvPr/>
        </p:nvSpPr>
        <p:spPr bwMode="auto">
          <a:xfrm>
            <a:off x="2286000" y="1309688"/>
            <a:ext cx="190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404040"/>
                </a:solidFill>
              </a:rPr>
              <a:t>Photo I.</a:t>
            </a:r>
          </a:p>
        </p:txBody>
      </p:sp>
      <p:sp>
        <p:nvSpPr>
          <p:cNvPr id="21511" name="TextBox 18"/>
          <p:cNvSpPr txBox="1">
            <a:spLocks noChangeArrowheads="1"/>
          </p:cNvSpPr>
          <p:nvPr/>
        </p:nvSpPr>
        <p:spPr bwMode="auto">
          <a:xfrm>
            <a:off x="203200" y="3414713"/>
            <a:ext cx="190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404040"/>
                </a:solidFill>
              </a:rPr>
              <a:t>Photo II.</a:t>
            </a:r>
          </a:p>
        </p:txBody>
      </p:sp>
      <p:sp>
        <p:nvSpPr>
          <p:cNvPr id="21512" name="TextBox 18"/>
          <p:cNvSpPr txBox="1">
            <a:spLocks noChangeArrowheads="1"/>
          </p:cNvSpPr>
          <p:nvPr/>
        </p:nvSpPr>
        <p:spPr bwMode="auto">
          <a:xfrm>
            <a:off x="7696200" y="3713163"/>
            <a:ext cx="1155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404040"/>
                </a:solidFill>
              </a:rPr>
              <a:t>Photo III.</a:t>
            </a:r>
          </a:p>
        </p:txBody>
      </p:sp>
      <p:sp>
        <p:nvSpPr>
          <p:cNvPr id="21513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96000" y="6393060"/>
            <a:ext cx="3048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9pPr>
          </a:lstStyle>
          <a:p>
            <a:pPr algn="r"/>
            <a:r>
              <a:rPr lang="en-US" sz="900" i="1" dirty="0" smtClean="0">
                <a:solidFill>
                  <a:srgbClr val="000000"/>
                </a:solidFill>
                <a:cs typeface="Arial" charset="0"/>
              </a:rPr>
              <a:t>Photos courtesy of US Dept. </a:t>
            </a:r>
            <a:r>
              <a:rPr lang="en-US" sz="900" i="1" dirty="0">
                <a:solidFill>
                  <a:srgbClr val="000000"/>
                </a:solidFill>
                <a:cs typeface="Arial" charset="0"/>
              </a:rPr>
              <a:t>of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296" y="0"/>
            <a:ext cx="53975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What to Look for in Audit Reports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600" dirty="0" smtClean="0">
                <a:solidFill>
                  <a:srgbClr val="000066"/>
                </a:solidFill>
              </a:rPr>
              <a:t>Audit reports should: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Document the findings of the auditor during the initial visit to the dwelling.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Document any pre-weatherization test results.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Recommend measures to be implemented.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Explain unique or difficult issues to installation technicians.</a:t>
            </a:r>
          </a:p>
        </p:txBody>
      </p:sp>
      <p:sp>
        <p:nvSpPr>
          <p:cNvPr id="22532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Audit Reports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sz="half" idx="2"/>
          </p:nvPr>
        </p:nvSpPr>
        <p:spPr>
          <a:xfrm>
            <a:off x="336550" y="2001837"/>
            <a:ext cx="3683000" cy="3922713"/>
          </a:xfrm>
        </p:spPr>
        <p:txBody>
          <a:bodyPr/>
          <a:lstStyle/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Audit reports generally follow a pre-determined format.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Auditors fill-in information on the </a:t>
            </a:r>
            <a:br>
              <a:rPr lang="en-US" dirty="0" smtClean="0"/>
            </a:br>
            <a:r>
              <a:rPr lang="en-US" dirty="0" smtClean="0"/>
              <a:t>audit form.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There is generally not a large amount of text.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23556" name="Picture 5" descr="Image of a NEAT audit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4825" y="1600200"/>
            <a:ext cx="4524375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4521200" y="5924550"/>
            <a:ext cx="434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>
                <a:solidFill>
                  <a:srgbClr val="595959"/>
                </a:solidFill>
              </a:rPr>
              <a:t>Sample NEAT Audit recommended measures produced from auditor’s inputs after field assessment.</a:t>
            </a:r>
          </a:p>
        </p:txBody>
      </p:sp>
      <p:sp>
        <p:nvSpPr>
          <p:cNvPr id="23558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16673"/>
            <a:ext cx="8229600" cy="3301890"/>
          </a:xfrm>
        </p:spPr>
        <p:txBody>
          <a:bodyPr/>
          <a:lstStyle/>
          <a:p>
            <a:pPr algn="ctr">
              <a:buNone/>
            </a:pPr>
            <a:r>
              <a:rPr lang="en-US" sz="2600" dirty="0" smtClean="0">
                <a:solidFill>
                  <a:srgbClr val="000066"/>
                </a:solidFill>
              </a:rPr>
              <a:t>Exercise #3 </a:t>
            </a:r>
          </a:p>
          <a:p>
            <a:pPr algn="ctr">
              <a:buNone/>
            </a:pPr>
            <a:r>
              <a:rPr lang="en-US" dirty="0" smtClean="0"/>
              <a:t>(40 minutes)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#3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91913" y="184045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2323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+mn-ea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Summary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587500"/>
            <a:ext cx="8229600" cy="4625975"/>
          </a:xfrm>
        </p:spPr>
        <p:txBody>
          <a:bodyPr/>
          <a:lstStyle/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Audit, monitoring, and inspection reports are necessary to ensure WAP operates effectively and efficiently.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Reports provide a record of program performance.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Organize reports chronologically.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Keep reports positive.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Praise good work.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Summarize patterns and trends.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Recommend training by title, not name.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Keep good records!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sz="2200" dirty="0" smtClean="0"/>
          </a:p>
        </p:txBody>
      </p:sp>
      <p:sp>
        <p:nvSpPr>
          <p:cNvPr id="25604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381" y="22034"/>
            <a:ext cx="53975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Learning Objectives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02962" y="1600200"/>
            <a:ext cx="8382000" cy="44958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2600" dirty="0" smtClean="0">
                <a:solidFill>
                  <a:srgbClr val="000066"/>
                </a:solidFill>
              </a:rPr>
              <a:t>By attending this session, participants will be able to:</a:t>
            </a:r>
          </a:p>
          <a:p>
            <a:pPr marL="461963" lvl="0" indent="-285750">
              <a:spcBef>
                <a:spcPts val="0"/>
              </a:spcBef>
            </a:pPr>
            <a:r>
              <a:rPr lang="en-US" dirty="0" smtClean="0"/>
              <a:t>Discuss the purpose of various reports.</a:t>
            </a:r>
            <a:endParaRPr lang="en-US" b="1" dirty="0" smtClean="0"/>
          </a:p>
          <a:p>
            <a:pPr marL="461963" lvl="0" indent="-285750">
              <a:spcBef>
                <a:spcPts val="0"/>
              </a:spcBef>
            </a:pPr>
            <a:r>
              <a:rPr lang="en-US" dirty="0" smtClean="0"/>
              <a:t>Describe the kinds of information to include in specific reports.</a:t>
            </a:r>
            <a:endParaRPr lang="en-US" b="1" dirty="0" smtClean="0"/>
          </a:p>
          <a:p>
            <a:pPr marL="461963" lvl="0" indent="-285750">
              <a:spcBef>
                <a:spcPts val="0"/>
              </a:spcBef>
            </a:pPr>
            <a:r>
              <a:rPr lang="en-US" dirty="0" smtClean="0"/>
              <a:t>Identify tips for writing a clear, concise, and useful report.</a:t>
            </a:r>
            <a:endParaRPr lang="en-US" b="1" dirty="0" smtClean="0"/>
          </a:p>
          <a:p>
            <a:pPr marL="461963" lvl="0" indent="-285750">
              <a:spcBef>
                <a:spcPts val="0"/>
              </a:spcBef>
            </a:pPr>
            <a:r>
              <a:rPr lang="en-US" dirty="0" smtClean="0"/>
              <a:t>Recognize and address patterns and trends.</a:t>
            </a:r>
            <a:endParaRPr lang="en-US" b="1" dirty="0" smtClean="0"/>
          </a:p>
          <a:p>
            <a:pPr marL="461963" lvl="0" indent="-285750">
              <a:spcBef>
                <a:spcPts val="0"/>
              </a:spcBef>
            </a:pPr>
            <a:r>
              <a:rPr lang="en-US" dirty="0" smtClean="0"/>
              <a:t>Explain how the tone of a report can affect worker morale and motivation. </a:t>
            </a:r>
            <a:endParaRPr lang="en-US" b="1" dirty="0" smtClean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6148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330" y="22034"/>
            <a:ext cx="53975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Purpose of Reporting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600" dirty="0" smtClean="0">
                <a:solidFill>
                  <a:srgbClr val="000066"/>
                </a:solidFill>
              </a:rPr>
              <a:t>Audit, monitoring, and inspection reports ensure the WAP operates effectively and efficiently.</a:t>
            </a:r>
          </a:p>
          <a:p>
            <a:pPr marL="461963" indent="-285750" eaLnBrk="1" hangingPunct="1">
              <a:spcAft>
                <a:spcPts val="600"/>
              </a:spcAf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Measures are implemented correctly.</a:t>
            </a:r>
          </a:p>
          <a:p>
            <a:pPr marL="461963" indent="-285750" eaLnBrk="1" hangingPunct="1">
              <a:spcAft>
                <a:spcPts val="600"/>
              </a:spcAf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Funds are spent wisely.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Reports verify program oversight.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Reports can recommend training and technical assistance (T&amp;TA) where needed.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Reports can be used to compile data for national program evaluations.</a:t>
            </a:r>
          </a:p>
          <a:p>
            <a:pPr marL="0" indent="0" eaLnBrk="1" hangingPunct="1"/>
            <a:endParaRPr lang="en-US" dirty="0" smtClean="0"/>
          </a:p>
        </p:txBody>
      </p:sp>
      <p:sp>
        <p:nvSpPr>
          <p:cNvPr id="7172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1590674"/>
            <a:ext cx="8229600" cy="4655889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600" dirty="0" smtClean="0">
                <a:solidFill>
                  <a:srgbClr val="000066"/>
                </a:solidFill>
              </a:rPr>
              <a:t>Inspection reports:</a:t>
            </a:r>
          </a:p>
          <a:p>
            <a:pPr marL="461963" indent="-285750" eaLnBrk="1" hangingPunct="1"/>
            <a:r>
              <a:rPr lang="en-US" dirty="0" smtClean="0"/>
              <a:t>Fulfill a WAP requirement.</a:t>
            </a:r>
          </a:p>
          <a:p>
            <a:pPr marL="461963" indent="-285750" eaLnBrk="1" hangingPunct="1"/>
            <a:r>
              <a:rPr lang="en-US" dirty="0" smtClean="0"/>
              <a:t>Document that appropriate and allowable measures are installed in WAP units.</a:t>
            </a:r>
          </a:p>
          <a:p>
            <a:pPr marL="461963" indent="-285750" eaLnBrk="1" hangingPunct="1"/>
            <a:r>
              <a:rPr lang="en-US" dirty="0" smtClean="0"/>
              <a:t>Confirm the weatherization work completed in a dwelling was what was recommended within the audit or priority list.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Inspection Reports</a:t>
            </a:r>
          </a:p>
        </p:txBody>
      </p:sp>
      <p:sp>
        <p:nvSpPr>
          <p:cNvPr id="13316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064" y="22034"/>
            <a:ext cx="6659563" cy="9017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Inspection Reports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916935"/>
            <a:ext cx="8229600" cy="4550540"/>
          </a:xfrm>
        </p:spPr>
        <p:txBody>
          <a:bodyPr/>
          <a:lstStyle/>
          <a:p>
            <a:pPr marL="461963" indent="-28575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50565C"/>
                </a:solidFill>
              </a:rPr>
              <a:t>Document post-weatherization test results.</a:t>
            </a:r>
          </a:p>
          <a:p>
            <a:pPr marL="461963" indent="-28575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50565C"/>
                </a:solidFill>
              </a:rPr>
              <a:t>Verify billing was correct and everything billed was actually installed in the dwelling.</a:t>
            </a:r>
          </a:p>
          <a:p>
            <a:pPr marL="461963" indent="-28575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50565C"/>
                </a:solidFill>
              </a:rPr>
              <a:t>Confirm quality workmanship on every WAP unit.</a:t>
            </a:r>
          </a:p>
          <a:p>
            <a:pPr marL="461963" indent="-28575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50565C"/>
                </a:solidFill>
              </a:rPr>
              <a:t>Identify poor workmanship and maintain tracking record of “call-backs” and re-inspections by the local agency inspector.</a:t>
            </a:r>
          </a:p>
          <a:p>
            <a:pPr marL="461963" indent="-28575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50565C"/>
                </a:solidFill>
              </a:rPr>
              <a:t>Result in sign-off by final inspector as a completed WAP unit to be reported for production goals.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14340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7809" y="1326271"/>
            <a:ext cx="8229600" cy="50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28600" algn="l" defTabSz="457200" rtl="0" eaLnBrk="0" fontAlgn="base" hangingPunct="0"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defTabSz="457200" rtl="0" eaLnBrk="0" fontAlgn="base" hangingPunct="0">
              <a:spcBef>
                <a:spcPts val="600"/>
              </a:spcBef>
              <a:spcAft>
                <a:spcPts val="120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2600" dirty="0" smtClean="0">
                <a:solidFill>
                  <a:srgbClr val="000066"/>
                </a:solidFill>
              </a:rPr>
              <a:t>Inspection reports should: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64" y="22034"/>
            <a:ext cx="5397500" cy="9017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Inspection Report Format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803400"/>
            <a:ext cx="3695700" cy="3924300"/>
          </a:xfrm>
        </p:spPr>
        <p:txBody>
          <a:bodyPr/>
          <a:lstStyle/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Inspection reports generally follow a structured format.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Inspectors fill in information on the inspection form.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There is generally not a large amount of text narrative.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5364" name="Picture 4" descr="Graphic of an inspector looking into a home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98550"/>
            <a:ext cx="45720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8750" y="5959475"/>
            <a:ext cx="43370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>
                <a:latin typeface="+mn-lt"/>
                <a:ea typeface="+mn-ea"/>
              </a:rPr>
              <a:t>The inspection report indicates if measures were installed as required, and if any rework is required.</a:t>
            </a:r>
          </a:p>
        </p:txBody>
      </p:sp>
      <p:sp>
        <p:nvSpPr>
          <p:cNvPr id="15366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347" y="22034"/>
            <a:ext cx="53975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Tips for Inspection Reports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13132" y="1485554"/>
            <a:ext cx="8229600" cy="4848225"/>
          </a:xfrm>
        </p:spPr>
        <p:txBody>
          <a:bodyPr/>
          <a:lstStyle/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Review the audit report and address any special issues the auditor mentions.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Be as thorough as possible.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Use complete sentences.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Detail why any measures the auditor recommended were not implemented. 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Note the quality of workmanship observed at the dwelling. Issues related to particular measures should be noted individually. </a:t>
            </a:r>
          </a:p>
          <a:p>
            <a:pPr marL="461963" indent="-2857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Use good penmanship!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6388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115" y="33051"/>
            <a:ext cx="5384800" cy="9017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Patterns</a:t>
            </a:r>
          </a:p>
        </p:txBody>
      </p:sp>
      <p:pic>
        <p:nvPicPr>
          <p:cNvPr id="6149" name="Content Placeholder 8" descr="Image of a severe kink in an air vent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l="52858" t="16172"/>
          <a:stretch>
            <a:fillRect/>
          </a:stretch>
        </p:blipFill>
        <p:spPr>
          <a:xfrm>
            <a:off x="190500" y="2933700"/>
            <a:ext cx="3314700" cy="331152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0" name="Picture 10" descr="Image of a minor kink in air vent"/>
          <p:cNvPicPr>
            <a:picLocks noChangeAspect="1"/>
          </p:cNvPicPr>
          <p:nvPr/>
        </p:nvPicPr>
        <p:blipFill>
          <a:blip r:embed="rId4"/>
          <a:srcRect t="50000" r="60834"/>
          <a:stretch>
            <a:fillRect/>
          </a:stretch>
        </p:blipFill>
        <p:spPr bwMode="auto">
          <a:xfrm>
            <a:off x="2590800" y="1270000"/>
            <a:ext cx="3581400" cy="2570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1" name="Picture 13" descr="Image of a hole in an air vent"/>
          <p:cNvPicPr>
            <a:picLocks noChangeAspect="1"/>
          </p:cNvPicPr>
          <p:nvPr/>
        </p:nvPicPr>
        <p:blipFill>
          <a:blip r:embed="rId5"/>
          <a:srcRect l="8085" t="32207" r="52499"/>
          <a:stretch>
            <a:fillRect/>
          </a:stretch>
        </p:blipFill>
        <p:spPr bwMode="auto">
          <a:xfrm>
            <a:off x="5402223" y="3070225"/>
            <a:ext cx="3284577" cy="3175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Rounded Rectangular Callout 18"/>
          <p:cNvSpPr>
            <a:spLocks noChangeArrowheads="1"/>
          </p:cNvSpPr>
          <p:nvPr/>
        </p:nvSpPr>
        <p:spPr bwMode="auto">
          <a:xfrm>
            <a:off x="457200" y="5640388"/>
            <a:ext cx="2667000" cy="604837"/>
          </a:xfrm>
          <a:prstGeom prst="wedgeRoundRectCallout">
            <a:avLst>
              <a:gd name="adj1" fmla="val 5106"/>
              <a:gd name="adj2" fmla="val -246162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42998"/>
              </a:srgbClr>
            </a:outerShdw>
          </a:effectLst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" pitchFamily="-108" charset="0"/>
                <a:ea typeface="+mn-ea"/>
              </a:rPr>
              <a:t>II. Severe kink</a:t>
            </a:r>
          </a:p>
        </p:txBody>
      </p:sp>
      <p:sp>
        <p:nvSpPr>
          <p:cNvPr id="22" name="Rounded Rectangular Callout 21"/>
          <p:cNvSpPr>
            <a:spLocks noChangeArrowheads="1"/>
          </p:cNvSpPr>
          <p:nvPr/>
        </p:nvSpPr>
        <p:spPr bwMode="auto">
          <a:xfrm>
            <a:off x="4984750" y="5640388"/>
            <a:ext cx="1485900" cy="604837"/>
          </a:xfrm>
          <a:prstGeom prst="wedgeRoundRectCallout">
            <a:avLst>
              <a:gd name="adj1" fmla="val 83884"/>
              <a:gd name="adj2" fmla="val -244060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42998"/>
              </a:srgbClr>
            </a:outerShdw>
          </a:effectLst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" pitchFamily="-108" charset="0"/>
                <a:ea typeface="+mn-ea"/>
              </a:rPr>
              <a:t>III. Hole</a:t>
            </a:r>
          </a:p>
        </p:txBody>
      </p:sp>
      <p:sp>
        <p:nvSpPr>
          <p:cNvPr id="23" name="Rounded Rectangular Callout 22"/>
          <p:cNvSpPr>
            <a:spLocks noChangeArrowheads="1"/>
          </p:cNvSpPr>
          <p:nvPr/>
        </p:nvSpPr>
        <p:spPr bwMode="auto">
          <a:xfrm>
            <a:off x="1739900" y="1417638"/>
            <a:ext cx="2324100" cy="604837"/>
          </a:xfrm>
          <a:prstGeom prst="wedgeRoundRectCallout">
            <a:avLst>
              <a:gd name="adj1" fmla="val 56532"/>
              <a:gd name="adj2" fmla="val 106593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42998"/>
              </a:srgbClr>
            </a:outerShdw>
          </a:effectLst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" pitchFamily="-108" charset="0"/>
                <a:ea typeface="+mn-ea"/>
              </a:rPr>
              <a:t>I. Minor kink</a:t>
            </a:r>
          </a:p>
        </p:txBody>
      </p:sp>
      <p:sp>
        <p:nvSpPr>
          <p:cNvPr id="17417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96000" y="6371026"/>
            <a:ext cx="3048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9pPr>
          </a:lstStyle>
          <a:p>
            <a:pPr algn="r"/>
            <a:r>
              <a:rPr lang="en-US" sz="900" i="1" dirty="0" smtClean="0">
                <a:solidFill>
                  <a:srgbClr val="000000"/>
                </a:solidFill>
                <a:cs typeface="Arial" charset="0"/>
              </a:rPr>
              <a:t>Photos courtesy of US Dept. </a:t>
            </a:r>
            <a:r>
              <a:rPr lang="en-US" sz="900" i="1" dirty="0">
                <a:solidFill>
                  <a:srgbClr val="000000"/>
                </a:solidFill>
                <a:cs typeface="Arial" charset="0"/>
              </a:rPr>
              <a:t>of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Trends</a:t>
            </a:r>
          </a:p>
        </p:txBody>
      </p:sp>
      <p:pic>
        <p:nvPicPr>
          <p:cNvPr id="7173" name="Content Placeholder 12" descr="Image of a hole in door skin"/>
          <p:cNvPicPr>
            <a:picLocks noGrp="1" noChangeAspect="1"/>
          </p:cNvPicPr>
          <p:nvPr>
            <p:ph idx="1"/>
          </p:nvPr>
        </p:nvPicPr>
        <p:blipFill>
          <a:blip r:embed="rId3"/>
          <a:srcRect l="19853" t="-5882" r="27206"/>
          <a:stretch>
            <a:fillRect/>
          </a:stretch>
        </p:blipFill>
        <p:spPr>
          <a:xfrm>
            <a:off x="279400" y="2552700"/>
            <a:ext cx="1828800" cy="27432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14" descr="Image of a door with glass"/>
          <p:cNvPicPr>
            <a:picLocks noChangeAspect="1"/>
          </p:cNvPicPr>
          <p:nvPr/>
        </p:nvPicPr>
        <p:blipFill>
          <a:blip r:embed="rId4"/>
          <a:srcRect l="31483" t="1999" r="37032"/>
          <a:stretch>
            <a:fillRect/>
          </a:stretch>
        </p:blipFill>
        <p:spPr bwMode="auto">
          <a:xfrm>
            <a:off x="2438400" y="2037446"/>
            <a:ext cx="1600200" cy="3735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5" name="Picture 9" descr="Image of a door outside of ahome"/>
          <p:cNvPicPr>
            <a:picLocks noChangeAspect="1"/>
          </p:cNvPicPr>
          <p:nvPr/>
        </p:nvPicPr>
        <p:blipFill>
          <a:blip r:embed="rId5"/>
          <a:srcRect l="22321" t="15556" r="22304"/>
          <a:stretch>
            <a:fillRect/>
          </a:stretch>
        </p:blipFill>
        <p:spPr bwMode="auto">
          <a:xfrm>
            <a:off x="4267200" y="1752600"/>
            <a:ext cx="16002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6" name="Picture 9" descr="Image of a door with a window"/>
          <p:cNvPicPr>
            <a:picLocks noChangeAspect="1"/>
          </p:cNvPicPr>
          <p:nvPr/>
        </p:nvPicPr>
        <p:blipFill>
          <a:blip r:embed="rId6"/>
          <a:srcRect l="44167" t="12930" r="24167"/>
          <a:stretch>
            <a:fillRect/>
          </a:stretch>
        </p:blipFill>
        <p:spPr bwMode="auto">
          <a:xfrm>
            <a:off x="6134100" y="1854200"/>
            <a:ext cx="2667000" cy="4121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9" name="TextBox 18"/>
          <p:cNvSpPr txBox="1">
            <a:spLocks noChangeArrowheads="1"/>
          </p:cNvSpPr>
          <p:nvPr/>
        </p:nvSpPr>
        <p:spPr bwMode="auto">
          <a:xfrm>
            <a:off x="279400" y="5353050"/>
            <a:ext cx="1828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404040"/>
                </a:solidFill>
              </a:rPr>
              <a:t>Photo I.</a:t>
            </a:r>
          </a:p>
        </p:txBody>
      </p:sp>
      <p:sp>
        <p:nvSpPr>
          <p:cNvPr id="19" name="Rounded Rectangular Callout 18"/>
          <p:cNvSpPr>
            <a:spLocks noChangeArrowheads="1"/>
          </p:cNvSpPr>
          <p:nvPr/>
        </p:nvSpPr>
        <p:spPr bwMode="auto">
          <a:xfrm>
            <a:off x="133350" y="1752600"/>
            <a:ext cx="1390650" cy="800100"/>
          </a:xfrm>
          <a:prstGeom prst="wedgeRoundRectCallout">
            <a:avLst>
              <a:gd name="adj1" fmla="val 28574"/>
              <a:gd name="adj2" fmla="val 236083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38100" dir="2700000" algn="tl" rotWithShape="0">
              <a:srgbClr val="808080">
                <a:alpha val="42998"/>
              </a:srgbClr>
            </a:outerShdw>
          </a:effectLst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Arial" pitchFamily="-108" charset="0"/>
                <a:ea typeface="+mn-ea"/>
              </a:rPr>
              <a:t>Hole in door skin</a:t>
            </a:r>
          </a:p>
        </p:txBody>
      </p:sp>
      <p:sp>
        <p:nvSpPr>
          <p:cNvPr id="18441" name="TextBox 18"/>
          <p:cNvSpPr txBox="1">
            <a:spLocks noChangeArrowheads="1"/>
          </p:cNvSpPr>
          <p:nvPr/>
        </p:nvSpPr>
        <p:spPr bwMode="auto">
          <a:xfrm>
            <a:off x="2438400" y="58039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404040"/>
                </a:solidFill>
              </a:rPr>
              <a:t>Photo II.</a:t>
            </a:r>
          </a:p>
        </p:txBody>
      </p:sp>
      <p:sp>
        <p:nvSpPr>
          <p:cNvPr id="18442" name="TextBox 18"/>
          <p:cNvSpPr txBox="1">
            <a:spLocks noChangeArrowheads="1"/>
          </p:cNvSpPr>
          <p:nvPr/>
        </p:nvSpPr>
        <p:spPr bwMode="auto">
          <a:xfrm>
            <a:off x="4267200" y="6142038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404040"/>
                </a:solidFill>
              </a:rPr>
              <a:t>Photo III.</a:t>
            </a:r>
          </a:p>
        </p:txBody>
      </p:sp>
      <p:sp>
        <p:nvSpPr>
          <p:cNvPr id="18443" name="TextBox 18"/>
          <p:cNvSpPr txBox="1">
            <a:spLocks noChangeArrowheads="1"/>
          </p:cNvSpPr>
          <p:nvPr/>
        </p:nvSpPr>
        <p:spPr bwMode="auto">
          <a:xfrm>
            <a:off x="6515100" y="601345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404040"/>
                </a:solidFill>
              </a:rPr>
              <a:t>Photo IV.</a:t>
            </a:r>
          </a:p>
        </p:txBody>
      </p:sp>
      <p:sp>
        <p:nvSpPr>
          <p:cNvPr id="18444" name="Title 5"/>
          <p:cNvSpPr txBox="1">
            <a:spLocks/>
          </p:cNvSpPr>
          <p:nvPr/>
        </p:nvSpPr>
        <p:spPr bwMode="auto">
          <a:xfrm>
            <a:off x="546100" y="901700"/>
            <a:ext cx="326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r>
              <a:rPr lang="en-US" sz="1200">
                <a:solidFill>
                  <a:schemeClr val="bg1"/>
                </a:solidFill>
              </a:rPr>
              <a:t>REPORT WRITING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096000" y="6371026"/>
            <a:ext cx="3048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9pPr>
          </a:lstStyle>
          <a:p>
            <a:pPr algn="r"/>
            <a:r>
              <a:rPr lang="en-US" sz="900" i="1" dirty="0" smtClean="0">
                <a:solidFill>
                  <a:srgbClr val="000000"/>
                </a:solidFill>
                <a:cs typeface="Arial" charset="0"/>
              </a:rPr>
              <a:t>Photos courtesy of US Dept. </a:t>
            </a:r>
            <a:r>
              <a:rPr lang="en-US" sz="900" i="1" dirty="0">
                <a:solidFill>
                  <a:srgbClr val="000000"/>
                </a:solidFill>
                <a:cs typeface="Arial" charset="0"/>
              </a:rPr>
              <a:t>of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ere_Wx_Fundamentals_template_blue">
  <a:themeElements>
    <a:clrScheme name="~~~ EERE Colors ~~~">
      <a:dk1>
        <a:srgbClr val="50565C"/>
      </a:dk1>
      <a:lt1>
        <a:sysClr val="window" lastClr="FFFFFF"/>
      </a:lt1>
      <a:dk2>
        <a:srgbClr val="6A737B"/>
      </a:dk2>
      <a:lt2>
        <a:srgbClr val="EEECE1"/>
      </a:lt2>
      <a:accent1>
        <a:srgbClr val="7AC143"/>
      </a:accent1>
      <a:accent2>
        <a:srgbClr val="FFD200"/>
      </a:accent2>
      <a:accent3>
        <a:srgbClr val="00A4E4"/>
      </a:accent3>
      <a:accent4>
        <a:srgbClr val="006892"/>
      </a:accent4>
      <a:accent5>
        <a:srgbClr val="00853F"/>
      </a:accent5>
      <a:accent6>
        <a:srgbClr val="F58025"/>
      </a:accent6>
      <a:hlink>
        <a:srgbClr val="006892"/>
      </a:hlink>
      <a:folHlink>
        <a:srgbClr val="6A73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rmAutofit fontScale="85000" lnSpcReduction="10000"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323" b="1" i="0" u="none" strike="noStrike" kern="1200" cap="none" spc="0" normalizeH="0" baseline="0" noProof="0" dirty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Arial Narrow"/>
            <a:ea typeface="+mn-ea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1412</TotalTime>
  <Words>2787</Words>
  <Application>Microsoft Office PowerPoint</Application>
  <PresentationFormat>On-screen Show (4:3)</PresentationFormat>
  <Paragraphs>292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eere_Wx_Fundamentals_template_blue</vt:lpstr>
      <vt:lpstr>Report Writing</vt:lpstr>
      <vt:lpstr>Learning Objectives</vt:lpstr>
      <vt:lpstr>The Purpose of Reporting</vt:lpstr>
      <vt:lpstr>Inspection Reports</vt:lpstr>
      <vt:lpstr>Inspection Reports</vt:lpstr>
      <vt:lpstr>Inspection Report Format</vt:lpstr>
      <vt:lpstr>Tips for Inspection Reports</vt:lpstr>
      <vt:lpstr>Patterns</vt:lpstr>
      <vt:lpstr>Trends</vt:lpstr>
      <vt:lpstr>Report Tone, Exercise #1</vt:lpstr>
      <vt:lpstr>Creating a Report</vt:lpstr>
      <vt:lpstr>Exercise #2</vt:lpstr>
      <vt:lpstr>What to Look for in Audit Reports</vt:lpstr>
      <vt:lpstr>Audit Reports</vt:lpstr>
      <vt:lpstr>Exercise #3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Writing</dc:title>
  <dc:subject/>
  <dc:creator>Susan Gardner Zartman</dc:creator>
  <cp:lastModifiedBy>Alice Gaston</cp:lastModifiedBy>
  <cp:revision>54</cp:revision>
  <dcterms:created xsi:type="dcterms:W3CDTF">2012-07-13T18:59:54Z</dcterms:created>
  <dcterms:modified xsi:type="dcterms:W3CDTF">2012-11-01T17:57:01Z</dcterms:modified>
</cp:coreProperties>
</file>